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185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16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3A0D3EC-2E9F-9C43-8C26-52C553569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D3ED04F-2CF0-8F49-9264-6C14A740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</p:spTree>
    <p:extLst>
      <p:ext uri="{BB962C8B-B14F-4D97-AF65-F5344CB8AC3E}">
        <p14:creationId xmlns:p14="http://schemas.microsoft.com/office/powerpoint/2010/main" val="303310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D015195-621E-F445-936F-C0E48239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3828D49-B657-8347-9B0A-00CF52F23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86BE80C-2EA9-BD4C-9A3E-19E96089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8ECEDCA-1E80-6D4E-B0E9-726B992A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29BB8C3-B6C7-DC49-9B76-66CECB61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40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3E45BC57-7B19-1C4A-9DD0-6F8AA1AEB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996619F-D27A-BE4A-B12D-19C9A6698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7C099E-42C4-8240-938D-DA41979C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2C9F235-978A-874D-9CC1-18DA5677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0B6E328-524A-CD49-9371-C70CBC22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720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ABF74CE-7596-3341-AEF2-C7944CE1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83D9879-8624-5B43-BD67-104FF201C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090A97C-B59C-BC45-B7B8-03DA1CC0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EE3285-6A82-1C4C-9881-CD83F4C9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DE335DC-C4E1-0443-9223-B5614D1D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083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947D438-B296-9340-81F3-AF0938D5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ACE9761-15C7-F647-AFC5-98DC55CA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D3D499F-C9F4-3D4B-9D40-8D76327BD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5C75C33-1A4F-0F4B-8ECC-4B263C88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F0CDAFF-A132-164B-B753-93910006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112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14FA4F-153C-054E-B097-F5607986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080DE10-CCD9-FB4C-BAB9-FE885F882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8A597A9-FA6E-A14F-88FF-7888ADC24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47F22A9-B58D-9843-8AF6-1ED5DE1B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A0BC01D-A71A-7F4D-8B8D-589D73E7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2905F0D-99CB-694B-99B3-F06E5905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05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E6ADCCF-1EC7-1B4A-873F-391FA635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D32E5BB-9035-B049-AA82-36A459754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D368D87-EE0F-874D-A821-058D9DFC2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5916B80A-D755-C848-9560-EFC7CCB37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81781CBA-270C-5442-9298-0EA748596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71BDD72-6B61-1A4A-A964-98B89AEA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2019-11-13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6C143A63-1502-9E45-91E3-8B30897D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C9DE2FD-501D-134C-BA53-94AD7297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07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F2316AD-4C32-2840-9A66-ADBCB562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</p:spTree>
    <p:extLst>
      <p:ext uri="{BB962C8B-B14F-4D97-AF65-F5344CB8AC3E}">
        <p14:creationId xmlns:p14="http://schemas.microsoft.com/office/powerpoint/2010/main" val="108573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091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D2B0FF8-0597-1447-952B-AAFDE8CB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3267BB1-85E6-EB4A-872C-D1FBABE8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06318B8-28B1-2844-B774-461420F17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484DA19-504D-504B-BBCC-66EC12BA3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5076A3D-42A3-2349-B611-D4387DC7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3333750-9F50-4847-A9A5-52B35E76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565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632284C-1344-D14E-BCA6-A6E511EA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06BB1DF1-B6D4-7A4C-8998-95B2A219D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7DB0B09-B0C6-5B47-A300-2E83580CD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2238F68-A940-E648-B325-1954D4A2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68CA38D-D233-5A43-971F-A594DB55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6444A70-C2F2-8A4A-AA26-C0057F98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310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rgbClr val="011185">
                <a:lumMod val="75000"/>
              </a:srgbClr>
            </a:gs>
            <a:gs pos="100000">
              <a:srgbClr val="011185">
                <a:alpha val="93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06C43151-8E0D-984E-AE20-1C490F5B2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95F83DB-235F-DA4A-84DB-EBA31AE35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
Nivå två
Nivå tre
Nivå fyra
Nivå fem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66A58870-FAFE-374E-B2D7-B8BF25AC4A8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02985" y="5764900"/>
            <a:ext cx="2317636" cy="646041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FAEB29F9-A695-7943-88A7-02462B11B51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222862" y="5773518"/>
            <a:ext cx="725902" cy="72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7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FF00"/>
        </a:buClr>
        <a:buSzPct val="120000"/>
        <a:buFont typeface="Wingdings" pitchFamily="2" charset="2"/>
        <a:buChar char="§"/>
        <a:defRPr sz="2800" kern="1200">
          <a:solidFill>
            <a:schemeClr val="bg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8BF92C9-511D-514A-9608-F63337401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7" y="1122363"/>
            <a:ext cx="10347158" cy="2387600"/>
          </a:xfrm>
        </p:spPr>
        <p:txBody>
          <a:bodyPr>
            <a:normAutofit/>
          </a:bodyPr>
          <a:lstStyle/>
          <a:p>
            <a:r>
              <a:rPr lang="sv-SE"/>
              <a:t>Program flow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BC03A1E-0523-4549-85A0-E94A764F1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/>
              <a:t>2019-11-13</a:t>
            </a:r>
            <a:endParaRPr lang="sv-SE" dirty="0"/>
          </a:p>
          <a:p>
            <a:endParaRPr lang="sv-SE" dirty="0"/>
          </a:p>
          <a:p>
            <a:r>
              <a:rPr lang="sv-SE" dirty="0"/>
              <a:t>Göteborg</a:t>
            </a:r>
          </a:p>
        </p:txBody>
      </p:sp>
    </p:spTree>
    <p:extLst>
      <p:ext uri="{BB962C8B-B14F-4D97-AF65-F5344CB8AC3E}">
        <p14:creationId xmlns:p14="http://schemas.microsoft.com/office/powerpoint/2010/main" val="59472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Flow charts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1587"/>
          </a:xfrm>
        </p:spPr>
        <p:txBody>
          <a:bodyPr>
            <a:normAutofit lnSpcReduction="10000"/>
          </a:bodyPr>
          <a:lstStyle/>
          <a:p>
            <a:r>
              <a:rPr lang="sv-SE"/>
              <a:t>Helps us understand better how the execution of the program is performed.</a:t>
            </a:r>
            <a:endParaRPr lang="sv-SE" dirty="0"/>
          </a:p>
        </p:txBody>
      </p:sp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F3D348F0-0C17-444D-A6CB-00895A63C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909" y="2528447"/>
            <a:ext cx="6706181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3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Flow charts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1587"/>
          </a:xfrm>
        </p:spPr>
        <p:txBody>
          <a:bodyPr>
            <a:normAutofit lnSpcReduction="10000"/>
          </a:bodyPr>
          <a:lstStyle/>
          <a:p>
            <a:r>
              <a:rPr lang="sv-SE"/>
              <a:t>Using arrows, we can visualize the program flow. Action represents here both a Process (some code to be executed) and an Input/Output  </a:t>
            </a:r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9074E617-2B02-456C-885E-A652677C4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30" y="2812149"/>
            <a:ext cx="5471634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96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Flow charts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1587"/>
          </a:xfrm>
        </p:spPr>
        <p:txBody>
          <a:bodyPr>
            <a:normAutofit lnSpcReduction="10000"/>
          </a:bodyPr>
          <a:lstStyle/>
          <a:p>
            <a:r>
              <a:rPr lang="sv-SE"/>
              <a:t>The arrows going out from decision show us the different paths our program execution can take.</a:t>
            </a:r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9074E617-2B02-456C-885E-A652677C4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30" y="2812149"/>
            <a:ext cx="5471634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0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Flow charts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1587"/>
          </a:xfrm>
        </p:spPr>
        <p:txBody>
          <a:bodyPr>
            <a:normAutofit fontScale="92500" lnSpcReduction="20000"/>
          </a:bodyPr>
          <a:lstStyle/>
          <a:p>
            <a:r>
              <a:rPr lang="sv-SE"/>
              <a:t>That decision making can be performed in C# using an if-statement.</a:t>
            </a:r>
          </a:p>
          <a:p>
            <a:r>
              <a:rPr lang="sv-SE"/>
              <a:t>We say, if the expression inside is true, then we go one way, otherwise…</a:t>
            </a:r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9074E617-2B02-456C-885E-A652677C4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30" y="2812149"/>
            <a:ext cx="5471634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2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Flow charts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1587"/>
          </a:xfrm>
        </p:spPr>
        <p:txBody>
          <a:bodyPr>
            <a:normAutofit fontScale="85000" lnSpcReduction="10000"/>
          </a:bodyPr>
          <a:lstStyle/>
          <a:p>
            <a:r>
              <a:rPr lang="sv-SE"/>
              <a:t>We can chose to do nothing, or…</a:t>
            </a:r>
          </a:p>
          <a:p>
            <a:r>
              <a:rPr lang="sv-SE"/>
              <a:t>Using an Else statement, we can performa a new branching of the program flow.</a:t>
            </a:r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9074E617-2B02-456C-885E-A652677C4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30" y="2812149"/>
            <a:ext cx="5471634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6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Conditional statements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96445"/>
          </a:xfrm>
        </p:spPr>
        <p:txBody>
          <a:bodyPr>
            <a:normAutofit/>
          </a:bodyPr>
          <a:lstStyle/>
          <a:p>
            <a:r>
              <a:rPr lang="sv-SE" sz="2400"/>
              <a:t>Such as If-else must be evaluated</a:t>
            </a:r>
          </a:p>
          <a:p>
            <a:r>
              <a:rPr lang="sv-SE" sz="2400"/>
              <a:t>The result is always TRUE or FALSE.</a:t>
            </a:r>
          </a:p>
          <a:p>
            <a:r>
              <a:rPr lang="sv-SE" sz="2400"/>
              <a:t>When we create the condition (the expression to be evaluated), we are using something called comparison operators. The most used comparison operators are:</a:t>
            </a:r>
          </a:p>
          <a:p>
            <a:r>
              <a:rPr lang="sv-SE" sz="2400"/>
              <a:t>== (is equal to)</a:t>
            </a:r>
          </a:p>
          <a:p>
            <a:r>
              <a:rPr lang="sv-SE" sz="2400"/>
              <a:t>&lt;= (is less then or equal to)</a:t>
            </a:r>
          </a:p>
          <a:p>
            <a:r>
              <a:rPr lang="sv-SE" sz="2400"/>
              <a:t>&gt;= (is greater than or equal to)</a:t>
            </a:r>
          </a:p>
          <a:p>
            <a:r>
              <a:rPr lang="sv-SE" sz="2400"/>
              <a:t>!= (is not equal to)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78470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Conditional statements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96445"/>
          </a:xfrm>
        </p:spPr>
        <p:txBody>
          <a:bodyPr>
            <a:normAutofit/>
          </a:bodyPr>
          <a:lstStyle/>
          <a:p>
            <a:r>
              <a:rPr lang="sv-SE" sz="2400"/>
              <a:t>A common mistake made by programmers is to forget that the equality operator requires 2 symbols of ”=”.:</a:t>
            </a:r>
          </a:p>
          <a:p>
            <a:r>
              <a:rPr lang="sv-SE" sz="2400"/>
              <a:t>So the correct way to write the condition would be </a:t>
            </a:r>
          </a:p>
          <a:p>
            <a:r>
              <a:rPr lang="sv-SE" sz="2400"/>
              <a:t>If (A == B)</a:t>
            </a:r>
          </a:p>
          <a:p>
            <a:r>
              <a:rPr lang="sv-SE" sz="2400"/>
              <a:t>{ </a:t>
            </a:r>
          </a:p>
          <a:p>
            <a:r>
              <a:rPr lang="sv-SE" sz="2400"/>
              <a:t>//do something</a:t>
            </a:r>
          </a:p>
          <a:p>
            <a:r>
              <a:rPr lang="sv-SE" sz="2400"/>
              <a:t>}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419652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Conditional statements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96445"/>
          </a:xfrm>
        </p:spPr>
        <p:txBody>
          <a:bodyPr>
            <a:normAutofit/>
          </a:bodyPr>
          <a:lstStyle/>
          <a:p>
            <a:r>
              <a:rPr lang="sv-SE" sz="2400"/>
              <a:t>Demo time (working with boolean data type and truth tables)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301448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Egen 3">
      <a:dk1>
        <a:srgbClr val="FEFFFF"/>
      </a:dk1>
      <a:lt1>
        <a:srgbClr val="FFFFFF"/>
      </a:lt1>
      <a:dk2>
        <a:srgbClr val="44546A"/>
      </a:dk2>
      <a:lt2>
        <a:srgbClr val="E7E6E6"/>
      </a:lt2>
      <a:accent1>
        <a:srgbClr val="FEFFFF"/>
      </a:accent1>
      <a:accent2>
        <a:srgbClr val="FEFB00"/>
      </a:accent2>
      <a:accent3>
        <a:srgbClr val="FF9200"/>
      </a:accent3>
      <a:accent4>
        <a:srgbClr val="FFC000"/>
      </a:accent4>
      <a:accent5>
        <a:srgbClr val="EAEAEA"/>
      </a:accent5>
      <a:accent6>
        <a:srgbClr val="67DA47"/>
      </a:accent6>
      <a:hlink>
        <a:srgbClr val="F0EDFF"/>
      </a:hlink>
      <a:folHlink>
        <a:srgbClr val="95EE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6050</TotalTime>
  <Words>257</Words>
  <Application>Microsoft Office PowerPoint</Application>
  <PresentationFormat>Bredbild</PresentationFormat>
  <Paragraphs>33</Paragraphs>
  <Slides>9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Office-tema</vt:lpstr>
      <vt:lpstr>Program flow</vt:lpstr>
      <vt:lpstr>Flow charts</vt:lpstr>
      <vt:lpstr>Flow charts</vt:lpstr>
      <vt:lpstr>Flow charts</vt:lpstr>
      <vt:lpstr>Flow charts</vt:lpstr>
      <vt:lpstr>Flow charts</vt:lpstr>
      <vt:lpstr>Conditional statements</vt:lpstr>
      <vt:lpstr>Conditional statements</vt:lpstr>
      <vt:lpstr>Conditional statements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Lars Jacobsen</dc:creator>
  <cp:lastModifiedBy>Lucian Ralea</cp:lastModifiedBy>
  <cp:revision>30</cp:revision>
  <dcterms:created xsi:type="dcterms:W3CDTF">2019-02-21T10:25:34Z</dcterms:created>
  <dcterms:modified xsi:type="dcterms:W3CDTF">2019-11-13T07:07:23Z</dcterms:modified>
</cp:coreProperties>
</file>