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n Ralea" initials="LR" lastIdx="1" clrIdx="0">
    <p:extLst>
      <p:ext uri="{19B8F6BF-5375-455C-9EA6-DF929625EA0E}">
        <p15:presenceInfo xmlns:p15="http://schemas.microsoft.com/office/powerpoint/2012/main" userId="5d732884936872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85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9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A0D3EC-2E9F-9C43-8C26-52C55356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3ED04F-2CF0-8F49-9264-6C14A740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30331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015195-621E-F445-936F-C0E48239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3828D49-B657-8347-9B0A-00CF52F2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6BE80C-2EA9-BD4C-9A3E-19E9608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ECEDCA-1E80-6D4E-B0E9-726B992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9BB8C3-B6C7-DC49-9B76-66CECB6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E45BC57-7B19-1C4A-9DD0-6F8AA1AE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996619F-D27A-BE4A-B12D-19C9A669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7C099E-42C4-8240-938D-DA41979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C9F235-978A-874D-9CC1-18DA5677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B6E328-524A-CD49-9371-C70CBC22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2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BF74CE-7596-3341-AEF2-C7944CE1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3D9879-8624-5B43-BD67-104FF201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90A97C-B59C-BC45-B7B8-03DA1CC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EE3285-6A82-1C4C-9881-CD83F4C9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E335DC-C4E1-0443-9223-B5614D1D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08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47D438-B296-9340-81F3-AF0938D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CE9761-15C7-F647-AFC5-98DC55CA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3D499F-C9F4-3D4B-9D40-8D76327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C75C33-1A4F-0F4B-8ECC-4B263C88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0CDAFF-A132-164B-B753-93910006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1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14FA4F-153C-054E-B097-F5607986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80DE10-CCD9-FB4C-BAB9-FE885F88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A597A9-FA6E-A14F-88FF-7888ADC2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47F22A9-B58D-9843-8AF6-1ED5DE1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0BC01D-A71A-7F4D-8B8D-589D73E7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905F0D-99CB-694B-99B3-F06E590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6ADCCF-1EC7-1B4A-873F-391FA63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32E5BB-9035-B049-AA82-36A45975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D368D87-EE0F-874D-A821-058D9DFC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916B80A-D755-C848-9560-EFC7CCB37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1781CBA-270C-5442-9298-0EA748596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71BDD72-6B61-1A4A-A964-98B89AE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C143A63-1502-9E45-91E3-8B30897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9DE2FD-501D-134C-BA53-94AD7297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07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2316AD-4C32-2840-9A66-ADBCB56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</p:spTree>
    <p:extLst>
      <p:ext uri="{BB962C8B-B14F-4D97-AF65-F5344CB8AC3E}">
        <p14:creationId xmlns:p14="http://schemas.microsoft.com/office/powerpoint/2010/main" val="10857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2B0FF8-0597-1447-952B-AAFDE8C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267BB1-85E6-EB4A-872C-D1FBABE8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06318B8-28B1-2844-B774-461420F1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84DA19-504D-504B-BBCC-66EC12BA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076A3D-42A3-2349-B611-D4387DC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333750-9F50-4847-A9A5-52B35E7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6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32284C-1344-D14E-BCA6-A6E511EA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6BB1DF1-B6D4-7A4C-8998-95B2A219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DB0B09-B0C6-5B47-A300-2E83580C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238F68-A940-E648-B325-1954D4A2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8CA38D-D233-5A43-971F-A594DB5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444A70-C2F2-8A4A-AA26-C0057F98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31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011185">
                <a:lumMod val="75000"/>
              </a:srgbClr>
            </a:gs>
            <a:gs pos="100000">
              <a:srgbClr val="011185">
                <a:alpha val="9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6C43151-8E0D-984E-AE20-1C490F5B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95F83DB-235F-DA4A-84DB-EBA31AE3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
Nivå två
Nivå tre
Nivå fyra
Nivå fem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6A58870-FAFE-374E-B2D7-B8BF25AC4A8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2985" y="5764900"/>
            <a:ext cx="2317636" cy="64604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FAEB29F9-A695-7943-88A7-02462B11B51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22862" y="5773518"/>
            <a:ext cx="725902" cy="7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FF00"/>
        </a:buClr>
        <a:buSzPct val="120000"/>
        <a:buFont typeface="Wingdings" pitchFamily="2" charset="2"/>
        <a:buChar char="§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BF92C9-511D-514A-9608-F6333740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1122363"/>
            <a:ext cx="10347158" cy="2387600"/>
          </a:xfrm>
        </p:spPr>
        <p:txBody>
          <a:bodyPr>
            <a:normAutofit/>
          </a:bodyPr>
          <a:lstStyle/>
          <a:p>
            <a:r>
              <a:rPr lang="sv-SE"/>
              <a:t>Program flow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BC03A1E-0523-4549-85A0-E94A764F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2019-11-13</a:t>
            </a:r>
            <a:endParaRPr lang="sv-SE" dirty="0"/>
          </a:p>
          <a:p>
            <a:endParaRPr lang="sv-SE" dirty="0"/>
          </a:p>
          <a:p>
            <a:r>
              <a:rPr lang="sv-SE" dirty="0"/>
              <a:t>Göteborg</a:t>
            </a:r>
          </a:p>
        </p:txBody>
      </p:sp>
    </p:spTree>
    <p:extLst>
      <p:ext uri="{BB962C8B-B14F-4D97-AF65-F5344CB8AC3E}">
        <p14:creationId xmlns:p14="http://schemas.microsoft.com/office/powerpoint/2010/main" val="59472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Conditional statements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r>
              <a:rPr lang="en-US"/>
              <a:t>The Boolean Data Type:</a:t>
            </a:r>
          </a:p>
          <a:p>
            <a:pPr lvl="1">
              <a:lnSpc>
                <a:spcPct val="100000"/>
              </a:lnSpc>
            </a:pPr>
            <a:r>
              <a:rPr lang="en-US"/>
              <a:t>Is declared by the </a:t>
            </a:r>
            <a:r>
              <a:rPr lang="en-US" b="1" noProof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/>
              <a:t>Has two possible values: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/>
              <a:t> and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/>
              <a:t>Is useful in logical expressions. Our expressions can be found inside:</a:t>
            </a:r>
          </a:p>
          <a:p>
            <a:pPr lvl="2">
              <a:lnSpc>
                <a:spcPct val="100000"/>
              </a:lnSpc>
            </a:pPr>
            <a:r>
              <a:rPr lang="en-US"/>
              <a:t> loops … while (expression) {do stuff}</a:t>
            </a:r>
          </a:p>
          <a:p>
            <a:pPr lvl="2">
              <a:lnSpc>
                <a:spcPct val="100000"/>
              </a:lnSpc>
            </a:pPr>
            <a:r>
              <a:rPr lang="en-US"/>
              <a:t>conditional statements ….if (expression) { do stuff} else {do other stuff}</a:t>
            </a:r>
          </a:p>
        </p:txBody>
      </p:sp>
    </p:spTree>
    <p:extLst>
      <p:ext uri="{BB962C8B-B14F-4D97-AF65-F5344CB8AC3E}">
        <p14:creationId xmlns:p14="http://schemas.microsoft.com/office/powerpoint/2010/main" val="424711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Conditional statements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Here we can see how boolean variables take values of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/>
              <a:t> or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/>
              <a:t>: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isGreaterThan = (a &gt; b);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Console.WriteLine(isGreaterThan);  // False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equalA1 = (a ==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005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Operators</a:t>
            </a:r>
            <a:endParaRPr lang="sv-SE" dirty="0"/>
          </a:p>
        </p:txBody>
      </p:sp>
      <p:pic>
        <p:nvPicPr>
          <p:cNvPr id="7" name="Platshållare för innehåll 6" descr="En bild som visar text, skärm, svart&#10;&#10;Automatiskt genererad beskrivning">
            <a:extLst>
              <a:ext uri="{FF2B5EF4-FFF2-40B4-BE49-F238E27FC236}">
                <a16:creationId xmlns:a16="http://schemas.microsoft.com/office/drawing/2014/main" id="{02971163-BC07-49F6-8CB6-F12FF5AD7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668" y="1897991"/>
            <a:ext cx="6736664" cy="4206605"/>
          </a:xfrm>
        </p:spPr>
      </p:pic>
    </p:spTree>
    <p:extLst>
      <p:ext uri="{BB962C8B-B14F-4D97-AF65-F5344CB8AC3E}">
        <p14:creationId xmlns:p14="http://schemas.microsoft.com/office/powerpoint/2010/main" val="84492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Operator precedence (1/2)</a:t>
            </a:r>
            <a:endParaRPr lang="sv-SE" dirty="0"/>
          </a:p>
        </p:txBody>
      </p:sp>
      <p:pic>
        <p:nvPicPr>
          <p:cNvPr id="6" name="Platshållare för innehåll 5" descr="En bild som visar svart, skärm, mörk, stor&#10;&#10;Automatiskt genererad beskrivning">
            <a:extLst>
              <a:ext uri="{FF2B5EF4-FFF2-40B4-BE49-F238E27FC236}">
                <a16:creationId xmlns:a16="http://schemas.microsoft.com/office/drawing/2014/main" id="{460F7EFD-A65B-4BA9-9F64-9A8A42EB8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116" y="1878940"/>
            <a:ext cx="6553768" cy="4244708"/>
          </a:xfrm>
        </p:spPr>
      </p:pic>
    </p:spTree>
    <p:extLst>
      <p:ext uri="{BB962C8B-B14F-4D97-AF65-F5344CB8AC3E}">
        <p14:creationId xmlns:p14="http://schemas.microsoft.com/office/powerpoint/2010/main" val="407020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Operator precedence (2/2)</a:t>
            </a:r>
            <a:endParaRPr lang="sv-SE" dirty="0"/>
          </a:p>
        </p:txBody>
      </p:sp>
      <p:pic>
        <p:nvPicPr>
          <p:cNvPr id="7" name="Platshållare för innehåll 6" descr="En bild som visar svart, klocka, boll, spelare&#10;&#10;Automatiskt genererad beskrivning">
            <a:extLst>
              <a:ext uri="{FF2B5EF4-FFF2-40B4-BE49-F238E27FC236}">
                <a16:creationId xmlns:a16="http://schemas.microsoft.com/office/drawing/2014/main" id="{F40C8D37-F3CF-491D-8FC8-D676DBC29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243" y="1576593"/>
            <a:ext cx="6477561" cy="2926334"/>
          </a:xfrm>
        </p:spPr>
      </p:pic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24732E00-1F51-4EB6-A4C0-DDBAE858F18A}"/>
              </a:ext>
            </a:extLst>
          </p:cNvPr>
          <p:cNvSpPr txBox="1">
            <a:spLocks/>
          </p:cNvSpPr>
          <p:nvPr/>
        </p:nvSpPr>
        <p:spPr>
          <a:xfrm>
            <a:off x="951321" y="4502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FF00"/>
              </a:buClr>
              <a:buSzPct val="120000"/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You can and should change precedence using parentheses whenever in doubt:</a:t>
            </a:r>
          </a:p>
          <a:p>
            <a:pPr lvl="1">
              <a:lnSpc>
                <a:spcPct val="100000"/>
              </a:lnSpc>
            </a:pPr>
            <a:r>
              <a:rPr lang="en-US"/>
              <a:t>double result = (4 – 5) / (2 + 6)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Arithmetic operators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Arithmetic operators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/>
              <a:t>,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/>
              <a:t>,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are the same as in math </a:t>
            </a:r>
          </a:p>
          <a:p>
            <a:pPr>
              <a:lnSpc>
                <a:spcPct val="100000"/>
              </a:lnSpc>
            </a:pPr>
            <a:r>
              <a:rPr lang="en-US"/>
              <a:t>Division operator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/>
              <a:t> if used on integers returns integer (without rounding)</a:t>
            </a:r>
          </a:p>
          <a:p>
            <a:pPr>
              <a:lnSpc>
                <a:spcPct val="100000"/>
              </a:lnSpc>
            </a:pPr>
            <a:r>
              <a:rPr lang="en-US"/>
              <a:t>Remainder operator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/>
              <a:t> returns the remainder from division of integers</a:t>
            </a:r>
          </a:p>
          <a:p>
            <a:pPr>
              <a:lnSpc>
                <a:spcPct val="100000"/>
              </a:lnSpc>
            </a:pPr>
            <a:r>
              <a:rPr lang="en-US"/>
              <a:t>The special addition operator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/>
              <a:t> increments a variables value by 1.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917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Arithmetic operators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Arithmetic operators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/>
              <a:t>,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/>
              <a:t>,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are the same as in math </a:t>
            </a:r>
          </a:p>
          <a:p>
            <a:pPr>
              <a:lnSpc>
                <a:spcPct val="100000"/>
              </a:lnSpc>
            </a:pPr>
            <a:r>
              <a:rPr lang="en-US"/>
              <a:t>Division operator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/>
              <a:t> if used on integers returns integer (without rounding)</a:t>
            </a:r>
          </a:p>
          <a:p>
            <a:pPr>
              <a:lnSpc>
                <a:spcPct val="100000"/>
              </a:lnSpc>
            </a:pPr>
            <a:r>
              <a:rPr lang="en-US"/>
              <a:t>Remainder operator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/>
              <a:t> returns the remainder from division of integers</a:t>
            </a:r>
          </a:p>
          <a:p>
            <a:pPr>
              <a:lnSpc>
                <a:spcPct val="100000"/>
              </a:lnSpc>
            </a:pPr>
            <a:r>
              <a:rPr lang="en-US"/>
              <a:t>The special addition operator 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/>
              <a:t> increments a variables value by 1.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569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Arithmetic operators - Examples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 fontScale="77500" lnSpcReduction="20000"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67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lnSpcReduction="10000"/>
          </a:bodyPr>
          <a:lstStyle/>
          <a:p>
            <a:r>
              <a:rPr lang="sv-SE"/>
              <a:t>Helps us understand better how the execution of the program is performed.</a:t>
            </a:r>
            <a:endParaRPr lang="sv-SE" dirty="0"/>
          </a:p>
        </p:txBody>
      </p:sp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F3D348F0-0C17-444D-A6CB-00895A63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09" y="2528447"/>
            <a:ext cx="670618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lnSpcReduction="10000"/>
          </a:bodyPr>
          <a:lstStyle/>
          <a:p>
            <a:r>
              <a:rPr lang="sv-SE"/>
              <a:t>Using arrows, we can visualize the program flow. Action represents here both a Process (some code to be executed) and an Input/Output  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074E617-2B02-456C-885E-A652677C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30" y="2812149"/>
            <a:ext cx="547163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9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lnSpcReduction="10000"/>
          </a:bodyPr>
          <a:lstStyle/>
          <a:p>
            <a:r>
              <a:rPr lang="sv-SE"/>
              <a:t>The arrows going out from decision show us the different paths our program execution can take.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074E617-2B02-456C-885E-A652677C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30" y="2812149"/>
            <a:ext cx="547163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fontScale="92500" lnSpcReduction="20000"/>
          </a:bodyPr>
          <a:lstStyle/>
          <a:p>
            <a:r>
              <a:rPr lang="sv-SE"/>
              <a:t>That decision making can be performed in C# using an if-statement.</a:t>
            </a:r>
          </a:p>
          <a:p>
            <a:r>
              <a:rPr lang="sv-SE"/>
              <a:t>We say, if the expression inside is true, then we go one way, otherwise…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074E617-2B02-456C-885E-A652677C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30" y="2812149"/>
            <a:ext cx="547163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2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Flow charts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 fontScale="85000" lnSpcReduction="10000"/>
          </a:bodyPr>
          <a:lstStyle/>
          <a:p>
            <a:r>
              <a:rPr lang="sv-SE"/>
              <a:t>We can chose to do nothing, or…</a:t>
            </a:r>
          </a:p>
          <a:p>
            <a:r>
              <a:rPr lang="sv-SE"/>
              <a:t>Using an Else statement, we can performa a new branching of the program flow.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074E617-2B02-456C-885E-A652677C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30" y="2812149"/>
            <a:ext cx="547163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Conditional statements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r>
              <a:rPr lang="sv-SE" sz="2400"/>
              <a:t>Such as If-else must be evaluated</a:t>
            </a:r>
          </a:p>
          <a:p>
            <a:r>
              <a:rPr lang="sv-SE" sz="2400"/>
              <a:t>The result is always TRUE or FALSE.</a:t>
            </a:r>
          </a:p>
          <a:p>
            <a:r>
              <a:rPr lang="sv-SE" sz="2400"/>
              <a:t>When we create the condition (the expression to be evaluated), we are using something called comparison operators. The most used comparison operators are:</a:t>
            </a:r>
          </a:p>
          <a:p>
            <a:r>
              <a:rPr lang="sv-SE" sz="2400"/>
              <a:t>== (is equal to)</a:t>
            </a:r>
          </a:p>
          <a:p>
            <a:r>
              <a:rPr lang="sv-SE" sz="2400"/>
              <a:t>&lt;= (is less then or equal to)</a:t>
            </a:r>
          </a:p>
          <a:p>
            <a:r>
              <a:rPr lang="sv-SE" sz="2400"/>
              <a:t>&gt;= (is greater than or equal to)</a:t>
            </a:r>
          </a:p>
          <a:p>
            <a:r>
              <a:rPr lang="sv-SE" sz="2400"/>
              <a:t>!= (is not equal to)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78470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Conditional statements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r>
              <a:rPr lang="sv-SE" sz="2400"/>
              <a:t>A common mistake made by programmers is to forget that the equality operator requires 2 symbols of ”=”.:</a:t>
            </a:r>
          </a:p>
          <a:p>
            <a:r>
              <a:rPr lang="sv-SE" sz="2400"/>
              <a:t>So the correct way to write the condition would be </a:t>
            </a:r>
          </a:p>
          <a:p>
            <a:r>
              <a:rPr lang="sv-SE" sz="2400"/>
              <a:t>If (A == B)</a:t>
            </a:r>
          </a:p>
          <a:p>
            <a:r>
              <a:rPr lang="sv-SE" sz="2400"/>
              <a:t>{ </a:t>
            </a:r>
          </a:p>
          <a:p>
            <a:r>
              <a:rPr lang="sv-SE" sz="2400"/>
              <a:t>//do something</a:t>
            </a:r>
          </a:p>
          <a:p>
            <a:r>
              <a:rPr lang="sv-SE" sz="2400"/>
              <a:t>}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19652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Conditional statements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6445"/>
          </a:xfrm>
        </p:spPr>
        <p:txBody>
          <a:bodyPr>
            <a:normAutofit/>
          </a:bodyPr>
          <a:lstStyle/>
          <a:p>
            <a:r>
              <a:rPr lang="sv-SE" sz="2400"/>
              <a:t>Demo time (working with boolean data type and truth tables)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0144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 3">
      <a:dk1>
        <a:srgbClr val="FEFFFF"/>
      </a:dk1>
      <a:lt1>
        <a:srgbClr val="FFFFFF"/>
      </a:lt1>
      <a:dk2>
        <a:srgbClr val="44546A"/>
      </a:dk2>
      <a:lt2>
        <a:srgbClr val="E7E6E6"/>
      </a:lt2>
      <a:accent1>
        <a:srgbClr val="FEFFFF"/>
      </a:accent1>
      <a:accent2>
        <a:srgbClr val="FEFB00"/>
      </a:accent2>
      <a:accent3>
        <a:srgbClr val="FF9200"/>
      </a:accent3>
      <a:accent4>
        <a:srgbClr val="FFC000"/>
      </a:accent4>
      <a:accent5>
        <a:srgbClr val="EAEAEA"/>
      </a:accent5>
      <a:accent6>
        <a:srgbClr val="67DA47"/>
      </a:accent6>
      <a:hlink>
        <a:srgbClr val="F0EDFF"/>
      </a:hlink>
      <a:folHlink>
        <a:srgbClr val="95EE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6102</TotalTime>
  <Words>631</Words>
  <Application>Microsoft Office PowerPoint</Application>
  <PresentationFormat>Bredbild</PresentationFormat>
  <Paragraphs>80</Paragraphs>
  <Slides>17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Office-tema</vt:lpstr>
      <vt:lpstr>Program flow</vt:lpstr>
      <vt:lpstr>Flow charts</vt:lpstr>
      <vt:lpstr>Flow charts</vt:lpstr>
      <vt:lpstr>Flow charts</vt:lpstr>
      <vt:lpstr>Flow charts</vt:lpstr>
      <vt:lpstr>Flow charts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Operators</vt:lpstr>
      <vt:lpstr>Operator precedence (1/2)</vt:lpstr>
      <vt:lpstr>Operator precedence (2/2)</vt:lpstr>
      <vt:lpstr>Arithmetic operators</vt:lpstr>
      <vt:lpstr>Arithmetic operators</vt:lpstr>
      <vt:lpstr>Arithmetic operators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Lars Jacobsen</dc:creator>
  <cp:lastModifiedBy>Lucian Ralea</cp:lastModifiedBy>
  <cp:revision>36</cp:revision>
  <dcterms:created xsi:type="dcterms:W3CDTF">2019-02-21T10:25:34Z</dcterms:created>
  <dcterms:modified xsi:type="dcterms:W3CDTF">2019-11-18T07:16:27Z</dcterms:modified>
</cp:coreProperties>
</file>