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9203-3765-F414-D1FC-1C3F85832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8B779B-6881-2BC6-0215-8AFD56A4B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748B0-0C0B-5631-EB4C-9313E8CB637B}"/>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5" name="Footer Placeholder 4">
            <a:extLst>
              <a:ext uri="{FF2B5EF4-FFF2-40B4-BE49-F238E27FC236}">
                <a16:creationId xmlns:a16="http://schemas.microsoft.com/office/drawing/2014/main" id="{61E8C021-4CDB-36FC-5F24-DFADB76E2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4F94A-C0EE-0257-A1AE-9161C79FA702}"/>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330735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D561-CAD1-1AD7-CE7B-2AA08E146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A7D75-6CC4-4742-47B0-FF19E9686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59E05-E889-FD3E-A938-7FC46A77ABE0}"/>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5" name="Footer Placeholder 4">
            <a:extLst>
              <a:ext uri="{FF2B5EF4-FFF2-40B4-BE49-F238E27FC236}">
                <a16:creationId xmlns:a16="http://schemas.microsoft.com/office/drawing/2014/main" id="{847035B0-2B14-CC31-BA16-4390F8F7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94ABD-E5C4-90A8-6F90-2687E5B15FF2}"/>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61735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C17DF-6C7E-989C-EAB8-523B3751A5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543BE-D4A5-1448-52F8-DB9AE7F29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BBEB9-F987-B7E3-0DBB-AB808DCE989F}"/>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5" name="Footer Placeholder 4">
            <a:extLst>
              <a:ext uri="{FF2B5EF4-FFF2-40B4-BE49-F238E27FC236}">
                <a16:creationId xmlns:a16="http://schemas.microsoft.com/office/drawing/2014/main" id="{8BB7694C-8A3B-D150-800C-E238C6557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467F2-43AA-0E71-4D61-162CF28EA9C1}"/>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231063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490F-7390-BE11-3D45-AD7EE8156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E8E0D7-ACFE-9E19-7F22-A775A30A8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C3DF0-A499-4029-5FE7-8A3A10D8CA1E}"/>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5" name="Footer Placeholder 4">
            <a:extLst>
              <a:ext uri="{FF2B5EF4-FFF2-40B4-BE49-F238E27FC236}">
                <a16:creationId xmlns:a16="http://schemas.microsoft.com/office/drawing/2014/main" id="{E9420FD9-724A-7097-7E86-D48C73182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11A79-93A3-9DB2-06C9-DC4C7502180C}"/>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395535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EBED-0272-DD98-A7EE-B830381362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6251E6-C720-1578-08D1-410A16BA4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AF286-2460-1424-F5E4-E6A09FD8D5DA}"/>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5" name="Footer Placeholder 4">
            <a:extLst>
              <a:ext uri="{FF2B5EF4-FFF2-40B4-BE49-F238E27FC236}">
                <a16:creationId xmlns:a16="http://schemas.microsoft.com/office/drawing/2014/main" id="{AE3B27BD-C1A9-32C5-AE44-012A218BA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0720C-C2DF-73F3-1B34-79E023823944}"/>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351942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8368-8A4A-B518-964C-48C54765F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488D9-AEA4-92DA-F764-4AE9A151E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ABA37-0EA9-D2DE-05E3-A1B1F1AF0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BB54F-642E-416B-39C0-DD4CF6E2B1C8}"/>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6" name="Footer Placeholder 5">
            <a:extLst>
              <a:ext uri="{FF2B5EF4-FFF2-40B4-BE49-F238E27FC236}">
                <a16:creationId xmlns:a16="http://schemas.microsoft.com/office/drawing/2014/main" id="{AA368B7A-1046-54BE-1D9C-71FE53BC1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A4EE5-C7FB-183A-BEA3-7055012108AD}"/>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109320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FB77-14C9-2993-8986-153E63A7F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D94151-67CD-A56B-6AAB-2DEE7CBCD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15887-58A5-5931-F783-139BB8293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8C0AA-E2AF-12BD-03BE-1B85F062B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ABBD9E-D529-3CEC-2B62-20C6F33F37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6234B-0EAF-08E9-2C8D-4837163D1463}"/>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8" name="Footer Placeholder 7">
            <a:extLst>
              <a:ext uri="{FF2B5EF4-FFF2-40B4-BE49-F238E27FC236}">
                <a16:creationId xmlns:a16="http://schemas.microsoft.com/office/drawing/2014/main" id="{D699E8F7-4A94-3C70-68D1-D36137A1E5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2C8B1-D7E3-1AF0-B662-98A2F415F305}"/>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354701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DC78-D147-30F7-ED19-DD7DB107A8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A4CA67-751E-DC34-B9B3-AE2BC12A9DF2}"/>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4" name="Footer Placeholder 3">
            <a:extLst>
              <a:ext uri="{FF2B5EF4-FFF2-40B4-BE49-F238E27FC236}">
                <a16:creationId xmlns:a16="http://schemas.microsoft.com/office/drawing/2014/main" id="{572417EF-E4A2-723B-4569-552129AAF5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BA963B-01B5-B110-42E0-6E280263C52C}"/>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3943115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DE71E-7581-8AC8-F75C-93B4FEB70825}"/>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3" name="Footer Placeholder 2">
            <a:extLst>
              <a:ext uri="{FF2B5EF4-FFF2-40B4-BE49-F238E27FC236}">
                <a16:creationId xmlns:a16="http://schemas.microsoft.com/office/drawing/2014/main" id="{7C262297-43DA-1B73-301C-BD67382B9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EEB506-5704-F4F9-0C45-AE60F994EEAF}"/>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3752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35F0-9AE6-865B-A1F7-35F05FE32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2EE3BC-7173-D4E6-9264-0F45D6209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EFA2C-669A-6B4B-E22A-9FC900AC6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DBA4E-3B47-8844-4829-697728C72DD1}"/>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6" name="Footer Placeholder 5">
            <a:extLst>
              <a:ext uri="{FF2B5EF4-FFF2-40B4-BE49-F238E27FC236}">
                <a16:creationId xmlns:a16="http://schemas.microsoft.com/office/drawing/2014/main" id="{4E5899D0-16DB-ABC0-77DF-F7E7A977E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C5F95-EBDC-A6C6-9584-E9438924D8FC}"/>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41712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93AA-8640-B36C-3DBE-1BDB37167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75E00-0760-C2BE-8B9F-72739FA06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4A201-48F0-DA0D-48D7-2CC89EE33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D52E7E-B3AF-7313-A6A4-E8A2194F51D2}"/>
              </a:ext>
            </a:extLst>
          </p:cNvPr>
          <p:cNvSpPr>
            <a:spLocks noGrp="1"/>
          </p:cNvSpPr>
          <p:nvPr>
            <p:ph type="dt" sz="half" idx="10"/>
          </p:nvPr>
        </p:nvSpPr>
        <p:spPr/>
        <p:txBody>
          <a:bodyPr/>
          <a:lstStyle/>
          <a:p>
            <a:fld id="{43BCC4A6-7089-45C2-A60C-0C4041ACEF6A}" type="datetimeFigureOut">
              <a:rPr lang="en-US" smtClean="0"/>
              <a:t>10/27/2023</a:t>
            </a:fld>
            <a:endParaRPr lang="en-US"/>
          </a:p>
        </p:txBody>
      </p:sp>
      <p:sp>
        <p:nvSpPr>
          <p:cNvPr id="6" name="Footer Placeholder 5">
            <a:extLst>
              <a:ext uri="{FF2B5EF4-FFF2-40B4-BE49-F238E27FC236}">
                <a16:creationId xmlns:a16="http://schemas.microsoft.com/office/drawing/2014/main" id="{37F4D663-8E47-DE86-D02C-43F23283D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5F94A-EE31-604B-E8A0-03C0902717D5}"/>
              </a:ext>
            </a:extLst>
          </p:cNvPr>
          <p:cNvSpPr>
            <a:spLocks noGrp="1"/>
          </p:cNvSpPr>
          <p:nvPr>
            <p:ph type="sldNum" sz="quarter" idx="12"/>
          </p:nvPr>
        </p:nvSpPr>
        <p:spPr/>
        <p:txBody>
          <a:bodyPr/>
          <a:lstStyle/>
          <a:p>
            <a:fld id="{DC9DE78D-BCFC-4F41-B59D-3EC9F13BDBA7}" type="slidenum">
              <a:rPr lang="en-US" smtClean="0"/>
              <a:t>‹#›</a:t>
            </a:fld>
            <a:endParaRPr lang="en-US"/>
          </a:p>
        </p:txBody>
      </p:sp>
    </p:spTree>
    <p:extLst>
      <p:ext uri="{BB962C8B-B14F-4D97-AF65-F5344CB8AC3E}">
        <p14:creationId xmlns:p14="http://schemas.microsoft.com/office/powerpoint/2010/main" val="273095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97770-6439-8AF0-68D2-E2129FA70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66FF96-7CB9-4D6B-DC2E-295098269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F5FD9-1CE6-5938-32BA-42D869E38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CC4A6-7089-45C2-A60C-0C4041ACEF6A}" type="datetimeFigureOut">
              <a:rPr lang="en-US" smtClean="0"/>
              <a:t>10/27/2023</a:t>
            </a:fld>
            <a:endParaRPr lang="en-US"/>
          </a:p>
        </p:txBody>
      </p:sp>
      <p:sp>
        <p:nvSpPr>
          <p:cNvPr id="5" name="Footer Placeholder 4">
            <a:extLst>
              <a:ext uri="{FF2B5EF4-FFF2-40B4-BE49-F238E27FC236}">
                <a16:creationId xmlns:a16="http://schemas.microsoft.com/office/drawing/2014/main" id="{B0282A00-6D13-D0EE-AB8F-B0F19BCD5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CEEE36-CDB1-3EED-0949-B56AF12F9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DE78D-BCFC-4F41-B59D-3EC9F13BDBA7}" type="slidenum">
              <a:rPr lang="en-US" smtClean="0"/>
              <a:t>‹#›</a:t>
            </a:fld>
            <a:endParaRPr lang="en-US"/>
          </a:p>
        </p:txBody>
      </p:sp>
    </p:spTree>
    <p:extLst>
      <p:ext uri="{BB962C8B-B14F-4D97-AF65-F5344CB8AC3E}">
        <p14:creationId xmlns:p14="http://schemas.microsoft.com/office/powerpoint/2010/main" val="89423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31A340-956E-92A2-40A8-536187FFFD80}"/>
              </a:ext>
            </a:extLst>
          </p:cNvPr>
          <p:cNvPicPr>
            <a:picLocks noChangeAspect="1"/>
          </p:cNvPicPr>
          <p:nvPr/>
        </p:nvPicPr>
        <p:blipFill>
          <a:blip r:embed="rId2"/>
          <a:stretch>
            <a:fillRect/>
          </a:stretch>
        </p:blipFill>
        <p:spPr>
          <a:xfrm>
            <a:off x="952500" y="0"/>
            <a:ext cx="10287000" cy="6858000"/>
          </a:xfrm>
          <a:prstGeom prst="rect">
            <a:avLst/>
          </a:prstGeom>
        </p:spPr>
      </p:pic>
      <p:sp>
        <p:nvSpPr>
          <p:cNvPr id="2" name="Title 1">
            <a:extLst>
              <a:ext uri="{FF2B5EF4-FFF2-40B4-BE49-F238E27FC236}">
                <a16:creationId xmlns:a16="http://schemas.microsoft.com/office/drawing/2014/main" id="{AA6BD0B5-99AF-2E41-F5CA-09CBB0F54B3B}"/>
              </a:ext>
            </a:extLst>
          </p:cNvPr>
          <p:cNvSpPr>
            <a:spLocks noGrp="1"/>
          </p:cNvSpPr>
          <p:nvPr>
            <p:ph type="ctrTitle"/>
          </p:nvPr>
        </p:nvSpPr>
        <p:spPr/>
        <p:txBody>
          <a:bodyPr/>
          <a:lstStyle/>
          <a:p>
            <a:r>
              <a:rPr lang="en-US" dirty="0">
                <a:solidFill>
                  <a:schemeClr val="bg1"/>
                </a:solidFill>
                <a:highlight>
                  <a:srgbClr val="FF0000"/>
                </a:highlight>
              </a:rPr>
              <a:t>Making merit</a:t>
            </a:r>
            <a:br>
              <a:rPr lang="en-US" dirty="0"/>
            </a:br>
            <a:endParaRPr lang="en-US" dirty="0"/>
          </a:p>
        </p:txBody>
      </p:sp>
      <p:sp>
        <p:nvSpPr>
          <p:cNvPr id="3" name="Subtitle 2">
            <a:extLst>
              <a:ext uri="{FF2B5EF4-FFF2-40B4-BE49-F238E27FC236}">
                <a16:creationId xmlns:a16="http://schemas.microsoft.com/office/drawing/2014/main" id="{E04BDA89-7738-1296-76C8-C590A464C795}"/>
              </a:ext>
            </a:extLst>
          </p:cNvPr>
          <p:cNvSpPr>
            <a:spLocks noGrp="1"/>
          </p:cNvSpPr>
          <p:nvPr>
            <p:ph type="subTitle" idx="1"/>
          </p:nvPr>
        </p:nvSpPr>
        <p:spPr/>
        <p:txBody>
          <a:bodyPr/>
          <a:lstStyle/>
          <a:p>
            <a:r>
              <a:rPr lang="en-US" dirty="0">
                <a:highlight>
                  <a:srgbClr val="FFFF00"/>
                </a:highlight>
              </a:rPr>
              <a:t>Why is this such a good deed we normally practice?</a:t>
            </a:r>
          </a:p>
          <a:p>
            <a:r>
              <a:rPr lang="en-US" dirty="0">
                <a:highlight>
                  <a:srgbClr val="FFFF00"/>
                </a:highlight>
              </a:rPr>
              <a:t>What do we learn to do in our society?</a:t>
            </a:r>
          </a:p>
        </p:txBody>
      </p:sp>
    </p:spTree>
    <p:extLst>
      <p:ext uri="{BB962C8B-B14F-4D97-AF65-F5344CB8AC3E}">
        <p14:creationId xmlns:p14="http://schemas.microsoft.com/office/powerpoint/2010/main" val="10522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DDBA-D7C5-F8A1-8E5F-40F490A5364E}"/>
              </a:ext>
            </a:extLst>
          </p:cNvPr>
          <p:cNvSpPr>
            <a:spLocks noGrp="1"/>
          </p:cNvSpPr>
          <p:nvPr>
            <p:ph type="title"/>
          </p:nvPr>
        </p:nvSpPr>
        <p:spPr/>
        <p:txBody>
          <a:bodyPr/>
          <a:lstStyle/>
          <a:p>
            <a:r>
              <a:rPr lang="en-US" dirty="0"/>
              <a:t>Making merit at a temple</a:t>
            </a:r>
          </a:p>
        </p:txBody>
      </p:sp>
      <p:sp>
        <p:nvSpPr>
          <p:cNvPr id="3" name="Content Placeholder 2">
            <a:extLst>
              <a:ext uri="{FF2B5EF4-FFF2-40B4-BE49-F238E27FC236}">
                <a16:creationId xmlns:a16="http://schemas.microsoft.com/office/drawing/2014/main" id="{639E1AED-703E-9B0E-08E7-4B2260BD969A}"/>
              </a:ext>
            </a:extLst>
          </p:cNvPr>
          <p:cNvSpPr>
            <a:spLocks noGrp="1"/>
          </p:cNvSpPr>
          <p:nvPr>
            <p:ph idx="1"/>
          </p:nvPr>
        </p:nvSpPr>
        <p:spPr/>
        <p:txBody>
          <a:bodyPr/>
          <a:lstStyle/>
          <a:p>
            <a:r>
              <a:rPr lang="en-US" dirty="0"/>
              <a:t> You can go to and buy a variety of styles according to your needs.</a:t>
            </a:r>
          </a:p>
          <a:p>
            <a:r>
              <a:rPr lang="en-US" dirty="0"/>
              <a:t>Preparing a monk set : “</a:t>
            </a:r>
            <a:r>
              <a:rPr lang="en-US" dirty="0" err="1"/>
              <a:t>Sangkhathan</a:t>
            </a:r>
            <a:r>
              <a:rPr lang="en-US" dirty="0"/>
              <a:t>”  as the “Offering of Sangha” then write complete details such as dedication to …………</a:t>
            </a:r>
          </a:p>
          <a:p>
            <a:r>
              <a:rPr lang="en-US" dirty="0"/>
              <a:t>  </a:t>
            </a:r>
          </a:p>
        </p:txBody>
      </p:sp>
      <p:pic>
        <p:nvPicPr>
          <p:cNvPr id="4" name="Picture 3">
            <a:extLst>
              <a:ext uri="{FF2B5EF4-FFF2-40B4-BE49-F238E27FC236}">
                <a16:creationId xmlns:a16="http://schemas.microsoft.com/office/drawing/2014/main" id="{9AF4DDC7-0E53-3BF5-9B10-5CED75F52C2B}"/>
              </a:ext>
            </a:extLst>
          </p:cNvPr>
          <p:cNvPicPr>
            <a:picLocks noChangeAspect="1"/>
          </p:cNvPicPr>
          <p:nvPr/>
        </p:nvPicPr>
        <p:blipFill>
          <a:blip r:embed="rId2"/>
          <a:stretch>
            <a:fillRect/>
          </a:stretch>
        </p:blipFill>
        <p:spPr>
          <a:xfrm>
            <a:off x="952500" y="3221502"/>
            <a:ext cx="10287000" cy="3636498"/>
          </a:xfrm>
          <a:prstGeom prst="rect">
            <a:avLst/>
          </a:prstGeom>
        </p:spPr>
      </p:pic>
    </p:spTree>
    <p:extLst>
      <p:ext uri="{BB962C8B-B14F-4D97-AF65-F5344CB8AC3E}">
        <p14:creationId xmlns:p14="http://schemas.microsoft.com/office/powerpoint/2010/main" val="9507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EC052-8986-07CC-F843-2B346742ECB0}"/>
              </a:ext>
            </a:extLst>
          </p:cNvPr>
          <p:cNvSpPr>
            <a:spLocks noGrp="1"/>
          </p:cNvSpPr>
          <p:nvPr>
            <p:ph type="title"/>
          </p:nvPr>
        </p:nvSpPr>
        <p:spPr>
          <a:xfrm>
            <a:off x="640080" y="325369"/>
            <a:ext cx="4368602" cy="1956841"/>
          </a:xfrm>
        </p:spPr>
        <p:txBody>
          <a:bodyPr anchor="b">
            <a:normAutofit/>
          </a:bodyPr>
          <a:lstStyle/>
          <a:p>
            <a:r>
              <a:rPr lang="en-US" sz="5400"/>
              <a:t>What should be offered?</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93D474D-0B11-0956-11FA-822F07DB1CDF}"/>
              </a:ext>
            </a:extLst>
          </p:cNvPr>
          <p:cNvSpPr>
            <a:spLocks noGrp="1"/>
          </p:cNvSpPr>
          <p:nvPr>
            <p:ph idx="1"/>
          </p:nvPr>
        </p:nvSpPr>
        <p:spPr>
          <a:xfrm>
            <a:off x="640080" y="2872899"/>
            <a:ext cx="4243589" cy="3320668"/>
          </a:xfrm>
        </p:spPr>
        <p:txBody>
          <a:bodyPr>
            <a:normAutofit/>
          </a:bodyPr>
          <a:lstStyle/>
          <a:p>
            <a:r>
              <a:rPr lang="en-US" sz="2200" dirty="0"/>
              <a:t>Soap, </a:t>
            </a:r>
          </a:p>
          <a:p>
            <a:r>
              <a:rPr lang="en-US" sz="2200" dirty="0"/>
              <a:t>Toothbrush</a:t>
            </a:r>
          </a:p>
          <a:p>
            <a:r>
              <a:rPr lang="en-US" sz="2200" dirty="0"/>
              <a:t>Shampoo</a:t>
            </a:r>
          </a:p>
          <a:p>
            <a:r>
              <a:rPr lang="en-US" sz="2200" dirty="0"/>
              <a:t>Monk robe</a:t>
            </a:r>
          </a:p>
          <a:p>
            <a:r>
              <a:rPr lang="en-US" sz="2200" dirty="0"/>
              <a:t>Water</a:t>
            </a:r>
          </a:p>
          <a:p>
            <a:r>
              <a:rPr lang="en-US" sz="2200" dirty="0" err="1"/>
              <a:t>etc</a:t>
            </a:r>
            <a:endParaRPr lang="en-US" sz="2200" dirty="0"/>
          </a:p>
          <a:p>
            <a:endParaRPr lang="en-US" sz="2200" dirty="0"/>
          </a:p>
          <a:p>
            <a:endParaRPr lang="en-US" sz="2200" dirty="0"/>
          </a:p>
        </p:txBody>
      </p:sp>
      <p:pic>
        <p:nvPicPr>
          <p:cNvPr id="4" name="Content Placeholder 3">
            <a:extLst>
              <a:ext uri="{FF2B5EF4-FFF2-40B4-BE49-F238E27FC236}">
                <a16:creationId xmlns:a16="http://schemas.microsoft.com/office/drawing/2014/main" id="{6439E1DB-5645-026B-16CF-1485D3D138E3}"/>
              </a:ext>
            </a:extLst>
          </p:cNvPr>
          <p:cNvPicPr>
            <a:picLocks noChangeAspect="1"/>
          </p:cNvPicPr>
          <p:nvPr/>
        </p:nvPicPr>
        <p:blipFill rotWithShape="1">
          <a:blip r:embed="rId2"/>
          <a:srcRect r="-1" b="334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077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171FCE19-86D7-A25B-8F6D-A7A58AD291D3}"/>
              </a:ext>
            </a:extLst>
          </p:cNvPr>
          <p:cNvPicPr>
            <a:picLocks noGrp="1" noChangeAspect="1"/>
          </p:cNvPicPr>
          <p:nvPr>
            <p:ph idx="1"/>
          </p:nvPr>
        </p:nvPicPr>
        <p:blipFill>
          <a:blip r:embed="rId2"/>
          <a:stretch>
            <a:fillRect/>
          </a:stretch>
        </p:blipFill>
        <p:spPr>
          <a:xfrm>
            <a:off x="963613" y="2916238"/>
            <a:ext cx="1828800" cy="2986088"/>
          </a:xfrm>
          <a:prstGeom prst="rect">
            <a:avLst/>
          </a:prstGeom>
        </p:spPr>
      </p:pic>
      <p:pic>
        <p:nvPicPr>
          <p:cNvPr id="5" name="Picture 4">
            <a:extLst>
              <a:ext uri="{FF2B5EF4-FFF2-40B4-BE49-F238E27FC236}">
                <a16:creationId xmlns:a16="http://schemas.microsoft.com/office/drawing/2014/main" id="{65EF2AF8-F139-A3F5-D4A8-B458069D1D1F}"/>
              </a:ext>
            </a:extLst>
          </p:cNvPr>
          <p:cNvPicPr>
            <a:picLocks noChangeAspect="1"/>
          </p:cNvPicPr>
          <p:nvPr/>
        </p:nvPicPr>
        <p:blipFill>
          <a:blip r:embed="rId3"/>
          <a:stretch>
            <a:fillRect/>
          </a:stretch>
        </p:blipFill>
        <p:spPr>
          <a:xfrm>
            <a:off x="2862263" y="2916238"/>
            <a:ext cx="5387975" cy="2986088"/>
          </a:xfrm>
          <a:prstGeom prst="rect">
            <a:avLst/>
          </a:prstGeom>
        </p:spPr>
      </p:pic>
      <p:pic>
        <p:nvPicPr>
          <p:cNvPr id="6" name="Picture 5">
            <a:extLst>
              <a:ext uri="{FF2B5EF4-FFF2-40B4-BE49-F238E27FC236}">
                <a16:creationId xmlns:a16="http://schemas.microsoft.com/office/drawing/2014/main" id="{8D8258B3-9D26-FBAE-B1CD-37878E802161}"/>
              </a:ext>
            </a:extLst>
          </p:cNvPr>
          <p:cNvPicPr>
            <a:picLocks noChangeAspect="1"/>
          </p:cNvPicPr>
          <p:nvPr/>
        </p:nvPicPr>
        <p:blipFill>
          <a:blip r:embed="rId4"/>
          <a:stretch>
            <a:fillRect/>
          </a:stretch>
        </p:blipFill>
        <p:spPr>
          <a:xfrm>
            <a:off x="8320088" y="2916238"/>
            <a:ext cx="2913063" cy="2986088"/>
          </a:xfrm>
          <a:prstGeom prst="rect">
            <a:avLst/>
          </a:prstGeom>
        </p:spPr>
      </p:pic>
      <p:sp>
        <p:nvSpPr>
          <p:cNvPr id="2" name="Title 1">
            <a:extLst>
              <a:ext uri="{FF2B5EF4-FFF2-40B4-BE49-F238E27FC236}">
                <a16:creationId xmlns:a16="http://schemas.microsoft.com/office/drawing/2014/main" id="{3F0191D0-6E31-4426-E64F-7DE67063E78E}"/>
              </a:ext>
            </a:extLst>
          </p:cNvPr>
          <p:cNvSpPr>
            <a:spLocks noGrp="1"/>
          </p:cNvSpPr>
          <p:nvPr>
            <p:ph type="title"/>
          </p:nvPr>
        </p:nvSpPr>
        <p:spPr>
          <a:xfrm>
            <a:off x="960120" y="434101"/>
            <a:ext cx="10279971" cy="1362042"/>
          </a:xfrm>
        </p:spPr>
        <p:txBody>
          <a:bodyPr anchor="b">
            <a:normAutofit/>
          </a:bodyPr>
          <a:lstStyle/>
          <a:p>
            <a:r>
              <a:rPr lang="en-US" sz="4800">
                <a:solidFill>
                  <a:schemeClr val="bg1"/>
                </a:solidFill>
              </a:rPr>
              <a:t>Discussion and Talk</a:t>
            </a:r>
          </a:p>
        </p:txBody>
      </p:sp>
    </p:spTree>
    <p:extLst>
      <p:ext uri="{BB962C8B-B14F-4D97-AF65-F5344CB8AC3E}">
        <p14:creationId xmlns:p14="http://schemas.microsoft.com/office/powerpoint/2010/main" val="182378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177F-2C46-457A-A94B-C91227BB97C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83090C5-DC3C-4F57-80AF-77D328CDAB8C}"/>
              </a:ext>
            </a:extLst>
          </p:cNvPr>
          <p:cNvSpPr>
            <a:spLocks noGrp="1"/>
          </p:cNvSpPr>
          <p:nvPr>
            <p:ph idx="1"/>
          </p:nvPr>
        </p:nvSpPr>
        <p:spPr/>
        <p:txBody>
          <a:bodyPr/>
          <a:lstStyle/>
          <a:p>
            <a:r>
              <a:rPr lang="en-US" dirty="0"/>
              <a:t>Question :  Should we also give money to monk? For example, cash is included in the offering stuff.  Sometimes, we even give the monk cash directly by hand.</a:t>
            </a:r>
          </a:p>
          <a:p>
            <a:endParaRPr lang="en-US" dirty="0"/>
          </a:p>
          <a:p>
            <a:r>
              <a:rPr lang="en-US" dirty="0"/>
              <a:t>Answer : </a:t>
            </a:r>
          </a:p>
          <a:p>
            <a:pPr marL="0" indent="0">
              <a:buNone/>
            </a:pPr>
            <a:r>
              <a:rPr lang="en-US" dirty="0"/>
              <a:t>Discuss to explain some moral thoughts or lessons or virtues or sins, not general personal opinions/preferences</a:t>
            </a:r>
          </a:p>
        </p:txBody>
      </p:sp>
    </p:spTree>
    <p:extLst>
      <p:ext uri="{BB962C8B-B14F-4D97-AF65-F5344CB8AC3E}">
        <p14:creationId xmlns:p14="http://schemas.microsoft.com/office/powerpoint/2010/main" val="285481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C5CB-74FC-75E7-CDC7-331BFCC20463}"/>
              </a:ext>
            </a:extLst>
          </p:cNvPr>
          <p:cNvSpPr>
            <a:spLocks noGrp="1"/>
          </p:cNvSpPr>
          <p:nvPr>
            <p:ph type="title"/>
          </p:nvPr>
        </p:nvSpPr>
        <p:spPr/>
        <p:txBody>
          <a:bodyPr/>
          <a:lstStyle/>
          <a:p>
            <a:r>
              <a:rPr lang="en-US" dirty="0"/>
              <a:t>Should we also give money to monk?</a:t>
            </a:r>
          </a:p>
        </p:txBody>
      </p:sp>
      <p:sp>
        <p:nvSpPr>
          <p:cNvPr id="3" name="Content Placeholder 2">
            <a:extLst>
              <a:ext uri="{FF2B5EF4-FFF2-40B4-BE49-F238E27FC236}">
                <a16:creationId xmlns:a16="http://schemas.microsoft.com/office/drawing/2014/main" id="{DAAC0600-AD4D-4883-26E9-09171276281E}"/>
              </a:ext>
            </a:extLst>
          </p:cNvPr>
          <p:cNvSpPr>
            <a:spLocks noGrp="1"/>
          </p:cNvSpPr>
          <p:nvPr>
            <p:ph idx="1"/>
          </p:nvPr>
        </p:nvSpPr>
        <p:spPr/>
        <p:txBody>
          <a:bodyPr/>
          <a:lstStyle/>
          <a:p>
            <a:r>
              <a:rPr lang="en-US" dirty="0"/>
              <a:t>Buddhist monks (bhikkhus) and nuns (bhikkhunis) are not allowed to accept money for themselves. Nor may monks or nuns buy and sell things for themselves using money. This is prohibited by the 19th rule in the </a:t>
            </a:r>
            <a:r>
              <a:rPr lang="en-US" dirty="0" err="1"/>
              <a:t>Nissaggiya</a:t>
            </a:r>
            <a:r>
              <a:rPr lang="en-US" dirty="0"/>
              <a:t> </a:t>
            </a:r>
            <a:r>
              <a:rPr lang="en-US" dirty="0" err="1"/>
              <a:t>Pacittiya</a:t>
            </a:r>
            <a:r>
              <a:rPr lang="en-US" dirty="0"/>
              <a:t>, one of the series of Vinaya.</a:t>
            </a:r>
          </a:p>
        </p:txBody>
      </p:sp>
    </p:spTree>
    <p:extLst>
      <p:ext uri="{BB962C8B-B14F-4D97-AF65-F5344CB8AC3E}">
        <p14:creationId xmlns:p14="http://schemas.microsoft.com/office/powerpoint/2010/main" val="1268580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55C87A880BDD41ADBF285ABF8C3AD5" ma:contentTypeVersion="0" ma:contentTypeDescription="Create a new document." ma:contentTypeScope="" ma:versionID="f686502155e1c3549010f0cea574d6a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7B25F0-D592-4082-8537-2ECF7588C286}"/>
</file>

<file path=customXml/itemProps2.xml><?xml version="1.0" encoding="utf-8"?>
<ds:datastoreItem xmlns:ds="http://schemas.openxmlformats.org/officeDocument/2006/customXml" ds:itemID="{3FE9377F-F74C-4EFA-895F-5190F6C0C5B9}"/>
</file>

<file path=customXml/itemProps3.xml><?xml version="1.0" encoding="utf-8"?>
<ds:datastoreItem xmlns:ds="http://schemas.openxmlformats.org/officeDocument/2006/customXml" ds:itemID="{E2B9E7F0-1C04-404B-95D3-7AEDAC40F207}"/>
</file>

<file path=docProps/app.xml><?xml version="1.0" encoding="utf-8"?>
<Properties xmlns="http://schemas.openxmlformats.org/officeDocument/2006/extended-properties" xmlns:vt="http://schemas.openxmlformats.org/officeDocument/2006/docPropsVTypes">
  <TotalTime>30</TotalTime>
  <Words>201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Making merit </vt:lpstr>
      <vt:lpstr>Making merit at a temple</vt:lpstr>
      <vt:lpstr>What should be offered?</vt:lpstr>
      <vt:lpstr>Discussion and Talk</vt:lpstr>
      <vt:lpstr>Discussion</vt:lpstr>
      <vt:lpstr>Should we also give money to monk?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merit</dc:title>
  <dc:creator>THITIYA DISPHANURAT</dc:creator>
  <cp:lastModifiedBy>THITIYA DISPHANURAT</cp:lastModifiedBy>
  <cp:revision>3</cp:revision>
  <dcterms:created xsi:type="dcterms:W3CDTF">2022-06-07T06:02:53Z</dcterms:created>
  <dcterms:modified xsi:type="dcterms:W3CDTF">2023-10-27T09:48:29Z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0x010100E855C87A880BDD41ADBF285ABF8C3AD5</vt:lpwstr>
  </property>
</Properties>
</file>