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Layouts/slideLayout4.xml" ContentType="application/vnd.openxmlformats-officedocument.presentationml.slideLayout+xml"/>
  <Override PartName="/ppt/notesSlides/notesSlide36.xml" ContentType="application/vnd.openxmlformats-officedocument.presentationml.notesSlide+xml"/>
  <Override PartName="/ppt/notesSlides/notesSlide35.xml" ContentType="application/vnd.openxmlformats-officedocument.presentationml.notesSlide+xml"/>
  <Override PartName="/ppt/notesSlides/notesSlide26.xml" ContentType="application/vnd.openxmlformats-officedocument.presentationml.notesSlide+xml"/>
  <Override PartName="/ppt/notesSlides/notesSlide34.xml" ContentType="application/vnd.openxmlformats-officedocument.presentationml.notesSlide+xml"/>
  <Override PartName="/ppt/notesSlides/notesSlide33.xml" ContentType="application/vnd.openxmlformats-officedocument.presentationml.notesSlide+xml"/>
  <Override PartName="/ppt/slideMasters/slideMaster1.xml" ContentType="application/vnd.openxmlformats-officedocument.presentationml.slideMaster+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32.xml" ContentType="application/vnd.openxmlformats-officedocument.presentationml.notesSlide+xml"/>
  <Override PartName="/ppt/notesSlides/notesSlide31.xml" ContentType="application/vnd.openxmlformats-officedocument.presentationml.notesSlide+xml"/>
  <Override PartName="/ppt/notesSlides/notesSlide15.xml" ContentType="application/vnd.openxmlformats-officedocument.presentationml.notesSlide+xml"/>
  <Override PartName="/ppt/notesSlides/notesSlide30.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notesSlides/notesSlide25.xml" ContentType="application/vnd.openxmlformats-officedocument.presentationml.notesSlide+xml"/>
  <Override PartName="/ppt/notesSlides/notesSlide27.xml" ContentType="application/vnd.openxmlformats-officedocument.presentationml.notes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16.xml" ContentType="application/vnd.openxmlformats-officedocument.presentationml.notesSlide+xml"/>
  <Override PartName="/ppt/notesSlides/notesSlide29.xml" ContentType="application/vnd.openxmlformats-officedocument.presentationml.notesSlide+xml"/>
  <Override PartName="/ppt/notesSlides/notesSlide17.xml" ContentType="application/vnd.openxmlformats-officedocument.presentationml.notesSlide+xml"/>
  <Override PartName="/ppt/notesSlides/notesSlide4.xml" ContentType="application/vnd.openxmlformats-officedocument.presentationml.notesSlide+xml"/>
  <Override PartName="/ppt/notesSlides/notesSlide18.xml" ContentType="application/vnd.openxmlformats-officedocument.presentationml.notesSlide+xml"/>
  <Override PartName="/ppt/notesSlides/notesSlide5.xml" ContentType="application/vnd.openxmlformats-officedocument.presentationml.notesSlide+xml"/>
  <Override PartName="/ppt/notesSlides/notesSlide19.xml" ContentType="application/vnd.openxmlformats-officedocument.presentationml.notesSlide+xml"/>
  <Override PartName="/ppt/notesSlides/notesSlide6.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0.xml" ContentType="application/vnd.openxmlformats-officedocument.presentationml.notesSlide+xml"/>
  <Override PartName="/ppt/notesSlides/notesSlide13.xml" ContentType="application/vnd.openxmlformats-officedocument.presentationml.notesSlide+xml"/>
  <Override PartName="/ppt/notesSlides/notesSlide21.xml" ContentType="application/vnd.openxmlformats-officedocument.presentationml.notesSlide+xml"/>
  <Override PartName="/ppt/notesSlides/notesSlide14.xml" ContentType="application/vnd.openxmlformats-officedocument.presentationml.notesSlide+xml"/>
  <Override PartName="/ppt/notesSlides/notesSlide22.xml" ContentType="application/vnd.openxmlformats-officedocument.presentationml.notesSlide+xml"/>
  <Override PartName="/ppt/notesSlides/notesSlide28.xml" ContentType="application/vnd.openxmlformats-officedocument.presentationml.notesSlide+xml"/>
  <Override PartName="/ppt/notesSlides/notesSlide7.xml" ContentType="application/vnd.openxmlformats-officedocument.presentationml.notesSlide+xml"/>
  <Override PartName="/ppt/theme/theme3.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viewProps.xml" ContentType="application/vnd.openxmlformats-officedocument.presentationml.viewProps+xml"/>
  <Override PartName="/customXml/itemProps3.xml" ContentType="application/vnd.openxmlformats-officedocument.customXmlProperties+xml"/>
  <Override PartName="/customXml/itemProps2.xml" ContentType="application/vnd.openxmlformats-officedocument.customXmlProperties+xml"/>
  <Override PartName="/customXml/itemProps1.xml" ContentType="application/vnd.openxmlformats-officedocument.customXmlProperti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customXml/itemProps4.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4"/>
  </p:sldMasterIdLst>
  <p:notesMasterIdLst>
    <p:notesMasterId r:id="rId54"/>
  </p:notesMasterIdLst>
  <p:handoutMasterIdLst>
    <p:handoutMasterId r:id="rId55"/>
  </p:handoutMasterIdLst>
  <p:sldIdLst>
    <p:sldId id="568" r:id="rId5"/>
    <p:sldId id="583" r:id="rId6"/>
    <p:sldId id="585" r:id="rId7"/>
    <p:sldId id="450" r:id="rId8"/>
    <p:sldId id="525" r:id="rId9"/>
    <p:sldId id="526" r:id="rId10"/>
    <p:sldId id="530" r:id="rId11"/>
    <p:sldId id="532" r:id="rId12"/>
    <p:sldId id="533" r:id="rId13"/>
    <p:sldId id="534" r:id="rId14"/>
    <p:sldId id="536" r:id="rId15"/>
    <p:sldId id="588" r:id="rId16"/>
    <p:sldId id="538" r:id="rId17"/>
    <p:sldId id="539" r:id="rId18"/>
    <p:sldId id="540" r:id="rId19"/>
    <p:sldId id="615" r:id="rId20"/>
    <p:sldId id="541" r:id="rId21"/>
    <p:sldId id="543" r:id="rId22"/>
    <p:sldId id="544" r:id="rId23"/>
    <p:sldId id="546" r:id="rId24"/>
    <p:sldId id="547" r:id="rId25"/>
    <p:sldId id="548" r:id="rId26"/>
    <p:sldId id="572" r:id="rId27"/>
    <p:sldId id="573" r:id="rId28"/>
    <p:sldId id="574" r:id="rId29"/>
    <p:sldId id="575" r:id="rId30"/>
    <p:sldId id="576" r:id="rId31"/>
    <p:sldId id="577" r:id="rId32"/>
    <p:sldId id="590" r:id="rId33"/>
    <p:sldId id="603" r:id="rId34"/>
    <p:sldId id="591" r:id="rId35"/>
    <p:sldId id="592" r:id="rId36"/>
    <p:sldId id="604" r:id="rId37"/>
    <p:sldId id="593" r:id="rId38"/>
    <p:sldId id="605" r:id="rId39"/>
    <p:sldId id="594" r:id="rId40"/>
    <p:sldId id="606" r:id="rId41"/>
    <p:sldId id="607" r:id="rId42"/>
    <p:sldId id="595" r:id="rId43"/>
    <p:sldId id="608" r:id="rId44"/>
    <p:sldId id="596" r:id="rId45"/>
    <p:sldId id="597" r:id="rId46"/>
    <p:sldId id="609" r:id="rId47"/>
    <p:sldId id="610" r:id="rId48"/>
    <p:sldId id="599" r:id="rId49"/>
    <p:sldId id="611" r:id="rId50"/>
    <p:sldId id="600" r:id="rId51"/>
    <p:sldId id="602" r:id="rId52"/>
    <p:sldId id="612" r:id="rId53"/>
  </p:sldIdLst>
  <p:sldSz cx="9144000" cy="6858000" type="screen4x3"/>
  <p:notesSz cx="7004050" cy="9290050"/>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Angsana New" panose="02020603050405020304" pitchFamily="18" charset="-34"/>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Angsana New" panose="02020603050405020304" pitchFamily="18" charset="-34"/>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Angsana New" panose="02020603050405020304" pitchFamily="18" charset="-34"/>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Angsana New" panose="02020603050405020304" pitchFamily="18" charset="-34"/>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Angsana New" panose="02020603050405020304" pitchFamily="18" charset="-34"/>
      </a:defRPr>
    </a:lvl5pPr>
    <a:lvl6pPr marL="2286000" algn="l" defTabSz="914400" rtl="0" eaLnBrk="1" latinLnBrk="0" hangingPunct="1">
      <a:defRPr sz="2400" kern="1200">
        <a:solidFill>
          <a:schemeClr val="tx1"/>
        </a:solidFill>
        <a:latin typeface="Times New Roman" panose="02020603050405020304" pitchFamily="18" charset="0"/>
        <a:ea typeface="+mn-ea"/>
        <a:cs typeface="Angsana New" panose="02020603050405020304" pitchFamily="18" charset="-34"/>
      </a:defRPr>
    </a:lvl6pPr>
    <a:lvl7pPr marL="2743200" algn="l" defTabSz="914400" rtl="0" eaLnBrk="1" latinLnBrk="0" hangingPunct="1">
      <a:defRPr sz="2400" kern="1200">
        <a:solidFill>
          <a:schemeClr val="tx1"/>
        </a:solidFill>
        <a:latin typeface="Times New Roman" panose="02020603050405020304" pitchFamily="18" charset="0"/>
        <a:ea typeface="+mn-ea"/>
        <a:cs typeface="Angsana New" panose="02020603050405020304" pitchFamily="18" charset="-34"/>
      </a:defRPr>
    </a:lvl7pPr>
    <a:lvl8pPr marL="3200400" algn="l" defTabSz="914400" rtl="0" eaLnBrk="1" latinLnBrk="0" hangingPunct="1">
      <a:defRPr sz="2400" kern="1200">
        <a:solidFill>
          <a:schemeClr val="tx1"/>
        </a:solidFill>
        <a:latin typeface="Times New Roman" panose="02020603050405020304" pitchFamily="18" charset="0"/>
        <a:ea typeface="+mn-ea"/>
        <a:cs typeface="Angsana New" panose="02020603050405020304" pitchFamily="18" charset="-34"/>
      </a:defRPr>
    </a:lvl8pPr>
    <a:lvl9pPr marL="3657600" algn="l" defTabSz="914400" rtl="0" eaLnBrk="1" latinLnBrk="0" hangingPunct="1">
      <a:defRPr sz="2400" kern="1200">
        <a:solidFill>
          <a:schemeClr val="tx1"/>
        </a:solidFill>
        <a:latin typeface="Times New Roman" panose="02020603050405020304" pitchFamily="18" charset="0"/>
        <a:ea typeface="+mn-ea"/>
        <a:cs typeface="Angsana New" panose="02020603050405020304" pitchFamily="18" charset="-34"/>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5">
          <p15:clr>
            <a:srgbClr val="A4A3A4"/>
          </p15:clr>
        </p15:guide>
        <p15:guide id="2" pos="220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99CCFF"/>
    <a:srgbClr val="800000"/>
    <a:srgbClr val="000066"/>
    <a:srgbClr val="FFFF00"/>
    <a:srgbClr val="C1E0FF"/>
    <a:srgbClr val="CDE6FF"/>
    <a:srgbClr val="6699FF"/>
    <a:srgbClr val="99C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058" autoAdjust="0"/>
    <p:restoredTop sz="94595" autoAdjust="0"/>
  </p:normalViewPr>
  <p:slideViewPr>
    <p:cSldViewPr>
      <p:cViewPr varScale="1">
        <p:scale>
          <a:sx n="68" d="100"/>
          <a:sy n="68" d="100"/>
        </p:scale>
        <p:origin x="1302" y="72"/>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Lst>
  </p:outlineViewPr>
  <p:notesTextViewPr>
    <p:cViewPr>
      <p:scale>
        <a:sx n="100" d="100"/>
        <a:sy n="100" d="100"/>
      </p:scale>
      <p:origin x="0" y="0"/>
    </p:cViewPr>
  </p:notesTextViewPr>
  <p:sorterViewPr>
    <p:cViewPr>
      <p:scale>
        <a:sx n="100" d="100"/>
        <a:sy n="100" d="100"/>
      </p:scale>
      <p:origin x="0" y="19158"/>
    </p:cViewPr>
  </p:sorterViewPr>
  <p:notesViewPr>
    <p:cSldViewPr>
      <p:cViewPr>
        <p:scale>
          <a:sx n="75" d="100"/>
          <a:sy n="75" d="100"/>
        </p:scale>
        <p:origin x="-1284" y="660"/>
      </p:cViewPr>
      <p:guideLst>
        <p:guide orient="horz" pos="2925"/>
        <p:guide pos="2206"/>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handoutMaster" Target="handoutMasters/handoutMaster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theme" Target="theme/theme1.xml"/><Relationship Id="rId5" Type="http://schemas.openxmlformats.org/officeDocument/2006/relationships/slide" Target="slides/slide1.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tableStyles" Target="tableStyle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viewProps" Target="viewProps.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customXml" Target="../customXml/item4.xml"/></Relationships>
</file>

<file path=ppt/_rels/viewProps.xml.rels><?xml version="1.0" encoding="UTF-8" standalone="yes"?>
<Relationships xmlns="http://schemas.openxmlformats.org/package/2006/relationships"><Relationship Id="rId8" Type="http://schemas.openxmlformats.org/officeDocument/2006/relationships/slide" Target="slides/slide11.xml"/><Relationship Id="rId13" Type="http://schemas.openxmlformats.org/officeDocument/2006/relationships/slide" Target="slides/slide21.xml"/><Relationship Id="rId18" Type="http://schemas.openxmlformats.org/officeDocument/2006/relationships/slide" Target="slides/slide26.xml"/><Relationship Id="rId3" Type="http://schemas.openxmlformats.org/officeDocument/2006/relationships/slide" Target="slides/slide6.xml"/><Relationship Id="rId7" Type="http://schemas.openxmlformats.org/officeDocument/2006/relationships/slide" Target="slides/slide10.xml"/><Relationship Id="rId12" Type="http://schemas.openxmlformats.org/officeDocument/2006/relationships/slide" Target="slides/slide20.xml"/><Relationship Id="rId17" Type="http://schemas.openxmlformats.org/officeDocument/2006/relationships/slide" Target="slides/slide25.xml"/><Relationship Id="rId2" Type="http://schemas.openxmlformats.org/officeDocument/2006/relationships/slide" Target="slides/slide5.xml"/><Relationship Id="rId16" Type="http://schemas.openxmlformats.org/officeDocument/2006/relationships/slide" Target="slides/slide24.xml"/><Relationship Id="rId20" Type="http://schemas.openxmlformats.org/officeDocument/2006/relationships/slide" Target="slides/slide28.xml"/><Relationship Id="rId1" Type="http://schemas.openxmlformats.org/officeDocument/2006/relationships/slide" Target="slides/slide4.xml"/><Relationship Id="rId6" Type="http://schemas.openxmlformats.org/officeDocument/2006/relationships/slide" Target="slides/slide9.xml"/><Relationship Id="rId11" Type="http://schemas.openxmlformats.org/officeDocument/2006/relationships/slide" Target="slides/slide19.xml"/><Relationship Id="rId5" Type="http://schemas.openxmlformats.org/officeDocument/2006/relationships/slide" Target="slides/slide8.xml"/><Relationship Id="rId15" Type="http://schemas.openxmlformats.org/officeDocument/2006/relationships/slide" Target="slides/slide23.xml"/><Relationship Id="rId10" Type="http://schemas.openxmlformats.org/officeDocument/2006/relationships/slide" Target="slides/slide18.xml"/><Relationship Id="rId19" Type="http://schemas.openxmlformats.org/officeDocument/2006/relationships/slide" Target="slides/slide27.xml"/><Relationship Id="rId4" Type="http://schemas.openxmlformats.org/officeDocument/2006/relationships/slide" Target="slides/slide7.xml"/><Relationship Id="rId9" Type="http://schemas.openxmlformats.org/officeDocument/2006/relationships/slide" Target="slides/slide17.xml"/><Relationship Id="rId14" Type="http://schemas.openxmlformats.org/officeDocument/2006/relationships/slide" Target="slides/slide2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04A7B143-6BB1-ACDA-46C4-4355E2BD50AB}"/>
              </a:ext>
            </a:extLst>
          </p:cNvPr>
          <p:cNvSpPr>
            <a:spLocks noGrp="1" noChangeArrowheads="1"/>
          </p:cNvSpPr>
          <p:nvPr>
            <p:ph type="body" sz="quarter" idx="3"/>
          </p:nvPr>
        </p:nvSpPr>
        <p:spPr bwMode="auto">
          <a:xfrm>
            <a:off x="388938" y="4413250"/>
            <a:ext cx="6303962" cy="4179888"/>
          </a:xfrm>
          <a:prstGeom prst="rect">
            <a:avLst/>
          </a:prstGeom>
          <a:noFill/>
          <a:ln w="12700">
            <a:noFill/>
            <a:miter lim="800000"/>
            <a:headEnd/>
            <a:tailEnd/>
          </a:ln>
          <a:effectLst/>
        </p:spPr>
        <p:txBody>
          <a:bodyPr vert="horz" wrap="square" lIns="91871" tIns="45130" rIns="91871" bIns="45130" numCol="1" anchor="t" anchorCtr="0" compatLnSpc="1">
            <a:prstTxWarp prst="textNoShape">
              <a:avLst/>
            </a:prstTxWarp>
          </a:bodyPr>
          <a:lstStyle/>
          <a:p>
            <a:pPr lvl="0"/>
            <a:r>
              <a:rPr lang="en-US" noProof="0"/>
              <a:t>Click to edit Master notes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051" name="Rectangle 3">
            <a:extLst>
              <a:ext uri="{FF2B5EF4-FFF2-40B4-BE49-F238E27FC236}">
                <a16:creationId xmlns:a16="http://schemas.microsoft.com/office/drawing/2014/main" id="{512749EA-16EF-9EC1-4A6A-12538D613780}"/>
              </a:ext>
            </a:extLst>
          </p:cNvPr>
          <p:cNvSpPr>
            <a:spLocks noChangeArrowheads="1" noTextEdit="1"/>
          </p:cNvSpPr>
          <p:nvPr>
            <p:ph type="sldImg" idx="2"/>
          </p:nvPr>
        </p:nvSpPr>
        <p:spPr bwMode="auto">
          <a:xfrm>
            <a:off x="1189038" y="703263"/>
            <a:ext cx="4627562" cy="347027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400" kern="1200">
        <a:solidFill>
          <a:schemeClr val="tx1"/>
        </a:solidFill>
        <a:latin typeface="Arial" pitchFamily="34" charset="0"/>
        <a:ea typeface="+mn-ea"/>
        <a:cs typeface="Angsana New" pitchFamily="18" charset="-34"/>
      </a:defRPr>
    </a:lvl1pPr>
    <a:lvl2pPr marL="457200" algn="l" rtl="0" eaLnBrk="0" fontAlgn="base" hangingPunct="0">
      <a:spcBef>
        <a:spcPct val="30000"/>
      </a:spcBef>
      <a:spcAft>
        <a:spcPct val="0"/>
      </a:spcAft>
      <a:defRPr sz="1400" kern="1200">
        <a:solidFill>
          <a:schemeClr val="tx1"/>
        </a:solidFill>
        <a:latin typeface="Arial" pitchFamily="34" charset="0"/>
        <a:ea typeface="+mn-ea"/>
        <a:cs typeface="Angsana New" pitchFamily="18" charset="-34"/>
      </a:defRPr>
    </a:lvl2pPr>
    <a:lvl3pPr marL="914400" algn="l" rtl="0" eaLnBrk="0" fontAlgn="base" hangingPunct="0">
      <a:spcBef>
        <a:spcPct val="30000"/>
      </a:spcBef>
      <a:spcAft>
        <a:spcPct val="0"/>
      </a:spcAft>
      <a:defRPr sz="1400" kern="1200">
        <a:solidFill>
          <a:schemeClr val="tx1"/>
        </a:solidFill>
        <a:latin typeface="Arial" pitchFamily="34" charset="0"/>
        <a:ea typeface="+mn-ea"/>
        <a:cs typeface="Angsana New" pitchFamily="18" charset="-34"/>
      </a:defRPr>
    </a:lvl3pPr>
    <a:lvl4pPr marL="1371600" algn="l" rtl="0" eaLnBrk="0" fontAlgn="base" hangingPunct="0">
      <a:spcBef>
        <a:spcPct val="30000"/>
      </a:spcBef>
      <a:spcAft>
        <a:spcPct val="0"/>
      </a:spcAft>
      <a:defRPr sz="1400" kern="1200">
        <a:solidFill>
          <a:schemeClr val="tx1"/>
        </a:solidFill>
        <a:latin typeface="Arial" pitchFamily="34" charset="0"/>
        <a:ea typeface="+mn-ea"/>
        <a:cs typeface="Angsana New" pitchFamily="18" charset="-34"/>
      </a:defRPr>
    </a:lvl4pPr>
    <a:lvl5pPr marL="1828800" algn="l" rtl="0" eaLnBrk="0" fontAlgn="base" hangingPunct="0">
      <a:spcBef>
        <a:spcPct val="30000"/>
      </a:spcBef>
      <a:spcAft>
        <a:spcPct val="0"/>
      </a:spcAft>
      <a:defRPr sz="1400" kern="1200">
        <a:solidFill>
          <a:schemeClr val="tx1"/>
        </a:solidFill>
        <a:latin typeface="Arial" pitchFamily="34" charset="0"/>
        <a:ea typeface="+mn-ea"/>
        <a:cs typeface="Angsana New" pitchFamily="18" charset="-34"/>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596152A9-CFAC-C2F4-4F7A-E3528EB273BA}"/>
              </a:ext>
            </a:extLst>
          </p:cNvPr>
          <p:cNvSpPr>
            <a:spLocks noChangeArrowheads="1" noTextEdit="1"/>
          </p:cNvSpPr>
          <p:nvPr>
            <p:ph type="sldImg"/>
          </p:nvPr>
        </p:nvSpPr>
        <p:spPr>
          <a:ln/>
        </p:spPr>
      </p:sp>
      <p:sp>
        <p:nvSpPr>
          <p:cNvPr id="5123" name="Rectangle 3">
            <a:extLst>
              <a:ext uri="{FF2B5EF4-FFF2-40B4-BE49-F238E27FC236}">
                <a16:creationId xmlns:a16="http://schemas.microsoft.com/office/drawing/2014/main" id="{99C3014C-6637-74C9-3F92-5ACC820FA2E8}"/>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h-TH" altLang="en-US">
              <a:cs typeface="Cordia New" panose="020B0304020202020204" pitchFamily="34" charset="-34"/>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140EDC09-8AAB-45E3-161E-5555BA8CE9ED}"/>
              </a:ext>
            </a:extLst>
          </p:cNvPr>
          <p:cNvSpPr>
            <a:spLocks noChangeArrowheads="1" noTextEdit="1"/>
          </p:cNvSpPr>
          <p:nvPr>
            <p:ph type="sldImg"/>
          </p:nvPr>
        </p:nvSpPr>
        <p:spPr>
          <a:xfrm>
            <a:off x="1182688" y="698500"/>
            <a:ext cx="4640262" cy="3479800"/>
          </a:xfrm>
          <a:ln cap="flat"/>
        </p:spPr>
      </p:sp>
      <p:sp>
        <p:nvSpPr>
          <p:cNvPr id="26627" name="Rectangle 3">
            <a:extLst>
              <a:ext uri="{FF2B5EF4-FFF2-40B4-BE49-F238E27FC236}">
                <a16:creationId xmlns:a16="http://schemas.microsoft.com/office/drawing/2014/main" id="{CB7465EF-1BED-1160-5DEF-D1FEBF726401}"/>
              </a:ext>
            </a:extLst>
          </p:cNvPr>
          <p:cNvSpPr>
            <a:spLocks noGrp="1" noChangeArrowheads="1"/>
          </p:cNvSpPr>
          <p:nvPr>
            <p:ph type="body" idx="1"/>
          </p:nvPr>
        </p:nvSpPr>
        <p:spPr>
          <a:xfrm>
            <a:off x="933450" y="4413250"/>
            <a:ext cx="5137150" cy="4179888"/>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751" tIns="46876" rIns="93751" bIns="46876"/>
          <a:lstStyle/>
          <a:p>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67373E2E-C5EB-17A8-EC98-9E6673771348}"/>
              </a:ext>
            </a:extLst>
          </p:cNvPr>
          <p:cNvSpPr>
            <a:spLocks noChangeArrowheads="1" noTextEdit="1"/>
          </p:cNvSpPr>
          <p:nvPr>
            <p:ph type="sldImg"/>
          </p:nvPr>
        </p:nvSpPr>
        <p:spPr>
          <a:xfrm>
            <a:off x="1182688" y="698500"/>
            <a:ext cx="4640262" cy="3479800"/>
          </a:xfrm>
          <a:ln cap="flat"/>
        </p:spPr>
      </p:sp>
      <p:sp>
        <p:nvSpPr>
          <p:cNvPr id="28675" name="Rectangle 3">
            <a:extLst>
              <a:ext uri="{FF2B5EF4-FFF2-40B4-BE49-F238E27FC236}">
                <a16:creationId xmlns:a16="http://schemas.microsoft.com/office/drawing/2014/main" id="{46F2C4C8-A6D9-CB88-67D7-0AD1A688FFEB}"/>
              </a:ext>
            </a:extLst>
          </p:cNvPr>
          <p:cNvSpPr>
            <a:spLocks noGrp="1" noChangeArrowheads="1"/>
          </p:cNvSpPr>
          <p:nvPr>
            <p:ph type="body" idx="1"/>
          </p:nvPr>
        </p:nvSpPr>
        <p:spPr>
          <a:xfrm>
            <a:off x="933450" y="4413250"/>
            <a:ext cx="5137150" cy="4179888"/>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751" tIns="46876" rIns="93751" bIns="46876"/>
          <a:lstStyle/>
          <a:p>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17AF88D0-94EB-B7C4-8B45-6F4219427909}"/>
              </a:ext>
            </a:extLst>
          </p:cNvPr>
          <p:cNvSpPr>
            <a:spLocks noChangeArrowheads="1" noTextEdit="1"/>
          </p:cNvSpPr>
          <p:nvPr>
            <p:ph type="sldImg"/>
          </p:nvPr>
        </p:nvSpPr>
        <p:spPr>
          <a:solidFill>
            <a:srgbClr val="FFFFFF"/>
          </a:solidFill>
          <a:ln/>
        </p:spPr>
      </p:sp>
      <p:sp>
        <p:nvSpPr>
          <p:cNvPr id="30723" name="Rectangle 3">
            <a:extLst>
              <a:ext uri="{FF2B5EF4-FFF2-40B4-BE49-F238E27FC236}">
                <a16:creationId xmlns:a16="http://schemas.microsoft.com/office/drawing/2014/main" id="{CB89E8F6-29C4-2487-059E-53786998802C}"/>
              </a:ext>
            </a:extLst>
          </p:cNvPr>
          <p:cNvSpPr>
            <a:spLocks noGrp="1" noChangeArrowheads="1"/>
          </p:cNvSpPr>
          <p:nvPr>
            <p:ph type="body" idx="1"/>
          </p:nvPr>
        </p:nvSpPr>
        <p:spPr>
          <a:noFill/>
          <a:ln>
            <a:solidFill>
              <a:srgbClr val="000000"/>
            </a:solidFill>
          </a:ln>
          <a:extLst>
            <a:ext uri="{909E8E84-426E-40DD-AFC4-6F175D3DCCD1}">
              <a14:hiddenFill xmlns:a14="http://schemas.microsoft.com/office/drawing/2010/main">
                <a:solidFill>
                  <a:srgbClr val="FFFFFF"/>
                </a:solidFill>
              </a14:hiddenFill>
            </a:ext>
          </a:extLst>
        </p:spPr>
        <p:txBody>
          <a:bodyPr/>
          <a:lstStyle/>
          <a:p>
            <a:endParaRPr lang="th-TH"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1822D3D2-049B-BC27-1FCB-BFCCCB0EC613}"/>
              </a:ext>
            </a:extLst>
          </p:cNvPr>
          <p:cNvSpPr>
            <a:spLocks noChangeArrowheads="1" noTextEdit="1"/>
          </p:cNvSpPr>
          <p:nvPr>
            <p:ph type="sldImg"/>
          </p:nvPr>
        </p:nvSpPr>
        <p:spPr>
          <a:ln/>
        </p:spPr>
      </p:sp>
      <p:sp>
        <p:nvSpPr>
          <p:cNvPr id="32771" name="Rectangle 3">
            <a:extLst>
              <a:ext uri="{FF2B5EF4-FFF2-40B4-BE49-F238E27FC236}">
                <a16:creationId xmlns:a16="http://schemas.microsoft.com/office/drawing/2014/main" id="{6DD27B0E-5504-7D48-573F-BFA1C0F3D6BD}"/>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h-TH" altLang="en-US">
              <a:cs typeface="Cordia New" panose="020B0304020202020204" pitchFamily="34" charset="-34"/>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9763FF5A-9311-4FDA-2859-70C4F01DAF83}"/>
              </a:ext>
            </a:extLst>
          </p:cNvPr>
          <p:cNvSpPr>
            <a:spLocks noChangeArrowheads="1" noTextEdit="1"/>
          </p:cNvSpPr>
          <p:nvPr>
            <p:ph type="sldImg"/>
          </p:nvPr>
        </p:nvSpPr>
        <p:spPr>
          <a:ln/>
        </p:spPr>
      </p:sp>
      <p:sp>
        <p:nvSpPr>
          <p:cNvPr id="34819" name="Rectangle 3">
            <a:extLst>
              <a:ext uri="{FF2B5EF4-FFF2-40B4-BE49-F238E27FC236}">
                <a16:creationId xmlns:a16="http://schemas.microsoft.com/office/drawing/2014/main" id="{1DF10303-6AD6-046D-AF26-B3EC32DD8908}"/>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h-TH" altLang="en-US">
              <a:cs typeface="Cordia New" panose="020B0304020202020204" pitchFamily="34" charset="-34"/>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2D78E717-8F7D-7AA2-926F-8B4F3F9B2876}"/>
              </a:ext>
            </a:extLst>
          </p:cNvPr>
          <p:cNvSpPr>
            <a:spLocks noChangeArrowheads="1" noTextEdit="1"/>
          </p:cNvSpPr>
          <p:nvPr>
            <p:ph type="sldImg"/>
          </p:nvPr>
        </p:nvSpPr>
        <p:spPr>
          <a:ln/>
        </p:spPr>
      </p:sp>
      <p:sp>
        <p:nvSpPr>
          <p:cNvPr id="37891" name="Rectangle 3">
            <a:extLst>
              <a:ext uri="{FF2B5EF4-FFF2-40B4-BE49-F238E27FC236}">
                <a16:creationId xmlns:a16="http://schemas.microsoft.com/office/drawing/2014/main" id="{CDCA6D7D-3F61-5F8D-717E-55CCF2958416}"/>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h-TH" altLang="en-US">
              <a:cs typeface="Cordia New" panose="020B0304020202020204" pitchFamily="34" charset="-34"/>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9D80AA2D-B55B-53B0-0904-CE312F646F35}"/>
              </a:ext>
            </a:extLst>
          </p:cNvPr>
          <p:cNvSpPr>
            <a:spLocks noChangeArrowheads="1" noTextEdit="1"/>
          </p:cNvSpPr>
          <p:nvPr>
            <p:ph type="sldImg"/>
          </p:nvPr>
        </p:nvSpPr>
        <p:spPr>
          <a:solidFill>
            <a:srgbClr val="FFFFFF"/>
          </a:solidFill>
          <a:ln/>
        </p:spPr>
      </p:sp>
      <p:sp>
        <p:nvSpPr>
          <p:cNvPr id="48131" name="Rectangle 3">
            <a:extLst>
              <a:ext uri="{FF2B5EF4-FFF2-40B4-BE49-F238E27FC236}">
                <a16:creationId xmlns:a16="http://schemas.microsoft.com/office/drawing/2014/main" id="{D409D47D-5193-A1E7-F13F-280DCAEA2BB8}"/>
              </a:ext>
            </a:extLst>
          </p:cNvPr>
          <p:cNvSpPr>
            <a:spLocks noGrp="1" noChangeArrowheads="1"/>
          </p:cNvSpPr>
          <p:nvPr>
            <p:ph type="body" idx="1"/>
          </p:nvPr>
        </p:nvSpPr>
        <p:spPr>
          <a:noFill/>
          <a:ln>
            <a:solidFill>
              <a:srgbClr val="000000"/>
            </a:solidFill>
          </a:ln>
          <a:extLst>
            <a:ext uri="{909E8E84-426E-40DD-AFC4-6F175D3DCCD1}">
              <a14:hiddenFill xmlns:a14="http://schemas.microsoft.com/office/drawing/2010/main">
                <a:solidFill>
                  <a:srgbClr val="FFFFFF"/>
                </a:solidFill>
              </a14:hiddenFill>
            </a:ext>
          </a:extLst>
        </p:spPr>
        <p:txBody>
          <a:bodyPr/>
          <a:lstStyle/>
          <a:p>
            <a:endParaRPr lang="th-TH"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a:extLst>
              <a:ext uri="{FF2B5EF4-FFF2-40B4-BE49-F238E27FC236}">
                <a16:creationId xmlns:a16="http://schemas.microsoft.com/office/drawing/2014/main" id="{6CFD06F8-DBC0-90C1-BEC2-F4E3B9AF9720}"/>
              </a:ext>
            </a:extLst>
          </p:cNvPr>
          <p:cNvSpPr>
            <a:spLocks noChangeArrowheads="1" noTextEdit="1"/>
          </p:cNvSpPr>
          <p:nvPr>
            <p:ph type="sldImg"/>
          </p:nvPr>
        </p:nvSpPr>
        <p:spPr>
          <a:solidFill>
            <a:srgbClr val="FFFFFF"/>
          </a:solidFill>
          <a:ln/>
        </p:spPr>
      </p:sp>
      <p:sp>
        <p:nvSpPr>
          <p:cNvPr id="50179" name="Rectangle 3">
            <a:extLst>
              <a:ext uri="{FF2B5EF4-FFF2-40B4-BE49-F238E27FC236}">
                <a16:creationId xmlns:a16="http://schemas.microsoft.com/office/drawing/2014/main" id="{99D7B7D0-0D46-B976-40A0-6B79B53E0102}"/>
              </a:ext>
            </a:extLst>
          </p:cNvPr>
          <p:cNvSpPr>
            <a:spLocks noGrp="1" noChangeArrowheads="1"/>
          </p:cNvSpPr>
          <p:nvPr>
            <p:ph type="body" idx="1"/>
          </p:nvPr>
        </p:nvSpPr>
        <p:spPr>
          <a:noFill/>
          <a:ln>
            <a:solidFill>
              <a:srgbClr val="000000"/>
            </a:solidFill>
          </a:ln>
          <a:extLst>
            <a:ext uri="{909E8E84-426E-40DD-AFC4-6F175D3DCCD1}">
              <a14:hiddenFill xmlns:a14="http://schemas.microsoft.com/office/drawing/2010/main">
                <a:solidFill>
                  <a:srgbClr val="FFFFFF"/>
                </a:solidFill>
              </a14:hiddenFill>
            </a:ext>
          </a:extLst>
        </p:spPr>
        <p:txBody>
          <a:bodyPr/>
          <a:lstStyle/>
          <a:p>
            <a:endParaRPr lang="th-TH"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a:extLst>
              <a:ext uri="{FF2B5EF4-FFF2-40B4-BE49-F238E27FC236}">
                <a16:creationId xmlns:a16="http://schemas.microsoft.com/office/drawing/2014/main" id="{766B535A-91F5-7A89-DD88-BC3912923C58}"/>
              </a:ext>
            </a:extLst>
          </p:cNvPr>
          <p:cNvSpPr>
            <a:spLocks noChangeArrowheads="1" noTextEdit="1"/>
          </p:cNvSpPr>
          <p:nvPr>
            <p:ph type="sldImg"/>
          </p:nvPr>
        </p:nvSpPr>
        <p:spPr>
          <a:solidFill>
            <a:srgbClr val="FFFFFF"/>
          </a:solidFill>
          <a:ln/>
        </p:spPr>
      </p:sp>
      <p:sp>
        <p:nvSpPr>
          <p:cNvPr id="52227" name="Rectangle 3">
            <a:extLst>
              <a:ext uri="{FF2B5EF4-FFF2-40B4-BE49-F238E27FC236}">
                <a16:creationId xmlns:a16="http://schemas.microsoft.com/office/drawing/2014/main" id="{A8C2D466-3EA4-643D-9A94-2A1009E9BB9D}"/>
              </a:ext>
            </a:extLst>
          </p:cNvPr>
          <p:cNvSpPr>
            <a:spLocks noGrp="1" noChangeArrowheads="1"/>
          </p:cNvSpPr>
          <p:nvPr>
            <p:ph type="body" idx="1"/>
          </p:nvPr>
        </p:nvSpPr>
        <p:spPr>
          <a:noFill/>
          <a:ln>
            <a:solidFill>
              <a:srgbClr val="000000"/>
            </a:solidFill>
          </a:ln>
          <a:extLst>
            <a:ext uri="{909E8E84-426E-40DD-AFC4-6F175D3DCCD1}">
              <a14:hiddenFill xmlns:a14="http://schemas.microsoft.com/office/drawing/2010/main">
                <a:solidFill>
                  <a:srgbClr val="FFFFFF"/>
                </a:solidFill>
              </a14:hiddenFill>
            </a:ext>
          </a:extLst>
        </p:spPr>
        <p:txBody>
          <a:bodyPr/>
          <a:lstStyle/>
          <a:p>
            <a:endParaRPr lang="th-TH"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a:extLst>
              <a:ext uri="{FF2B5EF4-FFF2-40B4-BE49-F238E27FC236}">
                <a16:creationId xmlns:a16="http://schemas.microsoft.com/office/drawing/2014/main" id="{A1210AD8-AF3C-EC97-3E2D-746A237CC461}"/>
              </a:ext>
            </a:extLst>
          </p:cNvPr>
          <p:cNvSpPr>
            <a:spLocks noChangeArrowheads="1" noTextEdit="1"/>
          </p:cNvSpPr>
          <p:nvPr>
            <p:ph type="sldImg"/>
          </p:nvPr>
        </p:nvSpPr>
        <p:spPr>
          <a:solidFill>
            <a:srgbClr val="FFFFFF"/>
          </a:solidFill>
          <a:ln/>
        </p:spPr>
      </p:sp>
      <p:sp>
        <p:nvSpPr>
          <p:cNvPr id="54275" name="Rectangle 3">
            <a:extLst>
              <a:ext uri="{FF2B5EF4-FFF2-40B4-BE49-F238E27FC236}">
                <a16:creationId xmlns:a16="http://schemas.microsoft.com/office/drawing/2014/main" id="{7A02CFF0-7041-FB2F-5C3F-BFF425DEBB79}"/>
              </a:ext>
            </a:extLst>
          </p:cNvPr>
          <p:cNvSpPr>
            <a:spLocks noGrp="1" noChangeArrowheads="1"/>
          </p:cNvSpPr>
          <p:nvPr>
            <p:ph type="body" idx="1"/>
          </p:nvPr>
        </p:nvSpPr>
        <p:spPr>
          <a:noFill/>
          <a:ln>
            <a:solidFill>
              <a:srgbClr val="000000"/>
            </a:solidFill>
          </a:ln>
          <a:extLst>
            <a:ext uri="{909E8E84-426E-40DD-AFC4-6F175D3DCCD1}">
              <a14:hiddenFill xmlns:a14="http://schemas.microsoft.com/office/drawing/2010/main">
                <a:solidFill>
                  <a:srgbClr val="FFFFFF"/>
                </a:solidFill>
              </a14:hiddenFill>
            </a:ext>
          </a:extLst>
        </p:spPr>
        <p:txBody>
          <a:bodyPr/>
          <a:lstStyle/>
          <a:p>
            <a:endParaRPr lang="th-TH"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62C05C69-AF4C-7DA9-5545-D349FDD33A33}"/>
              </a:ext>
            </a:extLst>
          </p:cNvPr>
          <p:cNvSpPr>
            <a:spLocks noChangeArrowheads="1" noTextEdit="1"/>
          </p:cNvSpPr>
          <p:nvPr>
            <p:ph type="sldImg"/>
          </p:nvPr>
        </p:nvSpPr>
        <p:spPr>
          <a:solidFill>
            <a:srgbClr val="FFFFFF"/>
          </a:solidFill>
          <a:ln/>
        </p:spPr>
      </p:sp>
      <p:sp>
        <p:nvSpPr>
          <p:cNvPr id="7171" name="Rectangle 3">
            <a:extLst>
              <a:ext uri="{FF2B5EF4-FFF2-40B4-BE49-F238E27FC236}">
                <a16:creationId xmlns:a16="http://schemas.microsoft.com/office/drawing/2014/main" id="{496A8351-B041-FEA5-76FB-81E1690A1B7D}"/>
              </a:ext>
            </a:extLst>
          </p:cNvPr>
          <p:cNvSpPr>
            <a:spLocks noGrp="1" noChangeArrowheads="1"/>
          </p:cNvSpPr>
          <p:nvPr>
            <p:ph type="body" idx="1"/>
          </p:nvPr>
        </p:nvSpPr>
        <p:spPr>
          <a:noFill/>
          <a:ln>
            <a:solidFill>
              <a:srgbClr val="000000"/>
            </a:solidFill>
          </a:ln>
          <a:extLst>
            <a:ext uri="{909E8E84-426E-40DD-AFC4-6F175D3DCCD1}">
              <a14:hiddenFill xmlns:a14="http://schemas.microsoft.com/office/drawing/2010/main">
                <a:solidFill>
                  <a:srgbClr val="FFFFFF"/>
                </a:solidFill>
              </a14:hiddenFill>
            </a:ext>
          </a:extLst>
        </p:spPr>
        <p:txBody>
          <a:bodyPr/>
          <a:lstStyle/>
          <a:p>
            <a:endParaRPr lang="th-TH"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a:extLst>
              <a:ext uri="{FF2B5EF4-FFF2-40B4-BE49-F238E27FC236}">
                <a16:creationId xmlns:a16="http://schemas.microsoft.com/office/drawing/2014/main" id="{FD172B2B-5A6E-489E-4D76-AF71C2FE607C}"/>
              </a:ext>
            </a:extLst>
          </p:cNvPr>
          <p:cNvSpPr>
            <a:spLocks noChangeArrowheads="1" noTextEdit="1"/>
          </p:cNvSpPr>
          <p:nvPr>
            <p:ph type="sldImg"/>
          </p:nvPr>
        </p:nvSpPr>
        <p:spPr>
          <a:solidFill>
            <a:srgbClr val="FFFFFF"/>
          </a:solidFill>
          <a:ln/>
        </p:spPr>
      </p:sp>
      <p:sp>
        <p:nvSpPr>
          <p:cNvPr id="56323" name="Rectangle 3">
            <a:extLst>
              <a:ext uri="{FF2B5EF4-FFF2-40B4-BE49-F238E27FC236}">
                <a16:creationId xmlns:a16="http://schemas.microsoft.com/office/drawing/2014/main" id="{79D7089C-9172-4A26-12BD-8C8A32D7A5ED}"/>
              </a:ext>
            </a:extLst>
          </p:cNvPr>
          <p:cNvSpPr>
            <a:spLocks noGrp="1" noChangeArrowheads="1"/>
          </p:cNvSpPr>
          <p:nvPr>
            <p:ph type="body" idx="1"/>
          </p:nvPr>
        </p:nvSpPr>
        <p:spPr>
          <a:noFill/>
          <a:ln>
            <a:solidFill>
              <a:srgbClr val="000000"/>
            </a:solidFill>
          </a:ln>
          <a:extLst>
            <a:ext uri="{909E8E84-426E-40DD-AFC4-6F175D3DCCD1}">
              <a14:hiddenFill xmlns:a14="http://schemas.microsoft.com/office/drawing/2010/main">
                <a:solidFill>
                  <a:srgbClr val="FFFFFF"/>
                </a:solidFill>
              </a14:hiddenFill>
            </a:ext>
          </a:extLst>
        </p:spPr>
        <p:txBody>
          <a:bodyPr/>
          <a:lstStyle/>
          <a:p>
            <a:endParaRPr lang="th-TH"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a:extLst>
              <a:ext uri="{FF2B5EF4-FFF2-40B4-BE49-F238E27FC236}">
                <a16:creationId xmlns:a16="http://schemas.microsoft.com/office/drawing/2014/main" id="{1FFB01CE-2017-3941-08E4-199A44D1F21F}"/>
              </a:ext>
            </a:extLst>
          </p:cNvPr>
          <p:cNvSpPr>
            <a:spLocks noChangeArrowheads="1" noTextEdit="1"/>
          </p:cNvSpPr>
          <p:nvPr>
            <p:ph type="sldImg"/>
          </p:nvPr>
        </p:nvSpPr>
        <p:spPr>
          <a:solidFill>
            <a:srgbClr val="FFFFFF"/>
          </a:solidFill>
          <a:ln/>
        </p:spPr>
      </p:sp>
      <p:sp>
        <p:nvSpPr>
          <p:cNvPr id="58371" name="Rectangle 3">
            <a:extLst>
              <a:ext uri="{FF2B5EF4-FFF2-40B4-BE49-F238E27FC236}">
                <a16:creationId xmlns:a16="http://schemas.microsoft.com/office/drawing/2014/main" id="{BC68AF82-D679-F262-A759-56ACC90A171D}"/>
              </a:ext>
            </a:extLst>
          </p:cNvPr>
          <p:cNvSpPr>
            <a:spLocks noGrp="1" noChangeArrowheads="1"/>
          </p:cNvSpPr>
          <p:nvPr>
            <p:ph type="body" idx="1"/>
          </p:nvPr>
        </p:nvSpPr>
        <p:spPr>
          <a:noFill/>
          <a:ln>
            <a:solidFill>
              <a:srgbClr val="000000"/>
            </a:solidFill>
          </a:ln>
          <a:extLst>
            <a:ext uri="{909E8E84-426E-40DD-AFC4-6F175D3DCCD1}">
              <a14:hiddenFill xmlns:a14="http://schemas.microsoft.com/office/drawing/2010/main">
                <a:solidFill>
                  <a:srgbClr val="FFFFFF"/>
                </a:solidFill>
              </a14:hiddenFill>
            </a:ext>
          </a:extLst>
        </p:spPr>
        <p:txBody>
          <a:bodyPr/>
          <a:lstStyle/>
          <a:p>
            <a:endParaRPr lang="th-TH"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522542BB-643B-53D3-F17F-921495F9134B}"/>
              </a:ext>
            </a:extLst>
          </p:cNvPr>
          <p:cNvSpPr>
            <a:spLocks noChangeArrowheads="1" noTextEdit="1"/>
          </p:cNvSpPr>
          <p:nvPr>
            <p:ph type="sldImg"/>
          </p:nvPr>
        </p:nvSpPr>
        <p:spPr>
          <a:solidFill>
            <a:srgbClr val="FFFFFF"/>
          </a:solidFill>
          <a:ln/>
        </p:spPr>
      </p:sp>
      <p:sp>
        <p:nvSpPr>
          <p:cNvPr id="60419" name="Rectangle 3">
            <a:extLst>
              <a:ext uri="{FF2B5EF4-FFF2-40B4-BE49-F238E27FC236}">
                <a16:creationId xmlns:a16="http://schemas.microsoft.com/office/drawing/2014/main" id="{8F084218-277D-8C9C-73D0-0DF9F32263C5}"/>
              </a:ext>
            </a:extLst>
          </p:cNvPr>
          <p:cNvSpPr>
            <a:spLocks noGrp="1" noChangeArrowheads="1"/>
          </p:cNvSpPr>
          <p:nvPr>
            <p:ph type="body" idx="1"/>
          </p:nvPr>
        </p:nvSpPr>
        <p:spPr>
          <a:noFill/>
          <a:ln>
            <a:solidFill>
              <a:srgbClr val="000000"/>
            </a:solidFill>
          </a:ln>
          <a:extLst>
            <a:ext uri="{909E8E84-426E-40DD-AFC4-6F175D3DCCD1}">
              <a14:hiddenFill xmlns:a14="http://schemas.microsoft.com/office/drawing/2010/main">
                <a:solidFill>
                  <a:srgbClr val="FFFFFF"/>
                </a:solidFill>
              </a14:hiddenFill>
            </a:ext>
          </a:extLst>
        </p:spPr>
        <p:txBody>
          <a:bodyPr/>
          <a:lstStyle/>
          <a:p>
            <a:endParaRPr lang="th-TH"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a:extLst>
              <a:ext uri="{FF2B5EF4-FFF2-40B4-BE49-F238E27FC236}">
                <a16:creationId xmlns:a16="http://schemas.microsoft.com/office/drawing/2014/main" id="{121BD4C7-9189-6D00-909F-6B90A6438F3E}"/>
              </a:ext>
            </a:extLst>
          </p:cNvPr>
          <p:cNvSpPr>
            <a:spLocks noChangeArrowheads="1" noTextEdit="1"/>
          </p:cNvSpPr>
          <p:nvPr>
            <p:ph type="sldImg"/>
          </p:nvPr>
        </p:nvSpPr>
        <p:spPr>
          <a:solidFill>
            <a:srgbClr val="FFFFFF"/>
          </a:solidFill>
          <a:ln/>
        </p:spPr>
      </p:sp>
      <p:sp>
        <p:nvSpPr>
          <p:cNvPr id="62467" name="Rectangle 3">
            <a:extLst>
              <a:ext uri="{FF2B5EF4-FFF2-40B4-BE49-F238E27FC236}">
                <a16:creationId xmlns:a16="http://schemas.microsoft.com/office/drawing/2014/main" id="{8B3217AC-E631-19EF-9372-7060674A3C16}"/>
              </a:ext>
            </a:extLst>
          </p:cNvPr>
          <p:cNvSpPr>
            <a:spLocks noGrp="1" noChangeArrowheads="1"/>
          </p:cNvSpPr>
          <p:nvPr>
            <p:ph type="body" idx="1"/>
          </p:nvPr>
        </p:nvSpPr>
        <p:spPr>
          <a:noFill/>
          <a:ln>
            <a:solidFill>
              <a:srgbClr val="000000"/>
            </a:solidFill>
          </a:ln>
          <a:extLst>
            <a:ext uri="{909E8E84-426E-40DD-AFC4-6F175D3DCCD1}">
              <a14:hiddenFill xmlns:a14="http://schemas.microsoft.com/office/drawing/2010/main">
                <a:solidFill>
                  <a:srgbClr val="FFFFFF"/>
                </a:solidFill>
              </a14:hiddenFill>
            </a:ext>
          </a:extLst>
        </p:spPr>
        <p:txBody>
          <a:bodyPr/>
          <a:lstStyle/>
          <a:p>
            <a:endParaRPr lang="th-TH"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a:extLst>
              <a:ext uri="{FF2B5EF4-FFF2-40B4-BE49-F238E27FC236}">
                <a16:creationId xmlns:a16="http://schemas.microsoft.com/office/drawing/2014/main" id="{1F49A76A-500A-63EE-ECE2-051202FBB858}"/>
              </a:ext>
            </a:extLst>
          </p:cNvPr>
          <p:cNvSpPr>
            <a:spLocks noChangeArrowheads="1" noTextEdit="1"/>
          </p:cNvSpPr>
          <p:nvPr>
            <p:ph type="sldImg"/>
          </p:nvPr>
        </p:nvSpPr>
        <p:spPr>
          <a:solidFill>
            <a:srgbClr val="FFFFFF"/>
          </a:solidFill>
          <a:ln/>
        </p:spPr>
      </p:sp>
      <p:sp>
        <p:nvSpPr>
          <p:cNvPr id="64515" name="Rectangle 3">
            <a:extLst>
              <a:ext uri="{FF2B5EF4-FFF2-40B4-BE49-F238E27FC236}">
                <a16:creationId xmlns:a16="http://schemas.microsoft.com/office/drawing/2014/main" id="{801DC097-7036-5C35-E4B5-72A4316869EF}"/>
              </a:ext>
            </a:extLst>
          </p:cNvPr>
          <p:cNvSpPr>
            <a:spLocks noGrp="1" noChangeArrowheads="1"/>
          </p:cNvSpPr>
          <p:nvPr>
            <p:ph type="body" idx="1"/>
          </p:nvPr>
        </p:nvSpPr>
        <p:spPr>
          <a:noFill/>
          <a:ln>
            <a:solidFill>
              <a:srgbClr val="000000"/>
            </a:solidFill>
          </a:ln>
          <a:extLst>
            <a:ext uri="{909E8E84-426E-40DD-AFC4-6F175D3DCCD1}">
              <a14:hiddenFill xmlns:a14="http://schemas.microsoft.com/office/drawing/2010/main">
                <a:solidFill>
                  <a:srgbClr val="FFFFFF"/>
                </a:solidFill>
              </a14:hiddenFill>
            </a:ext>
          </a:extLst>
        </p:spPr>
        <p:txBody>
          <a:bodyPr/>
          <a:lstStyle/>
          <a:p>
            <a:endParaRPr lang="th-TH"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a:extLst>
              <a:ext uri="{FF2B5EF4-FFF2-40B4-BE49-F238E27FC236}">
                <a16:creationId xmlns:a16="http://schemas.microsoft.com/office/drawing/2014/main" id="{A2A8BB82-58CD-5D15-3DEB-FC42669A054F}"/>
              </a:ext>
            </a:extLst>
          </p:cNvPr>
          <p:cNvSpPr>
            <a:spLocks noChangeArrowheads="1" noTextEdit="1"/>
          </p:cNvSpPr>
          <p:nvPr>
            <p:ph type="sldImg"/>
          </p:nvPr>
        </p:nvSpPr>
        <p:spPr>
          <a:solidFill>
            <a:srgbClr val="FFFFFF"/>
          </a:solidFill>
          <a:ln/>
        </p:spPr>
      </p:sp>
      <p:sp>
        <p:nvSpPr>
          <p:cNvPr id="66563" name="Rectangle 3">
            <a:extLst>
              <a:ext uri="{FF2B5EF4-FFF2-40B4-BE49-F238E27FC236}">
                <a16:creationId xmlns:a16="http://schemas.microsoft.com/office/drawing/2014/main" id="{E05C96E3-5673-296A-9E19-2263993F90A3}"/>
              </a:ext>
            </a:extLst>
          </p:cNvPr>
          <p:cNvSpPr>
            <a:spLocks noGrp="1" noChangeArrowheads="1"/>
          </p:cNvSpPr>
          <p:nvPr>
            <p:ph type="body" idx="1"/>
          </p:nvPr>
        </p:nvSpPr>
        <p:spPr>
          <a:noFill/>
          <a:ln>
            <a:solidFill>
              <a:srgbClr val="000000"/>
            </a:solidFill>
          </a:ln>
          <a:extLst>
            <a:ext uri="{909E8E84-426E-40DD-AFC4-6F175D3DCCD1}">
              <a14:hiddenFill xmlns:a14="http://schemas.microsoft.com/office/drawing/2010/main">
                <a:solidFill>
                  <a:srgbClr val="FFFFFF"/>
                </a:solidFill>
              </a14:hiddenFill>
            </a:ext>
          </a:extLst>
        </p:spPr>
        <p:txBody>
          <a:bodyPr/>
          <a:lstStyle/>
          <a:p>
            <a:endParaRPr lang="th-TH"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a:extLst>
              <a:ext uri="{FF2B5EF4-FFF2-40B4-BE49-F238E27FC236}">
                <a16:creationId xmlns:a16="http://schemas.microsoft.com/office/drawing/2014/main" id="{367AF95D-4EBA-76E0-0F3B-8CC91440DD2A}"/>
              </a:ext>
            </a:extLst>
          </p:cNvPr>
          <p:cNvSpPr>
            <a:spLocks noChangeArrowheads="1" noTextEdit="1"/>
          </p:cNvSpPr>
          <p:nvPr>
            <p:ph type="sldImg"/>
          </p:nvPr>
        </p:nvSpPr>
        <p:spPr>
          <a:solidFill>
            <a:srgbClr val="FFFFFF"/>
          </a:solidFill>
          <a:ln/>
        </p:spPr>
      </p:sp>
      <p:sp>
        <p:nvSpPr>
          <p:cNvPr id="68611" name="Rectangle 3">
            <a:extLst>
              <a:ext uri="{FF2B5EF4-FFF2-40B4-BE49-F238E27FC236}">
                <a16:creationId xmlns:a16="http://schemas.microsoft.com/office/drawing/2014/main" id="{26D0D43F-4FB0-3F02-8F8A-567881D286FD}"/>
              </a:ext>
            </a:extLst>
          </p:cNvPr>
          <p:cNvSpPr>
            <a:spLocks noGrp="1" noChangeArrowheads="1"/>
          </p:cNvSpPr>
          <p:nvPr>
            <p:ph type="body" idx="1"/>
          </p:nvPr>
        </p:nvSpPr>
        <p:spPr>
          <a:noFill/>
          <a:ln>
            <a:solidFill>
              <a:srgbClr val="000000"/>
            </a:solidFill>
          </a:ln>
          <a:extLst>
            <a:ext uri="{909E8E84-426E-40DD-AFC4-6F175D3DCCD1}">
              <a14:hiddenFill xmlns:a14="http://schemas.microsoft.com/office/drawing/2010/main">
                <a:solidFill>
                  <a:srgbClr val="FFFFFF"/>
                </a:solidFill>
              </a14:hiddenFill>
            </a:ext>
          </a:extLst>
        </p:spPr>
        <p:txBody>
          <a:bodyPr/>
          <a:lstStyle/>
          <a:p>
            <a:endParaRPr lang="th-TH"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a:extLst>
              <a:ext uri="{FF2B5EF4-FFF2-40B4-BE49-F238E27FC236}">
                <a16:creationId xmlns:a16="http://schemas.microsoft.com/office/drawing/2014/main" id="{5B6E8C73-EE60-30A0-4EBB-9A877F337834}"/>
              </a:ext>
            </a:extLst>
          </p:cNvPr>
          <p:cNvSpPr>
            <a:spLocks noChangeArrowheads="1" noTextEdit="1"/>
          </p:cNvSpPr>
          <p:nvPr>
            <p:ph type="sldImg"/>
          </p:nvPr>
        </p:nvSpPr>
        <p:spPr>
          <a:solidFill>
            <a:srgbClr val="FFFFFF"/>
          </a:solidFill>
          <a:ln/>
        </p:spPr>
      </p:sp>
      <p:sp>
        <p:nvSpPr>
          <p:cNvPr id="70659" name="Rectangle 3">
            <a:extLst>
              <a:ext uri="{FF2B5EF4-FFF2-40B4-BE49-F238E27FC236}">
                <a16:creationId xmlns:a16="http://schemas.microsoft.com/office/drawing/2014/main" id="{6FD159B2-0526-2083-E872-053902564393}"/>
              </a:ext>
            </a:extLst>
          </p:cNvPr>
          <p:cNvSpPr>
            <a:spLocks noGrp="1" noChangeArrowheads="1"/>
          </p:cNvSpPr>
          <p:nvPr>
            <p:ph type="body" idx="1"/>
          </p:nvPr>
        </p:nvSpPr>
        <p:spPr>
          <a:noFill/>
          <a:ln>
            <a:solidFill>
              <a:srgbClr val="000000"/>
            </a:solidFill>
          </a:ln>
          <a:extLst>
            <a:ext uri="{909E8E84-426E-40DD-AFC4-6F175D3DCCD1}">
              <a14:hiddenFill xmlns:a14="http://schemas.microsoft.com/office/drawing/2010/main">
                <a:solidFill>
                  <a:srgbClr val="FFFFFF"/>
                </a:solidFill>
              </a14:hiddenFill>
            </a:ext>
          </a:extLst>
        </p:spPr>
        <p:txBody>
          <a:bodyPr/>
          <a:lstStyle/>
          <a:p>
            <a:endParaRPr lang="th-TH"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a:extLst>
              <a:ext uri="{FF2B5EF4-FFF2-40B4-BE49-F238E27FC236}">
                <a16:creationId xmlns:a16="http://schemas.microsoft.com/office/drawing/2014/main" id="{FAFA5EC5-21DE-0CB9-8DAE-16785E73E811}"/>
              </a:ext>
            </a:extLst>
          </p:cNvPr>
          <p:cNvSpPr>
            <a:spLocks noChangeArrowheads="1" noTextEdit="1"/>
          </p:cNvSpPr>
          <p:nvPr>
            <p:ph type="sldImg"/>
          </p:nvPr>
        </p:nvSpPr>
        <p:spPr>
          <a:solidFill>
            <a:srgbClr val="FFFFFF"/>
          </a:solidFill>
          <a:ln/>
        </p:spPr>
      </p:sp>
      <p:sp>
        <p:nvSpPr>
          <p:cNvPr id="72707" name="Rectangle 3">
            <a:extLst>
              <a:ext uri="{FF2B5EF4-FFF2-40B4-BE49-F238E27FC236}">
                <a16:creationId xmlns:a16="http://schemas.microsoft.com/office/drawing/2014/main" id="{A28E86E5-2B07-C79F-94A8-28350ABE95B6}"/>
              </a:ext>
            </a:extLst>
          </p:cNvPr>
          <p:cNvSpPr>
            <a:spLocks noGrp="1" noChangeArrowheads="1"/>
          </p:cNvSpPr>
          <p:nvPr>
            <p:ph type="body" idx="1"/>
          </p:nvPr>
        </p:nvSpPr>
        <p:spPr>
          <a:noFill/>
          <a:ln>
            <a:solidFill>
              <a:srgbClr val="000000"/>
            </a:solidFill>
          </a:ln>
          <a:extLst>
            <a:ext uri="{909E8E84-426E-40DD-AFC4-6F175D3DCCD1}">
              <a14:hiddenFill xmlns:a14="http://schemas.microsoft.com/office/drawing/2010/main">
                <a:solidFill>
                  <a:srgbClr val="FFFFFF"/>
                </a:solidFill>
              </a14:hiddenFill>
            </a:ext>
          </a:extLst>
        </p:spPr>
        <p:txBody>
          <a:bodyPr/>
          <a:lstStyle/>
          <a:p>
            <a:endParaRPr lang="th-TH"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a:extLst>
              <a:ext uri="{FF2B5EF4-FFF2-40B4-BE49-F238E27FC236}">
                <a16:creationId xmlns:a16="http://schemas.microsoft.com/office/drawing/2014/main" id="{B32DFCC4-4164-DC3D-BFFD-4309AB266A07}"/>
              </a:ext>
            </a:extLst>
          </p:cNvPr>
          <p:cNvSpPr>
            <a:spLocks noChangeArrowheads="1" noTextEdit="1"/>
          </p:cNvSpPr>
          <p:nvPr>
            <p:ph type="sldImg"/>
          </p:nvPr>
        </p:nvSpPr>
        <p:spPr>
          <a:solidFill>
            <a:srgbClr val="FFFFFF"/>
          </a:solidFill>
          <a:ln/>
        </p:spPr>
      </p:sp>
      <p:sp>
        <p:nvSpPr>
          <p:cNvPr id="74755" name="Rectangle 3">
            <a:extLst>
              <a:ext uri="{FF2B5EF4-FFF2-40B4-BE49-F238E27FC236}">
                <a16:creationId xmlns:a16="http://schemas.microsoft.com/office/drawing/2014/main" id="{9DC338D5-F88E-32E8-C04E-42212FDC8963}"/>
              </a:ext>
            </a:extLst>
          </p:cNvPr>
          <p:cNvSpPr>
            <a:spLocks noGrp="1" noChangeArrowheads="1"/>
          </p:cNvSpPr>
          <p:nvPr>
            <p:ph type="body" idx="1"/>
          </p:nvPr>
        </p:nvSpPr>
        <p:spPr>
          <a:noFill/>
          <a:ln>
            <a:solidFill>
              <a:srgbClr val="000000"/>
            </a:solidFill>
          </a:ln>
          <a:extLst>
            <a:ext uri="{909E8E84-426E-40DD-AFC4-6F175D3DCCD1}">
              <a14:hiddenFill xmlns:a14="http://schemas.microsoft.com/office/drawing/2010/main">
                <a:solidFill>
                  <a:srgbClr val="FFFFFF"/>
                </a:solidFill>
              </a14:hiddenFill>
            </a:ext>
          </a:extLst>
        </p:spPr>
        <p:txBody>
          <a:bodyPr/>
          <a:lstStyle/>
          <a:p>
            <a:endParaRPr lang="th-TH"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9D3BB369-ACBE-58A2-96CC-D3FF4F4DF92F}"/>
              </a:ext>
            </a:extLst>
          </p:cNvPr>
          <p:cNvSpPr>
            <a:spLocks noChangeArrowheads="1" noTextEdit="1"/>
          </p:cNvSpPr>
          <p:nvPr>
            <p:ph type="sldImg"/>
          </p:nvPr>
        </p:nvSpPr>
        <p:spPr>
          <a:ln/>
        </p:spPr>
      </p:sp>
      <p:sp>
        <p:nvSpPr>
          <p:cNvPr id="9219" name="Rectangle 3">
            <a:extLst>
              <a:ext uri="{FF2B5EF4-FFF2-40B4-BE49-F238E27FC236}">
                <a16:creationId xmlns:a16="http://schemas.microsoft.com/office/drawing/2014/main" id="{AF682267-ABE2-D2B4-C140-5DCD25558D4D}"/>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h-TH" altLang="en-US">
              <a:cs typeface="Cordia New" panose="020B0304020202020204" pitchFamily="34" charset="-34"/>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a:extLst>
              <a:ext uri="{FF2B5EF4-FFF2-40B4-BE49-F238E27FC236}">
                <a16:creationId xmlns:a16="http://schemas.microsoft.com/office/drawing/2014/main" id="{42A99093-605B-43EA-FF4C-5CC6ACD1AE74}"/>
              </a:ext>
            </a:extLst>
          </p:cNvPr>
          <p:cNvSpPr>
            <a:spLocks noChangeArrowheads="1" noTextEdit="1"/>
          </p:cNvSpPr>
          <p:nvPr>
            <p:ph type="sldImg"/>
          </p:nvPr>
        </p:nvSpPr>
        <p:spPr>
          <a:solidFill>
            <a:srgbClr val="FFFFFF"/>
          </a:solidFill>
          <a:ln/>
        </p:spPr>
      </p:sp>
      <p:sp>
        <p:nvSpPr>
          <p:cNvPr id="76803" name="Rectangle 3">
            <a:extLst>
              <a:ext uri="{FF2B5EF4-FFF2-40B4-BE49-F238E27FC236}">
                <a16:creationId xmlns:a16="http://schemas.microsoft.com/office/drawing/2014/main" id="{5DEAF9FF-F69F-5A6C-4F5A-34A454A0B146}"/>
              </a:ext>
            </a:extLst>
          </p:cNvPr>
          <p:cNvSpPr>
            <a:spLocks noGrp="1" noChangeArrowheads="1"/>
          </p:cNvSpPr>
          <p:nvPr>
            <p:ph type="body" idx="1"/>
          </p:nvPr>
        </p:nvSpPr>
        <p:spPr>
          <a:noFill/>
          <a:ln>
            <a:solidFill>
              <a:srgbClr val="000000"/>
            </a:solidFill>
          </a:ln>
          <a:extLst>
            <a:ext uri="{909E8E84-426E-40DD-AFC4-6F175D3DCCD1}">
              <a14:hiddenFill xmlns:a14="http://schemas.microsoft.com/office/drawing/2010/main">
                <a:solidFill>
                  <a:srgbClr val="FFFFFF"/>
                </a:solidFill>
              </a14:hiddenFill>
            </a:ext>
          </a:extLst>
        </p:spPr>
        <p:txBody>
          <a:bodyPr/>
          <a:lstStyle/>
          <a:p>
            <a:endParaRPr lang="th-TH"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a:extLst>
              <a:ext uri="{FF2B5EF4-FFF2-40B4-BE49-F238E27FC236}">
                <a16:creationId xmlns:a16="http://schemas.microsoft.com/office/drawing/2014/main" id="{95053401-6A15-35EF-AC5F-0024F651F12F}"/>
              </a:ext>
            </a:extLst>
          </p:cNvPr>
          <p:cNvSpPr>
            <a:spLocks noChangeArrowheads="1" noTextEdit="1"/>
          </p:cNvSpPr>
          <p:nvPr>
            <p:ph type="sldImg"/>
          </p:nvPr>
        </p:nvSpPr>
        <p:spPr>
          <a:solidFill>
            <a:srgbClr val="FFFFFF"/>
          </a:solidFill>
          <a:ln/>
        </p:spPr>
      </p:sp>
      <p:sp>
        <p:nvSpPr>
          <p:cNvPr id="78851" name="Rectangle 3">
            <a:extLst>
              <a:ext uri="{FF2B5EF4-FFF2-40B4-BE49-F238E27FC236}">
                <a16:creationId xmlns:a16="http://schemas.microsoft.com/office/drawing/2014/main" id="{BD9510A7-20B4-E30A-2258-7C8DB49EAF0F}"/>
              </a:ext>
            </a:extLst>
          </p:cNvPr>
          <p:cNvSpPr>
            <a:spLocks noGrp="1" noChangeArrowheads="1"/>
          </p:cNvSpPr>
          <p:nvPr>
            <p:ph type="body" idx="1"/>
          </p:nvPr>
        </p:nvSpPr>
        <p:spPr>
          <a:noFill/>
          <a:ln>
            <a:solidFill>
              <a:srgbClr val="000000"/>
            </a:solidFill>
          </a:ln>
          <a:extLst>
            <a:ext uri="{909E8E84-426E-40DD-AFC4-6F175D3DCCD1}">
              <a14:hiddenFill xmlns:a14="http://schemas.microsoft.com/office/drawing/2010/main">
                <a:solidFill>
                  <a:srgbClr val="FFFFFF"/>
                </a:solidFill>
              </a14:hiddenFill>
            </a:ext>
          </a:extLst>
        </p:spPr>
        <p:txBody>
          <a:bodyPr/>
          <a:lstStyle/>
          <a:p>
            <a:endParaRPr lang="th-TH"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a:extLst>
              <a:ext uri="{FF2B5EF4-FFF2-40B4-BE49-F238E27FC236}">
                <a16:creationId xmlns:a16="http://schemas.microsoft.com/office/drawing/2014/main" id="{699AAB33-F697-79C2-367F-CE58F2A9C172}"/>
              </a:ext>
            </a:extLst>
          </p:cNvPr>
          <p:cNvSpPr>
            <a:spLocks noChangeArrowheads="1" noTextEdit="1"/>
          </p:cNvSpPr>
          <p:nvPr>
            <p:ph type="sldImg"/>
          </p:nvPr>
        </p:nvSpPr>
        <p:spPr>
          <a:solidFill>
            <a:srgbClr val="FFFFFF"/>
          </a:solidFill>
          <a:ln/>
        </p:spPr>
      </p:sp>
      <p:sp>
        <p:nvSpPr>
          <p:cNvPr id="80899" name="Rectangle 3">
            <a:extLst>
              <a:ext uri="{FF2B5EF4-FFF2-40B4-BE49-F238E27FC236}">
                <a16:creationId xmlns:a16="http://schemas.microsoft.com/office/drawing/2014/main" id="{BCE3D078-A3DC-5099-9B22-DC02D64B939D}"/>
              </a:ext>
            </a:extLst>
          </p:cNvPr>
          <p:cNvSpPr>
            <a:spLocks noGrp="1" noChangeArrowheads="1"/>
          </p:cNvSpPr>
          <p:nvPr>
            <p:ph type="body" idx="1"/>
          </p:nvPr>
        </p:nvSpPr>
        <p:spPr>
          <a:noFill/>
          <a:ln>
            <a:solidFill>
              <a:srgbClr val="000000"/>
            </a:solidFill>
          </a:ln>
          <a:extLst>
            <a:ext uri="{909E8E84-426E-40DD-AFC4-6F175D3DCCD1}">
              <a14:hiddenFill xmlns:a14="http://schemas.microsoft.com/office/drawing/2010/main">
                <a:solidFill>
                  <a:srgbClr val="FFFFFF"/>
                </a:solidFill>
              </a14:hiddenFill>
            </a:ext>
          </a:extLst>
        </p:spPr>
        <p:txBody>
          <a:bodyPr/>
          <a:lstStyle/>
          <a:p>
            <a:endParaRPr lang="th-TH"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a:extLst>
              <a:ext uri="{FF2B5EF4-FFF2-40B4-BE49-F238E27FC236}">
                <a16:creationId xmlns:a16="http://schemas.microsoft.com/office/drawing/2014/main" id="{65649EDE-60AA-AEBF-5E2C-7A90BBEF1497}"/>
              </a:ext>
            </a:extLst>
          </p:cNvPr>
          <p:cNvSpPr>
            <a:spLocks noChangeArrowheads="1" noTextEdit="1"/>
          </p:cNvSpPr>
          <p:nvPr>
            <p:ph type="sldImg"/>
          </p:nvPr>
        </p:nvSpPr>
        <p:spPr>
          <a:solidFill>
            <a:srgbClr val="FFFFFF"/>
          </a:solidFill>
          <a:ln/>
        </p:spPr>
      </p:sp>
      <p:sp>
        <p:nvSpPr>
          <p:cNvPr id="82947" name="Rectangle 3">
            <a:extLst>
              <a:ext uri="{FF2B5EF4-FFF2-40B4-BE49-F238E27FC236}">
                <a16:creationId xmlns:a16="http://schemas.microsoft.com/office/drawing/2014/main" id="{9ED480C4-2A54-CC68-C954-98998432330A}"/>
              </a:ext>
            </a:extLst>
          </p:cNvPr>
          <p:cNvSpPr>
            <a:spLocks noGrp="1" noChangeArrowheads="1"/>
          </p:cNvSpPr>
          <p:nvPr>
            <p:ph type="body" idx="1"/>
          </p:nvPr>
        </p:nvSpPr>
        <p:spPr>
          <a:noFill/>
          <a:ln>
            <a:solidFill>
              <a:srgbClr val="000000"/>
            </a:solidFill>
          </a:ln>
          <a:extLst>
            <a:ext uri="{909E8E84-426E-40DD-AFC4-6F175D3DCCD1}">
              <a14:hiddenFill xmlns:a14="http://schemas.microsoft.com/office/drawing/2010/main">
                <a:solidFill>
                  <a:srgbClr val="FFFFFF"/>
                </a:solidFill>
              </a14:hiddenFill>
            </a:ext>
          </a:extLst>
        </p:spPr>
        <p:txBody>
          <a:bodyPr/>
          <a:lstStyle/>
          <a:p>
            <a:endParaRPr lang="th-TH"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a:extLst>
              <a:ext uri="{FF2B5EF4-FFF2-40B4-BE49-F238E27FC236}">
                <a16:creationId xmlns:a16="http://schemas.microsoft.com/office/drawing/2014/main" id="{0769490F-913F-4920-F8C5-3BE920B459E5}"/>
              </a:ext>
            </a:extLst>
          </p:cNvPr>
          <p:cNvSpPr>
            <a:spLocks noChangeArrowheads="1" noTextEdit="1"/>
          </p:cNvSpPr>
          <p:nvPr>
            <p:ph type="sldImg"/>
          </p:nvPr>
        </p:nvSpPr>
        <p:spPr>
          <a:solidFill>
            <a:srgbClr val="FFFFFF"/>
          </a:solidFill>
          <a:ln/>
        </p:spPr>
      </p:sp>
      <p:sp>
        <p:nvSpPr>
          <p:cNvPr id="84995" name="Rectangle 3">
            <a:extLst>
              <a:ext uri="{FF2B5EF4-FFF2-40B4-BE49-F238E27FC236}">
                <a16:creationId xmlns:a16="http://schemas.microsoft.com/office/drawing/2014/main" id="{B6D67DA6-20CC-1C8A-B9DF-0F4D9AA2EBA0}"/>
              </a:ext>
            </a:extLst>
          </p:cNvPr>
          <p:cNvSpPr>
            <a:spLocks noGrp="1" noChangeArrowheads="1"/>
          </p:cNvSpPr>
          <p:nvPr>
            <p:ph type="body" idx="1"/>
          </p:nvPr>
        </p:nvSpPr>
        <p:spPr>
          <a:noFill/>
          <a:ln>
            <a:solidFill>
              <a:srgbClr val="000000"/>
            </a:solidFill>
          </a:ln>
          <a:extLst>
            <a:ext uri="{909E8E84-426E-40DD-AFC4-6F175D3DCCD1}">
              <a14:hiddenFill xmlns:a14="http://schemas.microsoft.com/office/drawing/2010/main">
                <a:solidFill>
                  <a:srgbClr val="FFFFFF"/>
                </a:solidFill>
              </a14:hiddenFill>
            </a:ext>
          </a:extLst>
        </p:spPr>
        <p:txBody>
          <a:bodyPr/>
          <a:lstStyle/>
          <a:p>
            <a:endParaRPr lang="th-TH"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a:extLst>
              <a:ext uri="{FF2B5EF4-FFF2-40B4-BE49-F238E27FC236}">
                <a16:creationId xmlns:a16="http://schemas.microsoft.com/office/drawing/2014/main" id="{C0092052-C800-9541-5DCD-E405448F8896}"/>
              </a:ext>
            </a:extLst>
          </p:cNvPr>
          <p:cNvSpPr>
            <a:spLocks noChangeArrowheads="1" noTextEdit="1"/>
          </p:cNvSpPr>
          <p:nvPr>
            <p:ph type="sldImg"/>
          </p:nvPr>
        </p:nvSpPr>
        <p:spPr>
          <a:solidFill>
            <a:srgbClr val="FFFFFF"/>
          </a:solidFill>
          <a:ln/>
        </p:spPr>
      </p:sp>
      <p:sp>
        <p:nvSpPr>
          <p:cNvPr id="87043" name="Rectangle 3">
            <a:extLst>
              <a:ext uri="{FF2B5EF4-FFF2-40B4-BE49-F238E27FC236}">
                <a16:creationId xmlns:a16="http://schemas.microsoft.com/office/drawing/2014/main" id="{15A830D1-F59F-EB95-1E64-C71F0679F54B}"/>
              </a:ext>
            </a:extLst>
          </p:cNvPr>
          <p:cNvSpPr>
            <a:spLocks noGrp="1" noChangeArrowheads="1"/>
          </p:cNvSpPr>
          <p:nvPr>
            <p:ph type="body" idx="1"/>
          </p:nvPr>
        </p:nvSpPr>
        <p:spPr>
          <a:noFill/>
          <a:ln>
            <a:solidFill>
              <a:srgbClr val="000000"/>
            </a:solidFill>
          </a:ln>
          <a:extLst>
            <a:ext uri="{909E8E84-426E-40DD-AFC4-6F175D3DCCD1}">
              <a14:hiddenFill xmlns:a14="http://schemas.microsoft.com/office/drawing/2010/main">
                <a:solidFill>
                  <a:srgbClr val="FFFFFF"/>
                </a:solidFill>
              </a14:hiddenFill>
            </a:ext>
          </a:extLst>
        </p:spPr>
        <p:txBody>
          <a:bodyPr/>
          <a:lstStyle/>
          <a:p>
            <a:endParaRPr lang="th-TH"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a:extLst>
              <a:ext uri="{FF2B5EF4-FFF2-40B4-BE49-F238E27FC236}">
                <a16:creationId xmlns:a16="http://schemas.microsoft.com/office/drawing/2014/main" id="{780848CC-9928-6195-E43C-53CF9D1FD6D7}"/>
              </a:ext>
            </a:extLst>
          </p:cNvPr>
          <p:cNvSpPr>
            <a:spLocks noChangeArrowheads="1" noTextEdit="1"/>
          </p:cNvSpPr>
          <p:nvPr>
            <p:ph type="sldImg"/>
          </p:nvPr>
        </p:nvSpPr>
        <p:spPr>
          <a:solidFill>
            <a:srgbClr val="FFFFFF"/>
          </a:solidFill>
          <a:ln/>
        </p:spPr>
      </p:sp>
      <p:sp>
        <p:nvSpPr>
          <p:cNvPr id="89091" name="Rectangle 3">
            <a:extLst>
              <a:ext uri="{FF2B5EF4-FFF2-40B4-BE49-F238E27FC236}">
                <a16:creationId xmlns:a16="http://schemas.microsoft.com/office/drawing/2014/main" id="{29F51FE0-1B97-8777-330F-CB5892723B01}"/>
              </a:ext>
            </a:extLst>
          </p:cNvPr>
          <p:cNvSpPr>
            <a:spLocks noChangeArrowheads="1"/>
          </p:cNvSpPr>
          <p:nvPr>
            <p:ph type="body" idx="1"/>
          </p:nvPr>
        </p:nvSpPr>
        <p:spPr>
          <a:solidFill>
            <a:srgbClr val="FFFFFF"/>
          </a:solidFill>
          <a:ln>
            <a:solidFill>
              <a:srgbClr val="000000"/>
            </a:solidFill>
          </a:ln>
        </p:spPr>
        <p:txBody>
          <a:bodyPr/>
          <a:lstStyle/>
          <a:p>
            <a:endParaRPr lang="th-TH"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8CDA4563-9DE8-7797-6906-8F7E2C15E8FC}"/>
              </a:ext>
            </a:extLst>
          </p:cNvPr>
          <p:cNvSpPr>
            <a:spLocks noChangeArrowheads="1" noTextEdit="1"/>
          </p:cNvSpPr>
          <p:nvPr>
            <p:ph type="sldImg"/>
          </p:nvPr>
        </p:nvSpPr>
        <p:spPr>
          <a:xfrm>
            <a:off x="1190625" y="703263"/>
            <a:ext cx="4627563" cy="3470275"/>
          </a:xfrm>
          <a:ln/>
        </p:spPr>
      </p:sp>
      <p:sp>
        <p:nvSpPr>
          <p:cNvPr id="11267" name="Rectangle 3">
            <a:extLst>
              <a:ext uri="{FF2B5EF4-FFF2-40B4-BE49-F238E27FC236}">
                <a16:creationId xmlns:a16="http://schemas.microsoft.com/office/drawing/2014/main" id="{AAAC631C-EBE4-CA57-186D-405E2E56B96F}"/>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h-TH" altLang="en-US">
              <a:cs typeface="Cordia New" panose="020B0304020202020204" pitchFamily="34" charset="-34"/>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121A627F-B96A-71C1-72B9-BC6B13000BE4}"/>
              </a:ext>
            </a:extLst>
          </p:cNvPr>
          <p:cNvSpPr>
            <a:spLocks noChangeArrowheads="1" noTextEdit="1"/>
          </p:cNvSpPr>
          <p:nvPr>
            <p:ph type="sldImg"/>
          </p:nvPr>
        </p:nvSpPr>
        <p:spPr>
          <a:xfrm>
            <a:off x="1190625" y="703263"/>
            <a:ext cx="4627563" cy="3470275"/>
          </a:xfrm>
          <a:ln/>
        </p:spPr>
      </p:sp>
      <p:sp>
        <p:nvSpPr>
          <p:cNvPr id="13315" name="Rectangle 3">
            <a:extLst>
              <a:ext uri="{FF2B5EF4-FFF2-40B4-BE49-F238E27FC236}">
                <a16:creationId xmlns:a16="http://schemas.microsoft.com/office/drawing/2014/main" id="{7908AAF7-847F-61F7-F1E4-2F4CB201969A}"/>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th-TH"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1D65B88C-C506-5750-FF96-FDC456FD74B2}"/>
              </a:ext>
            </a:extLst>
          </p:cNvPr>
          <p:cNvSpPr>
            <a:spLocks noChangeArrowheads="1" noTextEdit="1"/>
          </p:cNvSpPr>
          <p:nvPr>
            <p:ph type="sldImg"/>
          </p:nvPr>
        </p:nvSpPr>
        <p:spPr>
          <a:xfrm>
            <a:off x="1189038" y="703263"/>
            <a:ext cx="4625975" cy="3470275"/>
          </a:xfrm>
          <a:ln/>
        </p:spPr>
      </p:sp>
      <p:sp>
        <p:nvSpPr>
          <p:cNvPr id="16387" name="Rectangle 3">
            <a:extLst>
              <a:ext uri="{FF2B5EF4-FFF2-40B4-BE49-F238E27FC236}">
                <a16:creationId xmlns:a16="http://schemas.microsoft.com/office/drawing/2014/main" id="{A48C7BDB-CBE9-CDC4-F3CB-614555794520}"/>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h-TH" altLang="en-US">
              <a:cs typeface="Cordia New" panose="020B0304020202020204" pitchFamily="34" charset="-34"/>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8A5432E5-53C7-7728-BEF0-492AECE0FD8F}"/>
              </a:ext>
            </a:extLst>
          </p:cNvPr>
          <p:cNvSpPr>
            <a:spLocks noChangeArrowheads="1" noTextEdit="1"/>
          </p:cNvSpPr>
          <p:nvPr>
            <p:ph type="sldImg"/>
          </p:nvPr>
        </p:nvSpPr>
        <p:spPr>
          <a:xfrm>
            <a:off x="1189038" y="703263"/>
            <a:ext cx="4625975" cy="3470275"/>
          </a:xfrm>
          <a:ln/>
        </p:spPr>
      </p:sp>
      <p:sp>
        <p:nvSpPr>
          <p:cNvPr id="18435" name="Rectangle 3">
            <a:extLst>
              <a:ext uri="{FF2B5EF4-FFF2-40B4-BE49-F238E27FC236}">
                <a16:creationId xmlns:a16="http://schemas.microsoft.com/office/drawing/2014/main" id="{C0C99ECD-7649-8B1B-A4B6-CAC8CDA513B7}"/>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h-TH" altLang="en-US">
              <a:cs typeface="Cordia New" panose="020B0304020202020204" pitchFamily="34" charset="-34"/>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56F57C9D-98A2-5C6F-2204-1705D7E95371}"/>
              </a:ext>
            </a:extLst>
          </p:cNvPr>
          <p:cNvSpPr>
            <a:spLocks noChangeArrowheads="1" noTextEdit="1"/>
          </p:cNvSpPr>
          <p:nvPr>
            <p:ph type="sldImg"/>
          </p:nvPr>
        </p:nvSpPr>
        <p:spPr>
          <a:xfrm>
            <a:off x="1190625" y="703263"/>
            <a:ext cx="4625975" cy="3470275"/>
          </a:xfrm>
          <a:ln/>
        </p:spPr>
      </p:sp>
      <p:sp>
        <p:nvSpPr>
          <p:cNvPr id="20483" name="Rectangle 3">
            <a:extLst>
              <a:ext uri="{FF2B5EF4-FFF2-40B4-BE49-F238E27FC236}">
                <a16:creationId xmlns:a16="http://schemas.microsoft.com/office/drawing/2014/main" id="{D4E69C48-0C93-3ABD-012B-B288C70CF5CA}"/>
              </a:ext>
            </a:extLst>
          </p:cNvPr>
          <p:cNvSpPr>
            <a:spLocks noGrp="1" noChangeArrowheads="1"/>
          </p:cNvSpPr>
          <p:nvPr>
            <p:ph type="body" idx="1"/>
          </p:nvPr>
        </p:nvSpPr>
        <p:spPr>
          <a:xfrm>
            <a:off x="466725" y="4413250"/>
            <a:ext cx="5992813" cy="4179888"/>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b="1">
                <a:latin typeface="Times New Roman" panose="02020603050405020304" pitchFamily="18" charset="0"/>
              </a:rPr>
              <a:t>Service Cost - </a:t>
            </a:r>
            <a:r>
              <a:rPr lang="en-US" altLang="en-US">
                <a:latin typeface="Times New Roman" panose="02020603050405020304" pitchFamily="18" charset="0"/>
              </a:rPr>
              <a:t>Actuaries compute service cost as the present value of the new benefits earned by employees during the year.  Future salary levels considered in calculation.</a:t>
            </a:r>
          </a:p>
          <a:p>
            <a:r>
              <a:rPr lang="en-US" altLang="en-US" b="1">
                <a:latin typeface="Times New Roman" panose="02020603050405020304" pitchFamily="18" charset="0"/>
              </a:rPr>
              <a:t>Interest on Liability</a:t>
            </a:r>
            <a:r>
              <a:rPr lang="en-US" altLang="en-US">
                <a:latin typeface="Times New Roman" panose="02020603050405020304" pitchFamily="18" charset="0"/>
              </a:rPr>
              <a:t> - Interest accrues each year on the PBO just as it does on any discounted debt.</a:t>
            </a:r>
          </a:p>
          <a:p>
            <a:r>
              <a:rPr lang="en-US" altLang="en-US" b="1">
                <a:latin typeface="Times New Roman" panose="02020603050405020304" pitchFamily="18" charset="0"/>
              </a:rPr>
              <a:t>Actual Return on Plan Assets - </a:t>
            </a:r>
            <a:r>
              <a:rPr lang="en-US" altLang="en-US">
                <a:latin typeface="Times New Roman" panose="02020603050405020304" pitchFamily="18" charset="0"/>
              </a:rPr>
              <a:t>Increase in pension funds from interest, dividends, and realized and unrealized changes in the fair market value of the plan assets.</a:t>
            </a:r>
          </a:p>
          <a:p>
            <a:r>
              <a:rPr lang="en-US" altLang="en-US" b="1">
                <a:latin typeface="Times New Roman" panose="02020603050405020304" pitchFamily="18" charset="0"/>
              </a:rPr>
              <a:t>Amortization of Unrecognized Prior Service Cost - </a:t>
            </a:r>
            <a:r>
              <a:rPr lang="en-US" altLang="en-US">
                <a:latin typeface="Times New Roman" panose="02020603050405020304" pitchFamily="18" charset="0"/>
              </a:rPr>
              <a:t>The cost of providing retroactive benefits is allocated to pension expense in the future, specifically to the remaining service-years of the affected employees.</a:t>
            </a:r>
          </a:p>
          <a:p>
            <a:r>
              <a:rPr lang="en-US" altLang="en-US" b="1">
                <a:latin typeface="Times New Roman" panose="02020603050405020304" pitchFamily="18" charset="0"/>
              </a:rPr>
              <a:t>Gain or Loss - </a:t>
            </a:r>
            <a:r>
              <a:rPr lang="en-US" altLang="en-US">
                <a:latin typeface="Times New Roman" panose="02020603050405020304" pitchFamily="18" charset="0"/>
              </a:rPr>
              <a:t>Volatility in pension expense can be caused by sudden and large changes in the market value of plan assets and by changes in the projected benefit obligation.  Two items comprise the gain or loss:</a:t>
            </a:r>
          </a:p>
          <a:p>
            <a:pPr>
              <a:buFontTx/>
              <a:buChar char="•"/>
            </a:pPr>
            <a:r>
              <a:rPr lang="en-US" altLang="en-US">
                <a:latin typeface="Times New Roman" panose="02020603050405020304" pitchFamily="18" charset="0"/>
              </a:rPr>
              <a:t> difference between the actual return and the expected return on plan assets and,</a:t>
            </a:r>
          </a:p>
          <a:p>
            <a:pPr>
              <a:buFontTx/>
              <a:buChar char="•"/>
            </a:pPr>
            <a:r>
              <a:rPr lang="en-US" altLang="en-US">
                <a:latin typeface="Times New Roman" panose="02020603050405020304" pitchFamily="18" charset="0"/>
              </a:rPr>
              <a:t> amortization of the unrecognized net gain or loss from previous periods</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02613011-BE8E-02E2-6992-2AC8599F23D0}"/>
              </a:ext>
            </a:extLst>
          </p:cNvPr>
          <p:cNvSpPr>
            <a:spLocks noChangeArrowheads="1" noTextEdit="1"/>
          </p:cNvSpPr>
          <p:nvPr>
            <p:ph type="sldImg"/>
          </p:nvPr>
        </p:nvSpPr>
        <p:spPr>
          <a:xfrm>
            <a:off x="1182688" y="698500"/>
            <a:ext cx="4640262" cy="3479800"/>
          </a:xfrm>
          <a:ln cap="flat"/>
        </p:spPr>
      </p:sp>
      <p:sp>
        <p:nvSpPr>
          <p:cNvPr id="24579" name="Rectangle 3">
            <a:extLst>
              <a:ext uri="{FF2B5EF4-FFF2-40B4-BE49-F238E27FC236}">
                <a16:creationId xmlns:a16="http://schemas.microsoft.com/office/drawing/2014/main" id="{596F7B60-7A61-1C7D-6BB7-FB7FA60F3C04}"/>
              </a:ext>
            </a:extLst>
          </p:cNvPr>
          <p:cNvSpPr>
            <a:spLocks noGrp="1" noChangeArrowheads="1"/>
          </p:cNvSpPr>
          <p:nvPr>
            <p:ph type="body" idx="1"/>
          </p:nvPr>
        </p:nvSpPr>
        <p:spPr>
          <a:xfrm>
            <a:off x="933450" y="4413250"/>
            <a:ext cx="5137150" cy="4179888"/>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751" tIns="46876" rIns="93751" bIns="46876"/>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th-TH"/>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th-TH"/>
          </a:p>
        </p:txBody>
      </p:sp>
    </p:spTree>
    <p:extLst>
      <p:ext uri="{BB962C8B-B14F-4D97-AF65-F5344CB8AC3E}">
        <p14:creationId xmlns:p14="http://schemas.microsoft.com/office/powerpoint/2010/main" val="866859276"/>
      </p:ext>
    </p:extLst>
  </p:cSld>
  <p:clrMapOvr>
    <a:masterClrMapping/>
  </p:clrMapOvr>
  <p:transition>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th-TH"/>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h-TH"/>
          </a:p>
        </p:txBody>
      </p:sp>
    </p:spTree>
    <p:extLst>
      <p:ext uri="{BB962C8B-B14F-4D97-AF65-F5344CB8AC3E}">
        <p14:creationId xmlns:p14="http://schemas.microsoft.com/office/powerpoint/2010/main" val="2210621787"/>
      </p:ext>
    </p:extLst>
  </p:cSld>
  <p:clrMapOvr>
    <a:masterClrMapping/>
  </p:clrMapOvr>
  <p:transition>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67500" y="354013"/>
            <a:ext cx="2095500" cy="5589587"/>
          </a:xfrm>
        </p:spPr>
        <p:txBody>
          <a:bodyPr vert="eaVert"/>
          <a:lstStyle/>
          <a:p>
            <a:r>
              <a:rPr lang="en-US"/>
              <a:t>Click to edit Master title style</a:t>
            </a:r>
            <a:endParaRPr lang="th-TH"/>
          </a:p>
        </p:txBody>
      </p:sp>
      <p:sp>
        <p:nvSpPr>
          <p:cNvPr id="3" name="Vertical Text Placeholder 2"/>
          <p:cNvSpPr>
            <a:spLocks noGrp="1"/>
          </p:cNvSpPr>
          <p:nvPr>
            <p:ph type="body" orient="vert" idx="1"/>
          </p:nvPr>
        </p:nvSpPr>
        <p:spPr>
          <a:xfrm>
            <a:off x="381000" y="354013"/>
            <a:ext cx="6134100" cy="558958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h-TH"/>
          </a:p>
        </p:txBody>
      </p:sp>
    </p:spTree>
    <p:extLst>
      <p:ext uri="{BB962C8B-B14F-4D97-AF65-F5344CB8AC3E}">
        <p14:creationId xmlns:p14="http://schemas.microsoft.com/office/powerpoint/2010/main" val="4080980367"/>
      </p:ext>
    </p:extLst>
  </p:cSld>
  <p:clrMapOvr>
    <a:masterClrMapping/>
  </p:clrMapOvr>
  <p:transition>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th-TH"/>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h-TH"/>
          </a:p>
        </p:txBody>
      </p:sp>
    </p:spTree>
    <p:extLst>
      <p:ext uri="{BB962C8B-B14F-4D97-AF65-F5344CB8AC3E}">
        <p14:creationId xmlns:p14="http://schemas.microsoft.com/office/powerpoint/2010/main" val="1813947058"/>
      </p:ext>
    </p:extLst>
  </p:cSld>
  <p:clrMapOvr>
    <a:masterClrMapping/>
  </p:clrMapOvr>
  <p:transition>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th-TH"/>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978013123"/>
      </p:ext>
    </p:extLst>
  </p:cSld>
  <p:clrMapOvr>
    <a:masterClrMapping/>
  </p:clrMapOvr>
  <p:transition>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th-TH"/>
          </a:p>
        </p:txBody>
      </p:sp>
      <p:sp>
        <p:nvSpPr>
          <p:cNvPr id="3" name="Content Placeholder 2"/>
          <p:cNvSpPr>
            <a:spLocks noGrp="1"/>
          </p:cNvSpPr>
          <p:nvPr>
            <p:ph sz="half" idx="1"/>
          </p:nvPr>
        </p:nvSpPr>
        <p:spPr>
          <a:xfrm>
            <a:off x="381000" y="1143000"/>
            <a:ext cx="4114800" cy="480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h-TH"/>
          </a:p>
        </p:txBody>
      </p:sp>
      <p:sp>
        <p:nvSpPr>
          <p:cNvPr id="4" name="Content Placeholder 3"/>
          <p:cNvSpPr>
            <a:spLocks noGrp="1"/>
          </p:cNvSpPr>
          <p:nvPr>
            <p:ph sz="half" idx="2"/>
          </p:nvPr>
        </p:nvSpPr>
        <p:spPr>
          <a:xfrm>
            <a:off x="4648200" y="1143000"/>
            <a:ext cx="4114800" cy="480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h-TH"/>
          </a:p>
        </p:txBody>
      </p:sp>
    </p:spTree>
    <p:extLst>
      <p:ext uri="{BB962C8B-B14F-4D97-AF65-F5344CB8AC3E}">
        <p14:creationId xmlns:p14="http://schemas.microsoft.com/office/powerpoint/2010/main" val="441646923"/>
      </p:ext>
    </p:extLst>
  </p:cSld>
  <p:clrMapOvr>
    <a:masterClrMapping/>
  </p:clrMapOvr>
  <p:transition>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th-TH"/>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h-TH"/>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h-TH"/>
          </a:p>
        </p:txBody>
      </p:sp>
    </p:spTree>
    <p:extLst>
      <p:ext uri="{BB962C8B-B14F-4D97-AF65-F5344CB8AC3E}">
        <p14:creationId xmlns:p14="http://schemas.microsoft.com/office/powerpoint/2010/main" val="2323348976"/>
      </p:ext>
    </p:extLst>
  </p:cSld>
  <p:clrMapOvr>
    <a:masterClrMapping/>
  </p:clrMapOvr>
  <p:transition>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th-TH"/>
          </a:p>
        </p:txBody>
      </p:sp>
    </p:spTree>
    <p:extLst>
      <p:ext uri="{BB962C8B-B14F-4D97-AF65-F5344CB8AC3E}">
        <p14:creationId xmlns:p14="http://schemas.microsoft.com/office/powerpoint/2010/main" val="2040035777"/>
      </p:ext>
    </p:extLst>
  </p:cSld>
  <p:clrMapOvr>
    <a:masterClrMapping/>
  </p:clrMapOvr>
  <p:transition>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041660099"/>
      </p:ext>
    </p:extLst>
  </p:cSld>
  <p:clrMapOvr>
    <a:masterClrMapping/>
  </p:clrMapOvr>
  <p:transition>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th-TH"/>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h-TH"/>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546732192"/>
      </p:ext>
    </p:extLst>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th-TH"/>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th-TH"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605256633"/>
      </p:ext>
    </p:extLst>
  </p:cSld>
  <p:clrMapOvr>
    <a:masterClrMapping/>
  </p:clrMapOvr>
  <p:transition>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7" name="Rectangle 13">
            <a:extLst>
              <a:ext uri="{FF2B5EF4-FFF2-40B4-BE49-F238E27FC236}">
                <a16:creationId xmlns:a16="http://schemas.microsoft.com/office/drawing/2014/main" id="{4B009B7D-4628-1BD2-F9C9-BD07C1A84F6F}"/>
              </a:ext>
            </a:extLst>
          </p:cNvPr>
          <p:cNvSpPr>
            <a:spLocks noGrp="1" noChangeArrowheads="1"/>
          </p:cNvSpPr>
          <p:nvPr>
            <p:ph type="title"/>
          </p:nvPr>
        </p:nvSpPr>
        <p:spPr bwMode="auto">
          <a:xfrm>
            <a:off x="1149350" y="354013"/>
            <a:ext cx="7607300" cy="560387"/>
          </a:xfrm>
          <a:prstGeom prst="rect">
            <a:avLst/>
          </a:prstGeom>
          <a:solidFill>
            <a:srgbClr val="003399"/>
          </a:solidFill>
          <a:ln w="63500">
            <a:solidFill>
              <a:srgbClr val="54385C"/>
            </a:solidFill>
            <a:miter lim="800000"/>
            <a:headEnd/>
            <a:tailEnd/>
          </a:ln>
          <a:effectLst/>
        </p:spPr>
        <p:txBody>
          <a:bodyPr vert="horz" wrap="square" lIns="92075" tIns="46038" rIns="92075" bIns="46038" numCol="1" anchor="ctr" anchorCtr="0" compatLnSpc="1">
            <a:prstTxWarp prst="textNoShape">
              <a:avLst/>
            </a:prstTxWarp>
          </a:bodyPr>
          <a:lstStyle/>
          <a:p>
            <a:pPr lvl="0"/>
            <a:r>
              <a:rPr lang="en-US"/>
              <a:t>Click to edit Master title style</a:t>
            </a:r>
          </a:p>
        </p:txBody>
      </p:sp>
      <p:sp>
        <p:nvSpPr>
          <p:cNvPr id="1038" name="Rectangle 14">
            <a:extLst>
              <a:ext uri="{FF2B5EF4-FFF2-40B4-BE49-F238E27FC236}">
                <a16:creationId xmlns:a16="http://schemas.microsoft.com/office/drawing/2014/main" id="{50E6F5B8-B63D-7851-BABF-FC969911002D}"/>
              </a:ext>
            </a:extLst>
          </p:cNvPr>
          <p:cNvSpPr>
            <a:spLocks noGrp="1" noChangeArrowheads="1"/>
          </p:cNvSpPr>
          <p:nvPr>
            <p:ph type="body" idx="1"/>
          </p:nvPr>
        </p:nvSpPr>
        <p:spPr bwMode="auto">
          <a:xfrm>
            <a:off x="381000" y="1143000"/>
            <a:ext cx="8382000" cy="4800600"/>
          </a:xfrm>
          <a:prstGeom prst="rect">
            <a:avLst/>
          </a:prstGeom>
          <a:noFill/>
          <a:ln w="12700">
            <a:noFill/>
            <a:miter lim="800000"/>
            <a:headEnd/>
            <a:tailEnd/>
          </a:ln>
          <a:effectLst/>
        </p:spPr>
        <p:txBody>
          <a:bodyPr vert="horz" wrap="square" lIns="182562" tIns="46038" rIns="182562" bIns="46038"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0" name="Text Box 16">
            <a:extLst>
              <a:ext uri="{FF2B5EF4-FFF2-40B4-BE49-F238E27FC236}">
                <a16:creationId xmlns:a16="http://schemas.microsoft.com/office/drawing/2014/main" id="{C704FBC8-88D6-C2C7-E006-4DB88E7CD57B}"/>
              </a:ext>
            </a:extLst>
          </p:cNvPr>
          <p:cNvSpPr txBox="1">
            <a:spLocks noChangeArrowheads="1"/>
          </p:cNvSpPr>
          <p:nvPr/>
        </p:nvSpPr>
        <p:spPr bwMode="auto">
          <a:xfrm>
            <a:off x="152400" y="6248400"/>
            <a:ext cx="838200" cy="457200"/>
          </a:xfrm>
          <a:prstGeom prst="rect">
            <a:avLst/>
          </a:prstGeom>
          <a:noFill/>
          <a:ln w="12700">
            <a:noFill/>
            <a:miter lim="800000"/>
            <a:headEnd/>
            <a:tailEnd/>
          </a:ln>
          <a:effectLst/>
        </p:spPr>
        <p:txBody>
          <a:bodyPr>
            <a:spAutoFit/>
          </a:bodyPr>
          <a:lstStyle>
            <a:lvl1pPr>
              <a:defRPr sz="2400">
                <a:solidFill>
                  <a:schemeClr val="tx1"/>
                </a:solidFill>
                <a:latin typeface="Times New Roman" panose="02020603050405020304" pitchFamily="18" charset="0"/>
                <a:cs typeface="Angsana New" panose="02020603050405020304" pitchFamily="18" charset="-34"/>
              </a:defRPr>
            </a:lvl1pPr>
            <a:lvl2pPr marL="742950" indent="-285750">
              <a:defRPr sz="2400">
                <a:solidFill>
                  <a:schemeClr val="tx1"/>
                </a:solidFill>
                <a:latin typeface="Times New Roman" panose="02020603050405020304" pitchFamily="18" charset="0"/>
                <a:cs typeface="Angsana New" panose="02020603050405020304" pitchFamily="18" charset="-34"/>
              </a:defRPr>
            </a:lvl2pPr>
            <a:lvl3pPr marL="1143000" indent="-228600">
              <a:defRPr sz="2400">
                <a:solidFill>
                  <a:schemeClr val="tx1"/>
                </a:solidFill>
                <a:latin typeface="Times New Roman" panose="02020603050405020304" pitchFamily="18" charset="0"/>
                <a:cs typeface="Angsana New" panose="02020603050405020304" pitchFamily="18" charset="-34"/>
              </a:defRPr>
            </a:lvl3pPr>
            <a:lvl4pPr marL="1600200" indent="-228600">
              <a:defRPr sz="2400">
                <a:solidFill>
                  <a:schemeClr val="tx1"/>
                </a:solidFill>
                <a:latin typeface="Times New Roman" panose="02020603050405020304" pitchFamily="18" charset="0"/>
                <a:cs typeface="Angsana New" panose="02020603050405020304" pitchFamily="18" charset="-34"/>
              </a:defRPr>
            </a:lvl4pPr>
            <a:lvl5pPr marL="2057400" indent="-228600">
              <a:defRPr sz="2400">
                <a:solidFill>
                  <a:schemeClr val="tx1"/>
                </a:solidFill>
                <a:latin typeface="Times New Roman" panose="02020603050405020304" pitchFamily="18" charset="0"/>
                <a:cs typeface="Angsana New" panose="02020603050405020304" pitchFamily="18" charset="-34"/>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cs typeface="Angsana New" panose="02020603050405020304" pitchFamily="18" charset="-34"/>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cs typeface="Angsana New" panose="02020603050405020304" pitchFamily="18" charset="-34"/>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cs typeface="Angsana New" panose="02020603050405020304" pitchFamily="18" charset="-34"/>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cs typeface="Angsana New" panose="02020603050405020304" pitchFamily="18" charset="-34"/>
              </a:defRPr>
            </a:lvl9pPr>
          </a:lstStyle>
          <a:p>
            <a:pPr algn="ctr">
              <a:spcBef>
                <a:spcPct val="50000"/>
              </a:spcBef>
              <a:defRPr/>
            </a:pPr>
            <a:r>
              <a:rPr lang="en-US" altLang="en-US" sz="1200" b="1">
                <a:latin typeface="Arial" panose="020B0604020202020204" pitchFamily="34" charset="0"/>
                <a:cs typeface="Arial" panose="020B0604020202020204" pitchFamily="34" charset="0"/>
              </a:rPr>
              <a:t>Chapter 1-</a:t>
            </a:r>
            <a:fld id="{68057CCA-2B45-45F0-B0CB-1FEF160564CF}" type="slidenum">
              <a:rPr lang="en-US" altLang="en-US" sz="1200" b="1" smtClean="0">
                <a:latin typeface="Arial" panose="020B0604020202020204" pitchFamily="34" charset="0"/>
                <a:cs typeface="Arial" panose="020B0604020202020204" pitchFamily="34" charset="0"/>
              </a:rPr>
              <a:pPr algn="ctr">
                <a:spcBef>
                  <a:spcPct val="50000"/>
                </a:spcBef>
                <a:defRPr/>
              </a:pPr>
              <a:t>‹#›</a:t>
            </a:fld>
            <a:endParaRPr lang="en-US" altLang="en-US" sz="1200" b="1">
              <a:latin typeface="Arial" panose="020B0604020202020204" pitchFamily="34" charset="0"/>
              <a:cs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wipe dir="r"/>
  </p:transition>
  <p:txStyles>
    <p:titleStyle>
      <a:lvl1pPr algn="ctr" rtl="0" eaLnBrk="0" fontAlgn="base" hangingPunct="0">
        <a:spcBef>
          <a:spcPct val="0"/>
        </a:spcBef>
        <a:spcAft>
          <a:spcPct val="0"/>
        </a:spcAft>
        <a:defRPr sz="3000" b="1" i="1">
          <a:solidFill>
            <a:schemeClr val="tx1"/>
          </a:solidFill>
          <a:effectLst>
            <a:outerShdw blurRad="38100" dist="38100" dir="2700000" algn="tl">
              <a:srgbClr val="FFFFFF"/>
            </a:outerShdw>
          </a:effectLst>
          <a:latin typeface="+mj-lt"/>
          <a:ea typeface="+mj-ea"/>
          <a:cs typeface="Angsana New" pitchFamily="18" charset="-34"/>
        </a:defRPr>
      </a:lvl1pPr>
      <a:lvl2pPr algn="ctr" rtl="0" eaLnBrk="0" fontAlgn="base" hangingPunct="0">
        <a:spcBef>
          <a:spcPct val="0"/>
        </a:spcBef>
        <a:spcAft>
          <a:spcPct val="0"/>
        </a:spcAft>
        <a:defRPr sz="3000" b="1" i="1">
          <a:solidFill>
            <a:schemeClr val="tx1"/>
          </a:solidFill>
          <a:effectLst>
            <a:outerShdw blurRad="38100" dist="38100" dir="2700000" algn="tl">
              <a:srgbClr val="FFFFFF"/>
            </a:outerShdw>
          </a:effectLst>
          <a:latin typeface="Comic Sans MS" pitchFamily="66" charset="0"/>
          <a:cs typeface="Angsana New" pitchFamily="18" charset="-34"/>
        </a:defRPr>
      </a:lvl2pPr>
      <a:lvl3pPr algn="ctr" rtl="0" eaLnBrk="0" fontAlgn="base" hangingPunct="0">
        <a:spcBef>
          <a:spcPct val="0"/>
        </a:spcBef>
        <a:spcAft>
          <a:spcPct val="0"/>
        </a:spcAft>
        <a:defRPr sz="3000" b="1" i="1">
          <a:solidFill>
            <a:schemeClr val="tx1"/>
          </a:solidFill>
          <a:effectLst>
            <a:outerShdw blurRad="38100" dist="38100" dir="2700000" algn="tl">
              <a:srgbClr val="FFFFFF"/>
            </a:outerShdw>
          </a:effectLst>
          <a:latin typeface="Comic Sans MS" pitchFamily="66" charset="0"/>
          <a:cs typeface="Angsana New" pitchFamily="18" charset="-34"/>
        </a:defRPr>
      </a:lvl3pPr>
      <a:lvl4pPr algn="ctr" rtl="0" eaLnBrk="0" fontAlgn="base" hangingPunct="0">
        <a:spcBef>
          <a:spcPct val="0"/>
        </a:spcBef>
        <a:spcAft>
          <a:spcPct val="0"/>
        </a:spcAft>
        <a:defRPr sz="3000" b="1" i="1">
          <a:solidFill>
            <a:schemeClr val="tx1"/>
          </a:solidFill>
          <a:effectLst>
            <a:outerShdw blurRad="38100" dist="38100" dir="2700000" algn="tl">
              <a:srgbClr val="FFFFFF"/>
            </a:outerShdw>
          </a:effectLst>
          <a:latin typeface="Comic Sans MS" pitchFamily="66" charset="0"/>
          <a:cs typeface="Angsana New" pitchFamily="18" charset="-34"/>
        </a:defRPr>
      </a:lvl4pPr>
      <a:lvl5pPr algn="ctr" rtl="0" eaLnBrk="0" fontAlgn="base" hangingPunct="0">
        <a:spcBef>
          <a:spcPct val="0"/>
        </a:spcBef>
        <a:spcAft>
          <a:spcPct val="0"/>
        </a:spcAft>
        <a:defRPr sz="3000" b="1" i="1">
          <a:solidFill>
            <a:schemeClr val="tx1"/>
          </a:solidFill>
          <a:effectLst>
            <a:outerShdw blurRad="38100" dist="38100" dir="2700000" algn="tl">
              <a:srgbClr val="FFFFFF"/>
            </a:outerShdw>
          </a:effectLst>
          <a:latin typeface="Comic Sans MS" pitchFamily="66" charset="0"/>
          <a:cs typeface="Angsana New" pitchFamily="18" charset="-34"/>
        </a:defRPr>
      </a:lvl5pPr>
      <a:lvl6pPr marL="457200" algn="ctr" rtl="0" eaLnBrk="0" fontAlgn="base" hangingPunct="0">
        <a:spcBef>
          <a:spcPct val="0"/>
        </a:spcBef>
        <a:spcAft>
          <a:spcPct val="0"/>
        </a:spcAft>
        <a:defRPr sz="3000" b="1" i="1">
          <a:solidFill>
            <a:schemeClr val="tx1"/>
          </a:solidFill>
          <a:effectLst>
            <a:outerShdw blurRad="38100" dist="38100" dir="2700000" algn="tl">
              <a:srgbClr val="FFFFFF"/>
            </a:outerShdw>
          </a:effectLst>
          <a:latin typeface="Comic Sans MS" pitchFamily="66" charset="0"/>
        </a:defRPr>
      </a:lvl6pPr>
      <a:lvl7pPr marL="914400" algn="ctr" rtl="0" eaLnBrk="0" fontAlgn="base" hangingPunct="0">
        <a:spcBef>
          <a:spcPct val="0"/>
        </a:spcBef>
        <a:spcAft>
          <a:spcPct val="0"/>
        </a:spcAft>
        <a:defRPr sz="3000" b="1" i="1">
          <a:solidFill>
            <a:schemeClr val="tx1"/>
          </a:solidFill>
          <a:effectLst>
            <a:outerShdw blurRad="38100" dist="38100" dir="2700000" algn="tl">
              <a:srgbClr val="FFFFFF"/>
            </a:outerShdw>
          </a:effectLst>
          <a:latin typeface="Comic Sans MS" pitchFamily="66" charset="0"/>
        </a:defRPr>
      </a:lvl7pPr>
      <a:lvl8pPr marL="1371600" algn="ctr" rtl="0" eaLnBrk="0" fontAlgn="base" hangingPunct="0">
        <a:spcBef>
          <a:spcPct val="0"/>
        </a:spcBef>
        <a:spcAft>
          <a:spcPct val="0"/>
        </a:spcAft>
        <a:defRPr sz="3000" b="1" i="1">
          <a:solidFill>
            <a:schemeClr val="tx1"/>
          </a:solidFill>
          <a:effectLst>
            <a:outerShdw blurRad="38100" dist="38100" dir="2700000" algn="tl">
              <a:srgbClr val="FFFFFF"/>
            </a:outerShdw>
          </a:effectLst>
          <a:latin typeface="Comic Sans MS" pitchFamily="66" charset="0"/>
        </a:defRPr>
      </a:lvl8pPr>
      <a:lvl9pPr marL="1828800" algn="ctr" rtl="0" eaLnBrk="0" fontAlgn="base" hangingPunct="0">
        <a:spcBef>
          <a:spcPct val="0"/>
        </a:spcBef>
        <a:spcAft>
          <a:spcPct val="0"/>
        </a:spcAft>
        <a:defRPr sz="3000" b="1" i="1">
          <a:solidFill>
            <a:schemeClr val="tx1"/>
          </a:solidFill>
          <a:effectLst>
            <a:outerShdw blurRad="38100" dist="38100" dir="2700000" algn="tl">
              <a:srgbClr val="FFFFFF"/>
            </a:outerShdw>
          </a:effectLst>
          <a:latin typeface="Comic Sans MS" pitchFamily="66" charset="0"/>
        </a:defRPr>
      </a:lvl9pPr>
    </p:titleStyle>
    <p:bodyStyle>
      <a:lvl1pPr marL="342900" indent="-342900" algn="l" rtl="0" eaLnBrk="0" fontAlgn="base" hangingPunct="0">
        <a:spcBef>
          <a:spcPct val="20000"/>
        </a:spcBef>
        <a:spcAft>
          <a:spcPct val="0"/>
        </a:spcAft>
        <a:buClr>
          <a:schemeClr val="accent2"/>
        </a:buClr>
        <a:buSzPct val="75000"/>
        <a:buFont typeface="Wingdings" panose="05000000000000000000" pitchFamily="2" charset="2"/>
        <a:buChar char="l"/>
        <a:defRPr sz="2800" b="1">
          <a:solidFill>
            <a:schemeClr val="bg2"/>
          </a:solidFill>
          <a:effectLst>
            <a:outerShdw blurRad="38100" dist="38100" dir="2700000" algn="tl">
              <a:srgbClr val="C0C0C0"/>
            </a:outerShdw>
          </a:effectLst>
          <a:latin typeface="+mn-lt"/>
          <a:ea typeface="+mn-ea"/>
          <a:cs typeface="Angsana New" pitchFamily="18" charset="-34"/>
        </a:defRPr>
      </a:lvl1pPr>
      <a:lvl2pPr marL="742950" indent="-285750" algn="l" rtl="0" eaLnBrk="0" fontAlgn="base" hangingPunct="0">
        <a:spcBef>
          <a:spcPct val="20000"/>
        </a:spcBef>
        <a:spcAft>
          <a:spcPct val="0"/>
        </a:spcAft>
        <a:buClr>
          <a:schemeClr val="accent2"/>
        </a:buClr>
        <a:buSzPct val="75000"/>
        <a:buFont typeface="Wingdings" panose="05000000000000000000" pitchFamily="2" charset="2"/>
        <a:buChar char="l"/>
        <a:defRPr sz="2400" b="1">
          <a:solidFill>
            <a:schemeClr val="bg2"/>
          </a:solidFill>
          <a:effectLst>
            <a:outerShdw blurRad="38100" dist="38100" dir="2700000" algn="tl">
              <a:srgbClr val="C0C0C0"/>
            </a:outerShdw>
          </a:effectLst>
          <a:latin typeface="+mn-lt"/>
          <a:cs typeface="Angsana New" pitchFamily="18" charset="-34"/>
        </a:defRPr>
      </a:lvl2pPr>
      <a:lvl3pPr marL="1143000" indent="-228600" algn="l" rtl="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effectLst>
            <a:outerShdw blurRad="38100" dist="38100" dir="2700000" algn="tl">
              <a:srgbClr val="C0C0C0"/>
            </a:outerShdw>
          </a:effectLst>
          <a:latin typeface="+mn-lt"/>
          <a:cs typeface="Angsana New" pitchFamily="18" charset="-34"/>
        </a:defRPr>
      </a:lvl3pPr>
      <a:lvl4pPr marL="1600200" indent="-228600" algn="l" rtl="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effectLst>
            <a:outerShdw blurRad="38100" dist="38100" dir="2700000" algn="tl">
              <a:srgbClr val="C0C0C0"/>
            </a:outerShdw>
          </a:effectLst>
          <a:latin typeface="+mn-lt"/>
          <a:cs typeface="Angsana New" pitchFamily="18" charset="-34"/>
        </a:defRPr>
      </a:lvl4pPr>
      <a:lvl5pPr marL="2057400" indent="-228600" algn="l" rtl="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effectLst>
            <a:outerShdw blurRad="38100" dist="38100" dir="2700000" algn="tl">
              <a:srgbClr val="C0C0C0"/>
            </a:outerShdw>
          </a:effectLst>
          <a:latin typeface="+mn-lt"/>
          <a:cs typeface="Angsana New" pitchFamily="18" charset="-34"/>
        </a:defRPr>
      </a:lvl5pPr>
      <a:lvl6pPr marL="2514600" indent="-228600" algn="l" rtl="0" eaLnBrk="0" fontAlgn="base" hangingPunct="0">
        <a:spcBef>
          <a:spcPct val="20000"/>
        </a:spcBef>
        <a:spcAft>
          <a:spcPct val="0"/>
        </a:spcAft>
        <a:buClr>
          <a:schemeClr val="accent2"/>
        </a:buClr>
        <a:buSzPct val="75000"/>
        <a:buFont typeface="Wingdings" pitchFamily="2" charset="2"/>
        <a:buChar char="l"/>
        <a:defRPr sz="2000" b="1">
          <a:solidFill>
            <a:schemeClr val="bg2"/>
          </a:solidFill>
          <a:effectLst>
            <a:outerShdw blurRad="38100" dist="38100" dir="2700000" algn="tl">
              <a:srgbClr val="C0C0C0"/>
            </a:outerShdw>
          </a:effectLst>
          <a:latin typeface="+mn-lt"/>
        </a:defRPr>
      </a:lvl6pPr>
      <a:lvl7pPr marL="2971800" indent="-228600" algn="l" rtl="0" eaLnBrk="0" fontAlgn="base" hangingPunct="0">
        <a:spcBef>
          <a:spcPct val="20000"/>
        </a:spcBef>
        <a:spcAft>
          <a:spcPct val="0"/>
        </a:spcAft>
        <a:buClr>
          <a:schemeClr val="accent2"/>
        </a:buClr>
        <a:buSzPct val="75000"/>
        <a:buFont typeface="Wingdings" pitchFamily="2" charset="2"/>
        <a:buChar char="l"/>
        <a:defRPr sz="2000" b="1">
          <a:solidFill>
            <a:schemeClr val="bg2"/>
          </a:solidFill>
          <a:effectLst>
            <a:outerShdw blurRad="38100" dist="38100" dir="2700000" algn="tl">
              <a:srgbClr val="C0C0C0"/>
            </a:outerShdw>
          </a:effectLst>
          <a:latin typeface="+mn-lt"/>
        </a:defRPr>
      </a:lvl7pPr>
      <a:lvl8pPr marL="3429000" indent="-228600" algn="l" rtl="0" eaLnBrk="0" fontAlgn="base" hangingPunct="0">
        <a:spcBef>
          <a:spcPct val="20000"/>
        </a:spcBef>
        <a:spcAft>
          <a:spcPct val="0"/>
        </a:spcAft>
        <a:buClr>
          <a:schemeClr val="accent2"/>
        </a:buClr>
        <a:buSzPct val="75000"/>
        <a:buFont typeface="Wingdings" pitchFamily="2" charset="2"/>
        <a:buChar char="l"/>
        <a:defRPr sz="2000" b="1">
          <a:solidFill>
            <a:schemeClr val="bg2"/>
          </a:solidFill>
          <a:effectLst>
            <a:outerShdw blurRad="38100" dist="38100" dir="2700000" algn="tl">
              <a:srgbClr val="C0C0C0"/>
            </a:outerShdw>
          </a:effectLst>
          <a:latin typeface="+mn-lt"/>
        </a:defRPr>
      </a:lvl8pPr>
      <a:lvl9pPr marL="3886200" indent="-228600" algn="l" rtl="0" eaLnBrk="0" fontAlgn="base" hangingPunct="0">
        <a:spcBef>
          <a:spcPct val="20000"/>
        </a:spcBef>
        <a:spcAft>
          <a:spcPct val="0"/>
        </a:spcAft>
        <a:buClr>
          <a:schemeClr val="accent2"/>
        </a:buClr>
        <a:buSzPct val="75000"/>
        <a:buFont typeface="Wingdings" pitchFamily="2" charset="2"/>
        <a:buChar char="l"/>
        <a:defRPr sz="2000" b="1">
          <a:solidFill>
            <a:schemeClr val="bg2"/>
          </a:solidFill>
          <a:effectLst>
            <a:outerShdw blurRad="38100" dist="38100" dir="2700000" algn="tl">
              <a:srgbClr val="C0C0C0"/>
            </a:outerShdw>
          </a:effectLst>
          <a:latin typeface="+mn-lt"/>
        </a:defRPr>
      </a:lvl9pPr>
    </p:bodyStyle>
    <p:otherStyle>
      <a:defPPr>
        <a:defRPr lang="th-TH"/>
      </a:defPPr>
      <a:lvl1pPr marL="0" algn="l" defTabSz="914400" rtl="0" eaLnBrk="1" latinLnBrk="0" hangingPunct="1">
        <a:defRPr sz="2800" kern="1200">
          <a:solidFill>
            <a:schemeClr val="tx1"/>
          </a:solidFill>
          <a:latin typeface="+mn-lt"/>
          <a:ea typeface="+mn-ea"/>
          <a:cs typeface="+mn-cs"/>
        </a:defRPr>
      </a:lvl1pPr>
      <a:lvl2pPr marL="457200" algn="l" defTabSz="914400" rtl="0" eaLnBrk="1" latinLnBrk="0" hangingPunct="1">
        <a:defRPr sz="2800" kern="1200">
          <a:solidFill>
            <a:schemeClr val="tx1"/>
          </a:solidFill>
          <a:latin typeface="+mn-lt"/>
          <a:ea typeface="+mn-ea"/>
          <a:cs typeface="+mn-cs"/>
        </a:defRPr>
      </a:lvl2pPr>
      <a:lvl3pPr marL="914400" algn="l" defTabSz="914400" rtl="0" eaLnBrk="1" latinLnBrk="0" hangingPunct="1">
        <a:defRPr sz="2800" kern="1200">
          <a:solidFill>
            <a:schemeClr val="tx1"/>
          </a:solidFill>
          <a:latin typeface="+mn-lt"/>
          <a:ea typeface="+mn-ea"/>
          <a:cs typeface="+mn-cs"/>
        </a:defRPr>
      </a:lvl3pPr>
      <a:lvl4pPr marL="1371600" algn="l" defTabSz="914400" rtl="0" eaLnBrk="1" latinLnBrk="0" hangingPunct="1">
        <a:defRPr sz="2800" kern="1200">
          <a:solidFill>
            <a:schemeClr val="tx1"/>
          </a:solidFill>
          <a:latin typeface="+mn-lt"/>
          <a:ea typeface="+mn-ea"/>
          <a:cs typeface="+mn-cs"/>
        </a:defRPr>
      </a:lvl4pPr>
      <a:lvl5pPr marL="1828800" algn="l" defTabSz="914400" rtl="0" eaLnBrk="1" latinLnBrk="0" hangingPunct="1">
        <a:defRPr sz="2800" kern="1200">
          <a:solidFill>
            <a:schemeClr val="tx1"/>
          </a:solidFill>
          <a:latin typeface="+mn-lt"/>
          <a:ea typeface="+mn-ea"/>
          <a:cs typeface="+mn-cs"/>
        </a:defRPr>
      </a:lvl5pPr>
      <a:lvl6pPr marL="2286000" algn="l" defTabSz="914400" rtl="0" eaLnBrk="1" latinLnBrk="0" hangingPunct="1">
        <a:defRPr sz="2800" kern="1200">
          <a:solidFill>
            <a:schemeClr val="tx1"/>
          </a:solidFill>
          <a:latin typeface="+mn-lt"/>
          <a:ea typeface="+mn-ea"/>
          <a:cs typeface="+mn-cs"/>
        </a:defRPr>
      </a:lvl6pPr>
      <a:lvl7pPr marL="2743200" algn="l" defTabSz="914400" rtl="0" eaLnBrk="1" latinLnBrk="0" hangingPunct="1">
        <a:defRPr sz="2800" kern="1200">
          <a:solidFill>
            <a:schemeClr val="tx1"/>
          </a:solidFill>
          <a:latin typeface="+mn-lt"/>
          <a:ea typeface="+mn-ea"/>
          <a:cs typeface="+mn-cs"/>
        </a:defRPr>
      </a:lvl7pPr>
      <a:lvl8pPr marL="3200400" algn="l" defTabSz="914400" rtl="0" eaLnBrk="1" latinLnBrk="0" hangingPunct="1">
        <a:defRPr sz="2800" kern="1200">
          <a:solidFill>
            <a:schemeClr val="tx1"/>
          </a:solidFill>
          <a:latin typeface="+mn-lt"/>
          <a:ea typeface="+mn-ea"/>
          <a:cs typeface="+mn-cs"/>
        </a:defRPr>
      </a:lvl8pPr>
      <a:lvl9pPr marL="3657600" algn="l" defTabSz="914400" rtl="0" eaLnBrk="1" latinLnBrk="0" hangingPunct="1">
        <a:defRPr sz="2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4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6515" name="Rectangle 3">
            <a:extLst>
              <a:ext uri="{FF2B5EF4-FFF2-40B4-BE49-F238E27FC236}">
                <a16:creationId xmlns:a16="http://schemas.microsoft.com/office/drawing/2014/main" id="{9AF6D364-5214-A5A9-5D6E-7E9E81417651}"/>
              </a:ext>
            </a:extLst>
          </p:cNvPr>
          <p:cNvSpPr>
            <a:spLocks noGrp="1" noChangeArrowheads="1"/>
          </p:cNvSpPr>
          <p:nvPr>
            <p:ph type="body" idx="1"/>
          </p:nvPr>
        </p:nvSpPr>
        <p:spPr>
          <a:xfrm>
            <a:off x="381000" y="1981200"/>
            <a:ext cx="8382000" cy="4267200"/>
          </a:xfrm>
          <a:effectLst>
            <a:outerShdw dist="35921" dir="2700000" algn="ctr" rotWithShape="0">
              <a:schemeClr val="bg2"/>
            </a:outerShdw>
          </a:effectLst>
        </p:spPr>
        <p:txBody>
          <a:bodyPr/>
          <a:lstStyle/>
          <a:p>
            <a:pPr marL="0" indent="0" algn="ctr">
              <a:buFont typeface="Wingdings" panose="05000000000000000000" pitchFamily="2" charset="2"/>
              <a:buNone/>
              <a:defRPr/>
            </a:pPr>
            <a:r>
              <a:rPr lang="en-US" sz="6600">
                <a:solidFill>
                  <a:srgbClr val="800000"/>
                </a:solidFill>
                <a:effectLst/>
                <a:cs typeface="+mn-cs"/>
              </a:rPr>
              <a:t>Accounting In Action</a:t>
            </a:r>
          </a:p>
        </p:txBody>
      </p:sp>
      <p:sp>
        <p:nvSpPr>
          <p:cNvPr id="3075" name="Text Box 4">
            <a:extLst>
              <a:ext uri="{FF2B5EF4-FFF2-40B4-BE49-F238E27FC236}">
                <a16:creationId xmlns:a16="http://schemas.microsoft.com/office/drawing/2014/main" id="{37CF3A1F-C4C6-0896-AF14-9F372D256A69}"/>
              </a:ext>
            </a:extLst>
          </p:cNvPr>
          <p:cNvSpPr txBox="1">
            <a:spLocks noChangeArrowheads="1"/>
          </p:cNvSpPr>
          <p:nvPr/>
        </p:nvSpPr>
        <p:spPr bwMode="auto">
          <a:xfrm>
            <a:off x="1371600" y="5638800"/>
            <a:ext cx="64008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spcBef>
                <a:spcPct val="50000"/>
              </a:spcBef>
              <a:buClrTx/>
              <a:buSzTx/>
              <a:buFontTx/>
              <a:buNone/>
            </a:pPr>
            <a:r>
              <a:rPr lang="en-US" altLang="en-US" sz="2200">
                <a:solidFill>
                  <a:schemeClr val="tx1"/>
                </a:solidFill>
                <a:cs typeface="Arial" panose="020B0604020202020204" pitchFamily="34" charset="0"/>
              </a:rPr>
              <a:t>Financial Accounting,  Sixth Edition</a:t>
            </a:r>
          </a:p>
        </p:txBody>
      </p:sp>
      <p:sp>
        <p:nvSpPr>
          <p:cNvPr id="576517" name="Rectangle 5">
            <a:extLst>
              <a:ext uri="{FF2B5EF4-FFF2-40B4-BE49-F238E27FC236}">
                <a16:creationId xmlns:a16="http://schemas.microsoft.com/office/drawing/2014/main" id="{9F8C8EC5-1C3C-2A23-CFC1-E34F3DE4091E}"/>
              </a:ext>
            </a:extLst>
          </p:cNvPr>
          <p:cNvSpPr>
            <a:spLocks noChangeArrowheads="1"/>
          </p:cNvSpPr>
          <p:nvPr/>
        </p:nvSpPr>
        <p:spPr bwMode="auto">
          <a:xfrm>
            <a:off x="457200" y="381000"/>
            <a:ext cx="8229600" cy="838200"/>
          </a:xfrm>
          <a:prstGeom prst="rect">
            <a:avLst/>
          </a:prstGeom>
          <a:solidFill>
            <a:srgbClr val="003399"/>
          </a:solidFill>
          <a:ln w="12700">
            <a:solidFill>
              <a:schemeClr val="tx1"/>
            </a:solidFill>
            <a:miter lim="800000"/>
            <a:headEnd/>
            <a:tailEnd/>
          </a:ln>
          <a:effectLst>
            <a:outerShdw dist="107763" dir="2700000" algn="ctr" rotWithShape="0">
              <a:schemeClr val="bg2"/>
            </a:outerShdw>
          </a:effectLst>
        </p:spPr>
        <p:txBody>
          <a:bodyPr lIns="90488" tIns="44450" rIns="90488" bIns="44450"/>
          <a:lstStyle/>
          <a:p>
            <a:pPr marL="6350" algn="ctr">
              <a:defRPr/>
            </a:pPr>
            <a:r>
              <a:rPr lang="en-US" sz="4200" b="1" i="1">
                <a:solidFill>
                  <a:schemeClr val="bg1"/>
                </a:solidFill>
                <a:effectLst>
                  <a:outerShdw blurRad="38100" dist="38100" dir="2700000" algn="tl">
                    <a:srgbClr val="000000"/>
                  </a:outerShdw>
                </a:effectLst>
                <a:latin typeface="Comic Sans MS" pitchFamily="66" charset="0"/>
                <a:cs typeface="+mn-cs"/>
              </a:rPr>
              <a:t>Chapter </a:t>
            </a:r>
            <a:r>
              <a:rPr lang="en-US" sz="4600" b="1" i="1">
                <a:solidFill>
                  <a:srgbClr val="FFFF00"/>
                </a:solidFill>
                <a:effectLst>
                  <a:outerShdw blurRad="38100" dist="38100" dir="2700000" algn="tl">
                    <a:srgbClr val="000000"/>
                  </a:outerShdw>
                </a:effectLst>
                <a:latin typeface="Comic Sans MS" pitchFamily="66" charset="0"/>
                <a:cs typeface="+mn-cs"/>
              </a:rPr>
              <a:t>1</a:t>
            </a:r>
          </a:p>
        </p:txBody>
      </p:sp>
    </p:spTree>
  </p:cSld>
  <p:clrMapOvr>
    <a:masterClrMapping/>
  </p:clrMapOvr>
  <p:transition>
    <p:wipe dir="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C6EE052A-0DC0-060D-4C3D-26EB01E35657}"/>
              </a:ext>
            </a:extLst>
          </p:cNvPr>
          <p:cNvSpPr>
            <a:spLocks noChangeArrowheads="1"/>
          </p:cNvSpPr>
          <p:nvPr/>
        </p:nvSpPr>
        <p:spPr bwMode="auto">
          <a:xfrm>
            <a:off x="685800" y="1371600"/>
            <a:ext cx="2362200" cy="762000"/>
          </a:xfrm>
          <a:prstGeom prst="rect">
            <a:avLst/>
          </a:prstGeom>
          <a:solidFill>
            <a:srgbClr val="F9EFA5"/>
          </a:solidFill>
          <a:ln w="57150">
            <a:solidFill>
              <a:schemeClr val="tx1"/>
            </a:solidFill>
            <a:miter lim="800000"/>
            <a:headEnd/>
            <a:tailEnd/>
          </a:ln>
        </p:spPr>
        <p:txBody>
          <a:bodyPr lIns="90488" tIns="44450" rIns="90488" bIns="44450" anchor="ct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spcBef>
                <a:spcPct val="15000"/>
              </a:spcBef>
              <a:buFont typeface="Wingdings" panose="05000000000000000000" pitchFamily="2" charset="2"/>
              <a:buNone/>
            </a:pPr>
            <a:r>
              <a:rPr lang="en-US" altLang="en-US" sz="2400">
                <a:solidFill>
                  <a:srgbClr val="800000"/>
                </a:solidFill>
                <a:latin typeface="Comic Sans MS" panose="030F0702030302020204" pitchFamily="66" charset="0"/>
              </a:rPr>
              <a:t>Proprietorship</a:t>
            </a:r>
          </a:p>
        </p:txBody>
      </p:sp>
      <p:sp>
        <p:nvSpPr>
          <p:cNvPr id="19459" name="Rectangle 3">
            <a:extLst>
              <a:ext uri="{FF2B5EF4-FFF2-40B4-BE49-F238E27FC236}">
                <a16:creationId xmlns:a16="http://schemas.microsoft.com/office/drawing/2014/main" id="{B1677307-B200-13B0-9787-E11A00B401F0}"/>
              </a:ext>
            </a:extLst>
          </p:cNvPr>
          <p:cNvSpPr>
            <a:spLocks noChangeArrowheads="1"/>
          </p:cNvSpPr>
          <p:nvPr/>
        </p:nvSpPr>
        <p:spPr bwMode="auto">
          <a:xfrm>
            <a:off x="3429000" y="1371600"/>
            <a:ext cx="2362200" cy="762000"/>
          </a:xfrm>
          <a:prstGeom prst="rect">
            <a:avLst/>
          </a:prstGeom>
          <a:solidFill>
            <a:srgbClr val="F9EFA5"/>
          </a:solidFill>
          <a:ln w="57150">
            <a:solidFill>
              <a:schemeClr val="tx1"/>
            </a:solidFill>
            <a:miter lim="800000"/>
            <a:headEnd/>
            <a:tailEnd/>
          </a:ln>
        </p:spPr>
        <p:txBody>
          <a:bodyPr lIns="90488" tIns="44450" rIns="90488" bIns="44450" anchor="ct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spcBef>
                <a:spcPct val="15000"/>
              </a:spcBef>
              <a:buFont typeface="Wingdings" panose="05000000000000000000" pitchFamily="2" charset="2"/>
              <a:buNone/>
            </a:pPr>
            <a:r>
              <a:rPr lang="en-US" altLang="en-US" sz="2400">
                <a:solidFill>
                  <a:srgbClr val="800000"/>
                </a:solidFill>
                <a:latin typeface="Comic Sans MS" panose="030F0702030302020204" pitchFamily="66" charset="0"/>
              </a:rPr>
              <a:t>Partnership</a:t>
            </a:r>
          </a:p>
        </p:txBody>
      </p:sp>
      <p:sp>
        <p:nvSpPr>
          <p:cNvPr id="19460" name="Rectangle 4">
            <a:extLst>
              <a:ext uri="{FF2B5EF4-FFF2-40B4-BE49-F238E27FC236}">
                <a16:creationId xmlns:a16="http://schemas.microsoft.com/office/drawing/2014/main" id="{C33D6540-823C-DFA0-F24C-7AEE12A78F82}"/>
              </a:ext>
            </a:extLst>
          </p:cNvPr>
          <p:cNvSpPr>
            <a:spLocks noChangeArrowheads="1"/>
          </p:cNvSpPr>
          <p:nvPr/>
        </p:nvSpPr>
        <p:spPr bwMode="auto">
          <a:xfrm>
            <a:off x="6145213" y="1390650"/>
            <a:ext cx="2465387" cy="762000"/>
          </a:xfrm>
          <a:prstGeom prst="rect">
            <a:avLst/>
          </a:prstGeom>
          <a:solidFill>
            <a:srgbClr val="F9EFA5"/>
          </a:solidFill>
          <a:ln w="57150">
            <a:solidFill>
              <a:schemeClr val="tx1"/>
            </a:solidFill>
            <a:miter lim="800000"/>
            <a:headEnd/>
            <a:tailEnd/>
          </a:ln>
        </p:spPr>
        <p:txBody>
          <a:bodyPr lIns="90488" tIns="44450" rIns="90488" bIns="44450" anchor="ct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spcBef>
                <a:spcPct val="15000"/>
              </a:spcBef>
              <a:buFont typeface="Wingdings" panose="05000000000000000000" pitchFamily="2" charset="2"/>
              <a:buNone/>
            </a:pPr>
            <a:r>
              <a:rPr lang="en-US" altLang="en-US" sz="2400">
                <a:solidFill>
                  <a:srgbClr val="800000"/>
                </a:solidFill>
                <a:latin typeface="Comic Sans MS" panose="030F0702030302020204" pitchFamily="66" charset="0"/>
              </a:rPr>
              <a:t>Corporation</a:t>
            </a:r>
          </a:p>
        </p:txBody>
      </p:sp>
      <p:sp>
        <p:nvSpPr>
          <p:cNvPr id="525317" name="Rectangle 5">
            <a:extLst>
              <a:ext uri="{FF2B5EF4-FFF2-40B4-BE49-F238E27FC236}">
                <a16:creationId xmlns:a16="http://schemas.microsoft.com/office/drawing/2014/main" id="{1ACD9A61-F04A-AF09-334D-75E9C5D12CBA}"/>
              </a:ext>
            </a:extLst>
          </p:cNvPr>
          <p:cNvSpPr>
            <a:spLocks noChangeArrowheads="1"/>
          </p:cNvSpPr>
          <p:nvPr/>
        </p:nvSpPr>
        <p:spPr bwMode="auto">
          <a:xfrm>
            <a:off x="3429000" y="2228850"/>
            <a:ext cx="2455863" cy="4017963"/>
          </a:xfrm>
          <a:prstGeom prst="rect">
            <a:avLst/>
          </a:prstGeom>
          <a:noFill/>
          <a:ln w="38100">
            <a:noFill/>
            <a:miter lim="800000"/>
            <a:headEnd/>
            <a:tailEnd/>
          </a:ln>
          <a:effectLst/>
        </p:spPr>
        <p:txBody>
          <a:bodyPr lIns="90488" tIns="109728" rIns="90488" bIns="44450"/>
          <a:lstStyle/>
          <a:p>
            <a:pPr marL="228600" indent="-228600">
              <a:lnSpc>
                <a:spcPct val="110000"/>
              </a:lnSpc>
              <a:spcBef>
                <a:spcPct val="45000"/>
              </a:spcBef>
              <a:buClr>
                <a:srgbClr val="CC0000"/>
              </a:buClr>
              <a:buSzPct val="75000"/>
              <a:buFont typeface="Wingdings" pitchFamily="2" charset="2"/>
              <a:buBlip>
                <a:blip r:embed="rId3"/>
              </a:buBlip>
              <a:defRPr/>
            </a:pPr>
            <a:r>
              <a:rPr lang="en-US" sz="2000">
                <a:effectLst>
                  <a:outerShdw blurRad="38100" dist="38100" dir="2700000" algn="tl">
                    <a:srgbClr val="C0C0C0"/>
                  </a:outerShdw>
                </a:effectLst>
                <a:latin typeface="Comic Sans MS" pitchFamily="66" charset="0"/>
                <a:cs typeface="+mn-cs"/>
              </a:rPr>
              <a:t>Owned by two or more persons.</a:t>
            </a:r>
          </a:p>
          <a:p>
            <a:pPr marL="228600" indent="-228600">
              <a:lnSpc>
                <a:spcPct val="110000"/>
              </a:lnSpc>
              <a:spcBef>
                <a:spcPct val="45000"/>
              </a:spcBef>
              <a:buClr>
                <a:srgbClr val="CC0000"/>
              </a:buClr>
              <a:buSzPct val="75000"/>
              <a:buFont typeface="Wingdings" pitchFamily="2" charset="2"/>
              <a:buBlip>
                <a:blip r:embed="rId3"/>
              </a:buBlip>
              <a:defRPr/>
            </a:pPr>
            <a:r>
              <a:rPr lang="en-US" sz="2000">
                <a:effectLst>
                  <a:outerShdw blurRad="38100" dist="38100" dir="2700000" algn="tl">
                    <a:srgbClr val="C0C0C0"/>
                  </a:outerShdw>
                </a:effectLst>
                <a:latin typeface="Comic Sans MS" pitchFamily="66" charset="0"/>
                <a:cs typeface="+mn-cs"/>
              </a:rPr>
              <a:t>Often retail and service-type businesses</a:t>
            </a:r>
          </a:p>
          <a:p>
            <a:pPr marL="228600" indent="-228600">
              <a:lnSpc>
                <a:spcPct val="110000"/>
              </a:lnSpc>
              <a:spcBef>
                <a:spcPct val="45000"/>
              </a:spcBef>
              <a:buClr>
                <a:srgbClr val="CC0000"/>
              </a:buClr>
              <a:buSzPct val="75000"/>
              <a:buFont typeface="Wingdings" pitchFamily="2" charset="2"/>
              <a:buBlip>
                <a:blip r:embed="rId3"/>
              </a:buBlip>
              <a:defRPr/>
            </a:pPr>
            <a:r>
              <a:rPr lang="en-US" sz="2000">
                <a:effectLst>
                  <a:outerShdw blurRad="38100" dist="38100" dir="2700000" algn="tl">
                    <a:srgbClr val="C0C0C0"/>
                  </a:outerShdw>
                </a:effectLst>
                <a:latin typeface="Comic Sans MS" pitchFamily="66" charset="0"/>
                <a:cs typeface="+mn-cs"/>
              </a:rPr>
              <a:t>Generally unlimited personal liability</a:t>
            </a:r>
          </a:p>
          <a:p>
            <a:pPr marL="228600" indent="-228600">
              <a:lnSpc>
                <a:spcPct val="110000"/>
              </a:lnSpc>
              <a:spcBef>
                <a:spcPct val="45000"/>
              </a:spcBef>
              <a:buClr>
                <a:srgbClr val="CC0000"/>
              </a:buClr>
              <a:buSzPct val="75000"/>
              <a:buFont typeface="Wingdings" pitchFamily="2" charset="2"/>
              <a:buBlip>
                <a:blip r:embed="rId3"/>
              </a:buBlip>
              <a:defRPr/>
            </a:pPr>
            <a:r>
              <a:rPr lang="en-US" sz="2000">
                <a:effectLst>
                  <a:outerShdw blurRad="38100" dist="38100" dir="2700000" algn="tl">
                    <a:srgbClr val="C0C0C0"/>
                  </a:outerShdw>
                </a:effectLst>
                <a:latin typeface="Comic Sans MS" pitchFamily="66" charset="0"/>
                <a:cs typeface="+mn-cs"/>
              </a:rPr>
              <a:t>Partnership agreement</a:t>
            </a:r>
          </a:p>
        </p:txBody>
      </p:sp>
      <p:sp>
        <p:nvSpPr>
          <p:cNvPr id="525318" name="Rectangle 6">
            <a:extLst>
              <a:ext uri="{FF2B5EF4-FFF2-40B4-BE49-F238E27FC236}">
                <a16:creationId xmlns:a16="http://schemas.microsoft.com/office/drawing/2014/main" id="{3CDCAA05-88A5-74DD-927A-12D221C16263}"/>
              </a:ext>
            </a:extLst>
          </p:cNvPr>
          <p:cNvSpPr>
            <a:spLocks noChangeArrowheads="1"/>
          </p:cNvSpPr>
          <p:nvPr/>
        </p:nvSpPr>
        <p:spPr bwMode="auto">
          <a:xfrm>
            <a:off x="6145213" y="2228850"/>
            <a:ext cx="2455862" cy="4019550"/>
          </a:xfrm>
          <a:prstGeom prst="rect">
            <a:avLst/>
          </a:prstGeom>
          <a:noFill/>
          <a:ln w="38100">
            <a:noFill/>
            <a:miter lim="800000"/>
            <a:headEnd/>
            <a:tailEnd/>
          </a:ln>
          <a:effectLst/>
        </p:spPr>
        <p:txBody>
          <a:bodyPr lIns="90488" tIns="109728" rIns="90488" bIns="44450"/>
          <a:lstStyle/>
          <a:p>
            <a:pPr marL="228600" indent="-228600">
              <a:lnSpc>
                <a:spcPct val="110000"/>
              </a:lnSpc>
              <a:spcBef>
                <a:spcPct val="45000"/>
              </a:spcBef>
              <a:buClr>
                <a:srgbClr val="CC0000"/>
              </a:buClr>
              <a:buSzPct val="75000"/>
              <a:buFont typeface="Wingdings" pitchFamily="2" charset="2"/>
              <a:buBlip>
                <a:blip r:embed="rId3"/>
              </a:buBlip>
              <a:defRPr/>
            </a:pPr>
            <a:r>
              <a:rPr lang="en-US" sz="2000">
                <a:effectLst>
                  <a:outerShdw blurRad="38100" dist="38100" dir="2700000" algn="tl">
                    <a:srgbClr val="C0C0C0"/>
                  </a:outerShdw>
                </a:effectLst>
                <a:latin typeface="Comic Sans MS" pitchFamily="66" charset="0"/>
              </a:rPr>
              <a:t>Ownership divided into shares of stock</a:t>
            </a:r>
          </a:p>
          <a:p>
            <a:pPr marL="228600" indent="-228600">
              <a:lnSpc>
                <a:spcPct val="110000"/>
              </a:lnSpc>
              <a:spcBef>
                <a:spcPct val="45000"/>
              </a:spcBef>
              <a:buClr>
                <a:srgbClr val="CC0000"/>
              </a:buClr>
              <a:buSzPct val="75000"/>
              <a:buFont typeface="Wingdings" pitchFamily="2" charset="2"/>
              <a:buBlip>
                <a:blip r:embed="rId3"/>
              </a:buBlip>
              <a:defRPr/>
            </a:pPr>
            <a:r>
              <a:rPr lang="en-US" sz="2000">
                <a:effectLst>
                  <a:outerShdw blurRad="38100" dist="38100" dir="2700000" algn="tl">
                    <a:srgbClr val="C0C0C0"/>
                  </a:outerShdw>
                </a:effectLst>
                <a:latin typeface="Comic Sans MS" pitchFamily="66" charset="0"/>
              </a:rPr>
              <a:t>Separate legal entity organized under state corporation law</a:t>
            </a:r>
          </a:p>
          <a:p>
            <a:pPr marL="228600" indent="-228600">
              <a:lnSpc>
                <a:spcPct val="110000"/>
              </a:lnSpc>
              <a:spcBef>
                <a:spcPct val="45000"/>
              </a:spcBef>
              <a:buClr>
                <a:srgbClr val="CC0000"/>
              </a:buClr>
              <a:buSzPct val="75000"/>
              <a:buFont typeface="Wingdings" pitchFamily="2" charset="2"/>
              <a:buBlip>
                <a:blip r:embed="rId3"/>
              </a:buBlip>
              <a:defRPr/>
            </a:pPr>
            <a:r>
              <a:rPr lang="en-US" sz="2000">
                <a:effectLst>
                  <a:outerShdw blurRad="38100" dist="38100" dir="2700000" algn="tl">
                    <a:srgbClr val="C0C0C0"/>
                  </a:outerShdw>
                </a:effectLst>
                <a:latin typeface="Comic Sans MS" pitchFamily="66" charset="0"/>
              </a:rPr>
              <a:t>Limited liability</a:t>
            </a:r>
          </a:p>
          <a:p>
            <a:pPr marL="228600" indent="-228600">
              <a:lnSpc>
                <a:spcPct val="110000"/>
              </a:lnSpc>
              <a:spcBef>
                <a:spcPct val="45000"/>
              </a:spcBef>
              <a:buClr>
                <a:srgbClr val="CC0000"/>
              </a:buClr>
              <a:buSzPct val="75000"/>
              <a:buFont typeface="Wingdings" pitchFamily="2" charset="2"/>
              <a:buBlip>
                <a:blip r:embed="rId3"/>
              </a:buBlip>
              <a:defRPr/>
            </a:pPr>
            <a:endParaRPr lang="en-US" sz="2000">
              <a:effectLst>
                <a:outerShdw blurRad="38100" dist="38100" dir="2700000" algn="tl">
                  <a:srgbClr val="C0C0C0"/>
                </a:outerShdw>
              </a:effectLst>
              <a:latin typeface="Comic Sans MS" pitchFamily="66" charset="0"/>
            </a:endParaRPr>
          </a:p>
        </p:txBody>
      </p:sp>
      <p:sp>
        <p:nvSpPr>
          <p:cNvPr id="525319" name="Rectangle 7">
            <a:extLst>
              <a:ext uri="{FF2B5EF4-FFF2-40B4-BE49-F238E27FC236}">
                <a16:creationId xmlns:a16="http://schemas.microsoft.com/office/drawing/2014/main" id="{62CC2F4E-466D-444A-7BC2-EE61E05ED45B}"/>
              </a:ext>
            </a:extLst>
          </p:cNvPr>
          <p:cNvSpPr>
            <a:spLocks noGrp="1" noChangeArrowheads="1"/>
          </p:cNvSpPr>
          <p:nvPr>
            <p:ph type="title"/>
          </p:nvPr>
        </p:nvSpPr>
        <p:spPr>
          <a:xfrm>
            <a:off x="457200" y="457200"/>
            <a:ext cx="8229600" cy="560388"/>
          </a:xfrm>
          <a:ln w="12700" cap="flat">
            <a:solidFill>
              <a:schemeClr val="tx1"/>
            </a:solidFill>
          </a:ln>
          <a:effectLst>
            <a:outerShdw dist="107763" dir="2700000" algn="ctr" rotWithShape="0">
              <a:schemeClr val="bg2"/>
            </a:outerShdw>
          </a:effectLst>
        </p:spPr>
        <p:txBody>
          <a:bodyPr lIns="90488" tIns="44450" rIns="90488" bIns="44450" anchor="t"/>
          <a:lstStyle/>
          <a:p>
            <a:pPr marL="109538" algn="l">
              <a:defRPr/>
            </a:pPr>
            <a:r>
              <a:rPr lang="en-US">
                <a:solidFill>
                  <a:schemeClr val="bg1"/>
                </a:solidFill>
                <a:effectLst>
                  <a:outerShdw blurRad="38100" dist="38100" dir="2700000" algn="tl">
                    <a:srgbClr val="000000"/>
                  </a:outerShdw>
                </a:effectLst>
                <a:cs typeface="+mj-cs"/>
              </a:rPr>
              <a:t>Forms of Business Ownership</a:t>
            </a:r>
          </a:p>
        </p:txBody>
      </p:sp>
      <p:sp>
        <p:nvSpPr>
          <p:cNvPr id="525320" name="Rectangle 8">
            <a:extLst>
              <a:ext uri="{FF2B5EF4-FFF2-40B4-BE49-F238E27FC236}">
                <a16:creationId xmlns:a16="http://schemas.microsoft.com/office/drawing/2014/main" id="{0DC87F86-FF92-DE7B-F1D5-24D1D3435C14}"/>
              </a:ext>
            </a:extLst>
          </p:cNvPr>
          <p:cNvSpPr>
            <a:spLocks noChangeArrowheads="1"/>
          </p:cNvSpPr>
          <p:nvPr/>
        </p:nvSpPr>
        <p:spPr bwMode="auto">
          <a:xfrm>
            <a:off x="685800" y="2209800"/>
            <a:ext cx="2455863" cy="4038600"/>
          </a:xfrm>
          <a:prstGeom prst="rect">
            <a:avLst/>
          </a:prstGeom>
          <a:noFill/>
          <a:ln w="38100">
            <a:noFill/>
            <a:miter lim="800000"/>
            <a:headEnd/>
            <a:tailEnd/>
          </a:ln>
          <a:effectLst/>
        </p:spPr>
        <p:txBody>
          <a:bodyPr lIns="90488" tIns="109728" rIns="90488" bIns="44450"/>
          <a:lstStyle/>
          <a:p>
            <a:pPr marL="228600" indent="-228600">
              <a:lnSpc>
                <a:spcPct val="110000"/>
              </a:lnSpc>
              <a:spcBef>
                <a:spcPct val="45000"/>
              </a:spcBef>
              <a:buClr>
                <a:srgbClr val="CC0000"/>
              </a:buClr>
              <a:buSzPct val="75000"/>
              <a:buFont typeface="Wingdings" pitchFamily="2" charset="2"/>
              <a:buBlip>
                <a:blip r:embed="rId3"/>
              </a:buBlip>
              <a:defRPr/>
            </a:pPr>
            <a:r>
              <a:rPr lang="en-US" sz="2000">
                <a:effectLst>
                  <a:outerShdw blurRad="38100" dist="38100" dir="2700000" algn="tl">
                    <a:srgbClr val="C0C0C0"/>
                  </a:outerShdw>
                </a:effectLst>
                <a:latin typeface="Comic Sans MS" pitchFamily="66" charset="0"/>
                <a:cs typeface="+mn-cs"/>
              </a:rPr>
              <a:t>Generally owned by one person.</a:t>
            </a:r>
          </a:p>
          <a:p>
            <a:pPr marL="228600" indent="-228600">
              <a:lnSpc>
                <a:spcPct val="110000"/>
              </a:lnSpc>
              <a:spcBef>
                <a:spcPct val="45000"/>
              </a:spcBef>
              <a:buClr>
                <a:srgbClr val="CC0000"/>
              </a:buClr>
              <a:buSzPct val="75000"/>
              <a:buFont typeface="Wingdings" pitchFamily="2" charset="2"/>
              <a:buBlip>
                <a:blip r:embed="rId3"/>
              </a:buBlip>
              <a:defRPr/>
            </a:pPr>
            <a:r>
              <a:rPr lang="en-US" sz="2000">
                <a:effectLst>
                  <a:outerShdw blurRad="38100" dist="38100" dir="2700000" algn="tl">
                    <a:srgbClr val="C0C0C0"/>
                  </a:outerShdw>
                </a:effectLst>
                <a:latin typeface="Comic Sans MS" pitchFamily="66" charset="0"/>
                <a:cs typeface="+mn-cs"/>
              </a:rPr>
              <a:t>Often small service-type businesses</a:t>
            </a:r>
          </a:p>
          <a:p>
            <a:pPr marL="228600" indent="-228600">
              <a:lnSpc>
                <a:spcPct val="110000"/>
              </a:lnSpc>
              <a:spcBef>
                <a:spcPct val="45000"/>
              </a:spcBef>
              <a:buClr>
                <a:srgbClr val="CC0000"/>
              </a:buClr>
              <a:buSzPct val="75000"/>
              <a:buFont typeface="Wingdings" pitchFamily="2" charset="2"/>
              <a:buBlip>
                <a:blip r:embed="rId3"/>
              </a:buBlip>
              <a:defRPr/>
            </a:pPr>
            <a:r>
              <a:rPr lang="en-US" sz="2000">
                <a:effectLst>
                  <a:outerShdw blurRad="38100" dist="38100" dir="2700000" algn="tl">
                    <a:srgbClr val="C0C0C0"/>
                  </a:outerShdw>
                </a:effectLst>
                <a:latin typeface="Comic Sans MS" pitchFamily="66" charset="0"/>
                <a:cs typeface="+mn-cs"/>
              </a:rPr>
              <a:t>Owner receives any profits, suffers any losses, and is personally liable for all debts.</a:t>
            </a:r>
          </a:p>
        </p:txBody>
      </p:sp>
      <p:sp>
        <p:nvSpPr>
          <p:cNvPr id="525321" name="Text Box 9">
            <a:extLst>
              <a:ext uri="{FF2B5EF4-FFF2-40B4-BE49-F238E27FC236}">
                <a16:creationId xmlns:a16="http://schemas.microsoft.com/office/drawing/2014/main" id="{0510671A-677D-06FE-574A-B9880F0B4B98}"/>
              </a:ext>
            </a:extLst>
          </p:cNvPr>
          <p:cNvSpPr txBox="1">
            <a:spLocks noChangeArrowheads="1"/>
          </p:cNvSpPr>
          <p:nvPr/>
        </p:nvSpPr>
        <p:spPr bwMode="auto">
          <a:xfrm>
            <a:off x="4343400" y="6248400"/>
            <a:ext cx="4724400" cy="581025"/>
          </a:xfrm>
          <a:prstGeom prst="rect">
            <a:avLst/>
          </a:prstGeom>
          <a:solidFill>
            <a:schemeClr val="bg1"/>
          </a:solidFill>
          <a:ln w="19050">
            <a:noFill/>
            <a:miter lim="800000"/>
            <a:headEnd/>
            <a:tailEnd/>
          </a:ln>
          <a:effectLst/>
        </p:spPr>
        <p:txBody>
          <a:bodyPr>
            <a:spAutoFit/>
          </a:bodyPr>
          <a:lstStyle/>
          <a:p>
            <a:pPr marL="690563" indent="-690563">
              <a:spcBef>
                <a:spcPct val="50000"/>
              </a:spcBef>
              <a:defRPr/>
            </a:pPr>
            <a:r>
              <a:rPr lang="en-US" sz="1600" b="1" i="1">
                <a:solidFill>
                  <a:schemeClr val="bg2"/>
                </a:solidFill>
                <a:effectLst>
                  <a:outerShdw blurRad="38100" dist="38100" dir="2700000" algn="tl">
                    <a:srgbClr val="C0C0C0"/>
                  </a:outerShdw>
                </a:effectLst>
                <a:latin typeface="Comic Sans MS" pitchFamily="66" charset="0"/>
                <a:cs typeface="+mn-cs"/>
              </a:rPr>
              <a:t>SO 5  Explain the monetary unit assumption and the economic entity assumption.</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525320"/>
                                        </p:tgtEl>
                                        <p:attrNameLst>
                                          <p:attrName>style.visibility</p:attrName>
                                        </p:attrNameLst>
                                      </p:cBhvr>
                                      <p:to>
                                        <p:strVal val="visible"/>
                                      </p:to>
                                    </p:set>
                                    <p:animEffect transition="in" filter="wipe(up)">
                                      <p:cBhvr>
                                        <p:cTn id="7" dur="500"/>
                                        <p:tgtEl>
                                          <p:spTgt spid="52532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525317"/>
                                        </p:tgtEl>
                                        <p:attrNameLst>
                                          <p:attrName>style.visibility</p:attrName>
                                        </p:attrNameLst>
                                      </p:cBhvr>
                                      <p:to>
                                        <p:strVal val="visible"/>
                                      </p:to>
                                    </p:set>
                                    <p:animEffect transition="in" filter="wipe(up)">
                                      <p:cBhvr>
                                        <p:cTn id="12" dur="500"/>
                                        <p:tgtEl>
                                          <p:spTgt spid="52531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525318"/>
                                        </p:tgtEl>
                                        <p:attrNameLst>
                                          <p:attrName>style.visibility</p:attrName>
                                        </p:attrNameLst>
                                      </p:cBhvr>
                                      <p:to>
                                        <p:strVal val="visible"/>
                                      </p:to>
                                    </p:set>
                                    <p:animEffect transition="in" filter="wipe(up)">
                                      <p:cBhvr>
                                        <p:cTn id="17" dur="500"/>
                                        <p:tgtEl>
                                          <p:spTgt spid="5253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5317" grpId="0" autoUpdateAnimBg="0"/>
      <p:bldP spid="525318" grpId="0" autoUpdateAnimBg="0"/>
      <p:bldP spid="525320" grpId="0"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A89B1892-2382-E855-2DE0-3D1F2E0B5647}"/>
              </a:ext>
            </a:extLst>
          </p:cNvPr>
          <p:cNvSpPr>
            <a:spLocks noChangeArrowheads="1"/>
          </p:cNvSpPr>
          <p:nvPr/>
        </p:nvSpPr>
        <p:spPr bwMode="auto">
          <a:xfrm>
            <a:off x="838200" y="1981200"/>
            <a:ext cx="7696200" cy="3733800"/>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lIns="182562" tIns="46038" rIns="182562" bIns="46038"/>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631825" indent="-401638">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584325" indent="-3810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2079625" indent="-3810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574925" indent="-3810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3032125" indent="-3810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3489325" indent="-3810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946525" indent="-3810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4403725" indent="-3810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spcBef>
                <a:spcPct val="40000"/>
              </a:spcBef>
              <a:buClr>
                <a:schemeClr val="tx1"/>
              </a:buClr>
              <a:buSzTx/>
              <a:buFont typeface="Wingdings" panose="05000000000000000000" pitchFamily="2" charset="2"/>
              <a:buNone/>
            </a:pPr>
            <a:r>
              <a:rPr lang="en-US" altLang="en-US" sz="2600" b="0">
                <a:solidFill>
                  <a:schemeClr val="tx1"/>
                </a:solidFill>
                <a:latin typeface="Comic Sans MS" panose="030F0702030302020204" pitchFamily="66" charset="0"/>
              </a:rPr>
              <a:t>A business organized as a separate legal entity under state law having ownership divided into shares of stock is a  </a:t>
            </a:r>
          </a:p>
          <a:p>
            <a:pPr lvl="1" algn="ctr">
              <a:spcBef>
                <a:spcPct val="40000"/>
              </a:spcBef>
              <a:buClr>
                <a:schemeClr val="tx1"/>
              </a:buClr>
              <a:buSzTx/>
              <a:buFont typeface="Wingdings" panose="05000000000000000000" pitchFamily="2" charset="2"/>
              <a:buAutoNum type="alphaLcPeriod"/>
            </a:pPr>
            <a:r>
              <a:rPr lang="en-US" altLang="en-US" sz="2600" b="0">
                <a:solidFill>
                  <a:schemeClr val="tx1"/>
                </a:solidFill>
                <a:latin typeface="Comic Sans MS" panose="030F0702030302020204" pitchFamily="66" charset="0"/>
              </a:rPr>
              <a:t>proprietorship.  </a:t>
            </a:r>
          </a:p>
          <a:p>
            <a:pPr lvl="1" algn="ctr">
              <a:spcBef>
                <a:spcPct val="40000"/>
              </a:spcBef>
              <a:buClr>
                <a:schemeClr val="tx1"/>
              </a:buClr>
              <a:buSzTx/>
              <a:buFont typeface="Wingdings" panose="05000000000000000000" pitchFamily="2" charset="2"/>
              <a:buAutoNum type="alphaLcPeriod"/>
            </a:pPr>
            <a:r>
              <a:rPr lang="en-US" altLang="en-US" sz="2600" b="0">
                <a:solidFill>
                  <a:schemeClr val="tx1"/>
                </a:solidFill>
                <a:latin typeface="Comic Sans MS" panose="030F0702030302020204" pitchFamily="66" charset="0"/>
              </a:rPr>
              <a:t>partnership.  </a:t>
            </a:r>
          </a:p>
          <a:p>
            <a:pPr lvl="1" algn="ctr">
              <a:spcBef>
                <a:spcPct val="40000"/>
              </a:spcBef>
              <a:buClr>
                <a:schemeClr val="tx1"/>
              </a:buClr>
              <a:buSzTx/>
              <a:buFont typeface="Wingdings" panose="05000000000000000000" pitchFamily="2" charset="2"/>
              <a:buAutoNum type="alphaLcPeriod"/>
            </a:pPr>
            <a:r>
              <a:rPr lang="en-US" altLang="en-US" sz="2600" b="0">
                <a:solidFill>
                  <a:schemeClr val="tx1"/>
                </a:solidFill>
                <a:latin typeface="Comic Sans MS" panose="030F0702030302020204" pitchFamily="66" charset="0"/>
              </a:rPr>
              <a:t>corporation.  </a:t>
            </a:r>
          </a:p>
          <a:p>
            <a:pPr lvl="1" algn="ctr">
              <a:spcBef>
                <a:spcPct val="40000"/>
              </a:spcBef>
              <a:buClr>
                <a:schemeClr val="tx1"/>
              </a:buClr>
              <a:buSzTx/>
              <a:buFont typeface="Wingdings" panose="05000000000000000000" pitchFamily="2" charset="2"/>
              <a:buAutoNum type="alphaLcPeriod"/>
            </a:pPr>
            <a:r>
              <a:rPr lang="en-US" altLang="en-US" sz="2600" b="0">
                <a:solidFill>
                  <a:schemeClr val="tx1"/>
                </a:solidFill>
                <a:latin typeface="Comic Sans MS" panose="030F0702030302020204" pitchFamily="66" charset="0"/>
              </a:rPr>
              <a:t>sole proprietorship.</a:t>
            </a:r>
          </a:p>
        </p:txBody>
      </p:sp>
      <p:sp>
        <p:nvSpPr>
          <p:cNvPr id="528387" name="Oval 3">
            <a:extLst>
              <a:ext uri="{FF2B5EF4-FFF2-40B4-BE49-F238E27FC236}">
                <a16:creationId xmlns:a16="http://schemas.microsoft.com/office/drawing/2014/main" id="{45BA29F4-9585-CB73-3854-329740BDE61B}"/>
              </a:ext>
            </a:extLst>
          </p:cNvPr>
          <p:cNvSpPr>
            <a:spLocks noChangeArrowheads="1"/>
          </p:cNvSpPr>
          <p:nvPr/>
        </p:nvSpPr>
        <p:spPr bwMode="auto">
          <a:xfrm>
            <a:off x="3429000" y="4495800"/>
            <a:ext cx="533400" cy="381000"/>
          </a:xfrm>
          <a:prstGeom prst="ellipse">
            <a:avLst/>
          </a:prstGeom>
          <a:noFill/>
          <a:ln w="57150" cap="sq">
            <a:solidFill>
              <a:srgbClr val="800000"/>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spcBef>
                <a:spcPct val="0"/>
              </a:spcBef>
              <a:buClrTx/>
              <a:buSzTx/>
              <a:buFontTx/>
              <a:buNone/>
            </a:pPr>
            <a:endParaRPr lang="en-US" altLang="en-US" sz="2400" b="0">
              <a:solidFill>
                <a:schemeClr val="tx1"/>
              </a:solidFill>
              <a:latin typeface="Times New Roman" panose="02020603050405020304" pitchFamily="18" charset="0"/>
            </a:endParaRPr>
          </a:p>
        </p:txBody>
      </p:sp>
      <p:sp>
        <p:nvSpPr>
          <p:cNvPr id="528388" name="Text Box 4">
            <a:extLst>
              <a:ext uri="{FF2B5EF4-FFF2-40B4-BE49-F238E27FC236}">
                <a16:creationId xmlns:a16="http://schemas.microsoft.com/office/drawing/2014/main" id="{4721C51C-A19C-106E-65AD-8C0ABFACAE9C}"/>
              </a:ext>
            </a:extLst>
          </p:cNvPr>
          <p:cNvSpPr txBox="1">
            <a:spLocks noChangeArrowheads="1"/>
          </p:cNvSpPr>
          <p:nvPr/>
        </p:nvSpPr>
        <p:spPr bwMode="auto">
          <a:xfrm>
            <a:off x="4343400" y="6248400"/>
            <a:ext cx="4724400" cy="581025"/>
          </a:xfrm>
          <a:prstGeom prst="rect">
            <a:avLst/>
          </a:prstGeom>
          <a:solidFill>
            <a:schemeClr val="bg1"/>
          </a:solidFill>
          <a:ln>
            <a:noFill/>
          </a:ln>
          <a:effectLst/>
        </p:spPr>
        <p:txBody>
          <a:bodyPr>
            <a:spAutoFit/>
          </a:bodyPr>
          <a:lstStyle>
            <a:lvl1pPr marL="690563" indent="-690563" algn="l">
              <a:defRPr sz="2400">
                <a:solidFill>
                  <a:schemeClr val="tx1"/>
                </a:solidFill>
                <a:latin typeface="Times New Roman" panose="02020603050405020304" pitchFamily="18" charset="0"/>
              </a:defRPr>
            </a:lvl1pPr>
            <a:lvl2pPr marL="1262063" indent="-457200" algn="l">
              <a:defRPr sz="2400">
                <a:solidFill>
                  <a:schemeClr val="tx1"/>
                </a:solidFill>
                <a:latin typeface="Times New Roman" panose="02020603050405020304" pitchFamily="18" charset="0"/>
              </a:defRPr>
            </a:lvl2pPr>
            <a:lvl3pPr marL="1833563" indent="-457200" algn="l">
              <a:defRPr sz="2400">
                <a:solidFill>
                  <a:schemeClr val="tx1"/>
                </a:solidFill>
                <a:latin typeface="Times New Roman" panose="02020603050405020304" pitchFamily="18" charset="0"/>
              </a:defRPr>
            </a:lvl3pPr>
            <a:lvl4pPr marL="2405063" indent="-457200" algn="l">
              <a:defRPr sz="2400">
                <a:solidFill>
                  <a:schemeClr val="tx1"/>
                </a:solidFill>
                <a:latin typeface="Times New Roman" panose="02020603050405020304" pitchFamily="18" charset="0"/>
              </a:defRPr>
            </a:lvl4pPr>
            <a:lvl5pPr marL="2976563" indent="-457200" algn="l">
              <a:defRPr sz="2400">
                <a:solidFill>
                  <a:schemeClr val="tx1"/>
                </a:solidFill>
                <a:latin typeface="Times New Roman" panose="02020603050405020304" pitchFamily="18" charset="0"/>
              </a:defRPr>
            </a:lvl5pPr>
            <a:lvl6pPr marL="3433763" indent="-457200" eaLnBrk="0" fontAlgn="base" hangingPunct="0">
              <a:spcBef>
                <a:spcPct val="0"/>
              </a:spcBef>
              <a:spcAft>
                <a:spcPct val="0"/>
              </a:spcAft>
              <a:defRPr sz="2400">
                <a:solidFill>
                  <a:schemeClr val="tx1"/>
                </a:solidFill>
                <a:latin typeface="Times New Roman" panose="02020603050405020304" pitchFamily="18" charset="0"/>
              </a:defRPr>
            </a:lvl6pPr>
            <a:lvl7pPr marL="3890963" indent="-457200" eaLnBrk="0" fontAlgn="base" hangingPunct="0">
              <a:spcBef>
                <a:spcPct val="0"/>
              </a:spcBef>
              <a:spcAft>
                <a:spcPct val="0"/>
              </a:spcAft>
              <a:defRPr sz="2400">
                <a:solidFill>
                  <a:schemeClr val="tx1"/>
                </a:solidFill>
                <a:latin typeface="Times New Roman" panose="02020603050405020304" pitchFamily="18" charset="0"/>
              </a:defRPr>
            </a:lvl7pPr>
            <a:lvl8pPr marL="4348163" indent="-457200" eaLnBrk="0" fontAlgn="base" hangingPunct="0">
              <a:spcBef>
                <a:spcPct val="0"/>
              </a:spcBef>
              <a:spcAft>
                <a:spcPct val="0"/>
              </a:spcAft>
              <a:defRPr sz="2400">
                <a:solidFill>
                  <a:schemeClr val="tx1"/>
                </a:solidFill>
                <a:latin typeface="Times New Roman" panose="02020603050405020304" pitchFamily="18" charset="0"/>
              </a:defRPr>
            </a:lvl8pPr>
            <a:lvl9pPr marL="4805363" indent="-4572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defRPr/>
            </a:pPr>
            <a:r>
              <a:rPr lang="en-US" altLang="en-US" sz="1600" b="1" i="1">
                <a:solidFill>
                  <a:schemeClr val="bg2"/>
                </a:solidFill>
                <a:effectLst>
                  <a:outerShdw blurRad="38100" dist="38100" dir="2700000" algn="tl">
                    <a:srgbClr val="C0C0C0"/>
                  </a:outerShdw>
                </a:effectLst>
                <a:latin typeface="Comic Sans MS" panose="030F0702030302020204" pitchFamily="66" charset="0"/>
              </a:rPr>
              <a:t>SO 5  Explain the monetary unit assumption and the economic entity assumption.</a:t>
            </a:r>
          </a:p>
        </p:txBody>
      </p:sp>
      <p:sp>
        <p:nvSpPr>
          <p:cNvPr id="528389" name="Rectangle 5">
            <a:extLst>
              <a:ext uri="{FF2B5EF4-FFF2-40B4-BE49-F238E27FC236}">
                <a16:creationId xmlns:a16="http://schemas.microsoft.com/office/drawing/2014/main" id="{6EA17845-E0FB-E720-7284-4434FA51B444}"/>
              </a:ext>
            </a:extLst>
          </p:cNvPr>
          <p:cNvSpPr>
            <a:spLocks noGrp="1" noChangeArrowheads="1"/>
          </p:cNvSpPr>
          <p:nvPr>
            <p:ph type="title"/>
          </p:nvPr>
        </p:nvSpPr>
        <p:spPr>
          <a:xfrm>
            <a:off x="457200" y="457200"/>
            <a:ext cx="8229600" cy="560388"/>
          </a:xfrm>
          <a:ln w="12700" cap="flat">
            <a:solidFill>
              <a:schemeClr val="tx1"/>
            </a:solidFill>
          </a:ln>
          <a:effectLst>
            <a:outerShdw dist="107763" dir="2700000" algn="ctr" rotWithShape="0">
              <a:schemeClr val="bg2"/>
            </a:outerShdw>
          </a:effectLst>
        </p:spPr>
        <p:txBody>
          <a:bodyPr lIns="90488" tIns="44450" rIns="90488" bIns="44450" anchor="t"/>
          <a:lstStyle/>
          <a:p>
            <a:pPr marL="109538" algn="l">
              <a:defRPr/>
            </a:pPr>
            <a:r>
              <a:rPr lang="en-US" altLang="en-US">
                <a:solidFill>
                  <a:schemeClr val="bg1"/>
                </a:solidFill>
                <a:effectLst>
                  <a:outerShdw blurRad="38100" dist="38100" dir="2700000" algn="tl">
                    <a:srgbClr val="000000"/>
                  </a:outerShdw>
                </a:effectLst>
              </a:rPr>
              <a:t>Forms of Business Ownership</a:t>
            </a:r>
          </a:p>
        </p:txBody>
      </p:sp>
      <p:sp>
        <p:nvSpPr>
          <p:cNvPr id="528390" name="Rectangle 6">
            <a:extLst>
              <a:ext uri="{FF2B5EF4-FFF2-40B4-BE49-F238E27FC236}">
                <a16:creationId xmlns:a16="http://schemas.microsoft.com/office/drawing/2014/main" id="{BDF74C6C-D7CA-BE48-0C9F-DA49352BADBB}"/>
              </a:ext>
            </a:extLst>
          </p:cNvPr>
          <p:cNvSpPr>
            <a:spLocks noChangeArrowheads="1"/>
          </p:cNvSpPr>
          <p:nvPr/>
        </p:nvSpPr>
        <p:spPr bwMode="auto">
          <a:xfrm>
            <a:off x="533400" y="1371600"/>
            <a:ext cx="5334000" cy="457200"/>
          </a:xfrm>
          <a:prstGeom prst="rect">
            <a:avLst/>
          </a:prstGeom>
          <a:noFill/>
          <a:ln>
            <a:noFill/>
          </a:ln>
          <a:effectLst/>
        </p:spPr>
        <p:txBody>
          <a:bodyPr lIns="182562" tIns="46038" rIns="182562" bIns="46038"/>
          <a:lstStyle>
            <a:lvl1pPr algn="l">
              <a:spcBef>
                <a:spcPct val="20000"/>
              </a:spcBef>
              <a:buClr>
                <a:schemeClr val="accent2"/>
              </a:buClr>
              <a:buSzPct val="75000"/>
              <a:buFont typeface="Wingdings" panose="05000000000000000000" pitchFamily="2" charset="2"/>
              <a:buChar char="l"/>
              <a:defRPr sz="2800" b="1">
                <a:solidFill>
                  <a:schemeClr val="bg2"/>
                </a:solidFill>
                <a:effectLst>
                  <a:outerShdw blurRad="38100" dist="38100" dir="2700000" algn="tl">
                    <a:srgbClr val="C0C0C0"/>
                  </a:outerShdw>
                </a:effectLst>
                <a:latin typeface="Arial" panose="020B0604020202020204" pitchFamily="34" charset="0"/>
              </a:defRPr>
            </a:lvl1pPr>
            <a:lvl2pPr marL="969963" indent="-512763" algn="l">
              <a:spcBef>
                <a:spcPct val="20000"/>
              </a:spcBef>
              <a:buClr>
                <a:schemeClr val="accent2"/>
              </a:buClr>
              <a:buSzPct val="75000"/>
              <a:buFont typeface="Wingdings" panose="05000000000000000000" pitchFamily="2" charset="2"/>
              <a:buChar char="l"/>
              <a:defRPr sz="2400" b="1">
                <a:solidFill>
                  <a:schemeClr val="bg2"/>
                </a:solidFill>
                <a:effectLst>
                  <a:outerShdw blurRad="38100" dist="38100" dir="2700000" algn="tl">
                    <a:srgbClr val="C0C0C0"/>
                  </a:outerShdw>
                </a:effectLst>
                <a:latin typeface="Arial" panose="020B0604020202020204" pitchFamily="34" charset="0"/>
              </a:defRPr>
            </a:lvl2pPr>
            <a:lvl3pPr marL="1470025" indent="-342900" algn="l">
              <a:spcBef>
                <a:spcPct val="20000"/>
              </a:spcBef>
              <a:buClr>
                <a:schemeClr val="accent2"/>
              </a:buClr>
              <a:buSzPct val="75000"/>
              <a:buFont typeface="Wingdings" panose="05000000000000000000" pitchFamily="2" charset="2"/>
              <a:buChar char="l"/>
              <a:defRPr sz="2000" b="1">
                <a:solidFill>
                  <a:schemeClr val="bg2"/>
                </a:solidFill>
                <a:effectLst>
                  <a:outerShdw blurRad="38100" dist="38100" dir="2700000" algn="tl">
                    <a:srgbClr val="C0C0C0"/>
                  </a:outerShdw>
                </a:effectLst>
                <a:latin typeface="Arial" panose="020B0604020202020204" pitchFamily="34" charset="0"/>
              </a:defRPr>
            </a:lvl3pPr>
            <a:lvl4pPr marL="1927225" indent="-342900" algn="l">
              <a:spcBef>
                <a:spcPct val="20000"/>
              </a:spcBef>
              <a:buClr>
                <a:schemeClr val="accent2"/>
              </a:buClr>
              <a:buSzPct val="75000"/>
              <a:buFont typeface="Wingdings" panose="05000000000000000000" pitchFamily="2" charset="2"/>
              <a:buChar char="l"/>
              <a:defRPr sz="2000" b="1">
                <a:solidFill>
                  <a:schemeClr val="bg2"/>
                </a:solidFill>
                <a:effectLst>
                  <a:outerShdw blurRad="38100" dist="38100" dir="2700000" algn="tl">
                    <a:srgbClr val="C0C0C0"/>
                  </a:outerShdw>
                </a:effectLst>
                <a:latin typeface="Arial" panose="020B0604020202020204" pitchFamily="34" charset="0"/>
              </a:defRPr>
            </a:lvl4pPr>
            <a:lvl5pPr marL="2384425" indent="-342900" algn="l">
              <a:spcBef>
                <a:spcPct val="20000"/>
              </a:spcBef>
              <a:buClr>
                <a:schemeClr val="accent2"/>
              </a:buClr>
              <a:buSzPct val="75000"/>
              <a:buFont typeface="Wingdings" panose="05000000000000000000" pitchFamily="2" charset="2"/>
              <a:buChar char="l"/>
              <a:defRPr sz="2000" b="1">
                <a:solidFill>
                  <a:schemeClr val="bg2"/>
                </a:solidFill>
                <a:effectLst>
                  <a:outerShdw blurRad="38100" dist="38100" dir="2700000" algn="tl">
                    <a:srgbClr val="C0C0C0"/>
                  </a:outerShdw>
                </a:effectLst>
                <a:latin typeface="Arial" panose="020B0604020202020204" pitchFamily="34" charset="0"/>
              </a:defRPr>
            </a:lvl5pPr>
            <a:lvl6pPr marL="2841625" indent="-3429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effectLst>
                  <a:outerShdw blurRad="38100" dist="38100" dir="2700000" algn="tl">
                    <a:srgbClr val="C0C0C0"/>
                  </a:outerShdw>
                </a:effectLst>
                <a:latin typeface="Arial" panose="020B0604020202020204" pitchFamily="34" charset="0"/>
              </a:defRPr>
            </a:lvl6pPr>
            <a:lvl7pPr marL="3298825" indent="-3429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effectLst>
                  <a:outerShdw blurRad="38100" dist="38100" dir="2700000" algn="tl">
                    <a:srgbClr val="C0C0C0"/>
                  </a:outerShdw>
                </a:effectLst>
                <a:latin typeface="Arial" panose="020B0604020202020204" pitchFamily="34" charset="0"/>
              </a:defRPr>
            </a:lvl7pPr>
            <a:lvl8pPr marL="3756025" indent="-3429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effectLst>
                  <a:outerShdw blurRad="38100" dist="38100" dir="2700000" algn="tl">
                    <a:srgbClr val="C0C0C0"/>
                  </a:outerShdw>
                </a:effectLst>
                <a:latin typeface="Arial" panose="020B0604020202020204" pitchFamily="34" charset="0"/>
              </a:defRPr>
            </a:lvl8pPr>
            <a:lvl9pPr marL="4213225" indent="-3429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effectLst>
                  <a:outerShdw blurRad="38100" dist="38100" dir="2700000" algn="tl">
                    <a:srgbClr val="C0C0C0"/>
                  </a:outerShdw>
                </a:effectLst>
                <a:latin typeface="Arial" panose="020B0604020202020204" pitchFamily="34" charset="0"/>
              </a:defRPr>
            </a:lvl9pPr>
          </a:lstStyle>
          <a:p>
            <a:pPr>
              <a:lnSpc>
                <a:spcPct val="90000"/>
              </a:lnSpc>
              <a:buClr>
                <a:schemeClr val="tx1"/>
              </a:buClr>
              <a:buSzTx/>
              <a:buFont typeface="Wingdings" panose="05000000000000000000" pitchFamily="2" charset="2"/>
              <a:buNone/>
              <a:defRPr/>
            </a:pPr>
            <a:r>
              <a:rPr lang="en-US" altLang="en-US" sz="3200">
                <a:solidFill>
                  <a:srgbClr val="800000"/>
                </a:solidFill>
                <a:latin typeface="Comic Sans MS" panose="030F0702030302020204" pitchFamily="66" charset="0"/>
              </a:rPr>
              <a:t>Review Question</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528387"/>
                                        </p:tgtEl>
                                        <p:attrNameLst>
                                          <p:attrName>style.visibility</p:attrName>
                                        </p:attrNameLst>
                                      </p:cBhvr>
                                      <p:to>
                                        <p:strVal val="visible"/>
                                      </p:to>
                                    </p:set>
                                    <p:animEffect transition="in" filter="wipe(left)">
                                      <p:cBhvr>
                                        <p:cTn id="7" dur="500"/>
                                        <p:tgtEl>
                                          <p:spTgt spid="5283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D5CC013-52B9-9990-A3A3-886498E32FF5}"/>
              </a:ext>
            </a:extLst>
          </p:cNvPr>
          <p:cNvSpPr>
            <a:spLocks noGrp="1"/>
          </p:cNvSpPr>
          <p:nvPr>
            <p:ph type="subTitle" idx="1"/>
          </p:nvPr>
        </p:nvSpPr>
        <p:spPr>
          <a:xfrm>
            <a:off x="1371600" y="2133600"/>
            <a:ext cx="6400800" cy="1752600"/>
          </a:xfrm>
        </p:spPr>
        <p:txBody>
          <a:bodyPr/>
          <a:lstStyle/>
          <a:p>
            <a:pPr>
              <a:defRPr/>
            </a:pPr>
            <a:r>
              <a:rPr lang="en-US" dirty="0"/>
              <a:t>Accounting analyzing and recording starts from Accounting Equations</a:t>
            </a:r>
          </a:p>
        </p:txBody>
      </p:sp>
    </p:spTree>
  </p:cSld>
  <p:clrMapOvr>
    <a:masterClrMapping/>
  </p:clrMapOvr>
  <p:transition>
    <p:wipe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ext Box 7">
            <a:extLst>
              <a:ext uri="{FF2B5EF4-FFF2-40B4-BE49-F238E27FC236}">
                <a16:creationId xmlns:a16="http://schemas.microsoft.com/office/drawing/2014/main" id="{07EEEE7E-24D3-300F-0260-23E920CABA8D}"/>
              </a:ext>
            </a:extLst>
          </p:cNvPr>
          <p:cNvSpPr txBox="1">
            <a:spLocks noChangeArrowheads="1"/>
          </p:cNvSpPr>
          <p:nvPr/>
        </p:nvSpPr>
        <p:spPr bwMode="auto">
          <a:xfrm>
            <a:off x="1295400" y="3581400"/>
            <a:ext cx="1676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spcBef>
                <a:spcPct val="50000"/>
              </a:spcBef>
              <a:buClrTx/>
              <a:buSzTx/>
              <a:buFontTx/>
              <a:buNone/>
            </a:pPr>
            <a:endParaRPr lang="th-TH" altLang="en-US" sz="2400" b="0">
              <a:solidFill>
                <a:schemeClr val="tx1"/>
              </a:solidFill>
              <a:latin typeface="Times New Roman" panose="02020603050405020304" pitchFamily="18" charset="0"/>
            </a:endParaRPr>
          </a:p>
        </p:txBody>
      </p:sp>
      <p:sp>
        <p:nvSpPr>
          <p:cNvPr id="23555" name="Rectangle 8">
            <a:extLst>
              <a:ext uri="{FF2B5EF4-FFF2-40B4-BE49-F238E27FC236}">
                <a16:creationId xmlns:a16="http://schemas.microsoft.com/office/drawing/2014/main" id="{9280D9C8-FC6A-A114-02E2-4DD906244EA0}"/>
              </a:ext>
            </a:extLst>
          </p:cNvPr>
          <p:cNvSpPr>
            <a:spLocks noChangeArrowheads="1"/>
          </p:cNvSpPr>
          <p:nvPr/>
        </p:nvSpPr>
        <p:spPr bwMode="auto">
          <a:xfrm>
            <a:off x="609600" y="2895600"/>
            <a:ext cx="80010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lIns="92075" tIns="46038" rIns="92075" bIns="46038"/>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nSpc>
                <a:spcPct val="110000"/>
              </a:lnSpc>
              <a:buFont typeface="Wingdings" panose="05000000000000000000" pitchFamily="2" charset="2"/>
              <a:buNone/>
            </a:pPr>
            <a:r>
              <a:rPr lang="en-US" altLang="en-US" sz="2400" b="0">
                <a:latin typeface="Comic Sans MS" panose="030F0702030302020204" pitchFamily="66" charset="0"/>
              </a:rPr>
              <a:t>Provides the </a:t>
            </a:r>
            <a:r>
              <a:rPr lang="en-US" altLang="en-US" sz="2400">
                <a:solidFill>
                  <a:srgbClr val="000066"/>
                </a:solidFill>
                <a:latin typeface="Comic Sans MS" panose="030F0702030302020204" pitchFamily="66" charset="0"/>
              </a:rPr>
              <a:t>underlying framework</a:t>
            </a:r>
            <a:r>
              <a:rPr lang="en-US" altLang="en-US" sz="2400">
                <a:latin typeface="Comic Sans MS" panose="030F0702030302020204" pitchFamily="66" charset="0"/>
              </a:rPr>
              <a:t> </a:t>
            </a:r>
            <a:r>
              <a:rPr lang="en-US" altLang="en-US" sz="2400" b="0">
                <a:latin typeface="Comic Sans MS" panose="030F0702030302020204" pitchFamily="66" charset="0"/>
              </a:rPr>
              <a:t>for recording and summarizing economic events.</a:t>
            </a:r>
          </a:p>
        </p:txBody>
      </p:sp>
      <p:sp>
        <p:nvSpPr>
          <p:cNvPr id="531465" name="Rectangle 9">
            <a:extLst>
              <a:ext uri="{FF2B5EF4-FFF2-40B4-BE49-F238E27FC236}">
                <a16:creationId xmlns:a16="http://schemas.microsoft.com/office/drawing/2014/main" id="{0A32FE67-BA9B-40AD-1A33-518ED61DF5FE}"/>
              </a:ext>
            </a:extLst>
          </p:cNvPr>
          <p:cNvSpPr>
            <a:spLocks noGrp="1" noChangeArrowheads="1"/>
          </p:cNvSpPr>
          <p:nvPr>
            <p:ph type="title"/>
          </p:nvPr>
        </p:nvSpPr>
        <p:spPr>
          <a:xfrm>
            <a:off x="457200" y="457200"/>
            <a:ext cx="8229600" cy="560388"/>
          </a:xfrm>
          <a:ln w="12700" cap="flat">
            <a:solidFill>
              <a:schemeClr val="tx1"/>
            </a:solidFill>
          </a:ln>
          <a:effectLst>
            <a:outerShdw dist="107763" dir="2700000" algn="ctr" rotWithShape="0">
              <a:schemeClr val="bg2"/>
            </a:outerShdw>
          </a:effectLst>
        </p:spPr>
        <p:txBody>
          <a:bodyPr lIns="90488" tIns="44450" rIns="90488" bIns="44450" anchor="t"/>
          <a:lstStyle/>
          <a:p>
            <a:pPr marL="109538" algn="l">
              <a:defRPr/>
            </a:pPr>
            <a:r>
              <a:rPr lang="en-US">
                <a:solidFill>
                  <a:schemeClr val="bg1"/>
                </a:solidFill>
                <a:effectLst>
                  <a:outerShdw blurRad="38100" dist="38100" dir="2700000" algn="tl">
                    <a:srgbClr val="000000"/>
                  </a:outerShdw>
                </a:effectLst>
                <a:cs typeface="+mj-cs"/>
              </a:rPr>
              <a:t>The Basic Accounting Equation</a:t>
            </a:r>
          </a:p>
        </p:txBody>
      </p:sp>
      <p:sp>
        <p:nvSpPr>
          <p:cNvPr id="23557" name="Text Box 11">
            <a:extLst>
              <a:ext uri="{FF2B5EF4-FFF2-40B4-BE49-F238E27FC236}">
                <a16:creationId xmlns:a16="http://schemas.microsoft.com/office/drawing/2014/main" id="{FAF77D2C-421F-4714-E1FC-39558A3AEBBC}"/>
              </a:ext>
            </a:extLst>
          </p:cNvPr>
          <p:cNvSpPr txBox="1">
            <a:spLocks noChangeArrowheads="1"/>
          </p:cNvSpPr>
          <p:nvPr/>
        </p:nvSpPr>
        <p:spPr bwMode="auto">
          <a:xfrm>
            <a:off x="533400" y="4556125"/>
            <a:ext cx="8229600" cy="1463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ap="sq">
                <a:solidFill>
                  <a:srgbClr val="000000"/>
                </a:solidFill>
                <a:miter lim="800000"/>
                <a:headEnd type="none" w="sm" len="sm"/>
                <a:tailEnd type="none" w="sm" len="sm"/>
              </a14:hiddenLine>
            </a:ext>
          </a:extLst>
        </p:spPr>
        <p:txBody>
          <a:bodyPr>
            <a:spAutoFit/>
          </a:bodyPr>
          <a:lstStyle>
            <a:lvl1pPr marL="342900" indent="-342900">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914400" indent="-45720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lvl="1">
              <a:spcBef>
                <a:spcPct val="30000"/>
              </a:spcBef>
              <a:spcAft>
                <a:spcPct val="10000"/>
              </a:spcAft>
              <a:buClrTx/>
              <a:buSzPct val="80000"/>
              <a:buFontTx/>
              <a:buBlip>
                <a:blip r:embed="rId3"/>
              </a:buBlip>
            </a:pPr>
            <a:r>
              <a:rPr lang="en-US" altLang="en-US" b="0">
                <a:latin typeface="Comic Sans MS" panose="030F0702030302020204" pitchFamily="66" charset="0"/>
              </a:rPr>
              <a:t>Resources a business owns.</a:t>
            </a:r>
          </a:p>
          <a:p>
            <a:pPr lvl="1">
              <a:lnSpc>
                <a:spcPct val="105000"/>
              </a:lnSpc>
              <a:spcAft>
                <a:spcPct val="15000"/>
              </a:spcAft>
              <a:buClrTx/>
              <a:buSzPct val="80000"/>
              <a:buFontTx/>
              <a:buBlip>
                <a:blip r:embed="rId3"/>
              </a:buBlip>
            </a:pPr>
            <a:r>
              <a:rPr lang="en-US" altLang="en-US" b="0">
                <a:latin typeface="Comic Sans MS" panose="030F0702030302020204" pitchFamily="66" charset="0"/>
              </a:rPr>
              <a:t>Provide future services or benefits.</a:t>
            </a:r>
          </a:p>
          <a:p>
            <a:pPr lvl="1">
              <a:lnSpc>
                <a:spcPct val="105000"/>
              </a:lnSpc>
              <a:spcAft>
                <a:spcPct val="15000"/>
              </a:spcAft>
              <a:buClrTx/>
              <a:buSzPct val="80000"/>
              <a:buFontTx/>
              <a:buBlip>
                <a:blip r:embed="rId3"/>
              </a:buBlip>
            </a:pPr>
            <a:r>
              <a:rPr lang="en-US" altLang="en-US" b="0">
                <a:latin typeface="Comic Sans MS" panose="030F0702030302020204" pitchFamily="66" charset="0"/>
              </a:rPr>
              <a:t>Cash, Supplies, Equipment, etc.</a:t>
            </a:r>
          </a:p>
        </p:txBody>
      </p:sp>
      <p:sp>
        <p:nvSpPr>
          <p:cNvPr id="531468" name="Rectangle 12">
            <a:extLst>
              <a:ext uri="{FF2B5EF4-FFF2-40B4-BE49-F238E27FC236}">
                <a16:creationId xmlns:a16="http://schemas.microsoft.com/office/drawing/2014/main" id="{E4274411-F9BE-81AB-3818-07910F1BEE66}"/>
              </a:ext>
            </a:extLst>
          </p:cNvPr>
          <p:cNvSpPr>
            <a:spLocks noChangeArrowheads="1"/>
          </p:cNvSpPr>
          <p:nvPr/>
        </p:nvSpPr>
        <p:spPr bwMode="auto">
          <a:xfrm>
            <a:off x="762000" y="3962400"/>
            <a:ext cx="1371600" cy="457200"/>
          </a:xfrm>
          <a:prstGeom prst="rect">
            <a:avLst/>
          </a:prstGeom>
          <a:solidFill>
            <a:srgbClr val="F9EFA5"/>
          </a:solidFill>
          <a:ln w="28575">
            <a:solidFill>
              <a:schemeClr val="tx1"/>
            </a:solidFill>
            <a:miter lim="800000"/>
            <a:headEnd/>
            <a:tailEnd/>
          </a:ln>
          <a:effectLst>
            <a:outerShdw dist="35921" dir="2700000" algn="ctr" rotWithShape="0">
              <a:schemeClr val="bg2"/>
            </a:outerShdw>
          </a:effectLst>
        </p:spPr>
        <p:txBody>
          <a:bodyPr lIns="182562" tIns="46038" rIns="182562" bIns="46038"/>
          <a:lstStyle/>
          <a:p>
            <a:pPr>
              <a:lnSpc>
                <a:spcPct val="95000"/>
              </a:lnSpc>
              <a:spcBef>
                <a:spcPct val="35000"/>
              </a:spcBef>
              <a:buClr>
                <a:schemeClr val="accent2"/>
              </a:buClr>
              <a:buSzPct val="75000"/>
              <a:buFont typeface="Wingdings" pitchFamily="2" charset="2"/>
              <a:buNone/>
              <a:defRPr/>
            </a:pPr>
            <a:r>
              <a:rPr lang="en-US" b="1">
                <a:effectLst>
                  <a:outerShdw blurRad="38100" dist="38100" dir="2700000" algn="tl">
                    <a:srgbClr val="FFFFFF"/>
                  </a:outerShdw>
                </a:effectLst>
                <a:latin typeface="Comic Sans MS" pitchFamily="66" charset="0"/>
                <a:cs typeface="+mn-cs"/>
              </a:rPr>
              <a:t>Assets</a:t>
            </a:r>
          </a:p>
        </p:txBody>
      </p:sp>
      <p:sp>
        <p:nvSpPr>
          <p:cNvPr id="531469" name="Rectangle 13">
            <a:extLst>
              <a:ext uri="{FF2B5EF4-FFF2-40B4-BE49-F238E27FC236}">
                <a16:creationId xmlns:a16="http://schemas.microsoft.com/office/drawing/2014/main" id="{876D4211-71BB-BCC1-D5F4-69BB669E1E97}"/>
              </a:ext>
            </a:extLst>
          </p:cNvPr>
          <p:cNvSpPr>
            <a:spLocks noChangeArrowheads="1"/>
          </p:cNvSpPr>
          <p:nvPr/>
        </p:nvSpPr>
        <p:spPr bwMode="auto">
          <a:xfrm>
            <a:off x="609600" y="1600200"/>
            <a:ext cx="2057400" cy="914400"/>
          </a:xfrm>
          <a:prstGeom prst="rect">
            <a:avLst/>
          </a:prstGeom>
          <a:solidFill>
            <a:schemeClr val="bg1"/>
          </a:solidFill>
          <a:ln w="28575">
            <a:solidFill>
              <a:schemeClr val="tx1"/>
            </a:solidFill>
            <a:miter lim="800000"/>
            <a:headEnd/>
            <a:tailEnd/>
          </a:ln>
          <a:effectLst>
            <a:outerShdw dist="35921" dir="2700000" algn="ctr" rotWithShape="0">
              <a:schemeClr val="bg2"/>
            </a:outerShdw>
          </a:effectLst>
        </p:spPr>
        <p:txBody>
          <a:bodyPr lIns="182562" tIns="46038" rIns="182562" bIns="46038"/>
          <a:lstStyle/>
          <a:p>
            <a:pPr algn="ctr">
              <a:lnSpc>
                <a:spcPct val="170000"/>
              </a:lnSpc>
              <a:spcBef>
                <a:spcPct val="35000"/>
              </a:spcBef>
              <a:buClr>
                <a:schemeClr val="accent2"/>
              </a:buClr>
              <a:buSzPct val="75000"/>
              <a:buFont typeface="Wingdings" pitchFamily="2" charset="2"/>
              <a:buNone/>
              <a:defRPr/>
            </a:pPr>
            <a:r>
              <a:rPr lang="en-US" b="1">
                <a:effectLst>
                  <a:outerShdw blurRad="38100" dist="38100" dir="2700000" algn="tl">
                    <a:srgbClr val="C0C0C0"/>
                  </a:outerShdw>
                </a:effectLst>
                <a:latin typeface="Comic Sans MS" pitchFamily="66" charset="0"/>
                <a:cs typeface="+mn-cs"/>
              </a:rPr>
              <a:t>Assets</a:t>
            </a:r>
          </a:p>
        </p:txBody>
      </p:sp>
      <p:sp>
        <p:nvSpPr>
          <p:cNvPr id="531470" name="Text Box 14">
            <a:extLst>
              <a:ext uri="{FF2B5EF4-FFF2-40B4-BE49-F238E27FC236}">
                <a16:creationId xmlns:a16="http://schemas.microsoft.com/office/drawing/2014/main" id="{D0925373-F444-DB3B-7976-92B671B61631}"/>
              </a:ext>
            </a:extLst>
          </p:cNvPr>
          <p:cNvSpPr txBox="1">
            <a:spLocks noChangeArrowheads="1"/>
          </p:cNvSpPr>
          <p:nvPr/>
        </p:nvSpPr>
        <p:spPr bwMode="auto">
          <a:xfrm>
            <a:off x="3581400" y="1600200"/>
            <a:ext cx="2057400" cy="914400"/>
          </a:xfrm>
          <a:prstGeom prst="rect">
            <a:avLst/>
          </a:prstGeom>
          <a:solidFill>
            <a:srgbClr val="CBDCFF"/>
          </a:solidFill>
          <a:ln w="28575">
            <a:solidFill>
              <a:schemeClr val="tx1"/>
            </a:solidFill>
            <a:miter lim="800000"/>
            <a:headEnd type="none" w="sm" len="sm"/>
            <a:tailEnd type="none" w="sm" len="sm"/>
          </a:ln>
          <a:effectLst>
            <a:outerShdw dist="35921" dir="2700000" algn="ctr" rotWithShape="0">
              <a:schemeClr val="bg2"/>
            </a:outerShdw>
          </a:effectLst>
        </p:spPr>
        <p:txBody>
          <a:bodyPr lIns="182562" tIns="46038" rIns="182562" bIns="46038"/>
          <a:lstStyle/>
          <a:p>
            <a:pPr algn="ctr">
              <a:lnSpc>
                <a:spcPct val="170000"/>
              </a:lnSpc>
              <a:spcBef>
                <a:spcPct val="35000"/>
              </a:spcBef>
              <a:buClr>
                <a:schemeClr val="accent2"/>
              </a:buClr>
              <a:buSzPct val="75000"/>
              <a:buFont typeface="Wingdings" pitchFamily="2" charset="2"/>
              <a:buNone/>
              <a:defRPr/>
            </a:pPr>
            <a:r>
              <a:rPr lang="en-US" b="1">
                <a:effectLst>
                  <a:outerShdw blurRad="38100" dist="38100" dir="2700000" algn="tl">
                    <a:srgbClr val="FFFFFF"/>
                  </a:outerShdw>
                </a:effectLst>
                <a:latin typeface="Comic Sans MS" pitchFamily="66" charset="0"/>
                <a:cs typeface="+mn-cs"/>
              </a:rPr>
              <a:t>Liabilities</a:t>
            </a:r>
          </a:p>
        </p:txBody>
      </p:sp>
      <p:sp>
        <p:nvSpPr>
          <p:cNvPr id="531471" name="Text Box 15">
            <a:extLst>
              <a:ext uri="{FF2B5EF4-FFF2-40B4-BE49-F238E27FC236}">
                <a16:creationId xmlns:a16="http://schemas.microsoft.com/office/drawing/2014/main" id="{2B877973-27D0-A829-7D37-8895770293EE}"/>
              </a:ext>
            </a:extLst>
          </p:cNvPr>
          <p:cNvSpPr txBox="1">
            <a:spLocks noChangeArrowheads="1"/>
          </p:cNvSpPr>
          <p:nvPr/>
        </p:nvSpPr>
        <p:spPr bwMode="auto">
          <a:xfrm>
            <a:off x="6248400" y="1600200"/>
            <a:ext cx="2362200" cy="914400"/>
          </a:xfrm>
          <a:prstGeom prst="rect">
            <a:avLst/>
          </a:prstGeom>
          <a:solidFill>
            <a:srgbClr val="CBDCFF"/>
          </a:solidFill>
          <a:ln w="28575">
            <a:solidFill>
              <a:schemeClr val="tx1"/>
            </a:solidFill>
            <a:miter lim="800000"/>
            <a:headEnd type="none" w="sm" len="sm"/>
            <a:tailEnd type="none" w="sm" len="sm"/>
          </a:ln>
          <a:effectLst>
            <a:outerShdw dist="35921" dir="2700000" algn="ctr" rotWithShape="0">
              <a:schemeClr val="bg2"/>
            </a:outerShdw>
          </a:effectLst>
        </p:spPr>
        <p:txBody>
          <a:bodyPr lIns="182562" tIns="46038" rIns="182562" bIns="46038"/>
          <a:lstStyle/>
          <a:p>
            <a:pPr algn="ctr">
              <a:lnSpc>
                <a:spcPct val="110000"/>
              </a:lnSpc>
              <a:spcBef>
                <a:spcPct val="35000"/>
              </a:spcBef>
              <a:buClr>
                <a:schemeClr val="accent2"/>
              </a:buClr>
              <a:buSzPct val="75000"/>
              <a:buFont typeface="Wingdings" pitchFamily="2" charset="2"/>
              <a:buNone/>
              <a:defRPr/>
            </a:pPr>
            <a:r>
              <a:rPr lang="en-US" b="1">
                <a:effectLst>
                  <a:outerShdw blurRad="38100" dist="38100" dir="2700000" algn="tl">
                    <a:srgbClr val="FFFFFF"/>
                  </a:outerShdw>
                </a:effectLst>
                <a:latin typeface="Comic Sans MS" pitchFamily="66" charset="0"/>
                <a:cs typeface="+mn-cs"/>
              </a:rPr>
              <a:t>Stockholders’ Equity</a:t>
            </a:r>
          </a:p>
        </p:txBody>
      </p:sp>
      <p:sp>
        <p:nvSpPr>
          <p:cNvPr id="23562" name="Rectangle 16">
            <a:extLst>
              <a:ext uri="{FF2B5EF4-FFF2-40B4-BE49-F238E27FC236}">
                <a16:creationId xmlns:a16="http://schemas.microsoft.com/office/drawing/2014/main" id="{C9C1CCC7-6057-C0F3-B9F0-175EC007A463}"/>
              </a:ext>
            </a:extLst>
          </p:cNvPr>
          <p:cNvSpPr>
            <a:spLocks noChangeArrowheads="1"/>
          </p:cNvSpPr>
          <p:nvPr/>
        </p:nvSpPr>
        <p:spPr bwMode="auto">
          <a:xfrm>
            <a:off x="2925763" y="1831975"/>
            <a:ext cx="441325"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spcBef>
                <a:spcPct val="50000"/>
              </a:spcBef>
              <a:buClrTx/>
              <a:buSzTx/>
              <a:buFontTx/>
              <a:buNone/>
            </a:pPr>
            <a:r>
              <a:rPr lang="en-US" altLang="en-US" sz="2400">
                <a:solidFill>
                  <a:schemeClr val="tx1"/>
                </a:solidFill>
                <a:cs typeface="Arial" panose="020B0604020202020204" pitchFamily="34" charset="0"/>
              </a:rPr>
              <a:t>=</a:t>
            </a:r>
          </a:p>
        </p:txBody>
      </p:sp>
      <p:sp>
        <p:nvSpPr>
          <p:cNvPr id="23563" name="Rectangle 17">
            <a:extLst>
              <a:ext uri="{FF2B5EF4-FFF2-40B4-BE49-F238E27FC236}">
                <a16:creationId xmlns:a16="http://schemas.microsoft.com/office/drawing/2014/main" id="{80724547-3879-E175-9869-983B8CE28F08}"/>
              </a:ext>
            </a:extLst>
          </p:cNvPr>
          <p:cNvSpPr>
            <a:spLocks noChangeArrowheads="1"/>
          </p:cNvSpPr>
          <p:nvPr/>
        </p:nvSpPr>
        <p:spPr bwMode="auto">
          <a:xfrm>
            <a:off x="5715000" y="1817688"/>
            <a:ext cx="441325"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spcBef>
                <a:spcPct val="50000"/>
              </a:spcBef>
              <a:buClrTx/>
              <a:buSzTx/>
              <a:buFontTx/>
              <a:buNone/>
            </a:pPr>
            <a:r>
              <a:rPr lang="en-US" altLang="en-US" sz="2400">
                <a:solidFill>
                  <a:schemeClr val="tx1"/>
                </a:solidFill>
                <a:cs typeface="Arial" panose="020B0604020202020204" pitchFamily="34" charset="0"/>
              </a:rPr>
              <a:t>+</a:t>
            </a:r>
          </a:p>
        </p:txBody>
      </p:sp>
      <p:sp>
        <p:nvSpPr>
          <p:cNvPr id="531475" name="Text Box 19">
            <a:extLst>
              <a:ext uri="{FF2B5EF4-FFF2-40B4-BE49-F238E27FC236}">
                <a16:creationId xmlns:a16="http://schemas.microsoft.com/office/drawing/2014/main" id="{88EA4096-4ACA-23E5-FFCA-5D2152C35743}"/>
              </a:ext>
            </a:extLst>
          </p:cNvPr>
          <p:cNvSpPr txBox="1">
            <a:spLocks noChangeArrowheads="1"/>
          </p:cNvSpPr>
          <p:nvPr/>
        </p:nvSpPr>
        <p:spPr bwMode="auto">
          <a:xfrm>
            <a:off x="3657600" y="6248400"/>
            <a:ext cx="5410200" cy="581025"/>
          </a:xfrm>
          <a:prstGeom prst="rect">
            <a:avLst/>
          </a:prstGeom>
          <a:solidFill>
            <a:schemeClr val="bg1"/>
          </a:solidFill>
          <a:ln w="19050">
            <a:noFill/>
            <a:miter lim="800000"/>
            <a:headEnd/>
            <a:tailEnd/>
          </a:ln>
          <a:effectLst/>
        </p:spPr>
        <p:txBody>
          <a:bodyPr>
            <a:spAutoFit/>
          </a:bodyPr>
          <a:lstStyle/>
          <a:p>
            <a:pPr marL="690563" indent="-690563">
              <a:spcBef>
                <a:spcPct val="50000"/>
              </a:spcBef>
              <a:defRPr/>
            </a:pPr>
            <a:r>
              <a:rPr lang="en-US" sz="1600" b="1" i="1">
                <a:solidFill>
                  <a:schemeClr val="bg2"/>
                </a:solidFill>
                <a:effectLst>
                  <a:outerShdw blurRad="38100" dist="38100" dir="2700000" algn="tl">
                    <a:srgbClr val="C0C0C0"/>
                  </a:outerShdw>
                </a:effectLst>
                <a:latin typeface="Comic Sans MS" pitchFamily="66" charset="0"/>
                <a:cs typeface="+mn-cs"/>
              </a:rPr>
              <a:t>SO 6 	State the accounting equation, and define assets, liabilities, and stockholders’ equity.</a:t>
            </a:r>
          </a:p>
        </p:txBody>
      </p:sp>
    </p:spTree>
  </p:cSld>
  <p:clrMapOvr>
    <a:masterClrMapping/>
  </p:clrMapOvr>
  <p:transition>
    <p:wipe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ext Box 7">
            <a:extLst>
              <a:ext uri="{FF2B5EF4-FFF2-40B4-BE49-F238E27FC236}">
                <a16:creationId xmlns:a16="http://schemas.microsoft.com/office/drawing/2014/main" id="{1C304D20-91E3-7D37-B867-F8F517A13379}"/>
              </a:ext>
            </a:extLst>
          </p:cNvPr>
          <p:cNvSpPr txBox="1">
            <a:spLocks noChangeArrowheads="1"/>
          </p:cNvSpPr>
          <p:nvPr/>
        </p:nvSpPr>
        <p:spPr bwMode="auto">
          <a:xfrm>
            <a:off x="1295400" y="3581400"/>
            <a:ext cx="1676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spcBef>
                <a:spcPct val="50000"/>
              </a:spcBef>
              <a:buClrTx/>
              <a:buSzTx/>
              <a:buFontTx/>
              <a:buNone/>
            </a:pPr>
            <a:endParaRPr lang="th-TH" altLang="en-US" sz="2400" b="0">
              <a:solidFill>
                <a:schemeClr val="tx1"/>
              </a:solidFill>
              <a:latin typeface="Times New Roman" panose="02020603050405020304" pitchFamily="18" charset="0"/>
            </a:endParaRPr>
          </a:p>
        </p:txBody>
      </p:sp>
      <p:sp>
        <p:nvSpPr>
          <p:cNvPr id="25603" name="Rectangle 8">
            <a:extLst>
              <a:ext uri="{FF2B5EF4-FFF2-40B4-BE49-F238E27FC236}">
                <a16:creationId xmlns:a16="http://schemas.microsoft.com/office/drawing/2014/main" id="{718E70AC-084C-954E-0399-052ADF8FE7C5}"/>
              </a:ext>
            </a:extLst>
          </p:cNvPr>
          <p:cNvSpPr>
            <a:spLocks noChangeArrowheads="1"/>
          </p:cNvSpPr>
          <p:nvPr/>
        </p:nvSpPr>
        <p:spPr bwMode="auto">
          <a:xfrm>
            <a:off x="609600" y="2895600"/>
            <a:ext cx="80010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lIns="92075" tIns="46038" rIns="92075" bIns="46038"/>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nSpc>
                <a:spcPct val="110000"/>
              </a:lnSpc>
              <a:buFont typeface="Wingdings" panose="05000000000000000000" pitchFamily="2" charset="2"/>
              <a:buNone/>
            </a:pPr>
            <a:r>
              <a:rPr lang="en-US" altLang="en-US" sz="2400" b="0">
                <a:latin typeface="Comic Sans MS" panose="030F0702030302020204" pitchFamily="66" charset="0"/>
              </a:rPr>
              <a:t>Provides the </a:t>
            </a:r>
            <a:r>
              <a:rPr lang="en-US" altLang="en-US" sz="2400">
                <a:solidFill>
                  <a:srgbClr val="000066"/>
                </a:solidFill>
                <a:latin typeface="Comic Sans MS" panose="030F0702030302020204" pitchFamily="66" charset="0"/>
              </a:rPr>
              <a:t>underlying framework</a:t>
            </a:r>
            <a:r>
              <a:rPr lang="en-US" altLang="en-US" sz="2400">
                <a:latin typeface="Comic Sans MS" panose="030F0702030302020204" pitchFamily="66" charset="0"/>
              </a:rPr>
              <a:t> </a:t>
            </a:r>
            <a:r>
              <a:rPr lang="en-US" altLang="en-US" sz="2400" b="0">
                <a:latin typeface="Comic Sans MS" panose="030F0702030302020204" pitchFamily="66" charset="0"/>
              </a:rPr>
              <a:t>for recording and summarizing economic events.</a:t>
            </a:r>
          </a:p>
        </p:txBody>
      </p:sp>
      <p:sp>
        <p:nvSpPr>
          <p:cNvPr id="533513" name="Rectangle 9">
            <a:extLst>
              <a:ext uri="{FF2B5EF4-FFF2-40B4-BE49-F238E27FC236}">
                <a16:creationId xmlns:a16="http://schemas.microsoft.com/office/drawing/2014/main" id="{EF231715-4E1D-BB5F-DFA8-B6F433904B59}"/>
              </a:ext>
            </a:extLst>
          </p:cNvPr>
          <p:cNvSpPr>
            <a:spLocks noGrp="1" noChangeArrowheads="1"/>
          </p:cNvSpPr>
          <p:nvPr>
            <p:ph type="title"/>
          </p:nvPr>
        </p:nvSpPr>
        <p:spPr>
          <a:xfrm>
            <a:off x="457200" y="457200"/>
            <a:ext cx="8229600" cy="560388"/>
          </a:xfrm>
          <a:ln w="12700" cap="flat">
            <a:solidFill>
              <a:schemeClr val="tx1"/>
            </a:solidFill>
          </a:ln>
          <a:effectLst>
            <a:outerShdw dist="107763" dir="2700000" algn="ctr" rotWithShape="0">
              <a:schemeClr val="bg2"/>
            </a:outerShdw>
          </a:effectLst>
        </p:spPr>
        <p:txBody>
          <a:bodyPr lIns="90488" tIns="44450" rIns="90488" bIns="44450" anchor="t"/>
          <a:lstStyle/>
          <a:p>
            <a:pPr marL="109538" algn="l">
              <a:defRPr/>
            </a:pPr>
            <a:r>
              <a:rPr lang="en-US">
                <a:solidFill>
                  <a:schemeClr val="bg1"/>
                </a:solidFill>
                <a:effectLst>
                  <a:outerShdw blurRad="38100" dist="38100" dir="2700000" algn="tl">
                    <a:srgbClr val="000000"/>
                  </a:outerShdw>
                </a:effectLst>
                <a:cs typeface="+mj-cs"/>
              </a:rPr>
              <a:t>The Basic Accounting Equation</a:t>
            </a:r>
          </a:p>
        </p:txBody>
      </p:sp>
      <p:sp>
        <p:nvSpPr>
          <p:cNvPr id="25605" name="Text Box 11">
            <a:extLst>
              <a:ext uri="{FF2B5EF4-FFF2-40B4-BE49-F238E27FC236}">
                <a16:creationId xmlns:a16="http://schemas.microsoft.com/office/drawing/2014/main" id="{83DBF378-2DA1-6A20-8403-7AED2D7AB22D}"/>
              </a:ext>
            </a:extLst>
          </p:cNvPr>
          <p:cNvSpPr txBox="1">
            <a:spLocks noChangeArrowheads="1"/>
          </p:cNvSpPr>
          <p:nvPr/>
        </p:nvSpPr>
        <p:spPr bwMode="auto">
          <a:xfrm>
            <a:off x="533400" y="4556125"/>
            <a:ext cx="8458200" cy="1463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ap="sq">
                <a:solidFill>
                  <a:srgbClr val="000000"/>
                </a:solidFill>
                <a:miter lim="800000"/>
                <a:headEnd type="none" w="sm" len="sm"/>
                <a:tailEnd type="none" w="sm" len="sm"/>
              </a14:hiddenLine>
            </a:ext>
          </a:extLst>
        </p:spPr>
        <p:txBody>
          <a:bodyPr>
            <a:spAutoFit/>
          </a:bodyPr>
          <a:lstStyle>
            <a:lvl1pPr marL="342900" indent="-342900">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914400" indent="-45720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lvl="1">
              <a:spcBef>
                <a:spcPct val="30000"/>
              </a:spcBef>
              <a:spcAft>
                <a:spcPct val="10000"/>
              </a:spcAft>
              <a:buClrTx/>
              <a:buSzPct val="80000"/>
              <a:buFontTx/>
              <a:buBlip>
                <a:blip r:embed="rId3"/>
              </a:buBlip>
            </a:pPr>
            <a:r>
              <a:rPr lang="en-US" altLang="en-US" b="0">
                <a:latin typeface="Comic Sans MS" panose="030F0702030302020204" pitchFamily="66" charset="0"/>
              </a:rPr>
              <a:t>Claims against assets (debts and obligations).</a:t>
            </a:r>
          </a:p>
          <a:p>
            <a:pPr lvl="1">
              <a:lnSpc>
                <a:spcPct val="105000"/>
              </a:lnSpc>
              <a:spcAft>
                <a:spcPct val="15000"/>
              </a:spcAft>
              <a:buClrTx/>
              <a:buSzPct val="80000"/>
              <a:buFontTx/>
              <a:buBlip>
                <a:blip r:embed="rId3"/>
              </a:buBlip>
            </a:pPr>
            <a:r>
              <a:rPr lang="en-US" altLang="en-US" b="0">
                <a:latin typeface="Comic Sans MS" panose="030F0702030302020204" pitchFamily="66" charset="0"/>
              </a:rPr>
              <a:t>Creditors - party to whom money is owed.</a:t>
            </a:r>
          </a:p>
          <a:p>
            <a:pPr lvl="1">
              <a:lnSpc>
                <a:spcPct val="105000"/>
              </a:lnSpc>
              <a:spcAft>
                <a:spcPct val="15000"/>
              </a:spcAft>
              <a:buClrTx/>
              <a:buSzPct val="80000"/>
              <a:buFontTx/>
              <a:buBlip>
                <a:blip r:embed="rId3"/>
              </a:buBlip>
            </a:pPr>
            <a:r>
              <a:rPr lang="en-US" altLang="en-US" b="0">
                <a:latin typeface="Comic Sans MS" panose="030F0702030302020204" pitchFamily="66" charset="0"/>
              </a:rPr>
              <a:t>Accounts payable, Notes payable, etc.</a:t>
            </a:r>
          </a:p>
        </p:txBody>
      </p:sp>
      <p:sp>
        <p:nvSpPr>
          <p:cNvPr id="533516" name="Rectangle 12">
            <a:extLst>
              <a:ext uri="{FF2B5EF4-FFF2-40B4-BE49-F238E27FC236}">
                <a16:creationId xmlns:a16="http://schemas.microsoft.com/office/drawing/2014/main" id="{0D19B0D4-7BA1-A4D8-E67D-42549BDAAB76}"/>
              </a:ext>
            </a:extLst>
          </p:cNvPr>
          <p:cNvSpPr>
            <a:spLocks noChangeArrowheads="1"/>
          </p:cNvSpPr>
          <p:nvPr/>
        </p:nvSpPr>
        <p:spPr bwMode="auto">
          <a:xfrm>
            <a:off x="762000" y="3962400"/>
            <a:ext cx="1828800" cy="457200"/>
          </a:xfrm>
          <a:prstGeom prst="rect">
            <a:avLst/>
          </a:prstGeom>
          <a:solidFill>
            <a:srgbClr val="CBDCFF"/>
          </a:solidFill>
          <a:ln w="28575">
            <a:solidFill>
              <a:schemeClr val="tx1"/>
            </a:solidFill>
            <a:miter lim="800000"/>
            <a:headEnd/>
            <a:tailEnd/>
          </a:ln>
          <a:effectLst>
            <a:outerShdw dist="35921" dir="2700000" algn="ctr" rotWithShape="0">
              <a:schemeClr val="bg2"/>
            </a:outerShdw>
          </a:effectLst>
        </p:spPr>
        <p:txBody>
          <a:bodyPr lIns="182562" tIns="46038" rIns="182562" bIns="46038"/>
          <a:lstStyle/>
          <a:p>
            <a:pPr>
              <a:lnSpc>
                <a:spcPct val="95000"/>
              </a:lnSpc>
              <a:spcBef>
                <a:spcPct val="35000"/>
              </a:spcBef>
              <a:buClr>
                <a:schemeClr val="accent2"/>
              </a:buClr>
              <a:buSzPct val="75000"/>
              <a:buFont typeface="Wingdings" pitchFamily="2" charset="2"/>
              <a:buNone/>
              <a:defRPr/>
            </a:pPr>
            <a:r>
              <a:rPr lang="en-US" b="1">
                <a:effectLst>
                  <a:outerShdw blurRad="38100" dist="38100" dir="2700000" algn="tl">
                    <a:srgbClr val="FFFFFF"/>
                  </a:outerShdw>
                </a:effectLst>
                <a:latin typeface="Comic Sans MS" pitchFamily="66" charset="0"/>
                <a:cs typeface="+mn-cs"/>
              </a:rPr>
              <a:t>Liabilities</a:t>
            </a:r>
          </a:p>
        </p:txBody>
      </p:sp>
      <p:sp>
        <p:nvSpPr>
          <p:cNvPr id="533517" name="Rectangle 13">
            <a:extLst>
              <a:ext uri="{FF2B5EF4-FFF2-40B4-BE49-F238E27FC236}">
                <a16:creationId xmlns:a16="http://schemas.microsoft.com/office/drawing/2014/main" id="{1FCF5766-43BC-E235-7E1B-9446D6447263}"/>
              </a:ext>
            </a:extLst>
          </p:cNvPr>
          <p:cNvSpPr>
            <a:spLocks noChangeArrowheads="1"/>
          </p:cNvSpPr>
          <p:nvPr/>
        </p:nvSpPr>
        <p:spPr bwMode="auto">
          <a:xfrm>
            <a:off x="609600" y="1600200"/>
            <a:ext cx="2057400" cy="914400"/>
          </a:xfrm>
          <a:prstGeom prst="rect">
            <a:avLst/>
          </a:prstGeom>
          <a:solidFill>
            <a:srgbClr val="F9EFA5"/>
          </a:solidFill>
          <a:ln w="28575">
            <a:solidFill>
              <a:schemeClr val="tx1"/>
            </a:solidFill>
            <a:miter lim="800000"/>
            <a:headEnd/>
            <a:tailEnd/>
          </a:ln>
          <a:effectLst>
            <a:outerShdw dist="35921" dir="2700000" algn="ctr" rotWithShape="0">
              <a:schemeClr val="bg2"/>
            </a:outerShdw>
          </a:effectLst>
        </p:spPr>
        <p:txBody>
          <a:bodyPr lIns="182562" tIns="46038" rIns="182562" bIns="46038"/>
          <a:lstStyle/>
          <a:p>
            <a:pPr algn="ctr">
              <a:lnSpc>
                <a:spcPct val="170000"/>
              </a:lnSpc>
              <a:spcBef>
                <a:spcPct val="35000"/>
              </a:spcBef>
              <a:buClr>
                <a:schemeClr val="accent2"/>
              </a:buClr>
              <a:buSzPct val="75000"/>
              <a:buFont typeface="Wingdings" pitchFamily="2" charset="2"/>
              <a:buNone/>
              <a:defRPr/>
            </a:pPr>
            <a:r>
              <a:rPr lang="en-US" b="1">
                <a:effectLst>
                  <a:outerShdw blurRad="38100" dist="38100" dir="2700000" algn="tl">
                    <a:srgbClr val="FFFFFF"/>
                  </a:outerShdw>
                </a:effectLst>
                <a:latin typeface="Comic Sans MS" pitchFamily="66" charset="0"/>
                <a:cs typeface="+mn-cs"/>
              </a:rPr>
              <a:t>Assets</a:t>
            </a:r>
          </a:p>
        </p:txBody>
      </p:sp>
      <p:sp>
        <p:nvSpPr>
          <p:cNvPr id="533518" name="Text Box 14">
            <a:extLst>
              <a:ext uri="{FF2B5EF4-FFF2-40B4-BE49-F238E27FC236}">
                <a16:creationId xmlns:a16="http://schemas.microsoft.com/office/drawing/2014/main" id="{7B268BD3-2D1C-E1AC-C0F1-1582408F77D8}"/>
              </a:ext>
            </a:extLst>
          </p:cNvPr>
          <p:cNvSpPr txBox="1">
            <a:spLocks noChangeArrowheads="1"/>
          </p:cNvSpPr>
          <p:nvPr/>
        </p:nvSpPr>
        <p:spPr bwMode="auto">
          <a:xfrm>
            <a:off x="3581400" y="1600200"/>
            <a:ext cx="2057400" cy="914400"/>
          </a:xfrm>
          <a:prstGeom prst="rect">
            <a:avLst/>
          </a:prstGeom>
          <a:solidFill>
            <a:schemeClr val="bg1"/>
          </a:solidFill>
          <a:ln w="28575">
            <a:solidFill>
              <a:schemeClr val="tx1"/>
            </a:solidFill>
            <a:miter lim="800000"/>
            <a:headEnd type="none" w="sm" len="sm"/>
            <a:tailEnd type="none" w="sm" len="sm"/>
          </a:ln>
          <a:effectLst>
            <a:outerShdw dist="35921" dir="2700000" algn="ctr" rotWithShape="0">
              <a:schemeClr val="bg2"/>
            </a:outerShdw>
          </a:effectLst>
        </p:spPr>
        <p:txBody>
          <a:bodyPr lIns="182562" tIns="46038" rIns="182562" bIns="46038"/>
          <a:lstStyle/>
          <a:p>
            <a:pPr algn="ctr">
              <a:lnSpc>
                <a:spcPct val="170000"/>
              </a:lnSpc>
              <a:spcBef>
                <a:spcPct val="35000"/>
              </a:spcBef>
              <a:buClr>
                <a:schemeClr val="accent2"/>
              </a:buClr>
              <a:buSzPct val="75000"/>
              <a:buFont typeface="Wingdings" pitchFamily="2" charset="2"/>
              <a:buNone/>
              <a:defRPr/>
            </a:pPr>
            <a:r>
              <a:rPr lang="en-US" b="1">
                <a:effectLst>
                  <a:outerShdw blurRad="38100" dist="38100" dir="2700000" algn="tl">
                    <a:srgbClr val="C0C0C0"/>
                  </a:outerShdw>
                </a:effectLst>
                <a:latin typeface="Comic Sans MS" pitchFamily="66" charset="0"/>
                <a:cs typeface="+mn-cs"/>
              </a:rPr>
              <a:t>Liabilities</a:t>
            </a:r>
          </a:p>
        </p:txBody>
      </p:sp>
      <p:sp>
        <p:nvSpPr>
          <p:cNvPr id="533519" name="Text Box 15">
            <a:extLst>
              <a:ext uri="{FF2B5EF4-FFF2-40B4-BE49-F238E27FC236}">
                <a16:creationId xmlns:a16="http://schemas.microsoft.com/office/drawing/2014/main" id="{56989DC7-1D5A-777E-D23C-C312CDC69182}"/>
              </a:ext>
            </a:extLst>
          </p:cNvPr>
          <p:cNvSpPr txBox="1">
            <a:spLocks noChangeArrowheads="1"/>
          </p:cNvSpPr>
          <p:nvPr/>
        </p:nvSpPr>
        <p:spPr bwMode="auto">
          <a:xfrm>
            <a:off x="6248400" y="1600200"/>
            <a:ext cx="2362200" cy="914400"/>
          </a:xfrm>
          <a:prstGeom prst="rect">
            <a:avLst/>
          </a:prstGeom>
          <a:solidFill>
            <a:srgbClr val="CBDCFF"/>
          </a:solidFill>
          <a:ln w="28575">
            <a:solidFill>
              <a:schemeClr val="tx1"/>
            </a:solidFill>
            <a:miter lim="800000"/>
            <a:headEnd type="none" w="sm" len="sm"/>
            <a:tailEnd type="none" w="sm" len="sm"/>
          </a:ln>
          <a:effectLst>
            <a:outerShdw dist="35921" dir="2700000" algn="ctr" rotWithShape="0">
              <a:schemeClr val="bg2"/>
            </a:outerShdw>
          </a:effectLst>
        </p:spPr>
        <p:txBody>
          <a:bodyPr lIns="182562" tIns="46038" rIns="182562" bIns="46038"/>
          <a:lstStyle/>
          <a:p>
            <a:pPr algn="ctr">
              <a:lnSpc>
                <a:spcPct val="110000"/>
              </a:lnSpc>
              <a:spcBef>
                <a:spcPct val="35000"/>
              </a:spcBef>
              <a:buClr>
                <a:schemeClr val="accent2"/>
              </a:buClr>
              <a:buSzPct val="75000"/>
              <a:buFont typeface="Wingdings" pitchFamily="2" charset="2"/>
              <a:buNone/>
              <a:defRPr/>
            </a:pPr>
            <a:r>
              <a:rPr lang="en-US" b="1">
                <a:effectLst>
                  <a:outerShdw blurRad="38100" dist="38100" dir="2700000" algn="tl">
                    <a:srgbClr val="FFFFFF"/>
                  </a:outerShdw>
                </a:effectLst>
                <a:latin typeface="Comic Sans MS" pitchFamily="66" charset="0"/>
                <a:cs typeface="+mn-cs"/>
              </a:rPr>
              <a:t>Stockholders’ Equity</a:t>
            </a:r>
          </a:p>
        </p:txBody>
      </p:sp>
      <p:sp>
        <p:nvSpPr>
          <p:cNvPr id="25610" name="Rectangle 16">
            <a:extLst>
              <a:ext uri="{FF2B5EF4-FFF2-40B4-BE49-F238E27FC236}">
                <a16:creationId xmlns:a16="http://schemas.microsoft.com/office/drawing/2014/main" id="{65EC9D6A-4389-6EDE-7E19-61FB30D84AAF}"/>
              </a:ext>
            </a:extLst>
          </p:cNvPr>
          <p:cNvSpPr>
            <a:spLocks noChangeArrowheads="1"/>
          </p:cNvSpPr>
          <p:nvPr/>
        </p:nvSpPr>
        <p:spPr bwMode="auto">
          <a:xfrm>
            <a:off x="2925763" y="1831975"/>
            <a:ext cx="441325"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spcBef>
                <a:spcPct val="50000"/>
              </a:spcBef>
              <a:buClrTx/>
              <a:buSzTx/>
              <a:buFontTx/>
              <a:buNone/>
            </a:pPr>
            <a:r>
              <a:rPr lang="en-US" altLang="en-US" sz="2400">
                <a:solidFill>
                  <a:schemeClr val="tx1"/>
                </a:solidFill>
                <a:cs typeface="Arial" panose="020B0604020202020204" pitchFamily="34" charset="0"/>
              </a:rPr>
              <a:t>=</a:t>
            </a:r>
          </a:p>
        </p:txBody>
      </p:sp>
      <p:sp>
        <p:nvSpPr>
          <p:cNvPr id="25611" name="Rectangle 17">
            <a:extLst>
              <a:ext uri="{FF2B5EF4-FFF2-40B4-BE49-F238E27FC236}">
                <a16:creationId xmlns:a16="http://schemas.microsoft.com/office/drawing/2014/main" id="{BF432685-FC01-8639-2A4D-ABC36A92386F}"/>
              </a:ext>
            </a:extLst>
          </p:cNvPr>
          <p:cNvSpPr>
            <a:spLocks noChangeArrowheads="1"/>
          </p:cNvSpPr>
          <p:nvPr/>
        </p:nvSpPr>
        <p:spPr bwMode="auto">
          <a:xfrm>
            <a:off x="5715000" y="1817688"/>
            <a:ext cx="441325"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spcBef>
                <a:spcPct val="50000"/>
              </a:spcBef>
              <a:buClrTx/>
              <a:buSzTx/>
              <a:buFontTx/>
              <a:buNone/>
            </a:pPr>
            <a:r>
              <a:rPr lang="en-US" altLang="en-US" sz="2400">
                <a:solidFill>
                  <a:schemeClr val="tx1"/>
                </a:solidFill>
                <a:cs typeface="Arial" panose="020B0604020202020204" pitchFamily="34" charset="0"/>
              </a:rPr>
              <a:t>+</a:t>
            </a:r>
          </a:p>
        </p:txBody>
      </p:sp>
      <p:sp>
        <p:nvSpPr>
          <p:cNvPr id="533523" name="Text Box 19">
            <a:extLst>
              <a:ext uri="{FF2B5EF4-FFF2-40B4-BE49-F238E27FC236}">
                <a16:creationId xmlns:a16="http://schemas.microsoft.com/office/drawing/2014/main" id="{67A90B85-17C5-C34B-B663-DC892F1E6A63}"/>
              </a:ext>
            </a:extLst>
          </p:cNvPr>
          <p:cNvSpPr txBox="1">
            <a:spLocks noChangeArrowheads="1"/>
          </p:cNvSpPr>
          <p:nvPr/>
        </p:nvSpPr>
        <p:spPr bwMode="auto">
          <a:xfrm>
            <a:off x="3657600" y="6248400"/>
            <a:ext cx="5410200" cy="581025"/>
          </a:xfrm>
          <a:prstGeom prst="rect">
            <a:avLst/>
          </a:prstGeom>
          <a:solidFill>
            <a:schemeClr val="bg1"/>
          </a:solidFill>
          <a:ln w="19050">
            <a:noFill/>
            <a:miter lim="800000"/>
            <a:headEnd/>
            <a:tailEnd/>
          </a:ln>
          <a:effectLst/>
        </p:spPr>
        <p:txBody>
          <a:bodyPr>
            <a:spAutoFit/>
          </a:bodyPr>
          <a:lstStyle/>
          <a:p>
            <a:pPr marL="690563" indent="-690563">
              <a:spcBef>
                <a:spcPct val="50000"/>
              </a:spcBef>
              <a:defRPr/>
            </a:pPr>
            <a:r>
              <a:rPr lang="en-US" sz="1600" b="1" i="1">
                <a:solidFill>
                  <a:schemeClr val="bg2"/>
                </a:solidFill>
                <a:effectLst>
                  <a:outerShdw blurRad="38100" dist="38100" dir="2700000" algn="tl">
                    <a:srgbClr val="C0C0C0"/>
                  </a:outerShdw>
                </a:effectLst>
                <a:latin typeface="Comic Sans MS" pitchFamily="66" charset="0"/>
                <a:cs typeface="+mn-cs"/>
              </a:rPr>
              <a:t>SO 6 	State the accounting equation, and define assets, liabilities, and stockholders’ equity.</a:t>
            </a:r>
          </a:p>
        </p:txBody>
      </p:sp>
    </p:spTree>
  </p:cSld>
  <p:clrMapOvr>
    <a:masterClrMapping/>
  </p:clrMapOvr>
  <p:transition>
    <p:wipe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ext Box 7">
            <a:extLst>
              <a:ext uri="{FF2B5EF4-FFF2-40B4-BE49-F238E27FC236}">
                <a16:creationId xmlns:a16="http://schemas.microsoft.com/office/drawing/2014/main" id="{4D13B210-7CA2-B41B-3C6B-118450CA48EE}"/>
              </a:ext>
            </a:extLst>
          </p:cNvPr>
          <p:cNvSpPr txBox="1">
            <a:spLocks noChangeArrowheads="1"/>
          </p:cNvSpPr>
          <p:nvPr/>
        </p:nvSpPr>
        <p:spPr bwMode="auto">
          <a:xfrm>
            <a:off x="1295400" y="3581400"/>
            <a:ext cx="1676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spcBef>
                <a:spcPct val="50000"/>
              </a:spcBef>
              <a:buClrTx/>
              <a:buSzTx/>
              <a:buFontTx/>
              <a:buNone/>
            </a:pPr>
            <a:endParaRPr lang="th-TH" altLang="en-US" sz="2400" b="0">
              <a:solidFill>
                <a:schemeClr val="tx1"/>
              </a:solidFill>
              <a:latin typeface="Times New Roman" panose="02020603050405020304" pitchFamily="18" charset="0"/>
            </a:endParaRPr>
          </a:p>
        </p:txBody>
      </p:sp>
      <p:sp>
        <p:nvSpPr>
          <p:cNvPr id="27651" name="Rectangle 8">
            <a:extLst>
              <a:ext uri="{FF2B5EF4-FFF2-40B4-BE49-F238E27FC236}">
                <a16:creationId xmlns:a16="http://schemas.microsoft.com/office/drawing/2014/main" id="{E0B86881-D21C-265B-5811-29E9A160042B}"/>
              </a:ext>
            </a:extLst>
          </p:cNvPr>
          <p:cNvSpPr>
            <a:spLocks noChangeArrowheads="1"/>
          </p:cNvSpPr>
          <p:nvPr/>
        </p:nvSpPr>
        <p:spPr bwMode="auto">
          <a:xfrm>
            <a:off x="609600" y="2895600"/>
            <a:ext cx="80010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lIns="92075" tIns="46038" rIns="92075" bIns="46038"/>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nSpc>
                <a:spcPct val="110000"/>
              </a:lnSpc>
              <a:buFont typeface="Wingdings" panose="05000000000000000000" pitchFamily="2" charset="2"/>
              <a:buNone/>
            </a:pPr>
            <a:r>
              <a:rPr lang="en-US" altLang="en-US" sz="2400" b="0">
                <a:latin typeface="Comic Sans MS" panose="030F0702030302020204" pitchFamily="66" charset="0"/>
              </a:rPr>
              <a:t>Provides the </a:t>
            </a:r>
            <a:r>
              <a:rPr lang="en-US" altLang="en-US" sz="2400">
                <a:solidFill>
                  <a:srgbClr val="000066"/>
                </a:solidFill>
                <a:latin typeface="Comic Sans MS" panose="030F0702030302020204" pitchFamily="66" charset="0"/>
              </a:rPr>
              <a:t>underlying framework</a:t>
            </a:r>
            <a:r>
              <a:rPr lang="en-US" altLang="en-US" sz="2400">
                <a:latin typeface="Comic Sans MS" panose="030F0702030302020204" pitchFamily="66" charset="0"/>
              </a:rPr>
              <a:t> </a:t>
            </a:r>
            <a:r>
              <a:rPr lang="en-US" altLang="en-US" sz="2400" b="0">
                <a:latin typeface="Comic Sans MS" panose="030F0702030302020204" pitchFamily="66" charset="0"/>
              </a:rPr>
              <a:t>for recording and summarizing economic events.</a:t>
            </a:r>
          </a:p>
        </p:txBody>
      </p:sp>
      <p:sp>
        <p:nvSpPr>
          <p:cNvPr id="535561" name="Rectangle 9">
            <a:extLst>
              <a:ext uri="{FF2B5EF4-FFF2-40B4-BE49-F238E27FC236}">
                <a16:creationId xmlns:a16="http://schemas.microsoft.com/office/drawing/2014/main" id="{E685CEDE-9F75-87DB-82C0-D632DE7BD20C}"/>
              </a:ext>
            </a:extLst>
          </p:cNvPr>
          <p:cNvSpPr>
            <a:spLocks noGrp="1" noChangeArrowheads="1"/>
          </p:cNvSpPr>
          <p:nvPr>
            <p:ph type="title"/>
          </p:nvPr>
        </p:nvSpPr>
        <p:spPr>
          <a:xfrm>
            <a:off x="457200" y="457200"/>
            <a:ext cx="8229600" cy="560388"/>
          </a:xfrm>
          <a:ln w="12700" cap="flat">
            <a:solidFill>
              <a:schemeClr val="tx1"/>
            </a:solidFill>
          </a:ln>
          <a:effectLst>
            <a:outerShdw dist="107763" dir="2700000" algn="ctr" rotWithShape="0">
              <a:schemeClr val="bg2"/>
            </a:outerShdw>
          </a:effectLst>
        </p:spPr>
        <p:txBody>
          <a:bodyPr lIns="90488" tIns="44450" rIns="90488" bIns="44450" anchor="t"/>
          <a:lstStyle/>
          <a:p>
            <a:pPr marL="109538" algn="l">
              <a:defRPr/>
            </a:pPr>
            <a:r>
              <a:rPr lang="en-US">
                <a:solidFill>
                  <a:schemeClr val="bg1"/>
                </a:solidFill>
                <a:effectLst>
                  <a:outerShdw blurRad="38100" dist="38100" dir="2700000" algn="tl">
                    <a:srgbClr val="000000"/>
                  </a:outerShdw>
                </a:effectLst>
                <a:cs typeface="+mj-cs"/>
              </a:rPr>
              <a:t>The Basic Accounting Equation</a:t>
            </a:r>
          </a:p>
        </p:txBody>
      </p:sp>
      <p:sp>
        <p:nvSpPr>
          <p:cNvPr id="27653" name="Text Box 11">
            <a:extLst>
              <a:ext uri="{FF2B5EF4-FFF2-40B4-BE49-F238E27FC236}">
                <a16:creationId xmlns:a16="http://schemas.microsoft.com/office/drawing/2014/main" id="{8629AB41-2F40-1252-A29A-E5626F0411AE}"/>
              </a:ext>
            </a:extLst>
          </p:cNvPr>
          <p:cNvSpPr txBox="1">
            <a:spLocks noChangeArrowheads="1"/>
          </p:cNvSpPr>
          <p:nvPr/>
        </p:nvSpPr>
        <p:spPr bwMode="auto">
          <a:xfrm>
            <a:off x="533400" y="4556125"/>
            <a:ext cx="8458200" cy="1462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ap="sq">
                <a:solidFill>
                  <a:srgbClr val="000000"/>
                </a:solidFill>
                <a:miter lim="800000"/>
                <a:headEnd type="none" w="sm" len="sm"/>
                <a:tailEnd type="none" w="sm" len="sm"/>
              </a14:hiddenLine>
            </a:ext>
          </a:extLst>
        </p:spPr>
        <p:txBody>
          <a:bodyPr>
            <a:spAutoFit/>
          </a:bodyPr>
          <a:lstStyle>
            <a:lvl1pPr marL="342900" indent="-342900">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914400" indent="-45720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lvl="1">
              <a:spcBef>
                <a:spcPct val="30000"/>
              </a:spcBef>
              <a:spcAft>
                <a:spcPct val="10000"/>
              </a:spcAft>
              <a:buClrTx/>
              <a:buSzPct val="80000"/>
              <a:buFontTx/>
              <a:buBlip>
                <a:blip r:embed="rId3"/>
              </a:buBlip>
            </a:pPr>
            <a:r>
              <a:rPr lang="en-US" altLang="en-US" b="0">
                <a:latin typeface="Comic Sans MS" panose="030F0702030302020204" pitchFamily="66" charset="0"/>
              </a:rPr>
              <a:t>Ownership claim on total assets.</a:t>
            </a:r>
          </a:p>
          <a:p>
            <a:pPr lvl="1">
              <a:spcBef>
                <a:spcPct val="30000"/>
              </a:spcBef>
              <a:spcAft>
                <a:spcPct val="10000"/>
              </a:spcAft>
              <a:buClrTx/>
              <a:buSzPct val="80000"/>
              <a:buFontTx/>
              <a:buBlip>
                <a:blip r:embed="rId3"/>
              </a:buBlip>
            </a:pPr>
            <a:r>
              <a:rPr lang="en-US" altLang="en-US" b="0">
                <a:latin typeface="Comic Sans MS" panose="030F0702030302020204" pitchFamily="66" charset="0"/>
              </a:rPr>
              <a:t>Referred to as residual equity.</a:t>
            </a:r>
          </a:p>
          <a:p>
            <a:pPr lvl="1">
              <a:lnSpc>
                <a:spcPct val="105000"/>
              </a:lnSpc>
              <a:spcAft>
                <a:spcPct val="15000"/>
              </a:spcAft>
              <a:buClr>
                <a:srgbClr val="800000"/>
              </a:buClr>
              <a:buSzPct val="80000"/>
              <a:buFont typeface="Wingdings" panose="05000000000000000000" pitchFamily="2" charset="2"/>
              <a:buChar char="u"/>
            </a:pPr>
            <a:r>
              <a:rPr lang="en-US" altLang="en-US" b="0">
                <a:cs typeface="Arial" panose="020B0604020202020204" pitchFamily="34" charset="0"/>
              </a:rPr>
              <a:t>Share capital-ordinary and retained earnings.</a:t>
            </a:r>
          </a:p>
        </p:txBody>
      </p:sp>
      <p:sp>
        <p:nvSpPr>
          <p:cNvPr id="535564" name="Rectangle 12">
            <a:extLst>
              <a:ext uri="{FF2B5EF4-FFF2-40B4-BE49-F238E27FC236}">
                <a16:creationId xmlns:a16="http://schemas.microsoft.com/office/drawing/2014/main" id="{A94D94A9-AEE2-1018-5236-1853C51F5F36}"/>
              </a:ext>
            </a:extLst>
          </p:cNvPr>
          <p:cNvSpPr>
            <a:spLocks noChangeArrowheads="1"/>
          </p:cNvSpPr>
          <p:nvPr/>
        </p:nvSpPr>
        <p:spPr bwMode="auto">
          <a:xfrm>
            <a:off x="762000" y="3962400"/>
            <a:ext cx="3429000" cy="457200"/>
          </a:xfrm>
          <a:prstGeom prst="rect">
            <a:avLst/>
          </a:prstGeom>
          <a:solidFill>
            <a:srgbClr val="CBDCFF"/>
          </a:solidFill>
          <a:ln w="28575">
            <a:solidFill>
              <a:schemeClr val="tx1"/>
            </a:solidFill>
            <a:miter lim="800000"/>
            <a:headEnd/>
            <a:tailEnd/>
          </a:ln>
          <a:effectLst>
            <a:outerShdw dist="35921" dir="2700000" algn="ctr" rotWithShape="0">
              <a:schemeClr val="bg2"/>
            </a:outerShdw>
          </a:effectLst>
        </p:spPr>
        <p:txBody>
          <a:bodyPr lIns="182562" tIns="46038" rIns="182562" bIns="46038"/>
          <a:lstStyle/>
          <a:p>
            <a:pPr>
              <a:lnSpc>
                <a:spcPct val="95000"/>
              </a:lnSpc>
              <a:spcBef>
                <a:spcPct val="35000"/>
              </a:spcBef>
              <a:buClr>
                <a:schemeClr val="accent2"/>
              </a:buClr>
              <a:buSzPct val="75000"/>
              <a:buFont typeface="Wingdings" pitchFamily="2" charset="2"/>
              <a:buNone/>
              <a:defRPr/>
            </a:pPr>
            <a:r>
              <a:rPr lang="en-US" b="1">
                <a:effectLst>
                  <a:outerShdw blurRad="38100" dist="38100" dir="2700000" algn="tl">
                    <a:srgbClr val="FFFFFF"/>
                  </a:outerShdw>
                </a:effectLst>
                <a:latin typeface="Comic Sans MS" pitchFamily="66" charset="0"/>
                <a:cs typeface="+mn-cs"/>
              </a:rPr>
              <a:t>Stockholders’ Equity</a:t>
            </a:r>
          </a:p>
        </p:txBody>
      </p:sp>
      <p:sp>
        <p:nvSpPr>
          <p:cNvPr id="535565" name="Rectangle 13">
            <a:extLst>
              <a:ext uri="{FF2B5EF4-FFF2-40B4-BE49-F238E27FC236}">
                <a16:creationId xmlns:a16="http://schemas.microsoft.com/office/drawing/2014/main" id="{14036080-0244-A25B-DB61-20076CADBB55}"/>
              </a:ext>
            </a:extLst>
          </p:cNvPr>
          <p:cNvSpPr>
            <a:spLocks noChangeArrowheads="1"/>
          </p:cNvSpPr>
          <p:nvPr/>
        </p:nvSpPr>
        <p:spPr bwMode="auto">
          <a:xfrm>
            <a:off x="609600" y="1600200"/>
            <a:ext cx="2057400" cy="914400"/>
          </a:xfrm>
          <a:prstGeom prst="rect">
            <a:avLst/>
          </a:prstGeom>
          <a:solidFill>
            <a:srgbClr val="F9EFA5"/>
          </a:solidFill>
          <a:ln w="28575">
            <a:solidFill>
              <a:schemeClr val="tx1"/>
            </a:solidFill>
            <a:miter lim="800000"/>
            <a:headEnd/>
            <a:tailEnd/>
          </a:ln>
          <a:effectLst>
            <a:outerShdw dist="35921" dir="2700000" algn="ctr" rotWithShape="0">
              <a:schemeClr val="bg2"/>
            </a:outerShdw>
          </a:effectLst>
        </p:spPr>
        <p:txBody>
          <a:bodyPr lIns="182562" tIns="46038" rIns="182562" bIns="46038"/>
          <a:lstStyle/>
          <a:p>
            <a:pPr algn="ctr">
              <a:lnSpc>
                <a:spcPct val="170000"/>
              </a:lnSpc>
              <a:spcBef>
                <a:spcPct val="35000"/>
              </a:spcBef>
              <a:buClr>
                <a:schemeClr val="accent2"/>
              </a:buClr>
              <a:buSzPct val="75000"/>
              <a:buFont typeface="Wingdings" pitchFamily="2" charset="2"/>
              <a:buNone/>
              <a:defRPr/>
            </a:pPr>
            <a:r>
              <a:rPr lang="en-US" b="1">
                <a:effectLst>
                  <a:outerShdw blurRad="38100" dist="38100" dir="2700000" algn="tl">
                    <a:srgbClr val="FFFFFF"/>
                  </a:outerShdw>
                </a:effectLst>
                <a:latin typeface="Comic Sans MS" pitchFamily="66" charset="0"/>
                <a:cs typeface="+mn-cs"/>
              </a:rPr>
              <a:t>Assets</a:t>
            </a:r>
          </a:p>
        </p:txBody>
      </p:sp>
      <p:sp>
        <p:nvSpPr>
          <p:cNvPr id="535566" name="Text Box 14">
            <a:extLst>
              <a:ext uri="{FF2B5EF4-FFF2-40B4-BE49-F238E27FC236}">
                <a16:creationId xmlns:a16="http://schemas.microsoft.com/office/drawing/2014/main" id="{6B3B2C75-F2D4-1786-E340-B58DEA78CE80}"/>
              </a:ext>
            </a:extLst>
          </p:cNvPr>
          <p:cNvSpPr txBox="1">
            <a:spLocks noChangeArrowheads="1"/>
          </p:cNvSpPr>
          <p:nvPr/>
        </p:nvSpPr>
        <p:spPr bwMode="auto">
          <a:xfrm>
            <a:off x="3581400" y="1600200"/>
            <a:ext cx="2057400" cy="914400"/>
          </a:xfrm>
          <a:prstGeom prst="rect">
            <a:avLst/>
          </a:prstGeom>
          <a:solidFill>
            <a:srgbClr val="CBDCFF"/>
          </a:solidFill>
          <a:ln w="28575">
            <a:solidFill>
              <a:schemeClr val="tx1"/>
            </a:solidFill>
            <a:miter lim="800000"/>
            <a:headEnd type="none" w="sm" len="sm"/>
            <a:tailEnd type="none" w="sm" len="sm"/>
          </a:ln>
          <a:effectLst>
            <a:outerShdw dist="35921" dir="2700000" algn="ctr" rotWithShape="0">
              <a:schemeClr val="bg2"/>
            </a:outerShdw>
          </a:effectLst>
        </p:spPr>
        <p:txBody>
          <a:bodyPr lIns="182562" tIns="46038" rIns="182562" bIns="46038"/>
          <a:lstStyle/>
          <a:p>
            <a:pPr algn="ctr">
              <a:lnSpc>
                <a:spcPct val="170000"/>
              </a:lnSpc>
              <a:spcBef>
                <a:spcPct val="35000"/>
              </a:spcBef>
              <a:buClr>
                <a:schemeClr val="accent2"/>
              </a:buClr>
              <a:buSzPct val="75000"/>
              <a:buFont typeface="Wingdings" pitchFamily="2" charset="2"/>
              <a:buNone/>
              <a:defRPr/>
            </a:pPr>
            <a:r>
              <a:rPr lang="en-US" b="1">
                <a:effectLst>
                  <a:outerShdw blurRad="38100" dist="38100" dir="2700000" algn="tl">
                    <a:srgbClr val="FFFFFF"/>
                  </a:outerShdw>
                </a:effectLst>
                <a:latin typeface="Comic Sans MS" pitchFamily="66" charset="0"/>
                <a:cs typeface="+mn-cs"/>
              </a:rPr>
              <a:t>Liabilities</a:t>
            </a:r>
          </a:p>
        </p:txBody>
      </p:sp>
      <p:sp>
        <p:nvSpPr>
          <p:cNvPr id="535567" name="Text Box 15">
            <a:extLst>
              <a:ext uri="{FF2B5EF4-FFF2-40B4-BE49-F238E27FC236}">
                <a16:creationId xmlns:a16="http://schemas.microsoft.com/office/drawing/2014/main" id="{6931F1B3-5F8E-7CC5-ABAC-871ABD6A6B47}"/>
              </a:ext>
            </a:extLst>
          </p:cNvPr>
          <p:cNvSpPr txBox="1">
            <a:spLocks noChangeArrowheads="1"/>
          </p:cNvSpPr>
          <p:nvPr/>
        </p:nvSpPr>
        <p:spPr bwMode="auto">
          <a:xfrm>
            <a:off x="6248400" y="1600200"/>
            <a:ext cx="2362200" cy="914400"/>
          </a:xfrm>
          <a:prstGeom prst="rect">
            <a:avLst/>
          </a:prstGeom>
          <a:solidFill>
            <a:schemeClr val="bg1"/>
          </a:solidFill>
          <a:ln w="28575">
            <a:solidFill>
              <a:schemeClr val="tx1"/>
            </a:solidFill>
            <a:miter lim="800000"/>
            <a:headEnd type="none" w="sm" len="sm"/>
            <a:tailEnd type="none" w="sm" len="sm"/>
          </a:ln>
          <a:effectLst>
            <a:outerShdw dist="35921" dir="2700000" algn="ctr" rotWithShape="0">
              <a:schemeClr val="bg2"/>
            </a:outerShdw>
          </a:effectLst>
        </p:spPr>
        <p:txBody>
          <a:bodyPr lIns="182562" tIns="46038" rIns="182562" bIns="46038"/>
          <a:lstStyle/>
          <a:p>
            <a:pPr algn="ctr">
              <a:lnSpc>
                <a:spcPct val="110000"/>
              </a:lnSpc>
              <a:spcBef>
                <a:spcPct val="35000"/>
              </a:spcBef>
              <a:buClr>
                <a:schemeClr val="accent2"/>
              </a:buClr>
              <a:buSzPct val="75000"/>
              <a:buFont typeface="Wingdings" pitchFamily="2" charset="2"/>
              <a:buNone/>
              <a:defRPr/>
            </a:pPr>
            <a:r>
              <a:rPr lang="en-US" b="1">
                <a:effectLst>
                  <a:outerShdw blurRad="38100" dist="38100" dir="2700000" algn="tl">
                    <a:srgbClr val="C0C0C0"/>
                  </a:outerShdw>
                </a:effectLst>
                <a:latin typeface="Comic Sans MS" pitchFamily="66" charset="0"/>
                <a:cs typeface="+mn-cs"/>
              </a:rPr>
              <a:t>Stockholders’ Equity</a:t>
            </a:r>
          </a:p>
        </p:txBody>
      </p:sp>
      <p:sp>
        <p:nvSpPr>
          <p:cNvPr id="27658" name="Rectangle 16">
            <a:extLst>
              <a:ext uri="{FF2B5EF4-FFF2-40B4-BE49-F238E27FC236}">
                <a16:creationId xmlns:a16="http://schemas.microsoft.com/office/drawing/2014/main" id="{EF397B10-DBA4-E613-3A71-4C337408F615}"/>
              </a:ext>
            </a:extLst>
          </p:cNvPr>
          <p:cNvSpPr>
            <a:spLocks noChangeArrowheads="1"/>
          </p:cNvSpPr>
          <p:nvPr/>
        </p:nvSpPr>
        <p:spPr bwMode="auto">
          <a:xfrm>
            <a:off x="2925763" y="1831975"/>
            <a:ext cx="441325"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spcBef>
                <a:spcPct val="50000"/>
              </a:spcBef>
              <a:buClrTx/>
              <a:buSzTx/>
              <a:buFontTx/>
              <a:buNone/>
            </a:pPr>
            <a:r>
              <a:rPr lang="en-US" altLang="en-US" sz="2400">
                <a:solidFill>
                  <a:schemeClr val="tx1"/>
                </a:solidFill>
                <a:cs typeface="Arial" panose="020B0604020202020204" pitchFamily="34" charset="0"/>
              </a:rPr>
              <a:t>=</a:t>
            </a:r>
          </a:p>
        </p:txBody>
      </p:sp>
      <p:sp>
        <p:nvSpPr>
          <p:cNvPr id="27659" name="Rectangle 17">
            <a:extLst>
              <a:ext uri="{FF2B5EF4-FFF2-40B4-BE49-F238E27FC236}">
                <a16:creationId xmlns:a16="http://schemas.microsoft.com/office/drawing/2014/main" id="{7162FA8A-9955-F47A-D010-B0E77B24CD21}"/>
              </a:ext>
            </a:extLst>
          </p:cNvPr>
          <p:cNvSpPr>
            <a:spLocks noChangeArrowheads="1"/>
          </p:cNvSpPr>
          <p:nvPr/>
        </p:nvSpPr>
        <p:spPr bwMode="auto">
          <a:xfrm>
            <a:off x="5715000" y="1817688"/>
            <a:ext cx="441325"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spcBef>
                <a:spcPct val="50000"/>
              </a:spcBef>
              <a:buClrTx/>
              <a:buSzTx/>
              <a:buFontTx/>
              <a:buNone/>
            </a:pPr>
            <a:r>
              <a:rPr lang="en-US" altLang="en-US" sz="2400">
                <a:solidFill>
                  <a:schemeClr val="tx1"/>
                </a:solidFill>
                <a:cs typeface="Arial" panose="020B0604020202020204" pitchFamily="34" charset="0"/>
              </a:rPr>
              <a:t>+</a:t>
            </a:r>
          </a:p>
        </p:txBody>
      </p:sp>
      <p:sp>
        <p:nvSpPr>
          <p:cNvPr id="535571" name="Text Box 19">
            <a:extLst>
              <a:ext uri="{FF2B5EF4-FFF2-40B4-BE49-F238E27FC236}">
                <a16:creationId xmlns:a16="http://schemas.microsoft.com/office/drawing/2014/main" id="{D74EC0C0-94F8-81F0-C44B-2EB7C3AF34A5}"/>
              </a:ext>
            </a:extLst>
          </p:cNvPr>
          <p:cNvSpPr txBox="1">
            <a:spLocks noChangeArrowheads="1"/>
          </p:cNvSpPr>
          <p:nvPr/>
        </p:nvSpPr>
        <p:spPr bwMode="auto">
          <a:xfrm>
            <a:off x="3657600" y="6248400"/>
            <a:ext cx="5410200" cy="581025"/>
          </a:xfrm>
          <a:prstGeom prst="rect">
            <a:avLst/>
          </a:prstGeom>
          <a:solidFill>
            <a:schemeClr val="bg1"/>
          </a:solidFill>
          <a:ln w="19050">
            <a:noFill/>
            <a:miter lim="800000"/>
            <a:headEnd/>
            <a:tailEnd/>
          </a:ln>
          <a:effectLst/>
        </p:spPr>
        <p:txBody>
          <a:bodyPr>
            <a:spAutoFit/>
          </a:bodyPr>
          <a:lstStyle/>
          <a:p>
            <a:pPr marL="690563" indent="-690563">
              <a:spcBef>
                <a:spcPct val="50000"/>
              </a:spcBef>
              <a:defRPr/>
            </a:pPr>
            <a:r>
              <a:rPr lang="en-US" sz="1600" b="1" i="1">
                <a:solidFill>
                  <a:schemeClr val="bg2"/>
                </a:solidFill>
                <a:effectLst>
                  <a:outerShdw blurRad="38100" dist="38100" dir="2700000" algn="tl">
                    <a:srgbClr val="C0C0C0"/>
                  </a:outerShdw>
                </a:effectLst>
                <a:latin typeface="Comic Sans MS" pitchFamily="66" charset="0"/>
                <a:cs typeface="+mn-cs"/>
              </a:rPr>
              <a:t>SO 6 	State the accounting equation, and define assets, liabilities, and stockholders’ equity.</a:t>
            </a:r>
          </a:p>
        </p:txBody>
      </p:sp>
    </p:spTree>
  </p:cSld>
  <p:clrMapOvr>
    <a:masterClrMapping/>
  </p:clrMapOvr>
  <p:transition>
    <p:wipe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8" name="Picture 2">
            <a:extLst>
              <a:ext uri="{FF2B5EF4-FFF2-40B4-BE49-F238E27FC236}">
                <a16:creationId xmlns:a16="http://schemas.microsoft.com/office/drawing/2014/main" id="{005FD7C2-9FFA-A72B-9C9A-0D5FA253C29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1995488"/>
            <a:ext cx="8534400" cy="3414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pic>
      <p:sp>
        <p:nvSpPr>
          <p:cNvPr id="29699" name="Text Box 4">
            <a:extLst>
              <a:ext uri="{FF2B5EF4-FFF2-40B4-BE49-F238E27FC236}">
                <a16:creationId xmlns:a16="http://schemas.microsoft.com/office/drawing/2014/main" id="{8627A51A-9A82-0897-982C-E834A05F02DD}"/>
              </a:ext>
            </a:extLst>
          </p:cNvPr>
          <p:cNvSpPr txBox="1">
            <a:spLocks noChangeArrowheads="1"/>
          </p:cNvSpPr>
          <p:nvPr/>
        </p:nvSpPr>
        <p:spPr bwMode="auto">
          <a:xfrm>
            <a:off x="1066800" y="6400800"/>
            <a:ext cx="8001000" cy="336550"/>
          </a:xfrm>
          <a:prstGeom prst="rect">
            <a:avLst/>
          </a:prstGeom>
          <a:solidFill>
            <a:schemeClr val="bg1"/>
          </a:solidFill>
          <a:ln>
            <a:noFill/>
          </a:ln>
          <a:extLs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marL="457200" indent="-457200">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r">
              <a:spcBef>
                <a:spcPct val="50000"/>
              </a:spcBef>
              <a:buClrTx/>
              <a:buSzTx/>
              <a:buFontTx/>
              <a:buNone/>
            </a:pPr>
            <a:r>
              <a:rPr lang="en-US" altLang="en-US" sz="1600">
                <a:cs typeface="Arial" panose="020B0604020202020204" pitchFamily="34" charset="0"/>
              </a:rPr>
              <a:t>LO 7  Analyze the effects of business transactions on the accounting equation.</a:t>
            </a:r>
          </a:p>
        </p:txBody>
      </p:sp>
      <p:sp>
        <p:nvSpPr>
          <p:cNvPr id="29700" name="Line 4">
            <a:extLst>
              <a:ext uri="{FF2B5EF4-FFF2-40B4-BE49-F238E27FC236}">
                <a16:creationId xmlns:a16="http://schemas.microsoft.com/office/drawing/2014/main" id="{D78969F4-54BF-F833-916C-C7217EE9B7E8}"/>
              </a:ext>
            </a:extLst>
          </p:cNvPr>
          <p:cNvSpPr>
            <a:spLocks noChangeShapeType="1"/>
          </p:cNvSpPr>
          <p:nvPr/>
        </p:nvSpPr>
        <p:spPr bwMode="auto">
          <a:xfrm>
            <a:off x="304800" y="990600"/>
            <a:ext cx="8534400" cy="0"/>
          </a:xfrm>
          <a:prstGeom prst="line">
            <a:avLst/>
          </a:prstGeom>
          <a:noFill/>
          <a:ln w="57150" cap="sq">
            <a:solidFill>
              <a:srgbClr val="8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29701" name="Rectangle 7">
            <a:extLst>
              <a:ext uri="{FF2B5EF4-FFF2-40B4-BE49-F238E27FC236}">
                <a16:creationId xmlns:a16="http://schemas.microsoft.com/office/drawing/2014/main" id="{1C4278BB-1692-08B3-6766-7713B43A7959}"/>
              </a:ext>
            </a:extLst>
          </p:cNvPr>
          <p:cNvSpPr>
            <a:spLocks noChangeArrowheads="1"/>
          </p:cNvSpPr>
          <p:nvPr/>
        </p:nvSpPr>
        <p:spPr bwMode="auto">
          <a:xfrm>
            <a:off x="533400" y="381000"/>
            <a:ext cx="8077200" cy="560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90488" tIns="44450" rIns="90488" bIns="44450"/>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spcBef>
                <a:spcPct val="0"/>
              </a:spcBef>
              <a:buClrTx/>
              <a:buSzTx/>
              <a:buFontTx/>
              <a:buNone/>
            </a:pPr>
            <a:r>
              <a:rPr lang="en-US" altLang="en-US" sz="3000">
                <a:solidFill>
                  <a:schemeClr val="tx1"/>
                </a:solidFill>
                <a:cs typeface="Arial" panose="020B0604020202020204" pitchFamily="34" charset="0"/>
              </a:rPr>
              <a:t>Using the Accounting Equation</a:t>
            </a:r>
          </a:p>
        </p:txBody>
      </p:sp>
      <p:sp>
        <p:nvSpPr>
          <p:cNvPr id="29702" name="Rectangle 7">
            <a:extLst>
              <a:ext uri="{FF2B5EF4-FFF2-40B4-BE49-F238E27FC236}">
                <a16:creationId xmlns:a16="http://schemas.microsoft.com/office/drawing/2014/main" id="{92477A86-2A5C-B559-E3C8-A5800A5B5B08}"/>
              </a:ext>
            </a:extLst>
          </p:cNvPr>
          <p:cNvSpPr>
            <a:spLocks noChangeArrowheads="1"/>
          </p:cNvSpPr>
          <p:nvPr/>
        </p:nvSpPr>
        <p:spPr bwMode="auto">
          <a:xfrm>
            <a:off x="381000" y="2030413"/>
            <a:ext cx="2438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spcBef>
                <a:spcPct val="0"/>
              </a:spcBef>
              <a:buClrTx/>
              <a:buSzTx/>
              <a:buFontTx/>
              <a:buNone/>
            </a:pPr>
            <a:r>
              <a:rPr lang="en-US" altLang="en-US" sz="1200">
                <a:solidFill>
                  <a:schemeClr val="tx1"/>
                </a:solidFill>
                <a:cs typeface="Arial" panose="020B0604020202020204" pitchFamily="34" charset="0"/>
              </a:rPr>
              <a:t>Illustration 1-9</a:t>
            </a:r>
          </a:p>
          <a:p>
            <a:pPr>
              <a:spcBef>
                <a:spcPct val="0"/>
              </a:spcBef>
              <a:buClrTx/>
              <a:buSzTx/>
              <a:buFontTx/>
              <a:buNone/>
            </a:pPr>
            <a:r>
              <a:rPr lang="en-US" altLang="en-US" sz="1200" b="0">
                <a:solidFill>
                  <a:schemeClr val="tx1"/>
                </a:solidFill>
                <a:cs typeface="Arial" panose="020B0604020202020204" pitchFamily="34" charset="0"/>
              </a:rPr>
              <a:t>Expanded accounting equation</a:t>
            </a:r>
          </a:p>
        </p:txBody>
      </p:sp>
      <p:sp>
        <p:nvSpPr>
          <p:cNvPr id="29703" name="Text Box 3">
            <a:extLst>
              <a:ext uri="{FF2B5EF4-FFF2-40B4-BE49-F238E27FC236}">
                <a16:creationId xmlns:a16="http://schemas.microsoft.com/office/drawing/2014/main" id="{38A3CD63-220D-5213-75E9-4819166C5DBF}"/>
              </a:ext>
            </a:extLst>
          </p:cNvPr>
          <p:cNvSpPr txBox="1">
            <a:spLocks noChangeArrowheads="1"/>
          </p:cNvSpPr>
          <p:nvPr/>
        </p:nvSpPr>
        <p:spPr bwMode="auto">
          <a:xfrm>
            <a:off x="533400" y="1322388"/>
            <a:ext cx="7772400" cy="50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type="none" w="sm" len="sm"/>
                <a:tailEnd type="none" w="sm" len="sm"/>
              </a14:hiddenLine>
            </a:ext>
          </a:extLst>
        </p:spPr>
        <p:txBody>
          <a:bodyPr lIns="90488" tIns="44450" rIns="90488" bIns="44450"/>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spcBef>
                <a:spcPct val="0"/>
              </a:spcBef>
              <a:buClrTx/>
              <a:buSzTx/>
              <a:buFontTx/>
              <a:buNone/>
            </a:pPr>
            <a:r>
              <a:rPr lang="en-US" altLang="en-US">
                <a:solidFill>
                  <a:srgbClr val="800000"/>
                </a:solidFill>
                <a:cs typeface="Arial" panose="020B0604020202020204" pitchFamily="34" charset="0"/>
              </a:rPr>
              <a:t>Transaction Analysis</a:t>
            </a:r>
          </a:p>
        </p:txBody>
      </p:sp>
      <p:sp>
        <p:nvSpPr>
          <p:cNvPr id="29704" name="Text Box 9">
            <a:extLst>
              <a:ext uri="{FF2B5EF4-FFF2-40B4-BE49-F238E27FC236}">
                <a16:creationId xmlns:a16="http://schemas.microsoft.com/office/drawing/2014/main" id="{888F42A1-C53B-BC17-050B-F3EC4850E161}"/>
              </a:ext>
            </a:extLst>
          </p:cNvPr>
          <p:cNvSpPr txBox="1">
            <a:spLocks noChangeArrowheads="1"/>
          </p:cNvSpPr>
          <p:nvPr/>
        </p:nvSpPr>
        <p:spPr bwMode="auto">
          <a:xfrm>
            <a:off x="3886200" y="2667000"/>
            <a:ext cx="3124200" cy="609600"/>
          </a:xfrm>
          <a:prstGeom prst="rect">
            <a:avLst/>
          </a:prstGeom>
          <a:solidFill>
            <a:srgbClr val="99CC00"/>
          </a:solidFill>
          <a:ln>
            <a:noFill/>
          </a:ln>
          <a:extLs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nchor="ct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spcBef>
                <a:spcPct val="50000"/>
              </a:spcBef>
              <a:buClrTx/>
              <a:buSzTx/>
              <a:buFontTx/>
              <a:buNone/>
            </a:pPr>
            <a:r>
              <a:rPr lang="en-US" altLang="en-US" sz="1400">
                <a:solidFill>
                  <a:schemeClr val="tx1"/>
                </a:solidFill>
                <a:latin typeface="Times New Roman" panose="02020603050405020304" pitchFamily="18" charset="0"/>
              </a:rPr>
              <a:t>Stockholders’ Equity</a:t>
            </a:r>
            <a:endParaRPr lang="th-TH" altLang="en-US" sz="1400">
              <a:solidFill>
                <a:schemeClr val="tx1"/>
              </a:solidFill>
              <a:latin typeface="Times New Roman" panose="02020603050405020304" pitchFamily="18" charset="0"/>
            </a:endParaRPr>
          </a:p>
        </p:txBody>
      </p:sp>
      <p:sp>
        <p:nvSpPr>
          <p:cNvPr id="29705" name="Text Box 10">
            <a:extLst>
              <a:ext uri="{FF2B5EF4-FFF2-40B4-BE49-F238E27FC236}">
                <a16:creationId xmlns:a16="http://schemas.microsoft.com/office/drawing/2014/main" id="{10788482-5043-59AB-485D-B0CD72EDE06C}"/>
              </a:ext>
            </a:extLst>
          </p:cNvPr>
          <p:cNvSpPr txBox="1">
            <a:spLocks noChangeArrowheads="1"/>
          </p:cNvSpPr>
          <p:nvPr/>
        </p:nvSpPr>
        <p:spPr bwMode="auto">
          <a:xfrm>
            <a:off x="488950" y="5505450"/>
            <a:ext cx="8197850" cy="68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spcBef>
                <a:spcPct val="0"/>
              </a:spcBef>
              <a:buClrTx/>
              <a:buSzTx/>
              <a:buFontTx/>
              <a:buNone/>
            </a:pPr>
            <a:r>
              <a:rPr lang="en-US" altLang="en-US" sz="1300" b="0">
                <a:solidFill>
                  <a:schemeClr val="tx1"/>
                </a:solidFill>
                <a:latin typeface="Verdana" panose="020B0604030504040204" pitchFamily="34" charset="0"/>
              </a:rPr>
              <a:t>Stockholders’ Equity includes </a:t>
            </a:r>
            <a:r>
              <a:rPr lang="en-US" altLang="en-US" sz="1300" b="0" u="sng">
                <a:solidFill>
                  <a:schemeClr val="tx1"/>
                </a:solidFill>
                <a:latin typeface="Verdana" panose="020B0604030504040204" pitchFamily="34" charset="0"/>
              </a:rPr>
              <a:t>Share Capital - Ordinary</a:t>
            </a:r>
            <a:r>
              <a:rPr lang="en-US" altLang="en-US" sz="1300" b="0">
                <a:solidFill>
                  <a:schemeClr val="tx1"/>
                </a:solidFill>
                <a:latin typeface="Verdana" panose="020B0604030504040204" pitchFamily="34" charset="0"/>
              </a:rPr>
              <a:t> and </a:t>
            </a:r>
            <a:r>
              <a:rPr lang="en-US" altLang="en-US" sz="1300" b="0" u="sng">
                <a:solidFill>
                  <a:schemeClr val="tx1"/>
                </a:solidFill>
                <a:latin typeface="Verdana" panose="020B0604030504040204" pitchFamily="34" charset="0"/>
              </a:rPr>
              <a:t>Retained Earnings</a:t>
            </a:r>
            <a:r>
              <a:rPr lang="en-US" altLang="en-US" sz="1300" b="0">
                <a:solidFill>
                  <a:schemeClr val="tx1"/>
                </a:solidFill>
                <a:latin typeface="Verdana" panose="020B0604030504040204" pitchFamily="34" charset="0"/>
              </a:rPr>
              <a:t>.  </a:t>
            </a:r>
          </a:p>
          <a:p>
            <a:pPr>
              <a:spcBef>
                <a:spcPct val="0"/>
              </a:spcBef>
              <a:buClrTx/>
              <a:buSzTx/>
              <a:buFontTx/>
              <a:buNone/>
            </a:pPr>
            <a:r>
              <a:rPr lang="en-US" altLang="en-US" sz="1300" b="0">
                <a:solidFill>
                  <a:schemeClr val="tx1"/>
                </a:solidFill>
                <a:latin typeface="Verdana" panose="020B0604030504040204" pitchFamily="34" charset="0"/>
              </a:rPr>
              <a:t>Retained Earnings are affected by Revenue, Expense and Dividend.  Revenues increase Retained Earnings;  Expenses and Dividends decrease Retained Earnings.</a:t>
            </a:r>
            <a:endParaRPr lang="th-TH" altLang="en-US" sz="1300" b="0">
              <a:solidFill>
                <a:schemeClr val="tx1"/>
              </a:solidFill>
              <a:latin typeface="Verdana" panose="020B0604030504040204" pitchFamily="34" charset="0"/>
            </a:endParaRPr>
          </a:p>
        </p:txBody>
      </p:sp>
    </p:spTree>
  </p:cSld>
  <p:clrMapOvr>
    <a:masterClrMapping/>
  </p:clrMapOvr>
  <p:transition>
    <p:wipe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7602" name="Rectangle 2">
            <a:extLst>
              <a:ext uri="{FF2B5EF4-FFF2-40B4-BE49-F238E27FC236}">
                <a16:creationId xmlns:a16="http://schemas.microsoft.com/office/drawing/2014/main" id="{BAB0DF4E-7BE0-0474-F5BF-5798CC613BBD}"/>
              </a:ext>
            </a:extLst>
          </p:cNvPr>
          <p:cNvSpPr>
            <a:spLocks noGrp="1" noChangeArrowheads="1"/>
          </p:cNvSpPr>
          <p:nvPr>
            <p:ph type="title"/>
          </p:nvPr>
        </p:nvSpPr>
        <p:spPr>
          <a:xfrm>
            <a:off x="457200" y="457200"/>
            <a:ext cx="8229600" cy="560388"/>
          </a:xfrm>
          <a:ln w="12700" cap="flat">
            <a:solidFill>
              <a:schemeClr val="tx1"/>
            </a:solidFill>
          </a:ln>
          <a:effectLst>
            <a:outerShdw dist="107763" dir="2700000" algn="ctr" rotWithShape="0">
              <a:schemeClr val="bg2"/>
            </a:outerShdw>
          </a:effectLst>
        </p:spPr>
        <p:txBody>
          <a:bodyPr lIns="90488" tIns="44450" rIns="90488" bIns="44450" anchor="t"/>
          <a:lstStyle/>
          <a:p>
            <a:pPr marL="109538" algn="l">
              <a:defRPr/>
            </a:pPr>
            <a:r>
              <a:rPr lang="en-US">
                <a:solidFill>
                  <a:schemeClr val="bg1"/>
                </a:solidFill>
                <a:effectLst>
                  <a:outerShdw blurRad="38100" dist="38100" dir="2700000" algn="tl">
                    <a:srgbClr val="000000"/>
                  </a:outerShdw>
                </a:effectLst>
                <a:cs typeface="+mj-cs"/>
              </a:rPr>
              <a:t>Stockholders’ Equity</a:t>
            </a:r>
          </a:p>
        </p:txBody>
      </p:sp>
      <p:pic>
        <p:nvPicPr>
          <p:cNvPr id="31747" name="Picture 8">
            <a:extLst>
              <a:ext uri="{FF2B5EF4-FFF2-40B4-BE49-F238E27FC236}">
                <a16:creationId xmlns:a16="http://schemas.microsoft.com/office/drawing/2014/main" id="{C45B3800-B2CD-6973-C5B0-78495BCDB39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524000"/>
            <a:ext cx="8153400" cy="2517775"/>
          </a:xfrm>
          <a:prstGeom prst="rect">
            <a:avLst/>
          </a:prstGeom>
          <a:noFill/>
          <a:ln w="28575"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pic>
      <p:sp>
        <p:nvSpPr>
          <p:cNvPr id="31748" name="Text Box 5">
            <a:extLst>
              <a:ext uri="{FF2B5EF4-FFF2-40B4-BE49-F238E27FC236}">
                <a16:creationId xmlns:a16="http://schemas.microsoft.com/office/drawing/2014/main" id="{B7F57379-A6F2-901F-D9B3-C5BAA9F81759}"/>
              </a:ext>
            </a:extLst>
          </p:cNvPr>
          <p:cNvSpPr txBox="1">
            <a:spLocks noChangeArrowheads="1"/>
          </p:cNvSpPr>
          <p:nvPr/>
        </p:nvSpPr>
        <p:spPr bwMode="auto">
          <a:xfrm>
            <a:off x="6781800" y="1347788"/>
            <a:ext cx="1600200" cy="303212"/>
          </a:xfrm>
          <a:prstGeom prst="rect">
            <a:avLst/>
          </a:prstGeom>
          <a:solidFill>
            <a:srgbClr val="FFFFCC"/>
          </a:solidFill>
          <a:ln w="28575" cap="sq">
            <a:solidFill>
              <a:srgbClr val="800000"/>
            </a:solidFill>
            <a:miter lim="800000"/>
            <a:headEnd type="none" w="sm" len="sm"/>
            <a:tailEnd type="none" w="sm" len="sm"/>
          </a:ln>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spcBef>
                <a:spcPct val="0"/>
              </a:spcBef>
              <a:buClrTx/>
              <a:buSzTx/>
              <a:buFontTx/>
              <a:buNone/>
            </a:pPr>
            <a:r>
              <a:rPr lang="en-US" altLang="en-US" sz="1200">
                <a:solidFill>
                  <a:schemeClr val="tx1"/>
                </a:solidFill>
                <a:latin typeface="Comic Sans MS" panose="030F0702030302020204" pitchFamily="66" charset="0"/>
              </a:rPr>
              <a:t>Illustration 1-6</a:t>
            </a:r>
            <a:endParaRPr lang="en-US" altLang="en-US" sz="1200" b="0">
              <a:solidFill>
                <a:schemeClr val="tx1"/>
              </a:solidFill>
              <a:latin typeface="Comic Sans MS" panose="030F0702030302020204" pitchFamily="66" charset="0"/>
            </a:endParaRPr>
          </a:p>
        </p:txBody>
      </p:sp>
      <p:sp>
        <p:nvSpPr>
          <p:cNvPr id="537609" name="Text Box 9">
            <a:extLst>
              <a:ext uri="{FF2B5EF4-FFF2-40B4-BE49-F238E27FC236}">
                <a16:creationId xmlns:a16="http://schemas.microsoft.com/office/drawing/2014/main" id="{76844D06-B553-E954-0ADB-02DB9E3C65AF}"/>
              </a:ext>
            </a:extLst>
          </p:cNvPr>
          <p:cNvSpPr txBox="1">
            <a:spLocks noChangeArrowheads="1"/>
          </p:cNvSpPr>
          <p:nvPr/>
        </p:nvSpPr>
        <p:spPr bwMode="auto">
          <a:xfrm>
            <a:off x="3657600" y="6248400"/>
            <a:ext cx="5410200" cy="581025"/>
          </a:xfrm>
          <a:prstGeom prst="rect">
            <a:avLst/>
          </a:prstGeom>
          <a:solidFill>
            <a:schemeClr val="bg1"/>
          </a:solidFill>
          <a:ln w="19050">
            <a:noFill/>
            <a:miter lim="800000"/>
            <a:headEnd/>
            <a:tailEnd/>
          </a:ln>
          <a:effectLst/>
        </p:spPr>
        <p:txBody>
          <a:bodyPr>
            <a:spAutoFit/>
          </a:bodyPr>
          <a:lstStyle/>
          <a:p>
            <a:pPr marL="690563" indent="-690563">
              <a:spcBef>
                <a:spcPct val="50000"/>
              </a:spcBef>
              <a:defRPr/>
            </a:pPr>
            <a:r>
              <a:rPr lang="en-US" sz="1600" b="1" i="1">
                <a:solidFill>
                  <a:schemeClr val="bg2"/>
                </a:solidFill>
                <a:effectLst>
                  <a:outerShdw blurRad="38100" dist="38100" dir="2700000" algn="tl">
                    <a:srgbClr val="C0C0C0"/>
                  </a:outerShdw>
                </a:effectLst>
                <a:latin typeface="Comic Sans MS" pitchFamily="66" charset="0"/>
                <a:cs typeface="+mn-cs"/>
              </a:rPr>
              <a:t>SO 6 	State the accounting equation, and define assets, liabilities, and stockholders’ equity.</a:t>
            </a:r>
          </a:p>
        </p:txBody>
      </p:sp>
    </p:spTree>
  </p:cSld>
  <p:clrMapOvr>
    <a:masterClrMapping/>
  </p:clrMapOvr>
  <p:transition>
    <p:wipe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1698" name="Rectangle 2">
            <a:extLst>
              <a:ext uri="{FF2B5EF4-FFF2-40B4-BE49-F238E27FC236}">
                <a16:creationId xmlns:a16="http://schemas.microsoft.com/office/drawing/2014/main" id="{211EEFF2-566F-897E-72A5-4D629125AAB6}"/>
              </a:ext>
            </a:extLst>
          </p:cNvPr>
          <p:cNvSpPr>
            <a:spLocks noGrp="1" noChangeArrowheads="1"/>
          </p:cNvSpPr>
          <p:nvPr>
            <p:ph type="title"/>
          </p:nvPr>
        </p:nvSpPr>
        <p:spPr>
          <a:xfrm>
            <a:off x="457200" y="457200"/>
            <a:ext cx="8229600" cy="560388"/>
          </a:xfrm>
          <a:ln w="12700" cap="flat">
            <a:solidFill>
              <a:schemeClr val="tx1"/>
            </a:solidFill>
          </a:ln>
          <a:effectLst>
            <a:outerShdw dist="107763" dir="2700000" algn="ctr" rotWithShape="0">
              <a:schemeClr val="bg2"/>
            </a:outerShdw>
          </a:effectLst>
        </p:spPr>
        <p:txBody>
          <a:bodyPr lIns="90488" tIns="44450" rIns="90488" bIns="44450" anchor="t"/>
          <a:lstStyle/>
          <a:p>
            <a:pPr marL="109538" algn="l">
              <a:defRPr/>
            </a:pPr>
            <a:r>
              <a:rPr lang="en-US">
                <a:solidFill>
                  <a:schemeClr val="bg1"/>
                </a:solidFill>
                <a:effectLst>
                  <a:outerShdw blurRad="38100" dist="38100" dir="2700000" algn="tl">
                    <a:srgbClr val="000000"/>
                  </a:outerShdw>
                </a:effectLst>
                <a:cs typeface="+mj-cs"/>
              </a:rPr>
              <a:t>Using The Basic Accounting Equation</a:t>
            </a:r>
          </a:p>
        </p:txBody>
      </p:sp>
      <p:sp>
        <p:nvSpPr>
          <p:cNvPr id="33795" name="Text Box 3">
            <a:extLst>
              <a:ext uri="{FF2B5EF4-FFF2-40B4-BE49-F238E27FC236}">
                <a16:creationId xmlns:a16="http://schemas.microsoft.com/office/drawing/2014/main" id="{82CD6389-4346-69D3-F160-CEC61DB14DFB}"/>
              </a:ext>
            </a:extLst>
          </p:cNvPr>
          <p:cNvSpPr txBox="1">
            <a:spLocks noChangeArrowheads="1"/>
          </p:cNvSpPr>
          <p:nvPr/>
        </p:nvSpPr>
        <p:spPr bwMode="auto">
          <a:xfrm>
            <a:off x="685800" y="1457325"/>
            <a:ext cx="7772400" cy="3343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690563" indent="-460375">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nSpc>
                <a:spcPct val="115000"/>
              </a:lnSpc>
              <a:spcBef>
                <a:spcPct val="60000"/>
              </a:spcBef>
              <a:buClrTx/>
              <a:buSzPct val="80000"/>
              <a:buFontTx/>
              <a:buNone/>
            </a:pPr>
            <a:r>
              <a:rPr lang="en-US" altLang="en-US">
                <a:solidFill>
                  <a:srgbClr val="800000"/>
                </a:solidFill>
                <a:latin typeface="Comic Sans MS" panose="030F0702030302020204" pitchFamily="66" charset="0"/>
              </a:rPr>
              <a:t>Transactions</a:t>
            </a:r>
            <a:r>
              <a:rPr lang="en-US" altLang="en-US" sz="2400">
                <a:solidFill>
                  <a:srgbClr val="00FFFF"/>
                </a:solidFill>
                <a:latin typeface="Comic Sans MS" panose="030F0702030302020204" pitchFamily="66" charset="0"/>
              </a:rPr>
              <a:t> </a:t>
            </a:r>
            <a:r>
              <a:rPr lang="en-US" altLang="en-US" sz="2400" b="0">
                <a:solidFill>
                  <a:srgbClr val="000000"/>
                </a:solidFill>
                <a:latin typeface="Comic Sans MS" panose="030F0702030302020204" pitchFamily="66" charset="0"/>
              </a:rPr>
              <a:t>are a business’s economic events </a:t>
            </a:r>
            <a:r>
              <a:rPr lang="en-US" altLang="en-US" sz="2400" b="0" i="1">
                <a:solidFill>
                  <a:srgbClr val="000000"/>
                </a:solidFill>
                <a:latin typeface="Comic Sans MS" panose="030F0702030302020204" pitchFamily="66" charset="0"/>
              </a:rPr>
              <a:t>recorded </a:t>
            </a:r>
            <a:r>
              <a:rPr lang="en-US" altLang="en-US" sz="2400" b="0">
                <a:solidFill>
                  <a:srgbClr val="000000"/>
                </a:solidFill>
                <a:latin typeface="Comic Sans MS" panose="030F0702030302020204" pitchFamily="66" charset="0"/>
              </a:rPr>
              <a:t>by accountants.</a:t>
            </a:r>
          </a:p>
          <a:p>
            <a:pPr lvl="1">
              <a:lnSpc>
                <a:spcPct val="115000"/>
              </a:lnSpc>
              <a:spcBef>
                <a:spcPct val="60000"/>
              </a:spcBef>
              <a:buClrTx/>
              <a:buSzPct val="80000"/>
              <a:buFontTx/>
              <a:buBlip>
                <a:blip r:embed="rId3"/>
              </a:buBlip>
            </a:pPr>
            <a:r>
              <a:rPr lang="en-US" altLang="en-US" b="0">
                <a:solidFill>
                  <a:srgbClr val="000000"/>
                </a:solidFill>
                <a:latin typeface="Comic Sans MS" panose="030F0702030302020204" pitchFamily="66" charset="0"/>
              </a:rPr>
              <a:t>May be external or internal.</a:t>
            </a:r>
          </a:p>
          <a:p>
            <a:pPr lvl="1">
              <a:lnSpc>
                <a:spcPct val="115000"/>
              </a:lnSpc>
              <a:spcBef>
                <a:spcPct val="60000"/>
              </a:spcBef>
              <a:buClrTx/>
              <a:buSzPct val="80000"/>
              <a:buFontTx/>
              <a:buBlip>
                <a:blip r:embed="rId3"/>
              </a:buBlip>
            </a:pPr>
            <a:r>
              <a:rPr lang="en-US" altLang="en-US" b="0">
                <a:solidFill>
                  <a:srgbClr val="000000"/>
                </a:solidFill>
                <a:latin typeface="Comic Sans MS" panose="030F0702030302020204" pitchFamily="66" charset="0"/>
              </a:rPr>
              <a:t>Not all activities represent transactions.</a:t>
            </a:r>
          </a:p>
          <a:p>
            <a:pPr lvl="1">
              <a:lnSpc>
                <a:spcPct val="115000"/>
              </a:lnSpc>
              <a:spcBef>
                <a:spcPct val="60000"/>
              </a:spcBef>
              <a:buClrTx/>
              <a:buSzPct val="80000"/>
              <a:buFontTx/>
              <a:buBlip>
                <a:blip r:embed="rId3"/>
              </a:buBlip>
            </a:pPr>
            <a:r>
              <a:rPr lang="en-US" altLang="en-US" b="0">
                <a:solidFill>
                  <a:srgbClr val="000000"/>
                </a:solidFill>
                <a:latin typeface="Comic Sans MS" panose="030F0702030302020204" pitchFamily="66" charset="0"/>
              </a:rPr>
              <a:t>Each transaction has a </a:t>
            </a:r>
            <a:r>
              <a:rPr lang="en-US" altLang="en-US">
                <a:solidFill>
                  <a:srgbClr val="000066"/>
                </a:solidFill>
                <a:latin typeface="Comic Sans MS" panose="030F0702030302020204" pitchFamily="66" charset="0"/>
              </a:rPr>
              <a:t>dual effect</a:t>
            </a:r>
            <a:r>
              <a:rPr lang="en-US" altLang="en-US" b="0">
                <a:solidFill>
                  <a:srgbClr val="000000"/>
                </a:solidFill>
                <a:latin typeface="Comic Sans MS" panose="030F0702030302020204" pitchFamily="66" charset="0"/>
              </a:rPr>
              <a:t> on the accounting equation.</a:t>
            </a:r>
          </a:p>
        </p:txBody>
      </p:sp>
      <p:sp>
        <p:nvSpPr>
          <p:cNvPr id="541700" name="Text Box 4">
            <a:extLst>
              <a:ext uri="{FF2B5EF4-FFF2-40B4-BE49-F238E27FC236}">
                <a16:creationId xmlns:a16="http://schemas.microsoft.com/office/drawing/2014/main" id="{2BD1B336-9722-A6A5-D88C-82EBE6DA41F6}"/>
              </a:ext>
            </a:extLst>
          </p:cNvPr>
          <p:cNvSpPr txBox="1">
            <a:spLocks noChangeArrowheads="1"/>
          </p:cNvSpPr>
          <p:nvPr/>
        </p:nvSpPr>
        <p:spPr bwMode="auto">
          <a:xfrm>
            <a:off x="3581400" y="6248400"/>
            <a:ext cx="5486400" cy="581025"/>
          </a:xfrm>
          <a:prstGeom prst="rect">
            <a:avLst/>
          </a:prstGeom>
          <a:solidFill>
            <a:schemeClr val="bg1"/>
          </a:solidFill>
          <a:ln w="19050">
            <a:noFill/>
            <a:miter lim="800000"/>
            <a:headEnd/>
            <a:tailEnd/>
          </a:ln>
          <a:effectLst/>
        </p:spPr>
        <p:txBody>
          <a:bodyPr>
            <a:spAutoFit/>
          </a:bodyPr>
          <a:lstStyle/>
          <a:p>
            <a:pPr marL="690563" indent="-690563">
              <a:spcBef>
                <a:spcPct val="50000"/>
              </a:spcBef>
              <a:defRPr/>
            </a:pPr>
            <a:r>
              <a:rPr lang="en-US" sz="1600" b="1" i="1">
                <a:solidFill>
                  <a:schemeClr val="bg2"/>
                </a:solidFill>
                <a:effectLst>
                  <a:outerShdw blurRad="38100" dist="38100" dir="2700000" algn="tl">
                    <a:srgbClr val="C0C0C0"/>
                  </a:outerShdw>
                </a:effectLst>
                <a:latin typeface="Comic Sans MS" pitchFamily="66" charset="0"/>
                <a:cs typeface="+mn-cs"/>
              </a:rPr>
              <a:t>SO 7 	Analyze the effects of business transactions on the accounting equation.</a:t>
            </a:r>
          </a:p>
        </p:txBody>
      </p:sp>
    </p:spTree>
  </p:cSld>
  <p:clrMapOvr>
    <a:masterClrMapping/>
  </p:clrMapOvr>
  <p:transition>
    <p:wipe dir="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3746" name="Text Box 2">
            <a:extLst>
              <a:ext uri="{FF2B5EF4-FFF2-40B4-BE49-F238E27FC236}">
                <a16:creationId xmlns:a16="http://schemas.microsoft.com/office/drawing/2014/main" id="{6D9FEC55-8405-2BF3-4821-44D355DE4A05}"/>
              </a:ext>
            </a:extLst>
          </p:cNvPr>
          <p:cNvSpPr txBox="1">
            <a:spLocks noChangeArrowheads="1"/>
          </p:cNvSpPr>
          <p:nvPr/>
        </p:nvSpPr>
        <p:spPr bwMode="auto">
          <a:xfrm>
            <a:off x="533400" y="1295400"/>
            <a:ext cx="8077200" cy="822325"/>
          </a:xfrm>
          <a:prstGeom prst="rect">
            <a:avLst/>
          </a:prstGeom>
          <a:noFill/>
          <a:ln w="12700">
            <a:noFill/>
            <a:miter lim="800000"/>
            <a:headEnd/>
            <a:tailEnd/>
          </a:ln>
          <a:effectLst/>
        </p:spPr>
        <p:txBody>
          <a:bodyPr>
            <a:spAutoFit/>
          </a:bodyPr>
          <a:lstStyle/>
          <a:p>
            <a:pPr>
              <a:spcBef>
                <a:spcPct val="50000"/>
              </a:spcBef>
              <a:defRPr/>
            </a:pPr>
            <a:r>
              <a:rPr lang="en-US" b="1">
                <a:solidFill>
                  <a:srgbClr val="990000"/>
                </a:solidFill>
                <a:effectLst>
                  <a:outerShdw blurRad="38100" dist="38100" dir="2700000" algn="tl">
                    <a:srgbClr val="C0C0C0"/>
                  </a:outerShdw>
                </a:effectLst>
                <a:latin typeface="Comic Sans MS" pitchFamily="66" charset="0"/>
              </a:rPr>
              <a:t>Question:</a:t>
            </a:r>
            <a:r>
              <a:rPr lang="en-US" sz="1800" b="1">
                <a:latin typeface="Comic Sans MS" pitchFamily="66" charset="0"/>
              </a:rPr>
              <a:t> </a:t>
            </a:r>
            <a:r>
              <a:rPr lang="en-US">
                <a:solidFill>
                  <a:schemeClr val="bg2"/>
                </a:solidFill>
                <a:latin typeface="Comic Sans MS" pitchFamily="66" charset="0"/>
              </a:rPr>
              <a:t>Are the following events recorded in the accounting records?</a:t>
            </a:r>
            <a:endParaRPr lang="en-US">
              <a:solidFill>
                <a:schemeClr val="bg2"/>
              </a:solidFill>
              <a:effectLst>
                <a:outerShdw blurRad="38100" dist="38100" dir="2700000" algn="tl">
                  <a:srgbClr val="C0C0C0"/>
                </a:outerShdw>
              </a:effectLst>
              <a:latin typeface="Comic Sans MS" pitchFamily="66" charset="0"/>
            </a:endParaRPr>
          </a:p>
        </p:txBody>
      </p:sp>
      <p:sp>
        <p:nvSpPr>
          <p:cNvPr id="35843" name="Text Box 3">
            <a:extLst>
              <a:ext uri="{FF2B5EF4-FFF2-40B4-BE49-F238E27FC236}">
                <a16:creationId xmlns:a16="http://schemas.microsoft.com/office/drawing/2014/main" id="{69E12B78-F200-B0F9-1D36-465E5F66CE80}"/>
              </a:ext>
            </a:extLst>
          </p:cNvPr>
          <p:cNvSpPr txBox="1">
            <a:spLocks noChangeArrowheads="1"/>
          </p:cNvSpPr>
          <p:nvPr/>
        </p:nvSpPr>
        <p:spPr bwMode="auto">
          <a:xfrm>
            <a:off x="533400" y="2438400"/>
            <a:ext cx="1143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spcBef>
                <a:spcPct val="50000"/>
              </a:spcBef>
              <a:buClrTx/>
              <a:buSzTx/>
              <a:buFontTx/>
              <a:buNone/>
            </a:pPr>
            <a:r>
              <a:rPr lang="en-US" altLang="en-US" sz="2400">
                <a:solidFill>
                  <a:srgbClr val="000066"/>
                </a:solidFill>
                <a:latin typeface="Comic Sans MS" panose="030F0702030302020204" pitchFamily="66" charset="0"/>
                <a:cs typeface="Arial" panose="020B0604020202020204" pitchFamily="34" charset="0"/>
              </a:rPr>
              <a:t>Event</a:t>
            </a:r>
          </a:p>
        </p:txBody>
      </p:sp>
      <p:sp>
        <p:nvSpPr>
          <p:cNvPr id="35844" name="Text Box 4">
            <a:extLst>
              <a:ext uri="{FF2B5EF4-FFF2-40B4-BE49-F238E27FC236}">
                <a16:creationId xmlns:a16="http://schemas.microsoft.com/office/drawing/2014/main" id="{7D26A356-2393-2F3A-897E-9A1DAC30BEC7}"/>
              </a:ext>
            </a:extLst>
          </p:cNvPr>
          <p:cNvSpPr txBox="1">
            <a:spLocks noChangeArrowheads="1"/>
          </p:cNvSpPr>
          <p:nvPr/>
        </p:nvSpPr>
        <p:spPr bwMode="auto">
          <a:xfrm>
            <a:off x="2514600" y="2193925"/>
            <a:ext cx="1828800" cy="1096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spcBef>
                <a:spcPct val="50000"/>
              </a:spcBef>
              <a:buClrTx/>
              <a:buSzTx/>
              <a:buFontTx/>
              <a:buNone/>
            </a:pPr>
            <a:r>
              <a:rPr lang="en-US" altLang="en-US" sz="2200" b="0">
                <a:solidFill>
                  <a:schemeClr val="tx1"/>
                </a:solidFill>
                <a:latin typeface="Comic Sans MS" panose="030F0702030302020204" pitchFamily="66" charset="0"/>
                <a:cs typeface="Arial" panose="020B0604020202020204" pitchFamily="34" charset="0"/>
              </a:rPr>
              <a:t>Supplies are purchased on account.</a:t>
            </a:r>
          </a:p>
        </p:txBody>
      </p:sp>
      <p:sp>
        <p:nvSpPr>
          <p:cNvPr id="35845" name="Text Box 5">
            <a:extLst>
              <a:ext uri="{FF2B5EF4-FFF2-40B4-BE49-F238E27FC236}">
                <a16:creationId xmlns:a16="http://schemas.microsoft.com/office/drawing/2014/main" id="{70472DE7-42C6-5CD8-E803-BEBF6408D817}"/>
              </a:ext>
            </a:extLst>
          </p:cNvPr>
          <p:cNvSpPr txBox="1">
            <a:spLocks noChangeArrowheads="1"/>
          </p:cNvSpPr>
          <p:nvPr/>
        </p:nvSpPr>
        <p:spPr bwMode="auto">
          <a:xfrm>
            <a:off x="533400" y="3733800"/>
            <a:ext cx="152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spcBef>
                <a:spcPct val="50000"/>
              </a:spcBef>
              <a:buClrTx/>
              <a:buSzTx/>
              <a:buFontTx/>
              <a:buNone/>
            </a:pPr>
            <a:r>
              <a:rPr lang="en-US" altLang="en-US" sz="2400">
                <a:solidFill>
                  <a:srgbClr val="000066"/>
                </a:solidFill>
                <a:latin typeface="Comic Sans MS" panose="030F0702030302020204" pitchFamily="66" charset="0"/>
                <a:cs typeface="Arial" panose="020B0604020202020204" pitchFamily="34" charset="0"/>
              </a:rPr>
              <a:t>Criterion</a:t>
            </a:r>
          </a:p>
        </p:txBody>
      </p:sp>
      <p:sp>
        <p:nvSpPr>
          <p:cNvPr id="35846" name="Text Box 6">
            <a:extLst>
              <a:ext uri="{FF2B5EF4-FFF2-40B4-BE49-F238E27FC236}">
                <a16:creationId xmlns:a16="http://schemas.microsoft.com/office/drawing/2014/main" id="{C0B99817-EE2C-F3F6-8240-CE4EAFDD26C2}"/>
              </a:ext>
            </a:extLst>
          </p:cNvPr>
          <p:cNvSpPr txBox="1">
            <a:spLocks noChangeArrowheads="1"/>
          </p:cNvSpPr>
          <p:nvPr/>
        </p:nvSpPr>
        <p:spPr bwMode="auto">
          <a:xfrm>
            <a:off x="2438400" y="3657600"/>
            <a:ext cx="6324600" cy="790575"/>
          </a:xfrm>
          <a:prstGeom prst="rect">
            <a:avLst/>
          </a:prstGeom>
          <a:solidFill>
            <a:srgbClr val="C5C5FF"/>
          </a:solidFill>
          <a:ln w="28575">
            <a:solidFill>
              <a:schemeClr val="tx1"/>
            </a:solidFill>
            <a:miter lim="800000"/>
            <a:headEnd/>
            <a:tailEnd/>
          </a:ln>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spcBef>
                <a:spcPct val="50000"/>
              </a:spcBef>
              <a:buClrTx/>
              <a:buSzTx/>
              <a:buFontTx/>
              <a:buNone/>
            </a:pPr>
            <a:r>
              <a:rPr lang="en-US" altLang="en-US" sz="2200" b="0">
                <a:solidFill>
                  <a:schemeClr val="tx1"/>
                </a:solidFill>
                <a:latin typeface="Comic Sans MS" panose="030F0702030302020204" pitchFamily="66" charset="0"/>
                <a:cs typeface="Arial" panose="020B0604020202020204" pitchFamily="34" charset="0"/>
              </a:rPr>
              <a:t>Is the financial position (assets, liabilities, or stockholders’ equity) of the company changed?</a:t>
            </a:r>
          </a:p>
        </p:txBody>
      </p:sp>
      <p:sp>
        <p:nvSpPr>
          <p:cNvPr id="543751" name="Text Box 7">
            <a:extLst>
              <a:ext uri="{FF2B5EF4-FFF2-40B4-BE49-F238E27FC236}">
                <a16:creationId xmlns:a16="http://schemas.microsoft.com/office/drawing/2014/main" id="{85EB8B06-1CD3-A2A9-7F3E-F057071C19CD}"/>
              </a:ext>
            </a:extLst>
          </p:cNvPr>
          <p:cNvSpPr txBox="1">
            <a:spLocks noChangeArrowheads="1"/>
          </p:cNvSpPr>
          <p:nvPr/>
        </p:nvSpPr>
        <p:spPr bwMode="auto">
          <a:xfrm>
            <a:off x="3581400" y="6248400"/>
            <a:ext cx="5486400" cy="581025"/>
          </a:xfrm>
          <a:prstGeom prst="rect">
            <a:avLst/>
          </a:prstGeom>
          <a:solidFill>
            <a:schemeClr val="bg1"/>
          </a:solidFill>
          <a:ln w="19050">
            <a:noFill/>
            <a:miter lim="800000"/>
            <a:headEnd/>
            <a:tailEnd/>
          </a:ln>
          <a:effectLst/>
        </p:spPr>
        <p:txBody>
          <a:bodyPr>
            <a:spAutoFit/>
          </a:bodyPr>
          <a:lstStyle/>
          <a:p>
            <a:pPr marL="690563" indent="-690563">
              <a:spcBef>
                <a:spcPct val="50000"/>
              </a:spcBef>
              <a:defRPr/>
            </a:pPr>
            <a:r>
              <a:rPr lang="en-US" sz="1600" b="1" i="1">
                <a:solidFill>
                  <a:schemeClr val="bg2"/>
                </a:solidFill>
                <a:effectLst>
                  <a:outerShdw blurRad="38100" dist="38100" dir="2700000" algn="tl">
                    <a:srgbClr val="C0C0C0"/>
                  </a:outerShdw>
                </a:effectLst>
                <a:latin typeface="Comic Sans MS" pitchFamily="66" charset="0"/>
                <a:cs typeface="+mn-cs"/>
              </a:rPr>
              <a:t>SO 7 	Analyze the effects of business transactions on the accounting equation.</a:t>
            </a:r>
          </a:p>
        </p:txBody>
      </p:sp>
      <p:pic>
        <p:nvPicPr>
          <p:cNvPr id="543752" name="Picture 8">
            <a:extLst>
              <a:ext uri="{FF2B5EF4-FFF2-40B4-BE49-F238E27FC236}">
                <a16:creationId xmlns:a16="http://schemas.microsoft.com/office/drawing/2014/main" id="{72FA0DC7-DFB2-1171-6CC5-D532908F56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0" y="4800600"/>
            <a:ext cx="768350" cy="1109663"/>
          </a:xfrm>
          <a:prstGeom prst="rect">
            <a:avLst/>
          </a:prstGeom>
          <a:noFill/>
          <a:ln w="127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pic>
      <p:sp>
        <p:nvSpPr>
          <p:cNvPr id="35849" name="Line 9">
            <a:extLst>
              <a:ext uri="{FF2B5EF4-FFF2-40B4-BE49-F238E27FC236}">
                <a16:creationId xmlns:a16="http://schemas.microsoft.com/office/drawing/2014/main" id="{6B41F390-B663-93E8-296B-3E5802345CF3}"/>
              </a:ext>
            </a:extLst>
          </p:cNvPr>
          <p:cNvSpPr>
            <a:spLocks noChangeShapeType="1"/>
          </p:cNvSpPr>
          <p:nvPr/>
        </p:nvSpPr>
        <p:spPr bwMode="auto">
          <a:xfrm flipV="1">
            <a:off x="3429000" y="3352800"/>
            <a:ext cx="0" cy="30480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35850" name="Text Box 10">
            <a:extLst>
              <a:ext uri="{FF2B5EF4-FFF2-40B4-BE49-F238E27FC236}">
                <a16:creationId xmlns:a16="http://schemas.microsoft.com/office/drawing/2014/main" id="{D6BAA7BE-5C16-F385-D541-C01787F01812}"/>
              </a:ext>
            </a:extLst>
          </p:cNvPr>
          <p:cNvSpPr txBox="1">
            <a:spLocks noChangeArrowheads="1"/>
          </p:cNvSpPr>
          <p:nvPr/>
        </p:nvSpPr>
        <p:spPr bwMode="auto">
          <a:xfrm>
            <a:off x="4648200" y="2193925"/>
            <a:ext cx="1828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spcBef>
                <a:spcPct val="50000"/>
              </a:spcBef>
              <a:buClrTx/>
              <a:buSzTx/>
              <a:buFontTx/>
              <a:buNone/>
            </a:pPr>
            <a:r>
              <a:rPr lang="en-US" altLang="en-US" sz="2200" b="0">
                <a:solidFill>
                  <a:schemeClr val="tx1"/>
                </a:solidFill>
                <a:latin typeface="Comic Sans MS" panose="030F0702030302020204" pitchFamily="66" charset="0"/>
                <a:cs typeface="Arial" panose="020B0604020202020204" pitchFamily="34" charset="0"/>
              </a:rPr>
              <a:t>An employee is hired.</a:t>
            </a:r>
          </a:p>
        </p:txBody>
      </p:sp>
      <p:sp>
        <p:nvSpPr>
          <p:cNvPr id="35851" name="Line 11">
            <a:extLst>
              <a:ext uri="{FF2B5EF4-FFF2-40B4-BE49-F238E27FC236}">
                <a16:creationId xmlns:a16="http://schemas.microsoft.com/office/drawing/2014/main" id="{13E3CEA8-D4AC-7950-5DB3-9A9586D99303}"/>
              </a:ext>
            </a:extLst>
          </p:cNvPr>
          <p:cNvSpPr>
            <a:spLocks noChangeShapeType="1"/>
          </p:cNvSpPr>
          <p:nvPr/>
        </p:nvSpPr>
        <p:spPr bwMode="auto">
          <a:xfrm flipV="1">
            <a:off x="5562600" y="3048000"/>
            <a:ext cx="0" cy="60960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35852" name="Text Box 12">
            <a:extLst>
              <a:ext uri="{FF2B5EF4-FFF2-40B4-BE49-F238E27FC236}">
                <a16:creationId xmlns:a16="http://schemas.microsoft.com/office/drawing/2014/main" id="{5A573D08-6F84-B901-EE81-03BD3E1557B0}"/>
              </a:ext>
            </a:extLst>
          </p:cNvPr>
          <p:cNvSpPr txBox="1">
            <a:spLocks noChangeArrowheads="1"/>
          </p:cNvSpPr>
          <p:nvPr/>
        </p:nvSpPr>
        <p:spPr bwMode="auto">
          <a:xfrm>
            <a:off x="6629400" y="2179638"/>
            <a:ext cx="2057400" cy="1096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spcBef>
                <a:spcPct val="50000"/>
              </a:spcBef>
              <a:buClrTx/>
              <a:buSzTx/>
              <a:buFontTx/>
              <a:buNone/>
            </a:pPr>
            <a:r>
              <a:rPr lang="en-US" altLang="en-US" sz="2200" b="0">
                <a:solidFill>
                  <a:schemeClr val="tx1"/>
                </a:solidFill>
                <a:latin typeface="Comic Sans MS" panose="030F0702030302020204" pitchFamily="66" charset="0"/>
                <a:cs typeface="Arial" panose="020B0604020202020204" pitchFamily="34" charset="0"/>
              </a:rPr>
              <a:t>Dividends are paid to stockholders’.</a:t>
            </a:r>
          </a:p>
        </p:txBody>
      </p:sp>
      <p:sp>
        <p:nvSpPr>
          <p:cNvPr id="35853" name="Line 13">
            <a:extLst>
              <a:ext uri="{FF2B5EF4-FFF2-40B4-BE49-F238E27FC236}">
                <a16:creationId xmlns:a16="http://schemas.microsoft.com/office/drawing/2014/main" id="{414DF1A8-117D-9D07-113D-D261D8C6C144}"/>
              </a:ext>
            </a:extLst>
          </p:cNvPr>
          <p:cNvSpPr>
            <a:spLocks noChangeShapeType="1"/>
          </p:cNvSpPr>
          <p:nvPr/>
        </p:nvSpPr>
        <p:spPr bwMode="auto">
          <a:xfrm flipV="1">
            <a:off x="7696200" y="3352800"/>
            <a:ext cx="0" cy="30480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pic>
        <p:nvPicPr>
          <p:cNvPr id="543758" name="Picture 14">
            <a:extLst>
              <a:ext uri="{FF2B5EF4-FFF2-40B4-BE49-F238E27FC236}">
                <a16:creationId xmlns:a16="http://schemas.microsoft.com/office/drawing/2014/main" id="{08F8BC28-159C-EE0A-4F30-1DE4DD92B4B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08850" y="4800600"/>
            <a:ext cx="768350" cy="1109663"/>
          </a:xfrm>
          <a:prstGeom prst="rect">
            <a:avLst/>
          </a:prstGeom>
          <a:noFill/>
          <a:ln w="127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pic>
      <p:pic>
        <p:nvPicPr>
          <p:cNvPr id="543759" name="Picture 15">
            <a:extLst>
              <a:ext uri="{FF2B5EF4-FFF2-40B4-BE49-F238E27FC236}">
                <a16:creationId xmlns:a16="http://schemas.microsoft.com/office/drawing/2014/main" id="{80CE425A-4CC4-42F3-A097-AEE82C13F66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29200" y="4800600"/>
            <a:ext cx="1050925" cy="1371600"/>
          </a:xfrm>
          <a:prstGeom prst="rect">
            <a:avLst/>
          </a:prstGeom>
          <a:noFill/>
          <a:ln w="127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pic>
      <p:sp>
        <p:nvSpPr>
          <p:cNvPr id="35856" name="Text Box 16">
            <a:extLst>
              <a:ext uri="{FF2B5EF4-FFF2-40B4-BE49-F238E27FC236}">
                <a16:creationId xmlns:a16="http://schemas.microsoft.com/office/drawing/2014/main" id="{301AB03D-D3F0-C88D-1FFA-C84ADABEB30D}"/>
              </a:ext>
            </a:extLst>
          </p:cNvPr>
          <p:cNvSpPr txBox="1">
            <a:spLocks noChangeArrowheads="1"/>
          </p:cNvSpPr>
          <p:nvPr/>
        </p:nvSpPr>
        <p:spPr bwMode="auto">
          <a:xfrm>
            <a:off x="533400" y="4876800"/>
            <a:ext cx="21336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spcBef>
                <a:spcPct val="50000"/>
              </a:spcBef>
              <a:buClrTx/>
              <a:buSzTx/>
              <a:buFontTx/>
              <a:buNone/>
            </a:pPr>
            <a:r>
              <a:rPr lang="en-US" altLang="en-US" sz="2400">
                <a:solidFill>
                  <a:srgbClr val="000066"/>
                </a:solidFill>
                <a:latin typeface="Comic Sans MS" panose="030F0702030302020204" pitchFamily="66" charset="0"/>
                <a:cs typeface="Arial" panose="020B0604020202020204" pitchFamily="34" charset="0"/>
              </a:rPr>
              <a:t>Record/  Don’t Record</a:t>
            </a:r>
          </a:p>
        </p:txBody>
      </p:sp>
      <p:sp>
        <p:nvSpPr>
          <p:cNvPr id="543761" name="Rectangle 17">
            <a:extLst>
              <a:ext uri="{FF2B5EF4-FFF2-40B4-BE49-F238E27FC236}">
                <a16:creationId xmlns:a16="http://schemas.microsoft.com/office/drawing/2014/main" id="{43CA9D2B-47A3-33FA-066C-206BCFC5533C}"/>
              </a:ext>
            </a:extLst>
          </p:cNvPr>
          <p:cNvSpPr>
            <a:spLocks noGrp="1" noChangeArrowheads="1"/>
          </p:cNvSpPr>
          <p:nvPr>
            <p:ph type="title"/>
          </p:nvPr>
        </p:nvSpPr>
        <p:spPr>
          <a:xfrm>
            <a:off x="457200" y="457200"/>
            <a:ext cx="8229600" cy="560388"/>
          </a:xfrm>
          <a:ln w="12700" cap="flat">
            <a:solidFill>
              <a:schemeClr val="tx1"/>
            </a:solidFill>
          </a:ln>
          <a:effectLst>
            <a:outerShdw dist="107763" dir="2700000" algn="ctr" rotWithShape="0">
              <a:schemeClr val="bg2"/>
            </a:outerShdw>
          </a:effectLst>
        </p:spPr>
        <p:txBody>
          <a:bodyPr lIns="90488" tIns="44450" rIns="90488" bIns="44450" anchor="t"/>
          <a:lstStyle/>
          <a:p>
            <a:pPr marL="109538" algn="l">
              <a:defRPr/>
            </a:pPr>
            <a:r>
              <a:rPr lang="en-US">
                <a:solidFill>
                  <a:schemeClr val="bg1"/>
                </a:solidFill>
                <a:effectLst>
                  <a:outerShdw blurRad="38100" dist="38100" dir="2700000" algn="tl">
                    <a:srgbClr val="000000"/>
                  </a:outerShdw>
                </a:effectLst>
                <a:cs typeface="+mj-cs"/>
              </a:rPr>
              <a:t>Transactions</a:t>
            </a:r>
          </a:p>
        </p:txBody>
      </p:sp>
      <p:sp>
        <p:nvSpPr>
          <p:cNvPr id="35858" name="Freeform 18">
            <a:extLst>
              <a:ext uri="{FF2B5EF4-FFF2-40B4-BE49-F238E27FC236}">
                <a16:creationId xmlns:a16="http://schemas.microsoft.com/office/drawing/2014/main" id="{1D456A51-736D-B69B-8023-0850F3AE7CB7}"/>
              </a:ext>
            </a:extLst>
          </p:cNvPr>
          <p:cNvSpPr>
            <a:spLocks/>
          </p:cNvSpPr>
          <p:nvPr/>
        </p:nvSpPr>
        <p:spPr bwMode="auto">
          <a:xfrm>
            <a:off x="3429000" y="4460875"/>
            <a:ext cx="3175" cy="339725"/>
          </a:xfrm>
          <a:custGeom>
            <a:avLst/>
            <a:gdLst>
              <a:gd name="T0" fmla="*/ 5040313 w 2"/>
              <a:gd name="T1" fmla="*/ 0 h 214"/>
              <a:gd name="T2" fmla="*/ 0 w 2"/>
              <a:gd name="T3" fmla="*/ 539313438 h 214"/>
              <a:gd name="T4" fmla="*/ 0 60000 65536"/>
              <a:gd name="T5" fmla="*/ 0 60000 65536"/>
              <a:gd name="T6" fmla="*/ 0 w 2"/>
              <a:gd name="T7" fmla="*/ 0 h 214"/>
              <a:gd name="T8" fmla="*/ 2 w 2"/>
              <a:gd name="T9" fmla="*/ 214 h 214"/>
            </a:gdLst>
            <a:ahLst/>
            <a:cxnLst>
              <a:cxn ang="T4">
                <a:pos x="T0" y="T1"/>
              </a:cxn>
              <a:cxn ang="T5">
                <a:pos x="T2" y="T3"/>
              </a:cxn>
            </a:cxnLst>
            <a:rect l="T6" t="T7" r="T8" b="T9"/>
            <a:pathLst>
              <a:path w="2" h="214">
                <a:moveTo>
                  <a:pt x="2" y="0"/>
                </a:moveTo>
                <a:lnTo>
                  <a:pt x="0" y="214"/>
                </a:lnTo>
              </a:path>
            </a:pathLst>
          </a:custGeom>
          <a:noFill/>
          <a:ln w="28575" cap="sq" cmpd="sng">
            <a:solidFill>
              <a:schemeClr val="tx1"/>
            </a:solidFill>
            <a:prstDash val="solid"/>
            <a:round/>
            <a:headEnd type="none" w="sm" len="sm"/>
            <a:tailEnd type="triangl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5859" name="Freeform 19">
            <a:extLst>
              <a:ext uri="{FF2B5EF4-FFF2-40B4-BE49-F238E27FC236}">
                <a16:creationId xmlns:a16="http://schemas.microsoft.com/office/drawing/2014/main" id="{2EF39DEE-13C5-CF59-4D2B-16A63E7990DF}"/>
              </a:ext>
            </a:extLst>
          </p:cNvPr>
          <p:cNvSpPr>
            <a:spLocks/>
          </p:cNvSpPr>
          <p:nvPr/>
        </p:nvSpPr>
        <p:spPr bwMode="auto">
          <a:xfrm>
            <a:off x="5559425" y="4460875"/>
            <a:ext cx="3175" cy="339725"/>
          </a:xfrm>
          <a:custGeom>
            <a:avLst/>
            <a:gdLst>
              <a:gd name="T0" fmla="*/ 5040313 w 2"/>
              <a:gd name="T1" fmla="*/ 0 h 214"/>
              <a:gd name="T2" fmla="*/ 0 w 2"/>
              <a:gd name="T3" fmla="*/ 539313438 h 214"/>
              <a:gd name="T4" fmla="*/ 0 60000 65536"/>
              <a:gd name="T5" fmla="*/ 0 60000 65536"/>
              <a:gd name="T6" fmla="*/ 0 w 2"/>
              <a:gd name="T7" fmla="*/ 0 h 214"/>
              <a:gd name="T8" fmla="*/ 2 w 2"/>
              <a:gd name="T9" fmla="*/ 214 h 214"/>
            </a:gdLst>
            <a:ahLst/>
            <a:cxnLst>
              <a:cxn ang="T4">
                <a:pos x="T0" y="T1"/>
              </a:cxn>
              <a:cxn ang="T5">
                <a:pos x="T2" y="T3"/>
              </a:cxn>
            </a:cxnLst>
            <a:rect l="T6" t="T7" r="T8" b="T9"/>
            <a:pathLst>
              <a:path w="2" h="214">
                <a:moveTo>
                  <a:pt x="2" y="0"/>
                </a:moveTo>
                <a:lnTo>
                  <a:pt x="0" y="214"/>
                </a:lnTo>
              </a:path>
            </a:pathLst>
          </a:custGeom>
          <a:noFill/>
          <a:ln w="28575" cap="sq" cmpd="sng">
            <a:solidFill>
              <a:schemeClr val="tx1"/>
            </a:solidFill>
            <a:prstDash val="solid"/>
            <a:round/>
            <a:headEnd type="none" w="sm" len="sm"/>
            <a:tailEnd type="triangl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5860" name="Freeform 20">
            <a:extLst>
              <a:ext uri="{FF2B5EF4-FFF2-40B4-BE49-F238E27FC236}">
                <a16:creationId xmlns:a16="http://schemas.microsoft.com/office/drawing/2014/main" id="{89B0798D-54A8-97A4-2E1D-7D178C4C177B}"/>
              </a:ext>
            </a:extLst>
          </p:cNvPr>
          <p:cNvSpPr>
            <a:spLocks/>
          </p:cNvSpPr>
          <p:nvPr/>
        </p:nvSpPr>
        <p:spPr bwMode="auto">
          <a:xfrm>
            <a:off x="7696200" y="4460875"/>
            <a:ext cx="4763" cy="334963"/>
          </a:xfrm>
          <a:custGeom>
            <a:avLst/>
            <a:gdLst>
              <a:gd name="T0" fmla="*/ 0 w 3"/>
              <a:gd name="T1" fmla="*/ 0 h 211"/>
              <a:gd name="T2" fmla="*/ 7562056 w 3"/>
              <a:gd name="T3" fmla="*/ 531754556 h 211"/>
              <a:gd name="T4" fmla="*/ 0 60000 65536"/>
              <a:gd name="T5" fmla="*/ 0 60000 65536"/>
              <a:gd name="T6" fmla="*/ 0 w 3"/>
              <a:gd name="T7" fmla="*/ 0 h 211"/>
              <a:gd name="T8" fmla="*/ 3 w 3"/>
              <a:gd name="T9" fmla="*/ 211 h 211"/>
            </a:gdLst>
            <a:ahLst/>
            <a:cxnLst>
              <a:cxn ang="T4">
                <a:pos x="T0" y="T1"/>
              </a:cxn>
              <a:cxn ang="T5">
                <a:pos x="T2" y="T3"/>
              </a:cxn>
            </a:cxnLst>
            <a:rect l="T6" t="T7" r="T8" b="T9"/>
            <a:pathLst>
              <a:path w="3" h="211">
                <a:moveTo>
                  <a:pt x="0" y="0"/>
                </a:moveTo>
                <a:lnTo>
                  <a:pt x="3" y="211"/>
                </a:lnTo>
              </a:path>
            </a:pathLst>
          </a:custGeom>
          <a:noFill/>
          <a:ln w="28575" cap="sq" cmpd="sng">
            <a:solidFill>
              <a:schemeClr val="tx1"/>
            </a:solidFill>
            <a:prstDash val="solid"/>
            <a:round/>
            <a:headEnd type="none" w="sm" len="sm"/>
            <a:tailEnd type="triangle" w="sm" len="sm"/>
          </a:ln>
          <a:extLst>
            <a:ext uri="{909E8E84-426E-40DD-AFC4-6F175D3DCCD1}">
              <a14:hiddenFill xmlns:a14="http://schemas.microsoft.com/office/drawing/2010/main">
                <a:solidFill>
                  <a:srgbClr val="FFFFFF"/>
                </a:solidFill>
              </a14:hiddenFill>
            </a:ext>
          </a:extLst>
        </p:spPr>
        <p:txBody>
          <a:bodyPr/>
          <a:lstStyle/>
          <a:p>
            <a:endParaRPr lang="en-US"/>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543752"/>
                                        </p:tgtEl>
                                        <p:attrNameLst>
                                          <p:attrName>style.visibility</p:attrName>
                                        </p:attrNameLst>
                                      </p:cBhvr>
                                      <p:to>
                                        <p:strVal val="visible"/>
                                      </p:to>
                                    </p:set>
                                    <p:animEffect transition="in" filter="wipe(up)">
                                      <p:cBhvr>
                                        <p:cTn id="7" dur="500"/>
                                        <p:tgtEl>
                                          <p:spTgt spid="54375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543759"/>
                                        </p:tgtEl>
                                        <p:attrNameLst>
                                          <p:attrName>style.visibility</p:attrName>
                                        </p:attrNameLst>
                                      </p:cBhvr>
                                      <p:to>
                                        <p:strVal val="visible"/>
                                      </p:to>
                                    </p:set>
                                    <p:animEffect transition="in" filter="wipe(up)">
                                      <p:cBhvr>
                                        <p:cTn id="12" dur="500"/>
                                        <p:tgtEl>
                                          <p:spTgt spid="54375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543758"/>
                                        </p:tgtEl>
                                        <p:attrNameLst>
                                          <p:attrName>style.visibility</p:attrName>
                                        </p:attrNameLst>
                                      </p:cBhvr>
                                      <p:to>
                                        <p:strVal val="visible"/>
                                      </p:to>
                                    </p:set>
                                    <p:animEffect transition="in" filter="wipe(up)">
                                      <p:cBhvr>
                                        <p:cTn id="17" dur="500"/>
                                        <p:tgtEl>
                                          <p:spTgt spid="5437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3138" name="Rectangle 2">
            <a:extLst>
              <a:ext uri="{FF2B5EF4-FFF2-40B4-BE49-F238E27FC236}">
                <a16:creationId xmlns:a16="http://schemas.microsoft.com/office/drawing/2014/main" id="{39789B9E-320D-030B-6E01-4DA49845C7CC}"/>
              </a:ext>
            </a:extLst>
          </p:cNvPr>
          <p:cNvSpPr>
            <a:spLocks noGrp="1" noChangeArrowheads="1"/>
          </p:cNvSpPr>
          <p:nvPr>
            <p:ph type="title"/>
          </p:nvPr>
        </p:nvSpPr>
        <p:spPr>
          <a:xfrm>
            <a:off x="457200" y="457200"/>
            <a:ext cx="8229600" cy="560388"/>
          </a:xfrm>
          <a:ln w="12700" cap="flat">
            <a:solidFill>
              <a:schemeClr val="tx1"/>
            </a:solidFill>
          </a:ln>
          <a:effectLst>
            <a:outerShdw dist="107763" dir="2700000" algn="ctr" rotWithShape="0">
              <a:schemeClr val="bg2"/>
            </a:outerShdw>
          </a:effectLst>
        </p:spPr>
        <p:txBody>
          <a:bodyPr lIns="90488" tIns="44450" rIns="90488" bIns="44450" anchor="t"/>
          <a:lstStyle/>
          <a:p>
            <a:pPr marL="109538" algn="l">
              <a:defRPr/>
            </a:pPr>
            <a:r>
              <a:rPr lang="en-US">
                <a:solidFill>
                  <a:schemeClr val="bg1"/>
                </a:solidFill>
                <a:effectLst>
                  <a:outerShdw blurRad="38100" dist="38100" dir="2700000" algn="tl">
                    <a:srgbClr val="000000"/>
                  </a:outerShdw>
                </a:effectLst>
                <a:cs typeface="+mj-cs"/>
              </a:rPr>
              <a:t>Definition of Accounting?</a:t>
            </a:r>
          </a:p>
        </p:txBody>
      </p:sp>
      <p:sp>
        <p:nvSpPr>
          <p:cNvPr id="603139" name="Text Box 3">
            <a:extLst>
              <a:ext uri="{FF2B5EF4-FFF2-40B4-BE49-F238E27FC236}">
                <a16:creationId xmlns:a16="http://schemas.microsoft.com/office/drawing/2014/main" id="{2D6F5AAD-5519-6725-3134-9C4BC45D8B88}"/>
              </a:ext>
            </a:extLst>
          </p:cNvPr>
          <p:cNvSpPr txBox="1">
            <a:spLocks noChangeArrowheads="1"/>
          </p:cNvSpPr>
          <p:nvPr/>
        </p:nvSpPr>
        <p:spPr bwMode="auto">
          <a:xfrm>
            <a:off x="3276600" y="6369050"/>
            <a:ext cx="5715000" cy="336550"/>
          </a:xfrm>
          <a:prstGeom prst="rect">
            <a:avLst/>
          </a:prstGeom>
          <a:solidFill>
            <a:schemeClr val="bg1"/>
          </a:solidFill>
          <a:ln w="19050">
            <a:noFill/>
            <a:miter lim="800000"/>
            <a:headEnd/>
            <a:tailEnd/>
          </a:ln>
          <a:effectLst/>
        </p:spPr>
        <p:txBody>
          <a:bodyPr>
            <a:spAutoFit/>
          </a:bodyPr>
          <a:lstStyle/>
          <a:p>
            <a:pPr algn="r">
              <a:spcBef>
                <a:spcPct val="50000"/>
              </a:spcBef>
              <a:defRPr/>
            </a:pPr>
            <a:r>
              <a:rPr lang="en-US" sz="1600" b="1" i="1">
                <a:solidFill>
                  <a:schemeClr val="bg2"/>
                </a:solidFill>
                <a:effectLst>
                  <a:outerShdw blurRad="38100" dist="38100" dir="2700000" algn="tl">
                    <a:srgbClr val="C0C0C0"/>
                  </a:outerShdw>
                </a:effectLst>
                <a:latin typeface="Comic Sans MS" pitchFamily="66" charset="0"/>
                <a:cs typeface="+mn-cs"/>
              </a:rPr>
              <a:t>SO 1  Explain what accounting is.</a:t>
            </a:r>
          </a:p>
        </p:txBody>
      </p:sp>
      <p:sp>
        <p:nvSpPr>
          <p:cNvPr id="4100" name="Rectangle 4">
            <a:extLst>
              <a:ext uri="{FF2B5EF4-FFF2-40B4-BE49-F238E27FC236}">
                <a16:creationId xmlns:a16="http://schemas.microsoft.com/office/drawing/2014/main" id="{C1921DA9-3DA6-3668-C9FF-CB2A184F75CC}"/>
              </a:ext>
            </a:extLst>
          </p:cNvPr>
          <p:cNvSpPr>
            <a:spLocks noChangeArrowheads="1"/>
          </p:cNvSpPr>
          <p:nvPr/>
        </p:nvSpPr>
        <p:spPr bwMode="auto">
          <a:xfrm>
            <a:off x="609600" y="1524000"/>
            <a:ext cx="8153400" cy="4379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lstStyle>
            <a:lvl1pPr marL="692150" indent="-692150">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spcBef>
                <a:spcPct val="50000"/>
              </a:spcBef>
              <a:buClrTx/>
              <a:buSzPct val="95000"/>
              <a:buFontTx/>
              <a:buNone/>
            </a:pPr>
            <a:r>
              <a:rPr lang="en-US" altLang="en-US">
                <a:solidFill>
                  <a:schemeClr val="tx1"/>
                </a:solidFill>
                <a:latin typeface="Comic Sans MS" panose="030F0702030302020204" pitchFamily="66" charset="0"/>
              </a:rPr>
              <a:t>	American Institute of Certified Public Accountants (AICPA) has defined Accounting as follows:</a:t>
            </a:r>
          </a:p>
          <a:p>
            <a:pPr>
              <a:spcBef>
                <a:spcPct val="50000"/>
              </a:spcBef>
              <a:buClrTx/>
              <a:buSzPct val="95000"/>
              <a:buFontTx/>
              <a:buNone/>
            </a:pPr>
            <a:r>
              <a:rPr lang="en-US" altLang="en-US" sz="2400" i="1">
                <a:solidFill>
                  <a:schemeClr val="tx1"/>
                </a:solidFill>
                <a:latin typeface="Times New Roman" panose="02020603050405020304" pitchFamily="18" charset="0"/>
              </a:rPr>
              <a:t>	“Accounting is the art of recording, classifying, summarizing, in a significant manner and in terms of money, transactions and events which are, in part at least, of a financial character, and interpreting the result thereof.”</a:t>
            </a:r>
          </a:p>
        </p:txBody>
      </p:sp>
    </p:spTree>
  </p:cSld>
  <p:clrMapOvr>
    <a:masterClrMapping/>
  </p:clrMapOvr>
  <p:transition>
    <p:wipe dir="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ext Box 29">
            <a:extLst>
              <a:ext uri="{FF2B5EF4-FFF2-40B4-BE49-F238E27FC236}">
                <a16:creationId xmlns:a16="http://schemas.microsoft.com/office/drawing/2014/main" id="{4806213F-E674-19E1-9A8D-F429A237CDFE}"/>
              </a:ext>
            </a:extLst>
          </p:cNvPr>
          <p:cNvSpPr txBox="1">
            <a:spLocks noChangeArrowheads="1"/>
          </p:cNvSpPr>
          <p:nvPr/>
        </p:nvSpPr>
        <p:spPr bwMode="auto">
          <a:xfrm>
            <a:off x="6248400" y="3657600"/>
            <a:ext cx="2590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spcBef>
                <a:spcPct val="0"/>
              </a:spcBef>
              <a:buClrTx/>
              <a:buSzTx/>
              <a:buFontTx/>
              <a:buNone/>
            </a:pPr>
            <a:r>
              <a:rPr lang="en-US" altLang="en-US" sz="1800" b="0">
                <a:solidFill>
                  <a:schemeClr val="tx1"/>
                </a:solidFill>
                <a:latin typeface="Comic Sans MS" panose="030F0702030302020204" pitchFamily="66" charset="0"/>
              </a:rPr>
              <a:t>Stockholders’ Equity</a:t>
            </a:r>
          </a:p>
        </p:txBody>
      </p:sp>
      <p:sp>
        <p:nvSpPr>
          <p:cNvPr id="546818" name="Text Box 2">
            <a:extLst>
              <a:ext uri="{FF2B5EF4-FFF2-40B4-BE49-F238E27FC236}">
                <a16:creationId xmlns:a16="http://schemas.microsoft.com/office/drawing/2014/main" id="{5AB87E06-7A77-B3FD-CA76-F2B99045864C}"/>
              </a:ext>
            </a:extLst>
          </p:cNvPr>
          <p:cNvSpPr txBox="1">
            <a:spLocks noChangeArrowheads="1"/>
          </p:cNvSpPr>
          <p:nvPr/>
        </p:nvSpPr>
        <p:spPr bwMode="auto">
          <a:xfrm>
            <a:off x="533400" y="1295400"/>
            <a:ext cx="8229600" cy="1187450"/>
          </a:xfrm>
          <a:prstGeom prst="rect">
            <a:avLst/>
          </a:prstGeom>
          <a:noFill/>
          <a:ln w="12700">
            <a:noFill/>
            <a:miter lim="800000"/>
            <a:headEnd/>
            <a:tailEnd/>
          </a:ln>
          <a:effectLst/>
        </p:spPr>
        <p:txBody>
          <a:bodyPr>
            <a:spAutoFit/>
          </a:bodyPr>
          <a:lstStyle/>
          <a:p>
            <a:pPr>
              <a:spcBef>
                <a:spcPct val="50000"/>
              </a:spcBef>
              <a:defRPr/>
            </a:pPr>
            <a:r>
              <a:rPr lang="en-US" b="1">
                <a:solidFill>
                  <a:srgbClr val="990000"/>
                </a:solidFill>
                <a:effectLst>
                  <a:outerShdw blurRad="38100" dist="38100" dir="2700000" algn="tl">
                    <a:srgbClr val="C0C0C0"/>
                  </a:outerShdw>
                </a:effectLst>
                <a:latin typeface="Comic Sans MS" pitchFamily="66" charset="0"/>
                <a:cs typeface="+mn-cs"/>
              </a:rPr>
              <a:t>P1-1A:</a:t>
            </a:r>
            <a:r>
              <a:rPr lang="en-US" sz="1800" b="1">
                <a:latin typeface="Comic Sans MS" pitchFamily="66" charset="0"/>
                <a:cs typeface="+mn-cs"/>
              </a:rPr>
              <a:t> </a:t>
            </a:r>
            <a:r>
              <a:rPr lang="en-US">
                <a:solidFill>
                  <a:schemeClr val="bg2"/>
                </a:solidFill>
                <a:latin typeface="Comic Sans MS" pitchFamily="66" charset="0"/>
                <a:cs typeface="+mn-cs"/>
              </a:rPr>
              <a:t>Barone’s Repair Shop was started on May.  Prepare a tabular analysis of the following transactions for the month of May.</a:t>
            </a:r>
          </a:p>
        </p:txBody>
      </p:sp>
      <p:sp>
        <p:nvSpPr>
          <p:cNvPr id="546819" name="Rectangle 3">
            <a:extLst>
              <a:ext uri="{FF2B5EF4-FFF2-40B4-BE49-F238E27FC236}">
                <a16:creationId xmlns:a16="http://schemas.microsoft.com/office/drawing/2014/main" id="{B5D76957-E642-6173-5A9C-A475A5B7F312}"/>
              </a:ext>
            </a:extLst>
          </p:cNvPr>
          <p:cNvSpPr>
            <a:spLocks noGrp="1" noChangeArrowheads="1"/>
          </p:cNvSpPr>
          <p:nvPr>
            <p:ph type="title"/>
          </p:nvPr>
        </p:nvSpPr>
        <p:spPr>
          <a:xfrm>
            <a:off x="457200" y="457200"/>
            <a:ext cx="8229600" cy="560388"/>
          </a:xfrm>
          <a:ln w="12700" cap="flat">
            <a:solidFill>
              <a:schemeClr val="tx1"/>
            </a:solidFill>
          </a:ln>
          <a:effectLst>
            <a:outerShdw dist="107763" dir="2700000" algn="ctr" rotWithShape="0">
              <a:schemeClr val="bg2"/>
            </a:outerShdw>
          </a:effectLst>
        </p:spPr>
        <p:txBody>
          <a:bodyPr lIns="90488" tIns="44450" rIns="90488" bIns="44450" anchor="t"/>
          <a:lstStyle/>
          <a:p>
            <a:pPr marL="109538" algn="l">
              <a:defRPr/>
            </a:pPr>
            <a:r>
              <a:rPr lang="en-US">
                <a:solidFill>
                  <a:schemeClr val="bg1"/>
                </a:solidFill>
                <a:effectLst>
                  <a:outerShdw blurRad="38100" dist="38100" dir="2700000" algn="tl">
                    <a:srgbClr val="000000"/>
                  </a:outerShdw>
                </a:effectLst>
                <a:cs typeface="+mj-cs"/>
              </a:rPr>
              <a:t>Transactions (Problem)</a:t>
            </a:r>
          </a:p>
        </p:txBody>
      </p:sp>
      <p:sp>
        <p:nvSpPr>
          <p:cNvPr id="546820" name="Text Box 4">
            <a:extLst>
              <a:ext uri="{FF2B5EF4-FFF2-40B4-BE49-F238E27FC236}">
                <a16:creationId xmlns:a16="http://schemas.microsoft.com/office/drawing/2014/main" id="{240684A0-F969-3C45-A719-1190DA2ABA7B}"/>
              </a:ext>
            </a:extLst>
          </p:cNvPr>
          <p:cNvSpPr txBox="1">
            <a:spLocks noChangeArrowheads="1"/>
          </p:cNvSpPr>
          <p:nvPr/>
        </p:nvSpPr>
        <p:spPr bwMode="auto">
          <a:xfrm>
            <a:off x="533400" y="4765675"/>
            <a:ext cx="10668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r">
              <a:lnSpc>
                <a:spcPct val="90000"/>
              </a:lnSpc>
              <a:spcBef>
                <a:spcPct val="0"/>
              </a:spcBef>
              <a:buClrTx/>
              <a:buSzTx/>
              <a:buFontTx/>
              <a:buNone/>
            </a:pPr>
            <a:r>
              <a:rPr lang="en-US" altLang="en-US" sz="1800" b="0">
                <a:solidFill>
                  <a:schemeClr val="tx1"/>
                </a:solidFill>
                <a:latin typeface="Comic Sans MS" panose="030F0702030302020204" pitchFamily="66" charset="0"/>
              </a:rPr>
              <a:t>+10,000</a:t>
            </a:r>
          </a:p>
        </p:txBody>
      </p:sp>
      <p:sp>
        <p:nvSpPr>
          <p:cNvPr id="36870" name="Text Box 5">
            <a:extLst>
              <a:ext uri="{FF2B5EF4-FFF2-40B4-BE49-F238E27FC236}">
                <a16:creationId xmlns:a16="http://schemas.microsoft.com/office/drawing/2014/main" id="{F39936B9-5DE7-556A-7CA7-5EA664262B58}"/>
              </a:ext>
            </a:extLst>
          </p:cNvPr>
          <p:cNvSpPr txBox="1">
            <a:spLocks noChangeArrowheads="1"/>
          </p:cNvSpPr>
          <p:nvPr/>
        </p:nvSpPr>
        <p:spPr bwMode="auto">
          <a:xfrm>
            <a:off x="228600" y="4765675"/>
            <a:ext cx="4572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nSpc>
                <a:spcPct val="90000"/>
              </a:lnSpc>
              <a:spcBef>
                <a:spcPct val="0"/>
              </a:spcBef>
              <a:buClrTx/>
              <a:buSzTx/>
              <a:buFontTx/>
              <a:buNone/>
            </a:pPr>
            <a:r>
              <a:rPr lang="en-US" altLang="en-US" sz="1800">
                <a:solidFill>
                  <a:srgbClr val="800000"/>
                </a:solidFill>
                <a:latin typeface="Comic Sans MS" panose="030F0702030302020204" pitchFamily="66" charset="0"/>
              </a:rPr>
              <a:t>1.</a:t>
            </a:r>
          </a:p>
        </p:txBody>
      </p:sp>
      <p:sp>
        <p:nvSpPr>
          <p:cNvPr id="546822" name="Text Box 6">
            <a:extLst>
              <a:ext uri="{FF2B5EF4-FFF2-40B4-BE49-F238E27FC236}">
                <a16:creationId xmlns:a16="http://schemas.microsoft.com/office/drawing/2014/main" id="{8CD023D2-E3A4-4A7B-CDA6-A882AF99F9ED}"/>
              </a:ext>
            </a:extLst>
          </p:cNvPr>
          <p:cNvSpPr txBox="1">
            <a:spLocks noChangeArrowheads="1"/>
          </p:cNvSpPr>
          <p:nvPr/>
        </p:nvSpPr>
        <p:spPr bwMode="auto">
          <a:xfrm>
            <a:off x="6400800" y="4765675"/>
            <a:ext cx="10668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r">
              <a:lnSpc>
                <a:spcPct val="90000"/>
              </a:lnSpc>
              <a:spcBef>
                <a:spcPct val="0"/>
              </a:spcBef>
              <a:buClrTx/>
              <a:buSzTx/>
              <a:buFontTx/>
              <a:buNone/>
            </a:pPr>
            <a:r>
              <a:rPr lang="en-US" altLang="en-US" sz="1800" b="0">
                <a:solidFill>
                  <a:schemeClr val="tx1"/>
                </a:solidFill>
                <a:latin typeface="Comic Sans MS" panose="030F0702030302020204" pitchFamily="66" charset="0"/>
              </a:rPr>
              <a:t>+10,000</a:t>
            </a:r>
          </a:p>
        </p:txBody>
      </p:sp>
      <p:sp>
        <p:nvSpPr>
          <p:cNvPr id="36872" name="Text Box 7">
            <a:extLst>
              <a:ext uri="{FF2B5EF4-FFF2-40B4-BE49-F238E27FC236}">
                <a16:creationId xmlns:a16="http://schemas.microsoft.com/office/drawing/2014/main" id="{82FBE180-67D0-2E8B-DB76-02D0A736D452}"/>
              </a:ext>
            </a:extLst>
          </p:cNvPr>
          <p:cNvSpPr txBox="1">
            <a:spLocks noChangeArrowheads="1"/>
          </p:cNvSpPr>
          <p:nvPr/>
        </p:nvSpPr>
        <p:spPr bwMode="auto">
          <a:xfrm>
            <a:off x="533400" y="4364038"/>
            <a:ext cx="1066800" cy="284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lnSpc>
                <a:spcPct val="70000"/>
              </a:lnSpc>
              <a:spcBef>
                <a:spcPct val="0"/>
              </a:spcBef>
              <a:buClrTx/>
              <a:buSzTx/>
              <a:buFontTx/>
              <a:buNone/>
            </a:pPr>
            <a:r>
              <a:rPr lang="en-US" altLang="en-US" sz="1800" b="0">
                <a:solidFill>
                  <a:schemeClr val="tx1"/>
                </a:solidFill>
                <a:latin typeface="Comic Sans MS" panose="030F0702030302020204" pitchFamily="66" charset="0"/>
              </a:rPr>
              <a:t>Cash</a:t>
            </a:r>
          </a:p>
        </p:txBody>
      </p:sp>
      <p:sp>
        <p:nvSpPr>
          <p:cNvPr id="36873" name="Text Box 8">
            <a:extLst>
              <a:ext uri="{FF2B5EF4-FFF2-40B4-BE49-F238E27FC236}">
                <a16:creationId xmlns:a16="http://schemas.microsoft.com/office/drawing/2014/main" id="{71AEF800-6AF4-7A55-4782-96C50A5E5D63}"/>
              </a:ext>
            </a:extLst>
          </p:cNvPr>
          <p:cNvSpPr txBox="1">
            <a:spLocks noChangeArrowheads="1"/>
          </p:cNvSpPr>
          <p:nvPr/>
        </p:nvSpPr>
        <p:spPr bwMode="auto">
          <a:xfrm>
            <a:off x="1828800" y="4027488"/>
            <a:ext cx="14478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spcBef>
                <a:spcPct val="0"/>
              </a:spcBef>
              <a:buClrTx/>
              <a:buSzTx/>
              <a:buFontTx/>
              <a:buNone/>
            </a:pPr>
            <a:r>
              <a:rPr lang="en-US" altLang="en-US" sz="1800" b="0">
                <a:solidFill>
                  <a:schemeClr val="tx1"/>
                </a:solidFill>
                <a:latin typeface="Comic Sans MS" panose="030F0702030302020204" pitchFamily="66" charset="0"/>
              </a:rPr>
              <a:t>Accounts Receivable</a:t>
            </a:r>
          </a:p>
        </p:txBody>
      </p:sp>
      <p:sp>
        <p:nvSpPr>
          <p:cNvPr id="36874" name="Text Box 9">
            <a:extLst>
              <a:ext uri="{FF2B5EF4-FFF2-40B4-BE49-F238E27FC236}">
                <a16:creationId xmlns:a16="http://schemas.microsoft.com/office/drawing/2014/main" id="{64BF75AB-E1A9-41B6-140F-C03176112D40}"/>
              </a:ext>
            </a:extLst>
          </p:cNvPr>
          <p:cNvSpPr txBox="1">
            <a:spLocks noChangeArrowheads="1"/>
          </p:cNvSpPr>
          <p:nvPr/>
        </p:nvSpPr>
        <p:spPr bwMode="auto">
          <a:xfrm>
            <a:off x="3429000" y="4364038"/>
            <a:ext cx="1295400" cy="284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lnSpc>
                <a:spcPct val="70000"/>
              </a:lnSpc>
              <a:spcBef>
                <a:spcPct val="0"/>
              </a:spcBef>
              <a:buClrTx/>
              <a:buSzTx/>
              <a:buFontTx/>
              <a:buNone/>
            </a:pPr>
            <a:r>
              <a:rPr lang="en-US" altLang="en-US" sz="1800" b="0">
                <a:solidFill>
                  <a:schemeClr val="tx1"/>
                </a:solidFill>
                <a:latin typeface="Comic Sans MS" panose="030F0702030302020204" pitchFamily="66" charset="0"/>
              </a:rPr>
              <a:t>Equipment</a:t>
            </a:r>
          </a:p>
        </p:txBody>
      </p:sp>
      <p:sp>
        <p:nvSpPr>
          <p:cNvPr id="36875" name="Text Box 10">
            <a:extLst>
              <a:ext uri="{FF2B5EF4-FFF2-40B4-BE49-F238E27FC236}">
                <a16:creationId xmlns:a16="http://schemas.microsoft.com/office/drawing/2014/main" id="{15E41FDD-109C-946F-CEE9-B57D3B8477E9}"/>
              </a:ext>
            </a:extLst>
          </p:cNvPr>
          <p:cNvSpPr txBox="1">
            <a:spLocks noChangeArrowheads="1"/>
          </p:cNvSpPr>
          <p:nvPr/>
        </p:nvSpPr>
        <p:spPr bwMode="auto">
          <a:xfrm>
            <a:off x="4800600" y="4027488"/>
            <a:ext cx="14478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spcBef>
                <a:spcPct val="0"/>
              </a:spcBef>
              <a:buClrTx/>
              <a:buSzTx/>
              <a:buFontTx/>
              <a:buNone/>
            </a:pPr>
            <a:r>
              <a:rPr lang="en-US" altLang="en-US" sz="1800" b="0">
                <a:solidFill>
                  <a:schemeClr val="tx1"/>
                </a:solidFill>
                <a:latin typeface="Comic Sans MS" panose="030F0702030302020204" pitchFamily="66" charset="0"/>
              </a:rPr>
              <a:t>Accounts Payable</a:t>
            </a:r>
          </a:p>
        </p:txBody>
      </p:sp>
      <p:sp>
        <p:nvSpPr>
          <p:cNvPr id="36876" name="Text Box 11">
            <a:extLst>
              <a:ext uri="{FF2B5EF4-FFF2-40B4-BE49-F238E27FC236}">
                <a16:creationId xmlns:a16="http://schemas.microsoft.com/office/drawing/2014/main" id="{631E7641-F6A5-3C1B-8C59-5E4077CAFA2D}"/>
              </a:ext>
            </a:extLst>
          </p:cNvPr>
          <p:cNvSpPr txBox="1">
            <a:spLocks noChangeArrowheads="1"/>
          </p:cNvSpPr>
          <p:nvPr/>
        </p:nvSpPr>
        <p:spPr bwMode="auto">
          <a:xfrm>
            <a:off x="6248400" y="4027488"/>
            <a:ext cx="14478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spcBef>
                <a:spcPct val="0"/>
              </a:spcBef>
              <a:buClrTx/>
              <a:buSzTx/>
              <a:buFontTx/>
              <a:buNone/>
            </a:pPr>
            <a:r>
              <a:rPr lang="en-US" altLang="en-US" sz="1800" b="0">
                <a:solidFill>
                  <a:schemeClr val="tx1"/>
                </a:solidFill>
                <a:latin typeface="Comic Sans MS" panose="030F0702030302020204" pitchFamily="66" charset="0"/>
              </a:rPr>
              <a:t>Share Capital</a:t>
            </a:r>
          </a:p>
        </p:txBody>
      </p:sp>
      <p:sp>
        <p:nvSpPr>
          <p:cNvPr id="36877" name="Freeform 12">
            <a:extLst>
              <a:ext uri="{FF2B5EF4-FFF2-40B4-BE49-F238E27FC236}">
                <a16:creationId xmlns:a16="http://schemas.microsoft.com/office/drawing/2014/main" id="{B39CD248-EFB4-83E4-900F-7453B6A66662}"/>
              </a:ext>
            </a:extLst>
          </p:cNvPr>
          <p:cNvSpPr>
            <a:spLocks/>
          </p:cNvSpPr>
          <p:nvPr/>
        </p:nvSpPr>
        <p:spPr bwMode="auto">
          <a:xfrm>
            <a:off x="1905000" y="4668838"/>
            <a:ext cx="1295400" cy="76200"/>
          </a:xfrm>
          <a:custGeom>
            <a:avLst/>
            <a:gdLst>
              <a:gd name="T0" fmla="*/ 0 w 665"/>
              <a:gd name="T1" fmla="*/ 0 h 1"/>
              <a:gd name="T2" fmla="*/ 2147483646 w 665"/>
              <a:gd name="T3" fmla="*/ 0 h 1"/>
              <a:gd name="T4" fmla="*/ 0 60000 65536"/>
              <a:gd name="T5" fmla="*/ 0 60000 65536"/>
              <a:gd name="T6" fmla="*/ 0 w 665"/>
              <a:gd name="T7" fmla="*/ 0 h 1"/>
              <a:gd name="T8" fmla="*/ 665 w 665"/>
              <a:gd name="T9" fmla="*/ 1 h 1"/>
            </a:gdLst>
            <a:ahLst/>
            <a:cxnLst>
              <a:cxn ang="T4">
                <a:pos x="T0" y="T1"/>
              </a:cxn>
              <a:cxn ang="T5">
                <a:pos x="T2" y="T3"/>
              </a:cxn>
            </a:cxnLst>
            <a:rect l="T6" t="T7" r="T8" b="T9"/>
            <a:pathLst>
              <a:path w="665" h="1">
                <a:moveTo>
                  <a:pt x="0" y="0"/>
                </a:moveTo>
                <a:lnTo>
                  <a:pt x="665" y="0"/>
                </a:lnTo>
              </a:path>
            </a:pathLst>
          </a:custGeom>
          <a:noFill/>
          <a:ln w="28575" cap="sq" cmpd="sng">
            <a:solidFill>
              <a:schemeClr val="tx1"/>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6878" name="Freeform 13">
            <a:extLst>
              <a:ext uri="{FF2B5EF4-FFF2-40B4-BE49-F238E27FC236}">
                <a16:creationId xmlns:a16="http://schemas.microsoft.com/office/drawing/2014/main" id="{18A4F393-445F-85E2-1741-DFE2AD0027B6}"/>
              </a:ext>
            </a:extLst>
          </p:cNvPr>
          <p:cNvSpPr>
            <a:spLocks/>
          </p:cNvSpPr>
          <p:nvPr/>
        </p:nvSpPr>
        <p:spPr bwMode="auto">
          <a:xfrm>
            <a:off x="533400" y="4668838"/>
            <a:ext cx="1055688" cy="1587"/>
          </a:xfrm>
          <a:custGeom>
            <a:avLst/>
            <a:gdLst>
              <a:gd name="T0" fmla="*/ 0 w 665"/>
              <a:gd name="T1" fmla="*/ 0 h 1"/>
              <a:gd name="T2" fmla="*/ 1675905494 w 665"/>
              <a:gd name="T3" fmla="*/ 0 h 1"/>
              <a:gd name="T4" fmla="*/ 0 60000 65536"/>
              <a:gd name="T5" fmla="*/ 0 60000 65536"/>
              <a:gd name="T6" fmla="*/ 0 w 665"/>
              <a:gd name="T7" fmla="*/ 0 h 1"/>
              <a:gd name="T8" fmla="*/ 665 w 665"/>
              <a:gd name="T9" fmla="*/ 1 h 1"/>
            </a:gdLst>
            <a:ahLst/>
            <a:cxnLst>
              <a:cxn ang="T4">
                <a:pos x="T0" y="T1"/>
              </a:cxn>
              <a:cxn ang="T5">
                <a:pos x="T2" y="T3"/>
              </a:cxn>
            </a:cxnLst>
            <a:rect l="T6" t="T7" r="T8" b="T9"/>
            <a:pathLst>
              <a:path w="665" h="1">
                <a:moveTo>
                  <a:pt x="0" y="0"/>
                </a:moveTo>
                <a:lnTo>
                  <a:pt x="665" y="0"/>
                </a:lnTo>
              </a:path>
            </a:pathLst>
          </a:custGeom>
          <a:noFill/>
          <a:ln w="28575" cap="sq" cmpd="sng">
            <a:solidFill>
              <a:schemeClr val="tx1"/>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6879" name="Freeform 14">
            <a:extLst>
              <a:ext uri="{FF2B5EF4-FFF2-40B4-BE49-F238E27FC236}">
                <a16:creationId xmlns:a16="http://schemas.microsoft.com/office/drawing/2014/main" id="{AA0F9970-58C6-EEE2-7138-1BA7F3B66EBF}"/>
              </a:ext>
            </a:extLst>
          </p:cNvPr>
          <p:cNvSpPr>
            <a:spLocks/>
          </p:cNvSpPr>
          <p:nvPr/>
        </p:nvSpPr>
        <p:spPr bwMode="auto">
          <a:xfrm>
            <a:off x="3505200" y="4668838"/>
            <a:ext cx="1143000" cy="76200"/>
          </a:xfrm>
          <a:custGeom>
            <a:avLst/>
            <a:gdLst>
              <a:gd name="T0" fmla="*/ 0 w 665"/>
              <a:gd name="T1" fmla="*/ 0 h 1"/>
              <a:gd name="T2" fmla="*/ 1964584962 w 665"/>
              <a:gd name="T3" fmla="*/ 0 h 1"/>
              <a:gd name="T4" fmla="*/ 0 60000 65536"/>
              <a:gd name="T5" fmla="*/ 0 60000 65536"/>
              <a:gd name="T6" fmla="*/ 0 w 665"/>
              <a:gd name="T7" fmla="*/ 0 h 1"/>
              <a:gd name="T8" fmla="*/ 665 w 665"/>
              <a:gd name="T9" fmla="*/ 1 h 1"/>
            </a:gdLst>
            <a:ahLst/>
            <a:cxnLst>
              <a:cxn ang="T4">
                <a:pos x="T0" y="T1"/>
              </a:cxn>
              <a:cxn ang="T5">
                <a:pos x="T2" y="T3"/>
              </a:cxn>
            </a:cxnLst>
            <a:rect l="T6" t="T7" r="T8" b="T9"/>
            <a:pathLst>
              <a:path w="665" h="1">
                <a:moveTo>
                  <a:pt x="0" y="0"/>
                </a:moveTo>
                <a:lnTo>
                  <a:pt x="665" y="0"/>
                </a:lnTo>
              </a:path>
            </a:pathLst>
          </a:custGeom>
          <a:noFill/>
          <a:ln w="28575" cap="sq" cmpd="sng">
            <a:solidFill>
              <a:schemeClr val="tx1"/>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6880" name="Freeform 15">
            <a:extLst>
              <a:ext uri="{FF2B5EF4-FFF2-40B4-BE49-F238E27FC236}">
                <a16:creationId xmlns:a16="http://schemas.microsoft.com/office/drawing/2014/main" id="{22057223-ECAB-7621-45FF-80C89EF045E4}"/>
              </a:ext>
            </a:extLst>
          </p:cNvPr>
          <p:cNvSpPr>
            <a:spLocks/>
          </p:cNvSpPr>
          <p:nvPr/>
        </p:nvSpPr>
        <p:spPr bwMode="auto">
          <a:xfrm>
            <a:off x="4953000" y="4668838"/>
            <a:ext cx="1143000" cy="76200"/>
          </a:xfrm>
          <a:custGeom>
            <a:avLst/>
            <a:gdLst>
              <a:gd name="T0" fmla="*/ 0 w 665"/>
              <a:gd name="T1" fmla="*/ 0 h 1"/>
              <a:gd name="T2" fmla="*/ 1964584962 w 665"/>
              <a:gd name="T3" fmla="*/ 0 h 1"/>
              <a:gd name="T4" fmla="*/ 0 60000 65536"/>
              <a:gd name="T5" fmla="*/ 0 60000 65536"/>
              <a:gd name="T6" fmla="*/ 0 w 665"/>
              <a:gd name="T7" fmla="*/ 0 h 1"/>
              <a:gd name="T8" fmla="*/ 665 w 665"/>
              <a:gd name="T9" fmla="*/ 1 h 1"/>
            </a:gdLst>
            <a:ahLst/>
            <a:cxnLst>
              <a:cxn ang="T4">
                <a:pos x="T0" y="T1"/>
              </a:cxn>
              <a:cxn ang="T5">
                <a:pos x="T2" y="T3"/>
              </a:cxn>
            </a:cxnLst>
            <a:rect l="T6" t="T7" r="T8" b="T9"/>
            <a:pathLst>
              <a:path w="665" h="1">
                <a:moveTo>
                  <a:pt x="0" y="0"/>
                </a:moveTo>
                <a:lnTo>
                  <a:pt x="665" y="0"/>
                </a:lnTo>
              </a:path>
            </a:pathLst>
          </a:custGeom>
          <a:noFill/>
          <a:ln w="28575" cap="sq" cmpd="sng">
            <a:solidFill>
              <a:schemeClr val="tx1"/>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6881" name="Freeform 16">
            <a:extLst>
              <a:ext uri="{FF2B5EF4-FFF2-40B4-BE49-F238E27FC236}">
                <a16:creationId xmlns:a16="http://schemas.microsoft.com/office/drawing/2014/main" id="{CCD3D85C-4808-AEE6-5252-9F0D97FA133E}"/>
              </a:ext>
            </a:extLst>
          </p:cNvPr>
          <p:cNvSpPr>
            <a:spLocks/>
          </p:cNvSpPr>
          <p:nvPr/>
        </p:nvSpPr>
        <p:spPr bwMode="auto">
          <a:xfrm>
            <a:off x="6411913" y="4668838"/>
            <a:ext cx="1055687" cy="1587"/>
          </a:xfrm>
          <a:custGeom>
            <a:avLst/>
            <a:gdLst>
              <a:gd name="T0" fmla="*/ 0 w 665"/>
              <a:gd name="T1" fmla="*/ 0 h 1"/>
              <a:gd name="T2" fmla="*/ 1675902319 w 665"/>
              <a:gd name="T3" fmla="*/ 0 h 1"/>
              <a:gd name="T4" fmla="*/ 0 60000 65536"/>
              <a:gd name="T5" fmla="*/ 0 60000 65536"/>
              <a:gd name="T6" fmla="*/ 0 w 665"/>
              <a:gd name="T7" fmla="*/ 0 h 1"/>
              <a:gd name="T8" fmla="*/ 665 w 665"/>
              <a:gd name="T9" fmla="*/ 1 h 1"/>
            </a:gdLst>
            <a:ahLst/>
            <a:cxnLst>
              <a:cxn ang="T4">
                <a:pos x="T0" y="T1"/>
              </a:cxn>
              <a:cxn ang="T5">
                <a:pos x="T2" y="T3"/>
              </a:cxn>
            </a:cxnLst>
            <a:rect l="T6" t="T7" r="T8" b="T9"/>
            <a:pathLst>
              <a:path w="665" h="1">
                <a:moveTo>
                  <a:pt x="0" y="0"/>
                </a:moveTo>
                <a:lnTo>
                  <a:pt x="665" y="0"/>
                </a:lnTo>
              </a:path>
            </a:pathLst>
          </a:custGeom>
          <a:noFill/>
          <a:ln w="28575" cap="sq" cmpd="sng">
            <a:solidFill>
              <a:schemeClr val="tx1"/>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46833" name="Text Box 17">
            <a:extLst>
              <a:ext uri="{FF2B5EF4-FFF2-40B4-BE49-F238E27FC236}">
                <a16:creationId xmlns:a16="http://schemas.microsoft.com/office/drawing/2014/main" id="{549E5B45-BE1A-2F1B-77FF-F4BF8BE25F55}"/>
              </a:ext>
            </a:extLst>
          </p:cNvPr>
          <p:cNvSpPr txBox="1">
            <a:spLocks noChangeArrowheads="1"/>
          </p:cNvSpPr>
          <p:nvPr/>
        </p:nvSpPr>
        <p:spPr bwMode="auto">
          <a:xfrm>
            <a:off x="3581400" y="6248400"/>
            <a:ext cx="5486400" cy="581025"/>
          </a:xfrm>
          <a:prstGeom prst="rect">
            <a:avLst/>
          </a:prstGeom>
          <a:solidFill>
            <a:schemeClr val="bg1"/>
          </a:solidFill>
          <a:ln w="19050">
            <a:noFill/>
            <a:miter lim="800000"/>
            <a:headEnd/>
            <a:tailEnd/>
          </a:ln>
          <a:effectLst/>
        </p:spPr>
        <p:txBody>
          <a:bodyPr>
            <a:spAutoFit/>
          </a:bodyPr>
          <a:lstStyle/>
          <a:p>
            <a:pPr marL="690563" indent="-690563">
              <a:spcBef>
                <a:spcPct val="50000"/>
              </a:spcBef>
              <a:defRPr/>
            </a:pPr>
            <a:r>
              <a:rPr lang="en-US" sz="1600" b="1" i="1">
                <a:solidFill>
                  <a:schemeClr val="bg2"/>
                </a:solidFill>
                <a:effectLst>
                  <a:outerShdw blurRad="38100" dist="38100" dir="2700000" algn="tl">
                    <a:srgbClr val="C0C0C0"/>
                  </a:outerShdw>
                </a:effectLst>
                <a:latin typeface="Comic Sans MS" pitchFamily="66" charset="0"/>
                <a:cs typeface="+mn-cs"/>
              </a:rPr>
              <a:t>SO 7 	Analyze the effects of business transactions on the accounting equation.</a:t>
            </a:r>
          </a:p>
        </p:txBody>
      </p:sp>
      <p:sp>
        <p:nvSpPr>
          <p:cNvPr id="36883" name="Text Box 18">
            <a:extLst>
              <a:ext uri="{FF2B5EF4-FFF2-40B4-BE49-F238E27FC236}">
                <a16:creationId xmlns:a16="http://schemas.microsoft.com/office/drawing/2014/main" id="{482E04C6-E4FA-2871-9897-B15AE6DD702B}"/>
              </a:ext>
            </a:extLst>
          </p:cNvPr>
          <p:cNvSpPr txBox="1">
            <a:spLocks noChangeArrowheads="1"/>
          </p:cNvSpPr>
          <p:nvPr/>
        </p:nvSpPr>
        <p:spPr bwMode="auto">
          <a:xfrm>
            <a:off x="1600200" y="4332288"/>
            <a:ext cx="381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lnSpc>
                <a:spcPct val="90000"/>
              </a:lnSpc>
              <a:spcBef>
                <a:spcPct val="0"/>
              </a:spcBef>
              <a:buClrTx/>
              <a:buSzTx/>
              <a:buFontTx/>
              <a:buNone/>
            </a:pPr>
            <a:r>
              <a:rPr lang="en-US" altLang="en-US" sz="2000" b="0">
                <a:solidFill>
                  <a:schemeClr val="tx1"/>
                </a:solidFill>
                <a:latin typeface="Comic Sans MS" panose="030F0702030302020204" pitchFamily="66" charset="0"/>
              </a:rPr>
              <a:t>+</a:t>
            </a:r>
          </a:p>
        </p:txBody>
      </p:sp>
      <p:sp>
        <p:nvSpPr>
          <p:cNvPr id="36884" name="Text Box 19">
            <a:extLst>
              <a:ext uri="{FF2B5EF4-FFF2-40B4-BE49-F238E27FC236}">
                <a16:creationId xmlns:a16="http://schemas.microsoft.com/office/drawing/2014/main" id="{DD64E71E-C72F-32CA-B03C-C171C19F134C}"/>
              </a:ext>
            </a:extLst>
          </p:cNvPr>
          <p:cNvSpPr txBox="1">
            <a:spLocks noChangeArrowheads="1"/>
          </p:cNvSpPr>
          <p:nvPr/>
        </p:nvSpPr>
        <p:spPr bwMode="auto">
          <a:xfrm>
            <a:off x="3124200" y="4332288"/>
            <a:ext cx="381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lnSpc>
                <a:spcPct val="90000"/>
              </a:lnSpc>
              <a:spcBef>
                <a:spcPct val="0"/>
              </a:spcBef>
              <a:buClrTx/>
              <a:buSzTx/>
              <a:buFontTx/>
              <a:buNone/>
            </a:pPr>
            <a:r>
              <a:rPr lang="en-US" altLang="en-US" sz="2000" b="0">
                <a:solidFill>
                  <a:schemeClr val="tx1"/>
                </a:solidFill>
                <a:latin typeface="Comic Sans MS" panose="030F0702030302020204" pitchFamily="66" charset="0"/>
              </a:rPr>
              <a:t>+</a:t>
            </a:r>
          </a:p>
        </p:txBody>
      </p:sp>
      <p:sp>
        <p:nvSpPr>
          <p:cNvPr id="36885" name="Text Box 20">
            <a:extLst>
              <a:ext uri="{FF2B5EF4-FFF2-40B4-BE49-F238E27FC236}">
                <a16:creationId xmlns:a16="http://schemas.microsoft.com/office/drawing/2014/main" id="{109555B3-3000-C331-9DE8-0B8A7F0D3C25}"/>
              </a:ext>
            </a:extLst>
          </p:cNvPr>
          <p:cNvSpPr txBox="1">
            <a:spLocks noChangeArrowheads="1"/>
          </p:cNvSpPr>
          <p:nvPr/>
        </p:nvSpPr>
        <p:spPr bwMode="auto">
          <a:xfrm>
            <a:off x="4648200" y="4332288"/>
            <a:ext cx="381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lnSpc>
                <a:spcPct val="90000"/>
              </a:lnSpc>
              <a:spcBef>
                <a:spcPct val="0"/>
              </a:spcBef>
              <a:buClrTx/>
              <a:buSzTx/>
              <a:buFontTx/>
              <a:buNone/>
            </a:pPr>
            <a:r>
              <a:rPr lang="en-US" altLang="en-US" sz="2000" b="0">
                <a:solidFill>
                  <a:schemeClr val="tx1"/>
                </a:solidFill>
                <a:latin typeface="Comic Sans MS" panose="030F0702030302020204" pitchFamily="66" charset="0"/>
              </a:rPr>
              <a:t>=</a:t>
            </a:r>
          </a:p>
        </p:txBody>
      </p:sp>
      <p:sp>
        <p:nvSpPr>
          <p:cNvPr id="36886" name="Text Box 21">
            <a:extLst>
              <a:ext uri="{FF2B5EF4-FFF2-40B4-BE49-F238E27FC236}">
                <a16:creationId xmlns:a16="http://schemas.microsoft.com/office/drawing/2014/main" id="{DDBB3DDE-0AA9-A31F-87CF-C8606A114FCE}"/>
              </a:ext>
            </a:extLst>
          </p:cNvPr>
          <p:cNvSpPr txBox="1">
            <a:spLocks noChangeArrowheads="1"/>
          </p:cNvSpPr>
          <p:nvPr/>
        </p:nvSpPr>
        <p:spPr bwMode="auto">
          <a:xfrm>
            <a:off x="6096000" y="4332288"/>
            <a:ext cx="381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lnSpc>
                <a:spcPct val="90000"/>
              </a:lnSpc>
              <a:spcBef>
                <a:spcPct val="0"/>
              </a:spcBef>
              <a:buClrTx/>
              <a:buSzTx/>
              <a:buFontTx/>
              <a:buNone/>
            </a:pPr>
            <a:r>
              <a:rPr lang="en-US" altLang="en-US" sz="2000" b="0">
                <a:solidFill>
                  <a:schemeClr val="tx1"/>
                </a:solidFill>
                <a:latin typeface="Comic Sans MS" panose="030F0702030302020204" pitchFamily="66" charset="0"/>
              </a:rPr>
              <a:t>+</a:t>
            </a:r>
          </a:p>
        </p:txBody>
      </p:sp>
      <p:sp>
        <p:nvSpPr>
          <p:cNvPr id="36887" name="Text Box 22">
            <a:extLst>
              <a:ext uri="{FF2B5EF4-FFF2-40B4-BE49-F238E27FC236}">
                <a16:creationId xmlns:a16="http://schemas.microsoft.com/office/drawing/2014/main" id="{AE1944E6-89C1-0143-7A6B-8C2B4F875F93}"/>
              </a:ext>
            </a:extLst>
          </p:cNvPr>
          <p:cNvSpPr txBox="1">
            <a:spLocks noChangeArrowheads="1"/>
          </p:cNvSpPr>
          <p:nvPr/>
        </p:nvSpPr>
        <p:spPr bwMode="auto">
          <a:xfrm>
            <a:off x="533400" y="2667000"/>
            <a:ext cx="82296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spcBef>
                <a:spcPct val="50000"/>
              </a:spcBef>
              <a:buClrTx/>
              <a:buSzTx/>
              <a:buFontTx/>
              <a:buNone/>
            </a:pPr>
            <a:r>
              <a:rPr lang="en-US" altLang="en-US" sz="2400">
                <a:solidFill>
                  <a:srgbClr val="800000"/>
                </a:solidFill>
                <a:latin typeface="Comic Sans MS" panose="030F0702030302020204" pitchFamily="66" charset="0"/>
              </a:rPr>
              <a:t>1. Stockholders invested $10,000 cash to start the repair shop.</a:t>
            </a:r>
          </a:p>
        </p:txBody>
      </p:sp>
      <p:sp>
        <p:nvSpPr>
          <p:cNvPr id="546839" name="Text Box 23">
            <a:extLst>
              <a:ext uri="{FF2B5EF4-FFF2-40B4-BE49-F238E27FC236}">
                <a16:creationId xmlns:a16="http://schemas.microsoft.com/office/drawing/2014/main" id="{339A60F8-1B3B-0DFF-159E-B2E5A1566B33}"/>
              </a:ext>
            </a:extLst>
          </p:cNvPr>
          <p:cNvSpPr txBox="1">
            <a:spLocks noChangeArrowheads="1"/>
          </p:cNvSpPr>
          <p:nvPr/>
        </p:nvSpPr>
        <p:spPr bwMode="auto">
          <a:xfrm>
            <a:off x="7620000" y="4754563"/>
            <a:ext cx="15240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nSpc>
                <a:spcPct val="90000"/>
              </a:lnSpc>
              <a:spcBef>
                <a:spcPct val="0"/>
              </a:spcBef>
              <a:buClrTx/>
              <a:buSzTx/>
              <a:buFontTx/>
              <a:buNone/>
            </a:pPr>
            <a:r>
              <a:rPr lang="en-US" altLang="en-US" sz="1800">
                <a:solidFill>
                  <a:srgbClr val="000066"/>
                </a:solidFill>
                <a:latin typeface="Comic Sans MS" panose="030F0702030302020204" pitchFamily="66" charset="0"/>
              </a:rPr>
              <a:t>Investment</a:t>
            </a:r>
          </a:p>
        </p:txBody>
      </p:sp>
      <p:sp>
        <p:nvSpPr>
          <p:cNvPr id="36889" name="Freeform 24">
            <a:extLst>
              <a:ext uri="{FF2B5EF4-FFF2-40B4-BE49-F238E27FC236}">
                <a16:creationId xmlns:a16="http://schemas.microsoft.com/office/drawing/2014/main" id="{0C18908D-FF13-C7D2-BE22-42AFD95EDA2C}"/>
              </a:ext>
            </a:extLst>
          </p:cNvPr>
          <p:cNvSpPr>
            <a:spLocks/>
          </p:cNvSpPr>
          <p:nvPr/>
        </p:nvSpPr>
        <p:spPr bwMode="auto">
          <a:xfrm flipV="1">
            <a:off x="6400800" y="3948113"/>
            <a:ext cx="2286000" cy="74612"/>
          </a:xfrm>
          <a:custGeom>
            <a:avLst/>
            <a:gdLst>
              <a:gd name="T0" fmla="*/ 0 w 665"/>
              <a:gd name="T1" fmla="*/ 0 h 1"/>
              <a:gd name="T2" fmla="*/ 2147483646 w 665"/>
              <a:gd name="T3" fmla="*/ 0 h 1"/>
              <a:gd name="T4" fmla="*/ 0 60000 65536"/>
              <a:gd name="T5" fmla="*/ 0 60000 65536"/>
              <a:gd name="T6" fmla="*/ 0 w 665"/>
              <a:gd name="T7" fmla="*/ 0 h 1"/>
              <a:gd name="T8" fmla="*/ 665 w 665"/>
              <a:gd name="T9" fmla="*/ 1 h 1"/>
            </a:gdLst>
            <a:ahLst/>
            <a:cxnLst>
              <a:cxn ang="T4">
                <a:pos x="T0" y="T1"/>
              </a:cxn>
              <a:cxn ang="T5">
                <a:pos x="T2" y="T3"/>
              </a:cxn>
            </a:cxnLst>
            <a:rect l="T6" t="T7" r="T8" b="T9"/>
            <a:pathLst>
              <a:path w="665" h="1">
                <a:moveTo>
                  <a:pt x="0" y="0"/>
                </a:moveTo>
                <a:lnTo>
                  <a:pt x="665" y="0"/>
                </a:lnTo>
              </a:path>
            </a:pathLst>
          </a:custGeom>
          <a:noFill/>
          <a:ln w="28575" cap="sq" cmpd="sng">
            <a:solidFill>
              <a:schemeClr val="tx1"/>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6890" name="Freeform 25">
            <a:extLst>
              <a:ext uri="{FF2B5EF4-FFF2-40B4-BE49-F238E27FC236}">
                <a16:creationId xmlns:a16="http://schemas.microsoft.com/office/drawing/2014/main" id="{631C3263-BDAD-C79F-158F-073A4651B6AF}"/>
              </a:ext>
            </a:extLst>
          </p:cNvPr>
          <p:cNvSpPr>
            <a:spLocks/>
          </p:cNvSpPr>
          <p:nvPr/>
        </p:nvSpPr>
        <p:spPr bwMode="auto">
          <a:xfrm>
            <a:off x="4953000" y="4024313"/>
            <a:ext cx="1143000" cy="76200"/>
          </a:xfrm>
          <a:custGeom>
            <a:avLst/>
            <a:gdLst>
              <a:gd name="T0" fmla="*/ 0 w 665"/>
              <a:gd name="T1" fmla="*/ 0 h 1"/>
              <a:gd name="T2" fmla="*/ 1964584962 w 665"/>
              <a:gd name="T3" fmla="*/ 0 h 1"/>
              <a:gd name="T4" fmla="*/ 0 60000 65536"/>
              <a:gd name="T5" fmla="*/ 0 60000 65536"/>
              <a:gd name="T6" fmla="*/ 0 w 665"/>
              <a:gd name="T7" fmla="*/ 0 h 1"/>
              <a:gd name="T8" fmla="*/ 665 w 665"/>
              <a:gd name="T9" fmla="*/ 1 h 1"/>
            </a:gdLst>
            <a:ahLst/>
            <a:cxnLst>
              <a:cxn ang="T4">
                <a:pos x="T0" y="T1"/>
              </a:cxn>
              <a:cxn ang="T5">
                <a:pos x="T2" y="T3"/>
              </a:cxn>
            </a:cxnLst>
            <a:rect l="T6" t="T7" r="T8" b="T9"/>
            <a:pathLst>
              <a:path w="665" h="1">
                <a:moveTo>
                  <a:pt x="0" y="0"/>
                </a:moveTo>
                <a:lnTo>
                  <a:pt x="665" y="0"/>
                </a:lnTo>
              </a:path>
            </a:pathLst>
          </a:custGeom>
          <a:noFill/>
          <a:ln w="28575" cap="sq" cmpd="sng">
            <a:solidFill>
              <a:schemeClr val="tx1"/>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6891" name="Freeform 26">
            <a:extLst>
              <a:ext uri="{FF2B5EF4-FFF2-40B4-BE49-F238E27FC236}">
                <a16:creationId xmlns:a16="http://schemas.microsoft.com/office/drawing/2014/main" id="{D8730AF8-224C-167E-E8D8-AE44B6B1263E}"/>
              </a:ext>
            </a:extLst>
          </p:cNvPr>
          <p:cNvSpPr>
            <a:spLocks/>
          </p:cNvSpPr>
          <p:nvPr/>
        </p:nvSpPr>
        <p:spPr bwMode="auto">
          <a:xfrm>
            <a:off x="533400" y="4024313"/>
            <a:ext cx="4089400" cy="1587"/>
          </a:xfrm>
          <a:custGeom>
            <a:avLst/>
            <a:gdLst>
              <a:gd name="T0" fmla="*/ 0 w 2576"/>
              <a:gd name="T1" fmla="*/ 0 h 1"/>
              <a:gd name="T2" fmla="*/ 2147483646 w 2576"/>
              <a:gd name="T3" fmla="*/ 0 h 1"/>
              <a:gd name="T4" fmla="*/ 0 60000 65536"/>
              <a:gd name="T5" fmla="*/ 0 60000 65536"/>
              <a:gd name="T6" fmla="*/ 0 w 2576"/>
              <a:gd name="T7" fmla="*/ 0 h 1"/>
              <a:gd name="T8" fmla="*/ 2576 w 2576"/>
              <a:gd name="T9" fmla="*/ 1 h 1"/>
            </a:gdLst>
            <a:ahLst/>
            <a:cxnLst>
              <a:cxn ang="T4">
                <a:pos x="T0" y="T1"/>
              </a:cxn>
              <a:cxn ang="T5">
                <a:pos x="T2" y="T3"/>
              </a:cxn>
            </a:cxnLst>
            <a:rect l="T6" t="T7" r="T8" b="T9"/>
            <a:pathLst>
              <a:path w="2576" h="1">
                <a:moveTo>
                  <a:pt x="0" y="0"/>
                </a:moveTo>
                <a:lnTo>
                  <a:pt x="2576" y="0"/>
                </a:lnTo>
              </a:path>
            </a:pathLst>
          </a:custGeom>
          <a:noFill/>
          <a:ln w="28575" cap="sq" cmpd="sng">
            <a:solidFill>
              <a:schemeClr val="tx1"/>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6892" name="Text Box 27">
            <a:extLst>
              <a:ext uri="{FF2B5EF4-FFF2-40B4-BE49-F238E27FC236}">
                <a16:creationId xmlns:a16="http://schemas.microsoft.com/office/drawing/2014/main" id="{DD0A6B78-7EB9-4617-4FA8-525048253213}"/>
              </a:ext>
            </a:extLst>
          </p:cNvPr>
          <p:cNvSpPr txBox="1">
            <a:spLocks noChangeArrowheads="1"/>
          </p:cNvSpPr>
          <p:nvPr/>
        </p:nvSpPr>
        <p:spPr bwMode="auto">
          <a:xfrm>
            <a:off x="1981200" y="3740150"/>
            <a:ext cx="1066800" cy="28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lnSpc>
                <a:spcPct val="70000"/>
              </a:lnSpc>
              <a:spcBef>
                <a:spcPct val="0"/>
              </a:spcBef>
              <a:buClrTx/>
              <a:buSzTx/>
              <a:buFontTx/>
              <a:buNone/>
            </a:pPr>
            <a:r>
              <a:rPr lang="en-US" altLang="en-US" sz="1800" b="0">
                <a:solidFill>
                  <a:schemeClr val="tx1"/>
                </a:solidFill>
                <a:latin typeface="Comic Sans MS" panose="030F0702030302020204" pitchFamily="66" charset="0"/>
              </a:rPr>
              <a:t>Assets</a:t>
            </a:r>
          </a:p>
        </p:txBody>
      </p:sp>
      <p:sp>
        <p:nvSpPr>
          <p:cNvPr id="36893" name="Text Box 28">
            <a:extLst>
              <a:ext uri="{FF2B5EF4-FFF2-40B4-BE49-F238E27FC236}">
                <a16:creationId xmlns:a16="http://schemas.microsoft.com/office/drawing/2014/main" id="{EFF7CB82-294E-9539-413E-664BCB7D6207}"/>
              </a:ext>
            </a:extLst>
          </p:cNvPr>
          <p:cNvSpPr txBox="1">
            <a:spLocks noChangeArrowheads="1"/>
          </p:cNvSpPr>
          <p:nvPr/>
        </p:nvSpPr>
        <p:spPr bwMode="auto">
          <a:xfrm>
            <a:off x="4800600" y="3657600"/>
            <a:ext cx="1447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spcBef>
                <a:spcPct val="0"/>
              </a:spcBef>
              <a:buClrTx/>
              <a:buSzTx/>
              <a:buFontTx/>
              <a:buNone/>
            </a:pPr>
            <a:r>
              <a:rPr lang="en-US" altLang="en-US" sz="1800" b="0">
                <a:solidFill>
                  <a:schemeClr val="tx1"/>
                </a:solidFill>
                <a:latin typeface="Comic Sans MS" panose="030F0702030302020204" pitchFamily="66" charset="0"/>
              </a:rPr>
              <a:t>Liabilities</a:t>
            </a:r>
          </a:p>
        </p:txBody>
      </p:sp>
    </p:spTree>
  </p:cSld>
  <p:clrMapOvr>
    <a:overrideClrMapping bg1="lt1" tx1="dk1" bg2="lt2" tx2="dk2" accent1="accent1" accent2="accent2" accent3="accent3" accent4="accent4" accent5="accent5" accent6="accent6" hlink="hlink" folHlink="folHlink"/>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546820"/>
                                        </p:tgtEl>
                                        <p:attrNameLst>
                                          <p:attrName>style.visibility</p:attrName>
                                        </p:attrNameLst>
                                      </p:cBhvr>
                                      <p:to>
                                        <p:strVal val="visible"/>
                                      </p:to>
                                    </p:set>
                                    <p:animEffect transition="in" filter="wipe(left)">
                                      <p:cBhvr>
                                        <p:cTn id="7" dur="500"/>
                                        <p:tgtEl>
                                          <p:spTgt spid="54682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546822"/>
                                        </p:tgtEl>
                                        <p:attrNameLst>
                                          <p:attrName>style.visibility</p:attrName>
                                        </p:attrNameLst>
                                      </p:cBhvr>
                                      <p:to>
                                        <p:strVal val="visible"/>
                                      </p:to>
                                    </p:set>
                                    <p:animEffect transition="in" filter="wipe(left)">
                                      <p:cBhvr>
                                        <p:cTn id="12" dur="500"/>
                                        <p:tgtEl>
                                          <p:spTgt spid="546822"/>
                                        </p:tgtEl>
                                      </p:cBhvr>
                                    </p:animEffect>
                                  </p:childTnLst>
                                </p:cTn>
                              </p:par>
                            </p:childTnLst>
                          </p:cTn>
                        </p:par>
                        <p:par>
                          <p:cTn id="13" fill="hold" nodeType="afterGroup">
                            <p:stCondLst>
                              <p:cond delay="500"/>
                            </p:stCondLst>
                            <p:childTnLst>
                              <p:par>
                                <p:cTn id="14" presetID="22" presetClass="entr" presetSubtype="8" fill="hold" nodeType="afterEffect">
                                  <p:stCondLst>
                                    <p:cond delay="0"/>
                                  </p:stCondLst>
                                  <p:childTnLst>
                                    <p:set>
                                      <p:cBhvr>
                                        <p:cTn id="15" dur="1" fill="hold">
                                          <p:stCondLst>
                                            <p:cond delay="0"/>
                                          </p:stCondLst>
                                        </p:cTn>
                                        <p:tgtEl>
                                          <p:spTgt spid="546839"/>
                                        </p:tgtEl>
                                        <p:attrNameLst>
                                          <p:attrName>style.visibility</p:attrName>
                                        </p:attrNameLst>
                                      </p:cBhvr>
                                      <p:to>
                                        <p:strVal val="visible"/>
                                      </p:to>
                                    </p:set>
                                    <p:animEffect transition="in" filter="wipe(left)">
                                      <p:cBhvr>
                                        <p:cTn id="16" dur="500"/>
                                        <p:tgtEl>
                                          <p:spTgt spid="5468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6820" grpId="0" autoUpdateAnimBg="0"/>
      <p:bldP spid="546822" grpId="0" autoUpdateAnimBg="0"/>
      <p:bldP spid="546839" grpId="0"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8866" name="Rectangle 2">
            <a:extLst>
              <a:ext uri="{FF2B5EF4-FFF2-40B4-BE49-F238E27FC236}">
                <a16:creationId xmlns:a16="http://schemas.microsoft.com/office/drawing/2014/main" id="{05C6C24C-B77D-4C9E-D2C5-8572B75F359F}"/>
              </a:ext>
            </a:extLst>
          </p:cNvPr>
          <p:cNvSpPr>
            <a:spLocks noGrp="1" noChangeArrowheads="1"/>
          </p:cNvSpPr>
          <p:nvPr>
            <p:ph type="title"/>
          </p:nvPr>
        </p:nvSpPr>
        <p:spPr>
          <a:xfrm>
            <a:off x="457200" y="457200"/>
            <a:ext cx="8229600" cy="560388"/>
          </a:xfrm>
          <a:ln w="12700" cap="flat">
            <a:solidFill>
              <a:schemeClr val="tx1"/>
            </a:solidFill>
          </a:ln>
          <a:effectLst>
            <a:outerShdw dist="107763" dir="2700000" algn="ctr" rotWithShape="0">
              <a:schemeClr val="bg2"/>
            </a:outerShdw>
          </a:effectLst>
        </p:spPr>
        <p:txBody>
          <a:bodyPr lIns="90488" tIns="44450" rIns="90488" bIns="44450" anchor="t"/>
          <a:lstStyle/>
          <a:p>
            <a:pPr marL="109538" algn="l">
              <a:defRPr/>
            </a:pPr>
            <a:r>
              <a:rPr lang="en-US">
                <a:solidFill>
                  <a:schemeClr val="bg1"/>
                </a:solidFill>
                <a:effectLst>
                  <a:outerShdw blurRad="38100" dist="38100" dir="2700000" algn="tl">
                    <a:srgbClr val="000000"/>
                  </a:outerShdw>
                </a:effectLst>
                <a:cs typeface="+mj-cs"/>
              </a:rPr>
              <a:t>Transactions (Problem)</a:t>
            </a:r>
          </a:p>
        </p:txBody>
      </p:sp>
      <p:sp>
        <p:nvSpPr>
          <p:cNvPr id="38915" name="Text Box 3">
            <a:extLst>
              <a:ext uri="{FF2B5EF4-FFF2-40B4-BE49-F238E27FC236}">
                <a16:creationId xmlns:a16="http://schemas.microsoft.com/office/drawing/2014/main" id="{5F731216-7AF9-A88F-2D15-DB95B7D370A3}"/>
              </a:ext>
            </a:extLst>
          </p:cNvPr>
          <p:cNvSpPr txBox="1">
            <a:spLocks noChangeArrowheads="1"/>
          </p:cNvSpPr>
          <p:nvPr/>
        </p:nvSpPr>
        <p:spPr bwMode="auto">
          <a:xfrm>
            <a:off x="533400" y="2732088"/>
            <a:ext cx="10668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r">
              <a:lnSpc>
                <a:spcPct val="90000"/>
              </a:lnSpc>
              <a:spcBef>
                <a:spcPct val="0"/>
              </a:spcBef>
              <a:buClrTx/>
              <a:buSzTx/>
              <a:buFontTx/>
              <a:buNone/>
            </a:pPr>
            <a:r>
              <a:rPr lang="en-US" altLang="en-US" sz="1800" b="0">
                <a:solidFill>
                  <a:schemeClr val="tx1"/>
                </a:solidFill>
                <a:latin typeface="Comic Sans MS" panose="030F0702030302020204" pitchFamily="66" charset="0"/>
              </a:rPr>
              <a:t>+10,000</a:t>
            </a:r>
          </a:p>
        </p:txBody>
      </p:sp>
      <p:sp>
        <p:nvSpPr>
          <p:cNvPr id="38916" name="Text Box 4">
            <a:extLst>
              <a:ext uri="{FF2B5EF4-FFF2-40B4-BE49-F238E27FC236}">
                <a16:creationId xmlns:a16="http://schemas.microsoft.com/office/drawing/2014/main" id="{05CB8564-586D-9632-3D87-1491BE19C743}"/>
              </a:ext>
            </a:extLst>
          </p:cNvPr>
          <p:cNvSpPr txBox="1">
            <a:spLocks noChangeArrowheads="1"/>
          </p:cNvSpPr>
          <p:nvPr/>
        </p:nvSpPr>
        <p:spPr bwMode="auto">
          <a:xfrm>
            <a:off x="228600" y="2732088"/>
            <a:ext cx="4572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nSpc>
                <a:spcPct val="90000"/>
              </a:lnSpc>
              <a:spcBef>
                <a:spcPct val="0"/>
              </a:spcBef>
              <a:buClrTx/>
              <a:buSzTx/>
              <a:buFontTx/>
              <a:buNone/>
            </a:pPr>
            <a:r>
              <a:rPr lang="en-US" altLang="en-US" sz="1800">
                <a:solidFill>
                  <a:srgbClr val="800000"/>
                </a:solidFill>
                <a:latin typeface="Comic Sans MS" panose="030F0702030302020204" pitchFamily="66" charset="0"/>
              </a:rPr>
              <a:t>1.</a:t>
            </a:r>
          </a:p>
        </p:txBody>
      </p:sp>
      <p:sp>
        <p:nvSpPr>
          <p:cNvPr id="38917" name="Text Box 5">
            <a:extLst>
              <a:ext uri="{FF2B5EF4-FFF2-40B4-BE49-F238E27FC236}">
                <a16:creationId xmlns:a16="http://schemas.microsoft.com/office/drawing/2014/main" id="{DE635256-B638-541A-DAD8-7A945838AA16}"/>
              </a:ext>
            </a:extLst>
          </p:cNvPr>
          <p:cNvSpPr txBox="1">
            <a:spLocks noChangeArrowheads="1"/>
          </p:cNvSpPr>
          <p:nvPr/>
        </p:nvSpPr>
        <p:spPr bwMode="auto">
          <a:xfrm>
            <a:off x="6400800" y="2732088"/>
            <a:ext cx="10668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r">
              <a:lnSpc>
                <a:spcPct val="90000"/>
              </a:lnSpc>
              <a:spcBef>
                <a:spcPct val="0"/>
              </a:spcBef>
              <a:buClrTx/>
              <a:buSzTx/>
              <a:buFontTx/>
              <a:buNone/>
            </a:pPr>
            <a:r>
              <a:rPr lang="en-US" altLang="en-US" sz="1800" b="0">
                <a:solidFill>
                  <a:schemeClr val="tx1"/>
                </a:solidFill>
                <a:latin typeface="Comic Sans MS" panose="030F0702030302020204" pitchFamily="66" charset="0"/>
              </a:rPr>
              <a:t>+10,000</a:t>
            </a:r>
          </a:p>
        </p:txBody>
      </p:sp>
      <p:sp>
        <p:nvSpPr>
          <p:cNvPr id="548880" name="Text Box 16">
            <a:extLst>
              <a:ext uri="{FF2B5EF4-FFF2-40B4-BE49-F238E27FC236}">
                <a16:creationId xmlns:a16="http://schemas.microsoft.com/office/drawing/2014/main" id="{1969D038-8086-00BA-C216-18880BF96A5D}"/>
              </a:ext>
            </a:extLst>
          </p:cNvPr>
          <p:cNvSpPr txBox="1">
            <a:spLocks noChangeArrowheads="1"/>
          </p:cNvSpPr>
          <p:nvPr/>
        </p:nvSpPr>
        <p:spPr bwMode="auto">
          <a:xfrm>
            <a:off x="3581400" y="6248400"/>
            <a:ext cx="5486400" cy="581025"/>
          </a:xfrm>
          <a:prstGeom prst="rect">
            <a:avLst/>
          </a:prstGeom>
          <a:solidFill>
            <a:schemeClr val="bg1"/>
          </a:solidFill>
          <a:ln w="19050">
            <a:noFill/>
            <a:miter lim="800000"/>
            <a:headEnd/>
            <a:tailEnd/>
          </a:ln>
          <a:effectLst/>
        </p:spPr>
        <p:txBody>
          <a:bodyPr>
            <a:spAutoFit/>
          </a:bodyPr>
          <a:lstStyle/>
          <a:p>
            <a:pPr marL="690563" indent="-690563">
              <a:spcBef>
                <a:spcPct val="50000"/>
              </a:spcBef>
              <a:defRPr/>
            </a:pPr>
            <a:r>
              <a:rPr lang="en-US" sz="1600" b="1" i="1">
                <a:solidFill>
                  <a:schemeClr val="bg2"/>
                </a:solidFill>
                <a:effectLst>
                  <a:outerShdw blurRad="38100" dist="38100" dir="2700000" algn="tl">
                    <a:srgbClr val="C0C0C0"/>
                  </a:outerShdw>
                </a:effectLst>
                <a:latin typeface="Comic Sans MS" pitchFamily="66" charset="0"/>
                <a:cs typeface="+mn-cs"/>
              </a:rPr>
              <a:t>SO 7 	Analyze the effects of business transactions on the accounting equation.</a:t>
            </a:r>
          </a:p>
        </p:txBody>
      </p:sp>
      <p:sp>
        <p:nvSpPr>
          <p:cNvPr id="38919" name="Text Box 17">
            <a:extLst>
              <a:ext uri="{FF2B5EF4-FFF2-40B4-BE49-F238E27FC236}">
                <a16:creationId xmlns:a16="http://schemas.microsoft.com/office/drawing/2014/main" id="{81B9DBEF-6E76-D315-409A-A63871FF076D}"/>
              </a:ext>
            </a:extLst>
          </p:cNvPr>
          <p:cNvSpPr txBox="1">
            <a:spLocks noChangeArrowheads="1"/>
          </p:cNvSpPr>
          <p:nvPr/>
        </p:nvSpPr>
        <p:spPr bwMode="auto">
          <a:xfrm>
            <a:off x="533400" y="1143000"/>
            <a:ext cx="822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spcBef>
                <a:spcPct val="50000"/>
              </a:spcBef>
              <a:buClrTx/>
              <a:buSzTx/>
              <a:buFontTx/>
              <a:buNone/>
            </a:pPr>
            <a:r>
              <a:rPr lang="en-US" altLang="en-US" sz="2400">
                <a:solidFill>
                  <a:srgbClr val="800000"/>
                </a:solidFill>
                <a:latin typeface="Comic Sans MS" panose="030F0702030302020204" pitchFamily="66" charset="0"/>
              </a:rPr>
              <a:t>2. Purchased equipment for $5,000 cash.</a:t>
            </a:r>
          </a:p>
        </p:txBody>
      </p:sp>
      <p:sp>
        <p:nvSpPr>
          <p:cNvPr id="548882" name="Text Box 18">
            <a:extLst>
              <a:ext uri="{FF2B5EF4-FFF2-40B4-BE49-F238E27FC236}">
                <a16:creationId xmlns:a16="http://schemas.microsoft.com/office/drawing/2014/main" id="{6F749677-4C10-7348-4A96-263B8DF7DFA5}"/>
              </a:ext>
            </a:extLst>
          </p:cNvPr>
          <p:cNvSpPr txBox="1">
            <a:spLocks noChangeArrowheads="1"/>
          </p:cNvSpPr>
          <p:nvPr/>
        </p:nvSpPr>
        <p:spPr bwMode="auto">
          <a:xfrm>
            <a:off x="533400" y="3081338"/>
            <a:ext cx="10668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r">
              <a:lnSpc>
                <a:spcPct val="90000"/>
              </a:lnSpc>
              <a:spcBef>
                <a:spcPct val="0"/>
              </a:spcBef>
              <a:buClrTx/>
              <a:buSzTx/>
              <a:buFontTx/>
              <a:buNone/>
            </a:pPr>
            <a:r>
              <a:rPr lang="en-US" altLang="en-US" sz="1800" b="0">
                <a:solidFill>
                  <a:schemeClr val="tx1"/>
                </a:solidFill>
                <a:latin typeface="Comic Sans MS" panose="030F0702030302020204" pitchFamily="66" charset="0"/>
              </a:rPr>
              <a:t>-5,000</a:t>
            </a:r>
          </a:p>
        </p:txBody>
      </p:sp>
      <p:sp>
        <p:nvSpPr>
          <p:cNvPr id="38921" name="Text Box 19">
            <a:extLst>
              <a:ext uri="{FF2B5EF4-FFF2-40B4-BE49-F238E27FC236}">
                <a16:creationId xmlns:a16="http://schemas.microsoft.com/office/drawing/2014/main" id="{0D16A88B-B79B-BE6C-605E-768079AF94B5}"/>
              </a:ext>
            </a:extLst>
          </p:cNvPr>
          <p:cNvSpPr txBox="1">
            <a:spLocks noChangeArrowheads="1"/>
          </p:cNvSpPr>
          <p:nvPr/>
        </p:nvSpPr>
        <p:spPr bwMode="auto">
          <a:xfrm>
            <a:off x="228600" y="3081338"/>
            <a:ext cx="4572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nSpc>
                <a:spcPct val="90000"/>
              </a:lnSpc>
              <a:spcBef>
                <a:spcPct val="0"/>
              </a:spcBef>
              <a:buClrTx/>
              <a:buSzTx/>
              <a:buFontTx/>
              <a:buNone/>
            </a:pPr>
            <a:r>
              <a:rPr lang="en-US" altLang="en-US" sz="1800">
                <a:solidFill>
                  <a:srgbClr val="800000"/>
                </a:solidFill>
                <a:latin typeface="Comic Sans MS" panose="030F0702030302020204" pitchFamily="66" charset="0"/>
              </a:rPr>
              <a:t>2.</a:t>
            </a:r>
          </a:p>
        </p:txBody>
      </p:sp>
      <p:sp>
        <p:nvSpPr>
          <p:cNvPr id="548884" name="Text Box 20">
            <a:extLst>
              <a:ext uri="{FF2B5EF4-FFF2-40B4-BE49-F238E27FC236}">
                <a16:creationId xmlns:a16="http://schemas.microsoft.com/office/drawing/2014/main" id="{B9B76C5F-9C8C-B242-0BBF-E4F95E2EA4E0}"/>
              </a:ext>
            </a:extLst>
          </p:cNvPr>
          <p:cNvSpPr txBox="1">
            <a:spLocks noChangeArrowheads="1"/>
          </p:cNvSpPr>
          <p:nvPr/>
        </p:nvSpPr>
        <p:spPr bwMode="auto">
          <a:xfrm>
            <a:off x="3581400" y="3081338"/>
            <a:ext cx="10668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r">
              <a:lnSpc>
                <a:spcPct val="90000"/>
              </a:lnSpc>
              <a:spcBef>
                <a:spcPct val="0"/>
              </a:spcBef>
              <a:buClrTx/>
              <a:buSzTx/>
              <a:buFontTx/>
              <a:buNone/>
            </a:pPr>
            <a:r>
              <a:rPr lang="en-US" altLang="en-US" sz="1800" b="0">
                <a:solidFill>
                  <a:schemeClr val="tx1"/>
                </a:solidFill>
                <a:latin typeface="Comic Sans MS" panose="030F0702030302020204" pitchFamily="66" charset="0"/>
              </a:rPr>
              <a:t>+5,000</a:t>
            </a:r>
          </a:p>
        </p:txBody>
      </p:sp>
      <p:sp>
        <p:nvSpPr>
          <p:cNvPr id="38923" name="Text Box 25">
            <a:extLst>
              <a:ext uri="{FF2B5EF4-FFF2-40B4-BE49-F238E27FC236}">
                <a16:creationId xmlns:a16="http://schemas.microsoft.com/office/drawing/2014/main" id="{2F6FD2EF-079D-6A72-489A-A412448291B2}"/>
              </a:ext>
            </a:extLst>
          </p:cNvPr>
          <p:cNvSpPr txBox="1">
            <a:spLocks noChangeArrowheads="1"/>
          </p:cNvSpPr>
          <p:nvPr/>
        </p:nvSpPr>
        <p:spPr bwMode="auto">
          <a:xfrm>
            <a:off x="7620000" y="2743200"/>
            <a:ext cx="15240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nSpc>
                <a:spcPct val="90000"/>
              </a:lnSpc>
              <a:spcBef>
                <a:spcPct val="0"/>
              </a:spcBef>
              <a:buClrTx/>
              <a:buSzTx/>
              <a:buFontTx/>
              <a:buNone/>
            </a:pPr>
            <a:r>
              <a:rPr lang="en-US" altLang="en-US" sz="1800">
                <a:solidFill>
                  <a:srgbClr val="000066"/>
                </a:solidFill>
                <a:latin typeface="Comic Sans MS" panose="030F0702030302020204" pitchFamily="66" charset="0"/>
              </a:rPr>
              <a:t>Investment</a:t>
            </a:r>
          </a:p>
        </p:txBody>
      </p:sp>
      <p:sp>
        <p:nvSpPr>
          <p:cNvPr id="38924" name="Text Box 35">
            <a:extLst>
              <a:ext uri="{FF2B5EF4-FFF2-40B4-BE49-F238E27FC236}">
                <a16:creationId xmlns:a16="http://schemas.microsoft.com/office/drawing/2014/main" id="{0E922FAD-D8E2-5733-48CB-068DE676FEA8}"/>
              </a:ext>
            </a:extLst>
          </p:cNvPr>
          <p:cNvSpPr txBox="1">
            <a:spLocks noChangeArrowheads="1"/>
          </p:cNvSpPr>
          <p:nvPr/>
        </p:nvSpPr>
        <p:spPr bwMode="auto">
          <a:xfrm>
            <a:off x="6248400" y="1655763"/>
            <a:ext cx="25908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spcBef>
                <a:spcPct val="0"/>
              </a:spcBef>
              <a:buClrTx/>
              <a:buSzTx/>
              <a:buFontTx/>
              <a:buNone/>
            </a:pPr>
            <a:r>
              <a:rPr lang="en-US" altLang="en-US" sz="1800" b="0">
                <a:solidFill>
                  <a:schemeClr val="tx1"/>
                </a:solidFill>
                <a:latin typeface="Comic Sans MS" panose="030F0702030302020204" pitchFamily="66" charset="0"/>
              </a:rPr>
              <a:t>Stockholders’ Equity</a:t>
            </a:r>
          </a:p>
        </p:txBody>
      </p:sp>
      <p:sp>
        <p:nvSpPr>
          <p:cNvPr id="38925" name="Text Box 36">
            <a:extLst>
              <a:ext uri="{FF2B5EF4-FFF2-40B4-BE49-F238E27FC236}">
                <a16:creationId xmlns:a16="http://schemas.microsoft.com/office/drawing/2014/main" id="{C4334B4F-BEFF-9815-CE88-B9499B8AD907}"/>
              </a:ext>
            </a:extLst>
          </p:cNvPr>
          <p:cNvSpPr txBox="1">
            <a:spLocks noChangeArrowheads="1"/>
          </p:cNvSpPr>
          <p:nvPr/>
        </p:nvSpPr>
        <p:spPr bwMode="auto">
          <a:xfrm>
            <a:off x="533400" y="2362200"/>
            <a:ext cx="1066800" cy="28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lnSpc>
                <a:spcPct val="70000"/>
              </a:lnSpc>
              <a:spcBef>
                <a:spcPct val="0"/>
              </a:spcBef>
              <a:buClrTx/>
              <a:buSzTx/>
              <a:buFontTx/>
              <a:buNone/>
            </a:pPr>
            <a:r>
              <a:rPr lang="en-US" altLang="en-US" sz="1800" b="0">
                <a:solidFill>
                  <a:schemeClr val="tx1"/>
                </a:solidFill>
                <a:latin typeface="Comic Sans MS" panose="030F0702030302020204" pitchFamily="66" charset="0"/>
              </a:rPr>
              <a:t>Cash</a:t>
            </a:r>
          </a:p>
        </p:txBody>
      </p:sp>
      <p:sp>
        <p:nvSpPr>
          <p:cNvPr id="38926" name="Text Box 37">
            <a:extLst>
              <a:ext uri="{FF2B5EF4-FFF2-40B4-BE49-F238E27FC236}">
                <a16:creationId xmlns:a16="http://schemas.microsoft.com/office/drawing/2014/main" id="{154CE2CC-0800-94AB-8FC2-88462197B353}"/>
              </a:ext>
            </a:extLst>
          </p:cNvPr>
          <p:cNvSpPr txBox="1">
            <a:spLocks noChangeArrowheads="1"/>
          </p:cNvSpPr>
          <p:nvPr/>
        </p:nvSpPr>
        <p:spPr bwMode="auto">
          <a:xfrm>
            <a:off x="1828800" y="2025650"/>
            <a:ext cx="14478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spcBef>
                <a:spcPct val="0"/>
              </a:spcBef>
              <a:buClrTx/>
              <a:buSzTx/>
              <a:buFontTx/>
              <a:buNone/>
            </a:pPr>
            <a:r>
              <a:rPr lang="en-US" altLang="en-US" sz="1800" b="0">
                <a:solidFill>
                  <a:schemeClr val="tx1"/>
                </a:solidFill>
                <a:latin typeface="Comic Sans MS" panose="030F0702030302020204" pitchFamily="66" charset="0"/>
              </a:rPr>
              <a:t>Accounts Receivable</a:t>
            </a:r>
          </a:p>
        </p:txBody>
      </p:sp>
      <p:sp>
        <p:nvSpPr>
          <p:cNvPr id="38927" name="Text Box 38">
            <a:extLst>
              <a:ext uri="{FF2B5EF4-FFF2-40B4-BE49-F238E27FC236}">
                <a16:creationId xmlns:a16="http://schemas.microsoft.com/office/drawing/2014/main" id="{789B6335-C037-C344-EFEF-DA3BC2751B5B}"/>
              </a:ext>
            </a:extLst>
          </p:cNvPr>
          <p:cNvSpPr txBox="1">
            <a:spLocks noChangeArrowheads="1"/>
          </p:cNvSpPr>
          <p:nvPr/>
        </p:nvSpPr>
        <p:spPr bwMode="auto">
          <a:xfrm>
            <a:off x="3429000" y="2362200"/>
            <a:ext cx="1295400" cy="28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lnSpc>
                <a:spcPct val="70000"/>
              </a:lnSpc>
              <a:spcBef>
                <a:spcPct val="0"/>
              </a:spcBef>
              <a:buClrTx/>
              <a:buSzTx/>
              <a:buFontTx/>
              <a:buNone/>
            </a:pPr>
            <a:r>
              <a:rPr lang="en-US" altLang="en-US" sz="1800" b="0">
                <a:solidFill>
                  <a:schemeClr val="tx1"/>
                </a:solidFill>
                <a:latin typeface="Comic Sans MS" panose="030F0702030302020204" pitchFamily="66" charset="0"/>
              </a:rPr>
              <a:t>Equipment</a:t>
            </a:r>
          </a:p>
        </p:txBody>
      </p:sp>
      <p:sp>
        <p:nvSpPr>
          <p:cNvPr id="38928" name="Text Box 39">
            <a:extLst>
              <a:ext uri="{FF2B5EF4-FFF2-40B4-BE49-F238E27FC236}">
                <a16:creationId xmlns:a16="http://schemas.microsoft.com/office/drawing/2014/main" id="{6407C5F4-4E26-3E2E-DC66-8467B707F6E6}"/>
              </a:ext>
            </a:extLst>
          </p:cNvPr>
          <p:cNvSpPr txBox="1">
            <a:spLocks noChangeArrowheads="1"/>
          </p:cNvSpPr>
          <p:nvPr/>
        </p:nvSpPr>
        <p:spPr bwMode="auto">
          <a:xfrm>
            <a:off x="4800600" y="2025650"/>
            <a:ext cx="14478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spcBef>
                <a:spcPct val="0"/>
              </a:spcBef>
              <a:buClrTx/>
              <a:buSzTx/>
              <a:buFontTx/>
              <a:buNone/>
            </a:pPr>
            <a:r>
              <a:rPr lang="en-US" altLang="en-US" sz="1800" b="0">
                <a:solidFill>
                  <a:schemeClr val="tx1"/>
                </a:solidFill>
                <a:latin typeface="Comic Sans MS" panose="030F0702030302020204" pitchFamily="66" charset="0"/>
              </a:rPr>
              <a:t>Accounts Payable</a:t>
            </a:r>
          </a:p>
        </p:txBody>
      </p:sp>
      <p:sp>
        <p:nvSpPr>
          <p:cNvPr id="38929" name="Text Box 40">
            <a:extLst>
              <a:ext uri="{FF2B5EF4-FFF2-40B4-BE49-F238E27FC236}">
                <a16:creationId xmlns:a16="http://schemas.microsoft.com/office/drawing/2014/main" id="{E53FB2FE-51F2-44A4-A219-FB44362C9C61}"/>
              </a:ext>
            </a:extLst>
          </p:cNvPr>
          <p:cNvSpPr txBox="1">
            <a:spLocks noChangeArrowheads="1"/>
          </p:cNvSpPr>
          <p:nvPr/>
        </p:nvSpPr>
        <p:spPr bwMode="auto">
          <a:xfrm>
            <a:off x="6248400" y="2025650"/>
            <a:ext cx="14478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spcBef>
                <a:spcPct val="0"/>
              </a:spcBef>
              <a:buClrTx/>
              <a:buSzTx/>
              <a:buFontTx/>
              <a:buNone/>
            </a:pPr>
            <a:r>
              <a:rPr lang="en-US" altLang="en-US" sz="1800" b="0">
                <a:solidFill>
                  <a:schemeClr val="tx1"/>
                </a:solidFill>
                <a:latin typeface="Comic Sans MS" panose="030F0702030302020204" pitchFamily="66" charset="0"/>
              </a:rPr>
              <a:t>Share Capital</a:t>
            </a:r>
          </a:p>
        </p:txBody>
      </p:sp>
      <p:sp>
        <p:nvSpPr>
          <p:cNvPr id="38930" name="Freeform 41">
            <a:extLst>
              <a:ext uri="{FF2B5EF4-FFF2-40B4-BE49-F238E27FC236}">
                <a16:creationId xmlns:a16="http://schemas.microsoft.com/office/drawing/2014/main" id="{71FD06AD-E05D-602B-C6F1-555A3F718556}"/>
              </a:ext>
            </a:extLst>
          </p:cNvPr>
          <p:cNvSpPr>
            <a:spLocks/>
          </p:cNvSpPr>
          <p:nvPr/>
        </p:nvSpPr>
        <p:spPr bwMode="auto">
          <a:xfrm>
            <a:off x="1905000" y="2667000"/>
            <a:ext cx="1295400" cy="76200"/>
          </a:xfrm>
          <a:custGeom>
            <a:avLst/>
            <a:gdLst>
              <a:gd name="T0" fmla="*/ 0 w 665"/>
              <a:gd name="T1" fmla="*/ 0 h 1"/>
              <a:gd name="T2" fmla="*/ 2147483646 w 665"/>
              <a:gd name="T3" fmla="*/ 0 h 1"/>
              <a:gd name="T4" fmla="*/ 0 60000 65536"/>
              <a:gd name="T5" fmla="*/ 0 60000 65536"/>
              <a:gd name="T6" fmla="*/ 0 w 665"/>
              <a:gd name="T7" fmla="*/ 0 h 1"/>
              <a:gd name="T8" fmla="*/ 665 w 665"/>
              <a:gd name="T9" fmla="*/ 1 h 1"/>
            </a:gdLst>
            <a:ahLst/>
            <a:cxnLst>
              <a:cxn ang="T4">
                <a:pos x="T0" y="T1"/>
              </a:cxn>
              <a:cxn ang="T5">
                <a:pos x="T2" y="T3"/>
              </a:cxn>
            </a:cxnLst>
            <a:rect l="T6" t="T7" r="T8" b="T9"/>
            <a:pathLst>
              <a:path w="665" h="1">
                <a:moveTo>
                  <a:pt x="0" y="0"/>
                </a:moveTo>
                <a:lnTo>
                  <a:pt x="665" y="0"/>
                </a:lnTo>
              </a:path>
            </a:pathLst>
          </a:custGeom>
          <a:noFill/>
          <a:ln w="28575" cap="sq" cmpd="sng">
            <a:solidFill>
              <a:schemeClr val="tx1"/>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8931" name="Freeform 42">
            <a:extLst>
              <a:ext uri="{FF2B5EF4-FFF2-40B4-BE49-F238E27FC236}">
                <a16:creationId xmlns:a16="http://schemas.microsoft.com/office/drawing/2014/main" id="{46575694-1445-EEFC-A0BC-62972536C221}"/>
              </a:ext>
            </a:extLst>
          </p:cNvPr>
          <p:cNvSpPr>
            <a:spLocks/>
          </p:cNvSpPr>
          <p:nvPr/>
        </p:nvSpPr>
        <p:spPr bwMode="auto">
          <a:xfrm>
            <a:off x="533400" y="2667000"/>
            <a:ext cx="1055688" cy="1588"/>
          </a:xfrm>
          <a:custGeom>
            <a:avLst/>
            <a:gdLst>
              <a:gd name="T0" fmla="*/ 0 w 665"/>
              <a:gd name="T1" fmla="*/ 0 h 1"/>
              <a:gd name="T2" fmla="*/ 1675905494 w 665"/>
              <a:gd name="T3" fmla="*/ 0 h 1"/>
              <a:gd name="T4" fmla="*/ 0 60000 65536"/>
              <a:gd name="T5" fmla="*/ 0 60000 65536"/>
              <a:gd name="T6" fmla="*/ 0 w 665"/>
              <a:gd name="T7" fmla="*/ 0 h 1"/>
              <a:gd name="T8" fmla="*/ 665 w 665"/>
              <a:gd name="T9" fmla="*/ 1 h 1"/>
            </a:gdLst>
            <a:ahLst/>
            <a:cxnLst>
              <a:cxn ang="T4">
                <a:pos x="T0" y="T1"/>
              </a:cxn>
              <a:cxn ang="T5">
                <a:pos x="T2" y="T3"/>
              </a:cxn>
            </a:cxnLst>
            <a:rect l="T6" t="T7" r="T8" b="T9"/>
            <a:pathLst>
              <a:path w="665" h="1">
                <a:moveTo>
                  <a:pt x="0" y="0"/>
                </a:moveTo>
                <a:lnTo>
                  <a:pt x="665" y="0"/>
                </a:lnTo>
              </a:path>
            </a:pathLst>
          </a:custGeom>
          <a:noFill/>
          <a:ln w="28575" cap="sq" cmpd="sng">
            <a:solidFill>
              <a:schemeClr val="tx1"/>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8932" name="Freeform 43">
            <a:extLst>
              <a:ext uri="{FF2B5EF4-FFF2-40B4-BE49-F238E27FC236}">
                <a16:creationId xmlns:a16="http://schemas.microsoft.com/office/drawing/2014/main" id="{BA7DF901-8DA4-DF7C-7E1D-491094FE706D}"/>
              </a:ext>
            </a:extLst>
          </p:cNvPr>
          <p:cNvSpPr>
            <a:spLocks/>
          </p:cNvSpPr>
          <p:nvPr/>
        </p:nvSpPr>
        <p:spPr bwMode="auto">
          <a:xfrm>
            <a:off x="3505200" y="2667000"/>
            <a:ext cx="1143000" cy="76200"/>
          </a:xfrm>
          <a:custGeom>
            <a:avLst/>
            <a:gdLst>
              <a:gd name="T0" fmla="*/ 0 w 665"/>
              <a:gd name="T1" fmla="*/ 0 h 1"/>
              <a:gd name="T2" fmla="*/ 1964584962 w 665"/>
              <a:gd name="T3" fmla="*/ 0 h 1"/>
              <a:gd name="T4" fmla="*/ 0 60000 65536"/>
              <a:gd name="T5" fmla="*/ 0 60000 65536"/>
              <a:gd name="T6" fmla="*/ 0 w 665"/>
              <a:gd name="T7" fmla="*/ 0 h 1"/>
              <a:gd name="T8" fmla="*/ 665 w 665"/>
              <a:gd name="T9" fmla="*/ 1 h 1"/>
            </a:gdLst>
            <a:ahLst/>
            <a:cxnLst>
              <a:cxn ang="T4">
                <a:pos x="T0" y="T1"/>
              </a:cxn>
              <a:cxn ang="T5">
                <a:pos x="T2" y="T3"/>
              </a:cxn>
            </a:cxnLst>
            <a:rect l="T6" t="T7" r="T8" b="T9"/>
            <a:pathLst>
              <a:path w="665" h="1">
                <a:moveTo>
                  <a:pt x="0" y="0"/>
                </a:moveTo>
                <a:lnTo>
                  <a:pt x="665" y="0"/>
                </a:lnTo>
              </a:path>
            </a:pathLst>
          </a:custGeom>
          <a:noFill/>
          <a:ln w="28575" cap="sq" cmpd="sng">
            <a:solidFill>
              <a:schemeClr val="tx1"/>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8933" name="Freeform 44">
            <a:extLst>
              <a:ext uri="{FF2B5EF4-FFF2-40B4-BE49-F238E27FC236}">
                <a16:creationId xmlns:a16="http://schemas.microsoft.com/office/drawing/2014/main" id="{053F87FD-A1B1-E154-F571-D5C5CEC70F8E}"/>
              </a:ext>
            </a:extLst>
          </p:cNvPr>
          <p:cNvSpPr>
            <a:spLocks/>
          </p:cNvSpPr>
          <p:nvPr/>
        </p:nvSpPr>
        <p:spPr bwMode="auto">
          <a:xfrm>
            <a:off x="4953000" y="2667000"/>
            <a:ext cx="1143000" cy="76200"/>
          </a:xfrm>
          <a:custGeom>
            <a:avLst/>
            <a:gdLst>
              <a:gd name="T0" fmla="*/ 0 w 665"/>
              <a:gd name="T1" fmla="*/ 0 h 1"/>
              <a:gd name="T2" fmla="*/ 1964584962 w 665"/>
              <a:gd name="T3" fmla="*/ 0 h 1"/>
              <a:gd name="T4" fmla="*/ 0 60000 65536"/>
              <a:gd name="T5" fmla="*/ 0 60000 65536"/>
              <a:gd name="T6" fmla="*/ 0 w 665"/>
              <a:gd name="T7" fmla="*/ 0 h 1"/>
              <a:gd name="T8" fmla="*/ 665 w 665"/>
              <a:gd name="T9" fmla="*/ 1 h 1"/>
            </a:gdLst>
            <a:ahLst/>
            <a:cxnLst>
              <a:cxn ang="T4">
                <a:pos x="T0" y="T1"/>
              </a:cxn>
              <a:cxn ang="T5">
                <a:pos x="T2" y="T3"/>
              </a:cxn>
            </a:cxnLst>
            <a:rect l="T6" t="T7" r="T8" b="T9"/>
            <a:pathLst>
              <a:path w="665" h="1">
                <a:moveTo>
                  <a:pt x="0" y="0"/>
                </a:moveTo>
                <a:lnTo>
                  <a:pt x="665" y="0"/>
                </a:lnTo>
              </a:path>
            </a:pathLst>
          </a:custGeom>
          <a:noFill/>
          <a:ln w="28575" cap="sq" cmpd="sng">
            <a:solidFill>
              <a:schemeClr val="tx1"/>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8934" name="Freeform 45">
            <a:extLst>
              <a:ext uri="{FF2B5EF4-FFF2-40B4-BE49-F238E27FC236}">
                <a16:creationId xmlns:a16="http://schemas.microsoft.com/office/drawing/2014/main" id="{B59B3C69-D7D3-FC94-2A34-48E36A44DF66}"/>
              </a:ext>
            </a:extLst>
          </p:cNvPr>
          <p:cNvSpPr>
            <a:spLocks/>
          </p:cNvSpPr>
          <p:nvPr/>
        </p:nvSpPr>
        <p:spPr bwMode="auto">
          <a:xfrm>
            <a:off x="6411913" y="2667000"/>
            <a:ext cx="1055687" cy="1588"/>
          </a:xfrm>
          <a:custGeom>
            <a:avLst/>
            <a:gdLst>
              <a:gd name="T0" fmla="*/ 0 w 665"/>
              <a:gd name="T1" fmla="*/ 0 h 1"/>
              <a:gd name="T2" fmla="*/ 1675902319 w 665"/>
              <a:gd name="T3" fmla="*/ 0 h 1"/>
              <a:gd name="T4" fmla="*/ 0 60000 65536"/>
              <a:gd name="T5" fmla="*/ 0 60000 65536"/>
              <a:gd name="T6" fmla="*/ 0 w 665"/>
              <a:gd name="T7" fmla="*/ 0 h 1"/>
              <a:gd name="T8" fmla="*/ 665 w 665"/>
              <a:gd name="T9" fmla="*/ 1 h 1"/>
            </a:gdLst>
            <a:ahLst/>
            <a:cxnLst>
              <a:cxn ang="T4">
                <a:pos x="T0" y="T1"/>
              </a:cxn>
              <a:cxn ang="T5">
                <a:pos x="T2" y="T3"/>
              </a:cxn>
            </a:cxnLst>
            <a:rect l="T6" t="T7" r="T8" b="T9"/>
            <a:pathLst>
              <a:path w="665" h="1">
                <a:moveTo>
                  <a:pt x="0" y="0"/>
                </a:moveTo>
                <a:lnTo>
                  <a:pt x="665" y="0"/>
                </a:lnTo>
              </a:path>
            </a:pathLst>
          </a:custGeom>
          <a:noFill/>
          <a:ln w="28575" cap="sq" cmpd="sng">
            <a:solidFill>
              <a:schemeClr val="tx1"/>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8935" name="Text Box 46">
            <a:extLst>
              <a:ext uri="{FF2B5EF4-FFF2-40B4-BE49-F238E27FC236}">
                <a16:creationId xmlns:a16="http://schemas.microsoft.com/office/drawing/2014/main" id="{11665BED-E2E9-9631-4694-8C9C39BE2E33}"/>
              </a:ext>
            </a:extLst>
          </p:cNvPr>
          <p:cNvSpPr txBox="1">
            <a:spLocks noChangeArrowheads="1"/>
          </p:cNvSpPr>
          <p:nvPr/>
        </p:nvSpPr>
        <p:spPr bwMode="auto">
          <a:xfrm>
            <a:off x="1600200" y="233045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lnSpc>
                <a:spcPct val="90000"/>
              </a:lnSpc>
              <a:spcBef>
                <a:spcPct val="0"/>
              </a:spcBef>
              <a:buClrTx/>
              <a:buSzTx/>
              <a:buFontTx/>
              <a:buNone/>
            </a:pPr>
            <a:r>
              <a:rPr lang="en-US" altLang="en-US" sz="2000" b="0">
                <a:solidFill>
                  <a:schemeClr val="tx1"/>
                </a:solidFill>
                <a:latin typeface="Comic Sans MS" panose="030F0702030302020204" pitchFamily="66" charset="0"/>
              </a:rPr>
              <a:t>+</a:t>
            </a:r>
          </a:p>
        </p:txBody>
      </p:sp>
      <p:sp>
        <p:nvSpPr>
          <p:cNvPr id="38936" name="Text Box 47">
            <a:extLst>
              <a:ext uri="{FF2B5EF4-FFF2-40B4-BE49-F238E27FC236}">
                <a16:creationId xmlns:a16="http://schemas.microsoft.com/office/drawing/2014/main" id="{DD50D137-4B01-CB47-EC5B-BB0116383215}"/>
              </a:ext>
            </a:extLst>
          </p:cNvPr>
          <p:cNvSpPr txBox="1">
            <a:spLocks noChangeArrowheads="1"/>
          </p:cNvSpPr>
          <p:nvPr/>
        </p:nvSpPr>
        <p:spPr bwMode="auto">
          <a:xfrm>
            <a:off x="3124200" y="233045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lnSpc>
                <a:spcPct val="90000"/>
              </a:lnSpc>
              <a:spcBef>
                <a:spcPct val="0"/>
              </a:spcBef>
              <a:buClrTx/>
              <a:buSzTx/>
              <a:buFontTx/>
              <a:buNone/>
            </a:pPr>
            <a:r>
              <a:rPr lang="en-US" altLang="en-US" sz="2000" b="0">
                <a:solidFill>
                  <a:schemeClr val="tx1"/>
                </a:solidFill>
                <a:latin typeface="Comic Sans MS" panose="030F0702030302020204" pitchFamily="66" charset="0"/>
              </a:rPr>
              <a:t>+</a:t>
            </a:r>
          </a:p>
        </p:txBody>
      </p:sp>
      <p:sp>
        <p:nvSpPr>
          <p:cNvPr id="38937" name="Text Box 48">
            <a:extLst>
              <a:ext uri="{FF2B5EF4-FFF2-40B4-BE49-F238E27FC236}">
                <a16:creationId xmlns:a16="http://schemas.microsoft.com/office/drawing/2014/main" id="{76C04525-9C8A-2327-CA66-640EF78474E2}"/>
              </a:ext>
            </a:extLst>
          </p:cNvPr>
          <p:cNvSpPr txBox="1">
            <a:spLocks noChangeArrowheads="1"/>
          </p:cNvSpPr>
          <p:nvPr/>
        </p:nvSpPr>
        <p:spPr bwMode="auto">
          <a:xfrm>
            <a:off x="4648200" y="233045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lnSpc>
                <a:spcPct val="90000"/>
              </a:lnSpc>
              <a:spcBef>
                <a:spcPct val="0"/>
              </a:spcBef>
              <a:buClrTx/>
              <a:buSzTx/>
              <a:buFontTx/>
              <a:buNone/>
            </a:pPr>
            <a:r>
              <a:rPr lang="en-US" altLang="en-US" sz="2000" b="0">
                <a:solidFill>
                  <a:schemeClr val="tx1"/>
                </a:solidFill>
                <a:latin typeface="Comic Sans MS" panose="030F0702030302020204" pitchFamily="66" charset="0"/>
              </a:rPr>
              <a:t>=</a:t>
            </a:r>
          </a:p>
        </p:txBody>
      </p:sp>
      <p:sp>
        <p:nvSpPr>
          <p:cNvPr id="38938" name="Text Box 49">
            <a:extLst>
              <a:ext uri="{FF2B5EF4-FFF2-40B4-BE49-F238E27FC236}">
                <a16:creationId xmlns:a16="http://schemas.microsoft.com/office/drawing/2014/main" id="{0FEB7EA5-DCFD-299E-B53B-C86495C3C152}"/>
              </a:ext>
            </a:extLst>
          </p:cNvPr>
          <p:cNvSpPr txBox="1">
            <a:spLocks noChangeArrowheads="1"/>
          </p:cNvSpPr>
          <p:nvPr/>
        </p:nvSpPr>
        <p:spPr bwMode="auto">
          <a:xfrm>
            <a:off x="6096000" y="233045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lnSpc>
                <a:spcPct val="90000"/>
              </a:lnSpc>
              <a:spcBef>
                <a:spcPct val="0"/>
              </a:spcBef>
              <a:buClrTx/>
              <a:buSzTx/>
              <a:buFontTx/>
              <a:buNone/>
            </a:pPr>
            <a:r>
              <a:rPr lang="en-US" altLang="en-US" sz="2000" b="0">
                <a:solidFill>
                  <a:schemeClr val="tx1"/>
                </a:solidFill>
                <a:latin typeface="Comic Sans MS" panose="030F0702030302020204" pitchFamily="66" charset="0"/>
              </a:rPr>
              <a:t>+</a:t>
            </a:r>
          </a:p>
        </p:txBody>
      </p:sp>
      <p:sp>
        <p:nvSpPr>
          <p:cNvPr id="38939" name="Freeform 50">
            <a:extLst>
              <a:ext uri="{FF2B5EF4-FFF2-40B4-BE49-F238E27FC236}">
                <a16:creationId xmlns:a16="http://schemas.microsoft.com/office/drawing/2014/main" id="{FF7FCE46-AF10-AA22-E100-D4CFB35C8051}"/>
              </a:ext>
            </a:extLst>
          </p:cNvPr>
          <p:cNvSpPr>
            <a:spLocks/>
          </p:cNvSpPr>
          <p:nvPr/>
        </p:nvSpPr>
        <p:spPr bwMode="auto">
          <a:xfrm flipV="1">
            <a:off x="6400800" y="1946275"/>
            <a:ext cx="2286000" cy="74613"/>
          </a:xfrm>
          <a:custGeom>
            <a:avLst/>
            <a:gdLst>
              <a:gd name="T0" fmla="*/ 0 w 665"/>
              <a:gd name="T1" fmla="*/ 0 h 1"/>
              <a:gd name="T2" fmla="*/ 2147483646 w 665"/>
              <a:gd name="T3" fmla="*/ 0 h 1"/>
              <a:gd name="T4" fmla="*/ 0 60000 65536"/>
              <a:gd name="T5" fmla="*/ 0 60000 65536"/>
              <a:gd name="T6" fmla="*/ 0 w 665"/>
              <a:gd name="T7" fmla="*/ 0 h 1"/>
              <a:gd name="T8" fmla="*/ 665 w 665"/>
              <a:gd name="T9" fmla="*/ 1 h 1"/>
            </a:gdLst>
            <a:ahLst/>
            <a:cxnLst>
              <a:cxn ang="T4">
                <a:pos x="T0" y="T1"/>
              </a:cxn>
              <a:cxn ang="T5">
                <a:pos x="T2" y="T3"/>
              </a:cxn>
            </a:cxnLst>
            <a:rect l="T6" t="T7" r="T8" b="T9"/>
            <a:pathLst>
              <a:path w="665" h="1">
                <a:moveTo>
                  <a:pt x="0" y="0"/>
                </a:moveTo>
                <a:lnTo>
                  <a:pt x="665" y="0"/>
                </a:lnTo>
              </a:path>
            </a:pathLst>
          </a:custGeom>
          <a:noFill/>
          <a:ln w="28575" cap="sq" cmpd="sng">
            <a:solidFill>
              <a:schemeClr val="tx1"/>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8940" name="Freeform 51">
            <a:extLst>
              <a:ext uri="{FF2B5EF4-FFF2-40B4-BE49-F238E27FC236}">
                <a16:creationId xmlns:a16="http://schemas.microsoft.com/office/drawing/2014/main" id="{1B27FB84-3D42-D7C7-6451-2C52F486CBD6}"/>
              </a:ext>
            </a:extLst>
          </p:cNvPr>
          <p:cNvSpPr>
            <a:spLocks/>
          </p:cNvSpPr>
          <p:nvPr/>
        </p:nvSpPr>
        <p:spPr bwMode="auto">
          <a:xfrm>
            <a:off x="4953000" y="2022475"/>
            <a:ext cx="1143000" cy="76200"/>
          </a:xfrm>
          <a:custGeom>
            <a:avLst/>
            <a:gdLst>
              <a:gd name="T0" fmla="*/ 0 w 665"/>
              <a:gd name="T1" fmla="*/ 0 h 1"/>
              <a:gd name="T2" fmla="*/ 1964584962 w 665"/>
              <a:gd name="T3" fmla="*/ 0 h 1"/>
              <a:gd name="T4" fmla="*/ 0 60000 65536"/>
              <a:gd name="T5" fmla="*/ 0 60000 65536"/>
              <a:gd name="T6" fmla="*/ 0 w 665"/>
              <a:gd name="T7" fmla="*/ 0 h 1"/>
              <a:gd name="T8" fmla="*/ 665 w 665"/>
              <a:gd name="T9" fmla="*/ 1 h 1"/>
            </a:gdLst>
            <a:ahLst/>
            <a:cxnLst>
              <a:cxn ang="T4">
                <a:pos x="T0" y="T1"/>
              </a:cxn>
              <a:cxn ang="T5">
                <a:pos x="T2" y="T3"/>
              </a:cxn>
            </a:cxnLst>
            <a:rect l="T6" t="T7" r="T8" b="T9"/>
            <a:pathLst>
              <a:path w="665" h="1">
                <a:moveTo>
                  <a:pt x="0" y="0"/>
                </a:moveTo>
                <a:lnTo>
                  <a:pt x="665" y="0"/>
                </a:lnTo>
              </a:path>
            </a:pathLst>
          </a:custGeom>
          <a:noFill/>
          <a:ln w="28575" cap="sq" cmpd="sng">
            <a:solidFill>
              <a:schemeClr val="tx1"/>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8941" name="Freeform 52">
            <a:extLst>
              <a:ext uri="{FF2B5EF4-FFF2-40B4-BE49-F238E27FC236}">
                <a16:creationId xmlns:a16="http://schemas.microsoft.com/office/drawing/2014/main" id="{D89951DD-CE9C-2E09-3C8B-95E8A1D09E2B}"/>
              </a:ext>
            </a:extLst>
          </p:cNvPr>
          <p:cNvSpPr>
            <a:spLocks/>
          </p:cNvSpPr>
          <p:nvPr/>
        </p:nvSpPr>
        <p:spPr bwMode="auto">
          <a:xfrm>
            <a:off x="533400" y="2022475"/>
            <a:ext cx="4089400" cy="1588"/>
          </a:xfrm>
          <a:custGeom>
            <a:avLst/>
            <a:gdLst>
              <a:gd name="T0" fmla="*/ 0 w 2576"/>
              <a:gd name="T1" fmla="*/ 0 h 1"/>
              <a:gd name="T2" fmla="*/ 2147483646 w 2576"/>
              <a:gd name="T3" fmla="*/ 0 h 1"/>
              <a:gd name="T4" fmla="*/ 0 60000 65536"/>
              <a:gd name="T5" fmla="*/ 0 60000 65536"/>
              <a:gd name="T6" fmla="*/ 0 w 2576"/>
              <a:gd name="T7" fmla="*/ 0 h 1"/>
              <a:gd name="T8" fmla="*/ 2576 w 2576"/>
              <a:gd name="T9" fmla="*/ 1 h 1"/>
            </a:gdLst>
            <a:ahLst/>
            <a:cxnLst>
              <a:cxn ang="T4">
                <a:pos x="T0" y="T1"/>
              </a:cxn>
              <a:cxn ang="T5">
                <a:pos x="T2" y="T3"/>
              </a:cxn>
            </a:cxnLst>
            <a:rect l="T6" t="T7" r="T8" b="T9"/>
            <a:pathLst>
              <a:path w="2576" h="1">
                <a:moveTo>
                  <a:pt x="0" y="0"/>
                </a:moveTo>
                <a:lnTo>
                  <a:pt x="2576" y="0"/>
                </a:lnTo>
              </a:path>
            </a:pathLst>
          </a:custGeom>
          <a:noFill/>
          <a:ln w="28575" cap="sq" cmpd="sng">
            <a:solidFill>
              <a:schemeClr val="tx1"/>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8942" name="Text Box 53">
            <a:extLst>
              <a:ext uri="{FF2B5EF4-FFF2-40B4-BE49-F238E27FC236}">
                <a16:creationId xmlns:a16="http://schemas.microsoft.com/office/drawing/2014/main" id="{6E116F76-5582-5FA0-D4B0-5D90F843571A}"/>
              </a:ext>
            </a:extLst>
          </p:cNvPr>
          <p:cNvSpPr txBox="1">
            <a:spLocks noChangeArrowheads="1"/>
          </p:cNvSpPr>
          <p:nvPr/>
        </p:nvSpPr>
        <p:spPr bwMode="auto">
          <a:xfrm>
            <a:off x="1981200" y="1738313"/>
            <a:ext cx="1066800" cy="284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lnSpc>
                <a:spcPct val="70000"/>
              </a:lnSpc>
              <a:spcBef>
                <a:spcPct val="0"/>
              </a:spcBef>
              <a:buClrTx/>
              <a:buSzTx/>
              <a:buFontTx/>
              <a:buNone/>
            </a:pPr>
            <a:r>
              <a:rPr lang="en-US" altLang="en-US" sz="1800" b="0">
                <a:solidFill>
                  <a:schemeClr val="tx1"/>
                </a:solidFill>
                <a:latin typeface="Comic Sans MS" panose="030F0702030302020204" pitchFamily="66" charset="0"/>
              </a:rPr>
              <a:t>Assets</a:t>
            </a:r>
          </a:p>
        </p:txBody>
      </p:sp>
      <p:sp>
        <p:nvSpPr>
          <p:cNvPr id="38943" name="Text Box 54">
            <a:extLst>
              <a:ext uri="{FF2B5EF4-FFF2-40B4-BE49-F238E27FC236}">
                <a16:creationId xmlns:a16="http://schemas.microsoft.com/office/drawing/2014/main" id="{79C37E8C-81E1-F289-3429-63DB49F04771}"/>
              </a:ext>
            </a:extLst>
          </p:cNvPr>
          <p:cNvSpPr txBox="1">
            <a:spLocks noChangeArrowheads="1"/>
          </p:cNvSpPr>
          <p:nvPr/>
        </p:nvSpPr>
        <p:spPr bwMode="auto">
          <a:xfrm>
            <a:off x="4800600" y="1655763"/>
            <a:ext cx="14478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spcBef>
                <a:spcPct val="0"/>
              </a:spcBef>
              <a:buClrTx/>
              <a:buSzTx/>
              <a:buFontTx/>
              <a:buNone/>
            </a:pPr>
            <a:r>
              <a:rPr lang="en-US" altLang="en-US" sz="1800" b="0">
                <a:solidFill>
                  <a:schemeClr val="tx1"/>
                </a:solidFill>
                <a:latin typeface="Comic Sans MS" panose="030F0702030302020204" pitchFamily="66" charset="0"/>
              </a:rPr>
              <a:t>Liabilities</a:t>
            </a:r>
          </a:p>
        </p:txBody>
      </p:sp>
    </p:spTree>
  </p:cSld>
  <p:clrMapOvr>
    <a:overrideClrMapping bg1="lt1" tx1="dk1" bg2="lt2" tx2="dk2" accent1="accent1" accent2="accent2" accent3="accent3" accent4="accent4" accent5="accent5" accent6="accent6" hlink="hlink" folHlink="folHlink"/>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548882"/>
                                        </p:tgtEl>
                                        <p:attrNameLst>
                                          <p:attrName>style.visibility</p:attrName>
                                        </p:attrNameLst>
                                      </p:cBhvr>
                                      <p:to>
                                        <p:strVal val="visible"/>
                                      </p:to>
                                    </p:set>
                                    <p:animEffect transition="in" filter="wipe(left)">
                                      <p:cBhvr>
                                        <p:cTn id="7" dur="500"/>
                                        <p:tgtEl>
                                          <p:spTgt spid="54888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548884"/>
                                        </p:tgtEl>
                                        <p:attrNameLst>
                                          <p:attrName>style.visibility</p:attrName>
                                        </p:attrNameLst>
                                      </p:cBhvr>
                                      <p:to>
                                        <p:strVal val="visible"/>
                                      </p:to>
                                    </p:set>
                                    <p:animEffect transition="in" filter="wipe(left)">
                                      <p:cBhvr>
                                        <p:cTn id="12" dur="500"/>
                                        <p:tgtEl>
                                          <p:spTgt spid="5488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8882" grpId="0" autoUpdateAnimBg="0"/>
      <p:bldP spid="548884" grpId="0"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9890" name="Rectangle 2">
            <a:extLst>
              <a:ext uri="{FF2B5EF4-FFF2-40B4-BE49-F238E27FC236}">
                <a16:creationId xmlns:a16="http://schemas.microsoft.com/office/drawing/2014/main" id="{A532B09B-8A10-576F-5BFF-A7D635A064F8}"/>
              </a:ext>
            </a:extLst>
          </p:cNvPr>
          <p:cNvSpPr>
            <a:spLocks noGrp="1" noChangeArrowheads="1"/>
          </p:cNvSpPr>
          <p:nvPr>
            <p:ph type="title"/>
          </p:nvPr>
        </p:nvSpPr>
        <p:spPr>
          <a:xfrm>
            <a:off x="457200" y="457200"/>
            <a:ext cx="8229600" cy="560388"/>
          </a:xfrm>
          <a:ln w="12700" cap="flat">
            <a:solidFill>
              <a:schemeClr val="tx1"/>
            </a:solidFill>
          </a:ln>
          <a:effectLst>
            <a:outerShdw dist="107763" dir="2700000" algn="ctr" rotWithShape="0">
              <a:schemeClr val="bg2"/>
            </a:outerShdw>
          </a:effectLst>
        </p:spPr>
        <p:txBody>
          <a:bodyPr lIns="90488" tIns="44450" rIns="90488" bIns="44450" anchor="t"/>
          <a:lstStyle/>
          <a:p>
            <a:pPr marL="109538" algn="l">
              <a:defRPr/>
            </a:pPr>
            <a:r>
              <a:rPr lang="en-US">
                <a:solidFill>
                  <a:schemeClr val="bg1"/>
                </a:solidFill>
                <a:effectLst>
                  <a:outerShdw blurRad="38100" dist="38100" dir="2700000" algn="tl">
                    <a:srgbClr val="000000"/>
                  </a:outerShdw>
                </a:effectLst>
                <a:cs typeface="+mj-cs"/>
              </a:rPr>
              <a:t>Transactions (Problem)</a:t>
            </a:r>
          </a:p>
        </p:txBody>
      </p:sp>
      <p:sp>
        <p:nvSpPr>
          <p:cNvPr id="39939" name="Text Box 3">
            <a:extLst>
              <a:ext uri="{FF2B5EF4-FFF2-40B4-BE49-F238E27FC236}">
                <a16:creationId xmlns:a16="http://schemas.microsoft.com/office/drawing/2014/main" id="{B8AD4D51-82E7-55B3-02D8-74383275A980}"/>
              </a:ext>
            </a:extLst>
          </p:cNvPr>
          <p:cNvSpPr txBox="1">
            <a:spLocks noChangeArrowheads="1"/>
          </p:cNvSpPr>
          <p:nvPr/>
        </p:nvSpPr>
        <p:spPr bwMode="auto">
          <a:xfrm>
            <a:off x="533400" y="2732088"/>
            <a:ext cx="10668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r">
              <a:lnSpc>
                <a:spcPct val="90000"/>
              </a:lnSpc>
              <a:spcBef>
                <a:spcPct val="0"/>
              </a:spcBef>
              <a:buClrTx/>
              <a:buSzTx/>
              <a:buFontTx/>
              <a:buNone/>
            </a:pPr>
            <a:r>
              <a:rPr lang="en-US" altLang="en-US" sz="1800" b="0">
                <a:solidFill>
                  <a:schemeClr val="tx1"/>
                </a:solidFill>
                <a:latin typeface="Comic Sans MS" panose="030F0702030302020204" pitchFamily="66" charset="0"/>
              </a:rPr>
              <a:t>+10,000</a:t>
            </a:r>
          </a:p>
        </p:txBody>
      </p:sp>
      <p:sp>
        <p:nvSpPr>
          <p:cNvPr id="39940" name="Text Box 4">
            <a:extLst>
              <a:ext uri="{FF2B5EF4-FFF2-40B4-BE49-F238E27FC236}">
                <a16:creationId xmlns:a16="http://schemas.microsoft.com/office/drawing/2014/main" id="{C8DC2CA5-A0F3-CE2D-7118-3840852066F5}"/>
              </a:ext>
            </a:extLst>
          </p:cNvPr>
          <p:cNvSpPr txBox="1">
            <a:spLocks noChangeArrowheads="1"/>
          </p:cNvSpPr>
          <p:nvPr/>
        </p:nvSpPr>
        <p:spPr bwMode="auto">
          <a:xfrm>
            <a:off x="228600" y="2732088"/>
            <a:ext cx="4572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nSpc>
                <a:spcPct val="90000"/>
              </a:lnSpc>
              <a:spcBef>
                <a:spcPct val="0"/>
              </a:spcBef>
              <a:buClrTx/>
              <a:buSzTx/>
              <a:buFontTx/>
              <a:buNone/>
            </a:pPr>
            <a:r>
              <a:rPr lang="en-US" altLang="en-US" sz="1800">
                <a:solidFill>
                  <a:srgbClr val="800000"/>
                </a:solidFill>
                <a:latin typeface="Comic Sans MS" panose="030F0702030302020204" pitchFamily="66" charset="0"/>
              </a:rPr>
              <a:t>1.</a:t>
            </a:r>
          </a:p>
        </p:txBody>
      </p:sp>
      <p:sp>
        <p:nvSpPr>
          <p:cNvPr id="39941" name="Text Box 5">
            <a:extLst>
              <a:ext uri="{FF2B5EF4-FFF2-40B4-BE49-F238E27FC236}">
                <a16:creationId xmlns:a16="http://schemas.microsoft.com/office/drawing/2014/main" id="{83DF3FBD-1526-0909-2B68-5AB64D73C5B2}"/>
              </a:ext>
            </a:extLst>
          </p:cNvPr>
          <p:cNvSpPr txBox="1">
            <a:spLocks noChangeArrowheads="1"/>
          </p:cNvSpPr>
          <p:nvPr/>
        </p:nvSpPr>
        <p:spPr bwMode="auto">
          <a:xfrm>
            <a:off x="6400800" y="2732088"/>
            <a:ext cx="10668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r">
              <a:lnSpc>
                <a:spcPct val="90000"/>
              </a:lnSpc>
              <a:spcBef>
                <a:spcPct val="0"/>
              </a:spcBef>
              <a:buClrTx/>
              <a:buSzTx/>
              <a:buFontTx/>
              <a:buNone/>
            </a:pPr>
            <a:r>
              <a:rPr lang="en-US" altLang="en-US" sz="1800" b="0">
                <a:solidFill>
                  <a:schemeClr val="tx1"/>
                </a:solidFill>
                <a:latin typeface="Comic Sans MS" panose="030F0702030302020204" pitchFamily="66" charset="0"/>
              </a:rPr>
              <a:t>+10,000</a:t>
            </a:r>
          </a:p>
        </p:txBody>
      </p:sp>
      <p:sp>
        <p:nvSpPr>
          <p:cNvPr id="549903" name="Text Box 15">
            <a:extLst>
              <a:ext uri="{FF2B5EF4-FFF2-40B4-BE49-F238E27FC236}">
                <a16:creationId xmlns:a16="http://schemas.microsoft.com/office/drawing/2014/main" id="{FB2A14D9-EFAD-2C23-2AE0-BC5F3DBFD2EC}"/>
              </a:ext>
            </a:extLst>
          </p:cNvPr>
          <p:cNvSpPr txBox="1">
            <a:spLocks noChangeArrowheads="1"/>
          </p:cNvSpPr>
          <p:nvPr/>
        </p:nvSpPr>
        <p:spPr bwMode="auto">
          <a:xfrm>
            <a:off x="3581400" y="6248400"/>
            <a:ext cx="5486400" cy="581025"/>
          </a:xfrm>
          <a:prstGeom prst="rect">
            <a:avLst/>
          </a:prstGeom>
          <a:solidFill>
            <a:schemeClr val="bg1"/>
          </a:solidFill>
          <a:ln w="19050">
            <a:noFill/>
            <a:miter lim="800000"/>
            <a:headEnd/>
            <a:tailEnd/>
          </a:ln>
          <a:effectLst/>
        </p:spPr>
        <p:txBody>
          <a:bodyPr>
            <a:spAutoFit/>
          </a:bodyPr>
          <a:lstStyle/>
          <a:p>
            <a:pPr marL="690563" indent="-690563">
              <a:spcBef>
                <a:spcPct val="50000"/>
              </a:spcBef>
              <a:defRPr/>
            </a:pPr>
            <a:r>
              <a:rPr lang="en-US" sz="1600" b="1" i="1">
                <a:solidFill>
                  <a:schemeClr val="bg2"/>
                </a:solidFill>
                <a:effectLst>
                  <a:outerShdw blurRad="38100" dist="38100" dir="2700000" algn="tl">
                    <a:srgbClr val="C0C0C0"/>
                  </a:outerShdw>
                </a:effectLst>
                <a:latin typeface="Comic Sans MS" pitchFamily="66" charset="0"/>
                <a:cs typeface="+mn-cs"/>
              </a:rPr>
              <a:t>SO 7 	Analyze the effects of business transactions on the accounting equation.</a:t>
            </a:r>
          </a:p>
        </p:txBody>
      </p:sp>
      <p:sp>
        <p:nvSpPr>
          <p:cNvPr id="39943" name="Text Box 16">
            <a:extLst>
              <a:ext uri="{FF2B5EF4-FFF2-40B4-BE49-F238E27FC236}">
                <a16:creationId xmlns:a16="http://schemas.microsoft.com/office/drawing/2014/main" id="{6E8CD961-D671-A9D6-3E84-9AE50609F434}"/>
              </a:ext>
            </a:extLst>
          </p:cNvPr>
          <p:cNvSpPr txBox="1">
            <a:spLocks noChangeArrowheads="1"/>
          </p:cNvSpPr>
          <p:nvPr/>
        </p:nvSpPr>
        <p:spPr bwMode="auto">
          <a:xfrm>
            <a:off x="533400" y="1143000"/>
            <a:ext cx="822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spcBef>
                <a:spcPct val="50000"/>
              </a:spcBef>
              <a:buClrTx/>
              <a:buSzTx/>
              <a:buFontTx/>
              <a:buNone/>
            </a:pPr>
            <a:r>
              <a:rPr lang="en-US" altLang="en-US" sz="2400">
                <a:solidFill>
                  <a:srgbClr val="800000"/>
                </a:solidFill>
                <a:latin typeface="Comic Sans MS" panose="030F0702030302020204" pitchFamily="66" charset="0"/>
              </a:rPr>
              <a:t>3. Paid $400 cash for May office rent.</a:t>
            </a:r>
          </a:p>
        </p:txBody>
      </p:sp>
      <p:sp>
        <p:nvSpPr>
          <p:cNvPr id="39944" name="Text Box 17">
            <a:extLst>
              <a:ext uri="{FF2B5EF4-FFF2-40B4-BE49-F238E27FC236}">
                <a16:creationId xmlns:a16="http://schemas.microsoft.com/office/drawing/2014/main" id="{3A00A5B2-4F19-0B9D-A242-081641C3BE00}"/>
              </a:ext>
            </a:extLst>
          </p:cNvPr>
          <p:cNvSpPr txBox="1">
            <a:spLocks noChangeArrowheads="1"/>
          </p:cNvSpPr>
          <p:nvPr/>
        </p:nvSpPr>
        <p:spPr bwMode="auto">
          <a:xfrm>
            <a:off x="533400" y="3081338"/>
            <a:ext cx="10668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r">
              <a:lnSpc>
                <a:spcPct val="90000"/>
              </a:lnSpc>
              <a:spcBef>
                <a:spcPct val="0"/>
              </a:spcBef>
              <a:buClrTx/>
              <a:buSzTx/>
              <a:buFontTx/>
              <a:buNone/>
            </a:pPr>
            <a:r>
              <a:rPr lang="en-US" altLang="en-US" sz="1800" b="0">
                <a:solidFill>
                  <a:schemeClr val="tx1"/>
                </a:solidFill>
                <a:latin typeface="Comic Sans MS" panose="030F0702030302020204" pitchFamily="66" charset="0"/>
              </a:rPr>
              <a:t>-5,000</a:t>
            </a:r>
          </a:p>
        </p:txBody>
      </p:sp>
      <p:sp>
        <p:nvSpPr>
          <p:cNvPr id="39945" name="Text Box 18">
            <a:extLst>
              <a:ext uri="{FF2B5EF4-FFF2-40B4-BE49-F238E27FC236}">
                <a16:creationId xmlns:a16="http://schemas.microsoft.com/office/drawing/2014/main" id="{AA334391-265A-FC6C-83ED-67373EA264B0}"/>
              </a:ext>
            </a:extLst>
          </p:cNvPr>
          <p:cNvSpPr txBox="1">
            <a:spLocks noChangeArrowheads="1"/>
          </p:cNvSpPr>
          <p:nvPr/>
        </p:nvSpPr>
        <p:spPr bwMode="auto">
          <a:xfrm>
            <a:off x="228600" y="3081338"/>
            <a:ext cx="4572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nSpc>
                <a:spcPct val="90000"/>
              </a:lnSpc>
              <a:spcBef>
                <a:spcPct val="0"/>
              </a:spcBef>
              <a:buClrTx/>
              <a:buSzTx/>
              <a:buFontTx/>
              <a:buNone/>
            </a:pPr>
            <a:r>
              <a:rPr lang="en-US" altLang="en-US" sz="1800">
                <a:solidFill>
                  <a:srgbClr val="800000"/>
                </a:solidFill>
                <a:latin typeface="Comic Sans MS" panose="030F0702030302020204" pitchFamily="66" charset="0"/>
              </a:rPr>
              <a:t>2.</a:t>
            </a:r>
          </a:p>
        </p:txBody>
      </p:sp>
      <p:sp>
        <p:nvSpPr>
          <p:cNvPr id="39946" name="Text Box 19">
            <a:extLst>
              <a:ext uri="{FF2B5EF4-FFF2-40B4-BE49-F238E27FC236}">
                <a16:creationId xmlns:a16="http://schemas.microsoft.com/office/drawing/2014/main" id="{55E2A566-9168-9DD8-AB8C-D00D14FCE3DE}"/>
              </a:ext>
            </a:extLst>
          </p:cNvPr>
          <p:cNvSpPr txBox="1">
            <a:spLocks noChangeArrowheads="1"/>
          </p:cNvSpPr>
          <p:nvPr/>
        </p:nvSpPr>
        <p:spPr bwMode="auto">
          <a:xfrm>
            <a:off x="3581400" y="3081338"/>
            <a:ext cx="10668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r">
              <a:lnSpc>
                <a:spcPct val="90000"/>
              </a:lnSpc>
              <a:spcBef>
                <a:spcPct val="0"/>
              </a:spcBef>
              <a:buClrTx/>
              <a:buSzTx/>
              <a:buFontTx/>
              <a:buNone/>
            </a:pPr>
            <a:r>
              <a:rPr lang="en-US" altLang="en-US" sz="1800" b="0">
                <a:solidFill>
                  <a:schemeClr val="tx1"/>
                </a:solidFill>
                <a:latin typeface="Comic Sans MS" panose="030F0702030302020204" pitchFamily="66" charset="0"/>
              </a:rPr>
              <a:t>+5,000</a:t>
            </a:r>
          </a:p>
        </p:txBody>
      </p:sp>
      <p:sp>
        <p:nvSpPr>
          <p:cNvPr id="549912" name="Text Box 24">
            <a:extLst>
              <a:ext uri="{FF2B5EF4-FFF2-40B4-BE49-F238E27FC236}">
                <a16:creationId xmlns:a16="http://schemas.microsoft.com/office/drawing/2014/main" id="{2725F47B-7512-548B-3710-C7C4C06BF96E}"/>
              </a:ext>
            </a:extLst>
          </p:cNvPr>
          <p:cNvSpPr txBox="1">
            <a:spLocks noChangeArrowheads="1"/>
          </p:cNvSpPr>
          <p:nvPr/>
        </p:nvSpPr>
        <p:spPr bwMode="auto">
          <a:xfrm>
            <a:off x="533400" y="3429000"/>
            <a:ext cx="10668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r">
              <a:lnSpc>
                <a:spcPct val="90000"/>
              </a:lnSpc>
              <a:spcBef>
                <a:spcPct val="0"/>
              </a:spcBef>
              <a:buClrTx/>
              <a:buSzTx/>
              <a:buFontTx/>
              <a:buNone/>
            </a:pPr>
            <a:r>
              <a:rPr lang="en-US" altLang="en-US" sz="1800" b="0">
                <a:solidFill>
                  <a:schemeClr val="tx1"/>
                </a:solidFill>
                <a:latin typeface="Comic Sans MS" panose="030F0702030302020204" pitchFamily="66" charset="0"/>
              </a:rPr>
              <a:t>-400</a:t>
            </a:r>
          </a:p>
        </p:txBody>
      </p:sp>
      <p:sp>
        <p:nvSpPr>
          <p:cNvPr id="39948" name="Text Box 25">
            <a:extLst>
              <a:ext uri="{FF2B5EF4-FFF2-40B4-BE49-F238E27FC236}">
                <a16:creationId xmlns:a16="http://schemas.microsoft.com/office/drawing/2014/main" id="{D833E7B1-8D32-E097-12C5-1FA3510A7B49}"/>
              </a:ext>
            </a:extLst>
          </p:cNvPr>
          <p:cNvSpPr txBox="1">
            <a:spLocks noChangeArrowheads="1"/>
          </p:cNvSpPr>
          <p:nvPr/>
        </p:nvSpPr>
        <p:spPr bwMode="auto">
          <a:xfrm>
            <a:off x="228600" y="3429000"/>
            <a:ext cx="4572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nSpc>
                <a:spcPct val="90000"/>
              </a:lnSpc>
              <a:spcBef>
                <a:spcPct val="0"/>
              </a:spcBef>
              <a:buClrTx/>
              <a:buSzTx/>
              <a:buFontTx/>
              <a:buNone/>
            </a:pPr>
            <a:r>
              <a:rPr lang="en-US" altLang="en-US" sz="1800">
                <a:solidFill>
                  <a:srgbClr val="800000"/>
                </a:solidFill>
                <a:latin typeface="Comic Sans MS" panose="030F0702030302020204" pitchFamily="66" charset="0"/>
              </a:rPr>
              <a:t>3.</a:t>
            </a:r>
          </a:p>
        </p:txBody>
      </p:sp>
      <p:sp>
        <p:nvSpPr>
          <p:cNvPr id="549914" name="Text Box 26">
            <a:extLst>
              <a:ext uri="{FF2B5EF4-FFF2-40B4-BE49-F238E27FC236}">
                <a16:creationId xmlns:a16="http://schemas.microsoft.com/office/drawing/2014/main" id="{0FAF0D7B-009C-6A1C-54E7-593AAC1CA0BA}"/>
              </a:ext>
            </a:extLst>
          </p:cNvPr>
          <p:cNvSpPr txBox="1">
            <a:spLocks noChangeArrowheads="1"/>
          </p:cNvSpPr>
          <p:nvPr/>
        </p:nvSpPr>
        <p:spPr bwMode="auto">
          <a:xfrm>
            <a:off x="7467600" y="3429000"/>
            <a:ext cx="12192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r">
              <a:lnSpc>
                <a:spcPct val="90000"/>
              </a:lnSpc>
              <a:spcBef>
                <a:spcPct val="0"/>
              </a:spcBef>
              <a:buClrTx/>
              <a:buSzTx/>
              <a:buFontTx/>
              <a:buNone/>
            </a:pPr>
            <a:r>
              <a:rPr lang="en-US" altLang="en-US" sz="1800" b="0">
                <a:solidFill>
                  <a:schemeClr val="tx1"/>
                </a:solidFill>
                <a:latin typeface="Comic Sans MS" panose="030F0702030302020204" pitchFamily="66" charset="0"/>
              </a:rPr>
              <a:t>-400</a:t>
            </a:r>
            <a:endParaRPr lang="en-US" altLang="en-US" sz="1800">
              <a:solidFill>
                <a:srgbClr val="000066"/>
              </a:solidFill>
              <a:latin typeface="Comic Sans MS" panose="030F0702030302020204" pitchFamily="66" charset="0"/>
            </a:endParaRPr>
          </a:p>
        </p:txBody>
      </p:sp>
      <p:sp>
        <p:nvSpPr>
          <p:cNvPr id="39950" name="Text Box 36">
            <a:extLst>
              <a:ext uri="{FF2B5EF4-FFF2-40B4-BE49-F238E27FC236}">
                <a16:creationId xmlns:a16="http://schemas.microsoft.com/office/drawing/2014/main" id="{4BCC9743-AC57-CE83-FF87-53A52705FC59}"/>
              </a:ext>
            </a:extLst>
          </p:cNvPr>
          <p:cNvSpPr txBox="1">
            <a:spLocks noChangeArrowheads="1"/>
          </p:cNvSpPr>
          <p:nvPr/>
        </p:nvSpPr>
        <p:spPr bwMode="auto">
          <a:xfrm>
            <a:off x="6248400" y="1655763"/>
            <a:ext cx="25908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spcBef>
                <a:spcPct val="0"/>
              </a:spcBef>
              <a:buClrTx/>
              <a:buSzTx/>
              <a:buFontTx/>
              <a:buNone/>
            </a:pPr>
            <a:r>
              <a:rPr lang="en-US" altLang="en-US" sz="1800" b="0">
                <a:solidFill>
                  <a:schemeClr val="tx1"/>
                </a:solidFill>
                <a:latin typeface="Comic Sans MS" panose="030F0702030302020204" pitchFamily="66" charset="0"/>
              </a:rPr>
              <a:t>Stockholders’ Equity</a:t>
            </a:r>
          </a:p>
        </p:txBody>
      </p:sp>
      <p:sp>
        <p:nvSpPr>
          <p:cNvPr id="39951" name="Text Box 37">
            <a:extLst>
              <a:ext uri="{FF2B5EF4-FFF2-40B4-BE49-F238E27FC236}">
                <a16:creationId xmlns:a16="http://schemas.microsoft.com/office/drawing/2014/main" id="{1FB6EFF5-873C-8A1F-4201-9C7402359209}"/>
              </a:ext>
            </a:extLst>
          </p:cNvPr>
          <p:cNvSpPr txBox="1">
            <a:spLocks noChangeArrowheads="1"/>
          </p:cNvSpPr>
          <p:nvPr/>
        </p:nvSpPr>
        <p:spPr bwMode="auto">
          <a:xfrm>
            <a:off x="533400" y="2362200"/>
            <a:ext cx="1066800" cy="28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lnSpc>
                <a:spcPct val="70000"/>
              </a:lnSpc>
              <a:spcBef>
                <a:spcPct val="0"/>
              </a:spcBef>
              <a:buClrTx/>
              <a:buSzTx/>
              <a:buFontTx/>
              <a:buNone/>
            </a:pPr>
            <a:r>
              <a:rPr lang="en-US" altLang="en-US" sz="1800" b="0">
                <a:solidFill>
                  <a:schemeClr val="tx1"/>
                </a:solidFill>
                <a:latin typeface="Comic Sans MS" panose="030F0702030302020204" pitchFamily="66" charset="0"/>
              </a:rPr>
              <a:t>Cash</a:t>
            </a:r>
          </a:p>
        </p:txBody>
      </p:sp>
      <p:sp>
        <p:nvSpPr>
          <p:cNvPr id="39952" name="Text Box 38">
            <a:extLst>
              <a:ext uri="{FF2B5EF4-FFF2-40B4-BE49-F238E27FC236}">
                <a16:creationId xmlns:a16="http://schemas.microsoft.com/office/drawing/2014/main" id="{1C5848E4-DE58-9247-DD51-F58CF972C14C}"/>
              </a:ext>
            </a:extLst>
          </p:cNvPr>
          <p:cNvSpPr txBox="1">
            <a:spLocks noChangeArrowheads="1"/>
          </p:cNvSpPr>
          <p:nvPr/>
        </p:nvSpPr>
        <p:spPr bwMode="auto">
          <a:xfrm>
            <a:off x="1828800" y="2025650"/>
            <a:ext cx="14478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spcBef>
                <a:spcPct val="0"/>
              </a:spcBef>
              <a:buClrTx/>
              <a:buSzTx/>
              <a:buFontTx/>
              <a:buNone/>
            </a:pPr>
            <a:r>
              <a:rPr lang="en-US" altLang="en-US" sz="1800" b="0">
                <a:solidFill>
                  <a:schemeClr val="tx1"/>
                </a:solidFill>
                <a:latin typeface="Comic Sans MS" panose="030F0702030302020204" pitchFamily="66" charset="0"/>
              </a:rPr>
              <a:t>Accounts Receivable</a:t>
            </a:r>
          </a:p>
        </p:txBody>
      </p:sp>
      <p:sp>
        <p:nvSpPr>
          <p:cNvPr id="39953" name="Text Box 39">
            <a:extLst>
              <a:ext uri="{FF2B5EF4-FFF2-40B4-BE49-F238E27FC236}">
                <a16:creationId xmlns:a16="http://schemas.microsoft.com/office/drawing/2014/main" id="{3287954D-055E-73F3-EEFE-DAB5DD41992C}"/>
              </a:ext>
            </a:extLst>
          </p:cNvPr>
          <p:cNvSpPr txBox="1">
            <a:spLocks noChangeArrowheads="1"/>
          </p:cNvSpPr>
          <p:nvPr/>
        </p:nvSpPr>
        <p:spPr bwMode="auto">
          <a:xfrm>
            <a:off x="3429000" y="2362200"/>
            <a:ext cx="1295400" cy="28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lnSpc>
                <a:spcPct val="70000"/>
              </a:lnSpc>
              <a:spcBef>
                <a:spcPct val="0"/>
              </a:spcBef>
              <a:buClrTx/>
              <a:buSzTx/>
              <a:buFontTx/>
              <a:buNone/>
            </a:pPr>
            <a:r>
              <a:rPr lang="en-US" altLang="en-US" sz="1800" b="0">
                <a:solidFill>
                  <a:schemeClr val="tx1"/>
                </a:solidFill>
                <a:latin typeface="Comic Sans MS" panose="030F0702030302020204" pitchFamily="66" charset="0"/>
              </a:rPr>
              <a:t>Equipment</a:t>
            </a:r>
          </a:p>
        </p:txBody>
      </p:sp>
      <p:sp>
        <p:nvSpPr>
          <p:cNvPr id="39954" name="Text Box 40">
            <a:extLst>
              <a:ext uri="{FF2B5EF4-FFF2-40B4-BE49-F238E27FC236}">
                <a16:creationId xmlns:a16="http://schemas.microsoft.com/office/drawing/2014/main" id="{AB33C784-1A62-E8AA-6AC8-72FA3BC7BB00}"/>
              </a:ext>
            </a:extLst>
          </p:cNvPr>
          <p:cNvSpPr txBox="1">
            <a:spLocks noChangeArrowheads="1"/>
          </p:cNvSpPr>
          <p:nvPr/>
        </p:nvSpPr>
        <p:spPr bwMode="auto">
          <a:xfrm>
            <a:off x="4800600" y="2025650"/>
            <a:ext cx="14478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spcBef>
                <a:spcPct val="0"/>
              </a:spcBef>
              <a:buClrTx/>
              <a:buSzTx/>
              <a:buFontTx/>
              <a:buNone/>
            </a:pPr>
            <a:r>
              <a:rPr lang="en-US" altLang="en-US" sz="1800" b="0">
                <a:solidFill>
                  <a:schemeClr val="tx1"/>
                </a:solidFill>
                <a:latin typeface="Comic Sans MS" panose="030F0702030302020204" pitchFamily="66" charset="0"/>
              </a:rPr>
              <a:t>Accounts Payable</a:t>
            </a:r>
          </a:p>
        </p:txBody>
      </p:sp>
      <p:sp>
        <p:nvSpPr>
          <p:cNvPr id="39955" name="Text Box 41">
            <a:extLst>
              <a:ext uri="{FF2B5EF4-FFF2-40B4-BE49-F238E27FC236}">
                <a16:creationId xmlns:a16="http://schemas.microsoft.com/office/drawing/2014/main" id="{0539F932-F685-88DE-6BF6-9A99823ED2D9}"/>
              </a:ext>
            </a:extLst>
          </p:cNvPr>
          <p:cNvSpPr txBox="1">
            <a:spLocks noChangeArrowheads="1"/>
          </p:cNvSpPr>
          <p:nvPr/>
        </p:nvSpPr>
        <p:spPr bwMode="auto">
          <a:xfrm>
            <a:off x="6248400" y="2025650"/>
            <a:ext cx="14478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spcBef>
                <a:spcPct val="0"/>
              </a:spcBef>
              <a:buClrTx/>
              <a:buSzTx/>
              <a:buFontTx/>
              <a:buNone/>
            </a:pPr>
            <a:r>
              <a:rPr lang="en-US" altLang="en-US" sz="1800" b="0">
                <a:solidFill>
                  <a:schemeClr val="tx1"/>
                </a:solidFill>
                <a:latin typeface="Comic Sans MS" panose="030F0702030302020204" pitchFamily="66" charset="0"/>
              </a:rPr>
              <a:t>Share Capital</a:t>
            </a:r>
          </a:p>
        </p:txBody>
      </p:sp>
      <p:sp>
        <p:nvSpPr>
          <p:cNvPr id="39956" name="Freeform 42">
            <a:extLst>
              <a:ext uri="{FF2B5EF4-FFF2-40B4-BE49-F238E27FC236}">
                <a16:creationId xmlns:a16="http://schemas.microsoft.com/office/drawing/2014/main" id="{CAC82CF7-28FF-0B51-916C-23E428700A8E}"/>
              </a:ext>
            </a:extLst>
          </p:cNvPr>
          <p:cNvSpPr>
            <a:spLocks/>
          </p:cNvSpPr>
          <p:nvPr/>
        </p:nvSpPr>
        <p:spPr bwMode="auto">
          <a:xfrm>
            <a:off x="1905000" y="2667000"/>
            <a:ext cx="1295400" cy="76200"/>
          </a:xfrm>
          <a:custGeom>
            <a:avLst/>
            <a:gdLst>
              <a:gd name="T0" fmla="*/ 0 w 665"/>
              <a:gd name="T1" fmla="*/ 0 h 1"/>
              <a:gd name="T2" fmla="*/ 2147483646 w 665"/>
              <a:gd name="T3" fmla="*/ 0 h 1"/>
              <a:gd name="T4" fmla="*/ 0 60000 65536"/>
              <a:gd name="T5" fmla="*/ 0 60000 65536"/>
              <a:gd name="T6" fmla="*/ 0 w 665"/>
              <a:gd name="T7" fmla="*/ 0 h 1"/>
              <a:gd name="T8" fmla="*/ 665 w 665"/>
              <a:gd name="T9" fmla="*/ 1 h 1"/>
            </a:gdLst>
            <a:ahLst/>
            <a:cxnLst>
              <a:cxn ang="T4">
                <a:pos x="T0" y="T1"/>
              </a:cxn>
              <a:cxn ang="T5">
                <a:pos x="T2" y="T3"/>
              </a:cxn>
            </a:cxnLst>
            <a:rect l="T6" t="T7" r="T8" b="T9"/>
            <a:pathLst>
              <a:path w="665" h="1">
                <a:moveTo>
                  <a:pt x="0" y="0"/>
                </a:moveTo>
                <a:lnTo>
                  <a:pt x="665" y="0"/>
                </a:lnTo>
              </a:path>
            </a:pathLst>
          </a:custGeom>
          <a:noFill/>
          <a:ln w="28575" cap="sq" cmpd="sng">
            <a:solidFill>
              <a:schemeClr val="tx1"/>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9957" name="Freeform 43">
            <a:extLst>
              <a:ext uri="{FF2B5EF4-FFF2-40B4-BE49-F238E27FC236}">
                <a16:creationId xmlns:a16="http://schemas.microsoft.com/office/drawing/2014/main" id="{63980769-ED6C-9FE9-D504-56F9D8FCFABB}"/>
              </a:ext>
            </a:extLst>
          </p:cNvPr>
          <p:cNvSpPr>
            <a:spLocks/>
          </p:cNvSpPr>
          <p:nvPr/>
        </p:nvSpPr>
        <p:spPr bwMode="auto">
          <a:xfrm>
            <a:off x="533400" y="2667000"/>
            <a:ext cx="1055688" cy="1588"/>
          </a:xfrm>
          <a:custGeom>
            <a:avLst/>
            <a:gdLst>
              <a:gd name="T0" fmla="*/ 0 w 665"/>
              <a:gd name="T1" fmla="*/ 0 h 1"/>
              <a:gd name="T2" fmla="*/ 1675905494 w 665"/>
              <a:gd name="T3" fmla="*/ 0 h 1"/>
              <a:gd name="T4" fmla="*/ 0 60000 65536"/>
              <a:gd name="T5" fmla="*/ 0 60000 65536"/>
              <a:gd name="T6" fmla="*/ 0 w 665"/>
              <a:gd name="T7" fmla="*/ 0 h 1"/>
              <a:gd name="T8" fmla="*/ 665 w 665"/>
              <a:gd name="T9" fmla="*/ 1 h 1"/>
            </a:gdLst>
            <a:ahLst/>
            <a:cxnLst>
              <a:cxn ang="T4">
                <a:pos x="T0" y="T1"/>
              </a:cxn>
              <a:cxn ang="T5">
                <a:pos x="T2" y="T3"/>
              </a:cxn>
            </a:cxnLst>
            <a:rect l="T6" t="T7" r="T8" b="T9"/>
            <a:pathLst>
              <a:path w="665" h="1">
                <a:moveTo>
                  <a:pt x="0" y="0"/>
                </a:moveTo>
                <a:lnTo>
                  <a:pt x="665" y="0"/>
                </a:lnTo>
              </a:path>
            </a:pathLst>
          </a:custGeom>
          <a:noFill/>
          <a:ln w="28575" cap="sq" cmpd="sng">
            <a:solidFill>
              <a:schemeClr val="tx1"/>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9958" name="Freeform 44">
            <a:extLst>
              <a:ext uri="{FF2B5EF4-FFF2-40B4-BE49-F238E27FC236}">
                <a16:creationId xmlns:a16="http://schemas.microsoft.com/office/drawing/2014/main" id="{8B5EDA8E-60D0-E022-C3D4-24B17EFBD9C7}"/>
              </a:ext>
            </a:extLst>
          </p:cNvPr>
          <p:cNvSpPr>
            <a:spLocks/>
          </p:cNvSpPr>
          <p:nvPr/>
        </p:nvSpPr>
        <p:spPr bwMode="auto">
          <a:xfrm>
            <a:off x="3505200" y="2667000"/>
            <a:ext cx="1143000" cy="76200"/>
          </a:xfrm>
          <a:custGeom>
            <a:avLst/>
            <a:gdLst>
              <a:gd name="T0" fmla="*/ 0 w 665"/>
              <a:gd name="T1" fmla="*/ 0 h 1"/>
              <a:gd name="T2" fmla="*/ 1964584962 w 665"/>
              <a:gd name="T3" fmla="*/ 0 h 1"/>
              <a:gd name="T4" fmla="*/ 0 60000 65536"/>
              <a:gd name="T5" fmla="*/ 0 60000 65536"/>
              <a:gd name="T6" fmla="*/ 0 w 665"/>
              <a:gd name="T7" fmla="*/ 0 h 1"/>
              <a:gd name="T8" fmla="*/ 665 w 665"/>
              <a:gd name="T9" fmla="*/ 1 h 1"/>
            </a:gdLst>
            <a:ahLst/>
            <a:cxnLst>
              <a:cxn ang="T4">
                <a:pos x="T0" y="T1"/>
              </a:cxn>
              <a:cxn ang="T5">
                <a:pos x="T2" y="T3"/>
              </a:cxn>
            </a:cxnLst>
            <a:rect l="T6" t="T7" r="T8" b="T9"/>
            <a:pathLst>
              <a:path w="665" h="1">
                <a:moveTo>
                  <a:pt x="0" y="0"/>
                </a:moveTo>
                <a:lnTo>
                  <a:pt x="665" y="0"/>
                </a:lnTo>
              </a:path>
            </a:pathLst>
          </a:custGeom>
          <a:noFill/>
          <a:ln w="28575" cap="sq" cmpd="sng">
            <a:solidFill>
              <a:schemeClr val="tx1"/>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9959" name="Freeform 45">
            <a:extLst>
              <a:ext uri="{FF2B5EF4-FFF2-40B4-BE49-F238E27FC236}">
                <a16:creationId xmlns:a16="http://schemas.microsoft.com/office/drawing/2014/main" id="{97F0EEE6-172B-6AD5-A51E-90D007531028}"/>
              </a:ext>
            </a:extLst>
          </p:cNvPr>
          <p:cNvSpPr>
            <a:spLocks/>
          </p:cNvSpPr>
          <p:nvPr/>
        </p:nvSpPr>
        <p:spPr bwMode="auto">
          <a:xfrm>
            <a:off x="4953000" y="2667000"/>
            <a:ext cx="1143000" cy="76200"/>
          </a:xfrm>
          <a:custGeom>
            <a:avLst/>
            <a:gdLst>
              <a:gd name="T0" fmla="*/ 0 w 665"/>
              <a:gd name="T1" fmla="*/ 0 h 1"/>
              <a:gd name="T2" fmla="*/ 1964584962 w 665"/>
              <a:gd name="T3" fmla="*/ 0 h 1"/>
              <a:gd name="T4" fmla="*/ 0 60000 65536"/>
              <a:gd name="T5" fmla="*/ 0 60000 65536"/>
              <a:gd name="T6" fmla="*/ 0 w 665"/>
              <a:gd name="T7" fmla="*/ 0 h 1"/>
              <a:gd name="T8" fmla="*/ 665 w 665"/>
              <a:gd name="T9" fmla="*/ 1 h 1"/>
            </a:gdLst>
            <a:ahLst/>
            <a:cxnLst>
              <a:cxn ang="T4">
                <a:pos x="T0" y="T1"/>
              </a:cxn>
              <a:cxn ang="T5">
                <a:pos x="T2" y="T3"/>
              </a:cxn>
            </a:cxnLst>
            <a:rect l="T6" t="T7" r="T8" b="T9"/>
            <a:pathLst>
              <a:path w="665" h="1">
                <a:moveTo>
                  <a:pt x="0" y="0"/>
                </a:moveTo>
                <a:lnTo>
                  <a:pt x="665" y="0"/>
                </a:lnTo>
              </a:path>
            </a:pathLst>
          </a:custGeom>
          <a:noFill/>
          <a:ln w="28575" cap="sq" cmpd="sng">
            <a:solidFill>
              <a:schemeClr val="tx1"/>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9960" name="Freeform 46">
            <a:extLst>
              <a:ext uri="{FF2B5EF4-FFF2-40B4-BE49-F238E27FC236}">
                <a16:creationId xmlns:a16="http://schemas.microsoft.com/office/drawing/2014/main" id="{63311CEC-732E-FDB6-9E88-A2ABDAC1F10B}"/>
              </a:ext>
            </a:extLst>
          </p:cNvPr>
          <p:cNvSpPr>
            <a:spLocks/>
          </p:cNvSpPr>
          <p:nvPr/>
        </p:nvSpPr>
        <p:spPr bwMode="auto">
          <a:xfrm>
            <a:off x="6411913" y="2667000"/>
            <a:ext cx="1055687" cy="1588"/>
          </a:xfrm>
          <a:custGeom>
            <a:avLst/>
            <a:gdLst>
              <a:gd name="T0" fmla="*/ 0 w 665"/>
              <a:gd name="T1" fmla="*/ 0 h 1"/>
              <a:gd name="T2" fmla="*/ 1675902319 w 665"/>
              <a:gd name="T3" fmla="*/ 0 h 1"/>
              <a:gd name="T4" fmla="*/ 0 60000 65536"/>
              <a:gd name="T5" fmla="*/ 0 60000 65536"/>
              <a:gd name="T6" fmla="*/ 0 w 665"/>
              <a:gd name="T7" fmla="*/ 0 h 1"/>
              <a:gd name="T8" fmla="*/ 665 w 665"/>
              <a:gd name="T9" fmla="*/ 1 h 1"/>
            </a:gdLst>
            <a:ahLst/>
            <a:cxnLst>
              <a:cxn ang="T4">
                <a:pos x="T0" y="T1"/>
              </a:cxn>
              <a:cxn ang="T5">
                <a:pos x="T2" y="T3"/>
              </a:cxn>
            </a:cxnLst>
            <a:rect l="T6" t="T7" r="T8" b="T9"/>
            <a:pathLst>
              <a:path w="665" h="1">
                <a:moveTo>
                  <a:pt x="0" y="0"/>
                </a:moveTo>
                <a:lnTo>
                  <a:pt x="665" y="0"/>
                </a:lnTo>
              </a:path>
            </a:pathLst>
          </a:custGeom>
          <a:noFill/>
          <a:ln w="28575" cap="sq" cmpd="sng">
            <a:solidFill>
              <a:schemeClr val="tx1"/>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9961" name="Text Box 47">
            <a:extLst>
              <a:ext uri="{FF2B5EF4-FFF2-40B4-BE49-F238E27FC236}">
                <a16:creationId xmlns:a16="http://schemas.microsoft.com/office/drawing/2014/main" id="{4884B666-3D38-53CF-CD60-E3E0DE0D4CAD}"/>
              </a:ext>
            </a:extLst>
          </p:cNvPr>
          <p:cNvSpPr txBox="1">
            <a:spLocks noChangeArrowheads="1"/>
          </p:cNvSpPr>
          <p:nvPr/>
        </p:nvSpPr>
        <p:spPr bwMode="auto">
          <a:xfrm>
            <a:off x="1600200" y="233045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lnSpc>
                <a:spcPct val="90000"/>
              </a:lnSpc>
              <a:spcBef>
                <a:spcPct val="0"/>
              </a:spcBef>
              <a:buClrTx/>
              <a:buSzTx/>
              <a:buFontTx/>
              <a:buNone/>
            </a:pPr>
            <a:r>
              <a:rPr lang="en-US" altLang="en-US" sz="2000" b="0">
                <a:solidFill>
                  <a:schemeClr val="tx1"/>
                </a:solidFill>
                <a:latin typeface="Comic Sans MS" panose="030F0702030302020204" pitchFamily="66" charset="0"/>
              </a:rPr>
              <a:t>+</a:t>
            </a:r>
          </a:p>
        </p:txBody>
      </p:sp>
      <p:sp>
        <p:nvSpPr>
          <p:cNvPr id="39962" name="Text Box 48">
            <a:extLst>
              <a:ext uri="{FF2B5EF4-FFF2-40B4-BE49-F238E27FC236}">
                <a16:creationId xmlns:a16="http://schemas.microsoft.com/office/drawing/2014/main" id="{9DD7BC33-A434-B4CD-842E-26E6E665FAB6}"/>
              </a:ext>
            </a:extLst>
          </p:cNvPr>
          <p:cNvSpPr txBox="1">
            <a:spLocks noChangeArrowheads="1"/>
          </p:cNvSpPr>
          <p:nvPr/>
        </p:nvSpPr>
        <p:spPr bwMode="auto">
          <a:xfrm>
            <a:off x="3124200" y="233045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lnSpc>
                <a:spcPct val="90000"/>
              </a:lnSpc>
              <a:spcBef>
                <a:spcPct val="0"/>
              </a:spcBef>
              <a:buClrTx/>
              <a:buSzTx/>
              <a:buFontTx/>
              <a:buNone/>
            </a:pPr>
            <a:r>
              <a:rPr lang="en-US" altLang="en-US" sz="2000" b="0">
                <a:solidFill>
                  <a:schemeClr val="tx1"/>
                </a:solidFill>
                <a:latin typeface="Comic Sans MS" panose="030F0702030302020204" pitchFamily="66" charset="0"/>
              </a:rPr>
              <a:t>+</a:t>
            </a:r>
          </a:p>
        </p:txBody>
      </p:sp>
      <p:sp>
        <p:nvSpPr>
          <p:cNvPr id="39963" name="Text Box 49">
            <a:extLst>
              <a:ext uri="{FF2B5EF4-FFF2-40B4-BE49-F238E27FC236}">
                <a16:creationId xmlns:a16="http://schemas.microsoft.com/office/drawing/2014/main" id="{38D06086-C3F7-EE15-92D0-933C53774478}"/>
              </a:ext>
            </a:extLst>
          </p:cNvPr>
          <p:cNvSpPr txBox="1">
            <a:spLocks noChangeArrowheads="1"/>
          </p:cNvSpPr>
          <p:nvPr/>
        </p:nvSpPr>
        <p:spPr bwMode="auto">
          <a:xfrm>
            <a:off x="4648200" y="233045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lnSpc>
                <a:spcPct val="90000"/>
              </a:lnSpc>
              <a:spcBef>
                <a:spcPct val="0"/>
              </a:spcBef>
              <a:buClrTx/>
              <a:buSzTx/>
              <a:buFontTx/>
              <a:buNone/>
            </a:pPr>
            <a:r>
              <a:rPr lang="en-US" altLang="en-US" sz="2000" b="0">
                <a:solidFill>
                  <a:schemeClr val="tx1"/>
                </a:solidFill>
                <a:latin typeface="Comic Sans MS" panose="030F0702030302020204" pitchFamily="66" charset="0"/>
              </a:rPr>
              <a:t>=</a:t>
            </a:r>
          </a:p>
        </p:txBody>
      </p:sp>
      <p:sp>
        <p:nvSpPr>
          <p:cNvPr id="39964" name="Text Box 50">
            <a:extLst>
              <a:ext uri="{FF2B5EF4-FFF2-40B4-BE49-F238E27FC236}">
                <a16:creationId xmlns:a16="http://schemas.microsoft.com/office/drawing/2014/main" id="{68451576-0FA7-3FC9-43DF-EC783301996F}"/>
              </a:ext>
            </a:extLst>
          </p:cNvPr>
          <p:cNvSpPr txBox="1">
            <a:spLocks noChangeArrowheads="1"/>
          </p:cNvSpPr>
          <p:nvPr/>
        </p:nvSpPr>
        <p:spPr bwMode="auto">
          <a:xfrm>
            <a:off x="6096000" y="233045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lnSpc>
                <a:spcPct val="90000"/>
              </a:lnSpc>
              <a:spcBef>
                <a:spcPct val="0"/>
              </a:spcBef>
              <a:buClrTx/>
              <a:buSzTx/>
              <a:buFontTx/>
              <a:buNone/>
            </a:pPr>
            <a:r>
              <a:rPr lang="en-US" altLang="en-US" sz="2000" b="0">
                <a:solidFill>
                  <a:schemeClr val="tx1"/>
                </a:solidFill>
                <a:latin typeface="Comic Sans MS" panose="030F0702030302020204" pitchFamily="66" charset="0"/>
              </a:rPr>
              <a:t>+</a:t>
            </a:r>
          </a:p>
        </p:txBody>
      </p:sp>
      <p:sp>
        <p:nvSpPr>
          <p:cNvPr id="39965" name="Freeform 51">
            <a:extLst>
              <a:ext uri="{FF2B5EF4-FFF2-40B4-BE49-F238E27FC236}">
                <a16:creationId xmlns:a16="http://schemas.microsoft.com/office/drawing/2014/main" id="{98B35868-B7C6-E3E8-E7AF-EBF0ADF33F94}"/>
              </a:ext>
            </a:extLst>
          </p:cNvPr>
          <p:cNvSpPr>
            <a:spLocks/>
          </p:cNvSpPr>
          <p:nvPr/>
        </p:nvSpPr>
        <p:spPr bwMode="auto">
          <a:xfrm flipV="1">
            <a:off x="6400800" y="1946275"/>
            <a:ext cx="2286000" cy="74613"/>
          </a:xfrm>
          <a:custGeom>
            <a:avLst/>
            <a:gdLst>
              <a:gd name="T0" fmla="*/ 0 w 665"/>
              <a:gd name="T1" fmla="*/ 0 h 1"/>
              <a:gd name="T2" fmla="*/ 2147483646 w 665"/>
              <a:gd name="T3" fmla="*/ 0 h 1"/>
              <a:gd name="T4" fmla="*/ 0 60000 65536"/>
              <a:gd name="T5" fmla="*/ 0 60000 65536"/>
              <a:gd name="T6" fmla="*/ 0 w 665"/>
              <a:gd name="T7" fmla="*/ 0 h 1"/>
              <a:gd name="T8" fmla="*/ 665 w 665"/>
              <a:gd name="T9" fmla="*/ 1 h 1"/>
            </a:gdLst>
            <a:ahLst/>
            <a:cxnLst>
              <a:cxn ang="T4">
                <a:pos x="T0" y="T1"/>
              </a:cxn>
              <a:cxn ang="T5">
                <a:pos x="T2" y="T3"/>
              </a:cxn>
            </a:cxnLst>
            <a:rect l="T6" t="T7" r="T8" b="T9"/>
            <a:pathLst>
              <a:path w="665" h="1">
                <a:moveTo>
                  <a:pt x="0" y="0"/>
                </a:moveTo>
                <a:lnTo>
                  <a:pt x="665" y="0"/>
                </a:lnTo>
              </a:path>
            </a:pathLst>
          </a:custGeom>
          <a:noFill/>
          <a:ln w="28575" cap="sq" cmpd="sng">
            <a:solidFill>
              <a:schemeClr val="tx1"/>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9966" name="Freeform 52">
            <a:extLst>
              <a:ext uri="{FF2B5EF4-FFF2-40B4-BE49-F238E27FC236}">
                <a16:creationId xmlns:a16="http://schemas.microsoft.com/office/drawing/2014/main" id="{EAD3BC0D-04AF-C458-EED0-FEB917BBFC6B}"/>
              </a:ext>
            </a:extLst>
          </p:cNvPr>
          <p:cNvSpPr>
            <a:spLocks/>
          </p:cNvSpPr>
          <p:nvPr/>
        </p:nvSpPr>
        <p:spPr bwMode="auto">
          <a:xfrm>
            <a:off x="4953000" y="2022475"/>
            <a:ext cx="1143000" cy="76200"/>
          </a:xfrm>
          <a:custGeom>
            <a:avLst/>
            <a:gdLst>
              <a:gd name="T0" fmla="*/ 0 w 665"/>
              <a:gd name="T1" fmla="*/ 0 h 1"/>
              <a:gd name="T2" fmla="*/ 1964584962 w 665"/>
              <a:gd name="T3" fmla="*/ 0 h 1"/>
              <a:gd name="T4" fmla="*/ 0 60000 65536"/>
              <a:gd name="T5" fmla="*/ 0 60000 65536"/>
              <a:gd name="T6" fmla="*/ 0 w 665"/>
              <a:gd name="T7" fmla="*/ 0 h 1"/>
              <a:gd name="T8" fmla="*/ 665 w 665"/>
              <a:gd name="T9" fmla="*/ 1 h 1"/>
            </a:gdLst>
            <a:ahLst/>
            <a:cxnLst>
              <a:cxn ang="T4">
                <a:pos x="T0" y="T1"/>
              </a:cxn>
              <a:cxn ang="T5">
                <a:pos x="T2" y="T3"/>
              </a:cxn>
            </a:cxnLst>
            <a:rect l="T6" t="T7" r="T8" b="T9"/>
            <a:pathLst>
              <a:path w="665" h="1">
                <a:moveTo>
                  <a:pt x="0" y="0"/>
                </a:moveTo>
                <a:lnTo>
                  <a:pt x="665" y="0"/>
                </a:lnTo>
              </a:path>
            </a:pathLst>
          </a:custGeom>
          <a:noFill/>
          <a:ln w="28575" cap="sq" cmpd="sng">
            <a:solidFill>
              <a:schemeClr val="tx1"/>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9967" name="Freeform 53">
            <a:extLst>
              <a:ext uri="{FF2B5EF4-FFF2-40B4-BE49-F238E27FC236}">
                <a16:creationId xmlns:a16="http://schemas.microsoft.com/office/drawing/2014/main" id="{A7B559E3-5A44-D4C1-1764-45E55C719969}"/>
              </a:ext>
            </a:extLst>
          </p:cNvPr>
          <p:cNvSpPr>
            <a:spLocks/>
          </p:cNvSpPr>
          <p:nvPr/>
        </p:nvSpPr>
        <p:spPr bwMode="auto">
          <a:xfrm>
            <a:off x="533400" y="2022475"/>
            <a:ext cx="4089400" cy="1588"/>
          </a:xfrm>
          <a:custGeom>
            <a:avLst/>
            <a:gdLst>
              <a:gd name="T0" fmla="*/ 0 w 2576"/>
              <a:gd name="T1" fmla="*/ 0 h 1"/>
              <a:gd name="T2" fmla="*/ 2147483646 w 2576"/>
              <a:gd name="T3" fmla="*/ 0 h 1"/>
              <a:gd name="T4" fmla="*/ 0 60000 65536"/>
              <a:gd name="T5" fmla="*/ 0 60000 65536"/>
              <a:gd name="T6" fmla="*/ 0 w 2576"/>
              <a:gd name="T7" fmla="*/ 0 h 1"/>
              <a:gd name="T8" fmla="*/ 2576 w 2576"/>
              <a:gd name="T9" fmla="*/ 1 h 1"/>
            </a:gdLst>
            <a:ahLst/>
            <a:cxnLst>
              <a:cxn ang="T4">
                <a:pos x="T0" y="T1"/>
              </a:cxn>
              <a:cxn ang="T5">
                <a:pos x="T2" y="T3"/>
              </a:cxn>
            </a:cxnLst>
            <a:rect l="T6" t="T7" r="T8" b="T9"/>
            <a:pathLst>
              <a:path w="2576" h="1">
                <a:moveTo>
                  <a:pt x="0" y="0"/>
                </a:moveTo>
                <a:lnTo>
                  <a:pt x="2576" y="0"/>
                </a:lnTo>
              </a:path>
            </a:pathLst>
          </a:custGeom>
          <a:noFill/>
          <a:ln w="28575" cap="sq" cmpd="sng">
            <a:solidFill>
              <a:schemeClr val="tx1"/>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9968" name="Text Box 54">
            <a:extLst>
              <a:ext uri="{FF2B5EF4-FFF2-40B4-BE49-F238E27FC236}">
                <a16:creationId xmlns:a16="http://schemas.microsoft.com/office/drawing/2014/main" id="{1ACC7D51-FAB0-A687-5101-4717F7E14A79}"/>
              </a:ext>
            </a:extLst>
          </p:cNvPr>
          <p:cNvSpPr txBox="1">
            <a:spLocks noChangeArrowheads="1"/>
          </p:cNvSpPr>
          <p:nvPr/>
        </p:nvSpPr>
        <p:spPr bwMode="auto">
          <a:xfrm>
            <a:off x="1981200" y="1738313"/>
            <a:ext cx="1066800" cy="284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lnSpc>
                <a:spcPct val="70000"/>
              </a:lnSpc>
              <a:spcBef>
                <a:spcPct val="0"/>
              </a:spcBef>
              <a:buClrTx/>
              <a:buSzTx/>
              <a:buFontTx/>
              <a:buNone/>
            </a:pPr>
            <a:r>
              <a:rPr lang="en-US" altLang="en-US" sz="1800" b="0">
                <a:solidFill>
                  <a:schemeClr val="tx1"/>
                </a:solidFill>
                <a:latin typeface="Comic Sans MS" panose="030F0702030302020204" pitchFamily="66" charset="0"/>
              </a:rPr>
              <a:t>Assets</a:t>
            </a:r>
          </a:p>
        </p:txBody>
      </p:sp>
      <p:sp>
        <p:nvSpPr>
          <p:cNvPr id="39969" name="Text Box 55">
            <a:extLst>
              <a:ext uri="{FF2B5EF4-FFF2-40B4-BE49-F238E27FC236}">
                <a16:creationId xmlns:a16="http://schemas.microsoft.com/office/drawing/2014/main" id="{135ACAF0-7258-FE7C-6C8E-CD2B9CA5B7DE}"/>
              </a:ext>
            </a:extLst>
          </p:cNvPr>
          <p:cNvSpPr txBox="1">
            <a:spLocks noChangeArrowheads="1"/>
          </p:cNvSpPr>
          <p:nvPr/>
        </p:nvSpPr>
        <p:spPr bwMode="auto">
          <a:xfrm>
            <a:off x="4800600" y="1655763"/>
            <a:ext cx="14478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spcBef>
                <a:spcPct val="0"/>
              </a:spcBef>
              <a:buClrTx/>
              <a:buSzTx/>
              <a:buFontTx/>
              <a:buNone/>
            </a:pPr>
            <a:r>
              <a:rPr lang="en-US" altLang="en-US" sz="1800" b="0">
                <a:solidFill>
                  <a:schemeClr val="tx1"/>
                </a:solidFill>
                <a:latin typeface="Comic Sans MS" panose="030F0702030302020204" pitchFamily="66" charset="0"/>
              </a:rPr>
              <a:t>Liabilities</a:t>
            </a:r>
          </a:p>
        </p:txBody>
      </p:sp>
      <p:sp>
        <p:nvSpPr>
          <p:cNvPr id="39970" name="Text Box 56">
            <a:extLst>
              <a:ext uri="{FF2B5EF4-FFF2-40B4-BE49-F238E27FC236}">
                <a16:creationId xmlns:a16="http://schemas.microsoft.com/office/drawing/2014/main" id="{35DB94A8-1276-B67C-CBBE-D5E52F6BF51F}"/>
              </a:ext>
            </a:extLst>
          </p:cNvPr>
          <p:cNvSpPr txBox="1">
            <a:spLocks noChangeArrowheads="1"/>
          </p:cNvSpPr>
          <p:nvPr/>
        </p:nvSpPr>
        <p:spPr bwMode="auto">
          <a:xfrm>
            <a:off x="7467600" y="2024063"/>
            <a:ext cx="14478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spcBef>
                <a:spcPct val="0"/>
              </a:spcBef>
              <a:buClrTx/>
              <a:buSzTx/>
              <a:buFontTx/>
              <a:buNone/>
            </a:pPr>
            <a:r>
              <a:rPr lang="en-US" altLang="en-US" sz="1800" b="0">
                <a:solidFill>
                  <a:schemeClr val="tx1"/>
                </a:solidFill>
                <a:latin typeface="Comic Sans MS" panose="030F0702030302020204" pitchFamily="66" charset="0"/>
              </a:rPr>
              <a:t>Retained Earnings</a:t>
            </a:r>
          </a:p>
        </p:txBody>
      </p:sp>
      <p:sp>
        <p:nvSpPr>
          <p:cNvPr id="39971" name="Freeform 57">
            <a:extLst>
              <a:ext uri="{FF2B5EF4-FFF2-40B4-BE49-F238E27FC236}">
                <a16:creationId xmlns:a16="http://schemas.microsoft.com/office/drawing/2014/main" id="{E593702B-C54A-1953-73A0-CE6B099DFA04}"/>
              </a:ext>
            </a:extLst>
          </p:cNvPr>
          <p:cNvSpPr>
            <a:spLocks/>
          </p:cNvSpPr>
          <p:nvPr/>
        </p:nvSpPr>
        <p:spPr bwMode="auto">
          <a:xfrm>
            <a:off x="7631113" y="2665413"/>
            <a:ext cx="1055687" cy="1587"/>
          </a:xfrm>
          <a:custGeom>
            <a:avLst/>
            <a:gdLst>
              <a:gd name="T0" fmla="*/ 0 w 665"/>
              <a:gd name="T1" fmla="*/ 0 h 1"/>
              <a:gd name="T2" fmla="*/ 1675902319 w 665"/>
              <a:gd name="T3" fmla="*/ 0 h 1"/>
              <a:gd name="T4" fmla="*/ 0 60000 65536"/>
              <a:gd name="T5" fmla="*/ 0 60000 65536"/>
              <a:gd name="T6" fmla="*/ 0 w 665"/>
              <a:gd name="T7" fmla="*/ 0 h 1"/>
              <a:gd name="T8" fmla="*/ 665 w 665"/>
              <a:gd name="T9" fmla="*/ 1 h 1"/>
            </a:gdLst>
            <a:ahLst/>
            <a:cxnLst>
              <a:cxn ang="T4">
                <a:pos x="T0" y="T1"/>
              </a:cxn>
              <a:cxn ang="T5">
                <a:pos x="T2" y="T3"/>
              </a:cxn>
            </a:cxnLst>
            <a:rect l="T6" t="T7" r="T8" b="T9"/>
            <a:pathLst>
              <a:path w="665" h="1">
                <a:moveTo>
                  <a:pt x="0" y="0"/>
                </a:moveTo>
                <a:lnTo>
                  <a:pt x="665" y="0"/>
                </a:lnTo>
              </a:path>
            </a:pathLst>
          </a:custGeom>
          <a:noFill/>
          <a:ln w="28575" cap="sq" cmpd="sng">
            <a:solidFill>
              <a:schemeClr val="tx1"/>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49946" name="Text Box 58">
            <a:extLst>
              <a:ext uri="{FF2B5EF4-FFF2-40B4-BE49-F238E27FC236}">
                <a16:creationId xmlns:a16="http://schemas.microsoft.com/office/drawing/2014/main" id="{38B18B0F-2917-CBBE-2E80-4DA08A3D57D0}"/>
              </a:ext>
            </a:extLst>
          </p:cNvPr>
          <p:cNvSpPr txBox="1">
            <a:spLocks noChangeArrowheads="1"/>
          </p:cNvSpPr>
          <p:nvPr/>
        </p:nvSpPr>
        <p:spPr bwMode="auto">
          <a:xfrm>
            <a:off x="6400800" y="3698875"/>
            <a:ext cx="24384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lnSpc>
                <a:spcPct val="90000"/>
              </a:lnSpc>
              <a:spcBef>
                <a:spcPct val="0"/>
              </a:spcBef>
              <a:buClrTx/>
              <a:buSzTx/>
              <a:buFontTx/>
              <a:buNone/>
            </a:pPr>
            <a:r>
              <a:rPr lang="en-US" altLang="en-US" sz="1800">
                <a:solidFill>
                  <a:srgbClr val="800000"/>
                </a:solidFill>
                <a:latin typeface="Comic Sans MS" panose="030F0702030302020204" pitchFamily="66" charset="0"/>
              </a:rPr>
              <a:t>Rent Expense</a:t>
            </a:r>
          </a:p>
        </p:txBody>
      </p:sp>
      <p:sp>
        <p:nvSpPr>
          <p:cNvPr id="39973" name="Text Box 59">
            <a:extLst>
              <a:ext uri="{FF2B5EF4-FFF2-40B4-BE49-F238E27FC236}">
                <a16:creationId xmlns:a16="http://schemas.microsoft.com/office/drawing/2014/main" id="{B62A2D89-E88B-F097-7BD2-D6DBADF46362}"/>
              </a:ext>
            </a:extLst>
          </p:cNvPr>
          <p:cNvSpPr txBox="1">
            <a:spLocks noChangeArrowheads="1"/>
          </p:cNvSpPr>
          <p:nvPr/>
        </p:nvSpPr>
        <p:spPr bwMode="auto">
          <a:xfrm>
            <a:off x="7375525" y="2357438"/>
            <a:ext cx="3810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lnSpc>
                <a:spcPct val="75000"/>
              </a:lnSpc>
              <a:spcBef>
                <a:spcPct val="0"/>
              </a:spcBef>
              <a:buClrTx/>
              <a:buSzTx/>
              <a:buFontTx/>
              <a:buNone/>
            </a:pPr>
            <a:r>
              <a:rPr lang="en-US" altLang="en-US" sz="2000" b="0">
                <a:solidFill>
                  <a:schemeClr val="tx1"/>
                </a:solidFill>
                <a:latin typeface="Comic Sans MS" panose="030F0702030302020204" pitchFamily="66" charset="0"/>
              </a:rPr>
              <a:t>+</a:t>
            </a:r>
          </a:p>
        </p:txBody>
      </p:sp>
    </p:spTree>
  </p:cSld>
  <p:clrMapOvr>
    <a:overrideClrMapping bg1="lt1" tx1="dk1" bg2="lt2" tx2="dk2" accent1="accent1" accent2="accent2" accent3="accent3" accent4="accent4" accent5="accent5" accent6="accent6" hlink="hlink" folHlink="folHlink"/>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549912"/>
                                        </p:tgtEl>
                                        <p:attrNameLst>
                                          <p:attrName>style.visibility</p:attrName>
                                        </p:attrNameLst>
                                      </p:cBhvr>
                                      <p:to>
                                        <p:strVal val="visible"/>
                                      </p:to>
                                    </p:set>
                                    <p:animEffect transition="in" filter="wipe(left)">
                                      <p:cBhvr>
                                        <p:cTn id="7" dur="500"/>
                                        <p:tgtEl>
                                          <p:spTgt spid="54991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549914"/>
                                        </p:tgtEl>
                                        <p:attrNameLst>
                                          <p:attrName>style.visibility</p:attrName>
                                        </p:attrNameLst>
                                      </p:cBhvr>
                                      <p:to>
                                        <p:strVal val="visible"/>
                                      </p:to>
                                    </p:set>
                                    <p:animEffect transition="in" filter="wipe(left)">
                                      <p:cBhvr>
                                        <p:cTn id="12" dur="500"/>
                                        <p:tgtEl>
                                          <p:spTgt spid="549914"/>
                                        </p:tgtEl>
                                      </p:cBhvr>
                                    </p:animEffect>
                                  </p:childTnLst>
                                </p:cTn>
                              </p:par>
                            </p:childTnLst>
                          </p:cTn>
                        </p:par>
                        <p:par>
                          <p:cTn id="13" fill="hold" nodeType="afterGroup">
                            <p:stCondLst>
                              <p:cond delay="500"/>
                            </p:stCondLst>
                            <p:childTnLst>
                              <p:par>
                                <p:cTn id="14" presetID="22" presetClass="entr" presetSubtype="8" fill="hold" nodeType="afterEffect">
                                  <p:stCondLst>
                                    <p:cond delay="0"/>
                                  </p:stCondLst>
                                  <p:childTnLst>
                                    <p:set>
                                      <p:cBhvr>
                                        <p:cTn id="15" dur="1" fill="hold">
                                          <p:stCondLst>
                                            <p:cond delay="0"/>
                                          </p:stCondLst>
                                        </p:cTn>
                                        <p:tgtEl>
                                          <p:spTgt spid="549946"/>
                                        </p:tgtEl>
                                        <p:attrNameLst>
                                          <p:attrName>style.visibility</p:attrName>
                                        </p:attrNameLst>
                                      </p:cBhvr>
                                      <p:to>
                                        <p:strVal val="visible"/>
                                      </p:to>
                                    </p:set>
                                    <p:animEffect transition="in" filter="wipe(left)">
                                      <p:cBhvr>
                                        <p:cTn id="16" dur="500"/>
                                        <p:tgtEl>
                                          <p:spTgt spid="5499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9912" grpId="0" autoUpdateAnimBg="0"/>
      <p:bldP spid="549914" grpId="0" autoUpdateAnimBg="0"/>
      <p:bldP spid="549946"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82" name="Rectangle 2">
            <a:extLst>
              <a:ext uri="{FF2B5EF4-FFF2-40B4-BE49-F238E27FC236}">
                <a16:creationId xmlns:a16="http://schemas.microsoft.com/office/drawing/2014/main" id="{6B1F867F-E584-D5ED-12D3-880CF21F7EB8}"/>
              </a:ext>
            </a:extLst>
          </p:cNvPr>
          <p:cNvSpPr>
            <a:spLocks noGrp="1" noChangeArrowheads="1"/>
          </p:cNvSpPr>
          <p:nvPr>
            <p:ph type="title"/>
          </p:nvPr>
        </p:nvSpPr>
        <p:spPr>
          <a:xfrm>
            <a:off x="457200" y="457200"/>
            <a:ext cx="8229600" cy="560388"/>
          </a:xfrm>
          <a:ln w="12700" cap="flat">
            <a:solidFill>
              <a:schemeClr val="tx1"/>
            </a:solidFill>
          </a:ln>
          <a:effectLst>
            <a:outerShdw dist="107763" dir="2700000" algn="ctr" rotWithShape="0">
              <a:schemeClr val="bg2"/>
            </a:outerShdw>
          </a:effectLst>
        </p:spPr>
        <p:txBody>
          <a:bodyPr lIns="90488" tIns="44450" rIns="90488" bIns="44450" anchor="t"/>
          <a:lstStyle/>
          <a:p>
            <a:pPr marL="109538" algn="l">
              <a:defRPr/>
            </a:pPr>
            <a:r>
              <a:rPr lang="en-US">
                <a:solidFill>
                  <a:schemeClr val="bg1"/>
                </a:solidFill>
                <a:effectLst>
                  <a:outerShdw blurRad="38100" dist="38100" dir="2700000" algn="tl">
                    <a:srgbClr val="000000"/>
                  </a:outerShdw>
                </a:effectLst>
                <a:cs typeface="+mj-cs"/>
              </a:rPr>
              <a:t>Transactions (Problem)</a:t>
            </a:r>
          </a:p>
        </p:txBody>
      </p:sp>
      <p:sp>
        <p:nvSpPr>
          <p:cNvPr id="40963" name="Text Box 3">
            <a:extLst>
              <a:ext uri="{FF2B5EF4-FFF2-40B4-BE49-F238E27FC236}">
                <a16:creationId xmlns:a16="http://schemas.microsoft.com/office/drawing/2014/main" id="{81E88251-4DEB-DD8C-09EE-A2DDB9F0B440}"/>
              </a:ext>
            </a:extLst>
          </p:cNvPr>
          <p:cNvSpPr txBox="1">
            <a:spLocks noChangeArrowheads="1"/>
          </p:cNvSpPr>
          <p:nvPr/>
        </p:nvSpPr>
        <p:spPr bwMode="auto">
          <a:xfrm>
            <a:off x="533400" y="2732088"/>
            <a:ext cx="10668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r">
              <a:lnSpc>
                <a:spcPct val="90000"/>
              </a:lnSpc>
              <a:spcBef>
                <a:spcPct val="0"/>
              </a:spcBef>
              <a:buClrTx/>
              <a:buSzTx/>
              <a:buFontTx/>
              <a:buNone/>
            </a:pPr>
            <a:r>
              <a:rPr lang="en-US" altLang="en-US" sz="1800" b="0">
                <a:solidFill>
                  <a:schemeClr val="tx1"/>
                </a:solidFill>
                <a:latin typeface="Comic Sans MS" panose="030F0702030302020204" pitchFamily="66" charset="0"/>
              </a:rPr>
              <a:t>+10,000</a:t>
            </a:r>
          </a:p>
        </p:txBody>
      </p:sp>
      <p:sp>
        <p:nvSpPr>
          <p:cNvPr id="40964" name="Text Box 4">
            <a:extLst>
              <a:ext uri="{FF2B5EF4-FFF2-40B4-BE49-F238E27FC236}">
                <a16:creationId xmlns:a16="http://schemas.microsoft.com/office/drawing/2014/main" id="{392251B2-3949-EBC3-BA8F-DBD3A73C9D6C}"/>
              </a:ext>
            </a:extLst>
          </p:cNvPr>
          <p:cNvSpPr txBox="1">
            <a:spLocks noChangeArrowheads="1"/>
          </p:cNvSpPr>
          <p:nvPr/>
        </p:nvSpPr>
        <p:spPr bwMode="auto">
          <a:xfrm>
            <a:off x="228600" y="2732088"/>
            <a:ext cx="4572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nSpc>
                <a:spcPct val="90000"/>
              </a:lnSpc>
              <a:spcBef>
                <a:spcPct val="0"/>
              </a:spcBef>
              <a:buClrTx/>
              <a:buSzTx/>
              <a:buFontTx/>
              <a:buNone/>
            </a:pPr>
            <a:r>
              <a:rPr lang="en-US" altLang="en-US" sz="1800">
                <a:solidFill>
                  <a:srgbClr val="800000"/>
                </a:solidFill>
                <a:latin typeface="Comic Sans MS" panose="030F0702030302020204" pitchFamily="66" charset="0"/>
              </a:rPr>
              <a:t>1.</a:t>
            </a:r>
          </a:p>
        </p:txBody>
      </p:sp>
      <p:sp>
        <p:nvSpPr>
          <p:cNvPr id="40965" name="Text Box 5">
            <a:extLst>
              <a:ext uri="{FF2B5EF4-FFF2-40B4-BE49-F238E27FC236}">
                <a16:creationId xmlns:a16="http://schemas.microsoft.com/office/drawing/2014/main" id="{F3D2DC8E-7A76-7B89-13E0-CE4F244C46B3}"/>
              </a:ext>
            </a:extLst>
          </p:cNvPr>
          <p:cNvSpPr txBox="1">
            <a:spLocks noChangeArrowheads="1"/>
          </p:cNvSpPr>
          <p:nvPr/>
        </p:nvSpPr>
        <p:spPr bwMode="auto">
          <a:xfrm>
            <a:off x="6400800" y="2732088"/>
            <a:ext cx="10668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r">
              <a:lnSpc>
                <a:spcPct val="90000"/>
              </a:lnSpc>
              <a:spcBef>
                <a:spcPct val="0"/>
              </a:spcBef>
              <a:buClrTx/>
              <a:buSzTx/>
              <a:buFontTx/>
              <a:buNone/>
            </a:pPr>
            <a:r>
              <a:rPr lang="en-US" altLang="en-US" sz="1800" b="0">
                <a:solidFill>
                  <a:schemeClr val="tx1"/>
                </a:solidFill>
                <a:latin typeface="Comic Sans MS" panose="030F0702030302020204" pitchFamily="66" charset="0"/>
              </a:rPr>
              <a:t>+10,000</a:t>
            </a:r>
          </a:p>
        </p:txBody>
      </p:sp>
      <p:sp>
        <p:nvSpPr>
          <p:cNvPr id="583686" name="Text Box 6">
            <a:extLst>
              <a:ext uri="{FF2B5EF4-FFF2-40B4-BE49-F238E27FC236}">
                <a16:creationId xmlns:a16="http://schemas.microsoft.com/office/drawing/2014/main" id="{10A66E5C-37FF-CACF-9869-686C4894E77B}"/>
              </a:ext>
            </a:extLst>
          </p:cNvPr>
          <p:cNvSpPr txBox="1">
            <a:spLocks noChangeArrowheads="1"/>
          </p:cNvSpPr>
          <p:nvPr/>
        </p:nvSpPr>
        <p:spPr bwMode="auto">
          <a:xfrm>
            <a:off x="3581400" y="6248400"/>
            <a:ext cx="5486400" cy="581025"/>
          </a:xfrm>
          <a:prstGeom prst="rect">
            <a:avLst/>
          </a:prstGeom>
          <a:solidFill>
            <a:schemeClr val="bg1"/>
          </a:solidFill>
          <a:ln w="19050">
            <a:noFill/>
            <a:miter lim="800000"/>
            <a:headEnd/>
            <a:tailEnd/>
          </a:ln>
          <a:effectLst/>
        </p:spPr>
        <p:txBody>
          <a:bodyPr>
            <a:spAutoFit/>
          </a:bodyPr>
          <a:lstStyle/>
          <a:p>
            <a:pPr marL="690563" indent="-690563">
              <a:spcBef>
                <a:spcPct val="50000"/>
              </a:spcBef>
              <a:defRPr/>
            </a:pPr>
            <a:r>
              <a:rPr lang="en-US" sz="1600" b="1" i="1">
                <a:solidFill>
                  <a:schemeClr val="bg2"/>
                </a:solidFill>
                <a:effectLst>
                  <a:outerShdw blurRad="38100" dist="38100" dir="2700000" algn="tl">
                    <a:srgbClr val="C0C0C0"/>
                  </a:outerShdw>
                </a:effectLst>
                <a:latin typeface="Comic Sans MS" pitchFamily="66" charset="0"/>
                <a:cs typeface="+mn-cs"/>
              </a:rPr>
              <a:t>SO 7 	Analyze the effects of business transactions on the accounting equation.</a:t>
            </a:r>
          </a:p>
        </p:txBody>
      </p:sp>
      <p:sp>
        <p:nvSpPr>
          <p:cNvPr id="40967" name="Text Box 8">
            <a:extLst>
              <a:ext uri="{FF2B5EF4-FFF2-40B4-BE49-F238E27FC236}">
                <a16:creationId xmlns:a16="http://schemas.microsoft.com/office/drawing/2014/main" id="{064827D6-19A8-646B-12E8-27A960214281}"/>
              </a:ext>
            </a:extLst>
          </p:cNvPr>
          <p:cNvSpPr txBox="1">
            <a:spLocks noChangeArrowheads="1"/>
          </p:cNvSpPr>
          <p:nvPr/>
        </p:nvSpPr>
        <p:spPr bwMode="auto">
          <a:xfrm>
            <a:off x="533400" y="3081338"/>
            <a:ext cx="10668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r">
              <a:lnSpc>
                <a:spcPct val="90000"/>
              </a:lnSpc>
              <a:spcBef>
                <a:spcPct val="0"/>
              </a:spcBef>
              <a:buClrTx/>
              <a:buSzTx/>
              <a:buFontTx/>
              <a:buNone/>
            </a:pPr>
            <a:r>
              <a:rPr lang="en-US" altLang="en-US" sz="1800" b="0">
                <a:solidFill>
                  <a:schemeClr val="tx1"/>
                </a:solidFill>
                <a:latin typeface="Comic Sans MS" panose="030F0702030302020204" pitchFamily="66" charset="0"/>
              </a:rPr>
              <a:t>-5,000</a:t>
            </a:r>
          </a:p>
        </p:txBody>
      </p:sp>
      <p:sp>
        <p:nvSpPr>
          <p:cNvPr id="40968" name="Text Box 9">
            <a:extLst>
              <a:ext uri="{FF2B5EF4-FFF2-40B4-BE49-F238E27FC236}">
                <a16:creationId xmlns:a16="http://schemas.microsoft.com/office/drawing/2014/main" id="{16041A57-47EC-A05E-0AB5-54FB09956C42}"/>
              </a:ext>
            </a:extLst>
          </p:cNvPr>
          <p:cNvSpPr txBox="1">
            <a:spLocks noChangeArrowheads="1"/>
          </p:cNvSpPr>
          <p:nvPr/>
        </p:nvSpPr>
        <p:spPr bwMode="auto">
          <a:xfrm>
            <a:off x="228600" y="3081338"/>
            <a:ext cx="4572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nSpc>
                <a:spcPct val="90000"/>
              </a:lnSpc>
              <a:spcBef>
                <a:spcPct val="0"/>
              </a:spcBef>
              <a:buClrTx/>
              <a:buSzTx/>
              <a:buFontTx/>
              <a:buNone/>
            </a:pPr>
            <a:r>
              <a:rPr lang="en-US" altLang="en-US" sz="1800">
                <a:solidFill>
                  <a:srgbClr val="800000"/>
                </a:solidFill>
                <a:latin typeface="Comic Sans MS" panose="030F0702030302020204" pitchFamily="66" charset="0"/>
              </a:rPr>
              <a:t>2.</a:t>
            </a:r>
          </a:p>
        </p:txBody>
      </p:sp>
      <p:sp>
        <p:nvSpPr>
          <p:cNvPr id="40969" name="Text Box 10">
            <a:extLst>
              <a:ext uri="{FF2B5EF4-FFF2-40B4-BE49-F238E27FC236}">
                <a16:creationId xmlns:a16="http://schemas.microsoft.com/office/drawing/2014/main" id="{F4277897-3B82-7FAC-77BD-7C49B5D58431}"/>
              </a:ext>
            </a:extLst>
          </p:cNvPr>
          <p:cNvSpPr txBox="1">
            <a:spLocks noChangeArrowheads="1"/>
          </p:cNvSpPr>
          <p:nvPr/>
        </p:nvSpPr>
        <p:spPr bwMode="auto">
          <a:xfrm>
            <a:off x="3581400" y="3081338"/>
            <a:ext cx="10668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r">
              <a:lnSpc>
                <a:spcPct val="90000"/>
              </a:lnSpc>
              <a:spcBef>
                <a:spcPct val="0"/>
              </a:spcBef>
              <a:buClrTx/>
              <a:buSzTx/>
              <a:buFontTx/>
              <a:buNone/>
            </a:pPr>
            <a:r>
              <a:rPr lang="en-US" altLang="en-US" sz="1800" b="0">
                <a:solidFill>
                  <a:schemeClr val="tx1"/>
                </a:solidFill>
                <a:latin typeface="Comic Sans MS" panose="030F0702030302020204" pitchFamily="66" charset="0"/>
              </a:rPr>
              <a:t>+5,000</a:t>
            </a:r>
          </a:p>
        </p:txBody>
      </p:sp>
      <p:sp>
        <p:nvSpPr>
          <p:cNvPr id="40970" name="Text Box 11">
            <a:extLst>
              <a:ext uri="{FF2B5EF4-FFF2-40B4-BE49-F238E27FC236}">
                <a16:creationId xmlns:a16="http://schemas.microsoft.com/office/drawing/2014/main" id="{AE24C003-56D1-C25D-EC6B-B471ACF2886C}"/>
              </a:ext>
            </a:extLst>
          </p:cNvPr>
          <p:cNvSpPr txBox="1">
            <a:spLocks noChangeArrowheads="1"/>
          </p:cNvSpPr>
          <p:nvPr/>
        </p:nvSpPr>
        <p:spPr bwMode="auto">
          <a:xfrm>
            <a:off x="533400" y="3429000"/>
            <a:ext cx="10668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r">
              <a:lnSpc>
                <a:spcPct val="90000"/>
              </a:lnSpc>
              <a:spcBef>
                <a:spcPct val="0"/>
              </a:spcBef>
              <a:buClrTx/>
              <a:buSzTx/>
              <a:buFontTx/>
              <a:buNone/>
            </a:pPr>
            <a:r>
              <a:rPr lang="en-US" altLang="en-US" sz="1800" b="0">
                <a:solidFill>
                  <a:schemeClr val="tx1"/>
                </a:solidFill>
                <a:latin typeface="Comic Sans MS" panose="030F0702030302020204" pitchFamily="66" charset="0"/>
              </a:rPr>
              <a:t>-400</a:t>
            </a:r>
          </a:p>
        </p:txBody>
      </p:sp>
      <p:sp>
        <p:nvSpPr>
          <p:cNvPr id="40971" name="Text Box 12">
            <a:extLst>
              <a:ext uri="{FF2B5EF4-FFF2-40B4-BE49-F238E27FC236}">
                <a16:creationId xmlns:a16="http://schemas.microsoft.com/office/drawing/2014/main" id="{FB7E08AD-13B0-1475-C9CC-BF0A83DE55B6}"/>
              </a:ext>
            </a:extLst>
          </p:cNvPr>
          <p:cNvSpPr txBox="1">
            <a:spLocks noChangeArrowheads="1"/>
          </p:cNvSpPr>
          <p:nvPr/>
        </p:nvSpPr>
        <p:spPr bwMode="auto">
          <a:xfrm>
            <a:off x="228600" y="3429000"/>
            <a:ext cx="4572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nSpc>
                <a:spcPct val="90000"/>
              </a:lnSpc>
              <a:spcBef>
                <a:spcPct val="0"/>
              </a:spcBef>
              <a:buClrTx/>
              <a:buSzTx/>
              <a:buFontTx/>
              <a:buNone/>
            </a:pPr>
            <a:r>
              <a:rPr lang="en-US" altLang="en-US" sz="1800">
                <a:solidFill>
                  <a:srgbClr val="800000"/>
                </a:solidFill>
                <a:latin typeface="Comic Sans MS" panose="030F0702030302020204" pitchFamily="66" charset="0"/>
              </a:rPr>
              <a:t>3.</a:t>
            </a:r>
          </a:p>
        </p:txBody>
      </p:sp>
      <p:sp>
        <p:nvSpPr>
          <p:cNvPr id="40972" name="Text Box 13">
            <a:extLst>
              <a:ext uri="{FF2B5EF4-FFF2-40B4-BE49-F238E27FC236}">
                <a16:creationId xmlns:a16="http://schemas.microsoft.com/office/drawing/2014/main" id="{682F4A4C-3206-98B7-D35E-3E8BE0BB3074}"/>
              </a:ext>
            </a:extLst>
          </p:cNvPr>
          <p:cNvSpPr txBox="1">
            <a:spLocks noChangeArrowheads="1"/>
          </p:cNvSpPr>
          <p:nvPr/>
        </p:nvSpPr>
        <p:spPr bwMode="auto">
          <a:xfrm>
            <a:off x="7467600" y="3429000"/>
            <a:ext cx="12192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r">
              <a:lnSpc>
                <a:spcPct val="90000"/>
              </a:lnSpc>
              <a:spcBef>
                <a:spcPct val="0"/>
              </a:spcBef>
              <a:buClrTx/>
              <a:buSzTx/>
              <a:buFontTx/>
              <a:buNone/>
            </a:pPr>
            <a:r>
              <a:rPr lang="en-US" altLang="en-US" sz="1800" b="0">
                <a:solidFill>
                  <a:schemeClr val="tx1"/>
                </a:solidFill>
                <a:latin typeface="Comic Sans MS" panose="030F0702030302020204" pitchFamily="66" charset="0"/>
              </a:rPr>
              <a:t>-400</a:t>
            </a:r>
            <a:endParaRPr lang="en-US" altLang="en-US" sz="1800">
              <a:solidFill>
                <a:srgbClr val="000066"/>
              </a:solidFill>
              <a:latin typeface="Comic Sans MS" panose="030F0702030302020204" pitchFamily="66" charset="0"/>
            </a:endParaRPr>
          </a:p>
        </p:txBody>
      </p:sp>
      <p:sp>
        <p:nvSpPr>
          <p:cNvPr id="40973" name="Text Box 14">
            <a:extLst>
              <a:ext uri="{FF2B5EF4-FFF2-40B4-BE49-F238E27FC236}">
                <a16:creationId xmlns:a16="http://schemas.microsoft.com/office/drawing/2014/main" id="{ADF65B7A-5648-6D84-C3D6-DF1D2C0993AA}"/>
              </a:ext>
            </a:extLst>
          </p:cNvPr>
          <p:cNvSpPr txBox="1">
            <a:spLocks noChangeArrowheads="1"/>
          </p:cNvSpPr>
          <p:nvPr/>
        </p:nvSpPr>
        <p:spPr bwMode="auto">
          <a:xfrm>
            <a:off x="6248400" y="1655763"/>
            <a:ext cx="25908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spcBef>
                <a:spcPct val="0"/>
              </a:spcBef>
              <a:buClrTx/>
              <a:buSzTx/>
              <a:buFontTx/>
              <a:buNone/>
            </a:pPr>
            <a:r>
              <a:rPr lang="en-US" altLang="en-US" sz="1800" b="0">
                <a:solidFill>
                  <a:schemeClr val="tx1"/>
                </a:solidFill>
                <a:latin typeface="Comic Sans MS" panose="030F0702030302020204" pitchFamily="66" charset="0"/>
              </a:rPr>
              <a:t>Stockholders’ Equity</a:t>
            </a:r>
          </a:p>
        </p:txBody>
      </p:sp>
      <p:sp>
        <p:nvSpPr>
          <p:cNvPr id="40974" name="Text Box 15">
            <a:extLst>
              <a:ext uri="{FF2B5EF4-FFF2-40B4-BE49-F238E27FC236}">
                <a16:creationId xmlns:a16="http://schemas.microsoft.com/office/drawing/2014/main" id="{9F14AD82-48FD-C25F-31B4-96F2A12E5417}"/>
              </a:ext>
            </a:extLst>
          </p:cNvPr>
          <p:cNvSpPr txBox="1">
            <a:spLocks noChangeArrowheads="1"/>
          </p:cNvSpPr>
          <p:nvPr/>
        </p:nvSpPr>
        <p:spPr bwMode="auto">
          <a:xfrm>
            <a:off x="533400" y="2362200"/>
            <a:ext cx="1066800" cy="28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lnSpc>
                <a:spcPct val="70000"/>
              </a:lnSpc>
              <a:spcBef>
                <a:spcPct val="0"/>
              </a:spcBef>
              <a:buClrTx/>
              <a:buSzTx/>
              <a:buFontTx/>
              <a:buNone/>
            </a:pPr>
            <a:r>
              <a:rPr lang="en-US" altLang="en-US" sz="1800" b="0">
                <a:solidFill>
                  <a:schemeClr val="tx1"/>
                </a:solidFill>
                <a:latin typeface="Comic Sans MS" panose="030F0702030302020204" pitchFamily="66" charset="0"/>
              </a:rPr>
              <a:t>Cash</a:t>
            </a:r>
          </a:p>
        </p:txBody>
      </p:sp>
      <p:sp>
        <p:nvSpPr>
          <p:cNvPr id="40975" name="Text Box 16">
            <a:extLst>
              <a:ext uri="{FF2B5EF4-FFF2-40B4-BE49-F238E27FC236}">
                <a16:creationId xmlns:a16="http://schemas.microsoft.com/office/drawing/2014/main" id="{9B787942-7E6B-1102-FA7D-E3855ED9B628}"/>
              </a:ext>
            </a:extLst>
          </p:cNvPr>
          <p:cNvSpPr txBox="1">
            <a:spLocks noChangeArrowheads="1"/>
          </p:cNvSpPr>
          <p:nvPr/>
        </p:nvSpPr>
        <p:spPr bwMode="auto">
          <a:xfrm>
            <a:off x="1828800" y="2025650"/>
            <a:ext cx="14478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spcBef>
                <a:spcPct val="0"/>
              </a:spcBef>
              <a:buClrTx/>
              <a:buSzTx/>
              <a:buFontTx/>
              <a:buNone/>
            </a:pPr>
            <a:r>
              <a:rPr lang="en-US" altLang="en-US" sz="1800" b="0">
                <a:solidFill>
                  <a:schemeClr val="tx1"/>
                </a:solidFill>
                <a:latin typeface="Comic Sans MS" panose="030F0702030302020204" pitchFamily="66" charset="0"/>
              </a:rPr>
              <a:t>Accounts Receivable</a:t>
            </a:r>
          </a:p>
        </p:txBody>
      </p:sp>
      <p:sp>
        <p:nvSpPr>
          <p:cNvPr id="40976" name="Text Box 17">
            <a:extLst>
              <a:ext uri="{FF2B5EF4-FFF2-40B4-BE49-F238E27FC236}">
                <a16:creationId xmlns:a16="http://schemas.microsoft.com/office/drawing/2014/main" id="{EC3467D9-FDCC-CF82-8DF1-FAAA06A479BF}"/>
              </a:ext>
            </a:extLst>
          </p:cNvPr>
          <p:cNvSpPr txBox="1">
            <a:spLocks noChangeArrowheads="1"/>
          </p:cNvSpPr>
          <p:nvPr/>
        </p:nvSpPr>
        <p:spPr bwMode="auto">
          <a:xfrm>
            <a:off x="3429000" y="2362200"/>
            <a:ext cx="1295400" cy="28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lnSpc>
                <a:spcPct val="70000"/>
              </a:lnSpc>
              <a:spcBef>
                <a:spcPct val="0"/>
              </a:spcBef>
              <a:buClrTx/>
              <a:buSzTx/>
              <a:buFontTx/>
              <a:buNone/>
            </a:pPr>
            <a:r>
              <a:rPr lang="en-US" altLang="en-US" sz="1800" b="0">
                <a:solidFill>
                  <a:schemeClr val="tx1"/>
                </a:solidFill>
                <a:latin typeface="Comic Sans MS" panose="030F0702030302020204" pitchFamily="66" charset="0"/>
              </a:rPr>
              <a:t>Equipment</a:t>
            </a:r>
          </a:p>
        </p:txBody>
      </p:sp>
      <p:sp>
        <p:nvSpPr>
          <p:cNvPr id="40977" name="Text Box 18">
            <a:extLst>
              <a:ext uri="{FF2B5EF4-FFF2-40B4-BE49-F238E27FC236}">
                <a16:creationId xmlns:a16="http://schemas.microsoft.com/office/drawing/2014/main" id="{0ADBBC9B-A2AE-7999-2275-89B5828076CA}"/>
              </a:ext>
            </a:extLst>
          </p:cNvPr>
          <p:cNvSpPr txBox="1">
            <a:spLocks noChangeArrowheads="1"/>
          </p:cNvSpPr>
          <p:nvPr/>
        </p:nvSpPr>
        <p:spPr bwMode="auto">
          <a:xfrm>
            <a:off x="4800600" y="2025650"/>
            <a:ext cx="14478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spcBef>
                <a:spcPct val="0"/>
              </a:spcBef>
              <a:buClrTx/>
              <a:buSzTx/>
              <a:buFontTx/>
              <a:buNone/>
            </a:pPr>
            <a:r>
              <a:rPr lang="en-US" altLang="en-US" sz="1800" b="0">
                <a:solidFill>
                  <a:schemeClr val="tx1"/>
                </a:solidFill>
                <a:latin typeface="Comic Sans MS" panose="030F0702030302020204" pitchFamily="66" charset="0"/>
              </a:rPr>
              <a:t>Accounts Payable</a:t>
            </a:r>
          </a:p>
        </p:txBody>
      </p:sp>
      <p:sp>
        <p:nvSpPr>
          <p:cNvPr id="40978" name="Text Box 19">
            <a:extLst>
              <a:ext uri="{FF2B5EF4-FFF2-40B4-BE49-F238E27FC236}">
                <a16:creationId xmlns:a16="http://schemas.microsoft.com/office/drawing/2014/main" id="{CCCA53D0-4C52-04E3-CE0D-D6A513712498}"/>
              </a:ext>
            </a:extLst>
          </p:cNvPr>
          <p:cNvSpPr txBox="1">
            <a:spLocks noChangeArrowheads="1"/>
          </p:cNvSpPr>
          <p:nvPr/>
        </p:nvSpPr>
        <p:spPr bwMode="auto">
          <a:xfrm>
            <a:off x="6248400" y="2025650"/>
            <a:ext cx="14478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spcBef>
                <a:spcPct val="0"/>
              </a:spcBef>
              <a:buClrTx/>
              <a:buSzTx/>
              <a:buFontTx/>
              <a:buNone/>
            </a:pPr>
            <a:r>
              <a:rPr lang="en-US" altLang="en-US" sz="1800" b="0">
                <a:solidFill>
                  <a:schemeClr val="tx1"/>
                </a:solidFill>
                <a:latin typeface="Comic Sans MS" panose="030F0702030302020204" pitchFamily="66" charset="0"/>
              </a:rPr>
              <a:t>Share Capital</a:t>
            </a:r>
          </a:p>
        </p:txBody>
      </p:sp>
      <p:sp>
        <p:nvSpPr>
          <p:cNvPr id="40979" name="Freeform 20">
            <a:extLst>
              <a:ext uri="{FF2B5EF4-FFF2-40B4-BE49-F238E27FC236}">
                <a16:creationId xmlns:a16="http://schemas.microsoft.com/office/drawing/2014/main" id="{D467E117-7D0B-266C-EA97-B2C83AC18812}"/>
              </a:ext>
            </a:extLst>
          </p:cNvPr>
          <p:cNvSpPr>
            <a:spLocks/>
          </p:cNvSpPr>
          <p:nvPr/>
        </p:nvSpPr>
        <p:spPr bwMode="auto">
          <a:xfrm>
            <a:off x="1905000" y="2667000"/>
            <a:ext cx="1295400" cy="76200"/>
          </a:xfrm>
          <a:custGeom>
            <a:avLst/>
            <a:gdLst>
              <a:gd name="T0" fmla="*/ 0 w 665"/>
              <a:gd name="T1" fmla="*/ 0 h 1"/>
              <a:gd name="T2" fmla="*/ 2147483646 w 665"/>
              <a:gd name="T3" fmla="*/ 0 h 1"/>
              <a:gd name="T4" fmla="*/ 0 60000 65536"/>
              <a:gd name="T5" fmla="*/ 0 60000 65536"/>
              <a:gd name="T6" fmla="*/ 0 w 665"/>
              <a:gd name="T7" fmla="*/ 0 h 1"/>
              <a:gd name="T8" fmla="*/ 665 w 665"/>
              <a:gd name="T9" fmla="*/ 1 h 1"/>
            </a:gdLst>
            <a:ahLst/>
            <a:cxnLst>
              <a:cxn ang="T4">
                <a:pos x="T0" y="T1"/>
              </a:cxn>
              <a:cxn ang="T5">
                <a:pos x="T2" y="T3"/>
              </a:cxn>
            </a:cxnLst>
            <a:rect l="T6" t="T7" r="T8" b="T9"/>
            <a:pathLst>
              <a:path w="665" h="1">
                <a:moveTo>
                  <a:pt x="0" y="0"/>
                </a:moveTo>
                <a:lnTo>
                  <a:pt x="665" y="0"/>
                </a:lnTo>
              </a:path>
            </a:pathLst>
          </a:custGeom>
          <a:noFill/>
          <a:ln w="28575" cap="sq" cmpd="sng">
            <a:solidFill>
              <a:schemeClr val="tx1"/>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0980" name="Freeform 21">
            <a:extLst>
              <a:ext uri="{FF2B5EF4-FFF2-40B4-BE49-F238E27FC236}">
                <a16:creationId xmlns:a16="http://schemas.microsoft.com/office/drawing/2014/main" id="{049BAE99-F985-A5C5-5C91-7A18E84E21AD}"/>
              </a:ext>
            </a:extLst>
          </p:cNvPr>
          <p:cNvSpPr>
            <a:spLocks/>
          </p:cNvSpPr>
          <p:nvPr/>
        </p:nvSpPr>
        <p:spPr bwMode="auto">
          <a:xfrm>
            <a:off x="533400" y="2667000"/>
            <a:ext cx="1055688" cy="1588"/>
          </a:xfrm>
          <a:custGeom>
            <a:avLst/>
            <a:gdLst>
              <a:gd name="T0" fmla="*/ 0 w 665"/>
              <a:gd name="T1" fmla="*/ 0 h 1"/>
              <a:gd name="T2" fmla="*/ 1675905494 w 665"/>
              <a:gd name="T3" fmla="*/ 0 h 1"/>
              <a:gd name="T4" fmla="*/ 0 60000 65536"/>
              <a:gd name="T5" fmla="*/ 0 60000 65536"/>
              <a:gd name="T6" fmla="*/ 0 w 665"/>
              <a:gd name="T7" fmla="*/ 0 h 1"/>
              <a:gd name="T8" fmla="*/ 665 w 665"/>
              <a:gd name="T9" fmla="*/ 1 h 1"/>
            </a:gdLst>
            <a:ahLst/>
            <a:cxnLst>
              <a:cxn ang="T4">
                <a:pos x="T0" y="T1"/>
              </a:cxn>
              <a:cxn ang="T5">
                <a:pos x="T2" y="T3"/>
              </a:cxn>
            </a:cxnLst>
            <a:rect l="T6" t="T7" r="T8" b="T9"/>
            <a:pathLst>
              <a:path w="665" h="1">
                <a:moveTo>
                  <a:pt x="0" y="0"/>
                </a:moveTo>
                <a:lnTo>
                  <a:pt x="665" y="0"/>
                </a:lnTo>
              </a:path>
            </a:pathLst>
          </a:custGeom>
          <a:noFill/>
          <a:ln w="28575" cap="sq" cmpd="sng">
            <a:solidFill>
              <a:schemeClr val="tx1"/>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0981" name="Freeform 22">
            <a:extLst>
              <a:ext uri="{FF2B5EF4-FFF2-40B4-BE49-F238E27FC236}">
                <a16:creationId xmlns:a16="http://schemas.microsoft.com/office/drawing/2014/main" id="{E0AF47B9-47A0-35A5-BE3B-C8F68BB82CE8}"/>
              </a:ext>
            </a:extLst>
          </p:cNvPr>
          <p:cNvSpPr>
            <a:spLocks/>
          </p:cNvSpPr>
          <p:nvPr/>
        </p:nvSpPr>
        <p:spPr bwMode="auto">
          <a:xfrm>
            <a:off x="3505200" y="2667000"/>
            <a:ext cx="1143000" cy="76200"/>
          </a:xfrm>
          <a:custGeom>
            <a:avLst/>
            <a:gdLst>
              <a:gd name="T0" fmla="*/ 0 w 665"/>
              <a:gd name="T1" fmla="*/ 0 h 1"/>
              <a:gd name="T2" fmla="*/ 1964584962 w 665"/>
              <a:gd name="T3" fmla="*/ 0 h 1"/>
              <a:gd name="T4" fmla="*/ 0 60000 65536"/>
              <a:gd name="T5" fmla="*/ 0 60000 65536"/>
              <a:gd name="T6" fmla="*/ 0 w 665"/>
              <a:gd name="T7" fmla="*/ 0 h 1"/>
              <a:gd name="T8" fmla="*/ 665 w 665"/>
              <a:gd name="T9" fmla="*/ 1 h 1"/>
            </a:gdLst>
            <a:ahLst/>
            <a:cxnLst>
              <a:cxn ang="T4">
                <a:pos x="T0" y="T1"/>
              </a:cxn>
              <a:cxn ang="T5">
                <a:pos x="T2" y="T3"/>
              </a:cxn>
            </a:cxnLst>
            <a:rect l="T6" t="T7" r="T8" b="T9"/>
            <a:pathLst>
              <a:path w="665" h="1">
                <a:moveTo>
                  <a:pt x="0" y="0"/>
                </a:moveTo>
                <a:lnTo>
                  <a:pt x="665" y="0"/>
                </a:lnTo>
              </a:path>
            </a:pathLst>
          </a:custGeom>
          <a:noFill/>
          <a:ln w="28575" cap="sq" cmpd="sng">
            <a:solidFill>
              <a:schemeClr val="tx1"/>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0982" name="Freeform 23">
            <a:extLst>
              <a:ext uri="{FF2B5EF4-FFF2-40B4-BE49-F238E27FC236}">
                <a16:creationId xmlns:a16="http://schemas.microsoft.com/office/drawing/2014/main" id="{3DBACC24-88B4-B21C-DE54-099DB46707AE}"/>
              </a:ext>
            </a:extLst>
          </p:cNvPr>
          <p:cNvSpPr>
            <a:spLocks/>
          </p:cNvSpPr>
          <p:nvPr/>
        </p:nvSpPr>
        <p:spPr bwMode="auto">
          <a:xfrm>
            <a:off x="4953000" y="2667000"/>
            <a:ext cx="1143000" cy="76200"/>
          </a:xfrm>
          <a:custGeom>
            <a:avLst/>
            <a:gdLst>
              <a:gd name="T0" fmla="*/ 0 w 665"/>
              <a:gd name="T1" fmla="*/ 0 h 1"/>
              <a:gd name="T2" fmla="*/ 1964584962 w 665"/>
              <a:gd name="T3" fmla="*/ 0 h 1"/>
              <a:gd name="T4" fmla="*/ 0 60000 65536"/>
              <a:gd name="T5" fmla="*/ 0 60000 65536"/>
              <a:gd name="T6" fmla="*/ 0 w 665"/>
              <a:gd name="T7" fmla="*/ 0 h 1"/>
              <a:gd name="T8" fmla="*/ 665 w 665"/>
              <a:gd name="T9" fmla="*/ 1 h 1"/>
            </a:gdLst>
            <a:ahLst/>
            <a:cxnLst>
              <a:cxn ang="T4">
                <a:pos x="T0" y="T1"/>
              </a:cxn>
              <a:cxn ang="T5">
                <a:pos x="T2" y="T3"/>
              </a:cxn>
            </a:cxnLst>
            <a:rect l="T6" t="T7" r="T8" b="T9"/>
            <a:pathLst>
              <a:path w="665" h="1">
                <a:moveTo>
                  <a:pt x="0" y="0"/>
                </a:moveTo>
                <a:lnTo>
                  <a:pt x="665" y="0"/>
                </a:lnTo>
              </a:path>
            </a:pathLst>
          </a:custGeom>
          <a:noFill/>
          <a:ln w="28575" cap="sq" cmpd="sng">
            <a:solidFill>
              <a:schemeClr val="tx1"/>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0983" name="Freeform 24">
            <a:extLst>
              <a:ext uri="{FF2B5EF4-FFF2-40B4-BE49-F238E27FC236}">
                <a16:creationId xmlns:a16="http://schemas.microsoft.com/office/drawing/2014/main" id="{BBB107C7-2048-D94C-D700-C1FD3E5BE3CD}"/>
              </a:ext>
            </a:extLst>
          </p:cNvPr>
          <p:cNvSpPr>
            <a:spLocks/>
          </p:cNvSpPr>
          <p:nvPr/>
        </p:nvSpPr>
        <p:spPr bwMode="auto">
          <a:xfrm>
            <a:off x="6411913" y="2667000"/>
            <a:ext cx="1055687" cy="1588"/>
          </a:xfrm>
          <a:custGeom>
            <a:avLst/>
            <a:gdLst>
              <a:gd name="T0" fmla="*/ 0 w 665"/>
              <a:gd name="T1" fmla="*/ 0 h 1"/>
              <a:gd name="T2" fmla="*/ 1675902319 w 665"/>
              <a:gd name="T3" fmla="*/ 0 h 1"/>
              <a:gd name="T4" fmla="*/ 0 60000 65536"/>
              <a:gd name="T5" fmla="*/ 0 60000 65536"/>
              <a:gd name="T6" fmla="*/ 0 w 665"/>
              <a:gd name="T7" fmla="*/ 0 h 1"/>
              <a:gd name="T8" fmla="*/ 665 w 665"/>
              <a:gd name="T9" fmla="*/ 1 h 1"/>
            </a:gdLst>
            <a:ahLst/>
            <a:cxnLst>
              <a:cxn ang="T4">
                <a:pos x="T0" y="T1"/>
              </a:cxn>
              <a:cxn ang="T5">
                <a:pos x="T2" y="T3"/>
              </a:cxn>
            </a:cxnLst>
            <a:rect l="T6" t="T7" r="T8" b="T9"/>
            <a:pathLst>
              <a:path w="665" h="1">
                <a:moveTo>
                  <a:pt x="0" y="0"/>
                </a:moveTo>
                <a:lnTo>
                  <a:pt x="665" y="0"/>
                </a:lnTo>
              </a:path>
            </a:pathLst>
          </a:custGeom>
          <a:noFill/>
          <a:ln w="28575" cap="sq" cmpd="sng">
            <a:solidFill>
              <a:schemeClr val="tx1"/>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0984" name="Text Box 25">
            <a:extLst>
              <a:ext uri="{FF2B5EF4-FFF2-40B4-BE49-F238E27FC236}">
                <a16:creationId xmlns:a16="http://schemas.microsoft.com/office/drawing/2014/main" id="{FAE969C8-87E8-8407-19B4-58A683B34DDC}"/>
              </a:ext>
            </a:extLst>
          </p:cNvPr>
          <p:cNvSpPr txBox="1">
            <a:spLocks noChangeArrowheads="1"/>
          </p:cNvSpPr>
          <p:nvPr/>
        </p:nvSpPr>
        <p:spPr bwMode="auto">
          <a:xfrm>
            <a:off x="1600200" y="233045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lnSpc>
                <a:spcPct val="90000"/>
              </a:lnSpc>
              <a:spcBef>
                <a:spcPct val="0"/>
              </a:spcBef>
              <a:buClrTx/>
              <a:buSzTx/>
              <a:buFontTx/>
              <a:buNone/>
            </a:pPr>
            <a:r>
              <a:rPr lang="en-US" altLang="en-US" sz="2000" b="0">
                <a:solidFill>
                  <a:schemeClr val="tx1"/>
                </a:solidFill>
                <a:latin typeface="Comic Sans MS" panose="030F0702030302020204" pitchFamily="66" charset="0"/>
              </a:rPr>
              <a:t>+</a:t>
            </a:r>
          </a:p>
        </p:txBody>
      </p:sp>
      <p:sp>
        <p:nvSpPr>
          <p:cNvPr id="40985" name="Text Box 26">
            <a:extLst>
              <a:ext uri="{FF2B5EF4-FFF2-40B4-BE49-F238E27FC236}">
                <a16:creationId xmlns:a16="http://schemas.microsoft.com/office/drawing/2014/main" id="{2A74924F-3A92-EB26-477E-675CDD4834A1}"/>
              </a:ext>
            </a:extLst>
          </p:cNvPr>
          <p:cNvSpPr txBox="1">
            <a:spLocks noChangeArrowheads="1"/>
          </p:cNvSpPr>
          <p:nvPr/>
        </p:nvSpPr>
        <p:spPr bwMode="auto">
          <a:xfrm>
            <a:off x="3124200" y="233045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lnSpc>
                <a:spcPct val="90000"/>
              </a:lnSpc>
              <a:spcBef>
                <a:spcPct val="0"/>
              </a:spcBef>
              <a:buClrTx/>
              <a:buSzTx/>
              <a:buFontTx/>
              <a:buNone/>
            </a:pPr>
            <a:r>
              <a:rPr lang="en-US" altLang="en-US" sz="2000" b="0">
                <a:solidFill>
                  <a:schemeClr val="tx1"/>
                </a:solidFill>
                <a:latin typeface="Comic Sans MS" panose="030F0702030302020204" pitchFamily="66" charset="0"/>
              </a:rPr>
              <a:t>+</a:t>
            </a:r>
          </a:p>
        </p:txBody>
      </p:sp>
      <p:sp>
        <p:nvSpPr>
          <p:cNvPr id="40986" name="Text Box 27">
            <a:extLst>
              <a:ext uri="{FF2B5EF4-FFF2-40B4-BE49-F238E27FC236}">
                <a16:creationId xmlns:a16="http://schemas.microsoft.com/office/drawing/2014/main" id="{74AC1E90-75AB-AEDC-731E-3DE3E2952CE0}"/>
              </a:ext>
            </a:extLst>
          </p:cNvPr>
          <p:cNvSpPr txBox="1">
            <a:spLocks noChangeArrowheads="1"/>
          </p:cNvSpPr>
          <p:nvPr/>
        </p:nvSpPr>
        <p:spPr bwMode="auto">
          <a:xfrm>
            <a:off x="4648200" y="233045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lnSpc>
                <a:spcPct val="90000"/>
              </a:lnSpc>
              <a:spcBef>
                <a:spcPct val="0"/>
              </a:spcBef>
              <a:buClrTx/>
              <a:buSzTx/>
              <a:buFontTx/>
              <a:buNone/>
            </a:pPr>
            <a:r>
              <a:rPr lang="en-US" altLang="en-US" sz="2000" b="0">
                <a:solidFill>
                  <a:schemeClr val="tx1"/>
                </a:solidFill>
                <a:latin typeface="Comic Sans MS" panose="030F0702030302020204" pitchFamily="66" charset="0"/>
              </a:rPr>
              <a:t>=</a:t>
            </a:r>
          </a:p>
        </p:txBody>
      </p:sp>
      <p:sp>
        <p:nvSpPr>
          <p:cNvPr id="40987" name="Text Box 28">
            <a:extLst>
              <a:ext uri="{FF2B5EF4-FFF2-40B4-BE49-F238E27FC236}">
                <a16:creationId xmlns:a16="http://schemas.microsoft.com/office/drawing/2014/main" id="{A89CE666-0D49-F0CA-E94B-F6B6128D8DFF}"/>
              </a:ext>
            </a:extLst>
          </p:cNvPr>
          <p:cNvSpPr txBox="1">
            <a:spLocks noChangeArrowheads="1"/>
          </p:cNvSpPr>
          <p:nvPr/>
        </p:nvSpPr>
        <p:spPr bwMode="auto">
          <a:xfrm>
            <a:off x="6096000" y="233045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lnSpc>
                <a:spcPct val="90000"/>
              </a:lnSpc>
              <a:spcBef>
                <a:spcPct val="0"/>
              </a:spcBef>
              <a:buClrTx/>
              <a:buSzTx/>
              <a:buFontTx/>
              <a:buNone/>
            </a:pPr>
            <a:r>
              <a:rPr lang="en-US" altLang="en-US" sz="2000" b="0">
                <a:solidFill>
                  <a:schemeClr val="tx1"/>
                </a:solidFill>
                <a:latin typeface="Comic Sans MS" panose="030F0702030302020204" pitchFamily="66" charset="0"/>
              </a:rPr>
              <a:t>+</a:t>
            </a:r>
          </a:p>
        </p:txBody>
      </p:sp>
      <p:sp>
        <p:nvSpPr>
          <p:cNvPr id="40988" name="Freeform 29">
            <a:extLst>
              <a:ext uri="{FF2B5EF4-FFF2-40B4-BE49-F238E27FC236}">
                <a16:creationId xmlns:a16="http://schemas.microsoft.com/office/drawing/2014/main" id="{378A65F4-BD9F-AD9A-0ED6-C5F34869EB92}"/>
              </a:ext>
            </a:extLst>
          </p:cNvPr>
          <p:cNvSpPr>
            <a:spLocks/>
          </p:cNvSpPr>
          <p:nvPr/>
        </p:nvSpPr>
        <p:spPr bwMode="auto">
          <a:xfrm flipV="1">
            <a:off x="6400800" y="1946275"/>
            <a:ext cx="2286000" cy="74613"/>
          </a:xfrm>
          <a:custGeom>
            <a:avLst/>
            <a:gdLst>
              <a:gd name="T0" fmla="*/ 0 w 665"/>
              <a:gd name="T1" fmla="*/ 0 h 1"/>
              <a:gd name="T2" fmla="*/ 2147483646 w 665"/>
              <a:gd name="T3" fmla="*/ 0 h 1"/>
              <a:gd name="T4" fmla="*/ 0 60000 65536"/>
              <a:gd name="T5" fmla="*/ 0 60000 65536"/>
              <a:gd name="T6" fmla="*/ 0 w 665"/>
              <a:gd name="T7" fmla="*/ 0 h 1"/>
              <a:gd name="T8" fmla="*/ 665 w 665"/>
              <a:gd name="T9" fmla="*/ 1 h 1"/>
            </a:gdLst>
            <a:ahLst/>
            <a:cxnLst>
              <a:cxn ang="T4">
                <a:pos x="T0" y="T1"/>
              </a:cxn>
              <a:cxn ang="T5">
                <a:pos x="T2" y="T3"/>
              </a:cxn>
            </a:cxnLst>
            <a:rect l="T6" t="T7" r="T8" b="T9"/>
            <a:pathLst>
              <a:path w="665" h="1">
                <a:moveTo>
                  <a:pt x="0" y="0"/>
                </a:moveTo>
                <a:lnTo>
                  <a:pt x="665" y="0"/>
                </a:lnTo>
              </a:path>
            </a:pathLst>
          </a:custGeom>
          <a:noFill/>
          <a:ln w="28575" cap="sq" cmpd="sng">
            <a:solidFill>
              <a:schemeClr val="tx1"/>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0989" name="Freeform 30">
            <a:extLst>
              <a:ext uri="{FF2B5EF4-FFF2-40B4-BE49-F238E27FC236}">
                <a16:creationId xmlns:a16="http://schemas.microsoft.com/office/drawing/2014/main" id="{7A637A97-5C04-2F02-EF13-3544050876FD}"/>
              </a:ext>
            </a:extLst>
          </p:cNvPr>
          <p:cNvSpPr>
            <a:spLocks/>
          </p:cNvSpPr>
          <p:nvPr/>
        </p:nvSpPr>
        <p:spPr bwMode="auto">
          <a:xfrm>
            <a:off x="4953000" y="2022475"/>
            <a:ext cx="1143000" cy="76200"/>
          </a:xfrm>
          <a:custGeom>
            <a:avLst/>
            <a:gdLst>
              <a:gd name="T0" fmla="*/ 0 w 665"/>
              <a:gd name="T1" fmla="*/ 0 h 1"/>
              <a:gd name="T2" fmla="*/ 1964584962 w 665"/>
              <a:gd name="T3" fmla="*/ 0 h 1"/>
              <a:gd name="T4" fmla="*/ 0 60000 65536"/>
              <a:gd name="T5" fmla="*/ 0 60000 65536"/>
              <a:gd name="T6" fmla="*/ 0 w 665"/>
              <a:gd name="T7" fmla="*/ 0 h 1"/>
              <a:gd name="T8" fmla="*/ 665 w 665"/>
              <a:gd name="T9" fmla="*/ 1 h 1"/>
            </a:gdLst>
            <a:ahLst/>
            <a:cxnLst>
              <a:cxn ang="T4">
                <a:pos x="T0" y="T1"/>
              </a:cxn>
              <a:cxn ang="T5">
                <a:pos x="T2" y="T3"/>
              </a:cxn>
            </a:cxnLst>
            <a:rect l="T6" t="T7" r="T8" b="T9"/>
            <a:pathLst>
              <a:path w="665" h="1">
                <a:moveTo>
                  <a:pt x="0" y="0"/>
                </a:moveTo>
                <a:lnTo>
                  <a:pt x="665" y="0"/>
                </a:lnTo>
              </a:path>
            </a:pathLst>
          </a:custGeom>
          <a:noFill/>
          <a:ln w="28575" cap="sq" cmpd="sng">
            <a:solidFill>
              <a:schemeClr val="tx1"/>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0990" name="Freeform 31">
            <a:extLst>
              <a:ext uri="{FF2B5EF4-FFF2-40B4-BE49-F238E27FC236}">
                <a16:creationId xmlns:a16="http://schemas.microsoft.com/office/drawing/2014/main" id="{97275617-DEBD-B4C9-14BA-6449D64323E5}"/>
              </a:ext>
            </a:extLst>
          </p:cNvPr>
          <p:cNvSpPr>
            <a:spLocks/>
          </p:cNvSpPr>
          <p:nvPr/>
        </p:nvSpPr>
        <p:spPr bwMode="auto">
          <a:xfrm>
            <a:off x="533400" y="2022475"/>
            <a:ext cx="4089400" cy="1588"/>
          </a:xfrm>
          <a:custGeom>
            <a:avLst/>
            <a:gdLst>
              <a:gd name="T0" fmla="*/ 0 w 2576"/>
              <a:gd name="T1" fmla="*/ 0 h 1"/>
              <a:gd name="T2" fmla="*/ 2147483646 w 2576"/>
              <a:gd name="T3" fmla="*/ 0 h 1"/>
              <a:gd name="T4" fmla="*/ 0 60000 65536"/>
              <a:gd name="T5" fmla="*/ 0 60000 65536"/>
              <a:gd name="T6" fmla="*/ 0 w 2576"/>
              <a:gd name="T7" fmla="*/ 0 h 1"/>
              <a:gd name="T8" fmla="*/ 2576 w 2576"/>
              <a:gd name="T9" fmla="*/ 1 h 1"/>
            </a:gdLst>
            <a:ahLst/>
            <a:cxnLst>
              <a:cxn ang="T4">
                <a:pos x="T0" y="T1"/>
              </a:cxn>
              <a:cxn ang="T5">
                <a:pos x="T2" y="T3"/>
              </a:cxn>
            </a:cxnLst>
            <a:rect l="T6" t="T7" r="T8" b="T9"/>
            <a:pathLst>
              <a:path w="2576" h="1">
                <a:moveTo>
                  <a:pt x="0" y="0"/>
                </a:moveTo>
                <a:lnTo>
                  <a:pt x="2576" y="0"/>
                </a:lnTo>
              </a:path>
            </a:pathLst>
          </a:custGeom>
          <a:noFill/>
          <a:ln w="28575" cap="sq" cmpd="sng">
            <a:solidFill>
              <a:schemeClr val="tx1"/>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0991" name="Text Box 32">
            <a:extLst>
              <a:ext uri="{FF2B5EF4-FFF2-40B4-BE49-F238E27FC236}">
                <a16:creationId xmlns:a16="http://schemas.microsoft.com/office/drawing/2014/main" id="{D756D083-69FF-F3F6-204E-B211566A5E3F}"/>
              </a:ext>
            </a:extLst>
          </p:cNvPr>
          <p:cNvSpPr txBox="1">
            <a:spLocks noChangeArrowheads="1"/>
          </p:cNvSpPr>
          <p:nvPr/>
        </p:nvSpPr>
        <p:spPr bwMode="auto">
          <a:xfrm>
            <a:off x="1981200" y="1738313"/>
            <a:ext cx="1066800" cy="284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lnSpc>
                <a:spcPct val="70000"/>
              </a:lnSpc>
              <a:spcBef>
                <a:spcPct val="0"/>
              </a:spcBef>
              <a:buClrTx/>
              <a:buSzTx/>
              <a:buFontTx/>
              <a:buNone/>
            </a:pPr>
            <a:r>
              <a:rPr lang="en-US" altLang="en-US" sz="1800" b="0">
                <a:solidFill>
                  <a:schemeClr val="tx1"/>
                </a:solidFill>
                <a:latin typeface="Comic Sans MS" panose="030F0702030302020204" pitchFamily="66" charset="0"/>
              </a:rPr>
              <a:t>Assets</a:t>
            </a:r>
          </a:p>
        </p:txBody>
      </p:sp>
      <p:sp>
        <p:nvSpPr>
          <p:cNvPr id="40992" name="Text Box 33">
            <a:extLst>
              <a:ext uri="{FF2B5EF4-FFF2-40B4-BE49-F238E27FC236}">
                <a16:creationId xmlns:a16="http://schemas.microsoft.com/office/drawing/2014/main" id="{563A4329-9649-A738-166C-62FEA20F1147}"/>
              </a:ext>
            </a:extLst>
          </p:cNvPr>
          <p:cNvSpPr txBox="1">
            <a:spLocks noChangeArrowheads="1"/>
          </p:cNvSpPr>
          <p:nvPr/>
        </p:nvSpPr>
        <p:spPr bwMode="auto">
          <a:xfrm>
            <a:off x="4800600" y="1655763"/>
            <a:ext cx="14478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spcBef>
                <a:spcPct val="0"/>
              </a:spcBef>
              <a:buClrTx/>
              <a:buSzTx/>
              <a:buFontTx/>
              <a:buNone/>
            </a:pPr>
            <a:r>
              <a:rPr lang="en-US" altLang="en-US" sz="1800" b="0">
                <a:solidFill>
                  <a:schemeClr val="tx1"/>
                </a:solidFill>
                <a:latin typeface="Comic Sans MS" panose="030F0702030302020204" pitchFamily="66" charset="0"/>
              </a:rPr>
              <a:t>Liabilities</a:t>
            </a:r>
          </a:p>
        </p:txBody>
      </p:sp>
      <p:sp>
        <p:nvSpPr>
          <p:cNvPr id="40993" name="Text Box 34">
            <a:extLst>
              <a:ext uri="{FF2B5EF4-FFF2-40B4-BE49-F238E27FC236}">
                <a16:creationId xmlns:a16="http://schemas.microsoft.com/office/drawing/2014/main" id="{44D93780-F30A-7EE5-020E-E211FE0FA892}"/>
              </a:ext>
            </a:extLst>
          </p:cNvPr>
          <p:cNvSpPr txBox="1">
            <a:spLocks noChangeArrowheads="1"/>
          </p:cNvSpPr>
          <p:nvPr/>
        </p:nvSpPr>
        <p:spPr bwMode="auto">
          <a:xfrm>
            <a:off x="7467600" y="2024063"/>
            <a:ext cx="14478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spcBef>
                <a:spcPct val="0"/>
              </a:spcBef>
              <a:buClrTx/>
              <a:buSzTx/>
              <a:buFontTx/>
              <a:buNone/>
            </a:pPr>
            <a:r>
              <a:rPr lang="en-US" altLang="en-US" sz="1800" b="0">
                <a:solidFill>
                  <a:schemeClr val="tx1"/>
                </a:solidFill>
                <a:latin typeface="Comic Sans MS" panose="030F0702030302020204" pitchFamily="66" charset="0"/>
              </a:rPr>
              <a:t>Retained Earnings</a:t>
            </a:r>
          </a:p>
        </p:txBody>
      </p:sp>
      <p:sp>
        <p:nvSpPr>
          <p:cNvPr id="40994" name="Freeform 35">
            <a:extLst>
              <a:ext uri="{FF2B5EF4-FFF2-40B4-BE49-F238E27FC236}">
                <a16:creationId xmlns:a16="http://schemas.microsoft.com/office/drawing/2014/main" id="{2C822966-A72B-C164-EC9B-FDE5575AF6BE}"/>
              </a:ext>
            </a:extLst>
          </p:cNvPr>
          <p:cNvSpPr>
            <a:spLocks/>
          </p:cNvSpPr>
          <p:nvPr/>
        </p:nvSpPr>
        <p:spPr bwMode="auto">
          <a:xfrm>
            <a:off x="7631113" y="2665413"/>
            <a:ext cx="1055687" cy="1587"/>
          </a:xfrm>
          <a:custGeom>
            <a:avLst/>
            <a:gdLst>
              <a:gd name="T0" fmla="*/ 0 w 665"/>
              <a:gd name="T1" fmla="*/ 0 h 1"/>
              <a:gd name="T2" fmla="*/ 1675902319 w 665"/>
              <a:gd name="T3" fmla="*/ 0 h 1"/>
              <a:gd name="T4" fmla="*/ 0 60000 65536"/>
              <a:gd name="T5" fmla="*/ 0 60000 65536"/>
              <a:gd name="T6" fmla="*/ 0 w 665"/>
              <a:gd name="T7" fmla="*/ 0 h 1"/>
              <a:gd name="T8" fmla="*/ 665 w 665"/>
              <a:gd name="T9" fmla="*/ 1 h 1"/>
            </a:gdLst>
            <a:ahLst/>
            <a:cxnLst>
              <a:cxn ang="T4">
                <a:pos x="T0" y="T1"/>
              </a:cxn>
              <a:cxn ang="T5">
                <a:pos x="T2" y="T3"/>
              </a:cxn>
            </a:cxnLst>
            <a:rect l="T6" t="T7" r="T8" b="T9"/>
            <a:pathLst>
              <a:path w="665" h="1">
                <a:moveTo>
                  <a:pt x="0" y="0"/>
                </a:moveTo>
                <a:lnTo>
                  <a:pt x="665" y="0"/>
                </a:lnTo>
              </a:path>
            </a:pathLst>
          </a:custGeom>
          <a:noFill/>
          <a:ln w="28575" cap="sq" cmpd="sng">
            <a:solidFill>
              <a:schemeClr val="tx1"/>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83716" name="Text Box 36">
            <a:extLst>
              <a:ext uri="{FF2B5EF4-FFF2-40B4-BE49-F238E27FC236}">
                <a16:creationId xmlns:a16="http://schemas.microsoft.com/office/drawing/2014/main" id="{3351D66A-997F-EA28-7DCA-0BAF14E44225}"/>
              </a:ext>
            </a:extLst>
          </p:cNvPr>
          <p:cNvSpPr txBox="1">
            <a:spLocks noChangeArrowheads="1"/>
          </p:cNvSpPr>
          <p:nvPr/>
        </p:nvSpPr>
        <p:spPr bwMode="auto">
          <a:xfrm>
            <a:off x="533400" y="3767138"/>
            <a:ext cx="10668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r">
              <a:lnSpc>
                <a:spcPct val="90000"/>
              </a:lnSpc>
              <a:spcBef>
                <a:spcPct val="0"/>
              </a:spcBef>
              <a:buClrTx/>
              <a:buSzTx/>
              <a:buFontTx/>
              <a:buNone/>
            </a:pPr>
            <a:r>
              <a:rPr lang="en-US" altLang="en-US" sz="1800" b="0">
                <a:solidFill>
                  <a:schemeClr val="tx1"/>
                </a:solidFill>
                <a:latin typeface="Comic Sans MS" panose="030F0702030302020204" pitchFamily="66" charset="0"/>
              </a:rPr>
              <a:t>+5,100</a:t>
            </a:r>
          </a:p>
        </p:txBody>
      </p:sp>
      <p:sp>
        <p:nvSpPr>
          <p:cNvPr id="40996" name="Text Box 37">
            <a:extLst>
              <a:ext uri="{FF2B5EF4-FFF2-40B4-BE49-F238E27FC236}">
                <a16:creationId xmlns:a16="http://schemas.microsoft.com/office/drawing/2014/main" id="{7510E8EE-AAA0-A3BA-9236-178E3332A8E4}"/>
              </a:ext>
            </a:extLst>
          </p:cNvPr>
          <p:cNvSpPr txBox="1">
            <a:spLocks noChangeArrowheads="1"/>
          </p:cNvSpPr>
          <p:nvPr/>
        </p:nvSpPr>
        <p:spPr bwMode="auto">
          <a:xfrm>
            <a:off x="228600" y="3767138"/>
            <a:ext cx="4572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nSpc>
                <a:spcPct val="90000"/>
              </a:lnSpc>
              <a:spcBef>
                <a:spcPct val="0"/>
              </a:spcBef>
              <a:buClrTx/>
              <a:buSzTx/>
              <a:buFontTx/>
              <a:buNone/>
            </a:pPr>
            <a:r>
              <a:rPr lang="en-US" altLang="en-US" sz="1800">
                <a:solidFill>
                  <a:srgbClr val="800000"/>
                </a:solidFill>
                <a:latin typeface="Comic Sans MS" panose="030F0702030302020204" pitchFamily="66" charset="0"/>
              </a:rPr>
              <a:t>4.</a:t>
            </a:r>
          </a:p>
        </p:txBody>
      </p:sp>
      <p:sp>
        <p:nvSpPr>
          <p:cNvPr id="583718" name="Text Box 38">
            <a:extLst>
              <a:ext uri="{FF2B5EF4-FFF2-40B4-BE49-F238E27FC236}">
                <a16:creationId xmlns:a16="http://schemas.microsoft.com/office/drawing/2014/main" id="{B597A97F-48F8-75A4-E66C-2EC6603A95EC}"/>
              </a:ext>
            </a:extLst>
          </p:cNvPr>
          <p:cNvSpPr txBox="1">
            <a:spLocks noChangeArrowheads="1"/>
          </p:cNvSpPr>
          <p:nvPr/>
        </p:nvSpPr>
        <p:spPr bwMode="auto">
          <a:xfrm>
            <a:off x="7467600" y="3767138"/>
            <a:ext cx="12192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r">
              <a:lnSpc>
                <a:spcPct val="90000"/>
              </a:lnSpc>
              <a:spcBef>
                <a:spcPct val="0"/>
              </a:spcBef>
              <a:buClrTx/>
              <a:buSzTx/>
              <a:buFontTx/>
              <a:buNone/>
            </a:pPr>
            <a:r>
              <a:rPr lang="en-US" altLang="en-US" sz="1800" b="0">
                <a:solidFill>
                  <a:schemeClr val="tx1"/>
                </a:solidFill>
                <a:latin typeface="Comic Sans MS" panose="030F0702030302020204" pitchFamily="66" charset="0"/>
              </a:rPr>
              <a:t>+5,100</a:t>
            </a:r>
            <a:endParaRPr lang="en-US" altLang="en-US" sz="1800">
              <a:solidFill>
                <a:srgbClr val="000066"/>
              </a:solidFill>
              <a:latin typeface="Comic Sans MS" panose="030F0702030302020204" pitchFamily="66" charset="0"/>
            </a:endParaRPr>
          </a:p>
        </p:txBody>
      </p:sp>
      <p:sp>
        <p:nvSpPr>
          <p:cNvPr id="40998" name="Text Box 39">
            <a:extLst>
              <a:ext uri="{FF2B5EF4-FFF2-40B4-BE49-F238E27FC236}">
                <a16:creationId xmlns:a16="http://schemas.microsoft.com/office/drawing/2014/main" id="{B88D2CD2-B0A4-C2D2-981A-DF422C3ECB42}"/>
              </a:ext>
            </a:extLst>
          </p:cNvPr>
          <p:cNvSpPr txBox="1">
            <a:spLocks noChangeArrowheads="1"/>
          </p:cNvSpPr>
          <p:nvPr/>
        </p:nvSpPr>
        <p:spPr bwMode="auto">
          <a:xfrm>
            <a:off x="533400" y="1143000"/>
            <a:ext cx="8458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spcBef>
                <a:spcPct val="50000"/>
              </a:spcBef>
              <a:buClrTx/>
              <a:buSzTx/>
              <a:buFontTx/>
              <a:buNone/>
            </a:pPr>
            <a:r>
              <a:rPr lang="en-US" altLang="en-US" sz="2400">
                <a:solidFill>
                  <a:srgbClr val="800000"/>
                </a:solidFill>
                <a:latin typeface="Comic Sans MS" panose="030F0702030302020204" pitchFamily="66" charset="0"/>
              </a:rPr>
              <a:t>4. Received $5,100 from customers for repair service.</a:t>
            </a:r>
          </a:p>
        </p:txBody>
      </p:sp>
      <p:sp>
        <p:nvSpPr>
          <p:cNvPr id="583720" name="Text Box 40">
            <a:extLst>
              <a:ext uri="{FF2B5EF4-FFF2-40B4-BE49-F238E27FC236}">
                <a16:creationId xmlns:a16="http://schemas.microsoft.com/office/drawing/2014/main" id="{0F1E6DA9-F6F2-D784-97AA-8C531B2258CF}"/>
              </a:ext>
            </a:extLst>
          </p:cNvPr>
          <p:cNvSpPr txBox="1">
            <a:spLocks noChangeArrowheads="1"/>
          </p:cNvSpPr>
          <p:nvPr/>
        </p:nvSpPr>
        <p:spPr bwMode="auto">
          <a:xfrm>
            <a:off x="6553200" y="4079875"/>
            <a:ext cx="23622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lnSpc>
                <a:spcPct val="90000"/>
              </a:lnSpc>
              <a:spcBef>
                <a:spcPct val="0"/>
              </a:spcBef>
              <a:buClrTx/>
              <a:buSzTx/>
              <a:buFontTx/>
              <a:buNone/>
            </a:pPr>
            <a:r>
              <a:rPr lang="en-US" altLang="en-US" sz="1800">
                <a:solidFill>
                  <a:srgbClr val="000066"/>
                </a:solidFill>
                <a:latin typeface="Comic Sans MS" panose="030F0702030302020204" pitchFamily="66" charset="0"/>
              </a:rPr>
              <a:t>Service Revenue</a:t>
            </a:r>
          </a:p>
        </p:txBody>
      </p:sp>
      <p:sp>
        <p:nvSpPr>
          <p:cNvPr id="41000" name="Text Box 42">
            <a:extLst>
              <a:ext uri="{FF2B5EF4-FFF2-40B4-BE49-F238E27FC236}">
                <a16:creationId xmlns:a16="http://schemas.microsoft.com/office/drawing/2014/main" id="{58C325BE-0BC5-1D53-0278-2EE43BD8648A}"/>
              </a:ext>
            </a:extLst>
          </p:cNvPr>
          <p:cNvSpPr txBox="1">
            <a:spLocks noChangeArrowheads="1"/>
          </p:cNvSpPr>
          <p:nvPr/>
        </p:nvSpPr>
        <p:spPr bwMode="auto">
          <a:xfrm>
            <a:off x="7375525" y="2357438"/>
            <a:ext cx="3810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lnSpc>
                <a:spcPct val="75000"/>
              </a:lnSpc>
              <a:spcBef>
                <a:spcPct val="0"/>
              </a:spcBef>
              <a:buClrTx/>
              <a:buSzTx/>
              <a:buFontTx/>
              <a:buNone/>
            </a:pPr>
            <a:r>
              <a:rPr lang="en-US" altLang="en-US" sz="2000" b="0">
                <a:solidFill>
                  <a:schemeClr val="tx1"/>
                </a:solidFill>
                <a:latin typeface="Comic Sans MS" panose="030F0702030302020204" pitchFamily="66" charset="0"/>
              </a:rPr>
              <a:t>+</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583716"/>
                                        </p:tgtEl>
                                        <p:attrNameLst>
                                          <p:attrName>style.visibility</p:attrName>
                                        </p:attrNameLst>
                                      </p:cBhvr>
                                      <p:to>
                                        <p:strVal val="visible"/>
                                      </p:to>
                                    </p:set>
                                    <p:animEffect transition="in" filter="wipe(left)">
                                      <p:cBhvr>
                                        <p:cTn id="7" dur="500"/>
                                        <p:tgtEl>
                                          <p:spTgt spid="58371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583718"/>
                                        </p:tgtEl>
                                        <p:attrNameLst>
                                          <p:attrName>style.visibility</p:attrName>
                                        </p:attrNameLst>
                                      </p:cBhvr>
                                      <p:to>
                                        <p:strVal val="visible"/>
                                      </p:to>
                                    </p:set>
                                    <p:animEffect transition="in" filter="wipe(left)">
                                      <p:cBhvr>
                                        <p:cTn id="12" dur="500"/>
                                        <p:tgtEl>
                                          <p:spTgt spid="583718"/>
                                        </p:tgtEl>
                                      </p:cBhvr>
                                    </p:animEffect>
                                  </p:childTnLst>
                                </p:cTn>
                              </p:par>
                            </p:childTnLst>
                          </p:cTn>
                        </p:par>
                        <p:par>
                          <p:cTn id="13" fill="hold" nodeType="afterGroup">
                            <p:stCondLst>
                              <p:cond delay="500"/>
                            </p:stCondLst>
                            <p:childTnLst>
                              <p:par>
                                <p:cTn id="14" presetID="22" presetClass="entr" presetSubtype="8" fill="hold" nodeType="afterEffect">
                                  <p:stCondLst>
                                    <p:cond delay="0"/>
                                  </p:stCondLst>
                                  <p:childTnLst>
                                    <p:set>
                                      <p:cBhvr>
                                        <p:cTn id="15" dur="1" fill="hold">
                                          <p:stCondLst>
                                            <p:cond delay="0"/>
                                          </p:stCondLst>
                                        </p:cTn>
                                        <p:tgtEl>
                                          <p:spTgt spid="583720"/>
                                        </p:tgtEl>
                                        <p:attrNameLst>
                                          <p:attrName>style.visibility</p:attrName>
                                        </p:attrNameLst>
                                      </p:cBhvr>
                                      <p:to>
                                        <p:strVal val="visible"/>
                                      </p:to>
                                    </p:set>
                                    <p:animEffect transition="in" filter="wipe(left)">
                                      <p:cBhvr>
                                        <p:cTn id="16" dur="500"/>
                                        <p:tgtEl>
                                          <p:spTgt spid="5837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716" grpId="0" autoUpdateAnimBg="0"/>
      <p:bldP spid="583718" grpId="0" autoUpdateAnimBg="0"/>
      <p:bldP spid="583720" grpId="0"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4706" name="Rectangle 2">
            <a:extLst>
              <a:ext uri="{FF2B5EF4-FFF2-40B4-BE49-F238E27FC236}">
                <a16:creationId xmlns:a16="http://schemas.microsoft.com/office/drawing/2014/main" id="{1F8D4C5F-C79E-7EBB-DB1C-5DC81B17F033}"/>
              </a:ext>
            </a:extLst>
          </p:cNvPr>
          <p:cNvSpPr>
            <a:spLocks noGrp="1" noChangeArrowheads="1"/>
          </p:cNvSpPr>
          <p:nvPr>
            <p:ph type="title"/>
          </p:nvPr>
        </p:nvSpPr>
        <p:spPr>
          <a:xfrm>
            <a:off x="457200" y="457200"/>
            <a:ext cx="8229600" cy="560388"/>
          </a:xfrm>
          <a:ln w="12700" cap="flat">
            <a:solidFill>
              <a:schemeClr val="tx1"/>
            </a:solidFill>
          </a:ln>
          <a:effectLst>
            <a:outerShdw dist="107763" dir="2700000" algn="ctr" rotWithShape="0">
              <a:schemeClr val="bg2"/>
            </a:outerShdw>
          </a:effectLst>
        </p:spPr>
        <p:txBody>
          <a:bodyPr lIns="90488" tIns="44450" rIns="90488" bIns="44450" anchor="t"/>
          <a:lstStyle/>
          <a:p>
            <a:pPr marL="109538" algn="l">
              <a:defRPr/>
            </a:pPr>
            <a:r>
              <a:rPr lang="en-US">
                <a:solidFill>
                  <a:schemeClr val="bg1"/>
                </a:solidFill>
                <a:effectLst>
                  <a:outerShdw blurRad="38100" dist="38100" dir="2700000" algn="tl">
                    <a:srgbClr val="000000"/>
                  </a:outerShdw>
                </a:effectLst>
                <a:cs typeface="+mj-cs"/>
              </a:rPr>
              <a:t>Transactions (Problem)</a:t>
            </a:r>
          </a:p>
        </p:txBody>
      </p:sp>
      <p:sp>
        <p:nvSpPr>
          <p:cNvPr id="41987" name="Text Box 3">
            <a:extLst>
              <a:ext uri="{FF2B5EF4-FFF2-40B4-BE49-F238E27FC236}">
                <a16:creationId xmlns:a16="http://schemas.microsoft.com/office/drawing/2014/main" id="{854F5C02-D746-8BFA-4F17-D0E2C9AFBDC9}"/>
              </a:ext>
            </a:extLst>
          </p:cNvPr>
          <p:cNvSpPr txBox="1">
            <a:spLocks noChangeArrowheads="1"/>
          </p:cNvSpPr>
          <p:nvPr/>
        </p:nvSpPr>
        <p:spPr bwMode="auto">
          <a:xfrm>
            <a:off x="533400" y="2732088"/>
            <a:ext cx="10668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r">
              <a:lnSpc>
                <a:spcPct val="90000"/>
              </a:lnSpc>
              <a:spcBef>
                <a:spcPct val="0"/>
              </a:spcBef>
              <a:buClrTx/>
              <a:buSzTx/>
              <a:buFontTx/>
              <a:buNone/>
            </a:pPr>
            <a:r>
              <a:rPr lang="en-US" altLang="en-US" sz="1800" b="0">
                <a:solidFill>
                  <a:schemeClr val="tx1"/>
                </a:solidFill>
                <a:latin typeface="Comic Sans MS" panose="030F0702030302020204" pitchFamily="66" charset="0"/>
              </a:rPr>
              <a:t>+10,000</a:t>
            </a:r>
          </a:p>
        </p:txBody>
      </p:sp>
      <p:sp>
        <p:nvSpPr>
          <p:cNvPr id="41988" name="Text Box 4">
            <a:extLst>
              <a:ext uri="{FF2B5EF4-FFF2-40B4-BE49-F238E27FC236}">
                <a16:creationId xmlns:a16="http://schemas.microsoft.com/office/drawing/2014/main" id="{04B2C8E3-79B7-34F4-B252-7652F356E64A}"/>
              </a:ext>
            </a:extLst>
          </p:cNvPr>
          <p:cNvSpPr txBox="1">
            <a:spLocks noChangeArrowheads="1"/>
          </p:cNvSpPr>
          <p:nvPr/>
        </p:nvSpPr>
        <p:spPr bwMode="auto">
          <a:xfrm>
            <a:off x="228600" y="2732088"/>
            <a:ext cx="4572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nSpc>
                <a:spcPct val="90000"/>
              </a:lnSpc>
              <a:spcBef>
                <a:spcPct val="0"/>
              </a:spcBef>
              <a:buClrTx/>
              <a:buSzTx/>
              <a:buFontTx/>
              <a:buNone/>
            </a:pPr>
            <a:r>
              <a:rPr lang="en-US" altLang="en-US" sz="1800">
                <a:solidFill>
                  <a:srgbClr val="800000"/>
                </a:solidFill>
                <a:latin typeface="Comic Sans MS" panose="030F0702030302020204" pitchFamily="66" charset="0"/>
              </a:rPr>
              <a:t>1.</a:t>
            </a:r>
          </a:p>
        </p:txBody>
      </p:sp>
      <p:sp>
        <p:nvSpPr>
          <p:cNvPr id="41989" name="Text Box 5">
            <a:extLst>
              <a:ext uri="{FF2B5EF4-FFF2-40B4-BE49-F238E27FC236}">
                <a16:creationId xmlns:a16="http://schemas.microsoft.com/office/drawing/2014/main" id="{51195B66-AB0E-DE7E-231F-1B02456246C5}"/>
              </a:ext>
            </a:extLst>
          </p:cNvPr>
          <p:cNvSpPr txBox="1">
            <a:spLocks noChangeArrowheads="1"/>
          </p:cNvSpPr>
          <p:nvPr/>
        </p:nvSpPr>
        <p:spPr bwMode="auto">
          <a:xfrm>
            <a:off x="6400800" y="2732088"/>
            <a:ext cx="10668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r">
              <a:lnSpc>
                <a:spcPct val="90000"/>
              </a:lnSpc>
              <a:spcBef>
                <a:spcPct val="0"/>
              </a:spcBef>
              <a:buClrTx/>
              <a:buSzTx/>
              <a:buFontTx/>
              <a:buNone/>
            </a:pPr>
            <a:r>
              <a:rPr lang="en-US" altLang="en-US" sz="1800" b="0">
                <a:solidFill>
                  <a:schemeClr val="tx1"/>
                </a:solidFill>
                <a:latin typeface="Comic Sans MS" panose="030F0702030302020204" pitchFamily="66" charset="0"/>
              </a:rPr>
              <a:t>+10,000</a:t>
            </a:r>
          </a:p>
        </p:txBody>
      </p:sp>
      <p:sp>
        <p:nvSpPr>
          <p:cNvPr id="584710" name="Text Box 6">
            <a:extLst>
              <a:ext uri="{FF2B5EF4-FFF2-40B4-BE49-F238E27FC236}">
                <a16:creationId xmlns:a16="http://schemas.microsoft.com/office/drawing/2014/main" id="{92642146-9299-D158-B68F-94BBD5D906EE}"/>
              </a:ext>
            </a:extLst>
          </p:cNvPr>
          <p:cNvSpPr txBox="1">
            <a:spLocks noChangeArrowheads="1"/>
          </p:cNvSpPr>
          <p:nvPr/>
        </p:nvSpPr>
        <p:spPr bwMode="auto">
          <a:xfrm>
            <a:off x="3581400" y="6248400"/>
            <a:ext cx="5486400" cy="581025"/>
          </a:xfrm>
          <a:prstGeom prst="rect">
            <a:avLst/>
          </a:prstGeom>
          <a:solidFill>
            <a:schemeClr val="bg1"/>
          </a:solidFill>
          <a:ln w="19050">
            <a:noFill/>
            <a:miter lim="800000"/>
            <a:headEnd/>
            <a:tailEnd/>
          </a:ln>
          <a:effectLst/>
        </p:spPr>
        <p:txBody>
          <a:bodyPr>
            <a:spAutoFit/>
          </a:bodyPr>
          <a:lstStyle/>
          <a:p>
            <a:pPr marL="690563" indent="-690563">
              <a:spcBef>
                <a:spcPct val="50000"/>
              </a:spcBef>
              <a:defRPr/>
            </a:pPr>
            <a:r>
              <a:rPr lang="en-US" sz="1600" b="1" i="1">
                <a:solidFill>
                  <a:schemeClr val="bg2"/>
                </a:solidFill>
                <a:effectLst>
                  <a:outerShdw blurRad="38100" dist="38100" dir="2700000" algn="tl">
                    <a:srgbClr val="C0C0C0"/>
                  </a:outerShdw>
                </a:effectLst>
                <a:latin typeface="Comic Sans MS" pitchFamily="66" charset="0"/>
                <a:cs typeface="+mn-cs"/>
              </a:rPr>
              <a:t>SO 7 	Analyze the effects of business transactions on the accounting equation.</a:t>
            </a:r>
          </a:p>
        </p:txBody>
      </p:sp>
      <p:sp>
        <p:nvSpPr>
          <p:cNvPr id="41991" name="Text Box 7">
            <a:extLst>
              <a:ext uri="{FF2B5EF4-FFF2-40B4-BE49-F238E27FC236}">
                <a16:creationId xmlns:a16="http://schemas.microsoft.com/office/drawing/2014/main" id="{0CF19275-D8D2-8450-FB58-C6EDD16693E3}"/>
              </a:ext>
            </a:extLst>
          </p:cNvPr>
          <p:cNvSpPr txBox="1">
            <a:spLocks noChangeArrowheads="1"/>
          </p:cNvSpPr>
          <p:nvPr/>
        </p:nvSpPr>
        <p:spPr bwMode="auto">
          <a:xfrm>
            <a:off x="533400" y="3081338"/>
            <a:ext cx="10668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r">
              <a:lnSpc>
                <a:spcPct val="90000"/>
              </a:lnSpc>
              <a:spcBef>
                <a:spcPct val="0"/>
              </a:spcBef>
              <a:buClrTx/>
              <a:buSzTx/>
              <a:buFontTx/>
              <a:buNone/>
            </a:pPr>
            <a:r>
              <a:rPr lang="en-US" altLang="en-US" sz="1800" b="0">
                <a:solidFill>
                  <a:schemeClr val="tx1"/>
                </a:solidFill>
                <a:latin typeface="Comic Sans MS" panose="030F0702030302020204" pitchFamily="66" charset="0"/>
              </a:rPr>
              <a:t>-5,000</a:t>
            </a:r>
          </a:p>
        </p:txBody>
      </p:sp>
      <p:sp>
        <p:nvSpPr>
          <p:cNvPr id="41992" name="Text Box 8">
            <a:extLst>
              <a:ext uri="{FF2B5EF4-FFF2-40B4-BE49-F238E27FC236}">
                <a16:creationId xmlns:a16="http://schemas.microsoft.com/office/drawing/2014/main" id="{6845ECC2-94E6-6B83-5D5E-5A48570D8283}"/>
              </a:ext>
            </a:extLst>
          </p:cNvPr>
          <p:cNvSpPr txBox="1">
            <a:spLocks noChangeArrowheads="1"/>
          </p:cNvSpPr>
          <p:nvPr/>
        </p:nvSpPr>
        <p:spPr bwMode="auto">
          <a:xfrm>
            <a:off x="228600" y="3081338"/>
            <a:ext cx="4572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nSpc>
                <a:spcPct val="90000"/>
              </a:lnSpc>
              <a:spcBef>
                <a:spcPct val="0"/>
              </a:spcBef>
              <a:buClrTx/>
              <a:buSzTx/>
              <a:buFontTx/>
              <a:buNone/>
            </a:pPr>
            <a:r>
              <a:rPr lang="en-US" altLang="en-US" sz="1800">
                <a:solidFill>
                  <a:srgbClr val="800000"/>
                </a:solidFill>
                <a:latin typeface="Comic Sans MS" panose="030F0702030302020204" pitchFamily="66" charset="0"/>
              </a:rPr>
              <a:t>2.</a:t>
            </a:r>
          </a:p>
        </p:txBody>
      </p:sp>
      <p:sp>
        <p:nvSpPr>
          <p:cNvPr id="41993" name="Text Box 9">
            <a:extLst>
              <a:ext uri="{FF2B5EF4-FFF2-40B4-BE49-F238E27FC236}">
                <a16:creationId xmlns:a16="http://schemas.microsoft.com/office/drawing/2014/main" id="{BD16BD05-609B-3C7E-8E28-1814A1CB133F}"/>
              </a:ext>
            </a:extLst>
          </p:cNvPr>
          <p:cNvSpPr txBox="1">
            <a:spLocks noChangeArrowheads="1"/>
          </p:cNvSpPr>
          <p:nvPr/>
        </p:nvSpPr>
        <p:spPr bwMode="auto">
          <a:xfrm>
            <a:off x="3581400" y="3081338"/>
            <a:ext cx="10668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r">
              <a:lnSpc>
                <a:spcPct val="90000"/>
              </a:lnSpc>
              <a:spcBef>
                <a:spcPct val="0"/>
              </a:spcBef>
              <a:buClrTx/>
              <a:buSzTx/>
              <a:buFontTx/>
              <a:buNone/>
            </a:pPr>
            <a:r>
              <a:rPr lang="en-US" altLang="en-US" sz="1800" b="0">
                <a:solidFill>
                  <a:schemeClr val="tx1"/>
                </a:solidFill>
                <a:latin typeface="Comic Sans MS" panose="030F0702030302020204" pitchFamily="66" charset="0"/>
              </a:rPr>
              <a:t>+5,000</a:t>
            </a:r>
          </a:p>
        </p:txBody>
      </p:sp>
      <p:sp>
        <p:nvSpPr>
          <p:cNvPr id="41994" name="Text Box 10">
            <a:extLst>
              <a:ext uri="{FF2B5EF4-FFF2-40B4-BE49-F238E27FC236}">
                <a16:creationId xmlns:a16="http://schemas.microsoft.com/office/drawing/2014/main" id="{6D67B327-D054-2B9C-9B4F-2A208D4EE9DF}"/>
              </a:ext>
            </a:extLst>
          </p:cNvPr>
          <p:cNvSpPr txBox="1">
            <a:spLocks noChangeArrowheads="1"/>
          </p:cNvSpPr>
          <p:nvPr/>
        </p:nvSpPr>
        <p:spPr bwMode="auto">
          <a:xfrm>
            <a:off x="533400" y="3429000"/>
            <a:ext cx="10668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r">
              <a:lnSpc>
                <a:spcPct val="90000"/>
              </a:lnSpc>
              <a:spcBef>
                <a:spcPct val="0"/>
              </a:spcBef>
              <a:buClrTx/>
              <a:buSzTx/>
              <a:buFontTx/>
              <a:buNone/>
            </a:pPr>
            <a:r>
              <a:rPr lang="en-US" altLang="en-US" sz="1800" b="0">
                <a:solidFill>
                  <a:schemeClr val="tx1"/>
                </a:solidFill>
                <a:latin typeface="Comic Sans MS" panose="030F0702030302020204" pitchFamily="66" charset="0"/>
              </a:rPr>
              <a:t>-400</a:t>
            </a:r>
          </a:p>
        </p:txBody>
      </p:sp>
      <p:sp>
        <p:nvSpPr>
          <p:cNvPr id="41995" name="Text Box 11">
            <a:extLst>
              <a:ext uri="{FF2B5EF4-FFF2-40B4-BE49-F238E27FC236}">
                <a16:creationId xmlns:a16="http://schemas.microsoft.com/office/drawing/2014/main" id="{A6098180-5BFC-A95B-8295-D52FA06E1AAC}"/>
              </a:ext>
            </a:extLst>
          </p:cNvPr>
          <p:cNvSpPr txBox="1">
            <a:spLocks noChangeArrowheads="1"/>
          </p:cNvSpPr>
          <p:nvPr/>
        </p:nvSpPr>
        <p:spPr bwMode="auto">
          <a:xfrm>
            <a:off x="228600" y="3429000"/>
            <a:ext cx="4572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nSpc>
                <a:spcPct val="90000"/>
              </a:lnSpc>
              <a:spcBef>
                <a:spcPct val="0"/>
              </a:spcBef>
              <a:buClrTx/>
              <a:buSzTx/>
              <a:buFontTx/>
              <a:buNone/>
            </a:pPr>
            <a:r>
              <a:rPr lang="en-US" altLang="en-US" sz="1800">
                <a:solidFill>
                  <a:srgbClr val="800000"/>
                </a:solidFill>
                <a:latin typeface="Comic Sans MS" panose="030F0702030302020204" pitchFamily="66" charset="0"/>
              </a:rPr>
              <a:t>3.</a:t>
            </a:r>
          </a:p>
        </p:txBody>
      </p:sp>
      <p:sp>
        <p:nvSpPr>
          <p:cNvPr id="41996" name="Text Box 12">
            <a:extLst>
              <a:ext uri="{FF2B5EF4-FFF2-40B4-BE49-F238E27FC236}">
                <a16:creationId xmlns:a16="http://schemas.microsoft.com/office/drawing/2014/main" id="{0B5E5FB3-1279-ADCC-CBA6-5332CCECBFB7}"/>
              </a:ext>
            </a:extLst>
          </p:cNvPr>
          <p:cNvSpPr txBox="1">
            <a:spLocks noChangeArrowheads="1"/>
          </p:cNvSpPr>
          <p:nvPr/>
        </p:nvSpPr>
        <p:spPr bwMode="auto">
          <a:xfrm>
            <a:off x="7467600" y="3429000"/>
            <a:ext cx="12192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r">
              <a:lnSpc>
                <a:spcPct val="90000"/>
              </a:lnSpc>
              <a:spcBef>
                <a:spcPct val="0"/>
              </a:spcBef>
              <a:buClrTx/>
              <a:buSzTx/>
              <a:buFontTx/>
              <a:buNone/>
            </a:pPr>
            <a:r>
              <a:rPr lang="en-US" altLang="en-US" sz="1800" b="0">
                <a:solidFill>
                  <a:schemeClr val="tx1"/>
                </a:solidFill>
                <a:latin typeface="Comic Sans MS" panose="030F0702030302020204" pitchFamily="66" charset="0"/>
              </a:rPr>
              <a:t>-400</a:t>
            </a:r>
            <a:endParaRPr lang="en-US" altLang="en-US" sz="1800">
              <a:solidFill>
                <a:srgbClr val="000066"/>
              </a:solidFill>
              <a:latin typeface="Comic Sans MS" panose="030F0702030302020204" pitchFamily="66" charset="0"/>
            </a:endParaRPr>
          </a:p>
        </p:txBody>
      </p:sp>
      <p:sp>
        <p:nvSpPr>
          <p:cNvPr id="41997" name="Text Box 13">
            <a:extLst>
              <a:ext uri="{FF2B5EF4-FFF2-40B4-BE49-F238E27FC236}">
                <a16:creationId xmlns:a16="http://schemas.microsoft.com/office/drawing/2014/main" id="{3C1E94EA-1B05-E7E3-A542-0274E6069E48}"/>
              </a:ext>
            </a:extLst>
          </p:cNvPr>
          <p:cNvSpPr txBox="1">
            <a:spLocks noChangeArrowheads="1"/>
          </p:cNvSpPr>
          <p:nvPr/>
        </p:nvSpPr>
        <p:spPr bwMode="auto">
          <a:xfrm>
            <a:off x="6248400" y="1655763"/>
            <a:ext cx="25908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spcBef>
                <a:spcPct val="0"/>
              </a:spcBef>
              <a:buClrTx/>
              <a:buSzTx/>
              <a:buFontTx/>
              <a:buNone/>
            </a:pPr>
            <a:r>
              <a:rPr lang="en-US" altLang="en-US" sz="1800" b="0">
                <a:solidFill>
                  <a:schemeClr val="tx1"/>
                </a:solidFill>
                <a:latin typeface="Comic Sans MS" panose="030F0702030302020204" pitchFamily="66" charset="0"/>
              </a:rPr>
              <a:t>Stockholders’ Equity</a:t>
            </a:r>
          </a:p>
        </p:txBody>
      </p:sp>
      <p:sp>
        <p:nvSpPr>
          <p:cNvPr id="41998" name="Text Box 14">
            <a:extLst>
              <a:ext uri="{FF2B5EF4-FFF2-40B4-BE49-F238E27FC236}">
                <a16:creationId xmlns:a16="http://schemas.microsoft.com/office/drawing/2014/main" id="{C249D560-C4D2-1151-8026-8ADA8403269A}"/>
              </a:ext>
            </a:extLst>
          </p:cNvPr>
          <p:cNvSpPr txBox="1">
            <a:spLocks noChangeArrowheads="1"/>
          </p:cNvSpPr>
          <p:nvPr/>
        </p:nvSpPr>
        <p:spPr bwMode="auto">
          <a:xfrm>
            <a:off x="533400" y="2362200"/>
            <a:ext cx="1066800" cy="28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lnSpc>
                <a:spcPct val="70000"/>
              </a:lnSpc>
              <a:spcBef>
                <a:spcPct val="0"/>
              </a:spcBef>
              <a:buClrTx/>
              <a:buSzTx/>
              <a:buFontTx/>
              <a:buNone/>
            </a:pPr>
            <a:r>
              <a:rPr lang="en-US" altLang="en-US" sz="1800" b="0">
                <a:solidFill>
                  <a:schemeClr val="tx1"/>
                </a:solidFill>
                <a:latin typeface="Comic Sans MS" panose="030F0702030302020204" pitchFamily="66" charset="0"/>
              </a:rPr>
              <a:t>Cash</a:t>
            </a:r>
          </a:p>
        </p:txBody>
      </p:sp>
      <p:sp>
        <p:nvSpPr>
          <p:cNvPr id="41999" name="Text Box 15">
            <a:extLst>
              <a:ext uri="{FF2B5EF4-FFF2-40B4-BE49-F238E27FC236}">
                <a16:creationId xmlns:a16="http://schemas.microsoft.com/office/drawing/2014/main" id="{3C83C789-57E7-CB50-94ED-E128ACE1592E}"/>
              </a:ext>
            </a:extLst>
          </p:cNvPr>
          <p:cNvSpPr txBox="1">
            <a:spLocks noChangeArrowheads="1"/>
          </p:cNvSpPr>
          <p:nvPr/>
        </p:nvSpPr>
        <p:spPr bwMode="auto">
          <a:xfrm>
            <a:off x="1828800" y="2025650"/>
            <a:ext cx="14478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spcBef>
                <a:spcPct val="0"/>
              </a:spcBef>
              <a:buClrTx/>
              <a:buSzTx/>
              <a:buFontTx/>
              <a:buNone/>
            </a:pPr>
            <a:r>
              <a:rPr lang="en-US" altLang="en-US" sz="1800" b="0">
                <a:solidFill>
                  <a:schemeClr val="tx1"/>
                </a:solidFill>
                <a:latin typeface="Comic Sans MS" panose="030F0702030302020204" pitchFamily="66" charset="0"/>
              </a:rPr>
              <a:t>Accounts Receivable</a:t>
            </a:r>
          </a:p>
        </p:txBody>
      </p:sp>
      <p:sp>
        <p:nvSpPr>
          <p:cNvPr id="42000" name="Text Box 16">
            <a:extLst>
              <a:ext uri="{FF2B5EF4-FFF2-40B4-BE49-F238E27FC236}">
                <a16:creationId xmlns:a16="http://schemas.microsoft.com/office/drawing/2014/main" id="{A2EF71E5-9CD7-E397-A034-D44837F62C7F}"/>
              </a:ext>
            </a:extLst>
          </p:cNvPr>
          <p:cNvSpPr txBox="1">
            <a:spLocks noChangeArrowheads="1"/>
          </p:cNvSpPr>
          <p:nvPr/>
        </p:nvSpPr>
        <p:spPr bwMode="auto">
          <a:xfrm>
            <a:off x="3429000" y="2362200"/>
            <a:ext cx="1295400" cy="28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lnSpc>
                <a:spcPct val="70000"/>
              </a:lnSpc>
              <a:spcBef>
                <a:spcPct val="0"/>
              </a:spcBef>
              <a:buClrTx/>
              <a:buSzTx/>
              <a:buFontTx/>
              <a:buNone/>
            </a:pPr>
            <a:r>
              <a:rPr lang="en-US" altLang="en-US" sz="1800" b="0">
                <a:solidFill>
                  <a:schemeClr val="tx1"/>
                </a:solidFill>
                <a:latin typeface="Comic Sans MS" panose="030F0702030302020204" pitchFamily="66" charset="0"/>
              </a:rPr>
              <a:t>Equipment</a:t>
            </a:r>
          </a:p>
        </p:txBody>
      </p:sp>
      <p:sp>
        <p:nvSpPr>
          <p:cNvPr id="42001" name="Text Box 17">
            <a:extLst>
              <a:ext uri="{FF2B5EF4-FFF2-40B4-BE49-F238E27FC236}">
                <a16:creationId xmlns:a16="http://schemas.microsoft.com/office/drawing/2014/main" id="{04EF7250-61A5-BD21-6275-5C9A07CA9416}"/>
              </a:ext>
            </a:extLst>
          </p:cNvPr>
          <p:cNvSpPr txBox="1">
            <a:spLocks noChangeArrowheads="1"/>
          </p:cNvSpPr>
          <p:nvPr/>
        </p:nvSpPr>
        <p:spPr bwMode="auto">
          <a:xfrm>
            <a:off x="4800600" y="2025650"/>
            <a:ext cx="14478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spcBef>
                <a:spcPct val="0"/>
              </a:spcBef>
              <a:buClrTx/>
              <a:buSzTx/>
              <a:buFontTx/>
              <a:buNone/>
            </a:pPr>
            <a:r>
              <a:rPr lang="en-US" altLang="en-US" sz="1800" b="0">
                <a:solidFill>
                  <a:schemeClr val="tx1"/>
                </a:solidFill>
                <a:latin typeface="Comic Sans MS" panose="030F0702030302020204" pitchFamily="66" charset="0"/>
              </a:rPr>
              <a:t>Accounts Payable</a:t>
            </a:r>
          </a:p>
        </p:txBody>
      </p:sp>
      <p:sp>
        <p:nvSpPr>
          <p:cNvPr id="42002" name="Text Box 18">
            <a:extLst>
              <a:ext uri="{FF2B5EF4-FFF2-40B4-BE49-F238E27FC236}">
                <a16:creationId xmlns:a16="http://schemas.microsoft.com/office/drawing/2014/main" id="{9FC239EC-2497-F6CB-57E7-211CE2C121A5}"/>
              </a:ext>
            </a:extLst>
          </p:cNvPr>
          <p:cNvSpPr txBox="1">
            <a:spLocks noChangeArrowheads="1"/>
          </p:cNvSpPr>
          <p:nvPr/>
        </p:nvSpPr>
        <p:spPr bwMode="auto">
          <a:xfrm>
            <a:off x="6248400" y="2025650"/>
            <a:ext cx="14478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spcBef>
                <a:spcPct val="0"/>
              </a:spcBef>
              <a:buClrTx/>
              <a:buSzTx/>
              <a:buFontTx/>
              <a:buNone/>
            </a:pPr>
            <a:r>
              <a:rPr lang="en-US" altLang="en-US" sz="1800" b="0">
                <a:solidFill>
                  <a:schemeClr val="tx1"/>
                </a:solidFill>
                <a:latin typeface="Comic Sans MS" panose="030F0702030302020204" pitchFamily="66" charset="0"/>
              </a:rPr>
              <a:t>Share Capital</a:t>
            </a:r>
          </a:p>
        </p:txBody>
      </p:sp>
      <p:sp>
        <p:nvSpPr>
          <p:cNvPr id="42003" name="Freeform 19">
            <a:extLst>
              <a:ext uri="{FF2B5EF4-FFF2-40B4-BE49-F238E27FC236}">
                <a16:creationId xmlns:a16="http://schemas.microsoft.com/office/drawing/2014/main" id="{9F058064-404C-A13E-602F-0EC9C904F8EF}"/>
              </a:ext>
            </a:extLst>
          </p:cNvPr>
          <p:cNvSpPr>
            <a:spLocks/>
          </p:cNvSpPr>
          <p:nvPr/>
        </p:nvSpPr>
        <p:spPr bwMode="auto">
          <a:xfrm>
            <a:off x="1905000" y="2667000"/>
            <a:ext cx="1295400" cy="76200"/>
          </a:xfrm>
          <a:custGeom>
            <a:avLst/>
            <a:gdLst>
              <a:gd name="T0" fmla="*/ 0 w 665"/>
              <a:gd name="T1" fmla="*/ 0 h 1"/>
              <a:gd name="T2" fmla="*/ 2147483646 w 665"/>
              <a:gd name="T3" fmla="*/ 0 h 1"/>
              <a:gd name="T4" fmla="*/ 0 60000 65536"/>
              <a:gd name="T5" fmla="*/ 0 60000 65536"/>
              <a:gd name="T6" fmla="*/ 0 w 665"/>
              <a:gd name="T7" fmla="*/ 0 h 1"/>
              <a:gd name="T8" fmla="*/ 665 w 665"/>
              <a:gd name="T9" fmla="*/ 1 h 1"/>
            </a:gdLst>
            <a:ahLst/>
            <a:cxnLst>
              <a:cxn ang="T4">
                <a:pos x="T0" y="T1"/>
              </a:cxn>
              <a:cxn ang="T5">
                <a:pos x="T2" y="T3"/>
              </a:cxn>
            </a:cxnLst>
            <a:rect l="T6" t="T7" r="T8" b="T9"/>
            <a:pathLst>
              <a:path w="665" h="1">
                <a:moveTo>
                  <a:pt x="0" y="0"/>
                </a:moveTo>
                <a:lnTo>
                  <a:pt x="665" y="0"/>
                </a:lnTo>
              </a:path>
            </a:pathLst>
          </a:custGeom>
          <a:noFill/>
          <a:ln w="28575" cap="sq" cmpd="sng">
            <a:solidFill>
              <a:schemeClr val="tx1"/>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2004" name="Freeform 20">
            <a:extLst>
              <a:ext uri="{FF2B5EF4-FFF2-40B4-BE49-F238E27FC236}">
                <a16:creationId xmlns:a16="http://schemas.microsoft.com/office/drawing/2014/main" id="{DA981DA4-35DA-B766-D380-CB4289FF3B45}"/>
              </a:ext>
            </a:extLst>
          </p:cNvPr>
          <p:cNvSpPr>
            <a:spLocks/>
          </p:cNvSpPr>
          <p:nvPr/>
        </p:nvSpPr>
        <p:spPr bwMode="auto">
          <a:xfrm>
            <a:off x="533400" y="2667000"/>
            <a:ext cx="1055688" cy="1588"/>
          </a:xfrm>
          <a:custGeom>
            <a:avLst/>
            <a:gdLst>
              <a:gd name="T0" fmla="*/ 0 w 665"/>
              <a:gd name="T1" fmla="*/ 0 h 1"/>
              <a:gd name="T2" fmla="*/ 1675905494 w 665"/>
              <a:gd name="T3" fmla="*/ 0 h 1"/>
              <a:gd name="T4" fmla="*/ 0 60000 65536"/>
              <a:gd name="T5" fmla="*/ 0 60000 65536"/>
              <a:gd name="T6" fmla="*/ 0 w 665"/>
              <a:gd name="T7" fmla="*/ 0 h 1"/>
              <a:gd name="T8" fmla="*/ 665 w 665"/>
              <a:gd name="T9" fmla="*/ 1 h 1"/>
            </a:gdLst>
            <a:ahLst/>
            <a:cxnLst>
              <a:cxn ang="T4">
                <a:pos x="T0" y="T1"/>
              </a:cxn>
              <a:cxn ang="T5">
                <a:pos x="T2" y="T3"/>
              </a:cxn>
            </a:cxnLst>
            <a:rect l="T6" t="T7" r="T8" b="T9"/>
            <a:pathLst>
              <a:path w="665" h="1">
                <a:moveTo>
                  <a:pt x="0" y="0"/>
                </a:moveTo>
                <a:lnTo>
                  <a:pt x="665" y="0"/>
                </a:lnTo>
              </a:path>
            </a:pathLst>
          </a:custGeom>
          <a:noFill/>
          <a:ln w="28575" cap="sq" cmpd="sng">
            <a:solidFill>
              <a:schemeClr val="tx1"/>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2005" name="Freeform 21">
            <a:extLst>
              <a:ext uri="{FF2B5EF4-FFF2-40B4-BE49-F238E27FC236}">
                <a16:creationId xmlns:a16="http://schemas.microsoft.com/office/drawing/2014/main" id="{C54E01DE-F914-6A58-C2DF-354087720E72}"/>
              </a:ext>
            </a:extLst>
          </p:cNvPr>
          <p:cNvSpPr>
            <a:spLocks/>
          </p:cNvSpPr>
          <p:nvPr/>
        </p:nvSpPr>
        <p:spPr bwMode="auto">
          <a:xfrm>
            <a:off x="3505200" y="2667000"/>
            <a:ext cx="1143000" cy="76200"/>
          </a:xfrm>
          <a:custGeom>
            <a:avLst/>
            <a:gdLst>
              <a:gd name="T0" fmla="*/ 0 w 665"/>
              <a:gd name="T1" fmla="*/ 0 h 1"/>
              <a:gd name="T2" fmla="*/ 1964584962 w 665"/>
              <a:gd name="T3" fmla="*/ 0 h 1"/>
              <a:gd name="T4" fmla="*/ 0 60000 65536"/>
              <a:gd name="T5" fmla="*/ 0 60000 65536"/>
              <a:gd name="T6" fmla="*/ 0 w 665"/>
              <a:gd name="T7" fmla="*/ 0 h 1"/>
              <a:gd name="T8" fmla="*/ 665 w 665"/>
              <a:gd name="T9" fmla="*/ 1 h 1"/>
            </a:gdLst>
            <a:ahLst/>
            <a:cxnLst>
              <a:cxn ang="T4">
                <a:pos x="T0" y="T1"/>
              </a:cxn>
              <a:cxn ang="T5">
                <a:pos x="T2" y="T3"/>
              </a:cxn>
            </a:cxnLst>
            <a:rect l="T6" t="T7" r="T8" b="T9"/>
            <a:pathLst>
              <a:path w="665" h="1">
                <a:moveTo>
                  <a:pt x="0" y="0"/>
                </a:moveTo>
                <a:lnTo>
                  <a:pt x="665" y="0"/>
                </a:lnTo>
              </a:path>
            </a:pathLst>
          </a:custGeom>
          <a:noFill/>
          <a:ln w="28575" cap="sq" cmpd="sng">
            <a:solidFill>
              <a:schemeClr val="tx1"/>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2006" name="Freeform 22">
            <a:extLst>
              <a:ext uri="{FF2B5EF4-FFF2-40B4-BE49-F238E27FC236}">
                <a16:creationId xmlns:a16="http://schemas.microsoft.com/office/drawing/2014/main" id="{366AB9AD-03E8-B6AF-541D-050D9D5F307A}"/>
              </a:ext>
            </a:extLst>
          </p:cNvPr>
          <p:cNvSpPr>
            <a:spLocks/>
          </p:cNvSpPr>
          <p:nvPr/>
        </p:nvSpPr>
        <p:spPr bwMode="auto">
          <a:xfrm>
            <a:off x="4953000" y="2667000"/>
            <a:ext cx="1143000" cy="76200"/>
          </a:xfrm>
          <a:custGeom>
            <a:avLst/>
            <a:gdLst>
              <a:gd name="T0" fmla="*/ 0 w 665"/>
              <a:gd name="T1" fmla="*/ 0 h 1"/>
              <a:gd name="T2" fmla="*/ 1964584962 w 665"/>
              <a:gd name="T3" fmla="*/ 0 h 1"/>
              <a:gd name="T4" fmla="*/ 0 60000 65536"/>
              <a:gd name="T5" fmla="*/ 0 60000 65536"/>
              <a:gd name="T6" fmla="*/ 0 w 665"/>
              <a:gd name="T7" fmla="*/ 0 h 1"/>
              <a:gd name="T8" fmla="*/ 665 w 665"/>
              <a:gd name="T9" fmla="*/ 1 h 1"/>
            </a:gdLst>
            <a:ahLst/>
            <a:cxnLst>
              <a:cxn ang="T4">
                <a:pos x="T0" y="T1"/>
              </a:cxn>
              <a:cxn ang="T5">
                <a:pos x="T2" y="T3"/>
              </a:cxn>
            </a:cxnLst>
            <a:rect l="T6" t="T7" r="T8" b="T9"/>
            <a:pathLst>
              <a:path w="665" h="1">
                <a:moveTo>
                  <a:pt x="0" y="0"/>
                </a:moveTo>
                <a:lnTo>
                  <a:pt x="665" y="0"/>
                </a:lnTo>
              </a:path>
            </a:pathLst>
          </a:custGeom>
          <a:noFill/>
          <a:ln w="28575" cap="sq" cmpd="sng">
            <a:solidFill>
              <a:schemeClr val="tx1"/>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2007" name="Freeform 23">
            <a:extLst>
              <a:ext uri="{FF2B5EF4-FFF2-40B4-BE49-F238E27FC236}">
                <a16:creationId xmlns:a16="http://schemas.microsoft.com/office/drawing/2014/main" id="{0A9E3146-2483-576E-FC3F-9942E4E44818}"/>
              </a:ext>
            </a:extLst>
          </p:cNvPr>
          <p:cNvSpPr>
            <a:spLocks/>
          </p:cNvSpPr>
          <p:nvPr/>
        </p:nvSpPr>
        <p:spPr bwMode="auto">
          <a:xfrm>
            <a:off x="6411913" y="2667000"/>
            <a:ext cx="1055687" cy="1588"/>
          </a:xfrm>
          <a:custGeom>
            <a:avLst/>
            <a:gdLst>
              <a:gd name="T0" fmla="*/ 0 w 665"/>
              <a:gd name="T1" fmla="*/ 0 h 1"/>
              <a:gd name="T2" fmla="*/ 1675902319 w 665"/>
              <a:gd name="T3" fmla="*/ 0 h 1"/>
              <a:gd name="T4" fmla="*/ 0 60000 65536"/>
              <a:gd name="T5" fmla="*/ 0 60000 65536"/>
              <a:gd name="T6" fmla="*/ 0 w 665"/>
              <a:gd name="T7" fmla="*/ 0 h 1"/>
              <a:gd name="T8" fmla="*/ 665 w 665"/>
              <a:gd name="T9" fmla="*/ 1 h 1"/>
            </a:gdLst>
            <a:ahLst/>
            <a:cxnLst>
              <a:cxn ang="T4">
                <a:pos x="T0" y="T1"/>
              </a:cxn>
              <a:cxn ang="T5">
                <a:pos x="T2" y="T3"/>
              </a:cxn>
            </a:cxnLst>
            <a:rect l="T6" t="T7" r="T8" b="T9"/>
            <a:pathLst>
              <a:path w="665" h="1">
                <a:moveTo>
                  <a:pt x="0" y="0"/>
                </a:moveTo>
                <a:lnTo>
                  <a:pt x="665" y="0"/>
                </a:lnTo>
              </a:path>
            </a:pathLst>
          </a:custGeom>
          <a:noFill/>
          <a:ln w="28575" cap="sq" cmpd="sng">
            <a:solidFill>
              <a:schemeClr val="tx1"/>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2008" name="Text Box 24">
            <a:extLst>
              <a:ext uri="{FF2B5EF4-FFF2-40B4-BE49-F238E27FC236}">
                <a16:creationId xmlns:a16="http://schemas.microsoft.com/office/drawing/2014/main" id="{39C1F2CB-4994-A685-13EF-1B752E08AA2E}"/>
              </a:ext>
            </a:extLst>
          </p:cNvPr>
          <p:cNvSpPr txBox="1">
            <a:spLocks noChangeArrowheads="1"/>
          </p:cNvSpPr>
          <p:nvPr/>
        </p:nvSpPr>
        <p:spPr bwMode="auto">
          <a:xfrm>
            <a:off x="1600200" y="233045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lnSpc>
                <a:spcPct val="90000"/>
              </a:lnSpc>
              <a:spcBef>
                <a:spcPct val="0"/>
              </a:spcBef>
              <a:buClrTx/>
              <a:buSzTx/>
              <a:buFontTx/>
              <a:buNone/>
            </a:pPr>
            <a:r>
              <a:rPr lang="en-US" altLang="en-US" sz="2000" b="0">
                <a:solidFill>
                  <a:schemeClr val="tx1"/>
                </a:solidFill>
                <a:latin typeface="Comic Sans MS" panose="030F0702030302020204" pitchFamily="66" charset="0"/>
              </a:rPr>
              <a:t>+</a:t>
            </a:r>
          </a:p>
        </p:txBody>
      </p:sp>
      <p:sp>
        <p:nvSpPr>
          <p:cNvPr id="42009" name="Text Box 25">
            <a:extLst>
              <a:ext uri="{FF2B5EF4-FFF2-40B4-BE49-F238E27FC236}">
                <a16:creationId xmlns:a16="http://schemas.microsoft.com/office/drawing/2014/main" id="{CC243599-0F3A-1927-228E-BBE27E3C7306}"/>
              </a:ext>
            </a:extLst>
          </p:cNvPr>
          <p:cNvSpPr txBox="1">
            <a:spLocks noChangeArrowheads="1"/>
          </p:cNvSpPr>
          <p:nvPr/>
        </p:nvSpPr>
        <p:spPr bwMode="auto">
          <a:xfrm>
            <a:off x="3124200" y="233045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lnSpc>
                <a:spcPct val="90000"/>
              </a:lnSpc>
              <a:spcBef>
                <a:spcPct val="0"/>
              </a:spcBef>
              <a:buClrTx/>
              <a:buSzTx/>
              <a:buFontTx/>
              <a:buNone/>
            </a:pPr>
            <a:r>
              <a:rPr lang="en-US" altLang="en-US" sz="2000" b="0">
                <a:solidFill>
                  <a:schemeClr val="tx1"/>
                </a:solidFill>
                <a:latin typeface="Comic Sans MS" panose="030F0702030302020204" pitchFamily="66" charset="0"/>
              </a:rPr>
              <a:t>+</a:t>
            </a:r>
          </a:p>
        </p:txBody>
      </p:sp>
      <p:sp>
        <p:nvSpPr>
          <p:cNvPr id="42010" name="Text Box 26">
            <a:extLst>
              <a:ext uri="{FF2B5EF4-FFF2-40B4-BE49-F238E27FC236}">
                <a16:creationId xmlns:a16="http://schemas.microsoft.com/office/drawing/2014/main" id="{8C3994DE-8E3E-C515-11D0-C649FBA031B8}"/>
              </a:ext>
            </a:extLst>
          </p:cNvPr>
          <p:cNvSpPr txBox="1">
            <a:spLocks noChangeArrowheads="1"/>
          </p:cNvSpPr>
          <p:nvPr/>
        </p:nvSpPr>
        <p:spPr bwMode="auto">
          <a:xfrm>
            <a:off x="4648200" y="233045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lnSpc>
                <a:spcPct val="90000"/>
              </a:lnSpc>
              <a:spcBef>
                <a:spcPct val="0"/>
              </a:spcBef>
              <a:buClrTx/>
              <a:buSzTx/>
              <a:buFontTx/>
              <a:buNone/>
            </a:pPr>
            <a:r>
              <a:rPr lang="en-US" altLang="en-US" sz="2000" b="0">
                <a:solidFill>
                  <a:schemeClr val="tx1"/>
                </a:solidFill>
                <a:latin typeface="Comic Sans MS" panose="030F0702030302020204" pitchFamily="66" charset="0"/>
              </a:rPr>
              <a:t>=</a:t>
            </a:r>
          </a:p>
        </p:txBody>
      </p:sp>
      <p:sp>
        <p:nvSpPr>
          <p:cNvPr id="42011" name="Text Box 27">
            <a:extLst>
              <a:ext uri="{FF2B5EF4-FFF2-40B4-BE49-F238E27FC236}">
                <a16:creationId xmlns:a16="http://schemas.microsoft.com/office/drawing/2014/main" id="{8F03A863-88D0-7570-4601-910BCA3354DA}"/>
              </a:ext>
            </a:extLst>
          </p:cNvPr>
          <p:cNvSpPr txBox="1">
            <a:spLocks noChangeArrowheads="1"/>
          </p:cNvSpPr>
          <p:nvPr/>
        </p:nvSpPr>
        <p:spPr bwMode="auto">
          <a:xfrm>
            <a:off x="6096000" y="233045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lnSpc>
                <a:spcPct val="90000"/>
              </a:lnSpc>
              <a:spcBef>
                <a:spcPct val="0"/>
              </a:spcBef>
              <a:buClrTx/>
              <a:buSzTx/>
              <a:buFontTx/>
              <a:buNone/>
            </a:pPr>
            <a:r>
              <a:rPr lang="en-US" altLang="en-US" sz="2000" b="0">
                <a:solidFill>
                  <a:schemeClr val="tx1"/>
                </a:solidFill>
                <a:latin typeface="Comic Sans MS" panose="030F0702030302020204" pitchFamily="66" charset="0"/>
              </a:rPr>
              <a:t>+</a:t>
            </a:r>
          </a:p>
        </p:txBody>
      </p:sp>
      <p:sp>
        <p:nvSpPr>
          <p:cNvPr id="42012" name="Freeform 28">
            <a:extLst>
              <a:ext uri="{FF2B5EF4-FFF2-40B4-BE49-F238E27FC236}">
                <a16:creationId xmlns:a16="http://schemas.microsoft.com/office/drawing/2014/main" id="{51F37A92-D38A-E213-8C6A-6A704E2A7EF9}"/>
              </a:ext>
            </a:extLst>
          </p:cNvPr>
          <p:cNvSpPr>
            <a:spLocks/>
          </p:cNvSpPr>
          <p:nvPr/>
        </p:nvSpPr>
        <p:spPr bwMode="auto">
          <a:xfrm flipV="1">
            <a:off x="6400800" y="1946275"/>
            <a:ext cx="2286000" cy="74613"/>
          </a:xfrm>
          <a:custGeom>
            <a:avLst/>
            <a:gdLst>
              <a:gd name="T0" fmla="*/ 0 w 665"/>
              <a:gd name="T1" fmla="*/ 0 h 1"/>
              <a:gd name="T2" fmla="*/ 2147483646 w 665"/>
              <a:gd name="T3" fmla="*/ 0 h 1"/>
              <a:gd name="T4" fmla="*/ 0 60000 65536"/>
              <a:gd name="T5" fmla="*/ 0 60000 65536"/>
              <a:gd name="T6" fmla="*/ 0 w 665"/>
              <a:gd name="T7" fmla="*/ 0 h 1"/>
              <a:gd name="T8" fmla="*/ 665 w 665"/>
              <a:gd name="T9" fmla="*/ 1 h 1"/>
            </a:gdLst>
            <a:ahLst/>
            <a:cxnLst>
              <a:cxn ang="T4">
                <a:pos x="T0" y="T1"/>
              </a:cxn>
              <a:cxn ang="T5">
                <a:pos x="T2" y="T3"/>
              </a:cxn>
            </a:cxnLst>
            <a:rect l="T6" t="T7" r="T8" b="T9"/>
            <a:pathLst>
              <a:path w="665" h="1">
                <a:moveTo>
                  <a:pt x="0" y="0"/>
                </a:moveTo>
                <a:lnTo>
                  <a:pt x="665" y="0"/>
                </a:lnTo>
              </a:path>
            </a:pathLst>
          </a:custGeom>
          <a:noFill/>
          <a:ln w="28575" cap="sq" cmpd="sng">
            <a:solidFill>
              <a:schemeClr val="tx1"/>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2013" name="Freeform 29">
            <a:extLst>
              <a:ext uri="{FF2B5EF4-FFF2-40B4-BE49-F238E27FC236}">
                <a16:creationId xmlns:a16="http://schemas.microsoft.com/office/drawing/2014/main" id="{E840C489-AFD4-49CD-D993-E945ED61E692}"/>
              </a:ext>
            </a:extLst>
          </p:cNvPr>
          <p:cNvSpPr>
            <a:spLocks/>
          </p:cNvSpPr>
          <p:nvPr/>
        </p:nvSpPr>
        <p:spPr bwMode="auto">
          <a:xfrm>
            <a:off x="4953000" y="2022475"/>
            <a:ext cx="1143000" cy="76200"/>
          </a:xfrm>
          <a:custGeom>
            <a:avLst/>
            <a:gdLst>
              <a:gd name="T0" fmla="*/ 0 w 665"/>
              <a:gd name="T1" fmla="*/ 0 h 1"/>
              <a:gd name="T2" fmla="*/ 1964584962 w 665"/>
              <a:gd name="T3" fmla="*/ 0 h 1"/>
              <a:gd name="T4" fmla="*/ 0 60000 65536"/>
              <a:gd name="T5" fmla="*/ 0 60000 65536"/>
              <a:gd name="T6" fmla="*/ 0 w 665"/>
              <a:gd name="T7" fmla="*/ 0 h 1"/>
              <a:gd name="T8" fmla="*/ 665 w 665"/>
              <a:gd name="T9" fmla="*/ 1 h 1"/>
            </a:gdLst>
            <a:ahLst/>
            <a:cxnLst>
              <a:cxn ang="T4">
                <a:pos x="T0" y="T1"/>
              </a:cxn>
              <a:cxn ang="T5">
                <a:pos x="T2" y="T3"/>
              </a:cxn>
            </a:cxnLst>
            <a:rect l="T6" t="T7" r="T8" b="T9"/>
            <a:pathLst>
              <a:path w="665" h="1">
                <a:moveTo>
                  <a:pt x="0" y="0"/>
                </a:moveTo>
                <a:lnTo>
                  <a:pt x="665" y="0"/>
                </a:lnTo>
              </a:path>
            </a:pathLst>
          </a:custGeom>
          <a:noFill/>
          <a:ln w="28575" cap="sq" cmpd="sng">
            <a:solidFill>
              <a:schemeClr val="tx1"/>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2014" name="Freeform 30">
            <a:extLst>
              <a:ext uri="{FF2B5EF4-FFF2-40B4-BE49-F238E27FC236}">
                <a16:creationId xmlns:a16="http://schemas.microsoft.com/office/drawing/2014/main" id="{B37506CF-1E79-D6C4-81F3-09FEA1FFE6D4}"/>
              </a:ext>
            </a:extLst>
          </p:cNvPr>
          <p:cNvSpPr>
            <a:spLocks/>
          </p:cNvSpPr>
          <p:nvPr/>
        </p:nvSpPr>
        <p:spPr bwMode="auto">
          <a:xfrm>
            <a:off x="533400" y="2022475"/>
            <a:ext cx="4089400" cy="1588"/>
          </a:xfrm>
          <a:custGeom>
            <a:avLst/>
            <a:gdLst>
              <a:gd name="T0" fmla="*/ 0 w 2576"/>
              <a:gd name="T1" fmla="*/ 0 h 1"/>
              <a:gd name="T2" fmla="*/ 2147483646 w 2576"/>
              <a:gd name="T3" fmla="*/ 0 h 1"/>
              <a:gd name="T4" fmla="*/ 0 60000 65536"/>
              <a:gd name="T5" fmla="*/ 0 60000 65536"/>
              <a:gd name="T6" fmla="*/ 0 w 2576"/>
              <a:gd name="T7" fmla="*/ 0 h 1"/>
              <a:gd name="T8" fmla="*/ 2576 w 2576"/>
              <a:gd name="T9" fmla="*/ 1 h 1"/>
            </a:gdLst>
            <a:ahLst/>
            <a:cxnLst>
              <a:cxn ang="T4">
                <a:pos x="T0" y="T1"/>
              </a:cxn>
              <a:cxn ang="T5">
                <a:pos x="T2" y="T3"/>
              </a:cxn>
            </a:cxnLst>
            <a:rect l="T6" t="T7" r="T8" b="T9"/>
            <a:pathLst>
              <a:path w="2576" h="1">
                <a:moveTo>
                  <a:pt x="0" y="0"/>
                </a:moveTo>
                <a:lnTo>
                  <a:pt x="2576" y="0"/>
                </a:lnTo>
              </a:path>
            </a:pathLst>
          </a:custGeom>
          <a:noFill/>
          <a:ln w="28575" cap="sq" cmpd="sng">
            <a:solidFill>
              <a:schemeClr val="tx1"/>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2015" name="Text Box 31">
            <a:extLst>
              <a:ext uri="{FF2B5EF4-FFF2-40B4-BE49-F238E27FC236}">
                <a16:creationId xmlns:a16="http://schemas.microsoft.com/office/drawing/2014/main" id="{AA4A82F0-3060-8BDA-9434-02A920406069}"/>
              </a:ext>
            </a:extLst>
          </p:cNvPr>
          <p:cNvSpPr txBox="1">
            <a:spLocks noChangeArrowheads="1"/>
          </p:cNvSpPr>
          <p:nvPr/>
        </p:nvSpPr>
        <p:spPr bwMode="auto">
          <a:xfrm>
            <a:off x="1981200" y="1738313"/>
            <a:ext cx="1066800" cy="284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lnSpc>
                <a:spcPct val="70000"/>
              </a:lnSpc>
              <a:spcBef>
                <a:spcPct val="0"/>
              </a:spcBef>
              <a:buClrTx/>
              <a:buSzTx/>
              <a:buFontTx/>
              <a:buNone/>
            </a:pPr>
            <a:r>
              <a:rPr lang="en-US" altLang="en-US" sz="1800" b="0">
                <a:solidFill>
                  <a:schemeClr val="tx1"/>
                </a:solidFill>
                <a:latin typeface="Comic Sans MS" panose="030F0702030302020204" pitchFamily="66" charset="0"/>
              </a:rPr>
              <a:t>Assets</a:t>
            </a:r>
          </a:p>
        </p:txBody>
      </p:sp>
      <p:sp>
        <p:nvSpPr>
          <p:cNvPr id="42016" name="Text Box 32">
            <a:extLst>
              <a:ext uri="{FF2B5EF4-FFF2-40B4-BE49-F238E27FC236}">
                <a16:creationId xmlns:a16="http://schemas.microsoft.com/office/drawing/2014/main" id="{C2945B15-BA73-7C5E-138F-CDD53C861DAC}"/>
              </a:ext>
            </a:extLst>
          </p:cNvPr>
          <p:cNvSpPr txBox="1">
            <a:spLocks noChangeArrowheads="1"/>
          </p:cNvSpPr>
          <p:nvPr/>
        </p:nvSpPr>
        <p:spPr bwMode="auto">
          <a:xfrm>
            <a:off x="4800600" y="1655763"/>
            <a:ext cx="14478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spcBef>
                <a:spcPct val="0"/>
              </a:spcBef>
              <a:buClrTx/>
              <a:buSzTx/>
              <a:buFontTx/>
              <a:buNone/>
            </a:pPr>
            <a:r>
              <a:rPr lang="en-US" altLang="en-US" sz="1800" b="0">
                <a:solidFill>
                  <a:schemeClr val="tx1"/>
                </a:solidFill>
                <a:latin typeface="Comic Sans MS" panose="030F0702030302020204" pitchFamily="66" charset="0"/>
              </a:rPr>
              <a:t>Liabilities</a:t>
            </a:r>
          </a:p>
        </p:txBody>
      </p:sp>
      <p:sp>
        <p:nvSpPr>
          <p:cNvPr id="42017" name="Text Box 33">
            <a:extLst>
              <a:ext uri="{FF2B5EF4-FFF2-40B4-BE49-F238E27FC236}">
                <a16:creationId xmlns:a16="http://schemas.microsoft.com/office/drawing/2014/main" id="{DCBBB84C-599D-87A5-B61A-844FDD06E6DD}"/>
              </a:ext>
            </a:extLst>
          </p:cNvPr>
          <p:cNvSpPr txBox="1">
            <a:spLocks noChangeArrowheads="1"/>
          </p:cNvSpPr>
          <p:nvPr/>
        </p:nvSpPr>
        <p:spPr bwMode="auto">
          <a:xfrm>
            <a:off x="7467600" y="2024063"/>
            <a:ext cx="14478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spcBef>
                <a:spcPct val="0"/>
              </a:spcBef>
              <a:buClrTx/>
              <a:buSzTx/>
              <a:buFontTx/>
              <a:buNone/>
            </a:pPr>
            <a:r>
              <a:rPr lang="en-US" altLang="en-US" sz="1800" b="0">
                <a:solidFill>
                  <a:schemeClr val="tx1"/>
                </a:solidFill>
                <a:latin typeface="Comic Sans MS" panose="030F0702030302020204" pitchFamily="66" charset="0"/>
              </a:rPr>
              <a:t>Retained Earnings</a:t>
            </a:r>
          </a:p>
        </p:txBody>
      </p:sp>
      <p:sp>
        <p:nvSpPr>
          <p:cNvPr id="42018" name="Freeform 34">
            <a:extLst>
              <a:ext uri="{FF2B5EF4-FFF2-40B4-BE49-F238E27FC236}">
                <a16:creationId xmlns:a16="http://schemas.microsoft.com/office/drawing/2014/main" id="{A6B1E958-A490-D919-28CB-292A5DC9F60A}"/>
              </a:ext>
            </a:extLst>
          </p:cNvPr>
          <p:cNvSpPr>
            <a:spLocks/>
          </p:cNvSpPr>
          <p:nvPr/>
        </p:nvSpPr>
        <p:spPr bwMode="auto">
          <a:xfrm>
            <a:off x="7631113" y="2665413"/>
            <a:ext cx="1055687" cy="1587"/>
          </a:xfrm>
          <a:custGeom>
            <a:avLst/>
            <a:gdLst>
              <a:gd name="T0" fmla="*/ 0 w 665"/>
              <a:gd name="T1" fmla="*/ 0 h 1"/>
              <a:gd name="T2" fmla="*/ 1675902319 w 665"/>
              <a:gd name="T3" fmla="*/ 0 h 1"/>
              <a:gd name="T4" fmla="*/ 0 60000 65536"/>
              <a:gd name="T5" fmla="*/ 0 60000 65536"/>
              <a:gd name="T6" fmla="*/ 0 w 665"/>
              <a:gd name="T7" fmla="*/ 0 h 1"/>
              <a:gd name="T8" fmla="*/ 665 w 665"/>
              <a:gd name="T9" fmla="*/ 1 h 1"/>
            </a:gdLst>
            <a:ahLst/>
            <a:cxnLst>
              <a:cxn ang="T4">
                <a:pos x="T0" y="T1"/>
              </a:cxn>
              <a:cxn ang="T5">
                <a:pos x="T2" y="T3"/>
              </a:cxn>
            </a:cxnLst>
            <a:rect l="T6" t="T7" r="T8" b="T9"/>
            <a:pathLst>
              <a:path w="665" h="1">
                <a:moveTo>
                  <a:pt x="0" y="0"/>
                </a:moveTo>
                <a:lnTo>
                  <a:pt x="665" y="0"/>
                </a:lnTo>
              </a:path>
            </a:pathLst>
          </a:custGeom>
          <a:noFill/>
          <a:ln w="28575" cap="sq" cmpd="sng">
            <a:solidFill>
              <a:schemeClr val="tx1"/>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2019" name="Text Box 35">
            <a:extLst>
              <a:ext uri="{FF2B5EF4-FFF2-40B4-BE49-F238E27FC236}">
                <a16:creationId xmlns:a16="http://schemas.microsoft.com/office/drawing/2014/main" id="{8E502FF7-D485-34EB-860A-87A983857CD6}"/>
              </a:ext>
            </a:extLst>
          </p:cNvPr>
          <p:cNvSpPr txBox="1">
            <a:spLocks noChangeArrowheads="1"/>
          </p:cNvSpPr>
          <p:nvPr/>
        </p:nvSpPr>
        <p:spPr bwMode="auto">
          <a:xfrm>
            <a:off x="533400" y="3767138"/>
            <a:ext cx="10668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r">
              <a:lnSpc>
                <a:spcPct val="90000"/>
              </a:lnSpc>
              <a:spcBef>
                <a:spcPct val="0"/>
              </a:spcBef>
              <a:buClrTx/>
              <a:buSzTx/>
              <a:buFontTx/>
              <a:buNone/>
            </a:pPr>
            <a:r>
              <a:rPr lang="en-US" altLang="en-US" sz="1800" b="0">
                <a:solidFill>
                  <a:schemeClr val="tx1"/>
                </a:solidFill>
                <a:latin typeface="Comic Sans MS" panose="030F0702030302020204" pitchFamily="66" charset="0"/>
              </a:rPr>
              <a:t>+5,100</a:t>
            </a:r>
          </a:p>
        </p:txBody>
      </p:sp>
      <p:sp>
        <p:nvSpPr>
          <p:cNvPr id="42020" name="Text Box 36">
            <a:extLst>
              <a:ext uri="{FF2B5EF4-FFF2-40B4-BE49-F238E27FC236}">
                <a16:creationId xmlns:a16="http://schemas.microsoft.com/office/drawing/2014/main" id="{6D73BB01-B0DA-1EA3-6E2A-E35CFB939EF4}"/>
              </a:ext>
            </a:extLst>
          </p:cNvPr>
          <p:cNvSpPr txBox="1">
            <a:spLocks noChangeArrowheads="1"/>
          </p:cNvSpPr>
          <p:nvPr/>
        </p:nvSpPr>
        <p:spPr bwMode="auto">
          <a:xfrm>
            <a:off x="228600" y="3767138"/>
            <a:ext cx="4572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nSpc>
                <a:spcPct val="90000"/>
              </a:lnSpc>
              <a:spcBef>
                <a:spcPct val="0"/>
              </a:spcBef>
              <a:buClrTx/>
              <a:buSzTx/>
              <a:buFontTx/>
              <a:buNone/>
            </a:pPr>
            <a:r>
              <a:rPr lang="en-US" altLang="en-US" sz="1800">
                <a:solidFill>
                  <a:srgbClr val="800000"/>
                </a:solidFill>
                <a:latin typeface="Comic Sans MS" panose="030F0702030302020204" pitchFamily="66" charset="0"/>
              </a:rPr>
              <a:t>4.</a:t>
            </a:r>
          </a:p>
        </p:txBody>
      </p:sp>
      <p:sp>
        <p:nvSpPr>
          <p:cNvPr id="42021" name="Text Box 37">
            <a:extLst>
              <a:ext uri="{FF2B5EF4-FFF2-40B4-BE49-F238E27FC236}">
                <a16:creationId xmlns:a16="http://schemas.microsoft.com/office/drawing/2014/main" id="{85E9FEBD-840D-A6D3-5E45-B294651FC641}"/>
              </a:ext>
            </a:extLst>
          </p:cNvPr>
          <p:cNvSpPr txBox="1">
            <a:spLocks noChangeArrowheads="1"/>
          </p:cNvSpPr>
          <p:nvPr/>
        </p:nvSpPr>
        <p:spPr bwMode="auto">
          <a:xfrm>
            <a:off x="7467600" y="3767138"/>
            <a:ext cx="12192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r">
              <a:lnSpc>
                <a:spcPct val="90000"/>
              </a:lnSpc>
              <a:spcBef>
                <a:spcPct val="0"/>
              </a:spcBef>
              <a:buClrTx/>
              <a:buSzTx/>
              <a:buFontTx/>
              <a:buNone/>
            </a:pPr>
            <a:r>
              <a:rPr lang="en-US" altLang="en-US" sz="1800" b="0">
                <a:solidFill>
                  <a:schemeClr val="tx1"/>
                </a:solidFill>
                <a:latin typeface="Comic Sans MS" panose="030F0702030302020204" pitchFamily="66" charset="0"/>
              </a:rPr>
              <a:t>+5,100</a:t>
            </a:r>
            <a:endParaRPr lang="en-US" altLang="en-US" sz="1800">
              <a:solidFill>
                <a:srgbClr val="000066"/>
              </a:solidFill>
              <a:latin typeface="Comic Sans MS" panose="030F0702030302020204" pitchFamily="66" charset="0"/>
            </a:endParaRPr>
          </a:p>
        </p:txBody>
      </p:sp>
      <p:sp>
        <p:nvSpPr>
          <p:cNvPr id="42022" name="Text Box 40">
            <a:extLst>
              <a:ext uri="{FF2B5EF4-FFF2-40B4-BE49-F238E27FC236}">
                <a16:creationId xmlns:a16="http://schemas.microsoft.com/office/drawing/2014/main" id="{99BEFC9F-A002-FE10-A49B-7FF695BFC8E7}"/>
              </a:ext>
            </a:extLst>
          </p:cNvPr>
          <p:cNvSpPr txBox="1">
            <a:spLocks noChangeArrowheads="1"/>
          </p:cNvSpPr>
          <p:nvPr/>
        </p:nvSpPr>
        <p:spPr bwMode="auto">
          <a:xfrm>
            <a:off x="533400" y="1143000"/>
            <a:ext cx="822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spcBef>
                <a:spcPct val="50000"/>
              </a:spcBef>
              <a:buClrTx/>
              <a:buSzTx/>
              <a:buFontTx/>
              <a:buNone/>
            </a:pPr>
            <a:r>
              <a:rPr lang="en-US" altLang="en-US" sz="2400">
                <a:solidFill>
                  <a:srgbClr val="800000"/>
                </a:solidFill>
                <a:latin typeface="Comic Sans MS" panose="030F0702030302020204" pitchFamily="66" charset="0"/>
              </a:rPr>
              <a:t>5. Paid dividends of $1,000 cash.</a:t>
            </a:r>
          </a:p>
        </p:txBody>
      </p:sp>
      <p:sp>
        <p:nvSpPr>
          <p:cNvPr id="584745" name="Text Box 41">
            <a:extLst>
              <a:ext uri="{FF2B5EF4-FFF2-40B4-BE49-F238E27FC236}">
                <a16:creationId xmlns:a16="http://schemas.microsoft.com/office/drawing/2014/main" id="{353F5EFB-319A-98FF-BFE1-AB8D3FD930EA}"/>
              </a:ext>
            </a:extLst>
          </p:cNvPr>
          <p:cNvSpPr txBox="1">
            <a:spLocks noChangeArrowheads="1"/>
          </p:cNvSpPr>
          <p:nvPr/>
        </p:nvSpPr>
        <p:spPr bwMode="auto">
          <a:xfrm>
            <a:off x="533400" y="4114800"/>
            <a:ext cx="10668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r">
              <a:lnSpc>
                <a:spcPct val="90000"/>
              </a:lnSpc>
              <a:spcBef>
                <a:spcPct val="0"/>
              </a:spcBef>
              <a:buClrTx/>
              <a:buSzTx/>
              <a:buFontTx/>
              <a:buNone/>
            </a:pPr>
            <a:r>
              <a:rPr lang="en-US" altLang="en-US" sz="1800" b="0">
                <a:solidFill>
                  <a:schemeClr val="tx1"/>
                </a:solidFill>
                <a:latin typeface="Comic Sans MS" panose="030F0702030302020204" pitchFamily="66" charset="0"/>
              </a:rPr>
              <a:t>-1,000</a:t>
            </a:r>
          </a:p>
        </p:txBody>
      </p:sp>
      <p:sp>
        <p:nvSpPr>
          <p:cNvPr id="42024" name="Text Box 42">
            <a:extLst>
              <a:ext uri="{FF2B5EF4-FFF2-40B4-BE49-F238E27FC236}">
                <a16:creationId xmlns:a16="http://schemas.microsoft.com/office/drawing/2014/main" id="{ED2CB395-19EB-6466-6EAD-30A4242CD73D}"/>
              </a:ext>
            </a:extLst>
          </p:cNvPr>
          <p:cNvSpPr txBox="1">
            <a:spLocks noChangeArrowheads="1"/>
          </p:cNvSpPr>
          <p:nvPr/>
        </p:nvSpPr>
        <p:spPr bwMode="auto">
          <a:xfrm>
            <a:off x="228600" y="4114800"/>
            <a:ext cx="4572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nSpc>
                <a:spcPct val="90000"/>
              </a:lnSpc>
              <a:spcBef>
                <a:spcPct val="0"/>
              </a:spcBef>
              <a:buClrTx/>
              <a:buSzTx/>
              <a:buFontTx/>
              <a:buNone/>
            </a:pPr>
            <a:r>
              <a:rPr lang="en-US" altLang="en-US" sz="1800">
                <a:solidFill>
                  <a:srgbClr val="800000"/>
                </a:solidFill>
                <a:latin typeface="Comic Sans MS" panose="030F0702030302020204" pitchFamily="66" charset="0"/>
              </a:rPr>
              <a:t>5.</a:t>
            </a:r>
          </a:p>
        </p:txBody>
      </p:sp>
      <p:sp>
        <p:nvSpPr>
          <p:cNvPr id="584747" name="Text Box 43">
            <a:extLst>
              <a:ext uri="{FF2B5EF4-FFF2-40B4-BE49-F238E27FC236}">
                <a16:creationId xmlns:a16="http://schemas.microsoft.com/office/drawing/2014/main" id="{5F9F6E78-680E-31EC-A240-2AE53BD159C9}"/>
              </a:ext>
            </a:extLst>
          </p:cNvPr>
          <p:cNvSpPr txBox="1">
            <a:spLocks noChangeArrowheads="1"/>
          </p:cNvSpPr>
          <p:nvPr/>
        </p:nvSpPr>
        <p:spPr bwMode="auto">
          <a:xfrm>
            <a:off x="7467600" y="4114800"/>
            <a:ext cx="12192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r">
              <a:lnSpc>
                <a:spcPct val="90000"/>
              </a:lnSpc>
              <a:spcBef>
                <a:spcPct val="0"/>
              </a:spcBef>
              <a:buClrTx/>
              <a:buSzTx/>
              <a:buFontTx/>
              <a:buNone/>
            </a:pPr>
            <a:r>
              <a:rPr lang="en-US" altLang="en-US" sz="1800" b="0">
                <a:solidFill>
                  <a:schemeClr val="tx1"/>
                </a:solidFill>
                <a:latin typeface="Comic Sans MS" panose="030F0702030302020204" pitchFamily="66" charset="0"/>
              </a:rPr>
              <a:t>-1,000</a:t>
            </a:r>
            <a:endParaRPr lang="en-US" altLang="en-US" sz="1800">
              <a:solidFill>
                <a:srgbClr val="000066"/>
              </a:solidFill>
              <a:latin typeface="Comic Sans MS" panose="030F0702030302020204" pitchFamily="66" charset="0"/>
            </a:endParaRPr>
          </a:p>
        </p:txBody>
      </p:sp>
      <p:sp>
        <p:nvSpPr>
          <p:cNvPr id="42026" name="Text Box 45">
            <a:extLst>
              <a:ext uri="{FF2B5EF4-FFF2-40B4-BE49-F238E27FC236}">
                <a16:creationId xmlns:a16="http://schemas.microsoft.com/office/drawing/2014/main" id="{DB5AFA6A-FE79-635E-D9DB-5F4EDDC9F08A}"/>
              </a:ext>
            </a:extLst>
          </p:cNvPr>
          <p:cNvSpPr txBox="1">
            <a:spLocks noChangeArrowheads="1"/>
          </p:cNvSpPr>
          <p:nvPr/>
        </p:nvSpPr>
        <p:spPr bwMode="auto">
          <a:xfrm>
            <a:off x="7375525" y="2357438"/>
            <a:ext cx="3810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lnSpc>
                <a:spcPct val="75000"/>
              </a:lnSpc>
              <a:spcBef>
                <a:spcPct val="0"/>
              </a:spcBef>
              <a:buClrTx/>
              <a:buSzTx/>
              <a:buFontTx/>
              <a:buNone/>
            </a:pPr>
            <a:r>
              <a:rPr lang="en-US" altLang="en-US" sz="2000" b="0">
                <a:solidFill>
                  <a:schemeClr val="tx1"/>
                </a:solidFill>
                <a:latin typeface="Comic Sans MS" panose="030F0702030302020204" pitchFamily="66" charset="0"/>
              </a:rPr>
              <a:t>+</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584745"/>
                                        </p:tgtEl>
                                        <p:attrNameLst>
                                          <p:attrName>style.visibility</p:attrName>
                                        </p:attrNameLst>
                                      </p:cBhvr>
                                      <p:to>
                                        <p:strVal val="visible"/>
                                      </p:to>
                                    </p:set>
                                    <p:animEffect transition="in" filter="wipe(left)">
                                      <p:cBhvr>
                                        <p:cTn id="7" dur="500"/>
                                        <p:tgtEl>
                                          <p:spTgt spid="58474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584747"/>
                                        </p:tgtEl>
                                        <p:attrNameLst>
                                          <p:attrName>style.visibility</p:attrName>
                                        </p:attrNameLst>
                                      </p:cBhvr>
                                      <p:to>
                                        <p:strVal val="visible"/>
                                      </p:to>
                                    </p:set>
                                    <p:animEffect transition="in" filter="wipe(left)">
                                      <p:cBhvr>
                                        <p:cTn id="12" dur="500"/>
                                        <p:tgtEl>
                                          <p:spTgt spid="5847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4745" grpId="0" autoUpdateAnimBg="0"/>
      <p:bldP spid="584747" grpId="0"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5730" name="Rectangle 2">
            <a:extLst>
              <a:ext uri="{FF2B5EF4-FFF2-40B4-BE49-F238E27FC236}">
                <a16:creationId xmlns:a16="http://schemas.microsoft.com/office/drawing/2014/main" id="{F2C7DFF8-DC16-6B4D-EA1C-01225603991A}"/>
              </a:ext>
            </a:extLst>
          </p:cNvPr>
          <p:cNvSpPr>
            <a:spLocks noGrp="1" noChangeArrowheads="1"/>
          </p:cNvSpPr>
          <p:nvPr>
            <p:ph type="title"/>
          </p:nvPr>
        </p:nvSpPr>
        <p:spPr>
          <a:xfrm>
            <a:off x="457200" y="457200"/>
            <a:ext cx="8229600" cy="560388"/>
          </a:xfrm>
          <a:ln w="12700" cap="flat">
            <a:solidFill>
              <a:schemeClr val="tx1"/>
            </a:solidFill>
          </a:ln>
          <a:effectLst>
            <a:outerShdw dist="107763" dir="2700000" algn="ctr" rotWithShape="0">
              <a:schemeClr val="bg2"/>
            </a:outerShdw>
          </a:effectLst>
        </p:spPr>
        <p:txBody>
          <a:bodyPr lIns="90488" tIns="44450" rIns="90488" bIns="44450" anchor="t"/>
          <a:lstStyle/>
          <a:p>
            <a:pPr marL="109538" algn="l">
              <a:defRPr/>
            </a:pPr>
            <a:r>
              <a:rPr lang="en-US">
                <a:solidFill>
                  <a:schemeClr val="bg1"/>
                </a:solidFill>
                <a:effectLst>
                  <a:outerShdw blurRad="38100" dist="38100" dir="2700000" algn="tl">
                    <a:srgbClr val="000000"/>
                  </a:outerShdw>
                </a:effectLst>
                <a:cs typeface="+mj-cs"/>
              </a:rPr>
              <a:t>Transactions (Problem)</a:t>
            </a:r>
          </a:p>
        </p:txBody>
      </p:sp>
      <p:sp>
        <p:nvSpPr>
          <p:cNvPr id="43011" name="Text Box 3">
            <a:extLst>
              <a:ext uri="{FF2B5EF4-FFF2-40B4-BE49-F238E27FC236}">
                <a16:creationId xmlns:a16="http://schemas.microsoft.com/office/drawing/2014/main" id="{A3B01664-6C33-3A30-483E-C20F8C9A907A}"/>
              </a:ext>
            </a:extLst>
          </p:cNvPr>
          <p:cNvSpPr txBox="1">
            <a:spLocks noChangeArrowheads="1"/>
          </p:cNvSpPr>
          <p:nvPr/>
        </p:nvSpPr>
        <p:spPr bwMode="auto">
          <a:xfrm>
            <a:off x="533400" y="2732088"/>
            <a:ext cx="10668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r">
              <a:lnSpc>
                <a:spcPct val="90000"/>
              </a:lnSpc>
              <a:spcBef>
                <a:spcPct val="0"/>
              </a:spcBef>
              <a:buClrTx/>
              <a:buSzTx/>
              <a:buFontTx/>
              <a:buNone/>
            </a:pPr>
            <a:r>
              <a:rPr lang="en-US" altLang="en-US" sz="1800" b="0">
                <a:solidFill>
                  <a:schemeClr val="tx1"/>
                </a:solidFill>
                <a:latin typeface="Comic Sans MS" panose="030F0702030302020204" pitchFamily="66" charset="0"/>
              </a:rPr>
              <a:t>+10,000</a:t>
            </a:r>
          </a:p>
        </p:txBody>
      </p:sp>
      <p:sp>
        <p:nvSpPr>
          <p:cNvPr id="43012" name="Text Box 4">
            <a:extLst>
              <a:ext uri="{FF2B5EF4-FFF2-40B4-BE49-F238E27FC236}">
                <a16:creationId xmlns:a16="http://schemas.microsoft.com/office/drawing/2014/main" id="{E3F92035-CC06-A647-F29C-91CC451974B3}"/>
              </a:ext>
            </a:extLst>
          </p:cNvPr>
          <p:cNvSpPr txBox="1">
            <a:spLocks noChangeArrowheads="1"/>
          </p:cNvSpPr>
          <p:nvPr/>
        </p:nvSpPr>
        <p:spPr bwMode="auto">
          <a:xfrm>
            <a:off x="228600" y="2732088"/>
            <a:ext cx="4572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nSpc>
                <a:spcPct val="90000"/>
              </a:lnSpc>
              <a:spcBef>
                <a:spcPct val="0"/>
              </a:spcBef>
              <a:buClrTx/>
              <a:buSzTx/>
              <a:buFontTx/>
              <a:buNone/>
            </a:pPr>
            <a:r>
              <a:rPr lang="en-US" altLang="en-US" sz="1800">
                <a:solidFill>
                  <a:srgbClr val="800000"/>
                </a:solidFill>
                <a:latin typeface="Comic Sans MS" panose="030F0702030302020204" pitchFamily="66" charset="0"/>
              </a:rPr>
              <a:t>1.</a:t>
            </a:r>
          </a:p>
        </p:txBody>
      </p:sp>
      <p:sp>
        <p:nvSpPr>
          <p:cNvPr id="43013" name="Text Box 5">
            <a:extLst>
              <a:ext uri="{FF2B5EF4-FFF2-40B4-BE49-F238E27FC236}">
                <a16:creationId xmlns:a16="http://schemas.microsoft.com/office/drawing/2014/main" id="{7BEA39D0-3B14-D372-4410-8688972C7235}"/>
              </a:ext>
            </a:extLst>
          </p:cNvPr>
          <p:cNvSpPr txBox="1">
            <a:spLocks noChangeArrowheads="1"/>
          </p:cNvSpPr>
          <p:nvPr/>
        </p:nvSpPr>
        <p:spPr bwMode="auto">
          <a:xfrm>
            <a:off x="6400800" y="2732088"/>
            <a:ext cx="10668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r">
              <a:lnSpc>
                <a:spcPct val="90000"/>
              </a:lnSpc>
              <a:spcBef>
                <a:spcPct val="0"/>
              </a:spcBef>
              <a:buClrTx/>
              <a:buSzTx/>
              <a:buFontTx/>
              <a:buNone/>
            </a:pPr>
            <a:r>
              <a:rPr lang="en-US" altLang="en-US" sz="1800" b="0">
                <a:solidFill>
                  <a:schemeClr val="tx1"/>
                </a:solidFill>
                <a:latin typeface="Comic Sans MS" panose="030F0702030302020204" pitchFamily="66" charset="0"/>
              </a:rPr>
              <a:t>+10,000</a:t>
            </a:r>
          </a:p>
        </p:txBody>
      </p:sp>
      <p:sp>
        <p:nvSpPr>
          <p:cNvPr id="585734" name="Text Box 6">
            <a:extLst>
              <a:ext uri="{FF2B5EF4-FFF2-40B4-BE49-F238E27FC236}">
                <a16:creationId xmlns:a16="http://schemas.microsoft.com/office/drawing/2014/main" id="{46530771-9DAB-67DF-DC19-774F8AA90FE7}"/>
              </a:ext>
            </a:extLst>
          </p:cNvPr>
          <p:cNvSpPr txBox="1">
            <a:spLocks noChangeArrowheads="1"/>
          </p:cNvSpPr>
          <p:nvPr/>
        </p:nvSpPr>
        <p:spPr bwMode="auto">
          <a:xfrm>
            <a:off x="3581400" y="6248400"/>
            <a:ext cx="5486400" cy="581025"/>
          </a:xfrm>
          <a:prstGeom prst="rect">
            <a:avLst/>
          </a:prstGeom>
          <a:solidFill>
            <a:schemeClr val="bg1"/>
          </a:solidFill>
          <a:ln w="19050">
            <a:noFill/>
            <a:miter lim="800000"/>
            <a:headEnd/>
            <a:tailEnd/>
          </a:ln>
          <a:effectLst/>
        </p:spPr>
        <p:txBody>
          <a:bodyPr>
            <a:spAutoFit/>
          </a:bodyPr>
          <a:lstStyle/>
          <a:p>
            <a:pPr marL="690563" indent="-690563">
              <a:spcBef>
                <a:spcPct val="50000"/>
              </a:spcBef>
              <a:defRPr/>
            </a:pPr>
            <a:r>
              <a:rPr lang="en-US" sz="1600" b="1" i="1">
                <a:solidFill>
                  <a:schemeClr val="bg2"/>
                </a:solidFill>
                <a:effectLst>
                  <a:outerShdw blurRad="38100" dist="38100" dir="2700000" algn="tl">
                    <a:srgbClr val="C0C0C0"/>
                  </a:outerShdw>
                </a:effectLst>
                <a:latin typeface="Comic Sans MS" pitchFamily="66" charset="0"/>
                <a:cs typeface="+mn-cs"/>
              </a:rPr>
              <a:t>SO 7 	Analyze the effects of business transactions on the accounting equation.</a:t>
            </a:r>
          </a:p>
        </p:txBody>
      </p:sp>
      <p:sp>
        <p:nvSpPr>
          <p:cNvPr id="43015" name="Text Box 7">
            <a:extLst>
              <a:ext uri="{FF2B5EF4-FFF2-40B4-BE49-F238E27FC236}">
                <a16:creationId xmlns:a16="http://schemas.microsoft.com/office/drawing/2014/main" id="{C061DE5E-68A3-39EC-0B57-046BF6171717}"/>
              </a:ext>
            </a:extLst>
          </p:cNvPr>
          <p:cNvSpPr txBox="1">
            <a:spLocks noChangeArrowheads="1"/>
          </p:cNvSpPr>
          <p:nvPr/>
        </p:nvSpPr>
        <p:spPr bwMode="auto">
          <a:xfrm>
            <a:off x="533400" y="3081338"/>
            <a:ext cx="10668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r">
              <a:lnSpc>
                <a:spcPct val="90000"/>
              </a:lnSpc>
              <a:spcBef>
                <a:spcPct val="0"/>
              </a:spcBef>
              <a:buClrTx/>
              <a:buSzTx/>
              <a:buFontTx/>
              <a:buNone/>
            </a:pPr>
            <a:r>
              <a:rPr lang="en-US" altLang="en-US" sz="1800" b="0">
                <a:solidFill>
                  <a:schemeClr val="tx1"/>
                </a:solidFill>
                <a:latin typeface="Comic Sans MS" panose="030F0702030302020204" pitchFamily="66" charset="0"/>
              </a:rPr>
              <a:t>-5,000</a:t>
            </a:r>
          </a:p>
        </p:txBody>
      </p:sp>
      <p:sp>
        <p:nvSpPr>
          <p:cNvPr id="43016" name="Text Box 8">
            <a:extLst>
              <a:ext uri="{FF2B5EF4-FFF2-40B4-BE49-F238E27FC236}">
                <a16:creationId xmlns:a16="http://schemas.microsoft.com/office/drawing/2014/main" id="{464BF8A3-FD69-A82A-65FE-50B9D2E1A5F3}"/>
              </a:ext>
            </a:extLst>
          </p:cNvPr>
          <p:cNvSpPr txBox="1">
            <a:spLocks noChangeArrowheads="1"/>
          </p:cNvSpPr>
          <p:nvPr/>
        </p:nvSpPr>
        <p:spPr bwMode="auto">
          <a:xfrm>
            <a:off x="228600" y="3081338"/>
            <a:ext cx="4572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nSpc>
                <a:spcPct val="90000"/>
              </a:lnSpc>
              <a:spcBef>
                <a:spcPct val="0"/>
              </a:spcBef>
              <a:buClrTx/>
              <a:buSzTx/>
              <a:buFontTx/>
              <a:buNone/>
            </a:pPr>
            <a:r>
              <a:rPr lang="en-US" altLang="en-US" sz="1800">
                <a:solidFill>
                  <a:srgbClr val="800000"/>
                </a:solidFill>
                <a:latin typeface="Comic Sans MS" panose="030F0702030302020204" pitchFamily="66" charset="0"/>
              </a:rPr>
              <a:t>2.</a:t>
            </a:r>
          </a:p>
        </p:txBody>
      </p:sp>
      <p:sp>
        <p:nvSpPr>
          <p:cNvPr id="43017" name="Text Box 9">
            <a:extLst>
              <a:ext uri="{FF2B5EF4-FFF2-40B4-BE49-F238E27FC236}">
                <a16:creationId xmlns:a16="http://schemas.microsoft.com/office/drawing/2014/main" id="{3E337422-289B-404A-9F08-A6E256E48CA7}"/>
              </a:ext>
            </a:extLst>
          </p:cNvPr>
          <p:cNvSpPr txBox="1">
            <a:spLocks noChangeArrowheads="1"/>
          </p:cNvSpPr>
          <p:nvPr/>
        </p:nvSpPr>
        <p:spPr bwMode="auto">
          <a:xfrm>
            <a:off x="3581400" y="3081338"/>
            <a:ext cx="10668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r">
              <a:lnSpc>
                <a:spcPct val="90000"/>
              </a:lnSpc>
              <a:spcBef>
                <a:spcPct val="0"/>
              </a:spcBef>
              <a:buClrTx/>
              <a:buSzTx/>
              <a:buFontTx/>
              <a:buNone/>
            </a:pPr>
            <a:r>
              <a:rPr lang="en-US" altLang="en-US" sz="1800" b="0">
                <a:solidFill>
                  <a:schemeClr val="tx1"/>
                </a:solidFill>
                <a:latin typeface="Comic Sans MS" panose="030F0702030302020204" pitchFamily="66" charset="0"/>
              </a:rPr>
              <a:t>+5,000</a:t>
            </a:r>
          </a:p>
        </p:txBody>
      </p:sp>
      <p:sp>
        <p:nvSpPr>
          <p:cNvPr id="43018" name="Text Box 10">
            <a:extLst>
              <a:ext uri="{FF2B5EF4-FFF2-40B4-BE49-F238E27FC236}">
                <a16:creationId xmlns:a16="http://schemas.microsoft.com/office/drawing/2014/main" id="{8F859E68-852A-941C-FA98-A3E1BF7BA3DE}"/>
              </a:ext>
            </a:extLst>
          </p:cNvPr>
          <p:cNvSpPr txBox="1">
            <a:spLocks noChangeArrowheads="1"/>
          </p:cNvSpPr>
          <p:nvPr/>
        </p:nvSpPr>
        <p:spPr bwMode="auto">
          <a:xfrm>
            <a:off x="533400" y="3429000"/>
            <a:ext cx="10668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r">
              <a:lnSpc>
                <a:spcPct val="90000"/>
              </a:lnSpc>
              <a:spcBef>
                <a:spcPct val="0"/>
              </a:spcBef>
              <a:buClrTx/>
              <a:buSzTx/>
              <a:buFontTx/>
              <a:buNone/>
            </a:pPr>
            <a:r>
              <a:rPr lang="en-US" altLang="en-US" sz="1800" b="0">
                <a:solidFill>
                  <a:schemeClr val="tx1"/>
                </a:solidFill>
                <a:latin typeface="Comic Sans MS" panose="030F0702030302020204" pitchFamily="66" charset="0"/>
              </a:rPr>
              <a:t>-400</a:t>
            </a:r>
          </a:p>
        </p:txBody>
      </p:sp>
      <p:sp>
        <p:nvSpPr>
          <p:cNvPr id="43019" name="Text Box 11">
            <a:extLst>
              <a:ext uri="{FF2B5EF4-FFF2-40B4-BE49-F238E27FC236}">
                <a16:creationId xmlns:a16="http://schemas.microsoft.com/office/drawing/2014/main" id="{084F7157-143F-2781-0EE2-6EBEF66BD792}"/>
              </a:ext>
            </a:extLst>
          </p:cNvPr>
          <p:cNvSpPr txBox="1">
            <a:spLocks noChangeArrowheads="1"/>
          </p:cNvSpPr>
          <p:nvPr/>
        </p:nvSpPr>
        <p:spPr bwMode="auto">
          <a:xfrm>
            <a:off x="228600" y="3429000"/>
            <a:ext cx="4572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nSpc>
                <a:spcPct val="90000"/>
              </a:lnSpc>
              <a:spcBef>
                <a:spcPct val="0"/>
              </a:spcBef>
              <a:buClrTx/>
              <a:buSzTx/>
              <a:buFontTx/>
              <a:buNone/>
            </a:pPr>
            <a:r>
              <a:rPr lang="en-US" altLang="en-US" sz="1800">
                <a:solidFill>
                  <a:srgbClr val="800000"/>
                </a:solidFill>
                <a:latin typeface="Comic Sans MS" panose="030F0702030302020204" pitchFamily="66" charset="0"/>
              </a:rPr>
              <a:t>3.</a:t>
            </a:r>
          </a:p>
        </p:txBody>
      </p:sp>
      <p:sp>
        <p:nvSpPr>
          <p:cNvPr id="43020" name="Text Box 12">
            <a:extLst>
              <a:ext uri="{FF2B5EF4-FFF2-40B4-BE49-F238E27FC236}">
                <a16:creationId xmlns:a16="http://schemas.microsoft.com/office/drawing/2014/main" id="{90D5CC58-B9D8-1B53-1D4B-51CC3DEEF2F2}"/>
              </a:ext>
            </a:extLst>
          </p:cNvPr>
          <p:cNvSpPr txBox="1">
            <a:spLocks noChangeArrowheads="1"/>
          </p:cNvSpPr>
          <p:nvPr/>
        </p:nvSpPr>
        <p:spPr bwMode="auto">
          <a:xfrm>
            <a:off x="7467600" y="3429000"/>
            <a:ext cx="12192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r">
              <a:lnSpc>
                <a:spcPct val="90000"/>
              </a:lnSpc>
              <a:spcBef>
                <a:spcPct val="0"/>
              </a:spcBef>
              <a:buClrTx/>
              <a:buSzTx/>
              <a:buFontTx/>
              <a:buNone/>
            </a:pPr>
            <a:r>
              <a:rPr lang="en-US" altLang="en-US" sz="1800" b="0">
                <a:solidFill>
                  <a:schemeClr val="tx1"/>
                </a:solidFill>
                <a:latin typeface="Comic Sans MS" panose="030F0702030302020204" pitchFamily="66" charset="0"/>
              </a:rPr>
              <a:t>-400</a:t>
            </a:r>
            <a:endParaRPr lang="en-US" altLang="en-US" sz="1800">
              <a:solidFill>
                <a:srgbClr val="000066"/>
              </a:solidFill>
              <a:latin typeface="Comic Sans MS" panose="030F0702030302020204" pitchFamily="66" charset="0"/>
            </a:endParaRPr>
          </a:p>
        </p:txBody>
      </p:sp>
      <p:sp>
        <p:nvSpPr>
          <p:cNvPr id="43021" name="Text Box 13">
            <a:extLst>
              <a:ext uri="{FF2B5EF4-FFF2-40B4-BE49-F238E27FC236}">
                <a16:creationId xmlns:a16="http://schemas.microsoft.com/office/drawing/2014/main" id="{50B3B67A-F343-F724-29B9-ED0FB929642E}"/>
              </a:ext>
            </a:extLst>
          </p:cNvPr>
          <p:cNvSpPr txBox="1">
            <a:spLocks noChangeArrowheads="1"/>
          </p:cNvSpPr>
          <p:nvPr/>
        </p:nvSpPr>
        <p:spPr bwMode="auto">
          <a:xfrm>
            <a:off x="6248400" y="1655763"/>
            <a:ext cx="25908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spcBef>
                <a:spcPct val="0"/>
              </a:spcBef>
              <a:buClrTx/>
              <a:buSzTx/>
              <a:buFontTx/>
              <a:buNone/>
            </a:pPr>
            <a:r>
              <a:rPr lang="en-US" altLang="en-US" sz="1800" b="0">
                <a:solidFill>
                  <a:schemeClr val="tx1"/>
                </a:solidFill>
                <a:latin typeface="Comic Sans MS" panose="030F0702030302020204" pitchFamily="66" charset="0"/>
              </a:rPr>
              <a:t>Stockholders’ Equity</a:t>
            </a:r>
          </a:p>
        </p:txBody>
      </p:sp>
      <p:sp>
        <p:nvSpPr>
          <p:cNvPr id="43022" name="Text Box 14">
            <a:extLst>
              <a:ext uri="{FF2B5EF4-FFF2-40B4-BE49-F238E27FC236}">
                <a16:creationId xmlns:a16="http://schemas.microsoft.com/office/drawing/2014/main" id="{C61A82A0-5E41-14F0-EB71-988958E94C35}"/>
              </a:ext>
            </a:extLst>
          </p:cNvPr>
          <p:cNvSpPr txBox="1">
            <a:spLocks noChangeArrowheads="1"/>
          </p:cNvSpPr>
          <p:nvPr/>
        </p:nvSpPr>
        <p:spPr bwMode="auto">
          <a:xfrm>
            <a:off x="533400" y="2362200"/>
            <a:ext cx="1066800" cy="28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lnSpc>
                <a:spcPct val="70000"/>
              </a:lnSpc>
              <a:spcBef>
                <a:spcPct val="0"/>
              </a:spcBef>
              <a:buClrTx/>
              <a:buSzTx/>
              <a:buFontTx/>
              <a:buNone/>
            </a:pPr>
            <a:r>
              <a:rPr lang="en-US" altLang="en-US" sz="1800" b="0">
                <a:solidFill>
                  <a:schemeClr val="tx1"/>
                </a:solidFill>
                <a:latin typeface="Comic Sans MS" panose="030F0702030302020204" pitchFamily="66" charset="0"/>
              </a:rPr>
              <a:t>Cash</a:t>
            </a:r>
          </a:p>
        </p:txBody>
      </p:sp>
      <p:sp>
        <p:nvSpPr>
          <p:cNvPr id="43023" name="Text Box 15">
            <a:extLst>
              <a:ext uri="{FF2B5EF4-FFF2-40B4-BE49-F238E27FC236}">
                <a16:creationId xmlns:a16="http://schemas.microsoft.com/office/drawing/2014/main" id="{4BA8FC1B-0D90-154B-21AE-B1962B1571E8}"/>
              </a:ext>
            </a:extLst>
          </p:cNvPr>
          <p:cNvSpPr txBox="1">
            <a:spLocks noChangeArrowheads="1"/>
          </p:cNvSpPr>
          <p:nvPr/>
        </p:nvSpPr>
        <p:spPr bwMode="auto">
          <a:xfrm>
            <a:off x="1828800" y="2025650"/>
            <a:ext cx="14478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spcBef>
                <a:spcPct val="0"/>
              </a:spcBef>
              <a:buClrTx/>
              <a:buSzTx/>
              <a:buFontTx/>
              <a:buNone/>
            </a:pPr>
            <a:r>
              <a:rPr lang="en-US" altLang="en-US" sz="1800" b="0">
                <a:solidFill>
                  <a:schemeClr val="tx1"/>
                </a:solidFill>
                <a:latin typeface="Comic Sans MS" panose="030F0702030302020204" pitchFamily="66" charset="0"/>
              </a:rPr>
              <a:t>Accounts Receivable</a:t>
            </a:r>
          </a:p>
        </p:txBody>
      </p:sp>
      <p:sp>
        <p:nvSpPr>
          <p:cNvPr id="43024" name="Text Box 16">
            <a:extLst>
              <a:ext uri="{FF2B5EF4-FFF2-40B4-BE49-F238E27FC236}">
                <a16:creationId xmlns:a16="http://schemas.microsoft.com/office/drawing/2014/main" id="{5CA3717F-399C-B921-40B9-A5B066D9274E}"/>
              </a:ext>
            </a:extLst>
          </p:cNvPr>
          <p:cNvSpPr txBox="1">
            <a:spLocks noChangeArrowheads="1"/>
          </p:cNvSpPr>
          <p:nvPr/>
        </p:nvSpPr>
        <p:spPr bwMode="auto">
          <a:xfrm>
            <a:off x="3429000" y="2362200"/>
            <a:ext cx="1295400" cy="28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lnSpc>
                <a:spcPct val="70000"/>
              </a:lnSpc>
              <a:spcBef>
                <a:spcPct val="0"/>
              </a:spcBef>
              <a:buClrTx/>
              <a:buSzTx/>
              <a:buFontTx/>
              <a:buNone/>
            </a:pPr>
            <a:r>
              <a:rPr lang="en-US" altLang="en-US" sz="1800" b="0">
                <a:solidFill>
                  <a:schemeClr val="tx1"/>
                </a:solidFill>
                <a:latin typeface="Comic Sans MS" panose="030F0702030302020204" pitchFamily="66" charset="0"/>
              </a:rPr>
              <a:t>Equipment</a:t>
            </a:r>
          </a:p>
        </p:txBody>
      </p:sp>
      <p:sp>
        <p:nvSpPr>
          <p:cNvPr id="43025" name="Text Box 17">
            <a:extLst>
              <a:ext uri="{FF2B5EF4-FFF2-40B4-BE49-F238E27FC236}">
                <a16:creationId xmlns:a16="http://schemas.microsoft.com/office/drawing/2014/main" id="{78DA1E9E-4FEC-ACBB-3F7E-6E2493B366D9}"/>
              </a:ext>
            </a:extLst>
          </p:cNvPr>
          <p:cNvSpPr txBox="1">
            <a:spLocks noChangeArrowheads="1"/>
          </p:cNvSpPr>
          <p:nvPr/>
        </p:nvSpPr>
        <p:spPr bwMode="auto">
          <a:xfrm>
            <a:off x="4800600" y="2025650"/>
            <a:ext cx="14478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spcBef>
                <a:spcPct val="0"/>
              </a:spcBef>
              <a:buClrTx/>
              <a:buSzTx/>
              <a:buFontTx/>
              <a:buNone/>
            </a:pPr>
            <a:r>
              <a:rPr lang="en-US" altLang="en-US" sz="1800" b="0">
                <a:solidFill>
                  <a:schemeClr val="tx1"/>
                </a:solidFill>
                <a:latin typeface="Comic Sans MS" panose="030F0702030302020204" pitchFamily="66" charset="0"/>
              </a:rPr>
              <a:t>Accounts Payable</a:t>
            </a:r>
          </a:p>
        </p:txBody>
      </p:sp>
      <p:sp>
        <p:nvSpPr>
          <p:cNvPr id="43026" name="Text Box 18">
            <a:extLst>
              <a:ext uri="{FF2B5EF4-FFF2-40B4-BE49-F238E27FC236}">
                <a16:creationId xmlns:a16="http://schemas.microsoft.com/office/drawing/2014/main" id="{34C36039-E2E8-6935-14FE-DE4091B34794}"/>
              </a:ext>
            </a:extLst>
          </p:cNvPr>
          <p:cNvSpPr txBox="1">
            <a:spLocks noChangeArrowheads="1"/>
          </p:cNvSpPr>
          <p:nvPr/>
        </p:nvSpPr>
        <p:spPr bwMode="auto">
          <a:xfrm>
            <a:off x="6248400" y="2025650"/>
            <a:ext cx="14478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spcBef>
                <a:spcPct val="0"/>
              </a:spcBef>
              <a:buClrTx/>
              <a:buSzTx/>
              <a:buFontTx/>
              <a:buNone/>
            </a:pPr>
            <a:r>
              <a:rPr lang="en-US" altLang="en-US" sz="1800" b="0">
                <a:solidFill>
                  <a:schemeClr val="tx1"/>
                </a:solidFill>
                <a:latin typeface="Comic Sans MS" panose="030F0702030302020204" pitchFamily="66" charset="0"/>
              </a:rPr>
              <a:t>Share Capital</a:t>
            </a:r>
          </a:p>
        </p:txBody>
      </p:sp>
      <p:sp>
        <p:nvSpPr>
          <p:cNvPr id="43027" name="Freeform 19">
            <a:extLst>
              <a:ext uri="{FF2B5EF4-FFF2-40B4-BE49-F238E27FC236}">
                <a16:creationId xmlns:a16="http://schemas.microsoft.com/office/drawing/2014/main" id="{982A8455-ADC1-EC11-1B4C-3FACB7CF6ED0}"/>
              </a:ext>
            </a:extLst>
          </p:cNvPr>
          <p:cNvSpPr>
            <a:spLocks/>
          </p:cNvSpPr>
          <p:nvPr/>
        </p:nvSpPr>
        <p:spPr bwMode="auto">
          <a:xfrm>
            <a:off x="1905000" y="2667000"/>
            <a:ext cx="1295400" cy="76200"/>
          </a:xfrm>
          <a:custGeom>
            <a:avLst/>
            <a:gdLst>
              <a:gd name="T0" fmla="*/ 0 w 665"/>
              <a:gd name="T1" fmla="*/ 0 h 1"/>
              <a:gd name="T2" fmla="*/ 2147483646 w 665"/>
              <a:gd name="T3" fmla="*/ 0 h 1"/>
              <a:gd name="T4" fmla="*/ 0 60000 65536"/>
              <a:gd name="T5" fmla="*/ 0 60000 65536"/>
              <a:gd name="T6" fmla="*/ 0 w 665"/>
              <a:gd name="T7" fmla="*/ 0 h 1"/>
              <a:gd name="T8" fmla="*/ 665 w 665"/>
              <a:gd name="T9" fmla="*/ 1 h 1"/>
            </a:gdLst>
            <a:ahLst/>
            <a:cxnLst>
              <a:cxn ang="T4">
                <a:pos x="T0" y="T1"/>
              </a:cxn>
              <a:cxn ang="T5">
                <a:pos x="T2" y="T3"/>
              </a:cxn>
            </a:cxnLst>
            <a:rect l="T6" t="T7" r="T8" b="T9"/>
            <a:pathLst>
              <a:path w="665" h="1">
                <a:moveTo>
                  <a:pt x="0" y="0"/>
                </a:moveTo>
                <a:lnTo>
                  <a:pt x="665" y="0"/>
                </a:lnTo>
              </a:path>
            </a:pathLst>
          </a:custGeom>
          <a:noFill/>
          <a:ln w="28575" cap="sq" cmpd="sng">
            <a:solidFill>
              <a:schemeClr val="tx1"/>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3028" name="Freeform 20">
            <a:extLst>
              <a:ext uri="{FF2B5EF4-FFF2-40B4-BE49-F238E27FC236}">
                <a16:creationId xmlns:a16="http://schemas.microsoft.com/office/drawing/2014/main" id="{1F4FC1F3-46CB-E1B4-0333-2D38D7C2A094}"/>
              </a:ext>
            </a:extLst>
          </p:cNvPr>
          <p:cNvSpPr>
            <a:spLocks/>
          </p:cNvSpPr>
          <p:nvPr/>
        </p:nvSpPr>
        <p:spPr bwMode="auto">
          <a:xfrm>
            <a:off x="533400" y="2667000"/>
            <a:ext cx="1055688" cy="1588"/>
          </a:xfrm>
          <a:custGeom>
            <a:avLst/>
            <a:gdLst>
              <a:gd name="T0" fmla="*/ 0 w 665"/>
              <a:gd name="T1" fmla="*/ 0 h 1"/>
              <a:gd name="T2" fmla="*/ 1675905494 w 665"/>
              <a:gd name="T3" fmla="*/ 0 h 1"/>
              <a:gd name="T4" fmla="*/ 0 60000 65536"/>
              <a:gd name="T5" fmla="*/ 0 60000 65536"/>
              <a:gd name="T6" fmla="*/ 0 w 665"/>
              <a:gd name="T7" fmla="*/ 0 h 1"/>
              <a:gd name="T8" fmla="*/ 665 w 665"/>
              <a:gd name="T9" fmla="*/ 1 h 1"/>
            </a:gdLst>
            <a:ahLst/>
            <a:cxnLst>
              <a:cxn ang="T4">
                <a:pos x="T0" y="T1"/>
              </a:cxn>
              <a:cxn ang="T5">
                <a:pos x="T2" y="T3"/>
              </a:cxn>
            </a:cxnLst>
            <a:rect l="T6" t="T7" r="T8" b="T9"/>
            <a:pathLst>
              <a:path w="665" h="1">
                <a:moveTo>
                  <a:pt x="0" y="0"/>
                </a:moveTo>
                <a:lnTo>
                  <a:pt x="665" y="0"/>
                </a:lnTo>
              </a:path>
            </a:pathLst>
          </a:custGeom>
          <a:noFill/>
          <a:ln w="28575" cap="sq" cmpd="sng">
            <a:solidFill>
              <a:schemeClr val="tx1"/>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3029" name="Freeform 21">
            <a:extLst>
              <a:ext uri="{FF2B5EF4-FFF2-40B4-BE49-F238E27FC236}">
                <a16:creationId xmlns:a16="http://schemas.microsoft.com/office/drawing/2014/main" id="{499B991E-E878-DF06-D41C-C8859A3EEAD2}"/>
              </a:ext>
            </a:extLst>
          </p:cNvPr>
          <p:cNvSpPr>
            <a:spLocks/>
          </p:cNvSpPr>
          <p:nvPr/>
        </p:nvSpPr>
        <p:spPr bwMode="auto">
          <a:xfrm>
            <a:off x="3505200" y="2667000"/>
            <a:ext cx="1143000" cy="76200"/>
          </a:xfrm>
          <a:custGeom>
            <a:avLst/>
            <a:gdLst>
              <a:gd name="T0" fmla="*/ 0 w 665"/>
              <a:gd name="T1" fmla="*/ 0 h 1"/>
              <a:gd name="T2" fmla="*/ 1964584962 w 665"/>
              <a:gd name="T3" fmla="*/ 0 h 1"/>
              <a:gd name="T4" fmla="*/ 0 60000 65536"/>
              <a:gd name="T5" fmla="*/ 0 60000 65536"/>
              <a:gd name="T6" fmla="*/ 0 w 665"/>
              <a:gd name="T7" fmla="*/ 0 h 1"/>
              <a:gd name="T8" fmla="*/ 665 w 665"/>
              <a:gd name="T9" fmla="*/ 1 h 1"/>
            </a:gdLst>
            <a:ahLst/>
            <a:cxnLst>
              <a:cxn ang="T4">
                <a:pos x="T0" y="T1"/>
              </a:cxn>
              <a:cxn ang="T5">
                <a:pos x="T2" y="T3"/>
              </a:cxn>
            </a:cxnLst>
            <a:rect l="T6" t="T7" r="T8" b="T9"/>
            <a:pathLst>
              <a:path w="665" h="1">
                <a:moveTo>
                  <a:pt x="0" y="0"/>
                </a:moveTo>
                <a:lnTo>
                  <a:pt x="665" y="0"/>
                </a:lnTo>
              </a:path>
            </a:pathLst>
          </a:custGeom>
          <a:noFill/>
          <a:ln w="28575" cap="sq" cmpd="sng">
            <a:solidFill>
              <a:schemeClr val="tx1"/>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3030" name="Freeform 22">
            <a:extLst>
              <a:ext uri="{FF2B5EF4-FFF2-40B4-BE49-F238E27FC236}">
                <a16:creationId xmlns:a16="http://schemas.microsoft.com/office/drawing/2014/main" id="{BA6E5146-0A29-3F7C-2095-A4387014F46D}"/>
              </a:ext>
            </a:extLst>
          </p:cNvPr>
          <p:cNvSpPr>
            <a:spLocks/>
          </p:cNvSpPr>
          <p:nvPr/>
        </p:nvSpPr>
        <p:spPr bwMode="auto">
          <a:xfrm>
            <a:off x="4953000" y="2667000"/>
            <a:ext cx="1143000" cy="76200"/>
          </a:xfrm>
          <a:custGeom>
            <a:avLst/>
            <a:gdLst>
              <a:gd name="T0" fmla="*/ 0 w 665"/>
              <a:gd name="T1" fmla="*/ 0 h 1"/>
              <a:gd name="T2" fmla="*/ 1964584962 w 665"/>
              <a:gd name="T3" fmla="*/ 0 h 1"/>
              <a:gd name="T4" fmla="*/ 0 60000 65536"/>
              <a:gd name="T5" fmla="*/ 0 60000 65536"/>
              <a:gd name="T6" fmla="*/ 0 w 665"/>
              <a:gd name="T7" fmla="*/ 0 h 1"/>
              <a:gd name="T8" fmla="*/ 665 w 665"/>
              <a:gd name="T9" fmla="*/ 1 h 1"/>
            </a:gdLst>
            <a:ahLst/>
            <a:cxnLst>
              <a:cxn ang="T4">
                <a:pos x="T0" y="T1"/>
              </a:cxn>
              <a:cxn ang="T5">
                <a:pos x="T2" y="T3"/>
              </a:cxn>
            </a:cxnLst>
            <a:rect l="T6" t="T7" r="T8" b="T9"/>
            <a:pathLst>
              <a:path w="665" h="1">
                <a:moveTo>
                  <a:pt x="0" y="0"/>
                </a:moveTo>
                <a:lnTo>
                  <a:pt x="665" y="0"/>
                </a:lnTo>
              </a:path>
            </a:pathLst>
          </a:custGeom>
          <a:noFill/>
          <a:ln w="28575" cap="sq" cmpd="sng">
            <a:solidFill>
              <a:schemeClr val="tx1"/>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3031" name="Freeform 23">
            <a:extLst>
              <a:ext uri="{FF2B5EF4-FFF2-40B4-BE49-F238E27FC236}">
                <a16:creationId xmlns:a16="http://schemas.microsoft.com/office/drawing/2014/main" id="{DD2D8258-126F-B456-05E6-A72F221233A4}"/>
              </a:ext>
            </a:extLst>
          </p:cNvPr>
          <p:cNvSpPr>
            <a:spLocks/>
          </p:cNvSpPr>
          <p:nvPr/>
        </p:nvSpPr>
        <p:spPr bwMode="auto">
          <a:xfrm>
            <a:off x="6411913" y="2667000"/>
            <a:ext cx="1055687" cy="1588"/>
          </a:xfrm>
          <a:custGeom>
            <a:avLst/>
            <a:gdLst>
              <a:gd name="T0" fmla="*/ 0 w 665"/>
              <a:gd name="T1" fmla="*/ 0 h 1"/>
              <a:gd name="T2" fmla="*/ 1675902319 w 665"/>
              <a:gd name="T3" fmla="*/ 0 h 1"/>
              <a:gd name="T4" fmla="*/ 0 60000 65536"/>
              <a:gd name="T5" fmla="*/ 0 60000 65536"/>
              <a:gd name="T6" fmla="*/ 0 w 665"/>
              <a:gd name="T7" fmla="*/ 0 h 1"/>
              <a:gd name="T8" fmla="*/ 665 w 665"/>
              <a:gd name="T9" fmla="*/ 1 h 1"/>
            </a:gdLst>
            <a:ahLst/>
            <a:cxnLst>
              <a:cxn ang="T4">
                <a:pos x="T0" y="T1"/>
              </a:cxn>
              <a:cxn ang="T5">
                <a:pos x="T2" y="T3"/>
              </a:cxn>
            </a:cxnLst>
            <a:rect l="T6" t="T7" r="T8" b="T9"/>
            <a:pathLst>
              <a:path w="665" h="1">
                <a:moveTo>
                  <a:pt x="0" y="0"/>
                </a:moveTo>
                <a:lnTo>
                  <a:pt x="665" y="0"/>
                </a:lnTo>
              </a:path>
            </a:pathLst>
          </a:custGeom>
          <a:noFill/>
          <a:ln w="28575" cap="sq" cmpd="sng">
            <a:solidFill>
              <a:schemeClr val="tx1"/>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3032" name="Text Box 24">
            <a:extLst>
              <a:ext uri="{FF2B5EF4-FFF2-40B4-BE49-F238E27FC236}">
                <a16:creationId xmlns:a16="http://schemas.microsoft.com/office/drawing/2014/main" id="{47E84F3C-A8D2-C7EE-46AF-895E61171803}"/>
              </a:ext>
            </a:extLst>
          </p:cNvPr>
          <p:cNvSpPr txBox="1">
            <a:spLocks noChangeArrowheads="1"/>
          </p:cNvSpPr>
          <p:nvPr/>
        </p:nvSpPr>
        <p:spPr bwMode="auto">
          <a:xfrm>
            <a:off x="1600200" y="233045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lnSpc>
                <a:spcPct val="90000"/>
              </a:lnSpc>
              <a:spcBef>
                <a:spcPct val="0"/>
              </a:spcBef>
              <a:buClrTx/>
              <a:buSzTx/>
              <a:buFontTx/>
              <a:buNone/>
            </a:pPr>
            <a:r>
              <a:rPr lang="en-US" altLang="en-US" sz="2000" b="0">
                <a:solidFill>
                  <a:schemeClr val="tx1"/>
                </a:solidFill>
                <a:latin typeface="Comic Sans MS" panose="030F0702030302020204" pitchFamily="66" charset="0"/>
              </a:rPr>
              <a:t>+</a:t>
            </a:r>
          </a:p>
        </p:txBody>
      </p:sp>
      <p:sp>
        <p:nvSpPr>
          <p:cNvPr id="43033" name="Text Box 25">
            <a:extLst>
              <a:ext uri="{FF2B5EF4-FFF2-40B4-BE49-F238E27FC236}">
                <a16:creationId xmlns:a16="http://schemas.microsoft.com/office/drawing/2014/main" id="{140C0C90-9AC3-EDCD-F0D4-110954E7F30A}"/>
              </a:ext>
            </a:extLst>
          </p:cNvPr>
          <p:cNvSpPr txBox="1">
            <a:spLocks noChangeArrowheads="1"/>
          </p:cNvSpPr>
          <p:nvPr/>
        </p:nvSpPr>
        <p:spPr bwMode="auto">
          <a:xfrm>
            <a:off x="3124200" y="233045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lnSpc>
                <a:spcPct val="90000"/>
              </a:lnSpc>
              <a:spcBef>
                <a:spcPct val="0"/>
              </a:spcBef>
              <a:buClrTx/>
              <a:buSzTx/>
              <a:buFontTx/>
              <a:buNone/>
            </a:pPr>
            <a:r>
              <a:rPr lang="en-US" altLang="en-US" sz="2000" b="0">
                <a:solidFill>
                  <a:schemeClr val="tx1"/>
                </a:solidFill>
                <a:latin typeface="Comic Sans MS" panose="030F0702030302020204" pitchFamily="66" charset="0"/>
              </a:rPr>
              <a:t>+</a:t>
            </a:r>
          </a:p>
        </p:txBody>
      </p:sp>
      <p:sp>
        <p:nvSpPr>
          <p:cNvPr id="43034" name="Text Box 26">
            <a:extLst>
              <a:ext uri="{FF2B5EF4-FFF2-40B4-BE49-F238E27FC236}">
                <a16:creationId xmlns:a16="http://schemas.microsoft.com/office/drawing/2014/main" id="{CACB3821-744E-3123-FBB6-5619C009429A}"/>
              </a:ext>
            </a:extLst>
          </p:cNvPr>
          <p:cNvSpPr txBox="1">
            <a:spLocks noChangeArrowheads="1"/>
          </p:cNvSpPr>
          <p:nvPr/>
        </p:nvSpPr>
        <p:spPr bwMode="auto">
          <a:xfrm>
            <a:off x="4648200" y="233045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lnSpc>
                <a:spcPct val="90000"/>
              </a:lnSpc>
              <a:spcBef>
                <a:spcPct val="0"/>
              </a:spcBef>
              <a:buClrTx/>
              <a:buSzTx/>
              <a:buFontTx/>
              <a:buNone/>
            </a:pPr>
            <a:r>
              <a:rPr lang="en-US" altLang="en-US" sz="2000" b="0">
                <a:solidFill>
                  <a:schemeClr val="tx1"/>
                </a:solidFill>
                <a:latin typeface="Comic Sans MS" panose="030F0702030302020204" pitchFamily="66" charset="0"/>
              </a:rPr>
              <a:t>=</a:t>
            </a:r>
          </a:p>
        </p:txBody>
      </p:sp>
      <p:sp>
        <p:nvSpPr>
          <p:cNvPr id="43035" name="Text Box 27">
            <a:extLst>
              <a:ext uri="{FF2B5EF4-FFF2-40B4-BE49-F238E27FC236}">
                <a16:creationId xmlns:a16="http://schemas.microsoft.com/office/drawing/2014/main" id="{3A418C61-489C-12FC-8A52-8C2A64F1D807}"/>
              </a:ext>
            </a:extLst>
          </p:cNvPr>
          <p:cNvSpPr txBox="1">
            <a:spLocks noChangeArrowheads="1"/>
          </p:cNvSpPr>
          <p:nvPr/>
        </p:nvSpPr>
        <p:spPr bwMode="auto">
          <a:xfrm>
            <a:off x="6096000" y="233045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lnSpc>
                <a:spcPct val="90000"/>
              </a:lnSpc>
              <a:spcBef>
                <a:spcPct val="0"/>
              </a:spcBef>
              <a:buClrTx/>
              <a:buSzTx/>
              <a:buFontTx/>
              <a:buNone/>
            </a:pPr>
            <a:r>
              <a:rPr lang="en-US" altLang="en-US" sz="2000" b="0">
                <a:solidFill>
                  <a:schemeClr val="tx1"/>
                </a:solidFill>
                <a:latin typeface="Comic Sans MS" panose="030F0702030302020204" pitchFamily="66" charset="0"/>
              </a:rPr>
              <a:t>+</a:t>
            </a:r>
          </a:p>
        </p:txBody>
      </p:sp>
      <p:sp>
        <p:nvSpPr>
          <p:cNvPr id="43036" name="Freeform 28">
            <a:extLst>
              <a:ext uri="{FF2B5EF4-FFF2-40B4-BE49-F238E27FC236}">
                <a16:creationId xmlns:a16="http://schemas.microsoft.com/office/drawing/2014/main" id="{4D6F6DC3-B9DF-2D62-36B3-4D72D50FC385}"/>
              </a:ext>
            </a:extLst>
          </p:cNvPr>
          <p:cNvSpPr>
            <a:spLocks/>
          </p:cNvSpPr>
          <p:nvPr/>
        </p:nvSpPr>
        <p:spPr bwMode="auto">
          <a:xfrm flipV="1">
            <a:off x="6400800" y="1946275"/>
            <a:ext cx="2286000" cy="74613"/>
          </a:xfrm>
          <a:custGeom>
            <a:avLst/>
            <a:gdLst>
              <a:gd name="T0" fmla="*/ 0 w 665"/>
              <a:gd name="T1" fmla="*/ 0 h 1"/>
              <a:gd name="T2" fmla="*/ 2147483646 w 665"/>
              <a:gd name="T3" fmla="*/ 0 h 1"/>
              <a:gd name="T4" fmla="*/ 0 60000 65536"/>
              <a:gd name="T5" fmla="*/ 0 60000 65536"/>
              <a:gd name="T6" fmla="*/ 0 w 665"/>
              <a:gd name="T7" fmla="*/ 0 h 1"/>
              <a:gd name="T8" fmla="*/ 665 w 665"/>
              <a:gd name="T9" fmla="*/ 1 h 1"/>
            </a:gdLst>
            <a:ahLst/>
            <a:cxnLst>
              <a:cxn ang="T4">
                <a:pos x="T0" y="T1"/>
              </a:cxn>
              <a:cxn ang="T5">
                <a:pos x="T2" y="T3"/>
              </a:cxn>
            </a:cxnLst>
            <a:rect l="T6" t="T7" r="T8" b="T9"/>
            <a:pathLst>
              <a:path w="665" h="1">
                <a:moveTo>
                  <a:pt x="0" y="0"/>
                </a:moveTo>
                <a:lnTo>
                  <a:pt x="665" y="0"/>
                </a:lnTo>
              </a:path>
            </a:pathLst>
          </a:custGeom>
          <a:noFill/>
          <a:ln w="28575" cap="sq" cmpd="sng">
            <a:solidFill>
              <a:schemeClr val="tx1"/>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3037" name="Freeform 29">
            <a:extLst>
              <a:ext uri="{FF2B5EF4-FFF2-40B4-BE49-F238E27FC236}">
                <a16:creationId xmlns:a16="http://schemas.microsoft.com/office/drawing/2014/main" id="{E7A3B298-1FDD-09B2-94AA-E3D18B6E2817}"/>
              </a:ext>
            </a:extLst>
          </p:cNvPr>
          <p:cNvSpPr>
            <a:spLocks/>
          </p:cNvSpPr>
          <p:nvPr/>
        </p:nvSpPr>
        <p:spPr bwMode="auto">
          <a:xfrm>
            <a:off x="4953000" y="2022475"/>
            <a:ext cx="1143000" cy="76200"/>
          </a:xfrm>
          <a:custGeom>
            <a:avLst/>
            <a:gdLst>
              <a:gd name="T0" fmla="*/ 0 w 665"/>
              <a:gd name="T1" fmla="*/ 0 h 1"/>
              <a:gd name="T2" fmla="*/ 1964584962 w 665"/>
              <a:gd name="T3" fmla="*/ 0 h 1"/>
              <a:gd name="T4" fmla="*/ 0 60000 65536"/>
              <a:gd name="T5" fmla="*/ 0 60000 65536"/>
              <a:gd name="T6" fmla="*/ 0 w 665"/>
              <a:gd name="T7" fmla="*/ 0 h 1"/>
              <a:gd name="T8" fmla="*/ 665 w 665"/>
              <a:gd name="T9" fmla="*/ 1 h 1"/>
            </a:gdLst>
            <a:ahLst/>
            <a:cxnLst>
              <a:cxn ang="T4">
                <a:pos x="T0" y="T1"/>
              </a:cxn>
              <a:cxn ang="T5">
                <a:pos x="T2" y="T3"/>
              </a:cxn>
            </a:cxnLst>
            <a:rect l="T6" t="T7" r="T8" b="T9"/>
            <a:pathLst>
              <a:path w="665" h="1">
                <a:moveTo>
                  <a:pt x="0" y="0"/>
                </a:moveTo>
                <a:lnTo>
                  <a:pt x="665" y="0"/>
                </a:lnTo>
              </a:path>
            </a:pathLst>
          </a:custGeom>
          <a:noFill/>
          <a:ln w="28575" cap="sq" cmpd="sng">
            <a:solidFill>
              <a:schemeClr val="tx1"/>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3038" name="Freeform 30">
            <a:extLst>
              <a:ext uri="{FF2B5EF4-FFF2-40B4-BE49-F238E27FC236}">
                <a16:creationId xmlns:a16="http://schemas.microsoft.com/office/drawing/2014/main" id="{8D947E36-D957-26EE-1E60-8F7642A13061}"/>
              </a:ext>
            </a:extLst>
          </p:cNvPr>
          <p:cNvSpPr>
            <a:spLocks/>
          </p:cNvSpPr>
          <p:nvPr/>
        </p:nvSpPr>
        <p:spPr bwMode="auto">
          <a:xfrm>
            <a:off x="533400" y="2022475"/>
            <a:ext cx="4089400" cy="1588"/>
          </a:xfrm>
          <a:custGeom>
            <a:avLst/>
            <a:gdLst>
              <a:gd name="T0" fmla="*/ 0 w 2576"/>
              <a:gd name="T1" fmla="*/ 0 h 1"/>
              <a:gd name="T2" fmla="*/ 2147483646 w 2576"/>
              <a:gd name="T3" fmla="*/ 0 h 1"/>
              <a:gd name="T4" fmla="*/ 0 60000 65536"/>
              <a:gd name="T5" fmla="*/ 0 60000 65536"/>
              <a:gd name="T6" fmla="*/ 0 w 2576"/>
              <a:gd name="T7" fmla="*/ 0 h 1"/>
              <a:gd name="T8" fmla="*/ 2576 w 2576"/>
              <a:gd name="T9" fmla="*/ 1 h 1"/>
            </a:gdLst>
            <a:ahLst/>
            <a:cxnLst>
              <a:cxn ang="T4">
                <a:pos x="T0" y="T1"/>
              </a:cxn>
              <a:cxn ang="T5">
                <a:pos x="T2" y="T3"/>
              </a:cxn>
            </a:cxnLst>
            <a:rect l="T6" t="T7" r="T8" b="T9"/>
            <a:pathLst>
              <a:path w="2576" h="1">
                <a:moveTo>
                  <a:pt x="0" y="0"/>
                </a:moveTo>
                <a:lnTo>
                  <a:pt x="2576" y="0"/>
                </a:lnTo>
              </a:path>
            </a:pathLst>
          </a:custGeom>
          <a:noFill/>
          <a:ln w="28575" cap="sq" cmpd="sng">
            <a:solidFill>
              <a:schemeClr val="tx1"/>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3039" name="Text Box 31">
            <a:extLst>
              <a:ext uri="{FF2B5EF4-FFF2-40B4-BE49-F238E27FC236}">
                <a16:creationId xmlns:a16="http://schemas.microsoft.com/office/drawing/2014/main" id="{DA9EB1D8-9B4D-86F7-178E-E39E931CCD88}"/>
              </a:ext>
            </a:extLst>
          </p:cNvPr>
          <p:cNvSpPr txBox="1">
            <a:spLocks noChangeArrowheads="1"/>
          </p:cNvSpPr>
          <p:nvPr/>
        </p:nvSpPr>
        <p:spPr bwMode="auto">
          <a:xfrm>
            <a:off x="1981200" y="1738313"/>
            <a:ext cx="1066800" cy="284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lnSpc>
                <a:spcPct val="70000"/>
              </a:lnSpc>
              <a:spcBef>
                <a:spcPct val="0"/>
              </a:spcBef>
              <a:buClrTx/>
              <a:buSzTx/>
              <a:buFontTx/>
              <a:buNone/>
            </a:pPr>
            <a:r>
              <a:rPr lang="en-US" altLang="en-US" sz="1800" b="0">
                <a:solidFill>
                  <a:schemeClr val="tx1"/>
                </a:solidFill>
                <a:latin typeface="Comic Sans MS" panose="030F0702030302020204" pitchFamily="66" charset="0"/>
              </a:rPr>
              <a:t>Assets</a:t>
            </a:r>
          </a:p>
        </p:txBody>
      </p:sp>
      <p:sp>
        <p:nvSpPr>
          <p:cNvPr id="43040" name="Text Box 32">
            <a:extLst>
              <a:ext uri="{FF2B5EF4-FFF2-40B4-BE49-F238E27FC236}">
                <a16:creationId xmlns:a16="http://schemas.microsoft.com/office/drawing/2014/main" id="{E5166616-EFFE-BA96-A12D-AE1D66F0FAD1}"/>
              </a:ext>
            </a:extLst>
          </p:cNvPr>
          <p:cNvSpPr txBox="1">
            <a:spLocks noChangeArrowheads="1"/>
          </p:cNvSpPr>
          <p:nvPr/>
        </p:nvSpPr>
        <p:spPr bwMode="auto">
          <a:xfrm>
            <a:off x="4800600" y="1655763"/>
            <a:ext cx="14478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spcBef>
                <a:spcPct val="0"/>
              </a:spcBef>
              <a:buClrTx/>
              <a:buSzTx/>
              <a:buFontTx/>
              <a:buNone/>
            </a:pPr>
            <a:r>
              <a:rPr lang="en-US" altLang="en-US" sz="1800" b="0">
                <a:solidFill>
                  <a:schemeClr val="tx1"/>
                </a:solidFill>
                <a:latin typeface="Comic Sans MS" panose="030F0702030302020204" pitchFamily="66" charset="0"/>
              </a:rPr>
              <a:t>Liabilities</a:t>
            </a:r>
          </a:p>
        </p:txBody>
      </p:sp>
      <p:sp>
        <p:nvSpPr>
          <p:cNvPr id="43041" name="Text Box 33">
            <a:extLst>
              <a:ext uri="{FF2B5EF4-FFF2-40B4-BE49-F238E27FC236}">
                <a16:creationId xmlns:a16="http://schemas.microsoft.com/office/drawing/2014/main" id="{5FE1F6BB-C837-6333-AF1C-64408422E216}"/>
              </a:ext>
            </a:extLst>
          </p:cNvPr>
          <p:cNvSpPr txBox="1">
            <a:spLocks noChangeArrowheads="1"/>
          </p:cNvSpPr>
          <p:nvPr/>
        </p:nvSpPr>
        <p:spPr bwMode="auto">
          <a:xfrm>
            <a:off x="7467600" y="2024063"/>
            <a:ext cx="14478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spcBef>
                <a:spcPct val="0"/>
              </a:spcBef>
              <a:buClrTx/>
              <a:buSzTx/>
              <a:buFontTx/>
              <a:buNone/>
            </a:pPr>
            <a:r>
              <a:rPr lang="en-US" altLang="en-US" sz="1800" b="0">
                <a:solidFill>
                  <a:schemeClr val="tx1"/>
                </a:solidFill>
                <a:latin typeface="Comic Sans MS" panose="030F0702030302020204" pitchFamily="66" charset="0"/>
              </a:rPr>
              <a:t>Retained Earnings</a:t>
            </a:r>
          </a:p>
        </p:txBody>
      </p:sp>
      <p:sp>
        <p:nvSpPr>
          <p:cNvPr id="43042" name="Freeform 34">
            <a:extLst>
              <a:ext uri="{FF2B5EF4-FFF2-40B4-BE49-F238E27FC236}">
                <a16:creationId xmlns:a16="http://schemas.microsoft.com/office/drawing/2014/main" id="{A55E6E0F-197E-9F8B-EFFC-B3D199FA1900}"/>
              </a:ext>
            </a:extLst>
          </p:cNvPr>
          <p:cNvSpPr>
            <a:spLocks/>
          </p:cNvSpPr>
          <p:nvPr/>
        </p:nvSpPr>
        <p:spPr bwMode="auto">
          <a:xfrm>
            <a:off x="7631113" y="2665413"/>
            <a:ext cx="1055687" cy="1587"/>
          </a:xfrm>
          <a:custGeom>
            <a:avLst/>
            <a:gdLst>
              <a:gd name="T0" fmla="*/ 0 w 665"/>
              <a:gd name="T1" fmla="*/ 0 h 1"/>
              <a:gd name="T2" fmla="*/ 1675902319 w 665"/>
              <a:gd name="T3" fmla="*/ 0 h 1"/>
              <a:gd name="T4" fmla="*/ 0 60000 65536"/>
              <a:gd name="T5" fmla="*/ 0 60000 65536"/>
              <a:gd name="T6" fmla="*/ 0 w 665"/>
              <a:gd name="T7" fmla="*/ 0 h 1"/>
              <a:gd name="T8" fmla="*/ 665 w 665"/>
              <a:gd name="T9" fmla="*/ 1 h 1"/>
            </a:gdLst>
            <a:ahLst/>
            <a:cxnLst>
              <a:cxn ang="T4">
                <a:pos x="T0" y="T1"/>
              </a:cxn>
              <a:cxn ang="T5">
                <a:pos x="T2" y="T3"/>
              </a:cxn>
            </a:cxnLst>
            <a:rect l="T6" t="T7" r="T8" b="T9"/>
            <a:pathLst>
              <a:path w="665" h="1">
                <a:moveTo>
                  <a:pt x="0" y="0"/>
                </a:moveTo>
                <a:lnTo>
                  <a:pt x="665" y="0"/>
                </a:lnTo>
              </a:path>
            </a:pathLst>
          </a:custGeom>
          <a:noFill/>
          <a:ln w="28575" cap="sq" cmpd="sng">
            <a:solidFill>
              <a:schemeClr val="tx1"/>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3043" name="Text Box 35">
            <a:extLst>
              <a:ext uri="{FF2B5EF4-FFF2-40B4-BE49-F238E27FC236}">
                <a16:creationId xmlns:a16="http://schemas.microsoft.com/office/drawing/2014/main" id="{C7DD920A-40F1-BC67-E407-4A1DAC6BC537}"/>
              </a:ext>
            </a:extLst>
          </p:cNvPr>
          <p:cNvSpPr txBox="1">
            <a:spLocks noChangeArrowheads="1"/>
          </p:cNvSpPr>
          <p:nvPr/>
        </p:nvSpPr>
        <p:spPr bwMode="auto">
          <a:xfrm>
            <a:off x="533400" y="3767138"/>
            <a:ext cx="10668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r">
              <a:lnSpc>
                <a:spcPct val="90000"/>
              </a:lnSpc>
              <a:spcBef>
                <a:spcPct val="0"/>
              </a:spcBef>
              <a:buClrTx/>
              <a:buSzTx/>
              <a:buFontTx/>
              <a:buNone/>
            </a:pPr>
            <a:r>
              <a:rPr lang="en-US" altLang="en-US" sz="1800" b="0">
                <a:solidFill>
                  <a:schemeClr val="tx1"/>
                </a:solidFill>
                <a:latin typeface="Comic Sans MS" panose="030F0702030302020204" pitchFamily="66" charset="0"/>
              </a:rPr>
              <a:t>+5,100</a:t>
            </a:r>
          </a:p>
        </p:txBody>
      </p:sp>
      <p:sp>
        <p:nvSpPr>
          <p:cNvPr id="43044" name="Text Box 36">
            <a:extLst>
              <a:ext uri="{FF2B5EF4-FFF2-40B4-BE49-F238E27FC236}">
                <a16:creationId xmlns:a16="http://schemas.microsoft.com/office/drawing/2014/main" id="{4093E4FC-52C5-7486-CA78-396EE83EE2B3}"/>
              </a:ext>
            </a:extLst>
          </p:cNvPr>
          <p:cNvSpPr txBox="1">
            <a:spLocks noChangeArrowheads="1"/>
          </p:cNvSpPr>
          <p:nvPr/>
        </p:nvSpPr>
        <p:spPr bwMode="auto">
          <a:xfrm>
            <a:off x="228600" y="3767138"/>
            <a:ext cx="4572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nSpc>
                <a:spcPct val="90000"/>
              </a:lnSpc>
              <a:spcBef>
                <a:spcPct val="0"/>
              </a:spcBef>
              <a:buClrTx/>
              <a:buSzTx/>
              <a:buFontTx/>
              <a:buNone/>
            </a:pPr>
            <a:r>
              <a:rPr lang="en-US" altLang="en-US" sz="1800">
                <a:solidFill>
                  <a:srgbClr val="800000"/>
                </a:solidFill>
                <a:latin typeface="Comic Sans MS" panose="030F0702030302020204" pitchFamily="66" charset="0"/>
              </a:rPr>
              <a:t>4.</a:t>
            </a:r>
          </a:p>
        </p:txBody>
      </p:sp>
      <p:sp>
        <p:nvSpPr>
          <p:cNvPr id="43045" name="Text Box 37">
            <a:extLst>
              <a:ext uri="{FF2B5EF4-FFF2-40B4-BE49-F238E27FC236}">
                <a16:creationId xmlns:a16="http://schemas.microsoft.com/office/drawing/2014/main" id="{74879E62-16FE-9C7F-B8FA-C487BBBC6121}"/>
              </a:ext>
            </a:extLst>
          </p:cNvPr>
          <p:cNvSpPr txBox="1">
            <a:spLocks noChangeArrowheads="1"/>
          </p:cNvSpPr>
          <p:nvPr/>
        </p:nvSpPr>
        <p:spPr bwMode="auto">
          <a:xfrm>
            <a:off x="7467600" y="3767138"/>
            <a:ext cx="12192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r">
              <a:lnSpc>
                <a:spcPct val="90000"/>
              </a:lnSpc>
              <a:spcBef>
                <a:spcPct val="0"/>
              </a:spcBef>
              <a:buClrTx/>
              <a:buSzTx/>
              <a:buFontTx/>
              <a:buNone/>
            </a:pPr>
            <a:r>
              <a:rPr lang="en-US" altLang="en-US" sz="1800" b="0">
                <a:solidFill>
                  <a:schemeClr val="tx1"/>
                </a:solidFill>
                <a:latin typeface="Comic Sans MS" panose="030F0702030302020204" pitchFamily="66" charset="0"/>
              </a:rPr>
              <a:t>+5,100</a:t>
            </a:r>
            <a:endParaRPr lang="en-US" altLang="en-US" sz="1800">
              <a:solidFill>
                <a:srgbClr val="000066"/>
              </a:solidFill>
              <a:latin typeface="Comic Sans MS" panose="030F0702030302020204" pitchFamily="66" charset="0"/>
            </a:endParaRPr>
          </a:p>
        </p:txBody>
      </p:sp>
      <p:sp>
        <p:nvSpPr>
          <p:cNvPr id="43046" name="Text Box 39">
            <a:extLst>
              <a:ext uri="{FF2B5EF4-FFF2-40B4-BE49-F238E27FC236}">
                <a16:creationId xmlns:a16="http://schemas.microsoft.com/office/drawing/2014/main" id="{30134244-E795-891E-8670-49A633D2009B}"/>
              </a:ext>
            </a:extLst>
          </p:cNvPr>
          <p:cNvSpPr txBox="1">
            <a:spLocks noChangeArrowheads="1"/>
          </p:cNvSpPr>
          <p:nvPr/>
        </p:nvSpPr>
        <p:spPr bwMode="auto">
          <a:xfrm>
            <a:off x="533400" y="4114800"/>
            <a:ext cx="10668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r">
              <a:lnSpc>
                <a:spcPct val="90000"/>
              </a:lnSpc>
              <a:spcBef>
                <a:spcPct val="0"/>
              </a:spcBef>
              <a:buClrTx/>
              <a:buSzTx/>
              <a:buFontTx/>
              <a:buNone/>
            </a:pPr>
            <a:r>
              <a:rPr lang="en-US" altLang="en-US" sz="1800" b="0">
                <a:solidFill>
                  <a:schemeClr val="tx1"/>
                </a:solidFill>
                <a:latin typeface="Comic Sans MS" panose="030F0702030302020204" pitchFamily="66" charset="0"/>
              </a:rPr>
              <a:t>-1,000</a:t>
            </a:r>
          </a:p>
        </p:txBody>
      </p:sp>
      <p:sp>
        <p:nvSpPr>
          <p:cNvPr id="43047" name="Text Box 40">
            <a:extLst>
              <a:ext uri="{FF2B5EF4-FFF2-40B4-BE49-F238E27FC236}">
                <a16:creationId xmlns:a16="http://schemas.microsoft.com/office/drawing/2014/main" id="{1FD383F2-1B9F-5771-BE45-8DBE792B2831}"/>
              </a:ext>
            </a:extLst>
          </p:cNvPr>
          <p:cNvSpPr txBox="1">
            <a:spLocks noChangeArrowheads="1"/>
          </p:cNvSpPr>
          <p:nvPr/>
        </p:nvSpPr>
        <p:spPr bwMode="auto">
          <a:xfrm>
            <a:off x="228600" y="4114800"/>
            <a:ext cx="4572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nSpc>
                <a:spcPct val="90000"/>
              </a:lnSpc>
              <a:spcBef>
                <a:spcPct val="0"/>
              </a:spcBef>
              <a:buClrTx/>
              <a:buSzTx/>
              <a:buFontTx/>
              <a:buNone/>
            </a:pPr>
            <a:r>
              <a:rPr lang="en-US" altLang="en-US" sz="1800">
                <a:solidFill>
                  <a:srgbClr val="800000"/>
                </a:solidFill>
                <a:latin typeface="Comic Sans MS" panose="030F0702030302020204" pitchFamily="66" charset="0"/>
              </a:rPr>
              <a:t>5.</a:t>
            </a:r>
          </a:p>
        </p:txBody>
      </p:sp>
      <p:sp>
        <p:nvSpPr>
          <p:cNvPr id="43048" name="Text Box 41">
            <a:extLst>
              <a:ext uri="{FF2B5EF4-FFF2-40B4-BE49-F238E27FC236}">
                <a16:creationId xmlns:a16="http://schemas.microsoft.com/office/drawing/2014/main" id="{92560A73-BD30-162C-E3CB-7E5B1D3A52E5}"/>
              </a:ext>
            </a:extLst>
          </p:cNvPr>
          <p:cNvSpPr txBox="1">
            <a:spLocks noChangeArrowheads="1"/>
          </p:cNvSpPr>
          <p:nvPr/>
        </p:nvSpPr>
        <p:spPr bwMode="auto">
          <a:xfrm>
            <a:off x="7467600" y="4114800"/>
            <a:ext cx="12192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r">
              <a:lnSpc>
                <a:spcPct val="90000"/>
              </a:lnSpc>
              <a:spcBef>
                <a:spcPct val="0"/>
              </a:spcBef>
              <a:buClrTx/>
              <a:buSzTx/>
              <a:buFontTx/>
              <a:buNone/>
            </a:pPr>
            <a:r>
              <a:rPr lang="en-US" altLang="en-US" sz="1800" b="0">
                <a:solidFill>
                  <a:schemeClr val="tx1"/>
                </a:solidFill>
                <a:latin typeface="Comic Sans MS" panose="030F0702030302020204" pitchFamily="66" charset="0"/>
              </a:rPr>
              <a:t>-1,000</a:t>
            </a:r>
            <a:endParaRPr lang="en-US" altLang="en-US" sz="1800">
              <a:solidFill>
                <a:srgbClr val="000066"/>
              </a:solidFill>
              <a:latin typeface="Comic Sans MS" panose="030F0702030302020204" pitchFamily="66" charset="0"/>
            </a:endParaRPr>
          </a:p>
        </p:txBody>
      </p:sp>
      <p:sp>
        <p:nvSpPr>
          <p:cNvPr id="43049" name="Text Box 42">
            <a:extLst>
              <a:ext uri="{FF2B5EF4-FFF2-40B4-BE49-F238E27FC236}">
                <a16:creationId xmlns:a16="http://schemas.microsoft.com/office/drawing/2014/main" id="{C95FC8CD-6993-1481-6A2B-93080740BEC9}"/>
              </a:ext>
            </a:extLst>
          </p:cNvPr>
          <p:cNvSpPr txBox="1">
            <a:spLocks noChangeArrowheads="1"/>
          </p:cNvSpPr>
          <p:nvPr/>
        </p:nvSpPr>
        <p:spPr bwMode="auto">
          <a:xfrm>
            <a:off x="533400" y="1143000"/>
            <a:ext cx="822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spcBef>
                <a:spcPct val="50000"/>
              </a:spcBef>
              <a:buClrTx/>
              <a:buSzTx/>
              <a:buFontTx/>
              <a:buNone/>
            </a:pPr>
            <a:r>
              <a:rPr lang="en-US" altLang="en-US" sz="2400">
                <a:solidFill>
                  <a:srgbClr val="800000"/>
                </a:solidFill>
                <a:latin typeface="Comic Sans MS" panose="030F0702030302020204" pitchFamily="66" charset="0"/>
              </a:rPr>
              <a:t>6.  Paid part-time employee salaries of $2,000.</a:t>
            </a:r>
          </a:p>
        </p:txBody>
      </p:sp>
      <p:sp>
        <p:nvSpPr>
          <p:cNvPr id="585771" name="Text Box 43">
            <a:extLst>
              <a:ext uri="{FF2B5EF4-FFF2-40B4-BE49-F238E27FC236}">
                <a16:creationId xmlns:a16="http://schemas.microsoft.com/office/drawing/2014/main" id="{DE3273FC-2A72-6BD0-1E0A-AC90AEC539BB}"/>
              </a:ext>
            </a:extLst>
          </p:cNvPr>
          <p:cNvSpPr txBox="1">
            <a:spLocks noChangeArrowheads="1"/>
          </p:cNvSpPr>
          <p:nvPr/>
        </p:nvSpPr>
        <p:spPr bwMode="auto">
          <a:xfrm>
            <a:off x="533400" y="4452938"/>
            <a:ext cx="10668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r">
              <a:lnSpc>
                <a:spcPct val="90000"/>
              </a:lnSpc>
              <a:spcBef>
                <a:spcPct val="0"/>
              </a:spcBef>
              <a:buClrTx/>
              <a:buSzTx/>
              <a:buFontTx/>
              <a:buNone/>
            </a:pPr>
            <a:r>
              <a:rPr lang="en-US" altLang="en-US" sz="1800" b="0">
                <a:solidFill>
                  <a:schemeClr val="tx1"/>
                </a:solidFill>
                <a:latin typeface="Comic Sans MS" panose="030F0702030302020204" pitchFamily="66" charset="0"/>
              </a:rPr>
              <a:t>-2,000</a:t>
            </a:r>
          </a:p>
        </p:txBody>
      </p:sp>
      <p:sp>
        <p:nvSpPr>
          <p:cNvPr id="43051" name="Text Box 44">
            <a:extLst>
              <a:ext uri="{FF2B5EF4-FFF2-40B4-BE49-F238E27FC236}">
                <a16:creationId xmlns:a16="http://schemas.microsoft.com/office/drawing/2014/main" id="{9076A921-4D2F-E5F5-A777-899B7BC90CFE}"/>
              </a:ext>
            </a:extLst>
          </p:cNvPr>
          <p:cNvSpPr txBox="1">
            <a:spLocks noChangeArrowheads="1"/>
          </p:cNvSpPr>
          <p:nvPr/>
        </p:nvSpPr>
        <p:spPr bwMode="auto">
          <a:xfrm>
            <a:off x="228600" y="4452938"/>
            <a:ext cx="4572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nSpc>
                <a:spcPct val="90000"/>
              </a:lnSpc>
              <a:spcBef>
                <a:spcPct val="0"/>
              </a:spcBef>
              <a:buClrTx/>
              <a:buSzTx/>
              <a:buFontTx/>
              <a:buNone/>
            </a:pPr>
            <a:r>
              <a:rPr lang="en-US" altLang="en-US" sz="1800">
                <a:solidFill>
                  <a:srgbClr val="800000"/>
                </a:solidFill>
                <a:latin typeface="Comic Sans MS" panose="030F0702030302020204" pitchFamily="66" charset="0"/>
              </a:rPr>
              <a:t>6.</a:t>
            </a:r>
          </a:p>
        </p:txBody>
      </p:sp>
      <p:sp>
        <p:nvSpPr>
          <p:cNvPr id="585773" name="Text Box 45">
            <a:extLst>
              <a:ext uri="{FF2B5EF4-FFF2-40B4-BE49-F238E27FC236}">
                <a16:creationId xmlns:a16="http://schemas.microsoft.com/office/drawing/2014/main" id="{61D0D236-A497-4D3E-41E5-A4B21F1BAEBB}"/>
              </a:ext>
            </a:extLst>
          </p:cNvPr>
          <p:cNvSpPr txBox="1">
            <a:spLocks noChangeArrowheads="1"/>
          </p:cNvSpPr>
          <p:nvPr/>
        </p:nvSpPr>
        <p:spPr bwMode="auto">
          <a:xfrm>
            <a:off x="7467600" y="4452938"/>
            <a:ext cx="12192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r">
              <a:lnSpc>
                <a:spcPct val="90000"/>
              </a:lnSpc>
              <a:spcBef>
                <a:spcPct val="0"/>
              </a:spcBef>
              <a:buClrTx/>
              <a:buSzTx/>
              <a:buFontTx/>
              <a:buNone/>
            </a:pPr>
            <a:r>
              <a:rPr lang="en-US" altLang="en-US" sz="1800" b="0">
                <a:solidFill>
                  <a:schemeClr val="tx1"/>
                </a:solidFill>
                <a:latin typeface="Comic Sans MS" panose="030F0702030302020204" pitchFamily="66" charset="0"/>
              </a:rPr>
              <a:t>-2,000</a:t>
            </a:r>
            <a:endParaRPr lang="en-US" altLang="en-US" sz="1800">
              <a:solidFill>
                <a:srgbClr val="000066"/>
              </a:solidFill>
              <a:latin typeface="Comic Sans MS" panose="030F0702030302020204" pitchFamily="66" charset="0"/>
            </a:endParaRPr>
          </a:p>
        </p:txBody>
      </p:sp>
      <p:sp>
        <p:nvSpPr>
          <p:cNvPr id="585774" name="Text Box 46">
            <a:extLst>
              <a:ext uri="{FF2B5EF4-FFF2-40B4-BE49-F238E27FC236}">
                <a16:creationId xmlns:a16="http://schemas.microsoft.com/office/drawing/2014/main" id="{40B58F33-0396-CE53-BC8D-B100F8659E97}"/>
              </a:ext>
            </a:extLst>
          </p:cNvPr>
          <p:cNvSpPr txBox="1">
            <a:spLocks noChangeArrowheads="1"/>
          </p:cNvSpPr>
          <p:nvPr/>
        </p:nvSpPr>
        <p:spPr bwMode="auto">
          <a:xfrm>
            <a:off x="6781800" y="4841875"/>
            <a:ext cx="20574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lnSpc>
                <a:spcPct val="90000"/>
              </a:lnSpc>
              <a:spcBef>
                <a:spcPct val="0"/>
              </a:spcBef>
              <a:buClrTx/>
              <a:buSzTx/>
              <a:buFontTx/>
              <a:buNone/>
            </a:pPr>
            <a:r>
              <a:rPr lang="en-US" altLang="en-US" sz="1800">
                <a:solidFill>
                  <a:srgbClr val="800000"/>
                </a:solidFill>
                <a:latin typeface="Comic Sans MS" panose="030F0702030302020204" pitchFamily="66" charset="0"/>
              </a:rPr>
              <a:t>Salary Expense</a:t>
            </a:r>
          </a:p>
        </p:txBody>
      </p:sp>
      <p:sp>
        <p:nvSpPr>
          <p:cNvPr id="43054" name="Text Box 48">
            <a:extLst>
              <a:ext uri="{FF2B5EF4-FFF2-40B4-BE49-F238E27FC236}">
                <a16:creationId xmlns:a16="http://schemas.microsoft.com/office/drawing/2014/main" id="{A26A6B94-C5BF-1D1B-0FD1-194957AD73E3}"/>
              </a:ext>
            </a:extLst>
          </p:cNvPr>
          <p:cNvSpPr txBox="1">
            <a:spLocks noChangeArrowheads="1"/>
          </p:cNvSpPr>
          <p:nvPr/>
        </p:nvSpPr>
        <p:spPr bwMode="auto">
          <a:xfrm>
            <a:off x="7375525" y="2357438"/>
            <a:ext cx="3810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lnSpc>
                <a:spcPct val="75000"/>
              </a:lnSpc>
              <a:spcBef>
                <a:spcPct val="0"/>
              </a:spcBef>
              <a:buClrTx/>
              <a:buSzTx/>
              <a:buFontTx/>
              <a:buNone/>
            </a:pPr>
            <a:r>
              <a:rPr lang="en-US" altLang="en-US" sz="2000" b="0">
                <a:solidFill>
                  <a:schemeClr val="tx1"/>
                </a:solidFill>
                <a:latin typeface="Comic Sans MS" panose="030F0702030302020204" pitchFamily="66" charset="0"/>
              </a:rPr>
              <a:t>+</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585771"/>
                                        </p:tgtEl>
                                        <p:attrNameLst>
                                          <p:attrName>style.visibility</p:attrName>
                                        </p:attrNameLst>
                                      </p:cBhvr>
                                      <p:to>
                                        <p:strVal val="visible"/>
                                      </p:to>
                                    </p:set>
                                    <p:animEffect transition="in" filter="wipe(left)">
                                      <p:cBhvr>
                                        <p:cTn id="7" dur="500"/>
                                        <p:tgtEl>
                                          <p:spTgt spid="58577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585773"/>
                                        </p:tgtEl>
                                        <p:attrNameLst>
                                          <p:attrName>style.visibility</p:attrName>
                                        </p:attrNameLst>
                                      </p:cBhvr>
                                      <p:to>
                                        <p:strVal val="visible"/>
                                      </p:to>
                                    </p:set>
                                    <p:animEffect transition="in" filter="wipe(left)">
                                      <p:cBhvr>
                                        <p:cTn id="12" dur="500"/>
                                        <p:tgtEl>
                                          <p:spTgt spid="585773"/>
                                        </p:tgtEl>
                                      </p:cBhvr>
                                    </p:animEffect>
                                  </p:childTnLst>
                                </p:cTn>
                              </p:par>
                            </p:childTnLst>
                          </p:cTn>
                        </p:par>
                        <p:par>
                          <p:cTn id="13" fill="hold" nodeType="afterGroup">
                            <p:stCondLst>
                              <p:cond delay="500"/>
                            </p:stCondLst>
                            <p:childTnLst>
                              <p:par>
                                <p:cTn id="14" presetID="22" presetClass="entr" presetSubtype="8" fill="hold" nodeType="afterEffect">
                                  <p:stCondLst>
                                    <p:cond delay="0"/>
                                  </p:stCondLst>
                                  <p:childTnLst>
                                    <p:set>
                                      <p:cBhvr>
                                        <p:cTn id="15" dur="1" fill="hold">
                                          <p:stCondLst>
                                            <p:cond delay="0"/>
                                          </p:stCondLst>
                                        </p:cTn>
                                        <p:tgtEl>
                                          <p:spTgt spid="585774"/>
                                        </p:tgtEl>
                                        <p:attrNameLst>
                                          <p:attrName>style.visibility</p:attrName>
                                        </p:attrNameLst>
                                      </p:cBhvr>
                                      <p:to>
                                        <p:strVal val="visible"/>
                                      </p:to>
                                    </p:set>
                                    <p:animEffect transition="in" filter="wipe(left)">
                                      <p:cBhvr>
                                        <p:cTn id="16" dur="500"/>
                                        <p:tgtEl>
                                          <p:spTgt spid="5857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5771" grpId="0" autoUpdateAnimBg="0"/>
      <p:bldP spid="585773" grpId="0" autoUpdateAnimBg="0"/>
      <p:bldP spid="585774"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6754" name="Rectangle 2">
            <a:extLst>
              <a:ext uri="{FF2B5EF4-FFF2-40B4-BE49-F238E27FC236}">
                <a16:creationId xmlns:a16="http://schemas.microsoft.com/office/drawing/2014/main" id="{B23C227A-D846-0044-8200-947545891AC0}"/>
              </a:ext>
            </a:extLst>
          </p:cNvPr>
          <p:cNvSpPr>
            <a:spLocks noGrp="1" noChangeArrowheads="1"/>
          </p:cNvSpPr>
          <p:nvPr>
            <p:ph type="title"/>
          </p:nvPr>
        </p:nvSpPr>
        <p:spPr>
          <a:xfrm>
            <a:off x="457200" y="457200"/>
            <a:ext cx="8229600" cy="560388"/>
          </a:xfrm>
          <a:ln w="12700" cap="flat">
            <a:solidFill>
              <a:schemeClr val="tx1"/>
            </a:solidFill>
          </a:ln>
          <a:effectLst>
            <a:outerShdw dist="107763" dir="2700000" algn="ctr" rotWithShape="0">
              <a:schemeClr val="bg2"/>
            </a:outerShdw>
          </a:effectLst>
        </p:spPr>
        <p:txBody>
          <a:bodyPr lIns="90488" tIns="44450" rIns="90488" bIns="44450" anchor="t"/>
          <a:lstStyle/>
          <a:p>
            <a:pPr marL="109538" algn="l">
              <a:defRPr/>
            </a:pPr>
            <a:r>
              <a:rPr lang="en-US">
                <a:solidFill>
                  <a:schemeClr val="bg1"/>
                </a:solidFill>
                <a:effectLst>
                  <a:outerShdw blurRad="38100" dist="38100" dir="2700000" algn="tl">
                    <a:srgbClr val="000000"/>
                  </a:outerShdw>
                </a:effectLst>
                <a:cs typeface="+mj-cs"/>
              </a:rPr>
              <a:t>Transactions (Problem)</a:t>
            </a:r>
          </a:p>
        </p:txBody>
      </p:sp>
      <p:sp>
        <p:nvSpPr>
          <p:cNvPr id="44035" name="Text Box 3">
            <a:extLst>
              <a:ext uri="{FF2B5EF4-FFF2-40B4-BE49-F238E27FC236}">
                <a16:creationId xmlns:a16="http://schemas.microsoft.com/office/drawing/2014/main" id="{027376C2-3AF9-27C4-F38C-85907E44C165}"/>
              </a:ext>
            </a:extLst>
          </p:cNvPr>
          <p:cNvSpPr txBox="1">
            <a:spLocks noChangeArrowheads="1"/>
          </p:cNvSpPr>
          <p:nvPr/>
        </p:nvSpPr>
        <p:spPr bwMode="auto">
          <a:xfrm>
            <a:off x="533400" y="2732088"/>
            <a:ext cx="10668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r">
              <a:lnSpc>
                <a:spcPct val="90000"/>
              </a:lnSpc>
              <a:spcBef>
                <a:spcPct val="0"/>
              </a:spcBef>
              <a:buClrTx/>
              <a:buSzTx/>
              <a:buFontTx/>
              <a:buNone/>
            </a:pPr>
            <a:r>
              <a:rPr lang="en-US" altLang="en-US" sz="1800" b="0">
                <a:solidFill>
                  <a:schemeClr val="tx1"/>
                </a:solidFill>
                <a:latin typeface="Comic Sans MS" panose="030F0702030302020204" pitchFamily="66" charset="0"/>
              </a:rPr>
              <a:t>+10,000</a:t>
            </a:r>
          </a:p>
        </p:txBody>
      </p:sp>
      <p:sp>
        <p:nvSpPr>
          <p:cNvPr id="44036" name="Text Box 4">
            <a:extLst>
              <a:ext uri="{FF2B5EF4-FFF2-40B4-BE49-F238E27FC236}">
                <a16:creationId xmlns:a16="http://schemas.microsoft.com/office/drawing/2014/main" id="{0C0AC597-A573-7138-8B25-6BFC0E36329D}"/>
              </a:ext>
            </a:extLst>
          </p:cNvPr>
          <p:cNvSpPr txBox="1">
            <a:spLocks noChangeArrowheads="1"/>
          </p:cNvSpPr>
          <p:nvPr/>
        </p:nvSpPr>
        <p:spPr bwMode="auto">
          <a:xfrm>
            <a:off x="228600" y="2732088"/>
            <a:ext cx="4572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nSpc>
                <a:spcPct val="90000"/>
              </a:lnSpc>
              <a:spcBef>
                <a:spcPct val="0"/>
              </a:spcBef>
              <a:buClrTx/>
              <a:buSzTx/>
              <a:buFontTx/>
              <a:buNone/>
            </a:pPr>
            <a:r>
              <a:rPr lang="en-US" altLang="en-US" sz="1800">
                <a:solidFill>
                  <a:srgbClr val="800000"/>
                </a:solidFill>
                <a:latin typeface="Comic Sans MS" panose="030F0702030302020204" pitchFamily="66" charset="0"/>
              </a:rPr>
              <a:t>1.</a:t>
            </a:r>
          </a:p>
        </p:txBody>
      </p:sp>
      <p:sp>
        <p:nvSpPr>
          <p:cNvPr id="44037" name="Text Box 5">
            <a:extLst>
              <a:ext uri="{FF2B5EF4-FFF2-40B4-BE49-F238E27FC236}">
                <a16:creationId xmlns:a16="http://schemas.microsoft.com/office/drawing/2014/main" id="{38BF6A25-9C48-1484-639D-8BCA047B90D9}"/>
              </a:ext>
            </a:extLst>
          </p:cNvPr>
          <p:cNvSpPr txBox="1">
            <a:spLocks noChangeArrowheads="1"/>
          </p:cNvSpPr>
          <p:nvPr/>
        </p:nvSpPr>
        <p:spPr bwMode="auto">
          <a:xfrm>
            <a:off x="6400800" y="2732088"/>
            <a:ext cx="10668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r">
              <a:lnSpc>
                <a:spcPct val="90000"/>
              </a:lnSpc>
              <a:spcBef>
                <a:spcPct val="0"/>
              </a:spcBef>
              <a:buClrTx/>
              <a:buSzTx/>
              <a:buFontTx/>
              <a:buNone/>
            </a:pPr>
            <a:r>
              <a:rPr lang="en-US" altLang="en-US" sz="1800" b="0">
                <a:solidFill>
                  <a:schemeClr val="tx1"/>
                </a:solidFill>
                <a:latin typeface="Comic Sans MS" panose="030F0702030302020204" pitchFamily="66" charset="0"/>
              </a:rPr>
              <a:t>+10,000</a:t>
            </a:r>
          </a:p>
        </p:txBody>
      </p:sp>
      <p:sp>
        <p:nvSpPr>
          <p:cNvPr id="586758" name="Text Box 6">
            <a:extLst>
              <a:ext uri="{FF2B5EF4-FFF2-40B4-BE49-F238E27FC236}">
                <a16:creationId xmlns:a16="http://schemas.microsoft.com/office/drawing/2014/main" id="{C8F4CB5A-B79A-BC7A-4059-404B121FC91B}"/>
              </a:ext>
            </a:extLst>
          </p:cNvPr>
          <p:cNvSpPr txBox="1">
            <a:spLocks noChangeArrowheads="1"/>
          </p:cNvSpPr>
          <p:nvPr/>
        </p:nvSpPr>
        <p:spPr bwMode="auto">
          <a:xfrm>
            <a:off x="3581400" y="6248400"/>
            <a:ext cx="5486400" cy="581025"/>
          </a:xfrm>
          <a:prstGeom prst="rect">
            <a:avLst/>
          </a:prstGeom>
          <a:solidFill>
            <a:schemeClr val="bg1"/>
          </a:solidFill>
          <a:ln w="19050">
            <a:noFill/>
            <a:miter lim="800000"/>
            <a:headEnd/>
            <a:tailEnd/>
          </a:ln>
          <a:effectLst/>
        </p:spPr>
        <p:txBody>
          <a:bodyPr>
            <a:spAutoFit/>
          </a:bodyPr>
          <a:lstStyle/>
          <a:p>
            <a:pPr marL="690563" indent="-690563">
              <a:spcBef>
                <a:spcPct val="50000"/>
              </a:spcBef>
              <a:defRPr/>
            </a:pPr>
            <a:r>
              <a:rPr lang="en-US" sz="1600" b="1" i="1">
                <a:solidFill>
                  <a:schemeClr val="bg2"/>
                </a:solidFill>
                <a:effectLst>
                  <a:outerShdw blurRad="38100" dist="38100" dir="2700000" algn="tl">
                    <a:srgbClr val="C0C0C0"/>
                  </a:outerShdw>
                </a:effectLst>
                <a:latin typeface="Comic Sans MS" pitchFamily="66" charset="0"/>
                <a:cs typeface="+mn-cs"/>
              </a:rPr>
              <a:t>SO 7 	Analyze the effects of business transactions on the accounting equation.</a:t>
            </a:r>
          </a:p>
        </p:txBody>
      </p:sp>
      <p:sp>
        <p:nvSpPr>
          <p:cNvPr id="44039" name="Text Box 7">
            <a:extLst>
              <a:ext uri="{FF2B5EF4-FFF2-40B4-BE49-F238E27FC236}">
                <a16:creationId xmlns:a16="http://schemas.microsoft.com/office/drawing/2014/main" id="{644816FF-9E00-54A1-56F1-D1BE78C8E5C9}"/>
              </a:ext>
            </a:extLst>
          </p:cNvPr>
          <p:cNvSpPr txBox="1">
            <a:spLocks noChangeArrowheads="1"/>
          </p:cNvSpPr>
          <p:nvPr/>
        </p:nvSpPr>
        <p:spPr bwMode="auto">
          <a:xfrm>
            <a:off x="533400" y="3081338"/>
            <a:ext cx="10668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r">
              <a:lnSpc>
                <a:spcPct val="90000"/>
              </a:lnSpc>
              <a:spcBef>
                <a:spcPct val="0"/>
              </a:spcBef>
              <a:buClrTx/>
              <a:buSzTx/>
              <a:buFontTx/>
              <a:buNone/>
            </a:pPr>
            <a:r>
              <a:rPr lang="en-US" altLang="en-US" sz="1800" b="0">
                <a:solidFill>
                  <a:schemeClr val="tx1"/>
                </a:solidFill>
                <a:latin typeface="Comic Sans MS" panose="030F0702030302020204" pitchFamily="66" charset="0"/>
              </a:rPr>
              <a:t>-5,000</a:t>
            </a:r>
          </a:p>
        </p:txBody>
      </p:sp>
      <p:sp>
        <p:nvSpPr>
          <p:cNvPr id="44040" name="Text Box 8">
            <a:extLst>
              <a:ext uri="{FF2B5EF4-FFF2-40B4-BE49-F238E27FC236}">
                <a16:creationId xmlns:a16="http://schemas.microsoft.com/office/drawing/2014/main" id="{5FBC80F6-8D2E-71A1-2555-E60C32C188B6}"/>
              </a:ext>
            </a:extLst>
          </p:cNvPr>
          <p:cNvSpPr txBox="1">
            <a:spLocks noChangeArrowheads="1"/>
          </p:cNvSpPr>
          <p:nvPr/>
        </p:nvSpPr>
        <p:spPr bwMode="auto">
          <a:xfrm>
            <a:off x="228600" y="3081338"/>
            <a:ext cx="4572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nSpc>
                <a:spcPct val="90000"/>
              </a:lnSpc>
              <a:spcBef>
                <a:spcPct val="0"/>
              </a:spcBef>
              <a:buClrTx/>
              <a:buSzTx/>
              <a:buFontTx/>
              <a:buNone/>
            </a:pPr>
            <a:r>
              <a:rPr lang="en-US" altLang="en-US" sz="1800">
                <a:solidFill>
                  <a:srgbClr val="800000"/>
                </a:solidFill>
                <a:latin typeface="Comic Sans MS" panose="030F0702030302020204" pitchFamily="66" charset="0"/>
              </a:rPr>
              <a:t>2.</a:t>
            </a:r>
          </a:p>
        </p:txBody>
      </p:sp>
      <p:sp>
        <p:nvSpPr>
          <p:cNvPr id="44041" name="Text Box 9">
            <a:extLst>
              <a:ext uri="{FF2B5EF4-FFF2-40B4-BE49-F238E27FC236}">
                <a16:creationId xmlns:a16="http://schemas.microsoft.com/office/drawing/2014/main" id="{2250C33A-99A0-0C11-65BF-7CCF7B6D1EAC}"/>
              </a:ext>
            </a:extLst>
          </p:cNvPr>
          <p:cNvSpPr txBox="1">
            <a:spLocks noChangeArrowheads="1"/>
          </p:cNvSpPr>
          <p:nvPr/>
        </p:nvSpPr>
        <p:spPr bwMode="auto">
          <a:xfrm>
            <a:off x="3581400" y="3081338"/>
            <a:ext cx="10668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r">
              <a:lnSpc>
                <a:spcPct val="90000"/>
              </a:lnSpc>
              <a:spcBef>
                <a:spcPct val="0"/>
              </a:spcBef>
              <a:buClrTx/>
              <a:buSzTx/>
              <a:buFontTx/>
              <a:buNone/>
            </a:pPr>
            <a:r>
              <a:rPr lang="en-US" altLang="en-US" sz="1800" b="0">
                <a:solidFill>
                  <a:schemeClr val="tx1"/>
                </a:solidFill>
                <a:latin typeface="Comic Sans MS" panose="030F0702030302020204" pitchFamily="66" charset="0"/>
              </a:rPr>
              <a:t>+5,000</a:t>
            </a:r>
          </a:p>
        </p:txBody>
      </p:sp>
      <p:sp>
        <p:nvSpPr>
          <p:cNvPr id="44042" name="Text Box 10">
            <a:extLst>
              <a:ext uri="{FF2B5EF4-FFF2-40B4-BE49-F238E27FC236}">
                <a16:creationId xmlns:a16="http://schemas.microsoft.com/office/drawing/2014/main" id="{748EA69F-0097-D90D-1306-FA271EEB5E60}"/>
              </a:ext>
            </a:extLst>
          </p:cNvPr>
          <p:cNvSpPr txBox="1">
            <a:spLocks noChangeArrowheads="1"/>
          </p:cNvSpPr>
          <p:nvPr/>
        </p:nvSpPr>
        <p:spPr bwMode="auto">
          <a:xfrm>
            <a:off x="533400" y="3429000"/>
            <a:ext cx="10668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r">
              <a:lnSpc>
                <a:spcPct val="90000"/>
              </a:lnSpc>
              <a:spcBef>
                <a:spcPct val="0"/>
              </a:spcBef>
              <a:buClrTx/>
              <a:buSzTx/>
              <a:buFontTx/>
              <a:buNone/>
            </a:pPr>
            <a:r>
              <a:rPr lang="en-US" altLang="en-US" sz="1800" b="0">
                <a:solidFill>
                  <a:schemeClr val="tx1"/>
                </a:solidFill>
                <a:latin typeface="Comic Sans MS" panose="030F0702030302020204" pitchFamily="66" charset="0"/>
              </a:rPr>
              <a:t>-400</a:t>
            </a:r>
          </a:p>
        </p:txBody>
      </p:sp>
      <p:sp>
        <p:nvSpPr>
          <p:cNvPr id="44043" name="Text Box 11">
            <a:extLst>
              <a:ext uri="{FF2B5EF4-FFF2-40B4-BE49-F238E27FC236}">
                <a16:creationId xmlns:a16="http://schemas.microsoft.com/office/drawing/2014/main" id="{904D0519-DD97-2E09-415F-99EC45E17E3A}"/>
              </a:ext>
            </a:extLst>
          </p:cNvPr>
          <p:cNvSpPr txBox="1">
            <a:spLocks noChangeArrowheads="1"/>
          </p:cNvSpPr>
          <p:nvPr/>
        </p:nvSpPr>
        <p:spPr bwMode="auto">
          <a:xfrm>
            <a:off x="228600" y="3429000"/>
            <a:ext cx="4572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nSpc>
                <a:spcPct val="90000"/>
              </a:lnSpc>
              <a:spcBef>
                <a:spcPct val="0"/>
              </a:spcBef>
              <a:buClrTx/>
              <a:buSzTx/>
              <a:buFontTx/>
              <a:buNone/>
            </a:pPr>
            <a:r>
              <a:rPr lang="en-US" altLang="en-US" sz="1800">
                <a:solidFill>
                  <a:srgbClr val="800000"/>
                </a:solidFill>
                <a:latin typeface="Comic Sans MS" panose="030F0702030302020204" pitchFamily="66" charset="0"/>
              </a:rPr>
              <a:t>3.</a:t>
            </a:r>
          </a:p>
        </p:txBody>
      </p:sp>
      <p:sp>
        <p:nvSpPr>
          <p:cNvPr id="44044" name="Text Box 12">
            <a:extLst>
              <a:ext uri="{FF2B5EF4-FFF2-40B4-BE49-F238E27FC236}">
                <a16:creationId xmlns:a16="http://schemas.microsoft.com/office/drawing/2014/main" id="{4ABB7845-BB2D-538D-7EEE-53EB029A897B}"/>
              </a:ext>
            </a:extLst>
          </p:cNvPr>
          <p:cNvSpPr txBox="1">
            <a:spLocks noChangeArrowheads="1"/>
          </p:cNvSpPr>
          <p:nvPr/>
        </p:nvSpPr>
        <p:spPr bwMode="auto">
          <a:xfrm>
            <a:off x="7467600" y="3429000"/>
            <a:ext cx="12192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r">
              <a:lnSpc>
                <a:spcPct val="90000"/>
              </a:lnSpc>
              <a:spcBef>
                <a:spcPct val="0"/>
              </a:spcBef>
              <a:buClrTx/>
              <a:buSzTx/>
              <a:buFontTx/>
              <a:buNone/>
            </a:pPr>
            <a:r>
              <a:rPr lang="en-US" altLang="en-US" sz="1800" b="0">
                <a:solidFill>
                  <a:schemeClr val="tx1"/>
                </a:solidFill>
                <a:latin typeface="Comic Sans MS" panose="030F0702030302020204" pitchFamily="66" charset="0"/>
              </a:rPr>
              <a:t>-400</a:t>
            </a:r>
            <a:endParaRPr lang="en-US" altLang="en-US" sz="1800">
              <a:solidFill>
                <a:srgbClr val="000066"/>
              </a:solidFill>
              <a:latin typeface="Comic Sans MS" panose="030F0702030302020204" pitchFamily="66" charset="0"/>
            </a:endParaRPr>
          </a:p>
        </p:txBody>
      </p:sp>
      <p:sp>
        <p:nvSpPr>
          <p:cNvPr id="44045" name="Text Box 13">
            <a:extLst>
              <a:ext uri="{FF2B5EF4-FFF2-40B4-BE49-F238E27FC236}">
                <a16:creationId xmlns:a16="http://schemas.microsoft.com/office/drawing/2014/main" id="{252817A6-6C25-9C32-C8FA-F4A5E5EDE028}"/>
              </a:ext>
            </a:extLst>
          </p:cNvPr>
          <p:cNvSpPr txBox="1">
            <a:spLocks noChangeArrowheads="1"/>
          </p:cNvSpPr>
          <p:nvPr/>
        </p:nvSpPr>
        <p:spPr bwMode="auto">
          <a:xfrm>
            <a:off x="6248400" y="1655763"/>
            <a:ext cx="25908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spcBef>
                <a:spcPct val="0"/>
              </a:spcBef>
              <a:buClrTx/>
              <a:buSzTx/>
              <a:buFontTx/>
              <a:buNone/>
            </a:pPr>
            <a:r>
              <a:rPr lang="en-US" altLang="en-US" sz="1800" b="0">
                <a:solidFill>
                  <a:schemeClr val="tx1"/>
                </a:solidFill>
                <a:latin typeface="Comic Sans MS" panose="030F0702030302020204" pitchFamily="66" charset="0"/>
              </a:rPr>
              <a:t>Stockholders’ Equity</a:t>
            </a:r>
          </a:p>
        </p:txBody>
      </p:sp>
      <p:sp>
        <p:nvSpPr>
          <p:cNvPr id="44046" name="Text Box 14">
            <a:extLst>
              <a:ext uri="{FF2B5EF4-FFF2-40B4-BE49-F238E27FC236}">
                <a16:creationId xmlns:a16="http://schemas.microsoft.com/office/drawing/2014/main" id="{A22522EE-B898-4B30-DC79-1AF1C5500C73}"/>
              </a:ext>
            </a:extLst>
          </p:cNvPr>
          <p:cNvSpPr txBox="1">
            <a:spLocks noChangeArrowheads="1"/>
          </p:cNvSpPr>
          <p:nvPr/>
        </p:nvSpPr>
        <p:spPr bwMode="auto">
          <a:xfrm>
            <a:off x="533400" y="2362200"/>
            <a:ext cx="1066800" cy="28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lnSpc>
                <a:spcPct val="70000"/>
              </a:lnSpc>
              <a:spcBef>
                <a:spcPct val="0"/>
              </a:spcBef>
              <a:buClrTx/>
              <a:buSzTx/>
              <a:buFontTx/>
              <a:buNone/>
            </a:pPr>
            <a:r>
              <a:rPr lang="en-US" altLang="en-US" sz="1800" b="0">
                <a:solidFill>
                  <a:schemeClr val="tx1"/>
                </a:solidFill>
                <a:latin typeface="Comic Sans MS" panose="030F0702030302020204" pitchFamily="66" charset="0"/>
              </a:rPr>
              <a:t>Cash</a:t>
            </a:r>
          </a:p>
        </p:txBody>
      </p:sp>
      <p:sp>
        <p:nvSpPr>
          <p:cNvPr id="44047" name="Text Box 15">
            <a:extLst>
              <a:ext uri="{FF2B5EF4-FFF2-40B4-BE49-F238E27FC236}">
                <a16:creationId xmlns:a16="http://schemas.microsoft.com/office/drawing/2014/main" id="{B1AB5E9E-1EF6-50A7-D9C5-E94214971EDB}"/>
              </a:ext>
            </a:extLst>
          </p:cNvPr>
          <p:cNvSpPr txBox="1">
            <a:spLocks noChangeArrowheads="1"/>
          </p:cNvSpPr>
          <p:nvPr/>
        </p:nvSpPr>
        <p:spPr bwMode="auto">
          <a:xfrm>
            <a:off x="1828800" y="2025650"/>
            <a:ext cx="14478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spcBef>
                <a:spcPct val="0"/>
              </a:spcBef>
              <a:buClrTx/>
              <a:buSzTx/>
              <a:buFontTx/>
              <a:buNone/>
            </a:pPr>
            <a:r>
              <a:rPr lang="en-US" altLang="en-US" sz="1800" b="0">
                <a:solidFill>
                  <a:schemeClr val="tx1"/>
                </a:solidFill>
                <a:latin typeface="Comic Sans MS" panose="030F0702030302020204" pitchFamily="66" charset="0"/>
              </a:rPr>
              <a:t>Accounts Receivable</a:t>
            </a:r>
          </a:p>
        </p:txBody>
      </p:sp>
      <p:sp>
        <p:nvSpPr>
          <p:cNvPr id="44048" name="Text Box 16">
            <a:extLst>
              <a:ext uri="{FF2B5EF4-FFF2-40B4-BE49-F238E27FC236}">
                <a16:creationId xmlns:a16="http://schemas.microsoft.com/office/drawing/2014/main" id="{FCC76DFE-610D-CC87-A154-8A6DCE3D3B74}"/>
              </a:ext>
            </a:extLst>
          </p:cNvPr>
          <p:cNvSpPr txBox="1">
            <a:spLocks noChangeArrowheads="1"/>
          </p:cNvSpPr>
          <p:nvPr/>
        </p:nvSpPr>
        <p:spPr bwMode="auto">
          <a:xfrm>
            <a:off x="3429000" y="2362200"/>
            <a:ext cx="1295400" cy="28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lnSpc>
                <a:spcPct val="70000"/>
              </a:lnSpc>
              <a:spcBef>
                <a:spcPct val="0"/>
              </a:spcBef>
              <a:buClrTx/>
              <a:buSzTx/>
              <a:buFontTx/>
              <a:buNone/>
            </a:pPr>
            <a:r>
              <a:rPr lang="en-US" altLang="en-US" sz="1800" b="0">
                <a:solidFill>
                  <a:schemeClr val="tx1"/>
                </a:solidFill>
                <a:latin typeface="Comic Sans MS" panose="030F0702030302020204" pitchFamily="66" charset="0"/>
              </a:rPr>
              <a:t>Equipment</a:t>
            </a:r>
          </a:p>
        </p:txBody>
      </p:sp>
      <p:sp>
        <p:nvSpPr>
          <p:cNvPr id="44049" name="Text Box 17">
            <a:extLst>
              <a:ext uri="{FF2B5EF4-FFF2-40B4-BE49-F238E27FC236}">
                <a16:creationId xmlns:a16="http://schemas.microsoft.com/office/drawing/2014/main" id="{C0E34C72-2B17-7D55-D523-BD7699265836}"/>
              </a:ext>
            </a:extLst>
          </p:cNvPr>
          <p:cNvSpPr txBox="1">
            <a:spLocks noChangeArrowheads="1"/>
          </p:cNvSpPr>
          <p:nvPr/>
        </p:nvSpPr>
        <p:spPr bwMode="auto">
          <a:xfrm>
            <a:off x="4800600" y="2025650"/>
            <a:ext cx="14478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spcBef>
                <a:spcPct val="0"/>
              </a:spcBef>
              <a:buClrTx/>
              <a:buSzTx/>
              <a:buFontTx/>
              <a:buNone/>
            </a:pPr>
            <a:r>
              <a:rPr lang="en-US" altLang="en-US" sz="1800" b="0">
                <a:solidFill>
                  <a:schemeClr val="tx1"/>
                </a:solidFill>
                <a:latin typeface="Comic Sans MS" panose="030F0702030302020204" pitchFamily="66" charset="0"/>
              </a:rPr>
              <a:t>Accounts Payable</a:t>
            </a:r>
          </a:p>
        </p:txBody>
      </p:sp>
      <p:sp>
        <p:nvSpPr>
          <p:cNvPr id="44050" name="Text Box 18">
            <a:extLst>
              <a:ext uri="{FF2B5EF4-FFF2-40B4-BE49-F238E27FC236}">
                <a16:creationId xmlns:a16="http://schemas.microsoft.com/office/drawing/2014/main" id="{C5013B4F-39A0-6C9F-0782-CBED163134B1}"/>
              </a:ext>
            </a:extLst>
          </p:cNvPr>
          <p:cNvSpPr txBox="1">
            <a:spLocks noChangeArrowheads="1"/>
          </p:cNvSpPr>
          <p:nvPr/>
        </p:nvSpPr>
        <p:spPr bwMode="auto">
          <a:xfrm>
            <a:off x="6248400" y="2025650"/>
            <a:ext cx="14478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spcBef>
                <a:spcPct val="0"/>
              </a:spcBef>
              <a:buClrTx/>
              <a:buSzTx/>
              <a:buFontTx/>
              <a:buNone/>
            </a:pPr>
            <a:r>
              <a:rPr lang="en-US" altLang="en-US" sz="1800" b="0">
                <a:solidFill>
                  <a:schemeClr val="tx1"/>
                </a:solidFill>
                <a:latin typeface="Comic Sans MS" panose="030F0702030302020204" pitchFamily="66" charset="0"/>
              </a:rPr>
              <a:t>Share Capital</a:t>
            </a:r>
          </a:p>
        </p:txBody>
      </p:sp>
      <p:sp>
        <p:nvSpPr>
          <p:cNvPr id="44051" name="Freeform 19">
            <a:extLst>
              <a:ext uri="{FF2B5EF4-FFF2-40B4-BE49-F238E27FC236}">
                <a16:creationId xmlns:a16="http://schemas.microsoft.com/office/drawing/2014/main" id="{C2052F32-22D3-93A0-4969-3E5F97CB4E21}"/>
              </a:ext>
            </a:extLst>
          </p:cNvPr>
          <p:cNvSpPr>
            <a:spLocks/>
          </p:cNvSpPr>
          <p:nvPr/>
        </p:nvSpPr>
        <p:spPr bwMode="auto">
          <a:xfrm>
            <a:off x="1905000" y="2667000"/>
            <a:ext cx="1295400" cy="76200"/>
          </a:xfrm>
          <a:custGeom>
            <a:avLst/>
            <a:gdLst>
              <a:gd name="T0" fmla="*/ 0 w 665"/>
              <a:gd name="T1" fmla="*/ 0 h 1"/>
              <a:gd name="T2" fmla="*/ 2147483646 w 665"/>
              <a:gd name="T3" fmla="*/ 0 h 1"/>
              <a:gd name="T4" fmla="*/ 0 60000 65536"/>
              <a:gd name="T5" fmla="*/ 0 60000 65536"/>
              <a:gd name="T6" fmla="*/ 0 w 665"/>
              <a:gd name="T7" fmla="*/ 0 h 1"/>
              <a:gd name="T8" fmla="*/ 665 w 665"/>
              <a:gd name="T9" fmla="*/ 1 h 1"/>
            </a:gdLst>
            <a:ahLst/>
            <a:cxnLst>
              <a:cxn ang="T4">
                <a:pos x="T0" y="T1"/>
              </a:cxn>
              <a:cxn ang="T5">
                <a:pos x="T2" y="T3"/>
              </a:cxn>
            </a:cxnLst>
            <a:rect l="T6" t="T7" r="T8" b="T9"/>
            <a:pathLst>
              <a:path w="665" h="1">
                <a:moveTo>
                  <a:pt x="0" y="0"/>
                </a:moveTo>
                <a:lnTo>
                  <a:pt x="665" y="0"/>
                </a:lnTo>
              </a:path>
            </a:pathLst>
          </a:custGeom>
          <a:noFill/>
          <a:ln w="28575" cap="sq" cmpd="sng">
            <a:solidFill>
              <a:schemeClr val="tx1"/>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4052" name="Freeform 20">
            <a:extLst>
              <a:ext uri="{FF2B5EF4-FFF2-40B4-BE49-F238E27FC236}">
                <a16:creationId xmlns:a16="http://schemas.microsoft.com/office/drawing/2014/main" id="{C0157961-C615-9C61-6138-D5156AEADBAC}"/>
              </a:ext>
            </a:extLst>
          </p:cNvPr>
          <p:cNvSpPr>
            <a:spLocks/>
          </p:cNvSpPr>
          <p:nvPr/>
        </p:nvSpPr>
        <p:spPr bwMode="auto">
          <a:xfrm>
            <a:off x="533400" y="2667000"/>
            <a:ext cx="1055688" cy="1588"/>
          </a:xfrm>
          <a:custGeom>
            <a:avLst/>
            <a:gdLst>
              <a:gd name="T0" fmla="*/ 0 w 665"/>
              <a:gd name="T1" fmla="*/ 0 h 1"/>
              <a:gd name="T2" fmla="*/ 1675905494 w 665"/>
              <a:gd name="T3" fmla="*/ 0 h 1"/>
              <a:gd name="T4" fmla="*/ 0 60000 65536"/>
              <a:gd name="T5" fmla="*/ 0 60000 65536"/>
              <a:gd name="T6" fmla="*/ 0 w 665"/>
              <a:gd name="T7" fmla="*/ 0 h 1"/>
              <a:gd name="T8" fmla="*/ 665 w 665"/>
              <a:gd name="T9" fmla="*/ 1 h 1"/>
            </a:gdLst>
            <a:ahLst/>
            <a:cxnLst>
              <a:cxn ang="T4">
                <a:pos x="T0" y="T1"/>
              </a:cxn>
              <a:cxn ang="T5">
                <a:pos x="T2" y="T3"/>
              </a:cxn>
            </a:cxnLst>
            <a:rect l="T6" t="T7" r="T8" b="T9"/>
            <a:pathLst>
              <a:path w="665" h="1">
                <a:moveTo>
                  <a:pt x="0" y="0"/>
                </a:moveTo>
                <a:lnTo>
                  <a:pt x="665" y="0"/>
                </a:lnTo>
              </a:path>
            </a:pathLst>
          </a:custGeom>
          <a:noFill/>
          <a:ln w="28575" cap="sq" cmpd="sng">
            <a:solidFill>
              <a:schemeClr val="tx1"/>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4053" name="Freeform 21">
            <a:extLst>
              <a:ext uri="{FF2B5EF4-FFF2-40B4-BE49-F238E27FC236}">
                <a16:creationId xmlns:a16="http://schemas.microsoft.com/office/drawing/2014/main" id="{8B1CB3CC-7A3E-193E-0481-C73C19A35434}"/>
              </a:ext>
            </a:extLst>
          </p:cNvPr>
          <p:cNvSpPr>
            <a:spLocks/>
          </p:cNvSpPr>
          <p:nvPr/>
        </p:nvSpPr>
        <p:spPr bwMode="auto">
          <a:xfrm>
            <a:off x="3505200" y="2667000"/>
            <a:ext cx="1143000" cy="76200"/>
          </a:xfrm>
          <a:custGeom>
            <a:avLst/>
            <a:gdLst>
              <a:gd name="T0" fmla="*/ 0 w 665"/>
              <a:gd name="T1" fmla="*/ 0 h 1"/>
              <a:gd name="T2" fmla="*/ 1964584962 w 665"/>
              <a:gd name="T3" fmla="*/ 0 h 1"/>
              <a:gd name="T4" fmla="*/ 0 60000 65536"/>
              <a:gd name="T5" fmla="*/ 0 60000 65536"/>
              <a:gd name="T6" fmla="*/ 0 w 665"/>
              <a:gd name="T7" fmla="*/ 0 h 1"/>
              <a:gd name="T8" fmla="*/ 665 w 665"/>
              <a:gd name="T9" fmla="*/ 1 h 1"/>
            </a:gdLst>
            <a:ahLst/>
            <a:cxnLst>
              <a:cxn ang="T4">
                <a:pos x="T0" y="T1"/>
              </a:cxn>
              <a:cxn ang="T5">
                <a:pos x="T2" y="T3"/>
              </a:cxn>
            </a:cxnLst>
            <a:rect l="T6" t="T7" r="T8" b="T9"/>
            <a:pathLst>
              <a:path w="665" h="1">
                <a:moveTo>
                  <a:pt x="0" y="0"/>
                </a:moveTo>
                <a:lnTo>
                  <a:pt x="665" y="0"/>
                </a:lnTo>
              </a:path>
            </a:pathLst>
          </a:custGeom>
          <a:noFill/>
          <a:ln w="28575" cap="sq" cmpd="sng">
            <a:solidFill>
              <a:schemeClr val="tx1"/>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4054" name="Freeform 22">
            <a:extLst>
              <a:ext uri="{FF2B5EF4-FFF2-40B4-BE49-F238E27FC236}">
                <a16:creationId xmlns:a16="http://schemas.microsoft.com/office/drawing/2014/main" id="{D12E1BBF-0C4E-E18A-1B0D-988A6E0E3481}"/>
              </a:ext>
            </a:extLst>
          </p:cNvPr>
          <p:cNvSpPr>
            <a:spLocks/>
          </p:cNvSpPr>
          <p:nvPr/>
        </p:nvSpPr>
        <p:spPr bwMode="auto">
          <a:xfrm>
            <a:off x="4953000" y="2667000"/>
            <a:ext cx="1143000" cy="76200"/>
          </a:xfrm>
          <a:custGeom>
            <a:avLst/>
            <a:gdLst>
              <a:gd name="T0" fmla="*/ 0 w 665"/>
              <a:gd name="T1" fmla="*/ 0 h 1"/>
              <a:gd name="T2" fmla="*/ 1964584962 w 665"/>
              <a:gd name="T3" fmla="*/ 0 h 1"/>
              <a:gd name="T4" fmla="*/ 0 60000 65536"/>
              <a:gd name="T5" fmla="*/ 0 60000 65536"/>
              <a:gd name="T6" fmla="*/ 0 w 665"/>
              <a:gd name="T7" fmla="*/ 0 h 1"/>
              <a:gd name="T8" fmla="*/ 665 w 665"/>
              <a:gd name="T9" fmla="*/ 1 h 1"/>
            </a:gdLst>
            <a:ahLst/>
            <a:cxnLst>
              <a:cxn ang="T4">
                <a:pos x="T0" y="T1"/>
              </a:cxn>
              <a:cxn ang="T5">
                <a:pos x="T2" y="T3"/>
              </a:cxn>
            </a:cxnLst>
            <a:rect l="T6" t="T7" r="T8" b="T9"/>
            <a:pathLst>
              <a:path w="665" h="1">
                <a:moveTo>
                  <a:pt x="0" y="0"/>
                </a:moveTo>
                <a:lnTo>
                  <a:pt x="665" y="0"/>
                </a:lnTo>
              </a:path>
            </a:pathLst>
          </a:custGeom>
          <a:noFill/>
          <a:ln w="28575" cap="sq" cmpd="sng">
            <a:solidFill>
              <a:schemeClr val="tx1"/>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4055" name="Freeform 23">
            <a:extLst>
              <a:ext uri="{FF2B5EF4-FFF2-40B4-BE49-F238E27FC236}">
                <a16:creationId xmlns:a16="http://schemas.microsoft.com/office/drawing/2014/main" id="{95B8197F-DD42-2CDC-C382-3719066614C9}"/>
              </a:ext>
            </a:extLst>
          </p:cNvPr>
          <p:cNvSpPr>
            <a:spLocks/>
          </p:cNvSpPr>
          <p:nvPr/>
        </p:nvSpPr>
        <p:spPr bwMode="auto">
          <a:xfrm>
            <a:off x="6411913" y="2667000"/>
            <a:ext cx="1055687" cy="1588"/>
          </a:xfrm>
          <a:custGeom>
            <a:avLst/>
            <a:gdLst>
              <a:gd name="T0" fmla="*/ 0 w 665"/>
              <a:gd name="T1" fmla="*/ 0 h 1"/>
              <a:gd name="T2" fmla="*/ 1675902319 w 665"/>
              <a:gd name="T3" fmla="*/ 0 h 1"/>
              <a:gd name="T4" fmla="*/ 0 60000 65536"/>
              <a:gd name="T5" fmla="*/ 0 60000 65536"/>
              <a:gd name="T6" fmla="*/ 0 w 665"/>
              <a:gd name="T7" fmla="*/ 0 h 1"/>
              <a:gd name="T8" fmla="*/ 665 w 665"/>
              <a:gd name="T9" fmla="*/ 1 h 1"/>
            </a:gdLst>
            <a:ahLst/>
            <a:cxnLst>
              <a:cxn ang="T4">
                <a:pos x="T0" y="T1"/>
              </a:cxn>
              <a:cxn ang="T5">
                <a:pos x="T2" y="T3"/>
              </a:cxn>
            </a:cxnLst>
            <a:rect l="T6" t="T7" r="T8" b="T9"/>
            <a:pathLst>
              <a:path w="665" h="1">
                <a:moveTo>
                  <a:pt x="0" y="0"/>
                </a:moveTo>
                <a:lnTo>
                  <a:pt x="665" y="0"/>
                </a:lnTo>
              </a:path>
            </a:pathLst>
          </a:custGeom>
          <a:noFill/>
          <a:ln w="28575" cap="sq" cmpd="sng">
            <a:solidFill>
              <a:schemeClr val="tx1"/>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4056" name="Text Box 24">
            <a:extLst>
              <a:ext uri="{FF2B5EF4-FFF2-40B4-BE49-F238E27FC236}">
                <a16:creationId xmlns:a16="http://schemas.microsoft.com/office/drawing/2014/main" id="{66298C5D-6FC3-AFEC-7E2D-5255C47B16D2}"/>
              </a:ext>
            </a:extLst>
          </p:cNvPr>
          <p:cNvSpPr txBox="1">
            <a:spLocks noChangeArrowheads="1"/>
          </p:cNvSpPr>
          <p:nvPr/>
        </p:nvSpPr>
        <p:spPr bwMode="auto">
          <a:xfrm>
            <a:off x="1600200" y="233045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lnSpc>
                <a:spcPct val="90000"/>
              </a:lnSpc>
              <a:spcBef>
                <a:spcPct val="0"/>
              </a:spcBef>
              <a:buClrTx/>
              <a:buSzTx/>
              <a:buFontTx/>
              <a:buNone/>
            </a:pPr>
            <a:r>
              <a:rPr lang="en-US" altLang="en-US" sz="2000" b="0">
                <a:solidFill>
                  <a:schemeClr val="tx1"/>
                </a:solidFill>
                <a:latin typeface="Comic Sans MS" panose="030F0702030302020204" pitchFamily="66" charset="0"/>
              </a:rPr>
              <a:t>+</a:t>
            </a:r>
          </a:p>
        </p:txBody>
      </p:sp>
      <p:sp>
        <p:nvSpPr>
          <p:cNvPr id="44057" name="Text Box 25">
            <a:extLst>
              <a:ext uri="{FF2B5EF4-FFF2-40B4-BE49-F238E27FC236}">
                <a16:creationId xmlns:a16="http://schemas.microsoft.com/office/drawing/2014/main" id="{004E4F6D-D6DD-733F-82CE-EC717FEEC0D6}"/>
              </a:ext>
            </a:extLst>
          </p:cNvPr>
          <p:cNvSpPr txBox="1">
            <a:spLocks noChangeArrowheads="1"/>
          </p:cNvSpPr>
          <p:nvPr/>
        </p:nvSpPr>
        <p:spPr bwMode="auto">
          <a:xfrm>
            <a:off x="3124200" y="233045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lnSpc>
                <a:spcPct val="90000"/>
              </a:lnSpc>
              <a:spcBef>
                <a:spcPct val="0"/>
              </a:spcBef>
              <a:buClrTx/>
              <a:buSzTx/>
              <a:buFontTx/>
              <a:buNone/>
            </a:pPr>
            <a:r>
              <a:rPr lang="en-US" altLang="en-US" sz="2000" b="0">
                <a:solidFill>
                  <a:schemeClr val="tx1"/>
                </a:solidFill>
                <a:latin typeface="Comic Sans MS" panose="030F0702030302020204" pitchFamily="66" charset="0"/>
              </a:rPr>
              <a:t>+</a:t>
            </a:r>
          </a:p>
        </p:txBody>
      </p:sp>
      <p:sp>
        <p:nvSpPr>
          <p:cNvPr id="44058" name="Text Box 26">
            <a:extLst>
              <a:ext uri="{FF2B5EF4-FFF2-40B4-BE49-F238E27FC236}">
                <a16:creationId xmlns:a16="http://schemas.microsoft.com/office/drawing/2014/main" id="{0439595C-75F2-76DE-7DD3-F03BBE22BA45}"/>
              </a:ext>
            </a:extLst>
          </p:cNvPr>
          <p:cNvSpPr txBox="1">
            <a:spLocks noChangeArrowheads="1"/>
          </p:cNvSpPr>
          <p:nvPr/>
        </p:nvSpPr>
        <p:spPr bwMode="auto">
          <a:xfrm>
            <a:off x="4648200" y="233045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lnSpc>
                <a:spcPct val="90000"/>
              </a:lnSpc>
              <a:spcBef>
                <a:spcPct val="0"/>
              </a:spcBef>
              <a:buClrTx/>
              <a:buSzTx/>
              <a:buFontTx/>
              <a:buNone/>
            </a:pPr>
            <a:r>
              <a:rPr lang="en-US" altLang="en-US" sz="2000" b="0">
                <a:solidFill>
                  <a:schemeClr val="tx1"/>
                </a:solidFill>
                <a:latin typeface="Comic Sans MS" panose="030F0702030302020204" pitchFamily="66" charset="0"/>
              </a:rPr>
              <a:t>=</a:t>
            </a:r>
          </a:p>
        </p:txBody>
      </p:sp>
      <p:sp>
        <p:nvSpPr>
          <p:cNvPr id="44059" name="Text Box 27">
            <a:extLst>
              <a:ext uri="{FF2B5EF4-FFF2-40B4-BE49-F238E27FC236}">
                <a16:creationId xmlns:a16="http://schemas.microsoft.com/office/drawing/2014/main" id="{B49A8A5F-E72E-CF59-9354-9CBA8332F3B2}"/>
              </a:ext>
            </a:extLst>
          </p:cNvPr>
          <p:cNvSpPr txBox="1">
            <a:spLocks noChangeArrowheads="1"/>
          </p:cNvSpPr>
          <p:nvPr/>
        </p:nvSpPr>
        <p:spPr bwMode="auto">
          <a:xfrm>
            <a:off x="6096000" y="233045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lnSpc>
                <a:spcPct val="90000"/>
              </a:lnSpc>
              <a:spcBef>
                <a:spcPct val="0"/>
              </a:spcBef>
              <a:buClrTx/>
              <a:buSzTx/>
              <a:buFontTx/>
              <a:buNone/>
            </a:pPr>
            <a:r>
              <a:rPr lang="en-US" altLang="en-US" sz="2000" b="0">
                <a:solidFill>
                  <a:schemeClr val="tx1"/>
                </a:solidFill>
                <a:latin typeface="Comic Sans MS" panose="030F0702030302020204" pitchFamily="66" charset="0"/>
              </a:rPr>
              <a:t>+</a:t>
            </a:r>
          </a:p>
        </p:txBody>
      </p:sp>
      <p:sp>
        <p:nvSpPr>
          <p:cNvPr id="44060" name="Freeform 28">
            <a:extLst>
              <a:ext uri="{FF2B5EF4-FFF2-40B4-BE49-F238E27FC236}">
                <a16:creationId xmlns:a16="http://schemas.microsoft.com/office/drawing/2014/main" id="{38DB2779-F98B-7B86-E5FF-10D9748EA760}"/>
              </a:ext>
            </a:extLst>
          </p:cNvPr>
          <p:cNvSpPr>
            <a:spLocks/>
          </p:cNvSpPr>
          <p:nvPr/>
        </p:nvSpPr>
        <p:spPr bwMode="auto">
          <a:xfrm flipV="1">
            <a:off x="6400800" y="1946275"/>
            <a:ext cx="2286000" cy="74613"/>
          </a:xfrm>
          <a:custGeom>
            <a:avLst/>
            <a:gdLst>
              <a:gd name="T0" fmla="*/ 0 w 665"/>
              <a:gd name="T1" fmla="*/ 0 h 1"/>
              <a:gd name="T2" fmla="*/ 2147483646 w 665"/>
              <a:gd name="T3" fmla="*/ 0 h 1"/>
              <a:gd name="T4" fmla="*/ 0 60000 65536"/>
              <a:gd name="T5" fmla="*/ 0 60000 65536"/>
              <a:gd name="T6" fmla="*/ 0 w 665"/>
              <a:gd name="T7" fmla="*/ 0 h 1"/>
              <a:gd name="T8" fmla="*/ 665 w 665"/>
              <a:gd name="T9" fmla="*/ 1 h 1"/>
            </a:gdLst>
            <a:ahLst/>
            <a:cxnLst>
              <a:cxn ang="T4">
                <a:pos x="T0" y="T1"/>
              </a:cxn>
              <a:cxn ang="T5">
                <a:pos x="T2" y="T3"/>
              </a:cxn>
            </a:cxnLst>
            <a:rect l="T6" t="T7" r="T8" b="T9"/>
            <a:pathLst>
              <a:path w="665" h="1">
                <a:moveTo>
                  <a:pt x="0" y="0"/>
                </a:moveTo>
                <a:lnTo>
                  <a:pt x="665" y="0"/>
                </a:lnTo>
              </a:path>
            </a:pathLst>
          </a:custGeom>
          <a:noFill/>
          <a:ln w="28575" cap="sq" cmpd="sng">
            <a:solidFill>
              <a:schemeClr val="tx1"/>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4061" name="Freeform 29">
            <a:extLst>
              <a:ext uri="{FF2B5EF4-FFF2-40B4-BE49-F238E27FC236}">
                <a16:creationId xmlns:a16="http://schemas.microsoft.com/office/drawing/2014/main" id="{290C2F03-CC11-6D30-45D5-3EEF38CBC7A7}"/>
              </a:ext>
            </a:extLst>
          </p:cNvPr>
          <p:cNvSpPr>
            <a:spLocks/>
          </p:cNvSpPr>
          <p:nvPr/>
        </p:nvSpPr>
        <p:spPr bwMode="auto">
          <a:xfrm>
            <a:off x="4953000" y="2022475"/>
            <a:ext cx="1143000" cy="76200"/>
          </a:xfrm>
          <a:custGeom>
            <a:avLst/>
            <a:gdLst>
              <a:gd name="T0" fmla="*/ 0 w 665"/>
              <a:gd name="T1" fmla="*/ 0 h 1"/>
              <a:gd name="T2" fmla="*/ 1964584962 w 665"/>
              <a:gd name="T3" fmla="*/ 0 h 1"/>
              <a:gd name="T4" fmla="*/ 0 60000 65536"/>
              <a:gd name="T5" fmla="*/ 0 60000 65536"/>
              <a:gd name="T6" fmla="*/ 0 w 665"/>
              <a:gd name="T7" fmla="*/ 0 h 1"/>
              <a:gd name="T8" fmla="*/ 665 w 665"/>
              <a:gd name="T9" fmla="*/ 1 h 1"/>
            </a:gdLst>
            <a:ahLst/>
            <a:cxnLst>
              <a:cxn ang="T4">
                <a:pos x="T0" y="T1"/>
              </a:cxn>
              <a:cxn ang="T5">
                <a:pos x="T2" y="T3"/>
              </a:cxn>
            </a:cxnLst>
            <a:rect l="T6" t="T7" r="T8" b="T9"/>
            <a:pathLst>
              <a:path w="665" h="1">
                <a:moveTo>
                  <a:pt x="0" y="0"/>
                </a:moveTo>
                <a:lnTo>
                  <a:pt x="665" y="0"/>
                </a:lnTo>
              </a:path>
            </a:pathLst>
          </a:custGeom>
          <a:noFill/>
          <a:ln w="28575" cap="sq" cmpd="sng">
            <a:solidFill>
              <a:schemeClr val="tx1"/>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4062" name="Freeform 30">
            <a:extLst>
              <a:ext uri="{FF2B5EF4-FFF2-40B4-BE49-F238E27FC236}">
                <a16:creationId xmlns:a16="http://schemas.microsoft.com/office/drawing/2014/main" id="{782B3762-5EE8-6E04-662D-D5C1C5E1AE14}"/>
              </a:ext>
            </a:extLst>
          </p:cNvPr>
          <p:cNvSpPr>
            <a:spLocks/>
          </p:cNvSpPr>
          <p:nvPr/>
        </p:nvSpPr>
        <p:spPr bwMode="auto">
          <a:xfrm>
            <a:off x="533400" y="2022475"/>
            <a:ext cx="4089400" cy="1588"/>
          </a:xfrm>
          <a:custGeom>
            <a:avLst/>
            <a:gdLst>
              <a:gd name="T0" fmla="*/ 0 w 2576"/>
              <a:gd name="T1" fmla="*/ 0 h 1"/>
              <a:gd name="T2" fmla="*/ 2147483646 w 2576"/>
              <a:gd name="T3" fmla="*/ 0 h 1"/>
              <a:gd name="T4" fmla="*/ 0 60000 65536"/>
              <a:gd name="T5" fmla="*/ 0 60000 65536"/>
              <a:gd name="T6" fmla="*/ 0 w 2576"/>
              <a:gd name="T7" fmla="*/ 0 h 1"/>
              <a:gd name="T8" fmla="*/ 2576 w 2576"/>
              <a:gd name="T9" fmla="*/ 1 h 1"/>
            </a:gdLst>
            <a:ahLst/>
            <a:cxnLst>
              <a:cxn ang="T4">
                <a:pos x="T0" y="T1"/>
              </a:cxn>
              <a:cxn ang="T5">
                <a:pos x="T2" y="T3"/>
              </a:cxn>
            </a:cxnLst>
            <a:rect l="T6" t="T7" r="T8" b="T9"/>
            <a:pathLst>
              <a:path w="2576" h="1">
                <a:moveTo>
                  <a:pt x="0" y="0"/>
                </a:moveTo>
                <a:lnTo>
                  <a:pt x="2576" y="0"/>
                </a:lnTo>
              </a:path>
            </a:pathLst>
          </a:custGeom>
          <a:noFill/>
          <a:ln w="28575" cap="sq" cmpd="sng">
            <a:solidFill>
              <a:schemeClr val="tx1"/>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4063" name="Text Box 31">
            <a:extLst>
              <a:ext uri="{FF2B5EF4-FFF2-40B4-BE49-F238E27FC236}">
                <a16:creationId xmlns:a16="http://schemas.microsoft.com/office/drawing/2014/main" id="{CCD0F8C6-8060-7E9F-34A2-02CC3B0D9A0A}"/>
              </a:ext>
            </a:extLst>
          </p:cNvPr>
          <p:cNvSpPr txBox="1">
            <a:spLocks noChangeArrowheads="1"/>
          </p:cNvSpPr>
          <p:nvPr/>
        </p:nvSpPr>
        <p:spPr bwMode="auto">
          <a:xfrm>
            <a:off x="1981200" y="1738313"/>
            <a:ext cx="1066800" cy="284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lnSpc>
                <a:spcPct val="70000"/>
              </a:lnSpc>
              <a:spcBef>
                <a:spcPct val="0"/>
              </a:spcBef>
              <a:buClrTx/>
              <a:buSzTx/>
              <a:buFontTx/>
              <a:buNone/>
            </a:pPr>
            <a:r>
              <a:rPr lang="en-US" altLang="en-US" sz="1800" b="0">
                <a:solidFill>
                  <a:schemeClr val="tx1"/>
                </a:solidFill>
                <a:latin typeface="Comic Sans MS" panose="030F0702030302020204" pitchFamily="66" charset="0"/>
              </a:rPr>
              <a:t>Assets</a:t>
            </a:r>
          </a:p>
        </p:txBody>
      </p:sp>
      <p:sp>
        <p:nvSpPr>
          <p:cNvPr id="44064" name="Text Box 32">
            <a:extLst>
              <a:ext uri="{FF2B5EF4-FFF2-40B4-BE49-F238E27FC236}">
                <a16:creationId xmlns:a16="http://schemas.microsoft.com/office/drawing/2014/main" id="{356DEFFB-230E-3A9F-281A-C1887B82860F}"/>
              </a:ext>
            </a:extLst>
          </p:cNvPr>
          <p:cNvSpPr txBox="1">
            <a:spLocks noChangeArrowheads="1"/>
          </p:cNvSpPr>
          <p:nvPr/>
        </p:nvSpPr>
        <p:spPr bwMode="auto">
          <a:xfrm>
            <a:off x="4800600" y="1655763"/>
            <a:ext cx="14478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spcBef>
                <a:spcPct val="0"/>
              </a:spcBef>
              <a:buClrTx/>
              <a:buSzTx/>
              <a:buFontTx/>
              <a:buNone/>
            </a:pPr>
            <a:r>
              <a:rPr lang="en-US" altLang="en-US" sz="1800" b="0">
                <a:solidFill>
                  <a:schemeClr val="tx1"/>
                </a:solidFill>
                <a:latin typeface="Comic Sans MS" panose="030F0702030302020204" pitchFamily="66" charset="0"/>
              </a:rPr>
              <a:t>Liabilities</a:t>
            </a:r>
          </a:p>
        </p:txBody>
      </p:sp>
      <p:sp>
        <p:nvSpPr>
          <p:cNvPr id="44065" name="Text Box 33">
            <a:extLst>
              <a:ext uri="{FF2B5EF4-FFF2-40B4-BE49-F238E27FC236}">
                <a16:creationId xmlns:a16="http://schemas.microsoft.com/office/drawing/2014/main" id="{B124E0B0-FE4D-BF3E-63A0-D6E76DB4BBED}"/>
              </a:ext>
            </a:extLst>
          </p:cNvPr>
          <p:cNvSpPr txBox="1">
            <a:spLocks noChangeArrowheads="1"/>
          </p:cNvSpPr>
          <p:nvPr/>
        </p:nvSpPr>
        <p:spPr bwMode="auto">
          <a:xfrm>
            <a:off x="7467600" y="2024063"/>
            <a:ext cx="14478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spcBef>
                <a:spcPct val="0"/>
              </a:spcBef>
              <a:buClrTx/>
              <a:buSzTx/>
              <a:buFontTx/>
              <a:buNone/>
            </a:pPr>
            <a:r>
              <a:rPr lang="en-US" altLang="en-US" sz="1800" b="0">
                <a:solidFill>
                  <a:schemeClr val="tx1"/>
                </a:solidFill>
                <a:latin typeface="Comic Sans MS" panose="030F0702030302020204" pitchFamily="66" charset="0"/>
              </a:rPr>
              <a:t>Retained Earnings</a:t>
            </a:r>
          </a:p>
        </p:txBody>
      </p:sp>
      <p:sp>
        <p:nvSpPr>
          <p:cNvPr id="44066" name="Freeform 34">
            <a:extLst>
              <a:ext uri="{FF2B5EF4-FFF2-40B4-BE49-F238E27FC236}">
                <a16:creationId xmlns:a16="http://schemas.microsoft.com/office/drawing/2014/main" id="{E8717811-66AF-5A3F-9BA1-10133C953577}"/>
              </a:ext>
            </a:extLst>
          </p:cNvPr>
          <p:cNvSpPr>
            <a:spLocks/>
          </p:cNvSpPr>
          <p:nvPr/>
        </p:nvSpPr>
        <p:spPr bwMode="auto">
          <a:xfrm>
            <a:off x="7631113" y="2665413"/>
            <a:ext cx="1055687" cy="1587"/>
          </a:xfrm>
          <a:custGeom>
            <a:avLst/>
            <a:gdLst>
              <a:gd name="T0" fmla="*/ 0 w 665"/>
              <a:gd name="T1" fmla="*/ 0 h 1"/>
              <a:gd name="T2" fmla="*/ 1675902319 w 665"/>
              <a:gd name="T3" fmla="*/ 0 h 1"/>
              <a:gd name="T4" fmla="*/ 0 60000 65536"/>
              <a:gd name="T5" fmla="*/ 0 60000 65536"/>
              <a:gd name="T6" fmla="*/ 0 w 665"/>
              <a:gd name="T7" fmla="*/ 0 h 1"/>
              <a:gd name="T8" fmla="*/ 665 w 665"/>
              <a:gd name="T9" fmla="*/ 1 h 1"/>
            </a:gdLst>
            <a:ahLst/>
            <a:cxnLst>
              <a:cxn ang="T4">
                <a:pos x="T0" y="T1"/>
              </a:cxn>
              <a:cxn ang="T5">
                <a:pos x="T2" y="T3"/>
              </a:cxn>
            </a:cxnLst>
            <a:rect l="T6" t="T7" r="T8" b="T9"/>
            <a:pathLst>
              <a:path w="665" h="1">
                <a:moveTo>
                  <a:pt x="0" y="0"/>
                </a:moveTo>
                <a:lnTo>
                  <a:pt x="665" y="0"/>
                </a:lnTo>
              </a:path>
            </a:pathLst>
          </a:custGeom>
          <a:noFill/>
          <a:ln w="28575" cap="sq" cmpd="sng">
            <a:solidFill>
              <a:schemeClr val="tx1"/>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4067" name="Text Box 35">
            <a:extLst>
              <a:ext uri="{FF2B5EF4-FFF2-40B4-BE49-F238E27FC236}">
                <a16:creationId xmlns:a16="http://schemas.microsoft.com/office/drawing/2014/main" id="{6E790FAF-63EB-7E17-4E76-D3032922117E}"/>
              </a:ext>
            </a:extLst>
          </p:cNvPr>
          <p:cNvSpPr txBox="1">
            <a:spLocks noChangeArrowheads="1"/>
          </p:cNvSpPr>
          <p:nvPr/>
        </p:nvSpPr>
        <p:spPr bwMode="auto">
          <a:xfrm>
            <a:off x="533400" y="3767138"/>
            <a:ext cx="10668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r">
              <a:lnSpc>
                <a:spcPct val="90000"/>
              </a:lnSpc>
              <a:spcBef>
                <a:spcPct val="0"/>
              </a:spcBef>
              <a:buClrTx/>
              <a:buSzTx/>
              <a:buFontTx/>
              <a:buNone/>
            </a:pPr>
            <a:r>
              <a:rPr lang="en-US" altLang="en-US" sz="1800" b="0">
                <a:solidFill>
                  <a:schemeClr val="tx1"/>
                </a:solidFill>
                <a:latin typeface="Comic Sans MS" panose="030F0702030302020204" pitchFamily="66" charset="0"/>
              </a:rPr>
              <a:t>+5,100</a:t>
            </a:r>
          </a:p>
        </p:txBody>
      </p:sp>
      <p:sp>
        <p:nvSpPr>
          <p:cNvPr id="44068" name="Text Box 36">
            <a:extLst>
              <a:ext uri="{FF2B5EF4-FFF2-40B4-BE49-F238E27FC236}">
                <a16:creationId xmlns:a16="http://schemas.microsoft.com/office/drawing/2014/main" id="{B2C69226-4A19-93DF-69B9-27E916B1BF1C}"/>
              </a:ext>
            </a:extLst>
          </p:cNvPr>
          <p:cNvSpPr txBox="1">
            <a:spLocks noChangeArrowheads="1"/>
          </p:cNvSpPr>
          <p:nvPr/>
        </p:nvSpPr>
        <p:spPr bwMode="auto">
          <a:xfrm>
            <a:off x="228600" y="3767138"/>
            <a:ext cx="4572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nSpc>
                <a:spcPct val="90000"/>
              </a:lnSpc>
              <a:spcBef>
                <a:spcPct val="0"/>
              </a:spcBef>
              <a:buClrTx/>
              <a:buSzTx/>
              <a:buFontTx/>
              <a:buNone/>
            </a:pPr>
            <a:r>
              <a:rPr lang="en-US" altLang="en-US" sz="1800">
                <a:solidFill>
                  <a:srgbClr val="800000"/>
                </a:solidFill>
                <a:latin typeface="Comic Sans MS" panose="030F0702030302020204" pitchFamily="66" charset="0"/>
              </a:rPr>
              <a:t>4.</a:t>
            </a:r>
          </a:p>
        </p:txBody>
      </p:sp>
      <p:sp>
        <p:nvSpPr>
          <p:cNvPr id="44069" name="Text Box 37">
            <a:extLst>
              <a:ext uri="{FF2B5EF4-FFF2-40B4-BE49-F238E27FC236}">
                <a16:creationId xmlns:a16="http://schemas.microsoft.com/office/drawing/2014/main" id="{3F6AD7DB-7277-DB24-0BAC-EF5876A12883}"/>
              </a:ext>
            </a:extLst>
          </p:cNvPr>
          <p:cNvSpPr txBox="1">
            <a:spLocks noChangeArrowheads="1"/>
          </p:cNvSpPr>
          <p:nvPr/>
        </p:nvSpPr>
        <p:spPr bwMode="auto">
          <a:xfrm>
            <a:off x="7467600" y="3767138"/>
            <a:ext cx="12192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r">
              <a:lnSpc>
                <a:spcPct val="90000"/>
              </a:lnSpc>
              <a:spcBef>
                <a:spcPct val="0"/>
              </a:spcBef>
              <a:buClrTx/>
              <a:buSzTx/>
              <a:buFontTx/>
              <a:buNone/>
            </a:pPr>
            <a:r>
              <a:rPr lang="en-US" altLang="en-US" sz="1800" b="0">
                <a:solidFill>
                  <a:schemeClr val="tx1"/>
                </a:solidFill>
                <a:latin typeface="Comic Sans MS" panose="030F0702030302020204" pitchFamily="66" charset="0"/>
              </a:rPr>
              <a:t>+5,100</a:t>
            </a:r>
            <a:endParaRPr lang="en-US" altLang="en-US" sz="1800">
              <a:solidFill>
                <a:srgbClr val="000066"/>
              </a:solidFill>
              <a:latin typeface="Comic Sans MS" panose="030F0702030302020204" pitchFamily="66" charset="0"/>
            </a:endParaRPr>
          </a:p>
        </p:txBody>
      </p:sp>
      <p:sp>
        <p:nvSpPr>
          <p:cNvPr id="44070" name="Text Box 38">
            <a:extLst>
              <a:ext uri="{FF2B5EF4-FFF2-40B4-BE49-F238E27FC236}">
                <a16:creationId xmlns:a16="http://schemas.microsoft.com/office/drawing/2014/main" id="{1D7DE0E7-E542-09B6-EEDC-49A0F21E775D}"/>
              </a:ext>
            </a:extLst>
          </p:cNvPr>
          <p:cNvSpPr txBox="1">
            <a:spLocks noChangeArrowheads="1"/>
          </p:cNvSpPr>
          <p:nvPr/>
        </p:nvSpPr>
        <p:spPr bwMode="auto">
          <a:xfrm>
            <a:off x="533400" y="4114800"/>
            <a:ext cx="10668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r">
              <a:lnSpc>
                <a:spcPct val="90000"/>
              </a:lnSpc>
              <a:spcBef>
                <a:spcPct val="0"/>
              </a:spcBef>
              <a:buClrTx/>
              <a:buSzTx/>
              <a:buFontTx/>
              <a:buNone/>
            </a:pPr>
            <a:r>
              <a:rPr lang="en-US" altLang="en-US" sz="1800" b="0">
                <a:solidFill>
                  <a:schemeClr val="tx1"/>
                </a:solidFill>
                <a:latin typeface="Comic Sans MS" panose="030F0702030302020204" pitchFamily="66" charset="0"/>
              </a:rPr>
              <a:t>-1,000</a:t>
            </a:r>
          </a:p>
        </p:txBody>
      </p:sp>
      <p:sp>
        <p:nvSpPr>
          <p:cNvPr id="44071" name="Text Box 39">
            <a:extLst>
              <a:ext uri="{FF2B5EF4-FFF2-40B4-BE49-F238E27FC236}">
                <a16:creationId xmlns:a16="http://schemas.microsoft.com/office/drawing/2014/main" id="{326732E4-C422-A40D-89F1-6306B28E9A16}"/>
              </a:ext>
            </a:extLst>
          </p:cNvPr>
          <p:cNvSpPr txBox="1">
            <a:spLocks noChangeArrowheads="1"/>
          </p:cNvSpPr>
          <p:nvPr/>
        </p:nvSpPr>
        <p:spPr bwMode="auto">
          <a:xfrm>
            <a:off x="228600" y="4114800"/>
            <a:ext cx="4572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nSpc>
                <a:spcPct val="90000"/>
              </a:lnSpc>
              <a:spcBef>
                <a:spcPct val="0"/>
              </a:spcBef>
              <a:buClrTx/>
              <a:buSzTx/>
              <a:buFontTx/>
              <a:buNone/>
            </a:pPr>
            <a:r>
              <a:rPr lang="en-US" altLang="en-US" sz="1800">
                <a:solidFill>
                  <a:srgbClr val="800000"/>
                </a:solidFill>
                <a:latin typeface="Comic Sans MS" panose="030F0702030302020204" pitchFamily="66" charset="0"/>
              </a:rPr>
              <a:t>5.</a:t>
            </a:r>
          </a:p>
        </p:txBody>
      </p:sp>
      <p:sp>
        <p:nvSpPr>
          <p:cNvPr id="44072" name="Text Box 40">
            <a:extLst>
              <a:ext uri="{FF2B5EF4-FFF2-40B4-BE49-F238E27FC236}">
                <a16:creationId xmlns:a16="http://schemas.microsoft.com/office/drawing/2014/main" id="{D87F5B89-2A93-E8AE-0B86-0A82279E8E19}"/>
              </a:ext>
            </a:extLst>
          </p:cNvPr>
          <p:cNvSpPr txBox="1">
            <a:spLocks noChangeArrowheads="1"/>
          </p:cNvSpPr>
          <p:nvPr/>
        </p:nvSpPr>
        <p:spPr bwMode="auto">
          <a:xfrm>
            <a:off x="7467600" y="4114800"/>
            <a:ext cx="12192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r">
              <a:lnSpc>
                <a:spcPct val="90000"/>
              </a:lnSpc>
              <a:spcBef>
                <a:spcPct val="0"/>
              </a:spcBef>
              <a:buClrTx/>
              <a:buSzTx/>
              <a:buFontTx/>
              <a:buNone/>
            </a:pPr>
            <a:r>
              <a:rPr lang="en-US" altLang="en-US" sz="1800" b="0">
                <a:solidFill>
                  <a:schemeClr val="tx1"/>
                </a:solidFill>
                <a:latin typeface="Comic Sans MS" panose="030F0702030302020204" pitchFamily="66" charset="0"/>
              </a:rPr>
              <a:t>-1,000</a:t>
            </a:r>
            <a:endParaRPr lang="en-US" altLang="en-US" sz="1800">
              <a:solidFill>
                <a:srgbClr val="000066"/>
              </a:solidFill>
              <a:latin typeface="Comic Sans MS" panose="030F0702030302020204" pitchFamily="66" charset="0"/>
            </a:endParaRPr>
          </a:p>
        </p:txBody>
      </p:sp>
      <p:sp>
        <p:nvSpPr>
          <p:cNvPr id="44073" name="Text Box 42">
            <a:extLst>
              <a:ext uri="{FF2B5EF4-FFF2-40B4-BE49-F238E27FC236}">
                <a16:creationId xmlns:a16="http://schemas.microsoft.com/office/drawing/2014/main" id="{E02CDC55-20F8-E718-91EC-4CD4B0D55E87}"/>
              </a:ext>
            </a:extLst>
          </p:cNvPr>
          <p:cNvSpPr txBox="1">
            <a:spLocks noChangeArrowheads="1"/>
          </p:cNvSpPr>
          <p:nvPr/>
        </p:nvSpPr>
        <p:spPr bwMode="auto">
          <a:xfrm>
            <a:off x="533400" y="4452938"/>
            <a:ext cx="10668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r">
              <a:lnSpc>
                <a:spcPct val="90000"/>
              </a:lnSpc>
              <a:spcBef>
                <a:spcPct val="0"/>
              </a:spcBef>
              <a:buClrTx/>
              <a:buSzTx/>
              <a:buFontTx/>
              <a:buNone/>
            </a:pPr>
            <a:r>
              <a:rPr lang="en-US" altLang="en-US" sz="1800" b="0">
                <a:solidFill>
                  <a:schemeClr val="tx1"/>
                </a:solidFill>
                <a:latin typeface="Comic Sans MS" panose="030F0702030302020204" pitchFamily="66" charset="0"/>
              </a:rPr>
              <a:t>-2,000</a:t>
            </a:r>
          </a:p>
        </p:txBody>
      </p:sp>
      <p:sp>
        <p:nvSpPr>
          <p:cNvPr id="44074" name="Text Box 43">
            <a:extLst>
              <a:ext uri="{FF2B5EF4-FFF2-40B4-BE49-F238E27FC236}">
                <a16:creationId xmlns:a16="http://schemas.microsoft.com/office/drawing/2014/main" id="{E74A1EAF-2CAB-2890-7E1F-C3908957C968}"/>
              </a:ext>
            </a:extLst>
          </p:cNvPr>
          <p:cNvSpPr txBox="1">
            <a:spLocks noChangeArrowheads="1"/>
          </p:cNvSpPr>
          <p:nvPr/>
        </p:nvSpPr>
        <p:spPr bwMode="auto">
          <a:xfrm>
            <a:off x="228600" y="4452938"/>
            <a:ext cx="4572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nSpc>
                <a:spcPct val="90000"/>
              </a:lnSpc>
              <a:spcBef>
                <a:spcPct val="0"/>
              </a:spcBef>
              <a:buClrTx/>
              <a:buSzTx/>
              <a:buFontTx/>
              <a:buNone/>
            </a:pPr>
            <a:r>
              <a:rPr lang="en-US" altLang="en-US" sz="1800">
                <a:solidFill>
                  <a:srgbClr val="800000"/>
                </a:solidFill>
                <a:latin typeface="Comic Sans MS" panose="030F0702030302020204" pitchFamily="66" charset="0"/>
              </a:rPr>
              <a:t>6.</a:t>
            </a:r>
          </a:p>
        </p:txBody>
      </p:sp>
      <p:sp>
        <p:nvSpPr>
          <p:cNvPr id="44075" name="Text Box 44">
            <a:extLst>
              <a:ext uri="{FF2B5EF4-FFF2-40B4-BE49-F238E27FC236}">
                <a16:creationId xmlns:a16="http://schemas.microsoft.com/office/drawing/2014/main" id="{C887FC07-138D-1A51-D9F6-9DDD5D8B7C3A}"/>
              </a:ext>
            </a:extLst>
          </p:cNvPr>
          <p:cNvSpPr txBox="1">
            <a:spLocks noChangeArrowheads="1"/>
          </p:cNvSpPr>
          <p:nvPr/>
        </p:nvSpPr>
        <p:spPr bwMode="auto">
          <a:xfrm>
            <a:off x="7467600" y="4452938"/>
            <a:ext cx="12192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r">
              <a:lnSpc>
                <a:spcPct val="90000"/>
              </a:lnSpc>
              <a:spcBef>
                <a:spcPct val="0"/>
              </a:spcBef>
              <a:buClrTx/>
              <a:buSzTx/>
              <a:buFontTx/>
              <a:buNone/>
            </a:pPr>
            <a:r>
              <a:rPr lang="en-US" altLang="en-US" sz="1800" b="0">
                <a:solidFill>
                  <a:schemeClr val="tx1"/>
                </a:solidFill>
                <a:latin typeface="Comic Sans MS" panose="030F0702030302020204" pitchFamily="66" charset="0"/>
              </a:rPr>
              <a:t>-2,000</a:t>
            </a:r>
            <a:endParaRPr lang="en-US" altLang="en-US" sz="1800">
              <a:solidFill>
                <a:srgbClr val="000066"/>
              </a:solidFill>
              <a:latin typeface="Comic Sans MS" panose="030F0702030302020204" pitchFamily="66" charset="0"/>
            </a:endParaRPr>
          </a:p>
        </p:txBody>
      </p:sp>
      <p:sp>
        <p:nvSpPr>
          <p:cNvPr id="586797" name="Text Box 45">
            <a:extLst>
              <a:ext uri="{FF2B5EF4-FFF2-40B4-BE49-F238E27FC236}">
                <a16:creationId xmlns:a16="http://schemas.microsoft.com/office/drawing/2014/main" id="{43247D24-AF87-15D9-E665-FE0F7D8D632A}"/>
              </a:ext>
            </a:extLst>
          </p:cNvPr>
          <p:cNvSpPr txBox="1">
            <a:spLocks noChangeArrowheads="1"/>
          </p:cNvSpPr>
          <p:nvPr/>
        </p:nvSpPr>
        <p:spPr bwMode="auto">
          <a:xfrm>
            <a:off x="6172200" y="5105400"/>
            <a:ext cx="26670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lnSpc>
                <a:spcPct val="90000"/>
              </a:lnSpc>
              <a:spcBef>
                <a:spcPct val="0"/>
              </a:spcBef>
              <a:buClrTx/>
              <a:buSzTx/>
              <a:buFontTx/>
              <a:buNone/>
            </a:pPr>
            <a:r>
              <a:rPr lang="en-US" altLang="en-US" sz="1800">
                <a:solidFill>
                  <a:srgbClr val="800000"/>
                </a:solidFill>
                <a:latin typeface="Comic Sans MS" panose="030F0702030302020204" pitchFamily="66" charset="0"/>
              </a:rPr>
              <a:t>Advertising Expense</a:t>
            </a:r>
          </a:p>
        </p:txBody>
      </p:sp>
      <p:sp>
        <p:nvSpPr>
          <p:cNvPr id="44077" name="Text Box 46">
            <a:extLst>
              <a:ext uri="{FF2B5EF4-FFF2-40B4-BE49-F238E27FC236}">
                <a16:creationId xmlns:a16="http://schemas.microsoft.com/office/drawing/2014/main" id="{C024EFC4-D0BB-5169-6061-C290B1187AC2}"/>
              </a:ext>
            </a:extLst>
          </p:cNvPr>
          <p:cNvSpPr txBox="1">
            <a:spLocks noChangeArrowheads="1"/>
          </p:cNvSpPr>
          <p:nvPr/>
        </p:nvSpPr>
        <p:spPr bwMode="auto">
          <a:xfrm>
            <a:off x="533400" y="1143000"/>
            <a:ext cx="822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spcBef>
                <a:spcPct val="50000"/>
              </a:spcBef>
              <a:buClrTx/>
              <a:buSzTx/>
              <a:buFontTx/>
              <a:buNone/>
            </a:pPr>
            <a:r>
              <a:rPr lang="en-US" altLang="en-US" sz="2400">
                <a:solidFill>
                  <a:srgbClr val="800000"/>
                </a:solidFill>
                <a:latin typeface="Comic Sans MS" panose="030F0702030302020204" pitchFamily="66" charset="0"/>
              </a:rPr>
              <a:t>7.  Incurred $250 of advertising costs, on account.</a:t>
            </a:r>
          </a:p>
        </p:txBody>
      </p:sp>
      <p:sp>
        <p:nvSpPr>
          <p:cNvPr id="586799" name="Text Box 47">
            <a:extLst>
              <a:ext uri="{FF2B5EF4-FFF2-40B4-BE49-F238E27FC236}">
                <a16:creationId xmlns:a16="http://schemas.microsoft.com/office/drawing/2014/main" id="{E0CF2B72-D70C-F3A4-B019-32B3CECC1CB8}"/>
              </a:ext>
            </a:extLst>
          </p:cNvPr>
          <p:cNvSpPr txBox="1">
            <a:spLocks noChangeArrowheads="1"/>
          </p:cNvSpPr>
          <p:nvPr/>
        </p:nvSpPr>
        <p:spPr bwMode="auto">
          <a:xfrm>
            <a:off x="5029200" y="4800600"/>
            <a:ext cx="10668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r">
              <a:lnSpc>
                <a:spcPct val="90000"/>
              </a:lnSpc>
              <a:spcBef>
                <a:spcPct val="0"/>
              </a:spcBef>
              <a:buClrTx/>
              <a:buSzTx/>
              <a:buFontTx/>
              <a:buNone/>
            </a:pPr>
            <a:r>
              <a:rPr lang="en-US" altLang="en-US" sz="1800" b="0">
                <a:solidFill>
                  <a:schemeClr val="tx1"/>
                </a:solidFill>
                <a:latin typeface="Comic Sans MS" panose="030F0702030302020204" pitchFamily="66" charset="0"/>
              </a:rPr>
              <a:t>+250</a:t>
            </a:r>
          </a:p>
        </p:txBody>
      </p:sp>
      <p:sp>
        <p:nvSpPr>
          <p:cNvPr id="586800" name="Text Box 48">
            <a:extLst>
              <a:ext uri="{FF2B5EF4-FFF2-40B4-BE49-F238E27FC236}">
                <a16:creationId xmlns:a16="http://schemas.microsoft.com/office/drawing/2014/main" id="{F58D7D30-D069-07FD-29E5-8AADCA55559F}"/>
              </a:ext>
            </a:extLst>
          </p:cNvPr>
          <p:cNvSpPr txBox="1">
            <a:spLocks noChangeArrowheads="1"/>
          </p:cNvSpPr>
          <p:nvPr/>
        </p:nvSpPr>
        <p:spPr bwMode="auto">
          <a:xfrm>
            <a:off x="7772400" y="4800600"/>
            <a:ext cx="9144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r">
              <a:lnSpc>
                <a:spcPct val="90000"/>
              </a:lnSpc>
              <a:spcBef>
                <a:spcPct val="0"/>
              </a:spcBef>
              <a:buClrTx/>
              <a:buSzTx/>
              <a:buFontTx/>
              <a:buNone/>
            </a:pPr>
            <a:r>
              <a:rPr lang="en-US" altLang="en-US" sz="1800" b="0">
                <a:solidFill>
                  <a:schemeClr val="tx1"/>
                </a:solidFill>
                <a:latin typeface="Comic Sans MS" panose="030F0702030302020204" pitchFamily="66" charset="0"/>
              </a:rPr>
              <a:t>-250</a:t>
            </a:r>
            <a:endParaRPr lang="en-US" altLang="en-US" sz="1800">
              <a:solidFill>
                <a:srgbClr val="000066"/>
              </a:solidFill>
              <a:latin typeface="Comic Sans MS" panose="030F0702030302020204" pitchFamily="66" charset="0"/>
            </a:endParaRPr>
          </a:p>
        </p:txBody>
      </p:sp>
      <p:sp>
        <p:nvSpPr>
          <p:cNvPr id="44080" name="Text Box 49">
            <a:extLst>
              <a:ext uri="{FF2B5EF4-FFF2-40B4-BE49-F238E27FC236}">
                <a16:creationId xmlns:a16="http://schemas.microsoft.com/office/drawing/2014/main" id="{2BE1A422-EC8E-C48F-F92C-9A60BECB5ECC}"/>
              </a:ext>
            </a:extLst>
          </p:cNvPr>
          <p:cNvSpPr txBox="1">
            <a:spLocks noChangeArrowheads="1"/>
          </p:cNvSpPr>
          <p:nvPr/>
        </p:nvSpPr>
        <p:spPr bwMode="auto">
          <a:xfrm>
            <a:off x="228600" y="4800600"/>
            <a:ext cx="4572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nSpc>
                <a:spcPct val="90000"/>
              </a:lnSpc>
              <a:spcBef>
                <a:spcPct val="0"/>
              </a:spcBef>
              <a:buClrTx/>
              <a:buSzTx/>
              <a:buFontTx/>
              <a:buNone/>
            </a:pPr>
            <a:r>
              <a:rPr lang="en-US" altLang="en-US" sz="1800">
                <a:solidFill>
                  <a:srgbClr val="800000"/>
                </a:solidFill>
                <a:latin typeface="Comic Sans MS" panose="030F0702030302020204" pitchFamily="66" charset="0"/>
              </a:rPr>
              <a:t>7.</a:t>
            </a:r>
          </a:p>
        </p:txBody>
      </p:sp>
      <p:sp>
        <p:nvSpPr>
          <p:cNvPr id="44081" name="Text Box 51">
            <a:extLst>
              <a:ext uri="{FF2B5EF4-FFF2-40B4-BE49-F238E27FC236}">
                <a16:creationId xmlns:a16="http://schemas.microsoft.com/office/drawing/2014/main" id="{6DDA85BF-3FA5-A96D-3428-D0AC0ECCDB3D}"/>
              </a:ext>
            </a:extLst>
          </p:cNvPr>
          <p:cNvSpPr txBox="1">
            <a:spLocks noChangeArrowheads="1"/>
          </p:cNvSpPr>
          <p:nvPr/>
        </p:nvSpPr>
        <p:spPr bwMode="auto">
          <a:xfrm>
            <a:off x="7375525" y="2357438"/>
            <a:ext cx="3810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lnSpc>
                <a:spcPct val="75000"/>
              </a:lnSpc>
              <a:spcBef>
                <a:spcPct val="0"/>
              </a:spcBef>
              <a:buClrTx/>
              <a:buSzTx/>
              <a:buFontTx/>
              <a:buNone/>
            </a:pPr>
            <a:r>
              <a:rPr lang="en-US" altLang="en-US" sz="2000" b="0">
                <a:solidFill>
                  <a:schemeClr val="tx1"/>
                </a:solidFill>
                <a:latin typeface="Comic Sans MS" panose="030F0702030302020204" pitchFamily="66" charset="0"/>
              </a:rPr>
              <a:t>+</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586799"/>
                                        </p:tgtEl>
                                        <p:attrNameLst>
                                          <p:attrName>style.visibility</p:attrName>
                                        </p:attrNameLst>
                                      </p:cBhvr>
                                      <p:to>
                                        <p:strVal val="visible"/>
                                      </p:to>
                                    </p:set>
                                    <p:animEffect transition="in" filter="wipe(left)">
                                      <p:cBhvr>
                                        <p:cTn id="7" dur="500"/>
                                        <p:tgtEl>
                                          <p:spTgt spid="58679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586800"/>
                                        </p:tgtEl>
                                        <p:attrNameLst>
                                          <p:attrName>style.visibility</p:attrName>
                                        </p:attrNameLst>
                                      </p:cBhvr>
                                      <p:to>
                                        <p:strVal val="visible"/>
                                      </p:to>
                                    </p:set>
                                    <p:animEffect transition="in" filter="wipe(left)">
                                      <p:cBhvr>
                                        <p:cTn id="12" dur="500"/>
                                        <p:tgtEl>
                                          <p:spTgt spid="586800"/>
                                        </p:tgtEl>
                                      </p:cBhvr>
                                    </p:animEffect>
                                  </p:childTnLst>
                                </p:cTn>
                              </p:par>
                            </p:childTnLst>
                          </p:cTn>
                        </p:par>
                        <p:par>
                          <p:cTn id="13" fill="hold" nodeType="afterGroup">
                            <p:stCondLst>
                              <p:cond delay="500"/>
                            </p:stCondLst>
                            <p:childTnLst>
                              <p:par>
                                <p:cTn id="14" presetID="22" presetClass="entr" presetSubtype="8" fill="hold" nodeType="afterEffect">
                                  <p:stCondLst>
                                    <p:cond delay="0"/>
                                  </p:stCondLst>
                                  <p:childTnLst>
                                    <p:set>
                                      <p:cBhvr>
                                        <p:cTn id="15" dur="1" fill="hold">
                                          <p:stCondLst>
                                            <p:cond delay="0"/>
                                          </p:stCondLst>
                                        </p:cTn>
                                        <p:tgtEl>
                                          <p:spTgt spid="586797"/>
                                        </p:tgtEl>
                                        <p:attrNameLst>
                                          <p:attrName>style.visibility</p:attrName>
                                        </p:attrNameLst>
                                      </p:cBhvr>
                                      <p:to>
                                        <p:strVal val="visible"/>
                                      </p:to>
                                    </p:set>
                                    <p:animEffect transition="in" filter="wipe(left)">
                                      <p:cBhvr>
                                        <p:cTn id="16" dur="500"/>
                                        <p:tgtEl>
                                          <p:spTgt spid="5867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6797" grpId="0"/>
      <p:bldP spid="586799" grpId="0" autoUpdateAnimBg="0"/>
      <p:bldP spid="586800" grpId="0"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7778" name="Rectangle 2">
            <a:extLst>
              <a:ext uri="{FF2B5EF4-FFF2-40B4-BE49-F238E27FC236}">
                <a16:creationId xmlns:a16="http://schemas.microsoft.com/office/drawing/2014/main" id="{51E0F3C0-A255-D86D-2FD5-F33CF88BA7E3}"/>
              </a:ext>
            </a:extLst>
          </p:cNvPr>
          <p:cNvSpPr>
            <a:spLocks noGrp="1" noChangeArrowheads="1"/>
          </p:cNvSpPr>
          <p:nvPr>
            <p:ph type="title"/>
          </p:nvPr>
        </p:nvSpPr>
        <p:spPr>
          <a:xfrm>
            <a:off x="457200" y="457200"/>
            <a:ext cx="8229600" cy="560388"/>
          </a:xfrm>
          <a:ln w="12700" cap="flat">
            <a:solidFill>
              <a:schemeClr val="tx1"/>
            </a:solidFill>
          </a:ln>
          <a:effectLst>
            <a:outerShdw dist="107763" dir="2700000" algn="ctr" rotWithShape="0">
              <a:schemeClr val="bg2"/>
            </a:outerShdw>
          </a:effectLst>
        </p:spPr>
        <p:txBody>
          <a:bodyPr lIns="90488" tIns="44450" rIns="90488" bIns="44450" anchor="t"/>
          <a:lstStyle/>
          <a:p>
            <a:pPr marL="109538" algn="l">
              <a:defRPr/>
            </a:pPr>
            <a:r>
              <a:rPr lang="en-US">
                <a:solidFill>
                  <a:schemeClr val="bg1"/>
                </a:solidFill>
                <a:effectLst>
                  <a:outerShdw blurRad="38100" dist="38100" dir="2700000" algn="tl">
                    <a:srgbClr val="000000"/>
                  </a:outerShdw>
                </a:effectLst>
                <a:cs typeface="+mj-cs"/>
              </a:rPr>
              <a:t>Transactions (Problem)</a:t>
            </a:r>
          </a:p>
        </p:txBody>
      </p:sp>
      <p:sp>
        <p:nvSpPr>
          <p:cNvPr id="45059" name="Text Box 3">
            <a:extLst>
              <a:ext uri="{FF2B5EF4-FFF2-40B4-BE49-F238E27FC236}">
                <a16:creationId xmlns:a16="http://schemas.microsoft.com/office/drawing/2014/main" id="{59FF3ECE-65C2-9AED-7A29-48DA2AA7AB5E}"/>
              </a:ext>
            </a:extLst>
          </p:cNvPr>
          <p:cNvSpPr txBox="1">
            <a:spLocks noChangeArrowheads="1"/>
          </p:cNvSpPr>
          <p:nvPr/>
        </p:nvSpPr>
        <p:spPr bwMode="auto">
          <a:xfrm>
            <a:off x="533400" y="2732088"/>
            <a:ext cx="10668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r">
              <a:lnSpc>
                <a:spcPct val="90000"/>
              </a:lnSpc>
              <a:spcBef>
                <a:spcPct val="0"/>
              </a:spcBef>
              <a:buClrTx/>
              <a:buSzTx/>
              <a:buFontTx/>
              <a:buNone/>
            </a:pPr>
            <a:r>
              <a:rPr lang="en-US" altLang="en-US" sz="1800" b="0">
                <a:solidFill>
                  <a:schemeClr val="tx1"/>
                </a:solidFill>
                <a:latin typeface="Comic Sans MS" panose="030F0702030302020204" pitchFamily="66" charset="0"/>
              </a:rPr>
              <a:t>+10,000</a:t>
            </a:r>
          </a:p>
        </p:txBody>
      </p:sp>
      <p:sp>
        <p:nvSpPr>
          <p:cNvPr id="45060" name="Text Box 4">
            <a:extLst>
              <a:ext uri="{FF2B5EF4-FFF2-40B4-BE49-F238E27FC236}">
                <a16:creationId xmlns:a16="http://schemas.microsoft.com/office/drawing/2014/main" id="{A9BBCD0B-7958-14E7-C572-91D4B963DC9F}"/>
              </a:ext>
            </a:extLst>
          </p:cNvPr>
          <p:cNvSpPr txBox="1">
            <a:spLocks noChangeArrowheads="1"/>
          </p:cNvSpPr>
          <p:nvPr/>
        </p:nvSpPr>
        <p:spPr bwMode="auto">
          <a:xfrm>
            <a:off x="228600" y="2732088"/>
            <a:ext cx="4572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nSpc>
                <a:spcPct val="90000"/>
              </a:lnSpc>
              <a:spcBef>
                <a:spcPct val="0"/>
              </a:spcBef>
              <a:buClrTx/>
              <a:buSzTx/>
              <a:buFontTx/>
              <a:buNone/>
            </a:pPr>
            <a:r>
              <a:rPr lang="en-US" altLang="en-US" sz="1800">
                <a:solidFill>
                  <a:srgbClr val="800000"/>
                </a:solidFill>
                <a:latin typeface="Comic Sans MS" panose="030F0702030302020204" pitchFamily="66" charset="0"/>
              </a:rPr>
              <a:t>1.</a:t>
            </a:r>
          </a:p>
        </p:txBody>
      </p:sp>
      <p:sp>
        <p:nvSpPr>
          <p:cNvPr id="45061" name="Text Box 5">
            <a:extLst>
              <a:ext uri="{FF2B5EF4-FFF2-40B4-BE49-F238E27FC236}">
                <a16:creationId xmlns:a16="http://schemas.microsoft.com/office/drawing/2014/main" id="{B1A57561-2BD1-43D5-CAAE-9528FBCB6735}"/>
              </a:ext>
            </a:extLst>
          </p:cNvPr>
          <p:cNvSpPr txBox="1">
            <a:spLocks noChangeArrowheads="1"/>
          </p:cNvSpPr>
          <p:nvPr/>
        </p:nvSpPr>
        <p:spPr bwMode="auto">
          <a:xfrm>
            <a:off x="6400800" y="2732088"/>
            <a:ext cx="10668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r">
              <a:lnSpc>
                <a:spcPct val="90000"/>
              </a:lnSpc>
              <a:spcBef>
                <a:spcPct val="0"/>
              </a:spcBef>
              <a:buClrTx/>
              <a:buSzTx/>
              <a:buFontTx/>
              <a:buNone/>
            </a:pPr>
            <a:r>
              <a:rPr lang="en-US" altLang="en-US" sz="1800" b="0">
                <a:solidFill>
                  <a:schemeClr val="tx1"/>
                </a:solidFill>
                <a:latin typeface="Comic Sans MS" panose="030F0702030302020204" pitchFamily="66" charset="0"/>
              </a:rPr>
              <a:t>+10,000</a:t>
            </a:r>
          </a:p>
        </p:txBody>
      </p:sp>
      <p:sp>
        <p:nvSpPr>
          <p:cNvPr id="587782" name="Text Box 6">
            <a:extLst>
              <a:ext uri="{FF2B5EF4-FFF2-40B4-BE49-F238E27FC236}">
                <a16:creationId xmlns:a16="http://schemas.microsoft.com/office/drawing/2014/main" id="{F8A2A0C8-3C70-9FCD-ABDE-212AB61D11F5}"/>
              </a:ext>
            </a:extLst>
          </p:cNvPr>
          <p:cNvSpPr txBox="1">
            <a:spLocks noChangeArrowheads="1"/>
          </p:cNvSpPr>
          <p:nvPr/>
        </p:nvSpPr>
        <p:spPr bwMode="auto">
          <a:xfrm>
            <a:off x="3581400" y="6248400"/>
            <a:ext cx="5486400" cy="581025"/>
          </a:xfrm>
          <a:prstGeom prst="rect">
            <a:avLst/>
          </a:prstGeom>
          <a:solidFill>
            <a:schemeClr val="bg1"/>
          </a:solidFill>
          <a:ln w="19050">
            <a:noFill/>
            <a:miter lim="800000"/>
            <a:headEnd/>
            <a:tailEnd/>
          </a:ln>
          <a:effectLst/>
        </p:spPr>
        <p:txBody>
          <a:bodyPr>
            <a:spAutoFit/>
          </a:bodyPr>
          <a:lstStyle/>
          <a:p>
            <a:pPr marL="690563" indent="-690563">
              <a:spcBef>
                <a:spcPct val="50000"/>
              </a:spcBef>
              <a:defRPr/>
            </a:pPr>
            <a:r>
              <a:rPr lang="en-US" sz="1600" b="1" i="1">
                <a:solidFill>
                  <a:schemeClr val="bg2"/>
                </a:solidFill>
                <a:effectLst>
                  <a:outerShdw blurRad="38100" dist="38100" dir="2700000" algn="tl">
                    <a:srgbClr val="C0C0C0"/>
                  </a:outerShdw>
                </a:effectLst>
                <a:latin typeface="Comic Sans MS" pitchFamily="66" charset="0"/>
                <a:cs typeface="+mn-cs"/>
              </a:rPr>
              <a:t>SO 7 	Analyze the effects of business transactions on the accounting equation.</a:t>
            </a:r>
          </a:p>
        </p:txBody>
      </p:sp>
      <p:sp>
        <p:nvSpPr>
          <p:cNvPr id="45063" name="Text Box 7">
            <a:extLst>
              <a:ext uri="{FF2B5EF4-FFF2-40B4-BE49-F238E27FC236}">
                <a16:creationId xmlns:a16="http://schemas.microsoft.com/office/drawing/2014/main" id="{0143164E-69C7-6AA0-D31D-C84FC2923702}"/>
              </a:ext>
            </a:extLst>
          </p:cNvPr>
          <p:cNvSpPr txBox="1">
            <a:spLocks noChangeArrowheads="1"/>
          </p:cNvSpPr>
          <p:nvPr/>
        </p:nvSpPr>
        <p:spPr bwMode="auto">
          <a:xfrm>
            <a:off x="533400" y="3081338"/>
            <a:ext cx="10668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r">
              <a:lnSpc>
                <a:spcPct val="90000"/>
              </a:lnSpc>
              <a:spcBef>
                <a:spcPct val="0"/>
              </a:spcBef>
              <a:buClrTx/>
              <a:buSzTx/>
              <a:buFontTx/>
              <a:buNone/>
            </a:pPr>
            <a:r>
              <a:rPr lang="en-US" altLang="en-US" sz="1800" b="0">
                <a:solidFill>
                  <a:schemeClr val="tx1"/>
                </a:solidFill>
                <a:latin typeface="Comic Sans MS" panose="030F0702030302020204" pitchFamily="66" charset="0"/>
              </a:rPr>
              <a:t>-5,000</a:t>
            </a:r>
          </a:p>
        </p:txBody>
      </p:sp>
      <p:sp>
        <p:nvSpPr>
          <p:cNvPr id="45064" name="Text Box 8">
            <a:extLst>
              <a:ext uri="{FF2B5EF4-FFF2-40B4-BE49-F238E27FC236}">
                <a16:creationId xmlns:a16="http://schemas.microsoft.com/office/drawing/2014/main" id="{C67A6303-BCDC-4821-2F00-EBFCAD4BB7D4}"/>
              </a:ext>
            </a:extLst>
          </p:cNvPr>
          <p:cNvSpPr txBox="1">
            <a:spLocks noChangeArrowheads="1"/>
          </p:cNvSpPr>
          <p:nvPr/>
        </p:nvSpPr>
        <p:spPr bwMode="auto">
          <a:xfrm>
            <a:off x="228600" y="3081338"/>
            <a:ext cx="4572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nSpc>
                <a:spcPct val="90000"/>
              </a:lnSpc>
              <a:spcBef>
                <a:spcPct val="0"/>
              </a:spcBef>
              <a:buClrTx/>
              <a:buSzTx/>
              <a:buFontTx/>
              <a:buNone/>
            </a:pPr>
            <a:r>
              <a:rPr lang="en-US" altLang="en-US" sz="1800">
                <a:solidFill>
                  <a:srgbClr val="800000"/>
                </a:solidFill>
                <a:latin typeface="Comic Sans MS" panose="030F0702030302020204" pitchFamily="66" charset="0"/>
              </a:rPr>
              <a:t>2.</a:t>
            </a:r>
          </a:p>
        </p:txBody>
      </p:sp>
      <p:sp>
        <p:nvSpPr>
          <p:cNvPr id="45065" name="Text Box 9">
            <a:extLst>
              <a:ext uri="{FF2B5EF4-FFF2-40B4-BE49-F238E27FC236}">
                <a16:creationId xmlns:a16="http://schemas.microsoft.com/office/drawing/2014/main" id="{E3BD33E9-EFD9-3255-2F32-0C38EBB84D19}"/>
              </a:ext>
            </a:extLst>
          </p:cNvPr>
          <p:cNvSpPr txBox="1">
            <a:spLocks noChangeArrowheads="1"/>
          </p:cNvSpPr>
          <p:nvPr/>
        </p:nvSpPr>
        <p:spPr bwMode="auto">
          <a:xfrm>
            <a:off x="3581400" y="3081338"/>
            <a:ext cx="10668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r">
              <a:lnSpc>
                <a:spcPct val="90000"/>
              </a:lnSpc>
              <a:spcBef>
                <a:spcPct val="0"/>
              </a:spcBef>
              <a:buClrTx/>
              <a:buSzTx/>
              <a:buFontTx/>
              <a:buNone/>
            </a:pPr>
            <a:r>
              <a:rPr lang="en-US" altLang="en-US" sz="1800" b="0">
                <a:solidFill>
                  <a:schemeClr val="tx1"/>
                </a:solidFill>
                <a:latin typeface="Comic Sans MS" panose="030F0702030302020204" pitchFamily="66" charset="0"/>
              </a:rPr>
              <a:t>+5,000</a:t>
            </a:r>
          </a:p>
        </p:txBody>
      </p:sp>
      <p:sp>
        <p:nvSpPr>
          <p:cNvPr id="45066" name="Text Box 10">
            <a:extLst>
              <a:ext uri="{FF2B5EF4-FFF2-40B4-BE49-F238E27FC236}">
                <a16:creationId xmlns:a16="http://schemas.microsoft.com/office/drawing/2014/main" id="{E8FD8692-FAD4-08C0-03E7-1544D7B3EC2D}"/>
              </a:ext>
            </a:extLst>
          </p:cNvPr>
          <p:cNvSpPr txBox="1">
            <a:spLocks noChangeArrowheads="1"/>
          </p:cNvSpPr>
          <p:nvPr/>
        </p:nvSpPr>
        <p:spPr bwMode="auto">
          <a:xfrm>
            <a:off x="533400" y="3429000"/>
            <a:ext cx="10668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r">
              <a:lnSpc>
                <a:spcPct val="90000"/>
              </a:lnSpc>
              <a:spcBef>
                <a:spcPct val="0"/>
              </a:spcBef>
              <a:buClrTx/>
              <a:buSzTx/>
              <a:buFontTx/>
              <a:buNone/>
            </a:pPr>
            <a:r>
              <a:rPr lang="en-US" altLang="en-US" sz="1800" b="0">
                <a:solidFill>
                  <a:schemeClr val="tx1"/>
                </a:solidFill>
                <a:latin typeface="Comic Sans MS" panose="030F0702030302020204" pitchFamily="66" charset="0"/>
              </a:rPr>
              <a:t>-400</a:t>
            </a:r>
          </a:p>
        </p:txBody>
      </p:sp>
      <p:sp>
        <p:nvSpPr>
          <p:cNvPr id="45067" name="Text Box 11">
            <a:extLst>
              <a:ext uri="{FF2B5EF4-FFF2-40B4-BE49-F238E27FC236}">
                <a16:creationId xmlns:a16="http://schemas.microsoft.com/office/drawing/2014/main" id="{7B50A508-470B-F7AF-A7E9-E23DA1184FB3}"/>
              </a:ext>
            </a:extLst>
          </p:cNvPr>
          <p:cNvSpPr txBox="1">
            <a:spLocks noChangeArrowheads="1"/>
          </p:cNvSpPr>
          <p:nvPr/>
        </p:nvSpPr>
        <p:spPr bwMode="auto">
          <a:xfrm>
            <a:off x="228600" y="3429000"/>
            <a:ext cx="4572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nSpc>
                <a:spcPct val="90000"/>
              </a:lnSpc>
              <a:spcBef>
                <a:spcPct val="0"/>
              </a:spcBef>
              <a:buClrTx/>
              <a:buSzTx/>
              <a:buFontTx/>
              <a:buNone/>
            </a:pPr>
            <a:r>
              <a:rPr lang="en-US" altLang="en-US" sz="1800">
                <a:solidFill>
                  <a:srgbClr val="800000"/>
                </a:solidFill>
                <a:latin typeface="Comic Sans MS" panose="030F0702030302020204" pitchFamily="66" charset="0"/>
              </a:rPr>
              <a:t>3.</a:t>
            </a:r>
          </a:p>
        </p:txBody>
      </p:sp>
      <p:sp>
        <p:nvSpPr>
          <p:cNvPr id="45068" name="Text Box 12">
            <a:extLst>
              <a:ext uri="{FF2B5EF4-FFF2-40B4-BE49-F238E27FC236}">
                <a16:creationId xmlns:a16="http://schemas.microsoft.com/office/drawing/2014/main" id="{DC109353-92B7-EE2B-ED00-E1FB1A952586}"/>
              </a:ext>
            </a:extLst>
          </p:cNvPr>
          <p:cNvSpPr txBox="1">
            <a:spLocks noChangeArrowheads="1"/>
          </p:cNvSpPr>
          <p:nvPr/>
        </p:nvSpPr>
        <p:spPr bwMode="auto">
          <a:xfrm>
            <a:off x="7467600" y="3429000"/>
            <a:ext cx="12192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r">
              <a:lnSpc>
                <a:spcPct val="90000"/>
              </a:lnSpc>
              <a:spcBef>
                <a:spcPct val="0"/>
              </a:spcBef>
              <a:buClrTx/>
              <a:buSzTx/>
              <a:buFontTx/>
              <a:buNone/>
            </a:pPr>
            <a:r>
              <a:rPr lang="en-US" altLang="en-US" sz="1800" b="0">
                <a:solidFill>
                  <a:schemeClr val="tx1"/>
                </a:solidFill>
                <a:latin typeface="Comic Sans MS" panose="030F0702030302020204" pitchFamily="66" charset="0"/>
              </a:rPr>
              <a:t>-400</a:t>
            </a:r>
            <a:endParaRPr lang="en-US" altLang="en-US" sz="1800">
              <a:solidFill>
                <a:srgbClr val="000066"/>
              </a:solidFill>
              <a:latin typeface="Comic Sans MS" panose="030F0702030302020204" pitchFamily="66" charset="0"/>
            </a:endParaRPr>
          </a:p>
        </p:txBody>
      </p:sp>
      <p:sp>
        <p:nvSpPr>
          <p:cNvPr id="45069" name="Text Box 13">
            <a:extLst>
              <a:ext uri="{FF2B5EF4-FFF2-40B4-BE49-F238E27FC236}">
                <a16:creationId xmlns:a16="http://schemas.microsoft.com/office/drawing/2014/main" id="{9A55C496-C1F7-384A-6C9E-ACD5C4E8D030}"/>
              </a:ext>
            </a:extLst>
          </p:cNvPr>
          <p:cNvSpPr txBox="1">
            <a:spLocks noChangeArrowheads="1"/>
          </p:cNvSpPr>
          <p:nvPr/>
        </p:nvSpPr>
        <p:spPr bwMode="auto">
          <a:xfrm>
            <a:off x="6248400" y="1655763"/>
            <a:ext cx="25908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spcBef>
                <a:spcPct val="0"/>
              </a:spcBef>
              <a:buClrTx/>
              <a:buSzTx/>
              <a:buFontTx/>
              <a:buNone/>
            </a:pPr>
            <a:r>
              <a:rPr lang="en-US" altLang="en-US" sz="1800" b="0">
                <a:solidFill>
                  <a:schemeClr val="tx1"/>
                </a:solidFill>
                <a:latin typeface="Comic Sans MS" panose="030F0702030302020204" pitchFamily="66" charset="0"/>
              </a:rPr>
              <a:t>Stockholders’ Equity</a:t>
            </a:r>
          </a:p>
        </p:txBody>
      </p:sp>
      <p:sp>
        <p:nvSpPr>
          <p:cNvPr id="45070" name="Text Box 14">
            <a:extLst>
              <a:ext uri="{FF2B5EF4-FFF2-40B4-BE49-F238E27FC236}">
                <a16:creationId xmlns:a16="http://schemas.microsoft.com/office/drawing/2014/main" id="{E1907E32-BE9C-B81A-AF69-6D0820BAB597}"/>
              </a:ext>
            </a:extLst>
          </p:cNvPr>
          <p:cNvSpPr txBox="1">
            <a:spLocks noChangeArrowheads="1"/>
          </p:cNvSpPr>
          <p:nvPr/>
        </p:nvSpPr>
        <p:spPr bwMode="auto">
          <a:xfrm>
            <a:off x="533400" y="2362200"/>
            <a:ext cx="1066800" cy="28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lnSpc>
                <a:spcPct val="70000"/>
              </a:lnSpc>
              <a:spcBef>
                <a:spcPct val="0"/>
              </a:spcBef>
              <a:buClrTx/>
              <a:buSzTx/>
              <a:buFontTx/>
              <a:buNone/>
            </a:pPr>
            <a:r>
              <a:rPr lang="en-US" altLang="en-US" sz="1800" b="0">
                <a:solidFill>
                  <a:schemeClr val="tx1"/>
                </a:solidFill>
                <a:latin typeface="Comic Sans MS" panose="030F0702030302020204" pitchFamily="66" charset="0"/>
              </a:rPr>
              <a:t>Cash</a:t>
            </a:r>
          </a:p>
        </p:txBody>
      </p:sp>
      <p:sp>
        <p:nvSpPr>
          <p:cNvPr id="45071" name="Text Box 15">
            <a:extLst>
              <a:ext uri="{FF2B5EF4-FFF2-40B4-BE49-F238E27FC236}">
                <a16:creationId xmlns:a16="http://schemas.microsoft.com/office/drawing/2014/main" id="{9DA3C792-99BF-2189-23E4-D6DFA369D697}"/>
              </a:ext>
            </a:extLst>
          </p:cNvPr>
          <p:cNvSpPr txBox="1">
            <a:spLocks noChangeArrowheads="1"/>
          </p:cNvSpPr>
          <p:nvPr/>
        </p:nvSpPr>
        <p:spPr bwMode="auto">
          <a:xfrm>
            <a:off x="1828800" y="2025650"/>
            <a:ext cx="14478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spcBef>
                <a:spcPct val="0"/>
              </a:spcBef>
              <a:buClrTx/>
              <a:buSzTx/>
              <a:buFontTx/>
              <a:buNone/>
            </a:pPr>
            <a:r>
              <a:rPr lang="en-US" altLang="en-US" sz="1800" b="0">
                <a:solidFill>
                  <a:schemeClr val="tx1"/>
                </a:solidFill>
                <a:latin typeface="Comic Sans MS" panose="030F0702030302020204" pitchFamily="66" charset="0"/>
              </a:rPr>
              <a:t>Accounts Receivable</a:t>
            </a:r>
          </a:p>
        </p:txBody>
      </p:sp>
      <p:sp>
        <p:nvSpPr>
          <p:cNvPr id="45072" name="Text Box 16">
            <a:extLst>
              <a:ext uri="{FF2B5EF4-FFF2-40B4-BE49-F238E27FC236}">
                <a16:creationId xmlns:a16="http://schemas.microsoft.com/office/drawing/2014/main" id="{008AED71-7BEA-BB5C-C9D9-0F9C69A50DE5}"/>
              </a:ext>
            </a:extLst>
          </p:cNvPr>
          <p:cNvSpPr txBox="1">
            <a:spLocks noChangeArrowheads="1"/>
          </p:cNvSpPr>
          <p:nvPr/>
        </p:nvSpPr>
        <p:spPr bwMode="auto">
          <a:xfrm>
            <a:off x="3429000" y="2362200"/>
            <a:ext cx="1295400" cy="28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lnSpc>
                <a:spcPct val="70000"/>
              </a:lnSpc>
              <a:spcBef>
                <a:spcPct val="0"/>
              </a:spcBef>
              <a:buClrTx/>
              <a:buSzTx/>
              <a:buFontTx/>
              <a:buNone/>
            </a:pPr>
            <a:r>
              <a:rPr lang="en-US" altLang="en-US" sz="1800" b="0">
                <a:solidFill>
                  <a:schemeClr val="tx1"/>
                </a:solidFill>
                <a:latin typeface="Comic Sans MS" panose="030F0702030302020204" pitchFamily="66" charset="0"/>
              </a:rPr>
              <a:t>Equipment</a:t>
            </a:r>
          </a:p>
        </p:txBody>
      </p:sp>
      <p:sp>
        <p:nvSpPr>
          <p:cNvPr id="45073" name="Text Box 17">
            <a:extLst>
              <a:ext uri="{FF2B5EF4-FFF2-40B4-BE49-F238E27FC236}">
                <a16:creationId xmlns:a16="http://schemas.microsoft.com/office/drawing/2014/main" id="{D0D0EEAE-F6B6-3434-1820-7A5D1CA8606A}"/>
              </a:ext>
            </a:extLst>
          </p:cNvPr>
          <p:cNvSpPr txBox="1">
            <a:spLocks noChangeArrowheads="1"/>
          </p:cNvSpPr>
          <p:nvPr/>
        </p:nvSpPr>
        <p:spPr bwMode="auto">
          <a:xfrm>
            <a:off x="4800600" y="2025650"/>
            <a:ext cx="14478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spcBef>
                <a:spcPct val="0"/>
              </a:spcBef>
              <a:buClrTx/>
              <a:buSzTx/>
              <a:buFontTx/>
              <a:buNone/>
            </a:pPr>
            <a:r>
              <a:rPr lang="en-US" altLang="en-US" sz="1800" b="0">
                <a:solidFill>
                  <a:schemeClr val="tx1"/>
                </a:solidFill>
                <a:latin typeface="Comic Sans MS" panose="030F0702030302020204" pitchFamily="66" charset="0"/>
              </a:rPr>
              <a:t>Accounts Payable</a:t>
            </a:r>
          </a:p>
        </p:txBody>
      </p:sp>
      <p:sp>
        <p:nvSpPr>
          <p:cNvPr id="45074" name="Text Box 18">
            <a:extLst>
              <a:ext uri="{FF2B5EF4-FFF2-40B4-BE49-F238E27FC236}">
                <a16:creationId xmlns:a16="http://schemas.microsoft.com/office/drawing/2014/main" id="{E807B920-C837-E6EB-E65B-BE01E093CD0D}"/>
              </a:ext>
            </a:extLst>
          </p:cNvPr>
          <p:cNvSpPr txBox="1">
            <a:spLocks noChangeArrowheads="1"/>
          </p:cNvSpPr>
          <p:nvPr/>
        </p:nvSpPr>
        <p:spPr bwMode="auto">
          <a:xfrm>
            <a:off x="6248400" y="2025650"/>
            <a:ext cx="14478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spcBef>
                <a:spcPct val="0"/>
              </a:spcBef>
              <a:buClrTx/>
              <a:buSzTx/>
              <a:buFontTx/>
              <a:buNone/>
            </a:pPr>
            <a:r>
              <a:rPr lang="en-US" altLang="en-US" sz="1800" b="0">
                <a:solidFill>
                  <a:schemeClr val="tx1"/>
                </a:solidFill>
                <a:latin typeface="Comic Sans MS" panose="030F0702030302020204" pitchFamily="66" charset="0"/>
              </a:rPr>
              <a:t>Share Capital</a:t>
            </a:r>
          </a:p>
        </p:txBody>
      </p:sp>
      <p:sp>
        <p:nvSpPr>
          <p:cNvPr id="45075" name="Freeform 19">
            <a:extLst>
              <a:ext uri="{FF2B5EF4-FFF2-40B4-BE49-F238E27FC236}">
                <a16:creationId xmlns:a16="http://schemas.microsoft.com/office/drawing/2014/main" id="{0CC2864A-1209-F7C4-92E3-625706B535EE}"/>
              </a:ext>
            </a:extLst>
          </p:cNvPr>
          <p:cNvSpPr>
            <a:spLocks/>
          </p:cNvSpPr>
          <p:nvPr/>
        </p:nvSpPr>
        <p:spPr bwMode="auto">
          <a:xfrm>
            <a:off x="1905000" y="2667000"/>
            <a:ext cx="1295400" cy="76200"/>
          </a:xfrm>
          <a:custGeom>
            <a:avLst/>
            <a:gdLst>
              <a:gd name="T0" fmla="*/ 0 w 665"/>
              <a:gd name="T1" fmla="*/ 0 h 1"/>
              <a:gd name="T2" fmla="*/ 2147483646 w 665"/>
              <a:gd name="T3" fmla="*/ 0 h 1"/>
              <a:gd name="T4" fmla="*/ 0 60000 65536"/>
              <a:gd name="T5" fmla="*/ 0 60000 65536"/>
              <a:gd name="T6" fmla="*/ 0 w 665"/>
              <a:gd name="T7" fmla="*/ 0 h 1"/>
              <a:gd name="T8" fmla="*/ 665 w 665"/>
              <a:gd name="T9" fmla="*/ 1 h 1"/>
            </a:gdLst>
            <a:ahLst/>
            <a:cxnLst>
              <a:cxn ang="T4">
                <a:pos x="T0" y="T1"/>
              </a:cxn>
              <a:cxn ang="T5">
                <a:pos x="T2" y="T3"/>
              </a:cxn>
            </a:cxnLst>
            <a:rect l="T6" t="T7" r="T8" b="T9"/>
            <a:pathLst>
              <a:path w="665" h="1">
                <a:moveTo>
                  <a:pt x="0" y="0"/>
                </a:moveTo>
                <a:lnTo>
                  <a:pt x="665" y="0"/>
                </a:lnTo>
              </a:path>
            </a:pathLst>
          </a:custGeom>
          <a:noFill/>
          <a:ln w="28575" cap="sq" cmpd="sng">
            <a:solidFill>
              <a:schemeClr val="tx1"/>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5076" name="Freeform 20">
            <a:extLst>
              <a:ext uri="{FF2B5EF4-FFF2-40B4-BE49-F238E27FC236}">
                <a16:creationId xmlns:a16="http://schemas.microsoft.com/office/drawing/2014/main" id="{599B4A87-EBFC-20F1-F563-A97D1CF45883}"/>
              </a:ext>
            </a:extLst>
          </p:cNvPr>
          <p:cNvSpPr>
            <a:spLocks/>
          </p:cNvSpPr>
          <p:nvPr/>
        </p:nvSpPr>
        <p:spPr bwMode="auto">
          <a:xfrm>
            <a:off x="533400" y="2667000"/>
            <a:ext cx="1055688" cy="1588"/>
          </a:xfrm>
          <a:custGeom>
            <a:avLst/>
            <a:gdLst>
              <a:gd name="T0" fmla="*/ 0 w 665"/>
              <a:gd name="T1" fmla="*/ 0 h 1"/>
              <a:gd name="T2" fmla="*/ 1675905494 w 665"/>
              <a:gd name="T3" fmla="*/ 0 h 1"/>
              <a:gd name="T4" fmla="*/ 0 60000 65536"/>
              <a:gd name="T5" fmla="*/ 0 60000 65536"/>
              <a:gd name="T6" fmla="*/ 0 w 665"/>
              <a:gd name="T7" fmla="*/ 0 h 1"/>
              <a:gd name="T8" fmla="*/ 665 w 665"/>
              <a:gd name="T9" fmla="*/ 1 h 1"/>
            </a:gdLst>
            <a:ahLst/>
            <a:cxnLst>
              <a:cxn ang="T4">
                <a:pos x="T0" y="T1"/>
              </a:cxn>
              <a:cxn ang="T5">
                <a:pos x="T2" y="T3"/>
              </a:cxn>
            </a:cxnLst>
            <a:rect l="T6" t="T7" r="T8" b="T9"/>
            <a:pathLst>
              <a:path w="665" h="1">
                <a:moveTo>
                  <a:pt x="0" y="0"/>
                </a:moveTo>
                <a:lnTo>
                  <a:pt x="665" y="0"/>
                </a:lnTo>
              </a:path>
            </a:pathLst>
          </a:custGeom>
          <a:noFill/>
          <a:ln w="28575" cap="sq" cmpd="sng">
            <a:solidFill>
              <a:schemeClr val="tx1"/>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5077" name="Freeform 21">
            <a:extLst>
              <a:ext uri="{FF2B5EF4-FFF2-40B4-BE49-F238E27FC236}">
                <a16:creationId xmlns:a16="http://schemas.microsoft.com/office/drawing/2014/main" id="{2D349DAC-A07D-7426-B7EB-6F47662410A7}"/>
              </a:ext>
            </a:extLst>
          </p:cNvPr>
          <p:cNvSpPr>
            <a:spLocks/>
          </p:cNvSpPr>
          <p:nvPr/>
        </p:nvSpPr>
        <p:spPr bwMode="auto">
          <a:xfrm>
            <a:off x="3505200" y="2667000"/>
            <a:ext cx="1143000" cy="76200"/>
          </a:xfrm>
          <a:custGeom>
            <a:avLst/>
            <a:gdLst>
              <a:gd name="T0" fmla="*/ 0 w 665"/>
              <a:gd name="T1" fmla="*/ 0 h 1"/>
              <a:gd name="T2" fmla="*/ 1964584962 w 665"/>
              <a:gd name="T3" fmla="*/ 0 h 1"/>
              <a:gd name="T4" fmla="*/ 0 60000 65536"/>
              <a:gd name="T5" fmla="*/ 0 60000 65536"/>
              <a:gd name="T6" fmla="*/ 0 w 665"/>
              <a:gd name="T7" fmla="*/ 0 h 1"/>
              <a:gd name="T8" fmla="*/ 665 w 665"/>
              <a:gd name="T9" fmla="*/ 1 h 1"/>
            </a:gdLst>
            <a:ahLst/>
            <a:cxnLst>
              <a:cxn ang="T4">
                <a:pos x="T0" y="T1"/>
              </a:cxn>
              <a:cxn ang="T5">
                <a:pos x="T2" y="T3"/>
              </a:cxn>
            </a:cxnLst>
            <a:rect l="T6" t="T7" r="T8" b="T9"/>
            <a:pathLst>
              <a:path w="665" h="1">
                <a:moveTo>
                  <a:pt x="0" y="0"/>
                </a:moveTo>
                <a:lnTo>
                  <a:pt x="665" y="0"/>
                </a:lnTo>
              </a:path>
            </a:pathLst>
          </a:custGeom>
          <a:noFill/>
          <a:ln w="28575" cap="sq" cmpd="sng">
            <a:solidFill>
              <a:schemeClr val="tx1"/>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5078" name="Freeform 22">
            <a:extLst>
              <a:ext uri="{FF2B5EF4-FFF2-40B4-BE49-F238E27FC236}">
                <a16:creationId xmlns:a16="http://schemas.microsoft.com/office/drawing/2014/main" id="{AA7261EA-10A8-BDAA-4745-AAADE9F16637}"/>
              </a:ext>
            </a:extLst>
          </p:cNvPr>
          <p:cNvSpPr>
            <a:spLocks/>
          </p:cNvSpPr>
          <p:nvPr/>
        </p:nvSpPr>
        <p:spPr bwMode="auto">
          <a:xfrm>
            <a:off x="4953000" y="2667000"/>
            <a:ext cx="1143000" cy="76200"/>
          </a:xfrm>
          <a:custGeom>
            <a:avLst/>
            <a:gdLst>
              <a:gd name="T0" fmla="*/ 0 w 665"/>
              <a:gd name="T1" fmla="*/ 0 h 1"/>
              <a:gd name="T2" fmla="*/ 1964584962 w 665"/>
              <a:gd name="T3" fmla="*/ 0 h 1"/>
              <a:gd name="T4" fmla="*/ 0 60000 65536"/>
              <a:gd name="T5" fmla="*/ 0 60000 65536"/>
              <a:gd name="T6" fmla="*/ 0 w 665"/>
              <a:gd name="T7" fmla="*/ 0 h 1"/>
              <a:gd name="T8" fmla="*/ 665 w 665"/>
              <a:gd name="T9" fmla="*/ 1 h 1"/>
            </a:gdLst>
            <a:ahLst/>
            <a:cxnLst>
              <a:cxn ang="T4">
                <a:pos x="T0" y="T1"/>
              </a:cxn>
              <a:cxn ang="T5">
                <a:pos x="T2" y="T3"/>
              </a:cxn>
            </a:cxnLst>
            <a:rect l="T6" t="T7" r="T8" b="T9"/>
            <a:pathLst>
              <a:path w="665" h="1">
                <a:moveTo>
                  <a:pt x="0" y="0"/>
                </a:moveTo>
                <a:lnTo>
                  <a:pt x="665" y="0"/>
                </a:lnTo>
              </a:path>
            </a:pathLst>
          </a:custGeom>
          <a:noFill/>
          <a:ln w="28575" cap="sq" cmpd="sng">
            <a:solidFill>
              <a:schemeClr val="tx1"/>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5079" name="Freeform 23">
            <a:extLst>
              <a:ext uri="{FF2B5EF4-FFF2-40B4-BE49-F238E27FC236}">
                <a16:creationId xmlns:a16="http://schemas.microsoft.com/office/drawing/2014/main" id="{E63F6E8F-6CC5-5C22-8224-83F64642E8B1}"/>
              </a:ext>
            </a:extLst>
          </p:cNvPr>
          <p:cNvSpPr>
            <a:spLocks/>
          </p:cNvSpPr>
          <p:nvPr/>
        </p:nvSpPr>
        <p:spPr bwMode="auto">
          <a:xfrm>
            <a:off x="6411913" y="2667000"/>
            <a:ext cx="1055687" cy="1588"/>
          </a:xfrm>
          <a:custGeom>
            <a:avLst/>
            <a:gdLst>
              <a:gd name="T0" fmla="*/ 0 w 665"/>
              <a:gd name="T1" fmla="*/ 0 h 1"/>
              <a:gd name="T2" fmla="*/ 1675902319 w 665"/>
              <a:gd name="T3" fmla="*/ 0 h 1"/>
              <a:gd name="T4" fmla="*/ 0 60000 65536"/>
              <a:gd name="T5" fmla="*/ 0 60000 65536"/>
              <a:gd name="T6" fmla="*/ 0 w 665"/>
              <a:gd name="T7" fmla="*/ 0 h 1"/>
              <a:gd name="T8" fmla="*/ 665 w 665"/>
              <a:gd name="T9" fmla="*/ 1 h 1"/>
            </a:gdLst>
            <a:ahLst/>
            <a:cxnLst>
              <a:cxn ang="T4">
                <a:pos x="T0" y="T1"/>
              </a:cxn>
              <a:cxn ang="T5">
                <a:pos x="T2" y="T3"/>
              </a:cxn>
            </a:cxnLst>
            <a:rect l="T6" t="T7" r="T8" b="T9"/>
            <a:pathLst>
              <a:path w="665" h="1">
                <a:moveTo>
                  <a:pt x="0" y="0"/>
                </a:moveTo>
                <a:lnTo>
                  <a:pt x="665" y="0"/>
                </a:lnTo>
              </a:path>
            </a:pathLst>
          </a:custGeom>
          <a:noFill/>
          <a:ln w="28575" cap="sq" cmpd="sng">
            <a:solidFill>
              <a:schemeClr val="tx1"/>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5080" name="Text Box 24">
            <a:extLst>
              <a:ext uri="{FF2B5EF4-FFF2-40B4-BE49-F238E27FC236}">
                <a16:creationId xmlns:a16="http://schemas.microsoft.com/office/drawing/2014/main" id="{8FBB3AA5-9C83-6424-5C84-D15C55B03322}"/>
              </a:ext>
            </a:extLst>
          </p:cNvPr>
          <p:cNvSpPr txBox="1">
            <a:spLocks noChangeArrowheads="1"/>
          </p:cNvSpPr>
          <p:nvPr/>
        </p:nvSpPr>
        <p:spPr bwMode="auto">
          <a:xfrm>
            <a:off x="1600200" y="233045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lnSpc>
                <a:spcPct val="90000"/>
              </a:lnSpc>
              <a:spcBef>
                <a:spcPct val="0"/>
              </a:spcBef>
              <a:buClrTx/>
              <a:buSzTx/>
              <a:buFontTx/>
              <a:buNone/>
            </a:pPr>
            <a:r>
              <a:rPr lang="en-US" altLang="en-US" sz="2000" b="0">
                <a:solidFill>
                  <a:schemeClr val="tx1"/>
                </a:solidFill>
                <a:latin typeface="Comic Sans MS" panose="030F0702030302020204" pitchFamily="66" charset="0"/>
              </a:rPr>
              <a:t>+</a:t>
            </a:r>
          </a:p>
        </p:txBody>
      </p:sp>
      <p:sp>
        <p:nvSpPr>
          <p:cNvPr id="45081" name="Text Box 25">
            <a:extLst>
              <a:ext uri="{FF2B5EF4-FFF2-40B4-BE49-F238E27FC236}">
                <a16:creationId xmlns:a16="http://schemas.microsoft.com/office/drawing/2014/main" id="{8039771C-9FE9-5B3F-A742-7DED692961B0}"/>
              </a:ext>
            </a:extLst>
          </p:cNvPr>
          <p:cNvSpPr txBox="1">
            <a:spLocks noChangeArrowheads="1"/>
          </p:cNvSpPr>
          <p:nvPr/>
        </p:nvSpPr>
        <p:spPr bwMode="auto">
          <a:xfrm>
            <a:off x="3124200" y="233045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lnSpc>
                <a:spcPct val="90000"/>
              </a:lnSpc>
              <a:spcBef>
                <a:spcPct val="0"/>
              </a:spcBef>
              <a:buClrTx/>
              <a:buSzTx/>
              <a:buFontTx/>
              <a:buNone/>
            </a:pPr>
            <a:r>
              <a:rPr lang="en-US" altLang="en-US" sz="2000" b="0">
                <a:solidFill>
                  <a:schemeClr val="tx1"/>
                </a:solidFill>
                <a:latin typeface="Comic Sans MS" panose="030F0702030302020204" pitchFamily="66" charset="0"/>
              </a:rPr>
              <a:t>+</a:t>
            </a:r>
          </a:p>
        </p:txBody>
      </p:sp>
      <p:sp>
        <p:nvSpPr>
          <p:cNvPr id="45082" name="Text Box 26">
            <a:extLst>
              <a:ext uri="{FF2B5EF4-FFF2-40B4-BE49-F238E27FC236}">
                <a16:creationId xmlns:a16="http://schemas.microsoft.com/office/drawing/2014/main" id="{BC3FD1CD-1839-B39A-1097-F7A73971EDBD}"/>
              </a:ext>
            </a:extLst>
          </p:cNvPr>
          <p:cNvSpPr txBox="1">
            <a:spLocks noChangeArrowheads="1"/>
          </p:cNvSpPr>
          <p:nvPr/>
        </p:nvSpPr>
        <p:spPr bwMode="auto">
          <a:xfrm>
            <a:off x="4648200" y="233045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lnSpc>
                <a:spcPct val="90000"/>
              </a:lnSpc>
              <a:spcBef>
                <a:spcPct val="0"/>
              </a:spcBef>
              <a:buClrTx/>
              <a:buSzTx/>
              <a:buFontTx/>
              <a:buNone/>
            </a:pPr>
            <a:r>
              <a:rPr lang="en-US" altLang="en-US" sz="2000" b="0">
                <a:solidFill>
                  <a:schemeClr val="tx1"/>
                </a:solidFill>
                <a:latin typeface="Comic Sans MS" panose="030F0702030302020204" pitchFamily="66" charset="0"/>
              </a:rPr>
              <a:t>=</a:t>
            </a:r>
          </a:p>
        </p:txBody>
      </p:sp>
      <p:sp>
        <p:nvSpPr>
          <p:cNvPr id="45083" name="Text Box 27">
            <a:extLst>
              <a:ext uri="{FF2B5EF4-FFF2-40B4-BE49-F238E27FC236}">
                <a16:creationId xmlns:a16="http://schemas.microsoft.com/office/drawing/2014/main" id="{06A108EF-C77C-90A3-5AB9-C9A7FA057779}"/>
              </a:ext>
            </a:extLst>
          </p:cNvPr>
          <p:cNvSpPr txBox="1">
            <a:spLocks noChangeArrowheads="1"/>
          </p:cNvSpPr>
          <p:nvPr/>
        </p:nvSpPr>
        <p:spPr bwMode="auto">
          <a:xfrm>
            <a:off x="6096000" y="233045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lnSpc>
                <a:spcPct val="90000"/>
              </a:lnSpc>
              <a:spcBef>
                <a:spcPct val="0"/>
              </a:spcBef>
              <a:buClrTx/>
              <a:buSzTx/>
              <a:buFontTx/>
              <a:buNone/>
            </a:pPr>
            <a:r>
              <a:rPr lang="en-US" altLang="en-US" sz="2000" b="0">
                <a:solidFill>
                  <a:schemeClr val="tx1"/>
                </a:solidFill>
                <a:latin typeface="Comic Sans MS" panose="030F0702030302020204" pitchFamily="66" charset="0"/>
              </a:rPr>
              <a:t>+</a:t>
            </a:r>
          </a:p>
        </p:txBody>
      </p:sp>
      <p:sp>
        <p:nvSpPr>
          <p:cNvPr id="45084" name="Freeform 28">
            <a:extLst>
              <a:ext uri="{FF2B5EF4-FFF2-40B4-BE49-F238E27FC236}">
                <a16:creationId xmlns:a16="http://schemas.microsoft.com/office/drawing/2014/main" id="{C257B864-252D-D095-F544-4420661A6E16}"/>
              </a:ext>
            </a:extLst>
          </p:cNvPr>
          <p:cNvSpPr>
            <a:spLocks/>
          </p:cNvSpPr>
          <p:nvPr/>
        </p:nvSpPr>
        <p:spPr bwMode="auto">
          <a:xfrm flipV="1">
            <a:off x="6400800" y="1946275"/>
            <a:ext cx="2286000" cy="74613"/>
          </a:xfrm>
          <a:custGeom>
            <a:avLst/>
            <a:gdLst>
              <a:gd name="T0" fmla="*/ 0 w 665"/>
              <a:gd name="T1" fmla="*/ 0 h 1"/>
              <a:gd name="T2" fmla="*/ 2147483646 w 665"/>
              <a:gd name="T3" fmla="*/ 0 h 1"/>
              <a:gd name="T4" fmla="*/ 0 60000 65536"/>
              <a:gd name="T5" fmla="*/ 0 60000 65536"/>
              <a:gd name="T6" fmla="*/ 0 w 665"/>
              <a:gd name="T7" fmla="*/ 0 h 1"/>
              <a:gd name="T8" fmla="*/ 665 w 665"/>
              <a:gd name="T9" fmla="*/ 1 h 1"/>
            </a:gdLst>
            <a:ahLst/>
            <a:cxnLst>
              <a:cxn ang="T4">
                <a:pos x="T0" y="T1"/>
              </a:cxn>
              <a:cxn ang="T5">
                <a:pos x="T2" y="T3"/>
              </a:cxn>
            </a:cxnLst>
            <a:rect l="T6" t="T7" r="T8" b="T9"/>
            <a:pathLst>
              <a:path w="665" h="1">
                <a:moveTo>
                  <a:pt x="0" y="0"/>
                </a:moveTo>
                <a:lnTo>
                  <a:pt x="665" y="0"/>
                </a:lnTo>
              </a:path>
            </a:pathLst>
          </a:custGeom>
          <a:noFill/>
          <a:ln w="28575" cap="sq" cmpd="sng">
            <a:solidFill>
              <a:schemeClr val="tx1"/>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5085" name="Freeform 29">
            <a:extLst>
              <a:ext uri="{FF2B5EF4-FFF2-40B4-BE49-F238E27FC236}">
                <a16:creationId xmlns:a16="http://schemas.microsoft.com/office/drawing/2014/main" id="{CFC6C1BB-6893-9CD9-817C-7B08C911F259}"/>
              </a:ext>
            </a:extLst>
          </p:cNvPr>
          <p:cNvSpPr>
            <a:spLocks/>
          </p:cNvSpPr>
          <p:nvPr/>
        </p:nvSpPr>
        <p:spPr bwMode="auto">
          <a:xfrm>
            <a:off x="4953000" y="2022475"/>
            <a:ext cx="1143000" cy="76200"/>
          </a:xfrm>
          <a:custGeom>
            <a:avLst/>
            <a:gdLst>
              <a:gd name="T0" fmla="*/ 0 w 665"/>
              <a:gd name="T1" fmla="*/ 0 h 1"/>
              <a:gd name="T2" fmla="*/ 1964584962 w 665"/>
              <a:gd name="T3" fmla="*/ 0 h 1"/>
              <a:gd name="T4" fmla="*/ 0 60000 65536"/>
              <a:gd name="T5" fmla="*/ 0 60000 65536"/>
              <a:gd name="T6" fmla="*/ 0 w 665"/>
              <a:gd name="T7" fmla="*/ 0 h 1"/>
              <a:gd name="T8" fmla="*/ 665 w 665"/>
              <a:gd name="T9" fmla="*/ 1 h 1"/>
            </a:gdLst>
            <a:ahLst/>
            <a:cxnLst>
              <a:cxn ang="T4">
                <a:pos x="T0" y="T1"/>
              </a:cxn>
              <a:cxn ang="T5">
                <a:pos x="T2" y="T3"/>
              </a:cxn>
            </a:cxnLst>
            <a:rect l="T6" t="T7" r="T8" b="T9"/>
            <a:pathLst>
              <a:path w="665" h="1">
                <a:moveTo>
                  <a:pt x="0" y="0"/>
                </a:moveTo>
                <a:lnTo>
                  <a:pt x="665" y="0"/>
                </a:lnTo>
              </a:path>
            </a:pathLst>
          </a:custGeom>
          <a:noFill/>
          <a:ln w="28575" cap="sq" cmpd="sng">
            <a:solidFill>
              <a:schemeClr val="tx1"/>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5086" name="Freeform 30">
            <a:extLst>
              <a:ext uri="{FF2B5EF4-FFF2-40B4-BE49-F238E27FC236}">
                <a16:creationId xmlns:a16="http://schemas.microsoft.com/office/drawing/2014/main" id="{7342F835-72E1-041D-2218-FD92B2A7809E}"/>
              </a:ext>
            </a:extLst>
          </p:cNvPr>
          <p:cNvSpPr>
            <a:spLocks/>
          </p:cNvSpPr>
          <p:nvPr/>
        </p:nvSpPr>
        <p:spPr bwMode="auto">
          <a:xfrm>
            <a:off x="533400" y="2022475"/>
            <a:ext cx="4089400" cy="1588"/>
          </a:xfrm>
          <a:custGeom>
            <a:avLst/>
            <a:gdLst>
              <a:gd name="T0" fmla="*/ 0 w 2576"/>
              <a:gd name="T1" fmla="*/ 0 h 1"/>
              <a:gd name="T2" fmla="*/ 2147483646 w 2576"/>
              <a:gd name="T3" fmla="*/ 0 h 1"/>
              <a:gd name="T4" fmla="*/ 0 60000 65536"/>
              <a:gd name="T5" fmla="*/ 0 60000 65536"/>
              <a:gd name="T6" fmla="*/ 0 w 2576"/>
              <a:gd name="T7" fmla="*/ 0 h 1"/>
              <a:gd name="T8" fmla="*/ 2576 w 2576"/>
              <a:gd name="T9" fmla="*/ 1 h 1"/>
            </a:gdLst>
            <a:ahLst/>
            <a:cxnLst>
              <a:cxn ang="T4">
                <a:pos x="T0" y="T1"/>
              </a:cxn>
              <a:cxn ang="T5">
                <a:pos x="T2" y="T3"/>
              </a:cxn>
            </a:cxnLst>
            <a:rect l="T6" t="T7" r="T8" b="T9"/>
            <a:pathLst>
              <a:path w="2576" h="1">
                <a:moveTo>
                  <a:pt x="0" y="0"/>
                </a:moveTo>
                <a:lnTo>
                  <a:pt x="2576" y="0"/>
                </a:lnTo>
              </a:path>
            </a:pathLst>
          </a:custGeom>
          <a:noFill/>
          <a:ln w="28575" cap="sq" cmpd="sng">
            <a:solidFill>
              <a:schemeClr val="tx1"/>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5087" name="Text Box 31">
            <a:extLst>
              <a:ext uri="{FF2B5EF4-FFF2-40B4-BE49-F238E27FC236}">
                <a16:creationId xmlns:a16="http://schemas.microsoft.com/office/drawing/2014/main" id="{E5D16A7B-5583-FAF6-78DB-1A945E0ED98E}"/>
              </a:ext>
            </a:extLst>
          </p:cNvPr>
          <p:cNvSpPr txBox="1">
            <a:spLocks noChangeArrowheads="1"/>
          </p:cNvSpPr>
          <p:nvPr/>
        </p:nvSpPr>
        <p:spPr bwMode="auto">
          <a:xfrm>
            <a:off x="1981200" y="1738313"/>
            <a:ext cx="1066800" cy="284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lnSpc>
                <a:spcPct val="70000"/>
              </a:lnSpc>
              <a:spcBef>
                <a:spcPct val="0"/>
              </a:spcBef>
              <a:buClrTx/>
              <a:buSzTx/>
              <a:buFontTx/>
              <a:buNone/>
            </a:pPr>
            <a:r>
              <a:rPr lang="en-US" altLang="en-US" sz="1800" b="0">
                <a:solidFill>
                  <a:schemeClr val="tx1"/>
                </a:solidFill>
                <a:latin typeface="Comic Sans MS" panose="030F0702030302020204" pitchFamily="66" charset="0"/>
              </a:rPr>
              <a:t>Assets</a:t>
            </a:r>
          </a:p>
        </p:txBody>
      </p:sp>
      <p:sp>
        <p:nvSpPr>
          <p:cNvPr id="45088" name="Text Box 32">
            <a:extLst>
              <a:ext uri="{FF2B5EF4-FFF2-40B4-BE49-F238E27FC236}">
                <a16:creationId xmlns:a16="http://schemas.microsoft.com/office/drawing/2014/main" id="{4B5973D8-BE1F-DDDB-5077-F8ABA03B9E58}"/>
              </a:ext>
            </a:extLst>
          </p:cNvPr>
          <p:cNvSpPr txBox="1">
            <a:spLocks noChangeArrowheads="1"/>
          </p:cNvSpPr>
          <p:nvPr/>
        </p:nvSpPr>
        <p:spPr bwMode="auto">
          <a:xfrm>
            <a:off x="4800600" y="1655763"/>
            <a:ext cx="14478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spcBef>
                <a:spcPct val="0"/>
              </a:spcBef>
              <a:buClrTx/>
              <a:buSzTx/>
              <a:buFontTx/>
              <a:buNone/>
            </a:pPr>
            <a:r>
              <a:rPr lang="en-US" altLang="en-US" sz="1800" b="0">
                <a:solidFill>
                  <a:schemeClr val="tx1"/>
                </a:solidFill>
                <a:latin typeface="Comic Sans MS" panose="030F0702030302020204" pitchFamily="66" charset="0"/>
              </a:rPr>
              <a:t>Liabilities</a:t>
            </a:r>
          </a:p>
        </p:txBody>
      </p:sp>
      <p:sp>
        <p:nvSpPr>
          <p:cNvPr id="45089" name="Text Box 33">
            <a:extLst>
              <a:ext uri="{FF2B5EF4-FFF2-40B4-BE49-F238E27FC236}">
                <a16:creationId xmlns:a16="http://schemas.microsoft.com/office/drawing/2014/main" id="{FC3A4CBA-C7A6-34F4-4FD1-6FA3D553C963}"/>
              </a:ext>
            </a:extLst>
          </p:cNvPr>
          <p:cNvSpPr txBox="1">
            <a:spLocks noChangeArrowheads="1"/>
          </p:cNvSpPr>
          <p:nvPr/>
        </p:nvSpPr>
        <p:spPr bwMode="auto">
          <a:xfrm>
            <a:off x="7467600" y="2024063"/>
            <a:ext cx="14478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spcBef>
                <a:spcPct val="0"/>
              </a:spcBef>
              <a:buClrTx/>
              <a:buSzTx/>
              <a:buFontTx/>
              <a:buNone/>
            </a:pPr>
            <a:r>
              <a:rPr lang="en-US" altLang="en-US" sz="1800" b="0">
                <a:solidFill>
                  <a:schemeClr val="tx1"/>
                </a:solidFill>
                <a:latin typeface="Comic Sans MS" panose="030F0702030302020204" pitchFamily="66" charset="0"/>
              </a:rPr>
              <a:t>Retained Earnings</a:t>
            </a:r>
          </a:p>
        </p:txBody>
      </p:sp>
      <p:sp>
        <p:nvSpPr>
          <p:cNvPr id="45090" name="Freeform 34">
            <a:extLst>
              <a:ext uri="{FF2B5EF4-FFF2-40B4-BE49-F238E27FC236}">
                <a16:creationId xmlns:a16="http://schemas.microsoft.com/office/drawing/2014/main" id="{B11618E1-CE00-8E90-17FA-5C1577275A1D}"/>
              </a:ext>
            </a:extLst>
          </p:cNvPr>
          <p:cNvSpPr>
            <a:spLocks/>
          </p:cNvSpPr>
          <p:nvPr/>
        </p:nvSpPr>
        <p:spPr bwMode="auto">
          <a:xfrm>
            <a:off x="7631113" y="2665413"/>
            <a:ext cx="1055687" cy="1587"/>
          </a:xfrm>
          <a:custGeom>
            <a:avLst/>
            <a:gdLst>
              <a:gd name="T0" fmla="*/ 0 w 665"/>
              <a:gd name="T1" fmla="*/ 0 h 1"/>
              <a:gd name="T2" fmla="*/ 1675902319 w 665"/>
              <a:gd name="T3" fmla="*/ 0 h 1"/>
              <a:gd name="T4" fmla="*/ 0 60000 65536"/>
              <a:gd name="T5" fmla="*/ 0 60000 65536"/>
              <a:gd name="T6" fmla="*/ 0 w 665"/>
              <a:gd name="T7" fmla="*/ 0 h 1"/>
              <a:gd name="T8" fmla="*/ 665 w 665"/>
              <a:gd name="T9" fmla="*/ 1 h 1"/>
            </a:gdLst>
            <a:ahLst/>
            <a:cxnLst>
              <a:cxn ang="T4">
                <a:pos x="T0" y="T1"/>
              </a:cxn>
              <a:cxn ang="T5">
                <a:pos x="T2" y="T3"/>
              </a:cxn>
            </a:cxnLst>
            <a:rect l="T6" t="T7" r="T8" b="T9"/>
            <a:pathLst>
              <a:path w="665" h="1">
                <a:moveTo>
                  <a:pt x="0" y="0"/>
                </a:moveTo>
                <a:lnTo>
                  <a:pt x="665" y="0"/>
                </a:lnTo>
              </a:path>
            </a:pathLst>
          </a:custGeom>
          <a:noFill/>
          <a:ln w="28575" cap="sq" cmpd="sng">
            <a:solidFill>
              <a:schemeClr val="tx1"/>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5091" name="Text Box 35">
            <a:extLst>
              <a:ext uri="{FF2B5EF4-FFF2-40B4-BE49-F238E27FC236}">
                <a16:creationId xmlns:a16="http://schemas.microsoft.com/office/drawing/2014/main" id="{71EDD3F3-9F59-9304-37C8-25FC50DE42EB}"/>
              </a:ext>
            </a:extLst>
          </p:cNvPr>
          <p:cNvSpPr txBox="1">
            <a:spLocks noChangeArrowheads="1"/>
          </p:cNvSpPr>
          <p:nvPr/>
        </p:nvSpPr>
        <p:spPr bwMode="auto">
          <a:xfrm>
            <a:off x="533400" y="3767138"/>
            <a:ext cx="10668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r">
              <a:lnSpc>
                <a:spcPct val="90000"/>
              </a:lnSpc>
              <a:spcBef>
                <a:spcPct val="0"/>
              </a:spcBef>
              <a:buClrTx/>
              <a:buSzTx/>
              <a:buFontTx/>
              <a:buNone/>
            </a:pPr>
            <a:r>
              <a:rPr lang="en-US" altLang="en-US" sz="1800" b="0">
                <a:solidFill>
                  <a:schemeClr val="tx1"/>
                </a:solidFill>
                <a:latin typeface="Comic Sans MS" panose="030F0702030302020204" pitchFamily="66" charset="0"/>
              </a:rPr>
              <a:t>+5,100</a:t>
            </a:r>
          </a:p>
        </p:txBody>
      </p:sp>
      <p:sp>
        <p:nvSpPr>
          <p:cNvPr id="45092" name="Text Box 36">
            <a:extLst>
              <a:ext uri="{FF2B5EF4-FFF2-40B4-BE49-F238E27FC236}">
                <a16:creationId xmlns:a16="http://schemas.microsoft.com/office/drawing/2014/main" id="{D547D67A-79ED-98BC-E624-2C974030FCA4}"/>
              </a:ext>
            </a:extLst>
          </p:cNvPr>
          <p:cNvSpPr txBox="1">
            <a:spLocks noChangeArrowheads="1"/>
          </p:cNvSpPr>
          <p:nvPr/>
        </p:nvSpPr>
        <p:spPr bwMode="auto">
          <a:xfrm>
            <a:off x="228600" y="3767138"/>
            <a:ext cx="4572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nSpc>
                <a:spcPct val="90000"/>
              </a:lnSpc>
              <a:spcBef>
                <a:spcPct val="0"/>
              </a:spcBef>
              <a:buClrTx/>
              <a:buSzTx/>
              <a:buFontTx/>
              <a:buNone/>
            </a:pPr>
            <a:r>
              <a:rPr lang="en-US" altLang="en-US" sz="1800">
                <a:solidFill>
                  <a:srgbClr val="800000"/>
                </a:solidFill>
                <a:latin typeface="Comic Sans MS" panose="030F0702030302020204" pitchFamily="66" charset="0"/>
              </a:rPr>
              <a:t>4.</a:t>
            </a:r>
          </a:p>
        </p:txBody>
      </p:sp>
      <p:sp>
        <p:nvSpPr>
          <p:cNvPr id="45093" name="Text Box 37">
            <a:extLst>
              <a:ext uri="{FF2B5EF4-FFF2-40B4-BE49-F238E27FC236}">
                <a16:creationId xmlns:a16="http://schemas.microsoft.com/office/drawing/2014/main" id="{C477C978-1B06-A930-4331-BCADB70B42DB}"/>
              </a:ext>
            </a:extLst>
          </p:cNvPr>
          <p:cNvSpPr txBox="1">
            <a:spLocks noChangeArrowheads="1"/>
          </p:cNvSpPr>
          <p:nvPr/>
        </p:nvSpPr>
        <p:spPr bwMode="auto">
          <a:xfrm>
            <a:off x="7467600" y="3767138"/>
            <a:ext cx="12192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r">
              <a:lnSpc>
                <a:spcPct val="90000"/>
              </a:lnSpc>
              <a:spcBef>
                <a:spcPct val="0"/>
              </a:spcBef>
              <a:buClrTx/>
              <a:buSzTx/>
              <a:buFontTx/>
              <a:buNone/>
            </a:pPr>
            <a:r>
              <a:rPr lang="en-US" altLang="en-US" sz="1800" b="0">
                <a:solidFill>
                  <a:schemeClr val="tx1"/>
                </a:solidFill>
                <a:latin typeface="Comic Sans MS" panose="030F0702030302020204" pitchFamily="66" charset="0"/>
              </a:rPr>
              <a:t>+5,100</a:t>
            </a:r>
            <a:endParaRPr lang="en-US" altLang="en-US" sz="1800">
              <a:solidFill>
                <a:srgbClr val="000066"/>
              </a:solidFill>
              <a:latin typeface="Comic Sans MS" panose="030F0702030302020204" pitchFamily="66" charset="0"/>
            </a:endParaRPr>
          </a:p>
        </p:txBody>
      </p:sp>
      <p:sp>
        <p:nvSpPr>
          <p:cNvPr id="45094" name="Text Box 38">
            <a:extLst>
              <a:ext uri="{FF2B5EF4-FFF2-40B4-BE49-F238E27FC236}">
                <a16:creationId xmlns:a16="http://schemas.microsoft.com/office/drawing/2014/main" id="{11A23521-D4B0-7617-46D3-C173E75F29AE}"/>
              </a:ext>
            </a:extLst>
          </p:cNvPr>
          <p:cNvSpPr txBox="1">
            <a:spLocks noChangeArrowheads="1"/>
          </p:cNvSpPr>
          <p:nvPr/>
        </p:nvSpPr>
        <p:spPr bwMode="auto">
          <a:xfrm>
            <a:off x="533400" y="4114800"/>
            <a:ext cx="10668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r">
              <a:lnSpc>
                <a:spcPct val="90000"/>
              </a:lnSpc>
              <a:spcBef>
                <a:spcPct val="0"/>
              </a:spcBef>
              <a:buClrTx/>
              <a:buSzTx/>
              <a:buFontTx/>
              <a:buNone/>
            </a:pPr>
            <a:r>
              <a:rPr lang="en-US" altLang="en-US" sz="1800" b="0">
                <a:solidFill>
                  <a:schemeClr val="tx1"/>
                </a:solidFill>
                <a:latin typeface="Comic Sans MS" panose="030F0702030302020204" pitchFamily="66" charset="0"/>
              </a:rPr>
              <a:t>-1,000</a:t>
            </a:r>
          </a:p>
        </p:txBody>
      </p:sp>
      <p:sp>
        <p:nvSpPr>
          <p:cNvPr id="45095" name="Text Box 39">
            <a:extLst>
              <a:ext uri="{FF2B5EF4-FFF2-40B4-BE49-F238E27FC236}">
                <a16:creationId xmlns:a16="http://schemas.microsoft.com/office/drawing/2014/main" id="{BE142A53-A9D1-7F28-AA70-B19D918A830B}"/>
              </a:ext>
            </a:extLst>
          </p:cNvPr>
          <p:cNvSpPr txBox="1">
            <a:spLocks noChangeArrowheads="1"/>
          </p:cNvSpPr>
          <p:nvPr/>
        </p:nvSpPr>
        <p:spPr bwMode="auto">
          <a:xfrm>
            <a:off x="228600" y="4114800"/>
            <a:ext cx="4572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nSpc>
                <a:spcPct val="90000"/>
              </a:lnSpc>
              <a:spcBef>
                <a:spcPct val="0"/>
              </a:spcBef>
              <a:buClrTx/>
              <a:buSzTx/>
              <a:buFontTx/>
              <a:buNone/>
            </a:pPr>
            <a:r>
              <a:rPr lang="en-US" altLang="en-US" sz="1800">
                <a:solidFill>
                  <a:srgbClr val="800000"/>
                </a:solidFill>
                <a:latin typeface="Comic Sans MS" panose="030F0702030302020204" pitchFamily="66" charset="0"/>
              </a:rPr>
              <a:t>5.</a:t>
            </a:r>
          </a:p>
        </p:txBody>
      </p:sp>
      <p:sp>
        <p:nvSpPr>
          <p:cNvPr id="45096" name="Text Box 40">
            <a:extLst>
              <a:ext uri="{FF2B5EF4-FFF2-40B4-BE49-F238E27FC236}">
                <a16:creationId xmlns:a16="http://schemas.microsoft.com/office/drawing/2014/main" id="{F1233429-453E-70D2-919A-99853D3AB482}"/>
              </a:ext>
            </a:extLst>
          </p:cNvPr>
          <p:cNvSpPr txBox="1">
            <a:spLocks noChangeArrowheads="1"/>
          </p:cNvSpPr>
          <p:nvPr/>
        </p:nvSpPr>
        <p:spPr bwMode="auto">
          <a:xfrm>
            <a:off x="7467600" y="4114800"/>
            <a:ext cx="12192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r">
              <a:lnSpc>
                <a:spcPct val="90000"/>
              </a:lnSpc>
              <a:spcBef>
                <a:spcPct val="0"/>
              </a:spcBef>
              <a:buClrTx/>
              <a:buSzTx/>
              <a:buFontTx/>
              <a:buNone/>
            </a:pPr>
            <a:r>
              <a:rPr lang="en-US" altLang="en-US" sz="1800" b="0">
                <a:solidFill>
                  <a:schemeClr val="tx1"/>
                </a:solidFill>
                <a:latin typeface="Comic Sans MS" panose="030F0702030302020204" pitchFamily="66" charset="0"/>
              </a:rPr>
              <a:t>-1,000</a:t>
            </a:r>
            <a:endParaRPr lang="en-US" altLang="en-US" sz="1800">
              <a:solidFill>
                <a:srgbClr val="000066"/>
              </a:solidFill>
              <a:latin typeface="Comic Sans MS" panose="030F0702030302020204" pitchFamily="66" charset="0"/>
            </a:endParaRPr>
          </a:p>
        </p:txBody>
      </p:sp>
      <p:sp>
        <p:nvSpPr>
          <p:cNvPr id="45097" name="Text Box 41">
            <a:extLst>
              <a:ext uri="{FF2B5EF4-FFF2-40B4-BE49-F238E27FC236}">
                <a16:creationId xmlns:a16="http://schemas.microsoft.com/office/drawing/2014/main" id="{27162618-98F7-B893-A118-0C7918550075}"/>
              </a:ext>
            </a:extLst>
          </p:cNvPr>
          <p:cNvSpPr txBox="1">
            <a:spLocks noChangeArrowheads="1"/>
          </p:cNvSpPr>
          <p:nvPr/>
        </p:nvSpPr>
        <p:spPr bwMode="auto">
          <a:xfrm>
            <a:off x="533400" y="4452938"/>
            <a:ext cx="10668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r">
              <a:lnSpc>
                <a:spcPct val="90000"/>
              </a:lnSpc>
              <a:spcBef>
                <a:spcPct val="0"/>
              </a:spcBef>
              <a:buClrTx/>
              <a:buSzTx/>
              <a:buFontTx/>
              <a:buNone/>
            </a:pPr>
            <a:r>
              <a:rPr lang="en-US" altLang="en-US" sz="1800" b="0">
                <a:solidFill>
                  <a:schemeClr val="tx1"/>
                </a:solidFill>
                <a:latin typeface="Comic Sans MS" panose="030F0702030302020204" pitchFamily="66" charset="0"/>
              </a:rPr>
              <a:t>-2,000</a:t>
            </a:r>
          </a:p>
        </p:txBody>
      </p:sp>
      <p:sp>
        <p:nvSpPr>
          <p:cNvPr id="45098" name="Text Box 42">
            <a:extLst>
              <a:ext uri="{FF2B5EF4-FFF2-40B4-BE49-F238E27FC236}">
                <a16:creationId xmlns:a16="http://schemas.microsoft.com/office/drawing/2014/main" id="{221A1376-5D6D-390E-97FD-461DC5C42E29}"/>
              </a:ext>
            </a:extLst>
          </p:cNvPr>
          <p:cNvSpPr txBox="1">
            <a:spLocks noChangeArrowheads="1"/>
          </p:cNvSpPr>
          <p:nvPr/>
        </p:nvSpPr>
        <p:spPr bwMode="auto">
          <a:xfrm>
            <a:off x="228600" y="4452938"/>
            <a:ext cx="4572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nSpc>
                <a:spcPct val="90000"/>
              </a:lnSpc>
              <a:spcBef>
                <a:spcPct val="0"/>
              </a:spcBef>
              <a:buClrTx/>
              <a:buSzTx/>
              <a:buFontTx/>
              <a:buNone/>
            </a:pPr>
            <a:r>
              <a:rPr lang="en-US" altLang="en-US" sz="1800">
                <a:solidFill>
                  <a:srgbClr val="800000"/>
                </a:solidFill>
                <a:latin typeface="Comic Sans MS" panose="030F0702030302020204" pitchFamily="66" charset="0"/>
              </a:rPr>
              <a:t>6.</a:t>
            </a:r>
          </a:p>
        </p:txBody>
      </p:sp>
      <p:sp>
        <p:nvSpPr>
          <p:cNvPr id="45099" name="Text Box 43">
            <a:extLst>
              <a:ext uri="{FF2B5EF4-FFF2-40B4-BE49-F238E27FC236}">
                <a16:creationId xmlns:a16="http://schemas.microsoft.com/office/drawing/2014/main" id="{630E46BB-94A8-C3B4-3264-D8C24EC07BBD}"/>
              </a:ext>
            </a:extLst>
          </p:cNvPr>
          <p:cNvSpPr txBox="1">
            <a:spLocks noChangeArrowheads="1"/>
          </p:cNvSpPr>
          <p:nvPr/>
        </p:nvSpPr>
        <p:spPr bwMode="auto">
          <a:xfrm>
            <a:off x="7467600" y="4452938"/>
            <a:ext cx="12192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r">
              <a:lnSpc>
                <a:spcPct val="90000"/>
              </a:lnSpc>
              <a:spcBef>
                <a:spcPct val="0"/>
              </a:spcBef>
              <a:buClrTx/>
              <a:buSzTx/>
              <a:buFontTx/>
              <a:buNone/>
            </a:pPr>
            <a:r>
              <a:rPr lang="en-US" altLang="en-US" sz="1800" b="0">
                <a:solidFill>
                  <a:schemeClr val="tx1"/>
                </a:solidFill>
                <a:latin typeface="Comic Sans MS" panose="030F0702030302020204" pitchFamily="66" charset="0"/>
              </a:rPr>
              <a:t>-2,000</a:t>
            </a:r>
            <a:endParaRPr lang="en-US" altLang="en-US" sz="1800">
              <a:solidFill>
                <a:srgbClr val="000066"/>
              </a:solidFill>
              <a:latin typeface="Comic Sans MS" panose="030F0702030302020204" pitchFamily="66" charset="0"/>
            </a:endParaRPr>
          </a:p>
        </p:txBody>
      </p:sp>
      <p:sp>
        <p:nvSpPr>
          <p:cNvPr id="587820" name="Text Box 44">
            <a:extLst>
              <a:ext uri="{FF2B5EF4-FFF2-40B4-BE49-F238E27FC236}">
                <a16:creationId xmlns:a16="http://schemas.microsoft.com/office/drawing/2014/main" id="{10D10586-B519-08EB-41D4-B765499FB11F}"/>
              </a:ext>
            </a:extLst>
          </p:cNvPr>
          <p:cNvSpPr txBox="1">
            <a:spLocks noChangeArrowheads="1"/>
          </p:cNvSpPr>
          <p:nvPr/>
        </p:nvSpPr>
        <p:spPr bwMode="auto">
          <a:xfrm>
            <a:off x="6248400" y="5486400"/>
            <a:ext cx="25908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lnSpc>
                <a:spcPct val="90000"/>
              </a:lnSpc>
              <a:spcBef>
                <a:spcPct val="0"/>
              </a:spcBef>
              <a:buClrTx/>
              <a:buSzTx/>
              <a:buFontTx/>
              <a:buNone/>
            </a:pPr>
            <a:r>
              <a:rPr lang="en-US" altLang="en-US" sz="1800">
                <a:solidFill>
                  <a:srgbClr val="800000"/>
                </a:solidFill>
                <a:latin typeface="Comic Sans MS" panose="030F0702030302020204" pitchFamily="66" charset="0"/>
              </a:rPr>
              <a:t>Service Revenue</a:t>
            </a:r>
          </a:p>
        </p:txBody>
      </p:sp>
      <p:sp>
        <p:nvSpPr>
          <p:cNvPr id="45101" name="Text Box 46">
            <a:extLst>
              <a:ext uri="{FF2B5EF4-FFF2-40B4-BE49-F238E27FC236}">
                <a16:creationId xmlns:a16="http://schemas.microsoft.com/office/drawing/2014/main" id="{967C6FEB-2276-C3E1-A55B-335551AF88C4}"/>
              </a:ext>
            </a:extLst>
          </p:cNvPr>
          <p:cNvSpPr txBox="1">
            <a:spLocks noChangeArrowheads="1"/>
          </p:cNvSpPr>
          <p:nvPr/>
        </p:nvSpPr>
        <p:spPr bwMode="auto">
          <a:xfrm>
            <a:off x="5029200" y="4800600"/>
            <a:ext cx="10668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r">
              <a:lnSpc>
                <a:spcPct val="90000"/>
              </a:lnSpc>
              <a:spcBef>
                <a:spcPct val="0"/>
              </a:spcBef>
              <a:buClrTx/>
              <a:buSzTx/>
              <a:buFontTx/>
              <a:buNone/>
            </a:pPr>
            <a:r>
              <a:rPr lang="en-US" altLang="en-US" sz="1800" b="0">
                <a:solidFill>
                  <a:schemeClr val="tx1"/>
                </a:solidFill>
                <a:latin typeface="Comic Sans MS" panose="030F0702030302020204" pitchFamily="66" charset="0"/>
              </a:rPr>
              <a:t>+250</a:t>
            </a:r>
          </a:p>
        </p:txBody>
      </p:sp>
      <p:sp>
        <p:nvSpPr>
          <p:cNvPr id="45102" name="Text Box 47">
            <a:extLst>
              <a:ext uri="{FF2B5EF4-FFF2-40B4-BE49-F238E27FC236}">
                <a16:creationId xmlns:a16="http://schemas.microsoft.com/office/drawing/2014/main" id="{BB44F87E-563D-7CAD-CE3D-A877B438101D}"/>
              </a:ext>
            </a:extLst>
          </p:cNvPr>
          <p:cNvSpPr txBox="1">
            <a:spLocks noChangeArrowheads="1"/>
          </p:cNvSpPr>
          <p:nvPr/>
        </p:nvSpPr>
        <p:spPr bwMode="auto">
          <a:xfrm>
            <a:off x="7772400" y="4800600"/>
            <a:ext cx="9144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r">
              <a:lnSpc>
                <a:spcPct val="90000"/>
              </a:lnSpc>
              <a:spcBef>
                <a:spcPct val="0"/>
              </a:spcBef>
              <a:buClrTx/>
              <a:buSzTx/>
              <a:buFontTx/>
              <a:buNone/>
            </a:pPr>
            <a:r>
              <a:rPr lang="en-US" altLang="en-US" sz="1800" b="0">
                <a:solidFill>
                  <a:schemeClr val="tx1"/>
                </a:solidFill>
                <a:latin typeface="Comic Sans MS" panose="030F0702030302020204" pitchFamily="66" charset="0"/>
              </a:rPr>
              <a:t>-250</a:t>
            </a:r>
            <a:endParaRPr lang="en-US" altLang="en-US" sz="1800">
              <a:solidFill>
                <a:srgbClr val="000066"/>
              </a:solidFill>
              <a:latin typeface="Comic Sans MS" panose="030F0702030302020204" pitchFamily="66" charset="0"/>
            </a:endParaRPr>
          </a:p>
        </p:txBody>
      </p:sp>
      <p:sp>
        <p:nvSpPr>
          <p:cNvPr id="45103" name="Text Box 48">
            <a:extLst>
              <a:ext uri="{FF2B5EF4-FFF2-40B4-BE49-F238E27FC236}">
                <a16:creationId xmlns:a16="http://schemas.microsoft.com/office/drawing/2014/main" id="{9F8FDFE2-3193-AD42-1463-6243A6AAEB4D}"/>
              </a:ext>
            </a:extLst>
          </p:cNvPr>
          <p:cNvSpPr txBox="1">
            <a:spLocks noChangeArrowheads="1"/>
          </p:cNvSpPr>
          <p:nvPr/>
        </p:nvSpPr>
        <p:spPr bwMode="auto">
          <a:xfrm>
            <a:off x="228600" y="4800600"/>
            <a:ext cx="4572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nSpc>
                <a:spcPct val="90000"/>
              </a:lnSpc>
              <a:spcBef>
                <a:spcPct val="0"/>
              </a:spcBef>
              <a:buClrTx/>
              <a:buSzTx/>
              <a:buFontTx/>
              <a:buNone/>
            </a:pPr>
            <a:r>
              <a:rPr lang="en-US" altLang="en-US" sz="1800">
                <a:solidFill>
                  <a:srgbClr val="800000"/>
                </a:solidFill>
                <a:latin typeface="Comic Sans MS" panose="030F0702030302020204" pitchFamily="66" charset="0"/>
              </a:rPr>
              <a:t>7.</a:t>
            </a:r>
          </a:p>
        </p:txBody>
      </p:sp>
      <p:sp>
        <p:nvSpPr>
          <p:cNvPr id="45104" name="Text Box 49">
            <a:extLst>
              <a:ext uri="{FF2B5EF4-FFF2-40B4-BE49-F238E27FC236}">
                <a16:creationId xmlns:a16="http://schemas.microsoft.com/office/drawing/2014/main" id="{63EE8D6F-7C4D-A61D-657E-DD599A9B4674}"/>
              </a:ext>
            </a:extLst>
          </p:cNvPr>
          <p:cNvSpPr txBox="1">
            <a:spLocks noChangeArrowheads="1"/>
          </p:cNvSpPr>
          <p:nvPr/>
        </p:nvSpPr>
        <p:spPr bwMode="auto">
          <a:xfrm>
            <a:off x="381000" y="1143000"/>
            <a:ext cx="8915400" cy="442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spcBef>
                <a:spcPct val="50000"/>
              </a:spcBef>
              <a:buClrTx/>
              <a:buSzTx/>
              <a:buFontTx/>
              <a:buNone/>
            </a:pPr>
            <a:r>
              <a:rPr lang="en-US" altLang="en-US" sz="2300">
                <a:solidFill>
                  <a:srgbClr val="800000"/>
                </a:solidFill>
                <a:latin typeface="Comic Sans MS" panose="030F0702030302020204" pitchFamily="66" charset="0"/>
              </a:rPr>
              <a:t>8.  Provided repair services on account to customers $750.</a:t>
            </a:r>
          </a:p>
        </p:txBody>
      </p:sp>
      <p:sp>
        <p:nvSpPr>
          <p:cNvPr id="587826" name="Text Box 50">
            <a:extLst>
              <a:ext uri="{FF2B5EF4-FFF2-40B4-BE49-F238E27FC236}">
                <a16:creationId xmlns:a16="http://schemas.microsoft.com/office/drawing/2014/main" id="{B46DCD97-2143-E329-E1CA-848A46645AF1}"/>
              </a:ext>
            </a:extLst>
          </p:cNvPr>
          <p:cNvSpPr txBox="1">
            <a:spLocks noChangeArrowheads="1"/>
          </p:cNvSpPr>
          <p:nvPr/>
        </p:nvSpPr>
        <p:spPr bwMode="auto">
          <a:xfrm>
            <a:off x="2057400" y="5138738"/>
            <a:ext cx="10668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r">
              <a:lnSpc>
                <a:spcPct val="90000"/>
              </a:lnSpc>
              <a:spcBef>
                <a:spcPct val="0"/>
              </a:spcBef>
              <a:buClrTx/>
              <a:buSzTx/>
              <a:buFontTx/>
              <a:buNone/>
            </a:pPr>
            <a:r>
              <a:rPr lang="en-US" altLang="en-US" sz="1800" b="0">
                <a:solidFill>
                  <a:schemeClr val="tx1"/>
                </a:solidFill>
                <a:latin typeface="Comic Sans MS" panose="030F0702030302020204" pitchFamily="66" charset="0"/>
              </a:rPr>
              <a:t>+750</a:t>
            </a:r>
          </a:p>
        </p:txBody>
      </p:sp>
      <p:sp>
        <p:nvSpPr>
          <p:cNvPr id="45106" name="Text Box 51">
            <a:extLst>
              <a:ext uri="{FF2B5EF4-FFF2-40B4-BE49-F238E27FC236}">
                <a16:creationId xmlns:a16="http://schemas.microsoft.com/office/drawing/2014/main" id="{E372CF07-B90E-13D2-B48E-53036966FF3C}"/>
              </a:ext>
            </a:extLst>
          </p:cNvPr>
          <p:cNvSpPr txBox="1">
            <a:spLocks noChangeArrowheads="1"/>
          </p:cNvSpPr>
          <p:nvPr/>
        </p:nvSpPr>
        <p:spPr bwMode="auto">
          <a:xfrm>
            <a:off x="228600" y="5138738"/>
            <a:ext cx="4572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nSpc>
                <a:spcPct val="90000"/>
              </a:lnSpc>
              <a:spcBef>
                <a:spcPct val="0"/>
              </a:spcBef>
              <a:buClrTx/>
              <a:buSzTx/>
              <a:buFontTx/>
              <a:buNone/>
            </a:pPr>
            <a:r>
              <a:rPr lang="en-US" altLang="en-US" sz="1800">
                <a:solidFill>
                  <a:srgbClr val="800000"/>
                </a:solidFill>
                <a:latin typeface="Comic Sans MS" panose="030F0702030302020204" pitchFamily="66" charset="0"/>
              </a:rPr>
              <a:t>8.</a:t>
            </a:r>
          </a:p>
        </p:txBody>
      </p:sp>
      <p:sp>
        <p:nvSpPr>
          <p:cNvPr id="587828" name="Text Box 52">
            <a:extLst>
              <a:ext uri="{FF2B5EF4-FFF2-40B4-BE49-F238E27FC236}">
                <a16:creationId xmlns:a16="http://schemas.microsoft.com/office/drawing/2014/main" id="{255DB86A-9ABB-CFB8-CD7C-76C93515DCC5}"/>
              </a:ext>
            </a:extLst>
          </p:cNvPr>
          <p:cNvSpPr txBox="1">
            <a:spLocks noChangeArrowheads="1"/>
          </p:cNvSpPr>
          <p:nvPr/>
        </p:nvSpPr>
        <p:spPr bwMode="auto">
          <a:xfrm>
            <a:off x="7620000" y="5138738"/>
            <a:ext cx="10668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r">
              <a:lnSpc>
                <a:spcPct val="90000"/>
              </a:lnSpc>
              <a:spcBef>
                <a:spcPct val="0"/>
              </a:spcBef>
              <a:buClrTx/>
              <a:buSzTx/>
              <a:buFontTx/>
              <a:buNone/>
            </a:pPr>
            <a:r>
              <a:rPr lang="en-US" altLang="en-US" sz="1800" b="0">
                <a:solidFill>
                  <a:schemeClr val="tx1"/>
                </a:solidFill>
                <a:latin typeface="Comic Sans MS" panose="030F0702030302020204" pitchFamily="66" charset="0"/>
              </a:rPr>
              <a:t>+750</a:t>
            </a:r>
            <a:endParaRPr lang="en-US" altLang="en-US" sz="1800">
              <a:solidFill>
                <a:srgbClr val="000066"/>
              </a:solidFill>
              <a:latin typeface="Comic Sans MS" panose="030F0702030302020204" pitchFamily="66" charset="0"/>
            </a:endParaRPr>
          </a:p>
        </p:txBody>
      </p:sp>
      <p:sp>
        <p:nvSpPr>
          <p:cNvPr id="45108" name="Text Box 54">
            <a:extLst>
              <a:ext uri="{FF2B5EF4-FFF2-40B4-BE49-F238E27FC236}">
                <a16:creationId xmlns:a16="http://schemas.microsoft.com/office/drawing/2014/main" id="{8C7FFBB8-3F93-0262-0317-5E88184A758F}"/>
              </a:ext>
            </a:extLst>
          </p:cNvPr>
          <p:cNvSpPr txBox="1">
            <a:spLocks noChangeArrowheads="1"/>
          </p:cNvSpPr>
          <p:nvPr/>
        </p:nvSpPr>
        <p:spPr bwMode="auto">
          <a:xfrm>
            <a:off x="7375525" y="2357438"/>
            <a:ext cx="3810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lnSpc>
                <a:spcPct val="75000"/>
              </a:lnSpc>
              <a:spcBef>
                <a:spcPct val="0"/>
              </a:spcBef>
              <a:buClrTx/>
              <a:buSzTx/>
              <a:buFontTx/>
              <a:buNone/>
            </a:pPr>
            <a:r>
              <a:rPr lang="en-US" altLang="en-US" sz="2000" b="0">
                <a:solidFill>
                  <a:schemeClr val="tx1"/>
                </a:solidFill>
                <a:latin typeface="Comic Sans MS" panose="030F0702030302020204" pitchFamily="66" charset="0"/>
              </a:rPr>
              <a:t>+</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587826"/>
                                        </p:tgtEl>
                                        <p:attrNameLst>
                                          <p:attrName>style.visibility</p:attrName>
                                        </p:attrNameLst>
                                      </p:cBhvr>
                                      <p:to>
                                        <p:strVal val="visible"/>
                                      </p:to>
                                    </p:set>
                                    <p:animEffect transition="in" filter="wipe(left)">
                                      <p:cBhvr>
                                        <p:cTn id="7" dur="500"/>
                                        <p:tgtEl>
                                          <p:spTgt spid="58782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587828"/>
                                        </p:tgtEl>
                                        <p:attrNameLst>
                                          <p:attrName>style.visibility</p:attrName>
                                        </p:attrNameLst>
                                      </p:cBhvr>
                                      <p:to>
                                        <p:strVal val="visible"/>
                                      </p:to>
                                    </p:set>
                                    <p:animEffect transition="in" filter="wipe(left)">
                                      <p:cBhvr>
                                        <p:cTn id="12" dur="500"/>
                                        <p:tgtEl>
                                          <p:spTgt spid="587828"/>
                                        </p:tgtEl>
                                      </p:cBhvr>
                                    </p:animEffect>
                                  </p:childTnLst>
                                </p:cTn>
                              </p:par>
                            </p:childTnLst>
                          </p:cTn>
                        </p:par>
                        <p:par>
                          <p:cTn id="13" fill="hold" nodeType="afterGroup">
                            <p:stCondLst>
                              <p:cond delay="500"/>
                            </p:stCondLst>
                            <p:childTnLst>
                              <p:par>
                                <p:cTn id="14" presetID="22" presetClass="entr" presetSubtype="8" fill="hold" nodeType="afterEffect">
                                  <p:stCondLst>
                                    <p:cond delay="0"/>
                                  </p:stCondLst>
                                  <p:childTnLst>
                                    <p:set>
                                      <p:cBhvr>
                                        <p:cTn id="15" dur="1" fill="hold">
                                          <p:stCondLst>
                                            <p:cond delay="0"/>
                                          </p:stCondLst>
                                        </p:cTn>
                                        <p:tgtEl>
                                          <p:spTgt spid="587820"/>
                                        </p:tgtEl>
                                        <p:attrNameLst>
                                          <p:attrName>style.visibility</p:attrName>
                                        </p:attrNameLst>
                                      </p:cBhvr>
                                      <p:to>
                                        <p:strVal val="visible"/>
                                      </p:to>
                                    </p:set>
                                    <p:animEffect transition="in" filter="wipe(left)">
                                      <p:cBhvr>
                                        <p:cTn id="16" dur="500"/>
                                        <p:tgtEl>
                                          <p:spTgt spid="5878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7820" grpId="0"/>
      <p:bldP spid="587826" grpId="0" autoUpdateAnimBg="0"/>
      <p:bldP spid="587828" grpId="0"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8889" name="Text Box 89">
            <a:extLst>
              <a:ext uri="{FF2B5EF4-FFF2-40B4-BE49-F238E27FC236}">
                <a16:creationId xmlns:a16="http://schemas.microsoft.com/office/drawing/2014/main" id="{E7A541E9-AE68-DFBA-9E47-C39E8C165054}"/>
              </a:ext>
            </a:extLst>
          </p:cNvPr>
          <p:cNvSpPr txBox="1">
            <a:spLocks noChangeArrowheads="1"/>
          </p:cNvSpPr>
          <p:nvPr/>
        </p:nvSpPr>
        <p:spPr bwMode="auto">
          <a:xfrm>
            <a:off x="533400" y="5805488"/>
            <a:ext cx="8305800" cy="366712"/>
          </a:xfrm>
          <a:prstGeom prst="rect">
            <a:avLst/>
          </a:prstGeom>
          <a:solidFill>
            <a:srgbClr val="FFFF00"/>
          </a:solidFill>
          <a:ln>
            <a:noFill/>
          </a:ln>
          <a:extLs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tabLst>
                <a:tab pos="796925" algn="r"/>
                <a:tab pos="1203325" algn="r"/>
                <a:tab pos="2408238" algn="r"/>
                <a:tab pos="2743200" algn="r"/>
                <a:tab pos="3946525" algn="r"/>
                <a:tab pos="4283075" algn="r"/>
                <a:tab pos="5380038" algn="r"/>
                <a:tab pos="5715000" algn="r"/>
                <a:tab pos="6740525" algn="r"/>
                <a:tab pos="7948613" algn="r"/>
              </a:tabLst>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tabLst>
                <a:tab pos="796925" algn="r"/>
                <a:tab pos="1203325" algn="r"/>
                <a:tab pos="2408238" algn="r"/>
                <a:tab pos="2743200" algn="r"/>
                <a:tab pos="3946525" algn="r"/>
                <a:tab pos="4283075" algn="r"/>
                <a:tab pos="5380038" algn="r"/>
                <a:tab pos="5715000" algn="r"/>
                <a:tab pos="6740525" algn="r"/>
                <a:tab pos="7948613" algn="r"/>
              </a:tabLst>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tabLst>
                <a:tab pos="796925" algn="r"/>
                <a:tab pos="1203325" algn="r"/>
                <a:tab pos="2408238" algn="r"/>
                <a:tab pos="2743200" algn="r"/>
                <a:tab pos="3946525" algn="r"/>
                <a:tab pos="4283075" algn="r"/>
                <a:tab pos="5380038" algn="r"/>
                <a:tab pos="5715000" algn="r"/>
                <a:tab pos="6740525" algn="r"/>
                <a:tab pos="7948613" algn="r"/>
              </a:tabLst>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tabLst>
                <a:tab pos="796925" algn="r"/>
                <a:tab pos="1203325" algn="r"/>
                <a:tab pos="2408238" algn="r"/>
                <a:tab pos="2743200" algn="r"/>
                <a:tab pos="3946525" algn="r"/>
                <a:tab pos="4283075" algn="r"/>
                <a:tab pos="5380038" algn="r"/>
                <a:tab pos="5715000" algn="r"/>
                <a:tab pos="6740525" algn="r"/>
                <a:tab pos="7948613" algn="r"/>
              </a:tabLst>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tabLst>
                <a:tab pos="796925" algn="r"/>
                <a:tab pos="1203325" algn="r"/>
                <a:tab pos="2408238" algn="r"/>
                <a:tab pos="2743200" algn="r"/>
                <a:tab pos="3946525" algn="r"/>
                <a:tab pos="4283075" algn="r"/>
                <a:tab pos="5380038" algn="r"/>
                <a:tab pos="5715000" algn="r"/>
                <a:tab pos="6740525" algn="r"/>
                <a:tab pos="7948613" algn="r"/>
              </a:tabLst>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tabLst>
                <a:tab pos="796925" algn="r"/>
                <a:tab pos="1203325" algn="r"/>
                <a:tab pos="2408238" algn="r"/>
                <a:tab pos="2743200" algn="r"/>
                <a:tab pos="3946525" algn="r"/>
                <a:tab pos="4283075" algn="r"/>
                <a:tab pos="5380038" algn="r"/>
                <a:tab pos="5715000" algn="r"/>
                <a:tab pos="6740525" algn="r"/>
                <a:tab pos="7948613" algn="r"/>
              </a:tabLst>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tabLst>
                <a:tab pos="796925" algn="r"/>
                <a:tab pos="1203325" algn="r"/>
                <a:tab pos="2408238" algn="r"/>
                <a:tab pos="2743200" algn="r"/>
                <a:tab pos="3946525" algn="r"/>
                <a:tab pos="4283075" algn="r"/>
                <a:tab pos="5380038" algn="r"/>
                <a:tab pos="5715000" algn="r"/>
                <a:tab pos="6740525" algn="r"/>
                <a:tab pos="7948613" algn="r"/>
              </a:tabLst>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tabLst>
                <a:tab pos="796925" algn="r"/>
                <a:tab pos="1203325" algn="r"/>
                <a:tab pos="2408238" algn="r"/>
                <a:tab pos="2743200" algn="r"/>
                <a:tab pos="3946525" algn="r"/>
                <a:tab pos="4283075" algn="r"/>
                <a:tab pos="5380038" algn="r"/>
                <a:tab pos="5715000" algn="r"/>
                <a:tab pos="6740525" algn="r"/>
                <a:tab pos="7948613" algn="r"/>
              </a:tabLst>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tabLst>
                <a:tab pos="796925" algn="r"/>
                <a:tab pos="1203325" algn="r"/>
                <a:tab pos="2408238" algn="r"/>
                <a:tab pos="2743200" algn="r"/>
                <a:tab pos="3946525" algn="r"/>
                <a:tab pos="4283075" algn="r"/>
                <a:tab pos="5380038" algn="r"/>
                <a:tab pos="5715000" algn="r"/>
                <a:tab pos="6740525" algn="r"/>
                <a:tab pos="7948613" algn="r"/>
              </a:tabLst>
              <a:defRPr sz="2000" b="1">
                <a:solidFill>
                  <a:schemeClr val="bg2"/>
                </a:solidFill>
                <a:latin typeface="Arial" panose="020B0604020202020204" pitchFamily="34" charset="0"/>
                <a:cs typeface="Angsana New" panose="02020603050405020304" pitchFamily="18" charset="-34"/>
              </a:defRPr>
            </a:lvl9pPr>
          </a:lstStyle>
          <a:p>
            <a:pPr>
              <a:lnSpc>
                <a:spcPct val="90000"/>
              </a:lnSpc>
              <a:spcBef>
                <a:spcPct val="0"/>
              </a:spcBef>
              <a:buClrTx/>
              <a:buSzTx/>
              <a:buFontTx/>
              <a:buNone/>
            </a:pPr>
            <a:r>
              <a:rPr lang="en-US" altLang="en-US" sz="1800" b="0">
                <a:solidFill>
                  <a:schemeClr val="tx1"/>
                </a:solidFill>
                <a:latin typeface="Comic Sans MS" panose="030F0702030302020204" pitchFamily="66" charset="0"/>
              </a:rPr>
              <a:t>    	6,820   	</a:t>
            </a:r>
            <a:r>
              <a:rPr lang="en-US" altLang="en-US" sz="1800">
                <a:solidFill>
                  <a:schemeClr val="tx1"/>
                </a:solidFill>
                <a:latin typeface="Comic Sans MS" panose="030F0702030302020204" pitchFamily="66" charset="0"/>
              </a:rPr>
              <a:t>+</a:t>
            </a:r>
            <a:r>
              <a:rPr lang="en-US" altLang="en-US" sz="1800" b="0">
                <a:solidFill>
                  <a:schemeClr val="tx1"/>
                </a:solidFill>
                <a:latin typeface="Comic Sans MS" panose="030F0702030302020204" pitchFamily="66" charset="0"/>
              </a:rPr>
              <a:t> </a:t>
            </a:r>
            <a:r>
              <a:rPr lang="en-US" altLang="en-US" sz="1800">
                <a:solidFill>
                  <a:schemeClr val="tx1"/>
                </a:solidFill>
                <a:latin typeface="Comic Sans MS" panose="030F0702030302020204" pitchFamily="66" charset="0"/>
              </a:rPr>
              <a:t>       	</a:t>
            </a:r>
            <a:r>
              <a:rPr lang="en-US" altLang="en-US" sz="1800" b="0">
                <a:solidFill>
                  <a:schemeClr val="tx1"/>
                </a:solidFill>
                <a:latin typeface="Comic Sans MS" panose="030F0702030302020204" pitchFamily="66" charset="0"/>
              </a:rPr>
              <a:t>630   	</a:t>
            </a:r>
            <a:r>
              <a:rPr lang="en-US" altLang="en-US" sz="1800">
                <a:solidFill>
                  <a:schemeClr val="tx1"/>
                </a:solidFill>
                <a:latin typeface="Comic Sans MS" panose="030F0702030302020204" pitchFamily="66" charset="0"/>
              </a:rPr>
              <a:t>+</a:t>
            </a:r>
            <a:r>
              <a:rPr lang="en-US" altLang="en-US" sz="1800" b="0">
                <a:solidFill>
                  <a:schemeClr val="tx1"/>
                </a:solidFill>
                <a:latin typeface="Comic Sans MS" panose="030F0702030302020204" pitchFamily="66" charset="0"/>
              </a:rPr>
              <a:t>        	5,000   	</a:t>
            </a:r>
            <a:r>
              <a:rPr lang="en-US" altLang="en-US" sz="2000">
                <a:solidFill>
                  <a:schemeClr val="tx1"/>
                </a:solidFill>
                <a:latin typeface="Comic Sans MS" panose="030F0702030302020204" pitchFamily="66" charset="0"/>
              </a:rPr>
              <a:t>=</a:t>
            </a:r>
            <a:r>
              <a:rPr lang="en-US" altLang="en-US" sz="1800" b="0">
                <a:solidFill>
                  <a:schemeClr val="tx1"/>
                </a:solidFill>
                <a:latin typeface="Comic Sans MS" panose="030F0702030302020204" pitchFamily="66" charset="0"/>
              </a:rPr>
              <a:t>          	250   	</a:t>
            </a:r>
            <a:r>
              <a:rPr lang="en-US" altLang="en-US" sz="1800">
                <a:solidFill>
                  <a:schemeClr val="tx1"/>
                </a:solidFill>
                <a:latin typeface="Comic Sans MS" panose="030F0702030302020204" pitchFamily="66" charset="0"/>
              </a:rPr>
              <a:t>+</a:t>
            </a:r>
            <a:r>
              <a:rPr lang="en-US" altLang="en-US" sz="1800" b="0">
                <a:solidFill>
                  <a:schemeClr val="tx1"/>
                </a:solidFill>
                <a:latin typeface="Comic Sans MS" panose="030F0702030302020204" pitchFamily="66" charset="0"/>
              </a:rPr>
              <a:t>   	 10,000  +	2,200</a:t>
            </a:r>
            <a:endParaRPr lang="en-US" altLang="en-US" sz="1800">
              <a:solidFill>
                <a:schemeClr val="tx1"/>
              </a:solidFill>
              <a:latin typeface="Comic Sans MS" panose="030F0702030302020204" pitchFamily="66" charset="0"/>
            </a:endParaRPr>
          </a:p>
        </p:txBody>
      </p:sp>
      <p:sp>
        <p:nvSpPr>
          <p:cNvPr id="588802" name="Rectangle 2">
            <a:extLst>
              <a:ext uri="{FF2B5EF4-FFF2-40B4-BE49-F238E27FC236}">
                <a16:creationId xmlns:a16="http://schemas.microsoft.com/office/drawing/2014/main" id="{2DBB8715-F2CE-FC0C-7199-C1B3BEAE6B26}"/>
              </a:ext>
            </a:extLst>
          </p:cNvPr>
          <p:cNvSpPr>
            <a:spLocks noGrp="1" noChangeArrowheads="1"/>
          </p:cNvSpPr>
          <p:nvPr>
            <p:ph type="title"/>
          </p:nvPr>
        </p:nvSpPr>
        <p:spPr>
          <a:xfrm>
            <a:off x="457200" y="457200"/>
            <a:ext cx="8229600" cy="560388"/>
          </a:xfrm>
          <a:ln w="12700" cap="flat">
            <a:solidFill>
              <a:schemeClr val="tx1"/>
            </a:solidFill>
          </a:ln>
          <a:effectLst>
            <a:outerShdw dist="107763" dir="2700000" algn="ctr" rotWithShape="0">
              <a:schemeClr val="bg2"/>
            </a:outerShdw>
          </a:effectLst>
        </p:spPr>
        <p:txBody>
          <a:bodyPr lIns="90488" tIns="44450" rIns="90488" bIns="44450" anchor="t"/>
          <a:lstStyle/>
          <a:p>
            <a:pPr marL="109538" algn="l">
              <a:defRPr/>
            </a:pPr>
            <a:r>
              <a:rPr lang="en-US">
                <a:solidFill>
                  <a:schemeClr val="bg1"/>
                </a:solidFill>
                <a:effectLst>
                  <a:outerShdw blurRad="38100" dist="38100" dir="2700000" algn="tl">
                    <a:srgbClr val="000000"/>
                  </a:outerShdw>
                </a:effectLst>
                <a:cs typeface="+mj-cs"/>
              </a:rPr>
              <a:t>Transactions (Problem)</a:t>
            </a:r>
          </a:p>
        </p:txBody>
      </p:sp>
      <p:sp>
        <p:nvSpPr>
          <p:cNvPr id="46084" name="Text Box 3">
            <a:extLst>
              <a:ext uri="{FF2B5EF4-FFF2-40B4-BE49-F238E27FC236}">
                <a16:creationId xmlns:a16="http://schemas.microsoft.com/office/drawing/2014/main" id="{98D833BC-8A15-DFE2-5777-0DED8D8196A7}"/>
              </a:ext>
            </a:extLst>
          </p:cNvPr>
          <p:cNvSpPr txBox="1">
            <a:spLocks noChangeArrowheads="1"/>
          </p:cNvSpPr>
          <p:nvPr/>
        </p:nvSpPr>
        <p:spPr bwMode="auto">
          <a:xfrm>
            <a:off x="533400" y="2732088"/>
            <a:ext cx="10668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r">
              <a:lnSpc>
                <a:spcPct val="90000"/>
              </a:lnSpc>
              <a:spcBef>
                <a:spcPct val="0"/>
              </a:spcBef>
              <a:buClrTx/>
              <a:buSzTx/>
              <a:buFontTx/>
              <a:buNone/>
            </a:pPr>
            <a:r>
              <a:rPr lang="en-US" altLang="en-US" sz="1800" b="0">
                <a:solidFill>
                  <a:schemeClr val="tx1"/>
                </a:solidFill>
                <a:latin typeface="Comic Sans MS" panose="030F0702030302020204" pitchFamily="66" charset="0"/>
              </a:rPr>
              <a:t>+10,000</a:t>
            </a:r>
          </a:p>
        </p:txBody>
      </p:sp>
      <p:sp>
        <p:nvSpPr>
          <p:cNvPr id="46085" name="Text Box 4">
            <a:extLst>
              <a:ext uri="{FF2B5EF4-FFF2-40B4-BE49-F238E27FC236}">
                <a16:creationId xmlns:a16="http://schemas.microsoft.com/office/drawing/2014/main" id="{75175F1E-4CFA-B60A-28A6-C22FC27EB597}"/>
              </a:ext>
            </a:extLst>
          </p:cNvPr>
          <p:cNvSpPr txBox="1">
            <a:spLocks noChangeArrowheads="1"/>
          </p:cNvSpPr>
          <p:nvPr/>
        </p:nvSpPr>
        <p:spPr bwMode="auto">
          <a:xfrm>
            <a:off x="228600" y="2732088"/>
            <a:ext cx="4572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nSpc>
                <a:spcPct val="90000"/>
              </a:lnSpc>
              <a:spcBef>
                <a:spcPct val="0"/>
              </a:spcBef>
              <a:buClrTx/>
              <a:buSzTx/>
              <a:buFontTx/>
              <a:buNone/>
            </a:pPr>
            <a:r>
              <a:rPr lang="en-US" altLang="en-US" sz="1800">
                <a:solidFill>
                  <a:srgbClr val="800000"/>
                </a:solidFill>
                <a:latin typeface="Comic Sans MS" panose="030F0702030302020204" pitchFamily="66" charset="0"/>
              </a:rPr>
              <a:t>1.</a:t>
            </a:r>
          </a:p>
        </p:txBody>
      </p:sp>
      <p:sp>
        <p:nvSpPr>
          <p:cNvPr id="46086" name="Text Box 5">
            <a:extLst>
              <a:ext uri="{FF2B5EF4-FFF2-40B4-BE49-F238E27FC236}">
                <a16:creationId xmlns:a16="http://schemas.microsoft.com/office/drawing/2014/main" id="{D7A6D1F9-DCB0-AC14-77C7-72E899882AE6}"/>
              </a:ext>
            </a:extLst>
          </p:cNvPr>
          <p:cNvSpPr txBox="1">
            <a:spLocks noChangeArrowheads="1"/>
          </p:cNvSpPr>
          <p:nvPr/>
        </p:nvSpPr>
        <p:spPr bwMode="auto">
          <a:xfrm>
            <a:off x="6400800" y="2732088"/>
            <a:ext cx="10668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r">
              <a:lnSpc>
                <a:spcPct val="90000"/>
              </a:lnSpc>
              <a:spcBef>
                <a:spcPct val="0"/>
              </a:spcBef>
              <a:buClrTx/>
              <a:buSzTx/>
              <a:buFontTx/>
              <a:buNone/>
            </a:pPr>
            <a:r>
              <a:rPr lang="en-US" altLang="en-US" sz="1800" b="0">
                <a:solidFill>
                  <a:schemeClr val="tx1"/>
                </a:solidFill>
                <a:latin typeface="Comic Sans MS" panose="030F0702030302020204" pitchFamily="66" charset="0"/>
              </a:rPr>
              <a:t>+10,000</a:t>
            </a:r>
          </a:p>
        </p:txBody>
      </p:sp>
      <p:sp>
        <p:nvSpPr>
          <p:cNvPr id="588806" name="Text Box 6">
            <a:extLst>
              <a:ext uri="{FF2B5EF4-FFF2-40B4-BE49-F238E27FC236}">
                <a16:creationId xmlns:a16="http://schemas.microsoft.com/office/drawing/2014/main" id="{50806E2C-0244-AB6D-E24E-4FF40A448EF7}"/>
              </a:ext>
            </a:extLst>
          </p:cNvPr>
          <p:cNvSpPr txBox="1">
            <a:spLocks noChangeArrowheads="1"/>
          </p:cNvSpPr>
          <p:nvPr/>
        </p:nvSpPr>
        <p:spPr bwMode="auto">
          <a:xfrm>
            <a:off x="3581400" y="6248400"/>
            <a:ext cx="5486400" cy="581025"/>
          </a:xfrm>
          <a:prstGeom prst="rect">
            <a:avLst/>
          </a:prstGeom>
          <a:solidFill>
            <a:schemeClr val="bg1"/>
          </a:solidFill>
          <a:ln w="19050">
            <a:noFill/>
            <a:miter lim="800000"/>
            <a:headEnd/>
            <a:tailEnd/>
          </a:ln>
          <a:effectLst/>
        </p:spPr>
        <p:txBody>
          <a:bodyPr>
            <a:spAutoFit/>
          </a:bodyPr>
          <a:lstStyle/>
          <a:p>
            <a:pPr marL="690563" indent="-690563">
              <a:spcBef>
                <a:spcPct val="50000"/>
              </a:spcBef>
              <a:defRPr/>
            </a:pPr>
            <a:r>
              <a:rPr lang="en-US" sz="1600" b="1" i="1">
                <a:solidFill>
                  <a:schemeClr val="bg2"/>
                </a:solidFill>
                <a:effectLst>
                  <a:outerShdw blurRad="38100" dist="38100" dir="2700000" algn="tl">
                    <a:srgbClr val="C0C0C0"/>
                  </a:outerShdw>
                </a:effectLst>
                <a:latin typeface="Comic Sans MS" pitchFamily="66" charset="0"/>
                <a:cs typeface="+mn-cs"/>
              </a:rPr>
              <a:t>SO 7 	Analyze the effects of business transactions on the accounting equation.</a:t>
            </a:r>
          </a:p>
        </p:txBody>
      </p:sp>
      <p:sp>
        <p:nvSpPr>
          <p:cNvPr id="46088" name="Text Box 7">
            <a:extLst>
              <a:ext uri="{FF2B5EF4-FFF2-40B4-BE49-F238E27FC236}">
                <a16:creationId xmlns:a16="http://schemas.microsoft.com/office/drawing/2014/main" id="{ADEE9F28-9147-3B80-E5EF-6E74E19D12B6}"/>
              </a:ext>
            </a:extLst>
          </p:cNvPr>
          <p:cNvSpPr txBox="1">
            <a:spLocks noChangeArrowheads="1"/>
          </p:cNvSpPr>
          <p:nvPr/>
        </p:nvSpPr>
        <p:spPr bwMode="auto">
          <a:xfrm>
            <a:off x="533400" y="3081338"/>
            <a:ext cx="10668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r">
              <a:lnSpc>
                <a:spcPct val="90000"/>
              </a:lnSpc>
              <a:spcBef>
                <a:spcPct val="0"/>
              </a:spcBef>
              <a:buClrTx/>
              <a:buSzTx/>
              <a:buFontTx/>
              <a:buNone/>
            </a:pPr>
            <a:r>
              <a:rPr lang="en-US" altLang="en-US" sz="1800" b="0">
                <a:solidFill>
                  <a:schemeClr val="tx1"/>
                </a:solidFill>
                <a:latin typeface="Comic Sans MS" panose="030F0702030302020204" pitchFamily="66" charset="0"/>
              </a:rPr>
              <a:t>-5,000</a:t>
            </a:r>
          </a:p>
        </p:txBody>
      </p:sp>
      <p:sp>
        <p:nvSpPr>
          <p:cNvPr id="46089" name="Text Box 8">
            <a:extLst>
              <a:ext uri="{FF2B5EF4-FFF2-40B4-BE49-F238E27FC236}">
                <a16:creationId xmlns:a16="http://schemas.microsoft.com/office/drawing/2014/main" id="{F05C61C1-DAF6-80A7-FCCD-DDD420F03E9F}"/>
              </a:ext>
            </a:extLst>
          </p:cNvPr>
          <p:cNvSpPr txBox="1">
            <a:spLocks noChangeArrowheads="1"/>
          </p:cNvSpPr>
          <p:nvPr/>
        </p:nvSpPr>
        <p:spPr bwMode="auto">
          <a:xfrm>
            <a:off x="228600" y="3081338"/>
            <a:ext cx="4572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nSpc>
                <a:spcPct val="90000"/>
              </a:lnSpc>
              <a:spcBef>
                <a:spcPct val="0"/>
              </a:spcBef>
              <a:buClrTx/>
              <a:buSzTx/>
              <a:buFontTx/>
              <a:buNone/>
            </a:pPr>
            <a:r>
              <a:rPr lang="en-US" altLang="en-US" sz="1800">
                <a:solidFill>
                  <a:srgbClr val="800000"/>
                </a:solidFill>
                <a:latin typeface="Comic Sans MS" panose="030F0702030302020204" pitchFamily="66" charset="0"/>
              </a:rPr>
              <a:t>2.</a:t>
            </a:r>
          </a:p>
        </p:txBody>
      </p:sp>
      <p:sp>
        <p:nvSpPr>
          <p:cNvPr id="46090" name="Text Box 9">
            <a:extLst>
              <a:ext uri="{FF2B5EF4-FFF2-40B4-BE49-F238E27FC236}">
                <a16:creationId xmlns:a16="http://schemas.microsoft.com/office/drawing/2014/main" id="{D8DB4064-C591-E860-A669-D25E1B366743}"/>
              </a:ext>
            </a:extLst>
          </p:cNvPr>
          <p:cNvSpPr txBox="1">
            <a:spLocks noChangeArrowheads="1"/>
          </p:cNvSpPr>
          <p:nvPr/>
        </p:nvSpPr>
        <p:spPr bwMode="auto">
          <a:xfrm>
            <a:off x="3581400" y="3081338"/>
            <a:ext cx="10668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r">
              <a:lnSpc>
                <a:spcPct val="90000"/>
              </a:lnSpc>
              <a:spcBef>
                <a:spcPct val="0"/>
              </a:spcBef>
              <a:buClrTx/>
              <a:buSzTx/>
              <a:buFontTx/>
              <a:buNone/>
            </a:pPr>
            <a:r>
              <a:rPr lang="en-US" altLang="en-US" sz="1800" b="0">
                <a:solidFill>
                  <a:schemeClr val="tx1"/>
                </a:solidFill>
                <a:latin typeface="Comic Sans MS" panose="030F0702030302020204" pitchFamily="66" charset="0"/>
              </a:rPr>
              <a:t>+5,000</a:t>
            </a:r>
          </a:p>
        </p:txBody>
      </p:sp>
      <p:sp>
        <p:nvSpPr>
          <p:cNvPr id="46091" name="Text Box 10">
            <a:extLst>
              <a:ext uri="{FF2B5EF4-FFF2-40B4-BE49-F238E27FC236}">
                <a16:creationId xmlns:a16="http://schemas.microsoft.com/office/drawing/2014/main" id="{78B07BCF-9C58-3817-9FBC-CCA13A708C82}"/>
              </a:ext>
            </a:extLst>
          </p:cNvPr>
          <p:cNvSpPr txBox="1">
            <a:spLocks noChangeArrowheads="1"/>
          </p:cNvSpPr>
          <p:nvPr/>
        </p:nvSpPr>
        <p:spPr bwMode="auto">
          <a:xfrm>
            <a:off x="533400" y="3429000"/>
            <a:ext cx="10668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r">
              <a:lnSpc>
                <a:spcPct val="90000"/>
              </a:lnSpc>
              <a:spcBef>
                <a:spcPct val="0"/>
              </a:spcBef>
              <a:buClrTx/>
              <a:buSzTx/>
              <a:buFontTx/>
              <a:buNone/>
            </a:pPr>
            <a:r>
              <a:rPr lang="en-US" altLang="en-US" sz="1800" b="0">
                <a:solidFill>
                  <a:schemeClr val="tx1"/>
                </a:solidFill>
                <a:latin typeface="Comic Sans MS" panose="030F0702030302020204" pitchFamily="66" charset="0"/>
              </a:rPr>
              <a:t>-400</a:t>
            </a:r>
          </a:p>
        </p:txBody>
      </p:sp>
      <p:sp>
        <p:nvSpPr>
          <p:cNvPr id="46092" name="Text Box 11">
            <a:extLst>
              <a:ext uri="{FF2B5EF4-FFF2-40B4-BE49-F238E27FC236}">
                <a16:creationId xmlns:a16="http://schemas.microsoft.com/office/drawing/2014/main" id="{0CF64AD6-1DA6-B15B-E37C-62483AD67FAE}"/>
              </a:ext>
            </a:extLst>
          </p:cNvPr>
          <p:cNvSpPr txBox="1">
            <a:spLocks noChangeArrowheads="1"/>
          </p:cNvSpPr>
          <p:nvPr/>
        </p:nvSpPr>
        <p:spPr bwMode="auto">
          <a:xfrm>
            <a:off x="228600" y="3429000"/>
            <a:ext cx="4572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nSpc>
                <a:spcPct val="90000"/>
              </a:lnSpc>
              <a:spcBef>
                <a:spcPct val="0"/>
              </a:spcBef>
              <a:buClrTx/>
              <a:buSzTx/>
              <a:buFontTx/>
              <a:buNone/>
            </a:pPr>
            <a:r>
              <a:rPr lang="en-US" altLang="en-US" sz="1800">
                <a:solidFill>
                  <a:srgbClr val="800000"/>
                </a:solidFill>
                <a:latin typeface="Comic Sans MS" panose="030F0702030302020204" pitchFamily="66" charset="0"/>
              </a:rPr>
              <a:t>3.</a:t>
            </a:r>
          </a:p>
        </p:txBody>
      </p:sp>
      <p:sp>
        <p:nvSpPr>
          <p:cNvPr id="46093" name="Text Box 12">
            <a:extLst>
              <a:ext uri="{FF2B5EF4-FFF2-40B4-BE49-F238E27FC236}">
                <a16:creationId xmlns:a16="http://schemas.microsoft.com/office/drawing/2014/main" id="{ABDB6A68-ED30-EEBD-DFAE-6DEFE9A4F4C5}"/>
              </a:ext>
            </a:extLst>
          </p:cNvPr>
          <p:cNvSpPr txBox="1">
            <a:spLocks noChangeArrowheads="1"/>
          </p:cNvSpPr>
          <p:nvPr/>
        </p:nvSpPr>
        <p:spPr bwMode="auto">
          <a:xfrm>
            <a:off x="7467600" y="3429000"/>
            <a:ext cx="12192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r">
              <a:lnSpc>
                <a:spcPct val="90000"/>
              </a:lnSpc>
              <a:spcBef>
                <a:spcPct val="0"/>
              </a:spcBef>
              <a:buClrTx/>
              <a:buSzTx/>
              <a:buFontTx/>
              <a:buNone/>
            </a:pPr>
            <a:r>
              <a:rPr lang="en-US" altLang="en-US" sz="1800" b="0">
                <a:solidFill>
                  <a:schemeClr val="tx1"/>
                </a:solidFill>
                <a:latin typeface="Comic Sans MS" panose="030F0702030302020204" pitchFamily="66" charset="0"/>
              </a:rPr>
              <a:t>-400</a:t>
            </a:r>
            <a:endParaRPr lang="en-US" altLang="en-US" sz="1800">
              <a:solidFill>
                <a:srgbClr val="000066"/>
              </a:solidFill>
              <a:latin typeface="Comic Sans MS" panose="030F0702030302020204" pitchFamily="66" charset="0"/>
            </a:endParaRPr>
          </a:p>
        </p:txBody>
      </p:sp>
      <p:sp>
        <p:nvSpPr>
          <p:cNvPr id="46094" name="Text Box 13">
            <a:extLst>
              <a:ext uri="{FF2B5EF4-FFF2-40B4-BE49-F238E27FC236}">
                <a16:creationId xmlns:a16="http://schemas.microsoft.com/office/drawing/2014/main" id="{9D8E1AE4-2FA6-F5AC-8C11-A08D357A2BB0}"/>
              </a:ext>
            </a:extLst>
          </p:cNvPr>
          <p:cNvSpPr txBox="1">
            <a:spLocks noChangeArrowheads="1"/>
          </p:cNvSpPr>
          <p:nvPr/>
        </p:nvSpPr>
        <p:spPr bwMode="auto">
          <a:xfrm>
            <a:off x="6248400" y="1655763"/>
            <a:ext cx="25908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spcBef>
                <a:spcPct val="0"/>
              </a:spcBef>
              <a:buClrTx/>
              <a:buSzTx/>
              <a:buFontTx/>
              <a:buNone/>
            </a:pPr>
            <a:r>
              <a:rPr lang="en-US" altLang="en-US" sz="1800" b="0">
                <a:solidFill>
                  <a:schemeClr val="tx1"/>
                </a:solidFill>
                <a:latin typeface="Comic Sans MS" panose="030F0702030302020204" pitchFamily="66" charset="0"/>
              </a:rPr>
              <a:t>Stockholders’ Equity</a:t>
            </a:r>
          </a:p>
        </p:txBody>
      </p:sp>
      <p:sp>
        <p:nvSpPr>
          <p:cNvPr id="46095" name="Text Box 14">
            <a:extLst>
              <a:ext uri="{FF2B5EF4-FFF2-40B4-BE49-F238E27FC236}">
                <a16:creationId xmlns:a16="http://schemas.microsoft.com/office/drawing/2014/main" id="{48692703-DC30-1A72-F6F1-A5CD34DE7C29}"/>
              </a:ext>
            </a:extLst>
          </p:cNvPr>
          <p:cNvSpPr txBox="1">
            <a:spLocks noChangeArrowheads="1"/>
          </p:cNvSpPr>
          <p:nvPr/>
        </p:nvSpPr>
        <p:spPr bwMode="auto">
          <a:xfrm>
            <a:off x="533400" y="2362200"/>
            <a:ext cx="1066800" cy="28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lnSpc>
                <a:spcPct val="70000"/>
              </a:lnSpc>
              <a:spcBef>
                <a:spcPct val="0"/>
              </a:spcBef>
              <a:buClrTx/>
              <a:buSzTx/>
              <a:buFontTx/>
              <a:buNone/>
            </a:pPr>
            <a:r>
              <a:rPr lang="en-US" altLang="en-US" sz="1800" b="0">
                <a:solidFill>
                  <a:schemeClr val="tx1"/>
                </a:solidFill>
                <a:latin typeface="Comic Sans MS" panose="030F0702030302020204" pitchFamily="66" charset="0"/>
              </a:rPr>
              <a:t>Cash</a:t>
            </a:r>
          </a:p>
        </p:txBody>
      </p:sp>
      <p:sp>
        <p:nvSpPr>
          <p:cNvPr id="46096" name="Text Box 15">
            <a:extLst>
              <a:ext uri="{FF2B5EF4-FFF2-40B4-BE49-F238E27FC236}">
                <a16:creationId xmlns:a16="http://schemas.microsoft.com/office/drawing/2014/main" id="{10D91A80-841A-BDB6-3C8C-45548C649D66}"/>
              </a:ext>
            </a:extLst>
          </p:cNvPr>
          <p:cNvSpPr txBox="1">
            <a:spLocks noChangeArrowheads="1"/>
          </p:cNvSpPr>
          <p:nvPr/>
        </p:nvSpPr>
        <p:spPr bwMode="auto">
          <a:xfrm>
            <a:off x="1828800" y="2025650"/>
            <a:ext cx="14478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spcBef>
                <a:spcPct val="0"/>
              </a:spcBef>
              <a:buClrTx/>
              <a:buSzTx/>
              <a:buFontTx/>
              <a:buNone/>
            </a:pPr>
            <a:r>
              <a:rPr lang="en-US" altLang="en-US" sz="1800" b="0">
                <a:solidFill>
                  <a:schemeClr val="tx1"/>
                </a:solidFill>
                <a:latin typeface="Comic Sans MS" panose="030F0702030302020204" pitchFamily="66" charset="0"/>
              </a:rPr>
              <a:t>Accounts Receivable</a:t>
            </a:r>
          </a:p>
        </p:txBody>
      </p:sp>
      <p:sp>
        <p:nvSpPr>
          <p:cNvPr id="46097" name="Text Box 16">
            <a:extLst>
              <a:ext uri="{FF2B5EF4-FFF2-40B4-BE49-F238E27FC236}">
                <a16:creationId xmlns:a16="http://schemas.microsoft.com/office/drawing/2014/main" id="{353DA850-0ED1-277E-3334-9F7197AE579A}"/>
              </a:ext>
            </a:extLst>
          </p:cNvPr>
          <p:cNvSpPr txBox="1">
            <a:spLocks noChangeArrowheads="1"/>
          </p:cNvSpPr>
          <p:nvPr/>
        </p:nvSpPr>
        <p:spPr bwMode="auto">
          <a:xfrm>
            <a:off x="3429000" y="2362200"/>
            <a:ext cx="1295400" cy="28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lnSpc>
                <a:spcPct val="70000"/>
              </a:lnSpc>
              <a:spcBef>
                <a:spcPct val="0"/>
              </a:spcBef>
              <a:buClrTx/>
              <a:buSzTx/>
              <a:buFontTx/>
              <a:buNone/>
            </a:pPr>
            <a:r>
              <a:rPr lang="en-US" altLang="en-US" sz="1800" b="0">
                <a:solidFill>
                  <a:schemeClr val="tx1"/>
                </a:solidFill>
                <a:latin typeface="Comic Sans MS" panose="030F0702030302020204" pitchFamily="66" charset="0"/>
              </a:rPr>
              <a:t>Equipment</a:t>
            </a:r>
          </a:p>
        </p:txBody>
      </p:sp>
      <p:sp>
        <p:nvSpPr>
          <p:cNvPr id="46098" name="Text Box 17">
            <a:extLst>
              <a:ext uri="{FF2B5EF4-FFF2-40B4-BE49-F238E27FC236}">
                <a16:creationId xmlns:a16="http://schemas.microsoft.com/office/drawing/2014/main" id="{B360AAAF-9FA0-2DC5-92EA-EAAB34DF8522}"/>
              </a:ext>
            </a:extLst>
          </p:cNvPr>
          <p:cNvSpPr txBox="1">
            <a:spLocks noChangeArrowheads="1"/>
          </p:cNvSpPr>
          <p:nvPr/>
        </p:nvSpPr>
        <p:spPr bwMode="auto">
          <a:xfrm>
            <a:off x="4800600" y="2025650"/>
            <a:ext cx="14478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spcBef>
                <a:spcPct val="0"/>
              </a:spcBef>
              <a:buClrTx/>
              <a:buSzTx/>
              <a:buFontTx/>
              <a:buNone/>
            </a:pPr>
            <a:r>
              <a:rPr lang="en-US" altLang="en-US" sz="1800" b="0">
                <a:solidFill>
                  <a:schemeClr val="tx1"/>
                </a:solidFill>
                <a:latin typeface="Comic Sans MS" panose="030F0702030302020204" pitchFamily="66" charset="0"/>
              </a:rPr>
              <a:t>Accounts Payable</a:t>
            </a:r>
          </a:p>
        </p:txBody>
      </p:sp>
      <p:sp>
        <p:nvSpPr>
          <p:cNvPr id="46099" name="Text Box 18">
            <a:extLst>
              <a:ext uri="{FF2B5EF4-FFF2-40B4-BE49-F238E27FC236}">
                <a16:creationId xmlns:a16="http://schemas.microsoft.com/office/drawing/2014/main" id="{AE2D4E7D-A48C-E1F0-8DA1-B9ACB4E86714}"/>
              </a:ext>
            </a:extLst>
          </p:cNvPr>
          <p:cNvSpPr txBox="1">
            <a:spLocks noChangeArrowheads="1"/>
          </p:cNvSpPr>
          <p:nvPr/>
        </p:nvSpPr>
        <p:spPr bwMode="auto">
          <a:xfrm>
            <a:off x="6248400" y="2025650"/>
            <a:ext cx="14478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spcBef>
                <a:spcPct val="0"/>
              </a:spcBef>
              <a:buClrTx/>
              <a:buSzTx/>
              <a:buFontTx/>
              <a:buNone/>
            </a:pPr>
            <a:r>
              <a:rPr lang="en-US" altLang="en-US" sz="1800" b="0">
                <a:solidFill>
                  <a:schemeClr val="tx1"/>
                </a:solidFill>
                <a:latin typeface="Comic Sans MS" panose="030F0702030302020204" pitchFamily="66" charset="0"/>
              </a:rPr>
              <a:t>Share Capital</a:t>
            </a:r>
          </a:p>
        </p:txBody>
      </p:sp>
      <p:sp>
        <p:nvSpPr>
          <p:cNvPr id="46100" name="Freeform 19">
            <a:extLst>
              <a:ext uri="{FF2B5EF4-FFF2-40B4-BE49-F238E27FC236}">
                <a16:creationId xmlns:a16="http://schemas.microsoft.com/office/drawing/2014/main" id="{93521ED6-092D-6EA8-F054-A37954EA0DB2}"/>
              </a:ext>
            </a:extLst>
          </p:cNvPr>
          <p:cNvSpPr>
            <a:spLocks/>
          </p:cNvSpPr>
          <p:nvPr/>
        </p:nvSpPr>
        <p:spPr bwMode="auto">
          <a:xfrm>
            <a:off x="1905000" y="2667000"/>
            <a:ext cx="1295400" cy="76200"/>
          </a:xfrm>
          <a:custGeom>
            <a:avLst/>
            <a:gdLst>
              <a:gd name="T0" fmla="*/ 0 w 665"/>
              <a:gd name="T1" fmla="*/ 0 h 1"/>
              <a:gd name="T2" fmla="*/ 2147483646 w 665"/>
              <a:gd name="T3" fmla="*/ 0 h 1"/>
              <a:gd name="T4" fmla="*/ 0 60000 65536"/>
              <a:gd name="T5" fmla="*/ 0 60000 65536"/>
              <a:gd name="T6" fmla="*/ 0 w 665"/>
              <a:gd name="T7" fmla="*/ 0 h 1"/>
              <a:gd name="T8" fmla="*/ 665 w 665"/>
              <a:gd name="T9" fmla="*/ 1 h 1"/>
            </a:gdLst>
            <a:ahLst/>
            <a:cxnLst>
              <a:cxn ang="T4">
                <a:pos x="T0" y="T1"/>
              </a:cxn>
              <a:cxn ang="T5">
                <a:pos x="T2" y="T3"/>
              </a:cxn>
            </a:cxnLst>
            <a:rect l="T6" t="T7" r="T8" b="T9"/>
            <a:pathLst>
              <a:path w="665" h="1">
                <a:moveTo>
                  <a:pt x="0" y="0"/>
                </a:moveTo>
                <a:lnTo>
                  <a:pt x="665" y="0"/>
                </a:lnTo>
              </a:path>
            </a:pathLst>
          </a:custGeom>
          <a:noFill/>
          <a:ln w="28575" cap="sq" cmpd="sng">
            <a:solidFill>
              <a:schemeClr val="tx1"/>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6101" name="Freeform 20">
            <a:extLst>
              <a:ext uri="{FF2B5EF4-FFF2-40B4-BE49-F238E27FC236}">
                <a16:creationId xmlns:a16="http://schemas.microsoft.com/office/drawing/2014/main" id="{8E112661-BBD0-D460-FEFC-E4ADDCE74ECB}"/>
              </a:ext>
            </a:extLst>
          </p:cNvPr>
          <p:cNvSpPr>
            <a:spLocks/>
          </p:cNvSpPr>
          <p:nvPr/>
        </p:nvSpPr>
        <p:spPr bwMode="auto">
          <a:xfrm>
            <a:off x="533400" y="2667000"/>
            <a:ext cx="1055688" cy="1588"/>
          </a:xfrm>
          <a:custGeom>
            <a:avLst/>
            <a:gdLst>
              <a:gd name="T0" fmla="*/ 0 w 665"/>
              <a:gd name="T1" fmla="*/ 0 h 1"/>
              <a:gd name="T2" fmla="*/ 1675905494 w 665"/>
              <a:gd name="T3" fmla="*/ 0 h 1"/>
              <a:gd name="T4" fmla="*/ 0 60000 65536"/>
              <a:gd name="T5" fmla="*/ 0 60000 65536"/>
              <a:gd name="T6" fmla="*/ 0 w 665"/>
              <a:gd name="T7" fmla="*/ 0 h 1"/>
              <a:gd name="T8" fmla="*/ 665 w 665"/>
              <a:gd name="T9" fmla="*/ 1 h 1"/>
            </a:gdLst>
            <a:ahLst/>
            <a:cxnLst>
              <a:cxn ang="T4">
                <a:pos x="T0" y="T1"/>
              </a:cxn>
              <a:cxn ang="T5">
                <a:pos x="T2" y="T3"/>
              </a:cxn>
            </a:cxnLst>
            <a:rect l="T6" t="T7" r="T8" b="T9"/>
            <a:pathLst>
              <a:path w="665" h="1">
                <a:moveTo>
                  <a:pt x="0" y="0"/>
                </a:moveTo>
                <a:lnTo>
                  <a:pt x="665" y="0"/>
                </a:lnTo>
              </a:path>
            </a:pathLst>
          </a:custGeom>
          <a:noFill/>
          <a:ln w="28575" cap="sq" cmpd="sng">
            <a:solidFill>
              <a:schemeClr val="tx1"/>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6102" name="Freeform 21">
            <a:extLst>
              <a:ext uri="{FF2B5EF4-FFF2-40B4-BE49-F238E27FC236}">
                <a16:creationId xmlns:a16="http://schemas.microsoft.com/office/drawing/2014/main" id="{D85C473E-1E27-4424-26A3-20F394F49D84}"/>
              </a:ext>
            </a:extLst>
          </p:cNvPr>
          <p:cNvSpPr>
            <a:spLocks/>
          </p:cNvSpPr>
          <p:nvPr/>
        </p:nvSpPr>
        <p:spPr bwMode="auto">
          <a:xfrm>
            <a:off x="3505200" y="2667000"/>
            <a:ext cx="1143000" cy="76200"/>
          </a:xfrm>
          <a:custGeom>
            <a:avLst/>
            <a:gdLst>
              <a:gd name="T0" fmla="*/ 0 w 665"/>
              <a:gd name="T1" fmla="*/ 0 h 1"/>
              <a:gd name="T2" fmla="*/ 1964584962 w 665"/>
              <a:gd name="T3" fmla="*/ 0 h 1"/>
              <a:gd name="T4" fmla="*/ 0 60000 65536"/>
              <a:gd name="T5" fmla="*/ 0 60000 65536"/>
              <a:gd name="T6" fmla="*/ 0 w 665"/>
              <a:gd name="T7" fmla="*/ 0 h 1"/>
              <a:gd name="T8" fmla="*/ 665 w 665"/>
              <a:gd name="T9" fmla="*/ 1 h 1"/>
            </a:gdLst>
            <a:ahLst/>
            <a:cxnLst>
              <a:cxn ang="T4">
                <a:pos x="T0" y="T1"/>
              </a:cxn>
              <a:cxn ang="T5">
                <a:pos x="T2" y="T3"/>
              </a:cxn>
            </a:cxnLst>
            <a:rect l="T6" t="T7" r="T8" b="T9"/>
            <a:pathLst>
              <a:path w="665" h="1">
                <a:moveTo>
                  <a:pt x="0" y="0"/>
                </a:moveTo>
                <a:lnTo>
                  <a:pt x="665" y="0"/>
                </a:lnTo>
              </a:path>
            </a:pathLst>
          </a:custGeom>
          <a:noFill/>
          <a:ln w="28575" cap="sq" cmpd="sng">
            <a:solidFill>
              <a:schemeClr val="tx1"/>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6103" name="Freeform 22">
            <a:extLst>
              <a:ext uri="{FF2B5EF4-FFF2-40B4-BE49-F238E27FC236}">
                <a16:creationId xmlns:a16="http://schemas.microsoft.com/office/drawing/2014/main" id="{68046337-D485-2779-8B3E-E50F2B0C2984}"/>
              </a:ext>
            </a:extLst>
          </p:cNvPr>
          <p:cNvSpPr>
            <a:spLocks/>
          </p:cNvSpPr>
          <p:nvPr/>
        </p:nvSpPr>
        <p:spPr bwMode="auto">
          <a:xfrm>
            <a:off x="4953000" y="2667000"/>
            <a:ext cx="1143000" cy="76200"/>
          </a:xfrm>
          <a:custGeom>
            <a:avLst/>
            <a:gdLst>
              <a:gd name="T0" fmla="*/ 0 w 665"/>
              <a:gd name="T1" fmla="*/ 0 h 1"/>
              <a:gd name="T2" fmla="*/ 1964584962 w 665"/>
              <a:gd name="T3" fmla="*/ 0 h 1"/>
              <a:gd name="T4" fmla="*/ 0 60000 65536"/>
              <a:gd name="T5" fmla="*/ 0 60000 65536"/>
              <a:gd name="T6" fmla="*/ 0 w 665"/>
              <a:gd name="T7" fmla="*/ 0 h 1"/>
              <a:gd name="T8" fmla="*/ 665 w 665"/>
              <a:gd name="T9" fmla="*/ 1 h 1"/>
            </a:gdLst>
            <a:ahLst/>
            <a:cxnLst>
              <a:cxn ang="T4">
                <a:pos x="T0" y="T1"/>
              </a:cxn>
              <a:cxn ang="T5">
                <a:pos x="T2" y="T3"/>
              </a:cxn>
            </a:cxnLst>
            <a:rect l="T6" t="T7" r="T8" b="T9"/>
            <a:pathLst>
              <a:path w="665" h="1">
                <a:moveTo>
                  <a:pt x="0" y="0"/>
                </a:moveTo>
                <a:lnTo>
                  <a:pt x="665" y="0"/>
                </a:lnTo>
              </a:path>
            </a:pathLst>
          </a:custGeom>
          <a:noFill/>
          <a:ln w="28575" cap="sq" cmpd="sng">
            <a:solidFill>
              <a:schemeClr val="tx1"/>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6104" name="Freeform 23">
            <a:extLst>
              <a:ext uri="{FF2B5EF4-FFF2-40B4-BE49-F238E27FC236}">
                <a16:creationId xmlns:a16="http://schemas.microsoft.com/office/drawing/2014/main" id="{78E71B6B-E1E1-63F9-21CA-402975C1E6B0}"/>
              </a:ext>
            </a:extLst>
          </p:cNvPr>
          <p:cNvSpPr>
            <a:spLocks/>
          </p:cNvSpPr>
          <p:nvPr/>
        </p:nvSpPr>
        <p:spPr bwMode="auto">
          <a:xfrm>
            <a:off x="6411913" y="2667000"/>
            <a:ext cx="1055687" cy="1588"/>
          </a:xfrm>
          <a:custGeom>
            <a:avLst/>
            <a:gdLst>
              <a:gd name="T0" fmla="*/ 0 w 665"/>
              <a:gd name="T1" fmla="*/ 0 h 1"/>
              <a:gd name="T2" fmla="*/ 1675902319 w 665"/>
              <a:gd name="T3" fmla="*/ 0 h 1"/>
              <a:gd name="T4" fmla="*/ 0 60000 65536"/>
              <a:gd name="T5" fmla="*/ 0 60000 65536"/>
              <a:gd name="T6" fmla="*/ 0 w 665"/>
              <a:gd name="T7" fmla="*/ 0 h 1"/>
              <a:gd name="T8" fmla="*/ 665 w 665"/>
              <a:gd name="T9" fmla="*/ 1 h 1"/>
            </a:gdLst>
            <a:ahLst/>
            <a:cxnLst>
              <a:cxn ang="T4">
                <a:pos x="T0" y="T1"/>
              </a:cxn>
              <a:cxn ang="T5">
                <a:pos x="T2" y="T3"/>
              </a:cxn>
            </a:cxnLst>
            <a:rect l="T6" t="T7" r="T8" b="T9"/>
            <a:pathLst>
              <a:path w="665" h="1">
                <a:moveTo>
                  <a:pt x="0" y="0"/>
                </a:moveTo>
                <a:lnTo>
                  <a:pt x="665" y="0"/>
                </a:lnTo>
              </a:path>
            </a:pathLst>
          </a:custGeom>
          <a:noFill/>
          <a:ln w="28575" cap="sq" cmpd="sng">
            <a:solidFill>
              <a:schemeClr val="tx1"/>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6105" name="Text Box 24">
            <a:extLst>
              <a:ext uri="{FF2B5EF4-FFF2-40B4-BE49-F238E27FC236}">
                <a16:creationId xmlns:a16="http://schemas.microsoft.com/office/drawing/2014/main" id="{53366105-97D3-B06F-AB56-3AA35572AC46}"/>
              </a:ext>
            </a:extLst>
          </p:cNvPr>
          <p:cNvSpPr txBox="1">
            <a:spLocks noChangeArrowheads="1"/>
          </p:cNvSpPr>
          <p:nvPr/>
        </p:nvSpPr>
        <p:spPr bwMode="auto">
          <a:xfrm>
            <a:off x="1600200" y="233045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lnSpc>
                <a:spcPct val="90000"/>
              </a:lnSpc>
              <a:spcBef>
                <a:spcPct val="0"/>
              </a:spcBef>
              <a:buClrTx/>
              <a:buSzTx/>
              <a:buFontTx/>
              <a:buNone/>
            </a:pPr>
            <a:r>
              <a:rPr lang="en-US" altLang="en-US" sz="2000" b="0">
                <a:solidFill>
                  <a:schemeClr val="tx1"/>
                </a:solidFill>
                <a:latin typeface="Comic Sans MS" panose="030F0702030302020204" pitchFamily="66" charset="0"/>
              </a:rPr>
              <a:t>+</a:t>
            </a:r>
          </a:p>
        </p:txBody>
      </p:sp>
      <p:sp>
        <p:nvSpPr>
          <p:cNvPr id="46106" name="Text Box 25">
            <a:extLst>
              <a:ext uri="{FF2B5EF4-FFF2-40B4-BE49-F238E27FC236}">
                <a16:creationId xmlns:a16="http://schemas.microsoft.com/office/drawing/2014/main" id="{D222B55C-60DF-50E4-00AB-1709B2E12807}"/>
              </a:ext>
            </a:extLst>
          </p:cNvPr>
          <p:cNvSpPr txBox="1">
            <a:spLocks noChangeArrowheads="1"/>
          </p:cNvSpPr>
          <p:nvPr/>
        </p:nvSpPr>
        <p:spPr bwMode="auto">
          <a:xfrm>
            <a:off x="3124200" y="233045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lnSpc>
                <a:spcPct val="90000"/>
              </a:lnSpc>
              <a:spcBef>
                <a:spcPct val="0"/>
              </a:spcBef>
              <a:buClrTx/>
              <a:buSzTx/>
              <a:buFontTx/>
              <a:buNone/>
            </a:pPr>
            <a:r>
              <a:rPr lang="en-US" altLang="en-US" sz="2000" b="0">
                <a:solidFill>
                  <a:schemeClr val="tx1"/>
                </a:solidFill>
                <a:latin typeface="Comic Sans MS" panose="030F0702030302020204" pitchFamily="66" charset="0"/>
              </a:rPr>
              <a:t>+</a:t>
            </a:r>
          </a:p>
        </p:txBody>
      </p:sp>
      <p:sp>
        <p:nvSpPr>
          <p:cNvPr id="46107" name="Text Box 26">
            <a:extLst>
              <a:ext uri="{FF2B5EF4-FFF2-40B4-BE49-F238E27FC236}">
                <a16:creationId xmlns:a16="http://schemas.microsoft.com/office/drawing/2014/main" id="{30115EAD-D478-639D-126B-5D56B4BCA456}"/>
              </a:ext>
            </a:extLst>
          </p:cNvPr>
          <p:cNvSpPr txBox="1">
            <a:spLocks noChangeArrowheads="1"/>
          </p:cNvSpPr>
          <p:nvPr/>
        </p:nvSpPr>
        <p:spPr bwMode="auto">
          <a:xfrm>
            <a:off x="4648200" y="233045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lnSpc>
                <a:spcPct val="90000"/>
              </a:lnSpc>
              <a:spcBef>
                <a:spcPct val="0"/>
              </a:spcBef>
              <a:buClrTx/>
              <a:buSzTx/>
              <a:buFontTx/>
              <a:buNone/>
            </a:pPr>
            <a:r>
              <a:rPr lang="en-US" altLang="en-US" sz="2000" b="0">
                <a:solidFill>
                  <a:schemeClr val="tx1"/>
                </a:solidFill>
                <a:latin typeface="Comic Sans MS" panose="030F0702030302020204" pitchFamily="66" charset="0"/>
              </a:rPr>
              <a:t>=</a:t>
            </a:r>
          </a:p>
        </p:txBody>
      </p:sp>
      <p:sp>
        <p:nvSpPr>
          <p:cNvPr id="46108" name="Text Box 27">
            <a:extLst>
              <a:ext uri="{FF2B5EF4-FFF2-40B4-BE49-F238E27FC236}">
                <a16:creationId xmlns:a16="http://schemas.microsoft.com/office/drawing/2014/main" id="{8BAA1859-0CF6-8929-2510-CD42FFF9C0C5}"/>
              </a:ext>
            </a:extLst>
          </p:cNvPr>
          <p:cNvSpPr txBox="1">
            <a:spLocks noChangeArrowheads="1"/>
          </p:cNvSpPr>
          <p:nvPr/>
        </p:nvSpPr>
        <p:spPr bwMode="auto">
          <a:xfrm>
            <a:off x="6096000" y="233045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lnSpc>
                <a:spcPct val="90000"/>
              </a:lnSpc>
              <a:spcBef>
                <a:spcPct val="0"/>
              </a:spcBef>
              <a:buClrTx/>
              <a:buSzTx/>
              <a:buFontTx/>
              <a:buNone/>
            </a:pPr>
            <a:r>
              <a:rPr lang="en-US" altLang="en-US" sz="2000" b="0">
                <a:solidFill>
                  <a:schemeClr val="tx1"/>
                </a:solidFill>
                <a:latin typeface="Comic Sans MS" panose="030F0702030302020204" pitchFamily="66" charset="0"/>
              </a:rPr>
              <a:t>+</a:t>
            </a:r>
          </a:p>
        </p:txBody>
      </p:sp>
      <p:sp>
        <p:nvSpPr>
          <p:cNvPr id="46109" name="Freeform 28">
            <a:extLst>
              <a:ext uri="{FF2B5EF4-FFF2-40B4-BE49-F238E27FC236}">
                <a16:creationId xmlns:a16="http://schemas.microsoft.com/office/drawing/2014/main" id="{D13DD545-3ECA-3910-5422-BDEAD2EDEA96}"/>
              </a:ext>
            </a:extLst>
          </p:cNvPr>
          <p:cNvSpPr>
            <a:spLocks/>
          </p:cNvSpPr>
          <p:nvPr/>
        </p:nvSpPr>
        <p:spPr bwMode="auto">
          <a:xfrm flipV="1">
            <a:off x="6400800" y="1946275"/>
            <a:ext cx="2286000" cy="74613"/>
          </a:xfrm>
          <a:custGeom>
            <a:avLst/>
            <a:gdLst>
              <a:gd name="T0" fmla="*/ 0 w 665"/>
              <a:gd name="T1" fmla="*/ 0 h 1"/>
              <a:gd name="T2" fmla="*/ 2147483646 w 665"/>
              <a:gd name="T3" fmla="*/ 0 h 1"/>
              <a:gd name="T4" fmla="*/ 0 60000 65536"/>
              <a:gd name="T5" fmla="*/ 0 60000 65536"/>
              <a:gd name="T6" fmla="*/ 0 w 665"/>
              <a:gd name="T7" fmla="*/ 0 h 1"/>
              <a:gd name="T8" fmla="*/ 665 w 665"/>
              <a:gd name="T9" fmla="*/ 1 h 1"/>
            </a:gdLst>
            <a:ahLst/>
            <a:cxnLst>
              <a:cxn ang="T4">
                <a:pos x="T0" y="T1"/>
              </a:cxn>
              <a:cxn ang="T5">
                <a:pos x="T2" y="T3"/>
              </a:cxn>
            </a:cxnLst>
            <a:rect l="T6" t="T7" r="T8" b="T9"/>
            <a:pathLst>
              <a:path w="665" h="1">
                <a:moveTo>
                  <a:pt x="0" y="0"/>
                </a:moveTo>
                <a:lnTo>
                  <a:pt x="665" y="0"/>
                </a:lnTo>
              </a:path>
            </a:pathLst>
          </a:custGeom>
          <a:noFill/>
          <a:ln w="28575" cap="sq" cmpd="sng">
            <a:solidFill>
              <a:schemeClr val="tx1"/>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6110" name="Freeform 29">
            <a:extLst>
              <a:ext uri="{FF2B5EF4-FFF2-40B4-BE49-F238E27FC236}">
                <a16:creationId xmlns:a16="http://schemas.microsoft.com/office/drawing/2014/main" id="{C18B1BBC-ED73-CF68-009D-530A6E080732}"/>
              </a:ext>
            </a:extLst>
          </p:cNvPr>
          <p:cNvSpPr>
            <a:spLocks/>
          </p:cNvSpPr>
          <p:nvPr/>
        </p:nvSpPr>
        <p:spPr bwMode="auto">
          <a:xfrm>
            <a:off x="4953000" y="2022475"/>
            <a:ext cx="1143000" cy="76200"/>
          </a:xfrm>
          <a:custGeom>
            <a:avLst/>
            <a:gdLst>
              <a:gd name="T0" fmla="*/ 0 w 665"/>
              <a:gd name="T1" fmla="*/ 0 h 1"/>
              <a:gd name="T2" fmla="*/ 1964584962 w 665"/>
              <a:gd name="T3" fmla="*/ 0 h 1"/>
              <a:gd name="T4" fmla="*/ 0 60000 65536"/>
              <a:gd name="T5" fmla="*/ 0 60000 65536"/>
              <a:gd name="T6" fmla="*/ 0 w 665"/>
              <a:gd name="T7" fmla="*/ 0 h 1"/>
              <a:gd name="T8" fmla="*/ 665 w 665"/>
              <a:gd name="T9" fmla="*/ 1 h 1"/>
            </a:gdLst>
            <a:ahLst/>
            <a:cxnLst>
              <a:cxn ang="T4">
                <a:pos x="T0" y="T1"/>
              </a:cxn>
              <a:cxn ang="T5">
                <a:pos x="T2" y="T3"/>
              </a:cxn>
            </a:cxnLst>
            <a:rect l="T6" t="T7" r="T8" b="T9"/>
            <a:pathLst>
              <a:path w="665" h="1">
                <a:moveTo>
                  <a:pt x="0" y="0"/>
                </a:moveTo>
                <a:lnTo>
                  <a:pt x="665" y="0"/>
                </a:lnTo>
              </a:path>
            </a:pathLst>
          </a:custGeom>
          <a:noFill/>
          <a:ln w="28575" cap="sq" cmpd="sng">
            <a:solidFill>
              <a:schemeClr val="tx1"/>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6111" name="Freeform 30">
            <a:extLst>
              <a:ext uri="{FF2B5EF4-FFF2-40B4-BE49-F238E27FC236}">
                <a16:creationId xmlns:a16="http://schemas.microsoft.com/office/drawing/2014/main" id="{290D80EB-BBE8-203F-3BB7-16252DA41BAF}"/>
              </a:ext>
            </a:extLst>
          </p:cNvPr>
          <p:cNvSpPr>
            <a:spLocks/>
          </p:cNvSpPr>
          <p:nvPr/>
        </p:nvSpPr>
        <p:spPr bwMode="auto">
          <a:xfrm>
            <a:off x="533400" y="2022475"/>
            <a:ext cx="4089400" cy="1588"/>
          </a:xfrm>
          <a:custGeom>
            <a:avLst/>
            <a:gdLst>
              <a:gd name="T0" fmla="*/ 0 w 2576"/>
              <a:gd name="T1" fmla="*/ 0 h 1"/>
              <a:gd name="T2" fmla="*/ 2147483646 w 2576"/>
              <a:gd name="T3" fmla="*/ 0 h 1"/>
              <a:gd name="T4" fmla="*/ 0 60000 65536"/>
              <a:gd name="T5" fmla="*/ 0 60000 65536"/>
              <a:gd name="T6" fmla="*/ 0 w 2576"/>
              <a:gd name="T7" fmla="*/ 0 h 1"/>
              <a:gd name="T8" fmla="*/ 2576 w 2576"/>
              <a:gd name="T9" fmla="*/ 1 h 1"/>
            </a:gdLst>
            <a:ahLst/>
            <a:cxnLst>
              <a:cxn ang="T4">
                <a:pos x="T0" y="T1"/>
              </a:cxn>
              <a:cxn ang="T5">
                <a:pos x="T2" y="T3"/>
              </a:cxn>
            </a:cxnLst>
            <a:rect l="T6" t="T7" r="T8" b="T9"/>
            <a:pathLst>
              <a:path w="2576" h="1">
                <a:moveTo>
                  <a:pt x="0" y="0"/>
                </a:moveTo>
                <a:lnTo>
                  <a:pt x="2576" y="0"/>
                </a:lnTo>
              </a:path>
            </a:pathLst>
          </a:custGeom>
          <a:noFill/>
          <a:ln w="28575" cap="sq" cmpd="sng">
            <a:solidFill>
              <a:schemeClr val="tx1"/>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6112" name="Text Box 31">
            <a:extLst>
              <a:ext uri="{FF2B5EF4-FFF2-40B4-BE49-F238E27FC236}">
                <a16:creationId xmlns:a16="http://schemas.microsoft.com/office/drawing/2014/main" id="{3E6BF450-508D-1464-8865-8560682DCEAE}"/>
              </a:ext>
            </a:extLst>
          </p:cNvPr>
          <p:cNvSpPr txBox="1">
            <a:spLocks noChangeArrowheads="1"/>
          </p:cNvSpPr>
          <p:nvPr/>
        </p:nvSpPr>
        <p:spPr bwMode="auto">
          <a:xfrm>
            <a:off x="1981200" y="1738313"/>
            <a:ext cx="1066800" cy="284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lnSpc>
                <a:spcPct val="70000"/>
              </a:lnSpc>
              <a:spcBef>
                <a:spcPct val="0"/>
              </a:spcBef>
              <a:buClrTx/>
              <a:buSzTx/>
              <a:buFontTx/>
              <a:buNone/>
            </a:pPr>
            <a:r>
              <a:rPr lang="en-US" altLang="en-US" sz="1800" b="0">
                <a:solidFill>
                  <a:schemeClr val="tx1"/>
                </a:solidFill>
                <a:latin typeface="Comic Sans MS" panose="030F0702030302020204" pitchFamily="66" charset="0"/>
              </a:rPr>
              <a:t>Assets</a:t>
            </a:r>
          </a:p>
        </p:txBody>
      </p:sp>
      <p:sp>
        <p:nvSpPr>
          <p:cNvPr id="46113" name="Text Box 32">
            <a:extLst>
              <a:ext uri="{FF2B5EF4-FFF2-40B4-BE49-F238E27FC236}">
                <a16:creationId xmlns:a16="http://schemas.microsoft.com/office/drawing/2014/main" id="{3C8EA57A-D8B8-84DB-D2F9-08887E27D9D3}"/>
              </a:ext>
            </a:extLst>
          </p:cNvPr>
          <p:cNvSpPr txBox="1">
            <a:spLocks noChangeArrowheads="1"/>
          </p:cNvSpPr>
          <p:nvPr/>
        </p:nvSpPr>
        <p:spPr bwMode="auto">
          <a:xfrm>
            <a:off x="4800600" y="1655763"/>
            <a:ext cx="14478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spcBef>
                <a:spcPct val="0"/>
              </a:spcBef>
              <a:buClrTx/>
              <a:buSzTx/>
              <a:buFontTx/>
              <a:buNone/>
            </a:pPr>
            <a:r>
              <a:rPr lang="en-US" altLang="en-US" sz="1800" b="0">
                <a:solidFill>
                  <a:schemeClr val="tx1"/>
                </a:solidFill>
                <a:latin typeface="Comic Sans MS" panose="030F0702030302020204" pitchFamily="66" charset="0"/>
              </a:rPr>
              <a:t>Liabilities</a:t>
            </a:r>
          </a:p>
        </p:txBody>
      </p:sp>
      <p:sp>
        <p:nvSpPr>
          <p:cNvPr id="46114" name="Text Box 33">
            <a:extLst>
              <a:ext uri="{FF2B5EF4-FFF2-40B4-BE49-F238E27FC236}">
                <a16:creationId xmlns:a16="http://schemas.microsoft.com/office/drawing/2014/main" id="{41C70F51-E953-D691-A82C-676D39C66347}"/>
              </a:ext>
            </a:extLst>
          </p:cNvPr>
          <p:cNvSpPr txBox="1">
            <a:spLocks noChangeArrowheads="1"/>
          </p:cNvSpPr>
          <p:nvPr/>
        </p:nvSpPr>
        <p:spPr bwMode="auto">
          <a:xfrm>
            <a:off x="7467600" y="2024063"/>
            <a:ext cx="14478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spcBef>
                <a:spcPct val="0"/>
              </a:spcBef>
              <a:buClrTx/>
              <a:buSzTx/>
              <a:buFontTx/>
              <a:buNone/>
            </a:pPr>
            <a:r>
              <a:rPr lang="en-US" altLang="en-US" sz="1800" b="0">
                <a:solidFill>
                  <a:schemeClr val="tx1"/>
                </a:solidFill>
                <a:latin typeface="Comic Sans MS" panose="030F0702030302020204" pitchFamily="66" charset="0"/>
              </a:rPr>
              <a:t>Retained Earnings</a:t>
            </a:r>
          </a:p>
        </p:txBody>
      </p:sp>
      <p:sp>
        <p:nvSpPr>
          <p:cNvPr id="46115" name="Freeform 34">
            <a:extLst>
              <a:ext uri="{FF2B5EF4-FFF2-40B4-BE49-F238E27FC236}">
                <a16:creationId xmlns:a16="http://schemas.microsoft.com/office/drawing/2014/main" id="{6024AD21-44EF-3020-3B41-B2B690817F54}"/>
              </a:ext>
            </a:extLst>
          </p:cNvPr>
          <p:cNvSpPr>
            <a:spLocks/>
          </p:cNvSpPr>
          <p:nvPr/>
        </p:nvSpPr>
        <p:spPr bwMode="auto">
          <a:xfrm>
            <a:off x="7631113" y="2665413"/>
            <a:ext cx="1055687" cy="1587"/>
          </a:xfrm>
          <a:custGeom>
            <a:avLst/>
            <a:gdLst>
              <a:gd name="T0" fmla="*/ 0 w 665"/>
              <a:gd name="T1" fmla="*/ 0 h 1"/>
              <a:gd name="T2" fmla="*/ 1675902319 w 665"/>
              <a:gd name="T3" fmla="*/ 0 h 1"/>
              <a:gd name="T4" fmla="*/ 0 60000 65536"/>
              <a:gd name="T5" fmla="*/ 0 60000 65536"/>
              <a:gd name="T6" fmla="*/ 0 w 665"/>
              <a:gd name="T7" fmla="*/ 0 h 1"/>
              <a:gd name="T8" fmla="*/ 665 w 665"/>
              <a:gd name="T9" fmla="*/ 1 h 1"/>
            </a:gdLst>
            <a:ahLst/>
            <a:cxnLst>
              <a:cxn ang="T4">
                <a:pos x="T0" y="T1"/>
              </a:cxn>
              <a:cxn ang="T5">
                <a:pos x="T2" y="T3"/>
              </a:cxn>
            </a:cxnLst>
            <a:rect l="T6" t="T7" r="T8" b="T9"/>
            <a:pathLst>
              <a:path w="665" h="1">
                <a:moveTo>
                  <a:pt x="0" y="0"/>
                </a:moveTo>
                <a:lnTo>
                  <a:pt x="665" y="0"/>
                </a:lnTo>
              </a:path>
            </a:pathLst>
          </a:custGeom>
          <a:noFill/>
          <a:ln w="28575" cap="sq" cmpd="sng">
            <a:solidFill>
              <a:schemeClr val="tx1"/>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6116" name="Text Box 35">
            <a:extLst>
              <a:ext uri="{FF2B5EF4-FFF2-40B4-BE49-F238E27FC236}">
                <a16:creationId xmlns:a16="http://schemas.microsoft.com/office/drawing/2014/main" id="{8CDEA8E1-7074-13EE-DE39-02A9707FC53A}"/>
              </a:ext>
            </a:extLst>
          </p:cNvPr>
          <p:cNvSpPr txBox="1">
            <a:spLocks noChangeArrowheads="1"/>
          </p:cNvSpPr>
          <p:nvPr/>
        </p:nvSpPr>
        <p:spPr bwMode="auto">
          <a:xfrm>
            <a:off x="533400" y="3767138"/>
            <a:ext cx="10668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r">
              <a:lnSpc>
                <a:spcPct val="90000"/>
              </a:lnSpc>
              <a:spcBef>
                <a:spcPct val="0"/>
              </a:spcBef>
              <a:buClrTx/>
              <a:buSzTx/>
              <a:buFontTx/>
              <a:buNone/>
            </a:pPr>
            <a:r>
              <a:rPr lang="en-US" altLang="en-US" sz="1800" b="0">
                <a:solidFill>
                  <a:schemeClr val="tx1"/>
                </a:solidFill>
                <a:latin typeface="Comic Sans MS" panose="030F0702030302020204" pitchFamily="66" charset="0"/>
              </a:rPr>
              <a:t>+5,100</a:t>
            </a:r>
          </a:p>
        </p:txBody>
      </p:sp>
      <p:sp>
        <p:nvSpPr>
          <p:cNvPr id="46117" name="Text Box 36">
            <a:extLst>
              <a:ext uri="{FF2B5EF4-FFF2-40B4-BE49-F238E27FC236}">
                <a16:creationId xmlns:a16="http://schemas.microsoft.com/office/drawing/2014/main" id="{5A63C865-EA44-0CCE-E181-F9AFB6E1706C}"/>
              </a:ext>
            </a:extLst>
          </p:cNvPr>
          <p:cNvSpPr txBox="1">
            <a:spLocks noChangeArrowheads="1"/>
          </p:cNvSpPr>
          <p:nvPr/>
        </p:nvSpPr>
        <p:spPr bwMode="auto">
          <a:xfrm>
            <a:off x="228600" y="3767138"/>
            <a:ext cx="4572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nSpc>
                <a:spcPct val="90000"/>
              </a:lnSpc>
              <a:spcBef>
                <a:spcPct val="0"/>
              </a:spcBef>
              <a:buClrTx/>
              <a:buSzTx/>
              <a:buFontTx/>
              <a:buNone/>
            </a:pPr>
            <a:r>
              <a:rPr lang="en-US" altLang="en-US" sz="1800">
                <a:solidFill>
                  <a:srgbClr val="800000"/>
                </a:solidFill>
                <a:latin typeface="Comic Sans MS" panose="030F0702030302020204" pitchFamily="66" charset="0"/>
              </a:rPr>
              <a:t>4.</a:t>
            </a:r>
          </a:p>
        </p:txBody>
      </p:sp>
      <p:sp>
        <p:nvSpPr>
          <p:cNvPr id="46118" name="Text Box 37">
            <a:extLst>
              <a:ext uri="{FF2B5EF4-FFF2-40B4-BE49-F238E27FC236}">
                <a16:creationId xmlns:a16="http://schemas.microsoft.com/office/drawing/2014/main" id="{2B53341B-BDDE-A47E-2390-4A4A6383296B}"/>
              </a:ext>
            </a:extLst>
          </p:cNvPr>
          <p:cNvSpPr txBox="1">
            <a:spLocks noChangeArrowheads="1"/>
          </p:cNvSpPr>
          <p:nvPr/>
        </p:nvSpPr>
        <p:spPr bwMode="auto">
          <a:xfrm>
            <a:off x="7467600" y="3767138"/>
            <a:ext cx="12192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r">
              <a:lnSpc>
                <a:spcPct val="90000"/>
              </a:lnSpc>
              <a:spcBef>
                <a:spcPct val="0"/>
              </a:spcBef>
              <a:buClrTx/>
              <a:buSzTx/>
              <a:buFontTx/>
              <a:buNone/>
            </a:pPr>
            <a:r>
              <a:rPr lang="en-US" altLang="en-US" sz="1800" b="0">
                <a:solidFill>
                  <a:schemeClr val="tx1"/>
                </a:solidFill>
                <a:latin typeface="Comic Sans MS" panose="030F0702030302020204" pitchFamily="66" charset="0"/>
              </a:rPr>
              <a:t>+5,100</a:t>
            </a:r>
            <a:endParaRPr lang="en-US" altLang="en-US" sz="1800">
              <a:solidFill>
                <a:srgbClr val="000066"/>
              </a:solidFill>
              <a:latin typeface="Comic Sans MS" panose="030F0702030302020204" pitchFamily="66" charset="0"/>
            </a:endParaRPr>
          </a:p>
        </p:txBody>
      </p:sp>
      <p:sp>
        <p:nvSpPr>
          <p:cNvPr id="46119" name="Text Box 38">
            <a:extLst>
              <a:ext uri="{FF2B5EF4-FFF2-40B4-BE49-F238E27FC236}">
                <a16:creationId xmlns:a16="http://schemas.microsoft.com/office/drawing/2014/main" id="{0507551C-643E-021C-9191-24779B4E2C74}"/>
              </a:ext>
            </a:extLst>
          </p:cNvPr>
          <p:cNvSpPr txBox="1">
            <a:spLocks noChangeArrowheads="1"/>
          </p:cNvSpPr>
          <p:nvPr/>
        </p:nvSpPr>
        <p:spPr bwMode="auto">
          <a:xfrm>
            <a:off x="533400" y="4114800"/>
            <a:ext cx="10668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r">
              <a:lnSpc>
                <a:spcPct val="90000"/>
              </a:lnSpc>
              <a:spcBef>
                <a:spcPct val="0"/>
              </a:spcBef>
              <a:buClrTx/>
              <a:buSzTx/>
              <a:buFontTx/>
              <a:buNone/>
            </a:pPr>
            <a:r>
              <a:rPr lang="en-US" altLang="en-US" sz="1800" b="0">
                <a:solidFill>
                  <a:schemeClr val="tx1"/>
                </a:solidFill>
                <a:latin typeface="Comic Sans MS" panose="030F0702030302020204" pitchFamily="66" charset="0"/>
              </a:rPr>
              <a:t>-1,000</a:t>
            </a:r>
          </a:p>
        </p:txBody>
      </p:sp>
      <p:sp>
        <p:nvSpPr>
          <p:cNvPr id="46120" name="Text Box 39">
            <a:extLst>
              <a:ext uri="{FF2B5EF4-FFF2-40B4-BE49-F238E27FC236}">
                <a16:creationId xmlns:a16="http://schemas.microsoft.com/office/drawing/2014/main" id="{77B92659-0E19-F42C-4EE2-7D8C1C70DCE6}"/>
              </a:ext>
            </a:extLst>
          </p:cNvPr>
          <p:cNvSpPr txBox="1">
            <a:spLocks noChangeArrowheads="1"/>
          </p:cNvSpPr>
          <p:nvPr/>
        </p:nvSpPr>
        <p:spPr bwMode="auto">
          <a:xfrm>
            <a:off x="228600" y="4114800"/>
            <a:ext cx="4572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nSpc>
                <a:spcPct val="90000"/>
              </a:lnSpc>
              <a:spcBef>
                <a:spcPct val="0"/>
              </a:spcBef>
              <a:buClrTx/>
              <a:buSzTx/>
              <a:buFontTx/>
              <a:buNone/>
            </a:pPr>
            <a:r>
              <a:rPr lang="en-US" altLang="en-US" sz="1800">
                <a:solidFill>
                  <a:srgbClr val="800000"/>
                </a:solidFill>
                <a:latin typeface="Comic Sans MS" panose="030F0702030302020204" pitchFamily="66" charset="0"/>
              </a:rPr>
              <a:t>5.</a:t>
            </a:r>
          </a:p>
        </p:txBody>
      </p:sp>
      <p:sp>
        <p:nvSpPr>
          <p:cNvPr id="46121" name="Text Box 40">
            <a:extLst>
              <a:ext uri="{FF2B5EF4-FFF2-40B4-BE49-F238E27FC236}">
                <a16:creationId xmlns:a16="http://schemas.microsoft.com/office/drawing/2014/main" id="{9D26887D-8B15-28B2-4319-F6FCDB26D084}"/>
              </a:ext>
            </a:extLst>
          </p:cNvPr>
          <p:cNvSpPr txBox="1">
            <a:spLocks noChangeArrowheads="1"/>
          </p:cNvSpPr>
          <p:nvPr/>
        </p:nvSpPr>
        <p:spPr bwMode="auto">
          <a:xfrm>
            <a:off x="7467600" y="4114800"/>
            <a:ext cx="12192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r">
              <a:lnSpc>
                <a:spcPct val="90000"/>
              </a:lnSpc>
              <a:spcBef>
                <a:spcPct val="0"/>
              </a:spcBef>
              <a:buClrTx/>
              <a:buSzTx/>
              <a:buFontTx/>
              <a:buNone/>
            </a:pPr>
            <a:r>
              <a:rPr lang="en-US" altLang="en-US" sz="1800" b="0">
                <a:solidFill>
                  <a:schemeClr val="tx1"/>
                </a:solidFill>
                <a:latin typeface="Comic Sans MS" panose="030F0702030302020204" pitchFamily="66" charset="0"/>
              </a:rPr>
              <a:t>-1,000</a:t>
            </a:r>
            <a:endParaRPr lang="en-US" altLang="en-US" sz="1800">
              <a:solidFill>
                <a:srgbClr val="000066"/>
              </a:solidFill>
              <a:latin typeface="Comic Sans MS" panose="030F0702030302020204" pitchFamily="66" charset="0"/>
            </a:endParaRPr>
          </a:p>
        </p:txBody>
      </p:sp>
      <p:sp>
        <p:nvSpPr>
          <p:cNvPr id="46122" name="Text Box 41">
            <a:extLst>
              <a:ext uri="{FF2B5EF4-FFF2-40B4-BE49-F238E27FC236}">
                <a16:creationId xmlns:a16="http://schemas.microsoft.com/office/drawing/2014/main" id="{36780517-D4CF-93A6-DFCE-DFEAB2527F62}"/>
              </a:ext>
            </a:extLst>
          </p:cNvPr>
          <p:cNvSpPr txBox="1">
            <a:spLocks noChangeArrowheads="1"/>
          </p:cNvSpPr>
          <p:nvPr/>
        </p:nvSpPr>
        <p:spPr bwMode="auto">
          <a:xfrm>
            <a:off x="533400" y="4452938"/>
            <a:ext cx="10668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r">
              <a:lnSpc>
                <a:spcPct val="90000"/>
              </a:lnSpc>
              <a:spcBef>
                <a:spcPct val="0"/>
              </a:spcBef>
              <a:buClrTx/>
              <a:buSzTx/>
              <a:buFontTx/>
              <a:buNone/>
            </a:pPr>
            <a:r>
              <a:rPr lang="en-US" altLang="en-US" sz="1800" b="0">
                <a:solidFill>
                  <a:schemeClr val="tx1"/>
                </a:solidFill>
                <a:latin typeface="Comic Sans MS" panose="030F0702030302020204" pitchFamily="66" charset="0"/>
              </a:rPr>
              <a:t>-2,000</a:t>
            </a:r>
          </a:p>
        </p:txBody>
      </p:sp>
      <p:sp>
        <p:nvSpPr>
          <p:cNvPr id="46123" name="Text Box 42">
            <a:extLst>
              <a:ext uri="{FF2B5EF4-FFF2-40B4-BE49-F238E27FC236}">
                <a16:creationId xmlns:a16="http://schemas.microsoft.com/office/drawing/2014/main" id="{CF3BA83A-D74A-C472-C1FD-A5E45EC42F8F}"/>
              </a:ext>
            </a:extLst>
          </p:cNvPr>
          <p:cNvSpPr txBox="1">
            <a:spLocks noChangeArrowheads="1"/>
          </p:cNvSpPr>
          <p:nvPr/>
        </p:nvSpPr>
        <p:spPr bwMode="auto">
          <a:xfrm>
            <a:off x="228600" y="4452938"/>
            <a:ext cx="4572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nSpc>
                <a:spcPct val="90000"/>
              </a:lnSpc>
              <a:spcBef>
                <a:spcPct val="0"/>
              </a:spcBef>
              <a:buClrTx/>
              <a:buSzTx/>
              <a:buFontTx/>
              <a:buNone/>
            </a:pPr>
            <a:r>
              <a:rPr lang="en-US" altLang="en-US" sz="1800">
                <a:solidFill>
                  <a:srgbClr val="800000"/>
                </a:solidFill>
                <a:latin typeface="Comic Sans MS" panose="030F0702030302020204" pitchFamily="66" charset="0"/>
              </a:rPr>
              <a:t>6.</a:t>
            </a:r>
          </a:p>
        </p:txBody>
      </p:sp>
      <p:sp>
        <p:nvSpPr>
          <p:cNvPr id="46124" name="Text Box 43">
            <a:extLst>
              <a:ext uri="{FF2B5EF4-FFF2-40B4-BE49-F238E27FC236}">
                <a16:creationId xmlns:a16="http://schemas.microsoft.com/office/drawing/2014/main" id="{4671ECD8-0E2F-BE97-652A-FA8EE3C2859A}"/>
              </a:ext>
            </a:extLst>
          </p:cNvPr>
          <p:cNvSpPr txBox="1">
            <a:spLocks noChangeArrowheads="1"/>
          </p:cNvSpPr>
          <p:nvPr/>
        </p:nvSpPr>
        <p:spPr bwMode="auto">
          <a:xfrm>
            <a:off x="7467600" y="4452938"/>
            <a:ext cx="12192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r">
              <a:lnSpc>
                <a:spcPct val="90000"/>
              </a:lnSpc>
              <a:spcBef>
                <a:spcPct val="0"/>
              </a:spcBef>
              <a:buClrTx/>
              <a:buSzTx/>
              <a:buFontTx/>
              <a:buNone/>
            </a:pPr>
            <a:r>
              <a:rPr lang="en-US" altLang="en-US" sz="1800" b="0">
                <a:solidFill>
                  <a:schemeClr val="tx1"/>
                </a:solidFill>
                <a:latin typeface="Comic Sans MS" panose="030F0702030302020204" pitchFamily="66" charset="0"/>
              </a:rPr>
              <a:t>-2,000</a:t>
            </a:r>
            <a:endParaRPr lang="en-US" altLang="en-US" sz="1800">
              <a:solidFill>
                <a:srgbClr val="000066"/>
              </a:solidFill>
              <a:latin typeface="Comic Sans MS" panose="030F0702030302020204" pitchFamily="66" charset="0"/>
            </a:endParaRPr>
          </a:p>
        </p:txBody>
      </p:sp>
      <p:sp>
        <p:nvSpPr>
          <p:cNvPr id="46125" name="Text Box 45">
            <a:extLst>
              <a:ext uri="{FF2B5EF4-FFF2-40B4-BE49-F238E27FC236}">
                <a16:creationId xmlns:a16="http://schemas.microsoft.com/office/drawing/2014/main" id="{1FAF6EA1-A27D-FC4F-1E81-E3C39442C4EC}"/>
              </a:ext>
            </a:extLst>
          </p:cNvPr>
          <p:cNvSpPr txBox="1">
            <a:spLocks noChangeArrowheads="1"/>
          </p:cNvSpPr>
          <p:nvPr/>
        </p:nvSpPr>
        <p:spPr bwMode="auto">
          <a:xfrm>
            <a:off x="5029200" y="4800600"/>
            <a:ext cx="10668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r">
              <a:lnSpc>
                <a:spcPct val="90000"/>
              </a:lnSpc>
              <a:spcBef>
                <a:spcPct val="0"/>
              </a:spcBef>
              <a:buClrTx/>
              <a:buSzTx/>
              <a:buFontTx/>
              <a:buNone/>
            </a:pPr>
            <a:r>
              <a:rPr lang="en-US" altLang="en-US" sz="1800" b="0">
                <a:solidFill>
                  <a:schemeClr val="tx1"/>
                </a:solidFill>
                <a:latin typeface="Comic Sans MS" panose="030F0702030302020204" pitchFamily="66" charset="0"/>
              </a:rPr>
              <a:t>+250</a:t>
            </a:r>
          </a:p>
        </p:txBody>
      </p:sp>
      <p:sp>
        <p:nvSpPr>
          <p:cNvPr id="46126" name="Text Box 46">
            <a:extLst>
              <a:ext uri="{FF2B5EF4-FFF2-40B4-BE49-F238E27FC236}">
                <a16:creationId xmlns:a16="http://schemas.microsoft.com/office/drawing/2014/main" id="{2EBEA8A2-8A1B-1C14-00F0-395C0989F593}"/>
              </a:ext>
            </a:extLst>
          </p:cNvPr>
          <p:cNvSpPr txBox="1">
            <a:spLocks noChangeArrowheads="1"/>
          </p:cNvSpPr>
          <p:nvPr/>
        </p:nvSpPr>
        <p:spPr bwMode="auto">
          <a:xfrm>
            <a:off x="7772400" y="4800600"/>
            <a:ext cx="9144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r">
              <a:lnSpc>
                <a:spcPct val="90000"/>
              </a:lnSpc>
              <a:spcBef>
                <a:spcPct val="0"/>
              </a:spcBef>
              <a:buClrTx/>
              <a:buSzTx/>
              <a:buFontTx/>
              <a:buNone/>
            </a:pPr>
            <a:r>
              <a:rPr lang="en-US" altLang="en-US" sz="1800" b="0">
                <a:solidFill>
                  <a:schemeClr val="tx1"/>
                </a:solidFill>
                <a:latin typeface="Comic Sans MS" panose="030F0702030302020204" pitchFamily="66" charset="0"/>
              </a:rPr>
              <a:t>-250</a:t>
            </a:r>
            <a:endParaRPr lang="en-US" altLang="en-US" sz="1800">
              <a:solidFill>
                <a:srgbClr val="000066"/>
              </a:solidFill>
              <a:latin typeface="Comic Sans MS" panose="030F0702030302020204" pitchFamily="66" charset="0"/>
            </a:endParaRPr>
          </a:p>
        </p:txBody>
      </p:sp>
      <p:sp>
        <p:nvSpPr>
          <p:cNvPr id="46127" name="Text Box 47">
            <a:extLst>
              <a:ext uri="{FF2B5EF4-FFF2-40B4-BE49-F238E27FC236}">
                <a16:creationId xmlns:a16="http://schemas.microsoft.com/office/drawing/2014/main" id="{A7842E28-57D4-A837-E9B0-88ACAE994FBF}"/>
              </a:ext>
            </a:extLst>
          </p:cNvPr>
          <p:cNvSpPr txBox="1">
            <a:spLocks noChangeArrowheads="1"/>
          </p:cNvSpPr>
          <p:nvPr/>
        </p:nvSpPr>
        <p:spPr bwMode="auto">
          <a:xfrm>
            <a:off x="228600" y="4800600"/>
            <a:ext cx="4572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nSpc>
                <a:spcPct val="90000"/>
              </a:lnSpc>
              <a:spcBef>
                <a:spcPct val="0"/>
              </a:spcBef>
              <a:buClrTx/>
              <a:buSzTx/>
              <a:buFontTx/>
              <a:buNone/>
            </a:pPr>
            <a:r>
              <a:rPr lang="en-US" altLang="en-US" sz="1800">
                <a:solidFill>
                  <a:srgbClr val="800000"/>
                </a:solidFill>
                <a:latin typeface="Comic Sans MS" panose="030F0702030302020204" pitchFamily="66" charset="0"/>
              </a:rPr>
              <a:t>7.</a:t>
            </a:r>
          </a:p>
        </p:txBody>
      </p:sp>
      <p:sp>
        <p:nvSpPr>
          <p:cNvPr id="46128" name="Text Box 49">
            <a:extLst>
              <a:ext uri="{FF2B5EF4-FFF2-40B4-BE49-F238E27FC236}">
                <a16:creationId xmlns:a16="http://schemas.microsoft.com/office/drawing/2014/main" id="{B27EC662-4E34-1016-0D03-2308DCD2BB39}"/>
              </a:ext>
            </a:extLst>
          </p:cNvPr>
          <p:cNvSpPr txBox="1">
            <a:spLocks noChangeArrowheads="1"/>
          </p:cNvSpPr>
          <p:nvPr/>
        </p:nvSpPr>
        <p:spPr bwMode="auto">
          <a:xfrm>
            <a:off x="2057400" y="5138738"/>
            <a:ext cx="10668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r">
              <a:lnSpc>
                <a:spcPct val="90000"/>
              </a:lnSpc>
              <a:spcBef>
                <a:spcPct val="0"/>
              </a:spcBef>
              <a:buClrTx/>
              <a:buSzTx/>
              <a:buFontTx/>
              <a:buNone/>
            </a:pPr>
            <a:r>
              <a:rPr lang="en-US" altLang="en-US" sz="1800" b="0">
                <a:solidFill>
                  <a:schemeClr val="tx1"/>
                </a:solidFill>
                <a:latin typeface="Comic Sans MS" panose="030F0702030302020204" pitchFamily="66" charset="0"/>
              </a:rPr>
              <a:t>+750</a:t>
            </a:r>
          </a:p>
        </p:txBody>
      </p:sp>
      <p:sp>
        <p:nvSpPr>
          <p:cNvPr id="46129" name="Text Box 50">
            <a:extLst>
              <a:ext uri="{FF2B5EF4-FFF2-40B4-BE49-F238E27FC236}">
                <a16:creationId xmlns:a16="http://schemas.microsoft.com/office/drawing/2014/main" id="{513531AA-F413-DA4C-FFEE-7662AD264023}"/>
              </a:ext>
            </a:extLst>
          </p:cNvPr>
          <p:cNvSpPr txBox="1">
            <a:spLocks noChangeArrowheads="1"/>
          </p:cNvSpPr>
          <p:nvPr/>
        </p:nvSpPr>
        <p:spPr bwMode="auto">
          <a:xfrm>
            <a:off x="228600" y="5138738"/>
            <a:ext cx="4572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nSpc>
                <a:spcPct val="90000"/>
              </a:lnSpc>
              <a:spcBef>
                <a:spcPct val="0"/>
              </a:spcBef>
              <a:buClrTx/>
              <a:buSzTx/>
              <a:buFontTx/>
              <a:buNone/>
            </a:pPr>
            <a:r>
              <a:rPr lang="en-US" altLang="en-US" sz="1800">
                <a:solidFill>
                  <a:srgbClr val="800000"/>
                </a:solidFill>
                <a:latin typeface="Comic Sans MS" panose="030F0702030302020204" pitchFamily="66" charset="0"/>
              </a:rPr>
              <a:t>8.</a:t>
            </a:r>
          </a:p>
        </p:txBody>
      </p:sp>
      <p:sp>
        <p:nvSpPr>
          <p:cNvPr id="46130" name="Text Box 51">
            <a:extLst>
              <a:ext uri="{FF2B5EF4-FFF2-40B4-BE49-F238E27FC236}">
                <a16:creationId xmlns:a16="http://schemas.microsoft.com/office/drawing/2014/main" id="{51839248-E9FA-92C6-7582-C49333B25374}"/>
              </a:ext>
            </a:extLst>
          </p:cNvPr>
          <p:cNvSpPr txBox="1">
            <a:spLocks noChangeArrowheads="1"/>
          </p:cNvSpPr>
          <p:nvPr/>
        </p:nvSpPr>
        <p:spPr bwMode="auto">
          <a:xfrm>
            <a:off x="7620000" y="5138738"/>
            <a:ext cx="10668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r">
              <a:lnSpc>
                <a:spcPct val="90000"/>
              </a:lnSpc>
              <a:spcBef>
                <a:spcPct val="0"/>
              </a:spcBef>
              <a:buClrTx/>
              <a:buSzTx/>
              <a:buFontTx/>
              <a:buNone/>
            </a:pPr>
            <a:r>
              <a:rPr lang="en-US" altLang="en-US" sz="1800" b="0">
                <a:solidFill>
                  <a:schemeClr val="tx1"/>
                </a:solidFill>
                <a:latin typeface="Comic Sans MS" panose="030F0702030302020204" pitchFamily="66" charset="0"/>
              </a:rPr>
              <a:t>+750</a:t>
            </a:r>
            <a:endParaRPr lang="en-US" altLang="en-US" sz="1800">
              <a:solidFill>
                <a:srgbClr val="000066"/>
              </a:solidFill>
              <a:latin typeface="Comic Sans MS" panose="030F0702030302020204" pitchFamily="66" charset="0"/>
            </a:endParaRPr>
          </a:p>
        </p:txBody>
      </p:sp>
      <p:sp>
        <p:nvSpPr>
          <p:cNvPr id="46131" name="Text Box 52">
            <a:extLst>
              <a:ext uri="{FF2B5EF4-FFF2-40B4-BE49-F238E27FC236}">
                <a16:creationId xmlns:a16="http://schemas.microsoft.com/office/drawing/2014/main" id="{030BA7E1-5D89-5F6F-647C-FEF163574331}"/>
              </a:ext>
            </a:extLst>
          </p:cNvPr>
          <p:cNvSpPr txBox="1">
            <a:spLocks noChangeArrowheads="1"/>
          </p:cNvSpPr>
          <p:nvPr/>
        </p:nvSpPr>
        <p:spPr bwMode="auto">
          <a:xfrm>
            <a:off x="533400" y="1143000"/>
            <a:ext cx="8610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spcBef>
                <a:spcPct val="50000"/>
              </a:spcBef>
              <a:buClrTx/>
              <a:buSzTx/>
              <a:buFontTx/>
              <a:buNone/>
            </a:pPr>
            <a:r>
              <a:rPr lang="en-US" altLang="en-US" sz="2400">
                <a:solidFill>
                  <a:srgbClr val="800000"/>
                </a:solidFill>
                <a:latin typeface="Comic Sans MS" panose="030F0702030302020204" pitchFamily="66" charset="0"/>
              </a:rPr>
              <a:t>9.  Collected $120 cash for services previously billed.</a:t>
            </a:r>
          </a:p>
        </p:txBody>
      </p:sp>
      <p:sp>
        <p:nvSpPr>
          <p:cNvPr id="588881" name="Text Box 81">
            <a:extLst>
              <a:ext uri="{FF2B5EF4-FFF2-40B4-BE49-F238E27FC236}">
                <a16:creationId xmlns:a16="http://schemas.microsoft.com/office/drawing/2014/main" id="{983DA950-6D86-E7E2-D3CA-F8E4C97B208E}"/>
              </a:ext>
            </a:extLst>
          </p:cNvPr>
          <p:cNvSpPr txBox="1">
            <a:spLocks noChangeArrowheads="1"/>
          </p:cNvSpPr>
          <p:nvPr/>
        </p:nvSpPr>
        <p:spPr bwMode="auto">
          <a:xfrm>
            <a:off x="533400" y="5486400"/>
            <a:ext cx="10668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r">
              <a:lnSpc>
                <a:spcPct val="90000"/>
              </a:lnSpc>
              <a:spcBef>
                <a:spcPct val="0"/>
              </a:spcBef>
              <a:buClrTx/>
              <a:buSzTx/>
              <a:buFontTx/>
              <a:buNone/>
            </a:pPr>
            <a:r>
              <a:rPr lang="en-US" altLang="en-US" sz="1800" b="0">
                <a:solidFill>
                  <a:schemeClr val="tx1"/>
                </a:solidFill>
                <a:latin typeface="Comic Sans MS" panose="030F0702030302020204" pitchFamily="66" charset="0"/>
              </a:rPr>
              <a:t>+120</a:t>
            </a:r>
          </a:p>
        </p:txBody>
      </p:sp>
      <p:sp>
        <p:nvSpPr>
          <p:cNvPr id="46133" name="Text Box 82">
            <a:extLst>
              <a:ext uri="{FF2B5EF4-FFF2-40B4-BE49-F238E27FC236}">
                <a16:creationId xmlns:a16="http://schemas.microsoft.com/office/drawing/2014/main" id="{188328BF-23E5-C963-D34B-3A3ABA0CB2AA}"/>
              </a:ext>
            </a:extLst>
          </p:cNvPr>
          <p:cNvSpPr txBox="1">
            <a:spLocks noChangeArrowheads="1"/>
          </p:cNvSpPr>
          <p:nvPr/>
        </p:nvSpPr>
        <p:spPr bwMode="auto">
          <a:xfrm>
            <a:off x="228600" y="5486400"/>
            <a:ext cx="4572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nSpc>
                <a:spcPct val="90000"/>
              </a:lnSpc>
              <a:spcBef>
                <a:spcPct val="0"/>
              </a:spcBef>
              <a:buClrTx/>
              <a:buSzTx/>
              <a:buFontTx/>
              <a:buNone/>
            </a:pPr>
            <a:r>
              <a:rPr lang="en-US" altLang="en-US" sz="1800">
                <a:solidFill>
                  <a:srgbClr val="800000"/>
                </a:solidFill>
                <a:latin typeface="Comic Sans MS" panose="030F0702030302020204" pitchFamily="66" charset="0"/>
              </a:rPr>
              <a:t>9.</a:t>
            </a:r>
          </a:p>
        </p:txBody>
      </p:sp>
      <p:sp>
        <p:nvSpPr>
          <p:cNvPr id="588883" name="Text Box 83">
            <a:extLst>
              <a:ext uri="{FF2B5EF4-FFF2-40B4-BE49-F238E27FC236}">
                <a16:creationId xmlns:a16="http://schemas.microsoft.com/office/drawing/2014/main" id="{26ECE822-963F-2033-8437-67DADEF3B06A}"/>
              </a:ext>
            </a:extLst>
          </p:cNvPr>
          <p:cNvSpPr txBox="1">
            <a:spLocks noChangeArrowheads="1"/>
          </p:cNvSpPr>
          <p:nvPr/>
        </p:nvSpPr>
        <p:spPr bwMode="auto">
          <a:xfrm>
            <a:off x="2057400" y="5486400"/>
            <a:ext cx="10668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r">
              <a:lnSpc>
                <a:spcPct val="90000"/>
              </a:lnSpc>
              <a:spcBef>
                <a:spcPct val="0"/>
              </a:spcBef>
              <a:buClrTx/>
              <a:buSzTx/>
              <a:buFontTx/>
              <a:buNone/>
            </a:pPr>
            <a:r>
              <a:rPr lang="en-US" altLang="en-US" sz="1800" b="0">
                <a:solidFill>
                  <a:schemeClr val="tx1"/>
                </a:solidFill>
                <a:latin typeface="Comic Sans MS" panose="030F0702030302020204" pitchFamily="66" charset="0"/>
              </a:rPr>
              <a:t>-120</a:t>
            </a:r>
            <a:endParaRPr lang="en-US" altLang="en-US" sz="1800">
              <a:solidFill>
                <a:srgbClr val="000066"/>
              </a:solidFill>
              <a:latin typeface="Comic Sans MS" panose="030F0702030302020204" pitchFamily="66" charset="0"/>
            </a:endParaRPr>
          </a:p>
        </p:txBody>
      </p:sp>
      <p:sp>
        <p:nvSpPr>
          <p:cNvPr id="46135" name="Freeform 84">
            <a:extLst>
              <a:ext uri="{FF2B5EF4-FFF2-40B4-BE49-F238E27FC236}">
                <a16:creationId xmlns:a16="http://schemas.microsoft.com/office/drawing/2014/main" id="{C76E50CA-CBD9-A15E-5F6E-16451C4DEAB5}"/>
              </a:ext>
            </a:extLst>
          </p:cNvPr>
          <p:cNvSpPr>
            <a:spLocks/>
          </p:cNvSpPr>
          <p:nvPr/>
        </p:nvSpPr>
        <p:spPr bwMode="auto">
          <a:xfrm>
            <a:off x="1905000" y="5791200"/>
            <a:ext cx="1295400" cy="76200"/>
          </a:xfrm>
          <a:custGeom>
            <a:avLst/>
            <a:gdLst>
              <a:gd name="T0" fmla="*/ 0 w 665"/>
              <a:gd name="T1" fmla="*/ 0 h 1"/>
              <a:gd name="T2" fmla="*/ 2147483646 w 665"/>
              <a:gd name="T3" fmla="*/ 0 h 1"/>
              <a:gd name="T4" fmla="*/ 0 60000 65536"/>
              <a:gd name="T5" fmla="*/ 0 60000 65536"/>
              <a:gd name="T6" fmla="*/ 0 w 665"/>
              <a:gd name="T7" fmla="*/ 0 h 1"/>
              <a:gd name="T8" fmla="*/ 665 w 665"/>
              <a:gd name="T9" fmla="*/ 1 h 1"/>
            </a:gdLst>
            <a:ahLst/>
            <a:cxnLst>
              <a:cxn ang="T4">
                <a:pos x="T0" y="T1"/>
              </a:cxn>
              <a:cxn ang="T5">
                <a:pos x="T2" y="T3"/>
              </a:cxn>
            </a:cxnLst>
            <a:rect l="T6" t="T7" r="T8" b="T9"/>
            <a:pathLst>
              <a:path w="665" h="1">
                <a:moveTo>
                  <a:pt x="0" y="0"/>
                </a:moveTo>
                <a:lnTo>
                  <a:pt x="665" y="0"/>
                </a:lnTo>
              </a:path>
            </a:pathLst>
          </a:custGeom>
          <a:noFill/>
          <a:ln w="28575" cap="sq" cmpd="sng">
            <a:solidFill>
              <a:schemeClr val="tx1"/>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6136" name="Freeform 85">
            <a:extLst>
              <a:ext uri="{FF2B5EF4-FFF2-40B4-BE49-F238E27FC236}">
                <a16:creationId xmlns:a16="http://schemas.microsoft.com/office/drawing/2014/main" id="{2B274D7A-EE05-E5D2-9B77-C7FDFDE11333}"/>
              </a:ext>
            </a:extLst>
          </p:cNvPr>
          <p:cNvSpPr>
            <a:spLocks/>
          </p:cNvSpPr>
          <p:nvPr/>
        </p:nvSpPr>
        <p:spPr bwMode="auto">
          <a:xfrm>
            <a:off x="533400" y="5791200"/>
            <a:ext cx="1055688" cy="1588"/>
          </a:xfrm>
          <a:custGeom>
            <a:avLst/>
            <a:gdLst>
              <a:gd name="T0" fmla="*/ 0 w 665"/>
              <a:gd name="T1" fmla="*/ 0 h 1"/>
              <a:gd name="T2" fmla="*/ 1675905494 w 665"/>
              <a:gd name="T3" fmla="*/ 0 h 1"/>
              <a:gd name="T4" fmla="*/ 0 60000 65536"/>
              <a:gd name="T5" fmla="*/ 0 60000 65536"/>
              <a:gd name="T6" fmla="*/ 0 w 665"/>
              <a:gd name="T7" fmla="*/ 0 h 1"/>
              <a:gd name="T8" fmla="*/ 665 w 665"/>
              <a:gd name="T9" fmla="*/ 1 h 1"/>
            </a:gdLst>
            <a:ahLst/>
            <a:cxnLst>
              <a:cxn ang="T4">
                <a:pos x="T0" y="T1"/>
              </a:cxn>
              <a:cxn ang="T5">
                <a:pos x="T2" y="T3"/>
              </a:cxn>
            </a:cxnLst>
            <a:rect l="T6" t="T7" r="T8" b="T9"/>
            <a:pathLst>
              <a:path w="665" h="1">
                <a:moveTo>
                  <a:pt x="0" y="0"/>
                </a:moveTo>
                <a:lnTo>
                  <a:pt x="665" y="0"/>
                </a:lnTo>
              </a:path>
            </a:pathLst>
          </a:custGeom>
          <a:noFill/>
          <a:ln w="28575" cap="sq" cmpd="sng">
            <a:solidFill>
              <a:schemeClr val="tx1"/>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6137" name="Freeform 86">
            <a:extLst>
              <a:ext uri="{FF2B5EF4-FFF2-40B4-BE49-F238E27FC236}">
                <a16:creationId xmlns:a16="http://schemas.microsoft.com/office/drawing/2014/main" id="{6979519F-06D2-FB78-7BED-A8C814209F6A}"/>
              </a:ext>
            </a:extLst>
          </p:cNvPr>
          <p:cNvSpPr>
            <a:spLocks/>
          </p:cNvSpPr>
          <p:nvPr/>
        </p:nvSpPr>
        <p:spPr bwMode="auto">
          <a:xfrm>
            <a:off x="3505200" y="5791200"/>
            <a:ext cx="1143000" cy="76200"/>
          </a:xfrm>
          <a:custGeom>
            <a:avLst/>
            <a:gdLst>
              <a:gd name="T0" fmla="*/ 0 w 665"/>
              <a:gd name="T1" fmla="*/ 0 h 1"/>
              <a:gd name="T2" fmla="*/ 1964584962 w 665"/>
              <a:gd name="T3" fmla="*/ 0 h 1"/>
              <a:gd name="T4" fmla="*/ 0 60000 65536"/>
              <a:gd name="T5" fmla="*/ 0 60000 65536"/>
              <a:gd name="T6" fmla="*/ 0 w 665"/>
              <a:gd name="T7" fmla="*/ 0 h 1"/>
              <a:gd name="T8" fmla="*/ 665 w 665"/>
              <a:gd name="T9" fmla="*/ 1 h 1"/>
            </a:gdLst>
            <a:ahLst/>
            <a:cxnLst>
              <a:cxn ang="T4">
                <a:pos x="T0" y="T1"/>
              </a:cxn>
              <a:cxn ang="T5">
                <a:pos x="T2" y="T3"/>
              </a:cxn>
            </a:cxnLst>
            <a:rect l="T6" t="T7" r="T8" b="T9"/>
            <a:pathLst>
              <a:path w="665" h="1">
                <a:moveTo>
                  <a:pt x="0" y="0"/>
                </a:moveTo>
                <a:lnTo>
                  <a:pt x="665" y="0"/>
                </a:lnTo>
              </a:path>
            </a:pathLst>
          </a:custGeom>
          <a:noFill/>
          <a:ln w="28575" cap="sq" cmpd="sng">
            <a:solidFill>
              <a:schemeClr val="tx1"/>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6138" name="Freeform 87">
            <a:extLst>
              <a:ext uri="{FF2B5EF4-FFF2-40B4-BE49-F238E27FC236}">
                <a16:creationId xmlns:a16="http://schemas.microsoft.com/office/drawing/2014/main" id="{741C2D34-7B83-7B92-7D78-23BE695C1220}"/>
              </a:ext>
            </a:extLst>
          </p:cNvPr>
          <p:cNvSpPr>
            <a:spLocks/>
          </p:cNvSpPr>
          <p:nvPr/>
        </p:nvSpPr>
        <p:spPr bwMode="auto">
          <a:xfrm>
            <a:off x="4953000" y="5791200"/>
            <a:ext cx="1143000" cy="76200"/>
          </a:xfrm>
          <a:custGeom>
            <a:avLst/>
            <a:gdLst>
              <a:gd name="T0" fmla="*/ 0 w 665"/>
              <a:gd name="T1" fmla="*/ 0 h 1"/>
              <a:gd name="T2" fmla="*/ 1964584962 w 665"/>
              <a:gd name="T3" fmla="*/ 0 h 1"/>
              <a:gd name="T4" fmla="*/ 0 60000 65536"/>
              <a:gd name="T5" fmla="*/ 0 60000 65536"/>
              <a:gd name="T6" fmla="*/ 0 w 665"/>
              <a:gd name="T7" fmla="*/ 0 h 1"/>
              <a:gd name="T8" fmla="*/ 665 w 665"/>
              <a:gd name="T9" fmla="*/ 1 h 1"/>
            </a:gdLst>
            <a:ahLst/>
            <a:cxnLst>
              <a:cxn ang="T4">
                <a:pos x="T0" y="T1"/>
              </a:cxn>
              <a:cxn ang="T5">
                <a:pos x="T2" y="T3"/>
              </a:cxn>
            </a:cxnLst>
            <a:rect l="T6" t="T7" r="T8" b="T9"/>
            <a:pathLst>
              <a:path w="665" h="1">
                <a:moveTo>
                  <a:pt x="0" y="0"/>
                </a:moveTo>
                <a:lnTo>
                  <a:pt x="665" y="0"/>
                </a:lnTo>
              </a:path>
            </a:pathLst>
          </a:custGeom>
          <a:noFill/>
          <a:ln w="28575" cap="sq" cmpd="sng">
            <a:solidFill>
              <a:schemeClr val="tx1"/>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6139" name="Freeform 88">
            <a:extLst>
              <a:ext uri="{FF2B5EF4-FFF2-40B4-BE49-F238E27FC236}">
                <a16:creationId xmlns:a16="http://schemas.microsoft.com/office/drawing/2014/main" id="{7D360DED-EE90-168F-1BA6-48E54ADAB650}"/>
              </a:ext>
            </a:extLst>
          </p:cNvPr>
          <p:cNvSpPr>
            <a:spLocks/>
          </p:cNvSpPr>
          <p:nvPr/>
        </p:nvSpPr>
        <p:spPr bwMode="auto">
          <a:xfrm>
            <a:off x="6411913" y="5791200"/>
            <a:ext cx="1055687" cy="1588"/>
          </a:xfrm>
          <a:custGeom>
            <a:avLst/>
            <a:gdLst>
              <a:gd name="T0" fmla="*/ 0 w 665"/>
              <a:gd name="T1" fmla="*/ 0 h 1"/>
              <a:gd name="T2" fmla="*/ 1675902319 w 665"/>
              <a:gd name="T3" fmla="*/ 0 h 1"/>
              <a:gd name="T4" fmla="*/ 0 60000 65536"/>
              <a:gd name="T5" fmla="*/ 0 60000 65536"/>
              <a:gd name="T6" fmla="*/ 0 w 665"/>
              <a:gd name="T7" fmla="*/ 0 h 1"/>
              <a:gd name="T8" fmla="*/ 665 w 665"/>
              <a:gd name="T9" fmla="*/ 1 h 1"/>
            </a:gdLst>
            <a:ahLst/>
            <a:cxnLst>
              <a:cxn ang="T4">
                <a:pos x="T0" y="T1"/>
              </a:cxn>
              <a:cxn ang="T5">
                <a:pos x="T2" y="T3"/>
              </a:cxn>
            </a:cxnLst>
            <a:rect l="T6" t="T7" r="T8" b="T9"/>
            <a:pathLst>
              <a:path w="665" h="1">
                <a:moveTo>
                  <a:pt x="0" y="0"/>
                </a:moveTo>
                <a:lnTo>
                  <a:pt x="665" y="0"/>
                </a:lnTo>
              </a:path>
            </a:pathLst>
          </a:custGeom>
          <a:noFill/>
          <a:ln w="28575" cap="sq" cmpd="sng">
            <a:solidFill>
              <a:schemeClr val="tx1"/>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6140" name="Freeform 90">
            <a:extLst>
              <a:ext uri="{FF2B5EF4-FFF2-40B4-BE49-F238E27FC236}">
                <a16:creationId xmlns:a16="http://schemas.microsoft.com/office/drawing/2014/main" id="{E5B7CCA8-EC1D-ACFC-00D1-27D6808F8E72}"/>
              </a:ext>
            </a:extLst>
          </p:cNvPr>
          <p:cNvSpPr>
            <a:spLocks/>
          </p:cNvSpPr>
          <p:nvPr/>
        </p:nvSpPr>
        <p:spPr bwMode="auto">
          <a:xfrm>
            <a:off x="533400" y="6172200"/>
            <a:ext cx="1055688" cy="1588"/>
          </a:xfrm>
          <a:custGeom>
            <a:avLst/>
            <a:gdLst>
              <a:gd name="T0" fmla="*/ 0 w 665"/>
              <a:gd name="T1" fmla="*/ 0 h 1"/>
              <a:gd name="T2" fmla="*/ 1675905494 w 665"/>
              <a:gd name="T3" fmla="*/ 0 h 1"/>
              <a:gd name="T4" fmla="*/ 0 60000 65536"/>
              <a:gd name="T5" fmla="*/ 0 60000 65536"/>
              <a:gd name="T6" fmla="*/ 0 w 665"/>
              <a:gd name="T7" fmla="*/ 0 h 1"/>
              <a:gd name="T8" fmla="*/ 665 w 665"/>
              <a:gd name="T9" fmla="*/ 1 h 1"/>
            </a:gdLst>
            <a:ahLst/>
            <a:cxnLst>
              <a:cxn ang="T4">
                <a:pos x="T0" y="T1"/>
              </a:cxn>
              <a:cxn ang="T5">
                <a:pos x="T2" y="T3"/>
              </a:cxn>
            </a:cxnLst>
            <a:rect l="T6" t="T7" r="T8" b="T9"/>
            <a:pathLst>
              <a:path w="665" h="1">
                <a:moveTo>
                  <a:pt x="0" y="0"/>
                </a:moveTo>
                <a:lnTo>
                  <a:pt x="665" y="0"/>
                </a:lnTo>
              </a:path>
            </a:pathLst>
          </a:custGeom>
          <a:noFill/>
          <a:ln w="28575" cap="sq" cmpd="sng">
            <a:solidFill>
              <a:schemeClr val="tx1"/>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6141" name="Freeform 91">
            <a:extLst>
              <a:ext uri="{FF2B5EF4-FFF2-40B4-BE49-F238E27FC236}">
                <a16:creationId xmlns:a16="http://schemas.microsoft.com/office/drawing/2014/main" id="{5B2F875A-A3A1-C797-1ED3-89A22221C268}"/>
              </a:ext>
            </a:extLst>
          </p:cNvPr>
          <p:cNvSpPr>
            <a:spLocks/>
          </p:cNvSpPr>
          <p:nvPr/>
        </p:nvSpPr>
        <p:spPr bwMode="auto">
          <a:xfrm>
            <a:off x="1905000" y="6172200"/>
            <a:ext cx="1295400" cy="76200"/>
          </a:xfrm>
          <a:custGeom>
            <a:avLst/>
            <a:gdLst>
              <a:gd name="T0" fmla="*/ 0 w 665"/>
              <a:gd name="T1" fmla="*/ 0 h 1"/>
              <a:gd name="T2" fmla="*/ 2147483646 w 665"/>
              <a:gd name="T3" fmla="*/ 0 h 1"/>
              <a:gd name="T4" fmla="*/ 0 60000 65536"/>
              <a:gd name="T5" fmla="*/ 0 60000 65536"/>
              <a:gd name="T6" fmla="*/ 0 w 665"/>
              <a:gd name="T7" fmla="*/ 0 h 1"/>
              <a:gd name="T8" fmla="*/ 665 w 665"/>
              <a:gd name="T9" fmla="*/ 1 h 1"/>
            </a:gdLst>
            <a:ahLst/>
            <a:cxnLst>
              <a:cxn ang="T4">
                <a:pos x="T0" y="T1"/>
              </a:cxn>
              <a:cxn ang="T5">
                <a:pos x="T2" y="T3"/>
              </a:cxn>
            </a:cxnLst>
            <a:rect l="T6" t="T7" r="T8" b="T9"/>
            <a:pathLst>
              <a:path w="665" h="1">
                <a:moveTo>
                  <a:pt x="0" y="0"/>
                </a:moveTo>
                <a:lnTo>
                  <a:pt x="665" y="0"/>
                </a:lnTo>
              </a:path>
            </a:pathLst>
          </a:custGeom>
          <a:noFill/>
          <a:ln w="28575" cap="sq" cmpd="sng">
            <a:solidFill>
              <a:schemeClr val="tx1"/>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6142" name="Freeform 92">
            <a:extLst>
              <a:ext uri="{FF2B5EF4-FFF2-40B4-BE49-F238E27FC236}">
                <a16:creationId xmlns:a16="http://schemas.microsoft.com/office/drawing/2014/main" id="{F94CACCF-C38A-D29F-56FA-2623651A8369}"/>
              </a:ext>
            </a:extLst>
          </p:cNvPr>
          <p:cNvSpPr>
            <a:spLocks/>
          </p:cNvSpPr>
          <p:nvPr/>
        </p:nvSpPr>
        <p:spPr bwMode="auto">
          <a:xfrm>
            <a:off x="3505200" y="6172200"/>
            <a:ext cx="1143000" cy="76200"/>
          </a:xfrm>
          <a:custGeom>
            <a:avLst/>
            <a:gdLst>
              <a:gd name="T0" fmla="*/ 0 w 665"/>
              <a:gd name="T1" fmla="*/ 0 h 1"/>
              <a:gd name="T2" fmla="*/ 1964584962 w 665"/>
              <a:gd name="T3" fmla="*/ 0 h 1"/>
              <a:gd name="T4" fmla="*/ 0 60000 65536"/>
              <a:gd name="T5" fmla="*/ 0 60000 65536"/>
              <a:gd name="T6" fmla="*/ 0 w 665"/>
              <a:gd name="T7" fmla="*/ 0 h 1"/>
              <a:gd name="T8" fmla="*/ 665 w 665"/>
              <a:gd name="T9" fmla="*/ 1 h 1"/>
            </a:gdLst>
            <a:ahLst/>
            <a:cxnLst>
              <a:cxn ang="T4">
                <a:pos x="T0" y="T1"/>
              </a:cxn>
              <a:cxn ang="T5">
                <a:pos x="T2" y="T3"/>
              </a:cxn>
            </a:cxnLst>
            <a:rect l="T6" t="T7" r="T8" b="T9"/>
            <a:pathLst>
              <a:path w="665" h="1">
                <a:moveTo>
                  <a:pt x="0" y="0"/>
                </a:moveTo>
                <a:lnTo>
                  <a:pt x="665" y="0"/>
                </a:lnTo>
              </a:path>
            </a:pathLst>
          </a:custGeom>
          <a:noFill/>
          <a:ln w="28575" cap="sq" cmpd="sng">
            <a:solidFill>
              <a:schemeClr val="tx1"/>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6143" name="Freeform 93">
            <a:extLst>
              <a:ext uri="{FF2B5EF4-FFF2-40B4-BE49-F238E27FC236}">
                <a16:creationId xmlns:a16="http://schemas.microsoft.com/office/drawing/2014/main" id="{ACF31C98-9F42-1A95-B270-C4DFD0F8FB4F}"/>
              </a:ext>
            </a:extLst>
          </p:cNvPr>
          <p:cNvSpPr>
            <a:spLocks/>
          </p:cNvSpPr>
          <p:nvPr/>
        </p:nvSpPr>
        <p:spPr bwMode="auto">
          <a:xfrm>
            <a:off x="4953000" y="6172200"/>
            <a:ext cx="1143000" cy="76200"/>
          </a:xfrm>
          <a:custGeom>
            <a:avLst/>
            <a:gdLst>
              <a:gd name="T0" fmla="*/ 0 w 665"/>
              <a:gd name="T1" fmla="*/ 0 h 1"/>
              <a:gd name="T2" fmla="*/ 1964584962 w 665"/>
              <a:gd name="T3" fmla="*/ 0 h 1"/>
              <a:gd name="T4" fmla="*/ 0 60000 65536"/>
              <a:gd name="T5" fmla="*/ 0 60000 65536"/>
              <a:gd name="T6" fmla="*/ 0 w 665"/>
              <a:gd name="T7" fmla="*/ 0 h 1"/>
              <a:gd name="T8" fmla="*/ 665 w 665"/>
              <a:gd name="T9" fmla="*/ 1 h 1"/>
            </a:gdLst>
            <a:ahLst/>
            <a:cxnLst>
              <a:cxn ang="T4">
                <a:pos x="T0" y="T1"/>
              </a:cxn>
              <a:cxn ang="T5">
                <a:pos x="T2" y="T3"/>
              </a:cxn>
            </a:cxnLst>
            <a:rect l="T6" t="T7" r="T8" b="T9"/>
            <a:pathLst>
              <a:path w="665" h="1">
                <a:moveTo>
                  <a:pt x="0" y="0"/>
                </a:moveTo>
                <a:lnTo>
                  <a:pt x="665" y="0"/>
                </a:lnTo>
              </a:path>
            </a:pathLst>
          </a:custGeom>
          <a:noFill/>
          <a:ln w="28575" cap="sq" cmpd="sng">
            <a:solidFill>
              <a:schemeClr val="tx1"/>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6144" name="Freeform 94">
            <a:extLst>
              <a:ext uri="{FF2B5EF4-FFF2-40B4-BE49-F238E27FC236}">
                <a16:creationId xmlns:a16="http://schemas.microsoft.com/office/drawing/2014/main" id="{2B6C1C55-302D-1B44-8ED9-D3E1038939C3}"/>
              </a:ext>
            </a:extLst>
          </p:cNvPr>
          <p:cNvSpPr>
            <a:spLocks/>
          </p:cNvSpPr>
          <p:nvPr/>
        </p:nvSpPr>
        <p:spPr bwMode="auto">
          <a:xfrm>
            <a:off x="6411913" y="6172200"/>
            <a:ext cx="1055687" cy="1588"/>
          </a:xfrm>
          <a:custGeom>
            <a:avLst/>
            <a:gdLst>
              <a:gd name="T0" fmla="*/ 0 w 665"/>
              <a:gd name="T1" fmla="*/ 0 h 1"/>
              <a:gd name="T2" fmla="*/ 1675902319 w 665"/>
              <a:gd name="T3" fmla="*/ 0 h 1"/>
              <a:gd name="T4" fmla="*/ 0 60000 65536"/>
              <a:gd name="T5" fmla="*/ 0 60000 65536"/>
              <a:gd name="T6" fmla="*/ 0 w 665"/>
              <a:gd name="T7" fmla="*/ 0 h 1"/>
              <a:gd name="T8" fmla="*/ 665 w 665"/>
              <a:gd name="T9" fmla="*/ 1 h 1"/>
            </a:gdLst>
            <a:ahLst/>
            <a:cxnLst>
              <a:cxn ang="T4">
                <a:pos x="T0" y="T1"/>
              </a:cxn>
              <a:cxn ang="T5">
                <a:pos x="T2" y="T3"/>
              </a:cxn>
            </a:cxnLst>
            <a:rect l="T6" t="T7" r="T8" b="T9"/>
            <a:pathLst>
              <a:path w="665" h="1">
                <a:moveTo>
                  <a:pt x="0" y="0"/>
                </a:moveTo>
                <a:lnTo>
                  <a:pt x="665" y="0"/>
                </a:lnTo>
              </a:path>
            </a:pathLst>
          </a:custGeom>
          <a:noFill/>
          <a:ln w="28575" cap="sq" cmpd="sng">
            <a:solidFill>
              <a:schemeClr val="tx1"/>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6145" name="Freeform 95">
            <a:extLst>
              <a:ext uri="{FF2B5EF4-FFF2-40B4-BE49-F238E27FC236}">
                <a16:creationId xmlns:a16="http://schemas.microsoft.com/office/drawing/2014/main" id="{78E393F3-60C3-22D2-BBEB-E02521F2D827}"/>
              </a:ext>
            </a:extLst>
          </p:cNvPr>
          <p:cNvSpPr>
            <a:spLocks/>
          </p:cNvSpPr>
          <p:nvPr/>
        </p:nvSpPr>
        <p:spPr bwMode="auto">
          <a:xfrm>
            <a:off x="7631113" y="5789613"/>
            <a:ext cx="1055687" cy="1587"/>
          </a:xfrm>
          <a:custGeom>
            <a:avLst/>
            <a:gdLst>
              <a:gd name="T0" fmla="*/ 0 w 665"/>
              <a:gd name="T1" fmla="*/ 0 h 1"/>
              <a:gd name="T2" fmla="*/ 1675902319 w 665"/>
              <a:gd name="T3" fmla="*/ 0 h 1"/>
              <a:gd name="T4" fmla="*/ 0 60000 65536"/>
              <a:gd name="T5" fmla="*/ 0 60000 65536"/>
              <a:gd name="T6" fmla="*/ 0 w 665"/>
              <a:gd name="T7" fmla="*/ 0 h 1"/>
              <a:gd name="T8" fmla="*/ 665 w 665"/>
              <a:gd name="T9" fmla="*/ 1 h 1"/>
            </a:gdLst>
            <a:ahLst/>
            <a:cxnLst>
              <a:cxn ang="T4">
                <a:pos x="T0" y="T1"/>
              </a:cxn>
              <a:cxn ang="T5">
                <a:pos x="T2" y="T3"/>
              </a:cxn>
            </a:cxnLst>
            <a:rect l="T6" t="T7" r="T8" b="T9"/>
            <a:pathLst>
              <a:path w="665" h="1">
                <a:moveTo>
                  <a:pt x="0" y="0"/>
                </a:moveTo>
                <a:lnTo>
                  <a:pt x="665" y="0"/>
                </a:lnTo>
              </a:path>
            </a:pathLst>
          </a:custGeom>
          <a:noFill/>
          <a:ln w="28575" cap="sq" cmpd="sng">
            <a:solidFill>
              <a:schemeClr val="tx1"/>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6146" name="Freeform 96">
            <a:extLst>
              <a:ext uri="{FF2B5EF4-FFF2-40B4-BE49-F238E27FC236}">
                <a16:creationId xmlns:a16="http://schemas.microsoft.com/office/drawing/2014/main" id="{B96E7B27-CB7A-5764-3B68-FC4438F2CB69}"/>
              </a:ext>
            </a:extLst>
          </p:cNvPr>
          <p:cNvSpPr>
            <a:spLocks/>
          </p:cNvSpPr>
          <p:nvPr/>
        </p:nvSpPr>
        <p:spPr bwMode="auto">
          <a:xfrm>
            <a:off x="7631113" y="6170613"/>
            <a:ext cx="1055687" cy="1587"/>
          </a:xfrm>
          <a:custGeom>
            <a:avLst/>
            <a:gdLst>
              <a:gd name="T0" fmla="*/ 0 w 665"/>
              <a:gd name="T1" fmla="*/ 0 h 1"/>
              <a:gd name="T2" fmla="*/ 1675902319 w 665"/>
              <a:gd name="T3" fmla="*/ 0 h 1"/>
              <a:gd name="T4" fmla="*/ 0 60000 65536"/>
              <a:gd name="T5" fmla="*/ 0 60000 65536"/>
              <a:gd name="T6" fmla="*/ 0 w 665"/>
              <a:gd name="T7" fmla="*/ 0 h 1"/>
              <a:gd name="T8" fmla="*/ 665 w 665"/>
              <a:gd name="T9" fmla="*/ 1 h 1"/>
            </a:gdLst>
            <a:ahLst/>
            <a:cxnLst>
              <a:cxn ang="T4">
                <a:pos x="T0" y="T1"/>
              </a:cxn>
              <a:cxn ang="T5">
                <a:pos x="T2" y="T3"/>
              </a:cxn>
            </a:cxnLst>
            <a:rect l="T6" t="T7" r="T8" b="T9"/>
            <a:pathLst>
              <a:path w="665" h="1">
                <a:moveTo>
                  <a:pt x="0" y="0"/>
                </a:moveTo>
                <a:lnTo>
                  <a:pt x="665" y="0"/>
                </a:lnTo>
              </a:path>
            </a:pathLst>
          </a:custGeom>
          <a:noFill/>
          <a:ln w="28575" cap="sq" cmpd="sng">
            <a:solidFill>
              <a:schemeClr val="tx1"/>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6147" name="Text Box 98">
            <a:extLst>
              <a:ext uri="{FF2B5EF4-FFF2-40B4-BE49-F238E27FC236}">
                <a16:creationId xmlns:a16="http://schemas.microsoft.com/office/drawing/2014/main" id="{3247FEB2-1041-3A9B-FC89-A41553973695}"/>
              </a:ext>
            </a:extLst>
          </p:cNvPr>
          <p:cNvSpPr txBox="1">
            <a:spLocks noChangeArrowheads="1"/>
          </p:cNvSpPr>
          <p:nvPr/>
        </p:nvSpPr>
        <p:spPr bwMode="auto">
          <a:xfrm>
            <a:off x="7375525" y="2357438"/>
            <a:ext cx="3810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lnSpc>
                <a:spcPct val="75000"/>
              </a:lnSpc>
              <a:spcBef>
                <a:spcPct val="0"/>
              </a:spcBef>
              <a:buClrTx/>
              <a:buSzTx/>
              <a:buFontTx/>
              <a:buNone/>
            </a:pPr>
            <a:r>
              <a:rPr lang="en-US" altLang="en-US" sz="2000" b="0">
                <a:solidFill>
                  <a:schemeClr val="tx1"/>
                </a:solidFill>
                <a:latin typeface="Comic Sans MS" panose="030F0702030302020204" pitchFamily="66" charset="0"/>
              </a:rPr>
              <a:t>+</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588881"/>
                                        </p:tgtEl>
                                        <p:attrNameLst>
                                          <p:attrName>style.visibility</p:attrName>
                                        </p:attrNameLst>
                                      </p:cBhvr>
                                      <p:to>
                                        <p:strVal val="visible"/>
                                      </p:to>
                                    </p:set>
                                    <p:animEffect transition="in" filter="wipe(left)">
                                      <p:cBhvr>
                                        <p:cTn id="7" dur="500"/>
                                        <p:tgtEl>
                                          <p:spTgt spid="58888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588883"/>
                                        </p:tgtEl>
                                        <p:attrNameLst>
                                          <p:attrName>style.visibility</p:attrName>
                                        </p:attrNameLst>
                                      </p:cBhvr>
                                      <p:to>
                                        <p:strVal val="visible"/>
                                      </p:to>
                                    </p:set>
                                    <p:animEffect transition="in" filter="wipe(left)">
                                      <p:cBhvr>
                                        <p:cTn id="12" dur="500"/>
                                        <p:tgtEl>
                                          <p:spTgt spid="58888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588889"/>
                                        </p:tgtEl>
                                        <p:attrNameLst>
                                          <p:attrName>style.visibility</p:attrName>
                                        </p:attrNameLst>
                                      </p:cBhvr>
                                      <p:to>
                                        <p:strVal val="visible"/>
                                      </p:to>
                                    </p:set>
                                    <p:animEffect transition="in" filter="wipe(left)">
                                      <p:cBhvr>
                                        <p:cTn id="17" dur="500"/>
                                        <p:tgtEl>
                                          <p:spTgt spid="5888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8889" grpId="0" animBg="1" autoUpdateAnimBg="0"/>
      <p:bldP spid="588881" grpId="0" autoUpdateAnimBg="0"/>
      <p:bldP spid="588883" grpId="0"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106" name="Picture 2">
            <a:extLst>
              <a:ext uri="{FF2B5EF4-FFF2-40B4-BE49-F238E27FC236}">
                <a16:creationId xmlns:a16="http://schemas.microsoft.com/office/drawing/2014/main" id="{83CD7352-FEE3-F6BF-05F6-FC1469D4C23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2819400"/>
            <a:ext cx="8610600" cy="3567113"/>
          </a:xfrm>
          <a:prstGeom prst="rect">
            <a:avLst/>
          </a:prstGeom>
          <a:noFill/>
          <a:ln w="19050" cap="sq" algn="ctr">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pic>
      <p:sp>
        <p:nvSpPr>
          <p:cNvPr id="47107" name="Text Box 4">
            <a:extLst>
              <a:ext uri="{FF2B5EF4-FFF2-40B4-BE49-F238E27FC236}">
                <a16:creationId xmlns:a16="http://schemas.microsoft.com/office/drawing/2014/main" id="{78A7D893-584E-88F1-E054-B4C3938A5E22}"/>
              </a:ext>
            </a:extLst>
          </p:cNvPr>
          <p:cNvSpPr txBox="1">
            <a:spLocks noChangeArrowheads="1"/>
          </p:cNvSpPr>
          <p:nvPr/>
        </p:nvSpPr>
        <p:spPr bwMode="auto">
          <a:xfrm>
            <a:off x="8305800" y="6445250"/>
            <a:ext cx="762000" cy="336550"/>
          </a:xfrm>
          <a:prstGeom prst="rect">
            <a:avLst/>
          </a:prstGeom>
          <a:solidFill>
            <a:schemeClr val="bg1"/>
          </a:solidFill>
          <a:ln>
            <a:noFill/>
          </a:ln>
          <a:extLs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marL="457200" indent="-457200">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r">
              <a:spcBef>
                <a:spcPct val="50000"/>
              </a:spcBef>
              <a:buClrTx/>
              <a:buSzTx/>
              <a:buFontTx/>
              <a:buNone/>
            </a:pPr>
            <a:r>
              <a:rPr lang="en-US" altLang="en-US" sz="1600">
                <a:cs typeface="Arial" panose="020B0604020202020204" pitchFamily="34" charset="0"/>
              </a:rPr>
              <a:t>LO 7</a:t>
            </a:r>
          </a:p>
        </p:txBody>
      </p:sp>
      <p:sp>
        <p:nvSpPr>
          <p:cNvPr id="47108" name="Line 4">
            <a:extLst>
              <a:ext uri="{FF2B5EF4-FFF2-40B4-BE49-F238E27FC236}">
                <a16:creationId xmlns:a16="http://schemas.microsoft.com/office/drawing/2014/main" id="{042D61CE-74E9-3E25-BFA4-EF31BA0AF4F6}"/>
              </a:ext>
            </a:extLst>
          </p:cNvPr>
          <p:cNvSpPr>
            <a:spLocks noChangeShapeType="1"/>
          </p:cNvSpPr>
          <p:nvPr/>
        </p:nvSpPr>
        <p:spPr bwMode="auto">
          <a:xfrm>
            <a:off x="304800" y="990600"/>
            <a:ext cx="8534400" cy="0"/>
          </a:xfrm>
          <a:prstGeom prst="line">
            <a:avLst/>
          </a:prstGeom>
          <a:noFill/>
          <a:ln w="57150" cap="sq">
            <a:solidFill>
              <a:srgbClr val="8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47109" name="Rectangle 7">
            <a:extLst>
              <a:ext uri="{FF2B5EF4-FFF2-40B4-BE49-F238E27FC236}">
                <a16:creationId xmlns:a16="http://schemas.microsoft.com/office/drawing/2014/main" id="{44C6E325-67C3-32C3-06D2-A0EB1F484083}"/>
              </a:ext>
            </a:extLst>
          </p:cNvPr>
          <p:cNvSpPr>
            <a:spLocks noChangeArrowheads="1"/>
          </p:cNvSpPr>
          <p:nvPr/>
        </p:nvSpPr>
        <p:spPr bwMode="auto">
          <a:xfrm>
            <a:off x="533400" y="381000"/>
            <a:ext cx="8077200" cy="560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90488" tIns="44450" rIns="90488" bIns="44450"/>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spcBef>
                <a:spcPct val="0"/>
              </a:spcBef>
              <a:buClrTx/>
              <a:buSzTx/>
              <a:buFontTx/>
              <a:buNone/>
            </a:pPr>
            <a:r>
              <a:rPr lang="en-US" altLang="en-US" sz="3000">
                <a:solidFill>
                  <a:schemeClr val="tx1"/>
                </a:solidFill>
                <a:cs typeface="Arial" panose="020B0604020202020204" pitchFamily="34" charset="0"/>
              </a:rPr>
              <a:t>Transaction Analysis</a:t>
            </a:r>
          </a:p>
        </p:txBody>
      </p:sp>
      <p:sp>
        <p:nvSpPr>
          <p:cNvPr id="47110" name="Rectangle 6">
            <a:extLst>
              <a:ext uri="{FF2B5EF4-FFF2-40B4-BE49-F238E27FC236}">
                <a16:creationId xmlns:a16="http://schemas.microsoft.com/office/drawing/2014/main" id="{6A0530D7-D540-C951-90E9-8D303BBEA1DE}"/>
              </a:ext>
            </a:extLst>
          </p:cNvPr>
          <p:cNvSpPr>
            <a:spLocks noChangeArrowheads="1"/>
          </p:cNvSpPr>
          <p:nvPr/>
        </p:nvSpPr>
        <p:spPr bwMode="auto">
          <a:xfrm>
            <a:off x="762000" y="3527425"/>
            <a:ext cx="8077200" cy="173038"/>
          </a:xfrm>
          <a:prstGeom prst="rect">
            <a:avLst/>
          </a:prstGeom>
          <a:solidFill>
            <a:schemeClr val="bg1"/>
          </a:solidFill>
          <a:ln w="12700" cap="sq">
            <a:solidFill>
              <a:schemeClr val="tx1"/>
            </a:solidFill>
            <a:miter lim="800000"/>
            <a:headEnd type="none" w="sm" len="sm"/>
            <a:tailEnd type="none" w="sm" len="sm"/>
          </a:ln>
        </p:spPr>
        <p:txBody>
          <a:bodyPr wrap="none" anchor="ct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spcBef>
                <a:spcPct val="0"/>
              </a:spcBef>
              <a:buClrTx/>
              <a:buSzTx/>
              <a:buFontTx/>
              <a:buNone/>
            </a:pPr>
            <a:endParaRPr lang="en-US" altLang="en-US" sz="2400" b="0">
              <a:solidFill>
                <a:schemeClr val="tx1"/>
              </a:solidFill>
              <a:latin typeface="Times New Roman" panose="02020603050405020304" pitchFamily="18" charset="0"/>
            </a:endParaRPr>
          </a:p>
        </p:txBody>
      </p:sp>
      <p:sp>
        <p:nvSpPr>
          <p:cNvPr id="47111" name="Rectangle 7">
            <a:extLst>
              <a:ext uri="{FF2B5EF4-FFF2-40B4-BE49-F238E27FC236}">
                <a16:creationId xmlns:a16="http://schemas.microsoft.com/office/drawing/2014/main" id="{7183EB40-47A3-8E4C-2520-960757711FAD}"/>
              </a:ext>
            </a:extLst>
          </p:cNvPr>
          <p:cNvSpPr>
            <a:spLocks noChangeArrowheads="1"/>
          </p:cNvSpPr>
          <p:nvPr/>
        </p:nvSpPr>
        <p:spPr bwMode="auto">
          <a:xfrm>
            <a:off x="762000" y="5638800"/>
            <a:ext cx="8077200" cy="649288"/>
          </a:xfrm>
          <a:prstGeom prst="rect">
            <a:avLst/>
          </a:prstGeom>
          <a:solidFill>
            <a:schemeClr val="bg1"/>
          </a:solidFill>
          <a:ln w="12700" cap="sq">
            <a:solidFill>
              <a:schemeClr val="tx1"/>
            </a:solidFill>
            <a:miter lim="800000"/>
            <a:headEnd type="none" w="sm" len="sm"/>
            <a:tailEnd type="none" w="sm" len="sm"/>
          </a:ln>
        </p:spPr>
        <p:txBody>
          <a:bodyPr wrap="none" anchor="ct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spcBef>
                <a:spcPct val="0"/>
              </a:spcBef>
              <a:buClrTx/>
              <a:buSzTx/>
              <a:buFontTx/>
              <a:buNone/>
            </a:pPr>
            <a:endParaRPr lang="en-US" altLang="en-US" sz="2400" b="0">
              <a:solidFill>
                <a:schemeClr val="tx1"/>
              </a:solidFill>
              <a:latin typeface="Times New Roman" panose="02020603050405020304" pitchFamily="18" charset="0"/>
            </a:endParaRPr>
          </a:p>
        </p:txBody>
      </p:sp>
      <p:sp>
        <p:nvSpPr>
          <p:cNvPr id="47112" name="Rectangle 8">
            <a:extLst>
              <a:ext uri="{FF2B5EF4-FFF2-40B4-BE49-F238E27FC236}">
                <a16:creationId xmlns:a16="http://schemas.microsoft.com/office/drawing/2014/main" id="{02798ED9-C7AA-ABBC-8474-781C1CC5AEC5}"/>
              </a:ext>
            </a:extLst>
          </p:cNvPr>
          <p:cNvSpPr>
            <a:spLocks noChangeArrowheads="1"/>
          </p:cNvSpPr>
          <p:nvPr/>
        </p:nvSpPr>
        <p:spPr bwMode="auto">
          <a:xfrm>
            <a:off x="762000" y="3713163"/>
            <a:ext cx="8077200" cy="173037"/>
          </a:xfrm>
          <a:prstGeom prst="rect">
            <a:avLst/>
          </a:prstGeom>
          <a:solidFill>
            <a:schemeClr val="bg1"/>
          </a:solidFill>
          <a:ln w="12700" cap="sq">
            <a:solidFill>
              <a:schemeClr val="tx1"/>
            </a:solidFill>
            <a:miter lim="800000"/>
            <a:headEnd type="none" w="sm" len="sm"/>
            <a:tailEnd type="none" w="sm" len="sm"/>
          </a:ln>
        </p:spPr>
        <p:txBody>
          <a:bodyPr wrap="none" anchor="ct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spcBef>
                <a:spcPct val="0"/>
              </a:spcBef>
              <a:buClrTx/>
              <a:buSzTx/>
              <a:buFontTx/>
              <a:buNone/>
            </a:pPr>
            <a:endParaRPr lang="en-US" altLang="en-US" sz="2400" b="0">
              <a:solidFill>
                <a:schemeClr val="tx1"/>
              </a:solidFill>
              <a:latin typeface="Times New Roman" panose="02020603050405020304" pitchFamily="18" charset="0"/>
            </a:endParaRPr>
          </a:p>
        </p:txBody>
      </p:sp>
      <p:sp>
        <p:nvSpPr>
          <p:cNvPr id="47113" name="Rectangle 9">
            <a:extLst>
              <a:ext uri="{FF2B5EF4-FFF2-40B4-BE49-F238E27FC236}">
                <a16:creationId xmlns:a16="http://schemas.microsoft.com/office/drawing/2014/main" id="{CA84E90C-7C50-9964-727C-A2CFD7C00BE6}"/>
              </a:ext>
            </a:extLst>
          </p:cNvPr>
          <p:cNvSpPr>
            <a:spLocks noChangeArrowheads="1"/>
          </p:cNvSpPr>
          <p:nvPr/>
        </p:nvSpPr>
        <p:spPr bwMode="auto">
          <a:xfrm>
            <a:off x="762000" y="3886200"/>
            <a:ext cx="8077200" cy="173038"/>
          </a:xfrm>
          <a:prstGeom prst="rect">
            <a:avLst/>
          </a:prstGeom>
          <a:solidFill>
            <a:schemeClr val="bg1"/>
          </a:solidFill>
          <a:ln w="12700" cap="sq">
            <a:solidFill>
              <a:schemeClr val="tx1"/>
            </a:solidFill>
            <a:miter lim="800000"/>
            <a:headEnd type="none" w="sm" len="sm"/>
            <a:tailEnd type="none" w="sm" len="sm"/>
          </a:ln>
        </p:spPr>
        <p:txBody>
          <a:bodyPr wrap="none" anchor="ct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spcBef>
                <a:spcPct val="0"/>
              </a:spcBef>
              <a:buClrTx/>
              <a:buSzTx/>
              <a:buFontTx/>
              <a:buNone/>
            </a:pPr>
            <a:endParaRPr lang="en-US" altLang="en-US" sz="2400" b="0">
              <a:solidFill>
                <a:schemeClr val="tx1"/>
              </a:solidFill>
              <a:latin typeface="Times New Roman" panose="02020603050405020304" pitchFamily="18" charset="0"/>
            </a:endParaRPr>
          </a:p>
        </p:txBody>
      </p:sp>
      <p:sp>
        <p:nvSpPr>
          <p:cNvPr id="47114" name="Rectangle 10">
            <a:extLst>
              <a:ext uri="{FF2B5EF4-FFF2-40B4-BE49-F238E27FC236}">
                <a16:creationId xmlns:a16="http://schemas.microsoft.com/office/drawing/2014/main" id="{49979966-899A-B287-80C5-EED9B38F1973}"/>
              </a:ext>
            </a:extLst>
          </p:cNvPr>
          <p:cNvSpPr>
            <a:spLocks noChangeArrowheads="1"/>
          </p:cNvSpPr>
          <p:nvPr/>
        </p:nvSpPr>
        <p:spPr bwMode="auto">
          <a:xfrm>
            <a:off x="762000" y="4067175"/>
            <a:ext cx="8077200" cy="173038"/>
          </a:xfrm>
          <a:prstGeom prst="rect">
            <a:avLst/>
          </a:prstGeom>
          <a:solidFill>
            <a:schemeClr val="bg1"/>
          </a:solidFill>
          <a:ln w="12700" cap="sq">
            <a:solidFill>
              <a:schemeClr val="tx1"/>
            </a:solidFill>
            <a:miter lim="800000"/>
            <a:headEnd type="none" w="sm" len="sm"/>
            <a:tailEnd type="none" w="sm" len="sm"/>
          </a:ln>
        </p:spPr>
        <p:txBody>
          <a:bodyPr wrap="none" anchor="ct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spcBef>
                <a:spcPct val="0"/>
              </a:spcBef>
              <a:buClrTx/>
              <a:buSzTx/>
              <a:buFontTx/>
              <a:buNone/>
            </a:pPr>
            <a:endParaRPr lang="en-US" altLang="en-US" sz="2400" b="0">
              <a:solidFill>
                <a:schemeClr val="tx1"/>
              </a:solidFill>
              <a:latin typeface="Times New Roman" panose="02020603050405020304" pitchFamily="18" charset="0"/>
            </a:endParaRPr>
          </a:p>
        </p:txBody>
      </p:sp>
      <p:sp>
        <p:nvSpPr>
          <p:cNvPr id="47115" name="Rectangle 11">
            <a:extLst>
              <a:ext uri="{FF2B5EF4-FFF2-40B4-BE49-F238E27FC236}">
                <a16:creationId xmlns:a16="http://schemas.microsoft.com/office/drawing/2014/main" id="{7BA1C612-C56F-660A-53A1-06480E2290FB}"/>
              </a:ext>
            </a:extLst>
          </p:cNvPr>
          <p:cNvSpPr>
            <a:spLocks noChangeArrowheads="1"/>
          </p:cNvSpPr>
          <p:nvPr/>
        </p:nvSpPr>
        <p:spPr bwMode="auto">
          <a:xfrm>
            <a:off x="762000" y="4249738"/>
            <a:ext cx="8077200" cy="173037"/>
          </a:xfrm>
          <a:prstGeom prst="rect">
            <a:avLst/>
          </a:prstGeom>
          <a:solidFill>
            <a:schemeClr val="bg1"/>
          </a:solidFill>
          <a:ln w="12700" cap="sq" algn="ctr">
            <a:solidFill>
              <a:schemeClr val="tx1"/>
            </a:solidFill>
            <a:miter lim="800000"/>
            <a:headEnd type="none" w="sm" len="sm"/>
            <a:tailEnd type="none" w="sm" len="sm"/>
          </a:ln>
        </p:spPr>
        <p:txBody>
          <a:bodyPr wrap="none" anchor="ct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spcBef>
                <a:spcPct val="0"/>
              </a:spcBef>
              <a:buClrTx/>
              <a:buSzTx/>
              <a:buFontTx/>
              <a:buNone/>
            </a:pPr>
            <a:endParaRPr lang="en-US" altLang="en-US" sz="2400" b="0">
              <a:solidFill>
                <a:schemeClr val="tx1"/>
              </a:solidFill>
              <a:latin typeface="Times New Roman" panose="02020603050405020304" pitchFamily="18" charset="0"/>
            </a:endParaRPr>
          </a:p>
        </p:txBody>
      </p:sp>
      <p:sp>
        <p:nvSpPr>
          <p:cNvPr id="47116" name="Rectangle 12">
            <a:extLst>
              <a:ext uri="{FF2B5EF4-FFF2-40B4-BE49-F238E27FC236}">
                <a16:creationId xmlns:a16="http://schemas.microsoft.com/office/drawing/2014/main" id="{08B71D7E-031F-E715-69F3-8D0B7B1D4B67}"/>
              </a:ext>
            </a:extLst>
          </p:cNvPr>
          <p:cNvSpPr>
            <a:spLocks noChangeArrowheads="1"/>
          </p:cNvSpPr>
          <p:nvPr/>
        </p:nvSpPr>
        <p:spPr bwMode="auto">
          <a:xfrm>
            <a:off x="762000" y="4419600"/>
            <a:ext cx="8077200" cy="173038"/>
          </a:xfrm>
          <a:prstGeom prst="rect">
            <a:avLst/>
          </a:prstGeom>
          <a:solidFill>
            <a:schemeClr val="bg1"/>
          </a:solidFill>
          <a:ln w="12700" cap="sq">
            <a:solidFill>
              <a:schemeClr val="tx1"/>
            </a:solidFill>
            <a:miter lim="800000"/>
            <a:headEnd type="none" w="sm" len="sm"/>
            <a:tailEnd type="none" w="sm" len="sm"/>
          </a:ln>
        </p:spPr>
        <p:txBody>
          <a:bodyPr wrap="none" anchor="ct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spcBef>
                <a:spcPct val="0"/>
              </a:spcBef>
              <a:buClrTx/>
              <a:buSzTx/>
              <a:buFontTx/>
              <a:buNone/>
            </a:pPr>
            <a:endParaRPr lang="en-US" altLang="en-US" sz="2400" b="0">
              <a:solidFill>
                <a:schemeClr val="tx1"/>
              </a:solidFill>
              <a:latin typeface="Times New Roman" panose="02020603050405020304" pitchFamily="18" charset="0"/>
            </a:endParaRPr>
          </a:p>
        </p:txBody>
      </p:sp>
      <p:sp>
        <p:nvSpPr>
          <p:cNvPr id="47117" name="Rectangle 13">
            <a:extLst>
              <a:ext uri="{FF2B5EF4-FFF2-40B4-BE49-F238E27FC236}">
                <a16:creationId xmlns:a16="http://schemas.microsoft.com/office/drawing/2014/main" id="{E40CE208-F4A8-0575-8EC3-EECE7EC70F68}"/>
              </a:ext>
            </a:extLst>
          </p:cNvPr>
          <p:cNvSpPr>
            <a:spLocks noChangeArrowheads="1"/>
          </p:cNvSpPr>
          <p:nvPr/>
        </p:nvSpPr>
        <p:spPr bwMode="auto">
          <a:xfrm>
            <a:off x="762000" y="4597400"/>
            <a:ext cx="8077200" cy="173038"/>
          </a:xfrm>
          <a:prstGeom prst="rect">
            <a:avLst/>
          </a:prstGeom>
          <a:solidFill>
            <a:schemeClr val="bg1"/>
          </a:solidFill>
          <a:ln w="12700" cap="sq">
            <a:solidFill>
              <a:schemeClr val="tx1"/>
            </a:solidFill>
            <a:miter lim="800000"/>
            <a:headEnd type="none" w="sm" len="sm"/>
            <a:tailEnd type="none" w="sm" len="sm"/>
          </a:ln>
        </p:spPr>
        <p:txBody>
          <a:bodyPr wrap="none" anchor="ct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spcBef>
                <a:spcPct val="0"/>
              </a:spcBef>
              <a:buClrTx/>
              <a:buSzTx/>
              <a:buFontTx/>
              <a:buNone/>
            </a:pPr>
            <a:endParaRPr lang="en-US" altLang="en-US" sz="2400" b="0">
              <a:solidFill>
                <a:schemeClr val="tx1"/>
              </a:solidFill>
              <a:latin typeface="Times New Roman" panose="02020603050405020304" pitchFamily="18" charset="0"/>
            </a:endParaRPr>
          </a:p>
        </p:txBody>
      </p:sp>
      <p:sp>
        <p:nvSpPr>
          <p:cNvPr id="47118" name="Rectangle 14">
            <a:extLst>
              <a:ext uri="{FF2B5EF4-FFF2-40B4-BE49-F238E27FC236}">
                <a16:creationId xmlns:a16="http://schemas.microsoft.com/office/drawing/2014/main" id="{1309F00A-3415-72A0-9B86-3B47FDCAC6EF}"/>
              </a:ext>
            </a:extLst>
          </p:cNvPr>
          <p:cNvSpPr>
            <a:spLocks noChangeArrowheads="1"/>
          </p:cNvSpPr>
          <p:nvPr/>
        </p:nvSpPr>
        <p:spPr bwMode="auto">
          <a:xfrm>
            <a:off x="762000" y="4779963"/>
            <a:ext cx="8077200" cy="173037"/>
          </a:xfrm>
          <a:prstGeom prst="rect">
            <a:avLst/>
          </a:prstGeom>
          <a:solidFill>
            <a:schemeClr val="bg1"/>
          </a:solidFill>
          <a:ln w="12700" cap="sq">
            <a:solidFill>
              <a:schemeClr val="tx1"/>
            </a:solidFill>
            <a:miter lim="800000"/>
            <a:headEnd type="none" w="sm" len="sm"/>
            <a:tailEnd type="none" w="sm" len="sm"/>
          </a:ln>
        </p:spPr>
        <p:txBody>
          <a:bodyPr wrap="none" anchor="ct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spcBef>
                <a:spcPct val="0"/>
              </a:spcBef>
              <a:buClrTx/>
              <a:buSzTx/>
              <a:buFontTx/>
              <a:buNone/>
            </a:pPr>
            <a:endParaRPr lang="en-US" altLang="en-US" sz="2400" b="0">
              <a:solidFill>
                <a:schemeClr val="tx1"/>
              </a:solidFill>
              <a:latin typeface="Times New Roman" panose="02020603050405020304" pitchFamily="18" charset="0"/>
            </a:endParaRPr>
          </a:p>
        </p:txBody>
      </p:sp>
      <p:sp>
        <p:nvSpPr>
          <p:cNvPr id="47119" name="Rectangle 15">
            <a:extLst>
              <a:ext uri="{FF2B5EF4-FFF2-40B4-BE49-F238E27FC236}">
                <a16:creationId xmlns:a16="http://schemas.microsoft.com/office/drawing/2014/main" id="{9A5A1A4B-AFB2-F638-F10F-18A01F2B0236}"/>
              </a:ext>
            </a:extLst>
          </p:cNvPr>
          <p:cNvSpPr>
            <a:spLocks noChangeArrowheads="1"/>
          </p:cNvSpPr>
          <p:nvPr/>
        </p:nvSpPr>
        <p:spPr bwMode="auto">
          <a:xfrm>
            <a:off x="762000" y="4953000"/>
            <a:ext cx="8077200" cy="173038"/>
          </a:xfrm>
          <a:prstGeom prst="rect">
            <a:avLst/>
          </a:prstGeom>
          <a:solidFill>
            <a:schemeClr val="bg1"/>
          </a:solidFill>
          <a:ln w="12700" cap="sq">
            <a:solidFill>
              <a:schemeClr val="tx1"/>
            </a:solidFill>
            <a:miter lim="800000"/>
            <a:headEnd type="none" w="sm" len="sm"/>
            <a:tailEnd type="none" w="sm" len="sm"/>
          </a:ln>
        </p:spPr>
        <p:txBody>
          <a:bodyPr wrap="none" anchor="ct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spcBef>
                <a:spcPct val="0"/>
              </a:spcBef>
              <a:buClrTx/>
              <a:buSzTx/>
              <a:buFontTx/>
              <a:buNone/>
            </a:pPr>
            <a:endParaRPr lang="en-US" altLang="en-US" sz="2400" b="0">
              <a:solidFill>
                <a:schemeClr val="tx1"/>
              </a:solidFill>
              <a:latin typeface="Times New Roman" panose="02020603050405020304" pitchFamily="18" charset="0"/>
            </a:endParaRPr>
          </a:p>
        </p:txBody>
      </p:sp>
      <p:sp>
        <p:nvSpPr>
          <p:cNvPr id="47120" name="Rectangle 16">
            <a:extLst>
              <a:ext uri="{FF2B5EF4-FFF2-40B4-BE49-F238E27FC236}">
                <a16:creationId xmlns:a16="http://schemas.microsoft.com/office/drawing/2014/main" id="{525F9122-BD41-32AE-E69D-2D017BD7F553}"/>
              </a:ext>
            </a:extLst>
          </p:cNvPr>
          <p:cNvSpPr>
            <a:spLocks noChangeArrowheads="1"/>
          </p:cNvSpPr>
          <p:nvPr/>
        </p:nvSpPr>
        <p:spPr bwMode="auto">
          <a:xfrm>
            <a:off x="762000" y="5118100"/>
            <a:ext cx="8077200" cy="173038"/>
          </a:xfrm>
          <a:prstGeom prst="rect">
            <a:avLst/>
          </a:prstGeom>
          <a:solidFill>
            <a:schemeClr val="bg1"/>
          </a:solidFill>
          <a:ln w="12700" cap="sq">
            <a:solidFill>
              <a:schemeClr val="tx1"/>
            </a:solidFill>
            <a:miter lim="800000"/>
            <a:headEnd type="none" w="sm" len="sm"/>
            <a:tailEnd type="none" w="sm" len="sm"/>
          </a:ln>
        </p:spPr>
        <p:txBody>
          <a:bodyPr wrap="none" anchor="ct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spcBef>
                <a:spcPct val="0"/>
              </a:spcBef>
              <a:buClrTx/>
              <a:buSzTx/>
              <a:buFontTx/>
              <a:buNone/>
            </a:pPr>
            <a:endParaRPr lang="en-US" altLang="en-US" sz="2400" b="0">
              <a:solidFill>
                <a:schemeClr val="tx1"/>
              </a:solidFill>
              <a:latin typeface="Times New Roman" panose="02020603050405020304" pitchFamily="18" charset="0"/>
            </a:endParaRPr>
          </a:p>
        </p:txBody>
      </p:sp>
      <p:sp>
        <p:nvSpPr>
          <p:cNvPr id="47121" name="Rectangle 17">
            <a:extLst>
              <a:ext uri="{FF2B5EF4-FFF2-40B4-BE49-F238E27FC236}">
                <a16:creationId xmlns:a16="http://schemas.microsoft.com/office/drawing/2014/main" id="{7EA8ABC8-9B47-9D6F-4295-56709DAAA693}"/>
              </a:ext>
            </a:extLst>
          </p:cNvPr>
          <p:cNvSpPr>
            <a:spLocks noChangeArrowheads="1"/>
          </p:cNvSpPr>
          <p:nvPr/>
        </p:nvSpPr>
        <p:spPr bwMode="auto">
          <a:xfrm>
            <a:off x="762000" y="5291138"/>
            <a:ext cx="8077200" cy="173037"/>
          </a:xfrm>
          <a:prstGeom prst="rect">
            <a:avLst/>
          </a:prstGeom>
          <a:solidFill>
            <a:schemeClr val="bg1"/>
          </a:solidFill>
          <a:ln w="12700" cap="sq">
            <a:solidFill>
              <a:schemeClr val="tx1"/>
            </a:solidFill>
            <a:miter lim="800000"/>
            <a:headEnd type="none" w="sm" len="sm"/>
            <a:tailEnd type="none" w="sm" len="sm"/>
          </a:ln>
        </p:spPr>
        <p:txBody>
          <a:bodyPr wrap="none" anchor="ct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spcBef>
                <a:spcPct val="0"/>
              </a:spcBef>
              <a:buClrTx/>
              <a:buSzTx/>
              <a:buFontTx/>
              <a:buNone/>
            </a:pPr>
            <a:endParaRPr lang="en-US" altLang="en-US" sz="2400" b="0">
              <a:solidFill>
                <a:schemeClr val="tx1"/>
              </a:solidFill>
              <a:latin typeface="Times New Roman" panose="02020603050405020304" pitchFamily="18" charset="0"/>
            </a:endParaRPr>
          </a:p>
        </p:txBody>
      </p:sp>
      <p:sp>
        <p:nvSpPr>
          <p:cNvPr id="47122" name="Rectangle 18">
            <a:extLst>
              <a:ext uri="{FF2B5EF4-FFF2-40B4-BE49-F238E27FC236}">
                <a16:creationId xmlns:a16="http://schemas.microsoft.com/office/drawing/2014/main" id="{38475EE7-19B7-CCCA-7B65-3DF48A0F102C}"/>
              </a:ext>
            </a:extLst>
          </p:cNvPr>
          <p:cNvSpPr>
            <a:spLocks noChangeArrowheads="1"/>
          </p:cNvSpPr>
          <p:nvPr/>
        </p:nvSpPr>
        <p:spPr bwMode="auto">
          <a:xfrm>
            <a:off x="762000" y="5465763"/>
            <a:ext cx="8077200" cy="173037"/>
          </a:xfrm>
          <a:prstGeom prst="rect">
            <a:avLst/>
          </a:prstGeom>
          <a:solidFill>
            <a:schemeClr val="bg1"/>
          </a:solidFill>
          <a:ln w="12700" cap="sq">
            <a:solidFill>
              <a:schemeClr val="tx1"/>
            </a:solidFill>
            <a:miter lim="800000"/>
            <a:headEnd type="none" w="sm" len="sm"/>
            <a:tailEnd type="none" w="sm" len="sm"/>
          </a:ln>
        </p:spPr>
        <p:txBody>
          <a:bodyPr wrap="none" anchor="ct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spcBef>
                <a:spcPct val="0"/>
              </a:spcBef>
              <a:buClrTx/>
              <a:buSzTx/>
              <a:buFontTx/>
              <a:buNone/>
            </a:pPr>
            <a:endParaRPr lang="en-US" altLang="en-US" sz="2400" b="0">
              <a:solidFill>
                <a:schemeClr val="tx1"/>
              </a:solidFill>
              <a:latin typeface="Times New Roman" panose="02020603050405020304" pitchFamily="18" charset="0"/>
            </a:endParaRPr>
          </a:p>
        </p:txBody>
      </p:sp>
      <p:sp>
        <p:nvSpPr>
          <p:cNvPr id="47123" name="Text Box 2">
            <a:extLst>
              <a:ext uri="{FF2B5EF4-FFF2-40B4-BE49-F238E27FC236}">
                <a16:creationId xmlns:a16="http://schemas.microsoft.com/office/drawing/2014/main" id="{F331E00C-1B90-F1F8-C01D-80D4275DAC2B}"/>
              </a:ext>
            </a:extLst>
          </p:cNvPr>
          <p:cNvSpPr txBox="1">
            <a:spLocks noChangeArrowheads="1"/>
          </p:cNvSpPr>
          <p:nvPr/>
        </p:nvSpPr>
        <p:spPr bwMode="auto">
          <a:xfrm>
            <a:off x="533400" y="1143000"/>
            <a:ext cx="8229600" cy="147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nSpc>
                <a:spcPct val="120000"/>
              </a:lnSpc>
              <a:spcBef>
                <a:spcPct val="50000"/>
              </a:spcBef>
              <a:buClrTx/>
              <a:buSzTx/>
              <a:buFontTx/>
              <a:buNone/>
            </a:pPr>
            <a:r>
              <a:rPr lang="en-US" altLang="en-US" sz="1900">
                <a:solidFill>
                  <a:schemeClr val="tx1"/>
                </a:solidFill>
                <a:cs typeface="Arial" panose="020B0604020202020204" pitchFamily="34" charset="0"/>
              </a:rPr>
              <a:t>Transaction (1). Investment by Shareholders.</a:t>
            </a:r>
            <a:r>
              <a:rPr lang="en-US" altLang="en-US" sz="1900" b="0">
                <a:solidFill>
                  <a:schemeClr val="tx1"/>
                </a:solidFill>
                <a:cs typeface="Arial" panose="020B0604020202020204" pitchFamily="34" charset="0"/>
              </a:rPr>
              <a:t>  Ray and Barbara Neal decides to open a computer programming service which he names Softbyte. On September 1, 2014, they invest €15,000 cash in exchange for €15,000 of ordinary shares.  </a:t>
            </a:r>
          </a:p>
        </p:txBody>
      </p:sp>
      <p:sp>
        <p:nvSpPr>
          <p:cNvPr id="47124" name="Rectangle 20">
            <a:extLst>
              <a:ext uri="{FF2B5EF4-FFF2-40B4-BE49-F238E27FC236}">
                <a16:creationId xmlns:a16="http://schemas.microsoft.com/office/drawing/2014/main" id="{55814D9F-BA9D-36BF-4F48-5DBE34B65CF3}"/>
              </a:ext>
            </a:extLst>
          </p:cNvPr>
          <p:cNvSpPr>
            <a:spLocks noChangeArrowheads="1"/>
          </p:cNvSpPr>
          <p:nvPr/>
        </p:nvSpPr>
        <p:spPr bwMode="auto">
          <a:xfrm>
            <a:off x="7378700" y="2438400"/>
            <a:ext cx="16129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r">
              <a:spcBef>
                <a:spcPct val="0"/>
              </a:spcBef>
              <a:buClrTx/>
              <a:buSzTx/>
              <a:buFontTx/>
              <a:buNone/>
            </a:pPr>
            <a:r>
              <a:rPr lang="en-US" altLang="en-US" sz="1200">
                <a:solidFill>
                  <a:schemeClr val="tx1"/>
                </a:solidFill>
                <a:cs typeface="Arial" panose="020B0604020202020204" pitchFamily="34" charset="0"/>
              </a:rPr>
              <a:t>Illustration 1-10</a:t>
            </a:r>
            <a:endParaRPr lang="en-US" altLang="en-US" sz="1200" b="0">
              <a:solidFill>
                <a:schemeClr val="tx1"/>
              </a:solidFill>
              <a:cs typeface="Arial" panose="020B0604020202020204" pitchFamily="34" charset="0"/>
            </a:endParaRPr>
          </a:p>
        </p:txBody>
      </p:sp>
      <p:sp>
        <p:nvSpPr>
          <p:cNvPr id="47125" name="Text Box 21">
            <a:extLst>
              <a:ext uri="{FF2B5EF4-FFF2-40B4-BE49-F238E27FC236}">
                <a16:creationId xmlns:a16="http://schemas.microsoft.com/office/drawing/2014/main" id="{2F78E20A-267B-8D80-33D6-17F3409C36A0}"/>
              </a:ext>
            </a:extLst>
          </p:cNvPr>
          <p:cNvSpPr txBox="1">
            <a:spLocks noChangeArrowheads="1"/>
          </p:cNvSpPr>
          <p:nvPr/>
        </p:nvSpPr>
        <p:spPr bwMode="auto">
          <a:xfrm>
            <a:off x="5029200" y="2773363"/>
            <a:ext cx="2667000" cy="274637"/>
          </a:xfrm>
          <a:prstGeom prst="rect">
            <a:avLst/>
          </a:prstGeom>
          <a:solidFill>
            <a:srgbClr val="6699FF"/>
          </a:solidFill>
          <a:ln>
            <a:noFill/>
          </a:ln>
          <a:extLs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spcBef>
                <a:spcPct val="50000"/>
              </a:spcBef>
              <a:buClrTx/>
              <a:buSzTx/>
              <a:buFontTx/>
              <a:buNone/>
            </a:pPr>
            <a:r>
              <a:rPr lang="en-US" altLang="en-US" sz="1200">
                <a:solidFill>
                  <a:schemeClr val="tx1"/>
                </a:solidFill>
                <a:latin typeface="Verdana" panose="020B0604030504040204" pitchFamily="34" charset="0"/>
              </a:rPr>
              <a:t>Stockholders’ Equity</a:t>
            </a:r>
            <a:endParaRPr lang="th-TH" altLang="en-US" sz="1200">
              <a:solidFill>
                <a:schemeClr val="tx1"/>
              </a:solidFill>
              <a:latin typeface="Verdana" panose="020B0604030504040204" pitchFamily="34" charset="0"/>
            </a:endParaRPr>
          </a:p>
        </p:txBody>
      </p:sp>
    </p:spTree>
  </p:cSld>
  <p:clrMapOvr>
    <a:masterClrMapping/>
  </p:clrMapOvr>
  <p:transition>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5">
            <a:extLst>
              <a:ext uri="{FF2B5EF4-FFF2-40B4-BE49-F238E27FC236}">
                <a16:creationId xmlns:a16="http://schemas.microsoft.com/office/drawing/2014/main" id="{64757E21-CB32-220D-3E46-9FC8078C75DB}"/>
              </a:ext>
            </a:extLst>
          </p:cNvPr>
          <p:cNvSpPr txBox="1">
            <a:spLocks noChangeArrowheads="1"/>
          </p:cNvSpPr>
          <p:nvPr/>
        </p:nvSpPr>
        <p:spPr bwMode="auto">
          <a:xfrm>
            <a:off x="3276600" y="6369050"/>
            <a:ext cx="5715000" cy="336550"/>
          </a:xfrm>
          <a:prstGeom prst="rect">
            <a:avLst/>
          </a:prstGeom>
          <a:solidFill>
            <a:schemeClr val="bg1"/>
          </a:solidFill>
          <a:ln>
            <a:noFill/>
          </a:ln>
          <a:extLs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r">
              <a:spcBef>
                <a:spcPct val="50000"/>
              </a:spcBef>
              <a:buClrTx/>
              <a:buSzTx/>
              <a:buFontTx/>
              <a:buNone/>
            </a:pPr>
            <a:r>
              <a:rPr lang="en-US" altLang="en-US" sz="1600">
                <a:cs typeface="Arial" panose="020B0604020202020204" pitchFamily="34" charset="0"/>
              </a:rPr>
              <a:t>LO 1  Explain what accounting is.</a:t>
            </a:r>
          </a:p>
        </p:txBody>
      </p:sp>
      <p:sp>
        <p:nvSpPr>
          <p:cNvPr id="6147" name="Rectangle 6">
            <a:extLst>
              <a:ext uri="{FF2B5EF4-FFF2-40B4-BE49-F238E27FC236}">
                <a16:creationId xmlns:a16="http://schemas.microsoft.com/office/drawing/2014/main" id="{DF07C41C-3FF4-7F10-80A6-A5DA19F46DAE}"/>
              </a:ext>
            </a:extLst>
          </p:cNvPr>
          <p:cNvSpPr>
            <a:spLocks noChangeArrowheads="1"/>
          </p:cNvSpPr>
          <p:nvPr/>
        </p:nvSpPr>
        <p:spPr bwMode="auto">
          <a:xfrm>
            <a:off x="533400" y="1295400"/>
            <a:ext cx="8153400" cy="335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lstStyle>
            <a:lvl1pPr marL="457200" indent="-457200">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685800" indent="-45720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nSpc>
                <a:spcPct val="120000"/>
              </a:lnSpc>
              <a:spcBef>
                <a:spcPct val="70000"/>
              </a:spcBef>
              <a:buClrTx/>
              <a:buSzPct val="95000"/>
              <a:buFontTx/>
              <a:buNone/>
            </a:pPr>
            <a:r>
              <a:rPr lang="en-US" altLang="en-US" sz="2400">
                <a:solidFill>
                  <a:schemeClr val="hlink"/>
                </a:solidFill>
                <a:cs typeface="Arial" panose="020B0604020202020204" pitchFamily="34" charset="0"/>
              </a:rPr>
              <a:t>Accounting</a:t>
            </a:r>
            <a:r>
              <a:rPr lang="en-US" altLang="en-US" sz="2300">
                <a:solidFill>
                  <a:schemeClr val="tx1"/>
                </a:solidFill>
                <a:cs typeface="Arial" panose="020B0604020202020204" pitchFamily="34" charset="0"/>
              </a:rPr>
              <a:t> consists of three basic activities - it</a:t>
            </a:r>
            <a:endParaRPr lang="en-US" altLang="en-US" sz="2300" b="0">
              <a:solidFill>
                <a:schemeClr val="tx1"/>
              </a:solidFill>
              <a:cs typeface="Arial" panose="020B0604020202020204" pitchFamily="34" charset="0"/>
            </a:endParaRPr>
          </a:p>
          <a:p>
            <a:pPr lvl="1">
              <a:lnSpc>
                <a:spcPct val="120000"/>
              </a:lnSpc>
              <a:spcBef>
                <a:spcPct val="70000"/>
              </a:spcBef>
              <a:buClr>
                <a:srgbClr val="800000"/>
              </a:buClr>
              <a:buSzPct val="80000"/>
              <a:buFont typeface="Wingdings" panose="05000000000000000000" pitchFamily="2" charset="2"/>
              <a:buChar char="u"/>
            </a:pPr>
            <a:r>
              <a:rPr lang="en-US" altLang="en-US" sz="2200">
                <a:solidFill>
                  <a:schemeClr val="tx1"/>
                </a:solidFill>
                <a:cs typeface="Arial" panose="020B0604020202020204" pitchFamily="34" charset="0"/>
              </a:rPr>
              <a:t>identifies</a:t>
            </a:r>
            <a:r>
              <a:rPr lang="en-US" altLang="en-US" sz="2200" b="0">
                <a:solidFill>
                  <a:schemeClr val="tx1"/>
                </a:solidFill>
                <a:cs typeface="Arial" panose="020B0604020202020204" pitchFamily="34" charset="0"/>
              </a:rPr>
              <a:t>, </a:t>
            </a:r>
          </a:p>
          <a:p>
            <a:pPr lvl="1">
              <a:lnSpc>
                <a:spcPct val="120000"/>
              </a:lnSpc>
              <a:spcBef>
                <a:spcPct val="70000"/>
              </a:spcBef>
              <a:buClr>
                <a:srgbClr val="800000"/>
              </a:buClr>
              <a:buSzPct val="80000"/>
              <a:buFont typeface="Wingdings" panose="05000000000000000000" pitchFamily="2" charset="2"/>
              <a:buChar char="u"/>
            </a:pPr>
            <a:r>
              <a:rPr lang="en-US" altLang="en-US" sz="2200">
                <a:solidFill>
                  <a:schemeClr val="tx1"/>
                </a:solidFill>
                <a:cs typeface="Arial" panose="020B0604020202020204" pitchFamily="34" charset="0"/>
              </a:rPr>
              <a:t>records</a:t>
            </a:r>
            <a:r>
              <a:rPr lang="en-US" altLang="en-US" sz="2200" b="0">
                <a:solidFill>
                  <a:schemeClr val="tx1"/>
                </a:solidFill>
                <a:cs typeface="Arial" panose="020B0604020202020204" pitchFamily="34" charset="0"/>
              </a:rPr>
              <a:t>, and </a:t>
            </a:r>
          </a:p>
          <a:p>
            <a:pPr lvl="1">
              <a:lnSpc>
                <a:spcPct val="120000"/>
              </a:lnSpc>
              <a:spcBef>
                <a:spcPct val="70000"/>
              </a:spcBef>
              <a:buClr>
                <a:srgbClr val="800000"/>
              </a:buClr>
              <a:buSzPct val="80000"/>
              <a:buFont typeface="Wingdings" panose="05000000000000000000" pitchFamily="2" charset="2"/>
              <a:buChar char="u"/>
            </a:pPr>
            <a:r>
              <a:rPr lang="en-US" altLang="en-US" sz="2200">
                <a:solidFill>
                  <a:schemeClr val="tx1"/>
                </a:solidFill>
                <a:cs typeface="Arial" panose="020B0604020202020204" pitchFamily="34" charset="0"/>
              </a:rPr>
              <a:t>communicates</a:t>
            </a:r>
            <a:r>
              <a:rPr lang="en-US" altLang="en-US" sz="2200" b="0">
                <a:solidFill>
                  <a:schemeClr val="tx1"/>
                </a:solidFill>
                <a:cs typeface="Arial" panose="020B0604020202020204" pitchFamily="34" charset="0"/>
              </a:rPr>
              <a:t> </a:t>
            </a:r>
          </a:p>
          <a:p>
            <a:pPr lvl="1">
              <a:lnSpc>
                <a:spcPct val="120000"/>
              </a:lnSpc>
              <a:spcBef>
                <a:spcPct val="70000"/>
              </a:spcBef>
              <a:buClr>
                <a:srgbClr val="800000"/>
              </a:buClr>
              <a:buSzPct val="80000"/>
              <a:buFont typeface="Wingdings" panose="05000000000000000000" pitchFamily="2" charset="2"/>
              <a:buNone/>
            </a:pPr>
            <a:r>
              <a:rPr lang="en-US" altLang="en-US" sz="2200" b="0">
                <a:solidFill>
                  <a:schemeClr val="tx1"/>
                </a:solidFill>
                <a:cs typeface="Arial" panose="020B0604020202020204" pitchFamily="34" charset="0"/>
              </a:rPr>
              <a:t>the economic events of an organization to interested users.	</a:t>
            </a:r>
          </a:p>
        </p:txBody>
      </p:sp>
      <p:sp>
        <p:nvSpPr>
          <p:cNvPr id="6148" name="Rectangle 7">
            <a:extLst>
              <a:ext uri="{FF2B5EF4-FFF2-40B4-BE49-F238E27FC236}">
                <a16:creationId xmlns:a16="http://schemas.microsoft.com/office/drawing/2014/main" id="{B8020DD0-C56B-C9B9-72D9-07F771C8D0EA}"/>
              </a:ext>
            </a:extLst>
          </p:cNvPr>
          <p:cNvSpPr>
            <a:spLocks noChangeArrowheads="1"/>
          </p:cNvSpPr>
          <p:nvPr/>
        </p:nvSpPr>
        <p:spPr bwMode="auto">
          <a:xfrm>
            <a:off x="533400" y="381000"/>
            <a:ext cx="7620000" cy="560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90488" tIns="44450" rIns="90488" bIns="44450"/>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spcBef>
                <a:spcPct val="0"/>
              </a:spcBef>
              <a:buClrTx/>
              <a:buSzTx/>
              <a:buFontTx/>
              <a:buNone/>
            </a:pPr>
            <a:r>
              <a:rPr lang="en-US" altLang="en-US" sz="3000">
                <a:solidFill>
                  <a:schemeClr val="tx1"/>
                </a:solidFill>
                <a:cs typeface="Arial" panose="020B0604020202020204" pitchFamily="34" charset="0"/>
              </a:rPr>
              <a:t>What is Accounting?</a:t>
            </a:r>
          </a:p>
        </p:txBody>
      </p:sp>
      <p:sp>
        <p:nvSpPr>
          <p:cNvPr id="6149" name="Line 5">
            <a:extLst>
              <a:ext uri="{FF2B5EF4-FFF2-40B4-BE49-F238E27FC236}">
                <a16:creationId xmlns:a16="http://schemas.microsoft.com/office/drawing/2014/main" id="{1837CB3B-D4F6-9BDF-0CD3-08270646DD2D}"/>
              </a:ext>
            </a:extLst>
          </p:cNvPr>
          <p:cNvSpPr>
            <a:spLocks noChangeShapeType="1"/>
          </p:cNvSpPr>
          <p:nvPr/>
        </p:nvSpPr>
        <p:spPr bwMode="auto">
          <a:xfrm>
            <a:off x="304800" y="990600"/>
            <a:ext cx="8534400" cy="0"/>
          </a:xfrm>
          <a:prstGeom prst="line">
            <a:avLst/>
          </a:prstGeom>
          <a:noFill/>
          <a:ln w="57150" cap="sq">
            <a:solidFill>
              <a:srgbClr val="8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transition>
    <p:wipe dir="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154" name="Picture 2">
            <a:extLst>
              <a:ext uri="{FF2B5EF4-FFF2-40B4-BE49-F238E27FC236}">
                <a16:creationId xmlns:a16="http://schemas.microsoft.com/office/drawing/2014/main" id="{AC14E0AC-7DA6-5D31-7794-740E9851141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2819400"/>
            <a:ext cx="8610600" cy="3567113"/>
          </a:xfrm>
          <a:prstGeom prst="rect">
            <a:avLst/>
          </a:prstGeom>
          <a:noFill/>
          <a:ln w="19050" cap="sq" algn="ctr">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pic>
      <p:sp>
        <p:nvSpPr>
          <p:cNvPr id="49155" name="Text Box 4">
            <a:extLst>
              <a:ext uri="{FF2B5EF4-FFF2-40B4-BE49-F238E27FC236}">
                <a16:creationId xmlns:a16="http://schemas.microsoft.com/office/drawing/2014/main" id="{BE1EB4EC-52A3-9AA0-AC2B-98E19D4ED8FE}"/>
              </a:ext>
            </a:extLst>
          </p:cNvPr>
          <p:cNvSpPr txBox="1">
            <a:spLocks noChangeArrowheads="1"/>
          </p:cNvSpPr>
          <p:nvPr/>
        </p:nvSpPr>
        <p:spPr bwMode="auto">
          <a:xfrm>
            <a:off x="8305800" y="6445250"/>
            <a:ext cx="762000" cy="336550"/>
          </a:xfrm>
          <a:prstGeom prst="rect">
            <a:avLst/>
          </a:prstGeom>
          <a:solidFill>
            <a:schemeClr val="bg1"/>
          </a:solidFill>
          <a:ln>
            <a:noFill/>
          </a:ln>
          <a:extLs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marL="457200" indent="-457200">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r">
              <a:spcBef>
                <a:spcPct val="50000"/>
              </a:spcBef>
              <a:buClrTx/>
              <a:buSzTx/>
              <a:buFontTx/>
              <a:buNone/>
            </a:pPr>
            <a:r>
              <a:rPr lang="en-US" altLang="en-US" sz="1600">
                <a:cs typeface="Arial" panose="020B0604020202020204" pitchFamily="34" charset="0"/>
              </a:rPr>
              <a:t>LO 7</a:t>
            </a:r>
          </a:p>
        </p:txBody>
      </p:sp>
      <p:sp>
        <p:nvSpPr>
          <p:cNvPr id="49156" name="Line 4">
            <a:extLst>
              <a:ext uri="{FF2B5EF4-FFF2-40B4-BE49-F238E27FC236}">
                <a16:creationId xmlns:a16="http://schemas.microsoft.com/office/drawing/2014/main" id="{FEECBE46-5188-1249-1E53-EBBCD405E239}"/>
              </a:ext>
            </a:extLst>
          </p:cNvPr>
          <p:cNvSpPr>
            <a:spLocks noChangeShapeType="1"/>
          </p:cNvSpPr>
          <p:nvPr/>
        </p:nvSpPr>
        <p:spPr bwMode="auto">
          <a:xfrm>
            <a:off x="304800" y="990600"/>
            <a:ext cx="8534400" cy="0"/>
          </a:xfrm>
          <a:prstGeom prst="line">
            <a:avLst/>
          </a:prstGeom>
          <a:noFill/>
          <a:ln w="57150" cap="sq">
            <a:solidFill>
              <a:srgbClr val="8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49157" name="Rectangle 7">
            <a:extLst>
              <a:ext uri="{FF2B5EF4-FFF2-40B4-BE49-F238E27FC236}">
                <a16:creationId xmlns:a16="http://schemas.microsoft.com/office/drawing/2014/main" id="{9775F150-9971-F461-3105-221BE612528E}"/>
              </a:ext>
            </a:extLst>
          </p:cNvPr>
          <p:cNvSpPr>
            <a:spLocks noChangeArrowheads="1"/>
          </p:cNvSpPr>
          <p:nvPr/>
        </p:nvSpPr>
        <p:spPr bwMode="auto">
          <a:xfrm>
            <a:off x="533400" y="381000"/>
            <a:ext cx="8077200" cy="560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90488" tIns="44450" rIns="90488" bIns="44450"/>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spcBef>
                <a:spcPct val="0"/>
              </a:spcBef>
              <a:buClrTx/>
              <a:buSzTx/>
              <a:buFontTx/>
              <a:buNone/>
            </a:pPr>
            <a:r>
              <a:rPr lang="en-US" altLang="en-US" sz="3000">
                <a:solidFill>
                  <a:schemeClr val="tx1"/>
                </a:solidFill>
                <a:cs typeface="Arial" panose="020B0604020202020204" pitchFamily="34" charset="0"/>
              </a:rPr>
              <a:t>Transaction Analysis</a:t>
            </a:r>
          </a:p>
        </p:txBody>
      </p:sp>
      <p:sp>
        <p:nvSpPr>
          <p:cNvPr id="49158" name="Rectangle 6">
            <a:extLst>
              <a:ext uri="{FF2B5EF4-FFF2-40B4-BE49-F238E27FC236}">
                <a16:creationId xmlns:a16="http://schemas.microsoft.com/office/drawing/2014/main" id="{9B638F22-323B-B399-CD58-5C7549F87432}"/>
              </a:ext>
            </a:extLst>
          </p:cNvPr>
          <p:cNvSpPr>
            <a:spLocks noChangeArrowheads="1"/>
          </p:cNvSpPr>
          <p:nvPr/>
        </p:nvSpPr>
        <p:spPr bwMode="auto">
          <a:xfrm>
            <a:off x="762000" y="5638800"/>
            <a:ext cx="8077200" cy="649288"/>
          </a:xfrm>
          <a:prstGeom prst="rect">
            <a:avLst/>
          </a:prstGeom>
          <a:solidFill>
            <a:schemeClr val="bg1"/>
          </a:solidFill>
          <a:ln w="12700" cap="sq">
            <a:solidFill>
              <a:schemeClr val="tx1"/>
            </a:solidFill>
            <a:miter lim="800000"/>
            <a:headEnd type="none" w="sm" len="sm"/>
            <a:tailEnd type="none" w="sm" len="sm"/>
          </a:ln>
        </p:spPr>
        <p:txBody>
          <a:bodyPr wrap="none" anchor="ct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spcBef>
                <a:spcPct val="0"/>
              </a:spcBef>
              <a:buClrTx/>
              <a:buSzTx/>
              <a:buFontTx/>
              <a:buNone/>
            </a:pPr>
            <a:endParaRPr lang="en-US" altLang="en-US" sz="2400" b="0">
              <a:solidFill>
                <a:schemeClr val="tx1"/>
              </a:solidFill>
              <a:latin typeface="Times New Roman" panose="02020603050405020304" pitchFamily="18" charset="0"/>
            </a:endParaRPr>
          </a:p>
        </p:txBody>
      </p:sp>
      <p:sp>
        <p:nvSpPr>
          <p:cNvPr id="49159" name="Rectangle 7">
            <a:extLst>
              <a:ext uri="{FF2B5EF4-FFF2-40B4-BE49-F238E27FC236}">
                <a16:creationId xmlns:a16="http://schemas.microsoft.com/office/drawing/2014/main" id="{5EC8E58C-92B2-3CC2-F445-4A5754F1BD42}"/>
              </a:ext>
            </a:extLst>
          </p:cNvPr>
          <p:cNvSpPr>
            <a:spLocks noChangeArrowheads="1"/>
          </p:cNvSpPr>
          <p:nvPr/>
        </p:nvSpPr>
        <p:spPr bwMode="auto">
          <a:xfrm>
            <a:off x="762000" y="3713163"/>
            <a:ext cx="8077200" cy="173037"/>
          </a:xfrm>
          <a:prstGeom prst="rect">
            <a:avLst/>
          </a:prstGeom>
          <a:solidFill>
            <a:schemeClr val="bg1"/>
          </a:solidFill>
          <a:ln w="12700" cap="sq">
            <a:solidFill>
              <a:schemeClr val="tx1"/>
            </a:solidFill>
            <a:miter lim="800000"/>
            <a:headEnd type="none" w="sm" len="sm"/>
            <a:tailEnd type="none" w="sm" len="sm"/>
          </a:ln>
        </p:spPr>
        <p:txBody>
          <a:bodyPr wrap="none" anchor="ct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spcBef>
                <a:spcPct val="0"/>
              </a:spcBef>
              <a:buClrTx/>
              <a:buSzTx/>
              <a:buFontTx/>
              <a:buNone/>
            </a:pPr>
            <a:endParaRPr lang="en-US" altLang="en-US" sz="2400" b="0">
              <a:solidFill>
                <a:schemeClr val="tx1"/>
              </a:solidFill>
              <a:latin typeface="Times New Roman" panose="02020603050405020304" pitchFamily="18" charset="0"/>
            </a:endParaRPr>
          </a:p>
        </p:txBody>
      </p:sp>
      <p:sp>
        <p:nvSpPr>
          <p:cNvPr id="49160" name="Rectangle 8">
            <a:extLst>
              <a:ext uri="{FF2B5EF4-FFF2-40B4-BE49-F238E27FC236}">
                <a16:creationId xmlns:a16="http://schemas.microsoft.com/office/drawing/2014/main" id="{E6994533-0041-54E4-8218-02D912A6BBFF}"/>
              </a:ext>
            </a:extLst>
          </p:cNvPr>
          <p:cNvSpPr>
            <a:spLocks noChangeArrowheads="1"/>
          </p:cNvSpPr>
          <p:nvPr/>
        </p:nvSpPr>
        <p:spPr bwMode="auto">
          <a:xfrm>
            <a:off x="762000" y="3886200"/>
            <a:ext cx="8077200" cy="173038"/>
          </a:xfrm>
          <a:prstGeom prst="rect">
            <a:avLst/>
          </a:prstGeom>
          <a:solidFill>
            <a:schemeClr val="bg1"/>
          </a:solidFill>
          <a:ln w="12700" cap="sq">
            <a:solidFill>
              <a:schemeClr val="tx1"/>
            </a:solidFill>
            <a:miter lim="800000"/>
            <a:headEnd type="none" w="sm" len="sm"/>
            <a:tailEnd type="none" w="sm" len="sm"/>
          </a:ln>
        </p:spPr>
        <p:txBody>
          <a:bodyPr wrap="none" anchor="ct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spcBef>
                <a:spcPct val="0"/>
              </a:spcBef>
              <a:buClrTx/>
              <a:buSzTx/>
              <a:buFontTx/>
              <a:buNone/>
            </a:pPr>
            <a:endParaRPr lang="en-US" altLang="en-US" sz="2400" b="0">
              <a:solidFill>
                <a:schemeClr val="tx1"/>
              </a:solidFill>
              <a:latin typeface="Times New Roman" panose="02020603050405020304" pitchFamily="18" charset="0"/>
            </a:endParaRPr>
          </a:p>
        </p:txBody>
      </p:sp>
      <p:sp>
        <p:nvSpPr>
          <p:cNvPr id="49161" name="Rectangle 9">
            <a:extLst>
              <a:ext uri="{FF2B5EF4-FFF2-40B4-BE49-F238E27FC236}">
                <a16:creationId xmlns:a16="http://schemas.microsoft.com/office/drawing/2014/main" id="{03A5E087-BDB1-E1CA-3D7F-660854AB64DD}"/>
              </a:ext>
            </a:extLst>
          </p:cNvPr>
          <p:cNvSpPr>
            <a:spLocks noChangeArrowheads="1"/>
          </p:cNvSpPr>
          <p:nvPr/>
        </p:nvSpPr>
        <p:spPr bwMode="auto">
          <a:xfrm>
            <a:off x="762000" y="4067175"/>
            <a:ext cx="8077200" cy="173038"/>
          </a:xfrm>
          <a:prstGeom prst="rect">
            <a:avLst/>
          </a:prstGeom>
          <a:solidFill>
            <a:schemeClr val="bg1"/>
          </a:solidFill>
          <a:ln w="12700" cap="sq">
            <a:solidFill>
              <a:schemeClr val="tx1"/>
            </a:solidFill>
            <a:miter lim="800000"/>
            <a:headEnd type="none" w="sm" len="sm"/>
            <a:tailEnd type="none" w="sm" len="sm"/>
          </a:ln>
        </p:spPr>
        <p:txBody>
          <a:bodyPr wrap="none" anchor="ct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spcBef>
                <a:spcPct val="0"/>
              </a:spcBef>
              <a:buClrTx/>
              <a:buSzTx/>
              <a:buFontTx/>
              <a:buNone/>
            </a:pPr>
            <a:endParaRPr lang="en-US" altLang="en-US" sz="2400" b="0">
              <a:solidFill>
                <a:schemeClr val="tx1"/>
              </a:solidFill>
              <a:latin typeface="Times New Roman" panose="02020603050405020304" pitchFamily="18" charset="0"/>
            </a:endParaRPr>
          </a:p>
        </p:txBody>
      </p:sp>
      <p:sp>
        <p:nvSpPr>
          <p:cNvPr id="49162" name="Rectangle 10">
            <a:extLst>
              <a:ext uri="{FF2B5EF4-FFF2-40B4-BE49-F238E27FC236}">
                <a16:creationId xmlns:a16="http://schemas.microsoft.com/office/drawing/2014/main" id="{E52F7B46-3772-A4CE-EB91-04348F1523B4}"/>
              </a:ext>
            </a:extLst>
          </p:cNvPr>
          <p:cNvSpPr>
            <a:spLocks noChangeArrowheads="1"/>
          </p:cNvSpPr>
          <p:nvPr/>
        </p:nvSpPr>
        <p:spPr bwMode="auto">
          <a:xfrm>
            <a:off x="762000" y="4249738"/>
            <a:ext cx="8077200" cy="173037"/>
          </a:xfrm>
          <a:prstGeom prst="rect">
            <a:avLst/>
          </a:prstGeom>
          <a:solidFill>
            <a:schemeClr val="bg1"/>
          </a:solidFill>
          <a:ln w="12700" cap="sq" algn="ctr">
            <a:solidFill>
              <a:schemeClr val="tx1"/>
            </a:solidFill>
            <a:miter lim="800000"/>
            <a:headEnd type="none" w="sm" len="sm"/>
            <a:tailEnd type="none" w="sm" len="sm"/>
          </a:ln>
        </p:spPr>
        <p:txBody>
          <a:bodyPr wrap="none" anchor="ct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spcBef>
                <a:spcPct val="0"/>
              </a:spcBef>
              <a:buClrTx/>
              <a:buSzTx/>
              <a:buFontTx/>
              <a:buNone/>
            </a:pPr>
            <a:endParaRPr lang="en-US" altLang="en-US" sz="2400" b="0">
              <a:solidFill>
                <a:schemeClr val="tx1"/>
              </a:solidFill>
              <a:latin typeface="Times New Roman" panose="02020603050405020304" pitchFamily="18" charset="0"/>
            </a:endParaRPr>
          </a:p>
        </p:txBody>
      </p:sp>
      <p:sp>
        <p:nvSpPr>
          <p:cNvPr id="49163" name="Rectangle 11">
            <a:extLst>
              <a:ext uri="{FF2B5EF4-FFF2-40B4-BE49-F238E27FC236}">
                <a16:creationId xmlns:a16="http://schemas.microsoft.com/office/drawing/2014/main" id="{49862F65-2DC9-5A1A-93A4-2F2603E4DA11}"/>
              </a:ext>
            </a:extLst>
          </p:cNvPr>
          <p:cNvSpPr>
            <a:spLocks noChangeArrowheads="1"/>
          </p:cNvSpPr>
          <p:nvPr/>
        </p:nvSpPr>
        <p:spPr bwMode="auto">
          <a:xfrm>
            <a:off x="762000" y="4419600"/>
            <a:ext cx="8077200" cy="173038"/>
          </a:xfrm>
          <a:prstGeom prst="rect">
            <a:avLst/>
          </a:prstGeom>
          <a:solidFill>
            <a:schemeClr val="bg1"/>
          </a:solidFill>
          <a:ln w="12700" cap="sq">
            <a:solidFill>
              <a:schemeClr val="tx1"/>
            </a:solidFill>
            <a:miter lim="800000"/>
            <a:headEnd type="none" w="sm" len="sm"/>
            <a:tailEnd type="none" w="sm" len="sm"/>
          </a:ln>
        </p:spPr>
        <p:txBody>
          <a:bodyPr wrap="none" anchor="ct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spcBef>
                <a:spcPct val="0"/>
              </a:spcBef>
              <a:buClrTx/>
              <a:buSzTx/>
              <a:buFontTx/>
              <a:buNone/>
            </a:pPr>
            <a:endParaRPr lang="en-US" altLang="en-US" sz="2400" b="0">
              <a:solidFill>
                <a:schemeClr val="tx1"/>
              </a:solidFill>
              <a:latin typeface="Times New Roman" panose="02020603050405020304" pitchFamily="18" charset="0"/>
            </a:endParaRPr>
          </a:p>
        </p:txBody>
      </p:sp>
      <p:sp>
        <p:nvSpPr>
          <p:cNvPr id="49164" name="Rectangle 12">
            <a:extLst>
              <a:ext uri="{FF2B5EF4-FFF2-40B4-BE49-F238E27FC236}">
                <a16:creationId xmlns:a16="http://schemas.microsoft.com/office/drawing/2014/main" id="{94D04A3E-DEB8-B261-5FAD-4AA4D691691A}"/>
              </a:ext>
            </a:extLst>
          </p:cNvPr>
          <p:cNvSpPr>
            <a:spLocks noChangeArrowheads="1"/>
          </p:cNvSpPr>
          <p:nvPr/>
        </p:nvSpPr>
        <p:spPr bwMode="auto">
          <a:xfrm>
            <a:off x="762000" y="4597400"/>
            <a:ext cx="8077200" cy="173038"/>
          </a:xfrm>
          <a:prstGeom prst="rect">
            <a:avLst/>
          </a:prstGeom>
          <a:solidFill>
            <a:schemeClr val="bg1"/>
          </a:solidFill>
          <a:ln w="12700" cap="sq">
            <a:solidFill>
              <a:schemeClr val="tx1"/>
            </a:solidFill>
            <a:miter lim="800000"/>
            <a:headEnd type="none" w="sm" len="sm"/>
            <a:tailEnd type="none" w="sm" len="sm"/>
          </a:ln>
        </p:spPr>
        <p:txBody>
          <a:bodyPr wrap="none" anchor="ct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spcBef>
                <a:spcPct val="0"/>
              </a:spcBef>
              <a:buClrTx/>
              <a:buSzTx/>
              <a:buFontTx/>
              <a:buNone/>
            </a:pPr>
            <a:endParaRPr lang="en-US" altLang="en-US" sz="2400" b="0">
              <a:solidFill>
                <a:schemeClr val="tx1"/>
              </a:solidFill>
              <a:latin typeface="Times New Roman" panose="02020603050405020304" pitchFamily="18" charset="0"/>
            </a:endParaRPr>
          </a:p>
        </p:txBody>
      </p:sp>
      <p:sp>
        <p:nvSpPr>
          <p:cNvPr id="49165" name="Rectangle 13">
            <a:extLst>
              <a:ext uri="{FF2B5EF4-FFF2-40B4-BE49-F238E27FC236}">
                <a16:creationId xmlns:a16="http://schemas.microsoft.com/office/drawing/2014/main" id="{38373D17-0142-7D07-A85E-E53FAB1802D8}"/>
              </a:ext>
            </a:extLst>
          </p:cNvPr>
          <p:cNvSpPr>
            <a:spLocks noChangeArrowheads="1"/>
          </p:cNvSpPr>
          <p:nvPr/>
        </p:nvSpPr>
        <p:spPr bwMode="auto">
          <a:xfrm>
            <a:off x="762000" y="4779963"/>
            <a:ext cx="8077200" cy="173037"/>
          </a:xfrm>
          <a:prstGeom prst="rect">
            <a:avLst/>
          </a:prstGeom>
          <a:solidFill>
            <a:schemeClr val="bg1"/>
          </a:solidFill>
          <a:ln w="12700" cap="sq">
            <a:solidFill>
              <a:schemeClr val="tx1"/>
            </a:solidFill>
            <a:miter lim="800000"/>
            <a:headEnd type="none" w="sm" len="sm"/>
            <a:tailEnd type="none" w="sm" len="sm"/>
          </a:ln>
        </p:spPr>
        <p:txBody>
          <a:bodyPr wrap="none" anchor="ct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spcBef>
                <a:spcPct val="0"/>
              </a:spcBef>
              <a:buClrTx/>
              <a:buSzTx/>
              <a:buFontTx/>
              <a:buNone/>
            </a:pPr>
            <a:endParaRPr lang="en-US" altLang="en-US" sz="2400" b="0">
              <a:solidFill>
                <a:schemeClr val="tx1"/>
              </a:solidFill>
              <a:latin typeface="Times New Roman" panose="02020603050405020304" pitchFamily="18" charset="0"/>
            </a:endParaRPr>
          </a:p>
        </p:txBody>
      </p:sp>
      <p:sp>
        <p:nvSpPr>
          <p:cNvPr id="49166" name="Rectangle 14">
            <a:extLst>
              <a:ext uri="{FF2B5EF4-FFF2-40B4-BE49-F238E27FC236}">
                <a16:creationId xmlns:a16="http://schemas.microsoft.com/office/drawing/2014/main" id="{A1ECEBBE-D547-33DD-6005-D4D852B43826}"/>
              </a:ext>
            </a:extLst>
          </p:cNvPr>
          <p:cNvSpPr>
            <a:spLocks noChangeArrowheads="1"/>
          </p:cNvSpPr>
          <p:nvPr/>
        </p:nvSpPr>
        <p:spPr bwMode="auto">
          <a:xfrm>
            <a:off x="762000" y="4953000"/>
            <a:ext cx="8077200" cy="173038"/>
          </a:xfrm>
          <a:prstGeom prst="rect">
            <a:avLst/>
          </a:prstGeom>
          <a:solidFill>
            <a:schemeClr val="bg1"/>
          </a:solidFill>
          <a:ln w="12700" cap="sq">
            <a:solidFill>
              <a:schemeClr val="tx1"/>
            </a:solidFill>
            <a:miter lim="800000"/>
            <a:headEnd type="none" w="sm" len="sm"/>
            <a:tailEnd type="none" w="sm" len="sm"/>
          </a:ln>
        </p:spPr>
        <p:txBody>
          <a:bodyPr wrap="none" anchor="ct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spcBef>
                <a:spcPct val="0"/>
              </a:spcBef>
              <a:buClrTx/>
              <a:buSzTx/>
              <a:buFontTx/>
              <a:buNone/>
            </a:pPr>
            <a:endParaRPr lang="en-US" altLang="en-US" sz="2400" b="0">
              <a:solidFill>
                <a:schemeClr val="tx1"/>
              </a:solidFill>
              <a:latin typeface="Times New Roman" panose="02020603050405020304" pitchFamily="18" charset="0"/>
            </a:endParaRPr>
          </a:p>
        </p:txBody>
      </p:sp>
      <p:sp>
        <p:nvSpPr>
          <p:cNvPr id="49167" name="Rectangle 15">
            <a:extLst>
              <a:ext uri="{FF2B5EF4-FFF2-40B4-BE49-F238E27FC236}">
                <a16:creationId xmlns:a16="http://schemas.microsoft.com/office/drawing/2014/main" id="{5DBFF56B-1C47-16CC-CCDD-FC8344D09097}"/>
              </a:ext>
            </a:extLst>
          </p:cNvPr>
          <p:cNvSpPr>
            <a:spLocks noChangeArrowheads="1"/>
          </p:cNvSpPr>
          <p:nvPr/>
        </p:nvSpPr>
        <p:spPr bwMode="auto">
          <a:xfrm>
            <a:off x="762000" y="5118100"/>
            <a:ext cx="8077200" cy="173038"/>
          </a:xfrm>
          <a:prstGeom prst="rect">
            <a:avLst/>
          </a:prstGeom>
          <a:solidFill>
            <a:schemeClr val="bg1"/>
          </a:solidFill>
          <a:ln w="12700" cap="sq">
            <a:solidFill>
              <a:schemeClr val="tx1"/>
            </a:solidFill>
            <a:miter lim="800000"/>
            <a:headEnd type="none" w="sm" len="sm"/>
            <a:tailEnd type="none" w="sm" len="sm"/>
          </a:ln>
        </p:spPr>
        <p:txBody>
          <a:bodyPr wrap="none" anchor="ct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spcBef>
                <a:spcPct val="0"/>
              </a:spcBef>
              <a:buClrTx/>
              <a:buSzTx/>
              <a:buFontTx/>
              <a:buNone/>
            </a:pPr>
            <a:endParaRPr lang="en-US" altLang="en-US" sz="2400" b="0">
              <a:solidFill>
                <a:schemeClr val="tx1"/>
              </a:solidFill>
              <a:latin typeface="Times New Roman" panose="02020603050405020304" pitchFamily="18" charset="0"/>
            </a:endParaRPr>
          </a:p>
        </p:txBody>
      </p:sp>
      <p:sp>
        <p:nvSpPr>
          <p:cNvPr id="49168" name="Rectangle 16">
            <a:extLst>
              <a:ext uri="{FF2B5EF4-FFF2-40B4-BE49-F238E27FC236}">
                <a16:creationId xmlns:a16="http://schemas.microsoft.com/office/drawing/2014/main" id="{A6BDCC7B-3DB5-D94B-9F9B-5A0447F18EC0}"/>
              </a:ext>
            </a:extLst>
          </p:cNvPr>
          <p:cNvSpPr>
            <a:spLocks noChangeArrowheads="1"/>
          </p:cNvSpPr>
          <p:nvPr/>
        </p:nvSpPr>
        <p:spPr bwMode="auto">
          <a:xfrm>
            <a:off x="762000" y="5291138"/>
            <a:ext cx="8077200" cy="173037"/>
          </a:xfrm>
          <a:prstGeom prst="rect">
            <a:avLst/>
          </a:prstGeom>
          <a:solidFill>
            <a:schemeClr val="bg1"/>
          </a:solidFill>
          <a:ln w="12700" cap="sq">
            <a:solidFill>
              <a:schemeClr val="tx1"/>
            </a:solidFill>
            <a:miter lim="800000"/>
            <a:headEnd type="none" w="sm" len="sm"/>
            <a:tailEnd type="none" w="sm" len="sm"/>
          </a:ln>
        </p:spPr>
        <p:txBody>
          <a:bodyPr wrap="none" anchor="ct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spcBef>
                <a:spcPct val="0"/>
              </a:spcBef>
              <a:buClrTx/>
              <a:buSzTx/>
              <a:buFontTx/>
              <a:buNone/>
            </a:pPr>
            <a:endParaRPr lang="en-US" altLang="en-US" sz="2400" b="0">
              <a:solidFill>
                <a:schemeClr val="tx1"/>
              </a:solidFill>
              <a:latin typeface="Times New Roman" panose="02020603050405020304" pitchFamily="18" charset="0"/>
            </a:endParaRPr>
          </a:p>
        </p:txBody>
      </p:sp>
      <p:sp>
        <p:nvSpPr>
          <p:cNvPr id="49169" name="Rectangle 17">
            <a:extLst>
              <a:ext uri="{FF2B5EF4-FFF2-40B4-BE49-F238E27FC236}">
                <a16:creationId xmlns:a16="http://schemas.microsoft.com/office/drawing/2014/main" id="{6F631FCC-FCCE-7667-ADAE-76B8F705ACE5}"/>
              </a:ext>
            </a:extLst>
          </p:cNvPr>
          <p:cNvSpPr>
            <a:spLocks noChangeArrowheads="1"/>
          </p:cNvSpPr>
          <p:nvPr/>
        </p:nvSpPr>
        <p:spPr bwMode="auto">
          <a:xfrm>
            <a:off x="762000" y="5465763"/>
            <a:ext cx="8077200" cy="173037"/>
          </a:xfrm>
          <a:prstGeom prst="rect">
            <a:avLst/>
          </a:prstGeom>
          <a:solidFill>
            <a:schemeClr val="bg1"/>
          </a:solidFill>
          <a:ln w="12700" cap="sq">
            <a:solidFill>
              <a:schemeClr val="tx1"/>
            </a:solidFill>
            <a:miter lim="800000"/>
            <a:headEnd type="none" w="sm" len="sm"/>
            <a:tailEnd type="none" w="sm" len="sm"/>
          </a:ln>
        </p:spPr>
        <p:txBody>
          <a:bodyPr wrap="none" anchor="ct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spcBef>
                <a:spcPct val="0"/>
              </a:spcBef>
              <a:buClrTx/>
              <a:buSzTx/>
              <a:buFontTx/>
              <a:buNone/>
            </a:pPr>
            <a:endParaRPr lang="en-US" altLang="en-US" sz="2400" b="0">
              <a:solidFill>
                <a:schemeClr val="tx1"/>
              </a:solidFill>
              <a:latin typeface="Times New Roman" panose="02020603050405020304" pitchFamily="18" charset="0"/>
            </a:endParaRPr>
          </a:p>
        </p:txBody>
      </p:sp>
      <p:sp>
        <p:nvSpPr>
          <p:cNvPr id="49170" name="Rectangle 18">
            <a:extLst>
              <a:ext uri="{FF2B5EF4-FFF2-40B4-BE49-F238E27FC236}">
                <a16:creationId xmlns:a16="http://schemas.microsoft.com/office/drawing/2014/main" id="{32BE1B3D-7EE1-25B7-CD93-C41A9130AB79}"/>
              </a:ext>
            </a:extLst>
          </p:cNvPr>
          <p:cNvSpPr>
            <a:spLocks noChangeArrowheads="1"/>
          </p:cNvSpPr>
          <p:nvPr/>
        </p:nvSpPr>
        <p:spPr bwMode="auto">
          <a:xfrm>
            <a:off x="7378700" y="2438400"/>
            <a:ext cx="16129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r">
              <a:spcBef>
                <a:spcPct val="0"/>
              </a:spcBef>
              <a:buClrTx/>
              <a:buSzTx/>
              <a:buFontTx/>
              <a:buNone/>
            </a:pPr>
            <a:r>
              <a:rPr lang="en-US" altLang="en-US" sz="1200">
                <a:solidFill>
                  <a:schemeClr val="tx1"/>
                </a:solidFill>
                <a:cs typeface="Arial" panose="020B0604020202020204" pitchFamily="34" charset="0"/>
              </a:rPr>
              <a:t>Illustration 1-10</a:t>
            </a:r>
            <a:endParaRPr lang="en-US" altLang="en-US" sz="1200" b="0">
              <a:solidFill>
                <a:schemeClr val="tx1"/>
              </a:solidFill>
              <a:cs typeface="Arial" panose="020B0604020202020204" pitchFamily="34" charset="0"/>
            </a:endParaRPr>
          </a:p>
        </p:txBody>
      </p:sp>
      <p:sp>
        <p:nvSpPr>
          <p:cNvPr id="49171" name="Text Box 2">
            <a:extLst>
              <a:ext uri="{FF2B5EF4-FFF2-40B4-BE49-F238E27FC236}">
                <a16:creationId xmlns:a16="http://schemas.microsoft.com/office/drawing/2014/main" id="{24798D53-082F-AD49-24E1-DC47300922FD}"/>
              </a:ext>
            </a:extLst>
          </p:cNvPr>
          <p:cNvSpPr txBox="1">
            <a:spLocks noChangeArrowheads="1"/>
          </p:cNvSpPr>
          <p:nvPr/>
        </p:nvSpPr>
        <p:spPr bwMode="auto">
          <a:xfrm>
            <a:off x="533400" y="1143000"/>
            <a:ext cx="8229600" cy="147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nSpc>
                <a:spcPct val="120000"/>
              </a:lnSpc>
              <a:spcBef>
                <a:spcPct val="50000"/>
              </a:spcBef>
              <a:buClrTx/>
              <a:buSzTx/>
              <a:buFontTx/>
              <a:buNone/>
            </a:pPr>
            <a:r>
              <a:rPr lang="en-US" altLang="en-US" sz="1900">
                <a:solidFill>
                  <a:schemeClr val="tx1"/>
                </a:solidFill>
                <a:cs typeface="Arial" panose="020B0604020202020204" pitchFamily="34" charset="0"/>
              </a:rPr>
              <a:t>Transaction (1). Investment by Shareholders.</a:t>
            </a:r>
            <a:r>
              <a:rPr lang="en-US" altLang="en-US" sz="1900" b="0">
                <a:solidFill>
                  <a:schemeClr val="tx1"/>
                </a:solidFill>
                <a:cs typeface="Arial" panose="020B0604020202020204" pitchFamily="34" charset="0"/>
              </a:rPr>
              <a:t>  Ray and Barbara Neal decides to open a computer programming service which he names Softbyte. On September 1, 2014, they invest €15,000 cash in exchange for €15,000 of ordinary shares.  </a:t>
            </a:r>
          </a:p>
        </p:txBody>
      </p:sp>
      <p:sp>
        <p:nvSpPr>
          <p:cNvPr id="49172" name="Text Box 20">
            <a:extLst>
              <a:ext uri="{FF2B5EF4-FFF2-40B4-BE49-F238E27FC236}">
                <a16:creationId xmlns:a16="http://schemas.microsoft.com/office/drawing/2014/main" id="{C89B2F4B-F1E7-6C56-96B1-4C66067CEE16}"/>
              </a:ext>
            </a:extLst>
          </p:cNvPr>
          <p:cNvSpPr txBox="1">
            <a:spLocks noChangeArrowheads="1"/>
          </p:cNvSpPr>
          <p:nvPr/>
        </p:nvSpPr>
        <p:spPr bwMode="auto">
          <a:xfrm>
            <a:off x="5029200" y="2773363"/>
            <a:ext cx="2667000" cy="274637"/>
          </a:xfrm>
          <a:prstGeom prst="rect">
            <a:avLst/>
          </a:prstGeom>
          <a:solidFill>
            <a:srgbClr val="6699FF"/>
          </a:solidFill>
          <a:ln>
            <a:noFill/>
          </a:ln>
          <a:extLs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spcBef>
                <a:spcPct val="50000"/>
              </a:spcBef>
              <a:buClrTx/>
              <a:buSzTx/>
              <a:buFontTx/>
              <a:buNone/>
            </a:pPr>
            <a:r>
              <a:rPr lang="en-US" altLang="en-US" sz="1200">
                <a:solidFill>
                  <a:schemeClr val="tx1"/>
                </a:solidFill>
                <a:latin typeface="Verdana" panose="020B0604030504040204" pitchFamily="34" charset="0"/>
              </a:rPr>
              <a:t>Stockholders’ Equity</a:t>
            </a:r>
            <a:endParaRPr lang="th-TH" altLang="en-US" sz="1200">
              <a:solidFill>
                <a:schemeClr val="tx1"/>
              </a:solidFill>
              <a:latin typeface="Verdana" panose="020B0604030504040204" pitchFamily="34" charset="0"/>
            </a:endParaRPr>
          </a:p>
        </p:txBody>
      </p:sp>
    </p:spTree>
  </p:cSld>
  <p:clrMapOvr>
    <a:masterClrMapping/>
  </p:clrMapOvr>
  <p:transition>
    <p:wipe dir="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02" name="Picture 2">
            <a:extLst>
              <a:ext uri="{FF2B5EF4-FFF2-40B4-BE49-F238E27FC236}">
                <a16:creationId xmlns:a16="http://schemas.microsoft.com/office/drawing/2014/main" id="{5D60F31A-371D-4BE2-ACF2-1AE00470D9A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2819400"/>
            <a:ext cx="8610600" cy="3567113"/>
          </a:xfrm>
          <a:prstGeom prst="rect">
            <a:avLst/>
          </a:prstGeom>
          <a:noFill/>
          <a:ln w="19050" cap="sq" algn="ctr">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pic>
      <p:sp>
        <p:nvSpPr>
          <p:cNvPr id="51203" name="Text Box 4">
            <a:extLst>
              <a:ext uri="{FF2B5EF4-FFF2-40B4-BE49-F238E27FC236}">
                <a16:creationId xmlns:a16="http://schemas.microsoft.com/office/drawing/2014/main" id="{BFDDD22C-69DE-51AF-5ACA-A560DA267133}"/>
              </a:ext>
            </a:extLst>
          </p:cNvPr>
          <p:cNvSpPr txBox="1">
            <a:spLocks noChangeArrowheads="1"/>
          </p:cNvSpPr>
          <p:nvPr/>
        </p:nvSpPr>
        <p:spPr bwMode="auto">
          <a:xfrm>
            <a:off x="8305800" y="6445250"/>
            <a:ext cx="762000" cy="336550"/>
          </a:xfrm>
          <a:prstGeom prst="rect">
            <a:avLst/>
          </a:prstGeom>
          <a:solidFill>
            <a:schemeClr val="bg1"/>
          </a:solidFill>
          <a:ln>
            <a:noFill/>
          </a:ln>
          <a:extLs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marL="457200" indent="-457200">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r">
              <a:spcBef>
                <a:spcPct val="50000"/>
              </a:spcBef>
              <a:buClrTx/>
              <a:buSzTx/>
              <a:buFontTx/>
              <a:buNone/>
            </a:pPr>
            <a:r>
              <a:rPr lang="en-US" altLang="en-US" sz="1600">
                <a:cs typeface="Arial" panose="020B0604020202020204" pitchFamily="34" charset="0"/>
              </a:rPr>
              <a:t>LO 7</a:t>
            </a:r>
          </a:p>
        </p:txBody>
      </p:sp>
      <p:sp>
        <p:nvSpPr>
          <p:cNvPr id="51204" name="Line 4">
            <a:extLst>
              <a:ext uri="{FF2B5EF4-FFF2-40B4-BE49-F238E27FC236}">
                <a16:creationId xmlns:a16="http://schemas.microsoft.com/office/drawing/2014/main" id="{C7ADEF92-9B7D-4744-6A48-95E945FAF9EB}"/>
              </a:ext>
            </a:extLst>
          </p:cNvPr>
          <p:cNvSpPr>
            <a:spLocks noChangeShapeType="1"/>
          </p:cNvSpPr>
          <p:nvPr/>
        </p:nvSpPr>
        <p:spPr bwMode="auto">
          <a:xfrm>
            <a:off x="304800" y="990600"/>
            <a:ext cx="8534400" cy="0"/>
          </a:xfrm>
          <a:prstGeom prst="line">
            <a:avLst/>
          </a:prstGeom>
          <a:noFill/>
          <a:ln w="57150" cap="sq">
            <a:solidFill>
              <a:srgbClr val="8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51205" name="Rectangle 7">
            <a:extLst>
              <a:ext uri="{FF2B5EF4-FFF2-40B4-BE49-F238E27FC236}">
                <a16:creationId xmlns:a16="http://schemas.microsoft.com/office/drawing/2014/main" id="{477293E1-36C8-AC99-AF5F-72EF43A16889}"/>
              </a:ext>
            </a:extLst>
          </p:cNvPr>
          <p:cNvSpPr>
            <a:spLocks noChangeArrowheads="1"/>
          </p:cNvSpPr>
          <p:nvPr/>
        </p:nvSpPr>
        <p:spPr bwMode="auto">
          <a:xfrm>
            <a:off x="533400" y="381000"/>
            <a:ext cx="8077200" cy="560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90488" tIns="44450" rIns="90488" bIns="44450"/>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spcBef>
                <a:spcPct val="0"/>
              </a:spcBef>
              <a:buClrTx/>
              <a:buSzTx/>
              <a:buFontTx/>
              <a:buNone/>
            </a:pPr>
            <a:r>
              <a:rPr lang="en-US" altLang="en-US" sz="3000">
                <a:solidFill>
                  <a:schemeClr val="tx1"/>
                </a:solidFill>
                <a:cs typeface="Arial" panose="020B0604020202020204" pitchFamily="34" charset="0"/>
              </a:rPr>
              <a:t>Transaction Analysis</a:t>
            </a:r>
          </a:p>
        </p:txBody>
      </p:sp>
      <p:sp>
        <p:nvSpPr>
          <p:cNvPr id="51206" name="Rectangle 6">
            <a:extLst>
              <a:ext uri="{FF2B5EF4-FFF2-40B4-BE49-F238E27FC236}">
                <a16:creationId xmlns:a16="http://schemas.microsoft.com/office/drawing/2014/main" id="{2F7869AC-F71B-6F23-EC62-D72CD4AEEC7B}"/>
              </a:ext>
            </a:extLst>
          </p:cNvPr>
          <p:cNvSpPr>
            <a:spLocks noChangeArrowheads="1"/>
          </p:cNvSpPr>
          <p:nvPr/>
        </p:nvSpPr>
        <p:spPr bwMode="auto">
          <a:xfrm>
            <a:off x="762000" y="5638800"/>
            <a:ext cx="8077200" cy="649288"/>
          </a:xfrm>
          <a:prstGeom prst="rect">
            <a:avLst/>
          </a:prstGeom>
          <a:solidFill>
            <a:schemeClr val="bg1"/>
          </a:solidFill>
          <a:ln w="12700" cap="sq">
            <a:solidFill>
              <a:schemeClr val="tx1"/>
            </a:solidFill>
            <a:miter lim="800000"/>
            <a:headEnd type="none" w="sm" len="sm"/>
            <a:tailEnd type="none" w="sm" len="sm"/>
          </a:ln>
        </p:spPr>
        <p:txBody>
          <a:bodyPr wrap="none" anchor="ct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spcBef>
                <a:spcPct val="0"/>
              </a:spcBef>
              <a:buClrTx/>
              <a:buSzTx/>
              <a:buFontTx/>
              <a:buNone/>
            </a:pPr>
            <a:endParaRPr lang="en-US" altLang="en-US" sz="2400" b="0">
              <a:solidFill>
                <a:schemeClr val="tx1"/>
              </a:solidFill>
              <a:latin typeface="Times New Roman" panose="02020603050405020304" pitchFamily="18" charset="0"/>
            </a:endParaRPr>
          </a:p>
        </p:txBody>
      </p:sp>
      <p:sp>
        <p:nvSpPr>
          <p:cNvPr id="51207" name="Rectangle 7">
            <a:extLst>
              <a:ext uri="{FF2B5EF4-FFF2-40B4-BE49-F238E27FC236}">
                <a16:creationId xmlns:a16="http://schemas.microsoft.com/office/drawing/2014/main" id="{0C1D529A-50A7-2E6A-7858-632EF3881D4C}"/>
              </a:ext>
            </a:extLst>
          </p:cNvPr>
          <p:cNvSpPr>
            <a:spLocks noChangeArrowheads="1"/>
          </p:cNvSpPr>
          <p:nvPr/>
        </p:nvSpPr>
        <p:spPr bwMode="auto">
          <a:xfrm>
            <a:off x="762000" y="3713163"/>
            <a:ext cx="8077200" cy="173037"/>
          </a:xfrm>
          <a:prstGeom prst="rect">
            <a:avLst/>
          </a:prstGeom>
          <a:solidFill>
            <a:schemeClr val="bg1"/>
          </a:solidFill>
          <a:ln w="12700" cap="sq">
            <a:solidFill>
              <a:schemeClr val="tx1"/>
            </a:solidFill>
            <a:miter lim="800000"/>
            <a:headEnd type="none" w="sm" len="sm"/>
            <a:tailEnd type="none" w="sm" len="sm"/>
          </a:ln>
        </p:spPr>
        <p:txBody>
          <a:bodyPr wrap="none" anchor="ct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spcBef>
                <a:spcPct val="0"/>
              </a:spcBef>
              <a:buClrTx/>
              <a:buSzTx/>
              <a:buFontTx/>
              <a:buNone/>
            </a:pPr>
            <a:endParaRPr lang="en-US" altLang="en-US" sz="2400" b="0">
              <a:solidFill>
                <a:schemeClr val="tx1"/>
              </a:solidFill>
              <a:latin typeface="Times New Roman" panose="02020603050405020304" pitchFamily="18" charset="0"/>
            </a:endParaRPr>
          </a:p>
        </p:txBody>
      </p:sp>
      <p:sp>
        <p:nvSpPr>
          <p:cNvPr id="51208" name="Rectangle 8">
            <a:extLst>
              <a:ext uri="{FF2B5EF4-FFF2-40B4-BE49-F238E27FC236}">
                <a16:creationId xmlns:a16="http://schemas.microsoft.com/office/drawing/2014/main" id="{B1A709F8-EED8-0128-1530-0DA4ED0A7E2E}"/>
              </a:ext>
            </a:extLst>
          </p:cNvPr>
          <p:cNvSpPr>
            <a:spLocks noChangeArrowheads="1"/>
          </p:cNvSpPr>
          <p:nvPr/>
        </p:nvSpPr>
        <p:spPr bwMode="auto">
          <a:xfrm>
            <a:off x="762000" y="3886200"/>
            <a:ext cx="8077200" cy="173038"/>
          </a:xfrm>
          <a:prstGeom prst="rect">
            <a:avLst/>
          </a:prstGeom>
          <a:solidFill>
            <a:schemeClr val="bg1"/>
          </a:solidFill>
          <a:ln w="12700" cap="sq">
            <a:solidFill>
              <a:schemeClr val="tx1"/>
            </a:solidFill>
            <a:miter lim="800000"/>
            <a:headEnd type="none" w="sm" len="sm"/>
            <a:tailEnd type="none" w="sm" len="sm"/>
          </a:ln>
        </p:spPr>
        <p:txBody>
          <a:bodyPr wrap="none" anchor="ct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spcBef>
                <a:spcPct val="0"/>
              </a:spcBef>
              <a:buClrTx/>
              <a:buSzTx/>
              <a:buFontTx/>
              <a:buNone/>
            </a:pPr>
            <a:endParaRPr lang="en-US" altLang="en-US" sz="2400" b="0">
              <a:solidFill>
                <a:schemeClr val="tx1"/>
              </a:solidFill>
              <a:latin typeface="Times New Roman" panose="02020603050405020304" pitchFamily="18" charset="0"/>
            </a:endParaRPr>
          </a:p>
        </p:txBody>
      </p:sp>
      <p:sp>
        <p:nvSpPr>
          <p:cNvPr id="51209" name="Rectangle 9">
            <a:extLst>
              <a:ext uri="{FF2B5EF4-FFF2-40B4-BE49-F238E27FC236}">
                <a16:creationId xmlns:a16="http://schemas.microsoft.com/office/drawing/2014/main" id="{AC4814BD-D03C-9FC5-78DB-EB95753ED47C}"/>
              </a:ext>
            </a:extLst>
          </p:cNvPr>
          <p:cNvSpPr>
            <a:spLocks noChangeArrowheads="1"/>
          </p:cNvSpPr>
          <p:nvPr/>
        </p:nvSpPr>
        <p:spPr bwMode="auto">
          <a:xfrm>
            <a:off x="762000" y="4067175"/>
            <a:ext cx="8077200" cy="173038"/>
          </a:xfrm>
          <a:prstGeom prst="rect">
            <a:avLst/>
          </a:prstGeom>
          <a:solidFill>
            <a:schemeClr val="bg1"/>
          </a:solidFill>
          <a:ln w="12700" cap="sq">
            <a:solidFill>
              <a:schemeClr val="tx1"/>
            </a:solidFill>
            <a:miter lim="800000"/>
            <a:headEnd type="none" w="sm" len="sm"/>
            <a:tailEnd type="none" w="sm" len="sm"/>
          </a:ln>
        </p:spPr>
        <p:txBody>
          <a:bodyPr wrap="none" anchor="ct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spcBef>
                <a:spcPct val="0"/>
              </a:spcBef>
              <a:buClrTx/>
              <a:buSzTx/>
              <a:buFontTx/>
              <a:buNone/>
            </a:pPr>
            <a:endParaRPr lang="en-US" altLang="en-US" sz="2400" b="0">
              <a:solidFill>
                <a:schemeClr val="tx1"/>
              </a:solidFill>
              <a:latin typeface="Times New Roman" panose="02020603050405020304" pitchFamily="18" charset="0"/>
            </a:endParaRPr>
          </a:p>
        </p:txBody>
      </p:sp>
      <p:sp>
        <p:nvSpPr>
          <p:cNvPr id="51210" name="Rectangle 10">
            <a:extLst>
              <a:ext uri="{FF2B5EF4-FFF2-40B4-BE49-F238E27FC236}">
                <a16:creationId xmlns:a16="http://schemas.microsoft.com/office/drawing/2014/main" id="{446322D2-EB69-91CC-A2A8-16936F9CD2B9}"/>
              </a:ext>
            </a:extLst>
          </p:cNvPr>
          <p:cNvSpPr>
            <a:spLocks noChangeArrowheads="1"/>
          </p:cNvSpPr>
          <p:nvPr/>
        </p:nvSpPr>
        <p:spPr bwMode="auto">
          <a:xfrm>
            <a:off x="762000" y="4249738"/>
            <a:ext cx="8077200" cy="173037"/>
          </a:xfrm>
          <a:prstGeom prst="rect">
            <a:avLst/>
          </a:prstGeom>
          <a:solidFill>
            <a:schemeClr val="bg1"/>
          </a:solidFill>
          <a:ln w="12700" cap="sq" algn="ctr">
            <a:solidFill>
              <a:schemeClr val="tx1"/>
            </a:solidFill>
            <a:miter lim="800000"/>
            <a:headEnd type="none" w="sm" len="sm"/>
            <a:tailEnd type="none" w="sm" len="sm"/>
          </a:ln>
        </p:spPr>
        <p:txBody>
          <a:bodyPr wrap="none" anchor="ct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spcBef>
                <a:spcPct val="0"/>
              </a:spcBef>
              <a:buClrTx/>
              <a:buSzTx/>
              <a:buFontTx/>
              <a:buNone/>
            </a:pPr>
            <a:endParaRPr lang="en-US" altLang="en-US" sz="2400" b="0">
              <a:solidFill>
                <a:schemeClr val="tx1"/>
              </a:solidFill>
              <a:latin typeface="Times New Roman" panose="02020603050405020304" pitchFamily="18" charset="0"/>
            </a:endParaRPr>
          </a:p>
        </p:txBody>
      </p:sp>
      <p:sp>
        <p:nvSpPr>
          <p:cNvPr id="51211" name="Rectangle 11">
            <a:extLst>
              <a:ext uri="{FF2B5EF4-FFF2-40B4-BE49-F238E27FC236}">
                <a16:creationId xmlns:a16="http://schemas.microsoft.com/office/drawing/2014/main" id="{7351AFFC-F9B7-0BE7-2751-5E4CCCF9CF2B}"/>
              </a:ext>
            </a:extLst>
          </p:cNvPr>
          <p:cNvSpPr>
            <a:spLocks noChangeArrowheads="1"/>
          </p:cNvSpPr>
          <p:nvPr/>
        </p:nvSpPr>
        <p:spPr bwMode="auto">
          <a:xfrm>
            <a:off x="762000" y="4419600"/>
            <a:ext cx="8077200" cy="173038"/>
          </a:xfrm>
          <a:prstGeom prst="rect">
            <a:avLst/>
          </a:prstGeom>
          <a:solidFill>
            <a:schemeClr val="bg1"/>
          </a:solidFill>
          <a:ln w="12700" cap="sq">
            <a:solidFill>
              <a:schemeClr val="tx1"/>
            </a:solidFill>
            <a:miter lim="800000"/>
            <a:headEnd type="none" w="sm" len="sm"/>
            <a:tailEnd type="none" w="sm" len="sm"/>
          </a:ln>
        </p:spPr>
        <p:txBody>
          <a:bodyPr wrap="none" anchor="ct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spcBef>
                <a:spcPct val="0"/>
              </a:spcBef>
              <a:buClrTx/>
              <a:buSzTx/>
              <a:buFontTx/>
              <a:buNone/>
            </a:pPr>
            <a:endParaRPr lang="en-US" altLang="en-US" sz="2400" b="0">
              <a:solidFill>
                <a:schemeClr val="tx1"/>
              </a:solidFill>
              <a:latin typeface="Times New Roman" panose="02020603050405020304" pitchFamily="18" charset="0"/>
            </a:endParaRPr>
          </a:p>
        </p:txBody>
      </p:sp>
      <p:sp>
        <p:nvSpPr>
          <p:cNvPr id="51212" name="Rectangle 12">
            <a:extLst>
              <a:ext uri="{FF2B5EF4-FFF2-40B4-BE49-F238E27FC236}">
                <a16:creationId xmlns:a16="http://schemas.microsoft.com/office/drawing/2014/main" id="{A1282969-57C5-F692-E6EC-3A919D6A6FA5}"/>
              </a:ext>
            </a:extLst>
          </p:cNvPr>
          <p:cNvSpPr>
            <a:spLocks noChangeArrowheads="1"/>
          </p:cNvSpPr>
          <p:nvPr/>
        </p:nvSpPr>
        <p:spPr bwMode="auto">
          <a:xfrm>
            <a:off x="762000" y="4597400"/>
            <a:ext cx="8077200" cy="173038"/>
          </a:xfrm>
          <a:prstGeom prst="rect">
            <a:avLst/>
          </a:prstGeom>
          <a:solidFill>
            <a:schemeClr val="bg1"/>
          </a:solidFill>
          <a:ln w="12700" cap="sq">
            <a:solidFill>
              <a:schemeClr val="tx1"/>
            </a:solidFill>
            <a:miter lim="800000"/>
            <a:headEnd type="none" w="sm" len="sm"/>
            <a:tailEnd type="none" w="sm" len="sm"/>
          </a:ln>
        </p:spPr>
        <p:txBody>
          <a:bodyPr wrap="none" anchor="ct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spcBef>
                <a:spcPct val="0"/>
              </a:spcBef>
              <a:buClrTx/>
              <a:buSzTx/>
              <a:buFontTx/>
              <a:buNone/>
            </a:pPr>
            <a:endParaRPr lang="en-US" altLang="en-US" sz="2400" b="0">
              <a:solidFill>
                <a:schemeClr val="tx1"/>
              </a:solidFill>
              <a:latin typeface="Times New Roman" panose="02020603050405020304" pitchFamily="18" charset="0"/>
            </a:endParaRPr>
          </a:p>
        </p:txBody>
      </p:sp>
      <p:sp>
        <p:nvSpPr>
          <p:cNvPr id="51213" name="Rectangle 13">
            <a:extLst>
              <a:ext uri="{FF2B5EF4-FFF2-40B4-BE49-F238E27FC236}">
                <a16:creationId xmlns:a16="http://schemas.microsoft.com/office/drawing/2014/main" id="{7DF6B153-12BF-DCA6-4ABA-4DD59864B25D}"/>
              </a:ext>
            </a:extLst>
          </p:cNvPr>
          <p:cNvSpPr>
            <a:spLocks noChangeArrowheads="1"/>
          </p:cNvSpPr>
          <p:nvPr/>
        </p:nvSpPr>
        <p:spPr bwMode="auto">
          <a:xfrm>
            <a:off x="762000" y="4779963"/>
            <a:ext cx="8077200" cy="173037"/>
          </a:xfrm>
          <a:prstGeom prst="rect">
            <a:avLst/>
          </a:prstGeom>
          <a:solidFill>
            <a:schemeClr val="bg1"/>
          </a:solidFill>
          <a:ln w="12700" cap="sq">
            <a:solidFill>
              <a:schemeClr val="tx1"/>
            </a:solidFill>
            <a:miter lim="800000"/>
            <a:headEnd type="none" w="sm" len="sm"/>
            <a:tailEnd type="none" w="sm" len="sm"/>
          </a:ln>
        </p:spPr>
        <p:txBody>
          <a:bodyPr wrap="none" anchor="ct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spcBef>
                <a:spcPct val="0"/>
              </a:spcBef>
              <a:buClrTx/>
              <a:buSzTx/>
              <a:buFontTx/>
              <a:buNone/>
            </a:pPr>
            <a:endParaRPr lang="en-US" altLang="en-US" sz="2400" b="0">
              <a:solidFill>
                <a:schemeClr val="tx1"/>
              </a:solidFill>
              <a:latin typeface="Times New Roman" panose="02020603050405020304" pitchFamily="18" charset="0"/>
            </a:endParaRPr>
          </a:p>
        </p:txBody>
      </p:sp>
      <p:sp>
        <p:nvSpPr>
          <p:cNvPr id="51214" name="Rectangle 14">
            <a:extLst>
              <a:ext uri="{FF2B5EF4-FFF2-40B4-BE49-F238E27FC236}">
                <a16:creationId xmlns:a16="http://schemas.microsoft.com/office/drawing/2014/main" id="{542ECDF2-9126-F157-FC35-BB0D632D93BA}"/>
              </a:ext>
            </a:extLst>
          </p:cNvPr>
          <p:cNvSpPr>
            <a:spLocks noChangeArrowheads="1"/>
          </p:cNvSpPr>
          <p:nvPr/>
        </p:nvSpPr>
        <p:spPr bwMode="auto">
          <a:xfrm>
            <a:off x="762000" y="4953000"/>
            <a:ext cx="8077200" cy="173038"/>
          </a:xfrm>
          <a:prstGeom prst="rect">
            <a:avLst/>
          </a:prstGeom>
          <a:solidFill>
            <a:schemeClr val="bg1"/>
          </a:solidFill>
          <a:ln w="12700" cap="sq">
            <a:solidFill>
              <a:schemeClr val="tx1"/>
            </a:solidFill>
            <a:miter lim="800000"/>
            <a:headEnd type="none" w="sm" len="sm"/>
            <a:tailEnd type="none" w="sm" len="sm"/>
          </a:ln>
        </p:spPr>
        <p:txBody>
          <a:bodyPr wrap="none" anchor="ct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spcBef>
                <a:spcPct val="0"/>
              </a:spcBef>
              <a:buClrTx/>
              <a:buSzTx/>
              <a:buFontTx/>
              <a:buNone/>
            </a:pPr>
            <a:endParaRPr lang="en-US" altLang="en-US" sz="2400" b="0">
              <a:solidFill>
                <a:schemeClr val="tx1"/>
              </a:solidFill>
              <a:latin typeface="Times New Roman" panose="02020603050405020304" pitchFamily="18" charset="0"/>
            </a:endParaRPr>
          </a:p>
        </p:txBody>
      </p:sp>
      <p:sp>
        <p:nvSpPr>
          <p:cNvPr id="51215" name="Rectangle 15">
            <a:extLst>
              <a:ext uri="{FF2B5EF4-FFF2-40B4-BE49-F238E27FC236}">
                <a16:creationId xmlns:a16="http://schemas.microsoft.com/office/drawing/2014/main" id="{CB11E7DC-6276-11AC-6D89-6B3DDFB3E5C9}"/>
              </a:ext>
            </a:extLst>
          </p:cNvPr>
          <p:cNvSpPr>
            <a:spLocks noChangeArrowheads="1"/>
          </p:cNvSpPr>
          <p:nvPr/>
        </p:nvSpPr>
        <p:spPr bwMode="auto">
          <a:xfrm>
            <a:off x="762000" y="5118100"/>
            <a:ext cx="8077200" cy="173038"/>
          </a:xfrm>
          <a:prstGeom prst="rect">
            <a:avLst/>
          </a:prstGeom>
          <a:solidFill>
            <a:schemeClr val="bg1"/>
          </a:solidFill>
          <a:ln w="12700" cap="sq">
            <a:solidFill>
              <a:schemeClr val="tx1"/>
            </a:solidFill>
            <a:miter lim="800000"/>
            <a:headEnd type="none" w="sm" len="sm"/>
            <a:tailEnd type="none" w="sm" len="sm"/>
          </a:ln>
        </p:spPr>
        <p:txBody>
          <a:bodyPr wrap="none" anchor="ct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spcBef>
                <a:spcPct val="0"/>
              </a:spcBef>
              <a:buClrTx/>
              <a:buSzTx/>
              <a:buFontTx/>
              <a:buNone/>
            </a:pPr>
            <a:endParaRPr lang="en-US" altLang="en-US" sz="2400" b="0">
              <a:solidFill>
                <a:schemeClr val="tx1"/>
              </a:solidFill>
              <a:latin typeface="Times New Roman" panose="02020603050405020304" pitchFamily="18" charset="0"/>
            </a:endParaRPr>
          </a:p>
        </p:txBody>
      </p:sp>
      <p:sp>
        <p:nvSpPr>
          <p:cNvPr id="51216" name="Rectangle 16">
            <a:extLst>
              <a:ext uri="{FF2B5EF4-FFF2-40B4-BE49-F238E27FC236}">
                <a16:creationId xmlns:a16="http://schemas.microsoft.com/office/drawing/2014/main" id="{62146832-818A-37B3-7346-CD343415A929}"/>
              </a:ext>
            </a:extLst>
          </p:cNvPr>
          <p:cNvSpPr>
            <a:spLocks noChangeArrowheads="1"/>
          </p:cNvSpPr>
          <p:nvPr/>
        </p:nvSpPr>
        <p:spPr bwMode="auto">
          <a:xfrm>
            <a:off x="762000" y="5291138"/>
            <a:ext cx="8077200" cy="173037"/>
          </a:xfrm>
          <a:prstGeom prst="rect">
            <a:avLst/>
          </a:prstGeom>
          <a:solidFill>
            <a:schemeClr val="bg1"/>
          </a:solidFill>
          <a:ln w="12700" cap="sq">
            <a:solidFill>
              <a:schemeClr val="tx1"/>
            </a:solidFill>
            <a:miter lim="800000"/>
            <a:headEnd type="none" w="sm" len="sm"/>
            <a:tailEnd type="none" w="sm" len="sm"/>
          </a:ln>
        </p:spPr>
        <p:txBody>
          <a:bodyPr wrap="none" anchor="ct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spcBef>
                <a:spcPct val="0"/>
              </a:spcBef>
              <a:buClrTx/>
              <a:buSzTx/>
              <a:buFontTx/>
              <a:buNone/>
            </a:pPr>
            <a:endParaRPr lang="en-US" altLang="en-US" sz="2400" b="0">
              <a:solidFill>
                <a:schemeClr val="tx1"/>
              </a:solidFill>
              <a:latin typeface="Times New Roman" panose="02020603050405020304" pitchFamily="18" charset="0"/>
            </a:endParaRPr>
          </a:p>
        </p:txBody>
      </p:sp>
      <p:sp>
        <p:nvSpPr>
          <p:cNvPr id="51217" name="Rectangle 17">
            <a:extLst>
              <a:ext uri="{FF2B5EF4-FFF2-40B4-BE49-F238E27FC236}">
                <a16:creationId xmlns:a16="http://schemas.microsoft.com/office/drawing/2014/main" id="{DCABEE0A-5680-7678-6505-C8FE1F45A34E}"/>
              </a:ext>
            </a:extLst>
          </p:cNvPr>
          <p:cNvSpPr>
            <a:spLocks noChangeArrowheads="1"/>
          </p:cNvSpPr>
          <p:nvPr/>
        </p:nvSpPr>
        <p:spPr bwMode="auto">
          <a:xfrm>
            <a:off x="762000" y="5465763"/>
            <a:ext cx="8077200" cy="173037"/>
          </a:xfrm>
          <a:prstGeom prst="rect">
            <a:avLst/>
          </a:prstGeom>
          <a:solidFill>
            <a:schemeClr val="bg1"/>
          </a:solidFill>
          <a:ln w="12700" cap="sq">
            <a:solidFill>
              <a:schemeClr val="tx1"/>
            </a:solidFill>
            <a:miter lim="800000"/>
            <a:headEnd type="none" w="sm" len="sm"/>
            <a:tailEnd type="none" w="sm" len="sm"/>
          </a:ln>
        </p:spPr>
        <p:txBody>
          <a:bodyPr wrap="none" anchor="ct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spcBef>
                <a:spcPct val="0"/>
              </a:spcBef>
              <a:buClrTx/>
              <a:buSzTx/>
              <a:buFontTx/>
              <a:buNone/>
            </a:pPr>
            <a:endParaRPr lang="en-US" altLang="en-US" sz="2400" b="0">
              <a:solidFill>
                <a:schemeClr val="tx1"/>
              </a:solidFill>
              <a:latin typeface="Times New Roman" panose="02020603050405020304" pitchFamily="18" charset="0"/>
            </a:endParaRPr>
          </a:p>
        </p:txBody>
      </p:sp>
      <p:sp>
        <p:nvSpPr>
          <p:cNvPr id="51218" name="Rectangle 18">
            <a:extLst>
              <a:ext uri="{FF2B5EF4-FFF2-40B4-BE49-F238E27FC236}">
                <a16:creationId xmlns:a16="http://schemas.microsoft.com/office/drawing/2014/main" id="{40A8BEBE-CE38-DC90-D7D7-3874C8AF96D0}"/>
              </a:ext>
            </a:extLst>
          </p:cNvPr>
          <p:cNvSpPr>
            <a:spLocks noChangeArrowheads="1"/>
          </p:cNvSpPr>
          <p:nvPr/>
        </p:nvSpPr>
        <p:spPr bwMode="auto">
          <a:xfrm>
            <a:off x="7378700" y="2438400"/>
            <a:ext cx="16129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r">
              <a:spcBef>
                <a:spcPct val="0"/>
              </a:spcBef>
              <a:buClrTx/>
              <a:buSzTx/>
              <a:buFontTx/>
              <a:buNone/>
            </a:pPr>
            <a:r>
              <a:rPr lang="en-US" altLang="en-US" sz="1200">
                <a:solidFill>
                  <a:schemeClr val="tx1"/>
                </a:solidFill>
                <a:cs typeface="Arial" panose="020B0604020202020204" pitchFamily="34" charset="0"/>
              </a:rPr>
              <a:t>Illustration 1-10</a:t>
            </a:r>
            <a:endParaRPr lang="en-US" altLang="en-US" sz="1200" b="0">
              <a:solidFill>
                <a:schemeClr val="tx1"/>
              </a:solidFill>
              <a:cs typeface="Arial" panose="020B0604020202020204" pitchFamily="34" charset="0"/>
            </a:endParaRPr>
          </a:p>
        </p:txBody>
      </p:sp>
      <p:sp>
        <p:nvSpPr>
          <p:cNvPr id="51219" name="Text Box 2">
            <a:extLst>
              <a:ext uri="{FF2B5EF4-FFF2-40B4-BE49-F238E27FC236}">
                <a16:creationId xmlns:a16="http://schemas.microsoft.com/office/drawing/2014/main" id="{7AB980C5-28C4-9121-F60B-33A9DD302605}"/>
              </a:ext>
            </a:extLst>
          </p:cNvPr>
          <p:cNvSpPr txBox="1">
            <a:spLocks noChangeArrowheads="1"/>
          </p:cNvSpPr>
          <p:nvPr/>
        </p:nvSpPr>
        <p:spPr bwMode="auto">
          <a:xfrm>
            <a:off x="533400" y="1349375"/>
            <a:ext cx="8229600" cy="78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nSpc>
                <a:spcPct val="120000"/>
              </a:lnSpc>
              <a:spcBef>
                <a:spcPct val="50000"/>
              </a:spcBef>
              <a:buClrTx/>
              <a:buSzTx/>
              <a:buFontTx/>
              <a:buNone/>
            </a:pPr>
            <a:r>
              <a:rPr lang="en-US" altLang="en-US" sz="1900">
                <a:solidFill>
                  <a:schemeClr val="tx1"/>
                </a:solidFill>
                <a:cs typeface="Arial" panose="020B0604020202020204" pitchFamily="34" charset="0"/>
              </a:rPr>
              <a:t>Transaction (2). Purchase of Equipment for Cash.</a:t>
            </a:r>
            <a:r>
              <a:rPr lang="en-US" altLang="en-US" sz="1900" b="0">
                <a:solidFill>
                  <a:schemeClr val="tx1"/>
                </a:solidFill>
                <a:cs typeface="Arial" panose="020B0604020202020204" pitchFamily="34" charset="0"/>
              </a:rPr>
              <a:t>  Softbyte purchases computer equipment for €7,000 cash.</a:t>
            </a:r>
          </a:p>
        </p:txBody>
      </p:sp>
      <p:sp>
        <p:nvSpPr>
          <p:cNvPr id="51220" name="Text Box 22">
            <a:extLst>
              <a:ext uri="{FF2B5EF4-FFF2-40B4-BE49-F238E27FC236}">
                <a16:creationId xmlns:a16="http://schemas.microsoft.com/office/drawing/2014/main" id="{DE8EC773-00EF-2A3E-59CE-B1EE87A8F49A}"/>
              </a:ext>
            </a:extLst>
          </p:cNvPr>
          <p:cNvSpPr txBox="1">
            <a:spLocks noChangeArrowheads="1"/>
          </p:cNvSpPr>
          <p:nvPr/>
        </p:nvSpPr>
        <p:spPr bwMode="auto">
          <a:xfrm>
            <a:off x="5029200" y="2773363"/>
            <a:ext cx="2667000" cy="274637"/>
          </a:xfrm>
          <a:prstGeom prst="rect">
            <a:avLst/>
          </a:prstGeom>
          <a:solidFill>
            <a:srgbClr val="6699FF"/>
          </a:solidFill>
          <a:ln>
            <a:noFill/>
          </a:ln>
          <a:extLs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spcBef>
                <a:spcPct val="50000"/>
              </a:spcBef>
              <a:buClrTx/>
              <a:buSzTx/>
              <a:buFontTx/>
              <a:buNone/>
            </a:pPr>
            <a:r>
              <a:rPr lang="en-US" altLang="en-US" sz="1200">
                <a:solidFill>
                  <a:schemeClr val="tx1"/>
                </a:solidFill>
                <a:latin typeface="Verdana" panose="020B0604030504040204" pitchFamily="34" charset="0"/>
              </a:rPr>
              <a:t>Stockholders’ Equity</a:t>
            </a:r>
            <a:endParaRPr lang="th-TH" altLang="en-US" sz="1200">
              <a:solidFill>
                <a:schemeClr val="tx1"/>
              </a:solidFill>
              <a:latin typeface="Verdana" panose="020B0604030504040204" pitchFamily="34" charset="0"/>
            </a:endParaRPr>
          </a:p>
        </p:txBody>
      </p:sp>
    </p:spTree>
  </p:cSld>
  <p:clrMapOvr>
    <a:masterClrMapping/>
  </p:clrMapOvr>
  <p:transition>
    <p:wipe dir="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3250" name="Picture 2">
            <a:extLst>
              <a:ext uri="{FF2B5EF4-FFF2-40B4-BE49-F238E27FC236}">
                <a16:creationId xmlns:a16="http://schemas.microsoft.com/office/drawing/2014/main" id="{87DF395C-4E0E-DCEF-4D7E-1AC500FCD67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2819400"/>
            <a:ext cx="8610600" cy="3567113"/>
          </a:xfrm>
          <a:prstGeom prst="rect">
            <a:avLst/>
          </a:prstGeom>
          <a:noFill/>
          <a:ln w="19050" cap="sq" algn="ctr">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pic>
      <p:sp>
        <p:nvSpPr>
          <p:cNvPr id="53251" name="Text Box 4">
            <a:extLst>
              <a:ext uri="{FF2B5EF4-FFF2-40B4-BE49-F238E27FC236}">
                <a16:creationId xmlns:a16="http://schemas.microsoft.com/office/drawing/2014/main" id="{19CAC90C-70F5-390E-1C5B-705C4844557D}"/>
              </a:ext>
            </a:extLst>
          </p:cNvPr>
          <p:cNvSpPr txBox="1">
            <a:spLocks noChangeArrowheads="1"/>
          </p:cNvSpPr>
          <p:nvPr/>
        </p:nvSpPr>
        <p:spPr bwMode="auto">
          <a:xfrm>
            <a:off x="8305800" y="6445250"/>
            <a:ext cx="762000" cy="336550"/>
          </a:xfrm>
          <a:prstGeom prst="rect">
            <a:avLst/>
          </a:prstGeom>
          <a:solidFill>
            <a:schemeClr val="bg1"/>
          </a:solidFill>
          <a:ln>
            <a:noFill/>
          </a:ln>
          <a:extLs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marL="457200" indent="-457200">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r">
              <a:spcBef>
                <a:spcPct val="50000"/>
              </a:spcBef>
              <a:buClrTx/>
              <a:buSzTx/>
              <a:buFontTx/>
              <a:buNone/>
            </a:pPr>
            <a:r>
              <a:rPr lang="en-US" altLang="en-US" sz="1600">
                <a:cs typeface="Arial" panose="020B0604020202020204" pitchFamily="34" charset="0"/>
              </a:rPr>
              <a:t>LO 7</a:t>
            </a:r>
          </a:p>
        </p:txBody>
      </p:sp>
      <p:sp>
        <p:nvSpPr>
          <p:cNvPr id="53252" name="Line 4">
            <a:extLst>
              <a:ext uri="{FF2B5EF4-FFF2-40B4-BE49-F238E27FC236}">
                <a16:creationId xmlns:a16="http://schemas.microsoft.com/office/drawing/2014/main" id="{99D3C9CD-2436-C793-375D-38D8A29A388E}"/>
              </a:ext>
            </a:extLst>
          </p:cNvPr>
          <p:cNvSpPr>
            <a:spLocks noChangeShapeType="1"/>
          </p:cNvSpPr>
          <p:nvPr/>
        </p:nvSpPr>
        <p:spPr bwMode="auto">
          <a:xfrm>
            <a:off x="304800" y="990600"/>
            <a:ext cx="8534400" cy="0"/>
          </a:xfrm>
          <a:prstGeom prst="line">
            <a:avLst/>
          </a:prstGeom>
          <a:noFill/>
          <a:ln w="57150" cap="sq">
            <a:solidFill>
              <a:srgbClr val="8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53253" name="Rectangle 7">
            <a:extLst>
              <a:ext uri="{FF2B5EF4-FFF2-40B4-BE49-F238E27FC236}">
                <a16:creationId xmlns:a16="http://schemas.microsoft.com/office/drawing/2014/main" id="{A7625624-A7F1-50C2-FCC9-484F8D810BC7}"/>
              </a:ext>
            </a:extLst>
          </p:cNvPr>
          <p:cNvSpPr>
            <a:spLocks noChangeArrowheads="1"/>
          </p:cNvSpPr>
          <p:nvPr/>
        </p:nvSpPr>
        <p:spPr bwMode="auto">
          <a:xfrm>
            <a:off x="533400" y="381000"/>
            <a:ext cx="8077200" cy="560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90488" tIns="44450" rIns="90488" bIns="44450"/>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spcBef>
                <a:spcPct val="0"/>
              </a:spcBef>
              <a:buClrTx/>
              <a:buSzTx/>
              <a:buFontTx/>
              <a:buNone/>
            </a:pPr>
            <a:r>
              <a:rPr lang="en-US" altLang="en-US" sz="3000">
                <a:solidFill>
                  <a:schemeClr val="tx1"/>
                </a:solidFill>
                <a:cs typeface="Arial" panose="020B0604020202020204" pitchFamily="34" charset="0"/>
              </a:rPr>
              <a:t>Transaction Analysis</a:t>
            </a:r>
          </a:p>
        </p:txBody>
      </p:sp>
      <p:sp>
        <p:nvSpPr>
          <p:cNvPr id="53254" name="Rectangle 6">
            <a:extLst>
              <a:ext uri="{FF2B5EF4-FFF2-40B4-BE49-F238E27FC236}">
                <a16:creationId xmlns:a16="http://schemas.microsoft.com/office/drawing/2014/main" id="{C14B8EEB-4764-92F9-FC61-20B697E53D08}"/>
              </a:ext>
            </a:extLst>
          </p:cNvPr>
          <p:cNvSpPr>
            <a:spLocks noChangeArrowheads="1"/>
          </p:cNvSpPr>
          <p:nvPr/>
        </p:nvSpPr>
        <p:spPr bwMode="auto">
          <a:xfrm>
            <a:off x="762000" y="5638800"/>
            <a:ext cx="8077200" cy="649288"/>
          </a:xfrm>
          <a:prstGeom prst="rect">
            <a:avLst/>
          </a:prstGeom>
          <a:solidFill>
            <a:schemeClr val="bg1"/>
          </a:solidFill>
          <a:ln w="12700" cap="sq">
            <a:solidFill>
              <a:schemeClr val="tx1"/>
            </a:solidFill>
            <a:miter lim="800000"/>
            <a:headEnd type="none" w="sm" len="sm"/>
            <a:tailEnd type="none" w="sm" len="sm"/>
          </a:ln>
        </p:spPr>
        <p:txBody>
          <a:bodyPr wrap="none" anchor="ct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spcBef>
                <a:spcPct val="0"/>
              </a:spcBef>
              <a:buClrTx/>
              <a:buSzTx/>
              <a:buFontTx/>
              <a:buNone/>
            </a:pPr>
            <a:endParaRPr lang="en-US" altLang="en-US" sz="2400" b="0">
              <a:solidFill>
                <a:schemeClr val="tx1"/>
              </a:solidFill>
              <a:latin typeface="Times New Roman" panose="02020603050405020304" pitchFamily="18" charset="0"/>
            </a:endParaRPr>
          </a:p>
        </p:txBody>
      </p:sp>
      <p:sp>
        <p:nvSpPr>
          <p:cNvPr id="53255" name="Rectangle 7">
            <a:extLst>
              <a:ext uri="{FF2B5EF4-FFF2-40B4-BE49-F238E27FC236}">
                <a16:creationId xmlns:a16="http://schemas.microsoft.com/office/drawing/2014/main" id="{9F27A666-9E93-4EBA-1E68-D0587B7D20F9}"/>
              </a:ext>
            </a:extLst>
          </p:cNvPr>
          <p:cNvSpPr>
            <a:spLocks noChangeArrowheads="1"/>
          </p:cNvSpPr>
          <p:nvPr/>
        </p:nvSpPr>
        <p:spPr bwMode="auto">
          <a:xfrm>
            <a:off x="762000" y="3886200"/>
            <a:ext cx="8077200" cy="173038"/>
          </a:xfrm>
          <a:prstGeom prst="rect">
            <a:avLst/>
          </a:prstGeom>
          <a:solidFill>
            <a:schemeClr val="bg1"/>
          </a:solidFill>
          <a:ln w="12700" cap="sq">
            <a:solidFill>
              <a:schemeClr val="tx1"/>
            </a:solidFill>
            <a:miter lim="800000"/>
            <a:headEnd type="none" w="sm" len="sm"/>
            <a:tailEnd type="none" w="sm" len="sm"/>
          </a:ln>
        </p:spPr>
        <p:txBody>
          <a:bodyPr wrap="none" anchor="ct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spcBef>
                <a:spcPct val="0"/>
              </a:spcBef>
              <a:buClrTx/>
              <a:buSzTx/>
              <a:buFontTx/>
              <a:buNone/>
            </a:pPr>
            <a:endParaRPr lang="en-US" altLang="en-US" sz="2400" b="0">
              <a:solidFill>
                <a:schemeClr val="tx1"/>
              </a:solidFill>
              <a:latin typeface="Times New Roman" panose="02020603050405020304" pitchFamily="18" charset="0"/>
            </a:endParaRPr>
          </a:p>
        </p:txBody>
      </p:sp>
      <p:sp>
        <p:nvSpPr>
          <p:cNvPr id="53256" name="Rectangle 8">
            <a:extLst>
              <a:ext uri="{FF2B5EF4-FFF2-40B4-BE49-F238E27FC236}">
                <a16:creationId xmlns:a16="http://schemas.microsoft.com/office/drawing/2014/main" id="{1CCEE643-2462-C9A3-116D-ECC80DFDBE6E}"/>
              </a:ext>
            </a:extLst>
          </p:cNvPr>
          <p:cNvSpPr>
            <a:spLocks noChangeArrowheads="1"/>
          </p:cNvSpPr>
          <p:nvPr/>
        </p:nvSpPr>
        <p:spPr bwMode="auto">
          <a:xfrm>
            <a:off x="762000" y="4067175"/>
            <a:ext cx="8077200" cy="173038"/>
          </a:xfrm>
          <a:prstGeom prst="rect">
            <a:avLst/>
          </a:prstGeom>
          <a:solidFill>
            <a:schemeClr val="bg1"/>
          </a:solidFill>
          <a:ln w="12700" cap="sq">
            <a:solidFill>
              <a:schemeClr val="tx1"/>
            </a:solidFill>
            <a:miter lim="800000"/>
            <a:headEnd type="none" w="sm" len="sm"/>
            <a:tailEnd type="none" w="sm" len="sm"/>
          </a:ln>
        </p:spPr>
        <p:txBody>
          <a:bodyPr wrap="none" anchor="ct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spcBef>
                <a:spcPct val="0"/>
              </a:spcBef>
              <a:buClrTx/>
              <a:buSzTx/>
              <a:buFontTx/>
              <a:buNone/>
            </a:pPr>
            <a:endParaRPr lang="en-US" altLang="en-US" sz="2400" b="0">
              <a:solidFill>
                <a:schemeClr val="tx1"/>
              </a:solidFill>
              <a:latin typeface="Times New Roman" panose="02020603050405020304" pitchFamily="18" charset="0"/>
            </a:endParaRPr>
          </a:p>
        </p:txBody>
      </p:sp>
      <p:sp>
        <p:nvSpPr>
          <p:cNvPr id="53257" name="Rectangle 9">
            <a:extLst>
              <a:ext uri="{FF2B5EF4-FFF2-40B4-BE49-F238E27FC236}">
                <a16:creationId xmlns:a16="http://schemas.microsoft.com/office/drawing/2014/main" id="{DCF71AE2-31D9-4E9D-CB14-FA499204C329}"/>
              </a:ext>
            </a:extLst>
          </p:cNvPr>
          <p:cNvSpPr>
            <a:spLocks noChangeArrowheads="1"/>
          </p:cNvSpPr>
          <p:nvPr/>
        </p:nvSpPr>
        <p:spPr bwMode="auto">
          <a:xfrm>
            <a:off x="762000" y="4249738"/>
            <a:ext cx="8077200" cy="173037"/>
          </a:xfrm>
          <a:prstGeom prst="rect">
            <a:avLst/>
          </a:prstGeom>
          <a:solidFill>
            <a:schemeClr val="bg1"/>
          </a:solidFill>
          <a:ln w="12700" cap="sq" algn="ctr">
            <a:solidFill>
              <a:schemeClr val="tx1"/>
            </a:solidFill>
            <a:miter lim="800000"/>
            <a:headEnd type="none" w="sm" len="sm"/>
            <a:tailEnd type="none" w="sm" len="sm"/>
          </a:ln>
        </p:spPr>
        <p:txBody>
          <a:bodyPr wrap="none" anchor="ct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spcBef>
                <a:spcPct val="0"/>
              </a:spcBef>
              <a:buClrTx/>
              <a:buSzTx/>
              <a:buFontTx/>
              <a:buNone/>
            </a:pPr>
            <a:endParaRPr lang="en-US" altLang="en-US" sz="2400" b="0">
              <a:solidFill>
                <a:schemeClr val="tx1"/>
              </a:solidFill>
              <a:latin typeface="Times New Roman" panose="02020603050405020304" pitchFamily="18" charset="0"/>
            </a:endParaRPr>
          </a:p>
        </p:txBody>
      </p:sp>
      <p:sp>
        <p:nvSpPr>
          <p:cNvPr id="53258" name="Rectangle 10">
            <a:extLst>
              <a:ext uri="{FF2B5EF4-FFF2-40B4-BE49-F238E27FC236}">
                <a16:creationId xmlns:a16="http://schemas.microsoft.com/office/drawing/2014/main" id="{1F753B95-2EDA-3CE2-0329-8CA0B47245FB}"/>
              </a:ext>
            </a:extLst>
          </p:cNvPr>
          <p:cNvSpPr>
            <a:spLocks noChangeArrowheads="1"/>
          </p:cNvSpPr>
          <p:nvPr/>
        </p:nvSpPr>
        <p:spPr bwMode="auto">
          <a:xfrm>
            <a:off x="762000" y="4419600"/>
            <a:ext cx="8077200" cy="173038"/>
          </a:xfrm>
          <a:prstGeom prst="rect">
            <a:avLst/>
          </a:prstGeom>
          <a:solidFill>
            <a:schemeClr val="bg1"/>
          </a:solidFill>
          <a:ln w="12700" cap="sq">
            <a:solidFill>
              <a:schemeClr val="tx1"/>
            </a:solidFill>
            <a:miter lim="800000"/>
            <a:headEnd type="none" w="sm" len="sm"/>
            <a:tailEnd type="none" w="sm" len="sm"/>
          </a:ln>
        </p:spPr>
        <p:txBody>
          <a:bodyPr wrap="none" anchor="ct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spcBef>
                <a:spcPct val="0"/>
              </a:spcBef>
              <a:buClrTx/>
              <a:buSzTx/>
              <a:buFontTx/>
              <a:buNone/>
            </a:pPr>
            <a:endParaRPr lang="en-US" altLang="en-US" sz="2400" b="0">
              <a:solidFill>
                <a:schemeClr val="tx1"/>
              </a:solidFill>
              <a:latin typeface="Times New Roman" panose="02020603050405020304" pitchFamily="18" charset="0"/>
            </a:endParaRPr>
          </a:p>
        </p:txBody>
      </p:sp>
      <p:sp>
        <p:nvSpPr>
          <p:cNvPr id="53259" name="Rectangle 11">
            <a:extLst>
              <a:ext uri="{FF2B5EF4-FFF2-40B4-BE49-F238E27FC236}">
                <a16:creationId xmlns:a16="http://schemas.microsoft.com/office/drawing/2014/main" id="{83E0031A-66A3-1235-2DB2-A4C7412CC2B7}"/>
              </a:ext>
            </a:extLst>
          </p:cNvPr>
          <p:cNvSpPr>
            <a:spLocks noChangeArrowheads="1"/>
          </p:cNvSpPr>
          <p:nvPr/>
        </p:nvSpPr>
        <p:spPr bwMode="auto">
          <a:xfrm>
            <a:off x="762000" y="4597400"/>
            <a:ext cx="8077200" cy="173038"/>
          </a:xfrm>
          <a:prstGeom prst="rect">
            <a:avLst/>
          </a:prstGeom>
          <a:solidFill>
            <a:schemeClr val="bg1"/>
          </a:solidFill>
          <a:ln w="12700" cap="sq">
            <a:solidFill>
              <a:schemeClr val="tx1"/>
            </a:solidFill>
            <a:miter lim="800000"/>
            <a:headEnd type="none" w="sm" len="sm"/>
            <a:tailEnd type="none" w="sm" len="sm"/>
          </a:ln>
        </p:spPr>
        <p:txBody>
          <a:bodyPr wrap="none" anchor="ct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spcBef>
                <a:spcPct val="0"/>
              </a:spcBef>
              <a:buClrTx/>
              <a:buSzTx/>
              <a:buFontTx/>
              <a:buNone/>
            </a:pPr>
            <a:endParaRPr lang="en-US" altLang="en-US" sz="2400" b="0">
              <a:solidFill>
                <a:schemeClr val="tx1"/>
              </a:solidFill>
              <a:latin typeface="Times New Roman" panose="02020603050405020304" pitchFamily="18" charset="0"/>
            </a:endParaRPr>
          </a:p>
        </p:txBody>
      </p:sp>
      <p:sp>
        <p:nvSpPr>
          <p:cNvPr id="53260" name="Rectangle 12">
            <a:extLst>
              <a:ext uri="{FF2B5EF4-FFF2-40B4-BE49-F238E27FC236}">
                <a16:creationId xmlns:a16="http://schemas.microsoft.com/office/drawing/2014/main" id="{4B50747D-D109-5EE7-36BF-7CAD59F4F7AE}"/>
              </a:ext>
            </a:extLst>
          </p:cNvPr>
          <p:cNvSpPr>
            <a:spLocks noChangeArrowheads="1"/>
          </p:cNvSpPr>
          <p:nvPr/>
        </p:nvSpPr>
        <p:spPr bwMode="auto">
          <a:xfrm>
            <a:off x="762000" y="4779963"/>
            <a:ext cx="8077200" cy="173037"/>
          </a:xfrm>
          <a:prstGeom prst="rect">
            <a:avLst/>
          </a:prstGeom>
          <a:solidFill>
            <a:schemeClr val="bg1"/>
          </a:solidFill>
          <a:ln w="12700" cap="sq">
            <a:solidFill>
              <a:schemeClr val="tx1"/>
            </a:solidFill>
            <a:miter lim="800000"/>
            <a:headEnd type="none" w="sm" len="sm"/>
            <a:tailEnd type="none" w="sm" len="sm"/>
          </a:ln>
        </p:spPr>
        <p:txBody>
          <a:bodyPr wrap="none" anchor="ct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spcBef>
                <a:spcPct val="0"/>
              </a:spcBef>
              <a:buClrTx/>
              <a:buSzTx/>
              <a:buFontTx/>
              <a:buNone/>
            </a:pPr>
            <a:endParaRPr lang="en-US" altLang="en-US" sz="2400" b="0">
              <a:solidFill>
                <a:schemeClr val="tx1"/>
              </a:solidFill>
              <a:latin typeface="Times New Roman" panose="02020603050405020304" pitchFamily="18" charset="0"/>
            </a:endParaRPr>
          </a:p>
        </p:txBody>
      </p:sp>
      <p:sp>
        <p:nvSpPr>
          <p:cNvPr id="53261" name="Rectangle 13">
            <a:extLst>
              <a:ext uri="{FF2B5EF4-FFF2-40B4-BE49-F238E27FC236}">
                <a16:creationId xmlns:a16="http://schemas.microsoft.com/office/drawing/2014/main" id="{283EFBE5-98C3-846B-7C9C-128C32B6BAAE}"/>
              </a:ext>
            </a:extLst>
          </p:cNvPr>
          <p:cNvSpPr>
            <a:spLocks noChangeArrowheads="1"/>
          </p:cNvSpPr>
          <p:nvPr/>
        </p:nvSpPr>
        <p:spPr bwMode="auto">
          <a:xfrm>
            <a:off x="762000" y="4953000"/>
            <a:ext cx="8077200" cy="173038"/>
          </a:xfrm>
          <a:prstGeom prst="rect">
            <a:avLst/>
          </a:prstGeom>
          <a:solidFill>
            <a:schemeClr val="bg1"/>
          </a:solidFill>
          <a:ln w="12700" cap="sq">
            <a:solidFill>
              <a:schemeClr val="tx1"/>
            </a:solidFill>
            <a:miter lim="800000"/>
            <a:headEnd type="none" w="sm" len="sm"/>
            <a:tailEnd type="none" w="sm" len="sm"/>
          </a:ln>
        </p:spPr>
        <p:txBody>
          <a:bodyPr wrap="none" anchor="ct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spcBef>
                <a:spcPct val="0"/>
              </a:spcBef>
              <a:buClrTx/>
              <a:buSzTx/>
              <a:buFontTx/>
              <a:buNone/>
            </a:pPr>
            <a:endParaRPr lang="en-US" altLang="en-US" sz="2400" b="0">
              <a:solidFill>
                <a:schemeClr val="tx1"/>
              </a:solidFill>
              <a:latin typeface="Times New Roman" panose="02020603050405020304" pitchFamily="18" charset="0"/>
            </a:endParaRPr>
          </a:p>
        </p:txBody>
      </p:sp>
      <p:sp>
        <p:nvSpPr>
          <p:cNvPr id="53262" name="Rectangle 14">
            <a:extLst>
              <a:ext uri="{FF2B5EF4-FFF2-40B4-BE49-F238E27FC236}">
                <a16:creationId xmlns:a16="http://schemas.microsoft.com/office/drawing/2014/main" id="{ADD81B91-7F31-C33F-2A85-781383ADB6D6}"/>
              </a:ext>
            </a:extLst>
          </p:cNvPr>
          <p:cNvSpPr>
            <a:spLocks noChangeArrowheads="1"/>
          </p:cNvSpPr>
          <p:nvPr/>
        </p:nvSpPr>
        <p:spPr bwMode="auto">
          <a:xfrm>
            <a:off x="762000" y="5118100"/>
            <a:ext cx="8077200" cy="173038"/>
          </a:xfrm>
          <a:prstGeom prst="rect">
            <a:avLst/>
          </a:prstGeom>
          <a:solidFill>
            <a:schemeClr val="bg1"/>
          </a:solidFill>
          <a:ln w="12700" cap="sq">
            <a:solidFill>
              <a:schemeClr val="tx1"/>
            </a:solidFill>
            <a:miter lim="800000"/>
            <a:headEnd type="none" w="sm" len="sm"/>
            <a:tailEnd type="none" w="sm" len="sm"/>
          </a:ln>
        </p:spPr>
        <p:txBody>
          <a:bodyPr wrap="none" anchor="ct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spcBef>
                <a:spcPct val="0"/>
              </a:spcBef>
              <a:buClrTx/>
              <a:buSzTx/>
              <a:buFontTx/>
              <a:buNone/>
            </a:pPr>
            <a:endParaRPr lang="en-US" altLang="en-US" sz="2400" b="0">
              <a:solidFill>
                <a:schemeClr val="tx1"/>
              </a:solidFill>
              <a:latin typeface="Times New Roman" panose="02020603050405020304" pitchFamily="18" charset="0"/>
            </a:endParaRPr>
          </a:p>
        </p:txBody>
      </p:sp>
      <p:sp>
        <p:nvSpPr>
          <p:cNvPr id="53263" name="Rectangle 15">
            <a:extLst>
              <a:ext uri="{FF2B5EF4-FFF2-40B4-BE49-F238E27FC236}">
                <a16:creationId xmlns:a16="http://schemas.microsoft.com/office/drawing/2014/main" id="{A0FEC398-29BD-A4AC-807A-1C92CCE80FD0}"/>
              </a:ext>
            </a:extLst>
          </p:cNvPr>
          <p:cNvSpPr>
            <a:spLocks noChangeArrowheads="1"/>
          </p:cNvSpPr>
          <p:nvPr/>
        </p:nvSpPr>
        <p:spPr bwMode="auto">
          <a:xfrm>
            <a:off x="762000" y="5291138"/>
            <a:ext cx="8077200" cy="173037"/>
          </a:xfrm>
          <a:prstGeom prst="rect">
            <a:avLst/>
          </a:prstGeom>
          <a:solidFill>
            <a:schemeClr val="bg1"/>
          </a:solidFill>
          <a:ln w="12700" cap="sq">
            <a:solidFill>
              <a:schemeClr val="tx1"/>
            </a:solidFill>
            <a:miter lim="800000"/>
            <a:headEnd type="none" w="sm" len="sm"/>
            <a:tailEnd type="none" w="sm" len="sm"/>
          </a:ln>
        </p:spPr>
        <p:txBody>
          <a:bodyPr wrap="none" anchor="ct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spcBef>
                <a:spcPct val="0"/>
              </a:spcBef>
              <a:buClrTx/>
              <a:buSzTx/>
              <a:buFontTx/>
              <a:buNone/>
            </a:pPr>
            <a:endParaRPr lang="en-US" altLang="en-US" sz="2400" b="0">
              <a:solidFill>
                <a:schemeClr val="tx1"/>
              </a:solidFill>
              <a:latin typeface="Times New Roman" panose="02020603050405020304" pitchFamily="18" charset="0"/>
            </a:endParaRPr>
          </a:p>
        </p:txBody>
      </p:sp>
      <p:sp>
        <p:nvSpPr>
          <p:cNvPr id="53264" name="Rectangle 16">
            <a:extLst>
              <a:ext uri="{FF2B5EF4-FFF2-40B4-BE49-F238E27FC236}">
                <a16:creationId xmlns:a16="http://schemas.microsoft.com/office/drawing/2014/main" id="{0FD77BA3-24CC-56E6-0432-C9CD70C9DC29}"/>
              </a:ext>
            </a:extLst>
          </p:cNvPr>
          <p:cNvSpPr>
            <a:spLocks noChangeArrowheads="1"/>
          </p:cNvSpPr>
          <p:nvPr/>
        </p:nvSpPr>
        <p:spPr bwMode="auto">
          <a:xfrm>
            <a:off x="762000" y="5465763"/>
            <a:ext cx="8077200" cy="173037"/>
          </a:xfrm>
          <a:prstGeom prst="rect">
            <a:avLst/>
          </a:prstGeom>
          <a:solidFill>
            <a:schemeClr val="bg1"/>
          </a:solidFill>
          <a:ln w="12700" cap="sq">
            <a:solidFill>
              <a:schemeClr val="tx1"/>
            </a:solidFill>
            <a:miter lim="800000"/>
            <a:headEnd type="none" w="sm" len="sm"/>
            <a:tailEnd type="none" w="sm" len="sm"/>
          </a:ln>
        </p:spPr>
        <p:txBody>
          <a:bodyPr wrap="none" anchor="ct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spcBef>
                <a:spcPct val="0"/>
              </a:spcBef>
              <a:buClrTx/>
              <a:buSzTx/>
              <a:buFontTx/>
              <a:buNone/>
            </a:pPr>
            <a:endParaRPr lang="en-US" altLang="en-US" sz="2400" b="0">
              <a:solidFill>
                <a:schemeClr val="tx1"/>
              </a:solidFill>
              <a:latin typeface="Times New Roman" panose="02020603050405020304" pitchFamily="18" charset="0"/>
            </a:endParaRPr>
          </a:p>
        </p:txBody>
      </p:sp>
      <p:sp>
        <p:nvSpPr>
          <p:cNvPr id="53265" name="Rectangle 17">
            <a:extLst>
              <a:ext uri="{FF2B5EF4-FFF2-40B4-BE49-F238E27FC236}">
                <a16:creationId xmlns:a16="http://schemas.microsoft.com/office/drawing/2014/main" id="{2A52BD9E-75FF-BF0C-254E-F6ECE10DE4FB}"/>
              </a:ext>
            </a:extLst>
          </p:cNvPr>
          <p:cNvSpPr>
            <a:spLocks noChangeArrowheads="1"/>
          </p:cNvSpPr>
          <p:nvPr/>
        </p:nvSpPr>
        <p:spPr bwMode="auto">
          <a:xfrm>
            <a:off x="7378700" y="2438400"/>
            <a:ext cx="16129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r">
              <a:spcBef>
                <a:spcPct val="0"/>
              </a:spcBef>
              <a:buClrTx/>
              <a:buSzTx/>
              <a:buFontTx/>
              <a:buNone/>
            </a:pPr>
            <a:r>
              <a:rPr lang="en-US" altLang="en-US" sz="1200">
                <a:solidFill>
                  <a:schemeClr val="tx1"/>
                </a:solidFill>
                <a:cs typeface="Arial" panose="020B0604020202020204" pitchFamily="34" charset="0"/>
              </a:rPr>
              <a:t>Illustration 1-10</a:t>
            </a:r>
            <a:endParaRPr lang="en-US" altLang="en-US" sz="1200" b="0">
              <a:solidFill>
                <a:schemeClr val="tx1"/>
              </a:solidFill>
              <a:cs typeface="Arial" panose="020B0604020202020204" pitchFamily="34" charset="0"/>
            </a:endParaRPr>
          </a:p>
        </p:txBody>
      </p:sp>
      <p:sp>
        <p:nvSpPr>
          <p:cNvPr id="53266" name="Text Box 2">
            <a:extLst>
              <a:ext uri="{FF2B5EF4-FFF2-40B4-BE49-F238E27FC236}">
                <a16:creationId xmlns:a16="http://schemas.microsoft.com/office/drawing/2014/main" id="{251EBEB4-36A6-7537-F18A-131706057A74}"/>
              </a:ext>
            </a:extLst>
          </p:cNvPr>
          <p:cNvSpPr txBox="1">
            <a:spLocks noChangeArrowheads="1"/>
          </p:cNvSpPr>
          <p:nvPr/>
        </p:nvSpPr>
        <p:spPr bwMode="auto">
          <a:xfrm>
            <a:off x="533400" y="1349375"/>
            <a:ext cx="8229600" cy="78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nSpc>
                <a:spcPct val="120000"/>
              </a:lnSpc>
              <a:spcBef>
                <a:spcPct val="50000"/>
              </a:spcBef>
              <a:buClrTx/>
              <a:buSzTx/>
              <a:buFontTx/>
              <a:buNone/>
            </a:pPr>
            <a:r>
              <a:rPr lang="en-US" altLang="en-US" sz="1900">
                <a:solidFill>
                  <a:schemeClr val="tx1"/>
                </a:solidFill>
                <a:cs typeface="Arial" panose="020B0604020202020204" pitchFamily="34" charset="0"/>
              </a:rPr>
              <a:t>Transaction (2). Purchase of Equipment for Cash.</a:t>
            </a:r>
            <a:r>
              <a:rPr lang="en-US" altLang="en-US" sz="1900" b="0">
                <a:solidFill>
                  <a:schemeClr val="tx1"/>
                </a:solidFill>
                <a:cs typeface="Arial" panose="020B0604020202020204" pitchFamily="34" charset="0"/>
              </a:rPr>
              <a:t>  Softbyte purchases computer equipment for €7,000 cash.</a:t>
            </a:r>
          </a:p>
        </p:txBody>
      </p:sp>
      <p:sp>
        <p:nvSpPr>
          <p:cNvPr id="53267" name="Text Box 20">
            <a:extLst>
              <a:ext uri="{FF2B5EF4-FFF2-40B4-BE49-F238E27FC236}">
                <a16:creationId xmlns:a16="http://schemas.microsoft.com/office/drawing/2014/main" id="{69862824-8DA8-1A22-1F5D-C1A54AEFE2AE}"/>
              </a:ext>
            </a:extLst>
          </p:cNvPr>
          <p:cNvSpPr txBox="1">
            <a:spLocks noChangeArrowheads="1"/>
          </p:cNvSpPr>
          <p:nvPr/>
        </p:nvSpPr>
        <p:spPr bwMode="auto">
          <a:xfrm>
            <a:off x="5029200" y="2773363"/>
            <a:ext cx="2667000" cy="274637"/>
          </a:xfrm>
          <a:prstGeom prst="rect">
            <a:avLst/>
          </a:prstGeom>
          <a:solidFill>
            <a:srgbClr val="6699FF"/>
          </a:solidFill>
          <a:ln>
            <a:noFill/>
          </a:ln>
          <a:extLs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spcBef>
                <a:spcPct val="50000"/>
              </a:spcBef>
              <a:buClrTx/>
              <a:buSzTx/>
              <a:buFontTx/>
              <a:buNone/>
            </a:pPr>
            <a:r>
              <a:rPr lang="en-US" altLang="en-US" sz="1200">
                <a:solidFill>
                  <a:schemeClr val="tx1"/>
                </a:solidFill>
                <a:latin typeface="Verdana" panose="020B0604030504040204" pitchFamily="34" charset="0"/>
              </a:rPr>
              <a:t>Stockholders’ Equity</a:t>
            </a:r>
            <a:endParaRPr lang="th-TH" altLang="en-US" sz="1200">
              <a:solidFill>
                <a:schemeClr val="tx1"/>
              </a:solidFill>
              <a:latin typeface="Verdana" panose="020B0604030504040204" pitchFamily="34" charset="0"/>
            </a:endParaRPr>
          </a:p>
        </p:txBody>
      </p:sp>
    </p:spTree>
  </p:cSld>
  <p:clrMapOvr>
    <a:masterClrMapping/>
  </p:clrMapOvr>
  <p:transition>
    <p:wipe dir="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298" name="Picture 2">
            <a:extLst>
              <a:ext uri="{FF2B5EF4-FFF2-40B4-BE49-F238E27FC236}">
                <a16:creationId xmlns:a16="http://schemas.microsoft.com/office/drawing/2014/main" id="{95D0C92A-D814-9AE7-A81B-2886903B472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2819400"/>
            <a:ext cx="8610600" cy="3567113"/>
          </a:xfrm>
          <a:prstGeom prst="rect">
            <a:avLst/>
          </a:prstGeom>
          <a:noFill/>
          <a:ln w="19050" cap="sq" algn="ctr">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pic>
      <p:sp>
        <p:nvSpPr>
          <p:cNvPr id="55299" name="Text Box 4">
            <a:extLst>
              <a:ext uri="{FF2B5EF4-FFF2-40B4-BE49-F238E27FC236}">
                <a16:creationId xmlns:a16="http://schemas.microsoft.com/office/drawing/2014/main" id="{F4BC2807-68E7-2D11-20D3-60C37DBF8893}"/>
              </a:ext>
            </a:extLst>
          </p:cNvPr>
          <p:cNvSpPr txBox="1">
            <a:spLocks noChangeArrowheads="1"/>
          </p:cNvSpPr>
          <p:nvPr/>
        </p:nvSpPr>
        <p:spPr bwMode="auto">
          <a:xfrm>
            <a:off x="8305800" y="6445250"/>
            <a:ext cx="762000" cy="336550"/>
          </a:xfrm>
          <a:prstGeom prst="rect">
            <a:avLst/>
          </a:prstGeom>
          <a:solidFill>
            <a:schemeClr val="bg1"/>
          </a:solidFill>
          <a:ln>
            <a:noFill/>
          </a:ln>
          <a:extLs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marL="457200" indent="-457200">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r">
              <a:spcBef>
                <a:spcPct val="50000"/>
              </a:spcBef>
              <a:buClrTx/>
              <a:buSzTx/>
              <a:buFontTx/>
              <a:buNone/>
            </a:pPr>
            <a:r>
              <a:rPr lang="en-US" altLang="en-US" sz="1600">
                <a:cs typeface="Arial" panose="020B0604020202020204" pitchFamily="34" charset="0"/>
              </a:rPr>
              <a:t>LO 7</a:t>
            </a:r>
          </a:p>
        </p:txBody>
      </p:sp>
      <p:sp>
        <p:nvSpPr>
          <p:cNvPr id="55300" name="Line 4">
            <a:extLst>
              <a:ext uri="{FF2B5EF4-FFF2-40B4-BE49-F238E27FC236}">
                <a16:creationId xmlns:a16="http://schemas.microsoft.com/office/drawing/2014/main" id="{6113F449-BA72-4BBD-F922-2D67D9BA4379}"/>
              </a:ext>
            </a:extLst>
          </p:cNvPr>
          <p:cNvSpPr>
            <a:spLocks noChangeShapeType="1"/>
          </p:cNvSpPr>
          <p:nvPr/>
        </p:nvSpPr>
        <p:spPr bwMode="auto">
          <a:xfrm>
            <a:off x="304800" y="990600"/>
            <a:ext cx="8534400" cy="0"/>
          </a:xfrm>
          <a:prstGeom prst="line">
            <a:avLst/>
          </a:prstGeom>
          <a:noFill/>
          <a:ln w="57150" cap="sq">
            <a:solidFill>
              <a:srgbClr val="8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55301" name="Rectangle 7">
            <a:extLst>
              <a:ext uri="{FF2B5EF4-FFF2-40B4-BE49-F238E27FC236}">
                <a16:creationId xmlns:a16="http://schemas.microsoft.com/office/drawing/2014/main" id="{71E75114-4056-9FED-BB13-0EC15C011D41}"/>
              </a:ext>
            </a:extLst>
          </p:cNvPr>
          <p:cNvSpPr>
            <a:spLocks noChangeArrowheads="1"/>
          </p:cNvSpPr>
          <p:nvPr/>
        </p:nvSpPr>
        <p:spPr bwMode="auto">
          <a:xfrm>
            <a:off x="533400" y="381000"/>
            <a:ext cx="8077200" cy="560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90488" tIns="44450" rIns="90488" bIns="44450"/>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spcBef>
                <a:spcPct val="0"/>
              </a:spcBef>
              <a:buClrTx/>
              <a:buSzTx/>
              <a:buFontTx/>
              <a:buNone/>
            </a:pPr>
            <a:r>
              <a:rPr lang="en-US" altLang="en-US" sz="3000">
                <a:solidFill>
                  <a:schemeClr val="tx1"/>
                </a:solidFill>
                <a:cs typeface="Arial" panose="020B0604020202020204" pitchFamily="34" charset="0"/>
              </a:rPr>
              <a:t>Transaction Analysis</a:t>
            </a:r>
          </a:p>
        </p:txBody>
      </p:sp>
      <p:sp>
        <p:nvSpPr>
          <p:cNvPr id="55302" name="Rectangle 6">
            <a:extLst>
              <a:ext uri="{FF2B5EF4-FFF2-40B4-BE49-F238E27FC236}">
                <a16:creationId xmlns:a16="http://schemas.microsoft.com/office/drawing/2014/main" id="{F9B1FC35-6FEB-F5E5-41B5-16D2389A5CAA}"/>
              </a:ext>
            </a:extLst>
          </p:cNvPr>
          <p:cNvSpPr>
            <a:spLocks noChangeArrowheads="1"/>
          </p:cNvSpPr>
          <p:nvPr/>
        </p:nvSpPr>
        <p:spPr bwMode="auto">
          <a:xfrm>
            <a:off x="762000" y="5638800"/>
            <a:ext cx="8077200" cy="649288"/>
          </a:xfrm>
          <a:prstGeom prst="rect">
            <a:avLst/>
          </a:prstGeom>
          <a:solidFill>
            <a:schemeClr val="bg1"/>
          </a:solidFill>
          <a:ln w="12700" cap="sq">
            <a:solidFill>
              <a:schemeClr val="tx1"/>
            </a:solidFill>
            <a:miter lim="800000"/>
            <a:headEnd type="none" w="sm" len="sm"/>
            <a:tailEnd type="none" w="sm" len="sm"/>
          </a:ln>
        </p:spPr>
        <p:txBody>
          <a:bodyPr wrap="none" anchor="ct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spcBef>
                <a:spcPct val="0"/>
              </a:spcBef>
              <a:buClrTx/>
              <a:buSzTx/>
              <a:buFontTx/>
              <a:buNone/>
            </a:pPr>
            <a:endParaRPr lang="en-US" altLang="en-US" sz="2400" b="0">
              <a:solidFill>
                <a:schemeClr val="tx1"/>
              </a:solidFill>
              <a:latin typeface="Times New Roman" panose="02020603050405020304" pitchFamily="18" charset="0"/>
            </a:endParaRPr>
          </a:p>
        </p:txBody>
      </p:sp>
      <p:sp>
        <p:nvSpPr>
          <p:cNvPr id="55303" name="Rectangle 7">
            <a:extLst>
              <a:ext uri="{FF2B5EF4-FFF2-40B4-BE49-F238E27FC236}">
                <a16:creationId xmlns:a16="http://schemas.microsoft.com/office/drawing/2014/main" id="{AE928DD6-D778-F536-B7C3-B92DDE0889A2}"/>
              </a:ext>
            </a:extLst>
          </p:cNvPr>
          <p:cNvSpPr>
            <a:spLocks noChangeArrowheads="1"/>
          </p:cNvSpPr>
          <p:nvPr/>
        </p:nvSpPr>
        <p:spPr bwMode="auto">
          <a:xfrm>
            <a:off x="762000" y="3886200"/>
            <a:ext cx="8077200" cy="173038"/>
          </a:xfrm>
          <a:prstGeom prst="rect">
            <a:avLst/>
          </a:prstGeom>
          <a:solidFill>
            <a:schemeClr val="bg1"/>
          </a:solidFill>
          <a:ln w="12700" cap="sq">
            <a:solidFill>
              <a:schemeClr val="tx1"/>
            </a:solidFill>
            <a:miter lim="800000"/>
            <a:headEnd type="none" w="sm" len="sm"/>
            <a:tailEnd type="none" w="sm" len="sm"/>
          </a:ln>
        </p:spPr>
        <p:txBody>
          <a:bodyPr wrap="none" anchor="ct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spcBef>
                <a:spcPct val="0"/>
              </a:spcBef>
              <a:buClrTx/>
              <a:buSzTx/>
              <a:buFontTx/>
              <a:buNone/>
            </a:pPr>
            <a:endParaRPr lang="en-US" altLang="en-US" sz="2400" b="0">
              <a:solidFill>
                <a:schemeClr val="tx1"/>
              </a:solidFill>
              <a:latin typeface="Times New Roman" panose="02020603050405020304" pitchFamily="18" charset="0"/>
            </a:endParaRPr>
          </a:p>
        </p:txBody>
      </p:sp>
      <p:sp>
        <p:nvSpPr>
          <p:cNvPr id="55304" name="Rectangle 8">
            <a:extLst>
              <a:ext uri="{FF2B5EF4-FFF2-40B4-BE49-F238E27FC236}">
                <a16:creationId xmlns:a16="http://schemas.microsoft.com/office/drawing/2014/main" id="{FDDFBCD4-2774-4BB7-1D3C-EF5AB5F6B246}"/>
              </a:ext>
            </a:extLst>
          </p:cNvPr>
          <p:cNvSpPr>
            <a:spLocks noChangeArrowheads="1"/>
          </p:cNvSpPr>
          <p:nvPr/>
        </p:nvSpPr>
        <p:spPr bwMode="auto">
          <a:xfrm>
            <a:off x="762000" y="4067175"/>
            <a:ext cx="8077200" cy="173038"/>
          </a:xfrm>
          <a:prstGeom prst="rect">
            <a:avLst/>
          </a:prstGeom>
          <a:solidFill>
            <a:schemeClr val="bg1"/>
          </a:solidFill>
          <a:ln w="12700" cap="sq">
            <a:solidFill>
              <a:schemeClr val="tx1"/>
            </a:solidFill>
            <a:miter lim="800000"/>
            <a:headEnd type="none" w="sm" len="sm"/>
            <a:tailEnd type="none" w="sm" len="sm"/>
          </a:ln>
        </p:spPr>
        <p:txBody>
          <a:bodyPr wrap="none" anchor="ct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spcBef>
                <a:spcPct val="0"/>
              </a:spcBef>
              <a:buClrTx/>
              <a:buSzTx/>
              <a:buFontTx/>
              <a:buNone/>
            </a:pPr>
            <a:endParaRPr lang="en-US" altLang="en-US" sz="2400" b="0">
              <a:solidFill>
                <a:schemeClr val="tx1"/>
              </a:solidFill>
              <a:latin typeface="Times New Roman" panose="02020603050405020304" pitchFamily="18" charset="0"/>
            </a:endParaRPr>
          </a:p>
        </p:txBody>
      </p:sp>
      <p:sp>
        <p:nvSpPr>
          <p:cNvPr id="55305" name="Rectangle 9">
            <a:extLst>
              <a:ext uri="{FF2B5EF4-FFF2-40B4-BE49-F238E27FC236}">
                <a16:creationId xmlns:a16="http://schemas.microsoft.com/office/drawing/2014/main" id="{C57FB537-22FA-F06F-C034-0DACBB488D87}"/>
              </a:ext>
            </a:extLst>
          </p:cNvPr>
          <p:cNvSpPr>
            <a:spLocks noChangeArrowheads="1"/>
          </p:cNvSpPr>
          <p:nvPr/>
        </p:nvSpPr>
        <p:spPr bwMode="auto">
          <a:xfrm>
            <a:off x="762000" y="4249738"/>
            <a:ext cx="8077200" cy="173037"/>
          </a:xfrm>
          <a:prstGeom prst="rect">
            <a:avLst/>
          </a:prstGeom>
          <a:solidFill>
            <a:schemeClr val="bg1"/>
          </a:solidFill>
          <a:ln w="12700" cap="sq" algn="ctr">
            <a:solidFill>
              <a:schemeClr val="tx1"/>
            </a:solidFill>
            <a:miter lim="800000"/>
            <a:headEnd type="none" w="sm" len="sm"/>
            <a:tailEnd type="none" w="sm" len="sm"/>
          </a:ln>
        </p:spPr>
        <p:txBody>
          <a:bodyPr wrap="none" anchor="ct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spcBef>
                <a:spcPct val="0"/>
              </a:spcBef>
              <a:buClrTx/>
              <a:buSzTx/>
              <a:buFontTx/>
              <a:buNone/>
            </a:pPr>
            <a:endParaRPr lang="en-US" altLang="en-US" sz="2400" b="0">
              <a:solidFill>
                <a:schemeClr val="tx1"/>
              </a:solidFill>
              <a:latin typeface="Times New Roman" panose="02020603050405020304" pitchFamily="18" charset="0"/>
            </a:endParaRPr>
          </a:p>
        </p:txBody>
      </p:sp>
      <p:sp>
        <p:nvSpPr>
          <p:cNvPr id="55306" name="Rectangle 10">
            <a:extLst>
              <a:ext uri="{FF2B5EF4-FFF2-40B4-BE49-F238E27FC236}">
                <a16:creationId xmlns:a16="http://schemas.microsoft.com/office/drawing/2014/main" id="{E9F294F2-BC2B-5835-565B-91163069B387}"/>
              </a:ext>
            </a:extLst>
          </p:cNvPr>
          <p:cNvSpPr>
            <a:spLocks noChangeArrowheads="1"/>
          </p:cNvSpPr>
          <p:nvPr/>
        </p:nvSpPr>
        <p:spPr bwMode="auto">
          <a:xfrm>
            <a:off x="762000" y="4419600"/>
            <a:ext cx="8077200" cy="173038"/>
          </a:xfrm>
          <a:prstGeom prst="rect">
            <a:avLst/>
          </a:prstGeom>
          <a:solidFill>
            <a:schemeClr val="bg1"/>
          </a:solidFill>
          <a:ln w="12700" cap="sq">
            <a:solidFill>
              <a:schemeClr val="tx1"/>
            </a:solidFill>
            <a:miter lim="800000"/>
            <a:headEnd type="none" w="sm" len="sm"/>
            <a:tailEnd type="none" w="sm" len="sm"/>
          </a:ln>
        </p:spPr>
        <p:txBody>
          <a:bodyPr wrap="none" anchor="ct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spcBef>
                <a:spcPct val="0"/>
              </a:spcBef>
              <a:buClrTx/>
              <a:buSzTx/>
              <a:buFontTx/>
              <a:buNone/>
            </a:pPr>
            <a:endParaRPr lang="en-US" altLang="en-US" sz="2400" b="0">
              <a:solidFill>
                <a:schemeClr val="tx1"/>
              </a:solidFill>
              <a:latin typeface="Times New Roman" panose="02020603050405020304" pitchFamily="18" charset="0"/>
            </a:endParaRPr>
          </a:p>
        </p:txBody>
      </p:sp>
      <p:sp>
        <p:nvSpPr>
          <p:cNvPr id="55307" name="Rectangle 11">
            <a:extLst>
              <a:ext uri="{FF2B5EF4-FFF2-40B4-BE49-F238E27FC236}">
                <a16:creationId xmlns:a16="http://schemas.microsoft.com/office/drawing/2014/main" id="{D5BB2C40-C268-522D-D204-D378021AFE34}"/>
              </a:ext>
            </a:extLst>
          </p:cNvPr>
          <p:cNvSpPr>
            <a:spLocks noChangeArrowheads="1"/>
          </p:cNvSpPr>
          <p:nvPr/>
        </p:nvSpPr>
        <p:spPr bwMode="auto">
          <a:xfrm>
            <a:off x="762000" y="4597400"/>
            <a:ext cx="8077200" cy="173038"/>
          </a:xfrm>
          <a:prstGeom prst="rect">
            <a:avLst/>
          </a:prstGeom>
          <a:solidFill>
            <a:schemeClr val="bg1"/>
          </a:solidFill>
          <a:ln w="12700" cap="sq">
            <a:solidFill>
              <a:schemeClr val="tx1"/>
            </a:solidFill>
            <a:miter lim="800000"/>
            <a:headEnd type="none" w="sm" len="sm"/>
            <a:tailEnd type="none" w="sm" len="sm"/>
          </a:ln>
        </p:spPr>
        <p:txBody>
          <a:bodyPr wrap="none" anchor="ct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spcBef>
                <a:spcPct val="0"/>
              </a:spcBef>
              <a:buClrTx/>
              <a:buSzTx/>
              <a:buFontTx/>
              <a:buNone/>
            </a:pPr>
            <a:endParaRPr lang="en-US" altLang="en-US" sz="2400" b="0">
              <a:solidFill>
                <a:schemeClr val="tx1"/>
              </a:solidFill>
              <a:latin typeface="Times New Roman" panose="02020603050405020304" pitchFamily="18" charset="0"/>
            </a:endParaRPr>
          </a:p>
        </p:txBody>
      </p:sp>
      <p:sp>
        <p:nvSpPr>
          <p:cNvPr id="55308" name="Rectangle 12">
            <a:extLst>
              <a:ext uri="{FF2B5EF4-FFF2-40B4-BE49-F238E27FC236}">
                <a16:creationId xmlns:a16="http://schemas.microsoft.com/office/drawing/2014/main" id="{A2EB50E2-CC51-7558-DD0F-C478F9AA99C7}"/>
              </a:ext>
            </a:extLst>
          </p:cNvPr>
          <p:cNvSpPr>
            <a:spLocks noChangeArrowheads="1"/>
          </p:cNvSpPr>
          <p:nvPr/>
        </p:nvSpPr>
        <p:spPr bwMode="auto">
          <a:xfrm>
            <a:off x="762000" y="4779963"/>
            <a:ext cx="8077200" cy="173037"/>
          </a:xfrm>
          <a:prstGeom prst="rect">
            <a:avLst/>
          </a:prstGeom>
          <a:solidFill>
            <a:schemeClr val="bg1"/>
          </a:solidFill>
          <a:ln w="12700" cap="sq">
            <a:solidFill>
              <a:schemeClr val="tx1"/>
            </a:solidFill>
            <a:miter lim="800000"/>
            <a:headEnd type="none" w="sm" len="sm"/>
            <a:tailEnd type="none" w="sm" len="sm"/>
          </a:ln>
        </p:spPr>
        <p:txBody>
          <a:bodyPr wrap="none" anchor="ct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spcBef>
                <a:spcPct val="0"/>
              </a:spcBef>
              <a:buClrTx/>
              <a:buSzTx/>
              <a:buFontTx/>
              <a:buNone/>
            </a:pPr>
            <a:endParaRPr lang="en-US" altLang="en-US" sz="2400" b="0">
              <a:solidFill>
                <a:schemeClr val="tx1"/>
              </a:solidFill>
              <a:latin typeface="Times New Roman" panose="02020603050405020304" pitchFamily="18" charset="0"/>
            </a:endParaRPr>
          </a:p>
        </p:txBody>
      </p:sp>
      <p:sp>
        <p:nvSpPr>
          <p:cNvPr id="55309" name="Rectangle 13">
            <a:extLst>
              <a:ext uri="{FF2B5EF4-FFF2-40B4-BE49-F238E27FC236}">
                <a16:creationId xmlns:a16="http://schemas.microsoft.com/office/drawing/2014/main" id="{9EB4A3CB-DC95-2C62-A4FC-FC93574297B5}"/>
              </a:ext>
            </a:extLst>
          </p:cNvPr>
          <p:cNvSpPr>
            <a:spLocks noChangeArrowheads="1"/>
          </p:cNvSpPr>
          <p:nvPr/>
        </p:nvSpPr>
        <p:spPr bwMode="auto">
          <a:xfrm>
            <a:off x="762000" y="4953000"/>
            <a:ext cx="8077200" cy="173038"/>
          </a:xfrm>
          <a:prstGeom prst="rect">
            <a:avLst/>
          </a:prstGeom>
          <a:solidFill>
            <a:schemeClr val="bg1"/>
          </a:solidFill>
          <a:ln w="12700" cap="sq">
            <a:solidFill>
              <a:schemeClr val="tx1"/>
            </a:solidFill>
            <a:miter lim="800000"/>
            <a:headEnd type="none" w="sm" len="sm"/>
            <a:tailEnd type="none" w="sm" len="sm"/>
          </a:ln>
        </p:spPr>
        <p:txBody>
          <a:bodyPr wrap="none" anchor="ct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spcBef>
                <a:spcPct val="0"/>
              </a:spcBef>
              <a:buClrTx/>
              <a:buSzTx/>
              <a:buFontTx/>
              <a:buNone/>
            </a:pPr>
            <a:endParaRPr lang="en-US" altLang="en-US" sz="2400" b="0">
              <a:solidFill>
                <a:schemeClr val="tx1"/>
              </a:solidFill>
              <a:latin typeface="Times New Roman" panose="02020603050405020304" pitchFamily="18" charset="0"/>
            </a:endParaRPr>
          </a:p>
        </p:txBody>
      </p:sp>
      <p:sp>
        <p:nvSpPr>
          <p:cNvPr id="55310" name="Rectangle 14">
            <a:extLst>
              <a:ext uri="{FF2B5EF4-FFF2-40B4-BE49-F238E27FC236}">
                <a16:creationId xmlns:a16="http://schemas.microsoft.com/office/drawing/2014/main" id="{CACCBA0B-2714-ED00-4D9C-D34C9A684AF2}"/>
              </a:ext>
            </a:extLst>
          </p:cNvPr>
          <p:cNvSpPr>
            <a:spLocks noChangeArrowheads="1"/>
          </p:cNvSpPr>
          <p:nvPr/>
        </p:nvSpPr>
        <p:spPr bwMode="auto">
          <a:xfrm>
            <a:off x="762000" y="5118100"/>
            <a:ext cx="8077200" cy="173038"/>
          </a:xfrm>
          <a:prstGeom prst="rect">
            <a:avLst/>
          </a:prstGeom>
          <a:solidFill>
            <a:schemeClr val="bg1"/>
          </a:solidFill>
          <a:ln w="12700" cap="sq">
            <a:solidFill>
              <a:schemeClr val="tx1"/>
            </a:solidFill>
            <a:miter lim="800000"/>
            <a:headEnd type="none" w="sm" len="sm"/>
            <a:tailEnd type="none" w="sm" len="sm"/>
          </a:ln>
        </p:spPr>
        <p:txBody>
          <a:bodyPr wrap="none" anchor="ct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spcBef>
                <a:spcPct val="0"/>
              </a:spcBef>
              <a:buClrTx/>
              <a:buSzTx/>
              <a:buFontTx/>
              <a:buNone/>
            </a:pPr>
            <a:endParaRPr lang="en-US" altLang="en-US" sz="2400" b="0">
              <a:solidFill>
                <a:schemeClr val="tx1"/>
              </a:solidFill>
              <a:latin typeface="Times New Roman" panose="02020603050405020304" pitchFamily="18" charset="0"/>
            </a:endParaRPr>
          </a:p>
        </p:txBody>
      </p:sp>
      <p:sp>
        <p:nvSpPr>
          <p:cNvPr id="55311" name="Rectangle 15">
            <a:extLst>
              <a:ext uri="{FF2B5EF4-FFF2-40B4-BE49-F238E27FC236}">
                <a16:creationId xmlns:a16="http://schemas.microsoft.com/office/drawing/2014/main" id="{78B88E6E-9B9C-EC5E-B2F1-DB0D8D9E1BDF}"/>
              </a:ext>
            </a:extLst>
          </p:cNvPr>
          <p:cNvSpPr>
            <a:spLocks noChangeArrowheads="1"/>
          </p:cNvSpPr>
          <p:nvPr/>
        </p:nvSpPr>
        <p:spPr bwMode="auto">
          <a:xfrm>
            <a:off x="762000" y="5291138"/>
            <a:ext cx="8077200" cy="173037"/>
          </a:xfrm>
          <a:prstGeom prst="rect">
            <a:avLst/>
          </a:prstGeom>
          <a:solidFill>
            <a:schemeClr val="bg1"/>
          </a:solidFill>
          <a:ln w="12700" cap="sq">
            <a:solidFill>
              <a:schemeClr val="tx1"/>
            </a:solidFill>
            <a:miter lim="800000"/>
            <a:headEnd type="none" w="sm" len="sm"/>
            <a:tailEnd type="none" w="sm" len="sm"/>
          </a:ln>
        </p:spPr>
        <p:txBody>
          <a:bodyPr wrap="none" anchor="ct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spcBef>
                <a:spcPct val="0"/>
              </a:spcBef>
              <a:buClrTx/>
              <a:buSzTx/>
              <a:buFontTx/>
              <a:buNone/>
            </a:pPr>
            <a:endParaRPr lang="en-US" altLang="en-US" sz="2400" b="0">
              <a:solidFill>
                <a:schemeClr val="tx1"/>
              </a:solidFill>
              <a:latin typeface="Times New Roman" panose="02020603050405020304" pitchFamily="18" charset="0"/>
            </a:endParaRPr>
          </a:p>
        </p:txBody>
      </p:sp>
      <p:sp>
        <p:nvSpPr>
          <p:cNvPr id="55312" name="Rectangle 16">
            <a:extLst>
              <a:ext uri="{FF2B5EF4-FFF2-40B4-BE49-F238E27FC236}">
                <a16:creationId xmlns:a16="http://schemas.microsoft.com/office/drawing/2014/main" id="{0D286237-5112-0C26-FACC-A39BC5C9820C}"/>
              </a:ext>
            </a:extLst>
          </p:cNvPr>
          <p:cNvSpPr>
            <a:spLocks noChangeArrowheads="1"/>
          </p:cNvSpPr>
          <p:nvPr/>
        </p:nvSpPr>
        <p:spPr bwMode="auto">
          <a:xfrm>
            <a:off x="762000" y="5465763"/>
            <a:ext cx="8077200" cy="173037"/>
          </a:xfrm>
          <a:prstGeom prst="rect">
            <a:avLst/>
          </a:prstGeom>
          <a:solidFill>
            <a:schemeClr val="bg1"/>
          </a:solidFill>
          <a:ln w="12700" cap="sq">
            <a:solidFill>
              <a:schemeClr val="tx1"/>
            </a:solidFill>
            <a:miter lim="800000"/>
            <a:headEnd type="none" w="sm" len="sm"/>
            <a:tailEnd type="none" w="sm" len="sm"/>
          </a:ln>
        </p:spPr>
        <p:txBody>
          <a:bodyPr wrap="none" anchor="ct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spcBef>
                <a:spcPct val="0"/>
              </a:spcBef>
              <a:buClrTx/>
              <a:buSzTx/>
              <a:buFontTx/>
              <a:buNone/>
            </a:pPr>
            <a:endParaRPr lang="en-US" altLang="en-US" sz="2400" b="0">
              <a:solidFill>
                <a:schemeClr val="tx1"/>
              </a:solidFill>
              <a:latin typeface="Times New Roman" panose="02020603050405020304" pitchFamily="18" charset="0"/>
            </a:endParaRPr>
          </a:p>
        </p:txBody>
      </p:sp>
      <p:sp>
        <p:nvSpPr>
          <p:cNvPr id="55313" name="Rectangle 17">
            <a:extLst>
              <a:ext uri="{FF2B5EF4-FFF2-40B4-BE49-F238E27FC236}">
                <a16:creationId xmlns:a16="http://schemas.microsoft.com/office/drawing/2014/main" id="{6FC30CD5-CE48-D54B-3802-C939EB9EF850}"/>
              </a:ext>
            </a:extLst>
          </p:cNvPr>
          <p:cNvSpPr>
            <a:spLocks noChangeArrowheads="1"/>
          </p:cNvSpPr>
          <p:nvPr/>
        </p:nvSpPr>
        <p:spPr bwMode="auto">
          <a:xfrm>
            <a:off x="7378700" y="2438400"/>
            <a:ext cx="16129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r">
              <a:spcBef>
                <a:spcPct val="0"/>
              </a:spcBef>
              <a:buClrTx/>
              <a:buSzTx/>
              <a:buFontTx/>
              <a:buNone/>
            </a:pPr>
            <a:r>
              <a:rPr lang="en-US" altLang="en-US" sz="1200">
                <a:solidFill>
                  <a:schemeClr val="tx1"/>
                </a:solidFill>
                <a:cs typeface="Arial" panose="020B0604020202020204" pitchFamily="34" charset="0"/>
              </a:rPr>
              <a:t>Illustration 1-10</a:t>
            </a:r>
            <a:endParaRPr lang="en-US" altLang="en-US" sz="1200" b="0">
              <a:solidFill>
                <a:schemeClr val="tx1"/>
              </a:solidFill>
              <a:cs typeface="Arial" panose="020B0604020202020204" pitchFamily="34" charset="0"/>
            </a:endParaRPr>
          </a:p>
        </p:txBody>
      </p:sp>
      <p:sp>
        <p:nvSpPr>
          <p:cNvPr id="55314" name="Text Box 2">
            <a:extLst>
              <a:ext uri="{FF2B5EF4-FFF2-40B4-BE49-F238E27FC236}">
                <a16:creationId xmlns:a16="http://schemas.microsoft.com/office/drawing/2014/main" id="{3B916B91-B73B-EE17-7849-C14D5B12575F}"/>
              </a:ext>
            </a:extLst>
          </p:cNvPr>
          <p:cNvSpPr txBox="1">
            <a:spLocks noChangeArrowheads="1"/>
          </p:cNvSpPr>
          <p:nvPr/>
        </p:nvSpPr>
        <p:spPr bwMode="auto">
          <a:xfrm>
            <a:off x="533400" y="1143000"/>
            <a:ext cx="8229600" cy="1130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nSpc>
                <a:spcPct val="120000"/>
              </a:lnSpc>
              <a:spcBef>
                <a:spcPct val="50000"/>
              </a:spcBef>
              <a:buClrTx/>
              <a:buSzTx/>
              <a:buFontTx/>
              <a:buNone/>
            </a:pPr>
            <a:r>
              <a:rPr lang="en-US" altLang="en-US" sz="1900">
                <a:solidFill>
                  <a:schemeClr val="tx1"/>
                </a:solidFill>
                <a:cs typeface="Arial" panose="020B0604020202020204" pitchFamily="34" charset="0"/>
              </a:rPr>
              <a:t>Transaction (3). Purchase of Supplies on Credit.</a:t>
            </a:r>
            <a:r>
              <a:rPr lang="en-US" altLang="en-US" sz="1900" b="0">
                <a:solidFill>
                  <a:schemeClr val="tx1"/>
                </a:solidFill>
                <a:cs typeface="Arial" panose="020B0604020202020204" pitchFamily="34" charset="0"/>
              </a:rPr>
              <a:t>  Softbyte purchases for €1,600 from Acme Supply Company computer paper and other supplies expected to last several months. The purchase is on account.</a:t>
            </a:r>
          </a:p>
        </p:txBody>
      </p:sp>
      <p:sp>
        <p:nvSpPr>
          <p:cNvPr id="55315" name="Text Box 19">
            <a:extLst>
              <a:ext uri="{FF2B5EF4-FFF2-40B4-BE49-F238E27FC236}">
                <a16:creationId xmlns:a16="http://schemas.microsoft.com/office/drawing/2014/main" id="{CAC811ED-E536-7785-742D-5481360D1855}"/>
              </a:ext>
            </a:extLst>
          </p:cNvPr>
          <p:cNvSpPr txBox="1">
            <a:spLocks noChangeArrowheads="1"/>
          </p:cNvSpPr>
          <p:nvPr/>
        </p:nvSpPr>
        <p:spPr bwMode="auto">
          <a:xfrm>
            <a:off x="5029200" y="2773363"/>
            <a:ext cx="2667000" cy="274637"/>
          </a:xfrm>
          <a:prstGeom prst="rect">
            <a:avLst/>
          </a:prstGeom>
          <a:solidFill>
            <a:srgbClr val="6699FF"/>
          </a:solidFill>
          <a:ln>
            <a:noFill/>
          </a:ln>
          <a:extLs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spcBef>
                <a:spcPct val="50000"/>
              </a:spcBef>
              <a:buClrTx/>
              <a:buSzTx/>
              <a:buFontTx/>
              <a:buNone/>
            </a:pPr>
            <a:r>
              <a:rPr lang="en-US" altLang="en-US" sz="1200">
                <a:solidFill>
                  <a:schemeClr val="tx1"/>
                </a:solidFill>
                <a:latin typeface="Verdana" panose="020B0604030504040204" pitchFamily="34" charset="0"/>
              </a:rPr>
              <a:t>Stockholders’ Equity</a:t>
            </a:r>
            <a:endParaRPr lang="th-TH" altLang="en-US" sz="1200">
              <a:solidFill>
                <a:schemeClr val="tx1"/>
              </a:solidFill>
              <a:latin typeface="Verdana" panose="020B0604030504040204" pitchFamily="34" charset="0"/>
            </a:endParaRPr>
          </a:p>
        </p:txBody>
      </p:sp>
    </p:spTree>
  </p:cSld>
  <p:clrMapOvr>
    <a:masterClrMapping/>
  </p:clrMapOvr>
  <p:transition>
    <p:wipe dir="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7346" name="Picture 2">
            <a:extLst>
              <a:ext uri="{FF2B5EF4-FFF2-40B4-BE49-F238E27FC236}">
                <a16:creationId xmlns:a16="http://schemas.microsoft.com/office/drawing/2014/main" id="{A44A8405-C0D3-0D7E-EEC4-8F33DE972A3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2819400"/>
            <a:ext cx="8610600" cy="3567113"/>
          </a:xfrm>
          <a:prstGeom prst="rect">
            <a:avLst/>
          </a:prstGeom>
          <a:noFill/>
          <a:ln w="19050" cap="sq" algn="ctr">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pic>
      <p:sp>
        <p:nvSpPr>
          <p:cNvPr id="57347" name="Text Box 4">
            <a:extLst>
              <a:ext uri="{FF2B5EF4-FFF2-40B4-BE49-F238E27FC236}">
                <a16:creationId xmlns:a16="http://schemas.microsoft.com/office/drawing/2014/main" id="{2126106E-2392-65BE-B0A3-70C1BF14D1B7}"/>
              </a:ext>
            </a:extLst>
          </p:cNvPr>
          <p:cNvSpPr txBox="1">
            <a:spLocks noChangeArrowheads="1"/>
          </p:cNvSpPr>
          <p:nvPr/>
        </p:nvSpPr>
        <p:spPr bwMode="auto">
          <a:xfrm>
            <a:off x="8305800" y="6445250"/>
            <a:ext cx="762000" cy="336550"/>
          </a:xfrm>
          <a:prstGeom prst="rect">
            <a:avLst/>
          </a:prstGeom>
          <a:solidFill>
            <a:schemeClr val="bg1"/>
          </a:solidFill>
          <a:ln>
            <a:noFill/>
          </a:ln>
          <a:extLs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marL="457200" indent="-457200">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r">
              <a:spcBef>
                <a:spcPct val="50000"/>
              </a:spcBef>
              <a:buClrTx/>
              <a:buSzTx/>
              <a:buFontTx/>
              <a:buNone/>
            </a:pPr>
            <a:r>
              <a:rPr lang="en-US" altLang="en-US" sz="1600">
                <a:cs typeface="Arial" panose="020B0604020202020204" pitchFamily="34" charset="0"/>
              </a:rPr>
              <a:t>LO 7</a:t>
            </a:r>
          </a:p>
        </p:txBody>
      </p:sp>
      <p:sp>
        <p:nvSpPr>
          <p:cNvPr id="57348" name="Line 4">
            <a:extLst>
              <a:ext uri="{FF2B5EF4-FFF2-40B4-BE49-F238E27FC236}">
                <a16:creationId xmlns:a16="http://schemas.microsoft.com/office/drawing/2014/main" id="{B313B0E7-428D-9F08-563A-2F574302B3A7}"/>
              </a:ext>
            </a:extLst>
          </p:cNvPr>
          <p:cNvSpPr>
            <a:spLocks noChangeShapeType="1"/>
          </p:cNvSpPr>
          <p:nvPr/>
        </p:nvSpPr>
        <p:spPr bwMode="auto">
          <a:xfrm>
            <a:off x="304800" y="990600"/>
            <a:ext cx="8534400" cy="0"/>
          </a:xfrm>
          <a:prstGeom prst="line">
            <a:avLst/>
          </a:prstGeom>
          <a:noFill/>
          <a:ln w="57150" cap="sq">
            <a:solidFill>
              <a:srgbClr val="8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57349" name="Rectangle 7">
            <a:extLst>
              <a:ext uri="{FF2B5EF4-FFF2-40B4-BE49-F238E27FC236}">
                <a16:creationId xmlns:a16="http://schemas.microsoft.com/office/drawing/2014/main" id="{0B61DC5A-910E-695E-FE0E-6DA67A925727}"/>
              </a:ext>
            </a:extLst>
          </p:cNvPr>
          <p:cNvSpPr>
            <a:spLocks noChangeArrowheads="1"/>
          </p:cNvSpPr>
          <p:nvPr/>
        </p:nvSpPr>
        <p:spPr bwMode="auto">
          <a:xfrm>
            <a:off x="533400" y="381000"/>
            <a:ext cx="8077200" cy="560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90488" tIns="44450" rIns="90488" bIns="44450"/>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spcBef>
                <a:spcPct val="0"/>
              </a:spcBef>
              <a:buClrTx/>
              <a:buSzTx/>
              <a:buFontTx/>
              <a:buNone/>
            </a:pPr>
            <a:r>
              <a:rPr lang="en-US" altLang="en-US" sz="3000">
                <a:solidFill>
                  <a:schemeClr val="tx1"/>
                </a:solidFill>
                <a:cs typeface="Arial" panose="020B0604020202020204" pitchFamily="34" charset="0"/>
              </a:rPr>
              <a:t>Transaction Analysis</a:t>
            </a:r>
          </a:p>
        </p:txBody>
      </p:sp>
      <p:sp>
        <p:nvSpPr>
          <p:cNvPr id="57350" name="Rectangle 6">
            <a:extLst>
              <a:ext uri="{FF2B5EF4-FFF2-40B4-BE49-F238E27FC236}">
                <a16:creationId xmlns:a16="http://schemas.microsoft.com/office/drawing/2014/main" id="{363A067C-0D48-F475-F57D-47EAB1B04350}"/>
              </a:ext>
            </a:extLst>
          </p:cNvPr>
          <p:cNvSpPr>
            <a:spLocks noChangeArrowheads="1"/>
          </p:cNvSpPr>
          <p:nvPr/>
        </p:nvSpPr>
        <p:spPr bwMode="auto">
          <a:xfrm>
            <a:off x="762000" y="5638800"/>
            <a:ext cx="8077200" cy="649288"/>
          </a:xfrm>
          <a:prstGeom prst="rect">
            <a:avLst/>
          </a:prstGeom>
          <a:solidFill>
            <a:schemeClr val="bg1"/>
          </a:solidFill>
          <a:ln w="12700" cap="sq">
            <a:solidFill>
              <a:schemeClr val="tx1"/>
            </a:solidFill>
            <a:miter lim="800000"/>
            <a:headEnd type="none" w="sm" len="sm"/>
            <a:tailEnd type="none" w="sm" len="sm"/>
          </a:ln>
        </p:spPr>
        <p:txBody>
          <a:bodyPr wrap="none" anchor="ct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spcBef>
                <a:spcPct val="0"/>
              </a:spcBef>
              <a:buClrTx/>
              <a:buSzTx/>
              <a:buFontTx/>
              <a:buNone/>
            </a:pPr>
            <a:endParaRPr lang="en-US" altLang="en-US" sz="2400" b="0">
              <a:solidFill>
                <a:schemeClr val="tx1"/>
              </a:solidFill>
              <a:latin typeface="Times New Roman" panose="02020603050405020304" pitchFamily="18" charset="0"/>
            </a:endParaRPr>
          </a:p>
        </p:txBody>
      </p:sp>
      <p:sp>
        <p:nvSpPr>
          <p:cNvPr id="57351" name="Rectangle 7">
            <a:extLst>
              <a:ext uri="{FF2B5EF4-FFF2-40B4-BE49-F238E27FC236}">
                <a16:creationId xmlns:a16="http://schemas.microsoft.com/office/drawing/2014/main" id="{40255E19-181A-2B6C-11EA-F5C1323B0FA6}"/>
              </a:ext>
            </a:extLst>
          </p:cNvPr>
          <p:cNvSpPr>
            <a:spLocks noChangeArrowheads="1"/>
          </p:cNvSpPr>
          <p:nvPr/>
        </p:nvSpPr>
        <p:spPr bwMode="auto">
          <a:xfrm>
            <a:off x="762000" y="4067175"/>
            <a:ext cx="8077200" cy="173038"/>
          </a:xfrm>
          <a:prstGeom prst="rect">
            <a:avLst/>
          </a:prstGeom>
          <a:solidFill>
            <a:schemeClr val="bg1"/>
          </a:solidFill>
          <a:ln w="12700" cap="sq">
            <a:solidFill>
              <a:schemeClr val="tx1"/>
            </a:solidFill>
            <a:miter lim="800000"/>
            <a:headEnd type="none" w="sm" len="sm"/>
            <a:tailEnd type="none" w="sm" len="sm"/>
          </a:ln>
        </p:spPr>
        <p:txBody>
          <a:bodyPr wrap="none" anchor="ct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spcBef>
                <a:spcPct val="0"/>
              </a:spcBef>
              <a:buClrTx/>
              <a:buSzTx/>
              <a:buFontTx/>
              <a:buNone/>
            </a:pPr>
            <a:endParaRPr lang="en-US" altLang="en-US" sz="2400" b="0">
              <a:solidFill>
                <a:schemeClr val="tx1"/>
              </a:solidFill>
              <a:latin typeface="Times New Roman" panose="02020603050405020304" pitchFamily="18" charset="0"/>
            </a:endParaRPr>
          </a:p>
        </p:txBody>
      </p:sp>
      <p:sp>
        <p:nvSpPr>
          <p:cNvPr id="57352" name="Rectangle 8">
            <a:extLst>
              <a:ext uri="{FF2B5EF4-FFF2-40B4-BE49-F238E27FC236}">
                <a16:creationId xmlns:a16="http://schemas.microsoft.com/office/drawing/2014/main" id="{C6AB59FA-C4C3-20FB-3454-7EE896348CB6}"/>
              </a:ext>
            </a:extLst>
          </p:cNvPr>
          <p:cNvSpPr>
            <a:spLocks noChangeArrowheads="1"/>
          </p:cNvSpPr>
          <p:nvPr/>
        </p:nvSpPr>
        <p:spPr bwMode="auto">
          <a:xfrm>
            <a:off x="762000" y="4249738"/>
            <a:ext cx="8077200" cy="173037"/>
          </a:xfrm>
          <a:prstGeom prst="rect">
            <a:avLst/>
          </a:prstGeom>
          <a:solidFill>
            <a:schemeClr val="bg1"/>
          </a:solidFill>
          <a:ln w="12700" cap="sq" algn="ctr">
            <a:solidFill>
              <a:schemeClr val="tx1"/>
            </a:solidFill>
            <a:miter lim="800000"/>
            <a:headEnd type="none" w="sm" len="sm"/>
            <a:tailEnd type="none" w="sm" len="sm"/>
          </a:ln>
        </p:spPr>
        <p:txBody>
          <a:bodyPr wrap="none" anchor="ct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spcBef>
                <a:spcPct val="0"/>
              </a:spcBef>
              <a:buClrTx/>
              <a:buSzTx/>
              <a:buFontTx/>
              <a:buNone/>
            </a:pPr>
            <a:endParaRPr lang="en-US" altLang="en-US" sz="2400" b="0">
              <a:solidFill>
                <a:schemeClr val="tx1"/>
              </a:solidFill>
              <a:latin typeface="Times New Roman" panose="02020603050405020304" pitchFamily="18" charset="0"/>
            </a:endParaRPr>
          </a:p>
        </p:txBody>
      </p:sp>
      <p:sp>
        <p:nvSpPr>
          <p:cNvPr id="57353" name="Rectangle 9">
            <a:extLst>
              <a:ext uri="{FF2B5EF4-FFF2-40B4-BE49-F238E27FC236}">
                <a16:creationId xmlns:a16="http://schemas.microsoft.com/office/drawing/2014/main" id="{F3A2D9E7-B262-9005-59ED-8B5BB5AD42C9}"/>
              </a:ext>
            </a:extLst>
          </p:cNvPr>
          <p:cNvSpPr>
            <a:spLocks noChangeArrowheads="1"/>
          </p:cNvSpPr>
          <p:nvPr/>
        </p:nvSpPr>
        <p:spPr bwMode="auto">
          <a:xfrm>
            <a:off x="762000" y="4419600"/>
            <a:ext cx="8077200" cy="173038"/>
          </a:xfrm>
          <a:prstGeom prst="rect">
            <a:avLst/>
          </a:prstGeom>
          <a:solidFill>
            <a:schemeClr val="bg1"/>
          </a:solidFill>
          <a:ln w="12700" cap="sq">
            <a:solidFill>
              <a:schemeClr val="tx1"/>
            </a:solidFill>
            <a:miter lim="800000"/>
            <a:headEnd type="none" w="sm" len="sm"/>
            <a:tailEnd type="none" w="sm" len="sm"/>
          </a:ln>
        </p:spPr>
        <p:txBody>
          <a:bodyPr wrap="none" anchor="ct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spcBef>
                <a:spcPct val="0"/>
              </a:spcBef>
              <a:buClrTx/>
              <a:buSzTx/>
              <a:buFontTx/>
              <a:buNone/>
            </a:pPr>
            <a:endParaRPr lang="en-US" altLang="en-US" sz="2400" b="0">
              <a:solidFill>
                <a:schemeClr val="tx1"/>
              </a:solidFill>
              <a:latin typeface="Times New Roman" panose="02020603050405020304" pitchFamily="18" charset="0"/>
            </a:endParaRPr>
          </a:p>
        </p:txBody>
      </p:sp>
      <p:sp>
        <p:nvSpPr>
          <p:cNvPr id="57354" name="Rectangle 10">
            <a:extLst>
              <a:ext uri="{FF2B5EF4-FFF2-40B4-BE49-F238E27FC236}">
                <a16:creationId xmlns:a16="http://schemas.microsoft.com/office/drawing/2014/main" id="{30205C76-DA6C-FCE1-5C5B-03786C2F27A4}"/>
              </a:ext>
            </a:extLst>
          </p:cNvPr>
          <p:cNvSpPr>
            <a:spLocks noChangeArrowheads="1"/>
          </p:cNvSpPr>
          <p:nvPr/>
        </p:nvSpPr>
        <p:spPr bwMode="auto">
          <a:xfrm>
            <a:off x="762000" y="4597400"/>
            <a:ext cx="8077200" cy="173038"/>
          </a:xfrm>
          <a:prstGeom prst="rect">
            <a:avLst/>
          </a:prstGeom>
          <a:solidFill>
            <a:schemeClr val="bg1"/>
          </a:solidFill>
          <a:ln w="12700" cap="sq">
            <a:solidFill>
              <a:schemeClr val="tx1"/>
            </a:solidFill>
            <a:miter lim="800000"/>
            <a:headEnd type="none" w="sm" len="sm"/>
            <a:tailEnd type="none" w="sm" len="sm"/>
          </a:ln>
        </p:spPr>
        <p:txBody>
          <a:bodyPr wrap="none" anchor="ct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spcBef>
                <a:spcPct val="0"/>
              </a:spcBef>
              <a:buClrTx/>
              <a:buSzTx/>
              <a:buFontTx/>
              <a:buNone/>
            </a:pPr>
            <a:endParaRPr lang="en-US" altLang="en-US" sz="2400" b="0">
              <a:solidFill>
                <a:schemeClr val="tx1"/>
              </a:solidFill>
              <a:latin typeface="Times New Roman" panose="02020603050405020304" pitchFamily="18" charset="0"/>
            </a:endParaRPr>
          </a:p>
        </p:txBody>
      </p:sp>
      <p:sp>
        <p:nvSpPr>
          <p:cNvPr id="57355" name="Rectangle 11">
            <a:extLst>
              <a:ext uri="{FF2B5EF4-FFF2-40B4-BE49-F238E27FC236}">
                <a16:creationId xmlns:a16="http://schemas.microsoft.com/office/drawing/2014/main" id="{6E1ED5FB-ABB1-07F2-1FA2-538454BBB9CA}"/>
              </a:ext>
            </a:extLst>
          </p:cNvPr>
          <p:cNvSpPr>
            <a:spLocks noChangeArrowheads="1"/>
          </p:cNvSpPr>
          <p:nvPr/>
        </p:nvSpPr>
        <p:spPr bwMode="auto">
          <a:xfrm>
            <a:off x="762000" y="4779963"/>
            <a:ext cx="8077200" cy="173037"/>
          </a:xfrm>
          <a:prstGeom prst="rect">
            <a:avLst/>
          </a:prstGeom>
          <a:solidFill>
            <a:schemeClr val="bg1"/>
          </a:solidFill>
          <a:ln w="12700" cap="sq">
            <a:solidFill>
              <a:schemeClr val="tx1"/>
            </a:solidFill>
            <a:miter lim="800000"/>
            <a:headEnd type="none" w="sm" len="sm"/>
            <a:tailEnd type="none" w="sm" len="sm"/>
          </a:ln>
        </p:spPr>
        <p:txBody>
          <a:bodyPr wrap="none" anchor="ct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spcBef>
                <a:spcPct val="0"/>
              </a:spcBef>
              <a:buClrTx/>
              <a:buSzTx/>
              <a:buFontTx/>
              <a:buNone/>
            </a:pPr>
            <a:endParaRPr lang="en-US" altLang="en-US" sz="2400" b="0">
              <a:solidFill>
                <a:schemeClr val="tx1"/>
              </a:solidFill>
              <a:latin typeface="Times New Roman" panose="02020603050405020304" pitchFamily="18" charset="0"/>
            </a:endParaRPr>
          </a:p>
        </p:txBody>
      </p:sp>
      <p:sp>
        <p:nvSpPr>
          <p:cNvPr id="57356" name="Rectangle 12">
            <a:extLst>
              <a:ext uri="{FF2B5EF4-FFF2-40B4-BE49-F238E27FC236}">
                <a16:creationId xmlns:a16="http://schemas.microsoft.com/office/drawing/2014/main" id="{4F4FF8D9-205B-A059-5946-D348577F5166}"/>
              </a:ext>
            </a:extLst>
          </p:cNvPr>
          <p:cNvSpPr>
            <a:spLocks noChangeArrowheads="1"/>
          </p:cNvSpPr>
          <p:nvPr/>
        </p:nvSpPr>
        <p:spPr bwMode="auto">
          <a:xfrm>
            <a:off x="762000" y="4953000"/>
            <a:ext cx="8077200" cy="173038"/>
          </a:xfrm>
          <a:prstGeom prst="rect">
            <a:avLst/>
          </a:prstGeom>
          <a:solidFill>
            <a:schemeClr val="bg1"/>
          </a:solidFill>
          <a:ln w="12700" cap="sq">
            <a:solidFill>
              <a:schemeClr val="tx1"/>
            </a:solidFill>
            <a:miter lim="800000"/>
            <a:headEnd type="none" w="sm" len="sm"/>
            <a:tailEnd type="none" w="sm" len="sm"/>
          </a:ln>
        </p:spPr>
        <p:txBody>
          <a:bodyPr wrap="none" anchor="ct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spcBef>
                <a:spcPct val="0"/>
              </a:spcBef>
              <a:buClrTx/>
              <a:buSzTx/>
              <a:buFontTx/>
              <a:buNone/>
            </a:pPr>
            <a:endParaRPr lang="en-US" altLang="en-US" sz="2400" b="0">
              <a:solidFill>
                <a:schemeClr val="tx1"/>
              </a:solidFill>
              <a:latin typeface="Times New Roman" panose="02020603050405020304" pitchFamily="18" charset="0"/>
            </a:endParaRPr>
          </a:p>
        </p:txBody>
      </p:sp>
      <p:sp>
        <p:nvSpPr>
          <p:cNvPr id="57357" name="Rectangle 13">
            <a:extLst>
              <a:ext uri="{FF2B5EF4-FFF2-40B4-BE49-F238E27FC236}">
                <a16:creationId xmlns:a16="http://schemas.microsoft.com/office/drawing/2014/main" id="{AC94BA74-468E-A957-124C-E9A7EF003D7E}"/>
              </a:ext>
            </a:extLst>
          </p:cNvPr>
          <p:cNvSpPr>
            <a:spLocks noChangeArrowheads="1"/>
          </p:cNvSpPr>
          <p:nvPr/>
        </p:nvSpPr>
        <p:spPr bwMode="auto">
          <a:xfrm>
            <a:off x="762000" y="5118100"/>
            <a:ext cx="8077200" cy="173038"/>
          </a:xfrm>
          <a:prstGeom prst="rect">
            <a:avLst/>
          </a:prstGeom>
          <a:solidFill>
            <a:schemeClr val="bg1"/>
          </a:solidFill>
          <a:ln w="12700" cap="sq">
            <a:solidFill>
              <a:schemeClr val="tx1"/>
            </a:solidFill>
            <a:miter lim="800000"/>
            <a:headEnd type="none" w="sm" len="sm"/>
            <a:tailEnd type="none" w="sm" len="sm"/>
          </a:ln>
        </p:spPr>
        <p:txBody>
          <a:bodyPr wrap="none" anchor="ct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spcBef>
                <a:spcPct val="0"/>
              </a:spcBef>
              <a:buClrTx/>
              <a:buSzTx/>
              <a:buFontTx/>
              <a:buNone/>
            </a:pPr>
            <a:endParaRPr lang="en-US" altLang="en-US" sz="2400" b="0">
              <a:solidFill>
                <a:schemeClr val="tx1"/>
              </a:solidFill>
              <a:latin typeface="Times New Roman" panose="02020603050405020304" pitchFamily="18" charset="0"/>
            </a:endParaRPr>
          </a:p>
        </p:txBody>
      </p:sp>
      <p:sp>
        <p:nvSpPr>
          <p:cNvPr id="57358" name="Rectangle 14">
            <a:extLst>
              <a:ext uri="{FF2B5EF4-FFF2-40B4-BE49-F238E27FC236}">
                <a16:creationId xmlns:a16="http://schemas.microsoft.com/office/drawing/2014/main" id="{B50083F3-A54C-72C6-69B2-B2B219607F32}"/>
              </a:ext>
            </a:extLst>
          </p:cNvPr>
          <p:cNvSpPr>
            <a:spLocks noChangeArrowheads="1"/>
          </p:cNvSpPr>
          <p:nvPr/>
        </p:nvSpPr>
        <p:spPr bwMode="auto">
          <a:xfrm>
            <a:off x="762000" y="5291138"/>
            <a:ext cx="8077200" cy="173037"/>
          </a:xfrm>
          <a:prstGeom prst="rect">
            <a:avLst/>
          </a:prstGeom>
          <a:solidFill>
            <a:schemeClr val="bg1"/>
          </a:solidFill>
          <a:ln w="12700" cap="sq">
            <a:solidFill>
              <a:schemeClr val="tx1"/>
            </a:solidFill>
            <a:miter lim="800000"/>
            <a:headEnd type="none" w="sm" len="sm"/>
            <a:tailEnd type="none" w="sm" len="sm"/>
          </a:ln>
        </p:spPr>
        <p:txBody>
          <a:bodyPr wrap="none" anchor="ct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spcBef>
                <a:spcPct val="0"/>
              </a:spcBef>
              <a:buClrTx/>
              <a:buSzTx/>
              <a:buFontTx/>
              <a:buNone/>
            </a:pPr>
            <a:endParaRPr lang="en-US" altLang="en-US" sz="2400" b="0">
              <a:solidFill>
                <a:schemeClr val="tx1"/>
              </a:solidFill>
              <a:latin typeface="Times New Roman" panose="02020603050405020304" pitchFamily="18" charset="0"/>
            </a:endParaRPr>
          </a:p>
        </p:txBody>
      </p:sp>
      <p:sp>
        <p:nvSpPr>
          <p:cNvPr id="57359" name="Rectangle 15">
            <a:extLst>
              <a:ext uri="{FF2B5EF4-FFF2-40B4-BE49-F238E27FC236}">
                <a16:creationId xmlns:a16="http://schemas.microsoft.com/office/drawing/2014/main" id="{1DF1C118-7057-D0B2-0E5B-00ABD68607B6}"/>
              </a:ext>
            </a:extLst>
          </p:cNvPr>
          <p:cNvSpPr>
            <a:spLocks noChangeArrowheads="1"/>
          </p:cNvSpPr>
          <p:nvPr/>
        </p:nvSpPr>
        <p:spPr bwMode="auto">
          <a:xfrm>
            <a:off x="762000" y="5465763"/>
            <a:ext cx="8077200" cy="173037"/>
          </a:xfrm>
          <a:prstGeom prst="rect">
            <a:avLst/>
          </a:prstGeom>
          <a:solidFill>
            <a:schemeClr val="bg1"/>
          </a:solidFill>
          <a:ln w="12700" cap="sq">
            <a:solidFill>
              <a:schemeClr val="tx1"/>
            </a:solidFill>
            <a:miter lim="800000"/>
            <a:headEnd type="none" w="sm" len="sm"/>
            <a:tailEnd type="none" w="sm" len="sm"/>
          </a:ln>
        </p:spPr>
        <p:txBody>
          <a:bodyPr wrap="none" anchor="ct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spcBef>
                <a:spcPct val="0"/>
              </a:spcBef>
              <a:buClrTx/>
              <a:buSzTx/>
              <a:buFontTx/>
              <a:buNone/>
            </a:pPr>
            <a:endParaRPr lang="en-US" altLang="en-US" sz="2400" b="0">
              <a:solidFill>
                <a:schemeClr val="tx1"/>
              </a:solidFill>
              <a:latin typeface="Times New Roman" panose="02020603050405020304" pitchFamily="18" charset="0"/>
            </a:endParaRPr>
          </a:p>
        </p:txBody>
      </p:sp>
      <p:sp>
        <p:nvSpPr>
          <p:cNvPr id="57360" name="Rectangle 16">
            <a:extLst>
              <a:ext uri="{FF2B5EF4-FFF2-40B4-BE49-F238E27FC236}">
                <a16:creationId xmlns:a16="http://schemas.microsoft.com/office/drawing/2014/main" id="{BAAE3573-2FFD-119E-60C4-0B09849472F0}"/>
              </a:ext>
            </a:extLst>
          </p:cNvPr>
          <p:cNvSpPr>
            <a:spLocks noChangeArrowheads="1"/>
          </p:cNvSpPr>
          <p:nvPr/>
        </p:nvSpPr>
        <p:spPr bwMode="auto">
          <a:xfrm>
            <a:off x="7378700" y="2438400"/>
            <a:ext cx="16129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r">
              <a:spcBef>
                <a:spcPct val="0"/>
              </a:spcBef>
              <a:buClrTx/>
              <a:buSzTx/>
              <a:buFontTx/>
              <a:buNone/>
            </a:pPr>
            <a:r>
              <a:rPr lang="en-US" altLang="en-US" sz="1200">
                <a:solidFill>
                  <a:schemeClr val="tx1"/>
                </a:solidFill>
                <a:cs typeface="Arial" panose="020B0604020202020204" pitchFamily="34" charset="0"/>
              </a:rPr>
              <a:t>Illustration 1-10</a:t>
            </a:r>
            <a:endParaRPr lang="en-US" altLang="en-US" sz="1200" b="0">
              <a:solidFill>
                <a:schemeClr val="tx1"/>
              </a:solidFill>
              <a:cs typeface="Arial" panose="020B0604020202020204" pitchFamily="34" charset="0"/>
            </a:endParaRPr>
          </a:p>
        </p:txBody>
      </p:sp>
      <p:sp>
        <p:nvSpPr>
          <p:cNvPr id="57361" name="Text Box 2">
            <a:extLst>
              <a:ext uri="{FF2B5EF4-FFF2-40B4-BE49-F238E27FC236}">
                <a16:creationId xmlns:a16="http://schemas.microsoft.com/office/drawing/2014/main" id="{01E003A6-281C-44F5-336D-C3D9F77165B6}"/>
              </a:ext>
            </a:extLst>
          </p:cNvPr>
          <p:cNvSpPr txBox="1">
            <a:spLocks noChangeArrowheads="1"/>
          </p:cNvSpPr>
          <p:nvPr/>
        </p:nvSpPr>
        <p:spPr bwMode="auto">
          <a:xfrm>
            <a:off x="533400" y="1231900"/>
            <a:ext cx="8229600" cy="1130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nSpc>
                <a:spcPct val="120000"/>
              </a:lnSpc>
              <a:spcBef>
                <a:spcPct val="50000"/>
              </a:spcBef>
              <a:buClrTx/>
              <a:buSzTx/>
              <a:buFontTx/>
              <a:buNone/>
            </a:pPr>
            <a:r>
              <a:rPr lang="en-US" altLang="en-US" sz="1900">
                <a:solidFill>
                  <a:schemeClr val="tx1"/>
                </a:solidFill>
                <a:cs typeface="Arial" panose="020B0604020202020204" pitchFamily="34" charset="0"/>
              </a:rPr>
              <a:t>Transaction (3). Purchase of Supplies on Credit.</a:t>
            </a:r>
            <a:r>
              <a:rPr lang="en-US" altLang="en-US" sz="1900" b="0">
                <a:solidFill>
                  <a:schemeClr val="tx1"/>
                </a:solidFill>
                <a:cs typeface="Arial" panose="020B0604020202020204" pitchFamily="34" charset="0"/>
              </a:rPr>
              <a:t>  Softbyte purchases for €1,600 from Acme Supply Company computer paper and other supplies expected to last several months. The purchase is on account.</a:t>
            </a:r>
          </a:p>
        </p:txBody>
      </p:sp>
      <p:sp>
        <p:nvSpPr>
          <p:cNvPr id="57362" name="Text Box 19">
            <a:extLst>
              <a:ext uri="{FF2B5EF4-FFF2-40B4-BE49-F238E27FC236}">
                <a16:creationId xmlns:a16="http://schemas.microsoft.com/office/drawing/2014/main" id="{1EF2DB9A-72C5-D8BC-B19A-72F4525B3840}"/>
              </a:ext>
            </a:extLst>
          </p:cNvPr>
          <p:cNvSpPr txBox="1">
            <a:spLocks noChangeArrowheads="1"/>
          </p:cNvSpPr>
          <p:nvPr/>
        </p:nvSpPr>
        <p:spPr bwMode="auto">
          <a:xfrm>
            <a:off x="5029200" y="2773363"/>
            <a:ext cx="2667000" cy="274637"/>
          </a:xfrm>
          <a:prstGeom prst="rect">
            <a:avLst/>
          </a:prstGeom>
          <a:solidFill>
            <a:srgbClr val="6699FF"/>
          </a:solidFill>
          <a:ln>
            <a:noFill/>
          </a:ln>
          <a:extLs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spcBef>
                <a:spcPct val="50000"/>
              </a:spcBef>
              <a:buClrTx/>
              <a:buSzTx/>
              <a:buFontTx/>
              <a:buNone/>
            </a:pPr>
            <a:r>
              <a:rPr lang="en-US" altLang="en-US" sz="1200">
                <a:solidFill>
                  <a:schemeClr val="tx1"/>
                </a:solidFill>
                <a:latin typeface="Verdana" panose="020B0604030504040204" pitchFamily="34" charset="0"/>
              </a:rPr>
              <a:t>Stockholders’ Equity</a:t>
            </a:r>
            <a:endParaRPr lang="th-TH" altLang="en-US" sz="1200">
              <a:solidFill>
                <a:schemeClr val="tx1"/>
              </a:solidFill>
              <a:latin typeface="Verdana" panose="020B0604030504040204" pitchFamily="34" charset="0"/>
            </a:endParaRPr>
          </a:p>
        </p:txBody>
      </p:sp>
    </p:spTree>
  </p:cSld>
  <p:clrMapOvr>
    <a:masterClrMapping/>
  </p:clrMapOvr>
  <p:transition>
    <p:wipe dir="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9394" name="Picture 2">
            <a:extLst>
              <a:ext uri="{FF2B5EF4-FFF2-40B4-BE49-F238E27FC236}">
                <a16:creationId xmlns:a16="http://schemas.microsoft.com/office/drawing/2014/main" id="{7BD68F79-708A-020E-66AA-769D19CFD7A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2819400"/>
            <a:ext cx="8610600" cy="3567113"/>
          </a:xfrm>
          <a:prstGeom prst="rect">
            <a:avLst/>
          </a:prstGeom>
          <a:noFill/>
          <a:ln w="19050" cap="sq" algn="ctr">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pic>
      <p:sp>
        <p:nvSpPr>
          <p:cNvPr id="59395" name="Text Box 4">
            <a:extLst>
              <a:ext uri="{FF2B5EF4-FFF2-40B4-BE49-F238E27FC236}">
                <a16:creationId xmlns:a16="http://schemas.microsoft.com/office/drawing/2014/main" id="{44C6C1E8-C17D-BA36-3A0F-F2B387E04B70}"/>
              </a:ext>
            </a:extLst>
          </p:cNvPr>
          <p:cNvSpPr txBox="1">
            <a:spLocks noChangeArrowheads="1"/>
          </p:cNvSpPr>
          <p:nvPr/>
        </p:nvSpPr>
        <p:spPr bwMode="auto">
          <a:xfrm>
            <a:off x="8305800" y="6445250"/>
            <a:ext cx="762000" cy="336550"/>
          </a:xfrm>
          <a:prstGeom prst="rect">
            <a:avLst/>
          </a:prstGeom>
          <a:solidFill>
            <a:schemeClr val="bg1"/>
          </a:solidFill>
          <a:ln>
            <a:noFill/>
          </a:ln>
          <a:extLs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marL="457200" indent="-457200">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r">
              <a:spcBef>
                <a:spcPct val="50000"/>
              </a:spcBef>
              <a:buClrTx/>
              <a:buSzTx/>
              <a:buFontTx/>
              <a:buNone/>
            </a:pPr>
            <a:r>
              <a:rPr lang="en-US" altLang="en-US" sz="1600">
                <a:cs typeface="Arial" panose="020B0604020202020204" pitchFamily="34" charset="0"/>
              </a:rPr>
              <a:t>LO 7</a:t>
            </a:r>
          </a:p>
        </p:txBody>
      </p:sp>
      <p:sp>
        <p:nvSpPr>
          <p:cNvPr id="59396" name="Line 4">
            <a:extLst>
              <a:ext uri="{FF2B5EF4-FFF2-40B4-BE49-F238E27FC236}">
                <a16:creationId xmlns:a16="http://schemas.microsoft.com/office/drawing/2014/main" id="{BAAECBCC-431C-51F4-6A10-D56FE7398BF3}"/>
              </a:ext>
            </a:extLst>
          </p:cNvPr>
          <p:cNvSpPr>
            <a:spLocks noChangeShapeType="1"/>
          </p:cNvSpPr>
          <p:nvPr/>
        </p:nvSpPr>
        <p:spPr bwMode="auto">
          <a:xfrm>
            <a:off x="304800" y="990600"/>
            <a:ext cx="8534400" cy="0"/>
          </a:xfrm>
          <a:prstGeom prst="line">
            <a:avLst/>
          </a:prstGeom>
          <a:noFill/>
          <a:ln w="57150" cap="sq">
            <a:solidFill>
              <a:srgbClr val="8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59397" name="Rectangle 7">
            <a:extLst>
              <a:ext uri="{FF2B5EF4-FFF2-40B4-BE49-F238E27FC236}">
                <a16:creationId xmlns:a16="http://schemas.microsoft.com/office/drawing/2014/main" id="{CD0E0405-BFDD-6453-F148-4CD8F9776CCB}"/>
              </a:ext>
            </a:extLst>
          </p:cNvPr>
          <p:cNvSpPr>
            <a:spLocks noChangeArrowheads="1"/>
          </p:cNvSpPr>
          <p:nvPr/>
        </p:nvSpPr>
        <p:spPr bwMode="auto">
          <a:xfrm>
            <a:off x="533400" y="381000"/>
            <a:ext cx="8077200" cy="560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90488" tIns="44450" rIns="90488" bIns="44450"/>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spcBef>
                <a:spcPct val="0"/>
              </a:spcBef>
              <a:buClrTx/>
              <a:buSzTx/>
              <a:buFontTx/>
              <a:buNone/>
            </a:pPr>
            <a:r>
              <a:rPr lang="en-US" altLang="en-US" sz="3000">
                <a:solidFill>
                  <a:schemeClr val="tx1"/>
                </a:solidFill>
                <a:cs typeface="Arial" panose="020B0604020202020204" pitchFamily="34" charset="0"/>
              </a:rPr>
              <a:t>Transaction Analysis</a:t>
            </a:r>
          </a:p>
        </p:txBody>
      </p:sp>
      <p:sp>
        <p:nvSpPr>
          <p:cNvPr id="59398" name="Rectangle 6">
            <a:extLst>
              <a:ext uri="{FF2B5EF4-FFF2-40B4-BE49-F238E27FC236}">
                <a16:creationId xmlns:a16="http://schemas.microsoft.com/office/drawing/2014/main" id="{0FF21C99-CEC2-8B68-FC21-4AEC73A576F9}"/>
              </a:ext>
            </a:extLst>
          </p:cNvPr>
          <p:cNvSpPr>
            <a:spLocks noChangeArrowheads="1"/>
          </p:cNvSpPr>
          <p:nvPr/>
        </p:nvSpPr>
        <p:spPr bwMode="auto">
          <a:xfrm>
            <a:off x="762000" y="5638800"/>
            <a:ext cx="8077200" cy="649288"/>
          </a:xfrm>
          <a:prstGeom prst="rect">
            <a:avLst/>
          </a:prstGeom>
          <a:solidFill>
            <a:schemeClr val="bg1"/>
          </a:solidFill>
          <a:ln w="12700" cap="sq">
            <a:solidFill>
              <a:schemeClr val="tx1"/>
            </a:solidFill>
            <a:miter lim="800000"/>
            <a:headEnd type="none" w="sm" len="sm"/>
            <a:tailEnd type="none" w="sm" len="sm"/>
          </a:ln>
        </p:spPr>
        <p:txBody>
          <a:bodyPr wrap="none" anchor="ct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spcBef>
                <a:spcPct val="0"/>
              </a:spcBef>
              <a:buClrTx/>
              <a:buSzTx/>
              <a:buFontTx/>
              <a:buNone/>
            </a:pPr>
            <a:endParaRPr lang="en-US" altLang="en-US" sz="2400" b="0">
              <a:solidFill>
                <a:schemeClr val="tx1"/>
              </a:solidFill>
              <a:latin typeface="Times New Roman" panose="02020603050405020304" pitchFamily="18" charset="0"/>
            </a:endParaRPr>
          </a:p>
        </p:txBody>
      </p:sp>
      <p:sp>
        <p:nvSpPr>
          <p:cNvPr id="59399" name="Rectangle 7">
            <a:extLst>
              <a:ext uri="{FF2B5EF4-FFF2-40B4-BE49-F238E27FC236}">
                <a16:creationId xmlns:a16="http://schemas.microsoft.com/office/drawing/2014/main" id="{ECB7DE32-A37E-46D0-0C67-AD092C69E9F5}"/>
              </a:ext>
            </a:extLst>
          </p:cNvPr>
          <p:cNvSpPr>
            <a:spLocks noChangeArrowheads="1"/>
          </p:cNvSpPr>
          <p:nvPr/>
        </p:nvSpPr>
        <p:spPr bwMode="auto">
          <a:xfrm>
            <a:off x="762000" y="4067175"/>
            <a:ext cx="8077200" cy="173038"/>
          </a:xfrm>
          <a:prstGeom prst="rect">
            <a:avLst/>
          </a:prstGeom>
          <a:solidFill>
            <a:schemeClr val="bg1"/>
          </a:solidFill>
          <a:ln w="12700" cap="sq">
            <a:solidFill>
              <a:schemeClr val="tx1"/>
            </a:solidFill>
            <a:miter lim="800000"/>
            <a:headEnd type="none" w="sm" len="sm"/>
            <a:tailEnd type="none" w="sm" len="sm"/>
          </a:ln>
        </p:spPr>
        <p:txBody>
          <a:bodyPr wrap="none" anchor="ct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spcBef>
                <a:spcPct val="0"/>
              </a:spcBef>
              <a:buClrTx/>
              <a:buSzTx/>
              <a:buFontTx/>
              <a:buNone/>
            </a:pPr>
            <a:endParaRPr lang="en-US" altLang="en-US" sz="2400" b="0">
              <a:solidFill>
                <a:schemeClr val="tx1"/>
              </a:solidFill>
              <a:latin typeface="Times New Roman" panose="02020603050405020304" pitchFamily="18" charset="0"/>
            </a:endParaRPr>
          </a:p>
        </p:txBody>
      </p:sp>
      <p:sp>
        <p:nvSpPr>
          <p:cNvPr id="59400" name="Rectangle 8">
            <a:extLst>
              <a:ext uri="{FF2B5EF4-FFF2-40B4-BE49-F238E27FC236}">
                <a16:creationId xmlns:a16="http://schemas.microsoft.com/office/drawing/2014/main" id="{CFF287CC-D95D-39C4-A6F3-18C0E513C02B}"/>
              </a:ext>
            </a:extLst>
          </p:cNvPr>
          <p:cNvSpPr>
            <a:spLocks noChangeArrowheads="1"/>
          </p:cNvSpPr>
          <p:nvPr/>
        </p:nvSpPr>
        <p:spPr bwMode="auto">
          <a:xfrm>
            <a:off x="762000" y="4249738"/>
            <a:ext cx="8077200" cy="173037"/>
          </a:xfrm>
          <a:prstGeom prst="rect">
            <a:avLst/>
          </a:prstGeom>
          <a:solidFill>
            <a:schemeClr val="bg1"/>
          </a:solidFill>
          <a:ln w="12700" cap="sq" algn="ctr">
            <a:solidFill>
              <a:schemeClr val="tx1"/>
            </a:solidFill>
            <a:miter lim="800000"/>
            <a:headEnd type="none" w="sm" len="sm"/>
            <a:tailEnd type="none" w="sm" len="sm"/>
          </a:ln>
        </p:spPr>
        <p:txBody>
          <a:bodyPr wrap="none" anchor="ct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spcBef>
                <a:spcPct val="0"/>
              </a:spcBef>
              <a:buClrTx/>
              <a:buSzTx/>
              <a:buFontTx/>
              <a:buNone/>
            </a:pPr>
            <a:endParaRPr lang="en-US" altLang="en-US" sz="2400" b="0">
              <a:solidFill>
                <a:schemeClr val="tx1"/>
              </a:solidFill>
              <a:latin typeface="Times New Roman" panose="02020603050405020304" pitchFamily="18" charset="0"/>
            </a:endParaRPr>
          </a:p>
        </p:txBody>
      </p:sp>
      <p:sp>
        <p:nvSpPr>
          <p:cNvPr id="59401" name="Rectangle 9">
            <a:extLst>
              <a:ext uri="{FF2B5EF4-FFF2-40B4-BE49-F238E27FC236}">
                <a16:creationId xmlns:a16="http://schemas.microsoft.com/office/drawing/2014/main" id="{5CB08511-B396-0104-EFF3-5B4B078BB216}"/>
              </a:ext>
            </a:extLst>
          </p:cNvPr>
          <p:cNvSpPr>
            <a:spLocks noChangeArrowheads="1"/>
          </p:cNvSpPr>
          <p:nvPr/>
        </p:nvSpPr>
        <p:spPr bwMode="auto">
          <a:xfrm>
            <a:off x="762000" y="4419600"/>
            <a:ext cx="8077200" cy="173038"/>
          </a:xfrm>
          <a:prstGeom prst="rect">
            <a:avLst/>
          </a:prstGeom>
          <a:solidFill>
            <a:schemeClr val="bg1"/>
          </a:solidFill>
          <a:ln w="12700" cap="sq">
            <a:solidFill>
              <a:schemeClr val="tx1"/>
            </a:solidFill>
            <a:miter lim="800000"/>
            <a:headEnd type="none" w="sm" len="sm"/>
            <a:tailEnd type="none" w="sm" len="sm"/>
          </a:ln>
        </p:spPr>
        <p:txBody>
          <a:bodyPr wrap="none" anchor="ct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spcBef>
                <a:spcPct val="0"/>
              </a:spcBef>
              <a:buClrTx/>
              <a:buSzTx/>
              <a:buFontTx/>
              <a:buNone/>
            </a:pPr>
            <a:endParaRPr lang="en-US" altLang="en-US" sz="2400" b="0">
              <a:solidFill>
                <a:schemeClr val="tx1"/>
              </a:solidFill>
              <a:latin typeface="Times New Roman" panose="02020603050405020304" pitchFamily="18" charset="0"/>
            </a:endParaRPr>
          </a:p>
        </p:txBody>
      </p:sp>
      <p:sp>
        <p:nvSpPr>
          <p:cNvPr id="59402" name="Rectangle 10">
            <a:extLst>
              <a:ext uri="{FF2B5EF4-FFF2-40B4-BE49-F238E27FC236}">
                <a16:creationId xmlns:a16="http://schemas.microsoft.com/office/drawing/2014/main" id="{F8C60D55-3441-C080-85ED-F3AA93C20075}"/>
              </a:ext>
            </a:extLst>
          </p:cNvPr>
          <p:cNvSpPr>
            <a:spLocks noChangeArrowheads="1"/>
          </p:cNvSpPr>
          <p:nvPr/>
        </p:nvSpPr>
        <p:spPr bwMode="auto">
          <a:xfrm>
            <a:off x="762000" y="4597400"/>
            <a:ext cx="8077200" cy="173038"/>
          </a:xfrm>
          <a:prstGeom prst="rect">
            <a:avLst/>
          </a:prstGeom>
          <a:solidFill>
            <a:schemeClr val="bg1"/>
          </a:solidFill>
          <a:ln w="12700" cap="sq">
            <a:solidFill>
              <a:schemeClr val="tx1"/>
            </a:solidFill>
            <a:miter lim="800000"/>
            <a:headEnd type="none" w="sm" len="sm"/>
            <a:tailEnd type="none" w="sm" len="sm"/>
          </a:ln>
        </p:spPr>
        <p:txBody>
          <a:bodyPr wrap="none" anchor="ct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spcBef>
                <a:spcPct val="0"/>
              </a:spcBef>
              <a:buClrTx/>
              <a:buSzTx/>
              <a:buFontTx/>
              <a:buNone/>
            </a:pPr>
            <a:endParaRPr lang="en-US" altLang="en-US" sz="2400" b="0">
              <a:solidFill>
                <a:schemeClr val="tx1"/>
              </a:solidFill>
              <a:latin typeface="Times New Roman" panose="02020603050405020304" pitchFamily="18" charset="0"/>
            </a:endParaRPr>
          </a:p>
        </p:txBody>
      </p:sp>
      <p:sp>
        <p:nvSpPr>
          <p:cNvPr id="59403" name="Rectangle 11">
            <a:extLst>
              <a:ext uri="{FF2B5EF4-FFF2-40B4-BE49-F238E27FC236}">
                <a16:creationId xmlns:a16="http://schemas.microsoft.com/office/drawing/2014/main" id="{494FE8DD-4A12-B22D-8608-3B43470600E9}"/>
              </a:ext>
            </a:extLst>
          </p:cNvPr>
          <p:cNvSpPr>
            <a:spLocks noChangeArrowheads="1"/>
          </p:cNvSpPr>
          <p:nvPr/>
        </p:nvSpPr>
        <p:spPr bwMode="auto">
          <a:xfrm>
            <a:off x="762000" y="4779963"/>
            <a:ext cx="8077200" cy="173037"/>
          </a:xfrm>
          <a:prstGeom prst="rect">
            <a:avLst/>
          </a:prstGeom>
          <a:solidFill>
            <a:schemeClr val="bg1"/>
          </a:solidFill>
          <a:ln w="12700" cap="sq">
            <a:solidFill>
              <a:schemeClr val="tx1"/>
            </a:solidFill>
            <a:miter lim="800000"/>
            <a:headEnd type="none" w="sm" len="sm"/>
            <a:tailEnd type="none" w="sm" len="sm"/>
          </a:ln>
        </p:spPr>
        <p:txBody>
          <a:bodyPr wrap="none" anchor="ct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spcBef>
                <a:spcPct val="0"/>
              </a:spcBef>
              <a:buClrTx/>
              <a:buSzTx/>
              <a:buFontTx/>
              <a:buNone/>
            </a:pPr>
            <a:endParaRPr lang="en-US" altLang="en-US" sz="2400" b="0">
              <a:solidFill>
                <a:schemeClr val="tx1"/>
              </a:solidFill>
              <a:latin typeface="Times New Roman" panose="02020603050405020304" pitchFamily="18" charset="0"/>
            </a:endParaRPr>
          </a:p>
        </p:txBody>
      </p:sp>
      <p:sp>
        <p:nvSpPr>
          <p:cNvPr id="59404" name="Rectangle 12">
            <a:extLst>
              <a:ext uri="{FF2B5EF4-FFF2-40B4-BE49-F238E27FC236}">
                <a16:creationId xmlns:a16="http://schemas.microsoft.com/office/drawing/2014/main" id="{4259A772-A757-2125-99A1-5EC484BFB8D3}"/>
              </a:ext>
            </a:extLst>
          </p:cNvPr>
          <p:cNvSpPr>
            <a:spLocks noChangeArrowheads="1"/>
          </p:cNvSpPr>
          <p:nvPr/>
        </p:nvSpPr>
        <p:spPr bwMode="auto">
          <a:xfrm>
            <a:off x="762000" y="4953000"/>
            <a:ext cx="8077200" cy="173038"/>
          </a:xfrm>
          <a:prstGeom prst="rect">
            <a:avLst/>
          </a:prstGeom>
          <a:solidFill>
            <a:schemeClr val="bg1"/>
          </a:solidFill>
          <a:ln w="12700" cap="sq">
            <a:solidFill>
              <a:schemeClr val="tx1"/>
            </a:solidFill>
            <a:miter lim="800000"/>
            <a:headEnd type="none" w="sm" len="sm"/>
            <a:tailEnd type="none" w="sm" len="sm"/>
          </a:ln>
        </p:spPr>
        <p:txBody>
          <a:bodyPr wrap="none" anchor="ct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spcBef>
                <a:spcPct val="0"/>
              </a:spcBef>
              <a:buClrTx/>
              <a:buSzTx/>
              <a:buFontTx/>
              <a:buNone/>
            </a:pPr>
            <a:endParaRPr lang="en-US" altLang="en-US" sz="2400" b="0">
              <a:solidFill>
                <a:schemeClr val="tx1"/>
              </a:solidFill>
              <a:latin typeface="Times New Roman" panose="02020603050405020304" pitchFamily="18" charset="0"/>
            </a:endParaRPr>
          </a:p>
        </p:txBody>
      </p:sp>
      <p:sp>
        <p:nvSpPr>
          <p:cNvPr id="59405" name="Rectangle 13">
            <a:extLst>
              <a:ext uri="{FF2B5EF4-FFF2-40B4-BE49-F238E27FC236}">
                <a16:creationId xmlns:a16="http://schemas.microsoft.com/office/drawing/2014/main" id="{9AB09689-D189-A5DE-3F7B-F98826B03AEE}"/>
              </a:ext>
            </a:extLst>
          </p:cNvPr>
          <p:cNvSpPr>
            <a:spLocks noChangeArrowheads="1"/>
          </p:cNvSpPr>
          <p:nvPr/>
        </p:nvSpPr>
        <p:spPr bwMode="auto">
          <a:xfrm>
            <a:off x="762000" y="5118100"/>
            <a:ext cx="8077200" cy="173038"/>
          </a:xfrm>
          <a:prstGeom prst="rect">
            <a:avLst/>
          </a:prstGeom>
          <a:solidFill>
            <a:schemeClr val="bg1"/>
          </a:solidFill>
          <a:ln w="12700" cap="sq">
            <a:solidFill>
              <a:schemeClr val="tx1"/>
            </a:solidFill>
            <a:miter lim="800000"/>
            <a:headEnd type="none" w="sm" len="sm"/>
            <a:tailEnd type="none" w="sm" len="sm"/>
          </a:ln>
        </p:spPr>
        <p:txBody>
          <a:bodyPr wrap="none" anchor="ct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spcBef>
                <a:spcPct val="0"/>
              </a:spcBef>
              <a:buClrTx/>
              <a:buSzTx/>
              <a:buFontTx/>
              <a:buNone/>
            </a:pPr>
            <a:endParaRPr lang="en-US" altLang="en-US" sz="2400" b="0">
              <a:solidFill>
                <a:schemeClr val="tx1"/>
              </a:solidFill>
              <a:latin typeface="Times New Roman" panose="02020603050405020304" pitchFamily="18" charset="0"/>
            </a:endParaRPr>
          </a:p>
        </p:txBody>
      </p:sp>
      <p:sp>
        <p:nvSpPr>
          <p:cNvPr id="59406" name="Rectangle 14">
            <a:extLst>
              <a:ext uri="{FF2B5EF4-FFF2-40B4-BE49-F238E27FC236}">
                <a16:creationId xmlns:a16="http://schemas.microsoft.com/office/drawing/2014/main" id="{8AAA5A2B-1077-2A54-38FD-C88AFEBA7AC7}"/>
              </a:ext>
            </a:extLst>
          </p:cNvPr>
          <p:cNvSpPr>
            <a:spLocks noChangeArrowheads="1"/>
          </p:cNvSpPr>
          <p:nvPr/>
        </p:nvSpPr>
        <p:spPr bwMode="auto">
          <a:xfrm>
            <a:off x="762000" y="5291138"/>
            <a:ext cx="8077200" cy="173037"/>
          </a:xfrm>
          <a:prstGeom prst="rect">
            <a:avLst/>
          </a:prstGeom>
          <a:solidFill>
            <a:schemeClr val="bg1"/>
          </a:solidFill>
          <a:ln w="12700" cap="sq">
            <a:solidFill>
              <a:schemeClr val="tx1"/>
            </a:solidFill>
            <a:miter lim="800000"/>
            <a:headEnd type="none" w="sm" len="sm"/>
            <a:tailEnd type="none" w="sm" len="sm"/>
          </a:ln>
        </p:spPr>
        <p:txBody>
          <a:bodyPr wrap="none" anchor="ct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spcBef>
                <a:spcPct val="0"/>
              </a:spcBef>
              <a:buClrTx/>
              <a:buSzTx/>
              <a:buFontTx/>
              <a:buNone/>
            </a:pPr>
            <a:endParaRPr lang="en-US" altLang="en-US" sz="2400" b="0">
              <a:solidFill>
                <a:schemeClr val="tx1"/>
              </a:solidFill>
              <a:latin typeface="Times New Roman" panose="02020603050405020304" pitchFamily="18" charset="0"/>
            </a:endParaRPr>
          </a:p>
        </p:txBody>
      </p:sp>
      <p:sp>
        <p:nvSpPr>
          <p:cNvPr id="59407" name="Rectangle 15">
            <a:extLst>
              <a:ext uri="{FF2B5EF4-FFF2-40B4-BE49-F238E27FC236}">
                <a16:creationId xmlns:a16="http://schemas.microsoft.com/office/drawing/2014/main" id="{F1097E98-EE1C-04EF-9602-635EED436A33}"/>
              </a:ext>
            </a:extLst>
          </p:cNvPr>
          <p:cNvSpPr>
            <a:spLocks noChangeArrowheads="1"/>
          </p:cNvSpPr>
          <p:nvPr/>
        </p:nvSpPr>
        <p:spPr bwMode="auto">
          <a:xfrm>
            <a:off x="762000" y="5465763"/>
            <a:ext cx="8077200" cy="173037"/>
          </a:xfrm>
          <a:prstGeom prst="rect">
            <a:avLst/>
          </a:prstGeom>
          <a:solidFill>
            <a:schemeClr val="bg1"/>
          </a:solidFill>
          <a:ln w="12700" cap="sq">
            <a:solidFill>
              <a:schemeClr val="tx1"/>
            </a:solidFill>
            <a:miter lim="800000"/>
            <a:headEnd type="none" w="sm" len="sm"/>
            <a:tailEnd type="none" w="sm" len="sm"/>
          </a:ln>
        </p:spPr>
        <p:txBody>
          <a:bodyPr wrap="none" anchor="ct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spcBef>
                <a:spcPct val="0"/>
              </a:spcBef>
              <a:buClrTx/>
              <a:buSzTx/>
              <a:buFontTx/>
              <a:buNone/>
            </a:pPr>
            <a:endParaRPr lang="en-US" altLang="en-US" sz="2400" b="0">
              <a:solidFill>
                <a:schemeClr val="tx1"/>
              </a:solidFill>
              <a:latin typeface="Times New Roman" panose="02020603050405020304" pitchFamily="18" charset="0"/>
            </a:endParaRPr>
          </a:p>
        </p:txBody>
      </p:sp>
      <p:sp>
        <p:nvSpPr>
          <p:cNvPr id="59408" name="Rectangle 16">
            <a:extLst>
              <a:ext uri="{FF2B5EF4-FFF2-40B4-BE49-F238E27FC236}">
                <a16:creationId xmlns:a16="http://schemas.microsoft.com/office/drawing/2014/main" id="{51A84C6C-73D8-C7F5-C60B-92248D7AD5AA}"/>
              </a:ext>
            </a:extLst>
          </p:cNvPr>
          <p:cNvSpPr>
            <a:spLocks noChangeArrowheads="1"/>
          </p:cNvSpPr>
          <p:nvPr/>
        </p:nvSpPr>
        <p:spPr bwMode="auto">
          <a:xfrm>
            <a:off x="7378700" y="2438400"/>
            <a:ext cx="16129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r">
              <a:spcBef>
                <a:spcPct val="0"/>
              </a:spcBef>
              <a:buClrTx/>
              <a:buSzTx/>
              <a:buFontTx/>
              <a:buNone/>
            </a:pPr>
            <a:r>
              <a:rPr lang="en-US" altLang="en-US" sz="1200">
                <a:solidFill>
                  <a:schemeClr val="tx1"/>
                </a:solidFill>
                <a:cs typeface="Arial" panose="020B0604020202020204" pitchFamily="34" charset="0"/>
              </a:rPr>
              <a:t>Illustration 1-10</a:t>
            </a:r>
            <a:endParaRPr lang="en-US" altLang="en-US" sz="1200" b="0">
              <a:solidFill>
                <a:schemeClr val="tx1"/>
              </a:solidFill>
              <a:cs typeface="Arial" panose="020B0604020202020204" pitchFamily="34" charset="0"/>
            </a:endParaRPr>
          </a:p>
        </p:txBody>
      </p:sp>
      <p:sp>
        <p:nvSpPr>
          <p:cNvPr id="59409" name="Text Box 2">
            <a:extLst>
              <a:ext uri="{FF2B5EF4-FFF2-40B4-BE49-F238E27FC236}">
                <a16:creationId xmlns:a16="http://schemas.microsoft.com/office/drawing/2014/main" id="{EE744D3F-B62F-7ACF-4EC1-316F71720EA6}"/>
              </a:ext>
            </a:extLst>
          </p:cNvPr>
          <p:cNvSpPr txBox="1">
            <a:spLocks noChangeArrowheads="1"/>
          </p:cNvSpPr>
          <p:nvPr/>
        </p:nvSpPr>
        <p:spPr bwMode="auto">
          <a:xfrm>
            <a:off x="533400" y="1143000"/>
            <a:ext cx="8229600" cy="78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nSpc>
                <a:spcPct val="120000"/>
              </a:lnSpc>
              <a:spcBef>
                <a:spcPct val="50000"/>
              </a:spcBef>
              <a:buClrTx/>
              <a:buSzTx/>
              <a:buFontTx/>
              <a:buNone/>
            </a:pPr>
            <a:r>
              <a:rPr lang="en-US" altLang="en-US" sz="1900">
                <a:solidFill>
                  <a:schemeClr val="tx1"/>
                </a:solidFill>
                <a:cs typeface="Arial" panose="020B0604020202020204" pitchFamily="34" charset="0"/>
              </a:rPr>
              <a:t>Transaction (4). Services Provided for Cash.</a:t>
            </a:r>
            <a:r>
              <a:rPr lang="en-US" altLang="en-US" sz="1900" b="0">
                <a:solidFill>
                  <a:schemeClr val="tx1"/>
                </a:solidFill>
                <a:cs typeface="Arial" panose="020B0604020202020204" pitchFamily="34" charset="0"/>
              </a:rPr>
              <a:t>  Softbyte receives €1,200 cash from customers for programming services it has provided.</a:t>
            </a:r>
          </a:p>
        </p:txBody>
      </p:sp>
      <p:sp>
        <p:nvSpPr>
          <p:cNvPr id="59410" name="Text Box 18">
            <a:extLst>
              <a:ext uri="{FF2B5EF4-FFF2-40B4-BE49-F238E27FC236}">
                <a16:creationId xmlns:a16="http://schemas.microsoft.com/office/drawing/2014/main" id="{EA461985-D586-8A0C-9730-A0D8617673AB}"/>
              </a:ext>
            </a:extLst>
          </p:cNvPr>
          <p:cNvSpPr txBox="1">
            <a:spLocks noChangeArrowheads="1"/>
          </p:cNvSpPr>
          <p:nvPr/>
        </p:nvSpPr>
        <p:spPr bwMode="auto">
          <a:xfrm>
            <a:off x="5029200" y="2773363"/>
            <a:ext cx="2667000" cy="274637"/>
          </a:xfrm>
          <a:prstGeom prst="rect">
            <a:avLst/>
          </a:prstGeom>
          <a:solidFill>
            <a:srgbClr val="6699FF"/>
          </a:solidFill>
          <a:ln>
            <a:noFill/>
          </a:ln>
          <a:extLs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spcBef>
                <a:spcPct val="50000"/>
              </a:spcBef>
              <a:buClrTx/>
              <a:buSzTx/>
              <a:buFontTx/>
              <a:buNone/>
            </a:pPr>
            <a:r>
              <a:rPr lang="en-US" altLang="en-US" sz="1200">
                <a:solidFill>
                  <a:schemeClr val="tx1"/>
                </a:solidFill>
                <a:latin typeface="Verdana" panose="020B0604030504040204" pitchFamily="34" charset="0"/>
              </a:rPr>
              <a:t>Stockholders’ Equity</a:t>
            </a:r>
            <a:endParaRPr lang="th-TH" altLang="en-US" sz="1200">
              <a:solidFill>
                <a:schemeClr val="tx1"/>
              </a:solidFill>
              <a:latin typeface="Verdana" panose="020B0604030504040204" pitchFamily="34" charset="0"/>
            </a:endParaRPr>
          </a:p>
        </p:txBody>
      </p:sp>
    </p:spTree>
  </p:cSld>
  <p:clrMapOvr>
    <a:masterClrMapping/>
  </p:clrMapOvr>
  <p:transition>
    <p:wipe dir="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42" name="Picture 2">
            <a:extLst>
              <a:ext uri="{FF2B5EF4-FFF2-40B4-BE49-F238E27FC236}">
                <a16:creationId xmlns:a16="http://schemas.microsoft.com/office/drawing/2014/main" id="{25CB2A5C-98D0-19EB-C5F2-2780B0C02AF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2819400"/>
            <a:ext cx="8610600" cy="3567113"/>
          </a:xfrm>
          <a:prstGeom prst="rect">
            <a:avLst/>
          </a:prstGeom>
          <a:noFill/>
          <a:ln w="19050" cap="sq" algn="ctr">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pic>
      <p:sp>
        <p:nvSpPr>
          <p:cNvPr id="61443" name="Text Box 4">
            <a:extLst>
              <a:ext uri="{FF2B5EF4-FFF2-40B4-BE49-F238E27FC236}">
                <a16:creationId xmlns:a16="http://schemas.microsoft.com/office/drawing/2014/main" id="{08470F87-4774-522C-8707-74A21921E941}"/>
              </a:ext>
            </a:extLst>
          </p:cNvPr>
          <p:cNvSpPr txBox="1">
            <a:spLocks noChangeArrowheads="1"/>
          </p:cNvSpPr>
          <p:nvPr/>
        </p:nvSpPr>
        <p:spPr bwMode="auto">
          <a:xfrm>
            <a:off x="8305800" y="6445250"/>
            <a:ext cx="762000" cy="336550"/>
          </a:xfrm>
          <a:prstGeom prst="rect">
            <a:avLst/>
          </a:prstGeom>
          <a:solidFill>
            <a:schemeClr val="bg1"/>
          </a:solidFill>
          <a:ln>
            <a:noFill/>
          </a:ln>
          <a:extLs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marL="457200" indent="-457200">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r">
              <a:spcBef>
                <a:spcPct val="50000"/>
              </a:spcBef>
              <a:buClrTx/>
              <a:buSzTx/>
              <a:buFontTx/>
              <a:buNone/>
            </a:pPr>
            <a:r>
              <a:rPr lang="en-US" altLang="en-US" sz="1600">
                <a:cs typeface="Arial" panose="020B0604020202020204" pitchFamily="34" charset="0"/>
              </a:rPr>
              <a:t>LO 7</a:t>
            </a:r>
          </a:p>
        </p:txBody>
      </p:sp>
      <p:sp>
        <p:nvSpPr>
          <p:cNvPr id="61444" name="Line 4">
            <a:extLst>
              <a:ext uri="{FF2B5EF4-FFF2-40B4-BE49-F238E27FC236}">
                <a16:creationId xmlns:a16="http://schemas.microsoft.com/office/drawing/2014/main" id="{B7253FA2-046D-7F7A-0925-048F310D19AA}"/>
              </a:ext>
            </a:extLst>
          </p:cNvPr>
          <p:cNvSpPr>
            <a:spLocks noChangeShapeType="1"/>
          </p:cNvSpPr>
          <p:nvPr/>
        </p:nvSpPr>
        <p:spPr bwMode="auto">
          <a:xfrm>
            <a:off x="304800" y="990600"/>
            <a:ext cx="8534400" cy="0"/>
          </a:xfrm>
          <a:prstGeom prst="line">
            <a:avLst/>
          </a:prstGeom>
          <a:noFill/>
          <a:ln w="57150" cap="sq">
            <a:solidFill>
              <a:srgbClr val="8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61445" name="Rectangle 7">
            <a:extLst>
              <a:ext uri="{FF2B5EF4-FFF2-40B4-BE49-F238E27FC236}">
                <a16:creationId xmlns:a16="http://schemas.microsoft.com/office/drawing/2014/main" id="{896287B8-05FF-2319-8B35-8DD98918B517}"/>
              </a:ext>
            </a:extLst>
          </p:cNvPr>
          <p:cNvSpPr>
            <a:spLocks noChangeArrowheads="1"/>
          </p:cNvSpPr>
          <p:nvPr/>
        </p:nvSpPr>
        <p:spPr bwMode="auto">
          <a:xfrm>
            <a:off x="533400" y="381000"/>
            <a:ext cx="8077200" cy="560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90488" tIns="44450" rIns="90488" bIns="44450"/>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spcBef>
                <a:spcPct val="0"/>
              </a:spcBef>
              <a:buClrTx/>
              <a:buSzTx/>
              <a:buFontTx/>
              <a:buNone/>
            </a:pPr>
            <a:r>
              <a:rPr lang="en-US" altLang="en-US" sz="3000">
                <a:solidFill>
                  <a:schemeClr val="tx1"/>
                </a:solidFill>
                <a:cs typeface="Arial" panose="020B0604020202020204" pitchFamily="34" charset="0"/>
              </a:rPr>
              <a:t>Transaction Analysis</a:t>
            </a:r>
          </a:p>
        </p:txBody>
      </p:sp>
      <p:sp>
        <p:nvSpPr>
          <p:cNvPr id="61446" name="Rectangle 6">
            <a:extLst>
              <a:ext uri="{FF2B5EF4-FFF2-40B4-BE49-F238E27FC236}">
                <a16:creationId xmlns:a16="http://schemas.microsoft.com/office/drawing/2014/main" id="{E1BF46AB-5EE1-48F6-D630-33F6816D91E1}"/>
              </a:ext>
            </a:extLst>
          </p:cNvPr>
          <p:cNvSpPr>
            <a:spLocks noChangeArrowheads="1"/>
          </p:cNvSpPr>
          <p:nvPr/>
        </p:nvSpPr>
        <p:spPr bwMode="auto">
          <a:xfrm>
            <a:off x="762000" y="5638800"/>
            <a:ext cx="8077200" cy="649288"/>
          </a:xfrm>
          <a:prstGeom prst="rect">
            <a:avLst/>
          </a:prstGeom>
          <a:solidFill>
            <a:schemeClr val="bg1"/>
          </a:solidFill>
          <a:ln w="12700" cap="sq">
            <a:solidFill>
              <a:schemeClr val="tx1"/>
            </a:solidFill>
            <a:miter lim="800000"/>
            <a:headEnd type="none" w="sm" len="sm"/>
            <a:tailEnd type="none" w="sm" len="sm"/>
          </a:ln>
        </p:spPr>
        <p:txBody>
          <a:bodyPr wrap="none" anchor="ct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spcBef>
                <a:spcPct val="0"/>
              </a:spcBef>
              <a:buClrTx/>
              <a:buSzTx/>
              <a:buFontTx/>
              <a:buNone/>
            </a:pPr>
            <a:endParaRPr lang="en-US" altLang="en-US" sz="2400" b="0">
              <a:solidFill>
                <a:schemeClr val="tx1"/>
              </a:solidFill>
              <a:latin typeface="Times New Roman" panose="02020603050405020304" pitchFamily="18" charset="0"/>
            </a:endParaRPr>
          </a:p>
        </p:txBody>
      </p:sp>
      <p:sp>
        <p:nvSpPr>
          <p:cNvPr id="61447" name="Rectangle 7">
            <a:extLst>
              <a:ext uri="{FF2B5EF4-FFF2-40B4-BE49-F238E27FC236}">
                <a16:creationId xmlns:a16="http://schemas.microsoft.com/office/drawing/2014/main" id="{CF1A313A-22DF-03D5-EF8E-06D5B88A8D4B}"/>
              </a:ext>
            </a:extLst>
          </p:cNvPr>
          <p:cNvSpPr>
            <a:spLocks noChangeArrowheads="1"/>
          </p:cNvSpPr>
          <p:nvPr/>
        </p:nvSpPr>
        <p:spPr bwMode="auto">
          <a:xfrm>
            <a:off x="762000" y="4249738"/>
            <a:ext cx="8077200" cy="173037"/>
          </a:xfrm>
          <a:prstGeom prst="rect">
            <a:avLst/>
          </a:prstGeom>
          <a:solidFill>
            <a:schemeClr val="bg1"/>
          </a:solidFill>
          <a:ln w="12700" cap="sq" algn="ctr">
            <a:solidFill>
              <a:schemeClr val="tx1"/>
            </a:solidFill>
            <a:miter lim="800000"/>
            <a:headEnd type="none" w="sm" len="sm"/>
            <a:tailEnd type="none" w="sm" len="sm"/>
          </a:ln>
        </p:spPr>
        <p:txBody>
          <a:bodyPr wrap="none" anchor="ct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spcBef>
                <a:spcPct val="0"/>
              </a:spcBef>
              <a:buClrTx/>
              <a:buSzTx/>
              <a:buFontTx/>
              <a:buNone/>
            </a:pPr>
            <a:endParaRPr lang="en-US" altLang="en-US" sz="2400" b="0">
              <a:solidFill>
                <a:schemeClr val="tx1"/>
              </a:solidFill>
              <a:latin typeface="Times New Roman" panose="02020603050405020304" pitchFamily="18" charset="0"/>
            </a:endParaRPr>
          </a:p>
        </p:txBody>
      </p:sp>
      <p:sp>
        <p:nvSpPr>
          <p:cNvPr id="61448" name="Rectangle 8">
            <a:extLst>
              <a:ext uri="{FF2B5EF4-FFF2-40B4-BE49-F238E27FC236}">
                <a16:creationId xmlns:a16="http://schemas.microsoft.com/office/drawing/2014/main" id="{DEB9DDDF-4AF1-C79C-12A5-DBAE6AFAD1A0}"/>
              </a:ext>
            </a:extLst>
          </p:cNvPr>
          <p:cNvSpPr>
            <a:spLocks noChangeArrowheads="1"/>
          </p:cNvSpPr>
          <p:nvPr/>
        </p:nvSpPr>
        <p:spPr bwMode="auto">
          <a:xfrm>
            <a:off x="762000" y="4419600"/>
            <a:ext cx="8077200" cy="173038"/>
          </a:xfrm>
          <a:prstGeom prst="rect">
            <a:avLst/>
          </a:prstGeom>
          <a:solidFill>
            <a:schemeClr val="bg1"/>
          </a:solidFill>
          <a:ln w="12700" cap="sq">
            <a:solidFill>
              <a:schemeClr val="tx1"/>
            </a:solidFill>
            <a:miter lim="800000"/>
            <a:headEnd type="none" w="sm" len="sm"/>
            <a:tailEnd type="none" w="sm" len="sm"/>
          </a:ln>
        </p:spPr>
        <p:txBody>
          <a:bodyPr wrap="none" anchor="ct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spcBef>
                <a:spcPct val="0"/>
              </a:spcBef>
              <a:buClrTx/>
              <a:buSzTx/>
              <a:buFontTx/>
              <a:buNone/>
            </a:pPr>
            <a:endParaRPr lang="en-US" altLang="en-US" sz="2400" b="0">
              <a:solidFill>
                <a:schemeClr val="tx1"/>
              </a:solidFill>
              <a:latin typeface="Times New Roman" panose="02020603050405020304" pitchFamily="18" charset="0"/>
            </a:endParaRPr>
          </a:p>
        </p:txBody>
      </p:sp>
      <p:sp>
        <p:nvSpPr>
          <p:cNvPr id="61449" name="Rectangle 9">
            <a:extLst>
              <a:ext uri="{FF2B5EF4-FFF2-40B4-BE49-F238E27FC236}">
                <a16:creationId xmlns:a16="http://schemas.microsoft.com/office/drawing/2014/main" id="{3C52AAB7-8B4C-CE63-1F17-B40F08B4B4B2}"/>
              </a:ext>
            </a:extLst>
          </p:cNvPr>
          <p:cNvSpPr>
            <a:spLocks noChangeArrowheads="1"/>
          </p:cNvSpPr>
          <p:nvPr/>
        </p:nvSpPr>
        <p:spPr bwMode="auto">
          <a:xfrm>
            <a:off x="762000" y="4597400"/>
            <a:ext cx="8077200" cy="173038"/>
          </a:xfrm>
          <a:prstGeom prst="rect">
            <a:avLst/>
          </a:prstGeom>
          <a:solidFill>
            <a:schemeClr val="bg1"/>
          </a:solidFill>
          <a:ln w="12700" cap="sq">
            <a:solidFill>
              <a:schemeClr val="tx1"/>
            </a:solidFill>
            <a:miter lim="800000"/>
            <a:headEnd type="none" w="sm" len="sm"/>
            <a:tailEnd type="none" w="sm" len="sm"/>
          </a:ln>
        </p:spPr>
        <p:txBody>
          <a:bodyPr wrap="none" anchor="ct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spcBef>
                <a:spcPct val="0"/>
              </a:spcBef>
              <a:buClrTx/>
              <a:buSzTx/>
              <a:buFontTx/>
              <a:buNone/>
            </a:pPr>
            <a:endParaRPr lang="en-US" altLang="en-US" sz="2400" b="0">
              <a:solidFill>
                <a:schemeClr val="tx1"/>
              </a:solidFill>
              <a:latin typeface="Times New Roman" panose="02020603050405020304" pitchFamily="18" charset="0"/>
            </a:endParaRPr>
          </a:p>
        </p:txBody>
      </p:sp>
      <p:sp>
        <p:nvSpPr>
          <p:cNvPr id="61450" name="Rectangle 10">
            <a:extLst>
              <a:ext uri="{FF2B5EF4-FFF2-40B4-BE49-F238E27FC236}">
                <a16:creationId xmlns:a16="http://schemas.microsoft.com/office/drawing/2014/main" id="{D5ABA587-A118-D582-FEC9-87369D3323BA}"/>
              </a:ext>
            </a:extLst>
          </p:cNvPr>
          <p:cNvSpPr>
            <a:spLocks noChangeArrowheads="1"/>
          </p:cNvSpPr>
          <p:nvPr/>
        </p:nvSpPr>
        <p:spPr bwMode="auto">
          <a:xfrm>
            <a:off x="762000" y="4779963"/>
            <a:ext cx="8077200" cy="173037"/>
          </a:xfrm>
          <a:prstGeom prst="rect">
            <a:avLst/>
          </a:prstGeom>
          <a:solidFill>
            <a:schemeClr val="bg1"/>
          </a:solidFill>
          <a:ln w="12700" cap="sq">
            <a:solidFill>
              <a:schemeClr val="tx1"/>
            </a:solidFill>
            <a:miter lim="800000"/>
            <a:headEnd type="none" w="sm" len="sm"/>
            <a:tailEnd type="none" w="sm" len="sm"/>
          </a:ln>
        </p:spPr>
        <p:txBody>
          <a:bodyPr wrap="none" anchor="ct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spcBef>
                <a:spcPct val="0"/>
              </a:spcBef>
              <a:buClrTx/>
              <a:buSzTx/>
              <a:buFontTx/>
              <a:buNone/>
            </a:pPr>
            <a:endParaRPr lang="en-US" altLang="en-US" sz="2400" b="0">
              <a:solidFill>
                <a:schemeClr val="tx1"/>
              </a:solidFill>
              <a:latin typeface="Times New Roman" panose="02020603050405020304" pitchFamily="18" charset="0"/>
            </a:endParaRPr>
          </a:p>
        </p:txBody>
      </p:sp>
      <p:sp>
        <p:nvSpPr>
          <p:cNvPr id="61451" name="Rectangle 11">
            <a:extLst>
              <a:ext uri="{FF2B5EF4-FFF2-40B4-BE49-F238E27FC236}">
                <a16:creationId xmlns:a16="http://schemas.microsoft.com/office/drawing/2014/main" id="{CF2A4B11-01F8-3DC1-38F4-140C1157BD9E}"/>
              </a:ext>
            </a:extLst>
          </p:cNvPr>
          <p:cNvSpPr>
            <a:spLocks noChangeArrowheads="1"/>
          </p:cNvSpPr>
          <p:nvPr/>
        </p:nvSpPr>
        <p:spPr bwMode="auto">
          <a:xfrm>
            <a:off x="762000" y="4953000"/>
            <a:ext cx="8077200" cy="173038"/>
          </a:xfrm>
          <a:prstGeom prst="rect">
            <a:avLst/>
          </a:prstGeom>
          <a:solidFill>
            <a:schemeClr val="bg1"/>
          </a:solidFill>
          <a:ln w="12700" cap="sq">
            <a:solidFill>
              <a:schemeClr val="tx1"/>
            </a:solidFill>
            <a:miter lim="800000"/>
            <a:headEnd type="none" w="sm" len="sm"/>
            <a:tailEnd type="none" w="sm" len="sm"/>
          </a:ln>
        </p:spPr>
        <p:txBody>
          <a:bodyPr wrap="none" anchor="ct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spcBef>
                <a:spcPct val="0"/>
              </a:spcBef>
              <a:buClrTx/>
              <a:buSzTx/>
              <a:buFontTx/>
              <a:buNone/>
            </a:pPr>
            <a:endParaRPr lang="en-US" altLang="en-US" sz="2400" b="0">
              <a:solidFill>
                <a:schemeClr val="tx1"/>
              </a:solidFill>
              <a:latin typeface="Times New Roman" panose="02020603050405020304" pitchFamily="18" charset="0"/>
            </a:endParaRPr>
          </a:p>
        </p:txBody>
      </p:sp>
      <p:sp>
        <p:nvSpPr>
          <p:cNvPr id="61452" name="Rectangle 12">
            <a:extLst>
              <a:ext uri="{FF2B5EF4-FFF2-40B4-BE49-F238E27FC236}">
                <a16:creationId xmlns:a16="http://schemas.microsoft.com/office/drawing/2014/main" id="{8B58A385-AE41-AE9D-9DD8-6F16024C076B}"/>
              </a:ext>
            </a:extLst>
          </p:cNvPr>
          <p:cNvSpPr>
            <a:spLocks noChangeArrowheads="1"/>
          </p:cNvSpPr>
          <p:nvPr/>
        </p:nvSpPr>
        <p:spPr bwMode="auto">
          <a:xfrm>
            <a:off x="762000" y="5118100"/>
            <a:ext cx="8077200" cy="173038"/>
          </a:xfrm>
          <a:prstGeom prst="rect">
            <a:avLst/>
          </a:prstGeom>
          <a:solidFill>
            <a:schemeClr val="bg1"/>
          </a:solidFill>
          <a:ln w="12700" cap="sq">
            <a:solidFill>
              <a:schemeClr val="tx1"/>
            </a:solidFill>
            <a:miter lim="800000"/>
            <a:headEnd type="none" w="sm" len="sm"/>
            <a:tailEnd type="none" w="sm" len="sm"/>
          </a:ln>
        </p:spPr>
        <p:txBody>
          <a:bodyPr wrap="none" anchor="ct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spcBef>
                <a:spcPct val="0"/>
              </a:spcBef>
              <a:buClrTx/>
              <a:buSzTx/>
              <a:buFontTx/>
              <a:buNone/>
            </a:pPr>
            <a:endParaRPr lang="en-US" altLang="en-US" sz="2400" b="0">
              <a:solidFill>
                <a:schemeClr val="tx1"/>
              </a:solidFill>
              <a:latin typeface="Times New Roman" panose="02020603050405020304" pitchFamily="18" charset="0"/>
            </a:endParaRPr>
          </a:p>
        </p:txBody>
      </p:sp>
      <p:sp>
        <p:nvSpPr>
          <p:cNvPr id="61453" name="Rectangle 13">
            <a:extLst>
              <a:ext uri="{FF2B5EF4-FFF2-40B4-BE49-F238E27FC236}">
                <a16:creationId xmlns:a16="http://schemas.microsoft.com/office/drawing/2014/main" id="{EA0E6EBB-AC6A-B43A-3A27-33B95339A615}"/>
              </a:ext>
            </a:extLst>
          </p:cNvPr>
          <p:cNvSpPr>
            <a:spLocks noChangeArrowheads="1"/>
          </p:cNvSpPr>
          <p:nvPr/>
        </p:nvSpPr>
        <p:spPr bwMode="auto">
          <a:xfrm>
            <a:off x="762000" y="5291138"/>
            <a:ext cx="8077200" cy="173037"/>
          </a:xfrm>
          <a:prstGeom prst="rect">
            <a:avLst/>
          </a:prstGeom>
          <a:solidFill>
            <a:schemeClr val="bg1"/>
          </a:solidFill>
          <a:ln w="12700" cap="sq">
            <a:solidFill>
              <a:schemeClr val="tx1"/>
            </a:solidFill>
            <a:miter lim="800000"/>
            <a:headEnd type="none" w="sm" len="sm"/>
            <a:tailEnd type="none" w="sm" len="sm"/>
          </a:ln>
        </p:spPr>
        <p:txBody>
          <a:bodyPr wrap="none" anchor="ct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spcBef>
                <a:spcPct val="0"/>
              </a:spcBef>
              <a:buClrTx/>
              <a:buSzTx/>
              <a:buFontTx/>
              <a:buNone/>
            </a:pPr>
            <a:endParaRPr lang="en-US" altLang="en-US" sz="2400" b="0">
              <a:solidFill>
                <a:schemeClr val="tx1"/>
              </a:solidFill>
              <a:latin typeface="Times New Roman" panose="02020603050405020304" pitchFamily="18" charset="0"/>
            </a:endParaRPr>
          </a:p>
        </p:txBody>
      </p:sp>
      <p:sp>
        <p:nvSpPr>
          <p:cNvPr id="61454" name="Rectangle 14">
            <a:extLst>
              <a:ext uri="{FF2B5EF4-FFF2-40B4-BE49-F238E27FC236}">
                <a16:creationId xmlns:a16="http://schemas.microsoft.com/office/drawing/2014/main" id="{725A0643-3DC9-A532-7870-0558BC948252}"/>
              </a:ext>
            </a:extLst>
          </p:cNvPr>
          <p:cNvSpPr>
            <a:spLocks noChangeArrowheads="1"/>
          </p:cNvSpPr>
          <p:nvPr/>
        </p:nvSpPr>
        <p:spPr bwMode="auto">
          <a:xfrm>
            <a:off x="762000" y="5465763"/>
            <a:ext cx="8077200" cy="173037"/>
          </a:xfrm>
          <a:prstGeom prst="rect">
            <a:avLst/>
          </a:prstGeom>
          <a:solidFill>
            <a:schemeClr val="bg1"/>
          </a:solidFill>
          <a:ln w="12700" cap="sq">
            <a:solidFill>
              <a:schemeClr val="tx1"/>
            </a:solidFill>
            <a:miter lim="800000"/>
            <a:headEnd type="none" w="sm" len="sm"/>
            <a:tailEnd type="none" w="sm" len="sm"/>
          </a:ln>
        </p:spPr>
        <p:txBody>
          <a:bodyPr wrap="none" anchor="ct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spcBef>
                <a:spcPct val="0"/>
              </a:spcBef>
              <a:buClrTx/>
              <a:buSzTx/>
              <a:buFontTx/>
              <a:buNone/>
            </a:pPr>
            <a:endParaRPr lang="en-US" altLang="en-US" sz="2400" b="0">
              <a:solidFill>
                <a:schemeClr val="tx1"/>
              </a:solidFill>
              <a:latin typeface="Times New Roman" panose="02020603050405020304" pitchFamily="18" charset="0"/>
            </a:endParaRPr>
          </a:p>
        </p:txBody>
      </p:sp>
      <p:sp>
        <p:nvSpPr>
          <p:cNvPr id="61455" name="Rectangle 15">
            <a:extLst>
              <a:ext uri="{FF2B5EF4-FFF2-40B4-BE49-F238E27FC236}">
                <a16:creationId xmlns:a16="http://schemas.microsoft.com/office/drawing/2014/main" id="{E3DB8E31-4825-D772-6057-0545E018BDE2}"/>
              </a:ext>
            </a:extLst>
          </p:cNvPr>
          <p:cNvSpPr>
            <a:spLocks noChangeArrowheads="1"/>
          </p:cNvSpPr>
          <p:nvPr/>
        </p:nvSpPr>
        <p:spPr bwMode="auto">
          <a:xfrm>
            <a:off x="7378700" y="2438400"/>
            <a:ext cx="16129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r">
              <a:spcBef>
                <a:spcPct val="0"/>
              </a:spcBef>
              <a:buClrTx/>
              <a:buSzTx/>
              <a:buFontTx/>
              <a:buNone/>
            </a:pPr>
            <a:r>
              <a:rPr lang="en-US" altLang="en-US" sz="1200">
                <a:solidFill>
                  <a:schemeClr val="tx1"/>
                </a:solidFill>
                <a:cs typeface="Arial" panose="020B0604020202020204" pitchFamily="34" charset="0"/>
              </a:rPr>
              <a:t>Illustration 1-10</a:t>
            </a:r>
            <a:endParaRPr lang="en-US" altLang="en-US" sz="1200" b="0">
              <a:solidFill>
                <a:schemeClr val="tx1"/>
              </a:solidFill>
              <a:cs typeface="Arial" panose="020B0604020202020204" pitchFamily="34" charset="0"/>
            </a:endParaRPr>
          </a:p>
        </p:txBody>
      </p:sp>
      <p:sp>
        <p:nvSpPr>
          <p:cNvPr id="61456" name="Text Box 2">
            <a:extLst>
              <a:ext uri="{FF2B5EF4-FFF2-40B4-BE49-F238E27FC236}">
                <a16:creationId xmlns:a16="http://schemas.microsoft.com/office/drawing/2014/main" id="{F9DFD583-FCED-9656-99DA-55ABAE3B6F32}"/>
              </a:ext>
            </a:extLst>
          </p:cNvPr>
          <p:cNvSpPr txBox="1">
            <a:spLocks noChangeArrowheads="1"/>
          </p:cNvSpPr>
          <p:nvPr/>
        </p:nvSpPr>
        <p:spPr bwMode="auto">
          <a:xfrm>
            <a:off x="533400" y="1273175"/>
            <a:ext cx="8229600" cy="78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nSpc>
                <a:spcPct val="120000"/>
              </a:lnSpc>
              <a:spcBef>
                <a:spcPct val="50000"/>
              </a:spcBef>
              <a:buClrTx/>
              <a:buSzTx/>
              <a:buFontTx/>
              <a:buNone/>
            </a:pPr>
            <a:r>
              <a:rPr lang="en-US" altLang="en-US" sz="1900">
                <a:solidFill>
                  <a:schemeClr val="tx1"/>
                </a:solidFill>
                <a:cs typeface="Arial" panose="020B0604020202020204" pitchFamily="34" charset="0"/>
              </a:rPr>
              <a:t>Transaction (4). Services Provided for Cash.</a:t>
            </a:r>
            <a:r>
              <a:rPr lang="en-US" altLang="en-US" sz="1900" b="0">
                <a:solidFill>
                  <a:schemeClr val="tx1"/>
                </a:solidFill>
                <a:cs typeface="Arial" panose="020B0604020202020204" pitchFamily="34" charset="0"/>
              </a:rPr>
              <a:t>  Softbyte receives €1,200 cash from customers for programming services it has provided.</a:t>
            </a:r>
          </a:p>
        </p:txBody>
      </p:sp>
      <p:sp>
        <p:nvSpPr>
          <p:cNvPr id="61457" name="Text Box 18">
            <a:extLst>
              <a:ext uri="{FF2B5EF4-FFF2-40B4-BE49-F238E27FC236}">
                <a16:creationId xmlns:a16="http://schemas.microsoft.com/office/drawing/2014/main" id="{637BD3A2-C306-7CA4-1E26-06F119C0251A}"/>
              </a:ext>
            </a:extLst>
          </p:cNvPr>
          <p:cNvSpPr txBox="1">
            <a:spLocks noChangeArrowheads="1"/>
          </p:cNvSpPr>
          <p:nvPr/>
        </p:nvSpPr>
        <p:spPr bwMode="auto">
          <a:xfrm>
            <a:off x="5029200" y="2773363"/>
            <a:ext cx="2667000" cy="274637"/>
          </a:xfrm>
          <a:prstGeom prst="rect">
            <a:avLst/>
          </a:prstGeom>
          <a:solidFill>
            <a:srgbClr val="6699FF"/>
          </a:solidFill>
          <a:ln>
            <a:noFill/>
          </a:ln>
          <a:extLs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spcBef>
                <a:spcPct val="50000"/>
              </a:spcBef>
              <a:buClrTx/>
              <a:buSzTx/>
              <a:buFontTx/>
              <a:buNone/>
            </a:pPr>
            <a:r>
              <a:rPr lang="en-US" altLang="en-US" sz="1200">
                <a:solidFill>
                  <a:schemeClr val="tx1"/>
                </a:solidFill>
                <a:latin typeface="Verdana" panose="020B0604030504040204" pitchFamily="34" charset="0"/>
              </a:rPr>
              <a:t>Stockholders’ Equity</a:t>
            </a:r>
            <a:endParaRPr lang="th-TH" altLang="en-US" sz="1200">
              <a:solidFill>
                <a:schemeClr val="tx1"/>
              </a:solidFill>
              <a:latin typeface="Verdana" panose="020B0604030504040204" pitchFamily="34" charset="0"/>
            </a:endParaRPr>
          </a:p>
        </p:txBody>
      </p:sp>
    </p:spTree>
  </p:cSld>
  <p:clrMapOvr>
    <a:masterClrMapping/>
  </p:clrMapOvr>
  <p:transition>
    <p:wipe dir="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3490" name="Picture 2">
            <a:extLst>
              <a:ext uri="{FF2B5EF4-FFF2-40B4-BE49-F238E27FC236}">
                <a16:creationId xmlns:a16="http://schemas.microsoft.com/office/drawing/2014/main" id="{40953729-CAEC-5C87-7740-3F4D3EF7F53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2819400"/>
            <a:ext cx="8610600" cy="3567113"/>
          </a:xfrm>
          <a:prstGeom prst="rect">
            <a:avLst/>
          </a:prstGeom>
          <a:noFill/>
          <a:ln w="19050" cap="sq" algn="ctr">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pic>
      <p:sp>
        <p:nvSpPr>
          <p:cNvPr id="63491" name="Text Box 4">
            <a:extLst>
              <a:ext uri="{FF2B5EF4-FFF2-40B4-BE49-F238E27FC236}">
                <a16:creationId xmlns:a16="http://schemas.microsoft.com/office/drawing/2014/main" id="{3AB1412A-A7D6-4D09-5931-5355CD8BC38B}"/>
              </a:ext>
            </a:extLst>
          </p:cNvPr>
          <p:cNvSpPr txBox="1">
            <a:spLocks noChangeArrowheads="1"/>
          </p:cNvSpPr>
          <p:nvPr/>
        </p:nvSpPr>
        <p:spPr bwMode="auto">
          <a:xfrm>
            <a:off x="8305800" y="6445250"/>
            <a:ext cx="762000" cy="336550"/>
          </a:xfrm>
          <a:prstGeom prst="rect">
            <a:avLst/>
          </a:prstGeom>
          <a:solidFill>
            <a:schemeClr val="bg1"/>
          </a:solidFill>
          <a:ln>
            <a:noFill/>
          </a:ln>
          <a:extLs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marL="457200" indent="-457200">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r">
              <a:spcBef>
                <a:spcPct val="50000"/>
              </a:spcBef>
              <a:buClrTx/>
              <a:buSzTx/>
              <a:buFontTx/>
              <a:buNone/>
            </a:pPr>
            <a:r>
              <a:rPr lang="en-US" altLang="en-US" sz="1600">
                <a:cs typeface="Arial" panose="020B0604020202020204" pitchFamily="34" charset="0"/>
              </a:rPr>
              <a:t>LO 7</a:t>
            </a:r>
          </a:p>
        </p:txBody>
      </p:sp>
      <p:sp>
        <p:nvSpPr>
          <p:cNvPr id="63492" name="Line 4">
            <a:extLst>
              <a:ext uri="{FF2B5EF4-FFF2-40B4-BE49-F238E27FC236}">
                <a16:creationId xmlns:a16="http://schemas.microsoft.com/office/drawing/2014/main" id="{AD525B5B-DB82-5E47-42DA-91CA4644B12D}"/>
              </a:ext>
            </a:extLst>
          </p:cNvPr>
          <p:cNvSpPr>
            <a:spLocks noChangeShapeType="1"/>
          </p:cNvSpPr>
          <p:nvPr/>
        </p:nvSpPr>
        <p:spPr bwMode="auto">
          <a:xfrm>
            <a:off x="304800" y="990600"/>
            <a:ext cx="8534400" cy="0"/>
          </a:xfrm>
          <a:prstGeom prst="line">
            <a:avLst/>
          </a:prstGeom>
          <a:noFill/>
          <a:ln w="57150" cap="sq">
            <a:solidFill>
              <a:srgbClr val="8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63493" name="Rectangle 7">
            <a:extLst>
              <a:ext uri="{FF2B5EF4-FFF2-40B4-BE49-F238E27FC236}">
                <a16:creationId xmlns:a16="http://schemas.microsoft.com/office/drawing/2014/main" id="{4D71C2C4-8BEF-EAF0-5479-3DB04EF2B399}"/>
              </a:ext>
            </a:extLst>
          </p:cNvPr>
          <p:cNvSpPr>
            <a:spLocks noChangeArrowheads="1"/>
          </p:cNvSpPr>
          <p:nvPr/>
        </p:nvSpPr>
        <p:spPr bwMode="auto">
          <a:xfrm>
            <a:off x="533400" y="381000"/>
            <a:ext cx="8077200" cy="560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90488" tIns="44450" rIns="90488" bIns="44450"/>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spcBef>
                <a:spcPct val="0"/>
              </a:spcBef>
              <a:buClrTx/>
              <a:buSzTx/>
              <a:buFontTx/>
              <a:buNone/>
            </a:pPr>
            <a:r>
              <a:rPr lang="en-US" altLang="en-US" sz="3000">
                <a:solidFill>
                  <a:schemeClr val="tx1"/>
                </a:solidFill>
                <a:cs typeface="Arial" panose="020B0604020202020204" pitchFamily="34" charset="0"/>
              </a:rPr>
              <a:t>Transaction Analysis</a:t>
            </a:r>
          </a:p>
        </p:txBody>
      </p:sp>
      <p:sp>
        <p:nvSpPr>
          <p:cNvPr id="63494" name="Rectangle 6">
            <a:extLst>
              <a:ext uri="{FF2B5EF4-FFF2-40B4-BE49-F238E27FC236}">
                <a16:creationId xmlns:a16="http://schemas.microsoft.com/office/drawing/2014/main" id="{D85FB733-6295-02C9-6995-2EF8B647A771}"/>
              </a:ext>
            </a:extLst>
          </p:cNvPr>
          <p:cNvSpPr>
            <a:spLocks noChangeArrowheads="1"/>
          </p:cNvSpPr>
          <p:nvPr/>
        </p:nvSpPr>
        <p:spPr bwMode="auto">
          <a:xfrm>
            <a:off x="762000" y="5638800"/>
            <a:ext cx="8077200" cy="649288"/>
          </a:xfrm>
          <a:prstGeom prst="rect">
            <a:avLst/>
          </a:prstGeom>
          <a:solidFill>
            <a:schemeClr val="bg1"/>
          </a:solidFill>
          <a:ln w="12700" cap="sq">
            <a:solidFill>
              <a:schemeClr val="tx1"/>
            </a:solidFill>
            <a:miter lim="800000"/>
            <a:headEnd type="none" w="sm" len="sm"/>
            <a:tailEnd type="none" w="sm" len="sm"/>
          </a:ln>
        </p:spPr>
        <p:txBody>
          <a:bodyPr wrap="none" anchor="ct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spcBef>
                <a:spcPct val="0"/>
              </a:spcBef>
              <a:buClrTx/>
              <a:buSzTx/>
              <a:buFontTx/>
              <a:buNone/>
            </a:pPr>
            <a:endParaRPr lang="en-US" altLang="en-US" sz="2400" b="0">
              <a:solidFill>
                <a:schemeClr val="tx1"/>
              </a:solidFill>
              <a:latin typeface="Times New Roman" panose="02020603050405020304" pitchFamily="18" charset="0"/>
            </a:endParaRPr>
          </a:p>
        </p:txBody>
      </p:sp>
      <p:sp>
        <p:nvSpPr>
          <p:cNvPr id="63495" name="Rectangle 7">
            <a:extLst>
              <a:ext uri="{FF2B5EF4-FFF2-40B4-BE49-F238E27FC236}">
                <a16:creationId xmlns:a16="http://schemas.microsoft.com/office/drawing/2014/main" id="{1F3370B2-575C-5856-8F9A-CEC7F36F0524}"/>
              </a:ext>
            </a:extLst>
          </p:cNvPr>
          <p:cNvSpPr>
            <a:spLocks noChangeArrowheads="1"/>
          </p:cNvSpPr>
          <p:nvPr/>
        </p:nvSpPr>
        <p:spPr bwMode="auto">
          <a:xfrm>
            <a:off x="762000" y="4249738"/>
            <a:ext cx="8077200" cy="173037"/>
          </a:xfrm>
          <a:prstGeom prst="rect">
            <a:avLst/>
          </a:prstGeom>
          <a:solidFill>
            <a:schemeClr val="bg1"/>
          </a:solidFill>
          <a:ln w="12700" cap="sq" algn="ctr">
            <a:solidFill>
              <a:schemeClr val="tx1"/>
            </a:solidFill>
            <a:miter lim="800000"/>
            <a:headEnd type="none" w="sm" len="sm"/>
            <a:tailEnd type="none" w="sm" len="sm"/>
          </a:ln>
        </p:spPr>
        <p:txBody>
          <a:bodyPr wrap="none" anchor="ct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spcBef>
                <a:spcPct val="0"/>
              </a:spcBef>
              <a:buClrTx/>
              <a:buSzTx/>
              <a:buFontTx/>
              <a:buNone/>
            </a:pPr>
            <a:endParaRPr lang="en-US" altLang="en-US" sz="2400" b="0">
              <a:solidFill>
                <a:schemeClr val="tx1"/>
              </a:solidFill>
              <a:latin typeface="Times New Roman" panose="02020603050405020304" pitchFamily="18" charset="0"/>
            </a:endParaRPr>
          </a:p>
        </p:txBody>
      </p:sp>
      <p:sp>
        <p:nvSpPr>
          <p:cNvPr id="63496" name="Rectangle 8">
            <a:extLst>
              <a:ext uri="{FF2B5EF4-FFF2-40B4-BE49-F238E27FC236}">
                <a16:creationId xmlns:a16="http://schemas.microsoft.com/office/drawing/2014/main" id="{D65D3D24-105F-6C4D-498D-3F5CD172BCA2}"/>
              </a:ext>
            </a:extLst>
          </p:cNvPr>
          <p:cNvSpPr>
            <a:spLocks noChangeArrowheads="1"/>
          </p:cNvSpPr>
          <p:nvPr/>
        </p:nvSpPr>
        <p:spPr bwMode="auto">
          <a:xfrm>
            <a:off x="762000" y="4419600"/>
            <a:ext cx="8077200" cy="173038"/>
          </a:xfrm>
          <a:prstGeom prst="rect">
            <a:avLst/>
          </a:prstGeom>
          <a:solidFill>
            <a:schemeClr val="bg1"/>
          </a:solidFill>
          <a:ln w="12700" cap="sq">
            <a:solidFill>
              <a:schemeClr val="tx1"/>
            </a:solidFill>
            <a:miter lim="800000"/>
            <a:headEnd type="none" w="sm" len="sm"/>
            <a:tailEnd type="none" w="sm" len="sm"/>
          </a:ln>
        </p:spPr>
        <p:txBody>
          <a:bodyPr wrap="none" anchor="ct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spcBef>
                <a:spcPct val="0"/>
              </a:spcBef>
              <a:buClrTx/>
              <a:buSzTx/>
              <a:buFontTx/>
              <a:buNone/>
            </a:pPr>
            <a:endParaRPr lang="en-US" altLang="en-US" sz="2400" b="0">
              <a:solidFill>
                <a:schemeClr val="tx1"/>
              </a:solidFill>
              <a:latin typeface="Times New Roman" panose="02020603050405020304" pitchFamily="18" charset="0"/>
            </a:endParaRPr>
          </a:p>
        </p:txBody>
      </p:sp>
      <p:sp>
        <p:nvSpPr>
          <p:cNvPr id="63497" name="Rectangle 9">
            <a:extLst>
              <a:ext uri="{FF2B5EF4-FFF2-40B4-BE49-F238E27FC236}">
                <a16:creationId xmlns:a16="http://schemas.microsoft.com/office/drawing/2014/main" id="{A58B839E-4379-0FDB-133B-8B333F924026}"/>
              </a:ext>
            </a:extLst>
          </p:cNvPr>
          <p:cNvSpPr>
            <a:spLocks noChangeArrowheads="1"/>
          </p:cNvSpPr>
          <p:nvPr/>
        </p:nvSpPr>
        <p:spPr bwMode="auto">
          <a:xfrm>
            <a:off x="762000" y="4597400"/>
            <a:ext cx="8077200" cy="173038"/>
          </a:xfrm>
          <a:prstGeom prst="rect">
            <a:avLst/>
          </a:prstGeom>
          <a:solidFill>
            <a:schemeClr val="bg1"/>
          </a:solidFill>
          <a:ln w="12700" cap="sq">
            <a:solidFill>
              <a:schemeClr val="tx1"/>
            </a:solidFill>
            <a:miter lim="800000"/>
            <a:headEnd type="none" w="sm" len="sm"/>
            <a:tailEnd type="none" w="sm" len="sm"/>
          </a:ln>
        </p:spPr>
        <p:txBody>
          <a:bodyPr wrap="none" anchor="ct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spcBef>
                <a:spcPct val="0"/>
              </a:spcBef>
              <a:buClrTx/>
              <a:buSzTx/>
              <a:buFontTx/>
              <a:buNone/>
            </a:pPr>
            <a:endParaRPr lang="en-US" altLang="en-US" sz="2400" b="0">
              <a:solidFill>
                <a:schemeClr val="tx1"/>
              </a:solidFill>
              <a:latin typeface="Times New Roman" panose="02020603050405020304" pitchFamily="18" charset="0"/>
            </a:endParaRPr>
          </a:p>
        </p:txBody>
      </p:sp>
      <p:sp>
        <p:nvSpPr>
          <p:cNvPr id="63498" name="Rectangle 10">
            <a:extLst>
              <a:ext uri="{FF2B5EF4-FFF2-40B4-BE49-F238E27FC236}">
                <a16:creationId xmlns:a16="http://schemas.microsoft.com/office/drawing/2014/main" id="{12984E67-83E9-EE12-AE5C-9AAFBF426172}"/>
              </a:ext>
            </a:extLst>
          </p:cNvPr>
          <p:cNvSpPr>
            <a:spLocks noChangeArrowheads="1"/>
          </p:cNvSpPr>
          <p:nvPr/>
        </p:nvSpPr>
        <p:spPr bwMode="auto">
          <a:xfrm>
            <a:off x="762000" y="4779963"/>
            <a:ext cx="8077200" cy="173037"/>
          </a:xfrm>
          <a:prstGeom prst="rect">
            <a:avLst/>
          </a:prstGeom>
          <a:solidFill>
            <a:schemeClr val="bg1"/>
          </a:solidFill>
          <a:ln w="12700" cap="sq">
            <a:solidFill>
              <a:schemeClr val="tx1"/>
            </a:solidFill>
            <a:miter lim="800000"/>
            <a:headEnd type="none" w="sm" len="sm"/>
            <a:tailEnd type="none" w="sm" len="sm"/>
          </a:ln>
        </p:spPr>
        <p:txBody>
          <a:bodyPr wrap="none" anchor="ct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spcBef>
                <a:spcPct val="0"/>
              </a:spcBef>
              <a:buClrTx/>
              <a:buSzTx/>
              <a:buFontTx/>
              <a:buNone/>
            </a:pPr>
            <a:endParaRPr lang="en-US" altLang="en-US" sz="2400" b="0">
              <a:solidFill>
                <a:schemeClr val="tx1"/>
              </a:solidFill>
              <a:latin typeface="Times New Roman" panose="02020603050405020304" pitchFamily="18" charset="0"/>
            </a:endParaRPr>
          </a:p>
        </p:txBody>
      </p:sp>
      <p:sp>
        <p:nvSpPr>
          <p:cNvPr id="63499" name="Rectangle 11">
            <a:extLst>
              <a:ext uri="{FF2B5EF4-FFF2-40B4-BE49-F238E27FC236}">
                <a16:creationId xmlns:a16="http://schemas.microsoft.com/office/drawing/2014/main" id="{E7622B59-747B-580F-0E65-F02E663C4F59}"/>
              </a:ext>
            </a:extLst>
          </p:cNvPr>
          <p:cNvSpPr>
            <a:spLocks noChangeArrowheads="1"/>
          </p:cNvSpPr>
          <p:nvPr/>
        </p:nvSpPr>
        <p:spPr bwMode="auto">
          <a:xfrm>
            <a:off x="762000" y="4953000"/>
            <a:ext cx="8077200" cy="173038"/>
          </a:xfrm>
          <a:prstGeom prst="rect">
            <a:avLst/>
          </a:prstGeom>
          <a:solidFill>
            <a:schemeClr val="bg1"/>
          </a:solidFill>
          <a:ln w="12700" cap="sq">
            <a:solidFill>
              <a:schemeClr val="tx1"/>
            </a:solidFill>
            <a:miter lim="800000"/>
            <a:headEnd type="none" w="sm" len="sm"/>
            <a:tailEnd type="none" w="sm" len="sm"/>
          </a:ln>
        </p:spPr>
        <p:txBody>
          <a:bodyPr wrap="none" anchor="ct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spcBef>
                <a:spcPct val="0"/>
              </a:spcBef>
              <a:buClrTx/>
              <a:buSzTx/>
              <a:buFontTx/>
              <a:buNone/>
            </a:pPr>
            <a:endParaRPr lang="en-US" altLang="en-US" sz="2400" b="0">
              <a:solidFill>
                <a:schemeClr val="tx1"/>
              </a:solidFill>
              <a:latin typeface="Times New Roman" panose="02020603050405020304" pitchFamily="18" charset="0"/>
            </a:endParaRPr>
          </a:p>
        </p:txBody>
      </p:sp>
      <p:sp>
        <p:nvSpPr>
          <p:cNvPr id="63500" name="Rectangle 12">
            <a:extLst>
              <a:ext uri="{FF2B5EF4-FFF2-40B4-BE49-F238E27FC236}">
                <a16:creationId xmlns:a16="http://schemas.microsoft.com/office/drawing/2014/main" id="{16CE039E-96C3-B9FF-EDC1-B73EE6B39D16}"/>
              </a:ext>
            </a:extLst>
          </p:cNvPr>
          <p:cNvSpPr>
            <a:spLocks noChangeArrowheads="1"/>
          </p:cNvSpPr>
          <p:nvPr/>
        </p:nvSpPr>
        <p:spPr bwMode="auto">
          <a:xfrm>
            <a:off x="762000" y="5118100"/>
            <a:ext cx="8077200" cy="173038"/>
          </a:xfrm>
          <a:prstGeom prst="rect">
            <a:avLst/>
          </a:prstGeom>
          <a:solidFill>
            <a:schemeClr val="bg1"/>
          </a:solidFill>
          <a:ln w="12700" cap="sq">
            <a:solidFill>
              <a:schemeClr val="tx1"/>
            </a:solidFill>
            <a:miter lim="800000"/>
            <a:headEnd type="none" w="sm" len="sm"/>
            <a:tailEnd type="none" w="sm" len="sm"/>
          </a:ln>
        </p:spPr>
        <p:txBody>
          <a:bodyPr wrap="none" anchor="ct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spcBef>
                <a:spcPct val="0"/>
              </a:spcBef>
              <a:buClrTx/>
              <a:buSzTx/>
              <a:buFontTx/>
              <a:buNone/>
            </a:pPr>
            <a:endParaRPr lang="en-US" altLang="en-US" sz="2400" b="0">
              <a:solidFill>
                <a:schemeClr val="tx1"/>
              </a:solidFill>
              <a:latin typeface="Times New Roman" panose="02020603050405020304" pitchFamily="18" charset="0"/>
            </a:endParaRPr>
          </a:p>
        </p:txBody>
      </p:sp>
      <p:sp>
        <p:nvSpPr>
          <p:cNvPr id="63501" name="Rectangle 13">
            <a:extLst>
              <a:ext uri="{FF2B5EF4-FFF2-40B4-BE49-F238E27FC236}">
                <a16:creationId xmlns:a16="http://schemas.microsoft.com/office/drawing/2014/main" id="{8943F59D-029F-6ADE-72A3-9331A6334909}"/>
              </a:ext>
            </a:extLst>
          </p:cNvPr>
          <p:cNvSpPr>
            <a:spLocks noChangeArrowheads="1"/>
          </p:cNvSpPr>
          <p:nvPr/>
        </p:nvSpPr>
        <p:spPr bwMode="auto">
          <a:xfrm>
            <a:off x="762000" y="5291138"/>
            <a:ext cx="8077200" cy="173037"/>
          </a:xfrm>
          <a:prstGeom prst="rect">
            <a:avLst/>
          </a:prstGeom>
          <a:solidFill>
            <a:schemeClr val="bg1"/>
          </a:solidFill>
          <a:ln w="12700" cap="sq">
            <a:solidFill>
              <a:schemeClr val="tx1"/>
            </a:solidFill>
            <a:miter lim="800000"/>
            <a:headEnd type="none" w="sm" len="sm"/>
            <a:tailEnd type="none" w="sm" len="sm"/>
          </a:ln>
        </p:spPr>
        <p:txBody>
          <a:bodyPr wrap="none" anchor="ct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spcBef>
                <a:spcPct val="0"/>
              </a:spcBef>
              <a:buClrTx/>
              <a:buSzTx/>
              <a:buFontTx/>
              <a:buNone/>
            </a:pPr>
            <a:endParaRPr lang="en-US" altLang="en-US" sz="2400" b="0">
              <a:solidFill>
                <a:schemeClr val="tx1"/>
              </a:solidFill>
              <a:latin typeface="Times New Roman" panose="02020603050405020304" pitchFamily="18" charset="0"/>
            </a:endParaRPr>
          </a:p>
        </p:txBody>
      </p:sp>
      <p:sp>
        <p:nvSpPr>
          <p:cNvPr id="63502" name="Rectangle 14">
            <a:extLst>
              <a:ext uri="{FF2B5EF4-FFF2-40B4-BE49-F238E27FC236}">
                <a16:creationId xmlns:a16="http://schemas.microsoft.com/office/drawing/2014/main" id="{3BF75C0E-2B73-C2AF-59E8-13367474658C}"/>
              </a:ext>
            </a:extLst>
          </p:cNvPr>
          <p:cNvSpPr>
            <a:spLocks noChangeArrowheads="1"/>
          </p:cNvSpPr>
          <p:nvPr/>
        </p:nvSpPr>
        <p:spPr bwMode="auto">
          <a:xfrm>
            <a:off x="762000" y="5465763"/>
            <a:ext cx="8077200" cy="173037"/>
          </a:xfrm>
          <a:prstGeom prst="rect">
            <a:avLst/>
          </a:prstGeom>
          <a:solidFill>
            <a:schemeClr val="bg1"/>
          </a:solidFill>
          <a:ln w="12700" cap="sq">
            <a:solidFill>
              <a:schemeClr val="tx1"/>
            </a:solidFill>
            <a:miter lim="800000"/>
            <a:headEnd type="none" w="sm" len="sm"/>
            <a:tailEnd type="none" w="sm" len="sm"/>
          </a:ln>
        </p:spPr>
        <p:txBody>
          <a:bodyPr wrap="none" anchor="ct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spcBef>
                <a:spcPct val="0"/>
              </a:spcBef>
              <a:buClrTx/>
              <a:buSzTx/>
              <a:buFontTx/>
              <a:buNone/>
            </a:pPr>
            <a:endParaRPr lang="en-US" altLang="en-US" sz="2400" b="0">
              <a:solidFill>
                <a:schemeClr val="tx1"/>
              </a:solidFill>
              <a:latin typeface="Times New Roman" panose="02020603050405020304" pitchFamily="18" charset="0"/>
            </a:endParaRPr>
          </a:p>
        </p:txBody>
      </p:sp>
      <p:sp>
        <p:nvSpPr>
          <p:cNvPr id="63503" name="Rectangle 15">
            <a:extLst>
              <a:ext uri="{FF2B5EF4-FFF2-40B4-BE49-F238E27FC236}">
                <a16:creationId xmlns:a16="http://schemas.microsoft.com/office/drawing/2014/main" id="{803A9C70-FA40-5C51-2AA8-039439E595DD}"/>
              </a:ext>
            </a:extLst>
          </p:cNvPr>
          <p:cNvSpPr>
            <a:spLocks noChangeArrowheads="1"/>
          </p:cNvSpPr>
          <p:nvPr/>
        </p:nvSpPr>
        <p:spPr bwMode="auto">
          <a:xfrm>
            <a:off x="7378700" y="2438400"/>
            <a:ext cx="16129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r">
              <a:spcBef>
                <a:spcPct val="0"/>
              </a:spcBef>
              <a:buClrTx/>
              <a:buSzTx/>
              <a:buFontTx/>
              <a:buNone/>
            </a:pPr>
            <a:r>
              <a:rPr lang="en-US" altLang="en-US" sz="1200">
                <a:solidFill>
                  <a:schemeClr val="tx1"/>
                </a:solidFill>
                <a:cs typeface="Arial" panose="020B0604020202020204" pitchFamily="34" charset="0"/>
              </a:rPr>
              <a:t>Illustration 1-10</a:t>
            </a:r>
            <a:endParaRPr lang="en-US" altLang="en-US" sz="1200" b="0">
              <a:solidFill>
                <a:schemeClr val="tx1"/>
              </a:solidFill>
              <a:cs typeface="Arial" panose="020B0604020202020204" pitchFamily="34" charset="0"/>
            </a:endParaRPr>
          </a:p>
        </p:txBody>
      </p:sp>
      <p:sp>
        <p:nvSpPr>
          <p:cNvPr id="63504" name="Text Box 2">
            <a:extLst>
              <a:ext uri="{FF2B5EF4-FFF2-40B4-BE49-F238E27FC236}">
                <a16:creationId xmlns:a16="http://schemas.microsoft.com/office/drawing/2014/main" id="{27B32775-8A7C-4BF4-6FAF-84E25028309B}"/>
              </a:ext>
            </a:extLst>
          </p:cNvPr>
          <p:cNvSpPr txBox="1">
            <a:spLocks noChangeArrowheads="1"/>
          </p:cNvSpPr>
          <p:nvPr/>
        </p:nvSpPr>
        <p:spPr bwMode="auto">
          <a:xfrm>
            <a:off x="533400" y="1143000"/>
            <a:ext cx="8229600" cy="1087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nSpc>
                <a:spcPct val="115000"/>
              </a:lnSpc>
              <a:spcBef>
                <a:spcPct val="50000"/>
              </a:spcBef>
              <a:buClrTx/>
              <a:buSzTx/>
              <a:buFontTx/>
              <a:buNone/>
            </a:pPr>
            <a:r>
              <a:rPr lang="en-US" altLang="en-US" sz="1900">
                <a:solidFill>
                  <a:schemeClr val="tx1"/>
                </a:solidFill>
                <a:cs typeface="Arial" panose="020B0604020202020204" pitchFamily="34" charset="0"/>
              </a:rPr>
              <a:t>Transaction (5). Purchase of Advertising on Credit.</a:t>
            </a:r>
            <a:r>
              <a:rPr lang="en-US" altLang="en-US" sz="1900" b="0">
                <a:solidFill>
                  <a:schemeClr val="tx1"/>
                </a:solidFill>
                <a:cs typeface="Arial" panose="020B0604020202020204" pitchFamily="34" charset="0"/>
              </a:rPr>
              <a:t>  Softbyte receives a bill for €250 from the Daily News for advertising but postpones payment until a later date.</a:t>
            </a:r>
          </a:p>
        </p:txBody>
      </p:sp>
      <p:sp>
        <p:nvSpPr>
          <p:cNvPr id="63505" name="Text Box 17">
            <a:extLst>
              <a:ext uri="{FF2B5EF4-FFF2-40B4-BE49-F238E27FC236}">
                <a16:creationId xmlns:a16="http://schemas.microsoft.com/office/drawing/2014/main" id="{3DC145E6-43A3-C37B-C840-DB8A29FD63B5}"/>
              </a:ext>
            </a:extLst>
          </p:cNvPr>
          <p:cNvSpPr txBox="1">
            <a:spLocks noChangeArrowheads="1"/>
          </p:cNvSpPr>
          <p:nvPr/>
        </p:nvSpPr>
        <p:spPr bwMode="auto">
          <a:xfrm>
            <a:off x="5029200" y="2773363"/>
            <a:ext cx="2667000" cy="274637"/>
          </a:xfrm>
          <a:prstGeom prst="rect">
            <a:avLst/>
          </a:prstGeom>
          <a:solidFill>
            <a:srgbClr val="6699FF"/>
          </a:solidFill>
          <a:ln>
            <a:noFill/>
          </a:ln>
          <a:extLs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spcBef>
                <a:spcPct val="50000"/>
              </a:spcBef>
              <a:buClrTx/>
              <a:buSzTx/>
              <a:buFontTx/>
              <a:buNone/>
            </a:pPr>
            <a:r>
              <a:rPr lang="en-US" altLang="en-US" sz="1200">
                <a:solidFill>
                  <a:schemeClr val="tx1"/>
                </a:solidFill>
                <a:latin typeface="Verdana" panose="020B0604030504040204" pitchFamily="34" charset="0"/>
              </a:rPr>
              <a:t>Stockholders’ Equity</a:t>
            </a:r>
            <a:endParaRPr lang="th-TH" altLang="en-US" sz="1200">
              <a:solidFill>
                <a:schemeClr val="tx1"/>
              </a:solidFill>
              <a:latin typeface="Verdana" panose="020B0604030504040204" pitchFamily="34" charset="0"/>
            </a:endParaRPr>
          </a:p>
        </p:txBody>
      </p:sp>
    </p:spTree>
  </p:cSld>
  <p:clrMapOvr>
    <a:masterClrMapping/>
  </p:clrMapOvr>
  <p:transition>
    <p:wipe dir="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5538" name="Picture 2">
            <a:extLst>
              <a:ext uri="{FF2B5EF4-FFF2-40B4-BE49-F238E27FC236}">
                <a16:creationId xmlns:a16="http://schemas.microsoft.com/office/drawing/2014/main" id="{96EE1B47-C506-3FAA-0F3B-62F0DC3BE53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2819400"/>
            <a:ext cx="8610600" cy="3567113"/>
          </a:xfrm>
          <a:prstGeom prst="rect">
            <a:avLst/>
          </a:prstGeom>
          <a:noFill/>
          <a:ln w="19050" cap="sq" algn="ctr">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pic>
      <p:sp>
        <p:nvSpPr>
          <p:cNvPr id="65539" name="Text Box 4">
            <a:extLst>
              <a:ext uri="{FF2B5EF4-FFF2-40B4-BE49-F238E27FC236}">
                <a16:creationId xmlns:a16="http://schemas.microsoft.com/office/drawing/2014/main" id="{394336A3-0D39-6D30-4C6E-C541D959962A}"/>
              </a:ext>
            </a:extLst>
          </p:cNvPr>
          <p:cNvSpPr txBox="1">
            <a:spLocks noChangeArrowheads="1"/>
          </p:cNvSpPr>
          <p:nvPr/>
        </p:nvSpPr>
        <p:spPr bwMode="auto">
          <a:xfrm>
            <a:off x="8305800" y="6445250"/>
            <a:ext cx="762000" cy="336550"/>
          </a:xfrm>
          <a:prstGeom prst="rect">
            <a:avLst/>
          </a:prstGeom>
          <a:solidFill>
            <a:schemeClr val="bg1"/>
          </a:solidFill>
          <a:ln>
            <a:noFill/>
          </a:ln>
          <a:extLs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marL="457200" indent="-457200">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r">
              <a:spcBef>
                <a:spcPct val="50000"/>
              </a:spcBef>
              <a:buClrTx/>
              <a:buSzTx/>
              <a:buFontTx/>
              <a:buNone/>
            </a:pPr>
            <a:r>
              <a:rPr lang="en-US" altLang="en-US" sz="1600">
                <a:cs typeface="Arial" panose="020B0604020202020204" pitchFamily="34" charset="0"/>
              </a:rPr>
              <a:t>LO 7</a:t>
            </a:r>
          </a:p>
        </p:txBody>
      </p:sp>
      <p:sp>
        <p:nvSpPr>
          <p:cNvPr id="65540" name="Line 4">
            <a:extLst>
              <a:ext uri="{FF2B5EF4-FFF2-40B4-BE49-F238E27FC236}">
                <a16:creationId xmlns:a16="http://schemas.microsoft.com/office/drawing/2014/main" id="{60A76A46-9E98-5746-B284-7BE9B012275E}"/>
              </a:ext>
            </a:extLst>
          </p:cNvPr>
          <p:cNvSpPr>
            <a:spLocks noChangeShapeType="1"/>
          </p:cNvSpPr>
          <p:nvPr/>
        </p:nvSpPr>
        <p:spPr bwMode="auto">
          <a:xfrm>
            <a:off x="304800" y="990600"/>
            <a:ext cx="8534400" cy="0"/>
          </a:xfrm>
          <a:prstGeom prst="line">
            <a:avLst/>
          </a:prstGeom>
          <a:noFill/>
          <a:ln w="57150" cap="sq">
            <a:solidFill>
              <a:srgbClr val="8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65541" name="Rectangle 7">
            <a:extLst>
              <a:ext uri="{FF2B5EF4-FFF2-40B4-BE49-F238E27FC236}">
                <a16:creationId xmlns:a16="http://schemas.microsoft.com/office/drawing/2014/main" id="{3E247970-9A04-ABFB-F6CF-E903934F32D4}"/>
              </a:ext>
            </a:extLst>
          </p:cNvPr>
          <p:cNvSpPr>
            <a:spLocks noChangeArrowheads="1"/>
          </p:cNvSpPr>
          <p:nvPr/>
        </p:nvSpPr>
        <p:spPr bwMode="auto">
          <a:xfrm>
            <a:off x="533400" y="381000"/>
            <a:ext cx="8077200" cy="560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90488" tIns="44450" rIns="90488" bIns="44450"/>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spcBef>
                <a:spcPct val="0"/>
              </a:spcBef>
              <a:buClrTx/>
              <a:buSzTx/>
              <a:buFontTx/>
              <a:buNone/>
            </a:pPr>
            <a:r>
              <a:rPr lang="en-US" altLang="en-US" sz="3000">
                <a:solidFill>
                  <a:schemeClr val="tx1"/>
                </a:solidFill>
                <a:cs typeface="Arial" panose="020B0604020202020204" pitchFamily="34" charset="0"/>
              </a:rPr>
              <a:t>Transaction Analysis</a:t>
            </a:r>
          </a:p>
        </p:txBody>
      </p:sp>
      <p:sp>
        <p:nvSpPr>
          <p:cNvPr id="65542" name="Rectangle 6">
            <a:extLst>
              <a:ext uri="{FF2B5EF4-FFF2-40B4-BE49-F238E27FC236}">
                <a16:creationId xmlns:a16="http://schemas.microsoft.com/office/drawing/2014/main" id="{C864ECD9-9D75-38EF-607E-D9AB8908A339}"/>
              </a:ext>
            </a:extLst>
          </p:cNvPr>
          <p:cNvSpPr>
            <a:spLocks noChangeArrowheads="1"/>
          </p:cNvSpPr>
          <p:nvPr/>
        </p:nvSpPr>
        <p:spPr bwMode="auto">
          <a:xfrm>
            <a:off x="762000" y="5638800"/>
            <a:ext cx="8077200" cy="649288"/>
          </a:xfrm>
          <a:prstGeom prst="rect">
            <a:avLst/>
          </a:prstGeom>
          <a:solidFill>
            <a:schemeClr val="bg1"/>
          </a:solidFill>
          <a:ln w="12700" cap="sq">
            <a:solidFill>
              <a:schemeClr val="tx1"/>
            </a:solidFill>
            <a:miter lim="800000"/>
            <a:headEnd type="none" w="sm" len="sm"/>
            <a:tailEnd type="none" w="sm" len="sm"/>
          </a:ln>
        </p:spPr>
        <p:txBody>
          <a:bodyPr wrap="none" anchor="ct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spcBef>
                <a:spcPct val="0"/>
              </a:spcBef>
              <a:buClrTx/>
              <a:buSzTx/>
              <a:buFontTx/>
              <a:buNone/>
            </a:pPr>
            <a:endParaRPr lang="en-US" altLang="en-US" sz="2400" b="0">
              <a:solidFill>
                <a:schemeClr val="tx1"/>
              </a:solidFill>
              <a:latin typeface="Times New Roman" panose="02020603050405020304" pitchFamily="18" charset="0"/>
            </a:endParaRPr>
          </a:p>
        </p:txBody>
      </p:sp>
      <p:sp>
        <p:nvSpPr>
          <p:cNvPr id="65543" name="Rectangle 7">
            <a:extLst>
              <a:ext uri="{FF2B5EF4-FFF2-40B4-BE49-F238E27FC236}">
                <a16:creationId xmlns:a16="http://schemas.microsoft.com/office/drawing/2014/main" id="{9BFF59FF-956F-0575-F746-1B1AA6E32596}"/>
              </a:ext>
            </a:extLst>
          </p:cNvPr>
          <p:cNvSpPr>
            <a:spLocks noChangeArrowheads="1"/>
          </p:cNvSpPr>
          <p:nvPr/>
        </p:nvSpPr>
        <p:spPr bwMode="auto">
          <a:xfrm>
            <a:off x="762000" y="4419600"/>
            <a:ext cx="8077200" cy="173038"/>
          </a:xfrm>
          <a:prstGeom prst="rect">
            <a:avLst/>
          </a:prstGeom>
          <a:solidFill>
            <a:schemeClr val="bg1"/>
          </a:solidFill>
          <a:ln w="12700" cap="sq">
            <a:solidFill>
              <a:schemeClr val="tx1"/>
            </a:solidFill>
            <a:miter lim="800000"/>
            <a:headEnd type="none" w="sm" len="sm"/>
            <a:tailEnd type="none" w="sm" len="sm"/>
          </a:ln>
        </p:spPr>
        <p:txBody>
          <a:bodyPr wrap="none" anchor="ct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spcBef>
                <a:spcPct val="0"/>
              </a:spcBef>
              <a:buClrTx/>
              <a:buSzTx/>
              <a:buFontTx/>
              <a:buNone/>
            </a:pPr>
            <a:endParaRPr lang="en-US" altLang="en-US" sz="2400" b="0">
              <a:solidFill>
                <a:schemeClr val="tx1"/>
              </a:solidFill>
              <a:latin typeface="Times New Roman" panose="02020603050405020304" pitchFamily="18" charset="0"/>
            </a:endParaRPr>
          </a:p>
        </p:txBody>
      </p:sp>
      <p:sp>
        <p:nvSpPr>
          <p:cNvPr id="65544" name="Rectangle 8">
            <a:extLst>
              <a:ext uri="{FF2B5EF4-FFF2-40B4-BE49-F238E27FC236}">
                <a16:creationId xmlns:a16="http://schemas.microsoft.com/office/drawing/2014/main" id="{50326E9D-58EA-0244-59F9-C8A65229F3BB}"/>
              </a:ext>
            </a:extLst>
          </p:cNvPr>
          <p:cNvSpPr>
            <a:spLocks noChangeArrowheads="1"/>
          </p:cNvSpPr>
          <p:nvPr/>
        </p:nvSpPr>
        <p:spPr bwMode="auto">
          <a:xfrm>
            <a:off x="762000" y="4597400"/>
            <a:ext cx="8077200" cy="173038"/>
          </a:xfrm>
          <a:prstGeom prst="rect">
            <a:avLst/>
          </a:prstGeom>
          <a:solidFill>
            <a:schemeClr val="bg1"/>
          </a:solidFill>
          <a:ln w="12700" cap="sq">
            <a:solidFill>
              <a:schemeClr val="tx1"/>
            </a:solidFill>
            <a:miter lim="800000"/>
            <a:headEnd type="none" w="sm" len="sm"/>
            <a:tailEnd type="none" w="sm" len="sm"/>
          </a:ln>
        </p:spPr>
        <p:txBody>
          <a:bodyPr wrap="none" anchor="ct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spcBef>
                <a:spcPct val="0"/>
              </a:spcBef>
              <a:buClrTx/>
              <a:buSzTx/>
              <a:buFontTx/>
              <a:buNone/>
            </a:pPr>
            <a:endParaRPr lang="en-US" altLang="en-US" sz="2400" b="0">
              <a:solidFill>
                <a:schemeClr val="tx1"/>
              </a:solidFill>
              <a:latin typeface="Times New Roman" panose="02020603050405020304" pitchFamily="18" charset="0"/>
            </a:endParaRPr>
          </a:p>
        </p:txBody>
      </p:sp>
      <p:sp>
        <p:nvSpPr>
          <p:cNvPr id="65545" name="Rectangle 9">
            <a:extLst>
              <a:ext uri="{FF2B5EF4-FFF2-40B4-BE49-F238E27FC236}">
                <a16:creationId xmlns:a16="http://schemas.microsoft.com/office/drawing/2014/main" id="{87622961-09D6-28F0-2B65-B53483C75B12}"/>
              </a:ext>
            </a:extLst>
          </p:cNvPr>
          <p:cNvSpPr>
            <a:spLocks noChangeArrowheads="1"/>
          </p:cNvSpPr>
          <p:nvPr/>
        </p:nvSpPr>
        <p:spPr bwMode="auto">
          <a:xfrm>
            <a:off x="762000" y="4779963"/>
            <a:ext cx="8077200" cy="173037"/>
          </a:xfrm>
          <a:prstGeom prst="rect">
            <a:avLst/>
          </a:prstGeom>
          <a:solidFill>
            <a:schemeClr val="bg1"/>
          </a:solidFill>
          <a:ln w="12700" cap="sq">
            <a:solidFill>
              <a:schemeClr val="tx1"/>
            </a:solidFill>
            <a:miter lim="800000"/>
            <a:headEnd type="none" w="sm" len="sm"/>
            <a:tailEnd type="none" w="sm" len="sm"/>
          </a:ln>
        </p:spPr>
        <p:txBody>
          <a:bodyPr wrap="none" anchor="ct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spcBef>
                <a:spcPct val="0"/>
              </a:spcBef>
              <a:buClrTx/>
              <a:buSzTx/>
              <a:buFontTx/>
              <a:buNone/>
            </a:pPr>
            <a:endParaRPr lang="en-US" altLang="en-US" sz="2400" b="0">
              <a:solidFill>
                <a:schemeClr val="tx1"/>
              </a:solidFill>
              <a:latin typeface="Times New Roman" panose="02020603050405020304" pitchFamily="18" charset="0"/>
            </a:endParaRPr>
          </a:p>
        </p:txBody>
      </p:sp>
      <p:sp>
        <p:nvSpPr>
          <p:cNvPr id="65546" name="Rectangle 10">
            <a:extLst>
              <a:ext uri="{FF2B5EF4-FFF2-40B4-BE49-F238E27FC236}">
                <a16:creationId xmlns:a16="http://schemas.microsoft.com/office/drawing/2014/main" id="{E53073C9-6395-9CEB-C5F8-C96FBAD5E89F}"/>
              </a:ext>
            </a:extLst>
          </p:cNvPr>
          <p:cNvSpPr>
            <a:spLocks noChangeArrowheads="1"/>
          </p:cNvSpPr>
          <p:nvPr/>
        </p:nvSpPr>
        <p:spPr bwMode="auto">
          <a:xfrm>
            <a:off x="762000" y="4953000"/>
            <a:ext cx="8077200" cy="173038"/>
          </a:xfrm>
          <a:prstGeom prst="rect">
            <a:avLst/>
          </a:prstGeom>
          <a:solidFill>
            <a:schemeClr val="bg1"/>
          </a:solidFill>
          <a:ln w="12700" cap="sq">
            <a:solidFill>
              <a:schemeClr val="tx1"/>
            </a:solidFill>
            <a:miter lim="800000"/>
            <a:headEnd type="none" w="sm" len="sm"/>
            <a:tailEnd type="none" w="sm" len="sm"/>
          </a:ln>
        </p:spPr>
        <p:txBody>
          <a:bodyPr wrap="none" anchor="ct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spcBef>
                <a:spcPct val="0"/>
              </a:spcBef>
              <a:buClrTx/>
              <a:buSzTx/>
              <a:buFontTx/>
              <a:buNone/>
            </a:pPr>
            <a:endParaRPr lang="en-US" altLang="en-US" sz="2400" b="0">
              <a:solidFill>
                <a:schemeClr val="tx1"/>
              </a:solidFill>
              <a:latin typeface="Times New Roman" panose="02020603050405020304" pitchFamily="18" charset="0"/>
            </a:endParaRPr>
          </a:p>
        </p:txBody>
      </p:sp>
      <p:sp>
        <p:nvSpPr>
          <p:cNvPr id="65547" name="Rectangle 11">
            <a:extLst>
              <a:ext uri="{FF2B5EF4-FFF2-40B4-BE49-F238E27FC236}">
                <a16:creationId xmlns:a16="http://schemas.microsoft.com/office/drawing/2014/main" id="{229CB42D-C9D1-C87A-0874-0995741D5295}"/>
              </a:ext>
            </a:extLst>
          </p:cNvPr>
          <p:cNvSpPr>
            <a:spLocks noChangeArrowheads="1"/>
          </p:cNvSpPr>
          <p:nvPr/>
        </p:nvSpPr>
        <p:spPr bwMode="auto">
          <a:xfrm>
            <a:off x="762000" y="5118100"/>
            <a:ext cx="8077200" cy="173038"/>
          </a:xfrm>
          <a:prstGeom prst="rect">
            <a:avLst/>
          </a:prstGeom>
          <a:solidFill>
            <a:schemeClr val="bg1"/>
          </a:solidFill>
          <a:ln w="12700" cap="sq">
            <a:solidFill>
              <a:schemeClr val="tx1"/>
            </a:solidFill>
            <a:miter lim="800000"/>
            <a:headEnd type="none" w="sm" len="sm"/>
            <a:tailEnd type="none" w="sm" len="sm"/>
          </a:ln>
        </p:spPr>
        <p:txBody>
          <a:bodyPr wrap="none" anchor="ct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spcBef>
                <a:spcPct val="0"/>
              </a:spcBef>
              <a:buClrTx/>
              <a:buSzTx/>
              <a:buFontTx/>
              <a:buNone/>
            </a:pPr>
            <a:endParaRPr lang="en-US" altLang="en-US" sz="2400" b="0">
              <a:solidFill>
                <a:schemeClr val="tx1"/>
              </a:solidFill>
              <a:latin typeface="Times New Roman" panose="02020603050405020304" pitchFamily="18" charset="0"/>
            </a:endParaRPr>
          </a:p>
        </p:txBody>
      </p:sp>
      <p:sp>
        <p:nvSpPr>
          <p:cNvPr id="65548" name="Rectangle 12">
            <a:extLst>
              <a:ext uri="{FF2B5EF4-FFF2-40B4-BE49-F238E27FC236}">
                <a16:creationId xmlns:a16="http://schemas.microsoft.com/office/drawing/2014/main" id="{5666788C-2121-EAB3-D288-3F2A8EB9DAD3}"/>
              </a:ext>
            </a:extLst>
          </p:cNvPr>
          <p:cNvSpPr>
            <a:spLocks noChangeArrowheads="1"/>
          </p:cNvSpPr>
          <p:nvPr/>
        </p:nvSpPr>
        <p:spPr bwMode="auto">
          <a:xfrm>
            <a:off x="762000" y="5291138"/>
            <a:ext cx="8077200" cy="173037"/>
          </a:xfrm>
          <a:prstGeom prst="rect">
            <a:avLst/>
          </a:prstGeom>
          <a:solidFill>
            <a:schemeClr val="bg1"/>
          </a:solidFill>
          <a:ln w="12700" cap="sq">
            <a:solidFill>
              <a:schemeClr val="tx1"/>
            </a:solidFill>
            <a:miter lim="800000"/>
            <a:headEnd type="none" w="sm" len="sm"/>
            <a:tailEnd type="none" w="sm" len="sm"/>
          </a:ln>
        </p:spPr>
        <p:txBody>
          <a:bodyPr wrap="none" anchor="ct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spcBef>
                <a:spcPct val="0"/>
              </a:spcBef>
              <a:buClrTx/>
              <a:buSzTx/>
              <a:buFontTx/>
              <a:buNone/>
            </a:pPr>
            <a:endParaRPr lang="en-US" altLang="en-US" sz="2400" b="0">
              <a:solidFill>
                <a:schemeClr val="tx1"/>
              </a:solidFill>
              <a:latin typeface="Times New Roman" panose="02020603050405020304" pitchFamily="18" charset="0"/>
            </a:endParaRPr>
          </a:p>
        </p:txBody>
      </p:sp>
      <p:sp>
        <p:nvSpPr>
          <p:cNvPr id="65549" name="Rectangle 13">
            <a:extLst>
              <a:ext uri="{FF2B5EF4-FFF2-40B4-BE49-F238E27FC236}">
                <a16:creationId xmlns:a16="http://schemas.microsoft.com/office/drawing/2014/main" id="{A50F834C-A421-AB58-AFDC-277D266C10AD}"/>
              </a:ext>
            </a:extLst>
          </p:cNvPr>
          <p:cNvSpPr>
            <a:spLocks noChangeArrowheads="1"/>
          </p:cNvSpPr>
          <p:nvPr/>
        </p:nvSpPr>
        <p:spPr bwMode="auto">
          <a:xfrm>
            <a:off x="762000" y="5465763"/>
            <a:ext cx="8077200" cy="173037"/>
          </a:xfrm>
          <a:prstGeom prst="rect">
            <a:avLst/>
          </a:prstGeom>
          <a:solidFill>
            <a:schemeClr val="bg1"/>
          </a:solidFill>
          <a:ln w="12700" cap="sq">
            <a:solidFill>
              <a:schemeClr val="tx1"/>
            </a:solidFill>
            <a:miter lim="800000"/>
            <a:headEnd type="none" w="sm" len="sm"/>
            <a:tailEnd type="none" w="sm" len="sm"/>
          </a:ln>
        </p:spPr>
        <p:txBody>
          <a:bodyPr wrap="none" anchor="ct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spcBef>
                <a:spcPct val="0"/>
              </a:spcBef>
              <a:buClrTx/>
              <a:buSzTx/>
              <a:buFontTx/>
              <a:buNone/>
            </a:pPr>
            <a:endParaRPr lang="en-US" altLang="en-US" sz="2400" b="0">
              <a:solidFill>
                <a:schemeClr val="tx1"/>
              </a:solidFill>
              <a:latin typeface="Times New Roman" panose="02020603050405020304" pitchFamily="18" charset="0"/>
            </a:endParaRPr>
          </a:p>
        </p:txBody>
      </p:sp>
      <p:sp>
        <p:nvSpPr>
          <p:cNvPr id="65550" name="Rectangle 14">
            <a:extLst>
              <a:ext uri="{FF2B5EF4-FFF2-40B4-BE49-F238E27FC236}">
                <a16:creationId xmlns:a16="http://schemas.microsoft.com/office/drawing/2014/main" id="{C2DB8F4C-C40B-38FF-280A-E2452E177EF6}"/>
              </a:ext>
            </a:extLst>
          </p:cNvPr>
          <p:cNvSpPr>
            <a:spLocks noChangeArrowheads="1"/>
          </p:cNvSpPr>
          <p:nvPr/>
        </p:nvSpPr>
        <p:spPr bwMode="auto">
          <a:xfrm>
            <a:off x="7378700" y="2438400"/>
            <a:ext cx="16129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r">
              <a:spcBef>
                <a:spcPct val="0"/>
              </a:spcBef>
              <a:buClrTx/>
              <a:buSzTx/>
              <a:buFontTx/>
              <a:buNone/>
            </a:pPr>
            <a:r>
              <a:rPr lang="en-US" altLang="en-US" sz="1200">
                <a:solidFill>
                  <a:schemeClr val="tx1"/>
                </a:solidFill>
                <a:cs typeface="Arial" panose="020B0604020202020204" pitchFamily="34" charset="0"/>
              </a:rPr>
              <a:t>Illustration 1-10</a:t>
            </a:r>
            <a:endParaRPr lang="en-US" altLang="en-US" sz="1200" b="0">
              <a:solidFill>
                <a:schemeClr val="tx1"/>
              </a:solidFill>
              <a:cs typeface="Arial" panose="020B0604020202020204" pitchFamily="34" charset="0"/>
            </a:endParaRPr>
          </a:p>
        </p:txBody>
      </p:sp>
      <p:sp>
        <p:nvSpPr>
          <p:cNvPr id="65551" name="Text Box 2">
            <a:extLst>
              <a:ext uri="{FF2B5EF4-FFF2-40B4-BE49-F238E27FC236}">
                <a16:creationId xmlns:a16="http://schemas.microsoft.com/office/drawing/2014/main" id="{9D6CB19C-D1BD-2BA8-6DBF-C10D0476A8EF}"/>
              </a:ext>
            </a:extLst>
          </p:cNvPr>
          <p:cNvSpPr txBox="1">
            <a:spLocks noChangeArrowheads="1"/>
          </p:cNvSpPr>
          <p:nvPr/>
        </p:nvSpPr>
        <p:spPr bwMode="auto">
          <a:xfrm>
            <a:off x="533400" y="1274763"/>
            <a:ext cx="8229600" cy="1087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nSpc>
                <a:spcPct val="115000"/>
              </a:lnSpc>
              <a:spcBef>
                <a:spcPct val="50000"/>
              </a:spcBef>
              <a:buClrTx/>
              <a:buSzTx/>
              <a:buFontTx/>
              <a:buNone/>
            </a:pPr>
            <a:r>
              <a:rPr lang="en-US" altLang="en-US" sz="1900">
                <a:solidFill>
                  <a:schemeClr val="tx1"/>
                </a:solidFill>
                <a:cs typeface="Arial" panose="020B0604020202020204" pitchFamily="34" charset="0"/>
              </a:rPr>
              <a:t>Transaction (5). Purchase of Advertising on Credit.</a:t>
            </a:r>
            <a:r>
              <a:rPr lang="en-US" altLang="en-US" sz="1900" b="0">
                <a:solidFill>
                  <a:schemeClr val="tx1"/>
                </a:solidFill>
                <a:cs typeface="Arial" panose="020B0604020202020204" pitchFamily="34" charset="0"/>
              </a:rPr>
              <a:t>  Softbyte receives a bill for €250 from the Daily News for advertising but postpones payment until a later date.</a:t>
            </a:r>
          </a:p>
        </p:txBody>
      </p:sp>
      <p:sp>
        <p:nvSpPr>
          <p:cNvPr id="65552" name="Text Box 17">
            <a:extLst>
              <a:ext uri="{FF2B5EF4-FFF2-40B4-BE49-F238E27FC236}">
                <a16:creationId xmlns:a16="http://schemas.microsoft.com/office/drawing/2014/main" id="{BBE49DBF-B4AA-CD9F-92C8-5FDB78DC70A9}"/>
              </a:ext>
            </a:extLst>
          </p:cNvPr>
          <p:cNvSpPr txBox="1">
            <a:spLocks noChangeArrowheads="1"/>
          </p:cNvSpPr>
          <p:nvPr/>
        </p:nvSpPr>
        <p:spPr bwMode="auto">
          <a:xfrm>
            <a:off x="5029200" y="2773363"/>
            <a:ext cx="2667000" cy="274637"/>
          </a:xfrm>
          <a:prstGeom prst="rect">
            <a:avLst/>
          </a:prstGeom>
          <a:solidFill>
            <a:srgbClr val="6699FF"/>
          </a:solidFill>
          <a:ln>
            <a:noFill/>
          </a:ln>
          <a:extLs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spcBef>
                <a:spcPct val="50000"/>
              </a:spcBef>
              <a:buClrTx/>
              <a:buSzTx/>
              <a:buFontTx/>
              <a:buNone/>
            </a:pPr>
            <a:r>
              <a:rPr lang="en-US" altLang="en-US" sz="1200">
                <a:solidFill>
                  <a:schemeClr val="tx1"/>
                </a:solidFill>
                <a:latin typeface="Verdana" panose="020B0604030504040204" pitchFamily="34" charset="0"/>
              </a:rPr>
              <a:t>Stockholders’ Equity</a:t>
            </a:r>
            <a:endParaRPr lang="th-TH" altLang="en-US" sz="1200">
              <a:solidFill>
                <a:schemeClr val="tx1"/>
              </a:solidFill>
              <a:latin typeface="Verdana" panose="020B0604030504040204" pitchFamily="34" charset="0"/>
            </a:endParaRPr>
          </a:p>
        </p:txBody>
      </p:sp>
    </p:spTree>
  </p:cSld>
  <p:clrMapOvr>
    <a:masterClrMapping/>
  </p:clrMapOvr>
  <p:transition>
    <p:wipe dir="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7586" name="Picture 2">
            <a:extLst>
              <a:ext uri="{FF2B5EF4-FFF2-40B4-BE49-F238E27FC236}">
                <a16:creationId xmlns:a16="http://schemas.microsoft.com/office/drawing/2014/main" id="{6DBEAFD3-3A92-8FD8-F9EA-8D4FC6EA310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2819400"/>
            <a:ext cx="8610600" cy="3567113"/>
          </a:xfrm>
          <a:prstGeom prst="rect">
            <a:avLst/>
          </a:prstGeom>
          <a:noFill/>
          <a:ln w="19050" cap="sq" algn="ctr">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pic>
      <p:sp>
        <p:nvSpPr>
          <p:cNvPr id="67587" name="Text Box 4">
            <a:extLst>
              <a:ext uri="{FF2B5EF4-FFF2-40B4-BE49-F238E27FC236}">
                <a16:creationId xmlns:a16="http://schemas.microsoft.com/office/drawing/2014/main" id="{12E48F3C-CDE1-561B-FDD6-60DDD25B3F21}"/>
              </a:ext>
            </a:extLst>
          </p:cNvPr>
          <p:cNvSpPr txBox="1">
            <a:spLocks noChangeArrowheads="1"/>
          </p:cNvSpPr>
          <p:nvPr/>
        </p:nvSpPr>
        <p:spPr bwMode="auto">
          <a:xfrm>
            <a:off x="8305800" y="6445250"/>
            <a:ext cx="762000" cy="336550"/>
          </a:xfrm>
          <a:prstGeom prst="rect">
            <a:avLst/>
          </a:prstGeom>
          <a:solidFill>
            <a:schemeClr val="bg1"/>
          </a:solidFill>
          <a:ln>
            <a:noFill/>
          </a:ln>
          <a:extLs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marL="457200" indent="-457200">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r">
              <a:spcBef>
                <a:spcPct val="50000"/>
              </a:spcBef>
              <a:buClrTx/>
              <a:buSzTx/>
              <a:buFontTx/>
              <a:buNone/>
            </a:pPr>
            <a:r>
              <a:rPr lang="en-US" altLang="en-US" sz="1600">
                <a:cs typeface="Arial" panose="020B0604020202020204" pitchFamily="34" charset="0"/>
              </a:rPr>
              <a:t>LO 7</a:t>
            </a:r>
          </a:p>
        </p:txBody>
      </p:sp>
      <p:sp>
        <p:nvSpPr>
          <p:cNvPr id="67588" name="Line 4">
            <a:extLst>
              <a:ext uri="{FF2B5EF4-FFF2-40B4-BE49-F238E27FC236}">
                <a16:creationId xmlns:a16="http://schemas.microsoft.com/office/drawing/2014/main" id="{60D84414-98B3-029A-0581-3677598D02D5}"/>
              </a:ext>
            </a:extLst>
          </p:cNvPr>
          <p:cNvSpPr>
            <a:spLocks noChangeShapeType="1"/>
          </p:cNvSpPr>
          <p:nvPr/>
        </p:nvSpPr>
        <p:spPr bwMode="auto">
          <a:xfrm>
            <a:off x="304800" y="990600"/>
            <a:ext cx="8534400" cy="0"/>
          </a:xfrm>
          <a:prstGeom prst="line">
            <a:avLst/>
          </a:prstGeom>
          <a:noFill/>
          <a:ln w="57150" cap="sq">
            <a:solidFill>
              <a:srgbClr val="8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67589" name="Rectangle 7">
            <a:extLst>
              <a:ext uri="{FF2B5EF4-FFF2-40B4-BE49-F238E27FC236}">
                <a16:creationId xmlns:a16="http://schemas.microsoft.com/office/drawing/2014/main" id="{B3AAC095-0079-F0BF-9B55-8512FA92985A}"/>
              </a:ext>
            </a:extLst>
          </p:cNvPr>
          <p:cNvSpPr>
            <a:spLocks noChangeArrowheads="1"/>
          </p:cNvSpPr>
          <p:nvPr/>
        </p:nvSpPr>
        <p:spPr bwMode="auto">
          <a:xfrm>
            <a:off x="533400" y="381000"/>
            <a:ext cx="8077200" cy="560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90488" tIns="44450" rIns="90488" bIns="44450"/>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spcBef>
                <a:spcPct val="0"/>
              </a:spcBef>
              <a:buClrTx/>
              <a:buSzTx/>
              <a:buFontTx/>
              <a:buNone/>
            </a:pPr>
            <a:r>
              <a:rPr lang="en-US" altLang="en-US" sz="3000">
                <a:solidFill>
                  <a:schemeClr val="tx1"/>
                </a:solidFill>
                <a:cs typeface="Arial" panose="020B0604020202020204" pitchFamily="34" charset="0"/>
              </a:rPr>
              <a:t>Transaction Analysis</a:t>
            </a:r>
          </a:p>
        </p:txBody>
      </p:sp>
      <p:sp>
        <p:nvSpPr>
          <p:cNvPr id="67590" name="Rectangle 6">
            <a:extLst>
              <a:ext uri="{FF2B5EF4-FFF2-40B4-BE49-F238E27FC236}">
                <a16:creationId xmlns:a16="http://schemas.microsoft.com/office/drawing/2014/main" id="{2CDB11D9-5C29-EA33-E5F0-BC1C1F26B9D6}"/>
              </a:ext>
            </a:extLst>
          </p:cNvPr>
          <p:cNvSpPr>
            <a:spLocks noChangeArrowheads="1"/>
          </p:cNvSpPr>
          <p:nvPr/>
        </p:nvSpPr>
        <p:spPr bwMode="auto">
          <a:xfrm>
            <a:off x="762000" y="5638800"/>
            <a:ext cx="8077200" cy="649288"/>
          </a:xfrm>
          <a:prstGeom prst="rect">
            <a:avLst/>
          </a:prstGeom>
          <a:solidFill>
            <a:schemeClr val="bg1"/>
          </a:solidFill>
          <a:ln w="12700" cap="sq">
            <a:solidFill>
              <a:schemeClr val="tx1"/>
            </a:solidFill>
            <a:miter lim="800000"/>
            <a:headEnd type="none" w="sm" len="sm"/>
            <a:tailEnd type="none" w="sm" len="sm"/>
          </a:ln>
        </p:spPr>
        <p:txBody>
          <a:bodyPr wrap="none" anchor="ct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spcBef>
                <a:spcPct val="0"/>
              </a:spcBef>
              <a:buClrTx/>
              <a:buSzTx/>
              <a:buFontTx/>
              <a:buNone/>
            </a:pPr>
            <a:endParaRPr lang="en-US" altLang="en-US" sz="2400" b="0">
              <a:solidFill>
                <a:schemeClr val="tx1"/>
              </a:solidFill>
              <a:latin typeface="Times New Roman" panose="02020603050405020304" pitchFamily="18" charset="0"/>
            </a:endParaRPr>
          </a:p>
        </p:txBody>
      </p:sp>
      <p:sp>
        <p:nvSpPr>
          <p:cNvPr id="67591" name="Rectangle 7">
            <a:extLst>
              <a:ext uri="{FF2B5EF4-FFF2-40B4-BE49-F238E27FC236}">
                <a16:creationId xmlns:a16="http://schemas.microsoft.com/office/drawing/2014/main" id="{97B40DAD-78E9-B585-A835-F17B71CF2505}"/>
              </a:ext>
            </a:extLst>
          </p:cNvPr>
          <p:cNvSpPr>
            <a:spLocks noChangeArrowheads="1"/>
          </p:cNvSpPr>
          <p:nvPr/>
        </p:nvSpPr>
        <p:spPr bwMode="auto">
          <a:xfrm>
            <a:off x="762000" y="4419600"/>
            <a:ext cx="8077200" cy="173038"/>
          </a:xfrm>
          <a:prstGeom prst="rect">
            <a:avLst/>
          </a:prstGeom>
          <a:solidFill>
            <a:schemeClr val="bg1"/>
          </a:solidFill>
          <a:ln w="12700" cap="sq">
            <a:solidFill>
              <a:schemeClr val="tx1"/>
            </a:solidFill>
            <a:miter lim="800000"/>
            <a:headEnd type="none" w="sm" len="sm"/>
            <a:tailEnd type="none" w="sm" len="sm"/>
          </a:ln>
        </p:spPr>
        <p:txBody>
          <a:bodyPr wrap="none" anchor="ct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spcBef>
                <a:spcPct val="0"/>
              </a:spcBef>
              <a:buClrTx/>
              <a:buSzTx/>
              <a:buFontTx/>
              <a:buNone/>
            </a:pPr>
            <a:endParaRPr lang="en-US" altLang="en-US" sz="2400" b="0">
              <a:solidFill>
                <a:schemeClr val="tx1"/>
              </a:solidFill>
              <a:latin typeface="Times New Roman" panose="02020603050405020304" pitchFamily="18" charset="0"/>
            </a:endParaRPr>
          </a:p>
        </p:txBody>
      </p:sp>
      <p:sp>
        <p:nvSpPr>
          <p:cNvPr id="67592" name="Rectangle 8">
            <a:extLst>
              <a:ext uri="{FF2B5EF4-FFF2-40B4-BE49-F238E27FC236}">
                <a16:creationId xmlns:a16="http://schemas.microsoft.com/office/drawing/2014/main" id="{64F66816-FF05-58BA-A915-C96396A196BD}"/>
              </a:ext>
            </a:extLst>
          </p:cNvPr>
          <p:cNvSpPr>
            <a:spLocks noChangeArrowheads="1"/>
          </p:cNvSpPr>
          <p:nvPr/>
        </p:nvSpPr>
        <p:spPr bwMode="auto">
          <a:xfrm>
            <a:off x="762000" y="4597400"/>
            <a:ext cx="8077200" cy="173038"/>
          </a:xfrm>
          <a:prstGeom prst="rect">
            <a:avLst/>
          </a:prstGeom>
          <a:solidFill>
            <a:schemeClr val="bg1"/>
          </a:solidFill>
          <a:ln w="12700" cap="sq">
            <a:solidFill>
              <a:schemeClr val="tx1"/>
            </a:solidFill>
            <a:miter lim="800000"/>
            <a:headEnd type="none" w="sm" len="sm"/>
            <a:tailEnd type="none" w="sm" len="sm"/>
          </a:ln>
        </p:spPr>
        <p:txBody>
          <a:bodyPr wrap="none" anchor="ct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spcBef>
                <a:spcPct val="0"/>
              </a:spcBef>
              <a:buClrTx/>
              <a:buSzTx/>
              <a:buFontTx/>
              <a:buNone/>
            </a:pPr>
            <a:endParaRPr lang="en-US" altLang="en-US" sz="2400" b="0">
              <a:solidFill>
                <a:schemeClr val="tx1"/>
              </a:solidFill>
              <a:latin typeface="Times New Roman" panose="02020603050405020304" pitchFamily="18" charset="0"/>
            </a:endParaRPr>
          </a:p>
        </p:txBody>
      </p:sp>
      <p:sp>
        <p:nvSpPr>
          <p:cNvPr id="67593" name="Rectangle 9">
            <a:extLst>
              <a:ext uri="{FF2B5EF4-FFF2-40B4-BE49-F238E27FC236}">
                <a16:creationId xmlns:a16="http://schemas.microsoft.com/office/drawing/2014/main" id="{895CAF53-3CD2-33A8-8260-30AC9F95D88B}"/>
              </a:ext>
            </a:extLst>
          </p:cNvPr>
          <p:cNvSpPr>
            <a:spLocks noChangeArrowheads="1"/>
          </p:cNvSpPr>
          <p:nvPr/>
        </p:nvSpPr>
        <p:spPr bwMode="auto">
          <a:xfrm>
            <a:off x="762000" y="4779963"/>
            <a:ext cx="8077200" cy="173037"/>
          </a:xfrm>
          <a:prstGeom prst="rect">
            <a:avLst/>
          </a:prstGeom>
          <a:solidFill>
            <a:schemeClr val="bg1"/>
          </a:solidFill>
          <a:ln w="12700" cap="sq">
            <a:solidFill>
              <a:schemeClr val="tx1"/>
            </a:solidFill>
            <a:miter lim="800000"/>
            <a:headEnd type="none" w="sm" len="sm"/>
            <a:tailEnd type="none" w="sm" len="sm"/>
          </a:ln>
        </p:spPr>
        <p:txBody>
          <a:bodyPr wrap="none" anchor="ct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spcBef>
                <a:spcPct val="0"/>
              </a:spcBef>
              <a:buClrTx/>
              <a:buSzTx/>
              <a:buFontTx/>
              <a:buNone/>
            </a:pPr>
            <a:endParaRPr lang="en-US" altLang="en-US" sz="2400" b="0">
              <a:solidFill>
                <a:schemeClr val="tx1"/>
              </a:solidFill>
              <a:latin typeface="Times New Roman" panose="02020603050405020304" pitchFamily="18" charset="0"/>
            </a:endParaRPr>
          </a:p>
        </p:txBody>
      </p:sp>
      <p:sp>
        <p:nvSpPr>
          <p:cNvPr id="67594" name="Rectangle 10">
            <a:extLst>
              <a:ext uri="{FF2B5EF4-FFF2-40B4-BE49-F238E27FC236}">
                <a16:creationId xmlns:a16="http://schemas.microsoft.com/office/drawing/2014/main" id="{636E8B78-AB70-9B27-47F2-1C0E3A71C96D}"/>
              </a:ext>
            </a:extLst>
          </p:cNvPr>
          <p:cNvSpPr>
            <a:spLocks noChangeArrowheads="1"/>
          </p:cNvSpPr>
          <p:nvPr/>
        </p:nvSpPr>
        <p:spPr bwMode="auto">
          <a:xfrm>
            <a:off x="762000" y="4953000"/>
            <a:ext cx="8077200" cy="173038"/>
          </a:xfrm>
          <a:prstGeom prst="rect">
            <a:avLst/>
          </a:prstGeom>
          <a:solidFill>
            <a:schemeClr val="bg1"/>
          </a:solidFill>
          <a:ln w="12700" cap="sq">
            <a:solidFill>
              <a:schemeClr val="tx1"/>
            </a:solidFill>
            <a:miter lim="800000"/>
            <a:headEnd type="none" w="sm" len="sm"/>
            <a:tailEnd type="none" w="sm" len="sm"/>
          </a:ln>
        </p:spPr>
        <p:txBody>
          <a:bodyPr wrap="none" anchor="ct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spcBef>
                <a:spcPct val="0"/>
              </a:spcBef>
              <a:buClrTx/>
              <a:buSzTx/>
              <a:buFontTx/>
              <a:buNone/>
            </a:pPr>
            <a:endParaRPr lang="en-US" altLang="en-US" sz="2400" b="0">
              <a:solidFill>
                <a:schemeClr val="tx1"/>
              </a:solidFill>
              <a:latin typeface="Times New Roman" panose="02020603050405020304" pitchFamily="18" charset="0"/>
            </a:endParaRPr>
          </a:p>
        </p:txBody>
      </p:sp>
      <p:sp>
        <p:nvSpPr>
          <p:cNvPr id="67595" name="Rectangle 11">
            <a:extLst>
              <a:ext uri="{FF2B5EF4-FFF2-40B4-BE49-F238E27FC236}">
                <a16:creationId xmlns:a16="http://schemas.microsoft.com/office/drawing/2014/main" id="{775C89C6-4095-76C5-6123-F004D6C22FE0}"/>
              </a:ext>
            </a:extLst>
          </p:cNvPr>
          <p:cNvSpPr>
            <a:spLocks noChangeArrowheads="1"/>
          </p:cNvSpPr>
          <p:nvPr/>
        </p:nvSpPr>
        <p:spPr bwMode="auto">
          <a:xfrm>
            <a:off x="762000" y="5118100"/>
            <a:ext cx="8077200" cy="173038"/>
          </a:xfrm>
          <a:prstGeom prst="rect">
            <a:avLst/>
          </a:prstGeom>
          <a:solidFill>
            <a:schemeClr val="bg1"/>
          </a:solidFill>
          <a:ln w="12700" cap="sq">
            <a:solidFill>
              <a:schemeClr val="tx1"/>
            </a:solidFill>
            <a:miter lim="800000"/>
            <a:headEnd type="none" w="sm" len="sm"/>
            <a:tailEnd type="none" w="sm" len="sm"/>
          </a:ln>
        </p:spPr>
        <p:txBody>
          <a:bodyPr wrap="none" anchor="ct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spcBef>
                <a:spcPct val="0"/>
              </a:spcBef>
              <a:buClrTx/>
              <a:buSzTx/>
              <a:buFontTx/>
              <a:buNone/>
            </a:pPr>
            <a:endParaRPr lang="en-US" altLang="en-US" sz="2400" b="0">
              <a:solidFill>
                <a:schemeClr val="tx1"/>
              </a:solidFill>
              <a:latin typeface="Times New Roman" panose="02020603050405020304" pitchFamily="18" charset="0"/>
            </a:endParaRPr>
          </a:p>
        </p:txBody>
      </p:sp>
      <p:sp>
        <p:nvSpPr>
          <p:cNvPr id="67596" name="Rectangle 12">
            <a:extLst>
              <a:ext uri="{FF2B5EF4-FFF2-40B4-BE49-F238E27FC236}">
                <a16:creationId xmlns:a16="http://schemas.microsoft.com/office/drawing/2014/main" id="{913BBC82-571D-96A2-37E2-D6BF24097A05}"/>
              </a:ext>
            </a:extLst>
          </p:cNvPr>
          <p:cNvSpPr>
            <a:spLocks noChangeArrowheads="1"/>
          </p:cNvSpPr>
          <p:nvPr/>
        </p:nvSpPr>
        <p:spPr bwMode="auto">
          <a:xfrm>
            <a:off x="762000" y="5291138"/>
            <a:ext cx="8077200" cy="173037"/>
          </a:xfrm>
          <a:prstGeom prst="rect">
            <a:avLst/>
          </a:prstGeom>
          <a:solidFill>
            <a:schemeClr val="bg1"/>
          </a:solidFill>
          <a:ln w="12700" cap="sq">
            <a:solidFill>
              <a:schemeClr val="tx1"/>
            </a:solidFill>
            <a:miter lim="800000"/>
            <a:headEnd type="none" w="sm" len="sm"/>
            <a:tailEnd type="none" w="sm" len="sm"/>
          </a:ln>
        </p:spPr>
        <p:txBody>
          <a:bodyPr wrap="none" anchor="ct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spcBef>
                <a:spcPct val="0"/>
              </a:spcBef>
              <a:buClrTx/>
              <a:buSzTx/>
              <a:buFontTx/>
              <a:buNone/>
            </a:pPr>
            <a:endParaRPr lang="en-US" altLang="en-US" sz="2400" b="0">
              <a:solidFill>
                <a:schemeClr val="tx1"/>
              </a:solidFill>
              <a:latin typeface="Times New Roman" panose="02020603050405020304" pitchFamily="18" charset="0"/>
            </a:endParaRPr>
          </a:p>
        </p:txBody>
      </p:sp>
      <p:sp>
        <p:nvSpPr>
          <p:cNvPr id="67597" name="Rectangle 13">
            <a:extLst>
              <a:ext uri="{FF2B5EF4-FFF2-40B4-BE49-F238E27FC236}">
                <a16:creationId xmlns:a16="http://schemas.microsoft.com/office/drawing/2014/main" id="{FA533611-D1F3-FE76-5224-4950F9F1D13E}"/>
              </a:ext>
            </a:extLst>
          </p:cNvPr>
          <p:cNvSpPr>
            <a:spLocks noChangeArrowheads="1"/>
          </p:cNvSpPr>
          <p:nvPr/>
        </p:nvSpPr>
        <p:spPr bwMode="auto">
          <a:xfrm>
            <a:off x="762000" y="5465763"/>
            <a:ext cx="8077200" cy="173037"/>
          </a:xfrm>
          <a:prstGeom prst="rect">
            <a:avLst/>
          </a:prstGeom>
          <a:solidFill>
            <a:schemeClr val="bg1"/>
          </a:solidFill>
          <a:ln w="12700" cap="sq">
            <a:solidFill>
              <a:schemeClr val="tx1"/>
            </a:solidFill>
            <a:miter lim="800000"/>
            <a:headEnd type="none" w="sm" len="sm"/>
            <a:tailEnd type="none" w="sm" len="sm"/>
          </a:ln>
        </p:spPr>
        <p:txBody>
          <a:bodyPr wrap="none" anchor="ct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spcBef>
                <a:spcPct val="0"/>
              </a:spcBef>
              <a:buClrTx/>
              <a:buSzTx/>
              <a:buFontTx/>
              <a:buNone/>
            </a:pPr>
            <a:endParaRPr lang="en-US" altLang="en-US" sz="2400" b="0">
              <a:solidFill>
                <a:schemeClr val="tx1"/>
              </a:solidFill>
              <a:latin typeface="Times New Roman" panose="02020603050405020304" pitchFamily="18" charset="0"/>
            </a:endParaRPr>
          </a:p>
        </p:txBody>
      </p:sp>
      <p:sp>
        <p:nvSpPr>
          <p:cNvPr id="67598" name="Rectangle 14">
            <a:extLst>
              <a:ext uri="{FF2B5EF4-FFF2-40B4-BE49-F238E27FC236}">
                <a16:creationId xmlns:a16="http://schemas.microsoft.com/office/drawing/2014/main" id="{884AA08C-1529-9858-F045-483AFE16C11F}"/>
              </a:ext>
            </a:extLst>
          </p:cNvPr>
          <p:cNvSpPr>
            <a:spLocks noChangeArrowheads="1"/>
          </p:cNvSpPr>
          <p:nvPr/>
        </p:nvSpPr>
        <p:spPr bwMode="auto">
          <a:xfrm>
            <a:off x="7378700" y="2438400"/>
            <a:ext cx="16129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r">
              <a:spcBef>
                <a:spcPct val="0"/>
              </a:spcBef>
              <a:buClrTx/>
              <a:buSzTx/>
              <a:buFontTx/>
              <a:buNone/>
            </a:pPr>
            <a:r>
              <a:rPr lang="en-US" altLang="en-US" sz="1200">
                <a:solidFill>
                  <a:schemeClr val="tx1"/>
                </a:solidFill>
                <a:cs typeface="Arial" panose="020B0604020202020204" pitchFamily="34" charset="0"/>
              </a:rPr>
              <a:t>Illustration 1-10</a:t>
            </a:r>
            <a:endParaRPr lang="en-US" altLang="en-US" sz="1200" b="0">
              <a:solidFill>
                <a:schemeClr val="tx1"/>
              </a:solidFill>
              <a:cs typeface="Arial" panose="020B0604020202020204" pitchFamily="34" charset="0"/>
            </a:endParaRPr>
          </a:p>
        </p:txBody>
      </p:sp>
      <p:sp>
        <p:nvSpPr>
          <p:cNvPr id="67599" name="Text Box 2">
            <a:extLst>
              <a:ext uri="{FF2B5EF4-FFF2-40B4-BE49-F238E27FC236}">
                <a16:creationId xmlns:a16="http://schemas.microsoft.com/office/drawing/2014/main" id="{E4874D5A-454C-4BA3-0A09-E48A88A5E15A}"/>
              </a:ext>
            </a:extLst>
          </p:cNvPr>
          <p:cNvSpPr txBox="1">
            <a:spLocks noChangeArrowheads="1"/>
          </p:cNvSpPr>
          <p:nvPr/>
        </p:nvSpPr>
        <p:spPr bwMode="auto">
          <a:xfrm>
            <a:off x="533400" y="1143000"/>
            <a:ext cx="8229600" cy="1419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nSpc>
                <a:spcPct val="115000"/>
              </a:lnSpc>
              <a:spcBef>
                <a:spcPct val="50000"/>
              </a:spcBef>
              <a:buClrTx/>
              <a:buSzTx/>
              <a:buFontTx/>
              <a:buNone/>
            </a:pPr>
            <a:r>
              <a:rPr lang="en-US" altLang="en-US" sz="1900">
                <a:solidFill>
                  <a:schemeClr val="tx1"/>
                </a:solidFill>
                <a:cs typeface="Arial" panose="020B0604020202020204" pitchFamily="34" charset="0"/>
              </a:rPr>
              <a:t>Transaction (6). Services Provided for Cash and Credit.</a:t>
            </a:r>
            <a:r>
              <a:rPr lang="en-US" altLang="en-US" sz="1900" b="0">
                <a:solidFill>
                  <a:schemeClr val="tx1"/>
                </a:solidFill>
                <a:cs typeface="Arial" panose="020B0604020202020204" pitchFamily="34" charset="0"/>
              </a:rPr>
              <a:t> Softbyte provides €3,500 of programming services for customers. The company receives cash of €1,500 from customers, and it bills the balance of €2,000 on account.</a:t>
            </a:r>
          </a:p>
        </p:txBody>
      </p:sp>
      <p:sp>
        <p:nvSpPr>
          <p:cNvPr id="67600" name="Text Box 16">
            <a:extLst>
              <a:ext uri="{FF2B5EF4-FFF2-40B4-BE49-F238E27FC236}">
                <a16:creationId xmlns:a16="http://schemas.microsoft.com/office/drawing/2014/main" id="{C7C9040F-A7DC-BA8B-D32C-AB960888CC12}"/>
              </a:ext>
            </a:extLst>
          </p:cNvPr>
          <p:cNvSpPr txBox="1">
            <a:spLocks noChangeArrowheads="1"/>
          </p:cNvSpPr>
          <p:nvPr/>
        </p:nvSpPr>
        <p:spPr bwMode="auto">
          <a:xfrm>
            <a:off x="5029200" y="2773363"/>
            <a:ext cx="2667000" cy="274637"/>
          </a:xfrm>
          <a:prstGeom prst="rect">
            <a:avLst/>
          </a:prstGeom>
          <a:solidFill>
            <a:srgbClr val="6699FF"/>
          </a:solidFill>
          <a:ln>
            <a:noFill/>
          </a:ln>
          <a:extLs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spcBef>
                <a:spcPct val="50000"/>
              </a:spcBef>
              <a:buClrTx/>
              <a:buSzTx/>
              <a:buFontTx/>
              <a:buNone/>
            </a:pPr>
            <a:r>
              <a:rPr lang="en-US" altLang="en-US" sz="1200">
                <a:solidFill>
                  <a:schemeClr val="tx1"/>
                </a:solidFill>
                <a:latin typeface="Verdana" panose="020B0604030504040204" pitchFamily="34" charset="0"/>
              </a:rPr>
              <a:t>Stockholders’ Equity</a:t>
            </a:r>
            <a:endParaRPr lang="th-TH" altLang="en-US" sz="1200">
              <a:solidFill>
                <a:schemeClr val="tx1"/>
              </a:solidFill>
              <a:latin typeface="Verdana" panose="020B0604030504040204" pitchFamily="34" charset="0"/>
            </a:endParaRPr>
          </a:p>
        </p:txBody>
      </p:sp>
    </p:spTree>
  </p:cSld>
  <p:clrMapOvr>
    <a:masterClrMapping/>
  </p:clrMapOvr>
  <p:transition>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 Box 4">
            <a:extLst>
              <a:ext uri="{FF2B5EF4-FFF2-40B4-BE49-F238E27FC236}">
                <a16:creationId xmlns:a16="http://schemas.microsoft.com/office/drawing/2014/main" id="{F69A277E-8236-08C0-A475-C1D5F0249731}"/>
              </a:ext>
            </a:extLst>
          </p:cNvPr>
          <p:cNvSpPr txBox="1">
            <a:spLocks noChangeArrowheads="1"/>
          </p:cNvSpPr>
          <p:nvPr/>
        </p:nvSpPr>
        <p:spPr bwMode="auto">
          <a:xfrm>
            <a:off x="685800" y="1295400"/>
            <a:ext cx="7772400" cy="60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nSpc>
                <a:spcPct val="115000"/>
              </a:lnSpc>
              <a:spcBef>
                <a:spcPct val="30000"/>
              </a:spcBef>
              <a:buClrTx/>
              <a:buSzPct val="80000"/>
              <a:buFontTx/>
              <a:buNone/>
            </a:pPr>
            <a:r>
              <a:rPr lang="en-US" altLang="en-US" sz="2900">
                <a:solidFill>
                  <a:srgbClr val="000066"/>
                </a:solidFill>
                <a:latin typeface="Comic Sans MS" panose="030F0702030302020204" pitchFamily="66" charset="0"/>
              </a:rPr>
              <a:t>Three Activities</a:t>
            </a:r>
          </a:p>
        </p:txBody>
      </p:sp>
      <p:sp>
        <p:nvSpPr>
          <p:cNvPr id="370695" name="Rectangle 7">
            <a:extLst>
              <a:ext uri="{FF2B5EF4-FFF2-40B4-BE49-F238E27FC236}">
                <a16:creationId xmlns:a16="http://schemas.microsoft.com/office/drawing/2014/main" id="{1774035E-0B5B-C11F-F45A-4C9666EAFE6D}"/>
              </a:ext>
            </a:extLst>
          </p:cNvPr>
          <p:cNvSpPr>
            <a:spLocks noGrp="1" noChangeArrowheads="1"/>
          </p:cNvSpPr>
          <p:nvPr>
            <p:ph type="title"/>
          </p:nvPr>
        </p:nvSpPr>
        <p:spPr>
          <a:xfrm>
            <a:off x="457200" y="457200"/>
            <a:ext cx="8229600" cy="560388"/>
          </a:xfrm>
          <a:ln w="12700" cap="flat">
            <a:solidFill>
              <a:schemeClr val="tx1"/>
            </a:solidFill>
          </a:ln>
          <a:effectLst>
            <a:outerShdw dist="107763" dir="2700000" algn="ctr" rotWithShape="0">
              <a:schemeClr val="bg2"/>
            </a:outerShdw>
          </a:effectLst>
        </p:spPr>
        <p:txBody>
          <a:bodyPr lIns="90488" tIns="44450" rIns="90488" bIns="44450" anchor="t"/>
          <a:lstStyle/>
          <a:p>
            <a:pPr marL="109538" algn="l">
              <a:defRPr/>
            </a:pPr>
            <a:r>
              <a:rPr lang="en-US">
                <a:solidFill>
                  <a:schemeClr val="bg1"/>
                </a:solidFill>
                <a:effectLst>
                  <a:outerShdw blurRad="38100" dist="38100" dir="2700000" algn="tl">
                    <a:srgbClr val="000000"/>
                  </a:outerShdw>
                </a:effectLst>
                <a:cs typeface="+mj-cs"/>
              </a:rPr>
              <a:t>What is Accounting?</a:t>
            </a:r>
          </a:p>
        </p:txBody>
      </p:sp>
      <p:sp>
        <p:nvSpPr>
          <p:cNvPr id="370696" name="Text Box 8">
            <a:extLst>
              <a:ext uri="{FF2B5EF4-FFF2-40B4-BE49-F238E27FC236}">
                <a16:creationId xmlns:a16="http://schemas.microsoft.com/office/drawing/2014/main" id="{E0BC14D2-65FB-8907-B879-F7F2D16526EE}"/>
              </a:ext>
            </a:extLst>
          </p:cNvPr>
          <p:cNvSpPr txBox="1">
            <a:spLocks noChangeArrowheads="1"/>
          </p:cNvSpPr>
          <p:nvPr/>
        </p:nvSpPr>
        <p:spPr bwMode="auto">
          <a:xfrm>
            <a:off x="3276600" y="6369050"/>
            <a:ext cx="5715000" cy="336550"/>
          </a:xfrm>
          <a:prstGeom prst="rect">
            <a:avLst/>
          </a:prstGeom>
          <a:solidFill>
            <a:schemeClr val="bg1"/>
          </a:solidFill>
          <a:ln w="19050">
            <a:noFill/>
            <a:miter lim="800000"/>
            <a:headEnd/>
            <a:tailEnd/>
          </a:ln>
          <a:effectLst/>
        </p:spPr>
        <p:txBody>
          <a:bodyPr>
            <a:spAutoFit/>
          </a:bodyPr>
          <a:lstStyle/>
          <a:p>
            <a:pPr algn="r">
              <a:spcBef>
                <a:spcPct val="50000"/>
              </a:spcBef>
              <a:defRPr/>
            </a:pPr>
            <a:r>
              <a:rPr lang="en-US" sz="1600" b="1" i="1">
                <a:solidFill>
                  <a:schemeClr val="bg2"/>
                </a:solidFill>
                <a:effectLst>
                  <a:outerShdw blurRad="38100" dist="38100" dir="2700000" algn="tl">
                    <a:srgbClr val="C0C0C0"/>
                  </a:outerShdw>
                </a:effectLst>
                <a:latin typeface="Comic Sans MS" pitchFamily="66" charset="0"/>
                <a:cs typeface="+mn-cs"/>
              </a:rPr>
              <a:t>SO 1  Explain what accounting is.</a:t>
            </a:r>
          </a:p>
        </p:txBody>
      </p:sp>
      <p:pic>
        <p:nvPicPr>
          <p:cNvPr id="8197" name="Picture 10">
            <a:extLst>
              <a:ext uri="{FF2B5EF4-FFF2-40B4-BE49-F238E27FC236}">
                <a16:creationId xmlns:a16="http://schemas.microsoft.com/office/drawing/2014/main" id="{F333BD38-D3A7-7DD0-8416-73D76307E29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2397125"/>
            <a:ext cx="2824163" cy="225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pic>
      <p:pic>
        <p:nvPicPr>
          <p:cNvPr id="8198" name="Picture 11">
            <a:extLst>
              <a:ext uri="{FF2B5EF4-FFF2-40B4-BE49-F238E27FC236}">
                <a16:creationId xmlns:a16="http://schemas.microsoft.com/office/drawing/2014/main" id="{3EBE2466-178D-AB44-7B78-32AB922C78A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00400" y="2001838"/>
            <a:ext cx="3048000" cy="2265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pic>
      <p:pic>
        <p:nvPicPr>
          <p:cNvPr id="8199" name="Picture 12">
            <a:extLst>
              <a:ext uri="{FF2B5EF4-FFF2-40B4-BE49-F238E27FC236}">
                <a16:creationId xmlns:a16="http://schemas.microsoft.com/office/drawing/2014/main" id="{03F06CCB-DCB3-F764-16D9-2B284F3258A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24600" y="1600200"/>
            <a:ext cx="2362200" cy="223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pic>
      <p:sp>
        <p:nvSpPr>
          <p:cNvPr id="8200" name="Text Box 15">
            <a:extLst>
              <a:ext uri="{FF2B5EF4-FFF2-40B4-BE49-F238E27FC236}">
                <a16:creationId xmlns:a16="http://schemas.microsoft.com/office/drawing/2014/main" id="{70E5B24B-2B33-4F4C-BBEE-109295BBA97E}"/>
              </a:ext>
            </a:extLst>
          </p:cNvPr>
          <p:cNvSpPr txBox="1">
            <a:spLocks noChangeArrowheads="1"/>
          </p:cNvSpPr>
          <p:nvPr/>
        </p:nvSpPr>
        <p:spPr bwMode="auto">
          <a:xfrm>
            <a:off x="4038600" y="1295400"/>
            <a:ext cx="1600200" cy="485775"/>
          </a:xfrm>
          <a:prstGeom prst="rect">
            <a:avLst/>
          </a:prstGeom>
          <a:solidFill>
            <a:srgbClr val="FFFFCC"/>
          </a:solidFill>
          <a:ln w="28575" cap="sq">
            <a:solidFill>
              <a:srgbClr val="800000"/>
            </a:solidFill>
            <a:miter lim="800000"/>
            <a:headEnd type="none" w="sm" len="sm"/>
            <a:tailEnd type="none" w="sm" len="sm"/>
          </a:ln>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spcBef>
                <a:spcPct val="0"/>
              </a:spcBef>
              <a:buClrTx/>
              <a:buSzTx/>
              <a:buFontTx/>
              <a:buNone/>
            </a:pPr>
            <a:r>
              <a:rPr lang="en-US" altLang="en-US" sz="1200">
                <a:solidFill>
                  <a:schemeClr val="tx1"/>
                </a:solidFill>
                <a:latin typeface="Comic Sans MS" panose="030F0702030302020204" pitchFamily="66" charset="0"/>
              </a:rPr>
              <a:t>Illustration 1-1</a:t>
            </a:r>
          </a:p>
          <a:p>
            <a:pPr>
              <a:spcBef>
                <a:spcPct val="0"/>
              </a:spcBef>
              <a:buClrTx/>
              <a:buSzTx/>
              <a:buFontTx/>
              <a:buNone/>
            </a:pPr>
            <a:r>
              <a:rPr lang="en-US" altLang="en-US" sz="1200" b="0">
                <a:solidFill>
                  <a:schemeClr val="tx1"/>
                </a:solidFill>
                <a:latin typeface="Comic Sans MS" panose="030F0702030302020204" pitchFamily="66" charset="0"/>
              </a:rPr>
              <a:t>Accounting process</a:t>
            </a:r>
          </a:p>
        </p:txBody>
      </p:sp>
      <p:sp>
        <p:nvSpPr>
          <p:cNvPr id="8201" name="AutoShape 18">
            <a:extLst>
              <a:ext uri="{FF2B5EF4-FFF2-40B4-BE49-F238E27FC236}">
                <a16:creationId xmlns:a16="http://schemas.microsoft.com/office/drawing/2014/main" id="{86AB370D-F88A-C950-80EE-B2FD7E731233}"/>
              </a:ext>
            </a:extLst>
          </p:cNvPr>
          <p:cNvSpPr>
            <a:spLocks noChangeArrowheads="1"/>
          </p:cNvSpPr>
          <p:nvPr/>
        </p:nvSpPr>
        <p:spPr bwMode="auto">
          <a:xfrm>
            <a:off x="914400" y="4876800"/>
            <a:ext cx="4648200" cy="1219200"/>
          </a:xfrm>
          <a:prstGeom prst="bevel">
            <a:avLst>
              <a:gd name="adj" fmla="val 12500"/>
            </a:avLst>
          </a:prstGeom>
          <a:solidFill>
            <a:srgbClr val="FFFFCC"/>
          </a:solidFill>
          <a:ln w="12700">
            <a:solidFill>
              <a:schemeClr val="tx1"/>
            </a:solidFill>
            <a:miter lim="800000"/>
            <a:headEnd/>
            <a:tailEnd/>
          </a:ln>
        </p:spPr>
        <p:txBody>
          <a:bodyPr wrap="none" anchor="ct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spcBef>
                <a:spcPct val="5000"/>
              </a:spcBef>
              <a:buClrTx/>
              <a:buSzTx/>
              <a:buFontTx/>
              <a:buNone/>
            </a:pPr>
            <a:r>
              <a:rPr lang="en-US" altLang="en-US" sz="2000" b="0">
                <a:solidFill>
                  <a:schemeClr val="tx1"/>
                </a:solidFill>
                <a:latin typeface="Comic Sans MS" panose="030F0702030302020204" pitchFamily="66" charset="0"/>
              </a:rPr>
              <a:t>The accounting process </a:t>
            </a:r>
            <a:r>
              <a:rPr lang="en-US" altLang="en-US" sz="2000">
                <a:solidFill>
                  <a:srgbClr val="800000"/>
                </a:solidFill>
                <a:latin typeface="Comic Sans MS" panose="030F0702030302020204" pitchFamily="66" charset="0"/>
              </a:rPr>
              <a:t>includes</a:t>
            </a:r>
            <a:r>
              <a:rPr lang="en-US" altLang="en-US" sz="2000">
                <a:solidFill>
                  <a:schemeClr val="tx1"/>
                </a:solidFill>
                <a:latin typeface="Comic Sans MS" panose="030F0702030302020204" pitchFamily="66" charset="0"/>
              </a:rPr>
              <a:t> </a:t>
            </a:r>
          </a:p>
          <a:p>
            <a:pPr algn="ctr">
              <a:spcBef>
                <a:spcPct val="5000"/>
              </a:spcBef>
              <a:buClrTx/>
              <a:buSzTx/>
              <a:buFontTx/>
              <a:buNone/>
            </a:pPr>
            <a:r>
              <a:rPr lang="en-US" altLang="en-US" sz="2000" b="0">
                <a:solidFill>
                  <a:schemeClr val="tx1"/>
                </a:solidFill>
                <a:latin typeface="Comic Sans MS" panose="030F0702030302020204" pitchFamily="66" charset="0"/>
              </a:rPr>
              <a:t>the bookkeeping function.</a:t>
            </a:r>
          </a:p>
        </p:txBody>
      </p:sp>
      <p:pic>
        <p:nvPicPr>
          <p:cNvPr id="8202" name="Picture 19">
            <a:extLst>
              <a:ext uri="{FF2B5EF4-FFF2-40B4-BE49-F238E27FC236}">
                <a16:creationId xmlns:a16="http://schemas.microsoft.com/office/drawing/2014/main" id="{D1C17B25-C91B-E049-783F-5341DD11C33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72200" y="4038600"/>
            <a:ext cx="2590800" cy="220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pic>
    </p:spTree>
  </p:cSld>
  <p:clrMapOvr>
    <a:masterClrMapping/>
  </p:clrMapOvr>
  <p:transition>
    <p:wipe dir="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9634" name="Picture 2">
            <a:extLst>
              <a:ext uri="{FF2B5EF4-FFF2-40B4-BE49-F238E27FC236}">
                <a16:creationId xmlns:a16="http://schemas.microsoft.com/office/drawing/2014/main" id="{A5A3006B-864F-CD0D-5EFF-7373527C95D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2819400"/>
            <a:ext cx="8610600" cy="3567113"/>
          </a:xfrm>
          <a:prstGeom prst="rect">
            <a:avLst/>
          </a:prstGeom>
          <a:noFill/>
          <a:ln w="19050" cap="sq" algn="ctr">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pic>
      <p:sp>
        <p:nvSpPr>
          <p:cNvPr id="69635" name="Text Box 4">
            <a:extLst>
              <a:ext uri="{FF2B5EF4-FFF2-40B4-BE49-F238E27FC236}">
                <a16:creationId xmlns:a16="http://schemas.microsoft.com/office/drawing/2014/main" id="{0621F20B-9F73-9E30-890E-D63F7E9E4D2E}"/>
              </a:ext>
            </a:extLst>
          </p:cNvPr>
          <p:cNvSpPr txBox="1">
            <a:spLocks noChangeArrowheads="1"/>
          </p:cNvSpPr>
          <p:nvPr/>
        </p:nvSpPr>
        <p:spPr bwMode="auto">
          <a:xfrm>
            <a:off x="8305800" y="6445250"/>
            <a:ext cx="762000" cy="336550"/>
          </a:xfrm>
          <a:prstGeom prst="rect">
            <a:avLst/>
          </a:prstGeom>
          <a:solidFill>
            <a:schemeClr val="bg1"/>
          </a:solidFill>
          <a:ln>
            <a:noFill/>
          </a:ln>
          <a:extLs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marL="457200" indent="-457200">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r">
              <a:spcBef>
                <a:spcPct val="50000"/>
              </a:spcBef>
              <a:buClrTx/>
              <a:buSzTx/>
              <a:buFontTx/>
              <a:buNone/>
            </a:pPr>
            <a:r>
              <a:rPr lang="en-US" altLang="en-US" sz="1600">
                <a:cs typeface="Arial" panose="020B0604020202020204" pitchFamily="34" charset="0"/>
              </a:rPr>
              <a:t>LO 7</a:t>
            </a:r>
          </a:p>
        </p:txBody>
      </p:sp>
      <p:sp>
        <p:nvSpPr>
          <p:cNvPr id="69636" name="Line 4">
            <a:extLst>
              <a:ext uri="{FF2B5EF4-FFF2-40B4-BE49-F238E27FC236}">
                <a16:creationId xmlns:a16="http://schemas.microsoft.com/office/drawing/2014/main" id="{27366122-672C-7B8D-06F0-3C2EB9DF6AA6}"/>
              </a:ext>
            </a:extLst>
          </p:cNvPr>
          <p:cNvSpPr>
            <a:spLocks noChangeShapeType="1"/>
          </p:cNvSpPr>
          <p:nvPr/>
        </p:nvSpPr>
        <p:spPr bwMode="auto">
          <a:xfrm>
            <a:off x="304800" y="990600"/>
            <a:ext cx="8534400" cy="0"/>
          </a:xfrm>
          <a:prstGeom prst="line">
            <a:avLst/>
          </a:prstGeom>
          <a:noFill/>
          <a:ln w="57150" cap="sq">
            <a:solidFill>
              <a:srgbClr val="8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69637" name="Rectangle 7">
            <a:extLst>
              <a:ext uri="{FF2B5EF4-FFF2-40B4-BE49-F238E27FC236}">
                <a16:creationId xmlns:a16="http://schemas.microsoft.com/office/drawing/2014/main" id="{82348580-DDBA-5C96-55ED-5459D0176B06}"/>
              </a:ext>
            </a:extLst>
          </p:cNvPr>
          <p:cNvSpPr>
            <a:spLocks noChangeArrowheads="1"/>
          </p:cNvSpPr>
          <p:nvPr/>
        </p:nvSpPr>
        <p:spPr bwMode="auto">
          <a:xfrm>
            <a:off x="533400" y="381000"/>
            <a:ext cx="8077200" cy="560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90488" tIns="44450" rIns="90488" bIns="44450"/>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spcBef>
                <a:spcPct val="0"/>
              </a:spcBef>
              <a:buClrTx/>
              <a:buSzTx/>
              <a:buFontTx/>
              <a:buNone/>
            </a:pPr>
            <a:r>
              <a:rPr lang="en-US" altLang="en-US" sz="3000">
                <a:solidFill>
                  <a:schemeClr val="tx1"/>
                </a:solidFill>
                <a:cs typeface="Arial" panose="020B0604020202020204" pitchFamily="34" charset="0"/>
              </a:rPr>
              <a:t>Transaction Analysis</a:t>
            </a:r>
          </a:p>
        </p:txBody>
      </p:sp>
      <p:sp>
        <p:nvSpPr>
          <p:cNvPr id="69638" name="Rectangle 6">
            <a:extLst>
              <a:ext uri="{FF2B5EF4-FFF2-40B4-BE49-F238E27FC236}">
                <a16:creationId xmlns:a16="http://schemas.microsoft.com/office/drawing/2014/main" id="{2FCDDCA4-FD70-5DC8-7D06-31F38C3058C4}"/>
              </a:ext>
            </a:extLst>
          </p:cNvPr>
          <p:cNvSpPr>
            <a:spLocks noChangeArrowheads="1"/>
          </p:cNvSpPr>
          <p:nvPr/>
        </p:nvSpPr>
        <p:spPr bwMode="auto">
          <a:xfrm>
            <a:off x="762000" y="5638800"/>
            <a:ext cx="8077200" cy="649288"/>
          </a:xfrm>
          <a:prstGeom prst="rect">
            <a:avLst/>
          </a:prstGeom>
          <a:solidFill>
            <a:schemeClr val="bg1"/>
          </a:solidFill>
          <a:ln w="12700" cap="sq">
            <a:solidFill>
              <a:schemeClr val="tx1"/>
            </a:solidFill>
            <a:miter lim="800000"/>
            <a:headEnd type="none" w="sm" len="sm"/>
            <a:tailEnd type="none" w="sm" len="sm"/>
          </a:ln>
        </p:spPr>
        <p:txBody>
          <a:bodyPr wrap="none" anchor="ct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spcBef>
                <a:spcPct val="0"/>
              </a:spcBef>
              <a:buClrTx/>
              <a:buSzTx/>
              <a:buFontTx/>
              <a:buNone/>
            </a:pPr>
            <a:endParaRPr lang="en-US" altLang="en-US" sz="2400" b="0">
              <a:solidFill>
                <a:schemeClr val="tx1"/>
              </a:solidFill>
              <a:latin typeface="Times New Roman" panose="02020603050405020304" pitchFamily="18" charset="0"/>
            </a:endParaRPr>
          </a:p>
        </p:txBody>
      </p:sp>
      <p:sp>
        <p:nvSpPr>
          <p:cNvPr id="69639" name="Rectangle 7">
            <a:extLst>
              <a:ext uri="{FF2B5EF4-FFF2-40B4-BE49-F238E27FC236}">
                <a16:creationId xmlns:a16="http://schemas.microsoft.com/office/drawing/2014/main" id="{1613B92F-F983-1D39-5E83-28D028227FBE}"/>
              </a:ext>
            </a:extLst>
          </p:cNvPr>
          <p:cNvSpPr>
            <a:spLocks noChangeArrowheads="1"/>
          </p:cNvSpPr>
          <p:nvPr/>
        </p:nvSpPr>
        <p:spPr bwMode="auto">
          <a:xfrm>
            <a:off x="762000" y="4597400"/>
            <a:ext cx="8077200" cy="173038"/>
          </a:xfrm>
          <a:prstGeom prst="rect">
            <a:avLst/>
          </a:prstGeom>
          <a:solidFill>
            <a:schemeClr val="bg1"/>
          </a:solidFill>
          <a:ln w="12700" cap="sq">
            <a:solidFill>
              <a:schemeClr val="tx1"/>
            </a:solidFill>
            <a:miter lim="800000"/>
            <a:headEnd type="none" w="sm" len="sm"/>
            <a:tailEnd type="none" w="sm" len="sm"/>
          </a:ln>
        </p:spPr>
        <p:txBody>
          <a:bodyPr wrap="none" anchor="ct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spcBef>
                <a:spcPct val="0"/>
              </a:spcBef>
              <a:buClrTx/>
              <a:buSzTx/>
              <a:buFontTx/>
              <a:buNone/>
            </a:pPr>
            <a:endParaRPr lang="en-US" altLang="en-US" sz="2400" b="0">
              <a:solidFill>
                <a:schemeClr val="tx1"/>
              </a:solidFill>
              <a:latin typeface="Times New Roman" panose="02020603050405020304" pitchFamily="18" charset="0"/>
            </a:endParaRPr>
          </a:p>
        </p:txBody>
      </p:sp>
      <p:sp>
        <p:nvSpPr>
          <p:cNvPr id="69640" name="Rectangle 8">
            <a:extLst>
              <a:ext uri="{FF2B5EF4-FFF2-40B4-BE49-F238E27FC236}">
                <a16:creationId xmlns:a16="http://schemas.microsoft.com/office/drawing/2014/main" id="{FF43F6AE-49BF-E1BC-A3C1-C87706DBF7A0}"/>
              </a:ext>
            </a:extLst>
          </p:cNvPr>
          <p:cNvSpPr>
            <a:spLocks noChangeArrowheads="1"/>
          </p:cNvSpPr>
          <p:nvPr/>
        </p:nvSpPr>
        <p:spPr bwMode="auto">
          <a:xfrm>
            <a:off x="762000" y="4779963"/>
            <a:ext cx="8077200" cy="173037"/>
          </a:xfrm>
          <a:prstGeom prst="rect">
            <a:avLst/>
          </a:prstGeom>
          <a:solidFill>
            <a:schemeClr val="bg1"/>
          </a:solidFill>
          <a:ln w="12700" cap="sq">
            <a:solidFill>
              <a:schemeClr val="tx1"/>
            </a:solidFill>
            <a:miter lim="800000"/>
            <a:headEnd type="none" w="sm" len="sm"/>
            <a:tailEnd type="none" w="sm" len="sm"/>
          </a:ln>
        </p:spPr>
        <p:txBody>
          <a:bodyPr wrap="none" anchor="ct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spcBef>
                <a:spcPct val="0"/>
              </a:spcBef>
              <a:buClrTx/>
              <a:buSzTx/>
              <a:buFontTx/>
              <a:buNone/>
            </a:pPr>
            <a:endParaRPr lang="en-US" altLang="en-US" sz="2400" b="0">
              <a:solidFill>
                <a:schemeClr val="tx1"/>
              </a:solidFill>
              <a:latin typeface="Times New Roman" panose="02020603050405020304" pitchFamily="18" charset="0"/>
            </a:endParaRPr>
          </a:p>
        </p:txBody>
      </p:sp>
      <p:sp>
        <p:nvSpPr>
          <p:cNvPr id="69641" name="Rectangle 9">
            <a:extLst>
              <a:ext uri="{FF2B5EF4-FFF2-40B4-BE49-F238E27FC236}">
                <a16:creationId xmlns:a16="http://schemas.microsoft.com/office/drawing/2014/main" id="{736E4A72-C0BA-F3CF-4B95-CF52B42FBABA}"/>
              </a:ext>
            </a:extLst>
          </p:cNvPr>
          <p:cNvSpPr>
            <a:spLocks noChangeArrowheads="1"/>
          </p:cNvSpPr>
          <p:nvPr/>
        </p:nvSpPr>
        <p:spPr bwMode="auto">
          <a:xfrm>
            <a:off x="762000" y="4953000"/>
            <a:ext cx="8077200" cy="173038"/>
          </a:xfrm>
          <a:prstGeom prst="rect">
            <a:avLst/>
          </a:prstGeom>
          <a:solidFill>
            <a:schemeClr val="bg1"/>
          </a:solidFill>
          <a:ln w="12700" cap="sq">
            <a:solidFill>
              <a:schemeClr val="tx1"/>
            </a:solidFill>
            <a:miter lim="800000"/>
            <a:headEnd type="none" w="sm" len="sm"/>
            <a:tailEnd type="none" w="sm" len="sm"/>
          </a:ln>
        </p:spPr>
        <p:txBody>
          <a:bodyPr wrap="none" anchor="ct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spcBef>
                <a:spcPct val="0"/>
              </a:spcBef>
              <a:buClrTx/>
              <a:buSzTx/>
              <a:buFontTx/>
              <a:buNone/>
            </a:pPr>
            <a:endParaRPr lang="en-US" altLang="en-US" sz="2400" b="0">
              <a:solidFill>
                <a:schemeClr val="tx1"/>
              </a:solidFill>
              <a:latin typeface="Times New Roman" panose="02020603050405020304" pitchFamily="18" charset="0"/>
            </a:endParaRPr>
          </a:p>
        </p:txBody>
      </p:sp>
      <p:sp>
        <p:nvSpPr>
          <p:cNvPr id="69642" name="Rectangle 10">
            <a:extLst>
              <a:ext uri="{FF2B5EF4-FFF2-40B4-BE49-F238E27FC236}">
                <a16:creationId xmlns:a16="http://schemas.microsoft.com/office/drawing/2014/main" id="{D534B168-B946-B887-25D9-11E33D14FD8A}"/>
              </a:ext>
            </a:extLst>
          </p:cNvPr>
          <p:cNvSpPr>
            <a:spLocks noChangeArrowheads="1"/>
          </p:cNvSpPr>
          <p:nvPr/>
        </p:nvSpPr>
        <p:spPr bwMode="auto">
          <a:xfrm>
            <a:off x="762000" y="5118100"/>
            <a:ext cx="8077200" cy="173038"/>
          </a:xfrm>
          <a:prstGeom prst="rect">
            <a:avLst/>
          </a:prstGeom>
          <a:solidFill>
            <a:schemeClr val="bg1"/>
          </a:solidFill>
          <a:ln w="12700" cap="sq">
            <a:solidFill>
              <a:schemeClr val="tx1"/>
            </a:solidFill>
            <a:miter lim="800000"/>
            <a:headEnd type="none" w="sm" len="sm"/>
            <a:tailEnd type="none" w="sm" len="sm"/>
          </a:ln>
        </p:spPr>
        <p:txBody>
          <a:bodyPr wrap="none" anchor="ct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spcBef>
                <a:spcPct val="0"/>
              </a:spcBef>
              <a:buClrTx/>
              <a:buSzTx/>
              <a:buFontTx/>
              <a:buNone/>
            </a:pPr>
            <a:endParaRPr lang="en-US" altLang="en-US" sz="2400" b="0">
              <a:solidFill>
                <a:schemeClr val="tx1"/>
              </a:solidFill>
              <a:latin typeface="Times New Roman" panose="02020603050405020304" pitchFamily="18" charset="0"/>
            </a:endParaRPr>
          </a:p>
        </p:txBody>
      </p:sp>
      <p:sp>
        <p:nvSpPr>
          <p:cNvPr id="69643" name="Rectangle 11">
            <a:extLst>
              <a:ext uri="{FF2B5EF4-FFF2-40B4-BE49-F238E27FC236}">
                <a16:creationId xmlns:a16="http://schemas.microsoft.com/office/drawing/2014/main" id="{9A4B4085-F603-4CF6-729F-4FF6B4905F2B}"/>
              </a:ext>
            </a:extLst>
          </p:cNvPr>
          <p:cNvSpPr>
            <a:spLocks noChangeArrowheads="1"/>
          </p:cNvSpPr>
          <p:nvPr/>
        </p:nvSpPr>
        <p:spPr bwMode="auto">
          <a:xfrm>
            <a:off x="762000" y="5291138"/>
            <a:ext cx="8077200" cy="173037"/>
          </a:xfrm>
          <a:prstGeom prst="rect">
            <a:avLst/>
          </a:prstGeom>
          <a:solidFill>
            <a:schemeClr val="bg1"/>
          </a:solidFill>
          <a:ln w="12700" cap="sq">
            <a:solidFill>
              <a:schemeClr val="tx1"/>
            </a:solidFill>
            <a:miter lim="800000"/>
            <a:headEnd type="none" w="sm" len="sm"/>
            <a:tailEnd type="none" w="sm" len="sm"/>
          </a:ln>
        </p:spPr>
        <p:txBody>
          <a:bodyPr wrap="none" anchor="ct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spcBef>
                <a:spcPct val="0"/>
              </a:spcBef>
              <a:buClrTx/>
              <a:buSzTx/>
              <a:buFontTx/>
              <a:buNone/>
            </a:pPr>
            <a:endParaRPr lang="en-US" altLang="en-US" sz="2400" b="0">
              <a:solidFill>
                <a:schemeClr val="tx1"/>
              </a:solidFill>
              <a:latin typeface="Times New Roman" panose="02020603050405020304" pitchFamily="18" charset="0"/>
            </a:endParaRPr>
          </a:p>
        </p:txBody>
      </p:sp>
      <p:sp>
        <p:nvSpPr>
          <p:cNvPr id="69644" name="Rectangle 12">
            <a:extLst>
              <a:ext uri="{FF2B5EF4-FFF2-40B4-BE49-F238E27FC236}">
                <a16:creationId xmlns:a16="http://schemas.microsoft.com/office/drawing/2014/main" id="{353D7E1C-3806-5C26-9DD5-B8AAEECD052D}"/>
              </a:ext>
            </a:extLst>
          </p:cNvPr>
          <p:cNvSpPr>
            <a:spLocks noChangeArrowheads="1"/>
          </p:cNvSpPr>
          <p:nvPr/>
        </p:nvSpPr>
        <p:spPr bwMode="auto">
          <a:xfrm>
            <a:off x="762000" y="5465763"/>
            <a:ext cx="8077200" cy="173037"/>
          </a:xfrm>
          <a:prstGeom prst="rect">
            <a:avLst/>
          </a:prstGeom>
          <a:solidFill>
            <a:schemeClr val="bg1"/>
          </a:solidFill>
          <a:ln w="12700" cap="sq">
            <a:solidFill>
              <a:schemeClr val="tx1"/>
            </a:solidFill>
            <a:miter lim="800000"/>
            <a:headEnd type="none" w="sm" len="sm"/>
            <a:tailEnd type="none" w="sm" len="sm"/>
          </a:ln>
        </p:spPr>
        <p:txBody>
          <a:bodyPr wrap="none" anchor="ct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spcBef>
                <a:spcPct val="0"/>
              </a:spcBef>
              <a:buClrTx/>
              <a:buSzTx/>
              <a:buFontTx/>
              <a:buNone/>
            </a:pPr>
            <a:endParaRPr lang="en-US" altLang="en-US" sz="2400" b="0">
              <a:solidFill>
                <a:schemeClr val="tx1"/>
              </a:solidFill>
              <a:latin typeface="Times New Roman" panose="02020603050405020304" pitchFamily="18" charset="0"/>
            </a:endParaRPr>
          </a:p>
        </p:txBody>
      </p:sp>
      <p:sp>
        <p:nvSpPr>
          <p:cNvPr id="69645" name="Rectangle 13">
            <a:extLst>
              <a:ext uri="{FF2B5EF4-FFF2-40B4-BE49-F238E27FC236}">
                <a16:creationId xmlns:a16="http://schemas.microsoft.com/office/drawing/2014/main" id="{03BC283C-7626-6A2F-108C-08F229866157}"/>
              </a:ext>
            </a:extLst>
          </p:cNvPr>
          <p:cNvSpPr>
            <a:spLocks noChangeArrowheads="1"/>
          </p:cNvSpPr>
          <p:nvPr/>
        </p:nvSpPr>
        <p:spPr bwMode="auto">
          <a:xfrm>
            <a:off x="7378700" y="2438400"/>
            <a:ext cx="16129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r">
              <a:spcBef>
                <a:spcPct val="0"/>
              </a:spcBef>
              <a:buClrTx/>
              <a:buSzTx/>
              <a:buFontTx/>
              <a:buNone/>
            </a:pPr>
            <a:r>
              <a:rPr lang="en-US" altLang="en-US" sz="1200">
                <a:solidFill>
                  <a:schemeClr val="tx1"/>
                </a:solidFill>
                <a:cs typeface="Arial" panose="020B0604020202020204" pitchFamily="34" charset="0"/>
              </a:rPr>
              <a:t>Illustration 1-10</a:t>
            </a:r>
            <a:endParaRPr lang="en-US" altLang="en-US" sz="1200" b="0">
              <a:solidFill>
                <a:schemeClr val="tx1"/>
              </a:solidFill>
              <a:cs typeface="Arial" panose="020B0604020202020204" pitchFamily="34" charset="0"/>
            </a:endParaRPr>
          </a:p>
        </p:txBody>
      </p:sp>
      <p:sp>
        <p:nvSpPr>
          <p:cNvPr id="69646" name="Text Box 2">
            <a:extLst>
              <a:ext uri="{FF2B5EF4-FFF2-40B4-BE49-F238E27FC236}">
                <a16:creationId xmlns:a16="http://schemas.microsoft.com/office/drawing/2014/main" id="{A4A46152-E613-168C-A040-C1CBD2C0B8CA}"/>
              </a:ext>
            </a:extLst>
          </p:cNvPr>
          <p:cNvSpPr txBox="1">
            <a:spLocks noChangeArrowheads="1"/>
          </p:cNvSpPr>
          <p:nvPr/>
        </p:nvSpPr>
        <p:spPr bwMode="auto">
          <a:xfrm>
            <a:off x="533400" y="1143000"/>
            <a:ext cx="8229600" cy="1419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nSpc>
                <a:spcPct val="115000"/>
              </a:lnSpc>
              <a:spcBef>
                <a:spcPct val="50000"/>
              </a:spcBef>
              <a:buClrTx/>
              <a:buSzTx/>
              <a:buFontTx/>
              <a:buNone/>
            </a:pPr>
            <a:r>
              <a:rPr lang="en-US" altLang="en-US" sz="1900">
                <a:solidFill>
                  <a:schemeClr val="tx1"/>
                </a:solidFill>
                <a:cs typeface="Arial" panose="020B0604020202020204" pitchFamily="34" charset="0"/>
              </a:rPr>
              <a:t>Transaction (6). Services Provided for Cash and Credit.</a:t>
            </a:r>
            <a:r>
              <a:rPr lang="en-US" altLang="en-US" sz="1900" b="0">
                <a:solidFill>
                  <a:schemeClr val="tx1"/>
                </a:solidFill>
                <a:cs typeface="Arial" panose="020B0604020202020204" pitchFamily="34" charset="0"/>
              </a:rPr>
              <a:t> Softbyte provides €3,500 of programming services for customers. The company receives cash of €1,500 from customers, and it bills the balance of €2,000 on account.</a:t>
            </a:r>
          </a:p>
        </p:txBody>
      </p:sp>
      <p:sp>
        <p:nvSpPr>
          <p:cNvPr id="69647" name="Text Box 16">
            <a:extLst>
              <a:ext uri="{FF2B5EF4-FFF2-40B4-BE49-F238E27FC236}">
                <a16:creationId xmlns:a16="http://schemas.microsoft.com/office/drawing/2014/main" id="{ECBB7FB2-B27D-04FA-54EB-6D6167A8F273}"/>
              </a:ext>
            </a:extLst>
          </p:cNvPr>
          <p:cNvSpPr txBox="1">
            <a:spLocks noChangeArrowheads="1"/>
          </p:cNvSpPr>
          <p:nvPr/>
        </p:nvSpPr>
        <p:spPr bwMode="auto">
          <a:xfrm>
            <a:off x="5029200" y="2773363"/>
            <a:ext cx="2667000" cy="274637"/>
          </a:xfrm>
          <a:prstGeom prst="rect">
            <a:avLst/>
          </a:prstGeom>
          <a:solidFill>
            <a:srgbClr val="6699FF"/>
          </a:solidFill>
          <a:ln>
            <a:noFill/>
          </a:ln>
          <a:extLs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spcBef>
                <a:spcPct val="50000"/>
              </a:spcBef>
              <a:buClrTx/>
              <a:buSzTx/>
              <a:buFontTx/>
              <a:buNone/>
            </a:pPr>
            <a:r>
              <a:rPr lang="en-US" altLang="en-US" sz="1200">
                <a:solidFill>
                  <a:schemeClr val="tx1"/>
                </a:solidFill>
                <a:latin typeface="Verdana" panose="020B0604030504040204" pitchFamily="34" charset="0"/>
              </a:rPr>
              <a:t>Stockholders’ Equity</a:t>
            </a:r>
            <a:endParaRPr lang="th-TH" altLang="en-US" sz="1200">
              <a:solidFill>
                <a:schemeClr val="tx1"/>
              </a:solidFill>
              <a:latin typeface="Verdana" panose="020B0604030504040204" pitchFamily="34" charset="0"/>
            </a:endParaRPr>
          </a:p>
        </p:txBody>
      </p:sp>
    </p:spTree>
  </p:cSld>
  <p:clrMapOvr>
    <a:masterClrMapping/>
  </p:clrMapOvr>
  <p:transition>
    <p:wipe dir="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682" name="Picture 2">
            <a:extLst>
              <a:ext uri="{FF2B5EF4-FFF2-40B4-BE49-F238E27FC236}">
                <a16:creationId xmlns:a16="http://schemas.microsoft.com/office/drawing/2014/main" id="{EB69EA32-4D14-DCC4-4A6A-47AC53C50DC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2819400"/>
            <a:ext cx="8610600" cy="3567113"/>
          </a:xfrm>
          <a:prstGeom prst="rect">
            <a:avLst/>
          </a:prstGeom>
          <a:noFill/>
          <a:ln w="19050" cap="sq" algn="ctr">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pic>
      <p:sp>
        <p:nvSpPr>
          <p:cNvPr id="71683" name="Text Box 4">
            <a:extLst>
              <a:ext uri="{FF2B5EF4-FFF2-40B4-BE49-F238E27FC236}">
                <a16:creationId xmlns:a16="http://schemas.microsoft.com/office/drawing/2014/main" id="{5144907E-C2C5-2F50-73A9-1A325F910217}"/>
              </a:ext>
            </a:extLst>
          </p:cNvPr>
          <p:cNvSpPr txBox="1">
            <a:spLocks noChangeArrowheads="1"/>
          </p:cNvSpPr>
          <p:nvPr/>
        </p:nvSpPr>
        <p:spPr bwMode="auto">
          <a:xfrm>
            <a:off x="8305800" y="6445250"/>
            <a:ext cx="762000" cy="336550"/>
          </a:xfrm>
          <a:prstGeom prst="rect">
            <a:avLst/>
          </a:prstGeom>
          <a:solidFill>
            <a:schemeClr val="bg1"/>
          </a:solidFill>
          <a:ln>
            <a:noFill/>
          </a:ln>
          <a:extLs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marL="457200" indent="-457200">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r">
              <a:spcBef>
                <a:spcPct val="50000"/>
              </a:spcBef>
              <a:buClrTx/>
              <a:buSzTx/>
              <a:buFontTx/>
              <a:buNone/>
            </a:pPr>
            <a:r>
              <a:rPr lang="en-US" altLang="en-US" sz="1600">
                <a:cs typeface="Arial" panose="020B0604020202020204" pitchFamily="34" charset="0"/>
              </a:rPr>
              <a:t>LO 7</a:t>
            </a:r>
          </a:p>
        </p:txBody>
      </p:sp>
      <p:sp>
        <p:nvSpPr>
          <p:cNvPr id="71684" name="Line 4">
            <a:extLst>
              <a:ext uri="{FF2B5EF4-FFF2-40B4-BE49-F238E27FC236}">
                <a16:creationId xmlns:a16="http://schemas.microsoft.com/office/drawing/2014/main" id="{78AB5410-66A5-97B6-BA76-733E73D41D62}"/>
              </a:ext>
            </a:extLst>
          </p:cNvPr>
          <p:cNvSpPr>
            <a:spLocks noChangeShapeType="1"/>
          </p:cNvSpPr>
          <p:nvPr/>
        </p:nvSpPr>
        <p:spPr bwMode="auto">
          <a:xfrm>
            <a:off x="304800" y="990600"/>
            <a:ext cx="8534400" cy="0"/>
          </a:xfrm>
          <a:prstGeom prst="line">
            <a:avLst/>
          </a:prstGeom>
          <a:noFill/>
          <a:ln w="57150" cap="sq">
            <a:solidFill>
              <a:srgbClr val="8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71685" name="Rectangle 7">
            <a:extLst>
              <a:ext uri="{FF2B5EF4-FFF2-40B4-BE49-F238E27FC236}">
                <a16:creationId xmlns:a16="http://schemas.microsoft.com/office/drawing/2014/main" id="{2FAF1B33-B698-C279-7CE6-33AF6EC315AF}"/>
              </a:ext>
            </a:extLst>
          </p:cNvPr>
          <p:cNvSpPr>
            <a:spLocks noChangeArrowheads="1"/>
          </p:cNvSpPr>
          <p:nvPr/>
        </p:nvSpPr>
        <p:spPr bwMode="auto">
          <a:xfrm>
            <a:off x="533400" y="381000"/>
            <a:ext cx="8077200" cy="560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90488" tIns="44450" rIns="90488" bIns="44450"/>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spcBef>
                <a:spcPct val="0"/>
              </a:spcBef>
              <a:buClrTx/>
              <a:buSzTx/>
              <a:buFontTx/>
              <a:buNone/>
            </a:pPr>
            <a:r>
              <a:rPr lang="en-US" altLang="en-US" sz="3000">
                <a:solidFill>
                  <a:schemeClr val="tx1"/>
                </a:solidFill>
                <a:cs typeface="Arial" panose="020B0604020202020204" pitchFamily="34" charset="0"/>
              </a:rPr>
              <a:t>Transaction Analysis</a:t>
            </a:r>
          </a:p>
        </p:txBody>
      </p:sp>
      <p:sp>
        <p:nvSpPr>
          <p:cNvPr id="71686" name="Rectangle 6">
            <a:extLst>
              <a:ext uri="{FF2B5EF4-FFF2-40B4-BE49-F238E27FC236}">
                <a16:creationId xmlns:a16="http://schemas.microsoft.com/office/drawing/2014/main" id="{B092FE6C-E1F4-5EE1-9C2E-5BDB35FCA13A}"/>
              </a:ext>
            </a:extLst>
          </p:cNvPr>
          <p:cNvSpPr>
            <a:spLocks noChangeArrowheads="1"/>
          </p:cNvSpPr>
          <p:nvPr/>
        </p:nvSpPr>
        <p:spPr bwMode="auto">
          <a:xfrm>
            <a:off x="762000" y="5638800"/>
            <a:ext cx="8077200" cy="649288"/>
          </a:xfrm>
          <a:prstGeom prst="rect">
            <a:avLst/>
          </a:prstGeom>
          <a:solidFill>
            <a:schemeClr val="bg1"/>
          </a:solidFill>
          <a:ln w="12700" cap="sq">
            <a:solidFill>
              <a:schemeClr val="tx1"/>
            </a:solidFill>
            <a:miter lim="800000"/>
            <a:headEnd type="none" w="sm" len="sm"/>
            <a:tailEnd type="none" w="sm" len="sm"/>
          </a:ln>
        </p:spPr>
        <p:txBody>
          <a:bodyPr wrap="none" anchor="ct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spcBef>
                <a:spcPct val="0"/>
              </a:spcBef>
              <a:buClrTx/>
              <a:buSzTx/>
              <a:buFontTx/>
              <a:buNone/>
            </a:pPr>
            <a:endParaRPr lang="en-US" altLang="en-US" sz="2400" b="0">
              <a:solidFill>
                <a:schemeClr val="tx1"/>
              </a:solidFill>
              <a:latin typeface="Times New Roman" panose="02020603050405020304" pitchFamily="18" charset="0"/>
            </a:endParaRPr>
          </a:p>
        </p:txBody>
      </p:sp>
      <p:sp>
        <p:nvSpPr>
          <p:cNvPr id="71687" name="Rectangle 7">
            <a:extLst>
              <a:ext uri="{FF2B5EF4-FFF2-40B4-BE49-F238E27FC236}">
                <a16:creationId xmlns:a16="http://schemas.microsoft.com/office/drawing/2014/main" id="{4904777F-19F8-72F4-494C-1A9C216705C4}"/>
              </a:ext>
            </a:extLst>
          </p:cNvPr>
          <p:cNvSpPr>
            <a:spLocks noChangeArrowheads="1"/>
          </p:cNvSpPr>
          <p:nvPr/>
        </p:nvSpPr>
        <p:spPr bwMode="auto">
          <a:xfrm>
            <a:off x="762000" y="4597400"/>
            <a:ext cx="8077200" cy="173038"/>
          </a:xfrm>
          <a:prstGeom prst="rect">
            <a:avLst/>
          </a:prstGeom>
          <a:solidFill>
            <a:schemeClr val="bg1"/>
          </a:solidFill>
          <a:ln w="12700" cap="sq">
            <a:solidFill>
              <a:schemeClr val="tx1"/>
            </a:solidFill>
            <a:miter lim="800000"/>
            <a:headEnd type="none" w="sm" len="sm"/>
            <a:tailEnd type="none" w="sm" len="sm"/>
          </a:ln>
        </p:spPr>
        <p:txBody>
          <a:bodyPr wrap="none" anchor="ct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spcBef>
                <a:spcPct val="0"/>
              </a:spcBef>
              <a:buClrTx/>
              <a:buSzTx/>
              <a:buFontTx/>
              <a:buNone/>
            </a:pPr>
            <a:endParaRPr lang="en-US" altLang="en-US" sz="2400" b="0">
              <a:solidFill>
                <a:schemeClr val="tx1"/>
              </a:solidFill>
              <a:latin typeface="Times New Roman" panose="02020603050405020304" pitchFamily="18" charset="0"/>
            </a:endParaRPr>
          </a:p>
        </p:txBody>
      </p:sp>
      <p:sp>
        <p:nvSpPr>
          <p:cNvPr id="71688" name="Rectangle 8">
            <a:extLst>
              <a:ext uri="{FF2B5EF4-FFF2-40B4-BE49-F238E27FC236}">
                <a16:creationId xmlns:a16="http://schemas.microsoft.com/office/drawing/2014/main" id="{296DF36D-664A-37DC-318F-E9A7B6628A2D}"/>
              </a:ext>
            </a:extLst>
          </p:cNvPr>
          <p:cNvSpPr>
            <a:spLocks noChangeArrowheads="1"/>
          </p:cNvSpPr>
          <p:nvPr/>
        </p:nvSpPr>
        <p:spPr bwMode="auto">
          <a:xfrm>
            <a:off x="762000" y="4779963"/>
            <a:ext cx="8077200" cy="173037"/>
          </a:xfrm>
          <a:prstGeom prst="rect">
            <a:avLst/>
          </a:prstGeom>
          <a:solidFill>
            <a:schemeClr val="bg1"/>
          </a:solidFill>
          <a:ln w="12700" cap="sq">
            <a:solidFill>
              <a:schemeClr val="tx1"/>
            </a:solidFill>
            <a:miter lim="800000"/>
            <a:headEnd type="none" w="sm" len="sm"/>
            <a:tailEnd type="none" w="sm" len="sm"/>
          </a:ln>
        </p:spPr>
        <p:txBody>
          <a:bodyPr wrap="none" anchor="ct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spcBef>
                <a:spcPct val="0"/>
              </a:spcBef>
              <a:buClrTx/>
              <a:buSzTx/>
              <a:buFontTx/>
              <a:buNone/>
            </a:pPr>
            <a:endParaRPr lang="en-US" altLang="en-US" sz="2400" b="0">
              <a:solidFill>
                <a:schemeClr val="tx1"/>
              </a:solidFill>
              <a:latin typeface="Times New Roman" panose="02020603050405020304" pitchFamily="18" charset="0"/>
            </a:endParaRPr>
          </a:p>
        </p:txBody>
      </p:sp>
      <p:sp>
        <p:nvSpPr>
          <p:cNvPr id="71689" name="Rectangle 9">
            <a:extLst>
              <a:ext uri="{FF2B5EF4-FFF2-40B4-BE49-F238E27FC236}">
                <a16:creationId xmlns:a16="http://schemas.microsoft.com/office/drawing/2014/main" id="{66EF0EC8-D51D-D833-C284-492E66A58307}"/>
              </a:ext>
            </a:extLst>
          </p:cNvPr>
          <p:cNvSpPr>
            <a:spLocks noChangeArrowheads="1"/>
          </p:cNvSpPr>
          <p:nvPr/>
        </p:nvSpPr>
        <p:spPr bwMode="auto">
          <a:xfrm>
            <a:off x="762000" y="4953000"/>
            <a:ext cx="8077200" cy="173038"/>
          </a:xfrm>
          <a:prstGeom prst="rect">
            <a:avLst/>
          </a:prstGeom>
          <a:solidFill>
            <a:schemeClr val="bg1"/>
          </a:solidFill>
          <a:ln w="12700" cap="sq">
            <a:solidFill>
              <a:schemeClr val="tx1"/>
            </a:solidFill>
            <a:miter lim="800000"/>
            <a:headEnd type="none" w="sm" len="sm"/>
            <a:tailEnd type="none" w="sm" len="sm"/>
          </a:ln>
        </p:spPr>
        <p:txBody>
          <a:bodyPr wrap="none" anchor="ct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spcBef>
                <a:spcPct val="0"/>
              </a:spcBef>
              <a:buClrTx/>
              <a:buSzTx/>
              <a:buFontTx/>
              <a:buNone/>
            </a:pPr>
            <a:endParaRPr lang="en-US" altLang="en-US" sz="2400" b="0">
              <a:solidFill>
                <a:schemeClr val="tx1"/>
              </a:solidFill>
              <a:latin typeface="Times New Roman" panose="02020603050405020304" pitchFamily="18" charset="0"/>
            </a:endParaRPr>
          </a:p>
        </p:txBody>
      </p:sp>
      <p:sp>
        <p:nvSpPr>
          <p:cNvPr id="71690" name="Rectangle 10">
            <a:extLst>
              <a:ext uri="{FF2B5EF4-FFF2-40B4-BE49-F238E27FC236}">
                <a16:creationId xmlns:a16="http://schemas.microsoft.com/office/drawing/2014/main" id="{B94FFCC5-A087-81D4-576D-1DEDCFCF5C24}"/>
              </a:ext>
            </a:extLst>
          </p:cNvPr>
          <p:cNvSpPr>
            <a:spLocks noChangeArrowheads="1"/>
          </p:cNvSpPr>
          <p:nvPr/>
        </p:nvSpPr>
        <p:spPr bwMode="auto">
          <a:xfrm>
            <a:off x="762000" y="5118100"/>
            <a:ext cx="8077200" cy="173038"/>
          </a:xfrm>
          <a:prstGeom prst="rect">
            <a:avLst/>
          </a:prstGeom>
          <a:solidFill>
            <a:schemeClr val="bg1"/>
          </a:solidFill>
          <a:ln w="12700" cap="sq">
            <a:solidFill>
              <a:schemeClr val="tx1"/>
            </a:solidFill>
            <a:miter lim="800000"/>
            <a:headEnd type="none" w="sm" len="sm"/>
            <a:tailEnd type="none" w="sm" len="sm"/>
          </a:ln>
        </p:spPr>
        <p:txBody>
          <a:bodyPr wrap="none" anchor="ct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spcBef>
                <a:spcPct val="0"/>
              </a:spcBef>
              <a:buClrTx/>
              <a:buSzTx/>
              <a:buFontTx/>
              <a:buNone/>
            </a:pPr>
            <a:endParaRPr lang="en-US" altLang="en-US" sz="2400" b="0">
              <a:solidFill>
                <a:schemeClr val="tx1"/>
              </a:solidFill>
              <a:latin typeface="Times New Roman" panose="02020603050405020304" pitchFamily="18" charset="0"/>
            </a:endParaRPr>
          </a:p>
        </p:txBody>
      </p:sp>
      <p:sp>
        <p:nvSpPr>
          <p:cNvPr id="71691" name="Rectangle 11">
            <a:extLst>
              <a:ext uri="{FF2B5EF4-FFF2-40B4-BE49-F238E27FC236}">
                <a16:creationId xmlns:a16="http://schemas.microsoft.com/office/drawing/2014/main" id="{3CE60723-B465-D9D0-5D28-D7F65F2E73AF}"/>
              </a:ext>
            </a:extLst>
          </p:cNvPr>
          <p:cNvSpPr>
            <a:spLocks noChangeArrowheads="1"/>
          </p:cNvSpPr>
          <p:nvPr/>
        </p:nvSpPr>
        <p:spPr bwMode="auto">
          <a:xfrm>
            <a:off x="762000" y="5291138"/>
            <a:ext cx="8077200" cy="173037"/>
          </a:xfrm>
          <a:prstGeom prst="rect">
            <a:avLst/>
          </a:prstGeom>
          <a:solidFill>
            <a:schemeClr val="bg1"/>
          </a:solidFill>
          <a:ln w="12700" cap="sq">
            <a:solidFill>
              <a:schemeClr val="tx1"/>
            </a:solidFill>
            <a:miter lim="800000"/>
            <a:headEnd type="none" w="sm" len="sm"/>
            <a:tailEnd type="none" w="sm" len="sm"/>
          </a:ln>
        </p:spPr>
        <p:txBody>
          <a:bodyPr wrap="none" anchor="ct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spcBef>
                <a:spcPct val="0"/>
              </a:spcBef>
              <a:buClrTx/>
              <a:buSzTx/>
              <a:buFontTx/>
              <a:buNone/>
            </a:pPr>
            <a:endParaRPr lang="en-US" altLang="en-US" sz="2400" b="0">
              <a:solidFill>
                <a:schemeClr val="tx1"/>
              </a:solidFill>
              <a:latin typeface="Times New Roman" panose="02020603050405020304" pitchFamily="18" charset="0"/>
            </a:endParaRPr>
          </a:p>
        </p:txBody>
      </p:sp>
      <p:sp>
        <p:nvSpPr>
          <p:cNvPr id="71692" name="Rectangle 12">
            <a:extLst>
              <a:ext uri="{FF2B5EF4-FFF2-40B4-BE49-F238E27FC236}">
                <a16:creationId xmlns:a16="http://schemas.microsoft.com/office/drawing/2014/main" id="{469745DF-570C-3C02-C5CB-F7D2D34F2E9E}"/>
              </a:ext>
            </a:extLst>
          </p:cNvPr>
          <p:cNvSpPr>
            <a:spLocks noChangeArrowheads="1"/>
          </p:cNvSpPr>
          <p:nvPr/>
        </p:nvSpPr>
        <p:spPr bwMode="auto">
          <a:xfrm>
            <a:off x="762000" y="5465763"/>
            <a:ext cx="8077200" cy="173037"/>
          </a:xfrm>
          <a:prstGeom prst="rect">
            <a:avLst/>
          </a:prstGeom>
          <a:solidFill>
            <a:schemeClr val="bg1"/>
          </a:solidFill>
          <a:ln w="12700" cap="sq">
            <a:solidFill>
              <a:schemeClr val="tx1"/>
            </a:solidFill>
            <a:miter lim="800000"/>
            <a:headEnd type="none" w="sm" len="sm"/>
            <a:tailEnd type="none" w="sm" len="sm"/>
          </a:ln>
        </p:spPr>
        <p:txBody>
          <a:bodyPr wrap="none" anchor="ct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spcBef>
                <a:spcPct val="0"/>
              </a:spcBef>
              <a:buClrTx/>
              <a:buSzTx/>
              <a:buFontTx/>
              <a:buNone/>
            </a:pPr>
            <a:endParaRPr lang="en-US" altLang="en-US" sz="2400" b="0">
              <a:solidFill>
                <a:schemeClr val="tx1"/>
              </a:solidFill>
              <a:latin typeface="Times New Roman" panose="02020603050405020304" pitchFamily="18" charset="0"/>
            </a:endParaRPr>
          </a:p>
        </p:txBody>
      </p:sp>
      <p:sp>
        <p:nvSpPr>
          <p:cNvPr id="71693" name="Rectangle 13">
            <a:extLst>
              <a:ext uri="{FF2B5EF4-FFF2-40B4-BE49-F238E27FC236}">
                <a16:creationId xmlns:a16="http://schemas.microsoft.com/office/drawing/2014/main" id="{C2105A23-EDAF-C2CE-C038-B1C2D078F878}"/>
              </a:ext>
            </a:extLst>
          </p:cNvPr>
          <p:cNvSpPr>
            <a:spLocks noChangeArrowheads="1"/>
          </p:cNvSpPr>
          <p:nvPr/>
        </p:nvSpPr>
        <p:spPr bwMode="auto">
          <a:xfrm>
            <a:off x="7378700" y="2438400"/>
            <a:ext cx="16129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r">
              <a:spcBef>
                <a:spcPct val="0"/>
              </a:spcBef>
              <a:buClrTx/>
              <a:buSzTx/>
              <a:buFontTx/>
              <a:buNone/>
            </a:pPr>
            <a:r>
              <a:rPr lang="en-US" altLang="en-US" sz="1200">
                <a:solidFill>
                  <a:schemeClr val="tx1"/>
                </a:solidFill>
                <a:cs typeface="Arial" panose="020B0604020202020204" pitchFamily="34" charset="0"/>
              </a:rPr>
              <a:t>Illustration 1-10</a:t>
            </a:r>
            <a:endParaRPr lang="en-US" altLang="en-US" sz="1200" b="0">
              <a:solidFill>
                <a:schemeClr val="tx1"/>
              </a:solidFill>
              <a:cs typeface="Arial" panose="020B0604020202020204" pitchFamily="34" charset="0"/>
            </a:endParaRPr>
          </a:p>
        </p:txBody>
      </p:sp>
      <p:sp>
        <p:nvSpPr>
          <p:cNvPr id="71694" name="Text Box 2">
            <a:extLst>
              <a:ext uri="{FF2B5EF4-FFF2-40B4-BE49-F238E27FC236}">
                <a16:creationId xmlns:a16="http://schemas.microsoft.com/office/drawing/2014/main" id="{9CC33DFE-F598-9468-283F-71E40573507B}"/>
              </a:ext>
            </a:extLst>
          </p:cNvPr>
          <p:cNvSpPr txBox="1">
            <a:spLocks noChangeArrowheads="1"/>
          </p:cNvSpPr>
          <p:nvPr/>
        </p:nvSpPr>
        <p:spPr bwMode="auto">
          <a:xfrm>
            <a:off x="533400" y="1143000"/>
            <a:ext cx="8229600" cy="1087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nSpc>
                <a:spcPct val="115000"/>
              </a:lnSpc>
              <a:spcBef>
                <a:spcPct val="50000"/>
              </a:spcBef>
              <a:buClrTx/>
              <a:buSzTx/>
              <a:buFontTx/>
              <a:buNone/>
            </a:pPr>
            <a:r>
              <a:rPr lang="en-US" altLang="en-US" sz="1900">
                <a:solidFill>
                  <a:schemeClr val="tx1"/>
                </a:solidFill>
                <a:cs typeface="Arial" panose="020B0604020202020204" pitchFamily="34" charset="0"/>
              </a:rPr>
              <a:t>Transaction (7). Payment of Expenses.</a:t>
            </a:r>
            <a:r>
              <a:rPr lang="en-US" altLang="en-US" sz="1900" b="0">
                <a:solidFill>
                  <a:schemeClr val="tx1"/>
                </a:solidFill>
                <a:cs typeface="Arial" panose="020B0604020202020204" pitchFamily="34" charset="0"/>
              </a:rPr>
              <a:t>  Softbyte pays the following expenses in cash for September: store rent €600, salaries and wages of employees €900, and utilities €200.</a:t>
            </a:r>
          </a:p>
        </p:txBody>
      </p:sp>
      <p:sp>
        <p:nvSpPr>
          <p:cNvPr id="71695" name="Text Box 15">
            <a:extLst>
              <a:ext uri="{FF2B5EF4-FFF2-40B4-BE49-F238E27FC236}">
                <a16:creationId xmlns:a16="http://schemas.microsoft.com/office/drawing/2014/main" id="{47F6C991-4DB0-B089-DAE3-B7617EE237CC}"/>
              </a:ext>
            </a:extLst>
          </p:cNvPr>
          <p:cNvSpPr txBox="1">
            <a:spLocks noChangeArrowheads="1"/>
          </p:cNvSpPr>
          <p:nvPr/>
        </p:nvSpPr>
        <p:spPr bwMode="auto">
          <a:xfrm>
            <a:off x="5029200" y="2773363"/>
            <a:ext cx="2667000" cy="274637"/>
          </a:xfrm>
          <a:prstGeom prst="rect">
            <a:avLst/>
          </a:prstGeom>
          <a:solidFill>
            <a:srgbClr val="6699FF"/>
          </a:solidFill>
          <a:ln>
            <a:noFill/>
          </a:ln>
          <a:extLs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spcBef>
                <a:spcPct val="50000"/>
              </a:spcBef>
              <a:buClrTx/>
              <a:buSzTx/>
              <a:buFontTx/>
              <a:buNone/>
            </a:pPr>
            <a:r>
              <a:rPr lang="en-US" altLang="en-US" sz="1200">
                <a:solidFill>
                  <a:schemeClr val="tx1"/>
                </a:solidFill>
                <a:latin typeface="Verdana" panose="020B0604030504040204" pitchFamily="34" charset="0"/>
              </a:rPr>
              <a:t>Stockholders’ Equity</a:t>
            </a:r>
            <a:endParaRPr lang="th-TH" altLang="en-US" sz="1200">
              <a:solidFill>
                <a:schemeClr val="tx1"/>
              </a:solidFill>
              <a:latin typeface="Verdana" panose="020B0604030504040204" pitchFamily="34" charset="0"/>
            </a:endParaRPr>
          </a:p>
        </p:txBody>
      </p:sp>
    </p:spTree>
  </p:cSld>
  <p:clrMapOvr>
    <a:masterClrMapping/>
  </p:clrMapOvr>
  <p:transition>
    <p:wipe dir="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3730" name="Picture 2">
            <a:extLst>
              <a:ext uri="{FF2B5EF4-FFF2-40B4-BE49-F238E27FC236}">
                <a16:creationId xmlns:a16="http://schemas.microsoft.com/office/drawing/2014/main" id="{7963859E-B815-6642-EAA2-395CCBF3B9C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2819400"/>
            <a:ext cx="8610600" cy="3567113"/>
          </a:xfrm>
          <a:prstGeom prst="rect">
            <a:avLst/>
          </a:prstGeom>
          <a:noFill/>
          <a:ln w="19050" cap="sq" algn="ctr">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pic>
      <p:sp>
        <p:nvSpPr>
          <p:cNvPr id="73731" name="Text Box 4">
            <a:extLst>
              <a:ext uri="{FF2B5EF4-FFF2-40B4-BE49-F238E27FC236}">
                <a16:creationId xmlns:a16="http://schemas.microsoft.com/office/drawing/2014/main" id="{9AEE41D1-BB5C-613C-BAE5-AD269C6CB0F7}"/>
              </a:ext>
            </a:extLst>
          </p:cNvPr>
          <p:cNvSpPr txBox="1">
            <a:spLocks noChangeArrowheads="1"/>
          </p:cNvSpPr>
          <p:nvPr/>
        </p:nvSpPr>
        <p:spPr bwMode="auto">
          <a:xfrm>
            <a:off x="8305800" y="6445250"/>
            <a:ext cx="762000" cy="336550"/>
          </a:xfrm>
          <a:prstGeom prst="rect">
            <a:avLst/>
          </a:prstGeom>
          <a:solidFill>
            <a:schemeClr val="bg1"/>
          </a:solidFill>
          <a:ln>
            <a:noFill/>
          </a:ln>
          <a:extLs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marL="457200" indent="-457200">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r">
              <a:spcBef>
                <a:spcPct val="50000"/>
              </a:spcBef>
              <a:buClrTx/>
              <a:buSzTx/>
              <a:buFontTx/>
              <a:buNone/>
            </a:pPr>
            <a:r>
              <a:rPr lang="en-US" altLang="en-US" sz="1600">
                <a:cs typeface="Arial" panose="020B0604020202020204" pitchFamily="34" charset="0"/>
              </a:rPr>
              <a:t>LO 7</a:t>
            </a:r>
          </a:p>
        </p:txBody>
      </p:sp>
      <p:sp>
        <p:nvSpPr>
          <p:cNvPr id="73732" name="Line 4">
            <a:extLst>
              <a:ext uri="{FF2B5EF4-FFF2-40B4-BE49-F238E27FC236}">
                <a16:creationId xmlns:a16="http://schemas.microsoft.com/office/drawing/2014/main" id="{4FA202BB-5BE1-6C6F-919D-41CC41B97169}"/>
              </a:ext>
            </a:extLst>
          </p:cNvPr>
          <p:cNvSpPr>
            <a:spLocks noChangeShapeType="1"/>
          </p:cNvSpPr>
          <p:nvPr/>
        </p:nvSpPr>
        <p:spPr bwMode="auto">
          <a:xfrm>
            <a:off x="304800" y="990600"/>
            <a:ext cx="8534400" cy="0"/>
          </a:xfrm>
          <a:prstGeom prst="line">
            <a:avLst/>
          </a:prstGeom>
          <a:noFill/>
          <a:ln w="57150" cap="sq">
            <a:solidFill>
              <a:srgbClr val="8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73733" name="Rectangle 7">
            <a:extLst>
              <a:ext uri="{FF2B5EF4-FFF2-40B4-BE49-F238E27FC236}">
                <a16:creationId xmlns:a16="http://schemas.microsoft.com/office/drawing/2014/main" id="{5A271B4C-5703-7047-D0E4-A7389BAFFD48}"/>
              </a:ext>
            </a:extLst>
          </p:cNvPr>
          <p:cNvSpPr>
            <a:spLocks noChangeArrowheads="1"/>
          </p:cNvSpPr>
          <p:nvPr/>
        </p:nvSpPr>
        <p:spPr bwMode="auto">
          <a:xfrm>
            <a:off x="533400" y="381000"/>
            <a:ext cx="8077200" cy="560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90488" tIns="44450" rIns="90488" bIns="44450"/>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spcBef>
                <a:spcPct val="0"/>
              </a:spcBef>
              <a:buClrTx/>
              <a:buSzTx/>
              <a:buFontTx/>
              <a:buNone/>
            </a:pPr>
            <a:r>
              <a:rPr lang="en-US" altLang="en-US" sz="3000">
                <a:solidFill>
                  <a:schemeClr val="tx1"/>
                </a:solidFill>
                <a:cs typeface="Arial" panose="020B0604020202020204" pitchFamily="34" charset="0"/>
              </a:rPr>
              <a:t>Transaction Analysis</a:t>
            </a:r>
          </a:p>
        </p:txBody>
      </p:sp>
      <p:sp>
        <p:nvSpPr>
          <p:cNvPr id="73734" name="Rectangle 6">
            <a:extLst>
              <a:ext uri="{FF2B5EF4-FFF2-40B4-BE49-F238E27FC236}">
                <a16:creationId xmlns:a16="http://schemas.microsoft.com/office/drawing/2014/main" id="{8E4B85D7-EFA2-23B0-C284-E6ED65AD9070}"/>
              </a:ext>
            </a:extLst>
          </p:cNvPr>
          <p:cNvSpPr>
            <a:spLocks noChangeArrowheads="1"/>
          </p:cNvSpPr>
          <p:nvPr/>
        </p:nvSpPr>
        <p:spPr bwMode="auto">
          <a:xfrm>
            <a:off x="762000" y="5638800"/>
            <a:ext cx="8077200" cy="649288"/>
          </a:xfrm>
          <a:prstGeom prst="rect">
            <a:avLst/>
          </a:prstGeom>
          <a:solidFill>
            <a:schemeClr val="bg1"/>
          </a:solidFill>
          <a:ln w="12700" cap="sq">
            <a:solidFill>
              <a:schemeClr val="tx1"/>
            </a:solidFill>
            <a:miter lim="800000"/>
            <a:headEnd type="none" w="sm" len="sm"/>
            <a:tailEnd type="none" w="sm" len="sm"/>
          </a:ln>
        </p:spPr>
        <p:txBody>
          <a:bodyPr wrap="none" anchor="ct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spcBef>
                <a:spcPct val="0"/>
              </a:spcBef>
              <a:buClrTx/>
              <a:buSzTx/>
              <a:buFontTx/>
              <a:buNone/>
            </a:pPr>
            <a:endParaRPr lang="en-US" altLang="en-US" sz="2400" b="0">
              <a:solidFill>
                <a:schemeClr val="tx1"/>
              </a:solidFill>
              <a:latin typeface="Times New Roman" panose="02020603050405020304" pitchFamily="18" charset="0"/>
            </a:endParaRPr>
          </a:p>
        </p:txBody>
      </p:sp>
      <p:sp>
        <p:nvSpPr>
          <p:cNvPr id="73735" name="Rectangle 7">
            <a:extLst>
              <a:ext uri="{FF2B5EF4-FFF2-40B4-BE49-F238E27FC236}">
                <a16:creationId xmlns:a16="http://schemas.microsoft.com/office/drawing/2014/main" id="{381F5456-CE10-84CA-9C5D-5871CEFD2BB3}"/>
              </a:ext>
            </a:extLst>
          </p:cNvPr>
          <p:cNvSpPr>
            <a:spLocks noChangeArrowheads="1"/>
          </p:cNvSpPr>
          <p:nvPr/>
        </p:nvSpPr>
        <p:spPr bwMode="auto">
          <a:xfrm>
            <a:off x="762000" y="5118100"/>
            <a:ext cx="8077200" cy="173038"/>
          </a:xfrm>
          <a:prstGeom prst="rect">
            <a:avLst/>
          </a:prstGeom>
          <a:solidFill>
            <a:schemeClr val="bg1"/>
          </a:solidFill>
          <a:ln w="12700" cap="sq">
            <a:solidFill>
              <a:schemeClr val="tx1"/>
            </a:solidFill>
            <a:miter lim="800000"/>
            <a:headEnd type="none" w="sm" len="sm"/>
            <a:tailEnd type="none" w="sm" len="sm"/>
          </a:ln>
        </p:spPr>
        <p:txBody>
          <a:bodyPr wrap="none" anchor="ct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spcBef>
                <a:spcPct val="0"/>
              </a:spcBef>
              <a:buClrTx/>
              <a:buSzTx/>
              <a:buFontTx/>
              <a:buNone/>
            </a:pPr>
            <a:endParaRPr lang="en-US" altLang="en-US" sz="2400" b="0">
              <a:solidFill>
                <a:schemeClr val="tx1"/>
              </a:solidFill>
              <a:latin typeface="Times New Roman" panose="02020603050405020304" pitchFamily="18" charset="0"/>
            </a:endParaRPr>
          </a:p>
        </p:txBody>
      </p:sp>
      <p:sp>
        <p:nvSpPr>
          <p:cNvPr id="73736" name="Rectangle 8">
            <a:extLst>
              <a:ext uri="{FF2B5EF4-FFF2-40B4-BE49-F238E27FC236}">
                <a16:creationId xmlns:a16="http://schemas.microsoft.com/office/drawing/2014/main" id="{0F3F8249-F949-F35F-380F-0A4AF373BA6F}"/>
              </a:ext>
            </a:extLst>
          </p:cNvPr>
          <p:cNvSpPr>
            <a:spLocks noChangeArrowheads="1"/>
          </p:cNvSpPr>
          <p:nvPr/>
        </p:nvSpPr>
        <p:spPr bwMode="auto">
          <a:xfrm>
            <a:off x="762000" y="5291138"/>
            <a:ext cx="8077200" cy="173037"/>
          </a:xfrm>
          <a:prstGeom prst="rect">
            <a:avLst/>
          </a:prstGeom>
          <a:solidFill>
            <a:schemeClr val="bg1"/>
          </a:solidFill>
          <a:ln w="12700" cap="sq">
            <a:solidFill>
              <a:schemeClr val="tx1"/>
            </a:solidFill>
            <a:miter lim="800000"/>
            <a:headEnd type="none" w="sm" len="sm"/>
            <a:tailEnd type="none" w="sm" len="sm"/>
          </a:ln>
        </p:spPr>
        <p:txBody>
          <a:bodyPr wrap="none" anchor="ct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spcBef>
                <a:spcPct val="0"/>
              </a:spcBef>
              <a:buClrTx/>
              <a:buSzTx/>
              <a:buFontTx/>
              <a:buNone/>
            </a:pPr>
            <a:endParaRPr lang="en-US" altLang="en-US" sz="2400" b="0">
              <a:solidFill>
                <a:schemeClr val="tx1"/>
              </a:solidFill>
              <a:latin typeface="Times New Roman" panose="02020603050405020304" pitchFamily="18" charset="0"/>
            </a:endParaRPr>
          </a:p>
        </p:txBody>
      </p:sp>
      <p:sp>
        <p:nvSpPr>
          <p:cNvPr id="73737" name="Rectangle 9">
            <a:extLst>
              <a:ext uri="{FF2B5EF4-FFF2-40B4-BE49-F238E27FC236}">
                <a16:creationId xmlns:a16="http://schemas.microsoft.com/office/drawing/2014/main" id="{B2E90F02-FF2F-DD16-FD09-6C8E70318FF3}"/>
              </a:ext>
            </a:extLst>
          </p:cNvPr>
          <p:cNvSpPr>
            <a:spLocks noChangeArrowheads="1"/>
          </p:cNvSpPr>
          <p:nvPr/>
        </p:nvSpPr>
        <p:spPr bwMode="auto">
          <a:xfrm>
            <a:off x="762000" y="5465763"/>
            <a:ext cx="8077200" cy="173037"/>
          </a:xfrm>
          <a:prstGeom prst="rect">
            <a:avLst/>
          </a:prstGeom>
          <a:solidFill>
            <a:schemeClr val="bg1"/>
          </a:solidFill>
          <a:ln w="12700" cap="sq">
            <a:solidFill>
              <a:schemeClr val="tx1"/>
            </a:solidFill>
            <a:miter lim="800000"/>
            <a:headEnd type="none" w="sm" len="sm"/>
            <a:tailEnd type="none" w="sm" len="sm"/>
          </a:ln>
        </p:spPr>
        <p:txBody>
          <a:bodyPr wrap="none" anchor="ct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spcBef>
                <a:spcPct val="0"/>
              </a:spcBef>
              <a:buClrTx/>
              <a:buSzTx/>
              <a:buFontTx/>
              <a:buNone/>
            </a:pPr>
            <a:endParaRPr lang="en-US" altLang="en-US" sz="2400" b="0">
              <a:solidFill>
                <a:schemeClr val="tx1"/>
              </a:solidFill>
              <a:latin typeface="Times New Roman" panose="02020603050405020304" pitchFamily="18" charset="0"/>
            </a:endParaRPr>
          </a:p>
        </p:txBody>
      </p:sp>
      <p:sp>
        <p:nvSpPr>
          <p:cNvPr id="73738" name="Rectangle 10">
            <a:extLst>
              <a:ext uri="{FF2B5EF4-FFF2-40B4-BE49-F238E27FC236}">
                <a16:creationId xmlns:a16="http://schemas.microsoft.com/office/drawing/2014/main" id="{8B93B93D-1769-7994-0D30-6AD10F64422A}"/>
              </a:ext>
            </a:extLst>
          </p:cNvPr>
          <p:cNvSpPr>
            <a:spLocks noChangeArrowheads="1"/>
          </p:cNvSpPr>
          <p:nvPr/>
        </p:nvSpPr>
        <p:spPr bwMode="auto">
          <a:xfrm>
            <a:off x="7378700" y="2438400"/>
            <a:ext cx="16129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r">
              <a:spcBef>
                <a:spcPct val="0"/>
              </a:spcBef>
              <a:buClrTx/>
              <a:buSzTx/>
              <a:buFontTx/>
              <a:buNone/>
            </a:pPr>
            <a:r>
              <a:rPr lang="en-US" altLang="en-US" sz="1200">
                <a:solidFill>
                  <a:schemeClr val="tx1"/>
                </a:solidFill>
                <a:cs typeface="Arial" panose="020B0604020202020204" pitchFamily="34" charset="0"/>
              </a:rPr>
              <a:t>Illustration 1-10</a:t>
            </a:r>
            <a:endParaRPr lang="en-US" altLang="en-US" sz="1200" b="0">
              <a:solidFill>
                <a:schemeClr val="tx1"/>
              </a:solidFill>
              <a:cs typeface="Arial" panose="020B0604020202020204" pitchFamily="34" charset="0"/>
            </a:endParaRPr>
          </a:p>
        </p:txBody>
      </p:sp>
      <p:sp>
        <p:nvSpPr>
          <p:cNvPr id="73739" name="Text Box 2">
            <a:extLst>
              <a:ext uri="{FF2B5EF4-FFF2-40B4-BE49-F238E27FC236}">
                <a16:creationId xmlns:a16="http://schemas.microsoft.com/office/drawing/2014/main" id="{F6803F4F-8DBA-483D-6444-087358D660E0}"/>
              </a:ext>
            </a:extLst>
          </p:cNvPr>
          <p:cNvSpPr txBox="1">
            <a:spLocks noChangeArrowheads="1"/>
          </p:cNvSpPr>
          <p:nvPr/>
        </p:nvSpPr>
        <p:spPr bwMode="auto">
          <a:xfrm>
            <a:off x="533400" y="1274763"/>
            <a:ext cx="8229600" cy="1087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nSpc>
                <a:spcPct val="115000"/>
              </a:lnSpc>
              <a:spcBef>
                <a:spcPct val="50000"/>
              </a:spcBef>
              <a:buClrTx/>
              <a:buSzTx/>
              <a:buFontTx/>
              <a:buNone/>
            </a:pPr>
            <a:r>
              <a:rPr lang="en-US" altLang="en-US" sz="1900">
                <a:solidFill>
                  <a:schemeClr val="tx1"/>
                </a:solidFill>
                <a:cs typeface="Arial" panose="020B0604020202020204" pitchFamily="34" charset="0"/>
              </a:rPr>
              <a:t>Transaction (7). Payment of Expenses.</a:t>
            </a:r>
            <a:r>
              <a:rPr lang="en-US" altLang="en-US" sz="1900" b="0">
                <a:solidFill>
                  <a:schemeClr val="tx1"/>
                </a:solidFill>
                <a:cs typeface="Arial" panose="020B0604020202020204" pitchFamily="34" charset="0"/>
              </a:rPr>
              <a:t>  Softbyte pays the following expenses in cash for September: store rent €600, salaries and wages of employees €900, and utilities €200.</a:t>
            </a:r>
          </a:p>
        </p:txBody>
      </p:sp>
      <p:sp>
        <p:nvSpPr>
          <p:cNvPr id="73740" name="Text Box 14">
            <a:extLst>
              <a:ext uri="{FF2B5EF4-FFF2-40B4-BE49-F238E27FC236}">
                <a16:creationId xmlns:a16="http://schemas.microsoft.com/office/drawing/2014/main" id="{8800AFFB-00F4-8175-5FDE-9A13CE342D15}"/>
              </a:ext>
            </a:extLst>
          </p:cNvPr>
          <p:cNvSpPr txBox="1">
            <a:spLocks noChangeArrowheads="1"/>
          </p:cNvSpPr>
          <p:nvPr/>
        </p:nvSpPr>
        <p:spPr bwMode="auto">
          <a:xfrm>
            <a:off x="5029200" y="2773363"/>
            <a:ext cx="2667000" cy="274637"/>
          </a:xfrm>
          <a:prstGeom prst="rect">
            <a:avLst/>
          </a:prstGeom>
          <a:solidFill>
            <a:srgbClr val="6699FF"/>
          </a:solidFill>
          <a:ln>
            <a:noFill/>
          </a:ln>
          <a:extLs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spcBef>
                <a:spcPct val="50000"/>
              </a:spcBef>
              <a:buClrTx/>
              <a:buSzTx/>
              <a:buFontTx/>
              <a:buNone/>
            </a:pPr>
            <a:r>
              <a:rPr lang="en-US" altLang="en-US" sz="1200">
                <a:solidFill>
                  <a:schemeClr val="tx1"/>
                </a:solidFill>
                <a:latin typeface="Verdana" panose="020B0604030504040204" pitchFamily="34" charset="0"/>
              </a:rPr>
              <a:t>Stockholders’ Equity</a:t>
            </a:r>
            <a:endParaRPr lang="th-TH" altLang="en-US" sz="1200">
              <a:solidFill>
                <a:schemeClr val="tx1"/>
              </a:solidFill>
              <a:latin typeface="Verdana" panose="020B0604030504040204" pitchFamily="34" charset="0"/>
            </a:endParaRPr>
          </a:p>
        </p:txBody>
      </p:sp>
    </p:spTree>
  </p:cSld>
  <p:clrMapOvr>
    <a:masterClrMapping/>
  </p:clrMapOvr>
  <p:transition>
    <p:wipe dir="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5778" name="Picture 2">
            <a:extLst>
              <a:ext uri="{FF2B5EF4-FFF2-40B4-BE49-F238E27FC236}">
                <a16:creationId xmlns:a16="http://schemas.microsoft.com/office/drawing/2014/main" id="{D80EE43A-A572-FC82-B093-1243B5DE23B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2819400"/>
            <a:ext cx="8610600" cy="3567113"/>
          </a:xfrm>
          <a:prstGeom prst="rect">
            <a:avLst/>
          </a:prstGeom>
          <a:noFill/>
          <a:ln w="19050" cap="sq" algn="ctr">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pic>
      <p:sp>
        <p:nvSpPr>
          <p:cNvPr id="75779" name="Text Box 4">
            <a:extLst>
              <a:ext uri="{FF2B5EF4-FFF2-40B4-BE49-F238E27FC236}">
                <a16:creationId xmlns:a16="http://schemas.microsoft.com/office/drawing/2014/main" id="{DD391B58-B07C-22B3-86A5-447E70C3C1FB}"/>
              </a:ext>
            </a:extLst>
          </p:cNvPr>
          <p:cNvSpPr txBox="1">
            <a:spLocks noChangeArrowheads="1"/>
          </p:cNvSpPr>
          <p:nvPr/>
        </p:nvSpPr>
        <p:spPr bwMode="auto">
          <a:xfrm>
            <a:off x="8305800" y="6445250"/>
            <a:ext cx="762000" cy="336550"/>
          </a:xfrm>
          <a:prstGeom prst="rect">
            <a:avLst/>
          </a:prstGeom>
          <a:solidFill>
            <a:schemeClr val="bg1"/>
          </a:solidFill>
          <a:ln>
            <a:noFill/>
          </a:ln>
          <a:extLs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marL="457200" indent="-457200">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r">
              <a:spcBef>
                <a:spcPct val="50000"/>
              </a:spcBef>
              <a:buClrTx/>
              <a:buSzTx/>
              <a:buFontTx/>
              <a:buNone/>
            </a:pPr>
            <a:r>
              <a:rPr lang="en-US" altLang="en-US" sz="1600">
                <a:cs typeface="Arial" panose="020B0604020202020204" pitchFamily="34" charset="0"/>
              </a:rPr>
              <a:t>LO 7</a:t>
            </a:r>
          </a:p>
        </p:txBody>
      </p:sp>
      <p:sp>
        <p:nvSpPr>
          <p:cNvPr id="75780" name="Line 4">
            <a:extLst>
              <a:ext uri="{FF2B5EF4-FFF2-40B4-BE49-F238E27FC236}">
                <a16:creationId xmlns:a16="http://schemas.microsoft.com/office/drawing/2014/main" id="{E4C1DE60-EB59-3A4F-BA67-5F4216239756}"/>
              </a:ext>
            </a:extLst>
          </p:cNvPr>
          <p:cNvSpPr>
            <a:spLocks noChangeShapeType="1"/>
          </p:cNvSpPr>
          <p:nvPr/>
        </p:nvSpPr>
        <p:spPr bwMode="auto">
          <a:xfrm>
            <a:off x="304800" y="990600"/>
            <a:ext cx="8534400" cy="0"/>
          </a:xfrm>
          <a:prstGeom prst="line">
            <a:avLst/>
          </a:prstGeom>
          <a:noFill/>
          <a:ln w="57150" cap="sq">
            <a:solidFill>
              <a:srgbClr val="8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75781" name="Rectangle 7">
            <a:extLst>
              <a:ext uri="{FF2B5EF4-FFF2-40B4-BE49-F238E27FC236}">
                <a16:creationId xmlns:a16="http://schemas.microsoft.com/office/drawing/2014/main" id="{9CB4C0FA-DCF5-D818-AD52-03FC629AD6D9}"/>
              </a:ext>
            </a:extLst>
          </p:cNvPr>
          <p:cNvSpPr>
            <a:spLocks noChangeArrowheads="1"/>
          </p:cNvSpPr>
          <p:nvPr/>
        </p:nvSpPr>
        <p:spPr bwMode="auto">
          <a:xfrm>
            <a:off x="533400" y="381000"/>
            <a:ext cx="8077200" cy="560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90488" tIns="44450" rIns="90488" bIns="44450"/>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spcBef>
                <a:spcPct val="0"/>
              </a:spcBef>
              <a:buClrTx/>
              <a:buSzTx/>
              <a:buFontTx/>
              <a:buNone/>
            </a:pPr>
            <a:r>
              <a:rPr lang="en-US" altLang="en-US" sz="3000">
                <a:solidFill>
                  <a:schemeClr val="tx1"/>
                </a:solidFill>
                <a:cs typeface="Arial" panose="020B0604020202020204" pitchFamily="34" charset="0"/>
              </a:rPr>
              <a:t>Transaction Analysis</a:t>
            </a:r>
          </a:p>
        </p:txBody>
      </p:sp>
      <p:sp>
        <p:nvSpPr>
          <p:cNvPr id="75782" name="Rectangle 6">
            <a:extLst>
              <a:ext uri="{FF2B5EF4-FFF2-40B4-BE49-F238E27FC236}">
                <a16:creationId xmlns:a16="http://schemas.microsoft.com/office/drawing/2014/main" id="{F34F915C-BBD9-5614-9456-951893F27318}"/>
              </a:ext>
            </a:extLst>
          </p:cNvPr>
          <p:cNvSpPr>
            <a:spLocks noChangeArrowheads="1"/>
          </p:cNvSpPr>
          <p:nvPr/>
        </p:nvSpPr>
        <p:spPr bwMode="auto">
          <a:xfrm>
            <a:off x="762000" y="5638800"/>
            <a:ext cx="8077200" cy="649288"/>
          </a:xfrm>
          <a:prstGeom prst="rect">
            <a:avLst/>
          </a:prstGeom>
          <a:solidFill>
            <a:schemeClr val="bg1"/>
          </a:solidFill>
          <a:ln w="12700" cap="sq">
            <a:solidFill>
              <a:schemeClr val="tx1"/>
            </a:solidFill>
            <a:miter lim="800000"/>
            <a:headEnd type="none" w="sm" len="sm"/>
            <a:tailEnd type="none" w="sm" len="sm"/>
          </a:ln>
        </p:spPr>
        <p:txBody>
          <a:bodyPr wrap="none" anchor="ct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spcBef>
                <a:spcPct val="0"/>
              </a:spcBef>
              <a:buClrTx/>
              <a:buSzTx/>
              <a:buFontTx/>
              <a:buNone/>
            </a:pPr>
            <a:endParaRPr lang="en-US" altLang="en-US" sz="2400" b="0">
              <a:solidFill>
                <a:schemeClr val="tx1"/>
              </a:solidFill>
              <a:latin typeface="Times New Roman" panose="02020603050405020304" pitchFamily="18" charset="0"/>
            </a:endParaRPr>
          </a:p>
        </p:txBody>
      </p:sp>
      <p:sp>
        <p:nvSpPr>
          <p:cNvPr id="75783" name="Rectangle 7">
            <a:extLst>
              <a:ext uri="{FF2B5EF4-FFF2-40B4-BE49-F238E27FC236}">
                <a16:creationId xmlns:a16="http://schemas.microsoft.com/office/drawing/2014/main" id="{D3634004-8F23-4EAF-D33A-62514785D05A}"/>
              </a:ext>
            </a:extLst>
          </p:cNvPr>
          <p:cNvSpPr>
            <a:spLocks noChangeArrowheads="1"/>
          </p:cNvSpPr>
          <p:nvPr/>
        </p:nvSpPr>
        <p:spPr bwMode="auto">
          <a:xfrm>
            <a:off x="762000" y="5118100"/>
            <a:ext cx="8077200" cy="173038"/>
          </a:xfrm>
          <a:prstGeom prst="rect">
            <a:avLst/>
          </a:prstGeom>
          <a:solidFill>
            <a:schemeClr val="bg1"/>
          </a:solidFill>
          <a:ln w="12700" cap="sq">
            <a:solidFill>
              <a:schemeClr val="tx1"/>
            </a:solidFill>
            <a:miter lim="800000"/>
            <a:headEnd type="none" w="sm" len="sm"/>
            <a:tailEnd type="none" w="sm" len="sm"/>
          </a:ln>
        </p:spPr>
        <p:txBody>
          <a:bodyPr wrap="none" anchor="ct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spcBef>
                <a:spcPct val="0"/>
              </a:spcBef>
              <a:buClrTx/>
              <a:buSzTx/>
              <a:buFontTx/>
              <a:buNone/>
            </a:pPr>
            <a:endParaRPr lang="en-US" altLang="en-US" sz="2400" b="0">
              <a:solidFill>
                <a:schemeClr val="tx1"/>
              </a:solidFill>
              <a:latin typeface="Times New Roman" panose="02020603050405020304" pitchFamily="18" charset="0"/>
            </a:endParaRPr>
          </a:p>
        </p:txBody>
      </p:sp>
      <p:sp>
        <p:nvSpPr>
          <p:cNvPr id="75784" name="Rectangle 8">
            <a:extLst>
              <a:ext uri="{FF2B5EF4-FFF2-40B4-BE49-F238E27FC236}">
                <a16:creationId xmlns:a16="http://schemas.microsoft.com/office/drawing/2014/main" id="{5AD368B1-7FE7-FF48-1C53-424C3DAACD45}"/>
              </a:ext>
            </a:extLst>
          </p:cNvPr>
          <p:cNvSpPr>
            <a:spLocks noChangeArrowheads="1"/>
          </p:cNvSpPr>
          <p:nvPr/>
        </p:nvSpPr>
        <p:spPr bwMode="auto">
          <a:xfrm>
            <a:off x="762000" y="5291138"/>
            <a:ext cx="8077200" cy="173037"/>
          </a:xfrm>
          <a:prstGeom prst="rect">
            <a:avLst/>
          </a:prstGeom>
          <a:solidFill>
            <a:schemeClr val="bg1"/>
          </a:solidFill>
          <a:ln w="12700" cap="sq">
            <a:solidFill>
              <a:schemeClr val="tx1"/>
            </a:solidFill>
            <a:miter lim="800000"/>
            <a:headEnd type="none" w="sm" len="sm"/>
            <a:tailEnd type="none" w="sm" len="sm"/>
          </a:ln>
        </p:spPr>
        <p:txBody>
          <a:bodyPr wrap="none" anchor="ct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spcBef>
                <a:spcPct val="0"/>
              </a:spcBef>
              <a:buClrTx/>
              <a:buSzTx/>
              <a:buFontTx/>
              <a:buNone/>
            </a:pPr>
            <a:endParaRPr lang="en-US" altLang="en-US" sz="2400" b="0">
              <a:solidFill>
                <a:schemeClr val="tx1"/>
              </a:solidFill>
              <a:latin typeface="Times New Roman" panose="02020603050405020304" pitchFamily="18" charset="0"/>
            </a:endParaRPr>
          </a:p>
        </p:txBody>
      </p:sp>
      <p:sp>
        <p:nvSpPr>
          <p:cNvPr id="75785" name="Rectangle 9">
            <a:extLst>
              <a:ext uri="{FF2B5EF4-FFF2-40B4-BE49-F238E27FC236}">
                <a16:creationId xmlns:a16="http://schemas.microsoft.com/office/drawing/2014/main" id="{36ABBD47-6635-409A-4755-586395984E7A}"/>
              </a:ext>
            </a:extLst>
          </p:cNvPr>
          <p:cNvSpPr>
            <a:spLocks noChangeArrowheads="1"/>
          </p:cNvSpPr>
          <p:nvPr/>
        </p:nvSpPr>
        <p:spPr bwMode="auto">
          <a:xfrm>
            <a:off x="762000" y="5465763"/>
            <a:ext cx="8077200" cy="173037"/>
          </a:xfrm>
          <a:prstGeom prst="rect">
            <a:avLst/>
          </a:prstGeom>
          <a:solidFill>
            <a:schemeClr val="bg1"/>
          </a:solidFill>
          <a:ln w="12700" cap="sq">
            <a:solidFill>
              <a:schemeClr val="tx1"/>
            </a:solidFill>
            <a:miter lim="800000"/>
            <a:headEnd type="none" w="sm" len="sm"/>
            <a:tailEnd type="none" w="sm" len="sm"/>
          </a:ln>
        </p:spPr>
        <p:txBody>
          <a:bodyPr wrap="none" anchor="ct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spcBef>
                <a:spcPct val="0"/>
              </a:spcBef>
              <a:buClrTx/>
              <a:buSzTx/>
              <a:buFontTx/>
              <a:buNone/>
            </a:pPr>
            <a:endParaRPr lang="en-US" altLang="en-US" sz="2400" b="0">
              <a:solidFill>
                <a:schemeClr val="tx1"/>
              </a:solidFill>
              <a:latin typeface="Times New Roman" panose="02020603050405020304" pitchFamily="18" charset="0"/>
            </a:endParaRPr>
          </a:p>
        </p:txBody>
      </p:sp>
      <p:sp>
        <p:nvSpPr>
          <p:cNvPr id="75786" name="Rectangle 10">
            <a:extLst>
              <a:ext uri="{FF2B5EF4-FFF2-40B4-BE49-F238E27FC236}">
                <a16:creationId xmlns:a16="http://schemas.microsoft.com/office/drawing/2014/main" id="{DB71D803-89C0-73D2-008D-B967DD2BC44A}"/>
              </a:ext>
            </a:extLst>
          </p:cNvPr>
          <p:cNvSpPr>
            <a:spLocks noChangeArrowheads="1"/>
          </p:cNvSpPr>
          <p:nvPr/>
        </p:nvSpPr>
        <p:spPr bwMode="auto">
          <a:xfrm>
            <a:off x="7378700" y="2438400"/>
            <a:ext cx="16129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r">
              <a:spcBef>
                <a:spcPct val="0"/>
              </a:spcBef>
              <a:buClrTx/>
              <a:buSzTx/>
              <a:buFontTx/>
              <a:buNone/>
            </a:pPr>
            <a:r>
              <a:rPr lang="en-US" altLang="en-US" sz="1200">
                <a:solidFill>
                  <a:schemeClr val="tx1"/>
                </a:solidFill>
                <a:cs typeface="Arial" panose="020B0604020202020204" pitchFamily="34" charset="0"/>
              </a:rPr>
              <a:t>Illustration 1-10</a:t>
            </a:r>
            <a:endParaRPr lang="en-US" altLang="en-US" sz="1200" b="0">
              <a:solidFill>
                <a:schemeClr val="tx1"/>
              </a:solidFill>
              <a:cs typeface="Arial" panose="020B0604020202020204" pitchFamily="34" charset="0"/>
            </a:endParaRPr>
          </a:p>
        </p:txBody>
      </p:sp>
      <p:sp>
        <p:nvSpPr>
          <p:cNvPr id="75787" name="Text Box 2">
            <a:extLst>
              <a:ext uri="{FF2B5EF4-FFF2-40B4-BE49-F238E27FC236}">
                <a16:creationId xmlns:a16="http://schemas.microsoft.com/office/drawing/2014/main" id="{5F825784-55F8-5DF5-78EE-B0E9E14B7DBD}"/>
              </a:ext>
            </a:extLst>
          </p:cNvPr>
          <p:cNvSpPr txBox="1">
            <a:spLocks noChangeArrowheads="1"/>
          </p:cNvSpPr>
          <p:nvPr/>
        </p:nvSpPr>
        <p:spPr bwMode="auto">
          <a:xfrm>
            <a:off x="533400" y="1143000"/>
            <a:ext cx="8229600" cy="755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nSpc>
                <a:spcPct val="115000"/>
              </a:lnSpc>
              <a:spcBef>
                <a:spcPct val="50000"/>
              </a:spcBef>
              <a:buClrTx/>
              <a:buSzTx/>
              <a:buFontTx/>
              <a:buNone/>
            </a:pPr>
            <a:r>
              <a:rPr lang="en-US" altLang="en-US" sz="1900">
                <a:solidFill>
                  <a:schemeClr val="tx1"/>
                </a:solidFill>
                <a:cs typeface="Arial" panose="020B0604020202020204" pitchFamily="34" charset="0"/>
              </a:rPr>
              <a:t>Transaction (8). Payment of Accounts Payable.</a:t>
            </a:r>
            <a:r>
              <a:rPr lang="en-US" altLang="en-US" sz="1900" b="0">
                <a:solidFill>
                  <a:schemeClr val="tx1"/>
                </a:solidFill>
                <a:cs typeface="Arial" panose="020B0604020202020204" pitchFamily="34" charset="0"/>
              </a:rPr>
              <a:t> Softbyte pays its €250 Daily News bill in cash.</a:t>
            </a:r>
          </a:p>
        </p:txBody>
      </p:sp>
      <p:sp>
        <p:nvSpPr>
          <p:cNvPr id="75788" name="Text Box 12">
            <a:extLst>
              <a:ext uri="{FF2B5EF4-FFF2-40B4-BE49-F238E27FC236}">
                <a16:creationId xmlns:a16="http://schemas.microsoft.com/office/drawing/2014/main" id="{0C1933C1-FCB2-CF2D-5E0B-5F88184BCCE4}"/>
              </a:ext>
            </a:extLst>
          </p:cNvPr>
          <p:cNvSpPr txBox="1">
            <a:spLocks noChangeArrowheads="1"/>
          </p:cNvSpPr>
          <p:nvPr/>
        </p:nvSpPr>
        <p:spPr bwMode="auto">
          <a:xfrm>
            <a:off x="5029200" y="2773363"/>
            <a:ext cx="2667000" cy="274637"/>
          </a:xfrm>
          <a:prstGeom prst="rect">
            <a:avLst/>
          </a:prstGeom>
          <a:solidFill>
            <a:srgbClr val="6699FF"/>
          </a:solidFill>
          <a:ln>
            <a:noFill/>
          </a:ln>
          <a:extLs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spcBef>
                <a:spcPct val="50000"/>
              </a:spcBef>
              <a:buClrTx/>
              <a:buSzTx/>
              <a:buFontTx/>
              <a:buNone/>
            </a:pPr>
            <a:r>
              <a:rPr lang="en-US" altLang="en-US" sz="1200">
                <a:solidFill>
                  <a:schemeClr val="tx1"/>
                </a:solidFill>
                <a:latin typeface="Verdana" panose="020B0604030504040204" pitchFamily="34" charset="0"/>
              </a:rPr>
              <a:t>Stockholders’ Equity</a:t>
            </a:r>
            <a:endParaRPr lang="th-TH" altLang="en-US" sz="1200">
              <a:solidFill>
                <a:schemeClr val="tx1"/>
              </a:solidFill>
              <a:latin typeface="Verdana" panose="020B0604030504040204" pitchFamily="34" charset="0"/>
            </a:endParaRPr>
          </a:p>
        </p:txBody>
      </p:sp>
    </p:spTree>
  </p:cSld>
  <p:clrMapOvr>
    <a:masterClrMapping/>
  </p:clrMapOvr>
  <p:transition>
    <p:wipe dir="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7826" name="Picture 2">
            <a:extLst>
              <a:ext uri="{FF2B5EF4-FFF2-40B4-BE49-F238E27FC236}">
                <a16:creationId xmlns:a16="http://schemas.microsoft.com/office/drawing/2014/main" id="{11B7E349-6E8B-7BE6-87CF-48B6AAF8B87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2819400"/>
            <a:ext cx="8610600" cy="3567113"/>
          </a:xfrm>
          <a:prstGeom prst="rect">
            <a:avLst/>
          </a:prstGeom>
          <a:noFill/>
          <a:ln w="19050" cap="sq" algn="ctr">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pic>
      <p:sp>
        <p:nvSpPr>
          <p:cNvPr id="77827" name="Text Box 4">
            <a:extLst>
              <a:ext uri="{FF2B5EF4-FFF2-40B4-BE49-F238E27FC236}">
                <a16:creationId xmlns:a16="http://schemas.microsoft.com/office/drawing/2014/main" id="{E5FFB12C-501B-C02B-53EF-42AE9F3CF6E0}"/>
              </a:ext>
            </a:extLst>
          </p:cNvPr>
          <p:cNvSpPr txBox="1">
            <a:spLocks noChangeArrowheads="1"/>
          </p:cNvSpPr>
          <p:nvPr/>
        </p:nvSpPr>
        <p:spPr bwMode="auto">
          <a:xfrm>
            <a:off x="8305800" y="6445250"/>
            <a:ext cx="762000" cy="336550"/>
          </a:xfrm>
          <a:prstGeom prst="rect">
            <a:avLst/>
          </a:prstGeom>
          <a:solidFill>
            <a:schemeClr val="bg1"/>
          </a:solidFill>
          <a:ln>
            <a:noFill/>
          </a:ln>
          <a:extLs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marL="457200" indent="-457200">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r">
              <a:spcBef>
                <a:spcPct val="50000"/>
              </a:spcBef>
              <a:buClrTx/>
              <a:buSzTx/>
              <a:buFontTx/>
              <a:buNone/>
            </a:pPr>
            <a:r>
              <a:rPr lang="en-US" altLang="en-US" sz="1600">
                <a:cs typeface="Arial" panose="020B0604020202020204" pitchFamily="34" charset="0"/>
              </a:rPr>
              <a:t>LO 7</a:t>
            </a:r>
          </a:p>
        </p:txBody>
      </p:sp>
      <p:sp>
        <p:nvSpPr>
          <p:cNvPr id="77828" name="Line 4">
            <a:extLst>
              <a:ext uri="{FF2B5EF4-FFF2-40B4-BE49-F238E27FC236}">
                <a16:creationId xmlns:a16="http://schemas.microsoft.com/office/drawing/2014/main" id="{93DB6ED5-AF6E-E581-08BF-2B7CC3792325}"/>
              </a:ext>
            </a:extLst>
          </p:cNvPr>
          <p:cNvSpPr>
            <a:spLocks noChangeShapeType="1"/>
          </p:cNvSpPr>
          <p:nvPr/>
        </p:nvSpPr>
        <p:spPr bwMode="auto">
          <a:xfrm>
            <a:off x="304800" y="990600"/>
            <a:ext cx="8534400" cy="0"/>
          </a:xfrm>
          <a:prstGeom prst="line">
            <a:avLst/>
          </a:prstGeom>
          <a:noFill/>
          <a:ln w="57150" cap="sq">
            <a:solidFill>
              <a:srgbClr val="8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77829" name="Rectangle 7">
            <a:extLst>
              <a:ext uri="{FF2B5EF4-FFF2-40B4-BE49-F238E27FC236}">
                <a16:creationId xmlns:a16="http://schemas.microsoft.com/office/drawing/2014/main" id="{6B03980A-077B-3F3E-6E2B-D4CBD20506F8}"/>
              </a:ext>
            </a:extLst>
          </p:cNvPr>
          <p:cNvSpPr>
            <a:spLocks noChangeArrowheads="1"/>
          </p:cNvSpPr>
          <p:nvPr/>
        </p:nvSpPr>
        <p:spPr bwMode="auto">
          <a:xfrm>
            <a:off x="533400" y="381000"/>
            <a:ext cx="8077200" cy="560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90488" tIns="44450" rIns="90488" bIns="44450"/>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spcBef>
                <a:spcPct val="0"/>
              </a:spcBef>
              <a:buClrTx/>
              <a:buSzTx/>
              <a:buFontTx/>
              <a:buNone/>
            </a:pPr>
            <a:r>
              <a:rPr lang="en-US" altLang="en-US" sz="3000">
                <a:solidFill>
                  <a:schemeClr val="tx1"/>
                </a:solidFill>
                <a:cs typeface="Arial" panose="020B0604020202020204" pitchFamily="34" charset="0"/>
              </a:rPr>
              <a:t>Transaction Analysis</a:t>
            </a:r>
          </a:p>
        </p:txBody>
      </p:sp>
      <p:sp>
        <p:nvSpPr>
          <p:cNvPr id="77830" name="Rectangle 6">
            <a:extLst>
              <a:ext uri="{FF2B5EF4-FFF2-40B4-BE49-F238E27FC236}">
                <a16:creationId xmlns:a16="http://schemas.microsoft.com/office/drawing/2014/main" id="{7FAFB5BC-393B-5F43-C797-A1576445C362}"/>
              </a:ext>
            </a:extLst>
          </p:cNvPr>
          <p:cNvSpPr>
            <a:spLocks noChangeArrowheads="1"/>
          </p:cNvSpPr>
          <p:nvPr/>
        </p:nvSpPr>
        <p:spPr bwMode="auto">
          <a:xfrm>
            <a:off x="762000" y="5638800"/>
            <a:ext cx="8077200" cy="649288"/>
          </a:xfrm>
          <a:prstGeom prst="rect">
            <a:avLst/>
          </a:prstGeom>
          <a:solidFill>
            <a:schemeClr val="bg1"/>
          </a:solidFill>
          <a:ln w="12700" cap="sq">
            <a:solidFill>
              <a:schemeClr val="tx1"/>
            </a:solidFill>
            <a:miter lim="800000"/>
            <a:headEnd type="none" w="sm" len="sm"/>
            <a:tailEnd type="none" w="sm" len="sm"/>
          </a:ln>
        </p:spPr>
        <p:txBody>
          <a:bodyPr wrap="none" anchor="ct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spcBef>
                <a:spcPct val="0"/>
              </a:spcBef>
              <a:buClrTx/>
              <a:buSzTx/>
              <a:buFontTx/>
              <a:buNone/>
            </a:pPr>
            <a:endParaRPr lang="en-US" altLang="en-US" sz="2400" b="0">
              <a:solidFill>
                <a:schemeClr val="tx1"/>
              </a:solidFill>
              <a:latin typeface="Times New Roman" panose="02020603050405020304" pitchFamily="18" charset="0"/>
            </a:endParaRPr>
          </a:p>
        </p:txBody>
      </p:sp>
      <p:sp>
        <p:nvSpPr>
          <p:cNvPr id="77831" name="Rectangle 7">
            <a:extLst>
              <a:ext uri="{FF2B5EF4-FFF2-40B4-BE49-F238E27FC236}">
                <a16:creationId xmlns:a16="http://schemas.microsoft.com/office/drawing/2014/main" id="{CA18AE5B-1142-F079-FD75-FF245EB4B856}"/>
              </a:ext>
            </a:extLst>
          </p:cNvPr>
          <p:cNvSpPr>
            <a:spLocks noChangeArrowheads="1"/>
          </p:cNvSpPr>
          <p:nvPr/>
        </p:nvSpPr>
        <p:spPr bwMode="auto">
          <a:xfrm>
            <a:off x="762000" y="5291138"/>
            <a:ext cx="8077200" cy="173037"/>
          </a:xfrm>
          <a:prstGeom prst="rect">
            <a:avLst/>
          </a:prstGeom>
          <a:solidFill>
            <a:schemeClr val="bg1"/>
          </a:solidFill>
          <a:ln w="12700" cap="sq">
            <a:solidFill>
              <a:schemeClr val="tx1"/>
            </a:solidFill>
            <a:miter lim="800000"/>
            <a:headEnd type="none" w="sm" len="sm"/>
            <a:tailEnd type="none" w="sm" len="sm"/>
          </a:ln>
        </p:spPr>
        <p:txBody>
          <a:bodyPr wrap="none" anchor="ct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spcBef>
                <a:spcPct val="0"/>
              </a:spcBef>
              <a:buClrTx/>
              <a:buSzTx/>
              <a:buFontTx/>
              <a:buNone/>
            </a:pPr>
            <a:endParaRPr lang="en-US" altLang="en-US" sz="2400" b="0">
              <a:solidFill>
                <a:schemeClr val="tx1"/>
              </a:solidFill>
              <a:latin typeface="Times New Roman" panose="02020603050405020304" pitchFamily="18" charset="0"/>
            </a:endParaRPr>
          </a:p>
        </p:txBody>
      </p:sp>
      <p:sp>
        <p:nvSpPr>
          <p:cNvPr id="77832" name="Rectangle 8">
            <a:extLst>
              <a:ext uri="{FF2B5EF4-FFF2-40B4-BE49-F238E27FC236}">
                <a16:creationId xmlns:a16="http://schemas.microsoft.com/office/drawing/2014/main" id="{A29131A9-EC14-B757-A43D-EEA090CF469D}"/>
              </a:ext>
            </a:extLst>
          </p:cNvPr>
          <p:cNvSpPr>
            <a:spLocks noChangeArrowheads="1"/>
          </p:cNvSpPr>
          <p:nvPr/>
        </p:nvSpPr>
        <p:spPr bwMode="auto">
          <a:xfrm>
            <a:off x="762000" y="5465763"/>
            <a:ext cx="8077200" cy="173037"/>
          </a:xfrm>
          <a:prstGeom prst="rect">
            <a:avLst/>
          </a:prstGeom>
          <a:solidFill>
            <a:schemeClr val="bg1"/>
          </a:solidFill>
          <a:ln w="12700" cap="sq">
            <a:solidFill>
              <a:schemeClr val="tx1"/>
            </a:solidFill>
            <a:miter lim="800000"/>
            <a:headEnd type="none" w="sm" len="sm"/>
            <a:tailEnd type="none" w="sm" len="sm"/>
          </a:ln>
        </p:spPr>
        <p:txBody>
          <a:bodyPr wrap="none" anchor="ct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spcBef>
                <a:spcPct val="0"/>
              </a:spcBef>
              <a:buClrTx/>
              <a:buSzTx/>
              <a:buFontTx/>
              <a:buNone/>
            </a:pPr>
            <a:endParaRPr lang="en-US" altLang="en-US" sz="2400" b="0">
              <a:solidFill>
                <a:schemeClr val="tx1"/>
              </a:solidFill>
              <a:latin typeface="Times New Roman" panose="02020603050405020304" pitchFamily="18" charset="0"/>
            </a:endParaRPr>
          </a:p>
        </p:txBody>
      </p:sp>
      <p:sp>
        <p:nvSpPr>
          <p:cNvPr id="77833" name="Rectangle 9">
            <a:extLst>
              <a:ext uri="{FF2B5EF4-FFF2-40B4-BE49-F238E27FC236}">
                <a16:creationId xmlns:a16="http://schemas.microsoft.com/office/drawing/2014/main" id="{977FB5A0-356B-1057-B694-001E0CEA50D2}"/>
              </a:ext>
            </a:extLst>
          </p:cNvPr>
          <p:cNvSpPr>
            <a:spLocks noChangeArrowheads="1"/>
          </p:cNvSpPr>
          <p:nvPr/>
        </p:nvSpPr>
        <p:spPr bwMode="auto">
          <a:xfrm>
            <a:off x="7378700" y="2438400"/>
            <a:ext cx="16129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r">
              <a:spcBef>
                <a:spcPct val="0"/>
              </a:spcBef>
              <a:buClrTx/>
              <a:buSzTx/>
              <a:buFontTx/>
              <a:buNone/>
            </a:pPr>
            <a:r>
              <a:rPr lang="en-US" altLang="en-US" sz="1200">
                <a:solidFill>
                  <a:schemeClr val="tx1"/>
                </a:solidFill>
                <a:cs typeface="Arial" panose="020B0604020202020204" pitchFamily="34" charset="0"/>
              </a:rPr>
              <a:t>Illustration 1-10</a:t>
            </a:r>
            <a:endParaRPr lang="en-US" altLang="en-US" sz="1200" b="0">
              <a:solidFill>
                <a:schemeClr val="tx1"/>
              </a:solidFill>
              <a:cs typeface="Arial" panose="020B0604020202020204" pitchFamily="34" charset="0"/>
            </a:endParaRPr>
          </a:p>
        </p:txBody>
      </p:sp>
      <p:sp>
        <p:nvSpPr>
          <p:cNvPr id="77834" name="Text Box 2">
            <a:extLst>
              <a:ext uri="{FF2B5EF4-FFF2-40B4-BE49-F238E27FC236}">
                <a16:creationId xmlns:a16="http://schemas.microsoft.com/office/drawing/2014/main" id="{A401342C-4CD5-CE8D-0235-3BA7ABA99F4B}"/>
              </a:ext>
            </a:extLst>
          </p:cNvPr>
          <p:cNvSpPr txBox="1">
            <a:spLocks noChangeArrowheads="1"/>
          </p:cNvSpPr>
          <p:nvPr/>
        </p:nvSpPr>
        <p:spPr bwMode="auto">
          <a:xfrm>
            <a:off x="533400" y="1225550"/>
            <a:ext cx="8229600" cy="755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nSpc>
                <a:spcPct val="115000"/>
              </a:lnSpc>
              <a:spcBef>
                <a:spcPct val="50000"/>
              </a:spcBef>
              <a:buClrTx/>
              <a:buSzTx/>
              <a:buFontTx/>
              <a:buNone/>
            </a:pPr>
            <a:r>
              <a:rPr lang="en-US" altLang="en-US" sz="1900">
                <a:solidFill>
                  <a:schemeClr val="tx1"/>
                </a:solidFill>
                <a:cs typeface="Arial" panose="020B0604020202020204" pitchFamily="34" charset="0"/>
              </a:rPr>
              <a:t>Transaction (8). Payment of Accounts Payable.</a:t>
            </a:r>
            <a:r>
              <a:rPr lang="en-US" altLang="en-US" sz="1900" b="0">
                <a:solidFill>
                  <a:schemeClr val="tx1"/>
                </a:solidFill>
                <a:cs typeface="Arial" panose="020B0604020202020204" pitchFamily="34" charset="0"/>
              </a:rPr>
              <a:t> Softbyte pays its €250 Daily News bill in cash.</a:t>
            </a:r>
          </a:p>
        </p:txBody>
      </p:sp>
      <p:sp>
        <p:nvSpPr>
          <p:cNvPr id="77835" name="Text Box 12">
            <a:extLst>
              <a:ext uri="{FF2B5EF4-FFF2-40B4-BE49-F238E27FC236}">
                <a16:creationId xmlns:a16="http://schemas.microsoft.com/office/drawing/2014/main" id="{23FD0D3D-7AF8-FA08-EA47-D176924469E1}"/>
              </a:ext>
            </a:extLst>
          </p:cNvPr>
          <p:cNvSpPr txBox="1">
            <a:spLocks noChangeArrowheads="1"/>
          </p:cNvSpPr>
          <p:nvPr/>
        </p:nvSpPr>
        <p:spPr bwMode="auto">
          <a:xfrm>
            <a:off x="5029200" y="2773363"/>
            <a:ext cx="2667000" cy="274637"/>
          </a:xfrm>
          <a:prstGeom prst="rect">
            <a:avLst/>
          </a:prstGeom>
          <a:solidFill>
            <a:srgbClr val="6699FF"/>
          </a:solidFill>
          <a:ln>
            <a:noFill/>
          </a:ln>
          <a:extLs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spcBef>
                <a:spcPct val="50000"/>
              </a:spcBef>
              <a:buClrTx/>
              <a:buSzTx/>
              <a:buFontTx/>
              <a:buNone/>
            </a:pPr>
            <a:r>
              <a:rPr lang="en-US" altLang="en-US" sz="1200">
                <a:solidFill>
                  <a:schemeClr val="tx1"/>
                </a:solidFill>
                <a:latin typeface="Verdana" panose="020B0604030504040204" pitchFamily="34" charset="0"/>
              </a:rPr>
              <a:t>Stockholders’ Equity</a:t>
            </a:r>
            <a:endParaRPr lang="th-TH" altLang="en-US" sz="1200">
              <a:solidFill>
                <a:schemeClr val="tx1"/>
              </a:solidFill>
              <a:latin typeface="Verdana" panose="020B0604030504040204" pitchFamily="34" charset="0"/>
            </a:endParaRPr>
          </a:p>
        </p:txBody>
      </p:sp>
    </p:spTree>
  </p:cSld>
  <p:clrMapOvr>
    <a:masterClrMapping/>
  </p:clrMapOvr>
  <p:transition>
    <p:wipe dir="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9874" name="Picture 2">
            <a:extLst>
              <a:ext uri="{FF2B5EF4-FFF2-40B4-BE49-F238E27FC236}">
                <a16:creationId xmlns:a16="http://schemas.microsoft.com/office/drawing/2014/main" id="{71E924AE-FC57-A46A-C409-DB84A62BDB7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2819400"/>
            <a:ext cx="8610600" cy="3567113"/>
          </a:xfrm>
          <a:prstGeom prst="rect">
            <a:avLst/>
          </a:prstGeom>
          <a:noFill/>
          <a:ln w="19050" cap="sq" algn="ctr">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pic>
      <p:sp>
        <p:nvSpPr>
          <p:cNvPr id="79875" name="Text Box 4">
            <a:extLst>
              <a:ext uri="{FF2B5EF4-FFF2-40B4-BE49-F238E27FC236}">
                <a16:creationId xmlns:a16="http://schemas.microsoft.com/office/drawing/2014/main" id="{67FC8425-0785-E2C5-D426-6A119B79B40A}"/>
              </a:ext>
            </a:extLst>
          </p:cNvPr>
          <p:cNvSpPr txBox="1">
            <a:spLocks noChangeArrowheads="1"/>
          </p:cNvSpPr>
          <p:nvPr/>
        </p:nvSpPr>
        <p:spPr bwMode="auto">
          <a:xfrm>
            <a:off x="8305800" y="6445250"/>
            <a:ext cx="762000" cy="336550"/>
          </a:xfrm>
          <a:prstGeom prst="rect">
            <a:avLst/>
          </a:prstGeom>
          <a:solidFill>
            <a:schemeClr val="bg1"/>
          </a:solidFill>
          <a:ln>
            <a:noFill/>
          </a:ln>
          <a:extLs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marL="457200" indent="-457200">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r">
              <a:spcBef>
                <a:spcPct val="50000"/>
              </a:spcBef>
              <a:buClrTx/>
              <a:buSzTx/>
              <a:buFontTx/>
              <a:buNone/>
            </a:pPr>
            <a:r>
              <a:rPr lang="en-US" altLang="en-US" sz="1600">
                <a:cs typeface="Arial" panose="020B0604020202020204" pitchFamily="34" charset="0"/>
              </a:rPr>
              <a:t>LO 7</a:t>
            </a:r>
          </a:p>
        </p:txBody>
      </p:sp>
      <p:sp>
        <p:nvSpPr>
          <p:cNvPr id="79876" name="Line 4">
            <a:extLst>
              <a:ext uri="{FF2B5EF4-FFF2-40B4-BE49-F238E27FC236}">
                <a16:creationId xmlns:a16="http://schemas.microsoft.com/office/drawing/2014/main" id="{425835C4-1661-0FDD-9158-6D51168A4BE4}"/>
              </a:ext>
            </a:extLst>
          </p:cNvPr>
          <p:cNvSpPr>
            <a:spLocks noChangeShapeType="1"/>
          </p:cNvSpPr>
          <p:nvPr/>
        </p:nvSpPr>
        <p:spPr bwMode="auto">
          <a:xfrm>
            <a:off x="304800" y="990600"/>
            <a:ext cx="8534400" cy="0"/>
          </a:xfrm>
          <a:prstGeom prst="line">
            <a:avLst/>
          </a:prstGeom>
          <a:noFill/>
          <a:ln w="57150" cap="sq">
            <a:solidFill>
              <a:srgbClr val="8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79877" name="Rectangle 7">
            <a:extLst>
              <a:ext uri="{FF2B5EF4-FFF2-40B4-BE49-F238E27FC236}">
                <a16:creationId xmlns:a16="http://schemas.microsoft.com/office/drawing/2014/main" id="{F66D7366-1A42-A956-899E-4490A125AE11}"/>
              </a:ext>
            </a:extLst>
          </p:cNvPr>
          <p:cNvSpPr>
            <a:spLocks noChangeArrowheads="1"/>
          </p:cNvSpPr>
          <p:nvPr/>
        </p:nvSpPr>
        <p:spPr bwMode="auto">
          <a:xfrm>
            <a:off x="533400" y="381000"/>
            <a:ext cx="8077200" cy="560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90488" tIns="44450" rIns="90488" bIns="44450"/>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spcBef>
                <a:spcPct val="0"/>
              </a:spcBef>
              <a:buClrTx/>
              <a:buSzTx/>
              <a:buFontTx/>
              <a:buNone/>
            </a:pPr>
            <a:r>
              <a:rPr lang="en-US" altLang="en-US" sz="3000">
                <a:solidFill>
                  <a:schemeClr val="tx1"/>
                </a:solidFill>
                <a:cs typeface="Arial" panose="020B0604020202020204" pitchFamily="34" charset="0"/>
              </a:rPr>
              <a:t>Transaction Analysis</a:t>
            </a:r>
          </a:p>
        </p:txBody>
      </p:sp>
      <p:sp>
        <p:nvSpPr>
          <p:cNvPr id="79878" name="Rectangle 6">
            <a:extLst>
              <a:ext uri="{FF2B5EF4-FFF2-40B4-BE49-F238E27FC236}">
                <a16:creationId xmlns:a16="http://schemas.microsoft.com/office/drawing/2014/main" id="{22800A77-6B7C-9FE7-CFC6-36B4092B951F}"/>
              </a:ext>
            </a:extLst>
          </p:cNvPr>
          <p:cNvSpPr>
            <a:spLocks noChangeArrowheads="1"/>
          </p:cNvSpPr>
          <p:nvPr/>
        </p:nvSpPr>
        <p:spPr bwMode="auto">
          <a:xfrm>
            <a:off x="762000" y="5638800"/>
            <a:ext cx="8077200" cy="649288"/>
          </a:xfrm>
          <a:prstGeom prst="rect">
            <a:avLst/>
          </a:prstGeom>
          <a:solidFill>
            <a:schemeClr val="bg1"/>
          </a:solidFill>
          <a:ln w="12700" cap="sq">
            <a:solidFill>
              <a:schemeClr val="tx1"/>
            </a:solidFill>
            <a:miter lim="800000"/>
            <a:headEnd type="none" w="sm" len="sm"/>
            <a:tailEnd type="none" w="sm" len="sm"/>
          </a:ln>
        </p:spPr>
        <p:txBody>
          <a:bodyPr wrap="none" anchor="ct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spcBef>
                <a:spcPct val="0"/>
              </a:spcBef>
              <a:buClrTx/>
              <a:buSzTx/>
              <a:buFontTx/>
              <a:buNone/>
            </a:pPr>
            <a:endParaRPr lang="en-US" altLang="en-US" sz="2400" b="0">
              <a:solidFill>
                <a:schemeClr val="tx1"/>
              </a:solidFill>
              <a:latin typeface="Times New Roman" panose="02020603050405020304" pitchFamily="18" charset="0"/>
            </a:endParaRPr>
          </a:p>
        </p:txBody>
      </p:sp>
      <p:sp>
        <p:nvSpPr>
          <p:cNvPr id="79879" name="Rectangle 7">
            <a:extLst>
              <a:ext uri="{FF2B5EF4-FFF2-40B4-BE49-F238E27FC236}">
                <a16:creationId xmlns:a16="http://schemas.microsoft.com/office/drawing/2014/main" id="{31BFA309-49F1-4B24-D48F-2A176B6B7659}"/>
              </a:ext>
            </a:extLst>
          </p:cNvPr>
          <p:cNvSpPr>
            <a:spLocks noChangeArrowheads="1"/>
          </p:cNvSpPr>
          <p:nvPr/>
        </p:nvSpPr>
        <p:spPr bwMode="auto">
          <a:xfrm>
            <a:off x="762000" y="5291138"/>
            <a:ext cx="8077200" cy="173037"/>
          </a:xfrm>
          <a:prstGeom prst="rect">
            <a:avLst/>
          </a:prstGeom>
          <a:solidFill>
            <a:schemeClr val="bg1"/>
          </a:solidFill>
          <a:ln w="12700" cap="sq">
            <a:solidFill>
              <a:schemeClr val="tx1"/>
            </a:solidFill>
            <a:miter lim="800000"/>
            <a:headEnd type="none" w="sm" len="sm"/>
            <a:tailEnd type="none" w="sm" len="sm"/>
          </a:ln>
        </p:spPr>
        <p:txBody>
          <a:bodyPr wrap="none" anchor="ct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spcBef>
                <a:spcPct val="0"/>
              </a:spcBef>
              <a:buClrTx/>
              <a:buSzTx/>
              <a:buFontTx/>
              <a:buNone/>
            </a:pPr>
            <a:endParaRPr lang="en-US" altLang="en-US" sz="2400" b="0">
              <a:solidFill>
                <a:schemeClr val="tx1"/>
              </a:solidFill>
              <a:latin typeface="Times New Roman" panose="02020603050405020304" pitchFamily="18" charset="0"/>
            </a:endParaRPr>
          </a:p>
        </p:txBody>
      </p:sp>
      <p:sp>
        <p:nvSpPr>
          <p:cNvPr id="79880" name="Rectangle 8">
            <a:extLst>
              <a:ext uri="{FF2B5EF4-FFF2-40B4-BE49-F238E27FC236}">
                <a16:creationId xmlns:a16="http://schemas.microsoft.com/office/drawing/2014/main" id="{AC5DFC77-CFD6-263E-E4D2-2DD01DBD34BE}"/>
              </a:ext>
            </a:extLst>
          </p:cNvPr>
          <p:cNvSpPr>
            <a:spLocks noChangeArrowheads="1"/>
          </p:cNvSpPr>
          <p:nvPr/>
        </p:nvSpPr>
        <p:spPr bwMode="auto">
          <a:xfrm>
            <a:off x="762000" y="5465763"/>
            <a:ext cx="8077200" cy="173037"/>
          </a:xfrm>
          <a:prstGeom prst="rect">
            <a:avLst/>
          </a:prstGeom>
          <a:solidFill>
            <a:schemeClr val="bg1"/>
          </a:solidFill>
          <a:ln w="12700" cap="sq">
            <a:solidFill>
              <a:schemeClr val="tx1"/>
            </a:solidFill>
            <a:miter lim="800000"/>
            <a:headEnd type="none" w="sm" len="sm"/>
            <a:tailEnd type="none" w="sm" len="sm"/>
          </a:ln>
        </p:spPr>
        <p:txBody>
          <a:bodyPr wrap="none" anchor="ct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spcBef>
                <a:spcPct val="0"/>
              </a:spcBef>
              <a:buClrTx/>
              <a:buSzTx/>
              <a:buFontTx/>
              <a:buNone/>
            </a:pPr>
            <a:endParaRPr lang="en-US" altLang="en-US" sz="2400" b="0">
              <a:solidFill>
                <a:schemeClr val="tx1"/>
              </a:solidFill>
              <a:latin typeface="Times New Roman" panose="02020603050405020304" pitchFamily="18" charset="0"/>
            </a:endParaRPr>
          </a:p>
        </p:txBody>
      </p:sp>
      <p:sp>
        <p:nvSpPr>
          <p:cNvPr id="79881" name="Rectangle 9">
            <a:extLst>
              <a:ext uri="{FF2B5EF4-FFF2-40B4-BE49-F238E27FC236}">
                <a16:creationId xmlns:a16="http://schemas.microsoft.com/office/drawing/2014/main" id="{438029BB-4311-CF63-FA28-9AA2B1850C1D}"/>
              </a:ext>
            </a:extLst>
          </p:cNvPr>
          <p:cNvSpPr>
            <a:spLocks noChangeArrowheads="1"/>
          </p:cNvSpPr>
          <p:nvPr/>
        </p:nvSpPr>
        <p:spPr bwMode="auto">
          <a:xfrm>
            <a:off x="7378700" y="2438400"/>
            <a:ext cx="16129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r">
              <a:spcBef>
                <a:spcPct val="0"/>
              </a:spcBef>
              <a:buClrTx/>
              <a:buSzTx/>
              <a:buFontTx/>
              <a:buNone/>
            </a:pPr>
            <a:r>
              <a:rPr lang="en-US" altLang="en-US" sz="1200">
                <a:solidFill>
                  <a:schemeClr val="tx1"/>
                </a:solidFill>
                <a:cs typeface="Arial" panose="020B0604020202020204" pitchFamily="34" charset="0"/>
              </a:rPr>
              <a:t>Illustration 1-10</a:t>
            </a:r>
            <a:endParaRPr lang="en-US" altLang="en-US" sz="1200" b="0">
              <a:solidFill>
                <a:schemeClr val="tx1"/>
              </a:solidFill>
              <a:cs typeface="Arial" panose="020B0604020202020204" pitchFamily="34" charset="0"/>
            </a:endParaRPr>
          </a:p>
        </p:txBody>
      </p:sp>
      <p:sp>
        <p:nvSpPr>
          <p:cNvPr id="79882" name="Text Box 2">
            <a:extLst>
              <a:ext uri="{FF2B5EF4-FFF2-40B4-BE49-F238E27FC236}">
                <a16:creationId xmlns:a16="http://schemas.microsoft.com/office/drawing/2014/main" id="{9B6F83E4-E70D-ABB5-2547-782E0F397368}"/>
              </a:ext>
            </a:extLst>
          </p:cNvPr>
          <p:cNvSpPr txBox="1">
            <a:spLocks noChangeArrowheads="1"/>
          </p:cNvSpPr>
          <p:nvPr/>
        </p:nvSpPr>
        <p:spPr bwMode="auto">
          <a:xfrm>
            <a:off x="533400" y="1143000"/>
            <a:ext cx="8229600" cy="755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nSpc>
                <a:spcPct val="115000"/>
              </a:lnSpc>
              <a:spcBef>
                <a:spcPct val="50000"/>
              </a:spcBef>
              <a:buClrTx/>
              <a:buSzTx/>
              <a:buFontTx/>
              <a:buNone/>
            </a:pPr>
            <a:r>
              <a:rPr lang="en-US" altLang="en-US" sz="1900">
                <a:solidFill>
                  <a:schemeClr val="tx1"/>
                </a:solidFill>
                <a:cs typeface="Arial" panose="020B0604020202020204" pitchFamily="34" charset="0"/>
              </a:rPr>
              <a:t>Transaction (9). Receipt of Cash on Account.</a:t>
            </a:r>
            <a:r>
              <a:rPr lang="en-US" altLang="en-US" sz="1900" b="0">
                <a:solidFill>
                  <a:schemeClr val="tx1"/>
                </a:solidFill>
                <a:cs typeface="Arial" panose="020B0604020202020204" pitchFamily="34" charset="0"/>
              </a:rPr>
              <a:t> Softbyte receives €600 in cash from customers who had been billed for services [in Transaction (6)].</a:t>
            </a:r>
          </a:p>
        </p:txBody>
      </p:sp>
      <p:sp>
        <p:nvSpPr>
          <p:cNvPr id="79883" name="Text Box 11">
            <a:extLst>
              <a:ext uri="{FF2B5EF4-FFF2-40B4-BE49-F238E27FC236}">
                <a16:creationId xmlns:a16="http://schemas.microsoft.com/office/drawing/2014/main" id="{57DF3757-7FF3-587C-805C-BDD11E3536E8}"/>
              </a:ext>
            </a:extLst>
          </p:cNvPr>
          <p:cNvSpPr txBox="1">
            <a:spLocks noChangeArrowheads="1"/>
          </p:cNvSpPr>
          <p:nvPr/>
        </p:nvSpPr>
        <p:spPr bwMode="auto">
          <a:xfrm>
            <a:off x="5029200" y="2773363"/>
            <a:ext cx="2667000" cy="274637"/>
          </a:xfrm>
          <a:prstGeom prst="rect">
            <a:avLst/>
          </a:prstGeom>
          <a:solidFill>
            <a:srgbClr val="6699FF"/>
          </a:solidFill>
          <a:ln>
            <a:noFill/>
          </a:ln>
          <a:extLs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spcBef>
                <a:spcPct val="50000"/>
              </a:spcBef>
              <a:buClrTx/>
              <a:buSzTx/>
              <a:buFontTx/>
              <a:buNone/>
            </a:pPr>
            <a:r>
              <a:rPr lang="en-US" altLang="en-US" sz="1200">
                <a:solidFill>
                  <a:schemeClr val="tx1"/>
                </a:solidFill>
                <a:latin typeface="Verdana" panose="020B0604030504040204" pitchFamily="34" charset="0"/>
              </a:rPr>
              <a:t>Stockholders’ Equity</a:t>
            </a:r>
            <a:endParaRPr lang="th-TH" altLang="en-US" sz="1200">
              <a:solidFill>
                <a:schemeClr val="tx1"/>
              </a:solidFill>
              <a:latin typeface="Verdana" panose="020B0604030504040204" pitchFamily="34" charset="0"/>
            </a:endParaRPr>
          </a:p>
        </p:txBody>
      </p:sp>
    </p:spTree>
  </p:cSld>
  <p:clrMapOvr>
    <a:masterClrMapping/>
  </p:clrMapOvr>
  <p:transition>
    <p:wipe dir="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22" name="Picture 2">
            <a:extLst>
              <a:ext uri="{FF2B5EF4-FFF2-40B4-BE49-F238E27FC236}">
                <a16:creationId xmlns:a16="http://schemas.microsoft.com/office/drawing/2014/main" id="{2B973006-D044-A840-A4A1-DA0DFE40D75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2819400"/>
            <a:ext cx="8610600" cy="3567113"/>
          </a:xfrm>
          <a:prstGeom prst="rect">
            <a:avLst/>
          </a:prstGeom>
          <a:noFill/>
          <a:ln w="19050" cap="sq" algn="ctr">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pic>
      <p:sp>
        <p:nvSpPr>
          <p:cNvPr id="81923" name="Text Box 4">
            <a:extLst>
              <a:ext uri="{FF2B5EF4-FFF2-40B4-BE49-F238E27FC236}">
                <a16:creationId xmlns:a16="http://schemas.microsoft.com/office/drawing/2014/main" id="{F5A6DCC7-E902-5166-1EDC-C64598C04BE2}"/>
              </a:ext>
            </a:extLst>
          </p:cNvPr>
          <p:cNvSpPr txBox="1">
            <a:spLocks noChangeArrowheads="1"/>
          </p:cNvSpPr>
          <p:nvPr/>
        </p:nvSpPr>
        <p:spPr bwMode="auto">
          <a:xfrm>
            <a:off x="8305800" y="6445250"/>
            <a:ext cx="762000" cy="336550"/>
          </a:xfrm>
          <a:prstGeom prst="rect">
            <a:avLst/>
          </a:prstGeom>
          <a:solidFill>
            <a:schemeClr val="bg1"/>
          </a:solidFill>
          <a:ln>
            <a:noFill/>
          </a:ln>
          <a:extLs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marL="457200" indent="-457200">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r">
              <a:spcBef>
                <a:spcPct val="50000"/>
              </a:spcBef>
              <a:buClrTx/>
              <a:buSzTx/>
              <a:buFontTx/>
              <a:buNone/>
            </a:pPr>
            <a:r>
              <a:rPr lang="en-US" altLang="en-US" sz="1600">
                <a:cs typeface="Arial" panose="020B0604020202020204" pitchFamily="34" charset="0"/>
              </a:rPr>
              <a:t>LO 7</a:t>
            </a:r>
          </a:p>
        </p:txBody>
      </p:sp>
      <p:sp>
        <p:nvSpPr>
          <p:cNvPr id="81924" name="Line 4">
            <a:extLst>
              <a:ext uri="{FF2B5EF4-FFF2-40B4-BE49-F238E27FC236}">
                <a16:creationId xmlns:a16="http://schemas.microsoft.com/office/drawing/2014/main" id="{ED96ADD0-D83E-6305-08E5-2EB83F51132D}"/>
              </a:ext>
            </a:extLst>
          </p:cNvPr>
          <p:cNvSpPr>
            <a:spLocks noChangeShapeType="1"/>
          </p:cNvSpPr>
          <p:nvPr/>
        </p:nvSpPr>
        <p:spPr bwMode="auto">
          <a:xfrm>
            <a:off x="304800" y="990600"/>
            <a:ext cx="8534400" cy="0"/>
          </a:xfrm>
          <a:prstGeom prst="line">
            <a:avLst/>
          </a:prstGeom>
          <a:noFill/>
          <a:ln w="57150" cap="sq">
            <a:solidFill>
              <a:srgbClr val="8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81925" name="Rectangle 7">
            <a:extLst>
              <a:ext uri="{FF2B5EF4-FFF2-40B4-BE49-F238E27FC236}">
                <a16:creationId xmlns:a16="http://schemas.microsoft.com/office/drawing/2014/main" id="{7CB8F50B-23D9-FA7C-9C2A-1562D26C08D7}"/>
              </a:ext>
            </a:extLst>
          </p:cNvPr>
          <p:cNvSpPr>
            <a:spLocks noChangeArrowheads="1"/>
          </p:cNvSpPr>
          <p:nvPr/>
        </p:nvSpPr>
        <p:spPr bwMode="auto">
          <a:xfrm>
            <a:off x="533400" y="381000"/>
            <a:ext cx="8077200" cy="560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90488" tIns="44450" rIns="90488" bIns="44450"/>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spcBef>
                <a:spcPct val="0"/>
              </a:spcBef>
              <a:buClrTx/>
              <a:buSzTx/>
              <a:buFontTx/>
              <a:buNone/>
            </a:pPr>
            <a:r>
              <a:rPr lang="en-US" altLang="en-US" sz="3000">
                <a:solidFill>
                  <a:schemeClr val="tx1"/>
                </a:solidFill>
                <a:cs typeface="Arial" panose="020B0604020202020204" pitchFamily="34" charset="0"/>
              </a:rPr>
              <a:t>Transaction Analysis</a:t>
            </a:r>
          </a:p>
        </p:txBody>
      </p:sp>
      <p:sp>
        <p:nvSpPr>
          <p:cNvPr id="81926" name="Rectangle 6">
            <a:extLst>
              <a:ext uri="{FF2B5EF4-FFF2-40B4-BE49-F238E27FC236}">
                <a16:creationId xmlns:a16="http://schemas.microsoft.com/office/drawing/2014/main" id="{5F622479-0A36-1E0C-1B8B-5DF2CAB0ED5F}"/>
              </a:ext>
            </a:extLst>
          </p:cNvPr>
          <p:cNvSpPr>
            <a:spLocks noChangeArrowheads="1"/>
          </p:cNvSpPr>
          <p:nvPr/>
        </p:nvSpPr>
        <p:spPr bwMode="auto">
          <a:xfrm>
            <a:off x="762000" y="5638800"/>
            <a:ext cx="8077200" cy="649288"/>
          </a:xfrm>
          <a:prstGeom prst="rect">
            <a:avLst/>
          </a:prstGeom>
          <a:solidFill>
            <a:schemeClr val="bg1"/>
          </a:solidFill>
          <a:ln w="12700" cap="sq">
            <a:solidFill>
              <a:schemeClr val="tx1"/>
            </a:solidFill>
            <a:miter lim="800000"/>
            <a:headEnd type="none" w="sm" len="sm"/>
            <a:tailEnd type="none" w="sm" len="sm"/>
          </a:ln>
        </p:spPr>
        <p:txBody>
          <a:bodyPr wrap="none" anchor="ct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spcBef>
                <a:spcPct val="0"/>
              </a:spcBef>
              <a:buClrTx/>
              <a:buSzTx/>
              <a:buFontTx/>
              <a:buNone/>
            </a:pPr>
            <a:endParaRPr lang="en-US" altLang="en-US" sz="2400" b="0">
              <a:solidFill>
                <a:schemeClr val="tx1"/>
              </a:solidFill>
              <a:latin typeface="Times New Roman" panose="02020603050405020304" pitchFamily="18" charset="0"/>
            </a:endParaRPr>
          </a:p>
        </p:txBody>
      </p:sp>
      <p:sp>
        <p:nvSpPr>
          <p:cNvPr id="81927" name="Rectangle 7">
            <a:extLst>
              <a:ext uri="{FF2B5EF4-FFF2-40B4-BE49-F238E27FC236}">
                <a16:creationId xmlns:a16="http://schemas.microsoft.com/office/drawing/2014/main" id="{2C48929D-C472-8A1E-920C-ECD4A897853A}"/>
              </a:ext>
            </a:extLst>
          </p:cNvPr>
          <p:cNvSpPr>
            <a:spLocks noChangeArrowheads="1"/>
          </p:cNvSpPr>
          <p:nvPr/>
        </p:nvSpPr>
        <p:spPr bwMode="auto">
          <a:xfrm>
            <a:off x="762000" y="5465763"/>
            <a:ext cx="8077200" cy="173037"/>
          </a:xfrm>
          <a:prstGeom prst="rect">
            <a:avLst/>
          </a:prstGeom>
          <a:solidFill>
            <a:schemeClr val="bg1"/>
          </a:solidFill>
          <a:ln w="12700" cap="sq">
            <a:solidFill>
              <a:schemeClr val="tx1"/>
            </a:solidFill>
            <a:miter lim="800000"/>
            <a:headEnd type="none" w="sm" len="sm"/>
            <a:tailEnd type="none" w="sm" len="sm"/>
          </a:ln>
        </p:spPr>
        <p:txBody>
          <a:bodyPr wrap="none" anchor="ct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spcBef>
                <a:spcPct val="0"/>
              </a:spcBef>
              <a:buClrTx/>
              <a:buSzTx/>
              <a:buFontTx/>
              <a:buNone/>
            </a:pPr>
            <a:endParaRPr lang="en-US" altLang="en-US" sz="2400" b="0">
              <a:solidFill>
                <a:schemeClr val="tx1"/>
              </a:solidFill>
              <a:latin typeface="Times New Roman" panose="02020603050405020304" pitchFamily="18" charset="0"/>
            </a:endParaRPr>
          </a:p>
        </p:txBody>
      </p:sp>
      <p:sp>
        <p:nvSpPr>
          <p:cNvPr id="81928" name="Rectangle 8">
            <a:extLst>
              <a:ext uri="{FF2B5EF4-FFF2-40B4-BE49-F238E27FC236}">
                <a16:creationId xmlns:a16="http://schemas.microsoft.com/office/drawing/2014/main" id="{628949F9-F904-D89A-7A8B-343A4A16ACF1}"/>
              </a:ext>
            </a:extLst>
          </p:cNvPr>
          <p:cNvSpPr>
            <a:spLocks noChangeArrowheads="1"/>
          </p:cNvSpPr>
          <p:nvPr/>
        </p:nvSpPr>
        <p:spPr bwMode="auto">
          <a:xfrm>
            <a:off x="7378700" y="2438400"/>
            <a:ext cx="16129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r">
              <a:spcBef>
                <a:spcPct val="0"/>
              </a:spcBef>
              <a:buClrTx/>
              <a:buSzTx/>
              <a:buFontTx/>
              <a:buNone/>
            </a:pPr>
            <a:r>
              <a:rPr lang="en-US" altLang="en-US" sz="1200">
                <a:solidFill>
                  <a:schemeClr val="tx1"/>
                </a:solidFill>
                <a:cs typeface="Arial" panose="020B0604020202020204" pitchFamily="34" charset="0"/>
              </a:rPr>
              <a:t>Illustration 1-10</a:t>
            </a:r>
            <a:endParaRPr lang="en-US" altLang="en-US" sz="1200" b="0">
              <a:solidFill>
                <a:schemeClr val="tx1"/>
              </a:solidFill>
              <a:cs typeface="Arial" panose="020B0604020202020204" pitchFamily="34" charset="0"/>
            </a:endParaRPr>
          </a:p>
        </p:txBody>
      </p:sp>
      <p:sp>
        <p:nvSpPr>
          <p:cNvPr id="81929" name="Text Box 2">
            <a:extLst>
              <a:ext uri="{FF2B5EF4-FFF2-40B4-BE49-F238E27FC236}">
                <a16:creationId xmlns:a16="http://schemas.microsoft.com/office/drawing/2014/main" id="{B0BD8D7B-3F4C-BC2C-3C77-3BFB1E06500D}"/>
              </a:ext>
            </a:extLst>
          </p:cNvPr>
          <p:cNvSpPr txBox="1">
            <a:spLocks noChangeArrowheads="1"/>
          </p:cNvSpPr>
          <p:nvPr/>
        </p:nvSpPr>
        <p:spPr bwMode="auto">
          <a:xfrm>
            <a:off x="533400" y="1301750"/>
            <a:ext cx="8229600" cy="755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nSpc>
                <a:spcPct val="115000"/>
              </a:lnSpc>
              <a:spcBef>
                <a:spcPct val="50000"/>
              </a:spcBef>
              <a:buClrTx/>
              <a:buSzTx/>
              <a:buFontTx/>
              <a:buNone/>
            </a:pPr>
            <a:r>
              <a:rPr lang="en-US" altLang="en-US" sz="1900">
                <a:solidFill>
                  <a:schemeClr val="tx1"/>
                </a:solidFill>
                <a:cs typeface="Arial" panose="020B0604020202020204" pitchFamily="34" charset="0"/>
              </a:rPr>
              <a:t>Transaction (9). Receipt of Cash on Account.</a:t>
            </a:r>
            <a:r>
              <a:rPr lang="en-US" altLang="en-US" sz="1900" b="0">
                <a:solidFill>
                  <a:schemeClr val="tx1"/>
                </a:solidFill>
                <a:cs typeface="Arial" panose="020B0604020202020204" pitchFamily="34" charset="0"/>
              </a:rPr>
              <a:t> Softbyte receives €600 in cash from customers who had been billed for services [in Transaction (6)].</a:t>
            </a:r>
          </a:p>
        </p:txBody>
      </p:sp>
      <p:sp>
        <p:nvSpPr>
          <p:cNvPr id="81930" name="Text Box 11">
            <a:extLst>
              <a:ext uri="{FF2B5EF4-FFF2-40B4-BE49-F238E27FC236}">
                <a16:creationId xmlns:a16="http://schemas.microsoft.com/office/drawing/2014/main" id="{6EEA11B4-FD0B-885C-0698-65CA6895CD63}"/>
              </a:ext>
            </a:extLst>
          </p:cNvPr>
          <p:cNvSpPr txBox="1">
            <a:spLocks noChangeArrowheads="1"/>
          </p:cNvSpPr>
          <p:nvPr/>
        </p:nvSpPr>
        <p:spPr bwMode="auto">
          <a:xfrm>
            <a:off x="5029200" y="2773363"/>
            <a:ext cx="2667000" cy="274637"/>
          </a:xfrm>
          <a:prstGeom prst="rect">
            <a:avLst/>
          </a:prstGeom>
          <a:solidFill>
            <a:srgbClr val="6699FF"/>
          </a:solidFill>
          <a:ln>
            <a:noFill/>
          </a:ln>
          <a:extLs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spcBef>
                <a:spcPct val="50000"/>
              </a:spcBef>
              <a:buClrTx/>
              <a:buSzTx/>
              <a:buFontTx/>
              <a:buNone/>
            </a:pPr>
            <a:r>
              <a:rPr lang="en-US" altLang="en-US" sz="1200">
                <a:solidFill>
                  <a:schemeClr val="tx1"/>
                </a:solidFill>
                <a:latin typeface="Verdana" panose="020B0604030504040204" pitchFamily="34" charset="0"/>
              </a:rPr>
              <a:t>Stockholders’ Equity</a:t>
            </a:r>
            <a:endParaRPr lang="th-TH" altLang="en-US" sz="1200">
              <a:solidFill>
                <a:schemeClr val="tx1"/>
              </a:solidFill>
              <a:latin typeface="Verdana" panose="020B0604030504040204" pitchFamily="34" charset="0"/>
            </a:endParaRPr>
          </a:p>
        </p:txBody>
      </p:sp>
    </p:spTree>
  </p:cSld>
  <p:clrMapOvr>
    <a:masterClrMapping/>
  </p:clrMapOvr>
  <p:transition>
    <p:wipe dir="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3970" name="Picture 2">
            <a:extLst>
              <a:ext uri="{FF2B5EF4-FFF2-40B4-BE49-F238E27FC236}">
                <a16:creationId xmlns:a16="http://schemas.microsoft.com/office/drawing/2014/main" id="{BB395A4F-22F8-9F53-7E1D-DBA5559740B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2819400"/>
            <a:ext cx="8610600" cy="3567113"/>
          </a:xfrm>
          <a:prstGeom prst="rect">
            <a:avLst/>
          </a:prstGeom>
          <a:noFill/>
          <a:ln w="19050" cap="sq" algn="ctr">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pic>
      <p:sp>
        <p:nvSpPr>
          <p:cNvPr id="83971" name="Text Box 4">
            <a:extLst>
              <a:ext uri="{FF2B5EF4-FFF2-40B4-BE49-F238E27FC236}">
                <a16:creationId xmlns:a16="http://schemas.microsoft.com/office/drawing/2014/main" id="{0511488E-981C-D3CF-3A7F-E1EB414482E9}"/>
              </a:ext>
            </a:extLst>
          </p:cNvPr>
          <p:cNvSpPr txBox="1">
            <a:spLocks noChangeArrowheads="1"/>
          </p:cNvSpPr>
          <p:nvPr/>
        </p:nvSpPr>
        <p:spPr bwMode="auto">
          <a:xfrm>
            <a:off x="8305800" y="6445250"/>
            <a:ext cx="762000" cy="336550"/>
          </a:xfrm>
          <a:prstGeom prst="rect">
            <a:avLst/>
          </a:prstGeom>
          <a:solidFill>
            <a:schemeClr val="bg1"/>
          </a:solidFill>
          <a:ln>
            <a:noFill/>
          </a:ln>
          <a:extLs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marL="457200" indent="-457200">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r">
              <a:spcBef>
                <a:spcPct val="50000"/>
              </a:spcBef>
              <a:buClrTx/>
              <a:buSzTx/>
              <a:buFontTx/>
              <a:buNone/>
            </a:pPr>
            <a:r>
              <a:rPr lang="en-US" altLang="en-US" sz="1600">
                <a:cs typeface="Arial" panose="020B0604020202020204" pitchFamily="34" charset="0"/>
              </a:rPr>
              <a:t>LO 7</a:t>
            </a:r>
          </a:p>
        </p:txBody>
      </p:sp>
      <p:sp>
        <p:nvSpPr>
          <p:cNvPr id="83972" name="Line 4">
            <a:extLst>
              <a:ext uri="{FF2B5EF4-FFF2-40B4-BE49-F238E27FC236}">
                <a16:creationId xmlns:a16="http://schemas.microsoft.com/office/drawing/2014/main" id="{471E2FDC-B2D3-ABFD-4B3C-D4770C70D5E4}"/>
              </a:ext>
            </a:extLst>
          </p:cNvPr>
          <p:cNvSpPr>
            <a:spLocks noChangeShapeType="1"/>
          </p:cNvSpPr>
          <p:nvPr/>
        </p:nvSpPr>
        <p:spPr bwMode="auto">
          <a:xfrm>
            <a:off x="304800" y="990600"/>
            <a:ext cx="8534400" cy="0"/>
          </a:xfrm>
          <a:prstGeom prst="line">
            <a:avLst/>
          </a:prstGeom>
          <a:noFill/>
          <a:ln w="57150" cap="sq">
            <a:solidFill>
              <a:srgbClr val="8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83973" name="Rectangle 7">
            <a:extLst>
              <a:ext uri="{FF2B5EF4-FFF2-40B4-BE49-F238E27FC236}">
                <a16:creationId xmlns:a16="http://schemas.microsoft.com/office/drawing/2014/main" id="{8AEC6803-61EE-9D24-57A3-981D1384CDAC}"/>
              </a:ext>
            </a:extLst>
          </p:cNvPr>
          <p:cNvSpPr>
            <a:spLocks noChangeArrowheads="1"/>
          </p:cNvSpPr>
          <p:nvPr/>
        </p:nvSpPr>
        <p:spPr bwMode="auto">
          <a:xfrm>
            <a:off x="533400" y="381000"/>
            <a:ext cx="8077200" cy="560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90488" tIns="44450" rIns="90488" bIns="44450"/>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spcBef>
                <a:spcPct val="0"/>
              </a:spcBef>
              <a:buClrTx/>
              <a:buSzTx/>
              <a:buFontTx/>
              <a:buNone/>
            </a:pPr>
            <a:r>
              <a:rPr lang="en-US" altLang="en-US" sz="3000">
                <a:solidFill>
                  <a:schemeClr val="tx1"/>
                </a:solidFill>
                <a:cs typeface="Arial" panose="020B0604020202020204" pitchFamily="34" charset="0"/>
              </a:rPr>
              <a:t>Transaction Analysis</a:t>
            </a:r>
          </a:p>
        </p:txBody>
      </p:sp>
      <p:sp>
        <p:nvSpPr>
          <p:cNvPr id="83974" name="Rectangle 6">
            <a:extLst>
              <a:ext uri="{FF2B5EF4-FFF2-40B4-BE49-F238E27FC236}">
                <a16:creationId xmlns:a16="http://schemas.microsoft.com/office/drawing/2014/main" id="{FA3DF1A8-20E9-AC7E-32B0-B44CE0D13BBD}"/>
              </a:ext>
            </a:extLst>
          </p:cNvPr>
          <p:cNvSpPr>
            <a:spLocks noChangeArrowheads="1"/>
          </p:cNvSpPr>
          <p:nvPr/>
        </p:nvSpPr>
        <p:spPr bwMode="auto">
          <a:xfrm>
            <a:off x="762000" y="5638800"/>
            <a:ext cx="8077200" cy="649288"/>
          </a:xfrm>
          <a:prstGeom prst="rect">
            <a:avLst/>
          </a:prstGeom>
          <a:solidFill>
            <a:schemeClr val="bg1"/>
          </a:solidFill>
          <a:ln w="12700" cap="sq">
            <a:solidFill>
              <a:schemeClr val="tx1"/>
            </a:solidFill>
            <a:miter lim="800000"/>
            <a:headEnd type="none" w="sm" len="sm"/>
            <a:tailEnd type="none" w="sm" len="sm"/>
          </a:ln>
        </p:spPr>
        <p:txBody>
          <a:bodyPr wrap="none" anchor="ct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spcBef>
                <a:spcPct val="0"/>
              </a:spcBef>
              <a:buClrTx/>
              <a:buSzTx/>
              <a:buFontTx/>
              <a:buNone/>
            </a:pPr>
            <a:endParaRPr lang="en-US" altLang="en-US" sz="2400" b="0">
              <a:solidFill>
                <a:schemeClr val="tx1"/>
              </a:solidFill>
              <a:latin typeface="Times New Roman" panose="02020603050405020304" pitchFamily="18" charset="0"/>
            </a:endParaRPr>
          </a:p>
        </p:txBody>
      </p:sp>
      <p:sp>
        <p:nvSpPr>
          <p:cNvPr id="83975" name="Rectangle 7">
            <a:extLst>
              <a:ext uri="{FF2B5EF4-FFF2-40B4-BE49-F238E27FC236}">
                <a16:creationId xmlns:a16="http://schemas.microsoft.com/office/drawing/2014/main" id="{8F7B7A40-A1DB-6A49-A7F9-7A405B201A58}"/>
              </a:ext>
            </a:extLst>
          </p:cNvPr>
          <p:cNvSpPr>
            <a:spLocks noChangeArrowheads="1"/>
          </p:cNvSpPr>
          <p:nvPr/>
        </p:nvSpPr>
        <p:spPr bwMode="auto">
          <a:xfrm>
            <a:off x="762000" y="5465763"/>
            <a:ext cx="8077200" cy="173037"/>
          </a:xfrm>
          <a:prstGeom prst="rect">
            <a:avLst/>
          </a:prstGeom>
          <a:solidFill>
            <a:schemeClr val="bg1"/>
          </a:solidFill>
          <a:ln w="12700" cap="sq">
            <a:solidFill>
              <a:schemeClr val="tx1"/>
            </a:solidFill>
            <a:miter lim="800000"/>
            <a:headEnd type="none" w="sm" len="sm"/>
            <a:tailEnd type="none" w="sm" len="sm"/>
          </a:ln>
        </p:spPr>
        <p:txBody>
          <a:bodyPr wrap="none" anchor="ct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spcBef>
                <a:spcPct val="0"/>
              </a:spcBef>
              <a:buClrTx/>
              <a:buSzTx/>
              <a:buFontTx/>
              <a:buNone/>
            </a:pPr>
            <a:endParaRPr lang="en-US" altLang="en-US" sz="2400" b="0">
              <a:solidFill>
                <a:schemeClr val="tx1"/>
              </a:solidFill>
              <a:latin typeface="Times New Roman" panose="02020603050405020304" pitchFamily="18" charset="0"/>
            </a:endParaRPr>
          </a:p>
        </p:txBody>
      </p:sp>
      <p:sp>
        <p:nvSpPr>
          <p:cNvPr id="83976" name="Rectangle 8">
            <a:extLst>
              <a:ext uri="{FF2B5EF4-FFF2-40B4-BE49-F238E27FC236}">
                <a16:creationId xmlns:a16="http://schemas.microsoft.com/office/drawing/2014/main" id="{BDAC5CD6-8FFB-AE84-F220-130D12BCC918}"/>
              </a:ext>
            </a:extLst>
          </p:cNvPr>
          <p:cNvSpPr>
            <a:spLocks noChangeArrowheads="1"/>
          </p:cNvSpPr>
          <p:nvPr/>
        </p:nvSpPr>
        <p:spPr bwMode="auto">
          <a:xfrm>
            <a:off x="7378700" y="2438400"/>
            <a:ext cx="16129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r">
              <a:spcBef>
                <a:spcPct val="0"/>
              </a:spcBef>
              <a:buClrTx/>
              <a:buSzTx/>
              <a:buFontTx/>
              <a:buNone/>
            </a:pPr>
            <a:r>
              <a:rPr lang="en-US" altLang="en-US" sz="1200">
                <a:solidFill>
                  <a:schemeClr val="tx1"/>
                </a:solidFill>
                <a:cs typeface="Arial" panose="020B0604020202020204" pitchFamily="34" charset="0"/>
              </a:rPr>
              <a:t>Illustration 1-10</a:t>
            </a:r>
            <a:endParaRPr lang="en-US" altLang="en-US" sz="1200" b="0">
              <a:solidFill>
                <a:schemeClr val="tx1"/>
              </a:solidFill>
              <a:cs typeface="Arial" panose="020B0604020202020204" pitchFamily="34" charset="0"/>
            </a:endParaRPr>
          </a:p>
        </p:txBody>
      </p:sp>
      <p:sp>
        <p:nvSpPr>
          <p:cNvPr id="83977" name="Text Box 2">
            <a:extLst>
              <a:ext uri="{FF2B5EF4-FFF2-40B4-BE49-F238E27FC236}">
                <a16:creationId xmlns:a16="http://schemas.microsoft.com/office/drawing/2014/main" id="{CE0FB831-4169-E15A-A208-24A8408F7F24}"/>
              </a:ext>
            </a:extLst>
          </p:cNvPr>
          <p:cNvSpPr txBox="1">
            <a:spLocks noChangeArrowheads="1"/>
          </p:cNvSpPr>
          <p:nvPr/>
        </p:nvSpPr>
        <p:spPr bwMode="auto">
          <a:xfrm>
            <a:off x="533400" y="1143000"/>
            <a:ext cx="8229600" cy="755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nSpc>
                <a:spcPct val="115000"/>
              </a:lnSpc>
              <a:spcBef>
                <a:spcPct val="50000"/>
              </a:spcBef>
              <a:buClrTx/>
              <a:buSzTx/>
              <a:buFontTx/>
              <a:buNone/>
            </a:pPr>
            <a:r>
              <a:rPr lang="en-US" altLang="en-US" sz="1900">
                <a:solidFill>
                  <a:schemeClr val="tx1"/>
                </a:solidFill>
                <a:cs typeface="Arial" panose="020B0604020202020204" pitchFamily="34" charset="0"/>
              </a:rPr>
              <a:t>Transaction (10). Dividends.</a:t>
            </a:r>
            <a:r>
              <a:rPr lang="en-US" altLang="en-US" sz="1900" b="0">
                <a:solidFill>
                  <a:schemeClr val="tx1"/>
                </a:solidFill>
                <a:cs typeface="Arial" panose="020B0604020202020204" pitchFamily="34" charset="0"/>
              </a:rPr>
              <a:t> The corporation pays a dividend of €1,300 in cash.</a:t>
            </a:r>
          </a:p>
        </p:txBody>
      </p:sp>
      <p:sp>
        <p:nvSpPr>
          <p:cNvPr id="83978" name="Text Box 11">
            <a:extLst>
              <a:ext uri="{FF2B5EF4-FFF2-40B4-BE49-F238E27FC236}">
                <a16:creationId xmlns:a16="http://schemas.microsoft.com/office/drawing/2014/main" id="{57550370-C180-C929-1A8D-39E5932A330E}"/>
              </a:ext>
            </a:extLst>
          </p:cNvPr>
          <p:cNvSpPr txBox="1">
            <a:spLocks noChangeArrowheads="1"/>
          </p:cNvSpPr>
          <p:nvPr/>
        </p:nvSpPr>
        <p:spPr bwMode="auto">
          <a:xfrm>
            <a:off x="5029200" y="2773363"/>
            <a:ext cx="2667000" cy="274637"/>
          </a:xfrm>
          <a:prstGeom prst="rect">
            <a:avLst/>
          </a:prstGeom>
          <a:solidFill>
            <a:srgbClr val="6699FF"/>
          </a:solidFill>
          <a:ln>
            <a:noFill/>
          </a:ln>
          <a:extLs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spcBef>
                <a:spcPct val="50000"/>
              </a:spcBef>
              <a:buClrTx/>
              <a:buSzTx/>
              <a:buFontTx/>
              <a:buNone/>
            </a:pPr>
            <a:r>
              <a:rPr lang="en-US" altLang="en-US" sz="1200">
                <a:solidFill>
                  <a:schemeClr val="tx1"/>
                </a:solidFill>
                <a:latin typeface="Verdana" panose="020B0604030504040204" pitchFamily="34" charset="0"/>
              </a:rPr>
              <a:t>Stockholders’ Equity</a:t>
            </a:r>
            <a:endParaRPr lang="th-TH" altLang="en-US" sz="1200">
              <a:solidFill>
                <a:schemeClr val="tx1"/>
              </a:solidFill>
              <a:latin typeface="Verdana" panose="020B0604030504040204" pitchFamily="34" charset="0"/>
            </a:endParaRPr>
          </a:p>
        </p:txBody>
      </p:sp>
    </p:spTree>
  </p:cSld>
  <p:clrMapOvr>
    <a:masterClrMapping/>
  </p:clrMapOvr>
  <p:transition>
    <p:wipe dir="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6018" name="Picture 2">
            <a:extLst>
              <a:ext uri="{FF2B5EF4-FFF2-40B4-BE49-F238E27FC236}">
                <a16:creationId xmlns:a16="http://schemas.microsoft.com/office/drawing/2014/main" id="{7911D8B3-385F-5F90-9EA6-606C13FB950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2819400"/>
            <a:ext cx="8610600" cy="3567113"/>
          </a:xfrm>
          <a:prstGeom prst="rect">
            <a:avLst/>
          </a:prstGeom>
          <a:noFill/>
          <a:ln w="19050" cap="sq" algn="ctr">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pic>
      <p:sp>
        <p:nvSpPr>
          <p:cNvPr id="86019" name="Text Box 4">
            <a:extLst>
              <a:ext uri="{FF2B5EF4-FFF2-40B4-BE49-F238E27FC236}">
                <a16:creationId xmlns:a16="http://schemas.microsoft.com/office/drawing/2014/main" id="{0A57CBB5-C8EF-2467-C82F-9403B01B67DF}"/>
              </a:ext>
            </a:extLst>
          </p:cNvPr>
          <p:cNvSpPr txBox="1">
            <a:spLocks noChangeArrowheads="1"/>
          </p:cNvSpPr>
          <p:nvPr/>
        </p:nvSpPr>
        <p:spPr bwMode="auto">
          <a:xfrm>
            <a:off x="8305800" y="6445250"/>
            <a:ext cx="762000" cy="336550"/>
          </a:xfrm>
          <a:prstGeom prst="rect">
            <a:avLst/>
          </a:prstGeom>
          <a:solidFill>
            <a:schemeClr val="bg1"/>
          </a:solidFill>
          <a:ln>
            <a:noFill/>
          </a:ln>
          <a:extLs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marL="457200" indent="-457200">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r">
              <a:spcBef>
                <a:spcPct val="50000"/>
              </a:spcBef>
              <a:buClrTx/>
              <a:buSzTx/>
              <a:buFontTx/>
              <a:buNone/>
            </a:pPr>
            <a:r>
              <a:rPr lang="en-US" altLang="en-US" sz="1600">
                <a:cs typeface="Arial" panose="020B0604020202020204" pitchFamily="34" charset="0"/>
              </a:rPr>
              <a:t>LO 7</a:t>
            </a:r>
          </a:p>
        </p:txBody>
      </p:sp>
      <p:sp>
        <p:nvSpPr>
          <p:cNvPr id="86020" name="Line 4">
            <a:extLst>
              <a:ext uri="{FF2B5EF4-FFF2-40B4-BE49-F238E27FC236}">
                <a16:creationId xmlns:a16="http://schemas.microsoft.com/office/drawing/2014/main" id="{BDA0C17F-F6F2-3463-2EB5-37EC10EEBD66}"/>
              </a:ext>
            </a:extLst>
          </p:cNvPr>
          <p:cNvSpPr>
            <a:spLocks noChangeShapeType="1"/>
          </p:cNvSpPr>
          <p:nvPr/>
        </p:nvSpPr>
        <p:spPr bwMode="auto">
          <a:xfrm>
            <a:off x="304800" y="990600"/>
            <a:ext cx="8534400" cy="0"/>
          </a:xfrm>
          <a:prstGeom prst="line">
            <a:avLst/>
          </a:prstGeom>
          <a:noFill/>
          <a:ln w="57150" cap="sq">
            <a:solidFill>
              <a:srgbClr val="8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86021" name="Rectangle 7">
            <a:extLst>
              <a:ext uri="{FF2B5EF4-FFF2-40B4-BE49-F238E27FC236}">
                <a16:creationId xmlns:a16="http://schemas.microsoft.com/office/drawing/2014/main" id="{32DC73FF-5135-F5C6-18A4-ADC7AED3B857}"/>
              </a:ext>
            </a:extLst>
          </p:cNvPr>
          <p:cNvSpPr>
            <a:spLocks noChangeArrowheads="1"/>
          </p:cNvSpPr>
          <p:nvPr/>
        </p:nvSpPr>
        <p:spPr bwMode="auto">
          <a:xfrm>
            <a:off x="533400" y="381000"/>
            <a:ext cx="8077200" cy="560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90488" tIns="44450" rIns="90488" bIns="44450"/>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spcBef>
                <a:spcPct val="0"/>
              </a:spcBef>
              <a:buClrTx/>
              <a:buSzTx/>
              <a:buFontTx/>
              <a:buNone/>
            </a:pPr>
            <a:r>
              <a:rPr lang="en-US" altLang="en-US" sz="3000">
                <a:solidFill>
                  <a:schemeClr val="tx1"/>
                </a:solidFill>
                <a:cs typeface="Arial" panose="020B0604020202020204" pitchFamily="34" charset="0"/>
              </a:rPr>
              <a:t>Transaction Analysis</a:t>
            </a:r>
          </a:p>
        </p:txBody>
      </p:sp>
      <p:sp>
        <p:nvSpPr>
          <p:cNvPr id="86022" name="Rectangle 8">
            <a:extLst>
              <a:ext uri="{FF2B5EF4-FFF2-40B4-BE49-F238E27FC236}">
                <a16:creationId xmlns:a16="http://schemas.microsoft.com/office/drawing/2014/main" id="{D9FDFE88-4EF8-37FD-99D7-6CC023292CBC}"/>
              </a:ext>
            </a:extLst>
          </p:cNvPr>
          <p:cNvSpPr>
            <a:spLocks noChangeArrowheads="1"/>
          </p:cNvSpPr>
          <p:nvPr/>
        </p:nvSpPr>
        <p:spPr bwMode="auto">
          <a:xfrm>
            <a:off x="7378700" y="2438400"/>
            <a:ext cx="16129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r">
              <a:spcBef>
                <a:spcPct val="0"/>
              </a:spcBef>
              <a:buClrTx/>
              <a:buSzTx/>
              <a:buFontTx/>
              <a:buNone/>
            </a:pPr>
            <a:r>
              <a:rPr lang="en-US" altLang="en-US" sz="1200">
                <a:solidFill>
                  <a:schemeClr val="tx1"/>
                </a:solidFill>
                <a:cs typeface="Arial" panose="020B0604020202020204" pitchFamily="34" charset="0"/>
              </a:rPr>
              <a:t>Illustration 1-10</a:t>
            </a:r>
            <a:endParaRPr lang="en-US" altLang="en-US" sz="1200" b="0">
              <a:solidFill>
                <a:schemeClr val="tx1"/>
              </a:solidFill>
              <a:cs typeface="Arial" panose="020B0604020202020204" pitchFamily="34" charset="0"/>
            </a:endParaRPr>
          </a:p>
        </p:txBody>
      </p:sp>
      <p:sp>
        <p:nvSpPr>
          <p:cNvPr id="86023" name="Text Box 2">
            <a:extLst>
              <a:ext uri="{FF2B5EF4-FFF2-40B4-BE49-F238E27FC236}">
                <a16:creationId xmlns:a16="http://schemas.microsoft.com/office/drawing/2014/main" id="{D93959DA-7B60-2477-4428-37493F20083B}"/>
              </a:ext>
            </a:extLst>
          </p:cNvPr>
          <p:cNvSpPr txBox="1">
            <a:spLocks noChangeArrowheads="1"/>
          </p:cNvSpPr>
          <p:nvPr/>
        </p:nvSpPr>
        <p:spPr bwMode="auto">
          <a:xfrm>
            <a:off x="533400" y="1143000"/>
            <a:ext cx="8229600" cy="755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nSpc>
                <a:spcPct val="115000"/>
              </a:lnSpc>
              <a:spcBef>
                <a:spcPct val="50000"/>
              </a:spcBef>
              <a:buClrTx/>
              <a:buSzTx/>
              <a:buFontTx/>
              <a:buNone/>
            </a:pPr>
            <a:r>
              <a:rPr lang="en-US" altLang="en-US" sz="1900">
                <a:solidFill>
                  <a:schemeClr val="tx1"/>
                </a:solidFill>
                <a:cs typeface="Arial" panose="020B0604020202020204" pitchFamily="34" charset="0"/>
              </a:rPr>
              <a:t>Transaction (10). Dividends.</a:t>
            </a:r>
            <a:r>
              <a:rPr lang="en-US" altLang="en-US" sz="1900" b="0">
                <a:solidFill>
                  <a:schemeClr val="tx1"/>
                </a:solidFill>
                <a:cs typeface="Arial" panose="020B0604020202020204" pitchFamily="34" charset="0"/>
              </a:rPr>
              <a:t> The corporation pays a dividend of €1,300 in cash.</a:t>
            </a:r>
          </a:p>
        </p:txBody>
      </p:sp>
      <p:sp>
        <p:nvSpPr>
          <p:cNvPr id="86024" name="Text Box 11">
            <a:extLst>
              <a:ext uri="{FF2B5EF4-FFF2-40B4-BE49-F238E27FC236}">
                <a16:creationId xmlns:a16="http://schemas.microsoft.com/office/drawing/2014/main" id="{70981DE7-3BA7-F228-3B17-85D8E159170F}"/>
              </a:ext>
            </a:extLst>
          </p:cNvPr>
          <p:cNvSpPr txBox="1">
            <a:spLocks noChangeArrowheads="1"/>
          </p:cNvSpPr>
          <p:nvPr/>
        </p:nvSpPr>
        <p:spPr bwMode="auto">
          <a:xfrm>
            <a:off x="5029200" y="2773363"/>
            <a:ext cx="2667000" cy="274637"/>
          </a:xfrm>
          <a:prstGeom prst="rect">
            <a:avLst/>
          </a:prstGeom>
          <a:solidFill>
            <a:srgbClr val="6699FF"/>
          </a:solidFill>
          <a:ln>
            <a:noFill/>
          </a:ln>
          <a:extLs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spcBef>
                <a:spcPct val="50000"/>
              </a:spcBef>
              <a:buClrTx/>
              <a:buSzTx/>
              <a:buFontTx/>
              <a:buNone/>
            </a:pPr>
            <a:r>
              <a:rPr lang="en-US" altLang="en-US" sz="1200">
                <a:solidFill>
                  <a:schemeClr val="tx1"/>
                </a:solidFill>
                <a:latin typeface="Verdana" panose="020B0604030504040204" pitchFamily="34" charset="0"/>
              </a:rPr>
              <a:t>Stockholders’ Equity</a:t>
            </a:r>
            <a:endParaRPr lang="th-TH" altLang="en-US" sz="1200">
              <a:solidFill>
                <a:schemeClr val="tx1"/>
              </a:solidFill>
              <a:latin typeface="Verdana" panose="020B0604030504040204" pitchFamily="34" charset="0"/>
            </a:endParaRPr>
          </a:p>
        </p:txBody>
      </p:sp>
    </p:spTree>
  </p:cSld>
  <p:clrMapOvr>
    <a:masterClrMapping/>
  </p:clrMapOvr>
  <p:transition>
    <p:wipe dir="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Text Box 2">
            <a:extLst>
              <a:ext uri="{FF2B5EF4-FFF2-40B4-BE49-F238E27FC236}">
                <a16:creationId xmlns:a16="http://schemas.microsoft.com/office/drawing/2014/main" id="{F4348B31-080B-F788-3EFA-4D468E503F51}"/>
              </a:ext>
            </a:extLst>
          </p:cNvPr>
          <p:cNvSpPr txBox="1">
            <a:spLocks noChangeArrowheads="1"/>
          </p:cNvSpPr>
          <p:nvPr/>
        </p:nvSpPr>
        <p:spPr bwMode="auto">
          <a:xfrm>
            <a:off x="685800" y="1416050"/>
            <a:ext cx="777240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spcBef>
                <a:spcPct val="50000"/>
              </a:spcBef>
              <a:buClrTx/>
              <a:buSzTx/>
              <a:buFontTx/>
              <a:buNone/>
            </a:pPr>
            <a:r>
              <a:rPr lang="en-US" altLang="en-US" sz="2600" b="0">
                <a:solidFill>
                  <a:schemeClr val="tx1"/>
                </a:solidFill>
                <a:cs typeface="Arial" panose="020B0604020202020204" pitchFamily="34" charset="0"/>
              </a:rPr>
              <a:t>Companies prepare </a:t>
            </a:r>
            <a:r>
              <a:rPr lang="en-US" altLang="en-US" sz="2600">
                <a:solidFill>
                  <a:srgbClr val="800000"/>
                </a:solidFill>
                <a:cs typeface="Arial" panose="020B0604020202020204" pitchFamily="34" charset="0"/>
              </a:rPr>
              <a:t>four</a:t>
            </a:r>
            <a:r>
              <a:rPr lang="en-US" altLang="en-US" sz="2600" b="0">
                <a:solidFill>
                  <a:schemeClr val="tx1"/>
                </a:solidFill>
                <a:cs typeface="Arial" panose="020B0604020202020204" pitchFamily="34" charset="0"/>
              </a:rPr>
              <a:t> financial statements :</a:t>
            </a:r>
            <a:endParaRPr lang="en-US" altLang="en-US" sz="2600">
              <a:solidFill>
                <a:schemeClr val="tx1"/>
              </a:solidFill>
              <a:cs typeface="Arial" panose="020B0604020202020204" pitchFamily="34" charset="0"/>
            </a:endParaRPr>
          </a:p>
        </p:txBody>
      </p:sp>
      <p:sp>
        <p:nvSpPr>
          <p:cNvPr id="130051" name="AutoShape 3">
            <a:extLst>
              <a:ext uri="{FF2B5EF4-FFF2-40B4-BE49-F238E27FC236}">
                <a16:creationId xmlns:a16="http://schemas.microsoft.com/office/drawing/2014/main" id="{3EEB4075-3F9B-5E2D-CB61-C82029158E52}"/>
              </a:ext>
            </a:extLst>
          </p:cNvPr>
          <p:cNvSpPr>
            <a:spLocks noChangeArrowheads="1"/>
          </p:cNvSpPr>
          <p:nvPr/>
        </p:nvSpPr>
        <p:spPr bwMode="auto">
          <a:xfrm>
            <a:off x="4724400" y="3048000"/>
            <a:ext cx="1752600" cy="1905000"/>
          </a:xfrm>
          <a:prstGeom prst="foldedCorner">
            <a:avLst>
              <a:gd name="adj" fmla="val 12500"/>
            </a:avLst>
          </a:prstGeom>
          <a:solidFill>
            <a:srgbClr val="F9EFA5"/>
          </a:solidFill>
          <a:ln w="12700" cap="sq">
            <a:solidFill>
              <a:schemeClr val="tx1"/>
            </a:solidFill>
            <a:round/>
            <a:headEnd type="none" w="sm" len="sm"/>
            <a:tailEnd type="none" w="sm" len="sm"/>
          </a:ln>
        </p:spPr>
        <p:txBody>
          <a:bodyPr anchor="ct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spcBef>
                <a:spcPct val="0"/>
              </a:spcBef>
              <a:buClrTx/>
              <a:buSzTx/>
              <a:buFontTx/>
              <a:buNone/>
            </a:pPr>
            <a:r>
              <a:rPr lang="en-US" altLang="en-US" sz="2400" b="0">
                <a:solidFill>
                  <a:schemeClr val="tx1"/>
                </a:solidFill>
                <a:cs typeface="Arial" panose="020B0604020202020204" pitchFamily="34" charset="0"/>
              </a:rPr>
              <a:t>Statement of Financial Position</a:t>
            </a:r>
          </a:p>
        </p:txBody>
      </p:sp>
      <p:sp>
        <p:nvSpPr>
          <p:cNvPr id="130052" name="AutoShape 4">
            <a:extLst>
              <a:ext uri="{FF2B5EF4-FFF2-40B4-BE49-F238E27FC236}">
                <a16:creationId xmlns:a16="http://schemas.microsoft.com/office/drawing/2014/main" id="{70624C73-CC2A-9E06-8F8D-E8AFBF5A29BE}"/>
              </a:ext>
            </a:extLst>
          </p:cNvPr>
          <p:cNvSpPr>
            <a:spLocks noChangeArrowheads="1"/>
          </p:cNvSpPr>
          <p:nvPr/>
        </p:nvSpPr>
        <p:spPr bwMode="auto">
          <a:xfrm>
            <a:off x="762000" y="3048000"/>
            <a:ext cx="1752600" cy="1905000"/>
          </a:xfrm>
          <a:prstGeom prst="foldedCorner">
            <a:avLst>
              <a:gd name="adj" fmla="val 12500"/>
            </a:avLst>
          </a:prstGeom>
          <a:solidFill>
            <a:srgbClr val="F9EFA5"/>
          </a:solidFill>
          <a:ln w="12700" cap="sq">
            <a:solidFill>
              <a:schemeClr val="tx1"/>
            </a:solidFill>
            <a:round/>
            <a:headEnd type="none" w="sm" len="sm"/>
            <a:tailEnd type="none" w="sm" len="sm"/>
          </a:ln>
        </p:spPr>
        <p:txBody>
          <a:bodyPr anchor="ct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spcBef>
                <a:spcPct val="0"/>
              </a:spcBef>
              <a:buClrTx/>
              <a:buSzTx/>
              <a:buFontTx/>
              <a:buNone/>
            </a:pPr>
            <a:r>
              <a:rPr lang="en-US" altLang="en-US" sz="2400" b="0">
                <a:solidFill>
                  <a:schemeClr val="tx1"/>
                </a:solidFill>
                <a:cs typeface="Arial" panose="020B0604020202020204" pitchFamily="34" charset="0"/>
              </a:rPr>
              <a:t>Income Statement</a:t>
            </a:r>
          </a:p>
        </p:txBody>
      </p:sp>
      <p:sp>
        <p:nvSpPr>
          <p:cNvPr id="130053" name="AutoShape 5">
            <a:extLst>
              <a:ext uri="{FF2B5EF4-FFF2-40B4-BE49-F238E27FC236}">
                <a16:creationId xmlns:a16="http://schemas.microsoft.com/office/drawing/2014/main" id="{DF8A82B7-2799-D630-DC43-110C3F80347A}"/>
              </a:ext>
            </a:extLst>
          </p:cNvPr>
          <p:cNvSpPr>
            <a:spLocks noChangeArrowheads="1"/>
          </p:cNvSpPr>
          <p:nvPr/>
        </p:nvSpPr>
        <p:spPr bwMode="auto">
          <a:xfrm>
            <a:off x="6705600" y="3048000"/>
            <a:ext cx="1752600" cy="1905000"/>
          </a:xfrm>
          <a:prstGeom prst="foldedCorner">
            <a:avLst>
              <a:gd name="adj" fmla="val 12500"/>
            </a:avLst>
          </a:prstGeom>
          <a:solidFill>
            <a:srgbClr val="F9EFA5"/>
          </a:solidFill>
          <a:ln w="12700" cap="sq">
            <a:solidFill>
              <a:schemeClr val="tx1"/>
            </a:solidFill>
            <a:round/>
            <a:headEnd type="none" w="sm" len="sm"/>
            <a:tailEnd type="none" w="sm" len="sm"/>
          </a:ln>
        </p:spPr>
        <p:txBody>
          <a:bodyPr anchor="ct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spcBef>
                <a:spcPct val="0"/>
              </a:spcBef>
              <a:buClrTx/>
              <a:buSzTx/>
              <a:buFontTx/>
              <a:buNone/>
            </a:pPr>
            <a:r>
              <a:rPr lang="en-US" altLang="en-US" sz="2400" b="0">
                <a:solidFill>
                  <a:schemeClr val="tx1"/>
                </a:solidFill>
                <a:cs typeface="Arial" panose="020B0604020202020204" pitchFamily="34" charset="0"/>
              </a:rPr>
              <a:t>Statement of Cash Flows</a:t>
            </a:r>
          </a:p>
        </p:txBody>
      </p:sp>
      <p:sp>
        <p:nvSpPr>
          <p:cNvPr id="130054" name="AutoShape 6">
            <a:extLst>
              <a:ext uri="{FF2B5EF4-FFF2-40B4-BE49-F238E27FC236}">
                <a16:creationId xmlns:a16="http://schemas.microsoft.com/office/drawing/2014/main" id="{B39D3096-AC1F-15E7-8A28-459046FF8710}"/>
              </a:ext>
            </a:extLst>
          </p:cNvPr>
          <p:cNvSpPr>
            <a:spLocks noChangeArrowheads="1"/>
          </p:cNvSpPr>
          <p:nvPr/>
        </p:nvSpPr>
        <p:spPr bwMode="auto">
          <a:xfrm>
            <a:off x="2743200" y="3048000"/>
            <a:ext cx="1752600" cy="1905000"/>
          </a:xfrm>
          <a:prstGeom prst="foldedCorner">
            <a:avLst>
              <a:gd name="adj" fmla="val 12500"/>
            </a:avLst>
          </a:prstGeom>
          <a:solidFill>
            <a:srgbClr val="F9EFA5"/>
          </a:solidFill>
          <a:ln w="12700" cap="sq">
            <a:solidFill>
              <a:schemeClr val="tx1"/>
            </a:solidFill>
            <a:round/>
            <a:headEnd type="none" w="sm" len="sm"/>
            <a:tailEnd type="none" w="sm" len="sm"/>
          </a:ln>
        </p:spPr>
        <p:txBody>
          <a:bodyPr anchor="ct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spcBef>
                <a:spcPct val="0"/>
              </a:spcBef>
              <a:buClrTx/>
              <a:buSzTx/>
              <a:buFontTx/>
              <a:buNone/>
            </a:pPr>
            <a:r>
              <a:rPr lang="en-US" altLang="en-US" sz="2400" b="0">
                <a:solidFill>
                  <a:schemeClr val="tx1"/>
                </a:solidFill>
                <a:cs typeface="Arial" panose="020B0604020202020204" pitchFamily="34" charset="0"/>
              </a:rPr>
              <a:t>Retained Earnings Statement</a:t>
            </a:r>
          </a:p>
        </p:txBody>
      </p:sp>
      <p:sp>
        <p:nvSpPr>
          <p:cNvPr id="88071" name="AutoShape 7">
            <a:extLst>
              <a:ext uri="{FF2B5EF4-FFF2-40B4-BE49-F238E27FC236}">
                <a16:creationId xmlns:a16="http://schemas.microsoft.com/office/drawing/2014/main" id="{E8101242-AC53-0808-9AE9-70C76B034596}"/>
              </a:ext>
            </a:extLst>
          </p:cNvPr>
          <p:cNvSpPr>
            <a:spLocks noChangeArrowheads="1"/>
          </p:cNvSpPr>
          <p:nvPr/>
        </p:nvSpPr>
        <p:spPr bwMode="auto">
          <a:xfrm>
            <a:off x="3505200" y="2057400"/>
            <a:ext cx="228600" cy="762000"/>
          </a:xfrm>
          <a:prstGeom prst="downArrow">
            <a:avLst>
              <a:gd name="adj1" fmla="val 50000"/>
              <a:gd name="adj2" fmla="val 83333"/>
            </a:avLst>
          </a:prstGeom>
          <a:solidFill>
            <a:srgbClr val="800000"/>
          </a:solidFill>
          <a:ln w="12700" cap="sq">
            <a:solidFill>
              <a:schemeClr val="tx1"/>
            </a:solidFill>
            <a:miter lim="800000"/>
            <a:headEnd type="none" w="sm" len="sm"/>
            <a:tailEnd type="none" w="sm" len="sm"/>
          </a:ln>
        </p:spPr>
        <p:txBody>
          <a:bodyPr wrap="none" anchor="ct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spcBef>
                <a:spcPct val="0"/>
              </a:spcBef>
              <a:buClrTx/>
              <a:buSzTx/>
              <a:buFontTx/>
              <a:buNone/>
            </a:pPr>
            <a:endParaRPr lang="th-TH" altLang="en-US" sz="2400" b="0">
              <a:solidFill>
                <a:schemeClr val="tx1"/>
              </a:solidFill>
              <a:cs typeface="Arial" panose="020B0604020202020204" pitchFamily="34" charset="0"/>
            </a:endParaRPr>
          </a:p>
        </p:txBody>
      </p:sp>
      <p:sp>
        <p:nvSpPr>
          <p:cNvPr id="88072" name="AutoShape 8">
            <a:extLst>
              <a:ext uri="{FF2B5EF4-FFF2-40B4-BE49-F238E27FC236}">
                <a16:creationId xmlns:a16="http://schemas.microsoft.com/office/drawing/2014/main" id="{907A553C-4430-7212-CCB6-C2CD0019B3E5}"/>
              </a:ext>
            </a:extLst>
          </p:cNvPr>
          <p:cNvSpPr>
            <a:spLocks noChangeArrowheads="1"/>
          </p:cNvSpPr>
          <p:nvPr/>
        </p:nvSpPr>
        <p:spPr bwMode="auto">
          <a:xfrm>
            <a:off x="1524000" y="2057400"/>
            <a:ext cx="228600" cy="762000"/>
          </a:xfrm>
          <a:prstGeom prst="downArrow">
            <a:avLst>
              <a:gd name="adj1" fmla="val 50000"/>
              <a:gd name="adj2" fmla="val 83333"/>
            </a:avLst>
          </a:prstGeom>
          <a:solidFill>
            <a:srgbClr val="800000"/>
          </a:solidFill>
          <a:ln w="12700" cap="sq">
            <a:solidFill>
              <a:schemeClr val="tx1"/>
            </a:solidFill>
            <a:miter lim="800000"/>
            <a:headEnd type="none" w="sm" len="sm"/>
            <a:tailEnd type="none" w="sm" len="sm"/>
          </a:ln>
        </p:spPr>
        <p:txBody>
          <a:bodyPr wrap="none" anchor="ct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spcBef>
                <a:spcPct val="0"/>
              </a:spcBef>
              <a:buClrTx/>
              <a:buSzTx/>
              <a:buFontTx/>
              <a:buNone/>
            </a:pPr>
            <a:endParaRPr lang="th-TH" altLang="en-US" sz="2400" b="0">
              <a:solidFill>
                <a:schemeClr val="tx1"/>
              </a:solidFill>
              <a:cs typeface="Arial" panose="020B0604020202020204" pitchFamily="34" charset="0"/>
            </a:endParaRPr>
          </a:p>
        </p:txBody>
      </p:sp>
      <p:sp>
        <p:nvSpPr>
          <p:cNvPr id="88073" name="AutoShape 9">
            <a:extLst>
              <a:ext uri="{FF2B5EF4-FFF2-40B4-BE49-F238E27FC236}">
                <a16:creationId xmlns:a16="http://schemas.microsoft.com/office/drawing/2014/main" id="{0F4F50DC-1422-1BB7-DE70-2CD31567BC81}"/>
              </a:ext>
            </a:extLst>
          </p:cNvPr>
          <p:cNvSpPr>
            <a:spLocks noChangeArrowheads="1"/>
          </p:cNvSpPr>
          <p:nvPr/>
        </p:nvSpPr>
        <p:spPr bwMode="auto">
          <a:xfrm>
            <a:off x="5486400" y="2057400"/>
            <a:ext cx="228600" cy="762000"/>
          </a:xfrm>
          <a:prstGeom prst="downArrow">
            <a:avLst>
              <a:gd name="adj1" fmla="val 50000"/>
              <a:gd name="adj2" fmla="val 83333"/>
            </a:avLst>
          </a:prstGeom>
          <a:solidFill>
            <a:srgbClr val="800000"/>
          </a:solidFill>
          <a:ln w="12700" cap="sq">
            <a:solidFill>
              <a:schemeClr val="tx1"/>
            </a:solidFill>
            <a:miter lim="800000"/>
            <a:headEnd type="none" w="sm" len="sm"/>
            <a:tailEnd type="none" w="sm" len="sm"/>
          </a:ln>
        </p:spPr>
        <p:txBody>
          <a:bodyPr wrap="none" anchor="ct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spcBef>
                <a:spcPct val="0"/>
              </a:spcBef>
              <a:buClrTx/>
              <a:buSzTx/>
              <a:buFontTx/>
              <a:buNone/>
            </a:pPr>
            <a:endParaRPr lang="th-TH" altLang="en-US" sz="2400" b="0">
              <a:solidFill>
                <a:schemeClr val="tx1"/>
              </a:solidFill>
              <a:cs typeface="Arial" panose="020B0604020202020204" pitchFamily="34" charset="0"/>
            </a:endParaRPr>
          </a:p>
        </p:txBody>
      </p:sp>
      <p:sp>
        <p:nvSpPr>
          <p:cNvPr id="88074" name="AutoShape 10">
            <a:extLst>
              <a:ext uri="{FF2B5EF4-FFF2-40B4-BE49-F238E27FC236}">
                <a16:creationId xmlns:a16="http://schemas.microsoft.com/office/drawing/2014/main" id="{149B5EF1-A53D-1097-1BAB-D09C95C10180}"/>
              </a:ext>
            </a:extLst>
          </p:cNvPr>
          <p:cNvSpPr>
            <a:spLocks noChangeArrowheads="1"/>
          </p:cNvSpPr>
          <p:nvPr/>
        </p:nvSpPr>
        <p:spPr bwMode="auto">
          <a:xfrm>
            <a:off x="7467600" y="2057400"/>
            <a:ext cx="228600" cy="762000"/>
          </a:xfrm>
          <a:prstGeom prst="downArrow">
            <a:avLst>
              <a:gd name="adj1" fmla="val 50000"/>
              <a:gd name="adj2" fmla="val 83333"/>
            </a:avLst>
          </a:prstGeom>
          <a:solidFill>
            <a:srgbClr val="800000"/>
          </a:solidFill>
          <a:ln w="12700" cap="sq">
            <a:solidFill>
              <a:schemeClr val="tx1"/>
            </a:solidFill>
            <a:miter lim="800000"/>
            <a:headEnd type="none" w="sm" len="sm"/>
            <a:tailEnd type="none" w="sm" len="sm"/>
          </a:ln>
        </p:spPr>
        <p:txBody>
          <a:bodyPr wrap="none" anchor="ct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spcBef>
                <a:spcPct val="0"/>
              </a:spcBef>
              <a:buClrTx/>
              <a:buSzTx/>
              <a:buFontTx/>
              <a:buNone/>
            </a:pPr>
            <a:endParaRPr lang="th-TH" altLang="en-US" sz="2400" b="0">
              <a:solidFill>
                <a:schemeClr val="tx1"/>
              </a:solidFill>
              <a:cs typeface="Arial" panose="020B0604020202020204" pitchFamily="34" charset="0"/>
            </a:endParaRPr>
          </a:p>
        </p:txBody>
      </p:sp>
      <p:sp>
        <p:nvSpPr>
          <p:cNvPr id="88075" name="Text Box 12">
            <a:extLst>
              <a:ext uri="{FF2B5EF4-FFF2-40B4-BE49-F238E27FC236}">
                <a16:creationId xmlns:a16="http://schemas.microsoft.com/office/drawing/2014/main" id="{32F9B802-1EA2-4CA0-C705-9BF82CF16331}"/>
              </a:ext>
            </a:extLst>
          </p:cNvPr>
          <p:cNvSpPr txBox="1">
            <a:spLocks noChangeArrowheads="1"/>
          </p:cNvSpPr>
          <p:nvPr/>
        </p:nvSpPr>
        <p:spPr bwMode="auto">
          <a:xfrm>
            <a:off x="1066800" y="6369050"/>
            <a:ext cx="7924800" cy="336550"/>
          </a:xfrm>
          <a:prstGeom prst="rect">
            <a:avLst/>
          </a:prstGeom>
          <a:solidFill>
            <a:schemeClr val="bg1"/>
          </a:solidFill>
          <a:ln>
            <a:noFill/>
          </a:ln>
          <a:extLs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marL="457200" indent="-457200">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r">
              <a:spcBef>
                <a:spcPct val="50000"/>
              </a:spcBef>
              <a:buClrTx/>
              <a:buSzTx/>
              <a:buFontTx/>
              <a:buNone/>
            </a:pPr>
            <a:r>
              <a:rPr lang="en-US" altLang="en-US" sz="1600">
                <a:cs typeface="Arial" panose="020B0604020202020204" pitchFamily="34" charset="0"/>
              </a:rPr>
              <a:t>LO 8  Understand the four financial statements and how they are prepared.</a:t>
            </a:r>
          </a:p>
        </p:txBody>
      </p:sp>
      <p:sp>
        <p:nvSpPr>
          <p:cNvPr id="88076" name="Line 12">
            <a:extLst>
              <a:ext uri="{FF2B5EF4-FFF2-40B4-BE49-F238E27FC236}">
                <a16:creationId xmlns:a16="http://schemas.microsoft.com/office/drawing/2014/main" id="{51878D5D-F353-5F52-B50A-16528FEB2D38}"/>
              </a:ext>
            </a:extLst>
          </p:cNvPr>
          <p:cNvSpPr>
            <a:spLocks noChangeShapeType="1"/>
          </p:cNvSpPr>
          <p:nvPr/>
        </p:nvSpPr>
        <p:spPr bwMode="auto">
          <a:xfrm>
            <a:off x="304800" y="990600"/>
            <a:ext cx="8534400" cy="0"/>
          </a:xfrm>
          <a:prstGeom prst="line">
            <a:avLst/>
          </a:prstGeom>
          <a:noFill/>
          <a:ln w="57150" cap="sq">
            <a:solidFill>
              <a:srgbClr val="8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88077" name="Rectangle 7">
            <a:extLst>
              <a:ext uri="{FF2B5EF4-FFF2-40B4-BE49-F238E27FC236}">
                <a16:creationId xmlns:a16="http://schemas.microsoft.com/office/drawing/2014/main" id="{C8421253-D4DB-D698-A4E2-4EDAB81B28B8}"/>
              </a:ext>
            </a:extLst>
          </p:cNvPr>
          <p:cNvSpPr>
            <a:spLocks noChangeArrowheads="1"/>
          </p:cNvSpPr>
          <p:nvPr/>
        </p:nvSpPr>
        <p:spPr bwMode="auto">
          <a:xfrm>
            <a:off x="533400" y="381000"/>
            <a:ext cx="8077200" cy="560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90488" tIns="44450" rIns="90488" bIns="44450"/>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spcBef>
                <a:spcPct val="0"/>
              </a:spcBef>
              <a:buClrTx/>
              <a:buSzTx/>
              <a:buFontTx/>
              <a:buNone/>
            </a:pPr>
            <a:r>
              <a:rPr lang="en-US" altLang="en-US" sz="3000">
                <a:solidFill>
                  <a:schemeClr val="tx1"/>
                </a:solidFill>
                <a:cs typeface="Arial" panose="020B0604020202020204" pitchFamily="34" charset="0"/>
              </a:rPr>
              <a:t>Financial Statements</a:t>
            </a:r>
          </a:p>
        </p:txBody>
      </p:sp>
      <p:sp>
        <p:nvSpPr>
          <p:cNvPr id="88078" name="Rectangle 14">
            <a:extLst>
              <a:ext uri="{FF2B5EF4-FFF2-40B4-BE49-F238E27FC236}">
                <a16:creationId xmlns:a16="http://schemas.microsoft.com/office/drawing/2014/main" id="{D4E430DB-341C-EF00-3456-A793E3991AB3}"/>
              </a:ext>
            </a:extLst>
          </p:cNvPr>
          <p:cNvSpPr>
            <a:spLocks noGrp="1" noChangeArrowheads="1"/>
          </p:cNvSpPr>
          <p:nvPr>
            <p:ph type="title" idx="4294967295"/>
          </p:nvPr>
        </p:nvSpPr>
        <p:spPr/>
        <p:txBody>
          <a:bodyPr/>
          <a:lstStyle/>
          <a:p>
            <a:endParaRPr lang="en-US" altLang="en-US">
              <a:effectLst/>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130052"/>
                                        </p:tgtEl>
                                        <p:attrNameLst>
                                          <p:attrName>style.visibility</p:attrName>
                                        </p:attrNameLst>
                                      </p:cBhvr>
                                      <p:to>
                                        <p:strVal val="visible"/>
                                      </p:to>
                                    </p:set>
                                    <p:animEffect transition="in" filter="wipe(up)">
                                      <p:cBhvr>
                                        <p:cTn id="7" dur="500"/>
                                        <p:tgtEl>
                                          <p:spTgt spid="13005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130054"/>
                                        </p:tgtEl>
                                        <p:attrNameLst>
                                          <p:attrName>style.visibility</p:attrName>
                                        </p:attrNameLst>
                                      </p:cBhvr>
                                      <p:to>
                                        <p:strVal val="visible"/>
                                      </p:to>
                                    </p:set>
                                    <p:animEffect transition="in" filter="wipe(up)">
                                      <p:cBhvr>
                                        <p:cTn id="12" dur="500"/>
                                        <p:tgtEl>
                                          <p:spTgt spid="13005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130051"/>
                                        </p:tgtEl>
                                        <p:attrNameLst>
                                          <p:attrName>style.visibility</p:attrName>
                                        </p:attrNameLst>
                                      </p:cBhvr>
                                      <p:to>
                                        <p:strVal val="visible"/>
                                      </p:to>
                                    </p:set>
                                    <p:animEffect transition="in" filter="wipe(up)">
                                      <p:cBhvr>
                                        <p:cTn id="17" dur="500"/>
                                        <p:tgtEl>
                                          <p:spTgt spid="13005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nodeType="clickEffect">
                                  <p:stCondLst>
                                    <p:cond delay="0"/>
                                  </p:stCondLst>
                                  <p:childTnLst>
                                    <p:set>
                                      <p:cBhvr>
                                        <p:cTn id="21" dur="1" fill="hold">
                                          <p:stCondLst>
                                            <p:cond delay="0"/>
                                          </p:stCondLst>
                                        </p:cTn>
                                        <p:tgtEl>
                                          <p:spTgt spid="130053"/>
                                        </p:tgtEl>
                                        <p:attrNameLst>
                                          <p:attrName>style.visibility</p:attrName>
                                        </p:attrNameLst>
                                      </p:cBhvr>
                                      <p:to>
                                        <p:strVal val="visible"/>
                                      </p:to>
                                    </p:set>
                                    <p:animEffect transition="in" filter="wipe(up)">
                                      <p:cBhvr>
                                        <p:cTn id="22" dur="500"/>
                                        <p:tgtEl>
                                          <p:spTgt spid="1300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051" grpId="0" animBg="1" autoUpdateAnimBg="0"/>
      <p:bldP spid="130052" grpId="0" animBg="1" autoUpdateAnimBg="0"/>
      <p:bldP spid="130053" grpId="0" animBg="1" autoUpdateAnimBg="0"/>
      <p:bldP spid="130054" grpId="0" animBg="1"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descr="BL00662_">
            <a:extLst>
              <a:ext uri="{FF2B5EF4-FFF2-40B4-BE49-F238E27FC236}">
                <a16:creationId xmlns:a16="http://schemas.microsoft.com/office/drawing/2014/main" id="{99DE8FFE-0735-A4EB-5A18-69942C777E2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4588" y="2209800"/>
            <a:ext cx="4595812" cy="245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3" name="Oval 3">
            <a:extLst>
              <a:ext uri="{FF2B5EF4-FFF2-40B4-BE49-F238E27FC236}">
                <a16:creationId xmlns:a16="http://schemas.microsoft.com/office/drawing/2014/main" id="{B04717F1-82A5-7897-463B-825AC79D86E8}"/>
              </a:ext>
            </a:extLst>
          </p:cNvPr>
          <p:cNvSpPr>
            <a:spLocks noChangeArrowheads="1"/>
          </p:cNvSpPr>
          <p:nvPr/>
        </p:nvSpPr>
        <p:spPr bwMode="auto">
          <a:xfrm>
            <a:off x="2590800" y="1295400"/>
            <a:ext cx="2133600" cy="990600"/>
          </a:xfrm>
          <a:prstGeom prst="ellipse">
            <a:avLst/>
          </a:prstGeom>
          <a:solidFill>
            <a:srgbClr val="99CCFF"/>
          </a:solidFill>
          <a:ln w="38100">
            <a:solidFill>
              <a:schemeClr val="tx1"/>
            </a:solidFill>
            <a:round/>
            <a:headEnd/>
            <a:tailEnd/>
          </a:ln>
        </p:spPr>
        <p:txBody>
          <a:bodyPr wrap="none" anchor="ct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spcBef>
                <a:spcPct val="0"/>
              </a:spcBef>
              <a:buClrTx/>
              <a:buSzTx/>
              <a:buFontTx/>
              <a:buNone/>
            </a:pPr>
            <a:endParaRPr lang="th-TH" altLang="en-US" sz="2400" b="0">
              <a:solidFill>
                <a:schemeClr val="tx1"/>
              </a:solidFill>
              <a:latin typeface="Times New Roman" panose="02020603050405020304" pitchFamily="18" charset="0"/>
            </a:endParaRPr>
          </a:p>
        </p:txBody>
      </p:sp>
      <p:sp>
        <p:nvSpPr>
          <p:cNvPr id="10244" name="Text Box 4">
            <a:extLst>
              <a:ext uri="{FF2B5EF4-FFF2-40B4-BE49-F238E27FC236}">
                <a16:creationId xmlns:a16="http://schemas.microsoft.com/office/drawing/2014/main" id="{C5341856-5D1D-A93F-2584-66A42B509A6C}"/>
              </a:ext>
            </a:extLst>
          </p:cNvPr>
          <p:cNvSpPr txBox="1">
            <a:spLocks noChangeArrowheads="1"/>
          </p:cNvSpPr>
          <p:nvPr/>
        </p:nvSpPr>
        <p:spPr bwMode="auto">
          <a:xfrm>
            <a:off x="2667000" y="15240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spcBef>
                <a:spcPct val="50000"/>
              </a:spcBef>
              <a:buClrTx/>
              <a:buSzTx/>
              <a:buFontTx/>
              <a:buNone/>
            </a:pPr>
            <a:r>
              <a:rPr lang="en-US" altLang="en-US" sz="2400">
                <a:solidFill>
                  <a:schemeClr val="tx1"/>
                </a:solidFill>
                <a:latin typeface="Comic Sans MS" panose="030F0702030302020204" pitchFamily="66" charset="0"/>
              </a:rPr>
              <a:t>Management</a:t>
            </a:r>
          </a:p>
        </p:txBody>
      </p:sp>
      <p:sp>
        <p:nvSpPr>
          <p:cNvPr id="10245" name="Oval 6">
            <a:extLst>
              <a:ext uri="{FF2B5EF4-FFF2-40B4-BE49-F238E27FC236}">
                <a16:creationId xmlns:a16="http://schemas.microsoft.com/office/drawing/2014/main" id="{574787CA-B920-A5D0-62A9-FB18E5547485}"/>
              </a:ext>
            </a:extLst>
          </p:cNvPr>
          <p:cNvSpPr>
            <a:spLocks noChangeArrowheads="1"/>
          </p:cNvSpPr>
          <p:nvPr/>
        </p:nvSpPr>
        <p:spPr bwMode="auto">
          <a:xfrm>
            <a:off x="228600" y="1828800"/>
            <a:ext cx="2438400" cy="1295400"/>
          </a:xfrm>
          <a:prstGeom prst="ellipse">
            <a:avLst/>
          </a:prstGeom>
          <a:solidFill>
            <a:srgbClr val="99CCFF"/>
          </a:solidFill>
          <a:ln w="38100">
            <a:solidFill>
              <a:schemeClr val="tx1"/>
            </a:solidFill>
            <a:round/>
            <a:headEnd/>
            <a:tailEnd/>
          </a:ln>
        </p:spPr>
        <p:txBody>
          <a:bodyPr wrap="none" anchor="ct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spcBef>
                <a:spcPct val="0"/>
              </a:spcBef>
              <a:buClrTx/>
              <a:buSzTx/>
              <a:buFontTx/>
              <a:buNone/>
            </a:pPr>
            <a:endParaRPr lang="th-TH" altLang="en-US" sz="2400" b="0">
              <a:solidFill>
                <a:schemeClr val="tx1"/>
              </a:solidFill>
              <a:latin typeface="Times New Roman" panose="02020603050405020304" pitchFamily="18" charset="0"/>
            </a:endParaRPr>
          </a:p>
        </p:txBody>
      </p:sp>
      <p:sp>
        <p:nvSpPr>
          <p:cNvPr id="10246" name="Text Box 7">
            <a:extLst>
              <a:ext uri="{FF2B5EF4-FFF2-40B4-BE49-F238E27FC236}">
                <a16:creationId xmlns:a16="http://schemas.microsoft.com/office/drawing/2014/main" id="{3E7E4EE5-270D-5554-1BFB-EB65690E0E2D}"/>
              </a:ext>
            </a:extLst>
          </p:cNvPr>
          <p:cNvSpPr txBox="1">
            <a:spLocks noChangeArrowheads="1"/>
          </p:cNvSpPr>
          <p:nvPr/>
        </p:nvSpPr>
        <p:spPr bwMode="auto">
          <a:xfrm>
            <a:off x="381000" y="2057400"/>
            <a:ext cx="21336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spcBef>
                <a:spcPct val="50000"/>
              </a:spcBef>
              <a:buClrTx/>
              <a:buSzTx/>
              <a:buFontTx/>
              <a:buNone/>
            </a:pPr>
            <a:r>
              <a:rPr lang="en-US" altLang="en-US" sz="2400">
                <a:solidFill>
                  <a:schemeClr val="tx1"/>
                </a:solidFill>
                <a:latin typeface="Comic Sans MS" panose="030F0702030302020204" pitchFamily="66" charset="0"/>
              </a:rPr>
              <a:t>Human Resources</a:t>
            </a:r>
          </a:p>
        </p:txBody>
      </p:sp>
      <p:sp>
        <p:nvSpPr>
          <p:cNvPr id="10247" name="Oval 8">
            <a:extLst>
              <a:ext uri="{FF2B5EF4-FFF2-40B4-BE49-F238E27FC236}">
                <a16:creationId xmlns:a16="http://schemas.microsoft.com/office/drawing/2014/main" id="{7B1287C6-FDFF-9BF6-166F-3995B052DF5E}"/>
              </a:ext>
            </a:extLst>
          </p:cNvPr>
          <p:cNvSpPr>
            <a:spLocks noChangeArrowheads="1"/>
          </p:cNvSpPr>
          <p:nvPr/>
        </p:nvSpPr>
        <p:spPr bwMode="auto">
          <a:xfrm>
            <a:off x="4953000" y="1219200"/>
            <a:ext cx="1981200" cy="914400"/>
          </a:xfrm>
          <a:prstGeom prst="ellipse">
            <a:avLst/>
          </a:prstGeom>
          <a:solidFill>
            <a:srgbClr val="FFFFFF"/>
          </a:solidFill>
          <a:ln w="38100">
            <a:solidFill>
              <a:schemeClr val="tx1"/>
            </a:solidFill>
            <a:round/>
            <a:headEnd/>
            <a:tailEnd/>
          </a:ln>
        </p:spPr>
        <p:txBody>
          <a:bodyPr wrap="none" anchor="ct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spcBef>
                <a:spcPct val="0"/>
              </a:spcBef>
              <a:buClrTx/>
              <a:buSzTx/>
              <a:buFontTx/>
              <a:buNone/>
            </a:pPr>
            <a:endParaRPr lang="th-TH" altLang="en-US" sz="2400" b="0">
              <a:solidFill>
                <a:schemeClr val="tx1"/>
              </a:solidFill>
              <a:latin typeface="Times New Roman" panose="02020603050405020304" pitchFamily="18" charset="0"/>
            </a:endParaRPr>
          </a:p>
        </p:txBody>
      </p:sp>
      <p:sp>
        <p:nvSpPr>
          <p:cNvPr id="10248" name="Text Box 9">
            <a:extLst>
              <a:ext uri="{FF2B5EF4-FFF2-40B4-BE49-F238E27FC236}">
                <a16:creationId xmlns:a16="http://schemas.microsoft.com/office/drawing/2014/main" id="{AF9AE36E-C18B-3B70-82A4-8F6A9B6D7685}"/>
              </a:ext>
            </a:extLst>
          </p:cNvPr>
          <p:cNvSpPr txBox="1">
            <a:spLocks noChangeArrowheads="1"/>
          </p:cNvSpPr>
          <p:nvPr/>
        </p:nvSpPr>
        <p:spPr bwMode="auto">
          <a:xfrm>
            <a:off x="5257800" y="1447800"/>
            <a:ext cx="1447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spcBef>
                <a:spcPct val="50000"/>
              </a:spcBef>
              <a:buClrTx/>
              <a:buSzTx/>
              <a:buFontTx/>
              <a:buNone/>
            </a:pPr>
            <a:r>
              <a:rPr lang="en-US" altLang="en-US" sz="2400">
                <a:solidFill>
                  <a:schemeClr val="tx1"/>
                </a:solidFill>
                <a:latin typeface="Comic Sans MS" panose="030F0702030302020204" pitchFamily="66" charset="0"/>
              </a:rPr>
              <a:t>IRS</a:t>
            </a:r>
          </a:p>
        </p:txBody>
      </p:sp>
      <p:sp>
        <p:nvSpPr>
          <p:cNvPr id="10249" name="Oval 10">
            <a:extLst>
              <a:ext uri="{FF2B5EF4-FFF2-40B4-BE49-F238E27FC236}">
                <a16:creationId xmlns:a16="http://schemas.microsoft.com/office/drawing/2014/main" id="{9E371ACA-0D16-60FA-C328-D73A3751BEA9}"/>
              </a:ext>
            </a:extLst>
          </p:cNvPr>
          <p:cNvSpPr>
            <a:spLocks noChangeArrowheads="1"/>
          </p:cNvSpPr>
          <p:nvPr/>
        </p:nvSpPr>
        <p:spPr bwMode="auto">
          <a:xfrm>
            <a:off x="6858000" y="1676400"/>
            <a:ext cx="2133600" cy="1066800"/>
          </a:xfrm>
          <a:prstGeom prst="ellipse">
            <a:avLst/>
          </a:prstGeom>
          <a:solidFill>
            <a:srgbClr val="FFFFFF"/>
          </a:solidFill>
          <a:ln w="38100">
            <a:solidFill>
              <a:schemeClr val="tx1"/>
            </a:solidFill>
            <a:round/>
            <a:headEnd/>
            <a:tailEnd/>
          </a:ln>
        </p:spPr>
        <p:txBody>
          <a:bodyPr wrap="none" anchor="ct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spcBef>
                <a:spcPct val="0"/>
              </a:spcBef>
              <a:buClrTx/>
              <a:buSzTx/>
              <a:buFontTx/>
              <a:buNone/>
            </a:pPr>
            <a:endParaRPr lang="th-TH" altLang="en-US" sz="2400" b="0">
              <a:solidFill>
                <a:schemeClr val="tx1"/>
              </a:solidFill>
              <a:latin typeface="Times New Roman" panose="02020603050405020304" pitchFamily="18" charset="0"/>
            </a:endParaRPr>
          </a:p>
        </p:txBody>
      </p:sp>
      <p:sp>
        <p:nvSpPr>
          <p:cNvPr id="10250" name="Oval 11">
            <a:extLst>
              <a:ext uri="{FF2B5EF4-FFF2-40B4-BE49-F238E27FC236}">
                <a16:creationId xmlns:a16="http://schemas.microsoft.com/office/drawing/2014/main" id="{CD9588EB-D789-B8AF-DF9E-66A362C49993}"/>
              </a:ext>
            </a:extLst>
          </p:cNvPr>
          <p:cNvSpPr>
            <a:spLocks noChangeArrowheads="1"/>
          </p:cNvSpPr>
          <p:nvPr/>
        </p:nvSpPr>
        <p:spPr bwMode="auto">
          <a:xfrm>
            <a:off x="7086600" y="2895600"/>
            <a:ext cx="1905000" cy="1143000"/>
          </a:xfrm>
          <a:prstGeom prst="ellipse">
            <a:avLst/>
          </a:prstGeom>
          <a:solidFill>
            <a:srgbClr val="FFFFFF"/>
          </a:solidFill>
          <a:ln w="38100">
            <a:solidFill>
              <a:schemeClr val="tx1"/>
            </a:solidFill>
            <a:round/>
            <a:headEnd/>
            <a:tailEnd/>
          </a:ln>
        </p:spPr>
        <p:txBody>
          <a:bodyPr wrap="none" anchor="ct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spcBef>
                <a:spcPct val="0"/>
              </a:spcBef>
              <a:buClrTx/>
              <a:buSzTx/>
              <a:buFontTx/>
              <a:buNone/>
            </a:pPr>
            <a:endParaRPr lang="th-TH" altLang="en-US" sz="2400" b="0">
              <a:solidFill>
                <a:schemeClr val="tx1"/>
              </a:solidFill>
              <a:latin typeface="Times New Roman" panose="02020603050405020304" pitchFamily="18" charset="0"/>
            </a:endParaRPr>
          </a:p>
        </p:txBody>
      </p:sp>
      <p:sp>
        <p:nvSpPr>
          <p:cNvPr id="10251" name="Text Box 12">
            <a:extLst>
              <a:ext uri="{FF2B5EF4-FFF2-40B4-BE49-F238E27FC236}">
                <a16:creationId xmlns:a16="http://schemas.microsoft.com/office/drawing/2014/main" id="{266A3029-5445-D7A5-1042-9138384E6045}"/>
              </a:ext>
            </a:extLst>
          </p:cNvPr>
          <p:cNvSpPr txBox="1">
            <a:spLocks noChangeArrowheads="1"/>
          </p:cNvSpPr>
          <p:nvPr/>
        </p:nvSpPr>
        <p:spPr bwMode="auto">
          <a:xfrm>
            <a:off x="7162800" y="3048000"/>
            <a:ext cx="17526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spcBef>
                <a:spcPct val="50000"/>
              </a:spcBef>
              <a:buClrTx/>
              <a:buSzTx/>
              <a:buFontTx/>
              <a:buNone/>
            </a:pPr>
            <a:r>
              <a:rPr lang="en-US" altLang="en-US" sz="2400">
                <a:solidFill>
                  <a:schemeClr val="tx1"/>
                </a:solidFill>
                <a:latin typeface="Comic Sans MS" panose="030F0702030302020204" pitchFamily="66" charset="0"/>
              </a:rPr>
              <a:t>Labor Unions</a:t>
            </a:r>
          </a:p>
        </p:txBody>
      </p:sp>
      <p:sp>
        <p:nvSpPr>
          <p:cNvPr id="10252" name="Oval 13">
            <a:extLst>
              <a:ext uri="{FF2B5EF4-FFF2-40B4-BE49-F238E27FC236}">
                <a16:creationId xmlns:a16="http://schemas.microsoft.com/office/drawing/2014/main" id="{22E8098B-891F-1963-D53B-1AE90D17240A}"/>
              </a:ext>
            </a:extLst>
          </p:cNvPr>
          <p:cNvSpPr>
            <a:spLocks noChangeArrowheads="1"/>
          </p:cNvSpPr>
          <p:nvPr/>
        </p:nvSpPr>
        <p:spPr bwMode="auto">
          <a:xfrm>
            <a:off x="5029200" y="4953000"/>
            <a:ext cx="2209800" cy="990600"/>
          </a:xfrm>
          <a:prstGeom prst="ellipse">
            <a:avLst/>
          </a:prstGeom>
          <a:solidFill>
            <a:srgbClr val="FFFFFF"/>
          </a:solidFill>
          <a:ln w="38100">
            <a:solidFill>
              <a:schemeClr val="tx1"/>
            </a:solidFill>
            <a:round/>
            <a:headEnd/>
            <a:tailEnd/>
          </a:ln>
        </p:spPr>
        <p:txBody>
          <a:bodyPr wrap="none" anchor="ct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spcBef>
                <a:spcPct val="0"/>
              </a:spcBef>
              <a:buClrTx/>
              <a:buSzTx/>
              <a:buFontTx/>
              <a:buNone/>
            </a:pPr>
            <a:endParaRPr lang="th-TH" altLang="en-US" sz="2400" b="0">
              <a:solidFill>
                <a:schemeClr val="tx1"/>
              </a:solidFill>
              <a:latin typeface="Times New Roman" panose="02020603050405020304" pitchFamily="18" charset="0"/>
            </a:endParaRPr>
          </a:p>
        </p:txBody>
      </p:sp>
      <p:sp>
        <p:nvSpPr>
          <p:cNvPr id="10253" name="Text Box 14">
            <a:extLst>
              <a:ext uri="{FF2B5EF4-FFF2-40B4-BE49-F238E27FC236}">
                <a16:creationId xmlns:a16="http://schemas.microsoft.com/office/drawing/2014/main" id="{FF7C58AB-8EA4-1573-F183-B3E86628B6ED}"/>
              </a:ext>
            </a:extLst>
          </p:cNvPr>
          <p:cNvSpPr txBox="1">
            <a:spLocks noChangeArrowheads="1"/>
          </p:cNvSpPr>
          <p:nvPr/>
        </p:nvSpPr>
        <p:spPr bwMode="auto">
          <a:xfrm>
            <a:off x="5181600" y="52578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spcBef>
                <a:spcPct val="50000"/>
              </a:spcBef>
              <a:buClrTx/>
              <a:buSzTx/>
              <a:buFontTx/>
              <a:buNone/>
            </a:pPr>
            <a:r>
              <a:rPr lang="en-US" altLang="en-US" sz="2400">
                <a:solidFill>
                  <a:schemeClr val="tx1"/>
                </a:solidFill>
                <a:latin typeface="Comic Sans MS" panose="030F0702030302020204" pitchFamily="66" charset="0"/>
              </a:rPr>
              <a:t>SEC</a:t>
            </a:r>
          </a:p>
        </p:txBody>
      </p:sp>
      <p:sp>
        <p:nvSpPr>
          <p:cNvPr id="10254" name="Oval 15">
            <a:extLst>
              <a:ext uri="{FF2B5EF4-FFF2-40B4-BE49-F238E27FC236}">
                <a16:creationId xmlns:a16="http://schemas.microsoft.com/office/drawing/2014/main" id="{29D13CCD-8751-C6DB-5707-28B30C3992C0}"/>
              </a:ext>
            </a:extLst>
          </p:cNvPr>
          <p:cNvSpPr>
            <a:spLocks noChangeArrowheads="1"/>
          </p:cNvSpPr>
          <p:nvPr/>
        </p:nvSpPr>
        <p:spPr bwMode="auto">
          <a:xfrm>
            <a:off x="609600" y="4495800"/>
            <a:ext cx="2133600" cy="1066800"/>
          </a:xfrm>
          <a:prstGeom prst="ellipse">
            <a:avLst/>
          </a:prstGeom>
          <a:solidFill>
            <a:srgbClr val="99CCFF"/>
          </a:solidFill>
          <a:ln w="38100">
            <a:solidFill>
              <a:schemeClr val="tx1"/>
            </a:solidFill>
            <a:round/>
            <a:headEnd/>
            <a:tailEnd/>
          </a:ln>
        </p:spPr>
        <p:txBody>
          <a:bodyPr wrap="none" anchor="ct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spcBef>
                <a:spcPct val="0"/>
              </a:spcBef>
              <a:buClrTx/>
              <a:buSzTx/>
              <a:buFontTx/>
              <a:buNone/>
            </a:pPr>
            <a:endParaRPr lang="th-TH" altLang="en-US" sz="2400" b="0">
              <a:solidFill>
                <a:schemeClr val="tx1"/>
              </a:solidFill>
              <a:latin typeface="Times New Roman" panose="02020603050405020304" pitchFamily="18" charset="0"/>
            </a:endParaRPr>
          </a:p>
        </p:txBody>
      </p:sp>
      <p:sp>
        <p:nvSpPr>
          <p:cNvPr id="10255" name="Text Box 16">
            <a:extLst>
              <a:ext uri="{FF2B5EF4-FFF2-40B4-BE49-F238E27FC236}">
                <a16:creationId xmlns:a16="http://schemas.microsoft.com/office/drawing/2014/main" id="{4D28C3D2-105D-1772-D31C-0CA3FAB5C646}"/>
              </a:ext>
            </a:extLst>
          </p:cNvPr>
          <p:cNvSpPr txBox="1">
            <a:spLocks noChangeArrowheads="1"/>
          </p:cNvSpPr>
          <p:nvPr/>
        </p:nvSpPr>
        <p:spPr bwMode="auto">
          <a:xfrm>
            <a:off x="762000" y="4800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spcBef>
                <a:spcPct val="50000"/>
              </a:spcBef>
              <a:buClrTx/>
              <a:buSzTx/>
              <a:buFontTx/>
              <a:buNone/>
            </a:pPr>
            <a:r>
              <a:rPr lang="en-US" altLang="en-US" sz="2400">
                <a:solidFill>
                  <a:schemeClr val="tx1"/>
                </a:solidFill>
                <a:latin typeface="Comic Sans MS" panose="030F0702030302020204" pitchFamily="66" charset="0"/>
              </a:rPr>
              <a:t>Marketing</a:t>
            </a:r>
          </a:p>
        </p:txBody>
      </p:sp>
      <p:sp>
        <p:nvSpPr>
          <p:cNvPr id="10256" name="Oval 17">
            <a:extLst>
              <a:ext uri="{FF2B5EF4-FFF2-40B4-BE49-F238E27FC236}">
                <a16:creationId xmlns:a16="http://schemas.microsoft.com/office/drawing/2014/main" id="{F0B3B252-FBE9-ED8A-0F71-C796495556A5}"/>
              </a:ext>
            </a:extLst>
          </p:cNvPr>
          <p:cNvSpPr>
            <a:spLocks noChangeArrowheads="1"/>
          </p:cNvSpPr>
          <p:nvPr/>
        </p:nvSpPr>
        <p:spPr bwMode="auto">
          <a:xfrm>
            <a:off x="228600" y="3352800"/>
            <a:ext cx="2057400" cy="990600"/>
          </a:xfrm>
          <a:prstGeom prst="ellipse">
            <a:avLst/>
          </a:prstGeom>
          <a:solidFill>
            <a:srgbClr val="99CCFF"/>
          </a:solidFill>
          <a:ln w="38100">
            <a:solidFill>
              <a:schemeClr val="tx1"/>
            </a:solidFill>
            <a:round/>
            <a:headEnd/>
            <a:tailEnd/>
          </a:ln>
        </p:spPr>
        <p:txBody>
          <a:bodyPr wrap="none" anchor="ct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spcBef>
                <a:spcPct val="0"/>
              </a:spcBef>
              <a:buClrTx/>
              <a:buSzTx/>
              <a:buFontTx/>
              <a:buNone/>
            </a:pPr>
            <a:endParaRPr lang="th-TH" altLang="en-US" sz="2400" b="0">
              <a:solidFill>
                <a:schemeClr val="tx1"/>
              </a:solidFill>
              <a:latin typeface="Times New Roman" panose="02020603050405020304" pitchFamily="18" charset="0"/>
            </a:endParaRPr>
          </a:p>
        </p:txBody>
      </p:sp>
      <p:sp>
        <p:nvSpPr>
          <p:cNvPr id="10257" name="Text Box 18">
            <a:extLst>
              <a:ext uri="{FF2B5EF4-FFF2-40B4-BE49-F238E27FC236}">
                <a16:creationId xmlns:a16="http://schemas.microsoft.com/office/drawing/2014/main" id="{87E607A4-83EE-A24D-E1AD-6D014C189678}"/>
              </a:ext>
            </a:extLst>
          </p:cNvPr>
          <p:cNvSpPr txBox="1">
            <a:spLocks noChangeArrowheads="1"/>
          </p:cNvSpPr>
          <p:nvPr/>
        </p:nvSpPr>
        <p:spPr bwMode="auto">
          <a:xfrm>
            <a:off x="304800" y="3581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spcBef>
                <a:spcPct val="50000"/>
              </a:spcBef>
              <a:buClrTx/>
              <a:buSzTx/>
              <a:buFontTx/>
              <a:buNone/>
            </a:pPr>
            <a:r>
              <a:rPr lang="en-US" altLang="en-US" sz="2400">
                <a:solidFill>
                  <a:schemeClr val="tx1"/>
                </a:solidFill>
                <a:latin typeface="Comic Sans MS" panose="030F0702030302020204" pitchFamily="66" charset="0"/>
              </a:rPr>
              <a:t>Finance</a:t>
            </a:r>
          </a:p>
        </p:txBody>
      </p:sp>
      <p:sp>
        <p:nvSpPr>
          <p:cNvPr id="10258" name="Oval 19">
            <a:extLst>
              <a:ext uri="{FF2B5EF4-FFF2-40B4-BE49-F238E27FC236}">
                <a16:creationId xmlns:a16="http://schemas.microsoft.com/office/drawing/2014/main" id="{7408DA01-0255-3474-8238-6D0BFA9A52CB}"/>
              </a:ext>
            </a:extLst>
          </p:cNvPr>
          <p:cNvSpPr>
            <a:spLocks noChangeArrowheads="1"/>
          </p:cNvSpPr>
          <p:nvPr/>
        </p:nvSpPr>
        <p:spPr bwMode="auto">
          <a:xfrm>
            <a:off x="7010400" y="4267200"/>
            <a:ext cx="1905000" cy="990600"/>
          </a:xfrm>
          <a:prstGeom prst="ellipse">
            <a:avLst/>
          </a:prstGeom>
          <a:solidFill>
            <a:srgbClr val="FFFFFF"/>
          </a:solidFill>
          <a:ln w="38100">
            <a:solidFill>
              <a:schemeClr val="tx1"/>
            </a:solidFill>
            <a:round/>
            <a:headEnd/>
            <a:tailEnd/>
          </a:ln>
        </p:spPr>
        <p:txBody>
          <a:bodyPr wrap="none" anchor="ct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spcBef>
                <a:spcPct val="0"/>
              </a:spcBef>
              <a:buClrTx/>
              <a:buSzTx/>
              <a:buFontTx/>
              <a:buNone/>
            </a:pPr>
            <a:endParaRPr lang="th-TH" altLang="en-US" sz="2400" b="0">
              <a:solidFill>
                <a:schemeClr val="tx1"/>
              </a:solidFill>
              <a:latin typeface="Times New Roman" panose="02020603050405020304" pitchFamily="18" charset="0"/>
            </a:endParaRPr>
          </a:p>
        </p:txBody>
      </p:sp>
      <p:sp>
        <p:nvSpPr>
          <p:cNvPr id="10259" name="Text Box 20">
            <a:extLst>
              <a:ext uri="{FF2B5EF4-FFF2-40B4-BE49-F238E27FC236}">
                <a16:creationId xmlns:a16="http://schemas.microsoft.com/office/drawing/2014/main" id="{39A6D570-3014-904B-C55A-EACE777903CC}"/>
              </a:ext>
            </a:extLst>
          </p:cNvPr>
          <p:cNvSpPr txBox="1">
            <a:spLocks noChangeArrowheads="1"/>
          </p:cNvSpPr>
          <p:nvPr/>
        </p:nvSpPr>
        <p:spPr bwMode="auto">
          <a:xfrm>
            <a:off x="6934200" y="1981200"/>
            <a:ext cx="1981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spcBef>
                <a:spcPct val="50000"/>
              </a:spcBef>
              <a:buClrTx/>
              <a:buSzTx/>
              <a:buFontTx/>
              <a:buNone/>
            </a:pPr>
            <a:r>
              <a:rPr lang="en-US" altLang="en-US" sz="2400">
                <a:solidFill>
                  <a:schemeClr val="tx1"/>
                </a:solidFill>
                <a:latin typeface="Comic Sans MS" panose="030F0702030302020204" pitchFamily="66" charset="0"/>
              </a:rPr>
              <a:t>Investors</a:t>
            </a:r>
          </a:p>
        </p:txBody>
      </p:sp>
      <p:sp>
        <p:nvSpPr>
          <p:cNvPr id="10260" name="Text Box 21">
            <a:extLst>
              <a:ext uri="{FF2B5EF4-FFF2-40B4-BE49-F238E27FC236}">
                <a16:creationId xmlns:a16="http://schemas.microsoft.com/office/drawing/2014/main" id="{BAFB0E55-FDF8-4CF8-0B45-92DAA49F3FAB}"/>
              </a:ext>
            </a:extLst>
          </p:cNvPr>
          <p:cNvSpPr txBox="1">
            <a:spLocks noChangeArrowheads="1"/>
          </p:cNvSpPr>
          <p:nvPr/>
        </p:nvSpPr>
        <p:spPr bwMode="auto">
          <a:xfrm>
            <a:off x="7086600" y="4495800"/>
            <a:ext cx="1752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spcBef>
                <a:spcPct val="50000"/>
              </a:spcBef>
              <a:buClrTx/>
              <a:buSzTx/>
              <a:buFontTx/>
              <a:buNone/>
            </a:pPr>
            <a:r>
              <a:rPr lang="en-US" altLang="en-US" sz="2400">
                <a:solidFill>
                  <a:schemeClr val="tx1"/>
                </a:solidFill>
                <a:latin typeface="Comic Sans MS" panose="030F0702030302020204" pitchFamily="66" charset="0"/>
              </a:rPr>
              <a:t>Creditors</a:t>
            </a:r>
          </a:p>
        </p:txBody>
      </p:sp>
      <p:sp>
        <p:nvSpPr>
          <p:cNvPr id="509974" name="Rectangle 22">
            <a:extLst>
              <a:ext uri="{FF2B5EF4-FFF2-40B4-BE49-F238E27FC236}">
                <a16:creationId xmlns:a16="http://schemas.microsoft.com/office/drawing/2014/main" id="{E69A130B-40F8-F7E0-07A9-EB538265C1AD}"/>
              </a:ext>
            </a:extLst>
          </p:cNvPr>
          <p:cNvSpPr>
            <a:spLocks noGrp="1" noChangeArrowheads="1"/>
          </p:cNvSpPr>
          <p:nvPr>
            <p:ph type="title"/>
          </p:nvPr>
        </p:nvSpPr>
        <p:spPr>
          <a:xfrm>
            <a:off x="457200" y="457200"/>
            <a:ext cx="8229600" cy="560388"/>
          </a:xfrm>
          <a:ln w="12700" cap="flat">
            <a:solidFill>
              <a:schemeClr val="tx1"/>
            </a:solidFill>
          </a:ln>
          <a:effectLst>
            <a:outerShdw dist="107763" dir="2700000" algn="ctr" rotWithShape="0">
              <a:schemeClr val="bg2"/>
            </a:outerShdw>
          </a:effectLst>
        </p:spPr>
        <p:txBody>
          <a:bodyPr lIns="90488" tIns="44450" rIns="90488" bIns="44450" anchor="t"/>
          <a:lstStyle/>
          <a:p>
            <a:pPr marL="109538" algn="l">
              <a:defRPr/>
            </a:pPr>
            <a:r>
              <a:rPr lang="en-US">
                <a:solidFill>
                  <a:schemeClr val="bg1"/>
                </a:solidFill>
                <a:effectLst>
                  <a:outerShdw blurRad="38100" dist="38100" dir="2700000" algn="tl">
                    <a:srgbClr val="000000"/>
                  </a:outerShdw>
                </a:effectLst>
                <a:cs typeface="+mj-cs"/>
              </a:rPr>
              <a:t>Who Uses Accounting Data?</a:t>
            </a:r>
          </a:p>
        </p:txBody>
      </p:sp>
      <p:sp>
        <p:nvSpPr>
          <p:cNvPr id="509975" name="Text Box 23">
            <a:extLst>
              <a:ext uri="{FF2B5EF4-FFF2-40B4-BE49-F238E27FC236}">
                <a16:creationId xmlns:a16="http://schemas.microsoft.com/office/drawing/2014/main" id="{4DF7C5BE-830D-AC33-204C-45893AA3C49F}"/>
              </a:ext>
            </a:extLst>
          </p:cNvPr>
          <p:cNvSpPr txBox="1">
            <a:spLocks noChangeArrowheads="1"/>
          </p:cNvSpPr>
          <p:nvPr/>
        </p:nvSpPr>
        <p:spPr bwMode="auto">
          <a:xfrm>
            <a:off x="3276600" y="6369050"/>
            <a:ext cx="5715000" cy="336550"/>
          </a:xfrm>
          <a:prstGeom prst="rect">
            <a:avLst/>
          </a:prstGeom>
          <a:solidFill>
            <a:schemeClr val="bg1"/>
          </a:solidFill>
          <a:ln w="19050">
            <a:noFill/>
            <a:miter lim="800000"/>
            <a:headEnd/>
            <a:tailEnd/>
          </a:ln>
          <a:effectLst/>
        </p:spPr>
        <p:txBody>
          <a:bodyPr>
            <a:spAutoFit/>
          </a:bodyPr>
          <a:lstStyle/>
          <a:p>
            <a:pPr algn="r">
              <a:spcBef>
                <a:spcPct val="50000"/>
              </a:spcBef>
              <a:defRPr/>
            </a:pPr>
            <a:r>
              <a:rPr lang="en-US" sz="1600" b="1" i="1">
                <a:solidFill>
                  <a:schemeClr val="bg2"/>
                </a:solidFill>
                <a:effectLst>
                  <a:outerShdw blurRad="38100" dist="38100" dir="2700000" algn="tl">
                    <a:srgbClr val="C0C0C0"/>
                  </a:outerShdw>
                </a:effectLst>
                <a:latin typeface="Comic Sans MS" pitchFamily="66" charset="0"/>
                <a:cs typeface="+mn-cs"/>
              </a:rPr>
              <a:t>SO 2  Identify the users and uses of accounting.</a:t>
            </a:r>
          </a:p>
        </p:txBody>
      </p:sp>
      <p:sp>
        <p:nvSpPr>
          <p:cNvPr id="10263" name="Oval 24">
            <a:extLst>
              <a:ext uri="{FF2B5EF4-FFF2-40B4-BE49-F238E27FC236}">
                <a16:creationId xmlns:a16="http://schemas.microsoft.com/office/drawing/2014/main" id="{6FA1D634-6398-D12D-17F7-07CC0B2BC578}"/>
              </a:ext>
            </a:extLst>
          </p:cNvPr>
          <p:cNvSpPr>
            <a:spLocks noChangeArrowheads="1"/>
          </p:cNvSpPr>
          <p:nvPr/>
        </p:nvSpPr>
        <p:spPr bwMode="auto">
          <a:xfrm>
            <a:off x="2667000" y="5105400"/>
            <a:ext cx="2133600" cy="1066800"/>
          </a:xfrm>
          <a:prstGeom prst="ellipse">
            <a:avLst/>
          </a:prstGeom>
          <a:solidFill>
            <a:schemeClr val="bg1"/>
          </a:solidFill>
          <a:ln w="38100">
            <a:solidFill>
              <a:schemeClr val="tx1"/>
            </a:solidFill>
            <a:round/>
            <a:headEnd/>
            <a:tailEnd/>
          </a:ln>
        </p:spPr>
        <p:txBody>
          <a:bodyPr wrap="none" anchor="ct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spcBef>
                <a:spcPct val="0"/>
              </a:spcBef>
              <a:buClrTx/>
              <a:buSzTx/>
              <a:buFontTx/>
              <a:buNone/>
            </a:pPr>
            <a:endParaRPr lang="th-TH" altLang="en-US" sz="2400" b="0">
              <a:solidFill>
                <a:schemeClr val="tx1"/>
              </a:solidFill>
              <a:latin typeface="Times New Roman" panose="02020603050405020304" pitchFamily="18" charset="0"/>
            </a:endParaRPr>
          </a:p>
        </p:txBody>
      </p:sp>
      <p:sp>
        <p:nvSpPr>
          <p:cNvPr id="10264" name="Text Box 25">
            <a:extLst>
              <a:ext uri="{FF2B5EF4-FFF2-40B4-BE49-F238E27FC236}">
                <a16:creationId xmlns:a16="http://schemas.microsoft.com/office/drawing/2014/main" id="{1F7D1624-CEF0-6C35-ED75-02F8855A48E2}"/>
              </a:ext>
            </a:extLst>
          </p:cNvPr>
          <p:cNvSpPr txBox="1">
            <a:spLocks noChangeArrowheads="1"/>
          </p:cNvSpPr>
          <p:nvPr/>
        </p:nvSpPr>
        <p:spPr bwMode="auto">
          <a:xfrm>
            <a:off x="2819400" y="54102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spcBef>
                <a:spcPct val="50000"/>
              </a:spcBef>
              <a:buClrTx/>
              <a:buSzTx/>
              <a:buFontTx/>
              <a:buNone/>
            </a:pPr>
            <a:r>
              <a:rPr lang="en-US" altLang="en-US" sz="2400">
                <a:solidFill>
                  <a:schemeClr val="tx1"/>
                </a:solidFill>
                <a:latin typeface="Comic Sans MS" panose="030F0702030302020204" pitchFamily="66" charset="0"/>
              </a:rPr>
              <a:t>Customers</a:t>
            </a:r>
          </a:p>
        </p:txBody>
      </p:sp>
      <p:sp>
        <p:nvSpPr>
          <p:cNvPr id="10265" name="Text Box 26">
            <a:extLst>
              <a:ext uri="{FF2B5EF4-FFF2-40B4-BE49-F238E27FC236}">
                <a16:creationId xmlns:a16="http://schemas.microsoft.com/office/drawing/2014/main" id="{2912D252-21B5-D04F-3EAF-D052C6768FB5}"/>
              </a:ext>
            </a:extLst>
          </p:cNvPr>
          <p:cNvSpPr txBox="1">
            <a:spLocks noChangeArrowheads="1"/>
          </p:cNvSpPr>
          <p:nvPr/>
        </p:nvSpPr>
        <p:spPr bwMode="auto">
          <a:xfrm>
            <a:off x="76200" y="1219200"/>
            <a:ext cx="2438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spcBef>
                <a:spcPct val="50000"/>
              </a:spcBef>
              <a:buClrTx/>
              <a:buSzTx/>
              <a:buFontTx/>
              <a:buNone/>
            </a:pPr>
            <a:r>
              <a:rPr lang="en-US" altLang="en-US" sz="2400">
                <a:solidFill>
                  <a:srgbClr val="800000"/>
                </a:solidFill>
                <a:latin typeface="Comic Sans MS" panose="030F0702030302020204" pitchFamily="66" charset="0"/>
              </a:rPr>
              <a:t>Internal Users</a:t>
            </a:r>
          </a:p>
        </p:txBody>
      </p:sp>
      <p:sp>
        <p:nvSpPr>
          <p:cNvPr id="10266" name="Text Box 27">
            <a:extLst>
              <a:ext uri="{FF2B5EF4-FFF2-40B4-BE49-F238E27FC236}">
                <a16:creationId xmlns:a16="http://schemas.microsoft.com/office/drawing/2014/main" id="{4AAF5A7E-E1FA-BB02-9368-97F0D2B3D08B}"/>
              </a:ext>
            </a:extLst>
          </p:cNvPr>
          <p:cNvSpPr txBox="1">
            <a:spLocks noChangeArrowheads="1"/>
          </p:cNvSpPr>
          <p:nvPr/>
        </p:nvSpPr>
        <p:spPr bwMode="auto">
          <a:xfrm>
            <a:off x="7391400" y="5486400"/>
            <a:ext cx="16002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spcBef>
                <a:spcPct val="50000"/>
              </a:spcBef>
              <a:buClrTx/>
              <a:buSzTx/>
              <a:buFontTx/>
              <a:buNone/>
            </a:pPr>
            <a:r>
              <a:rPr lang="en-US" altLang="en-US" sz="2400">
                <a:solidFill>
                  <a:srgbClr val="800000"/>
                </a:solidFill>
                <a:latin typeface="Comic Sans MS" panose="030F0702030302020204" pitchFamily="66" charset="0"/>
              </a:rPr>
              <a:t>External Users</a:t>
            </a:r>
          </a:p>
        </p:txBody>
      </p:sp>
    </p:spTree>
  </p:cSld>
  <p:clrMapOvr>
    <a:masterClrMapping/>
  </p:clrMapOvr>
  <p:transition>
    <p:wipe dir="r"/>
  </p:transition>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012" name="Rectangle 12">
            <a:extLst>
              <a:ext uri="{FF2B5EF4-FFF2-40B4-BE49-F238E27FC236}">
                <a16:creationId xmlns:a16="http://schemas.microsoft.com/office/drawing/2014/main" id="{D1B951D3-D216-3751-A3C7-3B439E1FD614}"/>
              </a:ext>
            </a:extLst>
          </p:cNvPr>
          <p:cNvSpPr>
            <a:spLocks noGrp="1" noChangeArrowheads="1"/>
          </p:cNvSpPr>
          <p:nvPr>
            <p:ph type="title"/>
          </p:nvPr>
        </p:nvSpPr>
        <p:spPr>
          <a:xfrm>
            <a:off x="457200" y="457200"/>
            <a:ext cx="8229600" cy="560388"/>
          </a:xfrm>
          <a:ln w="12700" cap="flat">
            <a:solidFill>
              <a:schemeClr val="tx1"/>
            </a:solidFill>
          </a:ln>
          <a:effectLst>
            <a:outerShdw dist="107763" dir="2700000" algn="ctr" rotWithShape="0">
              <a:schemeClr val="bg2"/>
            </a:outerShdw>
          </a:effectLst>
        </p:spPr>
        <p:txBody>
          <a:bodyPr lIns="90488" tIns="44450" rIns="90488" bIns="44450" anchor="t"/>
          <a:lstStyle/>
          <a:p>
            <a:pPr marL="109538" algn="l">
              <a:defRPr/>
            </a:pPr>
            <a:r>
              <a:rPr lang="en-US">
                <a:solidFill>
                  <a:schemeClr val="bg1"/>
                </a:solidFill>
                <a:effectLst>
                  <a:outerShdw blurRad="38100" dist="38100" dir="2700000" algn="tl">
                    <a:srgbClr val="000000"/>
                  </a:outerShdw>
                </a:effectLst>
              </a:rPr>
              <a:t>Who Uses Accounting Data?</a:t>
            </a:r>
          </a:p>
        </p:txBody>
      </p:sp>
      <p:sp>
        <p:nvSpPr>
          <p:cNvPr id="12291" name="Rectangle 2">
            <a:extLst>
              <a:ext uri="{FF2B5EF4-FFF2-40B4-BE49-F238E27FC236}">
                <a16:creationId xmlns:a16="http://schemas.microsoft.com/office/drawing/2014/main" id="{77E94FF7-416B-98CA-E717-9FD3F372850C}"/>
              </a:ext>
            </a:extLst>
          </p:cNvPr>
          <p:cNvSpPr>
            <a:spLocks noGrp="1" noChangeArrowheads="1"/>
          </p:cNvSpPr>
          <p:nvPr>
            <p:ph idx="1"/>
          </p:nvPr>
        </p:nvSpPr>
        <p:spPr>
          <a:xfrm>
            <a:off x="304800" y="1295400"/>
            <a:ext cx="4953000" cy="457200"/>
          </a:xfrm>
          <a:solidFill>
            <a:srgbClr val="FFFFCC"/>
          </a:solidFill>
          <a:ln w="38100">
            <a:solidFill>
              <a:srgbClr val="800000"/>
            </a:solidFill>
          </a:ln>
        </p:spPr>
        <p:txBody>
          <a:bodyPr/>
          <a:lstStyle/>
          <a:p>
            <a:pPr>
              <a:lnSpc>
                <a:spcPct val="90000"/>
              </a:lnSpc>
              <a:buFont typeface="Wingdings" panose="05000000000000000000" pitchFamily="2" charset="2"/>
              <a:buNone/>
            </a:pPr>
            <a:r>
              <a:rPr lang="en-US" altLang="en-US" sz="2400" b="0">
                <a:solidFill>
                  <a:schemeClr val="tx1"/>
                </a:solidFill>
                <a:effectLst/>
                <a:latin typeface="Comic Sans MS" panose="030F0702030302020204" pitchFamily="66" charset="0"/>
              </a:rPr>
              <a:t>Common Questions Asked</a:t>
            </a:r>
          </a:p>
        </p:txBody>
      </p:sp>
      <p:sp>
        <p:nvSpPr>
          <p:cNvPr id="12292" name="Rectangle 3">
            <a:extLst>
              <a:ext uri="{FF2B5EF4-FFF2-40B4-BE49-F238E27FC236}">
                <a16:creationId xmlns:a16="http://schemas.microsoft.com/office/drawing/2014/main" id="{866995B5-52CE-539A-EBD9-A3BF617DF943}"/>
              </a:ext>
            </a:extLst>
          </p:cNvPr>
          <p:cNvSpPr>
            <a:spLocks noChangeArrowheads="1"/>
          </p:cNvSpPr>
          <p:nvPr/>
        </p:nvSpPr>
        <p:spPr bwMode="auto">
          <a:xfrm>
            <a:off x="5410200" y="1295400"/>
            <a:ext cx="3352800" cy="457200"/>
          </a:xfrm>
          <a:prstGeom prst="rect">
            <a:avLst/>
          </a:prstGeom>
          <a:solidFill>
            <a:srgbClr val="FFFFCC"/>
          </a:solidFill>
          <a:ln w="38100">
            <a:solidFill>
              <a:srgbClr val="800000"/>
            </a:solidFill>
            <a:miter lim="800000"/>
            <a:headEnd/>
            <a:tailEnd/>
          </a:ln>
        </p:spPr>
        <p:txBody>
          <a:bodyPr lIns="182562" tIns="46038" rIns="182562" bIns="46038"/>
          <a:lstStyle>
            <a:lvl1pPr marL="342900" indent="-342900">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lnSpc>
                <a:spcPct val="90000"/>
              </a:lnSpc>
              <a:buFont typeface="Wingdings" panose="05000000000000000000" pitchFamily="2" charset="2"/>
              <a:buNone/>
            </a:pPr>
            <a:r>
              <a:rPr lang="en-US" altLang="en-US" sz="2400" b="0">
                <a:solidFill>
                  <a:schemeClr val="tx1"/>
                </a:solidFill>
                <a:latin typeface="Comic Sans MS" panose="030F0702030302020204" pitchFamily="66" charset="0"/>
              </a:rPr>
              <a:t>User</a:t>
            </a:r>
          </a:p>
        </p:txBody>
      </p:sp>
      <p:sp>
        <p:nvSpPr>
          <p:cNvPr id="12293" name="Rectangle 4">
            <a:extLst>
              <a:ext uri="{FF2B5EF4-FFF2-40B4-BE49-F238E27FC236}">
                <a16:creationId xmlns:a16="http://schemas.microsoft.com/office/drawing/2014/main" id="{9F6E4D48-762C-7933-3151-97A083BADE35}"/>
              </a:ext>
            </a:extLst>
          </p:cNvPr>
          <p:cNvSpPr>
            <a:spLocks noChangeArrowheads="1"/>
          </p:cNvSpPr>
          <p:nvPr/>
        </p:nvSpPr>
        <p:spPr bwMode="auto">
          <a:xfrm>
            <a:off x="304800" y="1905000"/>
            <a:ext cx="38100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182562" tIns="46038" rIns="182562" bIns="46038"/>
          <a:lstStyle>
            <a:lvl1pPr marL="342900" indent="-342900">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lnSpc>
                <a:spcPct val="90000"/>
              </a:lnSpc>
              <a:buFont typeface="Wingdings" panose="05000000000000000000" pitchFamily="2" charset="2"/>
              <a:buNone/>
            </a:pPr>
            <a:r>
              <a:rPr lang="en-US" altLang="en-US" sz="2000" b="0">
                <a:solidFill>
                  <a:schemeClr val="tx1"/>
                </a:solidFill>
                <a:latin typeface="Comic Sans MS" panose="030F0702030302020204" pitchFamily="66" charset="0"/>
              </a:rPr>
              <a:t>1. 	Can we afford to give our employees a pay raise?</a:t>
            </a:r>
          </a:p>
        </p:txBody>
      </p:sp>
      <p:sp>
        <p:nvSpPr>
          <p:cNvPr id="512005" name="Rectangle 5">
            <a:extLst>
              <a:ext uri="{FF2B5EF4-FFF2-40B4-BE49-F238E27FC236}">
                <a16:creationId xmlns:a16="http://schemas.microsoft.com/office/drawing/2014/main" id="{B30431C1-B6BF-9AFA-C8E9-20C1A12DDB14}"/>
              </a:ext>
            </a:extLst>
          </p:cNvPr>
          <p:cNvSpPr>
            <a:spLocks noChangeArrowheads="1"/>
          </p:cNvSpPr>
          <p:nvPr/>
        </p:nvSpPr>
        <p:spPr bwMode="auto">
          <a:xfrm>
            <a:off x="5562600" y="2057400"/>
            <a:ext cx="304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182562" tIns="46038" rIns="182562" bIns="46038"/>
          <a:lstStyle>
            <a:lvl1pPr marL="342900" indent="-342900">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lnSpc>
                <a:spcPct val="90000"/>
              </a:lnSpc>
              <a:spcBef>
                <a:spcPct val="175000"/>
              </a:spcBef>
              <a:buFont typeface="Wingdings" panose="05000000000000000000" pitchFamily="2" charset="2"/>
              <a:buNone/>
            </a:pPr>
            <a:r>
              <a:rPr lang="en-US" altLang="en-US" sz="2400">
                <a:solidFill>
                  <a:srgbClr val="000066"/>
                </a:solidFill>
                <a:latin typeface="Comic Sans MS" panose="030F0702030302020204" pitchFamily="66" charset="0"/>
              </a:rPr>
              <a:t>Human Resources</a:t>
            </a:r>
          </a:p>
        </p:txBody>
      </p:sp>
      <p:sp>
        <p:nvSpPr>
          <p:cNvPr id="12295" name="Rectangle 6">
            <a:extLst>
              <a:ext uri="{FF2B5EF4-FFF2-40B4-BE49-F238E27FC236}">
                <a16:creationId xmlns:a16="http://schemas.microsoft.com/office/drawing/2014/main" id="{E0896CDB-6CD5-1BA1-92E5-79D87666F03F}"/>
              </a:ext>
            </a:extLst>
          </p:cNvPr>
          <p:cNvSpPr>
            <a:spLocks noChangeArrowheads="1"/>
          </p:cNvSpPr>
          <p:nvPr/>
        </p:nvSpPr>
        <p:spPr bwMode="auto">
          <a:xfrm>
            <a:off x="304800" y="2667000"/>
            <a:ext cx="38100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182562" tIns="46038" rIns="182562" bIns="46038"/>
          <a:lstStyle>
            <a:lvl1pPr marL="342900" indent="-342900">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lnSpc>
                <a:spcPct val="90000"/>
              </a:lnSpc>
              <a:buFont typeface="Wingdings" panose="05000000000000000000" pitchFamily="2" charset="2"/>
              <a:buNone/>
            </a:pPr>
            <a:r>
              <a:rPr lang="en-US" altLang="en-US" sz="2000" b="0">
                <a:solidFill>
                  <a:schemeClr val="tx1"/>
                </a:solidFill>
                <a:latin typeface="Comic Sans MS" panose="030F0702030302020204" pitchFamily="66" charset="0"/>
              </a:rPr>
              <a:t>2. 	Did the company earn a satisfactory income?</a:t>
            </a:r>
          </a:p>
        </p:txBody>
      </p:sp>
      <p:sp>
        <p:nvSpPr>
          <p:cNvPr id="12296" name="Rectangle 7">
            <a:extLst>
              <a:ext uri="{FF2B5EF4-FFF2-40B4-BE49-F238E27FC236}">
                <a16:creationId xmlns:a16="http://schemas.microsoft.com/office/drawing/2014/main" id="{F22F928D-FBA5-B43C-5586-4AB5A958FEC0}"/>
              </a:ext>
            </a:extLst>
          </p:cNvPr>
          <p:cNvSpPr>
            <a:spLocks noChangeArrowheads="1"/>
          </p:cNvSpPr>
          <p:nvPr/>
        </p:nvSpPr>
        <p:spPr bwMode="auto">
          <a:xfrm>
            <a:off x="304800" y="3429000"/>
            <a:ext cx="41148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182562" tIns="46038" rIns="182562" bIns="46038"/>
          <a:lstStyle>
            <a:lvl1pPr marL="342900" indent="-342900">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lnSpc>
                <a:spcPct val="90000"/>
              </a:lnSpc>
              <a:buFont typeface="Wingdings" panose="05000000000000000000" pitchFamily="2" charset="2"/>
              <a:buNone/>
            </a:pPr>
            <a:r>
              <a:rPr lang="en-US" altLang="en-US" sz="2000" b="0">
                <a:solidFill>
                  <a:schemeClr val="tx1"/>
                </a:solidFill>
                <a:latin typeface="Comic Sans MS" panose="030F0702030302020204" pitchFamily="66" charset="0"/>
              </a:rPr>
              <a:t>3. 	Do we need to borrow in the near future?</a:t>
            </a:r>
          </a:p>
        </p:txBody>
      </p:sp>
      <p:sp>
        <p:nvSpPr>
          <p:cNvPr id="12297" name="Rectangle 8">
            <a:extLst>
              <a:ext uri="{FF2B5EF4-FFF2-40B4-BE49-F238E27FC236}">
                <a16:creationId xmlns:a16="http://schemas.microsoft.com/office/drawing/2014/main" id="{A40BD36C-D1F7-7F54-6FB6-F46B7CE596E9}"/>
              </a:ext>
            </a:extLst>
          </p:cNvPr>
          <p:cNvSpPr>
            <a:spLocks noChangeArrowheads="1"/>
          </p:cNvSpPr>
          <p:nvPr/>
        </p:nvSpPr>
        <p:spPr bwMode="auto">
          <a:xfrm>
            <a:off x="304800" y="4114800"/>
            <a:ext cx="44196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182562" tIns="46038" rIns="182562" bIns="46038"/>
          <a:lstStyle>
            <a:lvl1pPr marL="342900" indent="-342900">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lnSpc>
                <a:spcPct val="90000"/>
              </a:lnSpc>
              <a:buFont typeface="Wingdings" panose="05000000000000000000" pitchFamily="2" charset="2"/>
              <a:buNone/>
            </a:pPr>
            <a:r>
              <a:rPr lang="en-US" altLang="en-US" sz="2000" b="0">
                <a:solidFill>
                  <a:schemeClr val="tx1"/>
                </a:solidFill>
                <a:latin typeface="Comic Sans MS" panose="030F0702030302020204" pitchFamily="66" charset="0"/>
              </a:rPr>
              <a:t>4. 	Is cash sufficient to pay dividends to the stockholders?</a:t>
            </a:r>
          </a:p>
        </p:txBody>
      </p:sp>
      <p:sp>
        <p:nvSpPr>
          <p:cNvPr id="12298" name="Rectangle 9">
            <a:extLst>
              <a:ext uri="{FF2B5EF4-FFF2-40B4-BE49-F238E27FC236}">
                <a16:creationId xmlns:a16="http://schemas.microsoft.com/office/drawing/2014/main" id="{86186029-CF30-9252-193A-031F8073F04C}"/>
              </a:ext>
            </a:extLst>
          </p:cNvPr>
          <p:cNvSpPr>
            <a:spLocks noChangeArrowheads="1"/>
          </p:cNvSpPr>
          <p:nvPr/>
        </p:nvSpPr>
        <p:spPr bwMode="auto">
          <a:xfrm>
            <a:off x="304800" y="4876800"/>
            <a:ext cx="42672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182562" tIns="46038" rIns="182562" bIns="46038"/>
          <a:lstStyle>
            <a:lvl1pPr marL="342900" indent="-342900">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lnSpc>
                <a:spcPct val="90000"/>
              </a:lnSpc>
              <a:buFont typeface="Wingdings" panose="05000000000000000000" pitchFamily="2" charset="2"/>
              <a:buNone/>
            </a:pPr>
            <a:r>
              <a:rPr lang="en-US" altLang="en-US" sz="2000" b="0">
                <a:solidFill>
                  <a:schemeClr val="tx1"/>
                </a:solidFill>
                <a:latin typeface="Comic Sans MS" panose="030F0702030302020204" pitchFamily="66" charset="0"/>
              </a:rPr>
              <a:t>5. 	What price for our product will maximize net income?</a:t>
            </a:r>
          </a:p>
        </p:txBody>
      </p:sp>
      <p:sp>
        <p:nvSpPr>
          <p:cNvPr id="12299" name="AutoShape 10">
            <a:extLst>
              <a:ext uri="{FF2B5EF4-FFF2-40B4-BE49-F238E27FC236}">
                <a16:creationId xmlns:a16="http://schemas.microsoft.com/office/drawing/2014/main" id="{A3717D18-2078-5127-7EB7-7E7757CEE28B}"/>
              </a:ext>
            </a:extLst>
          </p:cNvPr>
          <p:cNvSpPr>
            <a:spLocks noChangeArrowheads="1"/>
          </p:cNvSpPr>
          <p:nvPr/>
        </p:nvSpPr>
        <p:spPr bwMode="auto">
          <a:xfrm>
            <a:off x="4724400" y="2133600"/>
            <a:ext cx="609600" cy="228600"/>
          </a:xfrm>
          <a:prstGeom prst="notchedRightArrow">
            <a:avLst>
              <a:gd name="adj1" fmla="val 50000"/>
              <a:gd name="adj2" fmla="val 66667"/>
            </a:avLst>
          </a:prstGeom>
          <a:solidFill>
            <a:srgbClr val="990000"/>
          </a:solidFill>
          <a:ln w="12700">
            <a:solidFill>
              <a:schemeClr val="tx1"/>
            </a:solidFill>
            <a:miter lim="800000"/>
            <a:headEnd/>
            <a:tailEnd/>
          </a:ln>
        </p:spPr>
        <p:txBody>
          <a:bodyPr wrap="none" anchor="ct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spcBef>
                <a:spcPct val="0"/>
              </a:spcBef>
              <a:buClrTx/>
              <a:buSzTx/>
              <a:buFontTx/>
              <a:buNone/>
            </a:pPr>
            <a:endParaRPr lang="th-TH" altLang="en-US" sz="2400" b="0">
              <a:solidFill>
                <a:schemeClr val="tx1"/>
              </a:solidFill>
              <a:latin typeface="Times New Roman" panose="02020603050405020304" pitchFamily="18" charset="0"/>
            </a:endParaRPr>
          </a:p>
        </p:txBody>
      </p:sp>
      <p:sp>
        <p:nvSpPr>
          <p:cNvPr id="12300" name="AutoShape 11">
            <a:extLst>
              <a:ext uri="{FF2B5EF4-FFF2-40B4-BE49-F238E27FC236}">
                <a16:creationId xmlns:a16="http://schemas.microsoft.com/office/drawing/2014/main" id="{FEF0D02B-2F54-1B0E-9B5A-0F96BB60A8DC}"/>
              </a:ext>
            </a:extLst>
          </p:cNvPr>
          <p:cNvSpPr>
            <a:spLocks noChangeArrowheads="1"/>
          </p:cNvSpPr>
          <p:nvPr/>
        </p:nvSpPr>
        <p:spPr bwMode="auto">
          <a:xfrm>
            <a:off x="4724400" y="2895600"/>
            <a:ext cx="609600" cy="228600"/>
          </a:xfrm>
          <a:prstGeom prst="notchedRightArrow">
            <a:avLst>
              <a:gd name="adj1" fmla="val 50000"/>
              <a:gd name="adj2" fmla="val 66667"/>
            </a:avLst>
          </a:prstGeom>
          <a:solidFill>
            <a:srgbClr val="990000"/>
          </a:solidFill>
          <a:ln w="12700">
            <a:solidFill>
              <a:schemeClr val="tx1"/>
            </a:solidFill>
            <a:miter lim="800000"/>
            <a:headEnd/>
            <a:tailEnd/>
          </a:ln>
        </p:spPr>
        <p:txBody>
          <a:bodyPr wrap="none" anchor="ct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spcBef>
                <a:spcPct val="0"/>
              </a:spcBef>
              <a:buClrTx/>
              <a:buSzTx/>
              <a:buFontTx/>
              <a:buNone/>
            </a:pPr>
            <a:endParaRPr lang="th-TH" altLang="en-US" sz="2400" b="0">
              <a:solidFill>
                <a:schemeClr val="tx1"/>
              </a:solidFill>
              <a:latin typeface="Times New Roman" panose="02020603050405020304" pitchFamily="18" charset="0"/>
            </a:endParaRPr>
          </a:p>
        </p:txBody>
      </p:sp>
      <p:sp>
        <p:nvSpPr>
          <p:cNvPr id="512013" name="Text Box 13">
            <a:extLst>
              <a:ext uri="{FF2B5EF4-FFF2-40B4-BE49-F238E27FC236}">
                <a16:creationId xmlns:a16="http://schemas.microsoft.com/office/drawing/2014/main" id="{8EEA5B51-06CE-A31A-A228-E65165F423F3}"/>
              </a:ext>
            </a:extLst>
          </p:cNvPr>
          <p:cNvSpPr txBox="1">
            <a:spLocks noChangeArrowheads="1"/>
          </p:cNvSpPr>
          <p:nvPr/>
        </p:nvSpPr>
        <p:spPr bwMode="auto">
          <a:xfrm>
            <a:off x="3276600" y="6369050"/>
            <a:ext cx="5715000" cy="336550"/>
          </a:xfrm>
          <a:prstGeom prst="rect">
            <a:avLst/>
          </a:prstGeom>
          <a:solidFill>
            <a:schemeClr val="bg1"/>
          </a:solidFill>
          <a:ln w="19050">
            <a:noFill/>
            <a:miter lim="800000"/>
            <a:headEnd/>
            <a:tailEnd/>
          </a:ln>
          <a:effectLst/>
        </p:spPr>
        <p:txBody>
          <a:bodyPr>
            <a:spAutoFit/>
          </a:bodyPr>
          <a:lstStyle/>
          <a:p>
            <a:pPr algn="r">
              <a:spcBef>
                <a:spcPct val="50000"/>
              </a:spcBef>
              <a:defRPr/>
            </a:pPr>
            <a:r>
              <a:rPr lang="en-US" sz="1600" b="1" i="1">
                <a:solidFill>
                  <a:schemeClr val="bg2"/>
                </a:solidFill>
                <a:effectLst>
                  <a:outerShdw blurRad="38100" dist="38100" dir="2700000" algn="tl">
                    <a:srgbClr val="C0C0C0"/>
                  </a:outerShdw>
                </a:effectLst>
                <a:latin typeface="Comic Sans MS" pitchFamily="66" charset="0"/>
              </a:rPr>
              <a:t>SO 2  Identify the users and uses of accounting.</a:t>
            </a:r>
          </a:p>
        </p:txBody>
      </p:sp>
      <p:sp>
        <p:nvSpPr>
          <p:cNvPr id="12302" name="Rectangle 14">
            <a:extLst>
              <a:ext uri="{FF2B5EF4-FFF2-40B4-BE49-F238E27FC236}">
                <a16:creationId xmlns:a16="http://schemas.microsoft.com/office/drawing/2014/main" id="{83F16A62-7BF2-678F-9C53-E008C7BC7E41}"/>
              </a:ext>
            </a:extLst>
          </p:cNvPr>
          <p:cNvSpPr>
            <a:spLocks noChangeArrowheads="1"/>
          </p:cNvSpPr>
          <p:nvPr/>
        </p:nvSpPr>
        <p:spPr bwMode="auto">
          <a:xfrm>
            <a:off x="304800" y="5638800"/>
            <a:ext cx="41910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182562" tIns="46038" rIns="182562" bIns="46038"/>
          <a:lstStyle>
            <a:lvl1pPr marL="342900" indent="-342900">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lnSpc>
                <a:spcPct val="90000"/>
              </a:lnSpc>
              <a:buFont typeface="Wingdings" panose="05000000000000000000" pitchFamily="2" charset="2"/>
              <a:buNone/>
            </a:pPr>
            <a:r>
              <a:rPr lang="en-US" altLang="en-US" sz="2000" b="0">
                <a:solidFill>
                  <a:schemeClr val="tx1"/>
                </a:solidFill>
                <a:latin typeface="Comic Sans MS" panose="030F0702030302020204" pitchFamily="66" charset="0"/>
              </a:rPr>
              <a:t>6. 	Will the company be able to pay its short-term debts?</a:t>
            </a:r>
          </a:p>
        </p:txBody>
      </p:sp>
      <p:sp>
        <p:nvSpPr>
          <p:cNvPr id="512015" name="Rectangle 15">
            <a:extLst>
              <a:ext uri="{FF2B5EF4-FFF2-40B4-BE49-F238E27FC236}">
                <a16:creationId xmlns:a16="http://schemas.microsoft.com/office/drawing/2014/main" id="{88B407A7-2A85-4FE5-A350-F1DAB171B07E}"/>
              </a:ext>
            </a:extLst>
          </p:cNvPr>
          <p:cNvSpPr>
            <a:spLocks noChangeArrowheads="1"/>
          </p:cNvSpPr>
          <p:nvPr/>
        </p:nvSpPr>
        <p:spPr bwMode="auto">
          <a:xfrm>
            <a:off x="5562600" y="2819400"/>
            <a:ext cx="304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182562" tIns="46038" rIns="182562" bIns="46038"/>
          <a:lstStyle>
            <a:lvl1pPr marL="342900" indent="-342900">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lnSpc>
                <a:spcPct val="90000"/>
              </a:lnSpc>
              <a:spcBef>
                <a:spcPct val="175000"/>
              </a:spcBef>
              <a:buFont typeface="Wingdings" panose="05000000000000000000" pitchFamily="2" charset="2"/>
              <a:buNone/>
            </a:pPr>
            <a:r>
              <a:rPr lang="en-US" altLang="en-US" sz="2400">
                <a:solidFill>
                  <a:srgbClr val="000066"/>
                </a:solidFill>
                <a:latin typeface="Comic Sans MS" panose="030F0702030302020204" pitchFamily="66" charset="0"/>
              </a:rPr>
              <a:t>Investors</a:t>
            </a:r>
          </a:p>
        </p:txBody>
      </p:sp>
      <p:sp>
        <p:nvSpPr>
          <p:cNvPr id="12304" name="AutoShape 16">
            <a:extLst>
              <a:ext uri="{FF2B5EF4-FFF2-40B4-BE49-F238E27FC236}">
                <a16:creationId xmlns:a16="http://schemas.microsoft.com/office/drawing/2014/main" id="{54BEE1B8-A07A-D62D-4795-235D6355CB4B}"/>
              </a:ext>
            </a:extLst>
          </p:cNvPr>
          <p:cNvSpPr>
            <a:spLocks noChangeArrowheads="1"/>
          </p:cNvSpPr>
          <p:nvPr/>
        </p:nvSpPr>
        <p:spPr bwMode="auto">
          <a:xfrm>
            <a:off x="4724400" y="3657600"/>
            <a:ext cx="609600" cy="228600"/>
          </a:xfrm>
          <a:prstGeom prst="notchedRightArrow">
            <a:avLst>
              <a:gd name="adj1" fmla="val 50000"/>
              <a:gd name="adj2" fmla="val 66667"/>
            </a:avLst>
          </a:prstGeom>
          <a:solidFill>
            <a:srgbClr val="990000"/>
          </a:solidFill>
          <a:ln w="12700">
            <a:solidFill>
              <a:schemeClr val="tx1"/>
            </a:solidFill>
            <a:miter lim="800000"/>
            <a:headEnd/>
            <a:tailEnd/>
          </a:ln>
        </p:spPr>
        <p:txBody>
          <a:bodyPr wrap="none" anchor="ct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spcBef>
                <a:spcPct val="0"/>
              </a:spcBef>
              <a:buClrTx/>
              <a:buSzTx/>
              <a:buFontTx/>
              <a:buNone/>
            </a:pPr>
            <a:endParaRPr lang="th-TH" altLang="en-US" sz="2400" b="0">
              <a:solidFill>
                <a:schemeClr val="tx1"/>
              </a:solidFill>
              <a:latin typeface="Times New Roman" panose="02020603050405020304" pitchFamily="18" charset="0"/>
            </a:endParaRPr>
          </a:p>
        </p:txBody>
      </p:sp>
      <p:sp>
        <p:nvSpPr>
          <p:cNvPr id="512017" name="Rectangle 17">
            <a:extLst>
              <a:ext uri="{FF2B5EF4-FFF2-40B4-BE49-F238E27FC236}">
                <a16:creationId xmlns:a16="http://schemas.microsoft.com/office/drawing/2014/main" id="{48F8C4DD-AB8E-CF45-F521-E496B59B3C76}"/>
              </a:ext>
            </a:extLst>
          </p:cNvPr>
          <p:cNvSpPr>
            <a:spLocks noChangeArrowheads="1"/>
          </p:cNvSpPr>
          <p:nvPr/>
        </p:nvSpPr>
        <p:spPr bwMode="auto">
          <a:xfrm>
            <a:off x="5562600" y="3581400"/>
            <a:ext cx="304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182562" tIns="46038" rIns="182562" bIns="46038"/>
          <a:lstStyle>
            <a:lvl1pPr marL="342900" indent="-342900">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lnSpc>
                <a:spcPct val="90000"/>
              </a:lnSpc>
              <a:spcBef>
                <a:spcPct val="175000"/>
              </a:spcBef>
              <a:buFont typeface="Wingdings" panose="05000000000000000000" pitchFamily="2" charset="2"/>
              <a:buNone/>
            </a:pPr>
            <a:r>
              <a:rPr lang="en-US" altLang="en-US" sz="2400">
                <a:solidFill>
                  <a:srgbClr val="000066"/>
                </a:solidFill>
                <a:latin typeface="Comic Sans MS" panose="030F0702030302020204" pitchFamily="66" charset="0"/>
              </a:rPr>
              <a:t>Management</a:t>
            </a:r>
          </a:p>
        </p:txBody>
      </p:sp>
      <p:sp>
        <p:nvSpPr>
          <p:cNvPr id="12306" name="AutoShape 18">
            <a:extLst>
              <a:ext uri="{FF2B5EF4-FFF2-40B4-BE49-F238E27FC236}">
                <a16:creationId xmlns:a16="http://schemas.microsoft.com/office/drawing/2014/main" id="{419DEB88-0F17-B910-1931-1ADB769C2F17}"/>
              </a:ext>
            </a:extLst>
          </p:cNvPr>
          <p:cNvSpPr>
            <a:spLocks noChangeArrowheads="1"/>
          </p:cNvSpPr>
          <p:nvPr/>
        </p:nvSpPr>
        <p:spPr bwMode="auto">
          <a:xfrm>
            <a:off x="4724400" y="4343400"/>
            <a:ext cx="609600" cy="228600"/>
          </a:xfrm>
          <a:prstGeom prst="notchedRightArrow">
            <a:avLst>
              <a:gd name="adj1" fmla="val 50000"/>
              <a:gd name="adj2" fmla="val 66667"/>
            </a:avLst>
          </a:prstGeom>
          <a:solidFill>
            <a:srgbClr val="990000"/>
          </a:solidFill>
          <a:ln w="12700">
            <a:solidFill>
              <a:schemeClr val="tx1"/>
            </a:solidFill>
            <a:miter lim="800000"/>
            <a:headEnd/>
            <a:tailEnd/>
          </a:ln>
        </p:spPr>
        <p:txBody>
          <a:bodyPr wrap="none" anchor="ct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spcBef>
                <a:spcPct val="0"/>
              </a:spcBef>
              <a:buClrTx/>
              <a:buSzTx/>
              <a:buFontTx/>
              <a:buNone/>
            </a:pPr>
            <a:endParaRPr lang="th-TH" altLang="en-US" sz="2400" b="0">
              <a:solidFill>
                <a:schemeClr val="tx1"/>
              </a:solidFill>
              <a:latin typeface="Times New Roman" panose="02020603050405020304" pitchFamily="18" charset="0"/>
            </a:endParaRPr>
          </a:p>
        </p:txBody>
      </p:sp>
      <p:sp>
        <p:nvSpPr>
          <p:cNvPr id="512019" name="Rectangle 19">
            <a:extLst>
              <a:ext uri="{FF2B5EF4-FFF2-40B4-BE49-F238E27FC236}">
                <a16:creationId xmlns:a16="http://schemas.microsoft.com/office/drawing/2014/main" id="{3650C40A-4411-3593-9B52-1F77D395A28D}"/>
              </a:ext>
            </a:extLst>
          </p:cNvPr>
          <p:cNvSpPr>
            <a:spLocks noChangeArrowheads="1"/>
          </p:cNvSpPr>
          <p:nvPr/>
        </p:nvSpPr>
        <p:spPr bwMode="auto">
          <a:xfrm>
            <a:off x="5562600" y="4267200"/>
            <a:ext cx="304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182562" tIns="46038" rIns="182562" bIns="46038"/>
          <a:lstStyle>
            <a:lvl1pPr marL="342900" indent="-342900">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lnSpc>
                <a:spcPct val="90000"/>
              </a:lnSpc>
              <a:spcBef>
                <a:spcPct val="175000"/>
              </a:spcBef>
              <a:buFont typeface="Wingdings" panose="05000000000000000000" pitchFamily="2" charset="2"/>
              <a:buNone/>
            </a:pPr>
            <a:r>
              <a:rPr lang="en-US" altLang="en-US" sz="2400">
                <a:solidFill>
                  <a:srgbClr val="000066"/>
                </a:solidFill>
                <a:latin typeface="Comic Sans MS" panose="030F0702030302020204" pitchFamily="66" charset="0"/>
              </a:rPr>
              <a:t>Finance</a:t>
            </a:r>
          </a:p>
        </p:txBody>
      </p:sp>
      <p:sp>
        <p:nvSpPr>
          <p:cNvPr id="12308" name="AutoShape 20">
            <a:extLst>
              <a:ext uri="{FF2B5EF4-FFF2-40B4-BE49-F238E27FC236}">
                <a16:creationId xmlns:a16="http://schemas.microsoft.com/office/drawing/2014/main" id="{C8719C28-1E2B-59E1-A2A0-40910D2C7EEE}"/>
              </a:ext>
            </a:extLst>
          </p:cNvPr>
          <p:cNvSpPr>
            <a:spLocks noChangeArrowheads="1"/>
          </p:cNvSpPr>
          <p:nvPr/>
        </p:nvSpPr>
        <p:spPr bwMode="auto">
          <a:xfrm>
            <a:off x="4724400" y="5105400"/>
            <a:ext cx="609600" cy="228600"/>
          </a:xfrm>
          <a:prstGeom prst="notchedRightArrow">
            <a:avLst>
              <a:gd name="adj1" fmla="val 50000"/>
              <a:gd name="adj2" fmla="val 66667"/>
            </a:avLst>
          </a:prstGeom>
          <a:solidFill>
            <a:srgbClr val="990000"/>
          </a:solidFill>
          <a:ln w="12700">
            <a:solidFill>
              <a:schemeClr val="tx1"/>
            </a:solidFill>
            <a:miter lim="800000"/>
            <a:headEnd/>
            <a:tailEnd/>
          </a:ln>
        </p:spPr>
        <p:txBody>
          <a:bodyPr wrap="none" anchor="ct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spcBef>
                <a:spcPct val="0"/>
              </a:spcBef>
              <a:buClrTx/>
              <a:buSzTx/>
              <a:buFontTx/>
              <a:buNone/>
            </a:pPr>
            <a:endParaRPr lang="th-TH" altLang="en-US" sz="2400" b="0">
              <a:solidFill>
                <a:schemeClr val="tx1"/>
              </a:solidFill>
              <a:latin typeface="Times New Roman" panose="02020603050405020304" pitchFamily="18" charset="0"/>
            </a:endParaRPr>
          </a:p>
        </p:txBody>
      </p:sp>
      <p:sp>
        <p:nvSpPr>
          <p:cNvPr id="512021" name="Rectangle 21">
            <a:extLst>
              <a:ext uri="{FF2B5EF4-FFF2-40B4-BE49-F238E27FC236}">
                <a16:creationId xmlns:a16="http://schemas.microsoft.com/office/drawing/2014/main" id="{CF1F20A6-0F73-4BEF-0A99-A3DD3FF63C22}"/>
              </a:ext>
            </a:extLst>
          </p:cNvPr>
          <p:cNvSpPr>
            <a:spLocks noChangeArrowheads="1"/>
          </p:cNvSpPr>
          <p:nvPr/>
        </p:nvSpPr>
        <p:spPr bwMode="auto">
          <a:xfrm>
            <a:off x="5562600" y="5029200"/>
            <a:ext cx="304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182562" tIns="46038" rIns="182562" bIns="46038"/>
          <a:lstStyle>
            <a:lvl1pPr marL="342900" indent="-342900">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lnSpc>
                <a:spcPct val="90000"/>
              </a:lnSpc>
              <a:spcBef>
                <a:spcPct val="175000"/>
              </a:spcBef>
              <a:buFont typeface="Wingdings" panose="05000000000000000000" pitchFamily="2" charset="2"/>
              <a:buNone/>
            </a:pPr>
            <a:r>
              <a:rPr lang="en-US" altLang="en-US" sz="2400">
                <a:solidFill>
                  <a:srgbClr val="000066"/>
                </a:solidFill>
                <a:latin typeface="Comic Sans MS" panose="030F0702030302020204" pitchFamily="66" charset="0"/>
              </a:rPr>
              <a:t>Marketing</a:t>
            </a:r>
          </a:p>
        </p:txBody>
      </p:sp>
      <p:sp>
        <p:nvSpPr>
          <p:cNvPr id="12310" name="AutoShape 22">
            <a:extLst>
              <a:ext uri="{FF2B5EF4-FFF2-40B4-BE49-F238E27FC236}">
                <a16:creationId xmlns:a16="http://schemas.microsoft.com/office/drawing/2014/main" id="{9751059D-38AE-9FCE-691D-DBA83DEACE62}"/>
              </a:ext>
            </a:extLst>
          </p:cNvPr>
          <p:cNvSpPr>
            <a:spLocks noChangeArrowheads="1"/>
          </p:cNvSpPr>
          <p:nvPr/>
        </p:nvSpPr>
        <p:spPr bwMode="auto">
          <a:xfrm>
            <a:off x="4724400" y="5867400"/>
            <a:ext cx="609600" cy="228600"/>
          </a:xfrm>
          <a:prstGeom prst="notchedRightArrow">
            <a:avLst>
              <a:gd name="adj1" fmla="val 50000"/>
              <a:gd name="adj2" fmla="val 66667"/>
            </a:avLst>
          </a:prstGeom>
          <a:solidFill>
            <a:srgbClr val="990000"/>
          </a:solidFill>
          <a:ln w="12700">
            <a:solidFill>
              <a:schemeClr val="tx1"/>
            </a:solidFill>
            <a:miter lim="800000"/>
            <a:headEnd/>
            <a:tailEnd/>
          </a:ln>
        </p:spPr>
        <p:txBody>
          <a:bodyPr wrap="none" anchor="ct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spcBef>
                <a:spcPct val="0"/>
              </a:spcBef>
              <a:buClrTx/>
              <a:buSzTx/>
              <a:buFontTx/>
              <a:buNone/>
            </a:pPr>
            <a:endParaRPr lang="th-TH" altLang="en-US" sz="2400" b="0">
              <a:solidFill>
                <a:schemeClr val="tx1"/>
              </a:solidFill>
              <a:latin typeface="Times New Roman" panose="02020603050405020304" pitchFamily="18" charset="0"/>
            </a:endParaRPr>
          </a:p>
        </p:txBody>
      </p:sp>
      <p:sp>
        <p:nvSpPr>
          <p:cNvPr id="512023" name="Rectangle 23">
            <a:extLst>
              <a:ext uri="{FF2B5EF4-FFF2-40B4-BE49-F238E27FC236}">
                <a16:creationId xmlns:a16="http://schemas.microsoft.com/office/drawing/2014/main" id="{366246C9-DB27-E9C4-3742-7B44296EE009}"/>
              </a:ext>
            </a:extLst>
          </p:cNvPr>
          <p:cNvSpPr>
            <a:spLocks noChangeArrowheads="1"/>
          </p:cNvSpPr>
          <p:nvPr/>
        </p:nvSpPr>
        <p:spPr bwMode="auto">
          <a:xfrm>
            <a:off x="5562600" y="5791200"/>
            <a:ext cx="304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182562" tIns="46038" rIns="182562" bIns="46038"/>
          <a:lstStyle>
            <a:lvl1pPr marL="342900" indent="-342900">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lnSpc>
                <a:spcPct val="90000"/>
              </a:lnSpc>
              <a:spcBef>
                <a:spcPct val="175000"/>
              </a:spcBef>
              <a:buFont typeface="Wingdings" panose="05000000000000000000" pitchFamily="2" charset="2"/>
              <a:buNone/>
            </a:pPr>
            <a:r>
              <a:rPr lang="en-US" altLang="en-US" sz="2400">
                <a:solidFill>
                  <a:srgbClr val="000066"/>
                </a:solidFill>
                <a:latin typeface="Comic Sans MS" panose="030F0702030302020204" pitchFamily="66" charset="0"/>
              </a:rPr>
              <a:t>Creditors</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512005"/>
                                        </p:tgtEl>
                                        <p:attrNameLst>
                                          <p:attrName>style.visibility</p:attrName>
                                        </p:attrNameLst>
                                      </p:cBhvr>
                                      <p:to>
                                        <p:strVal val="visible"/>
                                      </p:to>
                                    </p:set>
                                    <p:animEffect transition="in" filter="wipe(left)">
                                      <p:cBhvr>
                                        <p:cTn id="7" dur="500"/>
                                        <p:tgtEl>
                                          <p:spTgt spid="51200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512015"/>
                                        </p:tgtEl>
                                        <p:attrNameLst>
                                          <p:attrName>style.visibility</p:attrName>
                                        </p:attrNameLst>
                                      </p:cBhvr>
                                      <p:to>
                                        <p:strVal val="visible"/>
                                      </p:to>
                                    </p:set>
                                    <p:animEffect transition="in" filter="wipe(left)">
                                      <p:cBhvr>
                                        <p:cTn id="12" dur="500"/>
                                        <p:tgtEl>
                                          <p:spTgt spid="51201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512017"/>
                                        </p:tgtEl>
                                        <p:attrNameLst>
                                          <p:attrName>style.visibility</p:attrName>
                                        </p:attrNameLst>
                                      </p:cBhvr>
                                      <p:to>
                                        <p:strVal val="visible"/>
                                      </p:to>
                                    </p:set>
                                    <p:animEffect transition="in" filter="wipe(left)">
                                      <p:cBhvr>
                                        <p:cTn id="17" dur="500"/>
                                        <p:tgtEl>
                                          <p:spTgt spid="51201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512019"/>
                                        </p:tgtEl>
                                        <p:attrNameLst>
                                          <p:attrName>style.visibility</p:attrName>
                                        </p:attrNameLst>
                                      </p:cBhvr>
                                      <p:to>
                                        <p:strVal val="visible"/>
                                      </p:to>
                                    </p:set>
                                    <p:animEffect transition="in" filter="wipe(left)">
                                      <p:cBhvr>
                                        <p:cTn id="22" dur="500"/>
                                        <p:tgtEl>
                                          <p:spTgt spid="51201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512021"/>
                                        </p:tgtEl>
                                        <p:attrNameLst>
                                          <p:attrName>style.visibility</p:attrName>
                                        </p:attrNameLst>
                                      </p:cBhvr>
                                      <p:to>
                                        <p:strVal val="visible"/>
                                      </p:to>
                                    </p:set>
                                    <p:animEffect transition="in" filter="wipe(left)">
                                      <p:cBhvr>
                                        <p:cTn id="27" dur="500"/>
                                        <p:tgtEl>
                                          <p:spTgt spid="512021"/>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512023"/>
                                        </p:tgtEl>
                                        <p:attrNameLst>
                                          <p:attrName>style.visibility</p:attrName>
                                        </p:attrNameLst>
                                      </p:cBhvr>
                                      <p:to>
                                        <p:strVal val="visible"/>
                                      </p:to>
                                    </p:set>
                                    <p:animEffect transition="in" filter="wipe(left)">
                                      <p:cBhvr>
                                        <p:cTn id="32" dur="500"/>
                                        <p:tgtEl>
                                          <p:spTgt spid="5120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05" grpId="0" autoUpdateAnimBg="0"/>
      <p:bldP spid="512015" grpId="0" autoUpdateAnimBg="0"/>
      <p:bldP spid="512017" grpId="0" autoUpdateAnimBg="0"/>
      <p:bldP spid="512019" grpId="0" autoUpdateAnimBg="0"/>
      <p:bldP spid="512021" grpId="0" autoUpdateAnimBg="0"/>
      <p:bldP spid="512023" grpId="0"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9170" name="Text Box 2">
            <a:extLst>
              <a:ext uri="{FF2B5EF4-FFF2-40B4-BE49-F238E27FC236}">
                <a16:creationId xmlns:a16="http://schemas.microsoft.com/office/drawing/2014/main" id="{5E41B95F-8370-A594-1810-6FA36F7F889D}"/>
              </a:ext>
            </a:extLst>
          </p:cNvPr>
          <p:cNvSpPr txBox="1">
            <a:spLocks noChangeArrowheads="1"/>
          </p:cNvSpPr>
          <p:nvPr/>
        </p:nvSpPr>
        <p:spPr bwMode="auto">
          <a:xfrm>
            <a:off x="838200" y="1752600"/>
            <a:ext cx="2362200" cy="1125538"/>
          </a:xfrm>
          <a:prstGeom prst="rect">
            <a:avLst/>
          </a:prstGeom>
          <a:solidFill>
            <a:srgbClr val="FFFFFF"/>
          </a:solidFill>
          <a:ln w="28575" cap="sq">
            <a:solidFill>
              <a:schemeClr val="tx1"/>
            </a:solidFill>
            <a:miter lim="800000"/>
            <a:headEnd type="none" w="sm" len="sm"/>
            <a:tailEnd type="none" w="sm" len="sm"/>
          </a:ln>
          <a:effectLst>
            <a:outerShdw dist="35921" dir="2700000" algn="ctr" rotWithShape="0">
              <a:schemeClr val="bg2"/>
            </a:outerShdw>
          </a:effectLst>
        </p:spPr>
        <p:txBody>
          <a:bodyPr>
            <a:spAutoFit/>
          </a:bodyPr>
          <a:lstStyle/>
          <a:p>
            <a:pPr algn="ctr">
              <a:defRPr/>
            </a:pPr>
            <a:r>
              <a:rPr lang="en-US" sz="2200">
                <a:latin typeface="Comic Sans MS" pitchFamily="66" charset="0"/>
                <a:cs typeface="+mn-cs"/>
              </a:rPr>
              <a:t>Various users need financial information</a:t>
            </a:r>
          </a:p>
        </p:txBody>
      </p:sp>
      <p:sp>
        <p:nvSpPr>
          <p:cNvPr id="14339" name="Text Box 3">
            <a:extLst>
              <a:ext uri="{FF2B5EF4-FFF2-40B4-BE49-F238E27FC236}">
                <a16:creationId xmlns:a16="http://schemas.microsoft.com/office/drawing/2014/main" id="{8412B448-3696-FD2D-B71D-2700B25729E1}"/>
              </a:ext>
            </a:extLst>
          </p:cNvPr>
          <p:cNvSpPr txBox="1">
            <a:spLocks noChangeArrowheads="1"/>
          </p:cNvSpPr>
          <p:nvPr/>
        </p:nvSpPr>
        <p:spPr bwMode="auto">
          <a:xfrm>
            <a:off x="228600" y="3886200"/>
            <a:ext cx="3657600" cy="176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spcBef>
                <a:spcPct val="0"/>
              </a:spcBef>
              <a:buClrTx/>
              <a:buSzTx/>
              <a:buFontTx/>
              <a:buNone/>
            </a:pPr>
            <a:r>
              <a:rPr lang="en-US" altLang="en-US" sz="2200" b="0">
                <a:solidFill>
                  <a:schemeClr val="tx1"/>
                </a:solidFill>
                <a:latin typeface="Comic Sans MS" panose="030F0702030302020204" pitchFamily="66" charset="0"/>
              </a:rPr>
              <a:t>The accounting profession has attempted to develop a set of standards that are generally accepted and universally practiced.</a:t>
            </a:r>
          </a:p>
        </p:txBody>
      </p:sp>
      <p:sp>
        <p:nvSpPr>
          <p:cNvPr id="14340" name="AutoShape 4">
            <a:extLst>
              <a:ext uri="{FF2B5EF4-FFF2-40B4-BE49-F238E27FC236}">
                <a16:creationId xmlns:a16="http://schemas.microsoft.com/office/drawing/2014/main" id="{70B6DEB7-267F-83D2-9B6D-C004067E849B}"/>
              </a:ext>
            </a:extLst>
          </p:cNvPr>
          <p:cNvSpPr>
            <a:spLocks noChangeArrowheads="1"/>
          </p:cNvSpPr>
          <p:nvPr/>
        </p:nvSpPr>
        <p:spPr bwMode="auto">
          <a:xfrm>
            <a:off x="3733800" y="2209800"/>
            <a:ext cx="838200" cy="304800"/>
          </a:xfrm>
          <a:custGeom>
            <a:avLst/>
            <a:gdLst>
              <a:gd name="T0" fmla="*/ 946665913 w 21600"/>
              <a:gd name="T1" fmla="*/ 0 h 21600"/>
              <a:gd name="T2" fmla="*/ 0 w 21600"/>
              <a:gd name="T3" fmla="*/ 30346410 h 21600"/>
              <a:gd name="T4" fmla="*/ 946665913 w 21600"/>
              <a:gd name="T5" fmla="*/ 60692834 h 21600"/>
              <a:gd name="T6" fmla="*/ 1262221127 w 21600"/>
              <a:gd name="T7" fmla="*/ 30346410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rgbClr val="990033"/>
          </a:solidFill>
          <a:ln w="12700" cap="sq">
            <a:solidFill>
              <a:schemeClr val="tx1"/>
            </a:solidFill>
            <a:miter lim="800000"/>
            <a:headEnd type="none" w="sm" len="sm"/>
            <a:tailEnd type="none" w="sm" len="sm"/>
          </a:ln>
        </p:spPr>
        <p:txBody>
          <a:bodyPr wrap="none" anchor="ctr"/>
          <a:lstStyle/>
          <a:p>
            <a:endParaRPr lang="en-US"/>
          </a:p>
        </p:txBody>
      </p:sp>
      <p:sp>
        <p:nvSpPr>
          <p:cNvPr id="519173" name="Text Box 5">
            <a:extLst>
              <a:ext uri="{FF2B5EF4-FFF2-40B4-BE49-F238E27FC236}">
                <a16:creationId xmlns:a16="http://schemas.microsoft.com/office/drawing/2014/main" id="{E8B9EA37-2A40-E91E-53F3-11226CCFACC7}"/>
              </a:ext>
            </a:extLst>
          </p:cNvPr>
          <p:cNvSpPr txBox="1">
            <a:spLocks noChangeArrowheads="1"/>
          </p:cNvSpPr>
          <p:nvPr/>
        </p:nvSpPr>
        <p:spPr bwMode="auto">
          <a:xfrm>
            <a:off x="4953000" y="1524000"/>
            <a:ext cx="3505200" cy="1617663"/>
          </a:xfrm>
          <a:prstGeom prst="rect">
            <a:avLst/>
          </a:prstGeom>
          <a:solidFill>
            <a:srgbClr val="FFFFFF"/>
          </a:solidFill>
          <a:ln w="28575" cap="sq">
            <a:solidFill>
              <a:schemeClr val="tx1"/>
            </a:solidFill>
            <a:miter lim="800000"/>
            <a:headEnd type="none" w="sm" len="sm"/>
            <a:tailEnd type="none" w="sm" len="sm"/>
          </a:ln>
          <a:effectLst>
            <a:outerShdw dist="35921" dir="2700000" algn="ctr" rotWithShape="0">
              <a:schemeClr val="bg2"/>
            </a:outerShdw>
          </a:effectLst>
        </p:spPr>
        <p:txBody>
          <a:bodyPr>
            <a:spAutoFit/>
          </a:bodyPr>
          <a:lstStyle/>
          <a:p>
            <a:pPr marL="346075" indent="-234950">
              <a:spcBef>
                <a:spcPct val="10000"/>
              </a:spcBef>
              <a:defRPr/>
            </a:pPr>
            <a:r>
              <a:rPr lang="en-US" sz="2200" dirty="0">
                <a:latin typeface="Comic Sans MS" pitchFamily="66" charset="0"/>
                <a:cs typeface="+mn-cs"/>
              </a:rPr>
              <a:t>Financial Statements</a:t>
            </a:r>
          </a:p>
          <a:p>
            <a:pPr marL="346075" indent="-234950">
              <a:lnSpc>
                <a:spcPct val="105000"/>
              </a:lnSpc>
              <a:spcBef>
                <a:spcPct val="20000"/>
              </a:spcBef>
              <a:buSzPct val="90000"/>
              <a:buFontTx/>
              <a:buBlip>
                <a:blip r:embed="rId2"/>
              </a:buBlip>
              <a:defRPr/>
            </a:pPr>
            <a:r>
              <a:rPr lang="en-US" sz="1400" dirty="0">
                <a:latin typeface="Comic Sans MS" pitchFamily="66" charset="0"/>
                <a:cs typeface="+mn-cs"/>
              </a:rPr>
              <a:t>Statement of financial position</a:t>
            </a:r>
          </a:p>
          <a:p>
            <a:pPr marL="346075" indent="-234950">
              <a:lnSpc>
                <a:spcPct val="105000"/>
              </a:lnSpc>
              <a:buSzPct val="90000"/>
              <a:buFontTx/>
              <a:buBlip>
                <a:blip r:embed="rId2"/>
              </a:buBlip>
              <a:defRPr/>
            </a:pPr>
            <a:r>
              <a:rPr lang="en-US" sz="1400" dirty="0">
                <a:latin typeface="Comic Sans MS" pitchFamily="66" charset="0"/>
                <a:cs typeface="+mn-cs"/>
              </a:rPr>
              <a:t>Income Statement</a:t>
            </a:r>
          </a:p>
          <a:p>
            <a:pPr marL="346075" indent="-234950">
              <a:lnSpc>
                <a:spcPct val="105000"/>
              </a:lnSpc>
              <a:buSzPct val="90000"/>
              <a:buFontTx/>
              <a:buBlip>
                <a:blip r:embed="rId2"/>
              </a:buBlip>
              <a:defRPr/>
            </a:pPr>
            <a:r>
              <a:rPr lang="en-US" sz="1400" dirty="0">
                <a:latin typeface="Comic Sans MS" pitchFamily="66" charset="0"/>
                <a:cs typeface="+mn-cs"/>
              </a:rPr>
              <a:t>Retained Earnings Statement</a:t>
            </a:r>
          </a:p>
          <a:p>
            <a:pPr marL="346075" indent="-234950">
              <a:lnSpc>
                <a:spcPct val="105000"/>
              </a:lnSpc>
              <a:buSzPct val="90000"/>
              <a:buFontTx/>
              <a:buBlip>
                <a:blip r:embed="rId2"/>
              </a:buBlip>
              <a:defRPr/>
            </a:pPr>
            <a:r>
              <a:rPr lang="en-US" sz="1400" dirty="0">
                <a:latin typeface="Comic Sans MS" pitchFamily="66" charset="0"/>
                <a:cs typeface="+mn-cs"/>
              </a:rPr>
              <a:t>Statement of Cash Flows</a:t>
            </a:r>
          </a:p>
          <a:p>
            <a:pPr marL="346075" indent="-234950">
              <a:lnSpc>
                <a:spcPct val="105000"/>
              </a:lnSpc>
              <a:spcAft>
                <a:spcPct val="25000"/>
              </a:spcAft>
              <a:buSzPct val="90000"/>
              <a:buFontTx/>
              <a:buBlip>
                <a:blip r:embed="rId2"/>
              </a:buBlip>
              <a:defRPr/>
            </a:pPr>
            <a:r>
              <a:rPr lang="en-US" sz="1400" dirty="0">
                <a:latin typeface="Comic Sans MS" pitchFamily="66" charset="0"/>
                <a:cs typeface="+mn-cs"/>
              </a:rPr>
              <a:t>Note Disclosure</a:t>
            </a:r>
          </a:p>
        </p:txBody>
      </p:sp>
      <p:sp>
        <p:nvSpPr>
          <p:cNvPr id="519174" name="Rectangle 6">
            <a:extLst>
              <a:ext uri="{FF2B5EF4-FFF2-40B4-BE49-F238E27FC236}">
                <a16:creationId xmlns:a16="http://schemas.microsoft.com/office/drawing/2014/main" id="{ADE41E89-4451-7020-B7DD-27DCF8869311}"/>
              </a:ext>
            </a:extLst>
          </p:cNvPr>
          <p:cNvSpPr>
            <a:spLocks noChangeArrowheads="1"/>
          </p:cNvSpPr>
          <p:nvPr/>
        </p:nvSpPr>
        <p:spPr bwMode="auto">
          <a:xfrm>
            <a:off x="5105400" y="4114800"/>
            <a:ext cx="3200400" cy="1600200"/>
          </a:xfrm>
          <a:prstGeom prst="rect">
            <a:avLst/>
          </a:prstGeom>
          <a:solidFill>
            <a:srgbClr val="003399"/>
          </a:solidFill>
          <a:ln w="38100" cap="sq">
            <a:solidFill>
              <a:schemeClr val="tx1"/>
            </a:solidFill>
            <a:miter lim="800000"/>
            <a:headEnd type="none" w="sm" len="sm"/>
            <a:tailEnd type="none" w="sm" len="sm"/>
          </a:ln>
          <a:effectLst>
            <a:outerShdw dist="35921" dir="2700000" algn="ctr" rotWithShape="0">
              <a:schemeClr val="bg2"/>
            </a:outerShdw>
          </a:effectLst>
        </p:spPr>
        <p:txBody>
          <a:bodyPr anchor="ctr"/>
          <a:lstStyle/>
          <a:p>
            <a:pPr algn="ctr">
              <a:defRPr/>
            </a:pPr>
            <a:r>
              <a:rPr lang="en-US" b="1">
                <a:solidFill>
                  <a:srgbClr val="FFFF00"/>
                </a:solidFill>
                <a:effectLst>
                  <a:outerShdw blurRad="38100" dist="38100" dir="2700000" algn="tl">
                    <a:srgbClr val="000000"/>
                  </a:outerShdw>
                </a:effectLst>
                <a:latin typeface="Comic Sans MS" pitchFamily="66" charset="0"/>
                <a:cs typeface="+mn-cs"/>
              </a:rPr>
              <a:t>Generally Accepted Accounting Principles (GAAP)</a:t>
            </a:r>
          </a:p>
        </p:txBody>
      </p:sp>
      <p:sp>
        <p:nvSpPr>
          <p:cNvPr id="14343" name="AutoShape 7">
            <a:extLst>
              <a:ext uri="{FF2B5EF4-FFF2-40B4-BE49-F238E27FC236}">
                <a16:creationId xmlns:a16="http://schemas.microsoft.com/office/drawing/2014/main" id="{127A6BE7-EA02-A75C-D371-3574F8B22A87}"/>
              </a:ext>
            </a:extLst>
          </p:cNvPr>
          <p:cNvSpPr>
            <a:spLocks noChangeArrowheads="1"/>
          </p:cNvSpPr>
          <p:nvPr/>
        </p:nvSpPr>
        <p:spPr bwMode="auto">
          <a:xfrm>
            <a:off x="4038600" y="4724400"/>
            <a:ext cx="762000" cy="228600"/>
          </a:xfrm>
          <a:custGeom>
            <a:avLst/>
            <a:gdLst>
              <a:gd name="T0" fmla="*/ 711244168 w 21600"/>
              <a:gd name="T1" fmla="*/ 0 h 21600"/>
              <a:gd name="T2" fmla="*/ 0 w 21600"/>
              <a:gd name="T3" fmla="*/ 12802394 h 21600"/>
              <a:gd name="T4" fmla="*/ 711244168 w 21600"/>
              <a:gd name="T5" fmla="*/ 25604788 h 21600"/>
              <a:gd name="T6" fmla="*/ 948325439 w 21600"/>
              <a:gd name="T7" fmla="*/ 12802394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rgbClr val="990033"/>
          </a:solidFill>
          <a:ln w="12700" cap="sq">
            <a:solidFill>
              <a:schemeClr val="tx1"/>
            </a:solidFill>
            <a:miter lim="800000"/>
            <a:headEnd type="none" w="sm" len="sm"/>
            <a:tailEnd type="none" w="sm" len="sm"/>
          </a:ln>
        </p:spPr>
        <p:txBody>
          <a:bodyPr wrap="none" anchor="ctr"/>
          <a:lstStyle/>
          <a:p>
            <a:endParaRPr lang="en-US"/>
          </a:p>
        </p:txBody>
      </p:sp>
      <p:sp>
        <p:nvSpPr>
          <p:cNvPr id="14344" name="AutoShape 8">
            <a:extLst>
              <a:ext uri="{FF2B5EF4-FFF2-40B4-BE49-F238E27FC236}">
                <a16:creationId xmlns:a16="http://schemas.microsoft.com/office/drawing/2014/main" id="{E8A44D30-906E-C367-447D-5CFE1B079050}"/>
              </a:ext>
            </a:extLst>
          </p:cNvPr>
          <p:cNvSpPr>
            <a:spLocks noChangeArrowheads="1"/>
          </p:cNvSpPr>
          <p:nvPr/>
        </p:nvSpPr>
        <p:spPr bwMode="auto">
          <a:xfrm rot="-5400000">
            <a:off x="6400800" y="3505200"/>
            <a:ext cx="533400" cy="228600"/>
          </a:xfrm>
          <a:custGeom>
            <a:avLst/>
            <a:gdLst>
              <a:gd name="T0" fmla="*/ 243956713 w 21600"/>
              <a:gd name="T1" fmla="*/ 0 h 21600"/>
              <a:gd name="T2" fmla="*/ 0 w 21600"/>
              <a:gd name="T3" fmla="*/ 12802394 h 21600"/>
              <a:gd name="T4" fmla="*/ 243956713 w 21600"/>
              <a:gd name="T5" fmla="*/ 25604788 h 21600"/>
              <a:gd name="T6" fmla="*/ 325275667 w 21600"/>
              <a:gd name="T7" fmla="*/ 12802394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rgbClr val="990033"/>
          </a:solidFill>
          <a:ln w="12700" cap="sq">
            <a:solidFill>
              <a:schemeClr val="tx1"/>
            </a:solidFill>
            <a:miter lim="800000"/>
            <a:headEnd type="none" w="sm" len="sm"/>
            <a:tailEnd type="none" w="sm" len="sm"/>
          </a:ln>
        </p:spPr>
        <p:txBody>
          <a:bodyPr vert="eaVert" wrap="none" anchor="ctr"/>
          <a:lstStyle/>
          <a:p>
            <a:endParaRPr lang="en-US"/>
          </a:p>
        </p:txBody>
      </p:sp>
      <p:sp>
        <p:nvSpPr>
          <p:cNvPr id="519177" name="Rectangle 9">
            <a:extLst>
              <a:ext uri="{FF2B5EF4-FFF2-40B4-BE49-F238E27FC236}">
                <a16:creationId xmlns:a16="http://schemas.microsoft.com/office/drawing/2014/main" id="{BDB2F670-45AD-6AD4-7ABE-AD208C1343BB}"/>
              </a:ext>
            </a:extLst>
          </p:cNvPr>
          <p:cNvSpPr>
            <a:spLocks noGrp="1" noChangeArrowheads="1"/>
          </p:cNvSpPr>
          <p:nvPr>
            <p:ph type="title"/>
          </p:nvPr>
        </p:nvSpPr>
        <p:spPr>
          <a:xfrm>
            <a:off x="457200" y="457200"/>
            <a:ext cx="8229600" cy="560388"/>
          </a:xfrm>
          <a:ln w="12700" cap="flat">
            <a:solidFill>
              <a:schemeClr val="tx1"/>
            </a:solidFill>
          </a:ln>
          <a:effectLst>
            <a:outerShdw dist="107763" dir="2700000" algn="ctr" rotWithShape="0">
              <a:schemeClr val="bg2"/>
            </a:outerShdw>
          </a:effectLst>
        </p:spPr>
        <p:txBody>
          <a:bodyPr lIns="90488" tIns="44450" rIns="90488" bIns="44450" anchor="t"/>
          <a:lstStyle/>
          <a:p>
            <a:pPr marL="109538" algn="l">
              <a:defRPr/>
            </a:pPr>
            <a:r>
              <a:rPr lang="en-US">
                <a:solidFill>
                  <a:schemeClr val="bg1"/>
                </a:solidFill>
                <a:effectLst>
                  <a:outerShdw blurRad="38100" dist="38100" dir="2700000" algn="tl">
                    <a:srgbClr val="000000"/>
                  </a:outerShdw>
                </a:effectLst>
                <a:cs typeface="+mj-cs"/>
              </a:rPr>
              <a:t>The Building Blocks of Accounting</a:t>
            </a:r>
          </a:p>
        </p:txBody>
      </p:sp>
      <p:sp>
        <p:nvSpPr>
          <p:cNvPr id="519178" name="Text Box 10">
            <a:extLst>
              <a:ext uri="{FF2B5EF4-FFF2-40B4-BE49-F238E27FC236}">
                <a16:creationId xmlns:a16="http://schemas.microsoft.com/office/drawing/2014/main" id="{F40BE075-B15B-D493-FC88-36C5EFCF5684}"/>
              </a:ext>
            </a:extLst>
          </p:cNvPr>
          <p:cNvSpPr txBox="1">
            <a:spLocks noChangeArrowheads="1"/>
          </p:cNvSpPr>
          <p:nvPr/>
        </p:nvSpPr>
        <p:spPr bwMode="auto">
          <a:xfrm>
            <a:off x="1066800" y="6369050"/>
            <a:ext cx="7924800" cy="336550"/>
          </a:xfrm>
          <a:prstGeom prst="rect">
            <a:avLst/>
          </a:prstGeom>
          <a:solidFill>
            <a:schemeClr val="bg1"/>
          </a:solidFill>
          <a:ln w="19050">
            <a:noFill/>
            <a:miter lim="800000"/>
            <a:headEnd/>
            <a:tailEnd/>
          </a:ln>
          <a:effectLst/>
        </p:spPr>
        <p:txBody>
          <a:bodyPr>
            <a:spAutoFit/>
          </a:bodyPr>
          <a:lstStyle/>
          <a:p>
            <a:pPr marL="457200" indent="-457200" algn="r">
              <a:spcBef>
                <a:spcPct val="50000"/>
              </a:spcBef>
              <a:defRPr/>
            </a:pPr>
            <a:r>
              <a:rPr lang="en-US" sz="1600" b="1" i="1">
                <a:solidFill>
                  <a:schemeClr val="bg2"/>
                </a:solidFill>
                <a:effectLst>
                  <a:outerShdw blurRad="38100" dist="38100" dir="2700000" algn="tl">
                    <a:srgbClr val="C0C0C0"/>
                  </a:outerShdw>
                </a:effectLst>
                <a:latin typeface="Comic Sans MS" pitchFamily="66" charset="0"/>
                <a:cs typeface="+mn-cs"/>
              </a:rPr>
              <a:t>SO 4  Explain generally accepted accounting principles and the cost principle.</a:t>
            </a:r>
          </a:p>
        </p:txBody>
      </p:sp>
    </p:spTree>
  </p:cSld>
  <p:clrMapOvr>
    <a:masterClrMapping/>
  </p:clrMapOvr>
  <p:transition>
    <p:wipe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 Box 2">
            <a:extLst>
              <a:ext uri="{FF2B5EF4-FFF2-40B4-BE49-F238E27FC236}">
                <a16:creationId xmlns:a16="http://schemas.microsoft.com/office/drawing/2014/main" id="{1933E65E-D99B-98F8-F0EB-68D8D58ABF45}"/>
              </a:ext>
            </a:extLst>
          </p:cNvPr>
          <p:cNvSpPr txBox="1">
            <a:spLocks noChangeArrowheads="1"/>
          </p:cNvSpPr>
          <p:nvPr/>
        </p:nvSpPr>
        <p:spPr bwMode="auto">
          <a:xfrm>
            <a:off x="457200" y="2209800"/>
            <a:ext cx="8458200" cy="392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type="none" w="sm" len="sm"/>
                <a:tailEnd type="none" w="sm" len="sm"/>
              </a14:hiddenLine>
            </a:ext>
          </a:extLst>
        </p:spPr>
        <p:txBody>
          <a:bodyPr>
            <a:spAutoFit/>
          </a:bodyPr>
          <a:lstStyle>
            <a:lvl1pPr marL="111125">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nSpc>
                <a:spcPct val="110000"/>
              </a:lnSpc>
              <a:spcBef>
                <a:spcPct val="30000"/>
              </a:spcBef>
              <a:spcAft>
                <a:spcPct val="20000"/>
              </a:spcAft>
              <a:buClrTx/>
              <a:buSzPct val="80000"/>
              <a:buFontTx/>
              <a:buNone/>
            </a:pPr>
            <a:r>
              <a:rPr lang="en-US" altLang="en-US" sz="2600">
                <a:solidFill>
                  <a:srgbClr val="800000"/>
                </a:solidFill>
                <a:latin typeface="Comic Sans MS" panose="030F0702030302020204" pitchFamily="66" charset="0"/>
              </a:rPr>
              <a:t>Cost Principle (Historical)</a:t>
            </a:r>
            <a:r>
              <a:rPr lang="en-US" altLang="en-US" sz="2400" b="0">
                <a:solidFill>
                  <a:schemeClr val="tx1"/>
                </a:solidFill>
                <a:latin typeface="Comic Sans MS" panose="030F0702030302020204" pitchFamily="66" charset="0"/>
              </a:rPr>
              <a:t> – dictates that companies record assets at their cost.</a:t>
            </a:r>
          </a:p>
          <a:p>
            <a:pPr>
              <a:lnSpc>
                <a:spcPct val="110000"/>
              </a:lnSpc>
              <a:spcBef>
                <a:spcPct val="30000"/>
              </a:spcBef>
              <a:spcAft>
                <a:spcPct val="20000"/>
              </a:spcAft>
              <a:buClrTx/>
              <a:buSzPct val="80000"/>
              <a:buFontTx/>
              <a:buNone/>
            </a:pPr>
            <a:r>
              <a:rPr lang="en-US" altLang="en-US" sz="2400">
                <a:solidFill>
                  <a:srgbClr val="800000"/>
                </a:solidFill>
                <a:latin typeface="Comic Sans MS" panose="030F0702030302020204" pitchFamily="66" charset="0"/>
              </a:rPr>
              <a:t>Revenue Recognition Principle</a:t>
            </a:r>
            <a:r>
              <a:rPr lang="en-US" altLang="en-US" sz="2400" b="0">
                <a:solidFill>
                  <a:schemeClr val="tx1"/>
                </a:solidFill>
                <a:latin typeface="Comic Sans MS" panose="030F0702030302020204" pitchFamily="66" charset="0"/>
              </a:rPr>
              <a:t> – the company should </a:t>
            </a:r>
          </a:p>
          <a:p>
            <a:pPr>
              <a:lnSpc>
                <a:spcPct val="60000"/>
              </a:lnSpc>
              <a:spcBef>
                <a:spcPct val="30000"/>
              </a:spcBef>
              <a:spcAft>
                <a:spcPct val="20000"/>
              </a:spcAft>
              <a:buClrTx/>
              <a:buSzPct val="80000"/>
              <a:buFontTx/>
              <a:buNone/>
            </a:pPr>
            <a:r>
              <a:rPr lang="en-US" altLang="en-US" sz="2400" b="0">
                <a:solidFill>
                  <a:schemeClr val="tx1"/>
                </a:solidFill>
                <a:latin typeface="Comic Sans MS" panose="030F0702030302020204" pitchFamily="66" charset="0"/>
              </a:rPr>
              <a:t>recognize revenue when it completely provided service or</a:t>
            </a:r>
          </a:p>
          <a:p>
            <a:pPr>
              <a:lnSpc>
                <a:spcPct val="60000"/>
              </a:lnSpc>
              <a:spcBef>
                <a:spcPct val="30000"/>
              </a:spcBef>
              <a:spcAft>
                <a:spcPct val="20000"/>
              </a:spcAft>
              <a:buClrTx/>
              <a:buSzPct val="80000"/>
              <a:buFontTx/>
              <a:buNone/>
            </a:pPr>
            <a:r>
              <a:rPr lang="en-US" altLang="en-US" sz="2400" b="0">
                <a:solidFill>
                  <a:schemeClr val="tx1"/>
                </a:solidFill>
                <a:latin typeface="Comic Sans MS" panose="030F0702030302020204" pitchFamily="66" charset="0"/>
              </a:rPr>
              <a:t>delivered the product to its customers. </a:t>
            </a:r>
          </a:p>
          <a:p>
            <a:pPr>
              <a:lnSpc>
                <a:spcPct val="60000"/>
              </a:lnSpc>
              <a:spcBef>
                <a:spcPct val="30000"/>
              </a:spcBef>
              <a:spcAft>
                <a:spcPct val="20000"/>
              </a:spcAft>
              <a:buClrTx/>
              <a:buSzPct val="80000"/>
              <a:buFontTx/>
              <a:buNone/>
            </a:pPr>
            <a:endParaRPr lang="en-US" altLang="en-US" sz="2400" b="0">
              <a:solidFill>
                <a:schemeClr val="tx1"/>
              </a:solidFill>
              <a:latin typeface="Comic Sans MS" panose="030F0702030302020204" pitchFamily="66" charset="0"/>
            </a:endParaRPr>
          </a:p>
          <a:p>
            <a:pPr>
              <a:lnSpc>
                <a:spcPct val="60000"/>
              </a:lnSpc>
              <a:spcBef>
                <a:spcPct val="30000"/>
              </a:spcBef>
              <a:spcAft>
                <a:spcPct val="20000"/>
              </a:spcAft>
              <a:buClrTx/>
              <a:buSzPct val="80000"/>
              <a:buFontTx/>
              <a:buNone/>
            </a:pPr>
            <a:r>
              <a:rPr lang="en-US" altLang="en-US" sz="2400">
                <a:solidFill>
                  <a:srgbClr val="800000"/>
                </a:solidFill>
                <a:latin typeface="Comic Sans MS" panose="030F0702030302020204" pitchFamily="66" charset="0"/>
              </a:rPr>
              <a:t>Expense Recognition Principle </a:t>
            </a:r>
            <a:r>
              <a:rPr lang="en-US" altLang="en-US" sz="2400" b="0">
                <a:solidFill>
                  <a:srgbClr val="800000"/>
                </a:solidFill>
                <a:latin typeface="Comic Sans MS" panose="030F0702030302020204" pitchFamily="66" charset="0"/>
              </a:rPr>
              <a:t>– </a:t>
            </a:r>
            <a:r>
              <a:rPr lang="en-US" altLang="en-US" sz="2400" b="0">
                <a:solidFill>
                  <a:schemeClr val="tx1"/>
                </a:solidFill>
                <a:latin typeface="Comic Sans MS" panose="030F0702030302020204" pitchFamily="66" charset="0"/>
              </a:rPr>
              <a:t>The company should </a:t>
            </a:r>
          </a:p>
          <a:p>
            <a:pPr>
              <a:lnSpc>
                <a:spcPct val="60000"/>
              </a:lnSpc>
              <a:spcBef>
                <a:spcPct val="30000"/>
              </a:spcBef>
              <a:spcAft>
                <a:spcPct val="20000"/>
              </a:spcAft>
              <a:buClrTx/>
              <a:buSzPct val="80000"/>
              <a:buFontTx/>
              <a:buNone/>
            </a:pPr>
            <a:r>
              <a:rPr lang="en-US" altLang="en-US" sz="2400" b="0">
                <a:solidFill>
                  <a:schemeClr val="tx1"/>
                </a:solidFill>
                <a:latin typeface="Comic Sans MS" panose="030F0702030302020204" pitchFamily="66" charset="0"/>
              </a:rPr>
              <a:t>recognize expenses which generate revenue for the same</a:t>
            </a:r>
          </a:p>
          <a:p>
            <a:pPr>
              <a:lnSpc>
                <a:spcPct val="60000"/>
              </a:lnSpc>
              <a:spcBef>
                <a:spcPct val="30000"/>
              </a:spcBef>
              <a:spcAft>
                <a:spcPct val="20000"/>
              </a:spcAft>
              <a:buClrTx/>
              <a:buSzPct val="80000"/>
              <a:buFontTx/>
              <a:buNone/>
            </a:pPr>
            <a:r>
              <a:rPr lang="en-US" altLang="en-US" sz="2400" b="0">
                <a:solidFill>
                  <a:schemeClr val="tx1"/>
                </a:solidFill>
                <a:latin typeface="Comic Sans MS" panose="030F0702030302020204" pitchFamily="66" charset="0"/>
              </a:rPr>
              <a:t>period.</a:t>
            </a:r>
            <a:endParaRPr lang="en-US" altLang="en-US" sz="2400">
              <a:solidFill>
                <a:srgbClr val="800000"/>
              </a:solidFill>
              <a:latin typeface="Comic Sans MS" panose="030F0702030302020204" pitchFamily="66" charset="0"/>
            </a:endParaRPr>
          </a:p>
        </p:txBody>
      </p:sp>
      <p:sp>
        <p:nvSpPr>
          <p:cNvPr id="521219" name="Rectangle 3">
            <a:extLst>
              <a:ext uri="{FF2B5EF4-FFF2-40B4-BE49-F238E27FC236}">
                <a16:creationId xmlns:a16="http://schemas.microsoft.com/office/drawing/2014/main" id="{0A8A5332-615A-FB91-C69A-48BA9522817D}"/>
              </a:ext>
            </a:extLst>
          </p:cNvPr>
          <p:cNvSpPr>
            <a:spLocks noGrp="1" noChangeArrowheads="1"/>
          </p:cNvSpPr>
          <p:nvPr>
            <p:ph type="title"/>
          </p:nvPr>
        </p:nvSpPr>
        <p:spPr>
          <a:xfrm>
            <a:off x="457200" y="457200"/>
            <a:ext cx="8229600" cy="1143000"/>
          </a:xfrm>
          <a:ln w="12700" cap="flat">
            <a:solidFill>
              <a:schemeClr val="tx1"/>
            </a:solidFill>
          </a:ln>
          <a:effectLst>
            <a:outerShdw dist="107763" dir="2700000" algn="ctr" rotWithShape="0">
              <a:schemeClr val="bg2"/>
            </a:outerShdw>
          </a:effectLst>
        </p:spPr>
        <p:txBody>
          <a:bodyPr lIns="90488" tIns="44450" rIns="90488" bIns="44450" anchor="t"/>
          <a:lstStyle/>
          <a:p>
            <a:pPr marL="109538" algn="l">
              <a:defRPr/>
            </a:pPr>
            <a:r>
              <a:rPr lang="en-US" sz="2400">
                <a:solidFill>
                  <a:schemeClr val="bg1"/>
                </a:solidFill>
                <a:effectLst>
                  <a:outerShdw blurRad="38100" dist="38100" dir="2700000" algn="tl">
                    <a:srgbClr val="000000"/>
                  </a:outerShdw>
                </a:effectLst>
              </a:rPr>
              <a:t>GAAP involves principles and assumptions and Accounting Standards which are universally and generally accepted by accountants.</a:t>
            </a:r>
          </a:p>
        </p:txBody>
      </p:sp>
      <p:sp>
        <p:nvSpPr>
          <p:cNvPr id="521220" name="Text Box 4">
            <a:extLst>
              <a:ext uri="{FF2B5EF4-FFF2-40B4-BE49-F238E27FC236}">
                <a16:creationId xmlns:a16="http://schemas.microsoft.com/office/drawing/2014/main" id="{791496E0-79AB-4EC5-F99C-0F789C06D5E4}"/>
              </a:ext>
            </a:extLst>
          </p:cNvPr>
          <p:cNvSpPr txBox="1">
            <a:spLocks noChangeArrowheads="1"/>
          </p:cNvSpPr>
          <p:nvPr/>
        </p:nvSpPr>
        <p:spPr bwMode="auto">
          <a:xfrm>
            <a:off x="1066800" y="6369050"/>
            <a:ext cx="7924800" cy="336550"/>
          </a:xfrm>
          <a:prstGeom prst="rect">
            <a:avLst/>
          </a:prstGeom>
          <a:solidFill>
            <a:schemeClr val="bg1"/>
          </a:solidFill>
          <a:ln w="19050">
            <a:noFill/>
            <a:miter lim="800000"/>
            <a:headEnd/>
            <a:tailEnd/>
          </a:ln>
          <a:effectLst/>
        </p:spPr>
        <p:txBody>
          <a:bodyPr>
            <a:spAutoFit/>
          </a:bodyPr>
          <a:lstStyle/>
          <a:p>
            <a:pPr marL="457200" indent="-457200" algn="r">
              <a:spcBef>
                <a:spcPct val="50000"/>
              </a:spcBef>
              <a:defRPr/>
            </a:pPr>
            <a:r>
              <a:rPr lang="en-US" sz="1600" b="1" i="1">
                <a:solidFill>
                  <a:schemeClr val="bg2"/>
                </a:solidFill>
                <a:effectLst>
                  <a:outerShdw blurRad="38100" dist="38100" dir="2700000" algn="tl">
                    <a:srgbClr val="C0C0C0"/>
                  </a:outerShdw>
                </a:effectLst>
                <a:latin typeface="Comic Sans MS" pitchFamily="66" charset="0"/>
                <a:cs typeface="+mn-cs"/>
              </a:rPr>
              <a:t>SO 4  Explain generally accepted accounting principles and the cost principle.</a:t>
            </a:r>
          </a:p>
        </p:txBody>
      </p:sp>
    </p:spTree>
  </p:cSld>
  <p:clrMapOvr>
    <a:masterClrMapping/>
  </p:clrMapOvr>
  <p:transition>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 Box 2">
            <a:extLst>
              <a:ext uri="{FF2B5EF4-FFF2-40B4-BE49-F238E27FC236}">
                <a16:creationId xmlns:a16="http://schemas.microsoft.com/office/drawing/2014/main" id="{35958351-7C52-56DA-79EE-A8B6C42A2DDC}"/>
              </a:ext>
            </a:extLst>
          </p:cNvPr>
          <p:cNvSpPr txBox="1">
            <a:spLocks noChangeArrowheads="1"/>
          </p:cNvSpPr>
          <p:nvPr/>
        </p:nvSpPr>
        <p:spPr bwMode="auto">
          <a:xfrm>
            <a:off x="533400" y="1371600"/>
            <a:ext cx="8229600" cy="4695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type="none" w="sm" len="sm"/>
                <a:tailEnd type="none" w="sm" len="sm"/>
              </a14:hiddenLine>
            </a:ext>
          </a:extLst>
        </p:spPr>
        <p:txBody>
          <a:bodyPr>
            <a:spAutoFit/>
          </a:bodyPr>
          <a:lstStyle>
            <a:lvl1pPr marL="111125">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914400" indent="-45720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nSpc>
                <a:spcPct val="110000"/>
              </a:lnSpc>
              <a:spcBef>
                <a:spcPct val="30000"/>
              </a:spcBef>
              <a:spcAft>
                <a:spcPct val="20000"/>
              </a:spcAft>
              <a:buClrTx/>
              <a:buSzPct val="80000"/>
              <a:buFontTx/>
              <a:buNone/>
            </a:pPr>
            <a:r>
              <a:rPr lang="en-US" altLang="en-US" sz="2600">
                <a:solidFill>
                  <a:srgbClr val="800000"/>
                </a:solidFill>
                <a:latin typeface="Comic Sans MS" panose="030F0702030302020204" pitchFamily="66" charset="0"/>
              </a:rPr>
              <a:t>Monetary Unit Assumption</a:t>
            </a:r>
            <a:r>
              <a:rPr lang="en-US" altLang="en-US" sz="2400" b="0">
                <a:solidFill>
                  <a:schemeClr val="tx1"/>
                </a:solidFill>
                <a:latin typeface="Comic Sans MS" panose="030F0702030302020204" pitchFamily="66" charset="0"/>
              </a:rPr>
              <a:t> – include in the accounting records only transaction data that can be expressed in terms of money.</a:t>
            </a:r>
          </a:p>
          <a:p>
            <a:pPr>
              <a:spcBef>
                <a:spcPct val="30000"/>
              </a:spcBef>
              <a:buClrTx/>
              <a:buSzTx/>
              <a:buFontTx/>
              <a:buNone/>
            </a:pPr>
            <a:r>
              <a:rPr lang="en-US" altLang="en-US" sz="2600">
                <a:solidFill>
                  <a:srgbClr val="800000"/>
                </a:solidFill>
                <a:latin typeface="Comic Sans MS" panose="030F0702030302020204" pitchFamily="66" charset="0"/>
              </a:rPr>
              <a:t>Economic Entity Assumption</a:t>
            </a:r>
            <a:r>
              <a:rPr lang="en-US" altLang="en-US" sz="2400" b="0">
                <a:solidFill>
                  <a:schemeClr val="tx1"/>
                </a:solidFill>
                <a:latin typeface="Comic Sans MS" panose="030F0702030302020204" pitchFamily="66" charset="0"/>
              </a:rPr>
              <a:t> – requires that activities of the entity be kept separate and distinct from the activities of its owner and all other economic entities.</a:t>
            </a:r>
          </a:p>
          <a:p>
            <a:pPr lvl="1">
              <a:lnSpc>
                <a:spcPct val="110000"/>
              </a:lnSpc>
              <a:spcBef>
                <a:spcPct val="30000"/>
              </a:spcBef>
              <a:spcAft>
                <a:spcPct val="20000"/>
              </a:spcAft>
              <a:buClrTx/>
              <a:buSzPct val="80000"/>
              <a:buFontTx/>
              <a:buBlip>
                <a:blip r:embed="rId3"/>
              </a:buBlip>
            </a:pPr>
            <a:r>
              <a:rPr lang="en-US" altLang="en-US" b="0">
                <a:solidFill>
                  <a:schemeClr val="tx1"/>
                </a:solidFill>
                <a:latin typeface="Comic Sans MS" panose="030F0702030302020204" pitchFamily="66" charset="0"/>
              </a:rPr>
              <a:t>Proprietorship.</a:t>
            </a:r>
          </a:p>
          <a:p>
            <a:pPr lvl="1">
              <a:lnSpc>
                <a:spcPct val="110000"/>
              </a:lnSpc>
              <a:spcBef>
                <a:spcPct val="30000"/>
              </a:spcBef>
              <a:spcAft>
                <a:spcPct val="20000"/>
              </a:spcAft>
              <a:buClrTx/>
              <a:buSzPct val="80000"/>
              <a:buFontTx/>
              <a:buBlip>
                <a:blip r:embed="rId3"/>
              </a:buBlip>
            </a:pPr>
            <a:r>
              <a:rPr lang="en-US" altLang="en-US" b="0">
                <a:solidFill>
                  <a:schemeClr val="tx1"/>
                </a:solidFill>
                <a:latin typeface="Comic Sans MS" panose="030F0702030302020204" pitchFamily="66" charset="0"/>
              </a:rPr>
              <a:t>Partnership. </a:t>
            </a:r>
          </a:p>
          <a:p>
            <a:pPr lvl="1">
              <a:lnSpc>
                <a:spcPct val="110000"/>
              </a:lnSpc>
              <a:spcBef>
                <a:spcPct val="30000"/>
              </a:spcBef>
              <a:spcAft>
                <a:spcPct val="20000"/>
              </a:spcAft>
              <a:buClrTx/>
              <a:buSzPct val="80000"/>
              <a:buFontTx/>
              <a:buBlip>
                <a:blip r:embed="rId3"/>
              </a:buBlip>
            </a:pPr>
            <a:r>
              <a:rPr lang="en-US" altLang="en-US" b="0">
                <a:solidFill>
                  <a:schemeClr val="tx1"/>
                </a:solidFill>
                <a:latin typeface="Comic Sans MS" panose="030F0702030302020204" pitchFamily="66" charset="0"/>
              </a:rPr>
              <a:t>Corporation.</a:t>
            </a:r>
          </a:p>
        </p:txBody>
      </p:sp>
      <p:sp>
        <p:nvSpPr>
          <p:cNvPr id="523267" name="Rectangle 3">
            <a:extLst>
              <a:ext uri="{FF2B5EF4-FFF2-40B4-BE49-F238E27FC236}">
                <a16:creationId xmlns:a16="http://schemas.microsoft.com/office/drawing/2014/main" id="{AF83BBDE-B6CF-76D3-AB7E-82F6DB27D3DF}"/>
              </a:ext>
            </a:extLst>
          </p:cNvPr>
          <p:cNvSpPr>
            <a:spLocks noGrp="1" noChangeArrowheads="1"/>
          </p:cNvSpPr>
          <p:nvPr>
            <p:ph type="title"/>
          </p:nvPr>
        </p:nvSpPr>
        <p:spPr>
          <a:xfrm>
            <a:off x="457200" y="457200"/>
            <a:ext cx="8229600" cy="560388"/>
          </a:xfrm>
          <a:ln w="12700" cap="flat">
            <a:solidFill>
              <a:schemeClr val="tx1"/>
            </a:solidFill>
          </a:ln>
          <a:effectLst>
            <a:outerShdw dist="107763" dir="2700000" algn="ctr" rotWithShape="0">
              <a:schemeClr val="bg2"/>
            </a:outerShdw>
          </a:effectLst>
        </p:spPr>
        <p:txBody>
          <a:bodyPr lIns="90488" tIns="44450" rIns="90488" bIns="44450" anchor="t"/>
          <a:lstStyle/>
          <a:p>
            <a:pPr marL="109538" algn="l">
              <a:defRPr/>
            </a:pPr>
            <a:r>
              <a:rPr lang="en-US">
                <a:solidFill>
                  <a:schemeClr val="bg1"/>
                </a:solidFill>
                <a:effectLst>
                  <a:outerShdw blurRad="38100" dist="38100" dir="2700000" algn="tl">
                    <a:srgbClr val="000000"/>
                  </a:outerShdw>
                </a:effectLst>
                <a:cs typeface="+mj-cs"/>
              </a:rPr>
              <a:t>Assumptions</a:t>
            </a:r>
          </a:p>
        </p:txBody>
      </p:sp>
      <p:sp>
        <p:nvSpPr>
          <p:cNvPr id="523268" name="Text Box 4">
            <a:extLst>
              <a:ext uri="{FF2B5EF4-FFF2-40B4-BE49-F238E27FC236}">
                <a16:creationId xmlns:a16="http://schemas.microsoft.com/office/drawing/2014/main" id="{38AB4AA4-6C5D-09B0-A7E8-964A18C184A0}"/>
              </a:ext>
            </a:extLst>
          </p:cNvPr>
          <p:cNvSpPr txBox="1">
            <a:spLocks noChangeArrowheads="1"/>
          </p:cNvSpPr>
          <p:nvPr/>
        </p:nvSpPr>
        <p:spPr bwMode="auto">
          <a:xfrm>
            <a:off x="4343400" y="6248400"/>
            <a:ext cx="4724400" cy="581025"/>
          </a:xfrm>
          <a:prstGeom prst="rect">
            <a:avLst/>
          </a:prstGeom>
          <a:solidFill>
            <a:schemeClr val="bg1"/>
          </a:solidFill>
          <a:ln w="19050">
            <a:noFill/>
            <a:miter lim="800000"/>
            <a:headEnd/>
            <a:tailEnd/>
          </a:ln>
          <a:effectLst/>
        </p:spPr>
        <p:txBody>
          <a:bodyPr>
            <a:spAutoFit/>
          </a:bodyPr>
          <a:lstStyle/>
          <a:p>
            <a:pPr marL="690563" indent="-690563">
              <a:spcBef>
                <a:spcPct val="50000"/>
              </a:spcBef>
              <a:defRPr/>
            </a:pPr>
            <a:r>
              <a:rPr lang="en-US" sz="1600" b="1" i="1">
                <a:solidFill>
                  <a:schemeClr val="bg2"/>
                </a:solidFill>
                <a:effectLst>
                  <a:outerShdw blurRad="38100" dist="38100" dir="2700000" algn="tl">
                    <a:srgbClr val="C0C0C0"/>
                  </a:outerShdw>
                </a:effectLst>
                <a:latin typeface="Comic Sans MS" pitchFamily="66" charset="0"/>
                <a:cs typeface="+mn-cs"/>
              </a:rPr>
              <a:t>SO 5  Explain the monetary unit assumption and the economic entity assumption.</a:t>
            </a:r>
          </a:p>
        </p:txBody>
      </p:sp>
      <p:sp>
        <p:nvSpPr>
          <p:cNvPr id="17413" name="AutoShape 5">
            <a:extLst>
              <a:ext uri="{FF2B5EF4-FFF2-40B4-BE49-F238E27FC236}">
                <a16:creationId xmlns:a16="http://schemas.microsoft.com/office/drawing/2014/main" id="{608D64F9-E9B7-15D9-4839-B3871DC0D836}"/>
              </a:ext>
            </a:extLst>
          </p:cNvPr>
          <p:cNvSpPr>
            <a:spLocks/>
          </p:cNvSpPr>
          <p:nvPr/>
        </p:nvSpPr>
        <p:spPr bwMode="auto">
          <a:xfrm>
            <a:off x="3886200" y="4495800"/>
            <a:ext cx="381000" cy="1447800"/>
          </a:xfrm>
          <a:prstGeom prst="rightBrace">
            <a:avLst>
              <a:gd name="adj1" fmla="val 31667"/>
              <a:gd name="adj2" fmla="val 50000"/>
            </a:avLst>
          </a:prstGeom>
          <a:noFill/>
          <a:ln w="28575" cap="sq">
            <a:solidFill>
              <a:srgbClr val="8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spcBef>
                <a:spcPct val="0"/>
              </a:spcBef>
              <a:buClrTx/>
              <a:buSzTx/>
              <a:buFontTx/>
              <a:buNone/>
            </a:pPr>
            <a:endParaRPr lang="th-TH" altLang="en-US" sz="2400" b="0">
              <a:solidFill>
                <a:schemeClr val="tx1"/>
              </a:solidFill>
              <a:latin typeface="Times New Roman" panose="02020603050405020304" pitchFamily="18" charset="0"/>
            </a:endParaRPr>
          </a:p>
        </p:txBody>
      </p:sp>
      <p:sp>
        <p:nvSpPr>
          <p:cNvPr id="17414" name="Text Box 6">
            <a:extLst>
              <a:ext uri="{FF2B5EF4-FFF2-40B4-BE49-F238E27FC236}">
                <a16:creationId xmlns:a16="http://schemas.microsoft.com/office/drawing/2014/main" id="{BF31B846-05D8-7236-79EC-E48BA9F6BDF2}"/>
              </a:ext>
            </a:extLst>
          </p:cNvPr>
          <p:cNvSpPr txBox="1">
            <a:spLocks noChangeArrowheads="1"/>
          </p:cNvSpPr>
          <p:nvPr/>
        </p:nvSpPr>
        <p:spPr bwMode="auto">
          <a:xfrm>
            <a:off x="4800600" y="4746625"/>
            <a:ext cx="3276600" cy="892175"/>
          </a:xfrm>
          <a:prstGeom prst="rect">
            <a:avLst/>
          </a:prstGeom>
          <a:solidFill>
            <a:srgbClr val="FFFF99"/>
          </a:solidFill>
          <a:ln w="38100" cap="sq">
            <a:solidFill>
              <a:srgbClr val="800000"/>
            </a:solidFill>
            <a:miter lim="800000"/>
            <a:headEnd type="none" w="sm" len="sm"/>
            <a:tailEnd type="none" w="sm" len="sm"/>
          </a:ln>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spcBef>
                <a:spcPct val="50000"/>
              </a:spcBef>
              <a:buClrTx/>
              <a:buSzTx/>
              <a:buFontTx/>
              <a:buNone/>
            </a:pPr>
            <a:r>
              <a:rPr lang="en-US" altLang="en-US" sz="2500">
                <a:solidFill>
                  <a:schemeClr val="tx1"/>
                </a:solidFill>
                <a:latin typeface="Comic Sans MS" panose="030F0702030302020204" pitchFamily="66" charset="0"/>
              </a:rPr>
              <a:t>Forms of    Business Ownership</a:t>
            </a:r>
          </a:p>
        </p:txBody>
      </p:sp>
    </p:spTree>
  </p:cSld>
  <p:clrMapOvr>
    <a:masterClrMapping/>
  </p:clrMapOvr>
  <p:transition>
    <p:wipe dir="r"/>
  </p:transition>
</p:sld>
</file>

<file path=ppt/theme/theme1.xml><?xml version="1.0" encoding="utf-8"?>
<a:theme xmlns:a="http://schemas.openxmlformats.org/drawingml/2006/main" name="movnglnc">
  <a:themeElements>
    <a:clrScheme name="">
      <a:dk1>
        <a:srgbClr val="000000"/>
      </a:dk1>
      <a:lt1>
        <a:srgbClr val="FFFFFF"/>
      </a:lt1>
      <a:dk2>
        <a:srgbClr val="0000FF"/>
      </a:dk2>
      <a:lt2>
        <a:srgbClr val="000000"/>
      </a:lt2>
      <a:accent1>
        <a:srgbClr val="00FFFF"/>
      </a:accent1>
      <a:accent2>
        <a:srgbClr val="FF0000"/>
      </a:accent2>
      <a:accent3>
        <a:srgbClr val="FFFFFF"/>
      </a:accent3>
      <a:accent4>
        <a:srgbClr val="000000"/>
      </a:accent4>
      <a:accent5>
        <a:srgbClr val="AAFFFF"/>
      </a:accent5>
      <a:accent6>
        <a:srgbClr val="E70000"/>
      </a:accent6>
      <a:hlink>
        <a:srgbClr val="000099"/>
      </a:hlink>
      <a:folHlink>
        <a:srgbClr val="000000"/>
      </a:folHlink>
    </a:clrScheme>
    <a:fontScheme name="movnglnc">
      <a:majorFont>
        <a:latin typeface="Comic Sans MS"/>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movnglnc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movnglnc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movnglnc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movnglnc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movnglnc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movnglnc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movnglnc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
    <a:dk1>
      <a:srgbClr val="000000"/>
    </a:dk1>
    <a:lt1>
      <a:srgbClr val="FFFFFF"/>
    </a:lt1>
    <a:dk2>
      <a:srgbClr val="0000FF"/>
    </a:dk2>
    <a:lt2>
      <a:srgbClr val="000000"/>
    </a:lt2>
    <a:accent1>
      <a:srgbClr val="000000"/>
    </a:accent1>
    <a:accent2>
      <a:srgbClr val="FF0000"/>
    </a:accent2>
    <a:accent3>
      <a:srgbClr val="FFFFFF"/>
    </a:accent3>
    <a:accent4>
      <a:srgbClr val="000000"/>
    </a:accent4>
    <a:accent5>
      <a:srgbClr val="AAAAAA"/>
    </a:accent5>
    <a:accent6>
      <a:srgbClr val="E70000"/>
    </a:accent6>
    <a:hlink>
      <a:srgbClr val="00FF00"/>
    </a:hlink>
    <a:folHlink>
      <a:srgbClr val="000000"/>
    </a:folHlink>
  </a:clrScheme>
</a:themeOverride>
</file>

<file path=ppt/theme/themeOverride2.xml><?xml version="1.0" encoding="utf-8"?>
<a:themeOverride xmlns:a="http://schemas.openxmlformats.org/drawingml/2006/main">
  <a:clrScheme name="">
    <a:dk1>
      <a:srgbClr val="000000"/>
    </a:dk1>
    <a:lt1>
      <a:srgbClr val="FFFFFF"/>
    </a:lt1>
    <a:dk2>
      <a:srgbClr val="0000FF"/>
    </a:dk2>
    <a:lt2>
      <a:srgbClr val="000000"/>
    </a:lt2>
    <a:accent1>
      <a:srgbClr val="000000"/>
    </a:accent1>
    <a:accent2>
      <a:srgbClr val="FF0000"/>
    </a:accent2>
    <a:accent3>
      <a:srgbClr val="FFFFFF"/>
    </a:accent3>
    <a:accent4>
      <a:srgbClr val="000000"/>
    </a:accent4>
    <a:accent5>
      <a:srgbClr val="AAAAAA"/>
    </a:accent5>
    <a:accent6>
      <a:srgbClr val="E70000"/>
    </a:accent6>
    <a:hlink>
      <a:srgbClr val="00FF00"/>
    </a:hlink>
    <a:folHlink>
      <a:srgbClr val="000000"/>
    </a:folHlink>
  </a:clrScheme>
</a:themeOverride>
</file>

<file path=ppt/theme/themeOverride3.xml><?xml version="1.0" encoding="utf-8"?>
<a:themeOverride xmlns:a="http://schemas.openxmlformats.org/drawingml/2006/main">
  <a:clrScheme name="">
    <a:dk1>
      <a:srgbClr val="000000"/>
    </a:dk1>
    <a:lt1>
      <a:srgbClr val="FFFFFF"/>
    </a:lt1>
    <a:dk2>
      <a:srgbClr val="0000FF"/>
    </a:dk2>
    <a:lt2>
      <a:srgbClr val="000000"/>
    </a:lt2>
    <a:accent1>
      <a:srgbClr val="000000"/>
    </a:accent1>
    <a:accent2>
      <a:srgbClr val="FF0000"/>
    </a:accent2>
    <a:accent3>
      <a:srgbClr val="FFFFFF"/>
    </a:accent3>
    <a:accent4>
      <a:srgbClr val="000000"/>
    </a:accent4>
    <a:accent5>
      <a:srgbClr val="AAAAAA"/>
    </a:accent5>
    <a:accent6>
      <a:srgbClr val="E70000"/>
    </a:accent6>
    <a:hlink>
      <a:srgbClr val="00FF00"/>
    </a:hlink>
    <a:folHlink>
      <a:srgbClr val="00000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6604647502D464DB3C9F191A7992FE3" ma:contentTypeVersion="6" ma:contentTypeDescription="Create a new document." ma:contentTypeScope="" ma:versionID="96b68f7f2ca66169afeca9d7b9e017fa">
  <xsd:schema xmlns:xsd="http://www.w3.org/2001/XMLSchema" xmlns:xs="http://www.w3.org/2001/XMLSchema" xmlns:p="http://schemas.microsoft.com/office/2006/metadata/properties" xmlns:ns2="e6fa4125-463c-4b93-92e5-36844e38f3e7" xmlns:ns3="ab87a665-c4e7-4879-8f0e-1fd59f377cd7" targetNamespace="http://schemas.microsoft.com/office/2006/metadata/properties" ma:root="true" ma:fieldsID="49ba5845210b9b12a0ee46ec5c77ab05" ns2:_="" ns3:_="">
    <xsd:import namespace="e6fa4125-463c-4b93-92e5-36844e38f3e7"/>
    <xsd:import namespace="ab87a665-c4e7-4879-8f0e-1fd59f377cd7"/>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6fa4125-463c-4b93-92e5-36844e38f3e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ab87a665-c4e7-4879-8f0e-1fd59f377cd7"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LongProperties xmlns="http://schemas.microsoft.com/office/2006/metadata/longProperties"/>
</file>

<file path=customXml/item4.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4944C6D1-44F4-4B25-BB93-1EC2F6E38546}"/>
</file>

<file path=customXml/itemProps2.xml><?xml version="1.0" encoding="utf-8"?>
<ds:datastoreItem xmlns:ds="http://schemas.openxmlformats.org/officeDocument/2006/customXml" ds:itemID="{5CD0A135-5B15-4C10-8231-44917ECA14BC}">
  <ds:schemaRefs>
    <ds:schemaRef ds:uri="http://schemas.microsoft.com/sharepoint/v3/contenttype/forms"/>
  </ds:schemaRefs>
</ds:datastoreItem>
</file>

<file path=customXml/itemProps3.xml><?xml version="1.0" encoding="utf-8"?>
<ds:datastoreItem xmlns:ds="http://schemas.openxmlformats.org/officeDocument/2006/customXml" ds:itemID="{2A85B6F8-4536-4F41-9C38-1841F35996D3}">
  <ds:schemaRefs>
    <ds:schemaRef ds:uri="http://schemas.microsoft.com/office/2006/metadata/longProperties"/>
  </ds:schemaRefs>
</ds:datastoreItem>
</file>

<file path=customXml/itemProps4.xml><?xml version="1.0" encoding="utf-8"?>
<ds:datastoreItem xmlns:ds="http://schemas.openxmlformats.org/officeDocument/2006/customXml" ds:itemID="{9E86C2E4-415E-4C88-BAE8-BA7FA592666B}"/>
</file>

<file path=docProps/app.xml><?xml version="1.0" encoding="utf-8"?>
<Properties xmlns="http://schemas.openxmlformats.org/officeDocument/2006/extended-properties" xmlns:vt="http://schemas.openxmlformats.org/officeDocument/2006/docPropsVTypes">
  <Template>C:\Program Files\Microsoft Office\Templates\1033\Company Handbook.pot</Template>
  <TotalTime>7557</TotalTime>
  <Pages>43</Pages>
  <Words>2783</Words>
  <Application>Microsoft Office PowerPoint</Application>
  <PresentationFormat>On-screen Show (4:3)</PresentationFormat>
  <Paragraphs>574</Paragraphs>
  <Slides>49</Slides>
  <Notes>36</Notes>
  <HiddenSlides>0</HiddenSlides>
  <MMClips>0</MMClips>
  <ScaleCrop>false</ScaleCrop>
  <HeadingPairs>
    <vt:vector size="4" baseType="variant">
      <vt:variant>
        <vt:lpstr>Theme</vt:lpstr>
      </vt:variant>
      <vt:variant>
        <vt:i4>1</vt:i4>
      </vt:variant>
      <vt:variant>
        <vt:lpstr>Slide Titles</vt:lpstr>
      </vt:variant>
      <vt:variant>
        <vt:i4>49</vt:i4>
      </vt:variant>
    </vt:vector>
  </HeadingPairs>
  <TitlesOfParts>
    <vt:vector size="50" baseType="lpstr">
      <vt:lpstr>movnglnc</vt:lpstr>
      <vt:lpstr>PowerPoint Presentation</vt:lpstr>
      <vt:lpstr>Definition of Accounting?</vt:lpstr>
      <vt:lpstr>PowerPoint Presentation</vt:lpstr>
      <vt:lpstr>What is Accounting?</vt:lpstr>
      <vt:lpstr>Who Uses Accounting Data?</vt:lpstr>
      <vt:lpstr>Who Uses Accounting Data?</vt:lpstr>
      <vt:lpstr>The Building Blocks of Accounting</vt:lpstr>
      <vt:lpstr>GAAP involves principles and assumptions and Accounting Standards which are universally and generally accepted by accountants.</vt:lpstr>
      <vt:lpstr>Assumptions</vt:lpstr>
      <vt:lpstr>Forms of Business Ownership</vt:lpstr>
      <vt:lpstr>Forms of Business Ownership</vt:lpstr>
      <vt:lpstr>PowerPoint Presentation</vt:lpstr>
      <vt:lpstr>The Basic Accounting Equation</vt:lpstr>
      <vt:lpstr>The Basic Accounting Equation</vt:lpstr>
      <vt:lpstr>The Basic Accounting Equation</vt:lpstr>
      <vt:lpstr>PowerPoint Presentation</vt:lpstr>
      <vt:lpstr>Stockholders’ Equity</vt:lpstr>
      <vt:lpstr>Using The Basic Accounting Equation</vt:lpstr>
      <vt:lpstr>Transactions</vt:lpstr>
      <vt:lpstr>Transactions (Problem)</vt:lpstr>
      <vt:lpstr>Transactions (Problem)</vt:lpstr>
      <vt:lpstr>Transactions (Problem)</vt:lpstr>
      <vt:lpstr>Transactions (Problem)</vt:lpstr>
      <vt:lpstr>Transactions (Problem)</vt:lpstr>
      <vt:lpstr>Transactions (Problem)</vt:lpstr>
      <vt:lpstr>Transactions (Problem)</vt:lpstr>
      <vt:lpstr>Transactions (Problem)</vt:lpstr>
      <vt:lpstr>Transactions (Problem)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Financial Accounting and Accounting Standards</dc:title>
  <dc:creator>Coby Harmon</dc:creator>
  <cp:lastModifiedBy>Issorasak Santivitoonvongs</cp:lastModifiedBy>
  <cp:revision>1149</cp:revision>
  <cp:lastPrinted>1999-09-16T17:08:20Z</cp:lastPrinted>
  <dcterms:created xsi:type="dcterms:W3CDTF">1997-03-28T18:03:02Z</dcterms:created>
  <dcterms:modified xsi:type="dcterms:W3CDTF">2023-06-07T15:53:53Z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ediaServiceImageTags">
    <vt:lpwstr/>
  </property>
  <property fmtid="{D5CDD505-2E9C-101B-9397-08002B2CF9AE}" pid="3" name="lcf76f155ced4ddcb4097134ff3c332f">
    <vt:lpwstr/>
  </property>
  <property fmtid="{D5CDD505-2E9C-101B-9397-08002B2CF9AE}" pid="4" name="TaxCatchAll">
    <vt:lpwstr/>
  </property>
  <property fmtid="{D5CDD505-2E9C-101B-9397-08002B2CF9AE}" pid="5" name="ContentTypeId">
    <vt:lpwstr>0x010100E6604647502D464DB3C9F191A7992FE3</vt:lpwstr>
  </property>
</Properties>
</file>