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55"/>
  </p:notesMasterIdLst>
  <p:handoutMasterIdLst>
    <p:handoutMasterId r:id="rId56"/>
  </p:handoutMasterIdLst>
  <p:sldIdLst>
    <p:sldId id="568" r:id="rId6"/>
    <p:sldId id="583" r:id="rId7"/>
    <p:sldId id="585" r:id="rId8"/>
    <p:sldId id="450" r:id="rId9"/>
    <p:sldId id="525" r:id="rId10"/>
    <p:sldId id="526" r:id="rId11"/>
    <p:sldId id="530" r:id="rId12"/>
    <p:sldId id="532" r:id="rId13"/>
    <p:sldId id="533" r:id="rId14"/>
    <p:sldId id="534" r:id="rId15"/>
    <p:sldId id="536" r:id="rId16"/>
    <p:sldId id="588" r:id="rId17"/>
    <p:sldId id="538" r:id="rId18"/>
    <p:sldId id="539" r:id="rId19"/>
    <p:sldId id="540" r:id="rId20"/>
    <p:sldId id="615" r:id="rId21"/>
    <p:sldId id="541" r:id="rId22"/>
    <p:sldId id="543" r:id="rId23"/>
    <p:sldId id="544" r:id="rId24"/>
    <p:sldId id="546" r:id="rId25"/>
    <p:sldId id="547" r:id="rId26"/>
    <p:sldId id="548" r:id="rId27"/>
    <p:sldId id="572" r:id="rId28"/>
    <p:sldId id="573" r:id="rId29"/>
    <p:sldId id="574" r:id="rId30"/>
    <p:sldId id="575" r:id="rId31"/>
    <p:sldId id="576" r:id="rId32"/>
    <p:sldId id="577" r:id="rId33"/>
    <p:sldId id="590" r:id="rId34"/>
    <p:sldId id="603" r:id="rId35"/>
    <p:sldId id="591" r:id="rId36"/>
    <p:sldId id="592" r:id="rId37"/>
    <p:sldId id="604" r:id="rId38"/>
    <p:sldId id="593" r:id="rId39"/>
    <p:sldId id="605" r:id="rId40"/>
    <p:sldId id="594" r:id="rId41"/>
    <p:sldId id="606" r:id="rId42"/>
    <p:sldId id="607" r:id="rId43"/>
    <p:sldId id="595" r:id="rId44"/>
    <p:sldId id="608" r:id="rId45"/>
    <p:sldId id="596" r:id="rId46"/>
    <p:sldId id="597" r:id="rId47"/>
    <p:sldId id="609" r:id="rId48"/>
    <p:sldId id="610" r:id="rId49"/>
    <p:sldId id="599" r:id="rId50"/>
    <p:sldId id="611" r:id="rId51"/>
    <p:sldId id="600" r:id="rId52"/>
    <p:sldId id="602" r:id="rId53"/>
    <p:sldId id="612" r:id="rId54"/>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ngsana New" panose="02020603050405020304" pitchFamily="18" charset="-34"/>
      </a:defRPr>
    </a:lvl5pPr>
    <a:lvl6pPr marL="22860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6pPr>
    <a:lvl7pPr marL="27432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7pPr>
    <a:lvl8pPr marL="32004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8pPr>
    <a:lvl9pPr marL="3657600" algn="l" defTabSz="914400" rtl="0" eaLnBrk="1" latinLnBrk="0" hangingPunct="1">
      <a:defRPr sz="2400" kern="1200">
        <a:solidFill>
          <a:schemeClr val="tx1"/>
        </a:solidFill>
        <a:latin typeface="Times New Roman" panose="02020603050405020304" pitchFamily="18"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800000"/>
    <a:srgbClr val="000066"/>
    <a:srgbClr val="FFFF00"/>
    <a:srgbClr val="C1E0FF"/>
    <a:srgbClr val="CDE6FF"/>
    <a:srgbClr val="6699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5EE5F-135F-4756-A030-DF2C1ABD7D12}" v="4" dt="2023-06-13T02:45:50.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PAN" userId="S::u6411168@au.edu::3f3d7baa-cc17-4d8d-bbf9-11ea0cfa9fdb" providerId="AD" clId="Web-{89F5EE5F-135F-4756-A030-DF2C1ABD7D12}"/>
    <pc:docChg chg="modSld">
      <pc:chgData name="LEI PAN" userId="S::u6411168@au.edu::3f3d7baa-cc17-4d8d-bbf9-11ea0cfa9fdb" providerId="AD" clId="Web-{89F5EE5F-135F-4756-A030-DF2C1ABD7D12}" dt="2023-06-13T02:45:50.376" v="3" actId="1076"/>
      <pc:docMkLst>
        <pc:docMk/>
      </pc:docMkLst>
      <pc:sldChg chg="modSp">
        <pc:chgData name="LEI PAN" userId="S::u6411168@au.edu::3f3d7baa-cc17-4d8d-bbf9-11ea0cfa9fdb" providerId="AD" clId="Web-{89F5EE5F-135F-4756-A030-DF2C1ABD7D12}" dt="2023-06-13T02:37:44.116" v="0" actId="1076"/>
        <pc:sldMkLst>
          <pc:docMk/>
          <pc:sldMk cId="0" sldId="544"/>
        </pc:sldMkLst>
        <pc:spChg chg="mod">
          <ac:chgData name="LEI PAN" userId="S::u6411168@au.edu::3f3d7baa-cc17-4d8d-bbf9-11ea0cfa9fdb" providerId="AD" clId="Web-{89F5EE5F-135F-4756-A030-DF2C1ABD7D12}" dt="2023-06-13T02:37:44.116" v="0" actId="1076"/>
          <ac:spMkLst>
            <pc:docMk/>
            <pc:sldMk cId="0" sldId="544"/>
            <ac:spMk id="35846" creationId="{34A5B8A2-BF24-9D7C-26FD-8D0E04928D4B}"/>
          </ac:spMkLst>
        </pc:spChg>
      </pc:sldChg>
      <pc:sldChg chg="modSp">
        <pc:chgData name="LEI PAN" userId="S::u6411168@au.edu::3f3d7baa-cc17-4d8d-bbf9-11ea0cfa9fdb" providerId="AD" clId="Web-{89F5EE5F-135F-4756-A030-DF2C1ABD7D12}" dt="2023-06-13T02:42:43.763" v="1" actId="1076"/>
        <pc:sldMkLst>
          <pc:docMk/>
          <pc:sldMk cId="0" sldId="546"/>
        </pc:sldMkLst>
        <pc:spChg chg="mod">
          <ac:chgData name="LEI PAN" userId="S::u6411168@au.edu::3f3d7baa-cc17-4d8d-bbf9-11ea0cfa9fdb" providerId="AD" clId="Web-{89F5EE5F-135F-4756-A030-DF2C1ABD7D12}" dt="2023-06-13T02:42:43.763" v="1" actId="1076"/>
          <ac:spMkLst>
            <pc:docMk/>
            <pc:sldMk cId="0" sldId="546"/>
            <ac:spMk id="546818" creationId="{AB0A9CE2-BAA6-AA10-86FE-043924BF9B9E}"/>
          </ac:spMkLst>
        </pc:spChg>
      </pc:sldChg>
      <pc:sldChg chg="modSp">
        <pc:chgData name="LEI PAN" userId="S::u6411168@au.edu::3f3d7baa-cc17-4d8d-bbf9-11ea0cfa9fdb" providerId="AD" clId="Web-{89F5EE5F-135F-4756-A030-DF2C1ABD7D12}" dt="2023-06-13T02:45:50.376" v="3" actId="1076"/>
        <pc:sldMkLst>
          <pc:docMk/>
          <pc:sldMk cId="0" sldId="575"/>
        </pc:sldMkLst>
        <pc:spChg chg="mod">
          <ac:chgData name="LEI PAN" userId="S::u6411168@au.edu::3f3d7baa-cc17-4d8d-bbf9-11ea0cfa9fdb" providerId="AD" clId="Web-{89F5EE5F-135F-4756-A030-DF2C1ABD7D12}" dt="2023-06-13T02:45:50.376" v="3" actId="1076"/>
          <ac:spMkLst>
            <pc:docMk/>
            <pc:sldMk cId="0" sldId="575"/>
            <ac:spMk id="44061" creationId="{F5C60E6A-5381-3978-6A3C-26369A6494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FA86BBF-9477-C9A4-E7EE-C65F9B607D04}"/>
              </a:ext>
            </a:extLst>
          </p:cNvPr>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C21F0519-E0D0-CAD4-1436-54EAB7BE19F5}"/>
              </a:ext>
            </a:extLst>
          </p:cNvPr>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9211B4-0E4F-C68F-001F-CB55EFCDFE1A}"/>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F01D17EE-4659-C388-7216-C5286571D8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AD4C75C-8061-AADE-9355-7C995625F1CA}"/>
              </a:ext>
            </a:extLst>
          </p:cNvPr>
          <p:cNvSpPr>
            <a:spLocks noGrp="1" noRot="1" noChangeAspect="1" noChangeArrowheads="1" noTextEdit="1"/>
          </p:cNvSpPr>
          <p:nvPr>
            <p:ph type="sldImg"/>
          </p:nvPr>
        </p:nvSpPr>
        <p:spPr>
          <a:xfrm>
            <a:off x="1182688" y="698500"/>
            <a:ext cx="4640262" cy="3479800"/>
          </a:xfrm>
          <a:ln cap="flat"/>
        </p:spPr>
      </p:sp>
      <p:sp>
        <p:nvSpPr>
          <p:cNvPr id="26627" name="Rectangle 3">
            <a:extLst>
              <a:ext uri="{FF2B5EF4-FFF2-40B4-BE49-F238E27FC236}">
                <a16:creationId xmlns:a16="http://schemas.microsoft.com/office/drawing/2014/main" id="{8FFCBDAC-013B-10A7-D25F-E6DD677F02B0}"/>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BBA5B49-4089-7F47-6DD8-C29B5DF042BD}"/>
              </a:ext>
            </a:extLst>
          </p:cNvPr>
          <p:cNvSpPr>
            <a:spLocks noGrp="1" noRot="1" noChangeAspect="1" noChangeArrowheads="1" noTextEdit="1"/>
          </p:cNvSpPr>
          <p:nvPr>
            <p:ph type="sldImg"/>
          </p:nvPr>
        </p:nvSpPr>
        <p:spPr>
          <a:xfrm>
            <a:off x="1182688" y="698500"/>
            <a:ext cx="4640262" cy="3479800"/>
          </a:xfrm>
          <a:ln cap="flat"/>
        </p:spPr>
      </p:sp>
      <p:sp>
        <p:nvSpPr>
          <p:cNvPr id="28675" name="Rectangle 3">
            <a:extLst>
              <a:ext uri="{FF2B5EF4-FFF2-40B4-BE49-F238E27FC236}">
                <a16:creationId xmlns:a16="http://schemas.microsoft.com/office/drawing/2014/main" id="{99778C1B-AAD6-9CC4-482C-B0939107B678}"/>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08E3BEE-1479-6D7C-E783-12D4E6135B7A}"/>
              </a:ext>
            </a:extLst>
          </p:cNvPr>
          <p:cNvSpPr>
            <a:spLocks noGrp="1" noRot="1" noChangeAspect="1" noChangeArrowheads="1" noTextEdit="1"/>
          </p:cNvSpPr>
          <p:nvPr>
            <p:ph type="sldImg"/>
          </p:nvPr>
        </p:nvSpPr>
        <p:spPr>
          <a:solidFill>
            <a:srgbClr val="FFFFFF"/>
          </a:solidFill>
          <a:ln/>
        </p:spPr>
      </p:sp>
      <p:sp>
        <p:nvSpPr>
          <p:cNvPr id="30723" name="Rectangle 3">
            <a:extLst>
              <a:ext uri="{FF2B5EF4-FFF2-40B4-BE49-F238E27FC236}">
                <a16:creationId xmlns:a16="http://schemas.microsoft.com/office/drawing/2014/main" id="{03DEE4CA-280D-A340-420A-973DC7B788D8}"/>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AAF291D-DF69-FAFF-8D5C-D617717CAFC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1991325B-3426-62BE-CE16-C52C9ABF8D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F512681-7965-1D38-B25D-C3D2628F4E4F}"/>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DA29C8E-B902-C029-4B22-9B3D77BF55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3302739-66CE-29AB-22AD-4DABCABFBDBA}"/>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F18398D-52FE-EE93-C183-2EA70A9CAB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9AD8DC0-D045-5E62-4FEF-B3A1AE6AE488}"/>
              </a:ext>
            </a:extLst>
          </p:cNvPr>
          <p:cNvSpPr>
            <a:spLocks noGrp="1" noRot="1" noChangeAspect="1" noChangeArrowheads="1" noTextEdit="1"/>
          </p:cNvSpPr>
          <p:nvPr>
            <p:ph type="sldImg"/>
          </p:nvPr>
        </p:nvSpPr>
        <p:spPr>
          <a:solidFill>
            <a:srgbClr val="FFFFFF"/>
          </a:solidFill>
          <a:ln/>
        </p:spPr>
      </p:sp>
      <p:sp>
        <p:nvSpPr>
          <p:cNvPr id="48131" name="Rectangle 3">
            <a:extLst>
              <a:ext uri="{FF2B5EF4-FFF2-40B4-BE49-F238E27FC236}">
                <a16:creationId xmlns:a16="http://schemas.microsoft.com/office/drawing/2014/main" id="{75C5433F-FC71-AD07-8CE5-4C8F162CD8D5}"/>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0356239-E867-4191-36D3-11BD0A4F292D}"/>
              </a:ext>
            </a:extLst>
          </p:cNvPr>
          <p:cNvSpPr>
            <a:spLocks noGrp="1" noRot="1" noChangeAspect="1" noChangeArrowheads="1" noTextEdit="1"/>
          </p:cNvSpPr>
          <p:nvPr>
            <p:ph type="sldImg"/>
          </p:nvPr>
        </p:nvSpPr>
        <p:spPr>
          <a:solidFill>
            <a:srgbClr val="FFFFFF"/>
          </a:solidFill>
          <a:ln/>
        </p:spPr>
      </p:sp>
      <p:sp>
        <p:nvSpPr>
          <p:cNvPr id="50179" name="Rectangle 3">
            <a:extLst>
              <a:ext uri="{FF2B5EF4-FFF2-40B4-BE49-F238E27FC236}">
                <a16:creationId xmlns:a16="http://schemas.microsoft.com/office/drawing/2014/main" id="{C0FD9EC7-9CAC-9C28-3E23-A37A7C60ECB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FDB4F17-D50E-8C0F-B7CA-040E4A386E4D}"/>
              </a:ext>
            </a:extLst>
          </p:cNvPr>
          <p:cNvSpPr>
            <a:spLocks noGrp="1" noRot="1" noChangeAspect="1" noChangeArrowheads="1" noTextEdit="1"/>
          </p:cNvSpPr>
          <p:nvPr>
            <p:ph type="sldImg"/>
          </p:nvPr>
        </p:nvSpPr>
        <p:spPr>
          <a:solidFill>
            <a:srgbClr val="FFFFFF"/>
          </a:solidFill>
          <a:ln/>
        </p:spPr>
      </p:sp>
      <p:sp>
        <p:nvSpPr>
          <p:cNvPr id="52227" name="Rectangle 3">
            <a:extLst>
              <a:ext uri="{FF2B5EF4-FFF2-40B4-BE49-F238E27FC236}">
                <a16:creationId xmlns:a16="http://schemas.microsoft.com/office/drawing/2014/main" id="{6CCFA2A6-A4A0-B67E-2C4F-C9DBBA2724F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12B4EEB-94AE-767B-90A9-B61EC0A3A220}"/>
              </a:ext>
            </a:extLst>
          </p:cNvPr>
          <p:cNvSpPr>
            <a:spLocks noGrp="1" noRot="1" noChangeAspect="1" noChangeArrowheads="1" noTextEdit="1"/>
          </p:cNvSpPr>
          <p:nvPr>
            <p:ph type="sldImg"/>
          </p:nvPr>
        </p:nvSpPr>
        <p:spPr>
          <a:solidFill>
            <a:srgbClr val="FFFFFF"/>
          </a:solidFill>
          <a:ln/>
        </p:spPr>
      </p:sp>
      <p:sp>
        <p:nvSpPr>
          <p:cNvPr id="54275" name="Rectangle 3">
            <a:extLst>
              <a:ext uri="{FF2B5EF4-FFF2-40B4-BE49-F238E27FC236}">
                <a16:creationId xmlns:a16="http://schemas.microsoft.com/office/drawing/2014/main" id="{2E83632A-3D3E-2965-BF70-6ECB1CA72BBC}"/>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67DDA24-DCCF-B2BF-72EB-8C1F0B3CBA8D}"/>
              </a:ext>
            </a:extLst>
          </p:cNvPr>
          <p:cNvSpPr>
            <a:spLocks noGrp="1" noRot="1" noChangeAspect="1" noChangeArrowheads="1" noTextEdit="1"/>
          </p:cNvSpPr>
          <p:nvPr>
            <p:ph type="sldImg"/>
          </p:nvPr>
        </p:nvSpPr>
        <p:spPr>
          <a:solidFill>
            <a:srgbClr val="FFFFFF"/>
          </a:solidFill>
          <a:ln/>
        </p:spPr>
      </p:sp>
      <p:sp>
        <p:nvSpPr>
          <p:cNvPr id="7171" name="Rectangle 3">
            <a:extLst>
              <a:ext uri="{FF2B5EF4-FFF2-40B4-BE49-F238E27FC236}">
                <a16:creationId xmlns:a16="http://schemas.microsoft.com/office/drawing/2014/main" id="{CDD50997-49AE-F23E-78CF-EA7E055A09BC}"/>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F61343E-308E-7249-14C0-9F57C04541B7}"/>
              </a:ext>
            </a:extLst>
          </p:cNvPr>
          <p:cNvSpPr>
            <a:spLocks noGrp="1" noRot="1" noChangeAspect="1" noChangeArrowheads="1" noTextEdit="1"/>
          </p:cNvSpPr>
          <p:nvPr>
            <p:ph type="sldImg"/>
          </p:nvPr>
        </p:nvSpPr>
        <p:spPr>
          <a:solidFill>
            <a:srgbClr val="FFFFFF"/>
          </a:solidFill>
          <a:ln/>
        </p:spPr>
      </p:sp>
      <p:sp>
        <p:nvSpPr>
          <p:cNvPr id="56323" name="Rectangle 3">
            <a:extLst>
              <a:ext uri="{FF2B5EF4-FFF2-40B4-BE49-F238E27FC236}">
                <a16:creationId xmlns:a16="http://schemas.microsoft.com/office/drawing/2014/main" id="{85954A9C-0BB3-12C6-FACA-B6EBE7FC74CE}"/>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FFF52BD-5CFF-A472-9425-987D476111A9}"/>
              </a:ext>
            </a:extLst>
          </p:cNvPr>
          <p:cNvSpPr>
            <a:spLocks noGrp="1" noRot="1" noChangeAspect="1" noChangeArrowheads="1" noTextEdit="1"/>
          </p:cNvSpPr>
          <p:nvPr>
            <p:ph type="sldImg"/>
          </p:nvPr>
        </p:nvSpPr>
        <p:spPr>
          <a:solidFill>
            <a:srgbClr val="FFFFFF"/>
          </a:solidFill>
          <a:ln/>
        </p:spPr>
      </p:sp>
      <p:sp>
        <p:nvSpPr>
          <p:cNvPr id="58371" name="Rectangle 3">
            <a:extLst>
              <a:ext uri="{FF2B5EF4-FFF2-40B4-BE49-F238E27FC236}">
                <a16:creationId xmlns:a16="http://schemas.microsoft.com/office/drawing/2014/main" id="{8D5E2D3E-598C-D123-AA38-50B4C4566B64}"/>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DC59AA5-97AB-2594-9AD7-C724C47E1231}"/>
              </a:ext>
            </a:extLst>
          </p:cNvPr>
          <p:cNvSpPr>
            <a:spLocks noGrp="1" noRot="1" noChangeAspect="1" noChangeArrowheads="1" noTextEdit="1"/>
          </p:cNvSpPr>
          <p:nvPr>
            <p:ph type="sldImg"/>
          </p:nvPr>
        </p:nvSpPr>
        <p:spPr>
          <a:solidFill>
            <a:srgbClr val="FFFFFF"/>
          </a:solidFill>
          <a:ln/>
        </p:spPr>
      </p:sp>
      <p:sp>
        <p:nvSpPr>
          <p:cNvPr id="60419" name="Rectangle 3">
            <a:extLst>
              <a:ext uri="{FF2B5EF4-FFF2-40B4-BE49-F238E27FC236}">
                <a16:creationId xmlns:a16="http://schemas.microsoft.com/office/drawing/2014/main" id="{68C611F2-5DFB-E455-0CC1-FF259DFA6733}"/>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1C95140-625B-65EF-A0B2-F064D445B979}"/>
              </a:ext>
            </a:extLst>
          </p:cNvPr>
          <p:cNvSpPr>
            <a:spLocks noGrp="1" noRot="1" noChangeAspect="1" noChangeArrowheads="1" noTextEdit="1"/>
          </p:cNvSpPr>
          <p:nvPr>
            <p:ph type="sldImg"/>
          </p:nvPr>
        </p:nvSpPr>
        <p:spPr>
          <a:solidFill>
            <a:srgbClr val="FFFFFF"/>
          </a:solidFill>
          <a:ln/>
        </p:spPr>
      </p:sp>
      <p:sp>
        <p:nvSpPr>
          <p:cNvPr id="62467" name="Rectangle 3">
            <a:extLst>
              <a:ext uri="{FF2B5EF4-FFF2-40B4-BE49-F238E27FC236}">
                <a16:creationId xmlns:a16="http://schemas.microsoft.com/office/drawing/2014/main" id="{C30B1E2F-7B3F-A3B8-E907-16B55A92D313}"/>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B986315-E1EF-0929-D131-F947AFDB8780}"/>
              </a:ext>
            </a:extLst>
          </p:cNvPr>
          <p:cNvSpPr>
            <a:spLocks noGrp="1" noRot="1" noChangeAspect="1" noChangeArrowheads="1" noTextEdit="1"/>
          </p:cNvSpPr>
          <p:nvPr>
            <p:ph type="sldImg"/>
          </p:nvPr>
        </p:nvSpPr>
        <p:spPr>
          <a:solidFill>
            <a:srgbClr val="FFFFFF"/>
          </a:solidFill>
          <a:ln/>
        </p:spPr>
      </p:sp>
      <p:sp>
        <p:nvSpPr>
          <p:cNvPr id="64515" name="Rectangle 3">
            <a:extLst>
              <a:ext uri="{FF2B5EF4-FFF2-40B4-BE49-F238E27FC236}">
                <a16:creationId xmlns:a16="http://schemas.microsoft.com/office/drawing/2014/main" id="{0628B2E9-D72D-E8DC-904C-D7416228522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84A2CFB-CE2D-8E13-7BB5-2029FA05638E}"/>
              </a:ext>
            </a:extLst>
          </p:cNvPr>
          <p:cNvSpPr>
            <a:spLocks noGrp="1" noRot="1" noChangeAspect="1" noChangeArrowheads="1" noTextEdit="1"/>
          </p:cNvSpPr>
          <p:nvPr>
            <p:ph type="sldImg"/>
          </p:nvPr>
        </p:nvSpPr>
        <p:spPr>
          <a:solidFill>
            <a:srgbClr val="FFFFFF"/>
          </a:solidFill>
          <a:ln/>
        </p:spPr>
      </p:sp>
      <p:sp>
        <p:nvSpPr>
          <p:cNvPr id="66563" name="Rectangle 3">
            <a:extLst>
              <a:ext uri="{FF2B5EF4-FFF2-40B4-BE49-F238E27FC236}">
                <a16:creationId xmlns:a16="http://schemas.microsoft.com/office/drawing/2014/main" id="{79912F4F-8160-F67C-AD50-79B3450B41EF}"/>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477616-8279-B223-6486-7B7D43F50F3B}"/>
              </a:ext>
            </a:extLst>
          </p:cNvPr>
          <p:cNvSpPr>
            <a:spLocks noGrp="1" noRot="1" noChangeAspect="1" noChangeArrowheads="1" noTextEdit="1"/>
          </p:cNvSpPr>
          <p:nvPr>
            <p:ph type="sldImg"/>
          </p:nvPr>
        </p:nvSpPr>
        <p:spPr>
          <a:solidFill>
            <a:srgbClr val="FFFFFF"/>
          </a:solidFill>
          <a:ln/>
        </p:spPr>
      </p:sp>
      <p:sp>
        <p:nvSpPr>
          <p:cNvPr id="68611" name="Rectangle 3">
            <a:extLst>
              <a:ext uri="{FF2B5EF4-FFF2-40B4-BE49-F238E27FC236}">
                <a16:creationId xmlns:a16="http://schemas.microsoft.com/office/drawing/2014/main" id="{D60CE1A5-9B2E-1FC7-ACEB-51475778421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2D1CE4-2989-66C0-8779-E64F5CA62801}"/>
              </a:ext>
            </a:extLst>
          </p:cNvPr>
          <p:cNvSpPr>
            <a:spLocks noGrp="1" noRot="1" noChangeAspect="1" noChangeArrowheads="1" noTextEdit="1"/>
          </p:cNvSpPr>
          <p:nvPr>
            <p:ph type="sldImg"/>
          </p:nvPr>
        </p:nvSpPr>
        <p:spPr>
          <a:solidFill>
            <a:srgbClr val="FFFFFF"/>
          </a:solidFill>
          <a:ln/>
        </p:spPr>
      </p:sp>
      <p:sp>
        <p:nvSpPr>
          <p:cNvPr id="70659" name="Rectangle 3">
            <a:extLst>
              <a:ext uri="{FF2B5EF4-FFF2-40B4-BE49-F238E27FC236}">
                <a16:creationId xmlns:a16="http://schemas.microsoft.com/office/drawing/2014/main" id="{5CF638AD-FBAE-0ADD-74E1-4589074890E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4BEEEAF-C79F-E059-DA5C-5AC0F510BEB2}"/>
              </a:ext>
            </a:extLst>
          </p:cNvPr>
          <p:cNvSpPr>
            <a:spLocks noGrp="1" noRot="1" noChangeAspect="1" noChangeArrowheads="1" noTextEdit="1"/>
          </p:cNvSpPr>
          <p:nvPr>
            <p:ph type="sldImg"/>
          </p:nvPr>
        </p:nvSpPr>
        <p:spPr>
          <a:solidFill>
            <a:srgbClr val="FFFFFF"/>
          </a:solidFill>
          <a:ln/>
        </p:spPr>
      </p:sp>
      <p:sp>
        <p:nvSpPr>
          <p:cNvPr id="72707" name="Rectangle 3">
            <a:extLst>
              <a:ext uri="{FF2B5EF4-FFF2-40B4-BE49-F238E27FC236}">
                <a16:creationId xmlns:a16="http://schemas.microsoft.com/office/drawing/2014/main" id="{3637157E-B274-5A07-0A82-DE50C095729B}"/>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929192F-D679-B09B-9D3D-E5C8E1B4E757}"/>
              </a:ext>
            </a:extLst>
          </p:cNvPr>
          <p:cNvSpPr>
            <a:spLocks noGrp="1" noRot="1" noChangeAspect="1" noChangeArrowheads="1" noTextEdit="1"/>
          </p:cNvSpPr>
          <p:nvPr>
            <p:ph type="sldImg"/>
          </p:nvPr>
        </p:nvSpPr>
        <p:spPr>
          <a:solidFill>
            <a:srgbClr val="FFFFFF"/>
          </a:solidFill>
          <a:ln/>
        </p:spPr>
      </p:sp>
      <p:sp>
        <p:nvSpPr>
          <p:cNvPr id="74755" name="Rectangle 3">
            <a:extLst>
              <a:ext uri="{FF2B5EF4-FFF2-40B4-BE49-F238E27FC236}">
                <a16:creationId xmlns:a16="http://schemas.microsoft.com/office/drawing/2014/main" id="{6FBDBB00-895F-768C-1809-AF2883C770DC}"/>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9A052A-ACA1-FC1B-9AF0-A5C499861A41}"/>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F3B5319A-BDDB-3D1E-472D-EB3C02A085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45C6580-2920-4230-AF5D-25B5588A62EA}"/>
              </a:ext>
            </a:extLst>
          </p:cNvPr>
          <p:cNvSpPr>
            <a:spLocks noGrp="1" noRot="1" noChangeAspect="1" noChangeArrowheads="1" noTextEdit="1"/>
          </p:cNvSpPr>
          <p:nvPr>
            <p:ph type="sldImg"/>
          </p:nvPr>
        </p:nvSpPr>
        <p:spPr>
          <a:solidFill>
            <a:srgbClr val="FFFFFF"/>
          </a:solidFill>
          <a:ln/>
        </p:spPr>
      </p:sp>
      <p:sp>
        <p:nvSpPr>
          <p:cNvPr id="76803" name="Rectangle 3">
            <a:extLst>
              <a:ext uri="{FF2B5EF4-FFF2-40B4-BE49-F238E27FC236}">
                <a16:creationId xmlns:a16="http://schemas.microsoft.com/office/drawing/2014/main" id="{DC6A456A-7347-10DE-6967-7DBF66F8CCA6}"/>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6E6B543-03F1-7F70-7ED8-81ABE175CABE}"/>
              </a:ext>
            </a:extLst>
          </p:cNvPr>
          <p:cNvSpPr>
            <a:spLocks noGrp="1" noRot="1" noChangeAspect="1" noChangeArrowheads="1" noTextEdit="1"/>
          </p:cNvSpPr>
          <p:nvPr>
            <p:ph type="sldImg"/>
          </p:nvPr>
        </p:nvSpPr>
        <p:spPr>
          <a:solidFill>
            <a:srgbClr val="FFFFFF"/>
          </a:solidFill>
          <a:ln/>
        </p:spPr>
      </p:sp>
      <p:sp>
        <p:nvSpPr>
          <p:cNvPr id="78851" name="Rectangle 3">
            <a:extLst>
              <a:ext uri="{FF2B5EF4-FFF2-40B4-BE49-F238E27FC236}">
                <a16:creationId xmlns:a16="http://schemas.microsoft.com/office/drawing/2014/main" id="{A9054135-E48D-89B0-B0F4-302EBB0FBDF8}"/>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1C289D4-9758-4E75-D3E7-B36C61805B95}"/>
              </a:ext>
            </a:extLst>
          </p:cNvPr>
          <p:cNvSpPr>
            <a:spLocks noGrp="1" noRot="1" noChangeAspect="1" noChangeArrowheads="1" noTextEdit="1"/>
          </p:cNvSpPr>
          <p:nvPr>
            <p:ph type="sldImg"/>
          </p:nvPr>
        </p:nvSpPr>
        <p:spPr>
          <a:solidFill>
            <a:srgbClr val="FFFFFF"/>
          </a:solidFill>
          <a:ln/>
        </p:spPr>
      </p:sp>
      <p:sp>
        <p:nvSpPr>
          <p:cNvPr id="80899" name="Rectangle 3">
            <a:extLst>
              <a:ext uri="{FF2B5EF4-FFF2-40B4-BE49-F238E27FC236}">
                <a16:creationId xmlns:a16="http://schemas.microsoft.com/office/drawing/2014/main" id="{3C74B046-B882-7459-2523-BF7062513310}"/>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DBAE563-DA06-8C84-836E-A98FADC37EE7}"/>
              </a:ext>
            </a:extLst>
          </p:cNvPr>
          <p:cNvSpPr>
            <a:spLocks noGrp="1" noRot="1" noChangeAspect="1" noChangeArrowheads="1" noTextEdit="1"/>
          </p:cNvSpPr>
          <p:nvPr>
            <p:ph type="sldImg"/>
          </p:nvPr>
        </p:nvSpPr>
        <p:spPr>
          <a:solidFill>
            <a:srgbClr val="FFFFFF"/>
          </a:solidFill>
          <a:ln/>
        </p:spPr>
      </p:sp>
      <p:sp>
        <p:nvSpPr>
          <p:cNvPr id="82947" name="Rectangle 3">
            <a:extLst>
              <a:ext uri="{FF2B5EF4-FFF2-40B4-BE49-F238E27FC236}">
                <a16:creationId xmlns:a16="http://schemas.microsoft.com/office/drawing/2014/main" id="{D0CD7385-D32B-EB30-2B9C-F281CD4710C1}"/>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12035F3-6401-64B4-0978-E1F38DC87FF5}"/>
              </a:ext>
            </a:extLst>
          </p:cNvPr>
          <p:cNvSpPr>
            <a:spLocks noGrp="1" noRot="1" noChangeAspect="1" noChangeArrowheads="1" noTextEdit="1"/>
          </p:cNvSpPr>
          <p:nvPr>
            <p:ph type="sldImg"/>
          </p:nvPr>
        </p:nvSpPr>
        <p:spPr>
          <a:solidFill>
            <a:srgbClr val="FFFFFF"/>
          </a:solidFill>
          <a:ln/>
        </p:spPr>
      </p:sp>
      <p:sp>
        <p:nvSpPr>
          <p:cNvPr id="84995" name="Rectangle 3">
            <a:extLst>
              <a:ext uri="{FF2B5EF4-FFF2-40B4-BE49-F238E27FC236}">
                <a16:creationId xmlns:a16="http://schemas.microsoft.com/office/drawing/2014/main" id="{1A2B1397-5969-016D-0570-3FAC2CE084F0}"/>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1E1944C-09E7-2CCB-F0F2-306260F77595}"/>
              </a:ext>
            </a:extLst>
          </p:cNvPr>
          <p:cNvSpPr>
            <a:spLocks noGrp="1" noRot="1" noChangeAspect="1" noChangeArrowheads="1" noTextEdit="1"/>
          </p:cNvSpPr>
          <p:nvPr>
            <p:ph type="sldImg"/>
          </p:nvPr>
        </p:nvSpPr>
        <p:spPr>
          <a:solidFill>
            <a:srgbClr val="FFFFFF"/>
          </a:solidFill>
          <a:ln/>
        </p:spPr>
      </p:sp>
      <p:sp>
        <p:nvSpPr>
          <p:cNvPr id="87043" name="Rectangle 3">
            <a:extLst>
              <a:ext uri="{FF2B5EF4-FFF2-40B4-BE49-F238E27FC236}">
                <a16:creationId xmlns:a16="http://schemas.microsoft.com/office/drawing/2014/main" id="{5BED345D-A2CF-E88E-5450-1A5C424C5DCD}"/>
              </a:ext>
            </a:extLst>
          </p:cNvPr>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th-TH"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118EBE8-A1F5-6C5F-83B7-431DE7789DD9}"/>
              </a:ext>
            </a:extLst>
          </p:cNvPr>
          <p:cNvSpPr>
            <a:spLocks noGrp="1" noRot="1" noChangeAspect="1" noChangeArrowheads="1" noTextEdit="1"/>
          </p:cNvSpPr>
          <p:nvPr>
            <p:ph type="sldImg"/>
          </p:nvPr>
        </p:nvSpPr>
        <p:spPr>
          <a:solidFill>
            <a:srgbClr val="FFFFFF"/>
          </a:solidFill>
          <a:ln/>
        </p:spPr>
      </p:sp>
      <p:sp>
        <p:nvSpPr>
          <p:cNvPr id="89091" name="Rectangle 3">
            <a:extLst>
              <a:ext uri="{FF2B5EF4-FFF2-40B4-BE49-F238E27FC236}">
                <a16:creationId xmlns:a16="http://schemas.microsoft.com/office/drawing/2014/main" id="{2698536A-790B-5A55-0042-31A85ED33D06}"/>
              </a:ext>
            </a:extLst>
          </p:cNvPr>
          <p:cNvSpPr>
            <a:spLocks noGrp="1" noChangeArrowheads="1"/>
          </p:cNvSpPr>
          <p:nvPr>
            <p:ph type="body" idx="1"/>
          </p:nvPr>
        </p:nvSpPr>
        <p:spPr>
          <a:solidFill>
            <a:srgbClr val="FFFFFF"/>
          </a:solidFill>
          <a:ln>
            <a:solidFill>
              <a:srgbClr val="000000"/>
            </a:solidFill>
          </a:ln>
        </p:spPr>
        <p:txBody>
          <a:bodyPr/>
          <a:lstStyle/>
          <a:p>
            <a:endParaRPr lang="th-T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DB0136-04F6-E0F0-E7E9-048DFE5605BB}"/>
              </a:ext>
            </a:extLst>
          </p:cNvPr>
          <p:cNvSpPr>
            <a:spLocks noGrp="1" noRot="1" noChangeAspect="1" noChangeArrowheads="1" noTextEdit="1"/>
          </p:cNvSpPr>
          <p:nvPr>
            <p:ph type="sldImg"/>
          </p:nvPr>
        </p:nvSpPr>
        <p:spPr>
          <a:xfrm>
            <a:off x="1190625" y="703263"/>
            <a:ext cx="4627563" cy="3470275"/>
          </a:xfrm>
          <a:ln/>
        </p:spPr>
      </p:sp>
      <p:sp>
        <p:nvSpPr>
          <p:cNvPr id="11267" name="Rectangle 3">
            <a:extLst>
              <a:ext uri="{FF2B5EF4-FFF2-40B4-BE49-F238E27FC236}">
                <a16:creationId xmlns:a16="http://schemas.microsoft.com/office/drawing/2014/main" id="{7CEA23A7-89D5-D844-08D1-4510A0582D7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20E2DD0-2914-FDE8-CFBB-D653F08253D7}"/>
              </a:ext>
            </a:extLst>
          </p:cNvPr>
          <p:cNvSpPr>
            <a:spLocks noGrp="1" noRot="1" noChangeAspect="1" noChangeArrowheads="1" noTextEdit="1"/>
          </p:cNvSpPr>
          <p:nvPr>
            <p:ph type="sldImg"/>
          </p:nvPr>
        </p:nvSpPr>
        <p:spPr>
          <a:xfrm>
            <a:off x="1190625" y="703263"/>
            <a:ext cx="4627563" cy="3470275"/>
          </a:xfrm>
          <a:ln/>
        </p:spPr>
      </p:sp>
      <p:sp>
        <p:nvSpPr>
          <p:cNvPr id="13315" name="Rectangle 3">
            <a:extLst>
              <a:ext uri="{FF2B5EF4-FFF2-40B4-BE49-F238E27FC236}">
                <a16:creationId xmlns:a16="http://schemas.microsoft.com/office/drawing/2014/main" id="{3855805A-DEE3-818A-935C-A47E401895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86FF9AE-A65A-9978-647F-7C46B9DBCB6D}"/>
              </a:ext>
            </a:extLst>
          </p:cNvPr>
          <p:cNvSpPr>
            <a:spLocks noGrp="1" noRot="1" noChangeAspect="1" noChangeArrowheads="1" noTextEdit="1"/>
          </p:cNvSpPr>
          <p:nvPr>
            <p:ph type="sldImg"/>
          </p:nvPr>
        </p:nvSpPr>
        <p:spPr>
          <a:xfrm>
            <a:off x="1189038" y="703263"/>
            <a:ext cx="4625975" cy="3470275"/>
          </a:xfrm>
          <a:ln/>
        </p:spPr>
      </p:sp>
      <p:sp>
        <p:nvSpPr>
          <p:cNvPr id="16387" name="Rectangle 3">
            <a:extLst>
              <a:ext uri="{FF2B5EF4-FFF2-40B4-BE49-F238E27FC236}">
                <a16:creationId xmlns:a16="http://schemas.microsoft.com/office/drawing/2014/main" id="{FA4B1637-193A-76DD-3647-B3876422FC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5804A2B-CFDB-5D85-3F17-4E002D1818A4}"/>
              </a:ext>
            </a:extLst>
          </p:cNvPr>
          <p:cNvSpPr>
            <a:spLocks noGrp="1" noRot="1" noChangeAspect="1" noChangeArrowheads="1" noTextEdit="1"/>
          </p:cNvSpPr>
          <p:nvPr>
            <p:ph type="sldImg"/>
          </p:nvPr>
        </p:nvSpPr>
        <p:spPr>
          <a:xfrm>
            <a:off x="1189038" y="703263"/>
            <a:ext cx="4625975" cy="3470275"/>
          </a:xfrm>
          <a:ln/>
        </p:spPr>
      </p:sp>
      <p:sp>
        <p:nvSpPr>
          <p:cNvPr id="18435" name="Rectangle 3">
            <a:extLst>
              <a:ext uri="{FF2B5EF4-FFF2-40B4-BE49-F238E27FC236}">
                <a16:creationId xmlns:a16="http://schemas.microsoft.com/office/drawing/2014/main" id="{08ADB174-4BB7-64A8-696D-FF2406C14A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ltLang="en-US">
              <a:cs typeface="Cordia New" panose="020B0304020202020204" pitchFamily="34" charset="-3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A08C332-48D4-D3CF-AACE-288860DB21E9}"/>
              </a:ext>
            </a:extLst>
          </p:cNvPr>
          <p:cNvSpPr>
            <a:spLocks noGrp="1" noRot="1" noChangeAspect="1" noChangeArrowheads="1" noTextEdit="1"/>
          </p:cNvSpPr>
          <p:nvPr>
            <p:ph type="sldImg"/>
          </p:nvPr>
        </p:nvSpPr>
        <p:spPr>
          <a:xfrm>
            <a:off x="1190625" y="703263"/>
            <a:ext cx="4625975" cy="3470275"/>
          </a:xfrm>
          <a:ln/>
        </p:spPr>
      </p:sp>
      <p:sp>
        <p:nvSpPr>
          <p:cNvPr id="20483" name="Rectangle 3">
            <a:extLst>
              <a:ext uri="{FF2B5EF4-FFF2-40B4-BE49-F238E27FC236}">
                <a16:creationId xmlns:a16="http://schemas.microsoft.com/office/drawing/2014/main" id="{D672D448-89A7-E61D-F03B-6E0D8AFF0741}"/>
              </a:ext>
            </a:extLst>
          </p:cNvPr>
          <p:cNvSpPr>
            <a:spLocks noGrp="1" noChangeArrowheads="1"/>
          </p:cNvSpPr>
          <p:nvPr>
            <p:ph type="body" idx="1"/>
          </p:nvPr>
        </p:nvSpPr>
        <p:spPr>
          <a:xfrm>
            <a:off x="466725" y="4413250"/>
            <a:ext cx="5992813"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Service Cost - </a:t>
            </a:r>
            <a:r>
              <a:rPr lang="en-US" altLang="en-US">
                <a:latin typeface="Times New Roman" panose="02020603050405020304" pitchFamily="18" charset="0"/>
              </a:rPr>
              <a:t>Actuaries compute service cost as the present value of the new benefits earned by employees during the year.  Future salary levels considered in calculation.</a:t>
            </a:r>
          </a:p>
          <a:p>
            <a:r>
              <a:rPr lang="en-US" altLang="en-US" b="1">
                <a:latin typeface="Times New Roman" panose="02020603050405020304" pitchFamily="18" charset="0"/>
              </a:rPr>
              <a:t>Interest on Liability</a:t>
            </a:r>
            <a:r>
              <a:rPr lang="en-US" altLang="en-US">
                <a:latin typeface="Times New Roman" panose="02020603050405020304" pitchFamily="18" charset="0"/>
              </a:rPr>
              <a:t> - Interest accrues each year on the PBO just as it does on any discounted debt.</a:t>
            </a:r>
          </a:p>
          <a:p>
            <a:r>
              <a:rPr lang="en-US" altLang="en-US" b="1">
                <a:latin typeface="Times New Roman" panose="02020603050405020304" pitchFamily="18" charset="0"/>
              </a:rPr>
              <a:t>Actual Return on Plan Assets - </a:t>
            </a:r>
            <a:r>
              <a:rPr lang="en-US" altLang="en-US">
                <a:latin typeface="Times New Roman" panose="02020603050405020304" pitchFamily="18" charset="0"/>
              </a:rPr>
              <a:t>Increase in pension funds from interest, dividends, and realized and unrealized changes in the fair market value of the plan assets.</a:t>
            </a:r>
          </a:p>
          <a:p>
            <a:r>
              <a:rPr lang="en-US" altLang="en-US" b="1">
                <a:latin typeface="Times New Roman" panose="02020603050405020304" pitchFamily="18" charset="0"/>
              </a:rPr>
              <a:t>Amortization of Unrecognized Prior Service Cost - </a:t>
            </a:r>
            <a:r>
              <a:rPr lang="en-US" altLang="en-US">
                <a:latin typeface="Times New Roman" panose="02020603050405020304" pitchFamily="18" charset="0"/>
              </a:rPr>
              <a:t>The cost of providing retroactive benefits is allocated to pension expense in the future, specifically to the remaining service-years of the affected employees.</a:t>
            </a:r>
          </a:p>
          <a:p>
            <a:r>
              <a:rPr lang="en-US" altLang="en-US" b="1">
                <a:latin typeface="Times New Roman" panose="02020603050405020304" pitchFamily="18" charset="0"/>
              </a:rPr>
              <a:t>Gain or Loss - </a:t>
            </a:r>
            <a:r>
              <a:rPr lang="en-US" altLang="en-US">
                <a:latin typeface="Times New Roman" panose="02020603050405020304" pitchFamily="18" charset="0"/>
              </a:rPr>
              <a:t>Volatility in pension expense can be caused by sudden and large changes in the market value of plan assets and by changes in the projected benefit obligation.  Two items comprise the gain or loss:</a:t>
            </a:r>
          </a:p>
          <a:p>
            <a:pPr>
              <a:buFontTx/>
              <a:buChar char="•"/>
            </a:pPr>
            <a:r>
              <a:rPr lang="en-US" altLang="en-US">
                <a:latin typeface="Times New Roman" panose="02020603050405020304" pitchFamily="18" charset="0"/>
              </a:rPr>
              <a:t> difference between the actual return and the expected return on plan assets and,</a:t>
            </a:r>
          </a:p>
          <a:p>
            <a:pPr>
              <a:buFontTx/>
              <a:buChar char="•"/>
            </a:pPr>
            <a:r>
              <a:rPr lang="en-US" altLang="en-US">
                <a:latin typeface="Times New Roman" panose="02020603050405020304" pitchFamily="18" charset="0"/>
              </a:rPr>
              <a:t> amortization of the unrecognized net gain or loss from previous periods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777563E-464A-72EE-9937-16E8BC21102D}"/>
              </a:ext>
            </a:extLst>
          </p:cNvPr>
          <p:cNvSpPr>
            <a:spLocks noGrp="1" noRot="1" noChangeAspect="1" noChangeArrowheads="1" noTextEdit="1"/>
          </p:cNvSpPr>
          <p:nvPr>
            <p:ph type="sldImg"/>
          </p:nvPr>
        </p:nvSpPr>
        <p:spPr>
          <a:xfrm>
            <a:off x="1182688" y="698500"/>
            <a:ext cx="4640262" cy="3479800"/>
          </a:xfrm>
          <a:ln cap="flat"/>
        </p:spPr>
      </p:sp>
      <p:sp>
        <p:nvSpPr>
          <p:cNvPr id="24579" name="Rectangle 3">
            <a:extLst>
              <a:ext uri="{FF2B5EF4-FFF2-40B4-BE49-F238E27FC236}">
                <a16:creationId xmlns:a16="http://schemas.microsoft.com/office/drawing/2014/main" id="{91CC96F8-C731-1532-CE32-721E62DDED02}"/>
              </a:ext>
            </a:extLst>
          </p:cNvPr>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h-TH"/>
          </a:p>
        </p:txBody>
      </p:sp>
    </p:spTree>
    <p:extLst>
      <p:ext uri="{BB962C8B-B14F-4D97-AF65-F5344CB8AC3E}">
        <p14:creationId xmlns:p14="http://schemas.microsoft.com/office/powerpoint/2010/main" val="174544877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121650007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102544155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55191275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907464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341657938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Tree>
    <p:extLst>
      <p:ext uri="{BB962C8B-B14F-4D97-AF65-F5344CB8AC3E}">
        <p14:creationId xmlns:p14="http://schemas.microsoft.com/office/powerpoint/2010/main" val="55831626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Tree>
    <p:extLst>
      <p:ext uri="{BB962C8B-B14F-4D97-AF65-F5344CB8AC3E}">
        <p14:creationId xmlns:p14="http://schemas.microsoft.com/office/powerpoint/2010/main" val="322364279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98067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6227877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36096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a:extLst>
              <a:ext uri="{FF2B5EF4-FFF2-40B4-BE49-F238E27FC236}">
                <a16:creationId xmlns:a16="http://schemas.microsoft.com/office/drawing/2014/main" id="{6BC841CF-2983-EE07-53CF-B34280FEE962}"/>
              </a:ext>
            </a:extLst>
          </p:cNvPr>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a:extLst>
              <a:ext uri="{FF2B5EF4-FFF2-40B4-BE49-F238E27FC236}">
                <a16:creationId xmlns:a16="http://schemas.microsoft.com/office/drawing/2014/main" id="{A9ED04DE-34AB-F149-1F5B-878C7B3E3002}"/>
              </a:ext>
            </a:extLst>
          </p:cNvPr>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0" name="Text Box 16">
            <a:extLst>
              <a:ext uri="{FF2B5EF4-FFF2-40B4-BE49-F238E27FC236}">
                <a16:creationId xmlns:a16="http://schemas.microsoft.com/office/drawing/2014/main" id="{C7FDC8E0-D628-0169-02C0-5376664B0A1C}"/>
              </a:ext>
            </a:extLst>
          </p:cNvPr>
          <p:cNvSpPr txBox="1">
            <a:spLocks noChangeArrowheads="1"/>
          </p:cNvSpPr>
          <p:nvPr/>
        </p:nvSpPr>
        <p:spPr bwMode="auto">
          <a:xfrm>
            <a:off x="152400" y="6248400"/>
            <a:ext cx="838200" cy="457200"/>
          </a:xfrm>
          <a:prstGeom prst="rect">
            <a:avLst/>
          </a:prstGeom>
          <a:noFill/>
          <a:ln w="12700">
            <a:noFill/>
            <a:miter lim="800000"/>
            <a:headEnd/>
            <a:tailEnd/>
          </a:ln>
          <a:effectLst/>
        </p:spPr>
        <p:txBody>
          <a:bodyPr>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a:spcBef>
                <a:spcPct val="50000"/>
              </a:spcBef>
              <a:defRPr/>
            </a:pPr>
            <a:r>
              <a:rPr lang="en-US" altLang="en-US" sz="1200" b="1">
                <a:latin typeface="Arial" panose="020B0604020202020204" pitchFamily="34" charset="0"/>
                <a:cs typeface="Arial" panose="020B0604020202020204" pitchFamily="34" charset="0"/>
              </a:rPr>
              <a:t>Chapter 1-</a:t>
            </a:r>
            <a:fld id="{D2BB7A2F-D132-42C0-A316-4935DE4FD7FC}" type="slidenum">
              <a:rPr lang="en-US" altLang="en-US" sz="1200" b="1" smtClean="0">
                <a:latin typeface="Arial" panose="020B0604020202020204" pitchFamily="34" charset="0"/>
                <a:cs typeface="Arial" panose="020B0604020202020204" pitchFamily="34" charset="0"/>
              </a:rPr>
              <a:pPr algn="ctr">
                <a:spcBef>
                  <a:spcPct val="50000"/>
                </a:spcBef>
                <a:defRPr/>
              </a:pPr>
              <a:t>‹#›</a:t>
            </a:fld>
            <a:endParaRPr lang="en-US" altLang="en-US" sz="1200" b="1">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Angsana New" pitchFamily="18" charset="-34"/>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cs typeface="Angsana New" pitchFamily="18" charset="-34"/>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l"/>
        <a:defRPr sz="2800" b="1">
          <a:solidFill>
            <a:schemeClr val="bg2"/>
          </a:solidFill>
          <a:effectLst>
            <a:outerShdw blurRad="38100" dist="38100" dir="2700000" algn="tl">
              <a:srgbClr val="C0C0C0"/>
            </a:outerShdw>
          </a:effectLst>
          <a:latin typeface="+mn-lt"/>
          <a:ea typeface="+mn-ea"/>
          <a:cs typeface="Angsana New" pitchFamily="18" charset="-34"/>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l"/>
        <a:defRPr sz="2400" b="1">
          <a:solidFill>
            <a:schemeClr val="bg2"/>
          </a:solidFill>
          <a:effectLst>
            <a:outerShdw blurRad="38100" dist="38100" dir="2700000" algn="tl">
              <a:srgbClr val="C0C0C0"/>
            </a:outerShdw>
          </a:effectLst>
          <a:latin typeface="+mn-lt"/>
          <a:cs typeface="Angsana New" pitchFamily="18" charset="-34"/>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3pPr>
      <a:lvl4pPr marL="16002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4pPr>
      <a:lvl5pPr marL="2057400" indent="-228600" algn="l" rtl="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mn-lt"/>
          <a:cs typeface="Angsana New" pitchFamily="18" charset="-34"/>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a:extLst>
              <a:ext uri="{FF2B5EF4-FFF2-40B4-BE49-F238E27FC236}">
                <a16:creationId xmlns:a16="http://schemas.microsoft.com/office/drawing/2014/main" id="{25958278-8706-86B9-5E91-A9DA325490AF}"/>
              </a:ext>
            </a:extLst>
          </p:cNvPr>
          <p:cNvSpPr>
            <a:spLocks noGrp="1" noChangeArrowheads="1"/>
          </p:cNvSpPr>
          <p:nvPr>
            <p:ph type="body" idx="1"/>
          </p:nvPr>
        </p:nvSpPr>
        <p:spPr>
          <a:xfrm>
            <a:off x="381000" y="1981200"/>
            <a:ext cx="8382000" cy="4267200"/>
          </a:xfrm>
          <a:effectLst>
            <a:outerShdw dist="35921" dir="2700000" algn="ctr" rotWithShape="0">
              <a:schemeClr val="bg2"/>
            </a:outerShdw>
          </a:effectLst>
        </p:spPr>
        <p:txBody>
          <a:bodyPr/>
          <a:lstStyle/>
          <a:p>
            <a:pPr marL="0" indent="0" algn="ctr">
              <a:buFont typeface="Wingdings" panose="05000000000000000000" pitchFamily="2" charset="2"/>
              <a:buNone/>
              <a:defRPr/>
            </a:pPr>
            <a:r>
              <a:rPr lang="en-US" sz="6600">
                <a:solidFill>
                  <a:srgbClr val="800000"/>
                </a:solidFill>
                <a:effectLst/>
                <a:cs typeface="+mn-cs"/>
              </a:rPr>
              <a:t>Accounting In Action</a:t>
            </a:r>
          </a:p>
        </p:txBody>
      </p:sp>
      <p:sp>
        <p:nvSpPr>
          <p:cNvPr id="3075" name="Text Box 4">
            <a:extLst>
              <a:ext uri="{FF2B5EF4-FFF2-40B4-BE49-F238E27FC236}">
                <a16:creationId xmlns:a16="http://schemas.microsoft.com/office/drawing/2014/main" id="{F971B91D-40E3-0290-DEAF-7FF0987A60E7}"/>
              </a:ext>
            </a:extLst>
          </p:cNvPr>
          <p:cNvSpPr txBox="1">
            <a:spLocks noChangeArrowheads="1"/>
          </p:cNvSpPr>
          <p:nvPr/>
        </p:nvSpPr>
        <p:spPr bwMode="auto">
          <a:xfrm>
            <a:off x="1371600" y="5638800"/>
            <a:ext cx="640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a:solidFill>
                  <a:schemeClr val="tx1"/>
                </a:solidFill>
                <a:cs typeface="Arial" panose="020B0604020202020204" pitchFamily="34" charset="0"/>
              </a:rPr>
              <a:t>Financial Accounting,  Sixth Edition</a:t>
            </a:r>
          </a:p>
        </p:txBody>
      </p:sp>
      <p:sp>
        <p:nvSpPr>
          <p:cNvPr id="576517" name="Rectangle 5">
            <a:extLst>
              <a:ext uri="{FF2B5EF4-FFF2-40B4-BE49-F238E27FC236}">
                <a16:creationId xmlns:a16="http://schemas.microsoft.com/office/drawing/2014/main" id="{3D846564-6118-AE00-0497-200298A3CB7D}"/>
              </a:ext>
            </a:extLst>
          </p:cNvPr>
          <p:cNvSpPr>
            <a:spLocks noChangeArrowheads="1"/>
          </p:cNvSpPr>
          <p:nvPr/>
        </p:nvSpPr>
        <p:spPr bwMode="auto">
          <a:xfrm>
            <a:off x="457200" y="381000"/>
            <a:ext cx="8229600" cy="838200"/>
          </a:xfrm>
          <a:prstGeom prst="rect">
            <a:avLst/>
          </a:prstGeom>
          <a:solidFill>
            <a:srgbClr val="003399"/>
          </a:solidFill>
          <a:ln w="12700">
            <a:solidFill>
              <a:schemeClr val="tx1"/>
            </a:solidFill>
            <a:miter lim="800000"/>
            <a:headEnd/>
            <a:tailEnd/>
          </a:ln>
          <a:effectLst>
            <a:outerShdw dist="107763" dir="2700000" algn="ctr" rotWithShape="0">
              <a:schemeClr val="bg2"/>
            </a:outerShdw>
          </a:effectLst>
        </p:spPr>
        <p:txBody>
          <a:bodyPr lIns="90488" tIns="44450" rIns="90488" bIns="44450"/>
          <a:lstStyle/>
          <a:p>
            <a:pPr marL="6350" algn="ctr">
              <a:defRPr/>
            </a:pPr>
            <a:r>
              <a:rPr lang="en-US" sz="4200" b="1" i="1">
                <a:solidFill>
                  <a:schemeClr val="bg1"/>
                </a:solidFill>
                <a:effectLst>
                  <a:outerShdw blurRad="38100" dist="38100" dir="2700000" algn="tl">
                    <a:srgbClr val="000000"/>
                  </a:outerShdw>
                </a:effectLst>
                <a:latin typeface="Comic Sans MS" pitchFamily="66" charset="0"/>
                <a:cs typeface="+mn-cs"/>
              </a:rPr>
              <a:t>Chapter </a:t>
            </a:r>
            <a:r>
              <a:rPr lang="en-US" sz="4600" b="1" i="1">
                <a:solidFill>
                  <a:srgbClr val="FFFF00"/>
                </a:solidFill>
                <a:effectLst>
                  <a:outerShdw blurRad="38100" dist="38100" dir="2700000" algn="tl">
                    <a:srgbClr val="000000"/>
                  </a:outerShdw>
                </a:effectLst>
                <a:latin typeface="Comic Sans MS" pitchFamily="66" charset="0"/>
                <a:cs typeface="+mn-cs"/>
              </a:rPr>
              <a:t>1</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6990195-6BBA-F94A-4065-8BBEC6240F2F}"/>
              </a:ext>
            </a:extLst>
          </p:cNvPr>
          <p:cNvSpPr>
            <a:spLocks noChangeArrowheads="1"/>
          </p:cNvSpPr>
          <p:nvPr/>
        </p:nvSpPr>
        <p:spPr bwMode="auto">
          <a:xfrm>
            <a:off x="685800" y="1371600"/>
            <a:ext cx="2362200"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Proprietorship</a:t>
            </a:r>
          </a:p>
        </p:txBody>
      </p:sp>
      <p:sp>
        <p:nvSpPr>
          <p:cNvPr id="19459" name="Rectangle 3">
            <a:extLst>
              <a:ext uri="{FF2B5EF4-FFF2-40B4-BE49-F238E27FC236}">
                <a16:creationId xmlns:a16="http://schemas.microsoft.com/office/drawing/2014/main" id="{C377EF9E-92F7-30F4-DB80-DF12E6D985DB}"/>
              </a:ext>
            </a:extLst>
          </p:cNvPr>
          <p:cNvSpPr>
            <a:spLocks noChangeArrowheads="1"/>
          </p:cNvSpPr>
          <p:nvPr/>
        </p:nvSpPr>
        <p:spPr bwMode="auto">
          <a:xfrm>
            <a:off x="3429000" y="1371600"/>
            <a:ext cx="2362200"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Partnership</a:t>
            </a:r>
          </a:p>
        </p:txBody>
      </p:sp>
      <p:sp>
        <p:nvSpPr>
          <p:cNvPr id="19460" name="Rectangle 4">
            <a:extLst>
              <a:ext uri="{FF2B5EF4-FFF2-40B4-BE49-F238E27FC236}">
                <a16:creationId xmlns:a16="http://schemas.microsoft.com/office/drawing/2014/main" id="{510A363E-09D1-9D39-29E9-25C90B0D26C9}"/>
              </a:ext>
            </a:extLst>
          </p:cNvPr>
          <p:cNvSpPr>
            <a:spLocks noChangeArrowheads="1"/>
          </p:cNvSpPr>
          <p:nvPr/>
        </p:nvSpPr>
        <p:spPr bwMode="auto">
          <a:xfrm>
            <a:off x="6145213" y="1390650"/>
            <a:ext cx="2465387" cy="762000"/>
          </a:xfrm>
          <a:prstGeom prst="rect">
            <a:avLst/>
          </a:prstGeom>
          <a:solidFill>
            <a:srgbClr val="F9EFA5"/>
          </a:solidFill>
          <a:ln w="57150">
            <a:solidFill>
              <a:schemeClr val="tx1"/>
            </a:solidFill>
            <a:miter lim="800000"/>
            <a:headEnd/>
            <a:tailEnd/>
          </a:ln>
        </p:spPr>
        <p:txBody>
          <a:bodyPr lIns="90488" tIns="44450" rIns="90488" bIns="44450"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15000"/>
              </a:spcBef>
              <a:buFont typeface="Wingdings" panose="05000000000000000000" pitchFamily="2" charset="2"/>
              <a:buNone/>
            </a:pPr>
            <a:r>
              <a:rPr lang="en-US" altLang="en-US" sz="2400">
                <a:solidFill>
                  <a:srgbClr val="800000"/>
                </a:solidFill>
                <a:latin typeface="Comic Sans MS" panose="030F0702030302020204" pitchFamily="66" charset="0"/>
              </a:rPr>
              <a:t>Corporation</a:t>
            </a:r>
          </a:p>
        </p:txBody>
      </p:sp>
      <p:sp>
        <p:nvSpPr>
          <p:cNvPr id="525317" name="Rectangle 5">
            <a:extLst>
              <a:ext uri="{FF2B5EF4-FFF2-40B4-BE49-F238E27FC236}">
                <a16:creationId xmlns:a16="http://schemas.microsoft.com/office/drawing/2014/main" id="{887129AB-AA04-946F-97CB-688F0D62434F}"/>
              </a:ext>
            </a:extLst>
          </p:cNvPr>
          <p:cNvSpPr>
            <a:spLocks noChangeArrowheads="1"/>
          </p:cNvSpPr>
          <p:nvPr/>
        </p:nvSpPr>
        <p:spPr bwMode="auto">
          <a:xfrm>
            <a:off x="3429000" y="2228850"/>
            <a:ext cx="2455863" cy="4017963"/>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Owned by two or more persons.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Often retail and service-type businesses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Generally unlimited personal liability</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Partnership agreement</a:t>
            </a:r>
          </a:p>
        </p:txBody>
      </p:sp>
      <p:sp>
        <p:nvSpPr>
          <p:cNvPr id="525318" name="Rectangle 6">
            <a:extLst>
              <a:ext uri="{FF2B5EF4-FFF2-40B4-BE49-F238E27FC236}">
                <a16:creationId xmlns:a16="http://schemas.microsoft.com/office/drawing/2014/main" id="{80902E39-6412-EC1F-A952-0688909E9627}"/>
              </a:ext>
            </a:extLst>
          </p:cNvPr>
          <p:cNvSpPr>
            <a:spLocks noChangeArrowheads="1"/>
          </p:cNvSpPr>
          <p:nvPr/>
        </p:nvSpPr>
        <p:spPr bwMode="auto">
          <a:xfrm>
            <a:off x="6145213" y="2228850"/>
            <a:ext cx="2455862" cy="4019550"/>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Ownership divided into shares of stock</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Separate legal entity organized under state corporation law</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rPr>
              <a:t>Limited liability</a:t>
            </a:r>
          </a:p>
          <a:p>
            <a:pPr marL="228600" indent="-228600">
              <a:lnSpc>
                <a:spcPct val="110000"/>
              </a:lnSpc>
              <a:spcBef>
                <a:spcPct val="45000"/>
              </a:spcBef>
              <a:buClr>
                <a:srgbClr val="CC0000"/>
              </a:buClr>
              <a:buSzPct val="75000"/>
              <a:buFont typeface="Wingdings" pitchFamily="2" charset="2"/>
              <a:buBlip>
                <a:blip r:embed="rId3"/>
              </a:buBlip>
              <a:defRPr/>
            </a:pPr>
            <a:endParaRPr lang="en-US" sz="2000">
              <a:effectLst>
                <a:outerShdw blurRad="38100" dist="38100" dir="2700000" algn="tl">
                  <a:srgbClr val="C0C0C0"/>
                </a:outerShdw>
              </a:effectLst>
              <a:latin typeface="Comic Sans MS" pitchFamily="66" charset="0"/>
            </a:endParaRPr>
          </a:p>
        </p:txBody>
      </p:sp>
      <p:sp>
        <p:nvSpPr>
          <p:cNvPr id="525319" name="Rectangle 7">
            <a:extLst>
              <a:ext uri="{FF2B5EF4-FFF2-40B4-BE49-F238E27FC236}">
                <a16:creationId xmlns:a16="http://schemas.microsoft.com/office/drawing/2014/main" id="{AE1163C5-7E1E-D882-B160-F8FA553CAAE7}"/>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Forms of Business Ownership</a:t>
            </a:r>
          </a:p>
        </p:txBody>
      </p:sp>
      <p:sp>
        <p:nvSpPr>
          <p:cNvPr id="525320" name="Rectangle 8">
            <a:extLst>
              <a:ext uri="{FF2B5EF4-FFF2-40B4-BE49-F238E27FC236}">
                <a16:creationId xmlns:a16="http://schemas.microsoft.com/office/drawing/2014/main" id="{1E04BF23-2E4B-92D7-7B8B-41A9FFE9BE97}"/>
              </a:ext>
            </a:extLst>
          </p:cNvPr>
          <p:cNvSpPr>
            <a:spLocks noChangeArrowheads="1"/>
          </p:cNvSpPr>
          <p:nvPr/>
        </p:nvSpPr>
        <p:spPr bwMode="auto">
          <a:xfrm>
            <a:off x="685800" y="2209800"/>
            <a:ext cx="2455863" cy="4038600"/>
          </a:xfrm>
          <a:prstGeom prst="rect">
            <a:avLst/>
          </a:prstGeom>
          <a:noFill/>
          <a:ln w="38100">
            <a:noFill/>
            <a:miter lim="800000"/>
            <a:headEnd/>
            <a:tailEnd/>
          </a:ln>
          <a:effectLst/>
        </p:spPr>
        <p:txBody>
          <a:bodyPr lIns="90488" tIns="109728" rIns="90488" bIns="44450"/>
          <a:lstStyle/>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Generally owned by one person.</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Often small service-type businesses</a:t>
            </a:r>
          </a:p>
          <a:p>
            <a:pPr marL="228600" indent="-228600">
              <a:lnSpc>
                <a:spcPct val="110000"/>
              </a:lnSpc>
              <a:spcBef>
                <a:spcPct val="45000"/>
              </a:spcBef>
              <a:buClr>
                <a:srgbClr val="CC0000"/>
              </a:buClr>
              <a:buSzPct val="75000"/>
              <a:buFont typeface="Wingdings" pitchFamily="2" charset="2"/>
              <a:buBlip>
                <a:blip r:embed="rId3"/>
              </a:buBlip>
              <a:defRPr/>
            </a:pPr>
            <a:r>
              <a:rPr lang="en-US" sz="2000">
                <a:effectLst>
                  <a:outerShdw blurRad="38100" dist="38100" dir="2700000" algn="tl">
                    <a:srgbClr val="C0C0C0"/>
                  </a:outerShdw>
                </a:effectLst>
                <a:latin typeface="Comic Sans MS" pitchFamily="66" charset="0"/>
                <a:cs typeface="+mn-cs"/>
              </a:rPr>
              <a:t>Owner receives any profits, suffers any losses, and is personally liable for all debts.</a:t>
            </a:r>
          </a:p>
        </p:txBody>
      </p:sp>
      <p:sp>
        <p:nvSpPr>
          <p:cNvPr id="525321" name="Text Box 9">
            <a:extLst>
              <a:ext uri="{FF2B5EF4-FFF2-40B4-BE49-F238E27FC236}">
                <a16:creationId xmlns:a16="http://schemas.microsoft.com/office/drawing/2014/main" id="{9DAC05E8-EE10-7C1D-4EBC-2A78189023B6}"/>
              </a:ext>
            </a:extLst>
          </p:cNvPr>
          <p:cNvSpPr txBox="1">
            <a:spLocks noChangeArrowheads="1"/>
          </p:cNvSpPr>
          <p:nvPr/>
        </p:nvSpPr>
        <p:spPr bwMode="auto">
          <a:xfrm>
            <a:off x="4343400" y="6248400"/>
            <a:ext cx="4724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5  Explain the monetary unit assumption and the economic entity assumption.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5320"/>
                                        </p:tgtEl>
                                        <p:attrNameLst>
                                          <p:attrName>style.visibility</p:attrName>
                                        </p:attrNameLst>
                                      </p:cBhvr>
                                      <p:to>
                                        <p:strVal val="visible"/>
                                      </p:to>
                                    </p:set>
                                    <p:animEffect transition="in" filter="wipe(up)">
                                      <p:cBhvr>
                                        <p:cTn id="7" dur="500"/>
                                        <p:tgtEl>
                                          <p:spTgt spid="525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5317"/>
                                        </p:tgtEl>
                                        <p:attrNameLst>
                                          <p:attrName>style.visibility</p:attrName>
                                        </p:attrNameLst>
                                      </p:cBhvr>
                                      <p:to>
                                        <p:strVal val="visible"/>
                                      </p:to>
                                    </p:set>
                                    <p:animEffect transition="in" filter="wipe(up)">
                                      <p:cBhvr>
                                        <p:cTn id="12" dur="500"/>
                                        <p:tgtEl>
                                          <p:spTgt spid="525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5318"/>
                                        </p:tgtEl>
                                        <p:attrNameLst>
                                          <p:attrName>style.visibility</p:attrName>
                                        </p:attrNameLst>
                                      </p:cBhvr>
                                      <p:to>
                                        <p:strVal val="visible"/>
                                      </p:to>
                                    </p:set>
                                    <p:animEffect transition="in" filter="wipe(up)">
                                      <p:cBhvr>
                                        <p:cTn id="17" dur="500"/>
                                        <p:tgtEl>
                                          <p:spTgt spid="52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autoUpdateAnimBg="0"/>
      <p:bldP spid="525318" grpId="0" autoUpdateAnimBg="0"/>
      <p:bldP spid="5253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FC6164A-8431-9FBC-2A6C-7A0081094C20}"/>
              </a:ext>
            </a:extLst>
          </p:cNvPr>
          <p:cNvSpPr>
            <a:spLocks noChangeArrowheads="1"/>
          </p:cNvSpPr>
          <p:nvPr/>
        </p:nvSpPr>
        <p:spPr bwMode="auto">
          <a:xfrm>
            <a:off x="838200" y="1981200"/>
            <a:ext cx="7696200" cy="3733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182562" tIns="46038" rIns="182562"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31825" indent="-401638">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5843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20796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574925" indent="-3810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30321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34893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9465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4403725" indent="-3810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40000"/>
              </a:spcBef>
              <a:buClr>
                <a:schemeClr val="tx1"/>
              </a:buClr>
              <a:buSzTx/>
              <a:buFont typeface="Wingdings" panose="05000000000000000000" pitchFamily="2" charset="2"/>
              <a:buNone/>
            </a:pPr>
            <a:r>
              <a:rPr lang="en-US" altLang="en-US" sz="2600" b="0">
                <a:solidFill>
                  <a:schemeClr val="tx1"/>
                </a:solidFill>
                <a:latin typeface="Comic Sans MS" panose="030F0702030302020204" pitchFamily="66" charset="0"/>
              </a:rPr>
              <a:t>A business organized as a separate legal entity under state law having ownership divided into shares of stock is a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proprietorship.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partnership.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corporation.  </a:t>
            </a:r>
          </a:p>
          <a:p>
            <a:pPr lvl="1" algn="ctr">
              <a:spcBef>
                <a:spcPct val="40000"/>
              </a:spcBef>
              <a:buClr>
                <a:schemeClr val="tx1"/>
              </a:buClr>
              <a:buSzTx/>
              <a:buFont typeface="Wingdings" panose="05000000000000000000" pitchFamily="2" charset="2"/>
              <a:buAutoNum type="alphaLcPeriod"/>
            </a:pPr>
            <a:r>
              <a:rPr lang="en-US" altLang="en-US" sz="2600" b="0">
                <a:solidFill>
                  <a:schemeClr val="tx1"/>
                </a:solidFill>
                <a:latin typeface="Comic Sans MS" panose="030F0702030302020204" pitchFamily="66" charset="0"/>
              </a:rPr>
              <a:t>sole proprietorship.</a:t>
            </a:r>
          </a:p>
        </p:txBody>
      </p:sp>
      <p:sp>
        <p:nvSpPr>
          <p:cNvPr id="528387" name="Oval 3">
            <a:extLst>
              <a:ext uri="{FF2B5EF4-FFF2-40B4-BE49-F238E27FC236}">
                <a16:creationId xmlns:a16="http://schemas.microsoft.com/office/drawing/2014/main" id="{125E8B26-3DEA-5D22-3BF1-8C10435E1233}"/>
              </a:ext>
            </a:extLst>
          </p:cNvPr>
          <p:cNvSpPr>
            <a:spLocks noChangeArrowheads="1"/>
          </p:cNvSpPr>
          <p:nvPr/>
        </p:nvSpPr>
        <p:spPr bwMode="auto">
          <a:xfrm>
            <a:off x="3429000" y="4495800"/>
            <a:ext cx="533400" cy="381000"/>
          </a:xfrm>
          <a:prstGeom prst="ellipse">
            <a:avLst/>
          </a:prstGeom>
          <a:noFill/>
          <a:ln w="57150" cap="sq">
            <a:solidFill>
              <a:srgbClr val="8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28388" name="Text Box 4">
            <a:extLst>
              <a:ext uri="{FF2B5EF4-FFF2-40B4-BE49-F238E27FC236}">
                <a16:creationId xmlns:a16="http://schemas.microsoft.com/office/drawing/2014/main" id="{B51B609B-529B-17E2-F89D-A2037DF663F3}"/>
              </a:ext>
            </a:extLst>
          </p:cNvPr>
          <p:cNvSpPr txBox="1">
            <a:spLocks noChangeArrowheads="1"/>
          </p:cNvSpPr>
          <p:nvPr/>
        </p:nvSpPr>
        <p:spPr bwMode="auto">
          <a:xfrm>
            <a:off x="4343400" y="6248400"/>
            <a:ext cx="4724400" cy="581025"/>
          </a:xfrm>
          <a:prstGeom prst="rect">
            <a:avLst/>
          </a:prstGeom>
          <a:solidFill>
            <a:schemeClr val="bg1"/>
          </a:solidFill>
          <a:ln>
            <a:noFill/>
          </a:ln>
          <a:effectLst/>
        </p:spPr>
        <p:txBody>
          <a:bodyPr>
            <a:spAutoFit/>
          </a:bodyPr>
          <a:lstStyle>
            <a:lvl1pPr marL="690563" indent="-690563" algn="l">
              <a:defRPr sz="2400">
                <a:solidFill>
                  <a:schemeClr val="tx1"/>
                </a:solidFill>
                <a:latin typeface="Times New Roman" panose="02020603050405020304" pitchFamily="18" charset="0"/>
              </a:defRPr>
            </a:lvl1pPr>
            <a:lvl2pPr marL="1262063" indent="-457200" algn="l">
              <a:defRPr sz="2400">
                <a:solidFill>
                  <a:schemeClr val="tx1"/>
                </a:solidFill>
                <a:latin typeface="Times New Roman" panose="02020603050405020304" pitchFamily="18" charset="0"/>
              </a:defRPr>
            </a:lvl2pPr>
            <a:lvl3pPr marL="1833563" indent="-457200" algn="l">
              <a:defRPr sz="2400">
                <a:solidFill>
                  <a:schemeClr val="tx1"/>
                </a:solidFill>
                <a:latin typeface="Times New Roman" panose="02020603050405020304" pitchFamily="18" charset="0"/>
              </a:defRPr>
            </a:lvl3pPr>
            <a:lvl4pPr marL="2405063" indent="-457200" algn="l">
              <a:defRPr sz="2400">
                <a:solidFill>
                  <a:schemeClr val="tx1"/>
                </a:solidFill>
                <a:latin typeface="Times New Roman" panose="02020603050405020304" pitchFamily="18" charset="0"/>
              </a:defRPr>
            </a:lvl4pPr>
            <a:lvl5pPr marL="2976563" indent="-457200" algn="l">
              <a:defRPr sz="2400">
                <a:solidFill>
                  <a:schemeClr val="tx1"/>
                </a:solidFill>
                <a:latin typeface="Times New Roman" panose="02020603050405020304" pitchFamily="18" charset="0"/>
              </a:defRPr>
            </a:lvl5pPr>
            <a:lvl6pPr marL="3433763" indent="-457200" eaLnBrk="0" fontAlgn="base" hangingPunct="0">
              <a:spcBef>
                <a:spcPct val="0"/>
              </a:spcBef>
              <a:spcAft>
                <a:spcPct val="0"/>
              </a:spcAft>
              <a:defRPr sz="2400">
                <a:solidFill>
                  <a:schemeClr val="tx1"/>
                </a:solidFill>
                <a:latin typeface="Times New Roman" panose="02020603050405020304" pitchFamily="18" charset="0"/>
              </a:defRPr>
            </a:lvl6pPr>
            <a:lvl7pPr marL="3890963" indent="-457200" eaLnBrk="0" fontAlgn="base" hangingPunct="0">
              <a:spcBef>
                <a:spcPct val="0"/>
              </a:spcBef>
              <a:spcAft>
                <a:spcPct val="0"/>
              </a:spcAft>
              <a:defRPr sz="2400">
                <a:solidFill>
                  <a:schemeClr val="tx1"/>
                </a:solidFill>
                <a:latin typeface="Times New Roman" panose="02020603050405020304" pitchFamily="18" charset="0"/>
              </a:defRPr>
            </a:lvl7pPr>
            <a:lvl8pPr marL="4348163" indent="-457200" eaLnBrk="0" fontAlgn="base" hangingPunct="0">
              <a:spcBef>
                <a:spcPct val="0"/>
              </a:spcBef>
              <a:spcAft>
                <a:spcPct val="0"/>
              </a:spcAft>
              <a:defRPr sz="2400">
                <a:solidFill>
                  <a:schemeClr val="tx1"/>
                </a:solidFill>
                <a:latin typeface="Times New Roman" panose="02020603050405020304" pitchFamily="18" charset="0"/>
              </a:defRPr>
            </a:lvl8pPr>
            <a:lvl9pPr marL="4805363"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en-US" sz="1600" b="1" i="1">
                <a:solidFill>
                  <a:schemeClr val="bg2"/>
                </a:solidFill>
                <a:effectLst>
                  <a:outerShdw blurRad="38100" dist="38100" dir="2700000" algn="tl">
                    <a:srgbClr val="C0C0C0"/>
                  </a:outerShdw>
                </a:effectLst>
                <a:latin typeface="Comic Sans MS" panose="030F0702030302020204" pitchFamily="66" charset="0"/>
              </a:rPr>
              <a:t>SO 5  Explain the monetary unit assumption and the economic entity assumption.</a:t>
            </a:r>
          </a:p>
        </p:txBody>
      </p:sp>
      <p:sp>
        <p:nvSpPr>
          <p:cNvPr id="528389" name="Rectangle 5">
            <a:extLst>
              <a:ext uri="{FF2B5EF4-FFF2-40B4-BE49-F238E27FC236}">
                <a16:creationId xmlns:a16="http://schemas.microsoft.com/office/drawing/2014/main" id="{88E2BD9E-ACE0-48DE-7E90-A7C334C33E13}"/>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ltLang="en-US">
                <a:solidFill>
                  <a:schemeClr val="bg1"/>
                </a:solidFill>
                <a:effectLst>
                  <a:outerShdw blurRad="38100" dist="38100" dir="2700000" algn="tl">
                    <a:srgbClr val="000000"/>
                  </a:outerShdw>
                </a:effectLst>
              </a:rPr>
              <a:t>Forms of Business Ownership</a:t>
            </a:r>
          </a:p>
        </p:txBody>
      </p:sp>
      <p:sp>
        <p:nvSpPr>
          <p:cNvPr id="528390" name="Rectangle 6">
            <a:extLst>
              <a:ext uri="{FF2B5EF4-FFF2-40B4-BE49-F238E27FC236}">
                <a16:creationId xmlns:a16="http://schemas.microsoft.com/office/drawing/2014/main" id="{6C106BFC-A9B1-90D0-0E16-06A945407055}"/>
              </a:ext>
            </a:extLst>
          </p:cNvPr>
          <p:cNvSpPr>
            <a:spLocks noChangeArrowheads="1"/>
          </p:cNvSpPr>
          <p:nvPr/>
        </p:nvSpPr>
        <p:spPr bwMode="auto">
          <a:xfrm>
            <a:off x="533400" y="1371600"/>
            <a:ext cx="5334000" cy="457200"/>
          </a:xfrm>
          <a:prstGeom prst="rect">
            <a:avLst/>
          </a:prstGeom>
          <a:noFill/>
          <a:ln>
            <a:noFill/>
          </a:ln>
          <a:effectLst/>
        </p:spPr>
        <p:txBody>
          <a:bodyPr lIns="182562" tIns="46038" rIns="182562" bIns="46038"/>
          <a:lstStyle>
            <a:lvl1pPr algn="l">
              <a:spcBef>
                <a:spcPct val="20000"/>
              </a:spcBef>
              <a:buClr>
                <a:schemeClr val="accent2"/>
              </a:buClr>
              <a:buSzPct val="75000"/>
              <a:buFont typeface="Wingdings" panose="05000000000000000000" pitchFamily="2" charset="2"/>
              <a:buChar char="l"/>
              <a:defRPr sz="2800" b="1">
                <a:solidFill>
                  <a:schemeClr val="bg2"/>
                </a:solidFill>
                <a:effectLst>
                  <a:outerShdw blurRad="38100" dist="38100" dir="2700000" algn="tl">
                    <a:srgbClr val="C0C0C0"/>
                  </a:outerShdw>
                </a:effectLst>
                <a:latin typeface="Arial" panose="020B0604020202020204" pitchFamily="34" charset="0"/>
              </a:defRPr>
            </a:lvl1pPr>
            <a:lvl2pPr marL="969963" indent="-512763" algn="l">
              <a:spcBef>
                <a:spcPct val="20000"/>
              </a:spcBef>
              <a:buClr>
                <a:schemeClr val="accent2"/>
              </a:buClr>
              <a:buSzPct val="75000"/>
              <a:buFont typeface="Wingdings" panose="05000000000000000000" pitchFamily="2" charset="2"/>
              <a:buChar char="l"/>
              <a:defRPr sz="2400" b="1">
                <a:solidFill>
                  <a:schemeClr val="bg2"/>
                </a:solidFill>
                <a:effectLst>
                  <a:outerShdw blurRad="38100" dist="38100" dir="2700000" algn="tl">
                    <a:srgbClr val="C0C0C0"/>
                  </a:outerShdw>
                </a:effectLst>
                <a:latin typeface="Arial" panose="020B0604020202020204" pitchFamily="34" charset="0"/>
              </a:defRPr>
            </a:lvl2pPr>
            <a:lvl3pPr marL="14700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3pPr>
            <a:lvl4pPr marL="19272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4pPr>
            <a:lvl5pPr marL="2384425" indent="-342900" algn="l">
              <a:spcBef>
                <a:spcPct val="20000"/>
              </a:spcBef>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5pPr>
            <a:lvl6pPr marL="28416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6pPr>
            <a:lvl7pPr marL="32988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7pPr>
            <a:lvl8pPr marL="37560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8pPr>
            <a:lvl9pPr marL="4213225" indent="-3429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effectLst>
                  <a:outerShdw blurRad="38100" dist="38100" dir="2700000" algn="tl">
                    <a:srgbClr val="C0C0C0"/>
                  </a:outerShdw>
                </a:effectLst>
                <a:latin typeface="Arial" panose="020B0604020202020204" pitchFamily="34" charset="0"/>
              </a:defRPr>
            </a:lvl9pPr>
          </a:lstStyle>
          <a:p>
            <a:pPr>
              <a:lnSpc>
                <a:spcPct val="90000"/>
              </a:lnSpc>
              <a:buClr>
                <a:schemeClr val="tx1"/>
              </a:buClr>
              <a:buSzTx/>
              <a:buFont typeface="Wingdings" panose="05000000000000000000" pitchFamily="2" charset="2"/>
              <a:buNone/>
              <a:defRPr/>
            </a:pPr>
            <a:r>
              <a:rPr lang="en-US" altLang="en-US" sz="3200">
                <a:solidFill>
                  <a:srgbClr val="800000"/>
                </a:solidFill>
                <a:latin typeface="Comic Sans MS" panose="030F0702030302020204" pitchFamily="66" charset="0"/>
              </a:rPr>
              <a:t>Review Question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8387"/>
                                        </p:tgtEl>
                                        <p:attrNameLst>
                                          <p:attrName>style.visibility</p:attrName>
                                        </p:attrNameLst>
                                      </p:cBhvr>
                                      <p:to>
                                        <p:strVal val="visible"/>
                                      </p:to>
                                    </p:set>
                                    <p:animEffect transition="in" filter="wipe(left)">
                                      <p:cBhvr>
                                        <p:cTn id="7" dur="500"/>
                                        <p:tgtEl>
                                          <p:spTgt spid="52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AFAE55-CFB3-3446-CC2F-FB6602D98D90}"/>
              </a:ext>
            </a:extLst>
          </p:cNvPr>
          <p:cNvSpPr>
            <a:spLocks noGrp="1"/>
          </p:cNvSpPr>
          <p:nvPr>
            <p:ph type="subTitle" idx="1"/>
          </p:nvPr>
        </p:nvSpPr>
        <p:spPr>
          <a:xfrm>
            <a:off x="1371600" y="2133600"/>
            <a:ext cx="6400800" cy="1752600"/>
          </a:xfrm>
        </p:spPr>
        <p:txBody>
          <a:bodyPr/>
          <a:lstStyle/>
          <a:p>
            <a:pPr>
              <a:defRPr/>
            </a:pPr>
            <a:r>
              <a:rPr lang="en-US"/>
              <a:t>Accounting analyzing and recording starts from Accounting Equations</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7">
            <a:extLst>
              <a:ext uri="{FF2B5EF4-FFF2-40B4-BE49-F238E27FC236}">
                <a16:creationId xmlns:a16="http://schemas.microsoft.com/office/drawing/2014/main" id="{F8C02ACC-E8CC-B7E0-9D84-86FAE34939CF}"/>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3555" name="Rectangle 8">
            <a:extLst>
              <a:ext uri="{FF2B5EF4-FFF2-40B4-BE49-F238E27FC236}">
                <a16:creationId xmlns:a16="http://schemas.microsoft.com/office/drawing/2014/main" id="{6E09EC3E-5D56-E552-DDCF-E774162BCF82}"/>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1465" name="Rectangle 9">
            <a:extLst>
              <a:ext uri="{FF2B5EF4-FFF2-40B4-BE49-F238E27FC236}">
                <a16:creationId xmlns:a16="http://schemas.microsoft.com/office/drawing/2014/main" id="{D66AF360-665B-AD0E-43AB-4B02EC46A15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3557" name="Text Box 11">
            <a:extLst>
              <a:ext uri="{FF2B5EF4-FFF2-40B4-BE49-F238E27FC236}">
                <a16:creationId xmlns:a16="http://schemas.microsoft.com/office/drawing/2014/main" id="{AD906CB7-2C16-0AFF-958E-17935D12E088}"/>
              </a:ext>
            </a:extLst>
          </p:cNvPr>
          <p:cNvSpPr txBox="1">
            <a:spLocks noChangeArrowheads="1"/>
          </p:cNvSpPr>
          <p:nvPr/>
        </p:nvSpPr>
        <p:spPr bwMode="auto">
          <a:xfrm>
            <a:off x="533400" y="4556125"/>
            <a:ext cx="822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Resources a business owns.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Provide future services or benefits.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Cash, Supplies, Equipment, etc.</a:t>
            </a:r>
          </a:p>
        </p:txBody>
      </p:sp>
      <p:sp>
        <p:nvSpPr>
          <p:cNvPr id="531468" name="Rectangle 12">
            <a:extLst>
              <a:ext uri="{FF2B5EF4-FFF2-40B4-BE49-F238E27FC236}">
                <a16:creationId xmlns:a16="http://schemas.microsoft.com/office/drawing/2014/main" id="{7768DBC3-4F8E-1823-674D-76F0DAD163FE}"/>
              </a:ext>
            </a:extLst>
          </p:cNvPr>
          <p:cNvSpPr>
            <a:spLocks noChangeArrowheads="1"/>
          </p:cNvSpPr>
          <p:nvPr/>
        </p:nvSpPr>
        <p:spPr bwMode="auto">
          <a:xfrm>
            <a:off x="762000" y="3962400"/>
            <a:ext cx="1371600" cy="4572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1469" name="Rectangle 13">
            <a:extLst>
              <a:ext uri="{FF2B5EF4-FFF2-40B4-BE49-F238E27FC236}">
                <a16:creationId xmlns:a16="http://schemas.microsoft.com/office/drawing/2014/main" id="{60594977-5CF1-6D4D-AB6F-E53C77819BC8}"/>
              </a:ext>
            </a:extLst>
          </p:cNvPr>
          <p:cNvSpPr>
            <a:spLocks noChangeArrowheads="1"/>
          </p:cNvSpPr>
          <p:nvPr/>
        </p:nvSpPr>
        <p:spPr bwMode="auto">
          <a:xfrm>
            <a:off x="609600" y="1600200"/>
            <a:ext cx="2057400" cy="914400"/>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Assets</a:t>
            </a:r>
          </a:p>
        </p:txBody>
      </p:sp>
      <p:sp>
        <p:nvSpPr>
          <p:cNvPr id="531470" name="Text Box 14">
            <a:extLst>
              <a:ext uri="{FF2B5EF4-FFF2-40B4-BE49-F238E27FC236}">
                <a16:creationId xmlns:a16="http://schemas.microsoft.com/office/drawing/2014/main" id="{45FA09B4-073E-1EA9-162A-E9B9E36D8F35}"/>
              </a:ext>
            </a:extLst>
          </p:cNvPr>
          <p:cNvSpPr txBox="1">
            <a:spLocks noChangeArrowheads="1"/>
          </p:cNvSpPr>
          <p:nvPr/>
        </p:nvSpPr>
        <p:spPr bwMode="auto">
          <a:xfrm>
            <a:off x="35814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1471" name="Text Box 15">
            <a:extLst>
              <a:ext uri="{FF2B5EF4-FFF2-40B4-BE49-F238E27FC236}">
                <a16:creationId xmlns:a16="http://schemas.microsoft.com/office/drawing/2014/main" id="{C83220E2-034D-8564-157E-7330DB513EA7}"/>
              </a:ext>
            </a:extLst>
          </p:cNvPr>
          <p:cNvSpPr txBox="1">
            <a:spLocks noChangeArrowheads="1"/>
          </p:cNvSpPr>
          <p:nvPr/>
        </p:nvSpPr>
        <p:spPr bwMode="auto">
          <a:xfrm>
            <a:off x="6248400" y="1600200"/>
            <a:ext cx="23622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23562" name="Rectangle 16">
            <a:extLst>
              <a:ext uri="{FF2B5EF4-FFF2-40B4-BE49-F238E27FC236}">
                <a16:creationId xmlns:a16="http://schemas.microsoft.com/office/drawing/2014/main" id="{F507C8FB-049C-60DF-F4F5-2722619B7465}"/>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3563" name="Rectangle 17">
            <a:extLst>
              <a:ext uri="{FF2B5EF4-FFF2-40B4-BE49-F238E27FC236}">
                <a16:creationId xmlns:a16="http://schemas.microsoft.com/office/drawing/2014/main" id="{A89CE527-C0D2-A0F6-56F9-AAD08D5696CC}"/>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1475" name="Text Box 19">
            <a:extLst>
              <a:ext uri="{FF2B5EF4-FFF2-40B4-BE49-F238E27FC236}">
                <a16:creationId xmlns:a16="http://schemas.microsoft.com/office/drawing/2014/main" id="{BCA3D613-3F5C-C4C3-F702-9FBB78F66BCA}"/>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7">
            <a:extLst>
              <a:ext uri="{FF2B5EF4-FFF2-40B4-BE49-F238E27FC236}">
                <a16:creationId xmlns:a16="http://schemas.microsoft.com/office/drawing/2014/main" id="{A4DAF684-283D-713C-3684-92CBDE14DB5C}"/>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5603" name="Rectangle 8">
            <a:extLst>
              <a:ext uri="{FF2B5EF4-FFF2-40B4-BE49-F238E27FC236}">
                <a16:creationId xmlns:a16="http://schemas.microsoft.com/office/drawing/2014/main" id="{AA76F823-52CA-6A4D-783E-8965040B899C}"/>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3513" name="Rectangle 9">
            <a:extLst>
              <a:ext uri="{FF2B5EF4-FFF2-40B4-BE49-F238E27FC236}">
                <a16:creationId xmlns:a16="http://schemas.microsoft.com/office/drawing/2014/main" id="{E54F0F8A-373D-F97E-0F0B-F71A70939A58}"/>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5605" name="Text Box 11">
            <a:extLst>
              <a:ext uri="{FF2B5EF4-FFF2-40B4-BE49-F238E27FC236}">
                <a16:creationId xmlns:a16="http://schemas.microsoft.com/office/drawing/2014/main" id="{BFB34D3A-DFB6-1D19-CA13-2E51AC14847A}"/>
              </a:ext>
            </a:extLst>
          </p:cNvPr>
          <p:cNvSpPr txBox="1">
            <a:spLocks noChangeArrowheads="1"/>
          </p:cNvSpPr>
          <p:nvPr/>
        </p:nvSpPr>
        <p:spPr bwMode="auto">
          <a:xfrm>
            <a:off x="533400" y="45561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Claims against assets (debts and obligations).</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Creditors - party to whom money is owed.</a:t>
            </a:r>
          </a:p>
          <a:p>
            <a:pPr lvl="1">
              <a:lnSpc>
                <a:spcPct val="105000"/>
              </a:lnSpc>
              <a:spcAft>
                <a:spcPct val="15000"/>
              </a:spcAft>
              <a:buClrTx/>
              <a:buSzPct val="80000"/>
              <a:buFontTx/>
              <a:buBlip>
                <a:blip r:embed="rId3"/>
              </a:buBlip>
            </a:pPr>
            <a:r>
              <a:rPr lang="en-US" altLang="en-US" b="0">
                <a:latin typeface="Comic Sans MS" panose="030F0702030302020204" pitchFamily="66" charset="0"/>
              </a:rPr>
              <a:t>Accounts payable, Notes payable, etc.</a:t>
            </a:r>
          </a:p>
        </p:txBody>
      </p:sp>
      <p:sp>
        <p:nvSpPr>
          <p:cNvPr id="533516" name="Rectangle 12">
            <a:extLst>
              <a:ext uri="{FF2B5EF4-FFF2-40B4-BE49-F238E27FC236}">
                <a16:creationId xmlns:a16="http://schemas.microsoft.com/office/drawing/2014/main" id="{B542EC64-32E1-E19E-9E85-0717DC85D2C0}"/>
              </a:ext>
            </a:extLst>
          </p:cNvPr>
          <p:cNvSpPr>
            <a:spLocks noChangeArrowheads="1"/>
          </p:cNvSpPr>
          <p:nvPr/>
        </p:nvSpPr>
        <p:spPr bwMode="auto">
          <a:xfrm>
            <a:off x="762000" y="3962400"/>
            <a:ext cx="1828800" cy="457200"/>
          </a:xfrm>
          <a:prstGeom prst="rect">
            <a:avLst/>
          </a:prstGeom>
          <a:solidFill>
            <a:srgbClr val="CBDCFF"/>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3517" name="Rectangle 13">
            <a:extLst>
              <a:ext uri="{FF2B5EF4-FFF2-40B4-BE49-F238E27FC236}">
                <a16:creationId xmlns:a16="http://schemas.microsoft.com/office/drawing/2014/main" id="{3F6F13F4-B20C-734B-2EFD-D39AE2AFA948}"/>
              </a:ext>
            </a:extLst>
          </p:cNvPr>
          <p:cNvSpPr>
            <a:spLocks noChangeArrowheads="1"/>
          </p:cNvSpPr>
          <p:nvPr/>
        </p:nvSpPr>
        <p:spPr bwMode="auto">
          <a:xfrm>
            <a:off x="609600" y="1600200"/>
            <a:ext cx="2057400" cy="9144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3518" name="Text Box 14">
            <a:extLst>
              <a:ext uri="{FF2B5EF4-FFF2-40B4-BE49-F238E27FC236}">
                <a16:creationId xmlns:a16="http://schemas.microsoft.com/office/drawing/2014/main" id="{7DF1AC60-FF06-42AC-CFEE-DFDBCFB1AC4B}"/>
              </a:ext>
            </a:extLst>
          </p:cNvPr>
          <p:cNvSpPr txBox="1">
            <a:spLocks noChangeArrowheads="1"/>
          </p:cNvSpPr>
          <p:nvPr/>
        </p:nvSpPr>
        <p:spPr bwMode="auto">
          <a:xfrm>
            <a:off x="3581400" y="1600200"/>
            <a:ext cx="2057400" cy="914400"/>
          </a:xfrm>
          <a:prstGeom prst="rect">
            <a:avLst/>
          </a:prstGeom>
          <a:solidFill>
            <a:schemeClr val="bg1"/>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Liabilities</a:t>
            </a:r>
          </a:p>
        </p:txBody>
      </p:sp>
      <p:sp>
        <p:nvSpPr>
          <p:cNvPr id="533519" name="Text Box 15">
            <a:extLst>
              <a:ext uri="{FF2B5EF4-FFF2-40B4-BE49-F238E27FC236}">
                <a16:creationId xmlns:a16="http://schemas.microsoft.com/office/drawing/2014/main" id="{0B64B57C-6410-3544-FB2C-EC39C7D27FCF}"/>
              </a:ext>
            </a:extLst>
          </p:cNvPr>
          <p:cNvSpPr txBox="1">
            <a:spLocks noChangeArrowheads="1"/>
          </p:cNvSpPr>
          <p:nvPr/>
        </p:nvSpPr>
        <p:spPr bwMode="auto">
          <a:xfrm>
            <a:off x="6248400" y="1600200"/>
            <a:ext cx="23622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25610" name="Rectangle 16">
            <a:extLst>
              <a:ext uri="{FF2B5EF4-FFF2-40B4-BE49-F238E27FC236}">
                <a16:creationId xmlns:a16="http://schemas.microsoft.com/office/drawing/2014/main" id="{0214FCCF-CDB3-CF77-D1A4-9BF49844D309}"/>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5611" name="Rectangle 17">
            <a:extLst>
              <a:ext uri="{FF2B5EF4-FFF2-40B4-BE49-F238E27FC236}">
                <a16:creationId xmlns:a16="http://schemas.microsoft.com/office/drawing/2014/main" id="{FA4DD0E3-95E0-1E27-CA15-D5BAE258C6BC}"/>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3523" name="Text Box 19">
            <a:extLst>
              <a:ext uri="{FF2B5EF4-FFF2-40B4-BE49-F238E27FC236}">
                <a16:creationId xmlns:a16="http://schemas.microsoft.com/office/drawing/2014/main" id="{CB443445-DB98-DAC2-E039-0997120DDF99}"/>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7">
            <a:extLst>
              <a:ext uri="{FF2B5EF4-FFF2-40B4-BE49-F238E27FC236}">
                <a16:creationId xmlns:a16="http://schemas.microsoft.com/office/drawing/2014/main" id="{0D4BFCB6-4300-C476-0727-6C5F4395064A}"/>
              </a:ext>
            </a:extLst>
          </p:cNvPr>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endParaRPr lang="th-TH" altLang="en-US" sz="2400" b="0">
              <a:solidFill>
                <a:schemeClr val="tx1"/>
              </a:solidFill>
              <a:latin typeface="Times New Roman" panose="02020603050405020304" pitchFamily="18" charset="0"/>
            </a:endParaRPr>
          </a:p>
        </p:txBody>
      </p:sp>
      <p:sp>
        <p:nvSpPr>
          <p:cNvPr id="27651" name="Rectangle 8">
            <a:extLst>
              <a:ext uri="{FF2B5EF4-FFF2-40B4-BE49-F238E27FC236}">
                <a16:creationId xmlns:a16="http://schemas.microsoft.com/office/drawing/2014/main" id="{589C3BB5-171E-D0E3-D889-822B789CEE0C}"/>
              </a:ext>
            </a:extLst>
          </p:cNvPr>
          <p:cNvSpPr>
            <a:spLocks noChangeArrowheads="1"/>
          </p:cNvSpPr>
          <p:nvPr/>
        </p:nvSpPr>
        <p:spPr bwMode="auto">
          <a:xfrm>
            <a:off x="609600" y="2895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buFont typeface="Wingdings" panose="05000000000000000000" pitchFamily="2" charset="2"/>
              <a:buNone/>
            </a:pPr>
            <a:r>
              <a:rPr lang="en-US" altLang="en-US" sz="2400" b="0">
                <a:latin typeface="Comic Sans MS" panose="030F0702030302020204" pitchFamily="66" charset="0"/>
              </a:rPr>
              <a:t>Provides the </a:t>
            </a:r>
            <a:r>
              <a:rPr lang="en-US" altLang="en-US" sz="2400">
                <a:solidFill>
                  <a:srgbClr val="000066"/>
                </a:solidFill>
                <a:latin typeface="Comic Sans MS" panose="030F0702030302020204" pitchFamily="66" charset="0"/>
              </a:rPr>
              <a:t>underlying framework</a:t>
            </a:r>
            <a:r>
              <a:rPr lang="en-US" altLang="en-US" sz="2400">
                <a:latin typeface="Comic Sans MS" panose="030F0702030302020204" pitchFamily="66" charset="0"/>
              </a:rPr>
              <a:t> </a:t>
            </a:r>
            <a:r>
              <a:rPr lang="en-US" altLang="en-US" sz="2400" b="0">
                <a:latin typeface="Comic Sans MS" panose="030F0702030302020204" pitchFamily="66" charset="0"/>
              </a:rPr>
              <a:t>for recording and summarizing economic events.</a:t>
            </a:r>
          </a:p>
        </p:txBody>
      </p:sp>
      <p:sp>
        <p:nvSpPr>
          <p:cNvPr id="535561" name="Rectangle 9">
            <a:extLst>
              <a:ext uri="{FF2B5EF4-FFF2-40B4-BE49-F238E27FC236}">
                <a16:creationId xmlns:a16="http://schemas.microsoft.com/office/drawing/2014/main" id="{8CE4666B-816E-3D57-0F45-251EC3B7484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Basic Accounting Equation</a:t>
            </a:r>
          </a:p>
        </p:txBody>
      </p:sp>
      <p:sp>
        <p:nvSpPr>
          <p:cNvPr id="27653" name="Text Box 11">
            <a:extLst>
              <a:ext uri="{FF2B5EF4-FFF2-40B4-BE49-F238E27FC236}">
                <a16:creationId xmlns:a16="http://schemas.microsoft.com/office/drawing/2014/main" id="{B8B08A0E-6A5F-EA3A-F000-392F2E2FB6D2}"/>
              </a:ext>
            </a:extLst>
          </p:cNvPr>
          <p:cNvSpPr txBox="1">
            <a:spLocks noChangeArrowheads="1"/>
          </p:cNvSpPr>
          <p:nvPr/>
        </p:nvSpPr>
        <p:spPr bwMode="auto">
          <a:xfrm>
            <a:off x="533400" y="4556125"/>
            <a:ext cx="84582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lvl="1">
              <a:spcBef>
                <a:spcPct val="30000"/>
              </a:spcBef>
              <a:spcAft>
                <a:spcPct val="10000"/>
              </a:spcAft>
              <a:buClrTx/>
              <a:buSzPct val="80000"/>
              <a:buFontTx/>
              <a:buBlip>
                <a:blip r:embed="rId3"/>
              </a:buBlip>
            </a:pPr>
            <a:r>
              <a:rPr lang="en-US" altLang="en-US" b="0">
                <a:latin typeface="Comic Sans MS" panose="030F0702030302020204" pitchFamily="66" charset="0"/>
              </a:rPr>
              <a:t>Ownership claim on total assets.</a:t>
            </a:r>
          </a:p>
          <a:p>
            <a:pPr lvl="1">
              <a:spcBef>
                <a:spcPct val="30000"/>
              </a:spcBef>
              <a:spcAft>
                <a:spcPct val="10000"/>
              </a:spcAft>
              <a:buClrTx/>
              <a:buSzPct val="80000"/>
              <a:buFontTx/>
              <a:buBlip>
                <a:blip r:embed="rId3"/>
              </a:buBlip>
            </a:pPr>
            <a:r>
              <a:rPr lang="en-US" altLang="en-US" b="0">
                <a:latin typeface="Comic Sans MS" panose="030F0702030302020204" pitchFamily="66" charset="0"/>
              </a:rPr>
              <a:t>Referred to as residual equity.</a:t>
            </a:r>
          </a:p>
          <a:p>
            <a:pPr lvl="1">
              <a:lnSpc>
                <a:spcPct val="105000"/>
              </a:lnSpc>
              <a:spcAft>
                <a:spcPct val="15000"/>
              </a:spcAft>
              <a:buClr>
                <a:srgbClr val="800000"/>
              </a:buClr>
              <a:buSzPct val="80000"/>
              <a:buFont typeface="Wingdings" panose="05000000000000000000" pitchFamily="2" charset="2"/>
              <a:buChar char="u"/>
            </a:pPr>
            <a:r>
              <a:rPr lang="en-US" altLang="en-US" b="0">
                <a:cs typeface="Arial" panose="020B0604020202020204" pitchFamily="34" charset="0"/>
              </a:rPr>
              <a:t>Share capital-ordinary and retained earnings.</a:t>
            </a:r>
          </a:p>
        </p:txBody>
      </p:sp>
      <p:sp>
        <p:nvSpPr>
          <p:cNvPr id="535564" name="Rectangle 12">
            <a:extLst>
              <a:ext uri="{FF2B5EF4-FFF2-40B4-BE49-F238E27FC236}">
                <a16:creationId xmlns:a16="http://schemas.microsoft.com/office/drawing/2014/main" id="{E1831F00-CA1D-EC7F-7665-9F651478C201}"/>
              </a:ext>
            </a:extLst>
          </p:cNvPr>
          <p:cNvSpPr>
            <a:spLocks noChangeArrowheads="1"/>
          </p:cNvSpPr>
          <p:nvPr/>
        </p:nvSpPr>
        <p:spPr bwMode="auto">
          <a:xfrm>
            <a:off x="762000" y="3962400"/>
            <a:ext cx="3429000" cy="457200"/>
          </a:xfrm>
          <a:prstGeom prst="rect">
            <a:avLst/>
          </a:prstGeom>
          <a:solidFill>
            <a:srgbClr val="CBDCFF"/>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nSpc>
                <a:spcPct val="95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Stockholders’ Equity</a:t>
            </a:r>
          </a:p>
        </p:txBody>
      </p:sp>
      <p:sp>
        <p:nvSpPr>
          <p:cNvPr id="535565" name="Rectangle 13">
            <a:extLst>
              <a:ext uri="{FF2B5EF4-FFF2-40B4-BE49-F238E27FC236}">
                <a16:creationId xmlns:a16="http://schemas.microsoft.com/office/drawing/2014/main" id="{11A78296-0BEA-7928-4087-000FD06E250A}"/>
              </a:ext>
            </a:extLst>
          </p:cNvPr>
          <p:cNvSpPr>
            <a:spLocks noChangeArrowheads="1"/>
          </p:cNvSpPr>
          <p:nvPr/>
        </p:nvSpPr>
        <p:spPr bwMode="auto">
          <a:xfrm>
            <a:off x="609600" y="1600200"/>
            <a:ext cx="2057400" cy="914400"/>
          </a:xfrm>
          <a:prstGeom prst="rect">
            <a:avLst/>
          </a:prstGeom>
          <a:solidFill>
            <a:srgbClr val="F9EFA5"/>
          </a:solidFill>
          <a:ln w="28575">
            <a:solidFill>
              <a:schemeClr val="tx1"/>
            </a:solidFill>
            <a:miter lim="800000"/>
            <a:headEnd/>
            <a:tailEnd/>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Assets</a:t>
            </a:r>
          </a:p>
        </p:txBody>
      </p:sp>
      <p:sp>
        <p:nvSpPr>
          <p:cNvPr id="535566" name="Text Box 14">
            <a:extLst>
              <a:ext uri="{FF2B5EF4-FFF2-40B4-BE49-F238E27FC236}">
                <a16:creationId xmlns:a16="http://schemas.microsoft.com/office/drawing/2014/main" id="{E2DCA6E7-9A97-2A3B-C458-1065525E4C8A}"/>
              </a:ext>
            </a:extLst>
          </p:cNvPr>
          <p:cNvSpPr txBox="1">
            <a:spLocks noChangeArrowheads="1"/>
          </p:cNvSpPr>
          <p:nvPr/>
        </p:nvSpPr>
        <p:spPr bwMode="auto">
          <a:xfrm>
            <a:off x="35814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70000"/>
              </a:lnSpc>
              <a:spcBef>
                <a:spcPct val="35000"/>
              </a:spcBef>
              <a:buClr>
                <a:schemeClr val="accent2"/>
              </a:buClr>
              <a:buSzPct val="75000"/>
              <a:buFont typeface="Wingdings" pitchFamily="2" charset="2"/>
              <a:buNone/>
              <a:defRPr/>
            </a:pPr>
            <a:r>
              <a:rPr lang="en-US" b="1">
                <a:effectLst>
                  <a:outerShdw blurRad="38100" dist="38100" dir="2700000" algn="tl">
                    <a:srgbClr val="FFFFFF"/>
                  </a:outerShdw>
                </a:effectLst>
                <a:latin typeface="Comic Sans MS" pitchFamily="66" charset="0"/>
                <a:cs typeface="+mn-cs"/>
              </a:rPr>
              <a:t>Liabilities</a:t>
            </a:r>
          </a:p>
        </p:txBody>
      </p:sp>
      <p:sp>
        <p:nvSpPr>
          <p:cNvPr id="535567" name="Text Box 15">
            <a:extLst>
              <a:ext uri="{FF2B5EF4-FFF2-40B4-BE49-F238E27FC236}">
                <a16:creationId xmlns:a16="http://schemas.microsoft.com/office/drawing/2014/main" id="{62BD88E9-CF2C-3F71-9F35-A9ADF89A5A2C}"/>
              </a:ext>
            </a:extLst>
          </p:cNvPr>
          <p:cNvSpPr txBox="1">
            <a:spLocks noChangeArrowheads="1"/>
          </p:cNvSpPr>
          <p:nvPr/>
        </p:nvSpPr>
        <p:spPr bwMode="auto">
          <a:xfrm>
            <a:off x="6248400" y="1600200"/>
            <a:ext cx="2362200" cy="914400"/>
          </a:xfrm>
          <a:prstGeom prst="rect">
            <a:avLst/>
          </a:prstGeom>
          <a:solidFill>
            <a:schemeClr val="bg1"/>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46038" rIns="182562" bIns="46038"/>
          <a:lstStyle/>
          <a:p>
            <a:pPr algn="ctr">
              <a:lnSpc>
                <a:spcPct val="110000"/>
              </a:lnSpc>
              <a:spcBef>
                <a:spcPct val="35000"/>
              </a:spcBef>
              <a:buClr>
                <a:schemeClr val="accent2"/>
              </a:buClr>
              <a:buSzPct val="75000"/>
              <a:buFont typeface="Wingdings" pitchFamily="2" charset="2"/>
              <a:buNone/>
              <a:defRPr/>
            </a:pPr>
            <a:r>
              <a:rPr lang="en-US" b="1">
                <a:effectLst>
                  <a:outerShdw blurRad="38100" dist="38100" dir="2700000" algn="tl">
                    <a:srgbClr val="C0C0C0"/>
                  </a:outerShdw>
                </a:effectLst>
                <a:latin typeface="Comic Sans MS" pitchFamily="66" charset="0"/>
                <a:cs typeface="+mn-cs"/>
              </a:rPr>
              <a:t>Stockholders’ Equity</a:t>
            </a:r>
          </a:p>
        </p:txBody>
      </p:sp>
      <p:sp>
        <p:nvSpPr>
          <p:cNvPr id="27658" name="Rectangle 16">
            <a:extLst>
              <a:ext uri="{FF2B5EF4-FFF2-40B4-BE49-F238E27FC236}">
                <a16:creationId xmlns:a16="http://schemas.microsoft.com/office/drawing/2014/main" id="{83BF2E46-CC1E-D22C-FAC4-959084BD220D}"/>
              </a:ext>
            </a:extLst>
          </p:cNvPr>
          <p:cNvSpPr>
            <a:spLocks noChangeArrowheads="1"/>
          </p:cNvSpPr>
          <p:nvPr/>
        </p:nvSpPr>
        <p:spPr bwMode="auto">
          <a:xfrm>
            <a:off x="2925763" y="1831975"/>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cs typeface="Arial" panose="020B0604020202020204" pitchFamily="34" charset="0"/>
              </a:rPr>
              <a:t>=</a:t>
            </a:r>
          </a:p>
        </p:txBody>
      </p:sp>
      <p:sp>
        <p:nvSpPr>
          <p:cNvPr id="27659" name="Rectangle 17">
            <a:extLst>
              <a:ext uri="{FF2B5EF4-FFF2-40B4-BE49-F238E27FC236}">
                <a16:creationId xmlns:a16="http://schemas.microsoft.com/office/drawing/2014/main" id="{4F6AA5FC-E2C2-E41C-15E6-7EF473490E68}"/>
              </a:ext>
            </a:extLst>
          </p:cNvPr>
          <p:cNvSpPr>
            <a:spLocks noChangeArrowheads="1"/>
          </p:cNvSpPr>
          <p:nvPr/>
        </p:nvSpPr>
        <p:spPr bwMode="auto">
          <a:xfrm>
            <a:off x="5715000" y="1817688"/>
            <a:ext cx="441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cs typeface="Arial" panose="020B0604020202020204" pitchFamily="34" charset="0"/>
              </a:rPr>
              <a:t>+</a:t>
            </a:r>
          </a:p>
        </p:txBody>
      </p:sp>
      <p:sp>
        <p:nvSpPr>
          <p:cNvPr id="535571" name="Text Box 19">
            <a:extLst>
              <a:ext uri="{FF2B5EF4-FFF2-40B4-BE49-F238E27FC236}">
                <a16:creationId xmlns:a16="http://schemas.microsoft.com/office/drawing/2014/main" id="{139B7B8B-695D-0C94-1765-67D245AA7731}"/>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D616CBE5-BCB7-B4EE-8C11-362DF6CFA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95488"/>
            <a:ext cx="85344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9699" name="Text Box 4">
            <a:extLst>
              <a:ext uri="{FF2B5EF4-FFF2-40B4-BE49-F238E27FC236}">
                <a16:creationId xmlns:a16="http://schemas.microsoft.com/office/drawing/2014/main" id="{6B1F3730-2FA0-ACA0-35CD-B67792F71EDF}"/>
              </a:ext>
            </a:extLst>
          </p:cNvPr>
          <p:cNvSpPr txBox="1">
            <a:spLocks noChangeArrowheads="1"/>
          </p:cNvSpPr>
          <p:nvPr/>
        </p:nvSpPr>
        <p:spPr bwMode="auto">
          <a:xfrm>
            <a:off x="1066800" y="6400800"/>
            <a:ext cx="8001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  Analyze the effects of business transactions on the accounting equation.</a:t>
            </a:r>
          </a:p>
        </p:txBody>
      </p:sp>
      <p:sp>
        <p:nvSpPr>
          <p:cNvPr id="29700" name="Line 4">
            <a:extLst>
              <a:ext uri="{FF2B5EF4-FFF2-40B4-BE49-F238E27FC236}">
                <a16:creationId xmlns:a16="http://schemas.microsoft.com/office/drawing/2014/main" id="{A8841172-BD9A-0DDC-5461-FB482ABC58A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01" name="Rectangle 7">
            <a:extLst>
              <a:ext uri="{FF2B5EF4-FFF2-40B4-BE49-F238E27FC236}">
                <a16:creationId xmlns:a16="http://schemas.microsoft.com/office/drawing/2014/main" id="{7EC931A0-8CFC-4E37-B41B-5EE4FE9E1296}"/>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Using the Accounting Equation</a:t>
            </a:r>
          </a:p>
        </p:txBody>
      </p:sp>
      <p:sp>
        <p:nvSpPr>
          <p:cNvPr id="29702" name="Rectangle 7">
            <a:extLst>
              <a:ext uri="{FF2B5EF4-FFF2-40B4-BE49-F238E27FC236}">
                <a16:creationId xmlns:a16="http://schemas.microsoft.com/office/drawing/2014/main" id="{F53779E7-6683-23FB-1332-2AEDFF4AAC5C}"/>
              </a:ext>
            </a:extLst>
          </p:cNvPr>
          <p:cNvSpPr>
            <a:spLocks noChangeArrowheads="1"/>
          </p:cNvSpPr>
          <p:nvPr/>
        </p:nvSpPr>
        <p:spPr bwMode="auto">
          <a:xfrm>
            <a:off x="381000" y="2030413"/>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cs typeface="Arial" panose="020B0604020202020204" pitchFamily="34" charset="0"/>
              </a:rPr>
              <a:t>Illustration 1-9</a:t>
            </a:r>
          </a:p>
          <a:p>
            <a:pPr>
              <a:spcBef>
                <a:spcPct val="0"/>
              </a:spcBef>
              <a:buClrTx/>
              <a:buSzTx/>
              <a:buFontTx/>
              <a:buNone/>
            </a:pPr>
            <a:r>
              <a:rPr lang="en-US" altLang="en-US" sz="1200" b="0">
                <a:solidFill>
                  <a:schemeClr val="tx1"/>
                </a:solidFill>
                <a:cs typeface="Arial" panose="020B0604020202020204" pitchFamily="34" charset="0"/>
              </a:rPr>
              <a:t>Expanded accounting equation</a:t>
            </a:r>
          </a:p>
        </p:txBody>
      </p:sp>
      <p:sp>
        <p:nvSpPr>
          <p:cNvPr id="29703" name="Text Box 3">
            <a:extLst>
              <a:ext uri="{FF2B5EF4-FFF2-40B4-BE49-F238E27FC236}">
                <a16:creationId xmlns:a16="http://schemas.microsoft.com/office/drawing/2014/main" id="{EC215293-87D4-EBFC-EC0F-4B225147E4A3}"/>
              </a:ext>
            </a:extLst>
          </p:cNvPr>
          <p:cNvSpPr txBox="1">
            <a:spLocks noChangeArrowheads="1"/>
          </p:cNvSpPr>
          <p:nvPr/>
        </p:nvSpPr>
        <p:spPr bwMode="auto">
          <a:xfrm>
            <a:off x="533400" y="1322388"/>
            <a:ext cx="7772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a:solidFill>
                  <a:srgbClr val="800000"/>
                </a:solidFill>
                <a:cs typeface="Arial" panose="020B0604020202020204" pitchFamily="34" charset="0"/>
              </a:rPr>
              <a:t>Transaction Analysis</a:t>
            </a:r>
          </a:p>
        </p:txBody>
      </p:sp>
      <p:sp>
        <p:nvSpPr>
          <p:cNvPr id="29704" name="Text Box 9">
            <a:extLst>
              <a:ext uri="{FF2B5EF4-FFF2-40B4-BE49-F238E27FC236}">
                <a16:creationId xmlns:a16="http://schemas.microsoft.com/office/drawing/2014/main" id="{47195137-D68C-BD3E-8AF1-8841DE2F22A4}"/>
              </a:ext>
            </a:extLst>
          </p:cNvPr>
          <p:cNvSpPr txBox="1">
            <a:spLocks noChangeArrowheads="1"/>
          </p:cNvSpPr>
          <p:nvPr/>
        </p:nvSpPr>
        <p:spPr bwMode="auto">
          <a:xfrm>
            <a:off x="3886200" y="2667000"/>
            <a:ext cx="3124200" cy="609600"/>
          </a:xfrm>
          <a:prstGeom prst="rect">
            <a:avLst/>
          </a:prstGeom>
          <a:solidFill>
            <a:srgbClr val="99CC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400">
                <a:solidFill>
                  <a:schemeClr val="tx1"/>
                </a:solidFill>
                <a:latin typeface="Times New Roman" panose="02020603050405020304" pitchFamily="18" charset="0"/>
              </a:rPr>
              <a:t>Stockholders’ Equity</a:t>
            </a:r>
            <a:endParaRPr lang="th-TH" altLang="en-US" sz="1400">
              <a:solidFill>
                <a:schemeClr val="tx1"/>
              </a:solidFill>
              <a:latin typeface="Times New Roman" panose="02020603050405020304" pitchFamily="18" charset="0"/>
            </a:endParaRPr>
          </a:p>
        </p:txBody>
      </p:sp>
      <p:sp>
        <p:nvSpPr>
          <p:cNvPr id="29705" name="Text Box 10">
            <a:extLst>
              <a:ext uri="{FF2B5EF4-FFF2-40B4-BE49-F238E27FC236}">
                <a16:creationId xmlns:a16="http://schemas.microsoft.com/office/drawing/2014/main" id="{DC0AFD21-BA27-5E4B-3EF8-46E52AC87D15}"/>
              </a:ext>
            </a:extLst>
          </p:cNvPr>
          <p:cNvSpPr txBox="1">
            <a:spLocks noChangeArrowheads="1"/>
          </p:cNvSpPr>
          <p:nvPr/>
        </p:nvSpPr>
        <p:spPr bwMode="auto">
          <a:xfrm>
            <a:off x="488950" y="5505450"/>
            <a:ext cx="81978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300" b="0">
                <a:solidFill>
                  <a:schemeClr val="tx1"/>
                </a:solidFill>
                <a:latin typeface="Verdana" panose="020B0604030504040204" pitchFamily="34" charset="0"/>
              </a:rPr>
              <a:t>Stockholders’ Equity includes </a:t>
            </a:r>
            <a:r>
              <a:rPr lang="en-US" altLang="en-US" sz="1300" b="0" u="sng">
                <a:solidFill>
                  <a:schemeClr val="tx1"/>
                </a:solidFill>
                <a:latin typeface="Verdana" panose="020B0604030504040204" pitchFamily="34" charset="0"/>
              </a:rPr>
              <a:t>Share Capital - Ordinary</a:t>
            </a:r>
            <a:r>
              <a:rPr lang="en-US" altLang="en-US" sz="1300" b="0">
                <a:solidFill>
                  <a:schemeClr val="tx1"/>
                </a:solidFill>
                <a:latin typeface="Verdana" panose="020B0604030504040204" pitchFamily="34" charset="0"/>
              </a:rPr>
              <a:t> and </a:t>
            </a:r>
            <a:r>
              <a:rPr lang="en-US" altLang="en-US" sz="1300" b="0" u="sng">
                <a:solidFill>
                  <a:schemeClr val="tx1"/>
                </a:solidFill>
                <a:latin typeface="Verdana" panose="020B0604030504040204" pitchFamily="34" charset="0"/>
              </a:rPr>
              <a:t>Retained Earnings</a:t>
            </a:r>
            <a:r>
              <a:rPr lang="en-US" altLang="en-US" sz="1300" b="0">
                <a:solidFill>
                  <a:schemeClr val="tx1"/>
                </a:solidFill>
                <a:latin typeface="Verdana" panose="020B0604030504040204" pitchFamily="34" charset="0"/>
              </a:rPr>
              <a:t>.  </a:t>
            </a:r>
          </a:p>
          <a:p>
            <a:pPr>
              <a:spcBef>
                <a:spcPct val="0"/>
              </a:spcBef>
              <a:buClrTx/>
              <a:buSzTx/>
              <a:buFontTx/>
              <a:buNone/>
            </a:pPr>
            <a:r>
              <a:rPr lang="en-US" altLang="en-US" sz="1300" b="0">
                <a:solidFill>
                  <a:schemeClr val="tx1"/>
                </a:solidFill>
                <a:latin typeface="Verdana" panose="020B0604030504040204" pitchFamily="34" charset="0"/>
              </a:rPr>
              <a:t>Retained Earnings are affected by Revenue, Expense and Dividend.  Revenues increase Retained Earnings;  Expenses and Dividends decrease Retained Earnings.</a:t>
            </a:r>
            <a:endParaRPr lang="th-TH" altLang="en-US" sz="1300" b="0">
              <a:solidFill>
                <a:schemeClr val="tx1"/>
              </a:solidFill>
              <a:latin typeface="Verdana" panose="020B0604030504040204" pitchFamily="34"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E24BEB33-F647-C4F2-CCEE-3166A61BA05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Stockholders’ Equity</a:t>
            </a:r>
          </a:p>
        </p:txBody>
      </p:sp>
      <p:pic>
        <p:nvPicPr>
          <p:cNvPr id="31747" name="Picture 8">
            <a:extLst>
              <a:ext uri="{FF2B5EF4-FFF2-40B4-BE49-F238E27FC236}">
                <a16:creationId xmlns:a16="http://schemas.microsoft.com/office/drawing/2014/main" id="{68B58F4C-A2EB-35F3-E37D-E17916FE7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153400" cy="2517775"/>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1748" name="Text Box 5">
            <a:extLst>
              <a:ext uri="{FF2B5EF4-FFF2-40B4-BE49-F238E27FC236}">
                <a16:creationId xmlns:a16="http://schemas.microsoft.com/office/drawing/2014/main" id="{1867D9BC-831B-F047-1BB0-620C1C36A63D}"/>
              </a:ext>
            </a:extLst>
          </p:cNvPr>
          <p:cNvSpPr txBox="1">
            <a:spLocks noChangeArrowheads="1"/>
          </p:cNvSpPr>
          <p:nvPr/>
        </p:nvSpPr>
        <p:spPr bwMode="auto">
          <a:xfrm>
            <a:off x="6781800" y="1347788"/>
            <a:ext cx="1600200" cy="303212"/>
          </a:xfrm>
          <a:prstGeom prst="rect">
            <a:avLst/>
          </a:prstGeom>
          <a:solidFill>
            <a:srgbClr val="FFFFCC"/>
          </a:solidFill>
          <a:ln w="28575"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latin typeface="Comic Sans MS" panose="030F0702030302020204" pitchFamily="66" charset="0"/>
              </a:rPr>
              <a:t>Illustration 1-6</a:t>
            </a:r>
            <a:endParaRPr lang="en-US" altLang="en-US" sz="1200" b="0">
              <a:solidFill>
                <a:schemeClr val="tx1"/>
              </a:solidFill>
              <a:latin typeface="Comic Sans MS" panose="030F0702030302020204" pitchFamily="66" charset="0"/>
            </a:endParaRPr>
          </a:p>
        </p:txBody>
      </p:sp>
      <p:sp>
        <p:nvSpPr>
          <p:cNvPr id="537609" name="Text Box 9">
            <a:extLst>
              <a:ext uri="{FF2B5EF4-FFF2-40B4-BE49-F238E27FC236}">
                <a16:creationId xmlns:a16="http://schemas.microsoft.com/office/drawing/2014/main" id="{C4F33CEA-E405-E33C-127C-A590B4323FAC}"/>
              </a:ext>
            </a:extLst>
          </p:cNvPr>
          <p:cNvSpPr txBox="1">
            <a:spLocks noChangeArrowheads="1"/>
          </p:cNvSpPr>
          <p:nvPr/>
        </p:nvSpPr>
        <p:spPr bwMode="auto">
          <a:xfrm>
            <a:off x="3657600" y="6248400"/>
            <a:ext cx="54102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6 	State the accounting equation, and define assets, liabilities, and stockholders’ equity.</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B7B07E09-EBF8-44A4-AA5F-F0CD756B929A}"/>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Using The Basic Accounting Equation</a:t>
            </a:r>
          </a:p>
        </p:txBody>
      </p:sp>
      <p:sp>
        <p:nvSpPr>
          <p:cNvPr id="33795" name="Text Box 3">
            <a:extLst>
              <a:ext uri="{FF2B5EF4-FFF2-40B4-BE49-F238E27FC236}">
                <a16:creationId xmlns:a16="http://schemas.microsoft.com/office/drawing/2014/main" id="{CCFDE6C4-857C-2310-C506-88DDB739210A}"/>
              </a:ext>
            </a:extLst>
          </p:cNvPr>
          <p:cNvSpPr txBox="1">
            <a:spLocks noChangeArrowheads="1"/>
          </p:cNvSpPr>
          <p:nvPr/>
        </p:nvSpPr>
        <p:spPr bwMode="auto">
          <a:xfrm>
            <a:off x="685800" y="1457325"/>
            <a:ext cx="77724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90563" indent="-460375">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60000"/>
              </a:spcBef>
              <a:buClrTx/>
              <a:buSzPct val="80000"/>
              <a:buFontTx/>
              <a:buNone/>
            </a:pPr>
            <a:r>
              <a:rPr lang="en-US" altLang="en-US">
                <a:solidFill>
                  <a:srgbClr val="800000"/>
                </a:solidFill>
                <a:latin typeface="Comic Sans MS" panose="030F0702030302020204" pitchFamily="66" charset="0"/>
              </a:rPr>
              <a:t>Transactions</a:t>
            </a:r>
            <a:r>
              <a:rPr lang="en-US" altLang="en-US" sz="2400">
                <a:solidFill>
                  <a:srgbClr val="00FFFF"/>
                </a:solidFill>
                <a:latin typeface="Comic Sans MS" panose="030F0702030302020204" pitchFamily="66" charset="0"/>
              </a:rPr>
              <a:t> </a:t>
            </a:r>
            <a:r>
              <a:rPr lang="en-US" altLang="en-US" sz="2400" b="0">
                <a:solidFill>
                  <a:srgbClr val="000000"/>
                </a:solidFill>
                <a:latin typeface="Comic Sans MS" panose="030F0702030302020204" pitchFamily="66" charset="0"/>
              </a:rPr>
              <a:t>are a business’s economic events </a:t>
            </a:r>
            <a:r>
              <a:rPr lang="en-US" altLang="en-US" sz="2400" b="0" i="1">
                <a:solidFill>
                  <a:srgbClr val="000000"/>
                </a:solidFill>
                <a:latin typeface="Comic Sans MS" panose="030F0702030302020204" pitchFamily="66" charset="0"/>
              </a:rPr>
              <a:t>recorded </a:t>
            </a:r>
            <a:r>
              <a:rPr lang="en-US" altLang="en-US" sz="2400" b="0">
                <a:solidFill>
                  <a:srgbClr val="000000"/>
                </a:solidFill>
                <a:latin typeface="Comic Sans MS" panose="030F0702030302020204" pitchFamily="66" charset="0"/>
              </a:rPr>
              <a:t>by accountants.</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May be external or internal.</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Not all activities represent transactions.</a:t>
            </a:r>
          </a:p>
          <a:p>
            <a:pPr lvl="1">
              <a:lnSpc>
                <a:spcPct val="115000"/>
              </a:lnSpc>
              <a:spcBef>
                <a:spcPct val="60000"/>
              </a:spcBef>
              <a:buClrTx/>
              <a:buSzPct val="80000"/>
              <a:buFontTx/>
              <a:buBlip>
                <a:blip r:embed="rId3"/>
              </a:buBlip>
            </a:pPr>
            <a:r>
              <a:rPr lang="en-US" altLang="en-US" b="0">
                <a:solidFill>
                  <a:srgbClr val="000000"/>
                </a:solidFill>
                <a:latin typeface="Comic Sans MS" panose="030F0702030302020204" pitchFamily="66" charset="0"/>
              </a:rPr>
              <a:t>Each transaction has a </a:t>
            </a:r>
            <a:r>
              <a:rPr lang="en-US" altLang="en-US">
                <a:solidFill>
                  <a:srgbClr val="000066"/>
                </a:solidFill>
                <a:latin typeface="Comic Sans MS" panose="030F0702030302020204" pitchFamily="66" charset="0"/>
              </a:rPr>
              <a:t>dual effect</a:t>
            </a:r>
            <a:r>
              <a:rPr lang="en-US" altLang="en-US" b="0">
                <a:solidFill>
                  <a:srgbClr val="000000"/>
                </a:solidFill>
                <a:latin typeface="Comic Sans MS" panose="030F0702030302020204" pitchFamily="66" charset="0"/>
              </a:rPr>
              <a:t> on the accounting equation.</a:t>
            </a:r>
          </a:p>
        </p:txBody>
      </p:sp>
      <p:sp>
        <p:nvSpPr>
          <p:cNvPr id="541700" name="Text Box 4">
            <a:extLst>
              <a:ext uri="{FF2B5EF4-FFF2-40B4-BE49-F238E27FC236}">
                <a16:creationId xmlns:a16="http://schemas.microsoft.com/office/drawing/2014/main" id="{4816E0B1-828F-B809-686A-4ECF30131E1F}"/>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a:extLst>
              <a:ext uri="{FF2B5EF4-FFF2-40B4-BE49-F238E27FC236}">
                <a16:creationId xmlns:a16="http://schemas.microsoft.com/office/drawing/2014/main" id="{7F92C348-BE83-B7B8-EED2-F5E765649C7A}"/>
              </a:ext>
            </a:extLst>
          </p:cNvPr>
          <p:cNvSpPr txBox="1">
            <a:spLocks noChangeArrowheads="1"/>
          </p:cNvSpPr>
          <p:nvPr/>
        </p:nvSpPr>
        <p:spPr bwMode="auto">
          <a:xfrm>
            <a:off x="533400" y="1295400"/>
            <a:ext cx="8077200" cy="822325"/>
          </a:xfrm>
          <a:prstGeom prst="rect">
            <a:avLst/>
          </a:prstGeom>
          <a:noFill/>
          <a:ln w="12700">
            <a:noFill/>
            <a:miter lim="800000"/>
            <a:headEnd/>
            <a:tailEnd/>
          </a:ln>
          <a:effectLst/>
        </p:spPr>
        <p:txBody>
          <a:bodyPr>
            <a:spAutoFit/>
          </a:bodyPr>
          <a:lstStyle/>
          <a:p>
            <a:pPr>
              <a:spcBef>
                <a:spcPct val="50000"/>
              </a:spcBef>
              <a:defRPr/>
            </a:pPr>
            <a:r>
              <a:rPr lang="en-US" b="1">
                <a:solidFill>
                  <a:srgbClr val="990000"/>
                </a:solidFill>
                <a:effectLst>
                  <a:outerShdw blurRad="38100" dist="38100" dir="2700000" algn="tl">
                    <a:srgbClr val="C0C0C0"/>
                  </a:outerShdw>
                </a:effectLst>
                <a:latin typeface="Comic Sans MS" pitchFamily="66" charset="0"/>
              </a:rPr>
              <a:t>Question:</a:t>
            </a:r>
            <a:r>
              <a:rPr lang="en-US" sz="1800" b="1">
                <a:latin typeface="Comic Sans MS" pitchFamily="66" charset="0"/>
              </a:rPr>
              <a:t> </a:t>
            </a:r>
            <a:r>
              <a:rPr lang="en-US">
                <a:solidFill>
                  <a:schemeClr val="bg2"/>
                </a:solidFill>
                <a:latin typeface="Comic Sans MS" pitchFamily="66" charset="0"/>
              </a:rPr>
              <a:t>Are the following events recorded in the accounting records?</a:t>
            </a:r>
            <a:endParaRPr lang="en-US">
              <a:solidFill>
                <a:schemeClr val="bg2"/>
              </a:solidFill>
              <a:effectLst>
                <a:outerShdw blurRad="38100" dist="38100" dir="2700000" algn="tl">
                  <a:srgbClr val="C0C0C0"/>
                </a:outerShdw>
              </a:effectLst>
              <a:latin typeface="Comic Sans MS" pitchFamily="66" charset="0"/>
            </a:endParaRPr>
          </a:p>
        </p:txBody>
      </p:sp>
      <p:sp>
        <p:nvSpPr>
          <p:cNvPr id="35843" name="Text Box 3">
            <a:extLst>
              <a:ext uri="{FF2B5EF4-FFF2-40B4-BE49-F238E27FC236}">
                <a16:creationId xmlns:a16="http://schemas.microsoft.com/office/drawing/2014/main" id="{67D76EB1-CD7A-7172-6D89-3939A067ADFA}"/>
              </a:ext>
            </a:extLst>
          </p:cNvPr>
          <p:cNvSpPr txBox="1">
            <a:spLocks noChangeArrowheads="1"/>
          </p:cNvSpPr>
          <p:nvPr/>
        </p:nvSpPr>
        <p:spPr bwMode="auto">
          <a:xfrm>
            <a:off x="533400" y="2438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Event</a:t>
            </a:r>
          </a:p>
        </p:txBody>
      </p:sp>
      <p:sp>
        <p:nvSpPr>
          <p:cNvPr id="35844" name="Text Box 4">
            <a:extLst>
              <a:ext uri="{FF2B5EF4-FFF2-40B4-BE49-F238E27FC236}">
                <a16:creationId xmlns:a16="http://schemas.microsoft.com/office/drawing/2014/main" id="{8DF1AD8F-0996-72C8-3705-ED1388A99460}"/>
              </a:ext>
            </a:extLst>
          </p:cNvPr>
          <p:cNvSpPr txBox="1">
            <a:spLocks noChangeArrowheads="1"/>
          </p:cNvSpPr>
          <p:nvPr/>
        </p:nvSpPr>
        <p:spPr bwMode="auto">
          <a:xfrm>
            <a:off x="2514600" y="2193925"/>
            <a:ext cx="1828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Supplies are purchased on account.</a:t>
            </a:r>
          </a:p>
        </p:txBody>
      </p:sp>
      <p:sp>
        <p:nvSpPr>
          <p:cNvPr id="35845" name="Text Box 5">
            <a:extLst>
              <a:ext uri="{FF2B5EF4-FFF2-40B4-BE49-F238E27FC236}">
                <a16:creationId xmlns:a16="http://schemas.microsoft.com/office/drawing/2014/main" id="{9D0C2EFA-47E4-897B-8C92-9D1106A80001}"/>
              </a:ext>
            </a:extLst>
          </p:cNvPr>
          <p:cNvSpPr txBox="1">
            <a:spLocks noChangeArrowheads="1"/>
          </p:cNvSpPr>
          <p:nvPr/>
        </p:nvSpPr>
        <p:spPr bwMode="auto">
          <a:xfrm>
            <a:off x="533400" y="3733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Criterion</a:t>
            </a:r>
          </a:p>
        </p:txBody>
      </p:sp>
      <p:sp>
        <p:nvSpPr>
          <p:cNvPr id="35846" name="Text Box 6">
            <a:extLst>
              <a:ext uri="{FF2B5EF4-FFF2-40B4-BE49-F238E27FC236}">
                <a16:creationId xmlns:a16="http://schemas.microsoft.com/office/drawing/2014/main" id="{34A5B8A2-BF24-9D7C-26FD-8D0E04928D4B}"/>
              </a:ext>
            </a:extLst>
          </p:cNvPr>
          <p:cNvSpPr txBox="1">
            <a:spLocks noChangeArrowheads="1"/>
          </p:cNvSpPr>
          <p:nvPr/>
        </p:nvSpPr>
        <p:spPr bwMode="auto">
          <a:xfrm>
            <a:off x="2424793" y="3657600"/>
            <a:ext cx="6324600" cy="790575"/>
          </a:xfrm>
          <a:prstGeom prst="rect">
            <a:avLst/>
          </a:prstGeom>
          <a:solidFill>
            <a:srgbClr val="C5C5FF"/>
          </a:solidFill>
          <a:ln w="28575">
            <a:solidFill>
              <a:schemeClr val="tx1"/>
            </a:solidFill>
            <a:miter lim="800000"/>
            <a:headEnd/>
            <a:tailEnd/>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Is the financial position (assets, liabilities, or stockholders’ equity) of the company changed?</a:t>
            </a:r>
          </a:p>
        </p:txBody>
      </p:sp>
      <p:sp>
        <p:nvSpPr>
          <p:cNvPr id="543751" name="Text Box 7">
            <a:extLst>
              <a:ext uri="{FF2B5EF4-FFF2-40B4-BE49-F238E27FC236}">
                <a16:creationId xmlns:a16="http://schemas.microsoft.com/office/drawing/2014/main" id="{F5982764-305B-0C96-4CEC-66C9C83ADD52}"/>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pic>
        <p:nvPicPr>
          <p:cNvPr id="543752" name="Picture 8">
            <a:extLst>
              <a:ext uri="{FF2B5EF4-FFF2-40B4-BE49-F238E27FC236}">
                <a16:creationId xmlns:a16="http://schemas.microsoft.com/office/drawing/2014/main" id="{7EC112A9-64CA-3C6C-5DC0-7737A948D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00600"/>
            <a:ext cx="768350" cy="11096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5849" name="Line 9">
            <a:extLst>
              <a:ext uri="{FF2B5EF4-FFF2-40B4-BE49-F238E27FC236}">
                <a16:creationId xmlns:a16="http://schemas.microsoft.com/office/drawing/2014/main" id="{E48903A7-71F9-5C74-94BB-0366F797A000}"/>
              </a:ext>
            </a:extLst>
          </p:cNvPr>
          <p:cNvSpPr>
            <a:spLocks noChangeShapeType="1"/>
          </p:cNvSpPr>
          <p:nvPr/>
        </p:nvSpPr>
        <p:spPr bwMode="auto">
          <a:xfrm flipV="1">
            <a:off x="3429000" y="3352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0" name="Text Box 10">
            <a:extLst>
              <a:ext uri="{FF2B5EF4-FFF2-40B4-BE49-F238E27FC236}">
                <a16:creationId xmlns:a16="http://schemas.microsoft.com/office/drawing/2014/main" id="{2DF6F4E0-6552-403A-2CED-FF170A629428}"/>
              </a:ext>
            </a:extLst>
          </p:cNvPr>
          <p:cNvSpPr txBox="1">
            <a:spLocks noChangeArrowheads="1"/>
          </p:cNvSpPr>
          <p:nvPr/>
        </p:nvSpPr>
        <p:spPr bwMode="auto">
          <a:xfrm>
            <a:off x="4648200" y="2193925"/>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An employee is hired.</a:t>
            </a:r>
          </a:p>
        </p:txBody>
      </p:sp>
      <p:sp>
        <p:nvSpPr>
          <p:cNvPr id="35851" name="Line 11">
            <a:extLst>
              <a:ext uri="{FF2B5EF4-FFF2-40B4-BE49-F238E27FC236}">
                <a16:creationId xmlns:a16="http://schemas.microsoft.com/office/drawing/2014/main" id="{59113095-CAA5-55C9-4CB7-646E33E4A118}"/>
              </a:ext>
            </a:extLst>
          </p:cNvPr>
          <p:cNvSpPr>
            <a:spLocks noChangeShapeType="1"/>
          </p:cNvSpPr>
          <p:nvPr/>
        </p:nvSpPr>
        <p:spPr bwMode="auto">
          <a:xfrm flipV="1">
            <a:off x="5562600" y="3048000"/>
            <a:ext cx="0" cy="60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852" name="Text Box 12">
            <a:extLst>
              <a:ext uri="{FF2B5EF4-FFF2-40B4-BE49-F238E27FC236}">
                <a16:creationId xmlns:a16="http://schemas.microsoft.com/office/drawing/2014/main" id="{414A4174-3292-E220-96DA-D67BA26C91CD}"/>
              </a:ext>
            </a:extLst>
          </p:cNvPr>
          <p:cNvSpPr txBox="1">
            <a:spLocks noChangeArrowheads="1"/>
          </p:cNvSpPr>
          <p:nvPr/>
        </p:nvSpPr>
        <p:spPr bwMode="auto">
          <a:xfrm>
            <a:off x="6629400" y="2179638"/>
            <a:ext cx="20574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200" b="0">
                <a:solidFill>
                  <a:schemeClr val="tx1"/>
                </a:solidFill>
                <a:latin typeface="Comic Sans MS" panose="030F0702030302020204" pitchFamily="66" charset="0"/>
                <a:cs typeface="Arial" panose="020B0604020202020204" pitchFamily="34" charset="0"/>
              </a:rPr>
              <a:t>Dividends are paid to stockholders’.</a:t>
            </a:r>
          </a:p>
        </p:txBody>
      </p:sp>
      <p:sp>
        <p:nvSpPr>
          <p:cNvPr id="35853" name="Line 13">
            <a:extLst>
              <a:ext uri="{FF2B5EF4-FFF2-40B4-BE49-F238E27FC236}">
                <a16:creationId xmlns:a16="http://schemas.microsoft.com/office/drawing/2014/main" id="{85A2FE4F-5BFA-201E-8308-3FCC517D1381}"/>
              </a:ext>
            </a:extLst>
          </p:cNvPr>
          <p:cNvSpPr>
            <a:spLocks noChangeShapeType="1"/>
          </p:cNvSpPr>
          <p:nvPr/>
        </p:nvSpPr>
        <p:spPr bwMode="auto">
          <a:xfrm flipV="1">
            <a:off x="7696200" y="3352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543758" name="Picture 14">
            <a:extLst>
              <a:ext uri="{FF2B5EF4-FFF2-40B4-BE49-F238E27FC236}">
                <a16:creationId xmlns:a16="http://schemas.microsoft.com/office/drawing/2014/main" id="{4A1A2F89-2DF5-A4FC-1539-F407FFF43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4800600"/>
            <a:ext cx="768350" cy="11096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543759" name="Picture 15">
            <a:extLst>
              <a:ext uri="{FF2B5EF4-FFF2-40B4-BE49-F238E27FC236}">
                <a16:creationId xmlns:a16="http://schemas.microsoft.com/office/drawing/2014/main" id="{1AB290EF-020E-9CD2-4580-6986D0D73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800600"/>
            <a:ext cx="1050925" cy="1371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5856" name="Text Box 16">
            <a:extLst>
              <a:ext uri="{FF2B5EF4-FFF2-40B4-BE49-F238E27FC236}">
                <a16:creationId xmlns:a16="http://schemas.microsoft.com/office/drawing/2014/main" id="{C77CF749-1024-313C-9460-6B183091EAFE}"/>
              </a:ext>
            </a:extLst>
          </p:cNvPr>
          <p:cNvSpPr txBox="1">
            <a:spLocks noChangeArrowheads="1"/>
          </p:cNvSpPr>
          <p:nvPr/>
        </p:nvSpPr>
        <p:spPr bwMode="auto">
          <a:xfrm>
            <a:off x="533400" y="48768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000066"/>
                </a:solidFill>
                <a:latin typeface="Comic Sans MS" panose="030F0702030302020204" pitchFamily="66" charset="0"/>
                <a:cs typeface="Arial" panose="020B0604020202020204" pitchFamily="34" charset="0"/>
              </a:rPr>
              <a:t>Record/  Don’t Record</a:t>
            </a:r>
          </a:p>
        </p:txBody>
      </p:sp>
      <p:sp>
        <p:nvSpPr>
          <p:cNvPr id="543761" name="Rectangle 17">
            <a:extLst>
              <a:ext uri="{FF2B5EF4-FFF2-40B4-BE49-F238E27FC236}">
                <a16:creationId xmlns:a16="http://schemas.microsoft.com/office/drawing/2014/main" id="{CADA4BEB-B336-E664-2ECA-2CF56B778CF6}"/>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a:t>
            </a:r>
          </a:p>
        </p:txBody>
      </p:sp>
      <p:sp>
        <p:nvSpPr>
          <p:cNvPr id="35858" name="Freeform 18">
            <a:extLst>
              <a:ext uri="{FF2B5EF4-FFF2-40B4-BE49-F238E27FC236}">
                <a16:creationId xmlns:a16="http://schemas.microsoft.com/office/drawing/2014/main" id="{96DE9CDA-8998-8D71-29FF-056222E13A77}"/>
              </a:ext>
            </a:extLst>
          </p:cNvPr>
          <p:cNvSpPr>
            <a:spLocks/>
          </p:cNvSpPr>
          <p:nvPr/>
        </p:nvSpPr>
        <p:spPr bwMode="auto">
          <a:xfrm>
            <a:off x="3429000" y="4460875"/>
            <a:ext cx="3175" cy="339725"/>
          </a:xfrm>
          <a:custGeom>
            <a:avLst/>
            <a:gdLst>
              <a:gd name="T0" fmla="*/ 5040313 w 2"/>
              <a:gd name="T1" fmla="*/ 0 h 214"/>
              <a:gd name="T2" fmla="*/ 0 w 2"/>
              <a:gd name="T3" fmla="*/ 539313438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59" name="Freeform 19">
            <a:extLst>
              <a:ext uri="{FF2B5EF4-FFF2-40B4-BE49-F238E27FC236}">
                <a16:creationId xmlns:a16="http://schemas.microsoft.com/office/drawing/2014/main" id="{2748685D-9788-FA54-5A4C-CA3D71EA6AB8}"/>
              </a:ext>
            </a:extLst>
          </p:cNvPr>
          <p:cNvSpPr>
            <a:spLocks/>
          </p:cNvSpPr>
          <p:nvPr/>
        </p:nvSpPr>
        <p:spPr bwMode="auto">
          <a:xfrm>
            <a:off x="5559425" y="4460875"/>
            <a:ext cx="3175" cy="339725"/>
          </a:xfrm>
          <a:custGeom>
            <a:avLst/>
            <a:gdLst>
              <a:gd name="T0" fmla="*/ 5040313 w 2"/>
              <a:gd name="T1" fmla="*/ 0 h 214"/>
              <a:gd name="T2" fmla="*/ 0 w 2"/>
              <a:gd name="T3" fmla="*/ 539313438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0" name="Freeform 20">
            <a:extLst>
              <a:ext uri="{FF2B5EF4-FFF2-40B4-BE49-F238E27FC236}">
                <a16:creationId xmlns:a16="http://schemas.microsoft.com/office/drawing/2014/main" id="{0D032E05-03E0-8B05-2898-725C98CABD9E}"/>
              </a:ext>
            </a:extLst>
          </p:cNvPr>
          <p:cNvSpPr>
            <a:spLocks/>
          </p:cNvSpPr>
          <p:nvPr/>
        </p:nvSpPr>
        <p:spPr bwMode="auto">
          <a:xfrm>
            <a:off x="7696200" y="4460875"/>
            <a:ext cx="4763" cy="334963"/>
          </a:xfrm>
          <a:custGeom>
            <a:avLst/>
            <a:gdLst>
              <a:gd name="T0" fmla="*/ 0 w 3"/>
              <a:gd name="T1" fmla="*/ 0 h 211"/>
              <a:gd name="T2" fmla="*/ 7562056 w 3"/>
              <a:gd name="T3" fmla="*/ 531754556 h 211"/>
              <a:gd name="T4" fmla="*/ 0 60000 65536"/>
              <a:gd name="T5" fmla="*/ 0 60000 65536"/>
              <a:gd name="T6" fmla="*/ 0 w 3"/>
              <a:gd name="T7" fmla="*/ 0 h 211"/>
              <a:gd name="T8" fmla="*/ 3 w 3"/>
              <a:gd name="T9" fmla="*/ 211 h 211"/>
            </a:gdLst>
            <a:ahLst/>
            <a:cxnLst>
              <a:cxn ang="T4">
                <a:pos x="T0" y="T1"/>
              </a:cxn>
              <a:cxn ang="T5">
                <a:pos x="T2" y="T3"/>
              </a:cxn>
            </a:cxnLst>
            <a:rect l="T6" t="T7" r="T8" b="T9"/>
            <a:pathLst>
              <a:path w="3" h="211">
                <a:moveTo>
                  <a:pt x="0" y="0"/>
                </a:moveTo>
                <a:lnTo>
                  <a:pt x="3" y="211"/>
                </a:lnTo>
              </a:path>
            </a:pathLst>
          </a:custGeom>
          <a:noFill/>
          <a:ln w="28575" cap="sq" cmpd="sng">
            <a:solidFill>
              <a:schemeClr val="tx1"/>
            </a:solidFill>
            <a:prstDash val="solid"/>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3752"/>
                                        </p:tgtEl>
                                        <p:attrNameLst>
                                          <p:attrName>style.visibility</p:attrName>
                                        </p:attrNameLst>
                                      </p:cBhvr>
                                      <p:to>
                                        <p:strVal val="visible"/>
                                      </p:to>
                                    </p:set>
                                    <p:animEffect transition="in" filter="wipe(up)">
                                      <p:cBhvr>
                                        <p:cTn id="7" dur="500"/>
                                        <p:tgtEl>
                                          <p:spTgt spid="543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3759"/>
                                        </p:tgtEl>
                                        <p:attrNameLst>
                                          <p:attrName>style.visibility</p:attrName>
                                        </p:attrNameLst>
                                      </p:cBhvr>
                                      <p:to>
                                        <p:strVal val="visible"/>
                                      </p:to>
                                    </p:set>
                                    <p:animEffect transition="in" filter="wipe(up)">
                                      <p:cBhvr>
                                        <p:cTn id="12" dur="500"/>
                                        <p:tgtEl>
                                          <p:spTgt spid="543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43758"/>
                                        </p:tgtEl>
                                        <p:attrNameLst>
                                          <p:attrName>style.visibility</p:attrName>
                                        </p:attrNameLst>
                                      </p:cBhvr>
                                      <p:to>
                                        <p:strVal val="visible"/>
                                      </p:to>
                                    </p:set>
                                    <p:animEffect transition="in" filter="wipe(up)">
                                      <p:cBhvr>
                                        <p:cTn id="17" dur="500"/>
                                        <p:tgtEl>
                                          <p:spTgt spid="543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42E106D6-D7D0-CFDE-9148-6C6EAFABB2A3}"/>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Definition of Accounting?</a:t>
            </a:r>
          </a:p>
        </p:txBody>
      </p:sp>
      <p:sp>
        <p:nvSpPr>
          <p:cNvPr id="603139" name="Text Box 3">
            <a:extLst>
              <a:ext uri="{FF2B5EF4-FFF2-40B4-BE49-F238E27FC236}">
                <a16:creationId xmlns:a16="http://schemas.microsoft.com/office/drawing/2014/main" id="{CD2AD0E0-DC76-09D4-80DA-D3477A5376BA}"/>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1  Explain what accounting is.</a:t>
            </a:r>
          </a:p>
        </p:txBody>
      </p:sp>
      <p:sp>
        <p:nvSpPr>
          <p:cNvPr id="4100" name="Rectangle 4">
            <a:extLst>
              <a:ext uri="{FF2B5EF4-FFF2-40B4-BE49-F238E27FC236}">
                <a16:creationId xmlns:a16="http://schemas.microsoft.com/office/drawing/2014/main" id="{5F73AC9E-56EC-B354-2EB4-FABCCBD3722E}"/>
              </a:ext>
            </a:extLst>
          </p:cNvPr>
          <p:cNvSpPr>
            <a:spLocks noChangeArrowheads="1"/>
          </p:cNvSpPr>
          <p:nvPr/>
        </p:nvSpPr>
        <p:spPr bwMode="auto">
          <a:xfrm>
            <a:off x="609600" y="1524000"/>
            <a:ext cx="81534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692150" indent="-69215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Pct val="95000"/>
              <a:buFontTx/>
              <a:buNone/>
            </a:pPr>
            <a:r>
              <a:rPr lang="en-US" altLang="en-US">
                <a:solidFill>
                  <a:schemeClr val="tx1"/>
                </a:solidFill>
                <a:latin typeface="Comic Sans MS" panose="030F0702030302020204" pitchFamily="66" charset="0"/>
              </a:rPr>
              <a:t>	American Institute of Certified Public Accountants (AICPA) has defined Accounting as follows:</a:t>
            </a:r>
          </a:p>
          <a:p>
            <a:pPr>
              <a:spcBef>
                <a:spcPct val="50000"/>
              </a:spcBef>
              <a:buClrTx/>
              <a:buSzPct val="95000"/>
              <a:buFontTx/>
              <a:buNone/>
            </a:pPr>
            <a:r>
              <a:rPr lang="en-US" altLang="en-US" sz="2400" i="1">
                <a:solidFill>
                  <a:schemeClr val="tx1"/>
                </a:solidFill>
                <a:latin typeface="Times New Roman" panose="02020603050405020304" pitchFamily="18" charset="0"/>
              </a:rPr>
              <a:t>	“Accounting is the art of recording, classifying, summarizing, in a significant manner and in terms of money, transactions and events which are, in part at least, of a financial character, and interpreting the result thereof.”</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9">
            <a:extLst>
              <a:ext uri="{FF2B5EF4-FFF2-40B4-BE49-F238E27FC236}">
                <a16:creationId xmlns:a16="http://schemas.microsoft.com/office/drawing/2014/main" id="{3D82B8E7-0CB2-2BA8-63D9-CD5396FC4962}"/>
              </a:ext>
            </a:extLst>
          </p:cNvPr>
          <p:cNvSpPr txBox="1">
            <a:spLocks noChangeArrowheads="1"/>
          </p:cNvSpPr>
          <p:nvPr/>
        </p:nvSpPr>
        <p:spPr bwMode="auto">
          <a:xfrm>
            <a:off x="6248400" y="36576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546818" name="Text Box 2">
            <a:extLst>
              <a:ext uri="{FF2B5EF4-FFF2-40B4-BE49-F238E27FC236}">
                <a16:creationId xmlns:a16="http://schemas.microsoft.com/office/drawing/2014/main" id="{AB0A9CE2-BAA6-AA10-86FE-043924BF9B9E}"/>
              </a:ext>
            </a:extLst>
          </p:cNvPr>
          <p:cNvSpPr txBox="1">
            <a:spLocks noChangeArrowheads="1"/>
          </p:cNvSpPr>
          <p:nvPr/>
        </p:nvSpPr>
        <p:spPr bwMode="auto">
          <a:xfrm>
            <a:off x="533400" y="1322614"/>
            <a:ext cx="8229600" cy="1187450"/>
          </a:xfrm>
          <a:prstGeom prst="rect">
            <a:avLst/>
          </a:prstGeom>
          <a:noFill/>
          <a:ln w="12700">
            <a:noFill/>
            <a:miter lim="800000"/>
            <a:headEnd/>
            <a:tailEnd/>
          </a:ln>
          <a:effectLst/>
        </p:spPr>
        <p:txBody>
          <a:bodyPr>
            <a:spAutoFit/>
          </a:bodyPr>
          <a:lstStyle/>
          <a:p>
            <a:pPr>
              <a:spcBef>
                <a:spcPct val="50000"/>
              </a:spcBef>
              <a:defRPr/>
            </a:pPr>
            <a:r>
              <a:rPr lang="en-US" b="1">
                <a:solidFill>
                  <a:srgbClr val="990000"/>
                </a:solidFill>
                <a:effectLst>
                  <a:outerShdw blurRad="38100" dist="38100" dir="2700000" algn="tl">
                    <a:srgbClr val="C0C0C0"/>
                  </a:outerShdw>
                </a:effectLst>
                <a:latin typeface="Comic Sans MS" pitchFamily="66" charset="0"/>
                <a:cs typeface="+mn-cs"/>
              </a:rPr>
              <a:t>P1-1A:</a:t>
            </a:r>
            <a:r>
              <a:rPr lang="en-US" sz="1800" b="1">
                <a:latin typeface="Comic Sans MS" pitchFamily="66" charset="0"/>
                <a:cs typeface="+mn-cs"/>
              </a:rPr>
              <a:t> </a:t>
            </a:r>
            <a:r>
              <a:rPr lang="en-US">
                <a:solidFill>
                  <a:schemeClr val="bg2"/>
                </a:solidFill>
                <a:latin typeface="Comic Sans MS" pitchFamily="66" charset="0"/>
                <a:cs typeface="+mn-cs"/>
              </a:rPr>
              <a:t>Barone’s Repair Shop was started on May.  Prepare a tabular analysis of the following transactions for the month of May.</a:t>
            </a:r>
          </a:p>
        </p:txBody>
      </p:sp>
      <p:sp>
        <p:nvSpPr>
          <p:cNvPr id="546819" name="Rectangle 3">
            <a:extLst>
              <a:ext uri="{FF2B5EF4-FFF2-40B4-BE49-F238E27FC236}">
                <a16:creationId xmlns:a16="http://schemas.microsoft.com/office/drawing/2014/main" id="{CF0A24D2-F932-3082-A6F8-737C44E5E5F2}"/>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546820" name="Text Box 4">
            <a:extLst>
              <a:ext uri="{FF2B5EF4-FFF2-40B4-BE49-F238E27FC236}">
                <a16:creationId xmlns:a16="http://schemas.microsoft.com/office/drawing/2014/main" id="{AF4D6D79-871D-6C40-F026-27F1752F3A32}"/>
              </a:ext>
            </a:extLst>
          </p:cNvPr>
          <p:cNvSpPr txBox="1">
            <a:spLocks noChangeArrowheads="1"/>
          </p:cNvSpPr>
          <p:nvPr/>
        </p:nvSpPr>
        <p:spPr bwMode="auto">
          <a:xfrm>
            <a:off x="533400" y="4765675"/>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6870" name="Text Box 5">
            <a:extLst>
              <a:ext uri="{FF2B5EF4-FFF2-40B4-BE49-F238E27FC236}">
                <a16:creationId xmlns:a16="http://schemas.microsoft.com/office/drawing/2014/main" id="{999F889A-8733-9F19-78D1-63D5B21992D9}"/>
              </a:ext>
            </a:extLst>
          </p:cNvPr>
          <p:cNvSpPr txBox="1">
            <a:spLocks noChangeArrowheads="1"/>
          </p:cNvSpPr>
          <p:nvPr/>
        </p:nvSpPr>
        <p:spPr bwMode="auto">
          <a:xfrm>
            <a:off x="228600" y="4765675"/>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546822" name="Text Box 6">
            <a:extLst>
              <a:ext uri="{FF2B5EF4-FFF2-40B4-BE49-F238E27FC236}">
                <a16:creationId xmlns:a16="http://schemas.microsoft.com/office/drawing/2014/main" id="{E1F7C731-F24E-A910-47DD-4E37C94A1A53}"/>
              </a:ext>
            </a:extLst>
          </p:cNvPr>
          <p:cNvSpPr txBox="1">
            <a:spLocks noChangeArrowheads="1"/>
          </p:cNvSpPr>
          <p:nvPr/>
        </p:nvSpPr>
        <p:spPr bwMode="auto">
          <a:xfrm>
            <a:off x="6400800" y="4765675"/>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6872" name="Text Box 7">
            <a:extLst>
              <a:ext uri="{FF2B5EF4-FFF2-40B4-BE49-F238E27FC236}">
                <a16:creationId xmlns:a16="http://schemas.microsoft.com/office/drawing/2014/main" id="{A70ACC38-43FC-1847-9E29-DA971231C5B3}"/>
              </a:ext>
            </a:extLst>
          </p:cNvPr>
          <p:cNvSpPr txBox="1">
            <a:spLocks noChangeArrowheads="1"/>
          </p:cNvSpPr>
          <p:nvPr/>
        </p:nvSpPr>
        <p:spPr bwMode="auto">
          <a:xfrm>
            <a:off x="533400" y="4364038"/>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6873" name="Text Box 8">
            <a:extLst>
              <a:ext uri="{FF2B5EF4-FFF2-40B4-BE49-F238E27FC236}">
                <a16:creationId xmlns:a16="http://schemas.microsoft.com/office/drawing/2014/main" id="{EAC1A72F-5AB3-48EB-59EB-D525A8408C43}"/>
              </a:ext>
            </a:extLst>
          </p:cNvPr>
          <p:cNvSpPr txBox="1">
            <a:spLocks noChangeArrowheads="1"/>
          </p:cNvSpPr>
          <p:nvPr/>
        </p:nvSpPr>
        <p:spPr bwMode="auto">
          <a:xfrm>
            <a:off x="18288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6874" name="Text Box 9">
            <a:extLst>
              <a:ext uri="{FF2B5EF4-FFF2-40B4-BE49-F238E27FC236}">
                <a16:creationId xmlns:a16="http://schemas.microsoft.com/office/drawing/2014/main" id="{29AAA040-BF2E-B144-B017-2FCAC85379DC}"/>
              </a:ext>
            </a:extLst>
          </p:cNvPr>
          <p:cNvSpPr txBox="1">
            <a:spLocks noChangeArrowheads="1"/>
          </p:cNvSpPr>
          <p:nvPr/>
        </p:nvSpPr>
        <p:spPr bwMode="auto">
          <a:xfrm>
            <a:off x="3429000" y="4364038"/>
            <a:ext cx="12954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6875" name="Text Box 10">
            <a:extLst>
              <a:ext uri="{FF2B5EF4-FFF2-40B4-BE49-F238E27FC236}">
                <a16:creationId xmlns:a16="http://schemas.microsoft.com/office/drawing/2014/main" id="{C9141348-D5CE-D612-FAA9-FE9E5325541E}"/>
              </a:ext>
            </a:extLst>
          </p:cNvPr>
          <p:cNvSpPr txBox="1">
            <a:spLocks noChangeArrowheads="1"/>
          </p:cNvSpPr>
          <p:nvPr/>
        </p:nvSpPr>
        <p:spPr bwMode="auto">
          <a:xfrm>
            <a:off x="48006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6876" name="Text Box 11">
            <a:extLst>
              <a:ext uri="{FF2B5EF4-FFF2-40B4-BE49-F238E27FC236}">
                <a16:creationId xmlns:a16="http://schemas.microsoft.com/office/drawing/2014/main" id="{C5C349FE-66FB-7521-3718-0F8DBFA9DE87}"/>
              </a:ext>
            </a:extLst>
          </p:cNvPr>
          <p:cNvSpPr txBox="1">
            <a:spLocks noChangeArrowheads="1"/>
          </p:cNvSpPr>
          <p:nvPr/>
        </p:nvSpPr>
        <p:spPr bwMode="auto">
          <a:xfrm>
            <a:off x="6248400" y="402748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6877" name="Freeform 12">
            <a:extLst>
              <a:ext uri="{FF2B5EF4-FFF2-40B4-BE49-F238E27FC236}">
                <a16:creationId xmlns:a16="http://schemas.microsoft.com/office/drawing/2014/main" id="{4938A65C-37EC-7076-0E90-1434725AB483}"/>
              </a:ext>
            </a:extLst>
          </p:cNvPr>
          <p:cNvSpPr>
            <a:spLocks/>
          </p:cNvSpPr>
          <p:nvPr/>
        </p:nvSpPr>
        <p:spPr bwMode="auto">
          <a:xfrm>
            <a:off x="1905000" y="4668838"/>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Freeform 13">
            <a:extLst>
              <a:ext uri="{FF2B5EF4-FFF2-40B4-BE49-F238E27FC236}">
                <a16:creationId xmlns:a16="http://schemas.microsoft.com/office/drawing/2014/main" id="{89A9D99F-061C-7716-240E-21C8B991A790}"/>
              </a:ext>
            </a:extLst>
          </p:cNvPr>
          <p:cNvSpPr>
            <a:spLocks/>
          </p:cNvSpPr>
          <p:nvPr/>
        </p:nvSpPr>
        <p:spPr bwMode="auto">
          <a:xfrm>
            <a:off x="533400" y="4668838"/>
            <a:ext cx="1055688" cy="1587"/>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9" name="Freeform 14">
            <a:extLst>
              <a:ext uri="{FF2B5EF4-FFF2-40B4-BE49-F238E27FC236}">
                <a16:creationId xmlns:a16="http://schemas.microsoft.com/office/drawing/2014/main" id="{87AB1C75-2B33-6D93-407C-FDD5C9AA5F81}"/>
              </a:ext>
            </a:extLst>
          </p:cNvPr>
          <p:cNvSpPr>
            <a:spLocks/>
          </p:cNvSpPr>
          <p:nvPr/>
        </p:nvSpPr>
        <p:spPr bwMode="auto">
          <a:xfrm>
            <a:off x="3505200" y="4668838"/>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0" name="Freeform 15">
            <a:extLst>
              <a:ext uri="{FF2B5EF4-FFF2-40B4-BE49-F238E27FC236}">
                <a16:creationId xmlns:a16="http://schemas.microsoft.com/office/drawing/2014/main" id="{E5AA7E92-8FA4-2D77-5CC1-5872A5E7A924}"/>
              </a:ext>
            </a:extLst>
          </p:cNvPr>
          <p:cNvSpPr>
            <a:spLocks/>
          </p:cNvSpPr>
          <p:nvPr/>
        </p:nvSpPr>
        <p:spPr bwMode="auto">
          <a:xfrm>
            <a:off x="4953000" y="4668838"/>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1" name="Freeform 16">
            <a:extLst>
              <a:ext uri="{FF2B5EF4-FFF2-40B4-BE49-F238E27FC236}">
                <a16:creationId xmlns:a16="http://schemas.microsoft.com/office/drawing/2014/main" id="{758775A0-51F0-F817-7A25-64BA7A072E9B}"/>
              </a:ext>
            </a:extLst>
          </p:cNvPr>
          <p:cNvSpPr>
            <a:spLocks/>
          </p:cNvSpPr>
          <p:nvPr/>
        </p:nvSpPr>
        <p:spPr bwMode="auto">
          <a:xfrm>
            <a:off x="6411913" y="4668838"/>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6833" name="Text Box 17">
            <a:extLst>
              <a:ext uri="{FF2B5EF4-FFF2-40B4-BE49-F238E27FC236}">
                <a16:creationId xmlns:a16="http://schemas.microsoft.com/office/drawing/2014/main" id="{AFC867EA-E6F0-017C-ABC7-1BCE84613D1D}"/>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6883" name="Text Box 18">
            <a:extLst>
              <a:ext uri="{FF2B5EF4-FFF2-40B4-BE49-F238E27FC236}">
                <a16:creationId xmlns:a16="http://schemas.microsoft.com/office/drawing/2014/main" id="{18E51525-8AA1-E75C-8B46-0894DC3DB5AA}"/>
              </a:ext>
            </a:extLst>
          </p:cNvPr>
          <p:cNvSpPr txBox="1">
            <a:spLocks noChangeArrowheads="1"/>
          </p:cNvSpPr>
          <p:nvPr/>
        </p:nvSpPr>
        <p:spPr bwMode="auto">
          <a:xfrm>
            <a:off x="1600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4" name="Text Box 19">
            <a:extLst>
              <a:ext uri="{FF2B5EF4-FFF2-40B4-BE49-F238E27FC236}">
                <a16:creationId xmlns:a16="http://schemas.microsoft.com/office/drawing/2014/main" id="{670B08F3-63D8-1AE7-4956-D68656B9BBE4}"/>
              </a:ext>
            </a:extLst>
          </p:cNvPr>
          <p:cNvSpPr txBox="1">
            <a:spLocks noChangeArrowheads="1"/>
          </p:cNvSpPr>
          <p:nvPr/>
        </p:nvSpPr>
        <p:spPr bwMode="auto">
          <a:xfrm>
            <a:off x="3124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5" name="Text Box 20">
            <a:extLst>
              <a:ext uri="{FF2B5EF4-FFF2-40B4-BE49-F238E27FC236}">
                <a16:creationId xmlns:a16="http://schemas.microsoft.com/office/drawing/2014/main" id="{5D196648-C9BD-B175-75EE-D50D179A15C0}"/>
              </a:ext>
            </a:extLst>
          </p:cNvPr>
          <p:cNvSpPr txBox="1">
            <a:spLocks noChangeArrowheads="1"/>
          </p:cNvSpPr>
          <p:nvPr/>
        </p:nvSpPr>
        <p:spPr bwMode="auto">
          <a:xfrm>
            <a:off x="46482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6" name="Text Box 21">
            <a:extLst>
              <a:ext uri="{FF2B5EF4-FFF2-40B4-BE49-F238E27FC236}">
                <a16:creationId xmlns:a16="http://schemas.microsoft.com/office/drawing/2014/main" id="{2E3D89AC-86C1-45D8-E867-A727493F997E}"/>
              </a:ext>
            </a:extLst>
          </p:cNvPr>
          <p:cNvSpPr txBox="1">
            <a:spLocks noChangeArrowheads="1"/>
          </p:cNvSpPr>
          <p:nvPr/>
        </p:nvSpPr>
        <p:spPr bwMode="auto">
          <a:xfrm>
            <a:off x="6096000" y="4332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6887" name="Text Box 22">
            <a:extLst>
              <a:ext uri="{FF2B5EF4-FFF2-40B4-BE49-F238E27FC236}">
                <a16:creationId xmlns:a16="http://schemas.microsoft.com/office/drawing/2014/main" id="{DBB8E5A6-D950-F4B5-2E7C-E5E36FE02A4C}"/>
              </a:ext>
            </a:extLst>
          </p:cNvPr>
          <p:cNvSpPr txBox="1">
            <a:spLocks noChangeArrowheads="1"/>
          </p:cNvSpPr>
          <p:nvPr/>
        </p:nvSpPr>
        <p:spPr bwMode="auto">
          <a:xfrm>
            <a:off x="533400" y="26670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1. Stockholders invested $10,000 cash to start the repair shop.</a:t>
            </a:r>
          </a:p>
        </p:txBody>
      </p:sp>
      <p:sp>
        <p:nvSpPr>
          <p:cNvPr id="546839" name="Text Box 23">
            <a:extLst>
              <a:ext uri="{FF2B5EF4-FFF2-40B4-BE49-F238E27FC236}">
                <a16:creationId xmlns:a16="http://schemas.microsoft.com/office/drawing/2014/main" id="{967723E7-4D7D-6F14-CF6B-E9CB68C4585F}"/>
              </a:ext>
            </a:extLst>
          </p:cNvPr>
          <p:cNvSpPr txBox="1">
            <a:spLocks noChangeArrowheads="1"/>
          </p:cNvSpPr>
          <p:nvPr/>
        </p:nvSpPr>
        <p:spPr bwMode="auto">
          <a:xfrm>
            <a:off x="7620000" y="4754563"/>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000066"/>
                </a:solidFill>
                <a:latin typeface="Comic Sans MS" panose="030F0702030302020204" pitchFamily="66" charset="0"/>
              </a:rPr>
              <a:t>Investment</a:t>
            </a:r>
          </a:p>
        </p:txBody>
      </p:sp>
      <p:sp>
        <p:nvSpPr>
          <p:cNvPr id="36889" name="Freeform 24">
            <a:extLst>
              <a:ext uri="{FF2B5EF4-FFF2-40B4-BE49-F238E27FC236}">
                <a16:creationId xmlns:a16="http://schemas.microsoft.com/office/drawing/2014/main" id="{04FFDE6F-36FD-DD56-ABEC-6034275FD287}"/>
              </a:ext>
            </a:extLst>
          </p:cNvPr>
          <p:cNvSpPr>
            <a:spLocks/>
          </p:cNvSpPr>
          <p:nvPr/>
        </p:nvSpPr>
        <p:spPr bwMode="auto">
          <a:xfrm flipV="1">
            <a:off x="6400800" y="3948113"/>
            <a:ext cx="2286000" cy="74612"/>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0" name="Freeform 25">
            <a:extLst>
              <a:ext uri="{FF2B5EF4-FFF2-40B4-BE49-F238E27FC236}">
                <a16:creationId xmlns:a16="http://schemas.microsoft.com/office/drawing/2014/main" id="{6A677829-7B0F-1F0C-E578-F7C74AF7F94D}"/>
              </a:ext>
            </a:extLst>
          </p:cNvPr>
          <p:cNvSpPr>
            <a:spLocks/>
          </p:cNvSpPr>
          <p:nvPr/>
        </p:nvSpPr>
        <p:spPr bwMode="auto">
          <a:xfrm>
            <a:off x="4953000" y="4024313"/>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1" name="Freeform 26">
            <a:extLst>
              <a:ext uri="{FF2B5EF4-FFF2-40B4-BE49-F238E27FC236}">
                <a16:creationId xmlns:a16="http://schemas.microsoft.com/office/drawing/2014/main" id="{D2C75E11-1285-262E-903E-7FAC6EACE745}"/>
              </a:ext>
            </a:extLst>
          </p:cNvPr>
          <p:cNvSpPr>
            <a:spLocks/>
          </p:cNvSpPr>
          <p:nvPr/>
        </p:nvSpPr>
        <p:spPr bwMode="auto">
          <a:xfrm>
            <a:off x="533400" y="4024313"/>
            <a:ext cx="4089400" cy="1587"/>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2" name="Text Box 27">
            <a:extLst>
              <a:ext uri="{FF2B5EF4-FFF2-40B4-BE49-F238E27FC236}">
                <a16:creationId xmlns:a16="http://schemas.microsoft.com/office/drawing/2014/main" id="{9C1DF720-E9C8-AB7E-FC1A-B5212CAB4F08}"/>
              </a:ext>
            </a:extLst>
          </p:cNvPr>
          <p:cNvSpPr txBox="1">
            <a:spLocks noChangeArrowheads="1"/>
          </p:cNvSpPr>
          <p:nvPr/>
        </p:nvSpPr>
        <p:spPr bwMode="auto">
          <a:xfrm>
            <a:off x="1981200" y="374015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6893" name="Text Box 28">
            <a:extLst>
              <a:ext uri="{FF2B5EF4-FFF2-40B4-BE49-F238E27FC236}">
                <a16:creationId xmlns:a16="http://schemas.microsoft.com/office/drawing/2014/main" id="{F139C084-49DE-2CD1-1251-80BF2C31AE37}"/>
              </a:ext>
            </a:extLst>
          </p:cNvPr>
          <p:cNvSpPr txBox="1">
            <a:spLocks noChangeArrowheads="1"/>
          </p:cNvSpPr>
          <p:nvPr/>
        </p:nvSpPr>
        <p:spPr bwMode="auto">
          <a:xfrm>
            <a:off x="4800600" y="3657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wipe(left)">
                                      <p:cBhvr>
                                        <p:cTn id="7" dur="500"/>
                                        <p:tgtEl>
                                          <p:spTgt spid="54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6822"/>
                                        </p:tgtEl>
                                        <p:attrNameLst>
                                          <p:attrName>style.visibility</p:attrName>
                                        </p:attrNameLst>
                                      </p:cBhvr>
                                      <p:to>
                                        <p:strVal val="visible"/>
                                      </p:to>
                                    </p:set>
                                    <p:animEffect transition="in" filter="wipe(left)">
                                      <p:cBhvr>
                                        <p:cTn id="12" dur="500"/>
                                        <p:tgtEl>
                                          <p:spTgt spid="54682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6839"/>
                                        </p:tgtEl>
                                        <p:attrNameLst>
                                          <p:attrName>style.visibility</p:attrName>
                                        </p:attrNameLst>
                                      </p:cBhvr>
                                      <p:to>
                                        <p:strVal val="visible"/>
                                      </p:to>
                                    </p:set>
                                    <p:animEffect transition="in" filter="wipe(left)">
                                      <p:cBhvr>
                                        <p:cTn id="16" dur="500"/>
                                        <p:tgtEl>
                                          <p:spTgt spid="546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P spid="546822" grpId="0" autoUpdateAnimBg="0"/>
      <p:bldP spid="54683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1FAF2486-689F-D198-A778-7825D31FA575}"/>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38915" name="Text Box 3">
            <a:extLst>
              <a:ext uri="{FF2B5EF4-FFF2-40B4-BE49-F238E27FC236}">
                <a16:creationId xmlns:a16="http://schemas.microsoft.com/office/drawing/2014/main" id="{22CE9065-C4A8-5371-F068-8CE9F014D6D2}"/>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8916" name="Text Box 4">
            <a:extLst>
              <a:ext uri="{FF2B5EF4-FFF2-40B4-BE49-F238E27FC236}">
                <a16:creationId xmlns:a16="http://schemas.microsoft.com/office/drawing/2014/main" id="{507A29B2-1EE1-55AD-F25A-2E13AA71743F}"/>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38917" name="Text Box 5">
            <a:extLst>
              <a:ext uri="{FF2B5EF4-FFF2-40B4-BE49-F238E27FC236}">
                <a16:creationId xmlns:a16="http://schemas.microsoft.com/office/drawing/2014/main" id="{3430EEBA-C352-90A8-F16F-C1C0A2143BAF}"/>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48880" name="Text Box 16">
            <a:extLst>
              <a:ext uri="{FF2B5EF4-FFF2-40B4-BE49-F238E27FC236}">
                <a16:creationId xmlns:a16="http://schemas.microsoft.com/office/drawing/2014/main" id="{640F51FC-95EE-DC01-11D7-F0B8D56A0351}"/>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8919" name="Text Box 17">
            <a:extLst>
              <a:ext uri="{FF2B5EF4-FFF2-40B4-BE49-F238E27FC236}">
                <a16:creationId xmlns:a16="http://schemas.microsoft.com/office/drawing/2014/main" id="{B613815F-04E7-3D38-F8BB-14A828698474}"/>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2. Purchased equipment for $5,000 cash.</a:t>
            </a:r>
          </a:p>
        </p:txBody>
      </p:sp>
      <p:sp>
        <p:nvSpPr>
          <p:cNvPr id="548882" name="Text Box 18">
            <a:extLst>
              <a:ext uri="{FF2B5EF4-FFF2-40B4-BE49-F238E27FC236}">
                <a16:creationId xmlns:a16="http://schemas.microsoft.com/office/drawing/2014/main" id="{556D5834-11F6-A8B2-A772-A6734F78A7DA}"/>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8921" name="Text Box 19">
            <a:extLst>
              <a:ext uri="{FF2B5EF4-FFF2-40B4-BE49-F238E27FC236}">
                <a16:creationId xmlns:a16="http://schemas.microsoft.com/office/drawing/2014/main" id="{415E6562-40A2-BACC-66BF-9A1CDF38CCE3}"/>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548884" name="Text Box 20">
            <a:extLst>
              <a:ext uri="{FF2B5EF4-FFF2-40B4-BE49-F238E27FC236}">
                <a16:creationId xmlns:a16="http://schemas.microsoft.com/office/drawing/2014/main" id="{D410E221-B091-1FEE-EBA2-6E3C6054F8B8}"/>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8923" name="Text Box 25">
            <a:extLst>
              <a:ext uri="{FF2B5EF4-FFF2-40B4-BE49-F238E27FC236}">
                <a16:creationId xmlns:a16="http://schemas.microsoft.com/office/drawing/2014/main" id="{24186DD6-DE33-59FB-DD0D-D27B8161E08C}"/>
              </a:ext>
            </a:extLst>
          </p:cNvPr>
          <p:cNvSpPr txBox="1">
            <a:spLocks noChangeArrowheads="1"/>
          </p:cNvSpPr>
          <p:nvPr/>
        </p:nvSpPr>
        <p:spPr bwMode="auto">
          <a:xfrm>
            <a:off x="7620000" y="2743200"/>
            <a:ext cx="152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000066"/>
                </a:solidFill>
                <a:latin typeface="Comic Sans MS" panose="030F0702030302020204" pitchFamily="66" charset="0"/>
              </a:rPr>
              <a:t>Investment</a:t>
            </a:r>
          </a:p>
        </p:txBody>
      </p:sp>
      <p:sp>
        <p:nvSpPr>
          <p:cNvPr id="38924" name="Text Box 35">
            <a:extLst>
              <a:ext uri="{FF2B5EF4-FFF2-40B4-BE49-F238E27FC236}">
                <a16:creationId xmlns:a16="http://schemas.microsoft.com/office/drawing/2014/main" id="{0C0F1EA6-C2C5-DC9E-34DA-CA4131D95348}"/>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38925" name="Text Box 36">
            <a:extLst>
              <a:ext uri="{FF2B5EF4-FFF2-40B4-BE49-F238E27FC236}">
                <a16:creationId xmlns:a16="http://schemas.microsoft.com/office/drawing/2014/main" id="{DB6F6B0A-7D81-0FA0-BC5B-F9E808109582}"/>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8926" name="Text Box 37">
            <a:extLst>
              <a:ext uri="{FF2B5EF4-FFF2-40B4-BE49-F238E27FC236}">
                <a16:creationId xmlns:a16="http://schemas.microsoft.com/office/drawing/2014/main" id="{C6DF0254-BA54-E764-2BD7-74D34280728C}"/>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8927" name="Text Box 38">
            <a:extLst>
              <a:ext uri="{FF2B5EF4-FFF2-40B4-BE49-F238E27FC236}">
                <a16:creationId xmlns:a16="http://schemas.microsoft.com/office/drawing/2014/main" id="{97538798-CED7-CF41-4921-6DD84C57D504}"/>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8928" name="Text Box 39">
            <a:extLst>
              <a:ext uri="{FF2B5EF4-FFF2-40B4-BE49-F238E27FC236}">
                <a16:creationId xmlns:a16="http://schemas.microsoft.com/office/drawing/2014/main" id="{2CDCB316-C4FA-A35D-4D11-8186E465C0C2}"/>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8929" name="Text Box 40">
            <a:extLst>
              <a:ext uri="{FF2B5EF4-FFF2-40B4-BE49-F238E27FC236}">
                <a16:creationId xmlns:a16="http://schemas.microsoft.com/office/drawing/2014/main" id="{BAB85047-1165-1271-C308-0BCA44AA4E11}"/>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8930" name="Freeform 41">
            <a:extLst>
              <a:ext uri="{FF2B5EF4-FFF2-40B4-BE49-F238E27FC236}">
                <a16:creationId xmlns:a16="http://schemas.microsoft.com/office/drawing/2014/main" id="{6E5A53EA-BA35-9057-EF35-5C1D8A422633}"/>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1" name="Freeform 42">
            <a:extLst>
              <a:ext uri="{FF2B5EF4-FFF2-40B4-BE49-F238E27FC236}">
                <a16:creationId xmlns:a16="http://schemas.microsoft.com/office/drawing/2014/main" id="{E492B233-A93C-0504-0DEA-61B066D4F8A7}"/>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2" name="Freeform 43">
            <a:extLst>
              <a:ext uri="{FF2B5EF4-FFF2-40B4-BE49-F238E27FC236}">
                <a16:creationId xmlns:a16="http://schemas.microsoft.com/office/drawing/2014/main" id="{9DABD838-E554-4CC5-8F20-88FB185F6530}"/>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3" name="Freeform 44">
            <a:extLst>
              <a:ext uri="{FF2B5EF4-FFF2-40B4-BE49-F238E27FC236}">
                <a16:creationId xmlns:a16="http://schemas.microsoft.com/office/drawing/2014/main" id="{55ADCC70-C43F-F113-9CD2-804811AE4B66}"/>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4" name="Freeform 45">
            <a:extLst>
              <a:ext uri="{FF2B5EF4-FFF2-40B4-BE49-F238E27FC236}">
                <a16:creationId xmlns:a16="http://schemas.microsoft.com/office/drawing/2014/main" id="{875E8F2F-391B-513E-B2F0-4C0EC83AA87F}"/>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5" name="Text Box 46">
            <a:extLst>
              <a:ext uri="{FF2B5EF4-FFF2-40B4-BE49-F238E27FC236}">
                <a16:creationId xmlns:a16="http://schemas.microsoft.com/office/drawing/2014/main" id="{E3FECCAB-A53A-A0E5-2CED-BC142A6145D0}"/>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6" name="Text Box 47">
            <a:extLst>
              <a:ext uri="{FF2B5EF4-FFF2-40B4-BE49-F238E27FC236}">
                <a16:creationId xmlns:a16="http://schemas.microsoft.com/office/drawing/2014/main" id="{BFEBE6A8-629C-B8EA-6E3F-70D0BE25C0F5}"/>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7" name="Text Box 48">
            <a:extLst>
              <a:ext uri="{FF2B5EF4-FFF2-40B4-BE49-F238E27FC236}">
                <a16:creationId xmlns:a16="http://schemas.microsoft.com/office/drawing/2014/main" id="{10317D7C-D3BE-F2AB-0F39-1E016F2C32C8}"/>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8" name="Text Box 49">
            <a:extLst>
              <a:ext uri="{FF2B5EF4-FFF2-40B4-BE49-F238E27FC236}">
                <a16:creationId xmlns:a16="http://schemas.microsoft.com/office/drawing/2014/main" id="{34C2A95F-F687-612F-A5F1-2E8478579777}"/>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8939" name="Freeform 50">
            <a:extLst>
              <a:ext uri="{FF2B5EF4-FFF2-40B4-BE49-F238E27FC236}">
                <a16:creationId xmlns:a16="http://schemas.microsoft.com/office/drawing/2014/main" id="{7493A79B-C458-3167-986D-77F057303781}"/>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0" name="Freeform 51">
            <a:extLst>
              <a:ext uri="{FF2B5EF4-FFF2-40B4-BE49-F238E27FC236}">
                <a16:creationId xmlns:a16="http://schemas.microsoft.com/office/drawing/2014/main" id="{30D479C5-A0D1-5E0D-5E67-0CE759D200B8}"/>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1" name="Freeform 52">
            <a:extLst>
              <a:ext uri="{FF2B5EF4-FFF2-40B4-BE49-F238E27FC236}">
                <a16:creationId xmlns:a16="http://schemas.microsoft.com/office/drawing/2014/main" id="{C6254C0B-7E78-0422-4631-0A1A40F0EB9E}"/>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42" name="Text Box 53">
            <a:extLst>
              <a:ext uri="{FF2B5EF4-FFF2-40B4-BE49-F238E27FC236}">
                <a16:creationId xmlns:a16="http://schemas.microsoft.com/office/drawing/2014/main" id="{54275D3E-4301-736E-9974-5D40671EA4E1}"/>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8943" name="Text Box 54">
            <a:extLst>
              <a:ext uri="{FF2B5EF4-FFF2-40B4-BE49-F238E27FC236}">
                <a16:creationId xmlns:a16="http://schemas.microsoft.com/office/drawing/2014/main" id="{CC584779-6A57-38AF-D670-27932E2C085D}"/>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8882"/>
                                        </p:tgtEl>
                                        <p:attrNameLst>
                                          <p:attrName>style.visibility</p:attrName>
                                        </p:attrNameLst>
                                      </p:cBhvr>
                                      <p:to>
                                        <p:strVal val="visible"/>
                                      </p:to>
                                    </p:set>
                                    <p:animEffect transition="in" filter="wipe(left)">
                                      <p:cBhvr>
                                        <p:cTn id="7" dur="500"/>
                                        <p:tgtEl>
                                          <p:spTgt spid="54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8884"/>
                                        </p:tgtEl>
                                        <p:attrNameLst>
                                          <p:attrName>style.visibility</p:attrName>
                                        </p:attrNameLst>
                                      </p:cBhvr>
                                      <p:to>
                                        <p:strVal val="visible"/>
                                      </p:to>
                                    </p:set>
                                    <p:animEffect transition="in" filter="wipe(left)">
                                      <p:cBhvr>
                                        <p:cTn id="12" dur="500"/>
                                        <p:tgtEl>
                                          <p:spTgt spid="548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2" grpId="0" autoUpdateAnimBg="0"/>
      <p:bldP spid="54888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C7664E55-9BC9-591F-A72F-F6BE9BBEE2BF}"/>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39939" name="Text Box 3">
            <a:extLst>
              <a:ext uri="{FF2B5EF4-FFF2-40B4-BE49-F238E27FC236}">
                <a16:creationId xmlns:a16="http://schemas.microsoft.com/office/drawing/2014/main" id="{0C4A43EA-6169-4F2B-BF60-874DE21392A7}"/>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39940" name="Text Box 4">
            <a:extLst>
              <a:ext uri="{FF2B5EF4-FFF2-40B4-BE49-F238E27FC236}">
                <a16:creationId xmlns:a16="http://schemas.microsoft.com/office/drawing/2014/main" id="{CB211472-C787-59BC-0825-D1581C1463F6}"/>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39941" name="Text Box 5">
            <a:extLst>
              <a:ext uri="{FF2B5EF4-FFF2-40B4-BE49-F238E27FC236}">
                <a16:creationId xmlns:a16="http://schemas.microsoft.com/office/drawing/2014/main" id="{E3C28B4F-98C8-9402-28B9-ADA7803A319E}"/>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49903" name="Text Box 15">
            <a:extLst>
              <a:ext uri="{FF2B5EF4-FFF2-40B4-BE49-F238E27FC236}">
                <a16:creationId xmlns:a16="http://schemas.microsoft.com/office/drawing/2014/main" id="{5EF87819-B50D-B5E9-F33B-9331775118F8}"/>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39943" name="Text Box 16">
            <a:extLst>
              <a:ext uri="{FF2B5EF4-FFF2-40B4-BE49-F238E27FC236}">
                <a16:creationId xmlns:a16="http://schemas.microsoft.com/office/drawing/2014/main" id="{3C18C43D-CC85-5516-DA9A-C9E1E282C8F6}"/>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3. Paid $400 cash for May office rent.</a:t>
            </a:r>
          </a:p>
        </p:txBody>
      </p:sp>
      <p:sp>
        <p:nvSpPr>
          <p:cNvPr id="39944" name="Text Box 17">
            <a:extLst>
              <a:ext uri="{FF2B5EF4-FFF2-40B4-BE49-F238E27FC236}">
                <a16:creationId xmlns:a16="http://schemas.microsoft.com/office/drawing/2014/main" id="{8BA6FD1F-2744-CAF2-6239-F4FB33B3A73D}"/>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39945" name="Text Box 18">
            <a:extLst>
              <a:ext uri="{FF2B5EF4-FFF2-40B4-BE49-F238E27FC236}">
                <a16:creationId xmlns:a16="http://schemas.microsoft.com/office/drawing/2014/main" id="{12669585-3716-0F19-E8A7-448ACB0EF90E}"/>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39946" name="Text Box 19">
            <a:extLst>
              <a:ext uri="{FF2B5EF4-FFF2-40B4-BE49-F238E27FC236}">
                <a16:creationId xmlns:a16="http://schemas.microsoft.com/office/drawing/2014/main" id="{1DC652B7-46E1-05F0-BD25-D8A55FBA8A55}"/>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549912" name="Text Box 24">
            <a:extLst>
              <a:ext uri="{FF2B5EF4-FFF2-40B4-BE49-F238E27FC236}">
                <a16:creationId xmlns:a16="http://schemas.microsoft.com/office/drawing/2014/main" id="{7F451E70-F4E0-0FA6-848D-8B180EB6B9EE}"/>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39948" name="Text Box 25">
            <a:extLst>
              <a:ext uri="{FF2B5EF4-FFF2-40B4-BE49-F238E27FC236}">
                <a16:creationId xmlns:a16="http://schemas.microsoft.com/office/drawing/2014/main" id="{32B8FE62-1AED-C7F9-32B3-5E034345DE9E}"/>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549914" name="Text Box 26">
            <a:extLst>
              <a:ext uri="{FF2B5EF4-FFF2-40B4-BE49-F238E27FC236}">
                <a16:creationId xmlns:a16="http://schemas.microsoft.com/office/drawing/2014/main" id="{4742B622-3EEE-846B-9E29-077FB815275E}"/>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39950" name="Text Box 36">
            <a:extLst>
              <a:ext uri="{FF2B5EF4-FFF2-40B4-BE49-F238E27FC236}">
                <a16:creationId xmlns:a16="http://schemas.microsoft.com/office/drawing/2014/main" id="{0EAE2B3B-E1AC-7279-C55A-63EA0C79CC3E}"/>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39951" name="Text Box 37">
            <a:extLst>
              <a:ext uri="{FF2B5EF4-FFF2-40B4-BE49-F238E27FC236}">
                <a16:creationId xmlns:a16="http://schemas.microsoft.com/office/drawing/2014/main" id="{44D3A64B-7BA2-720D-43A4-9BD971E869CD}"/>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39952" name="Text Box 38">
            <a:extLst>
              <a:ext uri="{FF2B5EF4-FFF2-40B4-BE49-F238E27FC236}">
                <a16:creationId xmlns:a16="http://schemas.microsoft.com/office/drawing/2014/main" id="{EF90C90B-6FC9-E663-21E4-8BDAD2B3B159}"/>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39953" name="Text Box 39">
            <a:extLst>
              <a:ext uri="{FF2B5EF4-FFF2-40B4-BE49-F238E27FC236}">
                <a16:creationId xmlns:a16="http://schemas.microsoft.com/office/drawing/2014/main" id="{39414E79-F20D-0344-3286-75904ED3F4EE}"/>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39954" name="Text Box 40">
            <a:extLst>
              <a:ext uri="{FF2B5EF4-FFF2-40B4-BE49-F238E27FC236}">
                <a16:creationId xmlns:a16="http://schemas.microsoft.com/office/drawing/2014/main" id="{4D4D7F30-3BE6-C213-868E-9AFB6015457C}"/>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39955" name="Text Box 41">
            <a:extLst>
              <a:ext uri="{FF2B5EF4-FFF2-40B4-BE49-F238E27FC236}">
                <a16:creationId xmlns:a16="http://schemas.microsoft.com/office/drawing/2014/main" id="{57E6CC0D-EA09-9FF2-7824-8E073A782DD8}"/>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39956" name="Freeform 42">
            <a:extLst>
              <a:ext uri="{FF2B5EF4-FFF2-40B4-BE49-F238E27FC236}">
                <a16:creationId xmlns:a16="http://schemas.microsoft.com/office/drawing/2014/main" id="{BFF9AD6B-3C56-17E7-6EF9-3A22F59C85EF}"/>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7" name="Freeform 43">
            <a:extLst>
              <a:ext uri="{FF2B5EF4-FFF2-40B4-BE49-F238E27FC236}">
                <a16:creationId xmlns:a16="http://schemas.microsoft.com/office/drawing/2014/main" id="{6EC884D5-C80C-0A34-C20B-C851D412BA4E}"/>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8" name="Freeform 44">
            <a:extLst>
              <a:ext uri="{FF2B5EF4-FFF2-40B4-BE49-F238E27FC236}">
                <a16:creationId xmlns:a16="http://schemas.microsoft.com/office/drawing/2014/main" id="{C13C3EA1-757D-E035-31B2-9E1821B8647A}"/>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9" name="Freeform 45">
            <a:extLst>
              <a:ext uri="{FF2B5EF4-FFF2-40B4-BE49-F238E27FC236}">
                <a16:creationId xmlns:a16="http://schemas.microsoft.com/office/drawing/2014/main" id="{DE68D844-0B2E-C63A-1D73-A445BD7CB32B}"/>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0" name="Freeform 46">
            <a:extLst>
              <a:ext uri="{FF2B5EF4-FFF2-40B4-BE49-F238E27FC236}">
                <a16:creationId xmlns:a16="http://schemas.microsoft.com/office/drawing/2014/main" id="{B1FF6D7E-DAC9-0A59-2647-DAC8114CEC69}"/>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1" name="Text Box 47">
            <a:extLst>
              <a:ext uri="{FF2B5EF4-FFF2-40B4-BE49-F238E27FC236}">
                <a16:creationId xmlns:a16="http://schemas.microsoft.com/office/drawing/2014/main" id="{83B58622-E6B7-E63A-F26F-E539648FB8BF}"/>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2" name="Text Box 48">
            <a:extLst>
              <a:ext uri="{FF2B5EF4-FFF2-40B4-BE49-F238E27FC236}">
                <a16:creationId xmlns:a16="http://schemas.microsoft.com/office/drawing/2014/main" id="{4C0FD70C-8852-AC31-0717-FF2F674D2F7B}"/>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3" name="Text Box 49">
            <a:extLst>
              <a:ext uri="{FF2B5EF4-FFF2-40B4-BE49-F238E27FC236}">
                <a16:creationId xmlns:a16="http://schemas.microsoft.com/office/drawing/2014/main" id="{6D268E6B-2701-D152-EA66-46727C769265}"/>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4" name="Text Box 50">
            <a:extLst>
              <a:ext uri="{FF2B5EF4-FFF2-40B4-BE49-F238E27FC236}">
                <a16:creationId xmlns:a16="http://schemas.microsoft.com/office/drawing/2014/main" id="{54BFCCBB-89D7-F93B-051C-8AE606BA0481}"/>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39965" name="Freeform 51">
            <a:extLst>
              <a:ext uri="{FF2B5EF4-FFF2-40B4-BE49-F238E27FC236}">
                <a16:creationId xmlns:a16="http://schemas.microsoft.com/office/drawing/2014/main" id="{264E2147-5E09-112F-915F-1E0CE6EA0180}"/>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6" name="Freeform 52">
            <a:extLst>
              <a:ext uri="{FF2B5EF4-FFF2-40B4-BE49-F238E27FC236}">
                <a16:creationId xmlns:a16="http://schemas.microsoft.com/office/drawing/2014/main" id="{1F0A710B-9B50-2E9A-4E7E-F0552E8A9A4B}"/>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7" name="Freeform 53">
            <a:extLst>
              <a:ext uri="{FF2B5EF4-FFF2-40B4-BE49-F238E27FC236}">
                <a16:creationId xmlns:a16="http://schemas.microsoft.com/office/drawing/2014/main" id="{546707A1-1E32-DDDF-8DE3-BB728B9F227D}"/>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68" name="Text Box 54">
            <a:extLst>
              <a:ext uri="{FF2B5EF4-FFF2-40B4-BE49-F238E27FC236}">
                <a16:creationId xmlns:a16="http://schemas.microsoft.com/office/drawing/2014/main" id="{4AEA7504-8BDB-457E-2565-D018EA624B98}"/>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39969" name="Text Box 55">
            <a:extLst>
              <a:ext uri="{FF2B5EF4-FFF2-40B4-BE49-F238E27FC236}">
                <a16:creationId xmlns:a16="http://schemas.microsoft.com/office/drawing/2014/main" id="{0787B946-DA78-B725-9E74-368F06F8CD6E}"/>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39970" name="Text Box 56">
            <a:extLst>
              <a:ext uri="{FF2B5EF4-FFF2-40B4-BE49-F238E27FC236}">
                <a16:creationId xmlns:a16="http://schemas.microsoft.com/office/drawing/2014/main" id="{8C3555F0-0FCD-5D42-8BC2-CAF23D95653B}"/>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39971" name="Freeform 57">
            <a:extLst>
              <a:ext uri="{FF2B5EF4-FFF2-40B4-BE49-F238E27FC236}">
                <a16:creationId xmlns:a16="http://schemas.microsoft.com/office/drawing/2014/main" id="{57F616B3-8F17-D265-65E8-F606F1EA52BE}"/>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9946" name="Text Box 58">
            <a:extLst>
              <a:ext uri="{FF2B5EF4-FFF2-40B4-BE49-F238E27FC236}">
                <a16:creationId xmlns:a16="http://schemas.microsoft.com/office/drawing/2014/main" id="{7CFA7D30-0F53-86C1-5DB1-335B51DDFE65}"/>
              </a:ext>
            </a:extLst>
          </p:cNvPr>
          <p:cNvSpPr txBox="1">
            <a:spLocks noChangeArrowheads="1"/>
          </p:cNvSpPr>
          <p:nvPr/>
        </p:nvSpPr>
        <p:spPr bwMode="auto">
          <a:xfrm>
            <a:off x="6400800" y="3698875"/>
            <a:ext cx="2438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Rent Expense</a:t>
            </a:r>
          </a:p>
        </p:txBody>
      </p:sp>
      <p:sp>
        <p:nvSpPr>
          <p:cNvPr id="39973" name="Text Box 59">
            <a:extLst>
              <a:ext uri="{FF2B5EF4-FFF2-40B4-BE49-F238E27FC236}">
                <a16:creationId xmlns:a16="http://schemas.microsoft.com/office/drawing/2014/main" id="{E08F813C-F03B-E6BC-103B-62A2E1B5B5D6}"/>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9912"/>
                                        </p:tgtEl>
                                        <p:attrNameLst>
                                          <p:attrName>style.visibility</p:attrName>
                                        </p:attrNameLst>
                                      </p:cBhvr>
                                      <p:to>
                                        <p:strVal val="visible"/>
                                      </p:to>
                                    </p:set>
                                    <p:animEffect transition="in" filter="wipe(left)">
                                      <p:cBhvr>
                                        <p:cTn id="7" dur="500"/>
                                        <p:tgtEl>
                                          <p:spTgt spid="549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9914"/>
                                        </p:tgtEl>
                                        <p:attrNameLst>
                                          <p:attrName>style.visibility</p:attrName>
                                        </p:attrNameLst>
                                      </p:cBhvr>
                                      <p:to>
                                        <p:strVal val="visible"/>
                                      </p:to>
                                    </p:set>
                                    <p:animEffect transition="in" filter="wipe(left)">
                                      <p:cBhvr>
                                        <p:cTn id="12" dur="500"/>
                                        <p:tgtEl>
                                          <p:spTgt spid="5499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9946"/>
                                        </p:tgtEl>
                                        <p:attrNameLst>
                                          <p:attrName>style.visibility</p:attrName>
                                        </p:attrNameLst>
                                      </p:cBhvr>
                                      <p:to>
                                        <p:strVal val="visible"/>
                                      </p:to>
                                    </p:set>
                                    <p:animEffect transition="in" filter="wipe(left)">
                                      <p:cBhvr>
                                        <p:cTn id="16" dur="500"/>
                                        <p:tgtEl>
                                          <p:spTgt spid="54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12" grpId="0" autoUpdateAnimBg="0"/>
      <p:bldP spid="549914" grpId="0" autoUpdateAnimBg="0"/>
      <p:bldP spid="5499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5E5927FC-513F-C4CA-8226-C7F90A7C136A}"/>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0963" name="Text Box 3">
            <a:extLst>
              <a:ext uri="{FF2B5EF4-FFF2-40B4-BE49-F238E27FC236}">
                <a16:creationId xmlns:a16="http://schemas.microsoft.com/office/drawing/2014/main" id="{7A459A4E-46B4-847B-2D19-9D0A977365D1}"/>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0964" name="Text Box 4">
            <a:extLst>
              <a:ext uri="{FF2B5EF4-FFF2-40B4-BE49-F238E27FC236}">
                <a16:creationId xmlns:a16="http://schemas.microsoft.com/office/drawing/2014/main" id="{A8C3839B-905E-F4E8-6D0A-A30002C99775}"/>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0965" name="Text Box 5">
            <a:extLst>
              <a:ext uri="{FF2B5EF4-FFF2-40B4-BE49-F238E27FC236}">
                <a16:creationId xmlns:a16="http://schemas.microsoft.com/office/drawing/2014/main" id="{AE361B9D-95A8-9A22-9A40-95EA75F9D6CF}"/>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3686" name="Text Box 6">
            <a:extLst>
              <a:ext uri="{FF2B5EF4-FFF2-40B4-BE49-F238E27FC236}">
                <a16:creationId xmlns:a16="http://schemas.microsoft.com/office/drawing/2014/main" id="{314F6A7A-E645-6B39-0005-7BD2C9992FFA}"/>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0967" name="Text Box 8">
            <a:extLst>
              <a:ext uri="{FF2B5EF4-FFF2-40B4-BE49-F238E27FC236}">
                <a16:creationId xmlns:a16="http://schemas.microsoft.com/office/drawing/2014/main" id="{6D31F2DD-ABC8-4BDF-2759-9174EB1BE8D5}"/>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0968" name="Text Box 9">
            <a:extLst>
              <a:ext uri="{FF2B5EF4-FFF2-40B4-BE49-F238E27FC236}">
                <a16:creationId xmlns:a16="http://schemas.microsoft.com/office/drawing/2014/main" id="{5B898BCF-0958-BA93-2ED3-AD85221D44E9}"/>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0969" name="Text Box 10">
            <a:extLst>
              <a:ext uri="{FF2B5EF4-FFF2-40B4-BE49-F238E27FC236}">
                <a16:creationId xmlns:a16="http://schemas.microsoft.com/office/drawing/2014/main" id="{4EAD4B06-DDEC-55B8-F014-1B32B471085D}"/>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0970" name="Text Box 11">
            <a:extLst>
              <a:ext uri="{FF2B5EF4-FFF2-40B4-BE49-F238E27FC236}">
                <a16:creationId xmlns:a16="http://schemas.microsoft.com/office/drawing/2014/main" id="{57AABFFB-012E-7178-F207-CA09AF32B2F3}"/>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0971" name="Text Box 12">
            <a:extLst>
              <a:ext uri="{FF2B5EF4-FFF2-40B4-BE49-F238E27FC236}">
                <a16:creationId xmlns:a16="http://schemas.microsoft.com/office/drawing/2014/main" id="{EE24D75D-78C1-3917-A909-9C290F927DC8}"/>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0972" name="Text Box 13">
            <a:extLst>
              <a:ext uri="{FF2B5EF4-FFF2-40B4-BE49-F238E27FC236}">
                <a16:creationId xmlns:a16="http://schemas.microsoft.com/office/drawing/2014/main" id="{BB1F9790-4946-A518-AD34-10314C28E592}"/>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0973" name="Text Box 14">
            <a:extLst>
              <a:ext uri="{FF2B5EF4-FFF2-40B4-BE49-F238E27FC236}">
                <a16:creationId xmlns:a16="http://schemas.microsoft.com/office/drawing/2014/main" id="{DAA792D2-14E4-CA50-6512-19B95766DA0C}"/>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0974" name="Text Box 15">
            <a:extLst>
              <a:ext uri="{FF2B5EF4-FFF2-40B4-BE49-F238E27FC236}">
                <a16:creationId xmlns:a16="http://schemas.microsoft.com/office/drawing/2014/main" id="{CF0DEA96-B62A-13DA-32E9-93A1AD6F07DF}"/>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0975" name="Text Box 16">
            <a:extLst>
              <a:ext uri="{FF2B5EF4-FFF2-40B4-BE49-F238E27FC236}">
                <a16:creationId xmlns:a16="http://schemas.microsoft.com/office/drawing/2014/main" id="{D0D08F28-C894-6E63-8C8C-99E62D997C46}"/>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0976" name="Text Box 17">
            <a:extLst>
              <a:ext uri="{FF2B5EF4-FFF2-40B4-BE49-F238E27FC236}">
                <a16:creationId xmlns:a16="http://schemas.microsoft.com/office/drawing/2014/main" id="{3FE2FCCF-D141-099E-C6F7-8B0CD8221B76}"/>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0977" name="Text Box 18">
            <a:extLst>
              <a:ext uri="{FF2B5EF4-FFF2-40B4-BE49-F238E27FC236}">
                <a16:creationId xmlns:a16="http://schemas.microsoft.com/office/drawing/2014/main" id="{BD9FAEC3-EE62-C314-F868-26173E2BAFC3}"/>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0978" name="Text Box 19">
            <a:extLst>
              <a:ext uri="{FF2B5EF4-FFF2-40B4-BE49-F238E27FC236}">
                <a16:creationId xmlns:a16="http://schemas.microsoft.com/office/drawing/2014/main" id="{6D331B42-10B9-76AA-03D4-1347F3A949BF}"/>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0979" name="Freeform 20">
            <a:extLst>
              <a:ext uri="{FF2B5EF4-FFF2-40B4-BE49-F238E27FC236}">
                <a16:creationId xmlns:a16="http://schemas.microsoft.com/office/drawing/2014/main" id="{FD9AA1CF-5211-D458-A2DC-14C406515D8B}"/>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21">
            <a:extLst>
              <a:ext uri="{FF2B5EF4-FFF2-40B4-BE49-F238E27FC236}">
                <a16:creationId xmlns:a16="http://schemas.microsoft.com/office/drawing/2014/main" id="{FC9913F0-9D2F-E807-BAF8-289553B949B1}"/>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22">
            <a:extLst>
              <a:ext uri="{FF2B5EF4-FFF2-40B4-BE49-F238E27FC236}">
                <a16:creationId xmlns:a16="http://schemas.microsoft.com/office/drawing/2014/main" id="{3B0BBA45-760A-F2D6-4415-F78837DE18B1}"/>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Freeform 23">
            <a:extLst>
              <a:ext uri="{FF2B5EF4-FFF2-40B4-BE49-F238E27FC236}">
                <a16:creationId xmlns:a16="http://schemas.microsoft.com/office/drawing/2014/main" id="{717DBDD3-E65E-1B6B-BFE0-2A07E43D69BC}"/>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3" name="Freeform 24">
            <a:extLst>
              <a:ext uri="{FF2B5EF4-FFF2-40B4-BE49-F238E27FC236}">
                <a16:creationId xmlns:a16="http://schemas.microsoft.com/office/drawing/2014/main" id="{88E4D10F-DA53-1A6D-9DFC-53D852FC141D}"/>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4" name="Text Box 25">
            <a:extLst>
              <a:ext uri="{FF2B5EF4-FFF2-40B4-BE49-F238E27FC236}">
                <a16:creationId xmlns:a16="http://schemas.microsoft.com/office/drawing/2014/main" id="{A430AE11-576C-4417-9B20-FC9E36A43228}"/>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5" name="Text Box 26">
            <a:extLst>
              <a:ext uri="{FF2B5EF4-FFF2-40B4-BE49-F238E27FC236}">
                <a16:creationId xmlns:a16="http://schemas.microsoft.com/office/drawing/2014/main" id="{ABEBDA72-BC6B-7D2F-17BE-0DFA55B52E45}"/>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6" name="Text Box 27">
            <a:extLst>
              <a:ext uri="{FF2B5EF4-FFF2-40B4-BE49-F238E27FC236}">
                <a16:creationId xmlns:a16="http://schemas.microsoft.com/office/drawing/2014/main" id="{1215658C-25C7-BFA0-B297-133B4CBAA2DA}"/>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7" name="Text Box 28">
            <a:extLst>
              <a:ext uri="{FF2B5EF4-FFF2-40B4-BE49-F238E27FC236}">
                <a16:creationId xmlns:a16="http://schemas.microsoft.com/office/drawing/2014/main" id="{D83B50A7-20C4-02E8-CC97-94A337C6E6E7}"/>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0988" name="Freeform 29">
            <a:extLst>
              <a:ext uri="{FF2B5EF4-FFF2-40B4-BE49-F238E27FC236}">
                <a16:creationId xmlns:a16="http://schemas.microsoft.com/office/drawing/2014/main" id="{913B60F5-B04B-8C9E-D7D2-C076CFB3E7FA}"/>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9" name="Freeform 30">
            <a:extLst>
              <a:ext uri="{FF2B5EF4-FFF2-40B4-BE49-F238E27FC236}">
                <a16:creationId xmlns:a16="http://schemas.microsoft.com/office/drawing/2014/main" id="{C23E4EEF-CA6A-FE69-A724-4C0947E27FA2}"/>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0" name="Freeform 31">
            <a:extLst>
              <a:ext uri="{FF2B5EF4-FFF2-40B4-BE49-F238E27FC236}">
                <a16:creationId xmlns:a16="http://schemas.microsoft.com/office/drawing/2014/main" id="{81004247-1962-1570-40C8-79CBB54DFDE1}"/>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1" name="Text Box 32">
            <a:extLst>
              <a:ext uri="{FF2B5EF4-FFF2-40B4-BE49-F238E27FC236}">
                <a16:creationId xmlns:a16="http://schemas.microsoft.com/office/drawing/2014/main" id="{FEE68FEC-0CB9-2238-BDC7-D40062D13069}"/>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0992" name="Text Box 33">
            <a:extLst>
              <a:ext uri="{FF2B5EF4-FFF2-40B4-BE49-F238E27FC236}">
                <a16:creationId xmlns:a16="http://schemas.microsoft.com/office/drawing/2014/main" id="{DEB519E3-DA96-6B33-39C2-E9F159C7629C}"/>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0993" name="Text Box 34">
            <a:extLst>
              <a:ext uri="{FF2B5EF4-FFF2-40B4-BE49-F238E27FC236}">
                <a16:creationId xmlns:a16="http://schemas.microsoft.com/office/drawing/2014/main" id="{8B068CBB-A47A-7B32-FF4E-9980DAECB215}"/>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0994" name="Freeform 35">
            <a:extLst>
              <a:ext uri="{FF2B5EF4-FFF2-40B4-BE49-F238E27FC236}">
                <a16:creationId xmlns:a16="http://schemas.microsoft.com/office/drawing/2014/main" id="{698D8344-1CFB-EB24-8EE8-7AD51FBBB2D5}"/>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16" name="Text Box 36">
            <a:extLst>
              <a:ext uri="{FF2B5EF4-FFF2-40B4-BE49-F238E27FC236}">
                <a16:creationId xmlns:a16="http://schemas.microsoft.com/office/drawing/2014/main" id="{A00034D4-3F98-6E26-EA1E-2BD803F873F1}"/>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0996" name="Text Box 37">
            <a:extLst>
              <a:ext uri="{FF2B5EF4-FFF2-40B4-BE49-F238E27FC236}">
                <a16:creationId xmlns:a16="http://schemas.microsoft.com/office/drawing/2014/main" id="{A5D52042-AC0D-571B-9F0B-DC6D224C8C0F}"/>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583718" name="Text Box 38">
            <a:extLst>
              <a:ext uri="{FF2B5EF4-FFF2-40B4-BE49-F238E27FC236}">
                <a16:creationId xmlns:a16="http://schemas.microsoft.com/office/drawing/2014/main" id="{1E4B66CC-FDE0-3303-81B7-4E2C21DB907D}"/>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0998" name="Text Box 39">
            <a:extLst>
              <a:ext uri="{FF2B5EF4-FFF2-40B4-BE49-F238E27FC236}">
                <a16:creationId xmlns:a16="http://schemas.microsoft.com/office/drawing/2014/main" id="{C2ACF279-2B90-99D3-3979-6CBD7514C906}"/>
              </a:ext>
            </a:extLst>
          </p:cNvPr>
          <p:cNvSpPr txBox="1">
            <a:spLocks noChangeArrowheads="1"/>
          </p:cNvSpPr>
          <p:nvPr/>
        </p:nvSpPr>
        <p:spPr bwMode="auto">
          <a:xfrm>
            <a:off x="533400" y="11430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4. Received $5,100 from customers for repair service.</a:t>
            </a:r>
          </a:p>
        </p:txBody>
      </p:sp>
      <p:sp>
        <p:nvSpPr>
          <p:cNvPr id="583720" name="Text Box 40">
            <a:extLst>
              <a:ext uri="{FF2B5EF4-FFF2-40B4-BE49-F238E27FC236}">
                <a16:creationId xmlns:a16="http://schemas.microsoft.com/office/drawing/2014/main" id="{7BFA2E68-BDCF-F47B-94B4-5C166BCECC41}"/>
              </a:ext>
            </a:extLst>
          </p:cNvPr>
          <p:cNvSpPr txBox="1">
            <a:spLocks noChangeArrowheads="1"/>
          </p:cNvSpPr>
          <p:nvPr/>
        </p:nvSpPr>
        <p:spPr bwMode="auto">
          <a:xfrm>
            <a:off x="6553200" y="4079875"/>
            <a:ext cx="2362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000066"/>
                </a:solidFill>
                <a:latin typeface="Comic Sans MS" panose="030F0702030302020204" pitchFamily="66" charset="0"/>
              </a:rPr>
              <a:t>Service Revenue</a:t>
            </a:r>
          </a:p>
        </p:txBody>
      </p:sp>
      <p:sp>
        <p:nvSpPr>
          <p:cNvPr id="41000" name="Text Box 42">
            <a:extLst>
              <a:ext uri="{FF2B5EF4-FFF2-40B4-BE49-F238E27FC236}">
                <a16:creationId xmlns:a16="http://schemas.microsoft.com/office/drawing/2014/main" id="{7818F505-C14D-271B-C33A-1770DB29C9C9}"/>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16"/>
                                        </p:tgtEl>
                                        <p:attrNameLst>
                                          <p:attrName>style.visibility</p:attrName>
                                        </p:attrNameLst>
                                      </p:cBhvr>
                                      <p:to>
                                        <p:strVal val="visible"/>
                                      </p:to>
                                    </p:set>
                                    <p:animEffect transition="in" filter="wipe(left)">
                                      <p:cBhvr>
                                        <p:cTn id="7" dur="500"/>
                                        <p:tgtEl>
                                          <p:spTgt spid="583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18"/>
                                        </p:tgtEl>
                                        <p:attrNameLst>
                                          <p:attrName>style.visibility</p:attrName>
                                        </p:attrNameLst>
                                      </p:cBhvr>
                                      <p:to>
                                        <p:strVal val="visible"/>
                                      </p:to>
                                    </p:set>
                                    <p:animEffect transition="in" filter="wipe(left)">
                                      <p:cBhvr>
                                        <p:cTn id="12" dur="500"/>
                                        <p:tgtEl>
                                          <p:spTgt spid="58371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3720"/>
                                        </p:tgtEl>
                                        <p:attrNameLst>
                                          <p:attrName>style.visibility</p:attrName>
                                        </p:attrNameLst>
                                      </p:cBhvr>
                                      <p:to>
                                        <p:strVal val="visible"/>
                                      </p:to>
                                    </p:set>
                                    <p:animEffect transition="in" filter="wipe(left)">
                                      <p:cBhvr>
                                        <p:cTn id="16" dur="500"/>
                                        <p:tgtEl>
                                          <p:spTgt spid="58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6" grpId="0" autoUpdateAnimBg="0"/>
      <p:bldP spid="583718" grpId="0" autoUpdateAnimBg="0"/>
      <p:bldP spid="5837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9480AB6F-B138-AEB2-8DA9-95ED9E167A0A}"/>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1987" name="Text Box 3">
            <a:extLst>
              <a:ext uri="{FF2B5EF4-FFF2-40B4-BE49-F238E27FC236}">
                <a16:creationId xmlns:a16="http://schemas.microsoft.com/office/drawing/2014/main" id="{C6195C86-B4B1-B868-2536-2B1D71811578}"/>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1988" name="Text Box 4">
            <a:extLst>
              <a:ext uri="{FF2B5EF4-FFF2-40B4-BE49-F238E27FC236}">
                <a16:creationId xmlns:a16="http://schemas.microsoft.com/office/drawing/2014/main" id="{65B9BC22-2716-2870-FD98-F8AA1CB7119B}"/>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1989" name="Text Box 5">
            <a:extLst>
              <a:ext uri="{FF2B5EF4-FFF2-40B4-BE49-F238E27FC236}">
                <a16:creationId xmlns:a16="http://schemas.microsoft.com/office/drawing/2014/main" id="{05225242-4992-E77F-FA73-3C22243D961E}"/>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4710" name="Text Box 6">
            <a:extLst>
              <a:ext uri="{FF2B5EF4-FFF2-40B4-BE49-F238E27FC236}">
                <a16:creationId xmlns:a16="http://schemas.microsoft.com/office/drawing/2014/main" id="{82646277-DA65-1CF6-372F-C14862096E58}"/>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1991" name="Text Box 7">
            <a:extLst>
              <a:ext uri="{FF2B5EF4-FFF2-40B4-BE49-F238E27FC236}">
                <a16:creationId xmlns:a16="http://schemas.microsoft.com/office/drawing/2014/main" id="{65FFDA6C-6639-7E6F-6030-DA617C7B3A86}"/>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1992" name="Text Box 8">
            <a:extLst>
              <a:ext uri="{FF2B5EF4-FFF2-40B4-BE49-F238E27FC236}">
                <a16:creationId xmlns:a16="http://schemas.microsoft.com/office/drawing/2014/main" id="{FBAECE86-A5B1-B742-CD1F-939D1E001AFB}"/>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1993" name="Text Box 9">
            <a:extLst>
              <a:ext uri="{FF2B5EF4-FFF2-40B4-BE49-F238E27FC236}">
                <a16:creationId xmlns:a16="http://schemas.microsoft.com/office/drawing/2014/main" id="{22FA9A2D-BA45-EBF8-FE70-7F85EC86726D}"/>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1994" name="Text Box 10">
            <a:extLst>
              <a:ext uri="{FF2B5EF4-FFF2-40B4-BE49-F238E27FC236}">
                <a16:creationId xmlns:a16="http://schemas.microsoft.com/office/drawing/2014/main" id="{36845671-7202-B955-08BC-3534BA15F9C6}"/>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1995" name="Text Box 11">
            <a:extLst>
              <a:ext uri="{FF2B5EF4-FFF2-40B4-BE49-F238E27FC236}">
                <a16:creationId xmlns:a16="http://schemas.microsoft.com/office/drawing/2014/main" id="{E5B9E2A6-17CB-9306-E46E-1FC9621D68E3}"/>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1996" name="Text Box 12">
            <a:extLst>
              <a:ext uri="{FF2B5EF4-FFF2-40B4-BE49-F238E27FC236}">
                <a16:creationId xmlns:a16="http://schemas.microsoft.com/office/drawing/2014/main" id="{40E4EE7E-2FAF-9934-089C-02A2BDD1063B}"/>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1997" name="Text Box 13">
            <a:extLst>
              <a:ext uri="{FF2B5EF4-FFF2-40B4-BE49-F238E27FC236}">
                <a16:creationId xmlns:a16="http://schemas.microsoft.com/office/drawing/2014/main" id="{F4B87CF3-8D6A-12E8-8AEA-D1B09E0CD954}"/>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1998" name="Text Box 14">
            <a:extLst>
              <a:ext uri="{FF2B5EF4-FFF2-40B4-BE49-F238E27FC236}">
                <a16:creationId xmlns:a16="http://schemas.microsoft.com/office/drawing/2014/main" id="{93356E2E-F99A-E83F-8D7D-98EA7F8020A6}"/>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1999" name="Text Box 15">
            <a:extLst>
              <a:ext uri="{FF2B5EF4-FFF2-40B4-BE49-F238E27FC236}">
                <a16:creationId xmlns:a16="http://schemas.microsoft.com/office/drawing/2014/main" id="{1D4BCE62-BCD3-7EBC-9A43-BA41A9C7D5DA}"/>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2000" name="Text Box 16">
            <a:extLst>
              <a:ext uri="{FF2B5EF4-FFF2-40B4-BE49-F238E27FC236}">
                <a16:creationId xmlns:a16="http://schemas.microsoft.com/office/drawing/2014/main" id="{E6CB23A1-B068-AEFE-F851-7E0D74638604}"/>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2001" name="Text Box 17">
            <a:extLst>
              <a:ext uri="{FF2B5EF4-FFF2-40B4-BE49-F238E27FC236}">
                <a16:creationId xmlns:a16="http://schemas.microsoft.com/office/drawing/2014/main" id="{CF92B958-5032-98EB-FEA8-30C069B1829E}"/>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2002" name="Text Box 18">
            <a:extLst>
              <a:ext uri="{FF2B5EF4-FFF2-40B4-BE49-F238E27FC236}">
                <a16:creationId xmlns:a16="http://schemas.microsoft.com/office/drawing/2014/main" id="{CE48719B-A9B6-2966-C303-6754D459970A}"/>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2003" name="Freeform 19">
            <a:extLst>
              <a:ext uri="{FF2B5EF4-FFF2-40B4-BE49-F238E27FC236}">
                <a16:creationId xmlns:a16="http://schemas.microsoft.com/office/drawing/2014/main" id="{B4E8411F-925F-5D33-0D06-E6AC626BA746}"/>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4" name="Freeform 20">
            <a:extLst>
              <a:ext uri="{FF2B5EF4-FFF2-40B4-BE49-F238E27FC236}">
                <a16:creationId xmlns:a16="http://schemas.microsoft.com/office/drawing/2014/main" id="{BBE4C773-E3E8-A027-318E-2105266BF9C0}"/>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5" name="Freeform 21">
            <a:extLst>
              <a:ext uri="{FF2B5EF4-FFF2-40B4-BE49-F238E27FC236}">
                <a16:creationId xmlns:a16="http://schemas.microsoft.com/office/drawing/2014/main" id="{B6FCD9EF-E5F7-4CBF-5648-1F337EF3BFB7}"/>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6" name="Freeform 22">
            <a:extLst>
              <a:ext uri="{FF2B5EF4-FFF2-40B4-BE49-F238E27FC236}">
                <a16:creationId xmlns:a16="http://schemas.microsoft.com/office/drawing/2014/main" id="{BE769C9F-3338-B00D-29B9-9CD36EDB530D}"/>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7" name="Freeform 23">
            <a:extLst>
              <a:ext uri="{FF2B5EF4-FFF2-40B4-BE49-F238E27FC236}">
                <a16:creationId xmlns:a16="http://schemas.microsoft.com/office/drawing/2014/main" id="{269DE262-7CB2-6F4F-F3C7-1C02A6D87846}"/>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8" name="Text Box 24">
            <a:extLst>
              <a:ext uri="{FF2B5EF4-FFF2-40B4-BE49-F238E27FC236}">
                <a16:creationId xmlns:a16="http://schemas.microsoft.com/office/drawing/2014/main" id="{1C411EC3-8001-C80E-E3E7-D9B4764AB1A8}"/>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09" name="Text Box 25">
            <a:extLst>
              <a:ext uri="{FF2B5EF4-FFF2-40B4-BE49-F238E27FC236}">
                <a16:creationId xmlns:a16="http://schemas.microsoft.com/office/drawing/2014/main" id="{0DD0D364-5D1C-8DA1-36B3-01C9FBAD7558}"/>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0" name="Text Box 26">
            <a:extLst>
              <a:ext uri="{FF2B5EF4-FFF2-40B4-BE49-F238E27FC236}">
                <a16:creationId xmlns:a16="http://schemas.microsoft.com/office/drawing/2014/main" id="{97A74F4D-A2F8-1495-3138-1EE4A41ED11F}"/>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1" name="Text Box 27">
            <a:extLst>
              <a:ext uri="{FF2B5EF4-FFF2-40B4-BE49-F238E27FC236}">
                <a16:creationId xmlns:a16="http://schemas.microsoft.com/office/drawing/2014/main" id="{F3777D75-1FC5-7949-01E9-DE64C3942810}"/>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2012" name="Freeform 28">
            <a:extLst>
              <a:ext uri="{FF2B5EF4-FFF2-40B4-BE49-F238E27FC236}">
                <a16:creationId xmlns:a16="http://schemas.microsoft.com/office/drawing/2014/main" id="{B2634B32-8E70-44A4-AD26-62493949D2FE}"/>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3" name="Freeform 29">
            <a:extLst>
              <a:ext uri="{FF2B5EF4-FFF2-40B4-BE49-F238E27FC236}">
                <a16:creationId xmlns:a16="http://schemas.microsoft.com/office/drawing/2014/main" id="{ED8805DF-F3EA-70E7-B040-6FA7D435DC23}"/>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4" name="Freeform 30">
            <a:extLst>
              <a:ext uri="{FF2B5EF4-FFF2-40B4-BE49-F238E27FC236}">
                <a16:creationId xmlns:a16="http://schemas.microsoft.com/office/drawing/2014/main" id="{3F03D412-BD95-209F-1880-965204EC1A13}"/>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5" name="Text Box 31">
            <a:extLst>
              <a:ext uri="{FF2B5EF4-FFF2-40B4-BE49-F238E27FC236}">
                <a16:creationId xmlns:a16="http://schemas.microsoft.com/office/drawing/2014/main" id="{858E34AE-0DF4-7FCA-D6DB-8F88E5EB0898}"/>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2016" name="Text Box 32">
            <a:extLst>
              <a:ext uri="{FF2B5EF4-FFF2-40B4-BE49-F238E27FC236}">
                <a16:creationId xmlns:a16="http://schemas.microsoft.com/office/drawing/2014/main" id="{79FC2FC7-7E45-7FB8-B55E-09F4ECBEE441}"/>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2017" name="Text Box 33">
            <a:extLst>
              <a:ext uri="{FF2B5EF4-FFF2-40B4-BE49-F238E27FC236}">
                <a16:creationId xmlns:a16="http://schemas.microsoft.com/office/drawing/2014/main" id="{97B194D5-C4A9-7A55-9DCA-FBDAF0B122BA}"/>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2018" name="Freeform 34">
            <a:extLst>
              <a:ext uri="{FF2B5EF4-FFF2-40B4-BE49-F238E27FC236}">
                <a16:creationId xmlns:a16="http://schemas.microsoft.com/office/drawing/2014/main" id="{E383556D-0209-91A0-3D20-06B183219899}"/>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9" name="Text Box 35">
            <a:extLst>
              <a:ext uri="{FF2B5EF4-FFF2-40B4-BE49-F238E27FC236}">
                <a16:creationId xmlns:a16="http://schemas.microsoft.com/office/drawing/2014/main" id="{3C53E838-2278-82DD-57C0-8398C60B3B85}"/>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2020" name="Text Box 36">
            <a:extLst>
              <a:ext uri="{FF2B5EF4-FFF2-40B4-BE49-F238E27FC236}">
                <a16:creationId xmlns:a16="http://schemas.microsoft.com/office/drawing/2014/main" id="{453FBF71-3436-6E11-6BBC-ABF06FB51DA3}"/>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2021" name="Text Box 37">
            <a:extLst>
              <a:ext uri="{FF2B5EF4-FFF2-40B4-BE49-F238E27FC236}">
                <a16:creationId xmlns:a16="http://schemas.microsoft.com/office/drawing/2014/main" id="{F662720F-3CCF-6A8E-EBF0-AAD24E6C1FF2}"/>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2022" name="Text Box 40">
            <a:extLst>
              <a:ext uri="{FF2B5EF4-FFF2-40B4-BE49-F238E27FC236}">
                <a16:creationId xmlns:a16="http://schemas.microsoft.com/office/drawing/2014/main" id="{AF3F537F-B935-CDEA-2DDD-834CA75E6B71}"/>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5. Paid dividends of $1,000 cash.</a:t>
            </a:r>
          </a:p>
        </p:txBody>
      </p:sp>
      <p:sp>
        <p:nvSpPr>
          <p:cNvPr id="584745" name="Text Box 41">
            <a:extLst>
              <a:ext uri="{FF2B5EF4-FFF2-40B4-BE49-F238E27FC236}">
                <a16:creationId xmlns:a16="http://schemas.microsoft.com/office/drawing/2014/main" id="{34C39199-2B22-5C1D-19CE-529E2B90E972}"/>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2024" name="Text Box 42">
            <a:extLst>
              <a:ext uri="{FF2B5EF4-FFF2-40B4-BE49-F238E27FC236}">
                <a16:creationId xmlns:a16="http://schemas.microsoft.com/office/drawing/2014/main" id="{509E363E-972E-53BD-5BF1-0C1C8BA04254}"/>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584747" name="Text Box 43">
            <a:extLst>
              <a:ext uri="{FF2B5EF4-FFF2-40B4-BE49-F238E27FC236}">
                <a16:creationId xmlns:a16="http://schemas.microsoft.com/office/drawing/2014/main" id="{55D41D8C-9871-5EED-54A6-7B0753976D99}"/>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2026" name="Text Box 45">
            <a:extLst>
              <a:ext uri="{FF2B5EF4-FFF2-40B4-BE49-F238E27FC236}">
                <a16:creationId xmlns:a16="http://schemas.microsoft.com/office/drawing/2014/main" id="{F0C5C487-ADE7-5440-AACF-485E61EBEF34}"/>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4745"/>
                                        </p:tgtEl>
                                        <p:attrNameLst>
                                          <p:attrName>style.visibility</p:attrName>
                                        </p:attrNameLst>
                                      </p:cBhvr>
                                      <p:to>
                                        <p:strVal val="visible"/>
                                      </p:to>
                                    </p:set>
                                    <p:animEffect transition="in" filter="wipe(left)">
                                      <p:cBhvr>
                                        <p:cTn id="7" dur="500"/>
                                        <p:tgtEl>
                                          <p:spTgt spid="5847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4747"/>
                                        </p:tgtEl>
                                        <p:attrNameLst>
                                          <p:attrName>style.visibility</p:attrName>
                                        </p:attrNameLst>
                                      </p:cBhvr>
                                      <p:to>
                                        <p:strVal val="visible"/>
                                      </p:to>
                                    </p:set>
                                    <p:animEffect transition="in" filter="wipe(left)">
                                      <p:cBhvr>
                                        <p:cTn id="12" dur="500"/>
                                        <p:tgtEl>
                                          <p:spTgt spid="584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45" grpId="0" autoUpdateAnimBg="0"/>
      <p:bldP spid="58474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49C149C7-0B5D-DBDE-DA44-9E6ECD001C12}"/>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3011" name="Text Box 3">
            <a:extLst>
              <a:ext uri="{FF2B5EF4-FFF2-40B4-BE49-F238E27FC236}">
                <a16:creationId xmlns:a16="http://schemas.microsoft.com/office/drawing/2014/main" id="{440B9631-0F95-F2FF-5439-A9CDC27E7FE3}"/>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3012" name="Text Box 4">
            <a:extLst>
              <a:ext uri="{FF2B5EF4-FFF2-40B4-BE49-F238E27FC236}">
                <a16:creationId xmlns:a16="http://schemas.microsoft.com/office/drawing/2014/main" id="{E84AE40C-08FF-CB80-1D22-3DC5E07CBF9D}"/>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3013" name="Text Box 5">
            <a:extLst>
              <a:ext uri="{FF2B5EF4-FFF2-40B4-BE49-F238E27FC236}">
                <a16:creationId xmlns:a16="http://schemas.microsoft.com/office/drawing/2014/main" id="{F61E58E6-3F91-1E34-12C6-E58C3BABEEF6}"/>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5734" name="Text Box 6">
            <a:extLst>
              <a:ext uri="{FF2B5EF4-FFF2-40B4-BE49-F238E27FC236}">
                <a16:creationId xmlns:a16="http://schemas.microsoft.com/office/drawing/2014/main" id="{AF7AC56A-ADE6-1BED-388D-7FB8D8554337}"/>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3015" name="Text Box 7">
            <a:extLst>
              <a:ext uri="{FF2B5EF4-FFF2-40B4-BE49-F238E27FC236}">
                <a16:creationId xmlns:a16="http://schemas.microsoft.com/office/drawing/2014/main" id="{94A08D55-41BA-76E3-98A0-BD0CB4DF344F}"/>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3016" name="Text Box 8">
            <a:extLst>
              <a:ext uri="{FF2B5EF4-FFF2-40B4-BE49-F238E27FC236}">
                <a16:creationId xmlns:a16="http://schemas.microsoft.com/office/drawing/2014/main" id="{C6B63515-A0C3-162B-5E48-84F1F1C1DE95}"/>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3017" name="Text Box 9">
            <a:extLst>
              <a:ext uri="{FF2B5EF4-FFF2-40B4-BE49-F238E27FC236}">
                <a16:creationId xmlns:a16="http://schemas.microsoft.com/office/drawing/2014/main" id="{A174B883-BCFE-659D-DA9C-F4EF50363A91}"/>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3018" name="Text Box 10">
            <a:extLst>
              <a:ext uri="{FF2B5EF4-FFF2-40B4-BE49-F238E27FC236}">
                <a16:creationId xmlns:a16="http://schemas.microsoft.com/office/drawing/2014/main" id="{6B50821A-61CB-9F99-B3E2-12099904C27A}"/>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3019" name="Text Box 11">
            <a:extLst>
              <a:ext uri="{FF2B5EF4-FFF2-40B4-BE49-F238E27FC236}">
                <a16:creationId xmlns:a16="http://schemas.microsoft.com/office/drawing/2014/main" id="{16384A16-F0E9-952D-5A01-12187EA881DB}"/>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3020" name="Text Box 12">
            <a:extLst>
              <a:ext uri="{FF2B5EF4-FFF2-40B4-BE49-F238E27FC236}">
                <a16:creationId xmlns:a16="http://schemas.microsoft.com/office/drawing/2014/main" id="{B4FFEAAE-9AF1-CFAE-01E5-77F8C5C82CF3}"/>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3021" name="Text Box 13">
            <a:extLst>
              <a:ext uri="{FF2B5EF4-FFF2-40B4-BE49-F238E27FC236}">
                <a16:creationId xmlns:a16="http://schemas.microsoft.com/office/drawing/2014/main" id="{3EF89B40-6CEB-776B-61AD-403F42A1BBCA}"/>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3022" name="Text Box 14">
            <a:extLst>
              <a:ext uri="{FF2B5EF4-FFF2-40B4-BE49-F238E27FC236}">
                <a16:creationId xmlns:a16="http://schemas.microsoft.com/office/drawing/2014/main" id="{01A623F6-8A13-6F14-C771-7E6DAB8DEBD6}"/>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3023" name="Text Box 15">
            <a:extLst>
              <a:ext uri="{FF2B5EF4-FFF2-40B4-BE49-F238E27FC236}">
                <a16:creationId xmlns:a16="http://schemas.microsoft.com/office/drawing/2014/main" id="{1A65E5B6-C8D0-48C6-CA58-2BE60C80CF06}"/>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3024" name="Text Box 16">
            <a:extLst>
              <a:ext uri="{FF2B5EF4-FFF2-40B4-BE49-F238E27FC236}">
                <a16:creationId xmlns:a16="http://schemas.microsoft.com/office/drawing/2014/main" id="{AA8A94CA-DDCE-CCA6-2B16-3A5DF3AE2F41}"/>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3025" name="Text Box 17">
            <a:extLst>
              <a:ext uri="{FF2B5EF4-FFF2-40B4-BE49-F238E27FC236}">
                <a16:creationId xmlns:a16="http://schemas.microsoft.com/office/drawing/2014/main" id="{DE2B1AD5-5B2A-9FFF-901A-7240F5056912}"/>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3026" name="Text Box 18">
            <a:extLst>
              <a:ext uri="{FF2B5EF4-FFF2-40B4-BE49-F238E27FC236}">
                <a16:creationId xmlns:a16="http://schemas.microsoft.com/office/drawing/2014/main" id="{B774397D-9B36-7D06-B778-A38F6A21F4B1}"/>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3027" name="Freeform 19">
            <a:extLst>
              <a:ext uri="{FF2B5EF4-FFF2-40B4-BE49-F238E27FC236}">
                <a16:creationId xmlns:a16="http://schemas.microsoft.com/office/drawing/2014/main" id="{D5866418-4EBA-FF5B-03DA-3BC4422161B4}"/>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8" name="Freeform 20">
            <a:extLst>
              <a:ext uri="{FF2B5EF4-FFF2-40B4-BE49-F238E27FC236}">
                <a16:creationId xmlns:a16="http://schemas.microsoft.com/office/drawing/2014/main" id="{2D38D251-4C6F-A0F8-592E-275FF8859A97}"/>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9" name="Freeform 21">
            <a:extLst>
              <a:ext uri="{FF2B5EF4-FFF2-40B4-BE49-F238E27FC236}">
                <a16:creationId xmlns:a16="http://schemas.microsoft.com/office/drawing/2014/main" id="{CCAC2D9E-1584-A8AF-661F-89FB22CB8B84}"/>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0" name="Freeform 22">
            <a:extLst>
              <a:ext uri="{FF2B5EF4-FFF2-40B4-BE49-F238E27FC236}">
                <a16:creationId xmlns:a16="http://schemas.microsoft.com/office/drawing/2014/main" id="{8F72CDC1-FE04-77F0-9D21-0E933572E9C5}"/>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1" name="Freeform 23">
            <a:extLst>
              <a:ext uri="{FF2B5EF4-FFF2-40B4-BE49-F238E27FC236}">
                <a16:creationId xmlns:a16="http://schemas.microsoft.com/office/drawing/2014/main" id="{23B78CC9-A8DF-48B1-DA69-9DA71B0CBF2D}"/>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2" name="Text Box 24">
            <a:extLst>
              <a:ext uri="{FF2B5EF4-FFF2-40B4-BE49-F238E27FC236}">
                <a16:creationId xmlns:a16="http://schemas.microsoft.com/office/drawing/2014/main" id="{28C615A7-C310-FE2F-FC85-B55A9194B124}"/>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3" name="Text Box 25">
            <a:extLst>
              <a:ext uri="{FF2B5EF4-FFF2-40B4-BE49-F238E27FC236}">
                <a16:creationId xmlns:a16="http://schemas.microsoft.com/office/drawing/2014/main" id="{7FC04438-4075-BA6B-B18C-82B9A1BDCC59}"/>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4" name="Text Box 26">
            <a:extLst>
              <a:ext uri="{FF2B5EF4-FFF2-40B4-BE49-F238E27FC236}">
                <a16:creationId xmlns:a16="http://schemas.microsoft.com/office/drawing/2014/main" id="{8E011289-435A-BF97-669D-1AD66D3D3435}"/>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5" name="Text Box 27">
            <a:extLst>
              <a:ext uri="{FF2B5EF4-FFF2-40B4-BE49-F238E27FC236}">
                <a16:creationId xmlns:a16="http://schemas.microsoft.com/office/drawing/2014/main" id="{4F33CBAF-00C5-3E29-FC8E-C46E969AD82C}"/>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3036" name="Freeform 28">
            <a:extLst>
              <a:ext uri="{FF2B5EF4-FFF2-40B4-BE49-F238E27FC236}">
                <a16:creationId xmlns:a16="http://schemas.microsoft.com/office/drawing/2014/main" id="{A387030A-F8A7-3B91-391C-9C5C19C4F674}"/>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7" name="Freeform 29">
            <a:extLst>
              <a:ext uri="{FF2B5EF4-FFF2-40B4-BE49-F238E27FC236}">
                <a16:creationId xmlns:a16="http://schemas.microsoft.com/office/drawing/2014/main" id="{2E73EE7F-A910-B91F-FC81-49A72F91468A}"/>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8" name="Freeform 30">
            <a:extLst>
              <a:ext uri="{FF2B5EF4-FFF2-40B4-BE49-F238E27FC236}">
                <a16:creationId xmlns:a16="http://schemas.microsoft.com/office/drawing/2014/main" id="{8CD51A00-AB57-B85F-DC48-823388DD302F}"/>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9" name="Text Box 31">
            <a:extLst>
              <a:ext uri="{FF2B5EF4-FFF2-40B4-BE49-F238E27FC236}">
                <a16:creationId xmlns:a16="http://schemas.microsoft.com/office/drawing/2014/main" id="{D0DAA535-F9FB-60FF-A4DE-118FC6919264}"/>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3040" name="Text Box 32">
            <a:extLst>
              <a:ext uri="{FF2B5EF4-FFF2-40B4-BE49-F238E27FC236}">
                <a16:creationId xmlns:a16="http://schemas.microsoft.com/office/drawing/2014/main" id="{71C1ADBE-B632-4F50-3565-EEF6FDCD87FC}"/>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3041" name="Text Box 33">
            <a:extLst>
              <a:ext uri="{FF2B5EF4-FFF2-40B4-BE49-F238E27FC236}">
                <a16:creationId xmlns:a16="http://schemas.microsoft.com/office/drawing/2014/main" id="{503481ED-FA07-5643-577E-75CE0C5581DC}"/>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3042" name="Freeform 34">
            <a:extLst>
              <a:ext uri="{FF2B5EF4-FFF2-40B4-BE49-F238E27FC236}">
                <a16:creationId xmlns:a16="http://schemas.microsoft.com/office/drawing/2014/main" id="{D28CB05C-EDBB-5D25-BBDF-2A146E10D825}"/>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3" name="Text Box 35">
            <a:extLst>
              <a:ext uri="{FF2B5EF4-FFF2-40B4-BE49-F238E27FC236}">
                <a16:creationId xmlns:a16="http://schemas.microsoft.com/office/drawing/2014/main" id="{78B3235B-8435-FB33-8FDC-F8CFE016413E}"/>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3044" name="Text Box 36">
            <a:extLst>
              <a:ext uri="{FF2B5EF4-FFF2-40B4-BE49-F238E27FC236}">
                <a16:creationId xmlns:a16="http://schemas.microsoft.com/office/drawing/2014/main" id="{896D2DEE-742C-7B1F-FD24-FA304EB9038D}"/>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3045" name="Text Box 37">
            <a:extLst>
              <a:ext uri="{FF2B5EF4-FFF2-40B4-BE49-F238E27FC236}">
                <a16:creationId xmlns:a16="http://schemas.microsoft.com/office/drawing/2014/main" id="{CADBC0BB-0255-95CD-3337-C3BF540B48BF}"/>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3046" name="Text Box 39">
            <a:extLst>
              <a:ext uri="{FF2B5EF4-FFF2-40B4-BE49-F238E27FC236}">
                <a16:creationId xmlns:a16="http://schemas.microsoft.com/office/drawing/2014/main" id="{5B4D274C-2EEA-3EE9-C5F1-E70442379459}"/>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3047" name="Text Box 40">
            <a:extLst>
              <a:ext uri="{FF2B5EF4-FFF2-40B4-BE49-F238E27FC236}">
                <a16:creationId xmlns:a16="http://schemas.microsoft.com/office/drawing/2014/main" id="{0BEE13A4-B182-2965-90DE-182B3D011985}"/>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3048" name="Text Box 41">
            <a:extLst>
              <a:ext uri="{FF2B5EF4-FFF2-40B4-BE49-F238E27FC236}">
                <a16:creationId xmlns:a16="http://schemas.microsoft.com/office/drawing/2014/main" id="{65E444B7-0683-99DC-6716-1C61A6312928}"/>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3049" name="Text Box 42">
            <a:extLst>
              <a:ext uri="{FF2B5EF4-FFF2-40B4-BE49-F238E27FC236}">
                <a16:creationId xmlns:a16="http://schemas.microsoft.com/office/drawing/2014/main" id="{A52DE756-3302-5960-8A6A-F1FE97436E40}"/>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6.  Paid part-time employee salaries of $2,000.</a:t>
            </a:r>
          </a:p>
        </p:txBody>
      </p:sp>
      <p:sp>
        <p:nvSpPr>
          <p:cNvPr id="585771" name="Text Box 43">
            <a:extLst>
              <a:ext uri="{FF2B5EF4-FFF2-40B4-BE49-F238E27FC236}">
                <a16:creationId xmlns:a16="http://schemas.microsoft.com/office/drawing/2014/main" id="{6C9CCD33-68C0-ADD9-473D-5F6835B2D54C}"/>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3051" name="Text Box 44">
            <a:extLst>
              <a:ext uri="{FF2B5EF4-FFF2-40B4-BE49-F238E27FC236}">
                <a16:creationId xmlns:a16="http://schemas.microsoft.com/office/drawing/2014/main" id="{BD492169-4918-FCD3-C3C7-93AD6DA242F1}"/>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585773" name="Text Box 45">
            <a:extLst>
              <a:ext uri="{FF2B5EF4-FFF2-40B4-BE49-F238E27FC236}">
                <a16:creationId xmlns:a16="http://schemas.microsoft.com/office/drawing/2014/main" id="{538EAABF-04B1-6708-F741-ECA2D8B0CB91}"/>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5774" name="Text Box 46">
            <a:extLst>
              <a:ext uri="{FF2B5EF4-FFF2-40B4-BE49-F238E27FC236}">
                <a16:creationId xmlns:a16="http://schemas.microsoft.com/office/drawing/2014/main" id="{402E98B4-7ABB-33D5-BF6C-A5390A8FFA45}"/>
              </a:ext>
            </a:extLst>
          </p:cNvPr>
          <p:cNvSpPr txBox="1">
            <a:spLocks noChangeArrowheads="1"/>
          </p:cNvSpPr>
          <p:nvPr/>
        </p:nvSpPr>
        <p:spPr bwMode="auto">
          <a:xfrm>
            <a:off x="6781800" y="4841875"/>
            <a:ext cx="205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Salary Expense</a:t>
            </a:r>
          </a:p>
        </p:txBody>
      </p:sp>
      <p:sp>
        <p:nvSpPr>
          <p:cNvPr id="43054" name="Text Box 48">
            <a:extLst>
              <a:ext uri="{FF2B5EF4-FFF2-40B4-BE49-F238E27FC236}">
                <a16:creationId xmlns:a16="http://schemas.microsoft.com/office/drawing/2014/main" id="{DE261FC4-4919-902C-4D98-D57CD8F066C1}"/>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5771"/>
                                        </p:tgtEl>
                                        <p:attrNameLst>
                                          <p:attrName>style.visibility</p:attrName>
                                        </p:attrNameLst>
                                      </p:cBhvr>
                                      <p:to>
                                        <p:strVal val="visible"/>
                                      </p:to>
                                    </p:set>
                                    <p:animEffect transition="in" filter="wipe(left)">
                                      <p:cBhvr>
                                        <p:cTn id="7" dur="500"/>
                                        <p:tgtEl>
                                          <p:spTgt spid="585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5773"/>
                                        </p:tgtEl>
                                        <p:attrNameLst>
                                          <p:attrName>style.visibility</p:attrName>
                                        </p:attrNameLst>
                                      </p:cBhvr>
                                      <p:to>
                                        <p:strVal val="visible"/>
                                      </p:to>
                                    </p:set>
                                    <p:animEffect transition="in" filter="wipe(left)">
                                      <p:cBhvr>
                                        <p:cTn id="12" dur="500"/>
                                        <p:tgtEl>
                                          <p:spTgt spid="58577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5774"/>
                                        </p:tgtEl>
                                        <p:attrNameLst>
                                          <p:attrName>style.visibility</p:attrName>
                                        </p:attrNameLst>
                                      </p:cBhvr>
                                      <p:to>
                                        <p:strVal val="visible"/>
                                      </p:to>
                                    </p:set>
                                    <p:animEffect transition="in" filter="wipe(left)">
                                      <p:cBhvr>
                                        <p:cTn id="16" dur="500"/>
                                        <p:tgtEl>
                                          <p:spTgt spid="58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71" grpId="0" autoUpdateAnimBg="0"/>
      <p:bldP spid="585773" grpId="0" autoUpdateAnimBg="0"/>
      <p:bldP spid="5857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D332B0F6-19BC-E709-7719-808D97DA3599}"/>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4035" name="Text Box 3">
            <a:extLst>
              <a:ext uri="{FF2B5EF4-FFF2-40B4-BE49-F238E27FC236}">
                <a16:creationId xmlns:a16="http://schemas.microsoft.com/office/drawing/2014/main" id="{49912B08-F91B-F4A5-C3A4-DB9E360686B5}"/>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4036" name="Text Box 4">
            <a:extLst>
              <a:ext uri="{FF2B5EF4-FFF2-40B4-BE49-F238E27FC236}">
                <a16:creationId xmlns:a16="http://schemas.microsoft.com/office/drawing/2014/main" id="{245D67BB-A905-B48D-49A9-C89308CDF7DC}"/>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4037" name="Text Box 5">
            <a:extLst>
              <a:ext uri="{FF2B5EF4-FFF2-40B4-BE49-F238E27FC236}">
                <a16:creationId xmlns:a16="http://schemas.microsoft.com/office/drawing/2014/main" id="{21D7AC8C-F939-074E-AF9F-C045E7CCEB8A}"/>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6758" name="Text Box 6">
            <a:extLst>
              <a:ext uri="{FF2B5EF4-FFF2-40B4-BE49-F238E27FC236}">
                <a16:creationId xmlns:a16="http://schemas.microsoft.com/office/drawing/2014/main" id="{E0759CCA-48B9-D884-55DD-1D4B9D29670D}"/>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4039" name="Text Box 7">
            <a:extLst>
              <a:ext uri="{FF2B5EF4-FFF2-40B4-BE49-F238E27FC236}">
                <a16:creationId xmlns:a16="http://schemas.microsoft.com/office/drawing/2014/main" id="{66C73B61-A464-CAF8-0F48-E1B5F064BD21}"/>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4040" name="Text Box 8">
            <a:extLst>
              <a:ext uri="{FF2B5EF4-FFF2-40B4-BE49-F238E27FC236}">
                <a16:creationId xmlns:a16="http://schemas.microsoft.com/office/drawing/2014/main" id="{09938D9C-F8AB-44A3-DA30-84E0F4F40F48}"/>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4041" name="Text Box 9">
            <a:extLst>
              <a:ext uri="{FF2B5EF4-FFF2-40B4-BE49-F238E27FC236}">
                <a16:creationId xmlns:a16="http://schemas.microsoft.com/office/drawing/2014/main" id="{3196CB9E-C654-EE53-BFE2-DA1E4A0F068C}"/>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4042" name="Text Box 10">
            <a:extLst>
              <a:ext uri="{FF2B5EF4-FFF2-40B4-BE49-F238E27FC236}">
                <a16:creationId xmlns:a16="http://schemas.microsoft.com/office/drawing/2014/main" id="{F0609D41-24E2-AC0E-D769-BECD2E41463D}"/>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4043" name="Text Box 11">
            <a:extLst>
              <a:ext uri="{FF2B5EF4-FFF2-40B4-BE49-F238E27FC236}">
                <a16:creationId xmlns:a16="http://schemas.microsoft.com/office/drawing/2014/main" id="{3750A4BA-F2D2-37AE-1631-B3F3D330F405}"/>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4044" name="Text Box 12">
            <a:extLst>
              <a:ext uri="{FF2B5EF4-FFF2-40B4-BE49-F238E27FC236}">
                <a16:creationId xmlns:a16="http://schemas.microsoft.com/office/drawing/2014/main" id="{43691189-28A9-663F-C085-5846D06DC063}"/>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4045" name="Text Box 13">
            <a:extLst>
              <a:ext uri="{FF2B5EF4-FFF2-40B4-BE49-F238E27FC236}">
                <a16:creationId xmlns:a16="http://schemas.microsoft.com/office/drawing/2014/main" id="{D56B9FAA-DF3E-286C-A49E-BCC56F2AFA55}"/>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4046" name="Text Box 14">
            <a:extLst>
              <a:ext uri="{FF2B5EF4-FFF2-40B4-BE49-F238E27FC236}">
                <a16:creationId xmlns:a16="http://schemas.microsoft.com/office/drawing/2014/main" id="{84EAB553-82D7-C533-15C3-8098F10BF23F}"/>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4047" name="Text Box 15">
            <a:extLst>
              <a:ext uri="{FF2B5EF4-FFF2-40B4-BE49-F238E27FC236}">
                <a16:creationId xmlns:a16="http://schemas.microsoft.com/office/drawing/2014/main" id="{86CE9D51-B49E-ABAB-D5A4-FF048BE35881}"/>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4048" name="Text Box 16">
            <a:extLst>
              <a:ext uri="{FF2B5EF4-FFF2-40B4-BE49-F238E27FC236}">
                <a16:creationId xmlns:a16="http://schemas.microsoft.com/office/drawing/2014/main" id="{B04D18FD-2020-3652-FE4B-DDFAC48EF16A}"/>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4049" name="Text Box 17">
            <a:extLst>
              <a:ext uri="{FF2B5EF4-FFF2-40B4-BE49-F238E27FC236}">
                <a16:creationId xmlns:a16="http://schemas.microsoft.com/office/drawing/2014/main" id="{6C949DA3-0DD8-D14A-70A9-66F3A963D52E}"/>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4050" name="Text Box 18">
            <a:extLst>
              <a:ext uri="{FF2B5EF4-FFF2-40B4-BE49-F238E27FC236}">
                <a16:creationId xmlns:a16="http://schemas.microsoft.com/office/drawing/2014/main" id="{47A2B9ED-D7A1-4F4A-CCFF-ACFEC04FF6A8}"/>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4051" name="Freeform 19">
            <a:extLst>
              <a:ext uri="{FF2B5EF4-FFF2-40B4-BE49-F238E27FC236}">
                <a16:creationId xmlns:a16="http://schemas.microsoft.com/office/drawing/2014/main" id="{18F970C3-CE69-67BD-CB83-C3D11BE63134}"/>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2" name="Freeform 20">
            <a:extLst>
              <a:ext uri="{FF2B5EF4-FFF2-40B4-BE49-F238E27FC236}">
                <a16:creationId xmlns:a16="http://schemas.microsoft.com/office/drawing/2014/main" id="{07406364-A78D-E2AC-026A-03532FC27157}"/>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3" name="Freeform 21">
            <a:extLst>
              <a:ext uri="{FF2B5EF4-FFF2-40B4-BE49-F238E27FC236}">
                <a16:creationId xmlns:a16="http://schemas.microsoft.com/office/drawing/2014/main" id="{6EE8DF0B-7A0C-300B-F417-4C789166C01D}"/>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4" name="Freeform 22">
            <a:extLst>
              <a:ext uri="{FF2B5EF4-FFF2-40B4-BE49-F238E27FC236}">
                <a16:creationId xmlns:a16="http://schemas.microsoft.com/office/drawing/2014/main" id="{0BBE3217-B9F0-A890-5C19-7C0CFA7F16AB}"/>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5" name="Freeform 23">
            <a:extLst>
              <a:ext uri="{FF2B5EF4-FFF2-40B4-BE49-F238E27FC236}">
                <a16:creationId xmlns:a16="http://schemas.microsoft.com/office/drawing/2014/main" id="{4778B14C-1A5B-8D7E-3033-6EF318EF0D8E}"/>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6" name="Text Box 24">
            <a:extLst>
              <a:ext uri="{FF2B5EF4-FFF2-40B4-BE49-F238E27FC236}">
                <a16:creationId xmlns:a16="http://schemas.microsoft.com/office/drawing/2014/main" id="{1740512C-4084-F6EF-20E9-75B9B7B8679C}"/>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7" name="Text Box 25">
            <a:extLst>
              <a:ext uri="{FF2B5EF4-FFF2-40B4-BE49-F238E27FC236}">
                <a16:creationId xmlns:a16="http://schemas.microsoft.com/office/drawing/2014/main" id="{97FD8CE8-2728-19F6-4F80-18A77E26E62A}"/>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8" name="Text Box 26">
            <a:extLst>
              <a:ext uri="{FF2B5EF4-FFF2-40B4-BE49-F238E27FC236}">
                <a16:creationId xmlns:a16="http://schemas.microsoft.com/office/drawing/2014/main" id="{3145069C-76D5-5137-3C11-2E07CB4EDD23}"/>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59" name="Text Box 27">
            <a:extLst>
              <a:ext uri="{FF2B5EF4-FFF2-40B4-BE49-F238E27FC236}">
                <a16:creationId xmlns:a16="http://schemas.microsoft.com/office/drawing/2014/main" id="{A18B08EC-4B05-AC04-CBA2-BFF57C3946C5}"/>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4060" name="Freeform 28">
            <a:extLst>
              <a:ext uri="{FF2B5EF4-FFF2-40B4-BE49-F238E27FC236}">
                <a16:creationId xmlns:a16="http://schemas.microsoft.com/office/drawing/2014/main" id="{0481ECDB-0B27-DA38-3D57-30CAEC1AE3A0}"/>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1" name="Freeform 29">
            <a:extLst>
              <a:ext uri="{FF2B5EF4-FFF2-40B4-BE49-F238E27FC236}">
                <a16:creationId xmlns:a16="http://schemas.microsoft.com/office/drawing/2014/main" id="{F5C60E6A-5381-3978-6A3C-26369A649442}"/>
              </a:ext>
            </a:extLst>
          </p:cNvPr>
          <p:cNvSpPr>
            <a:spLocks/>
          </p:cNvSpPr>
          <p:nvPr/>
        </p:nvSpPr>
        <p:spPr bwMode="auto">
          <a:xfrm>
            <a:off x="4980214" y="2029279"/>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2" name="Freeform 30">
            <a:extLst>
              <a:ext uri="{FF2B5EF4-FFF2-40B4-BE49-F238E27FC236}">
                <a16:creationId xmlns:a16="http://schemas.microsoft.com/office/drawing/2014/main" id="{1CFAB8FE-1153-B031-424F-444892122B4D}"/>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3" name="Text Box 31">
            <a:extLst>
              <a:ext uri="{FF2B5EF4-FFF2-40B4-BE49-F238E27FC236}">
                <a16:creationId xmlns:a16="http://schemas.microsoft.com/office/drawing/2014/main" id="{515DC05F-B594-649E-079B-3D9987EC272E}"/>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4064" name="Text Box 32">
            <a:extLst>
              <a:ext uri="{FF2B5EF4-FFF2-40B4-BE49-F238E27FC236}">
                <a16:creationId xmlns:a16="http://schemas.microsoft.com/office/drawing/2014/main" id="{8989E454-F737-760D-C425-998F60D4B98E}"/>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4065" name="Text Box 33">
            <a:extLst>
              <a:ext uri="{FF2B5EF4-FFF2-40B4-BE49-F238E27FC236}">
                <a16:creationId xmlns:a16="http://schemas.microsoft.com/office/drawing/2014/main" id="{46FDAC58-2B1B-39F2-C03B-0E9D918F33D3}"/>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4066" name="Freeform 34">
            <a:extLst>
              <a:ext uri="{FF2B5EF4-FFF2-40B4-BE49-F238E27FC236}">
                <a16:creationId xmlns:a16="http://schemas.microsoft.com/office/drawing/2014/main" id="{2C33F10A-C7BA-BE68-460E-2C1EE76BA250}"/>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7" name="Text Box 35">
            <a:extLst>
              <a:ext uri="{FF2B5EF4-FFF2-40B4-BE49-F238E27FC236}">
                <a16:creationId xmlns:a16="http://schemas.microsoft.com/office/drawing/2014/main" id="{267E190D-01F6-1ABD-3B94-860462612A86}"/>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4068" name="Text Box 36">
            <a:extLst>
              <a:ext uri="{FF2B5EF4-FFF2-40B4-BE49-F238E27FC236}">
                <a16:creationId xmlns:a16="http://schemas.microsoft.com/office/drawing/2014/main" id="{485D0262-4CD2-9B47-5F1A-1409EA5003AA}"/>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4069" name="Text Box 37">
            <a:extLst>
              <a:ext uri="{FF2B5EF4-FFF2-40B4-BE49-F238E27FC236}">
                <a16:creationId xmlns:a16="http://schemas.microsoft.com/office/drawing/2014/main" id="{4DE01B87-FB57-06A5-002F-4DAD2FCB50D3}"/>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4070" name="Text Box 38">
            <a:extLst>
              <a:ext uri="{FF2B5EF4-FFF2-40B4-BE49-F238E27FC236}">
                <a16:creationId xmlns:a16="http://schemas.microsoft.com/office/drawing/2014/main" id="{1031D502-77DF-7103-7A94-B480D98ED68A}"/>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4071" name="Text Box 39">
            <a:extLst>
              <a:ext uri="{FF2B5EF4-FFF2-40B4-BE49-F238E27FC236}">
                <a16:creationId xmlns:a16="http://schemas.microsoft.com/office/drawing/2014/main" id="{8F4D3E1A-6EA4-09C3-CEA8-0F086BB09235}"/>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4072" name="Text Box 40">
            <a:extLst>
              <a:ext uri="{FF2B5EF4-FFF2-40B4-BE49-F238E27FC236}">
                <a16:creationId xmlns:a16="http://schemas.microsoft.com/office/drawing/2014/main" id="{FCDE439E-E607-94DB-F586-544FFB4F509E}"/>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4073" name="Text Box 42">
            <a:extLst>
              <a:ext uri="{FF2B5EF4-FFF2-40B4-BE49-F238E27FC236}">
                <a16:creationId xmlns:a16="http://schemas.microsoft.com/office/drawing/2014/main" id="{84ECAABB-6DC7-FF79-9C0D-024345D600C1}"/>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4074" name="Text Box 43">
            <a:extLst>
              <a:ext uri="{FF2B5EF4-FFF2-40B4-BE49-F238E27FC236}">
                <a16:creationId xmlns:a16="http://schemas.microsoft.com/office/drawing/2014/main" id="{667DB6DB-15BF-4FBE-5808-D1EAD29189BD}"/>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4075" name="Text Box 44">
            <a:extLst>
              <a:ext uri="{FF2B5EF4-FFF2-40B4-BE49-F238E27FC236}">
                <a16:creationId xmlns:a16="http://schemas.microsoft.com/office/drawing/2014/main" id="{DE73462E-4F64-7014-263D-309D800783A4}"/>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6797" name="Text Box 45">
            <a:extLst>
              <a:ext uri="{FF2B5EF4-FFF2-40B4-BE49-F238E27FC236}">
                <a16:creationId xmlns:a16="http://schemas.microsoft.com/office/drawing/2014/main" id="{D927D1EB-9561-11A9-B41A-335881DDE4C5}"/>
              </a:ext>
            </a:extLst>
          </p:cNvPr>
          <p:cNvSpPr txBox="1">
            <a:spLocks noChangeArrowheads="1"/>
          </p:cNvSpPr>
          <p:nvPr/>
        </p:nvSpPr>
        <p:spPr bwMode="auto">
          <a:xfrm>
            <a:off x="6172200" y="5105400"/>
            <a:ext cx="266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Advertising Expense</a:t>
            </a:r>
          </a:p>
        </p:txBody>
      </p:sp>
      <p:sp>
        <p:nvSpPr>
          <p:cNvPr id="44077" name="Text Box 46">
            <a:extLst>
              <a:ext uri="{FF2B5EF4-FFF2-40B4-BE49-F238E27FC236}">
                <a16:creationId xmlns:a16="http://schemas.microsoft.com/office/drawing/2014/main" id="{26D62EC6-F178-90F3-873C-6371AECFBFD3}"/>
              </a:ext>
            </a:extLst>
          </p:cNvPr>
          <p:cNvSpPr txBox="1">
            <a:spLocks noChangeArrowheads="1"/>
          </p:cNvSpPr>
          <p:nvPr/>
        </p:nvSpPr>
        <p:spPr bwMode="auto">
          <a:xfrm>
            <a:off x="5334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7.  Incurred $250 of advertising costs, on account.</a:t>
            </a:r>
          </a:p>
        </p:txBody>
      </p:sp>
      <p:sp>
        <p:nvSpPr>
          <p:cNvPr id="586799" name="Text Box 47">
            <a:extLst>
              <a:ext uri="{FF2B5EF4-FFF2-40B4-BE49-F238E27FC236}">
                <a16:creationId xmlns:a16="http://schemas.microsoft.com/office/drawing/2014/main" id="{B3B265EC-F7E1-7BA7-3BF5-0E28D573CBD3}"/>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586800" name="Text Box 48">
            <a:extLst>
              <a:ext uri="{FF2B5EF4-FFF2-40B4-BE49-F238E27FC236}">
                <a16:creationId xmlns:a16="http://schemas.microsoft.com/office/drawing/2014/main" id="{CD2BEF7C-5E5C-E3C8-A0C4-F9C36B9F1C76}"/>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4080" name="Text Box 49">
            <a:extLst>
              <a:ext uri="{FF2B5EF4-FFF2-40B4-BE49-F238E27FC236}">
                <a16:creationId xmlns:a16="http://schemas.microsoft.com/office/drawing/2014/main" id="{29848089-66A2-474A-BB48-72E0DE04F7AE}"/>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4081" name="Text Box 51">
            <a:extLst>
              <a:ext uri="{FF2B5EF4-FFF2-40B4-BE49-F238E27FC236}">
                <a16:creationId xmlns:a16="http://schemas.microsoft.com/office/drawing/2014/main" id="{770058C4-050C-C432-0CCD-6C58938DB2BA}"/>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6799"/>
                                        </p:tgtEl>
                                        <p:attrNameLst>
                                          <p:attrName>style.visibility</p:attrName>
                                        </p:attrNameLst>
                                      </p:cBhvr>
                                      <p:to>
                                        <p:strVal val="visible"/>
                                      </p:to>
                                    </p:set>
                                    <p:animEffect transition="in" filter="wipe(left)">
                                      <p:cBhvr>
                                        <p:cTn id="7" dur="500"/>
                                        <p:tgtEl>
                                          <p:spTgt spid="586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6800"/>
                                        </p:tgtEl>
                                        <p:attrNameLst>
                                          <p:attrName>style.visibility</p:attrName>
                                        </p:attrNameLst>
                                      </p:cBhvr>
                                      <p:to>
                                        <p:strVal val="visible"/>
                                      </p:to>
                                    </p:set>
                                    <p:animEffect transition="in" filter="wipe(left)">
                                      <p:cBhvr>
                                        <p:cTn id="12" dur="500"/>
                                        <p:tgtEl>
                                          <p:spTgt spid="58680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6797"/>
                                        </p:tgtEl>
                                        <p:attrNameLst>
                                          <p:attrName>style.visibility</p:attrName>
                                        </p:attrNameLst>
                                      </p:cBhvr>
                                      <p:to>
                                        <p:strVal val="visible"/>
                                      </p:to>
                                    </p:set>
                                    <p:animEffect transition="in" filter="wipe(left)">
                                      <p:cBhvr>
                                        <p:cTn id="16" dur="500"/>
                                        <p:tgtEl>
                                          <p:spTgt spid="586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97" grpId="0"/>
      <p:bldP spid="586799" grpId="0" autoUpdateAnimBg="0"/>
      <p:bldP spid="58680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3C2AD405-8B2D-6C13-974F-F87811DE61EA}"/>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5059" name="Text Box 3">
            <a:extLst>
              <a:ext uri="{FF2B5EF4-FFF2-40B4-BE49-F238E27FC236}">
                <a16:creationId xmlns:a16="http://schemas.microsoft.com/office/drawing/2014/main" id="{FC11A7BA-95E5-BB0C-B514-FD227D7C9E98}"/>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5060" name="Text Box 4">
            <a:extLst>
              <a:ext uri="{FF2B5EF4-FFF2-40B4-BE49-F238E27FC236}">
                <a16:creationId xmlns:a16="http://schemas.microsoft.com/office/drawing/2014/main" id="{24182C12-3E8A-67DD-6E06-58E892F50BCC}"/>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5061" name="Text Box 5">
            <a:extLst>
              <a:ext uri="{FF2B5EF4-FFF2-40B4-BE49-F238E27FC236}">
                <a16:creationId xmlns:a16="http://schemas.microsoft.com/office/drawing/2014/main" id="{71107E6E-F10A-A2D0-F5FF-2FF7C3D96D5E}"/>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7782" name="Text Box 6">
            <a:extLst>
              <a:ext uri="{FF2B5EF4-FFF2-40B4-BE49-F238E27FC236}">
                <a16:creationId xmlns:a16="http://schemas.microsoft.com/office/drawing/2014/main" id="{2873F40C-3B29-D1A1-EBC7-A8C5B7A1E41F}"/>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5063" name="Text Box 7">
            <a:extLst>
              <a:ext uri="{FF2B5EF4-FFF2-40B4-BE49-F238E27FC236}">
                <a16:creationId xmlns:a16="http://schemas.microsoft.com/office/drawing/2014/main" id="{09844A62-FD36-F451-77B1-028DF85602DB}"/>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5064" name="Text Box 8">
            <a:extLst>
              <a:ext uri="{FF2B5EF4-FFF2-40B4-BE49-F238E27FC236}">
                <a16:creationId xmlns:a16="http://schemas.microsoft.com/office/drawing/2014/main" id="{3ACFF5D6-8E75-9E5B-71A5-B98E24E93FE9}"/>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5065" name="Text Box 9">
            <a:extLst>
              <a:ext uri="{FF2B5EF4-FFF2-40B4-BE49-F238E27FC236}">
                <a16:creationId xmlns:a16="http://schemas.microsoft.com/office/drawing/2014/main" id="{75D2B12A-0CD0-0830-4A97-186776C5D266}"/>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5066" name="Text Box 10">
            <a:extLst>
              <a:ext uri="{FF2B5EF4-FFF2-40B4-BE49-F238E27FC236}">
                <a16:creationId xmlns:a16="http://schemas.microsoft.com/office/drawing/2014/main" id="{59D85811-38A3-BAEA-E4B2-58FEBEDEBAA6}"/>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5067" name="Text Box 11">
            <a:extLst>
              <a:ext uri="{FF2B5EF4-FFF2-40B4-BE49-F238E27FC236}">
                <a16:creationId xmlns:a16="http://schemas.microsoft.com/office/drawing/2014/main" id="{5A3A8DB4-D98D-2A7B-063D-FC0E0A722AB9}"/>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5068" name="Text Box 12">
            <a:extLst>
              <a:ext uri="{FF2B5EF4-FFF2-40B4-BE49-F238E27FC236}">
                <a16:creationId xmlns:a16="http://schemas.microsoft.com/office/drawing/2014/main" id="{CDDFF0EC-26DD-FC30-60E3-71CDEA759676}"/>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5069" name="Text Box 13">
            <a:extLst>
              <a:ext uri="{FF2B5EF4-FFF2-40B4-BE49-F238E27FC236}">
                <a16:creationId xmlns:a16="http://schemas.microsoft.com/office/drawing/2014/main" id="{51734D27-436C-85F1-55BC-750B165764CE}"/>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5070" name="Text Box 14">
            <a:extLst>
              <a:ext uri="{FF2B5EF4-FFF2-40B4-BE49-F238E27FC236}">
                <a16:creationId xmlns:a16="http://schemas.microsoft.com/office/drawing/2014/main" id="{2CE973F1-AC27-C85C-C1A6-046A2546879F}"/>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5071" name="Text Box 15">
            <a:extLst>
              <a:ext uri="{FF2B5EF4-FFF2-40B4-BE49-F238E27FC236}">
                <a16:creationId xmlns:a16="http://schemas.microsoft.com/office/drawing/2014/main" id="{A6FD0CE8-C181-2DF8-2D64-BFC4DCCF5EE1}"/>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5072" name="Text Box 16">
            <a:extLst>
              <a:ext uri="{FF2B5EF4-FFF2-40B4-BE49-F238E27FC236}">
                <a16:creationId xmlns:a16="http://schemas.microsoft.com/office/drawing/2014/main" id="{F7D7ADBD-180D-01F0-3F35-648DAF10D19C}"/>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5073" name="Text Box 17">
            <a:extLst>
              <a:ext uri="{FF2B5EF4-FFF2-40B4-BE49-F238E27FC236}">
                <a16:creationId xmlns:a16="http://schemas.microsoft.com/office/drawing/2014/main" id="{F49C2F8D-6144-CCE2-B7B3-43DEC131123F}"/>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5074" name="Text Box 18">
            <a:extLst>
              <a:ext uri="{FF2B5EF4-FFF2-40B4-BE49-F238E27FC236}">
                <a16:creationId xmlns:a16="http://schemas.microsoft.com/office/drawing/2014/main" id="{68D4F3D4-52E4-E6EE-12B0-CC480D3BE64D}"/>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5075" name="Freeform 19">
            <a:extLst>
              <a:ext uri="{FF2B5EF4-FFF2-40B4-BE49-F238E27FC236}">
                <a16:creationId xmlns:a16="http://schemas.microsoft.com/office/drawing/2014/main" id="{5CA8D87B-A3BC-BFDF-F055-1A11D7ACF5AA}"/>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6" name="Freeform 20">
            <a:extLst>
              <a:ext uri="{FF2B5EF4-FFF2-40B4-BE49-F238E27FC236}">
                <a16:creationId xmlns:a16="http://schemas.microsoft.com/office/drawing/2014/main" id="{8EB2113E-FD73-7A7C-A8FF-9330BDAA7B80}"/>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7" name="Freeform 21">
            <a:extLst>
              <a:ext uri="{FF2B5EF4-FFF2-40B4-BE49-F238E27FC236}">
                <a16:creationId xmlns:a16="http://schemas.microsoft.com/office/drawing/2014/main" id="{4DD21903-6C75-74D8-5DE6-830707B2AAAF}"/>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8" name="Freeform 22">
            <a:extLst>
              <a:ext uri="{FF2B5EF4-FFF2-40B4-BE49-F238E27FC236}">
                <a16:creationId xmlns:a16="http://schemas.microsoft.com/office/drawing/2014/main" id="{98994370-F7BF-417D-988B-1440AA88A70B}"/>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79" name="Freeform 23">
            <a:extLst>
              <a:ext uri="{FF2B5EF4-FFF2-40B4-BE49-F238E27FC236}">
                <a16:creationId xmlns:a16="http://schemas.microsoft.com/office/drawing/2014/main" id="{2F521FEA-772C-1A10-1F01-C089A6414D11}"/>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0" name="Text Box 24">
            <a:extLst>
              <a:ext uri="{FF2B5EF4-FFF2-40B4-BE49-F238E27FC236}">
                <a16:creationId xmlns:a16="http://schemas.microsoft.com/office/drawing/2014/main" id="{B62CF67E-E778-3329-C439-9C6BBF8A3D90}"/>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1" name="Text Box 25">
            <a:extLst>
              <a:ext uri="{FF2B5EF4-FFF2-40B4-BE49-F238E27FC236}">
                <a16:creationId xmlns:a16="http://schemas.microsoft.com/office/drawing/2014/main" id="{37EB6BA0-503C-DDB0-3EEA-34F6715CCD85}"/>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2" name="Text Box 26">
            <a:extLst>
              <a:ext uri="{FF2B5EF4-FFF2-40B4-BE49-F238E27FC236}">
                <a16:creationId xmlns:a16="http://schemas.microsoft.com/office/drawing/2014/main" id="{2144E752-AF35-0DB7-A54C-AB5471E345D3}"/>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3" name="Text Box 27">
            <a:extLst>
              <a:ext uri="{FF2B5EF4-FFF2-40B4-BE49-F238E27FC236}">
                <a16:creationId xmlns:a16="http://schemas.microsoft.com/office/drawing/2014/main" id="{1E51FBE8-553B-FE7B-6F01-A48A39DD55E9}"/>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5084" name="Freeform 28">
            <a:extLst>
              <a:ext uri="{FF2B5EF4-FFF2-40B4-BE49-F238E27FC236}">
                <a16:creationId xmlns:a16="http://schemas.microsoft.com/office/drawing/2014/main" id="{47C1BD64-F742-1DAD-9795-D59DA5A24C11}"/>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5" name="Freeform 29">
            <a:extLst>
              <a:ext uri="{FF2B5EF4-FFF2-40B4-BE49-F238E27FC236}">
                <a16:creationId xmlns:a16="http://schemas.microsoft.com/office/drawing/2014/main" id="{2D89D32A-99DE-EBF8-CCF5-82D07A6B6CA2}"/>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6" name="Freeform 30">
            <a:extLst>
              <a:ext uri="{FF2B5EF4-FFF2-40B4-BE49-F238E27FC236}">
                <a16:creationId xmlns:a16="http://schemas.microsoft.com/office/drawing/2014/main" id="{077C1E38-0FDF-8C77-46A2-FBDC8C80E779}"/>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87" name="Text Box 31">
            <a:extLst>
              <a:ext uri="{FF2B5EF4-FFF2-40B4-BE49-F238E27FC236}">
                <a16:creationId xmlns:a16="http://schemas.microsoft.com/office/drawing/2014/main" id="{14B8E000-D8A1-3932-FA27-7562E19507B7}"/>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5088" name="Text Box 32">
            <a:extLst>
              <a:ext uri="{FF2B5EF4-FFF2-40B4-BE49-F238E27FC236}">
                <a16:creationId xmlns:a16="http://schemas.microsoft.com/office/drawing/2014/main" id="{A1C6AFE1-0AB7-A273-9B09-E51CBE8A63CB}"/>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5089" name="Text Box 33">
            <a:extLst>
              <a:ext uri="{FF2B5EF4-FFF2-40B4-BE49-F238E27FC236}">
                <a16:creationId xmlns:a16="http://schemas.microsoft.com/office/drawing/2014/main" id="{787EDF42-3B83-5655-ECB7-99796B32D193}"/>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5090" name="Freeform 34">
            <a:extLst>
              <a:ext uri="{FF2B5EF4-FFF2-40B4-BE49-F238E27FC236}">
                <a16:creationId xmlns:a16="http://schemas.microsoft.com/office/drawing/2014/main" id="{61483157-B4C3-BA81-1C6E-1C79851F374F}"/>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1" name="Text Box 35">
            <a:extLst>
              <a:ext uri="{FF2B5EF4-FFF2-40B4-BE49-F238E27FC236}">
                <a16:creationId xmlns:a16="http://schemas.microsoft.com/office/drawing/2014/main" id="{0EC8E8CD-F4D5-7F89-0A31-406DD3EF9B3D}"/>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5092" name="Text Box 36">
            <a:extLst>
              <a:ext uri="{FF2B5EF4-FFF2-40B4-BE49-F238E27FC236}">
                <a16:creationId xmlns:a16="http://schemas.microsoft.com/office/drawing/2014/main" id="{D7FA7214-53DE-BF54-2697-863015603CFA}"/>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5093" name="Text Box 37">
            <a:extLst>
              <a:ext uri="{FF2B5EF4-FFF2-40B4-BE49-F238E27FC236}">
                <a16:creationId xmlns:a16="http://schemas.microsoft.com/office/drawing/2014/main" id="{1A9669D3-CE31-CD4D-2861-27160AD518CA}"/>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5094" name="Text Box 38">
            <a:extLst>
              <a:ext uri="{FF2B5EF4-FFF2-40B4-BE49-F238E27FC236}">
                <a16:creationId xmlns:a16="http://schemas.microsoft.com/office/drawing/2014/main" id="{955EC491-F4F3-D414-C7D4-5FB13C7EE782}"/>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5095" name="Text Box 39">
            <a:extLst>
              <a:ext uri="{FF2B5EF4-FFF2-40B4-BE49-F238E27FC236}">
                <a16:creationId xmlns:a16="http://schemas.microsoft.com/office/drawing/2014/main" id="{84FDF9E2-3FB7-7CE4-ED0E-C2096648452D}"/>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5096" name="Text Box 40">
            <a:extLst>
              <a:ext uri="{FF2B5EF4-FFF2-40B4-BE49-F238E27FC236}">
                <a16:creationId xmlns:a16="http://schemas.microsoft.com/office/drawing/2014/main" id="{086127CA-C9AE-EC88-DBAA-65A10389ED22}"/>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5097" name="Text Box 41">
            <a:extLst>
              <a:ext uri="{FF2B5EF4-FFF2-40B4-BE49-F238E27FC236}">
                <a16:creationId xmlns:a16="http://schemas.microsoft.com/office/drawing/2014/main" id="{BD10298E-B704-BD37-23CB-F7822913A67C}"/>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5098" name="Text Box 42">
            <a:extLst>
              <a:ext uri="{FF2B5EF4-FFF2-40B4-BE49-F238E27FC236}">
                <a16:creationId xmlns:a16="http://schemas.microsoft.com/office/drawing/2014/main" id="{1EC47E12-C867-017D-E335-E236C9FADA7C}"/>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5099" name="Text Box 43">
            <a:extLst>
              <a:ext uri="{FF2B5EF4-FFF2-40B4-BE49-F238E27FC236}">
                <a16:creationId xmlns:a16="http://schemas.microsoft.com/office/drawing/2014/main" id="{C33D6BDE-7557-D6E9-3D33-8D7A5F6E9579}"/>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587820" name="Text Box 44">
            <a:extLst>
              <a:ext uri="{FF2B5EF4-FFF2-40B4-BE49-F238E27FC236}">
                <a16:creationId xmlns:a16="http://schemas.microsoft.com/office/drawing/2014/main" id="{CB825C32-3039-3BCC-2E1E-5777B7A332C8}"/>
              </a:ext>
            </a:extLst>
          </p:cNvPr>
          <p:cNvSpPr txBox="1">
            <a:spLocks noChangeArrowheads="1"/>
          </p:cNvSpPr>
          <p:nvPr/>
        </p:nvSpPr>
        <p:spPr bwMode="auto">
          <a:xfrm>
            <a:off x="6248400" y="5486400"/>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1800">
                <a:solidFill>
                  <a:srgbClr val="800000"/>
                </a:solidFill>
                <a:latin typeface="Comic Sans MS" panose="030F0702030302020204" pitchFamily="66" charset="0"/>
              </a:rPr>
              <a:t>Service Revenue</a:t>
            </a:r>
          </a:p>
        </p:txBody>
      </p:sp>
      <p:sp>
        <p:nvSpPr>
          <p:cNvPr id="45101" name="Text Box 46">
            <a:extLst>
              <a:ext uri="{FF2B5EF4-FFF2-40B4-BE49-F238E27FC236}">
                <a16:creationId xmlns:a16="http://schemas.microsoft.com/office/drawing/2014/main" id="{490E905D-2DC2-65BE-871A-B3E3001AB153}"/>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45102" name="Text Box 47">
            <a:extLst>
              <a:ext uri="{FF2B5EF4-FFF2-40B4-BE49-F238E27FC236}">
                <a16:creationId xmlns:a16="http://schemas.microsoft.com/office/drawing/2014/main" id="{34F36E54-F957-0EC5-B19B-74AB4ADE4954}"/>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5103" name="Text Box 48">
            <a:extLst>
              <a:ext uri="{FF2B5EF4-FFF2-40B4-BE49-F238E27FC236}">
                <a16:creationId xmlns:a16="http://schemas.microsoft.com/office/drawing/2014/main" id="{EC5D6CF6-4868-4965-D581-E80921256C8C}"/>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5104" name="Text Box 49">
            <a:extLst>
              <a:ext uri="{FF2B5EF4-FFF2-40B4-BE49-F238E27FC236}">
                <a16:creationId xmlns:a16="http://schemas.microsoft.com/office/drawing/2014/main" id="{75E861EE-8E1B-9F97-01BA-42FB51E14F79}"/>
              </a:ext>
            </a:extLst>
          </p:cNvPr>
          <p:cNvSpPr txBox="1">
            <a:spLocks noChangeArrowheads="1"/>
          </p:cNvSpPr>
          <p:nvPr/>
        </p:nvSpPr>
        <p:spPr bwMode="auto">
          <a:xfrm>
            <a:off x="381000" y="1143000"/>
            <a:ext cx="8915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300">
                <a:solidFill>
                  <a:srgbClr val="800000"/>
                </a:solidFill>
                <a:latin typeface="Comic Sans MS" panose="030F0702030302020204" pitchFamily="66" charset="0"/>
              </a:rPr>
              <a:t>8.  Provided repair services on account to customers $750.</a:t>
            </a:r>
          </a:p>
        </p:txBody>
      </p:sp>
      <p:sp>
        <p:nvSpPr>
          <p:cNvPr id="587826" name="Text Box 50">
            <a:extLst>
              <a:ext uri="{FF2B5EF4-FFF2-40B4-BE49-F238E27FC236}">
                <a16:creationId xmlns:a16="http://schemas.microsoft.com/office/drawing/2014/main" id="{E40E29BC-6DBA-F7A1-AF0B-BD990CB3AFA2}"/>
              </a:ext>
            </a:extLst>
          </p:cNvPr>
          <p:cNvSpPr txBox="1">
            <a:spLocks noChangeArrowheads="1"/>
          </p:cNvSpPr>
          <p:nvPr/>
        </p:nvSpPr>
        <p:spPr bwMode="auto">
          <a:xfrm>
            <a:off x="20574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p>
        </p:txBody>
      </p:sp>
      <p:sp>
        <p:nvSpPr>
          <p:cNvPr id="45106" name="Text Box 51">
            <a:extLst>
              <a:ext uri="{FF2B5EF4-FFF2-40B4-BE49-F238E27FC236}">
                <a16:creationId xmlns:a16="http://schemas.microsoft.com/office/drawing/2014/main" id="{AC2EE53A-9184-A025-3FE2-8E02E39802D3}"/>
              </a:ext>
            </a:extLst>
          </p:cNvPr>
          <p:cNvSpPr txBox="1">
            <a:spLocks noChangeArrowheads="1"/>
          </p:cNvSpPr>
          <p:nvPr/>
        </p:nvSpPr>
        <p:spPr bwMode="auto">
          <a:xfrm>
            <a:off x="228600" y="51387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8.</a:t>
            </a:r>
          </a:p>
        </p:txBody>
      </p:sp>
      <p:sp>
        <p:nvSpPr>
          <p:cNvPr id="587828" name="Text Box 52">
            <a:extLst>
              <a:ext uri="{FF2B5EF4-FFF2-40B4-BE49-F238E27FC236}">
                <a16:creationId xmlns:a16="http://schemas.microsoft.com/office/drawing/2014/main" id="{9CEF16C3-3CB6-1591-9011-7B91375DE2D3}"/>
              </a:ext>
            </a:extLst>
          </p:cNvPr>
          <p:cNvSpPr txBox="1">
            <a:spLocks noChangeArrowheads="1"/>
          </p:cNvSpPr>
          <p:nvPr/>
        </p:nvSpPr>
        <p:spPr bwMode="auto">
          <a:xfrm>
            <a:off x="76200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endParaRPr lang="en-US" altLang="en-US" sz="1800">
              <a:solidFill>
                <a:srgbClr val="000066"/>
              </a:solidFill>
              <a:latin typeface="Comic Sans MS" panose="030F0702030302020204" pitchFamily="66" charset="0"/>
            </a:endParaRPr>
          </a:p>
        </p:txBody>
      </p:sp>
      <p:sp>
        <p:nvSpPr>
          <p:cNvPr id="45108" name="Text Box 54">
            <a:extLst>
              <a:ext uri="{FF2B5EF4-FFF2-40B4-BE49-F238E27FC236}">
                <a16:creationId xmlns:a16="http://schemas.microsoft.com/office/drawing/2014/main" id="{22158AC4-A13F-D7AA-A16A-9F6321A3F014}"/>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7826"/>
                                        </p:tgtEl>
                                        <p:attrNameLst>
                                          <p:attrName>style.visibility</p:attrName>
                                        </p:attrNameLst>
                                      </p:cBhvr>
                                      <p:to>
                                        <p:strVal val="visible"/>
                                      </p:to>
                                    </p:set>
                                    <p:animEffect transition="in" filter="wipe(left)">
                                      <p:cBhvr>
                                        <p:cTn id="7" dur="500"/>
                                        <p:tgtEl>
                                          <p:spTgt spid="58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7828"/>
                                        </p:tgtEl>
                                        <p:attrNameLst>
                                          <p:attrName>style.visibility</p:attrName>
                                        </p:attrNameLst>
                                      </p:cBhvr>
                                      <p:to>
                                        <p:strVal val="visible"/>
                                      </p:to>
                                    </p:set>
                                    <p:animEffect transition="in" filter="wipe(left)">
                                      <p:cBhvr>
                                        <p:cTn id="12" dur="500"/>
                                        <p:tgtEl>
                                          <p:spTgt spid="58782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87820"/>
                                        </p:tgtEl>
                                        <p:attrNameLst>
                                          <p:attrName>style.visibility</p:attrName>
                                        </p:attrNameLst>
                                      </p:cBhvr>
                                      <p:to>
                                        <p:strVal val="visible"/>
                                      </p:to>
                                    </p:set>
                                    <p:animEffect transition="in" filter="wipe(left)">
                                      <p:cBhvr>
                                        <p:cTn id="16" dur="500"/>
                                        <p:tgtEl>
                                          <p:spTgt spid="587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20" grpId="0"/>
      <p:bldP spid="587826" grpId="0" autoUpdateAnimBg="0"/>
      <p:bldP spid="58782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89" name="Text Box 89">
            <a:extLst>
              <a:ext uri="{FF2B5EF4-FFF2-40B4-BE49-F238E27FC236}">
                <a16:creationId xmlns:a16="http://schemas.microsoft.com/office/drawing/2014/main" id="{23E08FF3-4191-6AD4-0959-7B4E1B28E4E5}"/>
              </a:ext>
            </a:extLst>
          </p:cNvPr>
          <p:cNvSpPr txBox="1">
            <a:spLocks noChangeArrowheads="1"/>
          </p:cNvSpPr>
          <p:nvPr/>
        </p:nvSpPr>
        <p:spPr bwMode="auto">
          <a:xfrm>
            <a:off x="533400" y="5805488"/>
            <a:ext cx="8305800" cy="366712"/>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tabLst>
                <a:tab pos="796925" algn="r"/>
                <a:tab pos="1203325" algn="r"/>
                <a:tab pos="2408238" algn="r"/>
                <a:tab pos="2743200" algn="r"/>
                <a:tab pos="3946525" algn="r"/>
                <a:tab pos="4283075" algn="r"/>
                <a:tab pos="5380038" algn="r"/>
                <a:tab pos="5715000" algn="r"/>
                <a:tab pos="6740525" algn="r"/>
                <a:tab pos="7948613" algn="r"/>
              </a:tabLst>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b="0">
                <a:solidFill>
                  <a:schemeClr val="tx1"/>
                </a:solidFill>
                <a:latin typeface="Comic Sans MS" panose="030F0702030302020204" pitchFamily="66" charset="0"/>
              </a:rPr>
              <a:t>    	6,820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a:t>
            </a:r>
            <a:r>
              <a:rPr lang="en-US" altLang="en-US" sz="1800">
                <a:solidFill>
                  <a:schemeClr val="tx1"/>
                </a:solidFill>
                <a:latin typeface="Comic Sans MS" panose="030F0702030302020204" pitchFamily="66" charset="0"/>
              </a:rPr>
              <a:t>       	</a:t>
            </a:r>
            <a:r>
              <a:rPr lang="en-US" altLang="en-US" sz="1800" b="0">
                <a:solidFill>
                  <a:schemeClr val="tx1"/>
                </a:solidFill>
                <a:latin typeface="Comic Sans MS" panose="030F0702030302020204" pitchFamily="66" charset="0"/>
              </a:rPr>
              <a:t>630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5,000   	</a:t>
            </a:r>
            <a:r>
              <a:rPr lang="en-US" altLang="en-US" sz="20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250   	</a:t>
            </a:r>
            <a:r>
              <a:rPr lang="en-US" altLang="en-US" sz="1800">
                <a:solidFill>
                  <a:schemeClr val="tx1"/>
                </a:solidFill>
                <a:latin typeface="Comic Sans MS" panose="030F0702030302020204" pitchFamily="66" charset="0"/>
              </a:rPr>
              <a:t>+</a:t>
            </a:r>
            <a:r>
              <a:rPr lang="en-US" altLang="en-US" sz="1800" b="0">
                <a:solidFill>
                  <a:schemeClr val="tx1"/>
                </a:solidFill>
                <a:latin typeface="Comic Sans MS" panose="030F0702030302020204" pitchFamily="66" charset="0"/>
              </a:rPr>
              <a:t>   	 10,000  +	2,200</a:t>
            </a:r>
            <a:endParaRPr lang="en-US" altLang="en-US" sz="1800">
              <a:solidFill>
                <a:schemeClr val="tx1"/>
              </a:solidFill>
              <a:latin typeface="Comic Sans MS" panose="030F0702030302020204" pitchFamily="66" charset="0"/>
            </a:endParaRPr>
          </a:p>
        </p:txBody>
      </p:sp>
      <p:sp>
        <p:nvSpPr>
          <p:cNvPr id="588802" name="Rectangle 2">
            <a:extLst>
              <a:ext uri="{FF2B5EF4-FFF2-40B4-BE49-F238E27FC236}">
                <a16:creationId xmlns:a16="http://schemas.microsoft.com/office/drawing/2014/main" id="{BC73DB86-61B3-D414-A840-2899E8264587}"/>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Transactions (Problem)</a:t>
            </a:r>
          </a:p>
        </p:txBody>
      </p:sp>
      <p:sp>
        <p:nvSpPr>
          <p:cNvPr id="46084" name="Text Box 3">
            <a:extLst>
              <a:ext uri="{FF2B5EF4-FFF2-40B4-BE49-F238E27FC236}">
                <a16:creationId xmlns:a16="http://schemas.microsoft.com/office/drawing/2014/main" id="{8F2E699A-7F72-E808-852B-65CD9D04B637}"/>
              </a:ext>
            </a:extLst>
          </p:cNvPr>
          <p:cNvSpPr txBox="1">
            <a:spLocks noChangeArrowheads="1"/>
          </p:cNvSpPr>
          <p:nvPr/>
        </p:nvSpPr>
        <p:spPr bwMode="auto">
          <a:xfrm>
            <a:off x="5334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46085" name="Text Box 4">
            <a:extLst>
              <a:ext uri="{FF2B5EF4-FFF2-40B4-BE49-F238E27FC236}">
                <a16:creationId xmlns:a16="http://schemas.microsoft.com/office/drawing/2014/main" id="{CC68896C-0CD9-C95B-A23E-9E8B47FF862E}"/>
              </a:ext>
            </a:extLst>
          </p:cNvPr>
          <p:cNvSpPr txBox="1">
            <a:spLocks noChangeArrowheads="1"/>
          </p:cNvSpPr>
          <p:nvPr/>
        </p:nvSpPr>
        <p:spPr bwMode="auto">
          <a:xfrm>
            <a:off x="228600" y="273208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1.</a:t>
            </a:r>
          </a:p>
        </p:txBody>
      </p:sp>
      <p:sp>
        <p:nvSpPr>
          <p:cNvPr id="46086" name="Text Box 5">
            <a:extLst>
              <a:ext uri="{FF2B5EF4-FFF2-40B4-BE49-F238E27FC236}">
                <a16:creationId xmlns:a16="http://schemas.microsoft.com/office/drawing/2014/main" id="{6522FC58-AC0C-3B93-54C5-C86A03A2CAE3}"/>
              </a:ext>
            </a:extLst>
          </p:cNvPr>
          <p:cNvSpPr txBox="1">
            <a:spLocks noChangeArrowheads="1"/>
          </p:cNvSpPr>
          <p:nvPr/>
        </p:nvSpPr>
        <p:spPr bwMode="auto">
          <a:xfrm>
            <a:off x="6400800" y="273208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+10,000</a:t>
            </a:r>
          </a:p>
        </p:txBody>
      </p:sp>
      <p:sp>
        <p:nvSpPr>
          <p:cNvPr id="588806" name="Text Box 6">
            <a:extLst>
              <a:ext uri="{FF2B5EF4-FFF2-40B4-BE49-F238E27FC236}">
                <a16:creationId xmlns:a16="http://schemas.microsoft.com/office/drawing/2014/main" id="{8ABAFF64-343D-043E-E5D7-786C44221779}"/>
              </a:ext>
            </a:extLst>
          </p:cNvPr>
          <p:cNvSpPr txBox="1">
            <a:spLocks noChangeArrowheads="1"/>
          </p:cNvSpPr>
          <p:nvPr/>
        </p:nvSpPr>
        <p:spPr bwMode="auto">
          <a:xfrm>
            <a:off x="3581400" y="6248400"/>
            <a:ext cx="5486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7 	Analyze the effects of business transactions on the accounting equation.</a:t>
            </a:r>
          </a:p>
        </p:txBody>
      </p:sp>
      <p:sp>
        <p:nvSpPr>
          <p:cNvPr id="46088" name="Text Box 7">
            <a:extLst>
              <a:ext uri="{FF2B5EF4-FFF2-40B4-BE49-F238E27FC236}">
                <a16:creationId xmlns:a16="http://schemas.microsoft.com/office/drawing/2014/main" id="{1051DFAA-9DD8-C2CA-0FBA-8E3678E7180C}"/>
              </a:ext>
            </a:extLst>
          </p:cNvPr>
          <p:cNvSpPr txBox="1">
            <a:spLocks noChangeArrowheads="1"/>
          </p:cNvSpPr>
          <p:nvPr/>
        </p:nvSpPr>
        <p:spPr bwMode="auto">
          <a:xfrm>
            <a:off x="533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6089" name="Text Box 8">
            <a:extLst>
              <a:ext uri="{FF2B5EF4-FFF2-40B4-BE49-F238E27FC236}">
                <a16:creationId xmlns:a16="http://schemas.microsoft.com/office/drawing/2014/main" id="{B1D49232-35B9-31BF-11F5-319CFFBD7867}"/>
              </a:ext>
            </a:extLst>
          </p:cNvPr>
          <p:cNvSpPr txBox="1">
            <a:spLocks noChangeArrowheads="1"/>
          </p:cNvSpPr>
          <p:nvPr/>
        </p:nvSpPr>
        <p:spPr bwMode="auto">
          <a:xfrm>
            <a:off x="228600" y="30813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2.</a:t>
            </a:r>
          </a:p>
        </p:txBody>
      </p:sp>
      <p:sp>
        <p:nvSpPr>
          <p:cNvPr id="46090" name="Text Box 9">
            <a:extLst>
              <a:ext uri="{FF2B5EF4-FFF2-40B4-BE49-F238E27FC236}">
                <a16:creationId xmlns:a16="http://schemas.microsoft.com/office/drawing/2014/main" id="{91CCFCF4-FA2D-85DE-9E93-8653438C675F}"/>
              </a:ext>
            </a:extLst>
          </p:cNvPr>
          <p:cNvSpPr txBox="1">
            <a:spLocks noChangeArrowheads="1"/>
          </p:cNvSpPr>
          <p:nvPr/>
        </p:nvSpPr>
        <p:spPr bwMode="auto">
          <a:xfrm>
            <a:off x="3581400" y="30813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+5,000</a:t>
            </a:r>
          </a:p>
        </p:txBody>
      </p:sp>
      <p:sp>
        <p:nvSpPr>
          <p:cNvPr id="46091" name="Text Box 10">
            <a:extLst>
              <a:ext uri="{FF2B5EF4-FFF2-40B4-BE49-F238E27FC236}">
                <a16:creationId xmlns:a16="http://schemas.microsoft.com/office/drawing/2014/main" id="{ECBA41F2-3190-B4E4-22C7-C2B8FBE23F88}"/>
              </a:ext>
            </a:extLst>
          </p:cNvPr>
          <p:cNvSpPr txBox="1">
            <a:spLocks noChangeArrowheads="1"/>
          </p:cNvSpPr>
          <p:nvPr/>
        </p:nvSpPr>
        <p:spPr bwMode="auto">
          <a:xfrm>
            <a:off x="533400" y="34290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p>
        </p:txBody>
      </p:sp>
      <p:sp>
        <p:nvSpPr>
          <p:cNvPr id="46092" name="Text Box 11">
            <a:extLst>
              <a:ext uri="{FF2B5EF4-FFF2-40B4-BE49-F238E27FC236}">
                <a16:creationId xmlns:a16="http://schemas.microsoft.com/office/drawing/2014/main" id="{A9791ED0-9F33-1D47-091F-29E990322CBA}"/>
              </a:ext>
            </a:extLst>
          </p:cNvPr>
          <p:cNvSpPr txBox="1">
            <a:spLocks noChangeArrowheads="1"/>
          </p:cNvSpPr>
          <p:nvPr/>
        </p:nvSpPr>
        <p:spPr bwMode="auto">
          <a:xfrm>
            <a:off x="228600" y="34290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3.</a:t>
            </a:r>
          </a:p>
        </p:txBody>
      </p:sp>
      <p:sp>
        <p:nvSpPr>
          <p:cNvPr id="46093" name="Text Box 12">
            <a:extLst>
              <a:ext uri="{FF2B5EF4-FFF2-40B4-BE49-F238E27FC236}">
                <a16:creationId xmlns:a16="http://schemas.microsoft.com/office/drawing/2014/main" id="{B6E23BDB-11C4-7A4F-1830-0C719F376221}"/>
              </a:ext>
            </a:extLst>
          </p:cNvPr>
          <p:cNvSpPr txBox="1">
            <a:spLocks noChangeArrowheads="1"/>
          </p:cNvSpPr>
          <p:nvPr/>
        </p:nvSpPr>
        <p:spPr bwMode="auto">
          <a:xfrm>
            <a:off x="7467600" y="34290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-400</a:t>
            </a:r>
            <a:endParaRPr lang="en-US" altLang="en-US" sz="1800">
              <a:solidFill>
                <a:srgbClr val="000066"/>
              </a:solidFill>
              <a:latin typeface="Comic Sans MS" panose="030F0702030302020204" pitchFamily="66" charset="0"/>
            </a:endParaRPr>
          </a:p>
        </p:txBody>
      </p:sp>
      <p:sp>
        <p:nvSpPr>
          <p:cNvPr id="46094" name="Text Box 13">
            <a:extLst>
              <a:ext uri="{FF2B5EF4-FFF2-40B4-BE49-F238E27FC236}">
                <a16:creationId xmlns:a16="http://schemas.microsoft.com/office/drawing/2014/main" id="{D58F07B8-27DC-906C-D61D-C72A0AC0BE6F}"/>
              </a:ext>
            </a:extLst>
          </p:cNvPr>
          <p:cNvSpPr txBox="1">
            <a:spLocks noChangeArrowheads="1"/>
          </p:cNvSpPr>
          <p:nvPr/>
        </p:nvSpPr>
        <p:spPr bwMode="auto">
          <a:xfrm>
            <a:off x="6248400" y="16557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Stockholders’ Equity</a:t>
            </a:r>
          </a:p>
        </p:txBody>
      </p:sp>
      <p:sp>
        <p:nvSpPr>
          <p:cNvPr id="46095" name="Text Box 14">
            <a:extLst>
              <a:ext uri="{FF2B5EF4-FFF2-40B4-BE49-F238E27FC236}">
                <a16:creationId xmlns:a16="http://schemas.microsoft.com/office/drawing/2014/main" id="{2DED2EAF-9D94-860E-7B77-300EDDBD03A6}"/>
              </a:ext>
            </a:extLst>
          </p:cNvPr>
          <p:cNvSpPr txBox="1">
            <a:spLocks noChangeArrowheads="1"/>
          </p:cNvSpPr>
          <p:nvPr/>
        </p:nvSpPr>
        <p:spPr bwMode="auto">
          <a:xfrm>
            <a:off x="533400" y="2362200"/>
            <a:ext cx="1066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Cash</a:t>
            </a:r>
          </a:p>
        </p:txBody>
      </p:sp>
      <p:sp>
        <p:nvSpPr>
          <p:cNvPr id="46096" name="Text Box 15">
            <a:extLst>
              <a:ext uri="{FF2B5EF4-FFF2-40B4-BE49-F238E27FC236}">
                <a16:creationId xmlns:a16="http://schemas.microsoft.com/office/drawing/2014/main" id="{F651C8AB-3043-26A9-9A71-62A39E481FA4}"/>
              </a:ext>
            </a:extLst>
          </p:cNvPr>
          <p:cNvSpPr txBox="1">
            <a:spLocks noChangeArrowheads="1"/>
          </p:cNvSpPr>
          <p:nvPr/>
        </p:nvSpPr>
        <p:spPr bwMode="auto">
          <a:xfrm>
            <a:off x="18288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Receivable</a:t>
            </a:r>
          </a:p>
        </p:txBody>
      </p:sp>
      <p:sp>
        <p:nvSpPr>
          <p:cNvPr id="46097" name="Text Box 16">
            <a:extLst>
              <a:ext uri="{FF2B5EF4-FFF2-40B4-BE49-F238E27FC236}">
                <a16:creationId xmlns:a16="http://schemas.microsoft.com/office/drawing/2014/main" id="{8B3CDCCA-80DD-C674-56D8-FA5500E98ACC}"/>
              </a:ext>
            </a:extLst>
          </p:cNvPr>
          <p:cNvSpPr txBox="1">
            <a:spLocks noChangeArrowheads="1"/>
          </p:cNvSpPr>
          <p:nvPr/>
        </p:nvSpPr>
        <p:spPr bwMode="auto">
          <a:xfrm>
            <a:off x="3429000" y="2362200"/>
            <a:ext cx="1295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Equipment</a:t>
            </a:r>
          </a:p>
        </p:txBody>
      </p:sp>
      <p:sp>
        <p:nvSpPr>
          <p:cNvPr id="46098" name="Text Box 17">
            <a:extLst>
              <a:ext uri="{FF2B5EF4-FFF2-40B4-BE49-F238E27FC236}">
                <a16:creationId xmlns:a16="http://schemas.microsoft.com/office/drawing/2014/main" id="{51DAE65C-DB61-6F0A-AA6D-AD9179DE6AA5}"/>
              </a:ext>
            </a:extLst>
          </p:cNvPr>
          <p:cNvSpPr txBox="1">
            <a:spLocks noChangeArrowheads="1"/>
          </p:cNvSpPr>
          <p:nvPr/>
        </p:nvSpPr>
        <p:spPr bwMode="auto">
          <a:xfrm>
            <a:off x="48006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Accounts Payable</a:t>
            </a:r>
          </a:p>
        </p:txBody>
      </p:sp>
      <p:sp>
        <p:nvSpPr>
          <p:cNvPr id="46099" name="Text Box 18">
            <a:extLst>
              <a:ext uri="{FF2B5EF4-FFF2-40B4-BE49-F238E27FC236}">
                <a16:creationId xmlns:a16="http://schemas.microsoft.com/office/drawing/2014/main" id="{A41A150D-FADC-D835-4206-0AED8A65D5AD}"/>
              </a:ext>
            </a:extLst>
          </p:cNvPr>
          <p:cNvSpPr txBox="1">
            <a:spLocks noChangeArrowheads="1"/>
          </p:cNvSpPr>
          <p:nvPr/>
        </p:nvSpPr>
        <p:spPr bwMode="auto">
          <a:xfrm>
            <a:off x="6248400" y="20256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Share Capital</a:t>
            </a:r>
          </a:p>
        </p:txBody>
      </p:sp>
      <p:sp>
        <p:nvSpPr>
          <p:cNvPr id="46100" name="Freeform 19">
            <a:extLst>
              <a:ext uri="{FF2B5EF4-FFF2-40B4-BE49-F238E27FC236}">
                <a16:creationId xmlns:a16="http://schemas.microsoft.com/office/drawing/2014/main" id="{2464ABE6-323D-6A5F-A234-11A58E618F17}"/>
              </a:ext>
            </a:extLst>
          </p:cNvPr>
          <p:cNvSpPr>
            <a:spLocks/>
          </p:cNvSpPr>
          <p:nvPr/>
        </p:nvSpPr>
        <p:spPr bwMode="auto">
          <a:xfrm>
            <a:off x="1905000" y="26670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1" name="Freeform 20">
            <a:extLst>
              <a:ext uri="{FF2B5EF4-FFF2-40B4-BE49-F238E27FC236}">
                <a16:creationId xmlns:a16="http://schemas.microsoft.com/office/drawing/2014/main" id="{A2507F06-FECD-A729-8EE2-86539E9630FA}"/>
              </a:ext>
            </a:extLst>
          </p:cNvPr>
          <p:cNvSpPr>
            <a:spLocks/>
          </p:cNvSpPr>
          <p:nvPr/>
        </p:nvSpPr>
        <p:spPr bwMode="auto">
          <a:xfrm>
            <a:off x="533400" y="26670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2" name="Freeform 21">
            <a:extLst>
              <a:ext uri="{FF2B5EF4-FFF2-40B4-BE49-F238E27FC236}">
                <a16:creationId xmlns:a16="http://schemas.microsoft.com/office/drawing/2014/main" id="{1051A877-15EE-2789-AFD9-37B1B8AB861A}"/>
              </a:ext>
            </a:extLst>
          </p:cNvPr>
          <p:cNvSpPr>
            <a:spLocks/>
          </p:cNvSpPr>
          <p:nvPr/>
        </p:nvSpPr>
        <p:spPr bwMode="auto">
          <a:xfrm>
            <a:off x="35052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3" name="Freeform 22">
            <a:extLst>
              <a:ext uri="{FF2B5EF4-FFF2-40B4-BE49-F238E27FC236}">
                <a16:creationId xmlns:a16="http://schemas.microsoft.com/office/drawing/2014/main" id="{EBCD6D27-FA42-72E5-5E03-76C5DD627E42}"/>
              </a:ext>
            </a:extLst>
          </p:cNvPr>
          <p:cNvSpPr>
            <a:spLocks/>
          </p:cNvSpPr>
          <p:nvPr/>
        </p:nvSpPr>
        <p:spPr bwMode="auto">
          <a:xfrm>
            <a:off x="4953000" y="26670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4" name="Freeform 23">
            <a:extLst>
              <a:ext uri="{FF2B5EF4-FFF2-40B4-BE49-F238E27FC236}">
                <a16:creationId xmlns:a16="http://schemas.microsoft.com/office/drawing/2014/main" id="{797BA05B-75F6-166E-9D8B-C307ADFDF43A}"/>
              </a:ext>
            </a:extLst>
          </p:cNvPr>
          <p:cNvSpPr>
            <a:spLocks/>
          </p:cNvSpPr>
          <p:nvPr/>
        </p:nvSpPr>
        <p:spPr bwMode="auto">
          <a:xfrm>
            <a:off x="6411913" y="26670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5" name="Text Box 24">
            <a:extLst>
              <a:ext uri="{FF2B5EF4-FFF2-40B4-BE49-F238E27FC236}">
                <a16:creationId xmlns:a16="http://schemas.microsoft.com/office/drawing/2014/main" id="{502F2742-8F19-21D9-0FB9-0FEB1CDF2E53}"/>
              </a:ext>
            </a:extLst>
          </p:cNvPr>
          <p:cNvSpPr txBox="1">
            <a:spLocks noChangeArrowheads="1"/>
          </p:cNvSpPr>
          <p:nvPr/>
        </p:nvSpPr>
        <p:spPr bwMode="auto">
          <a:xfrm>
            <a:off x="1600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6" name="Text Box 25">
            <a:extLst>
              <a:ext uri="{FF2B5EF4-FFF2-40B4-BE49-F238E27FC236}">
                <a16:creationId xmlns:a16="http://schemas.microsoft.com/office/drawing/2014/main" id="{293D6B79-7B7F-8D54-C0C1-71E7223CE9D0}"/>
              </a:ext>
            </a:extLst>
          </p:cNvPr>
          <p:cNvSpPr txBox="1">
            <a:spLocks noChangeArrowheads="1"/>
          </p:cNvSpPr>
          <p:nvPr/>
        </p:nvSpPr>
        <p:spPr bwMode="auto">
          <a:xfrm>
            <a:off x="3124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7" name="Text Box 26">
            <a:extLst>
              <a:ext uri="{FF2B5EF4-FFF2-40B4-BE49-F238E27FC236}">
                <a16:creationId xmlns:a16="http://schemas.microsoft.com/office/drawing/2014/main" id="{505366A9-36A6-67DC-163A-8BB94B1F0AE0}"/>
              </a:ext>
            </a:extLst>
          </p:cNvPr>
          <p:cNvSpPr txBox="1">
            <a:spLocks noChangeArrowheads="1"/>
          </p:cNvSpPr>
          <p:nvPr/>
        </p:nvSpPr>
        <p:spPr bwMode="auto">
          <a:xfrm>
            <a:off x="46482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8" name="Text Box 27">
            <a:extLst>
              <a:ext uri="{FF2B5EF4-FFF2-40B4-BE49-F238E27FC236}">
                <a16:creationId xmlns:a16="http://schemas.microsoft.com/office/drawing/2014/main" id="{2537A114-49D9-C5A0-D038-5D8FBFB96A3A}"/>
              </a:ext>
            </a:extLst>
          </p:cNvPr>
          <p:cNvSpPr txBox="1">
            <a:spLocks noChangeArrowheads="1"/>
          </p:cNvSpPr>
          <p:nvPr/>
        </p:nvSpPr>
        <p:spPr bwMode="auto">
          <a:xfrm>
            <a:off x="6096000" y="2330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0"/>
              </a:spcBef>
              <a:buClrTx/>
              <a:buSzTx/>
              <a:buFontTx/>
              <a:buNone/>
            </a:pPr>
            <a:r>
              <a:rPr lang="en-US" altLang="en-US" sz="2000" b="0">
                <a:solidFill>
                  <a:schemeClr val="tx1"/>
                </a:solidFill>
                <a:latin typeface="Comic Sans MS" panose="030F0702030302020204" pitchFamily="66" charset="0"/>
              </a:rPr>
              <a:t>+</a:t>
            </a:r>
          </a:p>
        </p:txBody>
      </p:sp>
      <p:sp>
        <p:nvSpPr>
          <p:cNvPr id="46109" name="Freeform 28">
            <a:extLst>
              <a:ext uri="{FF2B5EF4-FFF2-40B4-BE49-F238E27FC236}">
                <a16:creationId xmlns:a16="http://schemas.microsoft.com/office/drawing/2014/main" id="{E09E2A3C-45B4-FDD2-2379-F79D312A3C94}"/>
              </a:ext>
            </a:extLst>
          </p:cNvPr>
          <p:cNvSpPr>
            <a:spLocks/>
          </p:cNvSpPr>
          <p:nvPr/>
        </p:nvSpPr>
        <p:spPr bwMode="auto">
          <a:xfrm flipV="1">
            <a:off x="6400800" y="1946275"/>
            <a:ext cx="2286000" cy="74613"/>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0" name="Freeform 29">
            <a:extLst>
              <a:ext uri="{FF2B5EF4-FFF2-40B4-BE49-F238E27FC236}">
                <a16:creationId xmlns:a16="http://schemas.microsoft.com/office/drawing/2014/main" id="{C3A468A0-24FE-FEEB-8EF8-818F7B22A224}"/>
              </a:ext>
            </a:extLst>
          </p:cNvPr>
          <p:cNvSpPr>
            <a:spLocks/>
          </p:cNvSpPr>
          <p:nvPr/>
        </p:nvSpPr>
        <p:spPr bwMode="auto">
          <a:xfrm>
            <a:off x="4953000" y="2022475"/>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1" name="Freeform 30">
            <a:extLst>
              <a:ext uri="{FF2B5EF4-FFF2-40B4-BE49-F238E27FC236}">
                <a16:creationId xmlns:a16="http://schemas.microsoft.com/office/drawing/2014/main" id="{E61C2649-BB52-D850-1A45-E09E22B896AC}"/>
              </a:ext>
            </a:extLst>
          </p:cNvPr>
          <p:cNvSpPr>
            <a:spLocks/>
          </p:cNvSpPr>
          <p:nvPr/>
        </p:nvSpPr>
        <p:spPr bwMode="auto">
          <a:xfrm>
            <a:off x="533400" y="2022475"/>
            <a:ext cx="4089400" cy="1588"/>
          </a:xfrm>
          <a:custGeom>
            <a:avLst/>
            <a:gdLst>
              <a:gd name="T0" fmla="*/ 0 w 2576"/>
              <a:gd name="T1" fmla="*/ 0 h 1"/>
              <a:gd name="T2" fmla="*/ 2147483646 w 2576"/>
              <a:gd name="T3" fmla="*/ 0 h 1"/>
              <a:gd name="T4" fmla="*/ 0 60000 65536"/>
              <a:gd name="T5" fmla="*/ 0 60000 65536"/>
              <a:gd name="T6" fmla="*/ 0 w 2576"/>
              <a:gd name="T7" fmla="*/ 0 h 1"/>
              <a:gd name="T8" fmla="*/ 2576 w 2576"/>
              <a:gd name="T9" fmla="*/ 1 h 1"/>
            </a:gdLst>
            <a:ahLst/>
            <a:cxnLst>
              <a:cxn ang="T4">
                <a:pos x="T0" y="T1"/>
              </a:cxn>
              <a:cxn ang="T5">
                <a:pos x="T2" y="T3"/>
              </a:cxn>
            </a:cxnLst>
            <a:rect l="T6" t="T7" r="T8" b="T9"/>
            <a:pathLst>
              <a:path w="2576" h="1">
                <a:moveTo>
                  <a:pt x="0" y="0"/>
                </a:moveTo>
                <a:lnTo>
                  <a:pt x="2576"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2" name="Text Box 31">
            <a:extLst>
              <a:ext uri="{FF2B5EF4-FFF2-40B4-BE49-F238E27FC236}">
                <a16:creationId xmlns:a16="http://schemas.microsoft.com/office/drawing/2014/main" id="{2D938FEF-D4AD-97CA-F72F-9CA7A260B252}"/>
              </a:ext>
            </a:extLst>
          </p:cNvPr>
          <p:cNvSpPr txBox="1">
            <a:spLocks noChangeArrowheads="1"/>
          </p:cNvSpPr>
          <p:nvPr/>
        </p:nvSpPr>
        <p:spPr bwMode="auto">
          <a:xfrm>
            <a:off x="1981200" y="1738313"/>
            <a:ext cx="1066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0000"/>
              </a:lnSpc>
              <a:spcBef>
                <a:spcPct val="0"/>
              </a:spcBef>
              <a:buClrTx/>
              <a:buSzTx/>
              <a:buFontTx/>
              <a:buNone/>
            </a:pPr>
            <a:r>
              <a:rPr lang="en-US" altLang="en-US" sz="1800" b="0">
                <a:solidFill>
                  <a:schemeClr val="tx1"/>
                </a:solidFill>
                <a:latin typeface="Comic Sans MS" panose="030F0702030302020204" pitchFamily="66" charset="0"/>
              </a:rPr>
              <a:t>Assets</a:t>
            </a:r>
          </a:p>
        </p:txBody>
      </p:sp>
      <p:sp>
        <p:nvSpPr>
          <p:cNvPr id="46113" name="Text Box 32">
            <a:extLst>
              <a:ext uri="{FF2B5EF4-FFF2-40B4-BE49-F238E27FC236}">
                <a16:creationId xmlns:a16="http://schemas.microsoft.com/office/drawing/2014/main" id="{C263E316-FA2A-3281-7E2A-24AE4DEEAD65}"/>
              </a:ext>
            </a:extLst>
          </p:cNvPr>
          <p:cNvSpPr txBox="1">
            <a:spLocks noChangeArrowheads="1"/>
          </p:cNvSpPr>
          <p:nvPr/>
        </p:nvSpPr>
        <p:spPr bwMode="auto">
          <a:xfrm>
            <a:off x="4800600" y="1655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Liabilities</a:t>
            </a:r>
          </a:p>
        </p:txBody>
      </p:sp>
      <p:sp>
        <p:nvSpPr>
          <p:cNvPr id="46114" name="Text Box 33">
            <a:extLst>
              <a:ext uri="{FF2B5EF4-FFF2-40B4-BE49-F238E27FC236}">
                <a16:creationId xmlns:a16="http://schemas.microsoft.com/office/drawing/2014/main" id="{CD0B8BA6-A1D3-E74D-FCE7-A0714BF64444}"/>
              </a:ext>
            </a:extLst>
          </p:cNvPr>
          <p:cNvSpPr txBox="1">
            <a:spLocks noChangeArrowheads="1"/>
          </p:cNvSpPr>
          <p:nvPr/>
        </p:nvSpPr>
        <p:spPr bwMode="auto">
          <a:xfrm>
            <a:off x="7467600" y="20240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1800" b="0">
                <a:solidFill>
                  <a:schemeClr val="tx1"/>
                </a:solidFill>
                <a:latin typeface="Comic Sans MS" panose="030F0702030302020204" pitchFamily="66" charset="0"/>
              </a:rPr>
              <a:t>Retained Earnings</a:t>
            </a:r>
          </a:p>
        </p:txBody>
      </p:sp>
      <p:sp>
        <p:nvSpPr>
          <p:cNvPr id="46115" name="Freeform 34">
            <a:extLst>
              <a:ext uri="{FF2B5EF4-FFF2-40B4-BE49-F238E27FC236}">
                <a16:creationId xmlns:a16="http://schemas.microsoft.com/office/drawing/2014/main" id="{370CA738-2C82-90D5-0031-05F6CB9EB4C3}"/>
              </a:ext>
            </a:extLst>
          </p:cNvPr>
          <p:cNvSpPr>
            <a:spLocks/>
          </p:cNvSpPr>
          <p:nvPr/>
        </p:nvSpPr>
        <p:spPr bwMode="auto">
          <a:xfrm>
            <a:off x="7631113" y="26654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6" name="Text Box 35">
            <a:extLst>
              <a:ext uri="{FF2B5EF4-FFF2-40B4-BE49-F238E27FC236}">
                <a16:creationId xmlns:a16="http://schemas.microsoft.com/office/drawing/2014/main" id="{82E0C740-8DB2-9327-9BCD-013BE20E2640}"/>
              </a:ext>
            </a:extLst>
          </p:cNvPr>
          <p:cNvSpPr txBox="1">
            <a:spLocks noChangeArrowheads="1"/>
          </p:cNvSpPr>
          <p:nvPr/>
        </p:nvSpPr>
        <p:spPr bwMode="auto">
          <a:xfrm>
            <a:off x="533400" y="37671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p>
        </p:txBody>
      </p:sp>
      <p:sp>
        <p:nvSpPr>
          <p:cNvPr id="46117" name="Text Box 36">
            <a:extLst>
              <a:ext uri="{FF2B5EF4-FFF2-40B4-BE49-F238E27FC236}">
                <a16:creationId xmlns:a16="http://schemas.microsoft.com/office/drawing/2014/main" id="{CCEFD95C-5E84-84F7-0966-A3E840578297}"/>
              </a:ext>
            </a:extLst>
          </p:cNvPr>
          <p:cNvSpPr txBox="1">
            <a:spLocks noChangeArrowheads="1"/>
          </p:cNvSpPr>
          <p:nvPr/>
        </p:nvSpPr>
        <p:spPr bwMode="auto">
          <a:xfrm>
            <a:off x="228600" y="37671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4.</a:t>
            </a:r>
          </a:p>
        </p:txBody>
      </p:sp>
      <p:sp>
        <p:nvSpPr>
          <p:cNvPr id="46118" name="Text Box 37">
            <a:extLst>
              <a:ext uri="{FF2B5EF4-FFF2-40B4-BE49-F238E27FC236}">
                <a16:creationId xmlns:a16="http://schemas.microsoft.com/office/drawing/2014/main" id="{1F84B527-DC7C-2BBD-92FC-845AA9567FD7}"/>
              </a:ext>
            </a:extLst>
          </p:cNvPr>
          <p:cNvSpPr txBox="1">
            <a:spLocks noChangeArrowheads="1"/>
          </p:cNvSpPr>
          <p:nvPr/>
        </p:nvSpPr>
        <p:spPr bwMode="auto">
          <a:xfrm>
            <a:off x="7467600" y="37671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+5,100</a:t>
            </a:r>
            <a:endParaRPr lang="en-US" altLang="en-US" sz="1800">
              <a:solidFill>
                <a:srgbClr val="000066"/>
              </a:solidFill>
              <a:latin typeface="Comic Sans MS" panose="030F0702030302020204" pitchFamily="66" charset="0"/>
            </a:endParaRPr>
          </a:p>
        </p:txBody>
      </p:sp>
      <p:sp>
        <p:nvSpPr>
          <p:cNvPr id="46119" name="Text Box 38">
            <a:extLst>
              <a:ext uri="{FF2B5EF4-FFF2-40B4-BE49-F238E27FC236}">
                <a16:creationId xmlns:a16="http://schemas.microsoft.com/office/drawing/2014/main" id="{2D708AC9-4A53-457A-56D8-0B1F38CF2BB9}"/>
              </a:ext>
            </a:extLst>
          </p:cNvPr>
          <p:cNvSpPr txBox="1">
            <a:spLocks noChangeArrowheads="1"/>
          </p:cNvSpPr>
          <p:nvPr/>
        </p:nvSpPr>
        <p:spPr bwMode="auto">
          <a:xfrm>
            <a:off x="533400" y="41148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p>
        </p:txBody>
      </p:sp>
      <p:sp>
        <p:nvSpPr>
          <p:cNvPr id="46120" name="Text Box 39">
            <a:extLst>
              <a:ext uri="{FF2B5EF4-FFF2-40B4-BE49-F238E27FC236}">
                <a16:creationId xmlns:a16="http://schemas.microsoft.com/office/drawing/2014/main" id="{89E903F7-6F26-EC77-ED8D-7E0A3AF82EA6}"/>
              </a:ext>
            </a:extLst>
          </p:cNvPr>
          <p:cNvSpPr txBox="1">
            <a:spLocks noChangeArrowheads="1"/>
          </p:cNvSpPr>
          <p:nvPr/>
        </p:nvSpPr>
        <p:spPr bwMode="auto">
          <a:xfrm>
            <a:off x="228600" y="41148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5.</a:t>
            </a:r>
          </a:p>
        </p:txBody>
      </p:sp>
      <p:sp>
        <p:nvSpPr>
          <p:cNvPr id="46121" name="Text Box 40">
            <a:extLst>
              <a:ext uri="{FF2B5EF4-FFF2-40B4-BE49-F238E27FC236}">
                <a16:creationId xmlns:a16="http://schemas.microsoft.com/office/drawing/2014/main" id="{FDC01B08-B790-07F7-543D-1475126A176B}"/>
              </a:ext>
            </a:extLst>
          </p:cNvPr>
          <p:cNvSpPr txBox="1">
            <a:spLocks noChangeArrowheads="1"/>
          </p:cNvSpPr>
          <p:nvPr/>
        </p:nvSpPr>
        <p:spPr bwMode="auto">
          <a:xfrm>
            <a:off x="7467600" y="4114800"/>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-1,000</a:t>
            </a:r>
            <a:endParaRPr lang="en-US" altLang="en-US" sz="1800">
              <a:solidFill>
                <a:srgbClr val="000066"/>
              </a:solidFill>
              <a:latin typeface="Comic Sans MS" panose="030F0702030302020204" pitchFamily="66" charset="0"/>
            </a:endParaRPr>
          </a:p>
        </p:txBody>
      </p:sp>
      <p:sp>
        <p:nvSpPr>
          <p:cNvPr id="46122" name="Text Box 41">
            <a:extLst>
              <a:ext uri="{FF2B5EF4-FFF2-40B4-BE49-F238E27FC236}">
                <a16:creationId xmlns:a16="http://schemas.microsoft.com/office/drawing/2014/main" id="{03436BA0-77D3-295A-B39C-DAE72AA358A8}"/>
              </a:ext>
            </a:extLst>
          </p:cNvPr>
          <p:cNvSpPr txBox="1">
            <a:spLocks noChangeArrowheads="1"/>
          </p:cNvSpPr>
          <p:nvPr/>
        </p:nvSpPr>
        <p:spPr bwMode="auto">
          <a:xfrm>
            <a:off x="533400" y="44529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p>
        </p:txBody>
      </p:sp>
      <p:sp>
        <p:nvSpPr>
          <p:cNvPr id="46123" name="Text Box 42">
            <a:extLst>
              <a:ext uri="{FF2B5EF4-FFF2-40B4-BE49-F238E27FC236}">
                <a16:creationId xmlns:a16="http://schemas.microsoft.com/office/drawing/2014/main" id="{40F65DD3-F08B-9617-7780-01FECDA7F529}"/>
              </a:ext>
            </a:extLst>
          </p:cNvPr>
          <p:cNvSpPr txBox="1">
            <a:spLocks noChangeArrowheads="1"/>
          </p:cNvSpPr>
          <p:nvPr/>
        </p:nvSpPr>
        <p:spPr bwMode="auto">
          <a:xfrm>
            <a:off x="228600" y="44529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6.</a:t>
            </a:r>
          </a:p>
        </p:txBody>
      </p:sp>
      <p:sp>
        <p:nvSpPr>
          <p:cNvPr id="46124" name="Text Box 43">
            <a:extLst>
              <a:ext uri="{FF2B5EF4-FFF2-40B4-BE49-F238E27FC236}">
                <a16:creationId xmlns:a16="http://schemas.microsoft.com/office/drawing/2014/main" id="{DF9B7C0B-BA70-3DA3-2C33-6BE2E28F5121}"/>
              </a:ext>
            </a:extLst>
          </p:cNvPr>
          <p:cNvSpPr txBox="1">
            <a:spLocks noChangeArrowheads="1"/>
          </p:cNvSpPr>
          <p:nvPr/>
        </p:nvSpPr>
        <p:spPr bwMode="auto">
          <a:xfrm>
            <a:off x="7467600" y="4452938"/>
            <a:ext cx="1219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-2,000</a:t>
            </a:r>
            <a:endParaRPr lang="en-US" altLang="en-US" sz="1800">
              <a:solidFill>
                <a:srgbClr val="000066"/>
              </a:solidFill>
              <a:latin typeface="Comic Sans MS" panose="030F0702030302020204" pitchFamily="66" charset="0"/>
            </a:endParaRPr>
          </a:p>
        </p:txBody>
      </p:sp>
      <p:sp>
        <p:nvSpPr>
          <p:cNvPr id="46125" name="Text Box 45">
            <a:extLst>
              <a:ext uri="{FF2B5EF4-FFF2-40B4-BE49-F238E27FC236}">
                <a16:creationId xmlns:a16="http://schemas.microsoft.com/office/drawing/2014/main" id="{8A449800-AB79-4D62-1E77-6C370856689E}"/>
              </a:ext>
            </a:extLst>
          </p:cNvPr>
          <p:cNvSpPr txBox="1">
            <a:spLocks noChangeArrowheads="1"/>
          </p:cNvSpPr>
          <p:nvPr/>
        </p:nvSpPr>
        <p:spPr bwMode="auto">
          <a:xfrm>
            <a:off x="5029200" y="48006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p>
        </p:txBody>
      </p:sp>
      <p:sp>
        <p:nvSpPr>
          <p:cNvPr id="46126" name="Text Box 46">
            <a:extLst>
              <a:ext uri="{FF2B5EF4-FFF2-40B4-BE49-F238E27FC236}">
                <a16:creationId xmlns:a16="http://schemas.microsoft.com/office/drawing/2014/main" id="{25EF3B94-571B-6073-708A-A5CDAE236EE6}"/>
              </a:ext>
            </a:extLst>
          </p:cNvPr>
          <p:cNvSpPr txBox="1">
            <a:spLocks noChangeArrowheads="1"/>
          </p:cNvSpPr>
          <p:nvPr/>
        </p:nvSpPr>
        <p:spPr bwMode="auto">
          <a:xfrm>
            <a:off x="7772400" y="4800600"/>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-250</a:t>
            </a:r>
            <a:endParaRPr lang="en-US" altLang="en-US" sz="1800">
              <a:solidFill>
                <a:srgbClr val="000066"/>
              </a:solidFill>
              <a:latin typeface="Comic Sans MS" panose="030F0702030302020204" pitchFamily="66" charset="0"/>
            </a:endParaRPr>
          </a:p>
        </p:txBody>
      </p:sp>
      <p:sp>
        <p:nvSpPr>
          <p:cNvPr id="46127" name="Text Box 47">
            <a:extLst>
              <a:ext uri="{FF2B5EF4-FFF2-40B4-BE49-F238E27FC236}">
                <a16:creationId xmlns:a16="http://schemas.microsoft.com/office/drawing/2014/main" id="{3D37848E-10D0-2373-58C0-77496E033A76}"/>
              </a:ext>
            </a:extLst>
          </p:cNvPr>
          <p:cNvSpPr txBox="1">
            <a:spLocks noChangeArrowheads="1"/>
          </p:cNvSpPr>
          <p:nvPr/>
        </p:nvSpPr>
        <p:spPr bwMode="auto">
          <a:xfrm>
            <a:off x="228600" y="48006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7.</a:t>
            </a:r>
          </a:p>
        </p:txBody>
      </p:sp>
      <p:sp>
        <p:nvSpPr>
          <p:cNvPr id="46128" name="Text Box 49">
            <a:extLst>
              <a:ext uri="{FF2B5EF4-FFF2-40B4-BE49-F238E27FC236}">
                <a16:creationId xmlns:a16="http://schemas.microsoft.com/office/drawing/2014/main" id="{5EFC3C8B-49DD-20F0-8180-EAA912392BD1}"/>
              </a:ext>
            </a:extLst>
          </p:cNvPr>
          <p:cNvSpPr txBox="1">
            <a:spLocks noChangeArrowheads="1"/>
          </p:cNvSpPr>
          <p:nvPr/>
        </p:nvSpPr>
        <p:spPr bwMode="auto">
          <a:xfrm>
            <a:off x="20574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p>
        </p:txBody>
      </p:sp>
      <p:sp>
        <p:nvSpPr>
          <p:cNvPr id="46129" name="Text Box 50">
            <a:extLst>
              <a:ext uri="{FF2B5EF4-FFF2-40B4-BE49-F238E27FC236}">
                <a16:creationId xmlns:a16="http://schemas.microsoft.com/office/drawing/2014/main" id="{3E9D2900-CA2B-E20C-49D9-3F0114A41A46}"/>
              </a:ext>
            </a:extLst>
          </p:cNvPr>
          <p:cNvSpPr txBox="1">
            <a:spLocks noChangeArrowheads="1"/>
          </p:cNvSpPr>
          <p:nvPr/>
        </p:nvSpPr>
        <p:spPr bwMode="auto">
          <a:xfrm>
            <a:off x="228600" y="5138738"/>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8.</a:t>
            </a:r>
          </a:p>
        </p:txBody>
      </p:sp>
      <p:sp>
        <p:nvSpPr>
          <p:cNvPr id="46130" name="Text Box 51">
            <a:extLst>
              <a:ext uri="{FF2B5EF4-FFF2-40B4-BE49-F238E27FC236}">
                <a16:creationId xmlns:a16="http://schemas.microsoft.com/office/drawing/2014/main" id="{4329781E-4B2C-F0A9-5A2B-8A866F132434}"/>
              </a:ext>
            </a:extLst>
          </p:cNvPr>
          <p:cNvSpPr txBox="1">
            <a:spLocks noChangeArrowheads="1"/>
          </p:cNvSpPr>
          <p:nvPr/>
        </p:nvSpPr>
        <p:spPr bwMode="auto">
          <a:xfrm>
            <a:off x="7620000" y="5138738"/>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+750</a:t>
            </a:r>
            <a:endParaRPr lang="en-US" altLang="en-US" sz="1800">
              <a:solidFill>
                <a:srgbClr val="000066"/>
              </a:solidFill>
              <a:latin typeface="Comic Sans MS" panose="030F0702030302020204" pitchFamily="66" charset="0"/>
            </a:endParaRPr>
          </a:p>
        </p:txBody>
      </p:sp>
      <p:sp>
        <p:nvSpPr>
          <p:cNvPr id="46131" name="Text Box 52">
            <a:extLst>
              <a:ext uri="{FF2B5EF4-FFF2-40B4-BE49-F238E27FC236}">
                <a16:creationId xmlns:a16="http://schemas.microsoft.com/office/drawing/2014/main" id="{C5C5E61D-575B-728F-E056-67421EC7922F}"/>
              </a:ext>
            </a:extLst>
          </p:cNvPr>
          <p:cNvSpPr txBox="1">
            <a:spLocks noChangeArrowheads="1"/>
          </p:cNvSpPr>
          <p:nvPr/>
        </p:nvSpPr>
        <p:spPr bwMode="auto">
          <a:xfrm>
            <a:off x="533400" y="11430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rgbClr val="800000"/>
                </a:solidFill>
                <a:latin typeface="Comic Sans MS" panose="030F0702030302020204" pitchFamily="66" charset="0"/>
              </a:rPr>
              <a:t>9.  Collected $120 cash for services previously billed.</a:t>
            </a:r>
          </a:p>
        </p:txBody>
      </p:sp>
      <p:sp>
        <p:nvSpPr>
          <p:cNvPr id="588881" name="Text Box 81">
            <a:extLst>
              <a:ext uri="{FF2B5EF4-FFF2-40B4-BE49-F238E27FC236}">
                <a16:creationId xmlns:a16="http://schemas.microsoft.com/office/drawing/2014/main" id="{65B23A7F-2248-00B3-A9F4-B67F94A430D3}"/>
              </a:ext>
            </a:extLst>
          </p:cNvPr>
          <p:cNvSpPr txBox="1">
            <a:spLocks noChangeArrowheads="1"/>
          </p:cNvSpPr>
          <p:nvPr/>
        </p:nvSpPr>
        <p:spPr bwMode="auto">
          <a:xfrm>
            <a:off x="533400" y="54864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+120</a:t>
            </a:r>
          </a:p>
        </p:txBody>
      </p:sp>
      <p:sp>
        <p:nvSpPr>
          <p:cNvPr id="46133" name="Text Box 82">
            <a:extLst>
              <a:ext uri="{FF2B5EF4-FFF2-40B4-BE49-F238E27FC236}">
                <a16:creationId xmlns:a16="http://schemas.microsoft.com/office/drawing/2014/main" id="{D052B3DF-B01A-0752-5701-FC5FEDD694EE}"/>
              </a:ext>
            </a:extLst>
          </p:cNvPr>
          <p:cNvSpPr txBox="1">
            <a:spLocks noChangeArrowheads="1"/>
          </p:cNvSpPr>
          <p:nvPr/>
        </p:nvSpPr>
        <p:spPr bwMode="auto">
          <a:xfrm>
            <a:off x="228600" y="5486400"/>
            <a:ext cx="45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90000"/>
              </a:lnSpc>
              <a:spcBef>
                <a:spcPct val="0"/>
              </a:spcBef>
              <a:buClrTx/>
              <a:buSzTx/>
              <a:buFontTx/>
              <a:buNone/>
            </a:pPr>
            <a:r>
              <a:rPr lang="en-US" altLang="en-US" sz="1800">
                <a:solidFill>
                  <a:srgbClr val="800000"/>
                </a:solidFill>
                <a:latin typeface="Comic Sans MS" panose="030F0702030302020204" pitchFamily="66" charset="0"/>
              </a:rPr>
              <a:t>9.</a:t>
            </a:r>
          </a:p>
        </p:txBody>
      </p:sp>
      <p:sp>
        <p:nvSpPr>
          <p:cNvPr id="588883" name="Text Box 83">
            <a:extLst>
              <a:ext uri="{FF2B5EF4-FFF2-40B4-BE49-F238E27FC236}">
                <a16:creationId xmlns:a16="http://schemas.microsoft.com/office/drawing/2014/main" id="{3223DB61-1337-ADEB-3B66-A06C8DF7A8A8}"/>
              </a:ext>
            </a:extLst>
          </p:cNvPr>
          <p:cNvSpPr txBox="1">
            <a:spLocks noChangeArrowheads="1"/>
          </p:cNvSpPr>
          <p:nvPr/>
        </p:nvSpPr>
        <p:spPr bwMode="auto">
          <a:xfrm>
            <a:off x="2057400" y="5486400"/>
            <a:ext cx="106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lnSpc>
                <a:spcPct val="90000"/>
              </a:lnSpc>
              <a:spcBef>
                <a:spcPct val="0"/>
              </a:spcBef>
              <a:buClrTx/>
              <a:buSzTx/>
              <a:buFontTx/>
              <a:buNone/>
            </a:pPr>
            <a:r>
              <a:rPr lang="en-US" altLang="en-US" sz="1800" b="0">
                <a:solidFill>
                  <a:schemeClr val="tx1"/>
                </a:solidFill>
                <a:latin typeface="Comic Sans MS" panose="030F0702030302020204" pitchFamily="66" charset="0"/>
              </a:rPr>
              <a:t>-120</a:t>
            </a:r>
            <a:endParaRPr lang="en-US" altLang="en-US" sz="1800">
              <a:solidFill>
                <a:srgbClr val="000066"/>
              </a:solidFill>
              <a:latin typeface="Comic Sans MS" panose="030F0702030302020204" pitchFamily="66" charset="0"/>
            </a:endParaRPr>
          </a:p>
        </p:txBody>
      </p:sp>
      <p:sp>
        <p:nvSpPr>
          <p:cNvPr id="46135" name="Freeform 84">
            <a:extLst>
              <a:ext uri="{FF2B5EF4-FFF2-40B4-BE49-F238E27FC236}">
                <a16:creationId xmlns:a16="http://schemas.microsoft.com/office/drawing/2014/main" id="{BD57C0C2-A87D-4E19-B771-82646579DDBB}"/>
              </a:ext>
            </a:extLst>
          </p:cNvPr>
          <p:cNvSpPr>
            <a:spLocks/>
          </p:cNvSpPr>
          <p:nvPr/>
        </p:nvSpPr>
        <p:spPr bwMode="auto">
          <a:xfrm>
            <a:off x="1905000" y="57912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6" name="Freeform 85">
            <a:extLst>
              <a:ext uri="{FF2B5EF4-FFF2-40B4-BE49-F238E27FC236}">
                <a16:creationId xmlns:a16="http://schemas.microsoft.com/office/drawing/2014/main" id="{0F469250-A827-EF70-46C0-89BB581A1237}"/>
              </a:ext>
            </a:extLst>
          </p:cNvPr>
          <p:cNvSpPr>
            <a:spLocks/>
          </p:cNvSpPr>
          <p:nvPr/>
        </p:nvSpPr>
        <p:spPr bwMode="auto">
          <a:xfrm>
            <a:off x="533400" y="57912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7" name="Freeform 86">
            <a:extLst>
              <a:ext uri="{FF2B5EF4-FFF2-40B4-BE49-F238E27FC236}">
                <a16:creationId xmlns:a16="http://schemas.microsoft.com/office/drawing/2014/main" id="{77C52250-36B8-02E4-DE23-5A934F7DB573}"/>
              </a:ext>
            </a:extLst>
          </p:cNvPr>
          <p:cNvSpPr>
            <a:spLocks/>
          </p:cNvSpPr>
          <p:nvPr/>
        </p:nvSpPr>
        <p:spPr bwMode="auto">
          <a:xfrm>
            <a:off x="3505200" y="5791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8" name="Freeform 87">
            <a:extLst>
              <a:ext uri="{FF2B5EF4-FFF2-40B4-BE49-F238E27FC236}">
                <a16:creationId xmlns:a16="http://schemas.microsoft.com/office/drawing/2014/main" id="{E828B115-989A-293F-5926-C3C6C7BEDD1C}"/>
              </a:ext>
            </a:extLst>
          </p:cNvPr>
          <p:cNvSpPr>
            <a:spLocks/>
          </p:cNvSpPr>
          <p:nvPr/>
        </p:nvSpPr>
        <p:spPr bwMode="auto">
          <a:xfrm>
            <a:off x="4953000" y="5791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9" name="Freeform 88">
            <a:extLst>
              <a:ext uri="{FF2B5EF4-FFF2-40B4-BE49-F238E27FC236}">
                <a16:creationId xmlns:a16="http://schemas.microsoft.com/office/drawing/2014/main" id="{2CCC16F2-D183-3922-8B41-5DF144207831}"/>
              </a:ext>
            </a:extLst>
          </p:cNvPr>
          <p:cNvSpPr>
            <a:spLocks/>
          </p:cNvSpPr>
          <p:nvPr/>
        </p:nvSpPr>
        <p:spPr bwMode="auto">
          <a:xfrm>
            <a:off x="6411913" y="57912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0" name="Freeform 90">
            <a:extLst>
              <a:ext uri="{FF2B5EF4-FFF2-40B4-BE49-F238E27FC236}">
                <a16:creationId xmlns:a16="http://schemas.microsoft.com/office/drawing/2014/main" id="{D89C7D66-95F2-7479-A512-989AC1624549}"/>
              </a:ext>
            </a:extLst>
          </p:cNvPr>
          <p:cNvSpPr>
            <a:spLocks/>
          </p:cNvSpPr>
          <p:nvPr/>
        </p:nvSpPr>
        <p:spPr bwMode="auto">
          <a:xfrm>
            <a:off x="533400" y="6172200"/>
            <a:ext cx="1055688" cy="1588"/>
          </a:xfrm>
          <a:custGeom>
            <a:avLst/>
            <a:gdLst>
              <a:gd name="T0" fmla="*/ 0 w 665"/>
              <a:gd name="T1" fmla="*/ 0 h 1"/>
              <a:gd name="T2" fmla="*/ 1675905494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1" name="Freeform 91">
            <a:extLst>
              <a:ext uri="{FF2B5EF4-FFF2-40B4-BE49-F238E27FC236}">
                <a16:creationId xmlns:a16="http://schemas.microsoft.com/office/drawing/2014/main" id="{EAA3B2BD-4CF2-7C4B-A8E4-7999577C04EE}"/>
              </a:ext>
            </a:extLst>
          </p:cNvPr>
          <p:cNvSpPr>
            <a:spLocks/>
          </p:cNvSpPr>
          <p:nvPr/>
        </p:nvSpPr>
        <p:spPr bwMode="auto">
          <a:xfrm>
            <a:off x="1905000" y="6172200"/>
            <a:ext cx="1295400" cy="76200"/>
          </a:xfrm>
          <a:custGeom>
            <a:avLst/>
            <a:gdLst>
              <a:gd name="T0" fmla="*/ 0 w 665"/>
              <a:gd name="T1" fmla="*/ 0 h 1"/>
              <a:gd name="T2" fmla="*/ 2147483646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2" name="Freeform 92">
            <a:extLst>
              <a:ext uri="{FF2B5EF4-FFF2-40B4-BE49-F238E27FC236}">
                <a16:creationId xmlns:a16="http://schemas.microsoft.com/office/drawing/2014/main" id="{816CC1CC-3C75-E198-8DC4-3520F9A4D7B7}"/>
              </a:ext>
            </a:extLst>
          </p:cNvPr>
          <p:cNvSpPr>
            <a:spLocks/>
          </p:cNvSpPr>
          <p:nvPr/>
        </p:nvSpPr>
        <p:spPr bwMode="auto">
          <a:xfrm>
            <a:off x="3505200" y="6172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3" name="Freeform 93">
            <a:extLst>
              <a:ext uri="{FF2B5EF4-FFF2-40B4-BE49-F238E27FC236}">
                <a16:creationId xmlns:a16="http://schemas.microsoft.com/office/drawing/2014/main" id="{0ECEE079-F9FF-E816-E9C8-CDF7093E873C}"/>
              </a:ext>
            </a:extLst>
          </p:cNvPr>
          <p:cNvSpPr>
            <a:spLocks/>
          </p:cNvSpPr>
          <p:nvPr/>
        </p:nvSpPr>
        <p:spPr bwMode="auto">
          <a:xfrm>
            <a:off x="4953000" y="6172200"/>
            <a:ext cx="1143000" cy="76200"/>
          </a:xfrm>
          <a:custGeom>
            <a:avLst/>
            <a:gdLst>
              <a:gd name="T0" fmla="*/ 0 w 665"/>
              <a:gd name="T1" fmla="*/ 0 h 1"/>
              <a:gd name="T2" fmla="*/ 1964584962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4" name="Freeform 94">
            <a:extLst>
              <a:ext uri="{FF2B5EF4-FFF2-40B4-BE49-F238E27FC236}">
                <a16:creationId xmlns:a16="http://schemas.microsoft.com/office/drawing/2014/main" id="{317C7B3E-3A59-0BDE-FECF-8ED60339E421}"/>
              </a:ext>
            </a:extLst>
          </p:cNvPr>
          <p:cNvSpPr>
            <a:spLocks/>
          </p:cNvSpPr>
          <p:nvPr/>
        </p:nvSpPr>
        <p:spPr bwMode="auto">
          <a:xfrm>
            <a:off x="6411913" y="6172200"/>
            <a:ext cx="1055687" cy="1588"/>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5" name="Freeform 95">
            <a:extLst>
              <a:ext uri="{FF2B5EF4-FFF2-40B4-BE49-F238E27FC236}">
                <a16:creationId xmlns:a16="http://schemas.microsoft.com/office/drawing/2014/main" id="{5958A6D5-D215-4690-EEF2-16368C1CB431}"/>
              </a:ext>
            </a:extLst>
          </p:cNvPr>
          <p:cNvSpPr>
            <a:spLocks/>
          </p:cNvSpPr>
          <p:nvPr/>
        </p:nvSpPr>
        <p:spPr bwMode="auto">
          <a:xfrm>
            <a:off x="7631113" y="57896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6" name="Freeform 96">
            <a:extLst>
              <a:ext uri="{FF2B5EF4-FFF2-40B4-BE49-F238E27FC236}">
                <a16:creationId xmlns:a16="http://schemas.microsoft.com/office/drawing/2014/main" id="{D31981D8-B594-3F97-66F6-94437421F187}"/>
              </a:ext>
            </a:extLst>
          </p:cNvPr>
          <p:cNvSpPr>
            <a:spLocks/>
          </p:cNvSpPr>
          <p:nvPr/>
        </p:nvSpPr>
        <p:spPr bwMode="auto">
          <a:xfrm>
            <a:off x="7631113" y="6170613"/>
            <a:ext cx="1055687" cy="1587"/>
          </a:xfrm>
          <a:custGeom>
            <a:avLst/>
            <a:gdLst>
              <a:gd name="T0" fmla="*/ 0 w 665"/>
              <a:gd name="T1" fmla="*/ 0 h 1"/>
              <a:gd name="T2" fmla="*/ 1675902319 w 665"/>
              <a:gd name="T3" fmla="*/ 0 h 1"/>
              <a:gd name="T4" fmla="*/ 0 60000 65536"/>
              <a:gd name="T5" fmla="*/ 0 60000 65536"/>
              <a:gd name="T6" fmla="*/ 0 w 665"/>
              <a:gd name="T7" fmla="*/ 0 h 1"/>
              <a:gd name="T8" fmla="*/ 665 w 665"/>
              <a:gd name="T9" fmla="*/ 1 h 1"/>
            </a:gdLst>
            <a:ahLst/>
            <a:cxnLst>
              <a:cxn ang="T4">
                <a:pos x="T0" y="T1"/>
              </a:cxn>
              <a:cxn ang="T5">
                <a:pos x="T2" y="T3"/>
              </a:cxn>
            </a:cxnLst>
            <a:rect l="T6" t="T7" r="T8" b="T9"/>
            <a:pathLst>
              <a:path w="665" h="1">
                <a:moveTo>
                  <a:pt x="0" y="0"/>
                </a:moveTo>
                <a:lnTo>
                  <a:pt x="665" y="0"/>
                </a:lnTo>
              </a:path>
            </a:pathLst>
          </a:custGeom>
          <a:noFill/>
          <a:ln w="28575"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7" name="Text Box 98">
            <a:extLst>
              <a:ext uri="{FF2B5EF4-FFF2-40B4-BE49-F238E27FC236}">
                <a16:creationId xmlns:a16="http://schemas.microsoft.com/office/drawing/2014/main" id="{C1FD0C18-1BE0-1D96-0894-31F43E1AFAEB}"/>
              </a:ext>
            </a:extLst>
          </p:cNvPr>
          <p:cNvSpPr txBox="1">
            <a:spLocks noChangeArrowheads="1"/>
          </p:cNvSpPr>
          <p:nvPr/>
        </p:nvSpPr>
        <p:spPr bwMode="auto">
          <a:xfrm>
            <a:off x="7375525" y="2357438"/>
            <a:ext cx="381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75000"/>
              </a:lnSpc>
              <a:spcBef>
                <a:spcPct val="0"/>
              </a:spcBef>
              <a:buClrTx/>
              <a:buSzTx/>
              <a:buFontTx/>
              <a:buNone/>
            </a:pPr>
            <a:r>
              <a:rPr lang="en-US" altLang="en-US" sz="2000" b="0">
                <a:solidFill>
                  <a:schemeClr val="tx1"/>
                </a:solidFill>
                <a:latin typeface="Comic Sans MS" panose="030F0702030302020204" pitchFamily="66"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8881"/>
                                        </p:tgtEl>
                                        <p:attrNameLst>
                                          <p:attrName>style.visibility</p:attrName>
                                        </p:attrNameLst>
                                      </p:cBhvr>
                                      <p:to>
                                        <p:strVal val="visible"/>
                                      </p:to>
                                    </p:set>
                                    <p:animEffect transition="in" filter="wipe(left)">
                                      <p:cBhvr>
                                        <p:cTn id="7" dur="500"/>
                                        <p:tgtEl>
                                          <p:spTgt spid="588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8883"/>
                                        </p:tgtEl>
                                        <p:attrNameLst>
                                          <p:attrName>style.visibility</p:attrName>
                                        </p:attrNameLst>
                                      </p:cBhvr>
                                      <p:to>
                                        <p:strVal val="visible"/>
                                      </p:to>
                                    </p:set>
                                    <p:animEffect transition="in" filter="wipe(left)">
                                      <p:cBhvr>
                                        <p:cTn id="12" dur="500"/>
                                        <p:tgtEl>
                                          <p:spTgt spid="588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8889"/>
                                        </p:tgtEl>
                                        <p:attrNameLst>
                                          <p:attrName>style.visibility</p:attrName>
                                        </p:attrNameLst>
                                      </p:cBhvr>
                                      <p:to>
                                        <p:strVal val="visible"/>
                                      </p:to>
                                    </p:set>
                                    <p:animEffect transition="in" filter="wipe(left)">
                                      <p:cBhvr>
                                        <p:cTn id="17" dur="500"/>
                                        <p:tgtEl>
                                          <p:spTgt spid="588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89" grpId="0" animBg="1" autoUpdateAnimBg="0"/>
      <p:bldP spid="588881" grpId="0" autoUpdateAnimBg="0"/>
      <p:bldP spid="58888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499CAFD5-A602-F2DB-FA68-21C136DE9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7107" name="Text Box 4">
            <a:extLst>
              <a:ext uri="{FF2B5EF4-FFF2-40B4-BE49-F238E27FC236}">
                <a16:creationId xmlns:a16="http://schemas.microsoft.com/office/drawing/2014/main" id="{35B3C4E3-5CEC-F414-4D7A-C6349F5B4DD5}"/>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47108" name="Line 4">
            <a:extLst>
              <a:ext uri="{FF2B5EF4-FFF2-40B4-BE49-F238E27FC236}">
                <a16:creationId xmlns:a16="http://schemas.microsoft.com/office/drawing/2014/main" id="{1E927D36-4D0A-7C28-9DB0-29A7C0AB9986}"/>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7109" name="Rectangle 7">
            <a:extLst>
              <a:ext uri="{FF2B5EF4-FFF2-40B4-BE49-F238E27FC236}">
                <a16:creationId xmlns:a16="http://schemas.microsoft.com/office/drawing/2014/main" id="{A0EF3233-F2FC-AB1E-9BC4-107C89A247A9}"/>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47110" name="Rectangle 6">
            <a:extLst>
              <a:ext uri="{FF2B5EF4-FFF2-40B4-BE49-F238E27FC236}">
                <a16:creationId xmlns:a16="http://schemas.microsoft.com/office/drawing/2014/main" id="{65FEBB3B-EE01-5510-1D4D-4331F0E95589}"/>
              </a:ext>
            </a:extLst>
          </p:cNvPr>
          <p:cNvSpPr>
            <a:spLocks noChangeArrowheads="1"/>
          </p:cNvSpPr>
          <p:nvPr/>
        </p:nvSpPr>
        <p:spPr bwMode="auto">
          <a:xfrm>
            <a:off x="762000" y="352742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1" name="Rectangle 7">
            <a:extLst>
              <a:ext uri="{FF2B5EF4-FFF2-40B4-BE49-F238E27FC236}">
                <a16:creationId xmlns:a16="http://schemas.microsoft.com/office/drawing/2014/main" id="{F34BC86E-5A54-DF64-36C5-B29564C9E4D1}"/>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2" name="Rectangle 8">
            <a:extLst>
              <a:ext uri="{FF2B5EF4-FFF2-40B4-BE49-F238E27FC236}">
                <a16:creationId xmlns:a16="http://schemas.microsoft.com/office/drawing/2014/main" id="{8193C960-956E-73AD-DA10-81DDCE2280A5}"/>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3" name="Rectangle 9">
            <a:extLst>
              <a:ext uri="{FF2B5EF4-FFF2-40B4-BE49-F238E27FC236}">
                <a16:creationId xmlns:a16="http://schemas.microsoft.com/office/drawing/2014/main" id="{C1B10646-EC91-1D5F-8A81-0EE938B2296B}"/>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4" name="Rectangle 10">
            <a:extLst>
              <a:ext uri="{FF2B5EF4-FFF2-40B4-BE49-F238E27FC236}">
                <a16:creationId xmlns:a16="http://schemas.microsoft.com/office/drawing/2014/main" id="{3C90B96B-6814-BC2B-97B7-DADDBCDB73F9}"/>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5" name="Rectangle 11">
            <a:extLst>
              <a:ext uri="{FF2B5EF4-FFF2-40B4-BE49-F238E27FC236}">
                <a16:creationId xmlns:a16="http://schemas.microsoft.com/office/drawing/2014/main" id="{2810271A-FC63-A643-06CE-1E26C9079C9E}"/>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6" name="Rectangle 12">
            <a:extLst>
              <a:ext uri="{FF2B5EF4-FFF2-40B4-BE49-F238E27FC236}">
                <a16:creationId xmlns:a16="http://schemas.microsoft.com/office/drawing/2014/main" id="{28FE4B12-91CE-CF48-7E75-72B80A613281}"/>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7" name="Rectangle 13">
            <a:extLst>
              <a:ext uri="{FF2B5EF4-FFF2-40B4-BE49-F238E27FC236}">
                <a16:creationId xmlns:a16="http://schemas.microsoft.com/office/drawing/2014/main" id="{9F7EA138-730D-27F9-4AC9-22DE21ACBD2C}"/>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8" name="Rectangle 14">
            <a:extLst>
              <a:ext uri="{FF2B5EF4-FFF2-40B4-BE49-F238E27FC236}">
                <a16:creationId xmlns:a16="http://schemas.microsoft.com/office/drawing/2014/main" id="{F5F99F22-4D67-C669-6CD8-C5590D53AB01}"/>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19" name="Rectangle 15">
            <a:extLst>
              <a:ext uri="{FF2B5EF4-FFF2-40B4-BE49-F238E27FC236}">
                <a16:creationId xmlns:a16="http://schemas.microsoft.com/office/drawing/2014/main" id="{D60F3B94-D782-0150-F8D1-E8812A55A857}"/>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0" name="Rectangle 16">
            <a:extLst>
              <a:ext uri="{FF2B5EF4-FFF2-40B4-BE49-F238E27FC236}">
                <a16:creationId xmlns:a16="http://schemas.microsoft.com/office/drawing/2014/main" id="{B4A4F60A-636A-CE4E-CC3D-1226C20B5064}"/>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1" name="Rectangle 17">
            <a:extLst>
              <a:ext uri="{FF2B5EF4-FFF2-40B4-BE49-F238E27FC236}">
                <a16:creationId xmlns:a16="http://schemas.microsoft.com/office/drawing/2014/main" id="{7A74BF58-FCD3-BACB-5252-08B6E918D6C8}"/>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2" name="Rectangle 18">
            <a:extLst>
              <a:ext uri="{FF2B5EF4-FFF2-40B4-BE49-F238E27FC236}">
                <a16:creationId xmlns:a16="http://schemas.microsoft.com/office/drawing/2014/main" id="{EB360397-3890-10EE-1F06-E5D5E1AEA113}"/>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7123" name="Text Box 2">
            <a:extLst>
              <a:ext uri="{FF2B5EF4-FFF2-40B4-BE49-F238E27FC236}">
                <a16:creationId xmlns:a16="http://schemas.microsoft.com/office/drawing/2014/main" id="{DB04C819-7884-968A-5E61-85FFAD9E1813}"/>
              </a:ext>
            </a:extLst>
          </p:cNvPr>
          <p:cNvSpPr txBox="1">
            <a:spLocks noChangeArrowheads="1"/>
          </p:cNvSpPr>
          <p:nvPr/>
        </p:nvSpPr>
        <p:spPr bwMode="auto">
          <a:xfrm>
            <a:off x="533400" y="1143000"/>
            <a:ext cx="8229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(1). Investment by Shareholders.</a:t>
            </a:r>
            <a:r>
              <a:rPr lang="en-US" altLang="en-US" sz="1900" b="0">
                <a:solidFill>
                  <a:schemeClr val="tx1"/>
                </a:solidFill>
                <a:cs typeface="Arial" panose="020B0604020202020204" pitchFamily="34" charset="0"/>
              </a:rPr>
              <a:t>  Ray and Barbara Neal decides to open a computer programming service which he names Softbyte. On September 1, 2014, they invest €15,000 cash in exchange for €15,000 of ordinary shares.  </a:t>
            </a:r>
          </a:p>
        </p:txBody>
      </p:sp>
      <p:sp>
        <p:nvSpPr>
          <p:cNvPr id="47124" name="Rectangle 20">
            <a:extLst>
              <a:ext uri="{FF2B5EF4-FFF2-40B4-BE49-F238E27FC236}">
                <a16:creationId xmlns:a16="http://schemas.microsoft.com/office/drawing/2014/main" id="{B207D5D8-0539-FECD-E8FB-988433C5F656}"/>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47125" name="Text Box 21">
            <a:extLst>
              <a:ext uri="{FF2B5EF4-FFF2-40B4-BE49-F238E27FC236}">
                <a16:creationId xmlns:a16="http://schemas.microsoft.com/office/drawing/2014/main" id="{9CF3E378-6924-250B-78AC-0F41BA4843B1}"/>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a:extLst>
              <a:ext uri="{FF2B5EF4-FFF2-40B4-BE49-F238E27FC236}">
                <a16:creationId xmlns:a16="http://schemas.microsoft.com/office/drawing/2014/main" id="{E437C160-02F7-1D55-4FD7-A6E401F71583}"/>
              </a:ext>
            </a:extLst>
          </p:cNvPr>
          <p:cNvSpPr txBox="1">
            <a:spLocks noChangeArrowheads="1"/>
          </p:cNvSpPr>
          <p:nvPr/>
        </p:nvSpPr>
        <p:spPr bwMode="auto">
          <a:xfrm>
            <a:off x="3276600" y="6369050"/>
            <a:ext cx="5715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1  Explain what accounting is.</a:t>
            </a:r>
          </a:p>
        </p:txBody>
      </p:sp>
      <p:sp>
        <p:nvSpPr>
          <p:cNvPr id="6147" name="Rectangle 6">
            <a:extLst>
              <a:ext uri="{FF2B5EF4-FFF2-40B4-BE49-F238E27FC236}">
                <a16:creationId xmlns:a16="http://schemas.microsoft.com/office/drawing/2014/main" id="{47FCFA6F-D1F1-D32F-909A-9CC5161A4007}"/>
              </a:ext>
            </a:extLst>
          </p:cNvPr>
          <p:cNvSpPr>
            <a:spLocks noChangeArrowheads="1"/>
          </p:cNvSpPr>
          <p:nvPr/>
        </p:nvSpPr>
        <p:spPr bwMode="auto">
          <a:xfrm>
            <a:off x="533400" y="1295400"/>
            <a:ext cx="8153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6858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70000"/>
              </a:spcBef>
              <a:buClrTx/>
              <a:buSzPct val="95000"/>
              <a:buFontTx/>
              <a:buNone/>
            </a:pPr>
            <a:r>
              <a:rPr lang="en-US" altLang="en-US" sz="2400">
                <a:solidFill>
                  <a:schemeClr val="hlink"/>
                </a:solidFill>
                <a:cs typeface="Arial" panose="020B0604020202020204" pitchFamily="34" charset="0"/>
              </a:rPr>
              <a:t>Accounting</a:t>
            </a:r>
            <a:r>
              <a:rPr lang="en-US" altLang="en-US" sz="2300">
                <a:solidFill>
                  <a:schemeClr val="tx1"/>
                </a:solidFill>
                <a:cs typeface="Arial" panose="020B0604020202020204" pitchFamily="34" charset="0"/>
              </a:rPr>
              <a:t> consists of three basic activities - it</a:t>
            </a:r>
            <a:endParaRPr lang="en-US" altLang="en-US" sz="2300" b="0">
              <a:solidFill>
                <a:schemeClr val="tx1"/>
              </a:solidFill>
              <a:cs typeface="Arial" panose="020B0604020202020204" pitchFamily="34" charset="0"/>
            </a:endParaRP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identifies</a:t>
            </a:r>
            <a:r>
              <a:rPr lang="en-US" altLang="en-US" sz="2200" b="0">
                <a:solidFill>
                  <a:schemeClr val="tx1"/>
                </a:solidFill>
                <a:cs typeface="Arial" panose="020B0604020202020204" pitchFamily="34" charset="0"/>
              </a:rPr>
              <a:t>, </a:t>
            </a: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records</a:t>
            </a:r>
            <a:r>
              <a:rPr lang="en-US" altLang="en-US" sz="2200" b="0">
                <a:solidFill>
                  <a:schemeClr val="tx1"/>
                </a:solidFill>
                <a:cs typeface="Arial" panose="020B0604020202020204" pitchFamily="34" charset="0"/>
              </a:rPr>
              <a:t>, and </a:t>
            </a:r>
          </a:p>
          <a:p>
            <a:pPr lvl="1">
              <a:lnSpc>
                <a:spcPct val="120000"/>
              </a:lnSpc>
              <a:spcBef>
                <a:spcPct val="70000"/>
              </a:spcBef>
              <a:buClr>
                <a:srgbClr val="800000"/>
              </a:buClr>
              <a:buSzPct val="80000"/>
              <a:buFont typeface="Wingdings" panose="05000000000000000000" pitchFamily="2" charset="2"/>
              <a:buChar char="u"/>
            </a:pPr>
            <a:r>
              <a:rPr lang="en-US" altLang="en-US" sz="2200">
                <a:solidFill>
                  <a:schemeClr val="tx1"/>
                </a:solidFill>
                <a:cs typeface="Arial" panose="020B0604020202020204" pitchFamily="34" charset="0"/>
              </a:rPr>
              <a:t>communicates</a:t>
            </a:r>
            <a:r>
              <a:rPr lang="en-US" altLang="en-US" sz="2200" b="0">
                <a:solidFill>
                  <a:schemeClr val="tx1"/>
                </a:solidFill>
                <a:cs typeface="Arial" panose="020B0604020202020204" pitchFamily="34" charset="0"/>
              </a:rPr>
              <a:t> </a:t>
            </a:r>
          </a:p>
          <a:p>
            <a:pPr lvl="1">
              <a:lnSpc>
                <a:spcPct val="120000"/>
              </a:lnSpc>
              <a:spcBef>
                <a:spcPct val="70000"/>
              </a:spcBef>
              <a:buClr>
                <a:srgbClr val="800000"/>
              </a:buClr>
              <a:buSzPct val="80000"/>
              <a:buFont typeface="Wingdings" panose="05000000000000000000" pitchFamily="2" charset="2"/>
              <a:buNone/>
            </a:pPr>
            <a:r>
              <a:rPr lang="en-US" altLang="en-US" sz="2200" b="0">
                <a:solidFill>
                  <a:schemeClr val="tx1"/>
                </a:solidFill>
                <a:cs typeface="Arial" panose="020B0604020202020204" pitchFamily="34" charset="0"/>
              </a:rPr>
              <a:t>the economic events of an organization to interested users.	</a:t>
            </a:r>
          </a:p>
        </p:txBody>
      </p:sp>
      <p:sp>
        <p:nvSpPr>
          <p:cNvPr id="6148" name="Rectangle 7">
            <a:extLst>
              <a:ext uri="{FF2B5EF4-FFF2-40B4-BE49-F238E27FC236}">
                <a16:creationId xmlns:a16="http://schemas.microsoft.com/office/drawing/2014/main" id="{13DFBE4D-9211-0711-2AC2-86F73DEDB59D}"/>
              </a:ext>
            </a:extLst>
          </p:cNvPr>
          <p:cNvSpPr>
            <a:spLocks noChangeArrowheads="1"/>
          </p:cNvSpPr>
          <p:nvPr/>
        </p:nvSpPr>
        <p:spPr bwMode="auto">
          <a:xfrm>
            <a:off x="533400" y="3810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What is Accounting?</a:t>
            </a:r>
          </a:p>
        </p:txBody>
      </p:sp>
      <p:sp>
        <p:nvSpPr>
          <p:cNvPr id="6149" name="Line 5">
            <a:extLst>
              <a:ext uri="{FF2B5EF4-FFF2-40B4-BE49-F238E27FC236}">
                <a16:creationId xmlns:a16="http://schemas.microsoft.com/office/drawing/2014/main" id="{05A8DA9C-69A3-853C-92D4-3E931E58D89D}"/>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FA46C3C8-14C5-A896-004C-5A77E62DD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9155" name="Text Box 4">
            <a:extLst>
              <a:ext uri="{FF2B5EF4-FFF2-40B4-BE49-F238E27FC236}">
                <a16:creationId xmlns:a16="http://schemas.microsoft.com/office/drawing/2014/main" id="{94C73E79-5257-8C93-7BC0-787277C44D8C}"/>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49156" name="Line 4">
            <a:extLst>
              <a:ext uri="{FF2B5EF4-FFF2-40B4-BE49-F238E27FC236}">
                <a16:creationId xmlns:a16="http://schemas.microsoft.com/office/drawing/2014/main" id="{5B74E975-9E95-C237-B0B0-08209508467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157" name="Rectangle 7">
            <a:extLst>
              <a:ext uri="{FF2B5EF4-FFF2-40B4-BE49-F238E27FC236}">
                <a16:creationId xmlns:a16="http://schemas.microsoft.com/office/drawing/2014/main" id="{F5BF01ED-6B6F-1B87-3EFD-BA5FFD13F252}"/>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49158" name="Rectangle 6">
            <a:extLst>
              <a:ext uri="{FF2B5EF4-FFF2-40B4-BE49-F238E27FC236}">
                <a16:creationId xmlns:a16="http://schemas.microsoft.com/office/drawing/2014/main" id="{4B479C96-2B5A-D09B-53DA-D64631A10A70}"/>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59" name="Rectangle 7">
            <a:extLst>
              <a:ext uri="{FF2B5EF4-FFF2-40B4-BE49-F238E27FC236}">
                <a16:creationId xmlns:a16="http://schemas.microsoft.com/office/drawing/2014/main" id="{CF795496-C016-AA1E-466D-BB013915B888}"/>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0" name="Rectangle 8">
            <a:extLst>
              <a:ext uri="{FF2B5EF4-FFF2-40B4-BE49-F238E27FC236}">
                <a16:creationId xmlns:a16="http://schemas.microsoft.com/office/drawing/2014/main" id="{8264D720-4978-B3B6-21D0-310496ECB305}"/>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1" name="Rectangle 9">
            <a:extLst>
              <a:ext uri="{FF2B5EF4-FFF2-40B4-BE49-F238E27FC236}">
                <a16:creationId xmlns:a16="http://schemas.microsoft.com/office/drawing/2014/main" id="{E2D9DED3-AD88-E9A0-E5D7-BCBD006F359F}"/>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2" name="Rectangle 10">
            <a:extLst>
              <a:ext uri="{FF2B5EF4-FFF2-40B4-BE49-F238E27FC236}">
                <a16:creationId xmlns:a16="http://schemas.microsoft.com/office/drawing/2014/main" id="{27133F39-B9A6-491D-91F0-F681F3ADB246}"/>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3" name="Rectangle 11">
            <a:extLst>
              <a:ext uri="{FF2B5EF4-FFF2-40B4-BE49-F238E27FC236}">
                <a16:creationId xmlns:a16="http://schemas.microsoft.com/office/drawing/2014/main" id="{C4F33156-E25F-036B-422C-F58EBADED545}"/>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4" name="Rectangle 12">
            <a:extLst>
              <a:ext uri="{FF2B5EF4-FFF2-40B4-BE49-F238E27FC236}">
                <a16:creationId xmlns:a16="http://schemas.microsoft.com/office/drawing/2014/main" id="{D9A64ED0-1A5F-F348-E52C-0D02523D4909}"/>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5" name="Rectangle 13">
            <a:extLst>
              <a:ext uri="{FF2B5EF4-FFF2-40B4-BE49-F238E27FC236}">
                <a16:creationId xmlns:a16="http://schemas.microsoft.com/office/drawing/2014/main" id="{190E984F-B299-6C60-0DED-892F2353CC5B}"/>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6" name="Rectangle 14">
            <a:extLst>
              <a:ext uri="{FF2B5EF4-FFF2-40B4-BE49-F238E27FC236}">
                <a16:creationId xmlns:a16="http://schemas.microsoft.com/office/drawing/2014/main" id="{D9EDA631-5F26-35BB-32D1-2910413CFD74}"/>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7" name="Rectangle 15">
            <a:extLst>
              <a:ext uri="{FF2B5EF4-FFF2-40B4-BE49-F238E27FC236}">
                <a16:creationId xmlns:a16="http://schemas.microsoft.com/office/drawing/2014/main" id="{05FBCD27-9484-C48A-0827-EE603F179016}"/>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8" name="Rectangle 16">
            <a:extLst>
              <a:ext uri="{FF2B5EF4-FFF2-40B4-BE49-F238E27FC236}">
                <a16:creationId xmlns:a16="http://schemas.microsoft.com/office/drawing/2014/main" id="{040609FB-6625-F2ED-D1A2-2940DA08A47C}"/>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69" name="Rectangle 17">
            <a:extLst>
              <a:ext uri="{FF2B5EF4-FFF2-40B4-BE49-F238E27FC236}">
                <a16:creationId xmlns:a16="http://schemas.microsoft.com/office/drawing/2014/main" id="{7E976A7F-E4AE-2425-45CC-53406D11682C}"/>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49170" name="Rectangle 18">
            <a:extLst>
              <a:ext uri="{FF2B5EF4-FFF2-40B4-BE49-F238E27FC236}">
                <a16:creationId xmlns:a16="http://schemas.microsoft.com/office/drawing/2014/main" id="{D77C56CE-4BF2-8162-4229-DF195333A5BD}"/>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49171" name="Text Box 2">
            <a:extLst>
              <a:ext uri="{FF2B5EF4-FFF2-40B4-BE49-F238E27FC236}">
                <a16:creationId xmlns:a16="http://schemas.microsoft.com/office/drawing/2014/main" id="{212D2B19-DF4F-609A-7CCD-599235B236C0}"/>
              </a:ext>
            </a:extLst>
          </p:cNvPr>
          <p:cNvSpPr txBox="1">
            <a:spLocks noChangeArrowheads="1"/>
          </p:cNvSpPr>
          <p:nvPr/>
        </p:nvSpPr>
        <p:spPr bwMode="auto">
          <a:xfrm>
            <a:off x="533400" y="1143000"/>
            <a:ext cx="8229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(1). Investment by Shareholders.</a:t>
            </a:r>
            <a:r>
              <a:rPr lang="en-US" altLang="en-US" sz="1900" b="0">
                <a:solidFill>
                  <a:schemeClr val="tx1"/>
                </a:solidFill>
                <a:cs typeface="Arial" panose="020B0604020202020204" pitchFamily="34" charset="0"/>
              </a:rPr>
              <a:t>  Ray and Barbara Neal decides to open a computer programming service which he names Softbyte. On September 1, 2014, they invest €15,000 cash in exchange for €15,000 of ordinary shares.  </a:t>
            </a:r>
          </a:p>
        </p:txBody>
      </p:sp>
      <p:sp>
        <p:nvSpPr>
          <p:cNvPr id="49172" name="Text Box 20">
            <a:extLst>
              <a:ext uri="{FF2B5EF4-FFF2-40B4-BE49-F238E27FC236}">
                <a16:creationId xmlns:a16="http://schemas.microsoft.com/office/drawing/2014/main" id="{06EF874A-8041-AB30-8E04-EA1873F81CFB}"/>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07255B0F-59A3-9726-5494-7626CE853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1203" name="Text Box 4">
            <a:extLst>
              <a:ext uri="{FF2B5EF4-FFF2-40B4-BE49-F238E27FC236}">
                <a16:creationId xmlns:a16="http://schemas.microsoft.com/office/drawing/2014/main" id="{2A0DC061-4167-3D2F-6A63-58FAD6F0F786}"/>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1204" name="Line 4">
            <a:extLst>
              <a:ext uri="{FF2B5EF4-FFF2-40B4-BE49-F238E27FC236}">
                <a16:creationId xmlns:a16="http://schemas.microsoft.com/office/drawing/2014/main" id="{0E3E3ABF-3547-EBAD-5A83-3109F77A4A35}"/>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05" name="Rectangle 7">
            <a:extLst>
              <a:ext uri="{FF2B5EF4-FFF2-40B4-BE49-F238E27FC236}">
                <a16:creationId xmlns:a16="http://schemas.microsoft.com/office/drawing/2014/main" id="{87716870-F717-51E9-4820-BD22329A378C}"/>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1206" name="Rectangle 6">
            <a:extLst>
              <a:ext uri="{FF2B5EF4-FFF2-40B4-BE49-F238E27FC236}">
                <a16:creationId xmlns:a16="http://schemas.microsoft.com/office/drawing/2014/main" id="{A5ED39A3-FC48-CBE7-F349-D279A786BDDB}"/>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7" name="Rectangle 7">
            <a:extLst>
              <a:ext uri="{FF2B5EF4-FFF2-40B4-BE49-F238E27FC236}">
                <a16:creationId xmlns:a16="http://schemas.microsoft.com/office/drawing/2014/main" id="{D50A854A-09A0-906F-7C52-192016A0CD3A}"/>
              </a:ext>
            </a:extLst>
          </p:cNvPr>
          <p:cNvSpPr>
            <a:spLocks noChangeArrowheads="1"/>
          </p:cNvSpPr>
          <p:nvPr/>
        </p:nvSpPr>
        <p:spPr bwMode="auto">
          <a:xfrm>
            <a:off x="762000" y="37131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8" name="Rectangle 8">
            <a:extLst>
              <a:ext uri="{FF2B5EF4-FFF2-40B4-BE49-F238E27FC236}">
                <a16:creationId xmlns:a16="http://schemas.microsoft.com/office/drawing/2014/main" id="{77C459FF-6B41-0C7B-672F-737575BCC82C}"/>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09" name="Rectangle 9">
            <a:extLst>
              <a:ext uri="{FF2B5EF4-FFF2-40B4-BE49-F238E27FC236}">
                <a16:creationId xmlns:a16="http://schemas.microsoft.com/office/drawing/2014/main" id="{8ABBB55A-E27A-E98E-8EBF-BDCD863DD261}"/>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0" name="Rectangle 10">
            <a:extLst>
              <a:ext uri="{FF2B5EF4-FFF2-40B4-BE49-F238E27FC236}">
                <a16:creationId xmlns:a16="http://schemas.microsoft.com/office/drawing/2014/main" id="{C7FE51F2-B5A1-29E9-4FA9-93349B8F50B1}"/>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1" name="Rectangle 11">
            <a:extLst>
              <a:ext uri="{FF2B5EF4-FFF2-40B4-BE49-F238E27FC236}">
                <a16:creationId xmlns:a16="http://schemas.microsoft.com/office/drawing/2014/main" id="{22B0B320-212E-8D2E-5D77-097ACA9D6BBF}"/>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2" name="Rectangle 12">
            <a:extLst>
              <a:ext uri="{FF2B5EF4-FFF2-40B4-BE49-F238E27FC236}">
                <a16:creationId xmlns:a16="http://schemas.microsoft.com/office/drawing/2014/main" id="{8B3CDBEC-F88F-35C6-42F2-988DEF94DAF4}"/>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3" name="Rectangle 13">
            <a:extLst>
              <a:ext uri="{FF2B5EF4-FFF2-40B4-BE49-F238E27FC236}">
                <a16:creationId xmlns:a16="http://schemas.microsoft.com/office/drawing/2014/main" id="{58BB17ED-5E2C-E126-330F-69AAA50F00C6}"/>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4" name="Rectangle 14">
            <a:extLst>
              <a:ext uri="{FF2B5EF4-FFF2-40B4-BE49-F238E27FC236}">
                <a16:creationId xmlns:a16="http://schemas.microsoft.com/office/drawing/2014/main" id="{BDDE8773-A1F8-DFD5-B0B2-369AC6337FFD}"/>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5" name="Rectangle 15">
            <a:extLst>
              <a:ext uri="{FF2B5EF4-FFF2-40B4-BE49-F238E27FC236}">
                <a16:creationId xmlns:a16="http://schemas.microsoft.com/office/drawing/2014/main" id="{462A9065-A8E4-4463-ED1A-7D4818387052}"/>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6" name="Rectangle 16">
            <a:extLst>
              <a:ext uri="{FF2B5EF4-FFF2-40B4-BE49-F238E27FC236}">
                <a16:creationId xmlns:a16="http://schemas.microsoft.com/office/drawing/2014/main" id="{9A796A09-43BE-5E02-DB76-1F0A0C3DDC89}"/>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7" name="Rectangle 17">
            <a:extLst>
              <a:ext uri="{FF2B5EF4-FFF2-40B4-BE49-F238E27FC236}">
                <a16:creationId xmlns:a16="http://schemas.microsoft.com/office/drawing/2014/main" id="{6A3C4D85-8B0F-3D1D-8DCF-FDCCEC82D2F2}"/>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1218" name="Rectangle 18">
            <a:extLst>
              <a:ext uri="{FF2B5EF4-FFF2-40B4-BE49-F238E27FC236}">
                <a16:creationId xmlns:a16="http://schemas.microsoft.com/office/drawing/2014/main" id="{ED3C21F5-C23C-15DB-FC9D-E5729534B6DF}"/>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1219" name="Text Box 2">
            <a:extLst>
              <a:ext uri="{FF2B5EF4-FFF2-40B4-BE49-F238E27FC236}">
                <a16:creationId xmlns:a16="http://schemas.microsoft.com/office/drawing/2014/main" id="{4986123B-C207-AC65-5D81-8DD0626BFA0F}"/>
              </a:ext>
            </a:extLst>
          </p:cNvPr>
          <p:cNvSpPr txBox="1">
            <a:spLocks noChangeArrowheads="1"/>
          </p:cNvSpPr>
          <p:nvPr/>
        </p:nvSpPr>
        <p:spPr bwMode="auto">
          <a:xfrm>
            <a:off x="533400" y="13493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(2). Purchase of Equipment for Cash.</a:t>
            </a:r>
            <a:r>
              <a:rPr lang="en-US" altLang="en-US" sz="1900" b="0">
                <a:solidFill>
                  <a:schemeClr val="tx1"/>
                </a:solidFill>
                <a:cs typeface="Arial" panose="020B0604020202020204" pitchFamily="34" charset="0"/>
              </a:rPr>
              <a:t>  Softbyte purchases computer equipment for €7,000 cash.</a:t>
            </a:r>
          </a:p>
        </p:txBody>
      </p:sp>
      <p:sp>
        <p:nvSpPr>
          <p:cNvPr id="51220" name="Text Box 22">
            <a:extLst>
              <a:ext uri="{FF2B5EF4-FFF2-40B4-BE49-F238E27FC236}">
                <a16:creationId xmlns:a16="http://schemas.microsoft.com/office/drawing/2014/main" id="{5C963B9F-B9F3-98A8-E3BA-00ADA0CBAAF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D0B59786-8A9B-93DC-B1A3-EFFA78B7F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3251" name="Text Box 4">
            <a:extLst>
              <a:ext uri="{FF2B5EF4-FFF2-40B4-BE49-F238E27FC236}">
                <a16:creationId xmlns:a16="http://schemas.microsoft.com/office/drawing/2014/main" id="{A39524AF-34FE-4182-4630-6952BD063DC7}"/>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3252" name="Line 4">
            <a:extLst>
              <a:ext uri="{FF2B5EF4-FFF2-40B4-BE49-F238E27FC236}">
                <a16:creationId xmlns:a16="http://schemas.microsoft.com/office/drawing/2014/main" id="{726655AE-760F-7743-F326-FB683762D9A1}"/>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53" name="Rectangle 7">
            <a:extLst>
              <a:ext uri="{FF2B5EF4-FFF2-40B4-BE49-F238E27FC236}">
                <a16:creationId xmlns:a16="http://schemas.microsoft.com/office/drawing/2014/main" id="{69CDE688-B6CB-0481-1D00-DA4DB5E2E0C7}"/>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3254" name="Rectangle 6">
            <a:extLst>
              <a:ext uri="{FF2B5EF4-FFF2-40B4-BE49-F238E27FC236}">
                <a16:creationId xmlns:a16="http://schemas.microsoft.com/office/drawing/2014/main" id="{1D88685D-8345-20D1-FD49-CA09C896E99A}"/>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5" name="Rectangle 7">
            <a:extLst>
              <a:ext uri="{FF2B5EF4-FFF2-40B4-BE49-F238E27FC236}">
                <a16:creationId xmlns:a16="http://schemas.microsoft.com/office/drawing/2014/main" id="{D08E7619-E58F-18A3-748B-5D8E499C5C44}"/>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6" name="Rectangle 8">
            <a:extLst>
              <a:ext uri="{FF2B5EF4-FFF2-40B4-BE49-F238E27FC236}">
                <a16:creationId xmlns:a16="http://schemas.microsoft.com/office/drawing/2014/main" id="{7C6E340D-9293-DB82-67DE-D393E777D424}"/>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7" name="Rectangle 9">
            <a:extLst>
              <a:ext uri="{FF2B5EF4-FFF2-40B4-BE49-F238E27FC236}">
                <a16:creationId xmlns:a16="http://schemas.microsoft.com/office/drawing/2014/main" id="{15E04C6F-18C0-6B49-73DB-306DF8E602AE}"/>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8" name="Rectangle 10">
            <a:extLst>
              <a:ext uri="{FF2B5EF4-FFF2-40B4-BE49-F238E27FC236}">
                <a16:creationId xmlns:a16="http://schemas.microsoft.com/office/drawing/2014/main" id="{CCEF8CB7-6FC7-4B1A-CED6-C6191B690717}"/>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59" name="Rectangle 11">
            <a:extLst>
              <a:ext uri="{FF2B5EF4-FFF2-40B4-BE49-F238E27FC236}">
                <a16:creationId xmlns:a16="http://schemas.microsoft.com/office/drawing/2014/main" id="{C024D38D-C7C3-DD62-245A-00AF62321CFE}"/>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0" name="Rectangle 12">
            <a:extLst>
              <a:ext uri="{FF2B5EF4-FFF2-40B4-BE49-F238E27FC236}">
                <a16:creationId xmlns:a16="http://schemas.microsoft.com/office/drawing/2014/main" id="{1E7935F1-7C7C-A6CD-0C36-F293ED2DE677}"/>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1" name="Rectangle 13">
            <a:extLst>
              <a:ext uri="{FF2B5EF4-FFF2-40B4-BE49-F238E27FC236}">
                <a16:creationId xmlns:a16="http://schemas.microsoft.com/office/drawing/2014/main" id="{2FA01DBC-BD51-3AAC-3990-2E6D31E82C2A}"/>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2" name="Rectangle 14">
            <a:extLst>
              <a:ext uri="{FF2B5EF4-FFF2-40B4-BE49-F238E27FC236}">
                <a16:creationId xmlns:a16="http://schemas.microsoft.com/office/drawing/2014/main" id="{05DDB6A7-ECF6-F79C-5F25-1C6276C483F2}"/>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3" name="Rectangle 15">
            <a:extLst>
              <a:ext uri="{FF2B5EF4-FFF2-40B4-BE49-F238E27FC236}">
                <a16:creationId xmlns:a16="http://schemas.microsoft.com/office/drawing/2014/main" id="{8069C9F3-5486-882C-4B8C-F85E624E0FCD}"/>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4" name="Rectangle 16">
            <a:extLst>
              <a:ext uri="{FF2B5EF4-FFF2-40B4-BE49-F238E27FC236}">
                <a16:creationId xmlns:a16="http://schemas.microsoft.com/office/drawing/2014/main" id="{45BC8F3C-6FB6-88F6-8782-D8A0569AC119}"/>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3265" name="Rectangle 17">
            <a:extLst>
              <a:ext uri="{FF2B5EF4-FFF2-40B4-BE49-F238E27FC236}">
                <a16:creationId xmlns:a16="http://schemas.microsoft.com/office/drawing/2014/main" id="{82B2B376-86B5-6B44-9439-7B6F54F7A507}"/>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3266" name="Text Box 2">
            <a:extLst>
              <a:ext uri="{FF2B5EF4-FFF2-40B4-BE49-F238E27FC236}">
                <a16:creationId xmlns:a16="http://schemas.microsoft.com/office/drawing/2014/main" id="{45B1D661-1923-CA07-4665-D1FACE9FFBEA}"/>
              </a:ext>
            </a:extLst>
          </p:cNvPr>
          <p:cNvSpPr txBox="1">
            <a:spLocks noChangeArrowheads="1"/>
          </p:cNvSpPr>
          <p:nvPr/>
        </p:nvSpPr>
        <p:spPr bwMode="auto">
          <a:xfrm>
            <a:off x="533400" y="13493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(2). Purchase of Equipment for Cash.</a:t>
            </a:r>
            <a:r>
              <a:rPr lang="en-US" altLang="en-US" sz="1900" b="0">
                <a:solidFill>
                  <a:schemeClr val="tx1"/>
                </a:solidFill>
                <a:cs typeface="Arial" panose="020B0604020202020204" pitchFamily="34" charset="0"/>
              </a:rPr>
              <a:t>  Softbyte purchases computer equipment for €7,000 cash.</a:t>
            </a:r>
          </a:p>
        </p:txBody>
      </p:sp>
      <p:sp>
        <p:nvSpPr>
          <p:cNvPr id="53267" name="Text Box 20">
            <a:extLst>
              <a:ext uri="{FF2B5EF4-FFF2-40B4-BE49-F238E27FC236}">
                <a16:creationId xmlns:a16="http://schemas.microsoft.com/office/drawing/2014/main" id="{72898592-0A44-7878-9EAB-DFB5BF699349}"/>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207EC700-3D2C-355B-1032-5C3FBA7A6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5299" name="Text Box 4">
            <a:extLst>
              <a:ext uri="{FF2B5EF4-FFF2-40B4-BE49-F238E27FC236}">
                <a16:creationId xmlns:a16="http://schemas.microsoft.com/office/drawing/2014/main" id="{293F475B-1903-E139-08EE-D29CE4F7F538}"/>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5300" name="Line 4">
            <a:extLst>
              <a:ext uri="{FF2B5EF4-FFF2-40B4-BE49-F238E27FC236}">
                <a16:creationId xmlns:a16="http://schemas.microsoft.com/office/drawing/2014/main" id="{D6B68FD3-7357-62FB-E06A-CDBB556516A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301" name="Rectangle 7">
            <a:extLst>
              <a:ext uri="{FF2B5EF4-FFF2-40B4-BE49-F238E27FC236}">
                <a16:creationId xmlns:a16="http://schemas.microsoft.com/office/drawing/2014/main" id="{717413E8-6098-6E71-286E-A0F78920F960}"/>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5302" name="Rectangle 6">
            <a:extLst>
              <a:ext uri="{FF2B5EF4-FFF2-40B4-BE49-F238E27FC236}">
                <a16:creationId xmlns:a16="http://schemas.microsoft.com/office/drawing/2014/main" id="{7CA887BD-7249-F038-8CDD-CC54A5723CD2}"/>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3" name="Rectangle 7">
            <a:extLst>
              <a:ext uri="{FF2B5EF4-FFF2-40B4-BE49-F238E27FC236}">
                <a16:creationId xmlns:a16="http://schemas.microsoft.com/office/drawing/2014/main" id="{994C666E-0E6D-B04D-51E6-1AD9CD72C3B4}"/>
              </a:ext>
            </a:extLst>
          </p:cNvPr>
          <p:cNvSpPr>
            <a:spLocks noChangeArrowheads="1"/>
          </p:cNvSpPr>
          <p:nvPr/>
        </p:nvSpPr>
        <p:spPr bwMode="auto">
          <a:xfrm>
            <a:off x="762000" y="38862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4" name="Rectangle 8">
            <a:extLst>
              <a:ext uri="{FF2B5EF4-FFF2-40B4-BE49-F238E27FC236}">
                <a16:creationId xmlns:a16="http://schemas.microsoft.com/office/drawing/2014/main" id="{F9B1AFE5-EFA8-F384-E451-BFD7810E7087}"/>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5" name="Rectangle 9">
            <a:extLst>
              <a:ext uri="{FF2B5EF4-FFF2-40B4-BE49-F238E27FC236}">
                <a16:creationId xmlns:a16="http://schemas.microsoft.com/office/drawing/2014/main" id="{217C77E9-9F09-B1A0-7110-A415C06473E3}"/>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6" name="Rectangle 10">
            <a:extLst>
              <a:ext uri="{FF2B5EF4-FFF2-40B4-BE49-F238E27FC236}">
                <a16:creationId xmlns:a16="http://schemas.microsoft.com/office/drawing/2014/main" id="{9F08FB9E-F6C8-3284-A53B-2CD09A9F7796}"/>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7" name="Rectangle 11">
            <a:extLst>
              <a:ext uri="{FF2B5EF4-FFF2-40B4-BE49-F238E27FC236}">
                <a16:creationId xmlns:a16="http://schemas.microsoft.com/office/drawing/2014/main" id="{D6503135-76C5-4B5E-CD15-E3BA22BB97D1}"/>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8" name="Rectangle 12">
            <a:extLst>
              <a:ext uri="{FF2B5EF4-FFF2-40B4-BE49-F238E27FC236}">
                <a16:creationId xmlns:a16="http://schemas.microsoft.com/office/drawing/2014/main" id="{85AAEA8C-EA74-33F8-5024-BD7D34AA7751}"/>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09" name="Rectangle 13">
            <a:extLst>
              <a:ext uri="{FF2B5EF4-FFF2-40B4-BE49-F238E27FC236}">
                <a16:creationId xmlns:a16="http://schemas.microsoft.com/office/drawing/2014/main" id="{3764BBB7-1239-CFB6-2221-F2B1EB5F8D6E}"/>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0" name="Rectangle 14">
            <a:extLst>
              <a:ext uri="{FF2B5EF4-FFF2-40B4-BE49-F238E27FC236}">
                <a16:creationId xmlns:a16="http://schemas.microsoft.com/office/drawing/2014/main" id="{A2E0B11F-91F5-5BA9-E49C-5F369D26E4FA}"/>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1" name="Rectangle 15">
            <a:extLst>
              <a:ext uri="{FF2B5EF4-FFF2-40B4-BE49-F238E27FC236}">
                <a16:creationId xmlns:a16="http://schemas.microsoft.com/office/drawing/2014/main" id="{F0B78DC0-BBF3-B02B-0A34-02FDC228A36C}"/>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2" name="Rectangle 16">
            <a:extLst>
              <a:ext uri="{FF2B5EF4-FFF2-40B4-BE49-F238E27FC236}">
                <a16:creationId xmlns:a16="http://schemas.microsoft.com/office/drawing/2014/main" id="{FA0C9FCF-DFDA-B939-8C4F-66FF1C5585E1}"/>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5313" name="Rectangle 17">
            <a:extLst>
              <a:ext uri="{FF2B5EF4-FFF2-40B4-BE49-F238E27FC236}">
                <a16:creationId xmlns:a16="http://schemas.microsoft.com/office/drawing/2014/main" id="{A6B58615-655A-42E6-939D-577057078659}"/>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5314" name="Text Box 2">
            <a:extLst>
              <a:ext uri="{FF2B5EF4-FFF2-40B4-BE49-F238E27FC236}">
                <a16:creationId xmlns:a16="http://schemas.microsoft.com/office/drawing/2014/main" id="{195070F1-E2E5-3150-DE2F-590589951C09}"/>
              </a:ext>
            </a:extLst>
          </p:cNvPr>
          <p:cNvSpPr txBox="1">
            <a:spLocks noChangeArrowheads="1"/>
          </p:cNvSpPr>
          <p:nvPr/>
        </p:nvSpPr>
        <p:spPr bwMode="auto">
          <a:xfrm>
            <a:off x="533400" y="1143000"/>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(3). Purchase of Supplies on Credit.</a:t>
            </a:r>
            <a:r>
              <a:rPr lang="en-US" altLang="en-US" sz="1900" b="0">
                <a:solidFill>
                  <a:schemeClr val="tx1"/>
                </a:solidFill>
                <a:cs typeface="Arial" panose="020B0604020202020204" pitchFamily="34" charset="0"/>
              </a:rPr>
              <a:t>  Softbyte purchases for €1,600 from Acme Supply Company computer paper and other supplies expected to last several months. The purchase is on account.</a:t>
            </a:r>
          </a:p>
        </p:txBody>
      </p:sp>
      <p:sp>
        <p:nvSpPr>
          <p:cNvPr id="55315" name="Text Box 19">
            <a:extLst>
              <a:ext uri="{FF2B5EF4-FFF2-40B4-BE49-F238E27FC236}">
                <a16:creationId xmlns:a16="http://schemas.microsoft.com/office/drawing/2014/main" id="{4771F420-0315-B7EC-76B8-6F9EB68638EC}"/>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D5828B24-5D4F-7B06-CBE3-1C50D5A16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7347" name="Text Box 4">
            <a:extLst>
              <a:ext uri="{FF2B5EF4-FFF2-40B4-BE49-F238E27FC236}">
                <a16:creationId xmlns:a16="http://schemas.microsoft.com/office/drawing/2014/main" id="{0599B773-9877-B497-C7B9-94F6765A9CCA}"/>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7348" name="Line 4">
            <a:extLst>
              <a:ext uri="{FF2B5EF4-FFF2-40B4-BE49-F238E27FC236}">
                <a16:creationId xmlns:a16="http://schemas.microsoft.com/office/drawing/2014/main" id="{E3715826-ACCA-9B5D-AE3D-BC82D016A86C}"/>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49" name="Rectangle 7">
            <a:extLst>
              <a:ext uri="{FF2B5EF4-FFF2-40B4-BE49-F238E27FC236}">
                <a16:creationId xmlns:a16="http://schemas.microsoft.com/office/drawing/2014/main" id="{9CFFEB2D-AB63-220F-C793-84E933F7C823}"/>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7350" name="Rectangle 6">
            <a:extLst>
              <a:ext uri="{FF2B5EF4-FFF2-40B4-BE49-F238E27FC236}">
                <a16:creationId xmlns:a16="http://schemas.microsoft.com/office/drawing/2014/main" id="{A45F1380-2210-B811-A876-98871A81BAA9}"/>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1" name="Rectangle 7">
            <a:extLst>
              <a:ext uri="{FF2B5EF4-FFF2-40B4-BE49-F238E27FC236}">
                <a16:creationId xmlns:a16="http://schemas.microsoft.com/office/drawing/2014/main" id="{98163F22-EDB0-8B16-3981-25AFA3CACC73}"/>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2" name="Rectangle 8">
            <a:extLst>
              <a:ext uri="{FF2B5EF4-FFF2-40B4-BE49-F238E27FC236}">
                <a16:creationId xmlns:a16="http://schemas.microsoft.com/office/drawing/2014/main" id="{0B4B4036-A1D2-1B5C-EC0E-5341F2350C2A}"/>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3" name="Rectangle 9">
            <a:extLst>
              <a:ext uri="{FF2B5EF4-FFF2-40B4-BE49-F238E27FC236}">
                <a16:creationId xmlns:a16="http://schemas.microsoft.com/office/drawing/2014/main" id="{847F2EBE-3538-B440-CD1B-C1B4A5CC3C14}"/>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4" name="Rectangle 10">
            <a:extLst>
              <a:ext uri="{FF2B5EF4-FFF2-40B4-BE49-F238E27FC236}">
                <a16:creationId xmlns:a16="http://schemas.microsoft.com/office/drawing/2014/main" id="{399FE299-4DCB-0651-192E-E33FE24A2089}"/>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5" name="Rectangle 11">
            <a:extLst>
              <a:ext uri="{FF2B5EF4-FFF2-40B4-BE49-F238E27FC236}">
                <a16:creationId xmlns:a16="http://schemas.microsoft.com/office/drawing/2014/main" id="{D351EBFF-BAC1-B462-C92E-1C1A8A5B6DE8}"/>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6" name="Rectangle 12">
            <a:extLst>
              <a:ext uri="{FF2B5EF4-FFF2-40B4-BE49-F238E27FC236}">
                <a16:creationId xmlns:a16="http://schemas.microsoft.com/office/drawing/2014/main" id="{398996AF-1EEE-B23E-0433-A3CDDB4317BE}"/>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7" name="Rectangle 13">
            <a:extLst>
              <a:ext uri="{FF2B5EF4-FFF2-40B4-BE49-F238E27FC236}">
                <a16:creationId xmlns:a16="http://schemas.microsoft.com/office/drawing/2014/main" id="{53704374-80BD-3D53-9BD1-E2641662EF07}"/>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8" name="Rectangle 14">
            <a:extLst>
              <a:ext uri="{FF2B5EF4-FFF2-40B4-BE49-F238E27FC236}">
                <a16:creationId xmlns:a16="http://schemas.microsoft.com/office/drawing/2014/main" id="{5664A531-A495-14C0-ED85-2C50F56B4601}"/>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59" name="Rectangle 15">
            <a:extLst>
              <a:ext uri="{FF2B5EF4-FFF2-40B4-BE49-F238E27FC236}">
                <a16:creationId xmlns:a16="http://schemas.microsoft.com/office/drawing/2014/main" id="{4579DA43-091C-3BD8-4E10-6C14F6F83EB4}"/>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7360" name="Rectangle 16">
            <a:extLst>
              <a:ext uri="{FF2B5EF4-FFF2-40B4-BE49-F238E27FC236}">
                <a16:creationId xmlns:a16="http://schemas.microsoft.com/office/drawing/2014/main" id="{88C9FAD7-7738-63D4-7247-5BA8F184A47D}"/>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7361" name="Text Box 2">
            <a:extLst>
              <a:ext uri="{FF2B5EF4-FFF2-40B4-BE49-F238E27FC236}">
                <a16:creationId xmlns:a16="http://schemas.microsoft.com/office/drawing/2014/main" id="{EDCAD43E-A960-2087-5A3E-E738E9D8FDBC}"/>
              </a:ext>
            </a:extLst>
          </p:cNvPr>
          <p:cNvSpPr txBox="1">
            <a:spLocks noChangeArrowheads="1"/>
          </p:cNvSpPr>
          <p:nvPr/>
        </p:nvSpPr>
        <p:spPr bwMode="auto">
          <a:xfrm>
            <a:off x="533400" y="1231900"/>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(3). Purchase of Supplies on Credit.</a:t>
            </a:r>
            <a:r>
              <a:rPr lang="en-US" altLang="en-US" sz="1900" b="0">
                <a:solidFill>
                  <a:schemeClr val="tx1"/>
                </a:solidFill>
                <a:cs typeface="Arial" panose="020B0604020202020204" pitchFamily="34" charset="0"/>
              </a:rPr>
              <a:t>  Softbyte purchases for €1,600 from Acme Supply Company computer paper and other supplies expected to last several months. The purchase is on account.</a:t>
            </a:r>
          </a:p>
        </p:txBody>
      </p:sp>
      <p:sp>
        <p:nvSpPr>
          <p:cNvPr id="57362" name="Text Box 19">
            <a:extLst>
              <a:ext uri="{FF2B5EF4-FFF2-40B4-BE49-F238E27FC236}">
                <a16:creationId xmlns:a16="http://schemas.microsoft.com/office/drawing/2014/main" id="{AF7C1618-8F42-1062-FFBC-42BCCB646604}"/>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B1E36B06-996D-10C1-7343-CB9CE84C2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9395" name="Text Box 4">
            <a:extLst>
              <a:ext uri="{FF2B5EF4-FFF2-40B4-BE49-F238E27FC236}">
                <a16:creationId xmlns:a16="http://schemas.microsoft.com/office/drawing/2014/main" id="{C4D623B9-FFDD-175E-4D80-BE06225EB652}"/>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59396" name="Line 4">
            <a:extLst>
              <a:ext uri="{FF2B5EF4-FFF2-40B4-BE49-F238E27FC236}">
                <a16:creationId xmlns:a16="http://schemas.microsoft.com/office/drawing/2014/main" id="{1BFE4121-47EE-3DA6-F450-E841FCA2BE71}"/>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397" name="Rectangle 7">
            <a:extLst>
              <a:ext uri="{FF2B5EF4-FFF2-40B4-BE49-F238E27FC236}">
                <a16:creationId xmlns:a16="http://schemas.microsoft.com/office/drawing/2014/main" id="{26893739-4EE8-DE45-3A13-C8E6C0700406}"/>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59398" name="Rectangle 6">
            <a:extLst>
              <a:ext uri="{FF2B5EF4-FFF2-40B4-BE49-F238E27FC236}">
                <a16:creationId xmlns:a16="http://schemas.microsoft.com/office/drawing/2014/main" id="{3C28ED65-4BF8-AC63-2803-ED7796851B32}"/>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399" name="Rectangle 7">
            <a:extLst>
              <a:ext uri="{FF2B5EF4-FFF2-40B4-BE49-F238E27FC236}">
                <a16:creationId xmlns:a16="http://schemas.microsoft.com/office/drawing/2014/main" id="{C9E1283A-BF07-F5C1-623E-07157C358C50}"/>
              </a:ext>
            </a:extLst>
          </p:cNvPr>
          <p:cNvSpPr>
            <a:spLocks noChangeArrowheads="1"/>
          </p:cNvSpPr>
          <p:nvPr/>
        </p:nvSpPr>
        <p:spPr bwMode="auto">
          <a:xfrm>
            <a:off x="762000" y="4067175"/>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0" name="Rectangle 8">
            <a:extLst>
              <a:ext uri="{FF2B5EF4-FFF2-40B4-BE49-F238E27FC236}">
                <a16:creationId xmlns:a16="http://schemas.microsoft.com/office/drawing/2014/main" id="{373CA476-5599-D88E-A775-BD128F454B7F}"/>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1" name="Rectangle 9">
            <a:extLst>
              <a:ext uri="{FF2B5EF4-FFF2-40B4-BE49-F238E27FC236}">
                <a16:creationId xmlns:a16="http://schemas.microsoft.com/office/drawing/2014/main" id="{FE133141-B47E-A743-CFB6-3DA8D86CE608}"/>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2" name="Rectangle 10">
            <a:extLst>
              <a:ext uri="{FF2B5EF4-FFF2-40B4-BE49-F238E27FC236}">
                <a16:creationId xmlns:a16="http://schemas.microsoft.com/office/drawing/2014/main" id="{C92AA27B-153C-4CB7-6789-FD0C2F71B924}"/>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3" name="Rectangle 11">
            <a:extLst>
              <a:ext uri="{FF2B5EF4-FFF2-40B4-BE49-F238E27FC236}">
                <a16:creationId xmlns:a16="http://schemas.microsoft.com/office/drawing/2014/main" id="{E3B952BB-FC67-1336-CDB0-F5127BCFE832}"/>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4" name="Rectangle 12">
            <a:extLst>
              <a:ext uri="{FF2B5EF4-FFF2-40B4-BE49-F238E27FC236}">
                <a16:creationId xmlns:a16="http://schemas.microsoft.com/office/drawing/2014/main" id="{D92D9A49-1748-6C85-C9A5-1F62DB2B4765}"/>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5" name="Rectangle 13">
            <a:extLst>
              <a:ext uri="{FF2B5EF4-FFF2-40B4-BE49-F238E27FC236}">
                <a16:creationId xmlns:a16="http://schemas.microsoft.com/office/drawing/2014/main" id="{6C6E5415-2624-9DB9-CD47-5259B037B128}"/>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6" name="Rectangle 14">
            <a:extLst>
              <a:ext uri="{FF2B5EF4-FFF2-40B4-BE49-F238E27FC236}">
                <a16:creationId xmlns:a16="http://schemas.microsoft.com/office/drawing/2014/main" id="{D3670A0F-9CCF-4BD3-AEFE-FF8226C7414D}"/>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7" name="Rectangle 15">
            <a:extLst>
              <a:ext uri="{FF2B5EF4-FFF2-40B4-BE49-F238E27FC236}">
                <a16:creationId xmlns:a16="http://schemas.microsoft.com/office/drawing/2014/main" id="{14148755-0048-6F58-3246-1D77C0F99C91}"/>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59408" name="Rectangle 16">
            <a:extLst>
              <a:ext uri="{FF2B5EF4-FFF2-40B4-BE49-F238E27FC236}">
                <a16:creationId xmlns:a16="http://schemas.microsoft.com/office/drawing/2014/main" id="{8669F1B3-6DC9-0FBC-8AB5-09F9759119D6}"/>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59409" name="Text Box 2">
            <a:extLst>
              <a:ext uri="{FF2B5EF4-FFF2-40B4-BE49-F238E27FC236}">
                <a16:creationId xmlns:a16="http://schemas.microsoft.com/office/drawing/2014/main" id="{8B7FFB25-1E91-6E93-DDDD-3DBC143AAF26}"/>
              </a:ext>
            </a:extLst>
          </p:cNvPr>
          <p:cNvSpPr txBox="1">
            <a:spLocks noChangeArrowheads="1"/>
          </p:cNvSpPr>
          <p:nvPr/>
        </p:nvSpPr>
        <p:spPr bwMode="auto">
          <a:xfrm>
            <a:off x="533400" y="1143000"/>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(4). Services Provided for Cash.</a:t>
            </a:r>
            <a:r>
              <a:rPr lang="en-US" altLang="en-US" sz="1900" b="0">
                <a:solidFill>
                  <a:schemeClr val="tx1"/>
                </a:solidFill>
                <a:cs typeface="Arial" panose="020B0604020202020204" pitchFamily="34" charset="0"/>
              </a:rPr>
              <a:t>  Softbyte receives €1,200 cash from customers for programming services it has provided.</a:t>
            </a:r>
          </a:p>
        </p:txBody>
      </p:sp>
      <p:sp>
        <p:nvSpPr>
          <p:cNvPr id="59410" name="Text Box 18">
            <a:extLst>
              <a:ext uri="{FF2B5EF4-FFF2-40B4-BE49-F238E27FC236}">
                <a16:creationId xmlns:a16="http://schemas.microsoft.com/office/drawing/2014/main" id="{31A0F435-662C-DFB4-752E-31B47C1CC6A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71C0BCDF-18BC-FD6F-E845-EF0BC722E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1443" name="Text Box 4">
            <a:extLst>
              <a:ext uri="{FF2B5EF4-FFF2-40B4-BE49-F238E27FC236}">
                <a16:creationId xmlns:a16="http://schemas.microsoft.com/office/drawing/2014/main" id="{12E71849-17F9-A070-C97C-14D2006BB4E7}"/>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1444" name="Line 4">
            <a:extLst>
              <a:ext uri="{FF2B5EF4-FFF2-40B4-BE49-F238E27FC236}">
                <a16:creationId xmlns:a16="http://schemas.microsoft.com/office/drawing/2014/main" id="{4D364339-B270-CE38-6F1A-4C077012B9D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445" name="Rectangle 7">
            <a:extLst>
              <a:ext uri="{FF2B5EF4-FFF2-40B4-BE49-F238E27FC236}">
                <a16:creationId xmlns:a16="http://schemas.microsoft.com/office/drawing/2014/main" id="{4FED767B-3DD6-C819-A1D0-0D2AF9C18A5B}"/>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1446" name="Rectangle 6">
            <a:extLst>
              <a:ext uri="{FF2B5EF4-FFF2-40B4-BE49-F238E27FC236}">
                <a16:creationId xmlns:a16="http://schemas.microsoft.com/office/drawing/2014/main" id="{3F8398A3-8D59-3A3E-15E2-479DFCF68CED}"/>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7" name="Rectangle 7">
            <a:extLst>
              <a:ext uri="{FF2B5EF4-FFF2-40B4-BE49-F238E27FC236}">
                <a16:creationId xmlns:a16="http://schemas.microsoft.com/office/drawing/2014/main" id="{671F526B-D1DC-B4A2-ECDF-D622C129EE59}"/>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8" name="Rectangle 8">
            <a:extLst>
              <a:ext uri="{FF2B5EF4-FFF2-40B4-BE49-F238E27FC236}">
                <a16:creationId xmlns:a16="http://schemas.microsoft.com/office/drawing/2014/main" id="{56590A90-7064-864F-6597-96A204684845}"/>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49" name="Rectangle 9">
            <a:extLst>
              <a:ext uri="{FF2B5EF4-FFF2-40B4-BE49-F238E27FC236}">
                <a16:creationId xmlns:a16="http://schemas.microsoft.com/office/drawing/2014/main" id="{814AB46D-DE42-7351-46E3-8A886E4F3F5B}"/>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0" name="Rectangle 10">
            <a:extLst>
              <a:ext uri="{FF2B5EF4-FFF2-40B4-BE49-F238E27FC236}">
                <a16:creationId xmlns:a16="http://schemas.microsoft.com/office/drawing/2014/main" id="{5EB0D50F-5D26-A6BF-757C-0B4D81D65387}"/>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1" name="Rectangle 11">
            <a:extLst>
              <a:ext uri="{FF2B5EF4-FFF2-40B4-BE49-F238E27FC236}">
                <a16:creationId xmlns:a16="http://schemas.microsoft.com/office/drawing/2014/main" id="{3F95D8FE-E08E-6BC7-3663-C25AAAC74098}"/>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2" name="Rectangle 12">
            <a:extLst>
              <a:ext uri="{FF2B5EF4-FFF2-40B4-BE49-F238E27FC236}">
                <a16:creationId xmlns:a16="http://schemas.microsoft.com/office/drawing/2014/main" id="{2FB57DDB-9735-375F-A806-E754E66A15F6}"/>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3" name="Rectangle 13">
            <a:extLst>
              <a:ext uri="{FF2B5EF4-FFF2-40B4-BE49-F238E27FC236}">
                <a16:creationId xmlns:a16="http://schemas.microsoft.com/office/drawing/2014/main" id="{698A4E1E-37BE-0A9C-9BE1-F598BD3192B2}"/>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4" name="Rectangle 14">
            <a:extLst>
              <a:ext uri="{FF2B5EF4-FFF2-40B4-BE49-F238E27FC236}">
                <a16:creationId xmlns:a16="http://schemas.microsoft.com/office/drawing/2014/main" id="{9D4E0BB2-E3E4-988F-EC95-9159E3576A67}"/>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1455" name="Rectangle 15">
            <a:extLst>
              <a:ext uri="{FF2B5EF4-FFF2-40B4-BE49-F238E27FC236}">
                <a16:creationId xmlns:a16="http://schemas.microsoft.com/office/drawing/2014/main" id="{B1554B15-8935-3812-4B7F-C3EBC352BBD5}"/>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1456" name="Text Box 2">
            <a:extLst>
              <a:ext uri="{FF2B5EF4-FFF2-40B4-BE49-F238E27FC236}">
                <a16:creationId xmlns:a16="http://schemas.microsoft.com/office/drawing/2014/main" id="{72AC980E-78B1-EC56-32EB-41F7EFB25E46}"/>
              </a:ext>
            </a:extLst>
          </p:cNvPr>
          <p:cNvSpPr txBox="1">
            <a:spLocks noChangeArrowheads="1"/>
          </p:cNvSpPr>
          <p:nvPr/>
        </p:nvSpPr>
        <p:spPr bwMode="auto">
          <a:xfrm>
            <a:off x="533400" y="1273175"/>
            <a:ext cx="8229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20000"/>
              </a:lnSpc>
              <a:spcBef>
                <a:spcPct val="50000"/>
              </a:spcBef>
              <a:buClrTx/>
              <a:buSzTx/>
              <a:buFontTx/>
              <a:buNone/>
            </a:pPr>
            <a:r>
              <a:rPr lang="en-US" altLang="en-US" sz="1900">
                <a:solidFill>
                  <a:schemeClr val="tx1"/>
                </a:solidFill>
                <a:cs typeface="Arial" panose="020B0604020202020204" pitchFamily="34" charset="0"/>
              </a:rPr>
              <a:t>Transaction (4). Services Provided for Cash.</a:t>
            </a:r>
            <a:r>
              <a:rPr lang="en-US" altLang="en-US" sz="1900" b="0">
                <a:solidFill>
                  <a:schemeClr val="tx1"/>
                </a:solidFill>
                <a:cs typeface="Arial" panose="020B0604020202020204" pitchFamily="34" charset="0"/>
              </a:rPr>
              <a:t>  Softbyte receives €1,200 cash from customers for programming services it has provided.</a:t>
            </a:r>
          </a:p>
        </p:txBody>
      </p:sp>
      <p:sp>
        <p:nvSpPr>
          <p:cNvPr id="61457" name="Text Box 18">
            <a:extLst>
              <a:ext uri="{FF2B5EF4-FFF2-40B4-BE49-F238E27FC236}">
                <a16:creationId xmlns:a16="http://schemas.microsoft.com/office/drawing/2014/main" id="{1172E899-8899-8317-DB82-E70D17FF9F31}"/>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2D0AC8E9-9A2F-C9A7-44F3-746CDFF0C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3491" name="Text Box 4">
            <a:extLst>
              <a:ext uri="{FF2B5EF4-FFF2-40B4-BE49-F238E27FC236}">
                <a16:creationId xmlns:a16="http://schemas.microsoft.com/office/drawing/2014/main" id="{A99DC1B5-9E73-0211-63B7-EEDEBF8C966F}"/>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3492" name="Line 4">
            <a:extLst>
              <a:ext uri="{FF2B5EF4-FFF2-40B4-BE49-F238E27FC236}">
                <a16:creationId xmlns:a16="http://schemas.microsoft.com/office/drawing/2014/main" id="{53B7FBF0-45CC-3366-2752-7325B2DD108E}"/>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Rectangle 7">
            <a:extLst>
              <a:ext uri="{FF2B5EF4-FFF2-40B4-BE49-F238E27FC236}">
                <a16:creationId xmlns:a16="http://schemas.microsoft.com/office/drawing/2014/main" id="{FCEEF430-E780-1B20-F2D3-6D9548DADABE}"/>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3494" name="Rectangle 6">
            <a:extLst>
              <a:ext uri="{FF2B5EF4-FFF2-40B4-BE49-F238E27FC236}">
                <a16:creationId xmlns:a16="http://schemas.microsoft.com/office/drawing/2014/main" id="{BEBC350D-39DA-AEA4-109F-1C1E43A0BFD1}"/>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5" name="Rectangle 7">
            <a:extLst>
              <a:ext uri="{FF2B5EF4-FFF2-40B4-BE49-F238E27FC236}">
                <a16:creationId xmlns:a16="http://schemas.microsoft.com/office/drawing/2014/main" id="{F084B455-987C-4CE6-CAF5-50F97D163AF0}"/>
              </a:ext>
            </a:extLst>
          </p:cNvPr>
          <p:cNvSpPr>
            <a:spLocks noChangeArrowheads="1"/>
          </p:cNvSpPr>
          <p:nvPr/>
        </p:nvSpPr>
        <p:spPr bwMode="auto">
          <a:xfrm>
            <a:off x="762000" y="4249738"/>
            <a:ext cx="8077200" cy="173037"/>
          </a:xfrm>
          <a:prstGeom prst="rect">
            <a:avLst/>
          </a:prstGeom>
          <a:solidFill>
            <a:schemeClr val="bg1"/>
          </a:solidFill>
          <a:ln w="12700" cap="sq" algn="ctr">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6" name="Rectangle 8">
            <a:extLst>
              <a:ext uri="{FF2B5EF4-FFF2-40B4-BE49-F238E27FC236}">
                <a16:creationId xmlns:a16="http://schemas.microsoft.com/office/drawing/2014/main" id="{CE3F0D19-513D-380D-691F-6673FB17C8F3}"/>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7" name="Rectangle 9">
            <a:extLst>
              <a:ext uri="{FF2B5EF4-FFF2-40B4-BE49-F238E27FC236}">
                <a16:creationId xmlns:a16="http://schemas.microsoft.com/office/drawing/2014/main" id="{7D7A9107-35D0-A76C-7F48-C2185EC2F726}"/>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8" name="Rectangle 10">
            <a:extLst>
              <a:ext uri="{FF2B5EF4-FFF2-40B4-BE49-F238E27FC236}">
                <a16:creationId xmlns:a16="http://schemas.microsoft.com/office/drawing/2014/main" id="{1C2F4F4A-614A-58D3-F48C-F4732C78B787}"/>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499" name="Rectangle 11">
            <a:extLst>
              <a:ext uri="{FF2B5EF4-FFF2-40B4-BE49-F238E27FC236}">
                <a16:creationId xmlns:a16="http://schemas.microsoft.com/office/drawing/2014/main" id="{08567C4A-1F38-0ABE-B94F-EE2C5D930D26}"/>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0" name="Rectangle 12">
            <a:extLst>
              <a:ext uri="{FF2B5EF4-FFF2-40B4-BE49-F238E27FC236}">
                <a16:creationId xmlns:a16="http://schemas.microsoft.com/office/drawing/2014/main" id="{416D1C51-827D-5395-DC93-253CB6CDA107}"/>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1" name="Rectangle 13">
            <a:extLst>
              <a:ext uri="{FF2B5EF4-FFF2-40B4-BE49-F238E27FC236}">
                <a16:creationId xmlns:a16="http://schemas.microsoft.com/office/drawing/2014/main" id="{AB548ACB-1EC8-1AA8-77CA-7241EA6F8473}"/>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2" name="Rectangle 14">
            <a:extLst>
              <a:ext uri="{FF2B5EF4-FFF2-40B4-BE49-F238E27FC236}">
                <a16:creationId xmlns:a16="http://schemas.microsoft.com/office/drawing/2014/main" id="{93E60AA2-136A-5F54-7FEE-E29BD0A476F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3503" name="Rectangle 15">
            <a:extLst>
              <a:ext uri="{FF2B5EF4-FFF2-40B4-BE49-F238E27FC236}">
                <a16:creationId xmlns:a16="http://schemas.microsoft.com/office/drawing/2014/main" id="{4A240522-756A-147A-074E-CEB9FA8FFDF5}"/>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3504" name="Text Box 2">
            <a:extLst>
              <a:ext uri="{FF2B5EF4-FFF2-40B4-BE49-F238E27FC236}">
                <a16:creationId xmlns:a16="http://schemas.microsoft.com/office/drawing/2014/main" id="{85D0539C-61B8-8E50-2F1D-36F9EDF293C3}"/>
              </a:ext>
            </a:extLst>
          </p:cNvPr>
          <p:cNvSpPr txBox="1">
            <a:spLocks noChangeArrowheads="1"/>
          </p:cNvSpPr>
          <p:nvPr/>
        </p:nvSpPr>
        <p:spPr bwMode="auto">
          <a:xfrm>
            <a:off x="533400" y="1143000"/>
            <a:ext cx="82296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(5). Purchase of Advertising on Credit.</a:t>
            </a:r>
            <a:r>
              <a:rPr lang="en-US" altLang="en-US" sz="1900" b="0">
                <a:solidFill>
                  <a:schemeClr val="tx1"/>
                </a:solidFill>
                <a:cs typeface="Arial" panose="020B0604020202020204" pitchFamily="34" charset="0"/>
              </a:rPr>
              <a:t>  Softbyte receives a bill for €250 from the Daily News for advertising but postpones payment until a later date.</a:t>
            </a:r>
          </a:p>
        </p:txBody>
      </p:sp>
      <p:sp>
        <p:nvSpPr>
          <p:cNvPr id="63505" name="Text Box 17">
            <a:extLst>
              <a:ext uri="{FF2B5EF4-FFF2-40B4-BE49-F238E27FC236}">
                <a16:creationId xmlns:a16="http://schemas.microsoft.com/office/drawing/2014/main" id="{0F1D56D7-20B9-321B-2DE3-B3738474A492}"/>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05F019EC-1630-D7E2-A833-EC6A92B35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5539" name="Text Box 4">
            <a:extLst>
              <a:ext uri="{FF2B5EF4-FFF2-40B4-BE49-F238E27FC236}">
                <a16:creationId xmlns:a16="http://schemas.microsoft.com/office/drawing/2014/main" id="{AC558363-1BD6-E3C7-F068-609FE5801F5C}"/>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5540" name="Line 4">
            <a:extLst>
              <a:ext uri="{FF2B5EF4-FFF2-40B4-BE49-F238E27FC236}">
                <a16:creationId xmlns:a16="http://schemas.microsoft.com/office/drawing/2014/main" id="{AC4A80AB-0E12-FB3D-E5CE-9820BED548B0}"/>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41" name="Rectangle 7">
            <a:extLst>
              <a:ext uri="{FF2B5EF4-FFF2-40B4-BE49-F238E27FC236}">
                <a16:creationId xmlns:a16="http://schemas.microsoft.com/office/drawing/2014/main" id="{8DD4E273-8C96-612A-27EC-5697848BE22C}"/>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5542" name="Rectangle 6">
            <a:extLst>
              <a:ext uri="{FF2B5EF4-FFF2-40B4-BE49-F238E27FC236}">
                <a16:creationId xmlns:a16="http://schemas.microsoft.com/office/drawing/2014/main" id="{5B9A2555-358F-9EC5-8B4A-F40D6BD043E5}"/>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3" name="Rectangle 7">
            <a:extLst>
              <a:ext uri="{FF2B5EF4-FFF2-40B4-BE49-F238E27FC236}">
                <a16:creationId xmlns:a16="http://schemas.microsoft.com/office/drawing/2014/main" id="{2DC3AD4B-3D7D-B12D-E999-7A75F2950931}"/>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4" name="Rectangle 8">
            <a:extLst>
              <a:ext uri="{FF2B5EF4-FFF2-40B4-BE49-F238E27FC236}">
                <a16:creationId xmlns:a16="http://schemas.microsoft.com/office/drawing/2014/main" id="{9EF11704-83C5-8A8C-A04C-D53A122999C6}"/>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5" name="Rectangle 9">
            <a:extLst>
              <a:ext uri="{FF2B5EF4-FFF2-40B4-BE49-F238E27FC236}">
                <a16:creationId xmlns:a16="http://schemas.microsoft.com/office/drawing/2014/main" id="{63B8E929-9972-6195-D03F-8C3FC39C3B44}"/>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6" name="Rectangle 10">
            <a:extLst>
              <a:ext uri="{FF2B5EF4-FFF2-40B4-BE49-F238E27FC236}">
                <a16:creationId xmlns:a16="http://schemas.microsoft.com/office/drawing/2014/main" id="{B1E3E0A0-7100-B3A4-1DAC-BD8A54AB577C}"/>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7" name="Rectangle 11">
            <a:extLst>
              <a:ext uri="{FF2B5EF4-FFF2-40B4-BE49-F238E27FC236}">
                <a16:creationId xmlns:a16="http://schemas.microsoft.com/office/drawing/2014/main" id="{B079CEC0-C4DF-3BF1-7606-860B19DF9F86}"/>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8" name="Rectangle 12">
            <a:extLst>
              <a:ext uri="{FF2B5EF4-FFF2-40B4-BE49-F238E27FC236}">
                <a16:creationId xmlns:a16="http://schemas.microsoft.com/office/drawing/2014/main" id="{34230C9B-189C-44CF-0D50-3C95E5960C85}"/>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49" name="Rectangle 13">
            <a:extLst>
              <a:ext uri="{FF2B5EF4-FFF2-40B4-BE49-F238E27FC236}">
                <a16:creationId xmlns:a16="http://schemas.microsoft.com/office/drawing/2014/main" id="{ABBE6533-6647-DBA7-EDFE-1E72F0A39067}"/>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5550" name="Rectangle 14">
            <a:extLst>
              <a:ext uri="{FF2B5EF4-FFF2-40B4-BE49-F238E27FC236}">
                <a16:creationId xmlns:a16="http://schemas.microsoft.com/office/drawing/2014/main" id="{5E7738CC-2722-5380-35CD-57431DA337D1}"/>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5551" name="Text Box 2">
            <a:extLst>
              <a:ext uri="{FF2B5EF4-FFF2-40B4-BE49-F238E27FC236}">
                <a16:creationId xmlns:a16="http://schemas.microsoft.com/office/drawing/2014/main" id="{89272F2A-051B-0B95-4360-2E988325CDDE}"/>
              </a:ext>
            </a:extLst>
          </p:cNvPr>
          <p:cNvSpPr txBox="1">
            <a:spLocks noChangeArrowheads="1"/>
          </p:cNvSpPr>
          <p:nvPr/>
        </p:nvSpPr>
        <p:spPr bwMode="auto">
          <a:xfrm>
            <a:off x="533400" y="1274763"/>
            <a:ext cx="822960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(5). Purchase of Advertising on Credit.</a:t>
            </a:r>
            <a:r>
              <a:rPr lang="en-US" altLang="en-US" sz="1900" b="0">
                <a:solidFill>
                  <a:schemeClr val="tx1"/>
                </a:solidFill>
                <a:cs typeface="Arial" panose="020B0604020202020204" pitchFamily="34" charset="0"/>
              </a:rPr>
              <a:t>  Softbyte receives a bill for €250 from the Daily News for advertising but postpones payment until a later date.</a:t>
            </a:r>
          </a:p>
        </p:txBody>
      </p:sp>
      <p:sp>
        <p:nvSpPr>
          <p:cNvPr id="65552" name="Text Box 17">
            <a:extLst>
              <a:ext uri="{FF2B5EF4-FFF2-40B4-BE49-F238E27FC236}">
                <a16:creationId xmlns:a16="http://schemas.microsoft.com/office/drawing/2014/main" id="{AA5056A7-42FB-0564-B78C-CF5E3D6E8A21}"/>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DA9F3D6E-C11C-548E-3A2F-150A1BC97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7587" name="Text Box 4">
            <a:extLst>
              <a:ext uri="{FF2B5EF4-FFF2-40B4-BE49-F238E27FC236}">
                <a16:creationId xmlns:a16="http://schemas.microsoft.com/office/drawing/2014/main" id="{CB0209F1-16F6-6853-91BC-7C6AEEB76A32}"/>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7588" name="Line 4">
            <a:extLst>
              <a:ext uri="{FF2B5EF4-FFF2-40B4-BE49-F238E27FC236}">
                <a16:creationId xmlns:a16="http://schemas.microsoft.com/office/drawing/2014/main" id="{FABD1F5D-52A3-B550-73A3-382AF6461AE8}"/>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7589" name="Rectangle 7">
            <a:extLst>
              <a:ext uri="{FF2B5EF4-FFF2-40B4-BE49-F238E27FC236}">
                <a16:creationId xmlns:a16="http://schemas.microsoft.com/office/drawing/2014/main" id="{EF0DB311-D48B-1D5F-1391-E7930C4B9C12}"/>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7590" name="Rectangle 6">
            <a:extLst>
              <a:ext uri="{FF2B5EF4-FFF2-40B4-BE49-F238E27FC236}">
                <a16:creationId xmlns:a16="http://schemas.microsoft.com/office/drawing/2014/main" id="{AA58BF33-1B99-2181-05D0-FDE494935F9E}"/>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1" name="Rectangle 7">
            <a:extLst>
              <a:ext uri="{FF2B5EF4-FFF2-40B4-BE49-F238E27FC236}">
                <a16:creationId xmlns:a16="http://schemas.microsoft.com/office/drawing/2014/main" id="{86C9EC30-777C-31E5-A505-4435511E85C7}"/>
              </a:ext>
            </a:extLst>
          </p:cNvPr>
          <p:cNvSpPr>
            <a:spLocks noChangeArrowheads="1"/>
          </p:cNvSpPr>
          <p:nvPr/>
        </p:nvSpPr>
        <p:spPr bwMode="auto">
          <a:xfrm>
            <a:off x="762000" y="44196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2" name="Rectangle 8">
            <a:extLst>
              <a:ext uri="{FF2B5EF4-FFF2-40B4-BE49-F238E27FC236}">
                <a16:creationId xmlns:a16="http://schemas.microsoft.com/office/drawing/2014/main" id="{7DBB1085-B7D5-6C78-B077-9B9C81A1756B}"/>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3" name="Rectangle 9">
            <a:extLst>
              <a:ext uri="{FF2B5EF4-FFF2-40B4-BE49-F238E27FC236}">
                <a16:creationId xmlns:a16="http://schemas.microsoft.com/office/drawing/2014/main" id="{B90FCD08-5436-53E2-E10C-04497AAEC99E}"/>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4" name="Rectangle 10">
            <a:extLst>
              <a:ext uri="{FF2B5EF4-FFF2-40B4-BE49-F238E27FC236}">
                <a16:creationId xmlns:a16="http://schemas.microsoft.com/office/drawing/2014/main" id="{424F2333-E2BC-6880-7548-22EA0389970D}"/>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5" name="Rectangle 11">
            <a:extLst>
              <a:ext uri="{FF2B5EF4-FFF2-40B4-BE49-F238E27FC236}">
                <a16:creationId xmlns:a16="http://schemas.microsoft.com/office/drawing/2014/main" id="{05329DFC-BBA3-D62B-9979-3AB67D555359}"/>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6" name="Rectangle 12">
            <a:extLst>
              <a:ext uri="{FF2B5EF4-FFF2-40B4-BE49-F238E27FC236}">
                <a16:creationId xmlns:a16="http://schemas.microsoft.com/office/drawing/2014/main" id="{43225BF5-BEF1-B80D-95D1-4E7778BB9344}"/>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7" name="Rectangle 13">
            <a:extLst>
              <a:ext uri="{FF2B5EF4-FFF2-40B4-BE49-F238E27FC236}">
                <a16:creationId xmlns:a16="http://schemas.microsoft.com/office/drawing/2014/main" id="{FAF60216-FE42-819D-2C48-BBF5BEC32F0F}"/>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7598" name="Rectangle 14">
            <a:extLst>
              <a:ext uri="{FF2B5EF4-FFF2-40B4-BE49-F238E27FC236}">
                <a16:creationId xmlns:a16="http://schemas.microsoft.com/office/drawing/2014/main" id="{FC77D236-4D91-CABC-BA6C-43CFF79F49F8}"/>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7599" name="Text Box 2">
            <a:extLst>
              <a:ext uri="{FF2B5EF4-FFF2-40B4-BE49-F238E27FC236}">
                <a16:creationId xmlns:a16="http://schemas.microsoft.com/office/drawing/2014/main" id="{CD6B91EE-055F-5290-C23A-D0EF8CF4FB09}"/>
              </a:ext>
            </a:extLst>
          </p:cNvPr>
          <p:cNvSpPr txBox="1">
            <a:spLocks noChangeArrowheads="1"/>
          </p:cNvSpPr>
          <p:nvPr/>
        </p:nvSpPr>
        <p:spPr bwMode="auto">
          <a:xfrm>
            <a:off x="533400" y="1143000"/>
            <a:ext cx="8229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(6). Services Provided for Cash and Credit.</a:t>
            </a:r>
            <a:r>
              <a:rPr lang="en-US" altLang="en-US" sz="1900" b="0">
                <a:solidFill>
                  <a:schemeClr val="tx1"/>
                </a:solidFill>
                <a:cs typeface="Arial" panose="020B0604020202020204" pitchFamily="34" charset="0"/>
              </a:rPr>
              <a:t> Softbyte provides €3,500 of programming services for customers. The company receives cash of €1,500 from customers, and it bills the balance of €2,000 on account.</a:t>
            </a:r>
          </a:p>
        </p:txBody>
      </p:sp>
      <p:sp>
        <p:nvSpPr>
          <p:cNvPr id="67600" name="Text Box 16">
            <a:extLst>
              <a:ext uri="{FF2B5EF4-FFF2-40B4-BE49-F238E27FC236}">
                <a16:creationId xmlns:a16="http://schemas.microsoft.com/office/drawing/2014/main" id="{7E084DE4-04C8-E650-E4F2-F11D4430B0B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a:extLst>
              <a:ext uri="{FF2B5EF4-FFF2-40B4-BE49-F238E27FC236}">
                <a16:creationId xmlns:a16="http://schemas.microsoft.com/office/drawing/2014/main" id="{2237DC60-8086-D010-6A63-0757A3281414}"/>
              </a:ext>
            </a:extLst>
          </p:cNvPr>
          <p:cNvSpPr txBox="1">
            <a:spLocks noChangeArrowheads="1"/>
          </p:cNvSpPr>
          <p:nvPr/>
        </p:nvSpPr>
        <p:spPr bwMode="auto">
          <a:xfrm>
            <a:off x="685800" y="1295400"/>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30000"/>
              </a:spcBef>
              <a:buClrTx/>
              <a:buSzPct val="80000"/>
              <a:buFontTx/>
              <a:buNone/>
            </a:pPr>
            <a:r>
              <a:rPr lang="en-US" altLang="en-US" sz="2900">
                <a:solidFill>
                  <a:srgbClr val="000066"/>
                </a:solidFill>
                <a:latin typeface="Comic Sans MS" panose="030F0702030302020204" pitchFamily="66" charset="0"/>
              </a:rPr>
              <a:t>Three Activities</a:t>
            </a:r>
          </a:p>
        </p:txBody>
      </p:sp>
      <p:sp>
        <p:nvSpPr>
          <p:cNvPr id="370695" name="Rectangle 7">
            <a:extLst>
              <a:ext uri="{FF2B5EF4-FFF2-40B4-BE49-F238E27FC236}">
                <a16:creationId xmlns:a16="http://schemas.microsoft.com/office/drawing/2014/main" id="{E7321069-91DE-3726-18D7-A3531D8B0431}"/>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What is Accounting?</a:t>
            </a:r>
          </a:p>
        </p:txBody>
      </p:sp>
      <p:sp>
        <p:nvSpPr>
          <p:cNvPr id="370696" name="Text Box 8">
            <a:extLst>
              <a:ext uri="{FF2B5EF4-FFF2-40B4-BE49-F238E27FC236}">
                <a16:creationId xmlns:a16="http://schemas.microsoft.com/office/drawing/2014/main" id="{35905B2A-2B89-A260-EAB3-24E65213E1BA}"/>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1  Explain what accounting is.</a:t>
            </a:r>
          </a:p>
        </p:txBody>
      </p:sp>
      <p:pic>
        <p:nvPicPr>
          <p:cNvPr id="8197" name="Picture 10">
            <a:extLst>
              <a:ext uri="{FF2B5EF4-FFF2-40B4-BE49-F238E27FC236}">
                <a16:creationId xmlns:a16="http://schemas.microsoft.com/office/drawing/2014/main" id="{70526F28-6CF3-CF78-6E48-8E9812E47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97125"/>
            <a:ext cx="2824163"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8198" name="Picture 11">
            <a:extLst>
              <a:ext uri="{FF2B5EF4-FFF2-40B4-BE49-F238E27FC236}">
                <a16:creationId xmlns:a16="http://schemas.microsoft.com/office/drawing/2014/main" id="{36C0F92F-AB15-9F94-8B32-B1A42CD08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01838"/>
            <a:ext cx="30480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8199" name="Picture 12">
            <a:extLst>
              <a:ext uri="{FF2B5EF4-FFF2-40B4-BE49-F238E27FC236}">
                <a16:creationId xmlns:a16="http://schemas.microsoft.com/office/drawing/2014/main" id="{5B82F247-6339-B950-163F-1E15F8B849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600200"/>
            <a:ext cx="2362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8200" name="Text Box 15">
            <a:extLst>
              <a:ext uri="{FF2B5EF4-FFF2-40B4-BE49-F238E27FC236}">
                <a16:creationId xmlns:a16="http://schemas.microsoft.com/office/drawing/2014/main" id="{57473FD3-BE34-9260-5DA9-F0ECA4FF1A47}"/>
              </a:ext>
            </a:extLst>
          </p:cNvPr>
          <p:cNvSpPr txBox="1">
            <a:spLocks noChangeArrowheads="1"/>
          </p:cNvSpPr>
          <p:nvPr/>
        </p:nvSpPr>
        <p:spPr bwMode="auto">
          <a:xfrm>
            <a:off x="4038600" y="1295400"/>
            <a:ext cx="1600200" cy="485775"/>
          </a:xfrm>
          <a:prstGeom prst="rect">
            <a:avLst/>
          </a:prstGeom>
          <a:solidFill>
            <a:srgbClr val="FFFFCC"/>
          </a:solidFill>
          <a:ln w="28575"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1200">
                <a:solidFill>
                  <a:schemeClr val="tx1"/>
                </a:solidFill>
                <a:latin typeface="Comic Sans MS" panose="030F0702030302020204" pitchFamily="66" charset="0"/>
              </a:rPr>
              <a:t>Illustration 1-1</a:t>
            </a:r>
          </a:p>
          <a:p>
            <a:pPr>
              <a:spcBef>
                <a:spcPct val="0"/>
              </a:spcBef>
              <a:buClrTx/>
              <a:buSzTx/>
              <a:buFontTx/>
              <a:buNone/>
            </a:pPr>
            <a:r>
              <a:rPr lang="en-US" altLang="en-US" sz="1200" b="0">
                <a:solidFill>
                  <a:schemeClr val="tx1"/>
                </a:solidFill>
                <a:latin typeface="Comic Sans MS" panose="030F0702030302020204" pitchFamily="66" charset="0"/>
              </a:rPr>
              <a:t>Accounting process</a:t>
            </a:r>
          </a:p>
        </p:txBody>
      </p:sp>
      <p:sp>
        <p:nvSpPr>
          <p:cNvPr id="8201" name="AutoShape 18">
            <a:extLst>
              <a:ext uri="{FF2B5EF4-FFF2-40B4-BE49-F238E27FC236}">
                <a16:creationId xmlns:a16="http://schemas.microsoft.com/office/drawing/2014/main" id="{CD02CCCB-5747-782C-0559-AEF3C4504FD7}"/>
              </a:ext>
            </a:extLst>
          </p:cNvPr>
          <p:cNvSpPr>
            <a:spLocks noChangeArrowheads="1"/>
          </p:cNvSpPr>
          <p:nvPr/>
        </p:nvSpPr>
        <p:spPr bwMode="auto">
          <a:xfrm>
            <a:off x="914400" y="4876800"/>
            <a:ext cx="4648200" cy="1219200"/>
          </a:xfrm>
          <a:prstGeom prst="bevel">
            <a:avLst>
              <a:gd name="adj" fmla="val 12500"/>
            </a:avLst>
          </a:prstGeom>
          <a:solidFill>
            <a:srgbClr val="FFFFCC"/>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
              </a:spcBef>
              <a:buClrTx/>
              <a:buSzTx/>
              <a:buFontTx/>
              <a:buNone/>
            </a:pPr>
            <a:r>
              <a:rPr lang="en-US" altLang="en-US" sz="2000" b="0">
                <a:solidFill>
                  <a:schemeClr val="tx1"/>
                </a:solidFill>
                <a:latin typeface="Comic Sans MS" panose="030F0702030302020204" pitchFamily="66" charset="0"/>
              </a:rPr>
              <a:t>The accounting process </a:t>
            </a:r>
            <a:r>
              <a:rPr lang="en-US" altLang="en-US" sz="2000">
                <a:solidFill>
                  <a:srgbClr val="800000"/>
                </a:solidFill>
                <a:latin typeface="Comic Sans MS" panose="030F0702030302020204" pitchFamily="66" charset="0"/>
              </a:rPr>
              <a:t>includes</a:t>
            </a:r>
            <a:r>
              <a:rPr lang="en-US" altLang="en-US" sz="2000">
                <a:solidFill>
                  <a:schemeClr val="tx1"/>
                </a:solidFill>
                <a:latin typeface="Comic Sans MS" panose="030F0702030302020204" pitchFamily="66" charset="0"/>
              </a:rPr>
              <a:t> </a:t>
            </a:r>
          </a:p>
          <a:p>
            <a:pPr algn="ctr">
              <a:spcBef>
                <a:spcPct val="5000"/>
              </a:spcBef>
              <a:buClrTx/>
              <a:buSzTx/>
              <a:buFontTx/>
              <a:buNone/>
            </a:pPr>
            <a:r>
              <a:rPr lang="en-US" altLang="en-US" sz="2000" b="0">
                <a:solidFill>
                  <a:schemeClr val="tx1"/>
                </a:solidFill>
                <a:latin typeface="Comic Sans MS" panose="030F0702030302020204" pitchFamily="66" charset="0"/>
              </a:rPr>
              <a:t>the bookkeeping function.</a:t>
            </a:r>
          </a:p>
        </p:txBody>
      </p:sp>
      <p:pic>
        <p:nvPicPr>
          <p:cNvPr id="8202" name="Picture 19">
            <a:extLst>
              <a:ext uri="{FF2B5EF4-FFF2-40B4-BE49-F238E27FC236}">
                <a16:creationId xmlns:a16="http://schemas.microsoft.com/office/drawing/2014/main" id="{018B4E71-C8C1-DF5F-620F-0D90164A2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038600"/>
            <a:ext cx="25908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DC3C49B7-EE0B-4A4A-0EEF-461AE3835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9635" name="Text Box 4">
            <a:extLst>
              <a:ext uri="{FF2B5EF4-FFF2-40B4-BE49-F238E27FC236}">
                <a16:creationId xmlns:a16="http://schemas.microsoft.com/office/drawing/2014/main" id="{15679198-4AB9-92B5-4DE9-D689481D533C}"/>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69636" name="Line 4">
            <a:extLst>
              <a:ext uri="{FF2B5EF4-FFF2-40B4-BE49-F238E27FC236}">
                <a16:creationId xmlns:a16="http://schemas.microsoft.com/office/drawing/2014/main" id="{6AE86103-E5C0-3FD5-21CB-59C5BF60AE1D}"/>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37" name="Rectangle 7">
            <a:extLst>
              <a:ext uri="{FF2B5EF4-FFF2-40B4-BE49-F238E27FC236}">
                <a16:creationId xmlns:a16="http://schemas.microsoft.com/office/drawing/2014/main" id="{223BE4FB-0935-D6F4-07CE-C4D7E8530E2A}"/>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69638" name="Rectangle 6">
            <a:extLst>
              <a:ext uri="{FF2B5EF4-FFF2-40B4-BE49-F238E27FC236}">
                <a16:creationId xmlns:a16="http://schemas.microsoft.com/office/drawing/2014/main" id="{CC1FA234-108A-1A44-5A6A-39907A7F61F3}"/>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39" name="Rectangle 7">
            <a:extLst>
              <a:ext uri="{FF2B5EF4-FFF2-40B4-BE49-F238E27FC236}">
                <a16:creationId xmlns:a16="http://schemas.microsoft.com/office/drawing/2014/main" id="{9EF8A950-64EF-C4FE-999B-E1D42C48B543}"/>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0" name="Rectangle 8">
            <a:extLst>
              <a:ext uri="{FF2B5EF4-FFF2-40B4-BE49-F238E27FC236}">
                <a16:creationId xmlns:a16="http://schemas.microsoft.com/office/drawing/2014/main" id="{62396EC0-61AD-1281-6C1D-451308AFDC92}"/>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1" name="Rectangle 9">
            <a:extLst>
              <a:ext uri="{FF2B5EF4-FFF2-40B4-BE49-F238E27FC236}">
                <a16:creationId xmlns:a16="http://schemas.microsoft.com/office/drawing/2014/main" id="{BD390FA6-288B-654A-19DA-7BBB29A4929F}"/>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2" name="Rectangle 10">
            <a:extLst>
              <a:ext uri="{FF2B5EF4-FFF2-40B4-BE49-F238E27FC236}">
                <a16:creationId xmlns:a16="http://schemas.microsoft.com/office/drawing/2014/main" id="{847B5B49-62CB-7406-3C38-3399C641A111}"/>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3" name="Rectangle 11">
            <a:extLst>
              <a:ext uri="{FF2B5EF4-FFF2-40B4-BE49-F238E27FC236}">
                <a16:creationId xmlns:a16="http://schemas.microsoft.com/office/drawing/2014/main" id="{1D32F0F3-067A-9294-0FAE-6344E002E4B7}"/>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4" name="Rectangle 12">
            <a:extLst>
              <a:ext uri="{FF2B5EF4-FFF2-40B4-BE49-F238E27FC236}">
                <a16:creationId xmlns:a16="http://schemas.microsoft.com/office/drawing/2014/main" id="{96368708-A9D6-2E7D-A56F-4E0B4578E502}"/>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69645" name="Rectangle 13">
            <a:extLst>
              <a:ext uri="{FF2B5EF4-FFF2-40B4-BE49-F238E27FC236}">
                <a16:creationId xmlns:a16="http://schemas.microsoft.com/office/drawing/2014/main" id="{BD988C9E-1EAA-4215-5823-930AD77A2900}"/>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69646" name="Text Box 2">
            <a:extLst>
              <a:ext uri="{FF2B5EF4-FFF2-40B4-BE49-F238E27FC236}">
                <a16:creationId xmlns:a16="http://schemas.microsoft.com/office/drawing/2014/main" id="{DC4BD9A3-0A9B-BB84-0657-862A5AC2A6D3}"/>
              </a:ext>
            </a:extLst>
          </p:cNvPr>
          <p:cNvSpPr txBox="1">
            <a:spLocks noChangeArrowheads="1"/>
          </p:cNvSpPr>
          <p:nvPr/>
        </p:nvSpPr>
        <p:spPr bwMode="auto">
          <a:xfrm>
            <a:off x="533400" y="1143000"/>
            <a:ext cx="8229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(6). Services Provided for Cash and Credit.</a:t>
            </a:r>
            <a:r>
              <a:rPr lang="en-US" altLang="en-US" sz="1900" b="0">
                <a:solidFill>
                  <a:schemeClr val="tx1"/>
                </a:solidFill>
                <a:cs typeface="Arial" panose="020B0604020202020204" pitchFamily="34" charset="0"/>
              </a:rPr>
              <a:t> Softbyte provides €3,500 of programming services for customers. The company receives cash of €1,500 from customers, and it bills the balance of €2,000 on account.</a:t>
            </a:r>
          </a:p>
        </p:txBody>
      </p:sp>
      <p:sp>
        <p:nvSpPr>
          <p:cNvPr id="69647" name="Text Box 16">
            <a:extLst>
              <a:ext uri="{FF2B5EF4-FFF2-40B4-BE49-F238E27FC236}">
                <a16:creationId xmlns:a16="http://schemas.microsoft.com/office/drawing/2014/main" id="{1014D680-C69D-3F18-0621-8E912AF08C6C}"/>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8C558AD5-699F-1149-7A65-D74786C17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1683" name="Text Box 4">
            <a:extLst>
              <a:ext uri="{FF2B5EF4-FFF2-40B4-BE49-F238E27FC236}">
                <a16:creationId xmlns:a16="http://schemas.microsoft.com/office/drawing/2014/main" id="{0316A2F4-8105-8B59-A4DC-B7295AD477CA}"/>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1684" name="Line 4">
            <a:extLst>
              <a:ext uri="{FF2B5EF4-FFF2-40B4-BE49-F238E27FC236}">
                <a16:creationId xmlns:a16="http://schemas.microsoft.com/office/drawing/2014/main" id="{3B53D83D-C8A3-6814-BA59-19C3A569D13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85" name="Rectangle 7">
            <a:extLst>
              <a:ext uri="{FF2B5EF4-FFF2-40B4-BE49-F238E27FC236}">
                <a16:creationId xmlns:a16="http://schemas.microsoft.com/office/drawing/2014/main" id="{1472B9BE-CC6C-BC18-FC9E-EE560D0A3B54}"/>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1686" name="Rectangle 6">
            <a:extLst>
              <a:ext uri="{FF2B5EF4-FFF2-40B4-BE49-F238E27FC236}">
                <a16:creationId xmlns:a16="http://schemas.microsoft.com/office/drawing/2014/main" id="{C982D9A6-0F4C-3485-280A-D0F53100397F}"/>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7" name="Rectangle 7">
            <a:extLst>
              <a:ext uri="{FF2B5EF4-FFF2-40B4-BE49-F238E27FC236}">
                <a16:creationId xmlns:a16="http://schemas.microsoft.com/office/drawing/2014/main" id="{AE81092C-E4C4-9269-5983-622325EFA82D}"/>
              </a:ext>
            </a:extLst>
          </p:cNvPr>
          <p:cNvSpPr>
            <a:spLocks noChangeArrowheads="1"/>
          </p:cNvSpPr>
          <p:nvPr/>
        </p:nvSpPr>
        <p:spPr bwMode="auto">
          <a:xfrm>
            <a:off x="762000" y="45974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8" name="Rectangle 8">
            <a:extLst>
              <a:ext uri="{FF2B5EF4-FFF2-40B4-BE49-F238E27FC236}">
                <a16:creationId xmlns:a16="http://schemas.microsoft.com/office/drawing/2014/main" id="{1D1C1AE0-6475-4CC6-48EE-FD3EEF110050}"/>
              </a:ext>
            </a:extLst>
          </p:cNvPr>
          <p:cNvSpPr>
            <a:spLocks noChangeArrowheads="1"/>
          </p:cNvSpPr>
          <p:nvPr/>
        </p:nvSpPr>
        <p:spPr bwMode="auto">
          <a:xfrm>
            <a:off x="762000" y="47799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89" name="Rectangle 9">
            <a:extLst>
              <a:ext uri="{FF2B5EF4-FFF2-40B4-BE49-F238E27FC236}">
                <a16:creationId xmlns:a16="http://schemas.microsoft.com/office/drawing/2014/main" id="{5947A024-8E45-FA7B-D3E0-63E70FC3B9B7}"/>
              </a:ext>
            </a:extLst>
          </p:cNvPr>
          <p:cNvSpPr>
            <a:spLocks noChangeArrowheads="1"/>
          </p:cNvSpPr>
          <p:nvPr/>
        </p:nvSpPr>
        <p:spPr bwMode="auto">
          <a:xfrm>
            <a:off x="762000" y="49530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0" name="Rectangle 10">
            <a:extLst>
              <a:ext uri="{FF2B5EF4-FFF2-40B4-BE49-F238E27FC236}">
                <a16:creationId xmlns:a16="http://schemas.microsoft.com/office/drawing/2014/main" id="{914CEC43-1D5A-E47D-D126-A25AB478EB5D}"/>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1" name="Rectangle 11">
            <a:extLst>
              <a:ext uri="{FF2B5EF4-FFF2-40B4-BE49-F238E27FC236}">
                <a16:creationId xmlns:a16="http://schemas.microsoft.com/office/drawing/2014/main" id="{BD39445B-5042-061F-53DB-A995507E557E}"/>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2" name="Rectangle 12">
            <a:extLst>
              <a:ext uri="{FF2B5EF4-FFF2-40B4-BE49-F238E27FC236}">
                <a16:creationId xmlns:a16="http://schemas.microsoft.com/office/drawing/2014/main" id="{B8D37F6F-3C9B-ADA7-B482-EC34E6A60333}"/>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1693" name="Rectangle 13">
            <a:extLst>
              <a:ext uri="{FF2B5EF4-FFF2-40B4-BE49-F238E27FC236}">
                <a16:creationId xmlns:a16="http://schemas.microsoft.com/office/drawing/2014/main" id="{027B58DC-70EB-4439-C061-3660F30561FB}"/>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1694" name="Text Box 2">
            <a:extLst>
              <a:ext uri="{FF2B5EF4-FFF2-40B4-BE49-F238E27FC236}">
                <a16:creationId xmlns:a16="http://schemas.microsoft.com/office/drawing/2014/main" id="{7FE29E84-4E32-01D5-1A72-315420F639C1}"/>
              </a:ext>
            </a:extLst>
          </p:cNvPr>
          <p:cNvSpPr txBox="1">
            <a:spLocks noChangeArrowheads="1"/>
          </p:cNvSpPr>
          <p:nvPr/>
        </p:nvSpPr>
        <p:spPr bwMode="auto">
          <a:xfrm>
            <a:off x="533400" y="1143000"/>
            <a:ext cx="82296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(7). Payment of Expenses.</a:t>
            </a:r>
            <a:r>
              <a:rPr lang="en-US" altLang="en-US" sz="1900" b="0">
                <a:solidFill>
                  <a:schemeClr val="tx1"/>
                </a:solidFill>
                <a:cs typeface="Arial" panose="020B0604020202020204" pitchFamily="34" charset="0"/>
              </a:rPr>
              <a:t>  Softbyte pays the following expenses in cash for September: store rent €600, salaries and wages of employees €900, and utilities €200.</a:t>
            </a:r>
          </a:p>
        </p:txBody>
      </p:sp>
      <p:sp>
        <p:nvSpPr>
          <p:cNvPr id="71695" name="Text Box 15">
            <a:extLst>
              <a:ext uri="{FF2B5EF4-FFF2-40B4-BE49-F238E27FC236}">
                <a16:creationId xmlns:a16="http://schemas.microsoft.com/office/drawing/2014/main" id="{13D86539-72D8-3E61-6029-6811A2A769F4}"/>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E41A012D-8F37-4F20-D308-3988A6AE7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3731" name="Text Box 4">
            <a:extLst>
              <a:ext uri="{FF2B5EF4-FFF2-40B4-BE49-F238E27FC236}">
                <a16:creationId xmlns:a16="http://schemas.microsoft.com/office/drawing/2014/main" id="{02F1796A-0598-D472-BF2A-FB46C27C8C0B}"/>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3732" name="Line 4">
            <a:extLst>
              <a:ext uri="{FF2B5EF4-FFF2-40B4-BE49-F238E27FC236}">
                <a16:creationId xmlns:a16="http://schemas.microsoft.com/office/drawing/2014/main" id="{C81FB0ED-EE5D-864C-0580-4B56A162D0CE}"/>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3" name="Rectangle 7">
            <a:extLst>
              <a:ext uri="{FF2B5EF4-FFF2-40B4-BE49-F238E27FC236}">
                <a16:creationId xmlns:a16="http://schemas.microsoft.com/office/drawing/2014/main" id="{61939007-4E22-FFE6-2DE3-F713688DD0FD}"/>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3734" name="Rectangle 6">
            <a:extLst>
              <a:ext uri="{FF2B5EF4-FFF2-40B4-BE49-F238E27FC236}">
                <a16:creationId xmlns:a16="http://schemas.microsoft.com/office/drawing/2014/main" id="{A099BB00-6A0E-87E0-DBB0-7B53146A61D1}"/>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5" name="Rectangle 7">
            <a:extLst>
              <a:ext uri="{FF2B5EF4-FFF2-40B4-BE49-F238E27FC236}">
                <a16:creationId xmlns:a16="http://schemas.microsoft.com/office/drawing/2014/main" id="{41E36035-E293-B297-2451-47629D5DE558}"/>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6" name="Rectangle 8">
            <a:extLst>
              <a:ext uri="{FF2B5EF4-FFF2-40B4-BE49-F238E27FC236}">
                <a16:creationId xmlns:a16="http://schemas.microsoft.com/office/drawing/2014/main" id="{7EA05227-CF01-40EB-0D72-9136F62B3371}"/>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7" name="Rectangle 9">
            <a:extLst>
              <a:ext uri="{FF2B5EF4-FFF2-40B4-BE49-F238E27FC236}">
                <a16:creationId xmlns:a16="http://schemas.microsoft.com/office/drawing/2014/main" id="{7D859249-E3CE-45F6-6FC0-559B918285C7}"/>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3738" name="Rectangle 10">
            <a:extLst>
              <a:ext uri="{FF2B5EF4-FFF2-40B4-BE49-F238E27FC236}">
                <a16:creationId xmlns:a16="http://schemas.microsoft.com/office/drawing/2014/main" id="{737A9725-4378-6488-FEFE-597BBEA35776}"/>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3739" name="Text Box 2">
            <a:extLst>
              <a:ext uri="{FF2B5EF4-FFF2-40B4-BE49-F238E27FC236}">
                <a16:creationId xmlns:a16="http://schemas.microsoft.com/office/drawing/2014/main" id="{04E340A9-C477-9543-2B98-AC565541A062}"/>
              </a:ext>
            </a:extLst>
          </p:cNvPr>
          <p:cNvSpPr txBox="1">
            <a:spLocks noChangeArrowheads="1"/>
          </p:cNvSpPr>
          <p:nvPr/>
        </p:nvSpPr>
        <p:spPr bwMode="auto">
          <a:xfrm>
            <a:off x="533400" y="1274763"/>
            <a:ext cx="822960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(7). Payment of Expenses.</a:t>
            </a:r>
            <a:r>
              <a:rPr lang="en-US" altLang="en-US" sz="1900" b="0">
                <a:solidFill>
                  <a:schemeClr val="tx1"/>
                </a:solidFill>
                <a:cs typeface="Arial" panose="020B0604020202020204" pitchFamily="34" charset="0"/>
              </a:rPr>
              <a:t>  Softbyte pays the following expenses in cash for September: store rent €600, salaries and wages of employees €900, and utilities €200.</a:t>
            </a:r>
          </a:p>
        </p:txBody>
      </p:sp>
      <p:sp>
        <p:nvSpPr>
          <p:cNvPr id="73740" name="Text Box 14">
            <a:extLst>
              <a:ext uri="{FF2B5EF4-FFF2-40B4-BE49-F238E27FC236}">
                <a16:creationId xmlns:a16="http://schemas.microsoft.com/office/drawing/2014/main" id="{9867087D-1B38-BB05-FAF9-6AF6EC087EA3}"/>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5332032C-6B31-DAAF-6CE8-9820942A0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5779" name="Text Box 4">
            <a:extLst>
              <a:ext uri="{FF2B5EF4-FFF2-40B4-BE49-F238E27FC236}">
                <a16:creationId xmlns:a16="http://schemas.microsoft.com/office/drawing/2014/main" id="{B3B72E97-2DC0-665B-20B0-30FE2451BB73}"/>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5780" name="Line 4">
            <a:extLst>
              <a:ext uri="{FF2B5EF4-FFF2-40B4-BE49-F238E27FC236}">
                <a16:creationId xmlns:a16="http://schemas.microsoft.com/office/drawing/2014/main" id="{A19110EF-4618-D4E8-5533-D0B929E1190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81" name="Rectangle 7">
            <a:extLst>
              <a:ext uri="{FF2B5EF4-FFF2-40B4-BE49-F238E27FC236}">
                <a16:creationId xmlns:a16="http://schemas.microsoft.com/office/drawing/2014/main" id="{1E507C80-CA41-818C-5DD3-5545AD607EBC}"/>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5782" name="Rectangle 6">
            <a:extLst>
              <a:ext uri="{FF2B5EF4-FFF2-40B4-BE49-F238E27FC236}">
                <a16:creationId xmlns:a16="http://schemas.microsoft.com/office/drawing/2014/main" id="{3951EB22-3907-AAED-E119-227D2DCAE010}"/>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3" name="Rectangle 7">
            <a:extLst>
              <a:ext uri="{FF2B5EF4-FFF2-40B4-BE49-F238E27FC236}">
                <a16:creationId xmlns:a16="http://schemas.microsoft.com/office/drawing/2014/main" id="{53743104-B5CF-C9A3-F276-BDF40DD6A79C}"/>
              </a:ext>
            </a:extLst>
          </p:cNvPr>
          <p:cNvSpPr>
            <a:spLocks noChangeArrowheads="1"/>
          </p:cNvSpPr>
          <p:nvPr/>
        </p:nvSpPr>
        <p:spPr bwMode="auto">
          <a:xfrm>
            <a:off x="762000" y="5118100"/>
            <a:ext cx="8077200" cy="17303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4" name="Rectangle 8">
            <a:extLst>
              <a:ext uri="{FF2B5EF4-FFF2-40B4-BE49-F238E27FC236}">
                <a16:creationId xmlns:a16="http://schemas.microsoft.com/office/drawing/2014/main" id="{724DABE4-2D9E-6C5A-11AB-A4E10D362AAF}"/>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5" name="Rectangle 9">
            <a:extLst>
              <a:ext uri="{FF2B5EF4-FFF2-40B4-BE49-F238E27FC236}">
                <a16:creationId xmlns:a16="http://schemas.microsoft.com/office/drawing/2014/main" id="{1DEF2041-D097-E3EE-1B26-4A667D0E5A7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5786" name="Rectangle 10">
            <a:extLst>
              <a:ext uri="{FF2B5EF4-FFF2-40B4-BE49-F238E27FC236}">
                <a16:creationId xmlns:a16="http://schemas.microsoft.com/office/drawing/2014/main" id="{8E890A26-572E-F5F1-DFCF-61A098C50428}"/>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5787" name="Text Box 2">
            <a:extLst>
              <a:ext uri="{FF2B5EF4-FFF2-40B4-BE49-F238E27FC236}">
                <a16:creationId xmlns:a16="http://schemas.microsoft.com/office/drawing/2014/main" id="{7596902D-1A7A-2515-94A2-88DE177F038C}"/>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(8). Payment of Accounts Payable.</a:t>
            </a:r>
            <a:r>
              <a:rPr lang="en-US" altLang="en-US" sz="1900" b="0">
                <a:solidFill>
                  <a:schemeClr val="tx1"/>
                </a:solidFill>
                <a:cs typeface="Arial" panose="020B0604020202020204" pitchFamily="34" charset="0"/>
              </a:rPr>
              <a:t> Softbyte pays its €250 Daily News bill in cash.</a:t>
            </a:r>
          </a:p>
        </p:txBody>
      </p:sp>
      <p:sp>
        <p:nvSpPr>
          <p:cNvPr id="75788" name="Text Box 12">
            <a:extLst>
              <a:ext uri="{FF2B5EF4-FFF2-40B4-BE49-F238E27FC236}">
                <a16:creationId xmlns:a16="http://schemas.microsoft.com/office/drawing/2014/main" id="{8DAA12D4-BF06-03D4-BDD1-EFDC3682D24D}"/>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16BB1159-D8AD-283C-43D4-42C88B2D6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7827" name="Text Box 4">
            <a:extLst>
              <a:ext uri="{FF2B5EF4-FFF2-40B4-BE49-F238E27FC236}">
                <a16:creationId xmlns:a16="http://schemas.microsoft.com/office/drawing/2014/main" id="{19A7043A-1E00-376E-3C57-855612CEEA76}"/>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7828" name="Line 4">
            <a:extLst>
              <a:ext uri="{FF2B5EF4-FFF2-40B4-BE49-F238E27FC236}">
                <a16:creationId xmlns:a16="http://schemas.microsoft.com/office/drawing/2014/main" id="{C12A3A74-7E39-E788-5C9E-CF94B140D771}"/>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29" name="Rectangle 7">
            <a:extLst>
              <a:ext uri="{FF2B5EF4-FFF2-40B4-BE49-F238E27FC236}">
                <a16:creationId xmlns:a16="http://schemas.microsoft.com/office/drawing/2014/main" id="{C4C46C7D-127C-5314-EDC4-2967B0083A31}"/>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7830" name="Rectangle 6">
            <a:extLst>
              <a:ext uri="{FF2B5EF4-FFF2-40B4-BE49-F238E27FC236}">
                <a16:creationId xmlns:a16="http://schemas.microsoft.com/office/drawing/2014/main" id="{A76BA11A-5007-74AB-ECB3-73D439CC00BB}"/>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1" name="Rectangle 7">
            <a:extLst>
              <a:ext uri="{FF2B5EF4-FFF2-40B4-BE49-F238E27FC236}">
                <a16:creationId xmlns:a16="http://schemas.microsoft.com/office/drawing/2014/main" id="{9AA3DFEB-6A01-57F2-EFBE-3017A963CA95}"/>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2" name="Rectangle 8">
            <a:extLst>
              <a:ext uri="{FF2B5EF4-FFF2-40B4-BE49-F238E27FC236}">
                <a16:creationId xmlns:a16="http://schemas.microsoft.com/office/drawing/2014/main" id="{7B2AB6AC-7FD6-1655-49C6-C2D8D02F6DDD}"/>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7833" name="Rectangle 9">
            <a:extLst>
              <a:ext uri="{FF2B5EF4-FFF2-40B4-BE49-F238E27FC236}">
                <a16:creationId xmlns:a16="http://schemas.microsoft.com/office/drawing/2014/main" id="{9766B8A2-A882-1382-5267-26BC81C25C81}"/>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7834" name="Text Box 2">
            <a:extLst>
              <a:ext uri="{FF2B5EF4-FFF2-40B4-BE49-F238E27FC236}">
                <a16:creationId xmlns:a16="http://schemas.microsoft.com/office/drawing/2014/main" id="{2032114D-CA31-B5FE-09E9-7199DD0CD8DE}"/>
              </a:ext>
            </a:extLst>
          </p:cNvPr>
          <p:cNvSpPr txBox="1">
            <a:spLocks noChangeArrowheads="1"/>
          </p:cNvSpPr>
          <p:nvPr/>
        </p:nvSpPr>
        <p:spPr bwMode="auto">
          <a:xfrm>
            <a:off x="533400" y="122555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(8). Payment of Accounts Payable.</a:t>
            </a:r>
            <a:r>
              <a:rPr lang="en-US" altLang="en-US" sz="1900" b="0">
                <a:solidFill>
                  <a:schemeClr val="tx1"/>
                </a:solidFill>
                <a:cs typeface="Arial" panose="020B0604020202020204" pitchFamily="34" charset="0"/>
              </a:rPr>
              <a:t> Softbyte pays its €250 Daily News bill in cash.</a:t>
            </a:r>
          </a:p>
        </p:txBody>
      </p:sp>
      <p:sp>
        <p:nvSpPr>
          <p:cNvPr id="77835" name="Text Box 12">
            <a:extLst>
              <a:ext uri="{FF2B5EF4-FFF2-40B4-BE49-F238E27FC236}">
                <a16:creationId xmlns:a16="http://schemas.microsoft.com/office/drawing/2014/main" id="{FDD44F3F-E70D-90EF-D23B-55E8B7EEAEDC}"/>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extLst>
              <a:ext uri="{FF2B5EF4-FFF2-40B4-BE49-F238E27FC236}">
                <a16:creationId xmlns:a16="http://schemas.microsoft.com/office/drawing/2014/main" id="{FA5BB255-FF4D-B25C-3466-6ADB6C537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9875" name="Text Box 4">
            <a:extLst>
              <a:ext uri="{FF2B5EF4-FFF2-40B4-BE49-F238E27FC236}">
                <a16:creationId xmlns:a16="http://schemas.microsoft.com/office/drawing/2014/main" id="{95E48159-D435-B88C-9933-8B3F017E87FE}"/>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79876" name="Line 4">
            <a:extLst>
              <a:ext uri="{FF2B5EF4-FFF2-40B4-BE49-F238E27FC236}">
                <a16:creationId xmlns:a16="http://schemas.microsoft.com/office/drawing/2014/main" id="{8A49D964-F839-4727-CBD3-42B8B1E9DAF5}"/>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77" name="Rectangle 7">
            <a:extLst>
              <a:ext uri="{FF2B5EF4-FFF2-40B4-BE49-F238E27FC236}">
                <a16:creationId xmlns:a16="http://schemas.microsoft.com/office/drawing/2014/main" id="{6BA608A9-341B-8F22-2235-EE3242BB50F8}"/>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79878" name="Rectangle 6">
            <a:extLst>
              <a:ext uri="{FF2B5EF4-FFF2-40B4-BE49-F238E27FC236}">
                <a16:creationId xmlns:a16="http://schemas.microsoft.com/office/drawing/2014/main" id="{622CF6BC-9A37-A4DE-B64B-0652CB879E97}"/>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79" name="Rectangle 7">
            <a:extLst>
              <a:ext uri="{FF2B5EF4-FFF2-40B4-BE49-F238E27FC236}">
                <a16:creationId xmlns:a16="http://schemas.microsoft.com/office/drawing/2014/main" id="{4457711F-0023-A2EC-62CC-36B917422AAE}"/>
              </a:ext>
            </a:extLst>
          </p:cNvPr>
          <p:cNvSpPr>
            <a:spLocks noChangeArrowheads="1"/>
          </p:cNvSpPr>
          <p:nvPr/>
        </p:nvSpPr>
        <p:spPr bwMode="auto">
          <a:xfrm>
            <a:off x="762000" y="5291138"/>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80" name="Rectangle 8">
            <a:extLst>
              <a:ext uri="{FF2B5EF4-FFF2-40B4-BE49-F238E27FC236}">
                <a16:creationId xmlns:a16="http://schemas.microsoft.com/office/drawing/2014/main" id="{D5306F72-AF22-2506-F315-7CEABCD80634}"/>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79881" name="Rectangle 9">
            <a:extLst>
              <a:ext uri="{FF2B5EF4-FFF2-40B4-BE49-F238E27FC236}">
                <a16:creationId xmlns:a16="http://schemas.microsoft.com/office/drawing/2014/main" id="{C6F98734-58D8-9651-9C08-2A4BF4893720}"/>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79882" name="Text Box 2">
            <a:extLst>
              <a:ext uri="{FF2B5EF4-FFF2-40B4-BE49-F238E27FC236}">
                <a16:creationId xmlns:a16="http://schemas.microsoft.com/office/drawing/2014/main" id="{5C3A9CA6-BEC2-97F8-8443-01CFFC7A4BAE}"/>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(9). Receipt of Cash on Account.</a:t>
            </a:r>
            <a:r>
              <a:rPr lang="en-US" altLang="en-US" sz="1900" b="0">
                <a:solidFill>
                  <a:schemeClr val="tx1"/>
                </a:solidFill>
                <a:cs typeface="Arial" panose="020B0604020202020204" pitchFamily="34" charset="0"/>
              </a:rPr>
              <a:t> Softbyte receives €600 in cash from customers who had been billed for services [in Transaction (6)].</a:t>
            </a:r>
          </a:p>
        </p:txBody>
      </p:sp>
      <p:sp>
        <p:nvSpPr>
          <p:cNvPr id="79883" name="Text Box 11">
            <a:extLst>
              <a:ext uri="{FF2B5EF4-FFF2-40B4-BE49-F238E27FC236}">
                <a16:creationId xmlns:a16="http://schemas.microsoft.com/office/drawing/2014/main" id="{F985D7AA-9ED5-8F15-4B1B-3FA18106417C}"/>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5E17E6EB-BFB9-1720-51D3-DD2BB5685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1923" name="Text Box 4">
            <a:extLst>
              <a:ext uri="{FF2B5EF4-FFF2-40B4-BE49-F238E27FC236}">
                <a16:creationId xmlns:a16="http://schemas.microsoft.com/office/drawing/2014/main" id="{6F389E86-7BBB-27EF-9FA6-EA4931525614}"/>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1924" name="Line 4">
            <a:extLst>
              <a:ext uri="{FF2B5EF4-FFF2-40B4-BE49-F238E27FC236}">
                <a16:creationId xmlns:a16="http://schemas.microsoft.com/office/drawing/2014/main" id="{05F505F6-A499-2D02-DCEF-3284DFD73C82}"/>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25" name="Rectangle 7">
            <a:extLst>
              <a:ext uri="{FF2B5EF4-FFF2-40B4-BE49-F238E27FC236}">
                <a16:creationId xmlns:a16="http://schemas.microsoft.com/office/drawing/2014/main" id="{C6107E36-DC61-880F-91E6-42AA8010C7ED}"/>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1926" name="Rectangle 6">
            <a:extLst>
              <a:ext uri="{FF2B5EF4-FFF2-40B4-BE49-F238E27FC236}">
                <a16:creationId xmlns:a16="http://schemas.microsoft.com/office/drawing/2014/main" id="{3637616B-FD27-F515-2ACB-F6FDA9A6C715}"/>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1927" name="Rectangle 7">
            <a:extLst>
              <a:ext uri="{FF2B5EF4-FFF2-40B4-BE49-F238E27FC236}">
                <a16:creationId xmlns:a16="http://schemas.microsoft.com/office/drawing/2014/main" id="{216AECE9-E9B9-2D34-F753-85291E3C92C3}"/>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1928" name="Rectangle 8">
            <a:extLst>
              <a:ext uri="{FF2B5EF4-FFF2-40B4-BE49-F238E27FC236}">
                <a16:creationId xmlns:a16="http://schemas.microsoft.com/office/drawing/2014/main" id="{FA705411-8378-DD03-613D-FFA23999BEBD}"/>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1929" name="Text Box 2">
            <a:extLst>
              <a:ext uri="{FF2B5EF4-FFF2-40B4-BE49-F238E27FC236}">
                <a16:creationId xmlns:a16="http://schemas.microsoft.com/office/drawing/2014/main" id="{E1792CEF-B0E1-2F79-4D3F-7DA7EE739801}"/>
              </a:ext>
            </a:extLst>
          </p:cNvPr>
          <p:cNvSpPr txBox="1">
            <a:spLocks noChangeArrowheads="1"/>
          </p:cNvSpPr>
          <p:nvPr/>
        </p:nvSpPr>
        <p:spPr bwMode="auto">
          <a:xfrm>
            <a:off x="533400" y="130175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(9). Receipt of Cash on Account.</a:t>
            </a:r>
            <a:r>
              <a:rPr lang="en-US" altLang="en-US" sz="1900" b="0">
                <a:solidFill>
                  <a:schemeClr val="tx1"/>
                </a:solidFill>
                <a:cs typeface="Arial" panose="020B0604020202020204" pitchFamily="34" charset="0"/>
              </a:rPr>
              <a:t> Softbyte receives €600 in cash from customers who had been billed for services [in Transaction (6)].</a:t>
            </a:r>
          </a:p>
        </p:txBody>
      </p:sp>
      <p:sp>
        <p:nvSpPr>
          <p:cNvPr id="81930" name="Text Box 11">
            <a:extLst>
              <a:ext uri="{FF2B5EF4-FFF2-40B4-BE49-F238E27FC236}">
                <a16:creationId xmlns:a16="http://schemas.microsoft.com/office/drawing/2014/main" id="{74A8E2DE-D891-65D4-BEED-58707A7D7B42}"/>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a:extLst>
              <a:ext uri="{FF2B5EF4-FFF2-40B4-BE49-F238E27FC236}">
                <a16:creationId xmlns:a16="http://schemas.microsoft.com/office/drawing/2014/main" id="{E1CB8B87-3AB0-EEBA-BFFF-7611243AE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3971" name="Text Box 4">
            <a:extLst>
              <a:ext uri="{FF2B5EF4-FFF2-40B4-BE49-F238E27FC236}">
                <a16:creationId xmlns:a16="http://schemas.microsoft.com/office/drawing/2014/main" id="{1C80D996-1011-91E7-10E6-B872EAF57E89}"/>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3972" name="Line 4">
            <a:extLst>
              <a:ext uri="{FF2B5EF4-FFF2-40B4-BE49-F238E27FC236}">
                <a16:creationId xmlns:a16="http://schemas.microsoft.com/office/drawing/2014/main" id="{AE138DBD-C029-5DC0-6F09-05052B52FB94}"/>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73" name="Rectangle 7">
            <a:extLst>
              <a:ext uri="{FF2B5EF4-FFF2-40B4-BE49-F238E27FC236}">
                <a16:creationId xmlns:a16="http://schemas.microsoft.com/office/drawing/2014/main" id="{C7C740C0-AA4A-295F-197B-7082D0B66F72}"/>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3974" name="Rectangle 6">
            <a:extLst>
              <a:ext uri="{FF2B5EF4-FFF2-40B4-BE49-F238E27FC236}">
                <a16:creationId xmlns:a16="http://schemas.microsoft.com/office/drawing/2014/main" id="{D17D9128-5465-9459-03A6-DA0D6D060CB2}"/>
              </a:ext>
            </a:extLst>
          </p:cNvPr>
          <p:cNvSpPr>
            <a:spLocks noChangeArrowheads="1"/>
          </p:cNvSpPr>
          <p:nvPr/>
        </p:nvSpPr>
        <p:spPr bwMode="auto">
          <a:xfrm>
            <a:off x="762000" y="5638800"/>
            <a:ext cx="8077200" cy="649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3975" name="Rectangle 7">
            <a:extLst>
              <a:ext uri="{FF2B5EF4-FFF2-40B4-BE49-F238E27FC236}">
                <a16:creationId xmlns:a16="http://schemas.microsoft.com/office/drawing/2014/main" id="{D849C95D-4D90-1512-6722-00633BE3C181}"/>
              </a:ext>
            </a:extLst>
          </p:cNvPr>
          <p:cNvSpPr>
            <a:spLocks noChangeArrowheads="1"/>
          </p:cNvSpPr>
          <p:nvPr/>
        </p:nvSpPr>
        <p:spPr bwMode="auto">
          <a:xfrm>
            <a:off x="762000" y="5465763"/>
            <a:ext cx="8077200" cy="173037"/>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en-US" altLang="en-US" sz="2400" b="0">
              <a:solidFill>
                <a:schemeClr val="tx1"/>
              </a:solidFill>
              <a:latin typeface="Times New Roman" panose="02020603050405020304" pitchFamily="18" charset="0"/>
            </a:endParaRPr>
          </a:p>
        </p:txBody>
      </p:sp>
      <p:sp>
        <p:nvSpPr>
          <p:cNvPr id="83976" name="Rectangle 8">
            <a:extLst>
              <a:ext uri="{FF2B5EF4-FFF2-40B4-BE49-F238E27FC236}">
                <a16:creationId xmlns:a16="http://schemas.microsoft.com/office/drawing/2014/main" id="{39D860BE-9670-392E-8AFB-DB0373D3CF4E}"/>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3977" name="Text Box 2">
            <a:extLst>
              <a:ext uri="{FF2B5EF4-FFF2-40B4-BE49-F238E27FC236}">
                <a16:creationId xmlns:a16="http://schemas.microsoft.com/office/drawing/2014/main" id="{3F270366-F3BC-601D-E25F-E754E7524303}"/>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(10). Dividends.</a:t>
            </a:r>
            <a:r>
              <a:rPr lang="en-US" altLang="en-US" sz="1900" b="0">
                <a:solidFill>
                  <a:schemeClr val="tx1"/>
                </a:solidFill>
                <a:cs typeface="Arial" panose="020B0604020202020204" pitchFamily="34" charset="0"/>
              </a:rPr>
              <a:t> The corporation pays a dividend of €1,300 in cash.</a:t>
            </a:r>
          </a:p>
        </p:txBody>
      </p:sp>
      <p:sp>
        <p:nvSpPr>
          <p:cNvPr id="83978" name="Text Box 11">
            <a:extLst>
              <a:ext uri="{FF2B5EF4-FFF2-40B4-BE49-F238E27FC236}">
                <a16:creationId xmlns:a16="http://schemas.microsoft.com/office/drawing/2014/main" id="{D4C9906A-032A-CC09-BC89-F272D5A1E5F4}"/>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a:extLst>
              <a:ext uri="{FF2B5EF4-FFF2-40B4-BE49-F238E27FC236}">
                <a16:creationId xmlns:a16="http://schemas.microsoft.com/office/drawing/2014/main" id="{1AC57570-3274-E1B3-3DDC-3641F162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8610600" cy="3567113"/>
          </a:xfrm>
          <a:prstGeom prst="rect">
            <a:avLst/>
          </a:prstGeom>
          <a:noFill/>
          <a:ln w="1905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86019" name="Text Box 4">
            <a:extLst>
              <a:ext uri="{FF2B5EF4-FFF2-40B4-BE49-F238E27FC236}">
                <a16:creationId xmlns:a16="http://schemas.microsoft.com/office/drawing/2014/main" id="{99D6A50C-8A2C-FBA7-9DFF-F5F0B08EEEB5}"/>
              </a:ext>
            </a:extLst>
          </p:cNvPr>
          <p:cNvSpPr txBox="1">
            <a:spLocks noChangeArrowheads="1"/>
          </p:cNvSpPr>
          <p:nvPr/>
        </p:nvSpPr>
        <p:spPr bwMode="auto">
          <a:xfrm>
            <a:off x="83058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7</a:t>
            </a:r>
          </a:p>
        </p:txBody>
      </p:sp>
      <p:sp>
        <p:nvSpPr>
          <p:cNvPr id="86020" name="Line 4">
            <a:extLst>
              <a:ext uri="{FF2B5EF4-FFF2-40B4-BE49-F238E27FC236}">
                <a16:creationId xmlns:a16="http://schemas.microsoft.com/office/drawing/2014/main" id="{EB867E1B-54A7-D73B-1003-BD3EEB6B5A7B}"/>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21" name="Rectangle 7">
            <a:extLst>
              <a:ext uri="{FF2B5EF4-FFF2-40B4-BE49-F238E27FC236}">
                <a16:creationId xmlns:a16="http://schemas.microsoft.com/office/drawing/2014/main" id="{9BCCAD52-48C3-6032-8468-B79313B0A54D}"/>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Transaction Analysis</a:t>
            </a:r>
          </a:p>
        </p:txBody>
      </p:sp>
      <p:sp>
        <p:nvSpPr>
          <p:cNvPr id="86022" name="Rectangle 8">
            <a:extLst>
              <a:ext uri="{FF2B5EF4-FFF2-40B4-BE49-F238E27FC236}">
                <a16:creationId xmlns:a16="http://schemas.microsoft.com/office/drawing/2014/main" id="{5C6194BD-2C6F-AD6F-B6E1-19C92C754338}"/>
              </a:ext>
            </a:extLst>
          </p:cNvPr>
          <p:cNvSpPr>
            <a:spLocks noChangeArrowheads="1"/>
          </p:cNvSpPr>
          <p:nvPr/>
        </p:nvSpPr>
        <p:spPr bwMode="auto">
          <a:xfrm>
            <a:off x="7378700" y="24384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0"/>
              </a:spcBef>
              <a:buClrTx/>
              <a:buSzTx/>
              <a:buFontTx/>
              <a:buNone/>
            </a:pPr>
            <a:r>
              <a:rPr lang="en-US" altLang="en-US" sz="1200">
                <a:solidFill>
                  <a:schemeClr val="tx1"/>
                </a:solidFill>
                <a:cs typeface="Arial" panose="020B0604020202020204" pitchFamily="34" charset="0"/>
              </a:rPr>
              <a:t>Illustration 1-10</a:t>
            </a:r>
            <a:endParaRPr lang="en-US" altLang="en-US" sz="1200" b="0">
              <a:solidFill>
                <a:schemeClr val="tx1"/>
              </a:solidFill>
              <a:cs typeface="Arial" panose="020B0604020202020204" pitchFamily="34" charset="0"/>
            </a:endParaRPr>
          </a:p>
        </p:txBody>
      </p:sp>
      <p:sp>
        <p:nvSpPr>
          <p:cNvPr id="86023" name="Text Box 2">
            <a:extLst>
              <a:ext uri="{FF2B5EF4-FFF2-40B4-BE49-F238E27FC236}">
                <a16:creationId xmlns:a16="http://schemas.microsoft.com/office/drawing/2014/main" id="{B043C53F-7B0F-F2DD-CE70-D5D48F8E3F8D}"/>
              </a:ext>
            </a:extLst>
          </p:cNvPr>
          <p:cNvSpPr txBox="1">
            <a:spLocks noChangeArrowheads="1"/>
          </p:cNvSpPr>
          <p:nvPr/>
        </p:nvSpPr>
        <p:spPr bwMode="auto">
          <a:xfrm>
            <a:off x="533400" y="11430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5000"/>
              </a:lnSpc>
              <a:spcBef>
                <a:spcPct val="50000"/>
              </a:spcBef>
              <a:buClrTx/>
              <a:buSzTx/>
              <a:buFontTx/>
              <a:buNone/>
            </a:pPr>
            <a:r>
              <a:rPr lang="en-US" altLang="en-US" sz="1900">
                <a:solidFill>
                  <a:schemeClr val="tx1"/>
                </a:solidFill>
                <a:cs typeface="Arial" panose="020B0604020202020204" pitchFamily="34" charset="0"/>
              </a:rPr>
              <a:t>Transaction (10). Dividends.</a:t>
            </a:r>
            <a:r>
              <a:rPr lang="en-US" altLang="en-US" sz="1900" b="0">
                <a:solidFill>
                  <a:schemeClr val="tx1"/>
                </a:solidFill>
                <a:cs typeface="Arial" panose="020B0604020202020204" pitchFamily="34" charset="0"/>
              </a:rPr>
              <a:t> The corporation pays a dividend of €1,300 in cash.</a:t>
            </a:r>
          </a:p>
        </p:txBody>
      </p:sp>
      <p:sp>
        <p:nvSpPr>
          <p:cNvPr id="86024" name="Text Box 11">
            <a:extLst>
              <a:ext uri="{FF2B5EF4-FFF2-40B4-BE49-F238E27FC236}">
                <a16:creationId xmlns:a16="http://schemas.microsoft.com/office/drawing/2014/main" id="{1948A4DD-D697-3AC5-D0B2-4FCBD8312118}"/>
              </a:ext>
            </a:extLst>
          </p:cNvPr>
          <p:cNvSpPr txBox="1">
            <a:spLocks noChangeArrowheads="1"/>
          </p:cNvSpPr>
          <p:nvPr/>
        </p:nvSpPr>
        <p:spPr bwMode="auto">
          <a:xfrm>
            <a:off x="5029200" y="2773363"/>
            <a:ext cx="2667000" cy="274637"/>
          </a:xfrm>
          <a:prstGeom prst="rect">
            <a:avLst/>
          </a:prstGeom>
          <a:solidFill>
            <a:srgbClr val="66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1200">
                <a:solidFill>
                  <a:schemeClr val="tx1"/>
                </a:solidFill>
                <a:latin typeface="Verdana" panose="020B0604030504040204" pitchFamily="34" charset="0"/>
              </a:rPr>
              <a:t>Stockholders’ Equity</a:t>
            </a:r>
            <a:endParaRPr lang="th-TH" altLang="en-US" sz="1200">
              <a:solidFill>
                <a:schemeClr val="tx1"/>
              </a:solidFill>
              <a:latin typeface="Verdana" panose="020B0604030504040204" pitchFamily="34" charset="0"/>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2BBF8E2E-5394-6EE0-C08A-15AFCECA1161}"/>
              </a:ext>
            </a:extLst>
          </p:cNvPr>
          <p:cNvSpPr txBox="1">
            <a:spLocks noChangeArrowheads="1"/>
          </p:cNvSpPr>
          <p:nvPr/>
        </p:nvSpPr>
        <p:spPr bwMode="auto">
          <a:xfrm>
            <a:off x="685800" y="1416050"/>
            <a:ext cx="777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600" b="0">
                <a:solidFill>
                  <a:schemeClr val="tx1"/>
                </a:solidFill>
                <a:cs typeface="Arial" panose="020B0604020202020204" pitchFamily="34" charset="0"/>
              </a:rPr>
              <a:t>Companies prepare </a:t>
            </a:r>
            <a:r>
              <a:rPr lang="en-US" altLang="en-US" sz="2600">
                <a:solidFill>
                  <a:srgbClr val="800000"/>
                </a:solidFill>
                <a:cs typeface="Arial" panose="020B0604020202020204" pitchFamily="34" charset="0"/>
              </a:rPr>
              <a:t>four</a:t>
            </a:r>
            <a:r>
              <a:rPr lang="en-US" altLang="en-US" sz="2600" b="0">
                <a:solidFill>
                  <a:schemeClr val="tx1"/>
                </a:solidFill>
                <a:cs typeface="Arial" panose="020B0604020202020204" pitchFamily="34" charset="0"/>
              </a:rPr>
              <a:t> financial statements :</a:t>
            </a:r>
            <a:endParaRPr lang="en-US" altLang="en-US" sz="2600">
              <a:solidFill>
                <a:schemeClr val="tx1"/>
              </a:solidFill>
              <a:cs typeface="Arial" panose="020B0604020202020204" pitchFamily="34" charset="0"/>
            </a:endParaRPr>
          </a:p>
        </p:txBody>
      </p:sp>
      <p:sp>
        <p:nvSpPr>
          <p:cNvPr id="130051" name="AutoShape 3">
            <a:extLst>
              <a:ext uri="{FF2B5EF4-FFF2-40B4-BE49-F238E27FC236}">
                <a16:creationId xmlns:a16="http://schemas.microsoft.com/office/drawing/2014/main" id="{0C851AEF-E496-2284-7408-2E35547AD18D}"/>
              </a:ext>
            </a:extLst>
          </p:cNvPr>
          <p:cNvSpPr>
            <a:spLocks noChangeArrowheads="1"/>
          </p:cNvSpPr>
          <p:nvPr/>
        </p:nvSpPr>
        <p:spPr bwMode="auto">
          <a:xfrm>
            <a:off x="47244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Statement of Financial Position</a:t>
            </a:r>
          </a:p>
        </p:txBody>
      </p:sp>
      <p:sp>
        <p:nvSpPr>
          <p:cNvPr id="130052" name="AutoShape 4">
            <a:extLst>
              <a:ext uri="{FF2B5EF4-FFF2-40B4-BE49-F238E27FC236}">
                <a16:creationId xmlns:a16="http://schemas.microsoft.com/office/drawing/2014/main" id="{AB2565B5-8C7D-2B30-ACCD-9D0B7696065A}"/>
              </a:ext>
            </a:extLst>
          </p:cNvPr>
          <p:cNvSpPr>
            <a:spLocks noChangeArrowheads="1"/>
          </p:cNvSpPr>
          <p:nvPr/>
        </p:nvSpPr>
        <p:spPr bwMode="auto">
          <a:xfrm>
            <a:off x="7620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Income Statement</a:t>
            </a:r>
          </a:p>
        </p:txBody>
      </p:sp>
      <p:sp>
        <p:nvSpPr>
          <p:cNvPr id="130053" name="AutoShape 5">
            <a:extLst>
              <a:ext uri="{FF2B5EF4-FFF2-40B4-BE49-F238E27FC236}">
                <a16:creationId xmlns:a16="http://schemas.microsoft.com/office/drawing/2014/main" id="{29FA11A6-A7BE-1B9B-048D-8FEF0AB31109}"/>
              </a:ext>
            </a:extLst>
          </p:cNvPr>
          <p:cNvSpPr>
            <a:spLocks noChangeArrowheads="1"/>
          </p:cNvSpPr>
          <p:nvPr/>
        </p:nvSpPr>
        <p:spPr bwMode="auto">
          <a:xfrm>
            <a:off x="67056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Statement of Cash Flows</a:t>
            </a:r>
          </a:p>
        </p:txBody>
      </p:sp>
      <p:sp>
        <p:nvSpPr>
          <p:cNvPr id="130054" name="AutoShape 6">
            <a:extLst>
              <a:ext uri="{FF2B5EF4-FFF2-40B4-BE49-F238E27FC236}">
                <a16:creationId xmlns:a16="http://schemas.microsoft.com/office/drawing/2014/main" id="{F101F532-ACB2-A35B-035C-77BE7126DCB2}"/>
              </a:ext>
            </a:extLst>
          </p:cNvPr>
          <p:cNvSpPr>
            <a:spLocks noChangeArrowheads="1"/>
          </p:cNvSpPr>
          <p:nvPr/>
        </p:nvSpPr>
        <p:spPr bwMode="auto">
          <a:xfrm>
            <a:off x="2743200" y="3048000"/>
            <a:ext cx="1752600" cy="1905000"/>
          </a:xfrm>
          <a:prstGeom prst="foldedCorner">
            <a:avLst>
              <a:gd name="adj" fmla="val 12500"/>
            </a:avLst>
          </a:prstGeom>
          <a:solidFill>
            <a:srgbClr val="F9EFA5"/>
          </a:solidFill>
          <a:ln w="12700" cap="sq">
            <a:solidFill>
              <a:schemeClr val="tx1"/>
            </a:solidFill>
            <a:round/>
            <a:headEnd type="none" w="sm" len="sm"/>
            <a:tailEnd type="none" w="sm" len="sm"/>
          </a:ln>
        </p:spPr>
        <p:txBody>
          <a:bodyPr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400" b="0">
                <a:solidFill>
                  <a:schemeClr val="tx1"/>
                </a:solidFill>
                <a:cs typeface="Arial" panose="020B0604020202020204" pitchFamily="34" charset="0"/>
              </a:rPr>
              <a:t>Retained Earnings Statement</a:t>
            </a:r>
          </a:p>
        </p:txBody>
      </p:sp>
      <p:sp>
        <p:nvSpPr>
          <p:cNvPr id="88071" name="AutoShape 7">
            <a:extLst>
              <a:ext uri="{FF2B5EF4-FFF2-40B4-BE49-F238E27FC236}">
                <a16:creationId xmlns:a16="http://schemas.microsoft.com/office/drawing/2014/main" id="{03AC0958-6848-CF98-FD5C-5B393BEC16ED}"/>
              </a:ext>
            </a:extLst>
          </p:cNvPr>
          <p:cNvSpPr>
            <a:spLocks noChangeArrowheads="1"/>
          </p:cNvSpPr>
          <p:nvPr/>
        </p:nvSpPr>
        <p:spPr bwMode="auto">
          <a:xfrm>
            <a:off x="35052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2" name="AutoShape 8">
            <a:extLst>
              <a:ext uri="{FF2B5EF4-FFF2-40B4-BE49-F238E27FC236}">
                <a16:creationId xmlns:a16="http://schemas.microsoft.com/office/drawing/2014/main" id="{5D5F33FD-1826-FE7F-5CC3-1147CD69F81D}"/>
              </a:ext>
            </a:extLst>
          </p:cNvPr>
          <p:cNvSpPr>
            <a:spLocks noChangeArrowheads="1"/>
          </p:cNvSpPr>
          <p:nvPr/>
        </p:nvSpPr>
        <p:spPr bwMode="auto">
          <a:xfrm>
            <a:off x="15240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3" name="AutoShape 9">
            <a:extLst>
              <a:ext uri="{FF2B5EF4-FFF2-40B4-BE49-F238E27FC236}">
                <a16:creationId xmlns:a16="http://schemas.microsoft.com/office/drawing/2014/main" id="{14E14936-FE5F-6E31-1B27-11FE746982CC}"/>
              </a:ext>
            </a:extLst>
          </p:cNvPr>
          <p:cNvSpPr>
            <a:spLocks noChangeArrowheads="1"/>
          </p:cNvSpPr>
          <p:nvPr/>
        </p:nvSpPr>
        <p:spPr bwMode="auto">
          <a:xfrm>
            <a:off x="54864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4" name="AutoShape 10">
            <a:extLst>
              <a:ext uri="{FF2B5EF4-FFF2-40B4-BE49-F238E27FC236}">
                <a16:creationId xmlns:a16="http://schemas.microsoft.com/office/drawing/2014/main" id="{5A551B01-609A-CB90-4E16-57E53ED83BE3}"/>
              </a:ext>
            </a:extLst>
          </p:cNvPr>
          <p:cNvSpPr>
            <a:spLocks noChangeArrowheads="1"/>
          </p:cNvSpPr>
          <p:nvPr/>
        </p:nvSpPr>
        <p:spPr bwMode="auto">
          <a:xfrm>
            <a:off x="7467600" y="2057400"/>
            <a:ext cx="228600" cy="762000"/>
          </a:xfrm>
          <a:prstGeom prst="downArrow">
            <a:avLst>
              <a:gd name="adj1" fmla="val 50000"/>
              <a:gd name="adj2" fmla="val 83333"/>
            </a:avLst>
          </a:prstGeom>
          <a:solidFill>
            <a:srgbClr val="800000"/>
          </a:solidFill>
          <a:ln w="12700" cap="sq">
            <a:solidFill>
              <a:schemeClr val="tx1"/>
            </a:solidFill>
            <a:miter lim="800000"/>
            <a:headEnd type="none" w="sm" len="sm"/>
            <a:tailEnd type="none" w="sm" len="sm"/>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cs typeface="Arial" panose="020B0604020202020204" pitchFamily="34" charset="0"/>
            </a:endParaRPr>
          </a:p>
        </p:txBody>
      </p:sp>
      <p:sp>
        <p:nvSpPr>
          <p:cNvPr id="88075" name="Text Box 12">
            <a:extLst>
              <a:ext uri="{FF2B5EF4-FFF2-40B4-BE49-F238E27FC236}">
                <a16:creationId xmlns:a16="http://schemas.microsoft.com/office/drawing/2014/main" id="{C48A32F7-85A8-503A-1A03-31AB396FB910}"/>
              </a:ext>
            </a:extLst>
          </p:cNvPr>
          <p:cNvSpPr txBox="1">
            <a:spLocks noChangeArrowheads="1"/>
          </p:cNvSpPr>
          <p:nvPr/>
        </p:nvSpPr>
        <p:spPr bwMode="auto">
          <a:xfrm>
            <a:off x="1066800" y="6369050"/>
            <a:ext cx="79248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r">
              <a:spcBef>
                <a:spcPct val="50000"/>
              </a:spcBef>
              <a:buClrTx/>
              <a:buSzTx/>
              <a:buFontTx/>
              <a:buNone/>
            </a:pPr>
            <a:r>
              <a:rPr lang="en-US" altLang="en-US" sz="1600">
                <a:cs typeface="Arial" panose="020B0604020202020204" pitchFamily="34" charset="0"/>
              </a:rPr>
              <a:t>LO 8  Understand the four financial statements and how they are prepared.</a:t>
            </a:r>
          </a:p>
        </p:txBody>
      </p:sp>
      <p:sp>
        <p:nvSpPr>
          <p:cNvPr id="88076" name="Line 12">
            <a:extLst>
              <a:ext uri="{FF2B5EF4-FFF2-40B4-BE49-F238E27FC236}">
                <a16:creationId xmlns:a16="http://schemas.microsoft.com/office/drawing/2014/main" id="{D66E4E9A-D8A1-966F-92A2-2225DDCC1A45}"/>
              </a:ext>
            </a:extLst>
          </p:cNvPr>
          <p:cNvSpPr>
            <a:spLocks noChangeShapeType="1"/>
          </p:cNvSpPr>
          <p:nvPr/>
        </p:nvSpPr>
        <p:spPr bwMode="auto">
          <a:xfrm>
            <a:off x="304800" y="990600"/>
            <a:ext cx="8534400" cy="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77" name="Rectangle 7">
            <a:extLst>
              <a:ext uri="{FF2B5EF4-FFF2-40B4-BE49-F238E27FC236}">
                <a16:creationId xmlns:a16="http://schemas.microsoft.com/office/drawing/2014/main" id="{7DC7A808-8D12-7A2F-F1DD-76BF6C188D7B}"/>
              </a:ext>
            </a:extLst>
          </p:cNvPr>
          <p:cNvSpPr>
            <a:spLocks noChangeArrowheads="1"/>
          </p:cNvSpPr>
          <p:nvPr/>
        </p:nvSpPr>
        <p:spPr bwMode="auto">
          <a:xfrm>
            <a:off x="533400" y="381000"/>
            <a:ext cx="8077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0"/>
              </a:spcBef>
              <a:buClrTx/>
              <a:buSzTx/>
              <a:buFontTx/>
              <a:buNone/>
            </a:pPr>
            <a:r>
              <a:rPr lang="en-US" altLang="en-US" sz="3000">
                <a:solidFill>
                  <a:schemeClr val="tx1"/>
                </a:solidFill>
                <a:cs typeface="Arial" panose="020B0604020202020204" pitchFamily="34" charset="0"/>
              </a:rPr>
              <a:t>Financial Statements</a:t>
            </a:r>
          </a:p>
        </p:txBody>
      </p:sp>
      <p:sp>
        <p:nvSpPr>
          <p:cNvPr id="88078" name="Rectangle 14">
            <a:extLst>
              <a:ext uri="{FF2B5EF4-FFF2-40B4-BE49-F238E27FC236}">
                <a16:creationId xmlns:a16="http://schemas.microsoft.com/office/drawing/2014/main" id="{46D8AEDB-3DF5-94F4-7E5E-9E026A324227}"/>
              </a:ext>
            </a:extLst>
          </p:cNvPr>
          <p:cNvSpPr>
            <a:spLocks noGrp="1" noChangeArrowheads="1"/>
          </p:cNvSpPr>
          <p:nvPr>
            <p:ph type="title" idx="4294967295"/>
          </p:nvPr>
        </p:nvSpPr>
        <p:spPr/>
        <p:txBody>
          <a:bodyPr/>
          <a:lstStyle/>
          <a:p>
            <a:endParaRPr lang="en-US" altLang="en-US">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up)">
                                      <p:cBhvr>
                                        <p:cTn id="7" dur="500"/>
                                        <p:tgtEl>
                                          <p:spTgt spid="13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wipe(up)">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0051"/>
                                        </p:tgtEl>
                                        <p:attrNameLst>
                                          <p:attrName>style.visibility</p:attrName>
                                        </p:attrNameLst>
                                      </p:cBhvr>
                                      <p:to>
                                        <p:strVal val="visible"/>
                                      </p:to>
                                    </p:set>
                                    <p:animEffect transition="in" filter="wipe(up)">
                                      <p:cBhvr>
                                        <p:cTn id="17" dur="500"/>
                                        <p:tgtEl>
                                          <p:spTgt spid="1300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0053"/>
                                        </p:tgtEl>
                                        <p:attrNameLst>
                                          <p:attrName>style.visibility</p:attrName>
                                        </p:attrNameLst>
                                      </p:cBhvr>
                                      <p:to>
                                        <p:strVal val="visible"/>
                                      </p:to>
                                    </p:set>
                                    <p:animEffect transition="in" filter="wipe(up)">
                                      <p:cBhvr>
                                        <p:cTn id="22"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autoUpdateAnimBg="0"/>
      <p:bldP spid="130052" grpId="0" animBg="1" autoUpdateAnimBg="0"/>
      <p:bldP spid="130053" grpId="0" animBg="1" autoUpdateAnimBg="0"/>
      <p:bldP spid="13005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L00662_">
            <a:extLst>
              <a:ext uri="{FF2B5EF4-FFF2-40B4-BE49-F238E27FC236}">
                <a16:creationId xmlns:a16="http://schemas.microsoft.com/office/drawing/2014/main" id="{44BFCCBE-0B28-650F-173E-E0B2A3285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2209800"/>
            <a:ext cx="4595812"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Oval 3">
            <a:extLst>
              <a:ext uri="{FF2B5EF4-FFF2-40B4-BE49-F238E27FC236}">
                <a16:creationId xmlns:a16="http://schemas.microsoft.com/office/drawing/2014/main" id="{801A72CC-DCFE-DE28-07E0-24FEA738DAFA}"/>
              </a:ext>
            </a:extLst>
          </p:cNvPr>
          <p:cNvSpPr>
            <a:spLocks noChangeArrowheads="1"/>
          </p:cNvSpPr>
          <p:nvPr/>
        </p:nvSpPr>
        <p:spPr bwMode="auto">
          <a:xfrm>
            <a:off x="2590800" y="1295400"/>
            <a:ext cx="2133600" cy="9906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4" name="Text Box 4">
            <a:extLst>
              <a:ext uri="{FF2B5EF4-FFF2-40B4-BE49-F238E27FC236}">
                <a16:creationId xmlns:a16="http://schemas.microsoft.com/office/drawing/2014/main" id="{87089784-F2F5-77DB-BD38-5F914AFEDA45}"/>
              </a:ext>
            </a:extLst>
          </p:cNvPr>
          <p:cNvSpPr txBox="1">
            <a:spLocks noChangeArrowheads="1"/>
          </p:cNvSpPr>
          <p:nvPr/>
        </p:nvSpPr>
        <p:spPr bwMode="auto">
          <a:xfrm>
            <a:off x="2667000" y="152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spcBef>
                <a:spcPct val="50000"/>
              </a:spcBef>
              <a:buClrTx/>
              <a:buSzTx/>
              <a:buFontTx/>
              <a:buNone/>
            </a:pPr>
            <a:r>
              <a:rPr lang="en-US" altLang="en-US" sz="2400">
                <a:solidFill>
                  <a:schemeClr val="tx1"/>
                </a:solidFill>
                <a:latin typeface="Comic Sans MS" panose="030F0702030302020204" pitchFamily="66" charset="0"/>
              </a:rPr>
              <a:t>Management</a:t>
            </a:r>
          </a:p>
        </p:txBody>
      </p:sp>
      <p:sp>
        <p:nvSpPr>
          <p:cNvPr id="10245" name="Oval 6">
            <a:extLst>
              <a:ext uri="{FF2B5EF4-FFF2-40B4-BE49-F238E27FC236}">
                <a16:creationId xmlns:a16="http://schemas.microsoft.com/office/drawing/2014/main" id="{B86E633F-A4E7-EDDA-6FF4-C1BF90628AE9}"/>
              </a:ext>
            </a:extLst>
          </p:cNvPr>
          <p:cNvSpPr>
            <a:spLocks noChangeArrowheads="1"/>
          </p:cNvSpPr>
          <p:nvPr/>
        </p:nvSpPr>
        <p:spPr bwMode="auto">
          <a:xfrm>
            <a:off x="228600" y="1828800"/>
            <a:ext cx="2438400" cy="12954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6" name="Text Box 7">
            <a:extLst>
              <a:ext uri="{FF2B5EF4-FFF2-40B4-BE49-F238E27FC236}">
                <a16:creationId xmlns:a16="http://schemas.microsoft.com/office/drawing/2014/main" id="{C87A96C5-5959-794C-E578-8D9BFDF5BD50}"/>
              </a:ext>
            </a:extLst>
          </p:cNvPr>
          <p:cNvSpPr txBox="1">
            <a:spLocks noChangeArrowheads="1"/>
          </p:cNvSpPr>
          <p:nvPr/>
        </p:nvSpPr>
        <p:spPr bwMode="auto">
          <a:xfrm>
            <a:off x="381000" y="20574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Human Resources</a:t>
            </a:r>
          </a:p>
        </p:txBody>
      </p:sp>
      <p:sp>
        <p:nvSpPr>
          <p:cNvPr id="10247" name="Oval 8">
            <a:extLst>
              <a:ext uri="{FF2B5EF4-FFF2-40B4-BE49-F238E27FC236}">
                <a16:creationId xmlns:a16="http://schemas.microsoft.com/office/drawing/2014/main" id="{7EB40638-4257-D09A-9831-0A9412210B6E}"/>
              </a:ext>
            </a:extLst>
          </p:cNvPr>
          <p:cNvSpPr>
            <a:spLocks noChangeArrowheads="1"/>
          </p:cNvSpPr>
          <p:nvPr/>
        </p:nvSpPr>
        <p:spPr bwMode="auto">
          <a:xfrm>
            <a:off x="4953000" y="1219200"/>
            <a:ext cx="1981200" cy="9144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48" name="Text Box 9">
            <a:extLst>
              <a:ext uri="{FF2B5EF4-FFF2-40B4-BE49-F238E27FC236}">
                <a16:creationId xmlns:a16="http://schemas.microsoft.com/office/drawing/2014/main" id="{5064FD8C-8786-2B6A-28F3-52D2EBB17A7C}"/>
              </a:ext>
            </a:extLst>
          </p:cNvPr>
          <p:cNvSpPr txBox="1">
            <a:spLocks noChangeArrowheads="1"/>
          </p:cNvSpPr>
          <p:nvPr/>
        </p:nvSpPr>
        <p:spPr bwMode="auto">
          <a:xfrm>
            <a:off x="5257800" y="1447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IRS</a:t>
            </a:r>
          </a:p>
        </p:txBody>
      </p:sp>
      <p:sp>
        <p:nvSpPr>
          <p:cNvPr id="10249" name="Oval 10">
            <a:extLst>
              <a:ext uri="{FF2B5EF4-FFF2-40B4-BE49-F238E27FC236}">
                <a16:creationId xmlns:a16="http://schemas.microsoft.com/office/drawing/2014/main" id="{23EEA0ED-71ED-E422-969D-DEF1A98E0ECC}"/>
              </a:ext>
            </a:extLst>
          </p:cNvPr>
          <p:cNvSpPr>
            <a:spLocks noChangeArrowheads="1"/>
          </p:cNvSpPr>
          <p:nvPr/>
        </p:nvSpPr>
        <p:spPr bwMode="auto">
          <a:xfrm>
            <a:off x="6858000" y="1676400"/>
            <a:ext cx="2133600" cy="10668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0" name="Oval 11">
            <a:extLst>
              <a:ext uri="{FF2B5EF4-FFF2-40B4-BE49-F238E27FC236}">
                <a16:creationId xmlns:a16="http://schemas.microsoft.com/office/drawing/2014/main" id="{2C45D363-CD96-475E-09E3-64FE4CFF1C94}"/>
              </a:ext>
            </a:extLst>
          </p:cNvPr>
          <p:cNvSpPr>
            <a:spLocks noChangeArrowheads="1"/>
          </p:cNvSpPr>
          <p:nvPr/>
        </p:nvSpPr>
        <p:spPr bwMode="auto">
          <a:xfrm>
            <a:off x="7086600" y="2895600"/>
            <a:ext cx="1905000" cy="11430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1" name="Text Box 12">
            <a:extLst>
              <a:ext uri="{FF2B5EF4-FFF2-40B4-BE49-F238E27FC236}">
                <a16:creationId xmlns:a16="http://schemas.microsoft.com/office/drawing/2014/main" id="{FC5FA20C-C7C1-33BB-F8E7-9E11D1E477DB}"/>
              </a:ext>
            </a:extLst>
          </p:cNvPr>
          <p:cNvSpPr txBox="1">
            <a:spLocks noChangeArrowheads="1"/>
          </p:cNvSpPr>
          <p:nvPr/>
        </p:nvSpPr>
        <p:spPr bwMode="auto">
          <a:xfrm>
            <a:off x="7162800" y="30480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Labor Unions</a:t>
            </a:r>
          </a:p>
        </p:txBody>
      </p:sp>
      <p:sp>
        <p:nvSpPr>
          <p:cNvPr id="10252" name="Oval 13">
            <a:extLst>
              <a:ext uri="{FF2B5EF4-FFF2-40B4-BE49-F238E27FC236}">
                <a16:creationId xmlns:a16="http://schemas.microsoft.com/office/drawing/2014/main" id="{AE206FCC-CFDF-5DB8-AEF6-CFE8B0D7B8BB}"/>
              </a:ext>
            </a:extLst>
          </p:cNvPr>
          <p:cNvSpPr>
            <a:spLocks noChangeArrowheads="1"/>
          </p:cNvSpPr>
          <p:nvPr/>
        </p:nvSpPr>
        <p:spPr bwMode="auto">
          <a:xfrm>
            <a:off x="5029200" y="4953000"/>
            <a:ext cx="2209800" cy="9906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3" name="Text Box 14">
            <a:extLst>
              <a:ext uri="{FF2B5EF4-FFF2-40B4-BE49-F238E27FC236}">
                <a16:creationId xmlns:a16="http://schemas.microsoft.com/office/drawing/2014/main" id="{9CBECB5B-44B0-8A02-E42F-92B4F27B0B20}"/>
              </a:ext>
            </a:extLst>
          </p:cNvPr>
          <p:cNvSpPr txBox="1">
            <a:spLocks noChangeArrowheads="1"/>
          </p:cNvSpPr>
          <p:nvPr/>
        </p:nvSpPr>
        <p:spPr bwMode="auto">
          <a:xfrm>
            <a:off x="5181600" y="5257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SEC</a:t>
            </a:r>
          </a:p>
        </p:txBody>
      </p:sp>
      <p:sp>
        <p:nvSpPr>
          <p:cNvPr id="10254" name="Oval 15">
            <a:extLst>
              <a:ext uri="{FF2B5EF4-FFF2-40B4-BE49-F238E27FC236}">
                <a16:creationId xmlns:a16="http://schemas.microsoft.com/office/drawing/2014/main" id="{D61C56F2-74CA-9C84-0A8A-1E3B23EECEC4}"/>
              </a:ext>
            </a:extLst>
          </p:cNvPr>
          <p:cNvSpPr>
            <a:spLocks noChangeArrowheads="1"/>
          </p:cNvSpPr>
          <p:nvPr/>
        </p:nvSpPr>
        <p:spPr bwMode="auto">
          <a:xfrm>
            <a:off x="609600" y="4495800"/>
            <a:ext cx="2133600" cy="10668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5" name="Text Box 16">
            <a:extLst>
              <a:ext uri="{FF2B5EF4-FFF2-40B4-BE49-F238E27FC236}">
                <a16:creationId xmlns:a16="http://schemas.microsoft.com/office/drawing/2014/main" id="{AF3F2CE4-35CE-07D9-D01F-017DB818B19D}"/>
              </a:ext>
            </a:extLst>
          </p:cNvPr>
          <p:cNvSpPr txBox="1">
            <a:spLocks noChangeArrowheads="1"/>
          </p:cNvSpPr>
          <p:nvPr/>
        </p:nvSpPr>
        <p:spPr bwMode="auto">
          <a:xfrm>
            <a:off x="762000" y="4800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Marketing</a:t>
            </a:r>
          </a:p>
        </p:txBody>
      </p:sp>
      <p:sp>
        <p:nvSpPr>
          <p:cNvPr id="10256" name="Oval 17">
            <a:extLst>
              <a:ext uri="{FF2B5EF4-FFF2-40B4-BE49-F238E27FC236}">
                <a16:creationId xmlns:a16="http://schemas.microsoft.com/office/drawing/2014/main" id="{78A4D717-A268-8BA8-6D56-B824B061321B}"/>
              </a:ext>
            </a:extLst>
          </p:cNvPr>
          <p:cNvSpPr>
            <a:spLocks noChangeArrowheads="1"/>
          </p:cNvSpPr>
          <p:nvPr/>
        </p:nvSpPr>
        <p:spPr bwMode="auto">
          <a:xfrm>
            <a:off x="228600" y="3352800"/>
            <a:ext cx="2057400" cy="990600"/>
          </a:xfrm>
          <a:prstGeom prst="ellipse">
            <a:avLst/>
          </a:prstGeom>
          <a:solidFill>
            <a:srgbClr val="99CC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7" name="Text Box 18">
            <a:extLst>
              <a:ext uri="{FF2B5EF4-FFF2-40B4-BE49-F238E27FC236}">
                <a16:creationId xmlns:a16="http://schemas.microsoft.com/office/drawing/2014/main" id="{E3B0F7D2-5264-B67B-8E2A-A565517221C9}"/>
              </a:ext>
            </a:extLst>
          </p:cNvPr>
          <p:cNvSpPr txBox="1">
            <a:spLocks noChangeArrowheads="1"/>
          </p:cNvSpPr>
          <p:nvPr/>
        </p:nvSpPr>
        <p:spPr bwMode="auto">
          <a:xfrm>
            <a:off x="304800" y="3581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Finance</a:t>
            </a:r>
          </a:p>
        </p:txBody>
      </p:sp>
      <p:sp>
        <p:nvSpPr>
          <p:cNvPr id="10258" name="Oval 19">
            <a:extLst>
              <a:ext uri="{FF2B5EF4-FFF2-40B4-BE49-F238E27FC236}">
                <a16:creationId xmlns:a16="http://schemas.microsoft.com/office/drawing/2014/main" id="{55E4BB8D-19AB-9F73-36D0-55A5BCC240B7}"/>
              </a:ext>
            </a:extLst>
          </p:cNvPr>
          <p:cNvSpPr>
            <a:spLocks noChangeArrowheads="1"/>
          </p:cNvSpPr>
          <p:nvPr/>
        </p:nvSpPr>
        <p:spPr bwMode="auto">
          <a:xfrm>
            <a:off x="7010400" y="4267200"/>
            <a:ext cx="1905000" cy="990600"/>
          </a:xfrm>
          <a:prstGeom prst="ellipse">
            <a:avLst/>
          </a:prstGeom>
          <a:solidFill>
            <a:srgbClr val="FFFFFF"/>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59" name="Text Box 20">
            <a:extLst>
              <a:ext uri="{FF2B5EF4-FFF2-40B4-BE49-F238E27FC236}">
                <a16:creationId xmlns:a16="http://schemas.microsoft.com/office/drawing/2014/main" id="{C56C5CD4-4905-1FF4-7F7E-404A45D356A5}"/>
              </a:ext>
            </a:extLst>
          </p:cNvPr>
          <p:cNvSpPr txBox="1">
            <a:spLocks noChangeArrowheads="1"/>
          </p:cNvSpPr>
          <p:nvPr/>
        </p:nvSpPr>
        <p:spPr bwMode="auto">
          <a:xfrm>
            <a:off x="6934200" y="1981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Investors</a:t>
            </a:r>
          </a:p>
        </p:txBody>
      </p:sp>
      <p:sp>
        <p:nvSpPr>
          <p:cNvPr id="10260" name="Text Box 21">
            <a:extLst>
              <a:ext uri="{FF2B5EF4-FFF2-40B4-BE49-F238E27FC236}">
                <a16:creationId xmlns:a16="http://schemas.microsoft.com/office/drawing/2014/main" id="{E6E3484D-9992-CFA4-D28F-D3084BAABFB2}"/>
              </a:ext>
            </a:extLst>
          </p:cNvPr>
          <p:cNvSpPr txBox="1">
            <a:spLocks noChangeArrowheads="1"/>
          </p:cNvSpPr>
          <p:nvPr/>
        </p:nvSpPr>
        <p:spPr bwMode="auto">
          <a:xfrm>
            <a:off x="7086600" y="4495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Creditors</a:t>
            </a:r>
          </a:p>
        </p:txBody>
      </p:sp>
      <p:sp>
        <p:nvSpPr>
          <p:cNvPr id="509974" name="Rectangle 22">
            <a:extLst>
              <a:ext uri="{FF2B5EF4-FFF2-40B4-BE49-F238E27FC236}">
                <a16:creationId xmlns:a16="http://schemas.microsoft.com/office/drawing/2014/main" id="{7E1DEE87-2660-53C4-9A54-47289FFAD0BC}"/>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Who Uses Accounting Data?</a:t>
            </a:r>
          </a:p>
        </p:txBody>
      </p:sp>
      <p:sp>
        <p:nvSpPr>
          <p:cNvPr id="509975" name="Text Box 23">
            <a:extLst>
              <a:ext uri="{FF2B5EF4-FFF2-40B4-BE49-F238E27FC236}">
                <a16:creationId xmlns:a16="http://schemas.microsoft.com/office/drawing/2014/main" id="{2D9551AA-0D68-3053-2904-6E23CF6839E9}"/>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2  Identify the users and uses of accounting.</a:t>
            </a:r>
          </a:p>
        </p:txBody>
      </p:sp>
      <p:sp>
        <p:nvSpPr>
          <p:cNvPr id="10263" name="Oval 24">
            <a:extLst>
              <a:ext uri="{FF2B5EF4-FFF2-40B4-BE49-F238E27FC236}">
                <a16:creationId xmlns:a16="http://schemas.microsoft.com/office/drawing/2014/main" id="{F08C302D-9770-D9ED-058E-7EC656371658}"/>
              </a:ext>
            </a:extLst>
          </p:cNvPr>
          <p:cNvSpPr>
            <a:spLocks noChangeArrowheads="1"/>
          </p:cNvSpPr>
          <p:nvPr/>
        </p:nvSpPr>
        <p:spPr bwMode="auto">
          <a:xfrm>
            <a:off x="2667000" y="5105400"/>
            <a:ext cx="2133600" cy="106680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0264" name="Text Box 25">
            <a:extLst>
              <a:ext uri="{FF2B5EF4-FFF2-40B4-BE49-F238E27FC236}">
                <a16:creationId xmlns:a16="http://schemas.microsoft.com/office/drawing/2014/main" id="{C25C137F-6809-A81F-413A-F7740C484AE5}"/>
              </a:ext>
            </a:extLst>
          </p:cNvPr>
          <p:cNvSpPr txBox="1">
            <a:spLocks noChangeArrowheads="1"/>
          </p:cNvSpPr>
          <p:nvPr/>
        </p:nvSpPr>
        <p:spPr bwMode="auto">
          <a:xfrm>
            <a:off x="2819400" y="5410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chemeClr val="tx1"/>
                </a:solidFill>
                <a:latin typeface="Comic Sans MS" panose="030F0702030302020204" pitchFamily="66" charset="0"/>
              </a:rPr>
              <a:t>Customers</a:t>
            </a:r>
          </a:p>
        </p:txBody>
      </p:sp>
      <p:sp>
        <p:nvSpPr>
          <p:cNvPr id="10265" name="Text Box 26">
            <a:extLst>
              <a:ext uri="{FF2B5EF4-FFF2-40B4-BE49-F238E27FC236}">
                <a16:creationId xmlns:a16="http://schemas.microsoft.com/office/drawing/2014/main" id="{F058AC53-4F69-485A-7A64-134B21B0656D}"/>
              </a:ext>
            </a:extLst>
          </p:cNvPr>
          <p:cNvSpPr txBox="1">
            <a:spLocks noChangeArrowheads="1"/>
          </p:cNvSpPr>
          <p:nvPr/>
        </p:nvSpPr>
        <p:spPr bwMode="auto">
          <a:xfrm>
            <a:off x="76200" y="1219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rgbClr val="800000"/>
                </a:solidFill>
                <a:latin typeface="Comic Sans MS" panose="030F0702030302020204" pitchFamily="66" charset="0"/>
              </a:rPr>
              <a:t>Internal Users</a:t>
            </a:r>
          </a:p>
        </p:txBody>
      </p:sp>
      <p:sp>
        <p:nvSpPr>
          <p:cNvPr id="10266" name="Text Box 27">
            <a:extLst>
              <a:ext uri="{FF2B5EF4-FFF2-40B4-BE49-F238E27FC236}">
                <a16:creationId xmlns:a16="http://schemas.microsoft.com/office/drawing/2014/main" id="{1BD69A0E-D58D-F4B9-F60D-87D6B32BC17A}"/>
              </a:ext>
            </a:extLst>
          </p:cNvPr>
          <p:cNvSpPr txBox="1">
            <a:spLocks noChangeArrowheads="1"/>
          </p:cNvSpPr>
          <p:nvPr/>
        </p:nvSpPr>
        <p:spPr bwMode="auto">
          <a:xfrm>
            <a:off x="7391400" y="54864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400">
                <a:solidFill>
                  <a:srgbClr val="800000"/>
                </a:solidFill>
                <a:latin typeface="Comic Sans MS" panose="030F0702030302020204" pitchFamily="66" charset="0"/>
              </a:rPr>
              <a:t>External Users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2" name="Rectangle 12">
            <a:extLst>
              <a:ext uri="{FF2B5EF4-FFF2-40B4-BE49-F238E27FC236}">
                <a16:creationId xmlns:a16="http://schemas.microsoft.com/office/drawing/2014/main" id="{73734B9D-1D38-25F6-4892-2766EA96B479}"/>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rPr>
              <a:t>Who Uses Accounting Data?</a:t>
            </a:r>
          </a:p>
        </p:txBody>
      </p:sp>
      <p:sp>
        <p:nvSpPr>
          <p:cNvPr id="12291" name="Rectangle 2">
            <a:extLst>
              <a:ext uri="{FF2B5EF4-FFF2-40B4-BE49-F238E27FC236}">
                <a16:creationId xmlns:a16="http://schemas.microsoft.com/office/drawing/2014/main" id="{30B5DED8-6718-8DEC-021E-97BD6345546A}"/>
              </a:ext>
            </a:extLst>
          </p:cNvPr>
          <p:cNvSpPr>
            <a:spLocks noGrp="1" noChangeArrowheads="1"/>
          </p:cNvSpPr>
          <p:nvPr>
            <p:ph idx="1"/>
          </p:nvPr>
        </p:nvSpPr>
        <p:spPr>
          <a:xfrm>
            <a:off x="304800" y="1295400"/>
            <a:ext cx="4953000" cy="457200"/>
          </a:xfrm>
          <a:solidFill>
            <a:srgbClr val="FFFFCC"/>
          </a:solidFill>
          <a:ln w="38100">
            <a:solidFill>
              <a:srgbClr val="800000"/>
            </a:solidFill>
          </a:ln>
        </p:spPr>
        <p:txBody>
          <a:bodyPr/>
          <a:lstStyle/>
          <a:p>
            <a:pPr>
              <a:lnSpc>
                <a:spcPct val="90000"/>
              </a:lnSpc>
              <a:buFont typeface="Wingdings" panose="05000000000000000000" pitchFamily="2" charset="2"/>
              <a:buNone/>
            </a:pPr>
            <a:r>
              <a:rPr lang="en-US" altLang="en-US" sz="2400" b="0">
                <a:solidFill>
                  <a:schemeClr val="tx1"/>
                </a:solidFill>
                <a:effectLst/>
                <a:latin typeface="Comic Sans MS" panose="030F0702030302020204" pitchFamily="66" charset="0"/>
              </a:rPr>
              <a:t>Common Questions Asked</a:t>
            </a:r>
          </a:p>
        </p:txBody>
      </p:sp>
      <p:sp>
        <p:nvSpPr>
          <p:cNvPr id="12292" name="Rectangle 3">
            <a:extLst>
              <a:ext uri="{FF2B5EF4-FFF2-40B4-BE49-F238E27FC236}">
                <a16:creationId xmlns:a16="http://schemas.microsoft.com/office/drawing/2014/main" id="{6A8F47CF-7F1E-B325-8BD8-F2C851EA9394}"/>
              </a:ext>
            </a:extLst>
          </p:cNvPr>
          <p:cNvSpPr>
            <a:spLocks noChangeArrowheads="1"/>
          </p:cNvSpPr>
          <p:nvPr/>
        </p:nvSpPr>
        <p:spPr bwMode="auto">
          <a:xfrm>
            <a:off x="5410200" y="1295400"/>
            <a:ext cx="3352800" cy="457200"/>
          </a:xfrm>
          <a:prstGeom prst="rect">
            <a:avLst/>
          </a:prstGeom>
          <a:solidFill>
            <a:srgbClr val="FFFFCC"/>
          </a:solidFill>
          <a:ln w="38100">
            <a:solidFill>
              <a:srgbClr val="800000"/>
            </a:solidFill>
            <a:miter lim="800000"/>
            <a:headEnd/>
            <a:tailEnd/>
          </a:ln>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400" b="0">
                <a:solidFill>
                  <a:schemeClr val="tx1"/>
                </a:solidFill>
                <a:latin typeface="Comic Sans MS" panose="030F0702030302020204" pitchFamily="66" charset="0"/>
              </a:rPr>
              <a:t>User</a:t>
            </a:r>
          </a:p>
        </p:txBody>
      </p:sp>
      <p:sp>
        <p:nvSpPr>
          <p:cNvPr id="12293" name="Rectangle 4">
            <a:extLst>
              <a:ext uri="{FF2B5EF4-FFF2-40B4-BE49-F238E27FC236}">
                <a16:creationId xmlns:a16="http://schemas.microsoft.com/office/drawing/2014/main" id="{3B34474B-2D85-E708-1556-58D0A8B0A1A8}"/>
              </a:ext>
            </a:extLst>
          </p:cNvPr>
          <p:cNvSpPr>
            <a:spLocks noChangeArrowheads="1"/>
          </p:cNvSpPr>
          <p:nvPr/>
        </p:nvSpPr>
        <p:spPr bwMode="auto">
          <a:xfrm>
            <a:off x="304800" y="1905000"/>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1. 	Can we afford to give our employees a pay raise?</a:t>
            </a:r>
          </a:p>
        </p:txBody>
      </p:sp>
      <p:sp>
        <p:nvSpPr>
          <p:cNvPr id="512005" name="Rectangle 5">
            <a:extLst>
              <a:ext uri="{FF2B5EF4-FFF2-40B4-BE49-F238E27FC236}">
                <a16:creationId xmlns:a16="http://schemas.microsoft.com/office/drawing/2014/main" id="{6528F05C-72BA-9C10-2661-9C318B4AE6EF}"/>
              </a:ext>
            </a:extLst>
          </p:cNvPr>
          <p:cNvSpPr>
            <a:spLocks noChangeArrowheads="1"/>
          </p:cNvSpPr>
          <p:nvPr/>
        </p:nvSpPr>
        <p:spPr bwMode="auto">
          <a:xfrm>
            <a:off x="5562600" y="2057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Human Resources</a:t>
            </a:r>
          </a:p>
        </p:txBody>
      </p:sp>
      <p:sp>
        <p:nvSpPr>
          <p:cNvPr id="12295" name="Rectangle 6">
            <a:extLst>
              <a:ext uri="{FF2B5EF4-FFF2-40B4-BE49-F238E27FC236}">
                <a16:creationId xmlns:a16="http://schemas.microsoft.com/office/drawing/2014/main" id="{424303C7-E2D9-9DD4-FB28-00BC7C6974BD}"/>
              </a:ext>
            </a:extLst>
          </p:cNvPr>
          <p:cNvSpPr>
            <a:spLocks noChangeArrowheads="1"/>
          </p:cNvSpPr>
          <p:nvPr/>
        </p:nvSpPr>
        <p:spPr bwMode="auto">
          <a:xfrm>
            <a:off x="304800" y="2667000"/>
            <a:ext cx="381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2. 	Did the company earn a satisfactory income?</a:t>
            </a:r>
          </a:p>
        </p:txBody>
      </p:sp>
      <p:sp>
        <p:nvSpPr>
          <p:cNvPr id="12296" name="Rectangle 7">
            <a:extLst>
              <a:ext uri="{FF2B5EF4-FFF2-40B4-BE49-F238E27FC236}">
                <a16:creationId xmlns:a16="http://schemas.microsoft.com/office/drawing/2014/main" id="{C10E2CC9-69B2-463D-27C9-075DE3231C67}"/>
              </a:ext>
            </a:extLst>
          </p:cNvPr>
          <p:cNvSpPr>
            <a:spLocks noChangeArrowheads="1"/>
          </p:cNvSpPr>
          <p:nvPr/>
        </p:nvSpPr>
        <p:spPr bwMode="auto">
          <a:xfrm>
            <a:off x="304800" y="3429000"/>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3. 	Do we need to borrow in the near future?</a:t>
            </a:r>
          </a:p>
        </p:txBody>
      </p:sp>
      <p:sp>
        <p:nvSpPr>
          <p:cNvPr id="12297" name="Rectangle 8">
            <a:extLst>
              <a:ext uri="{FF2B5EF4-FFF2-40B4-BE49-F238E27FC236}">
                <a16:creationId xmlns:a16="http://schemas.microsoft.com/office/drawing/2014/main" id="{2627442C-AFC9-9257-3C7F-818F23599D83}"/>
              </a:ext>
            </a:extLst>
          </p:cNvPr>
          <p:cNvSpPr>
            <a:spLocks noChangeArrowheads="1"/>
          </p:cNvSpPr>
          <p:nvPr/>
        </p:nvSpPr>
        <p:spPr bwMode="auto">
          <a:xfrm>
            <a:off x="304800" y="4114800"/>
            <a:ext cx="441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4. 	Is cash sufficient to pay dividends to the stockholders?</a:t>
            </a:r>
          </a:p>
        </p:txBody>
      </p:sp>
      <p:sp>
        <p:nvSpPr>
          <p:cNvPr id="12298" name="Rectangle 9">
            <a:extLst>
              <a:ext uri="{FF2B5EF4-FFF2-40B4-BE49-F238E27FC236}">
                <a16:creationId xmlns:a16="http://schemas.microsoft.com/office/drawing/2014/main" id="{66E8002F-D538-37D3-92C5-33DA5818F1EA}"/>
              </a:ext>
            </a:extLst>
          </p:cNvPr>
          <p:cNvSpPr>
            <a:spLocks noChangeArrowheads="1"/>
          </p:cNvSpPr>
          <p:nvPr/>
        </p:nvSpPr>
        <p:spPr bwMode="auto">
          <a:xfrm>
            <a:off x="304800" y="4876800"/>
            <a:ext cx="426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5. 	What price for our product will maximize net income?</a:t>
            </a:r>
          </a:p>
        </p:txBody>
      </p:sp>
      <p:sp>
        <p:nvSpPr>
          <p:cNvPr id="12299" name="AutoShape 10">
            <a:extLst>
              <a:ext uri="{FF2B5EF4-FFF2-40B4-BE49-F238E27FC236}">
                <a16:creationId xmlns:a16="http://schemas.microsoft.com/office/drawing/2014/main" id="{59053896-960B-F5F3-FCF0-C3FAEE3E99CB}"/>
              </a:ext>
            </a:extLst>
          </p:cNvPr>
          <p:cNvSpPr>
            <a:spLocks noChangeArrowheads="1"/>
          </p:cNvSpPr>
          <p:nvPr/>
        </p:nvSpPr>
        <p:spPr bwMode="auto">
          <a:xfrm>
            <a:off x="4724400" y="2133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2300" name="AutoShape 11">
            <a:extLst>
              <a:ext uri="{FF2B5EF4-FFF2-40B4-BE49-F238E27FC236}">
                <a16:creationId xmlns:a16="http://schemas.microsoft.com/office/drawing/2014/main" id="{FB449BA9-7C85-EE62-D7B8-6E702939227F}"/>
              </a:ext>
            </a:extLst>
          </p:cNvPr>
          <p:cNvSpPr>
            <a:spLocks noChangeArrowheads="1"/>
          </p:cNvSpPr>
          <p:nvPr/>
        </p:nvSpPr>
        <p:spPr bwMode="auto">
          <a:xfrm>
            <a:off x="4724400" y="2895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3" name="Text Box 13">
            <a:extLst>
              <a:ext uri="{FF2B5EF4-FFF2-40B4-BE49-F238E27FC236}">
                <a16:creationId xmlns:a16="http://schemas.microsoft.com/office/drawing/2014/main" id="{53731822-87E0-CE73-60FE-821F967D40DC}"/>
              </a:ext>
            </a:extLst>
          </p:cNvPr>
          <p:cNvSpPr txBox="1">
            <a:spLocks noChangeArrowheads="1"/>
          </p:cNvSpPr>
          <p:nvPr/>
        </p:nvSpPr>
        <p:spPr bwMode="auto">
          <a:xfrm>
            <a:off x="3276600" y="6369050"/>
            <a:ext cx="5715000" cy="336550"/>
          </a:xfrm>
          <a:prstGeom prst="rect">
            <a:avLst/>
          </a:prstGeom>
          <a:solidFill>
            <a:schemeClr val="bg1"/>
          </a:solidFill>
          <a:ln w="19050">
            <a:noFill/>
            <a:miter lim="800000"/>
            <a:headEnd/>
            <a:tailEnd/>
          </a:ln>
          <a:effectLst/>
        </p:spPr>
        <p:txBody>
          <a:bodyPr>
            <a:spAutoFit/>
          </a:bodyPr>
          <a:lstStyle/>
          <a:p>
            <a:pPr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rPr>
              <a:t>SO 2  Identify the users and uses of accounting.</a:t>
            </a:r>
          </a:p>
        </p:txBody>
      </p:sp>
      <p:sp>
        <p:nvSpPr>
          <p:cNvPr id="12302" name="Rectangle 14">
            <a:extLst>
              <a:ext uri="{FF2B5EF4-FFF2-40B4-BE49-F238E27FC236}">
                <a16:creationId xmlns:a16="http://schemas.microsoft.com/office/drawing/2014/main" id="{45D27DB5-4A0E-A1E8-8043-FD4440678CEF}"/>
              </a:ext>
            </a:extLst>
          </p:cNvPr>
          <p:cNvSpPr>
            <a:spLocks noChangeArrowheads="1"/>
          </p:cNvSpPr>
          <p:nvPr/>
        </p:nvSpPr>
        <p:spPr bwMode="auto">
          <a:xfrm>
            <a:off x="304800" y="5638800"/>
            <a:ext cx="419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buFont typeface="Wingdings" panose="05000000000000000000" pitchFamily="2" charset="2"/>
              <a:buNone/>
            </a:pPr>
            <a:r>
              <a:rPr lang="en-US" altLang="en-US" sz="2000" b="0">
                <a:solidFill>
                  <a:schemeClr val="tx1"/>
                </a:solidFill>
                <a:latin typeface="Comic Sans MS" panose="030F0702030302020204" pitchFamily="66" charset="0"/>
              </a:rPr>
              <a:t>6. 	Will the company be able to pay its short-term debts?</a:t>
            </a:r>
          </a:p>
        </p:txBody>
      </p:sp>
      <p:sp>
        <p:nvSpPr>
          <p:cNvPr id="512015" name="Rectangle 15">
            <a:extLst>
              <a:ext uri="{FF2B5EF4-FFF2-40B4-BE49-F238E27FC236}">
                <a16:creationId xmlns:a16="http://schemas.microsoft.com/office/drawing/2014/main" id="{1C19B590-D305-0CB9-5CF0-1E148189BDF0}"/>
              </a:ext>
            </a:extLst>
          </p:cNvPr>
          <p:cNvSpPr>
            <a:spLocks noChangeArrowheads="1"/>
          </p:cNvSpPr>
          <p:nvPr/>
        </p:nvSpPr>
        <p:spPr bwMode="auto">
          <a:xfrm>
            <a:off x="5562600" y="2819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Investors</a:t>
            </a:r>
          </a:p>
        </p:txBody>
      </p:sp>
      <p:sp>
        <p:nvSpPr>
          <p:cNvPr id="12304" name="AutoShape 16">
            <a:extLst>
              <a:ext uri="{FF2B5EF4-FFF2-40B4-BE49-F238E27FC236}">
                <a16:creationId xmlns:a16="http://schemas.microsoft.com/office/drawing/2014/main" id="{7A7E12DF-F600-0ED0-5044-D27995BF4377}"/>
              </a:ext>
            </a:extLst>
          </p:cNvPr>
          <p:cNvSpPr>
            <a:spLocks noChangeArrowheads="1"/>
          </p:cNvSpPr>
          <p:nvPr/>
        </p:nvSpPr>
        <p:spPr bwMode="auto">
          <a:xfrm>
            <a:off x="4724400" y="36576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7" name="Rectangle 17">
            <a:extLst>
              <a:ext uri="{FF2B5EF4-FFF2-40B4-BE49-F238E27FC236}">
                <a16:creationId xmlns:a16="http://schemas.microsoft.com/office/drawing/2014/main" id="{D7BC23A8-50F1-D55E-2BF3-655D73FCD09A}"/>
              </a:ext>
            </a:extLst>
          </p:cNvPr>
          <p:cNvSpPr>
            <a:spLocks noChangeArrowheads="1"/>
          </p:cNvSpPr>
          <p:nvPr/>
        </p:nvSpPr>
        <p:spPr bwMode="auto">
          <a:xfrm>
            <a:off x="5562600" y="35814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Management</a:t>
            </a:r>
          </a:p>
        </p:txBody>
      </p:sp>
      <p:sp>
        <p:nvSpPr>
          <p:cNvPr id="12306" name="AutoShape 18">
            <a:extLst>
              <a:ext uri="{FF2B5EF4-FFF2-40B4-BE49-F238E27FC236}">
                <a16:creationId xmlns:a16="http://schemas.microsoft.com/office/drawing/2014/main" id="{C0726803-2C20-1929-AB14-9BBFEF7A5454}"/>
              </a:ext>
            </a:extLst>
          </p:cNvPr>
          <p:cNvSpPr>
            <a:spLocks noChangeArrowheads="1"/>
          </p:cNvSpPr>
          <p:nvPr/>
        </p:nvSpPr>
        <p:spPr bwMode="auto">
          <a:xfrm>
            <a:off x="4724400" y="4343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19" name="Rectangle 19">
            <a:extLst>
              <a:ext uri="{FF2B5EF4-FFF2-40B4-BE49-F238E27FC236}">
                <a16:creationId xmlns:a16="http://schemas.microsoft.com/office/drawing/2014/main" id="{CC4755B4-69B7-6C91-4204-309880813B6B}"/>
              </a:ext>
            </a:extLst>
          </p:cNvPr>
          <p:cNvSpPr>
            <a:spLocks noChangeArrowheads="1"/>
          </p:cNvSpPr>
          <p:nvPr/>
        </p:nvSpPr>
        <p:spPr bwMode="auto">
          <a:xfrm>
            <a:off x="5562600" y="4267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Finance</a:t>
            </a:r>
          </a:p>
        </p:txBody>
      </p:sp>
      <p:sp>
        <p:nvSpPr>
          <p:cNvPr id="12308" name="AutoShape 20">
            <a:extLst>
              <a:ext uri="{FF2B5EF4-FFF2-40B4-BE49-F238E27FC236}">
                <a16:creationId xmlns:a16="http://schemas.microsoft.com/office/drawing/2014/main" id="{EFBE6403-9DB3-27DD-C507-AD23FB51D4D2}"/>
              </a:ext>
            </a:extLst>
          </p:cNvPr>
          <p:cNvSpPr>
            <a:spLocks noChangeArrowheads="1"/>
          </p:cNvSpPr>
          <p:nvPr/>
        </p:nvSpPr>
        <p:spPr bwMode="auto">
          <a:xfrm>
            <a:off x="4724400" y="5105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21" name="Rectangle 21">
            <a:extLst>
              <a:ext uri="{FF2B5EF4-FFF2-40B4-BE49-F238E27FC236}">
                <a16:creationId xmlns:a16="http://schemas.microsoft.com/office/drawing/2014/main" id="{223D7B45-AD68-20D8-2378-A16A0BF5AB78}"/>
              </a:ext>
            </a:extLst>
          </p:cNvPr>
          <p:cNvSpPr>
            <a:spLocks noChangeArrowheads="1"/>
          </p:cNvSpPr>
          <p:nvPr/>
        </p:nvSpPr>
        <p:spPr bwMode="auto">
          <a:xfrm>
            <a:off x="5562600" y="5029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Marketing</a:t>
            </a:r>
          </a:p>
        </p:txBody>
      </p:sp>
      <p:sp>
        <p:nvSpPr>
          <p:cNvPr id="12310" name="AutoShape 22">
            <a:extLst>
              <a:ext uri="{FF2B5EF4-FFF2-40B4-BE49-F238E27FC236}">
                <a16:creationId xmlns:a16="http://schemas.microsoft.com/office/drawing/2014/main" id="{F3EADE1E-E762-1EC4-0E46-BEC4A8A4CF73}"/>
              </a:ext>
            </a:extLst>
          </p:cNvPr>
          <p:cNvSpPr>
            <a:spLocks noChangeArrowheads="1"/>
          </p:cNvSpPr>
          <p:nvPr/>
        </p:nvSpPr>
        <p:spPr bwMode="auto">
          <a:xfrm>
            <a:off x="4724400" y="5867400"/>
            <a:ext cx="609600" cy="228600"/>
          </a:xfrm>
          <a:prstGeom prst="notchedRightArrow">
            <a:avLst>
              <a:gd name="adj1" fmla="val 50000"/>
              <a:gd name="adj2" fmla="val 66667"/>
            </a:avLst>
          </a:prstGeom>
          <a:solidFill>
            <a:srgbClr val="990000"/>
          </a:solidFill>
          <a:ln w="12700">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512023" name="Rectangle 23">
            <a:extLst>
              <a:ext uri="{FF2B5EF4-FFF2-40B4-BE49-F238E27FC236}">
                <a16:creationId xmlns:a16="http://schemas.microsoft.com/office/drawing/2014/main" id="{04EE0933-8C48-DD61-A1A7-201D375C9CB2}"/>
              </a:ext>
            </a:extLst>
          </p:cNvPr>
          <p:cNvSpPr>
            <a:spLocks noChangeArrowheads="1"/>
          </p:cNvSpPr>
          <p:nvPr/>
        </p:nvSpPr>
        <p:spPr bwMode="auto">
          <a:xfrm>
            <a:off x="5562600" y="57912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marL="342900" indent="-342900">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lnSpc>
                <a:spcPct val="90000"/>
              </a:lnSpc>
              <a:spcBef>
                <a:spcPct val="175000"/>
              </a:spcBef>
              <a:buFont typeface="Wingdings" panose="05000000000000000000" pitchFamily="2" charset="2"/>
              <a:buNone/>
            </a:pPr>
            <a:r>
              <a:rPr lang="en-US" altLang="en-US" sz="2400">
                <a:solidFill>
                  <a:srgbClr val="000066"/>
                </a:solidFill>
                <a:latin typeface="Comic Sans MS" panose="030F0702030302020204" pitchFamily="66" charset="0"/>
              </a:rPr>
              <a:t>Creditors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05"/>
                                        </p:tgtEl>
                                        <p:attrNameLst>
                                          <p:attrName>style.visibility</p:attrName>
                                        </p:attrNameLst>
                                      </p:cBhvr>
                                      <p:to>
                                        <p:strVal val="visible"/>
                                      </p:to>
                                    </p:set>
                                    <p:animEffect transition="in" filter="wipe(left)">
                                      <p:cBhvr>
                                        <p:cTn id="7" dur="500"/>
                                        <p:tgtEl>
                                          <p:spTgt spid="512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15"/>
                                        </p:tgtEl>
                                        <p:attrNameLst>
                                          <p:attrName>style.visibility</p:attrName>
                                        </p:attrNameLst>
                                      </p:cBhvr>
                                      <p:to>
                                        <p:strVal val="visible"/>
                                      </p:to>
                                    </p:set>
                                    <p:animEffect transition="in" filter="wipe(left)">
                                      <p:cBhvr>
                                        <p:cTn id="12" dur="500"/>
                                        <p:tgtEl>
                                          <p:spTgt spid="512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17"/>
                                        </p:tgtEl>
                                        <p:attrNameLst>
                                          <p:attrName>style.visibility</p:attrName>
                                        </p:attrNameLst>
                                      </p:cBhvr>
                                      <p:to>
                                        <p:strVal val="visible"/>
                                      </p:to>
                                    </p:set>
                                    <p:animEffect transition="in" filter="wipe(left)">
                                      <p:cBhvr>
                                        <p:cTn id="17" dur="500"/>
                                        <p:tgtEl>
                                          <p:spTgt spid="5120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19"/>
                                        </p:tgtEl>
                                        <p:attrNameLst>
                                          <p:attrName>style.visibility</p:attrName>
                                        </p:attrNameLst>
                                      </p:cBhvr>
                                      <p:to>
                                        <p:strVal val="visible"/>
                                      </p:to>
                                    </p:set>
                                    <p:animEffect transition="in" filter="wipe(left)">
                                      <p:cBhvr>
                                        <p:cTn id="22" dur="500"/>
                                        <p:tgtEl>
                                          <p:spTgt spid="5120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021"/>
                                        </p:tgtEl>
                                        <p:attrNameLst>
                                          <p:attrName>style.visibility</p:attrName>
                                        </p:attrNameLst>
                                      </p:cBhvr>
                                      <p:to>
                                        <p:strVal val="visible"/>
                                      </p:to>
                                    </p:set>
                                    <p:animEffect transition="in" filter="wipe(left)">
                                      <p:cBhvr>
                                        <p:cTn id="27" dur="500"/>
                                        <p:tgtEl>
                                          <p:spTgt spid="512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023"/>
                                        </p:tgtEl>
                                        <p:attrNameLst>
                                          <p:attrName>style.visibility</p:attrName>
                                        </p:attrNameLst>
                                      </p:cBhvr>
                                      <p:to>
                                        <p:strVal val="visible"/>
                                      </p:to>
                                    </p:set>
                                    <p:animEffect transition="in" filter="wipe(left)">
                                      <p:cBhvr>
                                        <p:cTn id="32" dur="500"/>
                                        <p:tgtEl>
                                          <p:spTgt spid="5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utoUpdateAnimBg="0"/>
      <p:bldP spid="512015" grpId="0" autoUpdateAnimBg="0"/>
      <p:bldP spid="512017" grpId="0" autoUpdateAnimBg="0"/>
      <p:bldP spid="512019" grpId="0" autoUpdateAnimBg="0"/>
      <p:bldP spid="512021" grpId="0" autoUpdateAnimBg="0"/>
      <p:bldP spid="5120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a:extLst>
              <a:ext uri="{FF2B5EF4-FFF2-40B4-BE49-F238E27FC236}">
                <a16:creationId xmlns:a16="http://schemas.microsoft.com/office/drawing/2014/main" id="{AC60A648-BF3D-2F16-B837-55027F6897DE}"/>
              </a:ext>
            </a:extLst>
          </p:cNvPr>
          <p:cNvSpPr txBox="1">
            <a:spLocks noChangeArrowheads="1"/>
          </p:cNvSpPr>
          <p:nvPr/>
        </p:nvSpPr>
        <p:spPr bwMode="auto">
          <a:xfrm>
            <a:off x="838200" y="1752600"/>
            <a:ext cx="2362200" cy="1125538"/>
          </a:xfrm>
          <a:prstGeom prst="rect">
            <a:avLst/>
          </a:prstGeom>
          <a:solidFill>
            <a:srgbClr val="FFFFFF"/>
          </a:solidFill>
          <a:ln w="28575" cap="sq">
            <a:solidFill>
              <a:schemeClr val="tx1"/>
            </a:solidFill>
            <a:miter lim="800000"/>
            <a:headEnd type="none" w="sm" len="sm"/>
            <a:tailEnd type="none" w="sm" len="sm"/>
          </a:ln>
          <a:effectLst>
            <a:outerShdw dist="35921" dir="2700000" algn="ctr" rotWithShape="0">
              <a:schemeClr val="bg2"/>
            </a:outerShdw>
          </a:effectLst>
        </p:spPr>
        <p:txBody>
          <a:bodyPr>
            <a:spAutoFit/>
          </a:bodyPr>
          <a:lstStyle/>
          <a:p>
            <a:pPr algn="ctr">
              <a:defRPr/>
            </a:pPr>
            <a:r>
              <a:rPr lang="en-US" sz="2200">
                <a:latin typeface="Comic Sans MS" pitchFamily="66" charset="0"/>
                <a:cs typeface="+mn-cs"/>
              </a:rPr>
              <a:t>Various users need financial information</a:t>
            </a:r>
          </a:p>
        </p:txBody>
      </p:sp>
      <p:sp>
        <p:nvSpPr>
          <p:cNvPr id="14339" name="Text Box 3">
            <a:extLst>
              <a:ext uri="{FF2B5EF4-FFF2-40B4-BE49-F238E27FC236}">
                <a16:creationId xmlns:a16="http://schemas.microsoft.com/office/drawing/2014/main" id="{9911F0DD-1F3A-E571-32B8-B164A1595D38}"/>
              </a:ext>
            </a:extLst>
          </p:cNvPr>
          <p:cNvSpPr txBox="1">
            <a:spLocks noChangeArrowheads="1"/>
          </p:cNvSpPr>
          <p:nvPr/>
        </p:nvSpPr>
        <p:spPr bwMode="auto">
          <a:xfrm>
            <a:off x="228600" y="3886200"/>
            <a:ext cx="36576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r>
              <a:rPr lang="en-US" altLang="en-US" sz="2200" b="0">
                <a:solidFill>
                  <a:schemeClr val="tx1"/>
                </a:solidFill>
                <a:latin typeface="Comic Sans MS" panose="030F0702030302020204" pitchFamily="66" charset="0"/>
              </a:rPr>
              <a:t>The accounting profession has attempted to develop a set of standards that are generally accepted and universally practiced.</a:t>
            </a:r>
          </a:p>
        </p:txBody>
      </p:sp>
      <p:sp>
        <p:nvSpPr>
          <p:cNvPr id="14340" name="AutoShape 4">
            <a:extLst>
              <a:ext uri="{FF2B5EF4-FFF2-40B4-BE49-F238E27FC236}">
                <a16:creationId xmlns:a16="http://schemas.microsoft.com/office/drawing/2014/main" id="{F3DFF9A2-5175-87C3-9776-737009B361EE}"/>
              </a:ext>
            </a:extLst>
          </p:cNvPr>
          <p:cNvSpPr>
            <a:spLocks noChangeArrowheads="1"/>
          </p:cNvSpPr>
          <p:nvPr/>
        </p:nvSpPr>
        <p:spPr bwMode="auto">
          <a:xfrm>
            <a:off x="3733800" y="2209800"/>
            <a:ext cx="838200" cy="304800"/>
          </a:xfrm>
          <a:custGeom>
            <a:avLst/>
            <a:gdLst>
              <a:gd name="T0" fmla="*/ 946665913 w 21600"/>
              <a:gd name="T1" fmla="*/ 0 h 21600"/>
              <a:gd name="T2" fmla="*/ 0 w 21600"/>
              <a:gd name="T3" fmla="*/ 30346410 h 21600"/>
              <a:gd name="T4" fmla="*/ 946665913 w 21600"/>
              <a:gd name="T5" fmla="*/ 60692834 h 21600"/>
              <a:gd name="T6" fmla="*/ 1262221127 w 21600"/>
              <a:gd name="T7" fmla="*/ 3034641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wrap="none" anchor="ctr"/>
          <a:lstStyle/>
          <a:p>
            <a:endParaRPr lang="en-US"/>
          </a:p>
        </p:txBody>
      </p:sp>
      <p:sp>
        <p:nvSpPr>
          <p:cNvPr id="519173" name="Text Box 5">
            <a:extLst>
              <a:ext uri="{FF2B5EF4-FFF2-40B4-BE49-F238E27FC236}">
                <a16:creationId xmlns:a16="http://schemas.microsoft.com/office/drawing/2014/main" id="{820CA386-07E7-15E5-82EE-4AE069ACBEC2}"/>
              </a:ext>
            </a:extLst>
          </p:cNvPr>
          <p:cNvSpPr txBox="1">
            <a:spLocks noChangeArrowheads="1"/>
          </p:cNvSpPr>
          <p:nvPr/>
        </p:nvSpPr>
        <p:spPr bwMode="auto">
          <a:xfrm>
            <a:off x="4953000" y="1524000"/>
            <a:ext cx="3505200" cy="1617663"/>
          </a:xfrm>
          <a:prstGeom prst="rect">
            <a:avLst/>
          </a:prstGeom>
          <a:solidFill>
            <a:srgbClr val="FFFFFF"/>
          </a:solidFill>
          <a:ln w="28575" cap="sq">
            <a:solidFill>
              <a:schemeClr val="tx1"/>
            </a:solidFill>
            <a:miter lim="800000"/>
            <a:headEnd type="none" w="sm" len="sm"/>
            <a:tailEnd type="none" w="sm" len="sm"/>
          </a:ln>
          <a:effectLst>
            <a:outerShdw dist="35921" dir="2700000" algn="ctr" rotWithShape="0">
              <a:schemeClr val="bg2"/>
            </a:outerShdw>
          </a:effectLst>
        </p:spPr>
        <p:txBody>
          <a:bodyPr>
            <a:spAutoFit/>
          </a:bodyPr>
          <a:lstStyle/>
          <a:p>
            <a:pPr marL="346075" indent="-234950">
              <a:spcBef>
                <a:spcPct val="10000"/>
              </a:spcBef>
              <a:defRPr/>
            </a:pPr>
            <a:r>
              <a:rPr lang="en-US" sz="2200">
                <a:latin typeface="Comic Sans MS" pitchFamily="66" charset="0"/>
                <a:cs typeface="+mn-cs"/>
              </a:rPr>
              <a:t>Financial Statements</a:t>
            </a:r>
          </a:p>
          <a:p>
            <a:pPr marL="346075" indent="-234950">
              <a:lnSpc>
                <a:spcPct val="105000"/>
              </a:lnSpc>
              <a:spcBef>
                <a:spcPct val="20000"/>
              </a:spcBef>
              <a:buSzPct val="90000"/>
              <a:buFontTx/>
              <a:buBlip>
                <a:blip r:embed="rId2"/>
              </a:buBlip>
              <a:defRPr/>
            </a:pPr>
            <a:r>
              <a:rPr lang="en-US" sz="1400">
                <a:latin typeface="Comic Sans MS" pitchFamily="66" charset="0"/>
                <a:cs typeface="+mn-cs"/>
              </a:rPr>
              <a:t>Statement of financial position</a:t>
            </a:r>
          </a:p>
          <a:p>
            <a:pPr marL="346075" indent="-234950">
              <a:lnSpc>
                <a:spcPct val="105000"/>
              </a:lnSpc>
              <a:buSzPct val="90000"/>
              <a:buFontTx/>
              <a:buBlip>
                <a:blip r:embed="rId2"/>
              </a:buBlip>
              <a:defRPr/>
            </a:pPr>
            <a:r>
              <a:rPr lang="en-US" sz="1400">
                <a:latin typeface="Comic Sans MS" pitchFamily="66" charset="0"/>
                <a:cs typeface="+mn-cs"/>
              </a:rPr>
              <a:t>Income Statement</a:t>
            </a:r>
          </a:p>
          <a:p>
            <a:pPr marL="346075" indent="-234950">
              <a:lnSpc>
                <a:spcPct val="105000"/>
              </a:lnSpc>
              <a:buSzPct val="90000"/>
              <a:buFontTx/>
              <a:buBlip>
                <a:blip r:embed="rId2"/>
              </a:buBlip>
              <a:defRPr/>
            </a:pPr>
            <a:r>
              <a:rPr lang="en-US" sz="1400">
                <a:latin typeface="Comic Sans MS" pitchFamily="66" charset="0"/>
                <a:cs typeface="+mn-cs"/>
              </a:rPr>
              <a:t>Retained Earnings Statement</a:t>
            </a:r>
          </a:p>
          <a:p>
            <a:pPr marL="346075" indent="-234950">
              <a:lnSpc>
                <a:spcPct val="105000"/>
              </a:lnSpc>
              <a:buSzPct val="90000"/>
              <a:buFontTx/>
              <a:buBlip>
                <a:blip r:embed="rId2"/>
              </a:buBlip>
              <a:defRPr/>
            </a:pPr>
            <a:r>
              <a:rPr lang="en-US" sz="1400">
                <a:latin typeface="Comic Sans MS" pitchFamily="66" charset="0"/>
                <a:cs typeface="+mn-cs"/>
              </a:rPr>
              <a:t>Statement of Cash Flows</a:t>
            </a:r>
          </a:p>
          <a:p>
            <a:pPr marL="346075" indent="-234950">
              <a:lnSpc>
                <a:spcPct val="105000"/>
              </a:lnSpc>
              <a:spcAft>
                <a:spcPct val="25000"/>
              </a:spcAft>
              <a:buSzPct val="90000"/>
              <a:buFontTx/>
              <a:buBlip>
                <a:blip r:embed="rId2"/>
              </a:buBlip>
              <a:defRPr/>
            </a:pPr>
            <a:r>
              <a:rPr lang="en-US" sz="1400">
                <a:latin typeface="Comic Sans MS" pitchFamily="66" charset="0"/>
                <a:cs typeface="+mn-cs"/>
              </a:rPr>
              <a:t>Note Disclosure</a:t>
            </a:r>
          </a:p>
        </p:txBody>
      </p:sp>
      <p:sp>
        <p:nvSpPr>
          <p:cNvPr id="519174" name="Rectangle 6">
            <a:extLst>
              <a:ext uri="{FF2B5EF4-FFF2-40B4-BE49-F238E27FC236}">
                <a16:creationId xmlns:a16="http://schemas.microsoft.com/office/drawing/2014/main" id="{2A7A7332-6290-CEEA-0143-C1CE3AE18593}"/>
              </a:ext>
            </a:extLst>
          </p:cNvPr>
          <p:cNvSpPr>
            <a:spLocks noChangeArrowheads="1"/>
          </p:cNvSpPr>
          <p:nvPr/>
        </p:nvSpPr>
        <p:spPr bwMode="auto">
          <a:xfrm>
            <a:off x="5105400" y="4114800"/>
            <a:ext cx="3200400" cy="1600200"/>
          </a:xfrm>
          <a:prstGeom prst="rect">
            <a:avLst/>
          </a:prstGeom>
          <a:solidFill>
            <a:srgbClr val="003399"/>
          </a:solidFill>
          <a:ln w="38100" cap="sq">
            <a:solidFill>
              <a:schemeClr val="tx1"/>
            </a:solidFill>
            <a:miter lim="800000"/>
            <a:headEnd type="none" w="sm" len="sm"/>
            <a:tailEnd type="none" w="sm" len="sm"/>
          </a:ln>
          <a:effectLst>
            <a:outerShdw dist="35921" dir="2700000" algn="ctr" rotWithShape="0">
              <a:schemeClr val="bg2"/>
            </a:outerShdw>
          </a:effectLst>
        </p:spPr>
        <p:txBody>
          <a:bodyPr anchor="ctr"/>
          <a:lstStyle/>
          <a:p>
            <a:pPr algn="ctr">
              <a:defRPr/>
            </a:pPr>
            <a:r>
              <a:rPr lang="en-US" b="1">
                <a:solidFill>
                  <a:srgbClr val="FFFF00"/>
                </a:solidFill>
                <a:effectLst>
                  <a:outerShdw blurRad="38100" dist="38100" dir="2700000" algn="tl">
                    <a:srgbClr val="000000"/>
                  </a:outerShdw>
                </a:effectLst>
                <a:latin typeface="Comic Sans MS" pitchFamily="66" charset="0"/>
                <a:cs typeface="+mn-cs"/>
              </a:rPr>
              <a:t>Generally Accepted Accounting Principles (GAAP)</a:t>
            </a:r>
          </a:p>
        </p:txBody>
      </p:sp>
      <p:sp>
        <p:nvSpPr>
          <p:cNvPr id="14343" name="AutoShape 7">
            <a:extLst>
              <a:ext uri="{FF2B5EF4-FFF2-40B4-BE49-F238E27FC236}">
                <a16:creationId xmlns:a16="http://schemas.microsoft.com/office/drawing/2014/main" id="{54ED2E13-514B-6935-9D20-4B29D4F80074}"/>
              </a:ext>
            </a:extLst>
          </p:cNvPr>
          <p:cNvSpPr>
            <a:spLocks noChangeArrowheads="1"/>
          </p:cNvSpPr>
          <p:nvPr/>
        </p:nvSpPr>
        <p:spPr bwMode="auto">
          <a:xfrm>
            <a:off x="4038600" y="4724400"/>
            <a:ext cx="762000" cy="228600"/>
          </a:xfrm>
          <a:custGeom>
            <a:avLst/>
            <a:gdLst>
              <a:gd name="T0" fmla="*/ 711244168 w 21600"/>
              <a:gd name="T1" fmla="*/ 0 h 21600"/>
              <a:gd name="T2" fmla="*/ 0 w 21600"/>
              <a:gd name="T3" fmla="*/ 12802394 h 21600"/>
              <a:gd name="T4" fmla="*/ 711244168 w 21600"/>
              <a:gd name="T5" fmla="*/ 25604788 h 21600"/>
              <a:gd name="T6" fmla="*/ 948325439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wrap="none" anchor="ctr"/>
          <a:lstStyle/>
          <a:p>
            <a:endParaRPr lang="en-US"/>
          </a:p>
        </p:txBody>
      </p:sp>
      <p:sp>
        <p:nvSpPr>
          <p:cNvPr id="14344" name="AutoShape 8">
            <a:extLst>
              <a:ext uri="{FF2B5EF4-FFF2-40B4-BE49-F238E27FC236}">
                <a16:creationId xmlns:a16="http://schemas.microsoft.com/office/drawing/2014/main" id="{71B35913-3400-3885-CFF5-96436F595459}"/>
              </a:ext>
            </a:extLst>
          </p:cNvPr>
          <p:cNvSpPr>
            <a:spLocks noChangeArrowheads="1"/>
          </p:cNvSpPr>
          <p:nvPr/>
        </p:nvSpPr>
        <p:spPr bwMode="auto">
          <a:xfrm rot="-5400000">
            <a:off x="6400800" y="3505200"/>
            <a:ext cx="533400" cy="228600"/>
          </a:xfrm>
          <a:custGeom>
            <a:avLst/>
            <a:gdLst>
              <a:gd name="T0" fmla="*/ 243956713 w 21600"/>
              <a:gd name="T1" fmla="*/ 0 h 21600"/>
              <a:gd name="T2" fmla="*/ 0 w 21600"/>
              <a:gd name="T3" fmla="*/ 12802394 h 21600"/>
              <a:gd name="T4" fmla="*/ 243956713 w 21600"/>
              <a:gd name="T5" fmla="*/ 25604788 h 21600"/>
              <a:gd name="T6" fmla="*/ 325275667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p:spPr>
        <p:txBody>
          <a:bodyPr vert="eaVert" wrap="none" anchor="ctr"/>
          <a:lstStyle/>
          <a:p>
            <a:endParaRPr lang="en-US"/>
          </a:p>
        </p:txBody>
      </p:sp>
      <p:sp>
        <p:nvSpPr>
          <p:cNvPr id="519177" name="Rectangle 9">
            <a:extLst>
              <a:ext uri="{FF2B5EF4-FFF2-40B4-BE49-F238E27FC236}">
                <a16:creationId xmlns:a16="http://schemas.microsoft.com/office/drawing/2014/main" id="{546F4181-4B34-0DCC-99F6-84FBDAD32BC3}"/>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The Building Blocks of Accounting</a:t>
            </a:r>
          </a:p>
        </p:txBody>
      </p:sp>
      <p:sp>
        <p:nvSpPr>
          <p:cNvPr id="519178" name="Text Box 10">
            <a:extLst>
              <a:ext uri="{FF2B5EF4-FFF2-40B4-BE49-F238E27FC236}">
                <a16:creationId xmlns:a16="http://schemas.microsoft.com/office/drawing/2014/main" id="{3AC17BE8-767C-6A46-CA74-DEB15B5B62D7}"/>
              </a:ext>
            </a:extLst>
          </p:cNvPr>
          <p:cNvSpPr txBox="1">
            <a:spLocks noChangeArrowheads="1"/>
          </p:cNvSpPr>
          <p:nvPr/>
        </p:nvSpPr>
        <p:spPr bwMode="auto">
          <a:xfrm>
            <a:off x="1066800" y="6369050"/>
            <a:ext cx="7924800" cy="336550"/>
          </a:xfrm>
          <a:prstGeom prst="rect">
            <a:avLst/>
          </a:prstGeom>
          <a:solidFill>
            <a:schemeClr val="bg1"/>
          </a:solidFill>
          <a:ln w="19050">
            <a:noFill/>
            <a:miter lim="800000"/>
            <a:headEnd/>
            <a:tailEnd/>
          </a:ln>
          <a:effectLst/>
        </p:spPr>
        <p:txBody>
          <a:bodyPr>
            <a:spAutoFit/>
          </a:bodyPr>
          <a:lstStyle/>
          <a:p>
            <a:pPr marL="457200" indent="-457200"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4  Explain generally accepted accounting principles and the cost principle.</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D2DADCCF-6FB7-C253-07D0-3242CB6A1BF2}"/>
              </a:ext>
            </a:extLst>
          </p:cNvPr>
          <p:cNvSpPr txBox="1">
            <a:spLocks noChangeArrowheads="1"/>
          </p:cNvSpPr>
          <p:nvPr/>
        </p:nvSpPr>
        <p:spPr bwMode="auto">
          <a:xfrm>
            <a:off x="457200" y="2209800"/>
            <a:ext cx="84582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111125">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spcBef>
                <a:spcPct val="30000"/>
              </a:spcBef>
              <a:spcAft>
                <a:spcPct val="20000"/>
              </a:spcAft>
              <a:buClrTx/>
              <a:buSzPct val="80000"/>
              <a:buFontTx/>
              <a:buNone/>
            </a:pPr>
            <a:r>
              <a:rPr lang="en-US" altLang="en-US" sz="2600">
                <a:solidFill>
                  <a:srgbClr val="800000"/>
                </a:solidFill>
                <a:latin typeface="Comic Sans MS" panose="030F0702030302020204" pitchFamily="66" charset="0"/>
              </a:rPr>
              <a:t>Cost Principle (Historical)</a:t>
            </a:r>
            <a:r>
              <a:rPr lang="en-US" altLang="en-US" sz="2400" b="0">
                <a:solidFill>
                  <a:schemeClr val="tx1"/>
                </a:solidFill>
                <a:latin typeface="Comic Sans MS" panose="030F0702030302020204" pitchFamily="66" charset="0"/>
              </a:rPr>
              <a:t> – dictates that companies record assets at their cost.</a:t>
            </a:r>
          </a:p>
          <a:p>
            <a:pPr>
              <a:lnSpc>
                <a:spcPct val="110000"/>
              </a:lnSpc>
              <a:spcBef>
                <a:spcPct val="30000"/>
              </a:spcBef>
              <a:spcAft>
                <a:spcPct val="20000"/>
              </a:spcAft>
              <a:buClrTx/>
              <a:buSzPct val="80000"/>
              <a:buFontTx/>
              <a:buNone/>
            </a:pPr>
            <a:r>
              <a:rPr lang="en-US" altLang="en-US" sz="2400">
                <a:solidFill>
                  <a:srgbClr val="800000"/>
                </a:solidFill>
                <a:latin typeface="Comic Sans MS" panose="030F0702030302020204" pitchFamily="66" charset="0"/>
              </a:rPr>
              <a:t>Revenue Recognition Principle</a:t>
            </a:r>
            <a:r>
              <a:rPr lang="en-US" altLang="en-US" sz="2400" b="0">
                <a:solidFill>
                  <a:schemeClr val="tx1"/>
                </a:solidFill>
                <a:latin typeface="Comic Sans MS" panose="030F0702030302020204" pitchFamily="66" charset="0"/>
              </a:rPr>
              <a:t> – the company should </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recognize revenue when it completely provided service or</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delivered the product to its customers. </a:t>
            </a:r>
          </a:p>
          <a:p>
            <a:pPr>
              <a:lnSpc>
                <a:spcPct val="60000"/>
              </a:lnSpc>
              <a:spcBef>
                <a:spcPct val="30000"/>
              </a:spcBef>
              <a:spcAft>
                <a:spcPct val="20000"/>
              </a:spcAft>
              <a:buClrTx/>
              <a:buSzPct val="80000"/>
              <a:buFontTx/>
              <a:buNone/>
            </a:pPr>
            <a:endParaRPr lang="en-US" altLang="en-US" sz="2400" b="0">
              <a:solidFill>
                <a:schemeClr val="tx1"/>
              </a:solidFill>
              <a:latin typeface="Comic Sans MS" panose="030F0702030302020204" pitchFamily="66" charset="0"/>
            </a:endParaRPr>
          </a:p>
          <a:p>
            <a:pPr>
              <a:lnSpc>
                <a:spcPct val="60000"/>
              </a:lnSpc>
              <a:spcBef>
                <a:spcPct val="30000"/>
              </a:spcBef>
              <a:spcAft>
                <a:spcPct val="20000"/>
              </a:spcAft>
              <a:buClrTx/>
              <a:buSzPct val="80000"/>
              <a:buFontTx/>
              <a:buNone/>
            </a:pPr>
            <a:r>
              <a:rPr lang="en-US" altLang="en-US" sz="2400">
                <a:solidFill>
                  <a:srgbClr val="800000"/>
                </a:solidFill>
                <a:latin typeface="Comic Sans MS" panose="030F0702030302020204" pitchFamily="66" charset="0"/>
              </a:rPr>
              <a:t>Expense Recognition Principle </a:t>
            </a:r>
            <a:r>
              <a:rPr lang="en-US" altLang="en-US" sz="2400" b="0">
                <a:solidFill>
                  <a:srgbClr val="800000"/>
                </a:solidFill>
                <a:latin typeface="Comic Sans MS" panose="030F0702030302020204" pitchFamily="66" charset="0"/>
              </a:rPr>
              <a:t>– </a:t>
            </a:r>
            <a:r>
              <a:rPr lang="en-US" altLang="en-US" sz="2400" b="0">
                <a:solidFill>
                  <a:schemeClr val="tx1"/>
                </a:solidFill>
                <a:latin typeface="Comic Sans MS" panose="030F0702030302020204" pitchFamily="66" charset="0"/>
              </a:rPr>
              <a:t>The company should </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recognize expenses which generate revenue for the same</a:t>
            </a:r>
          </a:p>
          <a:p>
            <a:pPr>
              <a:lnSpc>
                <a:spcPct val="60000"/>
              </a:lnSpc>
              <a:spcBef>
                <a:spcPct val="30000"/>
              </a:spcBef>
              <a:spcAft>
                <a:spcPct val="20000"/>
              </a:spcAft>
              <a:buClrTx/>
              <a:buSzPct val="80000"/>
              <a:buFontTx/>
              <a:buNone/>
            </a:pPr>
            <a:r>
              <a:rPr lang="en-US" altLang="en-US" sz="2400" b="0">
                <a:solidFill>
                  <a:schemeClr val="tx1"/>
                </a:solidFill>
                <a:latin typeface="Comic Sans MS" panose="030F0702030302020204" pitchFamily="66" charset="0"/>
              </a:rPr>
              <a:t>period.</a:t>
            </a:r>
            <a:endParaRPr lang="en-US" altLang="en-US" sz="2400">
              <a:solidFill>
                <a:srgbClr val="800000"/>
              </a:solidFill>
              <a:latin typeface="Comic Sans MS" panose="030F0702030302020204" pitchFamily="66" charset="0"/>
            </a:endParaRPr>
          </a:p>
        </p:txBody>
      </p:sp>
      <p:sp>
        <p:nvSpPr>
          <p:cNvPr id="521219" name="Rectangle 3">
            <a:extLst>
              <a:ext uri="{FF2B5EF4-FFF2-40B4-BE49-F238E27FC236}">
                <a16:creationId xmlns:a16="http://schemas.microsoft.com/office/drawing/2014/main" id="{7AA16B25-FD28-4F04-3373-76D3E5E9ED20}"/>
              </a:ext>
            </a:extLst>
          </p:cNvPr>
          <p:cNvSpPr>
            <a:spLocks noGrp="1" noChangeArrowheads="1"/>
          </p:cNvSpPr>
          <p:nvPr>
            <p:ph type="title"/>
          </p:nvPr>
        </p:nvSpPr>
        <p:spPr>
          <a:xfrm>
            <a:off x="457200" y="457200"/>
            <a:ext cx="8229600" cy="1143000"/>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sz="2400">
                <a:solidFill>
                  <a:schemeClr val="bg1"/>
                </a:solidFill>
                <a:effectLst>
                  <a:outerShdw blurRad="38100" dist="38100" dir="2700000" algn="tl">
                    <a:srgbClr val="000000"/>
                  </a:outerShdw>
                </a:effectLst>
              </a:rPr>
              <a:t>GAAP involves principles and assumptions and Accounting Standards which are universally and generally accepted by accountants.</a:t>
            </a:r>
          </a:p>
        </p:txBody>
      </p:sp>
      <p:sp>
        <p:nvSpPr>
          <p:cNvPr id="521220" name="Text Box 4">
            <a:extLst>
              <a:ext uri="{FF2B5EF4-FFF2-40B4-BE49-F238E27FC236}">
                <a16:creationId xmlns:a16="http://schemas.microsoft.com/office/drawing/2014/main" id="{43E334A4-DEC4-FE55-14F0-24EDB4571F69}"/>
              </a:ext>
            </a:extLst>
          </p:cNvPr>
          <p:cNvSpPr txBox="1">
            <a:spLocks noChangeArrowheads="1"/>
          </p:cNvSpPr>
          <p:nvPr/>
        </p:nvSpPr>
        <p:spPr bwMode="auto">
          <a:xfrm>
            <a:off x="1066800" y="6369050"/>
            <a:ext cx="7924800" cy="336550"/>
          </a:xfrm>
          <a:prstGeom prst="rect">
            <a:avLst/>
          </a:prstGeom>
          <a:solidFill>
            <a:schemeClr val="bg1"/>
          </a:solidFill>
          <a:ln w="19050">
            <a:noFill/>
            <a:miter lim="800000"/>
            <a:headEnd/>
            <a:tailEnd/>
          </a:ln>
          <a:effectLst/>
        </p:spPr>
        <p:txBody>
          <a:bodyPr>
            <a:spAutoFit/>
          </a:bodyPr>
          <a:lstStyle/>
          <a:p>
            <a:pPr marL="457200" indent="-457200" algn="r">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4  Explain generally accepted accounting principles and the cost principle.</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962BFDAB-06A9-B097-FAA7-453098428C76}"/>
              </a:ext>
            </a:extLst>
          </p:cNvPr>
          <p:cNvSpPr txBox="1">
            <a:spLocks noChangeArrowheads="1"/>
          </p:cNvSpPr>
          <p:nvPr/>
        </p:nvSpPr>
        <p:spPr bwMode="auto">
          <a:xfrm>
            <a:off x="533400" y="1371600"/>
            <a:ext cx="82296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111125">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914400" indent="-45720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nSpc>
                <a:spcPct val="110000"/>
              </a:lnSpc>
              <a:spcBef>
                <a:spcPct val="30000"/>
              </a:spcBef>
              <a:spcAft>
                <a:spcPct val="20000"/>
              </a:spcAft>
              <a:buClrTx/>
              <a:buSzPct val="80000"/>
              <a:buFontTx/>
              <a:buNone/>
            </a:pPr>
            <a:r>
              <a:rPr lang="en-US" altLang="en-US" sz="2600">
                <a:solidFill>
                  <a:srgbClr val="800000"/>
                </a:solidFill>
                <a:latin typeface="Comic Sans MS" panose="030F0702030302020204" pitchFamily="66" charset="0"/>
              </a:rPr>
              <a:t>Monetary Unit Assumption</a:t>
            </a:r>
            <a:r>
              <a:rPr lang="en-US" altLang="en-US" sz="2400" b="0">
                <a:solidFill>
                  <a:schemeClr val="tx1"/>
                </a:solidFill>
                <a:latin typeface="Comic Sans MS" panose="030F0702030302020204" pitchFamily="66" charset="0"/>
              </a:rPr>
              <a:t> – include in the accounting records only transaction data that can be expressed in terms of money.</a:t>
            </a:r>
          </a:p>
          <a:p>
            <a:pPr>
              <a:spcBef>
                <a:spcPct val="30000"/>
              </a:spcBef>
              <a:buClrTx/>
              <a:buSzTx/>
              <a:buFontTx/>
              <a:buNone/>
            </a:pPr>
            <a:r>
              <a:rPr lang="en-US" altLang="en-US" sz="2600">
                <a:solidFill>
                  <a:srgbClr val="800000"/>
                </a:solidFill>
                <a:latin typeface="Comic Sans MS" panose="030F0702030302020204" pitchFamily="66" charset="0"/>
              </a:rPr>
              <a:t>Economic Entity Assumption</a:t>
            </a:r>
            <a:r>
              <a:rPr lang="en-US" altLang="en-US" sz="2400" b="0">
                <a:solidFill>
                  <a:schemeClr val="tx1"/>
                </a:solidFill>
                <a:latin typeface="Comic Sans MS" panose="030F0702030302020204" pitchFamily="66" charset="0"/>
              </a:rPr>
              <a:t> – requires that activities of the entity be kept separate and distinct from the activities of its owner and all other economic entities.</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Proprietorship.</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Partnership. </a:t>
            </a:r>
          </a:p>
          <a:p>
            <a:pPr lvl="1">
              <a:lnSpc>
                <a:spcPct val="110000"/>
              </a:lnSpc>
              <a:spcBef>
                <a:spcPct val="30000"/>
              </a:spcBef>
              <a:spcAft>
                <a:spcPct val="20000"/>
              </a:spcAft>
              <a:buClrTx/>
              <a:buSzPct val="80000"/>
              <a:buFontTx/>
              <a:buBlip>
                <a:blip r:embed="rId3"/>
              </a:buBlip>
            </a:pPr>
            <a:r>
              <a:rPr lang="en-US" altLang="en-US" b="0">
                <a:solidFill>
                  <a:schemeClr val="tx1"/>
                </a:solidFill>
                <a:latin typeface="Comic Sans MS" panose="030F0702030302020204" pitchFamily="66" charset="0"/>
              </a:rPr>
              <a:t>Corporation.</a:t>
            </a:r>
          </a:p>
        </p:txBody>
      </p:sp>
      <p:sp>
        <p:nvSpPr>
          <p:cNvPr id="523267" name="Rectangle 3">
            <a:extLst>
              <a:ext uri="{FF2B5EF4-FFF2-40B4-BE49-F238E27FC236}">
                <a16:creationId xmlns:a16="http://schemas.microsoft.com/office/drawing/2014/main" id="{F6B53E1D-F390-DEE0-240E-78632B406CB0}"/>
              </a:ext>
            </a:extLst>
          </p:cNvPr>
          <p:cNvSpPr>
            <a:spLocks noGrp="1" noChangeArrowheads="1"/>
          </p:cNvSpPr>
          <p:nvPr>
            <p:ph type="title"/>
          </p:nvPr>
        </p:nvSpPr>
        <p:spPr>
          <a:xfrm>
            <a:off x="457200" y="457200"/>
            <a:ext cx="8229600" cy="560388"/>
          </a:xfrm>
          <a:ln w="12700" cap="flat">
            <a:solidFill>
              <a:schemeClr val="tx1"/>
            </a:solidFill>
          </a:ln>
          <a:effectLst>
            <a:outerShdw dist="107763" dir="2700000" algn="ctr" rotWithShape="0">
              <a:schemeClr val="bg2"/>
            </a:outerShdw>
          </a:effectLst>
        </p:spPr>
        <p:txBody>
          <a:bodyPr lIns="90488" tIns="44450" rIns="90488" bIns="44450" anchor="t"/>
          <a:lstStyle/>
          <a:p>
            <a:pPr marL="109538" algn="l">
              <a:defRPr/>
            </a:pPr>
            <a:r>
              <a:rPr lang="en-US">
                <a:solidFill>
                  <a:schemeClr val="bg1"/>
                </a:solidFill>
                <a:effectLst>
                  <a:outerShdw blurRad="38100" dist="38100" dir="2700000" algn="tl">
                    <a:srgbClr val="000000"/>
                  </a:outerShdw>
                </a:effectLst>
                <a:cs typeface="+mj-cs"/>
              </a:rPr>
              <a:t>Assumptions</a:t>
            </a:r>
          </a:p>
        </p:txBody>
      </p:sp>
      <p:sp>
        <p:nvSpPr>
          <p:cNvPr id="523268" name="Text Box 4">
            <a:extLst>
              <a:ext uri="{FF2B5EF4-FFF2-40B4-BE49-F238E27FC236}">
                <a16:creationId xmlns:a16="http://schemas.microsoft.com/office/drawing/2014/main" id="{B9F02334-2BD1-195B-77CE-CDFA9797FD3D}"/>
              </a:ext>
            </a:extLst>
          </p:cNvPr>
          <p:cNvSpPr txBox="1">
            <a:spLocks noChangeArrowheads="1"/>
          </p:cNvSpPr>
          <p:nvPr/>
        </p:nvSpPr>
        <p:spPr bwMode="auto">
          <a:xfrm>
            <a:off x="4343400" y="6248400"/>
            <a:ext cx="4724400" cy="581025"/>
          </a:xfrm>
          <a:prstGeom prst="rect">
            <a:avLst/>
          </a:prstGeom>
          <a:solidFill>
            <a:schemeClr val="bg1"/>
          </a:solidFill>
          <a:ln w="19050">
            <a:noFill/>
            <a:miter lim="800000"/>
            <a:headEnd/>
            <a:tailEnd/>
          </a:ln>
          <a:effectLst/>
        </p:spPr>
        <p:txBody>
          <a:bodyPr>
            <a:spAutoFit/>
          </a:bodyPr>
          <a:lstStyle/>
          <a:p>
            <a:pPr marL="690563" indent="-690563">
              <a:spcBef>
                <a:spcPct val="50000"/>
              </a:spcBef>
              <a:defRPr/>
            </a:pPr>
            <a:r>
              <a:rPr lang="en-US" sz="1600" b="1" i="1">
                <a:solidFill>
                  <a:schemeClr val="bg2"/>
                </a:solidFill>
                <a:effectLst>
                  <a:outerShdw blurRad="38100" dist="38100" dir="2700000" algn="tl">
                    <a:srgbClr val="C0C0C0"/>
                  </a:outerShdw>
                </a:effectLst>
                <a:latin typeface="Comic Sans MS" pitchFamily="66" charset="0"/>
                <a:cs typeface="+mn-cs"/>
              </a:rPr>
              <a:t>SO 5  Explain the monetary unit assumption and the economic entity assumption.</a:t>
            </a:r>
          </a:p>
        </p:txBody>
      </p:sp>
      <p:sp>
        <p:nvSpPr>
          <p:cNvPr id="17413" name="AutoShape 5">
            <a:extLst>
              <a:ext uri="{FF2B5EF4-FFF2-40B4-BE49-F238E27FC236}">
                <a16:creationId xmlns:a16="http://schemas.microsoft.com/office/drawing/2014/main" id="{E9A403B6-488A-7A65-8C11-46172282A227}"/>
              </a:ext>
            </a:extLst>
          </p:cNvPr>
          <p:cNvSpPr>
            <a:spLocks/>
          </p:cNvSpPr>
          <p:nvPr/>
        </p:nvSpPr>
        <p:spPr bwMode="auto">
          <a:xfrm>
            <a:off x="3886200" y="4495800"/>
            <a:ext cx="381000" cy="1447800"/>
          </a:xfrm>
          <a:prstGeom prst="rightBrace">
            <a:avLst>
              <a:gd name="adj1" fmla="val 31667"/>
              <a:gd name="adj2" fmla="val 50000"/>
            </a:avLst>
          </a:prstGeom>
          <a:noFill/>
          <a:ln w="28575"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0"/>
              </a:spcBef>
              <a:buClrTx/>
              <a:buSzTx/>
              <a:buFontTx/>
              <a:buNone/>
            </a:pPr>
            <a:endParaRPr lang="th-TH" altLang="en-US" sz="2400" b="0">
              <a:solidFill>
                <a:schemeClr val="tx1"/>
              </a:solidFill>
              <a:latin typeface="Times New Roman" panose="02020603050405020304" pitchFamily="18" charset="0"/>
            </a:endParaRPr>
          </a:p>
        </p:txBody>
      </p:sp>
      <p:sp>
        <p:nvSpPr>
          <p:cNvPr id="17414" name="Text Box 6">
            <a:extLst>
              <a:ext uri="{FF2B5EF4-FFF2-40B4-BE49-F238E27FC236}">
                <a16:creationId xmlns:a16="http://schemas.microsoft.com/office/drawing/2014/main" id="{7843A9AC-F6A0-8E5B-3004-928179CB6741}"/>
              </a:ext>
            </a:extLst>
          </p:cNvPr>
          <p:cNvSpPr txBox="1">
            <a:spLocks noChangeArrowheads="1"/>
          </p:cNvSpPr>
          <p:nvPr/>
        </p:nvSpPr>
        <p:spPr bwMode="auto">
          <a:xfrm>
            <a:off x="4800600" y="4746625"/>
            <a:ext cx="3276600" cy="892175"/>
          </a:xfrm>
          <a:prstGeom prst="rect">
            <a:avLst/>
          </a:prstGeom>
          <a:solidFill>
            <a:srgbClr val="FFFF99"/>
          </a:solidFill>
          <a:ln w="38100" cap="sq">
            <a:solidFill>
              <a:srgbClr val="800000"/>
            </a:solidFill>
            <a:miter lim="800000"/>
            <a:headEnd type="none" w="sm" len="sm"/>
            <a:tailEnd type="none" w="sm" len="sm"/>
          </a:ln>
        </p:spPr>
        <p:txBody>
          <a:bodyPr>
            <a:spAutoFit/>
          </a:bodyPr>
          <a:lstStyle>
            <a:lvl1pPr>
              <a:spcBef>
                <a:spcPct val="20000"/>
              </a:spcBef>
              <a:buClr>
                <a:schemeClr val="accent2"/>
              </a:buClr>
              <a:buSzPct val="75000"/>
              <a:buFont typeface="Wingdings" panose="05000000000000000000" pitchFamily="2" charset="2"/>
              <a:buChar char="l"/>
              <a:defRPr sz="2800" b="1">
                <a:solidFill>
                  <a:schemeClr val="bg2"/>
                </a:solidFill>
                <a:latin typeface="Arial" panose="020B0604020202020204" pitchFamily="34" charset="0"/>
                <a:cs typeface="Angsana New" panose="02020603050405020304" pitchFamily="18" charset="-34"/>
              </a:defRPr>
            </a:lvl1pPr>
            <a:lvl2pPr marL="742950" indent="-285750">
              <a:spcBef>
                <a:spcPct val="20000"/>
              </a:spcBef>
              <a:buClr>
                <a:schemeClr val="accent2"/>
              </a:buClr>
              <a:buSzPct val="75000"/>
              <a:buFont typeface="Wingdings" panose="05000000000000000000" pitchFamily="2" charset="2"/>
              <a:buChar char="l"/>
              <a:defRPr sz="2400" b="1">
                <a:solidFill>
                  <a:schemeClr val="bg2"/>
                </a:solidFill>
                <a:latin typeface="Arial" panose="020B0604020202020204" pitchFamily="34" charset="0"/>
                <a:cs typeface="Angsana New" panose="02020603050405020304" pitchFamily="18" charset="-34"/>
              </a:defRPr>
            </a:lvl2pPr>
            <a:lvl3pPr marL="11430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3pPr>
            <a:lvl4pPr marL="16002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4pPr>
            <a:lvl5pPr marL="2057400" indent="-228600">
              <a:spcBef>
                <a:spcPct val="20000"/>
              </a:spcBef>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lr>
                <a:schemeClr val="accent2"/>
              </a:buClr>
              <a:buSzPct val="75000"/>
              <a:buFont typeface="Wingdings" panose="05000000000000000000" pitchFamily="2" charset="2"/>
              <a:buChar char="l"/>
              <a:defRPr sz="2000" b="1">
                <a:solidFill>
                  <a:schemeClr val="bg2"/>
                </a:solidFill>
                <a:latin typeface="Arial" panose="020B0604020202020204" pitchFamily="34" charset="0"/>
                <a:cs typeface="Angsana New" panose="02020603050405020304" pitchFamily="18" charset="-34"/>
              </a:defRPr>
            </a:lvl9pPr>
          </a:lstStyle>
          <a:p>
            <a:pPr algn="ctr">
              <a:spcBef>
                <a:spcPct val="50000"/>
              </a:spcBef>
              <a:buClrTx/>
              <a:buSzTx/>
              <a:buFontTx/>
              <a:buNone/>
            </a:pPr>
            <a:r>
              <a:rPr lang="en-US" altLang="en-US" sz="2500">
                <a:solidFill>
                  <a:schemeClr val="tx1"/>
                </a:solidFill>
                <a:latin typeface="Comic Sans MS" panose="030F0702030302020204" pitchFamily="66" charset="0"/>
              </a:rPr>
              <a:t>Forms of    Business Ownership</a:t>
            </a:r>
          </a:p>
        </p:txBody>
      </p:sp>
    </p:spTree>
  </p:cSld>
  <p:clrMapOvr>
    <a:masterClrMapping/>
  </p:clrMapOvr>
  <p:transition>
    <p:wipe dir="r"/>
  </p:transition>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ppt/theme/themeOverride2.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ppt/theme/themeOverride3.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04647502D464DB3C9F191A7992FE3" ma:contentTypeVersion="6" ma:contentTypeDescription="Create a new document." ma:contentTypeScope="" ma:versionID="96b68f7f2ca66169afeca9d7b9e017fa">
  <xsd:schema xmlns:xsd="http://www.w3.org/2001/XMLSchema" xmlns:xs="http://www.w3.org/2001/XMLSchema" xmlns:p="http://schemas.microsoft.com/office/2006/metadata/properties" xmlns:ns2="e6fa4125-463c-4b93-92e5-36844e38f3e7" xmlns:ns3="ab87a665-c4e7-4879-8f0e-1fd59f377cd7" targetNamespace="http://schemas.microsoft.com/office/2006/metadata/properties" ma:root="true" ma:fieldsID="49ba5845210b9b12a0ee46ec5c77ab05" ns2:_="" ns3:_="">
    <xsd:import namespace="e6fa4125-463c-4b93-92e5-36844e38f3e7"/>
    <xsd:import namespace="ab87a665-c4e7-4879-8f0e-1fd59f377c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4125-463c-4b93-92e5-36844e38f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87a665-c4e7-4879-8f0e-1fd59f377c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391749-54C1-475F-BA27-3FA01DD72407}"/>
</file>

<file path=customXml/itemProps2.xml><?xml version="1.0" encoding="utf-8"?>
<ds:datastoreItem xmlns:ds="http://schemas.openxmlformats.org/officeDocument/2006/customXml" ds:itemID="{5CD0A135-5B15-4C10-8231-44917ECA14BC}">
  <ds:schemaRefs>
    <ds:schemaRef ds:uri="http://schemas.microsoft.com/sharepoint/v3/contenttype/forms"/>
  </ds:schemaRefs>
</ds:datastoreItem>
</file>

<file path=customXml/itemProps3.xml><?xml version="1.0" encoding="utf-8"?>
<ds:datastoreItem xmlns:ds="http://schemas.openxmlformats.org/officeDocument/2006/customXml" ds:itemID="{2A85B6F8-4536-4F41-9C38-1841F35996D3}">
  <ds:schemaRefs>
    <ds:schemaRef ds:uri="http://schemas.microsoft.com/office/2006/metadata/longProperties"/>
  </ds:schemaRefs>
</ds:datastoreItem>
</file>

<file path=customXml/itemProps4.xml><?xml version="1.0" encoding="utf-8"?>
<ds:datastoreItem xmlns:ds="http://schemas.openxmlformats.org/officeDocument/2006/customXml" ds:itemID="{CF031D1C-6722-470B-B48D-4644E9B4A83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Application>Microsoft Office PowerPoint</Application>
  <PresentationFormat>On-screen Show (4:3)</PresentationFormat>
  <Slides>49</Slides>
  <Notes>36</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movnglnc</vt:lpstr>
      <vt:lpstr>PowerPoint Presentation</vt:lpstr>
      <vt:lpstr>Definition of Accounting?</vt:lpstr>
      <vt:lpstr>PowerPoint Presentation</vt:lpstr>
      <vt:lpstr>What is Accounting?</vt:lpstr>
      <vt:lpstr>Who Uses Accounting Data?</vt:lpstr>
      <vt:lpstr>Who Uses Accounting Data?</vt:lpstr>
      <vt:lpstr>The Building Blocks of Accounting</vt:lpstr>
      <vt:lpstr>GAAP involves principles and assumptions and Accounting Standards which are universally and generally accepted by accountants.</vt:lpstr>
      <vt:lpstr>Assumptions</vt:lpstr>
      <vt:lpstr>Forms of Business Ownership</vt:lpstr>
      <vt:lpstr>Forms of Business Ownership</vt:lpstr>
      <vt:lpstr>PowerPoint Presentation</vt:lpstr>
      <vt:lpstr>The Basic Accounting Equation</vt:lpstr>
      <vt:lpstr>The Basic Accounting Equation</vt:lpstr>
      <vt:lpstr>The Basic Accounting Equation</vt:lpstr>
      <vt:lpstr>PowerPoint Presentation</vt:lpstr>
      <vt:lpstr>Stockholders’ Equity</vt:lpstr>
      <vt:lpstr>Using The Basic Accounting Equation</vt:lpstr>
      <vt:lpstr>Transactions</vt:lpstr>
      <vt:lpstr>Transactions (Problem)</vt:lpstr>
      <vt:lpstr>Transactions (Problem)</vt:lpstr>
      <vt:lpstr>Transactions (Problem)</vt:lpstr>
      <vt:lpstr>Transactions (Problem)</vt:lpstr>
      <vt:lpstr>Transactions (Problem)</vt:lpstr>
      <vt:lpstr>Transactions (Problem)</vt:lpstr>
      <vt:lpstr>Transactions (Problem)</vt:lpstr>
      <vt:lpstr>Transactions (Problem)</vt:lpstr>
      <vt:lpstr>Transactions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revision>1</cp:revision>
  <cp:lastPrinted>1999-09-16T17:08:20Z</cp:lastPrinted>
  <dcterms:created xsi:type="dcterms:W3CDTF">1997-03-28T18:03:02Z</dcterms:created>
  <dcterms:modified xsi:type="dcterms:W3CDTF">2023-06-13T02:46:44Z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lcf76f155ced4ddcb4097134ff3c332f">
    <vt:lpwstr/>
  </property>
  <property fmtid="{D5CDD505-2E9C-101B-9397-08002B2CF9AE}" pid="4" name="TaxCatchAll">
    <vt:lpwstr/>
  </property>
  <property fmtid="{D5CDD505-2E9C-101B-9397-08002B2CF9AE}" pid="5" name="ContentTypeId">
    <vt:lpwstr>0x010100E6604647502D464DB3C9F191A7992FE3</vt:lpwstr>
  </property>
</Properties>
</file>