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27" r:id="rId2"/>
    <p:sldId id="575" r:id="rId3"/>
    <p:sldId id="638" r:id="rId4"/>
    <p:sldId id="643" r:id="rId5"/>
    <p:sldId id="642" r:id="rId6"/>
    <p:sldId id="641" r:id="rId7"/>
    <p:sldId id="640" r:id="rId8"/>
    <p:sldId id="656" r:id="rId9"/>
    <p:sldId id="615" r:id="rId10"/>
    <p:sldId id="583" r:id="rId11"/>
    <p:sldId id="622" r:id="rId12"/>
    <p:sldId id="6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04A50-82DE-42E2-BEDE-80F1912F8F0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DA62B-A289-4280-9C4C-1D55AB5B7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D4D6130-3539-443C-A3B1-FC541E6F55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6D4344B-5132-42F9-AB05-71654A3E3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C39D6FA-A998-446D-84F8-134304A2DE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E16679C-A505-4BB5-A22F-A623AAD62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431EF22-25F8-4CA8-83ED-34411964E2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E3410CF-6561-4C36-B8D3-9924E56AE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42FF326A-CD88-460A-AAFE-9220E70347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89AF1F23-9468-4CD2-AAB1-D6D41EC00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FF592E2-510F-40AD-9C6E-DDCD057BFF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C413992-AD98-41F5-9E5B-0AB8FBB8F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6F170268-67D0-469E-885B-AEB0216972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76D4076C-554E-4DC0-9FC1-D19950B6E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1542CAF-DE28-4606-A026-2B51872F48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342BEC78-5C2B-4DD7-A836-C16FB41A5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B0377924-05B7-4021-96B7-6F68792510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67B4DEA-917E-4CC2-A93C-EF28F9F60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5F4BB66D-75D9-4A25-8083-B57E54162C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D011A095-6243-4501-831A-A48C52276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7613942C-D348-42A0-84EF-EC781606A9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6048F259-7B0D-4D96-9D4D-39E906B7C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D194DF45-711B-4AE9-B9B9-B20E06C0AE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CAB28684-F446-4EDE-BCB9-C35BD3386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7290BEA-D09B-4409-99F3-48A5656CB1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98A659D-6E5A-4061-BE43-78BF5D37B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E9E3-6DD5-410C-9F8F-CDA80CDB7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8355F-96E3-4690-A8F3-2FA7E5D4D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6800-B138-49D0-936F-E7E444BD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8229-8C70-4EEA-8FCE-4ECF3D7D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E6A8-040C-48FD-AEEA-7B51325C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2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A7C5-9D45-4EB4-8280-94A68380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484FF-1423-4E95-9E7A-5737DDB0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BF878-89BB-414C-A81A-BC560F7F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FD63-E8AB-4DFF-B086-7895C814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AAB48-E8E6-4510-8D07-497B5651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6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B6AD5-96D2-4C27-A1AD-1E65BDC69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815A9-A0F6-4F49-B3AF-3DE22857C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B999-F461-4A25-A6FE-E094FAE9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B980C-9A7A-44AB-8E29-76838F44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E06B-CD2D-4433-B491-226107CD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0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38F0-10EE-49FC-AE86-B1D63C00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D00B-9923-4947-8EAE-CCC62615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1230-7FCC-4248-AE66-E5CFF2A9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C5FE-5CDA-4D4E-8720-71C0D85C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A2B20-9E53-443D-AE30-EA1AA6EB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BEAA-BFD5-462C-93E2-1464E307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9F2DA-AD08-4035-BDC9-0C579E98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C82B-C549-4B2E-8F13-B1CC1910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59BD-EF43-47A3-878B-46408425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9BE6-BB1F-4011-BCAC-6EA5A098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1A6B-B616-46F0-9751-A0308672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5F42-CAA5-4FF6-8F62-0CC5ED373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86216-00D3-46BA-A1E5-DAECB5ABC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9F09E-F6AC-4BF8-9425-0ED10BB3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7184B-88CF-43FF-B015-52CBD1C6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F9CE-FB2F-4EE6-B22C-5B9936C9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6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1E9A-D030-4763-BC2E-60DF78E1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7DED-0EDF-4258-86AE-733432DD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5B0E9-6622-4B74-BCC2-B7866AE63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3B3A8-2BC0-41B6-86F3-B3CCA386F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50746-4014-472C-AEF9-D1AC02D22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8332E-021D-410A-9E55-057A19F6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CC26A-02C6-422D-B241-3CADCB6B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6093C-2072-4E32-A9D0-1E5CE930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6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4CB3-7483-4F54-A5C0-885C8A1B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644C2-36D7-480A-8CAF-B75B6307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1CF1B-C52E-40A0-814A-BB2374B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326A6-61B2-4B39-9AC5-5F41A951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759F6-38B1-4F1F-8716-1312553F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AF2B2-93E1-4020-BB17-51DAD2E0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772DB-EC9F-4F06-AB38-9154FCC4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1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ADC8-140F-4EE6-AD5C-392597A1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DE20-6F4B-49EC-8269-5C162D93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ED2BB-8095-4552-970A-B7F64DB3E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ECFF1-FDCE-434B-A4B3-946993AB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A2D17-AEF2-47DB-AF18-FF2B62C2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1BB78-99DD-499B-B5E8-3AF37EA9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73F3-7055-4A1B-9AF7-846CD880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AC338-BB14-4D59-9DD8-8F685D25B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1C566-82E4-4C4A-9457-B8FC67F8E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981BD-6D49-4EBE-80CA-E5C16BB4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FD31F-F5E8-454D-B69F-1F617275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99EB-B126-4193-8316-67F80E25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7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F39C7-2DE6-48DE-8FB4-8A20A3B3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3919-8F05-471D-B89D-EE85E5B1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3131-9BF2-48DA-A89E-C01CDCB77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A40E-68B5-4DBB-8190-AE34B5B5D51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73D9-6060-4320-B498-CAA30B64F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767E-E93A-4B58-A1D2-0FF6D5DE2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7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E51B1AA1-CD94-4594-8846-CBB34E032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03413"/>
            <a:ext cx="7543800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2625" indent="-4508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Multiple-column form used in preparing financial statements. </a:t>
            </a:r>
          </a:p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Not a permanent accounting record.</a:t>
            </a:r>
          </a:p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Five step process.</a:t>
            </a:r>
          </a:p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Use of worksheet is optional.</a:t>
            </a:r>
          </a:p>
        </p:txBody>
      </p:sp>
      <p:sp>
        <p:nvSpPr>
          <p:cNvPr id="514055" name="Text Box 7">
            <a:extLst>
              <a:ext uri="{FF2B5EF4-FFF2-40B4-BE49-F238E27FC236}">
                <a16:creationId xmlns:a16="http://schemas.microsoft.com/office/drawing/2014/main" id="{58E3B567-2B5D-4773-99D1-D2C6980EC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69050"/>
            <a:ext cx="7924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514056" name="Rectangle 8">
            <a:extLst>
              <a:ext uri="{FF2B5EF4-FFF2-40B4-BE49-F238E27FC236}">
                <a16:creationId xmlns:a16="http://schemas.microsoft.com/office/drawing/2014/main" id="{5453546A-B797-466B-9603-1665EA967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1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buSzPct val="80000"/>
            </a:pPr>
            <a:r>
              <a:rPr lang="en-US" altLang="en-US" sz="2800" b="1">
                <a:solidFill>
                  <a:srgbClr val="800000"/>
                </a:solidFill>
                <a:latin typeface="Arial" panose="020B0604020202020204" pitchFamily="34" charset="0"/>
              </a:rPr>
              <a:t>Preparing a Worksheet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2424C372-EC58-49EC-8F63-7FB88B47E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Using a Worksheet</a:t>
            </a:r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2ED64F48-AA8A-4875-B128-DE0029DB1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2C22E2E3-BB1E-4B8C-8E47-5CF41058A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05000"/>
            <a:ext cx="7848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2625" indent="-4508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Income statement is prepared from the income statement columns. </a:t>
            </a:r>
          </a:p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Statement of financial position and retained earnings statement are prepared from the statement of financial position columns.</a:t>
            </a:r>
          </a:p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Companies journalize and post adjusting entries.</a:t>
            </a:r>
          </a:p>
        </p:txBody>
      </p:sp>
      <p:sp>
        <p:nvSpPr>
          <p:cNvPr id="610308" name="Text Box 4">
            <a:extLst>
              <a:ext uri="{FF2B5EF4-FFF2-40B4-BE49-F238E27FC236}">
                <a16:creationId xmlns:a16="http://schemas.microsoft.com/office/drawing/2014/main" id="{362D14A4-EA09-4578-8042-6579795E0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69050"/>
            <a:ext cx="7924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610310" name="Rectangle 6">
            <a:extLst>
              <a:ext uri="{FF2B5EF4-FFF2-40B4-BE49-F238E27FC236}">
                <a16:creationId xmlns:a16="http://schemas.microsoft.com/office/drawing/2014/main" id="{B0A41CA9-CEA9-4338-8A2A-D7406010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1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buSzPct val="80000"/>
            </a:pPr>
            <a:r>
              <a:rPr lang="en-US" altLang="en-US" sz="2800" b="1">
                <a:solidFill>
                  <a:srgbClr val="800000"/>
                </a:solidFill>
                <a:latin typeface="Arial" panose="020B0604020202020204" pitchFamily="34" charset="0"/>
              </a:rPr>
              <a:t>Preparing Statements from a Worksheet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DD8549FE-5926-4D02-8E8F-3EFF264D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Using a Worksheet</a:t>
            </a:r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27C2A209-7E21-407C-B4EC-9E19FA176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9" name="Text Box 1027">
            <a:extLst>
              <a:ext uri="{FF2B5EF4-FFF2-40B4-BE49-F238E27FC236}">
                <a16:creationId xmlns:a16="http://schemas.microsoft.com/office/drawing/2014/main" id="{5F233A59-6696-4DA3-AA12-565E9853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69050"/>
            <a:ext cx="7924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8199" name="Text Box 10">
            <a:extLst>
              <a:ext uri="{FF2B5EF4-FFF2-40B4-BE49-F238E27FC236}">
                <a16:creationId xmlns:a16="http://schemas.microsoft.com/office/drawing/2014/main" id="{57BF35DA-8613-4EEE-87CD-875A2B286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249364"/>
            <a:ext cx="1600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en-US" sz="1200" b="1">
                <a:latin typeface="Arial" panose="020B0604020202020204" pitchFamily="34" charset="0"/>
              </a:rPr>
              <a:t>Illustration 4-4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199A1C0A-4A7B-4B54-BCFC-DABCBD0BD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Preparing Statements from a Worksheet</a:t>
            </a:r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E9CED7D4-559E-4919-9CB3-1D69D0B1D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0BB57D8E-9FE3-4DAA-8D0F-4659E988F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8077200" cy="4171950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9" name="Text Box 1027">
            <a:extLst>
              <a:ext uri="{FF2B5EF4-FFF2-40B4-BE49-F238E27FC236}">
                <a16:creationId xmlns:a16="http://schemas.microsoft.com/office/drawing/2014/main" id="{89E8948E-4922-40B8-A0AC-BD501185E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69050"/>
            <a:ext cx="7924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F1D36FDF-B0CE-492C-9995-6794CF47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Preparing Statements from a Worksheet</a:t>
            </a:r>
          </a:p>
        </p:txBody>
      </p:sp>
      <p:sp>
        <p:nvSpPr>
          <p:cNvPr id="172037" name="Line 5">
            <a:extLst>
              <a:ext uri="{FF2B5EF4-FFF2-40B4-BE49-F238E27FC236}">
                <a16:creationId xmlns:a16="http://schemas.microsoft.com/office/drawing/2014/main" id="{675BF8E7-6CCD-4609-B2A8-9F49A3EA2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41" name="Text Box 10">
            <a:extLst>
              <a:ext uri="{FF2B5EF4-FFF2-40B4-BE49-F238E27FC236}">
                <a16:creationId xmlns:a16="http://schemas.microsoft.com/office/drawing/2014/main" id="{27F8F60D-D191-4266-983F-71C6D116B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249364"/>
            <a:ext cx="1600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en-US" sz="1200" b="1">
                <a:latin typeface="Arial" panose="020B0604020202020204" pitchFamily="34" charset="0"/>
              </a:rPr>
              <a:t>Illustration 4-4</a:t>
            </a:r>
          </a:p>
        </p:txBody>
      </p:sp>
      <p:pic>
        <p:nvPicPr>
          <p:cNvPr id="172043" name="Picture 11">
            <a:extLst>
              <a:ext uri="{FF2B5EF4-FFF2-40B4-BE49-F238E27FC236}">
                <a16:creationId xmlns:a16="http://schemas.microsoft.com/office/drawing/2014/main" id="{06B0F7B5-0EFA-47D9-A7F6-A2DD92C7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1"/>
            <a:ext cx="8077200" cy="2741613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76" name="Picture 20">
            <a:extLst>
              <a:ext uri="{FF2B5EF4-FFF2-40B4-BE49-F238E27FC236}">
                <a16:creationId xmlns:a16="http://schemas.microsoft.com/office/drawing/2014/main" id="{AF2A0A81-9251-4FC7-9070-9C0E0CD20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4626"/>
            <a:ext cx="8458200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0" name="AutoShape 5">
            <a:extLst>
              <a:ext uri="{FF2B5EF4-FFF2-40B4-BE49-F238E27FC236}">
                <a16:creationId xmlns:a16="http://schemas.microsoft.com/office/drawing/2014/main" id="{DDC6312A-1BED-4B47-B271-9AFDDB73F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1" name="AutoShape 6">
            <a:extLst>
              <a:ext uri="{FF2B5EF4-FFF2-40B4-BE49-F238E27FC236}">
                <a16:creationId xmlns:a16="http://schemas.microsoft.com/office/drawing/2014/main" id="{A382FEF1-76C1-4BAF-9D9E-8785497F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2" name="AutoShape 11">
            <a:extLst>
              <a:ext uri="{FF2B5EF4-FFF2-40B4-BE49-F238E27FC236}">
                <a16:creationId xmlns:a16="http://schemas.microsoft.com/office/drawing/2014/main" id="{84FAFE4E-51F9-4E70-81B3-23A5BC22E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3" name="AutoShape 14">
            <a:extLst>
              <a:ext uri="{FF2B5EF4-FFF2-40B4-BE49-F238E27FC236}">
                <a16:creationId xmlns:a16="http://schemas.microsoft.com/office/drawing/2014/main" id="{619F0BA0-19E8-44A3-81A1-38A65473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4947" name="Text Box 3">
            <a:extLst>
              <a:ext uri="{FF2B5EF4-FFF2-40B4-BE49-F238E27FC236}">
                <a16:creationId xmlns:a16="http://schemas.microsoft.com/office/drawing/2014/main" id="{3EF5AAB1-7B71-4417-86D8-F175AD9D6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69050"/>
            <a:ext cx="35052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pic>
        <p:nvPicPr>
          <p:cNvPr id="19465" name="Picture 18">
            <a:extLst>
              <a:ext uri="{FF2B5EF4-FFF2-40B4-BE49-F238E27FC236}">
                <a16:creationId xmlns:a16="http://schemas.microsoft.com/office/drawing/2014/main" id="{D076E5DD-B6D5-49FB-81F4-4E3FD4E50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4876800"/>
            <a:ext cx="2057400" cy="17033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6" name="AutoShape 19">
            <a:extLst>
              <a:ext uri="{FF2B5EF4-FFF2-40B4-BE49-F238E27FC236}">
                <a16:creationId xmlns:a16="http://schemas.microsoft.com/office/drawing/2014/main" id="{4E71E45F-B541-498F-BECE-85F40286B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19467" name="Picture 20">
            <a:extLst>
              <a:ext uri="{FF2B5EF4-FFF2-40B4-BE49-F238E27FC236}">
                <a16:creationId xmlns:a16="http://schemas.microsoft.com/office/drawing/2014/main" id="{084905BB-A910-4408-AC23-BD5795C52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76801"/>
            <a:ext cx="990600" cy="12033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21">
            <a:extLst>
              <a:ext uri="{FF2B5EF4-FFF2-40B4-BE49-F238E27FC236}">
                <a16:creationId xmlns:a16="http://schemas.microsoft.com/office/drawing/2014/main" id="{A12E95D0-511A-410A-8B5D-BB9794CA6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64" y="4876801"/>
            <a:ext cx="1196975" cy="12112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9" name="Picture 22">
            <a:extLst>
              <a:ext uri="{FF2B5EF4-FFF2-40B4-BE49-F238E27FC236}">
                <a16:creationId xmlns:a16="http://schemas.microsoft.com/office/drawing/2014/main" id="{1386AACB-460A-4FDF-9DB6-F2732885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4876801"/>
            <a:ext cx="1257300" cy="12033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70" name="Text Box 23">
            <a:extLst>
              <a:ext uri="{FF2B5EF4-FFF2-40B4-BE49-F238E27FC236}">
                <a16:creationId xmlns:a16="http://schemas.microsoft.com/office/drawing/2014/main" id="{B39DE7CE-331E-4A19-BF9A-63A44198C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1173164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en-US" sz="1200" b="1">
                <a:latin typeface="Arial" panose="020B0604020202020204" pitchFamily="34" charset="0"/>
              </a:rPr>
              <a:t>Illustration 4-1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33CD2A4A-72B7-4FF7-8225-2C6834F7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9FA95237-0E0C-456B-83C5-696B9B58D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>
            <a:extLst>
              <a:ext uri="{FF2B5EF4-FFF2-40B4-BE49-F238E27FC236}">
                <a16:creationId xmlns:a16="http://schemas.microsoft.com/office/drawing/2014/main" id="{277C31DE-F481-4B31-9626-9008D3167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1438276"/>
          <a:ext cx="8810625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8572500" imgH="4400550" progId="Excel.Sheet.8">
                  <p:embed/>
                </p:oleObj>
              </mc:Choice>
              <mc:Fallback>
                <p:oleObj name="Worksheet" r:id="rId4" imgW="8572500" imgH="4400550" progId="Excel.Sheet.8">
                  <p:embed/>
                  <p:pic>
                    <p:nvPicPr>
                      <p:cNvPr id="132098" name="Object 2">
                        <a:extLst>
                          <a:ext uri="{FF2B5EF4-FFF2-40B4-BE49-F238E27FC236}">
                            <a16:creationId xmlns:a16="http://schemas.microsoft.com/office/drawing/2014/main" id="{277C31DE-F481-4B31-9626-9008D3167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438276"/>
                        <a:ext cx="8810625" cy="465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6" name="Text Box 4">
            <a:extLst>
              <a:ext uri="{FF2B5EF4-FFF2-40B4-BE49-F238E27FC236}">
                <a16:creationId xmlns:a16="http://schemas.microsoft.com/office/drawing/2014/main" id="{3EF527BD-9B60-428A-AE28-093B276BF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F4C47159-1402-46B7-AFCF-765FA99E5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1. Prepare a Trial Balance on the Worksheet</a:t>
            </a:r>
          </a:p>
        </p:txBody>
      </p:sp>
      <p:sp>
        <p:nvSpPr>
          <p:cNvPr id="132103" name="Oval 7">
            <a:extLst>
              <a:ext uri="{FF2B5EF4-FFF2-40B4-BE49-F238E27FC236}">
                <a16:creationId xmlns:a16="http://schemas.microsoft.com/office/drawing/2014/main" id="{3C2734A5-2214-4572-8C2E-24154EAD3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2" name="Oval 26">
            <a:extLst>
              <a:ext uri="{FF2B5EF4-FFF2-40B4-BE49-F238E27FC236}">
                <a16:creationId xmlns:a16="http://schemas.microsoft.com/office/drawing/2014/main" id="{7E274C52-BD71-4866-B38E-E595B86BB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34" name="Rectangle 6">
            <a:extLst>
              <a:ext uri="{FF2B5EF4-FFF2-40B4-BE49-F238E27FC236}">
                <a16:creationId xmlns:a16="http://schemas.microsoft.com/office/drawing/2014/main" id="{89226789-D243-4FB6-B429-5D3E7D07E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6" y="4419601"/>
            <a:ext cx="3368675" cy="66992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Trial balance amounts come directly from ledger accounts.</a:t>
            </a:r>
          </a:p>
        </p:txBody>
      </p:sp>
      <p:sp>
        <p:nvSpPr>
          <p:cNvPr id="132137" name="Rectangle 15">
            <a:extLst>
              <a:ext uri="{FF2B5EF4-FFF2-40B4-BE49-F238E27FC236}">
                <a16:creationId xmlns:a16="http://schemas.microsoft.com/office/drawing/2014/main" id="{935E6A7E-201B-4A74-937E-3417910F1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21276"/>
            <a:ext cx="2362200" cy="66992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Include all accounts with balances.</a:t>
            </a:r>
          </a:p>
        </p:txBody>
      </p:sp>
      <p:sp>
        <p:nvSpPr>
          <p:cNvPr id="132139" name="Freeform 16">
            <a:extLst>
              <a:ext uri="{FF2B5EF4-FFF2-40B4-BE49-F238E27FC236}">
                <a16:creationId xmlns:a16="http://schemas.microsoft.com/office/drawing/2014/main" id="{4D740811-80E8-4481-9A97-3605DF9871C8}"/>
              </a:ext>
            </a:extLst>
          </p:cNvPr>
          <p:cNvSpPr>
            <a:spLocks/>
          </p:cNvSpPr>
          <p:nvPr/>
        </p:nvSpPr>
        <p:spPr bwMode="auto">
          <a:xfrm>
            <a:off x="2208214" y="4419600"/>
            <a:ext cx="77787" cy="685800"/>
          </a:xfrm>
          <a:custGeom>
            <a:avLst/>
            <a:gdLst>
              <a:gd name="T0" fmla="*/ 0 w 1"/>
              <a:gd name="T1" fmla="*/ 211 h 211"/>
              <a:gd name="T2" fmla="*/ 0 w 1"/>
              <a:gd name="T3" fmla="*/ 0 h 211"/>
              <a:gd name="T4" fmla="*/ 0 60000 65536"/>
              <a:gd name="T5" fmla="*/ 0 60000 65536"/>
              <a:gd name="T6" fmla="*/ 0 w 1"/>
              <a:gd name="T7" fmla="*/ 0 h 211"/>
              <a:gd name="T8" fmla="*/ 1 w 1"/>
              <a:gd name="T9" fmla="*/ 211 h 2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11">
                <a:moveTo>
                  <a:pt x="0" y="211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2140" name="Oval 44">
            <a:extLst>
              <a:ext uri="{FF2B5EF4-FFF2-40B4-BE49-F238E27FC236}">
                <a16:creationId xmlns:a16="http://schemas.microsoft.com/office/drawing/2014/main" id="{03AE48D7-3BC3-4003-9FAB-FCBBE03FE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196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2141" name="AutoShape 45">
            <a:extLst>
              <a:ext uri="{FF2B5EF4-FFF2-40B4-BE49-F238E27FC236}">
                <a16:creationId xmlns:a16="http://schemas.microsoft.com/office/drawing/2014/main" id="{21AC9685-6DB6-451E-B952-8A8CAEBAEE53}"/>
              </a:ext>
            </a:extLst>
          </p:cNvPr>
          <p:cNvCxnSpPr>
            <a:cxnSpLocks noChangeShapeType="1"/>
            <a:stCxn id="132134" idx="1"/>
            <a:endCxn id="132140" idx="3"/>
          </p:cNvCxnSpPr>
          <p:nvPr/>
        </p:nvCxnSpPr>
        <p:spPr bwMode="auto">
          <a:xfrm rot="10800000">
            <a:off x="4202114" y="4484689"/>
            <a:ext cx="1482725" cy="269875"/>
          </a:xfrm>
          <a:prstGeom prst="bentConnector2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620A517E-7A64-43A7-8AC0-1BA7BECDF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32143" name="Line 47">
            <a:extLst>
              <a:ext uri="{FF2B5EF4-FFF2-40B4-BE49-F238E27FC236}">
                <a16:creationId xmlns:a16="http://schemas.microsoft.com/office/drawing/2014/main" id="{0CF44738-4E40-4B52-9942-C92E599FD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41" name="Text Box 9">
            <a:extLst>
              <a:ext uri="{FF2B5EF4-FFF2-40B4-BE49-F238E27FC236}">
                <a16:creationId xmlns:a16="http://schemas.microsoft.com/office/drawing/2014/main" id="{43F773B2-89B3-4914-85A2-CEBF24E8F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1096964"/>
            <a:ext cx="1371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SzPct val="80000"/>
            </a:pPr>
            <a:r>
              <a:rPr lang="en-US" altLang="en-US" sz="1200" b="1">
                <a:latin typeface="Arial" panose="020B0604020202020204" pitchFamily="34" charset="0"/>
              </a:rPr>
              <a:t>Illustration 4-2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57" name="Picture 21">
            <a:extLst>
              <a:ext uri="{FF2B5EF4-FFF2-40B4-BE49-F238E27FC236}">
                <a16:creationId xmlns:a16="http://schemas.microsoft.com/office/drawing/2014/main" id="{15EFA316-CDE7-4BED-84DE-3D054D3DD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00138"/>
            <a:ext cx="6191250" cy="5148262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2116" name="Text Box 4">
            <a:extLst>
              <a:ext uri="{FF2B5EF4-FFF2-40B4-BE49-F238E27FC236}">
                <a16:creationId xmlns:a16="http://schemas.microsoft.com/office/drawing/2014/main" id="{639920E3-C7F6-46FF-9904-EC0989197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4452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376841" name="Text Box 9">
            <a:extLst>
              <a:ext uri="{FF2B5EF4-FFF2-40B4-BE49-F238E27FC236}">
                <a16:creationId xmlns:a16="http://schemas.microsoft.com/office/drawing/2014/main" id="{2FA8B8FD-3253-4D27-B448-A5632B99C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14426"/>
            <a:ext cx="1828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buSzPct val="80000"/>
            </a:pPr>
            <a:r>
              <a:rPr lang="en-US" altLang="en-US" sz="1400" b="1">
                <a:latin typeface="Arial" panose="020B0604020202020204" pitchFamily="34" charset="0"/>
              </a:rPr>
              <a:t>Illustration 3-23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General journal showing adjusting entries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142351" name="Text Box 15">
            <a:extLst>
              <a:ext uri="{FF2B5EF4-FFF2-40B4-BE49-F238E27FC236}">
                <a16:creationId xmlns:a16="http://schemas.microsoft.com/office/drawing/2014/main" id="{8930CE4E-4E66-470E-9E4E-AD4AD9569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90800"/>
            <a:ext cx="1905000" cy="115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65000"/>
              </a:spcBef>
            </a:pPr>
            <a:r>
              <a:rPr lang="en-US" altLang="en-US" b="1">
                <a:solidFill>
                  <a:srgbClr val="800000"/>
                </a:solidFill>
                <a:latin typeface="Arial" panose="020B0604020202020204" pitchFamily="34" charset="0"/>
              </a:rPr>
              <a:t>Adjusting Journal Entries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(Chapter 3)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5DCCFD7E-87D6-4BC3-979E-5AE3400DF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42355" name="Line 19">
            <a:extLst>
              <a:ext uri="{FF2B5EF4-FFF2-40B4-BE49-F238E27FC236}">
                <a16:creationId xmlns:a16="http://schemas.microsoft.com/office/drawing/2014/main" id="{1166EE24-02F6-4D22-ABC0-16FB2A6E0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2359" name="Picture 23">
            <a:extLst>
              <a:ext uri="{FF2B5EF4-FFF2-40B4-BE49-F238E27FC236}">
                <a16:creationId xmlns:a16="http://schemas.microsoft.com/office/drawing/2014/main" id="{292D3CD3-19DB-456A-BB97-599847AC2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3962400"/>
            <a:ext cx="2952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>
            <a:extLst>
              <a:ext uri="{FF2B5EF4-FFF2-40B4-BE49-F238E27FC236}">
                <a16:creationId xmlns:a16="http://schemas.microsoft.com/office/drawing/2014/main" id="{12B976F3-2F89-4D14-A569-094B9DA45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1438276"/>
          <a:ext cx="8810625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8572500" imgH="4419600" progId="Excel.Sheet.8">
                  <p:embed/>
                </p:oleObj>
              </mc:Choice>
              <mc:Fallback>
                <p:oleObj name="Worksheet" r:id="rId4" imgW="8572500" imgH="4419600" progId="Excel.Sheet.8">
                  <p:embed/>
                  <p:pic>
                    <p:nvPicPr>
                      <p:cNvPr id="140290" name="Object 2">
                        <a:extLst>
                          <a:ext uri="{FF2B5EF4-FFF2-40B4-BE49-F238E27FC236}">
                            <a16:creationId xmlns:a16="http://schemas.microsoft.com/office/drawing/2014/main" id="{12B976F3-2F89-4D14-A569-094B9DA45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438276"/>
                        <a:ext cx="8810625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6" name="Text Box 4">
            <a:extLst>
              <a:ext uri="{FF2B5EF4-FFF2-40B4-BE49-F238E27FC236}">
                <a16:creationId xmlns:a16="http://schemas.microsoft.com/office/drawing/2014/main" id="{57684110-8CA9-445E-8B4D-D5B281F2D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E54F53A7-CDFF-4344-8CCF-F4DD71229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2. Enter the Adjustments in the Adjustments Columns</a:t>
            </a:r>
          </a:p>
        </p:txBody>
      </p:sp>
      <p:sp>
        <p:nvSpPr>
          <p:cNvPr id="140294" name="Oval 6">
            <a:extLst>
              <a:ext uri="{FF2B5EF4-FFF2-40B4-BE49-F238E27FC236}">
                <a16:creationId xmlns:a16="http://schemas.microsoft.com/office/drawing/2014/main" id="{CF984482-DFD1-4C30-827C-141E57D5D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Text Box 11">
            <a:extLst>
              <a:ext uri="{FF2B5EF4-FFF2-40B4-BE49-F238E27FC236}">
                <a16:creationId xmlns:a16="http://schemas.microsoft.com/office/drawing/2014/main" id="{74938D61-0E74-4740-933B-8EE30A26D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40296" name="Text Box 13">
            <a:extLst>
              <a:ext uri="{FF2B5EF4-FFF2-40B4-BE49-F238E27FC236}">
                <a16:creationId xmlns:a16="http://schemas.microsoft.com/office/drawing/2014/main" id="{FA1393AE-93C1-4065-B33F-15B7696C7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40297" name="Text Box 14">
            <a:extLst>
              <a:ext uri="{FF2B5EF4-FFF2-40B4-BE49-F238E27FC236}">
                <a16:creationId xmlns:a16="http://schemas.microsoft.com/office/drawing/2014/main" id="{BB463459-425A-40EE-A334-885D266FD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894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40298" name="Text Box 15">
            <a:extLst>
              <a:ext uri="{FF2B5EF4-FFF2-40B4-BE49-F238E27FC236}">
                <a16:creationId xmlns:a16="http://schemas.microsoft.com/office/drawing/2014/main" id="{1D623AAC-7953-4480-B60C-5B9BBE595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560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40299" name="Text Box 16">
            <a:extLst>
              <a:ext uri="{FF2B5EF4-FFF2-40B4-BE49-F238E27FC236}">
                <a16:creationId xmlns:a16="http://schemas.microsoft.com/office/drawing/2014/main" id="{95E6CE64-7B1E-41AA-8FEA-09E7B423F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323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140300" name="Text Box 17">
            <a:extLst>
              <a:ext uri="{FF2B5EF4-FFF2-40B4-BE49-F238E27FC236}">
                <a16:creationId xmlns:a16="http://schemas.microsoft.com/office/drawing/2014/main" id="{66C6C47D-F600-44D5-AAF3-8AD0B4E9B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40301" name="Text Box 18">
            <a:extLst>
              <a:ext uri="{FF2B5EF4-FFF2-40B4-BE49-F238E27FC236}">
                <a16:creationId xmlns:a16="http://schemas.microsoft.com/office/drawing/2014/main" id="{2D393D55-9921-4EC1-A7CE-49D886DB2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17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40302" name="Text Box 17">
            <a:extLst>
              <a:ext uri="{FF2B5EF4-FFF2-40B4-BE49-F238E27FC236}">
                <a16:creationId xmlns:a16="http://schemas.microsoft.com/office/drawing/2014/main" id="{F155B0BD-68AC-43FC-9D6F-B7225CE9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417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40303" name="Text Box 14">
            <a:extLst>
              <a:ext uri="{FF2B5EF4-FFF2-40B4-BE49-F238E27FC236}">
                <a16:creationId xmlns:a16="http://schemas.microsoft.com/office/drawing/2014/main" id="{EDB417B8-372A-4EC1-8C1A-64EC1A044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41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40304" name="Text Box 12">
            <a:extLst>
              <a:ext uri="{FF2B5EF4-FFF2-40B4-BE49-F238E27FC236}">
                <a16:creationId xmlns:a16="http://schemas.microsoft.com/office/drawing/2014/main" id="{0A53DC73-13B0-48C3-84A0-3CFAA15A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9530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40305" name="Text Box 12">
            <a:extLst>
              <a:ext uri="{FF2B5EF4-FFF2-40B4-BE49-F238E27FC236}">
                <a16:creationId xmlns:a16="http://schemas.microsoft.com/office/drawing/2014/main" id="{44C1688E-B819-48AD-BB1A-81612DF1F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40306" name="Text Box 16">
            <a:extLst>
              <a:ext uri="{FF2B5EF4-FFF2-40B4-BE49-F238E27FC236}">
                <a16:creationId xmlns:a16="http://schemas.microsoft.com/office/drawing/2014/main" id="{5AE2BA9D-2C37-495A-9F8A-9AB2D7457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181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40307" name="Text Box 16">
            <a:extLst>
              <a:ext uri="{FF2B5EF4-FFF2-40B4-BE49-F238E27FC236}">
                <a16:creationId xmlns:a16="http://schemas.microsoft.com/office/drawing/2014/main" id="{4FC2A315-9B38-4901-9BEA-F5F0A3DF3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705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40308" name="Text Box 12">
            <a:extLst>
              <a:ext uri="{FF2B5EF4-FFF2-40B4-BE49-F238E27FC236}">
                <a16:creationId xmlns:a16="http://schemas.microsoft.com/office/drawing/2014/main" id="{C156707E-2EE0-4923-B2C0-669689457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140309" name="Oval 21">
            <a:extLst>
              <a:ext uri="{FF2B5EF4-FFF2-40B4-BE49-F238E27FC236}">
                <a16:creationId xmlns:a16="http://schemas.microsoft.com/office/drawing/2014/main" id="{6E98BE87-1B8D-41D2-90FB-9D0CA6F3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0" name="Rectangle 5">
            <a:extLst>
              <a:ext uri="{FF2B5EF4-FFF2-40B4-BE49-F238E27FC236}">
                <a16:creationId xmlns:a16="http://schemas.microsoft.com/office/drawing/2014/main" id="{106FC8F3-E6C9-4790-A99C-1BC4E3307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5013326"/>
            <a:ext cx="3238500" cy="85407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Enter adjustment amounts, total adjustments columns,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and check for equality.</a:t>
            </a:r>
          </a:p>
        </p:txBody>
      </p:sp>
      <p:sp>
        <p:nvSpPr>
          <p:cNvPr id="140311" name="Rectangle 19">
            <a:extLst>
              <a:ext uri="{FF2B5EF4-FFF2-40B4-BE49-F238E27FC236}">
                <a16:creationId xmlns:a16="http://schemas.microsoft.com/office/drawing/2014/main" id="{513CAF97-2C0E-4D2E-867C-22C35EBCE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172200"/>
            <a:ext cx="3733800" cy="338554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Add additional accounts as needed.</a:t>
            </a:r>
          </a:p>
        </p:txBody>
      </p:sp>
      <p:sp>
        <p:nvSpPr>
          <p:cNvPr id="140312" name="Text Box 22">
            <a:extLst>
              <a:ext uri="{FF2B5EF4-FFF2-40B4-BE49-F238E27FC236}">
                <a16:creationId xmlns:a16="http://schemas.microsoft.com/office/drawing/2014/main" id="{C52E57E7-A263-4019-AF70-903312283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286001"/>
            <a:ext cx="3352800" cy="2290763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01638" indent="-401638"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10000"/>
              </a:spcBef>
              <a:buSzPct val="80000"/>
            </a:pPr>
            <a:r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</a:rPr>
              <a:t>Adjustments Key: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buSzPct val="80000"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(a) 	Supplies Used.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(b) 	Insurance Expired.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(c) 	Depreciation Expensed.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(d) 	Service Revenue Earned.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(e) 	Service Revenue Accrued.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(f) 	Interest Accrued.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(g) 	Salaries Accrued.</a:t>
            </a:r>
          </a:p>
        </p:txBody>
      </p:sp>
      <p:sp>
        <p:nvSpPr>
          <p:cNvPr id="140313" name="AutoShape 23">
            <a:extLst>
              <a:ext uri="{FF2B5EF4-FFF2-40B4-BE49-F238E27FC236}">
                <a16:creationId xmlns:a16="http://schemas.microsoft.com/office/drawing/2014/main" id="{1B83C2EA-C35C-47B1-9626-D0394B4E03B3}"/>
              </a:ext>
            </a:extLst>
          </p:cNvPr>
          <p:cNvSpPr>
            <a:spLocks/>
          </p:cNvSpPr>
          <p:nvPr/>
        </p:nvSpPr>
        <p:spPr bwMode="auto">
          <a:xfrm>
            <a:off x="3810000" y="44196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cxnSp>
        <p:nvCxnSpPr>
          <p:cNvPr id="140314" name="AutoShape 26">
            <a:extLst>
              <a:ext uri="{FF2B5EF4-FFF2-40B4-BE49-F238E27FC236}">
                <a16:creationId xmlns:a16="http://schemas.microsoft.com/office/drawing/2014/main" id="{49805A36-0CFD-49B2-B575-3058D897D467}"/>
              </a:ext>
            </a:extLst>
          </p:cNvPr>
          <p:cNvCxnSpPr>
            <a:cxnSpLocks noChangeShapeType="1"/>
            <a:stCxn id="140311" idx="0"/>
            <a:endCxn id="140313" idx="1"/>
          </p:cNvCxnSpPr>
          <p:nvPr/>
        </p:nvCxnSpPr>
        <p:spPr bwMode="auto">
          <a:xfrm rot="16200000" flipV="1">
            <a:off x="3733800" y="5295900"/>
            <a:ext cx="1104900" cy="647700"/>
          </a:xfrm>
          <a:prstGeom prst="bentConnector4">
            <a:avLst>
              <a:gd name="adj1" fmla="val 20690"/>
              <a:gd name="adj2" fmla="val 323529"/>
            </a:avLst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315" name="AutoShape 23">
            <a:extLst>
              <a:ext uri="{FF2B5EF4-FFF2-40B4-BE49-F238E27FC236}">
                <a16:creationId xmlns:a16="http://schemas.microsoft.com/office/drawing/2014/main" id="{ED1056A8-C89E-4905-BC88-CA2485DEFAD2}"/>
              </a:ext>
            </a:extLst>
          </p:cNvPr>
          <p:cNvSpPr>
            <a:spLocks/>
          </p:cNvSpPr>
          <p:nvPr/>
        </p:nvSpPr>
        <p:spPr bwMode="auto">
          <a:xfrm>
            <a:off x="6172200" y="44196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cxnSp>
        <p:nvCxnSpPr>
          <p:cNvPr id="140316" name="AutoShape 28">
            <a:extLst>
              <a:ext uri="{FF2B5EF4-FFF2-40B4-BE49-F238E27FC236}">
                <a16:creationId xmlns:a16="http://schemas.microsoft.com/office/drawing/2014/main" id="{8A9CB712-38AF-4D36-932A-AE833F2B002C}"/>
              </a:ext>
            </a:extLst>
          </p:cNvPr>
          <p:cNvCxnSpPr>
            <a:cxnSpLocks noChangeShapeType="1"/>
            <a:stCxn id="140310" idx="1"/>
            <a:endCxn id="140315" idx="1"/>
          </p:cNvCxnSpPr>
          <p:nvPr/>
        </p:nvCxnSpPr>
        <p:spPr bwMode="auto">
          <a:xfrm flipH="1" flipV="1">
            <a:off x="6338889" y="5067301"/>
            <a:ext cx="695325" cy="373063"/>
          </a:xfrm>
          <a:prstGeom prst="straightConnector1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A11267DC-7A8A-454E-A3DE-E905DA3A6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40318" name="Line 30">
            <a:extLst>
              <a:ext uri="{FF2B5EF4-FFF2-40B4-BE49-F238E27FC236}">
                <a16:creationId xmlns:a16="http://schemas.microsoft.com/office/drawing/2014/main" id="{BF87ABB3-4344-4904-B56C-7390D1DEE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">
            <a:extLst>
              <a:ext uri="{FF2B5EF4-FFF2-40B4-BE49-F238E27FC236}">
                <a16:creationId xmlns:a16="http://schemas.microsoft.com/office/drawing/2014/main" id="{F90B3A08-F7DF-4E04-A965-84C2BDC94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1438276"/>
          <a:ext cx="8810625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4" imgW="8572500" imgH="4419600" progId="Excel.Sheet.8">
                  <p:embed/>
                </p:oleObj>
              </mc:Choice>
              <mc:Fallback>
                <p:oleObj name="Worksheet" r:id="rId4" imgW="8572500" imgH="4419600" progId="Excel.Sheet.8">
                  <p:embed/>
                  <p:pic>
                    <p:nvPicPr>
                      <p:cNvPr id="138242" name="Object 2">
                        <a:extLst>
                          <a:ext uri="{FF2B5EF4-FFF2-40B4-BE49-F238E27FC236}">
                            <a16:creationId xmlns:a16="http://schemas.microsoft.com/office/drawing/2014/main" id="{F90B3A08-F7DF-4E04-A965-84C2BDC94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438276"/>
                        <a:ext cx="8810625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6" name="Text Box 4">
            <a:extLst>
              <a:ext uri="{FF2B5EF4-FFF2-40B4-BE49-F238E27FC236}">
                <a16:creationId xmlns:a16="http://schemas.microsoft.com/office/drawing/2014/main" id="{3ED216EF-A852-4751-B58E-FF14B5624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D0E345E6-4772-4F02-A7CB-78A2CBD2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3. Complete the Adjusted Trial Balance Columns</a:t>
            </a:r>
          </a:p>
        </p:txBody>
      </p:sp>
      <p:sp>
        <p:nvSpPr>
          <p:cNvPr id="138246" name="Oval 6">
            <a:extLst>
              <a:ext uri="{FF2B5EF4-FFF2-40B4-BE49-F238E27FC236}">
                <a16:creationId xmlns:a16="http://schemas.microsoft.com/office/drawing/2014/main" id="{60B23BCB-3080-4AB0-BFD0-48B15C79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Text Box 11">
            <a:extLst>
              <a:ext uri="{FF2B5EF4-FFF2-40B4-BE49-F238E27FC236}">
                <a16:creationId xmlns:a16="http://schemas.microsoft.com/office/drawing/2014/main" id="{FD780C00-0663-4E49-BDA9-A4B19E8C7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38248" name="Text Box 13">
            <a:extLst>
              <a:ext uri="{FF2B5EF4-FFF2-40B4-BE49-F238E27FC236}">
                <a16:creationId xmlns:a16="http://schemas.microsoft.com/office/drawing/2014/main" id="{0EF03D8B-6539-401F-9CDE-A26DF8CF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38249" name="Text Box 14">
            <a:extLst>
              <a:ext uri="{FF2B5EF4-FFF2-40B4-BE49-F238E27FC236}">
                <a16:creationId xmlns:a16="http://schemas.microsoft.com/office/drawing/2014/main" id="{AC37B3C9-93BB-49DC-8DB5-D85FD069F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894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38250" name="Text Box 15">
            <a:extLst>
              <a:ext uri="{FF2B5EF4-FFF2-40B4-BE49-F238E27FC236}">
                <a16:creationId xmlns:a16="http://schemas.microsoft.com/office/drawing/2014/main" id="{789F2FE5-9507-4922-A683-85361C6FB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560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38251" name="Text Box 16">
            <a:extLst>
              <a:ext uri="{FF2B5EF4-FFF2-40B4-BE49-F238E27FC236}">
                <a16:creationId xmlns:a16="http://schemas.microsoft.com/office/drawing/2014/main" id="{EEBDF562-F68A-441C-AD4E-E1E977308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323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138252" name="Text Box 17">
            <a:extLst>
              <a:ext uri="{FF2B5EF4-FFF2-40B4-BE49-F238E27FC236}">
                <a16:creationId xmlns:a16="http://schemas.microsoft.com/office/drawing/2014/main" id="{57730CBE-59B8-441D-8617-A56F24707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38253" name="Text Box 18">
            <a:extLst>
              <a:ext uri="{FF2B5EF4-FFF2-40B4-BE49-F238E27FC236}">
                <a16:creationId xmlns:a16="http://schemas.microsoft.com/office/drawing/2014/main" id="{55B75E36-15B3-4060-9930-D2797A810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17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38254" name="Text Box 17">
            <a:extLst>
              <a:ext uri="{FF2B5EF4-FFF2-40B4-BE49-F238E27FC236}">
                <a16:creationId xmlns:a16="http://schemas.microsoft.com/office/drawing/2014/main" id="{8565498C-CAC0-4C16-A18B-0328A2648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417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38255" name="Text Box 14">
            <a:extLst>
              <a:ext uri="{FF2B5EF4-FFF2-40B4-BE49-F238E27FC236}">
                <a16:creationId xmlns:a16="http://schemas.microsoft.com/office/drawing/2014/main" id="{4A308684-7EA5-489F-B6DB-590704042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41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38256" name="Text Box 12">
            <a:extLst>
              <a:ext uri="{FF2B5EF4-FFF2-40B4-BE49-F238E27FC236}">
                <a16:creationId xmlns:a16="http://schemas.microsoft.com/office/drawing/2014/main" id="{B31D6726-5019-4056-8C6F-A05543120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9530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38257" name="Text Box 12">
            <a:extLst>
              <a:ext uri="{FF2B5EF4-FFF2-40B4-BE49-F238E27FC236}">
                <a16:creationId xmlns:a16="http://schemas.microsoft.com/office/drawing/2014/main" id="{2674E12F-F2E1-4BE9-B7AF-0FC82F3F2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38258" name="Text Box 16">
            <a:extLst>
              <a:ext uri="{FF2B5EF4-FFF2-40B4-BE49-F238E27FC236}">
                <a16:creationId xmlns:a16="http://schemas.microsoft.com/office/drawing/2014/main" id="{D57B2D8B-A716-4637-8EF0-553C88D44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181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38259" name="Text Box 16">
            <a:extLst>
              <a:ext uri="{FF2B5EF4-FFF2-40B4-BE49-F238E27FC236}">
                <a16:creationId xmlns:a16="http://schemas.microsoft.com/office/drawing/2014/main" id="{DF88EBBD-3534-40B8-9B44-0B9849BE9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705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38260" name="Text Box 12">
            <a:extLst>
              <a:ext uri="{FF2B5EF4-FFF2-40B4-BE49-F238E27FC236}">
                <a16:creationId xmlns:a16="http://schemas.microsoft.com/office/drawing/2014/main" id="{4E9E74AC-50B6-45BD-A06D-806C82816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cxnSp>
        <p:nvCxnSpPr>
          <p:cNvPr id="138261" name="AutoShape 21">
            <a:extLst>
              <a:ext uri="{FF2B5EF4-FFF2-40B4-BE49-F238E27FC236}">
                <a16:creationId xmlns:a16="http://schemas.microsoft.com/office/drawing/2014/main" id="{36C6EC8B-FEF8-4502-A841-3FF935400BD6}"/>
              </a:ext>
            </a:extLst>
          </p:cNvPr>
          <p:cNvCxnSpPr>
            <a:cxnSpLocks noChangeShapeType="1"/>
            <a:endCxn id="138263" idx="4"/>
          </p:cNvCxnSpPr>
          <p:nvPr/>
        </p:nvCxnSpPr>
        <p:spPr bwMode="auto">
          <a:xfrm flipV="1">
            <a:off x="6248400" y="5943600"/>
            <a:ext cx="723900" cy="457200"/>
          </a:xfrm>
          <a:prstGeom prst="bentConnector2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262" name="Rectangle 6">
            <a:extLst>
              <a:ext uri="{FF2B5EF4-FFF2-40B4-BE49-F238E27FC236}">
                <a16:creationId xmlns:a16="http://schemas.microsoft.com/office/drawing/2014/main" id="{E95DB964-7DFC-4C65-9E43-B07D54E9D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1"/>
            <a:ext cx="3657600" cy="58477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Total the adjusted trial balance columns and check for equality.</a:t>
            </a:r>
          </a:p>
        </p:txBody>
      </p:sp>
      <p:sp>
        <p:nvSpPr>
          <p:cNvPr id="138263" name="Oval 23">
            <a:extLst>
              <a:ext uri="{FF2B5EF4-FFF2-40B4-BE49-F238E27FC236}">
                <a16:creationId xmlns:a16="http://schemas.microsoft.com/office/drawing/2014/main" id="{0AD6AD70-F3EC-428F-9EFD-53659A42B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C8C3DBD4-A8AE-44E4-BFC5-B12AC7576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38265" name="Line 25">
            <a:extLst>
              <a:ext uri="{FF2B5EF4-FFF2-40B4-BE49-F238E27FC236}">
                <a16:creationId xmlns:a16="http://schemas.microsoft.com/office/drawing/2014/main" id="{3522B1F8-F430-434C-A6F2-B25956F42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>
            <a:extLst>
              <a:ext uri="{FF2B5EF4-FFF2-40B4-BE49-F238E27FC236}">
                <a16:creationId xmlns:a16="http://schemas.microsoft.com/office/drawing/2014/main" id="{49852C3E-AF09-4565-B3FC-FCA4186D2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1438276"/>
          <a:ext cx="8810625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r:id="rId4" imgW="8572500" imgH="4419600" progId="Excel.Sheet.8">
                  <p:embed/>
                </p:oleObj>
              </mc:Choice>
              <mc:Fallback>
                <p:oleObj name="Worksheet" r:id="rId4" imgW="8572500" imgH="4419600" progId="Excel.Sheet.8">
                  <p:embed/>
                  <p:pic>
                    <p:nvPicPr>
                      <p:cNvPr id="136194" name="Object 2">
                        <a:extLst>
                          <a:ext uri="{FF2B5EF4-FFF2-40B4-BE49-F238E27FC236}">
                            <a16:creationId xmlns:a16="http://schemas.microsoft.com/office/drawing/2014/main" id="{49852C3E-AF09-4565-B3FC-FCA4186D2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438276"/>
                        <a:ext cx="8810625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6" name="Text Box 4">
            <a:extLst>
              <a:ext uri="{FF2B5EF4-FFF2-40B4-BE49-F238E27FC236}">
                <a16:creationId xmlns:a16="http://schemas.microsoft.com/office/drawing/2014/main" id="{320F83B1-1ACC-4CFE-9A69-BB83CA043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FEFADB1E-75C0-45C5-B957-DFFE70994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4. Extend Amounts to Financial Statement Columns</a:t>
            </a:r>
          </a:p>
        </p:txBody>
      </p:sp>
      <p:sp>
        <p:nvSpPr>
          <p:cNvPr id="136198" name="Oval 6">
            <a:extLst>
              <a:ext uri="{FF2B5EF4-FFF2-40B4-BE49-F238E27FC236}">
                <a16:creationId xmlns:a16="http://schemas.microsoft.com/office/drawing/2014/main" id="{BA502E9D-5A10-465D-A461-23F6FF85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Text Box 11">
            <a:extLst>
              <a:ext uri="{FF2B5EF4-FFF2-40B4-BE49-F238E27FC236}">
                <a16:creationId xmlns:a16="http://schemas.microsoft.com/office/drawing/2014/main" id="{109E5979-40C8-497C-844D-E3962579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36200" name="Text Box 13">
            <a:extLst>
              <a:ext uri="{FF2B5EF4-FFF2-40B4-BE49-F238E27FC236}">
                <a16:creationId xmlns:a16="http://schemas.microsoft.com/office/drawing/2014/main" id="{44120327-726F-46BD-8D57-CB95D189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36201" name="Text Box 14">
            <a:extLst>
              <a:ext uri="{FF2B5EF4-FFF2-40B4-BE49-F238E27FC236}">
                <a16:creationId xmlns:a16="http://schemas.microsoft.com/office/drawing/2014/main" id="{20823841-28FD-4C16-A0C5-EB0F2B730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894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36202" name="Text Box 15">
            <a:extLst>
              <a:ext uri="{FF2B5EF4-FFF2-40B4-BE49-F238E27FC236}">
                <a16:creationId xmlns:a16="http://schemas.microsoft.com/office/drawing/2014/main" id="{53141C66-EF33-4346-B247-E8E3B8B38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560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36203" name="Text Box 16">
            <a:extLst>
              <a:ext uri="{FF2B5EF4-FFF2-40B4-BE49-F238E27FC236}">
                <a16:creationId xmlns:a16="http://schemas.microsoft.com/office/drawing/2014/main" id="{D00C40CE-63C8-4ED6-976E-1747FFB9B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323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136204" name="Text Box 17">
            <a:extLst>
              <a:ext uri="{FF2B5EF4-FFF2-40B4-BE49-F238E27FC236}">
                <a16:creationId xmlns:a16="http://schemas.microsoft.com/office/drawing/2014/main" id="{ECE3DDC4-62A8-4090-B009-EB8D3339E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36205" name="Text Box 18">
            <a:extLst>
              <a:ext uri="{FF2B5EF4-FFF2-40B4-BE49-F238E27FC236}">
                <a16:creationId xmlns:a16="http://schemas.microsoft.com/office/drawing/2014/main" id="{66A66A4F-31B6-43E8-84E5-72F316271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17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36206" name="Text Box 17">
            <a:extLst>
              <a:ext uri="{FF2B5EF4-FFF2-40B4-BE49-F238E27FC236}">
                <a16:creationId xmlns:a16="http://schemas.microsoft.com/office/drawing/2014/main" id="{C7058BE3-2E22-442B-AFA5-9B0B0D3C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417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36207" name="Text Box 14">
            <a:extLst>
              <a:ext uri="{FF2B5EF4-FFF2-40B4-BE49-F238E27FC236}">
                <a16:creationId xmlns:a16="http://schemas.microsoft.com/office/drawing/2014/main" id="{D1F68EE0-BE29-4CA5-836A-E91ACB9E6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41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36208" name="Text Box 12">
            <a:extLst>
              <a:ext uri="{FF2B5EF4-FFF2-40B4-BE49-F238E27FC236}">
                <a16:creationId xmlns:a16="http://schemas.microsoft.com/office/drawing/2014/main" id="{8F2A97D2-ABF9-4C41-866F-75F710007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9530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36209" name="Text Box 12">
            <a:extLst>
              <a:ext uri="{FF2B5EF4-FFF2-40B4-BE49-F238E27FC236}">
                <a16:creationId xmlns:a16="http://schemas.microsoft.com/office/drawing/2014/main" id="{069D245B-24A5-463B-BC02-6705E2B6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36210" name="Text Box 16">
            <a:extLst>
              <a:ext uri="{FF2B5EF4-FFF2-40B4-BE49-F238E27FC236}">
                <a16:creationId xmlns:a16="http://schemas.microsoft.com/office/drawing/2014/main" id="{7A005A22-1DE5-4A9A-9F4E-1F1FA2E8D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181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36211" name="Text Box 16">
            <a:extLst>
              <a:ext uri="{FF2B5EF4-FFF2-40B4-BE49-F238E27FC236}">
                <a16:creationId xmlns:a16="http://schemas.microsoft.com/office/drawing/2014/main" id="{E9869929-0FEC-4223-8F3C-20FAFC9A7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705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36212" name="Text Box 12">
            <a:extLst>
              <a:ext uri="{FF2B5EF4-FFF2-40B4-BE49-F238E27FC236}">
                <a16:creationId xmlns:a16="http://schemas.microsoft.com/office/drawing/2014/main" id="{E10F5C82-0B17-47AF-AD22-974B3792D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cxnSp>
        <p:nvCxnSpPr>
          <p:cNvPr id="136213" name="AutoShape 21">
            <a:extLst>
              <a:ext uri="{FF2B5EF4-FFF2-40B4-BE49-F238E27FC236}">
                <a16:creationId xmlns:a16="http://schemas.microsoft.com/office/drawing/2014/main" id="{11F4FC92-1CE3-4BC7-9021-8155BC16101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62800" y="5943600"/>
            <a:ext cx="1181100" cy="381000"/>
          </a:xfrm>
          <a:prstGeom prst="bentConnector2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214" name="Rectangle 6">
            <a:extLst>
              <a:ext uri="{FF2B5EF4-FFF2-40B4-BE49-F238E27FC236}">
                <a16:creationId xmlns:a16="http://schemas.microsoft.com/office/drawing/2014/main" id="{85AA9674-81F5-4679-8C9C-0A45BC22F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19801"/>
            <a:ext cx="4419600" cy="58477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Extend all revenue and expense account balances to the income statement columns.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DF7B21A2-6F0B-4483-B6DB-6CE24BCA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36216" name="Line 24">
            <a:extLst>
              <a:ext uri="{FF2B5EF4-FFF2-40B4-BE49-F238E27FC236}">
                <a16:creationId xmlns:a16="http://schemas.microsoft.com/office/drawing/2014/main" id="{A39FA98B-CF30-4198-B319-4C3B649F2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>
            <a:extLst>
              <a:ext uri="{FF2B5EF4-FFF2-40B4-BE49-F238E27FC236}">
                <a16:creationId xmlns:a16="http://schemas.microsoft.com/office/drawing/2014/main" id="{362EB816-B9B0-4348-852B-EF439228D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1438276"/>
          <a:ext cx="8810625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Worksheet" r:id="rId4" imgW="8572500" imgH="4695825" progId="Excel.Sheet.8">
                  <p:embed/>
                </p:oleObj>
              </mc:Choice>
              <mc:Fallback>
                <p:oleObj name="Worksheet" r:id="rId4" imgW="8572500" imgH="4695825" progId="Excel.Sheet.8">
                  <p:embed/>
                  <p:pic>
                    <p:nvPicPr>
                      <p:cNvPr id="169986" name="Object 2">
                        <a:extLst>
                          <a:ext uri="{FF2B5EF4-FFF2-40B4-BE49-F238E27FC236}">
                            <a16:creationId xmlns:a16="http://schemas.microsoft.com/office/drawing/2014/main" id="{362EB816-B9B0-4348-852B-EF439228D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438276"/>
                        <a:ext cx="8810625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6" name="Text Box 4">
            <a:extLst>
              <a:ext uri="{FF2B5EF4-FFF2-40B4-BE49-F238E27FC236}">
                <a16:creationId xmlns:a16="http://schemas.microsoft.com/office/drawing/2014/main" id="{74014525-E33F-4C70-BADF-6DC66749E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169989" name="Oval 5">
            <a:extLst>
              <a:ext uri="{FF2B5EF4-FFF2-40B4-BE49-F238E27FC236}">
                <a16:creationId xmlns:a16="http://schemas.microsoft.com/office/drawing/2014/main" id="{23167AC8-464E-4B25-93F7-88EB7122E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0" name="Text Box 11">
            <a:extLst>
              <a:ext uri="{FF2B5EF4-FFF2-40B4-BE49-F238E27FC236}">
                <a16:creationId xmlns:a16="http://schemas.microsoft.com/office/drawing/2014/main" id="{01DC7F7D-98F7-4662-9228-C677D43C7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69991" name="Text Box 13">
            <a:extLst>
              <a:ext uri="{FF2B5EF4-FFF2-40B4-BE49-F238E27FC236}">
                <a16:creationId xmlns:a16="http://schemas.microsoft.com/office/drawing/2014/main" id="{D8A05C54-D66A-4951-8646-31AFFA36B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69992" name="Text Box 14">
            <a:extLst>
              <a:ext uri="{FF2B5EF4-FFF2-40B4-BE49-F238E27FC236}">
                <a16:creationId xmlns:a16="http://schemas.microsoft.com/office/drawing/2014/main" id="{277E8F72-D2F2-4C80-A01A-B93DA0E40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894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69993" name="Text Box 15">
            <a:extLst>
              <a:ext uri="{FF2B5EF4-FFF2-40B4-BE49-F238E27FC236}">
                <a16:creationId xmlns:a16="http://schemas.microsoft.com/office/drawing/2014/main" id="{4170D41A-2879-41DF-99C8-87FC48203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560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69994" name="Text Box 16">
            <a:extLst>
              <a:ext uri="{FF2B5EF4-FFF2-40B4-BE49-F238E27FC236}">
                <a16:creationId xmlns:a16="http://schemas.microsoft.com/office/drawing/2014/main" id="{8CAF1CD0-E283-4563-8C92-68F1D53A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323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169995" name="Text Box 17">
            <a:extLst>
              <a:ext uri="{FF2B5EF4-FFF2-40B4-BE49-F238E27FC236}">
                <a16:creationId xmlns:a16="http://schemas.microsoft.com/office/drawing/2014/main" id="{5431FE05-309F-42C6-8413-57CE3204B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69996" name="Text Box 18">
            <a:extLst>
              <a:ext uri="{FF2B5EF4-FFF2-40B4-BE49-F238E27FC236}">
                <a16:creationId xmlns:a16="http://schemas.microsoft.com/office/drawing/2014/main" id="{5C08D8F7-3587-481C-861B-30F94A46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17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69997" name="Text Box 17">
            <a:extLst>
              <a:ext uri="{FF2B5EF4-FFF2-40B4-BE49-F238E27FC236}">
                <a16:creationId xmlns:a16="http://schemas.microsoft.com/office/drawing/2014/main" id="{EA7468CC-6961-444D-AE00-6E9DDFD47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417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69998" name="Text Box 14">
            <a:extLst>
              <a:ext uri="{FF2B5EF4-FFF2-40B4-BE49-F238E27FC236}">
                <a16:creationId xmlns:a16="http://schemas.microsoft.com/office/drawing/2014/main" id="{30600A75-AF85-483B-88A1-E5EE0F873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41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69999" name="Text Box 12">
            <a:extLst>
              <a:ext uri="{FF2B5EF4-FFF2-40B4-BE49-F238E27FC236}">
                <a16:creationId xmlns:a16="http://schemas.microsoft.com/office/drawing/2014/main" id="{C084FD2D-0CCD-4785-881A-E2D11BAA6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9530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70000" name="Text Box 12">
            <a:extLst>
              <a:ext uri="{FF2B5EF4-FFF2-40B4-BE49-F238E27FC236}">
                <a16:creationId xmlns:a16="http://schemas.microsoft.com/office/drawing/2014/main" id="{2F434119-0FDF-412F-B8E5-B200FB056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70001" name="Text Box 16">
            <a:extLst>
              <a:ext uri="{FF2B5EF4-FFF2-40B4-BE49-F238E27FC236}">
                <a16:creationId xmlns:a16="http://schemas.microsoft.com/office/drawing/2014/main" id="{618B6F8D-BCA2-4DEA-BDEB-72C728932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181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70002" name="Text Box 16">
            <a:extLst>
              <a:ext uri="{FF2B5EF4-FFF2-40B4-BE49-F238E27FC236}">
                <a16:creationId xmlns:a16="http://schemas.microsoft.com/office/drawing/2014/main" id="{7C8EDC15-3E46-49C7-AE8F-7C6501999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705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70003" name="Text Box 12">
            <a:extLst>
              <a:ext uri="{FF2B5EF4-FFF2-40B4-BE49-F238E27FC236}">
                <a16:creationId xmlns:a16="http://schemas.microsoft.com/office/drawing/2014/main" id="{0F127481-FDA0-4E00-8DD8-4E3321EA4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AE93C111-3698-4A77-8C85-6D492F38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70007" name="Line 23">
            <a:extLst>
              <a:ext uri="{FF2B5EF4-FFF2-40B4-BE49-F238E27FC236}">
                <a16:creationId xmlns:a16="http://schemas.microsoft.com/office/drawing/2014/main" id="{CA5ADC37-869F-469A-85AA-E218334FC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08" name="Line 9">
            <a:extLst>
              <a:ext uri="{FF2B5EF4-FFF2-40B4-BE49-F238E27FC236}">
                <a16:creationId xmlns:a16="http://schemas.microsoft.com/office/drawing/2014/main" id="{9DEF7825-521E-4DCC-98FD-7F10B953D4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6400800"/>
            <a:ext cx="3810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09" name="Rectangle 6">
            <a:extLst>
              <a:ext uri="{FF2B5EF4-FFF2-40B4-BE49-F238E27FC236}">
                <a16:creationId xmlns:a16="http://schemas.microsoft.com/office/drawing/2014/main" id="{45D8ABEF-A25C-41E0-93B5-C8BAB2945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6203950"/>
            <a:ext cx="3484563" cy="338554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Compute Net Income or Net Loss.</a:t>
            </a:r>
          </a:p>
        </p:txBody>
      </p:sp>
      <p:sp>
        <p:nvSpPr>
          <p:cNvPr id="170010" name="Line 7">
            <a:extLst>
              <a:ext uri="{FF2B5EF4-FFF2-40B4-BE49-F238E27FC236}">
                <a16:creationId xmlns:a16="http://schemas.microsoft.com/office/drawing/2014/main" id="{8C802753-F223-471D-9DC7-35BAC1BB9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995988"/>
            <a:ext cx="4572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11" name="Line 8">
            <a:extLst>
              <a:ext uri="{FF2B5EF4-FFF2-40B4-BE49-F238E27FC236}">
                <a16:creationId xmlns:a16="http://schemas.microsoft.com/office/drawing/2014/main" id="{6CAFD332-A857-40BF-87F2-78EB8545B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6019800"/>
            <a:ext cx="0" cy="3810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12" name="Line 10">
            <a:extLst>
              <a:ext uri="{FF2B5EF4-FFF2-40B4-BE49-F238E27FC236}">
                <a16:creationId xmlns:a16="http://schemas.microsoft.com/office/drawing/2014/main" id="{00CEADEE-B1AA-444E-9DF2-8C9BE7DA8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5995988"/>
            <a:ext cx="15240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3F80589C-7BD1-46B8-9208-86F1012F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5. Total Columns, Compute Net Income (Loss)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92C80212-E87C-402A-8CA7-12942AA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8001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9215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300">
                <a:latin typeface="Arial" panose="020B0604020202020204" pitchFamily="34" charset="0"/>
                <a:cs typeface="Times New Roman" panose="02020603050405020304" pitchFamily="18" charset="0"/>
              </a:rPr>
              <a:t>Net income is shown on a worksheet in the: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lphaLcPeriod"/>
            </a:pPr>
            <a:r>
              <a:rPr lang="en-US" altLang="en-US" sz="2300">
                <a:latin typeface="Arial" panose="020B0604020202020204" pitchFamily="34" charset="0"/>
                <a:cs typeface="Times New Roman" panose="02020603050405020304" pitchFamily="18" charset="0"/>
              </a:rPr>
              <a:t>income statement debit column only.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lphaLcPeriod"/>
            </a:pPr>
            <a:r>
              <a:rPr lang="en-US" altLang="en-US" sz="2300">
                <a:latin typeface="Arial" panose="020B0604020202020204" pitchFamily="34" charset="0"/>
                <a:cs typeface="Times New Roman" panose="02020603050405020304" pitchFamily="18" charset="0"/>
              </a:rPr>
              <a:t>statement of financial position debit column only.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lphaLcPeriod"/>
            </a:pPr>
            <a:r>
              <a:rPr lang="en-US" altLang="en-US" sz="2300">
                <a:latin typeface="Arial" panose="020B0604020202020204" pitchFamily="34" charset="0"/>
                <a:cs typeface="Times New Roman" panose="02020603050405020304" pitchFamily="18" charset="0"/>
              </a:rPr>
              <a:t>income statement credit column and statement of financial position debit column.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lphaLcPeriod"/>
            </a:pPr>
            <a:r>
              <a:rPr lang="en-US" altLang="en-US" sz="2300">
                <a:latin typeface="Arial" panose="020B0604020202020204" pitchFamily="34" charset="0"/>
                <a:cs typeface="Times New Roman" panose="02020603050405020304" pitchFamily="18" charset="0"/>
              </a:rPr>
              <a:t>income statement debit column and statement of financial position credit column.</a:t>
            </a:r>
          </a:p>
        </p:txBody>
      </p:sp>
      <p:sp>
        <p:nvSpPr>
          <p:cNvPr id="674819" name="Oval 1027">
            <a:extLst>
              <a:ext uri="{FF2B5EF4-FFF2-40B4-BE49-F238E27FC236}">
                <a16:creationId xmlns:a16="http://schemas.microsoft.com/office/drawing/2014/main" id="{7218FE00-B9A1-46CA-9157-BD40E387E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76800"/>
            <a:ext cx="457200" cy="457200"/>
          </a:xfrm>
          <a:prstGeom prst="ellips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4820" name="Rectangle 1028">
            <a:extLst>
              <a:ext uri="{FF2B5EF4-FFF2-40B4-BE49-F238E27FC236}">
                <a16:creationId xmlns:a16="http://schemas.microsoft.com/office/drawing/2014/main" id="{22C64646-A3F9-4168-99DE-338C93BF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3000" b="1">
                <a:solidFill>
                  <a:srgbClr val="800000"/>
                </a:solidFill>
                <a:latin typeface="Arial" panose="020B0604020202020204" pitchFamily="34" charset="0"/>
              </a:rPr>
              <a:t>Review Question</a:t>
            </a:r>
          </a:p>
        </p:txBody>
      </p:sp>
      <p:sp>
        <p:nvSpPr>
          <p:cNvPr id="674824" name="Text Box 1032">
            <a:extLst>
              <a:ext uri="{FF2B5EF4-FFF2-40B4-BE49-F238E27FC236}">
                <a16:creationId xmlns:a16="http://schemas.microsoft.com/office/drawing/2014/main" id="{812BA63B-CF6B-437F-BF8A-1CBC1522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30336844-72FB-4D38-814B-D57A2904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3470F9D0-1FA5-45E6-8601-E51F41488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604647502D464DB3C9F191A7992FE3" ma:contentTypeVersion="6" ma:contentTypeDescription="Create a new document." ma:contentTypeScope="" ma:versionID="96b68f7f2ca66169afeca9d7b9e017fa">
  <xsd:schema xmlns:xsd="http://www.w3.org/2001/XMLSchema" xmlns:xs="http://www.w3.org/2001/XMLSchema" xmlns:p="http://schemas.microsoft.com/office/2006/metadata/properties" xmlns:ns2="e6fa4125-463c-4b93-92e5-36844e38f3e7" xmlns:ns3="ab87a665-c4e7-4879-8f0e-1fd59f377cd7" targetNamespace="http://schemas.microsoft.com/office/2006/metadata/properties" ma:root="true" ma:fieldsID="49ba5845210b9b12a0ee46ec5c77ab05" ns2:_="" ns3:_="">
    <xsd:import namespace="e6fa4125-463c-4b93-92e5-36844e38f3e7"/>
    <xsd:import namespace="ab87a665-c4e7-4879-8f0e-1fd59f377c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a4125-463c-4b93-92e5-36844e38f3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7a665-c4e7-4879-8f0e-1fd59f377cd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F67856-E33B-4971-B9BF-B5BF732AE415}"/>
</file>

<file path=customXml/itemProps2.xml><?xml version="1.0" encoding="utf-8"?>
<ds:datastoreItem xmlns:ds="http://schemas.openxmlformats.org/officeDocument/2006/customXml" ds:itemID="{41A991E2-EF2F-449E-BCD8-57D6D6E511B2}"/>
</file>

<file path=customXml/itemProps3.xml><?xml version="1.0" encoding="utf-8"?>
<ds:datastoreItem xmlns:ds="http://schemas.openxmlformats.org/officeDocument/2006/customXml" ds:itemID="{53F009E7-C1D4-4A55-B6F8-F6F6CA96EC0B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599</Words>
  <Application>Microsoft Office PowerPoint</Application>
  <PresentationFormat>Widescreen</PresentationFormat>
  <Paragraphs>124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Microsoft Office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Issorasak Santivitoonvongs</dc:creator>
  <cp:lastModifiedBy>Issorasak Santivitoonvongs</cp:lastModifiedBy>
  <cp:revision>1</cp:revision>
  <dcterms:created xsi:type="dcterms:W3CDTF">2020-07-25T17:01:23Z</dcterms:created>
  <dcterms:modified xsi:type="dcterms:W3CDTF">2020-07-25T17:11:37Z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0x010100E6604647502D464DB3C9F191A7992FE3</vt:lpwstr>
  </property>
</Properties>
</file>