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3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402" r:id="rId12"/>
    <p:sldId id="401" r:id="rId13"/>
    <p:sldId id="269" r:id="rId14"/>
    <p:sldId id="270" r:id="rId15"/>
    <p:sldId id="273" r:id="rId16"/>
    <p:sldId id="275" r:id="rId17"/>
    <p:sldId id="277" r:id="rId18"/>
    <p:sldId id="278" r:id="rId19"/>
    <p:sldId id="279" r:id="rId20"/>
    <p:sldId id="280" r:id="rId21"/>
    <p:sldId id="283" r:id="rId22"/>
    <p:sldId id="284" r:id="rId23"/>
    <p:sldId id="285" r:id="rId24"/>
    <p:sldId id="286" r:id="rId25"/>
    <p:sldId id="403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11" r:id="rId46"/>
    <p:sldId id="314" r:id="rId47"/>
    <p:sldId id="315" r:id="rId48"/>
    <p:sldId id="316" r:id="rId49"/>
    <p:sldId id="317" r:id="rId50"/>
    <p:sldId id="319" r:id="rId51"/>
    <p:sldId id="320" r:id="rId52"/>
    <p:sldId id="321" r:id="rId53"/>
    <p:sldId id="322" r:id="rId54"/>
    <p:sldId id="323" r:id="rId55"/>
    <p:sldId id="324" r:id="rId56"/>
    <p:sldId id="390" r:id="rId57"/>
    <p:sldId id="325" r:id="rId58"/>
    <p:sldId id="326" r:id="rId59"/>
    <p:sldId id="327" r:id="rId60"/>
    <p:sldId id="329" r:id="rId61"/>
    <p:sldId id="330" r:id="rId62"/>
    <p:sldId id="331" r:id="rId63"/>
    <p:sldId id="334" r:id="rId64"/>
    <p:sldId id="336" r:id="rId65"/>
    <p:sldId id="337" r:id="rId66"/>
    <p:sldId id="340" r:id="rId67"/>
    <p:sldId id="392" r:id="rId68"/>
    <p:sldId id="341" r:id="rId69"/>
    <p:sldId id="342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2" r:id="rId78"/>
    <p:sldId id="393" r:id="rId79"/>
    <p:sldId id="394" r:id="rId80"/>
    <p:sldId id="395" r:id="rId81"/>
    <p:sldId id="397" r:id="rId82"/>
    <p:sldId id="399" r:id="rId83"/>
    <p:sldId id="400" r:id="rId84"/>
    <p:sldId id="358" r:id="rId85"/>
    <p:sldId id="361" r:id="rId86"/>
    <p:sldId id="362" r:id="rId87"/>
    <p:sldId id="364" r:id="rId88"/>
    <p:sldId id="365" r:id="rId89"/>
    <p:sldId id="368" r:id="rId90"/>
    <p:sldId id="370" r:id="rId91"/>
    <p:sldId id="373" r:id="rId92"/>
    <p:sldId id="376" r:id="rId93"/>
    <p:sldId id="377" r:id="rId94"/>
    <p:sldId id="378" r:id="rId95"/>
    <p:sldId id="379" r:id="rId96"/>
    <p:sldId id="382" r:id="rId97"/>
    <p:sldId id="383" r:id="rId98"/>
    <p:sldId id="351" r:id="rId99"/>
    <p:sldId id="384" r:id="rId100"/>
    <p:sldId id="385" r:id="rId101"/>
    <p:sldId id="388" r:id="rId10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70F545-30D5-42D9-ACB0-50AD53AA50F5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402"/>
            <p14:sldId id="401"/>
            <p14:sldId id="269"/>
            <p14:sldId id="270"/>
            <p14:sldId id="273"/>
            <p14:sldId id="275"/>
            <p14:sldId id="277"/>
            <p14:sldId id="278"/>
            <p14:sldId id="279"/>
            <p14:sldId id="280"/>
            <p14:sldId id="283"/>
            <p14:sldId id="284"/>
            <p14:sldId id="285"/>
            <p14:sldId id="286"/>
            <p14:sldId id="403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90"/>
            <p14:sldId id="325"/>
            <p14:sldId id="326"/>
            <p14:sldId id="327"/>
            <p14:sldId id="329"/>
            <p14:sldId id="330"/>
            <p14:sldId id="331"/>
            <p14:sldId id="334"/>
            <p14:sldId id="336"/>
            <p14:sldId id="337"/>
            <p14:sldId id="340"/>
            <p14:sldId id="392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93"/>
            <p14:sldId id="394"/>
            <p14:sldId id="395"/>
            <p14:sldId id="397"/>
            <p14:sldId id="399"/>
            <p14:sldId id="400"/>
            <p14:sldId id="358"/>
            <p14:sldId id="361"/>
            <p14:sldId id="362"/>
            <p14:sldId id="364"/>
            <p14:sldId id="365"/>
            <p14:sldId id="368"/>
            <p14:sldId id="370"/>
            <p14:sldId id="373"/>
            <p14:sldId id="376"/>
            <p14:sldId id="377"/>
            <p14:sldId id="378"/>
            <p14:sldId id="379"/>
            <p14:sldId id="382"/>
            <p14:sldId id="383"/>
            <p14:sldId id="351"/>
            <p14:sldId id="384"/>
            <p14:sldId id="385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EF8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324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customXml" Target="../customXml/item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customXml" Target="../customXml/item2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customXml" Target="../customXml/item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7FE1-4CC6-4450-BB1F-6E99C9A1D1F7}" type="datetimeFigureOut">
              <a:rPr lang="th-TH" smtClean="0"/>
              <a:pPr/>
              <a:t>18/06/66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2E3A-DAA8-4827-BA2E-E97980BE79C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60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623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35F5E-0BB6-7492-9C09-D034F6AB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0031-2A55-4DB7-90C0-AA11E68FDE3F}" type="datetime1">
              <a:rPr lang="th-TH" smtClean="0"/>
              <a:t>18/06/66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6B25D-10C4-8E4B-CEF9-642B9B78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aseline="0"/>
            </a:lvl1pPr>
          </a:lstStyle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114A-4EF4-2012-88D3-AF7EAA1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1D32-694B-43D8-BAC9-55E4F41D4B8E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C4B5-327E-4F2C-B4F9-0102BF665A11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Outline: Vers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777241"/>
            <a:ext cx="8534400" cy="975360"/>
          </a:xfrm>
          <a:prstGeom prst="rect">
            <a:avLst/>
          </a:prstGeom>
        </p:spPr>
        <p:txBody>
          <a:bodyPr/>
          <a:lstStyle>
            <a:lvl1pPr>
              <a:defRPr sz="3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304800" y="1752600"/>
            <a:ext cx="8534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19456" marR="0" indent="-219456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00" b="0" i="0" baseline="0">
                <a:latin typeface="Calibri" charset="0"/>
                <a:ea typeface="Calibri" charset="0"/>
                <a:cs typeface="Calibri" charset="0"/>
              </a:defRPr>
            </a:lvl1pPr>
            <a:lvl2pPr marL="466344" marR="0" indent="-24003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18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1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H2s</a:t>
            </a:r>
          </a:p>
          <a:p>
            <a:pPr lvl="0"/>
            <a:r>
              <a:rPr lang="en-US" dirty="0"/>
              <a:t>It Is One-column Only</a:t>
            </a:r>
          </a:p>
          <a:p>
            <a:pPr lvl="1"/>
            <a:r>
              <a:rPr lang="en-US" dirty="0"/>
              <a:t>It Will Probably Not Have Art</a:t>
            </a:r>
          </a:p>
          <a:p>
            <a:pPr lvl="0"/>
            <a:r>
              <a:rPr lang="en-US" dirty="0"/>
              <a:t>This 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1-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©2021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8494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5C2E-29EB-4242-AF61-4C3CA61DCFA4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18C7-9F3A-4FDD-9C4C-D5C5023EF4B1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FE0F-C889-41DE-AC70-A80295FD753A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CB7-B4CF-4E89-93DC-D7216397A017}" type="datetime1">
              <a:rPr lang="th-TH" smtClean="0"/>
              <a:t>18/06/66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8A7-FABD-4E6F-8B91-1D80DA6E2AE8}" type="datetime1">
              <a:rPr lang="th-TH" smtClean="0"/>
              <a:t>18/06/66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56E1-95BC-4971-83B1-1E14020DDF8E}" type="datetime1">
              <a:rPr lang="th-TH" smtClean="0"/>
              <a:t>18/06/66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11B2-B278-4EC5-98AD-17E3DE915DCB}" type="datetime1">
              <a:rPr lang="th-TH" smtClean="0"/>
              <a:t>18/06/66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91BE-8AAE-46F8-9817-5DC96F249217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6D0E-F694-4B00-A8E0-76C04CE0D0D2}" type="datetime1">
              <a:rPr lang="th-TH" smtClean="0"/>
              <a:t>18/06/66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BA4A-C30D-4111-B6BD-5DEA23AE3FA3}" type="datetime1">
              <a:rPr lang="th-TH" smtClean="0"/>
              <a:t>18/06/66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EEA1-9CC4-4B2B-B1CB-87A449A43ED9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062B-E04D-459B-AA1A-553826B73122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F723-129E-482D-958B-60327479424A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727A-1450-4DF7-BD2A-A3484D5FC3BB}" type="datetime1">
              <a:rPr lang="th-TH" smtClean="0"/>
              <a:t>18/06/66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462-BDA3-4DA2-B37B-126A6D308074}" type="datetime1">
              <a:rPr lang="th-TH" smtClean="0"/>
              <a:t>18/06/66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17F-A18F-40B0-A21F-25291FF54E2C}" type="datetime1">
              <a:rPr lang="th-TH" smtClean="0"/>
              <a:t>18/06/66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A82E-DE32-4D19-9E1C-AABA02DF32C1}" type="datetime1">
              <a:rPr lang="th-TH" smtClean="0"/>
              <a:t>18/06/66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4846-8BC5-4765-8DED-1C2ACAC99070}" type="datetime1">
              <a:rPr lang="th-TH" smtClean="0"/>
              <a:t>18/06/66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E155-2CC1-4968-A186-8AD1C67B11CC}" type="datetime1">
              <a:rPr lang="th-TH" smtClean="0"/>
              <a:t>18/06/66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9BB-471A-4C9A-AF47-1F278B93DF98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E7C8-3AB8-49E0-BC34-1311CBA177D1}" type="datetime1">
              <a:rPr lang="th-TH" smtClean="0"/>
              <a:t>18/06/66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chtarget.com/searchnetworking/definition/UR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er-to-peer" TargetMode="External"/><Relationship Id="rId2" Type="http://schemas.openxmlformats.org/officeDocument/2006/relationships/hyperlink" Target="https://www.webroot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" TargetMode="External"/><Relationship Id="rId2" Type="http://schemas.openxmlformats.org/officeDocument/2006/relationships/hyperlink" Target="http://www.cs.princeton.edu/llp/index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3100" dirty="0">
                <a:solidFill>
                  <a:srgbClr val="000099"/>
                </a:solidFill>
                <a:latin typeface="Arial" pitchFamily="34" charset="0"/>
              </a:rPr>
              <a:t>Chapter 1</a:t>
            </a:r>
            <a:br>
              <a:rPr lang="en-GB" sz="3100" dirty="0">
                <a:solidFill>
                  <a:srgbClr val="000099"/>
                </a:solidFill>
                <a:latin typeface="Arial" pitchFamily="34" charset="0"/>
              </a:rPr>
            </a:br>
            <a:r>
              <a:rPr lang="en-AU" sz="5300" dirty="0">
                <a:solidFill>
                  <a:srgbClr val="002060"/>
                </a:solidFill>
                <a:latin typeface="Arial" pitchFamily="34" charset="0"/>
              </a:rPr>
              <a:t>Foundation</a:t>
            </a:r>
            <a:br>
              <a:rPr lang="en-GB" sz="5300" dirty="0">
                <a:solidFill>
                  <a:srgbClr val="002060"/>
                </a:solidFill>
                <a:latin typeface="Arial" pitchFamily="34" charset="0"/>
              </a:rPr>
            </a:b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Computer Networks: A Systems Approach, Release Version 6.1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Peterson and Davie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November 2019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52DD598-343F-43AF-BF0E-2965081514C6}" type="slidenum">
              <a:rPr lang="th-TH" sz="1800" b="1" smtClean="0">
                <a:solidFill>
                  <a:schemeClr val="tx1"/>
                </a:solidFill>
              </a:rPr>
              <a:pPr/>
              <a:t>1</a:t>
            </a:fld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Asst. Prof. </a:t>
            </a:r>
            <a:r>
              <a:rPr lang="en-US" sz="1500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B2033-2BC3-48AF-57A0-E3887C5FFA8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88080" y="1600200"/>
            <a:ext cx="8767839" cy="3938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4497-FDAC-D7ED-5C46-B1C7F8184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FB0-39BF-683C-4B0A-84907D97CD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©2021 John Wiley &amp; Sons, Inc. 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4F1C75-D845-9BA7-1B07-CE84E617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0" y="869425"/>
            <a:ext cx="8382000" cy="571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Internet Domain Names</a:t>
            </a:r>
          </a:p>
        </p:txBody>
      </p:sp>
    </p:spTree>
    <p:extLst>
      <p:ext uri="{BB962C8B-B14F-4D97-AF65-F5344CB8AC3E}">
        <p14:creationId xmlns:p14="http://schemas.microsoft.com/office/powerpoint/2010/main" val="18821909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Usually, whether the “</a:t>
            </a:r>
            <a:r>
              <a:rPr lang="en-US" sz="2400" b="1" i="1" dirty="0"/>
              <a:t>delay</a:t>
            </a:r>
            <a:r>
              <a:rPr lang="en-US" sz="2400" dirty="0"/>
              <a:t>” in </a:t>
            </a:r>
            <a:r>
              <a:rPr lang="en-US" sz="2400" b="1" i="1" u="sng" dirty="0"/>
              <a:t>delay × bandwidth </a:t>
            </a:r>
            <a:r>
              <a:rPr lang="en-US" sz="2400" dirty="0"/>
              <a:t>means one-way latency or </a:t>
            </a:r>
            <a:r>
              <a:rPr lang="en-US" sz="2400" b="1" dirty="0"/>
              <a:t>RTT</a:t>
            </a:r>
            <a:r>
              <a:rPr lang="en-US" sz="2400" dirty="0"/>
              <a:t> is made clear by the context. </a:t>
            </a:r>
          </a:p>
          <a:p>
            <a:r>
              <a:rPr lang="en-US" sz="2400" b="1" dirty="0"/>
              <a:t>Table 1.1 </a:t>
            </a:r>
            <a:r>
              <a:rPr lang="en-US" sz="2400" dirty="0"/>
              <a:t>shows some examples of </a:t>
            </a:r>
            <a:r>
              <a:rPr lang="en-US" sz="2400" b="1" i="1" u="sng" dirty="0"/>
              <a:t>RTT × bandwidth </a:t>
            </a:r>
            <a:r>
              <a:rPr lang="en-US" sz="2400" b="1" i="1" dirty="0"/>
              <a:t>products </a:t>
            </a:r>
            <a:r>
              <a:rPr lang="en-US" sz="2400" dirty="0"/>
              <a:t>for some typical network links.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effective end-to-end throughput that can be achieved over a network is given by the simple relationship : </a:t>
            </a:r>
          </a:p>
          <a:p>
            <a:pPr marL="0" indent="0">
              <a:buNone/>
            </a:pPr>
            <a:r>
              <a:rPr lang="en-US" sz="2400" b="1" i="1" dirty="0"/>
              <a:t>              Throughput = </a:t>
            </a:r>
            <a:r>
              <a:rPr lang="en-US" sz="2400" b="1" i="1" dirty="0" err="1"/>
              <a:t>TransferSize</a:t>
            </a:r>
            <a:r>
              <a:rPr lang="en-US" sz="2400" b="1" i="1" dirty="0"/>
              <a:t> / </a:t>
            </a:r>
            <a:r>
              <a:rPr lang="en-US" sz="2400" b="1" i="1" dirty="0" err="1"/>
              <a:t>TransferTime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b="1" i="1" dirty="0"/>
              <a:t>           </a:t>
            </a:r>
            <a:r>
              <a:rPr lang="en-US" sz="2400" b="1" i="1" dirty="0" err="1"/>
              <a:t>TransferTime</a:t>
            </a:r>
            <a:r>
              <a:rPr lang="en-US" sz="2400" b="1" i="1" dirty="0"/>
              <a:t> = RTT + 1/Bandwidth x </a:t>
            </a:r>
            <a:r>
              <a:rPr lang="en-US" sz="2400" b="1" i="1" dirty="0" err="1"/>
              <a:t>TransferSize</a:t>
            </a:r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100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05100"/>
            <a:ext cx="7905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C886-0173-DCEC-78C4-BDA458C9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Uniform Resource Locator</a:t>
            </a:r>
            <a:br>
              <a:rPr lang="en-US" dirty="0"/>
            </a:br>
            <a:r>
              <a:rPr lang="en-US" sz="22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hlinkClick r:id="rId2"/>
              </a:rPr>
              <a:t>https://www.techtarget.com/searchnetworking/definition/URL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1B88-57CF-6CFF-C245-D14F6B4D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17526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 (Uniform Resource Locator)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 a unique identifier to locate a resource on the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en-US" sz="22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called a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address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URLs consist of multiple parts -- including a </a:t>
            </a:r>
            <a:r>
              <a:rPr lang="en-US" sz="22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2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omain name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 that tell a web browser how and where to retrieve a resource.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805C8-0B1D-1420-D7E8-2FA0F6D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BC2F6-5E8A-9D56-70B3-93DCA3AE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11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7C303-0EE1-45A3-9265-7858BD80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6" y="3254388"/>
            <a:ext cx="4298950" cy="230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B9744-AA3F-18F4-3584-88D0AFF5C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3208033"/>
            <a:ext cx="3746500" cy="239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43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by clicking on just one such </a:t>
            </a:r>
            <a:r>
              <a:rPr lang="en-US" sz="2800" b="1" dirty="0"/>
              <a:t>URL</a:t>
            </a:r>
            <a:r>
              <a:rPr lang="en-US" sz="2800" dirty="0"/>
              <a:t> over a </a:t>
            </a:r>
            <a:r>
              <a:rPr lang="en-US" sz="2800" b="1" i="1" u="sng" dirty="0"/>
              <a:t>seventeen</a:t>
            </a:r>
            <a:r>
              <a:rPr lang="en-US" sz="2800" u="sng" dirty="0"/>
              <a:t> </a:t>
            </a:r>
            <a:r>
              <a:rPr lang="en-US" sz="2800" b="1" i="1" u="sng" dirty="0"/>
              <a:t>messages</a:t>
            </a:r>
            <a:r>
              <a:rPr lang="en-US" sz="2800" u="sng" dirty="0"/>
              <a:t> </a:t>
            </a:r>
            <a:r>
              <a:rPr lang="en-US" sz="2800" dirty="0"/>
              <a:t>may be exchanged over the </a:t>
            </a:r>
            <a:r>
              <a:rPr lang="en-US" sz="2800" b="1" dirty="0"/>
              <a:t>Internet</a:t>
            </a:r>
            <a:r>
              <a:rPr lang="en-US" sz="2800" dirty="0"/>
              <a:t>:</a:t>
            </a:r>
          </a:p>
          <a:p>
            <a:pPr lvl="1"/>
            <a:r>
              <a:rPr lang="en-US" sz="2400" b="1" u="sng" dirty="0"/>
              <a:t>Six</a:t>
            </a:r>
            <a:r>
              <a:rPr lang="en-US" sz="2400" u="sng" dirty="0"/>
              <a:t> </a:t>
            </a:r>
            <a:r>
              <a:rPr lang="en-US" sz="2400" dirty="0"/>
              <a:t>messages to translate the </a:t>
            </a:r>
            <a:r>
              <a:rPr lang="en-US" sz="2400" b="1" dirty="0"/>
              <a:t>server name </a:t>
            </a:r>
            <a:r>
              <a:rPr lang="en-US" sz="2400" dirty="0"/>
              <a:t>(</a:t>
            </a:r>
            <a:r>
              <a:rPr lang="en-US" sz="2400" b="1" dirty="0"/>
              <a:t>www.cs.princeton.edu</a:t>
            </a:r>
            <a:r>
              <a:rPr lang="en-US" sz="2400" dirty="0"/>
              <a:t>) into its </a:t>
            </a:r>
            <a:r>
              <a:rPr lang="en-US" sz="2400" b="1" dirty="0"/>
              <a:t>Internet Protocol </a:t>
            </a:r>
            <a:r>
              <a:rPr lang="en-US" sz="2400" dirty="0"/>
              <a:t>(</a:t>
            </a:r>
            <a:r>
              <a:rPr lang="en-US" sz="2400" b="1" dirty="0"/>
              <a:t>IP</a:t>
            </a:r>
            <a:r>
              <a:rPr lang="en-US" sz="2400" dirty="0"/>
              <a:t>) </a:t>
            </a:r>
            <a:r>
              <a:rPr lang="en-US" sz="2400" b="1" dirty="0"/>
              <a:t>address</a:t>
            </a:r>
            <a:r>
              <a:rPr lang="en-US" sz="2400" dirty="0"/>
              <a:t> (</a:t>
            </a:r>
            <a:r>
              <a:rPr lang="en-US" sz="2400" b="1" dirty="0"/>
              <a:t>128.112.136.35</a:t>
            </a:r>
            <a:r>
              <a:rPr lang="en-US" sz="2400" dirty="0"/>
              <a:t>).</a:t>
            </a:r>
          </a:p>
          <a:p>
            <a:pPr lvl="1"/>
            <a:r>
              <a:rPr lang="en-US" sz="2400" b="1" u="sng" dirty="0"/>
              <a:t>Three</a:t>
            </a:r>
            <a:r>
              <a:rPr lang="en-US" sz="2400" b="1" dirty="0"/>
              <a:t> </a:t>
            </a:r>
            <a:r>
              <a:rPr lang="en-US" sz="2400" dirty="0"/>
              <a:t>messages to set up a </a:t>
            </a:r>
            <a:r>
              <a:rPr lang="en-US" sz="2400" b="1" dirty="0"/>
              <a:t>Transmission Control Protocol </a:t>
            </a:r>
            <a:r>
              <a:rPr lang="en-US" sz="2400" dirty="0"/>
              <a:t>(</a:t>
            </a:r>
            <a:r>
              <a:rPr lang="en-US" sz="2400" b="1" dirty="0"/>
              <a:t>TCP</a:t>
            </a:r>
            <a:r>
              <a:rPr lang="en-US" sz="2400" dirty="0"/>
              <a:t>) connection between your </a:t>
            </a:r>
            <a:r>
              <a:rPr lang="en-US" sz="2400" b="1" dirty="0"/>
              <a:t>browser </a:t>
            </a:r>
            <a:r>
              <a:rPr lang="en-US" sz="2400" dirty="0"/>
              <a:t>and the </a:t>
            </a:r>
            <a:r>
              <a:rPr lang="en-US" sz="2400" b="1" dirty="0"/>
              <a:t>server </a:t>
            </a:r>
            <a:r>
              <a:rPr lang="en-US" sz="2400" dirty="0"/>
              <a:t>(</a:t>
            </a:r>
            <a:r>
              <a:rPr lang="en-US" sz="2400" b="1" dirty="0"/>
              <a:t>www.cs.princeton.edu</a:t>
            </a:r>
            <a:r>
              <a:rPr lang="en-US" sz="2400" dirty="0"/>
              <a:t>). </a:t>
            </a:r>
          </a:p>
          <a:p>
            <a:pPr lvl="1"/>
            <a:r>
              <a:rPr lang="en-US" sz="2400" b="1" u="sng" dirty="0"/>
              <a:t>Four</a:t>
            </a:r>
            <a:r>
              <a:rPr lang="en-US" sz="2400" dirty="0"/>
              <a:t> messages for your browser to send the </a:t>
            </a:r>
            <a:r>
              <a:rPr lang="en-US" sz="2400" b="1" dirty="0"/>
              <a:t>HTTP</a:t>
            </a:r>
            <a:r>
              <a:rPr lang="en-US" sz="2400" dirty="0"/>
              <a:t> “GET” </a:t>
            </a:r>
            <a:r>
              <a:rPr lang="en-US" sz="2400" b="1" i="1" dirty="0"/>
              <a:t>request</a:t>
            </a:r>
            <a:r>
              <a:rPr lang="en-US" sz="2400" dirty="0"/>
              <a:t> and the server to respond with the </a:t>
            </a:r>
            <a:r>
              <a:rPr lang="en-US" sz="2400" b="1" i="1" dirty="0"/>
              <a:t>requested page </a:t>
            </a:r>
            <a:r>
              <a:rPr lang="en-US" sz="2400" dirty="0"/>
              <a:t>(and for each side to </a:t>
            </a:r>
            <a:r>
              <a:rPr lang="en-US" sz="2400" b="1" i="1" dirty="0"/>
              <a:t>acknowledge receipt </a:t>
            </a:r>
            <a:r>
              <a:rPr lang="en-US" sz="2400" dirty="0"/>
              <a:t>of that message).</a:t>
            </a:r>
          </a:p>
          <a:p>
            <a:pPr lvl="1"/>
            <a:r>
              <a:rPr lang="en-US" sz="2400" dirty="0"/>
              <a:t> </a:t>
            </a:r>
            <a:r>
              <a:rPr lang="en-US" sz="2400" b="1" u="sng" dirty="0"/>
              <a:t>Four</a:t>
            </a:r>
            <a:r>
              <a:rPr lang="en-US" sz="2400" u="sng" dirty="0"/>
              <a:t> </a:t>
            </a:r>
            <a:r>
              <a:rPr lang="en-US" sz="2400" dirty="0"/>
              <a:t>messages to tear down the </a:t>
            </a:r>
            <a:r>
              <a:rPr lang="en-US" sz="2400" b="1" dirty="0"/>
              <a:t>TCP connection</a:t>
            </a:r>
            <a:r>
              <a:rPr lang="en-US" sz="2400" dirty="0"/>
              <a:t>.</a:t>
            </a:r>
            <a:endParaRPr lang="th-TH" sz="2400" dirty="0"/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4000" dirty="0"/>
              <a:t>     Uniform Resource Locator</a:t>
            </a:r>
            <a:endParaRPr lang="th-TH" sz="4000" u="sng" dirty="0"/>
          </a:p>
        </p:txBody>
      </p:sp>
    </p:spTree>
    <p:extLst>
      <p:ext uri="{BB962C8B-B14F-4D97-AF65-F5344CB8AC3E}">
        <p14:creationId xmlns:p14="http://schemas.microsoft.com/office/powerpoint/2010/main" val="93458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Another widespread application of the </a:t>
            </a:r>
            <a:r>
              <a:rPr lang="en-US" sz="2800" b="1" dirty="0"/>
              <a:t>Internet</a:t>
            </a:r>
            <a:r>
              <a:rPr lang="en-US" sz="2800" dirty="0"/>
              <a:t> is </a:t>
            </a:r>
            <a:r>
              <a:rPr lang="en-US" sz="2800" i="1" dirty="0"/>
              <a:t>audio</a:t>
            </a:r>
            <a:r>
              <a:rPr lang="en-US" sz="2800" dirty="0"/>
              <a:t> and </a:t>
            </a:r>
            <a:r>
              <a:rPr lang="en-US" sz="2800" i="1" dirty="0"/>
              <a:t>video</a:t>
            </a:r>
            <a:r>
              <a:rPr lang="en-US" sz="2800" dirty="0"/>
              <a:t> “</a:t>
            </a:r>
            <a:r>
              <a:rPr lang="en-US" sz="2800" b="1" dirty="0"/>
              <a:t>streaming</a:t>
            </a:r>
            <a:r>
              <a:rPr lang="en-US" sz="2800" dirty="0"/>
              <a:t>”:</a:t>
            </a:r>
          </a:p>
          <a:p>
            <a:pPr lvl="1"/>
            <a:r>
              <a:rPr lang="en-US" sz="2400" b="1" dirty="0"/>
              <a:t>Streaming</a:t>
            </a:r>
            <a:r>
              <a:rPr lang="en-US" sz="2400" dirty="0"/>
              <a:t> audio and video implies a more timely transfer of messages from </a:t>
            </a:r>
            <a:r>
              <a:rPr lang="en-US" sz="2400" b="1" i="1" dirty="0"/>
              <a:t>sender</a:t>
            </a:r>
            <a:r>
              <a:rPr lang="en-US" sz="2400" dirty="0"/>
              <a:t> to </a:t>
            </a:r>
            <a:r>
              <a:rPr lang="en-US" sz="2400" b="1" i="1" dirty="0"/>
              <a:t>receiver</a:t>
            </a:r>
            <a:r>
              <a:rPr lang="en-US" sz="2400" dirty="0"/>
              <a:t>, and the receiver displays the video with its audio it arrives.</a:t>
            </a:r>
          </a:p>
          <a:p>
            <a:pPr lvl="1"/>
            <a:r>
              <a:rPr lang="en-US" sz="2400" dirty="0"/>
              <a:t>A regular application (</a:t>
            </a:r>
            <a:r>
              <a:rPr lang="en-US" sz="2400" b="1" dirty="0"/>
              <a:t>non-streaming</a:t>
            </a:r>
            <a:r>
              <a:rPr lang="en-US" sz="2400" dirty="0"/>
              <a:t> such as traditional delivery of text) can be delivered and read in bits and pieces.</a:t>
            </a:r>
          </a:p>
          <a:p>
            <a:pPr lvl="2"/>
            <a:r>
              <a:rPr lang="en-US" sz="2000" dirty="0"/>
              <a:t> </a:t>
            </a:r>
            <a:r>
              <a:rPr lang="en-US" dirty="0"/>
              <a:t>This difference affects how the network supports various classes of applications.</a:t>
            </a:r>
            <a:endParaRPr lang="th-TH" dirty="0"/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4000" dirty="0"/>
              <a:t>     Audio and Video Streaming</a:t>
            </a:r>
            <a:endParaRPr lang="th-TH" sz="40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Real-time Application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1335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Real-time</a:t>
            </a:r>
            <a:r>
              <a:rPr lang="en-US" sz="2800" dirty="0"/>
              <a:t> audio and video application:</a:t>
            </a:r>
          </a:p>
          <a:p>
            <a:pPr lvl="1"/>
            <a:r>
              <a:rPr lang="en-US" sz="2400" dirty="0"/>
              <a:t>These applications have considerably tighter t</a:t>
            </a:r>
            <a:r>
              <a:rPr lang="en-US" sz="2400" b="1" i="1" dirty="0"/>
              <a:t>iming constraints</a:t>
            </a:r>
            <a:r>
              <a:rPr lang="en-US" sz="2400" dirty="0"/>
              <a:t> than </a:t>
            </a:r>
            <a:r>
              <a:rPr lang="en-US" sz="2400" b="1" dirty="0"/>
              <a:t>streaming applications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When using a </a:t>
            </a:r>
            <a:r>
              <a:rPr lang="en-US" sz="2400" b="1" dirty="0"/>
              <a:t>voice-over-IP application </a:t>
            </a:r>
            <a:r>
              <a:rPr lang="en-US" sz="2400" dirty="0"/>
              <a:t>such as </a:t>
            </a:r>
            <a:r>
              <a:rPr lang="en-US" sz="2400" b="1" dirty="0"/>
              <a:t>Skype </a:t>
            </a:r>
            <a:r>
              <a:rPr lang="en-US" sz="2400" dirty="0"/>
              <a:t>or a </a:t>
            </a:r>
            <a:r>
              <a:rPr lang="en-US" sz="2400" b="1" dirty="0"/>
              <a:t>videoconferencing </a:t>
            </a:r>
            <a:r>
              <a:rPr lang="en-US" sz="2400" dirty="0"/>
              <a:t>application such as </a:t>
            </a:r>
            <a:r>
              <a:rPr lang="en-US" sz="2400" b="1" dirty="0"/>
              <a:t>MS Teams </a:t>
            </a:r>
            <a:r>
              <a:rPr lang="en-US" sz="2400" dirty="0"/>
              <a:t>or </a:t>
            </a:r>
            <a:r>
              <a:rPr lang="en-US" sz="2400" b="1" dirty="0"/>
              <a:t>Zoom</a:t>
            </a:r>
            <a:r>
              <a:rPr lang="en-US" sz="2400" dirty="0"/>
              <a:t>, the interactions among the participants must be </a:t>
            </a:r>
            <a:r>
              <a:rPr lang="en-US" sz="2400" b="1" dirty="0"/>
              <a:t>timely</a:t>
            </a:r>
            <a:r>
              <a:rPr lang="en-US" sz="2400" dirty="0"/>
              <a:t>.</a:t>
            </a:r>
          </a:p>
          <a:p>
            <a:pPr lvl="2"/>
            <a:r>
              <a:rPr lang="en-US" sz="2000" dirty="0"/>
              <a:t> When a person at one end gestures, then that action must be displayed at the other end as quickly as possible.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real-time</a:t>
            </a:r>
            <a:r>
              <a:rPr lang="en-US" sz="2400" dirty="0"/>
              <a:t> </a:t>
            </a:r>
            <a:r>
              <a:rPr lang="en-US" sz="2400" b="1" dirty="0"/>
              <a:t>Videoconferencing</a:t>
            </a:r>
            <a:r>
              <a:rPr lang="en-US" sz="2400" dirty="0"/>
              <a:t> tool that run over the </a:t>
            </a:r>
            <a:r>
              <a:rPr lang="en-US" sz="2400" b="1" dirty="0"/>
              <a:t>Internet </a:t>
            </a:r>
            <a:r>
              <a:rPr lang="en-US" sz="2400" dirty="0"/>
              <a:t>since the early 1990s.</a:t>
            </a:r>
          </a:p>
          <a:p>
            <a:pPr lvl="2"/>
            <a:r>
              <a:rPr lang="en-US" sz="2000" dirty="0"/>
              <a:t>An example </a:t>
            </a:r>
            <a:r>
              <a:rPr lang="en-US" sz="2000" b="1" dirty="0"/>
              <a:t>real-time</a:t>
            </a:r>
            <a:r>
              <a:rPr lang="en-US" sz="2000" dirty="0"/>
              <a:t> </a:t>
            </a:r>
            <a:r>
              <a:rPr lang="en-US" sz="2000" b="1" dirty="0"/>
              <a:t>Videoconferencing</a:t>
            </a:r>
            <a:r>
              <a:rPr lang="en-US" sz="2000" dirty="0"/>
              <a:t> system is shown in </a:t>
            </a:r>
            <a:r>
              <a:rPr lang="en-US" sz="2000" b="1" dirty="0"/>
              <a:t>Figure 1.1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Fitting the video content into a relatively low </a:t>
            </a:r>
            <a:r>
              <a:rPr lang="en-US" sz="2000" b="1" dirty="0"/>
              <a:t>bandwidth network</a:t>
            </a:r>
            <a:r>
              <a:rPr lang="en-US" sz="2000" dirty="0"/>
              <a:t>, ensuring the </a:t>
            </a:r>
            <a:r>
              <a:rPr lang="en-US" sz="2000" b="1" dirty="0"/>
              <a:t>video </a:t>
            </a:r>
            <a:r>
              <a:rPr lang="en-US" sz="2000" dirty="0"/>
              <a:t>and </a:t>
            </a:r>
            <a:r>
              <a:rPr lang="en-US" sz="2000" b="1" dirty="0"/>
              <a:t>audio</a:t>
            </a:r>
            <a:r>
              <a:rPr lang="en-US" sz="2000" dirty="0"/>
              <a:t> remain in </a:t>
            </a:r>
            <a:r>
              <a:rPr lang="en-US" sz="2000" b="1" dirty="0"/>
              <a:t>sync</a:t>
            </a:r>
            <a:r>
              <a:rPr lang="en-US" sz="2000" dirty="0"/>
              <a:t> and arrive </a:t>
            </a:r>
            <a:r>
              <a:rPr lang="en-US" sz="2000" b="1" dirty="0"/>
              <a:t>in time </a:t>
            </a:r>
            <a:r>
              <a:rPr lang="en-US" sz="2000" dirty="0"/>
              <a:t>for a </a:t>
            </a:r>
            <a:r>
              <a:rPr lang="en-US" sz="2000" b="1" dirty="0"/>
              <a:t>good user experience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  <a:p>
            <a:pPr lvl="2"/>
            <a:endParaRPr lang="en-US" sz="20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15</a:t>
            </a:fld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27419" cy="484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ADECFF-6663-9339-1377-0B415ED3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1765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Real-time Application</a:t>
            </a:r>
            <a:endParaRPr lang="th-TH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Stakeholders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b="1" dirty="0"/>
              <a:t>Three stakeholders </a:t>
            </a:r>
            <a:r>
              <a:rPr lang="en-US" sz="2400" dirty="0"/>
              <a:t>listed here are required for the development of a </a:t>
            </a:r>
            <a:r>
              <a:rPr lang="en-US" sz="2400" b="1" dirty="0"/>
              <a:t>network</a:t>
            </a:r>
            <a:r>
              <a:rPr lang="en-US" sz="2400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An </a:t>
            </a:r>
            <a:r>
              <a:rPr lang="en-US" sz="2400" b="1" u="sng" dirty="0"/>
              <a:t>application programmer </a:t>
            </a:r>
            <a:r>
              <a:rPr lang="en-US" sz="2400" dirty="0"/>
              <a:t>would list the </a:t>
            </a:r>
            <a:r>
              <a:rPr lang="en-US" sz="2400" b="1" i="1" dirty="0"/>
              <a:t>services</a:t>
            </a:r>
            <a:r>
              <a:rPr lang="en-US" sz="2400" dirty="0"/>
              <a:t> that their application needs:  </a:t>
            </a:r>
          </a:p>
          <a:p>
            <a:pPr lvl="2"/>
            <a:r>
              <a:rPr lang="en-US" sz="2000" dirty="0"/>
              <a:t>guarantee that the application’s message will be delivered without error within a specific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b="1" u="sng" dirty="0"/>
              <a:t>network operator </a:t>
            </a:r>
            <a:r>
              <a:rPr lang="en-US" sz="2400" dirty="0"/>
              <a:t>would list the characteristics of a system that is easy to administer and manage:</a:t>
            </a:r>
          </a:p>
          <a:p>
            <a:pPr marL="1371600" lvl="2" indent="-514350"/>
            <a:r>
              <a:rPr lang="en-US" sz="2000" dirty="0"/>
              <a:t>faults can be easily isolated, new devices can be added to the network and configured correctly, and it is easy to account for usage.</a:t>
            </a:r>
            <a:endParaRPr lang="th-TH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b="1" u="sng" dirty="0"/>
              <a:t>network designer </a:t>
            </a:r>
            <a:r>
              <a:rPr lang="en-US" sz="2400" dirty="0"/>
              <a:t>would list the properties of a cost-effective design:</a:t>
            </a:r>
          </a:p>
          <a:p>
            <a:pPr marL="1371600" lvl="2" indent="-514350"/>
            <a:r>
              <a:rPr lang="en-US" sz="2000" dirty="0"/>
              <a:t>network resources are efficiently utilized and fairly allocated to different users. </a:t>
            </a:r>
            <a:endParaRPr lang="th-TH" sz="2000" dirty="0"/>
          </a:p>
          <a:p>
            <a:pPr marL="1371600" lvl="2" indent="-514350"/>
            <a:endParaRPr lang="en-US" sz="2000" dirty="0"/>
          </a:p>
          <a:p>
            <a:pPr marL="1371600" lvl="2" indent="-514350"/>
            <a:endParaRPr lang="en-US" sz="2000" dirty="0"/>
          </a:p>
          <a:p>
            <a:pPr marL="1371600" lvl="2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th-TH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Connectivity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network</a:t>
            </a:r>
            <a:r>
              <a:rPr lang="en-US" sz="2800" dirty="0"/>
              <a:t> must provide </a:t>
            </a:r>
            <a:r>
              <a:rPr lang="en-US" sz="2800" b="1" dirty="0"/>
              <a:t>connectivity</a:t>
            </a:r>
            <a:r>
              <a:rPr lang="en-US" sz="2800" dirty="0"/>
              <a:t> among a set of computers:</a:t>
            </a:r>
          </a:p>
          <a:p>
            <a:pPr lvl="1"/>
            <a:r>
              <a:rPr lang="en-US" sz="2400" dirty="0"/>
              <a:t>for reasons of </a:t>
            </a:r>
            <a:r>
              <a:rPr lang="en-US" sz="2400" b="1" i="1" dirty="0"/>
              <a:t>privacy</a:t>
            </a:r>
            <a:r>
              <a:rPr lang="en-US" sz="2400" dirty="0"/>
              <a:t> and </a:t>
            </a:r>
            <a:r>
              <a:rPr lang="en-US" sz="2400" b="1" i="1" dirty="0"/>
              <a:t>security</a:t>
            </a:r>
            <a:r>
              <a:rPr lang="en-US" sz="2400" dirty="0"/>
              <a:t>, many private (or corporate) networks have the explicit goal of </a:t>
            </a:r>
            <a:r>
              <a:rPr lang="en-US" sz="2400" b="1" i="1" dirty="0"/>
              <a:t>limiting the set of machines</a:t>
            </a:r>
            <a:r>
              <a:rPr lang="en-US" sz="2400" dirty="0"/>
              <a:t> that are connected.</a:t>
            </a:r>
          </a:p>
          <a:p>
            <a:pPr lvl="1"/>
            <a:r>
              <a:rPr lang="en-US" sz="2400" dirty="0"/>
              <a:t>Networks, including the </a:t>
            </a:r>
            <a:r>
              <a:rPr lang="en-US" sz="2400" b="1" dirty="0"/>
              <a:t>Internet,</a:t>
            </a:r>
            <a:r>
              <a:rPr lang="en-US" sz="2400" dirty="0"/>
              <a:t> are designed to grow in a way that allows them the potential </a:t>
            </a:r>
            <a:r>
              <a:rPr lang="en-US" sz="2400" b="1" i="1" dirty="0"/>
              <a:t>to connect all the computers </a:t>
            </a:r>
            <a:r>
              <a:rPr lang="en-US" sz="2400" dirty="0"/>
              <a:t>in the world.</a:t>
            </a:r>
          </a:p>
          <a:p>
            <a:pPr lvl="2"/>
            <a:r>
              <a:rPr lang="en-US" dirty="0"/>
              <a:t>A system designed </a:t>
            </a:r>
            <a:r>
              <a:rPr lang="en-US" b="1" i="1" dirty="0"/>
              <a:t>to support growth to an arbitrarily large size </a:t>
            </a:r>
            <a:r>
              <a:rPr lang="en-US" dirty="0"/>
              <a:t>is said to scale.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Connectivity</a:t>
            </a:r>
            <a:r>
              <a:rPr lang="en-US" sz="2800" dirty="0"/>
              <a:t> occurs at many different levels:</a:t>
            </a:r>
          </a:p>
          <a:p>
            <a:pPr lvl="1"/>
            <a:r>
              <a:rPr lang="en-US" sz="2400" dirty="0"/>
              <a:t>At the </a:t>
            </a:r>
            <a:r>
              <a:rPr lang="en-US" sz="2400" b="1" dirty="0"/>
              <a:t>lowest level</a:t>
            </a:r>
            <a:r>
              <a:rPr lang="en-US" sz="2400" dirty="0"/>
              <a:t>, a network can consist of two or more computers directly connected by some </a:t>
            </a:r>
            <a:r>
              <a:rPr lang="en-US" sz="2400" b="1" dirty="0"/>
              <a:t>physical medium</a:t>
            </a:r>
            <a:r>
              <a:rPr lang="en-US" sz="2400" dirty="0"/>
              <a:t>, such as a </a:t>
            </a:r>
            <a:r>
              <a:rPr lang="en-US" sz="2400" b="1" i="1" dirty="0"/>
              <a:t>coaxial cable </a:t>
            </a:r>
            <a:r>
              <a:rPr lang="en-US" sz="2400" dirty="0"/>
              <a:t>or an </a:t>
            </a:r>
            <a:r>
              <a:rPr lang="en-US" sz="2400" b="1" i="1" dirty="0"/>
              <a:t>optical fiber</a:t>
            </a:r>
            <a:r>
              <a:rPr lang="en-US" sz="2400" dirty="0"/>
              <a:t>.</a:t>
            </a:r>
          </a:p>
          <a:p>
            <a:pPr lvl="2"/>
            <a:r>
              <a:rPr lang="en-US" dirty="0"/>
              <a:t>We call such a </a:t>
            </a:r>
            <a:r>
              <a:rPr lang="en-US" b="1" dirty="0"/>
              <a:t>physical medium </a:t>
            </a:r>
            <a:r>
              <a:rPr lang="en-US" u="sng" dirty="0"/>
              <a:t>a </a:t>
            </a:r>
            <a:r>
              <a:rPr lang="en-US" b="1" i="1" u="sng" dirty="0"/>
              <a:t>link</a:t>
            </a:r>
            <a:r>
              <a:rPr lang="en-US" dirty="0"/>
              <a:t> and refer to the </a:t>
            </a:r>
            <a:r>
              <a:rPr lang="en-US" b="1" dirty="0"/>
              <a:t>computers</a:t>
            </a:r>
            <a:r>
              <a:rPr lang="en-US" dirty="0"/>
              <a:t> it connects as </a:t>
            </a:r>
            <a:r>
              <a:rPr lang="en-US" b="1" i="1" u="sng" dirty="0"/>
              <a:t>nodes</a:t>
            </a:r>
            <a:r>
              <a:rPr lang="en-US" u="sng" dirty="0"/>
              <a:t>.</a:t>
            </a:r>
          </a:p>
          <a:p>
            <a:pPr lvl="1"/>
            <a:r>
              <a:rPr lang="en-US" sz="2400" b="1" dirty="0"/>
              <a:t>Physical links </a:t>
            </a:r>
            <a:r>
              <a:rPr lang="en-US" sz="2400" dirty="0"/>
              <a:t>are sometimes limited to a pair of nodes (such a link is said to be </a:t>
            </a:r>
            <a:r>
              <a:rPr lang="en-US" sz="2400" b="1" i="1" u="sng" dirty="0"/>
              <a:t>point-to-point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In other cases </a:t>
            </a:r>
            <a:r>
              <a:rPr lang="en-US" sz="2400" b="1" i="1" dirty="0"/>
              <a:t>more than two nodes </a:t>
            </a:r>
            <a:r>
              <a:rPr lang="en-US" sz="2400" b="1" dirty="0"/>
              <a:t>may share a</a:t>
            </a:r>
            <a:r>
              <a:rPr lang="en-US" sz="2400" dirty="0"/>
              <a:t> </a:t>
            </a:r>
            <a:r>
              <a:rPr lang="en-US" sz="2400" b="1" dirty="0"/>
              <a:t>single physical link </a:t>
            </a:r>
            <a:r>
              <a:rPr lang="en-US" sz="2400" dirty="0"/>
              <a:t>(such a link is said to be </a:t>
            </a:r>
            <a:r>
              <a:rPr lang="en-US" sz="2400" b="1" i="1" dirty="0"/>
              <a:t>multiple-access</a:t>
            </a:r>
            <a:r>
              <a:rPr lang="en-US" sz="2400" dirty="0"/>
              <a:t>). See </a:t>
            </a:r>
            <a:r>
              <a:rPr lang="en-US" sz="2400" b="1" dirty="0"/>
              <a:t>Figure 1.2</a:t>
            </a:r>
            <a:r>
              <a:rPr lang="en-US" sz="2400" dirty="0"/>
              <a:t>.</a:t>
            </a:r>
          </a:p>
          <a:p>
            <a:pPr lvl="2"/>
            <a:r>
              <a:rPr lang="en-US" b="1" dirty="0">
                <a:latin typeface="+mj-lt"/>
              </a:rPr>
              <a:t>multiple-access links </a:t>
            </a:r>
            <a:r>
              <a:rPr lang="en-US" dirty="0">
                <a:latin typeface="+mj-lt"/>
              </a:rPr>
              <a:t>are limited in size, in terms of both the </a:t>
            </a:r>
            <a:r>
              <a:rPr lang="en-US" i="1" dirty="0">
                <a:latin typeface="+mj-lt"/>
              </a:rPr>
              <a:t>geographical distance </a:t>
            </a:r>
            <a:r>
              <a:rPr lang="en-US" dirty="0">
                <a:latin typeface="+mj-lt"/>
              </a:rPr>
              <a:t>and the </a:t>
            </a:r>
            <a:r>
              <a:rPr lang="en-US" i="1" dirty="0">
                <a:latin typeface="+mj-lt"/>
              </a:rPr>
              <a:t>number of nodes</a:t>
            </a:r>
            <a:r>
              <a:rPr lang="en-US" dirty="0">
                <a:latin typeface="+mj-lt"/>
              </a:rPr>
              <a:t>.</a:t>
            </a:r>
            <a:endParaRPr lang="th-TH" dirty="0">
              <a:latin typeface="+mj-lt"/>
            </a:endParaRPr>
          </a:p>
          <a:p>
            <a:pPr lvl="2"/>
            <a:r>
              <a:rPr lang="en-US" b="1" dirty="0">
                <a:latin typeface="+mj-lt"/>
              </a:rPr>
              <a:t>Wireless links</a:t>
            </a:r>
            <a:r>
              <a:rPr lang="en-US" dirty="0">
                <a:latin typeface="+mj-lt"/>
              </a:rPr>
              <a:t>, such as those provided by </a:t>
            </a:r>
            <a:r>
              <a:rPr lang="en-US" b="1" dirty="0">
                <a:latin typeface="+mj-lt"/>
              </a:rPr>
              <a:t>cellular networks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Wi-Fi</a:t>
            </a:r>
            <a:r>
              <a:rPr lang="en-US" dirty="0">
                <a:latin typeface="+mj-lt"/>
              </a:rPr>
              <a:t> networks </a:t>
            </a:r>
            <a:r>
              <a:rPr lang="en-US" b="1" dirty="0">
                <a:latin typeface="+mj-lt"/>
              </a:rPr>
              <a:t>are multiple-access links</a:t>
            </a:r>
            <a:endParaRPr lang="th-TH" b="1" dirty="0">
              <a:latin typeface="+mj-lt"/>
            </a:endParaRPr>
          </a:p>
          <a:p>
            <a:pPr lvl="1"/>
            <a:endParaRPr lang="en-US" sz="2200" dirty="0">
              <a:latin typeface="+mj-lt"/>
            </a:endParaRPr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Connectivity</a:t>
            </a:r>
            <a:endParaRPr lang="th-TH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19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338"/>
            <a:ext cx="7993083" cy="368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D957F-97E0-7A33-6EC2-615E5E41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5" y="3428995"/>
            <a:ext cx="10" cy="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EB6C26-24B4-F07C-8B58-3B694DED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5" y="3428995"/>
            <a:ext cx="10" cy="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80A312-8BCC-A0F1-40F5-9AAF3F9AF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55" y="4178628"/>
            <a:ext cx="2652421" cy="2365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7E68C9-73D1-6E7E-23B9-E707DAC40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7" y="0"/>
            <a:ext cx="6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F37EE0-BFEA-1B7F-4EEF-719112CBF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846" y="4225704"/>
            <a:ext cx="3214093" cy="2336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is a network?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a computer network?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to build a scalable network that will support different applications?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is a computer network different from other types of networks?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a computer network architecture?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Connectivity </a:t>
            </a:r>
            <a:r>
              <a:rPr lang="en-US" sz="2800" dirty="0"/>
              <a:t>between two nodes does not necessarily imply a </a:t>
            </a:r>
            <a:r>
              <a:rPr lang="en-US" sz="2800" b="1" i="1" dirty="0"/>
              <a:t>direct physical connection</a:t>
            </a:r>
            <a:r>
              <a:rPr lang="en-US" sz="2800" dirty="0"/>
              <a:t>.</a:t>
            </a:r>
            <a:endParaRPr lang="en-US" sz="2800" b="1" dirty="0"/>
          </a:p>
          <a:p>
            <a:r>
              <a:rPr lang="en-US" sz="2800" b="1" dirty="0"/>
              <a:t>Figure 1.3 </a:t>
            </a:r>
            <a:r>
              <a:rPr lang="en-US" sz="2800" dirty="0"/>
              <a:t>shows a pair of shows a </a:t>
            </a:r>
            <a:r>
              <a:rPr lang="en-US" sz="2800" b="1" dirty="0"/>
              <a:t>set of nodes </a:t>
            </a:r>
            <a:r>
              <a:rPr lang="en-US" sz="2800" dirty="0"/>
              <a:t>(computers), each of which is attached to one or more </a:t>
            </a:r>
            <a:r>
              <a:rPr lang="en-US" sz="2800" b="1" dirty="0"/>
              <a:t>point-to-point links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Those nodes attached to </a:t>
            </a:r>
            <a:r>
              <a:rPr lang="en-US" sz="2400" b="1" dirty="0"/>
              <a:t>links </a:t>
            </a:r>
            <a:r>
              <a:rPr lang="en-US" sz="2400" dirty="0"/>
              <a:t>run software that </a:t>
            </a:r>
            <a:r>
              <a:rPr lang="en-US" sz="2400" b="1" i="1" dirty="0"/>
              <a:t>forwards data </a:t>
            </a:r>
            <a:r>
              <a:rPr lang="en-US" sz="2400" dirty="0"/>
              <a:t>received on one link out on another. </a:t>
            </a:r>
          </a:p>
          <a:p>
            <a:pPr lvl="1"/>
            <a:r>
              <a:rPr lang="en-US" sz="2400" dirty="0"/>
              <a:t>If organized systematically, these </a:t>
            </a:r>
            <a:r>
              <a:rPr lang="en-US" sz="2400" b="1" i="1" dirty="0"/>
              <a:t>forwarding nodes </a:t>
            </a:r>
            <a:r>
              <a:rPr lang="en-US" sz="2400" dirty="0"/>
              <a:t>form a </a:t>
            </a:r>
            <a:r>
              <a:rPr lang="en-US" sz="2400" b="1" dirty="0"/>
              <a:t>switched network</a:t>
            </a:r>
            <a:r>
              <a:rPr lang="en-US" sz="2400" dirty="0"/>
              <a:t>:</a:t>
            </a:r>
          </a:p>
          <a:p>
            <a:pPr lvl="2"/>
            <a:r>
              <a:rPr lang="en-US" dirty="0"/>
              <a:t>The two types of </a:t>
            </a:r>
            <a:r>
              <a:rPr lang="en-US" b="1" dirty="0"/>
              <a:t>switched networks </a:t>
            </a:r>
            <a:r>
              <a:rPr lang="en-US" dirty="0"/>
              <a:t>are:</a:t>
            </a:r>
          </a:p>
          <a:p>
            <a:pPr lvl="3"/>
            <a:r>
              <a:rPr lang="en-US" sz="1600" dirty="0"/>
              <a:t> </a:t>
            </a:r>
            <a:r>
              <a:rPr lang="en-US" sz="2400" b="1" dirty="0"/>
              <a:t>circuit-switched </a:t>
            </a:r>
            <a:r>
              <a:rPr lang="en-US" sz="2400" dirty="0"/>
              <a:t>and </a:t>
            </a:r>
            <a:r>
              <a:rPr lang="en-US" sz="2400" b="1" dirty="0"/>
              <a:t>packet-switched</a:t>
            </a:r>
            <a:r>
              <a:rPr lang="en-US" sz="2400" dirty="0"/>
              <a:t>. </a:t>
            </a:r>
          </a:p>
          <a:p>
            <a:pPr lvl="3"/>
            <a:r>
              <a:rPr lang="en-US" sz="2400" dirty="0"/>
              <a:t>The </a:t>
            </a:r>
            <a:r>
              <a:rPr lang="en-US" sz="2400" b="1" dirty="0"/>
              <a:t>Circuit-switched </a:t>
            </a:r>
            <a:r>
              <a:rPr lang="en-US" sz="2400" dirty="0"/>
              <a:t>is the most notably employed by the </a:t>
            </a:r>
            <a:r>
              <a:rPr lang="en-US" sz="2400" b="1" dirty="0"/>
              <a:t>telephone system</a:t>
            </a:r>
          </a:p>
          <a:p>
            <a:pPr lvl="3"/>
            <a:r>
              <a:rPr lang="en-US" sz="2400" dirty="0"/>
              <a:t>The</a:t>
            </a:r>
            <a:r>
              <a:rPr lang="en-US" sz="2400" b="1" dirty="0"/>
              <a:t> packet-switched</a:t>
            </a:r>
            <a:r>
              <a:rPr lang="en-US" sz="2400" dirty="0"/>
              <a:t> is used for most computer networks.</a:t>
            </a:r>
            <a:endParaRPr lang="th-TH" sz="24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Connectivity</a:t>
            </a:r>
            <a:endParaRPr lang="th-TH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21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467600" cy="57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A second way in which a set of </a:t>
            </a:r>
            <a:r>
              <a:rPr lang="en-US" sz="2800" b="1" dirty="0"/>
              <a:t>computers </a:t>
            </a:r>
            <a:r>
              <a:rPr lang="en-US" sz="2800" dirty="0"/>
              <a:t>can be </a:t>
            </a:r>
            <a:r>
              <a:rPr lang="en-US" sz="2800" b="1" dirty="0"/>
              <a:t>indirectly connected </a:t>
            </a:r>
            <a:r>
              <a:rPr lang="en-US" sz="2800" dirty="0"/>
              <a:t>is shown in </a:t>
            </a:r>
            <a:r>
              <a:rPr lang="en-US" sz="2800" b="1" dirty="0"/>
              <a:t>Figure 1.4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In this situation, </a:t>
            </a:r>
            <a:r>
              <a:rPr lang="en-US" sz="2400" b="1" i="1" dirty="0"/>
              <a:t>independent networks </a:t>
            </a:r>
            <a:r>
              <a:rPr lang="en-US" sz="2400" dirty="0"/>
              <a:t>(called </a:t>
            </a:r>
            <a:r>
              <a:rPr lang="en-US" sz="2400" b="1" i="1" dirty="0"/>
              <a:t>clouds</a:t>
            </a:r>
            <a:r>
              <a:rPr lang="en-US" sz="2400" dirty="0"/>
              <a:t>) are </a:t>
            </a:r>
            <a:r>
              <a:rPr lang="en-US" sz="2400" b="1" i="1" dirty="0"/>
              <a:t>interconnected </a:t>
            </a:r>
            <a:r>
              <a:rPr lang="en-US" sz="2400" dirty="0"/>
              <a:t>to form an i</a:t>
            </a:r>
            <a:r>
              <a:rPr lang="en-US" sz="2400" b="1" dirty="0"/>
              <a:t>nternetwork</a:t>
            </a:r>
            <a:r>
              <a:rPr lang="en-US" sz="2400" dirty="0"/>
              <a:t> or </a:t>
            </a:r>
            <a:r>
              <a:rPr lang="en-US" sz="2400" b="1" dirty="0"/>
              <a:t>internet</a:t>
            </a:r>
            <a:r>
              <a:rPr lang="en-US" sz="2400" dirty="0"/>
              <a:t>.</a:t>
            </a:r>
          </a:p>
          <a:p>
            <a:pPr lvl="1"/>
            <a:r>
              <a:rPr lang="en-US" sz="2400" i="1" dirty="0"/>
              <a:t>A </a:t>
            </a:r>
            <a:r>
              <a:rPr lang="en-US" sz="2400" b="1" i="1" dirty="0"/>
              <a:t>node</a:t>
            </a:r>
            <a:r>
              <a:rPr lang="en-US" sz="2400" i="1" dirty="0"/>
              <a:t> plays as a </a:t>
            </a:r>
            <a:r>
              <a:rPr lang="en-US" sz="2400" b="1" i="1" dirty="0"/>
              <a:t>switch </a:t>
            </a:r>
            <a:r>
              <a:rPr lang="en-US" sz="2400" i="1" dirty="0"/>
              <a:t>connected to two or more networks via a </a:t>
            </a:r>
            <a:r>
              <a:rPr lang="en-US" sz="2400" b="1" i="1" dirty="0"/>
              <a:t>router </a:t>
            </a:r>
            <a:r>
              <a:rPr lang="en-US" sz="2400" i="1" dirty="0"/>
              <a:t>or </a:t>
            </a:r>
            <a:r>
              <a:rPr lang="en-US" sz="2400" b="1" i="1" dirty="0"/>
              <a:t>gateway</a:t>
            </a:r>
            <a:r>
              <a:rPr lang="en-US" sz="2400" i="1" dirty="0"/>
              <a:t>.</a:t>
            </a:r>
          </a:p>
          <a:p>
            <a:pPr lvl="2"/>
            <a:r>
              <a:rPr lang="en-US" dirty="0"/>
              <a:t>it </a:t>
            </a:r>
            <a:r>
              <a:rPr lang="en-US" b="1" i="1" dirty="0"/>
              <a:t>forwards messages </a:t>
            </a:r>
            <a:r>
              <a:rPr lang="en-US" dirty="0"/>
              <a:t>from one network to another.</a:t>
            </a:r>
            <a:endParaRPr lang="th-TH" dirty="0"/>
          </a:p>
          <a:p>
            <a:pPr lvl="1"/>
            <a:r>
              <a:rPr lang="en-US" sz="2400" dirty="0"/>
              <a:t>Note that the </a:t>
            </a:r>
            <a:r>
              <a:rPr lang="en-US" sz="2400" b="1" dirty="0"/>
              <a:t>internet </a:t>
            </a:r>
            <a:r>
              <a:rPr lang="en-US" sz="2400" dirty="0"/>
              <a:t>can be viewed as another kind of network, which means the </a:t>
            </a:r>
            <a:r>
              <a:rPr lang="en-US" sz="2400" b="1" dirty="0"/>
              <a:t>internet </a:t>
            </a:r>
            <a:r>
              <a:rPr lang="en-US" sz="2400" dirty="0"/>
              <a:t>can be built from a set of </a:t>
            </a:r>
            <a:r>
              <a:rPr lang="en-US" sz="2400" b="1" dirty="0"/>
              <a:t>internet</a:t>
            </a:r>
            <a:r>
              <a:rPr lang="en-US" sz="2400" dirty="0"/>
              <a:t>.</a:t>
            </a:r>
          </a:p>
          <a:p>
            <a:pPr lvl="2"/>
            <a:r>
              <a:rPr lang="en-US" sz="2000" dirty="0"/>
              <a:t>Recursively build arbitrarily large networks by </a:t>
            </a:r>
            <a:r>
              <a:rPr lang="en-US" sz="2000" b="1" dirty="0"/>
              <a:t>interconnecting clouds</a:t>
            </a:r>
            <a:r>
              <a:rPr lang="en-US" sz="2000" dirty="0"/>
              <a:t> to form </a:t>
            </a:r>
            <a:r>
              <a:rPr lang="en-US" sz="2000" b="1" dirty="0"/>
              <a:t>larger clouds</a:t>
            </a:r>
            <a:r>
              <a:rPr lang="en-US" sz="2000" dirty="0"/>
              <a:t>.</a:t>
            </a:r>
            <a:endParaRPr lang="th-TH" sz="2000" b="1" dirty="0"/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Connectivity</a:t>
            </a:r>
            <a:endParaRPr lang="th-TH" sz="4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23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DF8D3-5052-9DEA-3165-344F1930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04837"/>
            <a:ext cx="73342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00E6-49B3-80B1-B927-50FF7DF8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648200" cy="498316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+mj-lt"/>
              </a:rPr>
              <a:t>A </a:t>
            </a:r>
            <a:r>
              <a:rPr lang="en-US" sz="2200" b="1" i="0" dirty="0">
                <a:effectLst/>
                <a:latin typeface="+mj-lt"/>
              </a:rPr>
              <a:t>router</a:t>
            </a:r>
            <a:r>
              <a:rPr lang="en-US" sz="2200" b="0" i="0" dirty="0">
                <a:effectLst/>
                <a:latin typeface="+mj-lt"/>
              </a:rPr>
              <a:t> is a networking device that forwards data packets between computer networks. </a:t>
            </a:r>
          </a:p>
          <a:p>
            <a:r>
              <a:rPr lang="en-US" sz="2200" b="1" i="0" dirty="0">
                <a:effectLst/>
                <a:latin typeface="+mj-lt"/>
              </a:rPr>
              <a:t>Routers</a:t>
            </a:r>
            <a:r>
              <a:rPr lang="en-US" sz="2200" b="0" i="0" dirty="0">
                <a:effectLst/>
                <a:latin typeface="+mj-lt"/>
              </a:rPr>
              <a:t> perform the traffic directing functions between networks and on the global Internet. </a:t>
            </a:r>
          </a:p>
          <a:p>
            <a:r>
              <a:rPr lang="en-US" sz="2200" b="0" i="0" dirty="0">
                <a:effectLst/>
                <a:latin typeface="+mj-lt"/>
              </a:rPr>
              <a:t>Data sent through a network, such as a web page or email, are </a:t>
            </a:r>
            <a:r>
              <a:rPr lang="en-US" sz="2200" b="1" i="0" dirty="0">
                <a:effectLst/>
                <a:latin typeface="+mj-lt"/>
              </a:rPr>
              <a:t>packets</a:t>
            </a:r>
            <a:r>
              <a:rPr lang="en-US" sz="2200" b="0" i="0" dirty="0">
                <a:effectLst/>
                <a:latin typeface="+mj-lt"/>
              </a:rPr>
              <a:t>. </a:t>
            </a:r>
          </a:p>
          <a:p>
            <a:r>
              <a:rPr lang="en-US" sz="2200" b="0" i="0" dirty="0">
                <a:effectLst/>
                <a:latin typeface="+mj-lt"/>
              </a:rPr>
              <a:t>A </a:t>
            </a:r>
            <a:r>
              <a:rPr lang="en-US" sz="2200" b="1" i="0" dirty="0">
                <a:effectLst/>
                <a:latin typeface="+mj-lt"/>
              </a:rPr>
              <a:t>packet</a:t>
            </a:r>
            <a:r>
              <a:rPr lang="en-US" sz="2200" b="0" i="0" dirty="0">
                <a:effectLst/>
                <a:latin typeface="+mj-lt"/>
              </a:rPr>
              <a:t> is typically </a:t>
            </a:r>
            <a:r>
              <a:rPr lang="en-US" sz="2200" b="0" i="0" u="none" strike="noStrike" dirty="0">
                <a:effectLst/>
                <a:latin typeface="+mj-lt"/>
              </a:rPr>
              <a:t>forwarded</a:t>
            </a:r>
            <a:r>
              <a:rPr lang="en-US" sz="2200" b="0" i="0" dirty="0">
                <a:effectLst/>
                <a:latin typeface="+mj-lt"/>
              </a:rPr>
              <a:t> from one router to another through the networks that constitute an </a:t>
            </a:r>
            <a:r>
              <a:rPr lang="en-US" sz="2200" b="0" i="0" u="none" strike="noStrike" dirty="0">
                <a:effectLst/>
                <a:latin typeface="+mj-lt"/>
              </a:rPr>
              <a:t>internetwork</a:t>
            </a:r>
            <a:r>
              <a:rPr lang="en-US" sz="2200" b="0" i="0" dirty="0">
                <a:effectLst/>
                <a:latin typeface="+mj-lt"/>
              </a:rPr>
              <a:t> (e.g. the Internet) until it reaches its </a:t>
            </a:r>
            <a:r>
              <a:rPr lang="en-US" sz="2200" b="1" i="0" dirty="0">
                <a:effectLst/>
                <a:latin typeface="+mj-lt"/>
              </a:rPr>
              <a:t>destination </a:t>
            </a:r>
            <a:r>
              <a:rPr lang="en-US" sz="2200" b="1" i="0" u="none" strike="noStrike" dirty="0">
                <a:effectLst/>
                <a:latin typeface="+mj-lt"/>
              </a:rPr>
              <a:t>node</a:t>
            </a:r>
            <a:r>
              <a:rPr lang="en-US" sz="2200" b="0" i="0" dirty="0">
                <a:effectLst/>
                <a:latin typeface="+mj-lt"/>
              </a:rPr>
              <a:t>.</a:t>
            </a:r>
            <a:endParaRPr lang="en-US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C2A5-376B-EA66-0B22-661EC74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BF6A0-D615-BDED-3DC6-2BC2C01F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3E1F3-FD23-024F-5CF2-C0B7732C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4000" b="0" i="0" dirty="0">
                <a:solidFill>
                  <a:srgbClr val="202124"/>
                </a:solidFill>
                <a:effectLst/>
              </a:rPr>
              <a:t>Router 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https://en.wikipedia.org/wiki/Router_(computing)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EDD49-DC02-6A6F-AAEF-DE79205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05155"/>
            <a:ext cx="3657600" cy="3122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40D55-4224-7366-9E78-91AF6034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92" y="3428997"/>
            <a:ext cx="2615" cy="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3A0EB-A9A3-9581-5D7D-8ACA10A1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92" y="3428997"/>
            <a:ext cx="2615" cy="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9DD7E5-B9FD-31DB-15AB-D0ECAC103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281200"/>
            <a:ext cx="2662177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35563"/>
          </a:xfrm>
        </p:spPr>
        <p:txBody>
          <a:bodyPr>
            <a:normAutofit/>
          </a:bodyPr>
          <a:lstStyle/>
          <a:p>
            <a:r>
              <a:rPr lang="en-US" sz="2800" dirty="0"/>
              <a:t>A set of </a:t>
            </a:r>
            <a:r>
              <a:rPr lang="en-US" sz="2800" b="1" dirty="0"/>
              <a:t>hosts</a:t>
            </a:r>
            <a:r>
              <a:rPr lang="en-US" sz="2800" dirty="0"/>
              <a:t> (</a:t>
            </a:r>
            <a:r>
              <a:rPr lang="en-US" sz="2800" i="1" dirty="0"/>
              <a:t>accessing devices</a:t>
            </a:r>
            <a:r>
              <a:rPr lang="en-US" sz="2800" dirty="0"/>
              <a:t>/</a:t>
            </a:r>
            <a:r>
              <a:rPr lang="en-US" sz="2800" i="1" dirty="0"/>
              <a:t>computers</a:t>
            </a:r>
            <a:r>
              <a:rPr lang="en-US" sz="2800" dirty="0"/>
              <a:t>) are </a:t>
            </a:r>
            <a:r>
              <a:rPr lang="en-US" sz="2800" b="1" i="1" dirty="0"/>
              <a:t>directly</a:t>
            </a:r>
            <a:r>
              <a:rPr lang="en-US" sz="2800" dirty="0"/>
              <a:t> or </a:t>
            </a:r>
            <a:r>
              <a:rPr lang="en-US" sz="2800" b="1" i="1" dirty="0"/>
              <a:t>indirectly</a:t>
            </a:r>
            <a:r>
              <a:rPr lang="en-US" sz="2800" dirty="0"/>
              <a:t> connected to each other does not mean that providing </a:t>
            </a:r>
            <a:r>
              <a:rPr lang="en-US" sz="2800" b="1" dirty="0"/>
              <a:t>host-to-host network </a:t>
            </a:r>
            <a:r>
              <a:rPr lang="en-US" sz="2800" dirty="0"/>
              <a:t>connectivity:</a:t>
            </a:r>
          </a:p>
          <a:p>
            <a:pPr lvl="1"/>
            <a:r>
              <a:rPr lang="en-US" sz="2400" dirty="0"/>
              <a:t>The requirement is that </a:t>
            </a:r>
            <a:r>
              <a:rPr lang="en-US" sz="2400" i="1" dirty="0"/>
              <a:t>each node must be able to say which of the other nodes on the network it wants to communicate with.</a:t>
            </a:r>
          </a:p>
          <a:p>
            <a:pPr lvl="1"/>
            <a:r>
              <a:rPr lang="en-US" sz="2400" dirty="0"/>
              <a:t>This is done by assigning an </a:t>
            </a:r>
            <a:r>
              <a:rPr lang="en-US" sz="2400" b="1" u="sng" dirty="0"/>
              <a:t>address</a:t>
            </a:r>
            <a:r>
              <a:rPr lang="en-US" sz="2400" b="1" dirty="0"/>
              <a:t> </a:t>
            </a:r>
            <a:r>
              <a:rPr lang="en-US" sz="2400" dirty="0"/>
              <a:t>to each </a:t>
            </a:r>
            <a:r>
              <a:rPr lang="en-US" sz="2400" b="1" dirty="0"/>
              <a:t>node</a:t>
            </a:r>
            <a:r>
              <a:rPr lang="en-US" sz="2400" dirty="0"/>
              <a:t>:</a:t>
            </a:r>
          </a:p>
          <a:p>
            <a:pPr lvl="2"/>
            <a:r>
              <a:rPr lang="en-US" sz="2200" dirty="0"/>
              <a:t>An </a:t>
            </a:r>
            <a:r>
              <a:rPr lang="en-US" sz="2200" b="1" dirty="0"/>
              <a:t>address</a:t>
            </a:r>
            <a:r>
              <a:rPr lang="en-US" sz="2200" dirty="0"/>
              <a:t> is a </a:t>
            </a:r>
            <a:r>
              <a:rPr lang="en-US" sz="2200" b="1" i="1" dirty="0"/>
              <a:t>byte string that identifies a node</a:t>
            </a:r>
            <a:r>
              <a:rPr lang="en-US" sz="2200" dirty="0"/>
              <a:t>; </a:t>
            </a:r>
          </a:p>
          <a:p>
            <a:pPr lvl="3"/>
            <a:r>
              <a:rPr lang="en-US" sz="2200" dirty="0"/>
              <a:t>The network can use a </a:t>
            </a:r>
            <a:r>
              <a:rPr lang="en-US" sz="2200" b="1" dirty="0"/>
              <a:t>node’s address </a:t>
            </a:r>
            <a:r>
              <a:rPr lang="en-US" sz="2200" dirty="0"/>
              <a:t>to distinguish it from the other nodes in the network.</a:t>
            </a:r>
          </a:p>
          <a:p>
            <a:pPr lvl="3"/>
            <a:r>
              <a:rPr lang="en-US" sz="2200" dirty="0"/>
              <a:t>When a </a:t>
            </a:r>
            <a:r>
              <a:rPr lang="en-US" sz="2200" b="1" i="1" dirty="0"/>
              <a:t>source node </a:t>
            </a:r>
            <a:r>
              <a:rPr lang="en-US" sz="2200" dirty="0"/>
              <a:t>wants the network to deliver a message to a certain </a:t>
            </a:r>
            <a:r>
              <a:rPr lang="en-US" sz="2200" b="1" i="1" dirty="0"/>
              <a:t>destination node</a:t>
            </a:r>
            <a:r>
              <a:rPr lang="en-US" sz="2200" dirty="0"/>
              <a:t>, it specifies the address of the </a:t>
            </a:r>
            <a:r>
              <a:rPr lang="en-US" sz="2200" b="1" i="1" dirty="0"/>
              <a:t>destination node</a:t>
            </a:r>
            <a:r>
              <a:rPr lang="en-US" sz="2200" dirty="0"/>
              <a:t>.</a:t>
            </a:r>
            <a:endParaRPr lang="th-TH" sz="22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Connectivity</a:t>
            </a:r>
            <a:endParaRPr lang="th-TH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0762"/>
            <a:ext cx="8534400" cy="53038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the </a:t>
            </a:r>
            <a:r>
              <a:rPr lang="en-US" sz="2800" b="1" dirty="0"/>
              <a:t>sending</a:t>
            </a:r>
            <a:r>
              <a:rPr lang="en-US" sz="2800" dirty="0"/>
              <a:t> and </a:t>
            </a:r>
            <a:r>
              <a:rPr lang="en-US" sz="2800" b="1" dirty="0"/>
              <a:t>receiving</a:t>
            </a:r>
            <a:r>
              <a:rPr lang="en-US" sz="2800" dirty="0"/>
              <a:t> nodes are </a:t>
            </a:r>
            <a:r>
              <a:rPr lang="en-US" sz="2800" b="1" i="1" dirty="0"/>
              <a:t>not directly connected</a:t>
            </a:r>
            <a:r>
              <a:rPr lang="en-US" sz="2800" dirty="0"/>
              <a:t>, then the </a:t>
            </a:r>
            <a:r>
              <a:rPr lang="en-US" sz="2800" b="1" dirty="0"/>
              <a:t>switches/routers </a:t>
            </a:r>
            <a:r>
              <a:rPr lang="en-US" sz="2800" dirty="0"/>
              <a:t>of the network use </a:t>
            </a:r>
            <a:r>
              <a:rPr lang="en-US" sz="2800" b="1" dirty="0"/>
              <a:t>the address </a:t>
            </a:r>
            <a:r>
              <a:rPr lang="en-US" sz="2800" dirty="0"/>
              <a:t>to decide </a:t>
            </a:r>
            <a:r>
              <a:rPr lang="en-US" sz="2800" b="1" i="1" dirty="0"/>
              <a:t>how to forward the message toward the destination</a:t>
            </a:r>
            <a:r>
              <a:rPr lang="en-US" sz="2800" dirty="0"/>
              <a:t>: </a:t>
            </a:r>
          </a:p>
          <a:p>
            <a:r>
              <a:rPr lang="en-US" sz="2800" dirty="0"/>
              <a:t>The process of determining </a:t>
            </a:r>
            <a:r>
              <a:rPr lang="en-US" sz="2800" b="1" i="1" dirty="0"/>
              <a:t>how to forward messages toward the destination node based on its address is called </a:t>
            </a:r>
            <a:r>
              <a:rPr lang="en-US" sz="2800" b="1" u="sng" dirty="0"/>
              <a:t>routing</a:t>
            </a:r>
            <a:r>
              <a:rPr lang="en-US" sz="2800" dirty="0"/>
              <a:t>.</a:t>
            </a:r>
          </a:p>
          <a:p>
            <a:pPr lvl="2"/>
            <a:r>
              <a:rPr lang="en-US" sz="2200" dirty="0"/>
              <a:t>This brief introduction </a:t>
            </a:r>
            <a:r>
              <a:rPr lang="en-US" sz="2200" b="1" dirty="0"/>
              <a:t>to addressing </a:t>
            </a:r>
            <a:r>
              <a:rPr lang="en-US" sz="2200" dirty="0"/>
              <a:t>and </a:t>
            </a:r>
            <a:r>
              <a:rPr lang="en-US" sz="2200" b="1" dirty="0"/>
              <a:t>routing</a:t>
            </a:r>
            <a:r>
              <a:rPr lang="en-US" sz="2200" dirty="0"/>
              <a:t> has presumed that the </a:t>
            </a:r>
            <a:r>
              <a:rPr lang="en-US" sz="2200" b="1" dirty="0"/>
              <a:t>source node </a:t>
            </a:r>
            <a:r>
              <a:rPr lang="en-US" sz="2200" dirty="0"/>
              <a:t>wants to send a message to </a:t>
            </a:r>
            <a:r>
              <a:rPr lang="en-US" sz="2200" b="1" dirty="0"/>
              <a:t>a single destination node</a:t>
            </a:r>
            <a:r>
              <a:rPr lang="en-US" sz="2200" dirty="0"/>
              <a:t> (called </a:t>
            </a:r>
            <a:r>
              <a:rPr lang="en-US" sz="2200" b="1" i="1" u="sng" dirty="0"/>
              <a:t>unicast</a:t>
            </a:r>
            <a:r>
              <a:rPr lang="en-US" sz="2200" dirty="0"/>
              <a:t>).</a:t>
            </a:r>
          </a:p>
          <a:p>
            <a:pPr lvl="2"/>
            <a:r>
              <a:rPr lang="en-US" sz="2200" dirty="0"/>
              <a:t>it is possible that the </a:t>
            </a:r>
            <a:r>
              <a:rPr lang="en-US" sz="2200" b="1" dirty="0"/>
              <a:t>source node </a:t>
            </a:r>
            <a:r>
              <a:rPr lang="en-US" sz="2200" dirty="0"/>
              <a:t>wants to broadcast a message to </a:t>
            </a:r>
            <a:r>
              <a:rPr lang="en-US" sz="2200" b="1" dirty="0"/>
              <a:t>all the nodes </a:t>
            </a:r>
            <a:r>
              <a:rPr lang="en-US" sz="2200" dirty="0"/>
              <a:t>on the network Or, a </a:t>
            </a:r>
            <a:r>
              <a:rPr lang="en-US" sz="2200" b="1" dirty="0"/>
              <a:t>source node </a:t>
            </a:r>
            <a:r>
              <a:rPr lang="en-US" sz="2200" dirty="0"/>
              <a:t>wants to send a message to some </a:t>
            </a:r>
            <a:r>
              <a:rPr lang="en-US" sz="2200" b="1" dirty="0"/>
              <a:t>subset </a:t>
            </a:r>
            <a:r>
              <a:rPr lang="en-US" sz="2200" dirty="0"/>
              <a:t>of the nodes in the network (called </a:t>
            </a:r>
            <a:r>
              <a:rPr lang="en-US" sz="2200" b="1" i="1" u="sng" dirty="0"/>
              <a:t>multicast</a:t>
            </a:r>
            <a:r>
              <a:rPr lang="en-US" sz="2200" dirty="0"/>
              <a:t>).</a:t>
            </a:r>
            <a:endParaRPr lang="th-TH" sz="22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Connectivity</a:t>
            </a:r>
            <a:endParaRPr lang="th-TH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Key Takeaway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/>
          </a:bodyPr>
          <a:lstStyle/>
          <a:p>
            <a:r>
              <a:rPr lang="en-US" sz="2800" b="1" dirty="0"/>
              <a:t>Statistical multiplexing </a:t>
            </a:r>
            <a:r>
              <a:rPr lang="en-US" sz="2800" dirty="0"/>
              <a:t>defines a cost-effective way for </a:t>
            </a:r>
            <a:r>
              <a:rPr lang="en-US" sz="2800" b="1" dirty="0"/>
              <a:t>multiple users</a:t>
            </a:r>
            <a:r>
              <a:rPr lang="en-US" sz="2800" dirty="0"/>
              <a:t> to share </a:t>
            </a:r>
            <a:r>
              <a:rPr lang="en-US" sz="2800" b="1" dirty="0"/>
              <a:t>network resources </a:t>
            </a:r>
            <a:r>
              <a:rPr lang="en-US" sz="2800" dirty="0"/>
              <a:t>(such as </a:t>
            </a:r>
            <a:r>
              <a:rPr lang="en-US" sz="2800" b="1" dirty="0"/>
              <a:t>links</a:t>
            </a:r>
            <a:r>
              <a:rPr lang="en-US" sz="2800" dirty="0"/>
              <a:t> and </a:t>
            </a:r>
            <a:r>
              <a:rPr lang="en-US" sz="2800" b="1" dirty="0"/>
              <a:t>nodes</a:t>
            </a:r>
            <a:r>
              <a:rPr lang="en-US" sz="2800" dirty="0"/>
              <a:t>) in a fine-grained manner</a:t>
            </a:r>
          </a:p>
          <a:p>
            <a:pPr lvl="1"/>
            <a:r>
              <a:rPr lang="en-US" sz="2400" dirty="0"/>
              <a:t>It defines the </a:t>
            </a:r>
            <a:r>
              <a:rPr lang="en-US" sz="2400" b="1" dirty="0"/>
              <a:t>data packet </a:t>
            </a:r>
            <a:r>
              <a:rPr lang="en-US" sz="2400" dirty="0"/>
              <a:t>as the granularity with which the </a:t>
            </a:r>
            <a:r>
              <a:rPr lang="en-US" sz="2400" b="1" dirty="0"/>
              <a:t>network links</a:t>
            </a:r>
            <a:r>
              <a:rPr lang="en-US" sz="2400" dirty="0"/>
              <a:t> are allocated to different flows, able to schedule the use of the </a:t>
            </a:r>
            <a:r>
              <a:rPr lang="en-US" sz="2400" b="1" dirty="0"/>
              <a:t>physical links </a:t>
            </a:r>
            <a:r>
              <a:rPr lang="en-US" sz="2400" dirty="0"/>
              <a:t>it is connected to on a </a:t>
            </a:r>
            <a:r>
              <a:rPr lang="en-US" sz="2400" b="1" dirty="0"/>
              <a:t>per-packet</a:t>
            </a:r>
            <a:r>
              <a:rPr lang="en-US" sz="2400" dirty="0"/>
              <a:t> basis. </a:t>
            </a:r>
          </a:p>
          <a:p>
            <a:pPr lvl="1"/>
            <a:r>
              <a:rPr lang="en-US" sz="2400" dirty="0"/>
              <a:t>Fairly allocating </a:t>
            </a:r>
            <a:r>
              <a:rPr lang="en-US" sz="2400" b="1" dirty="0"/>
              <a:t>link capacity </a:t>
            </a:r>
            <a:r>
              <a:rPr lang="en-US" sz="2400" dirty="0"/>
              <a:t>to different flows and dealing with </a:t>
            </a:r>
            <a:r>
              <a:rPr lang="en-US" sz="2400" b="1" dirty="0"/>
              <a:t>congestion when it occurs </a:t>
            </a:r>
            <a:r>
              <a:rPr lang="en-US" sz="2400" dirty="0"/>
              <a:t>are the </a:t>
            </a:r>
            <a:r>
              <a:rPr lang="en-US" sz="2400" b="1" dirty="0"/>
              <a:t>key challenges of statistical multiplexing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Support for Common Services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The challenges involved in providing </a:t>
            </a:r>
            <a:r>
              <a:rPr lang="en-US" sz="2800" b="1" dirty="0"/>
              <a:t>cost-effective connectivity</a:t>
            </a:r>
            <a:r>
              <a:rPr lang="en-US" sz="2800" dirty="0"/>
              <a:t> among a group of </a:t>
            </a:r>
            <a:r>
              <a:rPr lang="en-US" sz="2800" b="1" dirty="0"/>
              <a:t>hosts in  a network</a:t>
            </a:r>
            <a:r>
              <a:rPr lang="en-US" sz="2800" dirty="0"/>
              <a:t>, it is a simplistic way of delivering </a:t>
            </a:r>
            <a:r>
              <a:rPr lang="en-US" sz="2800" b="1" dirty="0"/>
              <a:t>packets </a:t>
            </a:r>
            <a:r>
              <a:rPr lang="en-US" sz="2800" dirty="0"/>
              <a:t>among a collection of host computers</a:t>
            </a:r>
          </a:p>
          <a:p>
            <a:pPr lvl="1"/>
            <a:r>
              <a:rPr lang="en-US" sz="2400" dirty="0"/>
              <a:t>It is like a network providing a set of </a:t>
            </a:r>
            <a:r>
              <a:rPr lang="en-US" sz="2400" b="1" dirty="0"/>
              <a:t>application processes </a:t>
            </a:r>
            <a:r>
              <a:rPr lang="en-US" sz="2400" dirty="0"/>
              <a:t>distributed over those computers to communicate.</a:t>
            </a:r>
          </a:p>
          <a:p>
            <a:pPr lvl="1"/>
            <a:r>
              <a:rPr lang="en-US" sz="2400" dirty="0"/>
              <a:t> a computer network requires that the application programs running on the </a:t>
            </a:r>
            <a:r>
              <a:rPr lang="en-US" sz="2400" b="1" dirty="0"/>
              <a:t>hosts</a:t>
            </a:r>
            <a:r>
              <a:rPr lang="en-US" sz="2400" dirty="0"/>
              <a:t> connected to the network must be able to communicate in a meaningful way.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r>
              <a:rPr lang="en-US" sz="2800" b="1" i="1" dirty="0"/>
              <a:t>When two application programs need to communicate with each other</a:t>
            </a:r>
            <a:r>
              <a:rPr lang="en-US" sz="2800" dirty="0"/>
              <a:t>, a lot of complicated things must happen from </a:t>
            </a:r>
            <a:r>
              <a:rPr lang="en-US" sz="2800" b="1" i="1" dirty="0"/>
              <a:t>one host to another</a:t>
            </a:r>
            <a:r>
              <a:rPr lang="en-US" sz="2800" dirty="0"/>
              <a:t>:</a:t>
            </a:r>
          </a:p>
          <a:p>
            <a:pPr lvl="1"/>
            <a:r>
              <a:rPr lang="en-US" sz="2400" b="1" u="sng" dirty="0"/>
              <a:t>One option </a:t>
            </a:r>
            <a:r>
              <a:rPr lang="en-US" sz="2400" dirty="0"/>
              <a:t>would be for application designers </a:t>
            </a:r>
            <a:r>
              <a:rPr lang="en-US" sz="2400" b="1" i="1" dirty="0"/>
              <a:t>to build all that complicated functionality into each application program</a:t>
            </a:r>
            <a:r>
              <a:rPr lang="en-US" sz="2400" dirty="0"/>
              <a:t>.</a:t>
            </a:r>
          </a:p>
          <a:p>
            <a:pPr lvl="2"/>
            <a:r>
              <a:rPr lang="en-US" dirty="0"/>
              <a:t>Since many applications need </a:t>
            </a:r>
            <a:r>
              <a:rPr lang="en-US" b="1" dirty="0"/>
              <a:t>standard services</a:t>
            </a:r>
            <a:r>
              <a:rPr lang="en-US" dirty="0"/>
              <a:t>, it is much more logical to implement them</a:t>
            </a:r>
            <a:r>
              <a:rPr lang="en-US" b="1" dirty="0"/>
              <a:t> </a:t>
            </a:r>
            <a:r>
              <a:rPr lang="en-US" dirty="0"/>
              <a:t>once and then let the designer build the application using them.</a:t>
            </a:r>
          </a:p>
          <a:p>
            <a:pPr lvl="1"/>
            <a:r>
              <a:rPr lang="en-US" sz="2400" u="sng" dirty="0"/>
              <a:t>The </a:t>
            </a:r>
            <a:r>
              <a:rPr lang="en-US" sz="2400" b="1" u="sng" dirty="0"/>
              <a:t>goal</a:t>
            </a:r>
            <a:r>
              <a:rPr lang="en-US" sz="2400" u="sng" dirty="0"/>
              <a:t> </a:t>
            </a:r>
            <a:r>
              <a:rPr lang="en-US" sz="2400" dirty="0"/>
              <a:t>is to hide the </a:t>
            </a:r>
            <a:r>
              <a:rPr lang="en-US" sz="2400" b="1" i="1" dirty="0"/>
              <a:t>complexity of the network </a:t>
            </a:r>
            <a:r>
              <a:rPr lang="en-US" sz="2400" dirty="0"/>
              <a:t>from the application without overly constraining the designer.</a:t>
            </a:r>
            <a:endParaRPr lang="th-TH" sz="2400" dirty="0"/>
          </a:p>
          <a:p>
            <a:pPr lvl="1"/>
            <a:endParaRPr lang="th-TH" sz="2400" dirty="0"/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Support for Common Services</a:t>
            </a:r>
            <a:endParaRPr lang="th-TH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Network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network</a:t>
            </a:r>
            <a:r>
              <a:rPr lang="en-US" sz="2800" dirty="0"/>
              <a:t> is a set of serial lines used to attach dumb terminals (or individual computers) to </a:t>
            </a:r>
            <a:r>
              <a:rPr lang="en-US" sz="2800" b="1" dirty="0"/>
              <a:t>mainframe </a:t>
            </a:r>
            <a:r>
              <a:rPr lang="en-US" sz="2800" dirty="0"/>
              <a:t>computers</a:t>
            </a:r>
          </a:p>
          <a:p>
            <a:pPr lvl="1"/>
            <a:r>
              <a:rPr lang="en-US" sz="2400" dirty="0"/>
              <a:t>Important networks include the </a:t>
            </a:r>
            <a:r>
              <a:rPr lang="en-US" sz="2400" b="1" i="1" dirty="0"/>
              <a:t>telephone network </a:t>
            </a:r>
            <a:r>
              <a:rPr lang="en-US" sz="2400" dirty="0"/>
              <a:t>and the </a:t>
            </a:r>
            <a:r>
              <a:rPr lang="en-US" sz="2400" b="1" i="1" dirty="0"/>
              <a:t>cable TV network</a:t>
            </a:r>
          </a:p>
          <a:p>
            <a:pPr lvl="2"/>
            <a:r>
              <a:rPr lang="en-US" dirty="0"/>
              <a:t>The main things every day in these networks are that they are specialized to handle one particular kind of data (either keystrokes, voice, or voice/video), and </a:t>
            </a:r>
          </a:p>
          <a:p>
            <a:pPr lvl="2"/>
            <a:r>
              <a:rPr lang="en-US" dirty="0"/>
              <a:t>they typically connect to special-purpose devices (terminals, hand receivers, and television sets).</a:t>
            </a:r>
          </a:p>
          <a:p>
            <a:pPr lvl="3"/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Mainframe computers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 high-performance computers with large amounts of memory and processors that process billions of simple calculations and transactions in real-time. </a:t>
            </a:r>
          </a:p>
          <a:p>
            <a:pPr lvl="3"/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mainframe is critical to commercial databases, transaction servers, and applications that require high resiliency, security, and agility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lvl="3"/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Courtesy: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9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https://www.ibm.com/topics/mainframe</a:t>
            </a:r>
          </a:p>
          <a:p>
            <a:pPr lvl="2"/>
            <a:endParaRPr lang="th-TH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View the </a:t>
            </a:r>
            <a:r>
              <a:rPr lang="en-US" sz="2800" b="1" dirty="0"/>
              <a:t>network</a:t>
            </a:r>
            <a:r>
              <a:rPr lang="en-US" sz="2800" dirty="0"/>
              <a:t> as providing </a:t>
            </a:r>
            <a:r>
              <a:rPr lang="en-US" sz="2800" b="1" i="1" dirty="0"/>
              <a:t>logical channels</a:t>
            </a:r>
            <a:r>
              <a:rPr lang="en-US" sz="2800" dirty="0"/>
              <a:t> over which </a:t>
            </a:r>
            <a:r>
              <a:rPr lang="en-US" sz="2800" b="1" dirty="0"/>
              <a:t>application-level processes </a:t>
            </a:r>
            <a:r>
              <a:rPr lang="en-US" sz="2800" dirty="0"/>
              <a:t>can communicate with each other: </a:t>
            </a:r>
          </a:p>
          <a:p>
            <a:pPr lvl="1"/>
            <a:r>
              <a:rPr lang="en-US" sz="2400" dirty="0"/>
              <a:t>each </a:t>
            </a:r>
            <a:r>
              <a:rPr lang="en-US" sz="2400" b="1" u="sng" dirty="0"/>
              <a:t>logical channel </a:t>
            </a:r>
            <a:r>
              <a:rPr lang="en-US" sz="2400" dirty="0"/>
              <a:t>provides the set of </a:t>
            </a:r>
            <a:r>
              <a:rPr lang="en-US" sz="2400" b="1" i="1" dirty="0"/>
              <a:t>services</a:t>
            </a:r>
            <a:r>
              <a:rPr lang="en-US" sz="2400" dirty="0"/>
              <a:t> required by that </a:t>
            </a:r>
            <a:r>
              <a:rPr lang="en-US" sz="2400" b="1" dirty="0"/>
              <a:t>application</a:t>
            </a:r>
            <a:r>
              <a:rPr lang="en-US" sz="2400" dirty="0"/>
              <a:t>, just as a </a:t>
            </a:r>
            <a:r>
              <a:rPr lang="en-US" sz="2400" b="1" dirty="0"/>
              <a:t>cloud</a:t>
            </a:r>
            <a:r>
              <a:rPr lang="en-US" sz="2400" dirty="0"/>
              <a:t> abstractly represents connectivity among a set of computers, </a:t>
            </a:r>
          </a:p>
          <a:p>
            <a:pPr lvl="2"/>
            <a:r>
              <a:rPr lang="en-US" sz="2000" i="1" u="sng" dirty="0"/>
              <a:t>a </a:t>
            </a:r>
            <a:r>
              <a:rPr lang="en-US" sz="2000" b="1" i="1" u="sng" dirty="0"/>
              <a:t>channel</a:t>
            </a:r>
            <a:r>
              <a:rPr lang="en-US" sz="2000" i="1" u="sng" dirty="0"/>
              <a:t> is connecting a link from one process to another</a:t>
            </a:r>
            <a:r>
              <a:rPr lang="en-US" sz="2000" dirty="0"/>
              <a:t>.</a:t>
            </a:r>
          </a:p>
          <a:p>
            <a:pPr lvl="1"/>
            <a:r>
              <a:rPr lang="en-US" sz="2400" b="1" dirty="0"/>
              <a:t>Figure 1.7 </a:t>
            </a:r>
            <a:r>
              <a:rPr lang="en-US" sz="2400" dirty="0"/>
              <a:t>shows a pair of </a:t>
            </a:r>
            <a:r>
              <a:rPr lang="en-US" sz="2400" b="1" dirty="0"/>
              <a:t>application-level processes </a:t>
            </a:r>
            <a:r>
              <a:rPr lang="en-US" sz="2400" dirty="0"/>
              <a:t>communicating over a </a:t>
            </a:r>
            <a:r>
              <a:rPr lang="en-US" sz="2400" b="1" dirty="0"/>
              <a:t>logical channel </a:t>
            </a:r>
            <a:r>
              <a:rPr lang="en-US" sz="2400" dirty="0"/>
              <a:t>that is implemented on top of a network </a:t>
            </a:r>
            <a:r>
              <a:rPr lang="en-US" sz="2400" b="1" dirty="0"/>
              <a:t>cloud </a:t>
            </a:r>
            <a:r>
              <a:rPr lang="en-US" sz="2400" dirty="0"/>
              <a:t>that connects a set of </a:t>
            </a:r>
            <a:r>
              <a:rPr lang="en-US" sz="2400" b="1" dirty="0"/>
              <a:t>hosts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We can think of the </a:t>
            </a:r>
            <a:r>
              <a:rPr lang="en-US" sz="2000" b="1" i="1" dirty="0"/>
              <a:t>channel</a:t>
            </a:r>
            <a:r>
              <a:rPr lang="en-US" sz="2000" dirty="0"/>
              <a:t> as a </a:t>
            </a:r>
            <a:r>
              <a:rPr lang="en-US" sz="2000" b="1" dirty="0"/>
              <a:t>pipe connecting two applications</a:t>
            </a:r>
            <a:r>
              <a:rPr lang="en-US" sz="2000" dirty="0"/>
              <a:t> so that a </a:t>
            </a:r>
            <a:r>
              <a:rPr lang="en-US" sz="2000" b="1" i="1" dirty="0"/>
              <a:t>sending application </a:t>
            </a:r>
            <a:r>
              <a:rPr lang="en-US" sz="2000" dirty="0"/>
              <a:t>can put data on one end and expect that data to be delivered by the network to the </a:t>
            </a:r>
            <a:r>
              <a:rPr lang="en-US" sz="2000" b="1" dirty="0"/>
              <a:t>host</a:t>
            </a:r>
            <a:r>
              <a:rPr lang="en-US" sz="2000" dirty="0"/>
              <a:t> at the other end of the pipe.</a:t>
            </a:r>
            <a:endParaRPr lang="th-TH" sz="20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Support for Common Services</a:t>
            </a:r>
            <a:endParaRPr lang="th-TH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31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Support for Common Services</a:t>
            </a:r>
            <a:endParaRPr lang="th-TH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6304324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Like any abstraction, logical </a:t>
            </a:r>
            <a:r>
              <a:rPr lang="en-US" sz="2800" b="1" dirty="0"/>
              <a:t>process-to-process</a:t>
            </a:r>
            <a:r>
              <a:rPr lang="en-US" sz="2800" dirty="0"/>
              <a:t> channels are implemented on top of a collection of physical </a:t>
            </a:r>
            <a:r>
              <a:rPr lang="en-US" sz="2800" b="1" dirty="0"/>
              <a:t>host-to-host</a:t>
            </a:r>
            <a:r>
              <a:rPr lang="en-US" sz="2800" dirty="0"/>
              <a:t> channels</a:t>
            </a:r>
          </a:p>
          <a:p>
            <a:pPr lvl="1"/>
            <a:r>
              <a:rPr lang="en-US" sz="2400" dirty="0"/>
              <a:t>The </a:t>
            </a:r>
            <a:r>
              <a:rPr lang="en-US" sz="2400" b="1" u="sng" dirty="0"/>
              <a:t>challenge</a:t>
            </a:r>
            <a:r>
              <a:rPr lang="en-US" sz="2400" dirty="0"/>
              <a:t> is to recognize </a:t>
            </a:r>
            <a:r>
              <a:rPr lang="en-US" sz="2400" i="1" dirty="0"/>
              <a:t>what functionality the channels should provide to application programs</a:t>
            </a:r>
            <a:r>
              <a:rPr lang="en-US" sz="2400" dirty="0"/>
              <a:t>:</a:t>
            </a:r>
          </a:p>
          <a:p>
            <a:pPr lvl="2"/>
            <a:r>
              <a:rPr lang="en-US" sz="2000" i="1" dirty="0"/>
              <a:t>does the application require a guarantee that messages sent over the channel are delivered?</a:t>
            </a:r>
            <a:endParaRPr lang="en-US" sz="2000" dirty="0"/>
          </a:p>
          <a:p>
            <a:pPr lvl="2"/>
            <a:r>
              <a:rPr lang="en-US" sz="2000" i="1" dirty="0"/>
              <a:t>Is it necessary that messages arrive at the recipient process in the same order in which they are sent</a:t>
            </a:r>
            <a:r>
              <a:rPr lang="en-US" sz="2000" dirty="0"/>
              <a:t>, or </a:t>
            </a:r>
          </a:p>
          <a:p>
            <a:pPr lvl="2"/>
            <a:r>
              <a:rPr lang="en-US" sz="2000" i="1" dirty="0"/>
              <a:t>does the recipient not care about the order in which messages arrive</a:t>
            </a:r>
            <a:r>
              <a:rPr lang="en-US" sz="2000" dirty="0"/>
              <a:t>?</a:t>
            </a:r>
          </a:p>
          <a:p>
            <a:pPr lvl="2"/>
            <a:r>
              <a:rPr lang="en-US" sz="2000" i="1" dirty="0"/>
              <a:t>Does the network need to ensure that no third parties can eavesdrop (spy) on the channel</a:t>
            </a:r>
            <a:r>
              <a:rPr lang="en-US" sz="2000" dirty="0"/>
              <a:t>, or </a:t>
            </a:r>
            <a:r>
              <a:rPr lang="en-US" sz="2000" i="1" dirty="0"/>
              <a:t>is privacy, not a concern?</a:t>
            </a:r>
            <a:endParaRPr lang="th-TH" sz="2000" i="1" dirty="0"/>
          </a:p>
          <a:p>
            <a:pPr lvl="1"/>
            <a:endParaRPr lang="th-TH" sz="2400" dirty="0"/>
          </a:p>
          <a:p>
            <a:pPr lvl="1"/>
            <a:endParaRPr lang="th-TH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447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Support for Common Services</a:t>
            </a:r>
            <a:endParaRPr lang="th-TH" sz="4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612"/>
          </a:xfrm>
        </p:spPr>
        <p:txBody>
          <a:bodyPr>
            <a:normAutofit/>
          </a:bodyPr>
          <a:lstStyle/>
          <a:p>
            <a:r>
              <a:rPr lang="en-US" sz="4000" dirty="0"/>
              <a:t>Identify Communication Patterns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1250"/>
            <a:ext cx="8686800" cy="52895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Designing</a:t>
            </a:r>
            <a:r>
              <a:rPr lang="en-US" sz="2800" b="1" dirty="0"/>
              <a:t> </a:t>
            </a:r>
            <a:r>
              <a:rPr lang="en-US" sz="2800" dirty="0"/>
              <a:t>an </a:t>
            </a:r>
            <a:r>
              <a:rPr lang="en-US" sz="2800" b="1" u="sng" dirty="0"/>
              <a:t>abstract communication channel </a:t>
            </a:r>
            <a:r>
              <a:rPr lang="en-US" sz="2800" dirty="0"/>
              <a:t>involves the following steps:</a:t>
            </a:r>
          </a:p>
          <a:p>
            <a:pPr lvl="1"/>
            <a:r>
              <a:rPr lang="en-US" sz="2400" dirty="0"/>
              <a:t> </a:t>
            </a:r>
            <a:r>
              <a:rPr lang="en-US" sz="2400" b="1" u="sng" dirty="0"/>
              <a:t>First</a:t>
            </a:r>
            <a:r>
              <a:rPr lang="en-US" sz="2400" dirty="0"/>
              <a:t>, understanding the nature of communication for a </a:t>
            </a:r>
            <a:r>
              <a:rPr lang="en-US" sz="2400" b="1" i="1" dirty="0"/>
              <a:t>particular application</a:t>
            </a:r>
            <a:r>
              <a:rPr lang="en-US" sz="2400" dirty="0"/>
              <a:t>, </a:t>
            </a:r>
          </a:p>
          <a:p>
            <a:pPr lvl="1"/>
            <a:r>
              <a:rPr lang="en-US" sz="2400" b="1" u="sng" dirty="0"/>
              <a:t>then</a:t>
            </a:r>
            <a:r>
              <a:rPr lang="en-US" sz="2400" dirty="0"/>
              <a:t> extracting their common communication requirements,</a:t>
            </a:r>
          </a:p>
          <a:p>
            <a:pPr lvl="1"/>
            <a:r>
              <a:rPr lang="en-US" sz="2400" dirty="0"/>
              <a:t> </a:t>
            </a:r>
            <a:r>
              <a:rPr lang="en-US" sz="2400" b="1" u="sng" dirty="0"/>
              <a:t>finally</a:t>
            </a:r>
            <a:r>
              <a:rPr lang="en-US" sz="2400" dirty="0"/>
              <a:t> incorporating the </a:t>
            </a:r>
            <a:r>
              <a:rPr lang="en-US" sz="2400" b="1" i="1" dirty="0"/>
              <a:t>functionality</a:t>
            </a:r>
            <a:r>
              <a:rPr lang="en-US" sz="2400" dirty="0"/>
              <a:t> that meets these requirements in the network.</a:t>
            </a:r>
          </a:p>
          <a:p>
            <a:r>
              <a:rPr lang="en-US" sz="2800" dirty="0"/>
              <a:t>Earliest applications on the network are </a:t>
            </a:r>
            <a:r>
              <a:rPr lang="en-US" sz="2800" b="1" dirty="0"/>
              <a:t>file access programs </a:t>
            </a:r>
            <a:r>
              <a:rPr lang="en-US" sz="2800" dirty="0"/>
              <a:t>like the </a:t>
            </a:r>
            <a:r>
              <a:rPr lang="en-US" sz="2800" b="1" dirty="0"/>
              <a:t>File Transfer Protocol </a:t>
            </a:r>
            <a:r>
              <a:rPr lang="en-US" sz="2800" dirty="0"/>
              <a:t>(</a:t>
            </a:r>
            <a:r>
              <a:rPr lang="en-US" sz="2800" b="1" dirty="0"/>
              <a:t>FTP</a:t>
            </a:r>
            <a:r>
              <a:rPr lang="en-US" sz="2800" dirty="0"/>
              <a:t>) or </a:t>
            </a:r>
            <a:r>
              <a:rPr lang="en-US" sz="2800" b="1" dirty="0"/>
              <a:t>Network File System </a:t>
            </a:r>
            <a:r>
              <a:rPr lang="en-US" sz="2800" dirty="0"/>
              <a:t>(</a:t>
            </a:r>
            <a:r>
              <a:rPr lang="en-US" sz="2800" b="1" dirty="0"/>
              <a:t>NFS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whether </a:t>
            </a:r>
            <a:r>
              <a:rPr lang="en-US" sz="2400" b="1" i="1" dirty="0"/>
              <a:t>whole files </a:t>
            </a:r>
            <a:r>
              <a:rPr lang="en-US" sz="2400" dirty="0"/>
              <a:t>are transferred across the network or </a:t>
            </a:r>
          </a:p>
          <a:p>
            <a:pPr lvl="2"/>
            <a:r>
              <a:rPr lang="en-US" sz="2400" dirty="0"/>
              <a:t>only single blocks of the file are transferred at a given time</a:t>
            </a:r>
          </a:p>
          <a:p>
            <a:pPr lvl="3"/>
            <a:r>
              <a:rPr lang="en-US" sz="2400" dirty="0"/>
              <a:t>The process that </a:t>
            </a:r>
            <a:r>
              <a:rPr lang="en-US" sz="2400" b="1" i="1" dirty="0"/>
              <a:t>requests access to the file </a:t>
            </a:r>
            <a:r>
              <a:rPr lang="en-US" sz="2400" dirty="0"/>
              <a:t>is called the </a:t>
            </a:r>
            <a:r>
              <a:rPr lang="en-US" sz="2400" b="1" u="sng" dirty="0"/>
              <a:t>client.</a:t>
            </a:r>
            <a:endParaRPr lang="en-US" sz="2400" u="sng" dirty="0"/>
          </a:p>
          <a:p>
            <a:pPr lvl="3"/>
            <a:r>
              <a:rPr lang="en-US" sz="2400" dirty="0"/>
              <a:t>The process that </a:t>
            </a:r>
            <a:r>
              <a:rPr lang="en-US" sz="2400" b="1" i="1" dirty="0"/>
              <a:t>supports access to the file</a:t>
            </a:r>
            <a:r>
              <a:rPr lang="en-US" sz="2400" dirty="0"/>
              <a:t> is called the </a:t>
            </a:r>
            <a:r>
              <a:rPr lang="en-US" sz="2400" b="1" u="sng" dirty="0"/>
              <a:t>server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b="1" dirty="0"/>
              <a:t>Reading </a:t>
            </a:r>
            <a:r>
              <a:rPr lang="en-US" sz="2800" dirty="0"/>
              <a:t>a file involves:</a:t>
            </a:r>
          </a:p>
          <a:p>
            <a:pPr lvl="1"/>
            <a:r>
              <a:rPr lang="en-US" sz="2400" dirty="0"/>
              <a:t> the </a:t>
            </a:r>
            <a:r>
              <a:rPr lang="en-US" sz="2400" b="1" dirty="0"/>
              <a:t>client</a:t>
            </a:r>
            <a:r>
              <a:rPr lang="en-US" sz="2400" dirty="0"/>
              <a:t> sending a small </a:t>
            </a:r>
            <a:r>
              <a:rPr lang="en-US" sz="2400" b="1" i="1" dirty="0"/>
              <a:t>request message </a:t>
            </a:r>
            <a:r>
              <a:rPr lang="en-US" sz="2400" dirty="0"/>
              <a:t>to a </a:t>
            </a:r>
            <a:r>
              <a:rPr lang="en-US" sz="2400" b="1" dirty="0"/>
              <a:t>server</a:t>
            </a:r>
            <a:r>
              <a:rPr lang="en-US" sz="2400" dirty="0"/>
              <a:t> and the </a:t>
            </a:r>
            <a:r>
              <a:rPr lang="en-US" sz="2400" b="1" dirty="0"/>
              <a:t>server</a:t>
            </a:r>
            <a:r>
              <a:rPr lang="en-US" sz="2400" dirty="0"/>
              <a:t> responding with a </a:t>
            </a:r>
            <a:r>
              <a:rPr lang="en-US" sz="2400" b="1" i="1" dirty="0"/>
              <a:t>large message </a:t>
            </a:r>
            <a:r>
              <a:rPr lang="en-US" sz="2400" dirty="0"/>
              <a:t>that contains the </a:t>
            </a:r>
            <a:r>
              <a:rPr lang="en-US" sz="2400" b="1" i="1" dirty="0"/>
              <a:t>data file</a:t>
            </a:r>
            <a:r>
              <a:rPr lang="en-US" sz="2400" dirty="0"/>
              <a:t>. </a:t>
            </a:r>
          </a:p>
          <a:p>
            <a:r>
              <a:rPr lang="en-US" sz="2800" b="1" dirty="0"/>
              <a:t>Writing </a:t>
            </a:r>
            <a:r>
              <a:rPr lang="en-US" sz="2800" dirty="0"/>
              <a:t>a file involves: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client</a:t>
            </a:r>
            <a:r>
              <a:rPr lang="en-US" sz="2400" dirty="0"/>
              <a:t> sends a </a:t>
            </a:r>
            <a:r>
              <a:rPr lang="en-US" sz="2400" b="1" i="1" dirty="0"/>
              <a:t>large message </a:t>
            </a:r>
            <a:r>
              <a:rPr lang="en-US" sz="2400" dirty="0"/>
              <a:t>containing the </a:t>
            </a:r>
            <a:r>
              <a:rPr lang="en-US" sz="2400" b="1" i="1" dirty="0"/>
              <a:t>data</a:t>
            </a:r>
            <a:r>
              <a:rPr lang="en-US" sz="2400" dirty="0"/>
              <a:t> to be written to the </a:t>
            </a:r>
            <a:r>
              <a:rPr lang="en-US" sz="2400" b="1" dirty="0"/>
              <a:t>server</a:t>
            </a:r>
            <a:r>
              <a:rPr lang="en-US" sz="2400" dirty="0"/>
              <a:t>, and the </a:t>
            </a:r>
            <a:r>
              <a:rPr lang="en-US" sz="2400" b="1" dirty="0"/>
              <a:t>server</a:t>
            </a:r>
            <a:r>
              <a:rPr lang="en-US" sz="2400" dirty="0"/>
              <a:t> responds with a </a:t>
            </a:r>
            <a:r>
              <a:rPr lang="en-US" sz="2400" b="1" i="1" dirty="0"/>
              <a:t>small message</a:t>
            </a:r>
            <a:r>
              <a:rPr lang="en-US" sz="2400" dirty="0"/>
              <a:t> confirming that the </a:t>
            </a:r>
            <a:r>
              <a:rPr lang="en-US" sz="2400" b="1" i="1" dirty="0"/>
              <a:t>write</a:t>
            </a:r>
            <a:r>
              <a:rPr lang="en-US" sz="2400" dirty="0"/>
              <a:t> has taken place</a:t>
            </a:r>
          </a:p>
          <a:p>
            <a:pPr marL="1257300" lvl="4" indent="-342900"/>
            <a:r>
              <a:rPr lang="en-US" dirty="0"/>
              <a:t>A </a:t>
            </a:r>
            <a:r>
              <a:rPr lang="en-US" b="1" dirty="0"/>
              <a:t>digital library</a:t>
            </a:r>
            <a:r>
              <a:rPr lang="en-US" dirty="0"/>
              <a:t> is a more sophisticated application than a simple </a:t>
            </a:r>
            <a:r>
              <a:rPr lang="en-US" b="1" dirty="0"/>
              <a:t>file transfer</a:t>
            </a:r>
            <a:r>
              <a:rPr lang="en-US" dirty="0"/>
              <a:t>. </a:t>
            </a:r>
          </a:p>
          <a:p>
            <a:pPr marL="1714500" lvl="5" indent="-342900"/>
            <a:r>
              <a:rPr lang="en-US" dirty="0"/>
              <a:t>For example, ACM operates a large </a:t>
            </a:r>
            <a:r>
              <a:rPr lang="en-US" b="1" dirty="0"/>
              <a:t>digital library </a:t>
            </a:r>
            <a:r>
              <a:rPr lang="en-US" dirty="0"/>
              <a:t>of computer science literature at </a:t>
            </a:r>
            <a:r>
              <a:rPr lang="en-US" b="1" dirty="0"/>
              <a:t>http://portal.acm.org/dl.cfm</a:t>
            </a:r>
            <a:endParaRPr lang="th-TH" b="1" dirty="0"/>
          </a:p>
          <a:p>
            <a:endParaRPr lang="th-T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Identify Common Communication Patterns</a:t>
            </a:r>
            <a:endParaRPr lang="th-TH" sz="4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digital library</a:t>
            </a:r>
            <a:r>
              <a:rPr lang="en-US" sz="2800" dirty="0"/>
              <a:t> and </a:t>
            </a:r>
            <a:r>
              <a:rPr lang="en-US" sz="2800" b="1" dirty="0"/>
              <a:t>video streaming </a:t>
            </a:r>
            <a:r>
              <a:rPr lang="en-US" sz="2800" dirty="0"/>
              <a:t>applications need </a:t>
            </a:r>
            <a:r>
              <a:rPr lang="en-US" sz="2800" b="1" dirty="0"/>
              <a:t>two</a:t>
            </a:r>
            <a:r>
              <a:rPr lang="en-US" sz="2800" dirty="0"/>
              <a:t> types of channels for </a:t>
            </a:r>
            <a:r>
              <a:rPr lang="en-US" sz="2800" b="1" dirty="0"/>
              <a:t>file access</a:t>
            </a:r>
            <a:r>
              <a:rPr lang="en-US" sz="2800" dirty="0"/>
              <a:t>: </a:t>
            </a:r>
          </a:p>
          <a:p>
            <a:pPr lvl="1"/>
            <a:r>
              <a:rPr lang="en-US" sz="2400" b="1" dirty="0"/>
              <a:t>Request/reply </a:t>
            </a:r>
            <a:r>
              <a:rPr lang="en-US" sz="2400" dirty="0"/>
              <a:t>channels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</a:p>
          <a:p>
            <a:pPr lvl="1"/>
            <a:r>
              <a:rPr lang="en-US" sz="2400" b="1" dirty="0"/>
              <a:t>message stream </a:t>
            </a:r>
            <a:r>
              <a:rPr lang="en-US" sz="2400" dirty="0"/>
              <a:t>channels. </a:t>
            </a:r>
          </a:p>
          <a:p>
            <a:r>
              <a:rPr lang="en-US" sz="2800" dirty="0"/>
              <a:t> The </a:t>
            </a:r>
            <a:r>
              <a:rPr lang="en-US" sz="2800" b="1" u="sng" dirty="0"/>
              <a:t>digital library </a:t>
            </a:r>
            <a:r>
              <a:rPr lang="en-US" sz="2800" dirty="0"/>
              <a:t>uses the </a:t>
            </a:r>
            <a:r>
              <a:rPr lang="en-US" sz="2800" b="1" dirty="0"/>
              <a:t>request/reply </a:t>
            </a:r>
            <a:r>
              <a:rPr lang="en-US" sz="2800" dirty="0"/>
              <a:t>channel</a:t>
            </a:r>
            <a:r>
              <a:rPr lang="en-US" sz="2800" b="1" dirty="0"/>
              <a:t> </a:t>
            </a:r>
            <a:r>
              <a:rPr lang="en-US" sz="2800" dirty="0"/>
              <a:t>for  </a:t>
            </a:r>
            <a:r>
              <a:rPr lang="en-US" sz="2800" b="1" dirty="0"/>
              <a:t>file transfer </a:t>
            </a:r>
            <a:r>
              <a:rPr lang="en-US" sz="2800" dirty="0"/>
              <a:t>applications:</a:t>
            </a:r>
          </a:p>
          <a:p>
            <a:pPr lvl="2"/>
            <a:r>
              <a:rPr lang="en-US" b="1" dirty="0"/>
              <a:t> </a:t>
            </a:r>
            <a:r>
              <a:rPr lang="en-US" b="1" i="1" dirty="0"/>
              <a:t>It would guarantee that the other side receives every message one side sends</a:t>
            </a:r>
            <a:r>
              <a:rPr lang="en-US" b="1" dirty="0"/>
              <a:t>.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request/reply channel </a:t>
            </a:r>
            <a:r>
              <a:rPr lang="en-US" dirty="0"/>
              <a:t>might protect the </a:t>
            </a:r>
            <a:r>
              <a:rPr lang="en-US" b="1" dirty="0"/>
              <a:t>privacy </a:t>
            </a:r>
            <a:r>
              <a:rPr lang="en-US" dirty="0"/>
              <a:t>and </a:t>
            </a:r>
            <a:r>
              <a:rPr lang="en-US" b="1" dirty="0"/>
              <a:t>integrity </a:t>
            </a:r>
            <a:r>
              <a:rPr lang="en-US" dirty="0"/>
              <a:t>of the data that flows through the channel.</a:t>
            </a:r>
          </a:p>
          <a:p>
            <a:pPr lvl="2"/>
            <a:r>
              <a:rPr lang="en-US" dirty="0"/>
              <a:t> </a:t>
            </a:r>
            <a:r>
              <a:rPr lang="en-US" b="1" i="1" dirty="0"/>
              <a:t>Unauthorized parties cannot access the data exchanged between the client and server processes</a:t>
            </a:r>
            <a:r>
              <a:rPr lang="en-US" b="1" dirty="0"/>
              <a:t>.</a:t>
            </a:r>
            <a:endParaRPr lang="th-TH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Identify Common Communication Patterns</a:t>
            </a:r>
            <a:endParaRPr lang="th-TH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message stream channel</a:t>
            </a:r>
            <a:r>
              <a:rPr lang="en-US" sz="2600" dirty="0"/>
              <a:t> is used by the </a:t>
            </a:r>
            <a:r>
              <a:rPr lang="en-US" sz="2600" b="1" u="sng" dirty="0"/>
              <a:t>video streaming applications </a:t>
            </a:r>
            <a:r>
              <a:rPr lang="en-US" sz="2600" dirty="0"/>
              <a:t>such as </a:t>
            </a:r>
            <a:r>
              <a:rPr lang="en-US" sz="2600" i="1" dirty="0"/>
              <a:t>video on demand </a:t>
            </a:r>
            <a:r>
              <a:rPr lang="en-US" sz="2600" dirty="0"/>
              <a:t>and </a:t>
            </a:r>
            <a:r>
              <a:rPr lang="en-US" sz="2600" i="1" dirty="0"/>
              <a:t>videoconferencing</a:t>
            </a:r>
            <a:r>
              <a:rPr lang="en-US" sz="2600" dirty="0"/>
              <a:t>:</a:t>
            </a:r>
          </a:p>
          <a:p>
            <a:pPr lvl="2"/>
            <a:r>
              <a:rPr lang="en-US" sz="2200" dirty="0"/>
              <a:t>The </a:t>
            </a:r>
            <a:r>
              <a:rPr lang="en-US" sz="2200" b="1" dirty="0"/>
              <a:t>message stream channel </a:t>
            </a:r>
            <a:r>
              <a:rPr lang="en-US" sz="2200" i="1" dirty="0"/>
              <a:t>might not need to guarantee that all messages are delivered</a:t>
            </a:r>
            <a:r>
              <a:rPr lang="en-US" sz="2200" dirty="0"/>
              <a:t> since a </a:t>
            </a:r>
            <a:r>
              <a:rPr lang="en-US" sz="2200" b="1" dirty="0"/>
              <a:t>video application </a:t>
            </a:r>
            <a:r>
              <a:rPr lang="en-US" sz="2200" dirty="0"/>
              <a:t>can operate adequately even if some video frames are not received. </a:t>
            </a:r>
          </a:p>
          <a:p>
            <a:pPr lvl="2"/>
            <a:r>
              <a:rPr lang="en-US" sz="2200" dirty="0"/>
              <a:t>It would need to ensure that those </a:t>
            </a:r>
            <a:r>
              <a:rPr lang="en-US" sz="2200" b="1" i="1" dirty="0"/>
              <a:t>delivered messages arrive in the same order they were sent</a:t>
            </a:r>
            <a:r>
              <a:rPr lang="en-US" sz="2200" dirty="0"/>
              <a:t>. </a:t>
            </a:r>
          </a:p>
          <a:p>
            <a:pPr lvl="2"/>
            <a:r>
              <a:rPr lang="en-US" sz="2200" dirty="0"/>
              <a:t>Like the </a:t>
            </a:r>
            <a:r>
              <a:rPr lang="en-US" sz="2200" b="1" dirty="0"/>
              <a:t>request/reply channel</a:t>
            </a:r>
            <a:r>
              <a:rPr lang="en-US" sz="2200" dirty="0"/>
              <a:t>, the </a:t>
            </a:r>
            <a:r>
              <a:rPr lang="en-US" sz="2200" b="1" dirty="0"/>
              <a:t>message stream channel </a:t>
            </a:r>
            <a:r>
              <a:rPr lang="en-US" sz="2200" dirty="0"/>
              <a:t>ensures the </a:t>
            </a:r>
            <a:r>
              <a:rPr lang="en-US" sz="2200" b="1" i="1" dirty="0"/>
              <a:t>privacy</a:t>
            </a:r>
            <a:r>
              <a:rPr lang="en-US" sz="2200" dirty="0"/>
              <a:t> and </a:t>
            </a:r>
            <a:r>
              <a:rPr lang="en-US" sz="2200" b="1" i="1" dirty="0"/>
              <a:t>integrity</a:t>
            </a:r>
            <a:r>
              <a:rPr lang="en-US" sz="2200" dirty="0"/>
              <a:t> of the video data. </a:t>
            </a:r>
          </a:p>
          <a:p>
            <a:pPr lvl="2"/>
            <a:r>
              <a:rPr lang="en-US" sz="2200" dirty="0"/>
              <a:t>Finally, the </a:t>
            </a:r>
            <a:r>
              <a:rPr lang="en-US" sz="2200" b="1" dirty="0"/>
              <a:t>message stream channel </a:t>
            </a:r>
            <a:r>
              <a:rPr lang="en-US" sz="2200" dirty="0"/>
              <a:t>supports </a:t>
            </a:r>
            <a:r>
              <a:rPr lang="en-US" sz="2200" b="1" dirty="0"/>
              <a:t>multicast</a:t>
            </a:r>
            <a:r>
              <a:rPr lang="en-US" sz="2200" dirty="0"/>
              <a:t>, so that multiple parties can participate in the videoconference.</a:t>
            </a:r>
            <a:endParaRPr lang="th-TH" sz="22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Identify Common Communication Patterns</a:t>
            </a:r>
            <a:endParaRPr lang="th-TH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Reliable Message Delivery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59363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Reliable message delivery</a:t>
            </a:r>
            <a:r>
              <a:rPr lang="en-US" sz="2800" u="sng" dirty="0"/>
              <a:t> </a:t>
            </a:r>
            <a:r>
              <a:rPr lang="en-US" sz="2800" dirty="0"/>
              <a:t>is one of the most important functions that a network can provide </a:t>
            </a:r>
          </a:p>
          <a:p>
            <a:pPr lvl="1"/>
            <a:r>
              <a:rPr lang="en-US" sz="2600" dirty="0"/>
              <a:t>It is difficult to determine how to provide </a:t>
            </a:r>
            <a:r>
              <a:rPr lang="en-US" sz="2600" b="1" dirty="0"/>
              <a:t>reliability,</a:t>
            </a:r>
            <a:r>
              <a:rPr lang="en-US" sz="2600" dirty="0"/>
              <a:t> without understanding </a:t>
            </a:r>
            <a:r>
              <a:rPr lang="en-US" sz="2600" b="1" i="1" dirty="0"/>
              <a:t>how networks fail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The </a:t>
            </a:r>
            <a:r>
              <a:rPr lang="en-US" sz="2600" b="1" u="sng" dirty="0"/>
              <a:t>first thing</a:t>
            </a:r>
            <a:r>
              <a:rPr lang="en-US" sz="2600" dirty="0"/>
              <a:t> to recognize is that perfect computer networks do not exist due to the:</a:t>
            </a:r>
          </a:p>
          <a:p>
            <a:pPr lvl="2"/>
            <a:r>
              <a:rPr lang="en-US" sz="2200" i="1" dirty="0"/>
              <a:t>Machines crash, system reboot</a:t>
            </a:r>
            <a:r>
              <a:rPr lang="en-US" sz="2200" dirty="0"/>
              <a:t>, </a:t>
            </a:r>
            <a:r>
              <a:rPr lang="en-US" sz="2200" i="1" dirty="0"/>
              <a:t>fibers are cut</a:t>
            </a:r>
            <a:r>
              <a:rPr lang="en-US" sz="2200" dirty="0"/>
              <a:t>, electrical interference can cause </a:t>
            </a:r>
            <a:r>
              <a:rPr lang="en-US" sz="2200" i="1" dirty="0"/>
              <a:t>bits corruption</a:t>
            </a:r>
            <a:r>
              <a:rPr lang="en-US" sz="2200" dirty="0"/>
              <a:t>, </a:t>
            </a:r>
            <a:r>
              <a:rPr lang="en-US" sz="2200" i="1" dirty="0"/>
              <a:t>switches run out of buffer space</a:t>
            </a:r>
            <a:r>
              <a:rPr lang="en-US" sz="2200" dirty="0"/>
              <a:t>, etc.</a:t>
            </a:r>
          </a:p>
          <a:p>
            <a:pPr lvl="2"/>
            <a:r>
              <a:rPr lang="en-US" sz="2200" b="1" dirty="0"/>
              <a:t>Hardware</a:t>
            </a:r>
            <a:r>
              <a:rPr lang="en-US" sz="2200" dirty="0"/>
              <a:t> may contain </a:t>
            </a:r>
            <a:r>
              <a:rPr lang="en-US" sz="2200" i="1" dirty="0"/>
              <a:t>bugs</a:t>
            </a:r>
            <a:r>
              <a:rPr lang="en-US" sz="2200" dirty="0"/>
              <a:t> and sometimes </a:t>
            </a:r>
            <a:r>
              <a:rPr lang="en-US" sz="2200" i="1" dirty="0"/>
              <a:t>forwards packets </a:t>
            </a:r>
            <a:r>
              <a:rPr lang="en-US" sz="2200" dirty="0"/>
              <a:t>into oblivion.</a:t>
            </a:r>
            <a:endParaRPr lang="th-TH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Reliable Message Delivery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257800"/>
          </a:xfrm>
        </p:spPr>
        <p:txBody>
          <a:bodyPr>
            <a:normAutofit/>
          </a:bodyPr>
          <a:lstStyle/>
          <a:p>
            <a:r>
              <a:rPr lang="en-US" sz="2600" i="1" dirty="0"/>
              <a:t>There are </a:t>
            </a:r>
            <a:r>
              <a:rPr lang="en-US" sz="2600" b="1" i="1" u="sng" dirty="0"/>
              <a:t>three general classes of failure </a:t>
            </a:r>
            <a:r>
              <a:rPr lang="en-US" sz="2600" i="1" dirty="0"/>
              <a:t>that network designers need to worry about:</a:t>
            </a:r>
          </a:p>
          <a:p>
            <a:pPr lvl="1"/>
            <a:r>
              <a:rPr lang="en-US" sz="2400" b="1" u="sng" dirty="0"/>
              <a:t>First</a:t>
            </a:r>
            <a:r>
              <a:rPr lang="en-US" sz="2400" dirty="0"/>
              <a:t>, as a packet is transmitted over a physical link, </a:t>
            </a:r>
            <a:r>
              <a:rPr lang="en-US" sz="2400" b="1" dirty="0"/>
              <a:t>bit errors </a:t>
            </a:r>
            <a:r>
              <a:rPr lang="en-US" sz="2400" dirty="0"/>
              <a:t>may be expected; that is, a </a:t>
            </a:r>
            <a:r>
              <a:rPr lang="en-US" sz="2400" b="1" dirty="0"/>
              <a:t>one</a:t>
            </a:r>
            <a:r>
              <a:rPr lang="en-US" sz="2400" dirty="0"/>
              <a:t> is turned into a </a:t>
            </a:r>
            <a:r>
              <a:rPr lang="en-US" sz="2400" b="1" dirty="0"/>
              <a:t>zero</a:t>
            </a:r>
            <a:r>
              <a:rPr lang="en-US" sz="2400" dirty="0"/>
              <a:t> or vice versa </a:t>
            </a:r>
          </a:p>
          <a:p>
            <a:pPr lvl="2"/>
            <a:r>
              <a:rPr lang="en-US" b="1" dirty="0"/>
              <a:t>Bit errors </a:t>
            </a:r>
            <a:r>
              <a:rPr lang="en-US" dirty="0"/>
              <a:t>typically occur because outside forces, such as </a:t>
            </a:r>
            <a:r>
              <a:rPr lang="en-US" i="1" dirty="0"/>
              <a:t>lightning strikes</a:t>
            </a:r>
            <a:r>
              <a:rPr lang="en-US" dirty="0"/>
              <a:t>, </a:t>
            </a:r>
            <a:r>
              <a:rPr lang="en-US" i="1" dirty="0"/>
              <a:t>power surges</a:t>
            </a:r>
            <a:r>
              <a:rPr lang="en-US" dirty="0"/>
              <a:t>, etc., interfere with data transmission.</a:t>
            </a:r>
          </a:p>
          <a:p>
            <a:pPr lvl="2"/>
            <a:r>
              <a:rPr lang="en-US" dirty="0"/>
              <a:t>Once the error is detected, it is possible to correct such errors</a:t>
            </a:r>
          </a:p>
          <a:p>
            <a:pPr lvl="3"/>
            <a:r>
              <a:rPr lang="en-US" sz="2200" b="1" i="1" dirty="0"/>
              <a:t>if we know which bit or bits are corrupted, we can flip them</a:t>
            </a:r>
          </a:p>
          <a:p>
            <a:pPr lvl="3"/>
            <a:r>
              <a:rPr lang="en-US" sz="2200" dirty="0"/>
              <a:t>Sometimes, discarding the entire packet and asking the sender to retransmit it is necessary.</a:t>
            </a:r>
            <a:endParaRPr lang="th-TH" sz="2200" dirty="0"/>
          </a:p>
          <a:p>
            <a:pPr lvl="2"/>
            <a:endParaRPr lang="th-TH" sz="20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b="1" u="sng" dirty="0"/>
              <a:t>The second </a:t>
            </a:r>
            <a:r>
              <a:rPr lang="en-US" sz="2400" dirty="0"/>
              <a:t>type of failure is at the </a:t>
            </a:r>
            <a:r>
              <a:rPr lang="en-US" sz="2400" b="1" dirty="0"/>
              <a:t>packet</a:t>
            </a:r>
            <a:r>
              <a:rPr lang="en-US" sz="2400" dirty="0"/>
              <a:t>, rather than the </a:t>
            </a:r>
            <a:r>
              <a:rPr lang="en-US" sz="2400" b="1" dirty="0"/>
              <a:t>bit</a:t>
            </a:r>
            <a:r>
              <a:rPr lang="en-US" sz="2400" dirty="0"/>
              <a:t> </a:t>
            </a:r>
            <a:r>
              <a:rPr lang="en-US" sz="2400" b="1" dirty="0"/>
              <a:t>level</a:t>
            </a:r>
            <a:r>
              <a:rPr lang="en-US" sz="2400" dirty="0"/>
              <a:t>; the network </a:t>
            </a:r>
            <a:r>
              <a:rPr lang="en-US" sz="2400" b="1" i="1" dirty="0"/>
              <a:t>loses a complete packet</a:t>
            </a:r>
            <a:r>
              <a:rPr lang="en-US" sz="2400" dirty="0"/>
              <a:t>:</a:t>
            </a:r>
          </a:p>
          <a:p>
            <a:pPr lvl="2"/>
            <a:r>
              <a:rPr lang="en-US" sz="2200" b="1" dirty="0"/>
              <a:t>One reason </a:t>
            </a:r>
            <a:r>
              <a:rPr lang="en-US" sz="2200" dirty="0"/>
              <a:t>this can happen is that the </a:t>
            </a:r>
            <a:r>
              <a:rPr lang="en-US" sz="2200" b="1" dirty="0"/>
              <a:t>packet </a:t>
            </a:r>
            <a:r>
              <a:rPr lang="en-US" sz="2200" dirty="0"/>
              <a:t>contains an </a:t>
            </a:r>
            <a:r>
              <a:rPr lang="en-US" sz="2200" b="1" u="sng" dirty="0"/>
              <a:t>uncorrectable bit error </a:t>
            </a:r>
            <a:r>
              <a:rPr lang="en-US" sz="2200" dirty="0"/>
              <a:t>and therefore </a:t>
            </a:r>
            <a:r>
              <a:rPr lang="en-US" sz="2200" b="1" dirty="0"/>
              <a:t>must be discarded</a:t>
            </a:r>
            <a:r>
              <a:rPr lang="en-US" sz="2200" dirty="0"/>
              <a:t>. </a:t>
            </a:r>
          </a:p>
          <a:p>
            <a:pPr lvl="2"/>
            <a:r>
              <a:rPr lang="en-US" sz="2200" b="1" dirty="0"/>
              <a:t>A more likely reason </a:t>
            </a:r>
            <a:r>
              <a:rPr lang="en-US" sz="2200" dirty="0"/>
              <a:t>is that a </a:t>
            </a:r>
            <a:r>
              <a:rPr lang="en-US" sz="2200" b="1" i="1" dirty="0"/>
              <a:t>switch </a:t>
            </a:r>
            <a:r>
              <a:rPr lang="en-US" sz="2200" dirty="0"/>
              <a:t>forwarding the </a:t>
            </a:r>
            <a:r>
              <a:rPr lang="en-US" sz="2200" b="1" dirty="0"/>
              <a:t>packet</a:t>
            </a:r>
            <a:r>
              <a:rPr lang="en-US" sz="2200" dirty="0"/>
              <a:t> from one link to another is </a:t>
            </a:r>
            <a:r>
              <a:rPr lang="en-US" sz="2200" b="1" i="1" dirty="0"/>
              <a:t>overloaded</a:t>
            </a:r>
            <a:r>
              <a:rPr lang="en-US" sz="2200" dirty="0"/>
              <a:t> and therefore is forced to drop it.</a:t>
            </a:r>
          </a:p>
          <a:p>
            <a:pPr lvl="2"/>
            <a:r>
              <a:rPr lang="en-US" sz="2200" b="1" dirty="0"/>
              <a:t>Less commonly</a:t>
            </a:r>
            <a:r>
              <a:rPr lang="en-US" sz="2200" dirty="0"/>
              <a:t>, the </a:t>
            </a:r>
            <a:r>
              <a:rPr lang="en-US" sz="2200" b="1" dirty="0"/>
              <a:t>software</a:t>
            </a:r>
            <a:r>
              <a:rPr lang="en-US" sz="2200" dirty="0"/>
              <a:t> running on one of the nodes that handle the </a:t>
            </a:r>
            <a:r>
              <a:rPr lang="en-US" sz="2200" b="1" dirty="0"/>
              <a:t>packet</a:t>
            </a:r>
            <a:r>
              <a:rPr lang="en-US" sz="2200" dirty="0"/>
              <a:t> makes a mistake </a:t>
            </a:r>
          </a:p>
          <a:p>
            <a:pPr lvl="3"/>
            <a:r>
              <a:rPr lang="en-US" sz="2200" dirty="0"/>
              <a:t>For example</a:t>
            </a:r>
            <a:r>
              <a:rPr lang="en-US" sz="2200" i="1" dirty="0"/>
              <a:t>, it might incorrectly forward a </a:t>
            </a:r>
            <a:r>
              <a:rPr lang="en-US" sz="2200" b="1" i="1" dirty="0"/>
              <a:t>packet</a:t>
            </a:r>
            <a:r>
              <a:rPr lang="en-US" sz="2200" i="1" dirty="0"/>
              <a:t> to the wrong link.</a:t>
            </a:r>
          </a:p>
          <a:p>
            <a:pPr lvl="2"/>
            <a:r>
              <a:rPr lang="en-US" sz="2200" u="sng" dirty="0"/>
              <a:t>One of the main difficulties in dealing with </a:t>
            </a:r>
            <a:r>
              <a:rPr lang="en-US" sz="2200" b="1" u="sng" dirty="0"/>
              <a:t>lost packets</a:t>
            </a:r>
            <a:r>
              <a:rPr lang="en-US" sz="2200" u="sng" dirty="0"/>
              <a:t> </a:t>
            </a:r>
            <a:r>
              <a:rPr lang="en-US" sz="2200" dirty="0"/>
              <a:t>is </a:t>
            </a:r>
            <a:r>
              <a:rPr lang="en-US" sz="2200" b="1" i="1" dirty="0"/>
              <a:t>distinguishing between a lost packet and one late at the destination</a:t>
            </a:r>
            <a:r>
              <a:rPr lang="en-US" sz="2200" dirty="0"/>
              <a:t>.</a:t>
            </a:r>
            <a:endParaRPr lang="th-TH" sz="2200" dirty="0"/>
          </a:p>
          <a:p>
            <a:pPr lvl="2"/>
            <a:endParaRPr lang="th-TH" sz="20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Reliable Message Delivery</a:t>
            </a:r>
            <a:endParaRPr lang="th-TH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Network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59363"/>
          </a:xfrm>
        </p:spPr>
        <p:txBody>
          <a:bodyPr>
            <a:normAutofit/>
          </a:bodyPr>
          <a:lstStyle/>
          <a:p>
            <a:r>
              <a:rPr lang="en-US" sz="2800" b="1" i="1" dirty="0"/>
              <a:t>What distinguishes a computer network from other types of networks?</a:t>
            </a:r>
          </a:p>
          <a:p>
            <a:pPr lvl="1"/>
            <a:r>
              <a:rPr lang="en-US" sz="2400" b="1" dirty="0"/>
              <a:t>Computer networks </a:t>
            </a:r>
            <a:r>
              <a:rPr lang="en-US" sz="2400" dirty="0"/>
              <a:t>are built primarily from general-purpose </a:t>
            </a:r>
            <a:r>
              <a:rPr lang="en-US" sz="2400" i="1" dirty="0"/>
              <a:t>programmable hardware</a:t>
            </a:r>
            <a:r>
              <a:rPr lang="en-US" sz="2400" dirty="0"/>
              <a:t>, and they are not optimized for a particular application</a:t>
            </a:r>
          </a:p>
          <a:p>
            <a:pPr lvl="2"/>
            <a:r>
              <a:rPr lang="en-US" sz="2000" dirty="0"/>
              <a:t> like making phone calls or delivering television signals.</a:t>
            </a:r>
          </a:p>
          <a:p>
            <a:pPr lvl="1"/>
            <a:r>
              <a:rPr lang="en-US" sz="2400" b="1" dirty="0"/>
              <a:t>Computer networks </a:t>
            </a:r>
            <a:r>
              <a:rPr lang="en-US" sz="2400" dirty="0"/>
              <a:t>can carry many different types of data, and they support a </a:t>
            </a:r>
            <a:r>
              <a:rPr lang="en-US" sz="2400" i="1" dirty="0"/>
              <a:t>wide</a:t>
            </a:r>
            <a:r>
              <a:rPr lang="en-US" sz="2400" dirty="0"/>
              <a:t> and ever-growing range of applications</a:t>
            </a:r>
          </a:p>
          <a:p>
            <a:pPr lvl="2"/>
            <a:r>
              <a:rPr lang="en-US" sz="2000" dirty="0"/>
              <a:t>Applications such as teleconferencing, video on demand, electronic commerce, distributed computing, digital libraries, etc. </a:t>
            </a:r>
            <a:endParaRPr lang="th-TH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lvl="1"/>
            <a:r>
              <a:rPr lang="en-US" sz="2400" b="1" u="sng" dirty="0"/>
              <a:t>The third class </a:t>
            </a:r>
            <a:r>
              <a:rPr lang="en-US" sz="2400" dirty="0"/>
              <a:t>of failure is at the </a:t>
            </a:r>
            <a:r>
              <a:rPr lang="en-US" sz="2400" b="1" dirty="0"/>
              <a:t>node and link level</a:t>
            </a:r>
            <a:r>
              <a:rPr lang="en-US" sz="2400" dirty="0"/>
              <a:t>; 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physical link is cut</a:t>
            </a:r>
            <a:r>
              <a:rPr lang="en-US" dirty="0"/>
              <a:t>, or the computer crashes:</a:t>
            </a:r>
          </a:p>
          <a:p>
            <a:pPr lvl="3"/>
            <a:r>
              <a:rPr lang="en-US" sz="2400" dirty="0"/>
              <a:t>This can be caused by a </a:t>
            </a:r>
            <a:r>
              <a:rPr lang="en-US" sz="2400" b="1" i="1" dirty="0"/>
              <a:t>software</a:t>
            </a:r>
            <a:r>
              <a:rPr lang="en-US" sz="2400" i="1" dirty="0"/>
              <a:t> error</a:t>
            </a:r>
            <a:r>
              <a:rPr lang="en-US" sz="2400" dirty="0"/>
              <a:t>, a </a:t>
            </a:r>
            <a:r>
              <a:rPr lang="en-US" sz="2400" i="1" dirty="0"/>
              <a:t>power failure</a:t>
            </a:r>
            <a:r>
              <a:rPr lang="en-US" sz="2400" dirty="0"/>
              <a:t>, or due to </a:t>
            </a:r>
            <a:r>
              <a:rPr lang="en-US" sz="2400" i="1" dirty="0"/>
              <a:t>misconfiguration of a network</a:t>
            </a:r>
            <a:r>
              <a:rPr lang="en-US" sz="2400" dirty="0"/>
              <a:t>. </a:t>
            </a:r>
          </a:p>
          <a:p>
            <a:pPr lvl="3"/>
            <a:r>
              <a:rPr lang="en-US" sz="2400" dirty="0"/>
              <a:t>In </a:t>
            </a:r>
            <a:r>
              <a:rPr lang="en-US" sz="2400" b="1" dirty="0"/>
              <a:t>a packet-switched </a:t>
            </a:r>
            <a:r>
              <a:rPr lang="en-US" sz="2400" dirty="0"/>
              <a:t>network, for example, it is sometimes possible to </a:t>
            </a:r>
            <a:r>
              <a:rPr lang="en-US" sz="2400" b="1" dirty="0"/>
              <a:t>route around a failed node </a:t>
            </a:r>
            <a:r>
              <a:rPr lang="en-US" sz="2400" dirty="0"/>
              <a:t>or </a:t>
            </a:r>
            <a:r>
              <a:rPr lang="en-US" sz="2400" b="1" dirty="0"/>
              <a:t>link</a:t>
            </a:r>
            <a:r>
              <a:rPr lang="en-US" sz="2400" dirty="0"/>
              <a:t> </a:t>
            </a:r>
          </a:p>
          <a:p>
            <a:pPr lvl="3"/>
            <a:r>
              <a:rPr lang="en-US" sz="2400" dirty="0"/>
              <a:t>One of the difficulties in dealing with the </a:t>
            </a:r>
            <a:r>
              <a:rPr lang="en-US" sz="2400" b="1" dirty="0"/>
              <a:t>third class of failure </a:t>
            </a:r>
            <a:r>
              <a:rPr lang="en-US" sz="2400" dirty="0"/>
              <a:t>is </a:t>
            </a:r>
            <a:r>
              <a:rPr lang="en-US" sz="2400" i="1" u="sng" dirty="0"/>
              <a:t>distinguishing between a </a:t>
            </a:r>
            <a:r>
              <a:rPr lang="en-US" sz="2400" b="1" i="1" u="sng" dirty="0"/>
              <a:t>failed computer </a:t>
            </a:r>
            <a:r>
              <a:rPr lang="en-US" sz="2400" i="1" u="sng" dirty="0"/>
              <a:t>and one that is merely </a:t>
            </a:r>
            <a:r>
              <a:rPr lang="en-US" sz="2400" b="1" i="1" u="sng" dirty="0"/>
              <a:t>slow</a:t>
            </a:r>
            <a:r>
              <a:rPr lang="en-US" sz="2400" i="1" u="sng" dirty="0"/>
              <a:t> in a link</a:t>
            </a:r>
            <a:r>
              <a:rPr lang="en-US" sz="2400" dirty="0"/>
              <a:t>.</a:t>
            </a:r>
            <a:endParaRPr lang="th-TH" sz="2400" dirty="0"/>
          </a:p>
          <a:p>
            <a:pPr lvl="2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Reliable Message Delivery</a:t>
            </a:r>
            <a:endParaRPr lang="th-TH" sz="4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Manageability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final requirement</a:t>
            </a:r>
            <a:r>
              <a:rPr lang="en-US" sz="2800" dirty="0"/>
              <a:t>, is that networks need to be </a:t>
            </a:r>
            <a:r>
              <a:rPr lang="en-US" sz="2800" b="1" dirty="0"/>
              <a:t>managed </a:t>
            </a:r>
            <a:r>
              <a:rPr lang="en-US" sz="2800" dirty="0"/>
              <a:t>properly:</a:t>
            </a:r>
          </a:p>
          <a:p>
            <a:pPr lvl="1"/>
            <a:r>
              <a:rPr lang="en-US" sz="2400" b="1" dirty="0"/>
              <a:t>Managing a network </a:t>
            </a:r>
            <a:r>
              <a:rPr lang="en-US" sz="2400" dirty="0"/>
              <a:t>includes:</a:t>
            </a:r>
          </a:p>
          <a:p>
            <a:pPr lvl="2"/>
            <a:r>
              <a:rPr lang="en-US" sz="2000" dirty="0"/>
              <a:t> </a:t>
            </a:r>
            <a:r>
              <a:rPr lang="en-US" b="1" i="1" dirty="0"/>
              <a:t>upgrading equipment </a:t>
            </a:r>
            <a:r>
              <a:rPr lang="en-US" dirty="0"/>
              <a:t>as the network grows to carry more traffic or more users, </a:t>
            </a:r>
          </a:p>
          <a:p>
            <a:pPr lvl="2"/>
            <a:r>
              <a:rPr lang="en-US" b="1" i="1" dirty="0"/>
              <a:t>troubleshooting</a:t>
            </a:r>
            <a:r>
              <a:rPr lang="en-US" i="1" dirty="0"/>
              <a:t> </a:t>
            </a:r>
            <a:r>
              <a:rPr lang="en-US" dirty="0"/>
              <a:t>the network when things go wrong, or performance isn’t as desired, and </a:t>
            </a:r>
          </a:p>
          <a:p>
            <a:pPr lvl="2"/>
            <a:r>
              <a:rPr lang="en-US" b="1" i="1" dirty="0"/>
              <a:t>adding new features </a:t>
            </a:r>
            <a:r>
              <a:rPr lang="en-US" dirty="0"/>
              <a:t>in support of new applications.</a:t>
            </a:r>
          </a:p>
          <a:p>
            <a:r>
              <a:rPr lang="en-US" sz="2600" b="1" dirty="0"/>
              <a:t>Network management</a:t>
            </a:r>
            <a:r>
              <a:rPr lang="en-US" sz="2600" dirty="0"/>
              <a:t> has historically been a human-intensive aspect of networking, and, now it is involved with </a:t>
            </a:r>
            <a:r>
              <a:rPr lang="en-US" sz="2600" b="1" i="1" dirty="0"/>
              <a:t>automation and self-healing </a:t>
            </a:r>
            <a:r>
              <a:rPr lang="en-US" sz="2600" dirty="0"/>
              <a:t>designs.</a:t>
            </a:r>
            <a:endParaRPr lang="th-TH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Internet </a:t>
            </a:r>
            <a:r>
              <a:rPr lang="en-US" sz="2800" dirty="0"/>
              <a:t>has scaled up to support billions of users and at least hundreds of millions of </a:t>
            </a:r>
            <a:r>
              <a:rPr lang="en-US" sz="2800" b="1" dirty="0"/>
              <a:t>hosts</a:t>
            </a:r>
            <a:r>
              <a:rPr lang="en-US" sz="2800" dirty="0"/>
              <a:t>. </a:t>
            </a:r>
          </a:p>
          <a:p>
            <a:r>
              <a:rPr lang="en-US" sz="2800" dirty="0"/>
              <a:t>The challenges of keeping the whole thing </a:t>
            </a:r>
            <a:r>
              <a:rPr lang="en-US" sz="2800" b="1" i="1" dirty="0"/>
              <a:t>running correctly </a:t>
            </a:r>
            <a:r>
              <a:rPr lang="en-US" sz="2800" dirty="0"/>
              <a:t>and </a:t>
            </a:r>
            <a:r>
              <a:rPr lang="en-US" sz="2800" b="1" i="1" dirty="0"/>
              <a:t>configuring new devices</a:t>
            </a:r>
            <a:r>
              <a:rPr lang="en-US" sz="2800" dirty="0"/>
              <a:t> as they are added to the network.</a:t>
            </a:r>
          </a:p>
          <a:p>
            <a:r>
              <a:rPr lang="en-US" sz="2800" b="1" i="1" dirty="0"/>
              <a:t>Configuring a single router in a network </a:t>
            </a:r>
            <a:r>
              <a:rPr lang="en-US" sz="2800" dirty="0"/>
              <a:t>is often a task for a </a:t>
            </a:r>
            <a:r>
              <a:rPr lang="en-US" sz="2800" b="1" u="sng" dirty="0"/>
              <a:t>trained expert</a:t>
            </a:r>
            <a:r>
              <a:rPr lang="en-US" sz="2800" dirty="0"/>
              <a:t>; </a:t>
            </a:r>
          </a:p>
          <a:p>
            <a:pPr lvl="1"/>
            <a:r>
              <a:rPr lang="en-US" sz="2400" dirty="0"/>
              <a:t>configuring thousands of </a:t>
            </a:r>
            <a:r>
              <a:rPr lang="en-US" sz="2400" b="1" dirty="0"/>
              <a:t>routers</a:t>
            </a:r>
            <a:r>
              <a:rPr lang="en-US" sz="2400" dirty="0"/>
              <a:t> and figuring out </a:t>
            </a:r>
            <a:r>
              <a:rPr lang="en-US" sz="2400" b="1" i="1" dirty="0"/>
              <a:t>why a network of such a size is not behaving as expected</a:t>
            </a:r>
            <a:r>
              <a:rPr lang="en-US" sz="2400" dirty="0"/>
              <a:t> can become a task beyond any human.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Manageability</a:t>
            </a:r>
            <a:endParaRPr lang="th-TH" sz="4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Network Architecture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computer network </a:t>
            </a:r>
            <a:r>
              <a:rPr lang="en-US" sz="2800" dirty="0"/>
              <a:t>must provide </a:t>
            </a:r>
            <a:r>
              <a:rPr lang="en-US" sz="2800" i="1" dirty="0"/>
              <a:t>general</a:t>
            </a:r>
            <a:r>
              <a:rPr lang="en-US" sz="2800" dirty="0"/>
              <a:t>, </a:t>
            </a:r>
            <a:r>
              <a:rPr lang="en-US" sz="2800" i="1" dirty="0"/>
              <a:t>cost-effective</a:t>
            </a:r>
            <a:r>
              <a:rPr lang="en-US" sz="2800" dirty="0"/>
              <a:t>, </a:t>
            </a:r>
            <a:r>
              <a:rPr lang="en-US" sz="2800" i="1" dirty="0"/>
              <a:t>fair</a:t>
            </a:r>
            <a:r>
              <a:rPr lang="en-US" sz="2800" dirty="0"/>
              <a:t>, and </a:t>
            </a:r>
            <a:r>
              <a:rPr lang="en-US" sz="2800" i="1" dirty="0"/>
              <a:t>robust </a:t>
            </a:r>
            <a:r>
              <a:rPr lang="en-US" sz="2800" dirty="0"/>
              <a:t>connectivity among many </a:t>
            </a:r>
            <a:r>
              <a:rPr lang="en-US" sz="2800" b="1" dirty="0"/>
              <a:t>hosts </a:t>
            </a:r>
            <a:r>
              <a:rPr lang="en-US" sz="2800" dirty="0"/>
              <a:t>(computers/devices).</a:t>
            </a:r>
          </a:p>
          <a:p>
            <a:r>
              <a:rPr lang="en-US" sz="2800" dirty="0"/>
              <a:t>Network designers have developed </a:t>
            </a:r>
            <a:r>
              <a:rPr lang="en-US" sz="2800" b="1" dirty="0"/>
              <a:t>general blueprints </a:t>
            </a:r>
            <a:r>
              <a:rPr lang="en-US" sz="2800" dirty="0"/>
              <a:t>for this called </a:t>
            </a:r>
            <a:r>
              <a:rPr lang="en-US" sz="2800" b="1" i="1" dirty="0"/>
              <a:t>network architectures</a:t>
            </a:r>
            <a:endParaRPr lang="en-US" sz="2800" dirty="0"/>
          </a:p>
          <a:p>
            <a:pPr lvl="1"/>
            <a:r>
              <a:rPr lang="en-US" sz="2400" b="1" i="1" dirty="0"/>
              <a:t>that guide the design and implementation of networks.</a:t>
            </a:r>
          </a:p>
          <a:p>
            <a:r>
              <a:rPr lang="en-US" sz="2800" dirty="0"/>
              <a:t>The central ideas that are common to all </a:t>
            </a:r>
            <a:r>
              <a:rPr lang="en-US" sz="2800" b="1" dirty="0"/>
              <a:t>network architectures</a:t>
            </a:r>
            <a:r>
              <a:rPr lang="en-US" sz="2800" dirty="0"/>
              <a:t> are based on the </a:t>
            </a:r>
            <a:r>
              <a:rPr lang="en-US" sz="2800" b="1" u="sng" dirty="0"/>
              <a:t>two</a:t>
            </a:r>
            <a:r>
              <a:rPr lang="en-US" sz="2800" u="sng" dirty="0"/>
              <a:t> most widely </a:t>
            </a:r>
            <a:r>
              <a:rPr lang="en-US" sz="2800" b="1" u="sng" dirty="0"/>
              <a:t>referenced architectures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OSI 7-layer architecture </a:t>
            </a:r>
            <a:r>
              <a:rPr lang="en-US" sz="2400" dirty="0"/>
              <a:t>and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Internet architecture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2800" b="1" dirty="0"/>
              <a:t>Abstraction </a:t>
            </a:r>
            <a:r>
              <a:rPr lang="en-US" sz="2800" dirty="0"/>
              <a:t>is the </a:t>
            </a:r>
            <a:r>
              <a:rPr lang="en-US" sz="2800" b="1" i="1" dirty="0"/>
              <a:t>hiding of implementation details </a:t>
            </a:r>
            <a:r>
              <a:rPr lang="en-US" sz="2800" dirty="0"/>
              <a:t>behind a </a:t>
            </a:r>
            <a:r>
              <a:rPr lang="en-US" sz="2800" b="1" dirty="0"/>
              <a:t>well-defined interface</a:t>
            </a:r>
          </a:p>
          <a:p>
            <a:pPr lvl="1"/>
            <a:r>
              <a:rPr lang="en-US" sz="2400" b="1" i="1" dirty="0"/>
              <a:t>It is the fundamental tool to manage network complexity</a:t>
            </a:r>
            <a:r>
              <a:rPr lang="en-US" sz="2400" dirty="0"/>
              <a:t>.</a:t>
            </a:r>
          </a:p>
          <a:p>
            <a:r>
              <a:rPr lang="en-US" sz="2800" dirty="0"/>
              <a:t>The idea of </a:t>
            </a:r>
            <a:r>
              <a:rPr lang="en-US" sz="2800" b="1" dirty="0"/>
              <a:t>abstraction</a:t>
            </a:r>
            <a:r>
              <a:rPr lang="en-US" sz="2800" dirty="0"/>
              <a:t> is to define a </a:t>
            </a:r>
            <a:r>
              <a:rPr lang="en-US" sz="2800" b="1" dirty="0"/>
              <a:t>model </a:t>
            </a:r>
            <a:r>
              <a:rPr lang="en-US" sz="2800" dirty="0"/>
              <a:t>that can capture some important aspects of the system: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Encapsulate</a:t>
            </a:r>
            <a:r>
              <a:rPr lang="en-US" sz="2400" dirty="0"/>
              <a:t> this model in an </a:t>
            </a:r>
            <a:r>
              <a:rPr lang="en-US" sz="2400" b="1" i="1" dirty="0"/>
              <a:t>object</a:t>
            </a:r>
            <a:r>
              <a:rPr lang="en-US" sz="2400" dirty="0"/>
              <a:t> providing an interface other system components can manipulate. </a:t>
            </a:r>
          </a:p>
          <a:p>
            <a:pPr lvl="1"/>
            <a:r>
              <a:rPr lang="en-US" sz="2400" b="1" i="1" dirty="0"/>
              <a:t>Hide the details of how the object is implemented from the users</a:t>
            </a:r>
            <a:r>
              <a:rPr lang="en-US" sz="2400" dirty="0"/>
              <a:t>.</a:t>
            </a:r>
          </a:p>
          <a:p>
            <a:r>
              <a:rPr lang="en-US" sz="2800" u="sng" dirty="0"/>
              <a:t>Providing an </a:t>
            </a:r>
            <a:r>
              <a:rPr lang="en-US" sz="2800" b="1" u="sng" dirty="0"/>
              <a:t>abstraction</a:t>
            </a:r>
            <a:r>
              <a:rPr lang="en-US" sz="2800" u="sng" dirty="0"/>
              <a:t> that hides the </a:t>
            </a:r>
            <a:r>
              <a:rPr lang="en-US" sz="2800" b="1" u="sng" dirty="0"/>
              <a:t>complexity</a:t>
            </a:r>
            <a:r>
              <a:rPr lang="en-US" sz="2800" u="sng" dirty="0"/>
              <a:t> </a:t>
            </a:r>
            <a:r>
              <a:rPr lang="en-US" sz="2800" b="1" u="sng" dirty="0"/>
              <a:t>of the network details</a:t>
            </a:r>
            <a:r>
              <a:rPr lang="en-US" sz="2800" dirty="0"/>
              <a:t>.</a:t>
            </a:r>
            <a:endParaRPr lang="th-TH" sz="2800" dirty="0"/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44</a:t>
            </a:fld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5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Abstractions</a:t>
            </a:r>
            <a:r>
              <a:rPr lang="en-US" sz="2800" u="sng" dirty="0"/>
              <a:t> naturally lead to </a:t>
            </a:r>
            <a:r>
              <a:rPr lang="en-US" sz="2800" b="1" i="1" u="sng" dirty="0"/>
              <a:t>layering</a:t>
            </a:r>
            <a:r>
              <a:rPr lang="en-US" sz="2800" u="sng" dirty="0"/>
              <a:t> in network design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The general idea is to start with the </a:t>
            </a:r>
            <a:r>
              <a:rPr lang="en-US" sz="2400" b="1" i="1" dirty="0"/>
              <a:t>services </a:t>
            </a:r>
            <a:r>
              <a:rPr lang="en-US" sz="2400" dirty="0"/>
              <a:t>offered by the underlying </a:t>
            </a:r>
            <a:r>
              <a:rPr lang="en-US" sz="2400" b="1" dirty="0"/>
              <a:t>hardware</a:t>
            </a:r>
            <a:r>
              <a:rPr lang="en-US" sz="2400" dirty="0"/>
              <a:t> and then add a sequence of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i="1" dirty="0"/>
              <a:t>layers</a:t>
            </a:r>
            <a:r>
              <a:rPr lang="en-US" sz="2400" dirty="0"/>
              <a:t>, on top, each providing a </a:t>
            </a:r>
            <a:r>
              <a:rPr lang="en-US" sz="2400" b="1" i="1" dirty="0"/>
              <a:t>higher level of services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u="sng" dirty="0"/>
              <a:t>services</a:t>
            </a:r>
            <a:r>
              <a:rPr lang="en-US" sz="2400" dirty="0"/>
              <a:t> provided at the </a:t>
            </a:r>
            <a:r>
              <a:rPr lang="en-US" sz="2400" b="1" i="1" dirty="0"/>
              <a:t>high layers </a:t>
            </a:r>
            <a:r>
              <a:rPr lang="en-US" sz="2400" dirty="0"/>
              <a:t>are implemented in terms of the services provided by the </a:t>
            </a:r>
            <a:r>
              <a:rPr lang="en-US" sz="2400" b="1" i="1" dirty="0"/>
              <a:t>lower layers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for example, a simple network with </a:t>
            </a:r>
            <a:r>
              <a:rPr lang="en-US" b="1" i="1" dirty="0"/>
              <a:t>two layers</a:t>
            </a:r>
            <a:r>
              <a:rPr lang="en-US" dirty="0"/>
              <a:t> </a:t>
            </a:r>
            <a:r>
              <a:rPr lang="en-US" b="1" i="1" dirty="0"/>
              <a:t>of abstraction </a:t>
            </a:r>
            <a:r>
              <a:rPr lang="en-US" dirty="0"/>
              <a:t>sandwiched between the </a:t>
            </a:r>
            <a:r>
              <a:rPr lang="en-US" b="1" i="1" dirty="0"/>
              <a:t>application program </a:t>
            </a:r>
            <a:r>
              <a:rPr lang="en-US" dirty="0"/>
              <a:t>and the </a:t>
            </a:r>
            <a:r>
              <a:rPr lang="en-US" b="1" i="1" dirty="0"/>
              <a:t>underlying hardware</a:t>
            </a:r>
            <a:r>
              <a:rPr lang="en-US" dirty="0"/>
              <a:t>, as illustrated in </a:t>
            </a:r>
            <a:r>
              <a:rPr lang="en-US" b="1" dirty="0"/>
              <a:t>Figure 1.8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46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055012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2"/>
            <a:ext cx="8763000" cy="487680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layer</a:t>
            </a:r>
            <a:r>
              <a:rPr lang="en-US" sz="2800" dirty="0"/>
              <a:t> immediately above the </a:t>
            </a:r>
            <a:r>
              <a:rPr lang="en-US" sz="2800" b="1" dirty="0"/>
              <a:t>hardware</a:t>
            </a:r>
            <a:r>
              <a:rPr lang="en-US" sz="2800" dirty="0"/>
              <a:t> provides </a:t>
            </a:r>
            <a:r>
              <a:rPr lang="en-US" sz="2800" b="1" dirty="0"/>
              <a:t>host-to-host connectivity </a:t>
            </a:r>
            <a:r>
              <a:rPr lang="en-US" sz="2800" dirty="0"/>
              <a:t>(see </a:t>
            </a:r>
            <a:r>
              <a:rPr lang="en-US" sz="2800" b="1" dirty="0"/>
              <a:t>Figure 1.8</a:t>
            </a:r>
            <a:r>
              <a:rPr lang="en-US" sz="2800" dirty="0"/>
              <a:t>):</a:t>
            </a:r>
          </a:p>
          <a:p>
            <a:pPr lvl="1"/>
            <a:r>
              <a:rPr lang="en-US" sz="2400" b="1" dirty="0"/>
              <a:t>abstracting</a:t>
            </a:r>
            <a:r>
              <a:rPr lang="en-US" sz="2400" dirty="0"/>
              <a:t> </a:t>
            </a:r>
            <a:r>
              <a:rPr lang="en-US" sz="2400" b="1" dirty="0"/>
              <a:t>away</a:t>
            </a:r>
            <a:r>
              <a:rPr lang="en-US" sz="2400" dirty="0"/>
              <a:t> the fact that an arbitrarily complex network topology may exist between any </a:t>
            </a:r>
            <a:r>
              <a:rPr lang="en-US" sz="2400" b="1" dirty="0"/>
              <a:t>two hosts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/>
              <a:t>The next layer </a:t>
            </a:r>
            <a:r>
              <a:rPr lang="en-US" sz="2400" dirty="0"/>
              <a:t>up builds on the available </a:t>
            </a:r>
            <a:r>
              <a:rPr lang="en-US" sz="2400" b="1" dirty="0"/>
              <a:t>host-to-host communication service </a:t>
            </a:r>
            <a:r>
              <a:rPr lang="en-US" sz="2400" dirty="0"/>
              <a:t>and provides support for </a:t>
            </a:r>
            <a:r>
              <a:rPr lang="en-US" sz="2400" b="1" dirty="0"/>
              <a:t>process-to-process channels</a:t>
            </a:r>
            <a:r>
              <a:rPr lang="en-US" sz="2400" dirty="0"/>
              <a:t>, </a:t>
            </a:r>
          </a:p>
          <a:p>
            <a:pPr lvl="2"/>
            <a:r>
              <a:rPr lang="en-US" b="1" dirty="0"/>
              <a:t>abstracting away</a:t>
            </a:r>
            <a:r>
              <a:rPr lang="en-US" dirty="0"/>
              <a:t> the fact that the network occasionally </a:t>
            </a:r>
            <a:r>
              <a:rPr lang="en-US" b="1" i="1" dirty="0"/>
              <a:t>loses messages</a:t>
            </a:r>
            <a:r>
              <a:rPr lang="en-US" dirty="0"/>
              <a:t>, for example.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47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6575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Layering</a:t>
            </a:r>
            <a:r>
              <a:rPr lang="en-US" sz="2800" dirty="0"/>
              <a:t> in network design provides </a:t>
            </a:r>
            <a:r>
              <a:rPr lang="en-US" sz="2800" b="1" u="sng" dirty="0"/>
              <a:t>two useful features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 </a:t>
            </a:r>
            <a:r>
              <a:rPr lang="en-US" sz="2400" b="1" u="sng" dirty="0"/>
              <a:t>First</a:t>
            </a:r>
            <a:r>
              <a:rPr lang="en-US" sz="2400" dirty="0"/>
              <a:t>, </a:t>
            </a:r>
            <a:r>
              <a:rPr lang="en-US" sz="2400" i="1" dirty="0"/>
              <a:t>it decomposes the problem of building a network into more manageable components</a:t>
            </a:r>
            <a:r>
              <a:rPr lang="en-US" sz="2400" dirty="0"/>
              <a:t> </a:t>
            </a:r>
          </a:p>
          <a:p>
            <a:pPr lvl="2"/>
            <a:r>
              <a:rPr lang="en-US" sz="2200" dirty="0"/>
              <a:t>Rather than implementing a </a:t>
            </a:r>
            <a:r>
              <a:rPr lang="en-US" sz="2200" b="1" i="1" dirty="0"/>
              <a:t>monolithic piece </a:t>
            </a:r>
            <a:r>
              <a:rPr lang="en-US" sz="2200" dirty="0"/>
              <a:t>of </a:t>
            </a:r>
            <a:r>
              <a:rPr lang="en-US" sz="2200" b="1" dirty="0"/>
              <a:t>software</a:t>
            </a:r>
            <a:r>
              <a:rPr lang="en-US" sz="2200" dirty="0"/>
              <a:t> that does everything you will ever want. </a:t>
            </a:r>
          </a:p>
          <a:p>
            <a:pPr lvl="1"/>
            <a:r>
              <a:rPr lang="en-US" sz="2400" b="1" u="sng" dirty="0"/>
              <a:t>Second</a:t>
            </a:r>
            <a:r>
              <a:rPr lang="en-US" sz="2400" dirty="0"/>
              <a:t>, it provides a more </a:t>
            </a:r>
            <a:r>
              <a:rPr lang="en-US" sz="2400" b="1" i="1" dirty="0"/>
              <a:t>modular design</a:t>
            </a:r>
            <a:r>
              <a:rPr lang="en-US" sz="2400" dirty="0"/>
              <a:t> </a:t>
            </a:r>
          </a:p>
          <a:p>
            <a:pPr lvl="2"/>
            <a:r>
              <a:rPr lang="en-US" sz="2200" dirty="0"/>
              <a:t>If you add some </a:t>
            </a:r>
            <a:r>
              <a:rPr lang="en-US" sz="2200" b="1" i="1" dirty="0"/>
              <a:t>new service</a:t>
            </a:r>
            <a:r>
              <a:rPr lang="en-US" sz="2200" dirty="0"/>
              <a:t>, you only need </a:t>
            </a:r>
            <a:r>
              <a:rPr lang="en-US" sz="2200" b="1" i="1" dirty="0"/>
              <a:t>to modify the functionality at the corresponding layer</a:t>
            </a:r>
            <a:r>
              <a:rPr lang="en-US" sz="2200" dirty="0"/>
              <a:t>. </a:t>
            </a:r>
          </a:p>
          <a:p>
            <a:r>
              <a:rPr lang="en-US" sz="2800" dirty="0"/>
              <a:t>Consider the </a:t>
            </a:r>
            <a:r>
              <a:rPr lang="en-US" sz="2800" b="1" u="sng" dirty="0"/>
              <a:t>request/reply </a:t>
            </a:r>
            <a:r>
              <a:rPr lang="en-US" sz="2800" dirty="0"/>
              <a:t>and the </a:t>
            </a:r>
            <a:r>
              <a:rPr lang="en-US" sz="2800" b="1" u="sng" dirty="0"/>
              <a:t>message stream channels </a:t>
            </a:r>
            <a:r>
              <a:rPr lang="en-US" sz="2800" dirty="0"/>
              <a:t>discussed before:</a:t>
            </a:r>
          </a:p>
          <a:p>
            <a:pPr lvl="1"/>
            <a:r>
              <a:rPr lang="en-US" sz="2400" dirty="0"/>
              <a:t>These two channels offer a </a:t>
            </a:r>
            <a:r>
              <a:rPr lang="en-US" sz="2400" b="1" dirty="0"/>
              <a:t>multilevel networking system </a:t>
            </a:r>
            <a:r>
              <a:rPr lang="en-US" sz="2400" dirty="0"/>
              <a:t>at some level, as illustrated in </a:t>
            </a:r>
            <a:r>
              <a:rPr lang="en-US" sz="2400" b="1" dirty="0"/>
              <a:t>Figure 1.9</a:t>
            </a:r>
            <a:r>
              <a:rPr lang="en-US" sz="2400" dirty="0"/>
              <a:t>.</a:t>
            </a:r>
            <a:endParaRPr lang="th-TH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48</a:t>
            </a:fld>
            <a:endParaRPr lang="th-TH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801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243141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network architecture </a:t>
            </a:r>
            <a:r>
              <a:rPr lang="en-US" sz="2800" dirty="0"/>
              <a:t>shows how the available </a:t>
            </a:r>
            <a:r>
              <a:rPr lang="en-US" sz="2800" b="1" i="1" dirty="0"/>
              <a:t>hardware</a:t>
            </a:r>
            <a:r>
              <a:rPr lang="en-US" sz="2800" dirty="0"/>
              <a:t> and </a:t>
            </a:r>
            <a:r>
              <a:rPr lang="en-US" sz="2800" b="1" i="1" dirty="0"/>
              <a:t>software</a:t>
            </a:r>
            <a:r>
              <a:rPr lang="en-US" sz="2800" dirty="0"/>
              <a:t> components can be arranged to form a complete </a:t>
            </a:r>
            <a:r>
              <a:rPr lang="en-US" sz="2800" b="1" dirty="0"/>
              <a:t>network system</a:t>
            </a:r>
            <a:r>
              <a:rPr lang="en-US" sz="2800" dirty="0"/>
              <a:t>.</a:t>
            </a:r>
          </a:p>
          <a:p>
            <a:r>
              <a:rPr lang="en-US" sz="2800" dirty="0"/>
              <a:t>In addition to understand </a:t>
            </a:r>
            <a:r>
              <a:rPr lang="en-US" sz="2800" b="1" i="1" dirty="0"/>
              <a:t>how networks are built</a:t>
            </a:r>
            <a:r>
              <a:rPr lang="en-US" sz="2800" dirty="0"/>
              <a:t>, it is important to understand the following:</a:t>
            </a:r>
          </a:p>
          <a:p>
            <a:pPr lvl="1"/>
            <a:r>
              <a:rPr lang="en-US" sz="2400" dirty="0"/>
              <a:t> </a:t>
            </a:r>
            <a:r>
              <a:rPr lang="en-US" sz="2400" b="1" i="1" dirty="0"/>
              <a:t>how they are operated </a:t>
            </a:r>
            <a:r>
              <a:rPr lang="en-US" sz="2400" i="1" dirty="0"/>
              <a:t>or</a:t>
            </a:r>
            <a:r>
              <a:rPr lang="en-US" sz="2400" b="1" i="1" dirty="0"/>
              <a:t> managed</a:t>
            </a:r>
            <a:r>
              <a:rPr lang="en-US" sz="2400" i="1" dirty="0"/>
              <a:t> </a:t>
            </a:r>
            <a:r>
              <a:rPr lang="en-US" sz="2400" dirty="0"/>
              <a:t>and</a:t>
            </a:r>
            <a:r>
              <a:rPr lang="en-US" sz="2400" i="1" dirty="0"/>
              <a:t> </a:t>
            </a:r>
          </a:p>
          <a:p>
            <a:pPr lvl="1"/>
            <a:r>
              <a:rPr lang="en-US" sz="2400" b="1" i="1" dirty="0"/>
              <a:t>how network applications are developed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EB8E3F-26A7-2622-4D34-95E38544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</a:t>
            </a:r>
            <a:endParaRPr lang="th-TH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rmAutofit/>
          </a:bodyPr>
          <a:lstStyle/>
          <a:p>
            <a:r>
              <a:rPr lang="en-US" sz="2800" u="sng" dirty="0"/>
              <a:t>The </a:t>
            </a:r>
            <a:r>
              <a:rPr lang="en-US" sz="2800" b="1" i="1" u="sng" dirty="0"/>
              <a:t>abstract objects </a:t>
            </a:r>
            <a:r>
              <a:rPr lang="en-US" sz="2800" u="sng" dirty="0"/>
              <a:t>that make up the layers of a network system are called </a:t>
            </a:r>
            <a:r>
              <a:rPr lang="en-US" sz="2800" b="1" u="sng" dirty="0"/>
              <a:t>protocols</a:t>
            </a:r>
            <a:r>
              <a:rPr lang="en-US" sz="2800" dirty="0"/>
              <a:t>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protocol</a:t>
            </a:r>
            <a:r>
              <a:rPr lang="en-US" sz="2800" dirty="0"/>
              <a:t> provides a </a:t>
            </a:r>
            <a:r>
              <a:rPr lang="en-US" sz="2800" b="1" i="1" dirty="0"/>
              <a:t>communication service </a:t>
            </a:r>
            <a:r>
              <a:rPr lang="en-US" sz="2800" dirty="0"/>
              <a:t>to </a:t>
            </a:r>
            <a:r>
              <a:rPr lang="en-US" sz="2800" b="1" dirty="0"/>
              <a:t>higher-level abstract objects </a:t>
            </a:r>
          </a:p>
          <a:p>
            <a:r>
              <a:rPr lang="en-US" sz="2800" dirty="0"/>
              <a:t>such as </a:t>
            </a:r>
            <a:r>
              <a:rPr lang="en-US" sz="2800" b="1" i="1" u="sng" dirty="0"/>
              <a:t>application processes </a:t>
            </a:r>
            <a:r>
              <a:rPr lang="en-US" sz="2800" b="1" i="1" dirty="0"/>
              <a:t>used to exchange messages</a:t>
            </a:r>
            <a:r>
              <a:rPr lang="en-US" sz="2800" dirty="0"/>
              <a:t>. </a:t>
            </a:r>
          </a:p>
          <a:p>
            <a:pPr lvl="2"/>
            <a:r>
              <a:rPr lang="en-US" dirty="0"/>
              <a:t>For example, a network that supports a </a:t>
            </a:r>
            <a:r>
              <a:rPr lang="en-US" b="1" dirty="0"/>
              <a:t>request/reply </a:t>
            </a:r>
            <a:r>
              <a:rPr lang="en-US" dirty="0"/>
              <a:t>and a </a:t>
            </a:r>
            <a:r>
              <a:rPr lang="en-US" b="1" dirty="0"/>
              <a:t>message stream </a:t>
            </a:r>
            <a:r>
              <a:rPr lang="en-US" dirty="0"/>
              <a:t>protocol, corresponding to the </a:t>
            </a:r>
            <a:r>
              <a:rPr lang="en-US" b="1" dirty="0"/>
              <a:t>request/reply</a:t>
            </a:r>
            <a:r>
              <a:rPr lang="en-US" dirty="0"/>
              <a:t> and </a:t>
            </a:r>
            <a:r>
              <a:rPr lang="en-US" b="1" dirty="0"/>
              <a:t>message stream</a:t>
            </a:r>
            <a:r>
              <a:rPr lang="en-US" dirty="0"/>
              <a:t> channels.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0059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 </a:t>
            </a:r>
            <a:r>
              <a:rPr lang="en-US" sz="3000" b="1" dirty="0"/>
              <a:t>protocol</a:t>
            </a:r>
            <a:r>
              <a:rPr lang="en-US" sz="3000" dirty="0"/>
              <a:t> has </a:t>
            </a:r>
            <a:r>
              <a:rPr lang="en-US" sz="3000" b="1" u="sng" dirty="0"/>
              <a:t>two </a:t>
            </a:r>
            <a:r>
              <a:rPr lang="en-US" sz="3000" u="sng" dirty="0"/>
              <a:t>different interfaces</a:t>
            </a:r>
            <a:r>
              <a:rPr lang="en-US" sz="3000" dirty="0"/>
              <a:t>:</a:t>
            </a:r>
          </a:p>
          <a:p>
            <a:pPr lvl="1"/>
            <a:r>
              <a:rPr lang="en-US" sz="2600" dirty="0"/>
              <a:t> The </a:t>
            </a:r>
            <a:r>
              <a:rPr lang="en-US" sz="2600" b="1" u="sng" dirty="0"/>
              <a:t>First interface </a:t>
            </a:r>
            <a:r>
              <a:rPr lang="en-US" sz="2600" dirty="0"/>
              <a:t>defines a </a:t>
            </a:r>
            <a:r>
              <a:rPr lang="en-US" sz="2600" b="1" i="1" dirty="0"/>
              <a:t>service interface </a:t>
            </a:r>
            <a:r>
              <a:rPr lang="en-US" sz="2600" dirty="0"/>
              <a:t>to the </a:t>
            </a:r>
            <a:r>
              <a:rPr lang="en-US" sz="2600" b="1" dirty="0"/>
              <a:t>same computer </a:t>
            </a:r>
            <a:r>
              <a:rPr lang="en-US" sz="2600" dirty="0"/>
              <a:t>that wants to use its </a:t>
            </a:r>
            <a:r>
              <a:rPr lang="en-US" sz="2600" b="1" i="1" dirty="0"/>
              <a:t>communication services to other devices</a:t>
            </a:r>
            <a:endParaRPr lang="en-US" sz="2600" dirty="0"/>
          </a:p>
          <a:p>
            <a:pPr lvl="2"/>
            <a:r>
              <a:rPr lang="en-US" dirty="0"/>
              <a:t> </a:t>
            </a:r>
            <a:r>
              <a:rPr lang="en-US" sz="2600" dirty="0"/>
              <a:t>This </a:t>
            </a:r>
            <a:r>
              <a:rPr lang="en-US" sz="2600" b="1" dirty="0"/>
              <a:t>service interface </a:t>
            </a:r>
            <a:r>
              <a:rPr lang="en-US" sz="2600" dirty="0"/>
              <a:t>defines the operations performed on the </a:t>
            </a:r>
            <a:r>
              <a:rPr lang="en-US" sz="2600" b="1" dirty="0"/>
              <a:t>communication service protocols</a:t>
            </a:r>
            <a:endParaRPr lang="en-US" sz="2600" dirty="0"/>
          </a:p>
          <a:p>
            <a:pPr lvl="3"/>
            <a:r>
              <a:rPr lang="en-US" sz="2400" dirty="0"/>
              <a:t>For example, a </a:t>
            </a:r>
            <a:r>
              <a:rPr lang="en-US" sz="2400" b="1" dirty="0"/>
              <a:t>request/reply protocol </a:t>
            </a:r>
            <a:r>
              <a:rPr lang="en-US" sz="2400" dirty="0"/>
              <a:t>would support operations by which an application can </a:t>
            </a:r>
            <a:r>
              <a:rPr lang="en-US" sz="2400" b="1" i="1" dirty="0"/>
              <a:t>send</a:t>
            </a:r>
            <a:r>
              <a:rPr lang="en-US" sz="2400" dirty="0"/>
              <a:t> and </a:t>
            </a:r>
            <a:r>
              <a:rPr lang="en-US" sz="2400" b="1" i="1" dirty="0"/>
              <a:t>receive</a:t>
            </a:r>
            <a:r>
              <a:rPr lang="en-US" sz="2400" dirty="0"/>
              <a:t> </a:t>
            </a:r>
            <a:r>
              <a:rPr lang="en-US" sz="2400" b="1" dirty="0"/>
              <a:t>messages</a:t>
            </a:r>
            <a:r>
              <a:rPr lang="en-US" sz="2400" dirty="0"/>
              <a:t>. </a:t>
            </a:r>
          </a:p>
          <a:p>
            <a:pPr lvl="3"/>
            <a:r>
              <a:rPr lang="en-US" sz="2400" dirty="0"/>
              <a:t>An implementation of the </a:t>
            </a:r>
            <a:r>
              <a:rPr lang="en-US" sz="2400" b="1" dirty="0"/>
              <a:t>HTTP protocol </a:t>
            </a:r>
            <a:r>
              <a:rPr lang="en-US" sz="2400" dirty="0"/>
              <a:t>could support an operation to fetch a </a:t>
            </a:r>
            <a:r>
              <a:rPr lang="en-US" sz="2400" b="1" i="1" dirty="0"/>
              <a:t>page of hypertext </a:t>
            </a:r>
            <a:r>
              <a:rPr lang="en-US" sz="2400" dirty="0"/>
              <a:t>from a </a:t>
            </a:r>
            <a:r>
              <a:rPr lang="en-US" sz="2400" b="1" dirty="0"/>
              <a:t>remote server.</a:t>
            </a:r>
            <a:r>
              <a:rPr lang="en-US" sz="2400" dirty="0"/>
              <a:t> </a:t>
            </a:r>
          </a:p>
          <a:p>
            <a:pPr lvl="3"/>
            <a:r>
              <a:rPr lang="en-US" sz="2400" dirty="0"/>
              <a:t>An application such as a </a:t>
            </a:r>
            <a:r>
              <a:rPr lang="en-US" sz="2400" b="1" dirty="0"/>
              <a:t>web browser </a:t>
            </a:r>
            <a:r>
              <a:rPr lang="en-US" sz="2400" dirty="0"/>
              <a:t>would invoke an operation like browsing a new </a:t>
            </a:r>
            <a:r>
              <a:rPr lang="en-US" sz="2400" b="1" dirty="0"/>
              <a:t>web page</a:t>
            </a:r>
            <a:r>
              <a:rPr lang="en-US" sz="2400" dirty="0"/>
              <a:t>.</a:t>
            </a:r>
          </a:p>
          <a:p>
            <a:pPr lvl="3"/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51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133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dirty="0"/>
              <a:t>The </a:t>
            </a:r>
            <a:r>
              <a:rPr lang="en-US" sz="2600" b="1" u="sng" dirty="0"/>
              <a:t>Second interface </a:t>
            </a:r>
            <a:r>
              <a:rPr lang="en-US" sz="2600" dirty="0"/>
              <a:t>defines a </a:t>
            </a:r>
            <a:r>
              <a:rPr lang="en-US" sz="2600" b="1" i="1" dirty="0"/>
              <a:t>peer interface </a:t>
            </a:r>
            <a:r>
              <a:rPr lang="en-US" sz="2600" dirty="0"/>
              <a:t>to its counterpart on another machine:</a:t>
            </a:r>
          </a:p>
          <a:p>
            <a:pPr lvl="1"/>
            <a:r>
              <a:rPr lang="en-US" sz="2400" b="0" i="1" dirty="0">
                <a:effectLst/>
                <a:latin typeface="+mj-lt"/>
              </a:rPr>
              <a:t>A </a:t>
            </a:r>
            <a:r>
              <a:rPr lang="en-US" sz="2400" b="1" i="1" dirty="0">
                <a:effectLst/>
                <a:latin typeface="+mj-lt"/>
              </a:rPr>
              <a:t>peer link</a:t>
            </a:r>
            <a:r>
              <a:rPr lang="en-US" sz="2400" b="0" i="1" dirty="0">
                <a:effectLst/>
                <a:latin typeface="+mj-lt"/>
              </a:rPr>
              <a:t> is a direct aggregated link between two devices configured</a:t>
            </a:r>
            <a:endParaRPr lang="en-US" sz="2400" i="1" dirty="0">
              <a:latin typeface="+mj-lt"/>
            </a:endParaRPr>
          </a:p>
          <a:p>
            <a:pPr lvl="2"/>
            <a:r>
              <a:rPr lang="en-US" dirty="0"/>
              <a:t>The </a:t>
            </a:r>
            <a:r>
              <a:rPr lang="en-US" b="1" dirty="0"/>
              <a:t>peer interface exchanged messages between protocol peers </a:t>
            </a:r>
            <a:r>
              <a:rPr lang="en-US" dirty="0"/>
              <a:t>to maintain the </a:t>
            </a:r>
            <a:r>
              <a:rPr lang="en-US" b="1" i="1" dirty="0"/>
              <a:t>communication service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request/reply protocol </a:t>
            </a:r>
            <a:r>
              <a:rPr lang="en-US" dirty="0"/>
              <a:t>on one machine communicates with its </a:t>
            </a:r>
            <a:r>
              <a:rPr lang="en-US" b="1" dirty="0"/>
              <a:t>peer</a:t>
            </a:r>
            <a:r>
              <a:rPr lang="en-US" dirty="0"/>
              <a:t> on another machine</a:t>
            </a:r>
          </a:p>
          <a:p>
            <a:pPr lvl="2"/>
            <a:r>
              <a:rPr lang="en-US" dirty="0"/>
              <a:t>In the case of </a:t>
            </a:r>
            <a:r>
              <a:rPr lang="en-US" b="1" dirty="0"/>
              <a:t>HTTP</a:t>
            </a:r>
            <a:r>
              <a:rPr lang="en-US" dirty="0"/>
              <a:t>, the protocol specification defines the </a:t>
            </a:r>
            <a:r>
              <a:rPr lang="en-US" b="1" i="1" dirty="0"/>
              <a:t>communication services </a:t>
            </a:r>
            <a:r>
              <a:rPr lang="en-US" dirty="0"/>
              <a:t>in detail: </a:t>
            </a:r>
          </a:p>
          <a:p>
            <a:pPr lvl="3"/>
            <a:r>
              <a:rPr lang="en-US" i="1" dirty="0"/>
              <a:t>how a </a:t>
            </a:r>
            <a:r>
              <a:rPr lang="en-US" b="1" i="1" dirty="0"/>
              <a:t>GET command </a:t>
            </a:r>
            <a:r>
              <a:rPr lang="en-US" i="1" dirty="0"/>
              <a:t>is formatted</a:t>
            </a:r>
            <a:r>
              <a:rPr lang="en-US" dirty="0"/>
              <a:t>, </a:t>
            </a:r>
          </a:p>
          <a:p>
            <a:pPr lvl="3"/>
            <a:r>
              <a:rPr lang="en-US" i="1" dirty="0"/>
              <a:t>what arguments can be used with the command</a:t>
            </a:r>
            <a:r>
              <a:rPr lang="en-US" dirty="0"/>
              <a:t>, and </a:t>
            </a:r>
          </a:p>
          <a:p>
            <a:pPr lvl="3"/>
            <a:r>
              <a:rPr lang="en-US" i="1" dirty="0"/>
              <a:t>how a </a:t>
            </a:r>
            <a:r>
              <a:rPr lang="en-US" b="1" i="1" dirty="0"/>
              <a:t>web server </a:t>
            </a:r>
            <a:r>
              <a:rPr lang="en-US" i="1" dirty="0"/>
              <a:t>should respond when it receives such a command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13350"/>
          </a:xfrm>
        </p:spPr>
        <p:txBody>
          <a:bodyPr>
            <a:normAutofit/>
          </a:bodyPr>
          <a:lstStyle/>
          <a:p>
            <a:r>
              <a:rPr lang="en-US" sz="2400" b="1" dirty="0"/>
              <a:t>Communication service interface </a:t>
            </a:r>
            <a:r>
              <a:rPr lang="en-US" sz="2400" dirty="0"/>
              <a:t>that it exports locally a set of </a:t>
            </a:r>
            <a:r>
              <a:rPr lang="en-US" sz="2400" b="1" dirty="0"/>
              <a:t>rules</a:t>
            </a:r>
            <a:r>
              <a:rPr lang="en-US" sz="2400" dirty="0"/>
              <a:t> governing the messages that are exchanged with its </a:t>
            </a:r>
            <a:r>
              <a:rPr lang="en-US" sz="2400" b="1" dirty="0"/>
              <a:t>peer(s) </a:t>
            </a:r>
            <a:r>
              <a:rPr lang="en-US" sz="2400" dirty="0"/>
              <a:t>to implement the </a:t>
            </a:r>
            <a:r>
              <a:rPr lang="en-US" sz="2400" b="1" i="1" dirty="0"/>
              <a:t>peer interface </a:t>
            </a:r>
            <a:r>
              <a:rPr lang="en-US" sz="2400" dirty="0"/>
              <a:t>service (see </a:t>
            </a:r>
            <a:r>
              <a:rPr lang="en-US" sz="2400" b="1" dirty="0"/>
              <a:t>Figure 1.10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/>
              <a:t>Except at the </a:t>
            </a:r>
            <a:r>
              <a:rPr lang="en-US" sz="2400" b="1" dirty="0"/>
              <a:t>hardware level</a:t>
            </a:r>
            <a:r>
              <a:rPr lang="en-US" sz="2400" dirty="0"/>
              <a:t>, where </a:t>
            </a:r>
            <a:r>
              <a:rPr lang="en-US" sz="2400" b="1" dirty="0"/>
              <a:t>peers</a:t>
            </a:r>
            <a:r>
              <a:rPr lang="en-US" sz="2400" dirty="0"/>
              <a:t> directly communicate over a </a:t>
            </a:r>
            <a:r>
              <a:rPr lang="en-US" sz="2400" b="1" i="1" dirty="0"/>
              <a:t>physical medium</a:t>
            </a:r>
            <a:r>
              <a:rPr lang="en-US" sz="2400" dirty="0"/>
              <a:t>, </a:t>
            </a:r>
            <a:r>
              <a:rPr lang="en-US" sz="2400" b="1" i="1" dirty="0"/>
              <a:t>peer-to-peer</a:t>
            </a:r>
            <a:r>
              <a:rPr lang="en-US" sz="2400" dirty="0"/>
              <a:t> communication is </a:t>
            </a:r>
            <a:r>
              <a:rPr lang="en-US" sz="2400" b="1" u="sng" dirty="0"/>
              <a:t>direct</a:t>
            </a:r>
            <a:r>
              <a:rPr lang="en-US" sz="2400" u="sng" dirty="0"/>
              <a:t>.</a:t>
            </a:r>
          </a:p>
          <a:p>
            <a:pPr lvl="1"/>
            <a:r>
              <a:rPr lang="en-US" sz="2400" dirty="0"/>
              <a:t>Each protocol communicates with its </a:t>
            </a:r>
            <a:r>
              <a:rPr lang="en-US" sz="2400" b="1" dirty="0"/>
              <a:t>peer</a:t>
            </a:r>
            <a:r>
              <a:rPr lang="en-US" sz="2400" dirty="0"/>
              <a:t> by </a:t>
            </a:r>
            <a:r>
              <a:rPr lang="en-US" sz="2400" i="1" dirty="0"/>
              <a:t>passing messages </a:t>
            </a:r>
            <a:r>
              <a:rPr lang="en-US" sz="2400" dirty="0"/>
              <a:t>to some </a:t>
            </a:r>
            <a:r>
              <a:rPr lang="en-US" sz="2400" b="1" dirty="0"/>
              <a:t>lower-level protocol</a:t>
            </a:r>
            <a:r>
              <a:rPr lang="en-US" sz="2400" dirty="0"/>
              <a:t>, which delivers the message to its </a:t>
            </a:r>
            <a:r>
              <a:rPr lang="en-US" sz="2400" b="1" u="sng" dirty="0"/>
              <a:t>indirect peer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597069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943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03B0-D4A8-DCAF-ED22-BFA8B5BB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Peer-to-peer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4A65-271B-E1E5-DC81-D1C7659B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1335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In a </a:t>
            </a:r>
            <a:r>
              <a:rPr lang="en-US" sz="2400" b="1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peer-to-peer (P2P) 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network, </a:t>
            </a:r>
            <a:r>
              <a:rPr lang="en-US" sz="2400" b="1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a group of computers is linked with equal permissions and responsibilities for processing data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No devices in a </a:t>
            </a:r>
            <a:r>
              <a:rPr lang="en-US" sz="2400" b="1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P2P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 network are designated solely to </a:t>
            </a:r>
            <a:r>
              <a:rPr lang="en-US" sz="2400" b="1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serve 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or to </a:t>
            </a:r>
            <a:r>
              <a:rPr lang="en-US" sz="2400" b="1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receive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 data (</a:t>
            </a:r>
            <a:r>
              <a:rPr lang="en-US" sz="2400" b="0" i="1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there is no client and server discrimination among computers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) unlike traditional </a:t>
            </a:r>
            <a:r>
              <a:rPr lang="en-US" sz="2400" b="1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client-server networking</a:t>
            </a:r>
            <a:r>
              <a:rPr lang="en-US" sz="2400" b="0" i="0" dirty="0">
                <a:solidFill>
                  <a:srgbClr val="20212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sz="2400" dirty="0">
                <a:cs typeface="Calibri" panose="020F0502020204030204" pitchFamily="34" charset="0"/>
                <a:hlinkClick r:id="rId2"/>
              </a:rPr>
              <a:t>https://www.webroot.com/</a:t>
            </a:r>
            <a:endParaRPr lang="en-US" sz="2400" dirty="0">
              <a:cs typeface="Calibri" panose="020F0502020204030204" pitchFamily="34" charset="0"/>
            </a:endParaRPr>
          </a:p>
          <a:p>
            <a:r>
              <a:rPr lang="en-US" sz="2400" b="1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P2P</a:t>
            </a:r>
            <a:r>
              <a:rPr lang="en-US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 computing or networking is a</a:t>
            </a:r>
            <a:r>
              <a:rPr lang="en-US" sz="2400" b="0" i="0" dirty="0">
                <a:effectLst/>
                <a:cs typeface="Calibri" panose="020F0502020204030204" pitchFamily="34" charset="0"/>
              </a:rPr>
              <a:t> </a:t>
            </a:r>
            <a:r>
              <a:rPr lang="en-US" sz="2400" b="1" i="1" u="none" strike="noStrike" dirty="0">
                <a:effectLst/>
                <a:cs typeface="Calibri" panose="020F0502020204030204" pitchFamily="34" charset="0"/>
              </a:rPr>
              <a:t>distributed application</a:t>
            </a:r>
            <a:r>
              <a:rPr lang="en-US" sz="2400" b="1" i="1" dirty="0">
                <a:effectLst/>
                <a:cs typeface="Calibri" panose="020F0502020204030204" pitchFamily="34" charset="0"/>
              </a:rPr>
              <a:t> architecture </a:t>
            </a:r>
            <a:r>
              <a:rPr lang="en-US" sz="2400" b="0" i="0" dirty="0">
                <a:effectLst/>
                <a:cs typeface="Calibri" panose="020F0502020204030204" pitchFamily="34" charset="0"/>
              </a:rPr>
              <a:t>that partitions tasks or workloads </a:t>
            </a:r>
            <a:r>
              <a:rPr lang="en-US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between </a:t>
            </a:r>
            <a:r>
              <a:rPr lang="en-US" sz="2400" b="1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peers</a:t>
            </a:r>
            <a:r>
              <a:rPr lang="en-US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. </a:t>
            </a:r>
          </a:p>
          <a:p>
            <a:r>
              <a:rPr lang="en-US" sz="2400" b="1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Peers</a:t>
            </a:r>
            <a:r>
              <a:rPr lang="en-US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400" b="1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are equally </a:t>
            </a:r>
            <a:r>
              <a:rPr lang="en-US" sz="2400" b="1" i="0" dirty="0">
                <a:effectLst/>
                <a:cs typeface="Calibri" panose="020F0502020204030204" pitchFamily="34" charset="0"/>
              </a:rPr>
              <a:t>privileged</a:t>
            </a:r>
            <a:r>
              <a:rPr lang="en-US" sz="2400" b="0" i="0" dirty="0">
                <a:effectLst/>
                <a:cs typeface="Calibri" panose="020F0502020204030204" pitchFamily="34" charset="0"/>
              </a:rPr>
              <a:t>, </a:t>
            </a:r>
            <a:r>
              <a:rPr lang="en-US" sz="2400" b="0" i="0" u="none" strike="noStrike" dirty="0">
                <a:effectLst/>
                <a:cs typeface="Calibri" panose="020F0502020204030204" pitchFamily="34" charset="0"/>
              </a:rPr>
              <a:t>equipotent</a:t>
            </a:r>
            <a:r>
              <a:rPr lang="en-US" sz="2400" b="0" i="0" dirty="0">
                <a:effectLst/>
                <a:cs typeface="Calibri" panose="020F0502020204030204" pitchFamily="34" charset="0"/>
              </a:rPr>
              <a:t> participants in the application. They are said to form a </a:t>
            </a:r>
            <a:r>
              <a:rPr lang="en-US" sz="2400" b="1" i="0" dirty="0">
                <a:effectLst/>
                <a:cs typeface="Calibri" panose="020F0502020204030204" pitchFamily="34" charset="0"/>
              </a:rPr>
              <a:t>peer-to-peer</a:t>
            </a:r>
            <a:r>
              <a:rPr lang="en-US" sz="2400" b="0" i="0" dirty="0">
                <a:effectLst/>
                <a:cs typeface="Calibri" panose="020F0502020204030204" pitchFamily="34" charset="0"/>
              </a:rPr>
              <a:t> network of </a:t>
            </a:r>
            <a:r>
              <a:rPr lang="en-US" sz="2400" b="0" i="0" u="none" strike="noStrike" dirty="0">
                <a:effectLst/>
                <a:cs typeface="Calibri" panose="020F0502020204030204" pitchFamily="34" charset="0"/>
              </a:rPr>
              <a:t>nodes </a:t>
            </a:r>
            <a:r>
              <a:rPr lang="en-US" sz="2400" b="0" i="0" dirty="0">
                <a:effectLst/>
                <a:cs typeface="Calibri" panose="020F0502020204030204" pitchFamily="34" charset="0"/>
                <a:hlinkClick r:id="rId3"/>
              </a:rPr>
              <a:t>https://en.wikipedia.org/wiki/Peer-to-peer</a:t>
            </a: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7282C-C64A-7101-B898-F9813C37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F3E3-947B-AD16-95F5-71D08BE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5986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895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is potentially </a:t>
            </a:r>
            <a:r>
              <a:rPr lang="en-US" sz="2800" b="1" u="sng" dirty="0"/>
              <a:t>more than one protocol </a:t>
            </a:r>
            <a:r>
              <a:rPr lang="en-US" sz="2800" u="sng" dirty="0"/>
              <a:t>at any given level</a:t>
            </a:r>
            <a:r>
              <a:rPr lang="en-US" sz="2800" dirty="0"/>
              <a:t>, each providing a different </a:t>
            </a:r>
            <a:r>
              <a:rPr lang="en-US" sz="2800" b="1" dirty="0"/>
              <a:t>communication service </a:t>
            </a:r>
          </a:p>
          <a:p>
            <a:pPr lvl="1"/>
            <a:r>
              <a:rPr lang="en-US" sz="2600" dirty="0"/>
              <a:t>A </a:t>
            </a:r>
            <a:r>
              <a:rPr lang="en-US" sz="2600" b="1" dirty="0"/>
              <a:t>suite of protocols </a:t>
            </a:r>
            <a:r>
              <a:rPr lang="en-US" sz="2600" dirty="0"/>
              <a:t>that make up a network system with a </a:t>
            </a:r>
            <a:r>
              <a:rPr lang="en-US" sz="2600" b="1" u="sng" dirty="0"/>
              <a:t>protocol graph</a:t>
            </a:r>
            <a:r>
              <a:rPr lang="en-US" sz="2600" u="sng" dirty="0"/>
              <a:t>. 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nodes</a:t>
            </a:r>
            <a:r>
              <a:rPr lang="en-US" sz="2800" dirty="0"/>
              <a:t> of the </a:t>
            </a:r>
            <a:r>
              <a:rPr lang="en-US" sz="2800" b="1" dirty="0"/>
              <a:t>graph</a:t>
            </a:r>
            <a:r>
              <a:rPr lang="en-US" sz="2800" dirty="0"/>
              <a:t> correspond to </a:t>
            </a:r>
            <a:r>
              <a:rPr lang="en-US" sz="2800" b="1" dirty="0"/>
              <a:t>protocols</a:t>
            </a:r>
            <a:r>
              <a:rPr lang="en-US" sz="2800" dirty="0"/>
              <a:t>, and the </a:t>
            </a:r>
            <a:r>
              <a:rPr lang="en-US" sz="2800" b="1" dirty="0"/>
              <a:t>edges</a:t>
            </a:r>
            <a:r>
              <a:rPr lang="en-US" sz="2800" dirty="0"/>
              <a:t> represent a </a:t>
            </a:r>
            <a:r>
              <a:rPr lang="en-US" sz="2800" b="1" dirty="0"/>
              <a:t>relation</a:t>
            </a:r>
            <a:r>
              <a:rPr lang="en-US" sz="2800" dirty="0"/>
              <a:t> </a:t>
            </a:r>
          </a:p>
          <a:p>
            <a:pPr lvl="1"/>
            <a:r>
              <a:rPr lang="en-US" sz="2400" b="1" dirty="0"/>
              <a:t>Figure 1.11 </a:t>
            </a:r>
            <a:r>
              <a:rPr lang="en-US" sz="2400" dirty="0"/>
              <a:t>illustrates a </a:t>
            </a:r>
            <a:r>
              <a:rPr lang="en-US" sz="2400" b="1" dirty="0"/>
              <a:t>protocol graph </a:t>
            </a:r>
            <a:r>
              <a:rPr lang="en-US" sz="2400" dirty="0"/>
              <a:t>for the </a:t>
            </a:r>
            <a:r>
              <a:rPr lang="en-US" sz="2400" b="1" i="1" dirty="0"/>
              <a:t>hypothetical layered system</a:t>
            </a:r>
            <a:r>
              <a:rPr lang="en-US" sz="2400" dirty="0"/>
              <a:t>:</a:t>
            </a:r>
          </a:p>
          <a:p>
            <a:pPr lvl="2"/>
            <a:r>
              <a:rPr lang="en-US" b="1" dirty="0"/>
              <a:t>RRP</a:t>
            </a:r>
            <a:r>
              <a:rPr lang="en-US" dirty="0"/>
              <a:t> (</a:t>
            </a:r>
            <a:r>
              <a:rPr lang="en-US" b="1" dirty="0"/>
              <a:t>Request/Reply Protocol</a:t>
            </a:r>
            <a:r>
              <a:rPr lang="en-US" dirty="0"/>
              <a:t>) and </a:t>
            </a:r>
            <a:r>
              <a:rPr lang="en-US" b="1" dirty="0"/>
              <a:t>MSP</a:t>
            </a:r>
            <a:r>
              <a:rPr lang="en-US" dirty="0"/>
              <a:t> (</a:t>
            </a:r>
            <a:r>
              <a:rPr lang="en-US" b="1" dirty="0"/>
              <a:t>Message Stream Protocol</a:t>
            </a:r>
            <a:r>
              <a:rPr lang="en-US" dirty="0"/>
              <a:t>) implement two different types of </a:t>
            </a:r>
            <a:r>
              <a:rPr lang="en-US" b="1" dirty="0"/>
              <a:t>process-to-process channels</a:t>
            </a:r>
            <a:r>
              <a:rPr lang="en-US" dirty="0"/>
              <a:t>, and </a:t>
            </a:r>
          </a:p>
          <a:p>
            <a:pPr lvl="2"/>
            <a:r>
              <a:rPr lang="en-US" dirty="0"/>
              <a:t>both depend on the </a:t>
            </a:r>
            <a:r>
              <a:rPr lang="en-US" b="1" dirty="0"/>
              <a:t>Host-to-Host Protocol </a:t>
            </a:r>
            <a:r>
              <a:rPr lang="en-US" dirty="0"/>
              <a:t>(</a:t>
            </a:r>
            <a:r>
              <a:rPr lang="en-US" b="1" dirty="0"/>
              <a:t>HHP</a:t>
            </a:r>
            <a:r>
              <a:rPr lang="en-US" dirty="0"/>
              <a:t>) which provides a </a:t>
            </a:r>
            <a:r>
              <a:rPr lang="en-US" b="1" dirty="0"/>
              <a:t>host-to-host connectivity </a:t>
            </a:r>
            <a:r>
              <a:rPr lang="en-US" dirty="0"/>
              <a:t>service.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57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0294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 </a:t>
            </a:r>
            <a:r>
              <a:rPr lang="en-US" sz="2400" b="1" dirty="0"/>
              <a:t>Figure 1.11</a:t>
            </a:r>
            <a:r>
              <a:rPr lang="en-US" sz="2400" dirty="0"/>
              <a:t>, suppose that the </a:t>
            </a:r>
            <a:r>
              <a:rPr lang="en-US" sz="2400" b="1" dirty="0"/>
              <a:t>file application </a:t>
            </a:r>
            <a:r>
              <a:rPr lang="en-US" sz="2400" dirty="0"/>
              <a:t>on </a:t>
            </a:r>
            <a:r>
              <a:rPr lang="en-US" sz="2400" b="1" dirty="0"/>
              <a:t>host1 </a:t>
            </a:r>
            <a:r>
              <a:rPr lang="en-US" sz="2400" dirty="0"/>
              <a:t>wants </a:t>
            </a:r>
            <a:r>
              <a:rPr lang="en-US" sz="2400" b="1" i="1" dirty="0"/>
              <a:t>to send a message </a:t>
            </a:r>
            <a:r>
              <a:rPr lang="en-US" sz="2400" dirty="0"/>
              <a:t>to its </a:t>
            </a:r>
            <a:r>
              <a:rPr lang="en-US" sz="2400" b="1" dirty="0"/>
              <a:t>peer </a:t>
            </a:r>
            <a:r>
              <a:rPr lang="en-US" sz="2400" dirty="0"/>
              <a:t>on </a:t>
            </a:r>
            <a:r>
              <a:rPr lang="en-US" sz="2400" b="1" dirty="0"/>
              <a:t>host2 </a:t>
            </a:r>
            <a:r>
              <a:rPr lang="en-US" sz="2400" dirty="0"/>
              <a:t>using the </a:t>
            </a:r>
            <a:r>
              <a:rPr lang="en-US" sz="2400" b="1" i="1" dirty="0"/>
              <a:t>service</a:t>
            </a:r>
            <a:r>
              <a:rPr lang="en-US" sz="2400" i="1" dirty="0"/>
              <a:t> </a:t>
            </a:r>
            <a:r>
              <a:rPr lang="en-US" sz="2400" dirty="0"/>
              <a:t>offered by </a:t>
            </a:r>
            <a:r>
              <a:rPr lang="en-US" sz="2400" b="1" dirty="0"/>
              <a:t>RRP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In this case, the </a:t>
            </a:r>
            <a:r>
              <a:rPr lang="en-US" sz="2400" b="1" dirty="0"/>
              <a:t>file application </a:t>
            </a:r>
            <a:r>
              <a:rPr lang="en-US" sz="2400" dirty="0"/>
              <a:t>asks </a:t>
            </a:r>
            <a:r>
              <a:rPr lang="en-US" sz="2400" b="1" dirty="0"/>
              <a:t>RRP</a:t>
            </a:r>
            <a:r>
              <a:rPr lang="en-US" sz="2400" dirty="0"/>
              <a:t> to </a:t>
            </a:r>
            <a:r>
              <a:rPr lang="en-US" sz="2400" b="1" i="1" dirty="0"/>
              <a:t>send the message on its behalf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To communicate with its </a:t>
            </a:r>
            <a:r>
              <a:rPr lang="en-US" sz="2400" b="1" dirty="0"/>
              <a:t>peer</a:t>
            </a:r>
            <a:r>
              <a:rPr lang="en-US" sz="2400" dirty="0"/>
              <a:t>, </a:t>
            </a:r>
            <a:r>
              <a:rPr lang="en-US" sz="2400" b="1" dirty="0"/>
              <a:t>RRP</a:t>
            </a:r>
            <a:r>
              <a:rPr lang="en-US" sz="2400" dirty="0"/>
              <a:t> </a:t>
            </a:r>
            <a:r>
              <a:rPr lang="en-US" sz="2400" i="1" dirty="0"/>
              <a:t>invokes the services of </a:t>
            </a:r>
            <a:r>
              <a:rPr lang="en-US" sz="2400" b="1" dirty="0"/>
              <a:t>HHP</a:t>
            </a:r>
            <a:r>
              <a:rPr lang="en-US" sz="2400" dirty="0"/>
              <a:t>, which </a:t>
            </a:r>
            <a:r>
              <a:rPr lang="en-US" sz="2400" i="1" dirty="0"/>
              <a:t>transmits the message </a:t>
            </a:r>
            <a:r>
              <a:rPr lang="en-US" sz="2400" dirty="0"/>
              <a:t>to its </a:t>
            </a:r>
            <a:r>
              <a:rPr lang="en-US" sz="2400" b="1" dirty="0"/>
              <a:t>peer </a:t>
            </a:r>
            <a:r>
              <a:rPr lang="en-US" sz="2400" dirty="0"/>
              <a:t>on the other machine. </a:t>
            </a:r>
          </a:p>
          <a:p>
            <a:pPr lvl="1"/>
            <a:r>
              <a:rPr lang="en-US" sz="2400" dirty="0"/>
              <a:t>Once the message has arrived on </a:t>
            </a:r>
            <a:r>
              <a:rPr lang="en-US" sz="2400" b="1" dirty="0"/>
              <a:t>host2</a:t>
            </a:r>
            <a:r>
              <a:rPr lang="en-US" sz="2400" dirty="0"/>
              <a:t>, </a:t>
            </a:r>
            <a:r>
              <a:rPr lang="en-US" sz="2400" b="1" dirty="0"/>
              <a:t>HHP </a:t>
            </a:r>
            <a:r>
              <a:rPr lang="en-US" sz="2400" dirty="0"/>
              <a:t>passes it to </a:t>
            </a:r>
            <a:r>
              <a:rPr lang="en-US" sz="2400" b="1" dirty="0"/>
              <a:t>RRP</a:t>
            </a:r>
            <a:r>
              <a:rPr lang="en-US" sz="2400" dirty="0"/>
              <a:t>, which delivers it to its </a:t>
            </a:r>
            <a:r>
              <a:rPr lang="en-US" sz="2400" b="1" dirty="0"/>
              <a:t>file application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In this particular case, the application is said to </a:t>
            </a:r>
            <a:r>
              <a:rPr lang="en-US" sz="2400" b="1" dirty="0"/>
              <a:t>employ the protocol stack RRP/HHP services.</a:t>
            </a:r>
            <a:endParaRPr lang="th-TH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Layering and Protocols</a:t>
            </a:r>
            <a:endParaRPr lang="th-TH" sz="4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Encapsulation 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What happens when one of the application programs sends a message to its </a:t>
            </a:r>
            <a:r>
              <a:rPr lang="en-US" sz="2800" b="1" i="1" dirty="0"/>
              <a:t>peer </a:t>
            </a:r>
            <a:r>
              <a:rPr lang="en-US" sz="2800" i="1" dirty="0"/>
              <a:t>by passing it to </a:t>
            </a:r>
            <a:r>
              <a:rPr lang="en-US" sz="2800" b="1" i="1" dirty="0"/>
              <a:t>RRP (</a:t>
            </a:r>
            <a:r>
              <a:rPr lang="en-US" sz="2800" b="1" dirty="0"/>
              <a:t>Request/Reply Protocol</a:t>
            </a:r>
            <a:r>
              <a:rPr lang="en-US" sz="2800" b="1" i="1" dirty="0"/>
              <a:t>)</a:t>
            </a:r>
            <a:r>
              <a:rPr lang="en-US" sz="2800" dirty="0"/>
              <a:t>? </a:t>
            </a:r>
          </a:p>
          <a:p>
            <a:pPr lvl="1"/>
            <a:r>
              <a:rPr lang="en-US" sz="2600" dirty="0"/>
              <a:t>From </a:t>
            </a:r>
            <a:r>
              <a:rPr lang="en-US" sz="2600" b="1" dirty="0"/>
              <a:t>RRP’s </a:t>
            </a:r>
            <a:r>
              <a:rPr lang="en-US" sz="2600" dirty="0"/>
              <a:t>perspective, the application’s message is an </a:t>
            </a:r>
            <a:r>
              <a:rPr lang="en-US" sz="2600" b="1" dirty="0"/>
              <a:t>uninterpreted string of bytes</a:t>
            </a:r>
            <a:r>
              <a:rPr lang="en-US" sz="2600" dirty="0"/>
              <a:t>.</a:t>
            </a:r>
          </a:p>
          <a:p>
            <a:pPr lvl="2"/>
            <a:r>
              <a:rPr lang="en-US" sz="2600" b="1" dirty="0"/>
              <a:t>RRP</a:t>
            </a:r>
            <a:r>
              <a:rPr lang="en-US" sz="2600" dirty="0"/>
              <a:t> does not care that </a:t>
            </a:r>
            <a:r>
              <a:rPr lang="en-US" sz="2600" b="1" dirty="0"/>
              <a:t>these bytes </a:t>
            </a:r>
            <a:r>
              <a:rPr lang="en-US" sz="2600" dirty="0"/>
              <a:t>(whether it is an </a:t>
            </a:r>
            <a:r>
              <a:rPr lang="en-US" sz="2600" i="1" dirty="0"/>
              <a:t>array of integers</a:t>
            </a:r>
            <a:r>
              <a:rPr lang="en-US" sz="2600" dirty="0"/>
              <a:t>, an </a:t>
            </a:r>
            <a:r>
              <a:rPr lang="en-US" sz="2600" i="1" dirty="0"/>
              <a:t>email message</a:t>
            </a:r>
            <a:r>
              <a:rPr lang="en-US" sz="2600" dirty="0"/>
              <a:t>, a </a:t>
            </a:r>
            <a:r>
              <a:rPr lang="en-US" sz="2600" i="1" dirty="0"/>
              <a:t>digital image</a:t>
            </a:r>
            <a:r>
              <a:rPr lang="en-US" sz="2600" dirty="0"/>
              <a:t>, or whatever); </a:t>
            </a:r>
          </a:p>
          <a:p>
            <a:pPr lvl="2"/>
            <a:r>
              <a:rPr lang="en-US" sz="2600" dirty="0"/>
              <a:t>it is simply</a:t>
            </a:r>
            <a:r>
              <a:rPr lang="en-US" sz="2600" b="1" dirty="0"/>
              <a:t> charged with sending them to its peer via its HHP</a:t>
            </a:r>
            <a:r>
              <a:rPr lang="en-US" sz="2600" dirty="0"/>
              <a:t>. </a:t>
            </a:r>
          </a:p>
          <a:p>
            <a:pPr lvl="1"/>
            <a:r>
              <a:rPr lang="en-US" sz="2600" b="1" dirty="0"/>
              <a:t>RRP </a:t>
            </a:r>
            <a:r>
              <a:rPr lang="en-US" sz="2600" dirty="0"/>
              <a:t>must communicate </a:t>
            </a:r>
            <a:r>
              <a:rPr lang="en-US" sz="2600" i="1" dirty="0"/>
              <a:t>control information </a:t>
            </a:r>
            <a:r>
              <a:rPr lang="en-US" sz="2600" dirty="0"/>
              <a:t>to its </a:t>
            </a:r>
            <a:r>
              <a:rPr lang="en-US" sz="2600" b="1" dirty="0"/>
              <a:t>peer,</a:t>
            </a:r>
            <a:r>
              <a:rPr lang="en-US" sz="2600" dirty="0"/>
              <a:t> instructing it on handling the message when it is </a:t>
            </a:r>
            <a:r>
              <a:rPr lang="en-US" sz="2600" b="1" dirty="0"/>
              <a:t>received</a:t>
            </a:r>
            <a:r>
              <a:rPr lang="en-US" sz="2600" dirty="0"/>
              <a:t>.</a:t>
            </a:r>
          </a:p>
          <a:p>
            <a:pPr lvl="2"/>
            <a:r>
              <a:rPr lang="en-US" sz="2600" b="1" dirty="0"/>
              <a:t>RRP</a:t>
            </a:r>
            <a:r>
              <a:rPr lang="en-US" sz="2600" i="1" dirty="0"/>
              <a:t> does this by attaching a </a:t>
            </a:r>
            <a:r>
              <a:rPr lang="en-US" sz="2600" b="1" i="1" dirty="0"/>
              <a:t>header (control data)</a:t>
            </a:r>
            <a:r>
              <a:rPr lang="en-US" sz="2600" i="1" dirty="0"/>
              <a:t> to the message</a:t>
            </a:r>
            <a:r>
              <a:rPr lang="en-US" sz="2600" dirty="0"/>
              <a:t>.</a:t>
            </a:r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59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To understand </a:t>
            </a:r>
            <a:r>
              <a:rPr lang="en-US" sz="2800" i="1" dirty="0"/>
              <a:t>how to build, operate, </a:t>
            </a:r>
            <a:r>
              <a:rPr lang="en-US" sz="2800" dirty="0"/>
              <a:t>and </a:t>
            </a:r>
            <a:r>
              <a:rPr lang="en-US" sz="2800" i="1" dirty="0"/>
              <a:t>program </a:t>
            </a:r>
            <a:r>
              <a:rPr lang="en-US" sz="2800" dirty="0"/>
              <a:t>a computer network,  the following </a:t>
            </a:r>
            <a:r>
              <a:rPr lang="en-US" sz="2800" b="1" dirty="0"/>
              <a:t>four</a:t>
            </a:r>
            <a:r>
              <a:rPr lang="en-US" sz="2800" dirty="0"/>
              <a:t> things need to be considered:</a:t>
            </a:r>
          </a:p>
          <a:p>
            <a:pPr lvl="1"/>
            <a:r>
              <a:rPr lang="en-US" sz="2400" b="1" dirty="0"/>
              <a:t>First</a:t>
            </a:r>
            <a:r>
              <a:rPr lang="en-US" sz="2400" dirty="0"/>
              <a:t>, it explores the requirements for different </a:t>
            </a:r>
            <a:r>
              <a:rPr lang="en-US" sz="2400" i="1" dirty="0"/>
              <a:t>network</a:t>
            </a:r>
            <a:r>
              <a:rPr lang="en-US" sz="2400" dirty="0"/>
              <a:t> </a:t>
            </a:r>
            <a:r>
              <a:rPr lang="en-US" sz="2400" i="1" dirty="0"/>
              <a:t>applications</a:t>
            </a:r>
            <a:r>
              <a:rPr lang="en-US" sz="2400" dirty="0"/>
              <a:t> and </a:t>
            </a:r>
            <a:r>
              <a:rPr lang="en-US" sz="2400" i="1" dirty="0"/>
              <a:t>communities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Second</a:t>
            </a:r>
            <a:r>
              <a:rPr lang="en-US" sz="2400" dirty="0"/>
              <a:t>, it introduces the idea of a </a:t>
            </a:r>
            <a:r>
              <a:rPr lang="en-US" sz="2400" b="1" i="1" dirty="0"/>
              <a:t>network architecture</a:t>
            </a:r>
            <a:r>
              <a:rPr lang="en-US" sz="2400" dirty="0"/>
              <a:t>.</a:t>
            </a:r>
          </a:p>
          <a:p>
            <a:pPr lvl="1"/>
            <a:r>
              <a:rPr lang="en-US" sz="2600" b="1" dirty="0"/>
              <a:t>Third</a:t>
            </a:r>
            <a:r>
              <a:rPr lang="en-US" sz="2600" dirty="0"/>
              <a:t>, it introduces some key elements in implementing </a:t>
            </a:r>
            <a:r>
              <a:rPr lang="en-US" sz="2600" b="1" i="1" dirty="0"/>
              <a:t>computer networks</a:t>
            </a:r>
            <a:r>
              <a:rPr lang="en-US" sz="2600" dirty="0"/>
              <a:t>. </a:t>
            </a:r>
          </a:p>
          <a:p>
            <a:pPr lvl="1"/>
            <a:r>
              <a:rPr lang="en-US" sz="2600" b="1" dirty="0"/>
              <a:t>Fourth</a:t>
            </a:r>
            <a:r>
              <a:rPr lang="en-US" sz="2600" dirty="0"/>
              <a:t>, it identifies the </a:t>
            </a:r>
            <a:r>
              <a:rPr lang="en-US" sz="2600" b="1" i="1" dirty="0"/>
              <a:t>key metrics </a:t>
            </a:r>
            <a:r>
              <a:rPr lang="en-US" sz="2600" dirty="0"/>
              <a:t>that are used to evaluate the </a:t>
            </a:r>
            <a:r>
              <a:rPr lang="en-US" sz="2600" b="1" i="1" dirty="0"/>
              <a:t>performance</a:t>
            </a:r>
            <a:r>
              <a:rPr lang="en-US" sz="2600" dirty="0"/>
              <a:t> of computer networks.</a:t>
            </a:r>
            <a:endParaRPr lang="th-TH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D32BFA-672F-CB01-B350-A62B6C7C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385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</a:t>
            </a:r>
            <a:endParaRPr lang="th-TH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58850"/>
            <a:ext cx="8991600" cy="528955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u="sng" dirty="0"/>
              <a:t>header</a:t>
            </a:r>
            <a:r>
              <a:rPr lang="en-US" sz="2800" u="sng" dirty="0"/>
              <a:t> </a:t>
            </a:r>
            <a:r>
              <a:rPr lang="en-US" sz="2800" dirty="0"/>
              <a:t>is a small data structure (from a few bytes to a few dozen bytes) used to </a:t>
            </a:r>
            <a:r>
              <a:rPr lang="en-US" sz="2800" b="1" i="1" dirty="0"/>
              <a:t>control data flow among </a:t>
            </a:r>
            <a:r>
              <a:rPr lang="en-US" sz="2800" b="1" dirty="0"/>
              <a:t>peers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headers </a:t>
            </a:r>
            <a:r>
              <a:rPr lang="en-US" sz="2400" dirty="0"/>
              <a:t>are usually attached to the </a:t>
            </a:r>
            <a:r>
              <a:rPr lang="en-US" sz="2400" b="1" dirty="0"/>
              <a:t>front of a message</a:t>
            </a:r>
            <a:r>
              <a:rPr lang="en-US" sz="2400" dirty="0"/>
              <a:t>. Sometimes, the </a:t>
            </a:r>
            <a:r>
              <a:rPr lang="en-US" sz="2400" b="1" dirty="0"/>
              <a:t>header</a:t>
            </a:r>
            <a:r>
              <a:rPr lang="en-US" sz="2400" dirty="0"/>
              <a:t> is sent at the </a:t>
            </a:r>
            <a:r>
              <a:rPr lang="en-US" sz="2400" b="1" dirty="0"/>
              <a:t>end of the message</a:t>
            </a:r>
            <a:r>
              <a:rPr lang="en-US" sz="2400" dirty="0"/>
              <a:t>, called a </a:t>
            </a:r>
            <a:r>
              <a:rPr lang="en-US" sz="2400" b="1" i="1" dirty="0"/>
              <a:t>trailer</a:t>
            </a:r>
            <a:r>
              <a:rPr lang="en-US" sz="2400" dirty="0"/>
              <a:t>.</a:t>
            </a:r>
          </a:p>
          <a:p>
            <a:pPr lvl="2"/>
            <a:r>
              <a:rPr lang="en-US" dirty="0"/>
              <a:t>The exact format for the </a:t>
            </a:r>
            <a:r>
              <a:rPr lang="en-US" b="1" dirty="0"/>
              <a:t>header</a:t>
            </a:r>
            <a:r>
              <a:rPr lang="en-US" dirty="0"/>
              <a:t> attached by </a:t>
            </a:r>
            <a:r>
              <a:rPr lang="en-US" b="1" dirty="0"/>
              <a:t>RRP</a:t>
            </a:r>
            <a:r>
              <a:rPr lang="en-US" dirty="0"/>
              <a:t> is defined by its </a:t>
            </a:r>
            <a:r>
              <a:rPr lang="en-US" b="1" dirty="0"/>
              <a:t>protocol </a:t>
            </a:r>
            <a:r>
              <a:rPr lang="en-US" dirty="0"/>
              <a:t>specification.</a:t>
            </a:r>
          </a:p>
          <a:p>
            <a:pPr lvl="1"/>
            <a:r>
              <a:rPr lang="en-US" sz="2400" dirty="0"/>
              <a:t>The rest of the message after the </a:t>
            </a:r>
            <a:r>
              <a:rPr lang="en-US" sz="2400" b="1" dirty="0"/>
              <a:t>header </a:t>
            </a:r>
            <a:r>
              <a:rPr lang="en-US" sz="2400" dirty="0"/>
              <a:t>is the </a:t>
            </a:r>
            <a:r>
              <a:rPr lang="en-US" sz="2400" b="1" i="1" dirty="0"/>
              <a:t>data being transmitted, </a:t>
            </a:r>
            <a:r>
              <a:rPr lang="en-US" sz="2400" dirty="0"/>
              <a:t>called the </a:t>
            </a:r>
            <a:r>
              <a:rPr lang="en-US" sz="2400" b="1" i="1" dirty="0"/>
              <a:t>message’s</a:t>
            </a:r>
            <a:r>
              <a:rPr lang="en-US" sz="2400" dirty="0"/>
              <a:t> </a:t>
            </a:r>
            <a:r>
              <a:rPr lang="en-US" sz="2400" b="1" i="1" dirty="0"/>
              <a:t>body</a:t>
            </a:r>
            <a:r>
              <a:rPr lang="en-US" sz="2400" dirty="0"/>
              <a:t> or </a:t>
            </a:r>
            <a:r>
              <a:rPr lang="en-US" sz="2400" b="1" i="1" dirty="0"/>
              <a:t>payload</a:t>
            </a:r>
            <a:r>
              <a:rPr lang="en-US" sz="2400" dirty="0"/>
              <a:t>.</a:t>
            </a:r>
          </a:p>
          <a:p>
            <a:pPr lvl="1"/>
            <a:r>
              <a:rPr lang="en-US" sz="2400" b="1" u="sng" dirty="0"/>
              <a:t>RRP</a:t>
            </a:r>
            <a:r>
              <a:rPr lang="en-US" sz="2400" u="sng" dirty="0"/>
              <a:t> </a:t>
            </a:r>
            <a:r>
              <a:rPr lang="en-US" sz="2400" b="1" i="1" u="sng" dirty="0"/>
              <a:t>encapsulates</a:t>
            </a:r>
            <a:r>
              <a:rPr lang="en-US" sz="2400" u="sng" dirty="0"/>
              <a:t> </a:t>
            </a:r>
            <a:r>
              <a:rPr lang="en-US" sz="2400" dirty="0"/>
              <a:t>the </a:t>
            </a:r>
            <a:r>
              <a:rPr lang="en-US" sz="2400" b="1" dirty="0"/>
              <a:t>application’s data transmission </a:t>
            </a:r>
            <a:r>
              <a:rPr lang="en-US" sz="2400" dirty="0"/>
              <a:t>as [</a:t>
            </a:r>
            <a:r>
              <a:rPr lang="en-US" sz="2400" b="1" dirty="0"/>
              <a:t>header + body (payload)]</a:t>
            </a:r>
            <a:r>
              <a:rPr lang="en-US" sz="2400" dirty="0"/>
              <a:t>.</a:t>
            </a:r>
            <a:endParaRPr lang="en-US" sz="2400" b="1" dirty="0"/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0250"/>
          </a:xfrm>
        </p:spPr>
        <p:txBody>
          <a:bodyPr>
            <a:normAutofit/>
          </a:bodyPr>
          <a:lstStyle/>
          <a:p>
            <a:r>
              <a:rPr lang="en-US" sz="4000" dirty="0"/>
              <a:t>Encapsulation </a:t>
            </a:r>
            <a:endParaRPr lang="th-TH" sz="4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355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Assume that </a:t>
            </a:r>
            <a:r>
              <a:rPr lang="en-US" sz="2800" b="1" dirty="0"/>
              <a:t>HHP </a:t>
            </a:r>
            <a:r>
              <a:rPr lang="en-US" sz="2800" dirty="0"/>
              <a:t>(</a:t>
            </a:r>
            <a:r>
              <a:rPr lang="en-US" sz="2800" b="1" dirty="0"/>
              <a:t>Host-to-Host Protocol</a:t>
            </a:r>
            <a:r>
              <a:rPr lang="en-US" sz="2800" dirty="0"/>
              <a:t>) sends the message to its </a:t>
            </a:r>
            <a:r>
              <a:rPr lang="en-US" sz="2800" b="1" dirty="0"/>
              <a:t>peer </a:t>
            </a:r>
            <a:r>
              <a:rPr lang="en-US" sz="2800" dirty="0"/>
              <a:t>over a network (</a:t>
            </a:r>
            <a:r>
              <a:rPr lang="en-US" sz="2800" b="1" dirty="0"/>
              <a:t>Figure 1.12</a:t>
            </a:r>
            <a:r>
              <a:rPr lang="en-US" sz="2800" dirty="0"/>
              <a:t>): </a:t>
            </a:r>
          </a:p>
          <a:p>
            <a:pPr lvl="1"/>
            <a:r>
              <a:rPr lang="en-US" sz="2400" dirty="0"/>
              <a:t>The message arrives at the destination </a:t>
            </a:r>
            <a:r>
              <a:rPr lang="en-US" sz="2400" b="1" dirty="0"/>
              <a:t>peer</a:t>
            </a:r>
            <a:r>
              <a:rPr lang="en-US" sz="2400" dirty="0"/>
              <a:t>; </a:t>
            </a:r>
            <a:r>
              <a:rPr lang="en-US" sz="2400" b="1" u="sng" dirty="0"/>
              <a:t>HHP</a:t>
            </a:r>
            <a:r>
              <a:rPr lang="en-US" sz="2400" u="sng" dirty="0"/>
              <a:t> first interprets the </a:t>
            </a:r>
            <a:r>
              <a:rPr lang="en-US" sz="2400" b="1" u="sng" dirty="0"/>
              <a:t>HHP header </a:t>
            </a:r>
            <a:r>
              <a:rPr lang="en-US" sz="2400" u="sng" dirty="0"/>
              <a:t>at the front of the </a:t>
            </a:r>
            <a:r>
              <a:rPr lang="en-US" sz="2400" b="1" u="sng" dirty="0"/>
              <a:t>message</a:t>
            </a:r>
            <a:r>
              <a:rPr lang="en-US" sz="2400" u="sng" dirty="0"/>
              <a:t> and passes only the </a:t>
            </a:r>
            <a:r>
              <a:rPr lang="en-US" sz="2400" b="1" u="sng" dirty="0"/>
              <a:t>body </a:t>
            </a:r>
            <a:r>
              <a:rPr lang="en-US" sz="2400" u="sng" dirty="0"/>
              <a:t>of the message (not the </a:t>
            </a:r>
            <a:r>
              <a:rPr lang="en-US" sz="2400" b="1" u="sng" dirty="0"/>
              <a:t>HHP header</a:t>
            </a:r>
            <a:r>
              <a:rPr lang="en-US" sz="2400" u="sng" dirty="0"/>
              <a:t>) to </a:t>
            </a:r>
            <a:r>
              <a:rPr lang="en-US" sz="2400" b="1" u="sng" dirty="0"/>
              <a:t>RRP</a:t>
            </a:r>
            <a:r>
              <a:rPr lang="en-US" sz="2400" dirty="0"/>
              <a:t>, which takes action indicated by the </a:t>
            </a:r>
            <a:r>
              <a:rPr lang="en-US" sz="2400" b="1" dirty="0"/>
              <a:t>RRP header </a:t>
            </a:r>
            <a:r>
              <a:rPr lang="en-US" sz="2400" dirty="0"/>
              <a:t>that its </a:t>
            </a:r>
            <a:r>
              <a:rPr lang="en-US" sz="2400" b="1" dirty="0"/>
              <a:t>peer</a:t>
            </a:r>
            <a:r>
              <a:rPr lang="en-US" sz="2400" dirty="0"/>
              <a:t> attached and passes the</a:t>
            </a:r>
            <a:r>
              <a:rPr lang="en-US" sz="2400" b="1" dirty="0"/>
              <a:t> body </a:t>
            </a:r>
            <a:r>
              <a:rPr lang="en-US" sz="2400" dirty="0"/>
              <a:t>of the message to the application program.</a:t>
            </a:r>
          </a:p>
          <a:p>
            <a:pPr lvl="1"/>
            <a:r>
              <a:rPr lang="en-US" sz="2400" dirty="0"/>
              <a:t>The message passed up from </a:t>
            </a:r>
            <a:r>
              <a:rPr lang="en-US" sz="2400" b="1" dirty="0"/>
              <a:t>RRP</a:t>
            </a:r>
            <a:r>
              <a:rPr lang="en-US" sz="2400" dirty="0"/>
              <a:t> to the application on </a:t>
            </a:r>
            <a:r>
              <a:rPr lang="en-US" sz="2400" b="1" dirty="0"/>
              <a:t>host2</a:t>
            </a:r>
            <a:r>
              <a:rPr lang="en-US" sz="2400" dirty="0"/>
              <a:t> is exactly the </a:t>
            </a:r>
            <a:r>
              <a:rPr lang="en-US" sz="2400" b="1" i="1" dirty="0"/>
              <a:t>same message </a:t>
            </a:r>
            <a:r>
              <a:rPr lang="en-US" sz="2400" dirty="0"/>
              <a:t>as the application passed down to </a:t>
            </a:r>
            <a:r>
              <a:rPr lang="en-US" sz="2400" b="1" dirty="0"/>
              <a:t>RRP</a:t>
            </a:r>
            <a:r>
              <a:rPr lang="en-US" sz="2400" dirty="0"/>
              <a:t> on </a:t>
            </a:r>
            <a:r>
              <a:rPr lang="en-US" sz="2400" b="1" dirty="0"/>
              <a:t>host1</a:t>
            </a:r>
            <a:endParaRPr lang="en-US" sz="2400" dirty="0"/>
          </a:p>
          <a:p>
            <a:pPr lvl="2"/>
            <a:r>
              <a:rPr lang="en-US" sz="2200" b="1" u="sng" dirty="0"/>
              <a:t>Note that </a:t>
            </a:r>
            <a:r>
              <a:rPr lang="en-US" sz="2200" dirty="0"/>
              <a:t>in this example, </a:t>
            </a:r>
            <a:r>
              <a:rPr lang="en-US" sz="2200" b="1" dirty="0"/>
              <a:t>nodes</a:t>
            </a:r>
            <a:r>
              <a:rPr lang="en-US" sz="2200" dirty="0"/>
              <a:t> in the network (e.g., </a:t>
            </a:r>
            <a:r>
              <a:rPr lang="en-US" sz="2200" b="1" dirty="0"/>
              <a:t>switches</a:t>
            </a:r>
            <a:r>
              <a:rPr lang="en-US" sz="2200" dirty="0"/>
              <a:t> and </a:t>
            </a:r>
            <a:r>
              <a:rPr lang="en-US" sz="2200" b="1" dirty="0"/>
              <a:t>routers</a:t>
            </a:r>
            <a:r>
              <a:rPr lang="en-US" sz="2200" dirty="0"/>
              <a:t>) may inspect the </a:t>
            </a:r>
            <a:r>
              <a:rPr lang="en-US" sz="2200" b="1" dirty="0"/>
              <a:t>HHP header </a:t>
            </a:r>
            <a:r>
              <a:rPr lang="en-US" sz="2200" dirty="0"/>
              <a:t>at the </a:t>
            </a:r>
            <a:r>
              <a:rPr lang="en-US" sz="2200" b="1" dirty="0"/>
              <a:t>front </a:t>
            </a:r>
            <a:r>
              <a:rPr lang="en-US" sz="2200" dirty="0"/>
              <a:t>of the message.</a:t>
            </a:r>
            <a:endParaRPr lang="th-TH" sz="2200" dirty="0"/>
          </a:p>
          <a:p>
            <a:pPr lvl="2"/>
            <a:endParaRPr lang="en-US" sz="2000" dirty="0"/>
          </a:p>
          <a:p>
            <a:pPr lvl="1"/>
            <a:endParaRPr lang="en-US" sz="2400" dirty="0"/>
          </a:p>
          <a:p>
            <a:endParaRPr lang="th-TH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61</a:t>
            </a:fld>
            <a:endParaRPr lang="th-T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Encapsulation </a:t>
            </a:r>
            <a:endParaRPr lang="th-TH" sz="4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Encapsulation </a:t>
            </a:r>
            <a:endParaRPr lang="th-TH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6434137" cy="5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>
            <a:normAutofit/>
          </a:bodyPr>
          <a:lstStyle/>
          <a:p>
            <a:r>
              <a:rPr lang="en-US" sz="4000" dirty="0"/>
              <a:t>Multiplexing and Demultiplexing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989014"/>
            <a:ext cx="4191001" cy="5367336"/>
          </a:xfrm>
        </p:spPr>
        <p:txBody>
          <a:bodyPr>
            <a:noAutofit/>
          </a:bodyPr>
          <a:lstStyle/>
          <a:p>
            <a:r>
              <a:rPr lang="en-US" sz="2400" dirty="0"/>
              <a:t>A fundamental idea of </a:t>
            </a:r>
            <a:r>
              <a:rPr lang="en-US" sz="2400" b="1" dirty="0"/>
              <a:t>packet switching </a:t>
            </a:r>
            <a:r>
              <a:rPr lang="en-US" sz="2400" dirty="0"/>
              <a:t>is to </a:t>
            </a:r>
            <a:r>
              <a:rPr lang="en-US" sz="2400" b="1" dirty="0"/>
              <a:t>multiplex multiple </a:t>
            </a:r>
            <a:r>
              <a:rPr lang="en-US" sz="2400" dirty="0"/>
              <a:t>data flows over a </a:t>
            </a:r>
            <a:r>
              <a:rPr lang="en-US" sz="2400" b="1" dirty="0"/>
              <a:t>single physical link</a:t>
            </a:r>
            <a:r>
              <a:rPr lang="en-US" sz="2400" dirty="0"/>
              <a:t>. </a:t>
            </a:r>
          </a:p>
          <a:p>
            <a:r>
              <a:rPr lang="en-US" sz="2400" b="1" dirty="0"/>
              <a:t>In Figure 1.11</a:t>
            </a:r>
            <a:r>
              <a:rPr lang="en-US" sz="2400" dirty="0"/>
              <a:t>, </a:t>
            </a:r>
            <a:r>
              <a:rPr lang="en-US" sz="2400" b="1" dirty="0"/>
              <a:t>RRP </a:t>
            </a:r>
            <a:r>
              <a:rPr lang="en-US" sz="2400" dirty="0"/>
              <a:t>implements a </a:t>
            </a:r>
            <a:r>
              <a:rPr lang="en-US" sz="2400" b="1" dirty="0"/>
              <a:t>logical communication channel</a:t>
            </a:r>
            <a:r>
              <a:rPr lang="en-US" sz="2400" dirty="0"/>
              <a:t>, with messages from two applications </a:t>
            </a:r>
            <a:r>
              <a:rPr lang="en-US" sz="2400" b="1" u="sng" dirty="0"/>
              <a:t>multiplexed</a:t>
            </a:r>
            <a:r>
              <a:rPr lang="en-US" sz="2400" b="1" dirty="0"/>
              <a:t> </a:t>
            </a:r>
            <a:r>
              <a:rPr lang="en-US" sz="2400" dirty="0"/>
              <a:t>over this channel at the </a:t>
            </a:r>
            <a:r>
              <a:rPr lang="en-US" sz="2400" b="1" dirty="0"/>
              <a:t>source host </a:t>
            </a:r>
            <a:r>
              <a:rPr lang="en-US" sz="2400" dirty="0"/>
              <a:t>and then </a:t>
            </a:r>
            <a:r>
              <a:rPr lang="en-US" sz="2400" b="1" u="sng" dirty="0"/>
              <a:t>demultiplexed</a:t>
            </a:r>
            <a:r>
              <a:rPr lang="en-US" sz="2400" dirty="0"/>
              <a:t> back to the application at the </a:t>
            </a:r>
            <a:r>
              <a:rPr lang="en-US" sz="2400" b="1" dirty="0"/>
              <a:t>destination host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63</a:t>
            </a:fld>
            <a:endParaRPr lang="th-TH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D9466FC-C422-CC24-88F7-03DC84EC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1900" y="1676400"/>
            <a:ext cx="52959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30763"/>
          </a:xfrm>
        </p:spPr>
        <p:txBody>
          <a:bodyPr>
            <a:normAutofit/>
          </a:bodyPr>
          <a:lstStyle/>
          <a:p>
            <a:r>
              <a:rPr lang="en-US" sz="2800" u="sng" dirty="0"/>
              <a:t>At the </a:t>
            </a:r>
            <a:r>
              <a:rPr lang="en-US" sz="2800" b="1" u="sng" dirty="0"/>
              <a:t>source</a:t>
            </a:r>
            <a:r>
              <a:rPr lang="en-US" sz="2800" u="sng" dirty="0"/>
              <a:t> </a:t>
            </a:r>
            <a:r>
              <a:rPr lang="en-US" sz="2800" dirty="0"/>
              <a:t>the </a:t>
            </a:r>
            <a:r>
              <a:rPr lang="en-US" sz="2800" b="1" dirty="0"/>
              <a:t>header </a:t>
            </a:r>
            <a:r>
              <a:rPr lang="en-US" sz="2800" dirty="0"/>
              <a:t>that </a:t>
            </a:r>
            <a:r>
              <a:rPr lang="en-US" sz="2800" b="1" dirty="0"/>
              <a:t>RRP </a:t>
            </a:r>
            <a:r>
              <a:rPr lang="en-US" sz="2800" dirty="0"/>
              <a:t>attaches to its messages contains an </a:t>
            </a:r>
            <a:r>
              <a:rPr lang="en-US" sz="2800" b="1" i="1" u="sng" dirty="0"/>
              <a:t>identifier</a:t>
            </a:r>
            <a:r>
              <a:rPr lang="en-US" sz="2800" u="sng" dirty="0"/>
              <a:t> </a:t>
            </a:r>
            <a:r>
              <a:rPr lang="en-US" sz="2800" dirty="0"/>
              <a:t>that records the application to which the message belongs </a:t>
            </a:r>
          </a:p>
          <a:p>
            <a:pPr lvl="2"/>
            <a:r>
              <a:rPr lang="en-US" dirty="0"/>
              <a:t>This </a:t>
            </a:r>
            <a:r>
              <a:rPr lang="en-US" b="1" i="1" dirty="0"/>
              <a:t>identifier </a:t>
            </a:r>
            <a:r>
              <a:rPr lang="en-US" dirty="0"/>
              <a:t>is called </a:t>
            </a:r>
            <a:r>
              <a:rPr lang="en-US" b="1" dirty="0"/>
              <a:t>RRP’s</a:t>
            </a:r>
            <a:r>
              <a:rPr lang="en-US" dirty="0"/>
              <a:t> </a:t>
            </a:r>
            <a:r>
              <a:rPr lang="en-US" b="1" i="1" u="sng" dirty="0"/>
              <a:t>demultiplexing key </a:t>
            </a:r>
            <a:r>
              <a:rPr lang="en-US" u="sng" dirty="0"/>
              <a:t>(</a:t>
            </a:r>
            <a:r>
              <a:rPr lang="en-US" b="1" i="1" dirty="0" err="1"/>
              <a:t>demux</a:t>
            </a:r>
            <a:r>
              <a:rPr lang="en-US" b="1" i="1" dirty="0"/>
              <a:t> key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At the </a:t>
            </a:r>
            <a:r>
              <a:rPr lang="en-US" b="1" dirty="0"/>
              <a:t>source host</a:t>
            </a:r>
            <a:r>
              <a:rPr lang="en-US" dirty="0"/>
              <a:t>, </a:t>
            </a:r>
            <a:r>
              <a:rPr lang="en-US" b="1" dirty="0"/>
              <a:t>RRP</a:t>
            </a:r>
            <a:r>
              <a:rPr lang="en-US" dirty="0"/>
              <a:t> includes the appropriate </a:t>
            </a:r>
            <a:r>
              <a:rPr lang="en-US" b="1" i="1" dirty="0" err="1"/>
              <a:t>demux</a:t>
            </a:r>
            <a:r>
              <a:rPr lang="en-US" b="1" i="1" dirty="0"/>
              <a:t> key </a:t>
            </a:r>
            <a:r>
              <a:rPr lang="en-US" dirty="0"/>
              <a:t>in its </a:t>
            </a:r>
            <a:r>
              <a:rPr lang="en-US" b="1" dirty="0"/>
              <a:t>header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When the message is delivered to </a:t>
            </a:r>
            <a:r>
              <a:rPr lang="en-US" b="1" dirty="0"/>
              <a:t>RRP</a:t>
            </a:r>
            <a:r>
              <a:rPr lang="en-US" dirty="0"/>
              <a:t> on the </a:t>
            </a:r>
            <a:r>
              <a:rPr lang="en-US" b="1" dirty="0"/>
              <a:t>destination host</a:t>
            </a:r>
            <a:r>
              <a:rPr lang="en-US" dirty="0"/>
              <a:t>, it </a:t>
            </a:r>
            <a:r>
              <a:rPr lang="en-US" b="1" dirty="0"/>
              <a:t>strips its header</a:t>
            </a:r>
            <a:r>
              <a:rPr lang="en-US" dirty="0"/>
              <a:t>, examines the </a:t>
            </a:r>
            <a:r>
              <a:rPr lang="en-US" b="1" i="1" dirty="0" err="1"/>
              <a:t>demux</a:t>
            </a:r>
            <a:r>
              <a:rPr lang="en-US" b="1" i="1" dirty="0"/>
              <a:t> key</a:t>
            </a:r>
            <a:r>
              <a:rPr lang="en-US" dirty="0"/>
              <a:t>, and </a:t>
            </a:r>
            <a:r>
              <a:rPr lang="en-US" b="1" dirty="0"/>
              <a:t>demultiplexes</a:t>
            </a:r>
            <a:r>
              <a:rPr lang="en-US" dirty="0"/>
              <a:t> the message to the correct application.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Multiplexing and Demultiplexing</a:t>
            </a:r>
            <a:endParaRPr lang="th-TH" sz="4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7-Layer OSI Model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0593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ISO </a:t>
            </a:r>
            <a:r>
              <a:rPr lang="en-US" sz="2800" dirty="0"/>
              <a:t>was one of the first organizations to formally define a common way to connect computers:</a:t>
            </a:r>
          </a:p>
          <a:p>
            <a:pPr lvl="1"/>
            <a:r>
              <a:rPr lang="en-US" sz="2400" dirty="0"/>
              <a:t>Their architecture, called the </a:t>
            </a:r>
            <a:r>
              <a:rPr lang="en-US" sz="2400" b="1" dirty="0"/>
              <a:t>Open Systems Interconnection </a:t>
            </a:r>
            <a:r>
              <a:rPr lang="en-US" sz="2400" dirty="0"/>
              <a:t>(</a:t>
            </a:r>
            <a:r>
              <a:rPr lang="en-US" sz="2400" b="1" dirty="0"/>
              <a:t>OSI</a:t>
            </a:r>
            <a:r>
              <a:rPr lang="en-US" sz="2400" dirty="0"/>
              <a:t>) </a:t>
            </a:r>
            <a:r>
              <a:rPr lang="en-US" sz="2400" b="1" dirty="0"/>
              <a:t>7-layer architecture </a:t>
            </a:r>
            <a:r>
              <a:rPr lang="en-US" sz="2400" dirty="0"/>
              <a:t>(see </a:t>
            </a:r>
            <a:r>
              <a:rPr lang="en-US" sz="2400" b="1" dirty="0"/>
              <a:t>Figure 1.13a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7-layer </a:t>
            </a:r>
            <a:r>
              <a:rPr lang="en-US" sz="2400" dirty="0"/>
              <a:t>supported network connection is illustrated in </a:t>
            </a:r>
            <a:r>
              <a:rPr lang="en-US" sz="2400" b="1" dirty="0"/>
              <a:t>Figure 1.13</a:t>
            </a:r>
            <a:r>
              <a:rPr lang="en-US" sz="2400" dirty="0"/>
              <a:t>, </a:t>
            </a:r>
          </a:p>
          <a:p>
            <a:pPr lvl="2"/>
            <a:r>
              <a:rPr lang="en-US" sz="2200" dirty="0"/>
              <a:t>where one or more protocols implement the functionality assigned to a given layer. </a:t>
            </a:r>
          </a:p>
          <a:p>
            <a:pPr lvl="1"/>
            <a:r>
              <a:rPr lang="en-US" sz="2400" dirty="0"/>
              <a:t>This </a:t>
            </a:r>
            <a:r>
              <a:rPr lang="en-US" sz="2400" b="1" dirty="0"/>
              <a:t>OSI 7-layer </a:t>
            </a:r>
            <a:r>
              <a:rPr lang="en-US" sz="2400" dirty="0"/>
              <a:t>schematic is act as a </a:t>
            </a:r>
            <a:r>
              <a:rPr lang="en-US" sz="2400" b="1" i="1" dirty="0"/>
              <a:t>reference model </a:t>
            </a:r>
            <a:r>
              <a:rPr lang="en-US" sz="2400" dirty="0"/>
              <a:t>for a </a:t>
            </a:r>
            <a:r>
              <a:rPr lang="en-US" sz="2400" b="1" dirty="0"/>
              <a:t>protocol graph</a:t>
            </a:r>
            <a:r>
              <a:rPr lang="en-US" sz="2400" dirty="0"/>
              <a:t>. </a:t>
            </a:r>
          </a:p>
          <a:p>
            <a:pPr lvl="2"/>
            <a:r>
              <a:rPr lang="en-US" sz="2200" dirty="0"/>
              <a:t>Because there is </a:t>
            </a:r>
            <a:r>
              <a:rPr lang="en-US" sz="2200" b="1" dirty="0"/>
              <a:t>no</a:t>
            </a:r>
            <a:r>
              <a:rPr lang="en-US" sz="2200" dirty="0"/>
              <a:t> </a:t>
            </a:r>
            <a:r>
              <a:rPr lang="en-US" sz="2200" b="1" dirty="0"/>
              <a:t>OSI-based network running today!</a:t>
            </a:r>
            <a:endParaRPr lang="en-US" sz="2200" dirty="0"/>
          </a:p>
          <a:p>
            <a:pPr lvl="1"/>
            <a:r>
              <a:rPr lang="en-US" sz="2400" b="1" u="sng" dirty="0"/>
              <a:t>Internet protocol layers </a:t>
            </a:r>
            <a:r>
              <a:rPr lang="en-US" sz="2400" dirty="0"/>
              <a:t>are based on this </a:t>
            </a:r>
            <a:r>
              <a:rPr lang="en-US" sz="2400" b="1" dirty="0"/>
              <a:t>OSI 7-layer architecture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65</a:t>
            </a:fld>
            <a:endParaRPr lang="th-TH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4BA66-A624-DE8F-D613-8F8B48AE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BD5CE-47ED-D93D-77BA-D058915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F87937-8D67-1629-59BF-9B5A6A8F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7-Layer OSI Model</a:t>
            </a:r>
            <a:endParaRPr lang="th-TH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58EA6-3F7D-D4B7-55BB-37B65EA4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95400"/>
            <a:ext cx="6696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6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67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6236"/>
            <a:ext cx="8382000" cy="57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u="sng" dirty="0"/>
              <a:t>Physical layer</a:t>
            </a:r>
            <a:r>
              <a:rPr lang="en-US" sz="2800" u="sng" dirty="0"/>
              <a:t> </a:t>
            </a:r>
            <a:r>
              <a:rPr lang="en-US" sz="2800" dirty="0"/>
              <a:t>(</a:t>
            </a:r>
            <a:r>
              <a:rPr lang="en-US" sz="2800" b="1" dirty="0"/>
              <a:t>hardware</a:t>
            </a:r>
            <a:r>
              <a:rPr lang="en-US" sz="2800" dirty="0"/>
              <a:t>) handles the </a:t>
            </a:r>
            <a:r>
              <a:rPr lang="en-US" sz="2800" b="1" dirty="0"/>
              <a:t>transmission of bits </a:t>
            </a:r>
            <a:r>
              <a:rPr lang="en-US" sz="2800" dirty="0"/>
              <a:t>over a </a:t>
            </a:r>
            <a:r>
              <a:rPr lang="en-US" sz="2800" b="1" dirty="0"/>
              <a:t>communications link</a:t>
            </a:r>
            <a:r>
              <a:rPr lang="en-US" sz="2800" dirty="0"/>
              <a:t>. </a:t>
            </a:r>
          </a:p>
          <a:p>
            <a:r>
              <a:rPr lang="en-US" sz="2800" dirty="0"/>
              <a:t>The </a:t>
            </a:r>
            <a:r>
              <a:rPr lang="en-US" sz="2800" b="1" i="1" u="sng" dirty="0"/>
              <a:t>Data link layer </a:t>
            </a:r>
            <a:r>
              <a:rPr lang="en-US" sz="2800" dirty="0"/>
              <a:t>collects a </a:t>
            </a:r>
            <a:r>
              <a:rPr lang="en-US" sz="2800" b="1" i="1" dirty="0"/>
              <a:t>stream of bits </a:t>
            </a:r>
            <a:r>
              <a:rPr lang="en-US" sz="2800" dirty="0"/>
              <a:t>into a larger aggregate form called </a:t>
            </a:r>
            <a:r>
              <a:rPr lang="en-US" sz="2800" u="sng" dirty="0"/>
              <a:t>a </a:t>
            </a:r>
            <a:r>
              <a:rPr lang="en-US" sz="2800" b="1" i="1" u="sng" dirty="0"/>
              <a:t>frame</a:t>
            </a:r>
            <a:r>
              <a:rPr lang="en-US" sz="2800" u="sng" dirty="0"/>
              <a:t>.</a:t>
            </a:r>
          </a:p>
          <a:p>
            <a:pPr lvl="1"/>
            <a:r>
              <a:rPr lang="en-US" sz="2400" b="1" i="1" dirty="0"/>
              <a:t>Network adaptors</a:t>
            </a:r>
            <a:r>
              <a:rPr lang="en-US" sz="2400" dirty="0"/>
              <a:t>, including </a:t>
            </a:r>
            <a:r>
              <a:rPr lang="en-US" sz="2400" b="1" i="1" dirty="0"/>
              <a:t>device drivers </a:t>
            </a:r>
            <a:r>
              <a:rPr lang="en-US" sz="2400" dirty="0"/>
              <a:t>running in the </a:t>
            </a:r>
            <a:r>
              <a:rPr lang="en-US" sz="2400" b="1" dirty="0"/>
              <a:t>node’s </a:t>
            </a:r>
            <a:r>
              <a:rPr lang="en-US" sz="2400" dirty="0"/>
              <a:t>OS, are typically in the </a:t>
            </a:r>
            <a:r>
              <a:rPr lang="en-US" sz="2400" b="1" dirty="0"/>
              <a:t>data link level</a:t>
            </a:r>
            <a:r>
              <a:rPr lang="en-US" sz="2400" dirty="0"/>
              <a:t>.</a:t>
            </a:r>
          </a:p>
          <a:p>
            <a:r>
              <a:rPr lang="en-US" sz="2800" dirty="0"/>
              <a:t>The </a:t>
            </a:r>
            <a:r>
              <a:rPr lang="en-US" sz="2800" b="1" i="1" u="sng" dirty="0"/>
              <a:t>Network layer </a:t>
            </a:r>
            <a:r>
              <a:rPr lang="en-US" sz="2800" dirty="0"/>
              <a:t>handles the </a:t>
            </a:r>
            <a:r>
              <a:rPr lang="en-US" sz="2800" b="1" dirty="0"/>
              <a:t>routing</a:t>
            </a:r>
            <a:r>
              <a:rPr lang="en-US" sz="2800" dirty="0"/>
              <a:t> of data in the form of </a:t>
            </a:r>
            <a:r>
              <a:rPr lang="en-US" sz="2800" b="1" u="sng" dirty="0"/>
              <a:t>packets</a:t>
            </a:r>
            <a:r>
              <a:rPr lang="en-US" sz="2800" b="1" dirty="0"/>
              <a:t> </a:t>
            </a:r>
            <a:r>
              <a:rPr lang="en-US" sz="2800" dirty="0"/>
              <a:t>among nodes (called </a:t>
            </a:r>
            <a:r>
              <a:rPr lang="en-US" sz="2800" b="1" dirty="0"/>
              <a:t>packet-switching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At this layer, the unit of data exchanged among </a:t>
            </a:r>
            <a:r>
              <a:rPr lang="en-US" sz="2400" b="1" dirty="0"/>
              <a:t>nodes</a:t>
            </a:r>
            <a:r>
              <a:rPr lang="en-US" sz="2400" dirty="0"/>
              <a:t> is typically called a </a:t>
            </a:r>
            <a:r>
              <a:rPr lang="en-US" sz="2400" b="1" dirty="0"/>
              <a:t>packet</a:t>
            </a:r>
            <a:r>
              <a:rPr lang="en-US" sz="2400" dirty="0"/>
              <a:t> rather than a </a:t>
            </a:r>
            <a:r>
              <a:rPr lang="en-US" sz="2400" b="1" dirty="0"/>
              <a:t>frame</a:t>
            </a:r>
            <a:r>
              <a:rPr lang="en-US" sz="2400" dirty="0"/>
              <a:t> (although they are the same). </a:t>
            </a:r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7-Layer OSI Model</a:t>
            </a:r>
            <a:endParaRPr lang="th-TH" sz="4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u="sng" dirty="0"/>
              <a:t>Transport layer </a:t>
            </a:r>
            <a:r>
              <a:rPr lang="en-US" sz="2800" dirty="0"/>
              <a:t>implements what we have up to this point been calling a </a:t>
            </a:r>
            <a:r>
              <a:rPr lang="en-US" sz="2800" b="1" dirty="0"/>
              <a:t>process-to-process channel</a:t>
            </a:r>
            <a:endParaRPr lang="en-US" sz="2800" dirty="0"/>
          </a:p>
          <a:p>
            <a:pPr lvl="1"/>
            <a:r>
              <a:rPr lang="en-US" sz="2400" dirty="0"/>
              <a:t>At this layer level, the unit of data exchanged is commonly called a </a:t>
            </a:r>
            <a:r>
              <a:rPr lang="en-US" sz="2400" b="1" i="1" u="sng" dirty="0"/>
              <a:t>message</a:t>
            </a:r>
            <a:r>
              <a:rPr lang="en-US" sz="2400" b="1" i="1" dirty="0"/>
              <a:t> </a:t>
            </a:r>
            <a:r>
              <a:rPr lang="en-US" sz="2400" dirty="0"/>
              <a:t>rather than a </a:t>
            </a:r>
            <a:r>
              <a:rPr lang="en-US" sz="2400" b="1" i="1" dirty="0"/>
              <a:t>packet</a:t>
            </a:r>
            <a:r>
              <a:rPr lang="en-US" sz="2400" dirty="0"/>
              <a:t> or a </a:t>
            </a:r>
            <a:r>
              <a:rPr lang="en-US" sz="2400" b="1" i="1" dirty="0"/>
              <a:t>frame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u="sng" dirty="0"/>
              <a:t>transport and</a:t>
            </a:r>
            <a:r>
              <a:rPr lang="en-US" sz="2400" u="sng" dirty="0"/>
              <a:t> </a:t>
            </a:r>
            <a:r>
              <a:rPr lang="en-US" sz="2400" b="1" u="sng" dirty="0"/>
              <a:t>higher layers </a:t>
            </a:r>
            <a:r>
              <a:rPr lang="en-US" sz="2400" dirty="0"/>
              <a:t>typically run only on the </a:t>
            </a:r>
            <a:r>
              <a:rPr lang="en-US" sz="2400" b="1" u="sng" dirty="0"/>
              <a:t>end hosts</a:t>
            </a:r>
            <a:r>
              <a:rPr lang="en-US" sz="2400" dirty="0"/>
              <a:t>, </a:t>
            </a:r>
            <a:r>
              <a:rPr lang="en-US" sz="2400" u="sng" dirty="0"/>
              <a:t>not intermediate </a:t>
            </a:r>
            <a:r>
              <a:rPr lang="en-US" sz="2400" b="1" u="sng" dirty="0"/>
              <a:t>switches</a:t>
            </a:r>
            <a:r>
              <a:rPr lang="en-US" sz="2400" u="sng" dirty="0"/>
              <a:t> or </a:t>
            </a:r>
            <a:r>
              <a:rPr lang="en-US" sz="2400" b="1" u="sng" dirty="0"/>
              <a:t>routers</a:t>
            </a:r>
            <a:r>
              <a:rPr lang="en-US" sz="2400" dirty="0"/>
              <a:t>.</a:t>
            </a:r>
          </a:p>
          <a:p>
            <a:r>
              <a:rPr lang="en-US" sz="2800" dirty="0"/>
              <a:t>The </a:t>
            </a:r>
            <a:r>
              <a:rPr lang="en-US" sz="2800" b="1" i="1" u="sng" dirty="0"/>
              <a:t>Application layer</a:t>
            </a:r>
            <a:r>
              <a:rPr lang="en-US" sz="2800" u="sng" dirty="0"/>
              <a:t> </a:t>
            </a:r>
            <a:r>
              <a:rPr lang="en-US" sz="2800" dirty="0"/>
              <a:t>maintains m</a:t>
            </a:r>
            <a:r>
              <a:rPr lang="en-US" sz="2800" b="1" dirty="0"/>
              <a:t>essage transmission protocols</a:t>
            </a:r>
            <a:r>
              <a:rPr lang="en-US" sz="2800" dirty="0"/>
              <a:t> including: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Hypertext Transfer Protocol </a:t>
            </a:r>
            <a:r>
              <a:rPr lang="en-US" sz="2400" dirty="0"/>
              <a:t>(</a:t>
            </a:r>
            <a:r>
              <a:rPr lang="en-US" sz="2400" b="1" dirty="0"/>
              <a:t>HTTP</a:t>
            </a:r>
            <a:r>
              <a:rPr lang="en-US" sz="2400" dirty="0"/>
              <a:t>) is the basis of the </a:t>
            </a:r>
            <a:r>
              <a:rPr lang="en-US" sz="2400" b="1" dirty="0"/>
              <a:t>World Wide Web (WWW) </a:t>
            </a:r>
            <a:r>
              <a:rPr lang="en-US" sz="2400" dirty="0"/>
              <a:t>and </a:t>
            </a:r>
            <a:r>
              <a:rPr lang="en-US" sz="2400" b="1" dirty="0"/>
              <a:t>enables web browsers</a:t>
            </a:r>
            <a:r>
              <a:rPr lang="en-US" sz="2400" dirty="0"/>
              <a:t> to request pages from </a:t>
            </a:r>
            <a:r>
              <a:rPr lang="en-US" sz="2400" b="1" dirty="0"/>
              <a:t>web servers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7-Layer OSI Model</a:t>
            </a:r>
            <a:endParaRPr lang="th-TH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Network Applications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2800" b="1" dirty="0"/>
              <a:t>Internet: </a:t>
            </a:r>
          </a:p>
          <a:p>
            <a:pPr lvl="1"/>
            <a:r>
              <a:rPr lang="en-US" sz="2400" dirty="0"/>
              <a:t>Most people know the </a:t>
            </a:r>
            <a:r>
              <a:rPr lang="en-US" sz="2400" b="1" dirty="0"/>
              <a:t>Internet</a:t>
            </a:r>
            <a:r>
              <a:rPr lang="en-US" sz="2400" dirty="0"/>
              <a:t> through its applications:</a:t>
            </a:r>
          </a:p>
          <a:p>
            <a:pPr lvl="2"/>
            <a:r>
              <a:rPr lang="en-US" sz="2000" i="1" dirty="0"/>
              <a:t>World Wide Web </a:t>
            </a:r>
            <a:r>
              <a:rPr lang="en-US" sz="2000" dirty="0"/>
              <a:t>(</a:t>
            </a:r>
            <a:r>
              <a:rPr lang="en-US" sz="2000" i="1" dirty="0"/>
              <a:t>www</a:t>
            </a:r>
            <a:r>
              <a:rPr lang="en-US" sz="2000" dirty="0"/>
              <a:t>), </a:t>
            </a:r>
            <a:r>
              <a:rPr lang="en-US" sz="2000" i="1" dirty="0"/>
              <a:t>email</a:t>
            </a:r>
            <a:r>
              <a:rPr lang="en-US" sz="2000" dirty="0"/>
              <a:t>, </a:t>
            </a:r>
            <a:r>
              <a:rPr lang="en-US" sz="2000" i="1" dirty="0"/>
              <a:t>social media</a:t>
            </a:r>
            <a:r>
              <a:rPr lang="en-US" sz="2000" dirty="0"/>
              <a:t>, </a:t>
            </a:r>
            <a:r>
              <a:rPr lang="en-US" sz="2000" i="1" dirty="0"/>
              <a:t>streaming music or movies</a:t>
            </a:r>
            <a:r>
              <a:rPr lang="en-US" sz="2000" dirty="0"/>
              <a:t>, </a:t>
            </a:r>
            <a:r>
              <a:rPr lang="en-US" sz="2000" i="1" dirty="0"/>
              <a:t>videoconferencing</a:t>
            </a:r>
            <a:r>
              <a:rPr lang="en-US" sz="2000" dirty="0"/>
              <a:t>, </a:t>
            </a:r>
            <a:r>
              <a:rPr lang="en-US" sz="2000" i="1" dirty="0"/>
              <a:t>instant messaging</a:t>
            </a:r>
            <a:r>
              <a:rPr lang="en-US" sz="2000" dirty="0"/>
              <a:t>, </a:t>
            </a:r>
            <a:r>
              <a:rPr lang="en-US" sz="2000" i="1" dirty="0"/>
              <a:t>file-sharing</a:t>
            </a:r>
            <a:r>
              <a:rPr lang="en-US" sz="2000" dirty="0"/>
              <a:t>, etc.</a:t>
            </a:r>
          </a:p>
          <a:p>
            <a:pPr lvl="1"/>
            <a:r>
              <a:rPr lang="en-US" sz="2400" dirty="0"/>
              <a:t> Users interact with the </a:t>
            </a:r>
            <a:r>
              <a:rPr lang="en-US" sz="2400" b="1" dirty="0"/>
              <a:t>Internet</a:t>
            </a:r>
            <a:r>
              <a:rPr lang="en-US" sz="2400" dirty="0"/>
              <a:t> as a </a:t>
            </a:r>
            <a:r>
              <a:rPr lang="en-US" sz="2400" b="1" i="1" dirty="0"/>
              <a:t>global</a:t>
            </a:r>
            <a:r>
              <a:rPr lang="en-US" sz="2400" dirty="0"/>
              <a:t> </a:t>
            </a:r>
            <a:r>
              <a:rPr lang="en-US" sz="2400" b="1" i="1" dirty="0"/>
              <a:t>network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Internet</a:t>
            </a:r>
            <a:r>
              <a:rPr lang="en-US" sz="2400" dirty="0"/>
              <a:t> users represent the largest class of people who interact with the </a:t>
            </a:r>
            <a:r>
              <a:rPr lang="en-US" sz="2400" b="1" dirty="0"/>
              <a:t>Internet</a:t>
            </a:r>
            <a:r>
              <a:rPr lang="en-US" sz="2400" dirty="0"/>
              <a:t> in some way:</a:t>
            </a:r>
          </a:p>
          <a:p>
            <a:pPr lvl="2"/>
            <a:r>
              <a:rPr lang="en-US" sz="2000" dirty="0"/>
              <a:t>There is a group of people who create the </a:t>
            </a:r>
            <a:r>
              <a:rPr lang="en-US" sz="2000" b="1" i="1" dirty="0"/>
              <a:t>applications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Then some operate or manage networks.</a:t>
            </a:r>
          </a:p>
          <a:p>
            <a:pPr lvl="2"/>
            <a:r>
              <a:rPr lang="en-US" sz="2000" dirty="0"/>
              <a:t> some design and build the </a:t>
            </a:r>
            <a:r>
              <a:rPr lang="en-US" sz="2000" b="1" i="1" dirty="0"/>
              <a:t>devices </a:t>
            </a:r>
            <a:r>
              <a:rPr lang="en-US" sz="2000" dirty="0"/>
              <a:t>and </a:t>
            </a:r>
            <a:r>
              <a:rPr lang="en-US" sz="2000" b="1" i="1" dirty="0"/>
              <a:t>protocols</a:t>
            </a:r>
            <a:r>
              <a:rPr lang="en-US" sz="2000" dirty="0"/>
              <a:t>.</a:t>
            </a:r>
            <a:endParaRPr lang="th-TH" sz="2000" dirty="0"/>
          </a:p>
          <a:p>
            <a:pPr lvl="1"/>
            <a:endParaRPr lang="th-TH" sz="2400" dirty="0"/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u="sng" dirty="0"/>
              <a:t>Presentation layer </a:t>
            </a:r>
            <a:r>
              <a:rPr lang="en-US" sz="2800" dirty="0"/>
              <a:t>is concerned with the </a:t>
            </a:r>
            <a:r>
              <a:rPr lang="en-US" sz="2800" b="1" dirty="0"/>
              <a:t>format of data exchanged between peers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for example, whether an integer is </a:t>
            </a:r>
            <a:r>
              <a:rPr lang="en-US" sz="2400" b="1" dirty="0"/>
              <a:t>16</a:t>
            </a:r>
            <a:r>
              <a:rPr lang="en-US" sz="2400" dirty="0"/>
              <a:t>, </a:t>
            </a:r>
            <a:r>
              <a:rPr lang="en-US" sz="2400" b="1" dirty="0"/>
              <a:t>32</a:t>
            </a:r>
            <a:r>
              <a:rPr lang="en-US" sz="2400" dirty="0"/>
              <a:t>, or </a:t>
            </a:r>
            <a:r>
              <a:rPr lang="en-US" sz="2400" b="1" dirty="0"/>
              <a:t>64</a:t>
            </a:r>
            <a:r>
              <a:rPr lang="en-US" sz="2400" dirty="0"/>
              <a:t> bits long, whether the </a:t>
            </a:r>
            <a:r>
              <a:rPr lang="en-US" sz="2400" b="1" dirty="0"/>
              <a:t>most significant byte </a:t>
            </a:r>
            <a:r>
              <a:rPr lang="en-US" sz="2400" dirty="0"/>
              <a:t>(MSB) is transmitted </a:t>
            </a:r>
            <a:r>
              <a:rPr lang="en-US" sz="2400" b="1" i="1" dirty="0"/>
              <a:t>first</a:t>
            </a:r>
            <a:r>
              <a:rPr lang="en-US" sz="2400" dirty="0"/>
              <a:t> or </a:t>
            </a:r>
            <a:r>
              <a:rPr lang="en-US" sz="2400" b="1" i="1" dirty="0"/>
              <a:t>last</a:t>
            </a:r>
            <a:r>
              <a:rPr lang="en-US" sz="2400" dirty="0"/>
              <a:t>, or </a:t>
            </a:r>
            <a:r>
              <a:rPr lang="en-US" sz="2400" b="1" i="1" dirty="0"/>
              <a:t>how a video stream is formatted</a:t>
            </a:r>
            <a:r>
              <a:rPr lang="en-US" sz="2400" dirty="0"/>
              <a:t>. </a:t>
            </a:r>
          </a:p>
          <a:p>
            <a:r>
              <a:rPr lang="en-US" sz="2800" dirty="0"/>
              <a:t>The </a:t>
            </a:r>
            <a:r>
              <a:rPr lang="en-US" sz="2800" b="1" i="1" u="sng" dirty="0"/>
              <a:t>Session layer</a:t>
            </a:r>
            <a:r>
              <a:rPr lang="en-US" sz="2800" b="1" i="1" dirty="0"/>
              <a:t> </a:t>
            </a:r>
            <a:r>
              <a:rPr lang="en-US" sz="2800" dirty="0"/>
              <a:t>provides a </a:t>
            </a:r>
            <a:r>
              <a:rPr lang="en-US" sz="2800" b="1" dirty="0"/>
              <a:t>namespace </a:t>
            </a:r>
            <a:r>
              <a:rPr lang="en-US" sz="2800" dirty="0"/>
              <a:t>to </a:t>
            </a:r>
            <a:r>
              <a:rPr lang="en-US" sz="2800" b="1" i="1" dirty="0"/>
              <a:t>tie together </a:t>
            </a:r>
            <a:r>
              <a:rPr lang="en-US" sz="2800" dirty="0"/>
              <a:t>different </a:t>
            </a:r>
            <a:r>
              <a:rPr lang="en-US" sz="2800" b="1" dirty="0"/>
              <a:t>transport streams </a:t>
            </a:r>
            <a:r>
              <a:rPr lang="en-US" sz="2800" dirty="0"/>
              <a:t>that are part of a single application. </a:t>
            </a:r>
          </a:p>
          <a:p>
            <a:pPr lvl="1"/>
            <a:r>
              <a:rPr lang="en-US" sz="2400" dirty="0"/>
              <a:t>For example, it manages </a:t>
            </a:r>
            <a:r>
              <a:rPr lang="en-US" sz="2400" b="1" i="1" dirty="0"/>
              <a:t>audio and video streams </a:t>
            </a:r>
            <a:r>
              <a:rPr lang="en-US" sz="2400" dirty="0"/>
              <a:t>combined in a </a:t>
            </a:r>
            <a:r>
              <a:rPr lang="en-US" sz="2400" b="1" dirty="0"/>
              <a:t>teleconferencing</a:t>
            </a:r>
            <a:r>
              <a:rPr lang="en-US" sz="2400" dirty="0"/>
              <a:t> application.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7-Layer OSI Model</a:t>
            </a:r>
            <a:endParaRPr lang="th-TH" sz="4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Internet architecture</a:t>
            </a:r>
            <a:r>
              <a:rPr lang="en-US" sz="2800" dirty="0"/>
              <a:t>, sometimes called the </a:t>
            </a:r>
            <a:r>
              <a:rPr lang="en-US" sz="2800" b="1" dirty="0"/>
              <a:t>TCP/IP architecture</a:t>
            </a:r>
            <a:r>
              <a:rPr lang="en-US" sz="2800" dirty="0"/>
              <a:t>, is depicted in </a:t>
            </a:r>
            <a:r>
              <a:rPr lang="en-US" sz="2800" b="1" dirty="0"/>
              <a:t>Figure 1.14</a:t>
            </a:r>
            <a:r>
              <a:rPr lang="en-US" sz="2800" dirty="0"/>
              <a:t>.</a:t>
            </a:r>
          </a:p>
          <a:p>
            <a:r>
              <a:rPr lang="en-US" sz="2800" dirty="0"/>
              <a:t>An alternative representation of </a:t>
            </a:r>
            <a:r>
              <a:rPr lang="en-US" sz="2800" b="1" dirty="0"/>
              <a:t>Internet architecture</a:t>
            </a:r>
            <a:r>
              <a:rPr lang="en-US" sz="2800" dirty="0"/>
              <a:t> is given in </a:t>
            </a:r>
            <a:r>
              <a:rPr lang="en-US" sz="2800" b="1" dirty="0"/>
              <a:t>Figure 1.15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Internet architecture </a:t>
            </a:r>
            <a:r>
              <a:rPr lang="en-US" sz="2400" dirty="0"/>
              <a:t>evolved from experiences with an earlier </a:t>
            </a:r>
            <a:r>
              <a:rPr lang="en-US" sz="2400" b="1" dirty="0"/>
              <a:t>packet-switched network </a:t>
            </a:r>
            <a:r>
              <a:rPr lang="en-US" sz="2400" dirty="0"/>
              <a:t>called the </a:t>
            </a:r>
            <a:r>
              <a:rPr lang="en-US" sz="2400" b="1" dirty="0"/>
              <a:t>ARPA-NET</a:t>
            </a:r>
            <a:r>
              <a:rPr lang="en-US" sz="2400" dirty="0"/>
              <a:t>. </a:t>
            </a:r>
          </a:p>
          <a:p>
            <a:pPr lvl="2"/>
            <a:r>
              <a:rPr lang="en-US" sz="2000" dirty="0"/>
              <a:t>Both the </a:t>
            </a:r>
            <a:r>
              <a:rPr lang="en-US" sz="2000" b="1" dirty="0"/>
              <a:t>Internet </a:t>
            </a:r>
            <a:r>
              <a:rPr lang="en-US" sz="2000" dirty="0"/>
              <a:t>and the </a:t>
            </a:r>
            <a:r>
              <a:rPr lang="en-US" sz="2000" b="1" dirty="0"/>
              <a:t>ARPA-NET</a:t>
            </a:r>
            <a:r>
              <a:rPr lang="en-US" sz="2000" dirty="0"/>
              <a:t> were funded by the </a:t>
            </a:r>
            <a:r>
              <a:rPr lang="en-US" sz="2000" b="1" dirty="0"/>
              <a:t>Advanced Research Projects Agency (ARPA)</a:t>
            </a:r>
            <a:r>
              <a:rPr lang="en-US" sz="2000" dirty="0"/>
              <a:t>, one of the research development funding agencies of the U.S. Department of Defense.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Internet </a:t>
            </a:r>
            <a:r>
              <a:rPr lang="en-US" sz="2400" dirty="0"/>
              <a:t>and </a:t>
            </a:r>
            <a:r>
              <a:rPr lang="en-US" sz="2400" b="1" dirty="0"/>
              <a:t>ARPA-NET</a:t>
            </a:r>
            <a:r>
              <a:rPr lang="en-US" sz="2400" dirty="0"/>
              <a:t> were around before the </a:t>
            </a:r>
            <a:r>
              <a:rPr lang="en-US" sz="2400" b="1" dirty="0"/>
              <a:t>OSI architecture</a:t>
            </a:r>
            <a:r>
              <a:rPr lang="en-US" sz="2400" dirty="0"/>
              <a:t>, and the experience gained from building them was a major influence on the </a:t>
            </a:r>
            <a:r>
              <a:rPr lang="en-US" sz="2400" b="1" dirty="0"/>
              <a:t>OSI reference model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71</a:t>
            </a:fld>
            <a:endParaRPr lang="th-TH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270205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6858000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5048"/>
            <a:ext cx="8610600" cy="511111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lowest level of the </a:t>
            </a:r>
            <a:r>
              <a:rPr lang="en-US" sz="2800" b="1" dirty="0"/>
              <a:t>Internet architecture </a:t>
            </a:r>
            <a:r>
              <a:rPr lang="en-US" sz="2800" dirty="0"/>
              <a:t>is the </a:t>
            </a:r>
            <a:r>
              <a:rPr lang="en-US" sz="2800" b="1" i="1" dirty="0"/>
              <a:t>Subnetwork,</a:t>
            </a:r>
            <a:r>
              <a:rPr lang="en-US" sz="2800" dirty="0"/>
              <a:t> which has a wide variety of </a:t>
            </a:r>
            <a:r>
              <a:rPr lang="en-US" sz="2800" b="1" dirty="0"/>
              <a:t>network protocols</a:t>
            </a:r>
            <a:r>
              <a:rPr lang="en-US" sz="2800" dirty="0"/>
              <a:t>, denoted as </a:t>
            </a:r>
            <a:r>
              <a:rPr lang="en-US" sz="2800" b="1" dirty="0"/>
              <a:t>NET1</a:t>
            </a:r>
            <a:r>
              <a:rPr lang="en-US" sz="2800" dirty="0"/>
              <a:t>, </a:t>
            </a:r>
            <a:r>
              <a:rPr lang="en-US" sz="2800" b="1" dirty="0"/>
              <a:t>NET2</a:t>
            </a:r>
            <a:r>
              <a:rPr lang="en-US" sz="2800" dirty="0"/>
              <a:t>, and so on (see </a:t>
            </a:r>
            <a:r>
              <a:rPr lang="en-US" sz="2800" b="1" dirty="0"/>
              <a:t>Figure 1.14</a:t>
            </a:r>
            <a:r>
              <a:rPr lang="en-US" sz="2800" dirty="0"/>
              <a:t>). </a:t>
            </a:r>
          </a:p>
          <a:p>
            <a:pPr lvl="1"/>
            <a:r>
              <a:rPr lang="en-US" sz="2400" dirty="0"/>
              <a:t>In practice, these protocols are implemented by </a:t>
            </a:r>
            <a:r>
              <a:rPr lang="en-US" sz="2400" b="1" dirty="0"/>
              <a:t>hardware </a:t>
            </a:r>
            <a:r>
              <a:rPr lang="en-US" sz="2400" dirty="0"/>
              <a:t>(e.g., a </a:t>
            </a:r>
            <a:r>
              <a:rPr lang="en-US" sz="2400" b="1" i="1" dirty="0"/>
              <a:t>network adaptor</a:t>
            </a:r>
            <a:r>
              <a:rPr lang="en-US" sz="2400" dirty="0"/>
              <a:t>) and s</a:t>
            </a:r>
            <a:r>
              <a:rPr lang="en-US" sz="2400" b="1" dirty="0"/>
              <a:t>oftware</a:t>
            </a:r>
            <a:r>
              <a:rPr lang="en-US" sz="2400" dirty="0"/>
              <a:t> (e.g., a </a:t>
            </a:r>
            <a:r>
              <a:rPr lang="en-US" sz="2400" b="1" i="1" dirty="0"/>
              <a:t>network device driver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/>
              <a:t>For example, you might find </a:t>
            </a:r>
            <a:r>
              <a:rPr lang="en-US" sz="2400" b="1" dirty="0"/>
              <a:t>Ethernet</a:t>
            </a:r>
            <a:r>
              <a:rPr lang="en-US" sz="2400" dirty="0"/>
              <a:t> or </a:t>
            </a:r>
            <a:r>
              <a:rPr lang="en-US" sz="2400" b="1" dirty="0"/>
              <a:t>wireless protocols </a:t>
            </a:r>
            <a:r>
              <a:rPr lang="en-US" sz="2400" dirty="0"/>
              <a:t>(such as the </a:t>
            </a:r>
            <a:r>
              <a:rPr lang="en-US" sz="2400" b="1" u="sng" dirty="0"/>
              <a:t>802.11 Wi-Fi</a:t>
            </a:r>
            <a:r>
              <a:rPr lang="en-US" sz="2400" u="sng" dirty="0"/>
              <a:t> </a:t>
            </a:r>
            <a:r>
              <a:rPr lang="en-US" sz="2400" b="1" u="sng" dirty="0"/>
              <a:t>standards</a:t>
            </a:r>
            <a:r>
              <a:rPr lang="en-US" sz="2400" dirty="0"/>
              <a:t>) at this layer. </a:t>
            </a:r>
          </a:p>
          <a:p>
            <a:r>
              <a:rPr lang="en-US" sz="2800" dirty="0"/>
              <a:t>The next layer consists of a single protocol the </a:t>
            </a:r>
            <a:r>
              <a:rPr lang="en-US" sz="2800" b="1" dirty="0"/>
              <a:t>Internet Protocol (IP)</a:t>
            </a:r>
            <a:endParaRPr lang="en-US" sz="2800" dirty="0"/>
          </a:p>
          <a:p>
            <a:pPr lvl="1"/>
            <a:r>
              <a:rPr lang="en-US" sz="2400" dirty="0"/>
              <a:t>This protocol supports the </a:t>
            </a:r>
            <a:r>
              <a:rPr lang="en-US" sz="2400" b="1" i="1" dirty="0"/>
              <a:t>interconnection of multiple networking technologies </a:t>
            </a:r>
            <a:r>
              <a:rPr lang="en-US" sz="2400" b="1" dirty="0"/>
              <a:t>into a single, logical internetwork</a:t>
            </a:r>
            <a:r>
              <a:rPr lang="en-US" sz="2400" dirty="0"/>
              <a:t>.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46685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The layer on top of the </a:t>
            </a:r>
            <a:r>
              <a:rPr lang="en-US" sz="2800" b="1" dirty="0"/>
              <a:t>IP </a:t>
            </a:r>
            <a:r>
              <a:rPr lang="en-US" sz="2800" dirty="0"/>
              <a:t>contains </a:t>
            </a:r>
            <a:r>
              <a:rPr lang="en-US" sz="2800" b="1" u="sng" dirty="0"/>
              <a:t>two main protocols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Transmission Control Protocol (TCP) </a:t>
            </a:r>
            <a:r>
              <a:rPr lang="en-US" sz="2400" dirty="0"/>
              <a:t>and</a:t>
            </a:r>
          </a:p>
          <a:p>
            <a:pPr lvl="1"/>
            <a:r>
              <a:rPr lang="en-US" sz="2400" dirty="0"/>
              <a:t> the </a:t>
            </a:r>
            <a:r>
              <a:rPr lang="en-US" sz="2400" b="1" dirty="0"/>
              <a:t>User Datagram Protocol (UDP)</a:t>
            </a:r>
            <a:endParaRPr lang="en-US" sz="2400" dirty="0"/>
          </a:p>
          <a:p>
            <a:pPr lvl="2"/>
            <a:r>
              <a:rPr lang="en-US" dirty="0"/>
              <a:t> </a:t>
            </a:r>
            <a:r>
              <a:rPr lang="en-US" b="1" dirty="0"/>
              <a:t>TCP</a:t>
            </a:r>
            <a:r>
              <a:rPr lang="en-US" dirty="0"/>
              <a:t> and </a:t>
            </a:r>
            <a:r>
              <a:rPr lang="en-US" b="1" dirty="0"/>
              <a:t>UDP</a:t>
            </a:r>
            <a:r>
              <a:rPr lang="en-US" dirty="0"/>
              <a:t> provide alternative </a:t>
            </a:r>
            <a:r>
              <a:rPr lang="en-US" b="1" i="1" dirty="0"/>
              <a:t>logical channels </a:t>
            </a:r>
            <a:r>
              <a:rPr lang="en-US" dirty="0"/>
              <a:t>to </a:t>
            </a:r>
            <a:r>
              <a:rPr lang="en-US" b="1" dirty="0"/>
              <a:t>application programs</a:t>
            </a:r>
            <a:r>
              <a:rPr lang="en-US" dirty="0"/>
              <a:t>: </a:t>
            </a:r>
          </a:p>
          <a:p>
            <a:pPr lvl="3"/>
            <a:r>
              <a:rPr lang="en-US" sz="2400" b="1" dirty="0"/>
              <a:t>TCP</a:t>
            </a:r>
            <a:r>
              <a:rPr lang="en-US" sz="2400" dirty="0"/>
              <a:t> provides a reliable </a:t>
            </a:r>
            <a:r>
              <a:rPr lang="en-US" sz="2400" b="1" dirty="0"/>
              <a:t>byte-stream channel</a:t>
            </a:r>
            <a:r>
              <a:rPr lang="en-US" sz="2400" dirty="0"/>
              <a:t>, and </a:t>
            </a:r>
            <a:r>
              <a:rPr lang="en-US" sz="2400" b="1" dirty="0"/>
              <a:t>UDP</a:t>
            </a:r>
            <a:r>
              <a:rPr lang="en-US" sz="2400" dirty="0"/>
              <a:t> provides an unreliable </a:t>
            </a:r>
            <a:r>
              <a:rPr lang="en-US" sz="2400" b="1" dirty="0"/>
              <a:t>datagram delivery channel</a:t>
            </a:r>
            <a:r>
              <a:rPr lang="en-US" sz="2400" dirty="0"/>
              <a:t> (</a:t>
            </a:r>
            <a:r>
              <a:rPr lang="en-US" sz="2400" b="1" i="1" dirty="0"/>
              <a:t>datagram</a:t>
            </a:r>
            <a:r>
              <a:rPr lang="en-US" sz="2400" dirty="0"/>
              <a:t>). </a:t>
            </a:r>
          </a:p>
          <a:p>
            <a:pPr lvl="2"/>
            <a:r>
              <a:rPr lang="en-US" dirty="0"/>
              <a:t>In the Internet language, </a:t>
            </a:r>
            <a:r>
              <a:rPr lang="en-US" b="1" dirty="0"/>
              <a:t>TCP </a:t>
            </a:r>
            <a:r>
              <a:rPr lang="en-US" dirty="0"/>
              <a:t>and </a:t>
            </a:r>
            <a:r>
              <a:rPr lang="en-US" b="1" dirty="0"/>
              <a:t>UDP</a:t>
            </a:r>
            <a:r>
              <a:rPr lang="en-US" dirty="0"/>
              <a:t> are sometimes called </a:t>
            </a:r>
            <a:r>
              <a:rPr lang="en-US" b="1" i="1" u="sng" dirty="0"/>
              <a:t>end-to-end protocols </a:t>
            </a:r>
            <a:r>
              <a:rPr lang="en-US" dirty="0"/>
              <a:t>(it is equally correct to refer to them as </a:t>
            </a:r>
            <a:r>
              <a:rPr lang="en-US" b="1" i="1" dirty="0"/>
              <a:t>transport</a:t>
            </a:r>
            <a:r>
              <a:rPr lang="en-US" dirty="0"/>
              <a:t> protocols).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Running above the </a:t>
            </a:r>
            <a:r>
              <a:rPr lang="en-US" sz="2800" b="1" dirty="0"/>
              <a:t>transport layer  </a:t>
            </a:r>
            <a:r>
              <a:rPr lang="en-US" sz="2800" dirty="0"/>
              <a:t>(see </a:t>
            </a:r>
            <a:r>
              <a:rPr lang="en-US" sz="2800" b="1" dirty="0"/>
              <a:t>Figure 1.15a</a:t>
            </a:r>
            <a:r>
              <a:rPr lang="en-US" sz="2800" dirty="0"/>
              <a:t>) is a range of </a:t>
            </a:r>
            <a:r>
              <a:rPr lang="en-US" sz="2800" b="1" dirty="0"/>
              <a:t>application protocols</a:t>
            </a:r>
            <a:r>
              <a:rPr lang="en-US" sz="2800" dirty="0"/>
              <a:t>, such as </a:t>
            </a:r>
            <a:r>
              <a:rPr lang="en-US" sz="2800" b="1" dirty="0"/>
              <a:t>HTTP</a:t>
            </a:r>
            <a:r>
              <a:rPr lang="en-US" sz="2800" dirty="0"/>
              <a:t>, </a:t>
            </a:r>
            <a:r>
              <a:rPr lang="en-US" sz="2800" b="1" dirty="0"/>
              <a:t>FTP</a:t>
            </a:r>
            <a:r>
              <a:rPr lang="en-US" sz="2800" dirty="0"/>
              <a:t>, </a:t>
            </a:r>
            <a:r>
              <a:rPr lang="en-US" sz="2800" b="1" dirty="0"/>
              <a:t>Telnet</a:t>
            </a:r>
            <a:r>
              <a:rPr lang="en-US" sz="2800" dirty="0"/>
              <a:t> (</a:t>
            </a:r>
            <a:r>
              <a:rPr lang="en-US" sz="2800" i="1" dirty="0"/>
              <a:t>remote login</a:t>
            </a:r>
            <a:r>
              <a:rPr lang="en-US" sz="2800" dirty="0"/>
              <a:t>), and the </a:t>
            </a:r>
            <a:r>
              <a:rPr lang="en-US" sz="2800" b="1" dirty="0"/>
              <a:t>Simple Mail Transfer Protocol (SMTP) </a:t>
            </a:r>
            <a:r>
              <a:rPr lang="en-US" sz="2800" dirty="0"/>
              <a:t>enables the popular </a:t>
            </a:r>
            <a:r>
              <a:rPr lang="en-US" sz="2800" b="1" dirty="0"/>
              <a:t>Internet mail </a:t>
            </a:r>
            <a:r>
              <a:rPr lang="en-US" sz="2800" dirty="0"/>
              <a:t>applications</a:t>
            </a:r>
          </a:p>
          <a:p>
            <a:pPr lvl="1"/>
            <a:r>
              <a:rPr lang="en-US" sz="2400" dirty="0"/>
              <a:t>To understand the difference between an </a:t>
            </a:r>
            <a:r>
              <a:rPr lang="en-US" sz="2400" b="1" dirty="0"/>
              <a:t>application layer </a:t>
            </a:r>
            <a:r>
              <a:rPr lang="en-US" sz="2400" dirty="0"/>
              <a:t>and an </a:t>
            </a:r>
            <a:r>
              <a:rPr lang="en-US" sz="2400" b="1" dirty="0"/>
              <a:t>application layer </a:t>
            </a:r>
            <a:r>
              <a:rPr lang="en-US" sz="2400" dirty="0"/>
              <a:t>protocol, consider all the different </a:t>
            </a:r>
            <a:r>
              <a:rPr lang="en-US" sz="2400" b="1" dirty="0"/>
              <a:t>World Wide Web browsers </a:t>
            </a:r>
            <a:r>
              <a:rPr lang="en-US" sz="2400" dirty="0"/>
              <a:t>available (e.g., </a:t>
            </a:r>
            <a:r>
              <a:rPr lang="en-US" sz="2400" b="1" i="1" dirty="0"/>
              <a:t>Firefox</a:t>
            </a:r>
            <a:r>
              <a:rPr lang="en-US" sz="2400" dirty="0"/>
              <a:t>, </a:t>
            </a:r>
            <a:r>
              <a:rPr lang="en-US" sz="2400" b="1" i="1" dirty="0"/>
              <a:t>Google Chrome</a:t>
            </a:r>
            <a:r>
              <a:rPr lang="en-US" sz="2400" dirty="0"/>
              <a:t>, </a:t>
            </a:r>
            <a:r>
              <a:rPr lang="en-US" sz="2400" b="1" i="1" dirty="0"/>
              <a:t>Safari</a:t>
            </a:r>
            <a:r>
              <a:rPr lang="en-US" sz="2400" dirty="0"/>
              <a:t>, </a:t>
            </a:r>
            <a:r>
              <a:rPr lang="en-US" sz="2400" b="1" i="1" dirty="0"/>
              <a:t>Netscape</a:t>
            </a:r>
            <a:r>
              <a:rPr lang="en-US" sz="2400" dirty="0"/>
              <a:t>, </a:t>
            </a:r>
            <a:r>
              <a:rPr lang="en-US" sz="2400" b="1" i="1" dirty="0"/>
              <a:t>Mosaic</a:t>
            </a:r>
            <a:r>
              <a:rPr lang="en-US" sz="2400" dirty="0"/>
              <a:t>, </a:t>
            </a:r>
            <a:r>
              <a:rPr lang="en-US" sz="2400" b="1" i="1" dirty="0"/>
              <a:t>Internet Explorer</a:t>
            </a:r>
            <a:r>
              <a:rPr lang="en-US" sz="2400" dirty="0"/>
              <a:t>).</a:t>
            </a:r>
          </a:p>
          <a:p>
            <a:pPr lvl="1"/>
            <a:r>
              <a:rPr lang="en-US" sz="2400" b="1" dirty="0"/>
              <a:t>HTTP </a:t>
            </a:r>
            <a:r>
              <a:rPr lang="en-US" sz="2400" dirty="0"/>
              <a:t>confusingly applies to </a:t>
            </a:r>
            <a:r>
              <a:rPr lang="en-US" sz="2400" b="1" dirty="0"/>
              <a:t>both an application and its application layer protocol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FTP </a:t>
            </a:r>
            <a:r>
              <a:rPr lang="en-US" sz="2400" dirty="0"/>
              <a:t>is often used as the </a:t>
            </a:r>
            <a:r>
              <a:rPr lang="en-US" sz="2400" b="1" dirty="0"/>
              <a:t>name of an application </a:t>
            </a:r>
            <a:r>
              <a:rPr lang="en-US" sz="2400" dirty="0"/>
              <a:t>that implements the </a:t>
            </a:r>
            <a:r>
              <a:rPr lang="en-US" sz="2400" b="1" dirty="0"/>
              <a:t>FTP protocol</a:t>
            </a:r>
            <a:r>
              <a:rPr lang="en-US" sz="2400" dirty="0"/>
              <a:t>.</a:t>
            </a:r>
            <a:endParaRPr lang="th-TH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D640-748C-B10E-F787-CC34E089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1B3E9-A3CC-5202-4129-4F26084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6EDB1-5567-0930-F60C-4191DF86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3DAE2-3FB3-F553-3028-23CF7B26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828800"/>
            <a:ext cx="8220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35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6DAB-57C1-02E1-E4F9-6AF130C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514350" indent="-514350"/>
            <a:r>
              <a:rPr lang="en-US" sz="2800" b="1" u="sng" dirty="0"/>
              <a:t>Application layer</a:t>
            </a:r>
            <a:r>
              <a:rPr lang="en-US" sz="2800" dirty="0"/>
              <a:t>: </a:t>
            </a:r>
          </a:p>
          <a:p>
            <a:pPr marL="914400" lvl="1" indent="-514350"/>
            <a:r>
              <a:rPr lang="en-US" dirty="0"/>
              <a:t>At the </a:t>
            </a:r>
            <a:r>
              <a:rPr lang="en-US" b="1" dirty="0"/>
              <a:t>application layer</a:t>
            </a:r>
            <a:r>
              <a:rPr lang="en-US" dirty="0"/>
              <a:t>, users invoke application programs that access services available across a </a:t>
            </a:r>
            <a:r>
              <a:rPr lang="en-US" b="1" dirty="0"/>
              <a:t>TCP/IP network </a:t>
            </a:r>
            <a:r>
              <a:rPr lang="en-US" dirty="0"/>
              <a:t>(</a:t>
            </a:r>
            <a:r>
              <a:rPr lang="en-US" b="1" dirty="0"/>
              <a:t>Internet</a:t>
            </a:r>
            <a:r>
              <a:rPr lang="en-US" dirty="0"/>
              <a:t>). </a:t>
            </a:r>
          </a:p>
          <a:p>
            <a:pPr marL="914400" lvl="1" indent="-514350"/>
            <a:r>
              <a:rPr lang="en-US" dirty="0"/>
              <a:t>An </a:t>
            </a:r>
            <a:r>
              <a:rPr lang="en-US" b="1" dirty="0"/>
              <a:t>application</a:t>
            </a:r>
            <a:r>
              <a:rPr lang="en-US" dirty="0"/>
              <a:t> interacts with the </a:t>
            </a:r>
            <a:r>
              <a:rPr lang="en-US" b="1" dirty="0"/>
              <a:t>transport layer protocols</a:t>
            </a:r>
            <a:r>
              <a:rPr lang="en-US" dirty="0"/>
              <a:t> for </a:t>
            </a:r>
            <a:r>
              <a:rPr lang="en-US" b="1" i="1" dirty="0"/>
              <a:t>send</a:t>
            </a:r>
            <a:r>
              <a:rPr lang="en-US" b="1" dirty="0"/>
              <a:t>/</a:t>
            </a:r>
            <a:r>
              <a:rPr lang="en-US" b="1" i="1" dirty="0"/>
              <a:t>receive </a:t>
            </a:r>
            <a:r>
              <a:rPr lang="en-US" b="1" dirty="0"/>
              <a:t>data packets</a:t>
            </a:r>
            <a:r>
              <a:rPr lang="en-US" dirty="0"/>
              <a:t>:</a:t>
            </a:r>
          </a:p>
          <a:p>
            <a:pPr marL="1314450" lvl="2" indent="-514350"/>
            <a:r>
              <a:rPr lang="en-US" i="1" dirty="0"/>
              <a:t>Which can be either a sequence of individual messages or a continuous stream of bytes</a:t>
            </a:r>
          </a:p>
          <a:p>
            <a:pPr marL="1314450" lvl="2" indent="-514350"/>
            <a:r>
              <a:rPr lang="en-US" i="1" dirty="0"/>
              <a:t>The application program passes data in the required form to the </a:t>
            </a:r>
            <a:r>
              <a:rPr lang="en-US" b="1" i="1" dirty="0"/>
              <a:t>transport layer for delivery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3755-B437-8D5E-26A1-E0223356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63133-5F21-396E-2E00-95E7F49E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9647BD-A6BC-BB40-D2CB-C7A4FC1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688526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89B2-E22E-58B3-9C8D-37894B8B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5626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Transport Layer:</a:t>
            </a:r>
          </a:p>
          <a:p>
            <a:pPr lvl="1"/>
            <a:r>
              <a:rPr lang="en-US" sz="2300" dirty="0"/>
              <a:t>The primary duty of the </a:t>
            </a:r>
            <a:r>
              <a:rPr lang="en-US" sz="2300" b="1" dirty="0"/>
              <a:t>transport layer </a:t>
            </a:r>
            <a:r>
              <a:rPr lang="en-US" sz="2300" dirty="0"/>
              <a:t>is to provide </a:t>
            </a:r>
            <a:r>
              <a:rPr lang="en-US" sz="2300" b="1" i="1" dirty="0"/>
              <a:t>communication from one application program to another</a:t>
            </a:r>
            <a:r>
              <a:rPr lang="en-US" sz="2300" dirty="0"/>
              <a:t>.</a:t>
            </a:r>
          </a:p>
          <a:p>
            <a:pPr lvl="1"/>
            <a:r>
              <a:rPr lang="en-US" sz="2300" u="sng" dirty="0"/>
              <a:t>Such communication is called </a:t>
            </a:r>
            <a:r>
              <a:rPr lang="en-US" sz="2300" b="1" u="sng" dirty="0"/>
              <a:t>end-to-end</a:t>
            </a:r>
            <a:r>
              <a:rPr lang="en-US" sz="2300" b="1" i="1" u="sng" dirty="0"/>
              <a:t> </a:t>
            </a:r>
            <a:r>
              <a:rPr lang="en-US" sz="2300" u="sng" dirty="0"/>
              <a:t>because </a:t>
            </a:r>
            <a:r>
              <a:rPr lang="en-US" sz="2300" b="1" i="1" u="sng" dirty="0"/>
              <a:t>it involves applications on two endpoints (hosts) rather than intermediate routers</a:t>
            </a:r>
            <a:r>
              <a:rPr lang="en-US" sz="2300" b="1" i="1" dirty="0"/>
              <a:t>.</a:t>
            </a:r>
          </a:p>
          <a:p>
            <a:pPr lvl="1"/>
            <a:r>
              <a:rPr lang="en-US" sz="2300" dirty="0"/>
              <a:t> The </a:t>
            </a:r>
            <a:r>
              <a:rPr lang="en-US" sz="2300" b="1" dirty="0"/>
              <a:t>transport layer e</a:t>
            </a:r>
            <a:r>
              <a:rPr lang="en-US" sz="2300" b="1" i="1" dirty="0"/>
              <a:t>nsures that data arrives without error and in sequence</a:t>
            </a:r>
            <a:r>
              <a:rPr lang="en-US" sz="2300" b="1" dirty="0"/>
              <a:t>.</a:t>
            </a:r>
          </a:p>
          <a:p>
            <a:pPr lvl="1"/>
            <a:r>
              <a:rPr lang="en-US" sz="2300" dirty="0"/>
              <a:t>The </a:t>
            </a:r>
            <a:r>
              <a:rPr lang="en-US" sz="2300" b="1" dirty="0"/>
              <a:t>transport  layer </a:t>
            </a:r>
            <a:r>
              <a:rPr lang="en-US" sz="2300" dirty="0"/>
              <a:t>divides the </a:t>
            </a:r>
            <a:r>
              <a:rPr lang="en-US" sz="2300" b="1" i="1" dirty="0"/>
              <a:t>stream of data </a:t>
            </a:r>
            <a:r>
              <a:rPr lang="en-US" sz="2300" dirty="0"/>
              <a:t>being transmitted into </a:t>
            </a:r>
            <a:r>
              <a:rPr lang="en-US" sz="2300" b="1" dirty="0"/>
              <a:t>small units</a:t>
            </a:r>
            <a:r>
              <a:rPr lang="en-US" sz="2300" dirty="0"/>
              <a:t> (called </a:t>
            </a:r>
            <a:r>
              <a:rPr lang="en-US" sz="2300" b="1" u="sng" dirty="0"/>
              <a:t>packets</a:t>
            </a:r>
            <a:r>
              <a:rPr lang="en-US" sz="2300" dirty="0"/>
              <a:t>) and passes each </a:t>
            </a:r>
            <a:r>
              <a:rPr lang="en-US" sz="2300" b="1" dirty="0"/>
              <a:t>packet</a:t>
            </a:r>
            <a:r>
              <a:rPr lang="en-US" sz="2300" dirty="0"/>
              <a:t> along with a </a:t>
            </a:r>
            <a:r>
              <a:rPr lang="en-US" sz="2300" b="1" dirty="0"/>
              <a:t>destination address </a:t>
            </a:r>
            <a:r>
              <a:rPr lang="en-US" sz="2300" dirty="0"/>
              <a:t>to the </a:t>
            </a:r>
            <a:r>
              <a:rPr lang="en-US" sz="2300" b="1" dirty="0"/>
              <a:t>next layer</a:t>
            </a:r>
            <a:endParaRPr lang="en-US" sz="2300" dirty="0"/>
          </a:p>
          <a:p>
            <a:pPr lvl="1"/>
            <a:r>
              <a:rPr lang="en-US" sz="2300" b="1" dirty="0"/>
              <a:t>Transport protocol </a:t>
            </a:r>
            <a:r>
              <a:rPr lang="en-US" sz="2300" dirty="0"/>
              <a:t>sends back </a:t>
            </a:r>
            <a:r>
              <a:rPr lang="en-US" sz="2300" b="1" dirty="0"/>
              <a:t>acknowledgments (ACK)</a:t>
            </a:r>
            <a:r>
              <a:rPr lang="en-US" sz="2300" dirty="0"/>
              <a:t> to the </a:t>
            </a:r>
            <a:r>
              <a:rPr lang="en-US" sz="2300" b="1" dirty="0"/>
              <a:t>receiving side </a:t>
            </a:r>
            <a:r>
              <a:rPr lang="en-US" sz="2300" dirty="0"/>
              <a:t>and retransmits </a:t>
            </a:r>
            <a:r>
              <a:rPr lang="en-US" sz="2300" b="1" dirty="0"/>
              <a:t>lost packets </a:t>
            </a:r>
            <a:r>
              <a:rPr lang="en-US" sz="2300" dirty="0"/>
              <a:t>(if any) to the </a:t>
            </a:r>
            <a:r>
              <a:rPr lang="en-US" sz="2300" b="1" dirty="0"/>
              <a:t>sending side</a:t>
            </a:r>
            <a:r>
              <a:rPr lang="en-US" sz="2300" dirty="0"/>
              <a:t>.</a:t>
            </a:r>
          </a:p>
          <a:p>
            <a:pPr lvl="2"/>
            <a:r>
              <a:rPr lang="en-US" sz="2000" b="1" dirty="0"/>
              <a:t>Transport layer protocols </a:t>
            </a:r>
            <a:r>
              <a:rPr lang="en-US" sz="2000" dirty="0"/>
              <a:t>also use a </a:t>
            </a:r>
            <a:r>
              <a:rPr lang="en-US" sz="2000" b="1" u="sng" dirty="0"/>
              <a:t>checksum</a:t>
            </a:r>
            <a:r>
              <a:rPr lang="en-US" sz="2000" u="sng" dirty="0"/>
              <a:t> </a:t>
            </a:r>
            <a:r>
              <a:rPr lang="en-US" sz="2000" dirty="0"/>
              <a:t>to protect against </a:t>
            </a:r>
            <a:r>
              <a:rPr lang="en-US" sz="2000" b="1" dirty="0"/>
              <a:t>errors </a:t>
            </a:r>
            <a:r>
              <a:rPr lang="en-US" sz="2000" dirty="0"/>
              <a:t>that </a:t>
            </a:r>
            <a:r>
              <a:rPr lang="en-US" sz="2000" b="1" dirty="0"/>
              <a:t>cause bits to change</a:t>
            </a:r>
            <a:r>
              <a:rPr lang="en-US" sz="2000" dirty="0"/>
              <a:t>.</a:t>
            </a:r>
          </a:p>
          <a:p>
            <a:pPr lvl="2"/>
            <a:endParaRPr lang="en-US" sz="1900" dirty="0"/>
          </a:p>
          <a:p>
            <a:pPr lvl="1"/>
            <a:endParaRPr lang="en-US" sz="2300" dirty="0"/>
          </a:p>
          <a:p>
            <a:pPr lvl="2"/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3374-945E-F477-7995-27184CDB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BCD2C-586A-75D7-26FD-4FDD4BB4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8B2159-3AB9-AB80-D455-FBCD5F9D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77778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The </a:t>
            </a:r>
            <a:r>
              <a:rPr lang="en-US" sz="2400" b="1" dirty="0"/>
              <a:t>World Wide Web (</a:t>
            </a:r>
            <a:r>
              <a:rPr lang="en-US" sz="2400" dirty="0"/>
              <a:t>or </a:t>
            </a:r>
            <a:r>
              <a:rPr lang="en-US" sz="2400" b="1" dirty="0"/>
              <a:t>Web</a:t>
            </a:r>
            <a:r>
              <a:rPr lang="en-US" sz="2400" dirty="0"/>
              <a:t> or</a:t>
            </a:r>
            <a:r>
              <a:rPr lang="en-US" sz="2400" b="1" dirty="0"/>
              <a:t> WWW) </a:t>
            </a:r>
            <a:r>
              <a:rPr lang="en-US" sz="2400" dirty="0"/>
              <a:t>is the most famous </a:t>
            </a:r>
            <a:r>
              <a:rPr lang="en-US" sz="2400" b="1" dirty="0"/>
              <a:t>Internet</a:t>
            </a:r>
            <a:r>
              <a:rPr lang="en-US" sz="2400" dirty="0"/>
              <a:t> </a:t>
            </a:r>
            <a:r>
              <a:rPr lang="en-US" sz="2400" b="1" dirty="0"/>
              <a:t>application</a:t>
            </a:r>
            <a:r>
              <a:rPr lang="en-US" sz="2400" dirty="0"/>
              <a:t> that catapulted (fastest delivery) the </a:t>
            </a:r>
            <a:r>
              <a:rPr lang="en-US" sz="2400" b="1" dirty="0"/>
              <a:t>Internet</a:t>
            </a:r>
            <a:r>
              <a:rPr lang="en-US" sz="2400" dirty="0"/>
              <a:t> from a somewhat obscure tool to today’s mainstream phenomenon.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World Wide Web</a:t>
            </a:r>
            <a:r>
              <a:rPr lang="en-US" sz="2400" dirty="0"/>
              <a:t> has become such a powerful platform that many confuse it with the </a:t>
            </a:r>
            <a:r>
              <a:rPr lang="en-US" sz="2400" b="1" dirty="0"/>
              <a:t>Internet</a:t>
            </a:r>
            <a:r>
              <a:rPr lang="en-US" sz="2400" b="1" i="1" dirty="0"/>
              <a:t>; it is just a single application.</a:t>
            </a:r>
          </a:p>
          <a:p>
            <a:pPr lvl="1"/>
            <a:r>
              <a:rPr lang="en-US" sz="2400" dirty="0"/>
              <a:t>In its basic form, the </a:t>
            </a:r>
            <a:r>
              <a:rPr lang="en-US" sz="2400" b="1" dirty="0"/>
              <a:t>Web</a:t>
            </a:r>
            <a:r>
              <a:rPr lang="en-US" sz="2400" dirty="0"/>
              <a:t> presents an intuitively simple interface:</a:t>
            </a:r>
          </a:p>
          <a:p>
            <a:pPr lvl="2"/>
            <a:r>
              <a:rPr lang="en-US" sz="2000" dirty="0"/>
              <a:t> Users view web pages full of textual and graphical objects and click on objects they want to learn more about, and a corresponding new page appears.</a:t>
            </a:r>
            <a:endParaRPr lang="th-TH" sz="2000" dirty="0"/>
          </a:p>
          <a:p>
            <a:pPr lvl="1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F305E-A96D-FDB3-95A7-52B2AFE1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Network Applications</a:t>
            </a:r>
            <a:endParaRPr lang="th-TH" sz="4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B71A-2D45-85C5-42F4-8F14A920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6955"/>
            <a:ext cx="8915400" cy="5211446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u="sng" dirty="0"/>
              <a:t>Internet layer:</a:t>
            </a:r>
            <a:r>
              <a:rPr lang="en-US" sz="3000" b="1" dirty="0"/>
              <a:t> 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internet layer </a:t>
            </a:r>
            <a:r>
              <a:rPr lang="en-US" dirty="0"/>
              <a:t>handles </a:t>
            </a:r>
            <a:r>
              <a:rPr lang="en-US" b="1" i="1" dirty="0"/>
              <a:t>communication from one computer to another</a:t>
            </a:r>
            <a:endParaRPr lang="en-US" dirty="0"/>
          </a:p>
          <a:p>
            <a:pPr lvl="2"/>
            <a:r>
              <a:rPr lang="en-US" dirty="0"/>
              <a:t> It accepts a </a:t>
            </a:r>
            <a:r>
              <a:rPr lang="en-US" b="1" dirty="0"/>
              <a:t>request </a:t>
            </a:r>
            <a:r>
              <a:rPr lang="en-US" dirty="0"/>
              <a:t>to send a </a:t>
            </a:r>
            <a:r>
              <a:rPr lang="en-US" b="1" dirty="0"/>
              <a:t>packet</a:t>
            </a:r>
            <a:r>
              <a:rPr lang="en-US" dirty="0"/>
              <a:t> from </a:t>
            </a:r>
            <a:r>
              <a:rPr lang="en-US" u="sng" dirty="0"/>
              <a:t>the </a:t>
            </a:r>
            <a:r>
              <a:rPr lang="en-US" b="1" u="sng" dirty="0"/>
              <a:t>transport layer </a:t>
            </a:r>
            <a:r>
              <a:rPr lang="en-US" dirty="0"/>
              <a:t>along with an </a:t>
            </a:r>
            <a:r>
              <a:rPr lang="en-US" b="1" u="sng" dirty="0"/>
              <a:t>identification of the computer </a:t>
            </a:r>
            <a:r>
              <a:rPr lang="en-US" dirty="0"/>
              <a:t>to which the </a:t>
            </a:r>
            <a:r>
              <a:rPr lang="en-US" b="1" dirty="0"/>
              <a:t>packet</a:t>
            </a:r>
            <a:r>
              <a:rPr lang="en-US" dirty="0"/>
              <a:t> will be sent.</a:t>
            </a:r>
          </a:p>
          <a:p>
            <a:pPr lvl="2"/>
            <a:r>
              <a:rPr lang="en-US" b="1" u="sng" dirty="0"/>
              <a:t>Internet layer encapsulates the transport layer packet in an IP packet format</a:t>
            </a:r>
            <a:r>
              <a:rPr lang="en-US" u="sng" dirty="0"/>
              <a:t> </a:t>
            </a:r>
            <a:r>
              <a:rPr lang="en-US" dirty="0"/>
              <a:t>by filling in the </a:t>
            </a:r>
            <a:r>
              <a:rPr lang="en-US" b="1" i="1" dirty="0"/>
              <a:t>header</a:t>
            </a:r>
            <a:r>
              <a:rPr lang="en-US" dirty="0"/>
              <a:t> and </a:t>
            </a:r>
          </a:p>
          <a:p>
            <a:pPr lvl="3"/>
            <a:r>
              <a:rPr lang="en-US" sz="2400" dirty="0"/>
              <a:t>either sends the </a:t>
            </a:r>
            <a:r>
              <a:rPr lang="en-US" sz="2400" b="1" dirty="0"/>
              <a:t>IP packet </a:t>
            </a:r>
            <a:r>
              <a:rPr lang="en-US" sz="2400" dirty="0"/>
              <a:t>directly to the </a:t>
            </a:r>
            <a:r>
              <a:rPr lang="en-US" sz="2400" b="1" dirty="0"/>
              <a:t>destination</a:t>
            </a:r>
            <a:r>
              <a:rPr lang="en-US" sz="2400" dirty="0"/>
              <a:t> (</a:t>
            </a:r>
            <a:r>
              <a:rPr lang="en-US" sz="2400" i="1" dirty="0"/>
              <a:t>if the destination is on the </a:t>
            </a:r>
            <a:r>
              <a:rPr lang="en-US" sz="2400" b="1" i="1" dirty="0"/>
              <a:t>local network</a:t>
            </a:r>
            <a:r>
              <a:rPr lang="en-US" sz="2400" dirty="0"/>
              <a:t>) </a:t>
            </a:r>
          </a:p>
          <a:p>
            <a:pPr lvl="3"/>
            <a:r>
              <a:rPr lang="en-US" sz="2400" dirty="0"/>
              <a:t>or sends it to a </a:t>
            </a:r>
            <a:r>
              <a:rPr lang="en-US" sz="2400" b="1" dirty="0"/>
              <a:t>router </a:t>
            </a:r>
            <a:r>
              <a:rPr lang="en-US" sz="2400" dirty="0"/>
              <a:t>to be forwarded across the </a:t>
            </a:r>
            <a:r>
              <a:rPr lang="en-US" sz="2400" b="1" dirty="0"/>
              <a:t>Internet </a:t>
            </a:r>
            <a:r>
              <a:rPr lang="en-US" sz="2400" dirty="0"/>
              <a:t>(</a:t>
            </a:r>
            <a:r>
              <a:rPr lang="en-US" sz="2400" i="1" dirty="0"/>
              <a:t>if the destination is </a:t>
            </a:r>
            <a:r>
              <a:rPr lang="en-US" sz="2400" b="1" i="1" dirty="0"/>
              <a:t>remote</a:t>
            </a:r>
            <a:r>
              <a:rPr lang="en-US" sz="2400" dirty="0"/>
              <a:t>).</a:t>
            </a:r>
          </a:p>
          <a:p>
            <a:pPr lvl="2"/>
            <a:r>
              <a:rPr lang="en-US" b="1" dirty="0"/>
              <a:t>Internet layer </a:t>
            </a:r>
            <a:r>
              <a:rPr lang="en-US" dirty="0"/>
              <a:t>also handles incoming </a:t>
            </a:r>
            <a:r>
              <a:rPr lang="en-US" b="1" dirty="0"/>
              <a:t>IP packets</a:t>
            </a:r>
            <a:r>
              <a:rPr lang="en-US" dirty="0"/>
              <a:t>, </a:t>
            </a:r>
            <a:r>
              <a:rPr lang="en-US" b="1" i="1" dirty="0"/>
              <a:t>checking their validity </a:t>
            </a:r>
            <a:r>
              <a:rPr lang="en-US" dirty="0"/>
              <a:t>and using the </a:t>
            </a:r>
            <a:r>
              <a:rPr lang="en-US" b="1" dirty="0"/>
              <a:t>forwarding algorithm </a:t>
            </a:r>
            <a:r>
              <a:rPr lang="en-US" dirty="0"/>
              <a:t>to decide whether the </a:t>
            </a:r>
            <a:r>
              <a:rPr lang="en-US" b="1" dirty="0"/>
              <a:t>packet </a:t>
            </a:r>
            <a:r>
              <a:rPr lang="en-US" dirty="0"/>
              <a:t>should be processed locally or forwarded to the next.</a:t>
            </a:r>
          </a:p>
          <a:p>
            <a:pPr marL="1371600" lvl="3" indent="0">
              <a:buNone/>
            </a:pPr>
            <a:endParaRPr lang="en-US" sz="1800" dirty="0"/>
          </a:p>
          <a:p>
            <a:pPr lvl="2"/>
            <a:endParaRPr lang="th-TH" sz="2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D6EA-770A-0D5E-18A6-98A01E9F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9E8E6-9F54-9931-0A2F-1D5CF173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04B00-45FF-538F-693A-8DA2EA80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66" y="170179"/>
            <a:ext cx="8229600" cy="866775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2361258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D552-D8A0-F990-75AC-FAC1A08E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75498"/>
            <a:ext cx="8839200" cy="4960939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Network Interface Layer: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network interface layer </a:t>
            </a:r>
            <a:r>
              <a:rPr lang="en-US" sz="2400" dirty="0"/>
              <a:t>is the lowest layer of </a:t>
            </a:r>
            <a:r>
              <a:rPr lang="en-US" sz="2400" b="1" dirty="0"/>
              <a:t>TCP/IP </a:t>
            </a:r>
            <a:r>
              <a:rPr lang="en-US" sz="2400" dirty="0"/>
              <a:t>that</a:t>
            </a:r>
            <a:r>
              <a:rPr lang="en-US" sz="2400" b="1" dirty="0"/>
              <a:t> </a:t>
            </a:r>
            <a:r>
              <a:rPr lang="en-US" sz="2400" dirty="0"/>
              <a:t>comprises a </a:t>
            </a:r>
            <a:r>
              <a:rPr lang="en-US" sz="2400" b="1" dirty="0"/>
              <a:t>network interface layer</a:t>
            </a:r>
            <a:r>
              <a:rPr lang="en-US" sz="2400" dirty="0"/>
              <a:t>, responsible for accepting </a:t>
            </a:r>
            <a:r>
              <a:rPr lang="en-US" sz="2400" b="1" u="sng" dirty="0"/>
              <a:t>IP packets </a:t>
            </a:r>
            <a:r>
              <a:rPr lang="en-US" sz="2400" dirty="0"/>
              <a:t>and </a:t>
            </a:r>
            <a:r>
              <a:rPr lang="en-US" sz="2400" b="1" dirty="0"/>
              <a:t>transmitting them over a specific network</a:t>
            </a:r>
            <a:r>
              <a:rPr lang="en-US" sz="2400" dirty="0"/>
              <a:t>. 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network layer </a:t>
            </a:r>
            <a:r>
              <a:rPr lang="en-US" dirty="0"/>
              <a:t>may consist of a </a:t>
            </a:r>
            <a:r>
              <a:rPr lang="en-US" b="1" u="sng" dirty="0"/>
              <a:t>device driver </a:t>
            </a:r>
            <a:r>
              <a:rPr lang="en-US" dirty="0"/>
              <a:t>or a complex subsystem that implements a </a:t>
            </a:r>
            <a:r>
              <a:rPr lang="en-US" b="1" dirty="0"/>
              <a:t>data link protocol</a:t>
            </a:r>
            <a:r>
              <a:rPr lang="en-US" dirty="0"/>
              <a:t>.</a:t>
            </a:r>
          </a:p>
          <a:p>
            <a:pPr lvl="1"/>
            <a:r>
              <a:rPr lang="en-US" sz="2400" i="1" dirty="0"/>
              <a:t>In practice, the </a:t>
            </a:r>
            <a:r>
              <a:rPr lang="en-US" sz="2400" b="1" i="1" dirty="0"/>
              <a:t>TCP/IP </a:t>
            </a:r>
            <a:r>
              <a:rPr lang="en-US" sz="2400" i="1" dirty="0"/>
              <a:t>is much more complex than the simple</a:t>
            </a:r>
            <a:r>
              <a:rPr lang="en-US" sz="2400" b="1" i="1" dirty="0"/>
              <a:t> 5-layer model </a:t>
            </a:r>
            <a:r>
              <a:rPr lang="en-US" sz="2400" i="1" dirty="0"/>
              <a:t>which is just described.</a:t>
            </a:r>
          </a:p>
          <a:p>
            <a:pPr lvl="2"/>
            <a:r>
              <a:rPr lang="en-US" dirty="0"/>
              <a:t>The conceptual diagram in </a:t>
            </a:r>
            <a:r>
              <a:rPr lang="en-US" b="1" dirty="0"/>
              <a:t>Figure 1.15b </a:t>
            </a:r>
            <a:r>
              <a:rPr lang="en-US" dirty="0"/>
              <a:t>shows the network complexity in a real internet system.</a:t>
            </a:r>
            <a:endParaRPr lang="th-TH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2CA08-7340-0CEF-0BE1-F92B099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2D87A-32B9-4CC4-5D2A-1CC86DF3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35EB64-A9F7-7BCA-D556-6315A924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449"/>
            <a:ext cx="8229600" cy="866775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613306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8AB12-B3DA-C304-7708-3C2A348C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72D8B-83A6-1EBC-C3A3-A4A35F77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13154E-951C-CEF2-32E1-EBF67F19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8449"/>
            <a:ext cx="8229600" cy="866775"/>
          </a:xfrm>
        </p:spPr>
        <p:txBody>
          <a:bodyPr>
            <a:normAutofit/>
          </a:bodyPr>
          <a:lstStyle/>
          <a:p>
            <a:r>
              <a:rPr lang="en-US" sz="4000" dirty="0"/>
              <a:t>Internet Architecture </a:t>
            </a:r>
            <a:endParaRPr lang="th-TH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71EBE-E42F-7FAF-7029-D3EC420E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2391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44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868362"/>
          </a:xfrm>
        </p:spPr>
        <p:txBody>
          <a:bodyPr>
            <a:noAutofit/>
          </a:bodyPr>
          <a:lstStyle/>
          <a:p>
            <a:r>
              <a:rPr lang="en-US" sz="3600" dirty="0"/>
              <a:t>Application Programming Interface (Sockets)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Since most </a:t>
            </a:r>
            <a:r>
              <a:rPr lang="en-US" sz="2800" b="1" dirty="0"/>
              <a:t>network protocols</a:t>
            </a:r>
            <a:r>
              <a:rPr lang="en-US" sz="2800" dirty="0"/>
              <a:t> are in </a:t>
            </a:r>
            <a:r>
              <a:rPr lang="en-US" sz="2800" b="1" dirty="0"/>
              <a:t>software</a:t>
            </a:r>
            <a:r>
              <a:rPr lang="en-US" sz="2800" dirty="0"/>
              <a:t>, and nearly all computer systems implement their </a:t>
            </a:r>
            <a:r>
              <a:rPr lang="en-US" sz="2800" b="1" u="sng" dirty="0"/>
              <a:t>network protocols </a:t>
            </a:r>
            <a:r>
              <a:rPr lang="en-US" sz="2800" dirty="0"/>
              <a:t>as part of the </a:t>
            </a:r>
            <a:r>
              <a:rPr lang="en-US" sz="2800" b="1" dirty="0"/>
              <a:t>OS:</a:t>
            </a:r>
          </a:p>
          <a:p>
            <a:pPr lvl="1"/>
            <a:r>
              <a:rPr lang="en-US" sz="2400" dirty="0"/>
              <a:t>The interface </a:t>
            </a:r>
            <a:r>
              <a:rPr lang="en-US" sz="2400" u="sng" dirty="0"/>
              <a:t>the </a:t>
            </a:r>
            <a:r>
              <a:rPr lang="en-US" sz="2400" b="1" u="sng" dirty="0"/>
              <a:t>OS</a:t>
            </a:r>
            <a:r>
              <a:rPr lang="en-US" sz="2400" u="sng" dirty="0"/>
              <a:t> provides </a:t>
            </a:r>
            <a:r>
              <a:rPr lang="en-US" sz="2400" dirty="0"/>
              <a:t>for application developers is often called the network </a:t>
            </a:r>
            <a:r>
              <a:rPr lang="en-US" sz="2400" b="1" dirty="0"/>
              <a:t>application programming interface (API)</a:t>
            </a:r>
            <a:r>
              <a:rPr lang="en-US" sz="2400" dirty="0"/>
              <a:t>.</a:t>
            </a:r>
          </a:p>
          <a:p>
            <a:pPr lvl="2"/>
            <a:r>
              <a:rPr lang="en-US" dirty="0"/>
              <a:t>Although each </a:t>
            </a:r>
            <a:r>
              <a:rPr lang="en-US" b="1" dirty="0"/>
              <a:t>OS</a:t>
            </a:r>
            <a:r>
              <a:rPr lang="en-US" dirty="0"/>
              <a:t> is free to define its own </a:t>
            </a:r>
            <a:r>
              <a:rPr lang="en-US" b="1" dirty="0"/>
              <a:t>network API</a:t>
            </a:r>
            <a:r>
              <a:rPr lang="en-US" dirty="0"/>
              <a:t>, over time, certain APIs have become widely supported. </a:t>
            </a:r>
          </a:p>
          <a:p>
            <a:r>
              <a:rPr lang="en-US" sz="2800" dirty="0"/>
              <a:t>The </a:t>
            </a:r>
            <a:r>
              <a:rPr lang="en-US" sz="2800" b="1" u="sng" dirty="0"/>
              <a:t>socket interface </a:t>
            </a:r>
            <a:r>
              <a:rPr lang="en-US" sz="2800" u="sng" dirty="0"/>
              <a:t>is a </a:t>
            </a:r>
            <a:r>
              <a:rPr lang="en-US" sz="2800" b="1" u="sng" dirty="0"/>
              <a:t>network API  </a:t>
            </a:r>
            <a:r>
              <a:rPr lang="en-US" sz="2800" dirty="0"/>
              <a:t>provided by </a:t>
            </a:r>
            <a:r>
              <a:rPr lang="en-US" sz="2800" b="1" dirty="0"/>
              <a:t>Berkeley Unix</a:t>
            </a:r>
            <a:r>
              <a:rPr lang="en-US" sz="2800" dirty="0"/>
              <a:t>, which is now supported in virtually all popular OSs and supports </a:t>
            </a:r>
            <a:r>
              <a:rPr lang="en-US" sz="2800" b="1" dirty="0"/>
              <a:t>Java </a:t>
            </a:r>
            <a:r>
              <a:rPr lang="en-US" sz="2800" dirty="0"/>
              <a:t>or </a:t>
            </a:r>
            <a:r>
              <a:rPr lang="en-US" sz="2800" b="1" dirty="0"/>
              <a:t>Python</a:t>
            </a:r>
            <a:r>
              <a:rPr lang="en-US" sz="2800" dirty="0"/>
              <a:t> </a:t>
            </a:r>
            <a:r>
              <a:rPr lang="en-US" sz="2800" b="1" dirty="0"/>
              <a:t>socket library</a:t>
            </a:r>
            <a:r>
              <a:rPr lang="en-US" sz="2800" dirty="0"/>
              <a:t>.</a:t>
            </a:r>
            <a:endParaRPr lang="th-TH" sz="2800" dirty="0"/>
          </a:p>
          <a:p>
            <a:pPr lvl="2"/>
            <a:endParaRPr lang="en-US" sz="20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83</a:t>
            </a:fld>
            <a:endParaRPr lang="th-TH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7452"/>
            <a:ext cx="8686800" cy="4938712"/>
          </a:xfrm>
        </p:spPr>
        <p:txBody>
          <a:bodyPr>
            <a:normAutofit/>
          </a:bodyPr>
          <a:lstStyle/>
          <a:p>
            <a:r>
              <a:rPr lang="en-US" sz="2800" dirty="0"/>
              <a:t>The main abstraction of the </a:t>
            </a:r>
            <a:r>
              <a:rPr lang="en-US" sz="2800" b="1" dirty="0"/>
              <a:t>socket interface</a:t>
            </a:r>
            <a:r>
              <a:rPr lang="en-US" sz="2800" dirty="0"/>
              <a:t>, is the </a:t>
            </a:r>
            <a:r>
              <a:rPr lang="en-US" sz="2800" b="1" i="1" u="sng" dirty="0"/>
              <a:t>socket</a:t>
            </a:r>
            <a:r>
              <a:rPr lang="en-US" sz="2800" dirty="0"/>
              <a:t>. </a:t>
            </a:r>
          </a:p>
          <a:p>
            <a:r>
              <a:rPr lang="en-US" sz="2800" dirty="0"/>
              <a:t>A good way to think of a </a:t>
            </a:r>
            <a:r>
              <a:rPr lang="en-US" sz="2800" b="1" dirty="0"/>
              <a:t>socket</a:t>
            </a:r>
            <a:r>
              <a:rPr lang="en-US" sz="2800" dirty="0"/>
              <a:t> is as the point where a </a:t>
            </a:r>
            <a:r>
              <a:rPr lang="en-US" sz="2800" b="1" i="1" dirty="0"/>
              <a:t>local application process attaches to the network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/>
              <a:t>The interface defines operations for creating a </a:t>
            </a:r>
            <a:r>
              <a:rPr lang="en-US" sz="2400" b="1" u="sng" dirty="0"/>
              <a:t>socket</a:t>
            </a:r>
            <a:r>
              <a:rPr lang="en-US" sz="2400" dirty="0"/>
              <a:t>,  attaching the </a:t>
            </a:r>
            <a:r>
              <a:rPr lang="en-US" sz="2400" b="1" dirty="0"/>
              <a:t>socket</a:t>
            </a:r>
            <a:r>
              <a:rPr lang="en-US" sz="2400" dirty="0"/>
              <a:t> to the </a:t>
            </a:r>
            <a:r>
              <a:rPr lang="en-US" sz="2400" b="1" dirty="0"/>
              <a:t>network</a:t>
            </a:r>
            <a:r>
              <a:rPr lang="en-US" sz="2400" b="1" i="1" dirty="0"/>
              <a:t>, sending/receiving </a:t>
            </a:r>
            <a:r>
              <a:rPr lang="en-US" sz="2400" b="1" dirty="0"/>
              <a:t>messages</a:t>
            </a:r>
            <a:r>
              <a:rPr lang="en-US" sz="2400" dirty="0"/>
              <a:t> through the </a:t>
            </a:r>
            <a:r>
              <a:rPr lang="en-US" sz="2400" b="1" dirty="0"/>
              <a:t>socket</a:t>
            </a:r>
            <a:r>
              <a:rPr lang="en-US" sz="2400" dirty="0"/>
              <a:t>, and </a:t>
            </a:r>
            <a:r>
              <a:rPr lang="en-US" sz="2400" u="sng" dirty="0"/>
              <a:t>closing the </a:t>
            </a:r>
            <a:r>
              <a:rPr lang="en-US" sz="2400" b="1" u="sng" dirty="0"/>
              <a:t>socket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first step </a:t>
            </a:r>
            <a:r>
              <a:rPr lang="en-US" sz="2400" dirty="0"/>
              <a:t>is to </a:t>
            </a:r>
            <a:r>
              <a:rPr lang="en-US" sz="2400" b="1" dirty="0"/>
              <a:t>create a socket</a:t>
            </a:r>
            <a:r>
              <a:rPr lang="en-US" sz="2400" dirty="0"/>
              <a:t>, which is done with the following operation: </a:t>
            </a:r>
          </a:p>
          <a:p>
            <a:pPr marL="1314450" lvl="3" indent="0">
              <a:buNone/>
            </a:pPr>
            <a:r>
              <a:rPr lang="en-US" sz="2200" b="1" u="sng" dirty="0"/>
              <a:t>int </a:t>
            </a:r>
            <a:r>
              <a:rPr lang="en-US" sz="2200" b="1" i="1" u="sng" dirty="0"/>
              <a:t>socket</a:t>
            </a:r>
            <a:r>
              <a:rPr lang="en-US" sz="2200" b="1" u="sng" dirty="0"/>
              <a:t>(int </a:t>
            </a:r>
            <a:r>
              <a:rPr lang="en-US" sz="2200" b="1" i="1" u="sng" dirty="0"/>
              <a:t>domain</a:t>
            </a:r>
            <a:r>
              <a:rPr lang="en-US" sz="2200" b="1" u="sng" dirty="0"/>
              <a:t>, int </a:t>
            </a:r>
            <a:r>
              <a:rPr lang="en-US" sz="2200" b="1" i="1" u="sng" dirty="0"/>
              <a:t>type</a:t>
            </a:r>
            <a:r>
              <a:rPr lang="en-US" sz="2200" b="1" u="sng" dirty="0"/>
              <a:t>, int </a:t>
            </a:r>
            <a:r>
              <a:rPr lang="en-US" sz="2200" b="1" i="1" u="sng" dirty="0"/>
              <a:t>protocol</a:t>
            </a:r>
            <a:r>
              <a:rPr lang="en-US" sz="2200" b="1" u="sng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12813"/>
          </a:xfrm>
        </p:spPr>
        <p:txBody>
          <a:bodyPr>
            <a:noAutofit/>
          </a:bodyPr>
          <a:lstStyle/>
          <a:p>
            <a:r>
              <a:rPr lang="en-US" sz="3600" dirty="0"/>
              <a:t>Application Programming Interface (Sockets)</a:t>
            </a:r>
            <a:endParaRPr lang="th-TH" sz="36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6575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The </a:t>
            </a:r>
            <a:r>
              <a:rPr lang="en-US" sz="2200" b="1" i="1" dirty="0"/>
              <a:t>domain</a:t>
            </a:r>
            <a:r>
              <a:rPr lang="en-US" sz="2200" dirty="0"/>
              <a:t> argument specifies the </a:t>
            </a:r>
            <a:r>
              <a:rPr lang="en-US" sz="2200" b="1" dirty="0"/>
              <a:t>protocol family </a:t>
            </a:r>
            <a:r>
              <a:rPr lang="en-US" sz="2200" dirty="0"/>
              <a:t>that is going to be used:</a:t>
            </a:r>
          </a:p>
          <a:p>
            <a:pPr lvl="3"/>
            <a:r>
              <a:rPr lang="en-US" sz="1800" dirty="0"/>
              <a:t> </a:t>
            </a:r>
            <a:r>
              <a:rPr lang="en-US" sz="1800" b="1" dirty="0"/>
              <a:t>PF_INET </a:t>
            </a:r>
            <a:r>
              <a:rPr lang="en-US" sz="1800" dirty="0"/>
              <a:t>denotes the Internet family, </a:t>
            </a:r>
            <a:r>
              <a:rPr lang="en-US" sz="1800" b="1" dirty="0"/>
              <a:t>PF_UNIX </a:t>
            </a:r>
            <a:r>
              <a:rPr lang="en-US" sz="1800" dirty="0"/>
              <a:t>denotes the Unix pipe facility, and </a:t>
            </a:r>
            <a:r>
              <a:rPr lang="en-US" sz="1800" b="1" dirty="0"/>
              <a:t>PF_PACKET </a:t>
            </a:r>
            <a:r>
              <a:rPr lang="en-US" sz="1800" dirty="0"/>
              <a:t>denotes direct access to the network interface.</a:t>
            </a:r>
          </a:p>
          <a:p>
            <a:pPr lvl="1"/>
            <a:r>
              <a:rPr lang="en-US" sz="2200" dirty="0"/>
              <a:t>The </a:t>
            </a:r>
            <a:r>
              <a:rPr lang="en-US" sz="2200" b="1" i="1" dirty="0"/>
              <a:t>type </a:t>
            </a:r>
            <a:r>
              <a:rPr lang="en-US" sz="2200" dirty="0"/>
              <a:t>argument indicates the </a:t>
            </a:r>
            <a:r>
              <a:rPr lang="en-US" sz="2200" b="1" i="1" dirty="0"/>
              <a:t>semantics of the communication</a:t>
            </a:r>
            <a:r>
              <a:rPr lang="en-US" sz="2200" dirty="0"/>
              <a:t>:</a:t>
            </a:r>
          </a:p>
          <a:p>
            <a:pPr lvl="3"/>
            <a:r>
              <a:rPr lang="en-US" sz="1800" dirty="0"/>
              <a:t> </a:t>
            </a:r>
            <a:r>
              <a:rPr lang="en-US" sz="1800" b="1" dirty="0"/>
              <a:t>SOCK_STREAM </a:t>
            </a:r>
            <a:r>
              <a:rPr lang="en-US" sz="1800" dirty="0"/>
              <a:t>is used to denote a byte stream. </a:t>
            </a:r>
            <a:r>
              <a:rPr lang="en-US" sz="1800" b="1" dirty="0"/>
              <a:t>SOCK_DGRAM </a:t>
            </a:r>
            <a:r>
              <a:rPr lang="en-US" sz="1800" dirty="0"/>
              <a:t>is an alternative that denotes a message-oriented service, such as that provided by </a:t>
            </a:r>
            <a:r>
              <a:rPr lang="en-US" sz="1800" b="1" dirty="0"/>
              <a:t>UDP</a:t>
            </a:r>
            <a:r>
              <a:rPr lang="en-US" sz="1800" dirty="0"/>
              <a:t>.</a:t>
            </a:r>
          </a:p>
          <a:p>
            <a:pPr lvl="1"/>
            <a:r>
              <a:rPr lang="en-US" sz="2200" dirty="0"/>
              <a:t>The </a:t>
            </a:r>
            <a:r>
              <a:rPr lang="en-US" sz="2200" b="1" i="1" dirty="0"/>
              <a:t>protocol</a:t>
            </a:r>
            <a:r>
              <a:rPr lang="en-US" sz="2200" dirty="0"/>
              <a:t> argument </a:t>
            </a:r>
            <a:r>
              <a:rPr lang="en-US" sz="2200" b="1" i="1" dirty="0"/>
              <a:t>identifies the specific protocol </a:t>
            </a:r>
            <a:r>
              <a:rPr lang="en-US" sz="2200" dirty="0"/>
              <a:t>that is going to be used.</a:t>
            </a:r>
          </a:p>
          <a:p>
            <a:pPr lvl="3"/>
            <a:r>
              <a:rPr lang="en-US" sz="1800" dirty="0"/>
              <a:t>This argument is </a:t>
            </a:r>
            <a:r>
              <a:rPr lang="en-US" sz="1800" b="1" dirty="0"/>
              <a:t>UNSPEC</a:t>
            </a:r>
            <a:r>
              <a:rPr lang="en-US" sz="1800" dirty="0"/>
              <a:t> because the combination of </a:t>
            </a:r>
            <a:r>
              <a:rPr lang="en-US" sz="1800" b="1" dirty="0"/>
              <a:t>PF_INET </a:t>
            </a:r>
            <a:r>
              <a:rPr lang="en-US" sz="1800" dirty="0"/>
              <a:t>and </a:t>
            </a:r>
            <a:r>
              <a:rPr lang="en-US" sz="1800" b="1" dirty="0"/>
              <a:t>SOCK_STREAM </a:t>
            </a:r>
            <a:r>
              <a:rPr lang="en-US" sz="1800" dirty="0"/>
              <a:t>implies </a:t>
            </a:r>
            <a:r>
              <a:rPr lang="en-US" sz="1800" b="1" dirty="0"/>
              <a:t>TCP</a:t>
            </a:r>
            <a:r>
              <a:rPr lang="en-US" sz="1800" dirty="0"/>
              <a:t>.</a:t>
            </a:r>
          </a:p>
          <a:p>
            <a:pPr lvl="1"/>
            <a:r>
              <a:rPr lang="en-US" sz="2200" dirty="0"/>
              <a:t>Finally, the </a:t>
            </a:r>
            <a:r>
              <a:rPr lang="en-US" sz="2200" b="1" i="1" dirty="0"/>
              <a:t>return value </a:t>
            </a:r>
            <a:r>
              <a:rPr lang="en-US" sz="2200" dirty="0"/>
              <a:t>from </a:t>
            </a:r>
            <a:r>
              <a:rPr lang="en-US" sz="2200" b="1" i="1" dirty="0"/>
              <a:t>socket</a:t>
            </a:r>
            <a:r>
              <a:rPr lang="en-US" sz="2200" dirty="0"/>
              <a:t> is a handle for the newly created </a:t>
            </a:r>
            <a:r>
              <a:rPr lang="en-US" sz="2200" b="1" dirty="0"/>
              <a:t>socket</a:t>
            </a:r>
          </a:p>
          <a:p>
            <a:pPr lvl="3"/>
            <a:r>
              <a:rPr lang="en-US" sz="1800" dirty="0"/>
              <a:t>that is, </a:t>
            </a:r>
            <a:r>
              <a:rPr lang="en-US" sz="1800" b="1" dirty="0"/>
              <a:t>an identifier </a:t>
            </a:r>
            <a:r>
              <a:rPr lang="en-US" sz="1800" dirty="0"/>
              <a:t>by which we can refer to the socket in the future. It is given as an argument to subsequent operations on this socket.</a:t>
            </a:r>
            <a:endParaRPr lang="th-TH" sz="18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>
            <a:noAutofit/>
          </a:bodyPr>
          <a:lstStyle/>
          <a:p>
            <a:r>
              <a:rPr lang="en-US" sz="3600" dirty="0"/>
              <a:t>Application Programming Interface (Sockets)</a:t>
            </a:r>
            <a:endParaRPr lang="th-TH" sz="36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763000" cy="4708525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next step </a:t>
            </a:r>
            <a:r>
              <a:rPr lang="en-US" sz="2800" dirty="0"/>
              <a:t>depends on whether you are a </a:t>
            </a:r>
            <a:r>
              <a:rPr lang="en-US" sz="2800" b="1" dirty="0"/>
              <a:t>client </a:t>
            </a:r>
            <a:r>
              <a:rPr lang="en-US" sz="2800" dirty="0"/>
              <a:t>or a </a:t>
            </a:r>
            <a:r>
              <a:rPr lang="en-US" sz="2800" b="1" dirty="0"/>
              <a:t>server</a:t>
            </a:r>
            <a:endParaRPr lang="en-US" sz="2800" dirty="0"/>
          </a:p>
          <a:p>
            <a:pPr lvl="1"/>
            <a:r>
              <a:rPr lang="en-US" sz="2400" dirty="0"/>
              <a:t>On a </a:t>
            </a:r>
            <a:r>
              <a:rPr lang="en-US" sz="2400" b="1" dirty="0"/>
              <a:t>server machine</a:t>
            </a:r>
            <a:r>
              <a:rPr lang="en-US" sz="2400" dirty="0"/>
              <a:t>, the application process performs a </a:t>
            </a:r>
            <a:r>
              <a:rPr lang="en-US" sz="2400" b="1" dirty="0"/>
              <a:t>passive open</a:t>
            </a:r>
            <a:r>
              <a:rPr lang="en-US" sz="2400" dirty="0"/>
              <a:t>—the server says that it is prepared to accept connections, but it does not actually establish a connection. </a:t>
            </a:r>
          </a:p>
          <a:p>
            <a:pPr lvl="1"/>
            <a:r>
              <a:rPr lang="en-US" sz="2400" dirty="0"/>
              <a:t>The</a:t>
            </a:r>
            <a:r>
              <a:rPr lang="en-US" sz="2400" b="1" dirty="0"/>
              <a:t> server </a:t>
            </a:r>
            <a:r>
              <a:rPr lang="en-US" sz="2400" dirty="0"/>
              <a:t>does this by invoking the following </a:t>
            </a:r>
            <a:r>
              <a:rPr lang="en-US" sz="2400" b="1" dirty="0"/>
              <a:t>three operations</a:t>
            </a:r>
            <a:r>
              <a:rPr lang="en-US" sz="2400" dirty="0"/>
              <a:t>: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Application Programming Interface (Sockets)</a:t>
            </a:r>
            <a:endParaRPr lang="th-TH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9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bind</a:t>
            </a:r>
            <a:r>
              <a:rPr lang="en-US" sz="2800" dirty="0"/>
              <a:t> operation, </a:t>
            </a:r>
            <a:r>
              <a:rPr lang="en-US" sz="2800" i="1" u="sng" dirty="0"/>
              <a:t>binds the newly created </a:t>
            </a:r>
            <a:r>
              <a:rPr lang="en-US" sz="2800" b="1" i="1" u="sng" dirty="0"/>
              <a:t>socket </a:t>
            </a:r>
            <a:r>
              <a:rPr lang="en-US" sz="2800" i="1" u="sng" dirty="0"/>
              <a:t>to the specified </a:t>
            </a:r>
            <a:r>
              <a:rPr lang="en-US" sz="2800" b="1" i="1" u="sng" dirty="0"/>
              <a:t>address</a:t>
            </a:r>
            <a:r>
              <a:rPr lang="en-US" sz="2800" i="1" u="sng" dirty="0"/>
              <a:t>.</a:t>
            </a:r>
          </a:p>
          <a:p>
            <a:r>
              <a:rPr lang="en-US" sz="2800" dirty="0"/>
              <a:t>This is the </a:t>
            </a:r>
            <a:r>
              <a:rPr lang="en-US" sz="2800" b="1" dirty="0"/>
              <a:t>network address </a:t>
            </a:r>
            <a:r>
              <a:rPr lang="en-US" sz="2800" dirty="0"/>
              <a:t>of the </a:t>
            </a:r>
            <a:r>
              <a:rPr lang="en-US" sz="2800" b="1" i="1" dirty="0"/>
              <a:t>local</a:t>
            </a:r>
            <a:r>
              <a:rPr lang="en-US" sz="2800" dirty="0"/>
              <a:t> participant (the </a:t>
            </a:r>
            <a:r>
              <a:rPr lang="en-US" sz="2800" b="1" dirty="0"/>
              <a:t>server</a:t>
            </a:r>
            <a:r>
              <a:rPr lang="en-US" sz="2800" dirty="0"/>
              <a:t>). </a:t>
            </a:r>
          </a:p>
          <a:p>
            <a:pPr lvl="1"/>
            <a:r>
              <a:rPr lang="en-US" sz="2400" b="1" dirty="0"/>
              <a:t>Note that</a:t>
            </a:r>
            <a:r>
              <a:rPr lang="en-US" sz="2400" dirty="0"/>
              <a:t> when used with the </a:t>
            </a:r>
            <a:r>
              <a:rPr lang="en-US" sz="2400" b="1" dirty="0"/>
              <a:t>Internet protocols</a:t>
            </a:r>
            <a:r>
              <a:rPr lang="en-US" sz="2400" dirty="0"/>
              <a:t>, the </a:t>
            </a:r>
            <a:r>
              <a:rPr lang="en-US" sz="2400" b="1" i="1" dirty="0"/>
              <a:t>address</a:t>
            </a:r>
            <a:r>
              <a:rPr lang="en-US" sz="2400" dirty="0"/>
              <a:t> includes the </a:t>
            </a:r>
            <a:r>
              <a:rPr lang="en-US" sz="2400" b="1" dirty="0"/>
              <a:t>server’s IP address</a:t>
            </a:r>
            <a:r>
              <a:rPr lang="en-US" sz="2400" dirty="0"/>
              <a:t> and a </a:t>
            </a:r>
            <a:r>
              <a:rPr lang="en-US" sz="2400" b="1" dirty="0"/>
              <a:t>TCP port number</a:t>
            </a:r>
            <a:r>
              <a:rPr lang="en-US" sz="2400" dirty="0"/>
              <a:t>. </a:t>
            </a:r>
          </a:p>
          <a:p>
            <a:pPr lvl="1"/>
            <a:r>
              <a:rPr lang="en-US" sz="2400" b="1" dirty="0"/>
              <a:t>Ports </a:t>
            </a:r>
            <a:r>
              <a:rPr lang="en-US" sz="2400" dirty="0"/>
              <a:t>are used to identify processes indirectly. </a:t>
            </a:r>
          </a:p>
          <a:p>
            <a:pPr lvl="1"/>
            <a:r>
              <a:rPr lang="en-US" sz="2400" dirty="0"/>
              <a:t>They are a form of </a:t>
            </a:r>
            <a:r>
              <a:rPr lang="en-US" sz="2400" b="1" i="1" u="sng" dirty="0" err="1"/>
              <a:t>demux</a:t>
            </a:r>
            <a:r>
              <a:rPr lang="en-US" sz="2400" b="1" i="1" u="sng" dirty="0"/>
              <a:t> keys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port number </a:t>
            </a:r>
            <a:r>
              <a:rPr lang="en-US" sz="2400" dirty="0"/>
              <a:t>is usually some well-known number specific to the service offered; for example, </a:t>
            </a:r>
            <a:r>
              <a:rPr lang="en-US" sz="2400" b="1" i="1" dirty="0"/>
              <a:t>web servers </a:t>
            </a:r>
            <a:r>
              <a:rPr lang="en-US" sz="2400" dirty="0"/>
              <a:t>commonly accept </a:t>
            </a:r>
            <a:r>
              <a:rPr lang="fr-FR" sz="2400" dirty="0"/>
              <a:t>connections on </a:t>
            </a:r>
            <a:r>
              <a:rPr lang="fr-FR" sz="2400" b="1" u="sng" dirty="0"/>
              <a:t>port 80</a:t>
            </a:r>
            <a:r>
              <a:rPr lang="fr-FR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87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42107"/>
            <a:ext cx="8686800" cy="877093"/>
          </a:xfrm>
        </p:spPr>
        <p:txBody>
          <a:bodyPr>
            <a:noAutofit/>
          </a:bodyPr>
          <a:lstStyle/>
          <a:p>
            <a:r>
              <a:rPr lang="en-US" sz="3600" dirty="0"/>
              <a:t>Application Programming Interface (Sockets)</a:t>
            </a:r>
            <a:endParaRPr lang="th-TH" sz="36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Once a </a:t>
            </a:r>
            <a:r>
              <a:rPr lang="en-US" sz="2800" b="1" dirty="0"/>
              <a:t>connection</a:t>
            </a:r>
            <a:r>
              <a:rPr lang="en-US" sz="2800" dirty="0"/>
              <a:t> is established, the </a:t>
            </a:r>
            <a:r>
              <a:rPr lang="en-US" sz="2800" b="1" dirty="0"/>
              <a:t>application processes </a:t>
            </a:r>
            <a:r>
              <a:rPr lang="en-US" sz="2800" dirty="0"/>
              <a:t>invoke the following </a:t>
            </a:r>
            <a:r>
              <a:rPr lang="en-US" sz="2800" b="1" dirty="0"/>
              <a:t>two</a:t>
            </a:r>
            <a:r>
              <a:rPr lang="en-US" sz="2800" dirty="0"/>
              <a:t> operations to </a:t>
            </a:r>
            <a:r>
              <a:rPr lang="en-US" sz="2800" b="1" i="1" dirty="0"/>
              <a:t>send </a:t>
            </a:r>
            <a:r>
              <a:rPr lang="en-US" sz="2800" dirty="0"/>
              <a:t>and </a:t>
            </a:r>
            <a:r>
              <a:rPr lang="en-US" sz="2800" b="1" i="1" dirty="0"/>
              <a:t>receive</a:t>
            </a:r>
            <a:r>
              <a:rPr lang="en-US" sz="2800" dirty="0"/>
              <a:t> data: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b="1" u="sng" dirty="0"/>
              <a:t>first operation </a:t>
            </a:r>
            <a:r>
              <a:rPr lang="en-US" sz="2400" b="1" dirty="0"/>
              <a:t>sends</a:t>
            </a:r>
            <a:r>
              <a:rPr lang="en-US" sz="2400" dirty="0"/>
              <a:t> the given </a:t>
            </a:r>
            <a:r>
              <a:rPr lang="en-US" sz="2400" b="1" i="1" dirty="0"/>
              <a:t>message </a:t>
            </a:r>
            <a:r>
              <a:rPr lang="en-US" sz="2400" dirty="0"/>
              <a:t>over the specified </a:t>
            </a:r>
            <a:r>
              <a:rPr lang="en-US" sz="2400" b="1" i="1" dirty="0"/>
              <a:t>socket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while </a:t>
            </a:r>
            <a:r>
              <a:rPr lang="en-US" sz="2400" b="1" u="sng" dirty="0"/>
              <a:t>the second operation </a:t>
            </a:r>
            <a:r>
              <a:rPr lang="en-US" sz="2400" b="1" dirty="0"/>
              <a:t>receives</a:t>
            </a:r>
            <a:r>
              <a:rPr lang="en-US" sz="2400" dirty="0"/>
              <a:t> a </a:t>
            </a:r>
            <a:r>
              <a:rPr lang="en-US" sz="2400" b="1" dirty="0"/>
              <a:t>message </a:t>
            </a:r>
            <a:r>
              <a:rPr lang="en-US" sz="2400" dirty="0"/>
              <a:t>from the specified </a:t>
            </a:r>
            <a:r>
              <a:rPr lang="en-US" sz="2400" b="1" i="1" dirty="0"/>
              <a:t>socket </a:t>
            </a:r>
            <a:r>
              <a:rPr lang="en-US" sz="2400" dirty="0"/>
              <a:t>into the given </a:t>
            </a:r>
            <a:r>
              <a:rPr lang="en-US" sz="2400" b="1" i="1" dirty="0"/>
              <a:t>buffer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Both operations take a set of </a:t>
            </a:r>
            <a:r>
              <a:rPr lang="en-US" sz="2400" b="1" i="1" dirty="0"/>
              <a:t>flags</a:t>
            </a:r>
            <a:r>
              <a:rPr lang="en-US" sz="2400" dirty="0"/>
              <a:t> that </a:t>
            </a:r>
            <a:r>
              <a:rPr lang="en-US" sz="2400" b="1" i="1" dirty="0"/>
              <a:t>control certain details of the operation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12813"/>
          </a:xfrm>
        </p:spPr>
        <p:txBody>
          <a:bodyPr>
            <a:noAutofit/>
          </a:bodyPr>
          <a:lstStyle/>
          <a:p>
            <a:r>
              <a:rPr lang="en-US" sz="3600" dirty="0"/>
              <a:t>Application Programming Interface (Sockets)</a:t>
            </a:r>
            <a:endParaRPr lang="th-TH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" y="2667000"/>
            <a:ext cx="8458200" cy="92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8545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21335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Network performance </a:t>
            </a:r>
            <a:r>
              <a:rPr lang="en-US" sz="2400" dirty="0"/>
              <a:t>is measured in two fundamental ways: </a:t>
            </a:r>
            <a:r>
              <a:rPr lang="en-US" sz="2400" b="1" i="1" u="sng" dirty="0"/>
              <a:t>bandwidth</a:t>
            </a:r>
            <a:r>
              <a:rPr lang="en-US" sz="2400" dirty="0"/>
              <a:t> (also called </a:t>
            </a:r>
            <a:r>
              <a:rPr lang="en-US" sz="2400" b="1" i="1" dirty="0"/>
              <a:t>throughput</a:t>
            </a:r>
            <a:r>
              <a:rPr lang="en-US" sz="2400" dirty="0"/>
              <a:t>) and </a:t>
            </a:r>
            <a:r>
              <a:rPr lang="en-US" sz="2400" b="1" i="1" u="sng" dirty="0"/>
              <a:t>latency </a:t>
            </a:r>
            <a:r>
              <a:rPr lang="en-US" sz="2400" dirty="0"/>
              <a:t>(also called </a:t>
            </a:r>
            <a:r>
              <a:rPr lang="en-US" sz="2400" b="1" i="1" dirty="0"/>
              <a:t>delay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bandwidth </a:t>
            </a:r>
            <a:r>
              <a:rPr lang="en-US" sz="2400" dirty="0"/>
              <a:t>of a network is given by the </a:t>
            </a:r>
            <a:r>
              <a:rPr lang="en-US" sz="2400" b="1" i="1" dirty="0"/>
              <a:t>number of bits that can be transmitted over the network in a certain period of time</a:t>
            </a:r>
            <a:r>
              <a:rPr lang="en-US" sz="2400" dirty="0"/>
              <a:t>. </a:t>
            </a:r>
          </a:p>
          <a:p>
            <a:pPr lvl="2"/>
            <a:r>
              <a:rPr lang="en-US" sz="2000" dirty="0"/>
              <a:t>For example, a network might have a bandwidth of </a:t>
            </a:r>
            <a:r>
              <a:rPr lang="en-US" sz="2000" b="1" dirty="0"/>
              <a:t>10 million bits/second (Mbps</a:t>
            </a:r>
            <a:r>
              <a:rPr lang="en-US" sz="2000" dirty="0"/>
              <a:t>), meaning it can deliver </a:t>
            </a:r>
            <a:r>
              <a:rPr lang="en-US" sz="2000" b="1" dirty="0"/>
              <a:t>10 million bits every second</a:t>
            </a:r>
            <a:r>
              <a:rPr lang="en-US" sz="2000" dirty="0"/>
              <a:t>. </a:t>
            </a:r>
          </a:p>
          <a:p>
            <a:pPr lvl="1"/>
            <a:r>
              <a:rPr lang="en-US" sz="2400" b="1" dirty="0"/>
              <a:t>bandwidth </a:t>
            </a:r>
            <a:r>
              <a:rPr lang="en-US" sz="2400" dirty="0"/>
              <a:t>is sometimes useful regarding </a:t>
            </a:r>
            <a:r>
              <a:rPr lang="en-US" sz="2400" b="1" i="1" dirty="0"/>
              <a:t>how long it takes to transmit each bit of data</a:t>
            </a:r>
            <a:r>
              <a:rPr lang="en-US" sz="2400" dirty="0"/>
              <a:t>. </a:t>
            </a:r>
            <a:r>
              <a:rPr lang="en-US" sz="2200" dirty="0"/>
              <a:t>On a </a:t>
            </a:r>
            <a:r>
              <a:rPr lang="en-US" sz="2200" b="1" dirty="0"/>
              <a:t>10-Mbps network</a:t>
            </a:r>
            <a:r>
              <a:rPr lang="en-US" sz="2200" dirty="0"/>
              <a:t>, it takes </a:t>
            </a:r>
            <a:r>
              <a:rPr lang="en-US" sz="2200" b="1" dirty="0"/>
              <a:t>0.1microsecondsd (𝜇s) </a:t>
            </a:r>
            <a:r>
              <a:rPr lang="en-US" sz="2200" dirty="0"/>
              <a:t>to transmit each bit.</a:t>
            </a:r>
          </a:p>
          <a:p>
            <a:pPr lvl="1"/>
            <a:r>
              <a:rPr lang="en-US" sz="2400" b="1" u="sng" dirty="0"/>
              <a:t>bandwidth</a:t>
            </a:r>
            <a:r>
              <a:rPr lang="en-US" sz="2400" dirty="0"/>
              <a:t> is a measure of the </a:t>
            </a:r>
            <a:r>
              <a:rPr lang="en-US" sz="2400" b="1" i="1" dirty="0"/>
              <a:t>width of a frequency band</a:t>
            </a:r>
          </a:p>
          <a:p>
            <a:pPr lvl="2"/>
            <a:r>
              <a:rPr lang="en-US" sz="2000" dirty="0"/>
              <a:t>For example, </a:t>
            </a:r>
            <a:r>
              <a:rPr lang="en-US" sz="2000" b="1" dirty="0"/>
              <a:t>voice-grade telephone lines </a:t>
            </a:r>
            <a:r>
              <a:rPr lang="en-US" sz="2000" dirty="0"/>
              <a:t>supported a frequency band ranging from </a:t>
            </a:r>
            <a:r>
              <a:rPr lang="en-US" sz="2000" b="1" dirty="0"/>
              <a:t>300</a:t>
            </a:r>
            <a:r>
              <a:rPr lang="en-US" sz="2000" dirty="0"/>
              <a:t> to </a:t>
            </a:r>
            <a:r>
              <a:rPr lang="en-US" sz="2000" b="1" dirty="0"/>
              <a:t>3300 Hz</a:t>
            </a:r>
            <a:r>
              <a:rPr lang="en-US" sz="2000" dirty="0"/>
              <a:t>; it was said to have a </a:t>
            </a:r>
            <a:r>
              <a:rPr lang="en-US" sz="2000" b="1" dirty="0"/>
              <a:t>bandwidth </a:t>
            </a:r>
            <a:r>
              <a:rPr lang="en-US" sz="2000" dirty="0"/>
              <a:t>of </a:t>
            </a:r>
            <a:r>
              <a:rPr lang="en-US" sz="2000" b="1" dirty="0"/>
              <a:t>3300 Hz - 300 Hz </a:t>
            </a:r>
            <a:r>
              <a:rPr lang="en-US" sz="2000" dirty="0"/>
              <a:t>= </a:t>
            </a:r>
            <a:r>
              <a:rPr lang="en-US" sz="2000" b="1" dirty="0"/>
              <a:t>3000 Hz</a:t>
            </a:r>
            <a:r>
              <a:rPr lang="en-US" sz="2000" dirty="0"/>
              <a:t>. </a:t>
            </a:r>
          </a:p>
          <a:p>
            <a:pPr lvl="2"/>
            <a:endParaRPr lang="en-US" sz="2000" dirty="0"/>
          </a:p>
          <a:p>
            <a:pPr lvl="1"/>
            <a:endParaRPr lang="th-TH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89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4000" dirty="0"/>
              <a:t>     Uniform Resource Locator</a:t>
            </a:r>
            <a:endParaRPr lang="th-TH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Uniform Resource Locator (URL), </a:t>
            </a:r>
            <a:r>
              <a:rPr lang="en-US" sz="2800" dirty="0"/>
              <a:t>provides a way of identifying all the possible objects that can be viewed from your web browser. For example,</a:t>
            </a:r>
          </a:p>
          <a:p>
            <a:pPr lvl="1"/>
            <a:r>
              <a:rPr lang="en-US" sz="2400" dirty="0">
                <a:hlinkClick r:id="rId2"/>
              </a:rPr>
              <a:t>http://www.cs.princeton.edu/llp/index.html</a:t>
            </a:r>
            <a:r>
              <a:rPr lang="en-US" sz="2400" dirty="0"/>
              <a:t> is the</a:t>
            </a:r>
            <a:r>
              <a:rPr lang="en-US" sz="2400" b="1" dirty="0"/>
              <a:t> URL </a:t>
            </a:r>
            <a:r>
              <a:rPr lang="en-US" sz="2400" dirty="0"/>
              <a:t>for a page providing information about one of this book’s authors: </a:t>
            </a:r>
          </a:p>
          <a:p>
            <a:pPr lvl="2"/>
            <a:r>
              <a:rPr lang="en-US" dirty="0"/>
              <a:t>the string</a:t>
            </a:r>
            <a:r>
              <a:rPr lang="en-US" b="1" dirty="0"/>
              <a:t> </a:t>
            </a:r>
            <a:r>
              <a:rPr lang="en-US" b="1" u="sng" dirty="0"/>
              <a:t>http </a:t>
            </a:r>
            <a:r>
              <a:rPr lang="en-US" dirty="0"/>
              <a:t>indicates that the </a:t>
            </a:r>
            <a:r>
              <a:rPr lang="en-US" b="1" dirty="0"/>
              <a:t>Hypertext Transfer Protocol </a:t>
            </a:r>
            <a:r>
              <a:rPr lang="en-US" dirty="0"/>
              <a:t>(</a:t>
            </a:r>
            <a:r>
              <a:rPr lang="en-US" b="1" dirty="0"/>
              <a:t>HTTP</a:t>
            </a:r>
            <a:r>
              <a:rPr lang="en-US" dirty="0"/>
              <a:t>) should be used to download the page, </a:t>
            </a:r>
            <a:r>
              <a:rPr lang="en-US" b="1" dirty="0">
                <a:hlinkClick r:id="rId3"/>
              </a:rPr>
              <a:t>www.cs.princeton.edu</a:t>
            </a:r>
            <a:r>
              <a:rPr lang="en-US" b="1" dirty="0"/>
              <a:t> </a:t>
            </a:r>
            <a:r>
              <a:rPr lang="en-US" dirty="0"/>
              <a:t>is the name of the s</a:t>
            </a:r>
            <a:r>
              <a:rPr lang="en-US" b="1" dirty="0"/>
              <a:t>erver machine</a:t>
            </a:r>
            <a:r>
              <a:rPr lang="en-US" dirty="0"/>
              <a:t> that serves the page, </a:t>
            </a:r>
          </a:p>
          <a:p>
            <a:pPr lvl="2"/>
            <a:r>
              <a:rPr lang="en-US" dirty="0"/>
              <a:t>and </a:t>
            </a:r>
            <a:r>
              <a:rPr lang="en-US" b="1" dirty="0">
                <a:solidFill>
                  <a:srgbClr val="5E4EF8"/>
                </a:solidFill>
              </a:rPr>
              <a:t>/</a:t>
            </a:r>
            <a:r>
              <a:rPr lang="en-US" b="1" dirty="0" err="1">
                <a:solidFill>
                  <a:srgbClr val="5E4EF8"/>
                </a:solidFill>
              </a:rPr>
              <a:t>llp</a:t>
            </a:r>
            <a:r>
              <a:rPr lang="en-US" b="1" dirty="0">
                <a:solidFill>
                  <a:srgbClr val="5E4EF8"/>
                </a:solidFill>
              </a:rPr>
              <a:t>/index.html </a:t>
            </a:r>
            <a:r>
              <a:rPr lang="en-US" dirty="0"/>
              <a:t>uniquely identifies </a:t>
            </a:r>
            <a:r>
              <a:rPr lang="en-US" b="1" dirty="0"/>
              <a:t>Larry’s home page </a:t>
            </a:r>
            <a:r>
              <a:rPr lang="en-US" dirty="0"/>
              <a:t>at this site.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The word </a:t>
            </a:r>
            <a:r>
              <a:rPr lang="en-US" sz="2800" b="1" u="sng" dirty="0"/>
              <a:t>throughput</a:t>
            </a:r>
            <a:r>
              <a:rPr lang="en-US" sz="2800" b="1" dirty="0"/>
              <a:t> </a:t>
            </a:r>
            <a:r>
              <a:rPr lang="en-US" sz="2800" dirty="0"/>
              <a:t>refers to the measured </a:t>
            </a:r>
            <a:r>
              <a:rPr lang="en-US" sz="2800" b="1" i="1" dirty="0"/>
              <a:t>performance of a system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/>
              <a:t>Due to various </a:t>
            </a:r>
            <a:r>
              <a:rPr lang="en-US" sz="2400" b="1" dirty="0"/>
              <a:t>inefficiencies of implementation</a:t>
            </a:r>
            <a:r>
              <a:rPr lang="en-US" sz="2400" dirty="0"/>
              <a:t>, a pair of nodes connected by a link with a </a:t>
            </a:r>
            <a:r>
              <a:rPr lang="en-US" sz="2400" b="1" dirty="0"/>
              <a:t>bandwidth</a:t>
            </a:r>
            <a:r>
              <a:rPr lang="en-US" sz="2400" dirty="0"/>
              <a:t> of </a:t>
            </a:r>
            <a:r>
              <a:rPr lang="en-US" sz="2400" b="1" dirty="0"/>
              <a:t>10 Mbps </a:t>
            </a:r>
            <a:r>
              <a:rPr lang="en-US" sz="2400" dirty="0"/>
              <a:t>might achieve a </a:t>
            </a:r>
            <a:r>
              <a:rPr lang="en-US" sz="2400" b="1" dirty="0"/>
              <a:t>throughput </a:t>
            </a:r>
            <a:r>
              <a:rPr lang="en-US" sz="2400" dirty="0"/>
              <a:t>of only </a:t>
            </a:r>
            <a:r>
              <a:rPr lang="en-US" sz="2400" b="1" dirty="0"/>
              <a:t>2 Mbps</a:t>
            </a:r>
            <a:r>
              <a:rPr lang="en-US" sz="2400" dirty="0"/>
              <a:t>. </a:t>
            </a:r>
          </a:p>
          <a:p>
            <a:pPr lvl="2"/>
            <a:r>
              <a:rPr lang="en-US" sz="2000" b="1" dirty="0"/>
              <a:t>This would mean that an application on one host could send data to another host at 2 Mbps.</a:t>
            </a:r>
          </a:p>
          <a:p>
            <a:pPr lvl="1"/>
            <a:r>
              <a:rPr lang="en-US" sz="2400" dirty="0"/>
              <a:t>Assume that each bit on a </a:t>
            </a:r>
            <a:r>
              <a:rPr lang="en-US" sz="2400" b="1" dirty="0"/>
              <a:t>1-Mbps</a:t>
            </a:r>
            <a:r>
              <a:rPr lang="en-US" sz="2400" dirty="0"/>
              <a:t> link is </a:t>
            </a:r>
            <a:r>
              <a:rPr lang="en-US" sz="2400" b="1" dirty="0"/>
              <a:t>1 𝜇s </a:t>
            </a:r>
            <a:r>
              <a:rPr lang="en-US" sz="2400" dirty="0"/>
              <a:t>wide, while each bit on a </a:t>
            </a:r>
            <a:r>
              <a:rPr lang="en-US" sz="2400" b="1" dirty="0"/>
              <a:t>2-Mbps</a:t>
            </a:r>
            <a:r>
              <a:rPr lang="en-US" sz="2400" dirty="0"/>
              <a:t> link is </a:t>
            </a:r>
            <a:r>
              <a:rPr lang="en-US" sz="2400" b="1" dirty="0"/>
              <a:t>0.5 𝜇s </a:t>
            </a:r>
            <a:r>
              <a:rPr lang="en-US" sz="2400" dirty="0"/>
              <a:t>wide, and is illustrated as in </a:t>
            </a:r>
            <a:r>
              <a:rPr lang="en-US" sz="2400" b="1" dirty="0"/>
              <a:t>Figure 1.16</a:t>
            </a:r>
          </a:p>
          <a:p>
            <a:pPr lvl="2"/>
            <a:r>
              <a:rPr lang="en-US" sz="2200" dirty="0"/>
              <a:t>the </a:t>
            </a:r>
            <a:r>
              <a:rPr lang="en-US" sz="2200" b="1" dirty="0"/>
              <a:t>narrower each bit </a:t>
            </a:r>
            <a:r>
              <a:rPr lang="en-US" sz="2200" dirty="0"/>
              <a:t>can become the </a:t>
            </a:r>
            <a:r>
              <a:rPr lang="en-US" sz="2200" b="1" dirty="0"/>
              <a:t>higher the bandwidth</a:t>
            </a:r>
            <a:r>
              <a:rPr lang="en-US" sz="2200" dirty="0"/>
              <a:t>. </a:t>
            </a:r>
          </a:p>
          <a:p>
            <a:pPr lvl="2"/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90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91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64728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3162"/>
            <a:ext cx="8534400" cy="495300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second performance </a:t>
            </a:r>
            <a:r>
              <a:rPr lang="en-US" sz="2800" dirty="0"/>
              <a:t>metric is </a:t>
            </a:r>
            <a:r>
              <a:rPr lang="en-US" sz="2800" b="1" i="1" u="sng" dirty="0"/>
              <a:t>latency</a:t>
            </a:r>
            <a:r>
              <a:rPr lang="en-US" sz="2800" dirty="0"/>
              <a:t>, which corresponds to </a:t>
            </a:r>
            <a:r>
              <a:rPr lang="en-US" sz="2800" b="1" i="1" dirty="0"/>
              <a:t>how long it takes a message to travel from one end of a network to the other</a:t>
            </a:r>
            <a:endParaRPr lang="en-US" sz="2800" dirty="0"/>
          </a:p>
          <a:p>
            <a:pPr lvl="1"/>
            <a:r>
              <a:rPr lang="en-US" sz="2400" b="1" i="1" dirty="0"/>
              <a:t>Latency is measured strictly in terms of time. </a:t>
            </a:r>
            <a:r>
              <a:rPr lang="en-US" sz="2400" dirty="0"/>
              <a:t>For example, a </a:t>
            </a:r>
            <a:r>
              <a:rPr lang="en-US" sz="2400" b="1" i="1" dirty="0"/>
              <a:t>transcontinental network </a:t>
            </a:r>
            <a:r>
              <a:rPr lang="en-US" sz="2400" dirty="0"/>
              <a:t>might have a </a:t>
            </a:r>
            <a:r>
              <a:rPr lang="en-US" sz="2400" b="1" dirty="0"/>
              <a:t>latency</a:t>
            </a:r>
            <a:r>
              <a:rPr lang="en-US" sz="2400" dirty="0"/>
              <a:t> of </a:t>
            </a:r>
            <a:r>
              <a:rPr lang="en-US" sz="2400" b="1" dirty="0"/>
              <a:t>24 milliseconds </a:t>
            </a:r>
            <a:r>
              <a:rPr lang="en-US" sz="2400" dirty="0"/>
              <a:t>(</a:t>
            </a:r>
            <a:r>
              <a:rPr lang="en-US" sz="2400" b="1" dirty="0"/>
              <a:t>ms</a:t>
            </a:r>
            <a:r>
              <a:rPr lang="en-US" sz="2400" dirty="0"/>
              <a:t>); </a:t>
            </a:r>
          </a:p>
          <a:p>
            <a:pPr lvl="2"/>
            <a:r>
              <a:rPr lang="en-US" sz="2200" dirty="0"/>
              <a:t> it takes a message </a:t>
            </a:r>
            <a:r>
              <a:rPr lang="en-US" sz="2200" b="1" dirty="0"/>
              <a:t>24 ms </a:t>
            </a:r>
            <a:r>
              <a:rPr lang="en-US" sz="2200" dirty="0"/>
              <a:t>to travel from one coast of North America to the other. </a:t>
            </a:r>
          </a:p>
          <a:p>
            <a:r>
              <a:rPr lang="en-US" sz="2400" dirty="0"/>
              <a:t>There are many situations in which it is more important to know</a:t>
            </a:r>
            <a:r>
              <a:rPr lang="en-US" sz="2400" b="1" i="1" dirty="0"/>
              <a:t> how long it takes to send a message from one end of a network to the other and back</a:t>
            </a:r>
            <a:r>
              <a:rPr lang="en-US" sz="2400" dirty="0"/>
              <a:t>; this is called the network’s </a:t>
            </a:r>
            <a:r>
              <a:rPr lang="en-US" sz="2400" b="1" u="sng" dirty="0"/>
              <a:t>round-trip time (RTT)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92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network latency</a:t>
            </a:r>
            <a:r>
              <a:rPr lang="en-US" sz="2800" dirty="0"/>
              <a:t> has </a:t>
            </a:r>
            <a:r>
              <a:rPr lang="en-US" sz="2800" b="1" u="sng" dirty="0"/>
              <a:t>three components</a:t>
            </a:r>
            <a:r>
              <a:rPr lang="en-US" sz="2800" b="1" dirty="0"/>
              <a:t>:</a:t>
            </a:r>
            <a:endParaRPr lang="en-US" sz="2800" dirty="0"/>
          </a:p>
          <a:p>
            <a:pPr lvl="1"/>
            <a:r>
              <a:rPr lang="en-US" sz="2400" dirty="0"/>
              <a:t> </a:t>
            </a:r>
            <a:r>
              <a:rPr lang="en-US" sz="2400" b="1" u="sng" dirty="0"/>
              <a:t>First</a:t>
            </a:r>
            <a:r>
              <a:rPr lang="en-US" sz="2400" u="sng" dirty="0"/>
              <a:t>,</a:t>
            </a:r>
            <a:r>
              <a:rPr lang="en-US" sz="2400" dirty="0"/>
              <a:t> there is the </a:t>
            </a:r>
            <a:r>
              <a:rPr lang="en-US" sz="2400" b="1" dirty="0"/>
              <a:t>speed-of-light propagation delay</a:t>
            </a:r>
            <a:r>
              <a:rPr lang="en-US" sz="2400" dirty="0"/>
              <a:t>. This delay occurs because a bit on a wire can travel faster than the </a:t>
            </a:r>
            <a:r>
              <a:rPr lang="en-US" sz="2400" b="1" dirty="0"/>
              <a:t>speed of light</a:t>
            </a:r>
            <a:r>
              <a:rPr lang="en-US" sz="2400" dirty="0"/>
              <a:t>.</a:t>
            </a:r>
          </a:p>
          <a:p>
            <a:pPr lvl="2"/>
            <a:r>
              <a:rPr lang="en-US" dirty="0"/>
              <a:t>If you know the distance between </a:t>
            </a:r>
            <a:r>
              <a:rPr lang="en-US" b="1" dirty="0"/>
              <a:t>two points, </a:t>
            </a:r>
            <a:r>
              <a:rPr lang="en-US" dirty="0"/>
              <a:t>you can calculate the </a:t>
            </a:r>
            <a:r>
              <a:rPr lang="en-US" b="1" dirty="0"/>
              <a:t>speed-of-light latency</a:t>
            </a:r>
            <a:r>
              <a:rPr lang="en-US" dirty="0"/>
              <a:t>, because </a:t>
            </a:r>
            <a:r>
              <a:rPr lang="en-US" b="1" dirty="0"/>
              <a:t>light travels</a:t>
            </a:r>
            <a:r>
              <a:rPr lang="en-US" dirty="0"/>
              <a:t> across different media at different speeds: It travels at </a:t>
            </a:r>
            <a:r>
              <a:rPr lang="en-US" b="1" dirty="0"/>
              <a:t>3.0 × 10</a:t>
            </a:r>
            <a:r>
              <a:rPr lang="en-US" b="1" baseline="30000" dirty="0"/>
              <a:t>8</a:t>
            </a:r>
            <a:r>
              <a:rPr lang="en-US" b="1" dirty="0"/>
              <a:t> m/s </a:t>
            </a:r>
            <a:r>
              <a:rPr lang="en-US" dirty="0"/>
              <a:t>in a vacuum, </a:t>
            </a:r>
            <a:r>
              <a:rPr lang="en-US" b="1" dirty="0"/>
              <a:t>2.3 × 10</a:t>
            </a:r>
            <a:r>
              <a:rPr lang="en-US" b="1" baseline="30000" dirty="0"/>
              <a:t>8</a:t>
            </a:r>
            <a:r>
              <a:rPr lang="en-US" b="1" dirty="0"/>
              <a:t> m/s </a:t>
            </a:r>
            <a:r>
              <a:rPr lang="en-US" dirty="0"/>
              <a:t>in a copper cable, and </a:t>
            </a:r>
            <a:r>
              <a:rPr lang="en-US" b="1" dirty="0"/>
              <a:t>2.0 × 10</a:t>
            </a:r>
            <a:r>
              <a:rPr lang="en-US" b="1" baseline="30000" dirty="0"/>
              <a:t>8</a:t>
            </a:r>
            <a:r>
              <a:rPr lang="en-US" b="1" dirty="0"/>
              <a:t> m/s </a:t>
            </a:r>
            <a:r>
              <a:rPr lang="en-US" dirty="0"/>
              <a:t>in an optical fiber.</a:t>
            </a:r>
          </a:p>
          <a:p>
            <a:pPr lvl="1"/>
            <a:r>
              <a:rPr lang="en-US" sz="2400" b="1" u="sng" dirty="0"/>
              <a:t>Second</a:t>
            </a:r>
            <a:r>
              <a:rPr lang="en-US" sz="2400" dirty="0"/>
              <a:t>, there is the </a:t>
            </a:r>
            <a:r>
              <a:rPr lang="en-US" sz="2400" b="1" i="1" dirty="0"/>
              <a:t>amount of time </a:t>
            </a:r>
            <a:r>
              <a:rPr lang="en-US" sz="2400" dirty="0"/>
              <a:t>it takes to transmit a data unit. </a:t>
            </a:r>
          </a:p>
          <a:p>
            <a:pPr lvl="2"/>
            <a:r>
              <a:rPr lang="en-US" dirty="0"/>
              <a:t>This is a function of the network bandwidth and the packet size in which the data is carried.</a:t>
            </a:r>
          </a:p>
          <a:p>
            <a:pPr lvl="1"/>
            <a:r>
              <a:rPr lang="en-US" sz="2400" b="1" u="sng" dirty="0"/>
              <a:t>Third</a:t>
            </a:r>
            <a:r>
              <a:rPr lang="en-US" sz="2400" dirty="0"/>
              <a:t>, there may be </a:t>
            </a:r>
            <a:r>
              <a:rPr lang="en-US" sz="2400" b="1" i="1" dirty="0"/>
              <a:t>queuing delays </a:t>
            </a:r>
            <a:r>
              <a:rPr lang="en-US" sz="2400" dirty="0"/>
              <a:t>inside the network, since </a:t>
            </a:r>
            <a:r>
              <a:rPr lang="en-US" sz="2400" b="1" dirty="0"/>
              <a:t>packet switches </a:t>
            </a:r>
            <a:r>
              <a:rPr lang="en-US" sz="2400" dirty="0"/>
              <a:t>generally need to </a:t>
            </a:r>
            <a:r>
              <a:rPr lang="en-US" sz="2400" b="1" i="1" dirty="0"/>
              <a:t>store packets for some time </a:t>
            </a:r>
            <a:r>
              <a:rPr lang="en-US" sz="2400" dirty="0"/>
              <a:t>before forwarding them on an outbound link.</a:t>
            </a:r>
            <a:endParaRPr lang="th-TH" sz="2400" dirty="0"/>
          </a:p>
          <a:p>
            <a:pPr lvl="1"/>
            <a:endParaRPr lang="th-TH" sz="2400" dirty="0"/>
          </a:p>
          <a:p>
            <a:pPr lvl="1"/>
            <a:endParaRPr lang="th-TH" sz="2400" dirty="0"/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93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So, the </a:t>
            </a:r>
            <a:r>
              <a:rPr lang="en-US" sz="2800" b="1" dirty="0"/>
              <a:t>total latency </a:t>
            </a:r>
            <a:r>
              <a:rPr lang="en-US" sz="2800" dirty="0"/>
              <a:t>can be defined as: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where </a:t>
            </a:r>
            <a:r>
              <a:rPr lang="en-US" sz="2400" b="1" i="1" dirty="0"/>
              <a:t>Distance</a:t>
            </a:r>
            <a:r>
              <a:rPr lang="en-US" sz="2400" dirty="0"/>
              <a:t> is the </a:t>
            </a:r>
            <a:r>
              <a:rPr lang="en-US" sz="2400" b="1" i="1" dirty="0"/>
              <a:t>length of the wire </a:t>
            </a:r>
            <a:r>
              <a:rPr lang="en-US" sz="2400" dirty="0"/>
              <a:t>over which the data will travel,</a:t>
            </a:r>
          </a:p>
          <a:p>
            <a:pPr lvl="1"/>
            <a:r>
              <a:rPr lang="en-US" sz="2400" dirty="0"/>
              <a:t> </a:t>
            </a:r>
            <a:r>
              <a:rPr lang="en-US" sz="2400" b="1" i="1" dirty="0" err="1"/>
              <a:t>SpeedOfLight</a:t>
            </a:r>
            <a:r>
              <a:rPr lang="en-US" sz="2400" dirty="0"/>
              <a:t> is the </a:t>
            </a:r>
            <a:r>
              <a:rPr lang="en-US" sz="2400" b="1" i="1" dirty="0"/>
              <a:t>effective speed of light </a:t>
            </a:r>
            <a:r>
              <a:rPr lang="en-US" sz="2400" dirty="0"/>
              <a:t>over that wire,</a:t>
            </a:r>
          </a:p>
          <a:p>
            <a:pPr lvl="1"/>
            <a:r>
              <a:rPr lang="en-US" sz="2400" dirty="0"/>
              <a:t> </a:t>
            </a:r>
            <a:r>
              <a:rPr lang="en-US" sz="2400" b="1" i="1" dirty="0"/>
              <a:t>Size</a:t>
            </a:r>
            <a:r>
              <a:rPr lang="en-US" sz="2400" dirty="0"/>
              <a:t> is the </a:t>
            </a:r>
            <a:r>
              <a:rPr lang="en-US" sz="2400" b="1" i="1" dirty="0"/>
              <a:t>size of the packet</a:t>
            </a:r>
            <a:r>
              <a:rPr lang="en-US" sz="2400" dirty="0"/>
              <a:t>, and </a:t>
            </a:r>
          </a:p>
          <a:p>
            <a:pPr lvl="1"/>
            <a:r>
              <a:rPr lang="en-US" sz="2400" b="1" i="1" dirty="0"/>
              <a:t>Bandwidth</a:t>
            </a:r>
            <a:r>
              <a:rPr lang="en-US" sz="2400" dirty="0"/>
              <a:t> is the bandwidth at which the packet is transmitted.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94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48614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6106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contrast, consider a </a:t>
            </a:r>
            <a:r>
              <a:rPr lang="en-US" sz="2800" b="1" dirty="0"/>
              <a:t>digital library program </a:t>
            </a:r>
            <a:r>
              <a:rPr lang="en-US" sz="2800" dirty="0"/>
              <a:t>being asked to fetch a </a:t>
            </a:r>
            <a:r>
              <a:rPr lang="en-US" sz="2800" b="1" dirty="0"/>
              <a:t>25MB </a:t>
            </a:r>
            <a:r>
              <a:rPr lang="en-US" sz="2800" dirty="0"/>
              <a:t>size.</a:t>
            </a:r>
          </a:p>
          <a:p>
            <a:pPr lvl="1"/>
            <a:r>
              <a:rPr lang="en-US" sz="2400" dirty="0"/>
              <a:t>the more </a:t>
            </a:r>
            <a:r>
              <a:rPr lang="en-US" sz="2400" b="1" dirty="0"/>
              <a:t>bandwidth</a:t>
            </a:r>
            <a:r>
              <a:rPr lang="en-US" sz="2400" dirty="0"/>
              <a:t> available, the </a:t>
            </a:r>
            <a:r>
              <a:rPr lang="en-US" sz="2400" b="1" dirty="0"/>
              <a:t>faster</a:t>
            </a:r>
            <a:r>
              <a:rPr lang="en-US" sz="2400" dirty="0"/>
              <a:t> it can return the image to the user. </a:t>
            </a:r>
          </a:p>
          <a:p>
            <a:pPr lvl="2"/>
            <a:r>
              <a:rPr lang="en-US" dirty="0"/>
              <a:t>Here, the bandwidth of the channel dominates performance. </a:t>
            </a:r>
          </a:p>
          <a:p>
            <a:r>
              <a:rPr lang="en-US" sz="2800" dirty="0"/>
              <a:t>To see this, suppose that the channel has a </a:t>
            </a:r>
            <a:r>
              <a:rPr lang="en-US" sz="2800" b="1" dirty="0"/>
              <a:t>bandwidth </a:t>
            </a:r>
            <a:r>
              <a:rPr lang="en-US" sz="2800" dirty="0"/>
              <a:t>of </a:t>
            </a:r>
            <a:r>
              <a:rPr lang="en-US" sz="2800" b="1" dirty="0"/>
              <a:t>10 Mbps</a:t>
            </a:r>
            <a:r>
              <a:rPr lang="en-US" sz="2800" dirty="0"/>
              <a:t>.  </a:t>
            </a:r>
          </a:p>
          <a:p>
            <a:pPr lvl="1"/>
            <a:r>
              <a:rPr lang="en-US" sz="2400" b="1" dirty="0"/>
              <a:t>Transmission time = data size/ bandwidth</a:t>
            </a:r>
          </a:p>
          <a:p>
            <a:pPr marL="457200" lvl="1" indent="0">
              <a:buNone/>
            </a:pPr>
            <a:r>
              <a:rPr lang="en-US" sz="2400" b="1" dirty="0"/>
              <a:t>                                       =  25 × 10</a:t>
            </a:r>
            <a:r>
              <a:rPr lang="en-US" sz="2400" b="1" baseline="30000" dirty="0"/>
              <a:t>6</a:t>
            </a:r>
            <a:r>
              <a:rPr lang="en-US" sz="2400" b="1" dirty="0"/>
              <a:t> × 8-bits </a:t>
            </a:r>
            <a:r>
              <a:rPr lang="en-US" sz="2400" dirty="0"/>
              <a:t>/ </a:t>
            </a:r>
            <a:r>
              <a:rPr lang="en-US" sz="2400" b="1" dirty="0"/>
              <a:t>10 × 10</a:t>
            </a:r>
            <a:r>
              <a:rPr lang="en-US" sz="2400" b="1" baseline="30000" dirty="0"/>
              <a:t>6 </a:t>
            </a:r>
            <a:r>
              <a:rPr lang="en-US" sz="2400" b="1" dirty="0"/>
              <a:t>= 20s</a:t>
            </a:r>
            <a:endParaRPr lang="en-US" sz="2400" b="1" baseline="30000" dirty="0"/>
          </a:p>
          <a:p>
            <a:pPr marL="457200" lvl="1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That is it will take </a:t>
            </a:r>
            <a:r>
              <a:rPr lang="en-US" sz="2400" b="1" dirty="0"/>
              <a:t>20s</a:t>
            </a:r>
            <a:r>
              <a:rPr lang="en-US" sz="2400" dirty="0"/>
              <a:t> to transmit the image through the channel</a:t>
            </a:r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95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0200"/>
          </a:xfrm>
        </p:spPr>
        <p:txBody>
          <a:bodyPr>
            <a:normAutofit/>
          </a:bodyPr>
          <a:lstStyle/>
          <a:p>
            <a:r>
              <a:rPr lang="en-US" sz="2400" b="1" dirty="0"/>
              <a:t>Figure 1.17 </a:t>
            </a:r>
            <a:r>
              <a:rPr lang="en-US" sz="2400" dirty="0"/>
              <a:t>gives you a sense of how </a:t>
            </a:r>
            <a:r>
              <a:rPr lang="en-US" sz="2400" b="1" dirty="0"/>
              <a:t>latency </a:t>
            </a:r>
            <a:r>
              <a:rPr lang="en-US" sz="2400" dirty="0"/>
              <a:t>or </a:t>
            </a:r>
            <a:r>
              <a:rPr lang="en-US" sz="2400" b="1" dirty="0"/>
              <a:t>bandwidth </a:t>
            </a:r>
            <a:r>
              <a:rPr lang="en-US" sz="2400" dirty="0"/>
              <a:t>can dominate performance in different circumstances. </a:t>
            </a:r>
          </a:p>
          <a:p>
            <a:r>
              <a:rPr lang="en-US" sz="2400" dirty="0"/>
              <a:t>The graph shows how long it takes to move objects of various sizes (</a:t>
            </a:r>
            <a:r>
              <a:rPr lang="en-US" sz="2400" b="1" dirty="0"/>
              <a:t>1 byte</a:t>
            </a:r>
            <a:r>
              <a:rPr lang="en-US" sz="2400" dirty="0"/>
              <a:t>, </a:t>
            </a:r>
            <a:r>
              <a:rPr lang="en-US" sz="2400" b="1" dirty="0"/>
              <a:t>2 KB</a:t>
            </a:r>
            <a:r>
              <a:rPr lang="en-US" sz="2400" dirty="0"/>
              <a:t>, </a:t>
            </a:r>
            <a:r>
              <a:rPr lang="en-US" sz="2400" b="1" dirty="0"/>
              <a:t>1 MB</a:t>
            </a:r>
            <a:r>
              <a:rPr lang="en-US" sz="2400" dirty="0"/>
              <a:t>) across networks with </a:t>
            </a:r>
            <a:r>
              <a:rPr lang="en-US" sz="2400" b="1" dirty="0"/>
              <a:t>RTTs</a:t>
            </a:r>
            <a:r>
              <a:rPr lang="en-US" sz="2400" dirty="0"/>
              <a:t> ranging from </a:t>
            </a:r>
            <a:r>
              <a:rPr lang="en-US" sz="2400" b="1" dirty="0"/>
              <a:t>1</a:t>
            </a:r>
            <a:r>
              <a:rPr lang="en-US" sz="2400" dirty="0"/>
              <a:t> to </a:t>
            </a:r>
            <a:r>
              <a:rPr lang="en-US" sz="2400" b="1" dirty="0"/>
              <a:t>100 ms </a:t>
            </a:r>
            <a:r>
              <a:rPr lang="en-US" sz="2400" dirty="0"/>
              <a:t>and link speeds of either </a:t>
            </a:r>
            <a:r>
              <a:rPr lang="en-US" sz="2400" b="1" dirty="0"/>
              <a:t>1.5 </a:t>
            </a:r>
            <a:r>
              <a:rPr lang="en-US" sz="2400" dirty="0"/>
              <a:t>or </a:t>
            </a:r>
            <a:r>
              <a:rPr lang="en-US" sz="2400" b="1" dirty="0"/>
              <a:t>10 Mbps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We use logarithmic scales to show relative performance. </a:t>
            </a:r>
          </a:p>
          <a:p>
            <a:pPr lvl="1"/>
            <a:r>
              <a:rPr lang="en-US" sz="2000" dirty="0"/>
              <a:t>For a </a:t>
            </a:r>
            <a:r>
              <a:rPr lang="en-US" sz="2000" b="1" dirty="0"/>
              <a:t>1-byte object (say, a keystroke</a:t>
            </a:r>
            <a:r>
              <a:rPr lang="en-US" sz="2000" dirty="0"/>
              <a:t>), latency remains almost exactly equal to the RTT, so that you cannot distinguish between a 1.5-Mbps network and a 10-Mbps network. </a:t>
            </a:r>
          </a:p>
          <a:p>
            <a:pPr lvl="1"/>
            <a:r>
              <a:rPr lang="en-US" sz="2000" dirty="0"/>
              <a:t>For a </a:t>
            </a:r>
            <a:r>
              <a:rPr lang="en-US" sz="2000" b="1" dirty="0"/>
              <a:t>2-KB object (say, an email message</a:t>
            </a:r>
            <a:r>
              <a:rPr lang="en-US" sz="2000" dirty="0"/>
              <a:t>), the link speed makes quite a difference on a 1-ms RTT network but a negligible difference on a 100-ms RTT network. </a:t>
            </a:r>
          </a:p>
          <a:p>
            <a:pPr lvl="1"/>
            <a:r>
              <a:rPr lang="en-US" sz="2000" dirty="0"/>
              <a:t>And for a </a:t>
            </a:r>
            <a:r>
              <a:rPr lang="en-US" sz="2000" b="1" dirty="0"/>
              <a:t>1-MB object (say, a digital image</a:t>
            </a:r>
            <a:r>
              <a:rPr lang="en-US" sz="2000" dirty="0"/>
              <a:t>), the RTT makes no difference—it is the link speed that dominates performance across the full range of RTT.</a:t>
            </a:r>
            <a:endParaRPr lang="th-TH" sz="2000" dirty="0"/>
          </a:p>
          <a:p>
            <a:pPr lvl="1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96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Bandwidth and Latency</a:t>
            </a:r>
            <a:endParaRPr lang="th-TH" sz="4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97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620000" cy="598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1355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terms </a:t>
            </a:r>
            <a:r>
              <a:rPr lang="en-US" sz="2400" b="1" i="1" dirty="0"/>
              <a:t>latency</a:t>
            </a:r>
            <a:r>
              <a:rPr lang="en-US" sz="2400" dirty="0"/>
              <a:t> and </a:t>
            </a:r>
            <a:r>
              <a:rPr lang="en-US" sz="2400" b="1" i="1" dirty="0"/>
              <a:t>delay</a:t>
            </a:r>
            <a:r>
              <a:rPr lang="en-US" sz="2400" dirty="0"/>
              <a:t> in a generic way denote </a:t>
            </a:r>
            <a:r>
              <a:rPr lang="en-US" sz="2400" b="1" i="1" dirty="0"/>
              <a:t>how long it takes to perform a particular function</a:t>
            </a:r>
            <a:r>
              <a:rPr lang="en-US" sz="2400" dirty="0"/>
              <a:t>, such as </a:t>
            </a:r>
            <a:r>
              <a:rPr lang="en-US" sz="2400" b="1" i="1" dirty="0"/>
              <a:t>delivering a message </a:t>
            </a:r>
            <a:r>
              <a:rPr lang="en-US" sz="2400" dirty="0"/>
              <a:t>or </a:t>
            </a:r>
            <a:r>
              <a:rPr lang="en-US" sz="2400" b="1" i="1" dirty="0"/>
              <a:t>moving an object</a:t>
            </a:r>
            <a:r>
              <a:rPr lang="en-US" sz="2400" dirty="0"/>
              <a:t>. </a:t>
            </a:r>
          </a:p>
          <a:p>
            <a:r>
              <a:rPr lang="en-US" sz="2400" dirty="0"/>
              <a:t>When referring to the </a:t>
            </a:r>
            <a:r>
              <a:rPr lang="en-US" sz="2400" b="1" i="1" dirty="0"/>
              <a:t>specific amount of time </a:t>
            </a:r>
            <a:r>
              <a:rPr lang="en-US" sz="2400" dirty="0"/>
              <a:t>it takes a signal to </a:t>
            </a:r>
            <a:r>
              <a:rPr lang="en-US" sz="2400" b="1" dirty="0"/>
              <a:t>propagate </a:t>
            </a:r>
            <a:r>
              <a:rPr lang="en-US" sz="2400" dirty="0"/>
              <a:t>from one end of a link to another, we use the term </a:t>
            </a:r>
            <a:r>
              <a:rPr lang="en-US" sz="2400" b="1" i="1" dirty="0"/>
              <a:t>propagation delay</a:t>
            </a:r>
            <a:r>
              <a:rPr lang="en-US" sz="2400" dirty="0"/>
              <a:t>.</a:t>
            </a:r>
          </a:p>
          <a:p>
            <a:r>
              <a:rPr lang="en-US" sz="2400" dirty="0"/>
              <a:t>It is also useful to talk about the </a:t>
            </a:r>
            <a:r>
              <a:rPr lang="en-US" sz="2400" b="1" u="sng" dirty="0"/>
              <a:t>product of bandwidth and latency</a:t>
            </a:r>
            <a:r>
              <a:rPr lang="en-US" sz="2400" u="sng" dirty="0"/>
              <a:t> </a:t>
            </a:r>
            <a:r>
              <a:rPr lang="en-US" sz="2400" b="1" u="sng" dirty="0"/>
              <a:t>metrics</a:t>
            </a:r>
            <a:r>
              <a:rPr lang="en-US" sz="2400" b="1" dirty="0"/>
              <a:t>, </a:t>
            </a:r>
            <a:r>
              <a:rPr lang="en-US" sz="2400" dirty="0"/>
              <a:t>often called the </a:t>
            </a:r>
            <a:r>
              <a:rPr lang="en-US" sz="2400" b="1" i="1" u="sng" dirty="0"/>
              <a:t>delay × bandwidth product</a:t>
            </a:r>
            <a:r>
              <a:rPr lang="en-US" sz="2400" dirty="0"/>
              <a:t>.</a:t>
            </a:r>
          </a:p>
          <a:p>
            <a:r>
              <a:rPr lang="en-US" sz="2400" dirty="0"/>
              <a:t>Assume a </a:t>
            </a:r>
            <a:r>
              <a:rPr lang="en-US" sz="2400" b="1" dirty="0"/>
              <a:t>channel </a:t>
            </a:r>
            <a:r>
              <a:rPr lang="en-US" sz="2400" dirty="0"/>
              <a:t>as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dirty="0"/>
              <a:t>hollow pipe shown</a:t>
            </a:r>
            <a:r>
              <a:rPr lang="en-US" sz="2400" dirty="0"/>
              <a:t> in </a:t>
            </a:r>
            <a:r>
              <a:rPr lang="en-US" sz="2400" b="1" dirty="0"/>
              <a:t>Figure 1.18</a:t>
            </a:r>
            <a:r>
              <a:rPr lang="en-US" sz="2400" dirty="0"/>
              <a:t>, where the </a:t>
            </a:r>
            <a:r>
              <a:rPr lang="en-US" sz="2400" b="1" i="1" dirty="0"/>
              <a:t>latency </a:t>
            </a:r>
            <a:r>
              <a:rPr lang="en-US" sz="2400" dirty="0"/>
              <a:t>corresponds to the </a:t>
            </a:r>
            <a:r>
              <a:rPr lang="en-US" sz="2400" b="1" dirty="0"/>
              <a:t>length </a:t>
            </a:r>
            <a:r>
              <a:rPr lang="en-US" sz="2400" dirty="0"/>
              <a:t>and the </a:t>
            </a:r>
            <a:r>
              <a:rPr lang="en-US" sz="2400" b="1" i="1" dirty="0"/>
              <a:t>bandwidth </a:t>
            </a:r>
            <a:r>
              <a:rPr lang="en-US" sz="2400" dirty="0"/>
              <a:t>gives the </a:t>
            </a:r>
            <a:r>
              <a:rPr lang="en-US" sz="2400" b="1" dirty="0"/>
              <a:t>diameter </a:t>
            </a:r>
            <a:r>
              <a:rPr lang="en-US" sz="2400" dirty="0"/>
              <a:t>of the pipe, then the </a:t>
            </a:r>
            <a:r>
              <a:rPr lang="en-US" sz="2400" b="1" i="1" u="sng" dirty="0"/>
              <a:t>delay × bandwidth product </a:t>
            </a:r>
            <a:r>
              <a:rPr lang="en-US" sz="2400" dirty="0"/>
              <a:t>gives </a:t>
            </a:r>
            <a:r>
              <a:rPr lang="en-US" sz="2400" b="1" u="sng" dirty="0"/>
              <a:t>the volume </a:t>
            </a:r>
            <a:r>
              <a:rPr lang="en-US" sz="2400" dirty="0"/>
              <a:t>of the pipe</a:t>
            </a:r>
          </a:p>
          <a:p>
            <a:pPr lvl="1"/>
            <a:r>
              <a:rPr lang="en-US" sz="2000" i="1" dirty="0"/>
              <a:t>is the maximum number of bits that could be transported through the pipe at any given instant</a:t>
            </a:r>
            <a:r>
              <a:rPr lang="en-US" sz="2000" dirty="0"/>
              <a:t>.</a:t>
            </a:r>
          </a:p>
          <a:p>
            <a:pPr lvl="1"/>
            <a:endParaRPr lang="th-TH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98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Delay x Bandwidth Product</a:t>
            </a:r>
            <a:endParaRPr lang="th-TH" sz="40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65750"/>
          </a:xfrm>
        </p:spPr>
        <p:txBody>
          <a:bodyPr>
            <a:normAutofit lnSpcReduction="10000"/>
          </a:bodyPr>
          <a:lstStyle/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 </a:t>
            </a:r>
            <a:r>
              <a:rPr lang="en-US" sz="2400" b="1" i="1" dirty="0">
                <a:latin typeface="+mj-lt"/>
              </a:rPr>
              <a:t>transcontinental channel</a:t>
            </a:r>
            <a:r>
              <a:rPr lang="en-US" sz="2400" dirty="0">
                <a:latin typeface="+mj-lt"/>
              </a:rPr>
              <a:t> with a </a:t>
            </a:r>
            <a:r>
              <a:rPr lang="en-US" sz="2400" b="1" dirty="0">
                <a:latin typeface="+mj-lt"/>
              </a:rPr>
              <a:t>one-way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latency </a:t>
            </a:r>
            <a:r>
              <a:rPr lang="en-US" sz="2400" dirty="0">
                <a:latin typeface="+mj-lt"/>
              </a:rPr>
              <a:t>of </a:t>
            </a:r>
            <a:r>
              <a:rPr lang="en-US" sz="2400" b="1" dirty="0">
                <a:latin typeface="+mj-lt"/>
              </a:rPr>
              <a:t>50 ms </a:t>
            </a:r>
            <a:r>
              <a:rPr lang="en-US" sz="2400" dirty="0">
                <a:latin typeface="+mj-lt"/>
              </a:rPr>
              <a:t>and a </a:t>
            </a:r>
            <a:r>
              <a:rPr lang="en-US" sz="2400" b="1" dirty="0">
                <a:latin typeface="+mj-lt"/>
              </a:rPr>
              <a:t>bandwidth</a:t>
            </a:r>
            <a:r>
              <a:rPr lang="en-US" sz="2400" dirty="0">
                <a:latin typeface="+mj-lt"/>
              </a:rPr>
              <a:t> of </a:t>
            </a:r>
            <a:r>
              <a:rPr lang="en-US" sz="2400" b="1" dirty="0">
                <a:latin typeface="+mj-lt"/>
              </a:rPr>
              <a:t>45 Mbps, </a:t>
            </a:r>
            <a:r>
              <a:rPr lang="en-US" sz="2400" dirty="0">
                <a:latin typeface="+mj-lt"/>
              </a:rPr>
              <a:t>its </a:t>
            </a:r>
            <a:r>
              <a:rPr lang="en-US" sz="2400" b="1" dirty="0">
                <a:latin typeface="+mj-lt"/>
              </a:rPr>
              <a:t>delay × bandwidth product </a:t>
            </a:r>
            <a:r>
              <a:rPr lang="en-US" sz="2400" dirty="0">
                <a:latin typeface="+mj-lt"/>
              </a:rPr>
              <a:t>can be calculated as </a:t>
            </a:r>
            <a:r>
              <a:rPr lang="en-US" sz="2400" b="1" dirty="0">
                <a:latin typeface="+mj-lt"/>
              </a:rPr>
              <a:t>50 x 10</a:t>
            </a:r>
            <a:r>
              <a:rPr lang="en-US" sz="2400" b="1" baseline="30000" dirty="0">
                <a:latin typeface="+mj-lt"/>
              </a:rPr>
              <a:t>-3</a:t>
            </a:r>
            <a:r>
              <a:rPr lang="en-US" sz="2400" b="1" dirty="0">
                <a:latin typeface="+mj-lt"/>
              </a:rPr>
              <a:t> x 45 x 10</a:t>
            </a:r>
            <a:r>
              <a:rPr lang="en-US" sz="2400" b="1" baseline="30000" dirty="0">
                <a:latin typeface="+mj-lt"/>
              </a:rPr>
              <a:t>6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latin typeface="+mj-lt"/>
              </a:rPr>
              <a:t>2.25 x 10</a:t>
            </a:r>
            <a:r>
              <a:rPr lang="en-US" sz="2400" b="1" baseline="30000" dirty="0">
                <a:latin typeface="+mj-lt"/>
              </a:rPr>
              <a:t>6</a:t>
            </a:r>
            <a:r>
              <a:rPr lang="en-US" sz="2400" b="1" dirty="0">
                <a:latin typeface="+mj-lt"/>
              </a:rPr>
              <a:t> bits.</a:t>
            </a:r>
          </a:p>
          <a:p>
            <a:r>
              <a:rPr lang="en-US" sz="2400" dirty="0"/>
              <a:t>The </a:t>
            </a:r>
            <a:r>
              <a:rPr lang="en-US" sz="2400" b="1" i="1" u="sng" dirty="0"/>
              <a:t>delay × bandwidth product </a:t>
            </a:r>
            <a:r>
              <a:rPr lang="en-US" sz="2400" dirty="0"/>
              <a:t>is important when constructing </a:t>
            </a:r>
            <a:r>
              <a:rPr lang="en-US" sz="2400" b="1" dirty="0"/>
              <a:t>high-performance networks </a:t>
            </a:r>
            <a:r>
              <a:rPr lang="en-US" sz="2400" dirty="0"/>
              <a:t>because it corresponds to </a:t>
            </a:r>
            <a:r>
              <a:rPr lang="en-US" sz="2400" b="1" i="1" dirty="0"/>
              <a:t>how many bits the sender must transmit before the first bit arrives at the receiver</a:t>
            </a:r>
            <a:r>
              <a:rPr lang="en-US" sz="2400" dirty="0"/>
              <a:t>.</a:t>
            </a:r>
          </a:p>
          <a:p>
            <a:r>
              <a:rPr lang="en-US" sz="2400" dirty="0"/>
              <a:t>If the </a:t>
            </a:r>
            <a:r>
              <a:rPr lang="en-US" sz="2400" b="1" dirty="0"/>
              <a:t>sender</a:t>
            </a:r>
            <a:r>
              <a:rPr lang="en-US" sz="2400" dirty="0"/>
              <a:t> expects the </a:t>
            </a:r>
            <a:r>
              <a:rPr lang="en-US" sz="2400" b="1" dirty="0"/>
              <a:t>receiver</a:t>
            </a:r>
            <a:r>
              <a:rPr lang="en-US" sz="2400" dirty="0"/>
              <a:t> to signal the bits starting to arrive. That is it </a:t>
            </a:r>
            <a:r>
              <a:rPr lang="en-US" sz="2400" b="1" dirty="0"/>
              <a:t>propagates back </a:t>
            </a:r>
            <a:r>
              <a:rPr lang="en-US" sz="2400" dirty="0"/>
              <a:t>the signal to the </a:t>
            </a:r>
            <a:r>
              <a:rPr lang="en-US" sz="2400" b="1" dirty="0"/>
              <a:t>sender</a:t>
            </a:r>
            <a:r>
              <a:rPr lang="en-US" sz="2400" dirty="0"/>
              <a:t>; then the </a:t>
            </a:r>
            <a:r>
              <a:rPr lang="en-US" sz="2400" b="1" dirty="0"/>
              <a:t>sender</a:t>
            </a:r>
            <a:r>
              <a:rPr lang="en-US" sz="2400" dirty="0"/>
              <a:t> can send up one </a:t>
            </a:r>
            <a:r>
              <a:rPr lang="en-US" sz="2400" b="1" i="1" u="sng" dirty="0"/>
              <a:t>RTT × bandwidth </a:t>
            </a:r>
            <a:r>
              <a:rPr lang="en-US" sz="2400" dirty="0"/>
              <a:t>data bits before hearing from the receiver.</a:t>
            </a:r>
            <a:endParaRPr lang="th-TH" sz="2400" dirty="0"/>
          </a:p>
          <a:p>
            <a:endParaRPr lang="en-US" sz="2400" dirty="0"/>
          </a:p>
          <a:p>
            <a:endParaRPr lang="th-TH" sz="2400" b="1" dirty="0">
              <a:latin typeface="+mj-lt"/>
            </a:endParaRPr>
          </a:p>
          <a:p>
            <a:pPr lvl="1"/>
            <a:endParaRPr lang="th-T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99</a:t>
            </a:fld>
            <a:endParaRPr lang="th-T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Delay x Bandwidth Product</a:t>
            </a:r>
            <a:endParaRPr lang="th-TH" sz="4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1F58F1-4080-4FFD-54E7-D937D280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24847"/>
            <a:ext cx="6438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FD5816E7D914AA716CC990F3A338A" ma:contentTypeVersion="4" ma:contentTypeDescription="Create a new document." ma:contentTypeScope="" ma:versionID="7cd67410788d2ee0e3b6a9a49b97b805">
  <xsd:schema xmlns:xsd="http://www.w3.org/2001/XMLSchema" xmlns:xs="http://www.w3.org/2001/XMLSchema" xmlns:p="http://schemas.microsoft.com/office/2006/metadata/properties" xmlns:ns2="f552a409-6c25-434a-8ced-a1201b983f43" targetNamespace="http://schemas.microsoft.com/office/2006/metadata/properties" ma:root="true" ma:fieldsID="556605e655f5121e38c7faedec4852a1" ns2:_="">
    <xsd:import namespace="f552a409-6c25-434a-8ced-a1201b983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a409-6c25-434a-8ced-a1201b983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21526-25E2-400C-A4E6-4D5F885FB56D}"/>
</file>

<file path=customXml/itemProps2.xml><?xml version="1.0" encoding="utf-8"?>
<ds:datastoreItem xmlns:ds="http://schemas.openxmlformats.org/officeDocument/2006/customXml" ds:itemID="{211A133E-55A5-453D-9FC3-B826BF4BBCC3}"/>
</file>

<file path=customXml/itemProps3.xml><?xml version="1.0" encoding="utf-8"?>
<ds:datastoreItem xmlns:ds="http://schemas.openxmlformats.org/officeDocument/2006/customXml" ds:itemID="{BF2684A4-287D-496A-A4E1-4D89130D5D7F}"/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9220</Words>
  <Application>Microsoft Office PowerPoint</Application>
  <PresentationFormat>On-screen Show (4:3)</PresentationFormat>
  <Paragraphs>742</Paragraphs>
  <Slides>100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Courier New</vt:lpstr>
      <vt:lpstr>Source Sans Pro</vt:lpstr>
      <vt:lpstr>Office Theme</vt:lpstr>
      <vt:lpstr>Custom Design</vt:lpstr>
      <vt:lpstr>Chapter 1 Foundation </vt:lpstr>
      <vt:lpstr>Problems</vt:lpstr>
      <vt:lpstr> Network </vt:lpstr>
      <vt:lpstr>Computer Network</vt:lpstr>
      <vt:lpstr>Network Architecture</vt:lpstr>
      <vt:lpstr>Network Architecture</vt:lpstr>
      <vt:lpstr>Network Applications</vt:lpstr>
      <vt:lpstr>Network Applications</vt:lpstr>
      <vt:lpstr>     Uniform Resource Locator</vt:lpstr>
      <vt:lpstr>Internet Domain Names</vt:lpstr>
      <vt:lpstr>Uniform Resource Locator https://www.techtarget.com/searchnetworking/definition/URL </vt:lpstr>
      <vt:lpstr>     Uniform Resource Locator</vt:lpstr>
      <vt:lpstr>     Audio and Video Streaming</vt:lpstr>
      <vt:lpstr>Real-time Application</vt:lpstr>
      <vt:lpstr>Real-time Application</vt:lpstr>
      <vt:lpstr>Stakeholders</vt:lpstr>
      <vt:lpstr>Connectivity</vt:lpstr>
      <vt:lpstr>Connectivity</vt:lpstr>
      <vt:lpstr>PowerPoint Presentation</vt:lpstr>
      <vt:lpstr>Connectivity</vt:lpstr>
      <vt:lpstr>PowerPoint Presentation</vt:lpstr>
      <vt:lpstr>Connectivity</vt:lpstr>
      <vt:lpstr>PowerPoint Presentation</vt:lpstr>
      <vt:lpstr>Router https://en.wikipedia.org/wiki/Router_(computing)</vt:lpstr>
      <vt:lpstr>Connectivity</vt:lpstr>
      <vt:lpstr>Connectivity</vt:lpstr>
      <vt:lpstr>Key Takeaway</vt:lpstr>
      <vt:lpstr>Support for Common Services</vt:lpstr>
      <vt:lpstr>Support for Common Services</vt:lpstr>
      <vt:lpstr>Support for Common Services</vt:lpstr>
      <vt:lpstr>Support for Common Services</vt:lpstr>
      <vt:lpstr>Support for Common Services</vt:lpstr>
      <vt:lpstr>Identify Communication Patterns</vt:lpstr>
      <vt:lpstr>Identify Common Communication Patterns</vt:lpstr>
      <vt:lpstr>Identify Common Communication Patterns</vt:lpstr>
      <vt:lpstr>Identify Common Communication Patterns</vt:lpstr>
      <vt:lpstr>Reliable Message Delivery</vt:lpstr>
      <vt:lpstr>Reliable Message Delivery</vt:lpstr>
      <vt:lpstr>Reliable Message Delivery</vt:lpstr>
      <vt:lpstr>Reliable Message Delivery</vt:lpstr>
      <vt:lpstr>Manageability</vt:lpstr>
      <vt:lpstr>Manageability</vt:lpstr>
      <vt:lpstr>Network Architecture</vt:lpstr>
      <vt:lpstr>Layering and Protocols</vt:lpstr>
      <vt:lpstr>Layering and Protocols</vt:lpstr>
      <vt:lpstr>Layering and Protocols</vt:lpstr>
      <vt:lpstr>Layering and Protocols</vt:lpstr>
      <vt:lpstr>Layering and Protocols</vt:lpstr>
      <vt:lpstr>Layering and Protocols</vt:lpstr>
      <vt:lpstr>Layering and Protocols</vt:lpstr>
      <vt:lpstr>Layering and Protocols</vt:lpstr>
      <vt:lpstr>Layering and Protocols</vt:lpstr>
      <vt:lpstr>Layering and Protocols</vt:lpstr>
      <vt:lpstr>Layering and Protocols</vt:lpstr>
      <vt:lpstr>Peer-to-peer Network</vt:lpstr>
      <vt:lpstr>Layering and Protocols</vt:lpstr>
      <vt:lpstr>Layering and Protocols</vt:lpstr>
      <vt:lpstr>Layering and Protocols</vt:lpstr>
      <vt:lpstr>Encapsulation </vt:lpstr>
      <vt:lpstr>Encapsulation </vt:lpstr>
      <vt:lpstr>Encapsulation </vt:lpstr>
      <vt:lpstr>Encapsulation </vt:lpstr>
      <vt:lpstr>Multiplexing and Demultiplexing</vt:lpstr>
      <vt:lpstr>Multiplexing and Demultiplexing</vt:lpstr>
      <vt:lpstr>7-Layer OSI Model</vt:lpstr>
      <vt:lpstr>7-Layer OSI Model</vt:lpstr>
      <vt:lpstr>PowerPoint Presentation</vt:lpstr>
      <vt:lpstr>7-Layer OSI Model</vt:lpstr>
      <vt:lpstr>7-Layer OSI Model</vt:lpstr>
      <vt:lpstr>7-Layer OSI Model</vt:lpstr>
      <vt:lpstr>Internet Architecture</vt:lpstr>
      <vt:lpstr>Internet Architecture </vt:lpstr>
      <vt:lpstr>Internet Architecture </vt:lpstr>
      <vt:lpstr>Internet Architecture </vt:lpstr>
      <vt:lpstr>Internet Architecture </vt:lpstr>
      <vt:lpstr>Internet Architecture </vt:lpstr>
      <vt:lpstr>Internet Architecture </vt:lpstr>
      <vt:lpstr>Internet Architecture </vt:lpstr>
      <vt:lpstr>Internet Architecture </vt:lpstr>
      <vt:lpstr>Internet Architecture </vt:lpstr>
      <vt:lpstr>Internet Architecture </vt:lpstr>
      <vt:lpstr>Internet Architecture 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Application Programming Interface (Sockets)</vt:lpstr>
      <vt:lpstr>Bandwidth and Latency</vt:lpstr>
      <vt:lpstr>Bandwidth and Latency</vt:lpstr>
      <vt:lpstr>Bandwidth and Latency</vt:lpstr>
      <vt:lpstr>Bandwidth and Latency</vt:lpstr>
      <vt:lpstr>Bandwidth and Latency</vt:lpstr>
      <vt:lpstr>Bandwidth and Latency</vt:lpstr>
      <vt:lpstr>Bandwidth and Latency</vt:lpstr>
      <vt:lpstr>Bandwidth and Latency</vt:lpstr>
      <vt:lpstr>PowerPoint Presentation</vt:lpstr>
      <vt:lpstr>Delay x Bandwidth Product</vt:lpstr>
      <vt:lpstr>Delay x Bandwidth Product</vt:lpstr>
      <vt:lpstr>Bandwidth and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Foundation</dc:title>
  <dc:creator>win7</dc:creator>
  <cp:lastModifiedBy>SIDDHARTH KRISHNA</cp:lastModifiedBy>
  <cp:revision>1056</cp:revision>
  <dcterms:created xsi:type="dcterms:W3CDTF">2022-05-13T05:25:49Z</dcterms:created>
  <dcterms:modified xsi:type="dcterms:W3CDTF">2023-06-18T13:24:03Z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0x0101007FAFD5816E7D914AA716CC990F3A338A</vt:lpwstr>
  </property>
</Properties>
</file>