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6"/>
  </p:notesMasterIdLst>
  <p:sldIdLst>
    <p:sldId id="256" r:id="rId3"/>
    <p:sldId id="261" r:id="rId4"/>
    <p:sldId id="491" r:id="rId5"/>
    <p:sldId id="332" r:id="rId6"/>
    <p:sldId id="271" r:id="rId7"/>
    <p:sldId id="490" r:id="rId8"/>
    <p:sldId id="390" r:id="rId9"/>
    <p:sldId id="391" r:id="rId10"/>
    <p:sldId id="393" r:id="rId11"/>
    <p:sldId id="483" r:id="rId12"/>
    <p:sldId id="394" r:id="rId13"/>
    <p:sldId id="395" r:id="rId14"/>
    <p:sldId id="396" r:id="rId15"/>
    <p:sldId id="488" r:id="rId16"/>
    <p:sldId id="489" r:id="rId17"/>
    <p:sldId id="397" r:id="rId18"/>
    <p:sldId id="346" r:id="rId19"/>
    <p:sldId id="399" r:id="rId20"/>
    <p:sldId id="400" r:id="rId21"/>
    <p:sldId id="403" r:id="rId22"/>
    <p:sldId id="404" r:id="rId23"/>
    <p:sldId id="300" r:id="rId24"/>
    <p:sldId id="340" r:id="rId25"/>
    <p:sldId id="406" r:id="rId26"/>
    <p:sldId id="407" r:id="rId27"/>
    <p:sldId id="408" r:id="rId28"/>
    <p:sldId id="409" r:id="rId29"/>
    <p:sldId id="410" r:id="rId30"/>
    <p:sldId id="412" r:id="rId31"/>
    <p:sldId id="484" r:id="rId32"/>
    <p:sldId id="485" r:id="rId33"/>
    <p:sldId id="486" r:id="rId34"/>
    <p:sldId id="487" r:id="rId35"/>
    <p:sldId id="415" r:id="rId36"/>
    <p:sldId id="413" r:id="rId37"/>
    <p:sldId id="416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8" r:id="rId47"/>
    <p:sldId id="429" r:id="rId48"/>
    <p:sldId id="430" r:id="rId49"/>
    <p:sldId id="431" r:id="rId50"/>
    <p:sldId id="432" r:id="rId51"/>
    <p:sldId id="434" r:id="rId52"/>
    <p:sldId id="435" r:id="rId53"/>
    <p:sldId id="436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92" r:id="rId70"/>
    <p:sldId id="456" r:id="rId71"/>
    <p:sldId id="457" r:id="rId72"/>
    <p:sldId id="459" r:id="rId73"/>
    <p:sldId id="461" r:id="rId74"/>
    <p:sldId id="462" r:id="rId7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0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customXml" Target="../customXml/item2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7FE1-4CC6-4450-BB1F-6E99C9A1D1F7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2E3A-DAA8-4827-BA2E-E97980BE79C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31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612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11A-15B9-40F6-900D-B755EE46D2B4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DBCB-6711-4170-8DDC-BBB62640F616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71A6-FA7E-4BC9-9C9F-864855C91D19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777241"/>
            <a:ext cx="8534400" cy="975360"/>
          </a:xfrm>
          <a:prstGeom prst="rect">
            <a:avLst/>
          </a:prstGeom>
        </p:spPr>
        <p:txBody>
          <a:bodyPr/>
          <a:lstStyle>
            <a:lvl1pPr>
              <a:defRPr sz="3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304800" y="1752600"/>
            <a:ext cx="8534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19456" marR="0" indent="-219456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00" b="0" i="0" baseline="0">
                <a:latin typeface="Calibri" charset="0"/>
                <a:ea typeface="Calibri" charset="0"/>
                <a:cs typeface="Calibri" charset="0"/>
              </a:defRPr>
            </a:lvl1pPr>
            <a:lvl2pPr marL="466344" marR="0" indent="-24003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18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15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H2s</a:t>
            </a:r>
          </a:p>
          <a:p>
            <a:pPr lvl="0"/>
            <a:r>
              <a:rPr lang="en-US" dirty="0"/>
              <a:t>It Is One-column Only</a:t>
            </a:r>
          </a:p>
          <a:p>
            <a:pPr lvl="1"/>
            <a:r>
              <a:rPr lang="en-US" dirty="0"/>
              <a:t>It Will Probably Not Have Art</a:t>
            </a:r>
          </a:p>
          <a:p>
            <a:pPr lvl="0"/>
            <a:r>
              <a:rPr lang="en-US" dirty="0"/>
              <a:t>This 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421284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Outline: Vers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777241"/>
            <a:ext cx="8534400" cy="975360"/>
          </a:xfrm>
          <a:prstGeom prst="rect">
            <a:avLst/>
          </a:prstGeom>
        </p:spPr>
        <p:txBody>
          <a:bodyPr/>
          <a:lstStyle>
            <a:lvl1pPr>
              <a:defRPr sz="3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304800" y="1752600"/>
            <a:ext cx="8534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19456" marR="0" indent="-219456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00" b="0" i="0" baseline="0">
                <a:latin typeface="Calibri" charset="0"/>
                <a:ea typeface="Calibri" charset="0"/>
                <a:cs typeface="Calibri" charset="0"/>
              </a:defRPr>
            </a:lvl1pPr>
            <a:lvl2pPr marL="466344" marR="0" indent="-24003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18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H2s</a:t>
            </a:r>
          </a:p>
          <a:p>
            <a:pPr lvl="0"/>
            <a:r>
              <a:rPr lang="en-US" dirty="0"/>
              <a:t>It Is One-column Only</a:t>
            </a:r>
          </a:p>
          <a:p>
            <a:pPr lvl="1"/>
            <a:r>
              <a:rPr lang="en-US" dirty="0"/>
              <a:t>It Will Probably Not Have Art</a:t>
            </a:r>
          </a:p>
          <a:p>
            <a:pPr lvl="0"/>
            <a:r>
              <a:rPr lang="en-US" dirty="0"/>
              <a:t>This 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5879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E874-1F1E-47A8-9445-43713BF604C9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232E-B4EC-4D25-BD58-CF77AB1C9F78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786-FB15-420C-9E62-59E8BC8D1380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10F-8109-452E-8670-CF8589ADB092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0D1-50CC-4FEA-BFF2-2135CEE0714D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F29B-CBB1-4DF3-979D-F37BBF1F0C04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39B9-7631-4919-B943-7BD7689833E0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8C4-369E-4CED-8E79-1AB38F8EE0AE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2C1E-8149-4B2F-92C5-BEFD1042C70B}" type="datetime1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5BAF-8283-4569-83C2-73B86461DDFF}" type="datetimeFigureOut">
              <a:rPr lang="th-TH" smtClean="0"/>
              <a:pPr/>
              <a:t>25/06/66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.io/engineering-education/different-techniques-of-encoding-data-for-transmiss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3100" dirty="0">
                <a:solidFill>
                  <a:srgbClr val="000099"/>
                </a:solidFill>
                <a:latin typeface="Arial" pitchFamily="34" charset="0"/>
              </a:rPr>
              <a:t>Chapter 2</a:t>
            </a:r>
            <a:br>
              <a:rPr lang="en-GB" sz="3100" dirty="0">
                <a:solidFill>
                  <a:srgbClr val="000099"/>
                </a:solidFill>
                <a:latin typeface="Arial" pitchFamily="34" charset="0"/>
              </a:rPr>
            </a:br>
            <a:r>
              <a:rPr lang="en-AU" sz="5300" dirty="0">
                <a:solidFill>
                  <a:srgbClr val="002060"/>
                </a:solidFill>
                <a:latin typeface="Arial" pitchFamily="34" charset="0"/>
              </a:rPr>
              <a:t>Direct Links</a:t>
            </a:r>
            <a:br>
              <a:rPr lang="en-GB" sz="5300" dirty="0">
                <a:solidFill>
                  <a:srgbClr val="002060"/>
                </a:solidFill>
                <a:latin typeface="Arial" pitchFamily="34" charset="0"/>
              </a:rPr>
            </a:b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Computer Networks: A Systems Approach, Release Version 6.1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Peterson and Davie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November 2019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z="1500" b="1" smtClean="0">
                <a:solidFill>
                  <a:schemeClr val="tx1"/>
                </a:solidFill>
              </a:rPr>
              <a:pPr/>
              <a:t>1</a:t>
            </a:fld>
            <a:endParaRPr lang="th-TH" sz="15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sz="1500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E1CD-0FB6-B472-73E3-CDE61FB1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11607-4F44-7604-CA8E-0833C0BC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10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5E863-57A7-32C0-8BEA-C5889014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6388"/>
            <a:ext cx="8839200" cy="50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On the left of </a:t>
            </a:r>
            <a:r>
              <a:rPr lang="en-US" sz="2800" b="1" i="0" u="none" strike="noStrike" baseline="0" dirty="0"/>
              <a:t>Figure 2.1</a:t>
            </a:r>
            <a:r>
              <a:rPr lang="en-US" sz="2800" b="0" i="0" u="none" strike="noStrike" baseline="0" dirty="0"/>
              <a:t> shows a variety of </a:t>
            </a:r>
            <a:r>
              <a:rPr lang="en-US" sz="2800" b="1" i="0" u="none" strike="noStrike" baseline="0" dirty="0"/>
              <a:t>end-user</a:t>
            </a:r>
            <a:r>
              <a:rPr lang="en-US" sz="2800" b="0" i="0" u="none" strike="noStrike" baseline="0" dirty="0"/>
              <a:t> devices ranging from </a:t>
            </a:r>
            <a:r>
              <a:rPr lang="en-US" sz="2800" b="0" i="1" u="none" strike="noStrike" baseline="0" dirty="0"/>
              <a:t>smartphones </a:t>
            </a:r>
            <a:r>
              <a:rPr lang="en-US" sz="2800" b="0" i="0" u="none" strike="noStrike" baseline="0" dirty="0"/>
              <a:t>to </a:t>
            </a:r>
            <a:r>
              <a:rPr lang="en-US" sz="2800" b="0" i="1" u="none" strike="noStrike" baseline="0" dirty="0"/>
              <a:t>tablets </a:t>
            </a:r>
            <a:r>
              <a:rPr lang="en-US" sz="2800" b="0" i="0" u="none" strike="noStrike" baseline="0" dirty="0"/>
              <a:t>to </a:t>
            </a:r>
            <a:r>
              <a:rPr lang="en-US" sz="2800" b="0" i="1" u="none" strike="noStrike" baseline="0" dirty="0"/>
              <a:t>computers </a:t>
            </a:r>
            <a:r>
              <a:rPr lang="en-US" sz="2800" b="0" i="0" u="none" strike="noStrike" baseline="0" dirty="0"/>
              <a:t>connected by various means to an </a:t>
            </a:r>
            <a:r>
              <a:rPr lang="en-US" sz="2800" b="1" i="0" u="none" strike="noStrike" baseline="0" dirty="0"/>
              <a:t>ISP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While those </a:t>
            </a:r>
            <a:r>
              <a:rPr lang="en-US" sz="2400" b="1" i="0" u="none" strike="noStrike" baseline="0" dirty="0"/>
              <a:t>links</a:t>
            </a:r>
            <a:r>
              <a:rPr lang="en-US" sz="2400" b="0" i="0" u="none" strike="noStrike" baseline="0" dirty="0"/>
              <a:t> might use different technologies, they all look the same in this picture as </a:t>
            </a:r>
            <a:r>
              <a:rPr lang="en-US" sz="2400" b="1" i="1" u="none" strike="noStrike" baseline="0" dirty="0"/>
              <a:t>a straight line connecting a device to a router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800" b="0" i="0" u="none" strike="noStrike" baseline="0" dirty="0"/>
              <a:t> some links connect </a:t>
            </a:r>
            <a:r>
              <a:rPr lang="en-US" sz="2800" b="1" i="0" u="none" strike="noStrike" baseline="0" dirty="0"/>
              <a:t>routers</a:t>
            </a:r>
            <a:r>
              <a:rPr lang="en-US" sz="2800" b="0" i="0" u="none" strike="noStrike" baseline="0" dirty="0"/>
              <a:t> together inside</a:t>
            </a:r>
            <a:r>
              <a:rPr lang="en-US" sz="2800" dirty="0"/>
              <a:t> </a:t>
            </a:r>
            <a:r>
              <a:rPr lang="en-US" sz="2800" b="0" i="0" u="none" strike="noStrike" baseline="0" dirty="0"/>
              <a:t>the </a:t>
            </a:r>
            <a:r>
              <a:rPr lang="en-US" sz="2800" b="1" i="0" u="none" strike="noStrike" baseline="0" dirty="0"/>
              <a:t>ISP</a:t>
            </a:r>
            <a:r>
              <a:rPr lang="en-US" sz="2800" b="0" i="0" u="none" strike="noStrike" baseline="0" dirty="0"/>
              <a:t>, as well as </a:t>
            </a:r>
            <a:r>
              <a:rPr lang="en-US" sz="2800" b="1" i="0" u="none" strike="noStrike" baseline="0" dirty="0"/>
              <a:t>links</a:t>
            </a:r>
            <a:r>
              <a:rPr lang="en-US" sz="2800" b="0" i="0" u="none" strike="noStrike" baseline="0" dirty="0"/>
              <a:t> that connect the </a:t>
            </a:r>
            <a:r>
              <a:rPr lang="en-US" sz="2800" b="1" i="0" u="none" strike="noStrike" baseline="0" dirty="0"/>
              <a:t>ISP</a:t>
            </a:r>
            <a:r>
              <a:rPr lang="en-US" sz="2800" b="0" i="0" u="none" strike="noStrike" baseline="0" dirty="0"/>
              <a:t> to the “</a:t>
            </a:r>
            <a:r>
              <a:rPr lang="en-US" sz="2800" b="1" u="none" strike="noStrike" baseline="0" dirty="0"/>
              <a:t>rest of the Internet</a:t>
            </a:r>
            <a:r>
              <a:rPr lang="en-US" sz="2800" b="0" i="0" u="none" strike="noStrike" baseline="0" dirty="0"/>
              <a:t>,” </a:t>
            </a:r>
          </a:p>
          <a:p>
            <a:pPr lvl="1"/>
            <a:r>
              <a:rPr lang="en-US" sz="2400" b="0" i="0" u="none" strike="noStrike" baseline="0" dirty="0"/>
              <a:t>which consists of many other </a:t>
            </a:r>
            <a:r>
              <a:rPr lang="en-US" sz="2400" b="1" i="0" u="none" strike="noStrike" baseline="0" dirty="0"/>
              <a:t>ISPs </a:t>
            </a:r>
            <a:r>
              <a:rPr lang="en-US" sz="2400" b="0" i="0" u="none" strike="noStrike" baseline="0" dirty="0"/>
              <a:t>and the </a:t>
            </a:r>
            <a:r>
              <a:rPr lang="en-US" sz="2400" b="1" i="0" u="none" strike="noStrike" baseline="0" dirty="0"/>
              <a:t>hosts </a:t>
            </a:r>
            <a:r>
              <a:rPr lang="en-US" sz="2400" b="0" i="0" u="none" strike="noStrike" baseline="0" dirty="0"/>
              <a:t>to which they connect.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63911-03FB-FF2D-1D0C-3D3E3846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133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/>
              <a:t>in </a:t>
            </a:r>
            <a:r>
              <a:rPr lang="en-US" sz="2800" b="1" i="0" u="none" strike="noStrike" baseline="0" dirty="0"/>
              <a:t>Figure 2.1</a:t>
            </a:r>
            <a:r>
              <a:rPr lang="en-US" sz="2800" i="0" u="none" strike="noStrike" baseline="0" dirty="0"/>
              <a:t>,</a:t>
            </a:r>
            <a:r>
              <a:rPr lang="en-US" sz="2800" b="1" i="0" u="none" strike="noStrike" baseline="0" dirty="0"/>
              <a:t> </a:t>
            </a:r>
            <a:r>
              <a:rPr lang="en-US" sz="2800" i="0" u="none" strike="noStrike" baseline="0" dirty="0"/>
              <a:t>t</a:t>
            </a:r>
            <a:r>
              <a:rPr lang="en-US" sz="2800" b="0" i="0" u="none" strike="noStrike" baseline="0" dirty="0"/>
              <a:t>he links all look alike </a:t>
            </a:r>
            <a:r>
              <a:rPr lang="en-US" sz="2800" b="0" i="1" u="none" strike="noStrike" baseline="0" dirty="0"/>
              <a:t>because a network architecture is to provide a </a:t>
            </a:r>
            <a:r>
              <a:rPr lang="en-US" sz="2800" b="1" i="1" u="none" strike="noStrike" baseline="0" dirty="0"/>
              <a:t>common abstraction </a:t>
            </a:r>
            <a:r>
              <a:rPr lang="en-US" sz="2800" b="0" i="1" u="none" strike="noStrike" baseline="0" dirty="0"/>
              <a:t>of a </a:t>
            </a:r>
            <a:r>
              <a:rPr lang="en-US" sz="2800" b="1" i="1" u="none" strike="noStrike" baseline="0" dirty="0"/>
              <a:t>complex network</a:t>
            </a:r>
            <a:r>
              <a:rPr lang="en-US" sz="2800" b="0" i="1" u="none" strike="noStrike" baseline="0" dirty="0"/>
              <a:t> and its </a:t>
            </a:r>
            <a:r>
              <a:rPr lang="en-US" sz="2800" b="1" i="1" u="none" strike="noStrike" baseline="0" dirty="0"/>
              <a:t>links</a:t>
            </a:r>
            <a:r>
              <a:rPr lang="en-US" sz="2800" b="0" i="1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idea is that a </a:t>
            </a:r>
            <a:r>
              <a:rPr lang="en-US" sz="2400" b="0" i="1" u="none" strike="noStrike" baseline="0" dirty="0"/>
              <a:t>laptop</a:t>
            </a:r>
            <a:r>
              <a:rPr lang="en-US" sz="2400" b="0" i="0" u="none" strike="noStrike" baseline="0" dirty="0"/>
              <a:t> or </a:t>
            </a:r>
            <a:r>
              <a:rPr lang="en-US" sz="2400" b="0" i="1" u="none" strike="noStrike" baseline="0" dirty="0"/>
              <a:t>smartphone </a:t>
            </a:r>
            <a:r>
              <a:rPr lang="en-US" sz="2400" b="0" i="0" u="none" strike="noStrike" baseline="0" dirty="0"/>
              <a:t>doesn’t have to care </a:t>
            </a:r>
            <a:r>
              <a:rPr lang="en-US" sz="2400" i="1" u="none" strike="noStrike" baseline="0" dirty="0"/>
              <a:t>what link it is connected to</a:t>
            </a:r>
            <a:r>
              <a:rPr lang="en-US" sz="2400" b="1" i="1" u="none" strike="noStrike" baseline="0" dirty="0"/>
              <a:t>—the only thing matters is</a:t>
            </a:r>
            <a:r>
              <a:rPr lang="en-US" sz="2400" b="0" i="0" u="none" strike="noStrike" baseline="0" dirty="0"/>
              <a:t> </a:t>
            </a:r>
            <a:r>
              <a:rPr lang="en-US" sz="2400" b="1" i="1" u="none" strike="noStrike" baseline="0" dirty="0"/>
              <a:t>that</a:t>
            </a:r>
            <a:r>
              <a:rPr lang="en-US" sz="2400" b="0" i="0" u="none" strike="noStrike" baseline="0" dirty="0"/>
              <a:t> </a:t>
            </a:r>
            <a:r>
              <a:rPr lang="en-US" sz="2400" b="1" i="1" u="none" strike="noStrike" baseline="0" dirty="0"/>
              <a:t>it has a link to the Internet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Similarly, a </a:t>
            </a:r>
            <a:r>
              <a:rPr lang="en-US" sz="2800" b="1" i="0" u="none" strike="noStrike" baseline="0" dirty="0"/>
              <a:t>router</a:t>
            </a:r>
            <a:r>
              <a:rPr lang="en-US" sz="2800" b="0" i="0" u="none" strike="noStrike" baseline="0" dirty="0"/>
              <a:t> doesn’t have to care </a:t>
            </a:r>
            <a:r>
              <a:rPr lang="en-US" sz="2800" b="1" i="1" u="none" strike="noStrike" baseline="0" dirty="0"/>
              <a:t>what sort of link connects it to other routers</a:t>
            </a:r>
            <a:endParaRPr lang="en-US" sz="2800" dirty="0"/>
          </a:p>
          <a:p>
            <a:pPr lvl="1"/>
            <a:r>
              <a:rPr lang="en-US" sz="2400" b="0" i="0" u="none" strike="noStrike" baseline="0" dirty="0"/>
              <a:t>it sends </a:t>
            </a:r>
            <a:r>
              <a:rPr lang="en-US" sz="2400" b="1" i="0" u="none" strike="noStrike" baseline="0" dirty="0"/>
              <a:t>data packets </a:t>
            </a:r>
            <a:r>
              <a:rPr lang="en-US" sz="2400" b="0" i="0" u="none" strike="noStrike" baseline="0" dirty="0"/>
              <a:t>on the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, expecting the packet to reach the other end.</a:t>
            </a:r>
          </a:p>
          <a:p>
            <a:r>
              <a:rPr lang="en-US" sz="2800" i="1" u="none" strike="noStrike" baseline="0" dirty="0"/>
              <a:t>How do we make all these links to end-users and routers look sufficiently alike?</a:t>
            </a:r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03941C-08D6-7722-1E5B-E1ACCF0B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16562"/>
          </a:xfrm>
        </p:spPr>
        <p:txBody>
          <a:bodyPr>
            <a:normAutofit lnSpcReduction="10000"/>
          </a:bodyPr>
          <a:lstStyle/>
          <a:p>
            <a:r>
              <a:rPr lang="en-US" sz="2800" b="1" i="1" u="none" strike="noStrike" baseline="0" dirty="0"/>
              <a:t>How do we make all these links to end-users and routers look sufficiently alike?</a:t>
            </a:r>
          </a:p>
          <a:p>
            <a:pPr lvl="1"/>
            <a:r>
              <a:rPr lang="en-US" sz="2400" b="1" i="0" u="sng" strike="noStrike" baseline="0" dirty="0"/>
              <a:t>First,</a:t>
            </a:r>
            <a:r>
              <a:rPr lang="en-US" sz="2400" b="0" i="0" u="sng" strike="noStrike" baseline="0" dirty="0"/>
              <a:t> </a:t>
            </a:r>
            <a:r>
              <a:rPr lang="en-US" sz="2400" b="0" i="0" strike="noStrike" baseline="0" dirty="0"/>
              <a:t>deal </a:t>
            </a:r>
            <a:r>
              <a:rPr lang="en-US" sz="2400" b="0" i="0" u="none" strike="noStrike" baseline="0" dirty="0"/>
              <a:t>with all the </a:t>
            </a:r>
            <a:r>
              <a:rPr lang="en-US" sz="2400" b="1" i="0" u="none" strike="noStrike" baseline="0" dirty="0"/>
              <a:t>physical limitations </a:t>
            </a:r>
            <a:r>
              <a:rPr lang="en-US" sz="2400" b="0" i="0" u="none" strike="noStrike" baseline="0" dirty="0"/>
              <a:t>and </a:t>
            </a:r>
            <a:r>
              <a:rPr lang="en-US" sz="2400" b="1" i="0" u="none" strike="noStrike" baseline="0" dirty="0"/>
              <a:t>shortcomings</a:t>
            </a:r>
            <a:r>
              <a:rPr lang="en-US" sz="2400" b="0" i="0" u="none" strike="noStrike" baseline="0" dirty="0"/>
              <a:t> of </a:t>
            </a:r>
            <a:r>
              <a:rPr lang="en-US" sz="2400" b="1" i="0" u="none" strike="noStrike" baseline="0" dirty="0"/>
              <a:t>links</a:t>
            </a:r>
            <a:r>
              <a:rPr lang="en-US" sz="2400" b="0" i="0" u="none" strike="noStrike" baseline="0" dirty="0"/>
              <a:t> in the real world.</a:t>
            </a:r>
          </a:p>
          <a:p>
            <a:pPr lvl="2"/>
            <a:r>
              <a:rPr lang="en-US" b="0" i="0" u="none" strike="noStrike" baseline="0" dirty="0"/>
              <a:t>typically, </a:t>
            </a:r>
            <a:r>
              <a:rPr lang="en-US" b="1" i="1" u="none" strike="noStrike" baseline="0" dirty="0"/>
              <a:t>copper wire </a:t>
            </a:r>
            <a:r>
              <a:rPr lang="en-US" b="0" i="0" u="none" strike="noStrike" baseline="0" dirty="0"/>
              <a:t>in some form, such as </a:t>
            </a:r>
            <a:r>
              <a:rPr lang="en-US" b="1" i="0" u="none" strike="noStrike" baseline="0" dirty="0"/>
              <a:t>shielded </a:t>
            </a:r>
            <a:r>
              <a:rPr lang="en-US" i="0" u="none" strike="noStrike" baseline="0" dirty="0"/>
              <a:t>or</a:t>
            </a:r>
            <a:r>
              <a:rPr lang="en-US" b="1" i="0" u="none" strike="noStrike" baseline="0" dirty="0"/>
              <a:t> unshielded </a:t>
            </a:r>
            <a:r>
              <a:rPr lang="en-US" b="1" i="1" u="none" strike="noStrike" baseline="0" dirty="0"/>
              <a:t>twisted pair cables </a:t>
            </a:r>
            <a:r>
              <a:rPr lang="en-US" b="0" i="0" u="none" strike="noStrike" baseline="0" dirty="0"/>
              <a:t>(</a:t>
            </a:r>
            <a:r>
              <a:rPr lang="en-US" b="0" i="1" u="none" strike="noStrike" baseline="0" dirty="0"/>
              <a:t>Ethernets </a:t>
            </a:r>
            <a:r>
              <a:rPr lang="en-US" b="0" i="0" u="none" strike="noStrike" baseline="0" dirty="0"/>
              <a:t>and </a:t>
            </a:r>
            <a:r>
              <a:rPr lang="en-US" b="0" i="1" u="none" strike="noStrike" baseline="0" dirty="0"/>
              <a:t>landline phones</a:t>
            </a:r>
            <a:r>
              <a:rPr lang="en-US" b="0" i="0" u="none" strike="noStrike" baseline="0" dirty="0"/>
              <a:t>) and </a:t>
            </a:r>
            <a:r>
              <a:rPr lang="en-US" b="1" i="1" u="none" strike="noStrike" baseline="0" dirty="0"/>
              <a:t>coaxial cable</a:t>
            </a:r>
            <a:r>
              <a:rPr lang="en-US" b="0" i="0" u="none" strike="noStrike" baseline="0" dirty="0"/>
              <a:t>; </a:t>
            </a:r>
            <a:r>
              <a:rPr lang="en-US" b="1" i="1" u="none" strike="noStrike" baseline="0" dirty="0"/>
              <a:t>optical fiber</a:t>
            </a:r>
            <a:r>
              <a:rPr lang="en-US" i="1" u="none" strike="noStrike" baseline="0" dirty="0"/>
              <a:t>,</a:t>
            </a:r>
            <a:r>
              <a:rPr lang="en-US" b="0" i="0" u="none" strike="noStrike" baseline="0" dirty="0"/>
              <a:t> or </a:t>
            </a:r>
            <a:r>
              <a:rPr lang="en-US" b="1" i="1" u="none" strike="noStrike" baseline="0" dirty="0"/>
              <a:t>air/free space wireless links</a:t>
            </a:r>
            <a:r>
              <a:rPr lang="en-US" b="0" i="0" u="none" strike="noStrike" baseline="0" dirty="0"/>
              <a:t>.</a:t>
            </a:r>
            <a:endParaRPr lang="th-TH" i="1" dirty="0"/>
          </a:p>
          <a:p>
            <a:pPr lvl="2"/>
            <a:r>
              <a:rPr lang="en-US" b="0" i="0" u="none" strike="noStrike" baseline="0" dirty="0"/>
              <a:t>All of these l</a:t>
            </a:r>
            <a:r>
              <a:rPr lang="en-US" b="1" i="0" u="none" strike="noStrike" baseline="0" dirty="0"/>
              <a:t>inks</a:t>
            </a:r>
            <a:r>
              <a:rPr lang="en-US" b="0" i="0" u="none" strike="noStrike" baseline="0" dirty="0"/>
              <a:t> are made to propagate </a:t>
            </a:r>
            <a:r>
              <a:rPr lang="en-US" b="1" i="1" u="none" strike="noStrike" baseline="0" dirty="0"/>
              <a:t>electromagnetic (EM) signals</a:t>
            </a:r>
            <a:r>
              <a:rPr lang="en-US" b="0" i="0" u="none" strike="noStrike" baseline="0" dirty="0"/>
              <a:t>, such as </a:t>
            </a:r>
            <a:r>
              <a:rPr lang="en-US" b="1" i="1" u="none" strike="noStrike" baseline="0" dirty="0"/>
              <a:t>radio waves</a:t>
            </a:r>
            <a:r>
              <a:rPr lang="en-US" b="0" i="0" u="none" strike="noStrike" baseline="0" dirty="0"/>
              <a:t>, but here we talk about </a:t>
            </a:r>
            <a:r>
              <a:rPr lang="en-US" b="1" i="1" u="none" strike="noStrike" baseline="0" dirty="0"/>
              <a:t>data bits</a:t>
            </a:r>
            <a:r>
              <a:rPr lang="en-US" b="0" i="0" u="none" strike="noStrike" baseline="0" dirty="0"/>
              <a:t>.</a:t>
            </a:r>
          </a:p>
          <a:p>
            <a:pPr lvl="1"/>
            <a:r>
              <a:rPr lang="en-US" sz="2400" b="1" i="0" u="sng" strike="noStrike" baseline="0" dirty="0"/>
              <a:t>Second</a:t>
            </a:r>
            <a:r>
              <a:rPr lang="en-US" sz="2400" b="1" u="sng" dirty="0"/>
              <a:t>ly</a:t>
            </a:r>
            <a:r>
              <a:rPr lang="en-US" sz="2400" b="1" dirty="0"/>
              <a:t>,</a:t>
            </a:r>
            <a:r>
              <a:rPr lang="en-US" sz="2400" dirty="0"/>
              <a:t> the </a:t>
            </a:r>
            <a:r>
              <a:rPr lang="en-US" sz="2400" b="0" i="0" u="none" strike="noStrike" baseline="0" dirty="0"/>
              <a:t>important </a:t>
            </a:r>
            <a:r>
              <a:rPr lang="en-US" sz="2400" b="1" i="0" u="none" strike="noStrike" baseline="0" dirty="0"/>
              <a:t>link characteristic </a:t>
            </a:r>
            <a:r>
              <a:rPr lang="en-US" sz="2400" b="0" i="0" u="none" strike="noStrike" baseline="0" dirty="0"/>
              <a:t>is the </a:t>
            </a:r>
            <a:r>
              <a:rPr lang="en-US" sz="2400" b="1" i="1" u="none" strike="noStrike" baseline="0" dirty="0"/>
              <a:t>frequency</a:t>
            </a:r>
            <a:r>
              <a:rPr lang="en-US" sz="2400" dirty="0"/>
              <a:t> (</a:t>
            </a:r>
            <a:r>
              <a:rPr lang="en-US" sz="2400" b="0" i="0" u="none" strike="noStrike" baseline="0" dirty="0"/>
              <a:t>in hertz) with which the </a:t>
            </a:r>
            <a:r>
              <a:rPr lang="en-US" sz="2400" b="1" i="0" u="none" strike="noStrike" baseline="0" dirty="0"/>
              <a:t>electromagnetic (EM) waves </a:t>
            </a:r>
            <a:r>
              <a:rPr lang="en-US" sz="2400" b="0" i="0" u="none" strike="noStrike" baseline="0" dirty="0"/>
              <a:t>oscillate.</a:t>
            </a:r>
          </a:p>
          <a:p>
            <a:pPr lvl="2"/>
            <a:r>
              <a:rPr lang="en-US" sz="2200" b="1" i="1" u="none" strike="noStrike" baseline="0" dirty="0"/>
              <a:t>EM wave </a:t>
            </a:r>
            <a:r>
              <a:rPr lang="en-US" sz="2200" b="0" i="0" u="none" strike="noStrike" baseline="0" dirty="0"/>
              <a:t>ranging between </a:t>
            </a:r>
            <a:r>
              <a:rPr lang="en-US" sz="2200" b="1" i="0" u="none" strike="noStrike" baseline="0" dirty="0"/>
              <a:t>300 Hz </a:t>
            </a:r>
            <a:r>
              <a:rPr lang="en-US" sz="2200" b="0" i="0" u="none" strike="noStrike" baseline="0" dirty="0"/>
              <a:t>and </a:t>
            </a:r>
            <a:r>
              <a:rPr lang="en-US" sz="2200" b="1" i="0" u="none" strike="noStrike" baseline="0" dirty="0"/>
              <a:t>3300 Hz</a:t>
            </a:r>
            <a:endParaRPr lang="en-US" sz="2200" b="0" i="0" u="none" strike="noStrike" baseline="0" dirty="0"/>
          </a:p>
          <a:p>
            <a:pPr lvl="1"/>
            <a:endParaRPr lang="en-US" sz="2400" b="0" i="0" u="none" strike="noStrike" baseline="0" dirty="0"/>
          </a:p>
          <a:p>
            <a:pPr marL="914400" lvl="2" indent="0">
              <a:buNone/>
            </a:pPr>
            <a:endParaRPr lang="en-US" b="0" i="0" u="none" strike="noStrike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FCD332-F67E-C17C-A393-9AF71C96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FD8B-3C11-1765-1A8B-E05042CD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95272-E85F-166A-8B15-08E2B29F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E94AA2-8241-CF3A-61B4-8829D4C9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F6F71-2520-57DE-C13F-FEF157DD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79" y="1167541"/>
            <a:ext cx="2652421" cy="2365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05B7A-8E4D-BBCF-08BC-021651CC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5459"/>
            <a:ext cx="3214093" cy="2336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08DD15-04A3-8AAF-C291-C759E005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28" y="1228553"/>
            <a:ext cx="4095109" cy="2128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C6F659-E79D-0F27-0E92-DE10531C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47434"/>
            <a:ext cx="3352800" cy="24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4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1064-252A-E3D8-BE6B-7AA1343B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BA14C-6C17-EE7D-0F57-C742020C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15</a:t>
            </a:fld>
            <a:endParaRPr lang="th-T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4FF93-8CAC-1071-67C0-F856E4D4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81097"/>
            <a:ext cx="8229600" cy="38958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7759238-6A71-9AF1-0421-81787494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10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6C29-840C-35B8-2585-88289875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0" i="0" u="none" strike="noStrike" baseline="0" dirty="0"/>
              <a:t>The </a:t>
            </a:r>
            <a:r>
              <a:rPr lang="en-US" sz="2600" b="1" i="1" u="none" strike="noStrike" baseline="0" dirty="0"/>
              <a:t>distance between a pair of adjacent maxima or minima of a wave</a:t>
            </a:r>
            <a:r>
              <a:rPr lang="en-US" sz="2600" b="0" i="0" u="none" strike="noStrike" baseline="0" dirty="0"/>
              <a:t>, measured in </a:t>
            </a:r>
            <a:r>
              <a:rPr lang="en-US" sz="2600" b="1" i="0" u="none" strike="noStrike" baseline="0" dirty="0"/>
              <a:t>meters</a:t>
            </a:r>
            <a:r>
              <a:rPr lang="en-US" sz="2600" b="0" i="0" u="none" strike="noStrike" baseline="0" dirty="0"/>
              <a:t>, is called the </a:t>
            </a:r>
            <a:r>
              <a:rPr lang="en-US" sz="2600" b="1" i="1" u="sng" strike="noStrike" baseline="0" dirty="0"/>
              <a:t>wavelength</a:t>
            </a:r>
            <a:r>
              <a:rPr lang="en-US" sz="2600" b="0" i="0" u="none" strike="noStrike" baseline="0" dirty="0"/>
              <a:t>. </a:t>
            </a:r>
          </a:p>
          <a:p>
            <a:pPr lvl="1"/>
            <a:r>
              <a:rPr lang="en-US" sz="2600" b="0" i="0" u="none" strike="noStrike" baseline="0" dirty="0"/>
              <a:t>Since all </a:t>
            </a:r>
            <a:r>
              <a:rPr lang="en-US" sz="2600" b="1" i="0" u="none" strike="noStrike" baseline="0" dirty="0"/>
              <a:t>EM waves</a:t>
            </a:r>
            <a:r>
              <a:rPr lang="en-US" sz="2600" b="0" i="0" u="none" strike="noStrike" baseline="0" dirty="0"/>
              <a:t> travel at the </a:t>
            </a:r>
            <a:r>
              <a:rPr lang="en-US" sz="2600" b="1" i="0" u="none" strike="noStrike" baseline="0" dirty="0"/>
              <a:t>speed of light</a:t>
            </a:r>
            <a:r>
              <a:rPr lang="en-US" sz="2600" b="0" i="0" u="none" strike="noStrike" baseline="0" dirty="0"/>
              <a:t> (</a:t>
            </a:r>
            <a:r>
              <a:rPr lang="en-US" sz="2600" b="0" i="1" u="none" strike="noStrike" baseline="0" dirty="0"/>
              <a:t>depending on the medium</a:t>
            </a:r>
            <a:r>
              <a:rPr lang="en-US" sz="2600" b="0" i="0" u="none" strike="noStrike" baseline="0" dirty="0"/>
              <a:t>), </a:t>
            </a:r>
            <a:r>
              <a:rPr lang="en-US" sz="2600" i="0" u="none" strike="noStrike" baseline="0" dirty="0"/>
              <a:t>the</a:t>
            </a:r>
            <a:r>
              <a:rPr lang="en-US" sz="2600" b="1" i="0" u="none" strike="noStrike" baseline="0" dirty="0"/>
              <a:t> </a:t>
            </a:r>
            <a:r>
              <a:rPr lang="en-US" sz="2600" b="1" i="0" u="sng" strike="noStrike" baseline="0" dirty="0"/>
              <a:t>speed of light </a:t>
            </a:r>
            <a:r>
              <a:rPr lang="en-US" sz="2600" b="0" i="0" u="sng" strike="noStrike" baseline="0" dirty="0"/>
              <a:t>divided by the </a:t>
            </a:r>
            <a:r>
              <a:rPr lang="en-US" sz="2600" b="1" i="0" u="sng" strike="noStrike" baseline="0" dirty="0"/>
              <a:t>wave’s frequency </a:t>
            </a:r>
            <a:r>
              <a:rPr lang="en-US" sz="2600" b="0" i="0" u="sng" strike="noStrike" baseline="0" dirty="0"/>
              <a:t>is equal to its </a:t>
            </a:r>
            <a:r>
              <a:rPr lang="en-US" sz="2600" b="1" i="1" u="sng" strike="noStrike" baseline="0" dirty="0"/>
              <a:t>wavelength </a:t>
            </a:r>
            <a:r>
              <a:rPr lang="en-US" sz="2600" strike="noStrike" baseline="0" dirty="0"/>
              <a:t>(see the Figure on the next slide)</a:t>
            </a:r>
            <a:r>
              <a:rPr lang="en-US" sz="2600" b="0" i="0" u="none" strike="noStrike" baseline="0" dirty="0"/>
              <a:t>.</a:t>
            </a:r>
          </a:p>
          <a:p>
            <a:pPr lvl="2"/>
            <a:r>
              <a:rPr lang="en-US" sz="2200" dirty="0"/>
              <a:t>For example, a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300-Hz</a:t>
            </a:r>
            <a:r>
              <a:rPr lang="en-US" sz="2200" b="0" u="none" strike="noStrike" baseline="0" dirty="0"/>
              <a:t> </a:t>
            </a:r>
            <a:r>
              <a:rPr lang="en-US" sz="2200" b="1" u="none" strike="noStrike" baseline="0" dirty="0"/>
              <a:t>EM</a:t>
            </a:r>
            <a:r>
              <a:rPr lang="en-US" sz="2200" b="1" i="1" u="none" strike="noStrike" baseline="0" dirty="0"/>
              <a:t> </a:t>
            </a:r>
            <a:r>
              <a:rPr lang="en-US" sz="2200" b="1" i="0" u="none" strike="noStrike" baseline="0" dirty="0"/>
              <a:t>wave</a:t>
            </a:r>
            <a:r>
              <a:rPr lang="en-US" sz="2200" b="0" i="0" u="none" strike="noStrike" baseline="0" dirty="0"/>
              <a:t> traveling through a copper cable would have a </a:t>
            </a:r>
            <a:r>
              <a:rPr lang="en-US" sz="2200" b="1" i="1" u="none" strike="noStrike" baseline="0" dirty="0"/>
              <a:t>wavelength</a:t>
            </a:r>
            <a:r>
              <a:rPr lang="en-US" sz="2200" b="0" i="0" u="none" strike="noStrike" baseline="0" dirty="0"/>
              <a:t> of </a:t>
            </a:r>
            <a:r>
              <a:rPr lang="en-US" sz="2200" b="1" i="0" u="none" strike="noStrike" baseline="0" dirty="0"/>
              <a:t>667 × 10</a:t>
            </a:r>
            <a:r>
              <a:rPr lang="en-US" sz="2200" b="1" i="0" u="none" strike="noStrike" baseline="30000" dirty="0"/>
              <a:t>3</a:t>
            </a:r>
            <a:r>
              <a:rPr lang="en-US" sz="2200" b="1" i="0" u="none" strike="noStrike" baseline="0" dirty="0"/>
              <a:t> 𝑚𝑒𝑡𝑒𝑟𝑠 </a:t>
            </a:r>
            <a:r>
              <a:rPr lang="en-US" sz="2200" b="0" i="0" u="none" strike="noStrike" baseline="0" dirty="0"/>
              <a:t>(</a:t>
            </a:r>
            <a:r>
              <a:rPr lang="en-US" sz="2200" b="0" i="1" u="none" strike="noStrike" baseline="0" dirty="0"/>
              <a:t>Speed-Of-Light-In-Copper</a:t>
            </a:r>
            <a:r>
              <a:rPr lang="en-US" sz="2200" dirty="0"/>
              <a:t> is </a:t>
            </a:r>
            <a:r>
              <a:rPr lang="en-US" sz="2200" b="1" dirty="0"/>
              <a:t>2.001 x 10</a:t>
            </a:r>
            <a:r>
              <a:rPr lang="en-US" sz="2200" b="1" baseline="30000" dirty="0"/>
              <a:t>8</a:t>
            </a:r>
            <a:r>
              <a:rPr lang="en-US" sz="2200" dirty="0"/>
              <a:t>).</a:t>
            </a:r>
          </a:p>
          <a:p>
            <a:pPr lvl="1"/>
            <a:r>
              <a:rPr lang="en-US" sz="2600" b="1" i="0" u="none" strike="noStrike" baseline="0" dirty="0"/>
              <a:t>Figure 2.2 </a:t>
            </a:r>
            <a:r>
              <a:rPr lang="en-US" sz="2600" b="0" i="0" u="none" strike="noStrike" baseline="0" dirty="0"/>
              <a:t>depicts the </a:t>
            </a:r>
            <a:r>
              <a:rPr lang="en-US" sz="2600" b="1" i="0" u="none" strike="noStrike" baseline="0" dirty="0"/>
              <a:t>electromagnetic spectrum </a:t>
            </a:r>
            <a:r>
              <a:rPr lang="en-US" sz="2600" b="0" i="0" u="none" strike="noStrike" baseline="0" dirty="0"/>
              <a:t>and shows which media are commonly used to carry which frequency bands.</a:t>
            </a:r>
            <a:endParaRPr lang="en-US" sz="2600" dirty="0"/>
          </a:p>
          <a:p>
            <a:pPr lvl="1"/>
            <a:endParaRPr lang="en-US" sz="2400" b="0" i="0" u="none" strike="noStrike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6694-4222-795B-86CD-00BB217F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B1358-6F0D-35A6-2D48-94215C7B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6FD48C-17BE-6771-08FD-C2EAB856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51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16F6-B8A9-2E5E-CDC4-8AE0D0B3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08259"/>
            <a:ext cx="8534400" cy="560069"/>
          </a:xfrm>
        </p:spPr>
        <p:txBody>
          <a:bodyPr>
            <a:normAutofit fontScale="90000"/>
          </a:bodyPr>
          <a:lstStyle/>
          <a:p>
            <a:r>
              <a:rPr lang="en-US" dirty="0"/>
              <a:t>Wave Length</a:t>
            </a:r>
            <a:br>
              <a:rPr lang="en-US" dirty="0"/>
            </a:br>
            <a:r>
              <a:rPr lang="en-US" sz="1650" dirty="0"/>
              <a:t>https://scied.ucar.edu/learning-zone/atmosphere/wavelength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B3A4-27B8-0ABD-5715-6663E8CF9D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300" y="2057400"/>
            <a:ext cx="3429000" cy="3486150"/>
          </a:xfrm>
        </p:spPr>
        <p:txBody>
          <a:bodyPr/>
          <a:lstStyle/>
          <a:p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wavelength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of a wave describes how long the wave is. 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wavelength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distance from the "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(top) of one wave to the 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crest of the next wave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Alternately, we can measure from the "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trough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(bottom) of one wave to the trough of the next wave and get the same value for the 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wavelength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F50EA-90EE-EE81-8A48-6F645104A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10-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C5F-8F3F-08A3-7348-825A08441D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C9887AE-EB06-BC08-4698-CCEE0830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355056"/>
            <a:ext cx="54673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EF7B-61E5-18DB-782B-9CADE319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F9397-B1F9-5059-A589-BEBADDF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18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DC3B8-0A6E-CA96-A3A4-07CDAC71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839200" cy="4269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B9C32D-4EE2-8E37-5237-546A405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86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0D2A-5E6D-C36A-A362-6B3FFA6C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3163"/>
          </a:xfrm>
        </p:spPr>
        <p:txBody>
          <a:bodyPr>
            <a:normAutofit/>
          </a:bodyPr>
          <a:lstStyle/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high-level summary </a:t>
            </a:r>
            <a:r>
              <a:rPr lang="en-US" sz="2400" b="0" i="0" u="none" strike="noStrike" baseline="0" dirty="0"/>
              <a:t>is that traditional </a:t>
            </a:r>
            <a:r>
              <a:rPr lang="en-US" sz="2400" b="1" i="1" u="none" strike="noStrike" baseline="0" dirty="0"/>
              <a:t>cellular phone technologies </a:t>
            </a:r>
            <a:r>
              <a:rPr lang="en-US" sz="2400" b="0" i="0" u="none" strike="noStrike" baseline="0" dirty="0"/>
              <a:t>range from </a:t>
            </a:r>
            <a:r>
              <a:rPr lang="en-US" sz="2400" b="1" i="0" u="none" strike="noStrike" baseline="0" dirty="0"/>
              <a:t>700-MHz </a:t>
            </a:r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2400-MHz</a:t>
            </a:r>
            <a:r>
              <a:rPr lang="en-US" sz="2400" b="0" i="0" u="none" strike="noStrike" baseline="0" dirty="0"/>
              <a:t>, with new </a:t>
            </a:r>
            <a:r>
              <a:rPr lang="en-US" sz="2400" b="1" i="0" u="none" strike="noStrike" baseline="0" dirty="0"/>
              <a:t>mid-spectrum</a:t>
            </a:r>
            <a:r>
              <a:rPr lang="en-US" sz="2400" b="0" i="0" u="none" strike="noStrike" baseline="0" dirty="0"/>
              <a:t> allocations at </a:t>
            </a:r>
            <a:r>
              <a:rPr lang="en-US" sz="2400" b="1" i="0" u="none" strike="noStrike" baseline="0" dirty="0"/>
              <a:t>6-GHz</a:t>
            </a:r>
            <a:r>
              <a:rPr lang="en-US" sz="2400" b="0" i="0" u="none" strike="noStrike" baseline="0" dirty="0"/>
              <a:t>, and </a:t>
            </a:r>
            <a:r>
              <a:rPr lang="en-US" sz="2400" b="1" i="0" u="none" strike="noStrike" baseline="0" dirty="0"/>
              <a:t>millimeter-wave</a:t>
            </a:r>
            <a:r>
              <a:rPr lang="en-US" sz="2400" b="0" i="0" u="none" strike="noStrike" baseline="0" dirty="0"/>
              <a:t> (</a:t>
            </a:r>
            <a:r>
              <a:rPr lang="en-US" sz="2400" b="1" i="0" u="none" strike="noStrike" baseline="0" dirty="0"/>
              <a:t>mmWave</a:t>
            </a:r>
            <a:r>
              <a:rPr lang="en-US" sz="2400" b="0" i="0" u="none" strike="noStrike" baseline="0" dirty="0"/>
              <a:t>) allocations opening above </a:t>
            </a:r>
            <a:r>
              <a:rPr lang="en-US" sz="2400" b="1" i="0" u="none" strike="noStrike" baseline="0" dirty="0"/>
              <a:t>24-GHz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This </a:t>
            </a:r>
            <a:r>
              <a:rPr lang="en-US" b="1" i="0" u="none" strike="noStrike" baseline="0" dirty="0" err="1"/>
              <a:t>mmWave</a:t>
            </a:r>
            <a:r>
              <a:rPr lang="en-US" b="1" i="0" u="none" strike="noStrike" baseline="0" dirty="0"/>
              <a:t> (&gt; </a:t>
            </a:r>
            <a:r>
              <a:rPr lang="en-US" sz="2400" b="1" i="0" u="none" strike="noStrike" baseline="0" dirty="0"/>
              <a:t>24-GHz</a:t>
            </a:r>
            <a:r>
              <a:rPr lang="en-US" i="0" u="none" strike="noStrike" baseline="0" dirty="0"/>
              <a:t>) </a:t>
            </a:r>
            <a:r>
              <a:rPr lang="en-US" b="1" i="0" u="none" strike="noStrike" baseline="0" dirty="0"/>
              <a:t>band</a:t>
            </a:r>
            <a:r>
              <a:rPr lang="en-US" b="0" i="0" u="none" strike="noStrike" baseline="0" dirty="0"/>
              <a:t> will likely become essential to the </a:t>
            </a:r>
            <a:r>
              <a:rPr lang="en-US" b="1" i="0" u="sng" strike="noStrike" baseline="0" dirty="0"/>
              <a:t>5G mobile network</a:t>
            </a:r>
            <a:r>
              <a:rPr lang="en-US" b="0" i="0" u="none" strike="noStrike" baseline="0" dirty="0"/>
              <a:t>.</a:t>
            </a:r>
          </a:p>
          <a:p>
            <a:pPr lvl="1"/>
            <a:r>
              <a:rPr lang="en-US" sz="2400" dirty="0"/>
              <a:t>A</a:t>
            </a:r>
            <a:r>
              <a:rPr lang="en-US" sz="2400" b="0" i="0" u="none" strike="noStrike" baseline="0" dirty="0"/>
              <a:t> </a:t>
            </a:r>
            <a:r>
              <a:rPr lang="en-US" sz="2400" b="1" i="0" u="sng" strike="noStrike" baseline="0" dirty="0"/>
              <a:t>network link </a:t>
            </a:r>
            <a:r>
              <a:rPr lang="en-US" sz="2400" b="0" i="0" u="sng" strike="noStrike" baseline="0" dirty="0"/>
              <a:t>is a </a:t>
            </a:r>
            <a:r>
              <a:rPr lang="en-US" sz="2400" b="1" i="0" u="sng" strike="noStrike" baseline="0" dirty="0"/>
              <a:t>physical medium </a:t>
            </a:r>
            <a:r>
              <a:rPr lang="en-US" sz="2400" b="0" i="0" u="sng" strike="noStrike" baseline="0" dirty="0"/>
              <a:t>carrying signals in the form of </a:t>
            </a:r>
            <a:r>
              <a:rPr lang="en-US" sz="2400" b="1" i="0" u="sng" strike="noStrike" baseline="0" dirty="0"/>
              <a:t>electromagnetic (EM) waves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Such </a:t>
            </a:r>
            <a:r>
              <a:rPr lang="en-US" b="1" i="0" u="none" strike="noStrike" baseline="0" dirty="0"/>
              <a:t>links</a:t>
            </a:r>
            <a:r>
              <a:rPr lang="en-US" b="0" i="0" u="none" strike="noStrike" baseline="0" dirty="0"/>
              <a:t> provide the foundation for transmitting all sorts of information in </a:t>
            </a:r>
            <a:r>
              <a:rPr lang="en-US" b="1" i="0" u="none" strike="noStrike" baseline="0" dirty="0"/>
              <a:t>binary </a:t>
            </a:r>
            <a:r>
              <a:rPr lang="en-US" b="0" i="0" u="none" strike="noStrike" baseline="0" dirty="0"/>
              <a:t>(</a:t>
            </a:r>
            <a:r>
              <a:rPr lang="en-US" b="1" i="0" u="none" strike="noStrike" baseline="0" dirty="0"/>
              <a:t>1s </a:t>
            </a:r>
            <a:r>
              <a:rPr lang="en-US" b="0" i="0" u="none" strike="noStrike" baseline="0" dirty="0"/>
              <a:t>and </a:t>
            </a:r>
            <a:r>
              <a:rPr lang="en-US" b="1" i="0" u="none" strike="noStrike" baseline="0" dirty="0"/>
              <a:t>0s</a:t>
            </a:r>
            <a:r>
              <a:rPr lang="en-US" b="0" i="0" u="none" strike="noStrike" baseline="0" dirty="0"/>
              <a:t>), and the </a:t>
            </a:r>
            <a:r>
              <a:rPr lang="en-US" b="1" i="0" u="none" strike="noStrike" baseline="0" dirty="0"/>
              <a:t>binary data </a:t>
            </a:r>
            <a:r>
              <a:rPr lang="en-US" b="0" i="0" u="none" strike="noStrike" baseline="0" dirty="0"/>
              <a:t>is </a:t>
            </a:r>
            <a:r>
              <a:rPr lang="en-US" b="1" i="0" u="none" strike="noStrike" baseline="0" dirty="0"/>
              <a:t>encoded</a:t>
            </a:r>
            <a:r>
              <a:rPr lang="en-US" b="0" i="0" u="none" strike="noStrike" baseline="0" dirty="0"/>
              <a:t> into a </a:t>
            </a:r>
            <a:r>
              <a:rPr lang="en-US" b="1" i="0" u="none" strike="noStrike" baseline="0" dirty="0"/>
              <a:t>signal</a:t>
            </a:r>
            <a:r>
              <a:rPr lang="en-US" b="0" i="0" u="none" strike="noStrike" baseline="0" dirty="0"/>
              <a:t> before its transmission in the form of an </a:t>
            </a:r>
            <a:r>
              <a:rPr lang="en-US" b="1" i="0" u="none" strike="noStrike" baseline="0" dirty="0"/>
              <a:t>EM wave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F4D65-1BA7-890F-5C68-B274E8E3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54D48-75E4-82BB-E3F0-FDD4FA18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3229D8-A128-6EA7-84EE-CF62948F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1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1"/>
          </a:xfrm>
        </p:spPr>
        <p:txBody>
          <a:bodyPr>
            <a:normAutofit/>
          </a:bodyPr>
          <a:lstStyle/>
          <a:p>
            <a:r>
              <a:rPr lang="en-US" sz="4000" dirty="0"/>
              <a:t>Problem: Connecting to a Network 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u="none" strike="noStrike" baseline="0" dirty="0"/>
              <a:t>Chapter 1</a:t>
            </a:r>
            <a:r>
              <a:rPr lang="en-US" sz="2800" b="0" i="0" u="none" strike="noStrike" baseline="0" dirty="0"/>
              <a:t> has shown that </a:t>
            </a:r>
            <a:r>
              <a:rPr lang="en-US" sz="2800" b="1" i="1" u="none" strike="noStrike" baseline="0" dirty="0"/>
              <a:t>links </a:t>
            </a:r>
            <a:r>
              <a:rPr lang="en-US" sz="2800" b="0" i="0" u="none" strike="noStrike" baseline="0" dirty="0"/>
              <a:t>interconnect </a:t>
            </a:r>
            <a:r>
              <a:rPr lang="en-US" sz="2800" b="1" i="1" u="none" strike="noStrike" baseline="0" dirty="0"/>
              <a:t>nodes</a:t>
            </a:r>
            <a:r>
              <a:rPr lang="en-US" sz="2800" b="0" i="0" u="none" strike="noStrike" baseline="0" dirty="0"/>
              <a:t>.</a:t>
            </a:r>
          </a:p>
          <a:p>
            <a:pPr algn="l"/>
            <a:r>
              <a:rPr lang="en-US" sz="2800" b="0" i="0" u="none" strike="noStrike" baseline="0" dirty="0"/>
              <a:t>One of the fundamental problems is </a:t>
            </a:r>
            <a:r>
              <a:rPr lang="en-US" sz="2800" b="1" i="1" u="none" strike="noStrike" baseline="0" dirty="0"/>
              <a:t>connecting two nodes to form a network</a:t>
            </a:r>
            <a:r>
              <a:rPr lang="en-US" sz="2800" b="0" i="0" u="none" strike="noStrike" baseline="0" dirty="0"/>
              <a:t>.</a:t>
            </a:r>
          </a:p>
          <a:p>
            <a:pPr algn="l"/>
            <a:r>
              <a:rPr lang="en-US" sz="2800" b="0" i="0" u="none" strike="noStrike" baseline="0" dirty="0"/>
              <a:t>The “</a:t>
            </a:r>
            <a:r>
              <a:rPr lang="en-US" sz="2800" b="1" i="1" u="none" strike="noStrike" baseline="0" dirty="0"/>
              <a:t>cloud</a:t>
            </a:r>
            <a:r>
              <a:rPr lang="en-US" sz="2800" b="0" i="0" u="none" strike="noStrike" baseline="0" dirty="0"/>
              <a:t>” abstraction represents a network without revealing all of its </a:t>
            </a:r>
            <a:r>
              <a:rPr lang="en-US" sz="2800" b="1" i="1" u="none" strike="noStrike" baseline="0" dirty="0"/>
              <a:t>internal complexities</a:t>
            </a:r>
            <a:r>
              <a:rPr lang="en-US" sz="2800" b="0" i="0" u="none" strike="noStrike" baseline="0" dirty="0"/>
              <a:t>.</a:t>
            </a:r>
          </a:p>
          <a:p>
            <a:pPr algn="l"/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58B5-616B-35E1-60A1-EED1FA88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38847"/>
            <a:ext cx="8686800" cy="541750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Consumers interact with the </a:t>
            </a:r>
            <a:r>
              <a:rPr lang="en-US" sz="2400" b="1" i="0" u="none" strike="noStrike" baseline="0" dirty="0"/>
              <a:t>Internet </a:t>
            </a:r>
            <a:r>
              <a:rPr lang="en-US" sz="2400" b="0" i="0" u="none" strike="noStrike" baseline="0" dirty="0"/>
              <a:t>through </a:t>
            </a:r>
            <a:r>
              <a:rPr lang="en-US" sz="2400" b="1" i="1" u="none" strike="noStrike" baseline="0" dirty="0"/>
              <a:t>wireless networks </a:t>
            </a:r>
            <a:r>
              <a:rPr lang="en-US" sz="2400" b="0" i="0" u="none" strike="noStrike" baseline="0" dirty="0"/>
              <a:t>(</a:t>
            </a:r>
            <a:r>
              <a:rPr lang="en-US" sz="2400" b="1" i="0" u="none" strike="noStrike" baseline="0" dirty="0"/>
              <a:t>Wi-Fi</a:t>
            </a:r>
            <a:r>
              <a:rPr lang="en-US" sz="2400" b="0" i="0" u="none" strike="noStrike" baseline="0" dirty="0"/>
              <a:t>) or </a:t>
            </a:r>
            <a:r>
              <a:rPr lang="en-US" sz="2400" b="1" i="1" u="none" strike="noStrike" baseline="0" dirty="0"/>
              <a:t>last-mile links </a:t>
            </a:r>
            <a:r>
              <a:rPr lang="en-US" sz="2400" b="0" i="0" u="none" strike="noStrike" baseline="0" dirty="0"/>
              <a:t>(</a:t>
            </a:r>
            <a:r>
              <a:rPr lang="en-US" sz="2400" b="1" i="1" u="none" strike="noStrike" baseline="0" dirty="0"/>
              <a:t>access networks</a:t>
            </a:r>
            <a:r>
              <a:rPr lang="en-US" sz="2400" b="0" i="0" u="none" strike="noStrike" baseline="0" dirty="0"/>
              <a:t>) provided by an </a:t>
            </a:r>
            <a:r>
              <a:rPr lang="en-US" sz="2400" b="1" i="0" u="none" strike="noStrike" baseline="0" dirty="0"/>
              <a:t>ISP</a:t>
            </a:r>
            <a:r>
              <a:rPr lang="en-US" sz="2400" dirty="0"/>
              <a:t> (see </a:t>
            </a:r>
            <a:r>
              <a:rPr lang="en-US" sz="2400" b="1" i="0" u="none" strike="noStrike" baseline="0" dirty="0"/>
              <a:t>Figure 2.1</a:t>
            </a:r>
            <a:r>
              <a:rPr lang="en-US" sz="2400" dirty="0"/>
              <a:t>)</a:t>
            </a:r>
            <a:endParaRPr lang="en-US" sz="2400" b="0" i="0" u="none" strike="noStrike" baseline="0" dirty="0"/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These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link types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are summarized in </a:t>
            </a:r>
            <a:r>
              <a:rPr lang="en-US" sz="2400" b="1" i="0" u="none" strike="noStrike" baseline="0" dirty="0">
                <a:latin typeface="NimbusRomNo9L-Regu"/>
              </a:rPr>
              <a:t>Table 2.1</a:t>
            </a:r>
            <a:r>
              <a:rPr lang="en-US" sz="2400" i="0" u="none" strike="noStrike" baseline="0" dirty="0">
                <a:latin typeface="NimbusRomNo9L-Regu"/>
              </a:rPr>
              <a:t>:</a:t>
            </a:r>
          </a:p>
          <a:p>
            <a:pPr lvl="1"/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DSL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NimbusRomNo9L-Regu"/>
              </a:rPr>
              <a:t> (</a:t>
            </a:r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Digital Subscriber Line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NimbusRomNo9L-Regu"/>
              </a:rPr>
              <a:t>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is an old technology in which an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Internet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400" b="1" u="none" strike="noStrike" baseline="0" dirty="0">
                <a:solidFill>
                  <a:srgbClr val="000000"/>
                </a:solidFill>
                <a:latin typeface="NimbusRomNo9L-Regu"/>
              </a:rPr>
              <a:t>link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NimbusRomNo9L-Regu"/>
              </a:rPr>
              <a:t> at home or office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is established via already existing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copper telephone cables/services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 via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MODEM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; </a:t>
            </a:r>
          </a:p>
          <a:p>
            <a:pPr lvl="1"/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G. Fast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is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copper cable-based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technology typically used within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NimbusRomNo9L-Regu"/>
              </a:rPr>
              <a:t>multi-dwelling apartment buildings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, and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PON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NimbusRomNo9L-Regu"/>
              </a:rPr>
              <a:t> (</a:t>
            </a:r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Passive Optical Network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NimbusRomNo9L-Regu"/>
              </a:rPr>
              <a:t>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is a newer technology that connects homes and businesses over recently deployed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fiber cables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en-US" sz="2400" dirty="0"/>
          </a:p>
          <a:p>
            <a:pPr lvl="1"/>
            <a:endParaRPr lang="en-US" sz="2400" b="0" i="0" u="none" strike="noStrike" baseline="0" dirty="0"/>
          </a:p>
          <a:p>
            <a:pPr algn="l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06963-FEE9-6A4D-A0D4-5766C499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F2CEC-EAB3-5E74-E2DA-02055955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075A3-4FC1-C58B-819D-6C9DBF54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8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53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3370A-107C-E6DC-00E6-8D77DD03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99201-EFC2-645E-50DF-241912E0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BD9E10-A99C-7796-8A05-DA049BD8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50165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CF2DB1-95ED-004A-22F4-815334D6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866900"/>
            <a:ext cx="8067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1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4E974-7314-3698-9F6A-E711E7E65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10-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FCC5-DC6B-312C-B879-B8A3FBAC8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246E6C69-F638-D339-168B-907A1503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737"/>
            <a:ext cx="5829300" cy="4538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99B1D-C1F5-B96B-F57D-74D037F56A04}"/>
              </a:ext>
            </a:extLst>
          </p:cNvPr>
          <p:cNvSpPr txBox="1"/>
          <p:nvPr/>
        </p:nvSpPr>
        <p:spPr>
          <a:xfrm>
            <a:off x="5429251" y="1714500"/>
            <a:ext cx="34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7C9D3-1CD7-6D18-B50C-CEAF1A7D2C90}"/>
              </a:ext>
            </a:extLst>
          </p:cNvPr>
          <p:cNvSpPr txBox="1"/>
          <p:nvPr/>
        </p:nvSpPr>
        <p:spPr>
          <a:xfrm>
            <a:off x="1828800" y="561125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226C7B"/>
                </a:solidFill>
                <a:latin typeface="Calibri "/>
              </a:rPr>
              <a:t>FIGURE  </a:t>
            </a:r>
            <a:r>
              <a:rPr lang="en-US" sz="1800" b="1" dirty="0">
                <a:solidFill>
                  <a:srgbClr val="000000"/>
                </a:solidFill>
                <a:latin typeface="Calibri "/>
              </a:rPr>
              <a:t>DSL architecture</a:t>
            </a:r>
            <a:r>
              <a:rPr lang="en-US" sz="1800" dirty="0">
                <a:solidFill>
                  <a:srgbClr val="000000"/>
                </a:solidFill>
                <a:latin typeface="Calibri "/>
              </a:rPr>
              <a:t>. </a:t>
            </a:r>
            <a:r>
              <a:rPr lang="en-US" sz="1800" b="1" dirty="0">
                <a:solidFill>
                  <a:srgbClr val="000000"/>
                </a:solidFill>
                <a:latin typeface="Calibri "/>
              </a:rPr>
              <a:t>DSL</a:t>
            </a:r>
            <a:r>
              <a:rPr lang="en-US" sz="1800" dirty="0">
                <a:solidFill>
                  <a:srgbClr val="000000"/>
                </a:solidFill>
                <a:latin typeface="Calibri "/>
              </a:rPr>
              <a:t> = digital subscriber line;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alibri "/>
              </a:rPr>
              <a:t>ISP</a:t>
            </a:r>
            <a:r>
              <a:rPr lang="en-US" sz="1800" dirty="0">
                <a:solidFill>
                  <a:srgbClr val="000000"/>
                </a:solidFill>
                <a:latin typeface="Calibri "/>
              </a:rPr>
              <a:t> = Internet service provider; </a:t>
            </a:r>
            <a:r>
              <a:rPr lang="en-US" sz="1800" b="1" dirty="0">
                <a:solidFill>
                  <a:srgbClr val="000000"/>
                </a:solidFill>
                <a:latin typeface="Calibri 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alibri "/>
              </a:rPr>
              <a:t> = point of presence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1E2B7-D670-8998-9B19-BD6D1C7A97AE}"/>
              </a:ext>
            </a:extLst>
          </p:cNvPr>
          <p:cNvSpPr txBox="1"/>
          <p:nvPr/>
        </p:nvSpPr>
        <p:spPr>
          <a:xfrm>
            <a:off x="4953000" y="1159738"/>
            <a:ext cx="4191000" cy="241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u="sng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modem</a:t>
            </a:r>
            <a:r>
              <a:rPr lang="en-US" sz="1800" u="sng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modulator-demodulator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) is </a:t>
            </a:r>
          </a:p>
          <a:p>
            <a:pPr>
              <a:lnSpc>
                <a:spcPct val="107000"/>
              </a:lnSpc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 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hardware device </a:t>
            </a:r>
            <a:r>
              <a:rPr lang="en-US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</a:p>
          <a:p>
            <a:pPr>
              <a:lnSpc>
                <a:spcPct val="107000"/>
              </a:lnSpc>
            </a:pPr>
            <a:r>
              <a:rPr lang="en-US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converts data from a digital format</a:t>
            </a:r>
          </a:p>
          <a:p>
            <a:pPr>
              <a:lnSpc>
                <a:spcPct val="107000"/>
              </a:lnSpc>
            </a:pPr>
            <a:r>
              <a:rPr lang="en-US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a format suitable for an analog </a:t>
            </a:r>
          </a:p>
          <a:p>
            <a:pPr>
              <a:lnSpc>
                <a:spcPct val="107000"/>
              </a:lnSpc>
            </a:pPr>
            <a:r>
              <a:rPr lang="en-US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transmission medium such as a telephone </a:t>
            </a:r>
          </a:p>
          <a:p>
            <a:pPr>
              <a:lnSpc>
                <a:spcPct val="107000"/>
              </a:lnSpc>
            </a:pPr>
            <a:r>
              <a:rPr lang="en-US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radio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sz="135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https://en.wikipedia.org/wiki/Modem</a:t>
            </a:r>
            <a:endParaRPr lang="en-US" sz="1350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sz="2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73FD3D-95DB-CB9B-C1E5-6EDC0F9C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67550"/>
            <a:ext cx="8708457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Landscape: DSL Architecture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6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D7411-F7E3-77E0-8233-D14C462C7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10-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C197-0501-A1C9-B699-57FE3CEBA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7D8B7-6055-0243-952C-10E78965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1771650"/>
            <a:ext cx="7486256" cy="3550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5AEB0-5527-5D94-FC52-66CDCF1C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755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83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80EB-365D-FFF5-6FBB-7E344089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7907"/>
            <a:ext cx="8839200" cy="5328443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none" strike="noStrike" baseline="0" dirty="0"/>
              <a:t>How can a link transmit binary data from the sender node to the receiver node?</a:t>
            </a:r>
            <a:endParaRPr lang="en-US" sz="2800" b="0" i="0" u="none" strike="noStrike" baseline="0" dirty="0"/>
          </a:p>
          <a:p>
            <a:pPr algn="l"/>
            <a:r>
              <a:rPr lang="en-US" sz="2400" b="1" i="0" u="none" strike="noStrike" baseline="0" dirty="0"/>
              <a:t>Network signals</a:t>
            </a:r>
            <a:r>
              <a:rPr lang="en-US" sz="2400" b="0" i="0" u="none" strike="noStrike" baseline="0" dirty="0"/>
              <a:t> propagate over </a:t>
            </a:r>
            <a:r>
              <a:rPr lang="en-US" sz="2400" b="1" i="0" u="none" strike="noStrike" baseline="0" dirty="0"/>
              <a:t>physical links: </a:t>
            </a:r>
          </a:p>
          <a:p>
            <a:pPr lvl="1"/>
            <a:r>
              <a:rPr lang="en-US" sz="2400" b="1" i="0" u="sng" strike="noStrike" baseline="0" dirty="0"/>
              <a:t>Sending</a:t>
            </a:r>
            <a:r>
              <a:rPr lang="en-US" sz="2400" b="1" u="sng" dirty="0"/>
              <a:t>-</a:t>
            </a:r>
            <a:r>
              <a:rPr lang="en-US" sz="2400" b="1" i="0" u="sng" strike="noStrike" baseline="0" dirty="0"/>
              <a:t>node</a:t>
            </a:r>
            <a:r>
              <a:rPr lang="en-US" sz="2400" i="0" u="none" strike="noStrike" baseline="0" dirty="0"/>
              <a:t> </a:t>
            </a:r>
            <a:r>
              <a:rPr lang="en-US" sz="2400" b="1" i="0" u="none" strike="noStrike" baseline="0" dirty="0"/>
              <a:t>encodes</a:t>
            </a:r>
            <a:r>
              <a:rPr lang="en-US" sz="2400" b="0" i="0" u="none" strike="noStrike" baseline="0" dirty="0"/>
              <a:t> the </a:t>
            </a:r>
            <a:r>
              <a:rPr lang="en-US" sz="2400" b="1" i="1" u="none" strike="noStrike" baseline="0" dirty="0"/>
              <a:t>binary data </a:t>
            </a:r>
            <a:r>
              <a:rPr lang="en-US" sz="2400" b="0" i="0" u="none" strike="noStrike" baseline="0" dirty="0"/>
              <a:t>into the </a:t>
            </a:r>
            <a:r>
              <a:rPr lang="en-US" sz="2400" b="1" i="1" u="none" strike="noStrike" baseline="0" dirty="0"/>
              <a:t>signals </a:t>
            </a:r>
            <a:r>
              <a:rPr lang="en-US" sz="2400" u="none" strike="noStrike" baseline="0" dirty="0"/>
              <a:t>(</a:t>
            </a:r>
            <a:r>
              <a:rPr lang="en-US" sz="2400" b="1" i="1" u="none" strike="noStrike" baseline="0" dirty="0"/>
              <a:t>encoded binary data</a:t>
            </a:r>
            <a:r>
              <a:rPr lang="en-US" sz="2400" u="none" strike="noStrike" baseline="0" dirty="0"/>
              <a:t>) and then send it via a </a:t>
            </a:r>
            <a:r>
              <a:rPr lang="en-US" sz="2400" b="1" u="none" strike="noStrike" baseline="0" dirty="0"/>
              <a:t>physical link </a:t>
            </a:r>
            <a:r>
              <a:rPr lang="en-US" sz="2400" u="none" strike="noStrike" baseline="0" dirty="0"/>
              <a:t>as an </a:t>
            </a:r>
            <a:r>
              <a:rPr lang="en-US" sz="2400" b="1" u="none" strike="noStrike" baseline="0" dirty="0"/>
              <a:t>EM wave</a:t>
            </a:r>
            <a:r>
              <a:rPr lang="en-US" sz="2400" u="none" strike="noStrike" baseline="0" dirty="0"/>
              <a:t>. </a:t>
            </a:r>
          </a:p>
          <a:p>
            <a:pPr lvl="1"/>
            <a:r>
              <a:rPr lang="en-US" sz="2400" b="1" u="sng" dirty="0"/>
              <a:t>R</a:t>
            </a:r>
            <a:r>
              <a:rPr lang="en-US" sz="2400" b="1" u="sng" strike="noStrike" baseline="0" dirty="0"/>
              <a:t>eceiver node</a:t>
            </a:r>
            <a:r>
              <a:rPr lang="en-US" sz="2400" u="sng" strike="noStrike" baseline="0" dirty="0"/>
              <a:t> </a:t>
            </a:r>
            <a:r>
              <a:rPr lang="en-US" sz="2400" b="1" i="0" u="none" strike="noStrike" baseline="0" dirty="0"/>
              <a:t>decodes</a:t>
            </a:r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signal </a:t>
            </a:r>
            <a:r>
              <a:rPr lang="en-US" sz="2400" b="0" i="0" u="none" strike="noStrike" baseline="0" dirty="0"/>
              <a:t>back into the original </a:t>
            </a:r>
            <a:r>
              <a:rPr lang="en-US" sz="2400" b="1" i="0" u="none" strike="noStrike" baseline="0" dirty="0"/>
              <a:t>binary data</a:t>
            </a:r>
            <a:r>
              <a:rPr lang="en-US" sz="2400" b="0" i="0" u="none" strike="noStrike" baseline="0" dirty="0"/>
              <a:t>.</a:t>
            </a:r>
          </a:p>
          <a:p>
            <a:pPr lvl="2"/>
            <a:r>
              <a:rPr lang="en-US" sz="2200" b="0" i="0" u="none" strike="noStrike" baseline="0" dirty="0"/>
              <a:t>In practice, </a:t>
            </a:r>
            <a:r>
              <a:rPr lang="en-US" sz="2200" b="1" i="0" u="none" strike="noStrike" baseline="0" dirty="0"/>
              <a:t>binary signals</a:t>
            </a:r>
            <a:r>
              <a:rPr lang="en-US" sz="2200" b="0" i="0" u="none" strike="noStrike" baseline="0" dirty="0"/>
              <a:t> might correspond to two different </a:t>
            </a:r>
            <a:r>
              <a:rPr lang="en-US" sz="2200" b="1" i="0" u="none" strike="noStrike" baseline="0" dirty="0"/>
              <a:t>voltages </a:t>
            </a:r>
            <a:r>
              <a:rPr lang="en-US" sz="2200" b="0" i="0" u="none" strike="noStrike" baseline="0" dirty="0"/>
              <a:t>on a </a:t>
            </a:r>
            <a:r>
              <a:rPr lang="en-US" sz="2200" b="1" i="1" u="none" strike="noStrike" baseline="0" dirty="0"/>
              <a:t>copper-based link</a:t>
            </a:r>
            <a:r>
              <a:rPr lang="en-US" sz="2200" b="0" i="0" u="none" strike="noStrike" baseline="0" dirty="0"/>
              <a:t>, two different </a:t>
            </a:r>
            <a:r>
              <a:rPr lang="en-US" sz="2200" b="1" i="0" u="none" strike="noStrike" baseline="0" dirty="0"/>
              <a:t>power levels </a:t>
            </a:r>
            <a:r>
              <a:rPr lang="en-US" sz="2200" b="0" i="0" u="none" strike="noStrike" baseline="0" dirty="0"/>
              <a:t>on an </a:t>
            </a:r>
            <a:r>
              <a:rPr lang="en-US" sz="2200" b="1" i="1" u="none" strike="noStrike" baseline="0" dirty="0"/>
              <a:t>optical link</a:t>
            </a:r>
            <a:r>
              <a:rPr lang="en-US" sz="2200" b="0" i="0" u="none" strike="noStrike" baseline="0" dirty="0"/>
              <a:t>, or different </a:t>
            </a:r>
            <a:r>
              <a:rPr lang="en-US" sz="2200" b="1" i="0" u="none" strike="noStrike" baseline="0" dirty="0"/>
              <a:t>amplitudes</a:t>
            </a:r>
            <a:r>
              <a:rPr lang="en-US" sz="2200" b="0" i="0" u="none" strike="noStrike" baseline="0" dirty="0"/>
              <a:t> on a </a:t>
            </a:r>
            <a:r>
              <a:rPr lang="en-US" sz="2200" b="1" i="1" u="none" strike="noStrike" baseline="0" dirty="0"/>
              <a:t>radio transmission</a:t>
            </a:r>
            <a:r>
              <a:rPr lang="en-US" sz="22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A </a:t>
            </a:r>
            <a:r>
              <a:rPr lang="en-US" sz="2400" b="1" i="0" u="none" strike="noStrike" baseline="0" dirty="0"/>
              <a:t>network adaptor </a:t>
            </a:r>
            <a:r>
              <a:rPr lang="en-US" sz="2400" i="0" u="none" strike="noStrike" baseline="0" dirty="0"/>
              <a:t>is a piece of </a:t>
            </a:r>
            <a:r>
              <a:rPr lang="en-US" sz="2400" b="1" i="0" u="none" strike="noStrike" baseline="0" dirty="0"/>
              <a:t>HW</a:t>
            </a:r>
            <a:r>
              <a:rPr lang="en-US" sz="2400" i="0" u="none" strike="noStrike" baseline="0" dirty="0"/>
              <a:t> essential to all networks</a:t>
            </a:r>
            <a:r>
              <a:rPr lang="en-US" sz="2400" b="0" i="0" u="none" strike="noStrike" baseline="0" dirty="0"/>
              <a:t> that connects a </a:t>
            </a:r>
            <a:r>
              <a:rPr lang="en-US" sz="2400" b="1" i="0" u="none" strike="noStrike" baseline="0" dirty="0"/>
              <a:t>node</a:t>
            </a:r>
            <a:r>
              <a:rPr lang="en-US" sz="2400" b="0" i="0" u="none" strike="noStrike" baseline="0" dirty="0"/>
              <a:t> to a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C6451-34C3-F3B1-C7AC-FEDF03C3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1D822-C9F0-2587-A6DE-41B416CC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924823-CC7F-A89A-A255-F6CBBA87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74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Data Encoding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99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B762-DD3C-CB6F-7063-46BEE6F1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22350"/>
            <a:ext cx="86106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The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network adaptor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contains a </a:t>
            </a:r>
            <a:r>
              <a:rPr lang="en-US" sz="2800" b="1" i="1" u="none" strike="noStrike" baseline="0" dirty="0">
                <a:solidFill>
                  <a:srgbClr val="000000"/>
                </a:solidFill>
                <a:latin typeface="NimbusRomNo9L-Regu"/>
              </a:rPr>
              <a:t>signaling component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that </a:t>
            </a:r>
            <a:r>
              <a:rPr lang="en-US" sz="2800" b="1" i="0" u="sng" strike="noStrike" baseline="0" dirty="0">
                <a:solidFill>
                  <a:srgbClr val="000000"/>
                </a:solidFill>
                <a:latin typeface="NimbusRomNo9L-Regu"/>
              </a:rPr>
              <a:t>encodes bits into</a:t>
            </a:r>
            <a:r>
              <a:rPr lang="en-US" sz="2800" b="0" i="0" u="sng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800" b="1" i="0" u="sng" strike="noStrike" baseline="0" dirty="0">
                <a:solidFill>
                  <a:srgbClr val="000000"/>
                </a:solidFill>
                <a:latin typeface="NimbusRomNo9L-Regu"/>
              </a:rPr>
              <a:t>signals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at the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sending node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and </a:t>
            </a:r>
            <a:r>
              <a:rPr lang="en-US" sz="2800" b="1" i="0" u="sng" strike="noStrike" baseline="0" dirty="0">
                <a:solidFill>
                  <a:srgbClr val="000000"/>
                </a:solidFill>
                <a:latin typeface="NimbusRomNo9L-Regu"/>
              </a:rPr>
              <a:t>decodes</a:t>
            </a:r>
            <a:r>
              <a:rPr lang="en-US" sz="2800" b="0" i="0" u="sng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800" b="1" i="0" u="sng" strike="noStrike" baseline="0" dirty="0">
                <a:solidFill>
                  <a:srgbClr val="000000"/>
                </a:solidFill>
                <a:latin typeface="NimbusRomNo9L-Regu"/>
              </a:rPr>
              <a:t>signals into</a:t>
            </a:r>
            <a:r>
              <a:rPr lang="en-US" sz="2800" b="0" i="0" u="sng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800" b="1" i="0" u="sng" strike="noStrike" baseline="0" dirty="0">
                <a:solidFill>
                  <a:srgbClr val="000000"/>
                </a:solidFill>
                <a:latin typeface="NimbusRomNo9L-Regu"/>
              </a:rPr>
              <a:t>bits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 at the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receiving node</a:t>
            </a:r>
            <a:r>
              <a:rPr lang="en-US" sz="2800" dirty="0">
                <a:solidFill>
                  <a:srgbClr val="000000"/>
                </a:solidFill>
                <a:latin typeface="NimbusRomNo9L-Regu"/>
              </a:rPr>
              <a:t>: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As in </a:t>
            </a:r>
            <a:r>
              <a:rPr lang="en-US" sz="2400" b="1" i="0" u="none" strike="noStrike" baseline="0" dirty="0">
                <a:latin typeface="NimbusRomNo9L-Regu"/>
              </a:rPr>
              <a:t>Figure 2.3,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signals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 travel over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link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 between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two signaling components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, and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bits flow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between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network adaptors</a:t>
            </a:r>
            <a:endParaRPr lang="en-US" sz="24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lvl="2"/>
            <a:r>
              <a:rPr lang="en-US" b="0" i="0" u="none" strike="noStrike" baseline="0" dirty="0"/>
              <a:t>The </a:t>
            </a:r>
            <a:r>
              <a:rPr lang="en-US" b="1" i="0" u="sng" strike="noStrike" baseline="0" dirty="0"/>
              <a:t>problem of encoding bits onto signals </a:t>
            </a:r>
            <a:r>
              <a:rPr lang="en-US" b="0" i="0" u="none" strike="noStrike" baseline="0" dirty="0"/>
              <a:t>is to </a:t>
            </a:r>
            <a:r>
              <a:rPr lang="en-US" b="1" i="1" u="none" strike="noStrike" baseline="0" dirty="0"/>
              <a:t>map the data </a:t>
            </a:r>
            <a:r>
              <a:rPr lang="en-US" b="0" i="0" u="none" strike="noStrike" baseline="0" dirty="0"/>
              <a:t>value </a:t>
            </a:r>
            <a:r>
              <a:rPr lang="en-US" b="1" i="0" u="none" strike="noStrike" baseline="0" dirty="0"/>
              <a:t>1 </a:t>
            </a:r>
            <a:r>
              <a:rPr lang="en-US" b="0" i="0" u="none" strike="noStrike" baseline="0" dirty="0"/>
              <a:t>onto the </a:t>
            </a:r>
            <a:r>
              <a:rPr lang="en-US" b="1" i="1" u="none" strike="noStrike" baseline="0" dirty="0"/>
              <a:t>high signal </a:t>
            </a:r>
            <a:r>
              <a:rPr lang="en-US" b="0" i="0" u="none" strike="noStrike" baseline="0" dirty="0"/>
              <a:t>and </a:t>
            </a:r>
            <a:r>
              <a:rPr lang="en-US" b="1" i="0" u="none" strike="noStrike" baseline="0" dirty="0"/>
              <a:t>0</a:t>
            </a:r>
            <a:r>
              <a:rPr lang="en-US" b="0" i="0" u="none" strike="noStrike" baseline="0" dirty="0"/>
              <a:t> onto the </a:t>
            </a:r>
            <a:r>
              <a:rPr lang="en-US" b="1" i="1" u="none" strike="noStrike" baseline="0" dirty="0"/>
              <a:t>low signal</a:t>
            </a:r>
            <a:r>
              <a:rPr lang="en-US" b="0" i="0" u="none" strike="noStrike" baseline="0" dirty="0"/>
              <a:t>.</a:t>
            </a:r>
          </a:p>
          <a:p>
            <a:pPr lvl="2"/>
            <a:r>
              <a:rPr lang="en-US" b="0" i="0" u="none" strike="noStrike" baseline="0" dirty="0">
                <a:latin typeface="NimbusRomNo9L-Regu"/>
              </a:rPr>
              <a:t>This type of </a:t>
            </a:r>
            <a:r>
              <a:rPr lang="en-US" b="1" i="0" u="none" strike="noStrike" baseline="0" dirty="0">
                <a:latin typeface="NimbusRomNo9L-Regu"/>
              </a:rPr>
              <a:t>bit mapping </a:t>
            </a:r>
            <a:r>
              <a:rPr lang="en-US" b="0" i="0" u="none" strike="noStrike" baseline="0" dirty="0">
                <a:latin typeface="NimbusRomNo9L-Regu"/>
              </a:rPr>
              <a:t>is used by an </a:t>
            </a:r>
            <a:r>
              <a:rPr lang="en-US" b="1" i="0" u="none" strike="noStrike" baseline="0" dirty="0">
                <a:latin typeface="NimbusRomNo9L-Regu"/>
              </a:rPr>
              <a:t>encoding scheme </a:t>
            </a:r>
            <a:r>
              <a:rPr lang="en-US" b="0" i="0" u="none" strike="noStrike" baseline="0" dirty="0">
                <a:latin typeface="NimbusRomNo9L-Regu"/>
              </a:rPr>
              <a:t>called, </a:t>
            </a:r>
            <a:r>
              <a:rPr lang="en-US" b="1" i="0" u="none" strike="noStrike" baseline="0" dirty="0">
                <a:latin typeface="NimbusRomNo9L-ReguItal"/>
              </a:rPr>
              <a:t>non-return to zero </a:t>
            </a:r>
            <a:r>
              <a:rPr lang="en-US" b="1" i="0" u="none" strike="noStrike" baseline="0" dirty="0">
                <a:latin typeface="NimbusRomNo9L-Regu"/>
              </a:rPr>
              <a:t>(NRZ)</a:t>
            </a:r>
            <a:r>
              <a:rPr lang="en-US" b="0" i="0" u="none" strike="noStrike" baseline="0" dirty="0">
                <a:latin typeface="NimbusRomNo9L-Regu"/>
              </a:rPr>
              <a:t>. </a:t>
            </a:r>
          </a:p>
          <a:p>
            <a:pPr lvl="2"/>
            <a:r>
              <a:rPr lang="en-US" b="1" i="0" u="none" strike="noStrike" baseline="0" dirty="0">
                <a:latin typeface="NimbusRomNo9L-Regu"/>
              </a:rPr>
              <a:t>Figure 2.4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depicts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NimbusRomNo9L-Regu"/>
              </a:rPr>
              <a:t>NRZ-encoded signal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corresponding to transmitting a sequence of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NimbusRomNo9L-Regu"/>
              </a:rPr>
              <a:t>bits</a:t>
            </a:r>
            <a:r>
              <a:rPr lang="en-US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449B-5C0F-CBEE-B8FA-3879AA86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1DB0-1C79-5344-B3AE-98EA3F71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51E0FA-276A-B369-8BC9-DE30709D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74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Non-Return to Zero Encoding 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470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40C6-0080-EDD6-C3CC-E9C257D1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F6664-D473-BFD3-608B-E77E5018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FE9D1-32F4-7540-712A-0C25B4BE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745"/>
            <a:ext cx="8229600" cy="60245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Non-Return to Zero Encoding </a:t>
            </a:r>
            <a:endParaRPr lang="th-TH" sz="4000" dirty="0">
              <a:latin typeface="+mn-l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3A9C63A-24CB-5CF3-A9A7-2EAC4D6D1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59531"/>
              </p:ext>
            </p:extLst>
          </p:nvPr>
        </p:nvGraphicFramePr>
        <p:xfrm>
          <a:off x="457200" y="1142999"/>
          <a:ext cx="8229600" cy="510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48200" imgH="3556080" progId="Paint.Picture.1">
                  <p:embed/>
                </p:oleObj>
              </mc:Choice>
              <mc:Fallback>
                <p:oleObj name="Bitmap Image" r:id="rId2" imgW="5848200" imgH="35560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142999"/>
                        <a:ext cx="8229600" cy="5105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26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6160-B55F-104E-C6BE-0BF763F1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7029"/>
            <a:ext cx="9144000" cy="5518150"/>
          </a:xfrm>
        </p:spPr>
        <p:txBody>
          <a:bodyPr>
            <a:noAutofit/>
          </a:bodyPr>
          <a:lstStyle/>
          <a:p>
            <a:pPr algn="l"/>
            <a:r>
              <a:rPr lang="en-US" sz="2400" b="1" i="0" u="sng" strike="noStrike" baseline="0" dirty="0"/>
              <a:t>The first problem with NRZ </a:t>
            </a:r>
            <a:r>
              <a:rPr lang="en-US" sz="2400" b="0" i="0" u="none" strike="noStrike" baseline="0" dirty="0"/>
              <a:t>is that a sequence of several consecutive </a:t>
            </a:r>
            <a:r>
              <a:rPr lang="en-US" sz="2400" b="1" i="0" u="none" strike="noStrike" baseline="0" dirty="0"/>
              <a:t>1s </a:t>
            </a:r>
            <a:r>
              <a:rPr lang="en-US" sz="2400" b="0" i="0" u="none" strike="noStrike" baseline="0" dirty="0"/>
              <a:t>means that the signal is </a:t>
            </a:r>
            <a:r>
              <a:rPr lang="en-US" sz="2400" b="1" i="0" u="none" strike="noStrike" baseline="0" dirty="0"/>
              <a:t>high</a:t>
            </a:r>
            <a:r>
              <a:rPr lang="en-US" sz="2400" b="0" i="0" u="none" strike="noStrike" baseline="0" dirty="0"/>
              <a:t> on the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 for an </a:t>
            </a:r>
            <a:r>
              <a:rPr lang="en-US" sz="2400" b="1" i="1" u="none" strike="noStrike" baseline="0" dirty="0"/>
              <a:t>extended period of time</a:t>
            </a:r>
            <a:r>
              <a:rPr lang="en-US" sz="2400" b="0" i="0" u="none" strike="noStrike" baseline="0" dirty="0"/>
              <a:t>; similarly, several consecutive </a:t>
            </a:r>
            <a:r>
              <a:rPr lang="en-US" sz="2400" b="1" i="0" u="none" strike="noStrike" baseline="0" dirty="0"/>
              <a:t>0s </a:t>
            </a:r>
            <a:r>
              <a:rPr lang="en-US" sz="2400" b="0" i="0" u="none" strike="noStrike" baseline="0" dirty="0"/>
              <a:t>mean that the signal stays </a:t>
            </a:r>
            <a:r>
              <a:rPr lang="en-US" sz="2400" b="1" i="0" u="none" strike="noStrike" baseline="0" dirty="0"/>
              <a:t>low</a:t>
            </a:r>
            <a:r>
              <a:rPr lang="en-US" sz="2400" b="0" i="0" u="none" strike="noStrike" baseline="0" dirty="0"/>
              <a:t> for a </a:t>
            </a:r>
            <a:r>
              <a:rPr lang="en-US" sz="2400" b="1" i="1" u="none" strike="noStrike" baseline="0" dirty="0"/>
              <a:t>long time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In </a:t>
            </a:r>
            <a:r>
              <a:rPr lang="en-US" sz="2400" b="1" i="0" u="none" strike="noStrike" baseline="0" dirty="0"/>
              <a:t>decoding the digital signal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sng" strike="noStrike" baseline="0" dirty="0"/>
              <a:t>receiver</a:t>
            </a:r>
            <a:r>
              <a:rPr lang="en-US" sz="2400" b="0" i="0" u="sng" strike="noStrike" baseline="0" dirty="0"/>
              <a:t> calculates the </a:t>
            </a:r>
            <a:r>
              <a:rPr lang="en-US" sz="2400" b="1" i="0" u="sng" strike="noStrike" baseline="0" dirty="0"/>
              <a:t>average</a:t>
            </a:r>
            <a:r>
              <a:rPr lang="en-US" sz="2400" b="0" i="0" u="sng" strike="noStrike" baseline="0" dirty="0"/>
              <a:t> </a:t>
            </a:r>
            <a:r>
              <a:rPr lang="en-US" sz="2400" b="1" i="0" u="sng" strike="noStrike" baseline="0" dirty="0"/>
              <a:t>power</a:t>
            </a:r>
            <a:r>
              <a:rPr lang="en-US" sz="2400" b="0" i="0" u="sng" strike="noStrike" baseline="0" dirty="0"/>
              <a:t> of the </a:t>
            </a:r>
            <a:r>
              <a:rPr lang="en-US" sz="2400" b="1" i="0" u="sng" strike="noStrike" baseline="0" dirty="0"/>
              <a:t>received signal</a:t>
            </a:r>
            <a:r>
              <a:rPr lang="en-US" sz="2400" b="1" i="0" u="none" strike="noStrike" baseline="0" dirty="0"/>
              <a:t>, </a:t>
            </a:r>
            <a:r>
              <a:rPr lang="en-US" sz="2400" i="0" u="none" strike="noStrike" baseline="0" dirty="0"/>
              <a:t>and this</a:t>
            </a:r>
            <a:r>
              <a:rPr lang="en-US" sz="2400" b="1" i="0" u="none" strike="noStrike" baseline="0" dirty="0"/>
              <a:t> power average </a:t>
            </a:r>
            <a:r>
              <a:rPr lang="en-US" sz="2400" i="0" u="none" strike="noStrike" baseline="0" dirty="0"/>
              <a:t>is called </a:t>
            </a:r>
            <a:r>
              <a:rPr lang="en-US" sz="2400" i="0" strike="noStrike" baseline="0" dirty="0"/>
              <a:t>the</a:t>
            </a:r>
            <a:r>
              <a:rPr lang="en-US" sz="2400" b="1" i="0" u="sng" strike="noStrike" baseline="0" dirty="0"/>
              <a:t> baseline</a:t>
            </a:r>
            <a:r>
              <a:rPr lang="en-US" sz="2400" b="1" i="0" u="none" strike="noStrike" baseline="0" dirty="0"/>
              <a:t>. </a:t>
            </a:r>
          </a:p>
          <a:p>
            <a:pPr lvl="1"/>
            <a:r>
              <a:rPr lang="en-US" sz="2400" b="1" i="0" u="none" strike="noStrike" baseline="0" dirty="0"/>
              <a:t>The receiver </a:t>
            </a:r>
            <a:r>
              <a:rPr lang="en-US" sz="2400" b="0" i="0" u="none" strike="noStrike" baseline="0" dirty="0"/>
              <a:t>uses a </a:t>
            </a:r>
            <a:r>
              <a:rPr lang="en-US" sz="2400" b="1" i="0" u="none" strike="noStrike" baseline="0" dirty="0"/>
              <a:t>baseline </a:t>
            </a:r>
            <a:r>
              <a:rPr lang="en-US" sz="2400" b="0" i="0" u="none" strike="noStrike" baseline="0" dirty="0"/>
              <a:t>to distinguish between the </a:t>
            </a:r>
            <a:r>
              <a:rPr lang="en-US" sz="2400" b="1" i="0" u="none" strike="noStrike" baseline="0" dirty="0"/>
              <a:t>low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high</a:t>
            </a:r>
            <a:r>
              <a:rPr lang="en-US" sz="2400" b="0" i="0" u="none" strike="noStrike" baseline="0" dirty="0"/>
              <a:t> values of the signals:</a:t>
            </a:r>
          </a:p>
          <a:p>
            <a:pPr lvl="2"/>
            <a:r>
              <a:rPr lang="en-US" sz="2200" dirty="0"/>
              <a:t>A </a:t>
            </a:r>
            <a:r>
              <a:rPr lang="en-US" sz="2200" b="1" dirty="0"/>
              <a:t>long string of 0s </a:t>
            </a:r>
            <a:r>
              <a:rPr lang="en-US" sz="2200" dirty="0"/>
              <a:t>and </a:t>
            </a:r>
            <a:r>
              <a:rPr lang="en-US" sz="2200" b="1" dirty="0"/>
              <a:t>1s</a:t>
            </a:r>
            <a:r>
              <a:rPr lang="en-US" sz="2200" dirty="0"/>
              <a:t> can cause a </a:t>
            </a:r>
            <a:r>
              <a:rPr lang="en-US" sz="2200" b="1" u="sng" dirty="0"/>
              <a:t>drift in the baseline </a:t>
            </a:r>
            <a:r>
              <a:rPr lang="en-US" sz="2200" dirty="0"/>
              <a:t>(called </a:t>
            </a:r>
            <a:r>
              <a:rPr lang="en-US" sz="2200" b="1" dirty="0"/>
              <a:t>baseline wandering</a:t>
            </a:r>
            <a:r>
              <a:rPr lang="en-US" sz="2200" dirty="0"/>
              <a:t>) and </a:t>
            </a:r>
            <a:r>
              <a:rPr lang="en-US" sz="2200" b="1" dirty="0"/>
              <a:t>make it difficult for a receiver to decode correctly</a:t>
            </a:r>
            <a:r>
              <a:rPr lang="en-US" sz="2200" dirty="0"/>
              <a:t>:</a:t>
            </a:r>
          </a:p>
          <a:p>
            <a:pPr lvl="3"/>
            <a:r>
              <a:rPr lang="en-US" b="0" i="0" u="none" strike="noStrike" baseline="0" dirty="0"/>
              <a:t>Whenever the </a:t>
            </a:r>
            <a:r>
              <a:rPr lang="en-US" b="1" i="0" u="none" strike="noStrike" baseline="0" dirty="0"/>
              <a:t>signa</a:t>
            </a:r>
            <a:r>
              <a:rPr lang="en-US" b="0" i="0" u="none" strike="noStrike" baseline="0" dirty="0"/>
              <a:t>l </a:t>
            </a:r>
            <a:r>
              <a:rPr lang="en-US" b="1" i="0" u="none" strike="noStrike" baseline="0" dirty="0"/>
              <a:t>is</a:t>
            </a:r>
            <a:r>
              <a:rPr lang="en-US" b="0" i="0" u="none" strike="noStrike" baseline="0" dirty="0"/>
              <a:t> </a:t>
            </a:r>
            <a:r>
              <a:rPr lang="en-US" b="1" i="0" u="none" strike="noStrike" baseline="0" dirty="0"/>
              <a:t>lower than the baseline</a:t>
            </a:r>
            <a:r>
              <a:rPr lang="en-US" b="0" i="0" u="none" strike="noStrike" baseline="0" dirty="0"/>
              <a:t>, the </a:t>
            </a:r>
            <a:r>
              <a:rPr lang="en-US" b="1" i="1" u="none" strike="noStrike" baseline="0" dirty="0"/>
              <a:t>receiver concludes that it has a </a:t>
            </a:r>
            <a:r>
              <a:rPr lang="en-US" b="1" u="none" strike="noStrike" baseline="0" dirty="0"/>
              <a:t>0</a:t>
            </a:r>
            <a:r>
              <a:rPr lang="en-US" b="0" i="0" u="none" strike="noStrike" baseline="0" dirty="0"/>
              <a:t>; likewise, a </a:t>
            </a:r>
            <a:r>
              <a:rPr lang="en-US" b="1" i="0" u="none" strike="noStrike" baseline="0" dirty="0"/>
              <a:t>higher signal </a:t>
            </a:r>
            <a:r>
              <a:rPr lang="en-US" b="0" i="0" u="none" strike="noStrike" baseline="0" dirty="0"/>
              <a:t>is interpreted as a </a:t>
            </a:r>
            <a:r>
              <a:rPr lang="en-US" b="1" i="0" u="none" strike="noStrike" baseline="0" dirty="0"/>
              <a:t>1</a:t>
            </a:r>
            <a:r>
              <a:rPr lang="en-US" b="0" i="0" u="none" strike="noStrike" baseline="0" dirty="0"/>
              <a:t>.</a:t>
            </a:r>
          </a:p>
          <a:p>
            <a:pPr lvl="2"/>
            <a:endParaRPr lang="en-US" sz="2000" b="0" i="0" u="none" strike="noStrike" baseline="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34EA-4AFB-BDDA-CB0B-D121D9BA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6D0A6-F19D-1948-F8CD-E5E22C20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942D75-780E-673A-6107-3AD78939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745"/>
            <a:ext cx="8229600" cy="684213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Non-Return to Zero Encoding 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17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3C1A-40C7-1587-0CA2-A595E2D1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sng" strike="noStrike" baseline="0" dirty="0"/>
              <a:t>The second problem with NRZ </a:t>
            </a:r>
            <a:r>
              <a:rPr lang="en-US" sz="2400" i="1" u="none" strike="noStrike" baseline="0" dirty="0"/>
              <a:t>is that frequent transitions of high to low bit signals over a communication channel must be free from the </a:t>
            </a:r>
            <a:r>
              <a:rPr lang="en-US" sz="2400" i="1" u="sng" strike="noStrike" baseline="0" dirty="0"/>
              <a:t>clock recovery</a:t>
            </a:r>
            <a:r>
              <a:rPr lang="en-US" sz="2400" i="1" u="sng" dirty="0"/>
              <a:t> problems</a:t>
            </a:r>
            <a:r>
              <a:rPr lang="en-US" sz="2400" dirty="0"/>
              <a:t>. </a:t>
            </a:r>
            <a:endParaRPr lang="en-US" sz="2400" i="1" strike="noStrike" baseline="0" dirty="0"/>
          </a:p>
          <a:p>
            <a:pPr lvl="1"/>
            <a:r>
              <a:rPr lang="en-US" sz="2400" b="1" i="1" strike="noStrike" baseline="0" dirty="0"/>
              <a:t>What is the clock recovery problem</a:t>
            </a:r>
            <a:r>
              <a:rPr lang="en-US" sz="2400" b="1" i="1" dirty="0"/>
              <a:t>?</a:t>
            </a:r>
            <a:endParaRPr lang="en-US" sz="2400" b="1" i="1" strike="noStrike" baseline="0" dirty="0"/>
          </a:p>
          <a:p>
            <a:pPr lvl="2"/>
            <a:r>
              <a:rPr lang="en-US" sz="2200" dirty="0"/>
              <a:t>A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channel clock </a:t>
            </a:r>
            <a:r>
              <a:rPr lang="en-US" sz="2200" b="0" i="0" u="none" strike="noStrike" baseline="0" dirty="0"/>
              <a:t>drives both the encoding and decoding processes—</a:t>
            </a:r>
            <a:r>
              <a:rPr lang="en-US" sz="2200" b="1" i="1" u="none" strike="noStrike" baseline="0" dirty="0"/>
              <a:t>the sender transmits a bit every clock cycle, and the receiver recovers a bit at the same clock</a:t>
            </a:r>
            <a:r>
              <a:rPr lang="en-US" sz="2200" b="0" i="0" u="none" strike="noStrike" baseline="0" dirty="0"/>
              <a:t>.</a:t>
            </a:r>
          </a:p>
          <a:p>
            <a:pPr lvl="2"/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sender’s</a:t>
            </a:r>
            <a:r>
              <a:rPr lang="en-US" sz="2200" b="0" i="0" u="none" strike="noStrike" baseline="0" dirty="0"/>
              <a:t> and the </a:t>
            </a:r>
            <a:r>
              <a:rPr lang="en-US" sz="2200" b="1" i="0" u="none" strike="noStrike" baseline="0" dirty="0"/>
              <a:t>receiver’s</a:t>
            </a:r>
            <a:r>
              <a:rPr lang="en-US" sz="2200" b="0" i="0" u="none" strike="noStrike" baseline="0" dirty="0"/>
              <a:t> clock signals must be precisely </a:t>
            </a:r>
            <a:r>
              <a:rPr lang="en-US" sz="2200" b="1" i="0" u="none" strike="noStrike" baseline="0" dirty="0"/>
              <a:t>synchronized </a:t>
            </a:r>
            <a:r>
              <a:rPr lang="en-US" sz="2200" b="0" i="0" u="none" strike="noStrike" baseline="0" dirty="0"/>
              <a:t>for the </a:t>
            </a:r>
            <a:r>
              <a:rPr lang="en-US" sz="2200" b="1" i="0" u="none" strike="noStrike" baseline="0" dirty="0"/>
              <a:t>receiver to recover </a:t>
            </a:r>
            <a:r>
              <a:rPr lang="en-US" sz="2200" b="0" i="0" u="none" strike="noStrike" baseline="0" dirty="0"/>
              <a:t>the same bits the </a:t>
            </a:r>
            <a:r>
              <a:rPr lang="en-US" sz="2200" b="1" i="0" u="none" strike="noStrike" baseline="0" dirty="0"/>
              <a:t>sender transmits</a:t>
            </a:r>
            <a:r>
              <a:rPr lang="en-US" sz="2200" b="0" i="0" u="none" strike="noStrike" baseline="0" dirty="0"/>
              <a:t>.</a:t>
            </a:r>
          </a:p>
          <a:p>
            <a:pPr lvl="2"/>
            <a:r>
              <a:rPr lang="en-US" sz="2200" b="0" i="0" u="none" strike="noStrike" baseline="0" dirty="0"/>
              <a:t>If the </a:t>
            </a:r>
            <a:r>
              <a:rPr lang="en-US" sz="2200" b="1" i="0" u="none" strike="noStrike" baseline="0" dirty="0"/>
              <a:t>receiver’s clock </a:t>
            </a:r>
            <a:r>
              <a:rPr lang="en-US" sz="2200" b="0" i="0" u="none" strike="noStrike" baseline="0" dirty="0"/>
              <a:t>is slightly </a:t>
            </a:r>
            <a:r>
              <a:rPr lang="en-US" sz="2200" b="1" i="1" u="none" strike="noStrike" baseline="0" dirty="0"/>
              <a:t>faster/slower </a:t>
            </a:r>
            <a:r>
              <a:rPr lang="en-US" sz="2200" b="0" i="0" u="none" strike="noStrike" baseline="0" dirty="0"/>
              <a:t>than the </a:t>
            </a:r>
            <a:r>
              <a:rPr lang="en-US" sz="2200" b="1" i="0" u="none" strike="noStrike" baseline="0" dirty="0"/>
              <a:t>sender’s, </a:t>
            </a:r>
            <a:r>
              <a:rPr lang="en-US" sz="2200" b="1" i="0" u="sng" strike="noStrike" baseline="0" dirty="0"/>
              <a:t>it cannot decode the signal correctly</a:t>
            </a:r>
            <a:r>
              <a:rPr lang="en-US" sz="2200" b="1" u="sng" dirty="0"/>
              <a:t>; this is the Clock recovery problem!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4E919-E74C-2AB0-DF77-3D00D28F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D91A-9C28-95D2-FE05-5EC258A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28</a:t>
            </a:fld>
            <a:endParaRPr lang="th-T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B6214F-DF53-305D-EE30-6CD81D94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9730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Non-Return to Zero Encoding 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16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A1FC-64E7-0CD1-6579-A9E0CA2A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7906"/>
            <a:ext cx="8839200" cy="5328444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One of the approaches to address this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clock recovery problem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to use 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non-return to zero inverted (NRZI)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encoding:</a:t>
            </a:r>
          </a:p>
          <a:p>
            <a:r>
              <a:rPr lang="en-US" sz="2400" b="0" i="0" dirty="0">
                <a:solidFill>
                  <a:srgbClr val="404040"/>
                </a:solidFill>
                <a:effectLst/>
              </a:rPr>
              <a:t> To illustrate the </a:t>
            </a:r>
            <a:r>
              <a:rPr lang="en-US" sz="2400" b="1" i="0" dirty="0">
                <a:solidFill>
                  <a:srgbClr val="404040"/>
                </a:solidFill>
                <a:effectLst/>
              </a:rPr>
              <a:t>NRZI encoding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,  consider the following </a:t>
            </a:r>
            <a:r>
              <a:rPr lang="en-US" sz="2400" b="1" dirty="0">
                <a:solidFill>
                  <a:srgbClr val="404040"/>
                </a:solidFill>
              </a:rPr>
              <a:t>I/P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404040"/>
                </a:solidFill>
                <a:effectLst/>
              </a:rPr>
              <a:t>data: 11001100</a:t>
            </a:r>
          </a:p>
          <a:p>
            <a:pPr lvl="1"/>
            <a:r>
              <a:rPr lang="en-US" sz="2400" b="1" i="0" u="sng" dirty="0">
                <a:solidFill>
                  <a:srgbClr val="404040"/>
                </a:solidFill>
                <a:effectLst/>
              </a:rPr>
              <a:t>NRZI concept: 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For </a:t>
            </a:r>
            <a:r>
              <a:rPr lang="en-US" sz="2400" b="1" i="0" u="sng" dirty="0">
                <a:solidFill>
                  <a:srgbClr val="404040"/>
                </a:solidFill>
                <a:effectLst/>
              </a:rPr>
              <a:t>bit 1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, </a:t>
            </a:r>
            <a:r>
              <a:rPr lang="en-US" sz="2400" b="0" i="1" dirty="0">
                <a:solidFill>
                  <a:srgbClr val="404040"/>
                </a:solidFill>
                <a:effectLst/>
              </a:rPr>
              <a:t>there will be a change in the </a:t>
            </a:r>
            <a:r>
              <a:rPr lang="en-US" sz="2400" b="1" i="1" dirty="0">
                <a:solidFill>
                  <a:srgbClr val="404040"/>
                </a:solidFill>
                <a:effectLst/>
              </a:rPr>
              <a:t>voltage level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, and for </a:t>
            </a:r>
            <a:r>
              <a:rPr lang="en-US" sz="2400" b="1" i="0" u="sng" dirty="0">
                <a:solidFill>
                  <a:srgbClr val="404040"/>
                </a:solidFill>
                <a:effectLst/>
              </a:rPr>
              <a:t>bit 0</a:t>
            </a:r>
            <a:r>
              <a:rPr lang="en-US" sz="2400" b="1" i="0" dirty="0">
                <a:solidFill>
                  <a:srgbClr val="404040"/>
                </a:solidFill>
                <a:effectLst/>
              </a:rPr>
              <a:t>,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sz="2400" b="0" i="1" dirty="0">
                <a:solidFill>
                  <a:srgbClr val="404040"/>
                </a:solidFill>
                <a:effectLst/>
              </a:rPr>
              <a:t>there won’t be any change in the </a:t>
            </a:r>
            <a:r>
              <a:rPr lang="en-US" sz="2400" b="1" i="1" dirty="0">
                <a:solidFill>
                  <a:srgbClr val="404040"/>
                </a:solidFill>
                <a:effectLst/>
              </a:rPr>
              <a:t>voltage level</a:t>
            </a:r>
            <a:r>
              <a:rPr lang="en-US" sz="2400" dirty="0">
                <a:solidFill>
                  <a:srgbClr val="404040"/>
                </a:solidFill>
              </a:rPr>
              <a:t> (where </a:t>
            </a:r>
            <a:r>
              <a:rPr lang="en-US" sz="2400" b="1" dirty="0">
                <a:solidFill>
                  <a:srgbClr val="404040"/>
                </a:solidFill>
              </a:rPr>
              <a:t>bit 1</a:t>
            </a:r>
            <a:r>
              <a:rPr lang="en-US" sz="2400" dirty="0">
                <a:solidFill>
                  <a:srgbClr val="404040"/>
                </a:solidFill>
              </a:rPr>
              <a:t> is the </a:t>
            </a:r>
            <a:r>
              <a:rPr lang="en-US" sz="2400" b="1" dirty="0">
                <a:solidFill>
                  <a:srgbClr val="404040"/>
                </a:solidFill>
              </a:rPr>
              <a:t>positive voltage </a:t>
            </a:r>
            <a:r>
              <a:rPr lang="en-US" sz="2400" dirty="0">
                <a:solidFill>
                  <a:srgbClr val="404040"/>
                </a:solidFill>
              </a:rPr>
              <a:t>and </a:t>
            </a:r>
            <a:r>
              <a:rPr lang="en-US" sz="2400" b="1" dirty="0">
                <a:solidFill>
                  <a:srgbClr val="404040"/>
                </a:solidFill>
              </a:rPr>
              <a:t>bit 0</a:t>
            </a:r>
            <a:r>
              <a:rPr lang="en-US" sz="2400" dirty="0">
                <a:solidFill>
                  <a:srgbClr val="404040"/>
                </a:solidFill>
              </a:rPr>
              <a:t> is the </a:t>
            </a:r>
            <a:r>
              <a:rPr lang="en-US" sz="2400" b="1" dirty="0">
                <a:solidFill>
                  <a:srgbClr val="404040"/>
                </a:solidFill>
              </a:rPr>
              <a:t>negative voltage</a:t>
            </a:r>
            <a:r>
              <a:rPr lang="en-US" sz="2400" dirty="0">
                <a:solidFill>
                  <a:srgbClr val="404040"/>
                </a:solidFill>
              </a:rPr>
              <a:t>) </a:t>
            </a:r>
            <a:r>
              <a:rPr lang="en-US" sz="1800" b="0" i="0" dirty="0">
                <a:solidFill>
                  <a:srgbClr val="404040"/>
                </a:solidFill>
                <a:effectLst/>
                <a:hlinkClick r:id="rId3"/>
              </a:rPr>
              <a:t>https://www.section.io/engineering-education/different-techniques-of-encoding-data-for-transmission/</a:t>
            </a:r>
            <a:endParaRPr lang="en-US" sz="1800" b="0" i="0" dirty="0">
              <a:solidFill>
                <a:srgbClr val="404040"/>
              </a:solidFill>
              <a:effectLst/>
            </a:endParaRPr>
          </a:p>
          <a:p>
            <a:pPr lvl="1"/>
            <a:r>
              <a:rPr lang="en-US" sz="2400" b="1" u="sng" strike="noStrike" baseline="0" dirty="0"/>
              <a:t>Steps </a:t>
            </a:r>
            <a:r>
              <a:rPr lang="en-US" sz="2400" b="1" u="sng" dirty="0"/>
              <a:t>of </a:t>
            </a:r>
            <a:r>
              <a:rPr lang="en-US" sz="2400" b="1" u="sng" strike="noStrike" baseline="0" dirty="0"/>
              <a:t>NRZI conversion:</a:t>
            </a:r>
            <a:endParaRPr lang="en-US" sz="2400" b="1" i="0" u="sng" strike="noStrike" baseline="0" dirty="0"/>
          </a:p>
          <a:p>
            <a:pPr lvl="2"/>
            <a:r>
              <a:rPr lang="en-US" sz="22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200" b="1" i="0" u="sng" dirty="0">
                <a:solidFill>
                  <a:srgbClr val="404040"/>
                </a:solidFill>
                <a:effectLst/>
              </a:rPr>
              <a:t>first bit 1</a:t>
            </a:r>
            <a:r>
              <a:rPr lang="en-US" sz="2200" b="0" i="0" dirty="0">
                <a:solidFill>
                  <a:srgbClr val="404040"/>
                </a:solidFill>
                <a:effectLst/>
              </a:rPr>
              <a:t>, we know there will be a change in the signal level. Therefore, the signal will shift to a negative level (</a:t>
            </a:r>
            <a:r>
              <a:rPr lang="en-US" sz="2200" b="1" i="0" dirty="0">
                <a:solidFill>
                  <a:srgbClr val="404040"/>
                </a:solidFill>
                <a:effectLst/>
              </a:rPr>
              <a:t>1</a:t>
            </a:r>
            <a:r>
              <a:rPr lang="en-US" sz="2200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40404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200" b="1" i="0" dirty="0">
                <a:solidFill>
                  <a:srgbClr val="404040"/>
                </a:solidFill>
                <a:effectLst/>
                <a:sym typeface="Wingdings" panose="05000000000000000000" pitchFamily="2" charset="2"/>
              </a:rPr>
              <a:t>0</a:t>
            </a:r>
            <a:r>
              <a:rPr lang="en-US" sz="2200" b="0" i="0" dirty="0">
                <a:solidFill>
                  <a:srgbClr val="404040"/>
                </a:solidFill>
                <a:effectLst/>
                <a:sym typeface="Wingdings" panose="05000000000000000000" pitchFamily="2" charset="2"/>
              </a:rPr>
              <a:t>)</a:t>
            </a:r>
            <a:r>
              <a:rPr lang="en-US" sz="2200" b="0" i="0" dirty="0">
                <a:solidFill>
                  <a:srgbClr val="404040"/>
                </a:solidFill>
                <a:effectLst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1911-78FA-3E4C-EDE3-7B2F33CD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4751-426A-0AD4-0F94-DACB0576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51D939-248F-77C7-D578-2AB1A9E8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5" y="228600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Non-Return to Zero Inverted Encoding 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53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9153-6EFD-C68D-8864-079044D75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70C7-7E80-20DB-77A5-F349E2C5E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6E34D-4CE1-DA80-49EE-2C12F767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1371600"/>
            <a:ext cx="89296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74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3633-A9D1-57F5-2036-008C8708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48374"/>
            <a:ext cx="8686800" cy="5177790"/>
          </a:xfrm>
        </p:spPr>
        <p:txBody>
          <a:bodyPr>
            <a:normAutofit/>
          </a:bodyPr>
          <a:lstStyle/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second 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there is a change in the signal level. A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fter the previous 1 </a:t>
            </a:r>
            <a:r>
              <a:rPr lang="en-US" sz="2000" b="1" i="0" dirty="0">
                <a:solidFill>
                  <a:srgbClr val="404040"/>
                </a:solidFill>
                <a:effectLst/>
                <a:sym typeface="Wingdings" panose="05000000000000000000" pitchFamily="2" charset="2"/>
              </a:rPr>
              <a:t> 0 conversions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, 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the 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current bit in the channel is 0</a:t>
            </a:r>
            <a:r>
              <a:rPr lang="en-US" sz="2000" dirty="0">
                <a:solidFill>
                  <a:srgbClr val="404040"/>
                </a:solidFill>
              </a:rPr>
              <a:t>. Hence Convert the </a:t>
            </a:r>
            <a:r>
              <a:rPr lang="en-US" sz="2000" b="1" dirty="0">
                <a:solidFill>
                  <a:srgbClr val="404040"/>
                </a:solidFill>
              </a:rPr>
              <a:t>0 bit </a:t>
            </a:r>
            <a:r>
              <a:rPr lang="en-US" sz="2000" dirty="0">
                <a:solidFill>
                  <a:srgbClr val="404040"/>
                </a:solidFill>
              </a:rPr>
              <a:t>into </a:t>
            </a:r>
            <a:r>
              <a:rPr lang="en-US" sz="2000" b="1" dirty="0">
                <a:solidFill>
                  <a:srgbClr val="404040"/>
                </a:solidFill>
              </a:rPr>
              <a:t>1 </a:t>
            </a:r>
            <a:r>
              <a:rPr lang="en-US" sz="2000" dirty="0">
                <a:solidFill>
                  <a:srgbClr val="404040"/>
                </a:solidFill>
              </a:rPr>
              <a:t>for the </a:t>
            </a:r>
            <a:r>
              <a:rPr lang="en-US" sz="2000" b="1" dirty="0">
                <a:solidFill>
                  <a:srgbClr val="404040"/>
                </a:solidFill>
              </a:rPr>
              <a:t>second data bit </a:t>
            </a:r>
            <a:r>
              <a:rPr lang="en-US" sz="2000" dirty="0">
                <a:solidFill>
                  <a:srgbClr val="404040"/>
                </a:solidFill>
              </a:rPr>
              <a:t>(which is </a:t>
            </a:r>
            <a:r>
              <a:rPr lang="en-US" sz="2000" b="1" dirty="0">
                <a:solidFill>
                  <a:srgbClr val="404040"/>
                </a:solidFill>
              </a:rPr>
              <a:t>1</a:t>
            </a:r>
            <a:r>
              <a:rPr lang="en-US" sz="2000" dirty="0">
                <a:solidFill>
                  <a:srgbClr val="404040"/>
                </a:solidFill>
              </a:rPr>
              <a:t>): (</a:t>
            </a:r>
            <a:r>
              <a:rPr lang="en-US" sz="2000" b="1" dirty="0">
                <a:solidFill>
                  <a:srgbClr val="404040"/>
                </a:solidFill>
              </a:rPr>
              <a:t>1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1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third bit 0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there is no change needed in the data bit, therefore the previous positive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) will continue: 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b="1" dirty="0">
                <a:solidFill>
                  <a:srgbClr val="404040"/>
                </a:solidFill>
              </a:rPr>
              <a:t>0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1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  <a:endParaRPr lang="en-US" sz="2000" b="0" i="0" dirty="0">
              <a:solidFill>
                <a:srgbClr val="404040"/>
              </a:solidFill>
              <a:effectLst/>
            </a:endParaRPr>
          </a:p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fourth bit 0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no change is needed in the signal, hence, the previous positive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) will continue: 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b="1" dirty="0">
                <a:solidFill>
                  <a:srgbClr val="404040"/>
                </a:solidFill>
              </a:rPr>
              <a:t>0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1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fifth  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change the previous positive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) to a negative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0</a:t>
            </a:r>
            <a:r>
              <a:rPr lang="en-US" sz="2000" i="0" dirty="0">
                <a:solidFill>
                  <a:srgbClr val="404040"/>
                </a:solidFill>
                <a:effectLst/>
              </a:rPr>
              <a:t>)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: 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b="1" dirty="0">
                <a:solidFill>
                  <a:srgbClr val="404040"/>
                </a:solidFill>
              </a:rPr>
              <a:t>1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0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sixth 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change the previous negative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0</a:t>
            </a:r>
            <a:r>
              <a:rPr lang="en-US" sz="2000" i="0" dirty="0">
                <a:solidFill>
                  <a:srgbClr val="404040"/>
                </a:solidFill>
                <a:effectLst/>
              </a:rPr>
              <a:t>)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 to a positive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): 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b="1" dirty="0">
                <a:solidFill>
                  <a:srgbClr val="404040"/>
                </a:solidFill>
              </a:rPr>
              <a:t>1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1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seventh bit 0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no change is needed in the signal level. Therefore, the previous positive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) will continue: 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b="1" dirty="0">
                <a:solidFill>
                  <a:srgbClr val="404040"/>
                </a:solidFill>
              </a:rPr>
              <a:t>0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1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  <a:endParaRPr lang="en-US" sz="2000" b="0" i="0" dirty="0">
              <a:solidFill>
                <a:srgbClr val="404040"/>
              </a:solidFill>
              <a:effectLst/>
            </a:endParaRPr>
          </a:p>
          <a:p>
            <a:pPr lvl="2"/>
            <a:r>
              <a:rPr lang="en-US" sz="2000" b="0" i="0" dirty="0">
                <a:solidFill>
                  <a:srgbClr val="404040"/>
                </a:solidFill>
                <a:effectLst/>
              </a:rPr>
              <a:t>For the </a:t>
            </a:r>
            <a:r>
              <a:rPr lang="en-US" sz="2000" b="1" i="0" u="sng" dirty="0">
                <a:solidFill>
                  <a:srgbClr val="404040"/>
                </a:solidFill>
                <a:effectLst/>
              </a:rPr>
              <a:t>eighth bit 0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, no change is needed in the signal level. Therefore, the previous positive bit (</a:t>
            </a:r>
            <a:r>
              <a:rPr lang="en-US" sz="2000" b="1" i="0" dirty="0">
                <a:solidFill>
                  <a:srgbClr val="404040"/>
                </a:solidFill>
                <a:effectLst/>
              </a:rPr>
              <a:t>bit 1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) will continue: 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b="1" dirty="0">
                <a:solidFill>
                  <a:srgbClr val="404040"/>
                </a:solidFill>
              </a:rPr>
              <a:t>0 </a:t>
            </a:r>
            <a:r>
              <a:rPr lang="en-US" sz="2000" b="1" dirty="0">
                <a:solidFill>
                  <a:srgbClr val="404040"/>
                </a:solidFill>
                <a:sym typeface="Wingdings" panose="05000000000000000000" pitchFamily="2" charset="2"/>
              </a:rPr>
              <a:t>1</a:t>
            </a:r>
            <a:r>
              <a:rPr lang="en-US" sz="2000" dirty="0">
                <a:solidFill>
                  <a:srgbClr val="404040"/>
                </a:solidFill>
                <a:sym typeface="Wingdings" panose="05000000000000000000" pitchFamily="2" charset="2"/>
              </a:rPr>
              <a:t>)</a:t>
            </a:r>
            <a:endParaRPr lang="en-US" sz="2000" b="0" i="0" dirty="0">
              <a:solidFill>
                <a:srgbClr val="404040"/>
              </a:solidFill>
              <a:effectLst/>
            </a:endParaRPr>
          </a:p>
          <a:p>
            <a:pPr lvl="2"/>
            <a:endParaRPr lang="en-US" sz="2000" dirty="0">
              <a:solidFill>
                <a:srgbClr val="404040"/>
              </a:solidFill>
              <a:sym typeface="Wingdings" panose="05000000000000000000" pitchFamily="2" charset="2"/>
            </a:endParaRPr>
          </a:p>
          <a:p>
            <a:pPr lvl="2"/>
            <a:endParaRPr lang="en-US" sz="2000" b="0" i="0" dirty="0">
              <a:solidFill>
                <a:srgbClr val="404040"/>
              </a:solidFill>
              <a:effectLst/>
            </a:endParaRPr>
          </a:p>
          <a:p>
            <a:pPr lvl="2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DC577-ABC5-C809-3C92-4520B7FB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F5E31-CA8F-798C-D66A-BF6F89A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31FDE-27C2-C59C-A6CD-DA58EA42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264160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NRZI Encoding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601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016BD-116C-1CDD-200D-F5D189FF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A19C4-93EE-C0E1-4CE2-52005CE5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4AAF2D-C46F-0C68-D710-7EB9061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43693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NRZI Encoding</a:t>
            </a:r>
            <a:endParaRPr lang="th-TH" sz="40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2D3C4-4B71-3910-9017-E2B3FD5B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" y="1027906"/>
            <a:ext cx="8753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0D7-FE0C-EB52-97C8-1C02E990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41080" cy="537607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An alternative to 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NRZ encoding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called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Manchester encoding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in which 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channel clock </a:t>
            </a:r>
            <a:r>
              <a:rPr lang="en-US" sz="2400" i="0" u="sng" strike="noStrike" baseline="0" dirty="0">
                <a:solidFill>
                  <a:srgbClr val="000000"/>
                </a:solidFill>
              </a:rPr>
              <a:t>is merged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with 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data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by 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XOR (Exclusive OR)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operation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local clock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an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internal signal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alternating from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low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to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high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; a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low/high pair is one clock cycle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Manchester encoding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illustrated in </a:t>
            </a:r>
            <a:r>
              <a:rPr lang="en-US" sz="2400" b="1" i="0" u="none" strike="noStrike" baseline="0" dirty="0"/>
              <a:t>Figure 2.5</a:t>
            </a:r>
            <a:r>
              <a:rPr lang="en-US" sz="2400" dirty="0"/>
              <a:t> and </a:t>
            </a:r>
            <a:r>
              <a:rPr lang="en-US" sz="2400" b="1" i="0" u="none" strike="noStrike" baseline="0" dirty="0"/>
              <a:t>Figure (c).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/>
              <a:t>Observe that the </a:t>
            </a:r>
            <a:r>
              <a:rPr lang="en-US" sz="2400" b="1" i="0" u="none" strike="noStrike" baseline="0" dirty="0"/>
              <a:t>Manchester encoding </a:t>
            </a:r>
            <a:r>
              <a:rPr lang="en-US" sz="2400" b="0" i="0" u="none" strike="noStrike" baseline="0" dirty="0"/>
              <a:t>results in </a:t>
            </a:r>
            <a:r>
              <a:rPr lang="en-US" sz="2400" b="1" i="0" u="none" strike="noStrike" baseline="0" dirty="0"/>
              <a:t>0 </a:t>
            </a:r>
            <a:r>
              <a:rPr lang="en-US" sz="2400" b="0" i="0" u="none" strike="noStrike" baseline="0" dirty="0"/>
              <a:t>being encoded as a </a:t>
            </a:r>
            <a:r>
              <a:rPr lang="en-US" sz="2400" b="1" i="0" u="none" strike="noStrike" baseline="0" dirty="0"/>
              <a:t>low-to-high transition </a:t>
            </a:r>
            <a:r>
              <a:rPr lang="en-US" sz="2400" b="0" i="0" u="none" strike="noStrike" baseline="0" dirty="0"/>
              <a:t>and </a:t>
            </a:r>
            <a:r>
              <a:rPr lang="en-US" sz="2400" b="1" i="0" u="none" strike="noStrike" baseline="0" dirty="0"/>
              <a:t>1</a:t>
            </a:r>
            <a:r>
              <a:rPr lang="en-US" sz="2400" b="0" i="0" u="none" strike="noStrike" baseline="0" dirty="0"/>
              <a:t> as a </a:t>
            </a:r>
            <a:r>
              <a:rPr lang="en-US" sz="2400" b="1" i="0" u="none" strike="noStrike" baseline="0" dirty="0"/>
              <a:t>high-to-low transition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strike="noStrike" baseline="0" dirty="0"/>
              <a:t>Because </a:t>
            </a:r>
            <a:r>
              <a:rPr lang="en-US" sz="2400" b="1" i="0" strike="noStrike" baseline="0" dirty="0"/>
              <a:t>0s </a:t>
            </a:r>
            <a:r>
              <a:rPr lang="en-US" sz="2400" b="0" i="0" strike="noStrike" baseline="0" dirty="0"/>
              <a:t>and </a:t>
            </a:r>
            <a:r>
              <a:rPr lang="en-US" sz="2400" b="1" i="0" strike="noStrike" baseline="0" dirty="0"/>
              <a:t>1s </a:t>
            </a:r>
            <a:r>
              <a:rPr lang="en-US" sz="2400" b="0" i="0" strike="noStrike" baseline="0" dirty="0"/>
              <a:t>result in a transition to the signal, the </a:t>
            </a:r>
            <a:r>
              <a:rPr lang="en-US" sz="2400" b="1" i="0" strike="noStrike" baseline="0" dirty="0"/>
              <a:t>clock</a:t>
            </a:r>
            <a:r>
              <a:rPr lang="en-US" sz="2400" b="0" i="0" strike="noStrike" baseline="0" dirty="0"/>
              <a:t> can be effectively recovered at the r</a:t>
            </a:r>
            <a:r>
              <a:rPr lang="en-US" sz="2400" b="1" i="0" strike="noStrike" baseline="0" dirty="0"/>
              <a:t>eceiver</a:t>
            </a:r>
            <a:r>
              <a:rPr lang="en-US" sz="2400" b="0" i="0" strike="noStrike" baseline="0" dirty="0"/>
              <a:t>. </a:t>
            </a:r>
          </a:p>
          <a:p>
            <a:pPr lvl="1"/>
            <a:endParaRPr lang="en-US" sz="2400" b="1" i="0" strike="noStrike" baseline="0" dirty="0"/>
          </a:p>
          <a:p>
            <a:endParaRPr lang="en-US" sz="2400" b="0" i="0" u="none" strike="noStrike" baseline="0" dirty="0"/>
          </a:p>
          <a:p>
            <a:pPr lvl="1"/>
            <a:endParaRPr lang="en-US" sz="2000" b="0" i="0" u="none" strike="noStrike" baseline="0" dirty="0"/>
          </a:p>
          <a:p>
            <a:pPr algn="l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C5527-E8A9-5131-7E40-7BE00FF5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DE891-BD3D-4A87-673B-47534410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968FE7-CFD2-EE90-AEFF-5CD74669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8600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Manchester Encoding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296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CA740-0146-CC15-83A4-26DDF00F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68EE9-2EE9-7E39-9C54-18E54DFA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33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D63D2-F29C-6F75-3A9C-504FBA62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9876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147CC9-A80F-9AFE-FC68-5E3AB908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98792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Manchester Encoding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375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2580-050B-E4B0-2D4F-6B64C965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73150"/>
            <a:ext cx="8686800" cy="52832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sng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problem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 with 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Manchester encoding scheme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that it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doubles the rate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at which signal transitions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sz="2200" b="1" i="1" u="none" strike="noStrike" baseline="0" dirty="0">
                <a:solidFill>
                  <a:srgbClr val="000000"/>
                </a:solidFill>
              </a:rPr>
              <a:t>which means the receiver has half the time to detect each signal pulse.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rate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at which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signal changes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called the link’s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baud rate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200" b="1" i="0" dirty="0">
                <a:effectLst/>
              </a:rPr>
              <a:t>Baud rate </a:t>
            </a:r>
            <a:r>
              <a:rPr lang="en-US" sz="2200" b="0" i="0" dirty="0">
                <a:effectLst/>
              </a:rPr>
              <a:t>measures the </a:t>
            </a:r>
            <a:r>
              <a:rPr lang="en-US" sz="2200" b="1" i="0" dirty="0">
                <a:effectLst/>
              </a:rPr>
              <a:t>number of changes </a:t>
            </a:r>
            <a:r>
              <a:rPr lang="en-US" sz="2200" b="0" i="0" dirty="0">
                <a:effectLst/>
              </a:rPr>
              <a:t>to the signal (per second) propagating through a transmission medium.</a:t>
            </a:r>
          </a:p>
          <a:p>
            <a:pPr lvl="1"/>
            <a:r>
              <a:rPr lang="en-US" sz="2200" b="1" i="1" dirty="0">
                <a:effectLst/>
              </a:rPr>
              <a:t>bit rate is the number of bits per second </a:t>
            </a:r>
            <a:r>
              <a:rPr lang="en-US" sz="2200" dirty="0">
                <a:effectLst/>
              </a:rPr>
              <a:t>the user can push through the transmission system. </a:t>
            </a:r>
            <a:endParaRPr lang="en-US" sz="2200" u="none" strike="noStrike" baseline="0" dirty="0"/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In the case of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Manchester encoding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bit rate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half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baud rate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so the encoding is only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50%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efficient.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 If The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 receiver can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keep up with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faster baud rate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required by the Manchester encoding in </a:t>
            </a:r>
            <a:r>
              <a:rPr lang="en-US" sz="2000" b="1" i="0" u="none" strike="noStrike" baseline="0" dirty="0"/>
              <a:t>Figure 2.5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then both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NRZ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and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NRZI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could have been able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to transmit twice as many bits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in the same time period.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C869F-1E71-5CD8-9A3D-0825C5BF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59CDD-BD3E-20F3-DC50-A33B3391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DFE79B-5A1C-CC81-FEE6-8E621EC8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388938"/>
            <a:ext cx="8229600" cy="684212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Manchester Encoding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32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EDBA1-A264-5164-0666-6A361C1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45D0D-B436-3427-D68F-B409B355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35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21559-DC8F-2F92-88A2-112A4C9B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8991600" cy="47048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FFE6B7-E274-A863-9E5A-57948A27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342900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Encoding-NRZI and Manchester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89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AF0E-9464-4AFF-4711-AB984321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958851"/>
            <a:ext cx="8806664" cy="5397499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 </a:t>
            </a:r>
            <a:r>
              <a:rPr lang="en-US" sz="2400" i="0" u="none" strike="noStrike" baseline="0" dirty="0"/>
              <a:t>final encoding, called </a:t>
            </a:r>
            <a:r>
              <a:rPr lang="en-US" sz="2400" b="1" i="0" u="none" strike="noStrike" baseline="0" dirty="0"/>
              <a:t>4B/5B encoding</a:t>
            </a:r>
            <a:r>
              <a:rPr lang="en-US" sz="2400" b="0" i="0" u="none" strike="noStrike" baseline="0" dirty="0"/>
              <a:t>, attempts to address the inefficiency of the </a:t>
            </a:r>
            <a:r>
              <a:rPr lang="en-US" sz="2400" b="1" i="0" u="none" strike="noStrike" baseline="0" dirty="0"/>
              <a:t>Manchester encoding </a:t>
            </a:r>
          </a:p>
          <a:p>
            <a:pPr lvl="1"/>
            <a:r>
              <a:rPr lang="en-US" sz="2000" u="none" strike="noStrike" baseline="0" dirty="0"/>
              <a:t>suffering from the </a:t>
            </a:r>
            <a:r>
              <a:rPr lang="en-US" sz="2000" b="1" i="1" u="none" strike="noStrike" baseline="0" dirty="0"/>
              <a:t>problem of having extended durations of high or low signals </a:t>
            </a:r>
            <a:r>
              <a:rPr lang="en-US" sz="2000" dirty="0"/>
              <a:t>- </a:t>
            </a:r>
            <a:r>
              <a:rPr lang="en-US" sz="2000" b="1" i="0" u="sng" strike="noStrike" baseline="0" dirty="0">
                <a:solidFill>
                  <a:srgbClr val="000000"/>
                </a:solidFill>
              </a:rPr>
              <a:t>baud rate </a:t>
            </a:r>
            <a:r>
              <a:rPr lang="en-US" sz="2000" i="0" u="sng" strike="noStrike" baseline="0" dirty="0">
                <a:solidFill>
                  <a:srgbClr val="000000"/>
                </a:solidFill>
              </a:rPr>
              <a:t>issue.</a:t>
            </a:r>
          </a:p>
          <a:p>
            <a:r>
              <a:rPr lang="en-US" sz="2400" b="0" i="0" u="none" strike="noStrike" baseline="0" dirty="0"/>
              <a:t>The idea of </a:t>
            </a:r>
            <a:r>
              <a:rPr lang="en-US" sz="2400" b="1" i="0" u="none" strike="noStrike" baseline="0" dirty="0"/>
              <a:t>4B/5B encoding </a:t>
            </a:r>
            <a:r>
              <a:rPr lang="en-US" sz="2400" b="0" i="0" u="none" strike="noStrike" baseline="0" dirty="0"/>
              <a:t>is to </a:t>
            </a:r>
            <a:r>
              <a:rPr lang="en-US" sz="2400" b="1" i="0" u="none" strike="noStrike" baseline="0" dirty="0"/>
              <a:t>insert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extra bits </a:t>
            </a:r>
            <a:r>
              <a:rPr lang="en-US" sz="2400" b="0" i="0" u="none" strike="noStrike" baseline="0" dirty="0"/>
              <a:t>into the </a:t>
            </a:r>
            <a:r>
              <a:rPr lang="en-US" sz="2400" b="1" i="0" u="none" strike="noStrike" baseline="0" dirty="0"/>
              <a:t>bit stream</a:t>
            </a:r>
            <a:r>
              <a:rPr lang="en-US" sz="2400" b="0" i="0" u="none" strike="noStrike" baseline="0" dirty="0"/>
              <a:t> to break up long sequences of </a:t>
            </a:r>
            <a:r>
              <a:rPr lang="en-US" sz="2400" b="1" i="0" u="none" strike="noStrike" baseline="0" dirty="0"/>
              <a:t>0s</a:t>
            </a:r>
            <a:r>
              <a:rPr lang="en-US" sz="2400" b="0" i="0" u="none" strike="noStrike" baseline="0" dirty="0"/>
              <a:t> or </a:t>
            </a:r>
            <a:r>
              <a:rPr lang="en-US" sz="2400" b="1" i="0" u="none" strike="noStrike" baseline="0" dirty="0"/>
              <a:t>1s</a:t>
            </a:r>
            <a:r>
              <a:rPr lang="en-US" sz="2400" b="0" i="0" u="none" strike="noStrike" baseline="0" dirty="0"/>
              <a:t>:</a:t>
            </a:r>
          </a:p>
          <a:p>
            <a:pPr lvl="1"/>
            <a:r>
              <a:rPr lang="en-US" sz="2000" b="1" i="0" u="none" strike="noStrike" baseline="0" dirty="0"/>
              <a:t>Every 4 bits </a:t>
            </a:r>
            <a:r>
              <a:rPr lang="en-US" sz="2000" b="0" i="0" u="none" strike="noStrike" baseline="0" dirty="0"/>
              <a:t>of </a:t>
            </a:r>
            <a:r>
              <a:rPr lang="en-US" sz="2000" b="1" i="0" u="none" strike="noStrike" baseline="0" dirty="0"/>
              <a:t>actual data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are encoded </a:t>
            </a:r>
            <a:r>
              <a:rPr lang="en-US" sz="2000" i="0" u="none" strike="noStrike" baseline="0" dirty="0"/>
              <a:t>in a </a:t>
            </a:r>
            <a:r>
              <a:rPr lang="en-US" sz="2000" b="1" i="0" u="none" strike="noStrike" baseline="0" dirty="0"/>
              <a:t>5-bit code </a:t>
            </a:r>
            <a:r>
              <a:rPr lang="en-US" sz="2000" i="0" u="none" strike="noStrike" baseline="0" dirty="0"/>
              <a:t>and </a:t>
            </a:r>
            <a:r>
              <a:rPr lang="en-US" sz="2000" b="0" i="0" u="none" strike="noStrike" baseline="0" dirty="0"/>
              <a:t>then transmitted to the </a:t>
            </a:r>
            <a:r>
              <a:rPr lang="en-US" sz="2000" b="1" i="0" u="none" strike="noStrike" baseline="0" dirty="0"/>
              <a:t>receiver</a:t>
            </a:r>
            <a:r>
              <a:rPr lang="en-US" sz="2000" b="0" i="0" u="none" strike="noStrike" baseline="0" dirty="0"/>
              <a:t>; hence, the name </a:t>
            </a:r>
            <a:r>
              <a:rPr lang="en-US" sz="2000" b="1" i="0" u="none" strike="noStrike" baseline="0" dirty="0"/>
              <a:t>4B/5B</a:t>
            </a:r>
            <a:r>
              <a:rPr lang="en-US" sz="2000" b="0" i="0" u="none" strike="noStrike" baseline="0" dirty="0"/>
              <a:t>. </a:t>
            </a:r>
          </a:p>
          <a:p>
            <a:pPr lvl="1"/>
            <a:r>
              <a:rPr lang="en-US" sz="2000" b="0" i="0" u="sng" strike="noStrike" baseline="0" dirty="0"/>
              <a:t>The </a:t>
            </a:r>
            <a:r>
              <a:rPr lang="en-US" sz="2000" b="1" i="0" u="sng" strike="noStrike" baseline="0" dirty="0"/>
              <a:t>5-bit codes </a:t>
            </a:r>
            <a:r>
              <a:rPr lang="en-US" sz="2000" b="0" i="0" u="sng" strike="noStrike" baseline="0" dirty="0"/>
              <a:t>are selected so that each has no</a:t>
            </a:r>
            <a:r>
              <a:rPr lang="en-US" sz="2000" b="1" i="0" u="sng" strike="noStrike" baseline="0" dirty="0"/>
              <a:t> more than one starting 0, two trailing 0s, </a:t>
            </a:r>
            <a:r>
              <a:rPr lang="en-US" sz="2000" i="0" u="sng" strike="noStrike" baseline="0" dirty="0"/>
              <a:t>and </a:t>
            </a:r>
            <a:r>
              <a:rPr lang="en-US" sz="2000" b="1" i="0" u="sng" strike="noStrike" baseline="0" dirty="0"/>
              <a:t>not more than four trailing 1s</a:t>
            </a:r>
            <a:r>
              <a:rPr lang="en-US" sz="2000" b="0" i="0" u="sng" strike="noStrike" baseline="0" dirty="0"/>
              <a:t>. </a:t>
            </a:r>
          </a:p>
          <a:p>
            <a:pPr lvl="1"/>
            <a:r>
              <a:rPr lang="en-US" sz="2000" b="1" i="0" u="sng" strike="noStrike" baseline="0" dirty="0"/>
              <a:t>The resulting 5-bit codes are then transmitted using the NRZI encoding</a:t>
            </a:r>
            <a:r>
              <a:rPr lang="en-US" sz="2000" b="0" i="0" u="sng" strike="noStrike" baseline="0" dirty="0"/>
              <a:t>,</a:t>
            </a:r>
          </a:p>
          <a:p>
            <a:pPr lvl="1"/>
            <a:r>
              <a:rPr lang="en-US" sz="2000" b="1" i="0" u="none" strike="noStrike" baseline="0" dirty="0"/>
              <a:t>Table 2.2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gives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5-bit codes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corresponding to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16 possible 4-bit data symbols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en-US" sz="2000" b="1" i="0" u="none" strike="noStrike" baseline="0" dirty="0"/>
              <a:t>Note that the 4B/5B encoding </a:t>
            </a:r>
            <a:r>
              <a:rPr lang="en-US" sz="2000" b="1" i="0" u="sng" strike="noStrike" baseline="0" dirty="0"/>
              <a:t>scheme is fixed </a:t>
            </a:r>
            <a:r>
              <a:rPr lang="en-US" sz="2000" b="1" i="0" u="none" strike="noStrike" baseline="0" dirty="0"/>
              <a:t>and results in 80% efficiency.</a:t>
            </a:r>
            <a:endParaRPr lang="en-US" sz="2000" b="1" dirty="0"/>
          </a:p>
          <a:p>
            <a:pPr lvl="2"/>
            <a:endParaRPr lang="en-US" sz="1600" dirty="0"/>
          </a:p>
          <a:p>
            <a:pPr lvl="1"/>
            <a:endParaRPr lang="en-US" sz="2000" b="0" i="0" u="none" strike="noStrike" baseline="0" dirty="0"/>
          </a:p>
          <a:p>
            <a:pPr lvl="1"/>
            <a:endParaRPr lang="en-US" sz="2000" b="0" i="0" u="none" strike="noStrike" baseline="0" dirty="0"/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5C2B5-6625-CA18-627A-41F24299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8FE84-56CE-5809-BDCB-0B44B498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FA0C9-F404-0E63-A800-4CA15D1D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4213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latin typeface="+mn-lt"/>
              </a:rPr>
              <a:t>4B/5B Encoding </a:t>
            </a:r>
            <a:endParaRPr lang="th-TH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096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AA6CC-0365-22B4-ADCA-CD8AD150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BFCC-2F25-F53E-8D83-2F113F97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37</a:t>
            </a:fld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22B97-18A6-146F-0853-7A7A9C25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83" y="281042"/>
            <a:ext cx="4413096" cy="62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36C1-FB8C-0E31-E8C8-D1E49497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327"/>
            <a:ext cx="8229600" cy="680788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/>
              <a:t>Framing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A3A3-5C53-9A5D-216D-B42BBC07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4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</a:rPr>
              <a:t>Figure 2.6 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shows </a:t>
            </a:r>
            <a:r>
              <a:rPr lang="en-US" sz="2400" u="none" strike="noStrike" baseline="0" dirty="0">
                <a:solidFill>
                  <a:srgbClr val="000000"/>
                </a:solidFill>
              </a:rPr>
              <a:t>how to transmit a </a:t>
            </a:r>
            <a:r>
              <a:rPr lang="en-US" sz="2400" b="1" u="none" strike="noStrike" baseline="0" dirty="0">
                <a:solidFill>
                  <a:srgbClr val="000000"/>
                </a:solidFill>
              </a:rPr>
              <a:t>block of bits </a:t>
            </a:r>
            <a:r>
              <a:rPr lang="en-US" sz="2400" u="none" strike="noStrike" baseline="0" dirty="0">
                <a:solidFill>
                  <a:srgbClr val="000000"/>
                </a:solidFill>
              </a:rPr>
              <a:t>(called </a:t>
            </a:r>
            <a:r>
              <a:rPr lang="en-US" sz="2400" b="1" u="none" strike="noStrike" baseline="0" dirty="0">
                <a:solidFill>
                  <a:srgbClr val="000000"/>
                </a:solidFill>
              </a:rPr>
              <a:t>frame</a:t>
            </a:r>
            <a:r>
              <a:rPr lang="en-US" sz="2400" u="none" strike="noStrike" baseline="0" dirty="0">
                <a:solidFill>
                  <a:srgbClr val="000000"/>
                </a:solidFill>
              </a:rPr>
              <a:t>) over a </a:t>
            </a:r>
            <a:r>
              <a:rPr lang="en-US" sz="2400" b="1" u="none" strike="noStrike" baseline="0" dirty="0">
                <a:solidFill>
                  <a:srgbClr val="000000"/>
                </a:solidFill>
              </a:rPr>
              <a:t>point-to-point link </a:t>
            </a:r>
            <a:r>
              <a:rPr lang="en-US" sz="2400" u="none" strike="noStrike" baseline="0" dirty="0">
                <a:solidFill>
                  <a:srgbClr val="000000"/>
                </a:solidFill>
              </a:rPr>
              <a:t>via an </a:t>
            </a:r>
            <a:r>
              <a:rPr lang="en-US" sz="2400" b="1" u="none" strike="noStrike" baseline="0" dirty="0">
                <a:solidFill>
                  <a:srgbClr val="000000"/>
                </a:solidFill>
              </a:rPr>
              <a:t>adaptor-to-adaptor </a:t>
            </a:r>
            <a:r>
              <a:rPr lang="en-US" sz="2400" u="none" strike="noStrike" baseline="0" dirty="0">
                <a:solidFill>
                  <a:srgbClr val="000000"/>
                </a:solidFill>
              </a:rPr>
              <a:t>connection. </a:t>
            </a: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</a:rPr>
              <a:t>Packet-switched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networks exchange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blocks of data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called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frames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400" i="0" u="none" strike="noStrike" baseline="0" dirty="0"/>
              <a:t>The </a:t>
            </a:r>
            <a:r>
              <a:rPr lang="en-US" sz="2400" b="1" i="0" u="none" strike="noStrike" baseline="0" dirty="0"/>
              <a:t>network adaptor </a:t>
            </a:r>
            <a:r>
              <a:rPr lang="en-US" sz="2400" b="0" i="0" u="none" strike="noStrike" baseline="0" dirty="0"/>
              <a:t>enables the exchange of </a:t>
            </a:r>
            <a:r>
              <a:rPr lang="en-US" sz="2400" b="1" i="0" u="none" strike="noStrike" baseline="0" dirty="0"/>
              <a:t>frames </a:t>
            </a:r>
            <a:r>
              <a:rPr lang="en-US" sz="2400" i="0" u="none" strike="noStrike" baseline="0" dirty="0"/>
              <a:t>between </a:t>
            </a:r>
            <a:r>
              <a:rPr lang="en-US" sz="2400" b="1" i="0" u="none" strike="noStrike" baseline="0" dirty="0"/>
              <a:t>nodes</a:t>
            </a:r>
            <a:r>
              <a:rPr lang="en-US" sz="240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When </a:t>
            </a:r>
            <a:r>
              <a:rPr lang="en-US" sz="2400" b="1" i="0" u="none" strike="noStrike" baseline="0" dirty="0"/>
              <a:t>node A</a:t>
            </a:r>
            <a:r>
              <a:rPr lang="en-US" sz="2400" b="0" i="0" u="none" strike="noStrike" baseline="0" dirty="0"/>
              <a:t> wishes to transmit a </a:t>
            </a:r>
            <a:r>
              <a:rPr lang="en-US" sz="2400" b="1" i="1" u="none" strike="noStrike" baseline="0" dirty="0"/>
              <a:t>frame</a:t>
            </a:r>
            <a:r>
              <a:rPr lang="en-US" sz="2400" b="0" i="0" u="none" strike="noStrike" baseline="0" dirty="0"/>
              <a:t> to </a:t>
            </a:r>
            <a:r>
              <a:rPr lang="en-US" sz="2400" b="1" i="0" u="none" strike="noStrike" baseline="0" dirty="0"/>
              <a:t>node B</a:t>
            </a:r>
            <a:r>
              <a:rPr lang="en-US" sz="2400" b="0" i="0" u="none" strike="noStrike" baseline="0" dirty="0"/>
              <a:t>, it tells its </a:t>
            </a:r>
            <a:r>
              <a:rPr lang="en-US" sz="2400" b="1" i="0" u="none" strike="noStrike" baseline="0" dirty="0"/>
              <a:t>adaptor</a:t>
            </a:r>
            <a:r>
              <a:rPr lang="en-US" sz="2400" b="0" i="0" u="none" strike="noStrike" baseline="0" dirty="0"/>
              <a:t> to transmit a </a:t>
            </a:r>
            <a:r>
              <a:rPr lang="en-US" sz="2400" b="1" i="0" u="none" strike="noStrike" baseline="0" dirty="0"/>
              <a:t>frame</a:t>
            </a:r>
            <a:r>
              <a:rPr lang="en-US" sz="2400" b="0" i="0" u="none" strike="noStrike" baseline="0" dirty="0"/>
              <a:t> from the </a:t>
            </a:r>
            <a:r>
              <a:rPr lang="en-US" sz="2400" b="1" i="0" u="none" strike="noStrike" baseline="0" dirty="0"/>
              <a:t>node’s memory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This results in a </a:t>
            </a:r>
            <a:r>
              <a:rPr lang="en-US" sz="2400" b="1" i="0" u="none" strike="noStrike" baseline="0" dirty="0"/>
              <a:t>sequence of bits</a:t>
            </a:r>
            <a:r>
              <a:rPr lang="en-US" sz="2400" b="0" i="0" u="none" strike="noStrike" baseline="0" dirty="0"/>
              <a:t> (</a:t>
            </a:r>
            <a:r>
              <a:rPr lang="en-US" sz="2400" b="1" i="0" u="none" strike="noStrike" baseline="0" dirty="0"/>
              <a:t>frame</a:t>
            </a:r>
            <a:r>
              <a:rPr lang="en-US" sz="2400" b="0" i="0" u="none" strike="noStrike" baseline="0" dirty="0"/>
              <a:t>) </a:t>
            </a:r>
            <a:r>
              <a:rPr lang="en-US" sz="2400" b="1" i="0" u="none" strike="noStrike" baseline="0" dirty="0"/>
              <a:t>sent</a:t>
            </a:r>
            <a:r>
              <a:rPr lang="en-US" sz="2400" b="0" i="0" u="none" strike="noStrike" baseline="0" dirty="0"/>
              <a:t> over the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adaptor </a:t>
            </a:r>
            <a:r>
              <a:rPr lang="en-US" sz="2400" b="0" i="0" u="none" strike="noStrike" baseline="0" dirty="0"/>
              <a:t>on </a:t>
            </a:r>
            <a:r>
              <a:rPr lang="en-US" sz="2400" b="1" i="0" u="none" strike="noStrike" baseline="0" dirty="0"/>
              <a:t>node B</a:t>
            </a:r>
            <a:r>
              <a:rPr lang="en-US" sz="2400" b="0" i="0" u="none" strike="noStrike" baseline="0" dirty="0"/>
              <a:t> then collects the sequence of </a:t>
            </a:r>
            <a:r>
              <a:rPr lang="en-US" sz="2400" b="1" i="0" u="none" strike="noStrike" baseline="0" dirty="0"/>
              <a:t>bits</a:t>
            </a:r>
            <a:r>
              <a:rPr lang="en-US" sz="2400" b="0" i="0" u="none" strike="noStrike" baseline="0" dirty="0"/>
              <a:t> arriving on the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 and deposits the corresponding </a:t>
            </a:r>
            <a:r>
              <a:rPr lang="en-US" sz="2400" b="1" i="0" u="none" strike="noStrike" baseline="0" dirty="0"/>
              <a:t>frame</a:t>
            </a:r>
            <a:r>
              <a:rPr lang="en-US" sz="2400" b="0" i="0" u="none" strike="noStrike" baseline="0" dirty="0"/>
              <a:t> in </a:t>
            </a:r>
            <a:r>
              <a:rPr lang="en-US" sz="2400" b="1" i="0" u="none" strike="noStrike" baseline="0" dirty="0"/>
              <a:t>B’s memory</a:t>
            </a:r>
            <a:r>
              <a:rPr lang="en-US" sz="2400" b="0" i="0" u="none" strike="noStrike" baseline="0" dirty="0"/>
              <a:t>. 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CE5AD-F747-C63C-3662-6BFAB758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0C4E2-B668-70F1-C8F7-2C618F65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075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C91A-04D1-F6B3-530A-E51B2558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Recognizing exactly </a:t>
            </a:r>
            <a:r>
              <a:rPr lang="en-US" sz="2400" b="1" i="1" u="none" strike="noStrike" baseline="0" dirty="0"/>
              <a:t>what set of bits constitutes a frame</a:t>
            </a:r>
            <a:r>
              <a:rPr lang="en-US" sz="2400" i="1" u="none" strike="noStrike" baseline="0" dirty="0"/>
              <a:t>,</a:t>
            </a:r>
            <a:r>
              <a:rPr lang="en-US" sz="2400" b="1" i="1" u="none" strike="noStrike" baseline="0" dirty="0"/>
              <a:t> </a:t>
            </a:r>
            <a:r>
              <a:rPr lang="en-US" sz="2400" b="0" i="0" u="none" strike="noStrike" baseline="0" dirty="0"/>
              <a:t>that is</a:t>
            </a:r>
            <a:r>
              <a:rPr lang="en-US" sz="2400" dirty="0"/>
              <a:t> </a:t>
            </a:r>
            <a:r>
              <a:rPr lang="en-US" sz="2400" b="1" i="1" u="sng" strike="noStrike" baseline="0" dirty="0"/>
              <a:t>determining where the frame begins and ends </a:t>
            </a:r>
            <a:r>
              <a:rPr lang="en-US" sz="2400" b="0" i="0" u="sng" strike="noStrike" baseline="0" dirty="0"/>
              <a:t>is the main challenge.</a:t>
            </a:r>
            <a:endParaRPr lang="en-US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2630F-2D0C-99BA-DAA9-515B2775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C193-8319-495B-A61C-27358046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17F58-64CC-EDF0-609F-3783AAF2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Framing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3196B-AD8D-4655-DB25-FB581E52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" y="1650412"/>
            <a:ext cx="8539480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5DD4-77F4-9EAA-4D9D-5B5B5EC28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487E-1D15-32AA-0237-E83F0665B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AC699-C6CF-7EBE-4498-E0041276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3" y="469870"/>
            <a:ext cx="8433547" cy="541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60D49F-E103-6499-5D0A-1C6F9E6ABD48}"/>
              </a:ext>
            </a:extLst>
          </p:cNvPr>
          <p:cNvSpPr txBox="1"/>
          <p:nvPr/>
        </p:nvSpPr>
        <p:spPr>
          <a:xfrm>
            <a:off x="5791200" y="5866980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PDU = Protocol Data Unit</a:t>
            </a:r>
          </a:p>
        </p:txBody>
      </p:sp>
    </p:spTree>
    <p:extLst>
      <p:ext uri="{BB962C8B-B14F-4D97-AF65-F5344CB8AC3E}">
        <p14:creationId xmlns:p14="http://schemas.microsoft.com/office/powerpoint/2010/main" val="9386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5E5E-9D8B-08CC-1B55-59155724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sng" strike="noStrike" baseline="0" dirty="0"/>
              <a:t>There are several ways to </a:t>
            </a:r>
            <a:r>
              <a:rPr lang="en-US" sz="2800" u="sng" dirty="0"/>
              <a:t>detect</a:t>
            </a:r>
            <a:r>
              <a:rPr lang="en-US" sz="2800" i="0" u="sng" strike="noStrike" baseline="0" dirty="0"/>
              <a:t> the </a:t>
            </a:r>
            <a:r>
              <a:rPr lang="en-US" sz="2800" b="1" i="0" u="sng" strike="noStrike" baseline="0" dirty="0"/>
              <a:t>start </a:t>
            </a:r>
            <a:r>
              <a:rPr lang="en-US" sz="2800" i="0" u="sng" strike="noStrike" baseline="0" dirty="0"/>
              <a:t>and</a:t>
            </a:r>
            <a:r>
              <a:rPr lang="en-US" sz="2800" b="1" i="0" u="sng" strike="noStrike" baseline="0" dirty="0"/>
              <a:t> end </a:t>
            </a:r>
            <a:r>
              <a:rPr lang="en-US" sz="2800" i="0" u="sng" strike="noStrike" baseline="0" dirty="0"/>
              <a:t>of a </a:t>
            </a:r>
            <a:r>
              <a:rPr lang="en-US" sz="2800" b="1" i="0" u="sng" strike="noStrike" baseline="0" dirty="0"/>
              <a:t>frame</a:t>
            </a:r>
            <a:r>
              <a:rPr lang="en-US" sz="28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There </a:t>
            </a:r>
            <a:r>
              <a:rPr lang="en-US" sz="2800" dirty="0"/>
              <a:t>are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three different protocols </a:t>
            </a:r>
            <a:r>
              <a:rPr lang="en-US" sz="2800" dirty="0"/>
              <a:t>used to address this </a:t>
            </a:r>
            <a:r>
              <a:rPr lang="en-US" sz="2800" b="1" dirty="0"/>
              <a:t>framing issue</a:t>
            </a:r>
            <a:r>
              <a:rPr lang="en-US" sz="2800" b="0" i="0" u="none" strike="noStrike" baseline="0" dirty="0"/>
              <a:t>:</a:t>
            </a:r>
          </a:p>
          <a:p>
            <a:pPr lvl="1"/>
            <a:r>
              <a:rPr lang="en-US" sz="2400" b="1" i="0" u="none" strike="noStrike" baseline="0" dirty="0"/>
              <a:t>Byte-Oriented Protocols </a:t>
            </a:r>
          </a:p>
          <a:p>
            <a:pPr lvl="2"/>
            <a:r>
              <a:rPr lang="en-US" sz="2200" dirty="0"/>
              <a:t>Example: </a:t>
            </a:r>
            <a:r>
              <a:rPr lang="en-US" sz="2200" b="1" i="0" u="none" strike="noStrike" baseline="0" dirty="0"/>
              <a:t>Point-to-Pont Protocol (PPP)</a:t>
            </a:r>
          </a:p>
          <a:p>
            <a:pPr lvl="1"/>
            <a:r>
              <a:rPr lang="en-US" sz="2400" b="1" i="0" u="none" strike="noStrike" baseline="0" dirty="0"/>
              <a:t>Bit-Oriented Protocols </a:t>
            </a:r>
          </a:p>
          <a:p>
            <a:pPr lvl="2"/>
            <a:r>
              <a:rPr lang="en-US" dirty="0"/>
              <a:t>Example: </a:t>
            </a:r>
            <a:r>
              <a:rPr lang="en-US" b="1" dirty="0"/>
              <a:t>High-level-data Link Control (HDLC) protocol</a:t>
            </a:r>
          </a:p>
          <a:p>
            <a:pPr lvl="1"/>
            <a:r>
              <a:rPr lang="en-US" sz="2400" b="1" i="0" u="none" strike="noStrike" baseline="0" dirty="0"/>
              <a:t>Clock-Based Framing (</a:t>
            </a:r>
            <a:r>
              <a:rPr lang="en-US" sz="2400" i="0" u="none" strike="noStrike" baseline="0" dirty="0"/>
              <a:t>or </a:t>
            </a:r>
            <a:r>
              <a:rPr lang="en-US" sz="2400" b="1" i="0" u="none" strike="noStrike" baseline="0" dirty="0"/>
              <a:t>SONET)</a:t>
            </a:r>
            <a:endParaRPr lang="en-US" sz="2400" dirty="0"/>
          </a:p>
          <a:p>
            <a:pPr algn="l"/>
            <a:r>
              <a:rPr lang="en-US" sz="2800" b="0" i="0" u="none" strike="noStrike" baseline="0" dirty="0"/>
              <a:t>The </a:t>
            </a:r>
            <a:r>
              <a:rPr lang="en-US" sz="2800" b="1" i="0" u="none" strike="noStrike" baseline="0" dirty="0"/>
              <a:t>framing problem</a:t>
            </a:r>
            <a:r>
              <a:rPr lang="en-US" sz="2800" b="0" i="0" u="none" strike="noStrike" baseline="0" dirty="0"/>
              <a:t> is a fundamental one that must also be addressed in </a:t>
            </a:r>
            <a:r>
              <a:rPr lang="en-US" sz="2800" b="1" i="0" u="none" strike="noStrike" baseline="0" dirty="0"/>
              <a:t>multiple-access networks </a:t>
            </a:r>
            <a:r>
              <a:rPr lang="en-US" sz="2800" b="0" i="0" u="none" strike="noStrike" baseline="0" dirty="0"/>
              <a:t>like </a:t>
            </a:r>
            <a:r>
              <a:rPr lang="en-US" sz="2800" b="1" i="1" u="none" strike="noStrike" baseline="0" dirty="0"/>
              <a:t>Ethernet</a:t>
            </a:r>
            <a:r>
              <a:rPr lang="en-US" sz="2800" b="0" i="0" u="none" strike="noStrike" baseline="0" dirty="0"/>
              <a:t> and </a:t>
            </a:r>
            <a:r>
              <a:rPr lang="en-US" sz="2800" b="1" i="1" u="none" strike="noStrike" baseline="0" dirty="0"/>
              <a:t>Wi-Fi</a:t>
            </a:r>
            <a:r>
              <a:rPr lang="en-US" sz="2800" b="0" i="0" u="none" strike="noStrike" baseline="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3DDD1-0881-EF5F-E863-3CF27D4D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57037-F055-6B80-4901-BE891D6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9C901E-CB28-BE5A-824A-B6F2E37B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Framing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924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F2F-2617-6752-51C3-DBD8153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Byte-Oriented Protocols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1C4-B2AB-B426-0651-DE0ADF32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069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One of the oldest approaches to </a:t>
            </a:r>
            <a:r>
              <a:rPr lang="en-US" sz="2800" b="1" i="0" u="none" strike="noStrike" baseline="0" dirty="0"/>
              <a:t>framing </a:t>
            </a:r>
            <a:r>
              <a:rPr lang="en-US" sz="2800" b="0" i="0" u="none" strike="noStrike" baseline="0" dirty="0"/>
              <a:t>is to view each </a:t>
            </a:r>
            <a:r>
              <a:rPr lang="en-US" sz="2800" b="1" i="0" u="none" strike="noStrike" baseline="0" dirty="0"/>
              <a:t>frame</a:t>
            </a:r>
            <a:r>
              <a:rPr lang="en-US" sz="2800" b="0" i="0" u="none" strike="noStrike" baseline="0" dirty="0"/>
              <a:t> as a </a:t>
            </a:r>
            <a:r>
              <a:rPr lang="en-US" sz="2800" b="1" i="0" u="sng" strike="noStrike" baseline="0" dirty="0"/>
              <a:t>collection of bytes </a:t>
            </a:r>
            <a:r>
              <a:rPr lang="en-US" sz="2800" b="0" i="0" u="none" strike="noStrike" baseline="0" dirty="0"/>
              <a:t>(</a:t>
            </a:r>
            <a:r>
              <a:rPr lang="en-US" sz="2800" b="1" i="1" u="none" strike="noStrike" baseline="0" dirty="0"/>
              <a:t>characters</a:t>
            </a:r>
            <a:r>
              <a:rPr lang="en-US" sz="2800" b="0" i="0" u="none" strike="noStrike" baseline="0" dirty="0"/>
              <a:t>)</a:t>
            </a:r>
          </a:p>
          <a:p>
            <a:pPr lvl="1"/>
            <a:r>
              <a:rPr lang="en-US" sz="2400" b="0" i="0" u="none" strike="noStrike" baseline="0" dirty="0"/>
              <a:t>Early examples of such </a:t>
            </a:r>
            <a:r>
              <a:rPr lang="en-US" sz="2400" b="1" i="1" u="none" strike="noStrike" baseline="0" dirty="0"/>
              <a:t>byte-oriented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protocols </a:t>
            </a:r>
            <a:r>
              <a:rPr lang="en-US" sz="2400" b="0" i="0" u="none" strike="noStrike" baseline="0" dirty="0"/>
              <a:t>are the </a:t>
            </a:r>
            <a:r>
              <a:rPr lang="en-US" sz="2400" b="1" i="0" u="none" strike="noStrike" baseline="0" dirty="0"/>
              <a:t>Binary Synchronous Communication (BISYNC) protocol </a:t>
            </a:r>
            <a:r>
              <a:rPr lang="en-US" sz="2400" b="0" i="0" u="none" strike="noStrike" baseline="0" dirty="0"/>
              <a:t>developed by </a:t>
            </a:r>
            <a:r>
              <a:rPr lang="en-US" sz="2400" b="1" i="0" u="none" strike="noStrike" baseline="0" dirty="0"/>
              <a:t>IBM</a:t>
            </a:r>
            <a:r>
              <a:rPr lang="en-US" sz="2400" b="0" i="0" u="none" strike="noStrike" baseline="0" dirty="0"/>
              <a:t> in the late 1960s. 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Digital Data Communication Message Protocol (DDCMP)</a:t>
            </a:r>
            <a:r>
              <a:rPr lang="en-US" sz="2400" b="0" i="0" u="none" strike="noStrike" baseline="0" dirty="0"/>
              <a:t> used in </a:t>
            </a:r>
            <a:r>
              <a:rPr lang="en-US" sz="2400" i="0" u="none" strike="noStrike" baseline="0" dirty="0"/>
              <a:t>Digital Equipment Corporation’s </a:t>
            </a:r>
            <a:r>
              <a:rPr lang="en-US" sz="2400" b="1" i="0" u="none" strike="noStrike" baseline="0" dirty="0" err="1"/>
              <a:t>DECnet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The widely used </a:t>
            </a:r>
            <a:r>
              <a:rPr lang="en-US" sz="2800" b="1" i="0" u="sng" strike="noStrike" baseline="0" dirty="0"/>
              <a:t>Point-to-Point Protocol (PPP) </a:t>
            </a:r>
            <a:r>
              <a:rPr lang="en-US" sz="2800" b="0" i="0" u="none" strike="noStrike" baseline="0" dirty="0"/>
              <a:t>is a recent example of a </a:t>
            </a:r>
            <a:r>
              <a:rPr lang="en-US" sz="2800" b="1" i="0" u="none" strike="noStrike" baseline="0" dirty="0"/>
              <a:t>byte-oriented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frame</a:t>
            </a:r>
            <a:r>
              <a:rPr lang="en-US" sz="2800" b="0" i="0" u="none" strike="noStrike" baseline="0" dirty="0"/>
              <a:t> approach.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FF4CF-04E0-FA1B-71EE-B755005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F2547-C6EA-E564-E0E1-024A0FAD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3809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8DB3-7471-22EC-107A-8BA53EFA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98525"/>
            <a:ext cx="8915400" cy="5654675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At a </a:t>
            </a:r>
            <a:r>
              <a:rPr lang="en-US" sz="2800" b="1" i="0" u="none" strike="noStrike" baseline="0" dirty="0"/>
              <a:t>high level</a:t>
            </a:r>
            <a:r>
              <a:rPr lang="en-US" sz="2800" b="0" i="0" u="none" strike="noStrike" baseline="0" dirty="0"/>
              <a:t>, there are </a:t>
            </a:r>
            <a:r>
              <a:rPr lang="en-US" sz="2800" b="1" i="0" u="sng" strike="noStrike" baseline="0" dirty="0"/>
              <a:t>two </a:t>
            </a:r>
            <a:r>
              <a:rPr lang="en-US" sz="2800" b="1" i="0" strike="noStrike" baseline="0" dirty="0"/>
              <a:t>byte-oriented framing </a:t>
            </a:r>
            <a:r>
              <a:rPr lang="en-US" sz="2800" i="0" u="none" strike="noStrike" baseline="0" dirty="0"/>
              <a:t>approaches:</a:t>
            </a:r>
          </a:p>
          <a:p>
            <a:pPr lvl="1"/>
            <a:r>
              <a:rPr lang="en-US" sz="2200" b="1" i="0" u="sng" strike="noStrike" baseline="0" dirty="0"/>
              <a:t>The first one </a:t>
            </a:r>
            <a:r>
              <a:rPr lang="en-US" sz="2200" b="0" i="0" u="none" strike="noStrike" baseline="0" dirty="0"/>
              <a:t>is to </a:t>
            </a:r>
            <a:r>
              <a:rPr lang="en-US" sz="2200" b="1" i="1" u="none" strike="noStrike" baseline="0" dirty="0"/>
              <a:t>use special characters </a:t>
            </a:r>
            <a:r>
              <a:rPr lang="en-US" sz="2200" b="0" i="0" u="none" strike="noStrike" baseline="0" dirty="0"/>
              <a:t>known as </a:t>
            </a:r>
            <a:r>
              <a:rPr lang="en-US" sz="2200" b="1" i="1" u="none" strike="noStrike" baseline="0" dirty="0"/>
              <a:t>sentinel characters </a:t>
            </a:r>
            <a:r>
              <a:rPr lang="en-US" sz="2200" b="0" i="0" u="none" strike="noStrike" baseline="0" dirty="0"/>
              <a:t>to indicate the </a:t>
            </a:r>
            <a:r>
              <a:rPr lang="en-US" sz="2200" b="1" i="0" u="none" strike="noStrike" baseline="0" dirty="0"/>
              <a:t>start </a:t>
            </a:r>
            <a:r>
              <a:rPr lang="en-US" sz="2200" i="0" u="none" strike="noStrike" baseline="0" dirty="0"/>
              <a:t>and</a:t>
            </a:r>
            <a:r>
              <a:rPr lang="en-US" sz="2200" b="1" i="0" u="none" strike="noStrike" baseline="0" dirty="0"/>
              <a:t> end</a:t>
            </a:r>
            <a:r>
              <a:rPr lang="en-US" sz="2200" b="1" dirty="0"/>
              <a:t> </a:t>
            </a:r>
            <a:r>
              <a:rPr lang="en-US" sz="2200" dirty="0"/>
              <a:t>of </a:t>
            </a:r>
            <a:r>
              <a:rPr lang="en-US" sz="2200" b="1" dirty="0"/>
              <a:t>frames</a:t>
            </a:r>
            <a:endParaRPr lang="en-US" sz="2200" b="1" i="0" u="none" strike="noStrike" baseline="0" dirty="0"/>
          </a:p>
          <a:p>
            <a:pPr lvl="1"/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beginning of a frame</a:t>
            </a:r>
            <a:r>
              <a:rPr lang="en-US" sz="2200" b="0" i="0" u="none" strike="noStrike" baseline="0" dirty="0"/>
              <a:t> is indicated by </a:t>
            </a:r>
            <a:r>
              <a:rPr lang="en-US" sz="2200" b="1" i="0" u="none" strike="noStrike" baseline="0" dirty="0"/>
              <a:t>sending a special SYN (synchronization) character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dirty="0"/>
              <a:t>T</a:t>
            </a:r>
            <a:r>
              <a:rPr lang="en-US" sz="2200" b="0" i="0" u="none" strike="noStrike" baseline="0" dirty="0"/>
              <a:t>he </a:t>
            </a:r>
            <a:r>
              <a:rPr lang="en-US" sz="2200" b="1" i="0" u="none" strike="noStrike" baseline="0" dirty="0"/>
              <a:t>data portion </a:t>
            </a:r>
            <a:r>
              <a:rPr lang="en-US" sz="2200" b="0" i="0" u="none" strike="noStrike" baseline="0" dirty="0"/>
              <a:t>of the </a:t>
            </a:r>
            <a:r>
              <a:rPr lang="en-US" sz="2200" b="1" i="0" u="none" strike="noStrike" baseline="0" dirty="0"/>
              <a:t>frame </a:t>
            </a:r>
            <a:r>
              <a:rPr lang="en-US" sz="2200" b="0" i="0" u="none" strike="noStrike" baseline="0" dirty="0"/>
              <a:t>is contained between </a:t>
            </a:r>
            <a:r>
              <a:rPr lang="en-US" sz="2200" b="1" i="0" u="none" strike="noStrike" baseline="0" dirty="0"/>
              <a:t>two special characters</a:t>
            </a:r>
            <a:r>
              <a:rPr lang="en-US" sz="2200" b="0" i="0" u="none" strike="noStrike" baseline="0" dirty="0"/>
              <a:t>: </a:t>
            </a:r>
            <a:r>
              <a:rPr lang="en-US" sz="2200" b="1" i="0" u="none" strike="noStrike" baseline="0" dirty="0"/>
              <a:t>STX (start of text) </a:t>
            </a:r>
            <a:r>
              <a:rPr lang="en-US" sz="2200" b="0" i="0" u="none" strike="noStrike" baseline="0" dirty="0"/>
              <a:t>and </a:t>
            </a:r>
            <a:r>
              <a:rPr lang="en-US" sz="2200" b="1" i="0" u="none" strike="noStrike" baseline="0" dirty="0"/>
              <a:t>ETX (end of text). </a:t>
            </a:r>
          </a:p>
          <a:p>
            <a:pPr lvl="2"/>
            <a:r>
              <a:rPr lang="en-US" sz="2200" i="0" u="none" strike="noStrike" baseline="0" dirty="0"/>
              <a:t>This is called a </a:t>
            </a:r>
            <a:r>
              <a:rPr lang="en-US" sz="2200" b="1" i="0" u="none" strike="noStrike" baseline="0" dirty="0"/>
              <a:t>BISYNC</a:t>
            </a:r>
            <a:r>
              <a:rPr lang="en-US" sz="2200" b="0" i="0" u="none" strike="noStrike" baseline="0" dirty="0"/>
              <a:t> (SYN + two special characters) approach.</a:t>
            </a:r>
          </a:p>
          <a:p>
            <a:pPr lvl="1"/>
            <a:r>
              <a:rPr lang="en-US" sz="2200" b="1" i="0" u="sng" strike="noStrike" baseline="0" dirty="0"/>
              <a:t>The problem with the sentinel character approach</a:t>
            </a:r>
            <a:r>
              <a:rPr lang="en-US" sz="2200" b="0" i="0" u="none" strike="noStrike" baseline="0" dirty="0"/>
              <a:t> </a:t>
            </a:r>
            <a:r>
              <a:rPr lang="en-US" sz="2200" b="1" i="1" u="none" strike="noStrike" baseline="0" dirty="0"/>
              <a:t>is that one of the special characters might appear in the data portion of the frame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000" b="0" i="0" u="none" strike="noStrike" baseline="0" dirty="0"/>
              <a:t>The standard way to </a:t>
            </a:r>
            <a:r>
              <a:rPr lang="en-US" sz="2000" b="1" i="0" u="none" strike="noStrike" baseline="0" dirty="0"/>
              <a:t>overcome this problem is </a:t>
            </a:r>
            <a:r>
              <a:rPr lang="en-US" sz="2000" b="0" i="0" u="none" strike="noStrike" baseline="0" dirty="0"/>
              <a:t>by “</a:t>
            </a:r>
            <a:r>
              <a:rPr lang="en-US" sz="2000" b="1" i="1" u="none" strike="noStrike" baseline="0" dirty="0"/>
              <a:t>escaping</a:t>
            </a:r>
            <a:r>
              <a:rPr lang="en-US" sz="2000" b="0" i="0" u="none" strike="noStrike" baseline="0" dirty="0"/>
              <a:t>” the </a:t>
            </a:r>
            <a:r>
              <a:rPr lang="en-US" sz="2000" b="1" i="0" u="none" strike="noStrike" baseline="0" dirty="0"/>
              <a:t>sentinel character </a:t>
            </a:r>
            <a:r>
              <a:rPr lang="en-US" sz="2000" b="0" i="0" u="none" strike="noStrike" baseline="0" dirty="0"/>
              <a:t>with a </a:t>
            </a:r>
            <a:r>
              <a:rPr lang="en-US" sz="2000" b="1" i="0" u="none" strike="noStrike" baseline="0" dirty="0"/>
              <a:t>DLE (data-link-escape) character</a:t>
            </a:r>
            <a:r>
              <a:rPr lang="en-US" sz="2000" b="0" i="0" u="none" strike="noStrike" baseline="0" dirty="0"/>
              <a:t>; </a:t>
            </a:r>
          </a:p>
          <a:p>
            <a:pPr lvl="2"/>
            <a:r>
              <a:rPr lang="en-US" sz="2000" b="0" i="0" u="none" strike="noStrike" baseline="0" dirty="0"/>
              <a:t>the </a:t>
            </a:r>
            <a:r>
              <a:rPr lang="en-US" sz="2000" b="1" i="0" u="none" strike="noStrike" baseline="0" dirty="0"/>
              <a:t>DLE</a:t>
            </a:r>
            <a:r>
              <a:rPr lang="en-US" sz="2000" b="0" i="0" u="none" strike="noStrike" baseline="0" dirty="0"/>
              <a:t> character is also escaped (by preceding it with an </a:t>
            </a:r>
            <a:r>
              <a:rPr lang="en-US" sz="2000" b="1" i="0" u="none" strike="noStrike" baseline="0" dirty="0"/>
              <a:t>extra DLE)</a:t>
            </a:r>
            <a:r>
              <a:rPr lang="en-US" sz="2000" b="0" i="0" u="none" strike="noStrike" baseline="0" dirty="0"/>
              <a:t> in the </a:t>
            </a:r>
            <a:r>
              <a:rPr lang="en-US" sz="2000" b="1" i="0" u="none" strike="noStrike" baseline="0" dirty="0"/>
              <a:t>frame body</a:t>
            </a:r>
            <a:r>
              <a:rPr lang="en-US" sz="2000" b="0" i="0" u="none" strike="noStrike" baseline="0" dirty="0"/>
              <a:t>.</a:t>
            </a:r>
            <a:endParaRPr lang="en-US" sz="2000" dirty="0"/>
          </a:p>
          <a:p>
            <a:pPr lvl="1"/>
            <a:endParaRPr lang="en-US" sz="2000" b="0" i="0" u="none" strike="noStrike" baseline="0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2036-32E6-66E3-8B4A-A01EA91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8F2BE-AFF0-314C-D454-60389485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0FF5F2-DF38-05BC-639A-CDCF105B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Byte-Oriented Protocols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247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0963-69E0-AFA9-5830-F8AFAF1D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4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/>
              <a:t>Second approach </a:t>
            </a:r>
            <a:r>
              <a:rPr lang="en-US" sz="2400" i="0" u="none" strike="noStrike" baseline="0" dirty="0"/>
              <a:t>is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to detect the </a:t>
            </a:r>
            <a:r>
              <a:rPr lang="en-US" sz="2400" b="1" i="0" u="none" strike="noStrike" baseline="0" dirty="0"/>
              <a:t>End of a Frame </a:t>
            </a:r>
            <a:r>
              <a:rPr lang="en-US" sz="2400" i="0" u="none" strike="noStrike" baseline="0" dirty="0"/>
              <a:t>(</a:t>
            </a:r>
            <a:r>
              <a:rPr lang="en-US" sz="2400" b="1" i="0" u="none" strike="noStrike" baseline="0" dirty="0" err="1"/>
              <a:t>EoF</a:t>
            </a:r>
            <a:r>
              <a:rPr lang="en-US" sz="2400" i="0" u="none" strike="noStrike" baseline="0" dirty="0"/>
              <a:t>)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with a </a:t>
            </a:r>
            <a:r>
              <a:rPr lang="en-US" sz="2400" b="1" i="0" u="none" strike="noStrike" baseline="0" dirty="0"/>
              <a:t>sentinel value</a:t>
            </a:r>
            <a:endParaRPr lang="en-US" sz="2400" b="0" i="0" u="none" strike="noStrike" baseline="0" dirty="0"/>
          </a:p>
          <a:p>
            <a:pPr lvl="1"/>
            <a:r>
              <a:rPr lang="en-US" sz="2400" i="0" u="none" strike="noStrike" baseline="0" dirty="0"/>
              <a:t>This approach is supported by </a:t>
            </a:r>
            <a:r>
              <a:rPr lang="en-US" sz="2400" b="1" i="0" u="none" strike="noStrike" baseline="0" dirty="0"/>
              <a:t>Digital </a:t>
            </a:r>
            <a:r>
              <a:rPr lang="en-US" sz="2400" b="1" dirty="0"/>
              <a:t>Data </a:t>
            </a:r>
            <a:r>
              <a:rPr lang="en-US" sz="2400" b="1" i="0" u="none" strike="noStrike" baseline="0" dirty="0"/>
              <a:t>Communication Message Protocol</a:t>
            </a:r>
            <a:r>
              <a:rPr lang="en-US" sz="2400" i="0" u="none" strike="noStrike" baseline="0" dirty="0"/>
              <a:t> (</a:t>
            </a:r>
            <a:r>
              <a:rPr lang="en-US" sz="2400" b="1" i="0" u="none" strike="noStrike" baseline="0" dirty="0"/>
              <a:t>DDCMP</a:t>
            </a:r>
            <a:r>
              <a:rPr lang="en-US" sz="2400" i="0" u="none" strike="noStrike" baseline="0" dirty="0"/>
              <a:t>)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1" i="0" u="sng" strike="noStrike" baseline="0" dirty="0"/>
              <a:t>One drawback </a:t>
            </a:r>
            <a:r>
              <a:rPr lang="en-US" sz="2400" b="0" i="0" u="none" strike="noStrike" baseline="0" dirty="0"/>
              <a:t>with this approach is that a </a:t>
            </a:r>
            <a:r>
              <a:rPr lang="en-US" sz="2400" b="1" i="0" u="none" strike="noStrike" baseline="0" dirty="0"/>
              <a:t>transmission error </a:t>
            </a:r>
            <a:r>
              <a:rPr lang="en-US" sz="2400" b="0" i="0" u="none" strike="noStrike" baseline="0" dirty="0"/>
              <a:t>could occur if the </a:t>
            </a:r>
            <a:r>
              <a:rPr lang="en-US" sz="2400" b="1" i="0" u="none" strike="noStrike" baseline="0" dirty="0" err="1"/>
              <a:t>EoF</a:t>
            </a:r>
            <a:r>
              <a:rPr lang="en-US" sz="2400" b="0" i="0" u="none" strike="noStrike" baseline="0" dirty="0"/>
              <a:t> would not correctly detected. </a:t>
            </a:r>
          </a:p>
          <a:p>
            <a:pPr lvl="1"/>
            <a:r>
              <a:rPr lang="en-US" sz="2400" b="0" i="0" u="none" strike="noStrike" baseline="0" dirty="0"/>
              <a:t>A similar problem exists with the </a:t>
            </a:r>
            <a:r>
              <a:rPr lang="en-US" sz="2400" b="1" i="0" u="none" strike="noStrike" baseline="0" dirty="0"/>
              <a:t>sentinel-based approach </a:t>
            </a:r>
            <a:r>
              <a:rPr lang="en-US" sz="2400" b="0" i="0" u="none" strike="noStrike" baseline="0" dirty="0"/>
              <a:t>if the </a:t>
            </a:r>
            <a:r>
              <a:rPr lang="en-US" sz="2400" b="1" i="0" u="none" strike="noStrike" baseline="0" dirty="0"/>
              <a:t>ETX (end of text) </a:t>
            </a:r>
            <a:r>
              <a:rPr lang="en-US" sz="2400" i="0" u="none" strike="noStrike" baseline="0" dirty="0"/>
              <a:t>field </a:t>
            </a:r>
            <a:r>
              <a:rPr lang="en-US" sz="2400" b="0" i="0" u="none" strike="noStrike" baseline="0" dirty="0"/>
              <a:t>is </a:t>
            </a:r>
            <a:r>
              <a:rPr lang="en-US" sz="2400" b="1" i="0" u="none" strike="noStrike" baseline="0" dirty="0"/>
              <a:t>corrupted</a:t>
            </a:r>
            <a:r>
              <a:rPr lang="en-US" sz="2400" b="0" i="0" u="none" strike="noStrike" baseline="0" dirty="0"/>
              <a:t>.</a:t>
            </a:r>
          </a:p>
          <a:p>
            <a:pPr lvl="2"/>
            <a:r>
              <a:rPr lang="en-US" b="0" i="0" u="none" strike="noStrike" baseline="0" dirty="0"/>
              <a:t>The </a:t>
            </a:r>
            <a:r>
              <a:rPr lang="en-US" b="1" i="0" u="none" strike="noStrike" baseline="0" dirty="0"/>
              <a:t>receiver</a:t>
            </a:r>
            <a:r>
              <a:rPr lang="en-US" b="0" i="0" u="none" strike="noStrike" baseline="0" dirty="0"/>
              <a:t> will use an </a:t>
            </a:r>
            <a:r>
              <a:rPr lang="en-US" b="1" i="0" u="sng" strike="noStrike" baseline="0" dirty="0"/>
              <a:t>error detection field </a:t>
            </a:r>
            <a:r>
              <a:rPr lang="en-US" b="0" i="0" u="none" strike="noStrike" baseline="0" dirty="0"/>
              <a:t>to determine </a:t>
            </a:r>
            <a:r>
              <a:rPr lang="en-US" b="1" i="0" u="none" strike="noStrike" baseline="0" dirty="0"/>
              <a:t>framing error</a:t>
            </a:r>
            <a:r>
              <a:rPr lang="en-US" i="0" u="none" strike="noStrike" baseline="0" dirty="0"/>
              <a:t>. </a:t>
            </a:r>
          </a:p>
          <a:p>
            <a:pPr lvl="2"/>
            <a:endParaRPr lang="en-US" sz="2000" b="1" i="0" u="none" strike="noStrike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F8F25-ADF4-FEA4-9FA5-1F153E3B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63F55-BAAD-FDB9-6664-F69A9690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7704D3-08E0-792D-045A-21A8D70D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Byte-Oriented Protocols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588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4C8B-9786-4F6B-3897-C89F03B6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352800"/>
          </a:xfrm>
        </p:spPr>
        <p:txBody>
          <a:bodyPr>
            <a:normAutofit/>
          </a:bodyPr>
          <a:lstStyle/>
          <a:p>
            <a:r>
              <a:rPr lang="en-US" sz="2400" u="sng" dirty="0"/>
              <a:t>During a </a:t>
            </a:r>
            <a:r>
              <a:rPr lang="en-US" sz="2400" b="1" u="sng" dirty="0"/>
              <a:t>framing error</a:t>
            </a:r>
            <a:r>
              <a:rPr lang="en-US" sz="2400" dirty="0"/>
              <a:t>, </a:t>
            </a:r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receiver</a:t>
            </a:r>
            <a:r>
              <a:rPr lang="en-US" sz="2400" b="0" i="0" u="none" strike="noStrike" baseline="0" dirty="0"/>
              <a:t> will </a:t>
            </a:r>
            <a:r>
              <a:rPr lang="en-US" sz="2400" b="1" i="1" u="none" strike="noStrike" baseline="0" dirty="0"/>
              <a:t>wait </a:t>
            </a:r>
            <a:r>
              <a:rPr lang="en-US" sz="2400" b="0" i="0" u="none" strike="noStrike" baseline="0" dirty="0"/>
              <a:t>until </a:t>
            </a:r>
            <a:r>
              <a:rPr lang="en-US" sz="2400" dirty="0"/>
              <a:t>to see</a:t>
            </a:r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next SYN character </a:t>
            </a:r>
            <a:r>
              <a:rPr lang="en-US" sz="2400" i="0" u="none" strike="noStrike" baseline="0" dirty="0"/>
              <a:t>(indicating the beginning of the </a:t>
            </a:r>
            <a:r>
              <a:rPr lang="en-US" sz="2400" b="1" i="0" u="none" strike="noStrike" baseline="0" dirty="0"/>
              <a:t>next frame</a:t>
            </a:r>
            <a:r>
              <a:rPr lang="en-US" sz="2400" i="0" u="none" strike="noStrike" baseline="0" dirty="0"/>
              <a:t>). </a:t>
            </a:r>
          </a:p>
          <a:p>
            <a:pPr lvl="1"/>
            <a:r>
              <a:rPr lang="en-US" sz="2400" b="0" i="0" u="none" strike="noStrike" baseline="0" dirty="0"/>
              <a:t>A </a:t>
            </a:r>
            <a:r>
              <a:rPr lang="en-US" sz="2400" b="1" i="0" u="none" strike="noStrike" baseline="0" dirty="0"/>
              <a:t>framing error </a:t>
            </a:r>
            <a:r>
              <a:rPr lang="en-US" sz="2400" b="0" i="0" u="none" strike="noStrike" baseline="0" dirty="0"/>
              <a:t>will cause </a:t>
            </a:r>
            <a:r>
              <a:rPr lang="en-US" sz="2400" b="1" i="0" u="none" strike="noStrike" baseline="0" dirty="0"/>
              <a:t>frames </a:t>
            </a:r>
            <a:r>
              <a:rPr lang="en-US" sz="2400" b="0" i="0" u="none" strike="noStrike" baseline="0" dirty="0"/>
              <a:t>to be </a:t>
            </a:r>
            <a:r>
              <a:rPr lang="en-US" sz="2400" b="1" i="1" u="none" strike="noStrike" baseline="0" dirty="0"/>
              <a:t>incorrectly received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Point-to-Point Protocol (PPP), </a:t>
            </a:r>
            <a:r>
              <a:rPr lang="en-US" sz="2400" b="0" i="0" u="none" strike="noStrike" baseline="0" dirty="0"/>
              <a:t>commonly used to carry </a:t>
            </a:r>
            <a:r>
              <a:rPr lang="en-US" sz="2400" b="1" i="0" u="none" strike="noStrike" baseline="0" dirty="0"/>
              <a:t>Internet Protocol </a:t>
            </a:r>
            <a:r>
              <a:rPr lang="en-US" sz="2400" i="0" u="none" strike="noStrike" baseline="0" dirty="0"/>
              <a:t>packets</a:t>
            </a:r>
            <a:r>
              <a:rPr lang="en-US" sz="2400" b="1" i="0" u="none" strike="noStrike" baseline="0" dirty="0"/>
              <a:t> </a:t>
            </a:r>
            <a:r>
              <a:rPr lang="en-US" sz="2400" i="0" u="none" strike="noStrike" baseline="0" dirty="0"/>
              <a:t>(</a:t>
            </a:r>
            <a:r>
              <a:rPr lang="en-US" sz="2400" b="1" i="0" u="none" strike="noStrike" baseline="0" dirty="0"/>
              <a:t>IP </a:t>
            </a:r>
            <a:r>
              <a:rPr lang="en-US" sz="2400" i="0" u="none" strike="noStrike" baseline="0" dirty="0"/>
              <a:t>packets)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over </a:t>
            </a:r>
            <a:r>
              <a:rPr lang="en-US" sz="2400" b="1" i="0" u="none" strike="noStrike" baseline="0" dirty="0"/>
              <a:t>point-to-point links</a:t>
            </a:r>
            <a:r>
              <a:rPr lang="en-US" sz="2400" b="0" i="0" u="none" strike="noStrike" baseline="0" dirty="0"/>
              <a:t>, uses </a:t>
            </a:r>
            <a:r>
              <a:rPr lang="en-US" sz="2400" b="1" i="0" u="none" strike="noStrike" baseline="0" dirty="0"/>
              <a:t>sentinels</a:t>
            </a:r>
            <a:r>
              <a:rPr lang="en-US" sz="2400" b="0" i="0" u="none" strike="noStrike" baseline="0" dirty="0"/>
              <a:t> and </a:t>
            </a:r>
            <a:r>
              <a:rPr lang="en-US" sz="2400" b="1" i="1" u="none" strike="noStrike" baseline="0" dirty="0"/>
              <a:t>character stuffing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field format of a </a:t>
            </a:r>
            <a:r>
              <a:rPr lang="en-US" sz="2400" b="1" i="0" u="none" strike="noStrike" baseline="0" dirty="0"/>
              <a:t>PPP </a:t>
            </a:r>
            <a:r>
              <a:rPr lang="en-US" sz="2400" b="1" dirty="0"/>
              <a:t>frame </a:t>
            </a:r>
            <a:r>
              <a:rPr lang="en-US" sz="2400" b="0" i="0" u="none" strike="noStrike" baseline="0" dirty="0"/>
              <a:t>is shown in </a:t>
            </a:r>
            <a:r>
              <a:rPr lang="en-US" sz="2400" b="1" i="0" u="none" strike="noStrike" baseline="0" dirty="0"/>
              <a:t>Figure 2.7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756C3-A3AD-4AA9-3267-ABDC3CCB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BA5-B1F4-B42A-0F95-D6ADF47F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EDCD5-8BFF-9301-2B52-995B42A0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Byte-Oriented Protocols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27C87-0A13-1B59-3306-3FE78DCE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419600"/>
            <a:ext cx="8458201" cy="16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4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0726-82D9-0838-B6BD-B5913361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special </a:t>
            </a:r>
            <a:r>
              <a:rPr lang="en-US" sz="2400" b="1" i="0" u="none" strike="noStrike" baseline="0" dirty="0"/>
              <a:t>start-text character</a:t>
            </a:r>
            <a:r>
              <a:rPr lang="en-US" sz="2400" b="0" i="0" u="none" strike="noStrike" baseline="0" dirty="0"/>
              <a:t>, denoted as the </a:t>
            </a:r>
            <a:r>
              <a:rPr lang="en-US" sz="2400" b="1" i="0" u="none" strike="noStrike" baseline="0" dirty="0"/>
              <a:t>Flag field</a:t>
            </a:r>
            <a:r>
              <a:rPr lang="en-US" sz="2400" b="0" i="0" u="none" strike="noStrike" baseline="0" dirty="0"/>
              <a:t> is </a:t>
            </a:r>
            <a:r>
              <a:rPr lang="en-US" sz="2400" b="1" i="0" u="none" strike="noStrike" baseline="0" dirty="0"/>
              <a:t>01111110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Address</a:t>
            </a:r>
            <a:r>
              <a:rPr lang="en-US" sz="2400" i="0" u="none" strike="noStrike" baseline="0" dirty="0"/>
              <a:t> and </a:t>
            </a:r>
            <a:r>
              <a:rPr lang="en-US" sz="2400" b="1" i="0" u="none" strike="noStrike" baseline="0" dirty="0"/>
              <a:t>Control fields</a:t>
            </a:r>
            <a:r>
              <a:rPr lang="en-US" sz="2400" b="0" i="0" u="none" strike="noStrike" baseline="0" dirty="0"/>
              <a:t> usually contain </a:t>
            </a:r>
            <a:r>
              <a:rPr lang="en-US" sz="2400" b="1" i="1" u="none" strike="noStrike" baseline="0" dirty="0"/>
              <a:t>default values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Protocol</a:t>
            </a:r>
            <a:r>
              <a:rPr lang="en-US" sz="2400" b="1" dirty="0"/>
              <a:t>-</a:t>
            </a:r>
            <a:r>
              <a:rPr lang="en-US" sz="2400" b="1" i="0" u="none" strike="noStrike" baseline="0" dirty="0"/>
              <a:t>field </a:t>
            </a:r>
            <a:r>
              <a:rPr lang="en-US" sz="2400" b="0" i="0" u="none" strike="noStrike" baseline="0" dirty="0"/>
              <a:t>is used for </a:t>
            </a:r>
            <a:r>
              <a:rPr lang="en-US" sz="2400" b="1" i="0" u="none" strike="noStrike" baseline="0" dirty="0"/>
              <a:t>demultiplexing</a:t>
            </a:r>
            <a:r>
              <a:rPr lang="en-US" sz="2400" b="0" i="0" u="none" strike="noStrike" baseline="0" dirty="0"/>
              <a:t>;</a:t>
            </a:r>
          </a:p>
          <a:p>
            <a:pPr lvl="1"/>
            <a:r>
              <a:rPr lang="en-US" sz="2400" b="0" i="0" u="none" strike="noStrike" baseline="0" dirty="0"/>
              <a:t>it identifies the </a:t>
            </a:r>
            <a:r>
              <a:rPr lang="en-US" sz="2400" b="1" i="0" u="none" strike="noStrike" baseline="0" dirty="0"/>
              <a:t>high-level protocol</a:t>
            </a:r>
            <a:r>
              <a:rPr lang="en-US" sz="2400" b="0" i="0" u="none" strike="noStrike" baseline="0" dirty="0"/>
              <a:t>, such as </a:t>
            </a:r>
            <a:r>
              <a:rPr lang="en-US" sz="2400" b="1" i="0" u="none" strike="noStrike" baseline="0" dirty="0"/>
              <a:t>IP</a:t>
            </a:r>
            <a:r>
              <a:rPr lang="en-US" sz="2400" b="0" i="0" u="none" strike="noStrike" baseline="0" dirty="0"/>
              <a:t>. </a:t>
            </a:r>
          </a:p>
          <a:p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payload size </a:t>
            </a:r>
            <a:r>
              <a:rPr lang="en-US" sz="2400" b="0" i="0" u="none" strike="noStrike" baseline="0" dirty="0"/>
              <a:t>can be </a:t>
            </a:r>
            <a:r>
              <a:rPr lang="en-US" sz="2400" b="1" i="0" u="none" strike="noStrike" baseline="0" dirty="0"/>
              <a:t>1500 bytes </a:t>
            </a:r>
            <a:r>
              <a:rPr lang="en-US" sz="2400" b="0" i="0" u="none" strike="noStrike" baseline="0" dirty="0"/>
              <a:t>by </a:t>
            </a:r>
            <a:r>
              <a:rPr lang="en-US" sz="2400" b="1" i="0" u="none" strike="noStrike" baseline="0" dirty="0"/>
              <a:t>default</a:t>
            </a:r>
            <a:r>
              <a:rPr lang="en-US" sz="2400" b="0" i="0" u="none" strike="noStrike" baseline="0" dirty="0"/>
              <a:t>. </a:t>
            </a:r>
          </a:p>
          <a:p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Checksum field </a:t>
            </a:r>
            <a:r>
              <a:rPr lang="en-US" sz="2400" b="0" i="0" u="none" strike="noStrike" baseline="0" dirty="0"/>
              <a:t>is either </a:t>
            </a:r>
            <a:r>
              <a:rPr lang="en-US" sz="2400" b="1" i="0" u="none" strike="noStrike" baseline="0" dirty="0"/>
              <a:t>2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4 bytes</a:t>
            </a:r>
            <a:r>
              <a:rPr lang="en-US" sz="2400" b="0" i="0" u="none" strike="noStrike" baseline="0" dirty="0"/>
              <a:t> long. </a:t>
            </a:r>
          </a:p>
          <a:p>
            <a:pPr lvl="1"/>
            <a:r>
              <a:rPr lang="en-US" sz="2400" b="0" i="0" u="none" strike="noStrike" baseline="0" dirty="0"/>
              <a:t>This field is a </a:t>
            </a:r>
            <a:r>
              <a:rPr lang="en-US" sz="2400" b="1" i="0" u="sng" strike="noStrike" baseline="0" dirty="0"/>
              <a:t>CRC-supported</a:t>
            </a:r>
            <a:r>
              <a:rPr lang="en-US" sz="2400" dirty="0"/>
              <a:t> one</a:t>
            </a:r>
            <a:r>
              <a:rPr lang="en-US" sz="2400" i="0" u="none" strike="noStrike" baseline="0" dirty="0"/>
              <a:t>.</a:t>
            </a:r>
          </a:p>
          <a:p>
            <a:r>
              <a:rPr lang="en-US" sz="2400" b="0" i="0" u="sng" strike="noStrike" baseline="0" dirty="0"/>
              <a:t>The </a:t>
            </a:r>
            <a:r>
              <a:rPr lang="en-US" sz="2400" b="1" i="0" u="sng" strike="noStrike" baseline="0" dirty="0"/>
              <a:t>field sizes </a:t>
            </a:r>
            <a:r>
              <a:rPr lang="en-US" sz="2400" b="0" i="0" u="sng" strike="noStrike" baseline="0" dirty="0"/>
              <a:t>of the </a:t>
            </a:r>
            <a:r>
              <a:rPr lang="en-US" sz="2400" b="1" i="0" u="sng" strike="noStrike" baseline="0" dirty="0"/>
              <a:t>PPP frame format </a:t>
            </a:r>
            <a:r>
              <a:rPr lang="en-US" sz="2400" i="0" u="sng" strike="noStrike" baseline="0" dirty="0"/>
              <a:t>are</a:t>
            </a:r>
            <a:r>
              <a:rPr lang="en-US" sz="2400" b="1" i="0" u="sng" strike="noStrike" baseline="0" dirty="0"/>
              <a:t> </a:t>
            </a:r>
            <a:r>
              <a:rPr lang="en-US" sz="2400" b="0" i="0" u="sng" strike="noStrike" baseline="0" dirty="0"/>
              <a:t>estimated by another protocol called </a:t>
            </a:r>
            <a:r>
              <a:rPr lang="en-US" sz="2400" b="1" i="0" u="sng" strike="noStrike" baseline="0" dirty="0"/>
              <a:t>Link Control Protocol (LCP)</a:t>
            </a:r>
            <a:r>
              <a:rPr lang="en-US" sz="2400" b="1" i="0" u="none" strike="noStrike" baseline="0" dirty="0"/>
              <a:t>.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B8A7-AAC3-3465-0B79-D863D05C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8742-7978-E807-8303-752E8694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A571DD-1B84-BDB3-6B6B-2095459B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Byte-Oriented Protocols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570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7FDE-FDC9-770F-1798-12994900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/>
              <a:t>The </a:t>
            </a:r>
            <a:r>
              <a:rPr lang="en-US" sz="2800" b="1" i="0" u="none" strike="noStrike" baseline="0" dirty="0"/>
              <a:t>PPP</a:t>
            </a:r>
            <a:r>
              <a:rPr lang="en-US" sz="2800" b="0" i="0" u="none" strike="noStrike" baseline="0" dirty="0"/>
              <a:t> and </a:t>
            </a:r>
            <a:r>
              <a:rPr lang="en-US" sz="2800" b="1" i="0" u="none" strike="noStrike" baseline="0" dirty="0"/>
              <a:t>LCP</a:t>
            </a:r>
            <a:r>
              <a:rPr lang="en-US" sz="2800" b="0" i="0" u="none" strike="noStrike" baseline="0" dirty="0"/>
              <a:t> work together: </a:t>
            </a:r>
          </a:p>
          <a:p>
            <a:pPr lvl="1"/>
            <a:r>
              <a:rPr lang="en-US" sz="2400" b="1" i="0" u="none" strike="noStrike" baseline="0" dirty="0"/>
              <a:t>LCP</a:t>
            </a:r>
            <a:r>
              <a:rPr lang="en-US" sz="2400" b="0" i="0" u="none" strike="noStrike" baseline="0" dirty="0"/>
              <a:t> sends </a:t>
            </a:r>
            <a:r>
              <a:rPr lang="en-US" sz="2400" b="1" i="1" u="none" strike="noStrike" baseline="0" dirty="0"/>
              <a:t>control messages </a:t>
            </a:r>
            <a:r>
              <a:rPr lang="en-US" sz="2400" b="0" i="0" u="none" strike="noStrike" baseline="0" dirty="0"/>
              <a:t>encapsulated in </a:t>
            </a:r>
            <a:r>
              <a:rPr lang="en-US" sz="2400" b="1" i="0" u="none" strike="noStrike" baseline="0" dirty="0"/>
              <a:t>PPP frames</a:t>
            </a:r>
          </a:p>
          <a:p>
            <a:pPr lvl="2"/>
            <a:r>
              <a:rPr lang="en-US" b="1" i="1" u="none" strike="noStrike" baseline="0" dirty="0"/>
              <a:t>Control messages </a:t>
            </a:r>
            <a:r>
              <a:rPr lang="en-US" b="0" i="0" u="none" strike="noStrike" baseline="0" dirty="0"/>
              <a:t>are denoted by an </a:t>
            </a:r>
            <a:r>
              <a:rPr lang="en-US" b="1" i="0" u="none" strike="noStrike" baseline="0" dirty="0"/>
              <a:t>LCP identifier</a:t>
            </a:r>
            <a:r>
              <a:rPr lang="en-US" b="0" i="0" u="none" strike="noStrike" baseline="0" dirty="0"/>
              <a:t> in the </a:t>
            </a:r>
            <a:r>
              <a:rPr lang="en-US" b="1" i="0" u="none" strike="noStrike" baseline="0" dirty="0"/>
              <a:t>PPP’s Protocol field</a:t>
            </a:r>
            <a:endParaRPr lang="en-US" b="0" i="0" u="none" strike="noStrike" baseline="0" dirty="0"/>
          </a:p>
          <a:p>
            <a:pPr lvl="2"/>
            <a:r>
              <a:rPr lang="en-US" b="0" i="0" u="none" strike="noStrike" baseline="0" dirty="0"/>
              <a:t>then changes </a:t>
            </a:r>
            <a:r>
              <a:rPr lang="en-US" b="1" i="0" u="none" strike="noStrike" baseline="0" dirty="0"/>
              <a:t>PPP’s frame format </a:t>
            </a:r>
            <a:r>
              <a:rPr lang="en-US" b="0" i="0" u="none" strike="noStrike" baseline="0" dirty="0"/>
              <a:t>based on the </a:t>
            </a:r>
            <a:r>
              <a:rPr lang="en-US" b="1" i="1" u="none" strike="noStrike" baseline="0" dirty="0"/>
              <a:t>control messages</a:t>
            </a:r>
            <a:r>
              <a:rPr lang="en-US" b="0" i="0" u="none" strike="noStrike" baseline="0" dirty="0"/>
              <a:t>. </a:t>
            </a:r>
          </a:p>
          <a:p>
            <a:pPr lvl="1"/>
            <a:r>
              <a:rPr lang="en-US" sz="2400" b="1" i="0" u="none" strike="noStrike" baseline="0" dirty="0"/>
              <a:t>LCP</a:t>
            </a:r>
            <a:r>
              <a:rPr lang="en-US" sz="2400" b="0" i="0" u="none" strike="noStrike" baseline="0" dirty="0"/>
              <a:t> is also involved in establishing a </a:t>
            </a:r>
            <a:r>
              <a:rPr lang="en-US" sz="2400" b="1" i="0" u="none" strike="noStrike" baseline="0" dirty="0"/>
              <a:t>link </a:t>
            </a:r>
            <a:r>
              <a:rPr lang="en-US" sz="2400" b="0" i="0" u="none" strike="noStrike" baseline="0" dirty="0"/>
              <a:t>between </a:t>
            </a:r>
            <a:r>
              <a:rPr lang="en-US" sz="2400" b="1" i="0" u="none" strike="noStrike" baseline="0" dirty="0"/>
              <a:t>two peers:</a:t>
            </a:r>
          </a:p>
          <a:p>
            <a:pPr lvl="2"/>
            <a:r>
              <a:rPr lang="en-US" b="1" i="0" u="none" strike="noStrike" baseline="0" dirty="0"/>
              <a:t> </a:t>
            </a:r>
            <a:r>
              <a:rPr lang="en-US" b="0" i="0" u="none" strike="noStrike" baseline="0" dirty="0"/>
              <a:t>when both sides detect that communication over the </a:t>
            </a:r>
            <a:r>
              <a:rPr lang="en-US" b="1" i="0" u="none" strike="noStrike" baseline="0" dirty="0"/>
              <a:t>link </a:t>
            </a:r>
            <a:r>
              <a:rPr lang="en-US" b="0" i="0" u="none" strike="noStrike" baseline="0" dirty="0"/>
              <a:t>is possible</a:t>
            </a:r>
          </a:p>
          <a:p>
            <a:pPr lvl="3"/>
            <a:r>
              <a:rPr lang="en-US" sz="2400" b="1" i="1" u="none" strike="noStrike" baseline="0" dirty="0"/>
              <a:t>when each optical receiver detects an incoming signal from the fiber to which it connects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A22EA-6CEF-A6E6-8A5F-A6C95B28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012D6-A6F0-529A-03B5-A9B97A19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456312-F5B6-087E-6D83-47DECCE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Byte-Oriented Protocols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451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69CF-A961-2FC7-0D8E-6324845D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Bit-Oriented Protocols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D425-659E-92D0-F020-FC45D08C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069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/>
              <a:t>A </a:t>
            </a:r>
            <a:r>
              <a:rPr lang="en-US" sz="2800" b="1" i="0" u="none" strike="noStrike" baseline="0" dirty="0"/>
              <a:t>bit-oriented protocol </a:t>
            </a:r>
            <a:r>
              <a:rPr lang="en-US" sz="2800" b="0" i="0" u="none" strike="noStrike" baseline="0" dirty="0"/>
              <a:t>is not concerned with </a:t>
            </a:r>
            <a:r>
              <a:rPr lang="en-US" sz="2800" b="1" i="1" u="none" strike="noStrike" baseline="0" dirty="0"/>
              <a:t>byte boundaries</a:t>
            </a:r>
            <a:endParaRPr lang="en-US" sz="2800" dirty="0"/>
          </a:p>
          <a:p>
            <a:pPr lvl="1"/>
            <a:r>
              <a:rPr lang="en-US" sz="2400" b="0" i="0" u="none" strike="noStrike" baseline="0" dirty="0"/>
              <a:t>It simply views the </a:t>
            </a:r>
            <a:r>
              <a:rPr lang="en-US" sz="2400" b="1" i="0" u="sng" strike="noStrike" baseline="0" dirty="0"/>
              <a:t>frame as a collection of bits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These </a:t>
            </a:r>
            <a:r>
              <a:rPr lang="en-US" sz="2400" b="1" i="0" u="none" strike="noStrike" baseline="0" dirty="0"/>
              <a:t>bits</a:t>
            </a:r>
            <a:r>
              <a:rPr lang="en-US" sz="2400" b="0" i="0" u="none" strike="noStrike" baseline="0" dirty="0"/>
              <a:t> might come from:</a:t>
            </a:r>
          </a:p>
          <a:p>
            <a:pPr lvl="1"/>
            <a:r>
              <a:rPr lang="en-US" sz="2000" b="0" i="0" u="none" strike="noStrike" baseline="0" dirty="0"/>
              <a:t> </a:t>
            </a:r>
            <a:r>
              <a:rPr lang="en-US" sz="2400" b="0" i="0" u="none" strike="noStrike" baseline="0" dirty="0"/>
              <a:t>some </a:t>
            </a:r>
            <a:r>
              <a:rPr lang="en-US" sz="2400" b="1" i="0" u="none" strike="noStrike" baseline="0" dirty="0"/>
              <a:t>character set</a:t>
            </a:r>
            <a:r>
              <a:rPr lang="en-US" sz="2400" b="0" i="0" u="none" strike="noStrike" baseline="0" dirty="0"/>
              <a:t>, such as </a:t>
            </a:r>
            <a:r>
              <a:rPr lang="en-US" sz="2400" b="1" i="0" u="none" strike="noStrike" baseline="0" dirty="0"/>
              <a:t>ASCII</a:t>
            </a:r>
            <a:r>
              <a:rPr lang="en-US" sz="2400" b="0" i="0" u="none" strike="noStrike" baseline="0" dirty="0"/>
              <a:t>; </a:t>
            </a:r>
          </a:p>
          <a:p>
            <a:pPr lvl="1"/>
            <a:r>
              <a:rPr lang="en-US" sz="2400" b="0" i="0" u="none" strike="noStrike" baseline="0" dirty="0"/>
              <a:t>might be </a:t>
            </a:r>
            <a:r>
              <a:rPr lang="en-US" sz="2400" b="1" i="0" u="none" strike="noStrike" baseline="0" dirty="0"/>
              <a:t>pixel values </a:t>
            </a:r>
            <a:r>
              <a:rPr lang="en-US" sz="2400" b="0" i="0" u="none" strike="noStrike" baseline="0" dirty="0"/>
              <a:t>in an </a:t>
            </a:r>
            <a:r>
              <a:rPr lang="en-US" sz="2400" b="1" i="0" u="none" strike="noStrike" baseline="0" dirty="0"/>
              <a:t>image</a:t>
            </a:r>
            <a:r>
              <a:rPr lang="en-US" sz="2400" b="0" i="0" u="none" strike="noStrike" baseline="0" dirty="0"/>
              <a:t>, or </a:t>
            </a:r>
          </a:p>
          <a:p>
            <a:pPr lvl="1"/>
            <a:r>
              <a:rPr lang="en-US" sz="2400" b="0" i="0" u="none" strike="noStrike" baseline="0" dirty="0"/>
              <a:t>could be i</a:t>
            </a:r>
            <a:r>
              <a:rPr lang="en-US" sz="2400" b="1" i="0" u="none" strike="noStrike" baseline="0" dirty="0"/>
              <a:t>nstructions</a:t>
            </a:r>
            <a:r>
              <a:rPr lang="en-US" sz="2400" b="0" i="0" u="none" strike="noStrike" baseline="0" dirty="0"/>
              <a:t> from an </a:t>
            </a:r>
            <a:r>
              <a:rPr lang="en-US" sz="2400" b="1" i="0" u="none" strike="noStrike" baseline="0" dirty="0"/>
              <a:t>executable file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Synchronous Data Link Control (SDLC) protocol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developed by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IBM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an example of 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bit-oriented protocol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</a:rPr>
              <a:t> the ISO later standardized SDLC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as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High-Level Data Link Control (HDLC) protocol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40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HDLC frame format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given in </a:t>
            </a:r>
            <a:r>
              <a:rPr lang="en-US" sz="2400" b="1" i="0" u="none" strike="noStrike" baseline="0" dirty="0"/>
              <a:t>Figure 2.8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BCAC-D484-3AA4-CD9F-D2885C5A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776E7-087C-9467-2829-3DB73335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5569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EF77-DE32-FEE8-6B2B-FC105DE4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686050"/>
            <a:ext cx="8763000" cy="3897312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HDLC</a:t>
            </a:r>
            <a:r>
              <a:rPr lang="en-US" sz="2400" b="0" i="0" u="none" strike="noStrike" baseline="0" dirty="0"/>
              <a:t> denotes a frame’s </a:t>
            </a:r>
            <a:r>
              <a:rPr lang="en-US" sz="2400" b="1" i="0" u="none" strike="noStrike" baseline="0" dirty="0"/>
              <a:t>beginning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end</a:t>
            </a:r>
            <a:r>
              <a:rPr lang="en-US" sz="2400" b="0" i="0" u="none" strike="noStrike" baseline="0" dirty="0"/>
              <a:t> with the distinguished </a:t>
            </a:r>
            <a:r>
              <a:rPr lang="en-US" sz="2400" b="1" i="0" u="none" strike="noStrike" baseline="0" dirty="0"/>
              <a:t>bit sequence, </a:t>
            </a:r>
            <a:r>
              <a:rPr lang="en-US" sz="2400" i="0" u="none" strike="noStrike" baseline="0" dirty="0"/>
              <a:t>for example,</a:t>
            </a:r>
            <a:r>
              <a:rPr lang="en-US" sz="2400" b="1" i="0" u="none" strike="noStrike" baseline="0" dirty="0"/>
              <a:t> 01111110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000" b="1" i="0" u="none" strike="noStrike" baseline="0" dirty="0"/>
              <a:t>These sequences </a:t>
            </a:r>
            <a:r>
              <a:rPr lang="en-US" sz="2000" b="0" i="0" u="none" strike="noStrike" baseline="0" dirty="0"/>
              <a:t>are transmitted when the </a:t>
            </a:r>
            <a:r>
              <a:rPr lang="en-US" sz="2000" b="1" i="0" u="none" strike="noStrike" baseline="0" dirty="0"/>
              <a:t>link is idle so that the sender and receiver can synchronize their clocks</a:t>
            </a:r>
            <a:r>
              <a:rPr lang="en-US" sz="2000" b="0" i="0" u="none" strike="noStrike" baseline="0" dirty="0"/>
              <a:t>.</a:t>
            </a:r>
          </a:p>
          <a:p>
            <a:pPr lvl="1"/>
            <a:r>
              <a:rPr lang="en-US" sz="2000" i="0" u="none" strike="noStrike" baseline="0" dirty="0"/>
              <a:t>Both</a:t>
            </a:r>
            <a:r>
              <a:rPr lang="en-US" sz="2000" b="1" i="0" u="none" strike="noStrike" baseline="0" dirty="0"/>
              <a:t> PPP </a:t>
            </a:r>
            <a:r>
              <a:rPr lang="en-US" sz="2000" i="0" u="none" strike="noStrike" baseline="0" dirty="0"/>
              <a:t>and</a:t>
            </a:r>
            <a:r>
              <a:rPr lang="en-US" sz="2000" b="1" i="0" u="none" strike="noStrike" baseline="0" dirty="0"/>
              <a:t> HDLC </a:t>
            </a:r>
            <a:r>
              <a:rPr lang="en-US" sz="2000" i="0" u="none" strike="noStrike" baseline="0" dirty="0"/>
              <a:t>protocols</a:t>
            </a:r>
            <a:r>
              <a:rPr lang="en-US" sz="2000" b="1" i="0" u="none" strike="noStrike" baseline="0" dirty="0"/>
              <a:t> </a:t>
            </a:r>
            <a:r>
              <a:rPr lang="en-US" sz="2000" b="0" i="0" u="none" strike="noStrike" baseline="0" dirty="0"/>
              <a:t>use the </a:t>
            </a:r>
            <a:r>
              <a:rPr lang="en-US" sz="2000" b="1" i="0" u="sng" strike="noStrike" baseline="0" dirty="0"/>
              <a:t>sentinel approach</a:t>
            </a:r>
            <a:r>
              <a:rPr lang="en-US" sz="2000" b="0" i="0" u="none" strike="noStrike" baseline="0" dirty="0"/>
              <a:t>.</a:t>
            </a:r>
          </a:p>
          <a:p>
            <a:pPr lvl="1"/>
            <a:r>
              <a:rPr lang="en-US" sz="2000" b="0" i="0" u="none" strike="noStrike" baseline="0" dirty="0"/>
              <a:t> Because </a:t>
            </a:r>
            <a:r>
              <a:rPr lang="en-US" sz="2000" b="1" i="0" u="none" strike="noStrike" baseline="0" dirty="0"/>
              <a:t>this bit sequence </a:t>
            </a:r>
            <a:r>
              <a:rPr lang="en-US" sz="2000" b="0" i="0" u="none" strike="noStrike" baseline="0" dirty="0"/>
              <a:t>might appear anywhere in the </a:t>
            </a:r>
            <a:r>
              <a:rPr lang="en-US" sz="2000" b="1" i="0" u="none" strike="noStrike" baseline="0" dirty="0"/>
              <a:t>body of the frame.</a:t>
            </a:r>
          </a:p>
          <a:p>
            <a:pPr lvl="1"/>
            <a:r>
              <a:rPr lang="en-US" sz="2000" b="1" i="0" u="none" strike="noStrike" baseline="0" dirty="0"/>
              <a:t>Bit-oriented protocols </a:t>
            </a:r>
            <a:r>
              <a:rPr lang="en-US" sz="2000" b="0" i="0" u="none" strike="noStrike" baseline="0" dirty="0"/>
              <a:t>use the </a:t>
            </a:r>
            <a:r>
              <a:rPr lang="en-US" sz="2000" b="1" i="0" u="none" strike="noStrike" baseline="0" dirty="0"/>
              <a:t>Data Link Escape (DLE) character,</a:t>
            </a:r>
            <a:r>
              <a:rPr lang="en-US" sz="2000" b="0" i="0" u="none" strike="noStrike" baseline="0" dirty="0"/>
              <a:t> a technique known as </a:t>
            </a:r>
            <a:r>
              <a:rPr lang="en-US" sz="2000" b="1" i="1" u="sng" strike="noStrike" baseline="0" dirty="0"/>
              <a:t>bit stuffing</a:t>
            </a:r>
            <a:r>
              <a:rPr lang="en-US" sz="2000" b="0" i="0" u="none" strike="noStrike" baseline="0" dirty="0"/>
              <a:t>.</a:t>
            </a:r>
          </a:p>
          <a:p>
            <a:pPr lvl="2"/>
            <a:r>
              <a:rPr lang="en-US" sz="2000" i="0" dirty="0">
                <a:solidFill>
                  <a:srgbClr val="333333"/>
                </a:solidFill>
                <a:effectLst/>
              </a:rPr>
              <a:t>In data </a:t>
            </a:r>
            <a:r>
              <a:rPr lang="en-US" sz="2000" dirty="0">
                <a:solidFill>
                  <a:srgbClr val="333333"/>
                </a:solidFill>
              </a:rPr>
              <a:t>communication,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ASCII code 16  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is the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DLE character (bit stuffing character)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F1EB8-17F8-6708-03A5-6A1065E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1DAC-85EC-7820-F3A9-1E59399F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71F172-729F-C9C8-34D5-74E37CF8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Bit-Oriented Protocols</a:t>
            </a:r>
            <a:endParaRPr lang="en-US" sz="40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A8A51-F52F-E419-BF1D-0C33DFAA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98525"/>
            <a:ext cx="723779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5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2649-22CA-F6F3-FD3E-ECF636D1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4495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b="1" i="0" u="none" strike="noStrike" baseline="0" dirty="0"/>
              <a:t>Bit stuffing </a:t>
            </a:r>
            <a:r>
              <a:rPr lang="en-US" sz="2600" b="0" i="0" u="none" strike="noStrike" baseline="0" dirty="0"/>
              <a:t>in the </a:t>
            </a:r>
            <a:r>
              <a:rPr lang="en-US" sz="2600" b="1" i="0" u="none" strike="noStrike" baseline="0" dirty="0"/>
              <a:t>HDLC protocol </a:t>
            </a:r>
            <a:r>
              <a:rPr lang="en-US" sz="2600" b="0" i="0" u="none" strike="noStrike" baseline="0" dirty="0"/>
              <a:t>works as follows: </a:t>
            </a:r>
          </a:p>
          <a:p>
            <a:pPr lvl="1"/>
            <a:r>
              <a:rPr lang="en-US" sz="2200" b="0" i="0" u="none" strike="noStrike" baseline="0" dirty="0"/>
              <a:t>On the </a:t>
            </a:r>
            <a:r>
              <a:rPr lang="en-US" sz="2200" b="1" i="0" u="sng" strike="noStrike" baseline="0" dirty="0"/>
              <a:t>sending side</a:t>
            </a:r>
            <a:r>
              <a:rPr lang="en-US" sz="2200" b="0" i="0" u="none" strike="noStrike" baseline="0" dirty="0"/>
              <a:t>, any time </a:t>
            </a:r>
            <a:r>
              <a:rPr lang="en-US" sz="2200" b="1" i="0" u="none" strike="noStrike" baseline="0" dirty="0"/>
              <a:t>five </a:t>
            </a:r>
            <a:r>
              <a:rPr lang="en-US" sz="2200" b="0" i="0" u="none" strike="noStrike" baseline="0" dirty="0"/>
              <a:t>consecutive </a:t>
            </a:r>
            <a:r>
              <a:rPr lang="en-US" sz="2200" b="1" i="0" u="none" strike="noStrike" baseline="0" dirty="0"/>
              <a:t>1s </a:t>
            </a:r>
            <a:r>
              <a:rPr lang="en-US" sz="2200" b="0" i="0" u="none" strike="noStrike" baseline="0" dirty="0"/>
              <a:t>have been transmitted from the </a:t>
            </a:r>
            <a:r>
              <a:rPr lang="en-US" sz="2200" b="1" i="0" u="none" strike="noStrike" baseline="0" dirty="0"/>
              <a:t>body </a:t>
            </a:r>
            <a:r>
              <a:rPr lang="en-US" sz="2200" i="0" u="none" strike="noStrike" baseline="0" dirty="0"/>
              <a:t>of the message before a send </a:t>
            </a:r>
            <a:r>
              <a:rPr lang="en-US" sz="2200" b="0" i="0" u="none" strike="noStrike" baseline="0" dirty="0"/>
              <a:t>(i.e., </a:t>
            </a:r>
            <a:r>
              <a:rPr lang="en-US" sz="2200" b="0" i="1" u="none" strike="noStrike" baseline="0" dirty="0"/>
              <a:t>excluding when the </a:t>
            </a:r>
            <a:r>
              <a:rPr lang="en-US" sz="2200" b="1" i="1" u="none" strike="noStrike" baseline="0" dirty="0"/>
              <a:t>sender</a:t>
            </a:r>
            <a:r>
              <a:rPr lang="en-US" sz="2200" b="0" i="1" u="none" strike="noStrike" baseline="0" dirty="0"/>
              <a:t> tries to transmit the distinguished </a:t>
            </a:r>
            <a:r>
              <a:rPr lang="en-US" sz="2200" b="1" i="0" u="none" strike="noStrike" baseline="0" dirty="0"/>
              <a:t>01111110</a:t>
            </a:r>
            <a:r>
              <a:rPr lang="en-US" sz="2200" b="0" i="0" u="none" strike="noStrike" baseline="0" dirty="0"/>
              <a:t> sequences), </a:t>
            </a:r>
            <a:r>
              <a:rPr lang="en-US" sz="2200" b="0" i="0" u="sng" strike="noStrike" baseline="0" dirty="0"/>
              <a:t>the </a:t>
            </a:r>
            <a:r>
              <a:rPr lang="en-US" sz="2200" b="1" i="0" u="sng" strike="noStrike" baseline="0" dirty="0"/>
              <a:t>sender </a:t>
            </a:r>
            <a:r>
              <a:rPr lang="en-US" sz="2200" b="0" i="0" u="sng" strike="noStrike" baseline="0" dirty="0"/>
              <a:t>inserts a </a:t>
            </a:r>
            <a:r>
              <a:rPr lang="en-US" sz="2200" b="1" i="0" u="sng" strike="noStrike" baseline="0" dirty="0"/>
              <a:t>0</a:t>
            </a:r>
            <a:r>
              <a:rPr lang="en-US" sz="2200" b="0" i="0" u="sng" strike="noStrike" baseline="0" dirty="0"/>
              <a:t> (</a:t>
            </a:r>
            <a:r>
              <a:rPr lang="en-US" sz="2200" b="1" i="1" u="sng" strike="noStrike" baseline="0" dirty="0"/>
              <a:t>stuffed</a:t>
            </a:r>
            <a:r>
              <a:rPr lang="en-US" sz="2200" b="0" i="0" u="sng" strike="noStrike" baseline="0" dirty="0"/>
              <a:t>) before </a:t>
            </a:r>
            <a:r>
              <a:rPr lang="en-US" sz="2200" b="1" i="0" u="sng" strike="noStrike" baseline="0" dirty="0"/>
              <a:t>transmitting </a:t>
            </a:r>
            <a:r>
              <a:rPr lang="en-US" sz="2200" i="0" u="sng" strike="noStrike" baseline="0" dirty="0"/>
              <a:t>the next </a:t>
            </a:r>
            <a:r>
              <a:rPr lang="en-US" sz="2200" b="1" i="0" u="sng" strike="noStrike" baseline="0" dirty="0"/>
              <a:t>five bits</a:t>
            </a:r>
            <a:r>
              <a:rPr lang="en-US" sz="2200" b="0" i="0" u="sng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On the </a:t>
            </a:r>
            <a:r>
              <a:rPr lang="en-US" sz="2200" b="1" i="0" u="sng" strike="noStrike" baseline="0" dirty="0"/>
              <a:t>receiving side</a:t>
            </a:r>
            <a:r>
              <a:rPr lang="en-US" sz="2200" b="0" i="0" u="none" strike="noStrike" baseline="0" dirty="0"/>
              <a:t>, should </a:t>
            </a:r>
            <a:r>
              <a:rPr lang="en-US" sz="2200" b="1" i="0" u="none" strike="noStrike" baseline="0" dirty="0"/>
              <a:t>five consecutive 1s arrive</a:t>
            </a:r>
            <a:r>
              <a:rPr lang="en-US" sz="2200" b="0" i="0" u="none" strike="noStrike" baseline="0" dirty="0"/>
              <a:t>, the </a:t>
            </a:r>
            <a:r>
              <a:rPr lang="en-US" sz="2200" b="1" i="0" u="none" strike="noStrike" baseline="0" dirty="0"/>
              <a:t>receiver </a:t>
            </a:r>
            <a:r>
              <a:rPr lang="en-US" sz="2200" b="0" i="0" u="none" strike="noStrike" baseline="0" dirty="0"/>
              <a:t>decides based on the </a:t>
            </a:r>
            <a:r>
              <a:rPr lang="en-US" sz="2200" b="1" i="0" u="none" strike="noStrike" baseline="0" dirty="0"/>
              <a:t>next bit it sees </a:t>
            </a:r>
            <a:r>
              <a:rPr lang="en-US" sz="2200" b="0" i="0" u="none" strike="noStrike" baseline="0" dirty="0"/>
              <a:t>(i.e., following </a:t>
            </a:r>
            <a:r>
              <a:rPr lang="en-US" sz="2200" b="1" i="0" u="none" strike="noStrike" baseline="0" dirty="0"/>
              <a:t>the five 1s</a:t>
            </a:r>
            <a:r>
              <a:rPr lang="en-US" sz="2200" b="0" i="0" u="none" strike="noStrike" baseline="0" dirty="0"/>
              <a:t>).</a:t>
            </a:r>
          </a:p>
          <a:p>
            <a:pPr lvl="1"/>
            <a:r>
              <a:rPr lang="en-US" sz="2200" b="0" i="0" u="sng" strike="noStrike" baseline="0" dirty="0"/>
              <a:t>If the </a:t>
            </a:r>
            <a:r>
              <a:rPr lang="en-US" sz="2200" b="1" i="0" u="sng" strike="noStrike" baseline="0" dirty="0"/>
              <a:t>next bit is a 0,</a:t>
            </a:r>
            <a:r>
              <a:rPr lang="en-US" sz="2200" b="0" i="0" u="sng" strike="noStrike" baseline="0" dirty="0"/>
              <a:t> it must have been </a:t>
            </a:r>
            <a:r>
              <a:rPr lang="en-US" sz="2200" b="1" i="0" u="sng" strike="noStrike" baseline="0" dirty="0"/>
              <a:t>stuffed</a:t>
            </a:r>
            <a:r>
              <a:rPr lang="en-US" sz="2200" b="0" i="0" u="sng" strike="noStrike" baseline="0" dirty="0"/>
              <a:t>, so the </a:t>
            </a:r>
            <a:r>
              <a:rPr lang="en-US" sz="2200" b="1" i="0" u="sng" strike="noStrike" baseline="0" dirty="0"/>
              <a:t>receiver removes it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If the </a:t>
            </a:r>
            <a:r>
              <a:rPr lang="en-US" sz="2200" b="1" i="0" u="none" strike="noStrike" baseline="0" dirty="0"/>
              <a:t>next bit is a 1</a:t>
            </a:r>
            <a:r>
              <a:rPr lang="en-US" sz="2200" b="0" i="0" u="none" strike="noStrike" baseline="0" dirty="0"/>
              <a:t>, then one of </a:t>
            </a:r>
            <a:r>
              <a:rPr lang="en-US" sz="2200" b="1" i="0" u="none" strike="noStrike" baseline="0" dirty="0"/>
              <a:t>two things is true</a:t>
            </a:r>
            <a:r>
              <a:rPr lang="en-US" sz="2200" b="0" i="0" u="none" strike="noStrike" baseline="0" dirty="0"/>
              <a:t>: Either this is the </a:t>
            </a:r>
            <a:r>
              <a:rPr lang="en-US" sz="2200" b="1" i="0" u="none" strike="noStrike" baseline="0" dirty="0"/>
              <a:t>end-of-frame, </a:t>
            </a:r>
            <a:r>
              <a:rPr lang="en-US" sz="2200" b="0" i="0" u="none" strike="noStrike" baseline="0" dirty="0"/>
              <a:t>or an </a:t>
            </a:r>
            <a:r>
              <a:rPr lang="en-US" sz="2200" b="1" i="0" u="none" strike="noStrike" baseline="0" dirty="0"/>
              <a:t>error</a:t>
            </a:r>
            <a:r>
              <a:rPr lang="en-US" sz="2200" b="0" i="0" u="none" strike="noStrike" baseline="0" dirty="0"/>
              <a:t> in the bit stream has occurred.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2EA6F-18CF-A1D7-0299-5F2FEDB7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99E71-7530-35EC-4B28-7C590F1B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1009B3-157D-9906-F833-2E7B5395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31" y="174197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Bit-Oriented Protocols</a:t>
            </a:r>
            <a:endParaRPr lang="en-US" sz="40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69745-BB4E-B02A-CDF3-D3E7E1F3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6" y="5272461"/>
            <a:ext cx="8820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4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Whether to construct a trivial </a:t>
            </a:r>
            <a:r>
              <a:rPr lang="en-US" sz="2800" b="1" i="0" u="none" strike="noStrike" baseline="0" dirty="0"/>
              <a:t>two-node network</a:t>
            </a:r>
            <a:r>
              <a:rPr lang="en-US" sz="2800" b="0" i="0" u="none" strike="noStrike" baseline="0" dirty="0"/>
              <a:t> with </a:t>
            </a:r>
            <a:r>
              <a:rPr lang="en-US" sz="2800" b="1" i="0" u="none" strike="noStrike" baseline="0" dirty="0"/>
              <a:t>one link </a:t>
            </a:r>
            <a:r>
              <a:rPr lang="en-US" sz="2800" b="0" i="0" u="none" strike="noStrike" baseline="0" dirty="0"/>
              <a:t>or connect </a:t>
            </a:r>
            <a:r>
              <a:rPr lang="en-US" sz="2800" b="1" i="0" u="none" strike="noStrike" baseline="0" dirty="0"/>
              <a:t>multiple hosts </a:t>
            </a:r>
            <a:r>
              <a:rPr lang="en-US" sz="2800" b="0" i="0" u="none" strike="noStrike" baseline="0" dirty="0"/>
              <a:t>to an existing </a:t>
            </a:r>
            <a:r>
              <a:rPr lang="en-US" sz="2800" b="1" i="0" u="none" strike="noStrike" baseline="0" dirty="0"/>
              <a:t>network</a:t>
            </a:r>
            <a:r>
              <a:rPr lang="en-US" sz="2800" b="0" i="0" u="none" strike="noStrike" baseline="0" dirty="0"/>
              <a:t>, we need to address the following issues:</a:t>
            </a:r>
          </a:p>
          <a:p>
            <a:pPr lvl="1"/>
            <a:r>
              <a:rPr lang="en-US" sz="2400" b="1" i="0" u="sng" strike="noStrike" baseline="0" dirty="0"/>
              <a:t>First</a:t>
            </a:r>
            <a:r>
              <a:rPr lang="en-US" sz="2400" b="0" i="0" u="none" strike="noStrike" baseline="0" dirty="0"/>
              <a:t>, we need some </a:t>
            </a:r>
            <a:r>
              <a:rPr lang="en-US" sz="2400" b="1" i="0" u="none" strike="noStrike" baseline="0" dirty="0"/>
              <a:t>physical medium </a:t>
            </a:r>
            <a:r>
              <a:rPr lang="en-US" sz="2400" b="0" i="0" u="none" strike="noStrike" baseline="0" dirty="0"/>
              <a:t>to make the connection</a:t>
            </a:r>
          </a:p>
          <a:p>
            <a:pPr lvl="2"/>
            <a:r>
              <a:rPr lang="en-US" b="0" i="0" u="none" strike="noStrike" baseline="0" dirty="0"/>
              <a:t>The</a:t>
            </a:r>
            <a:r>
              <a:rPr lang="en-US" b="1" i="0" u="none" strike="noStrike" baseline="0" dirty="0"/>
              <a:t> physical medium </a:t>
            </a:r>
            <a:r>
              <a:rPr lang="en-US" b="0" i="0" u="none" strike="noStrike" baseline="0" dirty="0"/>
              <a:t>may be a length of wire, a piece of </a:t>
            </a:r>
            <a:r>
              <a:rPr lang="en-US" b="1" i="1" u="none" strike="noStrike" baseline="0" dirty="0"/>
              <a:t>optical fiber</a:t>
            </a:r>
            <a:r>
              <a:rPr lang="en-US" b="0" i="0" u="none" strike="noStrike" baseline="0" dirty="0"/>
              <a:t>, or a </a:t>
            </a:r>
            <a:r>
              <a:rPr lang="en-US" b="1" i="0" u="none" strike="noStrike" baseline="0" dirty="0"/>
              <a:t>tangible medium </a:t>
            </a:r>
            <a:r>
              <a:rPr lang="en-US" b="0" i="0" u="none" strike="noStrike" baseline="0" dirty="0"/>
              <a:t>(such as air) through which </a:t>
            </a:r>
            <a:r>
              <a:rPr lang="en-US" b="1" i="0" u="none" strike="noStrike" baseline="0" dirty="0"/>
              <a:t>data bits </a:t>
            </a:r>
            <a:r>
              <a:rPr lang="en-US" b="0" i="0" u="none" strike="noStrike" baseline="0" dirty="0"/>
              <a:t>are transmitted via </a:t>
            </a:r>
            <a:r>
              <a:rPr lang="en-US" b="1" i="1" u="sng" strike="noStrike" baseline="0" dirty="0"/>
              <a:t>electromagnetic (EM) radiation </a:t>
            </a:r>
            <a:r>
              <a:rPr lang="en-US" b="0" i="0" u="none" strike="noStrike" baseline="0" dirty="0"/>
              <a:t>(e.g., </a:t>
            </a:r>
            <a:r>
              <a:rPr lang="en-US" b="1" i="0" u="none" strike="noStrike" baseline="0" dirty="0"/>
              <a:t>radio waves</a:t>
            </a:r>
            <a:r>
              <a:rPr lang="en-US" b="0" i="0" u="none" strike="noStrike" baseline="0" dirty="0"/>
              <a:t>). </a:t>
            </a:r>
          </a:p>
          <a:p>
            <a:pPr lvl="2"/>
            <a:r>
              <a:rPr lang="en-US" b="0" i="0" u="none" strike="noStrike" baseline="0" dirty="0"/>
              <a:t>It may cover a </a:t>
            </a:r>
            <a:r>
              <a:rPr lang="en-US" b="1" i="0" u="none" strike="noStrike" baseline="0" dirty="0"/>
              <a:t>small area </a:t>
            </a:r>
            <a:r>
              <a:rPr lang="en-US" b="0" i="0" u="none" strike="noStrike" baseline="0" dirty="0"/>
              <a:t>(e.g., an office building) or a </a:t>
            </a:r>
            <a:r>
              <a:rPr lang="en-US" b="1" i="0" u="none" strike="noStrike" baseline="0" dirty="0"/>
              <a:t>wide area </a:t>
            </a:r>
            <a:r>
              <a:rPr lang="en-US" b="0" i="0" u="none" strike="noStrike" baseline="0" dirty="0"/>
              <a:t>(e.g., transcontinental).</a:t>
            </a:r>
            <a:endParaRPr lang="th-TH" dirty="0"/>
          </a:p>
          <a:p>
            <a:pPr lvl="1"/>
            <a:endParaRPr lang="en-US" sz="2400" b="0" i="0" u="none" strike="noStrike" baseline="0" dirty="0"/>
          </a:p>
          <a:p>
            <a:pPr lvl="1"/>
            <a:endParaRPr lang="en-US" sz="2400" b="0" i="0" u="none" strike="noStrike" baseline="0" dirty="0"/>
          </a:p>
          <a:p>
            <a:pPr lvl="1"/>
            <a:endParaRPr lang="en-US" sz="2400" b="0" i="0" u="none" strike="noStrike" baseline="0" dirty="0"/>
          </a:p>
          <a:p>
            <a:pPr algn="l"/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549FC5-A1F6-648C-CD3F-A93FDDFA1DD7}"/>
              </a:ext>
            </a:extLst>
          </p:cNvPr>
          <p:cNvSpPr txBox="1">
            <a:spLocks/>
          </p:cNvSpPr>
          <p:nvPr/>
        </p:nvSpPr>
        <p:spPr>
          <a:xfrm>
            <a:off x="228600" y="274638"/>
            <a:ext cx="86868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Problem: Connecting to a Network </a:t>
            </a:r>
            <a:endParaRPr lang="th-TH" sz="4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0E06-AFCC-000F-E22F-8194BDE0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Error Detection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B326-CB12-EEF2-22DA-0945121D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/>
              <a:t>Bit errors </a:t>
            </a:r>
            <a:r>
              <a:rPr lang="en-US" sz="2800" b="0" i="0" u="none" strike="noStrike" baseline="0" dirty="0"/>
              <a:t>are sometimes introduced into </a:t>
            </a:r>
            <a:r>
              <a:rPr lang="en-US" sz="2800" b="1" i="0" u="none" strike="noStrike" baseline="0" dirty="0"/>
              <a:t>frames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This happens because of </a:t>
            </a:r>
            <a:r>
              <a:rPr lang="en-US" sz="2400" b="0" i="1" u="none" strike="noStrike" baseline="0" dirty="0"/>
              <a:t>electrical interference</a:t>
            </a:r>
            <a:r>
              <a:rPr lang="en-US" sz="2400" b="0" i="0" u="none" strike="noStrike" baseline="0" dirty="0"/>
              <a:t> or </a:t>
            </a:r>
            <a:r>
              <a:rPr lang="en-US" sz="2400" b="0" i="1" u="none" strike="noStrike" baseline="0" dirty="0"/>
              <a:t>thermal noise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800" b="0" i="0" u="none" strike="noStrike" baseline="0" dirty="0"/>
              <a:t>Although </a:t>
            </a:r>
            <a:r>
              <a:rPr lang="en-US" sz="2800" b="1" i="0" u="none" strike="noStrike" baseline="0" dirty="0"/>
              <a:t>errors are rare</a:t>
            </a:r>
            <a:r>
              <a:rPr lang="en-US" sz="2800" b="0" i="0" u="none" strike="noStrike" baseline="0" dirty="0"/>
              <a:t>, especially on </a:t>
            </a:r>
            <a:r>
              <a:rPr lang="en-US" sz="2800" b="1" i="0" u="none" strike="noStrike" baseline="0" dirty="0"/>
              <a:t>optical links</a:t>
            </a:r>
            <a:r>
              <a:rPr lang="en-US" sz="2800" b="0" i="0" u="none" strike="noStrike" baseline="0" dirty="0"/>
              <a:t>, some mechanism is needed to detect these </a:t>
            </a:r>
            <a:r>
              <a:rPr lang="en-US" sz="2800" b="1" i="0" u="none" strike="noStrike" baseline="0" dirty="0"/>
              <a:t>errors</a:t>
            </a:r>
            <a:r>
              <a:rPr lang="en-US" sz="2800" b="0" i="0" u="none" strike="noStrike" baseline="0" dirty="0"/>
              <a:t> so that </a:t>
            </a:r>
            <a:r>
              <a:rPr lang="en-US" sz="2800" b="1" i="0" u="none" strike="noStrike" baseline="0" dirty="0"/>
              <a:t>corrective action </a:t>
            </a:r>
            <a:r>
              <a:rPr lang="en-US" sz="2800" b="0" i="0" u="none" strike="noStrike" baseline="0" dirty="0"/>
              <a:t>can be taken </a:t>
            </a:r>
          </a:p>
          <a:p>
            <a:pPr lvl="1"/>
            <a:r>
              <a:rPr lang="en-US" sz="2400" b="0" i="0" u="none" strike="noStrike" baseline="0" dirty="0"/>
              <a:t>Otherwise, the </a:t>
            </a:r>
            <a:r>
              <a:rPr lang="en-US" sz="2400" b="1" i="0" u="none" strike="noStrike" baseline="0" dirty="0"/>
              <a:t>end-user </a:t>
            </a:r>
            <a:r>
              <a:rPr lang="en-US" sz="2400" b="0" i="0" u="none" strike="noStrike" baseline="0" dirty="0"/>
              <a:t>is wondering why the cloud-based </a:t>
            </a:r>
            <a:r>
              <a:rPr lang="en-US" sz="2400" b="1" i="0" u="none" strike="noStrike" baseline="0" dirty="0"/>
              <a:t>C program </a:t>
            </a:r>
            <a:r>
              <a:rPr lang="en-US" sz="2400" b="0" i="0" u="none" strike="noStrike" baseline="0" dirty="0"/>
              <a:t>that was successfully compiled just a moment ago now suddenly has a </a:t>
            </a:r>
            <a:r>
              <a:rPr lang="en-US" sz="2400" b="1" i="0" u="none" strike="noStrike" baseline="0" dirty="0"/>
              <a:t>syntax error </a:t>
            </a:r>
            <a:r>
              <a:rPr lang="en-US" sz="2400" b="0" i="0" u="none" strike="noStrike" baseline="0" dirty="0"/>
              <a:t>in it </a:t>
            </a:r>
          </a:p>
          <a:p>
            <a:pPr lvl="2"/>
            <a:r>
              <a:rPr lang="en-US" sz="2200" b="0" i="0" u="none" strike="noStrike" baseline="0" dirty="0"/>
              <a:t>when all that happened in the interim (temporary) is that it was copied across a </a:t>
            </a:r>
            <a:r>
              <a:rPr lang="en-US" sz="2200" b="1" i="0" u="none" strike="noStrike" baseline="0" dirty="0"/>
              <a:t>network file system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432F1-B909-F7D1-1C54-FDAFC8D2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A3AF4-8BA5-F05D-D246-5F5B5EEC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2683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3B35-89FF-CBDA-4E97-75791A6D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In networking, </a:t>
            </a:r>
            <a:r>
              <a:rPr lang="en-US" sz="2400" b="1" i="0" u="none" strike="noStrike" baseline="0" dirty="0"/>
              <a:t>detecting errors </a:t>
            </a:r>
            <a:r>
              <a:rPr lang="en-US" sz="2400" b="0" i="0" u="none" strike="noStrike" baseline="0" dirty="0"/>
              <a:t>is only one part of the problem.</a:t>
            </a:r>
          </a:p>
          <a:p>
            <a:pPr algn="l"/>
            <a:r>
              <a:rPr lang="en-US" sz="2400" b="0" i="0" u="none" strike="noStrike" baseline="0" dirty="0"/>
              <a:t>The other part is </a:t>
            </a:r>
            <a:r>
              <a:rPr lang="en-US" sz="2400" b="1" i="0" u="none" strike="noStrike" baseline="0" dirty="0"/>
              <a:t>correcting errors </a:t>
            </a:r>
            <a:r>
              <a:rPr lang="en-US" sz="2400" b="0" i="0" u="none" strike="noStrike" baseline="0" dirty="0"/>
              <a:t>once the </a:t>
            </a:r>
            <a:r>
              <a:rPr lang="en-US" sz="2400" b="1" i="0" u="none" strike="noStrike" baseline="0" dirty="0"/>
              <a:t>error is detected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1" i="0" u="sng" strike="noStrike" baseline="0" dirty="0"/>
              <a:t>Two basic approaches </a:t>
            </a:r>
            <a:r>
              <a:rPr lang="en-US" sz="2400" b="0" i="0" u="none" strike="noStrike" baseline="0" dirty="0"/>
              <a:t>can be taken when the </a:t>
            </a:r>
            <a:r>
              <a:rPr lang="en-US" sz="2400" b="1" i="0" u="none" strike="noStrike" baseline="0" dirty="0"/>
              <a:t>recipient</a:t>
            </a:r>
            <a:r>
              <a:rPr lang="en-US" sz="2400" b="0" i="0" u="none" strike="noStrike" baseline="0" dirty="0"/>
              <a:t> of a message </a:t>
            </a:r>
            <a:r>
              <a:rPr lang="en-US" sz="2400" b="1" i="0" u="none" strike="noStrike" baseline="0" dirty="0"/>
              <a:t>detects an error</a:t>
            </a:r>
            <a:r>
              <a:rPr lang="en-US" sz="2400" b="0" i="0" u="none" strike="noStrike" baseline="0" dirty="0"/>
              <a:t>:</a:t>
            </a:r>
          </a:p>
          <a:p>
            <a:pPr lvl="1"/>
            <a:r>
              <a:rPr lang="en-US" sz="2400" b="1" i="0" u="sng" strike="noStrike" baseline="0" dirty="0"/>
              <a:t>One </a:t>
            </a:r>
            <a:r>
              <a:rPr lang="en-US" sz="2400" i="0" strike="noStrike" baseline="0" dirty="0"/>
              <a:t>is </a:t>
            </a:r>
            <a:r>
              <a:rPr lang="en-US" sz="2400" b="0" i="0" u="none" strike="noStrike" baseline="0" dirty="0"/>
              <a:t>to notify the </a:t>
            </a:r>
            <a:r>
              <a:rPr lang="en-US" sz="2400" b="1" i="0" u="none" strike="noStrike" baseline="0" dirty="0"/>
              <a:t>sender</a:t>
            </a:r>
            <a:r>
              <a:rPr lang="en-US" sz="2400" b="0" i="0" u="none" strike="noStrike" baseline="0" dirty="0"/>
              <a:t> that the message was corrupted so that the sender can </a:t>
            </a:r>
            <a:r>
              <a:rPr lang="en-US" sz="2400" b="1" i="0" u="none" strike="noStrike" baseline="0" dirty="0"/>
              <a:t>retransmit</a:t>
            </a:r>
            <a:r>
              <a:rPr lang="en-US" sz="2400" b="0" i="0" u="none" strike="noStrike" baseline="0" dirty="0"/>
              <a:t> a copy of the message. </a:t>
            </a:r>
          </a:p>
          <a:p>
            <a:pPr lvl="2"/>
            <a:r>
              <a:rPr lang="en-US" sz="2000" b="0" i="0" u="none" strike="noStrike" baseline="0" dirty="0"/>
              <a:t>If bit errors are rare, then the retransmitted copy will probably be error-free. </a:t>
            </a:r>
          </a:p>
          <a:p>
            <a:pPr lvl="1"/>
            <a:r>
              <a:rPr lang="en-US" sz="2400" b="1" i="0" u="sng" strike="noStrike" baseline="0" dirty="0"/>
              <a:t>Alternatively</a:t>
            </a:r>
            <a:r>
              <a:rPr lang="en-US" sz="2400" b="0" i="0" u="sng" strike="noStrike" baseline="0" dirty="0"/>
              <a:t>,</a:t>
            </a:r>
            <a:r>
              <a:rPr lang="en-US" sz="2400" b="0" i="0" u="none" strike="noStrike" baseline="0" dirty="0"/>
              <a:t> some types of </a:t>
            </a:r>
            <a:r>
              <a:rPr lang="en-US" sz="2400" b="1" i="0" u="none" strike="noStrike" baseline="0" dirty="0"/>
              <a:t>error detection algorithms </a:t>
            </a:r>
            <a:r>
              <a:rPr lang="en-US" sz="2400" b="0" i="0" u="none" strike="noStrike" baseline="0" dirty="0"/>
              <a:t>allow the </a:t>
            </a:r>
            <a:r>
              <a:rPr lang="en-US" sz="2400" b="1" i="1" u="none" strike="noStrike" baseline="0" dirty="0"/>
              <a:t>recipient t</a:t>
            </a:r>
            <a:r>
              <a:rPr lang="en-US" sz="2400" b="0" i="0" u="none" strike="noStrike" baseline="0" dirty="0"/>
              <a:t>o </a:t>
            </a:r>
            <a:r>
              <a:rPr lang="en-US" sz="2400" b="1" i="0" u="none" strike="noStrike" baseline="0" dirty="0"/>
              <a:t>reconstruct the correct message </a:t>
            </a:r>
            <a:r>
              <a:rPr lang="en-US" sz="2400" b="0" i="0" u="none" strike="noStrike" baseline="0" dirty="0"/>
              <a:t>even after it has been corrupted; </a:t>
            </a:r>
          </a:p>
          <a:p>
            <a:pPr lvl="2"/>
            <a:r>
              <a:rPr lang="en-US" b="0" i="0" u="none" strike="noStrike" baseline="0" dirty="0"/>
              <a:t>such algorithms rely on </a:t>
            </a:r>
            <a:r>
              <a:rPr lang="en-US" b="1" i="0" u="none" strike="noStrike" baseline="0" dirty="0"/>
              <a:t>error-correcting codes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11DD-6BE4-A7F2-285C-9240E23E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77978-FDAB-AA32-E101-0924BD5D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4EAD1B-8063-E7B8-0243-D139685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Error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9399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BAF0-DA90-2689-F8B4-7D72D7F1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89013"/>
            <a:ext cx="8610600" cy="54879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/>
              <a:t>The basic idea </a:t>
            </a:r>
            <a:r>
              <a:rPr lang="en-US" sz="2800" b="1" i="0" u="none" strike="noStrike" baseline="0" dirty="0"/>
              <a:t>behind any error detection scheme </a:t>
            </a:r>
            <a:r>
              <a:rPr lang="en-US" sz="2800" b="0" i="0" u="none" strike="noStrike" baseline="0" dirty="0"/>
              <a:t>is to </a:t>
            </a:r>
            <a:r>
              <a:rPr lang="en-US" sz="2800" b="1" i="0" u="none" strike="noStrike" baseline="0" dirty="0"/>
              <a:t>add redundant information to a frame </a:t>
            </a:r>
            <a:r>
              <a:rPr lang="en-US" sz="2800" b="0" i="0" u="none" strike="noStrike" baseline="0" dirty="0"/>
              <a:t>that can be used to determine if </a:t>
            </a:r>
            <a:r>
              <a:rPr lang="en-US" sz="2800" b="1" i="0" u="none" strike="noStrike" baseline="0" dirty="0"/>
              <a:t>errors </a:t>
            </a:r>
            <a:r>
              <a:rPr lang="en-US" sz="2800" b="0" i="0" u="none" strike="noStrike" baseline="0" dirty="0"/>
              <a:t>have been introduced. </a:t>
            </a:r>
          </a:p>
          <a:p>
            <a:pPr algn="l"/>
            <a:r>
              <a:rPr lang="en-US" sz="2400" b="0" i="0" u="sng" strike="noStrike" baseline="0" dirty="0"/>
              <a:t>Imagine transmitting </a:t>
            </a:r>
            <a:r>
              <a:rPr lang="en-US" sz="2400" b="1" i="0" u="sng" strike="noStrike" baseline="0" dirty="0"/>
              <a:t>two complete copies </a:t>
            </a:r>
            <a:r>
              <a:rPr lang="en-US" sz="2400" b="0" i="0" u="sng" strike="noStrike" baseline="0" dirty="0"/>
              <a:t>of the data</a:t>
            </a:r>
            <a:r>
              <a:rPr lang="en-US" sz="2400" dirty="0"/>
              <a:t>:</a:t>
            </a:r>
            <a:endParaRPr lang="en-US" sz="2400" b="0" i="0" u="none" strike="noStrike" baseline="0" dirty="0"/>
          </a:p>
          <a:p>
            <a:pPr lvl="1"/>
            <a:r>
              <a:rPr lang="en-US" sz="2200" b="0" i="0" u="none" strike="noStrike" baseline="0" dirty="0"/>
              <a:t>If the </a:t>
            </a:r>
            <a:r>
              <a:rPr lang="en-US" sz="2200" b="1" i="0" u="none" strike="noStrike" baseline="0" dirty="0"/>
              <a:t>two copies are identical </a:t>
            </a:r>
            <a:r>
              <a:rPr lang="en-US" sz="2200" b="0" i="0" u="none" strike="noStrike" baseline="0" dirty="0"/>
              <a:t>at the </a:t>
            </a:r>
            <a:r>
              <a:rPr lang="en-US" sz="2200" b="1" i="1" u="none" strike="noStrike" baseline="0" dirty="0"/>
              <a:t>receiver</a:t>
            </a:r>
            <a:r>
              <a:rPr lang="en-US" sz="2200" b="0" i="0" u="none" strike="noStrike" baseline="0" dirty="0"/>
              <a:t>, then it is the case that both are correct without any error. </a:t>
            </a:r>
          </a:p>
          <a:p>
            <a:pPr lvl="1"/>
            <a:r>
              <a:rPr lang="en-US" sz="2200" b="0" i="0" u="none" strike="noStrike" baseline="0" dirty="0"/>
              <a:t>If </a:t>
            </a:r>
            <a:r>
              <a:rPr lang="en-US" sz="2200" b="1" i="0" u="none" strike="noStrike" baseline="0" dirty="0"/>
              <a:t>they differ</a:t>
            </a:r>
            <a:r>
              <a:rPr lang="en-US" sz="2200" b="0" i="0" u="none" strike="noStrike" baseline="0" dirty="0"/>
              <a:t>, an </a:t>
            </a:r>
            <a:r>
              <a:rPr lang="en-US" sz="2200" b="1" i="0" u="none" strike="noStrike" baseline="0" dirty="0"/>
              <a:t>error</a:t>
            </a:r>
            <a:r>
              <a:rPr lang="en-US" sz="2200" b="0" i="0" u="none" strike="noStrike" baseline="0" dirty="0"/>
              <a:t> was introduced into one (or both) of them, and they must be discarded. </a:t>
            </a:r>
          </a:p>
          <a:p>
            <a:r>
              <a:rPr lang="en-US" sz="2800" b="0" i="0" u="none" strike="noStrike" baseline="0" dirty="0"/>
              <a:t>This multiple-copy transmission scheme is a </a:t>
            </a:r>
            <a:r>
              <a:rPr lang="en-US" sz="2800" b="1" i="0" u="none" strike="noStrike" baseline="0" dirty="0"/>
              <a:t>poor error detection scheme </a:t>
            </a:r>
            <a:r>
              <a:rPr lang="en-US" sz="2800" b="0" i="0" u="none" strike="noStrike" baseline="0" dirty="0"/>
              <a:t>for </a:t>
            </a:r>
            <a:r>
              <a:rPr lang="en-US" sz="2800" b="1" i="0" u="none" strike="noStrike" baseline="0" dirty="0"/>
              <a:t>two reasons</a:t>
            </a:r>
            <a:r>
              <a:rPr lang="en-US" sz="2800" b="0" i="0" u="none" strike="noStrike" baseline="0" dirty="0"/>
              <a:t>. </a:t>
            </a:r>
          </a:p>
          <a:p>
            <a:pPr lvl="2"/>
            <a:r>
              <a:rPr lang="en-US" b="1" i="0" u="none" strike="noStrike" baseline="0" dirty="0"/>
              <a:t>First</a:t>
            </a:r>
            <a:r>
              <a:rPr lang="en-US" b="0" i="0" u="none" strike="noStrike" baseline="0" dirty="0"/>
              <a:t>, it sends </a:t>
            </a:r>
            <a:r>
              <a:rPr lang="en-US" b="1" i="0" u="none" strike="noStrike" baseline="0" dirty="0"/>
              <a:t>𝑛 redundant bits </a:t>
            </a:r>
            <a:r>
              <a:rPr lang="en-US" b="0" i="0" u="none" strike="noStrike" baseline="0" dirty="0"/>
              <a:t>for </a:t>
            </a:r>
            <a:r>
              <a:rPr lang="en-US" b="1" i="0" u="none" strike="noStrike" baseline="0" dirty="0"/>
              <a:t>an 𝑛-bit message</a:t>
            </a:r>
            <a:r>
              <a:rPr lang="en-US" b="0" i="0" u="none" strike="noStrike" baseline="0" dirty="0"/>
              <a:t>. </a:t>
            </a:r>
          </a:p>
          <a:p>
            <a:pPr lvl="2"/>
            <a:r>
              <a:rPr lang="en-US" b="1" i="0" u="none" strike="noStrike" baseline="0" dirty="0"/>
              <a:t>Second</a:t>
            </a:r>
            <a:r>
              <a:rPr lang="en-US" b="0" i="0" u="none" strike="noStrike" baseline="0" dirty="0"/>
              <a:t>, many </a:t>
            </a:r>
            <a:r>
              <a:rPr lang="en-US" b="1" i="1" u="none" strike="noStrike" baseline="0" dirty="0"/>
              <a:t>errors will go undetected</a:t>
            </a:r>
            <a:r>
              <a:rPr lang="en-US" b="0" i="0" u="none" strike="noStrike" baseline="0" dirty="0"/>
              <a:t>—any error that happens to corrupt the same </a:t>
            </a:r>
            <a:r>
              <a:rPr lang="en-US" b="1" i="0" u="none" strike="noStrike" baseline="0" dirty="0"/>
              <a:t>bit positions </a:t>
            </a:r>
            <a:r>
              <a:rPr lang="en-US" b="0" i="0" u="none" strike="noStrike" baseline="0" dirty="0"/>
              <a:t>in the first and second copies of the message. </a:t>
            </a:r>
          </a:p>
          <a:p>
            <a:endParaRPr lang="en-US" sz="2600" b="0" i="0" u="none" strike="noStrike" baseline="0" dirty="0"/>
          </a:p>
          <a:p>
            <a:pPr algn="l"/>
            <a:endParaRPr lang="en-US" sz="2800" b="0" i="0" u="none" strike="noStrike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0201B-30DC-6455-48B9-E92F4941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2FC2-C8F1-6243-5219-0F987DB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95606-83D8-8287-46CA-8F1D2AFE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512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Error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366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FECD-4E32-FD77-ADAA-7EA80217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59363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/>
              <a:t>In general, </a:t>
            </a:r>
            <a:r>
              <a:rPr lang="en-US" sz="2800" b="1" i="0" u="none" strike="noStrike" baseline="0" dirty="0"/>
              <a:t>error-detecting codes </a:t>
            </a:r>
            <a:r>
              <a:rPr lang="en-US" sz="2800" b="0" i="0" u="none" strike="noStrike" baseline="0" dirty="0"/>
              <a:t>aim to provide </a:t>
            </a:r>
            <a:r>
              <a:rPr lang="en-US" sz="2800" b="0" i="1" u="sng" strike="noStrike" baseline="0" dirty="0"/>
              <a:t>a high probability of </a:t>
            </a:r>
            <a:r>
              <a:rPr lang="en-US" sz="2800" b="1" i="1" u="sng" strike="noStrike" baseline="0" dirty="0"/>
              <a:t>detecting errors </a:t>
            </a:r>
            <a:r>
              <a:rPr lang="en-US" sz="2800" b="0" i="1" u="sng" strike="noStrike" baseline="0" dirty="0"/>
              <a:t>combined with a </a:t>
            </a:r>
            <a:r>
              <a:rPr lang="en-US" sz="2800" b="1" i="1" u="sng" strike="noStrike" baseline="0" dirty="0"/>
              <a:t>relatively low number of</a:t>
            </a:r>
            <a:r>
              <a:rPr lang="en-US" sz="2800" b="0" i="1" u="sng" strike="noStrike" baseline="0" dirty="0"/>
              <a:t> </a:t>
            </a:r>
            <a:r>
              <a:rPr lang="en-US" sz="2800" b="1" i="1" u="sng" strike="noStrike" baseline="0" dirty="0"/>
              <a:t>redundant bits</a:t>
            </a:r>
            <a:r>
              <a:rPr lang="en-US" sz="2800" b="0" i="1" u="sng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We can provide quite </a:t>
            </a:r>
            <a:r>
              <a:rPr lang="en-US" sz="2400" b="1" i="0" u="none" strike="noStrike" baseline="0" dirty="0"/>
              <a:t>strong error detection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capability</a:t>
            </a:r>
            <a:r>
              <a:rPr lang="en-US" sz="2400" b="0" i="0" u="none" strike="noStrike" baseline="0" dirty="0"/>
              <a:t> while sending only </a:t>
            </a:r>
            <a:r>
              <a:rPr lang="en-US" sz="2400" b="1" i="0" u="sng" strike="noStrike" baseline="0" dirty="0"/>
              <a:t>𝑘 redundant bits </a:t>
            </a:r>
            <a:r>
              <a:rPr lang="en-US" sz="2400" b="0" i="0" u="sng" strike="noStrike" baseline="0" dirty="0"/>
              <a:t>for an </a:t>
            </a:r>
            <a:r>
              <a:rPr lang="en-US" sz="2400" b="1" i="0" u="sng" strike="noStrike" baseline="0" dirty="0"/>
              <a:t>𝑛-bit message</a:t>
            </a:r>
            <a:r>
              <a:rPr lang="en-US" sz="2400" b="0" i="0" u="sng" strike="noStrike" baseline="0" dirty="0"/>
              <a:t>, where</a:t>
            </a:r>
            <a:r>
              <a:rPr lang="en-US" sz="2400" b="1" i="0" u="sng" strike="noStrike" baseline="0" dirty="0"/>
              <a:t>    𝑘 </a:t>
            </a:r>
            <a:r>
              <a:rPr lang="en-US" sz="2400" b="0" i="0" u="sng" strike="noStrike" baseline="0" dirty="0"/>
              <a:t>&lt; </a:t>
            </a:r>
            <a:r>
              <a:rPr lang="en-US" sz="2400" b="1" i="0" u="sng" strike="noStrike" baseline="0" dirty="0"/>
              <a:t>𝑛</a:t>
            </a:r>
            <a:r>
              <a:rPr lang="en-US" sz="2400" b="0" i="0" u="sng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One of the most common techniques for </a:t>
            </a:r>
            <a:r>
              <a:rPr lang="en-US" sz="2800" b="1" i="0" u="none" strike="noStrike" baseline="0" dirty="0"/>
              <a:t>detecting transmission errors </a:t>
            </a:r>
            <a:r>
              <a:rPr lang="en-US" sz="2800" b="0" i="0" u="none" strike="noStrike" baseline="0" dirty="0"/>
              <a:t>is the </a:t>
            </a:r>
            <a:r>
              <a:rPr lang="en-US" sz="2800" b="1" i="0" u="none" strike="noStrike" baseline="0" dirty="0"/>
              <a:t>Cyclic </a:t>
            </a:r>
            <a:r>
              <a:rPr lang="en-US" sz="2800" b="1" dirty="0"/>
              <a:t>R</a:t>
            </a:r>
            <a:r>
              <a:rPr lang="en-US" sz="2800" b="1" i="0" u="none" strike="noStrike" baseline="0" dirty="0"/>
              <a:t>edundancy </a:t>
            </a:r>
            <a:r>
              <a:rPr lang="en-US" sz="2800" b="1" dirty="0"/>
              <a:t>C</a:t>
            </a:r>
            <a:r>
              <a:rPr lang="en-US" sz="2800" b="1" i="0" u="none" strike="noStrike" baseline="0" dirty="0"/>
              <a:t>heck (CRC)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sng" strike="noStrike" baseline="0" dirty="0"/>
              <a:t>It is used in nearly all </a:t>
            </a:r>
            <a:r>
              <a:rPr lang="en-US" sz="2400" b="1" i="0" u="sng" strike="noStrike" baseline="0" dirty="0"/>
              <a:t>link-level </a:t>
            </a:r>
            <a:r>
              <a:rPr lang="en-US" sz="2400" i="0" u="sng" strike="noStrike" baseline="0" dirty="0"/>
              <a:t>protocols</a:t>
            </a:r>
            <a:r>
              <a:rPr lang="en-US" sz="2400" i="0" u="none" strike="noStrike" baseline="0" dirty="0"/>
              <a:t>.</a:t>
            </a:r>
          </a:p>
          <a:p>
            <a:endParaRPr lang="en-US" sz="2800" b="0" i="0" u="none" strike="noStrike" baseline="0" dirty="0"/>
          </a:p>
          <a:p>
            <a:pPr lvl="1"/>
            <a:endParaRPr lang="en-US" sz="2600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3DD5C-10EB-D46C-06CC-182C8BB5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29D79-D0AB-99BC-3E12-3553CC7B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31FE72-FF0E-962F-54D7-485890D9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836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Error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5363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B2CA-E0E7-A71E-8D56-50F6D292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2895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0" i="0" u="none" strike="noStrike" baseline="0" dirty="0"/>
              <a:t>On an </a:t>
            </a:r>
            <a:r>
              <a:rPr lang="en-US" sz="2800" b="1" i="0" u="none" strike="noStrike" baseline="0" dirty="0"/>
              <a:t>Ethernet</a:t>
            </a:r>
            <a:r>
              <a:rPr lang="en-US" sz="2800" b="0" i="0" u="none" strike="noStrike" baseline="0" dirty="0"/>
              <a:t>, a </a:t>
            </a:r>
            <a:r>
              <a:rPr lang="en-US" sz="2800" b="1" i="0" u="none" strike="noStrike" baseline="0" dirty="0"/>
              <a:t>frame</a:t>
            </a:r>
            <a:r>
              <a:rPr lang="en-US" sz="2800" b="0" i="0" u="none" strike="noStrike" baseline="0" dirty="0"/>
              <a:t> carrying up to </a:t>
            </a:r>
            <a:r>
              <a:rPr lang="en-US" sz="2800" b="1" i="0" u="none" strike="noStrike" baseline="0" dirty="0"/>
              <a:t>12,000 bits </a:t>
            </a:r>
            <a:r>
              <a:rPr lang="en-US" sz="2800" b="0" i="0" u="none" strike="noStrike" baseline="0" dirty="0"/>
              <a:t>of data requires only a </a:t>
            </a:r>
            <a:r>
              <a:rPr lang="en-US" sz="2800" b="1" i="0" u="none" strike="noStrike" baseline="0" dirty="0"/>
              <a:t>33-bit CRC code</a:t>
            </a:r>
            <a:r>
              <a:rPr lang="en-US" sz="2800" b="0" i="0" u="none" strike="noStrike" baseline="0" dirty="0"/>
              <a:t>, called </a:t>
            </a:r>
            <a:r>
              <a:rPr lang="en-US" sz="2800" b="1" i="0" u="sng" strike="noStrike" baseline="0" dirty="0"/>
              <a:t>CRC-32</a:t>
            </a:r>
          </a:p>
          <a:p>
            <a:pPr algn="l"/>
            <a:endParaRPr lang="en-US" sz="2800" b="1" u="sng" dirty="0"/>
          </a:p>
          <a:p>
            <a:pPr algn="l"/>
            <a:endParaRPr lang="en-US" sz="2800" b="0" i="0" u="none" strike="noStrike" baseline="0" dirty="0"/>
          </a:p>
          <a:p>
            <a:pPr algn="l"/>
            <a:endParaRPr lang="en-US" sz="2400" b="0" i="0" u="none" strike="noStrike" baseline="0" dirty="0"/>
          </a:p>
          <a:p>
            <a:pPr algn="l"/>
            <a:endParaRPr lang="en-US" sz="2400" b="0" i="0" u="none" strike="noStrike" baseline="0" dirty="0"/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800" b="0" i="0" u="none" strike="noStrike" baseline="0" dirty="0"/>
              <a:t>Such a code will catch the </a:t>
            </a:r>
            <a:r>
              <a:rPr lang="en-US" sz="2800" b="1" i="0" u="none" strike="noStrike" baseline="0" dirty="0"/>
              <a:t>majority of errors</a:t>
            </a:r>
            <a:r>
              <a:rPr lang="en-US" sz="2800" b="0" i="0" u="none" strike="noStrike" baseline="0" dirty="0"/>
              <a:t>, such as:</a:t>
            </a:r>
          </a:p>
          <a:p>
            <a:pPr lvl="1"/>
            <a:r>
              <a:rPr lang="en-US" sz="2400" b="0" i="0" u="none" strike="noStrike" baseline="0" dirty="0"/>
              <a:t>We say that the </a:t>
            </a:r>
            <a:r>
              <a:rPr lang="en-US" sz="2400" b="1" i="0" u="none" strike="noStrike" baseline="0" dirty="0"/>
              <a:t>extra bits </a:t>
            </a:r>
            <a:r>
              <a:rPr lang="en-US" sz="2400" b="0" i="0" u="none" strike="noStrike" baseline="0" dirty="0"/>
              <a:t>we send are </a:t>
            </a:r>
            <a:r>
              <a:rPr lang="en-US" sz="2400" b="1" i="0" u="none" strike="noStrike" baseline="0" dirty="0"/>
              <a:t>redundant </a:t>
            </a:r>
            <a:r>
              <a:rPr lang="en-US" sz="2400" b="0" i="0" u="none" strike="noStrike" baseline="0" dirty="0"/>
              <a:t>because </a:t>
            </a:r>
            <a:r>
              <a:rPr lang="en-US" sz="2400" b="0" i="1" u="none" strike="noStrike" baseline="0" dirty="0"/>
              <a:t>they add no new information to the message. </a:t>
            </a:r>
          </a:p>
          <a:p>
            <a:pPr lvl="1"/>
            <a:r>
              <a:rPr lang="en-US" sz="2400" b="0" i="0" u="none" strike="noStrike" baseline="0" dirty="0"/>
              <a:t>Instead, </a:t>
            </a:r>
            <a:r>
              <a:rPr lang="en-US" sz="2400" b="0" i="1" u="none" strike="noStrike" baseline="0" dirty="0"/>
              <a:t>they are derived directly from the original message using some </a:t>
            </a:r>
            <a:r>
              <a:rPr lang="en-US" sz="2400" b="0" i="1" u="sng" strike="noStrike" baseline="0" dirty="0"/>
              <a:t>well-defined algorithm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Both the </a:t>
            </a:r>
            <a:r>
              <a:rPr lang="en-US" sz="2400" b="1" i="1" u="none" strike="noStrike" baseline="0" dirty="0"/>
              <a:t>sender </a:t>
            </a:r>
            <a:r>
              <a:rPr lang="en-US" sz="2400" b="0" i="0" u="none" strike="noStrike" baseline="0" dirty="0"/>
              <a:t>and the </a:t>
            </a:r>
            <a:r>
              <a:rPr lang="en-US" sz="2400" b="1" i="1" u="none" strike="noStrike" baseline="0" dirty="0"/>
              <a:t>receiver</a:t>
            </a:r>
            <a:r>
              <a:rPr lang="en-US" sz="2400" b="0" i="0" u="none" strike="noStrike" baseline="0" dirty="0"/>
              <a:t> know exactly what that </a:t>
            </a:r>
            <a:r>
              <a:rPr lang="en-US" sz="2400" b="0" i="1" u="sng" strike="noStrike" baseline="0" dirty="0"/>
              <a:t>well-defined algorithm</a:t>
            </a:r>
            <a:r>
              <a:rPr lang="en-US" sz="2400" b="0" i="0" u="none" strike="noStrike" baseline="0" dirty="0"/>
              <a:t> is.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DF41-A9D4-AF90-C7C3-F627B487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5833A-5F86-ED35-3DBD-3F22F098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3FC7B2-EDFA-A40F-E7B7-063B9CE6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7331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CRC Error Detection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B6159-DBCB-BE36-C075-70EA25C1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33575"/>
            <a:ext cx="7810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7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B3EC-6360-73F1-E158-44EEBE46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89550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sng" strike="noStrike" baseline="0" dirty="0"/>
              <a:t>The </a:t>
            </a:r>
            <a:r>
              <a:rPr lang="en-US" sz="2800" b="1" i="0" u="sng" strike="noStrike" baseline="0" dirty="0"/>
              <a:t>sender</a:t>
            </a:r>
            <a:r>
              <a:rPr lang="en-US" sz="2800" b="0" i="0" u="sng" strike="noStrike" baseline="0" dirty="0"/>
              <a:t> applies the </a:t>
            </a:r>
            <a:r>
              <a:rPr lang="en-US" sz="2800" b="1" i="0" u="sng" strike="noStrike" baseline="0" dirty="0"/>
              <a:t>algorithm</a:t>
            </a:r>
            <a:r>
              <a:rPr lang="en-US" sz="2800" b="0" i="0" u="sng" strike="noStrike" baseline="0" dirty="0"/>
              <a:t> to generate the </a:t>
            </a:r>
            <a:r>
              <a:rPr lang="en-US" sz="2800" b="1" i="0" u="sng" strike="noStrike" baseline="0" dirty="0"/>
              <a:t>CRC redundant bits</a:t>
            </a:r>
            <a:endParaRPr lang="en-US" sz="2800" b="0" i="0" u="sng" strike="noStrike" baseline="0" dirty="0"/>
          </a:p>
          <a:p>
            <a:pPr lvl="1"/>
            <a:r>
              <a:rPr lang="en-US" sz="2400" b="0" i="0" u="none" strike="noStrike" baseline="0" dirty="0"/>
              <a:t>Then transmits both the </a:t>
            </a:r>
            <a:r>
              <a:rPr lang="en-US" sz="2400" b="1" i="1" u="none" strike="noStrike" baseline="0" dirty="0"/>
              <a:t>message </a:t>
            </a:r>
            <a:r>
              <a:rPr lang="en-US" sz="2400" b="0" i="0" u="none" strike="noStrike" baseline="0" dirty="0"/>
              <a:t>and</a:t>
            </a:r>
            <a:r>
              <a:rPr lang="en-US" sz="2400" b="1" i="0" u="none" strike="noStrike" baseline="0" dirty="0"/>
              <a:t> </a:t>
            </a:r>
            <a:r>
              <a:rPr lang="en-US" sz="2400" b="1" i="1" u="none" strike="noStrike" baseline="0" dirty="0"/>
              <a:t>redundant</a:t>
            </a:r>
            <a:r>
              <a:rPr lang="en-US" sz="2400" b="0" i="0" u="none" strike="noStrike" baseline="0" dirty="0"/>
              <a:t> </a:t>
            </a:r>
            <a:r>
              <a:rPr lang="en-US" sz="2400" b="1" i="1" u="none" strike="noStrike" baseline="0" dirty="0"/>
              <a:t>bits</a:t>
            </a:r>
            <a:r>
              <a:rPr lang="en-US" sz="2400" dirty="0"/>
              <a:t> together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/>
              <a:t> When the </a:t>
            </a:r>
            <a:r>
              <a:rPr lang="en-US" sz="2400" b="1" i="0" u="none" strike="noStrike" baseline="0" dirty="0"/>
              <a:t>receiver </a:t>
            </a:r>
            <a:r>
              <a:rPr lang="en-US" sz="2400" b="0" i="0" u="none" strike="noStrike" baseline="0" dirty="0"/>
              <a:t>applies the </a:t>
            </a:r>
            <a:r>
              <a:rPr lang="en-US" sz="2400" b="1" i="0" u="none" strike="noStrike" baseline="0" dirty="0"/>
              <a:t>same algorithm </a:t>
            </a:r>
            <a:r>
              <a:rPr lang="en-US" sz="2400" b="0" i="0" u="none" strike="noStrike" baseline="0" dirty="0"/>
              <a:t>to the </a:t>
            </a:r>
            <a:r>
              <a:rPr lang="en-US" sz="2400" b="1" i="0" u="none" strike="noStrike" baseline="0" dirty="0"/>
              <a:t>received message</a:t>
            </a:r>
            <a:r>
              <a:rPr lang="en-US" sz="2400" b="0" i="0" u="none" strike="noStrike" baseline="0" dirty="0"/>
              <a:t>, it should (in the absence of </a:t>
            </a:r>
            <a:r>
              <a:rPr lang="en-US" sz="2400" b="1" i="1" u="none" strike="noStrike" baseline="0" dirty="0"/>
              <a:t>errors</a:t>
            </a:r>
            <a:r>
              <a:rPr lang="en-US" sz="2400" b="0" i="0" u="none" strike="noStrike" baseline="0" dirty="0"/>
              <a:t>) come up with the same result as the </a:t>
            </a:r>
            <a:r>
              <a:rPr lang="en-US" sz="2400" b="1" i="0" u="none" strike="noStrike" baseline="0" dirty="0"/>
              <a:t>sender</a:t>
            </a:r>
            <a:r>
              <a:rPr lang="en-US" sz="2400" i="0" u="none" strike="noStrike" baseline="0" dirty="0"/>
              <a:t>.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400" b="0" i="0" u="none" strike="noStrike" baseline="0" dirty="0"/>
              <a:t>It </a:t>
            </a:r>
            <a:r>
              <a:rPr lang="en-US" sz="2400" b="1" i="0" u="none" strike="noStrike" baseline="0" dirty="0"/>
              <a:t>compares the result </a:t>
            </a:r>
            <a:r>
              <a:rPr lang="en-US" sz="2400" b="0" i="0" u="none" strike="noStrike" baseline="0" dirty="0"/>
              <a:t>with the one </a:t>
            </a:r>
            <a:r>
              <a:rPr lang="en-US" sz="2400" b="1" i="0" u="none" strike="noStrike" baseline="0" dirty="0"/>
              <a:t>sent </a:t>
            </a:r>
            <a:r>
              <a:rPr lang="en-US" sz="2400" b="0" i="0" u="none" strike="noStrike" baseline="0" dirty="0"/>
              <a:t>to it by the </a:t>
            </a:r>
            <a:r>
              <a:rPr lang="en-US" sz="2400" b="1" i="0" u="none" strike="noStrike" baseline="0" dirty="0"/>
              <a:t>sender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/>
              <a:t>they match</a:t>
            </a:r>
            <a:r>
              <a:rPr lang="en-US" sz="2400" b="0" i="0" u="none" strike="noStrike" baseline="0" dirty="0"/>
              <a:t>, the message </a:t>
            </a:r>
            <a:r>
              <a:rPr lang="en-US" sz="2400" b="1" i="0" u="none" strike="noStrike" baseline="0" dirty="0"/>
              <a:t>has no errors </a:t>
            </a:r>
            <a:r>
              <a:rPr lang="en-US" sz="2400" b="0" i="0" u="none" strike="noStrike" baseline="0" dirty="0"/>
              <a:t>during transmission. </a:t>
            </a:r>
          </a:p>
          <a:p>
            <a:pPr lvl="1"/>
            <a:r>
              <a:rPr lang="en-US" sz="2400" b="0" i="0" u="none" strike="noStrike" baseline="0" dirty="0"/>
              <a:t>If they </a:t>
            </a:r>
            <a:r>
              <a:rPr lang="en-US" sz="2400" b="1" i="0" u="none" strike="noStrike" baseline="0" dirty="0"/>
              <a:t>do not match</a:t>
            </a:r>
            <a:r>
              <a:rPr lang="en-US" sz="2400" b="0" i="0" u="none" strike="noStrike" baseline="0" dirty="0"/>
              <a:t>, the message or the </a:t>
            </a:r>
            <a:r>
              <a:rPr lang="en-US" sz="2400" b="1" i="0" u="none" strike="noStrike" baseline="0" dirty="0"/>
              <a:t>redundant bits </a:t>
            </a:r>
            <a:r>
              <a:rPr lang="en-US" sz="2400" b="0" i="0" u="none" strike="noStrike" baseline="0" dirty="0"/>
              <a:t>were </a:t>
            </a:r>
            <a:r>
              <a:rPr lang="en-US" sz="2400" b="1" i="0" u="none" strike="noStrike" baseline="0" dirty="0"/>
              <a:t>corrupted, discarding or correcting </a:t>
            </a:r>
            <a:r>
              <a:rPr lang="en-US" sz="2400" i="0" u="none" strike="noStrike" baseline="0" dirty="0"/>
              <a:t>the message if</a:t>
            </a:r>
            <a:r>
              <a:rPr lang="en-US" sz="2400" b="0" i="0" u="none" strike="noStrike" baseline="0" dirty="0"/>
              <a:t> possible.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698F0-4F64-E753-C2F4-11550F53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150B5-D73F-90C4-BD6C-2DED962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845F32-2A58-A0B1-84DC-47BB5C85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7331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CRC Error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80072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B349-4D85-2092-2758-A5B45797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/>
              <a:t>The </a:t>
            </a:r>
            <a:r>
              <a:rPr lang="en-US" sz="2800" b="1" i="0" u="none" strike="noStrike" baseline="0" dirty="0"/>
              <a:t>extra bits </a:t>
            </a:r>
            <a:r>
              <a:rPr lang="en-US" sz="2800" i="0" u="none" strike="noStrike" baseline="0" dirty="0"/>
              <a:t>transmitted with the message are called</a:t>
            </a:r>
            <a:r>
              <a:rPr lang="en-US" sz="2800" b="0" i="0" u="none" strike="noStrike" baseline="0" dirty="0"/>
              <a:t> </a:t>
            </a:r>
            <a:r>
              <a:rPr lang="en-US" sz="2800" b="1" i="0" u="sng" strike="noStrike" baseline="0" dirty="0"/>
              <a:t>error-detecting codes</a:t>
            </a:r>
            <a:r>
              <a:rPr lang="en-US" sz="28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In specific cases, when the a</a:t>
            </a:r>
            <a:r>
              <a:rPr lang="en-US" sz="2800" b="1" i="0" u="none" strike="noStrike" baseline="0" dirty="0"/>
              <a:t>lgorithm </a:t>
            </a:r>
            <a:r>
              <a:rPr lang="en-US" sz="2800" i="0" u="none" strike="noStrike" baseline="0" dirty="0"/>
              <a:t>performs</a:t>
            </a:r>
            <a:r>
              <a:rPr lang="en-US" sz="2800" b="1" i="0" u="none" strike="noStrike" baseline="0" dirty="0"/>
              <a:t> </a:t>
            </a:r>
            <a:r>
              <a:rPr lang="en-US" sz="2800" b="1" i="1" u="sng" strike="noStrike" baseline="0" dirty="0"/>
              <a:t>addition </a:t>
            </a:r>
            <a:r>
              <a:rPr lang="en-US" sz="2800" i="0" u="none" strike="noStrike" baseline="0" dirty="0"/>
              <a:t>based on the </a:t>
            </a:r>
            <a:r>
              <a:rPr lang="en-US" sz="2800" b="1" i="0" u="none" strike="noStrike" baseline="0" dirty="0"/>
              <a:t>extra bit (error-detecting code)</a:t>
            </a:r>
            <a:r>
              <a:rPr lang="en-US" sz="2800" b="0" i="0" u="none" strike="noStrike" baseline="0" dirty="0"/>
              <a:t>, it may be called a </a:t>
            </a:r>
            <a:r>
              <a:rPr lang="en-US" sz="2800" b="1" i="1" u="sng" strike="noStrike" baseline="0" dirty="0"/>
              <a:t>checksum</a:t>
            </a:r>
            <a:r>
              <a:rPr lang="en-US" sz="28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The </a:t>
            </a:r>
            <a:r>
              <a:rPr lang="en-US" sz="2800" b="1" i="0" u="none" strike="noStrike" baseline="0" dirty="0"/>
              <a:t>Internet checksum </a:t>
            </a:r>
            <a:r>
              <a:rPr lang="en-US" sz="2800" b="0" i="0" u="none" strike="noStrike" baseline="0" dirty="0"/>
              <a:t>is </a:t>
            </a:r>
            <a:r>
              <a:rPr lang="en-US" sz="2800" b="1" i="1" u="none" strike="noStrike" baseline="0" dirty="0"/>
              <a:t>an error check using a summing algorithm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Unfortunately, the word </a:t>
            </a:r>
            <a:r>
              <a:rPr lang="en-US" sz="2400" b="1" i="0" u="none" strike="noStrike" baseline="0" dirty="0"/>
              <a:t>checksum</a:t>
            </a:r>
            <a:r>
              <a:rPr lang="en-US" sz="2400" b="0" i="0" u="none" strike="noStrike" baseline="0" dirty="0"/>
              <a:t> is often used imprecisely to mean any </a:t>
            </a:r>
            <a:r>
              <a:rPr lang="en-US" sz="2400" b="1" i="0" u="none" strike="noStrike" baseline="0" dirty="0"/>
              <a:t>error-detecting code</a:t>
            </a:r>
            <a:r>
              <a:rPr lang="en-US" sz="2400" b="0" i="0" u="none" strike="noStrike" baseline="0" dirty="0"/>
              <a:t>, including </a:t>
            </a:r>
            <a:r>
              <a:rPr lang="en-US" sz="2400" b="1" i="0" u="none" strike="noStrike" baseline="0" dirty="0"/>
              <a:t>CRCs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1" u="sng" strike="noStrike" baseline="0" dirty="0"/>
              <a:t>The word </a:t>
            </a:r>
            <a:r>
              <a:rPr lang="en-US" sz="2400" b="1" i="1" u="sng" strike="noStrike" baseline="0" dirty="0"/>
              <a:t>checksum </a:t>
            </a:r>
            <a:r>
              <a:rPr lang="en-US" sz="2400" b="0" i="1" u="sng" strike="noStrike" baseline="0" dirty="0"/>
              <a:t>only applies to codes that do use </a:t>
            </a:r>
            <a:r>
              <a:rPr lang="en-US" sz="2400" b="1" i="1" u="sng" strike="noStrike" baseline="0" dirty="0"/>
              <a:t>addition</a:t>
            </a:r>
            <a:r>
              <a:rPr lang="en-US" sz="2400" b="0" i="1" u="sng" strike="noStrike" baseline="0" dirty="0"/>
              <a:t>.</a:t>
            </a:r>
            <a:endParaRPr lang="en-US" sz="2400" i="1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30D0E-8DAC-F26D-D808-A4CD758B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B4334-D21F-B4AD-26F7-84267465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C1F48-8CD4-02D1-99D7-05B4F657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7331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CRC Error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611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5193-2FE5-C974-D1F1-EE170438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Internet Checksum Algorithm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298D-7A12-9C8C-8989-37FF94C7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i="0" u="none" strike="noStrike" baseline="0" dirty="0"/>
              <a:t>Here the </a:t>
            </a:r>
            <a:r>
              <a:rPr lang="en-US" sz="2400" b="1" i="0" u="none" strike="noStrike" baseline="0" dirty="0"/>
              <a:t>first approach </a:t>
            </a:r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error detection </a:t>
            </a:r>
            <a:r>
              <a:rPr lang="en-US" sz="2400" b="0" i="0" u="none" strike="noStrike" baseline="0" dirty="0"/>
              <a:t>is exemplified by the </a:t>
            </a:r>
            <a:r>
              <a:rPr lang="en-US" sz="2400" b="1" i="0" u="sng" strike="noStrike" baseline="0" dirty="0"/>
              <a:t>Internet checksum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It is not used at the </a:t>
            </a:r>
            <a:r>
              <a:rPr lang="en-US" sz="2400" b="1" i="0" u="none" strike="noStrike" baseline="0" dirty="0"/>
              <a:t>link level</a:t>
            </a:r>
            <a:r>
              <a:rPr lang="en-US" sz="2400" dirty="0"/>
              <a:t> but </a:t>
            </a:r>
            <a:r>
              <a:rPr lang="en-US" sz="2400" b="0" i="0" u="none" strike="noStrike" baseline="0" dirty="0"/>
              <a:t>provides the same functionality as </a:t>
            </a:r>
            <a:r>
              <a:rPr lang="en-US" sz="2400" b="1" i="0" u="none" strike="noStrike" baseline="0" dirty="0"/>
              <a:t>CRCs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The idea behind the </a:t>
            </a:r>
            <a:r>
              <a:rPr lang="en-US" sz="2400" b="1" i="0" u="none" strike="noStrike" baseline="0" dirty="0"/>
              <a:t>Internet checksum </a:t>
            </a:r>
            <a:r>
              <a:rPr lang="en-US" sz="2400" b="0" i="0" u="none" strike="noStrike" baseline="0" dirty="0"/>
              <a:t>is very simple—</a:t>
            </a:r>
            <a:r>
              <a:rPr lang="en-US" sz="2400" b="1" i="1" u="sng" strike="noStrike" baseline="0" dirty="0"/>
              <a:t>you add up all the transmitted words and then transmit the result of that sum</a:t>
            </a:r>
            <a:r>
              <a:rPr lang="en-US" sz="2400" b="0" i="1" u="sng" strike="noStrike" baseline="0" dirty="0"/>
              <a:t>.</a:t>
            </a:r>
            <a:r>
              <a:rPr lang="en-US" sz="2400" b="0" i="0" u="sng" strike="noStrike" baseline="0" dirty="0"/>
              <a:t> </a:t>
            </a:r>
            <a:r>
              <a:rPr lang="en-US" sz="2400" b="1" i="1" u="sng" strike="noStrike" baseline="0" dirty="0"/>
              <a:t>The result is </a:t>
            </a:r>
            <a:r>
              <a:rPr lang="en-US" sz="2400" b="1" i="0" u="sng" strike="noStrike" baseline="0" dirty="0"/>
              <a:t>the checksum</a:t>
            </a:r>
            <a:r>
              <a:rPr lang="en-US" sz="2400" b="0" i="0" u="sng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receiver performs the same calculation </a:t>
            </a:r>
            <a:r>
              <a:rPr lang="en-US" sz="2400" b="0" i="0" u="none" strike="noStrike" baseline="0" dirty="0"/>
              <a:t>on the </a:t>
            </a:r>
            <a:r>
              <a:rPr lang="en-US" sz="2400" b="1" i="0" u="none" strike="noStrike" baseline="0" dirty="0"/>
              <a:t>received data </a:t>
            </a:r>
            <a:r>
              <a:rPr lang="en-US" sz="2400" b="0" i="0" u="none" strike="noStrike" baseline="0" dirty="0"/>
              <a:t>and compares the result with the </a:t>
            </a:r>
            <a:r>
              <a:rPr lang="en-US" sz="2400" b="1" i="0" u="sng" strike="noStrike" baseline="0" dirty="0"/>
              <a:t>received checksum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If any </a:t>
            </a:r>
            <a:r>
              <a:rPr lang="en-US" sz="2400" b="1" i="0" u="none" strike="noStrike" baseline="0" dirty="0"/>
              <a:t>transmitted data</a:t>
            </a:r>
            <a:r>
              <a:rPr lang="en-US" sz="2400" b="0" i="0" u="none" strike="noStrike" baseline="0" dirty="0"/>
              <a:t>, including the </a:t>
            </a:r>
            <a:r>
              <a:rPr lang="en-US" sz="2400" b="1" i="0" u="none" strike="noStrike" baseline="0" dirty="0"/>
              <a:t>checksum </a:t>
            </a:r>
            <a:r>
              <a:rPr lang="en-US" sz="2400" b="0" i="0" u="none" strike="noStrike" baseline="0" dirty="0"/>
              <a:t>itself, is </a:t>
            </a:r>
            <a:r>
              <a:rPr lang="en-US" sz="2400" b="1" i="0" u="none" strike="noStrike" baseline="0" dirty="0"/>
              <a:t>corrupted</a:t>
            </a:r>
            <a:r>
              <a:rPr lang="en-US" sz="2400" b="0" i="0" u="none" strike="noStrike" baseline="0" dirty="0"/>
              <a:t>, the results will not match, so the receiver knows that an </a:t>
            </a:r>
            <a:r>
              <a:rPr lang="en-US" sz="2400" b="1" i="0" u="none" strike="noStrike" baseline="0" dirty="0"/>
              <a:t>error occurred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658F3-C437-941D-1F7D-4A0B0234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71693-59BF-1E64-4435-0A063D2B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7337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142A-2BE4-1C46-DE84-AB896BCE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Many modified variations of the </a:t>
            </a:r>
            <a:r>
              <a:rPr lang="en-US" sz="2800" b="1" i="0" u="none" strike="noStrike" baseline="0" dirty="0"/>
              <a:t>checksum </a:t>
            </a:r>
            <a:r>
              <a:rPr lang="en-US" sz="2800" i="0" u="none" strike="noStrike" baseline="0" dirty="0"/>
              <a:t>are</a:t>
            </a:r>
            <a:r>
              <a:rPr lang="en-US" sz="2800" b="0" i="0" u="none" strike="noStrike" baseline="0" dirty="0"/>
              <a:t> available from its basic idea. </a:t>
            </a:r>
          </a:p>
          <a:p>
            <a:pPr algn="l"/>
            <a:r>
              <a:rPr lang="en-US" sz="2800" b="0" i="0" u="none" strike="noStrike" baseline="0" dirty="0"/>
              <a:t>The same </a:t>
            </a:r>
            <a:r>
              <a:rPr lang="en-US" sz="2800" b="1" i="0" u="none" strike="noStrike" baseline="0" dirty="0"/>
              <a:t>checksum </a:t>
            </a:r>
            <a:r>
              <a:rPr lang="en-US" sz="2800" b="0" i="0" u="none" strike="noStrike" baseline="0" dirty="0"/>
              <a:t>scheme used by the </a:t>
            </a:r>
            <a:r>
              <a:rPr lang="en-US" sz="2800" b="1" i="0" u="none" strike="noStrike" baseline="0" dirty="0"/>
              <a:t>Internet protocols </a:t>
            </a:r>
            <a:r>
              <a:rPr lang="en-US" sz="2800" b="0" i="0" u="none" strike="noStrike" baseline="0" dirty="0"/>
              <a:t>works as follows:</a:t>
            </a:r>
          </a:p>
          <a:p>
            <a:pPr lvl="1"/>
            <a:r>
              <a:rPr lang="en-US" sz="2400" b="0" i="0" u="none" strike="noStrike" baseline="0" dirty="0"/>
              <a:t>Consider the </a:t>
            </a:r>
            <a:r>
              <a:rPr lang="en-US" sz="2400" b="1" i="0" u="none" strike="noStrike" baseline="0" dirty="0"/>
              <a:t>data </a:t>
            </a:r>
            <a:r>
              <a:rPr lang="en-US" sz="2400" b="0" i="0" u="none" strike="noStrike" baseline="0" dirty="0"/>
              <a:t>being </a:t>
            </a:r>
            <a:r>
              <a:rPr lang="en-US" sz="2400" b="1" i="0" u="none" strike="noStrike" baseline="0" dirty="0"/>
              <a:t>check-summed</a:t>
            </a:r>
            <a:r>
              <a:rPr lang="en-US" sz="2400" b="0" i="0" u="none" strike="noStrike" baseline="0" dirty="0"/>
              <a:t> as a sequence of </a:t>
            </a:r>
            <a:r>
              <a:rPr lang="en-US" sz="2400" b="1" i="0" u="sng" strike="noStrike" baseline="0" dirty="0"/>
              <a:t>16-bit integers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1" i="0" u="none" strike="noStrike" baseline="0" dirty="0"/>
              <a:t>Add</a:t>
            </a:r>
            <a:r>
              <a:rPr lang="en-US" sz="2400" b="0" i="0" u="none" strike="noStrike" baseline="0" dirty="0"/>
              <a:t> them together using </a:t>
            </a:r>
            <a:r>
              <a:rPr lang="en-US" sz="2400" b="1" i="0" u="sng" strike="noStrike" baseline="0" dirty="0"/>
              <a:t>16-bit ones’ complement</a:t>
            </a:r>
            <a:r>
              <a:rPr lang="en-US" sz="2400" b="0" i="0" u="sng" strike="noStrike" baseline="0" dirty="0"/>
              <a:t> </a:t>
            </a:r>
            <a:r>
              <a:rPr lang="en-US" sz="2400" b="1" i="0" u="sng" strike="noStrike" baseline="0" dirty="0"/>
              <a:t>arithmetic </a:t>
            </a:r>
            <a:r>
              <a:rPr lang="en-US" sz="2400" b="0" i="0" u="none" strike="noStrike" baseline="0" dirty="0"/>
              <a:t>(explained below) and </a:t>
            </a:r>
            <a:r>
              <a:rPr lang="en-US" sz="2400" b="1" i="0" u="none" strike="noStrike" baseline="0" dirty="0"/>
              <a:t>then take the ones ’complement</a:t>
            </a:r>
            <a:r>
              <a:rPr lang="en-US" sz="2400" b="0" i="0" u="none" strike="noStrike" baseline="0" dirty="0"/>
              <a:t> of the </a:t>
            </a:r>
            <a:r>
              <a:rPr lang="en-US" sz="2400" b="1" i="0" u="none" strike="noStrike" baseline="0" dirty="0"/>
              <a:t>result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sng" strike="noStrike" baseline="0" dirty="0"/>
              <a:t>That </a:t>
            </a:r>
            <a:r>
              <a:rPr lang="en-US" sz="2400" b="1" i="0" u="sng" strike="noStrike" baseline="0" dirty="0"/>
              <a:t>16-bit </a:t>
            </a:r>
            <a:r>
              <a:rPr lang="en-US" sz="2400" u="sng" strike="noStrike" baseline="0" dirty="0"/>
              <a:t>number is the </a:t>
            </a:r>
            <a:r>
              <a:rPr lang="en-US" sz="2400" b="1" i="0" u="sng" strike="noStrike" baseline="0" dirty="0"/>
              <a:t>checksum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5B041-F42A-FAD2-325F-1FE7DD0D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A7E8-CE1D-6DF1-14C6-606005E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E327A-CCAB-9ECD-3E3B-6B160289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solidFill>
                  <a:srgbClr val="20435C"/>
                </a:solidFill>
              </a:rPr>
              <a:t>Internet Checksum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2153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CB81-A535-CBF9-5719-6A1F9F44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66359"/>
            <a:ext cx="8763000" cy="5586841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In </a:t>
            </a:r>
            <a:r>
              <a:rPr lang="en-US" sz="2400" b="1" i="0" u="none" strike="noStrike" baseline="0" dirty="0"/>
              <a:t>one’s complement arithmetic</a:t>
            </a:r>
            <a:r>
              <a:rPr lang="en-US" sz="2400" b="0" i="0" u="none" strike="noStrike" baseline="0" dirty="0"/>
              <a:t>, a </a:t>
            </a:r>
            <a:r>
              <a:rPr lang="en-US" sz="2400" b="1" i="0" u="none" strike="noStrike" baseline="0" dirty="0"/>
              <a:t>negative integer </a:t>
            </a:r>
            <a:r>
              <a:rPr lang="en-US" sz="2400" b="0" i="0" u="none" strike="noStrike" baseline="0" dirty="0"/>
              <a:t>is represented as its </a:t>
            </a:r>
            <a:r>
              <a:rPr lang="en-US" sz="2400" b="1" i="0" u="none" strike="noStrike" baseline="0" dirty="0"/>
              <a:t>one’s complement </a:t>
            </a:r>
            <a:r>
              <a:rPr lang="en-US" sz="2400" i="0" u="none" strike="noStrike" baseline="0" dirty="0"/>
              <a:t>of bits. </a:t>
            </a:r>
          </a:p>
          <a:p>
            <a:pPr algn="l"/>
            <a:r>
              <a:rPr lang="en-US" sz="2400" b="0" i="0" u="none" strike="noStrike" baseline="0" dirty="0"/>
              <a:t>When adding numbers </a:t>
            </a:r>
            <a:r>
              <a:rPr lang="en-US" sz="2400" i="0" u="none" strike="noStrike" baseline="0" dirty="0"/>
              <a:t>to </a:t>
            </a:r>
            <a:r>
              <a:rPr lang="en-US" sz="2400" b="1" i="0" u="none" strike="noStrike" baseline="0" dirty="0"/>
              <a:t>one’s complement arithmetic</a:t>
            </a:r>
            <a:r>
              <a:rPr lang="en-US" sz="2400" i="0" u="none" strike="noStrike" baseline="0" dirty="0"/>
              <a:t>, a </a:t>
            </a:r>
            <a:r>
              <a:rPr lang="en-US" sz="2400" b="1" i="0" u="none" strike="noStrike" baseline="0" dirty="0"/>
              <a:t>carryout</a:t>
            </a:r>
            <a:r>
              <a:rPr lang="en-US" sz="2400" i="0" u="none" strike="noStrike" baseline="0" dirty="0"/>
              <a:t> from the </a:t>
            </a:r>
            <a:r>
              <a:rPr lang="en-US" sz="2400" b="1" i="0" u="none" strike="noStrike" baseline="0" dirty="0"/>
              <a:t>most significant bit </a:t>
            </a:r>
            <a:r>
              <a:rPr lang="en-US" sz="2400" i="0" u="none" strike="noStrike" baseline="0" dirty="0"/>
              <a:t>(</a:t>
            </a:r>
            <a:r>
              <a:rPr lang="en-US" sz="2400" b="1" i="0" u="none" strike="noStrike" baseline="0" dirty="0"/>
              <a:t>MS bit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i="0" u="none" strike="noStrike" baseline="0" dirty="0"/>
              <a:t>must</a:t>
            </a:r>
            <a:r>
              <a:rPr lang="en-US" sz="2400" b="0" i="0" u="none" strike="noStrike" baseline="0" dirty="0"/>
              <a:t> be </a:t>
            </a:r>
            <a:r>
              <a:rPr lang="en-US" sz="2400" b="1" i="0" u="none" strike="noStrike" baseline="0" dirty="0"/>
              <a:t>added to the result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for example, adding two </a:t>
            </a:r>
            <a:r>
              <a:rPr lang="en-US" sz="2400" b="1" i="0" u="none" strike="noStrike" baseline="0" dirty="0"/>
              <a:t>4-bit </a:t>
            </a:r>
            <a:r>
              <a:rPr lang="en-US" sz="2400" b="0" i="0" u="none" strike="noStrike" baseline="0" dirty="0"/>
              <a:t>integers  </a:t>
            </a:r>
            <a:r>
              <a:rPr lang="en-US" sz="2400" b="1" i="0" u="none" strike="noStrike" baseline="0" dirty="0"/>
              <a:t>5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3</a:t>
            </a:r>
            <a:r>
              <a:rPr lang="en-US" sz="2400" b="0" i="0" u="none" strike="noStrike" baseline="0" dirty="0"/>
              <a:t> in </a:t>
            </a:r>
            <a:r>
              <a:rPr lang="en-US" sz="2400" b="1" i="0" u="none" strike="noStrike" baseline="0" dirty="0"/>
              <a:t>one’s complement arithmetic: +5 is 0101</a:t>
            </a:r>
            <a:r>
              <a:rPr lang="en-US" sz="2400" b="0" i="0" u="none" strike="noStrike" baseline="0" dirty="0"/>
              <a:t>, so -</a:t>
            </a:r>
            <a:r>
              <a:rPr lang="en-US" sz="2400" b="1" i="0" u="none" strike="noStrike" baseline="0" dirty="0"/>
              <a:t>5 is 1010</a:t>
            </a:r>
            <a:r>
              <a:rPr lang="en-US" sz="2400" b="0" i="0" u="none" strike="noStrike" baseline="0" dirty="0"/>
              <a:t>; </a:t>
            </a:r>
            <a:r>
              <a:rPr lang="en-US" sz="2400" b="1" i="0" u="none" strike="noStrike" baseline="0" dirty="0"/>
              <a:t>+3 is 0011</a:t>
            </a:r>
            <a:r>
              <a:rPr lang="en-US" sz="2400" b="0" i="0" u="none" strike="noStrike" baseline="0" dirty="0"/>
              <a:t>, so -</a:t>
            </a:r>
            <a:r>
              <a:rPr lang="en-US" sz="2400" b="1" i="0" u="none" strike="noStrike" baseline="0" dirty="0"/>
              <a:t>3 is 1100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If we </a:t>
            </a:r>
            <a:r>
              <a:rPr lang="en-US" sz="2400" b="1" i="0" u="none" strike="noStrike" baseline="0" dirty="0"/>
              <a:t>add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1010 </a:t>
            </a:r>
            <a:r>
              <a:rPr lang="en-US" sz="2400" b="0" i="0" u="none" strike="noStrike" baseline="0" dirty="0"/>
              <a:t>and </a:t>
            </a:r>
            <a:r>
              <a:rPr lang="en-US" sz="2400" b="1" i="0" u="none" strike="noStrike" baseline="0" dirty="0"/>
              <a:t>1100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with the carry bit</a:t>
            </a:r>
            <a:r>
              <a:rPr lang="en-US" sz="2400" b="0" i="0" u="none" strike="noStrike" baseline="0" dirty="0"/>
              <a:t>, we get </a:t>
            </a:r>
            <a:r>
              <a:rPr lang="en-US" sz="2400" b="1" i="0" u="none" strike="noStrike" baseline="0" dirty="0"/>
              <a:t>10110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i="0" u="none" strike="noStrike" baseline="0" dirty="0"/>
              <a:t>Finally, the </a:t>
            </a:r>
            <a:r>
              <a:rPr lang="en-US" sz="2400" b="1" i="0" u="sng" strike="noStrike" baseline="0" dirty="0"/>
              <a:t>checksum</a:t>
            </a:r>
            <a:r>
              <a:rPr lang="en-US" sz="2400" b="1" i="0" u="none" strike="noStrike" baseline="0" dirty="0"/>
              <a:t> </a:t>
            </a:r>
            <a:r>
              <a:rPr lang="en-US" sz="2400" i="0" u="none" strike="noStrike" baseline="0" dirty="0"/>
              <a:t>is the </a:t>
            </a:r>
            <a:r>
              <a:rPr lang="en-US" sz="2400" b="1" i="0" u="none" strike="noStrike" baseline="0" dirty="0"/>
              <a:t>one’s complement </a:t>
            </a:r>
            <a:r>
              <a:rPr lang="en-US" sz="2400" b="0" i="0" u="none" strike="noStrike" baseline="0" dirty="0"/>
              <a:t>of the result and is  </a:t>
            </a:r>
            <a:r>
              <a:rPr lang="en-US" sz="2400" b="1" i="0" u="none" strike="noStrike" baseline="0" dirty="0"/>
              <a:t>01001</a:t>
            </a:r>
            <a:r>
              <a:rPr lang="en-US" sz="2400" i="0" u="none" strike="noStrike" baseline="0" dirty="0"/>
              <a:t>.</a:t>
            </a:r>
          </a:p>
          <a:p>
            <a:pPr lvl="2"/>
            <a:r>
              <a:rPr lang="en-US" sz="2200" b="0" i="0" u="none" strike="noStrike" baseline="0" dirty="0"/>
              <a:t>In </a:t>
            </a:r>
            <a:r>
              <a:rPr lang="en-US" sz="2200" b="1" i="0" u="none" strike="noStrike" baseline="0" dirty="0"/>
              <a:t>one’s complement arithmetic</a:t>
            </a:r>
            <a:r>
              <a:rPr lang="en-US" sz="2200" b="0" i="0" u="none" strike="noStrike" baseline="0" dirty="0"/>
              <a:t>, the fact is that an operation caused a </a:t>
            </a:r>
            <a:r>
              <a:rPr lang="en-US" sz="2200" b="1" i="1" u="none" strike="noStrike" baseline="0" dirty="0"/>
              <a:t>carry</a:t>
            </a:r>
            <a:r>
              <a:rPr lang="en-US" sz="2200" b="0" i="0" u="none" strike="noStrike" baseline="0" dirty="0"/>
              <a:t> from the </a:t>
            </a:r>
            <a:r>
              <a:rPr lang="en-US" sz="2200" b="1" i="0" u="none" strike="noStrike" baseline="0" dirty="0"/>
              <a:t>most significant bit </a:t>
            </a:r>
            <a:r>
              <a:rPr lang="en-US" sz="2200" b="0" i="0" u="none" strike="noStrike" baseline="0" dirty="0"/>
              <a:t>causes us to </a:t>
            </a:r>
            <a:r>
              <a:rPr lang="en-US" sz="2200" b="1" i="0" u="none" strike="noStrike" baseline="0" dirty="0"/>
              <a:t>increment the result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DC0AE-F25D-E41D-F2BE-B058766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55B45-E13D-B405-E4EF-81ED78B8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8F7BF7-0856-1B74-85D5-92D8F237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97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Internet Checksum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645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7016F-AFE1-5F1A-B461-FD492CFE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4E019-1C37-EB52-8631-176AD25B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81173-9D67-BA08-6011-02FD05A0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418767" cy="43881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8AF3EC-9ABB-2D95-025B-8A14F4075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49368"/>
            <a:ext cx="8229600" cy="688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Electromagnetic (EM)Waves </a:t>
            </a:r>
            <a:endParaRPr lang="th-TH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EBB4E-B5C6-7321-4585-178A8EB92DFD}"/>
              </a:ext>
            </a:extLst>
          </p:cNvPr>
          <p:cNvSpPr txBox="1"/>
          <p:nvPr/>
        </p:nvSpPr>
        <p:spPr>
          <a:xfrm>
            <a:off x="381000" y="5302545"/>
            <a:ext cx="85459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Electromagnetic waves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are a form of radiation that travels through the universe. 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They are formed when an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electric field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</a:t>
            </a:r>
            <a:r>
              <a:rPr lang="en-US" sz="18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red arrows)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couples with a </a:t>
            </a:r>
          </a:p>
          <a:p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magnetic field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blue arrows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21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3A80-2CC0-6DB2-D74D-3553AED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 (CRC)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6A68-BCE9-92D0-E331-0F591529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A major goal in designing </a:t>
            </a:r>
            <a:r>
              <a:rPr lang="en-US" sz="2800" b="1" i="0" u="none" strike="noStrike" baseline="0" dirty="0"/>
              <a:t>error detection algorithms </a:t>
            </a:r>
            <a:r>
              <a:rPr lang="en-US" sz="2800" b="0" i="0" u="none" strike="noStrike" baseline="0" dirty="0"/>
              <a:t>is to </a:t>
            </a:r>
            <a:r>
              <a:rPr lang="en-US" sz="2800" b="1" i="0" u="none" strike="noStrike" baseline="0" dirty="0"/>
              <a:t>maximize the probability of detecting errors </a:t>
            </a:r>
            <a:r>
              <a:rPr lang="en-US" sz="2800" b="0" i="0" u="none" strike="noStrike" baseline="0" dirty="0"/>
              <a:t>using a small number </a:t>
            </a:r>
            <a:r>
              <a:rPr lang="en-US" sz="2800" b="1" i="0" u="none" strike="noStrike" baseline="0" dirty="0"/>
              <a:t>of redundant bits</a:t>
            </a:r>
            <a:r>
              <a:rPr lang="en-US" sz="2800" b="0" i="0" u="none" strike="noStrike" baseline="0" dirty="0"/>
              <a:t>.</a:t>
            </a:r>
          </a:p>
          <a:p>
            <a:pPr algn="l"/>
            <a:r>
              <a:rPr lang="en-US" sz="2800" b="1" i="0" u="none" strike="noStrike" baseline="0" dirty="0"/>
              <a:t>Cyclic redundancy checks (CRC) </a:t>
            </a:r>
            <a:r>
              <a:rPr lang="en-US" sz="2800" b="0" i="0" u="none" strike="noStrike" baseline="0" dirty="0"/>
              <a:t>use fairly powerful mathematics to achieve this goal </a:t>
            </a:r>
          </a:p>
          <a:p>
            <a:pPr lvl="1"/>
            <a:r>
              <a:rPr lang="en-US" sz="2400" b="0" i="0" u="none" strike="noStrike" baseline="0" dirty="0"/>
              <a:t>For example, a </a:t>
            </a:r>
            <a:r>
              <a:rPr lang="en-US" sz="2400" b="1" i="0" u="none" strike="noStrike" baseline="0" dirty="0"/>
              <a:t>32-bit CRC </a:t>
            </a:r>
            <a:r>
              <a:rPr lang="en-US" sz="2400" b="0" i="0" u="none" strike="noStrike" baseline="0" dirty="0"/>
              <a:t>protects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against common </a:t>
            </a:r>
            <a:r>
              <a:rPr lang="en-US" sz="2400" b="1" i="0" u="none" strike="noStrike" baseline="0" dirty="0"/>
              <a:t>bit errors </a:t>
            </a:r>
            <a:r>
              <a:rPr lang="en-US" sz="2400" b="0" i="0" u="none" strike="noStrike" baseline="0" dirty="0"/>
              <a:t>in messages that are thousands of bytes long. </a:t>
            </a:r>
          </a:p>
          <a:p>
            <a:pPr lvl="1"/>
            <a:r>
              <a:rPr lang="en-US" sz="2400" b="0" i="0" u="none" strike="noStrike" baseline="0" dirty="0"/>
              <a:t>The theoretical foundation of the </a:t>
            </a:r>
            <a:r>
              <a:rPr lang="en-US" sz="2400" b="1" i="0" u="none" strike="noStrike" baseline="0" dirty="0"/>
              <a:t>cyclic redundancy check (CRC) </a:t>
            </a:r>
            <a:r>
              <a:rPr lang="en-US" sz="2400" b="0" i="0" u="none" strike="noStrike" baseline="0" dirty="0"/>
              <a:t>is rooted in a branch of mathematics called </a:t>
            </a:r>
            <a:r>
              <a:rPr lang="en-US" sz="2400" b="1" i="0" u="none" strike="noStrike" baseline="0" dirty="0"/>
              <a:t>finite fields</a:t>
            </a:r>
            <a:r>
              <a:rPr lang="en-US" sz="2400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CC93C-DCD7-948B-D41C-6DDC5850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0AFDE-808D-55F1-A398-D65BCFF0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2028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EB-9DA8-CBE8-F2F2-9DCCB2F3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2578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Assume an </a:t>
            </a:r>
            <a:r>
              <a:rPr lang="en-US" sz="2400" b="1" i="0" u="none" strike="noStrike" baseline="0" dirty="0"/>
              <a:t>(</a:t>
            </a:r>
            <a:r>
              <a:rPr lang="en-US" sz="2400" b="1" i="1" u="none" strike="noStrike" baseline="0" dirty="0"/>
              <a:t>n</a:t>
            </a:r>
            <a:r>
              <a:rPr lang="en-US" sz="2400" b="1" i="0" u="none" strike="noStrike" baseline="0" dirty="0"/>
              <a:t>+1) bit </a:t>
            </a:r>
            <a:r>
              <a:rPr lang="en-US" sz="2400" b="0" i="0" u="none" strike="noStrike" baseline="0" dirty="0"/>
              <a:t>message is represented by an </a:t>
            </a:r>
            <a:r>
              <a:rPr lang="en-US" sz="2400" b="1" i="0" u="none" strike="noStrike" baseline="0" dirty="0"/>
              <a:t>𝑛 degree polynomial</a:t>
            </a:r>
            <a:r>
              <a:rPr lang="en-US" sz="2400" b="0" i="0" u="none" strike="noStrike" baseline="0" dirty="0"/>
              <a:t>, that is, a polynomial whose </a:t>
            </a:r>
            <a:r>
              <a:rPr lang="en-US" sz="2400" b="1" i="0" u="none" strike="noStrike" baseline="0" dirty="0"/>
              <a:t>highest-order </a:t>
            </a:r>
            <a:r>
              <a:rPr lang="en-US" sz="2400" b="0" i="0" u="none" strike="noStrike" baseline="0" dirty="0"/>
              <a:t>term is </a:t>
            </a:r>
            <a:r>
              <a:rPr lang="en-US" sz="2400" b="1" i="0" u="none" strike="noStrike" baseline="0" dirty="0"/>
              <a:t>𝑥</a:t>
            </a:r>
            <a:r>
              <a:rPr lang="en-US" sz="2400" b="1" i="0" u="none" strike="noStrike" baseline="30000" dirty="0"/>
              <a:t>𝑛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300" b="0" i="0" u="none" strike="noStrike" baseline="0" dirty="0"/>
              <a:t>The message is represented by a </a:t>
            </a:r>
            <a:r>
              <a:rPr lang="en-US" sz="2300" b="1" i="0" u="none" strike="noStrike" baseline="0" dirty="0"/>
              <a:t>polynomial</a:t>
            </a:r>
            <a:r>
              <a:rPr lang="en-US" sz="2300" b="0" i="0" u="none" strike="noStrike" baseline="0" dirty="0"/>
              <a:t> by using </a:t>
            </a:r>
            <a:r>
              <a:rPr lang="en-US" sz="2300" b="1" i="0" u="sng" strike="noStrike" baseline="0" dirty="0"/>
              <a:t>the value of each bit in the message</a:t>
            </a:r>
            <a:r>
              <a:rPr lang="en-US" sz="2300" b="0" i="0" u="sng" strike="noStrike" baseline="0" dirty="0"/>
              <a:t> as the </a:t>
            </a:r>
            <a:r>
              <a:rPr lang="en-US" sz="2300" b="1" i="0" u="sng" strike="noStrike" baseline="0" dirty="0"/>
              <a:t>coefficient</a:t>
            </a:r>
            <a:r>
              <a:rPr lang="en-US" sz="2300" b="0" i="0" u="sng" strike="noStrike" baseline="0" dirty="0"/>
              <a:t> in the polynomial</a:t>
            </a:r>
            <a:r>
              <a:rPr lang="en-US" sz="2300" b="0" i="0" u="none" strike="noStrike" baseline="0" dirty="0"/>
              <a:t>, starting with the </a:t>
            </a:r>
            <a:r>
              <a:rPr lang="en-US" sz="2300" b="1" i="0" u="none" strike="noStrike" baseline="0" dirty="0"/>
              <a:t>most significant bit </a:t>
            </a:r>
            <a:r>
              <a:rPr lang="en-US" sz="2300" b="0" i="0" u="none" strike="noStrike" baseline="0" dirty="0"/>
              <a:t>to represent the </a:t>
            </a:r>
            <a:r>
              <a:rPr lang="en-US" sz="2300" b="1" i="0" u="none" strike="noStrike" baseline="0" dirty="0"/>
              <a:t>highest-order term</a:t>
            </a:r>
            <a:r>
              <a:rPr lang="en-US" sz="2300" b="0" i="0" u="none" strike="noStrike" baseline="0" dirty="0"/>
              <a:t>. </a:t>
            </a:r>
          </a:p>
          <a:p>
            <a:pPr lvl="1"/>
            <a:r>
              <a:rPr lang="en-US" sz="2300" b="0" i="0" u="none" strike="noStrike" baseline="0" dirty="0"/>
              <a:t>For example, an </a:t>
            </a:r>
            <a:r>
              <a:rPr lang="en-US" sz="2300" b="1" i="0" u="none" strike="noStrike" baseline="0" dirty="0"/>
              <a:t>8-bit message </a:t>
            </a:r>
            <a:r>
              <a:rPr lang="en-US" sz="2300" b="0" i="0" u="none" strike="noStrike" baseline="0" dirty="0"/>
              <a:t>consisting of the bits </a:t>
            </a:r>
            <a:r>
              <a:rPr lang="en-US" sz="2300" b="1" i="0" u="none" strike="noStrike" baseline="0" dirty="0"/>
              <a:t>10011010 </a:t>
            </a:r>
            <a:r>
              <a:rPr lang="en-US" sz="2300" i="0" u="none" strike="noStrike" baseline="0" dirty="0"/>
              <a:t>(</a:t>
            </a:r>
            <a:r>
              <a:rPr lang="en-US" sz="2300" b="1" i="0" u="none" strike="noStrike" baseline="0" dirty="0"/>
              <a:t>coefficient</a:t>
            </a:r>
            <a:r>
              <a:rPr lang="en-US" sz="2300" i="0" u="none" strike="noStrike" baseline="0" dirty="0"/>
              <a:t>)</a:t>
            </a:r>
            <a:r>
              <a:rPr lang="en-US" sz="2300" b="0" i="0" u="none" strike="noStrike" baseline="0" dirty="0"/>
              <a:t> corresponds to the polynomial: </a:t>
            </a:r>
            <a:r>
              <a:rPr lang="en-US" sz="2300" b="1" i="1" u="none" strike="noStrike" baseline="0" dirty="0"/>
              <a:t>x</a:t>
            </a:r>
            <a:r>
              <a:rPr lang="en-US" sz="2300" b="1" i="0" u="none" strike="noStrike" baseline="30000" dirty="0"/>
              <a:t>7</a:t>
            </a:r>
            <a:r>
              <a:rPr lang="en-US" sz="2300" b="1" i="0" u="none" strike="noStrike" baseline="0" dirty="0"/>
              <a:t> + </a:t>
            </a:r>
            <a:r>
              <a:rPr lang="en-US" sz="2300" b="1" i="1" u="none" strike="noStrike" baseline="0" dirty="0"/>
              <a:t>x</a:t>
            </a:r>
            <a:r>
              <a:rPr lang="en-US" sz="2300" b="1" i="0" u="none" strike="noStrike" baseline="30000" dirty="0"/>
              <a:t>4</a:t>
            </a:r>
            <a:r>
              <a:rPr lang="en-US" sz="2300" b="1" i="0" u="none" strike="noStrike" baseline="0" dirty="0"/>
              <a:t> + </a:t>
            </a:r>
            <a:r>
              <a:rPr lang="en-US" sz="2300" b="1" i="1" u="none" strike="noStrike" baseline="0" dirty="0"/>
              <a:t>x</a:t>
            </a:r>
            <a:r>
              <a:rPr lang="en-US" sz="2300" b="1" i="0" u="none" strike="noStrike" baseline="30000" dirty="0"/>
              <a:t>3</a:t>
            </a:r>
            <a:r>
              <a:rPr lang="en-US" sz="2300" b="1" i="0" u="none" strike="noStrike" baseline="0" dirty="0"/>
              <a:t> + </a:t>
            </a:r>
            <a:r>
              <a:rPr lang="en-US" sz="2300" b="1" i="1" u="none" strike="noStrike" baseline="0" dirty="0"/>
              <a:t>x</a:t>
            </a:r>
            <a:r>
              <a:rPr lang="en-US" sz="2300" b="1" i="0" u="none" strike="noStrike" baseline="30000" dirty="0"/>
              <a:t>1  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lvl="1"/>
            <a:r>
              <a:rPr lang="en-US" sz="2300" b="0" i="0" u="none" strike="noStrike" baseline="0" dirty="0"/>
              <a:t>We can thus think of a </a:t>
            </a:r>
            <a:r>
              <a:rPr lang="en-US" sz="2300" b="1" i="0" u="none" strike="noStrike" baseline="0" dirty="0"/>
              <a:t>sender</a:t>
            </a:r>
            <a:r>
              <a:rPr lang="en-US" sz="2300" b="0" i="0" u="none" strike="noStrike" baseline="0" dirty="0"/>
              <a:t> and a </a:t>
            </a:r>
            <a:r>
              <a:rPr lang="en-US" sz="2300" b="1" i="0" u="none" strike="noStrike" baseline="0" dirty="0"/>
              <a:t>receiver</a:t>
            </a:r>
            <a:r>
              <a:rPr lang="en-US" sz="2300" b="0" i="0" u="none" strike="noStrike" baseline="0" dirty="0"/>
              <a:t> as exchanging </a:t>
            </a:r>
            <a:r>
              <a:rPr lang="en-US" sz="2300" b="1" i="0" u="none" strike="noStrike" baseline="0" dirty="0"/>
              <a:t>polynomials</a:t>
            </a:r>
            <a:r>
              <a:rPr lang="en-US" sz="2300" b="0" i="0" u="none" strike="noStrike" baseline="0" dirty="0"/>
              <a:t> with each other.</a:t>
            </a:r>
            <a:endParaRPr lang="en-US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1C70A-D96A-93CC-1121-151A0CE2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EFFFB-4D9A-0A97-3312-6336356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C65A8B-3635-0905-60D7-AF8F7DE7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 (CRC)</a:t>
            </a:r>
            <a:endParaRPr lang="en-US" sz="4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72A2E6-B483-6878-09C7-86360D2B6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32433"/>
              </p:ext>
            </p:extLst>
          </p:nvPr>
        </p:nvGraphicFramePr>
        <p:xfrm>
          <a:off x="186205" y="4038600"/>
          <a:ext cx="895779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02400" imgH="698400" progId="Paint.Picture">
                  <p:embed/>
                </p:oleObj>
              </mc:Choice>
              <mc:Fallback>
                <p:oleObj name="Bitmap Image" r:id="rId2" imgW="5702400" imgH="698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05" y="4038600"/>
                        <a:ext cx="895779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196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08E5-B30D-24F4-6A30-9433B79D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17142"/>
            <a:ext cx="8686800" cy="538365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 To calculate a </a:t>
            </a:r>
            <a:r>
              <a:rPr lang="en-US" sz="2400" b="1" i="0" u="none" strike="noStrike" baseline="0" dirty="0"/>
              <a:t>CRC,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sender</a:t>
            </a:r>
            <a:r>
              <a:rPr lang="en-US" sz="2400" i="0" u="none" strike="noStrike" baseline="0" dirty="0"/>
              <a:t>,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receiver </a:t>
            </a:r>
            <a:r>
              <a:rPr lang="en-US" sz="2400" b="0" i="0" u="none" strike="noStrike" baseline="0" dirty="0"/>
              <a:t>have to agree on a </a:t>
            </a:r>
            <a:r>
              <a:rPr lang="en-US" sz="2400" b="1" i="1" u="sng" strike="noStrike" baseline="0" dirty="0"/>
              <a:t>divisor</a:t>
            </a:r>
            <a:r>
              <a:rPr lang="en-US" sz="2400" b="1" u="sng" strike="noStrike" baseline="0" dirty="0"/>
              <a:t> polynomial</a:t>
            </a:r>
            <a:r>
              <a:rPr lang="en-US" sz="2400" b="1" u="none" strike="noStrike" baseline="0" dirty="0"/>
              <a:t>, </a:t>
            </a:r>
            <a:r>
              <a:rPr lang="en-US" sz="2400" b="1" i="0" u="none" strike="noStrike" baseline="0" dirty="0"/>
              <a:t>𝐶(𝑥)</a:t>
            </a:r>
            <a:r>
              <a:rPr lang="en-US" sz="2400" b="0" i="0" u="none" strike="noStrike" baseline="0" dirty="0"/>
              <a:t> </a:t>
            </a:r>
          </a:p>
          <a:p>
            <a:pPr lvl="2"/>
            <a:r>
              <a:rPr lang="en-US" sz="2200" i="1" dirty="0"/>
              <a:t>A </a:t>
            </a:r>
            <a:r>
              <a:rPr lang="en-US" sz="2200" b="1" i="1" dirty="0"/>
              <a:t>divisor polynomial </a:t>
            </a:r>
            <a:r>
              <a:rPr lang="en-US" sz="2200" i="1" dirty="0"/>
              <a:t>is a polynomial that never causes a </a:t>
            </a:r>
            <a:r>
              <a:rPr lang="en-US" sz="2200" b="1" i="1" dirty="0"/>
              <a:t>remainder </a:t>
            </a:r>
            <a:r>
              <a:rPr lang="en-US" sz="2200" i="1" dirty="0"/>
              <a:t>when dividing a polynomial</a:t>
            </a:r>
            <a:endParaRPr lang="en-US" sz="2200" b="0" i="1" u="none" strike="noStrike" baseline="0" dirty="0"/>
          </a:p>
          <a:p>
            <a:pPr lvl="1"/>
            <a:r>
              <a:rPr lang="en-US" sz="2400" b="1" i="0" u="none" strike="noStrike" baseline="0" dirty="0"/>
              <a:t>𝐶(𝑥) </a:t>
            </a:r>
            <a:r>
              <a:rPr lang="en-US" sz="2400" b="0" i="0" u="none" strike="noStrike" baseline="0" dirty="0"/>
              <a:t>is a </a:t>
            </a:r>
            <a:r>
              <a:rPr lang="en-US" sz="2400" b="1" i="1" u="none" strike="noStrike" baseline="0" dirty="0"/>
              <a:t>divisor polynomial </a:t>
            </a:r>
            <a:r>
              <a:rPr lang="en-US" sz="2400" b="0" i="0" u="none" strike="noStrike" baseline="0" dirty="0"/>
              <a:t>of </a:t>
            </a:r>
            <a:r>
              <a:rPr lang="en-US" sz="2400" b="1" i="0" u="none" strike="noStrike" baseline="0" dirty="0"/>
              <a:t>degree 𝑘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sz="2200" b="0" i="0" u="none" strike="noStrike" baseline="0" dirty="0"/>
              <a:t>For example, suppose </a:t>
            </a:r>
            <a:r>
              <a:rPr lang="en-US" sz="2200" b="1" i="0" u="none" strike="noStrike" baseline="0" dirty="0"/>
              <a:t>𝐶(𝑥) = </a:t>
            </a:r>
            <a:r>
              <a:rPr lang="en-US" sz="2200" b="1" i="1" u="none" strike="noStrike" baseline="0" dirty="0"/>
              <a:t>𝑥</a:t>
            </a:r>
            <a:r>
              <a:rPr lang="en-US" sz="2200" b="1" i="0" u="none" strike="noStrike" baseline="30000" dirty="0"/>
              <a:t>3</a:t>
            </a:r>
            <a:r>
              <a:rPr lang="en-US" sz="2200" b="1" i="0" u="none" strike="noStrike" baseline="0" dirty="0"/>
              <a:t>+</a:t>
            </a:r>
            <a:r>
              <a:rPr lang="en-US" sz="2200" b="1" i="1" u="none" strike="noStrike" baseline="0" dirty="0"/>
              <a:t>𝑥</a:t>
            </a:r>
            <a:r>
              <a:rPr lang="en-US" sz="2200" b="1" i="0" u="none" strike="noStrike" baseline="30000" dirty="0"/>
              <a:t>2</a:t>
            </a:r>
            <a:r>
              <a:rPr lang="en-US" sz="2200" b="1" i="0" u="none" strike="noStrike" baseline="0" dirty="0"/>
              <a:t>+1. </a:t>
            </a:r>
            <a:r>
              <a:rPr lang="en-US" sz="2200" b="0" i="0" u="none" strike="noStrike" baseline="0" dirty="0"/>
              <a:t>In this case, degree </a:t>
            </a:r>
            <a:r>
              <a:rPr lang="en-US" sz="2200" b="1" i="0" u="none" strike="noStrike" baseline="0" dirty="0"/>
              <a:t>𝑘 = 3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choice of </a:t>
            </a:r>
            <a:r>
              <a:rPr lang="en-US" sz="2400" b="1" i="0" u="none" strike="noStrike" baseline="0" dirty="0"/>
              <a:t>𝐶(𝑥) </a:t>
            </a:r>
            <a:r>
              <a:rPr lang="en-US" sz="2400" b="0" i="0" u="none" strike="noStrike" baseline="0" dirty="0"/>
              <a:t>significantly impacts what types of errors can be reliably detected. </a:t>
            </a:r>
          </a:p>
          <a:p>
            <a:pPr lvl="1"/>
            <a:r>
              <a:rPr lang="en-US" sz="2400" b="0" i="0" u="none" strike="noStrike" baseline="0" dirty="0"/>
              <a:t>There are </a:t>
            </a:r>
            <a:r>
              <a:rPr lang="en-US" sz="2400" b="1" i="0" u="none" strike="noStrike" baseline="0" dirty="0"/>
              <a:t>divisor polynomials </a:t>
            </a:r>
            <a:r>
              <a:rPr lang="en-US" sz="2400" b="0" i="0" u="none" strike="noStrike" baseline="0" dirty="0"/>
              <a:t>that are excellent choices for protocol design. </a:t>
            </a:r>
          </a:p>
          <a:p>
            <a:pPr lvl="2"/>
            <a:r>
              <a:rPr lang="en-US" b="0" i="0" u="none" strike="noStrike" baseline="0" dirty="0"/>
              <a:t>For example, the </a:t>
            </a:r>
            <a:r>
              <a:rPr lang="en-US" i="0" u="none" strike="noStrike" baseline="0" dirty="0"/>
              <a:t>Ethernet standard uses a well-known polynomial of </a:t>
            </a:r>
            <a:r>
              <a:rPr lang="en-US" b="1" i="0" u="none" strike="noStrike" baseline="0" dirty="0"/>
              <a:t>degree 32 (CRC-32)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0FE8-1CA4-EB63-4681-E5755677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B40B5-F473-94F7-A87C-E5D4FA52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383F1A-5C02-A8C4-1008-E97D641B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9619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 (CRC)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298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8DE-9987-CADB-6513-56A520E4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89550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/>
              <a:t>The </a:t>
            </a:r>
            <a:r>
              <a:rPr lang="en-US" sz="2800" b="1" i="0" u="none" strike="noStrike" baseline="0" dirty="0"/>
              <a:t>sender</a:t>
            </a:r>
            <a:r>
              <a:rPr lang="en-US" sz="2800" b="0" i="0" u="none" strike="noStrike" baseline="0" dirty="0"/>
              <a:t> message </a:t>
            </a:r>
            <a:r>
              <a:rPr lang="en-US" sz="2800" b="1" i="0" u="none" strike="noStrike" baseline="0" dirty="0"/>
              <a:t>𝑀(𝑥)</a:t>
            </a:r>
            <a:r>
              <a:rPr lang="en-US" sz="2800" b="0" i="0" u="none" strike="noStrike" baseline="0" dirty="0"/>
              <a:t> combined with </a:t>
            </a:r>
            <a:r>
              <a:rPr lang="en-US" sz="2800" b="1" i="0" u="sng" strike="noStrike" baseline="0" dirty="0"/>
              <a:t>𝑘 extra bits</a:t>
            </a:r>
            <a:r>
              <a:rPr lang="en-US" sz="2800" dirty="0"/>
              <a:t>:</a:t>
            </a:r>
            <a:r>
              <a:rPr lang="en-US" sz="2800" b="0" i="0" u="sng" strike="noStrike" baseline="0" dirty="0"/>
              <a:t> </a:t>
            </a:r>
          </a:p>
          <a:p>
            <a:pPr lvl="1"/>
            <a:r>
              <a:rPr lang="en-US" sz="2400" b="0" i="0" u="none" strike="noStrike" baseline="0" dirty="0"/>
              <a:t>This </a:t>
            </a:r>
            <a:r>
              <a:rPr lang="en-US" sz="2400" b="1" i="0" u="none" strike="noStrike" baseline="0" dirty="0"/>
              <a:t>final transmitting message is </a:t>
            </a:r>
            <a:r>
              <a:rPr lang="en-US" sz="2400" b="1" i="1" u="none" strike="noStrike" baseline="0" dirty="0"/>
              <a:t>P</a:t>
            </a:r>
            <a:r>
              <a:rPr lang="en-US" sz="2400" b="1" i="0" u="none" strike="noStrike" baseline="0" dirty="0"/>
              <a:t>(</a:t>
            </a:r>
            <a:r>
              <a:rPr lang="en-US" sz="2400" b="1" i="1" u="none" strike="noStrike" baseline="0" dirty="0"/>
              <a:t>x</a:t>
            </a:r>
            <a:r>
              <a:rPr lang="en-US" sz="2400" b="1" i="0" u="none" strike="noStrike" baseline="0" dirty="0"/>
              <a:t>)</a:t>
            </a:r>
            <a:r>
              <a:rPr lang="en-US" sz="2400" dirty="0"/>
              <a:t>  and it is generated from </a:t>
            </a:r>
            <a:r>
              <a:rPr lang="en-US" sz="2400" b="1" i="1" dirty="0"/>
              <a:t>M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r>
              <a:rPr lang="en-US" sz="2400" b="1" i="1" dirty="0"/>
              <a:t>k extra bits</a:t>
            </a:r>
            <a:r>
              <a:rPr lang="en-US" sz="2400" dirty="0"/>
              <a:t>, and </a:t>
            </a:r>
            <a:r>
              <a:rPr lang="en-US" sz="2400" b="1" i="1" dirty="0"/>
              <a:t>divisor polynomial</a:t>
            </a:r>
            <a:r>
              <a:rPr lang="en-US" sz="2400" b="1" dirty="0"/>
              <a:t> </a:t>
            </a:r>
            <a:r>
              <a:rPr lang="en-US" sz="2400" b="1" i="1" dirty="0"/>
              <a:t>C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en-US" sz="2400" b="1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next is to make the </a:t>
            </a:r>
            <a:r>
              <a:rPr lang="en-US" sz="2400" b="1" i="0" u="none" strike="noStrike" baseline="0" dirty="0"/>
              <a:t>transmitting polynomial </a:t>
            </a:r>
            <a:r>
              <a:rPr lang="en-US" sz="2400" b="1" i="1" u="none" strike="noStrike" baseline="0" dirty="0"/>
              <a:t>P</a:t>
            </a:r>
            <a:r>
              <a:rPr lang="en-US" sz="2400" b="1" i="0" u="none" strike="noStrike" baseline="0" dirty="0"/>
              <a:t>(𝑥) </a:t>
            </a:r>
            <a:r>
              <a:rPr lang="en-US" sz="2400" b="0" i="0" u="none" strike="noStrike" baseline="0" dirty="0"/>
              <a:t>exactly divisible by </a:t>
            </a:r>
            <a:r>
              <a:rPr lang="en-US" sz="2400" b="1" i="0" u="none" strike="noStrike" baseline="0" dirty="0"/>
              <a:t>𝐶(𝑥)</a:t>
            </a:r>
            <a:r>
              <a:rPr lang="en-US" sz="2400" u="none" strike="noStrike" baseline="0" dirty="0"/>
              <a:t>.</a:t>
            </a:r>
            <a:endParaRPr lang="en-US" sz="2400" i="0" u="none" strike="noStrike" baseline="0" dirty="0"/>
          </a:p>
          <a:p>
            <a:pPr lvl="1"/>
            <a:r>
              <a:rPr lang="en-US" sz="2400" b="0" i="0" u="sng" strike="noStrike" baseline="0" dirty="0"/>
              <a:t>If </a:t>
            </a:r>
            <a:r>
              <a:rPr lang="en-US" sz="2400" b="1" i="1" u="sng" strike="noStrike" baseline="0" dirty="0"/>
              <a:t>P</a:t>
            </a:r>
            <a:r>
              <a:rPr lang="en-US" sz="2400" b="1" i="0" u="sng" strike="noStrike" baseline="0" dirty="0"/>
              <a:t>(𝑥) is transmitted over a link, </a:t>
            </a:r>
            <a:r>
              <a:rPr lang="en-US" sz="2400" b="0" i="0" u="sng" strike="noStrike" baseline="0" dirty="0"/>
              <a:t>and there are </a:t>
            </a:r>
            <a:r>
              <a:rPr lang="en-US" sz="2400" b="1" i="0" u="sng" strike="noStrike" baseline="0" dirty="0"/>
              <a:t>no errors </a:t>
            </a:r>
            <a:r>
              <a:rPr lang="en-US" sz="2400" b="0" i="0" u="sng" strike="noStrike" baseline="0" dirty="0"/>
              <a:t>during transmission, then the </a:t>
            </a:r>
            <a:r>
              <a:rPr lang="en-US" sz="2400" b="1" i="0" u="sng" strike="noStrike" baseline="0" dirty="0"/>
              <a:t>receiver</a:t>
            </a:r>
            <a:r>
              <a:rPr lang="en-US" sz="2400" b="0" i="0" u="sng" strike="noStrike" baseline="0" dirty="0"/>
              <a:t> should be able to </a:t>
            </a:r>
            <a:r>
              <a:rPr lang="en-US" sz="2400" b="1" i="0" u="sng" strike="noStrike" baseline="0" dirty="0"/>
              <a:t>divide </a:t>
            </a:r>
            <a:r>
              <a:rPr lang="en-US" sz="2400" b="1" i="1" u="sng" strike="noStrike" baseline="0" dirty="0"/>
              <a:t>P</a:t>
            </a:r>
            <a:r>
              <a:rPr lang="en-US" sz="2400" b="1" i="0" u="sng" strike="noStrike" baseline="0" dirty="0"/>
              <a:t>(𝑥)</a:t>
            </a:r>
            <a:r>
              <a:rPr lang="en-US" sz="2400" b="0" i="0" u="sng" strike="noStrike" baseline="0" dirty="0"/>
              <a:t> by </a:t>
            </a:r>
            <a:r>
              <a:rPr lang="en-US" sz="2400" b="1" i="0" u="sng" strike="noStrike" baseline="0" dirty="0"/>
              <a:t>𝐶(𝑥) </a:t>
            </a:r>
            <a:r>
              <a:rPr lang="en-US" sz="2400" b="0" i="0" u="sng" strike="noStrike" baseline="0" dirty="0"/>
              <a:t>leaving a </a:t>
            </a:r>
            <a:r>
              <a:rPr lang="en-US" sz="2400" b="1" i="0" u="sng" strike="noStrike" baseline="0" dirty="0"/>
              <a:t>remainder of zero</a:t>
            </a:r>
            <a:r>
              <a:rPr lang="en-US" sz="2400" b="0" i="0" u="sng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If there is an </a:t>
            </a:r>
            <a:r>
              <a:rPr lang="en-US" sz="2400" b="1" i="0" u="none" strike="noStrike" baseline="0" dirty="0"/>
              <a:t>error </a:t>
            </a:r>
            <a:r>
              <a:rPr lang="en-US" sz="2400" i="0" u="none" strike="noStrike" baseline="0" dirty="0"/>
              <a:t>in the </a:t>
            </a:r>
            <a:r>
              <a:rPr lang="en-US" sz="2400" b="1" i="1" u="none" strike="noStrike" baseline="0" dirty="0"/>
              <a:t>P</a:t>
            </a:r>
            <a:r>
              <a:rPr lang="en-US" sz="2400" b="1" i="0" u="none" strike="noStrike" baseline="0" dirty="0"/>
              <a:t>(𝑥) </a:t>
            </a:r>
            <a:r>
              <a:rPr lang="en-US" sz="2400" b="0" i="0" u="none" strike="noStrike" baseline="0" dirty="0"/>
              <a:t>during transmission, then the </a:t>
            </a:r>
            <a:r>
              <a:rPr lang="en-US" sz="2400" b="1" i="0" u="none" strike="noStrike" baseline="0" dirty="0"/>
              <a:t>received polynomial will no longer be exactly divisible by 𝐶(𝑥)</a:t>
            </a:r>
            <a:r>
              <a:rPr lang="en-US" sz="2400" b="0" i="0" u="none" strike="noStrike" baseline="0" dirty="0"/>
              <a:t>, </a:t>
            </a:r>
          </a:p>
          <a:p>
            <a:pPr lvl="1"/>
            <a:r>
              <a:rPr lang="en-US" sz="2400" dirty="0"/>
              <a:t>T</a:t>
            </a:r>
            <a:r>
              <a:rPr lang="en-US" sz="2400" b="0" i="0" u="none" strike="noStrike" baseline="0" dirty="0"/>
              <a:t>hus </a:t>
            </a:r>
            <a:r>
              <a:rPr lang="en-US" sz="2400" b="1" i="0" u="none" strike="noStrike" baseline="0" dirty="0"/>
              <a:t>the receiver </a:t>
            </a:r>
            <a:r>
              <a:rPr lang="en-US" sz="2400" b="0" i="0" u="none" strike="noStrike" baseline="0" dirty="0"/>
              <a:t>will obtain a </a:t>
            </a:r>
            <a:r>
              <a:rPr lang="en-US" sz="2400" b="1" i="0" u="none" strike="noStrike" baseline="0" dirty="0"/>
              <a:t>nonzero remainder </a:t>
            </a:r>
            <a:r>
              <a:rPr lang="en-US" sz="2400" b="0" i="0" u="none" strike="noStrike" baseline="0" dirty="0"/>
              <a:t>indicating an </a:t>
            </a:r>
            <a:r>
              <a:rPr lang="en-US" sz="2400" b="1" i="0" u="none" strike="noStrike" baseline="0" dirty="0"/>
              <a:t>error </a:t>
            </a:r>
            <a:r>
              <a:rPr lang="en-US" sz="2400" i="0" u="none" strike="noStrike" baseline="0" dirty="0"/>
              <a:t>in the </a:t>
            </a:r>
            <a:r>
              <a:rPr lang="en-US" sz="2400" dirty="0"/>
              <a:t>message</a:t>
            </a:r>
            <a:r>
              <a:rPr lang="en-US" sz="240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4B857-05CA-03BE-B043-659533A1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CF76D-4115-D973-1795-A4E0F5C9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E3D5D9-1D3A-9769-AD0B-F6960B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6159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22B7-7E8C-01AA-C701-4D1099D0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CRC</a:t>
            </a:r>
            <a:r>
              <a:rPr lang="en-US" sz="2400" b="0" i="0" u="none" strike="noStrike" baseline="0" dirty="0"/>
              <a:t> deals with a </a:t>
            </a:r>
            <a:r>
              <a:rPr lang="en-US" sz="2400" b="1" i="0" u="none" strike="noStrike" baseline="0" dirty="0"/>
              <a:t>special class of polynomial arithmetic</a:t>
            </a:r>
            <a:r>
              <a:rPr lang="en-US" sz="2400" b="0" i="0" u="none" strike="noStrike" baseline="0" dirty="0"/>
              <a:t>, where </a:t>
            </a:r>
            <a:r>
              <a:rPr lang="en-US" sz="2400" b="1" i="0" u="none" strike="noStrike" baseline="0" dirty="0"/>
              <a:t>coefficients </a:t>
            </a:r>
            <a:r>
              <a:rPr lang="en-US" sz="2400" b="0" i="0" u="none" strike="noStrike" baseline="0" dirty="0"/>
              <a:t>may be only </a:t>
            </a:r>
            <a:r>
              <a:rPr lang="en-US" sz="2400" b="1" i="0" u="none" strike="noStrike" baseline="0" dirty="0"/>
              <a:t>one </a:t>
            </a:r>
            <a:r>
              <a:rPr lang="en-US" sz="2400" i="0" u="none" strike="noStrike" baseline="0" dirty="0"/>
              <a:t>or </a:t>
            </a:r>
            <a:r>
              <a:rPr lang="en-US" sz="2400" b="1" i="0" u="none" strike="noStrike" baseline="0" dirty="0"/>
              <a:t>zero</a:t>
            </a:r>
            <a:r>
              <a:rPr lang="en-US" sz="2400" b="0" i="0" u="none" strike="noStrike" baseline="0" dirty="0"/>
              <a:t>, and operations on the coefficients are performed by “</a:t>
            </a:r>
            <a:r>
              <a:rPr lang="en-US" sz="2400" b="1" i="0" u="sng" strike="noStrike" baseline="0" dirty="0"/>
              <a:t>modulo 2 arithmetic</a:t>
            </a:r>
            <a:r>
              <a:rPr lang="en-US" sz="2400" b="1" i="0" u="none" strike="noStrike" baseline="0" dirty="0"/>
              <a:t>”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he </a:t>
            </a:r>
            <a:r>
              <a:rPr lang="en-US" sz="2400" b="1" i="0" u="none" strike="noStrike" baseline="0" dirty="0"/>
              <a:t>key properties </a:t>
            </a:r>
            <a:r>
              <a:rPr lang="en-US" sz="2400" b="0" i="0" u="none" strike="noStrike" baseline="0" dirty="0"/>
              <a:t>of </a:t>
            </a:r>
            <a:r>
              <a:rPr lang="en-US" sz="2400" b="1" i="1" u="none" strike="noStrike" baseline="0" dirty="0"/>
              <a:t>“modulo 2 polynomial arithmetic” </a:t>
            </a:r>
            <a:r>
              <a:rPr lang="en-US" sz="2400" b="0" i="0" u="none" strike="noStrike" baseline="0" dirty="0"/>
              <a:t>can be given as: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BE9E-604C-FDA0-8667-3B35F47E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02E8B-1546-FA56-1D4F-F8B83347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0272A6-A411-88BA-37F2-D71D247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5E402-B727-4569-FE5B-DEE07A10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97796"/>
            <a:ext cx="8478724" cy="25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0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5092-538D-C3B2-FBD8-3287F8D6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09917" cy="50593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For example, the </a:t>
            </a:r>
            <a:r>
              <a:rPr lang="en-US" sz="2400" b="1" i="0" u="none" strike="noStrike" baseline="0" dirty="0"/>
              <a:t>polynomial</a:t>
            </a:r>
            <a:r>
              <a:rPr lang="en-US" sz="2400" b="0" i="0" u="none" strike="noStrike" baseline="0" dirty="0"/>
              <a:t> (</a:t>
            </a:r>
            <a:r>
              <a:rPr lang="en-US" sz="2400" b="1" i="0" u="none" strike="noStrike" baseline="0" dirty="0"/>
              <a:t>𝑥</a:t>
            </a:r>
            <a:r>
              <a:rPr lang="en-US" sz="2400" b="1" i="0" u="none" strike="noStrike" baseline="30000" dirty="0"/>
              <a:t>3</a:t>
            </a:r>
            <a:r>
              <a:rPr lang="en-US" sz="2400" b="1" i="0" u="none" strike="noStrike" baseline="0" dirty="0"/>
              <a:t> + 1</a:t>
            </a:r>
            <a:r>
              <a:rPr lang="en-US" sz="2400" i="0" u="none" strike="noStrike" baseline="0" dirty="0"/>
              <a:t>)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can be divided by another </a:t>
            </a:r>
            <a:r>
              <a:rPr lang="en-US" sz="2400" b="1" i="0" u="none" strike="noStrike" baseline="0" dirty="0"/>
              <a:t>polynomial</a:t>
            </a:r>
            <a:r>
              <a:rPr lang="en-US" sz="2400" b="0" i="0" u="none" strike="noStrike" baseline="0" dirty="0"/>
              <a:t> (</a:t>
            </a:r>
            <a:r>
              <a:rPr lang="en-US" sz="2400" b="1" i="0" u="none" strike="noStrike" baseline="0" dirty="0"/>
              <a:t>𝑥</a:t>
            </a:r>
            <a:r>
              <a:rPr lang="en-US" sz="2400" b="1" i="0" u="none" strike="noStrike" baseline="30000" dirty="0"/>
              <a:t>3 </a:t>
            </a:r>
            <a:r>
              <a:rPr lang="en-US" sz="2400" b="1" i="0" u="none" strike="noStrike" baseline="0" dirty="0"/>
              <a:t>+ 𝑥</a:t>
            </a:r>
            <a:r>
              <a:rPr lang="en-US" sz="2400" b="1" i="0" u="none" strike="noStrike" baseline="30000" dirty="0"/>
              <a:t>2</a:t>
            </a:r>
            <a:r>
              <a:rPr lang="en-US" sz="2400" b="1" i="0" u="none" strike="noStrike" baseline="0" dirty="0"/>
              <a:t> + 1) </a:t>
            </a:r>
            <a:r>
              <a:rPr lang="en-US" sz="2400" b="0" i="0" u="none" strike="noStrike" baseline="0" dirty="0"/>
              <a:t>(because they are both of degree </a:t>
            </a:r>
            <a:r>
              <a:rPr lang="en-US" sz="2400" b="1" i="0" u="none" strike="noStrike" baseline="0" dirty="0"/>
              <a:t>3</a:t>
            </a:r>
            <a:r>
              <a:rPr lang="en-US" sz="2400" b="0" i="0" u="none" strike="noStrike" baseline="0" dirty="0"/>
              <a:t>) and the </a:t>
            </a:r>
            <a:r>
              <a:rPr lang="en-US" sz="2400" b="1" i="0" u="none" strike="noStrike" baseline="0" dirty="0"/>
              <a:t>remainder</a:t>
            </a:r>
            <a:r>
              <a:rPr lang="en-US" sz="2400" b="0" i="0" u="none" strike="noStrike" baseline="0" dirty="0"/>
              <a:t> would be  </a:t>
            </a:r>
            <a:r>
              <a:rPr lang="en-US" sz="2400" b="1" i="0" u="none" strike="noStrike" baseline="0" dirty="0"/>
              <a:t>0 × 𝑥</a:t>
            </a:r>
            <a:r>
              <a:rPr lang="en-US" sz="2400" b="1" i="0" u="none" strike="noStrike" baseline="30000" dirty="0"/>
              <a:t>3</a:t>
            </a:r>
            <a:r>
              <a:rPr lang="en-US" sz="2400" b="1" i="0" u="none" strike="noStrike" baseline="0" dirty="0"/>
              <a:t> + 1 × 𝑥</a:t>
            </a:r>
            <a:r>
              <a:rPr lang="en-US" sz="2400" b="1" i="0" u="none" strike="noStrike" baseline="30000" dirty="0"/>
              <a:t>2</a:t>
            </a:r>
            <a:r>
              <a:rPr lang="en-US" sz="2400" b="1" i="0" u="none" strike="noStrike" baseline="0" dirty="0"/>
              <a:t> + 0 × 𝑥</a:t>
            </a:r>
            <a:r>
              <a:rPr lang="en-US" sz="2400" b="1" i="0" u="none" strike="noStrike" baseline="30000" dirty="0"/>
              <a:t>1</a:t>
            </a:r>
            <a:r>
              <a:rPr lang="en-US" sz="2400" b="1" i="0" u="none" strike="noStrike" baseline="0" dirty="0"/>
              <a:t> + 0 × 𝑥</a:t>
            </a:r>
            <a:r>
              <a:rPr lang="en-US" sz="2400" b="1" i="0" u="none" strike="noStrike" baseline="30000" dirty="0"/>
              <a:t>0</a:t>
            </a:r>
            <a:r>
              <a:rPr lang="en-US" sz="2400" b="1" i="0" u="none" strike="noStrike" baseline="0" dirty="0"/>
              <a:t> = 𝑥</a:t>
            </a:r>
            <a:r>
              <a:rPr lang="en-US" sz="2400" b="1" i="0" u="none" strike="noStrike" baseline="30000" dirty="0"/>
              <a:t>2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(obtained by </a:t>
            </a:r>
            <a:r>
              <a:rPr lang="en-US" sz="2400" b="1" i="0" u="none" strike="noStrike" baseline="0" dirty="0"/>
              <a:t>XORing</a:t>
            </a:r>
            <a:r>
              <a:rPr lang="en-US" sz="2400" b="0" i="0" u="none" strike="noStrike" baseline="0" dirty="0"/>
              <a:t> the coefficients of each term). </a:t>
            </a:r>
          </a:p>
          <a:p>
            <a:pPr marL="0" indent="0" algn="l">
              <a:buNone/>
            </a:pPr>
            <a:r>
              <a:rPr lang="en-US" sz="2400" b="1" dirty="0"/>
              <a:t>                   x</a:t>
            </a:r>
            <a:r>
              <a:rPr lang="en-US" sz="2400" b="1" baseline="30000" dirty="0"/>
              <a:t>3</a:t>
            </a:r>
            <a:r>
              <a:rPr lang="en-US" sz="2400" b="1" dirty="0"/>
              <a:t> + 1 = 1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3</a:t>
            </a:r>
            <a:r>
              <a:rPr lang="en-US" sz="2400" b="1" dirty="0"/>
              <a:t> + 0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2</a:t>
            </a:r>
            <a:r>
              <a:rPr lang="en-US" sz="2400" b="1" dirty="0"/>
              <a:t> + 0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1</a:t>
            </a:r>
            <a:r>
              <a:rPr lang="en-US" sz="2400" b="1" dirty="0"/>
              <a:t> + 1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0</a:t>
            </a:r>
          </a:p>
          <a:p>
            <a:pPr marL="0" indent="0" algn="l">
              <a:buNone/>
            </a:pPr>
            <a:r>
              <a:rPr lang="en-US" sz="2400" b="1" i="0" u="none" strike="noStrike" baseline="0" dirty="0"/>
              <a:t>           𝑥</a:t>
            </a:r>
            <a:r>
              <a:rPr lang="en-US" sz="2400" b="1" i="0" u="none" strike="noStrike" baseline="30000" dirty="0"/>
              <a:t>3 </a:t>
            </a:r>
            <a:r>
              <a:rPr lang="en-US" sz="2400" b="1" i="0" u="none" strike="noStrike" baseline="0" dirty="0"/>
              <a:t>+ 𝑥</a:t>
            </a:r>
            <a:r>
              <a:rPr lang="en-US" sz="2400" b="1" i="0" u="none" strike="noStrike" baseline="30000" dirty="0"/>
              <a:t>2</a:t>
            </a:r>
            <a:r>
              <a:rPr lang="en-US" sz="2400" b="1" i="0" u="none" strike="noStrike" baseline="0" dirty="0"/>
              <a:t> + 1 = </a:t>
            </a:r>
            <a:r>
              <a:rPr lang="en-US" sz="2400" b="1" dirty="0"/>
              <a:t>1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3</a:t>
            </a:r>
            <a:r>
              <a:rPr lang="en-US" sz="2400" b="1" dirty="0"/>
              <a:t> + 1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2</a:t>
            </a:r>
            <a:r>
              <a:rPr lang="en-US" sz="2400" b="1" dirty="0"/>
              <a:t> + 0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1</a:t>
            </a:r>
            <a:r>
              <a:rPr lang="en-US" sz="2400" b="1" dirty="0"/>
              <a:t> + 1 </a:t>
            </a:r>
            <a:r>
              <a:rPr lang="en-US" sz="2400" b="1" dirty="0">
                <a:sym typeface="Symbol" panose="05050102010706020507" pitchFamily="18" charset="2"/>
              </a:rPr>
              <a:t></a:t>
            </a:r>
            <a:r>
              <a:rPr lang="en-US" sz="2400" b="1" dirty="0"/>
              <a:t> x</a:t>
            </a:r>
            <a:r>
              <a:rPr lang="en-US" sz="2400" b="1" baseline="30000" dirty="0"/>
              <a:t>0</a:t>
            </a:r>
            <a:r>
              <a:rPr lang="en-US" sz="2400" i="0" u="none" strike="noStrike" baseline="30000" dirty="0"/>
              <a:t>        </a:t>
            </a:r>
          </a:p>
          <a:p>
            <a:pPr marL="0" indent="0" algn="l">
              <a:buNone/>
            </a:pPr>
            <a:r>
              <a:rPr lang="en-US" sz="2400" baseline="30000" dirty="0"/>
              <a:t>                                                 </a:t>
            </a:r>
            <a:r>
              <a:rPr lang="en-US" sz="2400" b="1" i="0" u="none" strike="noStrike" baseline="0" dirty="0"/>
              <a:t>0 × 𝑥</a:t>
            </a:r>
            <a:r>
              <a:rPr lang="en-US" sz="2400" b="1" i="0" u="none" strike="noStrike" baseline="30000" dirty="0"/>
              <a:t>3</a:t>
            </a:r>
            <a:r>
              <a:rPr lang="en-US" sz="2400" b="1" i="0" u="none" strike="noStrike" baseline="0" dirty="0"/>
              <a:t> + 1 × 𝑥</a:t>
            </a:r>
            <a:r>
              <a:rPr lang="en-US" sz="2400" b="1" i="0" u="none" strike="noStrike" baseline="30000" dirty="0"/>
              <a:t>2</a:t>
            </a:r>
            <a:r>
              <a:rPr lang="en-US" sz="2400" b="1" i="0" u="none" strike="noStrike" baseline="0" dirty="0"/>
              <a:t> + 0 × 𝑥</a:t>
            </a:r>
            <a:r>
              <a:rPr lang="en-US" sz="2400" b="1" i="0" u="none" strike="noStrike" baseline="30000" dirty="0"/>
              <a:t>1</a:t>
            </a:r>
            <a:r>
              <a:rPr lang="en-US" sz="2400" b="1" i="0" u="none" strike="noStrike" baseline="0" dirty="0"/>
              <a:t> + 0 × 𝑥</a:t>
            </a:r>
            <a:r>
              <a:rPr lang="en-US" sz="2400" b="1" i="0" u="none" strike="noStrike" baseline="30000" dirty="0"/>
              <a:t>0</a:t>
            </a:r>
            <a:r>
              <a:rPr lang="en-US" sz="2400" b="1" i="0" u="none" strike="noStrike" baseline="0" dirty="0"/>
              <a:t> </a:t>
            </a:r>
          </a:p>
          <a:p>
            <a:pPr marL="0" indent="0" algn="l">
              <a:buNone/>
            </a:pPr>
            <a:r>
              <a:rPr lang="en-US" sz="2400" b="1" dirty="0"/>
              <a:t>                                  </a:t>
            </a:r>
            <a:r>
              <a:rPr lang="en-US" sz="2400" b="1" i="0" u="none" strike="noStrike" baseline="0" dirty="0"/>
              <a:t>= 𝑥</a:t>
            </a:r>
            <a:r>
              <a:rPr lang="en-US" sz="2400" b="1" i="0" u="none" strike="noStrike" baseline="30000" dirty="0"/>
              <a:t>2</a:t>
            </a:r>
            <a:r>
              <a:rPr lang="en-US" sz="2400" baseline="30000" dirty="0"/>
              <a:t> </a:t>
            </a:r>
            <a:endParaRPr lang="en-US" sz="2400" i="0" u="none" strike="noStrike" baseline="30000" dirty="0"/>
          </a:p>
          <a:p>
            <a:pPr algn="l"/>
            <a:r>
              <a:rPr lang="en-US" sz="2400" b="0" i="0" u="none" strike="noStrike" baseline="0" dirty="0"/>
              <a:t>In terms of messages, we could say that </a:t>
            </a:r>
            <a:r>
              <a:rPr lang="en-US" sz="2400" b="1" i="0" u="none" strike="noStrike" baseline="0" dirty="0"/>
              <a:t>1001 </a:t>
            </a:r>
            <a:r>
              <a:rPr lang="en-US" sz="2400" i="0" u="none" strike="noStrike" baseline="0" dirty="0"/>
              <a:t>(</a:t>
            </a:r>
            <a:r>
              <a:rPr lang="en-US" sz="2400" b="1" dirty="0"/>
              <a:t>x</a:t>
            </a:r>
            <a:r>
              <a:rPr lang="en-US" sz="2400" b="1" baseline="30000" dirty="0"/>
              <a:t>3</a:t>
            </a:r>
            <a:r>
              <a:rPr lang="en-US" sz="2400" b="1" dirty="0"/>
              <a:t> + 1</a:t>
            </a:r>
            <a:r>
              <a:rPr lang="en-US" sz="2400" i="0" u="none" strike="noStrike" baseline="0" dirty="0"/>
              <a:t>)</a:t>
            </a:r>
            <a:r>
              <a:rPr lang="en-US" sz="2400" b="0" i="0" u="none" strike="noStrike" baseline="0" dirty="0"/>
              <a:t> can be divided by </a:t>
            </a:r>
            <a:r>
              <a:rPr lang="en-US" sz="2400" b="1" i="0" u="none" strike="noStrike" baseline="0" dirty="0"/>
              <a:t>1101 </a:t>
            </a:r>
            <a:r>
              <a:rPr lang="en-US" sz="2400" i="0" u="none" strike="noStrike" baseline="0" dirty="0"/>
              <a:t>(</a:t>
            </a:r>
            <a:r>
              <a:rPr lang="en-US" sz="2400" b="1" i="0" u="none" strike="noStrike" baseline="0" dirty="0"/>
              <a:t>𝑥</a:t>
            </a:r>
            <a:r>
              <a:rPr lang="en-US" sz="2400" b="1" i="0" u="none" strike="noStrike" baseline="30000" dirty="0"/>
              <a:t>3 </a:t>
            </a:r>
            <a:r>
              <a:rPr lang="en-US" sz="2400" b="1" i="0" u="none" strike="noStrike" baseline="0" dirty="0"/>
              <a:t>+ 𝑥</a:t>
            </a:r>
            <a:r>
              <a:rPr lang="en-US" sz="2400" b="1" i="0" u="none" strike="noStrike" baseline="30000" dirty="0"/>
              <a:t>2</a:t>
            </a:r>
            <a:r>
              <a:rPr lang="en-US" sz="2400" b="1" i="0" u="none" strike="noStrike" baseline="0" dirty="0"/>
              <a:t> + 1</a:t>
            </a:r>
            <a:r>
              <a:rPr lang="en-US" sz="2400" i="0" u="none" strike="noStrike" baseline="0" dirty="0"/>
              <a:t>)</a:t>
            </a:r>
            <a:r>
              <a:rPr lang="en-US" sz="2400" b="0" i="0" u="none" strike="noStrike" baseline="0" dirty="0"/>
              <a:t> and leaves a remainder of </a:t>
            </a:r>
            <a:r>
              <a:rPr lang="en-US" sz="2400" b="1" i="0" u="none" strike="noStrike" baseline="0" dirty="0"/>
              <a:t>0100 </a:t>
            </a:r>
            <a:r>
              <a:rPr lang="en-US" sz="2400" i="0" u="none" strike="noStrike" baseline="0" dirty="0"/>
              <a:t>(</a:t>
            </a:r>
            <a:r>
              <a:rPr lang="en-US" sz="2400" b="1" i="0" u="none" strike="noStrike" baseline="0" dirty="0"/>
              <a:t>𝑥</a:t>
            </a:r>
            <a:r>
              <a:rPr lang="en-US" sz="2400" b="1" i="0" u="none" strike="noStrike" baseline="30000" dirty="0"/>
              <a:t>2</a:t>
            </a:r>
            <a:r>
              <a:rPr lang="en-US" sz="2400" i="0" u="none" strike="noStrike" baseline="0" dirty="0"/>
              <a:t>)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You should be able to see that the </a:t>
            </a:r>
            <a:r>
              <a:rPr lang="en-US" sz="2400" b="1" i="0" u="none" strike="noStrike" baseline="0" dirty="0"/>
              <a:t>remainder</a:t>
            </a:r>
            <a:r>
              <a:rPr lang="en-US" sz="2400" b="0" i="0" u="none" strike="noStrike" baseline="0" dirty="0"/>
              <a:t> is just the </a:t>
            </a:r>
            <a:r>
              <a:rPr lang="en-US" sz="2400" b="1" i="0" u="none" strike="noStrike" baseline="0" dirty="0"/>
              <a:t>bitwise exclusive OR </a:t>
            </a:r>
            <a:r>
              <a:rPr lang="en-US" sz="2400" b="0" i="0" u="none" strike="noStrike" baseline="0" dirty="0"/>
              <a:t>of the two messages.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CAD91-839B-CF0C-5FB5-DF696C11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42F5-D703-59B9-C267-616F12E8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8600" y="6356350"/>
            <a:ext cx="2133600" cy="365125"/>
          </a:xfrm>
        </p:spPr>
        <p:txBody>
          <a:bodyPr/>
          <a:lstStyle/>
          <a:p>
            <a:fld id="{E52DD598-343F-43AF-BF0E-2965081514C6}" type="slidenum">
              <a:rPr lang="th-TH" smtClean="0"/>
              <a:pPr/>
              <a:t>65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A9E1FC-C543-AA44-129A-55AB6632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07A7F7-2ED1-D105-FD89-C8B6B72B209C}"/>
              </a:ext>
            </a:extLst>
          </p:cNvPr>
          <p:cNvCxnSpPr>
            <a:cxnSpLocks/>
          </p:cNvCxnSpPr>
          <p:nvPr/>
        </p:nvCxnSpPr>
        <p:spPr>
          <a:xfrm>
            <a:off x="2590800" y="3505200"/>
            <a:ext cx="373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04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A5CA-B44F-405B-3D9D-705A3A43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41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We wanted to create a </a:t>
            </a:r>
            <a:r>
              <a:rPr lang="en-US" sz="2400" b="1" i="0" u="none" strike="noStrike" baseline="0" dirty="0"/>
              <a:t>polynomial for transmission </a:t>
            </a:r>
            <a:r>
              <a:rPr lang="en-US" sz="2400" b="0" i="0" u="none" strike="noStrike" baseline="0" dirty="0"/>
              <a:t>that is derived from the </a:t>
            </a:r>
            <a:r>
              <a:rPr lang="en-US" sz="2400" b="1" i="0" u="none" strike="noStrike" baseline="0" dirty="0"/>
              <a:t>original message 𝑀(𝑥)</a:t>
            </a:r>
            <a:r>
              <a:rPr lang="en-US" sz="2400" b="0" i="0" u="none" strike="noStrike" baseline="0" dirty="0"/>
              <a:t>, is </a:t>
            </a:r>
            <a:r>
              <a:rPr lang="en-US" sz="2400" b="1" i="0" u="none" strike="noStrike" baseline="0" dirty="0"/>
              <a:t>𝑘 bits </a:t>
            </a:r>
            <a:r>
              <a:rPr lang="en-US" sz="2400" b="0" i="0" u="none" strike="noStrike" baseline="0" dirty="0"/>
              <a:t>longer than </a:t>
            </a:r>
            <a:r>
              <a:rPr lang="en-US" sz="2400" b="1" i="0" u="none" strike="noStrike" baseline="0" dirty="0"/>
              <a:t>𝑀(𝑥)</a:t>
            </a:r>
            <a:r>
              <a:rPr lang="en-US" sz="2400" b="0" i="0" u="none" strike="noStrike" baseline="0" dirty="0"/>
              <a:t>, and is </a:t>
            </a:r>
            <a:r>
              <a:rPr lang="en-US" sz="2400" b="1" i="0" u="none" strike="noStrike" baseline="0" dirty="0"/>
              <a:t>exactly divisible </a:t>
            </a:r>
            <a:r>
              <a:rPr lang="en-US" sz="2400" b="0" i="0" u="none" strike="noStrike" baseline="0" dirty="0"/>
              <a:t>by </a:t>
            </a:r>
            <a:r>
              <a:rPr lang="en-US" sz="2400" b="1" i="0" u="none" strike="noStrike" baseline="0" dirty="0"/>
              <a:t>𝐶(𝑥)</a:t>
            </a:r>
            <a:r>
              <a:rPr lang="en-US" sz="2400" b="0" i="0" u="none" strike="noStrike" baseline="0" dirty="0"/>
              <a:t>. We can do this in the following way:</a:t>
            </a:r>
          </a:p>
          <a:p>
            <a:pPr algn="l"/>
            <a:endParaRPr lang="en-US" sz="2400" dirty="0"/>
          </a:p>
          <a:p>
            <a:pPr algn="l"/>
            <a:endParaRPr lang="en-US" sz="2400" b="0" i="0" u="none" strike="noStrike" baseline="0" dirty="0"/>
          </a:p>
          <a:p>
            <a:pPr algn="l"/>
            <a:endParaRPr lang="en-US" sz="2400" dirty="0"/>
          </a:p>
          <a:p>
            <a:pPr algn="l"/>
            <a:endParaRPr lang="en-US" sz="2400" b="0" i="0" u="none" strike="noStrike" baseline="0" dirty="0"/>
          </a:p>
          <a:p>
            <a:pPr algn="l"/>
            <a:endParaRPr lang="en-US" sz="2400" b="0" i="0" u="none" strike="noStrike" baseline="0" dirty="0"/>
          </a:p>
          <a:p>
            <a:pPr lvl="1"/>
            <a:endParaRPr lang="en-US" sz="2000" b="0" i="0" u="none" strike="noStrike" baseline="0" dirty="0"/>
          </a:p>
          <a:p>
            <a:pPr lvl="1"/>
            <a:r>
              <a:rPr lang="en-US" sz="2200" b="0" i="0" u="none" strike="noStrike" baseline="0" dirty="0"/>
              <a:t>It should be obvious that what is left at this point is a message that is exactly divisible by </a:t>
            </a:r>
            <a:r>
              <a:rPr lang="en-US" sz="2200" b="1" i="0" u="none" strike="noStrike" baseline="0" dirty="0"/>
              <a:t>𝐶(𝑥)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1" i="0" u="sng" strike="noStrike" baseline="0" dirty="0"/>
              <a:t>Note that </a:t>
            </a:r>
            <a:r>
              <a:rPr lang="en-US" sz="2200" b="0" i="0" u="none" strike="noStrike" baseline="0" dirty="0"/>
              <a:t>the resulting message consists of</a:t>
            </a:r>
            <a:r>
              <a:rPr lang="en-US" sz="2200" b="1" i="0" u="none" strike="noStrike" baseline="0" dirty="0"/>
              <a:t>𝑀(𝑥) </a:t>
            </a:r>
            <a:r>
              <a:rPr lang="en-US" sz="2200" b="0" i="0" u="none" strike="noStrike" baseline="0" dirty="0"/>
              <a:t>followed by the </a:t>
            </a:r>
            <a:r>
              <a:rPr lang="en-US" sz="2200" b="1" i="0" u="none" strike="noStrike" baseline="0" dirty="0"/>
              <a:t>remainder</a:t>
            </a:r>
            <a:r>
              <a:rPr lang="en-US" sz="2200" b="0" i="0" u="none" strike="noStrike" baseline="0" dirty="0"/>
              <a:t> obtained in </a:t>
            </a:r>
            <a:r>
              <a:rPr lang="en-US" sz="2200" b="1" i="0" u="none" strike="noStrike" baseline="0" dirty="0"/>
              <a:t>step2</a:t>
            </a:r>
            <a:r>
              <a:rPr lang="en-US" sz="2200" dirty="0"/>
              <a:t> </a:t>
            </a:r>
            <a:r>
              <a:rPr lang="en-US" sz="2200" b="0" i="0" u="none" strike="noStrike" baseline="0" dirty="0"/>
              <a:t> because when we </a:t>
            </a:r>
            <a:r>
              <a:rPr lang="en-US" sz="2200" b="1" i="0" u="none" strike="noStrike" baseline="0" dirty="0"/>
              <a:t>subtracted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the remainder </a:t>
            </a:r>
            <a:r>
              <a:rPr lang="en-US" sz="2200" b="0" i="0" u="none" strike="noStrike" baseline="0" dirty="0"/>
              <a:t>(which can be no more than </a:t>
            </a:r>
            <a:r>
              <a:rPr lang="en-US" sz="2200" b="1" i="0" u="none" strike="noStrike" baseline="0" dirty="0"/>
              <a:t>𝑘 bits </a:t>
            </a:r>
            <a:r>
              <a:rPr lang="en-US" sz="2200" b="0" i="0" u="none" strike="noStrike" baseline="0" dirty="0"/>
              <a:t>long), we were </a:t>
            </a:r>
            <a:r>
              <a:rPr lang="en-US" sz="2200" b="1" i="0" u="none" strike="noStrike" baseline="0" dirty="0"/>
              <a:t>XORing</a:t>
            </a:r>
            <a:r>
              <a:rPr lang="en-US" sz="2200" b="0" i="0" u="none" strike="noStrike" baseline="0" dirty="0"/>
              <a:t> it with the </a:t>
            </a:r>
            <a:r>
              <a:rPr lang="en-US" sz="2200" b="1" i="0" u="none" strike="noStrike" baseline="0" dirty="0"/>
              <a:t>𝑘 zeros </a:t>
            </a:r>
            <a:r>
              <a:rPr lang="en-US" sz="2200" b="0" i="0" u="none" strike="noStrike" baseline="0" dirty="0"/>
              <a:t>added in </a:t>
            </a:r>
            <a:r>
              <a:rPr lang="en-US" sz="2200" b="1" i="0" u="none" strike="noStrike" baseline="0" dirty="0"/>
              <a:t>step 1</a:t>
            </a:r>
            <a:r>
              <a:rPr lang="en-US" sz="2200" b="0" i="0" u="none" strike="noStrike" baseline="0" dirty="0"/>
              <a:t>. 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B5854-8CB1-A897-7D9C-EBED9A79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D8B7-01F2-6BE5-125B-670692DE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60FD9D-40B4-A9AE-B817-A5AA5DDF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DDA87-3A44-B353-47EC-82E2FC9D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991600" cy="20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7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FB7D-85C1-15F8-EC5A-101A20A1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>
            <a:noAutofit/>
          </a:bodyPr>
          <a:lstStyle/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</a:rPr>
              <a:t>Consider an 8-bit message 𝑥</a:t>
            </a:r>
            <a:r>
              <a:rPr lang="en-US" sz="2400" b="1" i="0" u="none" strike="noStrike" baseline="30000" dirty="0">
                <a:solidFill>
                  <a:srgbClr val="000000"/>
                </a:solidFill>
              </a:rPr>
              <a:t>7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+ 𝑥</a:t>
            </a:r>
            <a:r>
              <a:rPr lang="en-US" sz="2400" b="1" i="0" u="none" strike="noStrike" baseline="30000" dirty="0">
                <a:solidFill>
                  <a:srgbClr val="000000"/>
                </a:solidFill>
              </a:rPr>
              <a:t>4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 + 𝑥</a:t>
            </a:r>
            <a:r>
              <a:rPr lang="en-US" sz="2400" b="1" i="0" u="none" strike="noStrike" baseline="30000" dirty="0">
                <a:solidFill>
                  <a:srgbClr val="000000"/>
                </a:solidFill>
              </a:rPr>
              <a:t>3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 + 𝑥</a:t>
            </a:r>
            <a:r>
              <a:rPr lang="en-US" sz="2400" b="1" i="0" u="none" strike="noStrike" baseline="30000" dirty="0">
                <a:solidFill>
                  <a:srgbClr val="000000"/>
                </a:solidFill>
              </a:rPr>
              <a:t>1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10011010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.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Next is to find 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k</a:t>
            </a:r>
            <a:r>
              <a:rPr lang="en-US" sz="2200" dirty="0">
                <a:solidFill>
                  <a:srgbClr val="000000"/>
                </a:solidFill>
              </a:rPr>
              <a:t>, and it is </a:t>
            </a:r>
            <a:r>
              <a:rPr lang="en-US" sz="2200" b="1" dirty="0">
                <a:solidFill>
                  <a:srgbClr val="000000"/>
                </a:solidFill>
              </a:rPr>
              <a:t>log</a:t>
            </a:r>
            <a:r>
              <a:rPr lang="en-US" sz="2200" b="1" baseline="-25000" dirty="0">
                <a:solidFill>
                  <a:srgbClr val="000000"/>
                </a:solidFill>
              </a:rPr>
              <a:t>2</a:t>
            </a:r>
            <a:r>
              <a:rPr lang="en-US" sz="2200" b="1" dirty="0">
                <a:solidFill>
                  <a:srgbClr val="000000"/>
                </a:solidFill>
              </a:rPr>
              <a:t>(message size) =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dirty="0">
                <a:solidFill>
                  <a:srgbClr val="000000"/>
                </a:solidFill>
              </a:rPr>
              <a:t>log</a:t>
            </a:r>
            <a:r>
              <a:rPr lang="en-US" sz="2200" b="1" baseline="-25000" dirty="0">
                <a:solidFill>
                  <a:srgbClr val="000000"/>
                </a:solidFill>
              </a:rPr>
              <a:t>2</a:t>
            </a:r>
            <a:r>
              <a:rPr lang="en-US" sz="2200" b="1" dirty="0">
                <a:solidFill>
                  <a:srgbClr val="000000"/>
                </a:solidFill>
              </a:rPr>
              <a:t>(8)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=3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k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so add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3 zeros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in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Least Significant bit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position of the message and called as 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T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x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: 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10011010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000</a:t>
            </a:r>
            <a:endParaRPr lang="en-US" sz="2200" b="1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sz="2200" b="1" i="0" u="none" strike="noStrike" baseline="0" dirty="0">
                <a:solidFill>
                  <a:srgbClr val="000000"/>
                </a:solidFill>
              </a:rPr>
              <a:t>Divide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1" dirty="0">
                <a:solidFill>
                  <a:srgbClr val="000000"/>
                </a:solidFill>
              </a:rPr>
              <a:t>T</a:t>
            </a:r>
            <a:r>
              <a:rPr lang="en-US" sz="2200" b="1" dirty="0">
                <a:solidFill>
                  <a:srgbClr val="000000"/>
                </a:solidFill>
              </a:rPr>
              <a:t>(</a:t>
            </a:r>
            <a:r>
              <a:rPr lang="en-US" sz="2200" b="1" i="1" dirty="0">
                <a:solidFill>
                  <a:srgbClr val="000000"/>
                </a:solidFill>
              </a:rPr>
              <a:t>x</a:t>
            </a:r>
            <a:r>
              <a:rPr lang="en-US" sz="2200" b="1" dirty="0">
                <a:solidFill>
                  <a:srgbClr val="000000"/>
                </a:solidFill>
              </a:rPr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by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𝐶(𝑥)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which is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1101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1" u="none" strike="noStrike" baseline="0" dirty="0">
                <a:solidFill>
                  <a:srgbClr val="000000"/>
                </a:solidFill>
              </a:rPr>
              <a:t>from the previous example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200" b="1" i="0" u="none" strike="noStrike" baseline="0" dirty="0"/>
              <a:t>. Figure 2.12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shows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polynomial long-division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operation.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Thus, in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first step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of the example, we see that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divisor 𝐶(𝑥) = 1101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divides once into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the first four bits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of the message 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1001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 since they are of the same degree and leaves a remainder of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100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1101 XOR 1001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next step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is to bring down a digit from the message polynomial until we get another polynomial with the same degree as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𝐶(𝑥)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in this case,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1001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We calculate the remainder again 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1000)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and continue until the calculation is complete.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51F98-C8D6-E100-BF58-4A98328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25B94-ECB3-C0B1-CFCA-66CB6787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2E6716-648F-0C7E-1236-37007CBA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6534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FCB1-9F64-B05D-AA17-A77459F1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363A6-415B-54F4-D8AF-B6A9B6C6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68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75383-35C7-1DE0-B394-8E42044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457200"/>
            <a:ext cx="75247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10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84D4-3FC9-6E34-1FBC-A54CB1B0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65750"/>
          </a:xfrm>
        </p:spPr>
        <p:txBody>
          <a:bodyPr>
            <a:noAutofit/>
          </a:bodyPr>
          <a:lstStyle/>
          <a:p>
            <a:pPr lvl="1"/>
            <a:r>
              <a:rPr lang="en-US" sz="2400" b="1" i="0" u="none" strike="noStrike" baseline="0" dirty="0"/>
              <a:t>Figure 2.12 shows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that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remainder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101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400" b="1" i="0" u="sng" strike="noStrike" baseline="0" dirty="0">
                <a:solidFill>
                  <a:srgbClr val="000000"/>
                </a:solidFill>
              </a:rPr>
              <a:t>Next: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 </a:t>
            </a: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final sending message </a:t>
            </a:r>
            <a:r>
              <a:rPr lang="en-US" sz="2400" b="1" i="1" dirty="0">
                <a:solidFill>
                  <a:srgbClr val="0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en-US" sz="2400" b="1" i="1" dirty="0">
                <a:solidFill>
                  <a:srgbClr val="000000"/>
                </a:solidFill>
              </a:rPr>
              <a:t>x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T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x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) – remainder =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10011010000 </a:t>
            </a:r>
            <a:r>
              <a:rPr lang="en-US" sz="2400" b="1" i="0" u="none" strike="noStrike" baseline="0" dirty="0">
                <a:solidFill>
                  <a:srgbClr val="000000"/>
                </a:solidFill>
                <a:sym typeface="Symbol" panose="05050102010706020507" pitchFamily="18" charset="2"/>
              </a:rPr>
              <a:t>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101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10011010101 = </a:t>
            </a:r>
            <a:r>
              <a:rPr lang="en-US" sz="2400" b="1" i="1" dirty="0">
                <a:solidFill>
                  <a:srgbClr val="0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en-US" sz="2400" b="1" i="1" dirty="0">
                <a:solidFill>
                  <a:srgbClr val="000000"/>
                </a:solidFill>
              </a:rPr>
              <a:t>x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2"/>
            <a:r>
              <a:rPr lang="en-US" b="0" i="1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b="1" i="1" u="none" strike="noStrike" baseline="0" dirty="0">
                <a:solidFill>
                  <a:srgbClr val="000000"/>
                </a:solidFill>
              </a:rPr>
              <a:t>minus operation in</a:t>
            </a:r>
            <a:r>
              <a:rPr lang="en-US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1" i="1" u="none" strike="noStrike" baseline="0" dirty="0">
                <a:solidFill>
                  <a:srgbClr val="000000"/>
                </a:solidFill>
              </a:rPr>
              <a:t>polynomial arithmetic </a:t>
            </a:r>
            <a:r>
              <a:rPr lang="en-US" b="0" i="1" u="none" strike="noStrike" baseline="0" dirty="0">
                <a:solidFill>
                  <a:srgbClr val="000000"/>
                </a:solidFill>
              </a:rPr>
              <a:t>is the </a:t>
            </a:r>
            <a:r>
              <a:rPr lang="en-US" b="1" i="1" u="none" strike="noStrike" baseline="0" dirty="0">
                <a:solidFill>
                  <a:srgbClr val="000000"/>
                </a:solidFill>
              </a:rPr>
              <a:t>logical XOR </a:t>
            </a:r>
            <a:r>
              <a:rPr lang="en-US" b="0" i="1" u="none" strike="noStrike" baseline="0" dirty="0">
                <a:solidFill>
                  <a:srgbClr val="000000"/>
                </a:solidFill>
              </a:rPr>
              <a:t>operation.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sz="2400" i="0" u="none" strike="noStrike" baseline="0" dirty="0">
                <a:solidFill>
                  <a:srgbClr val="000000"/>
                </a:solidFill>
              </a:rPr>
              <a:t>And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the sending polynomial is </a:t>
            </a:r>
            <a:r>
              <a:rPr lang="en-US" sz="2400" b="1" i="1" u="sng" dirty="0">
                <a:solidFill>
                  <a:srgbClr val="000000"/>
                </a:solidFill>
              </a:rPr>
              <a:t>P</a:t>
            </a:r>
            <a:r>
              <a:rPr lang="en-US" sz="2400" b="1" u="sng" dirty="0">
                <a:solidFill>
                  <a:srgbClr val="000000"/>
                </a:solidFill>
              </a:rPr>
              <a:t>(</a:t>
            </a:r>
            <a:r>
              <a:rPr lang="en-US" sz="2400" b="1" i="1" u="sng" dirty="0">
                <a:solidFill>
                  <a:srgbClr val="000000"/>
                </a:solidFill>
              </a:rPr>
              <a:t>x</a:t>
            </a:r>
            <a:r>
              <a:rPr lang="en-US" sz="2400" b="1" u="sng" dirty="0">
                <a:solidFill>
                  <a:srgbClr val="000000"/>
                </a:solidFill>
              </a:rPr>
              <a:t>), 10011010101 </a:t>
            </a:r>
            <a:r>
              <a:rPr lang="en-US" sz="2400" dirty="0">
                <a:solidFill>
                  <a:srgbClr val="000000"/>
                </a:solidFill>
              </a:rPr>
              <a:t>and its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divisible polynomial is 𝐶(𝑥)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1101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</a:rPr>
              <a:t>That is </a:t>
            </a:r>
            <a:r>
              <a:rPr lang="en-US" sz="2200" b="1" dirty="0">
                <a:solidFill>
                  <a:srgbClr val="000000"/>
                </a:solidFill>
              </a:rPr>
              <a:t>P(x) % C(x) = 0000 = 10011010101 % 1101 = 0000</a:t>
            </a:r>
            <a:endParaRPr lang="en-US" sz="2200" b="1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sz="2400" b="0" i="0" u="sng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recipient divides the received polynomial </a:t>
            </a:r>
            <a:r>
              <a:rPr lang="en-US" sz="2400" b="1" i="1" u="sng" dirty="0">
                <a:solidFill>
                  <a:srgbClr val="000000"/>
                </a:solidFill>
              </a:rPr>
              <a:t>P</a:t>
            </a:r>
            <a:r>
              <a:rPr lang="en-US" sz="2400" b="1" u="sng" dirty="0">
                <a:solidFill>
                  <a:srgbClr val="000000"/>
                </a:solidFill>
              </a:rPr>
              <a:t>(</a:t>
            </a:r>
            <a:r>
              <a:rPr lang="en-US" sz="2400" b="1" i="1" u="sng" dirty="0">
                <a:solidFill>
                  <a:srgbClr val="000000"/>
                </a:solidFill>
              </a:rPr>
              <a:t>x</a:t>
            </a:r>
            <a:r>
              <a:rPr lang="en-US" sz="2400" b="1" u="sng" dirty="0">
                <a:solidFill>
                  <a:srgbClr val="000000"/>
                </a:solidFill>
              </a:rPr>
              <a:t>)</a:t>
            </a:r>
            <a:r>
              <a:rPr lang="en-US" sz="2400" u="sng" dirty="0">
                <a:solidFill>
                  <a:srgbClr val="000000"/>
                </a:solidFill>
              </a:rPr>
              <a:t>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by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𝐶(𝑥),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and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if the result is 0, it concludes that there were no errors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</a:rPr>
              <a:t>If the result is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nonzero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, discard the corrupted </a:t>
            </a:r>
            <a:r>
              <a:rPr lang="en-US" sz="2400" b="1" i="0" u="none" strike="noStrike" baseline="0" dirty="0"/>
              <a:t>message.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074E-9AE4-A16E-042C-E04514D0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B08D0-806A-6520-D39C-6CDFF816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301941-7E2D-45CD-7C83-6EBC94FD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348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7452"/>
            <a:ext cx="8686800" cy="4938712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/>
              <a:t>Connecting </a:t>
            </a:r>
            <a:r>
              <a:rPr lang="en-US" sz="2800" b="1" i="0" u="none" strike="noStrike" baseline="0" dirty="0"/>
              <a:t>two nodes </a:t>
            </a:r>
            <a:r>
              <a:rPr lang="en-US" sz="2800" b="0" i="0" u="none" strike="noStrike" baseline="0" dirty="0"/>
              <a:t>with a suitable medium is only the </a:t>
            </a:r>
            <a:r>
              <a:rPr lang="en-US" sz="2800" b="1" i="0" u="none" strike="noStrike" baseline="0" dirty="0"/>
              <a:t>first step</a:t>
            </a:r>
            <a:r>
              <a:rPr lang="en-US" sz="2800" b="0" i="0" u="none" strike="noStrike" baseline="0" dirty="0"/>
              <a:t>. </a:t>
            </a:r>
          </a:p>
          <a:p>
            <a:pPr algn="l"/>
            <a:r>
              <a:rPr lang="en-US" sz="2800" b="1" i="0" u="sng" strike="noStrike" baseline="0" dirty="0"/>
              <a:t>Five additional problems </a:t>
            </a:r>
            <a:r>
              <a:rPr lang="en-US" sz="2800" b="0" i="0" u="none" strike="noStrike" baseline="0" dirty="0"/>
              <a:t>must be addressed before the </a:t>
            </a:r>
            <a:r>
              <a:rPr lang="en-US" sz="2800" b="1" i="0" u="none" strike="noStrike" baseline="0" dirty="0"/>
              <a:t>nodes</a:t>
            </a:r>
            <a:r>
              <a:rPr lang="en-US" sz="2800" b="0" i="0" u="none" strike="noStrike" baseline="0" dirty="0"/>
              <a:t> can successfully connect and exchange </a:t>
            </a:r>
            <a:r>
              <a:rPr lang="en-US" sz="2800" b="1" i="0" u="none" strike="noStrike" baseline="0" dirty="0"/>
              <a:t>packets</a:t>
            </a:r>
            <a:r>
              <a:rPr lang="en-US" sz="2800" dirty="0"/>
              <a:t> </a:t>
            </a:r>
            <a:r>
              <a:rPr lang="en-US" sz="2800" b="0" i="0" u="none" strike="noStrike" baseline="0" dirty="0"/>
              <a:t>(as per </a:t>
            </a:r>
            <a:r>
              <a:rPr lang="en-US" sz="2800" b="1" i="0" u="none" strike="noStrike" baseline="0" dirty="0"/>
              <a:t>layer 2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terminology</a:t>
            </a:r>
            <a:r>
              <a:rPr lang="en-US" sz="2800" b="0" i="0" u="none" strike="noStrike" baseline="0" dirty="0"/>
              <a:t> of the </a:t>
            </a:r>
            <a:r>
              <a:rPr lang="en-US" sz="2800" b="1" i="0" u="none" strike="noStrike" baseline="0" dirty="0"/>
              <a:t>OSI architecture</a:t>
            </a:r>
            <a:r>
              <a:rPr lang="en-US" sz="2800" b="0" i="0" u="none" strike="noStrike" baseline="0" dirty="0"/>
              <a:t>):</a:t>
            </a:r>
          </a:p>
          <a:p>
            <a:pPr lvl="1"/>
            <a:r>
              <a:rPr lang="en-US" sz="2400" b="1" i="0" u="sng" strike="noStrike" baseline="0" dirty="0"/>
              <a:t>First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is </a:t>
            </a:r>
            <a:r>
              <a:rPr lang="en-US" sz="2400" b="1" i="1" u="none" strike="noStrike" baseline="0" dirty="0"/>
              <a:t>encoding bits </a:t>
            </a:r>
            <a:r>
              <a:rPr lang="en-US" sz="2400" b="0" i="0" u="none" strike="noStrike" baseline="0" dirty="0"/>
              <a:t>onto the transmission medium so that a </a:t>
            </a:r>
            <a:r>
              <a:rPr lang="en-US" sz="2400" b="1" i="0" u="none" strike="noStrike" baseline="0" dirty="0"/>
              <a:t>receiving node </a:t>
            </a:r>
            <a:r>
              <a:rPr lang="en-US" sz="2400" b="0" i="0" u="none" strike="noStrike" baseline="0" dirty="0"/>
              <a:t>can understand them.</a:t>
            </a:r>
          </a:p>
          <a:p>
            <a:pPr lvl="1"/>
            <a:r>
              <a:rPr lang="en-US" sz="2400" b="1" i="0" u="sng" strike="noStrike" baseline="0" dirty="0"/>
              <a:t>Second</a:t>
            </a:r>
            <a:r>
              <a:rPr lang="en-US" sz="2400" b="0" i="0" u="none" strike="noStrike" baseline="0" dirty="0"/>
              <a:t> is delineating the sequence of </a:t>
            </a:r>
            <a:r>
              <a:rPr lang="en-US" sz="2400" b="1" i="0" u="none" strike="noStrike" baseline="0" dirty="0"/>
              <a:t>bits transmitted </a:t>
            </a:r>
            <a:r>
              <a:rPr lang="en-US" sz="2400" b="0" i="0" u="none" strike="noStrike" baseline="0" dirty="0"/>
              <a:t>over the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 into a complete message that can be delivered to the </a:t>
            </a:r>
            <a:r>
              <a:rPr lang="en-US" sz="2400" b="1" i="0" u="none" strike="noStrike" baseline="0" dirty="0"/>
              <a:t>end node</a:t>
            </a:r>
            <a:r>
              <a:rPr lang="en-US" sz="2400" b="0" i="0" u="none" strike="noStrike" baseline="0" dirty="0"/>
              <a:t>.</a:t>
            </a:r>
          </a:p>
          <a:p>
            <a:pPr lvl="2"/>
            <a:r>
              <a:rPr lang="en-US" sz="2200" b="0" i="0" u="none" strike="noStrike" baseline="0" dirty="0"/>
              <a:t>This is the </a:t>
            </a:r>
            <a:r>
              <a:rPr lang="en-US" sz="2200" b="1" i="1" u="sng" strike="noStrike" baseline="0" dirty="0"/>
              <a:t>framing </a:t>
            </a:r>
            <a:r>
              <a:rPr lang="en-US" sz="2200" b="0" i="0" u="sng" strike="noStrike" baseline="0" dirty="0"/>
              <a:t>problem</a:t>
            </a:r>
            <a:r>
              <a:rPr lang="en-US" sz="2200" b="0" i="0" u="none" strike="noStrike" baseline="0" dirty="0"/>
              <a:t>, and the messages delivered to the </a:t>
            </a:r>
            <a:r>
              <a:rPr lang="en-US" sz="2200" b="1" i="0" u="none" strike="noStrike" baseline="0" dirty="0"/>
              <a:t>end hosts</a:t>
            </a:r>
            <a:r>
              <a:rPr lang="en-US" sz="2200" b="0" i="0" u="none" strike="noStrike" baseline="0" dirty="0"/>
              <a:t> are often called </a:t>
            </a:r>
            <a:r>
              <a:rPr lang="en-US" sz="2200" b="1" i="1" u="none" strike="noStrike" baseline="0" dirty="0"/>
              <a:t>frames</a:t>
            </a:r>
            <a:r>
              <a:rPr lang="en-US" sz="2200" b="0" i="0" u="none" strike="noStrike" baseline="0" dirty="0"/>
              <a:t> (or sometimes </a:t>
            </a:r>
            <a:r>
              <a:rPr lang="en-US" sz="2200" b="1" i="1" u="none" strike="noStrike" baseline="0" dirty="0"/>
              <a:t>packets</a:t>
            </a:r>
            <a:r>
              <a:rPr lang="en-US" sz="2200" b="0" i="0" u="none" strike="noStrike" baseline="0" dirty="0"/>
              <a:t>).</a:t>
            </a:r>
            <a:endParaRPr lang="th-TH" sz="2200" dirty="0"/>
          </a:p>
          <a:p>
            <a:pPr lvl="1"/>
            <a:endParaRPr lang="th-TH" sz="2400" dirty="0"/>
          </a:p>
          <a:p>
            <a:pPr lvl="1"/>
            <a:endParaRPr lang="en-US" sz="2400" b="0" i="0" u="none" strike="noStrike" baseline="0" dirty="0"/>
          </a:p>
          <a:p>
            <a:pPr lvl="1"/>
            <a:endParaRPr lang="en-US" sz="2400" b="0" i="0" u="none" strike="noStrike" baseline="0" dirty="0"/>
          </a:p>
          <a:p>
            <a:pPr lvl="1"/>
            <a:endParaRPr lang="th-TH" sz="2400" dirty="0"/>
          </a:p>
          <a:p>
            <a:pPr algn="l"/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44EA7A-54B2-3B68-F176-9AFE2D0A4CB2}"/>
              </a:ext>
            </a:extLst>
          </p:cNvPr>
          <p:cNvSpPr txBox="1">
            <a:spLocks/>
          </p:cNvSpPr>
          <p:nvPr/>
        </p:nvSpPr>
        <p:spPr>
          <a:xfrm>
            <a:off x="228600" y="274638"/>
            <a:ext cx="86868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Problem: Connecting to a Network </a:t>
            </a:r>
            <a:endParaRPr lang="th-TH" sz="4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D301-B3A9-1CE2-6AC0-669DA54A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rmAutofit fontScale="92500"/>
          </a:bodyPr>
          <a:lstStyle/>
          <a:p>
            <a:pPr algn="l"/>
            <a:r>
              <a:rPr lang="en-US" sz="2600" b="1" i="1" u="none" strike="noStrike" baseline="0" dirty="0"/>
              <a:t>Where does the polynomial </a:t>
            </a:r>
            <a:r>
              <a:rPr lang="en-US" sz="2600" b="1" u="none" strike="noStrike" baseline="0" dirty="0"/>
              <a:t>𝐶(</a:t>
            </a:r>
            <a:r>
              <a:rPr lang="en-US" sz="2600" b="1" i="1" u="none" strike="noStrike" baseline="0" dirty="0"/>
              <a:t>𝑥</a:t>
            </a:r>
            <a:r>
              <a:rPr lang="en-US" sz="2600" b="1" u="none" strike="noStrike" baseline="0" dirty="0"/>
              <a:t>)</a:t>
            </a:r>
            <a:r>
              <a:rPr lang="en-US" sz="2600" b="1" i="1" u="none" strike="noStrike" baseline="0" dirty="0"/>
              <a:t> come from?</a:t>
            </a:r>
            <a:endParaRPr lang="en-US" sz="2600" b="0" i="0" u="none" strike="noStrike" baseline="0" dirty="0"/>
          </a:p>
          <a:p>
            <a:pPr lvl="1"/>
            <a:r>
              <a:rPr lang="en-US" sz="2400" b="0" i="0" u="none" strike="noStrike" baseline="0" dirty="0"/>
              <a:t>Intuitively, the idea is to select this polynomial so that </a:t>
            </a:r>
            <a:r>
              <a:rPr lang="en-US" sz="2400" b="1" i="1" u="none" strike="noStrike" baseline="0" dirty="0"/>
              <a:t>it is very unlikely to divide evenly into a message that has errors introduced into it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sz="2200" b="1" i="0" u="sng" dirty="0">
                <a:solidFill>
                  <a:srgbClr val="202124"/>
                </a:solidFill>
                <a:effectLst/>
              </a:rPr>
              <a:t>Divide evenly </a:t>
            </a:r>
            <a:r>
              <a:rPr lang="en-US" sz="2200" b="1" i="0" dirty="0">
                <a:solidFill>
                  <a:srgbClr val="202124"/>
                </a:solidFill>
                <a:effectLst/>
              </a:rPr>
              <a:t>means one number can be divided by another without anything left over</a:t>
            </a:r>
            <a:r>
              <a:rPr lang="en-US" sz="2200" dirty="0">
                <a:solidFill>
                  <a:srgbClr val="202124"/>
                </a:solidFill>
              </a:rPr>
              <a:t>; in</a:t>
            </a:r>
            <a:r>
              <a:rPr lang="en-US" sz="2200" b="1" i="1" dirty="0">
                <a:solidFill>
                  <a:srgbClr val="202124"/>
                </a:solidFill>
                <a:effectLst/>
              </a:rPr>
              <a:t> other words, no remainder.</a:t>
            </a:r>
            <a:endParaRPr lang="en-US" sz="2200" b="1" i="1" u="none" strike="noStrike" baseline="0" dirty="0"/>
          </a:p>
          <a:p>
            <a:pPr lvl="1"/>
            <a:r>
              <a:rPr lang="en-US" sz="2400" b="0" i="0" u="none" strike="noStrike" baseline="0" dirty="0"/>
              <a:t>If the </a:t>
            </a:r>
            <a:r>
              <a:rPr lang="en-US" sz="2400" b="1" i="0" u="none" strike="noStrike" baseline="0" dirty="0"/>
              <a:t>transmitted message </a:t>
            </a:r>
            <a:r>
              <a:rPr lang="en-US" sz="2400" b="0" i="0" u="none" strike="noStrike" baseline="0" dirty="0"/>
              <a:t>is </a:t>
            </a:r>
            <a:r>
              <a:rPr lang="en-US" sz="2400" b="1" i="0" u="none" strike="noStrike" baseline="0" dirty="0"/>
              <a:t>𝑃(𝑥)</a:t>
            </a:r>
            <a:r>
              <a:rPr lang="en-US" sz="2400" b="0" i="0" u="none" strike="noStrike" baseline="0" dirty="0"/>
              <a:t>introduced </a:t>
            </a:r>
            <a:r>
              <a:rPr lang="en-US" sz="2400" b="1" i="0" u="none" strike="noStrike" baseline="0" dirty="0"/>
              <a:t>errors, </a:t>
            </a:r>
            <a:r>
              <a:rPr lang="en-US" sz="2400" i="0" u="none" strike="noStrike" baseline="0" dirty="0"/>
              <a:t>the </a:t>
            </a:r>
            <a:r>
              <a:rPr lang="en-US" sz="2400" b="0" i="0" u="none" strike="noStrike" baseline="0" dirty="0"/>
              <a:t>addition of another </a:t>
            </a:r>
            <a:r>
              <a:rPr lang="en-US" sz="2400" b="1" i="0" u="none" strike="noStrike" baseline="0" dirty="0"/>
              <a:t>polynomial 𝐸(𝑥) </a:t>
            </a:r>
            <a:r>
              <a:rPr lang="en-US" sz="2400" i="0" u="none" strike="noStrike" baseline="0" dirty="0"/>
              <a:t>into the message</a:t>
            </a:r>
            <a:r>
              <a:rPr lang="en-US" sz="2400" b="1" i="0" u="none" strike="noStrike" baseline="0" dirty="0"/>
              <a:t>, </a:t>
            </a:r>
            <a:r>
              <a:rPr lang="en-US" sz="2400" b="0" i="0" u="none" strike="noStrike" baseline="0" dirty="0"/>
              <a:t>the recipient </a:t>
            </a:r>
            <a:r>
              <a:rPr lang="en-US" sz="2400" dirty="0"/>
              <a:t>s</a:t>
            </a:r>
            <a:r>
              <a:rPr lang="en-US" sz="2400" b="0" i="0" u="none" strike="noStrike" baseline="0" dirty="0"/>
              <a:t>ees:      </a:t>
            </a:r>
            <a:r>
              <a:rPr lang="en-US" sz="2400" b="1" i="0" u="none" strike="noStrike" baseline="0" dirty="0"/>
              <a:t>𝑃(𝑥) + 𝐸(𝑥)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only way that an </a:t>
            </a:r>
            <a:r>
              <a:rPr lang="en-US" sz="2400" b="1" i="0" u="none" strike="noStrike" baseline="0" dirty="0"/>
              <a:t>error</a:t>
            </a:r>
            <a:r>
              <a:rPr lang="en-US" sz="2400" b="0" i="0" u="none" strike="noStrike" baseline="0" dirty="0"/>
              <a:t> is </a:t>
            </a:r>
            <a:r>
              <a:rPr lang="en-US" sz="2400" b="1" i="0" u="none" strike="noStrike" baseline="0" dirty="0"/>
              <a:t>undetected</a:t>
            </a:r>
            <a:r>
              <a:rPr lang="en-US" sz="2400" b="0" i="0" u="none" strike="noStrike" baseline="0" dirty="0"/>
              <a:t> if the </a:t>
            </a:r>
            <a:r>
              <a:rPr lang="en-US" sz="2400" b="1" i="0" u="none" strike="noStrike" baseline="0" dirty="0"/>
              <a:t>received message </a:t>
            </a:r>
            <a:r>
              <a:rPr lang="en-US" sz="2400" b="0" i="0" u="none" strike="noStrike" baseline="0" dirty="0"/>
              <a:t>can be </a:t>
            </a:r>
            <a:r>
              <a:rPr lang="en-US" sz="2400" b="1" i="0" u="none" strike="noStrike" baseline="0" dirty="0"/>
              <a:t>evenly divided </a:t>
            </a:r>
            <a:r>
              <a:rPr lang="en-US" sz="2400" b="0" i="0" u="none" strike="noStrike" baseline="0" dirty="0"/>
              <a:t>by </a:t>
            </a:r>
            <a:r>
              <a:rPr lang="en-US" sz="2400" b="1" i="0" u="none" strike="noStrike" baseline="0" dirty="0"/>
              <a:t>𝐶(𝑥)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𝑃(𝑥) </a:t>
            </a:r>
            <a:r>
              <a:rPr lang="en-US" sz="2400" i="0" u="none" strike="noStrike" baseline="0" dirty="0"/>
              <a:t>also </a:t>
            </a:r>
            <a:r>
              <a:rPr lang="en-US" sz="2400" b="0" i="0" u="none" strike="noStrike" baseline="0" dirty="0"/>
              <a:t>can be </a:t>
            </a:r>
            <a:r>
              <a:rPr lang="en-US" sz="2400" b="1" i="0" u="none" strike="noStrike" baseline="0" dirty="0"/>
              <a:t>evenly divided </a:t>
            </a:r>
            <a:r>
              <a:rPr lang="en-US" sz="2400" b="0" i="0" u="none" strike="noStrike" baseline="0" dirty="0"/>
              <a:t>by </a:t>
            </a:r>
            <a:r>
              <a:rPr lang="en-US" sz="2400" b="1" i="0" u="none" strike="noStrike" baseline="0" dirty="0"/>
              <a:t>𝐶(𝑥)</a:t>
            </a:r>
            <a:r>
              <a:rPr lang="en-US" sz="2400" b="0" i="0" u="none" strike="noStrike" baseline="0" dirty="0"/>
              <a:t>, and </a:t>
            </a:r>
            <a:r>
              <a:rPr lang="en-US" sz="2400" b="1" i="0" u="sng" strike="noStrike" baseline="0" dirty="0"/>
              <a:t>𝐸(𝑥) can be divided evenly by 𝐶(𝑥). </a:t>
            </a:r>
          </a:p>
          <a:p>
            <a:pPr lvl="2"/>
            <a:r>
              <a:rPr lang="en-US" sz="2200" b="0" i="0" u="none" strike="noStrike" baseline="0" dirty="0"/>
              <a:t>The trick is to pick </a:t>
            </a:r>
            <a:r>
              <a:rPr lang="en-US" sz="2200" b="1" i="0" u="none" strike="noStrike" baseline="0" dirty="0"/>
              <a:t>𝐶(𝑥) </a:t>
            </a:r>
            <a:r>
              <a:rPr lang="en-US" sz="2200" b="0" i="0" u="none" strike="noStrike" baseline="0" dirty="0"/>
              <a:t>so that this is very unlikely for </a:t>
            </a:r>
            <a:r>
              <a:rPr lang="en-US" sz="2200" b="1" i="0" u="none" strike="noStrike" baseline="0" dirty="0"/>
              <a:t>common errors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CF00A-13CA-97C3-7F4A-682CBE87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5420C-CD42-11EE-8608-B1C3E8E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8DB4AC-B60D-5C79-7FEE-3A02428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0606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280C-286A-CF14-D9BE-BDEC3F32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sng" strike="noStrike" baseline="0" dirty="0"/>
              <a:t>There is a downside to </a:t>
            </a:r>
            <a:r>
              <a:rPr lang="en-US" sz="2400" b="1" i="0" u="sng" strike="noStrike" baseline="0" dirty="0"/>
              <a:t>correction</a:t>
            </a:r>
            <a:r>
              <a:rPr lang="en-US" sz="2400" b="0" i="0" u="none" strike="noStrike" baseline="0" dirty="0"/>
              <a:t>, as it generally requires a greater number of </a:t>
            </a:r>
            <a:r>
              <a:rPr lang="en-US" sz="2400" b="1" i="0" u="none" strike="noStrike" baseline="0" dirty="0"/>
              <a:t>redundant bits to send an error-correcting code </a:t>
            </a:r>
            <a:r>
              <a:rPr lang="en-US" sz="2400" b="0" i="0" u="none" strike="noStrike" baseline="0" dirty="0"/>
              <a:t>that is as strong (that is, able to cope with the same range of errors) as a code that only detects errors.</a:t>
            </a:r>
          </a:p>
          <a:p>
            <a:pPr algn="l"/>
            <a:r>
              <a:rPr lang="en-US" sz="2400" b="1" i="0" u="none" strike="noStrike" baseline="0" dirty="0"/>
              <a:t>Error detection </a:t>
            </a:r>
            <a:r>
              <a:rPr lang="en-US" sz="2400" b="0" i="0" u="none" strike="noStrike" baseline="0" dirty="0"/>
              <a:t>requires more bits to be sent when errors occur, and error correction requires more bits to be sent constantly.</a:t>
            </a:r>
          </a:p>
          <a:p>
            <a:pPr algn="l"/>
            <a:r>
              <a:rPr lang="en-US" sz="2400" b="0" i="0" u="none" strike="noStrike" baseline="0" dirty="0"/>
              <a:t>As a result, </a:t>
            </a:r>
            <a:r>
              <a:rPr lang="en-US" sz="2400" b="1" i="0" u="none" strike="noStrike" baseline="0" dirty="0"/>
              <a:t>error correction </a:t>
            </a:r>
            <a:r>
              <a:rPr lang="en-US" sz="2400" b="0" i="0" u="none" strike="noStrike" baseline="0" dirty="0"/>
              <a:t>tends to be most useful when </a:t>
            </a:r>
          </a:p>
          <a:p>
            <a:pPr lvl="1"/>
            <a:r>
              <a:rPr lang="en-US" sz="2400" b="0" i="0" u="none" strike="noStrike" baseline="0" dirty="0"/>
              <a:t>(1) </a:t>
            </a:r>
            <a:r>
              <a:rPr lang="en-US" sz="2400" b="1" i="1" u="none" strike="noStrike" baseline="0" dirty="0"/>
              <a:t>errors are quite probable</a:t>
            </a:r>
            <a:r>
              <a:rPr lang="en-US" sz="2400" b="0" i="0" u="none" strike="noStrike" baseline="0" dirty="0"/>
              <a:t>, as they may be, for example, in a wireless environment, or </a:t>
            </a:r>
          </a:p>
          <a:p>
            <a:pPr lvl="1"/>
            <a:r>
              <a:rPr lang="en-US" sz="2400" b="0" i="0" u="none" strike="noStrike" baseline="0" dirty="0"/>
              <a:t>(2) </a:t>
            </a:r>
            <a:r>
              <a:rPr lang="en-US" sz="2400" b="1" i="1" u="none" strike="noStrike" baseline="0" dirty="0"/>
              <a:t>the cost of retransmission is too high</a:t>
            </a:r>
            <a:r>
              <a:rPr lang="en-US" sz="2400" b="0" i="0" u="none" strike="noStrike" baseline="0" dirty="0"/>
              <a:t>, for example, because of the latency involved in retransmitting a packet over a satellite link.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32A2A-6F83-014C-0C20-187FF640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A53C0-7C15-72CC-4843-CECC0A2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4AAA58-0305-B066-20B7-3E676B63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268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955-E812-E931-068E-74693F31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NimbusRomNo9L-Regu"/>
              </a:rPr>
              <a:t>Figure 2.13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shows the </a:t>
            </a:r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CRC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hardware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used for the generator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MMI10"/>
              </a:rPr>
              <a:t>𝑥</a:t>
            </a:r>
            <a:r>
              <a:rPr lang="en-US" sz="2400" b="1" i="0" u="none" strike="noStrike" baseline="30000" dirty="0">
                <a:solidFill>
                  <a:srgbClr val="000000"/>
                </a:solidFill>
                <a:latin typeface="CMR8"/>
              </a:rPr>
              <a:t>3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MR8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MR10"/>
              </a:rPr>
              <a:t>+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MMI10"/>
              </a:rPr>
              <a:t>𝑥</a:t>
            </a:r>
            <a:r>
              <a:rPr lang="en-US" sz="2400" b="1" i="0" u="none" strike="noStrike" baseline="30000" dirty="0">
                <a:solidFill>
                  <a:srgbClr val="000000"/>
                </a:solidFill>
                <a:latin typeface="CMR8"/>
              </a:rPr>
              <a:t>2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MR10"/>
              </a:rPr>
              <a:t>+1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from our previous example. </a:t>
            </a:r>
          </a:p>
          <a:p>
            <a:r>
              <a:rPr lang="en-US" sz="2400" b="0" i="0" u="none" strike="noStrike" baseline="0" dirty="0">
                <a:latin typeface="NimbusRomNo9L-Regu"/>
              </a:rPr>
              <a:t>The message is </a:t>
            </a:r>
            <a:r>
              <a:rPr lang="en-US" sz="2400" b="1" i="0" u="none" strike="noStrike" baseline="0" dirty="0">
                <a:latin typeface="NimbusRomNo9L-Regu"/>
              </a:rPr>
              <a:t>shifted in from the left</a:t>
            </a:r>
            <a:r>
              <a:rPr lang="en-US" sz="2400" b="0" i="0" u="none" strike="noStrike" baseline="0" dirty="0">
                <a:latin typeface="NimbusRomNo9L-Regu"/>
              </a:rPr>
              <a:t>, beginning with the </a:t>
            </a:r>
            <a:r>
              <a:rPr lang="en-US" sz="2400" b="1" i="0" u="none" strike="noStrike" baseline="0" dirty="0">
                <a:latin typeface="NimbusRomNo9L-Regu"/>
              </a:rPr>
              <a:t>most significant bit </a:t>
            </a:r>
            <a:r>
              <a:rPr lang="en-US" sz="2400" b="0" i="0" u="none" strike="noStrike" baseline="0" dirty="0">
                <a:latin typeface="NimbusRomNo9L-Regu"/>
              </a:rPr>
              <a:t>and ending with the string of </a:t>
            </a:r>
            <a:r>
              <a:rPr lang="en-US" sz="2400" b="1" i="0" u="none" strike="noStrike" baseline="0" dirty="0">
                <a:latin typeface="CMMI10"/>
              </a:rPr>
              <a:t>𝑘 </a:t>
            </a:r>
            <a:r>
              <a:rPr lang="en-US" sz="2400" b="1" i="0" u="none" strike="noStrike" baseline="0" dirty="0">
                <a:latin typeface="NimbusRomNo9L-Regu"/>
              </a:rPr>
              <a:t>zeros </a:t>
            </a:r>
            <a:r>
              <a:rPr lang="en-US" sz="2400" b="0" i="0" u="none" strike="noStrike" baseline="0" dirty="0">
                <a:latin typeface="NimbusRomNo9L-Regu"/>
              </a:rPr>
              <a:t>attached to the message, just as in the long division example. </a:t>
            </a:r>
          </a:p>
          <a:p>
            <a:r>
              <a:rPr lang="en-US" sz="2400" b="0" i="0" u="none" strike="noStrike" baseline="0" dirty="0">
                <a:latin typeface="NimbusRomNo9L-Regu"/>
              </a:rPr>
              <a:t>When all the bits have been </a:t>
            </a:r>
            <a:r>
              <a:rPr lang="en-US" sz="2400" b="1" i="0" u="none" strike="noStrike" baseline="0" dirty="0">
                <a:latin typeface="NimbusRomNo9L-Regu"/>
              </a:rPr>
              <a:t>shifted </a:t>
            </a:r>
            <a:r>
              <a:rPr lang="en-US" sz="2400" b="0" i="0" u="none" strike="noStrike" baseline="0" dirty="0">
                <a:latin typeface="NimbusRomNo9L-Regu"/>
              </a:rPr>
              <a:t>in and appropriately </a:t>
            </a:r>
            <a:r>
              <a:rPr lang="en-US" sz="2400" b="1" i="0" u="none" strike="noStrike" baseline="0" dirty="0">
                <a:latin typeface="NimbusRomNo9L-Regu"/>
              </a:rPr>
              <a:t>XORed</a:t>
            </a:r>
            <a:r>
              <a:rPr lang="en-US" sz="2400" b="0" i="0" u="none" strike="noStrike" baseline="0" dirty="0">
                <a:latin typeface="NimbusRomNo9L-Regu"/>
              </a:rPr>
              <a:t>, the </a:t>
            </a:r>
            <a:r>
              <a:rPr lang="en-US" sz="2400" b="1" i="0" u="none" strike="noStrike" baseline="0" dirty="0">
                <a:latin typeface="NimbusRomNo9L-Regu"/>
              </a:rPr>
              <a:t>register </a:t>
            </a:r>
            <a:r>
              <a:rPr lang="en-US" sz="2400" b="0" i="0" u="none" strike="noStrike" baseline="0" dirty="0">
                <a:latin typeface="NimbusRomNo9L-Regu"/>
              </a:rPr>
              <a:t>contains the </a:t>
            </a:r>
            <a:r>
              <a:rPr lang="en-US" sz="2400" b="1" i="0" u="none" strike="noStrike" baseline="0" dirty="0">
                <a:latin typeface="NimbusRomNo9L-Regu"/>
              </a:rPr>
              <a:t>remainder</a:t>
            </a:r>
            <a:r>
              <a:rPr lang="en-US" sz="2400" b="0" i="0" u="none" strike="noStrike" baseline="0" dirty="0">
                <a:latin typeface="NimbusRomNo9L-Regu"/>
              </a:rPr>
              <a:t>—the </a:t>
            </a:r>
            <a:r>
              <a:rPr lang="en-US" sz="2400" b="1" i="0" u="none" strike="noStrike" baseline="0" dirty="0">
                <a:latin typeface="NimbusRomNo9L-Regu"/>
              </a:rPr>
              <a:t>CRC</a:t>
            </a:r>
            <a:r>
              <a:rPr lang="en-US" sz="2400" b="0" i="0" u="none" strike="noStrike" baseline="0" dirty="0">
                <a:latin typeface="NimbusRomNo9L-Regu"/>
              </a:rPr>
              <a:t> (the </a:t>
            </a:r>
            <a:r>
              <a:rPr lang="en-US" sz="2400" b="1" i="0" u="none" strike="noStrike" baseline="0" dirty="0">
                <a:latin typeface="NimbusRomNo9L-Regu"/>
              </a:rPr>
              <a:t>most significant bit on the right</a:t>
            </a:r>
            <a:r>
              <a:rPr lang="en-US" sz="2400" b="0" i="0" u="none" strike="noStrike" baseline="0" dirty="0">
                <a:latin typeface="NimbusRomNo9L-Regu"/>
              </a:rPr>
              <a:t>). </a:t>
            </a:r>
          </a:p>
          <a:p>
            <a:r>
              <a:rPr lang="en-US" sz="2400" b="0" i="0" u="none" strike="noStrike" baseline="0" dirty="0">
                <a:latin typeface="NimbusRomNo9L-Regu"/>
              </a:rPr>
              <a:t>The position of the </a:t>
            </a:r>
            <a:r>
              <a:rPr lang="en-US" sz="2400" b="1" i="0" u="none" strike="noStrike" baseline="0" dirty="0">
                <a:latin typeface="NimbusRomNo9L-Regu"/>
              </a:rPr>
              <a:t>XOR </a:t>
            </a:r>
            <a:r>
              <a:rPr lang="en-US" sz="2400" b="0" i="0" u="none" strike="noStrike" baseline="0" dirty="0">
                <a:latin typeface="NimbusRomNo9L-Regu"/>
              </a:rPr>
              <a:t>gates is determined as follows: If the bits in the shift register are </a:t>
            </a:r>
            <a:r>
              <a:rPr lang="en-US" sz="2400" b="1" i="0" u="none" strike="noStrike" baseline="0" dirty="0">
                <a:latin typeface="NimbusRomNo9L-Regu"/>
              </a:rPr>
              <a:t>labeled 0 through </a:t>
            </a:r>
            <a:r>
              <a:rPr lang="en-US" sz="2400" b="1" i="0" u="none" strike="noStrike" baseline="0" dirty="0">
                <a:latin typeface="CMMI10"/>
              </a:rPr>
              <a:t>𝑘 </a:t>
            </a:r>
            <a:r>
              <a:rPr lang="en-US" sz="2400" b="1" i="0" u="none" strike="noStrike" baseline="0" dirty="0">
                <a:latin typeface="CMSY10"/>
              </a:rPr>
              <a:t>− </a:t>
            </a:r>
            <a:r>
              <a:rPr lang="en-US" sz="2400" b="1" i="0" u="none" strike="noStrike" baseline="0" dirty="0">
                <a:latin typeface="CMR10"/>
              </a:rPr>
              <a:t>1</a:t>
            </a:r>
            <a:r>
              <a:rPr lang="en-US" sz="2400" b="0" i="0" u="none" strike="noStrike" baseline="0" dirty="0">
                <a:latin typeface="NimbusRomNo9L-Regu"/>
              </a:rPr>
              <a:t>, </a:t>
            </a:r>
            <a:r>
              <a:rPr lang="en-US" sz="2400" b="1" i="0" u="none" strike="noStrike" baseline="0" dirty="0">
                <a:latin typeface="NimbusRomNo9L-Regu"/>
              </a:rPr>
              <a:t>left to right</a:t>
            </a:r>
            <a:r>
              <a:rPr lang="en-US" sz="2400" b="0" i="0" u="none" strike="noStrike" baseline="0" dirty="0">
                <a:latin typeface="NimbusRomNo9L-Regu"/>
              </a:rPr>
              <a:t>, then put an XOR gate in front of bit </a:t>
            </a:r>
            <a:r>
              <a:rPr lang="en-US" sz="2400" b="1" i="0" u="none" strike="noStrike" baseline="0" dirty="0">
                <a:latin typeface="CMMI10"/>
              </a:rPr>
              <a:t>𝑛 </a:t>
            </a:r>
            <a:r>
              <a:rPr lang="en-US" sz="2400" b="0" i="0" u="none" strike="noStrike" baseline="0" dirty="0">
                <a:latin typeface="NimbusRomNo9L-Regu"/>
              </a:rPr>
              <a:t>if there is a term </a:t>
            </a:r>
            <a:r>
              <a:rPr lang="en-US" sz="2400" b="1" i="0" u="none" strike="noStrike" baseline="0" dirty="0">
                <a:latin typeface="CMMI10"/>
              </a:rPr>
              <a:t>𝑥</a:t>
            </a:r>
            <a:r>
              <a:rPr lang="en-US" sz="2400" b="1" i="0" u="none" strike="noStrike" baseline="30000" dirty="0">
                <a:latin typeface="CMMI8"/>
              </a:rPr>
              <a:t>𝑛</a:t>
            </a:r>
            <a:r>
              <a:rPr lang="en-US" sz="2400" b="1" i="0" u="none" strike="noStrike" baseline="0" dirty="0">
                <a:latin typeface="CMMI8"/>
              </a:rPr>
              <a:t> </a:t>
            </a:r>
            <a:r>
              <a:rPr lang="en-US" sz="2400" b="0" i="0" u="none" strike="noStrike" baseline="0" dirty="0">
                <a:latin typeface="NimbusRomNo9L-Regu"/>
              </a:rPr>
              <a:t>in the </a:t>
            </a:r>
            <a:r>
              <a:rPr lang="en-US" sz="2400" b="1" i="0" u="none" strike="noStrike" baseline="0" dirty="0">
                <a:latin typeface="NimbusRomNo9L-Regu"/>
              </a:rPr>
              <a:t>generator polynomial</a:t>
            </a:r>
            <a:r>
              <a:rPr lang="en-US" sz="2400" b="0" i="0" u="none" strike="noStrike" baseline="0" dirty="0">
                <a:latin typeface="NimbusRomNo9L-Regu"/>
              </a:rPr>
              <a:t>. </a:t>
            </a:r>
          </a:p>
          <a:p>
            <a:r>
              <a:rPr lang="en-US" sz="2400" b="0" i="0" u="none" strike="noStrike" baseline="0" dirty="0">
                <a:latin typeface="NimbusRomNo9L-Regu"/>
              </a:rPr>
              <a:t>Thus, we see an </a:t>
            </a:r>
            <a:r>
              <a:rPr lang="en-US" sz="2400" b="1" i="0" u="none" strike="noStrike" baseline="0" dirty="0">
                <a:latin typeface="NimbusRomNo9L-Regu"/>
              </a:rPr>
              <a:t>XOR gate </a:t>
            </a:r>
            <a:r>
              <a:rPr lang="en-US" sz="2400" b="0" i="0" u="none" strike="noStrike" baseline="0" dirty="0">
                <a:latin typeface="NimbusRomNo9L-Regu"/>
              </a:rPr>
              <a:t>in front of positions </a:t>
            </a:r>
            <a:r>
              <a:rPr lang="en-US" sz="2400" b="1" i="0" u="none" strike="noStrike" baseline="0" dirty="0">
                <a:latin typeface="NimbusRomNo9L-Regu"/>
              </a:rPr>
              <a:t>0</a:t>
            </a:r>
            <a:r>
              <a:rPr lang="en-US" sz="2400" b="0" i="0" u="none" strike="noStrike" baseline="0" dirty="0">
                <a:latin typeface="NimbusRomNo9L-Regu"/>
              </a:rPr>
              <a:t> and </a:t>
            </a:r>
            <a:r>
              <a:rPr lang="en-US" sz="2400" b="1" i="0" u="none" strike="noStrike" baseline="0" dirty="0">
                <a:latin typeface="NimbusRomNo9L-Regu"/>
              </a:rPr>
              <a:t>2 </a:t>
            </a:r>
            <a:r>
              <a:rPr lang="en-US" sz="2400" b="0" i="0" u="none" strike="noStrike" baseline="0" dirty="0">
                <a:latin typeface="NimbusRomNo9L-Regu"/>
              </a:rPr>
              <a:t>for the </a:t>
            </a:r>
            <a:r>
              <a:rPr lang="en-US" sz="2400" b="1" i="0" u="none" strike="noStrike" baseline="0" dirty="0">
                <a:latin typeface="NimbusRomNo9L-Regu"/>
              </a:rPr>
              <a:t>generator </a:t>
            </a:r>
            <a:r>
              <a:rPr lang="en-US" sz="2400" b="1" i="0" u="none" strike="noStrike" baseline="0" dirty="0">
                <a:latin typeface="CMMI10"/>
              </a:rPr>
              <a:t>𝑥</a:t>
            </a:r>
            <a:r>
              <a:rPr lang="en-US" sz="2400" b="1" i="0" u="none" strike="noStrike" baseline="30000" dirty="0">
                <a:latin typeface="CMR8"/>
              </a:rPr>
              <a:t>3</a:t>
            </a:r>
            <a:r>
              <a:rPr lang="en-US" sz="2400" b="1" i="0" u="none" strike="noStrike" baseline="0" dirty="0">
                <a:latin typeface="CMR8"/>
              </a:rPr>
              <a:t> </a:t>
            </a:r>
            <a:r>
              <a:rPr lang="en-US" sz="2400" b="1" i="0" u="none" strike="noStrike" baseline="0" dirty="0">
                <a:latin typeface="CMR10"/>
              </a:rPr>
              <a:t>+ </a:t>
            </a:r>
            <a:r>
              <a:rPr lang="en-US" sz="2400" b="1" i="0" u="none" strike="noStrike" baseline="0" dirty="0">
                <a:latin typeface="CMMI10"/>
              </a:rPr>
              <a:t>𝑥</a:t>
            </a:r>
            <a:r>
              <a:rPr lang="en-US" sz="2400" b="1" i="0" u="none" strike="noStrike" baseline="30000" dirty="0">
                <a:latin typeface="CMR8"/>
              </a:rPr>
              <a:t>2</a:t>
            </a:r>
            <a:r>
              <a:rPr lang="en-US" sz="2400" b="1" i="0" u="none" strike="noStrike" baseline="0" dirty="0">
                <a:latin typeface="CMR8"/>
              </a:rPr>
              <a:t> </a:t>
            </a:r>
            <a:r>
              <a:rPr lang="en-US" sz="2400" b="1" i="0" u="none" strike="noStrike" baseline="0" dirty="0">
                <a:latin typeface="CMR10"/>
              </a:rPr>
              <a:t>+ </a:t>
            </a:r>
            <a:r>
              <a:rPr lang="en-US" sz="2400" b="1" i="0" u="none" strike="noStrike" baseline="0" dirty="0">
                <a:latin typeface="CMMI10"/>
              </a:rPr>
              <a:t>𝑥</a:t>
            </a:r>
            <a:r>
              <a:rPr lang="en-US" sz="2400" b="1" i="0" u="none" strike="noStrike" baseline="30000" dirty="0">
                <a:latin typeface="CMR8"/>
              </a:rPr>
              <a:t>0</a:t>
            </a:r>
            <a:r>
              <a:rPr lang="en-US" sz="2400" b="1" i="0" u="none" strike="noStrike" baseline="0" dirty="0">
                <a:latin typeface="NimbusRomNo9L-Regu"/>
              </a:rPr>
              <a:t>.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4CA04-6341-31B8-408C-86BECF10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17E3D-3805-BFA7-0CCD-D932DCC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35F469-716A-FC59-4616-86258F58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9377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72BC8-B872-5DE3-8E02-A0EBACA0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E9730-83B3-1127-A4CA-1AADF0C0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F125FF-D279-EF00-B3FB-FEA61E16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7168"/>
            <a:ext cx="8229600" cy="71723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Cyclic Redundancy Check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8ECD-DC33-39A0-D2E5-797BAF79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76400"/>
            <a:ext cx="8020050" cy="41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7451"/>
            <a:ext cx="8686800" cy="4938713"/>
          </a:xfrm>
        </p:spPr>
        <p:txBody>
          <a:bodyPr>
            <a:normAutofit/>
          </a:bodyPr>
          <a:lstStyle/>
          <a:p>
            <a:pPr lvl="1"/>
            <a:r>
              <a:rPr lang="en-US" sz="2400" b="1" i="0" u="sng" strike="noStrike" baseline="0" dirty="0"/>
              <a:t>Third</a:t>
            </a:r>
            <a:r>
              <a:rPr lang="en-US" sz="2400" b="0" i="0" u="none" strike="noStrike" baseline="0" dirty="0"/>
              <a:t>, because </a:t>
            </a:r>
            <a:r>
              <a:rPr lang="en-US" sz="2400" b="1" i="0" u="none" strike="noStrike" baseline="0" dirty="0"/>
              <a:t>frames </a:t>
            </a:r>
            <a:r>
              <a:rPr lang="en-US" sz="2400" b="0" i="0" u="none" strike="noStrike" baseline="0" dirty="0"/>
              <a:t>are sometimes </a:t>
            </a:r>
            <a:r>
              <a:rPr lang="en-US" sz="2400" b="1" i="1" u="none" strike="noStrike" baseline="0" dirty="0"/>
              <a:t>corrupted during transmission</a:t>
            </a:r>
            <a:r>
              <a:rPr lang="en-US" sz="2400" b="0" i="0" u="none" strike="noStrike" baseline="0" dirty="0"/>
              <a:t>, detecting them and taking the appropriate action is necessary; this is the </a:t>
            </a:r>
            <a:r>
              <a:rPr lang="en-US" sz="2400" b="1" i="1" u="sng" strike="noStrike" baseline="0" dirty="0"/>
              <a:t>error detection </a:t>
            </a:r>
            <a:r>
              <a:rPr lang="en-US" sz="2400" b="0" i="0" u="sng" strike="noStrike" baseline="0" dirty="0"/>
              <a:t>problem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1" i="0" u="none" strike="noStrike" baseline="0" dirty="0"/>
              <a:t> </a:t>
            </a:r>
            <a:r>
              <a:rPr lang="en-US" sz="2400" b="1" i="0" u="sng" strike="noStrike" baseline="0" dirty="0"/>
              <a:t>Fourth</a:t>
            </a:r>
            <a:r>
              <a:rPr lang="en-US" sz="2400" i="0" u="none" strike="noStrike" baseline="0" dirty="0"/>
              <a:t> issue </a:t>
            </a:r>
            <a:r>
              <a:rPr lang="en-US" sz="2400" b="1" i="1" u="none" strike="noStrike" baseline="0" dirty="0"/>
              <a:t>is how to link appear reliable </a:t>
            </a:r>
            <a:r>
              <a:rPr lang="en-US" sz="2400" b="0" i="0" u="none" strike="noStrike" baseline="0" dirty="0"/>
              <a:t>even though it </a:t>
            </a:r>
            <a:r>
              <a:rPr lang="en-US" sz="2400" b="0" i="1" u="none" strike="noStrike" baseline="0" dirty="0"/>
              <a:t>corrupts frames </a:t>
            </a:r>
            <a:r>
              <a:rPr lang="en-US" sz="2400" b="0" i="0" u="none" strike="noStrike" baseline="0" dirty="0"/>
              <a:t>from time to time. </a:t>
            </a:r>
          </a:p>
          <a:p>
            <a:pPr lvl="1"/>
            <a:r>
              <a:rPr lang="en-US" sz="2400" b="1" i="0" u="sng" strike="noStrike" baseline="0" dirty="0"/>
              <a:t>Fifth</a:t>
            </a:r>
            <a:r>
              <a:rPr lang="en-US" sz="2400" b="1" i="0" u="none" strike="noStrike" baseline="0" dirty="0"/>
              <a:t> </a:t>
            </a:r>
            <a:r>
              <a:rPr lang="en-US" sz="2400" i="0" u="none" strike="noStrike" baseline="0" dirty="0"/>
              <a:t>issue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is that </a:t>
            </a:r>
            <a:r>
              <a:rPr lang="en-US" sz="2400" b="0" i="0" strike="noStrike" baseline="0" dirty="0"/>
              <a:t>in cases where </a:t>
            </a:r>
            <a:r>
              <a:rPr lang="en-US" sz="2400" b="0" i="1" u="sng" strike="noStrike" baseline="0" dirty="0"/>
              <a:t>multiple hosts share the link</a:t>
            </a:r>
            <a:r>
              <a:rPr lang="en-US" sz="2400" b="0" i="0" strike="noStrike" baseline="0" dirty="0"/>
              <a:t>, it is necessary to mediate access to it</a:t>
            </a:r>
            <a:r>
              <a:rPr lang="en-US" sz="2400" b="0" i="0" u="none" strike="noStrike" baseline="0" dirty="0"/>
              <a:t>. This is the </a:t>
            </a:r>
            <a:r>
              <a:rPr lang="en-US" sz="2400" b="1" i="1" u="none" strike="noStrike" baseline="0" dirty="0"/>
              <a:t>media access control problem</a:t>
            </a:r>
            <a:r>
              <a:rPr lang="en-US" sz="2400" b="0" i="0" u="none" strike="noStrike" baseline="0" dirty="0"/>
              <a:t>.</a:t>
            </a:r>
            <a:endParaRPr lang="th-TH" sz="2400" dirty="0"/>
          </a:p>
          <a:p>
            <a:pPr algn="l"/>
            <a:r>
              <a:rPr lang="en-US" sz="2800" b="1" i="0" u="sng" strike="noStrike" baseline="0" dirty="0"/>
              <a:t>The goal </a:t>
            </a:r>
            <a:r>
              <a:rPr lang="en-US" sz="2800" b="0" i="0" u="none" strike="noStrike" baseline="0" dirty="0"/>
              <a:t>is to survey the </a:t>
            </a:r>
            <a:r>
              <a:rPr lang="en-US" sz="2800" b="1" i="0" u="none" strike="noStrike" baseline="0" dirty="0"/>
              <a:t>available link-level technology</a:t>
            </a:r>
            <a:r>
              <a:rPr lang="en-US" sz="2800" b="0" i="0" u="none" strike="noStrike" baseline="0" dirty="0"/>
              <a:t> to solve </a:t>
            </a:r>
            <a:r>
              <a:rPr lang="en-US" sz="2800" b="1" i="0" u="none" strike="noStrike" baseline="0" dirty="0"/>
              <a:t>these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five fundamental issues of nod connection</a:t>
            </a:r>
            <a:r>
              <a:rPr lang="en-US" sz="2800" b="0" i="0" u="none" strike="noStrike" baseline="0" dirty="0"/>
              <a:t>.</a:t>
            </a:r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F145C-ABD0-40EF-1E3C-A7DEEDA5EDD6}"/>
              </a:ext>
            </a:extLst>
          </p:cNvPr>
          <p:cNvSpPr txBox="1">
            <a:spLocks/>
          </p:cNvSpPr>
          <p:nvPr/>
        </p:nvSpPr>
        <p:spPr>
          <a:xfrm>
            <a:off x="228600" y="274638"/>
            <a:ext cx="86868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Problem: Connecting to a Network </a:t>
            </a:r>
            <a:endParaRPr lang="th-TH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At the other end of the </a:t>
            </a:r>
            <a:r>
              <a:rPr lang="en-US" sz="2800" b="1" i="0" u="none" strike="noStrike" baseline="0" dirty="0"/>
              <a:t>network spectrum</a:t>
            </a:r>
            <a:r>
              <a:rPr lang="en-US" sz="2800" b="0" i="0" u="none" strike="noStrike" baseline="0" dirty="0"/>
              <a:t>, a typical user encounters </a:t>
            </a:r>
            <a:r>
              <a:rPr lang="en-US" sz="2800" b="1" i="0" u="none" strike="noStrike" baseline="0" dirty="0"/>
              <a:t>links</a:t>
            </a:r>
            <a:r>
              <a:rPr lang="en-US" sz="2800" b="0" i="0" u="none" strike="noStrike" baseline="0" dirty="0"/>
              <a:t> to connect a computer to the existing </a:t>
            </a:r>
            <a:r>
              <a:rPr lang="en-US" sz="2800" b="1" i="0" u="none" strike="noStrike" baseline="0" dirty="0"/>
              <a:t>Internet</a:t>
            </a:r>
            <a:endParaRPr lang="en-US" sz="2800" b="0" i="0" u="none" strike="noStrike" baseline="0" dirty="0"/>
          </a:p>
          <a:p>
            <a:pPr lvl="1"/>
            <a:r>
              <a:rPr lang="en-US" sz="2400" b="0" i="0" u="none" strike="noStrike" baseline="0" dirty="0"/>
              <a:t>Sometimes </a:t>
            </a:r>
            <a:r>
              <a:rPr lang="en-US" sz="2400" b="1" i="0" u="none" strike="noStrike" baseline="0" dirty="0"/>
              <a:t>link </a:t>
            </a:r>
            <a:r>
              <a:rPr lang="en-US" sz="2400" b="0" i="0" u="none" strike="noStrike" baseline="0" dirty="0"/>
              <a:t>will be a </a:t>
            </a:r>
            <a:r>
              <a:rPr lang="en-US" sz="2400" b="1" i="0" u="none" strike="noStrike" baseline="0" dirty="0"/>
              <a:t>wireless (Wi-Fi) link</a:t>
            </a:r>
            <a:r>
              <a:rPr lang="en-US" sz="2400" b="0" i="0" u="none" strike="noStrike" baseline="0" dirty="0"/>
              <a:t>;</a:t>
            </a:r>
          </a:p>
          <a:p>
            <a:pPr lvl="1"/>
            <a:r>
              <a:rPr lang="en-US" sz="2400" b="0" i="0" u="none" strike="noStrike" baseline="0" dirty="0"/>
              <a:t> it is an </a:t>
            </a:r>
            <a:r>
              <a:rPr lang="en-US" sz="2400" b="1" i="0" u="none" strike="noStrike" baseline="0" dirty="0"/>
              <a:t>Ethernet link (LAN) </a:t>
            </a:r>
            <a:r>
              <a:rPr lang="en-US" sz="2400" b="0" i="0" u="none" strike="noStrike" baseline="0" dirty="0"/>
              <a:t>in an office building; </a:t>
            </a:r>
          </a:p>
          <a:p>
            <a:pPr lvl="1"/>
            <a:r>
              <a:rPr lang="en-US" sz="2400" b="0" i="0" u="none" strike="noStrike" baseline="0" dirty="0"/>
              <a:t>it is a </a:t>
            </a:r>
            <a:r>
              <a:rPr lang="en-US" sz="2400" b="1" i="0" u="none" strike="noStrike" baseline="0" dirty="0"/>
              <a:t>smartphone </a:t>
            </a:r>
            <a:r>
              <a:rPr lang="en-US" sz="2400" b="0" i="0" u="none" strike="noStrike" baseline="0" dirty="0"/>
              <a:t>hotspot connection; </a:t>
            </a:r>
          </a:p>
          <a:p>
            <a:pPr lvl="1"/>
            <a:r>
              <a:rPr lang="en-US" sz="2400" b="0" i="0" u="none" strike="noStrike" baseline="0" dirty="0"/>
              <a:t>it is a </a:t>
            </a:r>
            <a:r>
              <a:rPr lang="en-US" sz="2400" b="1" i="0" u="none" strike="noStrike" baseline="0" dirty="0"/>
              <a:t>fiber optic link </a:t>
            </a:r>
            <a:r>
              <a:rPr lang="en-US" sz="2400" b="0" i="0" u="none" strike="noStrike" baseline="0" dirty="0"/>
              <a:t>provided by an </a:t>
            </a:r>
            <a:r>
              <a:rPr lang="en-US" sz="2400" b="1" i="0" u="none" strike="noStrike" baseline="0" dirty="0"/>
              <a:t>ISP </a:t>
            </a:r>
            <a:r>
              <a:rPr lang="en-US" sz="2400" i="0" u="none" strike="noStrike" baseline="0" dirty="0"/>
              <a:t>(Internet Service Provider), </a:t>
            </a:r>
            <a:r>
              <a:rPr lang="en-US" sz="2400" b="0" i="0" u="none" strike="noStrike" baseline="0" dirty="0"/>
              <a:t>and many others connect with </a:t>
            </a:r>
            <a:r>
              <a:rPr lang="en-US" sz="2400" b="1" i="0" u="none" strike="noStrike" baseline="0" dirty="0"/>
              <a:t>copper wire </a:t>
            </a:r>
            <a:r>
              <a:rPr lang="en-US" sz="2400" b="0" i="0" u="none" strike="noStrike" baseline="0" dirty="0"/>
              <a:t>or cable.</a:t>
            </a:r>
          </a:p>
          <a:p>
            <a:pPr lvl="1"/>
            <a:r>
              <a:rPr lang="en-US" sz="2400" b="1" i="0" u="none" strike="noStrike" baseline="0" dirty="0"/>
              <a:t>Figure 2.1</a:t>
            </a:r>
            <a:r>
              <a:rPr lang="en-US" sz="2400" b="0" i="0" u="none" strike="noStrike" baseline="0" dirty="0"/>
              <a:t> illustrates various links that might be found on today’s </a:t>
            </a:r>
            <a:r>
              <a:rPr lang="en-US" sz="2400" b="1" i="0" u="none" strike="noStrike" baseline="0" dirty="0"/>
              <a:t>Internet</a:t>
            </a:r>
            <a:r>
              <a:rPr lang="en-US" sz="2400" b="0" i="0" u="none" strike="noStrike" baseline="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CC90A3-69E2-EECD-4357-4DE6BDBC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Technology Landscape</a:t>
            </a:r>
            <a:endParaRPr lang="th-TH" sz="4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FD5816E7D914AA716CC990F3A338A" ma:contentTypeVersion="4" ma:contentTypeDescription="Create a new document." ma:contentTypeScope="" ma:versionID="7cd67410788d2ee0e3b6a9a49b97b805">
  <xsd:schema xmlns:xsd="http://www.w3.org/2001/XMLSchema" xmlns:xs="http://www.w3.org/2001/XMLSchema" xmlns:p="http://schemas.microsoft.com/office/2006/metadata/properties" xmlns:ns2="f552a409-6c25-434a-8ced-a1201b983f43" targetNamespace="http://schemas.microsoft.com/office/2006/metadata/properties" ma:root="true" ma:fieldsID="556605e655f5121e38c7faedec4852a1" ns2:_="">
    <xsd:import namespace="f552a409-6c25-434a-8ced-a1201b983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a409-6c25-434a-8ced-a1201b983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E1EA43-0C59-44C3-9829-BFE953DB1E93}"/>
</file>

<file path=customXml/itemProps2.xml><?xml version="1.0" encoding="utf-8"?>
<ds:datastoreItem xmlns:ds="http://schemas.openxmlformats.org/officeDocument/2006/customXml" ds:itemID="{B4DAF591-000C-44C8-8231-DE0679628CBD}"/>
</file>

<file path=customXml/itemProps3.xml><?xml version="1.0" encoding="utf-8"?>
<ds:datastoreItem xmlns:ds="http://schemas.openxmlformats.org/officeDocument/2006/customXml" ds:itemID="{FB174B3E-647D-41F8-B3A2-B7E6F7B35AC9}"/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7218</Words>
  <Application>Microsoft Office PowerPoint</Application>
  <PresentationFormat>On-screen Show (4:3)</PresentationFormat>
  <Paragraphs>553</Paragraphs>
  <Slides>73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8" baseType="lpstr">
      <vt:lpstr>Arial</vt:lpstr>
      <vt:lpstr>Calibri</vt:lpstr>
      <vt:lpstr>Calibri </vt:lpstr>
      <vt:lpstr>CMMI10</vt:lpstr>
      <vt:lpstr>CMMI8</vt:lpstr>
      <vt:lpstr>CMR10</vt:lpstr>
      <vt:lpstr>CMR8</vt:lpstr>
      <vt:lpstr>CMSY10</vt:lpstr>
      <vt:lpstr>Courier New</vt:lpstr>
      <vt:lpstr>NimbusRomNo9L-Regu</vt:lpstr>
      <vt:lpstr>NimbusRomNo9L-ReguItal</vt:lpstr>
      <vt:lpstr>Source Sans Pro</vt:lpstr>
      <vt:lpstr>Office Theme</vt:lpstr>
      <vt:lpstr>Custom Design</vt:lpstr>
      <vt:lpstr>Bitmap Image</vt:lpstr>
      <vt:lpstr>Chapter 2 Direct Links </vt:lpstr>
      <vt:lpstr>Problem: Connecting to a Network </vt:lpstr>
      <vt:lpstr>PowerPoint Presentation</vt:lpstr>
      <vt:lpstr>PowerPoint Presentation</vt:lpstr>
      <vt:lpstr>PowerPoint Presentation</vt:lpstr>
      <vt:lpstr>Electromagnetic (EM)Waves </vt:lpstr>
      <vt:lpstr>PowerPoint Presentation</vt:lpstr>
      <vt:lpstr>PowerPoint Presentation</vt:lpstr>
      <vt:lpstr>Technology Landscape</vt:lpstr>
      <vt:lpstr>PowerPoint Presentation</vt:lpstr>
      <vt:lpstr>Technology Landscape</vt:lpstr>
      <vt:lpstr>Technology Landscape</vt:lpstr>
      <vt:lpstr>Technology Landscape</vt:lpstr>
      <vt:lpstr>Technology Landscape</vt:lpstr>
      <vt:lpstr>Technology Landscape</vt:lpstr>
      <vt:lpstr>Technology Landscape</vt:lpstr>
      <vt:lpstr>Wave Length https://scied.ucar.edu/learning-zone/atmosphere/wavelength</vt:lpstr>
      <vt:lpstr>Technology Landscape</vt:lpstr>
      <vt:lpstr>Technology Landscape</vt:lpstr>
      <vt:lpstr>Technology Landscape</vt:lpstr>
      <vt:lpstr>Technology Landscape</vt:lpstr>
      <vt:lpstr>Technology Landscape: DSL Architecture</vt:lpstr>
      <vt:lpstr>Technology Landscape</vt:lpstr>
      <vt:lpstr>Data Encoding</vt:lpstr>
      <vt:lpstr>Non-Return to Zero Encoding </vt:lpstr>
      <vt:lpstr>Non-Return to Zero Encoding </vt:lpstr>
      <vt:lpstr>Non-Return to Zero Encoding </vt:lpstr>
      <vt:lpstr>Non-Return to Zero Encoding </vt:lpstr>
      <vt:lpstr>Non-Return to Zero Inverted Encoding </vt:lpstr>
      <vt:lpstr>NRZI Encoding</vt:lpstr>
      <vt:lpstr>NRZI Encoding</vt:lpstr>
      <vt:lpstr>Manchester Encoding</vt:lpstr>
      <vt:lpstr>Manchester Encoding</vt:lpstr>
      <vt:lpstr>Manchester Encoding</vt:lpstr>
      <vt:lpstr>Encoding-NRZI and Manchester</vt:lpstr>
      <vt:lpstr>4B/5B Encoding </vt:lpstr>
      <vt:lpstr>PowerPoint Presentation</vt:lpstr>
      <vt:lpstr>Framing</vt:lpstr>
      <vt:lpstr>Framing</vt:lpstr>
      <vt:lpstr>Framing</vt:lpstr>
      <vt:lpstr>Byte-Oriented Protocols</vt:lpstr>
      <vt:lpstr>Byte-Oriented Protocols</vt:lpstr>
      <vt:lpstr>Byte-Oriented Protocols</vt:lpstr>
      <vt:lpstr>Byte-Oriented Protocols</vt:lpstr>
      <vt:lpstr>Byte-Oriented Protocols</vt:lpstr>
      <vt:lpstr>Byte-Oriented Protocols</vt:lpstr>
      <vt:lpstr>Bit-Oriented Protocols</vt:lpstr>
      <vt:lpstr>Bit-Oriented Protocols</vt:lpstr>
      <vt:lpstr>Bit-Oriented Protocols</vt:lpstr>
      <vt:lpstr>Error Detection</vt:lpstr>
      <vt:lpstr>Error Detection</vt:lpstr>
      <vt:lpstr>Error Detection</vt:lpstr>
      <vt:lpstr>Error Detection</vt:lpstr>
      <vt:lpstr>CRC Error Detection</vt:lpstr>
      <vt:lpstr>CRC Error Detection</vt:lpstr>
      <vt:lpstr>CRC Error Detection</vt:lpstr>
      <vt:lpstr>Internet Checksum Algorithm</vt:lpstr>
      <vt:lpstr>Internet Checksum Algorithm</vt:lpstr>
      <vt:lpstr>Internet Checksum Algorithm</vt:lpstr>
      <vt:lpstr>Cyclic Redundancy Check (CRC)</vt:lpstr>
      <vt:lpstr>Cyclic Redundancy Check (CRC)</vt:lpstr>
      <vt:lpstr>Cyclic Redundancy Check (CRC)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PowerPoint Presentation</vt:lpstr>
      <vt:lpstr>Cyclic Redundancy Check</vt:lpstr>
      <vt:lpstr>Cyclic Redundancy Check</vt:lpstr>
      <vt:lpstr>Cyclic Redundancy Check</vt:lpstr>
      <vt:lpstr>Cyclic Redundancy Check</vt:lpstr>
      <vt:lpstr>Cyclic Redundancy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Foundation</dc:title>
  <dc:creator>win7</dc:creator>
  <cp:lastModifiedBy>SIDDHARTH KRISHNA</cp:lastModifiedBy>
  <cp:revision>1300</cp:revision>
  <dcterms:created xsi:type="dcterms:W3CDTF">2022-05-13T05:25:49Z</dcterms:created>
  <dcterms:modified xsi:type="dcterms:W3CDTF">2023-06-25T13:14:32Z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0x0101007FAFD5816E7D914AA716CC990F3A338A</vt:lpwstr>
  </property>
</Properties>
</file>