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7"/>
  </p:notesMasterIdLst>
  <p:sldIdLst>
    <p:sldId id="256" r:id="rId3"/>
    <p:sldId id="273" r:id="rId4"/>
    <p:sldId id="274" r:id="rId5"/>
    <p:sldId id="275" r:id="rId6"/>
    <p:sldId id="278" r:id="rId7"/>
    <p:sldId id="279" r:id="rId8"/>
    <p:sldId id="363" r:id="rId9"/>
    <p:sldId id="280" r:id="rId10"/>
    <p:sldId id="362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64" r:id="rId27"/>
    <p:sldId id="357" r:id="rId28"/>
    <p:sldId id="296" r:id="rId29"/>
    <p:sldId id="361" r:id="rId30"/>
    <p:sldId id="298" r:id="rId31"/>
    <p:sldId id="301" r:id="rId32"/>
    <p:sldId id="302" r:id="rId33"/>
    <p:sldId id="303" r:id="rId34"/>
    <p:sldId id="304" r:id="rId35"/>
    <p:sldId id="305" r:id="rId36"/>
    <p:sldId id="313" r:id="rId37"/>
    <p:sldId id="314" r:id="rId38"/>
    <p:sldId id="315" r:id="rId39"/>
    <p:sldId id="316" r:id="rId40"/>
    <p:sldId id="317" r:id="rId41"/>
    <p:sldId id="320" r:id="rId42"/>
    <p:sldId id="321" r:id="rId43"/>
    <p:sldId id="324" r:id="rId44"/>
    <p:sldId id="325" r:id="rId45"/>
    <p:sldId id="358" r:id="rId46"/>
    <p:sldId id="306" r:id="rId47"/>
    <p:sldId id="307" r:id="rId48"/>
    <p:sldId id="310" r:id="rId49"/>
    <p:sldId id="311" r:id="rId50"/>
    <p:sldId id="312" r:id="rId51"/>
    <p:sldId id="326" r:id="rId52"/>
    <p:sldId id="328" r:id="rId53"/>
    <p:sldId id="331" r:id="rId54"/>
    <p:sldId id="332" r:id="rId55"/>
    <p:sldId id="333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59" r:id="rId64"/>
    <p:sldId id="342" r:id="rId65"/>
    <p:sldId id="343" r:id="rId66"/>
    <p:sldId id="355" r:id="rId67"/>
    <p:sldId id="344" r:id="rId68"/>
    <p:sldId id="345" r:id="rId69"/>
    <p:sldId id="346" r:id="rId70"/>
    <p:sldId id="348" r:id="rId71"/>
    <p:sldId id="349" r:id="rId72"/>
    <p:sldId id="350" r:id="rId73"/>
    <p:sldId id="356" r:id="rId74"/>
    <p:sldId id="351" r:id="rId75"/>
    <p:sldId id="352" r:id="rId7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41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72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ustomXml" Target="../customXml/item3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customXml" Target="../customXml/item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57FE1-4CC6-4450-BB1F-6E99C9A1D1F7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2E3A-DAA8-4827-BA2E-E97980BE79C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2E3A-DAA8-4827-BA2E-E97980BE79C2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B11A-15B9-40F6-900D-B755EE46D2B4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DBCB-6711-4170-8DDC-BBB62640F616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71A6-FA7E-4BC9-9C9F-864855C91D19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E874-1F1E-47A8-9445-43713BF604C9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232E-B4EC-4D25-BD58-CF77AB1C9F78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786-FB15-420C-9E62-59E8BC8D1380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510F-8109-452E-8670-CF8589ADB092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20D1-50CC-4FEA-BFF2-2135CEE0714D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F29B-CBB1-4DF3-979D-F37BBF1F0C04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39B9-7631-4919-B943-7BD7689833E0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58C4-369E-4CED-8E79-1AB38F8EE0AE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2C1E-8149-4B2F-92C5-BEFD1042C70B}" type="datetime1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D598-343F-43AF-BF0E-2965081514C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5BAF-8283-4569-83C2-73B86461DDFF}" type="datetimeFigureOut">
              <a:rPr lang="th-TH" smtClean="0"/>
              <a:pPr/>
              <a:t>02/07/66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FF61-0BE0-40DF-80C5-AF3BBCADEF4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3100" dirty="0">
                <a:solidFill>
                  <a:srgbClr val="000099"/>
                </a:solidFill>
                <a:latin typeface="Arial" pitchFamily="34" charset="0"/>
              </a:rPr>
              <a:t>Chapter3</a:t>
            </a:r>
            <a:br>
              <a:rPr lang="en-GB" sz="3100" dirty="0">
                <a:solidFill>
                  <a:srgbClr val="000099"/>
                </a:solidFill>
                <a:latin typeface="Arial" pitchFamily="34" charset="0"/>
              </a:rPr>
            </a:br>
            <a:r>
              <a:rPr lang="en-AU" sz="5300" dirty="0">
                <a:solidFill>
                  <a:srgbClr val="002060"/>
                </a:solidFill>
                <a:latin typeface="Arial" pitchFamily="34" charset="0"/>
              </a:rPr>
              <a:t>Internetworking</a:t>
            </a:r>
            <a:br>
              <a:rPr lang="en-GB" sz="5300">
                <a:solidFill>
                  <a:srgbClr val="002060"/>
                </a:solidFill>
                <a:latin typeface="Arial" pitchFamily="34" charset="0"/>
              </a:rPr>
            </a:b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Computer Networks: A Systems Approach, Release Version 6.1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Peterson and Davie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November 2019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z="1500" b="1" smtClean="0">
                <a:solidFill>
                  <a:schemeClr val="tx1"/>
                </a:solidFill>
              </a:rPr>
              <a:pPr/>
              <a:t>1</a:t>
            </a:fld>
            <a:endParaRPr lang="th-TH" sz="15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sz="1500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E4F5-EBFB-E02B-F968-67BB6B2C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27918"/>
            <a:ext cx="8686800" cy="4998245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it is impossible for </a:t>
            </a:r>
            <a:r>
              <a:rPr lang="en-US" sz="2400" b="1" i="0" u="none" strike="noStrike" baseline="0" dirty="0"/>
              <a:t>two hosts </a:t>
            </a:r>
            <a:r>
              <a:rPr lang="en-US" sz="2400" b="0" i="0" u="none" strike="noStrike" baseline="0" dirty="0"/>
              <a:t>on the same </a:t>
            </a:r>
            <a:r>
              <a:rPr lang="en-US" sz="2400" b="1" i="0" u="none" strike="noStrike" baseline="0" dirty="0"/>
              <a:t>10-Mbps Ethernet </a:t>
            </a:r>
            <a:r>
              <a:rPr lang="en-US" sz="2400" b="0" i="0" u="none" strike="noStrike" baseline="0" dirty="0"/>
              <a:t>segment to transmit continuously at </a:t>
            </a:r>
            <a:r>
              <a:rPr lang="en-US" sz="2400" b="1" i="0" u="none" strike="noStrike" baseline="0" dirty="0"/>
              <a:t>10 Mbps </a:t>
            </a:r>
            <a:r>
              <a:rPr lang="en-US" sz="2400" b="0" i="0" u="none" strike="noStrike" baseline="0" dirty="0"/>
              <a:t>because </a:t>
            </a:r>
            <a:r>
              <a:rPr lang="en-US" sz="2400" b="1" i="1" u="none" strike="noStrike" baseline="0" dirty="0"/>
              <a:t>they share the same transmission medium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Every </a:t>
            </a:r>
            <a:r>
              <a:rPr lang="en-US" sz="2400" b="1" i="0" u="none" strike="noStrike" baseline="0" dirty="0"/>
              <a:t>host </a:t>
            </a:r>
            <a:r>
              <a:rPr lang="en-US" sz="2400" b="0" i="0" u="none" strike="noStrike" baseline="0" dirty="0"/>
              <a:t>on a </a:t>
            </a:r>
            <a:r>
              <a:rPr lang="en-US" sz="2400" b="1" i="0" u="none" strike="noStrike" baseline="0" dirty="0"/>
              <a:t>switched network </a:t>
            </a:r>
            <a:r>
              <a:rPr lang="en-US" sz="2400" b="0" i="0" u="none" strike="noStrike" baseline="0" dirty="0"/>
              <a:t>has its </a:t>
            </a:r>
            <a:r>
              <a:rPr lang="en-US" sz="2400" b="1" i="1" u="none" strike="noStrike" baseline="0" dirty="0"/>
              <a:t>link</a:t>
            </a:r>
            <a:r>
              <a:rPr lang="en-US" sz="2400" b="0" i="0" u="none" strike="noStrike" baseline="0" dirty="0"/>
              <a:t> to the </a:t>
            </a:r>
            <a:r>
              <a:rPr lang="en-US" sz="2400" b="1" i="0" u="none" strike="noStrike" baseline="0" dirty="0"/>
              <a:t>switch</a:t>
            </a:r>
            <a:r>
              <a:rPr lang="en-US" sz="2400" b="0" i="0" u="none" strike="noStrike" baseline="0" dirty="0"/>
              <a:t>, so many </a:t>
            </a:r>
            <a:r>
              <a:rPr lang="en-US" sz="2400" b="1" i="0" u="none" strike="noStrike" baseline="0" dirty="0"/>
              <a:t>hosts</a:t>
            </a:r>
            <a:r>
              <a:rPr lang="en-US" sz="2400" b="0" i="0" u="none" strike="noStrike" baseline="0" dirty="0"/>
              <a:t> can transmit </a:t>
            </a:r>
            <a:r>
              <a:rPr lang="en-US" sz="2400" b="1" i="0" u="none" strike="noStrike" baseline="0" dirty="0"/>
              <a:t>packets</a:t>
            </a:r>
            <a:r>
              <a:rPr lang="en-US" sz="2400" b="0" i="0" u="none" strike="noStrike" baseline="0" dirty="0"/>
              <a:t> at the </a:t>
            </a:r>
            <a:r>
              <a:rPr lang="en-US" sz="2400" b="1" i="1" u="none" strike="noStrike" baseline="0" dirty="0"/>
              <a:t>full link speed </a:t>
            </a:r>
            <a:r>
              <a:rPr lang="en-US" sz="2400" b="0" i="0" u="none" strike="noStrike" baseline="0" dirty="0"/>
              <a:t>(</a:t>
            </a:r>
            <a:r>
              <a:rPr lang="en-US" sz="2400" b="1" i="0" u="none" strike="noStrike" baseline="0" dirty="0"/>
              <a:t>bandwidth</a:t>
            </a:r>
            <a:r>
              <a:rPr lang="en-US" sz="2400" b="0" i="0" u="none" strike="noStrike" baseline="0" dirty="0"/>
              <a:t>)</a:t>
            </a:r>
          </a:p>
          <a:p>
            <a:pPr lvl="1"/>
            <a:r>
              <a:rPr lang="en-US" sz="2200" b="0" i="0" u="none" strike="noStrike" baseline="0" dirty="0"/>
              <a:t> Provided that the </a:t>
            </a:r>
            <a:r>
              <a:rPr lang="en-US" sz="2200" b="1" i="0" u="none" strike="noStrike" baseline="0" dirty="0"/>
              <a:t>switch</a:t>
            </a:r>
            <a:r>
              <a:rPr lang="en-US" sz="2200" b="0" i="0" u="none" strike="noStrike" baseline="0" dirty="0"/>
              <a:t> is designed with enough capacity. </a:t>
            </a:r>
          </a:p>
          <a:p>
            <a:pPr lvl="1"/>
            <a:r>
              <a:rPr lang="en-US" sz="2200" b="0" i="0" u="none" strike="noStrike" baseline="0" dirty="0"/>
              <a:t>Providing </a:t>
            </a:r>
            <a:r>
              <a:rPr lang="en-US" sz="2200" b="1" i="0" u="none" strike="noStrike" baseline="0" dirty="0"/>
              <a:t>high throughput</a:t>
            </a:r>
            <a:r>
              <a:rPr lang="en-US" sz="2200" b="0" i="0" u="none" strike="noStrike" baseline="0" dirty="0"/>
              <a:t> is </a:t>
            </a:r>
            <a:r>
              <a:rPr lang="en-US" sz="2200" b="0" i="0" u="sng" strike="noStrike" baseline="0" dirty="0"/>
              <a:t>one of the </a:t>
            </a:r>
            <a:r>
              <a:rPr lang="en-US" sz="2200" b="1" i="0" u="sng" strike="noStrike" baseline="0" dirty="0"/>
              <a:t>design goals for a switch</a:t>
            </a:r>
            <a:r>
              <a:rPr lang="en-US" sz="22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In general, </a:t>
            </a:r>
            <a:r>
              <a:rPr lang="en-US" sz="2400" b="1" i="0" u="none" strike="noStrike" baseline="0" dirty="0"/>
              <a:t>switched networks </a:t>
            </a:r>
            <a:r>
              <a:rPr lang="en-US" sz="2400" b="0" i="0" u="none" strike="noStrike" baseline="0" dirty="0"/>
              <a:t>are considered more </a:t>
            </a:r>
            <a:r>
              <a:rPr lang="en-US" sz="2400" b="1" i="0" u="none" strike="noStrike" baseline="0" dirty="0"/>
              <a:t>scalable</a:t>
            </a:r>
          </a:p>
          <a:p>
            <a:pPr lvl="1"/>
            <a:r>
              <a:rPr lang="en-US" sz="2200" b="0" i="0" u="none" strike="noStrike" baseline="0" dirty="0"/>
              <a:t>, i.e., </a:t>
            </a:r>
            <a:r>
              <a:rPr lang="en-US" sz="2200" b="1" i="1" u="none" strike="noStrike" baseline="0" dirty="0"/>
              <a:t>more capable of growing to large numbers of nodes than shared-media networks</a:t>
            </a:r>
            <a:r>
              <a:rPr lang="en-US" sz="2200" b="1" i="0" u="none" strike="noStrike" baseline="0" dirty="0"/>
              <a:t> </a:t>
            </a:r>
            <a:r>
              <a:rPr lang="en-US" sz="2200" b="0" i="0" u="none" strike="noStrike" baseline="0" dirty="0"/>
              <a:t>because of </a:t>
            </a:r>
            <a:r>
              <a:rPr lang="en-US" sz="2200" b="1" i="1" u="sng" strike="noStrike" baseline="0" dirty="0"/>
              <a:t>the switch’s ability to support many hosts at full speed.</a:t>
            </a:r>
            <a:endParaRPr lang="en-US" sz="2200" b="1" i="1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770DB-CEAA-210A-894D-52785FA2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71E1-F45C-5883-9CCE-80B1606D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B7EFC9-15C5-CD0D-97CF-4F88DB6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756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Switching Basics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01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A62B-836D-838E-052E-54F91924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A </a:t>
            </a:r>
            <a:r>
              <a:rPr lang="en-US" sz="2800" b="1" i="0" u="none" strike="noStrike" baseline="0" dirty="0"/>
              <a:t>switch</a:t>
            </a:r>
            <a:r>
              <a:rPr lang="en-US" sz="2800" b="0" i="0" u="none" strike="noStrike" baseline="0" dirty="0"/>
              <a:t> is connected to a set of </a:t>
            </a:r>
            <a:r>
              <a:rPr lang="en-US" sz="2800" b="1" i="0" u="none" strike="noStrike" baseline="0" dirty="0"/>
              <a:t>links </a:t>
            </a:r>
            <a:r>
              <a:rPr lang="en-US" sz="2800" b="0" i="0" u="none" strike="noStrike" baseline="0" dirty="0"/>
              <a:t>and, for each of these </a:t>
            </a:r>
            <a:r>
              <a:rPr lang="en-US" sz="2800" b="1" i="0" u="none" strike="noStrike" baseline="0" dirty="0"/>
              <a:t>links</a:t>
            </a:r>
            <a:r>
              <a:rPr lang="en-US" sz="2800" b="0" i="0" u="none" strike="noStrike" baseline="0" dirty="0"/>
              <a:t>, runs the appropriate </a:t>
            </a:r>
            <a:r>
              <a:rPr lang="en-US" sz="2800" b="1" i="0" u="none" strike="noStrike" baseline="0" dirty="0"/>
              <a:t>data link protocol </a:t>
            </a:r>
            <a:r>
              <a:rPr lang="en-US" sz="2800" b="0" i="0" u="none" strike="noStrike" baseline="0" dirty="0"/>
              <a:t>to communicate with the </a:t>
            </a:r>
            <a:r>
              <a:rPr lang="en-US" sz="2800" b="1" i="0" u="none" strike="noStrike" baseline="0" dirty="0"/>
              <a:t>node</a:t>
            </a:r>
            <a:r>
              <a:rPr lang="en-US" sz="2800" b="0" i="0" u="none" strike="noStrike" baseline="0" dirty="0"/>
              <a:t> at the </a:t>
            </a:r>
            <a:r>
              <a:rPr lang="en-US" sz="2800" b="1" i="0" u="none" strike="noStrike" baseline="0" dirty="0"/>
              <a:t>other end of the link</a:t>
            </a:r>
            <a:endParaRPr lang="en-US" sz="2800" b="0" i="0" u="none" strike="noStrike" baseline="0" dirty="0"/>
          </a:p>
          <a:p>
            <a:pPr lvl="1"/>
            <a:r>
              <a:rPr lang="en-US" sz="2400" b="0" i="0" u="none" strike="noStrike" baseline="0" dirty="0"/>
              <a:t> A </a:t>
            </a:r>
            <a:r>
              <a:rPr lang="en-US" sz="2400" b="1" i="0" u="sng" strike="noStrike" baseline="0" dirty="0"/>
              <a:t>switch’s primary job </a:t>
            </a:r>
            <a:r>
              <a:rPr lang="en-US" sz="2400" b="0" i="0" u="none" strike="noStrike" baseline="0" dirty="0"/>
              <a:t>is </a:t>
            </a:r>
            <a:r>
              <a:rPr lang="en-US" sz="2400" b="1" i="1" u="none" strike="noStrike" baseline="0" dirty="0"/>
              <a:t>to</a:t>
            </a:r>
            <a:r>
              <a:rPr lang="en-US" sz="2400" b="0" i="0" u="none" strike="noStrike" baseline="0" dirty="0"/>
              <a:t> </a:t>
            </a:r>
            <a:r>
              <a:rPr lang="en-US" sz="2400" b="1" i="1" u="none" strike="noStrike" baseline="0" dirty="0"/>
              <a:t>receive incoming packets on one of its links and transmit them to another link.</a:t>
            </a:r>
          </a:p>
          <a:p>
            <a:pPr lvl="1"/>
            <a:r>
              <a:rPr lang="en-US" sz="2400" b="0" i="0" u="none" strike="noStrike" baseline="0" dirty="0"/>
              <a:t> This function is sometimes referred to as either </a:t>
            </a:r>
            <a:r>
              <a:rPr lang="en-US" sz="2400" b="1" i="1" u="none" strike="noStrike" baseline="0" dirty="0"/>
              <a:t>switching </a:t>
            </a:r>
            <a:r>
              <a:rPr lang="en-US" sz="2400" b="0" i="0" u="none" strike="noStrike" baseline="0" dirty="0"/>
              <a:t>or </a:t>
            </a:r>
            <a:r>
              <a:rPr lang="en-US" sz="2400" b="1" i="1" u="none" strike="noStrike" baseline="0" dirty="0"/>
              <a:t>forwarding</a:t>
            </a:r>
            <a:r>
              <a:rPr lang="en-US" sz="2400" b="0" i="0" u="none" strike="noStrike" baseline="0" dirty="0"/>
              <a:t> in terms of the </a:t>
            </a:r>
            <a:r>
              <a:rPr lang="en-US" sz="2400" b="1" i="0" u="none" strike="noStrike" baseline="0" dirty="0"/>
              <a:t>Open Systems Interconnection (OSI) architecture</a:t>
            </a:r>
            <a:r>
              <a:rPr lang="en-US" sz="2400" i="0" u="none" strike="noStrike" baseline="0" dirty="0"/>
              <a:t>.</a:t>
            </a:r>
          </a:p>
          <a:p>
            <a:pPr lvl="2"/>
            <a:r>
              <a:rPr lang="en-US" b="0" i="0" u="none" strike="noStrike" baseline="0" dirty="0"/>
              <a:t>It is the primary function of the </a:t>
            </a:r>
            <a:r>
              <a:rPr lang="en-US" b="1" i="0" u="none" strike="noStrike" baseline="0" dirty="0"/>
              <a:t>network layer </a:t>
            </a:r>
            <a:r>
              <a:rPr lang="en-US" b="0" i="0" u="none" strike="noStrike" baseline="0" dirty="0"/>
              <a:t>(</a:t>
            </a:r>
            <a:r>
              <a:rPr lang="en-US" b="1" u="none" strike="noStrike" baseline="0" dirty="0"/>
              <a:t>Layer 3</a:t>
            </a:r>
            <a:r>
              <a:rPr lang="en-US" u="none" strike="noStrike" baseline="0" dirty="0"/>
              <a:t>)</a:t>
            </a:r>
            <a:r>
              <a:rPr lang="en-US" b="0" u="none" strike="noStrike" baseline="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F316-7379-844E-79D2-C753B30D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4C0C-D4C5-A776-2CC9-2FB5BF20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5FECBA-04FE-938D-D099-A1C386E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756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Switching Basics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14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7411-BA7E-F699-15ED-D47B0E9C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A common thing in all networks is that we need to have a way to identify the </a:t>
            </a:r>
            <a:r>
              <a:rPr lang="en-US" sz="2800" b="1" i="0" u="none" strike="noStrike" baseline="0" dirty="0"/>
              <a:t>end nodes (hosts)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Such </a:t>
            </a:r>
            <a:r>
              <a:rPr lang="en-US" sz="2400" b="1" i="0" u="none" strike="noStrike" baseline="0" dirty="0"/>
              <a:t>end-node identifiers </a:t>
            </a:r>
            <a:r>
              <a:rPr lang="en-US" sz="2400" b="0" i="0" u="none" strike="noStrike" baseline="0" dirty="0"/>
              <a:t>are usually called </a:t>
            </a:r>
            <a:r>
              <a:rPr lang="en-US" sz="2400" b="1" i="1" u="sng" strike="noStrike" baseline="0" dirty="0"/>
              <a:t>addresses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The requirement for </a:t>
            </a:r>
            <a:r>
              <a:rPr lang="en-US" sz="2800" b="1" i="0" u="none" strike="noStrike" baseline="0" dirty="0"/>
              <a:t>Ethernet addresses </a:t>
            </a:r>
            <a:r>
              <a:rPr lang="en-US" sz="2800" b="0" i="0" u="none" strike="noStrike" baseline="0" dirty="0"/>
              <a:t>is that </a:t>
            </a:r>
            <a:r>
              <a:rPr lang="en-US" sz="2800" b="1" i="1" u="none" strike="noStrike" baseline="0" dirty="0"/>
              <a:t>no two nodes on a network have the same address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This ensures </a:t>
            </a:r>
            <a:r>
              <a:rPr lang="en-US" sz="2400" b="1" i="1" u="none" strike="noStrike" baseline="0" dirty="0"/>
              <a:t>all Ethernet cards are assigned a globally unique identifier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That means </a:t>
            </a:r>
            <a:r>
              <a:rPr lang="en-US" sz="2800" b="1" i="1" u="none" strike="noStrike" baseline="0" dirty="0"/>
              <a:t>each host has a globally unique address </a:t>
            </a:r>
            <a:r>
              <a:rPr lang="en-US" sz="2800" i="1" u="none" strike="noStrike" baseline="0" dirty="0"/>
              <a:t>(</a:t>
            </a:r>
            <a:r>
              <a:rPr lang="en-US" sz="2800" b="1" i="1" u="none" strike="noStrike" baseline="0" dirty="0"/>
              <a:t>IP address</a:t>
            </a:r>
            <a:r>
              <a:rPr lang="en-US" sz="2800" i="1" u="none" strike="noStrike" baseline="0" dirty="0"/>
              <a:t>)</a:t>
            </a:r>
            <a:r>
              <a:rPr lang="en-US" sz="2800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B611-5C66-2F40-4FE3-A0304108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263D2-3C86-B810-546F-99518133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99ABDB-D4F1-E777-EDFA-70126033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756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Switching Basics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91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F21B-35DA-F36C-D2A8-084AF13D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3715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none" strike="noStrike" baseline="0" dirty="0"/>
              <a:t>How does a switch decide which output link to place packets? 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switch</a:t>
            </a:r>
            <a:r>
              <a:rPr lang="en-US" sz="2400" b="0" i="0" u="none" strike="noStrike" baseline="0" dirty="0"/>
              <a:t> looks at the </a:t>
            </a:r>
            <a:r>
              <a:rPr lang="en-US" sz="2400" b="1" i="0" u="none" strike="noStrike" baseline="0" dirty="0"/>
              <a:t>packet’s header </a:t>
            </a:r>
            <a:r>
              <a:rPr lang="en-US" sz="2400" b="0" i="0" u="none" strike="noStrike" baseline="0" dirty="0"/>
              <a:t>for an </a:t>
            </a:r>
            <a:r>
              <a:rPr lang="en-US" sz="2400" b="1" i="0" u="none" strike="noStrike" baseline="0" dirty="0"/>
              <a:t>identifier</a:t>
            </a:r>
            <a:r>
              <a:rPr lang="en-US" sz="2400" b="0" i="0" u="none" strike="noStrike" baseline="0" dirty="0"/>
              <a:t> it uses to decide. </a:t>
            </a:r>
          </a:p>
          <a:p>
            <a:pPr lvl="1"/>
            <a:r>
              <a:rPr lang="en-US" sz="2600" b="0" i="0" u="none" strike="noStrike" baseline="0" dirty="0"/>
              <a:t>The details of </a:t>
            </a:r>
            <a:r>
              <a:rPr lang="en-US" sz="2600" b="1" i="1" u="none" strike="noStrike" baseline="0" dirty="0"/>
              <a:t>how the switch uses this identifier </a:t>
            </a:r>
            <a:r>
              <a:rPr lang="en-US" sz="2600" dirty="0"/>
              <a:t>are explained via </a:t>
            </a:r>
            <a:r>
              <a:rPr lang="en-US" sz="2600" b="1" i="0" u="none" strike="noStrike" baseline="0" dirty="0"/>
              <a:t>three approaches</a:t>
            </a:r>
            <a:r>
              <a:rPr lang="en-US" sz="2600" b="0" i="0" u="none" strike="noStrike" baseline="0" dirty="0"/>
              <a:t>: </a:t>
            </a:r>
          </a:p>
          <a:p>
            <a:pPr lvl="2"/>
            <a:r>
              <a:rPr lang="en-US" b="1" i="0" u="sng" strike="noStrike" baseline="0" dirty="0"/>
              <a:t>The first </a:t>
            </a:r>
            <a:r>
              <a:rPr lang="en-US" b="0" i="0" u="none" strike="noStrike" baseline="0" dirty="0"/>
              <a:t>is the </a:t>
            </a:r>
            <a:r>
              <a:rPr lang="en-US" b="1" i="1" u="none" strike="noStrike" baseline="0" dirty="0"/>
              <a:t>datagram</a:t>
            </a:r>
            <a:r>
              <a:rPr lang="en-US" b="0" i="0" u="none" strike="noStrike" baseline="0" dirty="0"/>
              <a:t> or </a:t>
            </a:r>
            <a:r>
              <a:rPr lang="en-US" b="1" i="1" u="none" strike="noStrike" baseline="0" dirty="0"/>
              <a:t>connectionless </a:t>
            </a:r>
            <a:r>
              <a:rPr lang="en-US" b="0" i="0" u="none" strike="noStrike" baseline="0" dirty="0"/>
              <a:t>approach. </a:t>
            </a:r>
          </a:p>
          <a:p>
            <a:pPr lvl="2"/>
            <a:r>
              <a:rPr lang="en-US" b="1" i="0" u="sng" strike="noStrike" baseline="0" dirty="0"/>
              <a:t>The second </a:t>
            </a:r>
            <a:r>
              <a:rPr lang="en-US" b="0" i="0" u="none" strike="noStrike" baseline="0" dirty="0"/>
              <a:t>is the </a:t>
            </a:r>
            <a:r>
              <a:rPr lang="en-US" b="1" i="0" u="none" strike="noStrike" baseline="0" dirty="0"/>
              <a:t>virtual circuit </a:t>
            </a:r>
            <a:r>
              <a:rPr lang="en-US" b="0" i="0" u="none" strike="noStrike" baseline="0" dirty="0"/>
              <a:t>or </a:t>
            </a:r>
            <a:r>
              <a:rPr lang="en-US" b="1" i="0" u="none" strike="noStrike" baseline="0" dirty="0"/>
              <a:t>connection-oriented approach</a:t>
            </a:r>
            <a:r>
              <a:rPr lang="en-US" b="0" i="0" u="none" strike="noStrike" baseline="0" dirty="0"/>
              <a:t>. </a:t>
            </a:r>
          </a:p>
          <a:p>
            <a:pPr lvl="2"/>
            <a:r>
              <a:rPr lang="en-US" b="1" u="sng" strike="noStrike" baseline="0" dirty="0"/>
              <a:t>The third </a:t>
            </a:r>
            <a:r>
              <a:rPr lang="en-US" b="0" i="0" u="none" strike="noStrike" baseline="0" dirty="0"/>
              <a:t>is the </a:t>
            </a:r>
            <a:r>
              <a:rPr lang="en-US" b="1" i="0" u="none" strike="noStrike" baseline="0" dirty="0"/>
              <a:t>source routing </a:t>
            </a:r>
            <a:r>
              <a:rPr lang="en-US" i="0" u="none" strike="noStrike" baseline="0" dirty="0"/>
              <a:t>approach</a:t>
            </a:r>
            <a:r>
              <a:rPr lang="en-US" b="0" i="0" u="none" strike="noStrike" baseline="0" dirty="0"/>
              <a:t>, which is a less common approach than the other two.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E59A6-B9B8-A3F0-62BD-DCE9CCDF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44D3A-91E1-7803-7FB2-F30E73B5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1B3351-21BD-8B39-C449-C19303B3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756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Switching Basics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581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E3F-8333-3451-54E8-DB9E75E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49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Datagrams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D2E4-752F-6945-EDD0-61720EBF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2010"/>
            <a:ext cx="8686800" cy="5226389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The idea behind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datagrams switching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is simple: </a:t>
            </a:r>
          </a:p>
          <a:p>
            <a:pPr lvl="1"/>
            <a:r>
              <a:rPr lang="en-US" sz="2400" b="1" i="1" u="none" strike="noStrike" baseline="0" dirty="0">
                <a:solidFill>
                  <a:srgbClr val="000000"/>
                </a:solidFill>
                <a:latin typeface="NimbusRomNo9L-Regu"/>
              </a:rPr>
              <a:t>every packet has enough information to enable any switch to decide how to get it to its destination</a:t>
            </a:r>
            <a:endParaRPr lang="en-US" sz="24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That is,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NimbusRomNo9L-Regu"/>
              </a:rPr>
              <a:t>every packet contains the complete destination address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 Consider the example network illustrated in </a:t>
            </a:r>
            <a:r>
              <a:rPr lang="en-US" sz="2800" b="1" i="0" u="none" strike="noStrike" baseline="0" dirty="0">
                <a:latin typeface="NimbusRomNo9L-Regu"/>
              </a:rPr>
              <a:t>Figure 3.2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, in which the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hosts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 have addresses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A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B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NimbusRomNo9L-Regu"/>
              </a:rPr>
              <a:t> C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etc</a:t>
            </a:r>
            <a:endParaRPr lang="en-US" sz="2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lvl="1"/>
            <a:r>
              <a:rPr lang="en-US" sz="2400" b="0" i="0" u="none" strike="noStrike" baseline="0" dirty="0"/>
              <a:t>To decide how to </a:t>
            </a:r>
            <a:r>
              <a:rPr lang="en-US" sz="2400" b="1" i="0" u="none" strike="noStrike" baseline="0" dirty="0"/>
              <a:t>forward a packet:</a:t>
            </a:r>
          </a:p>
          <a:p>
            <a:pPr lvl="2"/>
            <a:r>
              <a:rPr lang="en-US" b="0" i="0" u="none" strike="noStrike" baseline="0" dirty="0"/>
              <a:t>A </a:t>
            </a:r>
            <a:r>
              <a:rPr lang="en-US" b="1" i="0" u="none" strike="noStrike" baseline="0" dirty="0"/>
              <a:t>switch </a:t>
            </a:r>
            <a:r>
              <a:rPr lang="en-US" b="0" i="0" u="none" strike="noStrike" baseline="0" dirty="0"/>
              <a:t>consults a </a:t>
            </a:r>
            <a:r>
              <a:rPr lang="en-US" b="1" i="0" u="sng" strike="noStrike" baseline="0" dirty="0"/>
              <a:t>forwarding table </a:t>
            </a:r>
            <a:r>
              <a:rPr lang="en-US" b="0" i="0" u="none" strike="noStrike" baseline="0" dirty="0"/>
              <a:t>(or </a:t>
            </a:r>
            <a:r>
              <a:rPr lang="en-US" b="1" i="0" u="none" strike="noStrike" baseline="0" dirty="0"/>
              <a:t>routing table</a:t>
            </a:r>
            <a:r>
              <a:rPr lang="en-US" b="0" i="0" u="none" strike="noStrike" baseline="0" dirty="0"/>
              <a:t>).</a:t>
            </a:r>
          </a:p>
          <a:p>
            <a:pPr lvl="2"/>
            <a:r>
              <a:rPr lang="en-US" b="1" i="0" u="none" strike="noStrike" baseline="0" dirty="0"/>
              <a:t>Forwarding table </a:t>
            </a:r>
            <a:r>
              <a:rPr lang="en-US" b="0" i="0" u="none" strike="noStrike" baseline="0" dirty="0"/>
              <a:t>for </a:t>
            </a:r>
            <a:r>
              <a:rPr lang="en-US" b="1" i="0" u="none" strike="noStrike" baseline="0" dirty="0"/>
              <a:t>switch2</a:t>
            </a:r>
            <a:r>
              <a:rPr lang="en-US" b="0" i="0" u="none" strike="noStrike" baseline="0" dirty="0"/>
              <a:t> is depicted in </a:t>
            </a:r>
            <a:r>
              <a:rPr lang="en-US" b="1" i="0" u="none" strike="noStrike" baseline="0" dirty="0"/>
              <a:t>Table 3.1</a:t>
            </a:r>
            <a:r>
              <a:rPr lang="en-US" b="0" i="0" u="none" strike="noStrike" baseline="0" dirty="0"/>
              <a:t>.</a:t>
            </a:r>
          </a:p>
          <a:p>
            <a:pPr lvl="3"/>
            <a:r>
              <a:rPr lang="en-US" sz="2200" b="0" i="0" u="none" strike="noStrike" baseline="0" dirty="0"/>
              <a:t>This table shows the forwarding information </a:t>
            </a:r>
            <a:r>
              <a:rPr lang="en-US" sz="2200" b="1" i="0" u="none" strike="noStrike" baseline="0" dirty="0"/>
              <a:t>switch2</a:t>
            </a:r>
            <a:r>
              <a:rPr lang="en-US" sz="2200" b="0" i="0" u="none" strike="noStrike" baseline="0" dirty="0"/>
              <a:t> needs to </a:t>
            </a:r>
            <a:r>
              <a:rPr lang="en-US" sz="2200" b="1" i="0" u="none" strike="noStrike" baseline="0" dirty="0"/>
              <a:t>forward datagrams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84A79-B2B5-D3E7-C8EC-DC0B06FB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AD682-1C4D-D69E-A29D-6F545A14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882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6D1AD-527A-B2AA-F8A7-2479AE62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68C88-087D-77C0-202B-444E27D0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15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6F5240-E28E-4397-EE05-CBCC5A865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09696"/>
              </p:ext>
            </p:extLst>
          </p:nvPr>
        </p:nvGraphicFramePr>
        <p:xfrm>
          <a:off x="519367" y="533400"/>
          <a:ext cx="8436468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92800" imgH="4343400" progId="PBrush">
                  <p:embed/>
                </p:oleObj>
              </mc:Choice>
              <mc:Fallback>
                <p:oleObj name="Bitmap Image" r:id="rId2" imgW="6292800" imgH="4343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367" y="533400"/>
                        <a:ext cx="8436468" cy="582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30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79CBD-6DA1-42FD-EEA7-52AD3344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AB4E9-030E-35D6-C4D6-DA0071ED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16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9BE0073-9782-C9C0-273B-BA75497B1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40956"/>
              </p:ext>
            </p:extLst>
          </p:nvPr>
        </p:nvGraphicFramePr>
        <p:xfrm>
          <a:off x="1431490" y="1676400"/>
          <a:ext cx="5096881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51120" imgH="2806560" progId="PBrush">
                  <p:embed/>
                </p:oleObj>
              </mc:Choice>
              <mc:Fallback>
                <p:oleObj name="Bitmap Image" r:id="rId2" imgW="3651120" imgH="2806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1490" y="1676400"/>
                        <a:ext cx="5096881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EE92D5E-003C-3210-6C59-8650BE2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Datagrams Switching</a:t>
            </a:r>
          </a:p>
        </p:txBody>
      </p:sp>
    </p:spTree>
    <p:extLst>
      <p:ext uri="{BB962C8B-B14F-4D97-AF65-F5344CB8AC3E}">
        <p14:creationId xmlns:p14="http://schemas.microsoft.com/office/powerpoint/2010/main" val="419732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E82B-C947-DD85-A6AD-9A6455F8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Table 3.1 </a:t>
            </a:r>
            <a:r>
              <a:rPr lang="en-US" sz="2400" b="0" i="0" u="none" strike="noStrike" baseline="0" dirty="0"/>
              <a:t>shows the </a:t>
            </a:r>
            <a:r>
              <a:rPr lang="en-US" sz="2400" b="1" i="0" u="none" strike="noStrike" baseline="0" dirty="0"/>
              <a:t>forwarding information </a:t>
            </a:r>
            <a:r>
              <a:rPr lang="en-US" sz="2400" b="0" i="0" u="none" strike="noStrike" baseline="0" dirty="0"/>
              <a:t>that </a:t>
            </a:r>
            <a:r>
              <a:rPr lang="en-US" sz="2400" b="1" i="0" u="none" strike="noStrike" baseline="0" dirty="0"/>
              <a:t>switch2 </a:t>
            </a:r>
            <a:r>
              <a:rPr lang="en-US" sz="2400" b="0" i="0" u="none" strike="noStrike" baseline="0" dirty="0"/>
              <a:t>needs to </a:t>
            </a:r>
            <a:r>
              <a:rPr lang="en-US" sz="2400" b="1" i="0" u="none" strike="noStrike" baseline="0" dirty="0"/>
              <a:t>forward datagrams</a:t>
            </a:r>
            <a:r>
              <a:rPr lang="en-US" sz="2400" b="0" i="0" u="none" strike="noStrike" baseline="0" dirty="0"/>
              <a:t> </a:t>
            </a:r>
          </a:p>
          <a:p>
            <a:pPr lvl="2"/>
            <a:r>
              <a:rPr lang="en-US" b="0" i="0" u="none" strike="noStrike" baseline="0" dirty="0"/>
              <a:t>It is easy to figure out </a:t>
            </a:r>
            <a:r>
              <a:rPr lang="en-US" b="1" i="0" u="none" strike="noStrike" baseline="0" dirty="0"/>
              <a:t>forwarding information </a:t>
            </a:r>
            <a:r>
              <a:rPr lang="en-US" b="0" i="0" u="none" strike="noStrike" baseline="0" dirty="0"/>
              <a:t>of </a:t>
            </a:r>
            <a:r>
              <a:rPr lang="en-US" dirty="0"/>
              <a:t>a switch </a:t>
            </a:r>
            <a:r>
              <a:rPr lang="en-US" b="0" i="0" u="none" strike="noStrike" baseline="0" dirty="0"/>
              <a:t>from such a table; </a:t>
            </a:r>
          </a:p>
          <a:p>
            <a:pPr lvl="2"/>
            <a:r>
              <a:rPr lang="en-US" b="0" i="0" u="none" strike="noStrike" baseline="0" dirty="0"/>
              <a:t>A </a:t>
            </a:r>
            <a:r>
              <a:rPr lang="en-US" b="1" i="0" u="none" strike="noStrike" baseline="0" dirty="0"/>
              <a:t>network operator </a:t>
            </a:r>
            <a:r>
              <a:rPr lang="en-US" b="0" i="0" u="none" strike="noStrike" baseline="0" dirty="0"/>
              <a:t>configuring the tables statically.</a:t>
            </a:r>
          </a:p>
          <a:p>
            <a:pPr lvl="2"/>
            <a:r>
              <a:rPr lang="en-US" b="0" i="0" u="none" strike="noStrike" baseline="0" dirty="0"/>
              <a:t> It is a lot harder to create </a:t>
            </a:r>
            <a:r>
              <a:rPr lang="en-US" b="1" i="0" u="none" strike="noStrike" baseline="0" dirty="0"/>
              <a:t>forwarding tables </a:t>
            </a:r>
            <a:r>
              <a:rPr lang="en-US" b="0" i="0" u="none" strike="noStrike" baseline="0" dirty="0"/>
              <a:t>in </a:t>
            </a:r>
            <a:r>
              <a:rPr lang="en-US" b="1" i="1" u="none" strike="noStrike" baseline="0" dirty="0"/>
              <a:t>large</a:t>
            </a:r>
            <a:r>
              <a:rPr lang="en-US" b="1" i="0" u="none" strike="noStrike" baseline="0" dirty="0"/>
              <a:t>, </a:t>
            </a:r>
            <a:r>
              <a:rPr lang="en-US" b="1" i="1" u="none" strike="noStrike" baseline="0" dirty="0"/>
              <a:t>complex</a:t>
            </a:r>
            <a:r>
              <a:rPr lang="en-US" b="1" i="0" u="none" strike="noStrike" baseline="0" dirty="0"/>
              <a:t> networks</a:t>
            </a:r>
            <a:r>
              <a:rPr lang="en-US" b="0" i="0" u="none" strike="noStrike" baseline="0" dirty="0"/>
              <a:t> with </a:t>
            </a:r>
            <a:r>
              <a:rPr lang="en-US" b="1" i="0" u="none" strike="noStrike" baseline="0" dirty="0"/>
              <a:t>dynamically changing topologies </a:t>
            </a:r>
            <a:r>
              <a:rPr lang="en-US" b="0" i="0" u="none" strike="noStrike" baseline="0" dirty="0"/>
              <a:t>and </a:t>
            </a:r>
            <a:r>
              <a:rPr lang="en-US" b="1" i="0" u="none" strike="noStrike" baseline="0" dirty="0"/>
              <a:t>multiple paths </a:t>
            </a:r>
            <a:r>
              <a:rPr lang="en-US" b="0" i="0" u="none" strike="noStrike" baseline="0" dirty="0"/>
              <a:t>between destinations. </a:t>
            </a:r>
          </a:p>
          <a:p>
            <a:pPr algn="l"/>
            <a:r>
              <a:rPr lang="en-US" sz="2400" b="0" i="0" u="none" strike="noStrike" baseline="0" dirty="0"/>
              <a:t>Assume that when a </a:t>
            </a:r>
            <a:r>
              <a:rPr lang="en-US" sz="2400" b="1" i="0" u="none" strike="noStrike" baseline="0" dirty="0"/>
              <a:t>data packet </a:t>
            </a:r>
            <a:r>
              <a:rPr lang="en-US" sz="2400" b="0" i="0" u="none" strike="noStrike" baseline="0" dirty="0"/>
              <a:t>turns up during a routing/switching process, the </a:t>
            </a:r>
            <a:r>
              <a:rPr lang="en-US" sz="2400" b="1" i="0" u="none" strike="noStrike" baseline="0" dirty="0"/>
              <a:t>forwarding table </a:t>
            </a:r>
            <a:r>
              <a:rPr lang="en-US" sz="2400" b="0" i="0" u="none" strike="noStrike" baseline="0" dirty="0"/>
              <a:t>will have the correct information to </a:t>
            </a:r>
            <a:r>
              <a:rPr lang="en-US" sz="2400" b="1" i="0" u="none" strike="noStrike" baseline="0" dirty="0"/>
              <a:t>forward/switch</a:t>
            </a:r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packet</a:t>
            </a:r>
            <a:r>
              <a:rPr lang="en-US" sz="2400" b="0" i="0" u="none" strike="noStrike" baseline="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2C84F-4E6A-A2F7-3271-E5C992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E332-2B63-D46D-1F72-CF2C1EA4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37BF9-E1A6-FBC3-8591-54F2B55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Datagrams Switching</a:t>
            </a:r>
          </a:p>
        </p:txBody>
      </p:sp>
    </p:spTree>
    <p:extLst>
      <p:ext uri="{BB962C8B-B14F-4D97-AF65-F5344CB8AC3E}">
        <p14:creationId xmlns:p14="http://schemas.microsoft.com/office/powerpoint/2010/main" val="256969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9F19-C479-72E1-CE2A-09AD6906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2814"/>
            <a:ext cx="8686800" cy="5443536"/>
          </a:xfrm>
        </p:spPr>
        <p:txBody>
          <a:bodyPr>
            <a:normAutofit lnSpcReduction="10000"/>
          </a:bodyPr>
          <a:lstStyle/>
          <a:p>
            <a:r>
              <a:rPr lang="en-US" sz="2400" b="1" i="0" u="sng" strike="noStrike" baseline="0" dirty="0"/>
              <a:t>Datagram networks </a:t>
            </a:r>
            <a:r>
              <a:rPr lang="en-US" sz="2400" b="0" i="0" u="sng" strike="noStrike" baseline="0" dirty="0"/>
              <a:t>have the following characteristics: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400" b="0" i="0" u="none" strike="noStrike" baseline="0" dirty="0"/>
              <a:t>A </a:t>
            </a:r>
            <a:r>
              <a:rPr lang="en-US" sz="2400" b="1" i="0" u="none" strike="noStrike" baseline="0" dirty="0"/>
              <a:t>host</a:t>
            </a:r>
            <a:r>
              <a:rPr lang="en-US" sz="2400" b="0" i="0" u="none" strike="noStrike" baseline="0" dirty="0"/>
              <a:t> can send a </a:t>
            </a:r>
            <a:r>
              <a:rPr lang="en-US" sz="2400" b="1" i="0" u="none" strike="noStrike" baseline="0" dirty="0"/>
              <a:t>packet</a:t>
            </a:r>
            <a:r>
              <a:rPr lang="en-US" sz="2400" b="0" i="0" u="none" strike="noStrike" baseline="0" dirty="0"/>
              <a:t> anywhere at any time since any </a:t>
            </a:r>
            <a:r>
              <a:rPr lang="en-US" sz="2400" b="1" i="0" u="none" strike="noStrike" baseline="0" dirty="0"/>
              <a:t>packet </a:t>
            </a:r>
            <a:r>
              <a:rPr lang="en-US" sz="2400" b="0" i="0" u="none" strike="noStrike" baseline="0" dirty="0"/>
              <a:t>that turns up at a </a:t>
            </a:r>
            <a:r>
              <a:rPr lang="en-US" sz="2400" b="1" i="0" u="none" strike="noStrike" baseline="0" dirty="0"/>
              <a:t>switch</a:t>
            </a:r>
            <a:r>
              <a:rPr lang="en-US" sz="2400" b="0" i="0" u="none" strike="noStrike" baseline="0" dirty="0"/>
              <a:t> can be immediately </a:t>
            </a:r>
            <a:r>
              <a:rPr lang="en-US" sz="2400" b="1" i="0" u="none" strike="noStrike" baseline="0" dirty="0"/>
              <a:t>forwarded</a:t>
            </a:r>
          </a:p>
          <a:p>
            <a:pPr lvl="2"/>
            <a:r>
              <a:rPr lang="en-US" sz="2000" i="0" u="none" strike="noStrike" baseline="0" dirty="0"/>
              <a:t> </a:t>
            </a:r>
            <a:r>
              <a:rPr lang="en-US" i="0" u="none" strike="noStrike" baseline="0" dirty="0"/>
              <a:t>Hence the </a:t>
            </a:r>
            <a:r>
              <a:rPr lang="en-US" b="1" i="0" u="none" strike="noStrike" baseline="0" dirty="0"/>
              <a:t>datagram networks </a:t>
            </a:r>
            <a:r>
              <a:rPr lang="en-US" b="0" i="0" u="none" strike="noStrike" baseline="0" dirty="0"/>
              <a:t>are often called </a:t>
            </a:r>
            <a:r>
              <a:rPr lang="en-US" b="1" i="1" u="sng" strike="noStrike" baseline="0" dirty="0"/>
              <a:t>connectionless</a:t>
            </a:r>
            <a:r>
              <a:rPr lang="en-US" u="sng" dirty="0"/>
              <a:t>.</a:t>
            </a:r>
            <a:endParaRPr lang="en-US" b="1" i="0" u="sng" strike="noStrike" baseline="0" dirty="0"/>
          </a:p>
          <a:p>
            <a:pPr lvl="1"/>
            <a:r>
              <a:rPr lang="en-US" sz="2400" b="0" i="0" u="none" strike="noStrike" baseline="0" dirty="0"/>
              <a:t>When a </a:t>
            </a:r>
            <a:r>
              <a:rPr lang="en-US" sz="2400" b="1" i="0" u="none" strike="noStrike" baseline="0" dirty="0"/>
              <a:t>host</a:t>
            </a:r>
            <a:r>
              <a:rPr lang="en-US" sz="2400" b="0" i="0" u="none" strike="noStrike" baseline="0" dirty="0"/>
              <a:t> sends a </a:t>
            </a:r>
            <a:r>
              <a:rPr lang="en-US" sz="2400" b="1" i="0" u="none" strike="noStrike" baseline="0" dirty="0"/>
              <a:t>packet</a:t>
            </a:r>
            <a:r>
              <a:rPr lang="en-US" sz="2400" b="0" i="0" u="none" strike="noStrike" baseline="0" dirty="0"/>
              <a:t>, it cannot know if the network is delivering it or if the </a:t>
            </a:r>
            <a:r>
              <a:rPr lang="en-US" sz="2400" b="1" i="0" u="none" strike="noStrike" baseline="0" dirty="0"/>
              <a:t>destination host </a:t>
            </a:r>
            <a:r>
              <a:rPr lang="en-US" sz="2400" b="0" i="0" u="none" strike="noStrike" baseline="0" dirty="0"/>
              <a:t>is running.</a:t>
            </a:r>
          </a:p>
          <a:p>
            <a:pPr lvl="1"/>
            <a:r>
              <a:rPr lang="en-US" sz="2400" i="1" u="none" strike="noStrike" baseline="0" dirty="0"/>
              <a:t>Each </a:t>
            </a:r>
            <a:r>
              <a:rPr lang="en-US" sz="2400" b="1" i="1" u="none" strike="noStrike" baseline="0" dirty="0"/>
              <a:t>packet </a:t>
            </a:r>
            <a:r>
              <a:rPr lang="en-US" sz="2400" i="1" u="none" strike="noStrike" baseline="0" dirty="0"/>
              <a:t>is forwarded independently of previous packets </a:t>
            </a:r>
            <a:r>
              <a:rPr lang="en-US" sz="2400" b="0" i="0" u="none" strike="noStrike" baseline="0" dirty="0"/>
              <a:t>that might have been sent to the </a:t>
            </a:r>
            <a:r>
              <a:rPr lang="en-US" sz="2400" b="1" i="0" u="none" strike="noStrike" baseline="0" dirty="0"/>
              <a:t>same destination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sz="2200" b="0" i="0" u="none" strike="noStrike" baseline="0" dirty="0"/>
              <a:t>Two successive packets from </a:t>
            </a:r>
            <a:r>
              <a:rPr lang="en-US" sz="2200" b="1" i="0" u="none" strike="noStrike" baseline="0" dirty="0"/>
              <a:t>host A</a:t>
            </a:r>
            <a:r>
              <a:rPr lang="en-US" sz="2200" b="0" i="0" u="none" strike="noStrike" baseline="0" dirty="0"/>
              <a:t> to </a:t>
            </a:r>
            <a:r>
              <a:rPr lang="en-US" sz="2200" b="1" i="0" u="none" strike="noStrike" baseline="0" dirty="0"/>
              <a:t>host B</a:t>
            </a:r>
            <a:r>
              <a:rPr lang="en-US" sz="2200" b="0" i="0" u="none" strike="noStrike" baseline="0" dirty="0"/>
              <a:t> may follow completely different paths (see </a:t>
            </a:r>
            <a:r>
              <a:rPr lang="en-US" sz="2200" b="1" i="0" u="none" strike="noStrike" baseline="0" dirty="0">
                <a:latin typeface="NimbusRomNo9L-Regu"/>
              </a:rPr>
              <a:t>Figure 3.2)</a:t>
            </a:r>
            <a:endParaRPr lang="en-US" sz="2200" b="0" i="0" u="none" strike="noStrike" baseline="0" dirty="0"/>
          </a:p>
          <a:p>
            <a:pPr lvl="1"/>
            <a:r>
              <a:rPr lang="en-US" sz="2400" b="0" i="0" u="none" strike="noStrike" baseline="0" dirty="0">
                <a:latin typeface="NimbusRomNo9L-Regu"/>
              </a:rPr>
              <a:t>A </a:t>
            </a:r>
            <a:r>
              <a:rPr lang="en-US" sz="2400" b="1" i="0" u="none" strike="noStrike" baseline="0" dirty="0">
                <a:latin typeface="NimbusRomNo9L-Regu"/>
              </a:rPr>
              <a:t>switch/link failure </a:t>
            </a:r>
            <a:r>
              <a:rPr lang="en-US" sz="2400" b="0" i="0" u="none" strike="noStrike" baseline="0" dirty="0">
                <a:latin typeface="NimbusRomNo9L-Regu"/>
              </a:rPr>
              <a:t>might not seriously affect communication if it can find an </a:t>
            </a:r>
            <a:r>
              <a:rPr lang="en-US" sz="2400" b="1" i="0" u="none" strike="noStrike" baseline="0" dirty="0">
                <a:latin typeface="NimbusRomNo9L-Regu"/>
              </a:rPr>
              <a:t>alternate route </a:t>
            </a:r>
            <a:r>
              <a:rPr lang="en-US" sz="2400" b="0" i="0" u="none" strike="noStrike" baseline="0" dirty="0">
                <a:latin typeface="NimbusRomNo9L-Regu"/>
              </a:rPr>
              <a:t>and then </a:t>
            </a:r>
            <a:r>
              <a:rPr lang="en-US" sz="2400" b="1" i="0" u="none" strike="noStrike" baseline="0" dirty="0">
                <a:latin typeface="NimbusRomNo9L-Regu"/>
              </a:rPr>
              <a:t>update the forwarding table</a:t>
            </a:r>
            <a:r>
              <a:rPr lang="en-US" sz="2400" b="0" i="0" u="none" strike="noStrike" baseline="0" dirty="0">
                <a:latin typeface="NimbusRomNo9L-Regu"/>
              </a:rPr>
              <a:t> accordingly.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EE6FB-5646-C391-CD9B-D73C5522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A87CF-BC9A-0644-6468-0877A88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5F05A9-F519-1B6E-991C-CCA266BB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42" y="136525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dirty="0"/>
              <a:t>Datagrams Switching</a:t>
            </a:r>
          </a:p>
        </p:txBody>
      </p:sp>
    </p:spTree>
    <p:extLst>
      <p:ext uri="{BB962C8B-B14F-4D97-AF65-F5344CB8AC3E}">
        <p14:creationId xmlns:p14="http://schemas.microsoft.com/office/powerpoint/2010/main" val="56318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EBAE-E3D4-6980-98D4-97A4796C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A </a:t>
            </a:r>
            <a:r>
              <a:rPr lang="en-US" sz="2800" b="0" i="0" u="sng" strike="noStrike" baseline="0" dirty="0"/>
              <a:t>second technique for </a:t>
            </a:r>
            <a:r>
              <a:rPr lang="en-US" sz="2800" b="1" i="0" u="sng" strike="noStrike" baseline="0" dirty="0"/>
              <a:t>packet switching </a:t>
            </a:r>
            <a:r>
              <a:rPr lang="en-US" sz="2800" b="0" i="0" u="none" strike="noStrike" baseline="0" dirty="0"/>
              <a:t>uses the concept of a </a:t>
            </a:r>
            <a:r>
              <a:rPr lang="en-US" sz="2800" b="1" i="0" u="sng" strike="noStrike" baseline="0" dirty="0"/>
              <a:t>virtual circuit (VC) </a:t>
            </a:r>
          </a:p>
          <a:p>
            <a:pPr lvl="1"/>
            <a:r>
              <a:rPr lang="en-US" sz="2400" b="0" i="0" u="none" strike="noStrike" baseline="0" dirty="0"/>
              <a:t>This approach is referred to as a </a:t>
            </a:r>
            <a:r>
              <a:rPr lang="en-US" sz="2400" b="1" i="1" u="sng" strike="noStrike" baseline="0" dirty="0"/>
              <a:t>connection-oriented model</a:t>
            </a:r>
            <a:r>
              <a:rPr lang="en-US" sz="2400" b="0" i="0" u="sng" strike="noStrike" baseline="0" dirty="0"/>
              <a:t> </a:t>
            </a:r>
          </a:p>
          <a:p>
            <a:pPr lvl="2"/>
            <a:r>
              <a:rPr lang="en-US" b="0" i="0" u="none" strike="noStrike" baseline="0" dirty="0"/>
              <a:t>It requires a </a:t>
            </a:r>
            <a:r>
              <a:rPr lang="en-US" b="1" i="0" u="sng" strike="noStrike" baseline="0" dirty="0"/>
              <a:t>virtual connection </a:t>
            </a:r>
            <a:r>
              <a:rPr lang="en-US" b="0" i="0" u="none" strike="noStrike" baseline="0" dirty="0"/>
              <a:t>between the </a:t>
            </a:r>
            <a:r>
              <a:rPr lang="en-US" b="1" i="1" u="none" strike="noStrike" baseline="0" dirty="0"/>
              <a:t>source</a:t>
            </a:r>
            <a:r>
              <a:rPr lang="en-US" b="0" i="0" u="none" strike="noStrike" baseline="0" dirty="0"/>
              <a:t> and </a:t>
            </a:r>
            <a:r>
              <a:rPr lang="en-US" b="1" i="1" u="none" strike="noStrike" baseline="0" dirty="0"/>
              <a:t>destination</a:t>
            </a:r>
            <a:r>
              <a:rPr lang="en-US" b="0" i="0" u="none" strike="noStrike" baseline="0" dirty="0"/>
              <a:t> hosts before a </a:t>
            </a:r>
            <a:r>
              <a:rPr lang="en-US" b="1" i="0" u="none" strike="noStrike" baseline="0" dirty="0"/>
              <a:t>packet transmission</a:t>
            </a:r>
            <a:r>
              <a:rPr lang="en-US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To understand how </a:t>
            </a:r>
            <a:r>
              <a:rPr lang="en-US" sz="2400" b="1" i="0" u="none" strike="noStrike" baseline="0" dirty="0"/>
              <a:t>VC </a:t>
            </a:r>
            <a:r>
              <a:rPr lang="en-US" sz="2400" b="0" i="0" u="none" strike="noStrike" baseline="0" dirty="0"/>
              <a:t>works, consider </a:t>
            </a:r>
            <a:r>
              <a:rPr lang="en-US" sz="2400" b="1" i="0" u="none" strike="noStrike" baseline="0" dirty="0"/>
              <a:t>Figure 3.3</a:t>
            </a:r>
            <a:r>
              <a:rPr lang="en-US" sz="2400" b="0" i="0" u="none" strike="noStrike" baseline="0" dirty="0"/>
              <a:t>, where </a:t>
            </a:r>
            <a:r>
              <a:rPr lang="en-US" sz="2400" b="1" i="0" u="none" strike="noStrike" baseline="0" dirty="0"/>
              <a:t>host A </a:t>
            </a:r>
            <a:r>
              <a:rPr lang="en-US" sz="2400" b="0" i="0" u="none" strike="noStrike" baseline="0" dirty="0"/>
              <a:t> wants to send </a:t>
            </a:r>
            <a:r>
              <a:rPr lang="en-US" sz="2400" b="1" i="0" u="none" strike="noStrike" baseline="0" dirty="0"/>
              <a:t>packets</a:t>
            </a:r>
            <a:r>
              <a:rPr lang="en-US" sz="2400" b="0" i="0" u="none" strike="noStrike" baseline="0" dirty="0"/>
              <a:t> to </a:t>
            </a:r>
            <a:r>
              <a:rPr lang="en-US" sz="2400" b="1" i="0" u="none" strike="noStrike" baseline="0" dirty="0"/>
              <a:t>host B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This packet transmission service has </a:t>
            </a:r>
            <a:r>
              <a:rPr lang="en-US" sz="2400" b="1" i="0" u="none" strike="noStrike" baseline="0" dirty="0"/>
              <a:t>two stages</a:t>
            </a:r>
            <a:r>
              <a:rPr lang="en-US" sz="2400" b="0" i="0" u="none" strike="noStrike" baseline="0" dirty="0"/>
              <a:t>:</a:t>
            </a:r>
          </a:p>
          <a:p>
            <a:pPr lvl="2"/>
            <a:r>
              <a:rPr lang="en-US" b="0" i="0" u="none" strike="noStrike" baseline="0" dirty="0"/>
              <a:t>The </a:t>
            </a:r>
            <a:r>
              <a:rPr lang="en-US" b="1" i="0" u="none" strike="noStrike" baseline="0" dirty="0"/>
              <a:t>first stage </a:t>
            </a:r>
            <a:r>
              <a:rPr lang="en-US" b="0" i="0" u="none" strike="noStrike" baseline="0" dirty="0"/>
              <a:t>is the “</a:t>
            </a:r>
            <a:r>
              <a:rPr lang="en-US" b="1" i="1" u="sng" strike="noStrike" baseline="0" dirty="0"/>
              <a:t>connection setup phase</a:t>
            </a:r>
            <a:r>
              <a:rPr lang="en-US" b="0" i="0" u="none" strike="noStrike" baseline="0" dirty="0"/>
              <a:t>.” </a:t>
            </a:r>
          </a:p>
          <a:p>
            <a:pPr lvl="2"/>
            <a:r>
              <a:rPr lang="en-US" b="0" i="0" u="none" strike="noStrike" baseline="0" dirty="0"/>
              <a:t>The </a:t>
            </a:r>
            <a:r>
              <a:rPr lang="en-US" b="1" i="0" u="none" strike="noStrike" baseline="0" dirty="0"/>
              <a:t>second stage</a:t>
            </a:r>
            <a:r>
              <a:rPr lang="en-US" b="0" i="0" u="none" strike="noStrike" baseline="0" dirty="0"/>
              <a:t> is the “</a:t>
            </a:r>
            <a:r>
              <a:rPr lang="en-US" b="1" i="1" u="sng" strike="noStrike" baseline="0" dirty="0"/>
              <a:t>data transfer phase</a:t>
            </a:r>
            <a:r>
              <a:rPr lang="en-US" u="none" strike="noStrike" baseline="0" dirty="0"/>
              <a:t>.”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86ADF-5BD0-D790-3AAA-B8D4902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0350C-5F1B-182E-D0C4-61F20999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19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9228A3-C105-8F5C-E320-810863F4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7819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28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28AC-6154-B725-AAD1-FB9DF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Autofit/>
          </a:bodyPr>
          <a:lstStyle/>
          <a:p>
            <a:r>
              <a:rPr lang="en-US" sz="3600" b="0" i="0" u="none" strike="noStrike" baseline="0" dirty="0"/>
              <a:t>How do we build networks on a global scale?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D9E4-47AA-382A-6282-D9AFB5DE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133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/>
              <a:t>A single </a:t>
            </a:r>
            <a:r>
              <a:rPr lang="en-US" sz="2800" b="1" i="0" u="none" strike="noStrike" baseline="0" dirty="0"/>
              <a:t>Ethernet</a:t>
            </a:r>
            <a:r>
              <a:rPr lang="en-US" sz="2800" b="1" i="0" u="none" strike="noStrike" baseline="30000" dirty="0"/>
              <a:t>*</a:t>
            </a:r>
            <a:r>
              <a:rPr lang="en-US" sz="2800" b="0" i="0" u="none" strike="noStrike" baseline="0" dirty="0"/>
              <a:t> can interconnect no more than </a:t>
            </a:r>
            <a:r>
              <a:rPr lang="en-US" sz="2800" b="1" i="0" u="none" strike="noStrike" baseline="0" dirty="0"/>
              <a:t>1024 hosts</a:t>
            </a:r>
            <a:r>
              <a:rPr lang="en-US" sz="2800" b="0" i="0" u="none" strike="noStrike" baseline="0" dirty="0"/>
              <a:t>; </a:t>
            </a:r>
          </a:p>
          <a:p>
            <a:pPr lvl="1"/>
            <a:r>
              <a:rPr lang="en-US" sz="2400" b="0" i="0" u="none" strike="noStrike" baseline="0" dirty="0"/>
              <a:t>a </a:t>
            </a:r>
            <a:r>
              <a:rPr lang="en-US" sz="2400" b="1" i="0" u="none" strike="noStrike" baseline="0" dirty="0"/>
              <a:t>point-to-point link </a:t>
            </a:r>
            <a:r>
              <a:rPr lang="en-US" sz="2400" b="0" i="0" u="none" strike="noStrike" baseline="0" dirty="0"/>
              <a:t>can connect </a:t>
            </a:r>
            <a:r>
              <a:rPr lang="en-US" sz="2400" b="1" i="0" u="none" strike="noStrike" baseline="0" dirty="0"/>
              <a:t>only two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sz="2000" b="1" i="0" u="none" strike="noStrike" baseline="0" dirty="0"/>
              <a:t> </a:t>
            </a:r>
            <a:r>
              <a:rPr lang="en-US" sz="2200" i="1" u="none" strike="noStrike" baseline="0" dirty="0"/>
              <a:t>The range of their radio frequencies limits </a:t>
            </a:r>
            <a:r>
              <a:rPr lang="en-US" sz="2200" b="1" i="1" u="none" strike="noStrike" baseline="0" dirty="0"/>
              <a:t>wireless networks</a:t>
            </a:r>
            <a:r>
              <a:rPr lang="en-US" sz="2200" b="0" i="1" u="none" strike="noStrike" baseline="0" dirty="0"/>
              <a:t>. </a:t>
            </a:r>
          </a:p>
          <a:p>
            <a:pPr algn="l"/>
            <a:r>
              <a:rPr lang="en-US" sz="2800" b="0" i="0" u="none" strike="noStrike" baseline="0" dirty="0"/>
              <a:t>To build a </a:t>
            </a:r>
            <a:r>
              <a:rPr lang="en-US" sz="2800" b="1" i="0" u="none" strike="noStrike" baseline="0" dirty="0"/>
              <a:t>global network</a:t>
            </a:r>
            <a:r>
              <a:rPr lang="en-US" sz="2800" b="0" i="0" u="none" strike="noStrike" baseline="0" dirty="0"/>
              <a:t>, we need a way to interconnect different types of </a:t>
            </a:r>
            <a:r>
              <a:rPr lang="en-US" sz="2800" b="1" i="0" u="none" strike="noStrike" baseline="0" dirty="0"/>
              <a:t>links</a:t>
            </a:r>
            <a:r>
              <a:rPr lang="en-US" sz="2800" b="0" i="0" u="none" strike="noStrike" baseline="0" dirty="0"/>
              <a:t> and </a:t>
            </a:r>
            <a:r>
              <a:rPr lang="en-US" sz="2800" b="1" i="0" u="none" strike="noStrike" baseline="0" dirty="0"/>
              <a:t>multi-access networks </a:t>
            </a:r>
          </a:p>
          <a:p>
            <a:pPr lvl="1"/>
            <a:r>
              <a:rPr lang="en-US" sz="2400" b="0" i="0" u="none" strike="noStrike" baseline="0" dirty="0"/>
              <a:t>The concept of </a:t>
            </a:r>
            <a:r>
              <a:rPr lang="en-US" sz="2400" b="1" i="0" u="none" strike="noStrike" baseline="0" dirty="0"/>
              <a:t>interconnecting</a:t>
            </a:r>
            <a:r>
              <a:rPr lang="en-US" sz="2400" b="0" i="0" u="none" strike="noStrike" baseline="0" dirty="0"/>
              <a:t> different types of </a:t>
            </a:r>
            <a:r>
              <a:rPr lang="en-US" sz="2400" b="1" i="0" u="none" strike="noStrike" baseline="0" dirty="0"/>
              <a:t>networks</a:t>
            </a:r>
            <a:r>
              <a:rPr lang="en-US" sz="2400" b="0" i="0" u="none" strike="noStrike" baseline="0" dirty="0"/>
              <a:t> to build a </a:t>
            </a:r>
            <a:r>
              <a:rPr lang="en-US" sz="2400" b="0" i="1" u="none" strike="noStrike" baseline="0" dirty="0"/>
              <a:t>large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global</a:t>
            </a:r>
            <a:r>
              <a:rPr lang="en-US" sz="2400" b="0" i="0" u="none" strike="noStrike" baseline="0" dirty="0"/>
              <a:t> network is the core idea of the </a:t>
            </a:r>
            <a:r>
              <a:rPr lang="en-US" sz="2400" b="1" i="0" u="none" strike="noStrike" baseline="0" dirty="0"/>
              <a:t>Internet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Internetworking</a:t>
            </a:r>
            <a:r>
              <a:rPr lang="en-US" sz="2400" b="0" i="0" u="none" strike="noStrike" baseline="0" dirty="0"/>
              <a:t>.</a:t>
            </a:r>
          </a:p>
          <a:p>
            <a:pPr lvl="2"/>
            <a:r>
              <a:rPr lang="en-US" sz="2000" b="1" i="0" dirty="0">
                <a:solidFill>
                  <a:srgbClr val="202124"/>
                </a:solidFill>
                <a:effectLst/>
              </a:rPr>
              <a:t>*Ethernet 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is 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the traditional technology for connecting devices in a </a:t>
            </a:r>
            <a:r>
              <a:rPr lang="en-US" sz="2000" b="1" i="0" dirty="0">
                <a:solidFill>
                  <a:srgbClr val="040C28"/>
                </a:solidFill>
                <a:effectLst/>
              </a:rPr>
              <a:t>wired local area network 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(</a:t>
            </a:r>
            <a:r>
              <a:rPr lang="en-US" sz="2000" b="1" i="0" dirty="0">
                <a:solidFill>
                  <a:srgbClr val="040C28"/>
                </a:solidFill>
                <a:effectLst/>
              </a:rPr>
              <a:t>LAN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) or </a:t>
            </a:r>
            <a:r>
              <a:rPr lang="en-US" sz="2000" b="1" i="0" dirty="0">
                <a:solidFill>
                  <a:srgbClr val="040C28"/>
                </a:solidFill>
                <a:effectLst/>
              </a:rPr>
              <a:t>wide area network 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(</a:t>
            </a:r>
            <a:r>
              <a:rPr lang="en-US" sz="2000" b="1" i="0" dirty="0">
                <a:solidFill>
                  <a:srgbClr val="040C28"/>
                </a:solidFill>
                <a:effectLst/>
              </a:rPr>
              <a:t>WAN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)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 lvl="2"/>
            <a:r>
              <a:rPr lang="en-US" sz="2000" b="0" i="0" dirty="0">
                <a:solidFill>
                  <a:srgbClr val="202124"/>
                </a:solidFill>
                <a:effectLst/>
              </a:rPr>
              <a:t>It enables devices to communicate with each other via a </a:t>
            </a:r>
            <a:r>
              <a:rPr lang="en-US" sz="2000" b="1" i="0" dirty="0">
                <a:solidFill>
                  <a:srgbClr val="202124"/>
                </a:solidFill>
                <a:effectLst/>
              </a:rPr>
              <a:t>protocol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, which is a set of rules or common network language.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99640-343B-D3F3-F373-32217EF4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59DA7-4717-B2B9-BC3F-8CDFEE9B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427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C5BB-4D8E-C47E-5467-7B497B0D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7730F-2431-4D5E-272D-96E0BA0A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20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5362FC-9FF3-E5E0-CBF1-825AC73DE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88496"/>
              </p:ext>
            </p:extLst>
          </p:nvPr>
        </p:nvGraphicFramePr>
        <p:xfrm>
          <a:off x="348587" y="914400"/>
          <a:ext cx="8752649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74000" imgH="3879720" progId="PBrush">
                  <p:embed/>
                </p:oleObj>
              </mc:Choice>
              <mc:Fallback>
                <p:oleObj name="Bitmap Image" r:id="rId2" imgW="7074000" imgH="3879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587" y="914400"/>
                        <a:ext cx="8752649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36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AF0A-D08F-77AC-EFC6-9DC110B1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In the </a:t>
            </a:r>
            <a:r>
              <a:rPr lang="en-US" sz="2400" b="1" i="0" u="sng" strike="noStrike" baseline="0" dirty="0"/>
              <a:t>connection setup phase</a:t>
            </a:r>
            <a:r>
              <a:rPr lang="en-US" sz="2400" b="0" i="0" u="none" strike="noStrike" baseline="0" dirty="0"/>
              <a:t>, it is necessary to establish a “</a:t>
            </a:r>
            <a:r>
              <a:rPr lang="en-US" sz="2400" b="1" i="0" u="none" strike="noStrike" baseline="0" dirty="0"/>
              <a:t>connection state</a:t>
            </a:r>
            <a:r>
              <a:rPr lang="en-US" sz="2400" b="0" i="0" u="none" strike="noStrike" baseline="0" dirty="0"/>
              <a:t>” in each of the </a:t>
            </a:r>
            <a:r>
              <a:rPr lang="en-US" sz="2400" b="1" i="0" u="none" strike="noStrike" baseline="0" dirty="0"/>
              <a:t>switches</a:t>
            </a:r>
            <a:r>
              <a:rPr lang="en-US" sz="2400" b="0" i="0" u="none" strike="noStrike" baseline="0" dirty="0"/>
              <a:t> between the </a:t>
            </a:r>
            <a:r>
              <a:rPr lang="en-US" sz="2400" b="1" i="0" u="none" strike="noStrike" baseline="0" dirty="0"/>
              <a:t>source </a:t>
            </a:r>
            <a:r>
              <a:rPr lang="en-US" sz="2400" b="0" i="0" u="none" strike="noStrike" baseline="0" dirty="0"/>
              <a:t>and </a:t>
            </a:r>
            <a:r>
              <a:rPr lang="en-US" sz="2400" b="1" i="0" u="none" strike="noStrike" baseline="0" dirty="0"/>
              <a:t>destination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hosts </a:t>
            </a:r>
            <a:r>
              <a:rPr lang="en-US" sz="2400" i="0" u="none" strike="noStrike" baseline="0" dirty="0"/>
              <a:t>(there are </a:t>
            </a:r>
            <a:r>
              <a:rPr lang="en-US" sz="2400" b="1" i="0" u="none" strike="noStrike" baseline="0" dirty="0"/>
              <a:t>three switches </a:t>
            </a:r>
            <a:r>
              <a:rPr lang="en-US" sz="2400" i="0" u="none" strike="noStrike" baseline="0" dirty="0"/>
              <a:t>between </a:t>
            </a:r>
            <a:r>
              <a:rPr lang="en-US" sz="2400" b="1" i="0" u="none" strike="noStrike" baseline="0" dirty="0"/>
              <a:t>A</a:t>
            </a:r>
            <a:r>
              <a:rPr lang="en-US" sz="2400" i="0" u="none" strike="noStrike" baseline="0" dirty="0"/>
              <a:t> and </a:t>
            </a:r>
            <a:r>
              <a:rPr lang="en-US" sz="2400" b="1" i="0" u="none" strike="noStrike" baseline="0" dirty="0"/>
              <a:t>B</a:t>
            </a:r>
            <a:r>
              <a:rPr lang="en-US" sz="2400" i="0" u="none" strike="noStrike" baseline="0" dirty="0"/>
              <a:t>)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This </a:t>
            </a:r>
            <a:r>
              <a:rPr lang="en-US" sz="2400" b="1" i="0" u="sng" strike="noStrike" baseline="0" dirty="0"/>
              <a:t>connection setup phase </a:t>
            </a:r>
            <a:r>
              <a:rPr lang="en-US" sz="2400" b="0" i="0" u="none" strike="noStrike" baseline="0" dirty="0"/>
              <a:t>for a single connection consists of </a:t>
            </a:r>
            <a:r>
              <a:rPr lang="en-US" sz="2400" i="0" strike="noStrike" baseline="0" dirty="0"/>
              <a:t>an </a:t>
            </a:r>
            <a:r>
              <a:rPr lang="en-US" sz="2400" b="1" i="0" u="sng" strike="noStrike" baseline="0" dirty="0"/>
              <a:t>entry </a:t>
            </a:r>
            <a:r>
              <a:rPr lang="en-US" sz="2400" b="0" i="0" u="sng" strike="noStrike" baseline="0" dirty="0"/>
              <a:t>in a “</a:t>
            </a:r>
            <a:r>
              <a:rPr lang="en-US" sz="2400" b="1" i="0" u="sng" strike="noStrike" baseline="0" dirty="0"/>
              <a:t>VC table</a:t>
            </a:r>
            <a:r>
              <a:rPr lang="en-US" sz="2400" b="0" i="0" u="sng" strike="noStrike" baseline="0" dirty="0"/>
              <a:t>” </a:t>
            </a:r>
            <a:r>
              <a:rPr lang="en-US" sz="2400" b="0" i="0" u="none" strike="noStrike" baseline="0" dirty="0"/>
              <a:t>in each switch through which the connection passes. </a:t>
            </a:r>
          </a:p>
          <a:p>
            <a:pPr algn="l"/>
            <a:r>
              <a:rPr lang="en-US" sz="2400" b="1" i="0" u="none" strike="noStrike" baseline="0" dirty="0"/>
              <a:t>Entry </a:t>
            </a:r>
            <a:r>
              <a:rPr lang="en-US" sz="2400" b="0" i="0" u="none" strike="noStrike" baseline="0" dirty="0"/>
              <a:t>in the </a:t>
            </a:r>
            <a:r>
              <a:rPr lang="en-US" sz="2400" b="1" i="0" u="none" strike="noStrike" baseline="0" dirty="0"/>
              <a:t>VC table </a:t>
            </a:r>
            <a:r>
              <a:rPr lang="en-US" sz="2400" b="0" i="0" u="none" strike="noStrike" baseline="0" dirty="0"/>
              <a:t>on a </a:t>
            </a:r>
            <a:r>
              <a:rPr lang="en-US" sz="2400" b="1" i="0" u="none" strike="noStrike" baseline="0" dirty="0"/>
              <a:t>single switch </a:t>
            </a:r>
            <a:r>
              <a:rPr lang="en-US" sz="2400" b="0" i="0" u="none" strike="noStrike" baseline="0" dirty="0"/>
              <a:t>contains:</a:t>
            </a:r>
          </a:p>
          <a:p>
            <a:pPr lvl="1"/>
            <a:r>
              <a:rPr lang="en-US" sz="2200" b="0" i="0" u="none" strike="noStrike" baseline="0" dirty="0">
                <a:latin typeface="NimbusRomNo9L-Regu"/>
              </a:rPr>
              <a:t>A </a:t>
            </a:r>
            <a:r>
              <a:rPr lang="en-US" sz="2200" b="1" i="0" u="sng" strike="noStrike" baseline="0" dirty="0">
                <a:latin typeface="NimbusRomNo9L-ReguItal"/>
              </a:rPr>
              <a:t>virtual circuit identifier </a:t>
            </a:r>
            <a:r>
              <a:rPr lang="en-US" sz="2200" b="1" i="0" u="sng" strike="noStrike" baseline="0" dirty="0">
                <a:latin typeface="NimbusRomNo9L-Regu"/>
              </a:rPr>
              <a:t>(VCI) </a:t>
            </a:r>
            <a:r>
              <a:rPr lang="en-US" sz="2200" b="0" i="0" u="none" strike="noStrike" baseline="0" dirty="0">
                <a:latin typeface="NimbusRomNo9L-Regu"/>
              </a:rPr>
              <a:t>uniquely identifies the </a:t>
            </a:r>
            <a:r>
              <a:rPr lang="en-US" sz="2200" b="1" i="0" u="none" strike="noStrike" baseline="0" dirty="0">
                <a:latin typeface="NimbusRomNo9L-Regu"/>
              </a:rPr>
              <a:t>connection </a:t>
            </a:r>
            <a:r>
              <a:rPr lang="en-US" sz="2200" b="0" i="0" u="none" strike="noStrike" baseline="0" dirty="0">
                <a:latin typeface="NimbusRomNo9L-Regu"/>
              </a:rPr>
              <a:t>at </a:t>
            </a:r>
            <a:r>
              <a:rPr lang="en-US" sz="2200" b="1" i="0" u="none" strike="noStrike" baseline="0" dirty="0">
                <a:latin typeface="NimbusRomNo9L-Regu"/>
              </a:rPr>
              <a:t>this switch, </a:t>
            </a:r>
            <a:r>
              <a:rPr lang="en-US" sz="2200" b="0" i="0" u="none" strike="noStrike" baseline="0" dirty="0">
                <a:latin typeface="NimbusRomNo9L-Regu"/>
              </a:rPr>
              <a:t>and </a:t>
            </a:r>
            <a:r>
              <a:rPr lang="en-US" sz="2200" dirty="0">
                <a:latin typeface="NimbusRomNo9L-Regu"/>
              </a:rPr>
              <a:t>the </a:t>
            </a:r>
            <a:r>
              <a:rPr lang="en-US" sz="2200" b="1" dirty="0">
                <a:latin typeface="NimbusRomNo9L-Regu"/>
              </a:rPr>
              <a:t>VCI</a:t>
            </a:r>
            <a:r>
              <a:rPr lang="en-US" sz="2200" dirty="0">
                <a:latin typeface="NimbusRomNo9L-Regu"/>
              </a:rPr>
              <a:t> is </a:t>
            </a:r>
            <a:r>
              <a:rPr lang="en-US" sz="2200" b="0" i="0" u="none" strike="noStrike" baseline="0" dirty="0">
                <a:latin typeface="NimbusRomNo9L-Regu"/>
              </a:rPr>
              <a:t>based on the </a:t>
            </a:r>
            <a:r>
              <a:rPr lang="en-US" sz="2200" b="1" i="0" u="none" strike="noStrike" baseline="0" dirty="0">
                <a:latin typeface="NimbusRomNo9L-Regu"/>
              </a:rPr>
              <a:t>header of the packets</a:t>
            </a:r>
            <a:r>
              <a:rPr lang="en-US" sz="2200" b="0" i="0" u="none" strike="noStrike" baseline="0" dirty="0">
                <a:latin typeface="NimbusRomNo9L-Regu"/>
              </a:rPr>
              <a:t>.</a:t>
            </a:r>
          </a:p>
          <a:p>
            <a:pPr lvl="1"/>
            <a:r>
              <a:rPr lang="en-US" sz="2200" b="0" i="0" u="sng" strike="noStrike" baseline="0" dirty="0"/>
              <a:t>An </a:t>
            </a:r>
            <a:r>
              <a:rPr lang="en-US" sz="2200" b="1" i="0" u="sng" strike="noStrike" baseline="0" dirty="0"/>
              <a:t>incoming interface </a:t>
            </a:r>
            <a:r>
              <a:rPr lang="en-US" sz="2200" b="0" i="0" u="none" strike="noStrike" baseline="0" dirty="0"/>
              <a:t>on which packets for this </a:t>
            </a:r>
            <a:r>
              <a:rPr lang="en-US" sz="2200" b="1" i="0" u="none" strike="noStrike" baseline="0" dirty="0"/>
              <a:t>VC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arrive </a:t>
            </a:r>
            <a:r>
              <a:rPr lang="en-US" sz="2200" b="0" i="0" u="none" strike="noStrike" baseline="0" dirty="0"/>
              <a:t>at the </a:t>
            </a:r>
            <a:r>
              <a:rPr lang="en-US" sz="2200" b="1" i="0" u="none" strike="noStrike" baseline="0" dirty="0"/>
              <a:t>switch.</a:t>
            </a:r>
          </a:p>
          <a:p>
            <a:pPr lvl="1"/>
            <a:r>
              <a:rPr lang="en-US" sz="2200" b="0" i="0" u="none" strike="noStrike" baseline="0" dirty="0"/>
              <a:t>An </a:t>
            </a:r>
            <a:r>
              <a:rPr lang="en-US" sz="2200" b="1" i="0" u="sng" strike="noStrike" baseline="0" dirty="0"/>
              <a:t>outgoing interface </a:t>
            </a:r>
            <a:r>
              <a:rPr lang="en-US" sz="2200" b="0" i="0" u="none" strike="noStrike" baseline="0" dirty="0"/>
              <a:t>in which packets for this </a:t>
            </a:r>
            <a:r>
              <a:rPr lang="en-US" sz="2200" b="1" i="0" u="none" strike="noStrike" baseline="0" dirty="0"/>
              <a:t>VC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leave </a:t>
            </a:r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switch.</a:t>
            </a:r>
          </a:p>
          <a:p>
            <a:pPr lvl="1"/>
            <a:r>
              <a:rPr lang="en-US" sz="2200" b="0" i="0" u="none" strike="noStrike" baseline="0" dirty="0"/>
              <a:t>An </a:t>
            </a:r>
            <a:r>
              <a:rPr lang="en-US" sz="2200" b="1" i="0" u="sng" strike="noStrike" baseline="0" dirty="0"/>
              <a:t>outgoing VCI</a:t>
            </a:r>
            <a:r>
              <a:rPr lang="en-US" sz="2200" i="0" strike="noStrike" baseline="0" dirty="0"/>
              <a:t> identifies the </a:t>
            </a:r>
            <a:r>
              <a:rPr lang="en-US" sz="2200" b="1" i="0" u="none" strike="noStrike" baseline="0" dirty="0"/>
              <a:t>VCI </a:t>
            </a:r>
            <a:r>
              <a:rPr lang="en-US" sz="2200" dirty="0"/>
              <a:t>of the </a:t>
            </a:r>
            <a:r>
              <a:rPr lang="en-US" sz="2200" b="1" dirty="0"/>
              <a:t>following switch </a:t>
            </a:r>
            <a:r>
              <a:rPr lang="en-US" sz="2200" dirty="0"/>
              <a:t>for the </a:t>
            </a:r>
            <a:r>
              <a:rPr lang="en-US" sz="2200" b="1" i="0" u="none" strike="noStrike" baseline="0" dirty="0"/>
              <a:t>outgoing packets.</a:t>
            </a:r>
            <a:endParaRPr lang="en-US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171D7-D721-B532-1969-773D5C2D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EE1EE-B727-BB91-C5B2-22381687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808D66-352C-96C1-4F36-0742E2AB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7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0ED-817D-5E77-CCF4-57B25D92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4888"/>
            <a:ext cx="8686800" cy="535146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semantics of </a:t>
            </a:r>
            <a:r>
              <a:rPr lang="en-US" sz="2400" i="0" u="none" strike="noStrike" baseline="0" dirty="0"/>
              <a:t>such an </a:t>
            </a:r>
            <a:r>
              <a:rPr lang="en-US" sz="2400" b="1" i="0" u="sng" strike="noStrike" baseline="0" dirty="0"/>
              <a:t>entry to the VC table </a:t>
            </a:r>
            <a:r>
              <a:rPr lang="en-US" sz="2400" b="0" i="0" u="none" strike="noStrike" baseline="0" dirty="0"/>
              <a:t>is as follows: </a:t>
            </a:r>
          </a:p>
          <a:p>
            <a:pPr lvl="1"/>
            <a:r>
              <a:rPr lang="en-US" sz="2200" b="0" i="0" u="none" strike="noStrike" baseline="0" dirty="0"/>
              <a:t>If a </a:t>
            </a:r>
            <a:r>
              <a:rPr lang="en-US" sz="2200" b="1" i="0" u="none" strike="noStrike" baseline="0" dirty="0"/>
              <a:t>packet arrives </a:t>
            </a:r>
            <a:r>
              <a:rPr lang="en-US" sz="2200" b="0" i="0" u="none" strike="noStrike" baseline="0" dirty="0"/>
              <a:t>on the </a:t>
            </a:r>
            <a:r>
              <a:rPr lang="en-US" sz="2200" b="1" i="0" u="none" strike="noStrike" baseline="0" dirty="0"/>
              <a:t>designated </a:t>
            </a:r>
            <a:r>
              <a:rPr lang="en-US" sz="2200" b="1" i="0" u="sng" strike="noStrike" baseline="0" dirty="0"/>
              <a:t>incoming interface </a:t>
            </a:r>
            <a:r>
              <a:rPr lang="en-US" sz="2200" b="0" i="0" u="none" strike="noStrike" baseline="0" dirty="0"/>
              <a:t>and contains the </a:t>
            </a:r>
            <a:r>
              <a:rPr lang="en-US" sz="2200" b="1" i="0" u="sng" strike="noStrike" baseline="0" dirty="0"/>
              <a:t>designated VCI in its header</a:t>
            </a:r>
            <a:r>
              <a:rPr lang="en-US" sz="2200" b="1" i="0" u="none" strike="noStrike" baseline="0" dirty="0"/>
              <a:t>,</a:t>
            </a:r>
            <a:r>
              <a:rPr lang="en-US" sz="2200" b="0" i="0" u="none" strike="noStrike" baseline="0" dirty="0"/>
              <a:t> it should be </a:t>
            </a:r>
            <a:r>
              <a:rPr lang="en-US" sz="2200" b="1" i="0" u="none" strike="noStrike" baseline="0" dirty="0"/>
              <a:t>sent out to the designated </a:t>
            </a:r>
            <a:r>
              <a:rPr lang="en-US" sz="2200" b="1" i="0" u="sng" strike="noStrike" baseline="0" dirty="0"/>
              <a:t>outgoing interface</a:t>
            </a:r>
            <a:r>
              <a:rPr lang="en-US" sz="2200" b="1" i="0" u="none" strike="noStrike" baseline="0" dirty="0"/>
              <a:t> </a:t>
            </a:r>
            <a:r>
              <a:rPr lang="en-US" sz="2200" b="0" i="0" u="none" strike="noStrike" baseline="0" dirty="0"/>
              <a:t>with a </a:t>
            </a:r>
            <a:r>
              <a:rPr lang="en-US" sz="2200" b="1" i="0" u="sng" strike="noStrike" baseline="0" dirty="0"/>
              <a:t>specified outgoing VCI </a:t>
            </a:r>
            <a:r>
              <a:rPr lang="en-US" sz="2200" b="0" i="0" u="sng" strike="noStrike" baseline="0" dirty="0"/>
              <a:t>in its </a:t>
            </a:r>
            <a:r>
              <a:rPr lang="en-US" sz="2200" b="1" i="0" u="sng" strike="noStrike" baseline="0" dirty="0"/>
              <a:t>header</a:t>
            </a:r>
            <a:r>
              <a:rPr lang="en-US" sz="2200" b="0" i="0" u="sng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The combination of the </a:t>
            </a:r>
            <a:r>
              <a:rPr lang="en-US" sz="2400" b="1" i="0" u="sng" strike="noStrike" baseline="0" dirty="0"/>
              <a:t>VCI of packets received at a switch</a:t>
            </a:r>
            <a:r>
              <a:rPr lang="en-US" sz="2400" b="0" i="0" u="sng" strike="noStrike" baseline="0" dirty="0"/>
              <a:t> </a:t>
            </a:r>
            <a:r>
              <a:rPr lang="en-US" sz="2400" b="0" i="0" u="none" strike="noStrike" baseline="0" dirty="0"/>
              <a:t>and the </a:t>
            </a:r>
            <a:r>
              <a:rPr lang="en-US" sz="2400" b="1" i="0" u="sng" strike="noStrike" baseline="0" dirty="0"/>
              <a:t>interface on the switch when the packets arrive </a:t>
            </a:r>
            <a:r>
              <a:rPr lang="en-US" sz="2400" i="0" strike="noStrike" baseline="0" dirty="0"/>
              <a:t>uniquely </a:t>
            </a:r>
            <a:r>
              <a:rPr lang="en-US" sz="2400" b="0" i="0" u="none" strike="noStrike" baseline="0" dirty="0"/>
              <a:t>identifies the </a:t>
            </a:r>
            <a:r>
              <a:rPr lang="en-US" sz="2400" b="1" i="0" u="none" strike="noStrike" baseline="0" dirty="0"/>
              <a:t>virtual connection </a:t>
            </a:r>
            <a:r>
              <a:rPr lang="en-US" sz="2400" i="0" u="none" strike="noStrike" baseline="0" dirty="0"/>
              <a:t>on the network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1" i="0" u="sng" strike="noStrike" baseline="0" dirty="0"/>
              <a:t>Notice that </a:t>
            </a:r>
            <a:r>
              <a:rPr lang="en-US" sz="2400" b="1" i="1" u="none" strike="noStrike" baseline="0" dirty="0"/>
              <a:t>a switch's incoming and outgoing VCI values differ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200" b="1" i="0" u="none" strike="noStrike" baseline="0" dirty="0"/>
              <a:t>Thus, </a:t>
            </a:r>
            <a:r>
              <a:rPr lang="en-US" sz="2200" b="1" i="1" u="none" strike="noStrike" baseline="0" dirty="0"/>
              <a:t>the VCI is not a globally significant identifier for the connection</a:t>
            </a:r>
            <a:r>
              <a:rPr lang="en-US" sz="2200" b="1" i="0" u="none" strike="noStrike" baseline="0" dirty="0"/>
              <a:t>; </a:t>
            </a:r>
          </a:p>
          <a:p>
            <a:pPr lvl="1"/>
            <a:r>
              <a:rPr lang="en-US" sz="2200" b="0" i="0" u="none" strike="noStrike" baseline="0" dirty="0"/>
              <a:t> instead</a:t>
            </a:r>
            <a:r>
              <a:rPr lang="en-US" sz="2200" b="1" i="1" u="none" strike="noStrike" baseline="0" dirty="0"/>
              <a:t>, it has significance only on a particular link </a:t>
            </a:r>
            <a:r>
              <a:rPr lang="en-US" sz="2200" b="0" i="0" u="none" strike="noStrike" baseline="0" dirty="0"/>
              <a:t>(link’s local scope).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82BC-F451-B767-9DB2-97CF36C3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0CDA4-AD5F-B3D6-FCDC-FE5FA52B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431634-1848-9F83-5273-85B5639D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8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B18A-AA5A-10D4-C07F-FAFF81C2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04888"/>
            <a:ext cx="8839200" cy="5624512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There </a:t>
            </a:r>
            <a:r>
              <a:rPr lang="en-US" sz="2400" i="0" u="none" strike="noStrike" baseline="0" dirty="0"/>
              <a:t>are</a:t>
            </a:r>
            <a:r>
              <a:rPr lang="en-US" sz="2400" b="1" i="0" u="none" strike="noStrike" baseline="0" dirty="0"/>
              <a:t> two broad approaches </a:t>
            </a:r>
            <a:r>
              <a:rPr lang="en-US" sz="2400" b="0" i="0" u="none" strike="noStrike" baseline="0" dirty="0"/>
              <a:t>to establishing a </a:t>
            </a:r>
            <a:r>
              <a:rPr lang="en-US" sz="2400" b="1" i="0" u="none" strike="noStrike" baseline="0" dirty="0"/>
              <a:t>virtual connection (VC) </a:t>
            </a:r>
            <a:r>
              <a:rPr lang="en-US" sz="2400" b="1" i="0" strike="noStrike" baseline="0" dirty="0"/>
              <a:t>state</a:t>
            </a:r>
            <a:r>
              <a:rPr lang="en-US" sz="2400" dirty="0"/>
              <a:t>:</a:t>
            </a:r>
          </a:p>
          <a:p>
            <a:pPr lvl="1"/>
            <a:r>
              <a:rPr lang="en-US" sz="2200" b="0" i="0" u="none" strike="noStrike" baseline="0" dirty="0"/>
              <a:t> </a:t>
            </a:r>
            <a:r>
              <a:rPr lang="en-US" sz="2200" b="1" i="0" u="sng" strike="noStrike" baseline="0" dirty="0"/>
              <a:t>First approach </a:t>
            </a:r>
            <a:r>
              <a:rPr lang="en-US" sz="2200" b="0" i="0" u="none" strike="noStrike" baseline="0" dirty="0"/>
              <a:t>is to have a </a:t>
            </a:r>
            <a:r>
              <a:rPr lang="en-US" sz="2200" b="1" i="0" u="none" strike="noStrike" baseline="0" dirty="0"/>
              <a:t>network administrator </a:t>
            </a:r>
            <a:r>
              <a:rPr lang="en-US" sz="2200" b="0" i="0" u="none" strike="noStrike" baseline="0" dirty="0"/>
              <a:t>configure the </a:t>
            </a:r>
            <a:r>
              <a:rPr lang="en-US" sz="2200" b="1" i="0" u="none" strike="noStrike" baseline="0" dirty="0"/>
              <a:t>VC state</a:t>
            </a:r>
            <a:r>
              <a:rPr lang="en-US" sz="2200" b="0" i="0" u="none" strike="noStrike" baseline="0" dirty="0"/>
              <a:t>; in that case, the </a:t>
            </a:r>
            <a:r>
              <a:rPr lang="en-US" sz="2200" b="1" i="0" u="none" strike="noStrike" baseline="0" dirty="0"/>
              <a:t>virtual circuit (VC) </a:t>
            </a:r>
            <a:r>
              <a:rPr lang="en-US" sz="2200" b="0" i="0" u="none" strike="noStrike" baseline="0" dirty="0"/>
              <a:t>is “</a:t>
            </a:r>
            <a:r>
              <a:rPr lang="en-US" sz="2200" b="1" i="0" u="none" strike="noStrike" baseline="0" dirty="0"/>
              <a:t>permanent</a:t>
            </a:r>
            <a:r>
              <a:rPr lang="en-US" sz="2200" b="0" i="0" u="none" strike="noStrike" baseline="0" dirty="0"/>
              <a:t>” and called a </a:t>
            </a:r>
            <a:r>
              <a:rPr lang="en-US" sz="2200" b="1" i="0" u="none" strike="noStrike" baseline="0" dirty="0"/>
              <a:t>permanent virtual circuit (PVC)</a:t>
            </a:r>
            <a:r>
              <a:rPr lang="en-US" sz="2200" b="0" i="0" u="none" strike="noStrike" baseline="0" dirty="0"/>
              <a:t> </a:t>
            </a:r>
          </a:p>
          <a:p>
            <a:pPr lvl="2"/>
            <a:r>
              <a:rPr lang="en-US" sz="2200" b="0" i="0" u="none" strike="noStrike" baseline="0" dirty="0"/>
              <a:t> </a:t>
            </a:r>
            <a:r>
              <a:rPr lang="en-US" sz="2200" b="1" i="1" u="none" strike="noStrike" baseline="0" dirty="0"/>
              <a:t>The administrator can delete the PVC</a:t>
            </a:r>
          </a:p>
          <a:p>
            <a:pPr lvl="1"/>
            <a:r>
              <a:rPr lang="en-US" sz="2200" i="0" strike="noStrike" baseline="0" dirty="0"/>
              <a:t>In the </a:t>
            </a:r>
            <a:r>
              <a:rPr lang="en-US" sz="2200" b="1" i="0" u="sng" strike="noStrike" baseline="0" dirty="0"/>
              <a:t>second approach</a:t>
            </a:r>
            <a:r>
              <a:rPr lang="en-US" sz="2200" b="1" i="0" strike="noStrike" baseline="0" dirty="0"/>
              <a:t> </a:t>
            </a:r>
            <a:r>
              <a:rPr lang="en-US" sz="2200" i="0" strike="noStrike" baseline="0" dirty="0"/>
              <a:t>a </a:t>
            </a:r>
            <a:r>
              <a:rPr lang="en-US" sz="2200" b="1" i="0" u="none" strike="noStrike" baseline="0" dirty="0"/>
              <a:t>host</a:t>
            </a:r>
            <a:r>
              <a:rPr lang="en-US" sz="2200" b="0" i="0" u="none" strike="noStrike" baseline="0" dirty="0"/>
              <a:t> can </a:t>
            </a:r>
            <a:r>
              <a:rPr lang="en-US" sz="2200" b="1" i="0" u="none" strike="noStrike" baseline="0" dirty="0"/>
              <a:t>send messages </a:t>
            </a:r>
            <a:r>
              <a:rPr lang="en-US" sz="2200" b="0" i="0" u="none" strike="noStrike" baseline="0" dirty="0"/>
              <a:t>into the </a:t>
            </a:r>
            <a:r>
              <a:rPr lang="en-US" sz="2200" b="1" i="0" u="none" strike="noStrike" baseline="0" dirty="0"/>
              <a:t>network </a:t>
            </a:r>
            <a:r>
              <a:rPr lang="en-US" sz="2200" b="0" i="0" u="none" strike="noStrike" baseline="0" dirty="0"/>
              <a:t>to cause the </a:t>
            </a:r>
            <a:r>
              <a:rPr lang="en-US" sz="2200" b="1" i="0" u="none" strike="noStrike" baseline="0" dirty="0"/>
              <a:t>VC state </a:t>
            </a:r>
            <a:r>
              <a:rPr lang="en-US" sz="2200" i="0" u="none" strike="noStrike" baseline="0" dirty="0"/>
              <a:t>to be established: </a:t>
            </a:r>
          </a:p>
          <a:p>
            <a:pPr lvl="2"/>
            <a:r>
              <a:rPr lang="en-US" sz="2200" b="0" i="0" u="none" strike="noStrike" baseline="0" dirty="0"/>
              <a:t>This is referred to as </a:t>
            </a:r>
            <a:r>
              <a:rPr lang="en-US" sz="2200" b="1" i="1" u="none" strike="noStrike" baseline="0" dirty="0" err="1"/>
              <a:t>signalling</a:t>
            </a:r>
            <a:r>
              <a:rPr lang="en-US" sz="2200" b="0" i="0" u="none" strike="noStrike" baseline="0" dirty="0"/>
              <a:t>, and the resulting </a:t>
            </a:r>
            <a:r>
              <a:rPr lang="en-US" sz="2200" b="1" i="0" u="none" strike="noStrike" baseline="0" dirty="0"/>
              <a:t>virtual circuit </a:t>
            </a:r>
            <a:r>
              <a:rPr lang="en-US" sz="2200" i="0" u="none" strike="noStrike" baseline="0" dirty="0"/>
              <a:t>is</a:t>
            </a:r>
            <a:r>
              <a:rPr lang="en-US" sz="2200" b="0" i="0" u="none" strike="noStrike" baseline="0" dirty="0"/>
              <a:t> said to be </a:t>
            </a:r>
            <a:r>
              <a:rPr lang="en-US" sz="2200" b="1" i="1" u="none" strike="noStrike" baseline="0" dirty="0"/>
              <a:t>switched</a:t>
            </a:r>
            <a:r>
              <a:rPr lang="en-US" sz="2200" dirty="0"/>
              <a:t> and is called a </a:t>
            </a:r>
            <a:r>
              <a:rPr lang="en-US" sz="2200" b="1" i="0" u="none" strike="noStrike" baseline="0" dirty="0"/>
              <a:t>switched virtual circuit (SVC) </a:t>
            </a:r>
            <a:endParaRPr lang="en-US" sz="2200" b="0" i="0" u="none" strike="noStrike" baseline="0" dirty="0"/>
          </a:p>
          <a:p>
            <a:pPr lvl="2"/>
            <a:r>
              <a:rPr lang="en-US" sz="2200" b="0" i="0" u="none" strike="noStrike" baseline="0" dirty="0"/>
              <a:t> The main characteristic of an </a:t>
            </a:r>
            <a:r>
              <a:rPr lang="en-US" sz="2200" b="1" i="0" u="none" strike="noStrike" baseline="0" dirty="0"/>
              <a:t>SVC </a:t>
            </a:r>
            <a:r>
              <a:rPr lang="en-US" sz="2200" b="0" i="0" u="none" strike="noStrike" baseline="0" dirty="0"/>
              <a:t>is that a </a:t>
            </a:r>
            <a:r>
              <a:rPr lang="en-US" sz="2200" b="1" i="0" u="none" strike="noStrike" baseline="0" dirty="0"/>
              <a:t>host</a:t>
            </a:r>
            <a:r>
              <a:rPr lang="en-US" sz="2200" b="0" i="0" u="none" strike="noStrike" baseline="0" dirty="0"/>
              <a:t> may </a:t>
            </a:r>
            <a:r>
              <a:rPr lang="en-US" sz="2200" b="1" i="0" u="none" strike="noStrike" baseline="0" dirty="0"/>
              <a:t>set up and delete </a:t>
            </a:r>
            <a:r>
              <a:rPr lang="en-US" sz="2200" b="0" i="0" u="none" strike="noStrike" baseline="0" dirty="0"/>
              <a:t>a </a:t>
            </a:r>
            <a:r>
              <a:rPr lang="en-US" sz="2200" b="1" i="0" u="none" strike="noStrike" baseline="0" dirty="0"/>
              <a:t>VC dynamically</a:t>
            </a:r>
            <a:r>
              <a:rPr lang="en-US" sz="2200" b="0" i="0" u="none" strike="noStrike" baseline="0" dirty="0"/>
              <a:t> without a </a:t>
            </a:r>
            <a:r>
              <a:rPr lang="en-US" sz="2200" b="1" i="1" u="none" strike="noStrike" baseline="0" dirty="0"/>
              <a:t>network administrator</a:t>
            </a:r>
            <a:r>
              <a:rPr lang="en-US" sz="2200" b="0" i="0" u="none" strike="noStrike" baseline="0" dirty="0"/>
              <a:t>. </a:t>
            </a:r>
          </a:p>
          <a:p>
            <a:pPr lvl="3"/>
            <a:r>
              <a:rPr lang="en-US" sz="2200" b="1" i="0" u="sng" strike="noStrike" baseline="0" dirty="0"/>
              <a:t>Note that </a:t>
            </a:r>
            <a:r>
              <a:rPr lang="en-US" sz="2200" b="0" i="0" u="none" strike="noStrike" baseline="0" dirty="0"/>
              <a:t>an </a:t>
            </a:r>
            <a:r>
              <a:rPr lang="en-US" sz="2200" b="1" i="0" u="none" strike="noStrike" baseline="0" dirty="0"/>
              <a:t>SVC</a:t>
            </a:r>
            <a:r>
              <a:rPr lang="en-US" sz="2200" b="0" i="0" u="none" strike="noStrike" baseline="0" dirty="0"/>
              <a:t> should be called a </a:t>
            </a:r>
            <a:r>
              <a:rPr lang="en-US" sz="2200" b="1" i="1" u="none" strike="noStrike" baseline="0" dirty="0" err="1"/>
              <a:t>signalled</a:t>
            </a:r>
            <a:r>
              <a:rPr lang="en-US" sz="2200" b="1" i="1" u="none" strike="noStrike" baseline="0" dirty="0"/>
              <a:t> </a:t>
            </a:r>
            <a:r>
              <a:rPr lang="en-US" sz="2200" b="1" u="none" strike="noStrike" baseline="0" dirty="0"/>
              <a:t>VC</a:t>
            </a:r>
            <a:r>
              <a:rPr lang="en-US" sz="2200" b="1" i="1" u="none" strike="noStrike" baseline="0" dirty="0"/>
              <a:t> </a:t>
            </a:r>
            <a:r>
              <a:rPr lang="en-US" sz="2200" b="0" i="0" u="none" strike="noStrike" baseline="0" dirty="0"/>
              <a:t>since it is used for </a:t>
            </a:r>
            <a:r>
              <a:rPr lang="en-US" sz="2200" b="1" i="0" u="none" strike="noStrike" baseline="0" dirty="0" err="1"/>
              <a:t>signalling</a:t>
            </a:r>
            <a:r>
              <a:rPr lang="en-US" sz="2200" b="1" i="0" u="none" strike="noStrike" baseline="0" dirty="0"/>
              <a:t> </a:t>
            </a:r>
            <a:r>
              <a:rPr lang="en-US" sz="2200" b="0" i="0" u="none" strike="noStrike" baseline="0" dirty="0"/>
              <a:t>(</a:t>
            </a:r>
            <a:r>
              <a:rPr lang="en-US" sz="2200" b="1" i="0" u="none" strike="noStrike" baseline="0" dirty="0"/>
              <a:t>not switching</a:t>
            </a:r>
            <a:r>
              <a:rPr lang="en-US" sz="2200" b="0" i="0" u="none" strike="noStrike" baseline="0" dirty="0"/>
              <a:t>) that distinguishes an </a:t>
            </a:r>
            <a:r>
              <a:rPr lang="en-US" sz="2200" b="1" i="0" u="none" strike="noStrike" baseline="0" dirty="0"/>
              <a:t>SVC </a:t>
            </a:r>
            <a:r>
              <a:rPr lang="en-US" sz="2200" b="0" i="0" u="none" strike="noStrike" baseline="0" dirty="0"/>
              <a:t>from a </a:t>
            </a:r>
            <a:r>
              <a:rPr lang="en-US" sz="2200" b="1" i="0" u="none" strike="noStrike" baseline="0" dirty="0"/>
              <a:t>PVC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2067C-DB43-D4AF-6941-160719B1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3AD6-1719-0E65-4D73-0F77F526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C2C7D9-A5C9-DE44-1BFA-1D3C6E6E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83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F2BC-1C7E-1286-14D4-18F86FEF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Assume that 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network administrator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wants to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manually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create 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virtual connection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from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host 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to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host B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(see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Figure 3.3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200" i="0" strike="noStrike" baseline="0" dirty="0">
                <a:solidFill>
                  <a:srgbClr val="000000"/>
                </a:solidFill>
              </a:rPr>
              <a:t>First,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the administrator needs 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identify a path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through the network from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to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 B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</a:rPr>
              <a:t>In the example network </a:t>
            </a:r>
            <a:r>
              <a:rPr lang="en-US" sz="2200" dirty="0">
                <a:solidFill>
                  <a:srgbClr val="000000"/>
                </a:solidFill>
              </a:rPr>
              <a:t>in </a:t>
            </a:r>
            <a:r>
              <a:rPr lang="en-US" sz="2200" b="1" i="0" u="none" strike="noStrike" baseline="0" dirty="0"/>
              <a:t>Figure 3.3</a:t>
            </a:r>
            <a:r>
              <a:rPr lang="en-US" sz="2200" dirty="0">
                <a:solidFill>
                  <a:srgbClr val="000000"/>
                </a:solidFill>
              </a:rPr>
              <a:t> shows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only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one path (from A to B)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administrator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then picks a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VCI value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that is 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currently unused on each link for the connection</a:t>
            </a:r>
            <a:endParaRPr lang="en-US" sz="22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</a:rPr>
              <a:t>Suppose that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VCI value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200" b="1" i="0" strike="noStrike" baseline="0" dirty="0">
                <a:solidFill>
                  <a:srgbClr val="000000"/>
                </a:solidFill>
              </a:rPr>
              <a:t>5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is chosen for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link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from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host A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switch1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;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VCI value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for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link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from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switch1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switch 2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(see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Figure </a:t>
            </a:r>
            <a:r>
              <a:rPr lang="en-US" sz="2200" b="1" dirty="0">
                <a:solidFill>
                  <a:srgbClr val="000000"/>
                </a:solidFill>
              </a:rPr>
              <a:t>3.4</a:t>
            </a:r>
            <a:r>
              <a:rPr lang="en-US" sz="2200" dirty="0">
                <a:solidFill>
                  <a:srgbClr val="000000"/>
                </a:solidFill>
              </a:rPr>
              <a:t>).</a:t>
            </a:r>
            <a:endParaRPr lang="en-US" sz="22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</a:rPr>
              <a:t> In that case,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switch one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must have an entry in its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VC table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as shown in </a:t>
            </a:r>
            <a:r>
              <a:rPr lang="en-US" sz="2200" b="1" i="0" u="none" strike="noStrike" baseline="0" dirty="0"/>
              <a:t>Table 3.2.</a:t>
            </a:r>
            <a:endParaRPr lang="en-US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ACFE-D249-455E-9535-3B1D4D00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2AFF9-BBA8-6E01-8733-F2C2EE75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3F0E73-E33C-EAE5-EFDF-5AE42FBE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41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C5BB-4D8E-C47E-5467-7B497B0D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7730F-2431-4D5E-272D-96E0BA0A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25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5362FC-9FF3-E5E0-CBF1-825AC73DE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587" y="914400"/>
          <a:ext cx="8752649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74000" imgH="3879720" progId="PBrush">
                  <p:embed/>
                </p:oleObj>
              </mc:Choice>
              <mc:Fallback>
                <p:oleObj name="Bitmap Image" r:id="rId2" imgW="7074000" imgH="387972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5362FC-9FF3-E5E0-CBF1-825AC73DE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587" y="914400"/>
                        <a:ext cx="8752649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56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A700F-AB0F-81ED-4D19-A50922C0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E48E9-9CB4-B39C-42EB-1E30CAF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26</a:t>
            </a:fld>
            <a:endParaRPr lang="th-T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B3126-5A0B-F7C2-C8A2-3C5B104E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9ED4B8-90F4-27E3-7639-184A232C8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74213"/>
              </p:ext>
            </p:extLst>
          </p:nvPr>
        </p:nvGraphicFramePr>
        <p:xfrm>
          <a:off x="304800" y="1143000"/>
          <a:ext cx="8510281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46640" imgH="3289320" progId="PBrush">
                  <p:embed/>
                </p:oleObj>
              </mc:Choice>
              <mc:Fallback>
                <p:oleObj name="Bitmap Image" r:id="rId2" imgW="6146640" imgH="328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1143000"/>
                        <a:ext cx="8510281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68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B73A-004B-3AB0-7221-966002B8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Similarly, a </a:t>
            </a:r>
            <a:r>
              <a:rPr lang="en-US" sz="2400" b="1" i="0" u="none" strike="noStrike" baseline="0" dirty="0"/>
              <a:t>VCI of 7</a:t>
            </a:r>
            <a:r>
              <a:rPr lang="en-US" sz="2400" b="0" i="0" u="none" strike="noStrike" baseline="0" dirty="0"/>
              <a:t> is chosen to identify the </a:t>
            </a:r>
            <a:r>
              <a:rPr lang="en-US" sz="2400" b="1" i="0" u="none" strike="noStrike" baseline="0" dirty="0"/>
              <a:t>link </a:t>
            </a:r>
            <a:r>
              <a:rPr lang="en-US" sz="2400" b="0" i="0" u="none" strike="noStrike" baseline="0" dirty="0"/>
              <a:t>from </a:t>
            </a:r>
            <a:r>
              <a:rPr lang="en-US" sz="2400" b="1" i="0" u="none" strike="noStrike" baseline="0" dirty="0"/>
              <a:t>switch 2</a:t>
            </a:r>
            <a:r>
              <a:rPr lang="en-US" sz="2400" b="0" i="0" u="none" strike="noStrike" baseline="0" dirty="0"/>
              <a:t> to </a:t>
            </a:r>
            <a:r>
              <a:rPr lang="en-US" sz="2400" b="1" i="0" u="none" strike="noStrike" baseline="0" dirty="0"/>
              <a:t>switch 3,</a:t>
            </a:r>
            <a:r>
              <a:rPr lang="en-US" sz="2400" b="0" i="0" u="none" strike="noStrike" baseline="0" dirty="0"/>
              <a:t> and a </a:t>
            </a:r>
            <a:r>
              <a:rPr lang="en-US" sz="2400" b="1" i="0" u="none" strike="noStrike" baseline="0" dirty="0"/>
              <a:t>VCI of 4 </a:t>
            </a:r>
            <a:r>
              <a:rPr lang="en-US" sz="2400" b="0" i="0" u="none" strike="noStrike" baseline="0" dirty="0"/>
              <a:t>is chosen for the </a:t>
            </a:r>
            <a:r>
              <a:rPr lang="en-US" sz="2400" b="1" i="0" u="none" strike="noStrike" baseline="0" dirty="0"/>
              <a:t>link</a:t>
            </a:r>
            <a:r>
              <a:rPr lang="en-US" sz="2400" b="0" i="0" u="none" strike="noStrike" baseline="0" dirty="0"/>
              <a:t> from </a:t>
            </a:r>
            <a:r>
              <a:rPr lang="en-US" sz="2400" b="1" i="0" u="none" strike="noStrike" baseline="0" dirty="0"/>
              <a:t>switch 3</a:t>
            </a:r>
            <a:r>
              <a:rPr lang="en-US" sz="2400" b="0" i="0" u="none" strike="noStrike" baseline="0" dirty="0"/>
              <a:t> to </a:t>
            </a:r>
            <a:r>
              <a:rPr lang="en-US" sz="2400" b="1" strike="noStrike" baseline="0" dirty="0"/>
              <a:t>host B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In that case, </a:t>
            </a:r>
            <a:r>
              <a:rPr lang="en-US" sz="2400" b="1" i="0" u="none" strike="noStrike" baseline="0" dirty="0"/>
              <a:t>switches 2</a:t>
            </a:r>
            <a:r>
              <a:rPr lang="en-US" sz="2400" b="0" i="0" u="none" strike="noStrike" baseline="0" dirty="0"/>
              <a:t> </a:t>
            </a:r>
            <a:r>
              <a:rPr lang="en-US" sz="2400" i="0" u="none" strike="noStrike" baseline="0" dirty="0"/>
              <a:t>and</a:t>
            </a:r>
            <a:r>
              <a:rPr lang="en-US" sz="2400" b="1" i="0" u="none" strike="noStrike" baseline="0" dirty="0"/>
              <a:t> 3 </a:t>
            </a:r>
            <a:r>
              <a:rPr lang="en-US" sz="2400" b="0" i="0" u="none" strike="noStrike" baseline="0" dirty="0"/>
              <a:t>must be configured with </a:t>
            </a:r>
            <a:r>
              <a:rPr lang="en-US" sz="2400" b="1" i="0" u="none" strike="noStrike" baseline="0" dirty="0"/>
              <a:t>VC table entries,</a:t>
            </a:r>
            <a:r>
              <a:rPr lang="en-US" sz="2400" b="0" i="0" u="none" strike="noStrike" baseline="0" dirty="0"/>
              <a:t> as shown in </a:t>
            </a:r>
            <a:r>
              <a:rPr lang="en-US" sz="2400" b="1" i="0" u="none" strike="noStrike" baseline="0" dirty="0"/>
              <a:t>Table 3.3 </a:t>
            </a:r>
            <a:r>
              <a:rPr lang="en-US" sz="2400" b="0" i="0" u="none" strike="noStrike" baseline="0" dirty="0"/>
              <a:t>and </a:t>
            </a:r>
            <a:r>
              <a:rPr lang="en-US" sz="2400" b="1" i="0" u="none" strike="noStrike" baseline="0" dirty="0"/>
              <a:t>3.4</a:t>
            </a:r>
            <a:r>
              <a:rPr lang="en-US" sz="2400" b="0" i="0" u="none" strike="noStrike" baseline="0" dirty="0"/>
              <a:t>, respectively. </a:t>
            </a:r>
          </a:p>
          <a:p>
            <a:pPr lvl="1"/>
            <a:r>
              <a:rPr lang="en-US" sz="2200" b="0" i="0" u="none" strike="noStrike" baseline="0" dirty="0"/>
              <a:t>Note that the “</a:t>
            </a:r>
            <a:r>
              <a:rPr lang="en-US" sz="2200" b="1" i="0" u="none" strike="noStrike" baseline="0" dirty="0"/>
              <a:t>outgoing</a:t>
            </a:r>
            <a:r>
              <a:rPr lang="en-US" sz="2200" b="0" i="0" u="none" strike="noStrike" baseline="0" dirty="0"/>
              <a:t>” </a:t>
            </a:r>
            <a:r>
              <a:rPr lang="en-US" sz="2200" b="1" i="0" u="none" strike="noStrike" baseline="0" dirty="0"/>
              <a:t>VCI value </a:t>
            </a:r>
            <a:r>
              <a:rPr lang="en-US" sz="2200" b="0" i="0" u="none" strike="noStrike" baseline="0" dirty="0"/>
              <a:t>at one switch is the “</a:t>
            </a:r>
            <a:r>
              <a:rPr lang="en-US" sz="2200" b="1" i="0" u="none" strike="noStrike" baseline="0" dirty="0"/>
              <a:t>incoming</a:t>
            </a:r>
            <a:r>
              <a:rPr lang="en-US" sz="2200" b="0" i="0" u="none" strike="noStrike" baseline="0" dirty="0"/>
              <a:t>” </a:t>
            </a:r>
            <a:r>
              <a:rPr lang="en-US" sz="2200" b="1" i="0" u="none" strike="noStrike" baseline="0" dirty="0"/>
              <a:t>VCI value </a:t>
            </a:r>
            <a:r>
              <a:rPr lang="en-US" sz="2200" b="0" i="0" u="none" strike="noStrike" baseline="0" dirty="0"/>
              <a:t>at the next switch.</a:t>
            </a:r>
          </a:p>
          <a:p>
            <a:pPr algn="l"/>
            <a:r>
              <a:rPr lang="en-US" sz="2400" b="0" i="0" u="none" strike="noStrike" baseline="0" dirty="0"/>
              <a:t>Once the </a:t>
            </a:r>
            <a:r>
              <a:rPr lang="en-US" sz="2400" b="1" i="0" u="none" strike="noStrike" baseline="0" dirty="0"/>
              <a:t>VC tables </a:t>
            </a:r>
            <a:r>
              <a:rPr lang="en-US" sz="2400" b="0" i="0" u="none" strike="noStrike" baseline="0" dirty="0"/>
              <a:t>have been set up, the data transfer phase can proceed, </a:t>
            </a:r>
            <a:r>
              <a:rPr lang="en-US" sz="2400" b="1" i="0" u="none" strike="noStrike" baseline="0" dirty="0"/>
              <a:t>appropriately updating the VCI value in the packet header, </a:t>
            </a:r>
            <a:r>
              <a:rPr lang="en-US" sz="2400" b="0" i="0" u="none" strike="noStrike" baseline="0" dirty="0"/>
              <a:t>as illustrated in </a:t>
            </a:r>
            <a:r>
              <a:rPr lang="en-US" sz="2400" b="1" i="0" u="none" strike="noStrike" baseline="0" dirty="0"/>
              <a:t>Figure 3.5</a:t>
            </a:r>
            <a:r>
              <a:rPr lang="en-US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host B</a:t>
            </a:r>
            <a:r>
              <a:rPr lang="en-US" sz="2400" b="0" i="0" u="none" strike="noStrike" baseline="0" dirty="0"/>
              <a:t>, identifies the </a:t>
            </a:r>
            <a:r>
              <a:rPr lang="en-US" sz="2400" b="1" i="0" u="none" strike="noStrike" baseline="0" dirty="0"/>
              <a:t>packet </a:t>
            </a:r>
            <a:r>
              <a:rPr lang="en-US" sz="2400" b="0" i="0" u="none" strike="noStrike" baseline="0" dirty="0"/>
              <a:t>as having come from </a:t>
            </a:r>
            <a:r>
              <a:rPr lang="en-US" sz="2400" b="1" i="0" u="none" strike="noStrike" baseline="0" dirty="0"/>
              <a:t>host A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E1FB3-58A6-4F55-6E62-BEE31595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0F5A6-5213-254D-8E0C-F572522D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726A34-423C-637C-ED53-861E8675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60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D2CE-F368-2C6C-9969-1C5D8A66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6BE37-150C-D457-D7BE-DFE9276A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28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EA32A7-4526-3D7A-8ED8-857E58AA1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34667"/>
              </p:ext>
            </p:extLst>
          </p:nvPr>
        </p:nvGraphicFramePr>
        <p:xfrm>
          <a:off x="228600" y="1219200"/>
          <a:ext cx="8686800" cy="510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05400" imgH="3683160" progId="PBrush">
                  <p:embed/>
                </p:oleObj>
              </mc:Choice>
              <mc:Fallback>
                <p:oleObj name="Bitmap Image" r:id="rId2" imgW="6305400" imgH="368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1219200"/>
                        <a:ext cx="8686800" cy="5102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4910375-1CA6-5F4F-A33F-ACD567E6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5714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93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398-EA59-A38A-4A66-11CC5BCF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28955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Once the </a:t>
            </a:r>
            <a:r>
              <a:rPr lang="en-US" sz="2400" b="1" i="0" u="none" strike="noStrike" baseline="0" dirty="0"/>
              <a:t>VC tables </a:t>
            </a:r>
            <a:r>
              <a:rPr lang="en-US" sz="2400" b="0" i="0" u="none" strike="noStrike" baseline="0" dirty="0"/>
              <a:t>have been set up for </a:t>
            </a:r>
            <a:r>
              <a:rPr lang="en-US" sz="2400" b="1" i="0" u="none" strike="noStrike" baseline="0" dirty="0"/>
              <a:t>each switch</a:t>
            </a:r>
            <a:r>
              <a:rPr lang="en-US" sz="2400" b="0" i="0" u="none" strike="noStrike" baseline="0" dirty="0"/>
              <a:t>, the data transfer phase can proceed, as illustrated in </a:t>
            </a:r>
            <a:r>
              <a:rPr lang="en-US" sz="2400" b="1" i="0" u="none" strike="noStrike" baseline="0" dirty="0"/>
              <a:t>Figure 3.5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For any packet it wants to send to </a:t>
            </a:r>
            <a:r>
              <a:rPr lang="en-US" sz="2400" b="1" i="0" u="none" strike="noStrike" baseline="0" dirty="0"/>
              <a:t>host B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host A</a:t>
            </a:r>
            <a:r>
              <a:rPr lang="en-US" sz="2400" b="0" i="0" u="none" strike="noStrike" baseline="0" dirty="0"/>
              <a:t> puts the </a:t>
            </a:r>
            <a:r>
              <a:rPr lang="en-US" sz="2400" b="1" i="0" u="none" strike="noStrike" baseline="0" dirty="0"/>
              <a:t>VCI value of 5 </a:t>
            </a:r>
            <a:r>
              <a:rPr lang="en-US" sz="2400" b="0" i="0" u="none" strike="noStrike" baseline="0" dirty="0"/>
              <a:t>in </a:t>
            </a:r>
            <a:r>
              <a:rPr lang="en-US" sz="2400" b="1" i="0" u="none" strike="noStrike" baseline="0" dirty="0"/>
              <a:t>the packet’s header </a:t>
            </a:r>
            <a:r>
              <a:rPr lang="en-US" sz="2400" b="0" i="0" u="none" strike="noStrike" baseline="0" dirty="0"/>
              <a:t>and sends it to </a:t>
            </a:r>
            <a:r>
              <a:rPr lang="en-US" sz="2400" b="1" i="0" u="none" strike="noStrike" baseline="0" dirty="0"/>
              <a:t>switch 1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1" i="0" u="none" strike="noStrike" baseline="0" dirty="0"/>
              <a:t>Switch 1</a:t>
            </a:r>
            <a:r>
              <a:rPr lang="en-US" sz="2400" b="0" i="0" u="none" strike="noStrike" baseline="0" dirty="0"/>
              <a:t> receives any such packet on </a:t>
            </a:r>
            <a:r>
              <a:rPr lang="en-US" sz="2400" b="1" i="0" u="none" strike="noStrike" baseline="0" dirty="0"/>
              <a:t>interface 2</a:t>
            </a:r>
            <a:r>
              <a:rPr lang="en-US" sz="2400" b="0" i="0" u="none" strike="noStrike" baseline="0" dirty="0"/>
              <a:t>, and it uses the </a:t>
            </a:r>
            <a:r>
              <a:rPr lang="en-US" sz="2400" b="1" i="0" u="none" strike="noStrike" baseline="0" dirty="0"/>
              <a:t>combination of the interface </a:t>
            </a:r>
            <a:r>
              <a:rPr lang="en-US" sz="2400" b="0" i="0" u="none" strike="noStrike" baseline="0" dirty="0"/>
              <a:t>and the </a:t>
            </a:r>
            <a:r>
              <a:rPr lang="en-US" sz="2400" b="1" i="0" u="none" strike="noStrike" baseline="0" dirty="0"/>
              <a:t>VCI in the packet header </a:t>
            </a:r>
            <a:r>
              <a:rPr lang="en-US" sz="2400" b="0" i="0" u="none" strike="noStrike" baseline="0" dirty="0"/>
              <a:t>to find the appropriate </a:t>
            </a:r>
            <a:r>
              <a:rPr lang="en-US" sz="2400" b="1" i="0" u="none" strike="noStrike" baseline="0" dirty="0"/>
              <a:t>VC table entry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As shown in </a:t>
            </a:r>
            <a:r>
              <a:rPr lang="en-US" sz="2400" b="1" i="0" u="none" strike="noStrike" baseline="0" dirty="0"/>
              <a:t>Table 3.2</a:t>
            </a:r>
            <a:r>
              <a:rPr lang="en-US" sz="2400" b="0" i="0" u="none" strike="noStrike" baseline="0" dirty="0"/>
              <a:t>, the table entry tells </a:t>
            </a:r>
            <a:r>
              <a:rPr lang="en-US" sz="2400" b="1" i="0" u="none" strike="noStrike" baseline="0" dirty="0"/>
              <a:t>switch 1 </a:t>
            </a:r>
            <a:r>
              <a:rPr lang="en-US" sz="2400" b="0" i="0" u="none" strike="noStrike" baseline="0" dirty="0"/>
              <a:t>to forward the packet out of </a:t>
            </a:r>
            <a:r>
              <a:rPr lang="en-US" sz="2400" b="1" i="0" u="none" strike="noStrike" baseline="0" dirty="0"/>
              <a:t>interface 1</a:t>
            </a:r>
            <a:r>
              <a:rPr lang="en-US" sz="2400" b="0" i="0" u="none" strike="noStrike" baseline="0" dirty="0"/>
              <a:t> and to put the </a:t>
            </a:r>
            <a:r>
              <a:rPr lang="en-US" sz="2400" b="1" i="0" u="none" strike="noStrike" baseline="0" dirty="0"/>
              <a:t>VCI value 11 </a:t>
            </a:r>
            <a:r>
              <a:rPr lang="en-US" sz="2400" b="0" i="0" u="none" strike="noStrike" baseline="0" dirty="0"/>
              <a:t>in the </a:t>
            </a:r>
            <a:r>
              <a:rPr lang="en-US" sz="2400" b="1" i="0" u="none" strike="noStrike" baseline="0" dirty="0"/>
              <a:t>header when the packet is sent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606D9-EB1E-4526-184A-E2D33528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FB593-58AF-8EF7-8BEB-BE621F12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F5539B-716C-B742-1B76-6D566575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0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03BD-5932-14E2-F4B2-A5DFD299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NimbusRomNo9L-Regu"/>
              </a:rPr>
              <a:t>We can divide the </a:t>
            </a:r>
            <a:r>
              <a:rPr lang="en-US" sz="2800" b="1" i="0" u="none" strike="noStrike" baseline="0" dirty="0">
                <a:latin typeface="NimbusRomNo9L-Regu"/>
              </a:rPr>
              <a:t>internetworking problem </a:t>
            </a:r>
            <a:r>
              <a:rPr lang="en-US" sz="2800" b="0" i="0" u="none" strike="noStrike" baseline="0" dirty="0">
                <a:latin typeface="NimbusRomNo9L-Regu"/>
              </a:rPr>
              <a:t>into a few </a:t>
            </a:r>
            <a:r>
              <a:rPr lang="en-US" sz="2800" b="1" i="0" u="none" strike="noStrike" baseline="0" dirty="0">
                <a:latin typeface="NimbusRomNo9L-Regu"/>
              </a:rPr>
              <a:t>subproblems</a:t>
            </a:r>
            <a:r>
              <a:rPr lang="en-US" sz="2800" i="0" u="none" strike="noStrike" baseline="0" dirty="0">
                <a:latin typeface="NimbusRomNo9L-Regu"/>
              </a:rPr>
              <a:t>:</a:t>
            </a:r>
            <a:r>
              <a:rPr lang="en-US" sz="2800" b="0" i="0" u="none" strike="noStrike" baseline="0" dirty="0">
                <a:latin typeface="NimbusRomNo9L-Regu"/>
              </a:rPr>
              <a:t> </a:t>
            </a:r>
          </a:p>
          <a:p>
            <a:pPr lvl="1"/>
            <a:r>
              <a:rPr lang="en-US" sz="2400" b="1" i="0" u="sng" strike="noStrike" baseline="0" dirty="0">
                <a:latin typeface="NimbusRomNo9L-Regu"/>
              </a:rPr>
              <a:t>First</a:t>
            </a:r>
            <a:r>
              <a:rPr lang="en-US" sz="2400" b="1" i="0" u="none" strike="noStrike" baseline="0" dirty="0">
                <a:latin typeface="NimbusRomNo9L-Regu"/>
              </a:rPr>
              <a:t>, </a:t>
            </a:r>
            <a:r>
              <a:rPr lang="en-US" sz="2400" b="0" i="0" u="none" strike="noStrike" baseline="0" dirty="0">
                <a:latin typeface="NimbusRomNo9L-Regu"/>
              </a:rPr>
              <a:t>we need a way to </a:t>
            </a:r>
            <a:r>
              <a:rPr lang="en-US" sz="2400" b="1" i="0" u="none" strike="noStrike" baseline="0" dirty="0">
                <a:latin typeface="NimbusRomNo9L-Regu"/>
              </a:rPr>
              <a:t>interconnect links</a:t>
            </a:r>
            <a:r>
              <a:rPr lang="en-US" sz="2400" dirty="0">
                <a:latin typeface="NimbusRomNo9L-Regu"/>
              </a:rPr>
              <a:t>:</a:t>
            </a:r>
            <a:endParaRPr lang="en-US" sz="2400" b="0" i="0" u="none" strike="noStrike" baseline="0" dirty="0">
              <a:latin typeface="NimbusRomNo9L-Regu"/>
            </a:endParaRPr>
          </a:p>
          <a:p>
            <a:pPr lvl="2"/>
            <a:r>
              <a:rPr lang="en-US" b="0" i="0" u="none" strike="noStrike" baseline="0" dirty="0">
                <a:latin typeface="NimbusRomNo9L-Regu"/>
              </a:rPr>
              <a:t>Devices that </a:t>
            </a:r>
            <a:r>
              <a:rPr lang="en-US" b="1" i="0" u="none" strike="noStrike" baseline="0" dirty="0">
                <a:latin typeface="NimbusRomNo9L-Regu"/>
              </a:rPr>
              <a:t>interconnect links </a:t>
            </a:r>
            <a:r>
              <a:rPr lang="en-US" b="0" i="0" u="none" strike="noStrike" baseline="0" dirty="0">
                <a:latin typeface="NimbusRomNo9L-Regu"/>
              </a:rPr>
              <a:t>are often called </a:t>
            </a:r>
            <a:r>
              <a:rPr lang="en-US" b="1" i="0" u="none" strike="noStrike" baseline="0" dirty="0">
                <a:latin typeface="NimbusRomNo9L-ReguItal"/>
              </a:rPr>
              <a:t>Layer2</a:t>
            </a:r>
            <a:r>
              <a:rPr lang="en-US" b="0" i="0" u="none" strike="noStrike" baseline="0" dirty="0">
                <a:latin typeface="NimbusRomNo9L-ReguItal"/>
              </a:rPr>
              <a:t> </a:t>
            </a:r>
            <a:r>
              <a:rPr lang="en-US" b="1" i="0" u="none" strike="noStrike" baseline="0" dirty="0">
                <a:latin typeface="NimbusRomNo9L-Regu"/>
              </a:rPr>
              <a:t>switches</a:t>
            </a:r>
            <a:r>
              <a:rPr lang="en-US" dirty="0">
                <a:latin typeface="NimbusRomNo9L-Regu"/>
              </a:rPr>
              <a:t> or</a:t>
            </a:r>
            <a:r>
              <a:rPr lang="en-US" b="1" dirty="0">
                <a:latin typeface="NimbusRomNo9L-Regu"/>
              </a:rPr>
              <a:t> L2 switches.</a:t>
            </a:r>
            <a:endParaRPr lang="en-US" b="0" i="0" u="none" strike="noStrike" baseline="0" dirty="0">
              <a:latin typeface="NimbusRomNo9L-Regu"/>
            </a:endParaRPr>
          </a:p>
          <a:p>
            <a:pPr lvl="2"/>
            <a:r>
              <a:rPr lang="en-US" dirty="0">
                <a:latin typeface="NimbusRomNo9L-Regu"/>
              </a:rPr>
              <a:t>I</a:t>
            </a:r>
            <a:r>
              <a:rPr lang="en-US" b="0" i="0" u="none" strike="noStrike" baseline="0" dirty="0">
                <a:latin typeface="NimbusRomNo9L-Regu"/>
              </a:rPr>
              <a:t>mportant </a:t>
            </a:r>
            <a:r>
              <a:rPr lang="en-US" i="0" u="none" strike="noStrike" baseline="0" dirty="0">
                <a:latin typeface="NimbusRomNo9L-Regu"/>
              </a:rPr>
              <a:t>classes of </a:t>
            </a:r>
            <a:r>
              <a:rPr lang="en-US" b="1" i="0" u="none" strike="noStrike" baseline="0" dirty="0">
                <a:latin typeface="NimbusRomNo9L-Regu"/>
              </a:rPr>
              <a:t>L2 switches </a:t>
            </a:r>
            <a:r>
              <a:rPr lang="en-US" b="0" i="0" u="none" strike="noStrike" baseline="0" dirty="0">
                <a:latin typeface="NimbusRomNo9L-Regu"/>
              </a:rPr>
              <a:t>in use today are those used to interconnect </a:t>
            </a:r>
            <a:r>
              <a:rPr lang="en-US" b="1" i="0" u="none" strike="noStrike" baseline="0" dirty="0">
                <a:latin typeface="NimbusRomNo9L-Regu"/>
              </a:rPr>
              <a:t>Ethernet </a:t>
            </a:r>
            <a:r>
              <a:rPr lang="en-US" b="0" i="0" u="none" strike="noStrike" baseline="0" dirty="0">
                <a:latin typeface="NimbusRomNo9L-Regu"/>
              </a:rPr>
              <a:t>segments. </a:t>
            </a:r>
          </a:p>
          <a:p>
            <a:pPr lvl="2"/>
            <a:r>
              <a:rPr lang="en-US" b="0" i="0" u="none" strike="noStrike" baseline="0" dirty="0">
                <a:latin typeface="NimbusRomNo9L-Regu"/>
              </a:rPr>
              <a:t>These switches are also sometimes called </a:t>
            </a:r>
            <a:r>
              <a:rPr lang="en-US" b="1" i="1" u="none" strike="noStrike" baseline="0" dirty="0">
                <a:latin typeface="NimbusRomNo9L-ReguItal"/>
              </a:rPr>
              <a:t>bridges</a:t>
            </a:r>
            <a:r>
              <a:rPr lang="en-US" b="0" i="0" u="none" strike="noStrike" baseline="0" dirty="0"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17008-D65A-F1C8-A154-DE336114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8C1-DB60-232C-63AC-3B58C682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823BB6-B7C5-EEC8-D1DC-7C839DC9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b="0" i="0" u="none" strike="noStrike" baseline="0" dirty="0"/>
              <a:t>How do we build networks of global scale?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0013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0B42-E3ED-80BF-3C06-21C35138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4888"/>
            <a:ext cx="8686800" cy="5121275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To start the </a:t>
            </a:r>
            <a:r>
              <a:rPr lang="en-US" sz="2400" b="1" i="1" u="sng" strike="noStrike" baseline="0" dirty="0" err="1"/>
              <a:t>signalling</a:t>
            </a:r>
            <a:r>
              <a:rPr lang="en-US" sz="2400" b="1" i="0" u="sng" strike="noStrike" baseline="0" dirty="0"/>
              <a:t> </a:t>
            </a:r>
            <a:r>
              <a:rPr lang="en-US" sz="2400" i="0" strike="noStrike" baseline="0" dirty="0"/>
              <a:t>process,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host A</a:t>
            </a:r>
            <a:r>
              <a:rPr lang="en-US" sz="2400" b="0" i="0" u="none" strike="noStrike" baseline="0" dirty="0"/>
              <a:t> sends a </a:t>
            </a:r>
            <a:r>
              <a:rPr lang="en-US" sz="2400" b="1" i="0" u="sng" strike="noStrike" baseline="0" dirty="0"/>
              <a:t>setup message </a:t>
            </a:r>
            <a:r>
              <a:rPr lang="en-US" sz="2400" b="0" i="0" u="none" strike="noStrike" baseline="0" dirty="0"/>
              <a:t>to the </a:t>
            </a:r>
            <a:r>
              <a:rPr lang="en-US" sz="2400" b="1" i="0" u="none" strike="noStrike" baseline="0" dirty="0"/>
              <a:t>switch 1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setup message </a:t>
            </a:r>
            <a:r>
              <a:rPr lang="en-US" sz="2200" b="0" i="0" u="none" strike="noStrike" baseline="0" dirty="0"/>
              <a:t>contains </a:t>
            </a:r>
            <a:r>
              <a:rPr lang="en-US" sz="2200" b="1" i="0" u="none" strike="noStrike" baseline="0" dirty="0"/>
              <a:t>the complete destination address of host B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setup message </a:t>
            </a:r>
            <a:r>
              <a:rPr lang="en-US" sz="2200" b="0" i="0" u="none" strike="noStrike" baseline="0" dirty="0"/>
              <a:t>must reach </a:t>
            </a:r>
            <a:r>
              <a:rPr lang="en-US" sz="2200" b="1" i="0" u="none" strike="noStrike" baseline="0" dirty="0"/>
              <a:t>B</a:t>
            </a:r>
            <a:r>
              <a:rPr lang="en-US" sz="2200" b="0" i="0" u="none" strike="noStrike" baseline="0" dirty="0"/>
              <a:t> to create the necessary </a:t>
            </a:r>
            <a:r>
              <a:rPr lang="en-US" sz="2200" b="1" i="0" u="none" strike="noStrike" baseline="0" dirty="0"/>
              <a:t>connection state in every switch</a:t>
            </a:r>
            <a:r>
              <a:rPr lang="en-US" sz="22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We can see that getting the </a:t>
            </a:r>
            <a:r>
              <a:rPr lang="en-US" sz="2400" b="1" i="0" u="none" strike="noStrike" baseline="0" dirty="0"/>
              <a:t>setup message </a:t>
            </a:r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B</a:t>
            </a:r>
            <a:r>
              <a:rPr lang="en-US" sz="2400" b="0" i="0" u="none" strike="noStrike" baseline="0" dirty="0"/>
              <a:t> is a lot like getting a </a:t>
            </a:r>
            <a:r>
              <a:rPr lang="en-US" sz="2400" b="1" i="0" u="none" strike="noStrike" baseline="0" dirty="0"/>
              <a:t>datagram</a:t>
            </a:r>
            <a:r>
              <a:rPr lang="en-US" sz="2400" b="0" i="0" u="none" strike="noStrike" baseline="0" dirty="0"/>
              <a:t> to </a:t>
            </a:r>
            <a:r>
              <a:rPr lang="en-US" sz="2400" b="1" i="0" u="none" strike="noStrike" baseline="0" dirty="0"/>
              <a:t>B</a:t>
            </a:r>
            <a:endParaRPr lang="en-US" sz="2400" dirty="0"/>
          </a:p>
          <a:p>
            <a:pPr lvl="1"/>
            <a:r>
              <a:rPr lang="en-US" sz="2200" b="0" i="0" u="none" strike="noStrike" baseline="0" dirty="0"/>
              <a:t>in that the </a:t>
            </a:r>
            <a:r>
              <a:rPr lang="en-US" sz="2200" b="1" i="0" u="none" strike="noStrike" baseline="0" dirty="0"/>
              <a:t>switches </a:t>
            </a:r>
            <a:r>
              <a:rPr lang="en-US" sz="2200" b="0" i="0" u="none" strike="noStrike" baseline="0" dirty="0"/>
              <a:t>have to know which </a:t>
            </a:r>
            <a:r>
              <a:rPr lang="en-US" sz="2200" b="1" i="0" u="none" strike="noStrike" baseline="0" dirty="0"/>
              <a:t>output </a:t>
            </a:r>
            <a:r>
              <a:rPr lang="en-US" sz="2200" b="0" i="0" u="none" strike="noStrike" baseline="0" dirty="0"/>
              <a:t>to send the </a:t>
            </a:r>
            <a:r>
              <a:rPr lang="en-US" sz="2200" b="1" i="0" u="none" strike="noStrike" baseline="0" dirty="0"/>
              <a:t>setup message </a:t>
            </a:r>
            <a:r>
              <a:rPr lang="en-US" sz="2200" b="0" i="0" u="none" strike="noStrike" baseline="0" dirty="0"/>
              <a:t>to so that it eventually reaches </a:t>
            </a:r>
            <a:r>
              <a:rPr lang="en-US" sz="2200" b="1" i="0" u="none" strike="noStrike" baseline="0" dirty="0"/>
              <a:t>B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Assume that the </a:t>
            </a:r>
            <a:r>
              <a:rPr lang="en-US" sz="2200" b="1" i="0" u="none" strike="noStrike" baseline="0" dirty="0"/>
              <a:t>switches </a:t>
            </a:r>
            <a:r>
              <a:rPr lang="en-US" sz="2200" b="0" i="0" u="none" strike="noStrike" baseline="0" dirty="0"/>
              <a:t>know enough about the </a:t>
            </a:r>
            <a:r>
              <a:rPr lang="en-US" sz="2200" b="1" i="0" u="none" strike="noStrike" baseline="0" dirty="0"/>
              <a:t>network topology </a:t>
            </a:r>
            <a:r>
              <a:rPr lang="en-US" sz="2200" b="0" i="0" u="none" strike="noStrike" baseline="0" dirty="0"/>
              <a:t>to figure out how to do so that the </a:t>
            </a:r>
            <a:r>
              <a:rPr lang="en-US" sz="2200" b="1" i="0" u="none" strike="noStrike" baseline="0" dirty="0"/>
              <a:t>setup message </a:t>
            </a:r>
            <a:r>
              <a:rPr lang="en-US" sz="2200" b="0" i="0" u="none" strike="noStrike" baseline="0" dirty="0"/>
              <a:t>flows to </a:t>
            </a:r>
            <a:r>
              <a:rPr lang="en-US" sz="2200" b="1" i="0" u="none" strike="noStrike" baseline="0" dirty="0"/>
              <a:t>switches 2</a:t>
            </a:r>
            <a:r>
              <a:rPr lang="en-US" sz="2200" b="0" i="0" u="none" strike="noStrike" baseline="0" dirty="0"/>
              <a:t> and </a:t>
            </a:r>
            <a:r>
              <a:rPr lang="en-US" sz="2200" b="1" i="0" u="none" strike="noStrike" baseline="0" dirty="0"/>
              <a:t>3</a:t>
            </a:r>
            <a:r>
              <a:rPr lang="en-US" sz="2200" b="0" i="0" u="none" strike="noStrike" baseline="0" dirty="0"/>
              <a:t> before finally reaching </a:t>
            </a:r>
            <a:r>
              <a:rPr lang="en-US" sz="2200" b="1" i="0" u="none" strike="noStrike" baseline="0" dirty="0"/>
              <a:t>host B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4C22A-2835-A03D-C050-61507583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D4EF-7EE2-0F9F-D76C-C732B321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A41A6D-6A7E-48A3-08E3-A2BAB4C8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44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1326-D1D8-BCD2-AF83-48F430DD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4888"/>
            <a:ext cx="8686800" cy="535146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When </a:t>
            </a:r>
            <a:r>
              <a:rPr lang="en-US" sz="2400" b="1" i="0" u="none" strike="noStrike" baseline="0" dirty="0"/>
              <a:t>switch 1 </a:t>
            </a:r>
            <a:r>
              <a:rPr lang="en-US" sz="2400" b="0" i="1" u="none" strike="noStrike" baseline="0" dirty="0"/>
              <a:t>receives</a:t>
            </a:r>
            <a:r>
              <a:rPr lang="en-US" sz="2400" b="0" i="0" u="none" strike="noStrike" baseline="0" dirty="0"/>
              <a:t> the </a:t>
            </a:r>
            <a:r>
              <a:rPr lang="en-US" sz="2400" b="1" i="1" u="none" strike="noStrike" baseline="0" dirty="0"/>
              <a:t>connection request</a:t>
            </a:r>
            <a:r>
              <a:rPr lang="en-US" sz="2400" b="0" i="0" u="none" strike="noStrike" baseline="0" dirty="0"/>
              <a:t> and </a:t>
            </a:r>
            <a:r>
              <a:rPr lang="en-US" sz="2400" b="0" i="1" u="none" strike="noStrike" baseline="0" dirty="0"/>
              <a:t>sends</a:t>
            </a:r>
            <a:r>
              <a:rPr lang="en-US" sz="2400" b="0" i="0" u="none" strike="noStrike" baseline="0" dirty="0"/>
              <a:t> it to </a:t>
            </a:r>
            <a:r>
              <a:rPr lang="en-US" sz="2400" b="1" i="0" u="none" strike="noStrike" baseline="0" dirty="0"/>
              <a:t>switch 2</a:t>
            </a:r>
            <a:r>
              <a:rPr lang="en-US" sz="2400" b="0" i="0" u="none" strike="noStrike" baseline="0" dirty="0"/>
              <a:t>, it creates a </a:t>
            </a:r>
            <a:r>
              <a:rPr lang="en-US" sz="2400" b="1" i="0" u="none" strike="noStrike" baseline="0" dirty="0"/>
              <a:t>new entry </a:t>
            </a:r>
            <a:r>
              <a:rPr lang="en-US" sz="2400" b="0" i="0" u="none" strike="noStrike" baseline="0" dirty="0"/>
              <a:t>in its </a:t>
            </a:r>
            <a:r>
              <a:rPr lang="en-US" sz="2400" b="1" i="0" u="none" strike="noStrike" baseline="0" dirty="0"/>
              <a:t>virtual circuit table</a:t>
            </a:r>
            <a:r>
              <a:rPr lang="en-US" sz="2400" b="0" i="0" u="none" strike="noStrike" baseline="0" dirty="0"/>
              <a:t> for this </a:t>
            </a:r>
            <a:r>
              <a:rPr lang="en-US" sz="2400" b="1" i="0" u="none" strike="noStrike" baseline="0" dirty="0"/>
              <a:t>new connection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This entry is the same as in </a:t>
            </a:r>
            <a:r>
              <a:rPr lang="en-US" sz="2400" b="1" i="0" u="none" strike="noStrike" baseline="0" dirty="0"/>
              <a:t>Table 3.2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 </a:t>
            </a:r>
            <a:r>
              <a:rPr lang="en-US" sz="2400" b="0" i="0" u="sng" strike="noStrike" baseline="0" dirty="0"/>
              <a:t>The </a:t>
            </a:r>
            <a:r>
              <a:rPr lang="en-US" sz="2400" b="1" i="0" u="sng" strike="noStrike" baseline="0" dirty="0"/>
              <a:t>main difference </a:t>
            </a:r>
            <a:r>
              <a:rPr lang="en-US" sz="2400" b="0" i="0" u="sng" strike="noStrike" baseline="0" dirty="0"/>
              <a:t>is that the switch performs the task of assigning an </a:t>
            </a:r>
            <a:r>
              <a:rPr lang="en-US" sz="2400" b="1" i="0" u="sng" strike="noStrike" baseline="0" dirty="0"/>
              <a:t>unused</a:t>
            </a:r>
            <a:r>
              <a:rPr lang="en-US" sz="2400" b="0" i="0" u="sng" strike="noStrike" baseline="0" dirty="0"/>
              <a:t> </a:t>
            </a:r>
            <a:r>
              <a:rPr lang="en-US" sz="2400" b="1" i="0" u="sng" strike="noStrike" baseline="0" dirty="0"/>
              <a:t>VCI value </a:t>
            </a:r>
            <a:r>
              <a:rPr lang="en-US" sz="2400" b="0" i="0" u="sng" strike="noStrike" baseline="0" dirty="0"/>
              <a:t>on the interface </a:t>
            </a:r>
          </a:p>
          <a:p>
            <a:pPr lvl="1"/>
            <a:r>
              <a:rPr lang="en-US" sz="2400" b="0" i="0" u="none" strike="noStrike" baseline="0" dirty="0"/>
              <a:t>In this example, the </a:t>
            </a:r>
            <a:r>
              <a:rPr lang="en-US" sz="2400" b="1" i="0" u="none" strike="noStrike" baseline="0" dirty="0"/>
              <a:t>switch</a:t>
            </a:r>
            <a:r>
              <a:rPr lang="en-US" sz="2400" b="0" i="0" u="none" strike="noStrike" baseline="0" dirty="0"/>
              <a:t> picks </a:t>
            </a:r>
            <a:r>
              <a:rPr lang="en-US" sz="2400" b="1" i="0" u="none" strike="noStrike" baseline="0" dirty="0"/>
              <a:t>the VCI value 5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virtual circuit table</a:t>
            </a:r>
            <a:r>
              <a:rPr lang="en-US" sz="2400" b="0" i="0" u="none" strike="noStrike" baseline="0" dirty="0"/>
              <a:t> now has the following</a:t>
            </a:r>
            <a:r>
              <a:rPr lang="en-US" sz="2400" b="1" i="0" u="none" strike="noStrike" baseline="0" dirty="0"/>
              <a:t> message:</a:t>
            </a:r>
            <a:r>
              <a:rPr lang="en-US" sz="2400" b="0" i="0" u="none" strike="noStrike" baseline="0" dirty="0"/>
              <a:t> “</a:t>
            </a:r>
            <a:r>
              <a:rPr lang="en-US" sz="2400" b="1" i="0" u="none" strike="noStrike" baseline="0" dirty="0"/>
              <a:t>When packets  with  VCI value 5 arrive on port 2, send them out on port 1</a:t>
            </a:r>
            <a:r>
              <a:rPr lang="en-US" sz="2400" b="0" i="0" u="none" strike="noStrike" baseline="0" dirty="0"/>
              <a:t>.”</a:t>
            </a:r>
          </a:p>
          <a:p>
            <a:pPr lvl="1"/>
            <a:r>
              <a:rPr lang="en-US" sz="2400" b="0" i="0" u="none" strike="noStrike" baseline="0" dirty="0"/>
              <a:t> </a:t>
            </a:r>
            <a:r>
              <a:rPr lang="en-US" sz="2400" b="1" i="0" u="sng" strike="noStrike" baseline="0" dirty="0"/>
              <a:t>Another issue is that</a:t>
            </a:r>
            <a:r>
              <a:rPr lang="en-US" sz="2400" b="0" i="0" u="none" strike="noStrike" baseline="0" dirty="0"/>
              <a:t> </a:t>
            </a:r>
            <a:r>
              <a:rPr lang="en-US" sz="2400" b="1" i="1" u="none" strike="noStrike" baseline="0" dirty="0"/>
              <a:t>host A </a:t>
            </a:r>
            <a:r>
              <a:rPr lang="en-US" sz="2400" b="0" i="1" u="none" strike="noStrike" baseline="0" dirty="0"/>
              <a:t>must learn to put the </a:t>
            </a:r>
            <a:r>
              <a:rPr lang="en-US" sz="2400" b="1" i="1" u="none" strike="noStrike" baseline="0" dirty="0"/>
              <a:t>VCI value of </a:t>
            </a:r>
            <a:r>
              <a:rPr lang="en-US" sz="2400" b="1" u="none" strike="noStrike" baseline="0" dirty="0"/>
              <a:t>5</a:t>
            </a:r>
            <a:r>
              <a:rPr lang="en-US" sz="2400" b="1" i="1" u="none" strike="noStrike" baseline="0" dirty="0"/>
              <a:t> </a:t>
            </a:r>
            <a:r>
              <a:rPr lang="en-US" sz="2400" b="0" i="1" u="none" strike="noStrike" baseline="0" dirty="0"/>
              <a:t>in the packets it wants to send to </a:t>
            </a:r>
            <a:r>
              <a:rPr lang="en-US" sz="2400" b="1" i="1" u="none" strike="noStrike" baseline="0" dirty="0"/>
              <a:t>B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45C2-909D-EA66-5285-A15F9A71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F92-DB3A-AF56-3C9D-9E937D4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621809-3FBA-18E3-0BD9-4D6EED02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69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9C24-D29B-3867-DF27-38A16378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4888"/>
            <a:ext cx="8763000" cy="5121275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When </a:t>
            </a:r>
            <a:r>
              <a:rPr lang="en-US" sz="2400" b="1" i="0" u="none" strike="noStrike" baseline="0" dirty="0"/>
              <a:t>switch 2</a:t>
            </a:r>
            <a:r>
              <a:rPr lang="en-US" sz="2400" b="0" i="0" u="none" strike="noStrike" baseline="0" dirty="0"/>
              <a:t> receives the </a:t>
            </a:r>
            <a:r>
              <a:rPr lang="en-US" sz="2400" b="1" i="0" u="none" strike="noStrike" baseline="0" dirty="0"/>
              <a:t>setup message</a:t>
            </a:r>
            <a:r>
              <a:rPr lang="en-US" sz="2400" b="0" i="0" u="none" strike="noStrike" baseline="0" dirty="0"/>
              <a:t>, it performs a similar process; in this example, it picks the </a:t>
            </a:r>
            <a:r>
              <a:rPr lang="en-US" sz="2400" b="1" i="0" u="none" strike="noStrike" baseline="0" dirty="0"/>
              <a:t>VCI value 11 </a:t>
            </a:r>
            <a:r>
              <a:rPr lang="en-US" sz="2400" b="0" i="0" u="none" strike="noStrike" baseline="0" dirty="0"/>
              <a:t>as the </a:t>
            </a:r>
            <a:r>
              <a:rPr lang="en-US" sz="2400" b="1" i="0" u="none" strike="noStrike" baseline="0" dirty="0"/>
              <a:t>incoming VCI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Similarly, </a:t>
            </a:r>
            <a:r>
              <a:rPr lang="en-US" sz="2200" b="1" i="0" u="none" strike="noStrike" baseline="0" dirty="0"/>
              <a:t>switch 3</a:t>
            </a:r>
            <a:r>
              <a:rPr lang="en-US" sz="2200" b="0" i="0" u="none" strike="noStrike" baseline="0" dirty="0"/>
              <a:t> picks the </a:t>
            </a:r>
            <a:r>
              <a:rPr lang="en-US" sz="2200" b="1" i="0" u="none" strike="noStrike" baseline="0" dirty="0"/>
              <a:t>VCI value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7</a:t>
            </a:r>
            <a:r>
              <a:rPr lang="en-US" sz="2200" b="0" i="0" u="none" strike="noStrike" baseline="0" dirty="0"/>
              <a:t> as its </a:t>
            </a:r>
            <a:r>
              <a:rPr lang="en-US" sz="2200" b="1" i="0" u="none" strike="noStrike" baseline="0" dirty="0"/>
              <a:t>incoming VCI value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1" i="1" u="none" strike="noStrike" baseline="0" dirty="0"/>
              <a:t>Each switch can pick </a:t>
            </a:r>
            <a:r>
              <a:rPr lang="en-US" sz="2200" b="1" i="1" u="sng" strike="noStrike" baseline="0" dirty="0"/>
              <a:t>any number it likes</a:t>
            </a:r>
            <a:r>
              <a:rPr lang="en-US" sz="2200" b="0" i="0" u="none" strike="noStrike" baseline="0" dirty="0"/>
              <a:t> </a:t>
            </a:r>
            <a:r>
              <a:rPr lang="en-US" sz="2200" b="1" i="1" u="none" strike="noStrike" baseline="0" dirty="0"/>
              <a:t>as long as that number is not currently in use for some other connection on that switch</a:t>
            </a:r>
            <a:r>
              <a:rPr lang="en-US" sz="2200" b="0" i="0" u="none" strike="noStrike" baseline="0" dirty="0"/>
              <a:t>. </a:t>
            </a:r>
          </a:p>
          <a:p>
            <a:pPr lvl="2"/>
            <a:r>
              <a:rPr lang="en-US" sz="2200" b="0" i="0" u="none" strike="noStrike" baseline="0" dirty="0"/>
              <a:t>As noted above, </a:t>
            </a:r>
            <a:r>
              <a:rPr lang="en-US" sz="2200" b="1" i="0" u="none" strike="noStrike" baseline="0" dirty="0"/>
              <a:t>VCIs have a link-local scope</a:t>
            </a:r>
            <a:r>
              <a:rPr lang="en-US" sz="2200" b="0" i="0" u="none" strike="noStrike" baseline="0" dirty="0"/>
              <a:t> and </a:t>
            </a:r>
            <a:r>
              <a:rPr lang="en-US" sz="2200" b="1" i="0" u="none" strike="noStrike" baseline="0" dirty="0"/>
              <a:t>no global significance. </a:t>
            </a:r>
          </a:p>
          <a:p>
            <a:pPr lvl="1"/>
            <a:r>
              <a:rPr lang="en-US" sz="2200" b="1" i="0" u="none" strike="noStrike" baseline="0" dirty="0"/>
              <a:t>Finally, </a:t>
            </a:r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setup message</a:t>
            </a:r>
            <a:r>
              <a:rPr lang="en-US" sz="2200" b="0" i="0" u="none" strike="noStrike" baseline="0" dirty="0"/>
              <a:t> has arrived at </a:t>
            </a:r>
            <a:r>
              <a:rPr lang="en-US" sz="2200" b="1" i="0" u="none" strike="noStrike" baseline="0" dirty="0"/>
              <a:t>host B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Assuming that </a:t>
            </a:r>
            <a:r>
              <a:rPr lang="en-US" sz="2200" b="1" i="0" u="none" strike="noStrike" baseline="0" dirty="0"/>
              <a:t>B</a:t>
            </a:r>
            <a:r>
              <a:rPr lang="en-US" sz="2200" b="0" i="0" u="none" strike="noStrike" baseline="0" dirty="0"/>
              <a:t> is willing to </a:t>
            </a:r>
            <a:r>
              <a:rPr lang="en-US" sz="2200" b="1" i="0" u="none" strike="noStrike" baseline="0" dirty="0"/>
              <a:t>accept a connection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from host A</a:t>
            </a:r>
            <a:r>
              <a:rPr lang="en-US" sz="2200" b="0" i="0" u="none" strike="noStrike" baseline="0" dirty="0"/>
              <a:t>, it allocates an </a:t>
            </a:r>
            <a:r>
              <a:rPr lang="en-US" sz="2200" b="1" i="0" u="none" strike="noStrike" baseline="0" dirty="0"/>
              <a:t>incoming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VCI value</a:t>
            </a:r>
            <a:r>
              <a:rPr lang="en-US" sz="2200" b="0" i="0" u="none" strike="noStrike" baseline="0" dirty="0"/>
              <a:t> of</a:t>
            </a:r>
            <a:r>
              <a:rPr lang="en-US" sz="2200" b="1" i="0" u="none" strike="noStrike" baseline="0" dirty="0"/>
              <a:t> 4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This </a:t>
            </a:r>
            <a:r>
              <a:rPr lang="en-US" sz="2200" b="1" i="0" u="none" strike="noStrike" baseline="0" dirty="0"/>
              <a:t>VCI value </a:t>
            </a:r>
            <a:r>
              <a:rPr lang="en-US" sz="2200" b="0" i="0" u="none" strike="noStrike" baseline="0" dirty="0"/>
              <a:t>can be used by </a:t>
            </a:r>
            <a:r>
              <a:rPr lang="en-US" sz="2200" b="1" i="0" u="none" strike="noStrike" baseline="0" dirty="0"/>
              <a:t>B</a:t>
            </a:r>
            <a:r>
              <a:rPr lang="en-US" sz="2200" b="0" i="0" u="none" strike="noStrike" baseline="0" dirty="0"/>
              <a:t> to identify all </a:t>
            </a:r>
            <a:r>
              <a:rPr lang="en-US" sz="2200" b="1" i="0" u="none" strike="noStrike" baseline="0" dirty="0"/>
              <a:t>packets coming from host A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C240-26F1-912D-470D-9FD72C6B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7F6A-70B8-6629-9B92-F1DFC7BA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6B389F-4541-7567-A721-CBD5ECF1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55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F54D-846D-0E28-CC7C-15724B7D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/>
              <a:t>To complete the connection:</a:t>
            </a:r>
            <a:r>
              <a:rPr lang="en-US" sz="2800" b="0" i="0" u="none" strike="noStrike" baseline="0" dirty="0"/>
              <a:t> </a:t>
            </a:r>
          </a:p>
          <a:p>
            <a:pPr lvl="1"/>
            <a:r>
              <a:rPr lang="en-US" sz="2400" b="1" i="0" u="none" strike="noStrike" baseline="0" dirty="0"/>
              <a:t>Host B</a:t>
            </a:r>
            <a:r>
              <a:rPr lang="en-US" sz="2400" b="0" i="0" u="none" strike="noStrike" baseline="0" dirty="0"/>
              <a:t> sends an </a:t>
            </a:r>
            <a:r>
              <a:rPr lang="en-US" sz="2400" b="1" i="0" u="none" strike="noStrike" baseline="0" dirty="0"/>
              <a:t>acknowledgment </a:t>
            </a:r>
            <a:r>
              <a:rPr lang="en-US" sz="2400" b="0" i="0" u="none" strike="noStrike" baseline="0" dirty="0"/>
              <a:t>of the </a:t>
            </a:r>
            <a:r>
              <a:rPr lang="en-US" sz="2400" b="1" i="0" u="none" strike="noStrike" baseline="0" dirty="0"/>
              <a:t>connection setup </a:t>
            </a:r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switch 3,</a:t>
            </a:r>
            <a:r>
              <a:rPr lang="en-US" sz="2400" b="0" i="0" u="none" strike="noStrike" baseline="0" dirty="0"/>
              <a:t> including t</a:t>
            </a:r>
            <a:r>
              <a:rPr lang="en-US" sz="2400" dirty="0"/>
              <a:t>he </a:t>
            </a:r>
            <a:r>
              <a:rPr lang="en-US" sz="2400" b="1" i="0" u="none" strike="noStrike" baseline="0" dirty="0"/>
              <a:t>VCI value 4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Now, </a:t>
            </a:r>
            <a:r>
              <a:rPr lang="en-US" sz="2400" b="1" i="0" u="none" strike="noStrike" baseline="0" dirty="0"/>
              <a:t>switch 3 </a:t>
            </a:r>
            <a:r>
              <a:rPr lang="en-US" sz="2400" b="0" i="0" u="none" strike="noStrike" baseline="0" dirty="0"/>
              <a:t>can complete this connection's </a:t>
            </a:r>
            <a:r>
              <a:rPr lang="en-US" sz="2400" b="1" i="0" u="none" strike="noStrike" baseline="0" dirty="0"/>
              <a:t>virtual circuit table entry </a:t>
            </a:r>
            <a:r>
              <a:rPr lang="en-US" sz="2400" b="0" i="0" u="none" strike="noStrike" baseline="0" dirty="0"/>
              <a:t>since it knows the </a:t>
            </a:r>
            <a:r>
              <a:rPr lang="en-US" sz="2400" b="1" i="0" u="none" strike="noStrike" baseline="0" dirty="0"/>
              <a:t>outgoing value </a:t>
            </a:r>
            <a:r>
              <a:rPr lang="en-US" sz="2400" b="0" i="0" u="none" strike="noStrike" baseline="0" dirty="0"/>
              <a:t>must be </a:t>
            </a:r>
            <a:r>
              <a:rPr lang="en-US" sz="2400" b="1" i="0" u="none" strike="noStrike" baseline="0" dirty="0"/>
              <a:t>4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1" i="0" u="none" strike="noStrike" baseline="0" dirty="0"/>
              <a:t>Switch 3</a:t>
            </a:r>
            <a:r>
              <a:rPr lang="en-US" sz="2400" b="0" i="0" u="none" strike="noStrike" baseline="0" dirty="0"/>
              <a:t> acknowledges </a:t>
            </a:r>
            <a:r>
              <a:rPr lang="en-US" sz="2400" b="1" i="0" u="none" strike="noStrike" baseline="0" dirty="0"/>
              <a:t>switch 2</a:t>
            </a:r>
            <a:r>
              <a:rPr lang="en-US" sz="2400" b="0" i="0" u="none" strike="noStrike" baseline="0" dirty="0"/>
              <a:t> by specifying a </a:t>
            </a:r>
            <a:r>
              <a:rPr lang="en-US" sz="2400" b="1" i="0" u="none" strike="noStrike" baseline="0" dirty="0"/>
              <a:t>VCI value of 7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1" i="0" u="none" strike="noStrike" baseline="0" dirty="0"/>
              <a:t>Switch 2</a:t>
            </a:r>
            <a:r>
              <a:rPr lang="en-US" sz="2400" b="0" i="0" u="none" strike="noStrike" baseline="0" dirty="0"/>
              <a:t> acknowledges </a:t>
            </a:r>
            <a:r>
              <a:rPr lang="en-US" sz="2400" b="1" i="0" u="none" strike="noStrike" baseline="0" dirty="0"/>
              <a:t>switch 1</a:t>
            </a:r>
            <a:r>
              <a:rPr lang="en-US" sz="2400" b="0" i="0" u="none" strike="noStrike" baseline="0" dirty="0"/>
              <a:t>, specifying a </a:t>
            </a:r>
            <a:r>
              <a:rPr lang="en-US" sz="2400" b="1" i="0" u="none" strike="noStrike" baseline="0" dirty="0"/>
              <a:t>VCI value of 11.</a:t>
            </a:r>
          </a:p>
          <a:p>
            <a:pPr lvl="1"/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Finally,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switch 1</a:t>
            </a:r>
            <a:r>
              <a:rPr lang="en-US" sz="2400" b="0" i="0" u="none" strike="noStrike" baseline="0" dirty="0"/>
              <a:t> pass the </a:t>
            </a:r>
            <a:r>
              <a:rPr lang="en-US" sz="2400" b="1" i="0" u="none" strike="noStrike" baseline="0" dirty="0"/>
              <a:t>acknowledgment</a:t>
            </a:r>
            <a:r>
              <a:rPr lang="en-US" sz="2400" b="0" i="0" u="none" strike="noStrike" baseline="0" dirty="0"/>
              <a:t> to </a:t>
            </a:r>
            <a:r>
              <a:rPr lang="en-US" sz="2400" b="1" i="0" u="none" strike="noStrike" baseline="0" dirty="0"/>
              <a:t>host A</a:t>
            </a:r>
            <a:r>
              <a:rPr lang="en-US" sz="2400" b="0" i="0" u="none" strike="noStrike" baseline="0" dirty="0"/>
              <a:t>, telling it to use the </a:t>
            </a:r>
            <a:r>
              <a:rPr lang="en-US" sz="2400" b="1" i="0" u="none" strike="noStrike" baseline="0" dirty="0"/>
              <a:t>VCI of 5 </a:t>
            </a:r>
            <a:r>
              <a:rPr lang="en-US" sz="2400" b="0" i="0" u="none" strike="noStrike" baseline="0" dirty="0"/>
              <a:t>for </a:t>
            </a:r>
            <a:r>
              <a:rPr lang="en-US" sz="2400" b="1" i="0" u="none" strike="noStrike" baseline="0" dirty="0"/>
              <a:t>this connection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E5DA-5B00-1FAB-507A-22DF1C1D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55ACA-3986-9C48-DB10-97D4E26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2797-D6DB-1D09-21ED-38B08928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31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CDD3-A446-D35A-015C-F9A127FD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 To </a:t>
            </a:r>
            <a:r>
              <a:rPr lang="en-US" sz="2800" b="1" i="0" u="sng" strike="noStrike" baseline="0" dirty="0"/>
              <a:t>close </a:t>
            </a:r>
            <a:r>
              <a:rPr lang="en-US" sz="2800" b="1" u="sng" dirty="0"/>
              <a:t>the connection </a:t>
            </a:r>
            <a:r>
              <a:rPr lang="en-US" sz="2800" b="1" dirty="0"/>
              <a:t>after the transmission </a:t>
            </a:r>
            <a:r>
              <a:rPr lang="en-US" sz="2800" dirty="0"/>
              <a:t>(from </a:t>
            </a:r>
            <a:r>
              <a:rPr lang="en-US" sz="2800" b="1" dirty="0"/>
              <a:t>host A</a:t>
            </a:r>
            <a:r>
              <a:rPr lang="en-US" sz="2800" dirty="0"/>
              <a:t> to </a:t>
            </a:r>
            <a:r>
              <a:rPr lang="en-US" sz="2800" b="1" dirty="0"/>
              <a:t>host B)</a:t>
            </a:r>
            <a:r>
              <a:rPr lang="en-US" sz="2800" dirty="0"/>
              <a:t>:</a:t>
            </a:r>
          </a:p>
          <a:p>
            <a:pPr lvl="1"/>
            <a:r>
              <a:rPr lang="en-US" sz="2400" b="1" i="0" u="none" strike="noStrike" baseline="0" dirty="0"/>
              <a:t>host A</a:t>
            </a:r>
            <a:r>
              <a:rPr lang="en-US" sz="2400" b="0" i="0" u="none" strike="noStrike" baseline="0" dirty="0"/>
              <a:t> tears down the connection by sending a </a:t>
            </a:r>
            <a:r>
              <a:rPr lang="en-US" sz="2400" b="1" i="0" u="sng" strike="noStrike" baseline="0" dirty="0"/>
              <a:t>teardown message</a:t>
            </a:r>
            <a:r>
              <a:rPr lang="en-US" sz="2400" b="0" i="0" u="sng" strike="noStrike" baseline="0" dirty="0"/>
              <a:t> </a:t>
            </a:r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switch 1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switch1</a:t>
            </a:r>
            <a:r>
              <a:rPr lang="en-US" sz="2400" b="0" i="0" u="none" strike="noStrike" baseline="0" dirty="0"/>
              <a:t> removes the relevant entry from its </a:t>
            </a:r>
            <a:r>
              <a:rPr lang="en-US" sz="2400" b="1" i="0" u="none" strike="noStrike" baseline="0" dirty="0"/>
              <a:t>VC table </a:t>
            </a:r>
            <a:r>
              <a:rPr lang="en-US" sz="2400" b="0" i="0" u="none" strike="noStrike" baseline="0" dirty="0"/>
              <a:t>and </a:t>
            </a:r>
            <a:r>
              <a:rPr lang="en-US" sz="2400" b="1" i="0" u="none" strike="noStrike" baseline="0" dirty="0"/>
              <a:t>forwards the message </a:t>
            </a:r>
            <a:r>
              <a:rPr lang="en-US" sz="2400" b="0" i="0" u="none" strike="noStrike" baseline="0" dirty="0"/>
              <a:t>to the </a:t>
            </a:r>
            <a:r>
              <a:rPr lang="en-US" sz="2400" b="1" i="0" u="none" strike="noStrike" baseline="0" dirty="0"/>
              <a:t>other switches </a:t>
            </a:r>
            <a:r>
              <a:rPr lang="en-US" sz="2400" b="0" i="0" u="none" strike="noStrike" baseline="0" dirty="0"/>
              <a:t>in the path, </a:t>
            </a:r>
            <a:r>
              <a:rPr lang="en-US" sz="2400" b="1" i="0" u="none" strike="noStrike" baseline="0" dirty="0"/>
              <a:t>deleting all </a:t>
            </a:r>
            <a:r>
              <a:rPr lang="en-US" sz="2400" b="0" i="0" u="none" strike="noStrike" baseline="0" dirty="0"/>
              <a:t>the appropriate </a:t>
            </a:r>
            <a:r>
              <a:rPr lang="en-US" sz="2400" b="1" i="0" u="none" strike="noStrike" baseline="0" dirty="0"/>
              <a:t>table entries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At this point, if </a:t>
            </a:r>
            <a:r>
              <a:rPr lang="en-US" b="1" i="0" u="none" strike="noStrike" baseline="0" dirty="0"/>
              <a:t>host A</a:t>
            </a:r>
            <a:r>
              <a:rPr lang="en-US" b="0" i="0" u="none" strike="noStrike" baseline="0" dirty="0"/>
              <a:t> were to send a </a:t>
            </a:r>
            <a:r>
              <a:rPr lang="en-US" b="1" i="0" u="none" strike="noStrike" baseline="0" dirty="0"/>
              <a:t>packet </a:t>
            </a:r>
            <a:r>
              <a:rPr lang="en-US" b="0" i="0" u="none" strike="noStrike" baseline="0" dirty="0"/>
              <a:t>with a </a:t>
            </a:r>
            <a:r>
              <a:rPr lang="en-US" b="1" i="0" u="none" strike="noStrike" baseline="0" dirty="0"/>
              <a:t>VCI of 5 </a:t>
            </a:r>
            <a:r>
              <a:rPr lang="en-US" b="0" i="0" u="none" strike="noStrike" baseline="0" dirty="0"/>
              <a:t>to </a:t>
            </a:r>
            <a:r>
              <a:rPr lang="en-US" b="1" i="0" u="none" strike="noStrike" baseline="0" dirty="0"/>
              <a:t>switch 1</a:t>
            </a:r>
            <a:r>
              <a:rPr lang="en-US" b="0" i="0" u="none" strike="noStrike" baseline="0" dirty="0"/>
              <a:t>, </a:t>
            </a:r>
            <a:r>
              <a:rPr lang="en-US" b="1" i="0" u="none" strike="noStrike" baseline="0" dirty="0"/>
              <a:t>it would be dropped </a:t>
            </a:r>
            <a:r>
              <a:rPr lang="en-US" i="0" u="none" strike="noStrike" baseline="0" dirty="0"/>
              <a:t>as if the connection had never existed.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52AB-9CDB-C936-3802-793411C9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63C72-81F3-9D15-F961-3F6064BC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791592-94AF-7E6F-0144-520BD1B7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0" y="228600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Virtual Circuit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2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E237-5891-71BB-D7A7-4BEF41A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 Switching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3942-DEB9-3C64-B2B1-C14ECE65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1335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 The </a:t>
            </a:r>
            <a:r>
              <a:rPr lang="en-US" sz="2400" b="1" i="0" u="sng" strike="noStrike" baseline="0" dirty="0"/>
              <a:t>third switching approach</a:t>
            </a:r>
            <a:r>
              <a:rPr lang="en-US" sz="2400" b="1" i="0" strike="noStrike" baseline="0" dirty="0"/>
              <a:t> </a:t>
            </a:r>
            <a:r>
              <a:rPr lang="en-US" sz="2400" b="0" i="0" u="none" strike="noStrike" baseline="0" dirty="0"/>
              <a:t>is </a:t>
            </a:r>
            <a:r>
              <a:rPr lang="en-US" sz="2400" b="1" i="1" u="sng" strike="noStrike" baseline="0" dirty="0"/>
              <a:t>source routing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name derives from the </a:t>
            </a:r>
            <a:r>
              <a:rPr lang="en-US" sz="2400" b="1" i="1" u="none" strike="noStrike" baseline="0" dirty="0"/>
              <a:t>source host providing all the information about network topology required to switch a packet across the network.</a:t>
            </a:r>
          </a:p>
          <a:p>
            <a:pPr algn="l"/>
            <a:r>
              <a:rPr lang="en-US" sz="2400" b="0" i="0" u="none" strike="noStrike" baseline="0" dirty="0"/>
              <a:t>There are various ways to implement </a:t>
            </a:r>
            <a:r>
              <a:rPr lang="en-US" sz="2400" b="1" i="0" u="none" strike="noStrike" baseline="0" dirty="0"/>
              <a:t>source routing: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400" b="0" i="0" u="none" strike="noStrike" baseline="0" dirty="0"/>
              <a:t>To assign a </a:t>
            </a:r>
            <a:r>
              <a:rPr lang="en-US" sz="2400" b="1" i="0" u="sng" strike="noStrike" baseline="0" dirty="0"/>
              <a:t>port</a:t>
            </a:r>
            <a:r>
              <a:rPr lang="en-US" sz="2400" b="0" i="0" u="sng" strike="noStrike" baseline="0" dirty="0"/>
              <a:t> </a:t>
            </a:r>
            <a:r>
              <a:rPr lang="en-US" sz="2400" b="1" i="0" u="sng" strike="noStrike" baseline="0" dirty="0"/>
              <a:t>number </a:t>
            </a:r>
            <a:r>
              <a:rPr lang="en-US" sz="2400" b="1" i="0" u="none" strike="noStrike" baseline="0" dirty="0"/>
              <a:t>to each switch</a:t>
            </a:r>
            <a:r>
              <a:rPr lang="en-US" sz="2400" b="0" i="0" u="none" strike="noStrike" baseline="0" dirty="0"/>
              <a:t> and place that </a:t>
            </a:r>
            <a:r>
              <a:rPr lang="en-US" sz="2400" b="1" i="0" u="none" strike="noStrike" baseline="0" dirty="0"/>
              <a:t>number in the packet’s header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switching function </a:t>
            </a:r>
            <a:r>
              <a:rPr lang="en-US" sz="2400" b="0" i="0" u="none" strike="noStrike" baseline="0" dirty="0"/>
              <a:t>is then straightforward: </a:t>
            </a:r>
          </a:p>
          <a:p>
            <a:pPr lvl="2"/>
            <a:r>
              <a:rPr lang="en-US" b="0" i="0" u="none" strike="noStrike" baseline="0" dirty="0"/>
              <a:t>For each </a:t>
            </a:r>
            <a:r>
              <a:rPr lang="en-US" b="1" i="0" u="none" strike="noStrike" baseline="0" dirty="0"/>
              <a:t>packet</a:t>
            </a:r>
            <a:r>
              <a:rPr lang="en-US" b="0" i="0" u="none" strike="noStrike" baseline="0" dirty="0"/>
              <a:t> that arrives on an </a:t>
            </a:r>
            <a:r>
              <a:rPr lang="en-US" b="1" i="0" u="none" strike="noStrike" baseline="0" dirty="0"/>
              <a:t>input</a:t>
            </a:r>
            <a:r>
              <a:rPr lang="en-US" b="0" i="0" u="none" strike="noStrike" baseline="0" dirty="0"/>
              <a:t>, the </a:t>
            </a:r>
            <a:r>
              <a:rPr lang="en-US" b="1" i="0" u="none" strike="noStrike" baseline="0" dirty="0"/>
              <a:t>switch </a:t>
            </a:r>
            <a:r>
              <a:rPr lang="en-US" b="0" i="0" u="none" strike="noStrike" baseline="0" dirty="0"/>
              <a:t>would </a:t>
            </a:r>
            <a:r>
              <a:rPr lang="en-US" b="1" i="0" u="none" strike="noStrike" baseline="0" dirty="0"/>
              <a:t>read the port number </a:t>
            </a:r>
            <a:r>
              <a:rPr lang="en-US" b="0" i="0" u="none" strike="noStrike" baseline="0" dirty="0"/>
              <a:t>in the </a:t>
            </a:r>
            <a:r>
              <a:rPr lang="en-US" b="1" i="0" u="none" strike="noStrike" baseline="0" dirty="0"/>
              <a:t>header</a:t>
            </a:r>
            <a:r>
              <a:rPr lang="en-US" b="0" i="0" u="none" strike="noStrike" baseline="0" dirty="0"/>
              <a:t> and </a:t>
            </a:r>
            <a:r>
              <a:rPr lang="en-US" b="1" i="0" u="none" strike="noStrike" baseline="0" dirty="0"/>
              <a:t>transmit the packet on that output.</a:t>
            </a:r>
          </a:p>
          <a:p>
            <a:pPr algn="l"/>
            <a:r>
              <a:rPr lang="en-US" sz="2000" b="0" i="0" u="none" strike="noStrike" baseline="0" dirty="0"/>
              <a:t>                                                                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7EDA4-4B8A-FFE5-2B42-90B5796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591F8-68B2-D1EC-67CD-495B4B0B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146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64D3-70D0-C615-043A-07412DC0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</a:rPr>
              <a:t>In general, more than one </a:t>
            </a:r>
            <a:r>
              <a:rPr lang="en-US" sz="2800" b="1" i="0" u="none" strike="noStrike" baseline="0" dirty="0">
                <a:solidFill>
                  <a:srgbClr val="000000"/>
                </a:solidFill>
              </a:rPr>
              <a:t>switch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in the path between the </a:t>
            </a:r>
            <a:r>
              <a:rPr lang="en-US" sz="2800" b="1" i="0" u="none" strike="noStrike" baseline="0" dirty="0">
                <a:solidFill>
                  <a:srgbClr val="000000"/>
                </a:solidFill>
              </a:rPr>
              <a:t>sending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and the </a:t>
            </a:r>
            <a:r>
              <a:rPr lang="en-US" sz="2800" b="1" i="0" u="none" strike="noStrike" baseline="0" dirty="0">
                <a:solidFill>
                  <a:srgbClr val="000000"/>
                </a:solidFill>
              </a:rPr>
              <a:t>receiving </a:t>
            </a:r>
            <a:r>
              <a:rPr lang="en-US" sz="2800" i="0" u="none" strike="noStrike" baseline="0" dirty="0">
                <a:solidFill>
                  <a:srgbClr val="000000"/>
                </a:solidFill>
              </a:rPr>
              <a:t>host: 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header for the packet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needs to contain enough information </a:t>
            </a:r>
            <a:r>
              <a:rPr lang="en-US" sz="2400" b="0" i="1" u="sng" strike="noStrike" baseline="0" dirty="0">
                <a:solidFill>
                  <a:srgbClr val="000000"/>
                </a:solidFill>
              </a:rPr>
              <a:t>to allow every switch in the path to determine which </a:t>
            </a:r>
            <a:r>
              <a:rPr lang="en-US" sz="2400" b="1" i="1" u="sng" strike="noStrike" baseline="0" dirty="0">
                <a:solidFill>
                  <a:srgbClr val="000000"/>
                </a:solidFill>
              </a:rPr>
              <a:t>output of the switch </a:t>
            </a:r>
            <a:r>
              <a:rPr lang="en-US" sz="2400" i="1" u="sng" strike="noStrike" baseline="0" dirty="0">
                <a:solidFill>
                  <a:srgbClr val="000000"/>
                </a:solidFill>
              </a:rPr>
              <a:t>the packet </a:t>
            </a:r>
            <a:r>
              <a:rPr lang="en-US" sz="2400" b="0" i="1" u="sng" strike="noStrike" baseline="0" dirty="0">
                <a:solidFill>
                  <a:srgbClr val="000000"/>
                </a:solidFill>
              </a:rPr>
              <a:t>needs to be placed on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en-US" sz="2200" i="1" dirty="0">
                <a:solidFill>
                  <a:srgbClr val="000000"/>
                </a:solidFill>
              </a:rPr>
              <a:t>The source host is connected to the network via a switch </a:t>
            </a:r>
            <a:r>
              <a:rPr lang="en-US" sz="2200" dirty="0">
                <a:solidFill>
                  <a:srgbClr val="000000"/>
                </a:solidFill>
              </a:rPr>
              <a:t>(see </a:t>
            </a:r>
            <a:r>
              <a:rPr lang="en-US" sz="2200" b="1" dirty="0">
                <a:solidFill>
                  <a:srgbClr val="000000"/>
                </a:solidFill>
              </a:rPr>
              <a:t>Figure 3.7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  <a:r>
              <a:rPr lang="en-US" sz="2200" i="1" dirty="0">
                <a:solidFill>
                  <a:srgbClr val="000000"/>
                </a:solidFill>
              </a:rPr>
              <a:t>.</a:t>
            </a:r>
            <a:r>
              <a:rPr lang="en-US" sz="2200" b="0" i="1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</a:rPr>
              <a:t>One way to do this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by using an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ordered list of switch port numbers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in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the packet’s header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rotating the list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so that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next switch in the path is always at the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front of the list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(see </a:t>
            </a:r>
            <a:r>
              <a:rPr lang="en-US" sz="2400" b="1" i="0" u="none" strike="noStrike" baseline="0" dirty="0"/>
              <a:t>Figure 3.7</a:t>
            </a:r>
            <a:r>
              <a:rPr lang="en-US" sz="2400" i="0" u="none" strike="noStrike" baseline="0" dirty="0"/>
              <a:t>)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2A649-886D-E9A6-1D1C-F104CD98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399E-9008-D427-41F7-7E6AFB2E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1AB68C-3E24-6F7E-10BC-817AC7EC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 Switching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5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5E16-0CE9-F085-1FA1-AC2238B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6DE77-B321-32CB-AA91-F6FB5658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192B50-4C65-BA62-79F5-F780E4D7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D00383-0C8A-6072-8D2A-EE4FAE4F7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4352"/>
              </p:ext>
            </p:extLst>
          </p:nvPr>
        </p:nvGraphicFramePr>
        <p:xfrm>
          <a:off x="300235" y="1166973"/>
          <a:ext cx="8543530" cy="495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76800" imgH="3524400" progId="PBrush">
                  <p:embed/>
                </p:oleObj>
              </mc:Choice>
              <mc:Fallback>
                <p:oleObj name="Bitmap Image" r:id="rId2" imgW="6076800" imgH="3524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235" y="1166973"/>
                        <a:ext cx="8543530" cy="495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36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B2A7-B662-F9C8-479A-B76C2419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1636"/>
            <a:ext cx="8839200" cy="54447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In </a:t>
            </a:r>
            <a:r>
              <a:rPr lang="en-US" sz="2400" b="1" i="0" u="none" strike="noStrike" baseline="0" dirty="0"/>
              <a:t>Figure 3.7</a:t>
            </a:r>
            <a:r>
              <a:rPr lang="en-US" sz="2400" b="0" i="0" u="none" strike="noStrike" baseline="0" dirty="0"/>
              <a:t>, the packet needs to </a:t>
            </a:r>
            <a:r>
              <a:rPr lang="en-US" sz="2400" b="1" i="0" u="none" strike="noStrike" baseline="0" dirty="0"/>
              <a:t>traverse three switches</a:t>
            </a:r>
            <a:r>
              <a:rPr lang="en-US" sz="2400" b="0" i="0" u="none" strike="noStrike" baseline="0" dirty="0"/>
              <a:t> (</a:t>
            </a:r>
            <a:r>
              <a:rPr lang="en-US" sz="2400" b="1" i="0" u="none" strike="noStrike" baseline="0" dirty="0"/>
              <a:t>1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2</a:t>
            </a:r>
            <a:r>
              <a:rPr lang="en-US" sz="2400" b="0" i="0" u="none" strike="noStrike" baseline="0" dirty="0"/>
              <a:t>, and </a:t>
            </a:r>
            <a:r>
              <a:rPr lang="en-US" sz="2400" b="1" i="0" u="none" strike="noStrike" baseline="0" dirty="0"/>
              <a:t>3</a:t>
            </a:r>
            <a:r>
              <a:rPr lang="en-US" sz="2400" b="0" i="0" u="none" strike="noStrike" baseline="0" dirty="0"/>
              <a:t>) to get from </a:t>
            </a:r>
            <a:r>
              <a:rPr lang="en-US" sz="2400" b="1" i="0" u="none" strike="noStrike" baseline="0" dirty="0"/>
              <a:t>host A </a:t>
            </a:r>
            <a:r>
              <a:rPr lang="en-US" sz="2400" b="0" i="0" u="none" strike="noStrike" baseline="0" dirty="0"/>
              <a:t>to </a:t>
            </a:r>
            <a:r>
              <a:rPr lang="en-US" sz="2400" b="1" i="0" u="none" strike="noStrike" baseline="0" dirty="0"/>
              <a:t>host B:</a:t>
            </a:r>
            <a:r>
              <a:rPr lang="en-US" sz="2400" b="0" i="0" u="none" strike="noStrike" baseline="0" dirty="0"/>
              <a:t> </a:t>
            </a:r>
          </a:p>
          <a:p>
            <a:pPr lvl="1"/>
            <a:r>
              <a:rPr lang="en-US" sz="2200" b="0" i="0" u="none" strike="noStrike" baseline="0" dirty="0"/>
              <a:t>At </a:t>
            </a:r>
            <a:r>
              <a:rPr lang="en-US" sz="2200" b="1" i="0" u="none" strike="noStrike" baseline="0" dirty="0"/>
              <a:t>switch 1</a:t>
            </a:r>
            <a:r>
              <a:rPr lang="en-US" sz="2200" b="0" i="0" u="none" strike="noStrike" baseline="0" dirty="0"/>
              <a:t>, it needs to exit at </a:t>
            </a:r>
            <a:r>
              <a:rPr lang="en-US" sz="2200" b="1" i="0" u="none" strike="noStrike" baseline="0" dirty="0"/>
              <a:t>port 1</a:t>
            </a:r>
            <a:r>
              <a:rPr lang="en-US" sz="2200" b="0" i="0" u="none" strike="noStrike" baseline="0" dirty="0"/>
              <a:t>; at </a:t>
            </a:r>
            <a:r>
              <a:rPr lang="en-US" sz="2200" b="1" i="0" u="none" strike="noStrike" baseline="0" dirty="0"/>
              <a:t>switch 2, </a:t>
            </a:r>
            <a:r>
              <a:rPr lang="en-US" sz="2200" b="0" i="0" u="none" strike="noStrike" baseline="0" dirty="0"/>
              <a:t>it needs to exit at </a:t>
            </a:r>
            <a:r>
              <a:rPr lang="en-US" sz="2200" b="1" i="0" u="none" strike="noStrike" baseline="0" dirty="0"/>
              <a:t>port 0</a:t>
            </a:r>
            <a:r>
              <a:rPr lang="en-US" sz="2200" b="0" i="0" u="none" strike="noStrike" baseline="0" dirty="0"/>
              <a:t>; and at </a:t>
            </a:r>
            <a:r>
              <a:rPr lang="en-US" sz="2200" b="1" i="0" u="none" strike="noStrike" baseline="0" dirty="0"/>
              <a:t>switch 3</a:t>
            </a:r>
            <a:r>
              <a:rPr lang="en-US" sz="2200" b="0" i="0" u="none" strike="noStrike" baseline="0" dirty="0"/>
              <a:t>, it needs to exit at </a:t>
            </a:r>
            <a:r>
              <a:rPr lang="en-US" sz="2200" b="1" i="0" u="none" strike="noStrike" baseline="0" dirty="0"/>
              <a:t>port 3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At the beginning, the </a:t>
            </a:r>
            <a:r>
              <a:rPr lang="en-US" sz="2200" b="1" i="0" u="none" strike="noStrike" baseline="0" dirty="0"/>
              <a:t>original header </a:t>
            </a:r>
            <a:r>
              <a:rPr lang="en-US" sz="2200" b="0" i="0" u="none" strike="noStrike" baseline="0" dirty="0"/>
              <a:t>at </a:t>
            </a:r>
            <a:r>
              <a:rPr lang="en-US" sz="2200" b="1" i="0" u="none" strike="noStrike" baseline="0" dirty="0"/>
              <a:t>host A</a:t>
            </a:r>
            <a:r>
              <a:rPr lang="en-US" sz="2200" b="0" i="0" u="none" strike="noStrike" baseline="0" dirty="0"/>
              <a:t> contains the </a:t>
            </a:r>
            <a:r>
              <a:rPr lang="en-US" sz="2200" b="1" i="0" u="sng" strike="noStrike" baseline="0" dirty="0"/>
              <a:t>list of ports (3, 0, 1)</a:t>
            </a:r>
            <a:r>
              <a:rPr lang="en-US" sz="2200" b="1" i="0" u="none" strike="noStrike" baseline="0" dirty="0"/>
              <a:t>, </a:t>
            </a:r>
            <a:r>
              <a:rPr lang="en-US" sz="2200" b="0" i="0" u="none" strike="noStrike" baseline="0" dirty="0"/>
              <a:t>where we assume that each switch reads the </a:t>
            </a:r>
            <a:r>
              <a:rPr lang="en-US" sz="2200" b="1" i="0" u="none" strike="noStrike" baseline="0" dirty="0"/>
              <a:t>rightmost element of the list (</a:t>
            </a:r>
            <a:r>
              <a:rPr lang="en-US" sz="2200" i="0" u="none" strike="noStrike" baseline="0" dirty="0"/>
              <a:t>means, </a:t>
            </a:r>
            <a:r>
              <a:rPr lang="en-US" sz="2200" b="1" i="0" u="none" strike="noStrike" baseline="0" dirty="0"/>
              <a:t>first read 1, then 0, and finally 3</a:t>
            </a:r>
            <a:r>
              <a:rPr lang="en-US" sz="2200" b="0" i="0" u="none" strike="noStrike" baseline="0" dirty="0"/>
              <a:t>). </a:t>
            </a:r>
          </a:p>
          <a:p>
            <a:pPr lvl="1"/>
            <a:r>
              <a:rPr lang="en-US" sz="2200" b="0" i="0" u="none" strike="noStrike" baseline="0" dirty="0"/>
              <a:t>That means each </a:t>
            </a:r>
            <a:r>
              <a:rPr lang="en-US" sz="2200" i="0" u="none" strike="noStrike" baseline="0" dirty="0"/>
              <a:t>switch </a:t>
            </a:r>
            <a:r>
              <a:rPr lang="en-US" sz="2200" b="1" i="0" u="none" strike="noStrike" baseline="0" dirty="0"/>
              <a:t>rotates the list after it has read its entry. </a:t>
            </a:r>
          </a:p>
          <a:p>
            <a:pPr lvl="1"/>
            <a:r>
              <a:rPr lang="en-US" sz="2200" b="0" i="0" u="none" strike="noStrike" baseline="0" dirty="0"/>
              <a:t>Thus, as the </a:t>
            </a:r>
            <a:r>
              <a:rPr lang="en-US" sz="2200" b="1" i="0" u="none" strike="noStrike" baseline="0" dirty="0"/>
              <a:t>packet </a:t>
            </a:r>
            <a:r>
              <a:rPr lang="en-US" sz="2200" b="0" i="0" u="none" strike="noStrike" baseline="0" dirty="0"/>
              <a:t>leaves </a:t>
            </a:r>
            <a:r>
              <a:rPr lang="en-US" sz="2200" b="1" i="0" u="none" strike="noStrike" baseline="0" dirty="0"/>
              <a:t>A to switch 1</a:t>
            </a:r>
            <a:r>
              <a:rPr lang="en-US" sz="2200" b="0" i="0" u="none" strike="noStrike" baseline="0" dirty="0"/>
              <a:t>, the </a:t>
            </a:r>
            <a:r>
              <a:rPr lang="en-US" sz="2200" b="1" i="0" u="none" strike="noStrike" baseline="0" dirty="0"/>
              <a:t>packet header has a port list</a:t>
            </a:r>
            <a:r>
              <a:rPr lang="en-US" sz="2200" b="0" i="0" u="none" strike="noStrike" baseline="0" dirty="0"/>
              <a:t> of (</a:t>
            </a:r>
            <a:r>
              <a:rPr lang="en-US" sz="2200" b="1" i="0" u="none" strike="noStrike" baseline="0" dirty="0"/>
              <a:t>3, 0, 1</a:t>
            </a:r>
            <a:r>
              <a:rPr lang="en-US" sz="2200" b="0" i="0" u="none" strike="noStrike" baseline="0" dirty="0"/>
              <a:t>). </a:t>
            </a:r>
          </a:p>
          <a:p>
            <a:pPr lvl="1"/>
            <a:r>
              <a:rPr lang="en-US" sz="2200" b="0" i="0" u="none" strike="noStrike" baseline="0" dirty="0"/>
              <a:t>Then the </a:t>
            </a:r>
            <a:r>
              <a:rPr lang="en-US" sz="2200" b="1" i="0" u="none" strike="noStrike" baseline="0" dirty="0"/>
              <a:t>packet header has the port list </a:t>
            </a:r>
            <a:r>
              <a:rPr lang="en-US" sz="2200" b="0" i="0" u="none" strike="noStrike" baseline="0" dirty="0"/>
              <a:t>(</a:t>
            </a:r>
            <a:r>
              <a:rPr lang="en-US" sz="2200" b="1" i="0" u="none" strike="noStrike" baseline="0" dirty="0"/>
              <a:t>1, 3, 0</a:t>
            </a:r>
            <a:r>
              <a:rPr lang="en-US" sz="2200" b="0" i="0" u="none" strike="noStrike" baseline="0" dirty="0"/>
              <a:t>) </a:t>
            </a:r>
            <a:r>
              <a:rPr lang="en-US" sz="2200" dirty="0"/>
              <a:t>when </a:t>
            </a:r>
            <a:r>
              <a:rPr lang="en-US" sz="2200" b="0" i="0" u="none" strike="noStrike" baseline="0" dirty="0"/>
              <a:t>it leaves </a:t>
            </a:r>
            <a:r>
              <a:rPr lang="en-US" sz="2200" b="1" i="0" u="none" strike="noStrike" baseline="0" dirty="0"/>
              <a:t>switch 1 </a:t>
            </a:r>
            <a:r>
              <a:rPr lang="en-US" sz="2200" b="0" i="0" u="none" strike="noStrike" baseline="0" dirty="0"/>
              <a:t>to </a:t>
            </a:r>
            <a:r>
              <a:rPr lang="en-US" sz="2200" b="1" i="0" u="none" strike="noStrike" baseline="0" dirty="0"/>
              <a:t>switch 2</a:t>
            </a:r>
            <a:r>
              <a:rPr lang="en-US" sz="220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Then the </a:t>
            </a:r>
            <a:r>
              <a:rPr lang="en-US" sz="2200" b="1" i="0" u="none" strike="noStrike" baseline="0" dirty="0"/>
              <a:t>packet header has the port list </a:t>
            </a:r>
            <a:r>
              <a:rPr lang="en-US" sz="2200" b="0" i="0" u="none" strike="noStrike" baseline="0" dirty="0"/>
              <a:t>(</a:t>
            </a:r>
            <a:r>
              <a:rPr lang="en-US" sz="2200" b="1" i="0" u="none" strike="noStrike" baseline="0" dirty="0"/>
              <a:t>0, 1, 3</a:t>
            </a:r>
            <a:r>
              <a:rPr lang="en-US" sz="2200" b="0" i="0" u="none" strike="noStrike" baseline="0" dirty="0"/>
              <a:t>) </a:t>
            </a:r>
            <a:r>
              <a:rPr lang="en-US" sz="2200" dirty="0"/>
              <a:t>when </a:t>
            </a:r>
            <a:r>
              <a:rPr lang="en-US" sz="2200" b="0" i="0" u="none" strike="noStrike" baseline="0" dirty="0"/>
              <a:t>it leaves </a:t>
            </a:r>
            <a:r>
              <a:rPr lang="en-US" sz="2200" b="1" i="0" u="none" strike="noStrike" baseline="0" dirty="0"/>
              <a:t>switch 2 </a:t>
            </a:r>
            <a:r>
              <a:rPr lang="en-US" sz="2200" b="0" i="0" u="none" strike="noStrike" baseline="0" dirty="0"/>
              <a:t>to </a:t>
            </a:r>
            <a:r>
              <a:rPr lang="en-US" sz="2200" b="1" i="0" u="none" strike="noStrike" baseline="0" dirty="0"/>
              <a:t>switch 3</a:t>
            </a:r>
            <a:r>
              <a:rPr lang="en-US" sz="2200" i="0" u="none" strike="noStrike" baseline="0" dirty="0"/>
              <a:t>.</a:t>
            </a:r>
          </a:p>
          <a:p>
            <a:pPr lvl="2"/>
            <a:r>
              <a:rPr lang="en-US" sz="2200" i="0" u="none" strike="noStrike" baseline="0" dirty="0"/>
              <a:t> Finally from </a:t>
            </a:r>
            <a:r>
              <a:rPr lang="en-US" sz="2200" b="1" i="0" u="none" strike="noStrike" baseline="0" dirty="0"/>
              <a:t>switch 3 </a:t>
            </a:r>
            <a:r>
              <a:rPr lang="en-US" sz="2200" i="0" u="none" strike="noStrike" baseline="0" dirty="0"/>
              <a:t>the packet reached </a:t>
            </a:r>
            <a:r>
              <a:rPr lang="en-US" sz="2200" b="1" i="0" u="none" strike="noStrike" baseline="0" dirty="0"/>
              <a:t>host B</a:t>
            </a:r>
            <a:endParaRPr lang="en-US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25B96-21BE-424F-3535-2FF3F7BD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F2447-C762-D004-BA5F-E60BDC03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38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B14D92-F7D4-BD8F-B5EC-07FE8956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923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39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DBCB-3338-6D65-2C72-C451B66B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2286"/>
            <a:ext cx="8763000" cy="50938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/>
              <a:t>There are </a:t>
            </a:r>
            <a:r>
              <a:rPr lang="en-US" sz="2800" b="1" i="0" u="sng" strike="noStrike" baseline="0" dirty="0"/>
              <a:t>two</a:t>
            </a:r>
            <a:r>
              <a:rPr lang="en-US" sz="2800" b="0" i="0" u="sng" strike="noStrike" baseline="0" dirty="0"/>
              <a:t> </a:t>
            </a:r>
            <a:r>
              <a:rPr lang="en-US" sz="2800" b="1" i="0" u="sng" strike="noStrike" baseline="0" dirty="0"/>
              <a:t>essential things </a:t>
            </a:r>
            <a:r>
              <a:rPr lang="en-US" sz="2800" b="0" i="0" u="none" strike="noStrike" baseline="0" dirty="0"/>
              <a:t>to be noted about this </a:t>
            </a:r>
            <a:r>
              <a:rPr lang="en-US" sz="2800" b="1" i="0" u="none" strike="noStrike" baseline="0" dirty="0"/>
              <a:t>source routing</a:t>
            </a:r>
            <a:r>
              <a:rPr lang="en-US" sz="2800" b="0" i="0" u="none" strike="noStrike" baseline="0" dirty="0"/>
              <a:t> approach:</a:t>
            </a:r>
          </a:p>
          <a:p>
            <a:pPr lvl="1"/>
            <a:r>
              <a:rPr lang="en-US" sz="2400" b="1" i="0" u="sng" strike="noStrike" baseline="0" dirty="0"/>
              <a:t>First</a:t>
            </a:r>
            <a:r>
              <a:rPr lang="en-US" sz="2400" b="1" i="0" u="none" strike="noStrike" baseline="0" dirty="0"/>
              <a:t>:</a:t>
            </a:r>
          </a:p>
          <a:p>
            <a:pPr lvl="2"/>
            <a:r>
              <a:rPr lang="en-US" sz="2400" b="0" i="0" u="none" strike="noStrike" baseline="0" dirty="0"/>
              <a:t>Assumes that </a:t>
            </a:r>
            <a:r>
              <a:rPr lang="en-US" sz="2400" b="1" i="0" u="none" strike="noStrike" baseline="0" dirty="0"/>
              <a:t>host A</a:t>
            </a:r>
            <a:r>
              <a:rPr lang="en-US" sz="2400" b="0" i="0" u="none" strike="noStrike" baseline="0" dirty="0"/>
              <a:t> knows about </a:t>
            </a:r>
            <a:r>
              <a:rPr lang="en-US" sz="2400" b="1" i="0" u="none" strike="noStrike" baseline="0" dirty="0"/>
              <a:t>the network's topology to form a header with all the right directions </a:t>
            </a:r>
            <a:r>
              <a:rPr lang="en-US" sz="2400" b="0" i="0" u="none" strike="noStrike" baseline="0" dirty="0"/>
              <a:t>for every switch in the path. </a:t>
            </a:r>
          </a:p>
          <a:p>
            <a:pPr lvl="1"/>
            <a:r>
              <a:rPr lang="en-US" sz="2400" b="1" i="0" u="sng" strike="noStrike" baseline="0" dirty="0">
                <a:latin typeface="NimbusRomNo9L-Regu"/>
              </a:rPr>
              <a:t>Second</a:t>
            </a:r>
            <a:r>
              <a:rPr lang="en-US" sz="2400" b="1" i="0" u="none" strike="noStrike" baseline="0" dirty="0">
                <a:latin typeface="NimbusRomNo9L-Regu"/>
              </a:rPr>
              <a:t>:</a:t>
            </a:r>
            <a:endParaRPr lang="en-US" b="0" i="0" u="none" strike="noStrike" baseline="0" dirty="0">
              <a:latin typeface="NimbusRomNo9L-Regu"/>
            </a:endParaRPr>
          </a:p>
          <a:p>
            <a:pPr lvl="2"/>
            <a:r>
              <a:rPr lang="en-US" dirty="0">
                <a:latin typeface="NimbusRomNo9L-Regu"/>
              </a:rPr>
              <a:t>W</a:t>
            </a:r>
            <a:r>
              <a:rPr lang="en-US" b="0" i="0" u="none" strike="noStrike" baseline="0" dirty="0"/>
              <a:t>e cannot predict how big the </a:t>
            </a:r>
            <a:r>
              <a:rPr lang="en-US" b="1" i="0" u="none" strike="noStrike" baseline="0" dirty="0"/>
              <a:t>header</a:t>
            </a:r>
            <a:r>
              <a:rPr lang="en-US" b="0" i="0" u="none" strike="noStrike" baseline="0" dirty="0"/>
              <a:t> needs to be since it must be able to hold </a:t>
            </a:r>
            <a:r>
              <a:rPr lang="en-US" b="1" i="0" u="none" strike="noStrike" baseline="0" dirty="0"/>
              <a:t>port information for every switch </a:t>
            </a:r>
            <a:r>
              <a:rPr lang="en-US" b="0" i="0" u="none" strike="noStrike" baseline="0" dirty="0"/>
              <a:t>on the path. </a:t>
            </a:r>
          </a:p>
          <a:p>
            <a:pPr lvl="3"/>
            <a:r>
              <a:rPr lang="en-US" sz="2400" b="0" i="1" u="none" strike="noStrike" baseline="0" dirty="0"/>
              <a:t>This implies that </a:t>
            </a:r>
            <a:r>
              <a:rPr lang="en-US" sz="2400" b="1" i="1" u="none" strike="noStrike" baseline="0" dirty="0"/>
              <a:t>headers are probably of variable length with</a:t>
            </a:r>
            <a:r>
              <a:rPr lang="en-US" sz="2400" b="0" i="1" u="none" strike="noStrike" baseline="0" dirty="0"/>
              <a:t> </a:t>
            </a:r>
            <a:r>
              <a:rPr lang="en-US" sz="2400" b="1" i="1" u="none" strike="noStrike" baseline="0" dirty="0"/>
              <a:t>no upper bound </a:t>
            </a:r>
            <a:r>
              <a:rPr lang="en-US" sz="2400" b="0" i="1" u="none" strike="noStrike" baseline="0" dirty="0"/>
              <a:t>unless we can predict the maximum number of switches.</a:t>
            </a:r>
            <a:endParaRPr lang="en-US" sz="2400" i="1" dirty="0"/>
          </a:p>
          <a:p>
            <a:pPr lvl="1"/>
            <a:endParaRPr lang="en-US" sz="2400" b="0" i="0" u="none" strike="noStrike" baseline="0" dirty="0"/>
          </a:p>
          <a:p>
            <a:pPr lvl="2"/>
            <a:endParaRPr lang="en-US" b="0" i="0" u="none" strike="noStrike" baseline="0" dirty="0"/>
          </a:p>
          <a:p>
            <a:pPr lvl="2"/>
            <a:endParaRPr lang="en-US" b="0" i="0" u="none" strike="noStrike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E235B-7506-AD48-51AD-DBB866A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E4738-04B2-67A6-300A-37531DF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8952"/>
            <a:ext cx="2133600" cy="365125"/>
          </a:xfrm>
        </p:spPr>
        <p:txBody>
          <a:bodyPr/>
          <a:lstStyle/>
          <a:p>
            <a:fld id="{E52DD598-343F-43AF-BF0E-2965081514C6}" type="slidenum">
              <a:rPr lang="th-TH" smtClean="0"/>
              <a:pPr/>
              <a:t>39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857277-C646-D717-9353-928C97D0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923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2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5D09-A5B6-149C-D724-10557A23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13351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sng" strike="noStrike" baseline="0" dirty="0"/>
              <a:t>The core job of a </a:t>
            </a:r>
            <a:r>
              <a:rPr lang="en-US" sz="2800" b="1" u="sng" strike="noStrike" baseline="0" dirty="0"/>
              <a:t>switch</a:t>
            </a:r>
            <a:r>
              <a:rPr lang="en-US" sz="2800" b="0" i="0" u="sng" strike="noStrike" baseline="0" dirty="0"/>
              <a:t> </a:t>
            </a:r>
            <a:r>
              <a:rPr lang="en-US" sz="2800" b="0" i="0" u="none" strike="noStrike" baseline="0" dirty="0"/>
              <a:t>is to take </a:t>
            </a:r>
            <a:r>
              <a:rPr lang="en-US" sz="2800" b="1" i="0" u="none" strike="noStrike" baseline="0" dirty="0"/>
              <a:t>packets </a:t>
            </a:r>
            <a:r>
              <a:rPr lang="en-US" sz="2800" b="0" i="0" u="none" strike="noStrike" baseline="0" dirty="0"/>
              <a:t>that arrive on </a:t>
            </a:r>
            <a:r>
              <a:rPr lang="en-US" sz="2800" b="1" i="0" u="none" strike="noStrike" baseline="0" dirty="0"/>
              <a:t>input</a:t>
            </a:r>
            <a:r>
              <a:rPr lang="en-US" sz="2800" b="0" i="0" u="none" strike="noStrike" baseline="0" dirty="0"/>
              <a:t> and </a:t>
            </a:r>
            <a:r>
              <a:rPr lang="en-US" sz="2800" b="1" i="0" u="none" strike="noStrike" baseline="0" dirty="0"/>
              <a:t>forward </a:t>
            </a:r>
            <a:r>
              <a:rPr lang="en-US" sz="2800" i="0" u="none" strike="noStrike" baseline="0" dirty="0"/>
              <a:t>(</a:t>
            </a:r>
            <a:r>
              <a:rPr lang="en-US" sz="2800" b="1" i="0" u="none" strike="noStrike" baseline="0" dirty="0"/>
              <a:t>switching</a:t>
            </a:r>
            <a:r>
              <a:rPr lang="en-US" sz="2800" i="0" u="none" strike="noStrike" baseline="0" dirty="0"/>
              <a:t>)</a:t>
            </a:r>
            <a:r>
              <a:rPr lang="en-US" sz="2800" b="1" i="0" u="none" strike="noStrike" baseline="0" dirty="0"/>
              <a:t> </a:t>
            </a:r>
            <a:r>
              <a:rPr lang="en-US" sz="2800" b="0" i="0" u="none" strike="noStrike" baseline="0" dirty="0"/>
              <a:t>them to the </a:t>
            </a:r>
            <a:r>
              <a:rPr lang="en-US" sz="2800" b="1" i="1" u="none" strike="noStrike" baseline="0" dirty="0"/>
              <a:t>correct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output</a:t>
            </a:r>
            <a:r>
              <a:rPr lang="en-US" sz="2800" i="0" u="none" strike="noStrike" baseline="0" dirty="0"/>
              <a:t> </a:t>
            </a:r>
          </a:p>
          <a:p>
            <a:pPr lvl="1"/>
            <a:r>
              <a:rPr lang="en-US" sz="2400" b="0" i="0" u="none" strike="noStrike" baseline="0" dirty="0"/>
              <a:t>There are various ways that the </a:t>
            </a:r>
            <a:r>
              <a:rPr lang="en-US" sz="2400" b="1" i="0" u="none" strike="noStrike" baseline="0" dirty="0"/>
              <a:t>switch </a:t>
            </a:r>
            <a:r>
              <a:rPr lang="en-US" sz="2400" b="0" i="0" u="none" strike="noStrike" baseline="0" dirty="0"/>
              <a:t>can determine the “</a:t>
            </a:r>
            <a:r>
              <a:rPr lang="en-US" sz="2400" b="1" i="1" u="none" strike="noStrike" baseline="0" dirty="0"/>
              <a:t>correct</a:t>
            </a:r>
            <a:r>
              <a:rPr lang="en-US" sz="2400" b="0" i="0" u="none" strike="noStrike" baseline="0" dirty="0"/>
              <a:t>” </a:t>
            </a:r>
            <a:r>
              <a:rPr lang="en-US" sz="2400" b="1" i="0" u="none" strike="noStrike" baseline="0" dirty="0"/>
              <a:t>output</a:t>
            </a:r>
            <a:r>
              <a:rPr lang="en-US" sz="2400" b="0" i="0" u="none" strike="noStrike" baseline="0" dirty="0"/>
              <a:t> for a packet, broadly categorized as </a:t>
            </a:r>
            <a:r>
              <a:rPr lang="en-US" sz="2400" b="1" i="0" u="none" strike="noStrike" baseline="0" dirty="0"/>
              <a:t>connectionless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connection-oriented </a:t>
            </a:r>
            <a:r>
              <a:rPr lang="en-US" sz="2400" b="0" i="0" u="none" strike="noStrike" baseline="0" dirty="0"/>
              <a:t>approaches. </a:t>
            </a:r>
          </a:p>
          <a:p>
            <a:pPr lvl="1"/>
            <a:r>
              <a:rPr lang="en-US" sz="2400" b="0" i="0" u="none" strike="noStrike" baseline="0" dirty="0"/>
              <a:t>Interconnect diversity of </a:t>
            </a:r>
            <a:r>
              <a:rPr lang="en-US" sz="2400" b="1" i="0" u="none" strike="noStrike" baseline="0" dirty="0"/>
              <a:t>network types </a:t>
            </a:r>
            <a:r>
              <a:rPr lang="en-US" sz="2400" b="0" i="0" u="none" strike="noStrike" baseline="0" dirty="0"/>
              <a:t>via </a:t>
            </a:r>
            <a:r>
              <a:rPr lang="en-US" sz="2400" b="1" i="0" u="none" strike="noStrike" baseline="0" dirty="0"/>
              <a:t>disparate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networks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links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Devices that perform this task, called </a:t>
            </a:r>
            <a:r>
              <a:rPr lang="en-US" b="1" u="none" strike="noStrike" baseline="0" dirty="0"/>
              <a:t>gateways</a:t>
            </a:r>
            <a:r>
              <a:rPr lang="en-US" b="0" u="none" strike="noStrike" baseline="0" dirty="0"/>
              <a:t>,</a:t>
            </a:r>
            <a:r>
              <a:rPr lang="en-US" b="0" i="0" u="none" strike="noStrike" baseline="0" dirty="0"/>
              <a:t> are now mostly known as </a:t>
            </a:r>
            <a:r>
              <a:rPr lang="en-US" b="1" u="none" strike="noStrike" baseline="0" dirty="0"/>
              <a:t>routers</a:t>
            </a:r>
            <a:r>
              <a:rPr lang="en-US" b="0" u="none" strike="noStrike" baseline="0" dirty="0"/>
              <a:t> </a:t>
            </a:r>
            <a:r>
              <a:rPr lang="en-US" b="0" i="0" u="none" strike="noStrike" baseline="0" dirty="0"/>
              <a:t>or </a:t>
            </a:r>
            <a:r>
              <a:rPr lang="en-US" b="1" i="0" u="none" strike="noStrike" baseline="0" dirty="0"/>
              <a:t>Layer 3 </a:t>
            </a:r>
            <a:r>
              <a:rPr lang="en-US" b="0" i="0" u="none" strike="noStrike" baseline="0" dirty="0"/>
              <a:t>(</a:t>
            </a:r>
            <a:r>
              <a:rPr lang="en-US" b="1" i="0" u="none" strike="noStrike" baseline="0" dirty="0"/>
              <a:t>L3</a:t>
            </a:r>
            <a:r>
              <a:rPr lang="en-US" i="0" u="none" strike="noStrike" baseline="0" dirty="0"/>
              <a:t>)</a:t>
            </a:r>
            <a:r>
              <a:rPr lang="en-US" b="1" i="0" u="none" strike="noStrike" baseline="0" dirty="0"/>
              <a:t> switches</a:t>
            </a:r>
            <a:r>
              <a:rPr lang="en-US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The </a:t>
            </a:r>
            <a:r>
              <a:rPr lang="en-US" b="1" i="0" u="none" strike="noStrike" baseline="0" dirty="0"/>
              <a:t>protocol</a:t>
            </a:r>
            <a:r>
              <a:rPr lang="en-US" b="0" i="0" u="none" strike="noStrike" baseline="0" dirty="0"/>
              <a:t> invented to deal with the </a:t>
            </a:r>
            <a:r>
              <a:rPr lang="en-US" b="1" i="0" u="none" strike="noStrike" baseline="0" dirty="0"/>
              <a:t>interconnection of disparate</a:t>
            </a:r>
            <a:r>
              <a:rPr lang="en-US" b="0" i="0" u="none" strike="noStrike" baseline="0" dirty="0"/>
              <a:t> </a:t>
            </a:r>
            <a:r>
              <a:rPr lang="en-US" b="1" i="0" u="none" strike="noStrike" baseline="0" dirty="0"/>
              <a:t>network</a:t>
            </a:r>
            <a:r>
              <a:rPr lang="en-US" b="0" i="0" u="none" strike="noStrike" baseline="0" dirty="0"/>
              <a:t> types is the </a:t>
            </a:r>
            <a:r>
              <a:rPr lang="en-US" b="1" i="0" u="none" strike="noStrike" baseline="0" dirty="0"/>
              <a:t>Internet Protocol (IP)</a:t>
            </a:r>
            <a:r>
              <a:rPr lang="en-US" b="0" i="0" u="none" strike="noStrike" baseline="0" dirty="0"/>
              <a:t>.</a:t>
            </a:r>
            <a:endParaRPr lang="en-US" dirty="0"/>
          </a:p>
          <a:p>
            <a:pPr lvl="1"/>
            <a:endParaRPr lang="en-US" sz="2400" b="0" i="0" u="none" strike="noStrike" baseline="0" dirty="0"/>
          </a:p>
          <a:p>
            <a:pPr lvl="1"/>
            <a:endParaRPr lang="en-US" sz="2400" b="0" i="0" u="none" strike="noStrike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ACA47-0BB8-5EA2-CAF2-98ABC7CB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4A3E-36E1-B177-1995-3D3E9B9D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6E802D-FC3E-211C-F451-C99E3CB8B37B}"/>
              </a:ext>
            </a:extLst>
          </p:cNvPr>
          <p:cNvSpPr txBox="1">
            <a:spLocks/>
          </p:cNvSpPr>
          <p:nvPr/>
        </p:nvSpPr>
        <p:spPr>
          <a:xfrm>
            <a:off x="228600" y="3048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do we build networks of global scale?</a:t>
            </a:r>
          </a:p>
        </p:txBody>
      </p:sp>
    </p:spTree>
    <p:extLst>
      <p:ext uri="{BB962C8B-B14F-4D97-AF65-F5344CB8AC3E}">
        <p14:creationId xmlns:p14="http://schemas.microsoft.com/office/powerpoint/2010/main" val="3115191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29E5-F33A-3B82-F9DF-576CCF1A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US" sz="2800" b="1" i="0" u="sng" strike="noStrike" baseline="0" dirty="0"/>
              <a:t>Source routing </a:t>
            </a:r>
            <a:r>
              <a:rPr lang="en-US" sz="2800" b="0" i="0" u="none" strike="noStrike" baseline="0" dirty="0"/>
              <a:t>can be used in </a:t>
            </a:r>
            <a:r>
              <a:rPr lang="en-US" sz="2800" b="1" i="0" u="none" strike="noStrike" baseline="0" dirty="0"/>
              <a:t>datagram </a:t>
            </a:r>
            <a:r>
              <a:rPr lang="en-US" sz="2800" b="0" i="0" u="none" strike="noStrike" baseline="0" dirty="0"/>
              <a:t>and </a:t>
            </a:r>
            <a:r>
              <a:rPr lang="en-US" sz="2800" b="1" i="0" u="none" strike="noStrike" baseline="0" dirty="0"/>
              <a:t>virtual circuit </a:t>
            </a:r>
            <a:r>
              <a:rPr lang="en-US" sz="2800" b="1" dirty="0"/>
              <a:t>(VC) </a:t>
            </a:r>
            <a:r>
              <a:rPr lang="en-US" sz="2800" b="1" i="0" u="none" strike="noStrike" baseline="0" dirty="0"/>
              <a:t>networks</a:t>
            </a:r>
            <a:r>
              <a:rPr lang="en-US" sz="28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For example, the </a:t>
            </a:r>
            <a:r>
              <a:rPr lang="en-US" sz="2400" b="1" i="0" u="none" strike="noStrike" baseline="0" dirty="0"/>
              <a:t>Internet Protocol (IP)</a:t>
            </a:r>
            <a:r>
              <a:rPr lang="en-US" sz="2400" b="0" i="0" u="none" strike="noStrike" baseline="0" dirty="0"/>
              <a:t>, which is a </a:t>
            </a:r>
            <a:r>
              <a:rPr lang="en-US" sz="2400" b="1" i="0" u="sng" strike="noStrike" baseline="0" dirty="0"/>
              <a:t>datagram</a:t>
            </a:r>
            <a:r>
              <a:rPr lang="en-US" sz="2400" b="1" i="0" u="none" strike="noStrike" baseline="0" dirty="0"/>
              <a:t> protocol,</a:t>
            </a:r>
            <a:r>
              <a:rPr lang="en-US" sz="2400" b="0" i="0" u="none" strike="noStrike" baseline="0" dirty="0"/>
              <a:t> includes a </a:t>
            </a:r>
            <a:r>
              <a:rPr lang="en-US" sz="2400" b="1" i="0" u="none" strike="noStrike" baseline="0" dirty="0"/>
              <a:t>source route option </a:t>
            </a:r>
            <a:r>
              <a:rPr lang="en-US" sz="2400" b="0" i="0" u="none" strike="noStrike" baseline="0" dirty="0"/>
              <a:t>that allows </a:t>
            </a:r>
            <a:r>
              <a:rPr lang="en-US" sz="2400" b="1" i="0" u="none" strike="noStrike" baseline="0" dirty="0"/>
              <a:t>selected packets </a:t>
            </a:r>
            <a:r>
              <a:rPr lang="en-US" sz="2400" i="0" u="none" strike="noStrike" baseline="0" dirty="0"/>
              <a:t>to be source routed</a:t>
            </a:r>
          </a:p>
          <a:p>
            <a:pPr lvl="2"/>
            <a:r>
              <a:rPr lang="en-US" sz="2000" b="0" i="0" u="none" strike="noStrike" baseline="0" dirty="0"/>
              <a:t> </a:t>
            </a:r>
            <a:r>
              <a:rPr lang="en-US" i="0" u="none" strike="noStrike" baseline="0" dirty="0"/>
              <a:t>while the majority of packets are switched as </a:t>
            </a:r>
            <a:r>
              <a:rPr lang="en-US" b="1" i="0" u="none" strike="noStrike" baseline="0" dirty="0"/>
              <a:t>conventional datagrams. </a:t>
            </a:r>
          </a:p>
          <a:p>
            <a:pPr lvl="1"/>
            <a:r>
              <a:rPr lang="en-US" sz="2400" b="1" i="0" u="none" strike="noStrike" baseline="0" dirty="0"/>
              <a:t>Source routing </a:t>
            </a:r>
            <a:r>
              <a:rPr lang="en-US" sz="2400" b="0" i="0" u="none" strike="noStrike" baseline="0" dirty="0"/>
              <a:t>is also used in some </a:t>
            </a:r>
            <a:r>
              <a:rPr lang="en-US" sz="2400" b="1" i="0" u="sng" strike="noStrike" baseline="0" dirty="0"/>
              <a:t>virtual circuit networks </a:t>
            </a:r>
            <a:r>
              <a:rPr lang="en-US" sz="2400" b="0" i="0" u="none" strike="noStrike" baseline="0" dirty="0"/>
              <a:t>to get the </a:t>
            </a:r>
            <a:r>
              <a:rPr lang="en-US" sz="2400" b="1" i="0" u="none" strike="noStrike" baseline="0" dirty="0"/>
              <a:t>initial setup request </a:t>
            </a:r>
            <a:r>
              <a:rPr lang="en-US" sz="2400" b="0" i="0" u="none" strike="noStrike" baseline="0" dirty="0"/>
              <a:t>along the path from </a:t>
            </a:r>
            <a:r>
              <a:rPr lang="en-US" sz="2400" b="1" i="0" u="none" strike="noStrike" baseline="0" dirty="0"/>
              <a:t>source to destination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38F3-F9AE-92D9-3A4C-E24471AE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F4C3-90B0-D18F-94F8-163B0E4E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E8F14D-D41C-C9D8-F365-8CC62F37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923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9766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7C4F-DAD9-38F7-923E-701F2B91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4"/>
          </a:xfrm>
        </p:spPr>
        <p:txBody>
          <a:bodyPr>
            <a:normAutofit/>
          </a:bodyPr>
          <a:lstStyle/>
          <a:p>
            <a:pPr algn="l"/>
            <a:r>
              <a:rPr lang="en-US" sz="2800" b="1" i="0" u="none" strike="noStrike" baseline="0" dirty="0"/>
              <a:t>Source routes </a:t>
            </a:r>
            <a:r>
              <a:rPr lang="en-US" sz="2800" b="0" i="0" u="none" strike="noStrike" baseline="0" dirty="0"/>
              <a:t>are categorized as </a:t>
            </a:r>
            <a:r>
              <a:rPr lang="en-US" sz="2800" b="1" i="1" u="none" strike="noStrike" baseline="0" dirty="0"/>
              <a:t>strict</a:t>
            </a:r>
            <a:r>
              <a:rPr lang="en-US" sz="2800" b="0" i="0" u="none" strike="noStrike" baseline="0" dirty="0"/>
              <a:t> or </a:t>
            </a:r>
            <a:r>
              <a:rPr lang="en-US" sz="2800" b="1" i="1" u="none" strike="noStrike" baseline="0" dirty="0"/>
              <a:t>loose </a:t>
            </a:r>
            <a:r>
              <a:rPr lang="en-US" sz="2800" b="1" u="none" strike="noStrike" baseline="0" dirty="0"/>
              <a:t>routes</a:t>
            </a:r>
            <a:r>
              <a:rPr lang="en-US" sz="2800" u="none" strike="noStrike" baseline="0" dirty="0"/>
              <a:t>:</a:t>
            </a:r>
            <a:endParaRPr lang="en-US" sz="2800" b="0" i="0" u="none" strike="noStrike" baseline="0" dirty="0"/>
          </a:p>
          <a:p>
            <a:pPr lvl="1"/>
            <a:r>
              <a:rPr lang="en-US" sz="2400" b="0" i="0" u="none" strike="noStrike" baseline="0" dirty="0"/>
              <a:t>In a </a:t>
            </a:r>
            <a:r>
              <a:rPr lang="en-US" sz="2400" b="1" i="0" u="sng" strike="noStrike" baseline="0" dirty="0"/>
              <a:t>strict source route</a:t>
            </a:r>
            <a:r>
              <a:rPr lang="en-US" sz="2400" b="1" i="0" u="none" strike="noStrike" baseline="0" dirty="0"/>
              <a:t>, every node along the path must be specified</a:t>
            </a:r>
            <a:r>
              <a:rPr lang="en-US" sz="2400" dirty="0"/>
              <a:t>.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/>
              <a:t>In the </a:t>
            </a:r>
            <a:r>
              <a:rPr lang="en-US" sz="2400" b="1" i="0" u="sng" strike="noStrike" baseline="0" dirty="0"/>
              <a:t>loose source route</a:t>
            </a:r>
            <a:r>
              <a:rPr lang="en-US" sz="2400" b="1" i="0" u="none" strike="noStrike" baseline="0" dirty="0"/>
              <a:t>,</a:t>
            </a:r>
            <a:r>
              <a:rPr lang="en-US" sz="2400" i="0" u="none" strike="noStrike" baseline="0" dirty="0"/>
              <a:t> it </a:t>
            </a:r>
            <a:r>
              <a:rPr lang="en-US" sz="2400" b="0" i="0" u="none" strike="noStrike" baseline="0" dirty="0"/>
              <a:t>only specifies a </a:t>
            </a:r>
            <a:r>
              <a:rPr lang="en-US" sz="2400" b="1" i="0" u="none" strike="noStrike" baseline="0" dirty="0"/>
              <a:t>set of nodes to be traversed</a:t>
            </a:r>
            <a:r>
              <a:rPr lang="en-US" sz="2400" b="0" i="0" u="none" strike="noStrike" baseline="0" dirty="0"/>
              <a:t> </a:t>
            </a:r>
            <a:r>
              <a:rPr lang="en-US" sz="2400" b="1" i="1" u="none" strike="noStrike" baseline="0" dirty="0"/>
              <a:t>without saying exactly how to get from one node to the next</a:t>
            </a:r>
            <a:r>
              <a:rPr lang="en-US" sz="2400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5F1C2-DCCE-5B1B-1681-D313BEB6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F873C-6355-828F-D4C6-A311FA48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96D076-6FE4-51D9-93FA-4E9516BA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923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Source Routing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882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D3DC-F013-867A-11BE-7AF70B3F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The term </a:t>
            </a:r>
            <a:r>
              <a:rPr lang="en-US" sz="2800" b="1" i="0" u="none" strike="noStrike" baseline="0" dirty="0"/>
              <a:t>internetwork</a:t>
            </a:r>
            <a:r>
              <a:rPr lang="en-US" sz="2800" b="0" i="0" u="none" strike="noStrike" baseline="0" dirty="0"/>
              <a:t>, or just </a:t>
            </a:r>
            <a:r>
              <a:rPr lang="en-US" sz="2800" b="1" i="1" u="none" strike="noStrike" baseline="0" dirty="0"/>
              <a:t>internet</a:t>
            </a:r>
            <a:r>
              <a:rPr lang="en-US" sz="2800" b="0" i="0" u="none" strike="noStrike" baseline="0" dirty="0"/>
              <a:t> with a </a:t>
            </a:r>
            <a:r>
              <a:rPr lang="en-US" sz="2800" b="1" i="1" u="none" strike="noStrike" baseline="0" dirty="0"/>
              <a:t>lowercase </a:t>
            </a:r>
            <a:r>
              <a:rPr lang="en-US" sz="2800" b="1" i="1" u="none" strike="noStrike" baseline="0" dirty="0" err="1"/>
              <a:t>i</a:t>
            </a:r>
            <a:r>
              <a:rPr lang="en-US" sz="2800" b="1" i="1" u="none" strike="noStrike" baseline="0" dirty="0"/>
              <a:t>,</a:t>
            </a:r>
            <a:r>
              <a:rPr lang="en-US" sz="2800" b="0" i="0" u="none" strike="noStrike" baseline="0" dirty="0"/>
              <a:t> to refer an </a:t>
            </a:r>
            <a:r>
              <a:rPr lang="en-US" sz="2800" b="1" i="0" u="none" strike="noStrike" baseline="0" dirty="0"/>
              <a:t>arbitrary collection of networks interconnected </a:t>
            </a:r>
            <a:r>
              <a:rPr lang="en-US" sz="2800" b="0" i="0" u="none" strike="noStrike" baseline="0" dirty="0"/>
              <a:t>to provide some </a:t>
            </a:r>
            <a:r>
              <a:rPr lang="en-US" sz="2800" b="1" i="0" u="none" strike="noStrike" baseline="0" dirty="0"/>
              <a:t>host-to-host packet delivery service</a:t>
            </a:r>
            <a:r>
              <a:rPr lang="en-US" sz="2800" b="0" i="0" u="none" strike="noStrike" baseline="0" dirty="0"/>
              <a:t>:</a:t>
            </a:r>
          </a:p>
          <a:p>
            <a:pPr lvl="1"/>
            <a:r>
              <a:rPr lang="en-US" sz="2400" b="0" i="0" u="none" strike="noStrike" baseline="0" dirty="0"/>
              <a:t>For example, a corporation with many sites might construct a private </a:t>
            </a:r>
            <a:r>
              <a:rPr lang="en-US" sz="2400" b="1" i="0" u="none" strike="noStrike" baseline="0" dirty="0"/>
              <a:t>internetwork</a:t>
            </a:r>
            <a:r>
              <a:rPr lang="en-US" sz="2400" b="0" i="0" u="none" strike="noStrike" baseline="0" dirty="0"/>
              <a:t> by </a:t>
            </a:r>
            <a:r>
              <a:rPr lang="en-US" sz="2400" b="1" i="0" u="none" strike="noStrike" baseline="0" dirty="0"/>
              <a:t>interconnecting the LANs </a:t>
            </a:r>
            <a:r>
              <a:rPr lang="en-US" sz="2400" b="0" i="0" u="none" strike="noStrike" baseline="0" dirty="0"/>
              <a:t>with </a:t>
            </a:r>
            <a:r>
              <a:rPr lang="en-US" sz="2400" b="1" i="0" u="none" strike="noStrike" baseline="0" dirty="0"/>
              <a:t>point-to-point links</a:t>
            </a:r>
            <a:r>
              <a:rPr lang="en-US" sz="2400" b="0" i="0" u="none" strike="noStrike" baseline="0" dirty="0"/>
              <a:t> leased from the phone company. </a:t>
            </a:r>
          </a:p>
          <a:p>
            <a:pPr algn="l"/>
            <a:r>
              <a:rPr lang="en-US" sz="2800" b="0" i="0" u="none" strike="noStrike" baseline="0" dirty="0"/>
              <a:t>When talking about the </a:t>
            </a:r>
            <a:r>
              <a:rPr lang="en-US" sz="2800" b="1" i="0" u="none" strike="noStrike" baseline="0" dirty="0"/>
              <a:t>global internetwork </a:t>
            </a:r>
            <a:r>
              <a:rPr lang="en-US" sz="2800" b="0" i="0" u="none" strike="noStrike" baseline="0" dirty="0"/>
              <a:t>to which many networks are now connected, call it the </a:t>
            </a:r>
            <a:r>
              <a:rPr lang="en-US" sz="2800" b="1" u="sng" strike="noStrike" baseline="0" dirty="0"/>
              <a:t>Internet</a:t>
            </a:r>
            <a:r>
              <a:rPr lang="en-US" sz="2800" b="0" u="sng" strike="noStrike" baseline="0" dirty="0"/>
              <a:t> </a:t>
            </a:r>
            <a:r>
              <a:rPr lang="en-US" sz="2800" b="0" i="0" u="none" strike="noStrike" baseline="0" dirty="0"/>
              <a:t>with a </a:t>
            </a:r>
            <a:r>
              <a:rPr lang="en-US" sz="2800" b="1" i="1" u="none" strike="noStrike" baseline="0" dirty="0"/>
              <a:t>capital I</a:t>
            </a:r>
            <a:r>
              <a:rPr lang="en-US" sz="2800" b="0" i="0" u="none" strike="noStrike" baseline="0" dirty="0"/>
              <a:t>. 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EABC-F53B-2335-945F-C5BD4CDA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67C89-CBCF-C1E9-2A67-0F4958BB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6313C2-D812-F8E0-E726-BC553787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Internet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3906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E7D4-7609-5A29-0CB5-D79C6A0F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19200"/>
            <a:ext cx="8763000" cy="4906963"/>
          </a:xfrm>
        </p:spPr>
        <p:txBody>
          <a:bodyPr>
            <a:normAutofit/>
          </a:bodyPr>
          <a:lstStyle/>
          <a:p>
            <a:pPr algn="l"/>
            <a:r>
              <a:rPr lang="en-US" sz="2400" b="1" i="1" u="none" strike="noStrike" baseline="0" dirty="0"/>
              <a:t>Network</a:t>
            </a:r>
            <a:r>
              <a:rPr lang="en-US" sz="2400" b="0" i="0" u="none" strike="noStrike" baseline="0" dirty="0"/>
              <a:t> means either a </a:t>
            </a:r>
            <a:r>
              <a:rPr lang="en-US" sz="2400" b="1" i="0" u="none" strike="noStrike" baseline="0" dirty="0"/>
              <a:t>directly connected </a:t>
            </a:r>
            <a:r>
              <a:rPr lang="en-US" sz="2400" b="0" i="0" u="none" strike="noStrike" baseline="0" dirty="0"/>
              <a:t>or a </a:t>
            </a:r>
            <a:r>
              <a:rPr lang="en-US" sz="2400" b="1" i="0" u="none" strike="noStrike" baseline="0" dirty="0"/>
              <a:t>switched </a:t>
            </a:r>
            <a:r>
              <a:rPr lang="en-US" sz="2400" i="0" u="none" strike="noStrike" baseline="0" dirty="0"/>
              <a:t>one,</a:t>
            </a:r>
            <a:r>
              <a:rPr lang="en-US" sz="2400" b="1" i="0" u="none" strike="noStrike" baseline="0" dirty="0"/>
              <a:t> </a:t>
            </a:r>
            <a:r>
              <a:rPr lang="en-US" sz="2400" i="0" u="none" strike="noStrike" baseline="0" dirty="0"/>
              <a:t>as </a:t>
            </a:r>
            <a:r>
              <a:rPr lang="en-US" sz="2400" b="0" i="0" u="none" strike="noStrike" baseline="0" dirty="0"/>
              <a:t>described in the previous section. </a:t>
            </a:r>
          </a:p>
          <a:p>
            <a:pPr algn="l"/>
            <a:r>
              <a:rPr lang="en-US" sz="2400" b="0" i="0" u="none" strike="noStrike" baseline="0" dirty="0"/>
              <a:t>Such </a:t>
            </a:r>
            <a:r>
              <a:rPr lang="en-US" sz="2400" i="0" u="none" strike="noStrike" baseline="0" dirty="0"/>
              <a:t>a</a:t>
            </a:r>
            <a:r>
              <a:rPr lang="en-US" sz="2400" b="1" i="0" u="none" strike="noStrike" baseline="0" dirty="0"/>
              <a:t> network </a:t>
            </a:r>
            <a:r>
              <a:rPr lang="en-US" sz="2400" b="0" i="0" u="none" strike="noStrike" baseline="0" dirty="0"/>
              <a:t>uses one technology, such as </a:t>
            </a:r>
            <a:r>
              <a:rPr lang="en-US" sz="2400" b="1" i="0" u="none" strike="noStrike" baseline="0" dirty="0"/>
              <a:t>IEEE 802.11 (Wi-Fi) </a:t>
            </a:r>
            <a:r>
              <a:rPr lang="en-US" sz="2400" i="0" u="none" strike="noStrike" baseline="0" dirty="0"/>
              <a:t>or</a:t>
            </a:r>
            <a:r>
              <a:rPr lang="en-US" sz="2400" b="1" i="0" u="none" strike="noStrike" baseline="0" dirty="0"/>
              <a:t> IEEE 802 (Ethernet)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000" b="0" i="0" u="none" strike="noStrike" baseline="0" dirty="0"/>
              <a:t> </a:t>
            </a:r>
            <a:r>
              <a:rPr lang="en-US" sz="2400" b="0" i="0" u="none" strike="noStrike" baseline="0" dirty="0"/>
              <a:t>The </a:t>
            </a:r>
            <a:r>
              <a:rPr lang="en-US" sz="2400" b="1" i="1" u="none" strike="noStrike" baseline="0" dirty="0"/>
              <a:t>internetwork</a:t>
            </a:r>
            <a:r>
              <a:rPr lang="en-US" sz="2400" b="0" i="0" u="none" strike="noStrike" baseline="0" dirty="0"/>
              <a:t> is an interconnected collection of such networks. </a:t>
            </a:r>
          </a:p>
          <a:p>
            <a:pPr lvl="1"/>
            <a:r>
              <a:rPr lang="en-US" sz="2400" b="0" i="0" u="none" strike="noStrike" baseline="0" dirty="0"/>
              <a:t>To avoid ambiguity, refer to the underlying networks as </a:t>
            </a:r>
            <a:r>
              <a:rPr lang="en-US" sz="2400" b="1" i="1" u="none" strike="noStrike" baseline="0" dirty="0"/>
              <a:t>physical networks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Internet</a:t>
            </a:r>
            <a:r>
              <a:rPr lang="en-US" sz="2400" b="0" i="0" u="none" strike="noStrike" baseline="0" dirty="0"/>
              <a:t> is a </a:t>
            </a:r>
            <a:r>
              <a:rPr lang="en-US" sz="2400" b="1" i="1" u="none" strike="noStrike" baseline="0" dirty="0"/>
              <a:t>logical network </a:t>
            </a:r>
            <a:r>
              <a:rPr lang="en-US" sz="2400" b="0" i="0" u="none" strike="noStrike" baseline="0" dirty="0"/>
              <a:t>built from </a:t>
            </a:r>
            <a:r>
              <a:rPr lang="en-US" sz="2400" b="1" i="0" u="none" strike="noStrike" baseline="0" dirty="0"/>
              <a:t>physical networks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A collection of </a:t>
            </a:r>
            <a:r>
              <a:rPr lang="en-US" sz="2400" b="1" i="0" u="none" strike="noStrike" baseline="0" dirty="0"/>
              <a:t>Ethernet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segments</a:t>
            </a:r>
            <a:r>
              <a:rPr lang="en-US" sz="2400" b="0" i="0" u="none" strike="noStrike" baseline="0" dirty="0"/>
              <a:t> (</a:t>
            </a:r>
            <a:r>
              <a:rPr lang="en-US" sz="2400" b="1" dirty="0"/>
              <a:t>LAN</a:t>
            </a:r>
            <a:r>
              <a:rPr lang="en-US" sz="2400" dirty="0"/>
              <a:t>) </a:t>
            </a:r>
            <a:r>
              <a:rPr lang="en-US" sz="2400" b="0" i="0" u="none" strike="noStrike" baseline="0" dirty="0"/>
              <a:t>connected by </a:t>
            </a:r>
            <a:r>
              <a:rPr lang="en-US" sz="2400" b="1" i="0" u="none" strike="noStrike" baseline="0" dirty="0"/>
              <a:t>bridges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switches</a:t>
            </a:r>
            <a:r>
              <a:rPr lang="en-US" sz="2400" b="0" i="0" u="none" strike="noStrike" baseline="0" dirty="0"/>
              <a:t> would still be viewed as a </a:t>
            </a:r>
            <a:r>
              <a:rPr lang="en-US" sz="2400" b="1" i="0" u="none" strike="noStrike" baseline="0" dirty="0"/>
              <a:t>single network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64839-7A33-E776-BE7A-9070DDD4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BFCFC-9ECF-8D69-F0A3-4267D22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698EFB-2595-A957-B291-973C8558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Internet 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12D0-6A22-E72E-C281-22A46A95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</a:rPr>
              <a:t>IEEE 802.11</a:t>
            </a:r>
            <a:r>
              <a:rPr lang="en-US" sz="2400" b="0" i="0" dirty="0">
                <a:effectLst/>
              </a:rPr>
              <a:t> (standard of </a:t>
            </a:r>
            <a:r>
              <a:rPr lang="en-US" sz="2400" b="1" i="0" dirty="0">
                <a:effectLst/>
              </a:rPr>
              <a:t>Wi-Fi</a:t>
            </a:r>
            <a:r>
              <a:rPr lang="en-US" sz="2400" b="0" i="0" dirty="0">
                <a:effectLst/>
              </a:rPr>
              <a:t>) is part of the </a:t>
            </a:r>
            <a:r>
              <a:rPr lang="en-US" sz="2400" b="1" i="0" u="none" strike="noStrike" dirty="0">
                <a:effectLst/>
              </a:rPr>
              <a:t>IEEE 802</a:t>
            </a:r>
            <a:r>
              <a:rPr lang="en-US" sz="2400" b="1" i="0" dirty="0">
                <a:effectLst/>
              </a:rPr>
              <a:t> </a:t>
            </a:r>
            <a:r>
              <a:rPr lang="en-US" sz="2400" i="0" dirty="0">
                <a:effectLst/>
              </a:rPr>
              <a:t>(</a:t>
            </a:r>
            <a:r>
              <a:rPr lang="en-US" sz="2400" i="0" u="none" strike="noStrike" dirty="0">
                <a:effectLst/>
              </a:rPr>
              <a:t>local area network,</a:t>
            </a:r>
            <a:r>
              <a:rPr lang="en-US" sz="2400" i="0" dirty="0">
                <a:effectLst/>
              </a:rPr>
              <a:t> </a:t>
            </a:r>
            <a:r>
              <a:rPr lang="en-US" sz="2400" b="1" i="0" dirty="0">
                <a:effectLst/>
              </a:rPr>
              <a:t>LAN </a:t>
            </a:r>
            <a:r>
              <a:rPr lang="en-US" sz="2400" i="0" dirty="0">
                <a:effectLst/>
              </a:rPr>
              <a:t>based on </a:t>
            </a:r>
            <a:r>
              <a:rPr lang="en-US" sz="2400" b="1" i="0" dirty="0">
                <a:effectLst/>
              </a:rPr>
              <a:t>OSI 7 layer </a:t>
            </a:r>
            <a:r>
              <a:rPr lang="en-US" sz="2400" i="0" dirty="0">
                <a:effectLst/>
              </a:rPr>
              <a:t>model)</a:t>
            </a:r>
            <a:r>
              <a:rPr lang="en-US" sz="2400" b="0" i="0" dirty="0">
                <a:effectLst/>
              </a:rPr>
              <a:t> specifies the set of </a:t>
            </a:r>
            <a:r>
              <a:rPr lang="en-US" sz="2400" b="1" i="0" u="none" strike="noStrike" dirty="0">
                <a:effectLst/>
              </a:rPr>
              <a:t>media access control</a:t>
            </a:r>
            <a:r>
              <a:rPr lang="en-US" sz="2400" b="1" i="0" dirty="0">
                <a:effectLst/>
              </a:rPr>
              <a:t> (MAC) </a:t>
            </a:r>
            <a:r>
              <a:rPr lang="en-US" sz="2400" b="0" i="0" dirty="0">
                <a:effectLst/>
              </a:rPr>
              <a:t>and </a:t>
            </a:r>
            <a:r>
              <a:rPr lang="en-US" sz="2400" b="1" i="0" u="none" strike="noStrike" dirty="0">
                <a:effectLst/>
              </a:rPr>
              <a:t>physical layer</a:t>
            </a:r>
            <a:r>
              <a:rPr lang="en-US" sz="2400" b="1" i="0" dirty="0">
                <a:effectLst/>
              </a:rPr>
              <a:t> (PHY) protocols </a:t>
            </a:r>
            <a:r>
              <a:rPr lang="en-US" sz="2400" b="0" i="0" dirty="0">
                <a:effectLst/>
              </a:rPr>
              <a:t>for implementing </a:t>
            </a:r>
            <a:r>
              <a:rPr lang="en-US" sz="2400" b="1" i="0" u="none" strike="noStrike" dirty="0">
                <a:effectLst/>
              </a:rPr>
              <a:t>wireless local area network</a:t>
            </a:r>
            <a:r>
              <a:rPr lang="en-US" sz="2400" b="1" i="0" dirty="0">
                <a:effectLst/>
              </a:rPr>
              <a:t> (WLAN or Wi-Fi) </a:t>
            </a:r>
            <a:r>
              <a:rPr lang="en-US" sz="2400" b="0" i="0" dirty="0">
                <a:effectLst/>
              </a:rPr>
              <a:t>communication. </a:t>
            </a:r>
          </a:p>
          <a:p>
            <a:pPr lvl="1"/>
            <a:r>
              <a:rPr lang="en-US" sz="2400" b="0" i="0" dirty="0">
                <a:effectLst/>
              </a:rPr>
              <a:t>The standard and amendments provide the basis for </a:t>
            </a:r>
            <a:r>
              <a:rPr lang="en-US" sz="2400" b="1" i="0" dirty="0">
                <a:effectLst/>
              </a:rPr>
              <a:t>wireless network products </a:t>
            </a:r>
            <a:r>
              <a:rPr lang="en-US" sz="2400" b="0" i="0" dirty="0">
                <a:effectLst/>
              </a:rPr>
              <a:t>using the </a:t>
            </a:r>
            <a:r>
              <a:rPr lang="en-US" sz="2400" b="1" i="0" u="none" strike="noStrike" dirty="0">
                <a:effectLst/>
              </a:rPr>
              <a:t>Wi-Fi</a:t>
            </a:r>
            <a:r>
              <a:rPr lang="en-US" sz="2400" b="1" i="0" dirty="0">
                <a:effectLst/>
              </a:rPr>
              <a:t> brand </a:t>
            </a:r>
            <a:r>
              <a:rPr lang="en-US" sz="2400" b="0" i="0" dirty="0">
                <a:effectLst/>
              </a:rPr>
              <a:t>and are the world's most widely used </a:t>
            </a:r>
            <a:r>
              <a:rPr lang="en-US" sz="2400" b="1" i="0" dirty="0">
                <a:effectLst/>
              </a:rPr>
              <a:t>wireless computer networking standards</a:t>
            </a:r>
            <a:r>
              <a:rPr lang="en-US" sz="2400" b="0" i="0" dirty="0">
                <a:effectLst/>
              </a:rPr>
              <a:t>. </a:t>
            </a:r>
          </a:p>
          <a:p>
            <a:pPr lvl="1"/>
            <a:r>
              <a:rPr lang="en-US" sz="2400" b="1" i="0" dirty="0">
                <a:effectLst/>
              </a:rPr>
              <a:t>IEEE 802.11 </a:t>
            </a:r>
            <a:r>
              <a:rPr lang="en-US" sz="2400" b="0" i="0" dirty="0">
                <a:effectLst/>
              </a:rPr>
              <a:t>is used in most home and office networks to allow </a:t>
            </a:r>
            <a:r>
              <a:rPr lang="en-US" sz="2400" b="0" i="1" dirty="0">
                <a:effectLst/>
              </a:rPr>
              <a:t>laptops, printers, smartphones, and other devices </a:t>
            </a:r>
            <a:r>
              <a:rPr lang="en-US" sz="2400" b="0" i="0" dirty="0">
                <a:effectLst/>
              </a:rPr>
              <a:t>to communicate with each other and access the Internet without connecting wires.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2E88C-7604-F296-DA08-F7B38334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D5C86-E5B5-8727-5A52-C1F20D2F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F66DAC-8BAB-0A89-A87B-15280CC8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Internet </a:t>
            </a:r>
            <a:br>
              <a:rPr lang="en-US" sz="4000" i="0" u="none" strike="noStrike" baseline="0" dirty="0">
                <a:latin typeface="+mn-lt"/>
              </a:rPr>
            </a:br>
            <a:r>
              <a:rPr lang="en-US" sz="2200" b="1" i="0" u="none" strike="noStrike" baseline="0" dirty="0">
                <a:latin typeface="+mn-lt"/>
              </a:rPr>
              <a:t>https://en.wikipedia.org/wiki/IEEE_802.11</a:t>
            </a:r>
            <a:endParaRPr lang="en-US" sz="3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381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9C73-D092-78FF-6D41-49C109B4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20" y="133761"/>
            <a:ext cx="8229600" cy="76041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Internet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B684-8F38-9E08-723E-820F5FF1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4173"/>
            <a:ext cx="8763000" cy="5689189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Figure 3.15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shows an example of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internetwork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400" b="1" i="0" u="none" strike="noStrike" baseline="0" dirty="0">
                <a:solidFill>
                  <a:srgbClr val="000000"/>
                </a:solidFill>
              </a:rPr>
              <a:t>Internetwork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often called a “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network of networks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” because it comprises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many smaller physical networks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In this figure, see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Ethernets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wireless network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and 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point-to-point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link.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nodes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that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interconnect the networks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are called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routers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Internet Protocol (IP)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the key tool to build scalable,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heterogeneous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internetworks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1" i="0" u="none" strike="noStrike" baseline="0" dirty="0">
                <a:solidFill>
                  <a:srgbClr val="000000"/>
                </a:solidFill>
              </a:rPr>
              <a:t>IP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was initially known as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Kahn-Cerf protocol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after its inventors.</a:t>
            </a:r>
          </a:p>
          <a:p>
            <a:pPr lvl="1"/>
            <a:r>
              <a:rPr lang="en-US" sz="2200" b="1" i="0" u="none" strike="noStrike" baseline="0" dirty="0">
                <a:solidFill>
                  <a:srgbClr val="000000"/>
                </a:solidFill>
              </a:rPr>
              <a:t>IP runs on all the nodes (hosts and routers) in networks, allowing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these nodes and networks to function as 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single logical internetwork. </a:t>
            </a:r>
          </a:p>
          <a:p>
            <a:pPr lvl="1"/>
            <a:r>
              <a:rPr lang="en-US" sz="2200" b="1" i="0" u="none" strike="noStrike" baseline="0" dirty="0"/>
              <a:t>Figure 3.16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shows how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the Internet logically connects hosts H5 and H8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in </a:t>
            </a:r>
            <a:r>
              <a:rPr lang="en-US" sz="2200" b="1" i="0" u="none" strike="noStrike" baseline="0" dirty="0"/>
              <a:t>Figure 3.15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A9E2-8AC7-38AA-C06F-11CA0633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2A443-C488-3F23-A04A-1D975B9D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1118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BE5AC-7319-094A-94AD-D8A05978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08C2-6490-BDA3-0FD0-45EC206F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46</a:t>
            </a:fld>
            <a:endParaRPr lang="th-TH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D505C7-6ABE-DF87-4127-6BB208905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10212"/>
              </p:ext>
            </p:extLst>
          </p:nvPr>
        </p:nvGraphicFramePr>
        <p:xfrm>
          <a:off x="152400" y="381000"/>
          <a:ext cx="8686800" cy="599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80160" imgH="4908600" progId="PBrush">
                  <p:embed/>
                </p:oleObj>
              </mc:Choice>
              <mc:Fallback>
                <p:oleObj name="Bitmap Image" r:id="rId2" imgW="6680160" imgH="4908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381000"/>
                        <a:ext cx="8686800" cy="599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39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E4E8-372D-95A8-CC24-C80AC7E6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E1333-AA5A-79E6-B314-7290761D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9172ED-E40A-661E-4C4C-F086790A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41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Internet</a:t>
            </a:r>
            <a:endParaRPr lang="en-US" sz="4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691E89-ED36-F2F6-7066-EA802B12D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58410"/>
              </p:ext>
            </p:extLst>
          </p:nvPr>
        </p:nvGraphicFramePr>
        <p:xfrm>
          <a:off x="127000" y="1403350"/>
          <a:ext cx="88900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89840" imgH="4051440" progId="PBrush">
                  <p:embed/>
                </p:oleObj>
              </mc:Choice>
              <mc:Fallback>
                <p:oleObj name="Bitmap Image" r:id="rId2" imgW="8889840" imgH="4051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000" y="1403350"/>
                        <a:ext cx="8890000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352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9119-05D3-BBDA-D1EB-016F5706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IP Service Model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C59-2006-DDEF-8CBC-02BD56A8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35563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Building an </a:t>
            </a:r>
            <a:r>
              <a:rPr lang="en-US" sz="2400" b="1" i="0" u="none" strike="noStrike" baseline="0" dirty="0"/>
              <a:t>internetwork</a:t>
            </a:r>
            <a:r>
              <a:rPr lang="en-US" sz="2400" b="0" i="0" u="none" strike="noStrike" baseline="0" dirty="0"/>
              <a:t> needs to define its </a:t>
            </a:r>
            <a:r>
              <a:rPr lang="en-US" sz="2400" b="1" i="0" u="sng" strike="noStrike" baseline="0" dirty="0"/>
              <a:t>IP service model</a:t>
            </a:r>
            <a:r>
              <a:rPr lang="en-US" sz="2400" b="0" i="0" u="none" strike="noStrike" baseline="0" dirty="0"/>
              <a:t>, that is, the </a:t>
            </a:r>
            <a:r>
              <a:rPr lang="en-US" sz="2400" b="1" i="0" u="none" strike="noStrike" baseline="0" dirty="0"/>
              <a:t>host-to-host services </a:t>
            </a:r>
            <a:r>
              <a:rPr lang="en-US" sz="2400" b="0" i="0" u="none" strike="noStrike" baseline="0" dirty="0"/>
              <a:t>you want to provide</a:t>
            </a:r>
            <a:r>
              <a:rPr lang="en-US" sz="2400" dirty="0"/>
              <a:t>:</a:t>
            </a:r>
            <a:endParaRPr lang="en-US" sz="2400" b="0" i="0" u="none" strike="noStrike" baseline="0" dirty="0"/>
          </a:p>
          <a:p>
            <a:pPr lvl="1"/>
            <a:r>
              <a:rPr lang="en-US" sz="2400" b="0" i="0" u="none" strike="noStrike" baseline="0" dirty="0"/>
              <a:t>The main concern in defining a </a:t>
            </a:r>
            <a:r>
              <a:rPr lang="en-US" sz="2400" b="1" i="0" u="none" strike="noStrike" baseline="0" dirty="0"/>
              <a:t>service model </a:t>
            </a:r>
            <a:r>
              <a:rPr lang="en-US" sz="2400" b="0" i="0" u="none" strike="noStrike" baseline="0" dirty="0"/>
              <a:t>for the </a:t>
            </a:r>
            <a:r>
              <a:rPr lang="en-US" sz="2400" b="1" i="0" u="none" strike="noStrike" baseline="0" dirty="0"/>
              <a:t>internetwork</a:t>
            </a:r>
            <a:r>
              <a:rPr lang="en-US" sz="2400" b="0" i="0" u="none" strike="noStrike" baseline="0" dirty="0"/>
              <a:t> is that we can provide a </a:t>
            </a:r>
            <a:r>
              <a:rPr lang="en-US" sz="2400" b="1" i="0" u="none" strike="noStrike" baseline="0" dirty="0"/>
              <a:t>host-to-host service </a:t>
            </a:r>
            <a:r>
              <a:rPr lang="en-US" sz="2400" b="0" i="0" u="none" strike="noStrike" baseline="0" dirty="0"/>
              <a:t>only if this service can somehow be provided over each underlying </a:t>
            </a:r>
            <a:r>
              <a:rPr lang="en-US" sz="2400" b="1" i="0" u="none" strike="noStrike" baseline="0" dirty="0"/>
              <a:t>physical network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It would be good to decide that the </a:t>
            </a:r>
            <a:r>
              <a:rPr lang="en-US" b="1" i="0" u="none" strike="noStrike" baseline="0" dirty="0"/>
              <a:t>IP service model </a:t>
            </a:r>
            <a:r>
              <a:rPr lang="en-US" b="0" i="0" u="none" strike="noStrike" baseline="0" dirty="0"/>
              <a:t>will provide </a:t>
            </a:r>
            <a:r>
              <a:rPr lang="en-US" b="1" i="0" u="none" strike="noStrike" baseline="0" dirty="0"/>
              <a:t>guaranteed delivery of every packet in 1 ms or less. </a:t>
            </a:r>
          </a:p>
          <a:p>
            <a:pPr lvl="1"/>
            <a:r>
              <a:rPr lang="en-US" sz="2400" b="0" i="0" u="none" strike="noStrike" baseline="0" dirty="0"/>
              <a:t>The philosophy used in defining the </a:t>
            </a:r>
            <a:r>
              <a:rPr lang="en-US" sz="2400" b="1" i="0" u="none" strike="noStrike" baseline="0" dirty="0"/>
              <a:t>IP service model</a:t>
            </a:r>
            <a:r>
              <a:rPr lang="en-US" sz="2400" b="0" i="0" u="none" strike="noStrike" baseline="0" dirty="0"/>
              <a:t> was to make any network technology that might turn up on the </a:t>
            </a:r>
            <a:r>
              <a:rPr lang="en-US" sz="2400" b="1" i="0" u="none" strike="noStrike" baseline="0" dirty="0"/>
              <a:t>internetwork could provide the necessary service.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4108C-7FFF-24AE-5A57-48A9642E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3C339-AE07-FA68-DBEC-3DE63A7D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8042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65-A280-9030-12D5-6EC54398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The </a:t>
            </a:r>
            <a:r>
              <a:rPr lang="en-US" sz="2800" b="1" i="0" u="none" strike="noStrike" baseline="0" dirty="0"/>
              <a:t>IP service model </a:t>
            </a:r>
            <a:r>
              <a:rPr lang="en-US" sz="2800" b="0" i="0" u="none" strike="noStrike" baseline="0" dirty="0"/>
              <a:t>has </a:t>
            </a:r>
            <a:r>
              <a:rPr lang="en-US" sz="2800" b="1" i="0" u="none" strike="noStrike" baseline="0" dirty="0"/>
              <a:t>two parts</a:t>
            </a:r>
            <a:r>
              <a:rPr lang="en-US" sz="2800" b="0" i="0" u="none" strike="noStrike" baseline="0" dirty="0"/>
              <a:t>: </a:t>
            </a:r>
          </a:p>
          <a:p>
            <a:pPr lvl="1"/>
            <a:r>
              <a:rPr lang="en-US" sz="2400" b="0" i="0" u="none" strike="noStrike" baseline="0" dirty="0"/>
              <a:t>an </a:t>
            </a:r>
            <a:r>
              <a:rPr lang="en-US" sz="2400" b="1" i="0" u="sng" strike="noStrike" baseline="0" dirty="0"/>
              <a:t>addressing scheme</a:t>
            </a:r>
            <a:r>
              <a:rPr lang="en-US" sz="2400" b="0" i="0" u="none" strike="noStrike" baseline="0" dirty="0"/>
              <a:t>, which provides a way to </a:t>
            </a:r>
            <a:r>
              <a:rPr lang="en-US" sz="2400" b="1" i="0" u="none" strike="noStrike" baseline="0" dirty="0"/>
              <a:t>identify all hosts on the internetwork</a:t>
            </a:r>
            <a:r>
              <a:rPr lang="en-US" sz="2400" b="0" i="0" u="none" strike="noStrike" baseline="0" dirty="0"/>
              <a:t>, and </a:t>
            </a:r>
          </a:p>
          <a:p>
            <a:pPr lvl="1"/>
            <a:r>
              <a:rPr lang="en-US" sz="2400" b="0" i="0" u="none" strike="noStrike" baseline="0" dirty="0"/>
              <a:t>a </a:t>
            </a:r>
            <a:r>
              <a:rPr lang="en-US" sz="2400" b="1" i="0" u="sng" strike="noStrike" baseline="0" dirty="0"/>
              <a:t>datagram </a:t>
            </a:r>
            <a:r>
              <a:rPr lang="en-US" sz="2400" b="1" i="0" u="none" strike="noStrike" baseline="0" dirty="0"/>
              <a:t>(connectionless) model </a:t>
            </a:r>
            <a:r>
              <a:rPr lang="en-US" sz="2400" b="0" i="0" u="none" strike="noStrike" baseline="0" dirty="0"/>
              <a:t>of data delivery: </a:t>
            </a:r>
          </a:p>
          <a:p>
            <a:pPr lvl="2"/>
            <a:r>
              <a:rPr lang="en-US" b="0" i="0" u="none" strike="noStrike" baseline="0" dirty="0"/>
              <a:t>This service model is sometimes called </a:t>
            </a:r>
            <a:r>
              <a:rPr lang="en-US" b="1" i="1" u="none" strike="noStrike" baseline="0" dirty="0"/>
              <a:t>best effort </a:t>
            </a:r>
            <a:r>
              <a:rPr lang="en-US" b="0" i="0" u="none" strike="noStrike" baseline="0" dirty="0"/>
              <a:t>because, </a:t>
            </a:r>
            <a:r>
              <a:rPr lang="en-US" b="1" i="1" u="none" strike="noStrike" baseline="0" dirty="0"/>
              <a:t>although IP makes every effort to deliver datagrams, it makes no guarantees</a:t>
            </a:r>
            <a:r>
              <a:rPr lang="en-US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1E7D-8315-2C6A-BB0D-44F6C42F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CCA58-FEA5-5793-5807-E78E0646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49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E52831-5AC2-9D19-CE7E-49F24CD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IP Service Model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55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EA5D-C8D4-2176-9B58-C6D6EFB5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Once we </a:t>
            </a:r>
            <a:r>
              <a:rPr lang="en-US" sz="2800" i="0" u="none" strike="noStrike" baseline="0" dirty="0"/>
              <a:t>interconnect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links</a:t>
            </a:r>
            <a:r>
              <a:rPr lang="en-US" sz="2800" b="0" i="0" u="none" strike="noStrike" baseline="0" dirty="0"/>
              <a:t> and </a:t>
            </a:r>
            <a:r>
              <a:rPr lang="en-US" sz="2800" b="1" i="0" u="none" strike="noStrike" baseline="0" dirty="0"/>
              <a:t>networks</a:t>
            </a:r>
            <a:r>
              <a:rPr lang="en-US" sz="2800" b="0" i="0" u="none" strike="noStrike" baseline="0" dirty="0"/>
              <a:t> with </a:t>
            </a:r>
            <a:r>
              <a:rPr lang="en-US" sz="2800" b="1" i="0" u="none" strike="noStrike" baseline="0" dirty="0"/>
              <a:t>switches</a:t>
            </a:r>
            <a:r>
              <a:rPr lang="en-US" sz="2800" b="0" i="0" u="none" strike="noStrike" baseline="0" dirty="0"/>
              <a:t> and </a:t>
            </a:r>
            <a:r>
              <a:rPr lang="en-US" sz="2800" b="1" i="0" u="none" strike="noStrike" baseline="0" dirty="0"/>
              <a:t>routers</a:t>
            </a:r>
            <a:r>
              <a:rPr lang="en-US" sz="2800" b="0" i="0" u="none" strike="noStrike" baseline="0" dirty="0"/>
              <a:t>, there are different ways to get </a:t>
            </a:r>
            <a:r>
              <a:rPr lang="en-US" sz="2800" i="0" u="none" strike="noStrike" baseline="0" dirty="0"/>
              <a:t>from </a:t>
            </a:r>
            <a:r>
              <a:rPr lang="en-US" sz="2800" b="1" i="0" u="none" strike="noStrike" baseline="0" dirty="0"/>
              <a:t>one point to another</a:t>
            </a:r>
            <a:endParaRPr lang="en-US" sz="2800" b="0" i="0" u="none" strike="noStrike" baseline="0" dirty="0"/>
          </a:p>
          <a:p>
            <a:pPr lvl="1"/>
            <a:r>
              <a:rPr lang="en-US" sz="2400" b="1" i="1" u="none" strike="noStrike" baseline="0" dirty="0"/>
              <a:t>Finding a suitable path </a:t>
            </a:r>
            <a:r>
              <a:rPr lang="en-US" sz="2400" b="0" i="0" u="none" strike="noStrike" baseline="0" dirty="0"/>
              <a:t>or </a:t>
            </a:r>
            <a:r>
              <a:rPr lang="en-US" sz="2400" b="1" i="1" u="none" strike="noStrike" baseline="0" dirty="0"/>
              <a:t>route </a:t>
            </a:r>
            <a:r>
              <a:rPr lang="en-US" sz="2400" b="0" i="0" u="none" strike="noStrike" baseline="0" dirty="0"/>
              <a:t>through a </a:t>
            </a:r>
            <a:r>
              <a:rPr lang="en-US" sz="2400" b="1" i="0" u="none" strike="noStrike" baseline="0" dirty="0"/>
              <a:t>network </a:t>
            </a:r>
            <a:r>
              <a:rPr lang="en-US" sz="2400" b="0" i="0" u="none" strike="noStrike" baseline="0" dirty="0"/>
              <a:t>is one of the </a:t>
            </a:r>
            <a:r>
              <a:rPr lang="en-US" sz="2400" b="1" i="0" u="none" strike="noStrike" baseline="0" dirty="0"/>
              <a:t>fundamental problems </a:t>
            </a:r>
            <a:r>
              <a:rPr lang="en-US" sz="2400" b="0" i="0" u="none" strike="noStrike" baseline="0" dirty="0"/>
              <a:t>of networking </a:t>
            </a:r>
          </a:p>
          <a:p>
            <a:pPr lvl="1"/>
            <a:r>
              <a:rPr lang="en-US" sz="2400" b="0" i="0" u="none" strike="noStrike" baseline="0" dirty="0"/>
              <a:t>Such </a:t>
            </a:r>
            <a:r>
              <a:rPr lang="en-US" sz="2400" b="1" i="0" u="none" strike="noStrike" baseline="0" dirty="0"/>
              <a:t>paths</a:t>
            </a:r>
            <a:r>
              <a:rPr lang="en-US" sz="2400" b="0" i="0" u="none" strike="noStrike" baseline="0" dirty="0"/>
              <a:t> should be </a:t>
            </a:r>
            <a:r>
              <a:rPr lang="en-US" sz="2400" b="1" i="0" u="none" strike="noStrike" baseline="0" dirty="0"/>
              <a:t>efficient</a:t>
            </a:r>
            <a:r>
              <a:rPr lang="en-US" sz="2400" b="0" i="0" u="none" strike="noStrike" baseline="0" dirty="0"/>
              <a:t>, </a:t>
            </a:r>
            <a:r>
              <a:rPr lang="en-US" sz="2400" b="1" i="0" u="none" strike="noStrike" baseline="0" dirty="0"/>
              <a:t>loop-free</a:t>
            </a:r>
            <a:r>
              <a:rPr lang="en-US" sz="2400" b="0" i="0" u="none" strike="noStrike" baseline="0" dirty="0"/>
              <a:t>, and able to respond to the fact that networks are </a:t>
            </a:r>
            <a:r>
              <a:rPr lang="en-US" sz="2400" b="1" i="1" u="none" strike="noStrike" baseline="0" dirty="0"/>
              <a:t>not static</a:t>
            </a:r>
          </a:p>
          <a:p>
            <a:pPr lvl="2"/>
            <a:r>
              <a:rPr lang="en-US" sz="2200" b="1" i="1" u="none" strike="noStrike" baseline="0" dirty="0"/>
              <a:t>nodes may fail or reboot, links may break, and new nodes or links may be added</a:t>
            </a:r>
            <a:r>
              <a:rPr lang="en-US" sz="2200" b="1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/>
              <a:t>Once we understand the problems of </a:t>
            </a:r>
            <a:r>
              <a:rPr lang="en-US" sz="2400" b="1" i="0" u="sng" strike="noStrike" baseline="0" dirty="0"/>
              <a:t>switching</a:t>
            </a:r>
            <a:r>
              <a:rPr lang="en-US" sz="2400" b="0" i="0" u="sng" strike="noStrike" baseline="0" dirty="0"/>
              <a:t> and </a:t>
            </a:r>
            <a:r>
              <a:rPr lang="en-US" sz="2400" b="1" i="0" u="sng" strike="noStrike" baseline="0" dirty="0"/>
              <a:t>routing</a:t>
            </a:r>
            <a:r>
              <a:rPr lang="en-US" sz="2400" b="0" i="0" u="none" strike="noStrike" baseline="0" dirty="0"/>
              <a:t>, we need some devices to perform those functions.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183E-2DA8-F5D9-8F82-D5EE55DB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77ACC-03FC-D598-E48B-95DA94A6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8DADD4-52BC-2771-61F8-48E481346FEE}"/>
              </a:ext>
            </a:extLst>
          </p:cNvPr>
          <p:cNvSpPr txBox="1">
            <a:spLocks/>
          </p:cNvSpPr>
          <p:nvPr/>
        </p:nvSpPr>
        <p:spPr>
          <a:xfrm>
            <a:off x="228600" y="3048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do we build networks on a global scale?</a:t>
            </a:r>
          </a:p>
        </p:txBody>
      </p:sp>
    </p:spTree>
    <p:extLst>
      <p:ext uri="{BB962C8B-B14F-4D97-AF65-F5344CB8AC3E}">
        <p14:creationId xmlns:p14="http://schemas.microsoft.com/office/powerpoint/2010/main" val="3890773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52F2-2DAF-E3AC-21AF-329A4DB2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776288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IP Datagram Delivery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4FDE-2BBF-A91A-7ABE-84E8C73F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2814"/>
            <a:ext cx="8915400" cy="52133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IP datagram </a:t>
            </a:r>
            <a:r>
              <a:rPr lang="en-US" sz="2400" b="0" i="0" u="none" strike="noStrike" baseline="0" dirty="0"/>
              <a:t>is fundamental to the </a:t>
            </a:r>
            <a:r>
              <a:rPr lang="en-US" sz="2400" b="1" i="0" u="none" strike="noStrike" baseline="0" dirty="0"/>
              <a:t>Internet Protocol</a:t>
            </a:r>
            <a:r>
              <a:rPr lang="en-US" sz="2400" b="0" i="0" u="none" strike="noStrike" baseline="0" dirty="0"/>
              <a:t>: </a:t>
            </a:r>
          </a:p>
          <a:p>
            <a:pPr lvl="1"/>
            <a:r>
              <a:rPr lang="en-US" sz="2400" b="0" i="0" u="none" strike="noStrike" baseline="0" dirty="0"/>
              <a:t>A </a:t>
            </a:r>
            <a:r>
              <a:rPr lang="en-US" sz="2400" b="1" i="0" u="none" strike="noStrike" baseline="0" dirty="0"/>
              <a:t>datagram</a:t>
            </a:r>
            <a:r>
              <a:rPr lang="en-US" sz="2400" b="0" i="0" u="none" strike="noStrike" baseline="0" dirty="0"/>
              <a:t> is a type of </a:t>
            </a:r>
            <a:r>
              <a:rPr lang="en-US" sz="2400" b="1" i="0" u="none" strike="noStrike" baseline="0" dirty="0"/>
              <a:t>packet</a:t>
            </a:r>
            <a:r>
              <a:rPr lang="en-US" sz="2400" b="0" i="0" u="none" strike="noStrike" baseline="0" dirty="0"/>
              <a:t> that is sent in a </a:t>
            </a:r>
            <a:r>
              <a:rPr lang="en-US" sz="2400" b="1" i="0" u="none" strike="noStrike" baseline="0" dirty="0"/>
              <a:t>connectionless </a:t>
            </a:r>
            <a:r>
              <a:rPr lang="en-US" sz="2400" b="0" i="0" u="none" strike="noStrike" baseline="0" dirty="0"/>
              <a:t>manner over a network. </a:t>
            </a:r>
          </a:p>
          <a:p>
            <a:pPr lvl="1"/>
            <a:r>
              <a:rPr lang="en-US" sz="2400" b="0" i="0" u="none" strike="noStrike" baseline="0" dirty="0"/>
              <a:t>Every </a:t>
            </a:r>
            <a:r>
              <a:rPr lang="en-US" sz="2400" b="1" i="0" u="none" strike="noStrike" baseline="0" dirty="0"/>
              <a:t>datagram</a:t>
            </a:r>
            <a:r>
              <a:rPr lang="en-US" sz="2400" b="0" i="0" u="none" strike="noStrike" baseline="0" dirty="0"/>
              <a:t> carries enough information to let the network </a:t>
            </a:r>
            <a:r>
              <a:rPr lang="en-US" sz="2400" b="1" i="0" u="none" strike="noStrike" baseline="0" dirty="0"/>
              <a:t>forward the packet </a:t>
            </a:r>
            <a:r>
              <a:rPr lang="en-US" sz="2400" b="0" i="0" u="none" strike="noStrike" baseline="0" dirty="0"/>
              <a:t>to its </a:t>
            </a:r>
            <a:r>
              <a:rPr lang="en-US" sz="2400" b="1" i="0" u="none" strike="noStrike" baseline="0" dirty="0"/>
              <a:t>correct destination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After a </a:t>
            </a:r>
            <a:r>
              <a:rPr lang="en-US" sz="2400" b="1" i="0" u="none" strike="noStrike" baseline="0" dirty="0"/>
              <a:t>datagram</a:t>
            </a:r>
            <a:r>
              <a:rPr lang="en-US" sz="2400" b="0" i="0" u="none" strike="noStrike" baseline="0" dirty="0"/>
              <a:t>, the network makes its </a:t>
            </a:r>
            <a:r>
              <a:rPr lang="en-US" sz="2400" b="1" i="0" u="none" strike="noStrike" baseline="0" dirty="0"/>
              <a:t>best effort </a:t>
            </a:r>
            <a:r>
              <a:rPr lang="en-US" sz="2400" b="0" i="0" u="none" strike="noStrike" baseline="0" dirty="0"/>
              <a:t>to reach its </a:t>
            </a:r>
            <a:r>
              <a:rPr lang="en-US" sz="2400" b="1" i="0" u="none" strike="noStrike" baseline="0" dirty="0"/>
              <a:t>desired destination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“</a:t>
            </a:r>
            <a:r>
              <a:rPr lang="en-US" sz="2400" b="1" i="1" u="none" strike="noStrike" baseline="0" dirty="0"/>
              <a:t>best effort</a:t>
            </a:r>
            <a:r>
              <a:rPr lang="en-US" sz="2400" b="0" i="0" u="none" strike="noStrike" baseline="0" dirty="0"/>
              <a:t>” means that </a:t>
            </a:r>
            <a:r>
              <a:rPr lang="en-US" sz="2400" b="1" i="1" u="none" strike="noStrike" baseline="0" dirty="0"/>
              <a:t>the network does nothing if something goes wrong and the packet gets lost, corrupted, misdelivered, or fails to reach its intended destination. </a:t>
            </a:r>
            <a:r>
              <a:rPr lang="en-US" sz="2400" b="0" i="0" u="none" strike="noStrike" baseline="0" dirty="0"/>
              <a:t>This is sometimes called an </a:t>
            </a:r>
            <a:r>
              <a:rPr lang="en-US" sz="2400" b="1" i="0" u="sng" strike="noStrike" baseline="0" dirty="0"/>
              <a:t>unreliable service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A key part of 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IP service model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type of data packets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that can be carried. 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packet header (IPV4) format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is shown </a:t>
            </a:r>
            <a:r>
              <a:rPr lang="en-US" sz="2400" b="1" i="0" u="none" strike="noStrike" baseline="0" dirty="0"/>
              <a:t>in Figure 3.17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F488F-9639-90FE-7234-C9E65CAE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B0201-13AD-2642-0A76-3BFC6403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6106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A94E9-24AF-8CD4-5DAB-62DADE6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E867B-FD05-DDE9-D0D6-E76450A1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56EAFE-B877-F68C-9320-354F379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Pv4 </a:t>
            </a:r>
            <a:r>
              <a:rPr lang="en-US" sz="4000" i="0" u="none" strike="noStrike" baseline="0" dirty="0"/>
              <a:t>Packet Format</a:t>
            </a:r>
            <a:endParaRPr lang="en-US" sz="4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EF4D89D-EDF4-124D-0E22-FBEFEB97A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12778"/>
              </p:ext>
            </p:extLst>
          </p:nvPr>
        </p:nvGraphicFramePr>
        <p:xfrm>
          <a:off x="503434" y="943635"/>
          <a:ext cx="8229600" cy="525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16600" imgH="3968640" progId="PBrush">
                  <p:embed/>
                </p:oleObj>
              </mc:Choice>
              <mc:Fallback>
                <p:oleObj name="Bitmap Image" r:id="rId2" imgW="5016600" imgH="3968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434" y="943635"/>
                        <a:ext cx="8229600" cy="525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909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6B95-486C-D784-6D3E-66A2D00F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2814"/>
            <a:ext cx="8763000" cy="5213350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/>
              <a:t>Version field </a:t>
            </a:r>
            <a:r>
              <a:rPr lang="en-US" sz="2400" b="0" i="0" u="none" strike="noStrike" baseline="0" dirty="0"/>
              <a:t>specifies the IP version, typically </a:t>
            </a:r>
            <a:r>
              <a:rPr lang="en-US" sz="2400" b="1" i="0" u="none" strike="noStrike" baseline="0" dirty="0"/>
              <a:t>IPv4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pPr lvl="1"/>
            <a:r>
              <a:rPr lang="en-US" sz="2000" b="0" i="0" u="none" strike="noStrike" baseline="0" dirty="0"/>
              <a:t>the </a:t>
            </a:r>
            <a:r>
              <a:rPr lang="en-US" sz="2000" b="1" i="0" u="none" strike="noStrike" baseline="0" dirty="0"/>
              <a:t>header processing software </a:t>
            </a:r>
            <a:r>
              <a:rPr lang="en-US" sz="2000" b="0" i="0" u="none" strike="noStrike" baseline="0" dirty="0"/>
              <a:t>starts by looking at the version and then branches off to process the rest of the packet according to the appropriate format.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 err="1"/>
              <a:t>Hlen</a:t>
            </a:r>
            <a:r>
              <a:rPr lang="en-US" sz="2400" b="1" i="0" u="sng" strike="noStrike" baseline="0" dirty="0"/>
              <a:t> field</a:t>
            </a:r>
            <a:r>
              <a:rPr lang="en-US" sz="2400" b="0" i="0" u="none" strike="noStrike" baseline="0" dirty="0"/>
              <a:t> specifies the </a:t>
            </a:r>
            <a:r>
              <a:rPr lang="en-US" sz="2400" b="1" i="0" u="none" strike="noStrike" baseline="0" dirty="0"/>
              <a:t>header’s length </a:t>
            </a:r>
            <a:r>
              <a:rPr lang="en-US" sz="2400" b="0" i="0" u="none" strike="noStrike" baseline="0" dirty="0"/>
              <a:t>in </a:t>
            </a:r>
            <a:r>
              <a:rPr lang="en-US" sz="2400" b="1" i="0" u="none" strike="noStrike" baseline="0" dirty="0"/>
              <a:t>32-bit </a:t>
            </a:r>
            <a:r>
              <a:rPr lang="en-US" sz="2400" i="0" u="none" strike="noStrike" baseline="0" dirty="0"/>
              <a:t>words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000" b="0" i="0" u="none" strike="noStrike" baseline="0" dirty="0"/>
              <a:t>When there are no options, which is most of the time, the header is </a:t>
            </a:r>
            <a:r>
              <a:rPr lang="en-US" sz="2000" b="1" i="0" u="none" strike="noStrike" baseline="0" dirty="0"/>
              <a:t>5 words </a:t>
            </a:r>
            <a:r>
              <a:rPr lang="en-US" sz="2000" b="0" i="0" u="none" strike="noStrike" baseline="0" dirty="0"/>
              <a:t>(</a:t>
            </a:r>
            <a:r>
              <a:rPr lang="en-US" sz="2000" b="1" i="0" u="none" strike="noStrike" baseline="0" dirty="0"/>
              <a:t>20 bytes</a:t>
            </a:r>
            <a:r>
              <a:rPr lang="en-US" sz="2000" b="0" i="0" u="none" strike="noStrike" baseline="0" dirty="0"/>
              <a:t>) long. </a:t>
            </a:r>
          </a:p>
          <a:p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8-bit </a:t>
            </a:r>
            <a:r>
              <a:rPr lang="en-US" sz="2400" b="1" i="0" u="sng" strike="noStrike" baseline="0" dirty="0"/>
              <a:t>TOS </a:t>
            </a:r>
            <a:r>
              <a:rPr lang="en-US" sz="2400" b="0" i="0" u="sng" strike="noStrike" baseline="0" dirty="0"/>
              <a:t>(</a:t>
            </a:r>
            <a:r>
              <a:rPr lang="en-US" sz="2400" b="1" i="0" u="sng" strike="noStrike" baseline="0" dirty="0"/>
              <a:t>Type Of Service</a:t>
            </a:r>
            <a:r>
              <a:rPr lang="en-US" sz="2400" b="0" i="0" u="sng" strike="noStrike" baseline="0" dirty="0"/>
              <a:t>) </a:t>
            </a:r>
            <a:r>
              <a:rPr lang="en-US" sz="2400" b="1" i="0" u="sng" strike="noStrike" baseline="0" dirty="0"/>
              <a:t>field</a:t>
            </a:r>
            <a:r>
              <a:rPr lang="en-US" sz="2400" b="0" i="0" u="sng" strike="noStrike" baseline="0" dirty="0"/>
              <a:t> </a:t>
            </a:r>
            <a:r>
              <a:rPr lang="en-US" sz="2400" b="0" i="0" u="none" strike="noStrike" baseline="0" dirty="0"/>
              <a:t>has to allow </a:t>
            </a:r>
            <a:r>
              <a:rPr lang="en-US" sz="2400" b="1" i="0" u="none" strike="noStrike" baseline="0" dirty="0"/>
              <a:t>packets</a:t>
            </a:r>
            <a:r>
              <a:rPr lang="en-US" sz="2400" b="0" i="0" u="none" strike="noStrike" baseline="0" dirty="0"/>
              <a:t> to be treated differently based on application needs. </a:t>
            </a:r>
          </a:p>
          <a:p>
            <a:pPr lvl="1"/>
            <a:r>
              <a:rPr lang="en-US" sz="2200" b="0" i="0" u="none" strike="noStrike" baseline="0" dirty="0"/>
              <a:t>For example, the </a:t>
            </a:r>
            <a:r>
              <a:rPr lang="en-US" sz="2200" b="1" i="0" u="none" strike="noStrike" baseline="0" dirty="0"/>
              <a:t>TOS value </a:t>
            </a:r>
            <a:r>
              <a:rPr lang="en-US" sz="2200" b="0" i="0" u="none" strike="noStrike" baseline="0" dirty="0"/>
              <a:t>might determine whether or not a packet should be placed in a special queue that receives a </a:t>
            </a:r>
            <a:r>
              <a:rPr lang="en-US" sz="2200" b="1" i="0" u="none" strike="noStrike" baseline="0" dirty="0"/>
              <a:t>low delay</a:t>
            </a:r>
            <a:r>
              <a:rPr lang="en-US" sz="2200" b="0" i="0" u="none" strike="noStrike" baseline="0" dirty="0"/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9E13D-2FE0-0FD0-8509-633E83F5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4F87F-8DD3-DE83-4BE3-1DED9DC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52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21569D-AB95-2A0C-B5EF-8DAB0940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/>
              <a:t>Packet Format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6466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2537-8C96-5001-4FCE-2D869F82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593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following field is the  </a:t>
            </a:r>
            <a:r>
              <a:rPr lang="en-US" sz="2400" b="1" i="0" u="sng" strike="noStrike" baseline="0" dirty="0"/>
              <a:t>Length</a:t>
            </a:r>
            <a:r>
              <a:rPr lang="en-US" sz="2400" b="0" i="0" u="sng" strike="noStrike" baseline="0" dirty="0"/>
              <a:t> </a:t>
            </a:r>
            <a:r>
              <a:rPr lang="en-US" sz="2400" b="1" i="0" u="sng" strike="noStrike" baseline="0" dirty="0"/>
              <a:t>field</a:t>
            </a:r>
            <a:r>
              <a:rPr lang="en-US" sz="2400" b="0" i="0" u="none" strike="noStrike" baseline="0" dirty="0"/>
              <a:t> indicating the length of the </a:t>
            </a:r>
            <a:r>
              <a:rPr lang="en-US" sz="2400" b="1" i="0" u="none" strike="noStrike" baseline="0" dirty="0"/>
              <a:t>datagram, </a:t>
            </a:r>
            <a:r>
              <a:rPr lang="en-US" sz="2400" b="0" i="0" u="none" strike="noStrike" baseline="0" dirty="0"/>
              <a:t>including the </a:t>
            </a:r>
            <a:r>
              <a:rPr lang="en-US" sz="2400" b="1" i="0" u="none" strike="noStrike" baseline="0" dirty="0"/>
              <a:t>header</a:t>
            </a:r>
            <a:r>
              <a:rPr lang="en-US" sz="2400" b="0" i="0" u="none" strike="noStrike" baseline="0" dirty="0"/>
              <a:t>: </a:t>
            </a:r>
          </a:p>
          <a:p>
            <a:pPr lvl="1"/>
            <a:r>
              <a:rPr lang="en-US" sz="2400" b="0" i="0" u="none" strike="noStrike" baseline="0" dirty="0"/>
              <a:t>Unlike the </a:t>
            </a:r>
            <a:r>
              <a:rPr lang="en-US" sz="2400" b="1" i="0" u="none" strike="noStrike" baseline="0" dirty="0" err="1"/>
              <a:t>HLen</a:t>
            </a:r>
            <a:r>
              <a:rPr lang="en-US" sz="2400" b="1" i="0" u="none" strike="noStrike" baseline="0" dirty="0"/>
              <a:t> field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none" strike="noStrike" baseline="0" dirty="0"/>
              <a:t>Length field</a:t>
            </a:r>
            <a:r>
              <a:rPr lang="en-US" sz="2400" b="0" i="0" u="none" strike="noStrike" baseline="0" dirty="0"/>
              <a:t> counts </a:t>
            </a:r>
            <a:r>
              <a:rPr lang="en-US" sz="2400" b="1" i="0" u="none" strike="noStrike" baseline="0" dirty="0"/>
              <a:t>bytes</a:t>
            </a:r>
            <a:r>
              <a:rPr lang="en-US" sz="2400" b="0" i="0" u="none" strike="noStrike" baseline="0" dirty="0"/>
              <a:t> rather than </a:t>
            </a:r>
            <a:r>
              <a:rPr lang="en-US" sz="2400" b="1" i="0" u="none" strike="noStrike" baseline="0" dirty="0"/>
              <a:t>words. </a:t>
            </a:r>
          </a:p>
          <a:p>
            <a:pPr lvl="1"/>
            <a:r>
              <a:rPr lang="en-US" sz="2400" b="0" i="0" u="none" strike="noStrike" baseline="0" dirty="0"/>
              <a:t>Thus, the </a:t>
            </a:r>
            <a:r>
              <a:rPr lang="en-US" sz="2400" b="1" i="0" u="none" strike="noStrike" baseline="0" dirty="0"/>
              <a:t>maximum size </a:t>
            </a:r>
            <a:r>
              <a:rPr lang="en-US" sz="2400" b="0" i="0" u="none" strike="noStrike" baseline="0" dirty="0"/>
              <a:t>of an </a:t>
            </a:r>
            <a:r>
              <a:rPr lang="en-US" sz="2400" b="1" i="0" u="sng" strike="noStrike" baseline="0" dirty="0"/>
              <a:t>IP datagram is 65,535 bytes</a:t>
            </a:r>
            <a:r>
              <a:rPr lang="en-US" sz="2400" b="0" i="0" u="none" strike="noStrike" baseline="0" dirty="0"/>
              <a:t>. </a:t>
            </a:r>
          </a:p>
          <a:p>
            <a:pPr lvl="2"/>
            <a:r>
              <a:rPr lang="en-US" b="1" i="1" u="none" strike="noStrike" baseline="0" dirty="0"/>
              <a:t>The physical network over which IP runs may not support such long packets</a:t>
            </a:r>
            <a:r>
              <a:rPr lang="en-US" b="0" i="0" u="none" strike="noStrike" baseline="0" dirty="0"/>
              <a:t>. </a:t>
            </a:r>
          </a:p>
          <a:p>
            <a:pPr lvl="2"/>
            <a:r>
              <a:rPr lang="en-US" b="0" i="0" u="none" strike="noStrike" baseline="0" dirty="0"/>
              <a:t>For this reason, </a:t>
            </a:r>
            <a:r>
              <a:rPr lang="en-US" b="1" i="0" u="none" strike="noStrike" baseline="0" dirty="0"/>
              <a:t>IP supports a </a:t>
            </a:r>
            <a:r>
              <a:rPr lang="en-US" b="1" i="0" u="sng" strike="noStrike" baseline="0" dirty="0"/>
              <a:t>fragmentation and reassembly process</a:t>
            </a:r>
            <a:r>
              <a:rPr lang="en-US" b="0" i="0" u="sng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second word of the header contains </a:t>
            </a:r>
            <a:r>
              <a:rPr lang="en-US" sz="2400" b="0" i="0" u="none" strike="noStrike" baseline="0" dirty="0"/>
              <a:t>information about </a:t>
            </a:r>
            <a:r>
              <a:rPr lang="en-US" sz="2400" b="1" i="0" u="sng" strike="noStrike" baseline="0" dirty="0"/>
              <a:t>fragmentation</a:t>
            </a:r>
            <a:r>
              <a:rPr lang="en-US" sz="2400" b="0" i="0" u="none" strike="noStrike" baseline="0" dirty="0"/>
              <a:t> and </a:t>
            </a:r>
            <a:r>
              <a:rPr lang="en-US" sz="2400" b="1" i="0" u="sng" strike="noStrike" baseline="0" dirty="0"/>
              <a:t>Reassembly</a:t>
            </a:r>
            <a:r>
              <a:rPr lang="en-US" sz="2400" b="0" i="0" u="none" strike="noStrike" baseline="0" dirty="0"/>
              <a:t>.”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C84DC-22A8-0B42-DE5C-89D66734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875CF-8724-577C-DA0F-F0F4C71D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249825-DC8F-8931-3FA0-CE3A9488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/>
              <a:t>Packet Format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6357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F5AA-02DD-744D-50FA-137CB396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4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Moving on to the </a:t>
            </a:r>
            <a:r>
              <a:rPr lang="en-US" sz="2400" b="1" i="0" u="none" strike="noStrike" baseline="0" dirty="0"/>
              <a:t>third word of the header</a:t>
            </a:r>
            <a:r>
              <a:rPr lang="en-US" sz="2400" b="0" i="0" u="none" strike="noStrike" baseline="0" dirty="0"/>
              <a:t>, the next byte is the </a:t>
            </a:r>
            <a:r>
              <a:rPr lang="en-US" sz="2400" b="1" i="0" u="sng" strike="noStrike" baseline="0" dirty="0"/>
              <a:t>TTL (time to live) field:</a:t>
            </a:r>
            <a:endParaRPr lang="en-US" sz="2400" b="0" i="0" u="none" strike="noStrike" baseline="0" dirty="0"/>
          </a:p>
          <a:p>
            <a:pPr lvl="1"/>
            <a:r>
              <a:rPr lang="en-US" sz="2200" b="0" i="0" u="none" strike="noStrike" baseline="0" dirty="0"/>
              <a:t> the </a:t>
            </a:r>
            <a:r>
              <a:rPr lang="en-US" sz="2200" b="1" i="0" u="none" strike="noStrike" baseline="0" dirty="0"/>
              <a:t>TTL field </a:t>
            </a:r>
            <a:r>
              <a:rPr lang="en-US" sz="2200" b="0" i="0" u="none" strike="noStrike" baseline="0" dirty="0"/>
              <a:t>intends to catch </a:t>
            </a:r>
            <a:r>
              <a:rPr lang="en-US" sz="2200" b="1" i="0" u="none" strike="noStrike" baseline="0" dirty="0"/>
              <a:t>packets</a:t>
            </a:r>
            <a:r>
              <a:rPr lang="en-US" sz="2200" b="0" i="0" u="none" strike="noStrike" baseline="0" dirty="0"/>
              <a:t> going </a:t>
            </a:r>
            <a:r>
              <a:rPr lang="en-US" sz="2200" b="1" i="0" u="sng" strike="noStrike" baseline="0" dirty="0"/>
              <a:t>around in routing loops </a:t>
            </a:r>
            <a:r>
              <a:rPr lang="en-US" sz="2200" b="0" i="0" u="none" strike="noStrike" baseline="0" dirty="0"/>
              <a:t>and </a:t>
            </a:r>
            <a:r>
              <a:rPr lang="en-US" sz="2200" b="1" i="0" u="none" strike="noStrike" baseline="0" dirty="0"/>
              <a:t>discard them</a:t>
            </a:r>
            <a:r>
              <a:rPr lang="en-US" sz="2200" b="0" i="0" u="none" strike="noStrike" baseline="0" dirty="0"/>
              <a:t> rather than let them consume resources indefinitely. </a:t>
            </a:r>
          </a:p>
          <a:p>
            <a:pPr lvl="2"/>
            <a:r>
              <a:rPr lang="en-US" sz="2200" b="0" i="0" u="none" strike="noStrike" baseline="0" dirty="0"/>
              <a:t>It is an excellent way to catch packets </a:t>
            </a:r>
            <a:r>
              <a:rPr lang="en-US" sz="2200" b="1" i="0" u="none" strike="noStrike" baseline="0" dirty="0"/>
              <a:t>stuck in routing loops</a:t>
            </a:r>
            <a:r>
              <a:rPr lang="en-US" sz="2200" b="0" i="0" u="none" strike="noStrike" baseline="0" dirty="0"/>
              <a:t>. </a:t>
            </a:r>
          </a:p>
          <a:p>
            <a:pPr lvl="2"/>
            <a:r>
              <a:rPr lang="en-US" sz="2200" b="0" i="0" u="none" strike="noStrike" baseline="0" dirty="0"/>
              <a:t>Originally, </a:t>
            </a:r>
            <a:r>
              <a:rPr lang="en-US" sz="2200" b="1" i="0" u="none" strike="noStrike" baseline="0" dirty="0"/>
              <a:t>TTL </a:t>
            </a:r>
            <a:r>
              <a:rPr lang="en-US" sz="2200" b="0" i="0" u="none" strike="noStrike" baseline="0" dirty="0"/>
              <a:t>was set to a </a:t>
            </a:r>
            <a:r>
              <a:rPr lang="en-US" sz="2200" b="1" i="0" u="none" strike="noStrike" baseline="0" dirty="0"/>
              <a:t>specific number of seconds </a:t>
            </a:r>
            <a:r>
              <a:rPr lang="en-US" sz="2200" b="0" i="0" u="none" strike="noStrike" baseline="0" dirty="0"/>
              <a:t>that the packet would be allowed to </a:t>
            </a:r>
            <a:r>
              <a:rPr lang="en-US" sz="2200" b="1" i="0" u="none" strike="noStrike" baseline="0" dirty="0"/>
              <a:t>live</a:t>
            </a:r>
            <a:r>
              <a:rPr lang="en-US" sz="2200" b="0" i="0" u="none" strike="noStrike" baseline="0" dirty="0"/>
              <a:t>, and </a:t>
            </a:r>
            <a:r>
              <a:rPr lang="en-US" sz="2200" b="1" i="1" u="none" strike="noStrike" baseline="0" dirty="0"/>
              <a:t>routers along the path would decrement this field until it reached </a:t>
            </a:r>
            <a:r>
              <a:rPr lang="en-US" sz="2200" b="1" u="none" strike="noStrike" baseline="0" dirty="0"/>
              <a:t>0</a:t>
            </a:r>
            <a:r>
              <a:rPr lang="en-US" sz="2200" b="0" i="0" u="none" strike="noStrike" baseline="0" dirty="0"/>
              <a:t>.</a:t>
            </a:r>
          </a:p>
          <a:p>
            <a:pPr lvl="3"/>
            <a:r>
              <a:rPr lang="en-US" sz="2200" b="1" i="0" u="none" strike="noStrike" baseline="0" dirty="0"/>
              <a:t>Set it too high, </a:t>
            </a:r>
            <a:r>
              <a:rPr lang="en-US" sz="2200" b="0" i="0" u="none" strike="noStrike" baseline="0" dirty="0"/>
              <a:t>and packets could circulate a lot instead before getting dropped; </a:t>
            </a:r>
          </a:p>
          <a:p>
            <a:pPr lvl="3"/>
            <a:r>
              <a:rPr lang="en-US" sz="2200" b="1" i="0" u="none" strike="noStrike" baseline="0" dirty="0"/>
              <a:t>set it too low, </a:t>
            </a:r>
            <a:r>
              <a:rPr lang="en-US" sz="2200" b="0" i="0" u="none" strike="noStrike" baseline="0" dirty="0"/>
              <a:t>and they may not reach their destination. 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0D5C-9FF4-C8CF-B86E-54DA2993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2117F-DBE9-4B75-8103-819FF1D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D73B6-3999-469E-E935-251417E7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/>
              <a:t>Packet Format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480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6775-DFAD-E31E-D300-BA328C76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/>
              <a:t>Protocol field </a:t>
            </a:r>
            <a:r>
              <a:rPr lang="en-US" sz="2400" b="0" i="0" u="none" strike="noStrike" baseline="0" dirty="0"/>
              <a:t>is a </a:t>
            </a:r>
            <a:r>
              <a:rPr lang="en-US" sz="2400" b="1" i="0" u="none" strike="noStrike" baseline="0" dirty="0"/>
              <a:t>demultiplexing key </a:t>
            </a:r>
            <a:r>
              <a:rPr lang="en-US" sz="2400" b="0" i="0" u="none" strike="noStrike" baseline="0" dirty="0"/>
              <a:t>that identifies the </a:t>
            </a:r>
            <a:r>
              <a:rPr lang="en-US" sz="2400" b="1" i="0" u="none" strike="noStrike" baseline="0" dirty="0"/>
              <a:t>higher-level protocol </a:t>
            </a:r>
            <a:r>
              <a:rPr lang="en-US" sz="2400" b="0" i="0" u="none" strike="noStrike" baseline="0" dirty="0"/>
              <a:t>to which the </a:t>
            </a:r>
            <a:r>
              <a:rPr lang="en-US" sz="2400" b="1" i="0" u="none" strike="noStrike" baseline="0" dirty="0"/>
              <a:t>IP packet </a:t>
            </a:r>
            <a:r>
              <a:rPr lang="en-US" sz="2400" b="0" i="0" u="none" strike="noStrike" baseline="0" dirty="0"/>
              <a:t>passed. </a:t>
            </a:r>
          </a:p>
          <a:p>
            <a:pPr lvl="1"/>
            <a:r>
              <a:rPr lang="en-US" sz="2400" b="0" i="0" u="none" strike="noStrike" baseline="0" dirty="0"/>
              <a:t>There are </a:t>
            </a:r>
            <a:r>
              <a:rPr lang="en-US" sz="2400" b="1" i="0" u="none" strike="noStrike" baseline="0" dirty="0"/>
              <a:t>values</a:t>
            </a:r>
            <a:r>
              <a:rPr lang="en-US" sz="2400" b="0" i="0" u="none" strike="noStrike" baseline="0" dirty="0"/>
              <a:t> defined for the </a:t>
            </a:r>
            <a:r>
              <a:rPr lang="en-US" sz="2400" b="1" i="0" u="none" strike="noStrike" baseline="0" dirty="0"/>
              <a:t>TCP (Transmission Control Protocol—6), UDP (User Datagram Protocol—17), </a:t>
            </a:r>
            <a:r>
              <a:rPr lang="en-US" sz="2400" b="0" i="0" u="none" strike="noStrike" baseline="0" dirty="0"/>
              <a:t>and many other protocols that may sit above IP in the protocol graph.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/>
              <a:t>Checksum field </a:t>
            </a:r>
            <a:r>
              <a:rPr lang="en-US" sz="2400" b="0" i="0" u="none" strike="noStrike" baseline="0" dirty="0"/>
              <a:t>is calculated as a sequence of </a:t>
            </a:r>
            <a:r>
              <a:rPr lang="en-US" sz="2400" b="1" i="0" u="none" strike="noStrike" baseline="0" dirty="0"/>
              <a:t>16-bit words</a:t>
            </a:r>
            <a:r>
              <a:rPr lang="en-US" sz="2400" b="0" i="0" u="none" strike="noStrike" baseline="0" dirty="0"/>
              <a:t>, adding them up using </a:t>
            </a:r>
            <a:r>
              <a:rPr lang="en-US" sz="2400" b="1" i="0" u="none" strike="noStrike" baseline="0" dirty="0"/>
              <a:t>one’s complement arithmetic</a:t>
            </a:r>
            <a:r>
              <a:rPr lang="en-US" sz="2400" b="0" i="0" u="none" strike="noStrike" baseline="0" dirty="0"/>
              <a:t> and taking the </a:t>
            </a:r>
            <a:r>
              <a:rPr lang="en-US" sz="2400" b="1" i="0" u="none" strike="noStrike" baseline="0" dirty="0"/>
              <a:t>one’s complement of the result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Thus</a:t>
            </a:r>
            <a:r>
              <a:rPr lang="en-US" sz="2400" b="1" i="1" u="none" strike="noStrike" baseline="0" dirty="0"/>
              <a:t>, if any bit in the header is corrupted in transit, the checksum will not contain the correct value upon receipt of the packet</a:t>
            </a:r>
            <a:r>
              <a:rPr lang="en-US" sz="2400" b="0" i="0" u="none" strike="noStrike" baseline="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FC337-B8BF-BCE5-A0B0-54611C32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61407-BADB-DD0E-FA27-2959A243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330ED8-168B-3321-2ADD-0580AB42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/>
              <a:t>Packet Format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915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DA59-99D4-1121-4659-E121E647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The last </a:t>
            </a:r>
            <a:r>
              <a:rPr lang="en-US" sz="2400" b="1" i="0" u="none" strike="noStrike" baseline="0" dirty="0"/>
              <a:t>two required fields </a:t>
            </a:r>
            <a:r>
              <a:rPr lang="en-US" sz="2400" b="0" i="0" u="none" strike="noStrike" baseline="0" dirty="0"/>
              <a:t>in the header are the </a:t>
            </a:r>
            <a:r>
              <a:rPr lang="en-US" sz="2400" b="0" i="0" u="sng" strike="noStrike" baseline="0" dirty="0" err="1"/>
              <a:t>S</a:t>
            </a:r>
            <a:r>
              <a:rPr lang="en-US" sz="2400" b="1" i="0" u="sng" strike="noStrike" baseline="0" dirty="0" err="1"/>
              <a:t>ourceAddr</a:t>
            </a:r>
            <a:r>
              <a:rPr lang="en-US" sz="2400" b="0" i="0" u="none" strike="noStrike" baseline="0" dirty="0"/>
              <a:t> and the </a:t>
            </a:r>
            <a:r>
              <a:rPr lang="en-US" sz="2400" b="1" i="0" u="sng" strike="noStrike" baseline="0" dirty="0" err="1"/>
              <a:t>DestinationAddr</a:t>
            </a:r>
            <a:r>
              <a:rPr lang="en-US" sz="2400" b="1" i="0" strike="noStrike" baseline="0" dirty="0"/>
              <a:t> fields </a:t>
            </a:r>
            <a:r>
              <a:rPr lang="en-US" sz="2400" b="0" i="0" u="none" strike="noStrike" baseline="0" dirty="0"/>
              <a:t>for the packet</a:t>
            </a:r>
          </a:p>
          <a:p>
            <a:pPr lvl="1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 err="1"/>
              <a:t>DestinationAddr</a:t>
            </a:r>
            <a:r>
              <a:rPr lang="en-US" sz="2400" b="1" i="0" u="none" strike="noStrike" baseline="0" dirty="0"/>
              <a:t> field </a:t>
            </a:r>
            <a:r>
              <a:rPr lang="en-US" sz="2400" b="0" i="0" u="none" strike="noStrike" baseline="0" dirty="0"/>
              <a:t>is the </a:t>
            </a:r>
            <a:r>
              <a:rPr lang="en-US" sz="2400" b="1" i="0" u="none" strike="noStrike" baseline="0" dirty="0"/>
              <a:t>key to datagram delivery</a:t>
            </a:r>
            <a:r>
              <a:rPr lang="en-US" sz="2400" b="0" i="0" u="none" strike="noStrike" baseline="0" dirty="0"/>
              <a:t>: </a:t>
            </a:r>
            <a:r>
              <a:rPr lang="en-US" sz="2400" b="1" i="1" u="none" strike="noStrike" baseline="0" dirty="0"/>
              <a:t>Every packet contains a full address for its intended destination, so forwarding decisions can be made at each router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sng" strike="noStrike" baseline="0" dirty="0"/>
              <a:t>source address </a:t>
            </a:r>
            <a:r>
              <a:rPr lang="en-US" sz="2400" b="0" i="0" u="none" strike="noStrike" baseline="0" dirty="0"/>
              <a:t>is required to allow recipients to decide if they want to accept the packet and </a:t>
            </a:r>
            <a:r>
              <a:rPr lang="en-US" sz="2400" b="1" i="1" u="none" strike="noStrike" baseline="0" dirty="0"/>
              <a:t>to enable them to reply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Finally, several options may be at the end of the header. </a:t>
            </a:r>
          </a:p>
          <a:p>
            <a:pPr lvl="1"/>
            <a:r>
              <a:rPr lang="en-US" sz="2400" b="0" i="0" u="none" strike="noStrike" baseline="0" dirty="0"/>
              <a:t>The presence or absence of options may be determined by examining </a:t>
            </a:r>
            <a:r>
              <a:rPr lang="en-US" sz="2400" b="1" i="0" u="none" strike="noStrike" baseline="0" dirty="0"/>
              <a:t>the header length (</a:t>
            </a:r>
            <a:r>
              <a:rPr lang="en-US" sz="2400" b="1" i="0" u="none" strike="noStrike" baseline="0" dirty="0" err="1"/>
              <a:t>HLen</a:t>
            </a:r>
            <a:r>
              <a:rPr lang="en-US" sz="2400" b="1" i="0" u="none" strike="noStrike" baseline="0" dirty="0"/>
              <a:t>) field</a:t>
            </a:r>
            <a:r>
              <a:rPr lang="en-US" sz="2400" b="0" i="0" u="none" strike="noStrike" baseline="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12287-48FE-4691-74D7-285037A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19043-1137-AF84-D61C-0DFA91A6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56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ADCB4-C359-D391-EF71-133FB03C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/>
              <a:t>Packet Format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758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14E5-9F71-B622-BC6C-27EFC64D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E2B6-6311-44B8-FD54-9721CE4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One of the problems </a:t>
            </a:r>
            <a:r>
              <a:rPr lang="en-US" sz="2400" i="0" u="none" strike="noStrike" baseline="0" dirty="0"/>
              <a:t>of providing a </a:t>
            </a:r>
            <a:r>
              <a:rPr lang="en-US" sz="2400" b="1" i="0" u="none" strike="noStrike" baseline="0" dirty="0"/>
              <a:t>uniform host-to-host service model</a:t>
            </a:r>
            <a:r>
              <a:rPr lang="en-US" sz="2400" i="0" u="none" strike="noStrike" baseline="0" dirty="0"/>
              <a:t> over a </a:t>
            </a:r>
            <a:r>
              <a:rPr lang="en-US" sz="2400" b="1" i="0" u="none" strike="noStrike" baseline="0" dirty="0"/>
              <a:t>heterogeneous collection of networks </a:t>
            </a:r>
            <a:r>
              <a:rPr lang="en-US" sz="2400" i="0" u="none" strike="noStrike" baseline="0" dirty="0"/>
              <a:t>is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that </a:t>
            </a:r>
            <a:r>
              <a:rPr lang="en-US" sz="2400" i="0" u="none" strike="noStrike" baseline="0" dirty="0"/>
              <a:t>each </a:t>
            </a:r>
            <a:r>
              <a:rPr lang="en-US" sz="2400" b="1" i="0" u="none" strike="noStrike" baseline="0" dirty="0"/>
              <a:t>network technology tends to have its idea of </a:t>
            </a:r>
            <a:r>
              <a:rPr lang="en-US" sz="2400" b="1" i="0" u="sng" strike="noStrike" baseline="0" dirty="0"/>
              <a:t>how large a packet can be</a:t>
            </a:r>
            <a:r>
              <a:rPr lang="en-US" sz="24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For example, classic </a:t>
            </a:r>
            <a:r>
              <a:rPr lang="en-US" sz="2200" b="1" i="0" u="none" strike="noStrike" baseline="0" dirty="0"/>
              <a:t>Ethernet</a:t>
            </a:r>
            <a:r>
              <a:rPr lang="en-US" sz="2200" b="0" i="0" u="none" strike="noStrike" baseline="0" dirty="0"/>
              <a:t> (</a:t>
            </a:r>
            <a:r>
              <a:rPr lang="en-US" sz="2200" b="1" i="0" u="none" strike="noStrike" baseline="0" dirty="0"/>
              <a:t>IEEE 802 standard LAN</a:t>
            </a:r>
            <a:r>
              <a:rPr lang="en-US" sz="2200" b="0" i="0" u="none" strike="noStrike" baseline="0" dirty="0"/>
              <a:t>) can accept </a:t>
            </a:r>
            <a:r>
              <a:rPr lang="en-US" sz="2200" b="1" i="0" u="none" strike="noStrike" baseline="0" dirty="0"/>
              <a:t>packets </a:t>
            </a:r>
            <a:r>
              <a:rPr lang="en-US" sz="2200" i="0" u="none" strike="noStrike" baseline="0" dirty="0"/>
              <a:t>up t</a:t>
            </a:r>
            <a:r>
              <a:rPr lang="en-US" sz="2200" b="0" i="0" u="none" strike="noStrike" baseline="0" dirty="0"/>
              <a:t>o </a:t>
            </a:r>
            <a:r>
              <a:rPr lang="en-US" sz="2200" b="1" i="0" u="none" strike="noStrike" baseline="0" dirty="0"/>
              <a:t>1500 bytes long,</a:t>
            </a:r>
            <a:r>
              <a:rPr lang="en-US" sz="2200" b="0" i="0" u="none" strike="noStrike" baseline="0" dirty="0"/>
              <a:t> but modern-day variants can deliver more giant packets that carry up to </a:t>
            </a:r>
            <a:r>
              <a:rPr lang="en-US" sz="2200" b="1" i="0" u="none" strike="noStrike" baseline="0" dirty="0"/>
              <a:t>9000 bytes of payload</a:t>
            </a:r>
            <a:r>
              <a:rPr lang="en-US" sz="22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This leaves </a:t>
            </a:r>
            <a:r>
              <a:rPr lang="en-US" sz="2400" b="1" i="0" u="none" strike="noStrike" baseline="0" dirty="0"/>
              <a:t>two choices for the IP service model: </a:t>
            </a:r>
          </a:p>
          <a:p>
            <a:pPr lvl="1"/>
            <a:r>
              <a:rPr lang="en-US" sz="2200" b="0" i="0" u="none" strike="noStrike" baseline="0" dirty="0"/>
              <a:t>Make sure that all </a:t>
            </a:r>
            <a:r>
              <a:rPr lang="en-US" sz="2200" b="1" i="0" u="none" strike="noStrike" baseline="0" dirty="0"/>
              <a:t>IP datagrams are small enough to fit inside one packet on any network technology</a:t>
            </a:r>
            <a:r>
              <a:rPr lang="en-US" sz="2200" b="0" i="0" u="none" strike="noStrike" baseline="0" dirty="0"/>
              <a:t>, or </a:t>
            </a:r>
          </a:p>
          <a:p>
            <a:pPr lvl="1"/>
            <a:r>
              <a:rPr lang="en-US" sz="2200" b="0" i="0" u="none" strike="noStrike" baseline="0" dirty="0"/>
              <a:t>provide a means by which </a:t>
            </a:r>
            <a:r>
              <a:rPr lang="en-US" sz="2200" b="1" i="0" u="sng" strike="noStrike" baseline="0" dirty="0"/>
              <a:t>packets can be fragmented and reassembled</a:t>
            </a:r>
            <a:r>
              <a:rPr lang="en-US" sz="2200" b="1" i="0" u="none" strike="noStrike" baseline="0" dirty="0"/>
              <a:t> when they are </a:t>
            </a:r>
            <a:r>
              <a:rPr lang="en-US" sz="2200" b="1" i="0" u="sng" strike="noStrike" baseline="0" dirty="0"/>
              <a:t>too big </a:t>
            </a:r>
            <a:r>
              <a:rPr lang="en-US" sz="2200" b="1" i="0" u="none" strike="noStrike" baseline="0" dirty="0"/>
              <a:t>to go over a given network technology.</a:t>
            </a:r>
            <a:endParaRPr lang="en-US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B4486-BA8E-678B-72DE-5A6114E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8296-B8C5-180C-CBCE-E1317D10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5086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C023-4071-654B-4295-1FFFFBFB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10540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idea of </a:t>
            </a:r>
            <a:r>
              <a:rPr lang="en-US" sz="2400" b="1" i="0" u="none" strike="noStrike" baseline="0" dirty="0"/>
              <a:t>fragmenting and reassembling packets </a:t>
            </a:r>
            <a:r>
              <a:rPr lang="en-US" sz="2400" i="0" u="none" strike="noStrike" baseline="0" dirty="0"/>
              <a:t>is a good choice </a:t>
            </a:r>
            <a:r>
              <a:rPr lang="en-US" sz="2400" b="0" i="0" u="none" strike="noStrike" baseline="0" dirty="0"/>
              <a:t>because </a:t>
            </a:r>
            <a:r>
              <a:rPr lang="en-US" sz="2400" b="1" i="0" u="none" strike="noStrike" baseline="0" dirty="0"/>
              <a:t>new network technologies </a:t>
            </a:r>
            <a:r>
              <a:rPr lang="en-US" sz="2400" b="0" i="0" u="none" strike="noStrike" baseline="0" dirty="0"/>
              <a:t>are always turning up.</a:t>
            </a:r>
          </a:p>
          <a:p>
            <a:r>
              <a:rPr lang="en-US" sz="2400" b="0" i="0" u="none" strike="noStrike" baseline="0" dirty="0"/>
              <a:t>Normally, a </a:t>
            </a:r>
            <a:r>
              <a:rPr lang="en-US" sz="2400" b="1" i="1" u="none" strike="noStrike" baseline="0" dirty="0"/>
              <a:t>host</a:t>
            </a:r>
            <a:r>
              <a:rPr lang="en-US" sz="2400" b="0" i="1" u="none" strike="noStrike" baseline="0" dirty="0"/>
              <a:t> </a:t>
            </a:r>
            <a:r>
              <a:rPr lang="en-US" sz="2400" b="1" i="1" u="none" strike="noStrike" baseline="0" dirty="0"/>
              <a:t>will not send small packets</a:t>
            </a:r>
            <a:r>
              <a:rPr lang="en-US" sz="2400" b="0" i="0" u="none" strike="noStrike" baseline="0" dirty="0"/>
              <a:t>, </a:t>
            </a:r>
            <a:r>
              <a:rPr lang="en-US" sz="2400" b="1" i="1" u="none" strike="noStrike" baseline="0" dirty="0"/>
              <a:t>which wastes bandwidth and consumes processing resources by requiring more headers per byte of data sent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central idea </a:t>
            </a:r>
            <a:r>
              <a:rPr lang="en-US" sz="2400" b="0" i="0" u="none" strike="noStrike" baseline="0" dirty="0"/>
              <a:t>is that every network type has a </a:t>
            </a:r>
            <a:r>
              <a:rPr lang="en-US" sz="2400" b="1" i="0" u="sng" strike="noStrike" baseline="0" dirty="0"/>
              <a:t>maximum transmission unit (MTU)</a:t>
            </a:r>
            <a:r>
              <a:rPr lang="en-US" sz="2400" b="1" i="0" u="none" strike="noStrike" baseline="0" dirty="0"/>
              <a:t>, </a:t>
            </a:r>
            <a:r>
              <a:rPr lang="en-US" sz="2400" b="0" i="0" u="sng" strike="noStrike" baseline="0" dirty="0"/>
              <a:t>the </a:t>
            </a:r>
            <a:r>
              <a:rPr lang="en-US" sz="2400" b="1" i="0" u="sng" strike="noStrike" baseline="0" dirty="0"/>
              <a:t>largest IP datagram size 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it can carry in a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packet frame</a:t>
            </a:r>
            <a:r>
              <a:rPr lang="en-US" sz="2400" b="0" i="0" u="sng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400" b="0" i="0" u="none" strike="noStrike" baseline="0" dirty="0"/>
              <a:t>This value is the </a:t>
            </a:r>
            <a:r>
              <a:rPr lang="en-US" sz="2400" b="1" i="0" u="none" strike="noStrike" baseline="0" dirty="0"/>
              <a:t>small size </a:t>
            </a:r>
            <a:r>
              <a:rPr lang="en-US" sz="2400" b="0" i="0" u="none" strike="noStrike" baseline="0" dirty="0"/>
              <a:t>of the largest packet network because the </a:t>
            </a:r>
            <a:r>
              <a:rPr lang="en-US" sz="2400" b="1" i="0" u="none" strike="noStrike" baseline="0" dirty="0"/>
              <a:t>IP datagram needs to fit in the payload of the link-layer frame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3C66-0D10-AE68-1958-7F58BA8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F685-355A-D12E-2AB2-597597B8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58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FD9134-D3B9-6842-A2FE-4BAF209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074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C87D-6358-C3CA-D67E-3AAF31EA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When a </a:t>
            </a:r>
            <a:r>
              <a:rPr lang="en-US" sz="2800" b="1" i="0" u="none" strike="noStrike" baseline="0" dirty="0"/>
              <a:t>host</a:t>
            </a:r>
            <a:r>
              <a:rPr lang="en-US" sz="2800" b="0" i="0" u="none" strike="noStrike" baseline="0" dirty="0"/>
              <a:t> sends an </a:t>
            </a:r>
            <a:r>
              <a:rPr lang="en-US" sz="2800" b="1" i="0" u="none" strike="noStrike" baseline="0" dirty="0"/>
              <a:t>IP datagram</a:t>
            </a:r>
            <a:r>
              <a:rPr lang="en-US" sz="2800" b="0" i="0" u="none" strike="noStrike" baseline="0" dirty="0"/>
              <a:t>, </a:t>
            </a:r>
            <a:r>
              <a:rPr lang="en-US" sz="2800" b="0" i="0" u="sng" strike="noStrike" baseline="0" dirty="0"/>
              <a:t>it can choose any size </a:t>
            </a:r>
          </a:p>
          <a:p>
            <a:pPr lvl="1"/>
            <a:r>
              <a:rPr lang="en-US" sz="2400" b="0" i="0" u="none" strike="noStrike" baseline="0" dirty="0"/>
              <a:t>A reasonable choice is the </a:t>
            </a:r>
            <a:r>
              <a:rPr lang="en-US" sz="2400" b="1" i="0" u="none" strike="noStrike" baseline="0" dirty="0"/>
              <a:t>network’s MTU (Maximum Transfer Unit) </a:t>
            </a:r>
            <a:r>
              <a:rPr lang="en-US" sz="2400" b="0" i="0" u="none" strike="noStrike" baseline="0" dirty="0"/>
              <a:t>to which the </a:t>
            </a:r>
            <a:r>
              <a:rPr lang="en-US" sz="2400" b="1" i="0" u="none" strike="noStrike" baseline="0" dirty="0"/>
              <a:t>host </a:t>
            </a:r>
            <a:r>
              <a:rPr lang="en-US" sz="2400" b="0" i="0" u="none" strike="noStrike" baseline="0" dirty="0"/>
              <a:t>is directly attached. </a:t>
            </a:r>
          </a:p>
          <a:p>
            <a:pPr lvl="1"/>
            <a:r>
              <a:rPr lang="en-US" sz="2400" b="1" i="0" u="none" strike="noStrike" baseline="0" dirty="0"/>
              <a:t>Fragmentation</a:t>
            </a:r>
            <a:r>
              <a:rPr lang="en-US" sz="2400" b="0" i="0" u="none" strike="noStrike" baseline="0" dirty="0"/>
              <a:t> will only be necessary if the path to the </a:t>
            </a:r>
            <a:r>
              <a:rPr lang="en-US" sz="2400" b="1" i="0" u="none" strike="noStrike" baseline="0" dirty="0"/>
              <a:t>destination</a:t>
            </a:r>
            <a:r>
              <a:rPr lang="en-US" sz="2400" b="0" i="0" u="none" strike="noStrike" baseline="0" dirty="0"/>
              <a:t> with a </a:t>
            </a:r>
            <a:r>
              <a:rPr lang="en-US" sz="2400" b="1" i="0" u="none" strike="noStrike" baseline="0" dirty="0"/>
              <a:t>smaller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MTU</a:t>
            </a:r>
            <a:r>
              <a:rPr lang="en-US" sz="2400" b="0" i="0" u="none" strike="noStrike" baseline="0" dirty="0"/>
              <a:t>. </a:t>
            </a:r>
          </a:p>
          <a:p>
            <a:r>
              <a:rPr lang="en-US" sz="2800" b="0" i="0" u="none" strike="noStrike" baseline="0" dirty="0"/>
              <a:t>If the </a:t>
            </a:r>
            <a:r>
              <a:rPr lang="en-US" sz="2800" b="1" i="0" u="none" strike="noStrike" baseline="0" dirty="0"/>
              <a:t>IP packet is larger than the local network’s MTU</a:t>
            </a:r>
            <a:r>
              <a:rPr lang="en-US" sz="2800" b="0" i="0" u="none" strike="noStrike" baseline="0" dirty="0"/>
              <a:t>, the </a:t>
            </a:r>
            <a:r>
              <a:rPr lang="en-US" sz="2800" b="1" i="0" u="sng" strike="noStrike" baseline="0" dirty="0"/>
              <a:t>source host must</a:t>
            </a:r>
            <a:r>
              <a:rPr lang="en-US" sz="2800" b="0" i="0" u="sng" strike="noStrike" baseline="0" dirty="0"/>
              <a:t> </a:t>
            </a:r>
            <a:r>
              <a:rPr lang="en-US" sz="2800" b="1" i="0" u="sng" strike="noStrike" baseline="0" dirty="0"/>
              <a:t>fragment</a:t>
            </a:r>
            <a:r>
              <a:rPr lang="en-US" sz="2800" b="0" i="0" u="sng" strike="noStrike" baseline="0" dirty="0"/>
              <a:t> </a:t>
            </a:r>
            <a:r>
              <a:rPr lang="en-US" sz="2800" b="1" i="0" u="sng" strike="noStrike" baseline="0" dirty="0"/>
              <a:t>it</a:t>
            </a:r>
            <a:r>
              <a:rPr lang="en-US" sz="2800" b="0" i="0" u="sng" strike="noStrike" baseline="0" dirty="0"/>
              <a:t>.</a:t>
            </a:r>
            <a:endParaRPr lang="en-US" sz="28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AE7F1-7B79-A887-FCE1-14A975F6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6FC52-3F48-5E17-40C6-571A1C9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59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A2B36B-4D73-8BCC-D28E-31A1677B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1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DAA7-A186-48AC-218A-DA2C2C4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756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NimbusSanL-Bold"/>
              </a:rPr>
              <a:t>Switching Basics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6240-766D-DD4C-4338-04B75B95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59363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/>
              <a:t>A </a:t>
            </a:r>
            <a:r>
              <a:rPr lang="en-US" sz="2800" b="1" i="0" u="none" strike="noStrike" baseline="0" dirty="0"/>
              <a:t>switch</a:t>
            </a:r>
            <a:r>
              <a:rPr lang="en-US" sz="2800" b="0" i="0" u="none" strike="noStrike" baseline="0" dirty="0"/>
              <a:t> is a mechanism that allows us to </a:t>
            </a:r>
            <a:r>
              <a:rPr lang="en-US" sz="2800" b="1" i="0" u="none" strike="noStrike" baseline="0" dirty="0"/>
              <a:t>interconnect</a:t>
            </a:r>
            <a:r>
              <a:rPr lang="en-US" sz="2800" b="0" i="0" u="none" strike="noStrike" baseline="0" dirty="0"/>
              <a:t> </a:t>
            </a:r>
            <a:r>
              <a:rPr lang="en-US" sz="2800" b="1" i="0" u="none" strike="noStrike" baseline="0" dirty="0"/>
              <a:t>links </a:t>
            </a:r>
            <a:r>
              <a:rPr lang="en-US" sz="2800" b="0" i="0" u="none" strike="noStrike" baseline="0" dirty="0"/>
              <a:t>to form a </a:t>
            </a:r>
            <a:r>
              <a:rPr lang="en-US" sz="2800" b="1" i="0" u="none" strike="noStrike" baseline="0" dirty="0"/>
              <a:t>network</a:t>
            </a:r>
            <a:endParaRPr lang="en-US" sz="2800" b="0" i="0" u="none" strike="noStrike" baseline="0" dirty="0"/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switch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is a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multi-input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400" b="1" i="1" u="none" strike="noStrike" baseline="0" dirty="0">
                <a:solidFill>
                  <a:srgbClr val="000000"/>
                </a:solidFill>
              </a:rPr>
              <a:t>multi-output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 device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that transfers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packets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from an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input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to one or more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outputs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switch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adds the </a:t>
            </a:r>
            <a:r>
              <a:rPr lang="en-US" sz="2400" b="1" i="0" u="sng" strike="noStrike" baseline="0" dirty="0">
                <a:solidFill>
                  <a:srgbClr val="000000"/>
                </a:solidFill>
              </a:rPr>
              <a:t>star topology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(see </a:t>
            </a:r>
            <a:r>
              <a:rPr lang="en-US" sz="2400" b="1" i="0" u="none" strike="noStrike" baseline="0" dirty="0"/>
              <a:t>Figure 3.1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) to the set of possible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network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structures. 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star topology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has the following properties:</a:t>
            </a:r>
          </a:p>
          <a:p>
            <a:pPr lvl="2"/>
            <a:r>
              <a:rPr lang="en-US" sz="2200" b="1" i="0" u="none" strike="noStrike" baseline="0" dirty="0"/>
              <a:t>Hosts</a:t>
            </a:r>
            <a:r>
              <a:rPr lang="en-US" sz="2200" b="0" i="0" u="none" strike="noStrike" baseline="0" dirty="0"/>
              <a:t> that can be connected to a </a:t>
            </a:r>
            <a:r>
              <a:rPr lang="en-US" sz="2200" b="1" i="0" u="none" strike="noStrike" baseline="0" dirty="0"/>
              <a:t>single switch </a:t>
            </a:r>
            <a:r>
              <a:rPr lang="en-US" sz="2200" b="0" i="0" u="none" strike="noStrike" baseline="0" dirty="0"/>
              <a:t>are limited.</a:t>
            </a:r>
          </a:p>
          <a:p>
            <a:pPr lvl="2"/>
            <a:r>
              <a:rPr lang="en-US" sz="2200" dirty="0"/>
              <a:t>C</a:t>
            </a:r>
            <a:r>
              <a:rPr lang="en-US" sz="2200" b="0" i="0" u="none" strike="noStrike" baseline="0" dirty="0"/>
              <a:t>onnect </a:t>
            </a:r>
            <a:r>
              <a:rPr lang="en-US" sz="2200" b="1" i="0" u="none" strike="noStrike" baseline="0" dirty="0"/>
              <a:t>switches</a:t>
            </a:r>
            <a:r>
              <a:rPr lang="en-US" sz="2200" b="0" i="0" u="none" strike="noStrike" baseline="0" dirty="0"/>
              <a:t> and </a:t>
            </a:r>
            <a:r>
              <a:rPr lang="en-US" sz="2200" b="1" i="0" u="none" strike="noStrike" baseline="0" dirty="0"/>
              <a:t>hosts</a:t>
            </a:r>
            <a:r>
              <a:rPr lang="en-US" sz="2200" b="0" i="0" u="none" strike="noStrike" baseline="0" dirty="0"/>
              <a:t> using </a:t>
            </a:r>
            <a:r>
              <a:rPr lang="en-US" sz="2200" b="1" i="0" u="none" strike="noStrike" baseline="0" dirty="0"/>
              <a:t>point-to-point links </a:t>
            </a:r>
            <a:r>
              <a:rPr lang="en-US" sz="2200" b="0" i="0" u="none" strike="noStrike" baseline="0" dirty="0"/>
              <a:t>can build networks of </a:t>
            </a:r>
            <a:r>
              <a:rPr lang="en-US" sz="2200" b="1" i="0" u="none" strike="noStrike" baseline="0" dirty="0"/>
              <a:t>enormous geographic scope</a:t>
            </a:r>
            <a:r>
              <a:rPr lang="en-US" sz="2200" b="0" i="0" u="none" strike="noStrike" baseline="0" dirty="0"/>
              <a:t>.</a:t>
            </a:r>
          </a:p>
          <a:p>
            <a:pPr lvl="2"/>
            <a:r>
              <a:rPr lang="en-US" sz="2200" b="0" i="0" u="none" strike="noStrike" baseline="0" dirty="0"/>
              <a:t>Adding a </a:t>
            </a:r>
            <a:r>
              <a:rPr lang="en-US" sz="2200" b="1" i="0" u="none" strike="noStrike" baseline="0" dirty="0"/>
              <a:t>new host </a:t>
            </a:r>
            <a:r>
              <a:rPr lang="en-US" sz="2200" b="0" i="0" u="none" strike="noStrike" baseline="0" dirty="0"/>
              <a:t>to the network by connecting it to a </a:t>
            </a:r>
            <a:r>
              <a:rPr lang="en-US" sz="2200" b="1" i="0" u="none" strike="noStrike" baseline="0" dirty="0"/>
              <a:t>switch</a:t>
            </a:r>
            <a:r>
              <a:rPr lang="en-US" sz="2200" b="0" i="0" u="none" strike="noStrike" baseline="0" dirty="0"/>
              <a:t> does not reduce its performance.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536E-8919-C199-AE43-4B7EA6B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9870-F5F2-EA8E-C1E6-DE669ACA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525538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E9D5-655D-4391-03F3-BA14ED70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89550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sng" strike="noStrike" baseline="0" dirty="0"/>
              <a:t>Fragmentation</a:t>
            </a:r>
            <a:r>
              <a:rPr lang="en-US" sz="2400" b="0" i="0" u="sng" strike="noStrike" baseline="0" dirty="0"/>
              <a:t> typically occurs in a </a:t>
            </a:r>
            <a:r>
              <a:rPr lang="en-US" sz="2400" b="1" i="0" u="sng" strike="noStrike" baseline="0" dirty="0"/>
              <a:t>router </a:t>
            </a:r>
            <a:r>
              <a:rPr lang="en-US" sz="2400" b="0" i="0" u="sng" strike="noStrike" baseline="0" dirty="0"/>
              <a:t>when it receives a </a:t>
            </a:r>
            <a:r>
              <a:rPr lang="en-US" sz="2400" b="1" i="0" u="sng" strike="noStrike" baseline="0" dirty="0"/>
              <a:t>datagram</a:t>
            </a:r>
            <a:r>
              <a:rPr lang="en-US" sz="2400" b="0" i="0" u="sng" strike="noStrike" baseline="0" dirty="0"/>
              <a:t> that it wants to forward over a </a:t>
            </a:r>
            <a:r>
              <a:rPr lang="en-US" sz="2400" b="1" i="0" u="sng" strike="noStrike" baseline="0" dirty="0"/>
              <a:t>destination network </a:t>
            </a:r>
            <a:r>
              <a:rPr lang="en-US" sz="2400" b="0" i="0" u="sng" strike="noStrike" baseline="0" dirty="0"/>
              <a:t>with </a:t>
            </a:r>
            <a:r>
              <a:rPr lang="en-US" sz="2400" b="1" i="0" u="sng" strike="noStrike" baseline="0" dirty="0"/>
              <a:t>a smaller MTU</a:t>
            </a:r>
            <a:r>
              <a:rPr lang="en-US" sz="2400" b="0" i="0" u="sng" strike="noStrike" baseline="0" dirty="0"/>
              <a:t> </a:t>
            </a:r>
            <a:r>
              <a:rPr lang="en-US" sz="2400" b="1" u="sng" strike="noStrike" baseline="0" dirty="0"/>
              <a:t>than the received datagram</a:t>
            </a:r>
            <a:r>
              <a:rPr lang="en-US" sz="2400" b="0" u="sng" strike="noStrike" baseline="0" dirty="0"/>
              <a:t> </a:t>
            </a:r>
          </a:p>
          <a:p>
            <a:pPr lvl="1"/>
            <a:r>
              <a:rPr lang="en-US" sz="2200" b="0" i="0" u="none" strike="noStrike" baseline="0" dirty="0"/>
              <a:t>To enable these </a:t>
            </a:r>
            <a:r>
              <a:rPr lang="en-US" sz="2200" b="1" i="0" u="none" strike="noStrike" baseline="0" dirty="0"/>
              <a:t>fragments</a:t>
            </a:r>
            <a:r>
              <a:rPr lang="en-US" sz="2200" b="0" i="0" u="none" strike="noStrike" baseline="0" dirty="0"/>
              <a:t> to be </a:t>
            </a:r>
            <a:r>
              <a:rPr lang="en-US" sz="2200" b="1" i="0" u="none" strike="noStrike" baseline="0" dirty="0"/>
              <a:t>reassembled </a:t>
            </a:r>
            <a:r>
              <a:rPr lang="en-US" sz="2200" b="0" i="0" u="none" strike="noStrike" baseline="0" dirty="0"/>
              <a:t>at the </a:t>
            </a:r>
            <a:r>
              <a:rPr lang="en-US" sz="2200" b="1" i="0" u="none" strike="noStrike" baseline="0" dirty="0"/>
              <a:t>receiving host</a:t>
            </a:r>
            <a:r>
              <a:rPr lang="en-US" sz="2200" b="0" i="0" u="none" strike="noStrike" baseline="0" dirty="0"/>
              <a:t>, they all carry the </a:t>
            </a:r>
            <a:r>
              <a:rPr lang="en-US" sz="2200" b="1" i="0" u="none" strike="noStrike" baseline="0" dirty="0"/>
              <a:t>same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identifier</a:t>
            </a:r>
            <a:r>
              <a:rPr lang="en-US" sz="2200" b="0" i="0" u="none" strike="noStrike" baseline="0" dirty="0"/>
              <a:t> in the</a:t>
            </a:r>
            <a:r>
              <a:rPr lang="en-US" sz="2200" b="1" i="0" u="none" strike="noStrike" baseline="0" dirty="0"/>
              <a:t> packet’s</a:t>
            </a:r>
            <a:r>
              <a:rPr lang="en-US" sz="2200" b="0" i="0" u="none" strike="noStrike" baseline="0" dirty="0"/>
              <a:t> </a:t>
            </a:r>
            <a:r>
              <a:rPr lang="en-US" sz="2200" b="1" i="0" u="sng" strike="noStrike" baseline="0" dirty="0"/>
              <a:t>Ident field</a:t>
            </a:r>
            <a:r>
              <a:rPr lang="en-US" sz="2200" b="0" i="0" u="sng" strike="noStrike" baseline="0" dirty="0"/>
              <a:t>. </a:t>
            </a:r>
          </a:p>
          <a:p>
            <a:pPr lvl="1"/>
            <a:r>
              <a:rPr lang="en-US" sz="2200" b="0" i="0" u="sng" strike="noStrike" baseline="0" dirty="0"/>
              <a:t>This </a:t>
            </a:r>
            <a:r>
              <a:rPr lang="en-US" sz="2200" b="1" i="0" u="sng" strike="noStrike" baseline="0" dirty="0"/>
              <a:t>identifier</a:t>
            </a:r>
            <a:r>
              <a:rPr lang="en-US" sz="2200" b="0" i="0" u="sng" strike="noStrike" baseline="0" dirty="0"/>
              <a:t> is chosen by the </a:t>
            </a:r>
            <a:r>
              <a:rPr lang="en-US" sz="2200" b="1" i="0" u="sng" strike="noStrike" baseline="0" dirty="0"/>
              <a:t>sending host </a:t>
            </a:r>
            <a:r>
              <a:rPr lang="en-US" sz="2200" b="0" i="0" u="none" strike="noStrike" baseline="0" dirty="0"/>
              <a:t>and is intended to be </a:t>
            </a:r>
            <a:r>
              <a:rPr lang="en-US" sz="2200" b="1" i="0" u="none" strike="noStrike" baseline="0" dirty="0"/>
              <a:t>unique</a:t>
            </a:r>
            <a:r>
              <a:rPr lang="en-US" sz="2200" b="0" i="0" u="none" strike="noStrike" baseline="0" dirty="0"/>
              <a:t> among all the</a:t>
            </a:r>
            <a:r>
              <a:rPr lang="en-US" sz="2200" b="1" i="0" u="none" strike="noStrike" baseline="0" dirty="0"/>
              <a:t> datagrams </a:t>
            </a:r>
            <a:r>
              <a:rPr lang="en-US" sz="2200" b="0" i="0" u="none" strike="noStrike" baseline="0" dirty="0"/>
              <a:t>that might arrive at the </a:t>
            </a:r>
            <a:r>
              <a:rPr lang="en-US" sz="2200" b="1" i="0" u="none" strike="noStrike" baseline="0" dirty="0"/>
              <a:t>destination</a:t>
            </a:r>
            <a:r>
              <a:rPr lang="en-US" sz="2200" b="0" i="0" u="none" strike="noStrike" baseline="0" dirty="0"/>
              <a:t>. </a:t>
            </a:r>
          </a:p>
          <a:p>
            <a:pPr lvl="1"/>
            <a:r>
              <a:rPr lang="en-US" sz="2200" b="0" i="0" u="none" strike="noStrike" baseline="0" dirty="0"/>
              <a:t>Since all </a:t>
            </a:r>
            <a:r>
              <a:rPr lang="en-US" sz="2200" b="1" i="0" u="none" strike="noStrike" baseline="0" dirty="0"/>
              <a:t>fragments of the original datagram </a:t>
            </a:r>
            <a:r>
              <a:rPr lang="en-US" sz="2200" b="0" i="0" u="none" strike="noStrike" baseline="0" dirty="0"/>
              <a:t>contain this </a:t>
            </a:r>
            <a:r>
              <a:rPr lang="en-US" sz="2200" b="1" i="0" u="none" strike="noStrike" baseline="0" dirty="0"/>
              <a:t>identifier</a:t>
            </a:r>
            <a:r>
              <a:rPr lang="en-US" sz="2200" b="0" i="0" u="none" strike="noStrike" baseline="0" dirty="0"/>
              <a:t>, the </a:t>
            </a:r>
            <a:r>
              <a:rPr lang="en-US" sz="2200" b="1" i="0" u="none" strike="noStrike" baseline="0" dirty="0"/>
              <a:t>reassembling host </a:t>
            </a:r>
            <a:r>
              <a:rPr lang="en-US" sz="2200" b="0" i="0" u="none" strike="noStrike" baseline="0" dirty="0"/>
              <a:t>can recognize those fragments. </a:t>
            </a:r>
          </a:p>
          <a:p>
            <a:pPr lvl="1"/>
            <a:r>
              <a:rPr lang="en-US" sz="2200" b="0" i="0" u="none" strike="noStrike" baseline="0" dirty="0"/>
              <a:t>If all the </a:t>
            </a:r>
            <a:r>
              <a:rPr lang="en-US" sz="2200" b="1" i="0" u="none" strike="noStrike" baseline="0" dirty="0"/>
              <a:t>fragments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do not arrive at the receiving host</a:t>
            </a:r>
            <a:r>
              <a:rPr lang="en-US" sz="2200" b="0" i="0" u="none" strike="noStrike" baseline="0" dirty="0"/>
              <a:t>, the </a:t>
            </a:r>
            <a:r>
              <a:rPr lang="en-US" sz="2200" b="1" i="0" u="none" strike="noStrike" baseline="0" dirty="0"/>
              <a:t>host gives up</a:t>
            </a:r>
            <a:r>
              <a:rPr lang="en-US" sz="2200" b="0" i="0" u="none" strike="noStrike" baseline="0" dirty="0"/>
              <a:t> on </a:t>
            </a:r>
            <a:r>
              <a:rPr lang="en-US" sz="2200" b="1" i="0" u="none" strike="noStrike" baseline="0" dirty="0"/>
              <a:t>the reassembly process and discards the fragments that arrived</a:t>
            </a:r>
            <a:r>
              <a:rPr lang="en-US" sz="2200" b="0" i="0" u="none" strike="noStrike" baseline="0" dirty="0"/>
              <a:t>. </a:t>
            </a:r>
          </a:p>
          <a:p>
            <a:pPr lvl="2"/>
            <a:r>
              <a:rPr lang="en-US" sz="2200" b="1" i="1" u="none" strike="noStrike" baseline="0" dirty="0"/>
              <a:t>IP does not attempt to recover from missing fragments.</a:t>
            </a:r>
            <a:endParaRPr lang="en-US" sz="2200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F7EF5-75E2-8D47-BB1D-0EBFE10B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48B57-E23E-4FC1-67AC-7249F644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6DD20-F64F-4C0B-DFF8-07A6002B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97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7383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FD4F-15D2-56C9-F8CE-4FC50BAA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18150"/>
          </a:xfrm>
        </p:spPr>
        <p:txBody>
          <a:bodyPr>
            <a:no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000000"/>
                </a:solidFill>
              </a:rPr>
              <a:t>Consider what happens when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host H5 (Network1)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sends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a datagram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host H8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on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Network4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(see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sng" strike="noStrike" baseline="0" dirty="0"/>
              <a:t>Figure 3.15</a:t>
            </a:r>
            <a:r>
              <a:rPr lang="en-US" sz="2200" i="0" strike="noStrike" baseline="0" dirty="0"/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200" b="0" i="0" u="none" strike="noStrike" baseline="0" dirty="0">
                <a:solidFill>
                  <a:srgbClr val="000000"/>
                </a:solidFill>
              </a:rPr>
              <a:t>Assuming that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MTU is 1500 bytes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for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two Ethernets (Network2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and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 4)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and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wireless network (Network1)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and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532 bytes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for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point-to-point network (Network3)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1420-byte datagram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20-byte IP header plus 1400 bytes of data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 sent from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H5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across its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802.11 networks (Network1)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and reaches the first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Ethernet (Network2) without 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fragmentation. </a:t>
            </a:r>
            <a:r>
              <a:rPr lang="en-US" sz="2200" u="none" strike="noStrike" baseline="0" dirty="0">
                <a:solidFill>
                  <a:srgbClr val="000000"/>
                </a:solidFill>
              </a:rPr>
              <a:t>Still, </a:t>
            </a:r>
            <a:r>
              <a:rPr lang="en-US" sz="2200" u="sng" strike="noStrike" baseline="0" dirty="0">
                <a:solidFill>
                  <a:srgbClr val="000000"/>
                </a:solidFill>
              </a:rPr>
              <a:t>it 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must be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fragmented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into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three datagrams 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at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router R2 (Network3)</a:t>
            </a:r>
            <a:r>
              <a:rPr lang="en-US" sz="2200" b="0" i="0" strike="noStrike" baseline="0" dirty="0">
                <a:solidFill>
                  <a:srgbClr val="000000"/>
                </a:solidFill>
              </a:rPr>
              <a:t>.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sz="2200" b="0" i="0" u="none" strike="noStrike" baseline="0" dirty="0">
                <a:solidFill>
                  <a:srgbClr val="000000"/>
                </a:solidFill>
              </a:rPr>
              <a:t>These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three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datagram fragments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ee </a:t>
            </a:r>
            <a:r>
              <a:rPr lang="en-US" sz="2200" b="1" i="0" u="sng" strike="noStrike" baseline="0" dirty="0"/>
              <a:t>Figure 3.18</a:t>
            </a:r>
            <a:r>
              <a:rPr lang="en-US" sz="2200" i="0" strike="noStrike" baseline="0" dirty="0"/>
              <a:t>)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are then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forwarded by router R3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across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Network4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to </a:t>
            </a:r>
            <a:r>
              <a:rPr lang="en-US" sz="2200" dirty="0">
                <a:solidFill>
                  <a:srgbClr val="000000"/>
                </a:solidFill>
              </a:rPr>
              <a:t>host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H8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.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There are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two important points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Each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fragment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is a self-contained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IP datagram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transmitted over a sequence of physical networks, independent of the other fragments.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Each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IP datagram is re-encapsulated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for each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physical network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it travels.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A6A2-59F8-5F39-55EC-12769A90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A6C1-B7B3-9116-3D55-82D8CA63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194D1-BBF3-D66D-F263-98AB1533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97"/>
            <a:ext cx="8229600" cy="664003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474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08D48-C474-07B2-184F-D7DCE930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6C80-1BBE-0D54-5CE4-543ADD35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62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9B83BC-81FF-49DE-4E12-F6B1FDEB2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93135"/>
              </p:ext>
            </p:extLst>
          </p:nvPr>
        </p:nvGraphicFramePr>
        <p:xfrm>
          <a:off x="304800" y="431051"/>
          <a:ext cx="8686800" cy="599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80160" imgH="4908600" progId="PBrush">
                  <p:embed/>
                </p:oleObj>
              </mc:Choice>
              <mc:Fallback>
                <p:oleObj name="Bitmap Image" r:id="rId2" imgW="6680160" imgH="49086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9D505C7-6ABE-DF87-4127-6BB208905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31051"/>
                        <a:ext cx="8686800" cy="599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648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D4BB0-7DF0-62F2-D553-423DCA2E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FAB8A-17F9-7A28-45AC-D4DD7A95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000AE0-966C-B3B4-D315-FD2A006C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97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F6CE7E4-8F0B-8577-0EFF-106B4DD3B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51919"/>
              </p:ext>
            </p:extLst>
          </p:nvPr>
        </p:nvGraphicFramePr>
        <p:xfrm>
          <a:off x="457200" y="1219200"/>
          <a:ext cx="8229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7160" imgH="3041640" progId="PBrush">
                  <p:embed/>
                </p:oleObj>
              </mc:Choice>
              <mc:Fallback>
                <p:oleObj name="Bitmap Image" r:id="rId2" imgW="5537160" imgH="3041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219200"/>
                        <a:ext cx="822960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865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9138-C4EB-748B-47C0-3AC4611F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067799" cy="5715000"/>
          </a:xfrm>
        </p:spPr>
        <p:txBody>
          <a:bodyPr>
            <a:normAutofit fontScale="92500"/>
          </a:bodyPr>
          <a:lstStyle/>
          <a:p>
            <a:pPr lvl="1"/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fragmentation </a:t>
            </a:r>
            <a:r>
              <a:rPr lang="en-US" sz="2200" b="0" i="0" u="none" strike="noStrike" baseline="0" dirty="0"/>
              <a:t>process is depicted in </a:t>
            </a:r>
            <a:r>
              <a:rPr lang="en-US" sz="2200" b="1" i="0" u="none" strike="noStrike" baseline="0" dirty="0"/>
              <a:t>each datagram’s header fields,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shown in </a:t>
            </a:r>
            <a:r>
              <a:rPr lang="en-US" sz="2200" b="1" i="0" u="sng" strike="noStrike" baseline="0" dirty="0"/>
              <a:t>Figure 3.19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unfragmented packet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b="1" i="0" u="sng" strike="noStrike" baseline="0" dirty="0"/>
              <a:t>Figure 3.19a</a:t>
            </a:r>
            <a:r>
              <a:rPr lang="en-US" sz="2200" i="0" strike="noStrike" baseline="0" dirty="0"/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has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1400 bytes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of data with 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20-byte IP header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offset = 0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means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no fragmentation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).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When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packet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arrives at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R2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1" i="0" u="sng" strike="noStrike" baseline="0" dirty="0"/>
              <a:t>Figure 3.18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which has an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MTU of 532 bytes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512-byte data + 20-byte IP header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it has to be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fragmented.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Thus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R2 transmits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512 bytes of data; the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first fragment of 1400 bytes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router R2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sets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Flags field = 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(see </a:t>
            </a:r>
            <a:r>
              <a:rPr lang="en-US" sz="2200" b="1" i="0" u="none" strike="noStrike" baseline="0" dirty="0"/>
              <a:t>Figure 3.19b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), meaning that </a:t>
            </a:r>
            <a:r>
              <a:rPr lang="en-US" sz="2200" b="1" i="1" u="none" strike="noStrike" baseline="0" dirty="0">
                <a:solidFill>
                  <a:srgbClr val="000000"/>
                </a:solidFill>
              </a:rPr>
              <a:t>there are more fragments to follow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and sets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Offset field to 0 </a:t>
            </a:r>
            <a:r>
              <a:rPr lang="en-US" sz="2200" b="1" i="0" u="none" strike="noStrike" baseline="0" dirty="0"/>
              <a:t>(0 x1400/8)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>
                <a:solidFill>
                  <a:srgbClr val="FF0000"/>
                </a:solidFill>
              </a:rPr>
              <a:t>[zero previous fragment x previous </a:t>
            </a:r>
            <a:r>
              <a:rPr lang="en-US" sz="2200" b="1" i="0" u="none" strike="noStrike" baseline="0" dirty="0" err="1">
                <a:solidFill>
                  <a:srgbClr val="FF0000"/>
                </a:solidFill>
              </a:rPr>
              <a:t>unfragmented_data</a:t>
            </a:r>
            <a:r>
              <a:rPr lang="en-US" sz="2200" b="1" i="0" u="none" strike="noStrike" baseline="0" dirty="0">
                <a:solidFill>
                  <a:srgbClr val="FF0000"/>
                </a:solidFill>
              </a:rPr>
              <a:t>/8] </a:t>
            </a:r>
            <a:r>
              <a:rPr lang="en-US" sz="2200" b="0" i="0" u="none" strike="noStrike" baseline="0" dirty="0"/>
              <a:t>means</a:t>
            </a:r>
            <a:r>
              <a:rPr lang="en-US" sz="2200" b="0" i="0" u="none" strike="noStrike" baseline="0" dirty="0">
                <a:solidFill>
                  <a:srgbClr val="FF0000"/>
                </a:solidFill>
              </a:rPr>
              <a:t> </a:t>
            </a:r>
            <a:r>
              <a:rPr lang="en-US" sz="2200" b="1" i="0" u="none" strike="noStrike" baseline="0" dirty="0"/>
              <a:t>there are no previous fragments</a:t>
            </a:r>
            <a:r>
              <a:rPr lang="en-US" sz="2200" b="1" i="0" u="none" strike="noStrike" baseline="0" dirty="0">
                <a:solidFill>
                  <a:srgbClr val="FF0000"/>
                </a:solidFill>
              </a:rPr>
              <a:t>.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This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fragment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contains the first part of the original datagram {</a:t>
            </a:r>
            <a:r>
              <a:rPr lang="en-US" sz="2200" b="1" i="0" u="none" strike="noStrike" baseline="0" dirty="0">
                <a:solidFill>
                  <a:srgbClr val="FF0000"/>
                </a:solidFill>
              </a:rPr>
              <a:t>1400 = 512(1</a:t>
            </a:r>
            <a:r>
              <a:rPr lang="en-US" sz="2200" b="1" i="0" u="none" strike="noStrike" baseline="30000" dirty="0">
                <a:solidFill>
                  <a:srgbClr val="FF0000"/>
                </a:solidFill>
              </a:rPr>
              <a:t>st</a:t>
            </a:r>
            <a:r>
              <a:rPr lang="en-US" sz="2200" b="1" i="0" u="none" strike="noStrike" baseline="0" dirty="0">
                <a:solidFill>
                  <a:srgbClr val="FF0000"/>
                </a:solidFill>
              </a:rPr>
              <a:t>) + 512(2</a:t>
            </a:r>
            <a:r>
              <a:rPr lang="en-US" sz="2200" b="1" i="0" u="none" strike="noStrike" baseline="30000" dirty="0">
                <a:solidFill>
                  <a:srgbClr val="FF0000"/>
                </a:solidFill>
              </a:rPr>
              <a:t>nd</a:t>
            </a:r>
            <a:r>
              <a:rPr lang="en-US" sz="2200" b="1" i="0" u="none" strike="noStrike" baseline="0" dirty="0">
                <a:solidFill>
                  <a:srgbClr val="FF0000"/>
                </a:solidFill>
              </a:rPr>
              <a:t>) +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376(3</a:t>
            </a:r>
            <a:r>
              <a:rPr lang="en-US" sz="2200" b="1" baseline="30000" dirty="0">
                <a:solidFill>
                  <a:srgbClr val="FF0000"/>
                </a:solidFill>
              </a:rPr>
              <a:t>rd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>
                <a:solidFill>
                  <a:srgbClr val="000000"/>
                </a:solidFill>
              </a:rPr>
              <a:t>}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The data carried in 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the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second fragment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starts with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second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512 byte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of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original data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so the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Offset field 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is set to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64</a:t>
            </a:r>
            <a:r>
              <a:rPr lang="en-US" sz="2200" b="0" i="0" u="sng" strike="noStrike" baseline="0" dirty="0">
                <a:solidFill>
                  <a:srgbClr val="000000"/>
                </a:solidFill>
              </a:rPr>
              <a:t>, which is </a:t>
            </a:r>
            <a:r>
              <a:rPr lang="en-US" sz="2200" b="1" i="0" u="sng" strike="noStrike" baseline="0" dirty="0"/>
              <a:t>(1 x 512/8</a:t>
            </a:r>
            <a:r>
              <a:rPr lang="en-US" sz="2200" b="1" i="0" strike="noStrike" baseline="0" dirty="0"/>
              <a:t>)</a:t>
            </a:r>
            <a:r>
              <a:rPr lang="en-US" sz="2200" b="0" i="0" strike="noStrike" baseline="0" dirty="0"/>
              <a:t> </a:t>
            </a:r>
            <a:r>
              <a:rPr lang="en-US" sz="2200" b="1" i="0" strike="noStrike" baseline="0" dirty="0">
                <a:solidFill>
                  <a:srgbClr val="FF0000"/>
                </a:solidFill>
              </a:rPr>
              <a:t>[one previous fragment x previously fragmented data/8],</a:t>
            </a:r>
            <a:r>
              <a:rPr lang="en-US" sz="2200" b="0" i="0" strike="noStrike" baseline="0" dirty="0">
                <a:solidFill>
                  <a:srgbClr val="FF0000"/>
                </a:solidFill>
              </a:rPr>
              <a:t> </a:t>
            </a:r>
            <a:r>
              <a:rPr lang="en-US" sz="2200" b="0" i="0" strike="noStrike" baseline="0" dirty="0">
                <a:solidFill>
                  <a:srgbClr val="000000"/>
                </a:solidFill>
              </a:rPr>
              <a:t>which means </a:t>
            </a:r>
            <a:r>
              <a:rPr lang="en-US" sz="2200" b="1" i="1" strike="noStrike" baseline="0" dirty="0"/>
              <a:t>there is one fragment before it. </a:t>
            </a:r>
            <a:r>
              <a:rPr lang="en-US" sz="2200" strike="noStrike" baseline="0" dirty="0"/>
              <a:t>The router </a:t>
            </a:r>
            <a:r>
              <a:rPr lang="en-US" sz="2200" b="1" strike="noStrike" baseline="0" dirty="0"/>
              <a:t>R2 </a:t>
            </a:r>
            <a:r>
              <a:rPr lang="en-US" sz="2200" strike="noStrike" baseline="0" dirty="0"/>
              <a:t>sets the </a:t>
            </a:r>
            <a:r>
              <a:rPr lang="en-US" sz="2200" b="1" strike="noStrike" baseline="0" dirty="0"/>
              <a:t>Flag field = 1</a:t>
            </a:r>
            <a:r>
              <a:rPr lang="en-US" sz="2200" strike="noStrike" baseline="0" dirty="0"/>
              <a:t>, indicating more fragments to follow.</a:t>
            </a:r>
            <a:endParaRPr lang="en-US" sz="2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A7867-A3D5-4142-32E9-761635EE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5B19D-079A-B95E-50DD-25D9F5C8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64</a:t>
            </a:fld>
            <a:endParaRPr lang="th-T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86AF8E-03E3-B4FF-C762-D879B290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528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BC65-15D5-7DF3-BB39-D2D8F4DF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74725"/>
            <a:ext cx="8839200" cy="5578475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200" b="0" i="0" u="none" strike="noStrike" baseline="0" dirty="0"/>
              <a:t>The </a:t>
            </a:r>
            <a:r>
              <a:rPr lang="en-US" sz="2200" b="1" i="0" u="sng" strike="noStrike" baseline="0" dirty="0"/>
              <a:t>third fragment </a:t>
            </a:r>
            <a:r>
              <a:rPr lang="en-US" sz="2200" b="0" i="0" u="none" strike="noStrike" baseline="0" dirty="0"/>
              <a:t>contains the last </a:t>
            </a:r>
            <a:r>
              <a:rPr lang="en-US" sz="2200" b="1" i="0" u="none" strike="noStrike" baseline="0" dirty="0"/>
              <a:t>376 bytes of data</a:t>
            </a:r>
            <a:r>
              <a:rPr lang="en-US" sz="2200" b="0" i="0" u="none" strike="noStrike" baseline="0" dirty="0"/>
              <a:t>, and the </a:t>
            </a:r>
            <a:r>
              <a:rPr lang="en-US" sz="2200" b="1" i="0" u="none" strike="noStrike" baseline="0" dirty="0"/>
              <a:t>offset </a:t>
            </a:r>
            <a:r>
              <a:rPr lang="en-US" sz="2200" b="0" i="0" u="none" strike="noStrike" baseline="0" dirty="0"/>
              <a:t>is </a:t>
            </a:r>
            <a:r>
              <a:rPr lang="en-US" sz="2200" b="1" i="0" u="none" strike="noStrike" baseline="0" dirty="0"/>
              <a:t>128</a:t>
            </a:r>
            <a:r>
              <a:rPr lang="en-US" sz="2200" b="0" i="0" u="none" strike="noStrike" baseline="0" dirty="0"/>
              <a:t> (</a:t>
            </a:r>
            <a:r>
              <a:rPr lang="en-US" sz="2200" b="1" i="0" u="sng" strike="noStrike" baseline="0" dirty="0"/>
              <a:t>2 × 512/8),</a:t>
            </a:r>
            <a:r>
              <a:rPr lang="en-US" sz="2200" b="0" i="0" strike="noStrike" baseline="0" dirty="0"/>
              <a:t> which means that </a:t>
            </a:r>
            <a:r>
              <a:rPr lang="en-US" sz="2200" i="0" strike="noStrike" baseline="0" dirty="0">
                <a:solidFill>
                  <a:srgbClr val="FF0000"/>
                </a:solidFill>
              </a:rPr>
              <a:t>[</a:t>
            </a:r>
            <a:r>
              <a:rPr lang="en-US" sz="2200" b="1" i="0" strike="noStrike" baseline="0" dirty="0">
                <a:solidFill>
                  <a:srgbClr val="FF0000"/>
                </a:solidFill>
              </a:rPr>
              <a:t>2 previous fragment x previously fragmented data/8]. </a:t>
            </a:r>
            <a:r>
              <a:rPr lang="en-US" sz="2200" strike="noStrike" baseline="0" dirty="0"/>
              <a:t>The router </a:t>
            </a:r>
            <a:r>
              <a:rPr lang="en-US" sz="2200" b="1" strike="noStrike" baseline="0" dirty="0"/>
              <a:t>R2 </a:t>
            </a:r>
            <a:r>
              <a:rPr lang="en-US" sz="2200" strike="noStrike" baseline="0" dirty="0"/>
              <a:t>sets the </a:t>
            </a:r>
            <a:r>
              <a:rPr lang="en-US" sz="2200" b="1" strike="noStrike" baseline="0" dirty="0"/>
              <a:t>Flag field = 0</a:t>
            </a:r>
            <a:r>
              <a:rPr lang="en-US" sz="2200" strike="noStrike" baseline="0" dirty="0"/>
              <a:t>, indicating </a:t>
            </a:r>
            <a:r>
              <a:rPr lang="en-US" sz="2200" b="1" strike="noStrike" baseline="0" dirty="0"/>
              <a:t>no more fragments to follow</a:t>
            </a:r>
            <a:r>
              <a:rPr lang="en-US" sz="2200" strike="noStrike" baseline="0" dirty="0"/>
              <a:t>.</a:t>
            </a:r>
            <a:endParaRPr lang="en-US" sz="2200" b="1" i="0" u="none" strike="noStrike" baseline="0" dirty="0"/>
          </a:p>
          <a:p>
            <a:pPr algn="l"/>
            <a:r>
              <a:rPr lang="en-US" sz="2400" b="1" i="0" u="sng" strike="noStrike" baseline="0" dirty="0"/>
              <a:t>Why the division by 8? </a:t>
            </a:r>
          </a:p>
          <a:p>
            <a:pPr lvl="1"/>
            <a:r>
              <a:rPr lang="en-US" sz="2200" b="0" i="0" u="none" strike="noStrike" baseline="0" dirty="0"/>
              <a:t>Because the designers of </a:t>
            </a:r>
            <a:r>
              <a:rPr lang="en-US" sz="2200" b="1" i="0" u="none" strike="noStrike" baseline="0" dirty="0"/>
              <a:t>IP </a:t>
            </a:r>
            <a:r>
              <a:rPr lang="en-US" sz="2200" b="0" i="0" u="none" strike="noStrike" baseline="0" dirty="0"/>
              <a:t>decided that </a:t>
            </a:r>
            <a:r>
              <a:rPr lang="en-US" sz="2200" b="1" i="0" u="sng" strike="noStrike" baseline="0" dirty="0"/>
              <a:t>fragmentation should always happen on 8-byte boundaries</a:t>
            </a:r>
            <a:r>
              <a:rPr lang="en-US" sz="2200" b="0" i="0" u="none" strike="noStrike" baseline="0" dirty="0"/>
              <a:t>, the </a:t>
            </a:r>
            <a:r>
              <a:rPr lang="en-US" sz="2200" b="1" i="0" u="sng" strike="noStrike" baseline="0" dirty="0"/>
              <a:t>Offset field</a:t>
            </a:r>
            <a:r>
              <a:rPr lang="en-US" sz="2200" b="1" i="0" u="none" strike="noStrike" baseline="0" dirty="0"/>
              <a:t> counts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8-byte chunks </a:t>
            </a:r>
            <a:r>
              <a:rPr lang="en-US" sz="2200" b="0" i="0" u="none" strike="noStrike" baseline="0" dirty="0"/>
              <a:t>(see </a:t>
            </a:r>
            <a:r>
              <a:rPr lang="en-US" sz="2200" b="1" i="0" u="none" strike="noStrike" baseline="0" dirty="0"/>
              <a:t>Figure 3.17</a:t>
            </a:r>
            <a:r>
              <a:rPr lang="en-US" sz="2200" b="0" i="0" u="none" strike="noStrike" baseline="0" dirty="0"/>
              <a:t>).</a:t>
            </a:r>
          </a:p>
          <a:p>
            <a:pPr lvl="2"/>
            <a:r>
              <a:rPr lang="en-US" sz="2200" b="0" i="0" u="none" strike="noStrike" baseline="0" dirty="0"/>
              <a:t>Observe that the </a:t>
            </a:r>
            <a:r>
              <a:rPr lang="en-US" sz="2200" b="1" i="0" u="none" strike="noStrike" baseline="0" dirty="0"/>
              <a:t>fragmentation process </a:t>
            </a:r>
            <a:r>
              <a:rPr lang="en-US" sz="2200" b="0" i="0" u="none" strike="noStrike" baseline="0" dirty="0"/>
              <a:t>is done so that it can be repeated if a fragment arrives at another network with an </a:t>
            </a:r>
            <a:r>
              <a:rPr lang="en-US" sz="2200" b="1" i="0" u="none" strike="noStrike" baseline="0" dirty="0"/>
              <a:t>even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smaller MTU</a:t>
            </a:r>
            <a:r>
              <a:rPr lang="en-US" sz="2200" b="0" i="0" u="none" strike="noStrike" baseline="0" dirty="0"/>
              <a:t>.</a:t>
            </a:r>
          </a:p>
          <a:p>
            <a:pPr lvl="2"/>
            <a:r>
              <a:rPr lang="en-US" sz="2200" b="1" i="0" u="none" strike="noStrike" baseline="0" dirty="0"/>
              <a:t>Fragmentation</a:t>
            </a:r>
            <a:r>
              <a:rPr lang="en-US" sz="2200" b="0" i="0" u="none" strike="noStrike" baseline="0" dirty="0"/>
              <a:t> </a:t>
            </a:r>
            <a:r>
              <a:rPr lang="en-US" sz="2200" b="1" i="0" u="none" strike="noStrike" baseline="0" dirty="0"/>
              <a:t>produces smaller</a:t>
            </a:r>
            <a:r>
              <a:rPr lang="en-US" sz="2200" b="0" i="0" u="none" strike="noStrike" baseline="0" dirty="0"/>
              <a:t>, </a:t>
            </a:r>
            <a:r>
              <a:rPr lang="en-US" sz="2200" b="1" i="0" u="none" strike="noStrike" baseline="0" dirty="0"/>
              <a:t>valid IP datagrams </a:t>
            </a:r>
            <a:r>
              <a:rPr lang="en-US" sz="2200" b="0" i="0" u="none" strike="noStrike" baseline="0" dirty="0"/>
              <a:t>that can be readily </a:t>
            </a:r>
            <a:r>
              <a:rPr lang="en-US" sz="2200" b="1" i="0" u="none" strike="noStrike" baseline="0" dirty="0"/>
              <a:t>reassembled into the original datagram upon receipt</a:t>
            </a:r>
            <a:r>
              <a:rPr lang="en-US" sz="2200" b="0" i="0" u="none" strike="noStrike" baseline="0" dirty="0"/>
              <a:t>, </a:t>
            </a:r>
            <a:r>
              <a:rPr lang="en-US" sz="2200" b="1" i="0" u="none" strike="noStrike" baseline="0" dirty="0"/>
              <a:t>independent of the order of their arrival</a:t>
            </a:r>
            <a:r>
              <a:rPr lang="en-US" sz="2200" b="0" i="0" u="none" strike="noStrike" baseline="0" dirty="0"/>
              <a:t>. </a:t>
            </a:r>
          </a:p>
          <a:p>
            <a:pPr lvl="2"/>
            <a:r>
              <a:rPr lang="en-US" sz="2200" b="1" i="1" u="none" strike="noStrike" baseline="0" dirty="0"/>
              <a:t>Reassembly of the datagram </a:t>
            </a:r>
            <a:r>
              <a:rPr lang="en-US" sz="2200" b="1" u="none" strike="noStrike" baseline="0" dirty="0"/>
              <a:t>is done at the </a:t>
            </a:r>
            <a:r>
              <a:rPr lang="en-US" sz="2200" b="1" i="1" u="sng" strike="noStrike" baseline="0" dirty="0"/>
              <a:t>receiving host and not at the router</a:t>
            </a:r>
            <a:r>
              <a:rPr lang="en-US" sz="2200" b="1" i="1" u="none" strike="noStrike" baseline="0" dirty="0"/>
              <a:t>.</a:t>
            </a:r>
            <a:endParaRPr lang="en-US" sz="2200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6EBC6-9AB6-5FEF-7992-BFF7BDE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Asst. Prof. </a:t>
            </a:r>
            <a:r>
              <a:rPr lang="en-US" dirty="0" err="1"/>
              <a:t>Anilkumar</a:t>
            </a:r>
            <a:r>
              <a:rPr lang="en-US" dirty="0"/>
              <a:t> K.G PhD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BF050-8100-C741-85C6-A74A19C0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65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74036A-0792-0AAF-713A-D5C2CEE9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54" y="136525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8423-DF21-2B28-4684-7D91E316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8E01-50FD-382C-7362-2ACF58CF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66</a:t>
            </a:fld>
            <a:endParaRPr lang="th-TH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A44B2D-E631-A228-84BE-171C58BDC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68973"/>
              </p:ext>
            </p:extLst>
          </p:nvPr>
        </p:nvGraphicFramePr>
        <p:xfrm>
          <a:off x="80891" y="1295400"/>
          <a:ext cx="8982218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731600" imgH="3784680" progId="PBrush">
                  <p:embed/>
                </p:oleObj>
              </mc:Choice>
              <mc:Fallback>
                <p:oleObj name="Bitmap Image" r:id="rId2" imgW="10731600" imgH="378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91" y="1295400"/>
                        <a:ext cx="8982218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AE327B2-BAB2-85E7-1626-88D986EE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97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2783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32CD-034B-F0F6-ADF4-07B65CA1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66360"/>
            <a:ext cx="8763000" cy="5159804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i="0" u="sng" strike="noStrike" baseline="0" dirty="0"/>
              <a:t>IP reassembly at </a:t>
            </a:r>
            <a:r>
              <a:rPr lang="en-US" sz="2800" b="1" u="sng" dirty="0"/>
              <a:t>the destination </a:t>
            </a:r>
            <a:r>
              <a:rPr lang="en-US" sz="2800" b="1" i="0" u="sng" strike="noStrike" baseline="0" dirty="0"/>
              <a:t>host </a:t>
            </a:r>
            <a:r>
              <a:rPr lang="en-US" sz="2800" b="0" i="0" u="none" strike="noStrike" baseline="0" dirty="0"/>
              <a:t>is not a simple process: </a:t>
            </a:r>
          </a:p>
          <a:p>
            <a:pPr lvl="1"/>
            <a:r>
              <a:rPr lang="en-US" sz="2400" b="0" i="0" u="none" strike="noStrike" baseline="0" dirty="0"/>
              <a:t>For example, </a:t>
            </a:r>
            <a:r>
              <a:rPr lang="en-US" sz="2400" b="1" i="0" u="none" strike="noStrike" baseline="0" dirty="0"/>
              <a:t>if a single fragment is lost</a:t>
            </a:r>
            <a:r>
              <a:rPr lang="en-US" sz="2400" b="0" i="0" u="none" strike="noStrike" baseline="0" dirty="0"/>
              <a:t>, the </a:t>
            </a:r>
            <a:r>
              <a:rPr lang="en-US" sz="2400" b="1" i="0" u="none" strike="noStrike" baseline="0" dirty="0"/>
              <a:t>receiver </a:t>
            </a:r>
            <a:r>
              <a:rPr lang="en-US" sz="2400" b="0" i="0" u="none" strike="noStrike" baseline="0" dirty="0"/>
              <a:t>will still attempt to </a:t>
            </a:r>
            <a:r>
              <a:rPr lang="en-US" sz="2400" b="1" i="0" u="none" strike="noStrike" baseline="0" dirty="0"/>
              <a:t>reassemble the datagram</a:t>
            </a:r>
            <a:r>
              <a:rPr lang="en-US" sz="2400" b="0" i="0" u="none" strike="noStrike" baseline="0" dirty="0"/>
              <a:t>, eventually giving</a:t>
            </a:r>
            <a:r>
              <a:rPr lang="en-US" sz="2400" b="1" i="0" u="none" strike="noStrike" baseline="0" dirty="0"/>
              <a:t> up, </a:t>
            </a:r>
            <a:r>
              <a:rPr lang="en-US" sz="2400" b="0" i="0" u="none" strike="noStrike" baseline="0" dirty="0"/>
              <a:t>ending in a </a:t>
            </a:r>
            <a:r>
              <a:rPr lang="en-US" sz="2400" b="1" i="0" u="none" strike="noStrike" baseline="0" dirty="0"/>
              <a:t>failed reassembly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Getting </a:t>
            </a:r>
            <a:r>
              <a:rPr lang="en-US" sz="2400" b="1" i="0" u="none" strike="noStrike" baseline="0" dirty="0"/>
              <a:t>a host</a:t>
            </a:r>
            <a:r>
              <a:rPr lang="en-US" sz="2400" b="0" i="0" u="none" strike="noStrike" baseline="0" dirty="0"/>
              <a:t> to tie up resources needlessly can be the basis of a </a:t>
            </a:r>
            <a:r>
              <a:rPr lang="en-US" sz="2400" b="1" i="0" u="none" strike="noStrike" baseline="0" dirty="0"/>
              <a:t>denial-of-service </a:t>
            </a:r>
            <a:r>
              <a:rPr lang="en-US" sz="2400" i="0" u="none" strike="noStrike" baseline="0" dirty="0"/>
              <a:t>attack. </a:t>
            </a:r>
          </a:p>
          <a:p>
            <a:pPr lvl="2"/>
            <a:r>
              <a:rPr lang="en-US" b="1" i="0" u="sng" strike="noStrike" baseline="0" dirty="0"/>
              <a:t>For this reason, IP fragmentation is generally considered a good thing to avoid. </a:t>
            </a:r>
          </a:p>
          <a:p>
            <a:pPr lvl="1"/>
            <a:r>
              <a:rPr lang="en-US" sz="2400" b="1" i="0" u="none" strike="noStrike" baseline="0" dirty="0"/>
              <a:t>Hosts are now strongly encouraged to perform </a:t>
            </a:r>
            <a:r>
              <a:rPr lang="en-US" sz="2400" b="0" i="0" u="none" strike="noStrike" baseline="0" dirty="0"/>
              <a:t>“</a:t>
            </a:r>
            <a:r>
              <a:rPr lang="en-US" sz="2400" b="1" i="0" u="none" strike="noStrike" baseline="0" dirty="0"/>
              <a:t>path MTU discovery</a:t>
            </a:r>
            <a:r>
              <a:rPr lang="en-US" sz="2400" b="0" i="0" u="none" strike="noStrike" baseline="0" dirty="0"/>
              <a:t>,” </a:t>
            </a:r>
          </a:p>
          <a:p>
            <a:pPr lvl="2"/>
            <a:r>
              <a:rPr lang="en-US" i="1" u="sng" dirty="0"/>
              <a:t>It avoids </a:t>
            </a:r>
            <a:r>
              <a:rPr lang="en-US" b="1" i="1" u="sng" dirty="0"/>
              <a:t>fragmentation</a:t>
            </a:r>
            <a:r>
              <a:rPr lang="en-US" i="1" u="sng" dirty="0"/>
              <a:t> by sending </a:t>
            </a:r>
            <a:r>
              <a:rPr lang="en-US" b="1" i="1" u="sng" dirty="0"/>
              <a:t>small packets </a:t>
            </a:r>
            <a:r>
              <a:rPr lang="en-US" i="1" u="sng" dirty="0"/>
              <a:t>to traverse the link with the </a:t>
            </a:r>
            <a:r>
              <a:rPr lang="en-US" b="1" i="1" u="sng" dirty="0"/>
              <a:t>smallest MTU </a:t>
            </a:r>
            <a:r>
              <a:rPr lang="en-US" i="1" u="sng" dirty="0"/>
              <a:t>in the path from sender to receiver.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A6065-4FF3-CEF6-CAA6-D7647AD1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631F5-1175-625A-F28F-23228014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67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0AB69F-B423-4AC1-871F-CD4D0650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197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latin typeface="+mn-lt"/>
              </a:rPr>
              <a:t>Fragmentation and Reassembly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2485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28E-1D75-2420-846E-378A9BE8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621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Datagram Forwarding in IP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EF64-8FC8-8F50-9E07-12FBA7FA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19176"/>
            <a:ext cx="9067800" cy="5283236"/>
          </a:xfrm>
        </p:spPr>
        <p:txBody>
          <a:bodyPr>
            <a:normAutofit/>
          </a:bodyPr>
          <a:lstStyle/>
          <a:p>
            <a:pPr algn="l"/>
            <a:r>
              <a:rPr lang="en-US" sz="2400" b="1" i="1" u="sng" strike="noStrike" baseline="0" dirty="0"/>
              <a:t>Forwarding </a:t>
            </a:r>
            <a:r>
              <a:rPr lang="en-US" sz="2400" b="0" i="0" u="none" strike="noStrike" baseline="0" dirty="0"/>
              <a:t>is the process of taking a </a:t>
            </a:r>
            <a:r>
              <a:rPr lang="en-US" sz="2400" b="1" i="0" u="none" strike="noStrike" baseline="0" dirty="0"/>
              <a:t>packet</a:t>
            </a:r>
            <a:r>
              <a:rPr lang="en-US" sz="2400" b="0" i="0" u="none" strike="noStrike" baseline="0" dirty="0"/>
              <a:t> (</a:t>
            </a:r>
            <a:r>
              <a:rPr lang="en-US" sz="2400" b="1" i="0" u="none" strike="noStrike" baseline="0" dirty="0"/>
              <a:t>IP datagrams</a:t>
            </a:r>
            <a:r>
              <a:rPr lang="en-US" sz="2400" b="0" i="0" u="none" strike="noStrike" baseline="0" dirty="0"/>
              <a:t>) from </a:t>
            </a:r>
            <a:r>
              <a:rPr lang="en-US" sz="2400" b="1" i="0" u="none" strike="noStrike" baseline="0" dirty="0"/>
              <a:t>input </a:t>
            </a:r>
            <a:r>
              <a:rPr lang="en-US" sz="2400" b="0" i="0" u="none" strike="noStrike" baseline="0" dirty="0"/>
              <a:t>and sending it out on the appropriate </a:t>
            </a:r>
            <a:r>
              <a:rPr lang="en-US" sz="2400" b="1" i="0" u="none" strike="noStrike" baseline="0" dirty="0"/>
              <a:t>output</a:t>
            </a:r>
            <a:r>
              <a:rPr lang="en-US" sz="2400" b="0" i="0" u="none" strike="noStrike" baseline="0" dirty="0"/>
              <a:t>, </a:t>
            </a:r>
          </a:p>
          <a:p>
            <a:pPr algn="l"/>
            <a:r>
              <a:rPr lang="en-US" sz="2400" b="1" i="1" u="sng" strike="noStrike" baseline="0" dirty="0"/>
              <a:t>Routing</a:t>
            </a:r>
            <a:r>
              <a:rPr lang="en-US" sz="2400" b="0" i="0" u="sng" strike="noStrike" baseline="0" dirty="0"/>
              <a:t> </a:t>
            </a:r>
            <a:r>
              <a:rPr lang="en-US" sz="2400" b="0" i="0" u="none" strike="noStrike" baseline="0" dirty="0"/>
              <a:t>is the process of building up the </a:t>
            </a:r>
            <a:r>
              <a:rPr lang="en-US" sz="2400" b="1" i="0" u="none" strike="noStrike" baseline="0" dirty="0"/>
              <a:t>tables </a:t>
            </a:r>
            <a:r>
              <a:rPr lang="en-US" sz="2400" b="0" i="0" u="none" strike="noStrike" baseline="0" dirty="0"/>
              <a:t>that allow the correct </a:t>
            </a:r>
            <a:r>
              <a:rPr lang="en-US" sz="2400" b="1" i="0" u="none" strike="noStrike" baseline="0" dirty="0"/>
              <a:t>output</a:t>
            </a:r>
            <a:r>
              <a:rPr lang="en-US" sz="2400" b="0" i="0" u="none" strike="noStrike" baseline="0" dirty="0"/>
              <a:t> for a </a:t>
            </a:r>
            <a:r>
              <a:rPr lang="en-US" sz="2400" b="1" i="0" u="none" strike="noStrike" baseline="0" dirty="0"/>
              <a:t>packet </a:t>
            </a:r>
            <a:r>
              <a:rPr lang="en-US" sz="2400" b="0" i="0" u="none" strike="noStrike" baseline="0" dirty="0"/>
              <a:t>to be determined. </a:t>
            </a:r>
          </a:p>
          <a:p>
            <a:pPr algn="l"/>
            <a:r>
              <a:rPr lang="en-US" sz="2400" b="0" i="0" u="none" strike="noStrike" baseline="0" dirty="0"/>
              <a:t>The main points behind the </a:t>
            </a:r>
            <a:r>
              <a:rPr lang="en-US" sz="2400" b="1" i="1" u="none" strike="noStrike" baseline="0" dirty="0"/>
              <a:t>forwarding</a:t>
            </a:r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of</a:t>
            </a:r>
            <a:r>
              <a:rPr lang="en-US" sz="2400" b="0" i="0" u="none" strike="noStrike" baseline="0" dirty="0"/>
              <a:t> </a:t>
            </a:r>
            <a:r>
              <a:rPr lang="en-US" sz="2400" b="1" u="none" strike="noStrike" baseline="0" dirty="0"/>
              <a:t>IP datagrams </a:t>
            </a:r>
            <a:r>
              <a:rPr lang="en-US" sz="2400" b="0" i="0" u="none" strike="noStrike" baseline="0" dirty="0"/>
              <a:t>are the following:</a:t>
            </a:r>
          </a:p>
          <a:p>
            <a:pPr lvl="1"/>
            <a:r>
              <a:rPr lang="en-US" sz="2200" b="0" i="0" u="none" strike="noStrike" baseline="0" dirty="0"/>
              <a:t>Every </a:t>
            </a:r>
            <a:r>
              <a:rPr lang="en-US" sz="2200" b="1" i="0" u="none" strike="noStrike" baseline="0" dirty="0"/>
              <a:t>IP datagram </a:t>
            </a:r>
            <a:r>
              <a:rPr lang="en-US" sz="2200" b="0" i="0" u="none" strike="noStrike" baseline="0" dirty="0"/>
              <a:t>contains the </a:t>
            </a:r>
            <a:r>
              <a:rPr lang="en-US" sz="2200" b="1" i="0" u="none" strike="noStrike" baseline="0" dirty="0"/>
              <a:t>IP address </a:t>
            </a:r>
            <a:r>
              <a:rPr lang="en-US" sz="2200" b="0" i="0" u="none" strike="noStrike" baseline="0" dirty="0"/>
              <a:t>of the </a:t>
            </a:r>
            <a:r>
              <a:rPr lang="en-US" sz="2200" b="1" i="0" u="none" strike="noStrike" baseline="0" dirty="0"/>
              <a:t>destination host.</a:t>
            </a:r>
          </a:p>
          <a:p>
            <a:pPr lvl="1"/>
            <a:r>
              <a:rPr lang="en-US" sz="2200" b="0" i="0" u="none" strike="noStrike" baseline="0" dirty="0"/>
              <a:t>The </a:t>
            </a:r>
            <a:r>
              <a:rPr lang="en-US" sz="2200" b="1" i="0" u="none" strike="noStrike" baseline="0" dirty="0"/>
              <a:t>network part </a:t>
            </a:r>
            <a:r>
              <a:rPr lang="en-US" sz="2200" b="0" i="0" u="none" strike="noStrike" baseline="0" dirty="0"/>
              <a:t>of an </a:t>
            </a:r>
            <a:r>
              <a:rPr lang="en-US" sz="2200" b="1" i="0" u="none" strike="noStrike" baseline="0" dirty="0"/>
              <a:t>IP address </a:t>
            </a:r>
            <a:r>
              <a:rPr lang="en-US" sz="2200" b="0" i="0" u="none" strike="noStrike" baseline="0" dirty="0"/>
              <a:t>uniquely identifies a </a:t>
            </a:r>
            <a:r>
              <a:rPr lang="en-US" sz="2200" b="1" i="0" u="none" strike="noStrike" baseline="0" dirty="0"/>
              <a:t>single physical network </a:t>
            </a:r>
            <a:r>
              <a:rPr lang="en-US" sz="2200" b="0" i="0" u="none" strike="noStrike" baseline="0" dirty="0"/>
              <a:t>that is part of the </a:t>
            </a:r>
            <a:r>
              <a:rPr lang="en-US" sz="2200" b="1" i="0" u="none" strike="noStrike" baseline="0" dirty="0"/>
              <a:t>larger Internet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All </a:t>
            </a:r>
            <a:r>
              <a:rPr lang="en-US" sz="2200" b="1" i="0" u="none" strike="noStrike" baseline="0" dirty="0"/>
              <a:t>hosts</a:t>
            </a:r>
            <a:r>
              <a:rPr lang="en-US" sz="2200" b="0" i="0" u="none" strike="noStrike" baseline="0" dirty="0"/>
              <a:t> and </a:t>
            </a:r>
            <a:r>
              <a:rPr lang="en-US" sz="2200" b="1" i="0" u="none" strike="noStrike" baseline="0" dirty="0"/>
              <a:t>routers</a:t>
            </a:r>
            <a:r>
              <a:rPr lang="en-US" sz="2200" b="0" i="0" u="none" strike="noStrike" baseline="0" dirty="0"/>
              <a:t> that share the </a:t>
            </a:r>
            <a:r>
              <a:rPr lang="en-US" sz="2200" b="1" i="0" u="none" strike="noStrike" baseline="0" dirty="0"/>
              <a:t>same network part </a:t>
            </a:r>
            <a:r>
              <a:rPr lang="en-US" sz="2200" b="0" i="0" u="none" strike="noStrike" baseline="0" dirty="0"/>
              <a:t>of their address are connected to the </a:t>
            </a:r>
            <a:r>
              <a:rPr lang="en-US" sz="2200" b="1" i="0" u="none" strike="noStrike" baseline="0" dirty="0"/>
              <a:t>same physical network</a:t>
            </a:r>
            <a:r>
              <a:rPr lang="en-US" sz="2200" b="0" i="0" u="none" strike="noStrike" baseline="0" dirty="0"/>
              <a:t>.</a:t>
            </a:r>
          </a:p>
          <a:p>
            <a:pPr lvl="1"/>
            <a:r>
              <a:rPr lang="en-US" sz="2200" b="0" i="0" u="none" strike="noStrike" baseline="0" dirty="0"/>
              <a:t>Every </a:t>
            </a:r>
            <a:r>
              <a:rPr lang="en-US" sz="2200" b="1" i="0" u="none" strike="noStrike" baseline="0" dirty="0"/>
              <a:t>physical network </a:t>
            </a:r>
            <a:r>
              <a:rPr lang="en-US" sz="2200" b="0" i="0" u="none" strike="noStrike" baseline="0" dirty="0"/>
              <a:t>part of the </a:t>
            </a:r>
            <a:r>
              <a:rPr lang="en-US" sz="2200" b="1" i="0" u="none" strike="noStrike" baseline="0" dirty="0"/>
              <a:t>Internet </a:t>
            </a:r>
            <a:r>
              <a:rPr lang="en-US" sz="2200" b="0" i="0" u="none" strike="noStrike" baseline="0" dirty="0"/>
              <a:t>has at </a:t>
            </a:r>
            <a:r>
              <a:rPr lang="en-US" sz="2200" b="1" i="0" u="none" strike="noStrike" baseline="0" dirty="0"/>
              <a:t>least one router </a:t>
            </a:r>
            <a:r>
              <a:rPr lang="en-US" sz="2200" b="0" i="0" u="none" strike="noStrike" baseline="0" dirty="0"/>
              <a:t>connected to at least </a:t>
            </a:r>
            <a:r>
              <a:rPr lang="en-US" sz="2200" b="1" i="0" u="none" strike="noStrike" baseline="0" dirty="0"/>
              <a:t>one other physical network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407C-4E9C-A3A0-454E-BDCC0076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2ED7C-9D80-D1B6-EFC3-CA10816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7035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6467-FAD5-BC73-C8D9-C8A461EE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01196"/>
            <a:ext cx="8610600" cy="5124967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sng" strike="noStrike" baseline="0" dirty="0"/>
              <a:t>If the </a:t>
            </a:r>
            <a:r>
              <a:rPr lang="en-US" sz="2400" b="1" i="0" u="sng" strike="noStrike" baseline="0" dirty="0"/>
              <a:t>node</a:t>
            </a:r>
            <a:r>
              <a:rPr lang="en-US" sz="2400" b="0" i="0" u="sng" strike="noStrike" baseline="0" dirty="0"/>
              <a:t> is not connected to the </a:t>
            </a:r>
            <a:r>
              <a:rPr lang="en-US" sz="2400" b="1" i="0" u="sng" strike="noStrike" baseline="0" dirty="0"/>
              <a:t>same physical network </a:t>
            </a:r>
            <a:r>
              <a:rPr lang="en-US" sz="2400" b="0" i="0" u="sng" strike="noStrike" baseline="0" dirty="0"/>
              <a:t>as the </a:t>
            </a:r>
            <a:r>
              <a:rPr lang="en-US" sz="2400" b="1" i="0" u="sng" strike="noStrike" baseline="0" dirty="0"/>
              <a:t>destination node</a:t>
            </a:r>
            <a:r>
              <a:rPr lang="en-US" sz="2400" b="0" i="0" u="sng" strike="noStrike" baseline="0" dirty="0"/>
              <a:t>, it must send the </a:t>
            </a:r>
            <a:r>
              <a:rPr lang="en-US" sz="2400" b="1" i="0" u="sng" strike="noStrike" baseline="0" dirty="0"/>
              <a:t>datagram to a router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Each </a:t>
            </a:r>
            <a:r>
              <a:rPr lang="en-US" sz="2400" b="1" i="0" u="none" strike="noStrike" baseline="0" dirty="0"/>
              <a:t>node </a:t>
            </a:r>
            <a:r>
              <a:rPr lang="en-US" sz="2400" b="0" i="0" u="none" strike="noStrike" baseline="0" dirty="0"/>
              <a:t>will have a choice of </a:t>
            </a:r>
            <a:r>
              <a:rPr lang="en-US" sz="2400" b="1" i="0" u="none" strike="noStrike" baseline="0" dirty="0"/>
              <a:t>several routers</a:t>
            </a:r>
            <a:r>
              <a:rPr lang="en-US" sz="2400" b="0" i="0" u="none" strike="noStrike" baseline="0" dirty="0"/>
              <a:t>, so it needs to pick the </a:t>
            </a:r>
            <a:r>
              <a:rPr lang="en-US" sz="2400" b="1" i="1" u="none" strike="noStrike" baseline="0" dirty="0"/>
              <a:t>best one</a:t>
            </a:r>
            <a:r>
              <a:rPr lang="en-US" sz="2400" b="0" i="0" u="none" strike="noStrike" baseline="0" dirty="0"/>
              <a:t> with a reasonable chance of getting the </a:t>
            </a:r>
            <a:r>
              <a:rPr lang="en-US" sz="2400" b="1" i="0" u="none" strike="noStrike" baseline="0" dirty="0"/>
              <a:t>datagram closer to its destination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sng" strike="noStrike" baseline="0" dirty="0"/>
              <a:t>The </a:t>
            </a:r>
            <a:r>
              <a:rPr lang="en-US" sz="2400" b="1" i="0" u="sng" strike="noStrike" baseline="0" dirty="0"/>
              <a:t>router</a:t>
            </a:r>
            <a:r>
              <a:rPr lang="en-US" sz="2400" b="0" i="0" u="sng" strike="noStrike" baseline="0" dirty="0"/>
              <a:t> that a </a:t>
            </a:r>
            <a:r>
              <a:rPr lang="en-US" sz="2400" b="1" i="0" u="sng" strike="noStrike" baseline="0" dirty="0"/>
              <a:t>datagram</a:t>
            </a:r>
            <a:r>
              <a:rPr lang="en-US" sz="2400" b="0" i="0" u="sng" strike="noStrike" baseline="0" dirty="0"/>
              <a:t> chooses is known as the </a:t>
            </a:r>
            <a:r>
              <a:rPr lang="en-US" sz="2400" b="1" i="0" u="sng" strike="noStrike" baseline="0" dirty="0"/>
              <a:t>next hop router</a:t>
            </a:r>
            <a:r>
              <a:rPr lang="en-US" sz="2400" b="0" i="0" u="none" strike="noStrike" baseline="0" dirty="0"/>
              <a:t>. 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router </a:t>
            </a:r>
            <a:r>
              <a:rPr lang="en-US" sz="2400" b="0" i="0" u="none" strike="noStrike" baseline="0" dirty="0"/>
              <a:t>finds the correct </a:t>
            </a:r>
            <a:r>
              <a:rPr lang="en-US" sz="2400" b="1" i="0" u="none" strike="noStrike" baseline="0" dirty="0"/>
              <a:t>next hop </a:t>
            </a:r>
            <a:r>
              <a:rPr lang="en-US" sz="2400" b="0" i="0" u="none" strike="noStrike" baseline="0" dirty="0"/>
              <a:t>by consulting its </a:t>
            </a:r>
            <a:r>
              <a:rPr lang="en-US" sz="2400" b="1" i="0" u="none" strike="noStrike" baseline="0" dirty="0"/>
              <a:t>forwarding table</a:t>
            </a:r>
            <a:r>
              <a:rPr lang="en-US" sz="2400" b="0" i="0" u="none" strike="noStrike" baseline="0" dirty="0"/>
              <a:t>.</a:t>
            </a:r>
          </a:p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forwarding table </a:t>
            </a:r>
            <a:r>
              <a:rPr lang="en-US" sz="2400" b="0" i="0" u="none" strike="noStrike" baseline="0" dirty="0"/>
              <a:t>is conceptually just a list of </a:t>
            </a:r>
          </a:p>
          <a:p>
            <a:pPr marL="0" indent="0" algn="l">
              <a:buNone/>
            </a:pPr>
            <a:r>
              <a:rPr lang="en-US" sz="2400" dirty="0"/>
              <a:t>                       </a:t>
            </a:r>
            <a:r>
              <a:rPr lang="en-US" sz="2400" b="0" i="0" u="none" strike="noStrike" baseline="0" dirty="0"/>
              <a:t>(</a:t>
            </a:r>
            <a:r>
              <a:rPr lang="en-US" sz="2400" b="1" i="1" u="none" strike="noStrike" baseline="0" dirty="0" err="1"/>
              <a:t>NetworkNum</a:t>
            </a:r>
            <a:r>
              <a:rPr lang="en-US" sz="2400" b="0" i="0" u="none" strike="noStrike" baseline="0" dirty="0"/>
              <a:t>, </a:t>
            </a:r>
            <a:r>
              <a:rPr lang="en-US" sz="2400" b="1" i="1" u="none" strike="noStrike" baseline="0" dirty="0" err="1"/>
              <a:t>NextHop</a:t>
            </a:r>
            <a:r>
              <a:rPr lang="en-US" sz="2400" b="0" i="0" u="none" strike="noStrike" baseline="0" dirty="0"/>
              <a:t>) pairs.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CF9B4-72A4-4884-84DE-48F87836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4AB8-808B-C36B-C082-F8B5D20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69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40BA72-8B37-9463-3325-35CE0D4C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621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Datagram Forwarding in 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08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BD1D7-7BF3-E623-F16E-0467A176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3348A-B268-BC29-F0B0-7FB4443B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3E675-2372-BC3B-EA47-72A03C92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8" y="1139929"/>
            <a:ext cx="8699643" cy="52164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9FED94-F597-BF36-3E28-61B6E75B7FEF}"/>
              </a:ext>
            </a:extLst>
          </p:cNvPr>
          <p:cNvSpPr txBox="1">
            <a:spLocks/>
          </p:cNvSpPr>
          <p:nvPr/>
        </p:nvSpPr>
        <p:spPr>
          <a:xfrm>
            <a:off x="171663" y="136525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Cisco Network Switch</a:t>
            </a:r>
          </a:p>
        </p:txBody>
      </p:sp>
    </p:spTree>
    <p:extLst>
      <p:ext uri="{BB962C8B-B14F-4D97-AF65-F5344CB8AC3E}">
        <p14:creationId xmlns:p14="http://schemas.microsoft.com/office/powerpoint/2010/main" val="2871419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5595-F031-41BA-36A6-854356AC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5936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We can describe the </a:t>
            </a:r>
            <a:r>
              <a:rPr lang="en-US" sz="2400" b="1" i="0" u="none" strike="noStrike" baseline="0" dirty="0"/>
              <a:t>datagram forwarding algorithm </a:t>
            </a:r>
            <a:r>
              <a:rPr lang="en-US" sz="2400" b="0" i="0" u="none" strike="noStrike" baseline="0" dirty="0"/>
              <a:t>in the following way:</a:t>
            </a:r>
          </a:p>
          <a:p>
            <a:endParaRPr lang="en-US" sz="2400" dirty="0"/>
          </a:p>
          <a:p>
            <a:endParaRPr lang="en-US" sz="2400" b="0" i="0" u="none" strike="noStrike" baseline="0" dirty="0"/>
          </a:p>
          <a:p>
            <a:endParaRPr lang="en-US" sz="2400" b="0" i="0" u="none" strike="noStrike" baseline="0" dirty="0"/>
          </a:p>
          <a:p>
            <a:endParaRPr lang="en-US" sz="2400" b="0" i="0" u="none" strike="noStrike" baseline="0" dirty="0"/>
          </a:p>
          <a:p>
            <a:endParaRPr lang="en-US" sz="2400" b="0" i="0" u="none" strike="noStrike" baseline="0" dirty="0"/>
          </a:p>
          <a:p>
            <a:r>
              <a:rPr lang="en-US" sz="2400" b="0" i="0" u="none" strike="noStrike" baseline="0" dirty="0"/>
              <a:t>For a </a:t>
            </a:r>
            <a:r>
              <a:rPr lang="en-US" sz="2400" b="1" i="0" u="none" strike="noStrike" baseline="0" dirty="0"/>
              <a:t>host</a:t>
            </a:r>
            <a:r>
              <a:rPr lang="en-US" sz="2400" b="0" i="0" u="none" strike="noStrike" baseline="0" dirty="0"/>
              <a:t> with only </a:t>
            </a:r>
            <a:r>
              <a:rPr lang="en-US" sz="2400" b="1" i="0" u="none" strike="noStrike" baseline="0" dirty="0"/>
              <a:t>one interface </a:t>
            </a:r>
            <a:r>
              <a:rPr lang="en-US" sz="2400" b="0" i="0" u="none" strike="noStrike" baseline="0" dirty="0"/>
              <a:t>and only a </a:t>
            </a:r>
            <a:r>
              <a:rPr lang="en-US" sz="2400" b="1" i="0" u="none" strike="noStrike" baseline="0" dirty="0"/>
              <a:t>default router </a:t>
            </a:r>
            <a:r>
              <a:rPr lang="en-US" sz="2400" b="0" i="0" u="none" strike="noStrike" baseline="0" dirty="0"/>
              <a:t>in its </a:t>
            </a:r>
            <a:r>
              <a:rPr lang="en-US" sz="2400" b="1" i="0" u="none" strike="noStrike" baseline="0" dirty="0"/>
              <a:t>forwarding table</a:t>
            </a:r>
            <a:r>
              <a:rPr lang="en-US" sz="2400" b="0" i="0" u="none" strike="noStrike" baseline="0" dirty="0"/>
              <a:t>, this simplifies to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19520-FD5F-BC31-2D9F-36A153CA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F7AD-10AA-BBED-6D21-E263E5B2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70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5346A-67DA-645F-D3D2-8EC9514A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621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Datagram Forwarding in IP </a:t>
            </a:r>
            <a:endParaRPr lang="en-US" sz="4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01B128-8C9B-C7E6-B759-F6D42A818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41807"/>
              </p:ext>
            </p:extLst>
          </p:nvPr>
        </p:nvGraphicFramePr>
        <p:xfrm>
          <a:off x="190500" y="1828800"/>
          <a:ext cx="8801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77320" imgH="1720800" progId="PBrush">
                  <p:embed/>
                </p:oleObj>
              </mc:Choice>
              <mc:Fallback>
                <p:oleObj name="Bitmap Image" r:id="rId2" imgW="8077320" imgH="1720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" y="1828800"/>
                        <a:ext cx="88011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5193E6C-0DA7-B34A-F604-BE64439F5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19914"/>
              </p:ext>
            </p:extLst>
          </p:nvPr>
        </p:nvGraphicFramePr>
        <p:xfrm>
          <a:off x="152399" y="4876800"/>
          <a:ext cx="8781551" cy="15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64200" imgH="1085760" progId="PBrush">
                  <p:embed/>
                </p:oleObj>
              </mc:Choice>
              <mc:Fallback>
                <p:oleObj name="Bitmap Image" r:id="rId4" imgW="6064200" imgH="1085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399" y="4876800"/>
                        <a:ext cx="8781551" cy="15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6989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A046-B4D8-5E72-6B2B-392FC99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3852"/>
            <a:ext cx="8839200" cy="546249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000000"/>
                </a:solidFill>
              </a:rPr>
              <a:t>Let’s see how this works in the example internetwork of </a:t>
            </a:r>
            <a:r>
              <a:rPr lang="en-US" sz="2200" b="1" i="0" u="none" strike="noStrike" baseline="0" dirty="0"/>
              <a:t>Figure 3.15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en-US" sz="2200" b="1" i="0" u="sng" strike="noStrike" baseline="0" dirty="0">
                <a:solidFill>
                  <a:srgbClr val="000000"/>
                </a:solidFill>
              </a:rPr>
              <a:t>First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suppose that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wants to send a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datagram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H2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l"/>
            <a:r>
              <a:rPr lang="en-US" sz="2200" b="0" i="0" u="none" strike="noStrike" baseline="0" dirty="0">
                <a:solidFill>
                  <a:srgbClr val="000000"/>
                </a:solidFill>
              </a:rPr>
              <a:t>Since they are on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same physical network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H1,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H2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have the same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network number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in their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IP address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Thus,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can deliver the datagram directly to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H2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over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Ethernet (NW2)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2000" b="0" i="0" u="sng" strike="noStrike" baseline="0" dirty="0">
                <a:solidFill>
                  <a:srgbClr val="000000"/>
                </a:solidFill>
              </a:rPr>
              <a:t>one issue that needs to be resolved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how H1 finds the correct Ethernet address for H2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000" b="0" i="0" u="sng" strike="noStrike" baseline="0" dirty="0">
                <a:solidFill>
                  <a:srgbClr val="000000"/>
                </a:solidFill>
              </a:rPr>
              <a:t>Suppose </a:t>
            </a:r>
            <a:r>
              <a:rPr lang="en-US" sz="2000" b="1" i="0" u="sng" strike="noStrike" baseline="0" dirty="0">
                <a:solidFill>
                  <a:srgbClr val="000000"/>
                </a:solidFill>
              </a:rPr>
              <a:t>H5</a:t>
            </a:r>
            <a:r>
              <a:rPr lang="en-US" sz="2000" b="0" i="0" u="sng" strike="noStrike" baseline="0" dirty="0">
                <a:solidFill>
                  <a:srgbClr val="000000"/>
                </a:solidFill>
              </a:rPr>
              <a:t> wants to send a </a:t>
            </a:r>
            <a:r>
              <a:rPr lang="en-US" sz="2000" b="1" i="0" u="sng" strike="noStrike" baseline="0" dirty="0">
                <a:solidFill>
                  <a:srgbClr val="000000"/>
                </a:solidFill>
              </a:rPr>
              <a:t>datagram</a:t>
            </a:r>
            <a:r>
              <a:rPr lang="en-US" sz="2000" b="0" i="0" u="sng" strike="noStrike" baseline="0" dirty="0">
                <a:solidFill>
                  <a:srgbClr val="000000"/>
                </a:solidFill>
              </a:rPr>
              <a:t> to </a:t>
            </a:r>
            <a:r>
              <a:rPr lang="en-US" sz="2000" b="1" i="0" u="sng" strike="noStrike" baseline="0" dirty="0">
                <a:solidFill>
                  <a:srgbClr val="000000"/>
                </a:solidFill>
              </a:rPr>
              <a:t>H8</a:t>
            </a:r>
            <a:r>
              <a:rPr lang="en-US" sz="2000" b="0" i="0" u="sng" strike="noStrike" baseline="0" dirty="0">
                <a:solidFill>
                  <a:srgbClr val="000000"/>
                </a:solidFill>
              </a:rPr>
              <a:t>.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Since they are on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different physical networks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and have different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network numbers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H5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needs to send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the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datagram to a </a:t>
            </a:r>
            <a:r>
              <a:rPr lang="en-US" sz="2000" b="1" i="0" u="sng" strike="noStrike" baseline="0" dirty="0">
                <a:solidFill>
                  <a:srgbClr val="000000"/>
                </a:solidFill>
              </a:rPr>
              <a:t>router</a:t>
            </a:r>
            <a:r>
              <a:rPr lang="en-US" sz="2000" b="0" i="0" u="sng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000" b="1" i="0" u="none" strike="noStrike" baseline="0" dirty="0">
                <a:solidFill>
                  <a:srgbClr val="000000"/>
                </a:solidFill>
              </a:rPr>
              <a:t>R1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is the only choice (called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default router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) of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to send the datagram to the wireless network (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Network1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).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</a:rPr>
              <a:t>Similarly,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R1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knows it cannot deliver a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datagram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directly to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H8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because neither of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R1’s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interfaces is on the same network as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H8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B6B8-C780-C692-4ADF-B85BB61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9AFDE-39DE-6D28-0ABE-75A35650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71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7FF222-3EBC-97F3-057A-F01FE024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62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Datagram Forwarding in IP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95144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BE5AC-7319-094A-94AD-D8A05978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08C2-6490-BDA3-0FD0-45EC206F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72</a:t>
            </a:fld>
            <a:endParaRPr lang="th-TH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D505C7-6ABE-DF87-4127-6BB208905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81000"/>
          <a:ext cx="8686800" cy="599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80160" imgH="4908600" progId="PBrush">
                  <p:embed/>
                </p:oleObj>
              </mc:Choice>
              <mc:Fallback>
                <p:oleObj name="Bitmap Image" r:id="rId2" imgW="6680160" imgH="49086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9D505C7-6ABE-DF87-4127-6BB208905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381000"/>
                        <a:ext cx="8686800" cy="599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446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E7AB-17A1-714F-4133-F2F6BE0F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01479"/>
            <a:ext cx="8839200" cy="4924684"/>
          </a:xfrm>
        </p:spPr>
        <p:txBody>
          <a:bodyPr>
            <a:normAutofit/>
          </a:bodyPr>
          <a:lstStyle/>
          <a:p>
            <a:pPr lvl="1"/>
            <a:r>
              <a:rPr lang="en-US" sz="2200" b="1" i="0" u="none" strike="noStrike" baseline="0" dirty="0">
                <a:solidFill>
                  <a:srgbClr val="000000"/>
                </a:solidFill>
              </a:rPr>
              <a:t>R1’s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default router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is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R2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;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R1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then sends the datagram 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R2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over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Ethernet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Assuming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R2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has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forwarding table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shown in </a:t>
            </a:r>
            <a:r>
              <a:rPr lang="en-US" sz="2200" b="1" i="0" u="none" strike="noStrike" baseline="0" dirty="0"/>
              <a:t>Table 3.6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it looks up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H8’s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network number (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network 4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) and forwards the datagram over the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point-to-point network 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R3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</a:rPr>
              <a:t>Finally,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R3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, since it is on the same network as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H8,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 forwards the datagram directly to </a:t>
            </a:r>
            <a:r>
              <a:rPr lang="en-US" sz="2200" b="1" i="0" u="none" strike="noStrike" baseline="0" dirty="0">
                <a:solidFill>
                  <a:srgbClr val="000000"/>
                </a:solidFill>
              </a:rPr>
              <a:t>H8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81498-6A2B-F78C-5FD8-F2EDA967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C9F7-A503-D1C7-5E1E-2B01EDF0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73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0A73F7-6BD8-8ACD-0E07-B637A38A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621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Datagram Forwarding in IP</a:t>
            </a:r>
            <a:endParaRPr lang="en-US" sz="4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D68773-30DE-11BE-43D9-3934EC702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93901"/>
              </p:ext>
            </p:extLst>
          </p:nvPr>
        </p:nvGraphicFramePr>
        <p:xfrm>
          <a:off x="1426294" y="3886200"/>
          <a:ext cx="6163740" cy="177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25920" imgH="1041480" progId="PBrush">
                  <p:embed/>
                </p:oleObj>
              </mc:Choice>
              <mc:Fallback>
                <p:oleObj name="Bitmap Image" r:id="rId2" imgW="3625920" imgH="10414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0FE77C3-AD79-79D7-3FD3-B496F5B67D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6294" y="3886200"/>
                        <a:ext cx="6163740" cy="1770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840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12BE-8861-4B8B-A5F4-8D7D434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Note that it is possible to include information about </a:t>
            </a:r>
            <a:r>
              <a:rPr lang="en-US" sz="2400" b="1" i="0" u="sng" strike="noStrike" baseline="0" dirty="0">
                <a:solidFill>
                  <a:srgbClr val="000000"/>
                </a:solidFill>
                <a:latin typeface="NimbusRomNo9L-Regu"/>
              </a:rPr>
              <a:t>directly connected networks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in the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NimbusRomNo9L-Regu"/>
              </a:rPr>
              <a:t>forwarding table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For example, we could label the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NimbusRomNo9L-Regu"/>
              </a:rPr>
              <a:t>network interfaces of </a:t>
            </a:r>
            <a:r>
              <a:rPr lang="en-US" sz="2200" b="1" i="0" u="sng" strike="noStrike" baseline="0" dirty="0">
                <a:solidFill>
                  <a:srgbClr val="000000"/>
                </a:solidFill>
                <a:latin typeface="NimbusRomNo9L-Regu"/>
              </a:rPr>
              <a:t>router R2 </a:t>
            </a:r>
            <a:r>
              <a:rPr lang="en-US" sz="2200" b="0" i="0" u="sng" strike="noStrike" baseline="0" dirty="0">
                <a:solidFill>
                  <a:srgbClr val="000000"/>
                </a:solidFill>
                <a:latin typeface="NimbusRomNo9L-Regu"/>
              </a:rPr>
              <a:t>as </a:t>
            </a:r>
            <a:r>
              <a:rPr lang="en-US" sz="2200" b="1" i="0" u="sng" strike="noStrike" baseline="0" dirty="0">
                <a:solidFill>
                  <a:srgbClr val="000000"/>
                </a:solidFill>
                <a:latin typeface="NimbusRomNo9L-Regu"/>
              </a:rPr>
              <a:t>interface 0</a:t>
            </a:r>
            <a:r>
              <a:rPr lang="en-US" sz="2200" b="0" i="0" u="sng" strike="noStrike" baseline="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for the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NimbusRomNo9L-Regu"/>
              </a:rPr>
              <a:t>point-to-point link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NimbusRomNo9L-Regu"/>
              </a:rPr>
              <a:t>network 3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) and </a:t>
            </a:r>
            <a:r>
              <a:rPr lang="en-US" sz="2200" b="1" i="0" u="sng" strike="noStrike" baseline="0" dirty="0">
                <a:solidFill>
                  <a:srgbClr val="000000"/>
                </a:solidFill>
                <a:latin typeface="NimbusRomNo9L-Regu"/>
              </a:rPr>
              <a:t>interface 1</a:t>
            </a:r>
            <a:r>
              <a:rPr lang="en-US" sz="2200" b="0" i="0" u="sng" strike="noStrike" baseline="0" dirty="0">
                <a:solidFill>
                  <a:srgbClr val="000000"/>
                </a:solidFill>
                <a:latin typeface="NimbusRomNo9L-Regu"/>
              </a:rPr>
              <a:t> for the </a:t>
            </a:r>
            <a:r>
              <a:rPr lang="en-US" sz="2200" b="1" i="0" u="sng" strike="noStrike" baseline="0" dirty="0">
                <a:solidFill>
                  <a:srgbClr val="000000"/>
                </a:solidFill>
                <a:latin typeface="NimbusRomNo9L-Regu"/>
              </a:rPr>
              <a:t>Ethernet </a:t>
            </a:r>
            <a:r>
              <a:rPr lang="en-US" sz="2200" b="0" i="0" u="sng" strike="noStrike" baseline="0" dirty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n-US" sz="2200" b="1" i="0" u="sng" strike="noStrike" baseline="0" dirty="0">
                <a:solidFill>
                  <a:srgbClr val="000000"/>
                </a:solidFill>
                <a:latin typeface="NimbusRomNo9L-Regu"/>
              </a:rPr>
              <a:t>network 2</a:t>
            </a:r>
            <a:r>
              <a:rPr lang="en-US" sz="2200" b="0" i="0" u="sng" strike="noStrike" baseline="0" dirty="0">
                <a:solidFill>
                  <a:srgbClr val="000000"/>
                </a:solidFill>
                <a:latin typeface="NimbusRomNo9L-Regu"/>
              </a:rPr>
              <a:t>)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. Then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NimbusRomNo9L-Regu"/>
              </a:rPr>
              <a:t>R2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 would have the </a:t>
            </a:r>
            <a:r>
              <a:rPr lang="en-US" sz="2200" b="1" i="0" u="none" strike="noStrike" baseline="0" dirty="0">
                <a:solidFill>
                  <a:srgbClr val="000000"/>
                </a:solidFill>
                <a:latin typeface="NimbusRomNo9L-Regu"/>
              </a:rPr>
              <a:t>forwarding table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shown in </a:t>
            </a:r>
            <a:r>
              <a:rPr lang="en-US" sz="2200" b="1" i="0" u="none" strike="noStrike" baseline="0" dirty="0">
                <a:latin typeface="NimbusRomNo9L-Regu"/>
              </a:rPr>
              <a:t>Table 3.7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A520-1EA3-5AF5-9CD8-6C5D347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4DA9E-A515-3125-FD19-E8A5EC5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74</a:t>
            </a:fld>
            <a:endParaRPr lang="th-T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599C20-1EE1-AFD5-3B03-31FC75B5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621"/>
            <a:ext cx="8229600" cy="790575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/>
              <a:t>Datagram Forwarding in IP</a:t>
            </a:r>
            <a:endParaRPr lang="en-US" sz="4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13745E-11F5-6648-2C81-FDE7B7342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89544"/>
              </p:ext>
            </p:extLst>
          </p:nvPr>
        </p:nvGraphicFramePr>
        <p:xfrm>
          <a:off x="1298291" y="3429000"/>
          <a:ext cx="6852218" cy="26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65520" imgH="1739880" progId="PBrush">
                  <p:embed/>
                </p:oleObj>
              </mc:Choice>
              <mc:Fallback>
                <p:oleObj name="Bitmap Image" r:id="rId2" imgW="4565520" imgH="173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8291" y="3429000"/>
                        <a:ext cx="6852218" cy="267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74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210A2-4C63-2B9F-28B4-44A8482B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07B-19AD-D072-91E1-82CE25B5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8</a:t>
            </a:fld>
            <a:endParaRPr lang="th-TH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A69680C-8AD4-5D53-D208-6EB465F0A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38232"/>
              </p:ext>
            </p:extLst>
          </p:nvPr>
        </p:nvGraphicFramePr>
        <p:xfrm>
          <a:off x="1295400" y="382419"/>
          <a:ext cx="6629400" cy="597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32280" imgH="4813200" progId="PBrush">
                  <p:embed/>
                </p:oleObj>
              </mc:Choice>
              <mc:Fallback>
                <p:oleObj name="Bitmap Image" r:id="rId2" imgW="4832280" imgH="4813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382419"/>
                        <a:ext cx="6629400" cy="5973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6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Anilkumar K.G PhD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598-343F-43AF-BF0E-2965081514C6}" type="slidenum">
              <a:rPr lang="th-TH" smtClean="0"/>
              <a:pPr/>
              <a:t>9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467600" cy="57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FD5816E7D914AA716CC990F3A338A" ma:contentTypeVersion="4" ma:contentTypeDescription="Create a new document." ma:contentTypeScope="" ma:versionID="7cd67410788d2ee0e3b6a9a49b97b805">
  <xsd:schema xmlns:xsd="http://www.w3.org/2001/XMLSchema" xmlns:xs="http://www.w3.org/2001/XMLSchema" xmlns:p="http://schemas.microsoft.com/office/2006/metadata/properties" xmlns:ns2="f552a409-6c25-434a-8ced-a1201b983f43" targetNamespace="http://schemas.microsoft.com/office/2006/metadata/properties" ma:root="true" ma:fieldsID="556605e655f5121e38c7faedec4852a1" ns2:_="">
    <xsd:import namespace="f552a409-6c25-434a-8ced-a1201b983f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a409-6c25-434a-8ced-a1201b983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DE5129-8242-41A6-85B6-88C6D98B6873}"/>
</file>

<file path=customXml/itemProps2.xml><?xml version="1.0" encoding="utf-8"?>
<ds:datastoreItem xmlns:ds="http://schemas.openxmlformats.org/officeDocument/2006/customXml" ds:itemID="{F0B300AA-75B0-4169-9723-B31C61A07ADA}"/>
</file>

<file path=customXml/itemProps3.xml><?xml version="1.0" encoding="utf-8"?>
<ds:datastoreItem xmlns:ds="http://schemas.openxmlformats.org/officeDocument/2006/customXml" ds:itemID="{E063427D-FE1A-4ADC-BA27-28EA3ED5BCDB}"/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7161</Words>
  <Application>Microsoft Office PowerPoint</Application>
  <PresentationFormat>On-screen Show (4:3)</PresentationFormat>
  <Paragraphs>533</Paragraphs>
  <Slides>74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NimbusRomNo9L-Regu</vt:lpstr>
      <vt:lpstr>NimbusRomNo9L-ReguItal</vt:lpstr>
      <vt:lpstr>NimbusSanL-Bold</vt:lpstr>
      <vt:lpstr>Office Theme</vt:lpstr>
      <vt:lpstr>Custom Design</vt:lpstr>
      <vt:lpstr>Bitmap Image</vt:lpstr>
      <vt:lpstr>Chapter3 Internetworking </vt:lpstr>
      <vt:lpstr>How do we build networks on a global scale?</vt:lpstr>
      <vt:lpstr>How do we build networks of global scale?</vt:lpstr>
      <vt:lpstr>PowerPoint Presentation</vt:lpstr>
      <vt:lpstr>PowerPoint Presentation</vt:lpstr>
      <vt:lpstr>Switching Basics</vt:lpstr>
      <vt:lpstr>PowerPoint Presentation</vt:lpstr>
      <vt:lpstr>PowerPoint Presentation</vt:lpstr>
      <vt:lpstr>PowerPoint Presentation</vt:lpstr>
      <vt:lpstr>Switching Basics</vt:lpstr>
      <vt:lpstr>Switching Basics</vt:lpstr>
      <vt:lpstr>Switching Basics</vt:lpstr>
      <vt:lpstr>Switching Basics</vt:lpstr>
      <vt:lpstr>Datagrams Switching</vt:lpstr>
      <vt:lpstr>PowerPoint Presentation</vt:lpstr>
      <vt:lpstr>Datagrams Switching</vt:lpstr>
      <vt:lpstr>Datagrams Switching</vt:lpstr>
      <vt:lpstr>Datagrams Switching</vt:lpstr>
      <vt:lpstr>Virtual Circuit Switching</vt:lpstr>
      <vt:lpstr>PowerPoint Presentation</vt:lpstr>
      <vt:lpstr>Virtual Circuit Switching</vt:lpstr>
      <vt:lpstr>Virtual Circuit Switching</vt:lpstr>
      <vt:lpstr>Virtual Circuit Switching</vt:lpstr>
      <vt:lpstr>Virtual Circuit Switching</vt:lpstr>
      <vt:lpstr>PowerPoint Presentation</vt:lpstr>
      <vt:lpstr>Virtual Circuit Switching</vt:lpstr>
      <vt:lpstr>Virtual Circuit Switching</vt:lpstr>
      <vt:lpstr>Virtual Circuit Switching</vt:lpstr>
      <vt:lpstr>Virtual Circuit Switching</vt:lpstr>
      <vt:lpstr>Virtual Circuit Switching</vt:lpstr>
      <vt:lpstr>Virtual Circuit Switching</vt:lpstr>
      <vt:lpstr>Virtual Circuit Switching</vt:lpstr>
      <vt:lpstr>Virtual Circuit Switching</vt:lpstr>
      <vt:lpstr>Virtual Circuit Switching</vt:lpstr>
      <vt:lpstr>Source Routing Switching</vt:lpstr>
      <vt:lpstr>Source Routing Switching</vt:lpstr>
      <vt:lpstr>Source Routing</vt:lpstr>
      <vt:lpstr>Source Routing</vt:lpstr>
      <vt:lpstr>Source Routing</vt:lpstr>
      <vt:lpstr>Source Routing</vt:lpstr>
      <vt:lpstr>Source Routing</vt:lpstr>
      <vt:lpstr>Internet </vt:lpstr>
      <vt:lpstr>Internet </vt:lpstr>
      <vt:lpstr>Internet  https://en.wikipedia.org/wiki/IEEE_802.11</vt:lpstr>
      <vt:lpstr>Internet </vt:lpstr>
      <vt:lpstr>PowerPoint Presentation</vt:lpstr>
      <vt:lpstr>Internet</vt:lpstr>
      <vt:lpstr>IP Service Model</vt:lpstr>
      <vt:lpstr>IP Service Model</vt:lpstr>
      <vt:lpstr>IP Datagram Delivery</vt:lpstr>
      <vt:lpstr>Pv4 Packet Format</vt:lpstr>
      <vt:lpstr>Packet Format</vt:lpstr>
      <vt:lpstr>Packet Format</vt:lpstr>
      <vt:lpstr>Packet Format</vt:lpstr>
      <vt:lpstr>Packet Format</vt:lpstr>
      <vt:lpstr>Packet Format</vt:lpstr>
      <vt:lpstr>Fragmentation and Reassembly</vt:lpstr>
      <vt:lpstr>Fragmentation and Reassembly</vt:lpstr>
      <vt:lpstr>Fragmentation and Reassembly</vt:lpstr>
      <vt:lpstr>Fragmentation and Reassembly</vt:lpstr>
      <vt:lpstr>Fragmentation and Reassembly</vt:lpstr>
      <vt:lpstr>PowerPoint Presentation</vt:lpstr>
      <vt:lpstr>Fragmentation and Reassembly</vt:lpstr>
      <vt:lpstr>Fragmentation and Reassembly</vt:lpstr>
      <vt:lpstr>Fragmentation and Reassembly</vt:lpstr>
      <vt:lpstr>Fragmentation and Reassembly</vt:lpstr>
      <vt:lpstr>Fragmentation and Reassembly</vt:lpstr>
      <vt:lpstr>Datagram Forwarding in IP</vt:lpstr>
      <vt:lpstr>Datagram Forwarding in IP</vt:lpstr>
      <vt:lpstr>Datagram Forwarding in IP </vt:lpstr>
      <vt:lpstr>Datagram Forwarding in IP </vt:lpstr>
      <vt:lpstr>PowerPoint Presentation</vt:lpstr>
      <vt:lpstr>Datagram Forwarding in IP</vt:lpstr>
      <vt:lpstr>Datagram Forwarding in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Foundation</dc:title>
  <dc:creator>win7</dc:creator>
  <cp:lastModifiedBy>SIDDHARTH KRISHNA</cp:lastModifiedBy>
  <cp:revision>1941</cp:revision>
  <dcterms:created xsi:type="dcterms:W3CDTF">2022-05-13T05:25:49Z</dcterms:created>
  <dcterms:modified xsi:type="dcterms:W3CDTF">2023-07-02T05:25:53Z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0x0101007FAFD5816E7D914AA716CC990F3A338A</vt:lpwstr>
  </property>
</Properties>
</file>