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2.xml" ContentType="application/inkml+xml"/>
  <Override PartName="/ppt/ink/ink1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3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321" r:id="rId8"/>
    <p:sldId id="322" r:id="rId9"/>
    <p:sldId id="262" r:id="rId10"/>
    <p:sldId id="263" r:id="rId11"/>
    <p:sldId id="264" r:id="rId12"/>
    <p:sldId id="330" r:id="rId13"/>
    <p:sldId id="332" r:id="rId14"/>
    <p:sldId id="324" r:id="rId15"/>
    <p:sldId id="325" r:id="rId16"/>
    <p:sldId id="326" r:id="rId17"/>
    <p:sldId id="328" r:id="rId18"/>
    <p:sldId id="329" r:id="rId19"/>
    <p:sldId id="265" r:id="rId20"/>
    <p:sldId id="266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333" r:id="rId34"/>
    <p:sldId id="281" r:id="rId35"/>
    <p:sldId id="282" r:id="rId36"/>
    <p:sldId id="283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31" r:id="rId55"/>
    <p:sldId id="302" r:id="rId56"/>
    <p:sldId id="303" r:id="rId57"/>
    <p:sldId id="305" r:id="rId58"/>
    <p:sldId id="306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9D43-99A8-429F-94B5-369361E30FBD}" type="datetimeFigureOut">
              <a:rPr lang="th-TH" smtClean="0"/>
              <a:pPr/>
              <a:t>06/07/66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6591-BB6D-4524-98CB-379B6B5F0BD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7-10T03:48:18.4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7-10T03:47:09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0,'0'0</inkml:trace>
  <inkml:trace contextRef="#ctx0" brushRef="#br0" timeOffset="1552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7-10T03:48:14.7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</inkml:trace>
  <inkml:trace contextRef="#ctx0" brushRef="#br0" timeOffset="614">695 0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8F36-FDE5-49CC-B288-ADFF92B6F3D5}" type="datetimeFigureOut">
              <a:rPr lang="th-TH" smtClean="0"/>
              <a:pPr/>
              <a:t>06/07/66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D5DC-E25B-4775-BFF2-D7FC5A60A8C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D5DC-E25B-4775-BFF2-D7FC5A60A8C4}" type="slidenum">
              <a:rPr lang="th-TH" smtClean="0"/>
              <a:pPr/>
              <a:t>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FD5DC-E25B-4775-BFF2-D7FC5A60A8C4}" type="slidenum">
              <a:rPr lang="th-TH" smtClean="0"/>
              <a:pPr/>
              <a:t>61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Dr.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A62F-9B67-40DC-999A-F15A3A1A276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tsystems.com/introduction-to-subnett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docs/DOC-1287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.xml"/><Relationship Id="rId10" Type="http://schemas.openxmlformats.org/officeDocument/2006/relationships/image" Target="../media/image9.wmf"/><Relationship Id="rId4" Type="http://schemas.openxmlformats.org/officeDocument/2006/relationships/image" Target="../media/image90.png"/><Relationship Id="rId9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Internet Addressing</a:t>
            </a:r>
            <a:endParaRPr lang="th-T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Reference: </a:t>
            </a:r>
            <a:r>
              <a:rPr lang="en-US" dirty="0">
                <a:solidFill>
                  <a:schemeClr val="tx1"/>
                </a:solidFill>
              </a:rPr>
              <a:t>Internetworking with TCP/IP: Principles, Protocol, and Architecture, Douglas E. Comer 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Edition, 2017,, Pearson,  ISBN 978-93-325-5010-0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Dr.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2076"/>
            <a:ext cx="8763000" cy="4924087"/>
          </a:xfrm>
        </p:spPr>
        <p:txBody>
          <a:bodyPr>
            <a:normAutofit/>
          </a:bodyPr>
          <a:lstStyle/>
          <a:p>
            <a:r>
              <a:rPr lang="en-US" sz="2800" dirty="0"/>
              <a:t>To accommodate various </a:t>
            </a:r>
            <a:r>
              <a:rPr lang="en-US" sz="2800" b="1" dirty="0"/>
              <a:t>network systems</a:t>
            </a:r>
            <a:r>
              <a:rPr lang="en-US" sz="2800" dirty="0"/>
              <a:t>, the </a:t>
            </a:r>
            <a:r>
              <a:rPr lang="en-US" sz="2800" b="1" dirty="0"/>
              <a:t>IP address </a:t>
            </a:r>
            <a:r>
              <a:rPr lang="en-US" sz="2800" dirty="0"/>
              <a:t>designers did not choose a </a:t>
            </a:r>
            <a:r>
              <a:rPr lang="en-US" sz="2800" b="1" dirty="0"/>
              <a:t>single division of the address, </a:t>
            </a:r>
            <a:r>
              <a:rPr lang="en-US" sz="2800" dirty="0"/>
              <a:t>instead they:</a:t>
            </a:r>
          </a:p>
          <a:p>
            <a:pPr lvl="1"/>
            <a:r>
              <a:rPr lang="en-US" dirty="0"/>
              <a:t>invented a </a:t>
            </a:r>
            <a:r>
              <a:rPr lang="en-US" b="1" u="sng" dirty="0"/>
              <a:t>classful addressing</a:t>
            </a:r>
            <a:r>
              <a:rPr lang="en-US" dirty="0"/>
              <a:t> scheme allowing a given network to be </a:t>
            </a:r>
            <a:r>
              <a:rPr lang="en-US" b="1" i="1" dirty="0"/>
              <a:t>large</a:t>
            </a:r>
            <a:r>
              <a:rPr lang="en-US" dirty="0"/>
              <a:t>, </a:t>
            </a:r>
            <a:r>
              <a:rPr lang="en-US" b="1" i="1" dirty="0"/>
              <a:t>medium</a:t>
            </a:r>
            <a:r>
              <a:rPr lang="en-US" dirty="0"/>
              <a:t>, or </a:t>
            </a:r>
            <a:r>
              <a:rPr lang="en-US" b="1" i="1" dirty="0"/>
              <a:t>small</a:t>
            </a:r>
            <a:r>
              <a:rPr lang="en-US" dirty="0"/>
              <a:t>.</a:t>
            </a:r>
          </a:p>
          <a:p>
            <a:r>
              <a:rPr lang="en-US" sz="2800" b="1" dirty="0"/>
              <a:t>Figure 5.1</a:t>
            </a:r>
            <a:r>
              <a:rPr lang="en-US" sz="2800" dirty="0"/>
              <a:t> illustrates how the original </a:t>
            </a:r>
            <a:r>
              <a:rPr lang="en-US" sz="2800" b="1" dirty="0"/>
              <a:t>classful addressing scheme</a:t>
            </a:r>
            <a:r>
              <a:rPr lang="en-US" sz="2800" dirty="0"/>
              <a:t> divided each </a:t>
            </a:r>
            <a:r>
              <a:rPr lang="en-US" sz="2800" b="1" dirty="0"/>
              <a:t>IPv4</a:t>
            </a:r>
            <a:r>
              <a:rPr lang="en-US" sz="2800" dirty="0"/>
              <a:t> address into </a:t>
            </a:r>
            <a:r>
              <a:rPr lang="en-US" sz="2800" b="1" dirty="0"/>
              <a:t>two parts</a:t>
            </a:r>
            <a:endParaRPr lang="en-US" sz="2800" dirty="0"/>
          </a:p>
          <a:p>
            <a:pPr lvl="2"/>
            <a:r>
              <a:rPr lang="en-US" dirty="0"/>
              <a:t>Although most of the </a:t>
            </a:r>
            <a:r>
              <a:rPr lang="en-US" b="1" dirty="0"/>
              <a:t>classful addressing </a:t>
            </a:r>
            <a:r>
              <a:rPr lang="en-US" dirty="0"/>
              <a:t>scheme </a:t>
            </a:r>
            <a:r>
              <a:rPr lang="en-US" b="1" u="sng" dirty="0"/>
              <a:t>is no longer used</a:t>
            </a:r>
            <a:r>
              <a:rPr lang="en-US" dirty="0"/>
              <a:t>, it explains how the </a:t>
            </a:r>
            <a:r>
              <a:rPr lang="en-US" b="1" dirty="0"/>
              <a:t>IPv4</a:t>
            </a:r>
            <a:r>
              <a:rPr lang="en-US" dirty="0"/>
              <a:t> </a:t>
            </a:r>
            <a:r>
              <a:rPr lang="en-US" b="1" dirty="0"/>
              <a:t>multicast address space </a:t>
            </a:r>
            <a:r>
              <a:rPr lang="en-US" dirty="0"/>
              <a:t>was chosen.</a:t>
            </a:r>
          </a:p>
          <a:p>
            <a:pPr lvl="1"/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Dr.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696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12</a:t>
            </a:fld>
            <a:endParaRPr lang="th-TH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82000" cy="47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" y="59436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Courtesy :</a:t>
            </a:r>
            <a:r>
              <a:rPr lang="en-US" sz="2000" dirty="0">
                <a:hlinkClick r:id="rId3"/>
              </a:rPr>
              <a:t> https://www.ittsystems.com/introduction-to-subnetting/</a:t>
            </a:r>
            <a:endParaRPr lang="th-TH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13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666750"/>
            <a:ext cx="91059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059363"/>
          </a:xfrm>
        </p:spPr>
        <p:txBody>
          <a:bodyPr>
            <a:normAutofit/>
          </a:bodyPr>
          <a:lstStyle/>
          <a:p>
            <a:r>
              <a:rPr lang="en-US" sz="2800" b="1" dirty="0"/>
              <a:t>Bit-wise representation of IPv4 classful addresses:</a:t>
            </a:r>
          </a:p>
          <a:p>
            <a:pPr lvl="1"/>
            <a:r>
              <a:rPr lang="en-US" sz="2400" dirty="0"/>
              <a:t>In the following </a:t>
            </a:r>
            <a:r>
              <a:rPr lang="en-US" sz="2400" b="1" dirty="0"/>
              <a:t>bit-wise</a:t>
            </a:r>
            <a:r>
              <a:rPr lang="en-US" sz="2400" dirty="0"/>
              <a:t> representation (see </a:t>
            </a:r>
            <a:r>
              <a:rPr lang="en-US" sz="2400" b="1" dirty="0"/>
              <a:t>Figure </a:t>
            </a:r>
            <a:r>
              <a:rPr lang="en-US" sz="2400" dirty="0"/>
              <a:t>on the next slide),</a:t>
            </a:r>
          </a:p>
          <a:p>
            <a:pPr lvl="2"/>
            <a:r>
              <a:rPr lang="en-US" b="1" i="1" dirty="0"/>
              <a:t>n</a:t>
            </a:r>
            <a:r>
              <a:rPr lang="en-US" dirty="0"/>
              <a:t> is the </a:t>
            </a:r>
            <a:r>
              <a:rPr lang="en-US" b="1" dirty="0"/>
              <a:t>network ID</a:t>
            </a:r>
            <a:endParaRPr lang="en-US" dirty="0"/>
          </a:p>
          <a:p>
            <a:pPr lvl="2"/>
            <a:r>
              <a:rPr lang="en-US" b="1" i="1" dirty="0"/>
              <a:t>H</a:t>
            </a:r>
            <a:r>
              <a:rPr lang="en-US" b="1" dirty="0"/>
              <a:t> </a:t>
            </a:r>
            <a:r>
              <a:rPr lang="en-US" dirty="0"/>
              <a:t>is the </a:t>
            </a:r>
            <a:r>
              <a:rPr lang="en-US" b="1" dirty="0"/>
              <a:t>host ID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</a:t>
            </a:r>
          </a:p>
          <a:p>
            <a:pPr lvl="2"/>
            <a:r>
              <a:rPr lang="en-US" b="1" i="1" dirty="0"/>
              <a:t>X</a:t>
            </a:r>
            <a:r>
              <a:rPr lang="en-US" dirty="0"/>
              <a:t> is a bit and has no specified purpose.</a:t>
            </a:r>
          </a:p>
          <a:p>
            <a:pPr lvl="1"/>
            <a:r>
              <a:rPr lang="en-US" sz="2400" u="sng" dirty="0"/>
              <a:t>The number of addresses usable for </a:t>
            </a:r>
            <a:r>
              <a:rPr lang="en-US" sz="2400" b="1" u="sng" dirty="0"/>
              <a:t>hosts</a:t>
            </a:r>
            <a:r>
              <a:rPr lang="en-US" sz="2400" u="sng" dirty="0"/>
              <a:t> in each </a:t>
            </a:r>
            <a:r>
              <a:rPr lang="en-US" sz="2400" b="1" u="sng" dirty="0"/>
              <a:t>network</a:t>
            </a:r>
            <a:r>
              <a:rPr lang="en-US" sz="2400" u="sng" dirty="0"/>
              <a:t> is always (</a:t>
            </a:r>
            <a:r>
              <a:rPr lang="en-US" sz="2400" b="1" u="sng" dirty="0"/>
              <a:t>2</a:t>
            </a:r>
            <a:r>
              <a:rPr lang="en-US" sz="2400" b="1" i="1" u="sng" baseline="30000" dirty="0"/>
              <a:t>N</a:t>
            </a:r>
            <a:r>
              <a:rPr lang="en-US" sz="2400" b="1" u="sng" dirty="0"/>
              <a:t> </a:t>
            </a:r>
            <a:r>
              <a:rPr lang="en-US" sz="2400" b="1" u="sng" dirty="0">
                <a:sym typeface="Symbol"/>
              </a:rPr>
              <a:t></a:t>
            </a:r>
            <a:r>
              <a:rPr lang="en-US" sz="2400" b="1" u="sng" dirty="0"/>
              <a:t> 2</a:t>
            </a:r>
            <a:r>
              <a:rPr lang="en-US" sz="2400" u="sng" dirty="0"/>
              <a:t>)</a:t>
            </a:r>
            <a:r>
              <a:rPr lang="en-US" sz="2400" dirty="0"/>
              <a:t>, </a:t>
            </a:r>
            <a:r>
              <a:rPr lang="en-US" sz="2400" u="sng" dirty="0"/>
              <a:t>where </a:t>
            </a:r>
            <a:r>
              <a:rPr lang="en-US" sz="2400" b="1" i="1" u="sng" dirty="0"/>
              <a:t>N</a:t>
            </a:r>
            <a:r>
              <a:rPr lang="en-US" sz="2400" u="sng" dirty="0"/>
              <a:t> is the number of </a:t>
            </a:r>
            <a:r>
              <a:rPr lang="en-US" sz="2400" b="1" u="sng" dirty="0"/>
              <a:t>host field bits</a:t>
            </a:r>
            <a:r>
              <a:rPr lang="en-US" sz="2400" u="sng" dirty="0"/>
              <a:t>, and the subtraction of </a:t>
            </a:r>
            <a:r>
              <a:rPr lang="en-US" sz="2400" b="1" u="sng" dirty="0"/>
              <a:t>2 bits</a:t>
            </a:r>
            <a:r>
              <a:rPr lang="en-US" sz="2400" u="sng" dirty="0"/>
              <a:t> adjusts for the use of the </a:t>
            </a:r>
            <a:r>
              <a:rPr lang="en-US" sz="2400" b="1" u="sng" dirty="0"/>
              <a:t>all-bits-zero</a:t>
            </a:r>
            <a:r>
              <a:rPr lang="en-US" sz="2400" u="sng" dirty="0"/>
              <a:t> host portion for the </a:t>
            </a:r>
            <a:r>
              <a:rPr lang="en-US" sz="2400" b="1" u="sng" dirty="0"/>
              <a:t>network address </a:t>
            </a:r>
            <a:r>
              <a:rPr lang="en-US" sz="2400" u="sng" dirty="0"/>
              <a:t>and the </a:t>
            </a:r>
            <a:r>
              <a:rPr lang="en-US" sz="2400" b="1" u="sng" dirty="0"/>
              <a:t>all-bits-one</a:t>
            </a:r>
            <a:r>
              <a:rPr lang="en-US" sz="2400" u="sng" dirty="0"/>
              <a:t> host portion as a </a:t>
            </a:r>
            <a:r>
              <a:rPr lang="en-US" sz="2400" b="1" u="sng" dirty="0"/>
              <a:t>broadcast address</a:t>
            </a:r>
            <a:r>
              <a:rPr lang="en-US" sz="2400" dirty="0"/>
              <a:t>. 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15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612294" cy="57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6248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Courtesy : Wikipedia</a:t>
            </a:r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16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344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562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Courtesy : </a:t>
            </a:r>
            <a:r>
              <a:rPr lang="en-US" sz="2000" dirty="0">
                <a:hlinkClick r:id="rId3"/>
              </a:rPr>
              <a:t>https://learningnetwork.cisco.com/docs/DOC-12872</a:t>
            </a:r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network address </a:t>
            </a:r>
            <a:r>
              <a:rPr lang="en-US" sz="2800" dirty="0"/>
              <a:t>range of the </a:t>
            </a:r>
            <a:r>
              <a:rPr lang="en-US" sz="2800" b="1" dirty="0"/>
              <a:t>Class A</a:t>
            </a:r>
            <a:r>
              <a:rPr lang="en-US" sz="2800" dirty="0"/>
              <a:t> </a:t>
            </a:r>
            <a:r>
              <a:rPr lang="en-US" sz="2800" b="1" dirty="0"/>
              <a:t>scheme</a:t>
            </a:r>
            <a:r>
              <a:rPr lang="en-US" sz="2800" dirty="0"/>
              <a:t> is </a:t>
            </a:r>
            <a:r>
              <a:rPr lang="en-US" sz="2800" b="1" dirty="0"/>
              <a:t>1-126</a:t>
            </a:r>
            <a:r>
              <a:rPr lang="en-US" sz="2800" dirty="0"/>
              <a:t> (</a:t>
            </a:r>
            <a:r>
              <a:rPr lang="en-US" sz="2800" b="1" dirty="0"/>
              <a:t>00000001 </a:t>
            </a:r>
            <a:r>
              <a:rPr lang="en-US" sz="2800" dirty="0"/>
              <a:t>– </a:t>
            </a:r>
            <a:r>
              <a:rPr lang="en-US" sz="2800" b="1" dirty="0"/>
              <a:t>01111110</a:t>
            </a:r>
            <a:r>
              <a:rPr lang="en-US" sz="2800" dirty="0"/>
              <a:t>) because </a:t>
            </a:r>
            <a:r>
              <a:rPr lang="en-US" sz="2800" b="1" u="sng" dirty="0"/>
              <a:t>0. </a:t>
            </a:r>
            <a:r>
              <a:rPr lang="en-US" sz="2800" b="1" u="sng" dirty="0" err="1"/>
              <a:t>x.x.x</a:t>
            </a:r>
            <a:r>
              <a:rPr lang="en-US" sz="2800" u="sng" dirty="0"/>
              <a:t> and </a:t>
            </a:r>
            <a:r>
              <a:rPr lang="en-US" sz="2800" b="1" u="sng" dirty="0"/>
              <a:t>127. </a:t>
            </a:r>
            <a:r>
              <a:rPr lang="en-US" sz="2800" b="1" u="sng" dirty="0" err="1"/>
              <a:t>x.x.x</a:t>
            </a:r>
            <a:r>
              <a:rPr lang="en-US" sz="2800" u="sng" dirty="0"/>
              <a:t> addresses are reserved</a:t>
            </a:r>
            <a:r>
              <a:rPr lang="en-US" sz="2800" dirty="0"/>
              <a:t>.</a:t>
            </a:r>
          </a:p>
          <a:p>
            <a:pPr lvl="1"/>
            <a:r>
              <a:rPr lang="en-US" sz="2400" b="1" dirty="0"/>
              <a:t>0</a:t>
            </a:r>
            <a:r>
              <a:rPr lang="en-US" sz="2400" dirty="0"/>
              <a:t> = 00000000 and </a:t>
            </a:r>
            <a:r>
              <a:rPr lang="en-US" sz="2400" b="1" dirty="0"/>
              <a:t>127</a:t>
            </a:r>
            <a:r>
              <a:rPr lang="en-US" sz="2400" dirty="0"/>
              <a:t> = 011111111</a:t>
            </a:r>
          </a:p>
          <a:p>
            <a:r>
              <a:rPr lang="en-US" sz="2800" dirty="0"/>
              <a:t>With these classes, a computer/device can look at the </a:t>
            </a:r>
            <a:r>
              <a:rPr lang="en-US" sz="2800" b="1" dirty="0"/>
              <a:t>first three bits </a:t>
            </a:r>
            <a:r>
              <a:rPr lang="en-US" sz="2800" dirty="0"/>
              <a:t>of any </a:t>
            </a:r>
            <a:r>
              <a:rPr lang="en-US" sz="2800" b="1" dirty="0"/>
              <a:t>IP address </a:t>
            </a:r>
            <a:r>
              <a:rPr lang="en-US" sz="2800" dirty="0"/>
              <a:t>and determine what </a:t>
            </a:r>
            <a:r>
              <a:rPr lang="en-US" sz="2800" b="1" dirty="0"/>
              <a:t>class</a:t>
            </a:r>
            <a:r>
              <a:rPr lang="en-US" sz="2800" dirty="0"/>
              <a:t> it belongs to. </a:t>
            </a:r>
          </a:p>
          <a:p>
            <a:pPr lvl="1"/>
            <a:r>
              <a:rPr lang="en-US" sz="2400" dirty="0"/>
              <a:t>For example, the </a:t>
            </a:r>
            <a:r>
              <a:rPr lang="en-US" sz="2400" b="1" dirty="0"/>
              <a:t>192.168.1.250</a:t>
            </a:r>
            <a:r>
              <a:rPr lang="en-US" sz="2400" dirty="0"/>
              <a:t> </a:t>
            </a:r>
            <a:r>
              <a:rPr lang="en-US" sz="2400" b="1" dirty="0"/>
              <a:t>IP address </a:t>
            </a:r>
            <a:r>
              <a:rPr lang="en-US" sz="2400" dirty="0"/>
              <a:t>falls into the </a:t>
            </a:r>
            <a:r>
              <a:rPr lang="en-US" sz="2400" b="1" dirty="0"/>
              <a:t>Class C</a:t>
            </a:r>
            <a:r>
              <a:rPr lang="en-US" sz="2400" dirty="0"/>
              <a:t> because </a:t>
            </a:r>
            <a:r>
              <a:rPr lang="en-US" sz="2400" b="1" dirty="0"/>
              <a:t>192 = 11000000</a:t>
            </a:r>
            <a:r>
              <a:rPr lang="en-US" sz="2400" b="1" baseline="-25000" dirty="0"/>
              <a:t>2</a:t>
            </a:r>
            <a:endParaRPr lang="en-US" sz="2400" b="1" dirty="0"/>
          </a:p>
          <a:p>
            <a:r>
              <a:rPr lang="en-US" sz="2800" dirty="0"/>
              <a:t>Looking at the </a:t>
            </a:r>
            <a:r>
              <a:rPr lang="en-US" sz="2800" b="1" dirty="0"/>
              <a:t>Host ID portion </a:t>
            </a:r>
            <a:r>
              <a:rPr lang="en-US" sz="2800" dirty="0"/>
              <a:t>of each class, we can determine how many </a:t>
            </a:r>
            <a:r>
              <a:rPr lang="en-US" sz="2800" b="1" dirty="0"/>
              <a:t>hosts</a:t>
            </a:r>
            <a:r>
              <a:rPr lang="en-US" sz="2800" dirty="0"/>
              <a:t> (or </a:t>
            </a:r>
            <a:r>
              <a:rPr lang="en-US" sz="2800" b="1" u="sng" dirty="0"/>
              <a:t>number of individual IP addresses</a:t>
            </a:r>
            <a:r>
              <a:rPr lang="en-US" sz="2800" dirty="0"/>
              <a:t>) in a network</a:t>
            </a:r>
          </a:p>
          <a:p>
            <a:pPr lvl="1"/>
            <a:r>
              <a:rPr lang="en-US" sz="2400" dirty="0"/>
              <a:t>For example, a </a:t>
            </a:r>
            <a:r>
              <a:rPr lang="en-US" sz="2400" b="1" dirty="0"/>
              <a:t>Class C</a:t>
            </a:r>
            <a:r>
              <a:rPr lang="en-US" sz="2400" dirty="0"/>
              <a:t> network will support up to </a:t>
            </a:r>
            <a:r>
              <a:rPr lang="en-US" sz="2400" b="1" dirty="0"/>
              <a:t>254</a:t>
            </a:r>
            <a:r>
              <a:rPr lang="en-US" sz="2400" dirty="0"/>
              <a:t> </a:t>
            </a:r>
            <a:r>
              <a:rPr lang="en-US" sz="2400" b="1" dirty="0"/>
              <a:t>hosts </a:t>
            </a:r>
            <a:r>
              <a:rPr lang="en-US" sz="2400" dirty="0"/>
              <a:t>i.e. </a:t>
            </a:r>
            <a:r>
              <a:rPr lang="en-US" sz="2400" b="1" dirty="0"/>
              <a:t>host addresses  00000000</a:t>
            </a:r>
            <a:r>
              <a:rPr lang="en-US" sz="2400" dirty="0"/>
              <a:t> (</a:t>
            </a:r>
            <a:r>
              <a:rPr lang="en-US" sz="2400" b="1" dirty="0"/>
              <a:t>0</a:t>
            </a:r>
            <a:r>
              <a:rPr lang="en-US" sz="2400" dirty="0"/>
              <a:t>) and </a:t>
            </a:r>
            <a:r>
              <a:rPr lang="en-US" sz="2400" b="1" dirty="0"/>
              <a:t>11111111</a:t>
            </a:r>
            <a:r>
              <a:rPr lang="en-US" sz="2400" dirty="0"/>
              <a:t> (</a:t>
            </a:r>
            <a:r>
              <a:rPr lang="en-US" sz="2400" b="1" dirty="0"/>
              <a:t>255</a:t>
            </a:r>
            <a:r>
              <a:rPr lang="en-US" sz="2400" dirty="0"/>
              <a:t>) are used for </a:t>
            </a:r>
            <a:r>
              <a:rPr lang="en-US" sz="2400" b="1" dirty="0"/>
              <a:t>network </a:t>
            </a:r>
            <a:r>
              <a:rPr lang="en-US" sz="2400" dirty="0"/>
              <a:t>and </a:t>
            </a:r>
            <a:r>
              <a:rPr lang="en-US" sz="2400" b="1" dirty="0"/>
              <a:t>broadcast addresses</a:t>
            </a:r>
            <a:r>
              <a:rPr lang="en-US" sz="2400" dirty="0"/>
              <a:t>. </a:t>
            </a:r>
            <a:r>
              <a:rPr lang="en-US" sz="2400" b="1" u="sng" dirty="0"/>
              <a:t>So the total hosts are 256-2 = 254.</a:t>
            </a:r>
          </a:p>
          <a:p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Two </a:t>
            </a:r>
            <a:r>
              <a:rPr lang="en-US" sz="2800" b="1" dirty="0"/>
              <a:t>host addresses </a:t>
            </a:r>
            <a:r>
              <a:rPr lang="en-US" sz="2800" dirty="0"/>
              <a:t>(such as </a:t>
            </a:r>
            <a:r>
              <a:rPr lang="en-US" sz="2800" b="1" dirty="0"/>
              <a:t>00000000</a:t>
            </a:r>
            <a:r>
              <a:rPr lang="en-US" sz="2800" dirty="0"/>
              <a:t>  and </a:t>
            </a:r>
            <a:r>
              <a:rPr lang="en-US" sz="2800" b="1" dirty="0"/>
              <a:t>11111111</a:t>
            </a:r>
            <a:r>
              <a:rPr lang="en-US" sz="2800" dirty="0"/>
              <a:t>) in </a:t>
            </a:r>
            <a:r>
              <a:rPr lang="en-US" sz="2800" b="1" dirty="0"/>
              <a:t>Class C</a:t>
            </a:r>
            <a:r>
              <a:rPr lang="en-US" sz="2800" dirty="0"/>
              <a:t> cannot be assigned to </a:t>
            </a:r>
            <a:r>
              <a:rPr lang="en-US" sz="2800" b="1" dirty="0"/>
              <a:t>hosts </a:t>
            </a:r>
            <a:r>
              <a:rPr lang="en-US" sz="2800" dirty="0"/>
              <a:t>because </a:t>
            </a:r>
            <a:r>
              <a:rPr lang="en-US" sz="2800" b="1" u="sng" dirty="0"/>
              <a:t>all 0s </a:t>
            </a:r>
            <a:r>
              <a:rPr lang="en-US" sz="2800" u="sng" dirty="0"/>
              <a:t>represents</a:t>
            </a:r>
            <a:r>
              <a:rPr lang="en-US" sz="2800" b="1" u="sng" dirty="0"/>
              <a:t> </a:t>
            </a:r>
            <a:r>
              <a:rPr lang="en-US" sz="2800" u="sng" dirty="0"/>
              <a:t>the</a:t>
            </a:r>
            <a:r>
              <a:rPr lang="en-US" sz="2800" b="1" u="sng" dirty="0"/>
              <a:t> network address</a:t>
            </a:r>
            <a:r>
              <a:rPr lang="en-US" sz="2800" dirty="0"/>
              <a:t> and </a:t>
            </a:r>
            <a:r>
              <a:rPr lang="en-US" sz="2800" b="1" u="sng" dirty="0"/>
              <a:t>all 1s </a:t>
            </a:r>
            <a:r>
              <a:rPr lang="en-US" sz="2800" u="sng" dirty="0"/>
              <a:t>represents the </a:t>
            </a:r>
            <a:r>
              <a:rPr lang="en-US" sz="2800" b="1" u="sng" dirty="0"/>
              <a:t>broadcast address</a:t>
            </a:r>
            <a:r>
              <a:rPr lang="en-US" sz="2800" dirty="0"/>
              <a:t>. </a:t>
            </a:r>
          </a:p>
          <a:p>
            <a:pPr lvl="1"/>
            <a:r>
              <a:rPr lang="en-US" dirty="0"/>
              <a:t>This leaves with </a:t>
            </a:r>
            <a:r>
              <a:rPr lang="en-US" b="1" dirty="0"/>
              <a:t>254 </a:t>
            </a:r>
            <a:r>
              <a:rPr lang="en-US" dirty="0"/>
              <a:t>(</a:t>
            </a:r>
            <a:r>
              <a:rPr lang="en-US" b="1" dirty="0"/>
              <a:t>2</a:t>
            </a:r>
            <a:r>
              <a:rPr lang="en-US" b="1" baseline="30000" dirty="0"/>
              <a:t>8</a:t>
            </a:r>
            <a:r>
              <a:rPr lang="en-US" b="1" dirty="0"/>
              <a:t>-2</a:t>
            </a:r>
            <a:r>
              <a:rPr lang="en-US" dirty="0"/>
              <a:t>) </a:t>
            </a:r>
            <a:r>
              <a:rPr lang="en-US" b="1" dirty="0"/>
              <a:t>host IDs</a:t>
            </a:r>
            <a:r>
              <a:rPr lang="en-US" dirty="0"/>
              <a:t>. </a:t>
            </a:r>
          </a:p>
          <a:p>
            <a:r>
              <a:rPr lang="en-US" sz="2800" dirty="0"/>
              <a:t>A simple formula calculates the </a:t>
            </a:r>
            <a:r>
              <a:rPr lang="en-US" sz="2800" b="1" dirty="0"/>
              <a:t>number of hosts</a:t>
            </a:r>
            <a:r>
              <a:rPr lang="en-US" sz="2800" dirty="0"/>
              <a:t> supported by a network is: </a:t>
            </a:r>
          </a:p>
          <a:p>
            <a:pPr>
              <a:buNone/>
            </a:pPr>
            <a:r>
              <a:rPr lang="en-US" sz="2800" dirty="0"/>
              <a:t>         </a:t>
            </a:r>
            <a:r>
              <a:rPr lang="en-US" sz="2800" b="1" dirty="0"/>
              <a:t>No. of usable IP addresses (host addresses) = 2</a:t>
            </a:r>
            <a:r>
              <a:rPr lang="en-US" sz="2800" b="1" baseline="30000" dirty="0"/>
              <a:t>host_bits</a:t>
            </a:r>
            <a:r>
              <a:rPr lang="en-US" sz="2800" b="1" dirty="0"/>
              <a:t> </a:t>
            </a:r>
            <a:r>
              <a:rPr lang="en-US" sz="2800" b="1" dirty="0">
                <a:sym typeface="Symbol"/>
              </a:rPr>
              <a:t></a:t>
            </a:r>
            <a:r>
              <a:rPr lang="en-US" sz="2800" b="1" dirty="0"/>
              <a:t> 2</a:t>
            </a:r>
          </a:p>
          <a:p>
            <a:pPr lvl="1"/>
            <a:r>
              <a:rPr lang="en-US" sz="2400" u="sng" dirty="0"/>
              <a:t>Anyone who needed a network that supports up to </a:t>
            </a:r>
            <a:r>
              <a:rPr lang="en-US" sz="2400" b="1" u="sng" dirty="0"/>
              <a:t>254 hosts </a:t>
            </a:r>
            <a:r>
              <a:rPr lang="en-US" sz="2400" u="sng" dirty="0"/>
              <a:t>can use a </a:t>
            </a:r>
            <a:r>
              <a:rPr lang="en-US" sz="2400" b="1" u="sng" dirty="0"/>
              <a:t>Class C </a:t>
            </a:r>
            <a:r>
              <a:rPr lang="en-US" sz="2400" u="sng" dirty="0"/>
              <a:t>network</a:t>
            </a:r>
            <a:r>
              <a:rPr lang="en-US" sz="2400" dirty="0"/>
              <a:t>. </a:t>
            </a:r>
          </a:p>
          <a:p>
            <a:r>
              <a:rPr lang="en-US" sz="2800" b="1" dirty="0"/>
              <a:t>What if you only need just 10 IP addresses (host addresses)? </a:t>
            </a:r>
          </a:p>
          <a:p>
            <a:pPr lvl="1"/>
            <a:r>
              <a:rPr lang="en-US" sz="2400" dirty="0"/>
              <a:t>You still get a </a:t>
            </a:r>
            <a:r>
              <a:rPr lang="en-US" sz="2400" b="1" dirty="0"/>
              <a:t>Class C network</a:t>
            </a:r>
            <a:r>
              <a:rPr lang="en-US" sz="2400" dirty="0"/>
              <a:t>. This </a:t>
            </a:r>
            <a:r>
              <a:rPr lang="en-US" sz="2400" b="1" dirty="0"/>
              <a:t>wastage </a:t>
            </a:r>
            <a:r>
              <a:rPr lang="en-US" sz="2400" dirty="0"/>
              <a:t>of </a:t>
            </a:r>
            <a:r>
              <a:rPr lang="en-US" sz="2400" b="1" dirty="0"/>
              <a:t>IP addresses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dirty="0"/>
              <a:t> It is even worse for </a:t>
            </a:r>
            <a:r>
              <a:rPr lang="en-US" sz="2400" b="1" dirty="0"/>
              <a:t>Class B</a:t>
            </a:r>
            <a:r>
              <a:rPr lang="en-US" sz="2400" dirty="0"/>
              <a:t> (65,534 usable </a:t>
            </a:r>
            <a:r>
              <a:rPr lang="en-US" sz="2400" b="1" dirty="0"/>
              <a:t>IP addresses </a:t>
            </a:r>
            <a:r>
              <a:rPr lang="en-US" sz="2400" dirty="0"/>
              <a:t>per network) and </a:t>
            </a:r>
            <a:r>
              <a:rPr lang="en-US" sz="2400" b="1" dirty="0"/>
              <a:t>Class A </a:t>
            </a:r>
            <a:r>
              <a:rPr lang="en-US" sz="2400" dirty="0"/>
              <a:t>(16,777,214 usable </a:t>
            </a:r>
            <a:r>
              <a:rPr lang="en-US" sz="2400" b="1" dirty="0"/>
              <a:t>IP addresses </a:t>
            </a:r>
            <a:r>
              <a:rPr lang="en-US" sz="2400" dirty="0"/>
              <a:t>per network)!</a:t>
            </a:r>
            <a:endParaRPr lang="th-TH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18</a:t>
            </a:fld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Classful Addressing Scheme 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classful addressing </a:t>
            </a:r>
            <a:r>
              <a:rPr lang="en-US" sz="2800" dirty="0"/>
              <a:t>scheme, each address is said to be </a:t>
            </a:r>
            <a:r>
              <a:rPr lang="en-US" sz="2800" b="1" dirty="0"/>
              <a:t>self-identifying</a:t>
            </a:r>
            <a:r>
              <a:rPr lang="en-US" sz="2800" dirty="0"/>
              <a:t> because the boundary between </a:t>
            </a:r>
            <a:r>
              <a:rPr lang="en-US" sz="2800" b="1" dirty="0"/>
              <a:t>prefix </a:t>
            </a:r>
            <a:r>
              <a:rPr lang="en-US" sz="2800" dirty="0"/>
              <a:t>and </a:t>
            </a:r>
            <a:r>
              <a:rPr lang="en-US" sz="2800" b="1" dirty="0"/>
              <a:t>suffix </a:t>
            </a:r>
            <a:r>
              <a:rPr lang="en-US" sz="2800" dirty="0"/>
              <a:t>can be computed from the </a:t>
            </a:r>
            <a:r>
              <a:rPr lang="en-US" sz="2800" b="1" dirty="0"/>
              <a:t>address itself</a:t>
            </a:r>
          </a:p>
          <a:p>
            <a:pPr lvl="1"/>
            <a:r>
              <a:rPr lang="en-US" sz="2400" b="1" u="sng" dirty="0"/>
              <a:t>Class A</a:t>
            </a:r>
            <a:r>
              <a:rPr lang="en-US" sz="2400" dirty="0"/>
              <a:t> addresses are used for networks with </a:t>
            </a:r>
            <a:r>
              <a:rPr lang="en-US" sz="2400" b="1" u="sng" dirty="0"/>
              <a:t>large hosts</a:t>
            </a:r>
            <a:r>
              <a:rPr lang="en-US" sz="2400" b="1" dirty="0"/>
              <a:t> </a:t>
            </a:r>
            <a:r>
              <a:rPr lang="en-US" sz="2400" dirty="0"/>
              <a:t>(it has a </a:t>
            </a:r>
            <a:r>
              <a:rPr lang="en-US" sz="2400" b="1" dirty="0"/>
              <a:t>7-bit</a:t>
            </a:r>
            <a:r>
              <a:rPr lang="en-US" sz="2400" dirty="0"/>
              <a:t> </a:t>
            </a:r>
            <a:r>
              <a:rPr lang="en-US" sz="2400" b="1" dirty="0" err="1"/>
              <a:t>networkID</a:t>
            </a:r>
            <a:r>
              <a:rPr lang="en-US" sz="2400" dirty="0"/>
              <a:t> and </a:t>
            </a:r>
            <a:r>
              <a:rPr lang="en-US" sz="2400" b="1" dirty="0"/>
              <a:t>24-bit </a:t>
            </a:r>
            <a:r>
              <a:rPr lang="en-US" sz="2400" b="1" dirty="0" err="1"/>
              <a:t>hostID</a:t>
            </a:r>
            <a:r>
              <a:rPr lang="en-US" sz="2400" dirty="0"/>
              <a:t>).</a:t>
            </a:r>
          </a:p>
          <a:p>
            <a:pPr lvl="1"/>
            <a:r>
              <a:rPr lang="en-US" sz="2400" b="1" u="sng" dirty="0"/>
              <a:t>Class B</a:t>
            </a:r>
            <a:r>
              <a:rPr lang="en-US" sz="2400" b="1" dirty="0"/>
              <a:t> </a:t>
            </a:r>
            <a:r>
              <a:rPr lang="en-US" sz="2400" dirty="0"/>
              <a:t>addresses used for </a:t>
            </a:r>
            <a:r>
              <a:rPr lang="en-US" sz="2400" b="1" dirty="0"/>
              <a:t>medium size </a:t>
            </a:r>
            <a:r>
              <a:rPr lang="en-US" sz="2400" dirty="0"/>
              <a:t>networks  (it allocates </a:t>
            </a:r>
            <a:r>
              <a:rPr lang="en-US" sz="2400" b="1" dirty="0"/>
              <a:t>14 bits </a:t>
            </a:r>
            <a:r>
              <a:rPr lang="en-US" sz="2400" dirty="0"/>
              <a:t>to the </a:t>
            </a:r>
            <a:r>
              <a:rPr lang="en-US" sz="2400" b="1" dirty="0" err="1"/>
              <a:t>networkID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16 bits </a:t>
            </a:r>
            <a:r>
              <a:rPr lang="en-US" sz="2400" dirty="0"/>
              <a:t>to the </a:t>
            </a:r>
            <a:r>
              <a:rPr lang="en-US" sz="2400" b="1" dirty="0" err="1"/>
              <a:t>hostID</a:t>
            </a:r>
            <a:r>
              <a:rPr lang="en-US" sz="2400" dirty="0"/>
              <a:t>).</a:t>
            </a:r>
          </a:p>
          <a:p>
            <a:pPr lvl="1"/>
            <a:r>
              <a:rPr lang="en-US" sz="2400" b="1" u="sng" dirty="0"/>
              <a:t>Class C</a:t>
            </a:r>
            <a:r>
              <a:rPr lang="en-US" sz="2400" b="1" dirty="0"/>
              <a:t> </a:t>
            </a:r>
            <a:r>
              <a:rPr lang="en-US" sz="2400" dirty="0"/>
              <a:t>addresses are used for networks with </a:t>
            </a:r>
            <a:r>
              <a:rPr lang="en-US" sz="2400" b="1" dirty="0"/>
              <a:t>less than 2</a:t>
            </a:r>
            <a:r>
              <a:rPr lang="en-US" sz="2400" b="1" baseline="30000" dirty="0"/>
              <a:t>8</a:t>
            </a:r>
            <a:r>
              <a:rPr lang="en-US" sz="2400" b="1" dirty="0"/>
              <a:t>(256) hosts </a:t>
            </a:r>
            <a:r>
              <a:rPr lang="en-US" sz="2400" dirty="0"/>
              <a:t>(it allocates </a:t>
            </a:r>
            <a:r>
              <a:rPr lang="en-US" sz="2400" b="1" dirty="0"/>
              <a:t>21 bits </a:t>
            </a:r>
            <a:r>
              <a:rPr lang="en-US" sz="2400" dirty="0"/>
              <a:t>to the </a:t>
            </a:r>
            <a:r>
              <a:rPr lang="en-US" sz="2400" b="1" dirty="0" err="1"/>
              <a:t>networkID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8 bits </a:t>
            </a:r>
            <a:r>
              <a:rPr lang="en-US" sz="2400" dirty="0"/>
              <a:t>to </a:t>
            </a:r>
            <a:r>
              <a:rPr lang="en-US" sz="2400" b="1" dirty="0" err="1"/>
              <a:t>hostID</a:t>
            </a:r>
            <a:r>
              <a:rPr lang="en-US" sz="2400" dirty="0"/>
              <a:t>).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/>
              <a:t>The traditional </a:t>
            </a:r>
            <a:r>
              <a:rPr lang="en-US" sz="2800" b="1" dirty="0"/>
              <a:t>Internet addressing scheme</a:t>
            </a:r>
            <a:r>
              <a:rPr lang="en-US" sz="2800" dirty="0"/>
              <a:t>, introduced with </a:t>
            </a:r>
            <a:r>
              <a:rPr lang="en-US" sz="2800" b="1" dirty="0"/>
              <a:t>version 4 of the Internet Protocol </a:t>
            </a:r>
            <a:r>
              <a:rPr lang="en-US" sz="2800" dirty="0"/>
              <a:t>(</a:t>
            </a:r>
            <a:r>
              <a:rPr lang="en-US" sz="2800" b="1" dirty="0"/>
              <a:t>IPv4</a:t>
            </a:r>
            <a:r>
              <a:rPr lang="en-US" sz="2800" dirty="0"/>
              <a:t>), is widely used.</a:t>
            </a:r>
          </a:p>
          <a:p>
            <a:r>
              <a:rPr lang="en-US" sz="2800" dirty="0"/>
              <a:t>The new version is version 6 of the Internet Protocol (</a:t>
            </a:r>
            <a:r>
              <a:rPr lang="en-US" sz="2800" b="1" dirty="0"/>
              <a:t>IPv6</a:t>
            </a:r>
            <a:r>
              <a:rPr lang="en-US" sz="2800" dirty="0"/>
              <a:t>).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Dotted Decimal Address with IPv4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IPv4</a:t>
            </a:r>
            <a:r>
              <a:rPr lang="en-US" sz="2800" dirty="0"/>
              <a:t> addresses are written as </a:t>
            </a:r>
            <a:r>
              <a:rPr lang="en-US" sz="2800" b="1" dirty="0"/>
              <a:t>four decimal integers </a:t>
            </a:r>
            <a:r>
              <a:rPr lang="en-US" sz="2800" dirty="0"/>
              <a:t>separated by </a:t>
            </a:r>
            <a:r>
              <a:rPr lang="en-US" sz="2800" b="1" dirty="0"/>
              <a:t>decimal points</a:t>
            </a:r>
            <a:r>
              <a:rPr lang="en-US" sz="2800" dirty="0"/>
              <a:t>: </a:t>
            </a:r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32-bit </a:t>
            </a:r>
            <a:r>
              <a:rPr lang="en-US" sz="2600" dirty="0"/>
              <a:t>binary </a:t>
            </a:r>
            <a:r>
              <a:rPr lang="en-US" sz="2600" b="1" dirty="0"/>
              <a:t>IP address </a:t>
            </a:r>
            <a:r>
              <a:rPr lang="en-US" sz="2600" dirty="0"/>
              <a:t>can be given as </a:t>
            </a:r>
          </a:p>
          <a:p>
            <a:pPr marL="457200" lvl="1" indent="0">
              <a:buNone/>
            </a:pPr>
            <a:r>
              <a:rPr lang="en-US" sz="2600" b="1" dirty="0"/>
              <a:t>   </a:t>
            </a:r>
            <a:r>
              <a:rPr lang="en-US" sz="2600" b="1" u="sng" dirty="0"/>
              <a:t>10</a:t>
            </a:r>
            <a:r>
              <a:rPr lang="en-US" sz="2600" b="1" dirty="0"/>
              <a:t>000000  00001010  00000010  00011110  </a:t>
            </a:r>
            <a:r>
              <a:rPr lang="en-US" sz="2600" dirty="0"/>
              <a:t>and is  written as dotted decimal integers </a:t>
            </a:r>
            <a:r>
              <a:rPr lang="en-US" sz="2600" b="1" dirty="0"/>
              <a:t>128.10.2.30 </a:t>
            </a:r>
            <a:r>
              <a:rPr lang="en-US" sz="2600" dirty="0"/>
              <a:t>(a </a:t>
            </a:r>
            <a:r>
              <a:rPr lang="en-US" sz="2600" b="1" dirty="0"/>
              <a:t>Class B</a:t>
            </a:r>
            <a:r>
              <a:rPr lang="en-US" sz="2600" dirty="0"/>
              <a:t> address)</a:t>
            </a:r>
            <a:endParaRPr lang="en-US" sz="2600" b="1" dirty="0"/>
          </a:p>
          <a:p>
            <a:pPr lvl="1"/>
            <a:r>
              <a:rPr lang="en-US" sz="2600" u="sng" dirty="0"/>
              <a:t>Application programs such as </a:t>
            </a:r>
            <a:r>
              <a:rPr lang="en-US" sz="2600" b="1" u="sng" dirty="0"/>
              <a:t>web browsers</a:t>
            </a:r>
            <a:r>
              <a:rPr lang="en-US" sz="2600" u="sng" dirty="0"/>
              <a:t> allow users to enter a </a:t>
            </a:r>
            <a:r>
              <a:rPr lang="en-US" sz="2600" b="1" u="sng" dirty="0"/>
              <a:t>dotted decimal </a:t>
            </a:r>
            <a:r>
              <a:rPr lang="en-US" sz="2600" u="sng" dirty="0"/>
              <a:t>value instead of a </a:t>
            </a:r>
            <a:r>
              <a:rPr lang="en-US" sz="2600" b="1" u="sng" dirty="0"/>
              <a:t>computer name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lnSpcReduction="10000"/>
          </a:bodyPr>
          <a:lstStyle/>
          <a:p>
            <a:r>
              <a:rPr lang="en-US" sz="2800" i="1" dirty="0"/>
              <a:t>How can internet technology accommodate growth without abandoning the original </a:t>
            </a:r>
            <a:r>
              <a:rPr lang="en-US" sz="2800" b="1" i="1" dirty="0"/>
              <a:t>classful addressing scheme</a:t>
            </a:r>
            <a:r>
              <a:rPr lang="en-US" sz="2800" dirty="0"/>
              <a:t>?</a:t>
            </a:r>
          </a:p>
          <a:p>
            <a:r>
              <a:rPr lang="en-US" sz="2800" u="sng" dirty="0"/>
              <a:t>A technique called </a:t>
            </a:r>
            <a:r>
              <a:rPr lang="en-US" sz="2800" b="1" u="sng" dirty="0"/>
              <a:t>subnet addressing </a:t>
            </a:r>
            <a:r>
              <a:rPr lang="en-US" sz="2800" u="sng" dirty="0"/>
              <a:t>or </a:t>
            </a:r>
            <a:r>
              <a:rPr lang="en-US" sz="2800" b="1" u="sng" dirty="0"/>
              <a:t>subnetting</a:t>
            </a:r>
            <a:r>
              <a:rPr lang="en-US" sz="2800" u="sng" dirty="0"/>
              <a:t> allows a </a:t>
            </a:r>
            <a:r>
              <a:rPr lang="en-US" sz="2800" b="1" u="sng" dirty="0"/>
              <a:t>single network prefix </a:t>
            </a:r>
            <a:r>
              <a:rPr lang="en-US" sz="2800" u="sng" dirty="0"/>
              <a:t>to be used for </a:t>
            </a:r>
            <a:r>
              <a:rPr lang="en-US" sz="2800" b="1" u="sng" dirty="0"/>
              <a:t>multiple</a:t>
            </a:r>
            <a:r>
              <a:rPr lang="en-US" sz="2800" u="sng" dirty="0"/>
              <a:t> </a:t>
            </a:r>
            <a:r>
              <a:rPr lang="en-US" sz="2800" b="1" u="sng" dirty="0"/>
              <a:t>physical networks</a:t>
            </a:r>
            <a:endParaRPr lang="en-US" sz="2800" dirty="0"/>
          </a:p>
          <a:p>
            <a:pPr lvl="1"/>
            <a:r>
              <a:rPr lang="en-US" sz="2400" dirty="0"/>
              <a:t>To understand </a:t>
            </a:r>
            <a:r>
              <a:rPr lang="en-US" sz="2400" b="1" dirty="0"/>
              <a:t>subnetting</a:t>
            </a:r>
            <a:r>
              <a:rPr lang="en-US" sz="2400" dirty="0"/>
              <a:t>, it is important to consider </a:t>
            </a:r>
            <a:r>
              <a:rPr lang="en-US" sz="2400" b="1" dirty="0"/>
              <a:t>individual sites </a:t>
            </a:r>
            <a:r>
              <a:rPr lang="en-US" sz="2400" dirty="0"/>
              <a:t>connected to the </a:t>
            </a:r>
            <a:r>
              <a:rPr lang="en-US" sz="2400" b="1" dirty="0"/>
              <a:t>Internet</a:t>
            </a:r>
            <a:r>
              <a:rPr lang="en-US" sz="2400" dirty="0"/>
              <a:t>.</a:t>
            </a:r>
          </a:p>
          <a:p>
            <a:pPr lvl="1"/>
            <a:r>
              <a:rPr lang="en-US" sz="2400" i="1" dirty="0"/>
              <a:t>A </a:t>
            </a:r>
            <a:r>
              <a:rPr lang="en-US" sz="2400" b="1" i="1" dirty="0"/>
              <a:t>subnet </a:t>
            </a:r>
            <a:r>
              <a:rPr lang="en-US" sz="2400" i="1" dirty="0"/>
              <a:t>is a </a:t>
            </a:r>
            <a:r>
              <a:rPr lang="en-US" sz="2400" b="1" i="1" dirty="0"/>
              <a:t>logical partition </a:t>
            </a:r>
            <a:r>
              <a:rPr lang="en-US" sz="2400" i="1" dirty="0"/>
              <a:t>of an </a:t>
            </a:r>
            <a:r>
              <a:rPr lang="en-US" sz="2400" b="1" i="1" dirty="0"/>
              <a:t>IP network </a:t>
            </a:r>
            <a:r>
              <a:rPr lang="en-US" sz="2400" i="1" dirty="0"/>
              <a:t>into multiple, smaller network segments. </a:t>
            </a:r>
          </a:p>
          <a:p>
            <a:r>
              <a:rPr lang="en-US" sz="2800" b="1" dirty="0"/>
              <a:t>Subnetting</a:t>
            </a:r>
            <a:r>
              <a:rPr lang="en-US" sz="2800" dirty="0"/>
              <a:t> is typically used </a:t>
            </a:r>
            <a:r>
              <a:rPr lang="en-US" sz="2800" b="1" dirty="0"/>
              <a:t>to</a:t>
            </a:r>
            <a:r>
              <a:rPr lang="en-US" sz="2800" dirty="0"/>
              <a:t> </a:t>
            </a:r>
            <a:r>
              <a:rPr lang="en-US" sz="2800" b="1" dirty="0"/>
              <a:t>subdivide large networks into smaller</a:t>
            </a:r>
            <a:r>
              <a:rPr lang="en-US" sz="2800" dirty="0"/>
              <a:t>, more efficient </a:t>
            </a:r>
            <a:r>
              <a:rPr lang="en-US" sz="2800" b="1" dirty="0"/>
              <a:t>sub-networks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pPr lvl="1">
              <a:buNone/>
            </a:pP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35563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For example, a university started with a </a:t>
            </a:r>
            <a:r>
              <a:rPr lang="en-US" sz="2200" b="1" dirty="0"/>
              <a:t>single LAN </a:t>
            </a:r>
            <a:r>
              <a:rPr lang="en-US" sz="2200" dirty="0"/>
              <a:t>and obtained an </a:t>
            </a:r>
            <a:r>
              <a:rPr lang="en-US" sz="2200" b="1" dirty="0"/>
              <a:t>IPv4 prefix</a:t>
            </a:r>
            <a:r>
              <a:rPr lang="en-US" sz="2200" dirty="0"/>
              <a:t> (</a:t>
            </a:r>
            <a:r>
              <a:rPr lang="en-US" sz="2200" b="1" dirty="0"/>
              <a:t>network-ID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/>
              <a:t>If the university adds another </a:t>
            </a:r>
            <a:r>
              <a:rPr lang="en-US" sz="2200" b="1" dirty="0"/>
              <a:t>LAN</a:t>
            </a:r>
            <a:r>
              <a:rPr lang="en-US" sz="2200" dirty="0"/>
              <a:t>, the original addressing scheme would require the university to obtain a second </a:t>
            </a:r>
            <a:r>
              <a:rPr lang="en-US" sz="2200" b="1" dirty="0"/>
              <a:t>network-ID</a:t>
            </a:r>
            <a:r>
              <a:rPr lang="en-US" sz="2200" dirty="0"/>
              <a:t> for the </a:t>
            </a:r>
            <a:r>
              <a:rPr lang="en-US" sz="2200" b="1" dirty="0"/>
              <a:t>second LAN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Suppose the university has only a few computers. It can assign </a:t>
            </a:r>
            <a:r>
              <a:rPr lang="en-US" sz="2200" b="1" dirty="0"/>
              <a:t>host addresses</a:t>
            </a:r>
            <a:r>
              <a:rPr lang="en-US" sz="2200" dirty="0"/>
              <a:t> and arrange </a:t>
            </a:r>
            <a:r>
              <a:rPr lang="en-US" sz="2200" b="1" dirty="0"/>
              <a:t>internal forwarding 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/>
              <a:t>That is a site can choose and use </a:t>
            </a:r>
            <a:r>
              <a:rPr lang="en-US" sz="2200" b="1" dirty="0"/>
              <a:t>IPv4 addresses  </a:t>
            </a:r>
            <a:r>
              <a:rPr lang="en-US" sz="2200" dirty="0"/>
              <a:t>in unusual ways internally as long </a:t>
            </a:r>
            <a:r>
              <a:rPr lang="en-US" sz="2200" b="1" dirty="0"/>
              <a:t>as  all hosts and routers within the site agree to honor the site’s addressing scheme</a:t>
            </a:r>
            <a:r>
              <a:rPr lang="en-US" sz="2200" dirty="0"/>
              <a:t>.</a:t>
            </a:r>
          </a:p>
          <a:p>
            <a:r>
              <a:rPr lang="en-US" sz="2800" b="1" u="sng" dirty="0"/>
              <a:t>Subnet addressing </a:t>
            </a:r>
            <a:r>
              <a:rPr lang="en-US" sz="2800" u="sng" dirty="0"/>
              <a:t>takes advantage of the freedom by allowing a site to divide the </a:t>
            </a:r>
            <a:r>
              <a:rPr lang="en-US" sz="2800" b="1" u="sng" dirty="0"/>
              <a:t>host portion </a:t>
            </a:r>
            <a:r>
              <a:rPr lang="en-US" sz="2800" u="sng" dirty="0"/>
              <a:t>of their addresses among </a:t>
            </a:r>
            <a:r>
              <a:rPr lang="en-US" sz="2800" b="1" u="sng" dirty="0"/>
              <a:t>multiple networks</a:t>
            </a:r>
            <a:r>
              <a:rPr lang="en-US" sz="2800" u="sng" dirty="0"/>
              <a:t>.</a:t>
            </a:r>
            <a:endParaRPr lang="en-US" sz="2800" b="1" u="sng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How subnet addressing works</a:t>
            </a:r>
            <a:r>
              <a:rPr lang="en-US" sz="2800" b="1" dirty="0"/>
              <a:t>?</a:t>
            </a:r>
            <a:endParaRPr lang="en-US" sz="2800" dirty="0"/>
          </a:p>
          <a:p>
            <a:pPr lvl="1"/>
            <a:r>
              <a:rPr lang="en-US" sz="2400" dirty="0"/>
              <a:t>Suppose a </a:t>
            </a:r>
            <a:r>
              <a:rPr lang="en-US" sz="2400" b="1" dirty="0"/>
              <a:t>site</a:t>
            </a:r>
            <a:r>
              <a:rPr lang="en-US" sz="2400" dirty="0"/>
              <a:t> has been assigned a single </a:t>
            </a:r>
            <a:r>
              <a:rPr lang="en-US" sz="2400" b="1" u="sng" dirty="0"/>
              <a:t>class B</a:t>
            </a:r>
            <a:r>
              <a:rPr lang="en-US" sz="2400" b="1" dirty="0"/>
              <a:t> prefix</a:t>
            </a:r>
            <a:r>
              <a:rPr lang="en-US" sz="2400" dirty="0"/>
              <a:t>, </a:t>
            </a:r>
            <a:r>
              <a:rPr lang="en-US" sz="2400" b="1" dirty="0"/>
              <a:t>128.10.0.0 </a:t>
            </a:r>
            <a:r>
              <a:rPr lang="en-US" sz="2400" dirty="0"/>
              <a:t>(it has </a:t>
            </a:r>
            <a:r>
              <a:rPr lang="en-US" sz="2400" b="1" dirty="0"/>
              <a:t>16-bit</a:t>
            </a:r>
            <a:r>
              <a:rPr lang="en-US" sz="2400" dirty="0"/>
              <a:t> </a:t>
            </a:r>
            <a:r>
              <a:rPr lang="en-US" sz="2400" b="1" dirty="0" err="1"/>
              <a:t>networkID</a:t>
            </a:r>
            <a:r>
              <a:rPr lang="en-US" sz="2400" dirty="0"/>
              <a:t> and </a:t>
            </a:r>
            <a:r>
              <a:rPr lang="en-US" sz="2400" b="1" dirty="0"/>
              <a:t>16-bit</a:t>
            </a:r>
            <a:r>
              <a:rPr lang="en-US" sz="2400" dirty="0"/>
              <a:t> </a:t>
            </a:r>
            <a:r>
              <a:rPr lang="en-US" sz="2400" b="1" dirty="0" err="1"/>
              <a:t>hostID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The rest of the </a:t>
            </a:r>
            <a:r>
              <a:rPr lang="en-US" sz="2400" b="1" dirty="0"/>
              <a:t>Internet</a:t>
            </a:r>
            <a:r>
              <a:rPr lang="en-US" sz="2400" dirty="0"/>
              <a:t> assumes each address at the site has </a:t>
            </a:r>
            <a:r>
              <a:rPr lang="en-US" sz="2400" b="1" dirty="0"/>
              <a:t>one physical network </a:t>
            </a:r>
            <a:r>
              <a:rPr lang="en-US" sz="2400" dirty="0"/>
              <a:t>with the </a:t>
            </a:r>
            <a:r>
              <a:rPr lang="en-US" sz="2400" b="1" dirty="0"/>
              <a:t>16-bit</a:t>
            </a:r>
            <a:r>
              <a:rPr lang="en-US" sz="2400" dirty="0"/>
              <a:t> </a:t>
            </a:r>
            <a:r>
              <a:rPr lang="en-US" sz="2400" b="1" dirty="0" err="1"/>
              <a:t>networkID</a:t>
            </a:r>
            <a:r>
              <a:rPr lang="en-US" sz="2400" dirty="0"/>
              <a:t> (</a:t>
            </a:r>
            <a:r>
              <a:rPr lang="en-US" sz="2400" b="1" dirty="0"/>
              <a:t>128.10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If the site obtains a </a:t>
            </a:r>
            <a:r>
              <a:rPr lang="en-US" sz="2400" b="1" dirty="0"/>
              <a:t>second physical network</a:t>
            </a:r>
            <a:r>
              <a:rPr lang="en-US" sz="2400" dirty="0"/>
              <a:t>, the site can use </a:t>
            </a:r>
            <a:r>
              <a:rPr lang="en-US" sz="2400" b="1" dirty="0"/>
              <a:t>subnet addressing </a:t>
            </a:r>
            <a:r>
              <a:rPr lang="en-US" sz="2400" dirty="0"/>
              <a:t>by using a </a:t>
            </a:r>
            <a:r>
              <a:rPr lang="en-US" sz="2400" b="1" dirty="0"/>
              <a:t>portion of the </a:t>
            </a:r>
            <a:r>
              <a:rPr lang="en-US" sz="2400" b="1" dirty="0" err="1"/>
              <a:t>hostID</a:t>
            </a:r>
            <a:r>
              <a:rPr lang="en-US" sz="2400" b="1" dirty="0"/>
              <a:t> field</a:t>
            </a:r>
            <a:r>
              <a:rPr lang="en-US" sz="2400" dirty="0"/>
              <a:t>(</a:t>
            </a:r>
            <a:r>
              <a:rPr lang="en-US" sz="2400" b="1" dirty="0"/>
              <a:t>0.0</a:t>
            </a:r>
            <a:r>
              <a:rPr lang="en-US" sz="2400" dirty="0"/>
              <a:t>) to identify </a:t>
            </a:r>
            <a:r>
              <a:rPr lang="en-US" sz="2400" b="1" dirty="0"/>
              <a:t>which physical network </a:t>
            </a:r>
            <a:r>
              <a:rPr lang="en-US" sz="2400" dirty="0"/>
              <a:t>to use</a:t>
            </a:r>
          </a:p>
          <a:p>
            <a:pPr lvl="2"/>
            <a:r>
              <a:rPr lang="en-US" sz="2200" u="sng" dirty="0"/>
              <a:t>Only </a:t>
            </a:r>
            <a:r>
              <a:rPr lang="en-US" sz="2200" b="1" u="sng" dirty="0"/>
              <a:t>hosts</a:t>
            </a:r>
            <a:r>
              <a:rPr lang="en-US" sz="2200" u="sng" dirty="0"/>
              <a:t> and </a:t>
            </a:r>
            <a:r>
              <a:rPr lang="en-US" sz="2200" b="1" u="sng" dirty="0"/>
              <a:t>routers </a:t>
            </a:r>
            <a:r>
              <a:rPr lang="en-US" sz="2200" u="sng" dirty="0"/>
              <a:t>at the site will know that multiple physical networks exist</a:t>
            </a:r>
            <a:r>
              <a:rPr lang="en-US" sz="2200" b="1" u="sng" dirty="0"/>
              <a:t> </a:t>
            </a:r>
            <a:r>
              <a:rPr lang="en-US" sz="2200" u="sng" dirty="0"/>
              <a:t>and </a:t>
            </a:r>
            <a:r>
              <a:rPr lang="en-US" sz="2200" b="1" i="1" u="sng" dirty="0"/>
              <a:t>how to forward traffic </a:t>
            </a:r>
            <a:r>
              <a:rPr lang="en-US" sz="2200" u="sng" dirty="0"/>
              <a:t>among them</a:t>
            </a:r>
            <a:r>
              <a:rPr lang="en-US" sz="2200" dirty="0"/>
              <a:t>.</a:t>
            </a:r>
          </a:p>
          <a:p>
            <a:pPr lvl="1"/>
            <a:r>
              <a:rPr lang="en-US" sz="2400" b="1" dirty="0"/>
              <a:t>Figure 5.3 </a:t>
            </a:r>
            <a:r>
              <a:rPr lang="en-US" sz="2400" dirty="0"/>
              <a:t>shows an example using the </a:t>
            </a:r>
            <a:r>
              <a:rPr lang="en-US" sz="2400" b="1" dirty="0"/>
              <a:t>third octet </a:t>
            </a:r>
            <a:r>
              <a:rPr lang="en-US" sz="2400" dirty="0"/>
              <a:t>(</a:t>
            </a:r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8-bit </a:t>
            </a:r>
            <a:r>
              <a:rPr lang="en-US" sz="2400" dirty="0"/>
              <a:t>of the addresses) of the </a:t>
            </a:r>
            <a:r>
              <a:rPr lang="en-US" sz="2400" b="1" dirty="0"/>
              <a:t>class B </a:t>
            </a:r>
            <a:r>
              <a:rPr lang="en-US" sz="2400" dirty="0"/>
              <a:t>address,  </a:t>
            </a:r>
            <a:r>
              <a:rPr lang="en-US" sz="2400" b="1" dirty="0"/>
              <a:t>128.10.0.0</a:t>
            </a:r>
            <a:r>
              <a:rPr lang="en-US" sz="2400" dirty="0"/>
              <a:t> as a </a:t>
            </a:r>
            <a:r>
              <a:rPr lang="en-US" sz="2400" b="1" dirty="0"/>
              <a:t>subnet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128713"/>
            <a:ext cx="88487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 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Figure 5.3</a:t>
            </a:r>
            <a:r>
              <a:rPr lang="en-US" sz="2400" dirty="0"/>
              <a:t>, shows how the </a:t>
            </a:r>
            <a:r>
              <a:rPr lang="en-US" sz="2400" b="1" dirty="0"/>
              <a:t>subnetting </a:t>
            </a:r>
            <a:r>
              <a:rPr lang="en-US" sz="2400" dirty="0"/>
              <a:t>is</a:t>
            </a:r>
            <a:r>
              <a:rPr lang="en-US" sz="2400" b="1" dirty="0"/>
              <a:t> </a:t>
            </a:r>
            <a:r>
              <a:rPr lang="en-US" sz="2400" dirty="0"/>
              <a:t>possible on a network with a </a:t>
            </a:r>
            <a:r>
              <a:rPr lang="en-US" sz="2400" b="1" dirty="0"/>
              <a:t>Class B</a:t>
            </a:r>
            <a:r>
              <a:rPr lang="en-US" sz="2400" dirty="0"/>
              <a:t> address, </a:t>
            </a:r>
            <a:r>
              <a:rPr lang="en-US" sz="2400" b="1" dirty="0"/>
              <a:t>128.10.0.0</a:t>
            </a:r>
            <a:r>
              <a:rPr lang="en-US" sz="2400" dirty="0"/>
              <a:t> :</a:t>
            </a:r>
          </a:p>
          <a:p>
            <a:pPr lvl="1"/>
            <a:r>
              <a:rPr lang="en-US" sz="2400" dirty="0"/>
              <a:t>All </a:t>
            </a:r>
            <a:r>
              <a:rPr lang="en-US" sz="2400" b="1" dirty="0"/>
              <a:t>hosts</a:t>
            </a:r>
            <a:r>
              <a:rPr lang="en-US" sz="2400" dirty="0"/>
              <a:t> on the </a:t>
            </a:r>
            <a:r>
              <a:rPr lang="en-US" sz="2400" b="1" dirty="0">
                <a:sym typeface="Symbol"/>
              </a:rPr>
              <a:t>Network1</a:t>
            </a:r>
            <a:r>
              <a:rPr lang="en-US" sz="2400" dirty="0"/>
              <a:t>  (net-address: </a:t>
            </a:r>
            <a:r>
              <a:rPr lang="en-US" sz="2400" b="1" dirty="0"/>
              <a:t>128.10.1 .0</a:t>
            </a:r>
            <a:r>
              <a:rPr lang="en-US" sz="2400" dirty="0"/>
              <a:t>) have </a:t>
            </a:r>
            <a:r>
              <a:rPr lang="en-US" sz="2400" b="1" dirty="0"/>
              <a:t>IP addresses</a:t>
            </a:r>
            <a:r>
              <a:rPr lang="en-US" sz="2400" dirty="0"/>
              <a:t> of the form: </a:t>
            </a:r>
            <a:r>
              <a:rPr lang="en-US" sz="2400" b="1" dirty="0"/>
              <a:t>128.10.1.</a:t>
            </a:r>
            <a:r>
              <a:rPr lang="en-US" sz="2400" b="1" dirty="0">
                <a:sym typeface="Symbol"/>
              </a:rPr>
              <a:t></a:t>
            </a:r>
          </a:p>
          <a:p>
            <a:pPr lvl="2"/>
            <a:r>
              <a:rPr lang="en-US" b="1" dirty="0">
                <a:sym typeface="Symbol"/>
              </a:rPr>
              <a:t>Two hosts </a:t>
            </a: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IP</a:t>
            </a:r>
            <a:r>
              <a:rPr lang="en-US" dirty="0">
                <a:sym typeface="Symbol"/>
              </a:rPr>
              <a:t>  addresses </a:t>
            </a:r>
            <a:r>
              <a:rPr lang="en-US" b="1" dirty="0">
                <a:sym typeface="Symbol"/>
              </a:rPr>
              <a:t>128.10.1.1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ym typeface="Symbol"/>
              </a:rPr>
              <a:t>128.10.1.2</a:t>
            </a:r>
            <a:r>
              <a:rPr lang="en-US" dirty="0">
                <a:sym typeface="Symbol"/>
              </a:rPr>
              <a:t>.</a:t>
            </a:r>
          </a:p>
          <a:p>
            <a:pPr lvl="1"/>
            <a:r>
              <a:rPr lang="en-US" sz="2400" dirty="0">
                <a:sym typeface="Symbol"/>
              </a:rPr>
              <a:t>Similarly, </a:t>
            </a:r>
            <a:r>
              <a:rPr lang="en-US" sz="2400" b="1" dirty="0">
                <a:sym typeface="Symbol"/>
              </a:rPr>
              <a:t>hosts</a:t>
            </a:r>
            <a:r>
              <a:rPr lang="en-US" sz="2400" dirty="0">
                <a:sym typeface="Symbol"/>
              </a:rPr>
              <a:t> on </a:t>
            </a:r>
            <a:r>
              <a:rPr lang="en-US" sz="2400" b="1" dirty="0">
                <a:sym typeface="Symbol"/>
              </a:rPr>
              <a:t>Network2 </a:t>
            </a:r>
            <a:r>
              <a:rPr lang="en-US" sz="2400" dirty="0"/>
              <a:t>(net-address: </a:t>
            </a:r>
            <a:r>
              <a:rPr lang="en-US" sz="2400" b="1" dirty="0"/>
              <a:t>128.10.2 .0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have </a:t>
            </a:r>
            <a:r>
              <a:rPr lang="en-US" sz="2400" b="1" dirty="0">
                <a:sym typeface="Symbol"/>
              </a:rPr>
              <a:t>IP addresses</a:t>
            </a:r>
            <a:r>
              <a:rPr lang="en-US" sz="2400" dirty="0">
                <a:sym typeface="Symbol"/>
              </a:rPr>
              <a:t> of the form: </a:t>
            </a:r>
            <a:r>
              <a:rPr lang="en-US" sz="2400" b="1" dirty="0">
                <a:sym typeface="Symbol"/>
              </a:rPr>
              <a:t>128.10.2. </a:t>
            </a:r>
          </a:p>
          <a:p>
            <a:pPr lvl="2"/>
            <a:r>
              <a:rPr lang="en-US" b="1" dirty="0">
                <a:sym typeface="Symbol"/>
              </a:rPr>
              <a:t>Two hosts </a:t>
            </a: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IP</a:t>
            </a:r>
            <a:r>
              <a:rPr lang="en-US" dirty="0">
                <a:sym typeface="Symbol"/>
              </a:rPr>
              <a:t> addresses </a:t>
            </a:r>
            <a:r>
              <a:rPr lang="en-US" b="1" dirty="0">
                <a:sym typeface="Symbol"/>
              </a:rPr>
              <a:t>128.10.2.1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ym typeface="Symbol"/>
              </a:rPr>
              <a:t>128.10.2.2</a:t>
            </a:r>
            <a:r>
              <a:rPr lang="en-US" dirty="0">
                <a:sym typeface="Symbol"/>
              </a:rPr>
              <a:t>.</a:t>
            </a:r>
            <a:endParaRPr lang="en-US" b="1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If </a:t>
            </a:r>
            <a:r>
              <a:rPr lang="en-US" sz="2400" b="1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 receives a packet, it checks the </a:t>
            </a:r>
            <a:r>
              <a:rPr lang="en-US" sz="2400" b="1" dirty="0">
                <a:sym typeface="Symbol"/>
              </a:rPr>
              <a:t>destination address</a:t>
            </a:r>
            <a:r>
              <a:rPr lang="en-US" sz="2400" dirty="0">
                <a:sym typeface="Symbol"/>
              </a:rPr>
              <a:t>:</a:t>
            </a:r>
          </a:p>
          <a:p>
            <a:pPr lvl="2"/>
            <a:r>
              <a:rPr lang="en-US" sz="2000" dirty="0">
                <a:sym typeface="Symbol"/>
              </a:rPr>
              <a:t> If the address starts with </a:t>
            </a:r>
            <a:r>
              <a:rPr lang="en-US" sz="2000" b="1" dirty="0">
                <a:sym typeface="Symbol"/>
              </a:rPr>
              <a:t>128.10.1</a:t>
            </a:r>
            <a:r>
              <a:rPr lang="en-US" sz="2000" dirty="0">
                <a:sym typeface="Symbol"/>
              </a:rPr>
              <a:t>, the </a:t>
            </a:r>
            <a:r>
              <a:rPr lang="en-US" sz="2000" b="1" dirty="0">
                <a:sym typeface="Symbol"/>
              </a:rPr>
              <a:t>R</a:t>
            </a:r>
            <a:r>
              <a:rPr lang="en-US" sz="2000" dirty="0">
                <a:sym typeface="Symbol"/>
              </a:rPr>
              <a:t> delivers the packet to a </a:t>
            </a:r>
            <a:r>
              <a:rPr lang="en-US" sz="2000" b="1" dirty="0">
                <a:sym typeface="Symbol"/>
              </a:rPr>
              <a:t>host</a:t>
            </a:r>
            <a:r>
              <a:rPr lang="en-US" sz="2000" dirty="0">
                <a:sym typeface="Symbol"/>
              </a:rPr>
              <a:t> on </a:t>
            </a:r>
            <a:r>
              <a:rPr lang="en-US" sz="2000" b="1" dirty="0">
                <a:sym typeface="Symbol"/>
              </a:rPr>
              <a:t>Network1</a:t>
            </a:r>
            <a:r>
              <a:rPr lang="en-US" sz="2000" dirty="0">
                <a:sym typeface="Symbol"/>
              </a:rPr>
              <a:t>. </a:t>
            </a:r>
          </a:p>
          <a:p>
            <a:pPr lvl="2"/>
            <a:r>
              <a:rPr lang="en-US" sz="2000" dirty="0">
                <a:sym typeface="Symbol"/>
              </a:rPr>
              <a:t>If the address starts with </a:t>
            </a:r>
            <a:r>
              <a:rPr lang="en-US" sz="2000" b="1" dirty="0">
                <a:sym typeface="Symbol"/>
              </a:rPr>
              <a:t>128.10.2</a:t>
            </a:r>
            <a:r>
              <a:rPr lang="en-US" sz="2000" dirty="0">
                <a:sym typeface="Symbol"/>
              </a:rPr>
              <a:t>, the </a:t>
            </a:r>
            <a:r>
              <a:rPr lang="en-US" sz="2000" b="1" dirty="0">
                <a:sym typeface="Symbol"/>
              </a:rPr>
              <a:t>R </a:t>
            </a:r>
            <a:r>
              <a:rPr lang="en-US" sz="2000" dirty="0">
                <a:sym typeface="Symbol"/>
              </a:rPr>
              <a:t>delivers the packet to a </a:t>
            </a:r>
            <a:r>
              <a:rPr lang="en-US" sz="2000" b="1" dirty="0">
                <a:sym typeface="Symbol"/>
              </a:rPr>
              <a:t>host</a:t>
            </a:r>
            <a:r>
              <a:rPr lang="en-US" sz="2000" dirty="0">
                <a:sym typeface="Symbol"/>
              </a:rPr>
              <a:t> on </a:t>
            </a:r>
            <a:r>
              <a:rPr lang="en-US" sz="2000" b="1" dirty="0">
                <a:sym typeface="Symbol"/>
              </a:rPr>
              <a:t>Network2</a:t>
            </a:r>
            <a:r>
              <a:rPr lang="en-US" sz="2000" dirty="0">
                <a:sym typeface="Symbol"/>
              </a:rPr>
              <a:t>.</a:t>
            </a:r>
            <a:endParaRPr lang="th-TH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Instead of dividing the </a:t>
            </a:r>
            <a:r>
              <a:rPr lang="en-US" sz="2800" b="1" dirty="0"/>
              <a:t>32</a:t>
            </a:r>
            <a:r>
              <a:rPr lang="en-US" sz="2800" dirty="0"/>
              <a:t>-bit </a:t>
            </a:r>
            <a:r>
              <a:rPr lang="en-US" sz="2800" b="1" dirty="0"/>
              <a:t>IPv4 address </a:t>
            </a:r>
            <a:r>
              <a:rPr lang="en-US" sz="2800" dirty="0"/>
              <a:t>into a </a:t>
            </a:r>
            <a:r>
              <a:rPr lang="en-US" sz="2800" b="1" dirty="0"/>
              <a:t>network prefix </a:t>
            </a:r>
            <a:r>
              <a:rPr lang="en-US" sz="2800" dirty="0"/>
              <a:t>and </a:t>
            </a:r>
            <a:r>
              <a:rPr lang="en-US" sz="2800" b="1" dirty="0"/>
              <a:t>host suffix</a:t>
            </a:r>
            <a:r>
              <a:rPr lang="en-US" sz="2800" dirty="0"/>
              <a:t>, </a:t>
            </a:r>
            <a:r>
              <a:rPr lang="en-US" sz="2800" b="1" dirty="0"/>
              <a:t>subnetting</a:t>
            </a:r>
            <a:r>
              <a:rPr lang="en-US" sz="2800" dirty="0"/>
              <a:t> divides the </a:t>
            </a:r>
            <a:r>
              <a:rPr lang="en-US" sz="2800" b="1" dirty="0"/>
              <a:t>IPv4</a:t>
            </a:r>
            <a:r>
              <a:rPr lang="en-US" sz="2800" dirty="0"/>
              <a:t> address into an </a:t>
            </a:r>
            <a:r>
              <a:rPr lang="en-US" sz="2800" b="1" u="sng" dirty="0"/>
              <a:t>internet portion </a:t>
            </a:r>
            <a:r>
              <a:rPr lang="en-US" sz="2800" dirty="0"/>
              <a:t>and a </a:t>
            </a:r>
            <a:r>
              <a:rPr lang="en-US" sz="2800" b="1" u="sng" dirty="0"/>
              <a:t>local portion</a:t>
            </a:r>
            <a:r>
              <a:rPr lang="en-US" sz="2800" dirty="0"/>
              <a:t>:</a:t>
            </a:r>
          </a:p>
          <a:p>
            <a:pPr lvl="1"/>
            <a:r>
              <a:rPr lang="en-US" sz="2600" u="sng" dirty="0"/>
              <a:t>The </a:t>
            </a:r>
            <a:r>
              <a:rPr lang="en-US" sz="2600" b="1" u="sng" dirty="0"/>
              <a:t>internet portion </a:t>
            </a:r>
            <a:r>
              <a:rPr lang="en-US" sz="2600" u="sng" dirty="0"/>
              <a:t>remains the same for </a:t>
            </a:r>
            <a:r>
              <a:rPr lang="en-US" sz="2600" b="1" u="sng" dirty="0"/>
              <a:t>networks </a:t>
            </a:r>
            <a:r>
              <a:rPr lang="en-US" sz="2600" u="sng" dirty="0"/>
              <a:t>that </a:t>
            </a:r>
            <a:r>
              <a:rPr lang="en-US" sz="2600" b="1" i="1" u="sng" dirty="0"/>
              <a:t>do not use </a:t>
            </a:r>
            <a:r>
              <a:rPr lang="en-US" sz="2600" b="1" u="sng" dirty="0"/>
              <a:t>subnetting</a:t>
            </a:r>
            <a:r>
              <a:rPr lang="en-US" sz="2600" dirty="0"/>
              <a:t>.</a:t>
            </a:r>
          </a:p>
          <a:p>
            <a:pPr lvl="2"/>
            <a:r>
              <a:rPr lang="en-US" sz="2200" dirty="0"/>
              <a:t>where the </a:t>
            </a:r>
            <a:r>
              <a:rPr lang="en-US" sz="2200" b="1" dirty="0"/>
              <a:t>internet portion </a:t>
            </a:r>
            <a:r>
              <a:rPr lang="en-US" sz="2200" dirty="0"/>
              <a:t>identifies a </a:t>
            </a:r>
            <a:r>
              <a:rPr lang="en-US" sz="2200" b="1" dirty="0"/>
              <a:t>site</a:t>
            </a:r>
            <a:r>
              <a:rPr lang="en-US" sz="2200" dirty="0"/>
              <a:t>, possibly with </a:t>
            </a:r>
            <a:r>
              <a:rPr lang="en-US" sz="2200" b="1" dirty="0"/>
              <a:t>multiple physical networks</a:t>
            </a:r>
            <a:r>
              <a:rPr lang="en-US" sz="2200" dirty="0"/>
              <a:t>, </a:t>
            </a:r>
          </a:p>
          <a:p>
            <a:pPr lvl="1"/>
            <a:r>
              <a:rPr lang="en-US" sz="2600" u="sng" dirty="0"/>
              <a:t>and the </a:t>
            </a:r>
            <a:r>
              <a:rPr lang="en-US" sz="2600" b="1" u="sng" dirty="0"/>
              <a:t>local portion </a:t>
            </a:r>
            <a:r>
              <a:rPr lang="en-US" sz="2600" u="sng" dirty="0"/>
              <a:t>identifies </a:t>
            </a:r>
            <a:r>
              <a:rPr lang="en-US" sz="2600" b="1" u="sng" dirty="0"/>
              <a:t>a physical network </a:t>
            </a:r>
            <a:r>
              <a:rPr lang="en-US" sz="2600" u="sng" dirty="0"/>
              <a:t>and </a:t>
            </a:r>
            <a:r>
              <a:rPr lang="en-US" sz="2600" b="1" u="sng" dirty="0"/>
              <a:t>host</a:t>
            </a:r>
            <a:r>
              <a:rPr lang="en-US" sz="2600" u="sng" dirty="0"/>
              <a:t> at that site </a:t>
            </a:r>
            <a:r>
              <a:rPr lang="en-US" sz="2600" dirty="0"/>
              <a:t>(see </a:t>
            </a:r>
            <a:r>
              <a:rPr lang="en-US" sz="2600" b="1" dirty="0"/>
              <a:t>Figure 5.3</a:t>
            </a:r>
            <a:r>
              <a:rPr lang="en-US" sz="2600" dirty="0"/>
              <a:t>).</a:t>
            </a:r>
          </a:p>
          <a:p>
            <a:r>
              <a:rPr lang="en-US" sz="2800" b="1" dirty="0"/>
              <a:t>Figure 5.4 </a:t>
            </a:r>
            <a:r>
              <a:rPr lang="en-US" sz="2800" dirty="0"/>
              <a:t>illustrates how the example divides the </a:t>
            </a:r>
            <a:r>
              <a:rPr lang="en-US" sz="2800" b="1" dirty="0"/>
              <a:t>IPv4 </a:t>
            </a:r>
            <a:r>
              <a:rPr lang="en-US" sz="2800" dirty="0"/>
              <a:t>address for </a:t>
            </a:r>
            <a:r>
              <a:rPr lang="en-US" sz="2800" b="1" dirty="0"/>
              <a:t>subnetting</a:t>
            </a:r>
            <a:r>
              <a:rPr lang="en-US" sz="2800" dirty="0"/>
              <a:t>.</a:t>
            </a:r>
            <a:endParaRPr lang="th-TH" sz="2800" b="1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26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181"/>
            <a:ext cx="7229475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IPv4 Subnet Addressing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b="1" dirty="0"/>
              <a:t>Routers</a:t>
            </a:r>
            <a:r>
              <a:rPr lang="en-US" sz="2800" dirty="0"/>
              <a:t> throughout the </a:t>
            </a:r>
            <a:r>
              <a:rPr lang="en-US" sz="2800" b="1" dirty="0"/>
              <a:t>Internet</a:t>
            </a:r>
            <a:r>
              <a:rPr lang="en-US" sz="2800" dirty="0"/>
              <a:t> use the top level of the hierarchy to forward a </a:t>
            </a:r>
            <a:r>
              <a:rPr lang="en-US" sz="2800" b="1" dirty="0"/>
              <a:t>packet</a:t>
            </a:r>
            <a:r>
              <a:rPr lang="en-US" sz="2800" dirty="0"/>
              <a:t> to the correct site:</a:t>
            </a:r>
          </a:p>
          <a:p>
            <a:pPr lvl="1"/>
            <a:r>
              <a:rPr lang="en-US" sz="2600" dirty="0"/>
              <a:t>Once the </a:t>
            </a:r>
            <a:r>
              <a:rPr lang="en-US" sz="2600" b="1" dirty="0"/>
              <a:t>packet</a:t>
            </a:r>
            <a:r>
              <a:rPr lang="en-US" sz="2600" dirty="0"/>
              <a:t> enters the site, </a:t>
            </a:r>
            <a:r>
              <a:rPr lang="en-US" sz="2600" b="1" dirty="0"/>
              <a:t>local routers </a:t>
            </a:r>
            <a:r>
              <a:rPr lang="en-US" sz="2600" dirty="0"/>
              <a:t>use the </a:t>
            </a:r>
            <a:r>
              <a:rPr lang="en-US" sz="2600" b="1" dirty="0"/>
              <a:t>physical network octet </a:t>
            </a:r>
            <a:r>
              <a:rPr lang="en-US" sz="2600" dirty="0"/>
              <a:t>to identify the </a:t>
            </a:r>
            <a:r>
              <a:rPr lang="en-US" sz="2600" b="1" dirty="0"/>
              <a:t>correct</a:t>
            </a:r>
            <a:r>
              <a:rPr lang="en-US" sz="2600" dirty="0"/>
              <a:t> </a:t>
            </a:r>
            <a:r>
              <a:rPr lang="en-US" sz="2600" b="1" dirty="0"/>
              <a:t>network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Hence the </a:t>
            </a:r>
            <a:r>
              <a:rPr lang="en-US" sz="2600" b="1" dirty="0"/>
              <a:t>packet</a:t>
            </a:r>
            <a:r>
              <a:rPr lang="en-US" sz="2600" dirty="0"/>
              <a:t> reaches the </a:t>
            </a:r>
            <a:r>
              <a:rPr lang="en-US" sz="2600" b="1" dirty="0"/>
              <a:t>correct network</a:t>
            </a:r>
            <a:r>
              <a:rPr lang="en-US" sz="2600" dirty="0"/>
              <a:t>; a </a:t>
            </a:r>
            <a:r>
              <a:rPr lang="en-US" sz="2600" b="1" dirty="0"/>
              <a:t>router</a:t>
            </a:r>
            <a:r>
              <a:rPr lang="en-US" sz="2600" dirty="0"/>
              <a:t> uses the </a:t>
            </a:r>
            <a:r>
              <a:rPr lang="en-US" sz="2600" b="1" dirty="0"/>
              <a:t>host portion</a:t>
            </a:r>
            <a:r>
              <a:rPr lang="en-US" sz="2600" dirty="0"/>
              <a:t> to identify </a:t>
            </a:r>
            <a:r>
              <a:rPr lang="en-US" sz="2600" b="1" dirty="0"/>
              <a:t>a particular host </a:t>
            </a:r>
            <a:r>
              <a:rPr lang="en-US" sz="2600" dirty="0"/>
              <a:t>(see </a:t>
            </a:r>
            <a:r>
              <a:rPr lang="en-US" sz="2600" b="1" dirty="0"/>
              <a:t>Figure 5.3</a:t>
            </a:r>
            <a:r>
              <a:rPr lang="en-US" sz="2600" dirty="0"/>
              <a:t>).</a:t>
            </a:r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28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the example in </a:t>
            </a:r>
            <a:r>
              <a:rPr lang="en-US" sz="2800" b="1" dirty="0"/>
              <a:t>Figure 5.3 </a:t>
            </a:r>
            <a:r>
              <a:rPr lang="en-US" sz="2800" dirty="0"/>
              <a:t>shows a site was assigned a </a:t>
            </a:r>
            <a:r>
              <a:rPr lang="en-US" sz="2800" b="1" dirty="0"/>
              <a:t>16-bit</a:t>
            </a:r>
            <a:r>
              <a:rPr lang="en-US" sz="2800" dirty="0"/>
              <a:t> </a:t>
            </a:r>
            <a:r>
              <a:rPr lang="en-US" sz="2800" b="1" dirty="0"/>
              <a:t>network prefix </a:t>
            </a:r>
            <a:r>
              <a:rPr lang="en-US" sz="2800" dirty="0"/>
              <a:t>and used the </a:t>
            </a:r>
            <a:r>
              <a:rPr lang="en-US" sz="2800" b="1" u="sng" dirty="0"/>
              <a:t>third octet </a:t>
            </a:r>
            <a:r>
              <a:rPr lang="en-US" sz="2800" u="sng" dirty="0"/>
              <a:t>of the address to identify a </a:t>
            </a:r>
            <a:r>
              <a:rPr lang="en-US" sz="2800" b="1" u="sng" dirty="0"/>
              <a:t>physical network </a:t>
            </a:r>
            <a:r>
              <a:rPr lang="en-US" sz="2800" u="sng" dirty="0"/>
              <a:t>at the site and the</a:t>
            </a:r>
            <a:r>
              <a:rPr lang="en-US" sz="2800" b="1" u="sng" dirty="0"/>
              <a:t> fourth octet</a:t>
            </a:r>
            <a:r>
              <a:rPr lang="en-US" sz="2800" u="sng" dirty="0"/>
              <a:t> for the </a:t>
            </a:r>
            <a:r>
              <a:rPr lang="en-US" sz="2800" b="1" u="sng" dirty="0"/>
              <a:t>host</a:t>
            </a:r>
            <a:r>
              <a:rPr lang="en-US" sz="2800" u="sng" dirty="0"/>
              <a:t> on that network.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TCP/IP </a:t>
            </a:r>
            <a:r>
              <a:rPr lang="en-US" sz="2400" dirty="0"/>
              <a:t>standard for </a:t>
            </a:r>
            <a:r>
              <a:rPr lang="en-US" sz="2400" b="1" dirty="0"/>
              <a:t>subnet addressing </a:t>
            </a:r>
            <a:r>
              <a:rPr lang="en-US" sz="2400" dirty="0"/>
              <a:t>recognizes that not every site will have a </a:t>
            </a:r>
            <a:r>
              <a:rPr lang="en-US" sz="2400" b="1" dirty="0"/>
              <a:t>16-bit prefix, </a:t>
            </a:r>
            <a:r>
              <a:rPr lang="en-US" sz="2400" dirty="0"/>
              <a:t>and not every site needs the same addressing hierarchy.</a:t>
            </a:r>
          </a:p>
          <a:p>
            <a:pPr lvl="1"/>
            <a:r>
              <a:rPr lang="en-US" sz="2400" b="1" u="sng" dirty="0"/>
              <a:t>Figure 5.3 </a:t>
            </a:r>
            <a:r>
              <a:rPr lang="en-US" sz="2400" u="sng" dirty="0"/>
              <a:t>represents a site that only has </a:t>
            </a:r>
            <a:r>
              <a:rPr lang="en-US" sz="2400" b="1" u="sng" dirty="0"/>
              <a:t>two physical networks</a:t>
            </a:r>
            <a:r>
              <a:rPr lang="en-US" sz="2400" dirty="0"/>
              <a:t>.</a:t>
            </a:r>
          </a:p>
          <a:p>
            <a:r>
              <a:rPr lang="en-US" sz="2800" dirty="0"/>
              <a:t>Imagine a company that owns </a:t>
            </a:r>
            <a:r>
              <a:rPr lang="en-US" sz="2800" b="1" dirty="0"/>
              <a:t>20 </a:t>
            </a:r>
            <a:r>
              <a:rPr lang="en-US" sz="2800" dirty="0"/>
              <a:t>large buildings and has deployed </a:t>
            </a:r>
            <a:r>
              <a:rPr lang="en-US" sz="2800" b="1" u="sng" dirty="0"/>
              <a:t>20 LANs </a:t>
            </a:r>
            <a:r>
              <a:rPr lang="en-US" sz="2800" u="sng" dirty="0"/>
              <a:t>in each building</a:t>
            </a:r>
            <a:r>
              <a:rPr lang="en-US" sz="2800" dirty="0"/>
              <a:t>. Suppose the site has a single </a:t>
            </a:r>
            <a:r>
              <a:rPr lang="en-US" sz="2800" b="1" dirty="0"/>
              <a:t>16-bit network prefix </a:t>
            </a:r>
            <a:r>
              <a:rPr lang="en-US" sz="2800" dirty="0"/>
              <a:t>and wants to use </a:t>
            </a:r>
            <a:r>
              <a:rPr lang="en-US" sz="2800" b="1" dirty="0"/>
              <a:t>subnetting </a:t>
            </a:r>
            <a:r>
              <a:rPr lang="en-US" sz="2800" dirty="0"/>
              <a:t>for all its </a:t>
            </a:r>
            <a:r>
              <a:rPr lang="en-US" sz="2800" b="1" dirty="0"/>
              <a:t>local networks</a:t>
            </a:r>
            <a:r>
              <a:rPr lang="en-US" sz="2800" dirty="0"/>
              <a:t>.</a:t>
            </a:r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29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Universal Host Identifiers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TCP/IP</a:t>
            </a:r>
            <a:r>
              <a:rPr lang="en-US" sz="2800" dirty="0"/>
              <a:t> uses the term </a:t>
            </a:r>
            <a:r>
              <a:rPr lang="en-US" sz="2800" b="1" dirty="0"/>
              <a:t>host </a:t>
            </a:r>
            <a:r>
              <a:rPr lang="en-US" sz="2800" dirty="0"/>
              <a:t>to refer to an </a:t>
            </a:r>
            <a:r>
              <a:rPr lang="en-US" sz="2800" b="1" dirty="0"/>
              <a:t>end system </a:t>
            </a:r>
            <a:r>
              <a:rPr lang="en-US" sz="2800" dirty="0"/>
              <a:t>that attaches to the </a:t>
            </a:r>
            <a:r>
              <a:rPr lang="en-US" sz="2800" b="1" dirty="0"/>
              <a:t>internet</a:t>
            </a:r>
            <a:endParaRPr lang="en-US" sz="2800" dirty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host</a:t>
            </a:r>
            <a:r>
              <a:rPr lang="en-US" sz="2400" dirty="0"/>
              <a:t> can be a large, powerful </a:t>
            </a:r>
            <a:r>
              <a:rPr lang="en-US" sz="2400" b="1" dirty="0"/>
              <a:t>general-purpose computer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host </a:t>
            </a:r>
            <a:r>
              <a:rPr lang="en-US" sz="2400" dirty="0"/>
              <a:t>may have an interface that humans use (screen, keyboard, etc.) or a network printer.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host</a:t>
            </a:r>
            <a:r>
              <a:rPr lang="en-US" sz="2400" dirty="0"/>
              <a:t> can use wired or wireless network technology.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Internet</a:t>
            </a:r>
            <a:r>
              <a:rPr lang="en-US" sz="2800" dirty="0"/>
              <a:t> divides all machines into </a:t>
            </a:r>
            <a:r>
              <a:rPr lang="en-US" sz="2800" b="1" dirty="0"/>
              <a:t>two </a:t>
            </a:r>
            <a:r>
              <a:rPr lang="en-US" sz="2800" dirty="0"/>
              <a:t>classes: </a:t>
            </a:r>
          </a:p>
          <a:p>
            <a:pPr lvl="1"/>
            <a:r>
              <a:rPr lang="en-US" sz="2400" b="1" dirty="0"/>
              <a:t>Routers </a:t>
            </a:r>
            <a:r>
              <a:rPr lang="en-US" sz="2400" dirty="0"/>
              <a:t> and</a:t>
            </a:r>
          </a:p>
          <a:p>
            <a:pPr lvl="1"/>
            <a:r>
              <a:rPr lang="en-US" sz="2400" b="1" dirty="0"/>
              <a:t>Hosts</a:t>
            </a:r>
          </a:p>
          <a:p>
            <a:r>
              <a:rPr lang="en-US" sz="2800" i="1" u="sng" dirty="0"/>
              <a:t>Any device that is not a </a:t>
            </a:r>
            <a:r>
              <a:rPr lang="en-US" sz="2800" b="1" i="1" u="sng" dirty="0"/>
              <a:t>router</a:t>
            </a:r>
            <a:r>
              <a:rPr lang="en-US" sz="2800" i="1" u="sng" dirty="0"/>
              <a:t> is classified as a </a:t>
            </a:r>
            <a:r>
              <a:rPr lang="en-US" sz="2800" b="1" i="1" u="sng" dirty="0"/>
              <a:t>host </a:t>
            </a:r>
            <a:r>
              <a:rPr lang="en-US" sz="2800" i="1" u="sng" dirty="0"/>
              <a:t>on the </a:t>
            </a:r>
            <a:r>
              <a:rPr lang="en-US" sz="2800" b="1" i="1" u="sng" dirty="0"/>
              <a:t>Internet</a:t>
            </a:r>
            <a:r>
              <a:rPr lang="en-US" sz="2800" dirty="0"/>
              <a:t>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08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Fixed Length IPv4 Subnets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4725"/>
            <a:ext cx="8763000" cy="5608637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How should the </a:t>
            </a:r>
            <a:r>
              <a:rPr lang="en-US" sz="2400" b="1" dirty="0"/>
              <a:t>Class B address's 16-bit local (host) portion </a:t>
            </a:r>
            <a:r>
              <a:rPr lang="en-US" sz="2400" b="1" i="1" dirty="0"/>
              <a:t>be divided into fields for a physical network and host?</a:t>
            </a:r>
          </a:p>
          <a:p>
            <a:r>
              <a:rPr lang="en-US" sz="2400" b="1" u="sng" dirty="0"/>
              <a:t>ANS</a:t>
            </a:r>
            <a:r>
              <a:rPr lang="en-US" sz="2400" b="1" dirty="0"/>
              <a:t>: </a:t>
            </a:r>
            <a:r>
              <a:rPr lang="en-US" sz="2400" dirty="0"/>
              <a:t>The </a:t>
            </a:r>
            <a:r>
              <a:rPr lang="en-US" sz="2400" b="1" dirty="0"/>
              <a:t>16-bit</a:t>
            </a:r>
            <a:r>
              <a:rPr lang="en-US" sz="2400" dirty="0"/>
              <a:t> </a:t>
            </a:r>
            <a:r>
              <a:rPr lang="en-US" sz="2400" b="1" dirty="0"/>
              <a:t>host portion </a:t>
            </a:r>
            <a:r>
              <a:rPr lang="en-US" sz="2400" dirty="0"/>
              <a:t> of the </a:t>
            </a:r>
            <a:r>
              <a:rPr lang="en-US" sz="2400" b="1" dirty="0"/>
              <a:t>Class B</a:t>
            </a:r>
            <a:r>
              <a:rPr lang="en-US" sz="2400" dirty="0"/>
              <a:t> address is shown in </a:t>
            </a:r>
            <a:r>
              <a:rPr lang="en-US" sz="2400" b="1" dirty="0"/>
              <a:t>Figure 5.4(b) </a:t>
            </a:r>
          </a:p>
          <a:p>
            <a:endParaRPr lang="en-US" sz="2400" b="1" dirty="0"/>
          </a:p>
          <a:p>
            <a:endParaRPr lang="en-US" sz="2400" b="1" dirty="0"/>
          </a:p>
          <a:p>
            <a:pPr lvl="2"/>
            <a:r>
              <a:rPr lang="en-US" b="1" dirty="0"/>
              <a:t>I6-bit host portion </a:t>
            </a:r>
            <a:r>
              <a:rPr lang="en-US" dirty="0"/>
              <a:t>has an </a:t>
            </a:r>
            <a:r>
              <a:rPr lang="en-US" b="1" dirty="0"/>
              <a:t>8-bit</a:t>
            </a:r>
            <a:r>
              <a:rPr lang="en-US" dirty="0"/>
              <a:t>  </a:t>
            </a:r>
            <a:r>
              <a:rPr lang="en-US" b="1" dirty="0"/>
              <a:t>physical network identifier </a:t>
            </a:r>
            <a:r>
              <a:rPr lang="en-US" dirty="0"/>
              <a:t>and an </a:t>
            </a:r>
            <a:r>
              <a:rPr lang="en-US" b="1" dirty="0"/>
              <a:t>8-bit host identifier</a:t>
            </a:r>
            <a:r>
              <a:rPr lang="en-US" dirty="0"/>
              <a:t>. </a:t>
            </a:r>
          </a:p>
          <a:p>
            <a:pPr lvl="1"/>
            <a:r>
              <a:rPr lang="en-US" sz="2400" dirty="0"/>
              <a:t>Using </a:t>
            </a:r>
            <a:r>
              <a:rPr lang="en-US" sz="2400" b="1" dirty="0"/>
              <a:t>8-bit</a:t>
            </a:r>
            <a:r>
              <a:rPr lang="en-US" sz="2400" dirty="0"/>
              <a:t> to identify a </a:t>
            </a:r>
            <a:r>
              <a:rPr lang="en-US" sz="2400" b="1" dirty="0"/>
              <a:t>physical network </a:t>
            </a:r>
            <a:r>
              <a:rPr lang="en-US" sz="2400" dirty="0"/>
              <a:t>means a manager can generate up to </a:t>
            </a:r>
            <a:r>
              <a:rPr lang="en-US" sz="2400" b="1" dirty="0"/>
              <a:t>254</a:t>
            </a:r>
            <a:r>
              <a:rPr lang="en-US" sz="2400" dirty="0"/>
              <a:t> unique </a:t>
            </a:r>
            <a:r>
              <a:rPr lang="en-US" sz="2400" b="1" dirty="0"/>
              <a:t>physical network IDs </a:t>
            </a:r>
            <a:r>
              <a:rPr lang="en-US" sz="2400" dirty="0"/>
              <a:t>(or </a:t>
            </a:r>
            <a:r>
              <a:rPr lang="en-US" sz="2400" b="1" dirty="0"/>
              <a:t>LAN IDs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With an </a:t>
            </a:r>
            <a:r>
              <a:rPr lang="en-US" sz="2400" b="1" dirty="0"/>
              <a:t>8-bit host portion</a:t>
            </a:r>
            <a:r>
              <a:rPr lang="en-US" sz="2400" dirty="0"/>
              <a:t>, a manager can generate up to </a:t>
            </a:r>
            <a:r>
              <a:rPr lang="en-US" sz="2400" b="1" dirty="0"/>
              <a:t>254 host IDs </a:t>
            </a:r>
            <a:r>
              <a:rPr lang="en-US" sz="2400" dirty="0"/>
              <a:t>for each network. Unfortunately, the company has </a:t>
            </a:r>
            <a:r>
              <a:rPr lang="en-US" sz="2400" b="1" dirty="0"/>
              <a:t>400</a:t>
            </a:r>
            <a:r>
              <a:rPr lang="en-US" sz="2400" dirty="0"/>
              <a:t> (</a:t>
            </a:r>
            <a:r>
              <a:rPr lang="en-US" sz="2400" b="1" dirty="0"/>
              <a:t>20 x 20</a:t>
            </a:r>
            <a:r>
              <a:rPr lang="en-US" sz="2400" dirty="0"/>
              <a:t>) </a:t>
            </a:r>
            <a:r>
              <a:rPr lang="en-US" sz="2400" b="1" dirty="0"/>
              <a:t>local networks</a:t>
            </a:r>
            <a:r>
              <a:rPr lang="en-US" sz="2400" dirty="0"/>
              <a:t>, which exceeds the </a:t>
            </a:r>
            <a:r>
              <a:rPr lang="en-US" sz="2400" b="1" dirty="0"/>
              <a:t>254 (2</a:t>
            </a:r>
            <a:r>
              <a:rPr lang="en-US" sz="2400" b="1" baseline="30000" dirty="0"/>
              <a:t>8</a:t>
            </a:r>
            <a:r>
              <a:rPr lang="en-US" sz="2400" b="1" dirty="0"/>
              <a:t>-2)</a:t>
            </a:r>
            <a:r>
              <a:rPr lang="en-US" sz="2400" dirty="0"/>
              <a:t> possible numbers.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C13EFD-1DF4-5A60-ACB0-BE536273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362580"/>
              </p:ext>
            </p:extLst>
          </p:nvPr>
        </p:nvGraphicFramePr>
        <p:xfrm>
          <a:off x="2286000" y="2133600"/>
          <a:ext cx="60229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60880" imgH="768240" progId="PBrush">
                  <p:embed/>
                </p:oleObj>
              </mc:Choice>
              <mc:Fallback>
                <p:oleObj name="Bitmap Image" r:id="rId2" imgW="5060880" imgH="76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2133600"/>
                        <a:ext cx="602294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permit flexibility, the </a:t>
            </a:r>
            <a:r>
              <a:rPr lang="en-US" sz="2800" b="1" dirty="0"/>
              <a:t>subnet </a:t>
            </a:r>
            <a:r>
              <a:rPr lang="en-US" sz="2800" dirty="0"/>
              <a:t>standard does not specify that </a:t>
            </a:r>
            <a:r>
              <a:rPr lang="en-US" sz="2800" b="1" u="sng" dirty="0"/>
              <a:t>a site must always use the third octet</a:t>
            </a:r>
            <a:r>
              <a:rPr lang="en-US" sz="2800" u="sng" dirty="0"/>
              <a:t> </a:t>
            </a:r>
            <a:r>
              <a:rPr lang="en-US" sz="2800" b="1" u="sng" dirty="0"/>
              <a:t>to specify a physical (local) network </a:t>
            </a:r>
            <a:r>
              <a:rPr lang="en-US" sz="2800" u="sng" dirty="0"/>
              <a:t>as in a </a:t>
            </a:r>
            <a:r>
              <a:rPr lang="en-US" sz="2800" b="1" u="sng" dirty="0"/>
              <a:t>Class-B</a:t>
            </a:r>
            <a:r>
              <a:rPr lang="en-US" sz="2800" u="sng" dirty="0"/>
              <a:t> </a:t>
            </a:r>
            <a:r>
              <a:rPr lang="en-US" sz="2800" b="1" u="sng" dirty="0"/>
              <a:t>address system</a:t>
            </a:r>
            <a:r>
              <a:rPr lang="en-US" sz="2800" u="sng" dirty="0"/>
              <a:t> (see </a:t>
            </a:r>
            <a:r>
              <a:rPr lang="en-US" sz="2800" b="1" u="sng" dirty="0"/>
              <a:t>Figure 5.4(b))</a:t>
            </a:r>
            <a:r>
              <a:rPr lang="en-US" sz="2800" dirty="0"/>
              <a:t>.</a:t>
            </a:r>
          </a:p>
          <a:p>
            <a:r>
              <a:rPr lang="en-US" sz="2800" u="sng" dirty="0"/>
              <a:t>Instead a site can choose how many bits of the </a:t>
            </a:r>
            <a:r>
              <a:rPr lang="en-US" sz="2800" b="1" u="sng" dirty="0"/>
              <a:t>local portion (Figure 5.4(a) </a:t>
            </a:r>
            <a:r>
              <a:rPr lang="en-US" sz="2800" u="sng" dirty="0"/>
              <a:t>to dedicate to the </a:t>
            </a:r>
            <a:r>
              <a:rPr lang="en-US" sz="2800" b="1" u="sng" dirty="0"/>
              <a:t>physical (local) network</a:t>
            </a:r>
            <a:r>
              <a:rPr lang="en-US" sz="2800" u="sng" dirty="0"/>
              <a:t>, and how many to dedicate to the </a:t>
            </a:r>
            <a:r>
              <a:rPr lang="en-US" sz="2800" b="1" u="sng" dirty="0"/>
              <a:t>host</a:t>
            </a:r>
            <a:endParaRPr lang="en-US" sz="2800" dirty="0"/>
          </a:p>
          <a:p>
            <a:pPr lvl="1"/>
            <a:r>
              <a:rPr lang="en-US" sz="2600" dirty="0"/>
              <a:t>The example company with </a:t>
            </a:r>
            <a:r>
              <a:rPr lang="en-US" sz="2600" b="1" dirty="0"/>
              <a:t>400 local networks </a:t>
            </a:r>
            <a:r>
              <a:rPr lang="en-US" sz="2600" dirty="0"/>
              <a:t>might choose the division. </a:t>
            </a:r>
          </a:p>
          <a:p>
            <a:pPr lvl="1"/>
            <a:r>
              <a:rPr lang="en-US" sz="2600" b="1" dirty="0"/>
              <a:t>Figure 5.5 </a:t>
            </a:r>
            <a:r>
              <a:rPr lang="en-US" sz="2600" dirty="0"/>
              <a:t>illustrates because a </a:t>
            </a:r>
            <a:r>
              <a:rPr lang="en-US" sz="2600" b="1" dirty="0"/>
              <a:t>10-bit</a:t>
            </a:r>
            <a:r>
              <a:rPr lang="en-US" sz="2600" dirty="0"/>
              <a:t> field allows up to </a:t>
            </a:r>
            <a:r>
              <a:rPr lang="en-US" sz="2600" b="1" dirty="0"/>
              <a:t>1024</a:t>
            </a:r>
            <a:r>
              <a:rPr lang="en-US" sz="2600" dirty="0"/>
              <a:t> </a:t>
            </a:r>
            <a:r>
              <a:rPr lang="en-US" sz="2600" b="1" dirty="0"/>
              <a:t>local networks</a:t>
            </a:r>
            <a:r>
              <a:rPr lang="en-US" sz="2600" dirty="0"/>
              <a:t>.</a:t>
            </a:r>
            <a:endParaRPr lang="th-TH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9323" y="3713216"/>
            <a:ext cx="86060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example company with </a:t>
            </a:r>
            <a:r>
              <a:rPr lang="en-US" b="1" dirty="0"/>
              <a:t>400 local networks </a:t>
            </a:r>
            <a:r>
              <a:rPr lang="en-US" dirty="0"/>
              <a:t>might </a:t>
            </a:r>
          </a:p>
          <a:p>
            <a:r>
              <a:rPr lang="en-US" dirty="0"/>
              <a:t>choose  the division that  </a:t>
            </a:r>
            <a:r>
              <a:rPr lang="en-US" b="1" dirty="0"/>
              <a:t>Figure 5.5 </a:t>
            </a:r>
            <a:r>
              <a:rPr lang="en-US" dirty="0"/>
              <a:t>illustrates because </a:t>
            </a:r>
          </a:p>
          <a:p>
            <a:r>
              <a:rPr lang="en-US" dirty="0"/>
              <a:t>a </a:t>
            </a:r>
            <a:r>
              <a:rPr lang="en-US" b="1" dirty="0"/>
              <a:t>10-bit</a:t>
            </a:r>
            <a:r>
              <a:rPr lang="en-US" dirty="0"/>
              <a:t> field allows up to </a:t>
            </a:r>
            <a:r>
              <a:rPr lang="en-US" b="1" dirty="0"/>
              <a:t>1024</a:t>
            </a:r>
            <a:r>
              <a:rPr lang="en-US" dirty="0"/>
              <a:t> </a:t>
            </a:r>
            <a:r>
              <a:rPr lang="en-US" b="1" dirty="0"/>
              <a:t>local networks </a:t>
            </a:r>
            <a:r>
              <a:rPr lang="en-US" dirty="0"/>
              <a:t>(LANs).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400 LAN addresses if you are using the following </a:t>
            </a:r>
          </a:p>
          <a:p>
            <a:pPr marL="914400" lvl="1" indent="-457200"/>
            <a:r>
              <a:rPr lang="en-US" sz="2400" b="1" dirty="0"/>
              <a:t>Class B address: 128.10.0.0</a:t>
            </a:r>
            <a:endParaRPr lang="th-TH" sz="2400" b="1" dirty="0"/>
          </a:p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32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Dr. </a:t>
            </a:r>
            <a:r>
              <a:rPr lang="en-US" dirty="0" err="1"/>
              <a:t>Anilkumar</a:t>
            </a:r>
            <a:r>
              <a:rPr lang="en-US" dirty="0"/>
              <a:t> K.G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07750" y="34780538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750" y="347805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6013" y="5929313"/>
              <a:ext cx="7937" cy="1587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8076" y="5888051"/>
                <a:ext cx="23811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9863" y="6384925"/>
              <a:ext cx="250825" cy="9525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0493" y="6375400"/>
                <a:ext cx="269565" cy="285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C1F1754-75D4-8F46-A9F6-9C993FE58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1365"/>
              </p:ext>
            </p:extLst>
          </p:nvPr>
        </p:nvGraphicFramePr>
        <p:xfrm>
          <a:off x="914400" y="1383632"/>
          <a:ext cx="7059580" cy="223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5124600" imgH="1619280" progId="PBrush">
                  <p:embed/>
                </p:oleObj>
              </mc:Choice>
              <mc:Fallback>
                <p:oleObj name="Bitmap Image" r:id="rId9" imgW="5124600" imgH="1619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383632"/>
                        <a:ext cx="7059580" cy="2230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02-CAB4-7758-0689-66B09B0B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per </a:t>
            </a:r>
            <a:r>
              <a:rPr lang="en-US" sz="2400" b="1" dirty="0"/>
              <a:t>Figure 5.5</a:t>
            </a:r>
            <a:r>
              <a:rPr lang="en-US" sz="2400" dirty="0"/>
              <a:t>, the </a:t>
            </a:r>
            <a:r>
              <a:rPr lang="en-US" sz="2400" b="1" dirty="0"/>
              <a:t>10-bit network field </a:t>
            </a:r>
            <a:r>
              <a:rPr lang="en-US" sz="2400" dirty="0"/>
              <a:t>allows </a:t>
            </a:r>
            <a:r>
              <a:rPr lang="en-US" sz="2400" b="1" dirty="0"/>
              <a:t>1024 LANs, </a:t>
            </a:r>
            <a:r>
              <a:rPr lang="en-US" sz="2400" dirty="0"/>
              <a:t>and the </a:t>
            </a:r>
            <a:r>
              <a:rPr lang="en-US" sz="2400" b="1" dirty="0"/>
              <a:t>1024 LAN </a:t>
            </a:r>
            <a:r>
              <a:rPr lang="en-US" sz="2400" dirty="0"/>
              <a:t>addresses can be shown based on the </a:t>
            </a:r>
            <a:r>
              <a:rPr lang="en-US" sz="2400" b="1" dirty="0"/>
              <a:t>Class B </a:t>
            </a:r>
            <a:r>
              <a:rPr lang="en-US" sz="2400" dirty="0"/>
              <a:t>address </a:t>
            </a:r>
            <a:r>
              <a:rPr lang="en-US" sz="2400" b="1" dirty="0"/>
              <a:t>128.10.0.0 </a:t>
            </a:r>
            <a:r>
              <a:rPr lang="en-US" sz="2400" dirty="0"/>
              <a:t>(this way of network addressing is called </a:t>
            </a:r>
            <a:r>
              <a:rPr lang="en-US" sz="2400" b="1" dirty="0"/>
              <a:t>fixed-length subnetting</a:t>
            </a:r>
            <a:r>
              <a:rPr lang="en-US" sz="2400" dirty="0"/>
              <a:t>):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00000000 00</a:t>
            </a:r>
            <a:r>
              <a:rPr lang="en-US" sz="2400" dirty="0"/>
              <a:t>] 000000 = </a:t>
            </a:r>
            <a:r>
              <a:rPr lang="en-US" sz="2400" b="1" dirty="0"/>
              <a:t>128.10.0.0 [not a valid Address]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00000000 01</a:t>
            </a:r>
            <a:r>
              <a:rPr lang="en-US" sz="2400" dirty="0"/>
              <a:t>] 000000 = 128.10.0.64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00000000 10</a:t>
            </a:r>
            <a:r>
              <a:rPr lang="en-US" sz="2400" dirty="0"/>
              <a:t>] 000000 = 128.10.0.128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00000000 11</a:t>
            </a:r>
            <a:r>
              <a:rPr lang="en-US" sz="2400" dirty="0"/>
              <a:t>] 000000 = 128.10.0.192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00000001 00</a:t>
            </a:r>
            <a:r>
              <a:rPr lang="en-US" sz="2400" dirty="0"/>
              <a:t>] 000000 = 128.10.1.0</a:t>
            </a:r>
          </a:p>
          <a:p>
            <a:pPr marL="400050" lvl="1" indent="0">
              <a:buNone/>
            </a:pPr>
            <a:r>
              <a:rPr lang="en-US" sz="2400" dirty="0"/>
              <a:t>128.10. [</a:t>
            </a:r>
            <a:r>
              <a:rPr lang="en-US" sz="2400" b="1" dirty="0">
                <a:solidFill>
                  <a:srgbClr val="FF0000"/>
                </a:solidFill>
              </a:rPr>
              <a:t>00000001 01</a:t>
            </a:r>
            <a:r>
              <a:rPr lang="en-US" sz="2400" dirty="0"/>
              <a:t>] 000000 = 128.10.1.64</a:t>
            </a:r>
          </a:p>
          <a:p>
            <a:pPr marL="0" indent="0">
              <a:buNone/>
            </a:pPr>
            <a:r>
              <a:rPr lang="en-US" sz="2400" dirty="0"/>
              <a:t>      ………………………………………………………….</a:t>
            </a:r>
          </a:p>
          <a:p>
            <a:pPr marL="0" indent="0">
              <a:buNone/>
            </a:pPr>
            <a:r>
              <a:rPr lang="en-US" sz="2400" dirty="0"/>
              <a:t>      128.10. [</a:t>
            </a:r>
            <a:r>
              <a:rPr lang="en-US" sz="2400" b="1" dirty="0">
                <a:solidFill>
                  <a:srgbClr val="FF0000"/>
                </a:solidFill>
              </a:rPr>
              <a:t>11111111 10</a:t>
            </a:r>
            <a:r>
              <a:rPr lang="en-US" sz="2400" dirty="0"/>
              <a:t>] 000000 = 128.10.255. 128</a:t>
            </a:r>
            <a:endParaRPr lang="th-TH" sz="2400" dirty="0"/>
          </a:p>
          <a:p>
            <a:pPr marL="0" indent="0">
              <a:buNone/>
            </a:pPr>
            <a:r>
              <a:rPr lang="en-US" sz="2400" dirty="0"/>
              <a:t>      128.10. [</a:t>
            </a:r>
            <a:r>
              <a:rPr lang="en-US" sz="2400" b="1" dirty="0">
                <a:solidFill>
                  <a:srgbClr val="FF0000"/>
                </a:solidFill>
              </a:rPr>
              <a:t>11111111 11</a:t>
            </a:r>
            <a:r>
              <a:rPr lang="en-US" sz="2400" dirty="0"/>
              <a:t>] 000000 = </a:t>
            </a:r>
            <a:r>
              <a:rPr lang="en-US" sz="2400" b="1" dirty="0"/>
              <a:t>128.10.255. 195 </a:t>
            </a:r>
            <a:r>
              <a:rPr lang="en-US" sz="2400" dirty="0"/>
              <a:t>[</a:t>
            </a:r>
            <a:r>
              <a:rPr lang="en-US" sz="2400" b="1" dirty="0"/>
              <a:t>not a valid address</a:t>
            </a:r>
            <a:r>
              <a:rPr lang="en-US" sz="2400" dirty="0"/>
              <a:t>]</a:t>
            </a:r>
            <a:endParaRPr lang="th-TH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7DD79-929A-8D6B-5AA2-D3968CAA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7FD7-F1CE-3948-E6FB-3DF21CE5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964E7-336A-5D6F-6077-D8DD543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74689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Fixed Length IPv4 Subnets 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The idea of allowing a site to choose a division for its address's </a:t>
            </a:r>
            <a:r>
              <a:rPr lang="en-US" sz="2600" b="1" dirty="0"/>
              <a:t>local portion </a:t>
            </a:r>
            <a:r>
              <a:rPr lang="en-US" sz="2600" dirty="0"/>
              <a:t>(</a:t>
            </a:r>
            <a:r>
              <a:rPr lang="en-US" sz="2600" b="1" dirty="0"/>
              <a:t>host portion</a:t>
            </a:r>
            <a:r>
              <a:rPr lang="en-US" sz="2600" dirty="0"/>
              <a:t>) and then using the </a:t>
            </a:r>
            <a:r>
              <a:rPr lang="en-US" sz="2600" b="1" dirty="0"/>
              <a:t>division throughout the site (see Figure 5.5)</a:t>
            </a:r>
            <a:r>
              <a:rPr lang="en-US" sz="2600" dirty="0"/>
              <a:t> is known as </a:t>
            </a:r>
            <a:r>
              <a:rPr lang="en-US" sz="2600" b="1" u="sng" dirty="0"/>
              <a:t>fixed-length subnetting</a:t>
            </a:r>
            <a:r>
              <a:rPr lang="en-US" sz="2600" dirty="0"/>
              <a:t>.</a:t>
            </a:r>
          </a:p>
          <a:p>
            <a:r>
              <a:rPr lang="en-US" sz="2600" b="1" i="1" dirty="0"/>
              <a:t>Fixed-length subnetting </a:t>
            </a:r>
            <a:r>
              <a:rPr lang="en-US" sz="2600" i="1" dirty="0"/>
              <a:t>is easy to understand because it partitions the </a:t>
            </a:r>
            <a:r>
              <a:rPr lang="en-US" sz="2600" b="1" i="1" dirty="0"/>
              <a:t>local portion </a:t>
            </a:r>
            <a:r>
              <a:rPr lang="en-US" sz="2600" i="1" dirty="0"/>
              <a:t>of an address between </a:t>
            </a:r>
            <a:r>
              <a:rPr lang="en-US" sz="2600" b="1" i="1" dirty="0"/>
              <a:t>networks</a:t>
            </a:r>
            <a:r>
              <a:rPr lang="en-US" sz="2600" i="1" dirty="0"/>
              <a:t> and </a:t>
            </a:r>
            <a:r>
              <a:rPr lang="en-US" sz="2600" b="1" i="1" dirty="0"/>
              <a:t>hosts</a:t>
            </a:r>
            <a:r>
              <a:rPr lang="en-US" sz="2600" dirty="0"/>
              <a:t>.</a:t>
            </a:r>
          </a:p>
          <a:p>
            <a:pPr lvl="1"/>
            <a:r>
              <a:rPr lang="en-US" sz="2400" dirty="0"/>
              <a:t>A manager can choose how many </a:t>
            </a:r>
            <a:r>
              <a:rPr lang="en-US" sz="2400" b="1" dirty="0"/>
              <a:t>networks </a:t>
            </a:r>
            <a:r>
              <a:rPr lang="en-US" sz="2400" dirty="0"/>
              <a:t>the site can have and determine the number of </a:t>
            </a:r>
            <a:r>
              <a:rPr lang="en-US" sz="2400" b="1" dirty="0"/>
              <a:t>hosts </a:t>
            </a:r>
            <a:r>
              <a:rPr lang="en-US" sz="2400" dirty="0"/>
              <a:t>on each network.</a:t>
            </a:r>
          </a:p>
          <a:p>
            <a:r>
              <a:rPr lang="en-US" sz="2600" b="1" dirty="0"/>
              <a:t>Figure 5.6 </a:t>
            </a:r>
            <a:r>
              <a:rPr lang="en-US" sz="2600" dirty="0"/>
              <a:t>illustrates the possible network choices if a site uses </a:t>
            </a:r>
            <a:r>
              <a:rPr lang="en-US" sz="2600" b="1" dirty="0"/>
              <a:t>fixed-length subnetting </a:t>
            </a:r>
            <a:r>
              <a:rPr lang="en-US" sz="2600" dirty="0"/>
              <a:t>with a </a:t>
            </a:r>
            <a:r>
              <a:rPr lang="en-US" sz="2600" b="1" u="sng" dirty="0"/>
              <a:t>16-bit local portion </a:t>
            </a:r>
            <a:r>
              <a:rPr lang="en-US" sz="2600" dirty="0"/>
              <a:t>(in </a:t>
            </a:r>
            <a:r>
              <a:rPr lang="en-US" sz="2600" b="1" dirty="0"/>
              <a:t>class B </a:t>
            </a:r>
            <a:r>
              <a:rPr lang="en-US" sz="2600" dirty="0"/>
              <a:t>addressing scheme shown in </a:t>
            </a:r>
            <a:r>
              <a:rPr lang="en-US" sz="2600" b="1" dirty="0"/>
              <a:t>Figure 5.5</a:t>
            </a:r>
            <a:r>
              <a:rPr lang="en-US" sz="2600" dirty="0"/>
              <a:t>)</a:t>
            </a:r>
          </a:p>
          <a:p>
            <a:pPr lvl="1"/>
            <a:r>
              <a:rPr lang="en-US" sz="2200" dirty="0"/>
              <a:t>From the </a:t>
            </a:r>
            <a:r>
              <a:rPr lang="en-US" sz="2200" b="1" u="sng" dirty="0"/>
              <a:t>16-bit local portion of the class B scheme</a:t>
            </a:r>
            <a:r>
              <a:rPr lang="en-US" sz="2200" dirty="0"/>
              <a:t>, if </a:t>
            </a:r>
            <a:r>
              <a:rPr lang="en-US" sz="2200" b="1" dirty="0"/>
              <a:t>network bit </a:t>
            </a:r>
            <a:r>
              <a:rPr lang="en-US" sz="2200" dirty="0"/>
              <a:t>= </a:t>
            </a:r>
            <a:r>
              <a:rPr lang="en-US" sz="2200" b="1" dirty="0"/>
              <a:t>0</a:t>
            </a:r>
            <a:r>
              <a:rPr lang="en-US" sz="2200" dirty="0"/>
              <a:t>, then </a:t>
            </a:r>
            <a:r>
              <a:rPr lang="en-US" sz="2200" b="1" dirty="0"/>
              <a:t>2</a:t>
            </a:r>
            <a:r>
              <a:rPr lang="en-US" sz="2200" b="1" baseline="30000" dirty="0"/>
              <a:t>0</a:t>
            </a:r>
            <a:r>
              <a:rPr lang="en-US" sz="2200" dirty="0"/>
              <a:t> = </a:t>
            </a:r>
            <a:r>
              <a:rPr lang="en-US" sz="2200" b="1" dirty="0"/>
              <a:t>1 network, </a:t>
            </a:r>
            <a:r>
              <a:rPr lang="en-US" sz="2200" dirty="0"/>
              <a:t>and it is possible, and there are </a:t>
            </a:r>
            <a:r>
              <a:rPr lang="en-US" sz="2200" b="1" dirty="0"/>
              <a:t>65534 hosts  (16 – 0 = 16, 2</a:t>
            </a:r>
            <a:r>
              <a:rPr lang="en-US" sz="2200" b="1" baseline="30000" dirty="0"/>
              <a:t>16</a:t>
            </a:r>
            <a:r>
              <a:rPr lang="en-US" sz="2200" b="1" dirty="0"/>
              <a:t> – 2 = 65534) </a:t>
            </a:r>
            <a:r>
              <a:rPr lang="en-US" sz="2200" dirty="0"/>
              <a:t>likely.</a:t>
            </a:r>
          </a:p>
          <a:p>
            <a:pPr lvl="1"/>
            <a:r>
              <a:rPr lang="en-US" sz="2200" dirty="0"/>
              <a:t>If </a:t>
            </a:r>
            <a:r>
              <a:rPr lang="en-US" sz="2200" b="1" dirty="0"/>
              <a:t>3-bit</a:t>
            </a:r>
            <a:r>
              <a:rPr lang="en-US" sz="2200" dirty="0"/>
              <a:t> is for the network, then only </a:t>
            </a:r>
            <a:r>
              <a:rPr lang="en-US" sz="2200" b="1" dirty="0"/>
              <a:t>six networks (2</a:t>
            </a:r>
            <a:r>
              <a:rPr lang="en-US" sz="2200" b="1" baseline="30000" dirty="0"/>
              <a:t>3</a:t>
            </a:r>
            <a:r>
              <a:rPr lang="en-US" sz="2200" b="1" dirty="0"/>
              <a:t>-2 = 6)</a:t>
            </a:r>
            <a:r>
              <a:rPr lang="en-US" sz="2200" dirty="0"/>
              <a:t>can be recognized. That is    </a:t>
            </a:r>
            <a:r>
              <a:rPr lang="en-US" sz="2200" b="1" dirty="0"/>
              <a:t>16-3 = 13  </a:t>
            </a:r>
            <a:r>
              <a:rPr lang="en-US" sz="2200" dirty="0"/>
              <a:t>and </a:t>
            </a:r>
            <a:r>
              <a:rPr lang="en-US" sz="2200" b="1" dirty="0"/>
              <a:t>2</a:t>
            </a:r>
            <a:r>
              <a:rPr lang="en-US" sz="2200" b="1" baseline="30000" dirty="0"/>
              <a:t>13</a:t>
            </a:r>
            <a:r>
              <a:rPr lang="en-US" sz="2200" b="1" dirty="0"/>
              <a:t> -2 = 8190 host</a:t>
            </a:r>
            <a:r>
              <a:rPr lang="en-US" sz="2200" dirty="0"/>
              <a:t> are possible</a:t>
            </a:r>
          </a:p>
          <a:p>
            <a:pPr lvl="1"/>
            <a:endParaRPr lang="en-US" sz="2400" dirty="0"/>
          </a:p>
          <a:p>
            <a:pPr lvl="1"/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305800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Fixed Length IPv4 Subnets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As </a:t>
            </a:r>
            <a:r>
              <a:rPr lang="en-US" sz="2800" b="1" dirty="0"/>
              <a:t>Figure 5.6 </a:t>
            </a:r>
            <a:r>
              <a:rPr lang="en-US" sz="2800" dirty="0"/>
              <a:t>illustrates, an organization that adopts </a:t>
            </a:r>
            <a:r>
              <a:rPr lang="en-US" sz="2800" b="1" dirty="0"/>
              <a:t>fixed-length subnetting </a:t>
            </a:r>
            <a:r>
              <a:rPr lang="en-US" sz="2800" dirty="0"/>
              <a:t>must choose a compromise: </a:t>
            </a:r>
          </a:p>
          <a:p>
            <a:pPr lvl="1"/>
            <a:r>
              <a:rPr lang="en-US" sz="2400" dirty="0"/>
              <a:t>If the organization opts for a </a:t>
            </a:r>
            <a:r>
              <a:rPr lang="en-US" sz="2400" b="1" dirty="0"/>
              <a:t>large no. of physical networks</a:t>
            </a:r>
            <a:r>
              <a:rPr lang="en-US" sz="2400" dirty="0"/>
              <a:t>, none of the networks can contain many </a:t>
            </a:r>
            <a:r>
              <a:rPr lang="en-US" sz="2400" b="1" dirty="0"/>
              <a:t>hosts;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 the organization expects to connect </a:t>
            </a:r>
            <a:r>
              <a:rPr lang="en-US" sz="2400" b="1" dirty="0"/>
              <a:t>many hosts </a:t>
            </a:r>
            <a:r>
              <a:rPr lang="en-US" sz="2400" dirty="0"/>
              <a:t>to a network, the number of </a:t>
            </a:r>
            <a:r>
              <a:rPr lang="en-US" sz="2400" b="1" dirty="0"/>
              <a:t>physical networks </a:t>
            </a:r>
            <a:r>
              <a:rPr lang="en-US" sz="2400" dirty="0"/>
              <a:t>must be small.</a:t>
            </a:r>
          </a:p>
          <a:p>
            <a:pPr lvl="2"/>
            <a:r>
              <a:rPr lang="en-US" dirty="0"/>
              <a:t>For example, allocating </a:t>
            </a:r>
            <a:r>
              <a:rPr lang="en-US" b="1" dirty="0"/>
              <a:t>3 bits </a:t>
            </a:r>
            <a:r>
              <a:rPr lang="en-US" dirty="0"/>
              <a:t>to identify a physical network results in up to </a:t>
            </a:r>
            <a:r>
              <a:rPr lang="en-US" b="1" dirty="0"/>
              <a:t>6 networks </a:t>
            </a:r>
            <a:r>
              <a:rPr lang="en-US" dirty="0"/>
              <a:t>supporting up to </a:t>
            </a:r>
            <a:r>
              <a:rPr lang="en-US" b="1" dirty="0"/>
              <a:t>8190 hosts </a:t>
            </a:r>
            <a:r>
              <a:rPr lang="en-US" dirty="0"/>
              <a:t>(see </a:t>
            </a:r>
            <a:r>
              <a:rPr lang="en-US" b="1" dirty="0"/>
              <a:t>Figure 5.6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Allocating </a:t>
            </a:r>
            <a:r>
              <a:rPr lang="en-US" b="1" dirty="0"/>
              <a:t>12 bits </a:t>
            </a:r>
            <a:r>
              <a:rPr lang="en-US" dirty="0"/>
              <a:t>results in up to </a:t>
            </a:r>
            <a:r>
              <a:rPr lang="en-US" b="1" dirty="0"/>
              <a:t>4094 networks</a:t>
            </a:r>
            <a:r>
              <a:rPr lang="en-US" dirty="0"/>
              <a:t> but restricts the size of each to </a:t>
            </a:r>
            <a:r>
              <a:rPr lang="en-US" b="1" dirty="0"/>
              <a:t>14 hosts</a:t>
            </a:r>
            <a:r>
              <a:rPr lang="en-US" dirty="0"/>
              <a:t> (see </a:t>
            </a:r>
            <a:r>
              <a:rPr lang="en-US" b="1" dirty="0"/>
              <a:t>Figure 5.6</a:t>
            </a:r>
            <a:r>
              <a:rPr lang="en-US" dirty="0"/>
              <a:t>).</a:t>
            </a:r>
          </a:p>
          <a:p>
            <a:pPr lvl="1"/>
            <a:endParaRPr lang="en-US" sz="2000" dirty="0"/>
          </a:p>
          <a:p>
            <a:pPr lvl="1">
              <a:buNone/>
            </a:pP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Length IPv4 Subnets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It should be clear why the designers did not choose a specific division for </a:t>
            </a:r>
            <a:r>
              <a:rPr lang="en-US" sz="2800" b="1" dirty="0"/>
              <a:t>subnetting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No single portion of the local part of the address works for all organizations</a:t>
            </a:r>
            <a:r>
              <a:rPr lang="en-US" sz="2800" dirty="0"/>
              <a:t>:</a:t>
            </a:r>
          </a:p>
          <a:p>
            <a:pPr lvl="2"/>
            <a:r>
              <a:rPr lang="en-US" dirty="0"/>
              <a:t>Some need </a:t>
            </a:r>
            <a:r>
              <a:rPr lang="en-US" i="1" dirty="0"/>
              <a:t>many networks </a:t>
            </a:r>
            <a:r>
              <a:rPr lang="en-US" dirty="0"/>
              <a:t>with </a:t>
            </a:r>
            <a:r>
              <a:rPr lang="en-US" i="1" u="sng" dirty="0"/>
              <a:t>few hosts per network</a:t>
            </a:r>
            <a:r>
              <a:rPr lang="en-US" dirty="0"/>
              <a:t>, while others need </a:t>
            </a:r>
            <a:r>
              <a:rPr lang="en-US" u="sng" dirty="0"/>
              <a:t>a </a:t>
            </a:r>
            <a:r>
              <a:rPr lang="en-US" i="1" u="sng" dirty="0"/>
              <a:t>few </a:t>
            </a:r>
            <a:r>
              <a:rPr lang="en-US" u="sng" dirty="0"/>
              <a:t>with </a:t>
            </a:r>
            <a:r>
              <a:rPr lang="en-US" i="1" u="sng" dirty="0"/>
              <a:t>many hosts </a:t>
            </a:r>
            <a:r>
              <a:rPr lang="en-US" dirty="0"/>
              <a:t>attached to each.</a:t>
            </a:r>
          </a:p>
          <a:p>
            <a:pPr lvl="2"/>
            <a:r>
              <a:rPr lang="en-US" dirty="0"/>
              <a:t>Sits do not all receive a </a:t>
            </a:r>
            <a:r>
              <a:rPr lang="en-US" b="1" dirty="0"/>
              <a:t>16-bit local portion</a:t>
            </a:r>
            <a:r>
              <a:rPr lang="en-US" dirty="0"/>
              <a:t>, so the </a:t>
            </a:r>
            <a:r>
              <a:rPr lang="en-US" b="1" dirty="0"/>
              <a:t>subnetting</a:t>
            </a:r>
            <a:r>
              <a:rPr lang="en-US" dirty="0"/>
              <a:t> standard handles cases where a site is dividing fewer bits.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Length IPv4 Subnet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Most sites use </a:t>
            </a:r>
            <a:r>
              <a:rPr lang="en-US" sz="2800" b="1" dirty="0"/>
              <a:t>fixed-length subnetting </a:t>
            </a:r>
            <a:r>
              <a:rPr lang="en-US" sz="2800" dirty="0"/>
              <a:t>because it is straightforward to understand and administer.</a:t>
            </a:r>
          </a:p>
          <a:p>
            <a:r>
              <a:rPr lang="en-US" sz="2800" b="1" u="sng" dirty="0"/>
              <a:t>Problem with fixed-length subnetting</a:t>
            </a:r>
            <a:r>
              <a:rPr lang="en-US" sz="2800" b="1" dirty="0"/>
              <a:t>: </a:t>
            </a:r>
            <a:r>
              <a:rPr lang="en-US" sz="2800" dirty="0"/>
              <a:t>When the designers invented </a:t>
            </a:r>
            <a:r>
              <a:rPr lang="en-US" sz="2800" b="1" dirty="0"/>
              <a:t>subnetting</a:t>
            </a:r>
            <a:r>
              <a:rPr lang="en-US" sz="2800" dirty="0"/>
              <a:t>, they realized </a:t>
            </a:r>
            <a:r>
              <a:rPr lang="en-US" sz="2800" b="1" dirty="0"/>
              <a:t>it </a:t>
            </a:r>
            <a:r>
              <a:rPr lang="en-US" sz="2800" dirty="0"/>
              <a:t>would </a:t>
            </a:r>
            <a:r>
              <a:rPr lang="en-US" sz="2800" b="1" dirty="0"/>
              <a:t>not suffice </a:t>
            </a:r>
            <a:r>
              <a:rPr lang="en-US" sz="2800" dirty="0"/>
              <a:t>for all sites. </a:t>
            </a:r>
          </a:p>
          <a:p>
            <a:r>
              <a:rPr lang="en-US" sz="2800" dirty="0"/>
              <a:t>The standard specifies that an organization can select a </a:t>
            </a:r>
            <a:r>
              <a:rPr lang="en-US" sz="2800" b="1" u="sng" dirty="0"/>
              <a:t>subnet partition from any octets of the address </a:t>
            </a:r>
            <a:r>
              <a:rPr lang="en-US" sz="2800" dirty="0"/>
              <a:t>is called </a:t>
            </a:r>
            <a:r>
              <a:rPr lang="en-US" sz="2800" b="1" u="sng" dirty="0"/>
              <a:t>variable-length subnetting</a:t>
            </a:r>
            <a:r>
              <a:rPr lang="en-US" sz="2800" b="1" dirty="0"/>
              <a:t>:</a:t>
            </a:r>
            <a:endParaRPr lang="en-US" sz="2800" dirty="0"/>
          </a:p>
          <a:p>
            <a:pPr lvl="1"/>
            <a:r>
              <a:rPr lang="en-US" sz="2400" dirty="0"/>
              <a:t>Once a partition has been selected for a </a:t>
            </a:r>
            <a:r>
              <a:rPr lang="en-US" sz="2400" b="1" dirty="0"/>
              <a:t>particular network</a:t>
            </a:r>
            <a:r>
              <a:rPr lang="en-US" sz="2400" dirty="0"/>
              <a:t>, the section never changes.</a:t>
            </a:r>
          </a:p>
          <a:p>
            <a:pPr lvl="1"/>
            <a:r>
              <a:rPr lang="en-US" sz="2400" dirty="0"/>
              <a:t>All </a:t>
            </a:r>
            <a:r>
              <a:rPr lang="en-US" sz="2400" b="1" dirty="0"/>
              <a:t>hosts</a:t>
            </a:r>
            <a:r>
              <a:rPr lang="en-US" sz="2400" dirty="0"/>
              <a:t> and </a:t>
            </a:r>
            <a:r>
              <a:rPr lang="en-US" sz="2400" b="1" dirty="0"/>
              <a:t>routers</a:t>
            </a:r>
            <a:r>
              <a:rPr lang="en-US" sz="2400" dirty="0"/>
              <a:t> attached to that </a:t>
            </a:r>
            <a:r>
              <a:rPr lang="en-US" sz="2400" b="1" dirty="0"/>
              <a:t>network </a:t>
            </a:r>
            <a:r>
              <a:rPr lang="en-US" sz="2400" dirty="0"/>
              <a:t>must follow the decision; if not, the </a:t>
            </a:r>
            <a:r>
              <a:rPr lang="en-US" sz="2400" b="1" dirty="0"/>
              <a:t>datagram</a:t>
            </a:r>
            <a:r>
              <a:rPr lang="en-US" sz="2400" dirty="0"/>
              <a:t> can be lost or misrouted.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 of IPv4 Subnets with Masks</a:t>
            </a:r>
            <a:endParaRPr lang="th-TH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subnet </a:t>
            </a:r>
            <a:r>
              <a:rPr lang="en-US" sz="2800" dirty="0"/>
              <a:t>technology makes configuration of either </a:t>
            </a:r>
            <a:r>
              <a:rPr lang="en-US" sz="2800" b="1" dirty="0"/>
              <a:t>fixed</a:t>
            </a:r>
            <a:r>
              <a:rPr lang="en-US" sz="2800" dirty="0"/>
              <a:t> or </a:t>
            </a:r>
            <a:r>
              <a:rPr lang="en-US" sz="2800" b="1" dirty="0"/>
              <a:t>variable length subnets</a:t>
            </a:r>
            <a:r>
              <a:rPr lang="en-US" sz="2800" dirty="0"/>
              <a:t>.</a:t>
            </a:r>
          </a:p>
          <a:p>
            <a:r>
              <a:rPr lang="en-US" sz="2800" u="sng" dirty="0"/>
              <a:t>A </a:t>
            </a:r>
            <a:r>
              <a:rPr lang="en-US" sz="2800" b="1" u="sng" dirty="0"/>
              <a:t>32-bit mask </a:t>
            </a:r>
            <a:r>
              <a:rPr lang="en-US" sz="2800" u="sng" dirty="0"/>
              <a:t>is used to specify the </a:t>
            </a:r>
            <a:r>
              <a:rPr lang="en-US" sz="2800" b="1" u="sng" dirty="0"/>
              <a:t>subnet division</a:t>
            </a:r>
            <a:r>
              <a:rPr lang="en-US" sz="2800" dirty="0"/>
              <a:t>.</a:t>
            </a:r>
          </a:p>
          <a:p>
            <a:r>
              <a:rPr lang="en-US" sz="2800" u="sng" dirty="0"/>
              <a:t>A site using </a:t>
            </a:r>
            <a:r>
              <a:rPr lang="en-US" sz="2800" b="1" u="sng" dirty="0"/>
              <a:t>subnet addressing </a:t>
            </a:r>
            <a:r>
              <a:rPr lang="en-US" sz="2800" u="sng" dirty="0"/>
              <a:t>must choose a </a:t>
            </a:r>
            <a:r>
              <a:rPr lang="en-US" sz="2800" b="1" u="sng" dirty="0"/>
              <a:t>32-bit subnet mask</a:t>
            </a:r>
            <a:r>
              <a:rPr lang="en-US" sz="2800" u="sng" dirty="0"/>
              <a:t> for each network.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mask</a:t>
            </a:r>
            <a:r>
              <a:rPr lang="en-US" sz="2800" dirty="0"/>
              <a:t> covers the </a:t>
            </a:r>
            <a:r>
              <a:rPr lang="en-US" sz="2800" b="1" u="sng" dirty="0"/>
              <a:t>Internet portion </a:t>
            </a:r>
            <a:r>
              <a:rPr lang="en-US" sz="2800" dirty="0"/>
              <a:t>and </a:t>
            </a:r>
            <a:r>
              <a:rPr lang="en-US" sz="2800" u="sng" dirty="0"/>
              <a:t>the </a:t>
            </a:r>
            <a:r>
              <a:rPr lang="en-US" sz="2800" b="1" u="sng" dirty="0"/>
              <a:t>physical network part </a:t>
            </a:r>
            <a:r>
              <a:rPr lang="en-US" sz="2800" u="sng" dirty="0"/>
              <a:t>(</a:t>
            </a:r>
            <a:r>
              <a:rPr lang="en-US" sz="2800" b="1" u="sng" dirty="0"/>
              <a:t>local portion</a:t>
            </a:r>
            <a:r>
              <a:rPr lang="en-US" sz="2800" u="sng" dirty="0"/>
              <a:t>)</a:t>
            </a:r>
            <a:r>
              <a:rPr lang="en-US" sz="2800" b="1" u="sng" dirty="0"/>
              <a:t> </a:t>
            </a:r>
            <a:r>
              <a:rPr lang="en-US" sz="2800" dirty="0"/>
              <a:t>of the address:</a:t>
            </a:r>
          </a:p>
          <a:p>
            <a:pPr lvl="1"/>
            <a:r>
              <a:rPr lang="en-US" sz="2400" u="sng" dirty="0"/>
              <a:t>Bits in the </a:t>
            </a:r>
            <a:r>
              <a:rPr lang="en-US" sz="2400" b="1" u="sng" dirty="0"/>
              <a:t>subnet mask </a:t>
            </a:r>
            <a:r>
              <a:rPr lang="en-US" sz="2400" u="sng" dirty="0"/>
              <a:t>are set to </a:t>
            </a:r>
            <a:r>
              <a:rPr lang="en-US" sz="2400" b="1" u="sng" dirty="0"/>
              <a:t>1</a:t>
            </a:r>
            <a:r>
              <a:rPr lang="en-US" sz="2400" u="sng" dirty="0"/>
              <a:t> if machines on the </a:t>
            </a:r>
            <a:r>
              <a:rPr lang="en-US" sz="2400" b="1" u="sng" dirty="0"/>
              <a:t>network</a:t>
            </a:r>
            <a:r>
              <a:rPr lang="en-US" sz="2400" u="sng" dirty="0"/>
              <a:t> </a:t>
            </a:r>
            <a:r>
              <a:rPr lang="en-US" sz="2400" b="1" u="sng" dirty="0"/>
              <a:t>prefix</a:t>
            </a:r>
            <a:r>
              <a:rPr lang="en-US" sz="2400" u="sng" dirty="0"/>
              <a:t> and </a:t>
            </a:r>
            <a:r>
              <a:rPr lang="en-US" sz="2400" b="1" u="sng" dirty="0"/>
              <a:t>0</a:t>
            </a:r>
            <a:r>
              <a:rPr lang="en-US" sz="2400" u="sng" dirty="0"/>
              <a:t> if the bit is part of the </a:t>
            </a:r>
            <a:r>
              <a:rPr lang="en-US" sz="2400" b="1" u="sng" dirty="0"/>
              <a:t>host identifier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39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Universal Host Identifiers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A communication system is said to </a:t>
            </a:r>
            <a:r>
              <a:rPr lang="en-US" sz="2800" b="1" dirty="0"/>
              <a:t>supply universal communication service </a:t>
            </a:r>
            <a:r>
              <a:rPr lang="en-US" sz="2800" u="sng" dirty="0"/>
              <a:t>if the system allows an attached </a:t>
            </a:r>
            <a:r>
              <a:rPr lang="en-US" sz="2800" b="1" u="sng" dirty="0"/>
              <a:t>host</a:t>
            </a:r>
            <a:r>
              <a:rPr lang="en-US" sz="2800" u="sng" dirty="0"/>
              <a:t> to communicate with any other attached </a:t>
            </a:r>
            <a:r>
              <a:rPr lang="en-US" sz="2800" b="1" u="sng" dirty="0"/>
              <a:t>host</a:t>
            </a:r>
            <a:endParaRPr lang="en-US" sz="2800" u="sng" dirty="0"/>
          </a:p>
          <a:p>
            <a:pPr lvl="1"/>
            <a:r>
              <a:rPr lang="en-US" sz="2400" b="1" i="1" dirty="0"/>
              <a:t>To make a </a:t>
            </a:r>
            <a:r>
              <a:rPr lang="en-US" sz="2400" b="1" i="1" u="sng" dirty="0"/>
              <a:t>communication system universal</a:t>
            </a:r>
            <a:r>
              <a:rPr lang="en-US" sz="2400" b="1" i="1" dirty="0"/>
              <a:t>, it needs a globally accepted method of </a:t>
            </a:r>
            <a:r>
              <a:rPr lang="en-US" sz="2400" b="1" i="1" u="sng" dirty="0"/>
              <a:t>identifying each host </a:t>
            </a:r>
            <a:r>
              <a:rPr lang="en-US" sz="2400" b="1" i="1" dirty="0"/>
              <a:t>that is attached to it</a:t>
            </a:r>
            <a:r>
              <a:rPr lang="en-US" sz="2400" dirty="0"/>
              <a:t>.</a:t>
            </a:r>
          </a:p>
          <a:p>
            <a:r>
              <a:rPr lang="en-US" sz="2800" dirty="0"/>
              <a:t>The</a:t>
            </a:r>
            <a:r>
              <a:rPr lang="en-US" sz="2800" b="1" dirty="0"/>
              <a:t> host identifiers</a:t>
            </a:r>
            <a:r>
              <a:rPr lang="en-US" sz="2800" dirty="0"/>
              <a:t> are classified as </a:t>
            </a:r>
            <a:r>
              <a:rPr lang="en-US" sz="2800" b="1" i="1" dirty="0"/>
              <a:t>names</a:t>
            </a:r>
            <a:r>
              <a:rPr lang="en-US" sz="2800" dirty="0"/>
              <a:t>, </a:t>
            </a:r>
            <a:r>
              <a:rPr lang="en-US" sz="2800" b="1" i="1" dirty="0"/>
              <a:t>addresses</a:t>
            </a:r>
            <a:r>
              <a:rPr lang="en-US" sz="2800" dirty="0"/>
              <a:t>, and </a:t>
            </a:r>
            <a:r>
              <a:rPr lang="en-US" sz="2800" b="1" i="1" dirty="0"/>
              <a:t>routes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 </a:t>
            </a:r>
            <a:r>
              <a:rPr lang="en-US" sz="2400" b="1" i="1" dirty="0"/>
              <a:t>name</a:t>
            </a:r>
            <a:r>
              <a:rPr lang="en-US" sz="2400" dirty="0"/>
              <a:t> identifies </a:t>
            </a:r>
            <a:r>
              <a:rPr lang="en-US" sz="2400" b="1" i="1" dirty="0"/>
              <a:t>what an object is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An </a:t>
            </a:r>
            <a:r>
              <a:rPr lang="en-US" sz="2400" b="1" i="1" dirty="0"/>
              <a:t>address </a:t>
            </a:r>
            <a:r>
              <a:rPr lang="en-US" sz="2400" dirty="0"/>
              <a:t>identifies </a:t>
            </a:r>
            <a:r>
              <a:rPr lang="en-US" sz="2400" b="1" i="1" dirty="0"/>
              <a:t>where it is</a:t>
            </a:r>
            <a:r>
              <a:rPr lang="en-US" sz="2400" dirty="0"/>
              <a:t>, and</a:t>
            </a:r>
          </a:p>
          <a:p>
            <a:pPr lvl="1"/>
            <a:r>
              <a:rPr lang="en-US" sz="2400" dirty="0"/>
              <a:t>A </a:t>
            </a:r>
            <a:r>
              <a:rPr lang="en-US" sz="2400" b="1" i="1" dirty="0"/>
              <a:t>route</a:t>
            </a:r>
            <a:r>
              <a:rPr lang="en-US" sz="2400" dirty="0"/>
              <a:t> tells </a:t>
            </a:r>
            <a:r>
              <a:rPr lang="en-US" sz="2400" b="1" i="1" dirty="0"/>
              <a:t>how to get there</a:t>
            </a:r>
            <a:r>
              <a:rPr lang="en-US" sz="2400" dirty="0"/>
              <a:t>.</a:t>
            </a:r>
          </a:p>
          <a:p>
            <a:endParaRPr lang="en-US" sz="2800" dirty="0"/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Implementation of IPv4 Subnets with Masks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39200" cy="4830763"/>
          </a:xfrm>
        </p:spPr>
        <p:txBody>
          <a:bodyPr>
            <a:normAutofit fontScale="92500"/>
          </a:bodyPr>
          <a:lstStyle/>
          <a:p>
            <a:r>
              <a:rPr lang="en-US" sz="2800" b="1" u="sng" dirty="0"/>
              <a:t>Example</a:t>
            </a:r>
            <a:r>
              <a:rPr lang="en-US" sz="2800" dirty="0"/>
              <a:t>: consider the following </a:t>
            </a:r>
            <a:r>
              <a:rPr lang="en-US" sz="2800" b="1" dirty="0"/>
              <a:t>32-bit subnet mask (class C)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             </a:t>
            </a:r>
            <a:r>
              <a:rPr lang="en-US" sz="2800" b="1" u="sng" dirty="0"/>
              <a:t>11111111   11111111   11111111</a:t>
            </a:r>
            <a:r>
              <a:rPr lang="en-US" sz="2800" b="1" dirty="0"/>
              <a:t>     </a:t>
            </a:r>
            <a:r>
              <a:rPr lang="en-US" sz="2800" b="1" u="sng" dirty="0"/>
              <a:t>00000000 </a:t>
            </a:r>
          </a:p>
          <a:p>
            <a:pPr>
              <a:buNone/>
            </a:pPr>
            <a:r>
              <a:rPr lang="en-US" sz="2800" b="1" dirty="0"/>
              <a:t>                      </a:t>
            </a:r>
            <a:r>
              <a:rPr lang="en-US" sz="2800" dirty="0"/>
              <a:t>(16-bit Network portion)           (8-bit Host portion)</a:t>
            </a:r>
          </a:p>
          <a:p>
            <a:pPr>
              <a:buNone/>
            </a:pPr>
            <a:r>
              <a:rPr lang="en-US" sz="2800" dirty="0"/>
              <a:t>      specifies that the </a:t>
            </a:r>
            <a:r>
              <a:rPr lang="en-US" sz="2800" b="1" dirty="0"/>
              <a:t>first 3 octets </a:t>
            </a:r>
            <a:r>
              <a:rPr lang="en-US" sz="2800" dirty="0"/>
              <a:t>identify the </a:t>
            </a:r>
            <a:r>
              <a:rPr lang="en-US" sz="2800" b="1" dirty="0"/>
              <a:t>network</a:t>
            </a:r>
            <a:r>
              <a:rPr lang="en-US" sz="2800" dirty="0"/>
              <a:t> and the </a:t>
            </a:r>
            <a:r>
              <a:rPr lang="en-US" sz="2800" b="1" dirty="0"/>
              <a:t>fourth </a:t>
            </a:r>
            <a:r>
              <a:rPr lang="en-US" sz="2800" dirty="0"/>
              <a:t>identifies a </a:t>
            </a:r>
            <a:r>
              <a:rPr lang="en-US" sz="2800" b="1" dirty="0"/>
              <a:t>host network</a:t>
            </a:r>
            <a:r>
              <a:rPr lang="en-US" sz="2800" dirty="0"/>
              <a:t>.</a:t>
            </a:r>
            <a:r>
              <a:rPr lang="en-US" sz="2800" b="1" dirty="0"/>
              <a:t>            </a:t>
            </a:r>
            <a:endParaRPr lang="en-US" sz="2800" dirty="0"/>
          </a:p>
          <a:p>
            <a:r>
              <a:rPr lang="en-US" sz="2800" dirty="0"/>
              <a:t>Corresponds to the portion that </a:t>
            </a:r>
            <a:r>
              <a:rPr lang="en-US" sz="2800" b="1" u="sng" dirty="0"/>
              <a:t>Figure 5.5 </a:t>
            </a:r>
            <a:r>
              <a:rPr lang="en-US" sz="2800" dirty="0"/>
              <a:t>illustrates where the physical network portion occupies </a:t>
            </a:r>
            <a:r>
              <a:rPr lang="en-US" sz="2800" b="1" dirty="0"/>
              <a:t>10 bits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b="1" dirty="0"/>
              <a:t>            11111111   11111111   </a:t>
            </a:r>
            <a:r>
              <a:rPr lang="en-US" sz="2800" b="1" u="sng" dirty="0"/>
              <a:t>11111111  11</a:t>
            </a:r>
            <a:r>
              <a:rPr lang="en-US" sz="2800" b="1" dirty="0"/>
              <a:t>000000 = /26</a:t>
            </a:r>
            <a:endParaRPr lang="en-US" sz="2800" dirty="0"/>
          </a:p>
          <a:p>
            <a:pPr lvl="1"/>
            <a:r>
              <a:rPr lang="en-US" sz="2400" u="sng" dirty="0"/>
              <a:t>An interesting twist in </a:t>
            </a:r>
            <a:r>
              <a:rPr lang="en-US" sz="2400" b="1" u="sng" dirty="0"/>
              <a:t>subnet addressing </a:t>
            </a:r>
            <a:r>
              <a:rPr lang="en-US" sz="2400" u="sng" dirty="0"/>
              <a:t>is that the original standard </a:t>
            </a:r>
            <a:r>
              <a:rPr lang="en-US" sz="2400" b="1" u="sng" dirty="0"/>
              <a:t>did not restrict subnet masks </a:t>
            </a:r>
            <a:r>
              <a:rPr lang="en-US" sz="2400" u="sng" dirty="0"/>
              <a:t>to select contiguous address bits</a:t>
            </a:r>
            <a:r>
              <a:rPr lang="en-US" sz="2400" dirty="0"/>
              <a:t>.</a:t>
            </a:r>
          </a:p>
          <a:p>
            <a:pPr>
              <a:buNone/>
            </a:pP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Implementation of IPv4 Subnets with Masks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>
            <a:normAutofit/>
          </a:bodyPr>
          <a:lstStyle/>
          <a:p>
            <a:r>
              <a:rPr lang="en-US" sz="2800" u="sng" dirty="0"/>
              <a:t>For example</a:t>
            </a:r>
            <a:r>
              <a:rPr lang="en-US" sz="2800" dirty="0"/>
              <a:t>, a network might be assigned the mask: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b="1" dirty="0"/>
              <a:t>11111111   11111111  000</a:t>
            </a:r>
            <a:r>
              <a:rPr lang="en-US" sz="2800" b="1" u="sng" dirty="0"/>
              <a:t>11</a:t>
            </a:r>
            <a:r>
              <a:rPr lang="en-US" sz="2800" b="1" dirty="0"/>
              <a:t>000   0</a:t>
            </a:r>
            <a:r>
              <a:rPr lang="en-US" sz="2800" b="1" u="sng" dirty="0"/>
              <a:t>1</a:t>
            </a:r>
            <a:r>
              <a:rPr lang="en-US" sz="2800" b="1" dirty="0"/>
              <a:t>000000</a:t>
            </a:r>
          </a:p>
          <a:p>
            <a:pPr>
              <a:buNone/>
            </a:pPr>
            <a:r>
              <a:rPr lang="en-US" sz="2800" dirty="0"/>
              <a:t>   which selects the first two octets, 2 bits from the 3</a:t>
            </a:r>
            <a:r>
              <a:rPr lang="en-US" sz="2800" baseline="30000" dirty="0"/>
              <a:t>rd</a:t>
            </a:r>
            <a:r>
              <a:rPr lang="en-US" sz="2800" dirty="0"/>
              <a:t> octet, and 1 bit from the 4</a:t>
            </a:r>
            <a:r>
              <a:rPr lang="en-US" sz="2800" baseline="30000" dirty="0"/>
              <a:t>th</a:t>
            </a:r>
            <a:r>
              <a:rPr lang="en-US" sz="2800" dirty="0"/>
              <a:t> octet.</a:t>
            </a:r>
          </a:p>
          <a:p>
            <a:r>
              <a:rPr lang="en-US" sz="2800" dirty="0"/>
              <a:t>Although the standard allows one to arrange addresses like the above, </a:t>
            </a:r>
            <a:r>
              <a:rPr lang="en-US" sz="2800" b="1" u="sng" dirty="0"/>
              <a:t>this makes network management almost impossible!</a:t>
            </a:r>
            <a:endParaRPr lang="en-US" sz="2800" u="sng" dirty="0"/>
          </a:p>
          <a:p>
            <a:r>
              <a:rPr lang="en-US" sz="2800" b="1" i="1" u="sng" dirty="0"/>
              <a:t>Therefore, it is recommended that sites only use contiguous subnet masks</a:t>
            </a:r>
            <a:r>
              <a:rPr lang="en-US" sz="2800" dirty="0"/>
              <a:t>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IPv4 Subnet Mask Representation and Slash Notation</a:t>
            </a:r>
            <a:endParaRPr lang="th-TH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Specifying </a:t>
            </a:r>
            <a:r>
              <a:rPr lang="en-US" sz="2800" b="1" dirty="0"/>
              <a:t>subnet masks in binary </a:t>
            </a:r>
            <a:r>
              <a:rPr lang="en-US" sz="2800" dirty="0"/>
              <a:t>is </a:t>
            </a:r>
            <a:r>
              <a:rPr lang="en-US" sz="2800" b="1" dirty="0"/>
              <a:t>prone to errors</a:t>
            </a:r>
            <a:r>
              <a:rPr lang="en-US" sz="2800" dirty="0"/>
              <a:t>.</a:t>
            </a:r>
          </a:p>
          <a:p>
            <a:r>
              <a:rPr lang="en-US" sz="2800" dirty="0"/>
              <a:t>Hence </a:t>
            </a:r>
            <a:r>
              <a:rPr lang="en-US" sz="2800" b="1" dirty="0"/>
              <a:t>protocol</a:t>
            </a:r>
            <a:r>
              <a:rPr lang="en-US" sz="2800" dirty="0"/>
              <a:t> allows alternative </a:t>
            </a:r>
            <a:r>
              <a:rPr lang="en-US" sz="2800" b="1" dirty="0"/>
              <a:t>masking </a:t>
            </a:r>
            <a:r>
              <a:rPr lang="en-US" sz="2800" dirty="0"/>
              <a:t>representation:</a:t>
            </a:r>
          </a:p>
          <a:p>
            <a:pPr lvl="1"/>
            <a:r>
              <a:rPr lang="en-US" sz="2400" dirty="0"/>
              <a:t>Most </a:t>
            </a:r>
            <a:r>
              <a:rPr lang="en-US" sz="2400" b="1" dirty="0"/>
              <a:t>SW</a:t>
            </a:r>
            <a:r>
              <a:rPr lang="en-US" sz="2400" dirty="0"/>
              <a:t> allows managers to use </a:t>
            </a:r>
            <a:r>
              <a:rPr lang="en-US" sz="2400" b="1" u="sng" dirty="0"/>
              <a:t>dotted-decimal representation</a:t>
            </a:r>
            <a:r>
              <a:rPr lang="en-US" sz="2400" u="sng" dirty="0"/>
              <a:t> </a:t>
            </a:r>
            <a:r>
              <a:rPr lang="en-US" sz="2400" dirty="0"/>
              <a:t>when specifying </a:t>
            </a:r>
            <a:r>
              <a:rPr lang="en-US" sz="2400" b="1" dirty="0"/>
              <a:t>IPv4 subnet masks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Dotted decimal </a:t>
            </a:r>
            <a:r>
              <a:rPr lang="en-US" sz="2400" dirty="0"/>
              <a:t>works well if a site can align the subnet boundary on </a:t>
            </a:r>
            <a:r>
              <a:rPr lang="en-US" sz="2400" b="1" dirty="0"/>
              <a:t>octet boundaries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example </a:t>
            </a:r>
            <a:r>
              <a:rPr lang="en-US" sz="2400" b="1" dirty="0"/>
              <a:t>Figure 5.4(b)</a:t>
            </a:r>
            <a:r>
              <a:rPr lang="en-US" sz="2400" dirty="0"/>
              <a:t> shows how easy it is to understand subnetting when the </a:t>
            </a:r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octet</a:t>
            </a:r>
            <a:r>
              <a:rPr lang="en-US" sz="2400" dirty="0"/>
              <a:t> of an address is used to identify a </a:t>
            </a:r>
            <a:r>
              <a:rPr lang="en-US" sz="2400" b="1" dirty="0"/>
              <a:t>physical network </a:t>
            </a:r>
            <a:r>
              <a:rPr lang="en-US" sz="2400" dirty="0"/>
              <a:t>and the </a:t>
            </a:r>
            <a:r>
              <a:rPr lang="en-US" sz="2400" b="1" dirty="0"/>
              <a:t>4</a:t>
            </a:r>
            <a:r>
              <a:rPr lang="en-US" sz="2400" b="1" baseline="30000" dirty="0"/>
              <a:t>th</a:t>
            </a:r>
            <a:r>
              <a:rPr lang="en-US" sz="2400" b="1" dirty="0"/>
              <a:t> octet </a:t>
            </a:r>
            <a:r>
              <a:rPr lang="en-US" sz="2400" dirty="0"/>
              <a:t>is used to identify a </a:t>
            </a:r>
            <a:r>
              <a:rPr lang="en-US" sz="2400" b="1" dirty="0"/>
              <a:t>host</a:t>
            </a:r>
            <a:r>
              <a:rPr lang="en-US" sz="2400" dirty="0"/>
              <a:t>.</a:t>
            </a:r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IPv4 Subnet Mask Representation and Slash Notation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>
            <a:normAutofit/>
          </a:bodyPr>
          <a:lstStyle/>
          <a:p>
            <a:r>
              <a:rPr lang="en-US" sz="2800" dirty="0"/>
              <a:t>Instead of </a:t>
            </a:r>
            <a:r>
              <a:rPr lang="en-US" sz="2800" b="1" dirty="0"/>
              <a:t>binary</a:t>
            </a:r>
            <a:r>
              <a:rPr lang="en-US" sz="2800" dirty="0"/>
              <a:t>, the </a:t>
            </a:r>
            <a:r>
              <a:rPr lang="en-US" sz="2800" b="1" dirty="0"/>
              <a:t>subnet mask </a:t>
            </a:r>
            <a:r>
              <a:rPr lang="en-US" sz="2800" dirty="0"/>
              <a:t>has a </a:t>
            </a:r>
            <a:r>
              <a:rPr lang="en-US" sz="2800" b="1" u="sng" dirty="0"/>
              <a:t>dotted decimal </a:t>
            </a:r>
            <a:r>
              <a:rPr lang="en-US" sz="2800" dirty="0"/>
              <a:t>representation:  </a:t>
            </a:r>
          </a:p>
          <a:p>
            <a:pPr>
              <a:buNone/>
            </a:pPr>
            <a:r>
              <a:rPr lang="en-US" sz="2800" b="1" dirty="0"/>
              <a:t>    </a:t>
            </a:r>
            <a:r>
              <a:rPr lang="en-US" sz="2400" b="1" dirty="0"/>
              <a:t>11111111  11111111  11111111  00000000 = 255 . 255 . 255 . 0</a:t>
            </a:r>
          </a:p>
          <a:p>
            <a:r>
              <a:rPr lang="en-US" sz="2800" b="1" dirty="0"/>
              <a:t>Subnet addresses </a:t>
            </a:r>
            <a:r>
              <a:rPr lang="en-US" sz="2800" dirty="0"/>
              <a:t>and </a:t>
            </a:r>
            <a:r>
              <a:rPr lang="en-US" sz="2800" b="1" dirty="0"/>
              <a:t>masks </a:t>
            </a:r>
            <a:r>
              <a:rPr lang="en-US" sz="2800" dirty="0"/>
              <a:t>represented in braces as a </a:t>
            </a:r>
            <a:r>
              <a:rPr lang="en-US" sz="2800" b="1" dirty="0"/>
              <a:t>3-tuple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b="1" dirty="0"/>
              <a:t>{&lt;network number&gt;, &lt;subnet number&gt;, &lt;host number&gt;}</a:t>
            </a:r>
          </a:p>
          <a:p>
            <a:pPr lvl="1"/>
            <a:r>
              <a:rPr lang="en-US" sz="2400" dirty="0"/>
              <a:t>In this representation, each section can be represented in </a:t>
            </a:r>
            <a:r>
              <a:rPr lang="en-US" sz="2400" b="1" dirty="0"/>
              <a:t>dotted decimal</a:t>
            </a:r>
            <a:r>
              <a:rPr lang="en-US" sz="2400" dirty="0"/>
              <a:t>, and the value </a:t>
            </a:r>
            <a:r>
              <a:rPr lang="en-US" sz="2400" b="1" u="sng" dirty="0"/>
              <a:t>-1 </a:t>
            </a:r>
            <a:r>
              <a:rPr lang="en-US" sz="2400" u="sng" dirty="0"/>
              <a:t>means </a:t>
            </a:r>
            <a:r>
              <a:rPr lang="en-US" sz="2400" b="1" u="sng" dirty="0"/>
              <a:t>“all ones”</a:t>
            </a:r>
            <a:r>
              <a:rPr lang="en-US" sz="2400" u="sng" dirty="0"/>
              <a:t>. </a:t>
            </a:r>
            <a:r>
              <a:rPr lang="en-US" sz="2400" dirty="0"/>
              <a:t>For example, if the subnet mask of a </a:t>
            </a:r>
            <a:r>
              <a:rPr lang="en-US" sz="2400" b="1" dirty="0"/>
              <a:t>class C</a:t>
            </a:r>
            <a:r>
              <a:rPr lang="en-US" sz="2400" dirty="0"/>
              <a:t> network is </a:t>
            </a:r>
            <a:r>
              <a:rPr lang="en-US" sz="2400" b="1" u="sng" dirty="0"/>
              <a:t>255.255.255.0</a:t>
            </a:r>
            <a:r>
              <a:rPr lang="en-US" sz="2400" u="sng" dirty="0"/>
              <a:t>, it can be written as </a:t>
            </a:r>
            <a:r>
              <a:rPr lang="en-US" sz="2400" b="1" u="sng" dirty="0"/>
              <a:t>{-1, -1, -1, 0}</a:t>
            </a:r>
            <a:r>
              <a:rPr lang="en-US" sz="2400" u="sng" dirty="0"/>
              <a:t>.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/>
              <a:t>IPv4 Subnet Mask Representation and Slash Notation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main </a:t>
            </a:r>
            <a:r>
              <a:rPr lang="en-US" sz="2800" b="1" dirty="0"/>
              <a:t>advantage</a:t>
            </a:r>
            <a:r>
              <a:rPr lang="en-US" sz="2800" dirty="0"/>
              <a:t> is that it abstracts away from details of bit fields and emphasizes the values as </a:t>
            </a:r>
            <a:r>
              <a:rPr lang="en-US" sz="2800" b="1" dirty="0"/>
              <a:t>three parts </a:t>
            </a:r>
            <a:r>
              <a:rPr lang="en-US" sz="2800" dirty="0"/>
              <a:t>of the address.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disadvantage</a:t>
            </a:r>
            <a:r>
              <a:rPr lang="en-US" sz="2800" dirty="0"/>
              <a:t> is that it does not accurately specify how many bits are used for each part of the address:</a:t>
            </a:r>
          </a:p>
          <a:p>
            <a:pPr lvl="1"/>
            <a:r>
              <a:rPr lang="en-US" sz="2400" dirty="0"/>
              <a:t>For example, {</a:t>
            </a:r>
            <a:r>
              <a:rPr lang="en-US" sz="2400" b="1" dirty="0"/>
              <a:t>128.10, -1, 0</a:t>
            </a:r>
            <a:r>
              <a:rPr lang="en-US" sz="2400" dirty="0"/>
              <a:t>} denotes an address with a </a:t>
            </a:r>
            <a:r>
              <a:rPr lang="en-US" sz="2400" b="1" dirty="0"/>
              <a:t>network 128.10</a:t>
            </a:r>
            <a:r>
              <a:rPr lang="en-US" sz="2400" dirty="0"/>
              <a:t>, </a:t>
            </a:r>
            <a:r>
              <a:rPr lang="en-US" sz="2400" b="1" dirty="0"/>
              <a:t>all ones</a:t>
            </a:r>
            <a:r>
              <a:rPr lang="en-US" sz="2400" dirty="0"/>
              <a:t>(</a:t>
            </a:r>
            <a:r>
              <a:rPr lang="en-US" sz="2400" b="1" dirty="0"/>
              <a:t>-1</a:t>
            </a:r>
            <a:r>
              <a:rPr lang="en-US" sz="2400" dirty="0"/>
              <a:t>) in the </a:t>
            </a:r>
            <a:r>
              <a:rPr lang="en-US" sz="2400" b="1" dirty="0"/>
              <a:t>subnet field </a:t>
            </a:r>
            <a:r>
              <a:rPr lang="en-US" sz="2400" dirty="0"/>
              <a:t>and </a:t>
            </a:r>
            <a:r>
              <a:rPr lang="en-US" sz="2400" b="1" dirty="0"/>
              <a:t>all zeros </a:t>
            </a:r>
            <a:r>
              <a:rPr lang="en-US" sz="2400" dirty="0"/>
              <a:t>in the </a:t>
            </a:r>
            <a:r>
              <a:rPr lang="en-US" sz="2400" b="1" dirty="0"/>
              <a:t>host field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address could correspond to a </a:t>
            </a:r>
            <a:r>
              <a:rPr lang="en-US" sz="2400" b="1" dirty="0"/>
              <a:t>subnet </a:t>
            </a:r>
            <a:r>
              <a:rPr lang="en-US" sz="2400" dirty="0"/>
              <a:t>where the boundary occurs after the </a:t>
            </a:r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octet </a:t>
            </a:r>
            <a:r>
              <a:rPr lang="en-US" sz="2400" dirty="0"/>
              <a:t>or could correspond to a situation like the one in </a:t>
            </a:r>
            <a:r>
              <a:rPr lang="en-US" sz="2400" b="1" dirty="0"/>
              <a:t>Figure 5.5</a:t>
            </a:r>
          </a:p>
          <a:p>
            <a:pPr lvl="2"/>
            <a:r>
              <a:rPr lang="en-US" sz="2000" dirty="0"/>
              <a:t>Where the boundary allocates </a:t>
            </a:r>
            <a:r>
              <a:rPr lang="en-US" sz="2000" b="1" dirty="0"/>
              <a:t>10 bits </a:t>
            </a:r>
            <a:r>
              <a:rPr lang="en-US" sz="2000" dirty="0"/>
              <a:t>to the network and </a:t>
            </a:r>
            <a:r>
              <a:rPr lang="en-US" sz="2000" b="1" dirty="0"/>
              <a:t>6 bits </a:t>
            </a:r>
            <a:r>
              <a:rPr lang="en-US" sz="2000" dirty="0"/>
              <a:t>to the host.</a:t>
            </a:r>
          </a:p>
          <a:p>
            <a:pPr lvl="1"/>
            <a:endParaRPr lang="en-US" sz="2400" dirty="0"/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Classless IPv4 Addressing Scheme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</a:t>
            </a:r>
            <a:r>
              <a:rPr lang="en-US" sz="2800" b="1" u="sng" dirty="0"/>
              <a:t>classless </a:t>
            </a:r>
            <a:r>
              <a:rPr lang="en-US" sz="2800" b="1" dirty="0"/>
              <a:t>addressing?</a:t>
            </a:r>
          </a:p>
          <a:p>
            <a:pPr lvl="1"/>
            <a:r>
              <a:rPr lang="en-US" dirty="0"/>
              <a:t>In place of the </a:t>
            </a:r>
            <a:r>
              <a:rPr lang="en-US" b="1" dirty="0"/>
              <a:t>three</a:t>
            </a:r>
            <a:r>
              <a:rPr lang="en-US" dirty="0"/>
              <a:t> classes addressing schemes (</a:t>
            </a:r>
            <a:r>
              <a:rPr lang="en-US" b="1" dirty="0"/>
              <a:t>Class A</a:t>
            </a:r>
            <a:r>
              <a:rPr lang="en-US" dirty="0"/>
              <a:t>, </a:t>
            </a:r>
            <a:r>
              <a:rPr lang="en-US" b="1" dirty="0"/>
              <a:t>Class B</a:t>
            </a:r>
            <a:r>
              <a:rPr lang="en-US" dirty="0"/>
              <a:t>, and </a:t>
            </a:r>
            <a:r>
              <a:rPr lang="en-US" b="1" dirty="0"/>
              <a:t>Class C</a:t>
            </a:r>
            <a:r>
              <a:rPr lang="en-US" dirty="0"/>
              <a:t>), </a:t>
            </a:r>
            <a:r>
              <a:rPr lang="en-US" b="1" u="sng" dirty="0"/>
              <a:t>a new addressing scheme </a:t>
            </a:r>
            <a:r>
              <a:rPr lang="en-US" dirty="0"/>
              <a:t>extends the idea used in </a:t>
            </a:r>
            <a:r>
              <a:rPr lang="en-US" b="1" u="sng" dirty="0"/>
              <a:t>subnet addressing to permit a network prefix to be an arbitrary length </a:t>
            </a:r>
            <a:r>
              <a:rPr lang="en-US" u="sng" dirty="0"/>
              <a:t>(</a:t>
            </a:r>
            <a:r>
              <a:rPr lang="en-US" b="1" u="sng" dirty="0"/>
              <a:t>not fixed</a:t>
            </a:r>
            <a:r>
              <a:rPr lang="en-US" u="sng" dirty="0"/>
              <a:t>)</a:t>
            </a:r>
            <a:r>
              <a:rPr lang="en-US" b="1" u="sng" dirty="0"/>
              <a:t> </a:t>
            </a:r>
            <a:r>
              <a:rPr lang="en-US" u="sng" dirty="0"/>
              <a:t>is called </a:t>
            </a:r>
            <a:r>
              <a:rPr lang="en-US" b="1" u="sng" dirty="0"/>
              <a:t>classless addressing</a:t>
            </a:r>
            <a:r>
              <a:rPr lang="en-US" u="sng" dirty="0"/>
              <a:t>.</a:t>
            </a:r>
          </a:p>
          <a:p>
            <a:r>
              <a:rPr lang="en-US" sz="2800" dirty="0"/>
              <a:t>The designers modified </a:t>
            </a:r>
            <a:r>
              <a:rPr lang="en-US" sz="2800" b="1" dirty="0"/>
              <a:t>forwarding</a:t>
            </a:r>
            <a:r>
              <a:rPr lang="en-US" sz="2800" dirty="0"/>
              <a:t> and </a:t>
            </a:r>
            <a:r>
              <a:rPr lang="en-US" sz="2800" b="1" dirty="0"/>
              <a:t>route propagation </a:t>
            </a:r>
            <a:r>
              <a:rPr lang="en-US" sz="2800" dirty="0"/>
              <a:t>techniques to handle </a:t>
            </a:r>
            <a:r>
              <a:rPr lang="en-US" sz="2800" b="1" dirty="0"/>
              <a:t>classless addresses</a:t>
            </a:r>
            <a:r>
              <a:rPr lang="en-US" sz="2800" dirty="0"/>
              <a:t>.</a:t>
            </a:r>
          </a:p>
          <a:p>
            <a:r>
              <a:rPr lang="en-US" sz="2800" dirty="0"/>
              <a:t>As a result, </a:t>
            </a:r>
            <a:r>
              <a:rPr lang="en-US" sz="2800" b="1" dirty="0"/>
              <a:t>Internet technology </a:t>
            </a:r>
            <a:r>
              <a:rPr lang="en-US" sz="2800" dirty="0"/>
              <a:t>has become known as </a:t>
            </a:r>
            <a:r>
              <a:rPr lang="en-US" sz="2800" b="1" dirty="0"/>
              <a:t>Classless Inter-Domain Routing </a:t>
            </a:r>
            <a:r>
              <a:rPr lang="en-US" sz="2800" dirty="0"/>
              <a:t>(</a:t>
            </a:r>
            <a:r>
              <a:rPr lang="en-US" sz="2800" b="1" dirty="0"/>
              <a:t>CIDR</a:t>
            </a:r>
            <a:r>
              <a:rPr lang="en-US" sz="2800" dirty="0"/>
              <a:t>).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Classless IPv4 Addressing Scheme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To understand the impact of </a:t>
            </a:r>
            <a:r>
              <a:rPr lang="en-US" sz="2800" b="1" dirty="0"/>
              <a:t>CIDR</a:t>
            </a:r>
            <a:r>
              <a:rPr lang="en-US" sz="2800" dirty="0"/>
              <a:t> (</a:t>
            </a:r>
            <a:r>
              <a:rPr lang="en-US" sz="2800" b="1" dirty="0"/>
              <a:t>Classless Inter-Domain Routing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in networking, one needs to know </a:t>
            </a:r>
            <a:r>
              <a:rPr lang="en-US" sz="2800" b="1" dirty="0"/>
              <a:t>three</a:t>
            </a:r>
            <a:r>
              <a:rPr lang="en-US" sz="2800" dirty="0"/>
              <a:t> facts: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classful scheme did not divide network addresses </a:t>
            </a:r>
            <a:r>
              <a:rPr lang="en-US" sz="2400" dirty="0"/>
              <a:t>into equal size 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Because </a:t>
            </a:r>
            <a:r>
              <a:rPr lang="en-US" sz="2400" b="1" dirty="0"/>
              <a:t>class C </a:t>
            </a:r>
            <a:r>
              <a:rPr lang="en-US" sz="2400" dirty="0"/>
              <a:t>prefixes only small networks and is not amenable to </a:t>
            </a:r>
            <a:r>
              <a:rPr lang="en-US" sz="2400" b="1" dirty="0"/>
              <a:t>subnetting</a:t>
            </a:r>
            <a:r>
              <a:rPr lang="en-US" sz="2400" dirty="0"/>
              <a:t>, the demand for </a:t>
            </a:r>
            <a:r>
              <a:rPr lang="en-US" sz="2400" b="1" dirty="0"/>
              <a:t>class C </a:t>
            </a:r>
            <a:r>
              <a:rPr lang="en-US" sz="2400" dirty="0"/>
              <a:t>prefixes was much smaller than the demand for </a:t>
            </a:r>
            <a:r>
              <a:rPr lang="en-US" sz="2400" b="1" dirty="0"/>
              <a:t>class B </a:t>
            </a:r>
            <a:r>
              <a:rPr lang="en-US" sz="2400" dirty="0"/>
              <a:t>prefixes.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Studies showed that at the rate </a:t>
            </a:r>
            <a:r>
              <a:rPr lang="en-US" sz="2400" b="1" dirty="0"/>
              <a:t>class B, </a:t>
            </a:r>
            <a:r>
              <a:rPr lang="en-US" sz="2400" dirty="0"/>
              <a:t>numbers were being assigned, </a:t>
            </a:r>
            <a:r>
              <a:rPr lang="en-US" sz="2400" b="1" dirty="0"/>
              <a:t>class B </a:t>
            </a:r>
            <a:r>
              <a:rPr lang="en-US" sz="2400" dirty="0"/>
              <a:t>prefixes would be exhausted quickly.</a:t>
            </a:r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The Classless IPv4 Addressing Scheme:</a:t>
            </a:r>
            <a:br>
              <a:rPr lang="en-US" sz="3600" b="1" dirty="0"/>
            </a:br>
            <a:r>
              <a:rPr lang="en-US" sz="3600" b="1" dirty="0"/>
              <a:t>Supernetting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One of the first uses of </a:t>
            </a:r>
            <a:r>
              <a:rPr lang="en-US" sz="2800" b="1" u="sng" dirty="0"/>
              <a:t>classless addressing </a:t>
            </a:r>
            <a:r>
              <a:rPr lang="en-US" sz="2800" dirty="0"/>
              <a:t>was known as </a:t>
            </a:r>
            <a:r>
              <a:rPr lang="en-US" sz="2800" b="1" dirty="0"/>
              <a:t>supernetting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To understand how </a:t>
            </a:r>
            <a:r>
              <a:rPr lang="en-US" sz="2400" b="1" dirty="0"/>
              <a:t>supernetting </a:t>
            </a:r>
            <a:r>
              <a:rPr lang="en-US" sz="2400" dirty="0"/>
              <a:t>works, consider a </a:t>
            </a:r>
            <a:r>
              <a:rPr lang="en-US" sz="2400" b="1" dirty="0"/>
              <a:t>medium-sized </a:t>
            </a:r>
            <a:r>
              <a:rPr lang="en-US" sz="2400" dirty="0"/>
              <a:t>organization that joins the </a:t>
            </a:r>
            <a:r>
              <a:rPr lang="en-US" sz="2400" b="1" dirty="0"/>
              <a:t>Internet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Under a </a:t>
            </a:r>
            <a:r>
              <a:rPr lang="en-US" sz="2400" b="1" dirty="0"/>
              <a:t>classful addressing</a:t>
            </a:r>
            <a:r>
              <a:rPr lang="en-US" sz="2400" dirty="0"/>
              <a:t> scheme, an organization would request a </a:t>
            </a:r>
            <a:r>
              <a:rPr lang="en-US" sz="2400" b="1" u="sng" dirty="0"/>
              <a:t>class B prefix</a:t>
            </a:r>
            <a:r>
              <a:rPr lang="en-US" sz="2400" b="1" dirty="0"/>
              <a:t>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supernetting </a:t>
            </a:r>
            <a:r>
              <a:rPr lang="en-US" sz="2400" dirty="0"/>
              <a:t>scheme allows an </a:t>
            </a:r>
            <a:r>
              <a:rPr lang="en-US" sz="2400" b="1" dirty="0"/>
              <a:t>ISP </a:t>
            </a:r>
            <a:r>
              <a:rPr lang="en-US" sz="2400" dirty="0"/>
              <a:t>to assign the organization a block of </a:t>
            </a:r>
            <a:r>
              <a:rPr lang="en-US" sz="2400" b="1" dirty="0"/>
              <a:t>class C </a:t>
            </a:r>
            <a:r>
              <a:rPr lang="en-US" sz="2400" dirty="0"/>
              <a:t>addresses instead of a single </a:t>
            </a:r>
            <a:r>
              <a:rPr lang="en-US" sz="2400" b="1" dirty="0"/>
              <a:t>class B </a:t>
            </a:r>
            <a:r>
              <a:rPr lang="en-US" sz="2400" dirty="0"/>
              <a:t>number. </a:t>
            </a:r>
          </a:p>
          <a:p>
            <a:pPr lvl="1"/>
            <a:r>
              <a:rPr lang="en-US" sz="2400" u="sng" dirty="0"/>
              <a:t>The </a:t>
            </a:r>
            <a:r>
              <a:rPr lang="en-US" sz="2400" b="1" u="sng" dirty="0"/>
              <a:t>block </a:t>
            </a:r>
            <a:r>
              <a:rPr lang="en-US" sz="2400" u="sng" dirty="0"/>
              <a:t>must be large enough to number all the </a:t>
            </a:r>
            <a:r>
              <a:rPr lang="en-US" sz="2400" b="1" u="sng" dirty="0"/>
              <a:t>networks</a:t>
            </a:r>
            <a:r>
              <a:rPr lang="en-US" sz="2400" u="sng" dirty="0"/>
              <a:t> in the organization and lie on a boundary of a </a:t>
            </a:r>
            <a:r>
              <a:rPr lang="en-US" sz="2400" b="1" u="sng" dirty="0"/>
              <a:t>power of 2</a:t>
            </a:r>
            <a:r>
              <a:rPr lang="en-US" sz="2400" u="sng" dirty="0"/>
              <a:t>.</a:t>
            </a:r>
            <a:endParaRPr lang="th-TH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Classless IPv4 Addressing Scheme: Supernetting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Suppose an organization expects to have </a:t>
            </a:r>
            <a:r>
              <a:rPr lang="en-US" sz="2800" b="1" dirty="0"/>
              <a:t>200 networks:</a:t>
            </a:r>
            <a:r>
              <a:rPr lang="en-US" sz="2800" dirty="0"/>
              <a:t> </a:t>
            </a:r>
          </a:p>
          <a:p>
            <a:pPr lvl="2"/>
            <a:r>
              <a:rPr lang="en-US" b="1" dirty="0"/>
              <a:t>Supernetting</a:t>
            </a:r>
            <a:r>
              <a:rPr lang="en-US" dirty="0"/>
              <a:t> can assign the organization a </a:t>
            </a:r>
            <a:r>
              <a:rPr lang="en-US" b="1" dirty="0"/>
              <a:t>block of 256 </a:t>
            </a:r>
            <a:r>
              <a:rPr lang="en-US" dirty="0"/>
              <a:t>contiguous </a:t>
            </a:r>
            <a:r>
              <a:rPr lang="en-US" b="1" dirty="0"/>
              <a:t>Class C </a:t>
            </a:r>
            <a:r>
              <a:rPr lang="en-US" dirty="0"/>
              <a:t>numbers (</a:t>
            </a:r>
            <a:r>
              <a:rPr lang="en-US" b="1" i="1" dirty="0"/>
              <a:t>see it on the next slide</a:t>
            </a:r>
            <a:r>
              <a:rPr lang="en-US" dirty="0"/>
              <a:t>)</a:t>
            </a:r>
          </a:p>
          <a:p>
            <a:r>
              <a:rPr lang="en-US" sz="2800" dirty="0"/>
              <a:t>Although the first intended use of </a:t>
            </a:r>
            <a:r>
              <a:rPr lang="en-US" sz="2800" b="1" dirty="0"/>
              <a:t>CIDR</a:t>
            </a:r>
            <a:r>
              <a:rPr lang="en-US" sz="2800" dirty="0"/>
              <a:t> in blocks of </a:t>
            </a:r>
            <a:r>
              <a:rPr lang="en-US" sz="2800" b="1" dirty="0"/>
              <a:t>class C </a:t>
            </a:r>
            <a:r>
              <a:rPr lang="en-US" sz="2800" dirty="0"/>
              <a:t> addresses, the designers realized that </a:t>
            </a:r>
            <a:r>
              <a:rPr lang="en-US" sz="2800" b="1" dirty="0"/>
              <a:t>CIDR</a:t>
            </a:r>
            <a:r>
              <a:rPr lang="en-US" sz="2800" dirty="0"/>
              <a:t> could be applied in a much broader context:</a:t>
            </a:r>
          </a:p>
          <a:p>
            <a:pPr lvl="1"/>
            <a:r>
              <a:rPr lang="en-US" sz="2400" dirty="0"/>
              <a:t>They envisioned a </a:t>
            </a:r>
            <a:r>
              <a:rPr lang="en-US" sz="2400" b="1" dirty="0"/>
              <a:t>hierarchical addressing model </a:t>
            </a:r>
            <a:r>
              <a:rPr lang="en-US" sz="2400" dirty="0"/>
              <a:t>in which each </a:t>
            </a:r>
            <a:r>
              <a:rPr lang="en-US" sz="2400" b="1" dirty="0"/>
              <a:t>commercial ISP </a:t>
            </a:r>
            <a:r>
              <a:rPr lang="en-US" sz="2400" dirty="0"/>
              <a:t>could be given a </a:t>
            </a:r>
            <a:r>
              <a:rPr lang="en-US" sz="2400" b="1" dirty="0"/>
              <a:t>large block </a:t>
            </a:r>
            <a:r>
              <a:rPr lang="en-US" sz="2400" dirty="0"/>
              <a:t>of </a:t>
            </a:r>
            <a:r>
              <a:rPr lang="en-US" sz="2400" b="1" dirty="0"/>
              <a:t>IP</a:t>
            </a:r>
            <a:r>
              <a:rPr lang="en-US" sz="2400" dirty="0"/>
              <a:t> </a:t>
            </a:r>
            <a:r>
              <a:rPr lang="en-US" sz="2400" b="1" dirty="0"/>
              <a:t>addresses</a:t>
            </a:r>
            <a:r>
              <a:rPr lang="en-US" sz="2400" dirty="0"/>
              <a:t> that the ISP could then allocate to subscribers.</a:t>
            </a:r>
          </a:p>
          <a:p>
            <a:pPr lvl="1">
              <a:buNone/>
            </a:pP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Classless IPv4 Addressing Scheme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lnSpcReduction="10000"/>
          </a:bodyPr>
          <a:lstStyle/>
          <a:p>
            <a:r>
              <a:rPr lang="en-US" sz="2800" u="sng" dirty="0"/>
              <a:t>Like </a:t>
            </a:r>
            <a:r>
              <a:rPr lang="en-US" sz="2800" b="1" u="sng" dirty="0"/>
              <a:t>subnet addressing</a:t>
            </a:r>
            <a:r>
              <a:rPr lang="en-US" sz="2800" u="sng" dirty="0"/>
              <a:t>, </a:t>
            </a:r>
            <a:r>
              <a:rPr lang="en-US" sz="2800" b="1" u="sng" dirty="0"/>
              <a:t>CIDR</a:t>
            </a:r>
            <a:r>
              <a:rPr lang="en-US" sz="2800" u="sng" dirty="0"/>
              <a:t> uses a </a:t>
            </a:r>
            <a:r>
              <a:rPr lang="en-US" sz="2800" b="1" u="sng" dirty="0"/>
              <a:t>32-bit addressing mask</a:t>
            </a:r>
            <a:r>
              <a:rPr lang="en-US" sz="2800" u="sng" dirty="0"/>
              <a:t> to specify the boundary between the </a:t>
            </a:r>
            <a:r>
              <a:rPr lang="en-US" sz="2800" b="1" u="sng" dirty="0"/>
              <a:t>prefix </a:t>
            </a:r>
            <a:r>
              <a:rPr lang="en-US" sz="2800" u="sng" dirty="0"/>
              <a:t>and </a:t>
            </a:r>
            <a:r>
              <a:rPr lang="en-US" sz="2800" b="1" u="sng" dirty="0"/>
              <a:t>suffix of a 32-bit IPv4 address</a:t>
            </a:r>
            <a:r>
              <a:rPr lang="en-US" sz="2800" dirty="0"/>
              <a:t>.</a:t>
            </a:r>
          </a:p>
          <a:p>
            <a:pPr lvl="1"/>
            <a:r>
              <a:rPr lang="en-US" sz="2400" i="1" dirty="0"/>
              <a:t>Contiguous </a:t>
            </a:r>
            <a:r>
              <a:rPr lang="en-US" sz="2400" dirty="0"/>
              <a:t> </a:t>
            </a:r>
            <a:r>
              <a:rPr lang="en-US" sz="2400" b="1" dirty="0"/>
              <a:t>I </a:t>
            </a:r>
            <a:r>
              <a:rPr lang="en-US" sz="2400" b="1" i="1" dirty="0"/>
              <a:t>bits </a:t>
            </a:r>
            <a:r>
              <a:rPr lang="en-US" sz="2400" i="1" dirty="0"/>
              <a:t>in the </a:t>
            </a:r>
            <a:r>
              <a:rPr lang="en-US" sz="2400" b="1" i="1" dirty="0"/>
              <a:t>mask </a:t>
            </a:r>
            <a:r>
              <a:rPr lang="en-US" sz="2400" i="1" dirty="0"/>
              <a:t>specify the size of the </a:t>
            </a:r>
            <a:r>
              <a:rPr lang="en-US" sz="2400" b="1" i="1" dirty="0"/>
              <a:t>prefix </a:t>
            </a:r>
            <a:r>
              <a:rPr lang="en-US" sz="2400" b="1" dirty="0"/>
              <a:t>(</a:t>
            </a:r>
            <a:r>
              <a:rPr lang="en-US" sz="2400" b="1" i="1" dirty="0"/>
              <a:t>network</a:t>
            </a:r>
            <a:r>
              <a:rPr lang="en-US" sz="2400" b="1" dirty="0"/>
              <a:t>)</a:t>
            </a:r>
            <a:r>
              <a:rPr lang="en-US" sz="2400" dirty="0"/>
              <a:t>,</a:t>
            </a:r>
            <a:r>
              <a:rPr lang="en-US" sz="2400" i="1" dirty="0"/>
              <a:t> and </a:t>
            </a:r>
            <a:r>
              <a:rPr lang="en-US" sz="2400" b="1" dirty="0"/>
              <a:t>0 </a:t>
            </a:r>
            <a:r>
              <a:rPr lang="en-US" sz="2400" b="1" i="1" dirty="0"/>
              <a:t>bits </a:t>
            </a:r>
            <a:r>
              <a:rPr lang="en-US" sz="2400" i="1" dirty="0"/>
              <a:t>in the mask correspond to the </a:t>
            </a:r>
            <a:r>
              <a:rPr lang="en-US" sz="2400" b="1" i="1" dirty="0"/>
              <a:t>suffix </a:t>
            </a:r>
            <a:r>
              <a:rPr lang="en-US" sz="2400" b="1" dirty="0"/>
              <a:t>(</a:t>
            </a:r>
            <a:r>
              <a:rPr lang="en-US" sz="2400" b="1" i="1" dirty="0"/>
              <a:t>host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</a:p>
          <a:p>
            <a:r>
              <a:rPr lang="en-US" sz="2800" dirty="0"/>
              <a:t>At first glance, a </a:t>
            </a:r>
            <a:r>
              <a:rPr lang="en-US" sz="2800" b="1" dirty="0"/>
              <a:t>CIDR mask </a:t>
            </a:r>
            <a:r>
              <a:rPr lang="en-US" sz="2800" dirty="0"/>
              <a:t>appears identical to a </a:t>
            </a:r>
            <a:r>
              <a:rPr lang="en-US" sz="2800" b="1" dirty="0"/>
              <a:t>subnet mask</a:t>
            </a:r>
            <a:r>
              <a:rPr lang="en-US" sz="2800" dirty="0"/>
              <a:t>.</a:t>
            </a:r>
          </a:p>
          <a:p>
            <a:pPr lvl="1"/>
            <a:r>
              <a:rPr lang="en-US" sz="2400" u="sng" dirty="0"/>
              <a:t>The major difference is that a </a:t>
            </a:r>
            <a:r>
              <a:rPr lang="en-US" sz="2400" b="1" u="sng" dirty="0"/>
              <a:t>CIDR mask</a:t>
            </a:r>
            <a:r>
              <a:rPr lang="en-US" sz="2400" u="sng" dirty="0"/>
              <a:t> is not merely known within a site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Instead, </a:t>
            </a:r>
            <a:r>
              <a:rPr lang="en-US" sz="2400" u="sng" dirty="0"/>
              <a:t>a </a:t>
            </a:r>
            <a:r>
              <a:rPr lang="en-US" sz="2400" b="1" u="sng" dirty="0"/>
              <a:t>CIDR mask </a:t>
            </a:r>
            <a:r>
              <a:rPr lang="en-US" sz="2400" u="sng" dirty="0"/>
              <a:t>specifies the size of a </a:t>
            </a:r>
            <a:r>
              <a:rPr lang="en-US" sz="2400" b="1" u="sng" dirty="0"/>
              <a:t>network prefix</a:t>
            </a:r>
            <a:r>
              <a:rPr lang="en-US" sz="2400" u="sng" dirty="0"/>
              <a:t>, and it is known </a:t>
            </a:r>
            <a:r>
              <a:rPr lang="en-US" sz="2400" b="1" u="sng" dirty="0"/>
              <a:t>globally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49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Universal Host Identifiers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sz="2800" b="1" i="1" dirty="0"/>
              <a:t>Names</a:t>
            </a:r>
            <a:r>
              <a:rPr lang="en-US" sz="2800" dirty="0"/>
              <a:t>, </a:t>
            </a:r>
            <a:r>
              <a:rPr lang="en-US" sz="2800" b="1" i="1" dirty="0"/>
              <a:t>addresses,</a:t>
            </a:r>
            <a:r>
              <a:rPr lang="en-US" sz="2800" dirty="0"/>
              <a:t> and </a:t>
            </a:r>
            <a:r>
              <a:rPr lang="en-US" sz="2800" b="1" i="1" dirty="0"/>
              <a:t>routes</a:t>
            </a:r>
            <a:r>
              <a:rPr lang="en-US" sz="2800" dirty="0"/>
              <a:t> refer to lower-level representations of </a:t>
            </a:r>
            <a:r>
              <a:rPr lang="en-US" sz="2800" b="1" dirty="0"/>
              <a:t>host identifiers,</a:t>
            </a:r>
            <a:endParaRPr lang="en-US" sz="2800" dirty="0"/>
          </a:p>
          <a:p>
            <a:pPr lvl="1"/>
            <a:r>
              <a:rPr lang="en-US" sz="2400" dirty="0"/>
              <a:t>unlike other networks, the </a:t>
            </a:r>
            <a:r>
              <a:rPr lang="en-US" sz="2400" b="1" u="sng" dirty="0"/>
              <a:t>Internet is a virtual structure</a:t>
            </a:r>
            <a:r>
              <a:rPr lang="en-US" sz="2400" u="sng" dirty="0"/>
              <a:t> imagined by its designers and implemented by </a:t>
            </a:r>
            <a:r>
              <a:rPr lang="en-US" sz="2400" b="1" u="sng" dirty="0"/>
              <a:t>layered protocol SW </a:t>
            </a:r>
            <a:r>
              <a:rPr lang="en-US" sz="2400" u="sng" dirty="0"/>
              <a:t>running on </a:t>
            </a:r>
            <a:r>
              <a:rPr lang="en-US" sz="2400" b="1" u="sng" dirty="0"/>
              <a:t>hosts</a:t>
            </a:r>
            <a:r>
              <a:rPr lang="en-US" sz="2400" u="sng" dirty="0"/>
              <a:t> and </a:t>
            </a:r>
            <a:r>
              <a:rPr lang="en-US" sz="2400" b="1" u="sng" dirty="0"/>
              <a:t>routers</a:t>
            </a:r>
            <a:r>
              <a:rPr lang="en-US" sz="2400" dirty="0"/>
              <a:t>.</a:t>
            </a:r>
          </a:p>
          <a:p>
            <a:r>
              <a:rPr lang="en-US" sz="2800" dirty="0"/>
              <a:t>Because the </a:t>
            </a:r>
            <a:r>
              <a:rPr lang="en-US" sz="2800" b="1" dirty="0"/>
              <a:t>Internet</a:t>
            </a:r>
            <a:r>
              <a:rPr lang="en-US" sz="2800" dirty="0"/>
              <a:t> is </a:t>
            </a:r>
            <a:r>
              <a:rPr lang="en-US" sz="2800" b="1" dirty="0"/>
              <a:t>virtual</a:t>
            </a:r>
            <a:r>
              <a:rPr lang="en-US" sz="2800" dirty="0"/>
              <a:t>, its designers can choose </a:t>
            </a:r>
            <a:r>
              <a:rPr lang="en-US" sz="2800" b="1" i="1" dirty="0"/>
              <a:t>packet formats, sizes</a:t>
            </a:r>
            <a:r>
              <a:rPr lang="en-US" sz="2800" dirty="0"/>
              <a:t>, </a:t>
            </a:r>
            <a:r>
              <a:rPr lang="en-US" sz="2800" b="1" i="1" dirty="0"/>
              <a:t>addresses</a:t>
            </a:r>
            <a:r>
              <a:rPr lang="en-US" sz="2800" dirty="0"/>
              <a:t>, </a:t>
            </a:r>
            <a:r>
              <a:rPr lang="en-US" sz="2800" b="1" i="1" dirty="0"/>
              <a:t>delivery techniques</a:t>
            </a:r>
            <a:r>
              <a:rPr lang="en-US" sz="2800" dirty="0"/>
              <a:t>, etc.</a:t>
            </a:r>
          </a:p>
          <a:p>
            <a:pPr lvl="1"/>
            <a:r>
              <a:rPr lang="en-US" sz="2400" u="sng" dirty="0"/>
              <a:t>There is nothing dedicated by </a:t>
            </a:r>
            <a:r>
              <a:rPr lang="en-US" sz="2400" b="1" u="sng" dirty="0"/>
              <a:t>network HW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Classless IPv4 Addressing Scheme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36220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For example, suppose an organization is assigned a </a:t>
            </a:r>
            <a:r>
              <a:rPr lang="en-US" sz="2800" b="1" dirty="0"/>
              <a:t>2048</a:t>
            </a:r>
            <a:r>
              <a:rPr lang="en-US" sz="2800" dirty="0"/>
              <a:t> (</a:t>
            </a:r>
            <a:r>
              <a:rPr lang="en-US" sz="2800" b="1" dirty="0"/>
              <a:t>2</a:t>
            </a:r>
            <a:r>
              <a:rPr lang="en-US" sz="2800" b="1" baseline="30000" dirty="0"/>
              <a:t>11</a:t>
            </a:r>
            <a:r>
              <a:rPr lang="en-US" sz="2800" dirty="0"/>
              <a:t>)contiguous </a:t>
            </a:r>
            <a:r>
              <a:rPr lang="en-US" sz="2800" b="1" dirty="0"/>
              <a:t>host address </a:t>
            </a:r>
            <a:r>
              <a:rPr lang="en-US" sz="2800" dirty="0"/>
              <a:t>(</a:t>
            </a:r>
            <a:r>
              <a:rPr lang="en-US" sz="2800" b="1" dirty="0"/>
              <a:t>IP addresses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starting at address </a:t>
            </a:r>
            <a:r>
              <a:rPr lang="en-US" sz="2800" b="1" dirty="0"/>
              <a:t>128.211.168.0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It includes </a:t>
            </a:r>
            <a:r>
              <a:rPr lang="en-US" b="1" dirty="0"/>
              <a:t>last 3 bits </a:t>
            </a:r>
            <a:r>
              <a:rPr lang="en-US" dirty="0"/>
              <a:t>of </a:t>
            </a:r>
            <a:r>
              <a:rPr lang="en-US" b="1" dirty="0"/>
              <a:t>octet3</a:t>
            </a:r>
            <a:r>
              <a:rPr lang="en-US" dirty="0"/>
              <a:t>  (starting from its  </a:t>
            </a:r>
            <a:r>
              <a:rPr lang="en-US" b="1" dirty="0"/>
              <a:t>22</a:t>
            </a:r>
            <a:r>
              <a:rPr lang="en-US" b="1" baseline="30000" dirty="0"/>
              <a:t>st</a:t>
            </a:r>
            <a:r>
              <a:rPr lang="en-US" b="1" dirty="0"/>
              <a:t> bit </a:t>
            </a:r>
            <a:r>
              <a:rPr lang="en-US" dirty="0"/>
              <a:t>)until the whole bits of </a:t>
            </a:r>
            <a:r>
              <a:rPr lang="en-US" b="1" dirty="0"/>
              <a:t>octet4</a:t>
            </a:r>
            <a:r>
              <a:rPr lang="en-US" dirty="0"/>
              <a:t> (= total </a:t>
            </a:r>
            <a:r>
              <a:rPr lang="en-US" b="1" dirty="0"/>
              <a:t>11 bits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Subnet mask </a:t>
            </a:r>
            <a:r>
              <a:rPr lang="en-US" dirty="0"/>
              <a:t>is 255.255.248.0 (/21)</a:t>
            </a:r>
          </a:p>
          <a:p>
            <a:r>
              <a:rPr lang="en-US" sz="2800" dirty="0"/>
              <a:t>The following </a:t>
            </a:r>
            <a:r>
              <a:rPr lang="en-US" sz="2800" b="1" dirty="0"/>
              <a:t>Figure 5.8 </a:t>
            </a:r>
            <a:r>
              <a:rPr lang="en-US" sz="2800" dirty="0"/>
              <a:t>lists the binary values of addresses in the range:</a:t>
            </a:r>
            <a:endParaRPr lang="th-TH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z="2800" b="1" smtClean="0"/>
              <a:pPr/>
              <a:t>50</a:t>
            </a:fld>
            <a:endParaRPr lang="th-TH" sz="28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40509E-A907-63EB-410F-162237B88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77448"/>
              </p:ext>
            </p:extLst>
          </p:nvPr>
        </p:nvGraphicFramePr>
        <p:xfrm>
          <a:off x="120717" y="3524893"/>
          <a:ext cx="890256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07280" imgH="1809720" progId="PBrush">
                  <p:embed/>
                </p:oleObj>
              </mc:Choice>
              <mc:Fallback>
                <p:oleObj name="Bitmap Image" r:id="rId2" imgW="6407280" imgH="1809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717" y="3524893"/>
                        <a:ext cx="8902566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Classless IPv4 Addressing Scheme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Figure 5.8</a:t>
            </a:r>
            <a:r>
              <a:rPr lang="en-US" sz="2800" dirty="0"/>
              <a:t>, because </a:t>
            </a:r>
            <a:r>
              <a:rPr lang="en-US" sz="2800" b="1" dirty="0"/>
              <a:t>2048</a:t>
            </a:r>
            <a:r>
              <a:rPr lang="en-US" sz="2800" dirty="0"/>
              <a:t> is </a:t>
            </a:r>
            <a:r>
              <a:rPr lang="en-US" sz="2800" b="1" dirty="0"/>
              <a:t>2</a:t>
            </a:r>
            <a:r>
              <a:rPr lang="en-US" sz="2800" b="1" baseline="30000" dirty="0"/>
              <a:t>11</a:t>
            </a:r>
            <a:r>
              <a:rPr lang="en-US" sz="2800" dirty="0"/>
              <a:t>, </a:t>
            </a:r>
            <a:r>
              <a:rPr lang="en-US" sz="2800" b="1" dirty="0"/>
              <a:t>eleven bits </a:t>
            </a:r>
            <a:r>
              <a:rPr lang="en-US" sz="2800" dirty="0"/>
              <a:t>are needed for the </a:t>
            </a:r>
            <a:r>
              <a:rPr lang="en-US" sz="2800" b="1" dirty="0"/>
              <a:t>host portion </a:t>
            </a:r>
            <a:r>
              <a:rPr lang="en-US" sz="2800" dirty="0"/>
              <a:t>of an address </a:t>
            </a:r>
          </a:p>
          <a:p>
            <a:pPr lvl="1"/>
            <a:r>
              <a:rPr lang="en-US" sz="2400" dirty="0"/>
              <a:t>Out of </a:t>
            </a:r>
            <a:r>
              <a:rPr lang="en-US" sz="2400" b="1" dirty="0"/>
              <a:t>2048 IP addresses</a:t>
            </a:r>
            <a:r>
              <a:rPr lang="en-US" sz="2400" dirty="0"/>
              <a:t>, only </a:t>
            </a:r>
            <a:r>
              <a:rPr lang="en-US" sz="2400" b="1" dirty="0"/>
              <a:t>2046</a:t>
            </a:r>
            <a:r>
              <a:rPr lang="en-US" sz="2400" dirty="0"/>
              <a:t>  (</a:t>
            </a:r>
            <a:r>
              <a:rPr lang="en-US" sz="2400" b="1" dirty="0"/>
              <a:t>2</a:t>
            </a:r>
            <a:r>
              <a:rPr lang="en-US" sz="2400" b="1" baseline="30000" dirty="0"/>
              <a:t>11</a:t>
            </a:r>
            <a:r>
              <a:rPr lang="en-US" sz="2400" b="1" dirty="0"/>
              <a:t> – 2</a:t>
            </a:r>
            <a:r>
              <a:rPr lang="en-US" sz="2400" dirty="0"/>
              <a:t>)are used (</a:t>
            </a:r>
            <a:r>
              <a:rPr lang="en-US" sz="2400" b="1" dirty="0"/>
              <a:t>host ID </a:t>
            </a:r>
            <a:r>
              <a:rPr lang="en-US" sz="2400" dirty="0"/>
              <a:t>with </a:t>
            </a:r>
            <a:r>
              <a:rPr lang="en-US" sz="2400" b="1" dirty="0"/>
              <a:t>all 0s </a:t>
            </a:r>
            <a:r>
              <a:rPr lang="en-US" sz="2400" dirty="0"/>
              <a:t>and </a:t>
            </a:r>
            <a:r>
              <a:rPr lang="en-US" sz="2400" b="1" dirty="0"/>
              <a:t>all 1s </a:t>
            </a:r>
            <a:r>
              <a:rPr lang="en-US" sz="2400" dirty="0"/>
              <a:t>used for </a:t>
            </a:r>
            <a:r>
              <a:rPr lang="en-US" sz="2400" b="1" dirty="0"/>
              <a:t>network</a:t>
            </a:r>
            <a:r>
              <a:rPr lang="en-US" sz="2400" dirty="0"/>
              <a:t> and </a:t>
            </a:r>
            <a:r>
              <a:rPr lang="en-US" sz="2400" b="1" dirty="0"/>
              <a:t>broadcast </a:t>
            </a:r>
            <a:r>
              <a:rPr lang="en-US" sz="2400" dirty="0"/>
              <a:t>addresses).</a:t>
            </a:r>
          </a:p>
          <a:p>
            <a:pPr lvl="1"/>
            <a:r>
              <a:rPr lang="en-US" sz="2400" dirty="0"/>
              <a:t>That means the </a:t>
            </a:r>
            <a:r>
              <a:rPr lang="en-US" sz="2400" b="1" dirty="0"/>
              <a:t>CIDR address mask </a:t>
            </a:r>
            <a:r>
              <a:rPr lang="en-US" sz="2400" dirty="0"/>
              <a:t>will have </a:t>
            </a:r>
            <a:r>
              <a:rPr lang="en-US" sz="2400" b="1" dirty="0"/>
              <a:t>21 bits </a:t>
            </a:r>
            <a:r>
              <a:rPr lang="en-US" sz="2400" dirty="0"/>
              <a:t>set (the division between the </a:t>
            </a:r>
            <a:r>
              <a:rPr lang="en-US" sz="2400" b="1" dirty="0"/>
              <a:t>network prefix </a:t>
            </a:r>
            <a:r>
              <a:rPr lang="en-US" sz="2400" dirty="0"/>
              <a:t>and </a:t>
            </a:r>
            <a:r>
              <a:rPr lang="en-US" sz="2400" b="1" dirty="0"/>
              <a:t>host suffix </a:t>
            </a:r>
            <a:r>
              <a:rPr lang="en-US" sz="2400" dirty="0"/>
              <a:t>occurs after the 21</a:t>
            </a:r>
            <a:r>
              <a:rPr lang="en-US" sz="2400" baseline="30000" dirty="0"/>
              <a:t>st</a:t>
            </a:r>
            <a:r>
              <a:rPr lang="en-US" sz="2400" dirty="0"/>
              <a:t> bit).</a:t>
            </a:r>
          </a:p>
          <a:p>
            <a:pPr lvl="1"/>
            <a:r>
              <a:rPr lang="en-US" sz="2400" dirty="0"/>
              <a:t>In Binary, the </a:t>
            </a:r>
            <a:r>
              <a:rPr lang="en-US" sz="2400" b="1" dirty="0"/>
              <a:t>address’s subnet mask </a:t>
            </a:r>
            <a:r>
              <a:rPr lang="en-US" sz="2400" dirty="0"/>
              <a:t>is 255.255.248.0 (/21)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b="1" dirty="0"/>
              <a:t>11111111   11111111   11111000   00000000 </a:t>
            </a:r>
            <a:r>
              <a:rPr lang="en-US" sz="2400" dirty="0"/>
              <a:t>(</a:t>
            </a:r>
            <a:r>
              <a:rPr lang="en-US" sz="2400" b="1" dirty="0"/>
              <a:t>/21 </a:t>
            </a:r>
            <a:r>
              <a:rPr lang="en-US" sz="2400" dirty="0"/>
              <a:t>as per CIDR scheme)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b="1" dirty="0"/>
              <a:t>In decimal</a:t>
            </a:r>
            <a:r>
              <a:rPr lang="en-US" sz="2400" dirty="0"/>
              <a:t>, the </a:t>
            </a:r>
            <a:r>
              <a:rPr lang="en-US" sz="2400" b="1" dirty="0"/>
              <a:t>subnet</a:t>
            </a:r>
            <a:r>
              <a:rPr lang="en-US" sz="2400" dirty="0"/>
              <a:t> </a:t>
            </a:r>
            <a:r>
              <a:rPr lang="en-US" sz="2400" b="1" dirty="0"/>
              <a:t>address mask </a:t>
            </a:r>
            <a:r>
              <a:rPr lang="en-US" sz="2400" dirty="0"/>
              <a:t>is: </a:t>
            </a:r>
            <a:r>
              <a:rPr lang="en-US" sz="2400" b="1" dirty="0"/>
              <a:t>255.255.248.0 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IPv4 Address Blocks And CIDR Slash Notation</a:t>
            </a:r>
            <a:endParaRPr lang="th-TH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, Unlike the original </a:t>
            </a:r>
            <a:r>
              <a:rPr lang="en-US" sz="2800" b="1" dirty="0"/>
              <a:t>classless </a:t>
            </a:r>
            <a:r>
              <a:rPr lang="en-US" sz="2800" dirty="0"/>
              <a:t>scheme, the </a:t>
            </a:r>
            <a:r>
              <a:rPr lang="en-US" sz="2800" b="1" dirty="0"/>
              <a:t>CIDR </a:t>
            </a:r>
            <a:r>
              <a:rPr lang="en-US" sz="2800" dirty="0"/>
              <a:t>addresses are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self-identifying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For example, if a </a:t>
            </a:r>
            <a:r>
              <a:rPr lang="en-US" sz="2400" b="1" dirty="0"/>
              <a:t>router </a:t>
            </a:r>
            <a:r>
              <a:rPr lang="en-US" sz="2400" dirty="0"/>
              <a:t>encounters address </a:t>
            </a:r>
            <a:r>
              <a:rPr lang="en-US" sz="2400" b="1" dirty="0"/>
              <a:t>128.211.168.1 </a:t>
            </a:r>
            <a:r>
              <a:rPr lang="en-US" sz="2400" dirty="0"/>
              <a:t>(see </a:t>
            </a:r>
            <a:r>
              <a:rPr lang="en-US" sz="2400" b="1" dirty="0"/>
              <a:t>figure 5.8</a:t>
            </a:r>
            <a:r>
              <a:rPr lang="en-US" sz="2400" dirty="0"/>
              <a:t>), one of the addresses in the example block, a </a:t>
            </a:r>
            <a:r>
              <a:rPr lang="en-US" sz="2400" b="1" dirty="0"/>
              <a:t>router </a:t>
            </a:r>
            <a:r>
              <a:rPr lang="en-US" sz="2400" dirty="0"/>
              <a:t>cannot know the position where the boundary lies </a:t>
            </a:r>
            <a:r>
              <a:rPr lang="en-US" sz="2400" u="sng" dirty="0"/>
              <a:t>unless external information is presented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Thus, when configuring a </a:t>
            </a:r>
            <a:r>
              <a:rPr lang="en-US" sz="2400" b="1" dirty="0"/>
              <a:t>CIDR block</a:t>
            </a:r>
            <a:r>
              <a:rPr lang="en-US" sz="2400" dirty="0"/>
              <a:t>, a network manager must supply </a:t>
            </a:r>
            <a:r>
              <a:rPr lang="en-US" sz="2400" b="1" dirty="0"/>
              <a:t>two pieces </a:t>
            </a:r>
            <a:r>
              <a:rPr lang="en-US" sz="2400" dirty="0"/>
              <a:t>of information: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starting address </a:t>
            </a:r>
            <a:r>
              <a:rPr lang="en-US" dirty="0"/>
              <a:t>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Twon</a:t>
            </a:r>
            <a:r>
              <a:rPr lang="en-US" dirty="0"/>
              <a:t> </a:t>
            </a:r>
            <a:r>
              <a:rPr lang="en-US" b="1" dirty="0"/>
              <a:t>address mask </a:t>
            </a:r>
            <a:r>
              <a:rPr lang="en-US" dirty="0"/>
              <a:t>that tells which bits are in the </a:t>
            </a:r>
            <a:r>
              <a:rPr lang="en-US" b="1" dirty="0"/>
              <a:t>prefix</a:t>
            </a:r>
            <a:r>
              <a:rPr lang="en-US" dirty="0"/>
              <a:t> (as shown before, “</a:t>
            </a:r>
            <a:r>
              <a:rPr lang="en-US" b="1" dirty="0"/>
              <a:t>/21”)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IPv4 Address Blocks And CIDR Slash Notation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06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CIDR </a:t>
            </a:r>
            <a:r>
              <a:rPr lang="en-US" sz="2800" dirty="0"/>
              <a:t>specifies that a network manager should use </a:t>
            </a:r>
            <a:r>
              <a:rPr lang="en-US" sz="2800" b="1" dirty="0"/>
              <a:t>back slash notation </a:t>
            </a:r>
            <a:r>
              <a:rPr lang="en-US" sz="2800" dirty="0"/>
              <a:t>to specify the </a:t>
            </a:r>
            <a:r>
              <a:rPr lang="en-US" sz="2800" b="1" dirty="0"/>
              <a:t>mask</a:t>
            </a:r>
            <a:r>
              <a:rPr lang="en-US" sz="2800" dirty="0"/>
              <a:t>.</a:t>
            </a:r>
          </a:p>
          <a:p>
            <a:r>
              <a:rPr lang="en-US" sz="2800" dirty="0"/>
              <a:t>Syntactically, the format is called </a:t>
            </a:r>
            <a:r>
              <a:rPr lang="en-US" sz="2800" b="1" dirty="0"/>
              <a:t>CIDR notation</a:t>
            </a:r>
            <a:r>
              <a:rPr lang="en-US" sz="2800" dirty="0"/>
              <a:t>, and </a:t>
            </a:r>
            <a:r>
              <a:rPr lang="en-US" sz="2800" u="sng" dirty="0"/>
              <a:t>consists of a </a:t>
            </a:r>
            <a:r>
              <a:rPr lang="en-US" sz="2800" b="1" u="sng" dirty="0"/>
              <a:t>starting address </a:t>
            </a:r>
            <a:r>
              <a:rPr lang="en-US" sz="2800" u="sng" dirty="0"/>
              <a:t>in dotted decimal followed by a </a:t>
            </a:r>
            <a:r>
              <a:rPr lang="en-US" sz="2800" b="1" u="sng" dirty="0"/>
              <a:t>mask size in slash notation</a:t>
            </a:r>
            <a:r>
              <a:rPr lang="en-US" sz="2800" dirty="0"/>
              <a:t>.</a:t>
            </a:r>
          </a:p>
          <a:p>
            <a:r>
              <a:rPr lang="en-US" sz="2800" dirty="0"/>
              <a:t>Thus in </a:t>
            </a:r>
            <a:r>
              <a:rPr lang="en-US" sz="2800" b="1" dirty="0"/>
              <a:t>CIDR notation</a:t>
            </a:r>
            <a:r>
              <a:rPr lang="en-US" sz="2800" dirty="0"/>
              <a:t>, the block of addresses in </a:t>
            </a:r>
            <a:r>
              <a:rPr lang="en-US" sz="2800" b="1" dirty="0"/>
              <a:t>Figure 5.8</a:t>
            </a:r>
            <a:r>
              <a:rPr lang="en-US" sz="2800" dirty="0"/>
              <a:t> is expressed</a:t>
            </a:r>
            <a:r>
              <a:rPr lang="en-US" sz="2800" u="sng" dirty="0"/>
              <a:t>: </a:t>
            </a:r>
            <a:r>
              <a:rPr lang="en-US" sz="2800" b="1" u="sng" dirty="0"/>
              <a:t>128.211.168.0/21</a:t>
            </a:r>
            <a:r>
              <a:rPr lang="en-US" sz="2800" dirty="0"/>
              <a:t>, where </a:t>
            </a:r>
            <a:r>
              <a:rPr lang="en-US" sz="2800" b="1" dirty="0"/>
              <a:t>“/21” </a:t>
            </a:r>
            <a:r>
              <a:rPr lang="en-US" sz="2800" dirty="0"/>
              <a:t>denotes an </a:t>
            </a:r>
            <a:r>
              <a:rPr lang="en-US" sz="2800" b="1" dirty="0"/>
              <a:t>address mask </a:t>
            </a:r>
            <a:r>
              <a:rPr lang="en-US" sz="2800" dirty="0"/>
              <a:t>with </a:t>
            </a:r>
            <a:r>
              <a:rPr lang="en-US" sz="2800" b="1" dirty="0"/>
              <a:t>21 bits </a:t>
            </a:r>
            <a:r>
              <a:rPr lang="en-US" sz="2800" dirty="0"/>
              <a:t>set to </a:t>
            </a:r>
            <a:r>
              <a:rPr lang="en-US" sz="2800" b="1" dirty="0"/>
              <a:t>1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“/21” = 11111111   11111111   11111000   00000000</a:t>
            </a:r>
            <a:endParaRPr lang="en-US" sz="2400" dirty="0"/>
          </a:p>
          <a:p>
            <a:pPr lvl="1"/>
            <a:r>
              <a:rPr lang="en-US" sz="2400" dirty="0"/>
              <a:t>It means the </a:t>
            </a:r>
            <a:r>
              <a:rPr lang="en-US" sz="2400" b="1" dirty="0"/>
              <a:t>host address </a:t>
            </a:r>
            <a:r>
              <a:rPr lang="en-US" sz="2400" dirty="0"/>
              <a:t>begins only after the </a:t>
            </a:r>
            <a:r>
              <a:rPr lang="en-US" sz="2400" b="1" dirty="0"/>
              <a:t>21</a:t>
            </a:r>
            <a:r>
              <a:rPr lang="en-US" sz="2400" b="1" baseline="30000" dirty="0"/>
              <a:t>st</a:t>
            </a:r>
            <a:r>
              <a:rPr lang="en-US" sz="2400" b="1" dirty="0"/>
              <a:t> </a:t>
            </a:r>
            <a:r>
              <a:rPr lang="en-US" sz="2400" dirty="0"/>
              <a:t>bit of the given </a:t>
            </a:r>
            <a:r>
              <a:rPr lang="en-US" sz="2400" b="1" dirty="0"/>
              <a:t>network address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From this </a:t>
            </a:r>
            <a:r>
              <a:rPr lang="en-US" sz="2400" b="1" dirty="0"/>
              <a:t>IP address </a:t>
            </a:r>
            <a:r>
              <a:rPr lang="en-US" sz="2400" dirty="0"/>
              <a:t>of each host can be determined.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IPv4 Address Blocks And CIDR Slash Notation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Show all the </a:t>
            </a:r>
            <a:r>
              <a:rPr lang="en-US" sz="2800" b="1" dirty="0"/>
              <a:t>2046</a:t>
            </a:r>
            <a:r>
              <a:rPr lang="en-US" sz="2800" dirty="0"/>
              <a:t> </a:t>
            </a:r>
            <a:r>
              <a:rPr lang="en-US" sz="2800" b="1" dirty="0"/>
              <a:t>IP addresses </a:t>
            </a:r>
            <a:r>
              <a:rPr lang="en-US" sz="2800" dirty="0"/>
              <a:t>of the following </a:t>
            </a:r>
            <a:r>
              <a:rPr lang="en-US" sz="2800" b="1" dirty="0"/>
              <a:t>CIDR</a:t>
            </a:r>
            <a:r>
              <a:rPr lang="en-US" sz="2800" dirty="0"/>
              <a:t> address: </a:t>
            </a:r>
            <a:r>
              <a:rPr lang="en-US" sz="2800" b="1" dirty="0"/>
              <a:t>128.211.168.0/21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000 00000001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 128.211.168.1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000 00000010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 128.211.168.2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000 00000011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128.211.168.3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000 00000100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128.211.168.4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000 00000101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128.211.168.5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000 00000110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128.211.168.6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000 00000111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128.211.168.7</a:t>
            </a:r>
          </a:p>
          <a:p>
            <a:pPr>
              <a:buNone/>
            </a:pPr>
            <a:r>
              <a:rPr lang="en-US" sz="2000" dirty="0"/>
              <a:t>-------------------------------------------------------------------------------</a:t>
            </a:r>
          </a:p>
          <a:p>
            <a:pPr>
              <a:buNone/>
            </a:pPr>
            <a:r>
              <a:rPr lang="en-US" sz="2000" dirty="0"/>
              <a:t>10000000  11010011  10101</a:t>
            </a:r>
            <a:r>
              <a:rPr lang="en-US" sz="2000" b="1" dirty="0">
                <a:solidFill>
                  <a:srgbClr val="FF0000"/>
                </a:solidFill>
              </a:rPr>
              <a:t>111 11111110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 128.211.175.254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>
              <a:buNone/>
            </a:pP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54</a:t>
            </a:fld>
            <a:endParaRPr lang="th-TH"/>
          </a:p>
        </p:txBody>
      </p:sp>
      <p:sp>
        <p:nvSpPr>
          <p:cNvPr id="6" name="Right Brace 5"/>
          <p:cNvSpPr/>
          <p:nvPr/>
        </p:nvSpPr>
        <p:spPr>
          <a:xfrm>
            <a:off x="6553200" y="2362200"/>
            <a:ext cx="762000" cy="327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7315200" y="3810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2046 valid IP addresses</a:t>
            </a:r>
            <a:endParaRPr lang="th-TH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Classless IPv4 Addressing Example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800" b="1" dirty="0"/>
              <a:t>Figure 5.8 </a:t>
            </a:r>
            <a:r>
              <a:rPr lang="en-US" sz="2800" dirty="0"/>
              <a:t>illustrates one of the </a:t>
            </a:r>
            <a:r>
              <a:rPr lang="en-US" sz="2800" u="sng" dirty="0"/>
              <a:t>chief advantages of </a:t>
            </a:r>
            <a:r>
              <a:rPr lang="en-US" sz="2800" b="1" u="sng" dirty="0"/>
              <a:t>classless addressing</a:t>
            </a:r>
            <a:r>
              <a:rPr lang="en-US" sz="2800" u="sng" dirty="0"/>
              <a:t>, which provides complete flexibility in allocating address blocks of various sizes.</a:t>
            </a:r>
          </a:p>
          <a:p>
            <a:r>
              <a:rPr lang="en-US" sz="2800" dirty="0"/>
              <a:t>When using </a:t>
            </a:r>
            <a:r>
              <a:rPr lang="en-US" sz="2800" b="1" dirty="0"/>
              <a:t>CIDR</a:t>
            </a:r>
            <a:r>
              <a:rPr lang="en-US" sz="2800" dirty="0"/>
              <a:t>, </a:t>
            </a:r>
            <a:r>
              <a:rPr lang="en-US" sz="2800" i="1" dirty="0"/>
              <a:t>the </a:t>
            </a:r>
            <a:r>
              <a:rPr lang="en-US" sz="2800" b="1" dirty="0"/>
              <a:t>ISP</a:t>
            </a:r>
            <a:r>
              <a:rPr lang="en-US" sz="2800" b="1" i="1" dirty="0"/>
              <a:t> </a:t>
            </a:r>
            <a:r>
              <a:rPr lang="en-US" sz="2800" i="1" dirty="0"/>
              <a:t>can choose to assign each customer an address block of appropriate size</a:t>
            </a:r>
            <a:r>
              <a:rPr lang="en-US" sz="2800" dirty="0"/>
              <a:t>:</a:t>
            </a:r>
          </a:p>
          <a:p>
            <a:pPr lvl="1"/>
            <a:r>
              <a:rPr lang="en-US" sz="2400" u="sng" dirty="0"/>
              <a:t>The </a:t>
            </a:r>
            <a:r>
              <a:rPr lang="en-US" sz="2400" b="1" u="sng" dirty="0"/>
              <a:t>host size </a:t>
            </a:r>
            <a:r>
              <a:rPr lang="en-US" sz="2400" u="sng" dirty="0"/>
              <a:t>must be rounded to the </a:t>
            </a:r>
            <a:r>
              <a:rPr lang="en-US" sz="2400" b="1" u="sng" dirty="0"/>
              <a:t>nearest power of 2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Observe that a </a:t>
            </a:r>
            <a:r>
              <a:rPr lang="en-US" sz="2400" b="1" dirty="0"/>
              <a:t>CIDR mask </a:t>
            </a:r>
            <a:r>
              <a:rPr lang="en-US" sz="2400" dirty="0"/>
              <a:t>of </a:t>
            </a:r>
            <a:r>
              <a:rPr lang="en-US" sz="2400" b="1" i="1" dirty="0"/>
              <a:t>N</a:t>
            </a:r>
            <a:r>
              <a:rPr lang="en-US" sz="2400" dirty="0"/>
              <a:t> bits defines an address block of </a:t>
            </a:r>
            <a:r>
              <a:rPr lang="en-US" sz="2400" b="1" dirty="0"/>
              <a:t>(32 </a:t>
            </a:r>
            <a:r>
              <a:rPr lang="en-US" sz="2400" b="1" dirty="0">
                <a:sym typeface="Symbol"/>
              </a:rPr>
              <a:t></a:t>
            </a:r>
            <a:r>
              <a:rPr lang="en-US" sz="2400" b="1" i="1" dirty="0">
                <a:sym typeface="Symbol"/>
              </a:rPr>
              <a:t>N</a:t>
            </a:r>
            <a:r>
              <a:rPr lang="en-US" sz="2400" b="1" dirty="0">
                <a:sym typeface="Symbol"/>
              </a:rPr>
              <a:t>) host addresses</a:t>
            </a:r>
            <a:r>
              <a:rPr lang="en-US" sz="2400" dirty="0">
                <a:sym typeface="Symbol"/>
              </a:rPr>
              <a:t>.</a:t>
            </a:r>
          </a:p>
          <a:p>
            <a:pPr lvl="1"/>
            <a:r>
              <a:rPr lang="en-US" sz="2400" dirty="0">
                <a:sym typeface="Symbol"/>
              </a:rPr>
              <a:t>Therefore, a smaller </a:t>
            </a:r>
            <a:r>
              <a:rPr lang="en-US" sz="2400" b="1" dirty="0">
                <a:sym typeface="Symbol"/>
              </a:rPr>
              <a:t>host </a:t>
            </a:r>
            <a:r>
              <a:rPr lang="en-US" sz="2400" dirty="0">
                <a:sym typeface="Symbol"/>
              </a:rPr>
              <a:t>address block has a </a:t>
            </a:r>
            <a:r>
              <a:rPr lang="en-US" sz="2400" b="1" dirty="0">
                <a:sym typeface="Symbol"/>
              </a:rPr>
              <a:t>longer mask</a:t>
            </a:r>
            <a:r>
              <a:rPr lang="en-US" sz="2400" dirty="0">
                <a:sym typeface="Symbol"/>
              </a:rPr>
              <a:t>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Classless IPv4 Addressing Example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1656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If the </a:t>
            </a:r>
            <a:r>
              <a:rPr lang="en-US" sz="2800" b="1" dirty="0"/>
              <a:t>ISP</a:t>
            </a:r>
            <a:r>
              <a:rPr lang="en-US" sz="2800" dirty="0"/>
              <a:t> owns a CIDR block of</a:t>
            </a:r>
            <a:r>
              <a:rPr lang="en-US" sz="2800" b="1" i="1" dirty="0"/>
              <a:t> N </a:t>
            </a:r>
            <a:r>
              <a:rPr lang="en-US" sz="2800" dirty="0"/>
              <a:t>bits, </a:t>
            </a:r>
            <a:r>
              <a:rPr lang="en-US" sz="2800" u="sng" dirty="0"/>
              <a:t>the ISP can choose to assign a customer any piece of its address space by using a mask longer than </a:t>
            </a:r>
            <a:r>
              <a:rPr lang="en-US" sz="2800" b="1" i="1" u="sng" dirty="0"/>
              <a:t>N</a:t>
            </a:r>
            <a:r>
              <a:rPr lang="en-US" sz="2800" u="sng" dirty="0"/>
              <a:t> bits</a:t>
            </a:r>
            <a:endParaRPr lang="en-US" sz="2800" dirty="0"/>
          </a:p>
          <a:p>
            <a:pPr lvl="1"/>
            <a:r>
              <a:rPr lang="en-US" sz="2400" dirty="0"/>
              <a:t>For example, if the </a:t>
            </a:r>
            <a:r>
              <a:rPr lang="en-US" sz="2400" b="1" dirty="0"/>
              <a:t>ISP</a:t>
            </a:r>
            <a:r>
              <a:rPr lang="en-US" sz="2400" dirty="0"/>
              <a:t> is assigned </a:t>
            </a:r>
            <a:r>
              <a:rPr lang="en-US" sz="2400" b="1" dirty="0"/>
              <a:t>128.211.0.0/16</a:t>
            </a:r>
            <a:r>
              <a:rPr lang="en-US" sz="2400" dirty="0"/>
              <a:t> (which means the </a:t>
            </a:r>
            <a:r>
              <a:rPr lang="en-US" sz="2400" b="1" dirty="0"/>
              <a:t>last 16 bits are used for host identification</a:t>
            </a:r>
            <a:r>
              <a:rPr lang="en-US" sz="2400" dirty="0"/>
              <a:t>), the </a:t>
            </a:r>
            <a:r>
              <a:rPr lang="en-US" sz="2400" b="1" dirty="0"/>
              <a:t>ISP</a:t>
            </a:r>
            <a:r>
              <a:rPr lang="en-US" sz="2400" dirty="0"/>
              <a:t> is assigned any address to its customers out of </a:t>
            </a:r>
            <a:r>
              <a:rPr lang="en-US" sz="2400" b="1" dirty="0"/>
              <a:t>65534  IP addresses</a:t>
            </a:r>
            <a:r>
              <a:rPr lang="en-US" sz="2400" dirty="0"/>
              <a:t> :</a:t>
            </a:r>
          </a:p>
          <a:p>
            <a:pPr lvl="2">
              <a:buNone/>
            </a:pPr>
            <a:r>
              <a:rPr lang="en-US" dirty="0"/>
              <a:t>10000000 11010011 </a:t>
            </a:r>
            <a:r>
              <a:rPr lang="en-US" b="1" dirty="0"/>
              <a:t>00000000 00000001</a:t>
            </a:r>
          </a:p>
          <a:p>
            <a:pPr lvl="2">
              <a:buNone/>
            </a:pPr>
            <a:r>
              <a:rPr lang="en-US" dirty="0"/>
              <a:t>------------------------------------------------------</a:t>
            </a:r>
          </a:p>
          <a:p>
            <a:pPr lvl="2">
              <a:buNone/>
            </a:pPr>
            <a:r>
              <a:rPr lang="en-US" dirty="0"/>
              <a:t>10000000  11010011 </a:t>
            </a:r>
            <a:r>
              <a:rPr lang="en-US" b="1" dirty="0"/>
              <a:t>11111111 11111110</a:t>
            </a:r>
          </a:p>
          <a:p>
            <a:pPr lvl="1"/>
            <a:r>
              <a:rPr lang="en-US" sz="2400" dirty="0"/>
              <a:t>If the same </a:t>
            </a:r>
            <a:r>
              <a:rPr lang="en-US" sz="2400" b="1" dirty="0"/>
              <a:t>ISP</a:t>
            </a:r>
            <a:r>
              <a:rPr lang="en-US" sz="2400" dirty="0"/>
              <a:t> also has a small customer with only </a:t>
            </a:r>
            <a:r>
              <a:rPr lang="en-US" sz="2400" b="1" u="sng" dirty="0"/>
              <a:t>two computers</a:t>
            </a:r>
            <a:r>
              <a:rPr lang="en-US" sz="2400" dirty="0"/>
              <a:t>, the ISP might choose to assign another block </a:t>
            </a:r>
            <a:r>
              <a:rPr lang="en-US" sz="2400" b="1" dirty="0"/>
              <a:t>128.211.176.212/30</a:t>
            </a:r>
            <a:r>
              <a:rPr lang="en-US" sz="2400" dirty="0"/>
              <a:t>, which covers the address range that </a:t>
            </a:r>
            <a:r>
              <a:rPr lang="en-US" sz="2400" b="1" dirty="0"/>
              <a:t>Figure 5.9 </a:t>
            </a:r>
            <a:r>
              <a:rPr lang="en-US" sz="2400" dirty="0"/>
              <a:t>specifies:</a:t>
            </a:r>
          </a:p>
          <a:p>
            <a:pPr lvl="2">
              <a:buNone/>
            </a:pPr>
            <a:r>
              <a:rPr lang="en-US" sz="2200" dirty="0"/>
              <a:t>10000000 11010011 10110000 110101</a:t>
            </a:r>
            <a:r>
              <a:rPr lang="en-US" sz="2200" b="1" dirty="0"/>
              <a:t>01</a:t>
            </a:r>
            <a:r>
              <a:rPr lang="en-US" sz="2200" dirty="0"/>
              <a:t>       </a:t>
            </a:r>
            <a:r>
              <a:rPr lang="en-US" sz="2200" b="1" dirty="0"/>
              <a:t>4-2 =  2 IP addresses</a:t>
            </a:r>
            <a:endParaRPr lang="en-US" sz="2200" dirty="0"/>
          </a:p>
          <a:p>
            <a:pPr lvl="2">
              <a:buNone/>
            </a:pPr>
            <a:r>
              <a:rPr lang="en-US" sz="2200" dirty="0"/>
              <a:t>10000000 11010011 10110000 110101</a:t>
            </a:r>
            <a:r>
              <a:rPr lang="en-US" sz="2200" b="1" dirty="0"/>
              <a:t>10</a:t>
            </a:r>
            <a:endParaRPr lang="th-TH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6" name="Right Brace 5"/>
          <p:cNvSpPr/>
          <p:nvPr/>
        </p:nvSpPr>
        <p:spPr>
          <a:xfrm>
            <a:off x="5745822" y="3510862"/>
            <a:ext cx="350178" cy="110717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ight Brace 6"/>
          <p:cNvSpPr/>
          <p:nvPr/>
        </p:nvSpPr>
        <p:spPr>
          <a:xfrm>
            <a:off x="5257800" y="5626288"/>
            <a:ext cx="304800" cy="6858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9A74626-4E39-8FFA-05A2-D4605BE2FF2F}"/>
              </a:ext>
            </a:extLst>
          </p:cNvPr>
          <p:cNvSpPr txBox="1">
            <a:spLocks/>
          </p:cNvSpPr>
          <p:nvPr/>
        </p:nvSpPr>
        <p:spPr>
          <a:xfrm>
            <a:off x="5948737" y="3947993"/>
            <a:ext cx="1295400" cy="232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65534 IP addresses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Classless IPv4 Addressing Example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One way to think about </a:t>
            </a:r>
            <a:r>
              <a:rPr lang="en-US" sz="2800" b="1" dirty="0"/>
              <a:t>classless </a:t>
            </a:r>
            <a:r>
              <a:rPr lang="en-US" sz="2800" dirty="0"/>
              <a:t>addresses is as if each customer of an </a:t>
            </a:r>
            <a:r>
              <a:rPr lang="en-US" sz="2800" b="1" dirty="0"/>
              <a:t>ISP</a:t>
            </a:r>
            <a:r>
              <a:rPr lang="en-US" sz="2800" dirty="0"/>
              <a:t> obtains a </a:t>
            </a:r>
            <a:r>
              <a:rPr lang="en-US" sz="2800" b="1" dirty="0"/>
              <a:t>variable-length subnet </a:t>
            </a:r>
            <a:r>
              <a:rPr lang="en-US" sz="2800" dirty="0"/>
              <a:t>of the ISP’s </a:t>
            </a:r>
            <a:r>
              <a:rPr lang="en-US" sz="2800" b="1" dirty="0"/>
              <a:t>CIDR block</a:t>
            </a:r>
          </a:p>
          <a:p>
            <a:pPr lvl="1"/>
            <a:r>
              <a:rPr lang="en-US" sz="2400" dirty="0"/>
              <a:t>Thus, a given block of addresses can be </a:t>
            </a:r>
            <a:r>
              <a:rPr lang="en-US" sz="2400" b="1" dirty="0"/>
              <a:t>subdivided</a:t>
            </a:r>
            <a:r>
              <a:rPr lang="en-US" sz="2400" dirty="0"/>
              <a:t> on an </a:t>
            </a:r>
            <a:r>
              <a:rPr lang="en-US" sz="2400" b="1" dirty="0"/>
              <a:t>arbitrary (not fixed) bit boundary</a:t>
            </a:r>
            <a:r>
              <a:rPr lang="en-US" sz="2400" dirty="0"/>
              <a:t>, and a router at the ISP can be configured to forward correctly to each subdivision.</a:t>
            </a:r>
          </a:p>
          <a:p>
            <a:pPr lvl="1"/>
            <a:r>
              <a:rPr lang="en-US" sz="2400" dirty="0"/>
              <a:t>As a result, the group of computers on a given network will be assigned addresses in a </a:t>
            </a:r>
            <a:r>
              <a:rPr lang="en-US" sz="2400" b="1" dirty="0"/>
              <a:t>contiguous range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but the range </a:t>
            </a:r>
            <a:r>
              <a:rPr lang="en-US" sz="2400" b="1" dirty="0"/>
              <a:t>does not</a:t>
            </a:r>
            <a:r>
              <a:rPr lang="en-US" sz="2400" dirty="0"/>
              <a:t> need to correspond to the </a:t>
            </a:r>
            <a:r>
              <a:rPr lang="en-US" sz="2400" b="1" dirty="0"/>
              <a:t>old</a:t>
            </a:r>
            <a:r>
              <a:rPr lang="en-US" sz="2400" dirty="0"/>
              <a:t> </a:t>
            </a:r>
            <a:r>
              <a:rPr lang="en-US" sz="2400" b="1" dirty="0"/>
              <a:t>class A, class B, </a:t>
            </a:r>
            <a:r>
              <a:rPr lang="en-US" sz="2400" dirty="0"/>
              <a:t>and </a:t>
            </a:r>
            <a:r>
              <a:rPr lang="en-US" sz="2400" b="1" dirty="0"/>
              <a:t>class C</a:t>
            </a:r>
            <a:r>
              <a:rPr lang="en-US" sz="2400" dirty="0"/>
              <a:t> boundaries.</a:t>
            </a:r>
          </a:p>
          <a:p>
            <a:pPr lvl="1">
              <a:buNone/>
            </a:pPr>
            <a:endParaRPr lang="th-TH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Classless IPv4 </a:t>
            </a:r>
            <a:r>
              <a:rPr lang="en-US" sz="2800" dirty="0"/>
              <a:t>addressing which is now used throughout the internet assigns each ISP a CIDR block and allows the ISP to partition addresses into </a:t>
            </a:r>
            <a:r>
              <a:rPr lang="en-US" sz="2800" b="1" dirty="0"/>
              <a:t>contiguous sub blocks</a:t>
            </a:r>
            <a:r>
              <a:rPr lang="en-US" sz="2800" dirty="0"/>
              <a:t>, </a:t>
            </a:r>
          </a:p>
          <a:p>
            <a:r>
              <a:rPr lang="en-US" sz="2800" dirty="0"/>
              <a:t>where the lowest address in a sub block starts at a </a:t>
            </a:r>
            <a:r>
              <a:rPr lang="en-US" sz="2800" b="1" dirty="0"/>
              <a:t>power of 2</a:t>
            </a:r>
            <a:r>
              <a:rPr lang="en-US" sz="2800" dirty="0"/>
              <a:t> and the sub block contains a power of 2 address.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IPv6 Addressing Scheme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We know that each </a:t>
            </a:r>
            <a:r>
              <a:rPr lang="en-US" sz="2800" b="1" dirty="0"/>
              <a:t>IPv6</a:t>
            </a:r>
            <a:r>
              <a:rPr lang="en-US" sz="2800" dirty="0"/>
              <a:t> address occupies </a:t>
            </a:r>
            <a:r>
              <a:rPr lang="en-US" sz="2800" b="1" dirty="0"/>
              <a:t>128 bits </a:t>
            </a:r>
            <a:r>
              <a:rPr lang="en-US" sz="2800" dirty="0"/>
              <a:t>(</a:t>
            </a:r>
            <a:r>
              <a:rPr lang="en-US" sz="2800" b="1" dirty="0"/>
              <a:t>16 octets</a:t>
            </a:r>
            <a:r>
              <a:rPr lang="en-US" sz="2800" dirty="0"/>
              <a:t>).</a:t>
            </a:r>
          </a:p>
          <a:p>
            <a:r>
              <a:rPr lang="en-US" sz="2800" dirty="0"/>
              <a:t>The large address space guarantees that </a:t>
            </a:r>
            <a:r>
              <a:rPr lang="en-US" sz="2800" b="1" dirty="0"/>
              <a:t>IPv6</a:t>
            </a:r>
            <a:r>
              <a:rPr lang="en-US" sz="2800" dirty="0"/>
              <a:t> can tolerate any reasonable address assignment scheme.</a:t>
            </a:r>
          </a:p>
          <a:p>
            <a:r>
              <a:rPr lang="en-US" sz="2800" dirty="0"/>
              <a:t>It is difficult to comprehend the size of the </a:t>
            </a:r>
            <a:r>
              <a:rPr lang="en-US" sz="2800" b="1" dirty="0"/>
              <a:t>IPv6</a:t>
            </a:r>
            <a:r>
              <a:rPr lang="en-US" sz="2800" dirty="0"/>
              <a:t> address space:</a:t>
            </a:r>
          </a:p>
          <a:p>
            <a:pPr lvl="1"/>
            <a:r>
              <a:rPr lang="en-US" sz="2400" dirty="0"/>
              <a:t>A 16-octet (128 bits) integer can hold </a:t>
            </a:r>
            <a:r>
              <a:rPr lang="en-US" sz="2400" b="1" dirty="0"/>
              <a:t>2</a:t>
            </a:r>
            <a:r>
              <a:rPr lang="en-US" sz="2400" b="1" baseline="30000" dirty="0"/>
              <a:t>128</a:t>
            </a:r>
            <a:r>
              <a:rPr lang="en-US" sz="2400" b="1" dirty="0"/>
              <a:t> </a:t>
            </a:r>
            <a:r>
              <a:rPr lang="en-US" sz="2400" dirty="0"/>
              <a:t>values. </a:t>
            </a:r>
          </a:p>
          <a:p>
            <a:pPr lvl="1"/>
            <a:r>
              <a:rPr lang="en-US" sz="2400" dirty="0"/>
              <a:t>If addresses are assigned at the rate of one million addresses every microsecond, it would take over </a:t>
            </a:r>
            <a:r>
              <a:rPr lang="en-US" sz="2400" b="1" dirty="0"/>
              <a:t>10</a:t>
            </a:r>
            <a:r>
              <a:rPr lang="en-US" sz="2400" b="1" baseline="30000" dirty="0"/>
              <a:t>20</a:t>
            </a:r>
            <a:r>
              <a:rPr lang="en-US" sz="2400" b="1" dirty="0"/>
              <a:t> years </a:t>
            </a:r>
            <a:r>
              <a:rPr lang="en-US" sz="2400" dirty="0"/>
              <a:t>to assign all possible addresses.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Universal Host Identifiers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designers of </a:t>
            </a:r>
            <a:r>
              <a:rPr lang="en-US" sz="2800" b="1" dirty="0"/>
              <a:t>TCP/IP </a:t>
            </a:r>
            <a:r>
              <a:rPr lang="en-US" sz="2800" dirty="0"/>
              <a:t>chose an </a:t>
            </a:r>
            <a:r>
              <a:rPr lang="en-US" sz="2800" b="1" dirty="0"/>
              <a:t>addressing scheme </a:t>
            </a:r>
            <a:r>
              <a:rPr lang="en-US" sz="2800" dirty="0"/>
              <a:t>in which each </a:t>
            </a:r>
            <a:r>
              <a:rPr lang="en-US" sz="2800" b="1" u="sng" dirty="0"/>
              <a:t>host</a:t>
            </a:r>
            <a:r>
              <a:rPr lang="en-US" sz="2800" u="sng" dirty="0"/>
              <a:t> </a:t>
            </a:r>
            <a:r>
              <a:rPr lang="en-US" sz="2800" dirty="0"/>
              <a:t>on the </a:t>
            </a:r>
            <a:r>
              <a:rPr lang="en-US" sz="2800" b="1" dirty="0"/>
              <a:t>Internet</a:t>
            </a:r>
            <a:r>
              <a:rPr lang="en-US" sz="2800" dirty="0"/>
              <a:t> is assigned a </a:t>
            </a:r>
            <a:r>
              <a:rPr lang="en-US" sz="2800" b="1" i="1" dirty="0"/>
              <a:t>unique integer address </a:t>
            </a:r>
            <a:r>
              <a:rPr lang="en-US" sz="2800" dirty="0"/>
              <a:t>called its </a:t>
            </a:r>
            <a:r>
              <a:rPr lang="en-US" sz="2800" b="1" dirty="0"/>
              <a:t>Internet Protocol address </a:t>
            </a:r>
            <a:r>
              <a:rPr lang="en-US" sz="2800" dirty="0"/>
              <a:t>(</a:t>
            </a:r>
            <a:r>
              <a:rPr lang="en-US" sz="2800" b="1" dirty="0"/>
              <a:t>IP</a:t>
            </a:r>
            <a:r>
              <a:rPr lang="en-US" sz="2800" dirty="0"/>
              <a:t> </a:t>
            </a:r>
            <a:r>
              <a:rPr lang="en-US" sz="2800" b="1" dirty="0"/>
              <a:t>address</a:t>
            </a:r>
            <a:r>
              <a:rPr lang="en-US" sz="2800" dirty="0"/>
              <a:t>).</a:t>
            </a:r>
          </a:p>
          <a:p>
            <a:r>
              <a:rPr lang="en-US" sz="2800" dirty="0"/>
              <a:t>An </a:t>
            </a:r>
            <a:r>
              <a:rPr lang="en-US" sz="2800" b="1" dirty="0"/>
              <a:t>IP address </a:t>
            </a:r>
            <a:r>
              <a:rPr lang="en-US" sz="2800" dirty="0"/>
              <a:t>is divided into </a:t>
            </a:r>
            <a:r>
              <a:rPr lang="en-US" sz="2800" b="1" dirty="0"/>
              <a:t>two parts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u="sng" dirty="0"/>
              <a:t>prefix</a:t>
            </a:r>
            <a:r>
              <a:rPr lang="en-US" dirty="0"/>
              <a:t> of the address identifies the </a:t>
            </a:r>
            <a:r>
              <a:rPr lang="en-US" b="1" dirty="0"/>
              <a:t>network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A </a:t>
            </a:r>
            <a:r>
              <a:rPr lang="en-US" b="1" u="sng" dirty="0"/>
              <a:t>suffix</a:t>
            </a:r>
            <a:r>
              <a:rPr lang="en-US" dirty="0"/>
              <a:t> of the address identifies a </a:t>
            </a:r>
            <a:r>
              <a:rPr lang="en-US" b="1" dirty="0"/>
              <a:t>specific host</a:t>
            </a:r>
            <a:r>
              <a:rPr lang="en-US" dirty="0"/>
              <a:t> on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r>
              <a:rPr lang="en-US" sz="2800" u="sng" dirty="0"/>
              <a:t>All </a:t>
            </a:r>
            <a:r>
              <a:rPr lang="en-US" sz="2800" b="1" u="sng" dirty="0"/>
              <a:t>hosts</a:t>
            </a:r>
            <a:r>
              <a:rPr lang="en-US" sz="2800" u="sng" dirty="0"/>
              <a:t> attached to the same </a:t>
            </a:r>
            <a:r>
              <a:rPr lang="en-US" sz="2800" b="1" u="sng" dirty="0"/>
              <a:t>network</a:t>
            </a:r>
            <a:r>
              <a:rPr lang="en-US" sz="2800" u="sng" dirty="0"/>
              <a:t> share a common </a:t>
            </a:r>
            <a:r>
              <a:rPr lang="en-US" sz="2800" b="1" u="sng" dirty="0"/>
              <a:t>prefix</a:t>
            </a:r>
            <a:r>
              <a:rPr lang="en-US" sz="2800" dirty="0"/>
              <a:t>.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IPv6 Colon Hexadecimal Notation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Although </a:t>
            </a:r>
            <a:r>
              <a:rPr lang="en-US" sz="2800" b="1" dirty="0"/>
              <a:t>IPv6</a:t>
            </a:r>
            <a:r>
              <a:rPr lang="en-US" sz="2800" dirty="0"/>
              <a:t> solves the problem of having </a:t>
            </a:r>
            <a:r>
              <a:rPr lang="en-US" sz="2800" b="1" dirty="0"/>
              <a:t>insufficient capacity</a:t>
            </a:r>
            <a:r>
              <a:rPr lang="en-US" sz="2800" dirty="0"/>
              <a:t>, the large address size poses a new problem: </a:t>
            </a:r>
          </a:p>
          <a:p>
            <a:pPr lvl="1"/>
            <a:r>
              <a:rPr lang="en-US" sz="2400" dirty="0"/>
              <a:t>consider an example </a:t>
            </a:r>
            <a:r>
              <a:rPr lang="en-US" sz="2400" b="1" dirty="0"/>
              <a:t>128-bit address </a:t>
            </a:r>
            <a:r>
              <a:rPr lang="en-US" sz="2400" dirty="0"/>
              <a:t>value expressed in dotted decimal notation below (has 16 octets):</a:t>
            </a:r>
          </a:p>
          <a:p>
            <a:pPr lvl="1">
              <a:buNone/>
            </a:pPr>
            <a:r>
              <a:rPr lang="en-US" sz="2400" dirty="0"/>
              <a:t>  </a:t>
            </a:r>
            <a:r>
              <a:rPr lang="en-US" sz="2400" b="1" dirty="0"/>
              <a:t>104.230.140.100.255.255.255.255.0.0.17.128.150.10.255.255</a:t>
            </a:r>
          </a:p>
          <a:p>
            <a:pPr lvl="1"/>
            <a:r>
              <a:rPr lang="en-US" sz="2400" dirty="0"/>
              <a:t>To make it easy, the </a:t>
            </a:r>
            <a:r>
              <a:rPr lang="en-US" sz="2400" b="1" dirty="0"/>
              <a:t>IPv6 </a:t>
            </a:r>
            <a:r>
              <a:rPr lang="en-US" sz="2400" dirty="0"/>
              <a:t>designers created </a:t>
            </a:r>
            <a:r>
              <a:rPr lang="en-US" sz="2400" b="1" dirty="0"/>
              <a:t>colon hexadecimal (</a:t>
            </a:r>
            <a:r>
              <a:rPr lang="en-US" sz="2400" b="1" dirty="0" err="1"/>
              <a:t>colonhex</a:t>
            </a:r>
            <a:r>
              <a:rPr lang="en-US" sz="2400" b="1" dirty="0"/>
              <a:t>)</a:t>
            </a:r>
            <a:r>
              <a:rPr lang="en-US" sz="2400" dirty="0"/>
              <a:t>notation in which the value of each </a:t>
            </a:r>
            <a:r>
              <a:rPr lang="en-US" sz="2400" b="1" dirty="0"/>
              <a:t>16-bit </a:t>
            </a:r>
            <a:r>
              <a:rPr lang="en-US" sz="2400" dirty="0"/>
              <a:t>quantity is represented in hexadecimal separated by </a:t>
            </a:r>
            <a:r>
              <a:rPr lang="en-US" sz="2400" b="1" dirty="0"/>
              <a:t>colon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2400" dirty="0"/>
              <a:t>                               </a:t>
            </a:r>
            <a:r>
              <a:rPr lang="en-US" sz="2400" b="1" dirty="0"/>
              <a:t>68E6:8C64:FFFF:FFFF:0:1180:96A:FFFF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colonhex</a:t>
            </a:r>
            <a:r>
              <a:rPr lang="en-US" sz="2400" dirty="0"/>
              <a:t> notation has the obvious advantage or requiring  fewer digits and fewer separator characters than dotted decimal.</a:t>
            </a:r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IPv6 Colon Hexadecimal Notation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In addition, </a:t>
            </a:r>
            <a:r>
              <a:rPr lang="en-US" sz="2800" b="1" dirty="0"/>
              <a:t>colonhex</a:t>
            </a:r>
            <a:r>
              <a:rPr lang="en-US" sz="2800" dirty="0"/>
              <a:t> notation includes two techniques that make it extremely useful</a:t>
            </a:r>
          </a:p>
          <a:p>
            <a:pPr lvl="1"/>
            <a:r>
              <a:rPr lang="en-US" sz="2400" dirty="0"/>
              <a:t>Colonhex notation allows </a:t>
            </a:r>
            <a:r>
              <a:rPr lang="en-US" sz="2400" b="1" dirty="0"/>
              <a:t>zero compression </a:t>
            </a:r>
            <a:r>
              <a:rPr lang="en-US" sz="2400" dirty="0"/>
              <a:t>in which a string of repeated zeros is replaced by a pair of colons:</a:t>
            </a:r>
          </a:p>
          <a:p>
            <a:pPr lvl="2"/>
            <a:r>
              <a:rPr lang="en-US" dirty="0"/>
              <a:t>the address: FF05:0:0:0:0:0:0:B3 can be written as  FF05:B3 </a:t>
            </a:r>
          </a:p>
          <a:p>
            <a:pPr lvl="1"/>
            <a:r>
              <a:rPr lang="en-US" sz="2400" b="1" dirty="0"/>
              <a:t>Zero compression </a:t>
            </a:r>
            <a:r>
              <a:rPr lang="en-US" sz="2400" dirty="0"/>
              <a:t>is especially useful because the IPv6 assignments will create many addresses that contain contiguous strings of zeros.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IPv6 Colon Hexadecimal Notation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r>
              <a:rPr lang="en-US" sz="2800" b="1" dirty="0"/>
              <a:t>Colon hex</a:t>
            </a:r>
            <a:r>
              <a:rPr lang="en-US" sz="2800" dirty="0"/>
              <a:t> notation incorporates </a:t>
            </a:r>
            <a:r>
              <a:rPr lang="en-US" sz="2800" b="1" dirty="0"/>
              <a:t>dotted decimal suffixes</a:t>
            </a:r>
            <a:r>
              <a:rPr lang="en-US" sz="2800" dirty="0"/>
              <a:t>; such combinations are intended to be used during the transition from </a:t>
            </a:r>
            <a:r>
              <a:rPr lang="en-US" sz="2800" b="1" dirty="0"/>
              <a:t>IPv4 </a:t>
            </a:r>
            <a:r>
              <a:rPr lang="en-US" sz="2800" dirty="0"/>
              <a:t>to </a:t>
            </a:r>
            <a:r>
              <a:rPr lang="en-US" sz="2800" b="1" dirty="0"/>
              <a:t>IPv6</a:t>
            </a:r>
            <a:endParaRPr lang="en-US" sz="2800" dirty="0"/>
          </a:p>
          <a:p>
            <a:pPr lvl="1"/>
            <a:r>
              <a:rPr lang="en-US" sz="2400" dirty="0"/>
              <a:t>For example, the following string is a valid </a:t>
            </a:r>
            <a:r>
              <a:rPr lang="en-US" sz="2400" b="1" dirty="0"/>
              <a:t>colonhex </a:t>
            </a:r>
            <a:r>
              <a:rPr lang="en-US" sz="2400" dirty="0"/>
              <a:t>notation:</a:t>
            </a:r>
          </a:p>
          <a:p>
            <a:pPr lvl="1">
              <a:buNone/>
            </a:pPr>
            <a:r>
              <a:rPr lang="en-US" sz="2400" dirty="0"/>
              <a:t>    </a:t>
            </a:r>
            <a:r>
              <a:rPr lang="en-US" sz="2400" b="1" dirty="0"/>
              <a:t>0:0:0:0:0:0:128.10.2.1</a:t>
            </a:r>
          </a:p>
          <a:p>
            <a:pPr lvl="1"/>
            <a:r>
              <a:rPr lang="en-US" sz="2400" dirty="0"/>
              <a:t>Note that although the numbers separated by colons each specify the value of a </a:t>
            </a:r>
            <a:r>
              <a:rPr lang="en-US" sz="2400" b="1" dirty="0"/>
              <a:t>16-bit</a:t>
            </a:r>
            <a:r>
              <a:rPr lang="en-US" sz="2400" dirty="0"/>
              <a:t> quantity, numbers in the dotted decimal portion each specify the value of one </a:t>
            </a:r>
            <a:r>
              <a:rPr lang="en-US" sz="2400" b="1" dirty="0"/>
              <a:t>octet</a:t>
            </a:r>
            <a:r>
              <a:rPr lang="en-US" sz="2400" dirty="0"/>
              <a:t> (8-bit).</a:t>
            </a:r>
          </a:p>
          <a:p>
            <a:pPr lvl="1"/>
            <a:r>
              <a:rPr lang="en-US" sz="2400" b="1" dirty="0"/>
              <a:t>Zero compression </a:t>
            </a:r>
            <a:r>
              <a:rPr lang="en-US" sz="2400" dirty="0"/>
              <a:t>can be used with the above value to produce an equivalent </a:t>
            </a:r>
            <a:r>
              <a:rPr lang="en-US" sz="2400" b="1" dirty="0"/>
              <a:t>colonhex </a:t>
            </a:r>
            <a:r>
              <a:rPr lang="en-US" sz="2400" dirty="0"/>
              <a:t>string that looks similar to an IPv4 address:     </a:t>
            </a:r>
            <a:r>
              <a:rPr lang="en-US" sz="2400" b="1" dirty="0"/>
              <a:t>::128.10.2.1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IPv6 Colon Hexadecimal Notation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Finally, IPv6 extends CIDR-like notation by allowing an address to be followed by a slash and an integer that specifies a number bits.</a:t>
            </a:r>
          </a:p>
          <a:p>
            <a:pPr lvl="1"/>
            <a:r>
              <a:rPr lang="en-US" sz="2400" dirty="0"/>
              <a:t>For example, </a:t>
            </a:r>
            <a:r>
              <a:rPr lang="en-US" sz="2400" b="1" dirty="0"/>
              <a:t>12AB::CD30:0:0:0:0/60  </a:t>
            </a:r>
            <a:r>
              <a:rPr lang="en-US" sz="2400" dirty="0"/>
              <a:t>specifies the first 60 bits of the address which is  </a:t>
            </a:r>
            <a:r>
              <a:rPr lang="en-US" sz="2400" b="1" dirty="0"/>
              <a:t>12AB00000000CD3H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IPv6 Address Space Assignment</a:t>
            </a:r>
            <a:endParaRPr lang="th-TH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question of how to partition the </a:t>
            </a:r>
            <a:r>
              <a:rPr lang="en-US" sz="2800" b="1" dirty="0"/>
              <a:t>IPv6 address </a:t>
            </a:r>
            <a:r>
              <a:rPr lang="en-US" sz="2800" dirty="0"/>
              <a:t>space has been generated:</a:t>
            </a:r>
          </a:p>
          <a:p>
            <a:pPr lvl="1"/>
            <a:r>
              <a:rPr lang="en-US" sz="2400" b="1" dirty="0"/>
              <a:t>There are two issues:</a:t>
            </a:r>
          </a:p>
          <a:p>
            <a:pPr lvl="2"/>
            <a:r>
              <a:rPr lang="en-US" dirty="0"/>
              <a:t>How humans manage address assignment and how routers handle the necessary </a:t>
            </a:r>
            <a:r>
              <a:rPr lang="en-US" b="1" dirty="0"/>
              <a:t>forwarding tables</a:t>
            </a:r>
            <a:r>
              <a:rPr lang="en-US" dirty="0"/>
              <a:t>.</a:t>
            </a:r>
          </a:p>
          <a:p>
            <a:pPr lvl="1"/>
            <a:r>
              <a:rPr lang="en-US" sz="2400" dirty="0"/>
              <a:t>Unlike the current Internet, which uses a </a:t>
            </a:r>
            <a:r>
              <a:rPr lang="en-US" sz="2400" b="1" dirty="0"/>
              <a:t>two-level</a:t>
            </a:r>
            <a:r>
              <a:rPr lang="en-US" sz="2400" dirty="0"/>
              <a:t> hierarchy of </a:t>
            </a:r>
            <a:r>
              <a:rPr lang="en-US" sz="2400" b="1" dirty="0"/>
              <a:t>network prefixes </a:t>
            </a:r>
            <a:r>
              <a:rPr lang="en-US" sz="2400" dirty="0"/>
              <a:t>(assigned by </a:t>
            </a:r>
            <a:r>
              <a:rPr lang="en-US" sz="2400" b="1" dirty="0"/>
              <a:t>IP</a:t>
            </a:r>
            <a:r>
              <a:rPr lang="en-US" sz="2400" dirty="0"/>
              <a:t>) and </a:t>
            </a:r>
            <a:r>
              <a:rPr lang="en-US" sz="2400" b="1" dirty="0"/>
              <a:t>host prefix </a:t>
            </a:r>
            <a:r>
              <a:rPr lang="en-US" sz="2400" dirty="0"/>
              <a:t>(assigned by an </a:t>
            </a:r>
            <a:r>
              <a:rPr lang="en-US" sz="2400" b="1" dirty="0"/>
              <a:t>organization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The large address space in </a:t>
            </a:r>
            <a:r>
              <a:rPr lang="en-US" sz="2400" b="1" dirty="0"/>
              <a:t>IPv6</a:t>
            </a:r>
            <a:r>
              <a:rPr lang="en-US" sz="2400" dirty="0"/>
              <a:t> permits a multi-level hierarchy or multiple hierarchies.</a:t>
            </a:r>
          </a:p>
          <a:p>
            <a:pPr lvl="1">
              <a:buNone/>
            </a:pPr>
            <a:r>
              <a:rPr lang="en-US" dirty="0"/>
              <a:t>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IPv6 Address Space Assignment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Large ISPs can start with large blocks of addresses and assign sub-blocks to second-level ISPs, which can each give sub-blocks from their allocation to third-level ISPs, and so on.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IPv6</a:t>
            </a:r>
            <a:r>
              <a:rPr lang="en-US" sz="2800" dirty="0"/>
              <a:t> address space has been divided into blocks of addresses analogous to the original </a:t>
            </a:r>
            <a:r>
              <a:rPr lang="en-US" sz="2800" b="1" dirty="0"/>
              <a:t>classful scheme</a:t>
            </a:r>
            <a:r>
              <a:rPr lang="en-US" sz="2800" dirty="0"/>
              <a:t> used with </a:t>
            </a:r>
            <a:r>
              <a:rPr lang="en-US" sz="2800" b="1" dirty="0"/>
              <a:t>IPv4</a:t>
            </a:r>
            <a:endParaRPr lang="en-US" sz="2800" dirty="0"/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first 8 bits </a:t>
            </a:r>
            <a:r>
              <a:rPr lang="en-US" sz="2400" dirty="0"/>
              <a:t>of an address are sufficient to identify the basic network types.</a:t>
            </a:r>
          </a:p>
          <a:p>
            <a:pPr lvl="1"/>
            <a:r>
              <a:rPr lang="en-US" sz="2400" dirty="0"/>
              <a:t>Like </a:t>
            </a:r>
            <a:r>
              <a:rPr lang="en-US" sz="2400" b="1" dirty="0"/>
              <a:t>IPv4</a:t>
            </a:r>
            <a:r>
              <a:rPr lang="en-US" sz="2400" dirty="0"/>
              <a:t> </a:t>
            </a:r>
            <a:r>
              <a:rPr lang="en-US" sz="2400" b="1" dirty="0"/>
              <a:t>classful</a:t>
            </a:r>
            <a:r>
              <a:rPr lang="en-US" sz="2400" dirty="0"/>
              <a:t> addressing, </a:t>
            </a:r>
            <a:r>
              <a:rPr lang="en-US" sz="2400" b="1" dirty="0"/>
              <a:t>IPv6</a:t>
            </a:r>
            <a:r>
              <a:rPr lang="en-US" sz="2400" dirty="0"/>
              <a:t> does not partition the address space into equal-size sections.</a:t>
            </a:r>
          </a:p>
          <a:p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Universal Host Identifiers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u="sng" dirty="0"/>
              <a:t>An </a:t>
            </a:r>
            <a:r>
              <a:rPr lang="en-US" sz="2800" b="1" u="sng" dirty="0"/>
              <a:t>IP address</a:t>
            </a:r>
            <a:r>
              <a:rPr lang="en-US" sz="2800" u="sng" dirty="0"/>
              <a:t> is a number identifying a </a:t>
            </a:r>
            <a:r>
              <a:rPr lang="en-US" sz="2800" b="1" u="sng" dirty="0"/>
              <a:t>user’s computer</a:t>
            </a:r>
            <a:r>
              <a:rPr lang="en-US" sz="2800" u="sng" dirty="0"/>
              <a:t> or </a:t>
            </a:r>
            <a:r>
              <a:rPr lang="en-US" sz="2800" b="1" u="sng" dirty="0"/>
              <a:t>another device</a:t>
            </a:r>
            <a:r>
              <a:rPr lang="en-US" sz="2800" u="sng" dirty="0"/>
              <a:t> (called a </a:t>
            </a:r>
            <a:r>
              <a:rPr lang="en-US" sz="2800" b="1" u="sng" dirty="0"/>
              <a:t>host</a:t>
            </a:r>
            <a:r>
              <a:rPr lang="en-US" sz="2800" u="sng" dirty="0"/>
              <a:t>)</a:t>
            </a:r>
            <a:r>
              <a:rPr lang="en-US" sz="2800" b="1" u="sng" dirty="0"/>
              <a:t> </a:t>
            </a:r>
            <a:r>
              <a:rPr lang="en-US" sz="2800" u="sng" dirty="0"/>
              <a:t>on the </a:t>
            </a:r>
            <a:r>
              <a:rPr lang="en-US" sz="2800" b="1" u="sng" dirty="0"/>
              <a:t>Internet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It is similar to a </a:t>
            </a:r>
            <a:r>
              <a:rPr lang="en-US" sz="2400" b="1" i="1" dirty="0"/>
              <a:t>mailing address</a:t>
            </a:r>
            <a:r>
              <a:rPr lang="en-US" sz="2400" dirty="0"/>
              <a:t>, which identifies where postal mail comes from and where it should be delivered.</a:t>
            </a:r>
          </a:p>
          <a:p>
            <a:r>
              <a:rPr lang="en-US" sz="2800" b="1" u="sng" dirty="0"/>
              <a:t>IP addresses </a:t>
            </a:r>
            <a:r>
              <a:rPr lang="en-US" sz="2800" u="sng" dirty="0"/>
              <a:t>uniquely identify the </a:t>
            </a:r>
            <a:r>
              <a:rPr lang="en-US" sz="2800" b="1" u="sng" dirty="0"/>
              <a:t>source</a:t>
            </a:r>
            <a:r>
              <a:rPr lang="en-US" sz="2800" u="sng" dirty="0"/>
              <a:t> and </a:t>
            </a:r>
            <a:r>
              <a:rPr lang="en-US" sz="2800" b="1" u="sng" dirty="0"/>
              <a:t>destination</a:t>
            </a:r>
            <a:r>
              <a:rPr lang="en-US" sz="2800" u="sng" dirty="0"/>
              <a:t> of </a:t>
            </a:r>
            <a:r>
              <a:rPr lang="en-US" sz="2800" b="1" i="1" u="sng" dirty="0"/>
              <a:t>data transmitted </a:t>
            </a:r>
            <a:r>
              <a:rPr lang="en-US" sz="2800" u="sng" dirty="0"/>
              <a:t>with the </a:t>
            </a:r>
            <a:r>
              <a:rPr lang="en-US" sz="2800" b="1" u="sng" dirty="0"/>
              <a:t>Internet Protocol (IP)</a:t>
            </a:r>
            <a:r>
              <a:rPr lang="en-US" sz="2800" dirty="0"/>
              <a:t>.</a:t>
            </a:r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IPv4 and IPv6 Addressing Scheme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/>
          </a:bodyPr>
          <a:lstStyle/>
          <a:p>
            <a:r>
              <a:rPr lang="en-US" sz="2800" b="1" dirty="0"/>
              <a:t>IPv4</a:t>
            </a:r>
            <a:r>
              <a:rPr lang="en-US" sz="2800" dirty="0"/>
              <a:t> addresses are </a:t>
            </a:r>
            <a:r>
              <a:rPr lang="en-US" sz="2800" b="1" dirty="0"/>
              <a:t>32 bits</a:t>
            </a:r>
            <a:r>
              <a:rPr lang="en-US" sz="2800" dirty="0"/>
              <a:t> long (have </a:t>
            </a:r>
            <a:r>
              <a:rPr lang="en-US" sz="2800" b="1" dirty="0"/>
              <a:t>four</a:t>
            </a:r>
            <a:r>
              <a:rPr lang="en-US" sz="2800" dirty="0"/>
              <a:t> </a:t>
            </a:r>
            <a:r>
              <a:rPr lang="en-US" sz="2800" b="1" dirty="0"/>
              <a:t>octets</a:t>
            </a:r>
            <a:r>
              <a:rPr lang="en-US" sz="2800" dirty="0"/>
              <a:t>). </a:t>
            </a:r>
          </a:p>
          <a:p>
            <a:pPr lvl="1"/>
            <a:r>
              <a:rPr lang="en-US" sz="2400" dirty="0"/>
              <a:t>An example of an </a:t>
            </a:r>
            <a:r>
              <a:rPr lang="en-US" sz="2400" b="1" dirty="0"/>
              <a:t>IPv4</a:t>
            </a:r>
            <a:r>
              <a:rPr lang="en-US" sz="2400" dirty="0"/>
              <a:t> address is </a:t>
            </a:r>
            <a:r>
              <a:rPr lang="en-US" sz="2400" b="1" dirty="0"/>
              <a:t>216.58.216.164</a:t>
            </a:r>
            <a:r>
              <a:rPr lang="en-US" sz="2400" dirty="0"/>
              <a:t>.</a:t>
            </a:r>
          </a:p>
          <a:p>
            <a:r>
              <a:rPr lang="en-US" sz="2800" dirty="0"/>
              <a:t>The maximum number of </a:t>
            </a:r>
            <a:r>
              <a:rPr lang="en-US" sz="2800" b="1" dirty="0"/>
              <a:t>IPv4</a:t>
            </a:r>
            <a:r>
              <a:rPr lang="en-US" sz="2800" dirty="0"/>
              <a:t> addresses, called its</a:t>
            </a:r>
            <a:r>
              <a:rPr lang="en-US" sz="2800" b="1" dirty="0"/>
              <a:t> address space</a:t>
            </a:r>
            <a:r>
              <a:rPr lang="en-US" sz="2800" dirty="0"/>
              <a:t>, is about </a:t>
            </a:r>
            <a:r>
              <a:rPr lang="en-US" sz="2800" b="1" dirty="0"/>
              <a:t>4.3 billion</a:t>
            </a:r>
            <a:r>
              <a:rPr lang="en-US" sz="2800" dirty="0"/>
              <a:t> (</a:t>
            </a:r>
            <a:r>
              <a:rPr lang="en-US" sz="2800" b="1" dirty="0"/>
              <a:t>2</a:t>
            </a:r>
            <a:r>
              <a:rPr lang="en-US" sz="2800" b="1" baseline="30000" dirty="0"/>
              <a:t>32</a:t>
            </a:r>
            <a:r>
              <a:rPr lang="en-US" sz="2800" dirty="0"/>
              <a:t>, or 4,294,967,296).</a:t>
            </a:r>
          </a:p>
          <a:p>
            <a:r>
              <a:rPr lang="en-US" sz="2800" dirty="0"/>
              <a:t>A significant advantage of </a:t>
            </a:r>
            <a:r>
              <a:rPr lang="en-US" sz="2800" b="1" dirty="0"/>
              <a:t>IPv6</a:t>
            </a:r>
            <a:r>
              <a:rPr lang="en-US" sz="2800" dirty="0"/>
              <a:t> is that it uses </a:t>
            </a:r>
            <a:r>
              <a:rPr lang="en-US" sz="2800" b="1" dirty="0"/>
              <a:t>128 bits </a:t>
            </a:r>
            <a:r>
              <a:rPr lang="en-US" sz="2800" dirty="0"/>
              <a:t>of data to store an address, permitting </a:t>
            </a:r>
            <a:r>
              <a:rPr lang="en-US" sz="2800" b="1" dirty="0"/>
              <a:t>2</a:t>
            </a:r>
            <a:r>
              <a:rPr lang="en-US" sz="2800" b="1" baseline="30000" dirty="0"/>
              <a:t>128</a:t>
            </a:r>
            <a:r>
              <a:rPr lang="en-US" sz="2800" dirty="0"/>
              <a:t> unique addresses, or the size of its address space is </a:t>
            </a:r>
            <a:r>
              <a:rPr lang="en-US" sz="2800" b="1" dirty="0"/>
              <a:t>340 duodecillion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Is much more significant than </a:t>
            </a:r>
            <a:r>
              <a:rPr lang="en-US" sz="2400" b="1" dirty="0"/>
              <a:t>IPv4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IPv4 and IPv6 Addressing Scheme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designers also decided to make </a:t>
            </a:r>
            <a:r>
              <a:rPr lang="en-US" sz="2800" b="1" dirty="0"/>
              <a:t>IP addresses fixed size </a:t>
            </a:r>
            <a:r>
              <a:rPr lang="en-US" sz="2800" dirty="0"/>
              <a:t>(</a:t>
            </a:r>
            <a:r>
              <a:rPr lang="en-US" sz="2800" b="1" dirty="0"/>
              <a:t>32-bit</a:t>
            </a:r>
            <a:r>
              <a:rPr lang="en-US" sz="2800" dirty="0"/>
              <a:t> for </a:t>
            </a:r>
            <a:r>
              <a:rPr lang="en-US" sz="2800" b="1" dirty="0"/>
              <a:t>IPv4</a:t>
            </a:r>
            <a:r>
              <a:rPr lang="en-US" sz="2800" dirty="0"/>
              <a:t> and</a:t>
            </a:r>
            <a:r>
              <a:rPr lang="en-US" sz="2800" b="1" dirty="0"/>
              <a:t> 128-bit </a:t>
            </a:r>
            <a:r>
              <a:rPr lang="en-US" sz="2800" dirty="0"/>
              <a:t>for </a:t>
            </a:r>
            <a:r>
              <a:rPr lang="en-US" sz="2800" b="1" dirty="0"/>
              <a:t>IPv6</a:t>
            </a:r>
            <a:r>
              <a:rPr lang="en-US" sz="2800" dirty="0"/>
              <a:t>).</a:t>
            </a:r>
          </a:p>
          <a:p>
            <a:r>
              <a:rPr lang="en-US" sz="2800" dirty="0"/>
              <a:t>Decisions are made to use </a:t>
            </a:r>
            <a:r>
              <a:rPr lang="en-US" sz="2800" b="1" dirty="0"/>
              <a:t>fixed-size IP addresses </a:t>
            </a:r>
            <a:r>
              <a:rPr lang="en-US" sz="2800" dirty="0"/>
              <a:t>and  divide each address into a </a:t>
            </a:r>
            <a:r>
              <a:rPr lang="en-US" sz="2800" b="1" u="sng" dirty="0"/>
              <a:t>network ID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b="1" dirty="0"/>
              <a:t>netId</a:t>
            </a:r>
            <a:r>
              <a:rPr lang="en-US" sz="2800" dirty="0"/>
              <a:t>) and a </a:t>
            </a:r>
            <a:r>
              <a:rPr lang="en-US" sz="2800" b="1" u="sng" dirty="0"/>
              <a:t>host ID </a:t>
            </a:r>
            <a:r>
              <a:rPr lang="en-US" sz="2800" dirty="0"/>
              <a:t>(</a:t>
            </a:r>
            <a:r>
              <a:rPr lang="en-US" sz="2800" b="1" dirty="0"/>
              <a:t>hostId</a:t>
            </a:r>
            <a:r>
              <a:rPr lang="en-US" sz="2800" dirty="0"/>
              <a:t>) sections:</a:t>
            </a:r>
          </a:p>
          <a:p>
            <a:pPr lvl="1"/>
            <a:r>
              <a:rPr lang="en-US" sz="2600" dirty="0"/>
              <a:t>Each </a:t>
            </a:r>
            <a:r>
              <a:rPr lang="en-US" sz="2600" b="1" dirty="0"/>
              <a:t>IP address </a:t>
            </a:r>
            <a:r>
              <a:rPr lang="en-US" sz="2600" dirty="0"/>
              <a:t>is a pair  </a:t>
            </a:r>
            <a:r>
              <a:rPr lang="en-US" sz="2600" u="sng" dirty="0"/>
              <a:t>&lt;</a:t>
            </a:r>
            <a:r>
              <a:rPr lang="en-US" sz="2600" b="1" u="sng" dirty="0"/>
              <a:t>netId </a:t>
            </a:r>
            <a:r>
              <a:rPr lang="en-US" sz="2600" u="sng" dirty="0"/>
              <a:t>(</a:t>
            </a:r>
            <a:r>
              <a:rPr lang="en-US" sz="2600" b="1" u="sng" dirty="0"/>
              <a:t>prefix</a:t>
            </a:r>
            <a:r>
              <a:rPr lang="en-US" sz="2600" u="sng" dirty="0"/>
              <a:t>), </a:t>
            </a:r>
            <a:r>
              <a:rPr lang="en-US" sz="2600" b="1" u="sng" dirty="0"/>
              <a:t>hostId</a:t>
            </a:r>
            <a:r>
              <a:rPr lang="en-US" sz="2600" u="sng" dirty="0"/>
              <a:t> (</a:t>
            </a:r>
            <a:r>
              <a:rPr lang="en-US" sz="2600" b="1" u="sng" dirty="0"/>
              <a:t>suffix</a:t>
            </a:r>
            <a:r>
              <a:rPr lang="en-US" sz="2600" u="sng" dirty="0"/>
              <a:t>)&gt;</a:t>
            </a:r>
          </a:p>
          <a:p>
            <a:pPr lvl="2"/>
            <a:r>
              <a:rPr lang="en-US" sz="2200" b="1" dirty="0"/>
              <a:t>netId</a:t>
            </a:r>
            <a:r>
              <a:rPr lang="en-US" sz="2200" dirty="0"/>
              <a:t> identifies a </a:t>
            </a:r>
            <a:r>
              <a:rPr lang="en-US" sz="2200" b="1" dirty="0"/>
              <a:t>network</a:t>
            </a:r>
            <a:r>
              <a:rPr lang="en-US" sz="2200" dirty="0"/>
              <a:t> and </a:t>
            </a:r>
            <a:r>
              <a:rPr lang="en-US" sz="2200" b="1" dirty="0"/>
              <a:t>hostId</a:t>
            </a:r>
            <a:r>
              <a:rPr lang="en-US" sz="2200" dirty="0"/>
              <a:t> identifies a </a:t>
            </a:r>
            <a:r>
              <a:rPr lang="en-US" sz="2200" b="1" dirty="0"/>
              <a:t>host</a:t>
            </a:r>
            <a:r>
              <a:rPr lang="en-US" sz="2200" dirty="0"/>
              <a:t> on that network.</a:t>
            </a:r>
          </a:p>
          <a:p>
            <a:pPr lvl="1"/>
            <a:r>
              <a:rPr lang="en-US" sz="2600" dirty="0"/>
              <a:t>Allocating many bits to the </a:t>
            </a:r>
            <a:r>
              <a:rPr lang="en-US" sz="2600" b="1" dirty="0"/>
              <a:t>prefix </a:t>
            </a:r>
            <a:r>
              <a:rPr lang="en-US" sz="2600" dirty="0"/>
              <a:t>(</a:t>
            </a:r>
            <a:r>
              <a:rPr lang="en-US" sz="2600" b="1" dirty="0"/>
              <a:t>netId</a:t>
            </a:r>
            <a:r>
              <a:rPr lang="en-US" sz="2600" dirty="0"/>
              <a:t>)allows the </a:t>
            </a:r>
            <a:r>
              <a:rPr lang="en-US" sz="2600" b="1" dirty="0"/>
              <a:t>Internet</a:t>
            </a:r>
            <a:r>
              <a:rPr lang="en-US" sz="2600" dirty="0"/>
              <a:t> to contain many </a:t>
            </a:r>
            <a:r>
              <a:rPr lang="en-US" sz="2600" b="1" dirty="0"/>
              <a:t>networks</a:t>
            </a:r>
            <a:r>
              <a:rPr lang="en-US" sz="2600" dirty="0"/>
              <a:t>.</a:t>
            </a:r>
            <a:endParaRPr lang="en-US" sz="2000" dirty="0"/>
          </a:p>
          <a:p>
            <a:pPr lvl="1"/>
            <a:r>
              <a:rPr lang="en-US" sz="2600" dirty="0"/>
              <a:t>Allocating many bits to a </a:t>
            </a:r>
            <a:r>
              <a:rPr lang="en-US" sz="2600" b="1" dirty="0"/>
              <a:t>suffix </a:t>
            </a:r>
            <a:r>
              <a:rPr lang="en-US" sz="2600" dirty="0"/>
              <a:t>(</a:t>
            </a:r>
            <a:r>
              <a:rPr lang="en-US" sz="2600" b="1" dirty="0"/>
              <a:t>hostId</a:t>
            </a:r>
            <a:r>
              <a:rPr lang="en-US" sz="2600" dirty="0"/>
              <a:t>) means a network with many </a:t>
            </a:r>
            <a:r>
              <a:rPr lang="en-US" sz="2600" b="1" dirty="0"/>
              <a:t>hosts</a:t>
            </a:r>
            <a:r>
              <a:rPr lang="en-US" sz="2600" dirty="0"/>
              <a:t>,</a:t>
            </a:r>
          </a:p>
          <a:p>
            <a:pPr lvl="2"/>
            <a:r>
              <a:rPr lang="en-US" sz="2600" dirty="0"/>
              <a:t>It limits the number of </a:t>
            </a:r>
            <a:r>
              <a:rPr lang="en-US" sz="2600" b="1" dirty="0"/>
              <a:t>networks on the internet</a:t>
            </a:r>
            <a:r>
              <a:rPr lang="en-US" sz="2600" dirty="0"/>
              <a:t>.</a:t>
            </a:r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62F-9B67-40DC-999A-F15A3A1A2766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Dr. Anilkumar K.G</a:t>
            </a:r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250F9-5BAF-48F4-B41B-6A7D77BA6F4E}"/>
</file>

<file path=customXml/itemProps2.xml><?xml version="1.0" encoding="utf-8"?>
<ds:datastoreItem xmlns:ds="http://schemas.openxmlformats.org/officeDocument/2006/customXml" ds:itemID="{F8370012-9919-4C76-BA68-49F9A3E1DEF4}"/>
</file>

<file path=customXml/itemProps3.xml><?xml version="1.0" encoding="utf-8"?>
<ds:datastoreItem xmlns:ds="http://schemas.openxmlformats.org/officeDocument/2006/customXml" ds:itemID="{2BA2D231-6B97-4EA1-BE84-55D4874AD149}"/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6303</Words>
  <Application>Microsoft Office PowerPoint</Application>
  <PresentationFormat>On-screen Show (4:3)</PresentationFormat>
  <Paragraphs>497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Office Theme</vt:lpstr>
      <vt:lpstr>Bitmap Image</vt:lpstr>
      <vt:lpstr>Internet Addressing</vt:lpstr>
      <vt:lpstr>Introduction</vt:lpstr>
      <vt:lpstr>Universal Host Identifiers</vt:lpstr>
      <vt:lpstr>Universal Host Identifiers</vt:lpstr>
      <vt:lpstr>Universal Host Identifiers</vt:lpstr>
      <vt:lpstr>Universal Host Identifiers</vt:lpstr>
      <vt:lpstr>Universal Host Identifiers</vt:lpstr>
      <vt:lpstr>IPv4 and IPv6 Addressing Scheme</vt:lpstr>
      <vt:lpstr>IPv4 and IPv6 Addressing Scheme</vt:lpstr>
      <vt:lpstr>IPv4 Classful Addressing Scheme</vt:lpstr>
      <vt:lpstr>IPv4 Classful Addressing Scheme</vt:lpstr>
      <vt:lpstr>IPv4 Classful Addressing Scheme</vt:lpstr>
      <vt:lpstr>PowerPoint Presentation</vt:lpstr>
      <vt:lpstr>IPv4 Classful Addressing Scheme</vt:lpstr>
      <vt:lpstr>PowerPoint Presentation</vt:lpstr>
      <vt:lpstr>IPV4 Classful Addressing Scheme</vt:lpstr>
      <vt:lpstr>IPv4 Classful Addressing Scheme</vt:lpstr>
      <vt:lpstr>IPv4 Classful Addressing Scheme</vt:lpstr>
      <vt:lpstr>IPv4 Classful Addressing Scheme </vt:lpstr>
      <vt:lpstr>Dotted Decimal Address with IPv4</vt:lpstr>
      <vt:lpstr>IPv4 Subnet Addressing</vt:lpstr>
      <vt:lpstr>IPv4 Subnet Addressing</vt:lpstr>
      <vt:lpstr>IPv4 Subnet Addressing</vt:lpstr>
      <vt:lpstr>IPv4 Subnet Addressing</vt:lpstr>
      <vt:lpstr>IPv4 Subnet Addressing </vt:lpstr>
      <vt:lpstr>IPv4 Subnet Addressing</vt:lpstr>
      <vt:lpstr>IPv4 Subnet Addressing</vt:lpstr>
      <vt:lpstr>IPv4 Subnet Addressing</vt:lpstr>
      <vt:lpstr>Fixed Length IPv4 Subnets</vt:lpstr>
      <vt:lpstr>Fixed Length IPv4 Subnets</vt:lpstr>
      <vt:lpstr>Fixed Length IPv4 Subnets</vt:lpstr>
      <vt:lpstr>Fixed Length IPv4 Subnets</vt:lpstr>
      <vt:lpstr>Fixed Length IPv4 Subnets</vt:lpstr>
      <vt:lpstr>Fixed Length IPv4 Subnets </vt:lpstr>
      <vt:lpstr>Fixed Length IPv4 Subnets</vt:lpstr>
      <vt:lpstr>Fixed Length IPv4 Subnets</vt:lpstr>
      <vt:lpstr>Fixed Length IPv4 Subnets</vt:lpstr>
      <vt:lpstr>Variable Length IPv4 Subnet</vt:lpstr>
      <vt:lpstr>Implementation of IPv4 Subnets with Masks</vt:lpstr>
      <vt:lpstr>Implementation of IPv4 Subnets with Masks</vt:lpstr>
      <vt:lpstr>Implementation of IPv4 Subnets with Masks</vt:lpstr>
      <vt:lpstr>IPv4 Subnet Mask Representation and Slash Notation</vt:lpstr>
      <vt:lpstr>IPv4 Subnet Mask Representation and Slash Notation</vt:lpstr>
      <vt:lpstr>IPv4 Subnet Mask Representation and Slash Notation</vt:lpstr>
      <vt:lpstr>The Classless IPv4 Addressing Scheme</vt:lpstr>
      <vt:lpstr>The Classless IPv4 Addressing Scheme</vt:lpstr>
      <vt:lpstr>The Classless IPv4 Addressing Scheme: Supernetting</vt:lpstr>
      <vt:lpstr>The Classless IPv4 Addressing Scheme: Supernetting</vt:lpstr>
      <vt:lpstr>The Classless IPv4 Addressing Scheme</vt:lpstr>
      <vt:lpstr>The Classless IPv4 Addressing Scheme</vt:lpstr>
      <vt:lpstr>The Classless IPv4 Addressing Scheme</vt:lpstr>
      <vt:lpstr>IPv4 Address Blocks And CIDR Slash Notation</vt:lpstr>
      <vt:lpstr>IPv4 Address Blocks And CIDR Slash Notation</vt:lpstr>
      <vt:lpstr>IPv4 Address Blocks And CIDR Slash Notation</vt:lpstr>
      <vt:lpstr>Classless IPv4 Addressing Example</vt:lpstr>
      <vt:lpstr>Classless IPv4 Addressing Example</vt:lpstr>
      <vt:lpstr>Classless IPv4 Addressing Example</vt:lpstr>
      <vt:lpstr>Summary</vt:lpstr>
      <vt:lpstr>The IPv6 Addressing Scheme</vt:lpstr>
      <vt:lpstr>IPv6 Colon Hexadecimal Notation</vt:lpstr>
      <vt:lpstr>IPv6 Colon Hexadecimal Notation</vt:lpstr>
      <vt:lpstr>IPv6 Colon Hexadecimal Notation</vt:lpstr>
      <vt:lpstr>IPv6 Colon Hexadecimal Notation</vt:lpstr>
      <vt:lpstr>IPv6 Address Space Assignment</vt:lpstr>
      <vt:lpstr>IPv6 Address Space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Addressing</dc:title>
  <dc:creator>win7</dc:creator>
  <cp:lastModifiedBy>SIDDHARTH KRISHNA</cp:lastModifiedBy>
  <cp:revision>1014</cp:revision>
  <dcterms:created xsi:type="dcterms:W3CDTF">2019-09-11T09:25:22Z</dcterms:created>
  <dcterms:modified xsi:type="dcterms:W3CDTF">2023-07-06T07:27:06Z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