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96" r:id="rId4"/>
    <p:sldId id="258" r:id="rId5"/>
    <p:sldId id="259" r:id="rId6"/>
    <p:sldId id="294" r:id="rId7"/>
    <p:sldId id="260" r:id="rId8"/>
    <p:sldId id="261" r:id="rId9"/>
    <p:sldId id="297" r:id="rId10"/>
    <p:sldId id="298" r:id="rId11"/>
    <p:sldId id="264"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95" r:id="rId29"/>
    <p:sldId id="283" r:id="rId30"/>
    <p:sldId id="284"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4A8ADB-21A8-48DA-8390-DD01DB416079}" type="datetimeFigureOut">
              <a:rPr lang="th-TH" smtClean="0"/>
              <a:pPr/>
              <a:t>06/07/66</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536BCB-1D67-43FB-AA5B-A1FBD25FDC09}"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86536BCB-1D67-43FB-AA5B-A1FBD25FDC09}" type="slidenum">
              <a:rPr lang="th-TH" smtClean="0"/>
              <a:pPr/>
              <a:t>6</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536BCB-1D67-43FB-AA5B-A1FBD25FDC09}" type="slidenum">
              <a:rPr lang="th-TH" smtClean="0"/>
              <a:pPr/>
              <a:t>15</a:t>
            </a:fld>
            <a:endParaRPr lang="th-TH"/>
          </a:p>
        </p:txBody>
      </p:sp>
    </p:spTree>
    <p:extLst>
      <p:ext uri="{BB962C8B-B14F-4D97-AF65-F5344CB8AC3E}">
        <p14:creationId xmlns:p14="http://schemas.microsoft.com/office/powerpoint/2010/main" val="85978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h-TH"/>
          </a:p>
        </p:txBody>
      </p:sp>
      <p:sp>
        <p:nvSpPr>
          <p:cNvPr id="4" name="Date Placeholder 3"/>
          <p:cNvSpPr>
            <a:spLocks noGrp="1"/>
          </p:cNvSpPr>
          <p:nvPr>
            <p:ph type="dt" sz="half" idx="10"/>
          </p:nvPr>
        </p:nvSpPr>
        <p:spPr/>
        <p:txBody>
          <a:bodyPr/>
          <a:lstStyle/>
          <a:p>
            <a:fld id="{71AAC454-B9FC-4C38-81CE-D073537F09E2}" type="datetime1">
              <a:rPr lang="th-TH" smtClean="0"/>
              <a:pPr/>
              <a:t>06/07/66</a:t>
            </a:fld>
            <a:endParaRPr lang="th-TH"/>
          </a:p>
        </p:txBody>
      </p:sp>
      <p:sp>
        <p:nvSpPr>
          <p:cNvPr id="5" name="Footer Placeholder 4"/>
          <p:cNvSpPr>
            <a:spLocks noGrp="1"/>
          </p:cNvSpPr>
          <p:nvPr>
            <p:ph type="ftr" sz="quarter" idx="11"/>
          </p:nvPr>
        </p:nvSpPr>
        <p:spPr/>
        <p:txBody>
          <a:bodyPr/>
          <a:lstStyle/>
          <a:p>
            <a:r>
              <a:rPr lang="en-US"/>
              <a:t>https://www.ittsystems.com/introduction-to-subnetting/</a:t>
            </a:r>
            <a:endParaRPr lang="th-TH"/>
          </a:p>
        </p:txBody>
      </p:sp>
      <p:sp>
        <p:nvSpPr>
          <p:cNvPr id="6" name="Slide Number Placeholder 5"/>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69373067-1900-46C3-B919-43FC5C1999C9}" type="datetime1">
              <a:rPr lang="th-TH" smtClean="0"/>
              <a:pPr/>
              <a:t>06/07/66</a:t>
            </a:fld>
            <a:endParaRPr lang="th-TH"/>
          </a:p>
        </p:txBody>
      </p:sp>
      <p:sp>
        <p:nvSpPr>
          <p:cNvPr id="5" name="Footer Placeholder 4"/>
          <p:cNvSpPr>
            <a:spLocks noGrp="1"/>
          </p:cNvSpPr>
          <p:nvPr>
            <p:ph type="ftr" sz="quarter" idx="11"/>
          </p:nvPr>
        </p:nvSpPr>
        <p:spPr/>
        <p:txBody>
          <a:bodyPr/>
          <a:lstStyle/>
          <a:p>
            <a:r>
              <a:rPr lang="en-US"/>
              <a:t>https://www.ittsystems.com/introduction-to-subnetting/</a:t>
            </a:r>
            <a:endParaRPr lang="th-TH"/>
          </a:p>
        </p:txBody>
      </p:sp>
      <p:sp>
        <p:nvSpPr>
          <p:cNvPr id="6" name="Slide Number Placeholder 5"/>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31606017-C0EA-4C29-A473-82E61A40218E}" type="datetime1">
              <a:rPr lang="th-TH" smtClean="0"/>
              <a:pPr/>
              <a:t>06/07/66</a:t>
            </a:fld>
            <a:endParaRPr lang="th-TH"/>
          </a:p>
        </p:txBody>
      </p:sp>
      <p:sp>
        <p:nvSpPr>
          <p:cNvPr id="5" name="Footer Placeholder 4"/>
          <p:cNvSpPr>
            <a:spLocks noGrp="1"/>
          </p:cNvSpPr>
          <p:nvPr>
            <p:ph type="ftr" sz="quarter" idx="11"/>
          </p:nvPr>
        </p:nvSpPr>
        <p:spPr/>
        <p:txBody>
          <a:bodyPr/>
          <a:lstStyle/>
          <a:p>
            <a:r>
              <a:rPr lang="en-US"/>
              <a:t>https://www.ittsystems.com/introduction-to-subnetting/</a:t>
            </a:r>
            <a:endParaRPr lang="th-TH"/>
          </a:p>
        </p:txBody>
      </p:sp>
      <p:sp>
        <p:nvSpPr>
          <p:cNvPr id="6" name="Slide Number Placeholder 5"/>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3B802F51-C86E-4507-A126-81D98B98D21E}" type="datetime1">
              <a:rPr lang="th-TH" smtClean="0"/>
              <a:pPr/>
              <a:t>06/07/66</a:t>
            </a:fld>
            <a:endParaRPr lang="th-TH"/>
          </a:p>
        </p:txBody>
      </p:sp>
      <p:sp>
        <p:nvSpPr>
          <p:cNvPr id="5" name="Footer Placeholder 4"/>
          <p:cNvSpPr>
            <a:spLocks noGrp="1"/>
          </p:cNvSpPr>
          <p:nvPr>
            <p:ph type="ftr" sz="quarter" idx="11"/>
          </p:nvPr>
        </p:nvSpPr>
        <p:spPr/>
        <p:txBody>
          <a:bodyPr/>
          <a:lstStyle/>
          <a:p>
            <a:r>
              <a:rPr lang="en-US"/>
              <a:t>https://www.ittsystems.com/introduction-to-subnetting/</a:t>
            </a:r>
            <a:endParaRPr lang="th-TH"/>
          </a:p>
        </p:txBody>
      </p:sp>
      <p:sp>
        <p:nvSpPr>
          <p:cNvPr id="6" name="Slide Number Placeholder 5"/>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21C10-4188-4E1E-9A43-2E2CA87E70E7}" type="datetime1">
              <a:rPr lang="th-TH" smtClean="0"/>
              <a:pPr/>
              <a:t>06/07/66</a:t>
            </a:fld>
            <a:endParaRPr lang="th-TH"/>
          </a:p>
        </p:txBody>
      </p:sp>
      <p:sp>
        <p:nvSpPr>
          <p:cNvPr id="5" name="Footer Placeholder 4"/>
          <p:cNvSpPr>
            <a:spLocks noGrp="1"/>
          </p:cNvSpPr>
          <p:nvPr>
            <p:ph type="ftr" sz="quarter" idx="11"/>
          </p:nvPr>
        </p:nvSpPr>
        <p:spPr/>
        <p:txBody>
          <a:bodyPr/>
          <a:lstStyle/>
          <a:p>
            <a:r>
              <a:rPr lang="en-US"/>
              <a:t>https://www.ittsystems.com/introduction-to-subnetting/</a:t>
            </a:r>
            <a:endParaRPr lang="th-TH"/>
          </a:p>
        </p:txBody>
      </p:sp>
      <p:sp>
        <p:nvSpPr>
          <p:cNvPr id="6" name="Slide Number Placeholder 5"/>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p:cNvSpPr>
            <a:spLocks noGrp="1"/>
          </p:cNvSpPr>
          <p:nvPr>
            <p:ph type="dt" sz="half" idx="10"/>
          </p:nvPr>
        </p:nvSpPr>
        <p:spPr/>
        <p:txBody>
          <a:bodyPr/>
          <a:lstStyle/>
          <a:p>
            <a:fld id="{1CEFCF7A-59F0-44BE-B514-80A46918AD45}" type="datetime1">
              <a:rPr lang="th-TH" smtClean="0"/>
              <a:pPr/>
              <a:t>06/07/66</a:t>
            </a:fld>
            <a:endParaRPr lang="th-TH"/>
          </a:p>
        </p:txBody>
      </p:sp>
      <p:sp>
        <p:nvSpPr>
          <p:cNvPr id="6" name="Footer Placeholder 5"/>
          <p:cNvSpPr>
            <a:spLocks noGrp="1"/>
          </p:cNvSpPr>
          <p:nvPr>
            <p:ph type="ftr" sz="quarter" idx="11"/>
          </p:nvPr>
        </p:nvSpPr>
        <p:spPr/>
        <p:txBody>
          <a:bodyPr/>
          <a:lstStyle/>
          <a:p>
            <a:r>
              <a:rPr lang="en-US"/>
              <a:t>https://www.ittsystems.com/introduction-to-subnetting/</a:t>
            </a:r>
            <a:endParaRPr lang="th-TH"/>
          </a:p>
        </p:txBody>
      </p:sp>
      <p:sp>
        <p:nvSpPr>
          <p:cNvPr id="7" name="Slide Number Placeholder 6"/>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p:cNvSpPr>
            <a:spLocks noGrp="1"/>
          </p:cNvSpPr>
          <p:nvPr>
            <p:ph type="dt" sz="half" idx="10"/>
          </p:nvPr>
        </p:nvSpPr>
        <p:spPr/>
        <p:txBody>
          <a:bodyPr/>
          <a:lstStyle/>
          <a:p>
            <a:fld id="{0904BC8B-A586-4CF2-A81A-9DAE873BDC77}" type="datetime1">
              <a:rPr lang="th-TH" smtClean="0"/>
              <a:pPr/>
              <a:t>06/07/66</a:t>
            </a:fld>
            <a:endParaRPr lang="th-TH"/>
          </a:p>
        </p:txBody>
      </p:sp>
      <p:sp>
        <p:nvSpPr>
          <p:cNvPr id="8" name="Footer Placeholder 7"/>
          <p:cNvSpPr>
            <a:spLocks noGrp="1"/>
          </p:cNvSpPr>
          <p:nvPr>
            <p:ph type="ftr" sz="quarter" idx="11"/>
          </p:nvPr>
        </p:nvSpPr>
        <p:spPr/>
        <p:txBody>
          <a:bodyPr/>
          <a:lstStyle/>
          <a:p>
            <a:r>
              <a:rPr lang="en-US"/>
              <a:t>https://www.ittsystems.com/introduction-to-subnetting/</a:t>
            </a:r>
            <a:endParaRPr lang="th-TH"/>
          </a:p>
        </p:txBody>
      </p:sp>
      <p:sp>
        <p:nvSpPr>
          <p:cNvPr id="9" name="Slide Number Placeholder 8"/>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Date Placeholder 2"/>
          <p:cNvSpPr>
            <a:spLocks noGrp="1"/>
          </p:cNvSpPr>
          <p:nvPr>
            <p:ph type="dt" sz="half" idx="10"/>
          </p:nvPr>
        </p:nvSpPr>
        <p:spPr/>
        <p:txBody>
          <a:bodyPr/>
          <a:lstStyle/>
          <a:p>
            <a:fld id="{DB4FADD8-75FC-46DE-867F-E0B1E5F9E322}" type="datetime1">
              <a:rPr lang="th-TH" smtClean="0"/>
              <a:pPr/>
              <a:t>06/07/66</a:t>
            </a:fld>
            <a:endParaRPr lang="th-TH"/>
          </a:p>
        </p:txBody>
      </p:sp>
      <p:sp>
        <p:nvSpPr>
          <p:cNvPr id="4" name="Footer Placeholder 3"/>
          <p:cNvSpPr>
            <a:spLocks noGrp="1"/>
          </p:cNvSpPr>
          <p:nvPr>
            <p:ph type="ftr" sz="quarter" idx="11"/>
          </p:nvPr>
        </p:nvSpPr>
        <p:spPr/>
        <p:txBody>
          <a:bodyPr/>
          <a:lstStyle/>
          <a:p>
            <a:r>
              <a:rPr lang="en-US"/>
              <a:t>https://www.ittsystems.com/introduction-to-subnetting/</a:t>
            </a:r>
            <a:endParaRPr lang="th-TH"/>
          </a:p>
        </p:txBody>
      </p:sp>
      <p:sp>
        <p:nvSpPr>
          <p:cNvPr id="5" name="Slide Number Placeholder 4"/>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88D1A-990A-45D0-9198-7B00C65A67A8}" type="datetime1">
              <a:rPr lang="th-TH" smtClean="0"/>
              <a:pPr/>
              <a:t>06/07/66</a:t>
            </a:fld>
            <a:endParaRPr lang="th-TH"/>
          </a:p>
        </p:txBody>
      </p:sp>
      <p:sp>
        <p:nvSpPr>
          <p:cNvPr id="3" name="Footer Placeholder 2"/>
          <p:cNvSpPr>
            <a:spLocks noGrp="1"/>
          </p:cNvSpPr>
          <p:nvPr>
            <p:ph type="ftr" sz="quarter" idx="11"/>
          </p:nvPr>
        </p:nvSpPr>
        <p:spPr/>
        <p:txBody>
          <a:bodyPr/>
          <a:lstStyle/>
          <a:p>
            <a:r>
              <a:rPr lang="en-US"/>
              <a:t>https://www.ittsystems.com/introduction-to-subnetting/</a:t>
            </a:r>
            <a:endParaRPr lang="th-TH"/>
          </a:p>
        </p:txBody>
      </p:sp>
      <p:sp>
        <p:nvSpPr>
          <p:cNvPr id="4" name="Slide Number Placeholder 3"/>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D7818-B155-48F6-8F94-55BD525A782E}" type="datetime1">
              <a:rPr lang="th-TH" smtClean="0"/>
              <a:pPr/>
              <a:t>06/07/66</a:t>
            </a:fld>
            <a:endParaRPr lang="th-TH"/>
          </a:p>
        </p:txBody>
      </p:sp>
      <p:sp>
        <p:nvSpPr>
          <p:cNvPr id="6" name="Footer Placeholder 5"/>
          <p:cNvSpPr>
            <a:spLocks noGrp="1"/>
          </p:cNvSpPr>
          <p:nvPr>
            <p:ph type="ftr" sz="quarter" idx="11"/>
          </p:nvPr>
        </p:nvSpPr>
        <p:spPr/>
        <p:txBody>
          <a:bodyPr/>
          <a:lstStyle/>
          <a:p>
            <a:r>
              <a:rPr lang="en-US"/>
              <a:t>https://www.ittsystems.com/introduction-to-subnetting/</a:t>
            </a:r>
            <a:endParaRPr lang="th-TH"/>
          </a:p>
        </p:txBody>
      </p:sp>
      <p:sp>
        <p:nvSpPr>
          <p:cNvPr id="7" name="Slide Number Placeholder 6"/>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F9760-77C1-4E3B-BC3E-D7BD278F2D43}" type="datetime1">
              <a:rPr lang="th-TH" smtClean="0"/>
              <a:pPr/>
              <a:t>06/07/66</a:t>
            </a:fld>
            <a:endParaRPr lang="th-TH"/>
          </a:p>
        </p:txBody>
      </p:sp>
      <p:sp>
        <p:nvSpPr>
          <p:cNvPr id="6" name="Footer Placeholder 5"/>
          <p:cNvSpPr>
            <a:spLocks noGrp="1"/>
          </p:cNvSpPr>
          <p:nvPr>
            <p:ph type="ftr" sz="quarter" idx="11"/>
          </p:nvPr>
        </p:nvSpPr>
        <p:spPr/>
        <p:txBody>
          <a:bodyPr/>
          <a:lstStyle/>
          <a:p>
            <a:r>
              <a:rPr lang="en-US"/>
              <a:t>https://www.ittsystems.com/introduction-to-subnetting/</a:t>
            </a:r>
            <a:endParaRPr lang="th-TH"/>
          </a:p>
        </p:txBody>
      </p:sp>
      <p:sp>
        <p:nvSpPr>
          <p:cNvPr id="7" name="Slide Number Placeholder 6"/>
          <p:cNvSpPr>
            <a:spLocks noGrp="1"/>
          </p:cNvSpPr>
          <p:nvPr>
            <p:ph type="sldNum" sz="quarter" idx="12"/>
          </p:nvPr>
        </p:nvSpPr>
        <p:spPr/>
        <p:txBody>
          <a:bodyPr/>
          <a:lstStyle/>
          <a:p>
            <a:fld id="{3492EA00-C396-4F33-8C81-810A9D1957EE}" type="slidenum">
              <a:rPr lang="th-TH" smtClean="0"/>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1C55B-C2ED-4411-9DD7-20D8BFA80AF6}" type="datetime1">
              <a:rPr lang="th-TH" smtClean="0"/>
              <a:pPr/>
              <a:t>06/07/66</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https://www.ittsystems.com/introduction-to-subnetting/</a:t>
            </a:r>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2EA00-C396-4F33-8C81-810A9D1957EE}"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743200"/>
            <a:ext cx="7772400" cy="1470025"/>
          </a:xfrm>
        </p:spPr>
        <p:txBody>
          <a:bodyPr/>
          <a:lstStyle/>
          <a:p>
            <a:r>
              <a:rPr lang="en-US" b="1" dirty="0"/>
              <a:t>IPv4 SUBNETTING</a:t>
            </a:r>
            <a:br>
              <a:rPr lang="en-US" b="1" dirty="0"/>
            </a:br>
            <a:endParaRPr lang="th-TH" b="1" dirty="0"/>
          </a:p>
        </p:txBody>
      </p:sp>
      <p:sp>
        <p:nvSpPr>
          <p:cNvPr id="4" name="Slide Number Placeholder 3"/>
          <p:cNvSpPr>
            <a:spLocks noGrp="1"/>
          </p:cNvSpPr>
          <p:nvPr>
            <p:ph type="sldNum" sz="quarter" idx="12"/>
          </p:nvPr>
        </p:nvSpPr>
        <p:spPr>
          <a:xfrm>
            <a:off x="6553200" y="6324600"/>
            <a:ext cx="2133600" cy="365125"/>
          </a:xfrm>
        </p:spPr>
        <p:txBody>
          <a:bodyPr/>
          <a:lstStyle/>
          <a:p>
            <a:fld id="{3492EA00-C396-4F33-8C81-810A9D1957EE}" type="slidenum">
              <a:rPr lang="th-TH" sz="1400" smtClean="0">
                <a:solidFill>
                  <a:schemeClr val="tx1"/>
                </a:solidFill>
              </a:rPr>
              <a:pPr/>
              <a:t>1</a:t>
            </a:fld>
            <a:endParaRPr lang="th-TH" sz="1400" dirty="0">
              <a:solidFill>
                <a:schemeClr val="tx1"/>
              </a:solidFill>
            </a:endParaRPr>
          </a:p>
        </p:txBody>
      </p:sp>
      <p:sp>
        <p:nvSpPr>
          <p:cNvPr id="5"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38200"/>
          </a:xfrm>
        </p:spPr>
        <p:txBody>
          <a:bodyPr>
            <a:normAutofit/>
          </a:bodyPr>
          <a:lstStyle/>
          <a:p>
            <a:r>
              <a:rPr lang="en-US" sz="4000" b="1" dirty="0"/>
              <a:t>Subnetting -Implementation</a:t>
            </a:r>
            <a:endParaRPr lang="th-TH" sz="4000" dirty="0"/>
          </a:p>
        </p:txBody>
      </p:sp>
      <p:sp>
        <p:nvSpPr>
          <p:cNvPr id="3" name="Content Placeholder 2"/>
          <p:cNvSpPr>
            <a:spLocks noGrp="1"/>
          </p:cNvSpPr>
          <p:nvPr>
            <p:ph idx="1"/>
          </p:nvPr>
        </p:nvSpPr>
        <p:spPr>
          <a:xfrm>
            <a:off x="0" y="1219200"/>
            <a:ext cx="9144000" cy="5029200"/>
          </a:xfrm>
        </p:spPr>
        <p:txBody>
          <a:bodyPr>
            <a:normAutofit fontScale="92500" lnSpcReduction="10000"/>
          </a:bodyPr>
          <a:lstStyle/>
          <a:p>
            <a:r>
              <a:rPr lang="en-US" sz="2800" dirty="0"/>
              <a:t>With </a:t>
            </a:r>
            <a:r>
              <a:rPr lang="en-US" sz="2800" b="1" dirty="0"/>
              <a:t>subnetting</a:t>
            </a:r>
            <a:r>
              <a:rPr lang="en-US" sz="2800" dirty="0"/>
              <a:t>, we have created </a:t>
            </a:r>
            <a:r>
              <a:rPr lang="en-US" sz="2800" b="1" dirty="0"/>
              <a:t>8 subnets </a:t>
            </a:r>
            <a:r>
              <a:rPr lang="en-US" sz="2800" dirty="0"/>
              <a:t>from the </a:t>
            </a:r>
            <a:r>
              <a:rPr lang="en-US" sz="2800" b="1" dirty="0"/>
              <a:t>Class C</a:t>
            </a:r>
            <a:r>
              <a:rPr lang="en-US" sz="2800" dirty="0"/>
              <a:t> </a:t>
            </a:r>
            <a:r>
              <a:rPr lang="en-US" sz="2800" b="1" dirty="0"/>
              <a:t>192.168.1.0  network address, </a:t>
            </a:r>
            <a:r>
              <a:rPr lang="en-US" sz="2800" dirty="0"/>
              <a:t>and </a:t>
            </a:r>
            <a:r>
              <a:rPr lang="en-US" sz="2800" u="sng" dirty="0"/>
              <a:t>each one can support up to </a:t>
            </a:r>
            <a:r>
              <a:rPr lang="en-US" sz="2800" b="1" u="sng" dirty="0"/>
              <a:t>30 hosts (2</a:t>
            </a:r>
            <a:r>
              <a:rPr lang="en-US" sz="2800" b="1" u="sng" baseline="30000" dirty="0"/>
              <a:t>5 </a:t>
            </a:r>
            <a:r>
              <a:rPr lang="en-US" sz="2800" b="1" u="sng" dirty="0"/>
              <a:t>-2)</a:t>
            </a:r>
            <a:r>
              <a:rPr lang="en-US" sz="2800" dirty="0"/>
              <a:t>! </a:t>
            </a:r>
          </a:p>
          <a:p>
            <a:pPr lvl="1"/>
            <a:r>
              <a:rPr lang="en-US" sz="2600" dirty="0"/>
              <a:t>We can use </a:t>
            </a:r>
            <a:r>
              <a:rPr lang="en-US" sz="2600" b="1" dirty="0"/>
              <a:t>4 subnets </a:t>
            </a:r>
            <a:r>
              <a:rPr lang="en-US" sz="2600" dirty="0"/>
              <a:t>for our network and reserve the remaining </a:t>
            </a:r>
            <a:r>
              <a:rPr lang="en-US" sz="2600" b="1" dirty="0"/>
              <a:t>4 subnets </a:t>
            </a:r>
            <a:r>
              <a:rPr lang="en-US" sz="2600" dirty="0"/>
              <a:t>(with </a:t>
            </a:r>
            <a:r>
              <a:rPr lang="en-US" sz="2600" b="1" dirty="0"/>
              <a:t>30  x 4 = 120 IP addresses</a:t>
            </a:r>
            <a:r>
              <a:rPr lang="en-US" sz="2600" dirty="0"/>
              <a:t>) for future expansion. </a:t>
            </a:r>
          </a:p>
          <a:p>
            <a:r>
              <a:rPr lang="en-US" sz="2800" dirty="0"/>
              <a:t>Each </a:t>
            </a:r>
            <a:r>
              <a:rPr lang="en-US" sz="2800" b="1" dirty="0"/>
              <a:t>host</a:t>
            </a:r>
            <a:r>
              <a:rPr lang="en-US" sz="2800" dirty="0"/>
              <a:t> can have its own </a:t>
            </a:r>
            <a:r>
              <a:rPr lang="en-US" sz="2800" b="1" dirty="0"/>
              <a:t>IP address</a:t>
            </a:r>
            <a:r>
              <a:rPr lang="en-US" sz="2800" dirty="0"/>
              <a:t> </a:t>
            </a:r>
          </a:p>
          <a:p>
            <a:pPr lvl="1"/>
            <a:r>
              <a:rPr lang="en-US" sz="2400" u="sng" dirty="0"/>
              <a:t>We can have the following </a:t>
            </a:r>
            <a:r>
              <a:rPr lang="en-US" sz="2400" b="1" u="sng" dirty="0">
                <a:solidFill>
                  <a:srgbClr val="FF0000"/>
                </a:solidFill>
              </a:rPr>
              <a:t>30 IP addresses </a:t>
            </a:r>
            <a:r>
              <a:rPr lang="en-US" sz="2400" u="sng" dirty="0"/>
              <a:t>generated</a:t>
            </a:r>
            <a:r>
              <a:rPr lang="en-US" sz="2400" b="1" u="sng" dirty="0"/>
              <a:t> </a:t>
            </a:r>
            <a:r>
              <a:rPr lang="en-US" sz="2400" u="sng" dirty="0"/>
              <a:t>from the </a:t>
            </a:r>
            <a:r>
              <a:rPr lang="en-US" sz="2400" b="1" u="sng" dirty="0">
                <a:solidFill>
                  <a:srgbClr val="FF0000"/>
                </a:solidFill>
              </a:rPr>
              <a:t>subnet address 192.168.1.32</a:t>
            </a:r>
            <a:r>
              <a:rPr lang="en-US" sz="2400" b="1" u="sng" dirty="0"/>
              <a:t>: </a:t>
            </a:r>
            <a:endParaRPr lang="en-US" sz="2400" u="sng" dirty="0"/>
          </a:p>
          <a:p>
            <a:pPr lvl="1">
              <a:buNone/>
            </a:pPr>
            <a:r>
              <a:rPr lang="en-US" sz="2400" dirty="0"/>
              <a:t>	</a:t>
            </a:r>
            <a:r>
              <a:rPr lang="en-US" sz="2200" dirty="0"/>
              <a:t>11000000 10101000  00000001  </a:t>
            </a:r>
            <a:r>
              <a:rPr lang="en-US" sz="2200" b="1" dirty="0"/>
              <a:t>001 </a:t>
            </a:r>
            <a:r>
              <a:rPr lang="en-US" sz="2200" dirty="0"/>
              <a:t> </a:t>
            </a:r>
            <a:r>
              <a:rPr lang="en-US" sz="2200" b="1" dirty="0"/>
              <a:t>00001</a:t>
            </a:r>
            <a:r>
              <a:rPr lang="en-US" sz="2200" dirty="0"/>
              <a:t> </a:t>
            </a:r>
            <a:r>
              <a:rPr lang="en-US" sz="2200" dirty="0">
                <a:sym typeface="Wingdings" pitchFamily="2" charset="2"/>
              </a:rPr>
              <a:t> </a:t>
            </a:r>
            <a:r>
              <a:rPr lang="en-US" sz="2200" b="1" dirty="0">
                <a:solidFill>
                  <a:srgbClr val="FF0000"/>
                </a:solidFill>
                <a:sym typeface="Wingdings" pitchFamily="2" charset="2"/>
              </a:rPr>
              <a:t>192.168.1.33</a:t>
            </a:r>
            <a:endParaRPr lang="en-US" sz="2200" b="1" dirty="0">
              <a:solidFill>
                <a:srgbClr val="FF0000"/>
              </a:solidFill>
            </a:endParaRPr>
          </a:p>
          <a:p>
            <a:pPr lvl="1">
              <a:buNone/>
            </a:pPr>
            <a:r>
              <a:rPr lang="en-US" sz="2200" dirty="0"/>
              <a:t>      ………………………………………………………………..</a:t>
            </a:r>
          </a:p>
          <a:p>
            <a:pPr lvl="1">
              <a:buNone/>
            </a:pPr>
            <a:r>
              <a:rPr lang="en-US" sz="2200" dirty="0"/>
              <a:t> 	11000000 10101000  00000001   </a:t>
            </a:r>
            <a:r>
              <a:rPr lang="en-US" sz="2200" b="1" dirty="0"/>
              <a:t>001</a:t>
            </a:r>
            <a:r>
              <a:rPr lang="en-US" sz="2200" dirty="0"/>
              <a:t>  </a:t>
            </a:r>
            <a:r>
              <a:rPr lang="en-US" sz="2200" b="1" dirty="0"/>
              <a:t>11110</a:t>
            </a:r>
            <a:r>
              <a:rPr lang="en-US" sz="2200" dirty="0"/>
              <a:t>  </a:t>
            </a:r>
            <a:r>
              <a:rPr lang="en-US" sz="2200" dirty="0">
                <a:sym typeface="Wingdings" pitchFamily="2" charset="2"/>
              </a:rPr>
              <a:t> </a:t>
            </a:r>
            <a:r>
              <a:rPr lang="en-US" sz="2200" b="1" dirty="0">
                <a:solidFill>
                  <a:srgbClr val="FF0000"/>
                </a:solidFill>
                <a:sym typeface="Wingdings" pitchFamily="2" charset="2"/>
              </a:rPr>
              <a:t>192.168.1.62</a:t>
            </a:r>
            <a:r>
              <a:rPr lang="en-US" sz="2200" dirty="0">
                <a:solidFill>
                  <a:srgbClr val="FF0000"/>
                </a:solidFill>
              </a:rPr>
              <a:t> </a:t>
            </a:r>
            <a:r>
              <a:rPr lang="en-US" sz="2200" dirty="0"/>
              <a:t>  </a:t>
            </a:r>
          </a:p>
          <a:p>
            <a:r>
              <a:rPr lang="en-US" sz="2800" dirty="0"/>
              <a:t>This results in a great </a:t>
            </a:r>
            <a:r>
              <a:rPr lang="en-US" sz="2800" b="1" u="sng" dirty="0"/>
              <a:t>wastage reduction of IP addresses </a:t>
            </a:r>
          </a:p>
          <a:p>
            <a:pPr lvl="1"/>
            <a:r>
              <a:rPr lang="en-US" sz="2400" dirty="0"/>
              <a:t>from </a:t>
            </a:r>
            <a:r>
              <a:rPr lang="en-US" sz="2400" b="1" dirty="0"/>
              <a:t>896 </a:t>
            </a:r>
            <a:r>
              <a:rPr lang="en-US" sz="2400" b="1" i="1" dirty="0"/>
              <a:t>wasted</a:t>
            </a:r>
            <a:r>
              <a:rPr lang="en-US" sz="2400" b="1" dirty="0"/>
              <a:t> IP addresses</a:t>
            </a:r>
            <a:r>
              <a:rPr lang="en-US" sz="2400" dirty="0"/>
              <a:t> to </a:t>
            </a:r>
            <a:r>
              <a:rPr lang="en-US" sz="2400" b="1" dirty="0"/>
              <a:t>120 </a:t>
            </a:r>
            <a:r>
              <a:rPr lang="en-US" sz="2400" b="1" i="1" dirty="0"/>
              <a:t>reserved</a:t>
            </a:r>
            <a:r>
              <a:rPr lang="en-US" sz="2400" b="1" dirty="0"/>
              <a:t> IP addresses</a:t>
            </a:r>
            <a:r>
              <a:rPr lang="en-US" sz="2400" dirty="0"/>
              <a:t>.</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10</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
        <p:nvSpPr>
          <p:cNvPr id="8" name="Right Brace 7"/>
          <p:cNvSpPr/>
          <p:nvPr/>
        </p:nvSpPr>
        <p:spPr>
          <a:xfrm>
            <a:off x="7086600" y="4152900"/>
            <a:ext cx="533400" cy="9906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9" name="TextBox 8"/>
          <p:cNvSpPr txBox="1"/>
          <p:nvPr/>
        </p:nvSpPr>
        <p:spPr>
          <a:xfrm>
            <a:off x="1295400" y="6858000"/>
            <a:ext cx="184731" cy="523220"/>
          </a:xfrm>
          <a:prstGeom prst="rect">
            <a:avLst/>
          </a:prstGeom>
          <a:noFill/>
        </p:spPr>
        <p:txBody>
          <a:bodyPr wrap="none" rtlCol="0">
            <a:spAutoFit/>
          </a:bodyPr>
          <a:lstStyle/>
          <a:p>
            <a:endParaRPr lang="th-TH" dirty="0"/>
          </a:p>
        </p:txBody>
      </p:sp>
      <p:sp>
        <p:nvSpPr>
          <p:cNvPr id="10" name="TextBox 9"/>
          <p:cNvSpPr txBox="1"/>
          <p:nvPr/>
        </p:nvSpPr>
        <p:spPr>
          <a:xfrm>
            <a:off x="7650386" y="4648200"/>
            <a:ext cx="1493614" cy="338554"/>
          </a:xfrm>
          <a:prstGeom prst="rect">
            <a:avLst/>
          </a:prstGeom>
          <a:noFill/>
        </p:spPr>
        <p:txBody>
          <a:bodyPr wrap="none" rtlCol="0">
            <a:spAutoFit/>
          </a:bodyPr>
          <a:lstStyle/>
          <a:p>
            <a:r>
              <a:rPr lang="en-US" sz="1600" b="1" dirty="0">
                <a:solidFill>
                  <a:srgbClr val="FF0000"/>
                </a:solidFill>
              </a:rPr>
              <a:t>30 IP addresses</a:t>
            </a:r>
            <a:endParaRPr lang="th-TH" sz="16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dirty="0"/>
            </a:br>
            <a:r>
              <a:rPr lang="en-US" b="1" dirty="0"/>
              <a:t>Subnet Masks</a:t>
            </a:r>
            <a:br>
              <a:rPr lang="en-US" b="1" dirty="0"/>
            </a:br>
            <a:endParaRPr lang="th-TH" b="1" dirty="0"/>
          </a:p>
        </p:txBody>
      </p:sp>
      <p:sp>
        <p:nvSpPr>
          <p:cNvPr id="3" name="Content Placeholder 2"/>
          <p:cNvSpPr>
            <a:spLocks noGrp="1"/>
          </p:cNvSpPr>
          <p:nvPr>
            <p:ph idx="1"/>
          </p:nvPr>
        </p:nvSpPr>
        <p:spPr>
          <a:xfrm>
            <a:off x="152400" y="1219200"/>
            <a:ext cx="8763000" cy="4754563"/>
          </a:xfrm>
        </p:spPr>
        <p:txBody>
          <a:bodyPr>
            <a:normAutofit/>
          </a:bodyPr>
          <a:lstStyle/>
          <a:p>
            <a:r>
              <a:rPr lang="en-US" sz="2800" b="1" u="sng" dirty="0">
                <a:solidFill>
                  <a:srgbClr val="FF0000"/>
                </a:solidFill>
              </a:rPr>
              <a:t>How to differentiate between a subnet address 192.168.1.32 and an IP address (device/host address) 192.168.1.32?</a:t>
            </a:r>
          </a:p>
          <a:p>
            <a:r>
              <a:rPr lang="en-US" sz="2800" dirty="0"/>
              <a:t> This issue causes the arrival of </a:t>
            </a:r>
            <a:r>
              <a:rPr lang="en-US" sz="2800" b="1" dirty="0"/>
              <a:t>subnet masks </a:t>
            </a:r>
            <a:r>
              <a:rPr lang="en-US" sz="2800" dirty="0"/>
              <a:t>(also called </a:t>
            </a:r>
            <a:r>
              <a:rPr lang="en-US" sz="2800" b="1" dirty="0"/>
              <a:t>network masks</a:t>
            </a:r>
            <a:r>
              <a:rPr lang="en-US" sz="2800" dirty="0"/>
              <a:t>) in network addressing. </a:t>
            </a:r>
          </a:p>
          <a:p>
            <a:r>
              <a:rPr lang="en-US" sz="2800" b="1" u="sng" dirty="0"/>
              <a:t>A subnet mask is the representation of the network portion of an address</a:t>
            </a:r>
            <a:r>
              <a:rPr lang="en-US" sz="2800" dirty="0"/>
              <a:t> </a:t>
            </a:r>
          </a:p>
          <a:p>
            <a:pPr lvl="1"/>
            <a:r>
              <a:rPr lang="en-US" sz="2600" dirty="0"/>
              <a:t>All the bits that represent the </a:t>
            </a:r>
            <a:r>
              <a:rPr lang="en-US" sz="2600" b="1" dirty="0"/>
              <a:t>network portion being marked as 1s </a:t>
            </a:r>
            <a:r>
              <a:rPr lang="en-US" sz="2600" dirty="0"/>
              <a:t>and the other parts (</a:t>
            </a:r>
            <a:r>
              <a:rPr lang="en-US" sz="2600" b="1" dirty="0"/>
              <a:t>host portion</a:t>
            </a:r>
            <a:r>
              <a:rPr lang="en-US" sz="2600" dirty="0"/>
              <a:t>) marked as </a:t>
            </a:r>
            <a:r>
              <a:rPr lang="en-US" sz="2600" b="1" dirty="0"/>
              <a:t>0s</a:t>
            </a:r>
            <a:r>
              <a:rPr lang="en-US" sz="2600" dirty="0"/>
              <a:t>.</a:t>
            </a:r>
            <a:endParaRPr lang="th-TH" sz="26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11</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715962"/>
          </a:xfrm>
        </p:spPr>
        <p:txBody>
          <a:bodyPr>
            <a:normAutofit fontScale="90000"/>
          </a:bodyPr>
          <a:lstStyle/>
          <a:p>
            <a:br>
              <a:rPr lang="en-US" b="1" dirty="0"/>
            </a:br>
            <a:r>
              <a:rPr lang="en-US" b="1" dirty="0"/>
              <a:t>Subnet Masks</a:t>
            </a:r>
            <a:br>
              <a:rPr lang="en-US" b="1" dirty="0"/>
            </a:br>
            <a:endParaRPr lang="th-TH" dirty="0"/>
          </a:p>
        </p:txBody>
      </p:sp>
      <p:sp>
        <p:nvSpPr>
          <p:cNvPr id="3" name="Content Placeholder 2"/>
          <p:cNvSpPr>
            <a:spLocks noGrp="1"/>
          </p:cNvSpPr>
          <p:nvPr>
            <p:ph idx="1"/>
          </p:nvPr>
        </p:nvSpPr>
        <p:spPr>
          <a:xfrm>
            <a:off x="0" y="852487"/>
            <a:ext cx="9144000" cy="5730875"/>
          </a:xfrm>
        </p:spPr>
        <p:txBody>
          <a:bodyPr>
            <a:normAutofit fontScale="92500"/>
          </a:bodyPr>
          <a:lstStyle/>
          <a:p>
            <a:r>
              <a:rPr lang="en-US" sz="2800" dirty="0"/>
              <a:t>For example, the </a:t>
            </a:r>
            <a:r>
              <a:rPr lang="en-US" sz="2800" b="1" dirty="0"/>
              <a:t>subnet masks </a:t>
            </a:r>
            <a:r>
              <a:rPr lang="en-US" sz="2800" dirty="0"/>
              <a:t>of the </a:t>
            </a:r>
            <a:r>
              <a:rPr lang="en-US" sz="2800" b="1" dirty="0"/>
              <a:t>IP address classes </a:t>
            </a:r>
            <a:r>
              <a:rPr lang="en-US" sz="2800" dirty="0"/>
              <a:t>are:</a:t>
            </a:r>
          </a:p>
          <a:p>
            <a:pPr lvl="1"/>
            <a:r>
              <a:rPr lang="en-US" b="1" dirty="0"/>
              <a:t>Class A</a:t>
            </a:r>
            <a:r>
              <a:rPr lang="en-US" dirty="0"/>
              <a:t>: </a:t>
            </a:r>
            <a:r>
              <a:rPr lang="en-US" b="1" dirty="0"/>
              <a:t>255.0.0.0</a:t>
            </a:r>
          </a:p>
          <a:p>
            <a:pPr lvl="1"/>
            <a:r>
              <a:rPr lang="en-US" b="1" dirty="0"/>
              <a:t>Class B</a:t>
            </a:r>
            <a:r>
              <a:rPr lang="en-US" dirty="0"/>
              <a:t>: </a:t>
            </a:r>
            <a:r>
              <a:rPr lang="en-US" b="1" dirty="0"/>
              <a:t>255.255.0.0</a:t>
            </a:r>
          </a:p>
          <a:p>
            <a:pPr lvl="1"/>
            <a:r>
              <a:rPr lang="en-US" b="1" dirty="0"/>
              <a:t>Class C</a:t>
            </a:r>
            <a:r>
              <a:rPr lang="en-US" dirty="0"/>
              <a:t>: </a:t>
            </a:r>
            <a:r>
              <a:rPr lang="en-US" b="1" dirty="0"/>
              <a:t>255.255.255.0</a:t>
            </a:r>
          </a:p>
          <a:p>
            <a:pPr lvl="1"/>
            <a:r>
              <a:rPr lang="en-US" sz="2400" dirty="0"/>
              <a:t>Therefore, a </a:t>
            </a:r>
            <a:r>
              <a:rPr lang="en-US" sz="2400" b="1" dirty="0"/>
              <a:t>Class C network address 192.168.1.0 </a:t>
            </a:r>
            <a:r>
              <a:rPr lang="en-US" sz="2400" dirty="0"/>
              <a:t>can be represented as </a:t>
            </a:r>
            <a:r>
              <a:rPr lang="en-US" sz="2400" b="1" dirty="0"/>
              <a:t>192.168.1.0 255.255.255.0</a:t>
            </a:r>
            <a:r>
              <a:rPr lang="en-US" sz="2400" dirty="0"/>
              <a:t> (</a:t>
            </a:r>
            <a:r>
              <a:rPr lang="en-US" sz="2400" b="1" dirty="0"/>
              <a:t>network address</a:t>
            </a:r>
            <a:r>
              <a:rPr lang="en-US" sz="2400" dirty="0"/>
              <a:t> &lt;&gt; </a:t>
            </a:r>
            <a:r>
              <a:rPr lang="en-US" sz="2400" b="1" dirty="0"/>
              <a:t>subnet mask</a:t>
            </a:r>
            <a:r>
              <a:rPr lang="en-US" sz="2400" dirty="0"/>
              <a:t>).</a:t>
            </a:r>
          </a:p>
          <a:p>
            <a:pPr lvl="1"/>
            <a:r>
              <a:rPr lang="en-US" sz="2400" dirty="0"/>
              <a:t>Similarly, the </a:t>
            </a:r>
            <a:r>
              <a:rPr lang="en-US" sz="2400" b="1" u="sng" dirty="0"/>
              <a:t>Class C subnet address</a:t>
            </a:r>
            <a:r>
              <a:rPr lang="en-US" sz="2400" u="sng" dirty="0"/>
              <a:t> </a:t>
            </a:r>
            <a:r>
              <a:rPr lang="en-US" sz="2400" b="1" dirty="0"/>
              <a:t>192.168.1.32 </a:t>
            </a:r>
            <a:r>
              <a:rPr lang="en-US" sz="2400" dirty="0"/>
              <a:t>can be represented as </a:t>
            </a:r>
            <a:r>
              <a:rPr lang="en-US" sz="2400" b="1" dirty="0"/>
              <a:t>192.168.1.32 255.255.255.224 = 192.168.1.32/27 (CIDR)</a:t>
            </a:r>
          </a:p>
          <a:p>
            <a:pPr lvl="1"/>
            <a:r>
              <a:rPr lang="en-US" sz="2400" b="1" dirty="0"/>
              <a:t>255.255.255.224 = 11111111 11111111 11111111 11100000 =/27</a:t>
            </a:r>
          </a:p>
          <a:p>
            <a:pPr lvl="1">
              <a:buNone/>
            </a:pPr>
            <a:r>
              <a:rPr lang="en-US" sz="2400" dirty="0"/>
              <a:t>11000000  10101000  00000001  </a:t>
            </a:r>
            <a:r>
              <a:rPr lang="en-US" sz="2400" b="1" dirty="0"/>
              <a:t>001</a:t>
            </a:r>
            <a:r>
              <a:rPr lang="en-US" sz="2400" dirty="0"/>
              <a:t> 00000 </a:t>
            </a:r>
            <a:r>
              <a:rPr lang="en-US" sz="2400" dirty="0">
                <a:sym typeface="Wingdings" pitchFamily="2" charset="2"/>
              </a:rPr>
              <a:t> </a:t>
            </a:r>
            <a:r>
              <a:rPr lang="en-US" sz="2400" b="1" dirty="0">
                <a:sym typeface="Wingdings" pitchFamily="2" charset="2"/>
              </a:rPr>
              <a:t>192.168.1.32</a:t>
            </a:r>
            <a:r>
              <a:rPr lang="en-US" sz="2400" dirty="0">
                <a:sym typeface="Wingdings" pitchFamily="2" charset="2"/>
              </a:rPr>
              <a:t> (</a:t>
            </a:r>
            <a:r>
              <a:rPr lang="en-US" sz="2400" b="1" dirty="0">
                <a:sym typeface="Wingdings" pitchFamily="2" charset="2"/>
              </a:rPr>
              <a:t>Subnet</a:t>
            </a:r>
            <a:r>
              <a:rPr lang="en-US" sz="2400" dirty="0">
                <a:sym typeface="Wingdings" pitchFamily="2" charset="2"/>
              </a:rPr>
              <a:t>)</a:t>
            </a:r>
            <a:endParaRPr lang="en-US" sz="2400" dirty="0"/>
          </a:p>
          <a:p>
            <a:pPr lvl="2"/>
            <a:r>
              <a:rPr lang="en-US" sz="2000" dirty="0"/>
              <a:t>11000000  10101000  00000001  </a:t>
            </a:r>
            <a:r>
              <a:rPr lang="en-US" sz="2000" b="1" dirty="0"/>
              <a:t>001</a:t>
            </a:r>
            <a:r>
              <a:rPr lang="en-US" sz="2000" dirty="0"/>
              <a:t> 00001 </a:t>
            </a:r>
            <a:r>
              <a:rPr lang="en-US" sz="2000" dirty="0">
                <a:sym typeface="Wingdings" pitchFamily="2" charset="2"/>
              </a:rPr>
              <a:t> </a:t>
            </a:r>
            <a:r>
              <a:rPr lang="en-US" sz="2000" b="1" dirty="0">
                <a:sym typeface="Wingdings" pitchFamily="2" charset="2"/>
              </a:rPr>
              <a:t>192.168.1.33</a:t>
            </a:r>
            <a:r>
              <a:rPr lang="en-US" sz="2000" dirty="0">
                <a:sym typeface="Wingdings" pitchFamily="2" charset="2"/>
              </a:rPr>
              <a:t> (</a:t>
            </a:r>
            <a:r>
              <a:rPr lang="en-US" sz="2000" b="1" dirty="0">
                <a:sym typeface="Wingdings" pitchFamily="2" charset="2"/>
              </a:rPr>
              <a:t>IP address</a:t>
            </a:r>
            <a:r>
              <a:rPr lang="en-US" sz="2000" dirty="0">
                <a:sym typeface="Wingdings" pitchFamily="2" charset="2"/>
              </a:rPr>
              <a:t>)</a:t>
            </a:r>
          </a:p>
          <a:p>
            <a:pPr lvl="2"/>
            <a:r>
              <a:rPr lang="en-US" sz="2000" dirty="0">
                <a:sym typeface="Wingdings" pitchFamily="2" charset="2"/>
              </a:rPr>
              <a:t>----------------------------------------------------------------------------------</a:t>
            </a:r>
          </a:p>
          <a:p>
            <a:pPr lvl="2"/>
            <a:r>
              <a:rPr lang="en-US" sz="2000" dirty="0"/>
              <a:t>11000000  10101000  00000001  </a:t>
            </a:r>
            <a:r>
              <a:rPr lang="en-US" sz="2000" b="1" dirty="0"/>
              <a:t>001</a:t>
            </a:r>
            <a:r>
              <a:rPr lang="en-US" sz="2000" dirty="0"/>
              <a:t> 11110 </a:t>
            </a:r>
            <a:r>
              <a:rPr lang="en-US" sz="2000" dirty="0">
                <a:sym typeface="Wingdings" pitchFamily="2" charset="2"/>
              </a:rPr>
              <a:t> </a:t>
            </a:r>
            <a:r>
              <a:rPr lang="en-US" sz="2000" b="1" dirty="0">
                <a:sym typeface="Wingdings" pitchFamily="2" charset="2"/>
              </a:rPr>
              <a:t>192.168.1.62</a:t>
            </a:r>
            <a:r>
              <a:rPr lang="en-US" sz="2000" dirty="0">
                <a:sym typeface="Wingdings" pitchFamily="2" charset="2"/>
              </a:rPr>
              <a:t> (</a:t>
            </a:r>
            <a:r>
              <a:rPr lang="en-US" sz="2000" b="1" dirty="0">
                <a:sym typeface="Wingdings" pitchFamily="2" charset="2"/>
              </a:rPr>
              <a:t>IP address</a:t>
            </a:r>
            <a:r>
              <a:rPr lang="en-US" sz="2000" dirty="0">
                <a:sym typeface="Wingdings" pitchFamily="2" charset="2"/>
              </a:rPr>
              <a:t>)</a:t>
            </a:r>
          </a:p>
          <a:p>
            <a:pPr lvl="2">
              <a:buNone/>
            </a:pPr>
            <a:r>
              <a:rPr lang="en-US" sz="2000" dirty="0"/>
              <a:t> </a:t>
            </a:r>
            <a:r>
              <a:rPr lang="en-US" sz="2000" b="1" dirty="0"/>
              <a:t>11111111  11111111  11111111  111 </a:t>
            </a:r>
            <a:r>
              <a:rPr lang="en-US" sz="2000" dirty="0"/>
              <a:t>00000 </a:t>
            </a:r>
            <a:r>
              <a:rPr lang="en-US" sz="2000" dirty="0">
                <a:sym typeface="Wingdings" pitchFamily="2" charset="2"/>
              </a:rPr>
              <a:t> 2</a:t>
            </a:r>
            <a:r>
              <a:rPr lang="en-US" sz="2000" b="1" dirty="0">
                <a:sym typeface="Wingdings" pitchFamily="2" charset="2"/>
              </a:rPr>
              <a:t>55.255.255.224</a:t>
            </a:r>
            <a:r>
              <a:rPr lang="en-US" sz="2000" dirty="0">
                <a:sym typeface="Wingdings" pitchFamily="2" charset="2"/>
              </a:rPr>
              <a:t> </a:t>
            </a:r>
            <a:r>
              <a:rPr lang="en-US" sz="2000" b="1" dirty="0">
                <a:sym typeface="Wingdings" pitchFamily="2" charset="2"/>
              </a:rPr>
              <a:t>(Subnet mask)</a:t>
            </a:r>
            <a:endParaRPr lang="en-US" sz="2000" b="1" dirty="0"/>
          </a:p>
          <a:p>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12</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Subnet Masks</a:t>
            </a:r>
            <a:br>
              <a:rPr lang="en-US" b="1" dirty="0"/>
            </a:br>
            <a:endParaRPr lang="th-TH" dirty="0"/>
          </a:p>
        </p:txBody>
      </p:sp>
      <p:sp>
        <p:nvSpPr>
          <p:cNvPr id="5" name="Content Placeholder 4"/>
          <p:cNvSpPr>
            <a:spLocks noGrp="1"/>
          </p:cNvSpPr>
          <p:nvPr>
            <p:ph idx="1"/>
          </p:nvPr>
        </p:nvSpPr>
        <p:spPr/>
        <p:txBody>
          <a:bodyPr/>
          <a:lstStyle/>
          <a:p>
            <a:endParaRPr lang="th-TH" dirty="0"/>
          </a:p>
        </p:txBody>
      </p:sp>
      <p:pic>
        <p:nvPicPr>
          <p:cNvPr id="4099" name="Picture 3"/>
          <p:cNvPicPr>
            <a:picLocks noChangeAspect="1" noChangeArrowheads="1"/>
          </p:cNvPicPr>
          <p:nvPr/>
        </p:nvPicPr>
        <p:blipFill>
          <a:blip r:embed="rId2" cstate="print"/>
          <a:srcRect/>
          <a:stretch>
            <a:fillRect/>
          </a:stretch>
        </p:blipFill>
        <p:spPr bwMode="auto">
          <a:xfrm>
            <a:off x="57150" y="1790700"/>
            <a:ext cx="9029700" cy="3276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492EA00-C396-4F33-8C81-810A9D1957EE}" type="slidenum">
              <a:rPr lang="th-TH" smtClean="0"/>
              <a:pPr/>
              <a:t>13</a:t>
            </a:fld>
            <a:endParaRPr lang="th-TH"/>
          </a:p>
        </p:txBody>
      </p:sp>
      <p:sp>
        <p:nvSpPr>
          <p:cNvPr id="9"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rmAutofit fontScale="90000"/>
          </a:bodyPr>
          <a:lstStyle/>
          <a:p>
            <a:br>
              <a:rPr lang="en-US" b="1" dirty="0"/>
            </a:br>
            <a:r>
              <a:rPr lang="en-US" b="1" dirty="0"/>
              <a:t>Subnet Masks</a:t>
            </a:r>
            <a:br>
              <a:rPr lang="en-US" b="1" dirty="0"/>
            </a:br>
            <a:endParaRPr lang="th-TH" dirty="0"/>
          </a:p>
        </p:txBody>
      </p:sp>
      <p:sp>
        <p:nvSpPr>
          <p:cNvPr id="3" name="Content Placeholder 2"/>
          <p:cNvSpPr>
            <a:spLocks noGrp="1"/>
          </p:cNvSpPr>
          <p:nvPr>
            <p:ph idx="1"/>
          </p:nvPr>
        </p:nvSpPr>
        <p:spPr>
          <a:xfrm>
            <a:off x="0" y="838200"/>
            <a:ext cx="9144000" cy="5410200"/>
          </a:xfrm>
        </p:spPr>
        <p:txBody>
          <a:bodyPr>
            <a:normAutofit/>
          </a:bodyPr>
          <a:lstStyle/>
          <a:p>
            <a:r>
              <a:rPr lang="en-US" sz="2800" b="1" dirty="0"/>
              <a:t>Subnet Masks </a:t>
            </a:r>
            <a:r>
              <a:rPr lang="en-US" sz="2800" dirty="0"/>
              <a:t>can also be represented by </a:t>
            </a:r>
            <a:r>
              <a:rPr lang="en-US" sz="2800" b="1" dirty="0"/>
              <a:t>CIDR </a:t>
            </a:r>
            <a:r>
              <a:rPr lang="en-US" sz="2800" dirty="0"/>
              <a:t>(</a:t>
            </a:r>
            <a:r>
              <a:rPr lang="en-US" sz="2800" b="1" dirty="0"/>
              <a:t>Classless Inter-domain Routing</a:t>
            </a:r>
            <a:r>
              <a:rPr lang="en-US" sz="2800" dirty="0"/>
              <a:t>) notation.</a:t>
            </a:r>
          </a:p>
          <a:p>
            <a:r>
              <a:rPr lang="en-US" sz="2400" dirty="0"/>
              <a:t>The previous </a:t>
            </a:r>
            <a:r>
              <a:rPr lang="en-US" sz="2400" b="1" dirty="0"/>
              <a:t>subnet &lt;&gt; subnet mask, </a:t>
            </a:r>
            <a:r>
              <a:rPr lang="en-US" sz="2400" dirty="0"/>
              <a:t> </a:t>
            </a:r>
            <a:r>
              <a:rPr lang="en-US" sz="2400" b="1" dirty="0"/>
              <a:t>192.168.1.32 255.255.255.224  </a:t>
            </a:r>
            <a:r>
              <a:rPr lang="en-US" sz="2400" dirty="0"/>
              <a:t> can be represented as</a:t>
            </a:r>
            <a:r>
              <a:rPr lang="en-US" sz="2400" b="1" dirty="0"/>
              <a:t> CIDR notation: 192.168.1.32 /27 </a:t>
            </a:r>
            <a:endParaRPr lang="en-US" sz="2400" dirty="0"/>
          </a:p>
          <a:p>
            <a:pPr lvl="1"/>
            <a:r>
              <a:rPr lang="en-US" sz="2400" dirty="0"/>
              <a:t>where “</a:t>
            </a:r>
            <a:r>
              <a:rPr lang="en-US" sz="2400" b="1" dirty="0"/>
              <a:t>/27” = 255.255.255.224  </a:t>
            </a:r>
            <a:endParaRPr lang="en-US" sz="2400" dirty="0"/>
          </a:p>
          <a:p>
            <a:pPr lvl="1">
              <a:buNone/>
            </a:pPr>
            <a:r>
              <a:rPr lang="en-US" sz="2400" b="1" dirty="0"/>
              <a:t>                            = 11111111   11111111  11111111   11100000</a:t>
            </a:r>
          </a:p>
          <a:p>
            <a:pPr lvl="1"/>
            <a:r>
              <a:rPr lang="en-US" sz="2400" u="sng" dirty="0"/>
              <a:t>With s</a:t>
            </a:r>
            <a:r>
              <a:rPr lang="en-US" sz="2400" b="1" u="sng" dirty="0"/>
              <a:t>ubnetting</a:t>
            </a:r>
            <a:r>
              <a:rPr lang="en-US" sz="2400" u="sng" dirty="0"/>
              <a:t>, the borrowed bits from the </a:t>
            </a:r>
            <a:r>
              <a:rPr lang="en-US" sz="2400" b="1" u="sng" dirty="0"/>
              <a:t>host ID </a:t>
            </a:r>
            <a:r>
              <a:rPr lang="en-US" sz="2400" u="sng" dirty="0"/>
              <a:t>are counted as part of the </a:t>
            </a:r>
            <a:r>
              <a:rPr lang="en-US" sz="2400" b="1" u="sng" dirty="0"/>
              <a:t>network bits</a:t>
            </a:r>
            <a:r>
              <a:rPr lang="en-US" sz="2400" dirty="0"/>
              <a:t>. </a:t>
            </a:r>
          </a:p>
          <a:p>
            <a:endParaRPr lang="th-TH" sz="2400" b="1"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14</a:t>
            </a:fld>
            <a:endParaRPr lang="th-TH" dirty="0"/>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pic>
        <p:nvPicPr>
          <p:cNvPr id="7" name="Picture 5"/>
          <p:cNvPicPr>
            <a:picLocks noChangeAspect="1" noChangeArrowheads="1"/>
          </p:cNvPicPr>
          <p:nvPr/>
        </p:nvPicPr>
        <p:blipFill>
          <a:blip r:embed="rId2" cstate="print"/>
          <a:srcRect/>
          <a:stretch>
            <a:fillRect/>
          </a:stretch>
        </p:blipFill>
        <p:spPr bwMode="auto">
          <a:xfrm>
            <a:off x="0" y="4495800"/>
            <a:ext cx="8896350" cy="15906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a:t>Subnet Masks</a:t>
            </a:r>
            <a:endParaRPr lang="th-TH" sz="4000" dirty="0"/>
          </a:p>
        </p:txBody>
      </p:sp>
      <p:sp>
        <p:nvSpPr>
          <p:cNvPr id="5" name="Content Placeholder 4"/>
          <p:cNvSpPr>
            <a:spLocks noGrp="1"/>
          </p:cNvSpPr>
          <p:nvPr>
            <p:ph idx="1"/>
          </p:nvPr>
        </p:nvSpPr>
        <p:spPr>
          <a:xfrm>
            <a:off x="0" y="914400"/>
            <a:ext cx="9144000" cy="5211763"/>
          </a:xfrm>
        </p:spPr>
        <p:txBody>
          <a:bodyPr>
            <a:normAutofit/>
          </a:bodyPr>
          <a:lstStyle/>
          <a:p>
            <a:r>
              <a:rPr lang="en-US" sz="2400" u="sng" dirty="0"/>
              <a:t>By comparing the </a:t>
            </a:r>
            <a:r>
              <a:rPr lang="en-US" sz="2400" b="1" u="sng" dirty="0"/>
              <a:t>subnet mask </a:t>
            </a:r>
            <a:r>
              <a:rPr lang="en-US" sz="2400" u="sng" dirty="0"/>
              <a:t>and </a:t>
            </a:r>
            <a:r>
              <a:rPr lang="en-US" sz="2400" b="1" u="sng" dirty="0"/>
              <a:t>IP address</a:t>
            </a:r>
            <a:r>
              <a:rPr lang="en-US" sz="2400" u="sng" dirty="0"/>
              <a:t>, a </a:t>
            </a:r>
            <a:r>
              <a:rPr lang="en-US" sz="2400" b="1" u="sng" dirty="0"/>
              <a:t>network device/host</a:t>
            </a:r>
            <a:r>
              <a:rPr lang="en-US" sz="2400" u="sng" dirty="0"/>
              <a:t> can determine </a:t>
            </a:r>
            <a:r>
              <a:rPr lang="en-US" sz="2400" b="1" u="sng" dirty="0"/>
              <a:t>which subnet it belongs to</a:t>
            </a:r>
            <a:r>
              <a:rPr lang="en-US" sz="2400" u="sng" dirty="0"/>
              <a:t>:</a:t>
            </a:r>
          </a:p>
          <a:p>
            <a:pPr lvl="1"/>
            <a:r>
              <a:rPr lang="en-US" sz="2400" dirty="0"/>
              <a:t>Consider a </a:t>
            </a:r>
            <a:r>
              <a:rPr lang="en-US" sz="2400" b="1" dirty="0"/>
              <a:t>class B IP address:</a:t>
            </a:r>
            <a:r>
              <a:rPr lang="en-US" sz="2400" dirty="0"/>
              <a:t> </a:t>
            </a:r>
            <a:r>
              <a:rPr lang="en-US" sz="2400" b="1" dirty="0"/>
              <a:t>172.17.250.145  </a:t>
            </a:r>
            <a:r>
              <a:rPr lang="en-US" sz="2400" dirty="0"/>
              <a:t>and its </a:t>
            </a:r>
            <a:r>
              <a:rPr lang="en-US" sz="2400" b="1" dirty="0"/>
              <a:t>subnet mask</a:t>
            </a:r>
            <a:r>
              <a:rPr lang="en-US" sz="2400" dirty="0"/>
              <a:t>:</a:t>
            </a:r>
            <a:r>
              <a:rPr lang="en-US" sz="2400" b="1" dirty="0"/>
              <a:t> 255.255.248.0</a:t>
            </a:r>
            <a:r>
              <a:rPr lang="en-US" sz="2400" dirty="0"/>
              <a:t>  (or </a:t>
            </a:r>
            <a:r>
              <a:rPr lang="en-US" sz="2400" b="1" dirty="0"/>
              <a:t>/21 </a:t>
            </a:r>
            <a:r>
              <a:rPr lang="en-US" sz="2400" dirty="0"/>
              <a:t>means</a:t>
            </a:r>
            <a:r>
              <a:rPr lang="en-US" sz="2400" b="1" dirty="0"/>
              <a:t> 11 </a:t>
            </a:r>
            <a:r>
              <a:rPr lang="en-US" sz="2400" dirty="0"/>
              <a:t>last bits are used for host identification). What is its </a:t>
            </a:r>
            <a:r>
              <a:rPr lang="en-US" sz="2400" b="1" dirty="0"/>
              <a:t>Subnet address</a:t>
            </a:r>
            <a:r>
              <a:rPr lang="en-US" sz="2400" dirty="0"/>
              <a:t>?</a:t>
            </a:r>
          </a:p>
          <a:p>
            <a:pPr lvl="1">
              <a:buNone/>
            </a:pPr>
            <a:r>
              <a:rPr lang="en-US" sz="2400" dirty="0"/>
              <a:t>                        </a:t>
            </a:r>
            <a:r>
              <a:rPr lang="en-US" sz="2400" b="1" dirty="0">
                <a:solidFill>
                  <a:srgbClr val="FF0000"/>
                </a:solidFill>
              </a:rPr>
              <a:t>Subnet address: 172.17.248.0</a:t>
            </a:r>
            <a:endParaRPr lang="en-US" sz="2400" dirty="0">
              <a:solidFill>
                <a:srgbClr val="FF0000"/>
              </a:solidFill>
            </a:endParaRPr>
          </a:p>
          <a:p>
            <a:pPr lvl="1"/>
            <a:r>
              <a:rPr lang="en-US" sz="2400" b="1" dirty="0"/>
              <a:t>How many IP addresses are possible with the above </a:t>
            </a:r>
            <a:r>
              <a:rPr lang="en-US" sz="2400" b="1" dirty="0" err="1"/>
              <a:t>subnetting</a:t>
            </a:r>
            <a:r>
              <a:rPr lang="en-US" sz="2400" b="1" dirty="0"/>
              <a:t>?            </a:t>
            </a:r>
          </a:p>
          <a:p>
            <a:pPr lvl="1">
              <a:buNone/>
            </a:pPr>
            <a:r>
              <a:rPr lang="en-US" sz="2400" b="1" dirty="0"/>
              <a:t>                        2046 IP addresses </a:t>
            </a:r>
            <a:r>
              <a:rPr lang="en-US" sz="2400" dirty="0"/>
              <a:t>(</a:t>
            </a:r>
            <a:r>
              <a:rPr lang="en-US" sz="2400" b="1" dirty="0"/>
              <a:t>2</a:t>
            </a:r>
            <a:r>
              <a:rPr lang="en-US" sz="2400" b="1" baseline="30000" dirty="0"/>
              <a:t>11</a:t>
            </a:r>
            <a:r>
              <a:rPr lang="en-US" sz="2400" b="1" dirty="0"/>
              <a:t> – 2 = 2046</a:t>
            </a:r>
            <a:r>
              <a:rPr lang="en-US" sz="2400" dirty="0"/>
              <a:t>)</a:t>
            </a:r>
            <a:endParaRPr lang="th-TH" sz="2400" b="1" dirty="0"/>
          </a:p>
        </p:txBody>
      </p:sp>
      <p:sp>
        <p:nvSpPr>
          <p:cNvPr id="6" name="Slide Number Placeholder 5"/>
          <p:cNvSpPr>
            <a:spLocks noGrp="1"/>
          </p:cNvSpPr>
          <p:nvPr>
            <p:ph type="sldNum" sz="quarter" idx="12"/>
          </p:nvPr>
        </p:nvSpPr>
        <p:spPr/>
        <p:txBody>
          <a:bodyPr/>
          <a:lstStyle/>
          <a:p>
            <a:fld id="{3492EA00-C396-4F33-8C81-810A9D1957EE}" type="slidenum">
              <a:rPr lang="th-TH" smtClean="0"/>
              <a:pPr/>
              <a:t>15</a:t>
            </a:fld>
            <a:endParaRPr lang="th-TH"/>
          </a:p>
        </p:txBody>
      </p:sp>
      <p:pic>
        <p:nvPicPr>
          <p:cNvPr id="1026" name="Picture 2"/>
          <p:cNvPicPr>
            <a:picLocks noChangeAspect="1" noChangeArrowheads="1"/>
          </p:cNvPicPr>
          <p:nvPr/>
        </p:nvPicPr>
        <p:blipFill>
          <a:blip r:embed="rId3" cstate="print"/>
          <a:srcRect/>
          <a:stretch>
            <a:fillRect/>
          </a:stretch>
        </p:blipFill>
        <p:spPr bwMode="auto">
          <a:xfrm>
            <a:off x="0" y="3810000"/>
            <a:ext cx="9020175" cy="2209800"/>
          </a:xfrm>
          <a:prstGeom prst="rect">
            <a:avLst/>
          </a:prstGeom>
          <a:noFill/>
          <a:ln w="9525">
            <a:noFill/>
            <a:miter lim="800000"/>
            <a:headEnd/>
            <a:tailEnd/>
          </a:ln>
        </p:spPr>
      </p:pic>
      <p:sp>
        <p:nvSpPr>
          <p:cNvPr id="12"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br>
              <a:rPr lang="en-US" dirty="0"/>
            </a:br>
            <a:r>
              <a:rPr lang="en-US" b="1" dirty="0"/>
              <a:t>A Note about CIDR</a:t>
            </a:r>
            <a:br>
              <a:rPr lang="en-US" b="1" dirty="0"/>
            </a:br>
            <a:endParaRPr lang="th-TH" b="1" dirty="0"/>
          </a:p>
        </p:txBody>
      </p:sp>
      <p:sp>
        <p:nvSpPr>
          <p:cNvPr id="3" name="Content Placeholder 2"/>
          <p:cNvSpPr>
            <a:spLocks noGrp="1"/>
          </p:cNvSpPr>
          <p:nvPr>
            <p:ph idx="1"/>
          </p:nvPr>
        </p:nvSpPr>
        <p:spPr>
          <a:xfrm>
            <a:off x="0" y="1143000"/>
            <a:ext cx="9144000" cy="5059363"/>
          </a:xfrm>
        </p:spPr>
        <p:txBody>
          <a:bodyPr>
            <a:normAutofit/>
          </a:bodyPr>
          <a:lstStyle/>
          <a:p>
            <a:r>
              <a:rPr lang="en-US" sz="2800" dirty="0"/>
              <a:t>So far, we have talked about </a:t>
            </a:r>
            <a:r>
              <a:rPr lang="en-US" sz="2800" b="1" dirty="0"/>
              <a:t>subnetting</a:t>
            </a:r>
            <a:r>
              <a:rPr lang="en-US" sz="2800" dirty="0"/>
              <a:t> in terms of </a:t>
            </a:r>
            <a:r>
              <a:rPr lang="en-US" sz="2800" b="1" dirty="0"/>
              <a:t>IPv4 address</a:t>
            </a:r>
            <a:r>
              <a:rPr lang="en-US" sz="2800" dirty="0"/>
              <a:t> </a:t>
            </a:r>
            <a:r>
              <a:rPr lang="en-US" sz="2800" b="1" dirty="0"/>
              <a:t>classes</a:t>
            </a:r>
            <a:r>
              <a:rPr lang="en-US" sz="2800" dirty="0"/>
              <a:t> </a:t>
            </a:r>
          </a:p>
          <a:p>
            <a:r>
              <a:rPr lang="en-US" sz="2800" u="sng" dirty="0"/>
              <a:t>But most of today's networks are </a:t>
            </a:r>
            <a:r>
              <a:rPr lang="en-US" sz="2800" b="1" u="sng" dirty="0"/>
              <a:t>classless</a:t>
            </a:r>
            <a:r>
              <a:rPr lang="en-US" sz="2800" dirty="0"/>
              <a:t>. </a:t>
            </a:r>
          </a:p>
          <a:p>
            <a:r>
              <a:rPr lang="en-US" sz="2800" dirty="0"/>
              <a:t>To slow down the exhaustion of </a:t>
            </a:r>
            <a:r>
              <a:rPr lang="en-US" sz="2800" b="1" dirty="0"/>
              <a:t>IPv4 addresses </a:t>
            </a:r>
            <a:r>
              <a:rPr lang="en-US" sz="2800" dirty="0"/>
              <a:t>and reduce the size of the </a:t>
            </a:r>
            <a:r>
              <a:rPr lang="en-US" sz="2800" b="1" dirty="0"/>
              <a:t>Internet routing table</a:t>
            </a:r>
            <a:r>
              <a:rPr lang="en-US" sz="2800" dirty="0"/>
              <a:t>, the </a:t>
            </a:r>
            <a:r>
              <a:rPr lang="en-US" sz="2800" b="1" dirty="0"/>
              <a:t>IETF </a:t>
            </a:r>
            <a:r>
              <a:rPr lang="en-US" sz="2800" dirty="0"/>
              <a:t>introduced </a:t>
            </a:r>
            <a:r>
              <a:rPr lang="en-US" sz="2800" b="1" dirty="0"/>
              <a:t>Classless Inter-Domain Routing </a:t>
            </a:r>
            <a:r>
              <a:rPr lang="en-US" sz="2800" dirty="0"/>
              <a:t>(</a:t>
            </a:r>
            <a:r>
              <a:rPr lang="en-US" sz="2800" b="1" dirty="0"/>
              <a:t>CIDR</a:t>
            </a:r>
            <a:r>
              <a:rPr lang="en-US" sz="2800" dirty="0"/>
              <a:t>) in 1993. </a:t>
            </a:r>
          </a:p>
          <a:p>
            <a:r>
              <a:rPr lang="en-US" sz="2800" dirty="0"/>
              <a:t>So, with </a:t>
            </a:r>
            <a:r>
              <a:rPr lang="en-US" sz="2800" b="1" dirty="0"/>
              <a:t>CIDR</a:t>
            </a:r>
            <a:r>
              <a:rPr lang="en-US" sz="2800" dirty="0"/>
              <a:t>, we have a network represented by a </a:t>
            </a:r>
            <a:r>
              <a:rPr lang="en-US" sz="2800" b="1" dirty="0"/>
              <a:t>network address </a:t>
            </a:r>
            <a:r>
              <a:rPr lang="en-US" sz="2800" dirty="0"/>
              <a:t>and a </a:t>
            </a:r>
            <a:r>
              <a:rPr lang="en-US" sz="2800" b="1" dirty="0"/>
              <a:t>prefix length, </a:t>
            </a:r>
            <a:r>
              <a:rPr lang="en-US" sz="2800" dirty="0"/>
              <a:t>e.g., </a:t>
            </a:r>
            <a:r>
              <a:rPr lang="en-US" sz="2800" b="1" dirty="0"/>
              <a:t>192.45.96.0/22</a:t>
            </a:r>
            <a:r>
              <a:rPr lang="en-US" sz="2800" dirty="0"/>
              <a:t>.</a:t>
            </a:r>
          </a:p>
          <a:p>
            <a:pPr lvl="1"/>
            <a:r>
              <a:rPr lang="en-US" sz="2400" dirty="0"/>
              <a:t>This address block, </a:t>
            </a:r>
            <a:r>
              <a:rPr lang="en-US" sz="2400" b="1" dirty="0"/>
              <a:t>192.45.96.0/22, </a:t>
            </a:r>
            <a:r>
              <a:rPr lang="en-US" sz="2400" dirty="0"/>
              <a:t>will be seen as </a:t>
            </a:r>
            <a:r>
              <a:rPr lang="en-US" sz="2400" b="1" dirty="0"/>
              <a:t>Class C </a:t>
            </a:r>
            <a:r>
              <a:rPr lang="en-US" sz="2400" dirty="0"/>
              <a:t>in a </a:t>
            </a:r>
            <a:r>
              <a:rPr lang="en-US" sz="2400" b="1" dirty="0"/>
              <a:t>classful network address field</a:t>
            </a:r>
            <a:r>
              <a:rPr lang="en-US" sz="2400" dirty="0"/>
              <a:t>.</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16</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b="1" dirty="0"/>
            </a:br>
            <a:r>
              <a:rPr lang="en-US" sz="4000" b="1" dirty="0"/>
              <a:t>Why do we need subnetting?</a:t>
            </a:r>
            <a:br>
              <a:rPr lang="en-US" sz="4000" b="1" dirty="0"/>
            </a:br>
            <a:endParaRPr lang="th-TH" sz="4000" b="1" dirty="0"/>
          </a:p>
        </p:txBody>
      </p:sp>
      <p:sp>
        <p:nvSpPr>
          <p:cNvPr id="3" name="Content Placeholder 2"/>
          <p:cNvSpPr>
            <a:spLocks noGrp="1"/>
          </p:cNvSpPr>
          <p:nvPr>
            <p:ph idx="1"/>
          </p:nvPr>
        </p:nvSpPr>
        <p:spPr>
          <a:xfrm>
            <a:off x="0" y="990600"/>
            <a:ext cx="9144000" cy="5334000"/>
          </a:xfrm>
        </p:spPr>
        <p:txBody>
          <a:bodyPr>
            <a:normAutofit/>
          </a:bodyPr>
          <a:lstStyle/>
          <a:p>
            <a:r>
              <a:rPr lang="en-US" sz="2800" dirty="0"/>
              <a:t>let us consider some of the reasons behind the </a:t>
            </a:r>
            <a:r>
              <a:rPr lang="en-US" sz="2800" b="1" dirty="0"/>
              <a:t>subnets</a:t>
            </a:r>
            <a:r>
              <a:rPr lang="en-US" sz="2800" dirty="0"/>
              <a:t>:</a:t>
            </a:r>
          </a:p>
          <a:p>
            <a:pPr lvl="1"/>
            <a:r>
              <a:rPr lang="en-US" sz="2400" b="1" u="sng" dirty="0"/>
              <a:t>IP address wastage reduction</a:t>
            </a:r>
            <a:r>
              <a:rPr lang="en-US" sz="2400" dirty="0"/>
              <a:t>: As we have already seen, </a:t>
            </a:r>
            <a:r>
              <a:rPr lang="en-US" sz="2400" b="1" dirty="0"/>
              <a:t>subnetting </a:t>
            </a:r>
            <a:r>
              <a:rPr lang="en-US" sz="2400" dirty="0"/>
              <a:t>helps us </a:t>
            </a:r>
            <a:r>
              <a:rPr lang="en-US" sz="2400" b="1" dirty="0"/>
              <a:t>conserve IP addresses</a:t>
            </a:r>
            <a:r>
              <a:rPr lang="en-US" sz="2400" dirty="0"/>
              <a:t>.</a:t>
            </a:r>
          </a:p>
          <a:p>
            <a:pPr lvl="1"/>
            <a:r>
              <a:rPr lang="en-US" sz="2400" b="1" u="sng" dirty="0"/>
              <a:t>Improve Network Performance</a:t>
            </a:r>
            <a:r>
              <a:rPr lang="en-US" sz="2400" dirty="0"/>
              <a:t>: Subnetting improves the overall performance of a network;</a:t>
            </a:r>
          </a:p>
          <a:p>
            <a:pPr lvl="2"/>
            <a:r>
              <a:rPr lang="en-US" dirty="0"/>
              <a:t>The </a:t>
            </a:r>
            <a:r>
              <a:rPr lang="en-US" b="1" dirty="0"/>
              <a:t>larger a network </a:t>
            </a:r>
            <a:r>
              <a:rPr lang="en-US" dirty="0"/>
              <a:t>is busiest and congested. </a:t>
            </a:r>
          </a:p>
          <a:p>
            <a:pPr lvl="2"/>
            <a:r>
              <a:rPr lang="en-US" dirty="0"/>
              <a:t>Consider the example of broadcasts – every host within an individual network will receive a </a:t>
            </a:r>
            <a:r>
              <a:rPr lang="en-US" b="1" dirty="0"/>
              <a:t>broadcast</a:t>
            </a:r>
            <a:r>
              <a:rPr lang="en-US" dirty="0"/>
              <a:t> even when it is not meant for them. </a:t>
            </a:r>
          </a:p>
          <a:p>
            <a:pPr lvl="2"/>
            <a:r>
              <a:rPr lang="en-US" dirty="0"/>
              <a:t>This can affect performance, especially during issues like broadcast storms. </a:t>
            </a:r>
          </a:p>
          <a:p>
            <a:pPr lvl="3"/>
            <a:r>
              <a:rPr lang="en-US" sz="2200" dirty="0"/>
              <a:t>Therefore, the </a:t>
            </a:r>
            <a:r>
              <a:rPr lang="en-US" sz="2200" b="1" dirty="0"/>
              <a:t>smaller the network</a:t>
            </a:r>
            <a:r>
              <a:rPr lang="en-US" sz="2200" dirty="0"/>
              <a:t>, the more you can contain such issues within the subnet</a:t>
            </a:r>
            <a:r>
              <a:rPr lang="en-US" dirty="0"/>
              <a:t>.</a:t>
            </a:r>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17</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b="1" dirty="0"/>
            </a:br>
            <a:r>
              <a:rPr lang="en-US" sz="4000" b="1" dirty="0"/>
              <a:t>Why do we need subnetting?</a:t>
            </a:r>
            <a:br>
              <a:rPr lang="en-US" sz="4000" b="1" dirty="0"/>
            </a:br>
            <a:endParaRPr lang="th-TH" dirty="0"/>
          </a:p>
        </p:txBody>
      </p:sp>
      <p:sp>
        <p:nvSpPr>
          <p:cNvPr id="3" name="Content Placeholder 2"/>
          <p:cNvSpPr>
            <a:spLocks noGrp="1"/>
          </p:cNvSpPr>
          <p:nvPr>
            <p:ph idx="1"/>
          </p:nvPr>
        </p:nvSpPr>
        <p:spPr>
          <a:xfrm>
            <a:off x="0" y="990600"/>
            <a:ext cx="9144000" cy="5334000"/>
          </a:xfrm>
        </p:spPr>
        <p:txBody>
          <a:bodyPr>
            <a:normAutofit lnSpcReduction="10000"/>
          </a:bodyPr>
          <a:lstStyle/>
          <a:p>
            <a:pPr lvl="1"/>
            <a:r>
              <a:rPr lang="en-US" sz="2400" b="1" u="sng" dirty="0"/>
              <a:t>Isolation</a:t>
            </a:r>
            <a:r>
              <a:rPr lang="en-US" sz="2400" dirty="0"/>
              <a:t>: With smaller networks, it is possible to isolate effectively as faults inside one subnet will not necessarily spread into other subnets. </a:t>
            </a:r>
          </a:p>
          <a:p>
            <a:pPr lvl="2"/>
            <a:r>
              <a:rPr lang="en-US" sz="2000" dirty="0"/>
              <a:t>This is also important during security incidents so that even if one subnet is affected, the entire network does not need to bring down.</a:t>
            </a:r>
          </a:p>
          <a:p>
            <a:pPr lvl="1"/>
            <a:r>
              <a:rPr lang="en-US" sz="2400" b="1" u="sng" dirty="0"/>
              <a:t>Easier administration</a:t>
            </a:r>
            <a:r>
              <a:rPr lang="en-US" sz="2400" dirty="0"/>
              <a:t>: Subnetting, when done correctly, can make network administration more effective </a:t>
            </a:r>
          </a:p>
          <a:p>
            <a:pPr lvl="2"/>
            <a:r>
              <a:rPr lang="en-US" sz="2000" dirty="0"/>
              <a:t>For example, a multinational organization can design its network so that </a:t>
            </a:r>
            <a:r>
              <a:rPr lang="en-US" sz="2000" b="1" u="sng" dirty="0"/>
              <a:t>each region is assigned an IP address block from a larger address block, and subnetting is used within areas to divide the blocks among networks further. </a:t>
            </a:r>
          </a:p>
          <a:p>
            <a:pPr lvl="2"/>
            <a:r>
              <a:rPr lang="en-US" sz="2000" dirty="0"/>
              <a:t>This kind of design also improves routing as the routers in one region only need to know the “summarized” IP address block for other regions rather than all the smaller IP address blocks. </a:t>
            </a:r>
          </a:p>
          <a:p>
            <a:pPr lvl="2"/>
            <a:r>
              <a:rPr lang="en-US" sz="2000" u="sng" dirty="0"/>
              <a:t>This reduces the size of the </a:t>
            </a:r>
            <a:r>
              <a:rPr lang="en-US" sz="2000" b="1" u="sng" dirty="0"/>
              <a:t>routing table </a:t>
            </a:r>
            <a:r>
              <a:rPr lang="en-US" sz="2000" u="sng" dirty="0"/>
              <a:t>and ensures that fluctuations in one region do not affect the entire network</a:t>
            </a:r>
            <a:r>
              <a:rPr lang="en-US" sz="2000" dirty="0"/>
              <a:t>.</a:t>
            </a:r>
            <a:endParaRPr lang="th-TH" sz="20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18</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br>
              <a:rPr lang="en-US" dirty="0"/>
            </a:br>
            <a:r>
              <a:rPr lang="en-US" sz="4000" b="1" dirty="0"/>
              <a:t>Minimum Subnet Size to Accommodate </a:t>
            </a:r>
            <a:br>
              <a:rPr lang="en-US" sz="4000" b="1" dirty="0"/>
            </a:br>
            <a:r>
              <a:rPr lang="en-US" sz="4000" b="1" dirty="0"/>
              <a:t>a Number of Hosts</a:t>
            </a:r>
            <a:br>
              <a:rPr lang="en-US" dirty="0"/>
            </a:br>
            <a:endParaRPr lang="th-TH" dirty="0"/>
          </a:p>
        </p:txBody>
      </p:sp>
      <p:sp>
        <p:nvSpPr>
          <p:cNvPr id="3" name="Content Placeholder 2"/>
          <p:cNvSpPr>
            <a:spLocks noGrp="1"/>
          </p:cNvSpPr>
          <p:nvPr>
            <p:ph idx="1"/>
          </p:nvPr>
        </p:nvSpPr>
        <p:spPr>
          <a:xfrm>
            <a:off x="304800" y="1447800"/>
            <a:ext cx="8382000" cy="4678363"/>
          </a:xfrm>
        </p:spPr>
        <p:txBody>
          <a:bodyPr>
            <a:normAutofit/>
          </a:bodyPr>
          <a:lstStyle/>
          <a:p>
            <a:r>
              <a:rPr lang="en-US" sz="2800" dirty="0"/>
              <a:t>You need to be able to design networks in such a way that there will be enough </a:t>
            </a:r>
            <a:r>
              <a:rPr lang="en-US" sz="2800" b="1" u="sng" dirty="0"/>
              <a:t>IP addresses for the devices </a:t>
            </a:r>
            <a:r>
              <a:rPr lang="en-US" sz="2800" dirty="0"/>
              <a:t>that will be used on the </a:t>
            </a:r>
            <a:r>
              <a:rPr lang="en-US" sz="2800" b="1" dirty="0"/>
              <a:t>network</a:t>
            </a:r>
            <a:r>
              <a:rPr lang="en-US" sz="2800" dirty="0"/>
              <a:t> </a:t>
            </a:r>
          </a:p>
          <a:p>
            <a:pPr lvl="1"/>
            <a:r>
              <a:rPr lang="en-US" sz="2400" dirty="0"/>
              <a:t>Of course, you can always go for a large address block, but as we already established, using </a:t>
            </a:r>
            <a:r>
              <a:rPr lang="en-US" sz="2400" b="1" dirty="0"/>
              <a:t>smaller-sized subnets </a:t>
            </a:r>
            <a:r>
              <a:rPr lang="en-US" sz="2400" dirty="0"/>
              <a:t>is more efficient. </a:t>
            </a:r>
          </a:p>
          <a:p>
            <a:pPr lvl="1"/>
            <a:r>
              <a:rPr lang="en-US" sz="2400" dirty="0"/>
              <a:t>It is possible to determine the </a:t>
            </a:r>
            <a:r>
              <a:rPr lang="en-US" sz="2400" b="1" u="sng" dirty="0"/>
              <a:t>minimum subnet size </a:t>
            </a:r>
            <a:r>
              <a:rPr lang="en-US" sz="2400" dirty="0"/>
              <a:t>and its </a:t>
            </a:r>
            <a:r>
              <a:rPr lang="en-US" sz="2400" b="1" dirty="0"/>
              <a:t>hosts on </a:t>
            </a:r>
            <a:r>
              <a:rPr lang="en-US" sz="2400" dirty="0"/>
              <a:t>that </a:t>
            </a:r>
            <a:r>
              <a:rPr lang="en-US" sz="2400" b="1" dirty="0"/>
              <a:t>subnet</a:t>
            </a:r>
            <a:r>
              <a:rPr lang="en-US" sz="2400" dirty="0"/>
              <a:t>.</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19</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What is Subnetting?</a:t>
            </a:r>
            <a:br>
              <a:rPr lang="en-US" b="1" dirty="0"/>
            </a:br>
            <a:endParaRPr lang="th-TH" b="1"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dirty="0"/>
              <a:t>The issue of </a:t>
            </a:r>
            <a:r>
              <a:rPr lang="en-US" sz="2800" b="1" dirty="0"/>
              <a:t>IP address wastage </a:t>
            </a:r>
            <a:r>
              <a:rPr lang="en-US" sz="2800" dirty="0"/>
              <a:t>brings us to the topic called– </a:t>
            </a:r>
            <a:r>
              <a:rPr lang="en-US" sz="2800" b="1" dirty="0"/>
              <a:t>Subnetting</a:t>
            </a:r>
            <a:r>
              <a:rPr lang="en-US" sz="2800" dirty="0"/>
              <a:t>. </a:t>
            </a:r>
          </a:p>
          <a:p>
            <a:r>
              <a:rPr lang="en-US" sz="2800" b="1" dirty="0"/>
              <a:t>Subnetting allows the creation of smaller networks (</a:t>
            </a:r>
            <a:r>
              <a:rPr lang="en-US" sz="2800" dirty="0"/>
              <a:t>can be called </a:t>
            </a:r>
            <a:r>
              <a:rPr lang="en-US" sz="2800" b="1" dirty="0"/>
              <a:t>sub-networks </a:t>
            </a:r>
            <a:r>
              <a:rPr lang="en-US" sz="2800" dirty="0"/>
              <a:t>or</a:t>
            </a:r>
            <a:r>
              <a:rPr lang="en-US" sz="2800" b="1" dirty="0"/>
              <a:t> subnets) inside a large network</a:t>
            </a:r>
            <a:r>
              <a:rPr lang="en-US" sz="2800" dirty="0"/>
              <a:t> by borrowing bits from the </a:t>
            </a:r>
            <a:r>
              <a:rPr lang="en-US" sz="2800" b="1" dirty="0"/>
              <a:t>Host ID portion </a:t>
            </a:r>
            <a:r>
              <a:rPr lang="en-US" sz="2800" dirty="0"/>
              <a:t>of the </a:t>
            </a:r>
            <a:r>
              <a:rPr lang="en-US" sz="2800" b="1" dirty="0"/>
              <a:t>IP address</a:t>
            </a:r>
            <a:r>
              <a:rPr lang="en-US" sz="2800" dirty="0"/>
              <a:t> </a:t>
            </a:r>
          </a:p>
          <a:p>
            <a:pPr lvl="1"/>
            <a:r>
              <a:rPr lang="en-US" sz="2400" dirty="0"/>
              <a:t>We have seen that those borrowed bits create </a:t>
            </a:r>
            <a:r>
              <a:rPr lang="en-US" sz="2400" b="1" dirty="0"/>
              <a:t>additional network addresses</a:t>
            </a:r>
            <a:r>
              <a:rPr lang="en-US" sz="2400" dirty="0"/>
              <a:t>, resulting in smaller-sized networks.</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a:t>
            </a:fld>
            <a:endParaRPr lang="th-TH" dirty="0"/>
          </a:p>
        </p:txBody>
      </p:sp>
      <p:sp>
        <p:nvSpPr>
          <p:cNvPr id="5" name="Footer Placeholder 4"/>
          <p:cNvSpPr>
            <a:spLocks noGrp="1"/>
          </p:cNvSpPr>
          <p:nvPr>
            <p:ph type="ftr" sz="quarter" idx="11"/>
          </p:nvPr>
        </p:nvSpPr>
        <p:spPr>
          <a:xfrm>
            <a:off x="3124200" y="6356350"/>
            <a:ext cx="4419600" cy="365125"/>
          </a:xfrm>
        </p:spPr>
        <p:txBody>
          <a:bodyPr/>
          <a:lstStyle/>
          <a:p>
            <a:r>
              <a:rPr lang="en-US" sz="1400" dirty="0">
                <a:solidFill>
                  <a:schemeClr val="tx1"/>
                </a:solidFill>
              </a:rPr>
              <a:t>https://www.ittsystems.com/introduction-to-subnetting</a:t>
            </a:r>
            <a:r>
              <a:rPr lang="en-US" dirty="0"/>
              <a:t>/</a:t>
            </a:r>
            <a:endParaRPr lang="th-TH"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Minimum Subnet Size to Accommodate </a:t>
            </a:r>
            <a:br>
              <a:rPr lang="en-US" sz="3600" b="1" dirty="0"/>
            </a:br>
            <a:r>
              <a:rPr lang="en-US" sz="3600" b="1" dirty="0"/>
              <a:t>a Number of Hosts</a:t>
            </a:r>
            <a:endParaRPr lang="th-TH" sz="3600" dirty="0"/>
          </a:p>
        </p:txBody>
      </p:sp>
      <p:sp>
        <p:nvSpPr>
          <p:cNvPr id="3" name="Content Placeholder 2"/>
          <p:cNvSpPr>
            <a:spLocks noGrp="1"/>
          </p:cNvSpPr>
          <p:nvPr>
            <p:ph idx="1"/>
          </p:nvPr>
        </p:nvSpPr>
        <p:spPr>
          <a:xfrm>
            <a:off x="304800" y="1371600"/>
            <a:ext cx="8610600" cy="4754563"/>
          </a:xfrm>
        </p:spPr>
        <p:txBody>
          <a:bodyPr>
            <a:normAutofit fontScale="92500" lnSpcReduction="10000"/>
          </a:bodyPr>
          <a:lstStyle/>
          <a:p>
            <a:r>
              <a:rPr lang="en-US" sz="3000" dirty="0"/>
              <a:t>To do a </a:t>
            </a:r>
            <a:r>
              <a:rPr lang="en-US" sz="3000" b="1" dirty="0">
                <a:solidFill>
                  <a:srgbClr val="FF0000"/>
                </a:solidFill>
              </a:rPr>
              <a:t>minimum subnet size </a:t>
            </a:r>
            <a:r>
              <a:rPr lang="en-US" sz="3000" dirty="0"/>
              <a:t>to support several</a:t>
            </a:r>
            <a:r>
              <a:rPr lang="en-US" sz="3000" b="1" dirty="0"/>
              <a:t> hosts on that subnet</a:t>
            </a:r>
            <a:r>
              <a:rPr lang="en-US" sz="3000" dirty="0"/>
              <a:t>, </a:t>
            </a:r>
            <a:r>
              <a:rPr lang="en-US" sz="3000" u="sng" dirty="0"/>
              <a:t>you need to determine the </a:t>
            </a:r>
            <a:r>
              <a:rPr lang="en-US" sz="3000" b="1" dirty="0">
                <a:solidFill>
                  <a:srgbClr val="FF0000"/>
                </a:solidFill>
              </a:rPr>
              <a:t>number of host bits</a:t>
            </a:r>
            <a:r>
              <a:rPr lang="en-US" sz="3000" dirty="0">
                <a:solidFill>
                  <a:srgbClr val="FF0000"/>
                </a:solidFill>
              </a:rPr>
              <a:t> </a:t>
            </a:r>
          </a:p>
          <a:p>
            <a:pPr lvl="1"/>
            <a:r>
              <a:rPr lang="en-US" sz="2600" dirty="0"/>
              <a:t>this means </a:t>
            </a:r>
            <a:r>
              <a:rPr lang="en-US" sz="2600" b="1" dirty="0"/>
              <a:t>counting host bits in the order of 2</a:t>
            </a:r>
            <a:r>
              <a:rPr lang="en-US" sz="2600" dirty="0"/>
              <a:t>. </a:t>
            </a:r>
          </a:p>
          <a:p>
            <a:pPr lvl="1"/>
            <a:r>
              <a:rPr lang="en-US" sz="2600" dirty="0"/>
              <a:t>It is noticed that the </a:t>
            </a:r>
            <a:r>
              <a:rPr lang="en-US" sz="2600" b="1" dirty="0"/>
              <a:t>two unusable IP addresses </a:t>
            </a:r>
            <a:r>
              <a:rPr lang="en-US" sz="2600" dirty="0"/>
              <a:t>in a block are used for the </a:t>
            </a:r>
            <a:r>
              <a:rPr lang="en-US" sz="2600" b="1" dirty="0"/>
              <a:t>network address </a:t>
            </a:r>
            <a:r>
              <a:rPr lang="en-US" sz="2600" dirty="0"/>
              <a:t>and </a:t>
            </a:r>
            <a:r>
              <a:rPr lang="en-US" sz="2600" b="1" dirty="0"/>
              <a:t>broadcast address</a:t>
            </a:r>
            <a:r>
              <a:rPr lang="en-US" sz="2600" dirty="0"/>
              <a:t>.</a:t>
            </a:r>
          </a:p>
          <a:p>
            <a:r>
              <a:rPr lang="en-US" sz="3000" b="1" dirty="0"/>
              <a:t>Table1</a:t>
            </a:r>
            <a:r>
              <a:rPr lang="en-US" sz="3000" dirty="0"/>
              <a:t> below shows the number of </a:t>
            </a:r>
            <a:r>
              <a:rPr lang="en-US" sz="3000" b="1" dirty="0"/>
              <a:t>CIDR</a:t>
            </a:r>
            <a:r>
              <a:rPr lang="en-US" sz="3000" dirty="0"/>
              <a:t> </a:t>
            </a:r>
            <a:r>
              <a:rPr lang="en-US" sz="3000" b="1" u="sng" dirty="0"/>
              <a:t>usable IP addresses</a:t>
            </a:r>
            <a:r>
              <a:rPr lang="en-US" sz="3000" dirty="0"/>
              <a:t> for </a:t>
            </a:r>
            <a:r>
              <a:rPr lang="en-US" sz="3000" b="1" dirty="0"/>
              <a:t>/31 </a:t>
            </a:r>
            <a:r>
              <a:rPr lang="en-US" sz="3000" dirty="0"/>
              <a:t>to </a:t>
            </a:r>
            <a:r>
              <a:rPr lang="en-US" sz="3000" b="1" dirty="0"/>
              <a:t>/22 </a:t>
            </a:r>
            <a:r>
              <a:rPr lang="en-US" sz="3000" dirty="0"/>
              <a:t>(i.e., </a:t>
            </a:r>
            <a:r>
              <a:rPr lang="en-US" sz="3000" b="1" dirty="0"/>
              <a:t>1</a:t>
            </a:r>
            <a:r>
              <a:rPr lang="en-US" sz="3000" dirty="0"/>
              <a:t> to </a:t>
            </a:r>
            <a:r>
              <a:rPr lang="en-US" sz="3000" b="1" dirty="0"/>
              <a:t>10 host bits</a:t>
            </a:r>
            <a:r>
              <a:rPr lang="en-US" sz="3000" dirty="0"/>
              <a:t>): </a:t>
            </a:r>
          </a:p>
          <a:p>
            <a:pPr lvl="1"/>
            <a:r>
              <a:rPr lang="en-US" sz="2600" dirty="0"/>
              <a:t>You can do the same calculation for other prefix lengths.</a:t>
            </a:r>
          </a:p>
          <a:p>
            <a:pPr lvl="1"/>
            <a:r>
              <a:rPr lang="en-US" sz="2600" dirty="0"/>
              <a:t> From </a:t>
            </a:r>
            <a:r>
              <a:rPr lang="en-US" sz="2600" b="1" dirty="0"/>
              <a:t>Table 1</a:t>
            </a:r>
            <a:r>
              <a:rPr lang="en-US" sz="2600" dirty="0"/>
              <a:t> shows the need for </a:t>
            </a:r>
            <a:r>
              <a:rPr lang="en-US" sz="2600" b="1" dirty="0"/>
              <a:t>a minimum subnet size </a:t>
            </a:r>
            <a:r>
              <a:rPr lang="en-US" sz="2600" dirty="0"/>
              <a:t>of </a:t>
            </a:r>
            <a:r>
              <a:rPr lang="en-US" sz="2600" b="1" dirty="0"/>
              <a:t>/27 </a:t>
            </a:r>
            <a:r>
              <a:rPr lang="en-US" sz="2600" dirty="0"/>
              <a:t>to support </a:t>
            </a:r>
            <a:r>
              <a:rPr lang="en-US" sz="2600" b="1" dirty="0"/>
              <a:t>25 hosts</a:t>
            </a:r>
            <a:r>
              <a:rPr lang="en-US" sz="2600" dirty="0"/>
              <a:t>, </a:t>
            </a:r>
            <a:r>
              <a:rPr lang="en-US" sz="2600" b="1" dirty="0"/>
              <a:t>/29 </a:t>
            </a:r>
            <a:r>
              <a:rPr lang="en-US" sz="2600" dirty="0"/>
              <a:t>to support </a:t>
            </a:r>
            <a:r>
              <a:rPr lang="en-US" sz="2600" b="1" dirty="0"/>
              <a:t>four hosts</a:t>
            </a:r>
            <a:r>
              <a:rPr lang="en-US" sz="2600" dirty="0"/>
              <a:t>, </a:t>
            </a:r>
            <a:r>
              <a:rPr lang="en-US" sz="2600" b="1" dirty="0"/>
              <a:t>/25 </a:t>
            </a:r>
            <a:r>
              <a:rPr lang="en-US" sz="2600" dirty="0"/>
              <a:t>to support </a:t>
            </a:r>
            <a:r>
              <a:rPr lang="en-US" sz="2600" b="1" dirty="0"/>
              <a:t>120 hosts</a:t>
            </a:r>
            <a:r>
              <a:rPr lang="en-US" sz="2600" dirty="0"/>
              <a:t>, and so on.</a:t>
            </a:r>
          </a:p>
          <a:p>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20</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Minimum subnet size to accommodate </a:t>
            </a:r>
            <a:br>
              <a:rPr lang="en-US" sz="3600" b="1" dirty="0"/>
            </a:br>
            <a:r>
              <a:rPr lang="en-US" sz="3600" b="1" dirty="0"/>
              <a:t>a number of hosts</a:t>
            </a:r>
            <a:endParaRPr lang="th-TH" sz="3600" dirty="0"/>
          </a:p>
        </p:txBody>
      </p:sp>
      <p:pic>
        <p:nvPicPr>
          <p:cNvPr id="7172" name="Picture 4"/>
          <p:cNvPicPr>
            <a:picLocks noChangeAspect="1" noChangeArrowheads="1"/>
          </p:cNvPicPr>
          <p:nvPr/>
        </p:nvPicPr>
        <p:blipFill>
          <a:blip r:embed="rId2" cstate="print"/>
          <a:srcRect/>
          <a:stretch>
            <a:fillRect/>
          </a:stretch>
        </p:blipFill>
        <p:spPr bwMode="auto">
          <a:xfrm>
            <a:off x="457200" y="1828800"/>
            <a:ext cx="8229600" cy="42767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492EA00-C396-4F33-8C81-810A9D1957EE}" type="slidenum">
              <a:rPr lang="th-TH" smtClean="0"/>
              <a:pPr/>
              <a:t>21</a:t>
            </a:fld>
            <a:endParaRPr lang="th-TH"/>
          </a:p>
        </p:txBody>
      </p:sp>
      <p:sp>
        <p:nvSpPr>
          <p:cNvPr id="8" name="TextBox 7"/>
          <p:cNvSpPr txBox="1"/>
          <p:nvPr/>
        </p:nvSpPr>
        <p:spPr>
          <a:xfrm>
            <a:off x="685800" y="1371600"/>
            <a:ext cx="8153400" cy="461665"/>
          </a:xfrm>
          <a:prstGeom prst="rect">
            <a:avLst/>
          </a:prstGeom>
          <a:noFill/>
        </p:spPr>
        <p:txBody>
          <a:bodyPr wrap="square" rtlCol="0">
            <a:spAutoFit/>
          </a:bodyPr>
          <a:lstStyle/>
          <a:p>
            <a:r>
              <a:rPr lang="en-US" sz="2400" b="1" dirty="0"/>
              <a:t>Table 1 N</a:t>
            </a:r>
            <a:r>
              <a:rPr lang="en-US" sz="2400" dirty="0"/>
              <a:t>umber of </a:t>
            </a:r>
            <a:r>
              <a:rPr lang="en-US" sz="2400" b="1" dirty="0"/>
              <a:t>CIDR usable IP addresses</a:t>
            </a:r>
            <a:r>
              <a:rPr lang="en-US" sz="2400" dirty="0"/>
              <a:t> for </a:t>
            </a:r>
            <a:r>
              <a:rPr lang="en-US" sz="2400" b="1" dirty="0"/>
              <a:t>/31 </a:t>
            </a:r>
            <a:r>
              <a:rPr lang="en-US" sz="2400" dirty="0"/>
              <a:t>to </a:t>
            </a:r>
            <a:r>
              <a:rPr lang="en-US" sz="2400" b="1" dirty="0"/>
              <a:t>/22. </a:t>
            </a:r>
            <a:endParaRPr lang="th-TH" sz="2400" dirty="0"/>
          </a:p>
        </p:txBody>
      </p:sp>
      <p:sp>
        <p:nvSpPr>
          <p:cNvPr id="9"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b="1" dirty="0"/>
              <a:t>Minimum Subnet Size to Accommodate </a:t>
            </a:r>
            <a:br>
              <a:rPr lang="en-US" sz="3600" b="1" dirty="0"/>
            </a:br>
            <a:r>
              <a:rPr lang="en-US" sz="3600" b="1" dirty="0"/>
              <a:t>a Number of Hosts</a:t>
            </a:r>
            <a:endParaRPr lang="th-TH" sz="3600" dirty="0"/>
          </a:p>
        </p:txBody>
      </p:sp>
      <p:sp>
        <p:nvSpPr>
          <p:cNvPr id="3" name="Content Placeholder 2"/>
          <p:cNvSpPr>
            <a:spLocks noGrp="1"/>
          </p:cNvSpPr>
          <p:nvPr>
            <p:ph idx="1"/>
          </p:nvPr>
        </p:nvSpPr>
        <p:spPr>
          <a:xfrm>
            <a:off x="152400" y="1600200"/>
            <a:ext cx="8839200" cy="4525963"/>
          </a:xfrm>
        </p:spPr>
        <p:txBody>
          <a:bodyPr>
            <a:noAutofit/>
          </a:bodyPr>
          <a:lstStyle/>
          <a:p>
            <a:r>
              <a:rPr lang="en-US" sz="2800" b="1" dirty="0"/>
              <a:t>Tip</a:t>
            </a:r>
            <a:r>
              <a:rPr lang="en-US" sz="2800" dirty="0"/>
              <a:t>: </a:t>
            </a:r>
            <a:r>
              <a:rPr lang="en-US" sz="2800" i="1" dirty="0"/>
              <a:t>When designing subnets, think about the future expansion of the network</a:t>
            </a:r>
            <a:r>
              <a:rPr lang="en-US" sz="2800" dirty="0"/>
              <a:t>. </a:t>
            </a:r>
          </a:p>
          <a:p>
            <a:r>
              <a:rPr lang="en-US" sz="2800" dirty="0"/>
              <a:t>Using a </a:t>
            </a:r>
            <a:r>
              <a:rPr lang="en-US" sz="2800" b="1" dirty="0"/>
              <a:t>/27 </a:t>
            </a:r>
            <a:r>
              <a:rPr lang="en-US" sz="2800" dirty="0"/>
              <a:t>to support a network that needs </a:t>
            </a:r>
            <a:r>
              <a:rPr lang="en-US" sz="2800" b="1" dirty="0"/>
              <a:t>30 hosts </a:t>
            </a:r>
            <a:r>
              <a:rPr lang="en-US" sz="2800" dirty="0"/>
              <a:t>(</a:t>
            </a:r>
            <a:r>
              <a:rPr lang="en-US" sz="2800" b="1" dirty="0"/>
              <a:t>32-27 = 5, 2</a:t>
            </a:r>
            <a:r>
              <a:rPr lang="en-US" sz="2800" b="1" baseline="30000" dirty="0"/>
              <a:t>5</a:t>
            </a:r>
            <a:r>
              <a:rPr lang="en-US" sz="2800" b="1" dirty="0"/>
              <a:t> – 2 = 30 hosts</a:t>
            </a:r>
            <a:r>
              <a:rPr lang="en-US" sz="2800" dirty="0"/>
              <a:t>) does not allow for further host expansion. </a:t>
            </a:r>
          </a:p>
          <a:p>
            <a:r>
              <a:rPr lang="en-US" sz="2800" dirty="0"/>
              <a:t>In such a case, it may be better to use the </a:t>
            </a:r>
            <a:r>
              <a:rPr lang="en-US" sz="2800" b="1" dirty="0"/>
              <a:t>following block size, </a:t>
            </a:r>
            <a:r>
              <a:rPr lang="en-US" sz="2800" dirty="0"/>
              <a:t>for example, select </a:t>
            </a:r>
            <a:r>
              <a:rPr lang="en-US" sz="2800" b="1" dirty="0"/>
              <a:t>/26</a:t>
            </a:r>
            <a:r>
              <a:rPr lang="en-US" sz="2800" dirty="0"/>
              <a:t> (</a:t>
            </a:r>
            <a:r>
              <a:rPr lang="en-US" sz="2800" b="1" dirty="0"/>
              <a:t>32-26 = 6, 2</a:t>
            </a:r>
            <a:r>
              <a:rPr lang="en-US" sz="2800" b="1" baseline="30000" dirty="0"/>
              <a:t>6</a:t>
            </a:r>
            <a:r>
              <a:rPr lang="en-US" sz="2800" b="1" dirty="0"/>
              <a:t> – 2 = 62 hosts</a:t>
            </a:r>
            <a:r>
              <a:rPr lang="en-US" sz="2800" dirty="0"/>
              <a:t>)</a:t>
            </a:r>
          </a:p>
          <a:p>
            <a:pPr lvl="1"/>
            <a:r>
              <a:rPr lang="en-US" sz="2400" dirty="0"/>
              <a:t>Alternatively, reserve the following</a:t>
            </a:r>
            <a:r>
              <a:rPr lang="en-US" sz="2400" b="1" dirty="0"/>
              <a:t>/24 </a:t>
            </a:r>
            <a:r>
              <a:rPr lang="en-US" sz="2400" dirty="0"/>
              <a:t>subnet in the sequence for future expansion.</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22</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914400"/>
          </a:xfrm>
        </p:spPr>
        <p:txBody>
          <a:bodyPr>
            <a:normAutofit fontScale="90000"/>
          </a:bodyPr>
          <a:lstStyle/>
          <a:p>
            <a:br>
              <a:rPr lang="en-US" b="1" dirty="0"/>
            </a:br>
            <a:r>
              <a:rPr lang="en-US" b="1" dirty="0"/>
              <a:t>Number of Subnets in An Address Block</a:t>
            </a:r>
            <a:br>
              <a:rPr lang="en-US" dirty="0"/>
            </a:br>
            <a:endParaRPr lang="th-TH" dirty="0"/>
          </a:p>
        </p:txBody>
      </p:sp>
      <p:sp>
        <p:nvSpPr>
          <p:cNvPr id="3" name="Content Placeholder 2"/>
          <p:cNvSpPr>
            <a:spLocks noGrp="1"/>
          </p:cNvSpPr>
          <p:nvPr>
            <p:ph idx="1"/>
          </p:nvPr>
        </p:nvSpPr>
        <p:spPr>
          <a:xfrm>
            <a:off x="228600" y="1219200"/>
            <a:ext cx="8686800" cy="5029200"/>
          </a:xfrm>
        </p:spPr>
        <p:txBody>
          <a:bodyPr>
            <a:normAutofit/>
          </a:bodyPr>
          <a:lstStyle/>
          <a:p>
            <a:r>
              <a:rPr lang="en-US" sz="2800" dirty="0"/>
              <a:t>You can determine the </a:t>
            </a:r>
            <a:r>
              <a:rPr lang="en-US" sz="2800" b="1" dirty="0"/>
              <a:t>number of subnets </a:t>
            </a:r>
            <a:r>
              <a:rPr lang="en-US" sz="2800" dirty="0"/>
              <a:t>obtained from a  given </a:t>
            </a:r>
            <a:r>
              <a:rPr lang="en-US" sz="2800" b="1" dirty="0"/>
              <a:t>network address block</a:t>
            </a:r>
            <a:r>
              <a:rPr lang="en-US" sz="2800" dirty="0"/>
              <a:t> (as long as you know the </a:t>
            </a:r>
            <a:r>
              <a:rPr lang="en-US" sz="2800" b="1" dirty="0"/>
              <a:t>subnet size </a:t>
            </a:r>
            <a:r>
              <a:rPr lang="en-US" sz="2800" dirty="0"/>
              <a:t>requirements). The </a:t>
            </a:r>
            <a:r>
              <a:rPr lang="en-US" sz="2800" b="1" dirty="0"/>
              <a:t>formula</a:t>
            </a:r>
            <a:r>
              <a:rPr lang="en-US" sz="2800" dirty="0"/>
              <a:t> is:</a:t>
            </a:r>
          </a:p>
          <a:p>
            <a:pPr>
              <a:buNone/>
            </a:pPr>
            <a:r>
              <a:rPr lang="en-US" sz="2400" dirty="0"/>
              <a:t>         </a:t>
            </a:r>
            <a:r>
              <a:rPr lang="en-US" sz="2400" b="1" dirty="0"/>
              <a:t>Number of subnets = 2</a:t>
            </a:r>
            <a:r>
              <a:rPr lang="en-US" sz="2400" b="1" baseline="30000" dirty="0"/>
              <a:t>required_Subnet_size </a:t>
            </a:r>
            <a:r>
              <a:rPr lang="en-US" sz="2400" b="1" baseline="30000" dirty="0">
                <a:sym typeface="Symbol"/>
              </a:rPr>
              <a:t> reference_block_size</a:t>
            </a:r>
          </a:p>
          <a:p>
            <a:r>
              <a:rPr lang="en-US" sz="2800" dirty="0"/>
              <a:t>For example, we can get </a:t>
            </a:r>
            <a:r>
              <a:rPr lang="en-US" sz="2800" b="1" dirty="0"/>
              <a:t>sixteen</a:t>
            </a:r>
            <a:r>
              <a:rPr lang="en-US" sz="2800" dirty="0"/>
              <a:t> </a:t>
            </a:r>
            <a:r>
              <a:rPr lang="en-US" sz="2800" b="1" dirty="0"/>
              <a:t>/28 </a:t>
            </a:r>
            <a:r>
              <a:rPr lang="en-US" sz="2800" dirty="0"/>
              <a:t>subnets from a </a:t>
            </a:r>
            <a:r>
              <a:rPr lang="en-US" sz="2800" b="1" dirty="0"/>
              <a:t>/24 reference</a:t>
            </a:r>
            <a:r>
              <a:rPr lang="en-US" sz="2800" dirty="0"/>
              <a:t> </a:t>
            </a:r>
            <a:r>
              <a:rPr lang="en-US" sz="2800" b="1" dirty="0"/>
              <a:t>address block</a:t>
            </a:r>
            <a:r>
              <a:rPr lang="en-US" sz="2800" dirty="0"/>
              <a:t>:</a:t>
            </a:r>
          </a:p>
          <a:p>
            <a:pPr>
              <a:buNone/>
            </a:pPr>
            <a:r>
              <a:rPr lang="en-US" sz="2400" b="1" dirty="0"/>
              <a:t>         Number of /28 subnets from /24 block </a:t>
            </a:r>
            <a:r>
              <a:rPr lang="en-US" sz="2400" dirty="0"/>
              <a:t>= </a:t>
            </a:r>
            <a:r>
              <a:rPr lang="en-US" sz="2400" b="1" dirty="0"/>
              <a:t>2</a:t>
            </a:r>
            <a:r>
              <a:rPr lang="en-US" sz="2400" b="1" baseline="30000" dirty="0"/>
              <a:t>28</a:t>
            </a:r>
            <a:r>
              <a:rPr lang="en-US" sz="2400" b="1" baseline="30000" dirty="0">
                <a:sym typeface="Symbol"/>
              </a:rPr>
              <a:t>  24 </a:t>
            </a:r>
            <a:r>
              <a:rPr lang="en-US" sz="2400" b="1" dirty="0">
                <a:sym typeface="Symbol"/>
              </a:rPr>
              <a:t>= 2</a:t>
            </a:r>
            <a:r>
              <a:rPr lang="en-US" sz="2400" b="1" baseline="30000" dirty="0">
                <a:sym typeface="Symbol"/>
              </a:rPr>
              <a:t>4</a:t>
            </a:r>
            <a:r>
              <a:rPr lang="en-US" sz="2400" b="1" dirty="0">
                <a:sym typeface="Symbol"/>
              </a:rPr>
              <a:t> = 16</a:t>
            </a:r>
          </a:p>
          <a:p>
            <a:pPr>
              <a:buNone/>
            </a:pPr>
            <a:r>
              <a:rPr lang="en-US" sz="2400" b="1" dirty="0">
                <a:sym typeface="Symbol"/>
              </a:rPr>
              <a:t>              </a:t>
            </a:r>
            <a:r>
              <a:rPr lang="en-US" sz="2000" b="1" dirty="0">
                <a:sym typeface="Symbol"/>
              </a:rPr>
              <a:t>/28 = 11111111  11111111  11111111    11110000</a:t>
            </a:r>
          </a:p>
          <a:p>
            <a:pPr lvl="2">
              <a:buNone/>
            </a:pPr>
            <a:r>
              <a:rPr lang="en-US" sz="2000" b="1" dirty="0">
                <a:sym typeface="Symbol"/>
              </a:rPr>
              <a:t>/24 =  11111111 11111111   11111111   </a:t>
            </a:r>
            <a:r>
              <a:rPr lang="en-US" sz="2000" b="1" dirty="0">
                <a:solidFill>
                  <a:srgbClr val="FF0000"/>
                </a:solidFill>
                <a:sym typeface="Symbol"/>
              </a:rPr>
              <a:t>0000</a:t>
            </a:r>
            <a:r>
              <a:rPr lang="en-US" sz="2000" b="1" dirty="0">
                <a:sym typeface="Symbol"/>
              </a:rPr>
              <a:t>0000</a:t>
            </a:r>
          </a:p>
          <a:p>
            <a:pPr lvl="2"/>
            <a:r>
              <a:rPr lang="en-US" b="1" u="sng" dirty="0">
                <a:sym typeface="Symbol"/>
              </a:rPr>
              <a:t>It means that, the 4 subnet bits (28-24) are located after the /24</a:t>
            </a:r>
            <a:r>
              <a:rPr lang="en-US" b="1" u="sng" baseline="30000" dirty="0">
                <a:sym typeface="Symbol"/>
              </a:rPr>
              <a:t>th</a:t>
            </a:r>
            <a:r>
              <a:rPr lang="en-US" b="1" u="sng" dirty="0">
                <a:sym typeface="Symbol"/>
              </a:rPr>
              <a:t> bit, consecutive bits on the 4</a:t>
            </a:r>
            <a:r>
              <a:rPr lang="en-US" b="1" u="sng" baseline="30000" dirty="0">
                <a:sym typeface="Symbol"/>
              </a:rPr>
              <a:t>th</a:t>
            </a:r>
            <a:r>
              <a:rPr lang="en-US" b="1" u="sng" dirty="0">
                <a:sym typeface="Symbol"/>
              </a:rPr>
              <a:t> octet.</a:t>
            </a:r>
            <a:endParaRPr lang="th-TH" b="1"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23</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
        <p:nvSpPr>
          <p:cNvPr id="8" name="Rectangle 7"/>
          <p:cNvSpPr/>
          <p:nvPr/>
        </p:nvSpPr>
        <p:spPr>
          <a:xfrm>
            <a:off x="838200" y="2590800"/>
            <a:ext cx="7239000" cy="38100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List of Subnets in an Address Block</a:t>
            </a:r>
            <a:br>
              <a:rPr lang="en-US" b="1" dirty="0"/>
            </a:br>
            <a:endParaRPr lang="th-TH" b="1" dirty="0"/>
          </a:p>
        </p:txBody>
      </p:sp>
      <p:sp>
        <p:nvSpPr>
          <p:cNvPr id="3" name="Content Placeholder 2"/>
          <p:cNvSpPr>
            <a:spLocks noGrp="1"/>
          </p:cNvSpPr>
          <p:nvPr>
            <p:ph idx="1"/>
          </p:nvPr>
        </p:nvSpPr>
        <p:spPr>
          <a:xfrm>
            <a:off x="152400" y="1295400"/>
            <a:ext cx="8763000" cy="4830763"/>
          </a:xfrm>
        </p:spPr>
        <p:txBody>
          <a:bodyPr>
            <a:normAutofit/>
          </a:bodyPr>
          <a:lstStyle/>
          <a:p>
            <a:r>
              <a:rPr lang="en-US" sz="2800" dirty="0"/>
              <a:t>In the previous example, we determined the </a:t>
            </a:r>
            <a:r>
              <a:rPr lang="en-US" sz="2800" b="1" dirty="0"/>
              <a:t>number of subnets</a:t>
            </a:r>
            <a:r>
              <a:rPr lang="en-US" sz="2800" dirty="0"/>
              <a:t> that can be gotten from a </a:t>
            </a:r>
            <a:r>
              <a:rPr lang="en-US" sz="2800" b="1" dirty="0"/>
              <a:t>particular address block</a:t>
            </a:r>
            <a:r>
              <a:rPr lang="en-US" sz="2800" dirty="0"/>
              <a:t>. </a:t>
            </a:r>
          </a:p>
          <a:p>
            <a:r>
              <a:rPr lang="en-US" sz="2800" dirty="0"/>
              <a:t>Now, we need to determine, </a:t>
            </a:r>
            <a:r>
              <a:rPr lang="en-US" sz="2800" b="1" dirty="0"/>
              <a:t>what those subnets are</a:t>
            </a:r>
            <a:r>
              <a:rPr lang="en-US" sz="2800" dirty="0"/>
              <a:t>. To do this, we need to know the </a:t>
            </a:r>
            <a:r>
              <a:rPr lang="en-US" sz="2800" u="sng" dirty="0"/>
              <a:t>following </a:t>
            </a:r>
            <a:r>
              <a:rPr lang="en-US" sz="2800" b="1" u="sng" dirty="0"/>
              <a:t>three </a:t>
            </a:r>
            <a:r>
              <a:rPr lang="en-US" sz="2800" u="sng" dirty="0"/>
              <a:t>things</a:t>
            </a:r>
            <a:r>
              <a:rPr lang="en-US" sz="2800" dirty="0"/>
              <a:t>:</a:t>
            </a:r>
          </a:p>
          <a:p>
            <a:pPr>
              <a:buNone/>
            </a:pPr>
            <a:r>
              <a:rPr lang="en-US" sz="2800" dirty="0"/>
              <a:t>  </a:t>
            </a:r>
            <a:r>
              <a:rPr lang="en-US" sz="2800" b="1" dirty="0"/>
              <a:t>1</a:t>
            </a:r>
            <a:r>
              <a:rPr lang="en-US" sz="2800" dirty="0"/>
              <a:t>. The </a:t>
            </a:r>
            <a:r>
              <a:rPr lang="en-US" sz="2800" b="1" dirty="0"/>
              <a:t>octet</a:t>
            </a:r>
            <a:r>
              <a:rPr lang="en-US" sz="2800" dirty="0"/>
              <a:t> in which a </a:t>
            </a:r>
            <a:r>
              <a:rPr lang="en-US" sz="2800" b="1" dirty="0"/>
              <a:t>subnet </a:t>
            </a:r>
            <a:r>
              <a:rPr lang="en-US" sz="2800" dirty="0"/>
              <a:t>exists:</a:t>
            </a:r>
          </a:p>
          <a:p>
            <a:pPr lvl="1"/>
            <a:r>
              <a:rPr lang="en-US" sz="2400" b="1" dirty="0"/>
              <a:t>1st octet</a:t>
            </a:r>
            <a:r>
              <a:rPr lang="en-US" sz="2400" dirty="0"/>
              <a:t>: /1 to /8  </a:t>
            </a:r>
          </a:p>
          <a:p>
            <a:pPr lvl="1"/>
            <a:r>
              <a:rPr lang="en-US" sz="2400" b="1" dirty="0"/>
              <a:t>2nd octet</a:t>
            </a:r>
            <a:r>
              <a:rPr lang="en-US" sz="2400" dirty="0"/>
              <a:t>: /9 to /16 </a:t>
            </a:r>
          </a:p>
          <a:p>
            <a:pPr lvl="1"/>
            <a:r>
              <a:rPr lang="en-US" sz="2400" b="1" dirty="0"/>
              <a:t>3rd octet</a:t>
            </a:r>
            <a:r>
              <a:rPr lang="en-US" sz="2400" dirty="0"/>
              <a:t>: /17 to /24</a:t>
            </a:r>
          </a:p>
          <a:p>
            <a:pPr lvl="1"/>
            <a:r>
              <a:rPr lang="en-US" sz="2400" b="1" dirty="0"/>
              <a:t>4th octet</a:t>
            </a:r>
            <a:r>
              <a:rPr lang="en-US" sz="2400" dirty="0"/>
              <a:t>: /25 to /32</a:t>
            </a:r>
          </a:p>
          <a:p>
            <a:endParaRPr lang="th-TH" sz="28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24</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List of Subnets in an Address block</a:t>
            </a:r>
            <a:endParaRPr lang="th-TH" sz="4000" dirty="0"/>
          </a:p>
        </p:txBody>
      </p:sp>
      <p:sp>
        <p:nvSpPr>
          <p:cNvPr id="3" name="Content Placeholder 2"/>
          <p:cNvSpPr>
            <a:spLocks noGrp="1"/>
          </p:cNvSpPr>
          <p:nvPr>
            <p:ph idx="1"/>
          </p:nvPr>
        </p:nvSpPr>
        <p:spPr>
          <a:xfrm>
            <a:off x="0" y="1295400"/>
            <a:ext cx="8991600" cy="4830763"/>
          </a:xfrm>
        </p:spPr>
        <p:txBody>
          <a:bodyPr>
            <a:normAutofit fontScale="92500"/>
          </a:bodyPr>
          <a:lstStyle/>
          <a:p>
            <a:pPr>
              <a:buNone/>
            </a:pPr>
            <a:r>
              <a:rPr lang="en-US" sz="2800" b="1" dirty="0"/>
              <a:t>2</a:t>
            </a:r>
            <a:r>
              <a:rPr lang="en-US" sz="2800" dirty="0"/>
              <a:t>.  The </a:t>
            </a:r>
            <a:r>
              <a:rPr lang="en-US" sz="2800" b="1" dirty="0"/>
              <a:t>maximum number of bits</a:t>
            </a:r>
            <a:r>
              <a:rPr lang="en-US" sz="2800" dirty="0"/>
              <a:t> in the boundary (</a:t>
            </a:r>
            <a:r>
              <a:rPr lang="en-US" sz="2800" b="1" dirty="0"/>
              <a:t>octet</a:t>
            </a:r>
            <a:r>
              <a:rPr lang="en-US" sz="2800" dirty="0"/>
              <a:t>) in which the </a:t>
            </a:r>
            <a:r>
              <a:rPr lang="en-US" sz="2800" b="1" dirty="0"/>
              <a:t>subnet</a:t>
            </a:r>
            <a:r>
              <a:rPr lang="en-US" sz="2800" dirty="0"/>
              <a:t> belongs</a:t>
            </a:r>
          </a:p>
          <a:p>
            <a:pPr lvl="1"/>
            <a:r>
              <a:rPr lang="en-US" sz="2400" b="1" dirty="0"/>
              <a:t>1st octet</a:t>
            </a:r>
            <a:r>
              <a:rPr lang="en-US" sz="2400" dirty="0"/>
              <a:t>: </a:t>
            </a:r>
            <a:r>
              <a:rPr lang="en-US" sz="2400" b="1" dirty="0">
                <a:solidFill>
                  <a:srgbClr val="FF0000"/>
                </a:solidFill>
              </a:rPr>
              <a:t>8</a:t>
            </a:r>
          </a:p>
          <a:p>
            <a:pPr lvl="1"/>
            <a:r>
              <a:rPr lang="en-US" sz="2400" b="1" dirty="0"/>
              <a:t>2nd octet</a:t>
            </a:r>
            <a:r>
              <a:rPr lang="en-US" sz="2400" dirty="0"/>
              <a:t>: </a:t>
            </a:r>
            <a:r>
              <a:rPr lang="en-US" sz="2400" b="1" dirty="0">
                <a:solidFill>
                  <a:srgbClr val="FF0000"/>
                </a:solidFill>
              </a:rPr>
              <a:t>16</a:t>
            </a:r>
          </a:p>
          <a:p>
            <a:pPr lvl="1"/>
            <a:r>
              <a:rPr lang="en-US" sz="2400" b="1" dirty="0"/>
              <a:t>3rd octet</a:t>
            </a:r>
            <a:r>
              <a:rPr lang="en-US" sz="2400" dirty="0"/>
              <a:t>: </a:t>
            </a:r>
            <a:r>
              <a:rPr lang="en-US" sz="2400" b="1" dirty="0">
                <a:solidFill>
                  <a:srgbClr val="FF0000"/>
                </a:solidFill>
              </a:rPr>
              <a:t>24</a:t>
            </a:r>
          </a:p>
          <a:p>
            <a:pPr lvl="1"/>
            <a:r>
              <a:rPr lang="en-US" sz="2400" b="1" dirty="0"/>
              <a:t>4th octet</a:t>
            </a:r>
            <a:r>
              <a:rPr lang="en-US" sz="2400" dirty="0"/>
              <a:t>: </a:t>
            </a:r>
            <a:r>
              <a:rPr lang="en-US" sz="2400" b="1" dirty="0">
                <a:solidFill>
                  <a:srgbClr val="FF0000"/>
                </a:solidFill>
              </a:rPr>
              <a:t>32</a:t>
            </a:r>
          </a:p>
          <a:p>
            <a:pPr marL="514350" indent="-514350">
              <a:buAutoNum type="arabicPeriod" startAt="3"/>
            </a:pPr>
            <a:r>
              <a:rPr lang="en-US" sz="2800" dirty="0"/>
              <a:t>The </a:t>
            </a:r>
            <a:r>
              <a:rPr lang="en-US" sz="2800" b="1" dirty="0"/>
              <a:t>block size </a:t>
            </a:r>
            <a:r>
              <a:rPr lang="en-US" sz="2800" dirty="0"/>
              <a:t>(</a:t>
            </a:r>
            <a:r>
              <a:rPr lang="en-US" sz="2800" b="1" dirty="0"/>
              <a:t>subnet range</a:t>
            </a:r>
            <a:r>
              <a:rPr lang="en-US" sz="2800" dirty="0"/>
              <a:t>) of a </a:t>
            </a:r>
            <a:r>
              <a:rPr lang="en-US" sz="2800" b="1" dirty="0"/>
              <a:t>subnet</a:t>
            </a:r>
            <a:r>
              <a:rPr lang="en-US" sz="2800" dirty="0"/>
              <a:t>:</a:t>
            </a:r>
            <a:endParaRPr lang="en-US" sz="2800" b="1" dirty="0"/>
          </a:p>
          <a:p>
            <a:pPr marL="514350" indent="-514350">
              <a:buNone/>
            </a:pPr>
            <a:r>
              <a:rPr lang="en-US" sz="2400" dirty="0"/>
              <a:t>	</a:t>
            </a:r>
            <a:r>
              <a:rPr lang="en-US" sz="2800" dirty="0"/>
              <a:t>For example, a </a:t>
            </a:r>
            <a:r>
              <a:rPr lang="en-US" sz="2800" b="1" dirty="0"/>
              <a:t>/28 subnet </a:t>
            </a:r>
            <a:r>
              <a:rPr lang="en-US" sz="2800" dirty="0"/>
              <a:t>exists in the </a:t>
            </a:r>
            <a:r>
              <a:rPr lang="en-US" sz="2800" b="1" dirty="0"/>
              <a:t>4th octet</a:t>
            </a:r>
            <a:r>
              <a:rPr lang="en-US" sz="2800" dirty="0"/>
              <a:t>. The </a:t>
            </a:r>
            <a:r>
              <a:rPr lang="en-US" sz="2800" b="1" dirty="0"/>
              <a:t>maximum number of bits </a:t>
            </a:r>
            <a:r>
              <a:rPr lang="en-US" sz="2800" dirty="0"/>
              <a:t>in  a </a:t>
            </a:r>
            <a:r>
              <a:rPr lang="en-US" sz="2800" b="1" dirty="0"/>
              <a:t>4 octet-address </a:t>
            </a:r>
            <a:r>
              <a:rPr lang="en-US" sz="2800" dirty="0"/>
              <a:t>is </a:t>
            </a:r>
            <a:r>
              <a:rPr lang="en-US" sz="2800" b="1" dirty="0"/>
              <a:t>32</a:t>
            </a:r>
            <a:r>
              <a:rPr lang="en-US" sz="2800" dirty="0"/>
              <a:t>. Therefore, the </a:t>
            </a:r>
            <a:r>
              <a:rPr lang="en-US" sz="2800" b="1" dirty="0"/>
              <a:t>block size </a:t>
            </a:r>
            <a:r>
              <a:rPr lang="en-US" sz="2800" dirty="0"/>
              <a:t>or</a:t>
            </a:r>
            <a:r>
              <a:rPr lang="en-US" sz="2800" b="1" dirty="0"/>
              <a:t> subnet range  </a:t>
            </a:r>
            <a:r>
              <a:rPr lang="en-US" sz="2800" dirty="0"/>
              <a:t>is: </a:t>
            </a:r>
            <a:r>
              <a:rPr lang="en-US" sz="2800" b="1" dirty="0"/>
              <a:t>2</a:t>
            </a:r>
            <a:r>
              <a:rPr lang="en-US" sz="2800" b="1" baseline="30000" dirty="0"/>
              <a:t>32</a:t>
            </a:r>
            <a:r>
              <a:rPr lang="en-US" sz="2800" b="1" baseline="30000" dirty="0">
                <a:sym typeface="Symbol"/>
              </a:rPr>
              <a:t>  28 </a:t>
            </a:r>
            <a:r>
              <a:rPr lang="en-US" sz="2800" b="1" dirty="0">
                <a:sym typeface="Symbol"/>
              </a:rPr>
              <a:t>= 2</a:t>
            </a:r>
            <a:r>
              <a:rPr lang="en-US" sz="2800" b="1" baseline="30000" dirty="0">
                <a:sym typeface="Symbol"/>
              </a:rPr>
              <a:t>4</a:t>
            </a:r>
            <a:r>
              <a:rPr lang="en-US" sz="2800" b="1" dirty="0">
                <a:sym typeface="Symbol"/>
              </a:rPr>
              <a:t> = 16</a:t>
            </a:r>
          </a:p>
          <a:p>
            <a:pPr marL="914400" lvl="1" indent="-514350">
              <a:buNone/>
            </a:pPr>
            <a:r>
              <a:rPr lang="en-US" sz="2400" dirty="0"/>
              <a:t>                (</a:t>
            </a:r>
            <a:r>
              <a:rPr lang="en-US" sz="2400" b="1" dirty="0"/>
              <a:t>/28</a:t>
            </a:r>
            <a:r>
              <a:rPr lang="en-US" sz="2400" dirty="0"/>
              <a:t> = </a:t>
            </a:r>
            <a:r>
              <a:rPr lang="en-US" sz="2400" b="1" dirty="0"/>
              <a:t>11111111   11111111   11111111   11110000</a:t>
            </a:r>
            <a:r>
              <a:rPr lang="en-US" sz="2400" dirty="0"/>
              <a:t>)</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25</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t>List of Subnets in an Address block</a:t>
            </a:r>
            <a:endParaRPr lang="th-TH" sz="3600" dirty="0"/>
          </a:p>
        </p:txBody>
      </p:sp>
      <p:sp>
        <p:nvSpPr>
          <p:cNvPr id="3" name="Content Placeholder 2"/>
          <p:cNvSpPr>
            <a:spLocks noGrp="1"/>
          </p:cNvSpPr>
          <p:nvPr>
            <p:ph idx="1"/>
          </p:nvPr>
        </p:nvSpPr>
        <p:spPr>
          <a:xfrm>
            <a:off x="0" y="914400"/>
            <a:ext cx="9144000" cy="5638800"/>
          </a:xfrm>
        </p:spPr>
        <p:txBody>
          <a:bodyPr>
            <a:normAutofit fontScale="92500"/>
          </a:bodyPr>
          <a:lstStyle/>
          <a:p>
            <a:pPr lvl="1"/>
            <a:r>
              <a:rPr lang="en-US" sz="2400" dirty="0"/>
              <a:t>Similarly, a </a:t>
            </a:r>
            <a:r>
              <a:rPr lang="en-US" sz="2400" b="1" dirty="0"/>
              <a:t>/18 </a:t>
            </a:r>
            <a:r>
              <a:rPr lang="en-US" sz="2400" dirty="0"/>
              <a:t>subnet exists in the </a:t>
            </a:r>
            <a:r>
              <a:rPr lang="en-US" sz="2400" b="1" dirty="0"/>
              <a:t>3</a:t>
            </a:r>
            <a:r>
              <a:rPr lang="en-US" sz="2400" b="1" baseline="30000" dirty="0"/>
              <a:t>rd</a:t>
            </a:r>
            <a:r>
              <a:rPr lang="en-US" sz="2400" dirty="0"/>
              <a:t> </a:t>
            </a:r>
            <a:r>
              <a:rPr lang="en-US" sz="2400" b="1" dirty="0"/>
              <a:t>octet</a:t>
            </a:r>
            <a:r>
              <a:rPr lang="en-US" sz="2400" dirty="0"/>
              <a:t>. The </a:t>
            </a:r>
            <a:r>
              <a:rPr lang="en-US" sz="2400" b="1" dirty="0"/>
              <a:t>maximum number of bits in that octet is 24</a:t>
            </a:r>
            <a:r>
              <a:rPr lang="en-US" sz="2400" dirty="0"/>
              <a:t>. Therefore, the </a:t>
            </a:r>
            <a:r>
              <a:rPr lang="en-US" sz="2400" b="1" dirty="0"/>
              <a:t>block size </a:t>
            </a:r>
            <a:r>
              <a:rPr lang="en-US" sz="2400" dirty="0"/>
              <a:t>is      </a:t>
            </a:r>
            <a:r>
              <a:rPr lang="en-US" sz="2400" b="1" dirty="0"/>
              <a:t>2</a:t>
            </a:r>
            <a:r>
              <a:rPr lang="en-US" sz="2400" b="1" baseline="30000" dirty="0"/>
              <a:t>24</a:t>
            </a:r>
            <a:r>
              <a:rPr lang="en-US" sz="2400" b="1" baseline="30000" dirty="0">
                <a:sym typeface="Symbol"/>
              </a:rPr>
              <a:t>  18 </a:t>
            </a:r>
            <a:r>
              <a:rPr lang="en-US" sz="2400" b="1" dirty="0">
                <a:sym typeface="Symbol"/>
              </a:rPr>
              <a:t>= 2</a:t>
            </a:r>
            <a:r>
              <a:rPr lang="en-US" sz="2400" b="1" baseline="30000" dirty="0">
                <a:sym typeface="Symbol"/>
              </a:rPr>
              <a:t>6</a:t>
            </a:r>
            <a:r>
              <a:rPr lang="en-US" sz="2400" b="1" dirty="0">
                <a:sym typeface="Symbol"/>
              </a:rPr>
              <a:t> = 64</a:t>
            </a:r>
          </a:p>
          <a:p>
            <a:r>
              <a:rPr lang="en-US" sz="2400" b="1" u="sng" dirty="0"/>
              <a:t>We can use this knowledge to list the subnets in a particular address block</a:t>
            </a:r>
            <a:endParaRPr lang="en-US" sz="2400" b="1" dirty="0"/>
          </a:p>
          <a:p>
            <a:pPr lvl="1"/>
            <a:r>
              <a:rPr lang="en-US" sz="2400" b="1" u="sng" dirty="0"/>
              <a:t>What are the </a:t>
            </a:r>
            <a:r>
              <a:rPr lang="en-US" sz="2400" b="1" u="sng" dirty="0">
                <a:solidFill>
                  <a:srgbClr val="FF0000"/>
                </a:solidFill>
              </a:rPr>
              <a:t>/27 </a:t>
            </a:r>
            <a:r>
              <a:rPr lang="en-US" sz="2400" b="1" u="sng" dirty="0"/>
              <a:t>subnets </a:t>
            </a:r>
            <a:r>
              <a:rPr lang="en-US" sz="2400" b="1" dirty="0"/>
              <a:t>in </a:t>
            </a:r>
            <a:r>
              <a:rPr lang="en-US" sz="2400" b="1" u="sng" dirty="0"/>
              <a:t>the </a:t>
            </a:r>
            <a:r>
              <a:rPr lang="en-US" sz="2400" b="1" u="sng" dirty="0">
                <a:solidFill>
                  <a:srgbClr val="FF0000"/>
                </a:solidFill>
              </a:rPr>
              <a:t>174.53.4.0/24</a:t>
            </a:r>
            <a:r>
              <a:rPr lang="en-US" sz="2400" b="1" u="sng" dirty="0"/>
              <a:t>  </a:t>
            </a:r>
            <a:r>
              <a:rPr lang="en-US" sz="2400" b="1" dirty="0"/>
              <a:t>address block?</a:t>
            </a:r>
          </a:p>
          <a:p>
            <a:pPr lvl="2"/>
            <a:r>
              <a:rPr lang="en-US" sz="2000" b="1" dirty="0"/>
              <a:t>174.53.4.0  </a:t>
            </a:r>
            <a:r>
              <a:rPr lang="en-US" sz="2000" b="1" dirty="0">
                <a:sym typeface="Wingdings" pitchFamily="2" charset="2"/>
              </a:rPr>
              <a:t>  10101110  00110101  00000100   00000000  </a:t>
            </a:r>
          </a:p>
          <a:p>
            <a:pPr lvl="2"/>
            <a:r>
              <a:rPr lang="en-US" sz="2000" b="1" dirty="0"/>
              <a:t>/27  </a:t>
            </a:r>
            <a:r>
              <a:rPr lang="en-US" sz="2000" b="1" dirty="0">
                <a:sym typeface="Wingdings" pitchFamily="2" charset="2"/>
              </a:rPr>
              <a:t>                11111111  11111111  11111111   11100000 </a:t>
            </a:r>
          </a:p>
          <a:p>
            <a:pPr lvl="2"/>
            <a:r>
              <a:rPr lang="en-US" sz="2000" b="1" dirty="0">
                <a:sym typeface="Wingdings" pitchFamily="2" charset="2"/>
              </a:rPr>
              <a:t> </a:t>
            </a:r>
            <a:r>
              <a:rPr lang="en-US" sz="2000" b="1" dirty="0"/>
              <a:t>/24  </a:t>
            </a:r>
            <a:r>
              <a:rPr lang="en-US" sz="2000" b="1" dirty="0">
                <a:sym typeface="Wingdings" pitchFamily="2" charset="2"/>
              </a:rPr>
              <a:t>                11111111  11111111  11111111   00000000 </a:t>
            </a:r>
          </a:p>
          <a:p>
            <a:pPr lvl="2"/>
            <a:r>
              <a:rPr lang="en-US" dirty="0"/>
              <a:t>There are </a:t>
            </a:r>
            <a:r>
              <a:rPr lang="en-US" b="1" u="sng" dirty="0"/>
              <a:t>eight</a:t>
            </a:r>
            <a:r>
              <a:rPr lang="en-US" u="sng" dirty="0"/>
              <a:t>  </a:t>
            </a:r>
            <a:r>
              <a:rPr lang="en-US" b="1" u="sng" dirty="0"/>
              <a:t>/27 </a:t>
            </a:r>
            <a:r>
              <a:rPr lang="en-US" u="sng" dirty="0"/>
              <a:t>subnets in a </a:t>
            </a:r>
            <a:r>
              <a:rPr lang="en-US" b="1" u="sng" dirty="0"/>
              <a:t>/24 </a:t>
            </a:r>
            <a:r>
              <a:rPr lang="en-US" u="sng" dirty="0"/>
              <a:t>address block (i.e. </a:t>
            </a:r>
            <a:r>
              <a:rPr lang="en-US" b="1" u="sng" dirty="0"/>
              <a:t>2</a:t>
            </a:r>
            <a:r>
              <a:rPr lang="en-US" b="1" u="sng" baseline="30000" dirty="0"/>
              <a:t>27-24</a:t>
            </a:r>
            <a:r>
              <a:rPr lang="en-US" b="1" u="sng" dirty="0"/>
              <a:t> = 2</a:t>
            </a:r>
            <a:r>
              <a:rPr lang="en-US" b="1" u="sng" baseline="30000" dirty="0"/>
              <a:t>3</a:t>
            </a:r>
            <a:r>
              <a:rPr lang="en-US" b="1" u="sng" dirty="0"/>
              <a:t> = 8</a:t>
            </a:r>
            <a:r>
              <a:rPr lang="en-US" u="sng" dirty="0"/>
              <a:t>)</a:t>
            </a:r>
            <a:r>
              <a:rPr lang="en-US" dirty="0"/>
              <a:t>.  The </a:t>
            </a:r>
            <a:r>
              <a:rPr lang="en-US" b="1" dirty="0"/>
              <a:t>3 subnet bits</a:t>
            </a:r>
            <a:r>
              <a:rPr lang="en-US" dirty="0"/>
              <a:t> (</a:t>
            </a:r>
            <a:r>
              <a:rPr lang="en-US" b="1" dirty="0"/>
              <a:t>27-24</a:t>
            </a:r>
            <a:r>
              <a:rPr lang="en-US" dirty="0"/>
              <a:t>)  are the consecutive bits on the </a:t>
            </a:r>
            <a:r>
              <a:rPr lang="en-US" b="1" dirty="0"/>
              <a:t>4th octet </a:t>
            </a:r>
            <a:r>
              <a:rPr lang="en-US" dirty="0"/>
              <a:t>after the </a:t>
            </a:r>
            <a:r>
              <a:rPr lang="en-US" b="1" dirty="0"/>
              <a:t>/24</a:t>
            </a:r>
            <a:r>
              <a:rPr lang="en-US" b="1" baseline="30000" dirty="0"/>
              <a:t>th</a:t>
            </a:r>
            <a:r>
              <a:rPr lang="en-US" b="1" dirty="0"/>
              <a:t> </a:t>
            </a:r>
            <a:r>
              <a:rPr lang="en-US" dirty="0"/>
              <a:t>bits). </a:t>
            </a:r>
          </a:p>
          <a:p>
            <a:pPr lvl="2">
              <a:buNone/>
            </a:pPr>
            <a:r>
              <a:rPr lang="en-US" b="1" dirty="0"/>
              <a:t> 174.53.4.0 </a:t>
            </a:r>
            <a:r>
              <a:rPr lang="en-US" dirty="0"/>
              <a:t> </a:t>
            </a:r>
            <a:r>
              <a:rPr lang="en-US" dirty="0">
                <a:sym typeface="Wingdings" pitchFamily="2" charset="2"/>
              </a:rPr>
              <a:t>  10101110  00110101  00000100   </a:t>
            </a:r>
            <a:r>
              <a:rPr lang="en-US" b="1" dirty="0">
                <a:solidFill>
                  <a:srgbClr val="FF0000"/>
                </a:solidFill>
                <a:sym typeface="Wingdings" pitchFamily="2" charset="2"/>
              </a:rPr>
              <a:t>000</a:t>
            </a:r>
            <a:r>
              <a:rPr lang="en-US" dirty="0">
                <a:sym typeface="Wingdings" pitchFamily="2" charset="2"/>
              </a:rPr>
              <a:t>00000 </a:t>
            </a:r>
            <a:r>
              <a:rPr lang="en-US" b="1" dirty="0">
                <a:sym typeface="Wingdings" pitchFamily="2" charset="2"/>
              </a:rPr>
              <a:t>{3 subnet bits on the 4</a:t>
            </a:r>
            <a:r>
              <a:rPr lang="en-US" b="1" baseline="30000" dirty="0">
                <a:sym typeface="Wingdings" pitchFamily="2" charset="2"/>
              </a:rPr>
              <a:t>th</a:t>
            </a:r>
            <a:r>
              <a:rPr lang="en-US" b="1" dirty="0">
                <a:sym typeface="Wingdings" pitchFamily="2" charset="2"/>
              </a:rPr>
              <a:t> octet}</a:t>
            </a:r>
            <a:r>
              <a:rPr lang="en-US" dirty="0">
                <a:sym typeface="Wingdings" pitchFamily="2" charset="2"/>
              </a:rPr>
              <a:t>  </a:t>
            </a:r>
          </a:p>
          <a:p>
            <a:pPr lvl="2"/>
            <a:r>
              <a:rPr lang="en-US" dirty="0"/>
              <a:t>The </a:t>
            </a:r>
            <a:r>
              <a:rPr lang="en-US" b="1" dirty="0"/>
              <a:t>/27 </a:t>
            </a:r>
            <a:r>
              <a:rPr lang="en-US" dirty="0"/>
              <a:t>subnet exists in the </a:t>
            </a:r>
            <a:r>
              <a:rPr lang="en-US" b="1" dirty="0"/>
              <a:t>4th octet</a:t>
            </a:r>
            <a:r>
              <a:rPr lang="en-US" dirty="0"/>
              <a:t>, therefore, </a:t>
            </a:r>
          </a:p>
          <a:p>
            <a:pPr lvl="2">
              <a:buNone/>
            </a:pPr>
            <a:r>
              <a:rPr lang="en-US" b="1" dirty="0"/>
              <a:t>      block size (subnet range) </a:t>
            </a:r>
            <a:r>
              <a:rPr lang="en-US" dirty="0"/>
              <a:t> = </a:t>
            </a:r>
            <a:r>
              <a:rPr lang="en-US" b="1" dirty="0"/>
              <a:t>2</a:t>
            </a:r>
            <a:r>
              <a:rPr lang="en-US" b="1" baseline="30000" dirty="0"/>
              <a:t>32</a:t>
            </a:r>
            <a:r>
              <a:rPr lang="en-US" b="1" baseline="30000" dirty="0">
                <a:sym typeface="Symbol"/>
              </a:rPr>
              <a:t>  27 </a:t>
            </a:r>
            <a:r>
              <a:rPr lang="en-US" b="1" dirty="0">
                <a:sym typeface="Symbol"/>
              </a:rPr>
              <a:t>= 2</a:t>
            </a:r>
            <a:r>
              <a:rPr lang="en-US" b="1" baseline="30000" dirty="0">
                <a:sym typeface="Symbol"/>
              </a:rPr>
              <a:t>5</a:t>
            </a:r>
            <a:r>
              <a:rPr lang="en-US" b="1" dirty="0">
                <a:sym typeface="Symbol"/>
              </a:rPr>
              <a:t> = 32</a:t>
            </a:r>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z="3200" smtClean="0">
                <a:solidFill>
                  <a:schemeClr val="tx1"/>
                </a:solidFill>
              </a:rPr>
              <a:pPr/>
              <a:t>26</a:t>
            </a:fld>
            <a:endParaRPr lang="th-TH" sz="3200" dirty="0">
              <a:solidFill>
                <a:schemeClr val="tx1"/>
              </a:solidFill>
            </a:endParaRPr>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List of Subnets in an Address block</a:t>
            </a:r>
            <a:endParaRPr lang="th-TH" sz="4000" dirty="0"/>
          </a:p>
        </p:txBody>
      </p:sp>
      <p:sp>
        <p:nvSpPr>
          <p:cNvPr id="3" name="Content Placeholder 2"/>
          <p:cNvSpPr>
            <a:spLocks noGrp="1"/>
          </p:cNvSpPr>
          <p:nvPr>
            <p:ph idx="1"/>
          </p:nvPr>
        </p:nvSpPr>
        <p:spPr>
          <a:xfrm>
            <a:off x="0" y="1295400"/>
            <a:ext cx="8991600" cy="4830763"/>
          </a:xfrm>
        </p:spPr>
        <p:txBody>
          <a:bodyPr>
            <a:normAutofit/>
          </a:bodyPr>
          <a:lstStyle/>
          <a:p>
            <a:r>
              <a:rPr lang="en-US" sz="2400" dirty="0"/>
              <a:t>From the above information, we can list all the </a:t>
            </a:r>
            <a:r>
              <a:rPr lang="en-US" sz="2400" b="1" dirty="0"/>
              <a:t>eight</a:t>
            </a:r>
            <a:r>
              <a:rPr lang="en-US" sz="2400" dirty="0"/>
              <a:t> </a:t>
            </a:r>
            <a:r>
              <a:rPr lang="en-US" sz="2400" b="1" dirty="0"/>
              <a:t>subnets</a:t>
            </a:r>
            <a:r>
              <a:rPr lang="en-US" sz="2400" dirty="0"/>
              <a:t> (represented by </a:t>
            </a:r>
            <a:r>
              <a:rPr lang="en-US" sz="2400" b="1" dirty="0"/>
              <a:t>first 3 bits of the 4</a:t>
            </a:r>
            <a:r>
              <a:rPr lang="en-US" sz="2400" b="1" baseline="30000" dirty="0"/>
              <a:t>th</a:t>
            </a:r>
            <a:r>
              <a:rPr lang="en-US" sz="2400" b="1" dirty="0"/>
              <a:t> octet</a:t>
            </a:r>
            <a:r>
              <a:rPr lang="en-US" sz="2400" dirty="0"/>
              <a:t>)</a:t>
            </a:r>
            <a:r>
              <a:rPr lang="en-US" sz="2400" b="1" dirty="0"/>
              <a:t> by their block size</a:t>
            </a:r>
            <a:r>
              <a:rPr lang="en-US" sz="2400" dirty="0"/>
              <a:t> (</a:t>
            </a:r>
            <a:r>
              <a:rPr lang="en-US" sz="2400" b="1" dirty="0"/>
              <a:t>32</a:t>
            </a:r>
            <a:r>
              <a:rPr lang="en-US" sz="2400" dirty="0"/>
              <a:t>):</a:t>
            </a:r>
          </a:p>
          <a:p>
            <a:pPr marL="857250" lvl="1" indent="-457200">
              <a:buFont typeface="+mj-lt"/>
              <a:buAutoNum type="arabicPeriod"/>
            </a:pPr>
            <a:r>
              <a:rPr lang="en-US" sz="2200" b="1" dirty="0"/>
              <a:t>174.53.4.0/27 </a:t>
            </a:r>
            <a:r>
              <a:rPr lang="en-US" sz="2200" dirty="0"/>
              <a:t> </a:t>
            </a:r>
            <a:r>
              <a:rPr lang="en-US" sz="2200" dirty="0">
                <a:sym typeface="Wingdings" pitchFamily="2" charset="2"/>
              </a:rPr>
              <a:t>  10101110  00110101  00000100   </a:t>
            </a:r>
            <a:r>
              <a:rPr lang="en-US" sz="2200" b="1" dirty="0">
                <a:solidFill>
                  <a:srgbClr val="FF0000"/>
                </a:solidFill>
                <a:sym typeface="Wingdings" pitchFamily="2" charset="2"/>
              </a:rPr>
              <a:t>000</a:t>
            </a:r>
            <a:r>
              <a:rPr lang="en-US" sz="2200" dirty="0">
                <a:sym typeface="Wingdings" pitchFamily="2" charset="2"/>
              </a:rPr>
              <a:t> 00000 /27 </a:t>
            </a:r>
            <a:endParaRPr lang="th-TH" sz="2200" dirty="0"/>
          </a:p>
          <a:p>
            <a:pPr marL="857250" lvl="1" indent="-457200">
              <a:buFont typeface="+mj-lt"/>
              <a:buAutoNum type="arabicPeriod"/>
            </a:pPr>
            <a:r>
              <a:rPr lang="en-US" sz="2200" b="1" dirty="0"/>
              <a:t>174.53.4.32/27</a:t>
            </a:r>
            <a:r>
              <a:rPr lang="en-US" sz="2200" dirty="0"/>
              <a:t> </a:t>
            </a:r>
            <a:r>
              <a:rPr lang="en-US" sz="2200" dirty="0">
                <a:sym typeface="Wingdings" pitchFamily="2" charset="2"/>
              </a:rPr>
              <a:t> 10101110  00110101  00000100   </a:t>
            </a:r>
            <a:r>
              <a:rPr lang="en-US" sz="2200" b="1" dirty="0">
                <a:solidFill>
                  <a:srgbClr val="FF0000"/>
                </a:solidFill>
                <a:sym typeface="Wingdings" pitchFamily="2" charset="2"/>
              </a:rPr>
              <a:t>001</a:t>
            </a:r>
            <a:r>
              <a:rPr lang="en-US" sz="2200" dirty="0">
                <a:sym typeface="Wingdings" pitchFamily="2" charset="2"/>
              </a:rPr>
              <a:t> 00000 /27 </a:t>
            </a:r>
            <a:endParaRPr lang="th-TH" sz="2200" dirty="0"/>
          </a:p>
          <a:p>
            <a:pPr marL="857250" lvl="1" indent="-457200">
              <a:buFont typeface="+mj-lt"/>
              <a:buAutoNum type="arabicPeriod"/>
            </a:pPr>
            <a:r>
              <a:rPr lang="en-US" sz="2200" b="1" dirty="0"/>
              <a:t>174.53.4.64/27 </a:t>
            </a:r>
            <a:r>
              <a:rPr lang="en-US" sz="2200" dirty="0">
                <a:sym typeface="Wingdings" pitchFamily="2" charset="2"/>
              </a:rPr>
              <a:t> 10101110  00110101  00000100   </a:t>
            </a:r>
            <a:r>
              <a:rPr lang="en-US" sz="2200" b="1" dirty="0">
                <a:solidFill>
                  <a:srgbClr val="FF0000"/>
                </a:solidFill>
                <a:sym typeface="Wingdings" pitchFamily="2" charset="2"/>
              </a:rPr>
              <a:t>010</a:t>
            </a:r>
            <a:r>
              <a:rPr lang="en-US" sz="2200" dirty="0">
                <a:solidFill>
                  <a:srgbClr val="FF0000"/>
                </a:solidFill>
                <a:sym typeface="Wingdings" pitchFamily="2" charset="2"/>
              </a:rPr>
              <a:t> </a:t>
            </a:r>
            <a:r>
              <a:rPr lang="en-US" sz="2200" dirty="0">
                <a:sym typeface="Wingdings" pitchFamily="2" charset="2"/>
              </a:rPr>
              <a:t>00000 /27 </a:t>
            </a:r>
            <a:endParaRPr lang="th-TH" sz="2200" dirty="0"/>
          </a:p>
          <a:p>
            <a:pPr marL="857250" lvl="1" indent="-457200">
              <a:buFont typeface="+mj-lt"/>
              <a:buAutoNum type="arabicPeriod"/>
            </a:pPr>
            <a:r>
              <a:rPr lang="en-US" sz="2200" b="1" dirty="0"/>
              <a:t>174.53.4.96/27 </a:t>
            </a:r>
            <a:r>
              <a:rPr lang="en-US" sz="2200" dirty="0">
                <a:sym typeface="Wingdings" pitchFamily="2" charset="2"/>
              </a:rPr>
              <a:t> 10101110  00110101  00000100   </a:t>
            </a:r>
            <a:r>
              <a:rPr lang="en-US" sz="2200" b="1" dirty="0">
                <a:solidFill>
                  <a:srgbClr val="FF0000"/>
                </a:solidFill>
                <a:sym typeface="Wingdings" pitchFamily="2" charset="2"/>
              </a:rPr>
              <a:t>011</a:t>
            </a:r>
            <a:r>
              <a:rPr lang="en-US" sz="2200" dirty="0">
                <a:solidFill>
                  <a:srgbClr val="FF0000"/>
                </a:solidFill>
                <a:sym typeface="Wingdings" pitchFamily="2" charset="2"/>
              </a:rPr>
              <a:t> </a:t>
            </a:r>
            <a:r>
              <a:rPr lang="en-US" sz="2200" dirty="0">
                <a:sym typeface="Wingdings" pitchFamily="2" charset="2"/>
              </a:rPr>
              <a:t>00000 /27 </a:t>
            </a:r>
            <a:endParaRPr lang="th-TH" sz="2200" dirty="0"/>
          </a:p>
          <a:p>
            <a:pPr marL="857250" lvl="1" indent="-457200">
              <a:buFont typeface="+mj-lt"/>
              <a:buAutoNum type="arabicPeriod"/>
            </a:pPr>
            <a:r>
              <a:rPr lang="en-US" sz="2200" b="1" dirty="0"/>
              <a:t>174.53.4.128/27</a:t>
            </a:r>
            <a:r>
              <a:rPr lang="en-US" sz="2200" dirty="0"/>
              <a:t> </a:t>
            </a:r>
            <a:r>
              <a:rPr lang="en-US" sz="2200" dirty="0">
                <a:sym typeface="Wingdings" pitchFamily="2" charset="2"/>
              </a:rPr>
              <a:t> 10101110  00110101  00000100  </a:t>
            </a:r>
            <a:r>
              <a:rPr lang="en-US" sz="2200" b="1" dirty="0">
                <a:solidFill>
                  <a:srgbClr val="FF0000"/>
                </a:solidFill>
                <a:sym typeface="Wingdings" pitchFamily="2" charset="2"/>
              </a:rPr>
              <a:t>100</a:t>
            </a:r>
            <a:r>
              <a:rPr lang="en-US" sz="2200" dirty="0">
                <a:sym typeface="Wingdings" pitchFamily="2" charset="2"/>
              </a:rPr>
              <a:t> 00000 /27 </a:t>
            </a:r>
            <a:endParaRPr lang="th-TH" sz="2200" dirty="0"/>
          </a:p>
          <a:p>
            <a:pPr marL="857250" lvl="1" indent="-457200">
              <a:buFont typeface="+mj-lt"/>
              <a:buAutoNum type="arabicPeriod"/>
            </a:pPr>
            <a:r>
              <a:rPr lang="en-US" sz="2200" b="1" dirty="0"/>
              <a:t>174.53.4.160/27</a:t>
            </a:r>
            <a:r>
              <a:rPr lang="en-US" sz="2200" dirty="0"/>
              <a:t> </a:t>
            </a:r>
            <a:r>
              <a:rPr lang="en-US" sz="2200" dirty="0">
                <a:sym typeface="Wingdings" pitchFamily="2" charset="2"/>
              </a:rPr>
              <a:t> 10101110  00110101  00000100  </a:t>
            </a:r>
            <a:r>
              <a:rPr lang="en-US" sz="2200" b="1" dirty="0">
                <a:solidFill>
                  <a:srgbClr val="FF0000"/>
                </a:solidFill>
                <a:sym typeface="Wingdings" pitchFamily="2" charset="2"/>
              </a:rPr>
              <a:t>101</a:t>
            </a:r>
            <a:r>
              <a:rPr lang="en-US" sz="2200" dirty="0">
                <a:sym typeface="Wingdings" pitchFamily="2" charset="2"/>
              </a:rPr>
              <a:t> 00000 /27 </a:t>
            </a:r>
            <a:endParaRPr lang="th-TH" sz="2200" dirty="0"/>
          </a:p>
          <a:p>
            <a:pPr marL="857250" lvl="1" indent="-457200">
              <a:buFont typeface="+mj-lt"/>
              <a:buAutoNum type="arabicPeriod"/>
            </a:pPr>
            <a:r>
              <a:rPr lang="en-US" sz="2200" b="1" dirty="0"/>
              <a:t>174.53.4.192/27 </a:t>
            </a:r>
            <a:r>
              <a:rPr lang="en-US" sz="2200" dirty="0">
                <a:sym typeface="Wingdings" pitchFamily="2" charset="2"/>
              </a:rPr>
              <a:t> 10101110  00110101  00000100  </a:t>
            </a:r>
            <a:r>
              <a:rPr lang="en-US" sz="2200" b="1" dirty="0">
                <a:solidFill>
                  <a:srgbClr val="FF0000"/>
                </a:solidFill>
                <a:sym typeface="Wingdings" pitchFamily="2" charset="2"/>
              </a:rPr>
              <a:t>110</a:t>
            </a:r>
            <a:r>
              <a:rPr lang="en-US" sz="2200" dirty="0">
                <a:sym typeface="Wingdings" pitchFamily="2" charset="2"/>
              </a:rPr>
              <a:t> 00000 /27 </a:t>
            </a:r>
            <a:endParaRPr lang="th-TH" sz="2200" dirty="0"/>
          </a:p>
          <a:p>
            <a:pPr marL="857250" lvl="1" indent="-457200">
              <a:buFont typeface="+mj-lt"/>
              <a:buAutoNum type="arabicPeriod"/>
            </a:pPr>
            <a:r>
              <a:rPr lang="en-US" sz="2200" b="1" dirty="0"/>
              <a:t>174.53.4.224/27 </a:t>
            </a:r>
            <a:r>
              <a:rPr lang="en-US" sz="2200" dirty="0">
                <a:sym typeface="Wingdings" pitchFamily="2" charset="2"/>
              </a:rPr>
              <a:t> 10101110  00110101  00000100  </a:t>
            </a:r>
            <a:r>
              <a:rPr lang="en-US" sz="2200" b="1" dirty="0">
                <a:solidFill>
                  <a:srgbClr val="FF0000"/>
                </a:solidFill>
                <a:sym typeface="Wingdings" pitchFamily="2" charset="2"/>
              </a:rPr>
              <a:t>111</a:t>
            </a:r>
            <a:r>
              <a:rPr lang="en-US" sz="2200" dirty="0">
                <a:sym typeface="Wingdings" pitchFamily="2" charset="2"/>
              </a:rPr>
              <a:t> 00000 /27 </a:t>
            </a:r>
            <a:endParaRPr lang="th-TH" sz="2200" dirty="0"/>
          </a:p>
          <a:p>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27</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List of Subnets in an Address block</a:t>
            </a:r>
            <a:endParaRPr lang="th-TH" sz="4000" dirty="0"/>
          </a:p>
        </p:txBody>
      </p:sp>
      <p:sp>
        <p:nvSpPr>
          <p:cNvPr id="3" name="Content Placeholder 2"/>
          <p:cNvSpPr>
            <a:spLocks noGrp="1"/>
          </p:cNvSpPr>
          <p:nvPr>
            <p:ph idx="1"/>
          </p:nvPr>
        </p:nvSpPr>
        <p:spPr>
          <a:xfrm>
            <a:off x="152400" y="1295400"/>
            <a:ext cx="8991600" cy="4953000"/>
          </a:xfrm>
        </p:spPr>
        <p:txBody>
          <a:bodyPr>
            <a:normAutofit/>
          </a:bodyPr>
          <a:lstStyle/>
          <a:p>
            <a:r>
              <a:rPr lang="en-US" sz="2800" dirty="0"/>
              <a:t>List all the usable </a:t>
            </a:r>
            <a:r>
              <a:rPr lang="en-US" sz="2800" b="1" dirty="0"/>
              <a:t>IP addresses </a:t>
            </a:r>
            <a:r>
              <a:rPr lang="en-US" sz="2800" dirty="0"/>
              <a:t>under </a:t>
            </a:r>
            <a:r>
              <a:rPr lang="en-US" sz="2800" b="1" dirty="0">
                <a:solidFill>
                  <a:srgbClr val="FF0000"/>
                </a:solidFill>
              </a:rPr>
              <a:t>174.53.4.32/27 </a:t>
            </a:r>
            <a:r>
              <a:rPr lang="en-US" sz="2800" b="1" dirty="0"/>
              <a:t>subnet</a:t>
            </a:r>
            <a:r>
              <a:rPr lang="en-US" sz="2800" dirty="0"/>
              <a:t>:</a:t>
            </a:r>
          </a:p>
          <a:p>
            <a:pPr lvl="1">
              <a:buNone/>
            </a:pPr>
            <a:r>
              <a:rPr lang="en-US" sz="2400" dirty="0"/>
              <a:t> 10101110  00110101  00000100  </a:t>
            </a:r>
            <a:r>
              <a:rPr lang="en-US" sz="2400" b="1" dirty="0">
                <a:solidFill>
                  <a:srgbClr val="FF0000"/>
                </a:solidFill>
              </a:rPr>
              <a:t>001</a:t>
            </a:r>
            <a:r>
              <a:rPr lang="en-US" sz="2400" b="1" dirty="0">
                <a:solidFill>
                  <a:srgbClr val="0070C0"/>
                </a:solidFill>
              </a:rPr>
              <a:t>00001</a:t>
            </a:r>
            <a:r>
              <a:rPr lang="en-US" sz="2400" dirty="0">
                <a:solidFill>
                  <a:srgbClr val="FF0000"/>
                </a:solidFill>
              </a:rPr>
              <a:t> </a:t>
            </a:r>
            <a:r>
              <a:rPr lang="en-US" sz="2400" dirty="0">
                <a:sym typeface="Wingdings" pitchFamily="2" charset="2"/>
              </a:rPr>
              <a:t></a:t>
            </a:r>
            <a:r>
              <a:rPr lang="en-US" sz="2400" dirty="0"/>
              <a:t>  </a:t>
            </a:r>
            <a:r>
              <a:rPr lang="en-US" sz="2400" b="1" dirty="0"/>
              <a:t>174.53.4.33</a:t>
            </a:r>
          </a:p>
          <a:p>
            <a:pPr lvl="1">
              <a:buNone/>
            </a:pPr>
            <a:r>
              <a:rPr lang="en-US" sz="2400" dirty="0"/>
              <a:t> 10101110  00110101  00000100  </a:t>
            </a:r>
            <a:r>
              <a:rPr lang="en-US" sz="2400" b="1" dirty="0">
                <a:solidFill>
                  <a:srgbClr val="FF0000"/>
                </a:solidFill>
              </a:rPr>
              <a:t>001</a:t>
            </a:r>
            <a:r>
              <a:rPr lang="en-US" sz="2400" b="1" dirty="0">
                <a:solidFill>
                  <a:srgbClr val="0070C0"/>
                </a:solidFill>
              </a:rPr>
              <a:t>00010 </a:t>
            </a:r>
            <a:r>
              <a:rPr lang="en-US" sz="2400" dirty="0"/>
              <a:t> </a:t>
            </a:r>
            <a:r>
              <a:rPr lang="en-US" sz="2400" dirty="0">
                <a:sym typeface="Wingdings" pitchFamily="2" charset="2"/>
              </a:rPr>
              <a:t></a:t>
            </a:r>
            <a:r>
              <a:rPr lang="en-US" sz="2400" dirty="0"/>
              <a:t> </a:t>
            </a:r>
            <a:r>
              <a:rPr lang="en-US" sz="2400" b="1" dirty="0"/>
              <a:t>174.53.4.34</a:t>
            </a:r>
          </a:p>
          <a:p>
            <a:pPr lvl="1">
              <a:buNone/>
            </a:pPr>
            <a:r>
              <a:rPr lang="en-US" sz="2400" dirty="0"/>
              <a:t> 10101110  00110101  00000100  </a:t>
            </a:r>
            <a:r>
              <a:rPr lang="en-US" sz="2400" b="1" dirty="0">
                <a:solidFill>
                  <a:srgbClr val="FF0000"/>
                </a:solidFill>
              </a:rPr>
              <a:t>001</a:t>
            </a:r>
            <a:r>
              <a:rPr lang="en-US" sz="2400" b="1" dirty="0">
                <a:solidFill>
                  <a:srgbClr val="0070C0"/>
                </a:solidFill>
              </a:rPr>
              <a:t>00011</a:t>
            </a:r>
            <a:r>
              <a:rPr lang="en-US" sz="2400" b="1" dirty="0"/>
              <a:t> </a:t>
            </a:r>
            <a:r>
              <a:rPr lang="en-US" sz="2400" dirty="0">
                <a:sym typeface="Wingdings" pitchFamily="2" charset="2"/>
              </a:rPr>
              <a:t></a:t>
            </a:r>
            <a:r>
              <a:rPr lang="en-US" sz="2400" dirty="0"/>
              <a:t> </a:t>
            </a:r>
            <a:r>
              <a:rPr lang="en-US" sz="2400" b="1" dirty="0"/>
              <a:t>174.53.4.35</a:t>
            </a:r>
          </a:p>
          <a:p>
            <a:pPr lvl="1">
              <a:buNone/>
            </a:pPr>
            <a:r>
              <a:rPr lang="en-US" sz="2400" dirty="0"/>
              <a:t> 10101110  00110101  00000100  </a:t>
            </a:r>
            <a:r>
              <a:rPr lang="en-US" sz="2400" b="1" dirty="0">
                <a:solidFill>
                  <a:srgbClr val="FF0000"/>
                </a:solidFill>
              </a:rPr>
              <a:t>001</a:t>
            </a:r>
            <a:r>
              <a:rPr lang="en-US" sz="2400" b="1" dirty="0">
                <a:solidFill>
                  <a:srgbClr val="0070C0"/>
                </a:solidFill>
              </a:rPr>
              <a:t>00100 </a:t>
            </a:r>
            <a:r>
              <a:rPr lang="en-US" sz="2400" dirty="0">
                <a:sym typeface="Wingdings" pitchFamily="2" charset="2"/>
              </a:rPr>
              <a:t></a:t>
            </a:r>
            <a:r>
              <a:rPr lang="en-US" sz="2400" dirty="0"/>
              <a:t> </a:t>
            </a:r>
            <a:r>
              <a:rPr lang="en-US" sz="2400" b="1" dirty="0"/>
              <a:t>174.53.4.36</a:t>
            </a:r>
          </a:p>
          <a:p>
            <a:pPr lvl="1">
              <a:buNone/>
            </a:pPr>
            <a:r>
              <a:rPr lang="en-US" sz="2400" dirty="0"/>
              <a:t>-------------------------------------------------------------------------------</a:t>
            </a:r>
          </a:p>
          <a:p>
            <a:pPr lvl="1">
              <a:buNone/>
            </a:pPr>
            <a:r>
              <a:rPr lang="en-US" sz="2400" dirty="0"/>
              <a:t>10101110  00110101  00000100  </a:t>
            </a:r>
            <a:r>
              <a:rPr lang="en-US" sz="2400" b="1" dirty="0">
                <a:solidFill>
                  <a:srgbClr val="FF0000"/>
                </a:solidFill>
              </a:rPr>
              <a:t>001</a:t>
            </a:r>
            <a:r>
              <a:rPr lang="en-US" sz="2400" b="1" dirty="0"/>
              <a:t>11110</a:t>
            </a:r>
            <a:r>
              <a:rPr lang="en-US" sz="2400" dirty="0"/>
              <a:t> </a:t>
            </a:r>
            <a:r>
              <a:rPr lang="en-US" sz="2400" dirty="0">
                <a:sym typeface="Wingdings" pitchFamily="2" charset="2"/>
              </a:rPr>
              <a:t></a:t>
            </a:r>
            <a:r>
              <a:rPr lang="en-US" sz="2400" dirty="0"/>
              <a:t> </a:t>
            </a:r>
            <a:r>
              <a:rPr lang="en-US" sz="2400" b="1" dirty="0"/>
              <a:t>174.53.4.62</a:t>
            </a:r>
          </a:p>
          <a:p>
            <a:pPr lvl="1">
              <a:buNone/>
            </a:pPr>
            <a:endParaRPr lang="en-US" sz="2400" b="1" u="sng" dirty="0"/>
          </a:p>
          <a:p>
            <a:pPr lvl="1">
              <a:buNone/>
            </a:pPr>
            <a:r>
              <a:rPr lang="en-US" sz="2400" b="1" u="sng" dirty="0"/>
              <a:t>Subnet mask:</a:t>
            </a:r>
          </a:p>
          <a:p>
            <a:pPr lvl="1">
              <a:buNone/>
            </a:pPr>
            <a:r>
              <a:rPr lang="en-US" sz="2400" dirty="0"/>
              <a:t>11111111  11111111  11111111  111 00000 = </a:t>
            </a:r>
            <a:r>
              <a:rPr lang="en-US" sz="2400" b="1" dirty="0"/>
              <a:t>/27</a:t>
            </a:r>
            <a:endParaRPr lang="th-TH" sz="2400" b="1" dirty="0"/>
          </a:p>
        </p:txBody>
      </p:sp>
      <p:sp>
        <p:nvSpPr>
          <p:cNvPr id="5" name="Slide Number Placeholder 4"/>
          <p:cNvSpPr>
            <a:spLocks noGrp="1"/>
          </p:cNvSpPr>
          <p:nvPr>
            <p:ph type="sldNum" sz="quarter" idx="12"/>
          </p:nvPr>
        </p:nvSpPr>
        <p:spPr/>
        <p:txBody>
          <a:bodyPr/>
          <a:lstStyle/>
          <a:p>
            <a:fld id="{3492EA00-C396-4F33-8C81-810A9D1957EE}" type="slidenum">
              <a:rPr lang="th-TH" smtClean="0"/>
              <a:pPr/>
              <a:t>28</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
        <p:nvSpPr>
          <p:cNvPr id="4" name="TextBox 3">
            <a:extLst>
              <a:ext uri="{FF2B5EF4-FFF2-40B4-BE49-F238E27FC236}">
                <a16:creationId xmlns:a16="http://schemas.microsoft.com/office/drawing/2014/main" id="{88172E19-1F53-835E-C790-EED406B62667}"/>
              </a:ext>
            </a:extLst>
          </p:cNvPr>
          <p:cNvSpPr txBox="1"/>
          <p:nvPr/>
        </p:nvSpPr>
        <p:spPr>
          <a:xfrm>
            <a:off x="8229600" y="2743200"/>
            <a:ext cx="1219200" cy="646331"/>
          </a:xfrm>
          <a:prstGeom prst="rect">
            <a:avLst/>
          </a:prstGeom>
          <a:noFill/>
        </p:spPr>
        <p:txBody>
          <a:bodyPr wrap="square" rtlCol="0">
            <a:spAutoFit/>
          </a:bodyPr>
          <a:lstStyle/>
          <a:p>
            <a:r>
              <a:rPr lang="en-US" sz="1800" b="1" dirty="0"/>
              <a:t>IP </a:t>
            </a:r>
          </a:p>
          <a:p>
            <a:r>
              <a:rPr lang="en-US" sz="1800" b="1" dirty="0"/>
              <a:t>address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List of Subnets in an Address block</a:t>
            </a:r>
            <a:endParaRPr lang="th-TH" sz="4000" dirty="0"/>
          </a:p>
        </p:txBody>
      </p:sp>
      <p:sp>
        <p:nvSpPr>
          <p:cNvPr id="3" name="Content Placeholder 2"/>
          <p:cNvSpPr>
            <a:spLocks noGrp="1"/>
          </p:cNvSpPr>
          <p:nvPr>
            <p:ph idx="1"/>
          </p:nvPr>
        </p:nvSpPr>
        <p:spPr>
          <a:xfrm>
            <a:off x="0" y="1066800"/>
            <a:ext cx="9144000" cy="5410200"/>
          </a:xfrm>
        </p:spPr>
        <p:txBody>
          <a:bodyPr>
            <a:normAutofit/>
          </a:bodyPr>
          <a:lstStyle/>
          <a:p>
            <a:r>
              <a:rPr lang="en-US" sz="2400" dirty="0"/>
              <a:t>List the </a:t>
            </a:r>
            <a:r>
              <a:rPr lang="en-US" sz="2400" b="1" dirty="0">
                <a:solidFill>
                  <a:srgbClr val="FF0000"/>
                </a:solidFill>
              </a:rPr>
              <a:t>/23 subnets </a:t>
            </a:r>
            <a:r>
              <a:rPr lang="en-US" sz="2400" dirty="0"/>
              <a:t>that exist in the </a:t>
            </a:r>
            <a:r>
              <a:rPr lang="en-US" sz="2400" b="1" dirty="0">
                <a:solidFill>
                  <a:srgbClr val="FF0000"/>
                </a:solidFill>
              </a:rPr>
              <a:t>141.67.128.0/21</a:t>
            </a:r>
            <a:r>
              <a:rPr lang="en-US" sz="2400" dirty="0"/>
              <a:t> address block</a:t>
            </a:r>
          </a:p>
          <a:p>
            <a:pPr lvl="1"/>
            <a:r>
              <a:rPr lang="en-US" sz="2400" u="sng" dirty="0"/>
              <a:t>There are </a:t>
            </a:r>
            <a:r>
              <a:rPr lang="en-US" sz="2400" b="1" u="sng" dirty="0"/>
              <a:t>fou</a:t>
            </a:r>
            <a:r>
              <a:rPr lang="en-US" sz="2400" b="1" dirty="0"/>
              <a:t>r</a:t>
            </a:r>
            <a:r>
              <a:rPr lang="en-US" sz="2400" dirty="0"/>
              <a:t>  </a:t>
            </a:r>
            <a:r>
              <a:rPr lang="en-US" sz="2400" b="1" dirty="0"/>
              <a:t>/23 subnets</a:t>
            </a:r>
            <a:r>
              <a:rPr lang="en-US" sz="2400" dirty="0"/>
              <a:t> in a </a:t>
            </a:r>
            <a:r>
              <a:rPr lang="en-US" sz="2400" b="1" dirty="0"/>
              <a:t>/21 </a:t>
            </a:r>
            <a:r>
              <a:rPr lang="en-US" sz="2400" dirty="0"/>
              <a:t>address block (</a:t>
            </a:r>
            <a:r>
              <a:rPr lang="en-US" sz="2400" b="1" dirty="0"/>
              <a:t>2</a:t>
            </a:r>
            <a:r>
              <a:rPr lang="en-US" sz="2400" b="1" baseline="30000" dirty="0"/>
              <a:t>23</a:t>
            </a:r>
            <a:r>
              <a:rPr lang="en-US" sz="2400" b="1" baseline="30000" dirty="0">
                <a:sym typeface="Symbol"/>
              </a:rPr>
              <a:t>  21 </a:t>
            </a:r>
            <a:r>
              <a:rPr lang="en-US" sz="2400" b="1" dirty="0">
                <a:sym typeface="Symbol"/>
              </a:rPr>
              <a:t>= </a:t>
            </a:r>
            <a:r>
              <a:rPr lang="en-US" sz="2400" b="1" dirty="0"/>
              <a:t>2</a:t>
            </a:r>
            <a:r>
              <a:rPr lang="en-US" sz="2400" b="1" baseline="30000" dirty="0"/>
              <a:t>2 </a:t>
            </a:r>
            <a:r>
              <a:rPr lang="en-US" sz="2400" b="1" dirty="0"/>
              <a:t>= </a:t>
            </a:r>
            <a:r>
              <a:rPr lang="en-US" sz="2400" b="1" dirty="0">
                <a:sym typeface="Symbol"/>
              </a:rPr>
              <a:t>4</a:t>
            </a:r>
            <a:r>
              <a:rPr lang="en-US" sz="2400" dirty="0"/>
              <a:t>) The </a:t>
            </a:r>
            <a:r>
              <a:rPr lang="en-US" sz="2400" b="1" u="sng" dirty="0"/>
              <a:t>2 Subnet bits (23-21) are located  after the /21</a:t>
            </a:r>
            <a:r>
              <a:rPr lang="en-US" sz="2400" b="1" u="sng" baseline="30000" dirty="0"/>
              <a:t>st</a:t>
            </a:r>
            <a:r>
              <a:rPr lang="en-US" sz="2400" b="1" u="sng" dirty="0"/>
              <a:t> bit of the 3</a:t>
            </a:r>
            <a:r>
              <a:rPr lang="en-US" sz="2400" b="1" u="sng" baseline="30000" dirty="0"/>
              <a:t>rd</a:t>
            </a:r>
            <a:r>
              <a:rPr lang="en-US" sz="2400" b="1" u="sng" dirty="0"/>
              <a:t> octet</a:t>
            </a:r>
            <a:r>
              <a:rPr lang="en-US" sz="2400" dirty="0"/>
              <a:t>. The </a:t>
            </a:r>
            <a:r>
              <a:rPr lang="en-US" sz="2400" b="1" dirty="0"/>
              <a:t>/23 subnet </a:t>
            </a:r>
            <a:r>
              <a:rPr lang="en-US" sz="2400" dirty="0"/>
              <a:t>exists in the </a:t>
            </a:r>
            <a:r>
              <a:rPr lang="en-US" sz="2400" b="1" dirty="0"/>
              <a:t>3rd octet (24 bits)</a:t>
            </a:r>
            <a:r>
              <a:rPr lang="en-US" sz="2400" dirty="0"/>
              <a:t>, therefore, the </a:t>
            </a:r>
            <a:r>
              <a:rPr lang="en-US" sz="2400" b="1" dirty="0"/>
              <a:t>block size  </a:t>
            </a:r>
            <a:r>
              <a:rPr lang="en-US" sz="2400" dirty="0"/>
              <a:t>is: </a:t>
            </a:r>
            <a:r>
              <a:rPr lang="en-US" sz="2400" b="1" dirty="0"/>
              <a:t>2</a:t>
            </a:r>
            <a:r>
              <a:rPr lang="en-US" sz="2400" b="1" baseline="30000" dirty="0"/>
              <a:t>24</a:t>
            </a:r>
            <a:r>
              <a:rPr lang="en-US" sz="2400" b="1" baseline="30000" dirty="0">
                <a:sym typeface="Symbol"/>
              </a:rPr>
              <a:t>  23 </a:t>
            </a:r>
            <a:r>
              <a:rPr lang="en-US" sz="2400" b="1" dirty="0">
                <a:sym typeface="Symbol"/>
              </a:rPr>
              <a:t>= 2</a:t>
            </a:r>
            <a:r>
              <a:rPr lang="en-US" sz="2400" b="1" baseline="30000" dirty="0">
                <a:sym typeface="Symbol"/>
              </a:rPr>
              <a:t>1</a:t>
            </a:r>
            <a:r>
              <a:rPr lang="en-US" sz="2400" b="1" dirty="0">
                <a:sym typeface="Symbol"/>
              </a:rPr>
              <a:t> = 2</a:t>
            </a:r>
            <a:r>
              <a:rPr lang="en-US" sz="2400" dirty="0">
                <a:sym typeface="Symbol"/>
              </a:rPr>
              <a:t>.</a:t>
            </a:r>
          </a:p>
          <a:p>
            <a:pPr lvl="1"/>
            <a:r>
              <a:rPr lang="en-US" sz="2400" dirty="0"/>
              <a:t>Knowing this, we can now list the </a:t>
            </a:r>
            <a:r>
              <a:rPr lang="en-US" sz="2400" b="1" dirty="0"/>
              <a:t>subnets</a:t>
            </a:r>
            <a:r>
              <a:rPr lang="en-US" sz="2400" dirty="0"/>
              <a:t> by starting at first network of the given block and </a:t>
            </a:r>
            <a:r>
              <a:rPr lang="en-US" sz="2400" b="1" dirty="0"/>
              <a:t>incrementing by the block size (2)</a:t>
            </a:r>
            <a:r>
              <a:rPr lang="en-US" sz="2400" dirty="0"/>
              <a:t> in the </a:t>
            </a:r>
            <a:r>
              <a:rPr lang="en-US" sz="2400" b="1" dirty="0"/>
              <a:t>3rd octet</a:t>
            </a:r>
            <a:r>
              <a:rPr lang="en-US" sz="2400" dirty="0"/>
              <a:t>:</a:t>
            </a:r>
          </a:p>
          <a:p>
            <a:pPr lvl="1">
              <a:buNone/>
            </a:pPr>
            <a:r>
              <a:rPr lang="en-US" sz="2200" b="1" dirty="0"/>
              <a:t>141.67.128.0/23</a:t>
            </a:r>
            <a:r>
              <a:rPr lang="en-US" sz="2200" dirty="0"/>
              <a:t> </a:t>
            </a:r>
            <a:r>
              <a:rPr lang="en-US" sz="2200" dirty="0">
                <a:sym typeface="Wingdings" pitchFamily="2" charset="2"/>
              </a:rPr>
              <a:t> 10001101  01000011  10000</a:t>
            </a:r>
            <a:r>
              <a:rPr lang="en-US" sz="2200" b="1" u="sng" dirty="0">
                <a:sym typeface="Wingdings" pitchFamily="2" charset="2"/>
              </a:rPr>
              <a:t>00</a:t>
            </a:r>
            <a:r>
              <a:rPr lang="en-US" sz="2200" dirty="0">
                <a:sym typeface="Wingdings" pitchFamily="2" charset="2"/>
              </a:rPr>
              <a:t>0  00000000/23</a:t>
            </a:r>
            <a:endParaRPr lang="th-TH" sz="2200" dirty="0"/>
          </a:p>
          <a:p>
            <a:pPr lvl="1">
              <a:buNone/>
            </a:pPr>
            <a:r>
              <a:rPr lang="en-US" sz="2200" b="1" dirty="0"/>
              <a:t>141.67.130.0/23</a:t>
            </a:r>
            <a:r>
              <a:rPr lang="en-US" sz="2200" dirty="0"/>
              <a:t> </a:t>
            </a:r>
            <a:r>
              <a:rPr lang="en-US" sz="2200" dirty="0">
                <a:sym typeface="Wingdings" pitchFamily="2" charset="2"/>
              </a:rPr>
              <a:t> 10001101  01000011  10000</a:t>
            </a:r>
            <a:r>
              <a:rPr lang="en-US" sz="2200" b="1" u="sng" dirty="0">
                <a:sym typeface="Wingdings" pitchFamily="2" charset="2"/>
              </a:rPr>
              <a:t>01</a:t>
            </a:r>
            <a:r>
              <a:rPr lang="en-US" sz="2200" dirty="0">
                <a:sym typeface="Wingdings" pitchFamily="2" charset="2"/>
              </a:rPr>
              <a:t>0  00000000/23</a:t>
            </a:r>
            <a:endParaRPr lang="th-TH" sz="2200" dirty="0"/>
          </a:p>
          <a:p>
            <a:pPr lvl="1">
              <a:buNone/>
            </a:pPr>
            <a:r>
              <a:rPr lang="en-US" sz="2200" b="1" dirty="0"/>
              <a:t>141.67.132.0/23</a:t>
            </a:r>
            <a:r>
              <a:rPr lang="en-US" sz="2200" dirty="0"/>
              <a:t> </a:t>
            </a:r>
            <a:r>
              <a:rPr lang="en-US" sz="2200" dirty="0">
                <a:sym typeface="Wingdings" pitchFamily="2" charset="2"/>
              </a:rPr>
              <a:t> 10001101  01000011  10000</a:t>
            </a:r>
            <a:r>
              <a:rPr lang="en-US" sz="2200" b="1" u="sng" dirty="0">
                <a:sym typeface="Wingdings" pitchFamily="2" charset="2"/>
              </a:rPr>
              <a:t>10</a:t>
            </a:r>
            <a:r>
              <a:rPr lang="en-US" sz="2200" dirty="0">
                <a:sym typeface="Wingdings" pitchFamily="2" charset="2"/>
              </a:rPr>
              <a:t>0  00000000/23</a:t>
            </a:r>
            <a:endParaRPr lang="th-TH" sz="2200" dirty="0"/>
          </a:p>
          <a:p>
            <a:pPr lvl="1">
              <a:buNone/>
            </a:pPr>
            <a:r>
              <a:rPr lang="en-US" sz="2200" b="1" dirty="0"/>
              <a:t>141.67.134.0/23</a:t>
            </a:r>
            <a:r>
              <a:rPr lang="en-US" sz="2200" dirty="0"/>
              <a:t> </a:t>
            </a:r>
            <a:r>
              <a:rPr lang="en-US" sz="2200" dirty="0">
                <a:sym typeface="Wingdings" pitchFamily="2" charset="2"/>
              </a:rPr>
              <a:t> 10001101  01000011  10000</a:t>
            </a:r>
            <a:r>
              <a:rPr lang="en-US" sz="2200" b="1" u="sng" dirty="0">
                <a:sym typeface="Wingdings" pitchFamily="2" charset="2"/>
              </a:rPr>
              <a:t>11</a:t>
            </a:r>
            <a:r>
              <a:rPr lang="en-US" sz="2200" dirty="0">
                <a:sym typeface="Wingdings" pitchFamily="2" charset="2"/>
              </a:rPr>
              <a:t>0  00000000/23</a:t>
            </a:r>
            <a:endParaRPr lang="th-TH" sz="2200" dirty="0"/>
          </a:p>
          <a:p>
            <a:pPr lvl="1"/>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29</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IPv4 Classful Addressing Scheme</a:t>
            </a:r>
            <a:endParaRPr lang="th-TH" sz="3600" dirty="0"/>
          </a:p>
        </p:txBody>
      </p:sp>
      <p:sp>
        <p:nvSpPr>
          <p:cNvPr id="5" name="Slide Number Placeholder 4"/>
          <p:cNvSpPr>
            <a:spLocks noGrp="1"/>
          </p:cNvSpPr>
          <p:nvPr>
            <p:ph type="sldNum" sz="quarter" idx="12"/>
          </p:nvPr>
        </p:nvSpPr>
        <p:spPr/>
        <p:txBody>
          <a:bodyPr/>
          <a:lstStyle/>
          <a:p>
            <a:fld id="{4C82A62F-9B67-40DC-999A-F15A3A1A2766}" type="slidenum">
              <a:rPr lang="th-TH" smtClean="0"/>
              <a:pPr/>
              <a:t>3</a:t>
            </a:fld>
            <a:endParaRPr lang="th-TH"/>
          </a:p>
        </p:txBody>
      </p:sp>
      <p:sp>
        <p:nvSpPr>
          <p:cNvPr id="6" name="Footer Placeholder 5"/>
          <p:cNvSpPr>
            <a:spLocks noGrp="1"/>
          </p:cNvSpPr>
          <p:nvPr>
            <p:ph type="ftr" sz="quarter" idx="11"/>
          </p:nvPr>
        </p:nvSpPr>
        <p:spPr>
          <a:xfrm>
            <a:off x="762000" y="6356350"/>
            <a:ext cx="7391400" cy="365125"/>
          </a:xfrm>
        </p:spPr>
        <p:txBody>
          <a:bodyPr/>
          <a:lstStyle/>
          <a:p>
            <a:r>
              <a:rPr lang="en-US" dirty="0">
                <a:solidFill>
                  <a:schemeClr val="tx1"/>
                </a:solidFill>
              </a:rPr>
              <a:t>Internetworking with TCP/IP: Principles, Protocol, and Architecture, </a:t>
            </a:r>
            <a:fld id="{6D870CFC-7AF8-43C7-AA08-A984010CFE77}" type="slidenum">
              <a:rPr lang="en-US" smtClean="0">
                <a:solidFill>
                  <a:schemeClr val="tx1"/>
                </a:solidFill>
              </a:rPr>
              <a:pPr/>
              <a:t>3</a:t>
            </a:fld>
            <a:r>
              <a:rPr lang="en-US" dirty="0">
                <a:solidFill>
                  <a:schemeClr val="tx1"/>
                </a:solidFill>
              </a:rPr>
              <a:t>Douglas E. Comer 6</a:t>
            </a:r>
            <a:r>
              <a:rPr lang="en-US" baseline="30000" dirty="0">
                <a:solidFill>
                  <a:schemeClr val="tx1"/>
                </a:solidFill>
              </a:rPr>
              <a:t>th</a:t>
            </a:r>
            <a:r>
              <a:rPr lang="en-US" dirty="0">
                <a:solidFill>
                  <a:schemeClr val="tx1"/>
                </a:solidFill>
              </a:rPr>
              <a:t> Edition, 2017</a:t>
            </a:r>
            <a:endParaRPr lang="th-TH" dirty="0"/>
          </a:p>
        </p:txBody>
      </p:sp>
      <p:pic>
        <p:nvPicPr>
          <p:cNvPr id="3" name="Picture 2"/>
          <p:cNvPicPr>
            <a:picLocks noChangeAspect="1" noChangeArrowheads="1"/>
          </p:cNvPicPr>
          <p:nvPr/>
        </p:nvPicPr>
        <p:blipFill>
          <a:blip r:embed="rId2" cstate="print"/>
          <a:srcRect/>
          <a:stretch>
            <a:fillRect/>
          </a:stretch>
        </p:blipFill>
        <p:spPr bwMode="auto">
          <a:xfrm>
            <a:off x="762000" y="1219200"/>
            <a:ext cx="7696200" cy="48291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List of Subnets in an Address Block</a:t>
            </a:r>
            <a:endParaRPr lang="th-TH" sz="4000" dirty="0"/>
          </a:p>
        </p:txBody>
      </p:sp>
      <p:sp>
        <p:nvSpPr>
          <p:cNvPr id="3" name="Content Placeholder 2"/>
          <p:cNvSpPr>
            <a:spLocks noGrp="1"/>
          </p:cNvSpPr>
          <p:nvPr>
            <p:ph idx="1"/>
          </p:nvPr>
        </p:nvSpPr>
        <p:spPr>
          <a:xfrm>
            <a:off x="0" y="1447800"/>
            <a:ext cx="9144000" cy="4678363"/>
          </a:xfrm>
        </p:spPr>
        <p:txBody>
          <a:bodyPr>
            <a:normAutofit/>
          </a:bodyPr>
          <a:lstStyle/>
          <a:p>
            <a:r>
              <a:rPr lang="en-US" sz="2800" dirty="0"/>
              <a:t>List the </a:t>
            </a:r>
            <a:r>
              <a:rPr lang="en-US" sz="2800" b="1" dirty="0"/>
              <a:t>/13 subnets</a:t>
            </a:r>
            <a:r>
              <a:rPr lang="en-US" sz="2800" dirty="0"/>
              <a:t> that exist in the </a:t>
            </a:r>
            <a:r>
              <a:rPr lang="en-US" sz="2800" b="1" dirty="0"/>
              <a:t>131.80.0.0/12 </a:t>
            </a:r>
            <a:r>
              <a:rPr lang="en-US" sz="2800" dirty="0"/>
              <a:t>address block. </a:t>
            </a:r>
          </a:p>
          <a:p>
            <a:r>
              <a:rPr lang="en-US" sz="2400" b="1" u="sng" dirty="0"/>
              <a:t>ANS: </a:t>
            </a:r>
          </a:p>
          <a:p>
            <a:pPr lvl="1">
              <a:buNone/>
            </a:pPr>
            <a:r>
              <a:rPr lang="en-US" sz="2400" dirty="0"/>
              <a:t>    </a:t>
            </a:r>
            <a:r>
              <a:rPr lang="en-US" sz="2400" b="1" u="sng" dirty="0"/>
              <a:t>Two</a:t>
            </a:r>
            <a:r>
              <a:rPr lang="en-US" sz="2400" u="sng" dirty="0"/>
              <a:t> </a:t>
            </a:r>
            <a:r>
              <a:rPr lang="en-US" sz="2400" dirty="0"/>
              <a:t> </a:t>
            </a:r>
            <a:r>
              <a:rPr lang="en-US" sz="2400" b="1" dirty="0"/>
              <a:t>/13 </a:t>
            </a:r>
            <a:r>
              <a:rPr lang="en-US" sz="2400" dirty="0"/>
              <a:t>subnets can be gotten from a </a:t>
            </a:r>
            <a:r>
              <a:rPr lang="en-US" sz="2400" b="1" dirty="0"/>
              <a:t>/12 </a:t>
            </a:r>
            <a:r>
              <a:rPr lang="en-US" sz="2400" dirty="0"/>
              <a:t>address block (</a:t>
            </a:r>
            <a:r>
              <a:rPr lang="en-US" sz="2400" b="1" dirty="0"/>
              <a:t>2</a:t>
            </a:r>
            <a:r>
              <a:rPr lang="en-US" sz="2400" b="1" baseline="30000" dirty="0"/>
              <a:t>13-12</a:t>
            </a:r>
            <a:r>
              <a:rPr lang="en-US" sz="2400" b="1" dirty="0"/>
              <a:t> = 2</a:t>
            </a:r>
            <a:r>
              <a:rPr lang="en-US" sz="2400" b="1" baseline="30000" dirty="0"/>
              <a:t>1</a:t>
            </a:r>
            <a:r>
              <a:rPr lang="en-US" sz="2400" b="1" dirty="0"/>
              <a:t> = 2</a:t>
            </a:r>
            <a:r>
              <a:rPr lang="en-US" sz="2400" dirty="0"/>
              <a:t>). The </a:t>
            </a:r>
            <a:r>
              <a:rPr lang="en-US" sz="2400" b="1" u="sng" dirty="0"/>
              <a:t>1</a:t>
            </a:r>
            <a:r>
              <a:rPr lang="en-US" sz="2400" u="sng" dirty="0"/>
              <a:t> </a:t>
            </a:r>
            <a:r>
              <a:rPr lang="en-US" sz="2400" b="1" u="sng" dirty="0"/>
              <a:t>Subnet bit (13-12 = 1) is located after the 12</a:t>
            </a:r>
            <a:r>
              <a:rPr lang="en-US" sz="2400" b="1" u="sng" baseline="30000" dirty="0"/>
              <a:t>th</a:t>
            </a:r>
            <a:r>
              <a:rPr lang="en-US" sz="2400" b="1" u="sng" dirty="0"/>
              <a:t> bit.   </a:t>
            </a:r>
            <a:r>
              <a:rPr lang="en-US" sz="2400" b="1" dirty="0"/>
              <a:t>/13 </a:t>
            </a:r>
            <a:r>
              <a:rPr lang="en-US" sz="2400" dirty="0"/>
              <a:t>sits in the </a:t>
            </a:r>
            <a:r>
              <a:rPr lang="en-US" sz="2400" b="1" dirty="0"/>
              <a:t>2</a:t>
            </a:r>
            <a:r>
              <a:rPr lang="en-US" sz="2400" b="1" baseline="30000" dirty="0"/>
              <a:t>nd </a:t>
            </a:r>
            <a:r>
              <a:rPr lang="en-US" sz="2400" b="1" dirty="0"/>
              <a:t>octet </a:t>
            </a:r>
            <a:r>
              <a:rPr lang="en-US" sz="2400" dirty="0"/>
              <a:t>which has a maximum number of bits of </a:t>
            </a:r>
            <a:r>
              <a:rPr lang="en-US" sz="2400" b="1" dirty="0"/>
              <a:t>16</a:t>
            </a:r>
            <a:r>
              <a:rPr lang="en-US" sz="2400" dirty="0"/>
              <a:t>. Therefore, the block size (subnet range) is </a:t>
            </a:r>
            <a:r>
              <a:rPr lang="en-US" sz="2400" b="1" dirty="0"/>
              <a:t>8 </a:t>
            </a:r>
            <a:r>
              <a:rPr lang="en-US" sz="2400" dirty="0"/>
              <a:t>(</a:t>
            </a:r>
            <a:r>
              <a:rPr lang="en-US" sz="2400" b="1" dirty="0"/>
              <a:t>2</a:t>
            </a:r>
            <a:r>
              <a:rPr lang="en-US" sz="2400" b="1" baseline="30000" dirty="0"/>
              <a:t>16 -13 </a:t>
            </a:r>
            <a:r>
              <a:rPr lang="en-US" sz="2400" b="1" dirty="0"/>
              <a:t> </a:t>
            </a:r>
            <a:r>
              <a:rPr lang="en-US" sz="2400" dirty="0"/>
              <a:t>= </a:t>
            </a:r>
            <a:r>
              <a:rPr lang="en-US" sz="2400" b="1" dirty="0"/>
              <a:t>2</a:t>
            </a:r>
            <a:r>
              <a:rPr lang="en-US" sz="2400" b="1" baseline="30000" dirty="0"/>
              <a:t>3 </a:t>
            </a:r>
            <a:r>
              <a:rPr lang="en-US" sz="2400" b="1" dirty="0"/>
              <a:t>= 8</a:t>
            </a:r>
            <a:r>
              <a:rPr lang="en-US" sz="2400" dirty="0"/>
              <a:t>).   </a:t>
            </a:r>
          </a:p>
          <a:p>
            <a:pPr lvl="1">
              <a:buNone/>
            </a:pPr>
            <a:r>
              <a:rPr lang="en-US" sz="2400" dirty="0"/>
              <a:t>   As such, the </a:t>
            </a:r>
            <a:r>
              <a:rPr lang="en-US" sz="2400" b="1" dirty="0"/>
              <a:t>/13 </a:t>
            </a:r>
            <a:r>
              <a:rPr lang="en-US" sz="2400" dirty="0"/>
              <a:t>subnets from the </a:t>
            </a:r>
            <a:r>
              <a:rPr lang="en-US" sz="2400" b="1" dirty="0"/>
              <a:t>131.80.0.0/12</a:t>
            </a:r>
            <a:r>
              <a:rPr lang="en-US" sz="2400" dirty="0"/>
              <a:t> block are: </a:t>
            </a:r>
          </a:p>
          <a:p>
            <a:pPr lvl="1">
              <a:buNone/>
            </a:pPr>
            <a:r>
              <a:rPr lang="en-US" sz="2400" b="1" dirty="0"/>
              <a:t>    </a:t>
            </a:r>
            <a:r>
              <a:rPr lang="en-US" sz="2400" dirty="0"/>
              <a:t>131.80.0.0/13 </a:t>
            </a:r>
            <a:r>
              <a:rPr lang="en-US" sz="2400" dirty="0">
                <a:sym typeface="Wingdings" pitchFamily="2" charset="2"/>
              </a:rPr>
              <a:t> 10000011  0101</a:t>
            </a:r>
            <a:r>
              <a:rPr lang="en-US" sz="2400" b="1" dirty="0">
                <a:sym typeface="Wingdings" pitchFamily="2" charset="2"/>
              </a:rPr>
              <a:t>0</a:t>
            </a:r>
            <a:r>
              <a:rPr lang="en-US" sz="2400" dirty="0">
                <a:sym typeface="Wingdings" pitchFamily="2" charset="2"/>
              </a:rPr>
              <a:t>000  00000000</a:t>
            </a:r>
            <a:r>
              <a:rPr lang="en-US" sz="2400" dirty="0"/>
              <a:t>  00000000</a:t>
            </a:r>
            <a:endParaRPr lang="th-TH" sz="2400" dirty="0"/>
          </a:p>
          <a:p>
            <a:pPr lvl="1">
              <a:buNone/>
            </a:pPr>
            <a:r>
              <a:rPr lang="en-US" sz="2400" dirty="0"/>
              <a:t>    131.88.0.0/13 </a:t>
            </a:r>
            <a:r>
              <a:rPr lang="en-US" sz="2400" dirty="0">
                <a:sym typeface="Wingdings" pitchFamily="2" charset="2"/>
              </a:rPr>
              <a:t> 10000011  0101</a:t>
            </a:r>
            <a:r>
              <a:rPr lang="en-US" sz="2400" b="1" dirty="0">
                <a:sym typeface="Wingdings" pitchFamily="2" charset="2"/>
              </a:rPr>
              <a:t>1</a:t>
            </a:r>
            <a:r>
              <a:rPr lang="en-US" sz="2400" dirty="0">
                <a:sym typeface="Wingdings" pitchFamily="2" charset="2"/>
              </a:rPr>
              <a:t>000  00000000</a:t>
            </a:r>
            <a:r>
              <a:rPr lang="en-US" sz="2400" dirty="0"/>
              <a:t>  00000000</a:t>
            </a:r>
            <a:endParaRPr lang="th-TH" sz="2400" dirty="0"/>
          </a:p>
          <a:p>
            <a:endParaRPr lang="en-US" sz="2400" dirty="0"/>
          </a:p>
          <a:p>
            <a:pPr lvl="1"/>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30</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dirty="0"/>
            </a:br>
            <a:r>
              <a:rPr lang="en-US" b="1" dirty="0"/>
              <a:t>Address Range of a Subnet</a:t>
            </a:r>
            <a:br>
              <a:rPr lang="en-US" dirty="0"/>
            </a:br>
            <a:endParaRPr lang="th-TH" dirty="0"/>
          </a:p>
        </p:txBody>
      </p:sp>
      <p:sp>
        <p:nvSpPr>
          <p:cNvPr id="3" name="Content Placeholder 2"/>
          <p:cNvSpPr>
            <a:spLocks noGrp="1"/>
          </p:cNvSpPr>
          <p:nvPr>
            <p:ph idx="1"/>
          </p:nvPr>
        </p:nvSpPr>
        <p:spPr>
          <a:xfrm>
            <a:off x="228600" y="1371600"/>
            <a:ext cx="8686800" cy="4754563"/>
          </a:xfrm>
        </p:spPr>
        <p:txBody>
          <a:bodyPr>
            <a:normAutofit lnSpcReduction="10000"/>
          </a:bodyPr>
          <a:lstStyle/>
          <a:p>
            <a:r>
              <a:rPr lang="en-US" sz="2800" dirty="0"/>
              <a:t>When you know the size of a </a:t>
            </a:r>
            <a:r>
              <a:rPr lang="en-US" sz="2800" b="1" dirty="0"/>
              <a:t>subnet</a:t>
            </a:r>
            <a:r>
              <a:rPr lang="en-US" sz="2800" dirty="0"/>
              <a:t>, it becomes easy to determine the </a:t>
            </a:r>
            <a:r>
              <a:rPr lang="en-US" sz="2800" b="1" dirty="0"/>
              <a:t>valid addresses in that subnet</a:t>
            </a:r>
            <a:r>
              <a:rPr lang="en-US" sz="2800" dirty="0"/>
              <a:t>. </a:t>
            </a:r>
          </a:p>
          <a:p>
            <a:r>
              <a:rPr lang="en-US" sz="2800" dirty="0"/>
              <a:t>We just need to </a:t>
            </a:r>
            <a:r>
              <a:rPr lang="en-US" sz="2800" b="1" u="sng" dirty="0"/>
              <a:t>add one IP address to the subnet address</a:t>
            </a:r>
            <a:r>
              <a:rPr lang="en-US" sz="2800" u="sng" dirty="0"/>
              <a:t> </a:t>
            </a:r>
            <a:r>
              <a:rPr lang="en-US" sz="2800" b="1" u="sng" dirty="0"/>
              <a:t>and subtract two IP addresses from the next subnet address</a:t>
            </a:r>
            <a:r>
              <a:rPr lang="en-US" sz="2800" u="sng" dirty="0"/>
              <a:t>. </a:t>
            </a:r>
          </a:p>
          <a:p>
            <a:r>
              <a:rPr lang="en-US" sz="2800" dirty="0"/>
              <a:t>We add </a:t>
            </a:r>
            <a:r>
              <a:rPr lang="en-US" sz="2800" b="1" dirty="0"/>
              <a:t>1 </a:t>
            </a:r>
            <a:r>
              <a:rPr lang="en-US" sz="2800" dirty="0"/>
              <a:t>because the </a:t>
            </a:r>
            <a:r>
              <a:rPr lang="en-US" sz="2800" u="sng" dirty="0"/>
              <a:t>first address is the </a:t>
            </a:r>
            <a:r>
              <a:rPr lang="en-US" sz="2800" b="1" u="sng" dirty="0"/>
              <a:t>network address</a:t>
            </a:r>
            <a:r>
              <a:rPr lang="en-US" sz="2800" u="sng" dirty="0"/>
              <a:t> </a:t>
            </a:r>
            <a:r>
              <a:rPr lang="en-US" sz="2800" dirty="0"/>
              <a:t>and we subtract </a:t>
            </a:r>
            <a:r>
              <a:rPr lang="en-US" sz="2800" b="1" dirty="0"/>
              <a:t>2</a:t>
            </a:r>
            <a:r>
              <a:rPr lang="en-US" sz="2800" dirty="0"/>
              <a:t> instead of </a:t>
            </a:r>
            <a:r>
              <a:rPr lang="en-US" sz="2800" b="1" dirty="0"/>
              <a:t>1</a:t>
            </a:r>
            <a:r>
              <a:rPr lang="en-US" sz="2800" dirty="0"/>
              <a:t> because the last address in a subnet is the </a:t>
            </a:r>
            <a:r>
              <a:rPr lang="en-US" sz="2800" b="1" dirty="0"/>
              <a:t>broadcast address</a:t>
            </a:r>
            <a:r>
              <a:rPr lang="en-US" sz="2800" dirty="0"/>
              <a:t>.</a:t>
            </a:r>
          </a:p>
          <a:p>
            <a:pPr lvl="1"/>
            <a:r>
              <a:rPr lang="en-US" sz="2400" b="1" dirty="0"/>
              <a:t>Note</a:t>
            </a:r>
            <a:r>
              <a:rPr lang="en-US" sz="2400" dirty="0"/>
              <a:t>: The </a:t>
            </a:r>
            <a:r>
              <a:rPr lang="en-US" sz="2400" i="1" dirty="0"/>
              <a:t>next subnet address</a:t>
            </a:r>
            <a:r>
              <a:rPr lang="en-US" sz="2400" dirty="0"/>
              <a:t> is just the subnet plus the block size. Keep in mind that this “next subnet address” may not be a valid address block.</a:t>
            </a:r>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31</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Address Range of a Subnet</a:t>
            </a:r>
            <a:br>
              <a:rPr lang="en-US" dirty="0"/>
            </a:br>
            <a:endParaRPr lang="th-TH" dirty="0"/>
          </a:p>
        </p:txBody>
      </p:sp>
      <p:sp>
        <p:nvSpPr>
          <p:cNvPr id="3" name="Content Placeholder 2"/>
          <p:cNvSpPr>
            <a:spLocks noGrp="1"/>
          </p:cNvSpPr>
          <p:nvPr>
            <p:ph idx="1"/>
          </p:nvPr>
        </p:nvSpPr>
        <p:spPr>
          <a:xfrm>
            <a:off x="0" y="1447800"/>
            <a:ext cx="9144000" cy="4678363"/>
          </a:xfrm>
        </p:spPr>
        <p:txBody>
          <a:bodyPr>
            <a:normAutofit/>
          </a:bodyPr>
          <a:lstStyle/>
          <a:p>
            <a:r>
              <a:rPr lang="en-US" sz="2800" dirty="0"/>
              <a:t>What is the </a:t>
            </a:r>
            <a:r>
              <a:rPr lang="en-US" sz="2800" b="1" dirty="0"/>
              <a:t>valid address range </a:t>
            </a:r>
            <a:r>
              <a:rPr lang="en-US" sz="2800" dirty="0"/>
              <a:t>of the </a:t>
            </a:r>
            <a:r>
              <a:rPr lang="en-US" sz="2800" b="1" dirty="0"/>
              <a:t>141.67.132.0/23</a:t>
            </a:r>
            <a:r>
              <a:rPr lang="en-US" sz="2800" dirty="0"/>
              <a:t>  </a:t>
            </a:r>
            <a:r>
              <a:rPr lang="en-US" sz="2800" b="1" dirty="0"/>
              <a:t>subnet</a:t>
            </a:r>
            <a:r>
              <a:rPr lang="en-US" sz="2800" dirty="0"/>
              <a:t>? </a:t>
            </a:r>
          </a:p>
          <a:p>
            <a:r>
              <a:rPr lang="en-US" sz="2800" dirty="0"/>
              <a:t>Since the </a:t>
            </a:r>
            <a:r>
              <a:rPr lang="en-US" sz="2800" b="1" dirty="0"/>
              <a:t>block size </a:t>
            </a:r>
            <a:r>
              <a:rPr lang="en-US" sz="2800" dirty="0"/>
              <a:t>is </a:t>
            </a:r>
            <a:r>
              <a:rPr lang="en-US" sz="2800" b="1" dirty="0"/>
              <a:t>2</a:t>
            </a:r>
            <a:r>
              <a:rPr lang="en-US" sz="2800" dirty="0"/>
              <a:t> (</a:t>
            </a:r>
            <a:r>
              <a:rPr lang="en-US" sz="2800" b="1" dirty="0"/>
              <a:t>2</a:t>
            </a:r>
            <a:r>
              <a:rPr lang="en-US" sz="2800" b="1" baseline="30000" dirty="0"/>
              <a:t>24 -23 </a:t>
            </a:r>
            <a:r>
              <a:rPr lang="en-US" sz="2800" dirty="0"/>
              <a:t>=2</a:t>
            </a:r>
            <a:r>
              <a:rPr lang="en-US" sz="2800" baseline="30000" dirty="0"/>
              <a:t>1</a:t>
            </a:r>
            <a:r>
              <a:rPr lang="en-US" sz="2800" dirty="0"/>
              <a:t> = </a:t>
            </a:r>
            <a:r>
              <a:rPr lang="en-US" sz="2800" b="1" dirty="0"/>
              <a:t>2</a:t>
            </a:r>
            <a:r>
              <a:rPr lang="en-US" sz="2800" dirty="0"/>
              <a:t>),  we know that the </a:t>
            </a:r>
            <a:r>
              <a:rPr lang="en-US" sz="2800" b="1" dirty="0"/>
              <a:t>next subnet </a:t>
            </a:r>
            <a:r>
              <a:rPr lang="en-US" sz="2800" dirty="0"/>
              <a:t>is </a:t>
            </a:r>
            <a:r>
              <a:rPr lang="en-US" sz="2800" b="1" dirty="0"/>
              <a:t>141.67.134.0/23</a:t>
            </a:r>
            <a:r>
              <a:rPr lang="en-US" sz="2800" dirty="0"/>
              <a:t> (</a:t>
            </a:r>
            <a:r>
              <a:rPr lang="en-US" sz="2800" b="1" dirty="0"/>
              <a:t>132 + 2 = 134</a:t>
            </a:r>
            <a:r>
              <a:rPr lang="en-US" sz="2800" dirty="0"/>
              <a:t>). Therefore, the </a:t>
            </a:r>
            <a:r>
              <a:rPr lang="en-US" sz="2800" b="1" dirty="0"/>
              <a:t>valid address range </a:t>
            </a:r>
            <a:r>
              <a:rPr lang="en-US" sz="2800" dirty="0"/>
              <a:t>is:</a:t>
            </a:r>
          </a:p>
          <a:p>
            <a:pPr lvl="1"/>
            <a:r>
              <a:rPr lang="en-US" sz="2400" b="1" dirty="0"/>
              <a:t>Start address: 141.67.132.0 + 1 </a:t>
            </a:r>
            <a:r>
              <a:rPr lang="en-US" sz="2400" dirty="0"/>
              <a:t>= </a:t>
            </a:r>
            <a:r>
              <a:rPr lang="en-US" sz="2400" b="1" dirty="0"/>
              <a:t>141.67.132.1</a:t>
            </a:r>
          </a:p>
          <a:p>
            <a:pPr lvl="1"/>
            <a:r>
              <a:rPr lang="en-US" sz="2400" b="1" dirty="0"/>
              <a:t>End address: 141.67.134.0 – 2 </a:t>
            </a:r>
            <a:r>
              <a:rPr lang="en-US" sz="2400" dirty="0"/>
              <a:t>=</a:t>
            </a:r>
            <a:r>
              <a:rPr lang="en-US" sz="2400" b="1" dirty="0"/>
              <a:t> 141.67.133.254</a:t>
            </a:r>
          </a:p>
          <a:p>
            <a:pPr lvl="1"/>
            <a:r>
              <a:rPr lang="en-US" sz="2400" b="1" dirty="0"/>
              <a:t>Broadcast address: 141.67.134.0 – 1</a:t>
            </a:r>
            <a:r>
              <a:rPr lang="en-US" sz="2400" dirty="0"/>
              <a:t> =</a:t>
            </a:r>
            <a:r>
              <a:rPr lang="en-US" sz="2400" b="1" dirty="0"/>
              <a:t> 141.67.133.255</a:t>
            </a:r>
          </a:p>
          <a:p>
            <a:pPr lvl="1"/>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z="3200" smtClean="0">
                <a:solidFill>
                  <a:schemeClr val="tx1"/>
                </a:solidFill>
              </a:rPr>
              <a:pPr/>
              <a:t>32</a:t>
            </a:fld>
            <a:endParaRPr lang="th-TH" sz="3200" dirty="0">
              <a:solidFill>
                <a:schemeClr val="tx1"/>
              </a:solidFill>
            </a:endParaRPr>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Address Range of Subnet</a:t>
            </a:r>
            <a:br>
              <a:rPr lang="en-US" dirty="0"/>
            </a:br>
            <a:endParaRPr lang="th-TH" dirty="0"/>
          </a:p>
        </p:txBody>
      </p:sp>
      <p:sp>
        <p:nvSpPr>
          <p:cNvPr id="3" name="Content Placeholder 2"/>
          <p:cNvSpPr>
            <a:spLocks noGrp="1"/>
          </p:cNvSpPr>
          <p:nvPr>
            <p:ph idx="1"/>
          </p:nvPr>
        </p:nvSpPr>
        <p:spPr>
          <a:xfrm>
            <a:off x="304800" y="1371600"/>
            <a:ext cx="8534400" cy="4754563"/>
          </a:xfrm>
        </p:spPr>
        <p:txBody>
          <a:bodyPr>
            <a:normAutofit lnSpcReduction="10000"/>
          </a:bodyPr>
          <a:lstStyle/>
          <a:p>
            <a:r>
              <a:rPr lang="en-US" sz="2800" dirty="0"/>
              <a:t>What is the </a:t>
            </a:r>
            <a:r>
              <a:rPr lang="en-US" sz="2800" b="1" dirty="0"/>
              <a:t>valid address range </a:t>
            </a:r>
            <a:r>
              <a:rPr lang="en-US" sz="2800" dirty="0"/>
              <a:t>of the </a:t>
            </a:r>
            <a:r>
              <a:rPr lang="en-US" sz="2800" b="1" dirty="0"/>
              <a:t>10.192.0.0/10</a:t>
            </a:r>
            <a:r>
              <a:rPr lang="en-US" sz="2800" dirty="0"/>
              <a:t> subnet? </a:t>
            </a:r>
          </a:p>
          <a:p>
            <a:r>
              <a:rPr lang="en-US" sz="2800" dirty="0"/>
              <a:t>Since the </a:t>
            </a:r>
            <a:r>
              <a:rPr lang="en-US" sz="2800" b="1" dirty="0"/>
              <a:t>block size </a:t>
            </a:r>
            <a:r>
              <a:rPr lang="en-US" sz="2800" dirty="0"/>
              <a:t>is </a:t>
            </a:r>
            <a:r>
              <a:rPr lang="en-US" sz="2800" b="1" dirty="0"/>
              <a:t>64 </a:t>
            </a:r>
            <a:r>
              <a:rPr lang="en-US" sz="2800" dirty="0"/>
              <a:t>(</a:t>
            </a:r>
            <a:r>
              <a:rPr lang="en-US" sz="2800" b="1" dirty="0"/>
              <a:t>2</a:t>
            </a:r>
            <a:r>
              <a:rPr lang="en-US" sz="2800" b="1" baseline="30000" dirty="0"/>
              <a:t>16-10</a:t>
            </a:r>
            <a:r>
              <a:rPr lang="en-US" sz="2800" b="1" dirty="0"/>
              <a:t> = 2</a:t>
            </a:r>
            <a:r>
              <a:rPr lang="en-US" sz="2800" b="1" baseline="30000" dirty="0"/>
              <a:t>6 </a:t>
            </a:r>
            <a:r>
              <a:rPr lang="en-US" sz="2800" b="1" dirty="0"/>
              <a:t>= 64</a:t>
            </a:r>
            <a:r>
              <a:rPr lang="en-US" sz="2800" dirty="0"/>
              <a:t>) , we know that the </a:t>
            </a:r>
            <a:r>
              <a:rPr lang="en-US" sz="2800" b="1" dirty="0"/>
              <a:t>next subnet </a:t>
            </a:r>
            <a:r>
              <a:rPr lang="en-US" sz="2800" dirty="0"/>
              <a:t>will be </a:t>
            </a:r>
            <a:r>
              <a:rPr lang="en-US" sz="2800" b="1" dirty="0"/>
              <a:t>10.256.0.0/10 </a:t>
            </a:r>
            <a:r>
              <a:rPr lang="en-US" sz="2800" dirty="0"/>
              <a:t>(</a:t>
            </a:r>
            <a:r>
              <a:rPr lang="en-US" sz="2800" b="1" dirty="0"/>
              <a:t>64 + 192 </a:t>
            </a:r>
            <a:r>
              <a:rPr lang="en-US" sz="2800" dirty="0"/>
              <a:t>= </a:t>
            </a:r>
            <a:r>
              <a:rPr lang="en-US" sz="2800" b="1" dirty="0"/>
              <a:t>256</a:t>
            </a:r>
            <a:r>
              <a:rPr lang="en-US" sz="2800" dirty="0"/>
              <a:t>). Therefore, the valid address range is:</a:t>
            </a:r>
          </a:p>
          <a:p>
            <a:pPr lvl="1"/>
            <a:r>
              <a:rPr lang="en-US" sz="2400" b="1" dirty="0"/>
              <a:t>Start address: 10.192.0.0 + 1 = 10.192.0.1</a:t>
            </a:r>
          </a:p>
          <a:p>
            <a:pPr lvl="1"/>
            <a:r>
              <a:rPr lang="en-US" sz="2400" b="1" dirty="0"/>
              <a:t>End address: 10.256.0.0 – 2 </a:t>
            </a:r>
            <a:r>
              <a:rPr lang="en-US" sz="2400" dirty="0"/>
              <a:t>= </a:t>
            </a:r>
            <a:r>
              <a:rPr lang="en-US" sz="2400" b="1" dirty="0"/>
              <a:t>10.255.255.254</a:t>
            </a:r>
          </a:p>
          <a:p>
            <a:pPr lvl="1"/>
            <a:r>
              <a:rPr lang="en-US" sz="2400" b="1" dirty="0"/>
              <a:t>Broadcast address: 10.256.0.0 – 1 </a:t>
            </a:r>
            <a:r>
              <a:rPr lang="en-US" sz="2400" dirty="0"/>
              <a:t>= </a:t>
            </a:r>
            <a:r>
              <a:rPr lang="en-US" sz="2400" b="1" dirty="0"/>
              <a:t>10.255.255.255</a:t>
            </a:r>
          </a:p>
          <a:p>
            <a:pPr lvl="2"/>
            <a:r>
              <a:rPr lang="en-US" b="1" dirty="0"/>
              <a:t>Note: </a:t>
            </a:r>
            <a:r>
              <a:rPr lang="en-US" dirty="0"/>
              <a:t>In this example, the next subnet is </a:t>
            </a:r>
            <a:r>
              <a:rPr lang="en-US" b="1" dirty="0"/>
              <a:t>10.256.0.0 </a:t>
            </a:r>
            <a:r>
              <a:rPr lang="en-US" dirty="0"/>
              <a:t>which is </a:t>
            </a:r>
            <a:r>
              <a:rPr lang="en-US" b="1" dirty="0"/>
              <a:t>not a valid address block</a:t>
            </a:r>
            <a:r>
              <a:rPr lang="en-US" dirty="0"/>
              <a:t>. However, it helps with our calculation.</a:t>
            </a:r>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33</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Address Range of Subnet</a:t>
            </a:r>
            <a:br>
              <a:rPr lang="en-US" dirty="0"/>
            </a:br>
            <a:endParaRPr lang="th-TH" dirty="0"/>
          </a:p>
        </p:txBody>
      </p:sp>
      <p:sp>
        <p:nvSpPr>
          <p:cNvPr id="3" name="Content Placeholder 2"/>
          <p:cNvSpPr>
            <a:spLocks noGrp="1"/>
          </p:cNvSpPr>
          <p:nvPr>
            <p:ph idx="1"/>
          </p:nvPr>
        </p:nvSpPr>
        <p:spPr>
          <a:xfrm>
            <a:off x="228600" y="1371600"/>
            <a:ext cx="8686800" cy="4754563"/>
          </a:xfrm>
        </p:spPr>
        <p:txBody>
          <a:bodyPr>
            <a:normAutofit/>
          </a:bodyPr>
          <a:lstStyle/>
          <a:p>
            <a:r>
              <a:rPr lang="en-US" sz="2800" dirty="0"/>
              <a:t>What is the </a:t>
            </a:r>
            <a:r>
              <a:rPr lang="en-US" sz="2800" b="1" dirty="0"/>
              <a:t>valid address range </a:t>
            </a:r>
            <a:r>
              <a:rPr lang="en-US" sz="2800" dirty="0"/>
              <a:t>of the </a:t>
            </a:r>
            <a:r>
              <a:rPr lang="en-US" sz="2800" b="1" dirty="0"/>
              <a:t>192.168.58.0/28</a:t>
            </a:r>
            <a:r>
              <a:rPr lang="en-US" sz="2800" dirty="0"/>
              <a:t> subnet? </a:t>
            </a:r>
          </a:p>
          <a:p>
            <a:pPr lvl="1"/>
            <a:r>
              <a:rPr lang="en-US" sz="2400" dirty="0"/>
              <a:t>The </a:t>
            </a:r>
            <a:r>
              <a:rPr lang="en-US" sz="2400" b="1" dirty="0"/>
              <a:t>block size </a:t>
            </a:r>
            <a:r>
              <a:rPr lang="en-US" sz="2400" dirty="0"/>
              <a:t>is </a:t>
            </a:r>
            <a:r>
              <a:rPr lang="en-US" sz="2400" b="1" dirty="0"/>
              <a:t>16</a:t>
            </a:r>
            <a:r>
              <a:rPr lang="en-US" sz="2400" dirty="0"/>
              <a:t> (</a:t>
            </a:r>
            <a:r>
              <a:rPr lang="en-US" sz="2400" b="1" dirty="0"/>
              <a:t>2</a:t>
            </a:r>
            <a:r>
              <a:rPr lang="en-US" sz="2400" b="1" baseline="30000" dirty="0"/>
              <a:t>32-28</a:t>
            </a:r>
            <a:r>
              <a:rPr lang="en-US" sz="2400" b="1" dirty="0"/>
              <a:t> = 2</a:t>
            </a:r>
            <a:r>
              <a:rPr lang="en-US" sz="2400" b="1" baseline="30000" dirty="0"/>
              <a:t>4</a:t>
            </a:r>
            <a:r>
              <a:rPr lang="en-US" sz="2400" dirty="0"/>
              <a:t>). Therefore, the </a:t>
            </a:r>
            <a:r>
              <a:rPr lang="en-US" sz="2400" b="1" dirty="0"/>
              <a:t>next subnet </a:t>
            </a:r>
            <a:r>
              <a:rPr lang="en-US" sz="2400" dirty="0"/>
              <a:t>will be </a:t>
            </a:r>
            <a:r>
              <a:rPr lang="en-US" sz="2400" b="1" dirty="0"/>
              <a:t>192.168.58.16/28</a:t>
            </a:r>
            <a:r>
              <a:rPr lang="en-US" sz="2400" dirty="0"/>
              <a:t> (</a:t>
            </a:r>
            <a:r>
              <a:rPr lang="en-US" sz="2400" b="1" dirty="0"/>
              <a:t>0 + 16 = 16</a:t>
            </a:r>
            <a:r>
              <a:rPr lang="en-US" sz="2400" dirty="0"/>
              <a:t>)). As such, the </a:t>
            </a:r>
            <a:r>
              <a:rPr lang="en-US" sz="2400" b="1" dirty="0"/>
              <a:t>valid address range </a:t>
            </a:r>
            <a:r>
              <a:rPr lang="en-US" sz="2400" dirty="0"/>
              <a:t>is:</a:t>
            </a:r>
          </a:p>
          <a:p>
            <a:pPr lvl="2"/>
            <a:r>
              <a:rPr lang="en-US" b="1" dirty="0"/>
              <a:t>Start address</a:t>
            </a:r>
            <a:r>
              <a:rPr lang="en-US" dirty="0"/>
              <a:t>: 192.168.58.0 + 1 = </a:t>
            </a:r>
            <a:r>
              <a:rPr lang="en-US" b="1" dirty="0"/>
              <a:t>192.168.58.1</a:t>
            </a:r>
            <a:endParaRPr lang="en-US" dirty="0"/>
          </a:p>
          <a:p>
            <a:pPr lvl="2"/>
            <a:r>
              <a:rPr lang="en-US" b="1" dirty="0"/>
              <a:t>End address:</a:t>
            </a:r>
            <a:r>
              <a:rPr lang="en-US" dirty="0"/>
              <a:t> 192.168.58.16 – 2 = </a:t>
            </a:r>
            <a:r>
              <a:rPr lang="en-US" b="1" dirty="0"/>
              <a:t>192.168.58.14</a:t>
            </a:r>
            <a:endParaRPr lang="en-US" dirty="0"/>
          </a:p>
          <a:p>
            <a:pPr lvl="2"/>
            <a:r>
              <a:rPr lang="en-US" b="1" dirty="0"/>
              <a:t>Broadcast address: </a:t>
            </a:r>
            <a:r>
              <a:rPr lang="en-US" dirty="0"/>
              <a:t>192.168.58.16 – 1 = </a:t>
            </a:r>
            <a:r>
              <a:rPr lang="en-US" b="1" dirty="0"/>
              <a:t>192.168.58.15</a:t>
            </a:r>
            <a:endParaRPr lang="en-US" dirty="0"/>
          </a:p>
          <a:p>
            <a:endParaRPr lang="th-TH" sz="2800" dirty="0"/>
          </a:p>
          <a:p>
            <a:endParaRPr lang="th-TH" sz="28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34</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b-NO" b="1" dirty="0"/>
            </a:br>
            <a:r>
              <a:rPr lang="nb-NO" b="1" dirty="0"/>
              <a:t>Variable Length Subnet Masks (VLSM)</a:t>
            </a:r>
            <a:br>
              <a:rPr lang="nb-NO" b="1" dirty="0"/>
            </a:br>
            <a:endParaRPr lang="th-TH" b="1" dirty="0"/>
          </a:p>
        </p:txBody>
      </p:sp>
      <p:sp>
        <p:nvSpPr>
          <p:cNvPr id="3" name="Content Placeholder 2"/>
          <p:cNvSpPr>
            <a:spLocks noGrp="1"/>
          </p:cNvSpPr>
          <p:nvPr>
            <p:ph idx="1"/>
          </p:nvPr>
        </p:nvSpPr>
        <p:spPr>
          <a:xfrm>
            <a:off x="228600" y="1219200"/>
            <a:ext cx="8686800" cy="5029200"/>
          </a:xfrm>
        </p:spPr>
        <p:txBody>
          <a:bodyPr>
            <a:normAutofit fontScale="92500"/>
          </a:bodyPr>
          <a:lstStyle/>
          <a:p>
            <a:r>
              <a:rPr lang="en-US" sz="2800" dirty="0"/>
              <a:t>So far, we have used subnetting to create </a:t>
            </a:r>
            <a:r>
              <a:rPr lang="en-US" sz="2800" b="1" dirty="0"/>
              <a:t>fixed-size subnets</a:t>
            </a:r>
            <a:r>
              <a:rPr lang="en-US" sz="2800" dirty="0"/>
              <a:t>, e.g. </a:t>
            </a:r>
            <a:r>
              <a:rPr lang="en-US" sz="2800" b="1" dirty="0"/>
              <a:t>four</a:t>
            </a:r>
            <a:r>
              <a:rPr lang="en-US" sz="2800" dirty="0"/>
              <a:t> </a:t>
            </a:r>
            <a:r>
              <a:rPr lang="en-US" sz="2800" b="1" dirty="0"/>
              <a:t>/26 </a:t>
            </a:r>
            <a:r>
              <a:rPr lang="en-US" sz="2800" dirty="0"/>
              <a:t>subnets from one </a:t>
            </a:r>
            <a:r>
              <a:rPr lang="en-US" sz="2800" b="1" dirty="0"/>
              <a:t>/24 </a:t>
            </a:r>
            <a:r>
              <a:rPr lang="en-US" sz="2800" dirty="0"/>
              <a:t>block (2</a:t>
            </a:r>
            <a:r>
              <a:rPr lang="en-US" sz="2800" baseline="30000" dirty="0"/>
              <a:t>26-24</a:t>
            </a:r>
            <a:r>
              <a:rPr lang="en-US" sz="2800" dirty="0"/>
              <a:t> = 2</a:t>
            </a:r>
            <a:r>
              <a:rPr lang="en-US" sz="2800" baseline="30000" dirty="0"/>
              <a:t>2</a:t>
            </a:r>
            <a:r>
              <a:rPr lang="en-US" sz="2800" dirty="0"/>
              <a:t> = </a:t>
            </a:r>
            <a:r>
              <a:rPr lang="en-US" sz="2800" b="1" dirty="0"/>
              <a:t>4</a:t>
            </a:r>
            <a:r>
              <a:rPr lang="en-US" sz="2800" dirty="0"/>
              <a:t>). </a:t>
            </a:r>
          </a:p>
          <a:p>
            <a:r>
              <a:rPr lang="en-US" sz="2800" dirty="0"/>
              <a:t>However, the use of </a:t>
            </a:r>
            <a:r>
              <a:rPr lang="en-US" sz="2800" b="1" dirty="0"/>
              <a:t>subnet masks </a:t>
            </a:r>
            <a:r>
              <a:rPr lang="en-US" sz="2800" dirty="0"/>
              <a:t>and </a:t>
            </a:r>
            <a:r>
              <a:rPr lang="en-US" sz="2800" b="1" dirty="0"/>
              <a:t>prefix lengths </a:t>
            </a:r>
            <a:r>
              <a:rPr lang="en-US" sz="2800" dirty="0"/>
              <a:t>provide more flexibility – </a:t>
            </a:r>
            <a:r>
              <a:rPr lang="en-US" sz="2800" b="1" dirty="0"/>
              <a:t>we can create subnets of varying sizes from the same address block i.e. VLSM</a:t>
            </a:r>
            <a:r>
              <a:rPr lang="en-US" sz="2800" dirty="0"/>
              <a:t>.</a:t>
            </a:r>
          </a:p>
          <a:p>
            <a:r>
              <a:rPr lang="en-US" sz="2800" dirty="0"/>
              <a:t>Let us consider the following example. </a:t>
            </a:r>
          </a:p>
          <a:p>
            <a:pPr lvl="1"/>
            <a:r>
              <a:rPr lang="en-US" sz="2600" dirty="0"/>
              <a:t>We are given a block of </a:t>
            </a:r>
            <a:r>
              <a:rPr lang="en-US" sz="2600" b="1" dirty="0"/>
              <a:t>172.16.1.0/24</a:t>
            </a:r>
            <a:r>
              <a:rPr lang="en-US" sz="2600" dirty="0"/>
              <a:t> and we need to split it such that the following requirements are met:</a:t>
            </a:r>
          </a:p>
          <a:p>
            <a:pPr lvl="2"/>
            <a:r>
              <a:rPr lang="en-US" sz="2600" b="1" dirty="0"/>
              <a:t>A subnet </a:t>
            </a:r>
            <a:r>
              <a:rPr lang="en-US" sz="2600" dirty="0"/>
              <a:t>that can accommodate </a:t>
            </a:r>
            <a:r>
              <a:rPr lang="en-US" sz="2600" b="1" dirty="0"/>
              <a:t>100 hosts</a:t>
            </a:r>
          </a:p>
          <a:p>
            <a:pPr lvl="2"/>
            <a:r>
              <a:rPr lang="en-US" sz="2600" b="1" dirty="0"/>
              <a:t>A subnet </a:t>
            </a:r>
            <a:r>
              <a:rPr lang="en-US" sz="2600" dirty="0"/>
              <a:t>that can accommodate up to </a:t>
            </a:r>
            <a:r>
              <a:rPr lang="en-US" sz="2600" b="1" dirty="0"/>
              <a:t>55 hosts</a:t>
            </a:r>
          </a:p>
          <a:p>
            <a:pPr lvl="2"/>
            <a:r>
              <a:rPr lang="en-US" sz="2600" b="1" dirty="0"/>
              <a:t>Two subnets </a:t>
            </a:r>
            <a:r>
              <a:rPr lang="en-US" sz="2600" dirty="0"/>
              <a:t>that can accommodate up to </a:t>
            </a:r>
            <a:r>
              <a:rPr lang="en-US" sz="2600" b="1" dirty="0"/>
              <a:t>12 hosts</a:t>
            </a:r>
            <a:r>
              <a:rPr lang="en-US" sz="2600" dirty="0"/>
              <a:t> each</a:t>
            </a:r>
          </a:p>
          <a:p>
            <a:pPr lvl="1"/>
            <a:endParaRPr lang="th-TH" sz="24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35</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b-NO" b="1" dirty="0"/>
            </a:br>
            <a:r>
              <a:rPr lang="nb-NO" b="1" dirty="0"/>
              <a:t>Variable Length Subnet Masks (VLSM)</a:t>
            </a:r>
            <a:br>
              <a:rPr lang="nb-NO" b="1" dirty="0"/>
            </a:br>
            <a:endParaRPr lang="th-TH" dirty="0"/>
          </a:p>
        </p:txBody>
      </p:sp>
      <p:sp>
        <p:nvSpPr>
          <p:cNvPr id="3" name="Content Placeholder 2"/>
          <p:cNvSpPr>
            <a:spLocks noGrp="1"/>
          </p:cNvSpPr>
          <p:nvPr>
            <p:ph idx="1"/>
          </p:nvPr>
        </p:nvSpPr>
        <p:spPr>
          <a:xfrm>
            <a:off x="304800" y="1219200"/>
            <a:ext cx="8382000" cy="4906963"/>
          </a:xfrm>
        </p:spPr>
        <p:txBody>
          <a:bodyPr>
            <a:normAutofit lnSpcReduction="10000"/>
          </a:bodyPr>
          <a:lstStyle/>
          <a:p>
            <a:r>
              <a:rPr lang="en-US" sz="2800" dirty="0"/>
              <a:t>To solve this problem, start with the </a:t>
            </a:r>
            <a:r>
              <a:rPr lang="en-US" sz="2800" b="1" dirty="0"/>
              <a:t>biggest block </a:t>
            </a:r>
            <a:r>
              <a:rPr lang="en-US" sz="2800" dirty="0"/>
              <a:t>and keep going down. </a:t>
            </a:r>
          </a:p>
          <a:p>
            <a:r>
              <a:rPr lang="en-US" sz="2800" dirty="0"/>
              <a:t>For example, we need a minimum </a:t>
            </a:r>
            <a:r>
              <a:rPr lang="en-US" sz="2800" b="1" dirty="0"/>
              <a:t>subnet</a:t>
            </a:r>
            <a:r>
              <a:rPr lang="en-US" sz="2800" dirty="0"/>
              <a:t> of </a:t>
            </a:r>
            <a:r>
              <a:rPr lang="en-US" sz="2800" b="1" dirty="0"/>
              <a:t>/25 </a:t>
            </a:r>
            <a:r>
              <a:rPr lang="en-US" sz="2800" dirty="0"/>
              <a:t>to accommodate </a:t>
            </a:r>
            <a:r>
              <a:rPr lang="en-US" sz="2800" b="1" dirty="0"/>
              <a:t>100 hosts</a:t>
            </a:r>
            <a:r>
              <a:rPr lang="en-US" sz="2800" dirty="0"/>
              <a:t>. Therefore, we can split the </a:t>
            </a:r>
            <a:r>
              <a:rPr lang="en-US" sz="2800" b="1" dirty="0"/>
              <a:t>172.16.1.0/24</a:t>
            </a:r>
            <a:r>
              <a:rPr lang="en-US" sz="2800" dirty="0"/>
              <a:t> block into </a:t>
            </a:r>
            <a:r>
              <a:rPr lang="en-US" sz="2800" b="1" dirty="0"/>
              <a:t>two subnets </a:t>
            </a:r>
            <a:r>
              <a:rPr lang="en-US" sz="2800" dirty="0"/>
              <a:t>(block size = </a:t>
            </a:r>
            <a:r>
              <a:rPr lang="en-US" sz="2800" b="1" dirty="0"/>
              <a:t>2</a:t>
            </a:r>
            <a:r>
              <a:rPr lang="en-US" sz="2800" b="1" baseline="30000" dirty="0"/>
              <a:t>32-25</a:t>
            </a:r>
            <a:r>
              <a:rPr lang="en-US" sz="2800" b="1" dirty="0"/>
              <a:t> = 2</a:t>
            </a:r>
            <a:r>
              <a:rPr lang="en-US" sz="2800" b="1" baseline="30000" dirty="0"/>
              <a:t>7</a:t>
            </a:r>
            <a:r>
              <a:rPr lang="en-US" sz="2800" b="1" dirty="0"/>
              <a:t> = 128</a:t>
            </a:r>
            <a:r>
              <a:rPr lang="en-US" sz="2800" dirty="0"/>
              <a:t>):</a:t>
            </a:r>
          </a:p>
          <a:p>
            <a:pPr lvl="1"/>
            <a:r>
              <a:rPr lang="en-US" sz="2400" b="1" dirty="0"/>
              <a:t>172.16.1.0/25</a:t>
            </a:r>
          </a:p>
          <a:p>
            <a:pPr lvl="1"/>
            <a:r>
              <a:rPr lang="en-US" sz="2400" b="1" dirty="0"/>
              <a:t>172.16.1.128/25</a:t>
            </a:r>
          </a:p>
          <a:p>
            <a:r>
              <a:rPr lang="en-US" sz="2800" dirty="0"/>
              <a:t>We can use the first subnet 1</a:t>
            </a:r>
            <a:r>
              <a:rPr lang="en-US" sz="2800" b="1" dirty="0"/>
              <a:t>72.16.1.0/25</a:t>
            </a:r>
            <a:r>
              <a:rPr lang="en-US" sz="2800" dirty="0"/>
              <a:t> for the </a:t>
            </a:r>
            <a:r>
              <a:rPr lang="en-US" sz="2800" b="1" dirty="0"/>
              <a:t>100</a:t>
            </a:r>
            <a:r>
              <a:rPr lang="en-US" sz="2800" dirty="0"/>
              <a:t> hosts leaving us with the </a:t>
            </a:r>
            <a:r>
              <a:rPr lang="en-US" sz="2800" b="1" dirty="0"/>
              <a:t>next subnet</a:t>
            </a:r>
            <a:r>
              <a:rPr lang="en-US" sz="2800" dirty="0"/>
              <a:t>, </a:t>
            </a:r>
            <a:r>
              <a:rPr lang="en-US" sz="2800" b="1" dirty="0"/>
              <a:t>172.16.1.128/25</a:t>
            </a:r>
            <a:r>
              <a:rPr lang="en-US" sz="2800" dirty="0"/>
              <a:t>.</a:t>
            </a:r>
          </a:p>
          <a:p>
            <a:endParaRPr lang="th-TH" sz="28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36</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b-NO" b="1" dirty="0"/>
            </a:br>
            <a:r>
              <a:rPr lang="nb-NO" b="1" dirty="0"/>
              <a:t>Variable Length Subnet Masks (VLSM)</a:t>
            </a:r>
            <a:br>
              <a:rPr lang="nb-NO" b="1" dirty="0"/>
            </a:br>
            <a:endParaRPr lang="th-TH" dirty="0"/>
          </a:p>
        </p:txBody>
      </p:sp>
      <p:sp>
        <p:nvSpPr>
          <p:cNvPr id="3" name="Content Placeholder 2"/>
          <p:cNvSpPr>
            <a:spLocks noGrp="1"/>
          </p:cNvSpPr>
          <p:nvPr>
            <p:ph idx="1"/>
          </p:nvPr>
        </p:nvSpPr>
        <p:spPr/>
        <p:txBody>
          <a:bodyPr>
            <a:normAutofit/>
          </a:bodyPr>
          <a:lstStyle/>
          <a:p>
            <a:r>
              <a:rPr lang="en-US" sz="2800" dirty="0"/>
              <a:t>The </a:t>
            </a:r>
            <a:r>
              <a:rPr lang="en-US" sz="2800" b="1" dirty="0"/>
              <a:t>next largest subnet </a:t>
            </a:r>
            <a:r>
              <a:rPr lang="en-US" sz="2800" dirty="0"/>
              <a:t>needs </a:t>
            </a:r>
            <a:r>
              <a:rPr lang="en-US" sz="2800" b="1" dirty="0"/>
              <a:t>55 hosts </a:t>
            </a:r>
            <a:r>
              <a:rPr lang="en-US" sz="2800" dirty="0"/>
              <a:t>which can be accommodated with a </a:t>
            </a:r>
            <a:r>
              <a:rPr lang="en-US" sz="2800" b="1" dirty="0"/>
              <a:t>/26 subnet</a:t>
            </a:r>
            <a:r>
              <a:rPr lang="en-US" sz="2800" dirty="0"/>
              <a:t>. This means we can split the </a:t>
            </a:r>
            <a:r>
              <a:rPr lang="en-US" sz="2800" b="1" dirty="0"/>
              <a:t>172.16.1.128/25</a:t>
            </a:r>
            <a:r>
              <a:rPr lang="en-US" sz="2800" dirty="0"/>
              <a:t> subnet into two smaller subnets (block size = 2</a:t>
            </a:r>
            <a:r>
              <a:rPr lang="en-US" sz="2800" baseline="30000" dirty="0"/>
              <a:t>32-26</a:t>
            </a:r>
            <a:r>
              <a:rPr lang="en-US" sz="2800" dirty="0"/>
              <a:t> = 2</a:t>
            </a:r>
            <a:r>
              <a:rPr lang="en-US" sz="2800" baseline="30000" dirty="0"/>
              <a:t>6 </a:t>
            </a:r>
            <a:r>
              <a:rPr lang="en-US" sz="2800" dirty="0"/>
              <a:t>= 64):</a:t>
            </a:r>
          </a:p>
          <a:p>
            <a:pPr lvl="1"/>
            <a:r>
              <a:rPr lang="en-US" sz="2400" b="1" dirty="0"/>
              <a:t>172.16.1.128/26</a:t>
            </a:r>
          </a:p>
          <a:p>
            <a:pPr lvl="1"/>
            <a:r>
              <a:rPr lang="en-US" sz="2400" b="1" dirty="0"/>
              <a:t>172.16.1.192/26</a:t>
            </a:r>
          </a:p>
          <a:p>
            <a:pPr lvl="1"/>
            <a:r>
              <a:rPr lang="en-US" sz="2400" dirty="0"/>
              <a:t>We can use the </a:t>
            </a:r>
            <a:r>
              <a:rPr lang="en-US" sz="2400" b="1" dirty="0"/>
              <a:t>172.16.1.128/26 </a:t>
            </a:r>
            <a:r>
              <a:rPr lang="en-US" sz="2400" dirty="0"/>
              <a:t>subnet for the network requiring </a:t>
            </a:r>
            <a:r>
              <a:rPr lang="en-US" sz="2400" b="1" dirty="0"/>
              <a:t>55 hosts </a:t>
            </a:r>
            <a:r>
              <a:rPr lang="en-US" sz="2400" dirty="0"/>
              <a:t>leaving us with the </a:t>
            </a:r>
            <a:r>
              <a:rPr lang="en-US" sz="2400" b="1" dirty="0"/>
              <a:t>172.16.1.192/26</a:t>
            </a:r>
            <a:r>
              <a:rPr lang="en-US" sz="2400" dirty="0"/>
              <a:t> subnet to further break down.</a:t>
            </a:r>
          </a:p>
          <a:p>
            <a:endParaRPr lang="th-TH" sz="28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37</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nb-NO" b="1" dirty="0"/>
            </a:br>
            <a:r>
              <a:rPr lang="nb-NO" sz="4000" b="1" dirty="0"/>
              <a:t>Variable Length Subnet Masks (VLSM)</a:t>
            </a:r>
            <a:br>
              <a:rPr lang="nb-NO" sz="4000" b="1" dirty="0"/>
            </a:br>
            <a:endParaRPr lang="th-TH" dirty="0"/>
          </a:p>
        </p:txBody>
      </p:sp>
      <p:sp>
        <p:nvSpPr>
          <p:cNvPr id="3" name="Content Placeholder 2"/>
          <p:cNvSpPr>
            <a:spLocks noGrp="1"/>
          </p:cNvSpPr>
          <p:nvPr>
            <p:ph idx="1"/>
          </p:nvPr>
        </p:nvSpPr>
        <p:spPr>
          <a:xfrm>
            <a:off x="0" y="990600"/>
            <a:ext cx="9144000" cy="5562600"/>
          </a:xfrm>
        </p:spPr>
        <p:txBody>
          <a:bodyPr>
            <a:normAutofit fontScale="70000" lnSpcReduction="20000"/>
          </a:bodyPr>
          <a:lstStyle/>
          <a:p>
            <a:r>
              <a:rPr lang="en-US" sz="3600" dirty="0"/>
              <a:t>The two other networks require </a:t>
            </a:r>
            <a:r>
              <a:rPr lang="en-US" sz="3600" b="1" dirty="0"/>
              <a:t>12 hosts </a:t>
            </a:r>
            <a:r>
              <a:rPr lang="en-US" sz="3600" dirty="0"/>
              <a:t>meaning we need a minimum of </a:t>
            </a:r>
            <a:r>
              <a:rPr lang="en-US" sz="3600" b="1" dirty="0"/>
              <a:t>/28 subnets</a:t>
            </a:r>
            <a:r>
              <a:rPr lang="en-US" sz="3600" dirty="0"/>
              <a:t>. Therefore, we can split the </a:t>
            </a:r>
            <a:r>
              <a:rPr lang="en-US" sz="3600" b="1" dirty="0"/>
              <a:t>172.16.1.192/26</a:t>
            </a:r>
            <a:r>
              <a:rPr lang="en-US" sz="3600" dirty="0"/>
              <a:t> subnet into 4(2</a:t>
            </a:r>
            <a:r>
              <a:rPr lang="en-US" sz="3600" baseline="30000" dirty="0"/>
              <a:t>28-26</a:t>
            </a:r>
            <a:r>
              <a:rPr lang="en-US" sz="3600" dirty="0"/>
              <a:t> = 2</a:t>
            </a:r>
            <a:r>
              <a:rPr lang="en-US" sz="3600" baseline="30000" dirty="0"/>
              <a:t>2</a:t>
            </a:r>
            <a:r>
              <a:rPr lang="en-US" sz="3600" dirty="0"/>
              <a:t>) </a:t>
            </a:r>
            <a:r>
              <a:rPr lang="en-US" sz="3600" b="1" dirty="0"/>
              <a:t>smaller subnets </a:t>
            </a:r>
            <a:r>
              <a:rPr lang="en-US" sz="3600" dirty="0"/>
              <a:t>(with block size = 2</a:t>
            </a:r>
            <a:r>
              <a:rPr lang="en-US" sz="3600" baseline="30000" dirty="0"/>
              <a:t>32-28</a:t>
            </a:r>
            <a:r>
              <a:rPr lang="en-US" sz="3600" dirty="0"/>
              <a:t> = 2</a:t>
            </a:r>
            <a:r>
              <a:rPr lang="en-US" sz="3600" baseline="30000" dirty="0"/>
              <a:t>4</a:t>
            </a:r>
            <a:r>
              <a:rPr lang="en-US" sz="3600" dirty="0"/>
              <a:t> = 16). The </a:t>
            </a:r>
            <a:r>
              <a:rPr lang="en-US" sz="3600" b="1" dirty="0"/>
              <a:t>2 Subnet bits </a:t>
            </a:r>
            <a:r>
              <a:rPr lang="en-US" sz="3600" dirty="0"/>
              <a:t>(28-26 = 2) are located after the </a:t>
            </a:r>
            <a:r>
              <a:rPr lang="en-US" sz="3600" b="1" dirty="0"/>
              <a:t>/26</a:t>
            </a:r>
            <a:r>
              <a:rPr lang="en-US" sz="3600" b="1" baseline="30000" dirty="0"/>
              <a:t>th</a:t>
            </a:r>
            <a:r>
              <a:rPr lang="en-US" sz="3600" b="1" dirty="0"/>
              <a:t> </a:t>
            </a:r>
            <a:r>
              <a:rPr lang="en-US" sz="3600" dirty="0"/>
              <a:t>bit of the 4</a:t>
            </a:r>
            <a:r>
              <a:rPr lang="en-US" sz="3600" baseline="30000" dirty="0"/>
              <a:t>th</a:t>
            </a:r>
            <a:r>
              <a:rPr lang="en-US" sz="3600" dirty="0"/>
              <a:t> octet:</a:t>
            </a:r>
          </a:p>
          <a:p>
            <a:pPr lvl="1"/>
            <a:r>
              <a:rPr lang="en-US" sz="3100" dirty="0"/>
              <a:t>172.16.1.192/28 </a:t>
            </a:r>
            <a:r>
              <a:rPr lang="en-US" sz="3100" dirty="0">
                <a:sym typeface="Wingdings" pitchFamily="2" charset="2"/>
              </a:rPr>
              <a:t> 10101100  00010000  00000001  11</a:t>
            </a:r>
            <a:r>
              <a:rPr lang="en-US" sz="3100" b="1" dirty="0">
                <a:sym typeface="Wingdings" pitchFamily="2" charset="2"/>
              </a:rPr>
              <a:t>00</a:t>
            </a:r>
            <a:r>
              <a:rPr lang="en-US" sz="3100" dirty="0">
                <a:sym typeface="Wingdings" pitchFamily="2" charset="2"/>
              </a:rPr>
              <a:t>0000/28</a:t>
            </a:r>
            <a:endParaRPr lang="en-US" sz="3100" dirty="0"/>
          </a:p>
          <a:p>
            <a:pPr lvl="1"/>
            <a:r>
              <a:rPr lang="en-US" sz="3100" dirty="0"/>
              <a:t>172.16.1.208/28 </a:t>
            </a:r>
            <a:r>
              <a:rPr lang="en-US" sz="3100" dirty="0">
                <a:sym typeface="Wingdings" pitchFamily="2" charset="2"/>
              </a:rPr>
              <a:t> 10101100  00010000  00000001  11</a:t>
            </a:r>
            <a:r>
              <a:rPr lang="en-US" sz="3100" b="1" dirty="0">
                <a:sym typeface="Wingdings" pitchFamily="2" charset="2"/>
              </a:rPr>
              <a:t>01</a:t>
            </a:r>
            <a:r>
              <a:rPr lang="en-US" sz="3100" dirty="0">
                <a:sym typeface="Wingdings" pitchFamily="2" charset="2"/>
              </a:rPr>
              <a:t>0000/28</a:t>
            </a:r>
            <a:r>
              <a:rPr lang="en-US" sz="3100" dirty="0"/>
              <a:t> </a:t>
            </a:r>
          </a:p>
          <a:p>
            <a:pPr lvl="1"/>
            <a:r>
              <a:rPr lang="en-US" sz="3100" dirty="0"/>
              <a:t>172.16.1.224/28 </a:t>
            </a:r>
            <a:r>
              <a:rPr lang="en-US" sz="3100" dirty="0">
                <a:sym typeface="Wingdings" pitchFamily="2" charset="2"/>
              </a:rPr>
              <a:t> 10101100  00010000  00000001  11</a:t>
            </a:r>
            <a:r>
              <a:rPr lang="en-US" sz="3100" b="1" dirty="0">
                <a:sym typeface="Wingdings" pitchFamily="2" charset="2"/>
              </a:rPr>
              <a:t>10</a:t>
            </a:r>
            <a:r>
              <a:rPr lang="en-US" sz="3100" dirty="0">
                <a:sym typeface="Wingdings" pitchFamily="2" charset="2"/>
              </a:rPr>
              <a:t>0000/28</a:t>
            </a:r>
            <a:r>
              <a:rPr lang="en-US" sz="3100" dirty="0"/>
              <a:t> </a:t>
            </a:r>
          </a:p>
          <a:p>
            <a:pPr lvl="1"/>
            <a:r>
              <a:rPr lang="en-US" sz="3100" dirty="0"/>
              <a:t>172.16.1.240/28 </a:t>
            </a:r>
            <a:r>
              <a:rPr lang="en-US" sz="3100" dirty="0">
                <a:sym typeface="Wingdings" pitchFamily="2" charset="2"/>
              </a:rPr>
              <a:t> 10101100  00010000  00000001  11</a:t>
            </a:r>
            <a:r>
              <a:rPr lang="en-US" sz="3100" b="1" dirty="0">
                <a:sym typeface="Wingdings" pitchFamily="2" charset="2"/>
              </a:rPr>
              <a:t>11</a:t>
            </a:r>
            <a:r>
              <a:rPr lang="en-US" sz="3100" dirty="0">
                <a:sym typeface="Wingdings" pitchFamily="2" charset="2"/>
              </a:rPr>
              <a:t>0000/28</a:t>
            </a:r>
            <a:r>
              <a:rPr lang="en-US" sz="3100" dirty="0"/>
              <a:t> </a:t>
            </a:r>
          </a:p>
          <a:p>
            <a:r>
              <a:rPr lang="en-US" sz="3600" dirty="0"/>
              <a:t>Therefore, our subnets are:</a:t>
            </a:r>
          </a:p>
          <a:p>
            <a:pPr lvl="1"/>
            <a:r>
              <a:rPr lang="en-US" dirty="0"/>
              <a:t>172.16.1.0/25 for the network with 100 hosts</a:t>
            </a:r>
          </a:p>
          <a:p>
            <a:pPr lvl="1"/>
            <a:r>
              <a:rPr lang="en-US" dirty="0"/>
              <a:t>172.16.1.128/26 for the network with 55 hosts</a:t>
            </a:r>
          </a:p>
          <a:p>
            <a:pPr lvl="1"/>
            <a:r>
              <a:rPr lang="en-US" dirty="0"/>
              <a:t>172.16.1.192/28 for the first network with 12 hosts</a:t>
            </a:r>
          </a:p>
          <a:p>
            <a:pPr lvl="1"/>
            <a:r>
              <a:rPr lang="en-US" dirty="0"/>
              <a:t>172.16.1.208/28 for the second network with 12 hosts</a:t>
            </a:r>
          </a:p>
          <a:p>
            <a:r>
              <a:rPr lang="en-US" sz="3600" dirty="0"/>
              <a:t>This means we still have </a:t>
            </a:r>
            <a:r>
              <a:rPr lang="en-US" sz="3600" b="1" dirty="0"/>
              <a:t>two subnets (172.16.1.224/28 and 172.16.1.240/28)</a:t>
            </a:r>
            <a:r>
              <a:rPr lang="en-US" sz="3600" dirty="0"/>
              <a:t> to use in the future.</a:t>
            </a:r>
          </a:p>
          <a:p>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38</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noAutofit/>
          </a:bodyPr>
          <a:lstStyle/>
          <a:p>
            <a:br>
              <a:rPr lang="en-US" sz="4000" b="1" dirty="0"/>
            </a:br>
            <a:r>
              <a:rPr lang="en-US" sz="4000" b="1" dirty="0"/>
              <a:t>Why is Subnetting Important?</a:t>
            </a:r>
            <a:br>
              <a:rPr lang="en-US" sz="4000" b="1" dirty="0"/>
            </a:br>
            <a:endParaRPr lang="th-TH" sz="4000" dirty="0"/>
          </a:p>
        </p:txBody>
      </p:sp>
      <p:sp>
        <p:nvSpPr>
          <p:cNvPr id="3" name="Content Placeholder 2"/>
          <p:cNvSpPr>
            <a:spLocks noGrp="1"/>
          </p:cNvSpPr>
          <p:nvPr>
            <p:ph idx="1"/>
          </p:nvPr>
        </p:nvSpPr>
        <p:spPr>
          <a:xfrm>
            <a:off x="228600" y="1219200"/>
            <a:ext cx="8686800" cy="5029200"/>
          </a:xfrm>
        </p:spPr>
        <p:txBody>
          <a:bodyPr>
            <a:normAutofit/>
          </a:bodyPr>
          <a:lstStyle/>
          <a:p>
            <a:r>
              <a:rPr lang="en-US" sz="2800" dirty="0"/>
              <a:t>Imagine we want to build </a:t>
            </a:r>
            <a:r>
              <a:rPr lang="en-US" sz="2800" b="1" dirty="0"/>
              <a:t>four</a:t>
            </a:r>
            <a:r>
              <a:rPr lang="en-US" sz="2800" dirty="0"/>
              <a:t> </a:t>
            </a:r>
            <a:r>
              <a:rPr lang="en-US" sz="2800" b="1" dirty="0"/>
              <a:t>local networks </a:t>
            </a:r>
            <a:r>
              <a:rPr lang="en-US" sz="2800" dirty="0"/>
              <a:t>supporting </a:t>
            </a:r>
            <a:r>
              <a:rPr lang="en-US" sz="2800" b="1" u="sng" dirty="0"/>
              <a:t>30 devices </a:t>
            </a:r>
            <a:r>
              <a:rPr lang="en-US" sz="2800" b="1" dirty="0"/>
              <a:t>each</a:t>
            </a:r>
            <a:r>
              <a:rPr lang="en-US" sz="2800" dirty="0"/>
              <a:t> (i.e., </a:t>
            </a:r>
            <a:r>
              <a:rPr lang="en-US" sz="2800" b="1" dirty="0"/>
              <a:t>30 </a:t>
            </a:r>
            <a:r>
              <a:rPr lang="en-US" sz="2800" dirty="0"/>
              <a:t>hosts/network, </a:t>
            </a:r>
            <a:r>
              <a:rPr lang="en-US" sz="2800" b="1" dirty="0"/>
              <a:t>120</a:t>
            </a:r>
            <a:r>
              <a:rPr lang="en-US" sz="2800" dirty="0"/>
              <a:t> devices). </a:t>
            </a:r>
          </a:p>
          <a:p>
            <a:r>
              <a:rPr lang="en-US" sz="2800" dirty="0"/>
              <a:t>Assume that  the following </a:t>
            </a:r>
            <a:r>
              <a:rPr lang="en-US" sz="2800" b="1" u="sng" dirty="0"/>
              <a:t>four</a:t>
            </a:r>
            <a:r>
              <a:rPr lang="en-US" sz="2800" u="sng" dirty="0"/>
              <a:t> </a:t>
            </a:r>
            <a:r>
              <a:rPr lang="en-US" sz="2800" b="1" u="sng" dirty="0"/>
              <a:t>Class C networks </a:t>
            </a:r>
            <a:r>
              <a:rPr lang="en-US" sz="2800" dirty="0"/>
              <a:t>are selected to support this design: </a:t>
            </a:r>
          </a:p>
          <a:p>
            <a:pPr lvl="1"/>
            <a:r>
              <a:rPr lang="en-US" dirty="0"/>
              <a:t>For </a:t>
            </a:r>
            <a:r>
              <a:rPr lang="en-US" b="1" dirty="0"/>
              <a:t>network #1: </a:t>
            </a:r>
            <a:r>
              <a:rPr lang="en-US" dirty="0"/>
              <a:t>192.168.1.0 </a:t>
            </a:r>
            <a:r>
              <a:rPr lang="en-US" dirty="0">
                <a:sym typeface="Wingdings" pitchFamily="2" charset="2"/>
              </a:rPr>
              <a:t> supports 254 hosts</a:t>
            </a:r>
          </a:p>
          <a:p>
            <a:pPr lvl="1"/>
            <a:r>
              <a:rPr lang="en-US" dirty="0"/>
              <a:t>For</a:t>
            </a:r>
            <a:r>
              <a:rPr lang="en-US" b="1" dirty="0"/>
              <a:t> network #2: </a:t>
            </a:r>
            <a:r>
              <a:rPr lang="en-US" dirty="0"/>
              <a:t>192.168.2.0 </a:t>
            </a:r>
            <a:r>
              <a:rPr lang="en-US" dirty="0">
                <a:sym typeface="Wingdings" pitchFamily="2" charset="2"/>
              </a:rPr>
              <a:t> supports 254 hosts</a:t>
            </a:r>
            <a:endParaRPr lang="en-US" dirty="0"/>
          </a:p>
          <a:p>
            <a:pPr lvl="1"/>
            <a:r>
              <a:rPr lang="en-US" dirty="0"/>
              <a:t>For</a:t>
            </a:r>
            <a:r>
              <a:rPr lang="en-US" b="1" dirty="0"/>
              <a:t> network #3: </a:t>
            </a:r>
            <a:r>
              <a:rPr lang="en-US" dirty="0"/>
              <a:t>192.168.3.0 </a:t>
            </a:r>
            <a:r>
              <a:rPr lang="en-US" dirty="0">
                <a:sym typeface="Wingdings" pitchFamily="2" charset="2"/>
              </a:rPr>
              <a:t> supports 254 hosts</a:t>
            </a:r>
            <a:endParaRPr lang="en-US" dirty="0"/>
          </a:p>
          <a:p>
            <a:pPr lvl="1"/>
            <a:r>
              <a:rPr lang="en-US" dirty="0"/>
              <a:t>For</a:t>
            </a:r>
            <a:r>
              <a:rPr lang="en-US" b="1" dirty="0"/>
              <a:t> network #4: </a:t>
            </a:r>
            <a:r>
              <a:rPr lang="en-US" dirty="0"/>
              <a:t>192.168.4.0 </a:t>
            </a:r>
            <a:r>
              <a:rPr lang="en-US" dirty="0">
                <a:sym typeface="Wingdings" pitchFamily="2" charset="2"/>
              </a:rPr>
              <a:t> supports 254 hosts</a:t>
            </a:r>
            <a:endParaRPr lang="en-US" dirty="0"/>
          </a:p>
        </p:txBody>
      </p:sp>
      <p:sp>
        <p:nvSpPr>
          <p:cNvPr id="5" name="Slide Number Placeholder 4"/>
          <p:cNvSpPr>
            <a:spLocks noGrp="1"/>
          </p:cNvSpPr>
          <p:nvPr>
            <p:ph type="sldNum" sz="quarter" idx="12"/>
          </p:nvPr>
        </p:nvSpPr>
        <p:spPr/>
        <p:txBody>
          <a:bodyPr/>
          <a:lstStyle/>
          <a:p>
            <a:fld id="{3492EA00-C396-4F33-8C81-810A9D1957EE}" type="slidenum">
              <a:rPr lang="th-TH" sz="1400" b="1" smtClean="0">
                <a:solidFill>
                  <a:schemeClr val="tx1"/>
                </a:solidFill>
              </a:rPr>
              <a:pPr/>
              <a:t>4</a:t>
            </a:fld>
            <a:endParaRPr lang="th-TH" sz="1400" b="1" dirty="0">
              <a:solidFill>
                <a:schemeClr val="tx1"/>
              </a:solidFill>
            </a:endParaRPr>
          </a:p>
        </p:txBody>
      </p:sp>
      <p:sp>
        <p:nvSpPr>
          <p:cNvPr id="6" name="Footer Placeholder 5"/>
          <p:cNvSpPr>
            <a:spLocks noGrp="1"/>
          </p:cNvSpPr>
          <p:nvPr>
            <p:ph type="ftr" sz="quarter" idx="11"/>
          </p:nvPr>
        </p:nvSpPr>
        <p:spPr>
          <a:xfrm>
            <a:off x="3124200" y="6356350"/>
            <a:ext cx="46482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Why is Subnetting Important?</a:t>
            </a:r>
            <a:endParaRPr lang="th-TH" sz="4000" dirty="0"/>
          </a:p>
        </p:txBody>
      </p:sp>
      <p:sp>
        <p:nvSpPr>
          <p:cNvPr id="3" name="Content Placeholder 2"/>
          <p:cNvSpPr>
            <a:spLocks noGrp="1"/>
          </p:cNvSpPr>
          <p:nvPr>
            <p:ph idx="1"/>
          </p:nvPr>
        </p:nvSpPr>
        <p:spPr>
          <a:xfrm>
            <a:off x="152400" y="1295400"/>
            <a:ext cx="8763000" cy="4953000"/>
          </a:xfrm>
        </p:spPr>
        <p:txBody>
          <a:bodyPr>
            <a:normAutofit/>
          </a:bodyPr>
          <a:lstStyle/>
          <a:p>
            <a:r>
              <a:rPr lang="en-US" sz="2800" dirty="0"/>
              <a:t>Each network will support </a:t>
            </a:r>
            <a:r>
              <a:rPr lang="en-US" sz="2800" b="1" dirty="0"/>
              <a:t>254 </a:t>
            </a:r>
            <a:r>
              <a:rPr lang="en-US" sz="2800" dirty="0"/>
              <a:t>(2</a:t>
            </a:r>
            <a:r>
              <a:rPr lang="en-US" sz="2800" baseline="30000" dirty="0"/>
              <a:t>8</a:t>
            </a:r>
            <a:r>
              <a:rPr lang="en-US" sz="2800" dirty="0"/>
              <a:t> – 2)</a:t>
            </a:r>
            <a:r>
              <a:rPr lang="en-US" sz="2800" b="1" dirty="0"/>
              <a:t>IP addresses </a:t>
            </a:r>
            <a:r>
              <a:rPr lang="en-US" sz="2800" dirty="0"/>
              <a:t>leading to a wastage of </a:t>
            </a:r>
            <a:r>
              <a:rPr lang="en-US" sz="2800" b="1" dirty="0"/>
              <a:t>896 IP addresses!</a:t>
            </a:r>
            <a:r>
              <a:rPr lang="en-US" sz="2800" dirty="0"/>
              <a:t> ((254 – 30) * 4 = </a:t>
            </a:r>
            <a:r>
              <a:rPr lang="en-US" sz="2800" b="1" dirty="0"/>
              <a:t>896</a:t>
            </a:r>
            <a:r>
              <a:rPr lang="en-US" sz="2800" dirty="0"/>
              <a:t>)</a:t>
            </a:r>
            <a:r>
              <a:rPr lang="en-US" sz="2800" b="1" dirty="0"/>
              <a:t> </a:t>
            </a:r>
            <a:endParaRPr lang="en-US" sz="2800" dirty="0"/>
          </a:p>
          <a:p>
            <a:r>
              <a:rPr lang="en-US" sz="2800" b="1" u="sng" dirty="0"/>
              <a:t>30 hosts per network </a:t>
            </a:r>
            <a:r>
              <a:rPr lang="en-US" sz="2800" dirty="0"/>
              <a:t>will be possible from the </a:t>
            </a:r>
            <a:r>
              <a:rPr lang="en-US" sz="2800" b="1" dirty="0"/>
              <a:t>5 bits (from the 4</a:t>
            </a:r>
            <a:r>
              <a:rPr lang="en-US" sz="2800" b="1" baseline="30000" dirty="0"/>
              <a:t>th</a:t>
            </a:r>
            <a:r>
              <a:rPr lang="en-US" sz="2800" b="1" dirty="0"/>
              <a:t> Octet) </a:t>
            </a:r>
            <a:r>
              <a:rPr lang="en-US" sz="2800" dirty="0"/>
              <a:t>of the </a:t>
            </a:r>
            <a:r>
              <a:rPr lang="en-US" sz="2800" b="1" dirty="0"/>
              <a:t>host ID portion </a:t>
            </a:r>
            <a:r>
              <a:rPr lang="en-US" sz="2800" dirty="0"/>
              <a:t>of a </a:t>
            </a:r>
            <a:r>
              <a:rPr lang="en-US" sz="2800" b="1" dirty="0"/>
              <a:t>Class C</a:t>
            </a:r>
            <a:r>
              <a:rPr lang="en-US" sz="2800" dirty="0"/>
              <a:t> </a:t>
            </a:r>
            <a:r>
              <a:rPr lang="en-US" sz="2800" b="1" dirty="0"/>
              <a:t>network</a:t>
            </a:r>
            <a:r>
              <a:rPr lang="en-US" sz="2800" dirty="0"/>
              <a:t> and the remaining </a:t>
            </a:r>
            <a:r>
              <a:rPr lang="en-US" sz="2800" b="1" dirty="0"/>
              <a:t>3-bits</a:t>
            </a:r>
            <a:r>
              <a:rPr lang="en-US" sz="2800" dirty="0"/>
              <a:t> used for the </a:t>
            </a:r>
            <a:r>
              <a:rPr lang="en-US" sz="2800" b="1" i="1" dirty="0"/>
              <a:t>local network</a:t>
            </a:r>
            <a:r>
              <a:rPr lang="en-US" sz="2800" dirty="0"/>
              <a:t>:</a:t>
            </a:r>
          </a:p>
          <a:p>
            <a:r>
              <a:rPr lang="en-US" sz="2800" dirty="0"/>
              <a:t> </a:t>
            </a:r>
            <a:r>
              <a:rPr lang="en-US" sz="2400" b="1" dirty="0"/>
              <a:t>The usable IP addresses with 5 bits of host ID = 2</a:t>
            </a:r>
            <a:r>
              <a:rPr lang="en-US" sz="2400" b="1" baseline="30000" dirty="0"/>
              <a:t>5</a:t>
            </a:r>
            <a:r>
              <a:rPr lang="en-US" sz="2400" b="1" dirty="0"/>
              <a:t> – 2 = 30 hosts</a:t>
            </a:r>
          </a:p>
          <a:p>
            <a:pPr lvl="2"/>
            <a:r>
              <a:rPr lang="en-US" sz="2200" b="1" u="sng" dirty="0"/>
              <a:t>Subtracting 2 </a:t>
            </a:r>
            <a:r>
              <a:rPr lang="en-US" sz="2200" dirty="0"/>
              <a:t>means, </a:t>
            </a:r>
            <a:r>
              <a:rPr lang="en-US" sz="2200" b="1" dirty="0" err="1"/>
              <a:t>hostID</a:t>
            </a:r>
            <a:r>
              <a:rPr lang="en-US" sz="2200" b="1" dirty="0"/>
              <a:t> </a:t>
            </a:r>
            <a:r>
              <a:rPr lang="en-US" sz="2200" dirty="0"/>
              <a:t>with bits </a:t>
            </a:r>
            <a:r>
              <a:rPr lang="en-US" sz="2200" b="1" dirty="0"/>
              <a:t>00000</a:t>
            </a:r>
            <a:r>
              <a:rPr lang="en-US" sz="2200" dirty="0"/>
              <a:t> and </a:t>
            </a:r>
            <a:r>
              <a:rPr lang="en-US" sz="2200" b="1" dirty="0"/>
              <a:t>11111</a:t>
            </a:r>
            <a:r>
              <a:rPr lang="en-US" sz="2200" dirty="0"/>
              <a:t> are not used in the </a:t>
            </a:r>
            <a:r>
              <a:rPr lang="en-US" sz="2200" b="1" dirty="0"/>
              <a:t>IP address</a:t>
            </a:r>
            <a:r>
              <a:rPr lang="en-US" sz="2200" dirty="0"/>
              <a:t> configuration the first one is used as the </a:t>
            </a:r>
            <a:r>
              <a:rPr lang="en-US" sz="2200" b="1" dirty="0"/>
              <a:t>network address </a:t>
            </a:r>
            <a:r>
              <a:rPr lang="en-US" sz="2200" dirty="0"/>
              <a:t>and the latter one is the </a:t>
            </a:r>
            <a:r>
              <a:rPr lang="en-US" sz="2200" b="1" dirty="0"/>
              <a:t>broadcast address</a:t>
            </a:r>
            <a:r>
              <a:rPr lang="en-US" sz="2200" dirty="0"/>
              <a:t>.</a:t>
            </a:r>
            <a:endParaRPr lang="en-US" sz="2200" b="1" dirty="0"/>
          </a:p>
          <a:p>
            <a:endParaRPr lang="th-TH" sz="2800"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5</a:t>
            </a:fld>
            <a:endParaRPr lang="th-TH" dirty="0"/>
          </a:p>
        </p:txBody>
      </p:sp>
      <p:sp>
        <p:nvSpPr>
          <p:cNvPr id="5" name="Footer Placeholder 4"/>
          <p:cNvSpPr>
            <a:spLocks noGrp="1"/>
          </p:cNvSpPr>
          <p:nvPr>
            <p:ph type="ftr" sz="quarter" idx="11"/>
          </p:nvPr>
        </p:nvSpPr>
        <p:spPr>
          <a:xfrm>
            <a:off x="3124200" y="6356350"/>
            <a:ext cx="44958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Subnetting Implementation</a:t>
            </a:r>
            <a:endParaRPr lang="th-TH" sz="4000" dirty="0"/>
          </a:p>
        </p:txBody>
      </p:sp>
      <p:sp>
        <p:nvSpPr>
          <p:cNvPr id="3" name="Content Placeholder 2"/>
          <p:cNvSpPr>
            <a:spLocks noGrp="1"/>
          </p:cNvSpPr>
          <p:nvPr>
            <p:ph idx="1"/>
          </p:nvPr>
        </p:nvSpPr>
        <p:spPr>
          <a:xfrm>
            <a:off x="228600" y="1219200"/>
            <a:ext cx="8686800" cy="4906963"/>
          </a:xfrm>
        </p:spPr>
        <p:txBody>
          <a:bodyPr/>
          <a:lstStyle/>
          <a:p>
            <a:r>
              <a:rPr lang="en-US" sz="2800" dirty="0"/>
              <a:t>The following </a:t>
            </a:r>
            <a:r>
              <a:rPr lang="en-US" sz="2800" b="1" dirty="0"/>
              <a:t>Figure1 </a:t>
            </a:r>
            <a:r>
              <a:rPr lang="en-US" sz="2800" dirty="0"/>
              <a:t>shows how the </a:t>
            </a:r>
            <a:r>
              <a:rPr lang="en-US" sz="2800" b="1" dirty="0"/>
              <a:t>subnetting</a:t>
            </a:r>
            <a:r>
              <a:rPr lang="en-US" sz="2800" dirty="0"/>
              <a:t> is applied to the </a:t>
            </a:r>
            <a:r>
              <a:rPr lang="en-US" sz="2800" b="1" dirty="0"/>
              <a:t>host ID portion </a:t>
            </a:r>
            <a:r>
              <a:rPr lang="en-US" sz="2800" dirty="0"/>
              <a:t>of the </a:t>
            </a:r>
            <a:r>
              <a:rPr lang="en-US" sz="2800" b="1" u="sng" dirty="0"/>
              <a:t>Class C</a:t>
            </a:r>
            <a:r>
              <a:rPr lang="en-US" sz="2800" u="sng" dirty="0"/>
              <a:t> </a:t>
            </a:r>
            <a:r>
              <a:rPr lang="en-US" sz="2800" b="1" u="sng" dirty="0"/>
              <a:t>address </a:t>
            </a:r>
            <a:r>
              <a:rPr lang="en-US" sz="2800" dirty="0"/>
              <a:t>(</a:t>
            </a:r>
            <a:r>
              <a:rPr lang="en-US" sz="2800" b="1" dirty="0"/>
              <a:t>192.168.1.0</a:t>
            </a:r>
            <a:r>
              <a:rPr lang="en-US" sz="2800" dirty="0"/>
              <a:t>)</a:t>
            </a:r>
          </a:p>
          <a:p>
            <a:pPr lvl="1"/>
            <a:r>
              <a:rPr lang="en-US" sz="2600" dirty="0"/>
              <a:t>It shows how </a:t>
            </a:r>
            <a:r>
              <a:rPr lang="en-US" sz="2600" b="1" dirty="0"/>
              <a:t>IP addresses </a:t>
            </a:r>
            <a:r>
              <a:rPr lang="en-US" sz="2600" dirty="0"/>
              <a:t>are generated from each </a:t>
            </a:r>
            <a:r>
              <a:rPr lang="en-US" sz="2600" b="1" dirty="0"/>
              <a:t>subnet address</a:t>
            </a:r>
            <a:endParaRPr lang="en-US" sz="2600" dirty="0"/>
          </a:p>
          <a:p>
            <a:endParaRPr lang="en-US" sz="2800" dirty="0"/>
          </a:p>
          <a:p>
            <a:endParaRPr lang="en-US" sz="2800" dirty="0"/>
          </a:p>
          <a:p>
            <a:endParaRPr lang="en-US" sz="2800" dirty="0"/>
          </a:p>
          <a:p>
            <a:endParaRPr lang="en-US" sz="2800" dirty="0"/>
          </a:p>
          <a:p>
            <a:endParaRPr lang="th-TH" dirty="0"/>
          </a:p>
        </p:txBody>
      </p:sp>
      <p:sp>
        <p:nvSpPr>
          <p:cNvPr id="5" name="Slide Number Placeholder 4"/>
          <p:cNvSpPr>
            <a:spLocks noGrp="1"/>
          </p:cNvSpPr>
          <p:nvPr>
            <p:ph type="sldNum" sz="quarter" idx="12"/>
          </p:nvPr>
        </p:nvSpPr>
        <p:spPr/>
        <p:txBody>
          <a:bodyPr/>
          <a:lstStyle/>
          <a:p>
            <a:fld id="{3492EA00-C396-4F33-8C81-810A9D1957EE}" type="slidenum">
              <a:rPr lang="th-TH" smtClean="0"/>
              <a:pPr/>
              <a:t>6</a:t>
            </a:fld>
            <a:endParaRPr lang="th-TH"/>
          </a:p>
        </p:txBody>
      </p:sp>
      <p:pic>
        <p:nvPicPr>
          <p:cNvPr id="6" name="Picture 2"/>
          <p:cNvPicPr>
            <a:picLocks noChangeAspect="1" noChangeArrowheads="1"/>
          </p:cNvPicPr>
          <p:nvPr/>
        </p:nvPicPr>
        <p:blipFill>
          <a:blip r:embed="rId3" cstate="print"/>
          <a:srcRect/>
          <a:stretch>
            <a:fillRect/>
          </a:stretch>
        </p:blipFill>
        <p:spPr bwMode="auto">
          <a:xfrm>
            <a:off x="533400" y="3505200"/>
            <a:ext cx="7829550" cy="1533525"/>
          </a:xfrm>
          <a:prstGeom prst="rect">
            <a:avLst/>
          </a:prstGeom>
          <a:noFill/>
          <a:ln w="9525">
            <a:noFill/>
            <a:miter lim="800000"/>
            <a:headEnd/>
            <a:tailEnd/>
          </a:ln>
        </p:spPr>
      </p:pic>
      <p:sp>
        <p:nvSpPr>
          <p:cNvPr id="7" name="TextBox 6"/>
          <p:cNvSpPr txBox="1"/>
          <p:nvPr/>
        </p:nvSpPr>
        <p:spPr>
          <a:xfrm>
            <a:off x="3657600" y="5181600"/>
            <a:ext cx="2057400" cy="400110"/>
          </a:xfrm>
          <a:prstGeom prst="rect">
            <a:avLst/>
          </a:prstGeom>
          <a:noFill/>
        </p:spPr>
        <p:txBody>
          <a:bodyPr wrap="square" rtlCol="0">
            <a:spAutoFit/>
          </a:bodyPr>
          <a:lstStyle/>
          <a:p>
            <a:r>
              <a:rPr lang="en-US" sz="2000" b="1" dirty="0"/>
              <a:t>Figure1.</a:t>
            </a:r>
            <a:endParaRPr lang="th-TH" sz="2000" b="1" dirty="0"/>
          </a:p>
        </p:txBody>
      </p:sp>
      <p:sp>
        <p:nvSpPr>
          <p:cNvPr id="8"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Subnetting Implementation</a:t>
            </a:r>
            <a:endParaRPr lang="th-TH" sz="4000" dirty="0"/>
          </a:p>
        </p:txBody>
      </p:sp>
      <p:sp>
        <p:nvSpPr>
          <p:cNvPr id="3" name="Content Placeholder 2"/>
          <p:cNvSpPr>
            <a:spLocks noGrp="1"/>
          </p:cNvSpPr>
          <p:nvPr>
            <p:ph idx="1"/>
          </p:nvPr>
        </p:nvSpPr>
        <p:spPr>
          <a:xfrm>
            <a:off x="228600" y="1447800"/>
            <a:ext cx="8686800" cy="4800599"/>
          </a:xfrm>
        </p:spPr>
        <p:txBody>
          <a:bodyPr>
            <a:normAutofit/>
          </a:bodyPr>
          <a:lstStyle/>
          <a:p>
            <a:r>
              <a:rPr lang="en-US" sz="2800" dirty="0"/>
              <a:t>Based on the </a:t>
            </a:r>
            <a:r>
              <a:rPr lang="en-US" sz="2800" b="1" dirty="0"/>
              <a:t>Figure1</a:t>
            </a:r>
            <a:r>
              <a:rPr lang="en-US" sz="2800" dirty="0"/>
              <a:t>, how  </a:t>
            </a:r>
            <a:r>
              <a:rPr lang="en-US" sz="2800" b="1" dirty="0"/>
              <a:t>subnetting</a:t>
            </a:r>
            <a:r>
              <a:rPr lang="en-US" sz="2800" dirty="0"/>
              <a:t> is possible with the </a:t>
            </a:r>
            <a:r>
              <a:rPr lang="en-US" sz="2800" b="1" u="sng" dirty="0"/>
              <a:t>3 bits </a:t>
            </a:r>
            <a:r>
              <a:rPr lang="en-US" sz="2800" dirty="0"/>
              <a:t>of the </a:t>
            </a:r>
            <a:r>
              <a:rPr lang="en-US" sz="2800" b="1" dirty="0"/>
              <a:t>host ID portion (4</a:t>
            </a:r>
            <a:r>
              <a:rPr lang="en-US" sz="2800" b="1" baseline="30000" dirty="0"/>
              <a:t>th</a:t>
            </a:r>
            <a:r>
              <a:rPr lang="en-US" sz="2800" b="1" dirty="0"/>
              <a:t> octet) </a:t>
            </a:r>
            <a:r>
              <a:rPr lang="en-US" sz="2800" dirty="0"/>
              <a:t>of the </a:t>
            </a:r>
            <a:r>
              <a:rPr lang="en-US" sz="2800" b="1" dirty="0"/>
              <a:t>Class C</a:t>
            </a:r>
            <a:r>
              <a:rPr lang="en-US" sz="2800" dirty="0"/>
              <a:t> address described below:</a:t>
            </a:r>
            <a:endParaRPr lang="th-TH" sz="2800" dirty="0"/>
          </a:p>
          <a:p>
            <a:pPr lvl="1"/>
            <a:r>
              <a:rPr lang="en-US" dirty="0"/>
              <a:t>For this example, let’s take one of the mentioned </a:t>
            </a:r>
            <a:r>
              <a:rPr lang="en-US" b="1" dirty="0"/>
              <a:t>Class C</a:t>
            </a:r>
            <a:r>
              <a:rPr lang="en-US" dirty="0"/>
              <a:t> network addresses, </a:t>
            </a:r>
            <a:r>
              <a:rPr lang="en-US" b="1" dirty="0"/>
              <a:t>192.168.1.0 </a:t>
            </a:r>
            <a:r>
              <a:rPr lang="en-US" dirty="0"/>
              <a:t>:</a:t>
            </a:r>
          </a:p>
          <a:p>
            <a:endParaRPr lang="en-US" sz="2800" dirty="0"/>
          </a:p>
          <a:p>
            <a:endParaRPr lang="en-US" sz="2800" dirty="0"/>
          </a:p>
          <a:p>
            <a:endParaRPr lang="en-US" sz="2800" dirty="0"/>
          </a:p>
        </p:txBody>
      </p:sp>
      <p:pic>
        <p:nvPicPr>
          <p:cNvPr id="8" name="Picture 4"/>
          <p:cNvPicPr>
            <a:picLocks noChangeAspect="1" noChangeArrowheads="1"/>
          </p:cNvPicPr>
          <p:nvPr/>
        </p:nvPicPr>
        <p:blipFill>
          <a:blip r:embed="rId2" cstate="print"/>
          <a:srcRect/>
          <a:stretch>
            <a:fillRect/>
          </a:stretch>
        </p:blipFill>
        <p:spPr bwMode="auto">
          <a:xfrm>
            <a:off x="1066800" y="3982128"/>
            <a:ext cx="7231711" cy="1524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3492EA00-C396-4F33-8C81-810A9D1957EE}" type="slidenum">
              <a:rPr lang="th-TH" smtClean="0"/>
              <a:pPr/>
              <a:t>7</a:t>
            </a:fld>
            <a:endParaRPr lang="th-TH"/>
          </a:p>
        </p:txBody>
      </p:sp>
      <p:sp>
        <p:nvSpPr>
          <p:cNvPr id="6" name="Footer Placeholder 5"/>
          <p:cNvSpPr>
            <a:spLocks noGrp="1"/>
          </p:cNvSpPr>
          <p:nvPr>
            <p:ph type="ftr" sz="quarter" idx="11"/>
          </p:nvPr>
        </p:nvSpPr>
        <p:spPr>
          <a:xfrm>
            <a:off x="2667000" y="6356350"/>
            <a:ext cx="44958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Subnetting Implementation</a:t>
            </a:r>
            <a:endParaRPr lang="th-TH" sz="4000" dirty="0"/>
          </a:p>
        </p:txBody>
      </p:sp>
      <p:sp>
        <p:nvSpPr>
          <p:cNvPr id="3" name="Content Placeholder 2"/>
          <p:cNvSpPr>
            <a:spLocks noGrp="1"/>
          </p:cNvSpPr>
          <p:nvPr>
            <p:ph idx="1"/>
          </p:nvPr>
        </p:nvSpPr>
        <p:spPr>
          <a:xfrm>
            <a:off x="0" y="1219200"/>
            <a:ext cx="9144000" cy="5029200"/>
          </a:xfrm>
        </p:spPr>
        <p:txBody>
          <a:bodyPr>
            <a:normAutofit lnSpcReduction="10000"/>
          </a:bodyPr>
          <a:lstStyle/>
          <a:p>
            <a:r>
              <a:rPr lang="en-US" sz="2800" dirty="0"/>
              <a:t>The </a:t>
            </a:r>
            <a:r>
              <a:rPr lang="en-US" sz="2800" b="1" u="sng" dirty="0">
                <a:solidFill>
                  <a:srgbClr val="FF0000"/>
                </a:solidFill>
              </a:rPr>
              <a:t>eight subnet addresses</a:t>
            </a:r>
            <a:r>
              <a:rPr lang="en-US" sz="2800" dirty="0">
                <a:solidFill>
                  <a:srgbClr val="FF0000"/>
                </a:solidFill>
              </a:rPr>
              <a:t> </a:t>
            </a:r>
            <a:r>
              <a:rPr lang="en-US" sz="2800" dirty="0"/>
              <a:t>are generated by borrowing </a:t>
            </a:r>
            <a:r>
              <a:rPr lang="en-US" sz="2800" b="1" dirty="0"/>
              <a:t>3 bits </a:t>
            </a:r>
            <a:r>
              <a:rPr lang="en-US" sz="2800" dirty="0"/>
              <a:t>of the </a:t>
            </a:r>
            <a:r>
              <a:rPr lang="en-US" sz="2800" b="1" dirty="0"/>
              <a:t>host ID </a:t>
            </a:r>
            <a:r>
              <a:rPr lang="en-US" sz="2800" dirty="0"/>
              <a:t>of the </a:t>
            </a:r>
            <a:r>
              <a:rPr lang="en-US" sz="2800" b="1" dirty="0"/>
              <a:t>Class C address, 192.168.1.0</a:t>
            </a:r>
            <a:r>
              <a:rPr lang="en-US" sz="2800" dirty="0"/>
              <a:t> are:  </a:t>
            </a:r>
          </a:p>
          <a:p>
            <a:pPr marL="914400" lvl="1" indent="-514350">
              <a:buFont typeface="+mj-lt"/>
              <a:buAutoNum type="arabicPeriod"/>
            </a:pPr>
            <a:r>
              <a:rPr lang="en-US" sz="2400" b="1" dirty="0"/>
              <a:t>192.168.1.0</a:t>
            </a:r>
          </a:p>
          <a:p>
            <a:pPr marL="914400" lvl="1" indent="-514350">
              <a:buFont typeface="+mj-lt"/>
              <a:buAutoNum type="arabicPeriod"/>
            </a:pPr>
            <a:r>
              <a:rPr lang="en-US" sz="2400" b="1" dirty="0"/>
              <a:t>192.168.1.32</a:t>
            </a:r>
          </a:p>
          <a:p>
            <a:pPr marL="914400" lvl="1" indent="-514350">
              <a:buFont typeface="+mj-lt"/>
              <a:buAutoNum type="arabicPeriod"/>
            </a:pPr>
            <a:r>
              <a:rPr lang="en-US" sz="2400" b="1" dirty="0"/>
              <a:t>192.168.1.64</a:t>
            </a:r>
          </a:p>
          <a:p>
            <a:pPr marL="914400" lvl="1" indent="-514350">
              <a:buFont typeface="+mj-lt"/>
              <a:buAutoNum type="arabicPeriod"/>
            </a:pPr>
            <a:r>
              <a:rPr lang="en-US" sz="2400" b="1" dirty="0"/>
              <a:t>192.168.1.96</a:t>
            </a:r>
          </a:p>
          <a:p>
            <a:pPr marL="914400" lvl="1" indent="-514350">
              <a:buFont typeface="+mj-lt"/>
              <a:buAutoNum type="arabicPeriod"/>
            </a:pPr>
            <a:r>
              <a:rPr lang="en-US" sz="2400" b="1" dirty="0"/>
              <a:t>192.168.1.128</a:t>
            </a:r>
          </a:p>
          <a:p>
            <a:pPr marL="914400" lvl="1" indent="-514350">
              <a:buFont typeface="+mj-lt"/>
              <a:buAutoNum type="arabicPeriod"/>
            </a:pPr>
            <a:r>
              <a:rPr lang="en-US" sz="2400" b="1" dirty="0"/>
              <a:t>192.168.1.160</a:t>
            </a:r>
          </a:p>
          <a:p>
            <a:pPr marL="914400" lvl="1" indent="-514350">
              <a:buFont typeface="+mj-lt"/>
              <a:buAutoNum type="arabicPeriod"/>
            </a:pPr>
            <a:r>
              <a:rPr lang="en-US" sz="2400" b="1" dirty="0"/>
              <a:t>192.168.1.192</a:t>
            </a:r>
          </a:p>
          <a:p>
            <a:pPr marL="914400" lvl="1" indent="-514350">
              <a:buFont typeface="+mj-lt"/>
              <a:buAutoNum type="arabicPeriod"/>
            </a:pPr>
            <a:r>
              <a:rPr lang="en-US" sz="2400" b="1" dirty="0"/>
              <a:t>192.168.1.224</a:t>
            </a:r>
          </a:p>
          <a:p>
            <a:pPr marL="514350" indent="-514350"/>
            <a:r>
              <a:rPr lang="en-US" sz="2600" dirty="0"/>
              <a:t>Binary forms of these </a:t>
            </a:r>
            <a:r>
              <a:rPr lang="en-US" sz="2600" b="1" dirty="0"/>
              <a:t>subnet addresses </a:t>
            </a:r>
            <a:r>
              <a:rPr lang="en-US" sz="2600" dirty="0"/>
              <a:t>are</a:t>
            </a:r>
            <a:r>
              <a:rPr lang="en-US" sz="2600" b="1" dirty="0"/>
              <a:t> </a:t>
            </a:r>
            <a:r>
              <a:rPr lang="en-US" sz="2600" dirty="0"/>
              <a:t>shown in </a:t>
            </a:r>
            <a:r>
              <a:rPr lang="en-US" sz="2600" b="1" dirty="0"/>
              <a:t>Figure2 </a:t>
            </a:r>
            <a:r>
              <a:rPr lang="en-US" sz="2600" dirty="0"/>
              <a:t>and look like </a:t>
            </a:r>
            <a:r>
              <a:rPr lang="en-US" sz="2600" b="1" dirty="0"/>
              <a:t>normal IP addresses</a:t>
            </a:r>
            <a:r>
              <a:rPr lang="en-US" sz="2600" dirty="0"/>
              <a:t>. </a:t>
            </a:r>
          </a:p>
          <a:p>
            <a:endParaRPr lang="th-TH" dirty="0"/>
          </a:p>
        </p:txBody>
      </p:sp>
      <p:sp>
        <p:nvSpPr>
          <p:cNvPr id="4" name="Slide Number Placeholder 3"/>
          <p:cNvSpPr>
            <a:spLocks noGrp="1"/>
          </p:cNvSpPr>
          <p:nvPr>
            <p:ph type="sldNum" sz="quarter" idx="12"/>
          </p:nvPr>
        </p:nvSpPr>
        <p:spPr/>
        <p:txBody>
          <a:bodyPr/>
          <a:lstStyle/>
          <a:p>
            <a:fld id="{3492EA00-C396-4F33-8C81-810A9D1957EE}" type="slidenum">
              <a:rPr lang="th-TH" smtClean="0"/>
              <a:pPr/>
              <a:t>8</a:t>
            </a:fld>
            <a:endParaRPr lang="th-TH"/>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0" y="685800"/>
            <a:ext cx="8943975" cy="4781550"/>
          </a:xfrm>
          <a:prstGeom prst="rect">
            <a:avLst/>
          </a:prstGeom>
          <a:noFill/>
          <a:ln w="9525">
            <a:noFill/>
            <a:miter lim="800000"/>
            <a:headEnd/>
            <a:tailEnd/>
          </a:ln>
        </p:spPr>
      </p:pic>
      <p:sp>
        <p:nvSpPr>
          <p:cNvPr id="3" name="Slide Number Placeholder 2"/>
          <p:cNvSpPr>
            <a:spLocks noGrp="1"/>
          </p:cNvSpPr>
          <p:nvPr>
            <p:ph type="sldNum" sz="quarter" idx="12"/>
          </p:nvPr>
        </p:nvSpPr>
        <p:spPr>
          <a:xfrm>
            <a:off x="6477000" y="6492875"/>
            <a:ext cx="2133600" cy="365125"/>
          </a:xfrm>
        </p:spPr>
        <p:txBody>
          <a:bodyPr/>
          <a:lstStyle/>
          <a:p>
            <a:fld id="{3492EA00-C396-4F33-8C81-810A9D1957EE}" type="slidenum">
              <a:rPr lang="th-TH" smtClean="0"/>
              <a:pPr/>
              <a:t>9</a:t>
            </a:fld>
            <a:endParaRPr lang="th-TH"/>
          </a:p>
        </p:txBody>
      </p:sp>
      <p:sp>
        <p:nvSpPr>
          <p:cNvPr id="5" name="TextBox 4"/>
          <p:cNvSpPr txBox="1"/>
          <p:nvPr/>
        </p:nvSpPr>
        <p:spPr>
          <a:xfrm>
            <a:off x="1447800" y="5562600"/>
            <a:ext cx="6400800" cy="461665"/>
          </a:xfrm>
          <a:prstGeom prst="rect">
            <a:avLst/>
          </a:prstGeom>
          <a:noFill/>
        </p:spPr>
        <p:txBody>
          <a:bodyPr wrap="square" rtlCol="0">
            <a:spAutoFit/>
          </a:bodyPr>
          <a:lstStyle/>
          <a:p>
            <a:r>
              <a:rPr lang="en-US" sz="2400" b="1" dirty="0"/>
              <a:t>Figure2  </a:t>
            </a:r>
            <a:r>
              <a:rPr lang="en-US" sz="2400" dirty="0"/>
              <a:t>Subnet addresses in binary form</a:t>
            </a:r>
            <a:r>
              <a:rPr lang="en-US" sz="2400" b="1" dirty="0"/>
              <a:t>.</a:t>
            </a:r>
            <a:endParaRPr lang="th-TH" sz="2400" b="1" dirty="0"/>
          </a:p>
        </p:txBody>
      </p:sp>
      <p:sp>
        <p:nvSpPr>
          <p:cNvPr id="6" name="Footer Placeholder 4"/>
          <p:cNvSpPr>
            <a:spLocks noGrp="1"/>
          </p:cNvSpPr>
          <p:nvPr>
            <p:ph type="ftr" sz="quarter" idx="11"/>
          </p:nvPr>
        </p:nvSpPr>
        <p:spPr>
          <a:xfrm>
            <a:off x="3124200" y="6356350"/>
            <a:ext cx="5105400" cy="365125"/>
          </a:xfrm>
        </p:spPr>
        <p:txBody>
          <a:bodyPr/>
          <a:lstStyle/>
          <a:p>
            <a:r>
              <a:rPr lang="en-US" sz="1400" dirty="0">
                <a:solidFill>
                  <a:schemeClr val="tx1"/>
                </a:solidFill>
              </a:rPr>
              <a:t>https://www.ittsystems.com/introduction-to-subnetting/</a:t>
            </a:r>
            <a:endParaRPr lang="th-TH" sz="14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FD5816E7D914AA716CC990F3A338A" ma:contentTypeVersion="4" ma:contentTypeDescription="Create a new document." ma:contentTypeScope="" ma:versionID="7cd67410788d2ee0e3b6a9a49b97b805">
  <xsd:schema xmlns:xsd="http://www.w3.org/2001/XMLSchema" xmlns:xs="http://www.w3.org/2001/XMLSchema" xmlns:p="http://schemas.microsoft.com/office/2006/metadata/properties" xmlns:ns2="f552a409-6c25-434a-8ced-a1201b983f43" targetNamespace="http://schemas.microsoft.com/office/2006/metadata/properties" ma:root="true" ma:fieldsID="556605e655f5121e38c7faedec4852a1" ns2:_="">
    <xsd:import namespace="f552a409-6c25-434a-8ced-a1201b983f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52a409-6c25-434a-8ced-a1201b983f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E95D64-BE40-4F32-AAD5-414325F47F5B}"/>
</file>

<file path=customXml/itemProps2.xml><?xml version="1.0" encoding="utf-8"?>
<ds:datastoreItem xmlns:ds="http://schemas.openxmlformats.org/officeDocument/2006/customXml" ds:itemID="{884A397E-7B30-4717-A1F3-8F2DEBCFA3E3}"/>
</file>

<file path=customXml/itemProps3.xml><?xml version="1.0" encoding="utf-8"?>
<ds:datastoreItem xmlns:ds="http://schemas.openxmlformats.org/officeDocument/2006/customXml" ds:itemID="{4912C286-9E51-425E-8AFF-FB6858BD7BC5}"/>
</file>

<file path=docProps/app.xml><?xml version="1.0" encoding="utf-8"?>
<Properties xmlns="http://schemas.openxmlformats.org/officeDocument/2006/extended-properties" xmlns:vt="http://schemas.openxmlformats.org/officeDocument/2006/docPropsVTypes">
  <TotalTime>1923</TotalTime>
  <Words>3855</Words>
  <Application>Microsoft Office PowerPoint</Application>
  <PresentationFormat>On-screen Show (4:3)</PresentationFormat>
  <Paragraphs>329</Paragraphs>
  <Slides>38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IPv4 SUBNETTING </vt:lpstr>
      <vt:lpstr> What is Subnetting? </vt:lpstr>
      <vt:lpstr>IPv4 Classful Addressing Scheme</vt:lpstr>
      <vt:lpstr> Why is Subnetting Important? </vt:lpstr>
      <vt:lpstr>Why is Subnetting Important?</vt:lpstr>
      <vt:lpstr>Subnetting Implementation</vt:lpstr>
      <vt:lpstr>Subnetting Implementation</vt:lpstr>
      <vt:lpstr>Subnetting Implementation</vt:lpstr>
      <vt:lpstr>PowerPoint Presentation</vt:lpstr>
      <vt:lpstr>Subnetting -Implementation</vt:lpstr>
      <vt:lpstr> Subnet Masks </vt:lpstr>
      <vt:lpstr> Subnet Masks </vt:lpstr>
      <vt:lpstr> Subnet Masks </vt:lpstr>
      <vt:lpstr> Subnet Masks </vt:lpstr>
      <vt:lpstr>Subnet Masks</vt:lpstr>
      <vt:lpstr> A Note about CIDR </vt:lpstr>
      <vt:lpstr> Why do we need subnetting? </vt:lpstr>
      <vt:lpstr> Why do we need subnetting? </vt:lpstr>
      <vt:lpstr> Minimum Subnet Size to Accommodate  a Number of Hosts </vt:lpstr>
      <vt:lpstr>Minimum Subnet Size to Accommodate  a Number of Hosts</vt:lpstr>
      <vt:lpstr>Minimum subnet size to accommodate  a number of hosts</vt:lpstr>
      <vt:lpstr>Minimum Subnet Size to Accommodate  a Number of Hosts</vt:lpstr>
      <vt:lpstr> Number of Subnets in An Address Block </vt:lpstr>
      <vt:lpstr> List of Subnets in an Address Block </vt:lpstr>
      <vt:lpstr>List of Subnets in an Address block</vt:lpstr>
      <vt:lpstr>List of Subnets in an Address block</vt:lpstr>
      <vt:lpstr>List of Subnets in an Address block</vt:lpstr>
      <vt:lpstr>List of Subnets in an Address block</vt:lpstr>
      <vt:lpstr>List of Subnets in an Address block</vt:lpstr>
      <vt:lpstr>List of Subnets in an Address Block</vt:lpstr>
      <vt:lpstr> Address Range of a Subnet </vt:lpstr>
      <vt:lpstr> Address Range of a Subnet </vt:lpstr>
      <vt:lpstr> Address Range of Subnet </vt:lpstr>
      <vt:lpstr> Address Range of Subnet </vt:lpstr>
      <vt:lpstr> Variable Length Subnet Masks (VLSM) </vt:lpstr>
      <vt:lpstr> Variable Length Subnet Masks (VLSM) </vt:lpstr>
      <vt:lpstr> Variable Length Subnet Masks (VLSM) </vt:lpstr>
      <vt:lpstr> Variable Length Subnet Masks (VLSM)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Subnetting </dc:title>
  <dc:creator>win7</dc:creator>
  <cp:lastModifiedBy>SIDDHARTH KRISHNA</cp:lastModifiedBy>
  <cp:revision>561</cp:revision>
  <dcterms:created xsi:type="dcterms:W3CDTF">2019-10-10T08:21:41Z</dcterms:created>
  <dcterms:modified xsi:type="dcterms:W3CDTF">2023-07-06T09:12:20Z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0x0101007FAFD5816E7D914AA716CC990F3A338A</vt:lpwstr>
  </property>
</Properties>
</file>