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7"/>
  </p:notesMasterIdLst>
  <p:sldIdLst>
    <p:sldId id="256" r:id="rId3"/>
    <p:sldId id="307" r:id="rId4"/>
    <p:sldId id="349" r:id="rId5"/>
    <p:sldId id="350" r:id="rId6"/>
    <p:sldId id="355" r:id="rId7"/>
    <p:sldId id="308" r:id="rId8"/>
    <p:sldId id="351" r:id="rId9"/>
    <p:sldId id="309" r:id="rId10"/>
    <p:sldId id="354" r:id="rId11"/>
    <p:sldId id="310" r:id="rId12"/>
    <p:sldId id="356" r:id="rId13"/>
    <p:sldId id="311" r:id="rId14"/>
    <p:sldId id="312" r:id="rId15"/>
    <p:sldId id="263" r:id="rId16"/>
    <p:sldId id="313" r:id="rId17"/>
    <p:sldId id="352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4" r:id="rId26"/>
    <p:sldId id="325" r:id="rId27"/>
    <p:sldId id="326" r:id="rId28"/>
    <p:sldId id="327" r:id="rId29"/>
    <p:sldId id="353" r:id="rId30"/>
    <p:sldId id="328" r:id="rId31"/>
    <p:sldId id="330" r:id="rId32"/>
    <p:sldId id="331" r:id="rId33"/>
    <p:sldId id="332" r:id="rId34"/>
    <p:sldId id="333" r:id="rId35"/>
    <p:sldId id="345" r:id="rId36"/>
    <p:sldId id="346" r:id="rId37"/>
    <p:sldId id="347" r:id="rId38"/>
    <p:sldId id="334" r:id="rId39"/>
    <p:sldId id="335" r:id="rId40"/>
    <p:sldId id="336" r:id="rId41"/>
    <p:sldId id="348" r:id="rId42"/>
    <p:sldId id="337" r:id="rId43"/>
    <p:sldId id="338" r:id="rId44"/>
    <p:sldId id="339" r:id="rId45"/>
    <p:sldId id="341" r:id="rId46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D70F545-30D5-42D9-ACB0-50AD53AA50F5}">
          <p14:sldIdLst>
            <p14:sldId id="256"/>
            <p14:sldId id="307"/>
            <p14:sldId id="349"/>
            <p14:sldId id="350"/>
            <p14:sldId id="355"/>
            <p14:sldId id="308"/>
            <p14:sldId id="351"/>
            <p14:sldId id="309"/>
            <p14:sldId id="354"/>
            <p14:sldId id="310"/>
            <p14:sldId id="356"/>
            <p14:sldId id="311"/>
            <p14:sldId id="312"/>
            <p14:sldId id="263"/>
            <p14:sldId id="313"/>
            <p14:sldId id="352"/>
            <p14:sldId id="316"/>
            <p14:sldId id="317"/>
            <p14:sldId id="318"/>
            <p14:sldId id="319"/>
            <p14:sldId id="320"/>
            <p14:sldId id="321"/>
            <p14:sldId id="322"/>
            <p14:sldId id="324"/>
            <p14:sldId id="325"/>
            <p14:sldId id="326"/>
            <p14:sldId id="327"/>
            <p14:sldId id="353"/>
            <p14:sldId id="328"/>
            <p14:sldId id="330"/>
            <p14:sldId id="331"/>
            <p14:sldId id="332"/>
            <p14:sldId id="333"/>
            <p14:sldId id="345"/>
            <p14:sldId id="346"/>
            <p14:sldId id="347"/>
            <p14:sldId id="334"/>
            <p14:sldId id="335"/>
            <p14:sldId id="336"/>
            <p14:sldId id="348"/>
            <p14:sldId id="337"/>
            <p14:sldId id="338"/>
            <p14:sldId id="339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4EF8"/>
    <a:srgbClr val="47B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516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customXml" Target="../customXml/item2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57FE1-4CC6-4450-BB1F-6E99C9A1D1F7}" type="datetimeFigureOut">
              <a:rPr lang="th-TH" smtClean="0"/>
              <a:pPr/>
              <a:t>03/09/66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12E3A-DAA8-4827-BA2E-E97980BE79C2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12E3A-DAA8-4827-BA2E-E97980BE79C2}" type="slidenum">
              <a:rPr lang="th-TH" smtClean="0"/>
              <a:pPr/>
              <a:t>1</a:t>
            </a:fld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35F5E-0BB6-7492-9C09-D034F6AB8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0031-2A55-4DB7-90C0-AA11E68FDE3F}" type="datetime1">
              <a:rPr lang="th-TH" smtClean="0"/>
              <a:t>03/09/66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6B25D-10C4-8E4B-CEF9-642B9B78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300" baseline="0"/>
            </a:lvl1pPr>
          </a:lstStyle>
          <a:p>
            <a:r>
              <a:rPr lang="en-US" dirty="0"/>
              <a:t>Asst. Prof. </a:t>
            </a:r>
            <a:r>
              <a:rPr lang="en-US" dirty="0" err="1"/>
              <a:t>Anilkumar</a:t>
            </a:r>
            <a:r>
              <a:rPr lang="en-US" dirty="0"/>
              <a:t> K.G PhD</a:t>
            </a:r>
            <a:endParaRPr lang="th-TH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D8114A-4EF4-2012-88D3-AF7EAA1C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E52DD598-343F-43AF-BF0E-2965081514C6}" type="slidenum">
              <a:rPr lang="th-TH" smtClean="0"/>
              <a:pPr/>
              <a:t>‹#›</a:t>
            </a:fld>
            <a:endParaRPr lang="th-TH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1D32-694B-43D8-BAC9-55E4F41D4B8E}" type="datetime1">
              <a:rPr lang="th-TH" smtClean="0"/>
              <a:t>03/09/66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C4B5-327E-4F2C-B4F9-0102BF665A11}" type="datetime1">
              <a:rPr lang="th-TH" smtClean="0"/>
              <a:t>03/09/66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A5C2E-29EB-4242-AF61-4C3CA61DCFA4}" type="datetime1">
              <a:rPr lang="th-TH" smtClean="0"/>
              <a:t>03/09/66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FF61-0BE0-40DF-80C5-AF3BBCADEF4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18C7-9F3A-4FDD-9C4C-D5C5023EF4B1}" type="datetime1">
              <a:rPr lang="th-TH" smtClean="0"/>
              <a:t>03/09/66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FF61-0BE0-40DF-80C5-AF3BBCADEF4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FE0F-C889-41DE-AC70-A80295FD753A}" type="datetime1">
              <a:rPr lang="th-TH" smtClean="0"/>
              <a:t>03/09/66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FF61-0BE0-40DF-80C5-AF3BBCADEF4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ACB7-B4CF-4E89-93DC-D7216397A017}" type="datetime1">
              <a:rPr lang="th-TH" smtClean="0"/>
              <a:t>03/09/66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FF61-0BE0-40DF-80C5-AF3BBCADEF4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78A7-FABD-4E6F-8B91-1D80DA6E2AE8}" type="datetime1">
              <a:rPr lang="th-TH" smtClean="0"/>
              <a:t>03/09/66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FF61-0BE0-40DF-80C5-AF3BBCADEF4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56E1-95BC-4971-83B1-1E14020DDF8E}" type="datetime1">
              <a:rPr lang="th-TH" smtClean="0"/>
              <a:t>03/09/66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FF61-0BE0-40DF-80C5-AF3BBCADEF4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11B2-B278-4EC5-98AD-17E3DE915DCB}" type="datetime1">
              <a:rPr lang="th-TH" smtClean="0"/>
              <a:t>03/09/66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FF61-0BE0-40DF-80C5-AF3BBCADEF4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6D0E-F694-4B00-A8E0-76C04CE0D0D2}" type="datetime1">
              <a:rPr lang="th-TH" smtClean="0"/>
              <a:t>03/09/66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FF61-0BE0-40DF-80C5-AF3BBCADEF4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91BE-8AAE-46F8-9817-5DC96F249217}" type="datetime1">
              <a:rPr lang="th-TH" smtClean="0"/>
              <a:t>03/09/66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BA4A-C30D-4111-B6BD-5DEA23AE3FA3}" type="datetime1">
              <a:rPr lang="th-TH" smtClean="0"/>
              <a:t>03/09/66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FF61-0BE0-40DF-80C5-AF3BBCADEF4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EEA1-9CC4-4B2B-B1CB-87A449A43ED9}" type="datetime1">
              <a:rPr lang="th-TH" smtClean="0"/>
              <a:t>03/09/66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FF61-0BE0-40DF-80C5-AF3BBCADEF4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062B-E04D-459B-AA1A-553826B73122}" type="datetime1">
              <a:rPr lang="th-TH" smtClean="0"/>
              <a:t>03/09/66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FF61-0BE0-40DF-80C5-AF3BBCADEF4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F723-129E-482D-958B-60327479424A}" type="datetime1">
              <a:rPr lang="th-TH" smtClean="0"/>
              <a:t>03/09/66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727A-1450-4DF7-BD2A-A3484D5FC3BB}" type="datetime1">
              <a:rPr lang="th-TH" smtClean="0"/>
              <a:t>03/09/66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4462-BDA3-4DA2-B37B-126A6D308074}" type="datetime1">
              <a:rPr lang="th-TH" smtClean="0"/>
              <a:t>03/09/66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917F-A18F-40B0-A21F-25291FF54E2C}" type="datetime1">
              <a:rPr lang="th-TH" smtClean="0"/>
              <a:t>03/09/66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A82E-DE32-4D19-9E1C-AABA02DF32C1}" type="datetime1">
              <a:rPr lang="th-TH" smtClean="0"/>
              <a:t>03/09/66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846-8BC5-4765-8DED-1C2ACAC99070}" type="datetime1">
              <a:rPr lang="th-TH" smtClean="0"/>
              <a:t>03/09/66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E155-2CC1-4968-A186-8AD1C67B11CC}" type="datetime1">
              <a:rPr lang="th-TH" smtClean="0"/>
              <a:t>03/09/66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919BB-471A-4C9A-AF47-1F278B93DF98}" type="datetime1">
              <a:rPr lang="th-TH" smtClean="0"/>
              <a:t>03/09/66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DD598-343F-43AF-BF0E-2965081514C6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1E7C8-3AB8-49E0-BC34-1311CBA177D1}" type="datetime1">
              <a:rPr lang="th-TH" smtClean="0"/>
              <a:t>03/09/66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0FF61-0BE0-40DF-80C5-AF3BBCADEF4A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sz="3100" dirty="0">
                <a:solidFill>
                  <a:srgbClr val="000099"/>
                </a:solidFill>
                <a:latin typeface="Arial" pitchFamily="34" charset="0"/>
              </a:rPr>
              <a:t>Chapter 5</a:t>
            </a:r>
            <a:br>
              <a:rPr lang="en-GB" sz="3100" dirty="0">
                <a:solidFill>
                  <a:srgbClr val="000099"/>
                </a:solidFill>
                <a:latin typeface="Arial" pitchFamily="34" charset="0"/>
              </a:rPr>
            </a:br>
            <a:r>
              <a:rPr lang="en-AU" sz="5300" dirty="0">
                <a:solidFill>
                  <a:srgbClr val="002060"/>
                </a:solidFill>
                <a:latin typeface="Arial" pitchFamily="34" charset="0"/>
              </a:rPr>
              <a:t>End-To-End Protocols II</a:t>
            </a:r>
            <a:br>
              <a:rPr lang="en-GB" sz="5300" dirty="0">
                <a:solidFill>
                  <a:srgbClr val="002060"/>
                </a:solidFill>
                <a:latin typeface="Arial" pitchFamily="34" charset="0"/>
              </a:rPr>
            </a:br>
            <a:endParaRPr lang="th-TH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Computer Networks: A Systems Approach, Release Version 6.1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Peterson and Davie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November 2019</a:t>
            </a:r>
            <a:endParaRPr lang="th-TH" sz="24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52DD598-343F-43AF-BF0E-2965081514C6}" type="slidenum">
              <a:rPr lang="th-TH" sz="1800" b="1" smtClean="0">
                <a:solidFill>
                  <a:schemeClr val="tx1"/>
                </a:solidFill>
              </a:rPr>
              <a:pPr/>
              <a:t>1</a:t>
            </a:fld>
            <a:endParaRPr lang="th-TH" sz="1800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Asst. Prof. </a:t>
            </a:r>
            <a:r>
              <a:rPr lang="en-US" sz="1500" dirty="0" err="1"/>
              <a:t>Anilkumar</a:t>
            </a:r>
            <a:r>
              <a:rPr lang="en-US" dirty="0"/>
              <a:t> K.G PhD</a:t>
            </a:r>
            <a:endParaRPr lang="th-TH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70E48-AC70-7364-64B2-A9CAB0098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213350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l"/>
            <a:r>
              <a:rPr lang="en-US" sz="2400" b="0" i="0" u="none" strike="noStrike" baseline="0" dirty="0"/>
              <a:t>The </a:t>
            </a:r>
            <a:r>
              <a:rPr lang="en-US" sz="2400" b="1" i="0" u="none" strike="noStrike" baseline="0" dirty="0"/>
              <a:t>send side </a:t>
            </a:r>
            <a:r>
              <a:rPr lang="en-US" sz="2400" i="0" u="none" strike="noStrike" baseline="0" dirty="0"/>
              <a:t>also ensures</a:t>
            </a:r>
            <a:r>
              <a:rPr lang="en-US" sz="2400" b="0" i="0" u="none" strike="noStrike" baseline="0" dirty="0"/>
              <a:t> that its local application </a:t>
            </a:r>
            <a:r>
              <a:rPr lang="en-US" sz="2400" b="1" i="0" u="none" strike="noStrike" baseline="0" dirty="0"/>
              <a:t>does not overflow </a:t>
            </a:r>
            <a:r>
              <a:rPr lang="en-US" sz="2400" b="0" i="0" u="none" strike="noStrike" baseline="0" dirty="0"/>
              <a:t>the </a:t>
            </a:r>
            <a:r>
              <a:rPr lang="en-US" sz="2400" b="1" i="0" u="none" strike="noStrike" baseline="0" dirty="0"/>
              <a:t>send buffer:</a:t>
            </a:r>
            <a:endParaRPr lang="en-US" sz="2400" b="0" i="0" u="none" strike="noStrike" baseline="0" dirty="0"/>
          </a:p>
          <a:p>
            <a:pPr marL="0" indent="0" algn="l">
              <a:buNone/>
            </a:pPr>
            <a:r>
              <a:rPr lang="en-US" sz="2400" b="0" i="0" u="none" strike="noStrike" baseline="0" dirty="0"/>
              <a:t>             </a:t>
            </a:r>
          </a:p>
          <a:p>
            <a:pPr algn="l"/>
            <a:endParaRPr lang="en-US" sz="2400" b="0" i="0" u="none" strike="noStrike" baseline="0" dirty="0"/>
          </a:p>
          <a:p>
            <a:pPr algn="l"/>
            <a:r>
              <a:rPr lang="en-US" sz="2400" b="0" i="0" u="none" strike="noStrike" baseline="0" dirty="0"/>
              <a:t>Assume that the </a:t>
            </a:r>
            <a:r>
              <a:rPr lang="en-US" sz="2400" b="1" i="0" u="none" strike="noStrike" baseline="0" dirty="0"/>
              <a:t>sending process tries to write </a:t>
            </a:r>
            <a:r>
              <a:rPr lang="en-US" sz="2400" b="1" i="1" u="none" strike="noStrike" baseline="0" dirty="0"/>
              <a:t>y</a:t>
            </a:r>
            <a:r>
              <a:rPr lang="en-US" sz="2400" b="0" i="0" u="none" strike="noStrike" baseline="0" dirty="0"/>
              <a:t> </a:t>
            </a:r>
            <a:r>
              <a:rPr lang="en-US" sz="2400" b="1" i="0" u="none" strike="noStrike" baseline="0" dirty="0"/>
              <a:t>bytes</a:t>
            </a:r>
            <a:r>
              <a:rPr lang="en-US" sz="2400" b="0" i="0" u="none" strike="noStrike" baseline="0" dirty="0"/>
              <a:t> to </a:t>
            </a:r>
            <a:r>
              <a:rPr lang="en-US" sz="2400" b="1" i="0" u="none" strike="noStrike" baseline="0" dirty="0"/>
              <a:t>TCP.</a:t>
            </a:r>
          </a:p>
          <a:p>
            <a:pPr algn="l"/>
            <a:r>
              <a:rPr lang="en-US" sz="2400" b="1" dirty="0"/>
              <a:t>If</a:t>
            </a:r>
            <a:r>
              <a:rPr lang="en-US" sz="2400" b="1" i="0" u="none" strike="noStrike" baseline="0" dirty="0"/>
              <a:t>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2400" b="1" i="0" u="sng" strike="noStrike" baseline="0" dirty="0">
                <a:solidFill>
                  <a:srgbClr val="000000"/>
                </a:solidFill>
              </a:rPr>
              <a:t>LastByteWritten </a:t>
            </a:r>
            <a:r>
              <a:rPr lang="en-US" sz="2400" b="1" i="0" u="sng" strike="noStrike" baseline="0" dirty="0">
                <a:solidFill>
                  <a:srgbClr val="666666"/>
                </a:solidFill>
              </a:rPr>
              <a:t>- </a:t>
            </a:r>
            <a:r>
              <a:rPr lang="en-US" sz="2400" b="1" i="0" u="sng" strike="noStrike" baseline="0" dirty="0">
                <a:solidFill>
                  <a:srgbClr val="000000"/>
                </a:solidFill>
              </a:rPr>
              <a:t>LastByteAcked) </a:t>
            </a:r>
            <a:r>
              <a:rPr lang="en-US" sz="2400" b="1" i="0" u="sng" strike="noStrike" baseline="0" dirty="0">
                <a:solidFill>
                  <a:srgbClr val="666666"/>
                </a:solidFill>
              </a:rPr>
              <a:t>+ </a:t>
            </a:r>
            <a:r>
              <a:rPr lang="en-US" sz="2400" b="1" i="0" u="sng" strike="noStrike" baseline="0" dirty="0">
                <a:solidFill>
                  <a:srgbClr val="000000"/>
                </a:solidFill>
              </a:rPr>
              <a:t>y </a:t>
            </a:r>
            <a:r>
              <a:rPr lang="en-US" sz="2400" b="1" i="0" u="sng" strike="noStrike" baseline="0" dirty="0">
                <a:solidFill>
                  <a:srgbClr val="666666"/>
                </a:solidFill>
              </a:rPr>
              <a:t>&gt; </a:t>
            </a:r>
            <a:r>
              <a:rPr lang="en-US" sz="2400" b="1" i="0" u="sng" strike="noStrike" baseline="0" dirty="0">
                <a:solidFill>
                  <a:srgbClr val="000000"/>
                </a:solidFill>
              </a:rPr>
              <a:t>MaxSendBuffer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, then the</a:t>
            </a:r>
            <a:r>
              <a:rPr lang="en-US" sz="240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2400" b="1" i="0" u="none" strike="noStrike" baseline="0" dirty="0"/>
              <a:t>TCP blocks the sending process and does not allow it to generate more data.</a:t>
            </a:r>
          </a:p>
          <a:p>
            <a:pPr lvl="1"/>
            <a:r>
              <a:rPr lang="en-US" sz="2200" dirty="0"/>
              <a:t>For example, </a:t>
            </a:r>
            <a:r>
              <a:rPr lang="en-US" sz="2200" b="1" dirty="0"/>
              <a:t>LastByteWritten = 19, LastByteAcked = 15, y = 5, MaxSendBuffer = 8</a:t>
            </a:r>
            <a:endParaRPr lang="en-US" sz="2200" b="1" i="0" u="none" strike="noStrike" baseline="0" dirty="0"/>
          </a:p>
          <a:p>
            <a:pPr algn="l"/>
            <a:r>
              <a:rPr lang="en-US" sz="2400" b="0" i="0" u="none" strike="noStrike" baseline="0" dirty="0"/>
              <a:t>It is now possible to understand </a:t>
            </a:r>
            <a:r>
              <a:rPr lang="en-US" sz="2400" b="1" i="0" u="none" strike="noStrike" baseline="0" dirty="0"/>
              <a:t>how a slow receiving process stops a fast sending process</a:t>
            </a:r>
            <a:r>
              <a:rPr lang="en-US" sz="2400" b="0" i="0" u="none" strike="noStrike" baseline="0" dirty="0"/>
              <a:t>.</a:t>
            </a:r>
          </a:p>
          <a:p>
            <a:pPr algn="l"/>
            <a:r>
              <a:rPr lang="en-US" sz="2400" b="1" i="0" u="sng" strike="noStrike" baseline="0" dirty="0"/>
              <a:t>First</a:t>
            </a:r>
            <a:r>
              <a:rPr lang="en-US" sz="2400" b="0" i="0" u="none" strike="noStrike" baseline="0" dirty="0"/>
              <a:t>, the </a:t>
            </a:r>
            <a:r>
              <a:rPr lang="en-US" sz="2400" b="1" i="0" u="none" strike="noStrike" baseline="0" dirty="0"/>
              <a:t>receive buffer is full</a:t>
            </a:r>
            <a:r>
              <a:rPr lang="en-US" sz="2400" b="0" i="0" u="none" strike="noStrike" baseline="0" dirty="0"/>
              <a:t>, which means the </a:t>
            </a:r>
            <a:r>
              <a:rPr lang="en-US" sz="2400" b="1" i="0" u="none" strike="noStrike" baseline="0" dirty="0"/>
              <a:t>advertised window </a:t>
            </a:r>
            <a:r>
              <a:rPr lang="en-US" sz="2400" dirty="0"/>
              <a:t>is</a:t>
            </a:r>
            <a:r>
              <a:rPr lang="en-US" sz="2400" b="0" i="0" u="none" strike="noStrike" baseline="0" dirty="0"/>
              <a:t> </a:t>
            </a:r>
            <a:r>
              <a:rPr lang="en-US" sz="2400" b="1" i="0" u="none" strike="noStrike" baseline="0" dirty="0"/>
              <a:t>0</a:t>
            </a:r>
            <a:r>
              <a:rPr lang="en-US" sz="2400" b="0" i="0" u="none" strike="noStrike" baseline="0" dirty="0"/>
              <a:t>.</a:t>
            </a:r>
          </a:p>
          <a:p>
            <a:pPr algn="l"/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A5FA8-6853-7FC9-78A1-9EBD9541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BDF4B-614F-C548-AF97-1CEEAE64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10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314A84A-6A33-6216-203E-7AE430AD8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/>
              <a:t>Sliding Window Protocol</a:t>
            </a:r>
            <a:endParaRPr lang="en-US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A0C338-A985-C980-665B-C2D1A3B73E23}"/>
              </a:ext>
            </a:extLst>
          </p:cNvPr>
          <p:cNvSpPr/>
          <p:nvPr/>
        </p:nvSpPr>
        <p:spPr>
          <a:xfrm>
            <a:off x="762000" y="1981200"/>
            <a:ext cx="6934200" cy="42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0" u="none" strike="noStrike" baseline="0" dirty="0">
                <a:solidFill>
                  <a:srgbClr val="000000"/>
                </a:solidFill>
              </a:rPr>
              <a:t>LastByteWritten </a:t>
            </a:r>
            <a:r>
              <a:rPr lang="en-US" sz="2400" b="1" i="0" u="none" strike="noStrike" baseline="0" dirty="0">
                <a:solidFill>
                  <a:srgbClr val="666666"/>
                </a:solidFill>
              </a:rPr>
              <a:t>-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LastByteAcked </a:t>
            </a:r>
            <a:r>
              <a:rPr lang="en-US" sz="2400" b="1" i="0" u="none" strike="noStrike" baseline="0" dirty="0">
                <a:solidFill>
                  <a:srgbClr val="666666"/>
                </a:solidFill>
              </a:rPr>
              <a:t>&lt;=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MaxSendBuffer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9094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8912-FAFA-07F4-EDB6-1B1251D23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0" u="none" strike="noStrike" baseline="0" dirty="0"/>
              <a:t>Sliding Window Protocol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621B5-8974-0D1B-D4D0-2B7887D05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AFB88-6EDE-61B6-7699-E6DA39E9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11</a:t>
            </a:fld>
            <a:endParaRPr lang="th-T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C51A3A-19F0-5D43-00EC-3336ACEE2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8" y="0"/>
            <a:ext cx="4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B56D4B-B977-830C-3F56-42029D198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49" y="1692276"/>
            <a:ext cx="8044497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98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33714-B691-8F2D-B8C3-BE25DA9F7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135563"/>
          </a:xfrm>
        </p:spPr>
        <p:txBody>
          <a:bodyPr>
            <a:normAutofit/>
          </a:bodyPr>
          <a:lstStyle/>
          <a:p>
            <a:pPr algn="l"/>
            <a:r>
              <a:rPr lang="en-US" sz="2400" i="0" u="sng" strike="noStrike" baseline="0" dirty="0"/>
              <a:t>Receiver </a:t>
            </a:r>
            <a:r>
              <a:rPr lang="en-US" sz="2400" b="1" i="0" u="sng" strike="noStrike" baseline="0" dirty="0"/>
              <a:t>Advertised window </a:t>
            </a:r>
            <a:r>
              <a:rPr lang="en-US" sz="2400" i="0" u="sng" strike="noStrike" baseline="0" dirty="0"/>
              <a:t>of size </a:t>
            </a:r>
            <a:r>
              <a:rPr lang="en-US" sz="2400" b="1" i="0" u="sng" strike="noStrike" baseline="0" dirty="0"/>
              <a:t>0</a:t>
            </a:r>
            <a:r>
              <a:rPr lang="en-US" sz="2400" b="0" i="0" u="sng" strike="noStrike" baseline="0" dirty="0"/>
              <a:t> means that the </a:t>
            </a:r>
            <a:r>
              <a:rPr lang="en-US" sz="2400" b="1" i="0" u="sng" strike="noStrike" baseline="0" dirty="0"/>
              <a:t>sender cannot transmit any more frames</a:t>
            </a:r>
            <a:r>
              <a:rPr lang="en-US" sz="2400" b="0" i="0" u="sng" strike="noStrike" baseline="0" dirty="0"/>
              <a:t>,</a:t>
            </a:r>
            <a:r>
              <a:rPr lang="en-US" sz="2400" b="0" i="0" u="none" strike="noStrike" baseline="0" dirty="0"/>
              <a:t> even though frames it has sent previously been successfully </a:t>
            </a:r>
            <a:r>
              <a:rPr lang="en-US" sz="2400" b="1" i="0" u="none" strike="noStrike" baseline="0" dirty="0"/>
              <a:t>acknowledged</a:t>
            </a:r>
            <a:r>
              <a:rPr lang="en-US" sz="2400" b="0" i="0" u="none" strike="noStrike" baseline="0" dirty="0"/>
              <a:t>. </a:t>
            </a:r>
          </a:p>
          <a:p>
            <a:pPr lvl="1"/>
            <a:r>
              <a:rPr lang="en-US" sz="2200" b="1" u="none" strike="noStrike" baseline="0" dirty="0"/>
              <a:t>Not being able to transmit any frames further</a:t>
            </a:r>
            <a:r>
              <a:rPr lang="en-US" sz="2200" b="0" i="0" u="none" strike="noStrike" baseline="0" dirty="0"/>
              <a:t> means that the </a:t>
            </a:r>
            <a:r>
              <a:rPr lang="en-US" sz="2200" b="1" i="0" u="none" strike="noStrike" baseline="0" dirty="0"/>
              <a:t>send buffer is full</a:t>
            </a:r>
            <a:r>
              <a:rPr lang="en-US" sz="2200" b="0" i="0" u="none" strike="noStrike" baseline="0" dirty="0"/>
              <a:t>, which causes </a:t>
            </a:r>
            <a:r>
              <a:rPr lang="en-US" sz="2200" b="1" i="0" u="none" strike="noStrike" baseline="0" dirty="0"/>
              <a:t>TCP</a:t>
            </a:r>
            <a:r>
              <a:rPr lang="en-US" sz="2200" b="0" i="0" u="none" strike="noStrike" baseline="0" dirty="0"/>
              <a:t> </a:t>
            </a:r>
            <a:r>
              <a:rPr lang="en-US" sz="2200" b="1" i="0" u="none" strike="noStrike" baseline="0" dirty="0"/>
              <a:t>to block the sending process</a:t>
            </a:r>
            <a:r>
              <a:rPr lang="en-US" sz="2200" b="0" i="0" u="none" strike="noStrike" baseline="0" dirty="0"/>
              <a:t>. </a:t>
            </a:r>
          </a:p>
          <a:p>
            <a:pPr algn="l"/>
            <a:r>
              <a:rPr lang="en-US" sz="2400" b="0" i="0" u="none" strike="noStrike" baseline="0" dirty="0"/>
              <a:t>As soon as the </a:t>
            </a:r>
            <a:r>
              <a:rPr lang="en-US" sz="2400" b="1" i="0" u="none" strike="noStrike" baseline="0" dirty="0"/>
              <a:t>receiving process </a:t>
            </a:r>
            <a:r>
              <a:rPr lang="en-US" sz="2400" b="0" i="0" u="none" strike="noStrike" baseline="0" dirty="0"/>
              <a:t>starts to </a:t>
            </a:r>
            <a:r>
              <a:rPr lang="en-US" sz="2400" b="1" i="0" u="none" strike="noStrike" baseline="0" dirty="0"/>
              <a:t>read data from its buffer</a:t>
            </a:r>
            <a:r>
              <a:rPr lang="en-US" sz="2400" b="0" i="0" u="none" strike="noStrike" baseline="0" dirty="0"/>
              <a:t>, the </a:t>
            </a:r>
            <a:r>
              <a:rPr lang="en-US" sz="2400" b="1" i="0" u="none" strike="noStrike" baseline="0" dirty="0"/>
              <a:t>receive-side TCP </a:t>
            </a:r>
            <a:r>
              <a:rPr lang="en-US" sz="2400" b="0" i="0" u="none" strike="noStrike" baseline="0" dirty="0"/>
              <a:t>can open its window back up, which allows the </a:t>
            </a:r>
            <a:r>
              <a:rPr lang="en-US" sz="2400" b="1" i="0" u="none" strike="noStrike" baseline="0" dirty="0"/>
              <a:t>send-side TCP</a:t>
            </a:r>
            <a:r>
              <a:rPr lang="en-US" sz="2400" b="0" i="0" u="none" strike="noStrike" baseline="0" dirty="0"/>
              <a:t> to transmit the </a:t>
            </a:r>
            <a:r>
              <a:rPr lang="en-US" sz="2400" b="1" i="0" u="none" strike="noStrike" baseline="0" dirty="0"/>
              <a:t>frame out of its filled buffer</a:t>
            </a:r>
            <a:r>
              <a:rPr lang="en-US" sz="2400" b="0" i="0" u="none" strike="noStrike" baseline="0" dirty="0"/>
              <a:t>. </a:t>
            </a:r>
          </a:p>
          <a:p>
            <a:pPr algn="l"/>
            <a:r>
              <a:rPr lang="en-US" sz="2400" b="0" i="0" u="none" strike="noStrike" baseline="0" dirty="0"/>
              <a:t>When this </a:t>
            </a:r>
            <a:r>
              <a:rPr lang="en-US" sz="2400" b="1" i="0" u="none" strike="noStrike" baseline="0" dirty="0"/>
              <a:t>frame</a:t>
            </a:r>
            <a:r>
              <a:rPr lang="en-US" sz="2400" b="0" i="0" u="none" strike="noStrike" baseline="0" dirty="0"/>
              <a:t> is </a:t>
            </a:r>
            <a:r>
              <a:rPr lang="en-US" sz="2400" b="1" i="0" u="none" strike="noStrike" baseline="0" dirty="0"/>
              <a:t>acknowledged</a:t>
            </a:r>
            <a:r>
              <a:rPr lang="en-US" sz="2400" b="0" i="0" u="none" strike="noStrike" baseline="0" dirty="0"/>
              <a:t>, </a:t>
            </a:r>
            <a:r>
              <a:rPr lang="en-US" sz="2400" b="1" i="0" u="none" strike="noStrike" baseline="0" dirty="0"/>
              <a:t>LastByteAcked </a:t>
            </a:r>
            <a:r>
              <a:rPr lang="en-US" sz="2400" b="0" i="0" u="none" strike="noStrike" baseline="0" dirty="0"/>
              <a:t>is incremented, the </a:t>
            </a:r>
            <a:r>
              <a:rPr lang="en-US" sz="2400" b="1" i="0" u="none" strike="noStrike" baseline="0" dirty="0"/>
              <a:t>buffer space </a:t>
            </a:r>
            <a:r>
              <a:rPr lang="en-US" sz="2400" b="0" i="0" u="none" strike="noStrike" baseline="0" dirty="0"/>
              <a:t>holding this </a:t>
            </a:r>
            <a:r>
              <a:rPr lang="en-US" sz="2400" b="1" i="0" u="none" strike="noStrike" baseline="0" dirty="0"/>
              <a:t>acknowledged data becomes free</a:t>
            </a:r>
            <a:r>
              <a:rPr lang="en-US" sz="2400" b="0" i="0" u="none" strike="noStrike" baseline="0" dirty="0"/>
              <a:t>, and the sending process is </a:t>
            </a:r>
            <a:r>
              <a:rPr lang="en-US" sz="2400" b="1" i="0" u="none" strike="noStrike" baseline="0" dirty="0"/>
              <a:t>unblocked</a:t>
            </a:r>
            <a:r>
              <a:rPr lang="en-US" sz="2400" b="0" i="0" u="none" strike="noStrike" baseline="0" dirty="0"/>
              <a:t> and allowed to proceed.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B6512-734A-3903-993E-0F022A045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ADE1C-A8DB-3BB1-0FFD-C6F2F740C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12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E454615-E2D7-F755-E78F-DC5FF9F5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/>
              <a:t>Sliding Window Protocol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26625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55D4F-776E-D796-546A-3841C2A36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054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b="1" i="1" u="none" strike="noStrike" baseline="0" dirty="0"/>
              <a:t>How does the sending side know that the value of the advertised window is no longer 0?</a:t>
            </a:r>
          </a:p>
          <a:p>
            <a:pPr lvl="1"/>
            <a:r>
              <a:rPr lang="en-US" sz="2200" b="1" i="0" u="none" strike="noStrike" baseline="0" dirty="0"/>
              <a:t>TCP </a:t>
            </a:r>
            <a:r>
              <a:rPr lang="en-US" sz="2200" b="0" i="0" u="none" strike="noStrike" baseline="0" dirty="0"/>
              <a:t>sends an </a:t>
            </a:r>
            <a:r>
              <a:rPr lang="en-US" sz="2200" b="1" i="0" u="none" strike="noStrike" baseline="0" dirty="0"/>
              <a:t>ACK segment </a:t>
            </a:r>
            <a:r>
              <a:rPr lang="en-US" sz="2200" b="0" i="0" u="none" strike="noStrike" baseline="0" dirty="0"/>
              <a:t>in response to a </a:t>
            </a:r>
            <a:r>
              <a:rPr lang="en-US" sz="2200" b="1" i="0" u="none" strike="noStrike" baseline="0" dirty="0"/>
              <a:t>received data segment</a:t>
            </a:r>
            <a:r>
              <a:rPr lang="en-US" sz="2200" b="0" i="0" u="none" strike="noStrike" baseline="0" dirty="0"/>
              <a:t>. </a:t>
            </a:r>
          </a:p>
          <a:p>
            <a:pPr lvl="1"/>
            <a:r>
              <a:rPr lang="en-US" sz="2200" b="0" i="0" u="none" strike="noStrike" baseline="0" dirty="0"/>
              <a:t>This </a:t>
            </a:r>
            <a:r>
              <a:rPr lang="en-US" sz="2200" b="1" i="0" u="none" strike="noStrike" baseline="0" dirty="0"/>
              <a:t>response </a:t>
            </a:r>
            <a:r>
              <a:rPr lang="en-US" sz="2200" b="0" i="0" u="none" strike="noStrike" baseline="0" dirty="0"/>
              <a:t>contains the latest values for the </a:t>
            </a:r>
            <a:r>
              <a:rPr lang="en-US" sz="2200" b="1" i="0" u="none" strike="noStrike" baseline="0" dirty="0"/>
              <a:t>Acknowledge </a:t>
            </a:r>
            <a:r>
              <a:rPr lang="en-US" sz="2200" b="0" i="0" u="none" strike="noStrike" baseline="0" dirty="0"/>
              <a:t>and </a:t>
            </a:r>
            <a:r>
              <a:rPr lang="en-US" sz="2200" b="1" i="0" u="none" strike="noStrike" baseline="0" dirty="0"/>
              <a:t>AdvertisedWindow</a:t>
            </a:r>
            <a:r>
              <a:rPr lang="en-US" sz="2200" b="0" i="0" u="none" strike="noStrike" baseline="0" dirty="0"/>
              <a:t> fields, even if they have not changed since the last time they were sent. </a:t>
            </a:r>
          </a:p>
          <a:p>
            <a:pPr lvl="1"/>
            <a:r>
              <a:rPr lang="en-US" sz="2200" b="0" i="0" u="none" strike="noStrike" baseline="0" dirty="0"/>
              <a:t>The problem is that once the </a:t>
            </a:r>
            <a:r>
              <a:rPr lang="en-US" sz="2200" b="1" i="0" u="none" strike="noStrike" baseline="0" dirty="0"/>
              <a:t>receive side </a:t>
            </a:r>
            <a:r>
              <a:rPr lang="en-US" sz="2200" b="0" i="0" u="none" strike="noStrike" baseline="0" dirty="0"/>
              <a:t>has </a:t>
            </a:r>
            <a:r>
              <a:rPr lang="en-US" sz="2200" b="1" i="0" u="none" strike="noStrike" baseline="0" dirty="0"/>
              <a:t>advertised a window size of 0</a:t>
            </a:r>
            <a:r>
              <a:rPr lang="en-US" sz="2200" b="0" i="0" u="none" strike="noStrike" baseline="0" dirty="0"/>
              <a:t>, the </a:t>
            </a:r>
            <a:r>
              <a:rPr lang="en-US" sz="2200" b="1" i="0" u="none" strike="noStrike" baseline="0" dirty="0"/>
              <a:t>sender is not permitted to send any more data segment/frame</a:t>
            </a:r>
            <a:r>
              <a:rPr lang="en-US" sz="2200" b="0" i="0" u="none" strike="noStrike" baseline="0" dirty="0"/>
              <a:t>;</a:t>
            </a:r>
          </a:p>
          <a:p>
            <a:pPr lvl="2"/>
            <a:r>
              <a:rPr lang="en-US" sz="2200" b="0" i="0" u="none" strike="noStrike" baseline="0" dirty="0"/>
              <a:t> It has no way to discover that the </a:t>
            </a:r>
            <a:r>
              <a:rPr lang="en-US" sz="2200" b="1" i="0" u="none" strike="noStrike" baseline="0" dirty="0"/>
              <a:t>advertised window is no longer 0 </a:t>
            </a:r>
            <a:r>
              <a:rPr lang="en-US" sz="2200" b="0" i="0" u="none" strike="noStrike" baseline="0" dirty="0"/>
              <a:t>at some time in the future (it must be from the receiver). </a:t>
            </a:r>
          </a:p>
          <a:p>
            <a:pPr lvl="1"/>
            <a:r>
              <a:rPr lang="en-US" sz="2200" b="1" i="0" u="none" strike="noStrike" baseline="0" dirty="0"/>
              <a:t>TCP</a:t>
            </a:r>
            <a:r>
              <a:rPr lang="en-US" sz="2200" b="0" i="0" u="none" strike="noStrike" baseline="0" dirty="0"/>
              <a:t> </a:t>
            </a:r>
            <a:r>
              <a:rPr lang="en-US" sz="2200" b="1" i="0" u="none" strike="noStrike" baseline="0" dirty="0"/>
              <a:t>on the receive side </a:t>
            </a:r>
            <a:r>
              <a:rPr lang="en-US" sz="2200" b="0" i="0" u="none" strike="noStrike" baseline="0" dirty="0"/>
              <a:t>only sends them in response to an arriving data segment/frame.</a:t>
            </a:r>
            <a:endParaRPr lang="en-US" sz="2200" b="1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AB4C4-115A-A768-1A60-64DA0B49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79308-3513-5033-78AB-DC19F0CF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13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567DEF-D5F3-F2C3-CDD1-B189F48C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/>
              <a:t>Sliding Window Protocol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58446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725988"/>
          </a:xfrm>
        </p:spPr>
        <p:txBody>
          <a:bodyPr>
            <a:normAutofit/>
          </a:bodyPr>
          <a:lstStyle/>
          <a:p>
            <a:pPr algn="l"/>
            <a:r>
              <a:rPr lang="en-US" sz="2400" b="1" i="0" u="sng" strike="noStrike" baseline="0" dirty="0"/>
              <a:t>TCP deals with this situation as follows: </a:t>
            </a:r>
          </a:p>
          <a:p>
            <a:pPr lvl="1"/>
            <a:r>
              <a:rPr lang="en-US" sz="2400" b="0" i="0" u="none" strike="noStrike" baseline="0" dirty="0"/>
              <a:t>Whenever the receiving side </a:t>
            </a:r>
            <a:r>
              <a:rPr lang="en-US" sz="2400" b="1" i="0" u="none" strike="noStrike" baseline="0" dirty="0"/>
              <a:t>advertises a window size of 0</a:t>
            </a:r>
            <a:r>
              <a:rPr lang="en-US" sz="2400" b="0" i="0" u="none" strike="noStrike" baseline="0" dirty="0"/>
              <a:t>, the sending side </a:t>
            </a:r>
            <a:r>
              <a:rPr lang="en-US" sz="2400" b="1" i="0" u="none" strike="noStrike" baseline="0" dirty="0"/>
              <a:t>keeps sending a segment with 1-byte data</a:t>
            </a:r>
            <a:r>
              <a:rPr lang="en-US" sz="2400" b="0" i="0" u="none" strike="noStrike" baseline="0" dirty="0"/>
              <a:t>. </a:t>
            </a:r>
          </a:p>
          <a:p>
            <a:pPr lvl="1"/>
            <a:r>
              <a:rPr lang="en-US" sz="2400" b="0" i="0" u="none" strike="noStrike" baseline="0" dirty="0"/>
              <a:t>It knows that </a:t>
            </a:r>
            <a:r>
              <a:rPr lang="en-US" sz="2400" b="1" i="0" u="none" strike="noStrike" baseline="0" dirty="0"/>
              <a:t>this data will probably not be accepted</a:t>
            </a:r>
            <a:r>
              <a:rPr lang="en-US" sz="2400" b="0" i="0" u="none" strike="noStrike" baseline="0" dirty="0"/>
              <a:t>, but it tries because each of these </a:t>
            </a:r>
            <a:r>
              <a:rPr lang="en-US" sz="2400" b="1" i="0" u="none" strike="noStrike" baseline="0" dirty="0"/>
              <a:t>1-byte segments </a:t>
            </a:r>
            <a:r>
              <a:rPr lang="en-US" sz="2400" b="0" i="0" u="none" strike="noStrike" baseline="0" dirty="0"/>
              <a:t>triggers a response that contains the </a:t>
            </a:r>
            <a:r>
              <a:rPr lang="en-US" sz="2400" b="1" i="0" u="none" strike="noStrike" baseline="0" dirty="0"/>
              <a:t>current advertised window</a:t>
            </a:r>
            <a:r>
              <a:rPr lang="en-US" sz="2400" b="0" i="0" u="none" strike="noStrike" baseline="0" dirty="0"/>
              <a:t>. </a:t>
            </a:r>
          </a:p>
          <a:p>
            <a:pPr lvl="1"/>
            <a:r>
              <a:rPr lang="en-US" sz="2400" b="0" i="0" u="none" strike="noStrike" baseline="0" dirty="0"/>
              <a:t>Eventually, one of these </a:t>
            </a:r>
            <a:r>
              <a:rPr lang="en-US" sz="2400" b="1" i="0" u="none" strike="noStrike" baseline="0" dirty="0"/>
              <a:t>1-byte</a:t>
            </a:r>
            <a:r>
              <a:rPr lang="en-US" sz="2400" b="0" i="0" u="none" strike="noStrike" baseline="0" dirty="0"/>
              <a:t> </a:t>
            </a:r>
            <a:r>
              <a:rPr lang="en-US" sz="2400" b="1" i="0" u="none" strike="noStrike" baseline="0" dirty="0"/>
              <a:t>probes triggers </a:t>
            </a:r>
            <a:r>
              <a:rPr lang="en-US" sz="2400" b="0" i="0" u="none" strike="noStrike" baseline="0" dirty="0"/>
              <a:t>a response that reports a </a:t>
            </a:r>
            <a:r>
              <a:rPr lang="en-US" sz="2400" b="1" i="0" u="none" strike="noStrike" baseline="0" dirty="0"/>
              <a:t>non-zero advertised window</a:t>
            </a:r>
            <a:r>
              <a:rPr lang="en-US" sz="2400" b="0" i="0" u="none" strike="noStrike" baseline="0" dirty="0"/>
              <a:t>. </a:t>
            </a:r>
          </a:p>
          <a:p>
            <a:pPr lvl="1"/>
            <a:r>
              <a:rPr lang="en-US" sz="2400" b="0" i="0" u="none" strike="noStrike" baseline="0" dirty="0"/>
              <a:t>Note that these </a:t>
            </a:r>
            <a:r>
              <a:rPr lang="en-US" sz="2400" b="1" i="0" u="none" strike="noStrike" baseline="0" dirty="0"/>
              <a:t>1-byte</a:t>
            </a:r>
            <a:r>
              <a:rPr lang="en-US" sz="2400" b="0" i="0" u="none" strike="noStrike" baseline="0" dirty="0"/>
              <a:t> messages are called </a:t>
            </a:r>
            <a:r>
              <a:rPr lang="en-US" sz="2400" b="1" i="0" u="none" strike="noStrike" baseline="0" dirty="0"/>
              <a:t>Zero Window Probes; </a:t>
            </a:r>
            <a:r>
              <a:rPr lang="en-US" sz="2400" b="1" i="0" u="sng" strike="noStrike" baseline="0" dirty="0"/>
              <a:t>in</a:t>
            </a:r>
            <a:r>
              <a:rPr lang="en-US" sz="2400" b="0" i="0" u="sng" strike="noStrike" baseline="0" dirty="0"/>
              <a:t> practice, they are sent every </a:t>
            </a:r>
            <a:r>
              <a:rPr lang="en-US" sz="2400" b="1" i="0" u="sng" strike="noStrike" baseline="0" dirty="0"/>
              <a:t>5 to 60 </a:t>
            </a:r>
            <a:r>
              <a:rPr lang="en-US" sz="2400" b="0" i="0" u="sng" strike="noStrike" baseline="0" dirty="0"/>
              <a:t>seconds</a:t>
            </a:r>
            <a:r>
              <a:rPr lang="en-US" sz="2400" b="0" i="0" u="none" strike="noStrike" baseline="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14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B5FD13-4FFC-FC36-FF63-65371F4BD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/>
              <a:t>Sliding Window Protocol</a:t>
            </a:r>
            <a:endParaRPr lang="en-US" sz="4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C7AC6-6D7A-1772-E564-DA2A0D138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135563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/>
              <a:t>The relevance of the </a:t>
            </a:r>
            <a:r>
              <a:rPr lang="en-US" sz="2400" b="1" i="0" u="none" strike="noStrike" baseline="0" dirty="0"/>
              <a:t>16-bit AdvertisedWindow </a:t>
            </a:r>
            <a:r>
              <a:rPr lang="en-US" sz="2400" b="0" i="0" u="none" strike="noStrike" baseline="0" dirty="0"/>
              <a:t>field is that it must be </a:t>
            </a:r>
            <a:r>
              <a:rPr lang="en-US" sz="2400" b="1" i="0" u="none" strike="noStrike" baseline="0" dirty="0"/>
              <a:t>big enough</a:t>
            </a:r>
            <a:r>
              <a:rPr lang="en-US" sz="2400" b="0" i="0" u="none" strike="noStrike" baseline="0" dirty="0"/>
              <a:t> to allow the sender to keep the </a:t>
            </a:r>
            <a:r>
              <a:rPr lang="en-US" sz="2400" b="1" i="0" u="none" strike="noStrike" baseline="0" dirty="0"/>
              <a:t>pipe full</a:t>
            </a:r>
            <a:r>
              <a:rPr lang="en-US" sz="2400" b="0" i="0" u="none" strike="noStrike" baseline="0" dirty="0"/>
              <a:t>.</a:t>
            </a:r>
          </a:p>
          <a:p>
            <a:pPr algn="l"/>
            <a:r>
              <a:rPr lang="en-US" sz="2400" b="0" i="0" u="none" strike="noStrike" baseline="0" dirty="0"/>
              <a:t> The </a:t>
            </a:r>
            <a:r>
              <a:rPr lang="en-US" sz="2400" b="1" i="0" u="none" strike="noStrike" baseline="0" dirty="0"/>
              <a:t>receiver is free </a:t>
            </a:r>
            <a:r>
              <a:rPr lang="en-US" sz="2400" b="0" i="0" u="none" strike="noStrike" baseline="0" dirty="0"/>
              <a:t>not to open the window as large as the </a:t>
            </a:r>
            <a:r>
              <a:rPr lang="en-US" sz="2400" b="1" i="0" u="none" strike="noStrike" baseline="0" dirty="0"/>
              <a:t>AdvertisedWindow </a:t>
            </a:r>
            <a:r>
              <a:rPr lang="en-US" sz="2400" b="0" i="0" u="none" strike="noStrike" baseline="0" dirty="0"/>
              <a:t>field allows; </a:t>
            </a:r>
          </a:p>
          <a:p>
            <a:pPr lvl="1"/>
            <a:r>
              <a:rPr lang="en-US" sz="2000" b="0" i="0" u="none" strike="noStrike" baseline="0" dirty="0"/>
              <a:t> </a:t>
            </a:r>
            <a:r>
              <a:rPr lang="en-US" sz="2200" b="0" i="0" u="none" strike="noStrike" baseline="0" dirty="0"/>
              <a:t>We are interested in the situation where the receiver has enough buffer space to handle as much data as the </a:t>
            </a:r>
            <a:r>
              <a:rPr lang="en-US" sz="2200" b="1" i="0" u="none" strike="noStrike" baseline="0" dirty="0"/>
              <a:t>largest possible AdvertisedWindow</a:t>
            </a:r>
            <a:r>
              <a:rPr lang="en-US" sz="2200" b="0" i="0" u="none" strike="noStrike" baseline="0" dirty="0"/>
              <a:t> allows.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</a:rPr>
              <a:t>In this case, the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delay x bandwidth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product that dictates how big the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AdvertisedWindow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 field needs to be</a:t>
            </a:r>
          </a:p>
          <a:p>
            <a:pPr lvl="1"/>
            <a:r>
              <a:rPr lang="en-US" sz="2200" b="1" i="0" u="sng" strike="noStrike" baseline="0" dirty="0">
                <a:solidFill>
                  <a:srgbClr val="000000"/>
                </a:solidFill>
              </a:rPr>
              <a:t>The</a:t>
            </a:r>
            <a:r>
              <a:rPr lang="en-US" sz="2200" b="0" i="0" u="sng" strike="noStrike" baseline="0" dirty="0">
                <a:solidFill>
                  <a:srgbClr val="000000"/>
                </a:solidFill>
              </a:rPr>
              <a:t> </a:t>
            </a:r>
            <a:r>
              <a:rPr lang="en-US" sz="2200" b="1" i="0" u="sng" strike="noStrike" baseline="0" dirty="0">
                <a:solidFill>
                  <a:srgbClr val="000000"/>
                </a:solidFill>
              </a:rPr>
              <a:t>window must be opened far enough to allow a total delay × bandwidth product’s worth of data to be transmitted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pPr lvl="1"/>
            <a:r>
              <a:rPr lang="en-US" sz="2200" b="0" i="0" u="none" strike="noStrike" baseline="0" dirty="0">
                <a:solidFill>
                  <a:srgbClr val="000000"/>
                </a:solidFill>
              </a:rPr>
              <a:t>Assuming an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RTT of 100 </a:t>
            </a:r>
            <a:r>
              <a:rPr lang="en-US" sz="2200" b="1" i="0" u="none" strike="noStrike" baseline="0" dirty="0" err="1">
                <a:solidFill>
                  <a:srgbClr val="000000"/>
                </a:solidFill>
              </a:rPr>
              <a:t>ms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200" b="1" i="0" u="none" strike="noStrike" baseline="0" dirty="0"/>
              <a:t>Table 5.2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gives the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delay × bandwidth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product for several network technologies.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08941-D902-B59C-8102-68CC2CA3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67E71-1314-3CFF-38FC-493E2855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15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A5ADA2-9699-E073-E09F-82C3280A7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/>
              <a:t>Sliding Window Protocol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78975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CEB1B-5B97-3EAD-262C-3B2E8474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6E80D-4C4B-E834-9EBB-7164A51B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16</a:t>
            </a:fld>
            <a:endParaRPr lang="th-TH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E0AD277-6FA1-6386-7046-91894DC94F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164093"/>
              </p:ext>
            </p:extLst>
          </p:nvPr>
        </p:nvGraphicFramePr>
        <p:xfrm>
          <a:off x="114300" y="2039625"/>
          <a:ext cx="8915400" cy="3563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413400" imgH="2521080" progId="PBrush">
                  <p:embed/>
                </p:oleObj>
              </mc:Choice>
              <mc:Fallback>
                <p:oleObj name="Bitmap Image" r:id="rId2" imgW="6413400" imgH="2521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300" y="2039625"/>
                        <a:ext cx="8915400" cy="3563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04265306-839E-4788-AFA0-EFCE4A222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97" y="5705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/>
              <a:t>Sliding Window Protocol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29173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FAB6-AC4D-F95C-9126-2C8DDF71C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/>
              <a:t>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40EB2-7F87-F791-3684-E9327CBC5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638800"/>
          </a:xfrm>
        </p:spPr>
        <p:txBody>
          <a:bodyPr>
            <a:normAutofit/>
          </a:bodyPr>
          <a:lstStyle/>
          <a:p>
            <a:pPr algn="l"/>
            <a:r>
              <a:rPr lang="en-US" sz="2400" b="1" i="1" u="none" strike="noStrike" baseline="0" dirty="0"/>
              <a:t>How does TCP decide to transmit a segment/frame?</a:t>
            </a:r>
            <a:r>
              <a:rPr lang="en-US" sz="2400" b="0" i="0" u="none" strike="noStrike" baseline="0" dirty="0"/>
              <a:t> </a:t>
            </a:r>
          </a:p>
          <a:p>
            <a:pPr lvl="1"/>
            <a:r>
              <a:rPr lang="en-US" sz="2200" b="1" i="0" u="none" strike="noStrike" baseline="0" dirty="0"/>
              <a:t>TCP</a:t>
            </a:r>
            <a:r>
              <a:rPr lang="en-US" sz="2200" b="0" i="0" u="none" strike="noStrike" baseline="0" dirty="0"/>
              <a:t> supports a </a:t>
            </a:r>
            <a:r>
              <a:rPr lang="en-US" sz="2200" b="1" i="0" u="none" strike="noStrike" baseline="0" dirty="0"/>
              <a:t>byte-stream</a:t>
            </a:r>
            <a:r>
              <a:rPr lang="en-US" sz="2200" b="0" i="0" u="none" strike="noStrike" baseline="0" dirty="0"/>
              <a:t> abstraction; application programs </a:t>
            </a:r>
            <a:r>
              <a:rPr lang="en-US" sz="2200" b="1" i="0" u="none" strike="noStrike" baseline="0" dirty="0"/>
              <a:t>write bytes </a:t>
            </a:r>
            <a:r>
              <a:rPr lang="en-US" sz="2200" b="0" i="0" u="none" strike="noStrike" baseline="0" dirty="0"/>
              <a:t>into the stream, and it is up to TCP to decide </a:t>
            </a:r>
            <a:r>
              <a:rPr lang="en-US" sz="2200" b="1" i="0" u="none" strike="noStrike" baseline="0" dirty="0"/>
              <a:t>enough bytes </a:t>
            </a:r>
            <a:r>
              <a:rPr lang="en-US" sz="2200" b="0" i="0" u="none" strike="noStrike" baseline="0" dirty="0"/>
              <a:t>to send in a </a:t>
            </a:r>
            <a:r>
              <a:rPr lang="en-US" sz="2200" b="1" i="0" u="none" strike="noStrike" baseline="0" dirty="0"/>
              <a:t>segment</a:t>
            </a:r>
            <a:r>
              <a:rPr lang="en-US" sz="2200" b="0" i="0" u="none" strike="noStrike" baseline="0" dirty="0"/>
              <a:t>. </a:t>
            </a:r>
          </a:p>
          <a:p>
            <a:r>
              <a:rPr lang="en-US" sz="2400" b="1" i="1" u="none" strike="noStrike" baseline="0" dirty="0"/>
              <a:t>What factors govern this byte-size decision?</a:t>
            </a:r>
          </a:p>
          <a:p>
            <a:pPr lvl="1"/>
            <a:r>
              <a:rPr lang="en-US" sz="2200" b="0" i="0" u="none" strike="noStrike" baseline="0" dirty="0"/>
              <a:t>Assume the </a:t>
            </a:r>
            <a:r>
              <a:rPr lang="en-US" sz="2200" b="1" i="0" u="none" strike="noStrike" baseline="0" dirty="0"/>
              <a:t>window </a:t>
            </a:r>
            <a:r>
              <a:rPr lang="en-US" sz="2200" b="0" i="0" u="none" strike="noStrike" baseline="0" dirty="0"/>
              <a:t>is open with a </a:t>
            </a:r>
            <a:r>
              <a:rPr lang="en-US" sz="2200" b="1" i="0" u="none" strike="noStrike" baseline="0" dirty="0"/>
              <a:t>large size</a:t>
            </a:r>
            <a:r>
              <a:rPr lang="en-US" sz="2200" b="0" i="0" u="none" strike="noStrike" baseline="0" dirty="0"/>
              <a:t> </a:t>
            </a:r>
            <a:r>
              <a:rPr lang="en-US" sz="2200" b="1" i="0" u="none" strike="noStrike" baseline="0" dirty="0"/>
              <a:t>when a connection starts first</a:t>
            </a:r>
            <a:r>
              <a:rPr lang="en-US" sz="2200" b="0" i="0" u="none" strike="noStrike" baseline="0" dirty="0"/>
              <a:t>.</a:t>
            </a:r>
          </a:p>
          <a:p>
            <a:pPr lvl="1"/>
            <a:r>
              <a:rPr lang="en-US" sz="2000" b="0" i="0" u="none" strike="noStrike" baseline="0" dirty="0"/>
              <a:t> </a:t>
            </a:r>
            <a:r>
              <a:rPr lang="en-US" sz="2200" b="1" i="0" u="none" strike="noStrike" baseline="0" dirty="0"/>
              <a:t>TCP has </a:t>
            </a:r>
            <a:r>
              <a:rPr lang="en-US" sz="2200" b="1" i="0" u="sng" strike="noStrike" baseline="0" dirty="0"/>
              <a:t>three mechanisms </a:t>
            </a:r>
            <a:r>
              <a:rPr lang="en-US" sz="2200" b="1" i="0" u="none" strike="noStrike" baseline="0" dirty="0"/>
              <a:t>to trigger the transmission of a segment/frame:</a:t>
            </a:r>
            <a:endParaRPr lang="en-US" sz="2200" b="0" i="0" u="none" strike="noStrike" baseline="0" dirty="0"/>
          </a:p>
          <a:p>
            <a:pPr lvl="2"/>
            <a:r>
              <a:rPr lang="en-US" sz="2200" b="1" i="0" u="sng" strike="noStrike" baseline="0" dirty="0"/>
              <a:t>First</a:t>
            </a:r>
            <a:r>
              <a:rPr lang="en-US" sz="2200" b="0" i="0" u="none" strike="noStrike" baseline="0" dirty="0"/>
              <a:t>, TCP maintains the </a:t>
            </a:r>
            <a:r>
              <a:rPr lang="en-US" sz="2200" b="1" i="0" u="none" strike="noStrike" baseline="0" dirty="0"/>
              <a:t>maximum segment size (MSS) </a:t>
            </a:r>
            <a:r>
              <a:rPr lang="en-US" sz="2200" b="0" i="0" u="none" strike="noStrike" baseline="0" dirty="0"/>
              <a:t>variable and </a:t>
            </a:r>
            <a:r>
              <a:rPr lang="en-US" sz="2200" b="1" i="0" u="none" strike="noStrike" baseline="0" dirty="0"/>
              <a:t>sends a segment </a:t>
            </a:r>
            <a:r>
              <a:rPr lang="en-US" sz="2200" b="0" i="0" u="none" strike="noStrike" baseline="0" dirty="0"/>
              <a:t>once it has collected </a:t>
            </a:r>
            <a:r>
              <a:rPr lang="en-US" sz="2200" b="1" i="0" u="none" strike="noStrike" baseline="0" dirty="0"/>
              <a:t>MSS bytes </a:t>
            </a:r>
            <a:r>
              <a:rPr lang="en-US" sz="2200" b="0" i="0" u="none" strike="noStrike" baseline="0" dirty="0"/>
              <a:t>from the </a:t>
            </a:r>
            <a:r>
              <a:rPr lang="en-US" sz="2200" b="1" i="0" u="none" strike="noStrike" baseline="0" dirty="0"/>
              <a:t>application process</a:t>
            </a:r>
            <a:r>
              <a:rPr lang="en-US" sz="2200" b="0" i="0" u="none" strike="noStrike" baseline="0" dirty="0"/>
              <a:t>. </a:t>
            </a:r>
          </a:p>
          <a:p>
            <a:pPr lvl="2"/>
            <a:r>
              <a:rPr lang="en-US" sz="2200" b="1" i="0" u="none" strike="noStrike" baseline="0" dirty="0"/>
              <a:t>MSS</a:t>
            </a:r>
            <a:r>
              <a:rPr lang="en-US" sz="2200" b="0" i="0" u="none" strike="noStrike" baseline="0" dirty="0"/>
              <a:t> is usually set to the size of the </a:t>
            </a:r>
            <a:r>
              <a:rPr lang="en-US" sz="2200" b="1" i="0" u="none" strike="noStrike" baseline="0" dirty="0"/>
              <a:t>largest segment, </a:t>
            </a:r>
            <a:r>
              <a:rPr lang="en-US" sz="2200" i="0" u="none" strike="noStrike" baseline="0" dirty="0"/>
              <a:t>and</a:t>
            </a:r>
            <a:r>
              <a:rPr lang="en-US" sz="2200" b="1" i="0" u="none" strike="noStrike" baseline="0" dirty="0"/>
              <a:t> TCP </a:t>
            </a:r>
            <a:r>
              <a:rPr lang="en-US" sz="2200" b="0" i="0" u="none" strike="noStrike" baseline="0" dirty="0"/>
              <a:t>can send it </a:t>
            </a:r>
            <a:r>
              <a:rPr lang="en-US" sz="2200" b="1" i="0" u="none" strike="noStrike" baseline="0" dirty="0"/>
              <a:t>without causing local IP data fragmentation</a:t>
            </a:r>
            <a:r>
              <a:rPr lang="en-US" sz="2200" b="0" i="0" u="none" strike="noStrike" baseline="0" dirty="0"/>
              <a:t>.</a:t>
            </a:r>
          </a:p>
          <a:p>
            <a:pPr lvl="2"/>
            <a:endParaRPr lang="en-US" sz="2000" b="1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31A77-8F9A-2870-9B4C-99098F09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3E561-F485-5772-F2EA-46784633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22833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20C5E-5E20-BD81-65E8-AFBF2ADC0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059363"/>
          </a:xfrm>
        </p:spPr>
        <p:txBody>
          <a:bodyPr>
            <a:normAutofit/>
          </a:bodyPr>
          <a:lstStyle/>
          <a:p>
            <a:pPr lvl="2"/>
            <a:r>
              <a:rPr lang="en-US" b="1" i="0" u="none" strike="noStrike" baseline="0" dirty="0">
                <a:latin typeface="NimbusMonL-Regu"/>
              </a:rPr>
              <a:t>MSS</a:t>
            </a:r>
            <a:r>
              <a:rPr lang="en-US" b="0" i="0" u="none" strike="noStrike" baseline="0" dirty="0">
                <a:latin typeface="NimbusMonL-Regu"/>
              </a:rPr>
              <a:t> (</a:t>
            </a:r>
            <a:r>
              <a:rPr lang="en-US" b="1" i="0" u="none" strike="noStrike" baseline="0" dirty="0">
                <a:latin typeface="NimbusMonL-Regu"/>
              </a:rPr>
              <a:t>maximum Segment size</a:t>
            </a:r>
            <a:r>
              <a:rPr lang="en-US" b="0" i="0" u="none" strike="noStrike" baseline="0" dirty="0">
                <a:latin typeface="NimbusMonL-Regu"/>
              </a:rPr>
              <a:t>) </a:t>
            </a:r>
            <a:r>
              <a:rPr lang="en-US" b="0" i="0" u="none" strike="noStrike" baseline="0" dirty="0">
                <a:latin typeface="NimbusRomNo9L-Regu"/>
              </a:rPr>
              <a:t>is set to the </a:t>
            </a:r>
            <a:r>
              <a:rPr lang="en-US" b="1" i="0" u="none" strike="noStrike" baseline="0" dirty="0">
                <a:latin typeface="NimbusRomNo9L-Regu"/>
              </a:rPr>
              <a:t>network's maximum transmission unit (MTU) minus </a:t>
            </a:r>
            <a:r>
              <a:rPr lang="en-US" b="0" i="0" u="none" strike="noStrike" baseline="0" dirty="0">
                <a:latin typeface="NimbusRomNo9L-Regu"/>
              </a:rPr>
              <a:t>the size of the </a:t>
            </a:r>
            <a:r>
              <a:rPr lang="en-US" b="1" i="0" u="none" strike="noStrike" baseline="0" dirty="0">
                <a:latin typeface="NimbusRomNo9L-Regu"/>
              </a:rPr>
              <a:t>TCP</a:t>
            </a:r>
            <a:r>
              <a:rPr lang="en-US" b="0" i="0" u="none" strike="noStrike" baseline="0" dirty="0">
                <a:latin typeface="NimbusRomNo9L-Regu"/>
              </a:rPr>
              <a:t> and </a:t>
            </a:r>
            <a:r>
              <a:rPr lang="en-US" b="1" i="0" u="none" strike="noStrike" baseline="0" dirty="0">
                <a:latin typeface="NimbusRomNo9L-Regu"/>
              </a:rPr>
              <a:t>IP headers. </a:t>
            </a:r>
          </a:p>
          <a:p>
            <a:pPr lvl="1"/>
            <a:r>
              <a:rPr lang="en-US" sz="2400" b="1" i="0" u="sng" strike="noStrike" baseline="0" dirty="0">
                <a:latin typeface="NimbusRomNo9L-Regu"/>
              </a:rPr>
              <a:t>The second </a:t>
            </a:r>
            <a:r>
              <a:rPr lang="en-US" sz="2400" b="0" i="0" u="none" strike="noStrike" baseline="0" dirty="0">
                <a:latin typeface="NimbusRomNo9L-Regu"/>
              </a:rPr>
              <a:t>thing that </a:t>
            </a:r>
            <a:r>
              <a:rPr lang="en-US" sz="2400" b="1" i="0" u="none" strike="noStrike" baseline="0" dirty="0">
                <a:latin typeface="NimbusRomNo9L-Regu"/>
              </a:rPr>
              <a:t>triggers TCP to transmit a segment </a:t>
            </a:r>
            <a:r>
              <a:rPr lang="en-US" sz="2400" b="0" i="0" u="none" strike="noStrike" baseline="0" dirty="0">
                <a:latin typeface="NimbusRomNo9L-Regu"/>
              </a:rPr>
              <a:t>is that:</a:t>
            </a:r>
          </a:p>
          <a:p>
            <a:pPr lvl="2"/>
            <a:r>
              <a:rPr lang="en-US" b="0" i="0" u="none" strike="noStrike" baseline="0" dirty="0"/>
              <a:t> The </a:t>
            </a:r>
            <a:r>
              <a:rPr lang="en-US" b="1" i="0" u="none" strike="noStrike" baseline="0" dirty="0"/>
              <a:t>sending process </a:t>
            </a:r>
            <a:r>
              <a:rPr lang="en-US" b="0" i="0" u="none" strike="noStrike" baseline="0" dirty="0"/>
              <a:t>has explicitly asked it to do so. </a:t>
            </a:r>
          </a:p>
          <a:p>
            <a:pPr lvl="2"/>
            <a:r>
              <a:rPr lang="en-US" b="0" i="0" u="none" strike="noStrike" baseline="0" dirty="0"/>
              <a:t>TCP supports a </a:t>
            </a:r>
            <a:r>
              <a:rPr lang="en-US" b="1" i="0" u="none" strike="noStrike" baseline="0" dirty="0"/>
              <a:t>push operation</a:t>
            </a:r>
            <a:r>
              <a:rPr lang="en-US" b="0" i="0" u="none" strike="noStrike" baseline="0" dirty="0"/>
              <a:t>, and the </a:t>
            </a:r>
            <a:r>
              <a:rPr lang="en-US" b="1" i="0" u="none" strike="noStrike" baseline="0" dirty="0"/>
              <a:t>sending process </a:t>
            </a:r>
            <a:r>
              <a:rPr lang="en-US" b="0" i="0" u="none" strike="noStrike" baseline="0" dirty="0"/>
              <a:t>invokes this operation to </a:t>
            </a:r>
            <a:r>
              <a:rPr lang="en-US" b="1" i="0" u="none" strike="noStrike" baseline="0" dirty="0"/>
              <a:t>flush the buffer of unsent bytes effectively</a:t>
            </a:r>
            <a:r>
              <a:rPr lang="en-US" b="0" i="0" u="none" strike="noStrike" baseline="0" dirty="0"/>
              <a:t>.</a:t>
            </a:r>
          </a:p>
          <a:p>
            <a:pPr lvl="2"/>
            <a:r>
              <a:rPr lang="en-US" b="0" i="0" u="none" strike="noStrike" baseline="0" dirty="0"/>
              <a:t>The final trigger for transmitting a segment is a </a:t>
            </a:r>
            <a:r>
              <a:rPr lang="en-US" b="1" i="0" u="none" strike="noStrike" baseline="0" dirty="0"/>
              <a:t>timer fire</a:t>
            </a:r>
            <a:r>
              <a:rPr lang="en-US" b="0" i="0" u="none" strike="noStrike" baseline="0" dirty="0"/>
              <a:t>; </a:t>
            </a:r>
          </a:p>
          <a:p>
            <a:pPr lvl="2"/>
            <a:r>
              <a:rPr lang="en-US" b="0" i="0" u="none" strike="noStrike" baseline="0" dirty="0"/>
              <a:t> The resulting segment contains as many bytes currently </a:t>
            </a:r>
            <a:r>
              <a:rPr lang="en-US" b="1" i="0" u="none" strike="noStrike" baseline="0" dirty="0"/>
              <a:t>buffered for transmission</a:t>
            </a:r>
            <a:r>
              <a:rPr lang="en-US" b="0" i="0" u="none" strike="noStrike" baseline="0" dirty="0"/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A454C2-0409-4F9B-253A-0A33914F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F7FAB-0D0B-BB40-26FB-9EDF87A1C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18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389554A-C699-78D2-EA71-74E312024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562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/>
              <a:t>Control Flow</a:t>
            </a:r>
          </a:p>
        </p:txBody>
      </p:sp>
    </p:spTree>
    <p:extLst>
      <p:ext uri="{BB962C8B-B14F-4D97-AF65-F5344CB8AC3E}">
        <p14:creationId xmlns:p14="http://schemas.microsoft.com/office/powerpoint/2010/main" val="3560688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FEDC-F726-EE48-6DBA-F1B0C4226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36525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/>
              <a:t>Silly Window Syndrome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DB6AF-FF38-A695-7666-F5A0CBA9A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852487"/>
            <a:ext cx="8915400" cy="570071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b="0" i="0" u="none" strike="noStrike" baseline="0" dirty="0"/>
              <a:t>If the </a:t>
            </a:r>
            <a:r>
              <a:rPr lang="en-US" sz="2400" b="1" i="0" u="none" strike="noStrike" baseline="0" dirty="0"/>
              <a:t>sender</a:t>
            </a:r>
            <a:r>
              <a:rPr lang="en-US" sz="2400" b="0" i="0" u="none" strike="noStrike" baseline="0" dirty="0"/>
              <a:t> </a:t>
            </a:r>
            <a:r>
              <a:rPr lang="en-US" sz="2400" i="0" u="none" strike="noStrike" baseline="0" dirty="0"/>
              <a:t>has</a:t>
            </a:r>
            <a:r>
              <a:rPr lang="en-US" sz="2400" b="1" i="0" u="none" strike="noStrike" baseline="0" dirty="0"/>
              <a:t> to send MSS bytes of data </a:t>
            </a:r>
            <a:r>
              <a:rPr lang="en-US" sz="2400" b="0" i="0" u="none" strike="noStrike" baseline="0" dirty="0"/>
              <a:t>and the </a:t>
            </a:r>
            <a:r>
              <a:rPr lang="en-US" sz="2400" b="1" i="0" u="none" strike="noStrike" baseline="0" dirty="0"/>
              <a:t>sending window is open </a:t>
            </a:r>
            <a:r>
              <a:rPr lang="en-US" sz="2400" b="0" i="0" u="none" strike="noStrike" baseline="0" dirty="0"/>
              <a:t>at least that much, then the sender transmits a whole</a:t>
            </a:r>
            <a:r>
              <a:rPr lang="en-US" sz="2400" b="1" i="0" u="none" strike="noStrike" baseline="0" dirty="0"/>
              <a:t> segment (MSS bytes)</a:t>
            </a:r>
            <a:r>
              <a:rPr lang="en-US" sz="2400" dirty="0"/>
              <a:t> to the </a:t>
            </a:r>
            <a:r>
              <a:rPr lang="en-US" sz="2400" b="1" dirty="0"/>
              <a:t>receiver side</a:t>
            </a:r>
            <a:r>
              <a:rPr lang="en-US" sz="2400" dirty="0"/>
              <a:t>.</a:t>
            </a:r>
            <a:endParaRPr lang="en-US" sz="2400" b="0" i="0" u="none" strike="noStrike" baseline="0" dirty="0"/>
          </a:p>
          <a:p>
            <a:pPr algn="l"/>
            <a:r>
              <a:rPr lang="en-US" sz="2400" b="0" i="0" u="none" strike="noStrike" baseline="0" dirty="0"/>
              <a:t>Suppose the </a:t>
            </a:r>
            <a:r>
              <a:rPr lang="en-US" sz="2400" b="1" i="0" u="none" strike="noStrike" baseline="0" dirty="0"/>
              <a:t>sender</a:t>
            </a:r>
            <a:r>
              <a:rPr lang="en-US" sz="2400" b="0" i="0" u="none" strike="noStrike" baseline="0" dirty="0"/>
              <a:t> </a:t>
            </a:r>
            <a:r>
              <a:rPr lang="en-US" sz="2400" b="1" i="0" u="none" strike="noStrike" baseline="0" dirty="0"/>
              <a:t>accumulates MSS bytes to send</a:t>
            </a:r>
            <a:r>
              <a:rPr lang="en-US" sz="2400" b="0" i="0" u="none" strike="noStrike" baseline="0" dirty="0"/>
              <a:t>, but the </a:t>
            </a:r>
            <a:r>
              <a:rPr lang="en-US" sz="2400" b="1" i="0" u="sng" strike="noStrike" baseline="0" dirty="0"/>
              <a:t>receiver window is currently closed for MSS bytes</a:t>
            </a:r>
            <a:r>
              <a:rPr lang="en-US" sz="2400" b="0" i="0" u="none" strike="noStrike" baseline="0" dirty="0"/>
              <a:t> </a:t>
            </a:r>
          </a:p>
          <a:p>
            <a:pPr lvl="1"/>
            <a:r>
              <a:rPr lang="en-US" sz="2400" b="0" i="0" u="none" strike="noStrike" baseline="0" dirty="0"/>
              <a:t>Suppose an </a:t>
            </a:r>
            <a:r>
              <a:rPr lang="en-US" sz="2400" b="1" i="0" u="none" strike="noStrike" baseline="0" dirty="0"/>
              <a:t>ACK</a:t>
            </a:r>
            <a:r>
              <a:rPr lang="en-US" sz="2400" b="0" i="0" u="none" strike="noStrike" baseline="0" dirty="0"/>
              <a:t> arrives from the </a:t>
            </a:r>
            <a:r>
              <a:rPr lang="en-US" sz="2400" b="1" i="0" u="none" strike="noStrike" baseline="0" dirty="0"/>
              <a:t>receiver</a:t>
            </a:r>
            <a:r>
              <a:rPr lang="en-US" sz="2400" b="0" i="0" u="none" strike="noStrike" baseline="0" dirty="0"/>
              <a:t> enough for the </a:t>
            </a:r>
            <a:r>
              <a:rPr lang="en-US" sz="2400" b="1" i="0" u="none" strike="noStrike" baseline="0" dirty="0"/>
              <a:t>sender to transmit</a:t>
            </a:r>
            <a:r>
              <a:rPr lang="en-US" sz="2400" b="0" i="0" u="none" strike="noStrike" baseline="0" dirty="0"/>
              <a:t> </a:t>
            </a:r>
            <a:r>
              <a:rPr lang="en-US" sz="2400" b="1" i="0" u="none" strike="noStrike" baseline="0" dirty="0"/>
              <a:t>MSS/2 bytes</a:t>
            </a:r>
            <a:r>
              <a:rPr lang="en-US" sz="2400" b="0" i="0" u="none" strike="noStrike" baseline="0" dirty="0"/>
              <a:t>. </a:t>
            </a:r>
          </a:p>
          <a:p>
            <a:pPr lvl="1"/>
            <a:r>
              <a:rPr lang="en-US" sz="2400" b="1" i="0" u="none" strike="noStrike" baseline="0" dirty="0"/>
              <a:t>Should the sender transmit an MSS/2 segment </a:t>
            </a:r>
            <a:r>
              <a:rPr lang="en-US" sz="2400" b="0" i="0" u="none" strike="noStrike" baseline="0" dirty="0"/>
              <a:t>or </a:t>
            </a:r>
            <a:r>
              <a:rPr lang="en-US" sz="2400" b="1" i="0" u="none" strike="noStrike" baseline="0" dirty="0"/>
              <a:t>wait for the receiver window to open to a</a:t>
            </a:r>
            <a:r>
              <a:rPr lang="en-US" sz="2400" b="0" i="0" u="none" strike="noStrike" baseline="0" dirty="0"/>
              <a:t> </a:t>
            </a:r>
            <a:r>
              <a:rPr lang="en-US" sz="2400" b="1" i="0" u="none" strike="noStrike" baseline="0" dirty="0"/>
              <a:t>full MSS</a:t>
            </a:r>
            <a:r>
              <a:rPr lang="en-US" sz="2400" b="0" i="0" u="none" strike="noStrike" baseline="0" dirty="0"/>
              <a:t>? </a:t>
            </a:r>
          </a:p>
          <a:p>
            <a:pPr lvl="2"/>
            <a:r>
              <a:rPr lang="en-US" b="0" i="0" u="none" strike="noStrike" baseline="0" dirty="0"/>
              <a:t>Early implementations of </a:t>
            </a:r>
            <a:r>
              <a:rPr lang="en-US" b="1" i="0" u="none" strike="noStrike" baseline="0" dirty="0"/>
              <a:t>TCP</a:t>
            </a:r>
            <a:r>
              <a:rPr lang="en-US" b="0" i="0" u="none" strike="noStrike" baseline="0" dirty="0"/>
              <a:t> decided to transmit a </a:t>
            </a:r>
            <a:r>
              <a:rPr lang="en-US" b="1" i="0" u="none" strike="noStrike" baseline="0" dirty="0"/>
              <a:t>half-full segment (MSS/2)</a:t>
            </a:r>
            <a:r>
              <a:rPr lang="en-US" dirty="0"/>
              <a:t> </a:t>
            </a:r>
            <a:r>
              <a:rPr lang="en-US" b="1" i="0" u="none" strike="noStrike" baseline="0" dirty="0"/>
              <a:t>before the receiver window opens for a full MSS bytes reception</a:t>
            </a:r>
            <a:r>
              <a:rPr lang="en-US" b="0" i="0" u="none" strike="noStrike" baseline="0" dirty="0"/>
              <a:t>.</a:t>
            </a:r>
          </a:p>
          <a:p>
            <a:pPr lvl="2"/>
            <a:r>
              <a:rPr lang="en-US" b="0" i="0" u="none" strike="noStrike" baseline="0" dirty="0">
                <a:latin typeface="NimbusRomNo9L-Regu"/>
              </a:rPr>
              <a:t>This situation is known as the </a:t>
            </a:r>
            <a:r>
              <a:rPr lang="en-US" b="1" i="0" u="none" strike="noStrike" baseline="0" dirty="0">
                <a:latin typeface="NimbusRomNo9L-ReguItal"/>
              </a:rPr>
              <a:t>silly window syndrome</a:t>
            </a:r>
            <a:r>
              <a:rPr lang="en-US" b="0" i="0" u="none" strike="noStrike" baseline="0" dirty="0">
                <a:latin typeface="NimbusRomNo9L-Regu"/>
              </a:rPr>
              <a:t>.</a:t>
            </a:r>
          </a:p>
          <a:p>
            <a:pPr lvl="2"/>
            <a:r>
              <a:rPr lang="en-US" b="0" i="0" u="none" strike="noStrike" baseline="0" dirty="0"/>
              <a:t>The </a:t>
            </a:r>
            <a:r>
              <a:rPr lang="en-US" b="1" i="0" u="none" strike="noStrike" baseline="0" dirty="0"/>
              <a:t>silly window syndrome </a:t>
            </a:r>
            <a:r>
              <a:rPr lang="en-US" b="0" i="0" u="none" strike="noStrike" baseline="0" dirty="0"/>
              <a:t>is only a problem when the </a:t>
            </a:r>
            <a:r>
              <a:rPr lang="en-US" b="1" i="0" u="none" strike="noStrike" baseline="0" dirty="0"/>
              <a:t>sender</a:t>
            </a:r>
            <a:r>
              <a:rPr lang="en-US" b="0" i="0" u="none" strike="noStrike" baseline="0" dirty="0"/>
              <a:t> transmits a </a:t>
            </a:r>
            <a:r>
              <a:rPr lang="en-US" b="1" i="0" u="none" strike="noStrike" baseline="0" dirty="0"/>
              <a:t>small segment, </a:t>
            </a:r>
            <a:r>
              <a:rPr lang="en-US" b="0" i="0" u="none" strike="noStrike" baseline="0" dirty="0"/>
              <a:t>or </a:t>
            </a:r>
            <a:r>
              <a:rPr lang="en-US" b="1" i="0" u="none" strike="noStrike" baseline="0" dirty="0"/>
              <a:t>the receiver opens the small window</a:t>
            </a:r>
            <a:r>
              <a:rPr lang="en-US" b="0" i="0" u="none" strike="noStrike" baseline="0" dirty="0"/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39E6C9-8893-6D5C-4CAB-581B567D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73E4D-CA27-D2F3-427C-DF90D70E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844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D106B-EB34-6501-4A73-45319C337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4309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/>
              <a:t>Sliding Window Protocol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5A6D4-4C07-C804-AB5E-0C4A1EDB8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713091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/>
              <a:t>In a </a:t>
            </a:r>
            <a:r>
              <a:rPr lang="en-US" sz="2400" b="1" i="0" u="none" strike="noStrike" baseline="0" dirty="0"/>
              <a:t>sliding window protocol</a:t>
            </a:r>
            <a:r>
              <a:rPr lang="en-US" sz="2400" b="0" i="0" u="none" strike="noStrike" baseline="0" dirty="0"/>
              <a:t>, the </a:t>
            </a:r>
            <a:r>
              <a:rPr lang="en-US" sz="2400" b="1" i="0" u="none" strike="noStrike" baseline="0" dirty="0"/>
              <a:t>window size </a:t>
            </a:r>
            <a:r>
              <a:rPr lang="en-US" sz="2400" i="0" u="none" strike="noStrike" baseline="0" dirty="0"/>
              <a:t>sets </a:t>
            </a:r>
            <a:r>
              <a:rPr lang="en-US" sz="2400" b="0" i="0" u="none" strike="noStrike" baseline="0" dirty="0"/>
              <a:t>the amount of data that can be </a:t>
            </a:r>
            <a:r>
              <a:rPr lang="en-US" sz="2400" b="1" i="0" u="none" strike="noStrike" baseline="0" dirty="0"/>
              <a:t>sent without waiting for acknowledgment </a:t>
            </a:r>
            <a:r>
              <a:rPr lang="en-US" sz="2400" b="0" i="0" u="none" strike="noStrike" baseline="0" dirty="0"/>
              <a:t>from the </a:t>
            </a:r>
            <a:r>
              <a:rPr lang="en-US" sz="2400" b="1" i="0" u="none" strike="noStrike" baseline="0" dirty="0"/>
              <a:t>receiver</a:t>
            </a:r>
            <a:r>
              <a:rPr lang="en-US" sz="2400" b="0" i="0" u="none" strike="noStrike" baseline="0" dirty="0"/>
              <a:t> </a:t>
            </a:r>
          </a:p>
          <a:p>
            <a:pPr lvl="1"/>
            <a:r>
              <a:rPr lang="en-US" sz="2000" b="0" i="0" u="none" strike="noStrike" baseline="0" dirty="0"/>
              <a:t>Thus, the </a:t>
            </a:r>
            <a:r>
              <a:rPr lang="en-US" sz="2000" b="1" i="0" u="none" strike="noStrike" baseline="0" dirty="0"/>
              <a:t>receiver</a:t>
            </a:r>
            <a:r>
              <a:rPr lang="en-US" sz="2000" b="0" i="0" u="none" strike="noStrike" baseline="0" dirty="0"/>
              <a:t> throttles the </a:t>
            </a:r>
            <a:r>
              <a:rPr lang="en-US" sz="2000" b="1" i="0" u="none" strike="noStrike" baseline="0" dirty="0"/>
              <a:t>sender </a:t>
            </a:r>
            <a:r>
              <a:rPr lang="en-US" sz="2000" b="0" i="0" u="none" strike="noStrike" baseline="0" dirty="0"/>
              <a:t>by </a:t>
            </a:r>
            <a:r>
              <a:rPr lang="en-US" sz="2000" b="1" i="0" u="none" strike="noStrike" baseline="0" dirty="0"/>
              <a:t>advertising a window </a:t>
            </a:r>
            <a:r>
              <a:rPr lang="en-US" sz="2000" i="0" u="none" strike="noStrike" baseline="0" dirty="0"/>
              <a:t>(indicates the </a:t>
            </a:r>
            <a:r>
              <a:rPr lang="en-US" sz="2000" b="1" i="1" u="none" strike="noStrike" baseline="0" dirty="0"/>
              <a:t>no. of frame space left in the receiver buffer</a:t>
            </a:r>
            <a:r>
              <a:rPr lang="en-US" sz="2000" u="none" strike="noStrike" baseline="0" dirty="0"/>
              <a:t>) </a:t>
            </a:r>
            <a:r>
              <a:rPr lang="en-US" sz="2000" b="0" i="0" u="none" strike="noStrike" baseline="0" dirty="0"/>
              <a:t>no more significant than the amount of data it can buffer.</a:t>
            </a:r>
          </a:p>
          <a:p>
            <a:pPr lvl="2"/>
            <a:r>
              <a:rPr lang="en-US" sz="2000" b="0" i="0" u="none" strike="noStrike" baseline="0" dirty="0"/>
              <a:t> For example, a </a:t>
            </a:r>
            <a:r>
              <a:rPr lang="en-US" sz="2000" b="1" i="0" u="none" strike="noStrike" baseline="0" dirty="0"/>
              <a:t>1.5-Mbps BW link </a:t>
            </a:r>
            <a:r>
              <a:rPr lang="en-US" sz="2000" b="0" i="0" u="none" strike="noStrike" baseline="0" dirty="0"/>
              <a:t>with a </a:t>
            </a:r>
            <a:r>
              <a:rPr lang="en-US" sz="2000" b="1" i="0" u="none" strike="noStrike" baseline="0" dirty="0"/>
              <a:t>45-ms round-trip time (RTT)</a:t>
            </a:r>
            <a:r>
              <a:rPr lang="en-US" sz="2000" b="0" i="0" u="none" strike="noStrike" baseline="0" dirty="0"/>
              <a:t>. </a:t>
            </a:r>
          </a:p>
          <a:p>
            <a:pPr lvl="2"/>
            <a:r>
              <a:rPr lang="en-US" sz="2000" b="1" i="0" u="none" strike="noStrike" baseline="0" dirty="0"/>
              <a:t>Frame size is 1 KB</a:t>
            </a:r>
            <a:r>
              <a:rPr lang="en-US" sz="2000" b="0" i="0" u="none" strike="noStrike" baseline="0" dirty="0"/>
              <a:t>; the </a:t>
            </a:r>
            <a:r>
              <a:rPr lang="en-US" sz="2000" b="1" i="0" u="none" strike="noStrike" baseline="0" dirty="0"/>
              <a:t>sending rate </a:t>
            </a:r>
            <a:r>
              <a:rPr lang="en-US" sz="2000" i="0" u="none" strike="noStrike" baseline="0" dirty="0"/>
              <a:t>is</a:t>
            </a:r>
            <a:r>
              <a:rPr lang="en-US" sz="2000" b="1" i="0" u="none" strike="noStrike" baseline="0" dirty="0"/>
              <a:t> </a:t>
            </a:r>
            <a:r>
              <a:rPr lang="en-US" sz="2000" b="0" i="0" u="none" strike="noStrike" baseline="0" dirty="0"/>
              <a:t> </a:t>
            </a:r>
            <a:r>
              <a:rPr lang="en-US" sz="2000" b="1" i="0" u="none" strike="noStrike" baseline="0" dirty="0"/>
              <a:t>Bits-Per-Frame / Time-Per-Frame (RTT) = 1024 x 8 / 45ms (0.045) = 182 kbps </a:t>
            </a:r>
            <a:r>
              <a:rPr lang="en-US" sz="2000" b="0" i="0" u="none" strike="noStrike" baseline="0" dirty="0"/>
              <a:t>or about </a:t>
            </a:r>
            <a:r>
              <a:rPr lang="en-US" sz="2000" b="1" i="0" u="none" strike="noStrike" baseline="0" dirty="0"/>
              <a:t>one-eighth</a:t>
            </a:r>
            <a:r>
              <a:rPr lang="en-US" sz="2000" b="0" i="0" u="none" strike="noStrike" baseline="0" dirty="0"/>
              <a:t> of the link’s capacity. </a:t>
            </a:r>
          </a:p>
          <a:p>
            <a:pPr lvl="2"/>
            <a:r>
              <a:rPr lang="en-US" sz="2000" dirty="0"/>
              <a:t>The </a:t>
            </a:r>
            <a:r>
              <a:rPr lang="en-US" sz="2000" b="1" dirty="0"/>
              <a:t>window size (no. of sending frames) </a:t>
            </a:r>
            <a:r>
              <a:rPr lang="en-US" sz="2000" dirty="0"/>
              <a:t>= </a:t>
            </a:r>
            <a:r>
              <a:rPr lang="en-US" sz="2000" b="1" dirty="0"/>
              <a:t>BW/sending rate </a:t>
            </a:r>
          </a:p>
          <a:p>
            <a:pPr marL="457200" lvl="1" indent="0">
              <a:buNone/>
            </a:pPr>
            <a:r>
              <a:rPr lang="en-US" sz="2000" b="1" dirty="0"/>
              <a:t>                                                    </a:t>
            </a:r>
            <a:r>
              <a:rPr lang="en-US" sz="2000" dirty="0"/>
              <a:t>= </a:t>
            </a:r>
            <a:r>
              <a:rPr lang="en-US" sz="2000" b="1" dirty="0"/>
              <a:t>1.5x2</a:t>
            </a:r>
            <a:r>
              <a:rPr lang="en-US" sz="2000" b="1" baseline="30000" dirty="0"/>
              <a:t>20</a:t>
            </a:r>
            <a:r>
              <a:rPr lang="en-US" sz="2000" b="1" dirty="0"/>
              <a:t>/182x2</a:t>
            </a:r>
            <a:r>
              <a:rPr lang="en-US" sz="2000" b="1" baseline="30000" dirty="0"/>
              <a:t>10 </a:t>
            </a:r>
            <a:r>
              <a:rPr lang="en-US" sz="2000" b="1" i="0" u="none" strike="noStrike" baseline="0" dirty="0">
                <a:sym typeface="Symbol" panose="05050102010706020507" pitchFamily="18" charset="2"/>
              </a:rPr>
              <a:t> </a:t>
            </a:r>
            <a:r>
              <a:rPr lang="en-US" sz="2000" b="1" i="0" u="none" strike="noStrike" dirty="0"/>
              <a:t>8 frames</a:t>
            </a:r>
            <a:endParaRPr lang="en-US" sz="2000" b="0" i="0" u="none" strike="noStrike" baseline="0" dirty="0"/>
          </a:p>
          <a:p>
            <a:pPr lvl="2"/>
            <a:r>
              <a:rPr lang="en-US" sz="2000" b="0" i="0" u="sng" strike="noStrike" baseline="0" dirty="0"/>
              <a:t>To use the </a:t>
            </a:r>
            <a:r>
              <a:rPr lang="en-US" sz="2000" b="1" i="0" u="sng" strike="noStrike" baseline="0" dirty="0"/>
              <a:t>link fully, </a:t>
            </a:r>
            <a:r>
              <a:rPr lang="en-US" sz="2000" b="0" i="0" u="sng" strike="noStrike" baseline="0" dirty="0"/>
              <a:t>the </a:t>
            </a:r>
            <a:r>
              <a:rPr lang="en-US" sz="2000" b="1" i="0" u="sng" strike="noStrike" baseline="0" dirty="0"/>
              <a:t>sender should transmit up to eight frames before waiting for an ACK</a:t>
            </a:r>
            <a:r>
              <a:rPr lang="en-US" sz="2000" b="0" i="0" u="sng" strike="noStrike" baseline="0" dirty="0"/>
              <a:t>.</a:t>
            </a:r>
          </a:p>
          <a:p>
            <a:pPr lvl="2"/>
            <a:r>
              <a:rPr lang="en-US" sz="2000" b="1" i="0" strike="noStrike" baseline="0" dirty="0"/>
              <a:t>Delay x BW product = 45 x 10</a:t>
            </a:r>
            <a:r>
              <a:rPr lang="en-US" sz="2000" b="1" i="0" strike="noStrike" baseline="30000" dirty="0"/>
              <a:t>-3</a:t>
            </a:r>
            <a:r>
              <a:rPr lang="en-US" sz="2000" b="1" i="0" strike="noStrike" baseline="0" dirty="0"/>
              <a:t> x 1.5 x 10</a:t>
            </a:r>
            <a:r>
              <a:rPr lang="en-US" sz="2000" b="1" i="0" strike="noStrike" baseline="30000" dirty="0"/>
              <a:t>6</a:t>
            </a:r>
            <a:r>
              <a:rPr lang="en-US" sz="2000" b="1" i="0" strike="noStrike" baseline="0" dirty="0"/>
              <a:t> = 67.5 Kbps = 8.4KB </a:t>
            </a:r>
            <a:r>
              <a:rPr lang="en-US" sz="2000" b="0" i="0" strike="noStrike" baseline="0" dirty="0"/>
              <a:t>(</a:t>
            </a:r>
            <a:r>
              <a:rPr lang="en-US" sz="2000" b="1" i="1" strike="noStrike" baseline="0" dirty="0"/>
              <a:t>indicates how many bits can fill </a:t>
            </a:r>
            <a:r>
              <a:rPr lang="en-US" sz="2000" b="1" i="1" dirty="0"/>
              <a:t>on a network link</a:t>
            </a:r>
            <a:r>
              <a:rPr lang="en-US" sz="2000" dirty="0"/>
              <a:t>)</a:t>
            </a:r>
            <a:endParaRPr lang="en-US" sz="2000" b="0" i="0" strike="noStrike" baseline="0" dirty="0"/>
          </a:p>
          <a:p>
            <a:pPr algn="l"/>
            <a:endParaRPr lang="en-US" sz="24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E372F-10A3-41DB-4FFC-D0F92844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93261-475F-31EE-8EB4-A7AFFF99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51998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46B4A-9C8E-14D3-D2D2-ED3993669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365750"/>
          </a:xfrm>
        </p:spPr>
        <p:txBody>
          <a:bodyPr>
            <a:normAutofit/>
          </a:bodyPr>
          <a:lstStyle/>
          <a:p>
            <a:pPr algn="l"/>
            <a:r>
              <a:rPr lang="en-US" sz="2400" b="1" i="0" u="none" strike="noStrike" baseline="0" dirty="0">
                <a:latin typeface="NimbusRomNo9L-Regu"/>
              </a:rPr>
              <a:t>Figure 5.9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NimbusRomNo9L-Regu"/>
              </a:rPr>
              <a:t>describes a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NimbusRomNo9L-Regu"/>
              </a:rPr>
              <a:t>silly window syndrome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NimbusRomNo9L-Regu"/>
              </a:rPr>
              <a:t>:</a:t>
            </a:r>
          </a:p>
          <a:p>
            <a:pPr lvl="1"/>
            <a:r>
              <a:rPr lang="en-US" sz="1600" b="0" i="0" u="none" strike="noStrike" baseline="0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As long as the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sender sends MSS segments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and the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receiver ACKs at least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one MSS of data at a time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200" i="0" u="none" strike="noStrike" baseline="0" dirty="0">
                <a:solidFill>
                  <a:srgbClr val="000000"/>
                </a:solidFill>
              </a:rPr>
              <a:t>everything is good </a:t>
            </a:r>
            <a:r>
              <a:rPr lang="en-US" sz="2200" b="1" i="0" u="none" strike="noStrike" baseline="0" dirty="0"/>
              <a:t>(Figure 5.9(a)). </a:t>
            </a:r>
          </a:p>
          <a:p>
            <a:pPr lvl="1"/>
            <a:r>
              <a:rPr lang="en-US" sz="2200" b="1" i="0" u="none" strike="noStrike" baseline="0" dirty="0">
                <a:solidFill>
                  <a:srgbClr val="000000"/>
                </a:solidFill>
              </a:rPr>
              <a:t>If the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receiver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reduces the window size,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 the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sender can’t send a full MSS of data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en-US" sz="22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If the sender sends a smaller MSS segment </a:t>
            </a:r>
            <a:r>
              <a:rPr lang="en-US" sz="2200" i="0" u="none" strike="noStrike" baseline="0" dirty="0">
                <a:solidFill>
                  <a:srgbClr val="000000"/>
                </a:solidFill>
              </a:rPr>
              <a:t>(called a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small container</a:t>
            </a:r>
            <a:r>
              <a:rPr lang="en-US" sz="2200" i="0" u="none" strike="noStrike" baseline="0" dirty="0">
                <a:solidFill>
                  <a:srgbClr val="000000"/>
                </a:solidFill>
              </a:rPr>
              <a:t>)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, the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receiver will ACK that smaller number of container bytes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, and hence, the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small container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 is introduced into the system indefinitely. </a:t>
            </a:r>
          </a:p>
          <a:p>
            <a:pPr lvl="1"/>
            <a:r>
              <a:rPr lang="en-US" sz="2200" b="0" i="0" u="none" strike="noStrike" baseline="0" dirty="0">
                <a:solidFill>
                  <a:srgbClr val="000000"/>
                </a:solidFill>
              </a:rPr>
              <a:t>This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small container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is filled and emptied at each end and is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never combined with adjacent containers to create larger containers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, as in </a:t>
            </a:r>
            <a:r>
              <a:rPr lang="en-US" sz="2200" b="1" i="0" u="none" strike="noStrike" baseline="0" dirty="0"/>
              <a:t>Figure 5.9(b). </a:t>
            </a:r>
          </a:p>
          <a:p>
            <a:pPr lvl="2"/>
            <a:r>
              <a:rPr lang="en-US" sz="2000" b="1" i="0" u="none" strike="noStrike" baseline="0" dirty="0">
                <a:solidFill>
                  <a:srgbClr val="000000"/>
                </a:solidFill>
              </a:rPr>
              <a:t>This scenario was discovered with early implementations of TCP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.</a:t>
            </a:r>
            <a:endParaRPr lang="en-US" sz="2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88CA7-64B3-7EA7-DEFE-FA72ED99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0FAB1-BB2A-22E5-43DE-20890DD9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20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EC7CB24-FB43-E840-81BA-49D43EDA0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/>
              <a:t>Silly Window Syndrome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68231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58EDC2-F92F-3015-66BD-8D7E5645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784F3-6519-DAB3-E4F0-E4E8032F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21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6D9E8B5-EC2F-3844-5A18-48F42DD7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/>
              <a:t>Silly Window Syndrome</a:t>
            </a:r>
            <a:endParaRPr lang="en-US" sz="40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4E9883C-50D7-9A76-5867-F493EFEAC5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013253"/>
              </p:ext>
            </p:extLst>
          </p:nvPr>
        </p:nvGraphicFramePr>
        <p:xfrm>
          <a:off x="0" y="1384300"/>
          <a:ext cx="8991600" cy="463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521560" imgH="4089240" progId="PBrush">
                  <p:embed/>
                </p:oleObj>
              </mc:Choice>
              <mc:Fallback>
                <p:oleObj name="Bitmap Image" r:id="rId2" imgW="8521560" imgH="4089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384300"/>
                        <a:ext cx="8991600" cy="463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6864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54428-5838-A876-2D3F-9EB1E4973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/>
              <a:t>Adaptive Retransmission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59B-81AD-05A8-CFA2-925CEBEFA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4983163"/>
          </a:xfrm>
        </p:spPr>
        <p:txBody>
          <a:bodyPr>
            <a:normAutofit/>
          </a:bodyPr>
          <a:lstStyle/>
          <a:p>
            <a:pPr algn="l"/>
            <a:r>
              <a:rPr lang="en-US" sz="2400" b="1" i="0" u="none" strike="noStrike" baseline="0" dirty="0"/>
              <a:t>TCP</a:t>
            </a:r>
            <a:r>
              <a:rPr lang="en-US" sz="2400" b="0" i="0" u="none" strike="noStrike" baseline="0" dirty="0"/>
              <a:t> guarantees reliable data delivery; it </a:t>
            </a:r>
            <a:r>
              <a:rPr lang="en-US" sz="2400" b="1" i="0" u="none" strike="noStrike" baseline="0" dirty="0"/>
              <a:t>retransmits</a:t>
            </a:r>
            <a:r>
              <a:rPr lang="en-US" sz="2400" b="0" i="0" u="none" strike="noStrike" baseline="0" dirty="0"/>
              <a:t> each segment if an </a:t>
            </a:r>
            <a:r>
              <a:rPr lang="en-US" sz="2400" b="1" i="0" u="none" strike="noStrike" baseline="0" dirty="0"/>
              <a:t>ACK is not received </a:t>
            </a:r>
            <a:r>
              <a:rPr lang="en-US" sz="2400" b="0" i="0" u="none" strike="noStrike" baseline="0" dirty="0"/>
              <a:t>in a certain period (called </a:t>
            </a:r>
            <a:r>
              <a:rPr lang="en-US" sz="2400" b="1" i="0" u="none" strike="noStrike" baseline="0" dirty="0"/>
              <a:t>timeout</a:t>
            </a:r>
            <a:r>
              <a:rPr lang="en-US" sz="2400" b="0" i="0" u="none" strike="noStrike" baseline="0" dirty="0"/>
              <a:t>). </a:t>
            </a:r>
          </a:p>
          <a:p>
            <a:pPr algn="l"/>
            <a:r>
              <a:rPr lang="en-US" sz="2400" b="1" i="0" u="none" strike="noStrike" baseline="0" dirty="0"/>
              <a:t>TCP </a:t>
            </a:r>
            <a:r>
              <a:rPr lang="en-US" sz="2400" b="0" i="0" u="none" strike="noStrike" baseline="0" dirty="0"/>
              <a:t>sets this </a:t>
            </a:r>
            <a:r>
              <a:rPr lang="en-US" sz="2400" b="1" i="0" u="none" strike="noStrike" baseline="0" dirty="0"/>
              <a:t>timeout </a:t>
            </a:r>
            <a:r>
              <a:rPr lang="en-US" sz="2400" b="0" i="0" u="none" strike="noStrike" baseline="0" dirty="0"/>
              <a:t>as a function of the </a:t>
            </a:r>
            <a:r>
              <a:rPr lang="en-US" sz="2400" b="1" i="0" u="none" strike="noStrike" baseline="0" dirty="0"/>
              <a:t>RTT </a:t>
            </a:r>
            <a:r>
              <a:rPr lang="en-US" sz="2400" b="0" i="0" u="none" strike="noStrike" baseline="0" dirty="0"/>
              <a:t>it expects between the two ends of the connection. </a:t>
            </a:r>
          </a:p>
          <a:p>
            <a:r>
              <a:rPr lang="en-US" sz="2400" b="0" i="0" u="none" strike="noStrike" baseline="0" dirty="0"/>
              <a:t>Choosing an appropriate </a:t>
            </a:r>
            <a:r>
              <a:rPr lang="en-US" sz="2400" b="1" i="0" u="none" strike="noStrike" baseline="0" dirty="0"/>
              <a:t>timeout value </a:t>
            </a:r>
            <a:r>
              <a:rPr lang="en-US" sz="2400" b="0" i="0" u="none" strike="noStrike" baseline="0" dirty="0"/>
              <a:t>is not that easy</a:t>
            </a:r>
          </a:p>
          <a:p>
            <a:pPr lvl="1"/>
            <a:r>
              <a:rPr lang="en-US" sz="2200" b="0" i="0" u="none" strike="noStrike" baseline="0" dirty="0"/>
              <a:t>Especially in the case of </a:t>
            </a:r>
            <a:r>
              <a:rPr lang="en-US" sz="2200" b="1" i="0" u="none" strike="noStrike" baseline="0" dirty="0"/>
              <a:t>RTTs</a:t>
            </a:r>
            <a:r>
              <a:rPr lang="en-US" sz="2200" i="0" u="none" strike="noStrike" baseline="0" dirty="0"/>
              <a:t> b</a:t>
            </a:r>
            <a:r>
              <a:rPr lang="en-US" sz="2200" b="0" i="0" u="none" strike="noStrike" baseline="0" dirty="0"/>
              <a:t>etween any pair of </a:t>
            </a:r>
            <a:r>
              <a:rPr lang="en-US" sz="2200" b="1" i="0" u="none" strike="noStrike" baseline="0" dirty="0"/>
              <a:t>hosts on the Internet</a:t>
            </a:r>
            <a:r>
              <a:rPr lang="en-US" sz="2200" b="0" i="0" u="none" strike="noStrike" baseline="0" dirty="0"/>
              <a:t>, as well as the </a:t>
            </a:r>
            <a:r>
              <a:rPr lang="en-US" sz="2200" b="1" i="0" u="none" strike="noStrike" baseline="0" dirty="0"/>
              <a:t>variation in RTT between the</a:t>
            </a:r>
            <a:r>
              <a:rPr lang="en-US" sz="2200" b="0" i="0" u="none" strike="noStrike" baseline="0" dirty="0"/>
              <a:t> </a:t>
            </a:r>
            <a:r>
              <a:rPr lang="en-US" sz="2200" b="1" i="0" u="none" strike="noStrike" baseline="0" dirty="0"/>
              <a:t>same two hosts </a:t>
            </a:r>
            <a:r>
              <a:rPr lang="en-US" sz="2200" b="0" i="0" u="none" strike="noStrike" baseline="0" dirty="0"/>
              <a:t>over time </a:t>
            </a:r>
          </a:p>
          <a:p>
            <a:pPr algn="l"/>
            <a:r>
              <a:rPr lang="en-US" sz="2400" b="0" i="0" u="none" strike="noStrike" baseline="0" dirty="0"/>
              <a:t>To address this problem, </a:t>
            </a:r>
            <a:r>
              <a:rPr lang="en-US" sz="2400" b="1" i="0" u="none" strike="noStrike" baseline="0" dirty="0"/>
              <a:t>TCP uses an </a:t>
            </a:r>
            <a:r>
              <a:rPr lang="en-US" sz="2400" b="1" i="0" u="sng" strike="noStrike" baseline="0" dirty="0"/>
              <a:t>adaptive retransmission mechanism</a:t>
            </a:r>
            <a:r>
              <a:rPr lang="en-US" sz="2400" b="0" i="0" u="none" strike="noStrike" baseline="0" dirty="0"/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46F85-1C8D-9E75-ACB5-7E19C573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CE849-94FF-AFD0-99D1-0E5979BB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10525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68F88-9942-0529-0193-867CA9595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3000"/>
            <a:ext cx="8991600" cy="53340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b="0" i="0" u="none" strike="noStrike" baseline="0" dirty="0"/>
              <a:t>The </a:t>
            </a:r>
            <a:r>
              <a:rPr lang="en-US" sz="2400" b="1" i="0" u="sng" strike="noStrike" baseline="0" dirty="0"/>
              <a:t>simple TCP algorithm for timeout estimation</a:t>
            </a:r>
            <a:r>
              <a:rPr lang="en-US" sz="2400" dirty="0"/>
              <a:t>:</a:t>
            </a:r>
          </a:p>
          <a:p>
            <a:pPr lvl="1"/>
            <a:r>
              <a:rPr lang="en-US" sz="2200" b="0" i="0" u="none" strike="noStrike" baseline="0" dirty="0"/>
              <a:t>The idea is to keep an </a:t>
            </a:r>
            <a:r>
              <a:rPr lang="en-US" sz="2200" b="1" i="0" u="none" strike="noStrike" baseline="0" dirty="0"/>
              <a:t>average of the RTT </a:t>
            </a:r>
            <a:r>
              <a:rPr lang="en-US" sz="2200" b="0" i="0" u="none" strike="noStrike" baseline="0" dirty="0"/>
              <a:t>and then </a:t>
            </a:r>
            <a:r>
              <a:rPr lang="en-US" sz="2200" b="1" i="0" u="none" strike="noStrike" baseline="0" dirty="0"/>
              <a:t>compute the timeout </a:t>
            </a:r>
            <a:r>
              <a:rPr lang="en-US" sz="2200" b="0" i="0" u="none" strike="noStrike" baseline="0" dirty="0"/>
              <a:t>as a function of this </a:t>
            </a:r>
            <a:r>
              <a:rPr lang="en-US" sz="2200" b="1" i="0" u="none" strike="noStrike" baseline="0" dirty="0"/>
              <a:t>average</a:t>
            </a:r>
            <a:r>
              <a:rPr lang="en-US" sz="2200" b="0" i="0" u="none" strike="noStrike" baseline="0" dirty="0"/>
              <a:t> </a:t>
            </a:r>
            <a:r>
              <a:rPr lang="en-US" sz="2200" b="1" i="0" u="none" strike="noStrike" baseline="0" dirty="0"/>
              <a:t>RTT</a:t>
            </a:r>
            <a:r>
              <a:rPr lang="en-US" sz="2200" b="0" i="0" u="none" strike="noStrike" baseline="0" dirty="0"/>
              <a:t>. </a:t>
            </a:r>
          </a:p>
          <a:p>
            <a:pPr lvl="1"/>
            <a:r>
              <a:rPr lang="en-US" sz="2200" b="1" i="0" u="none" strike="noStrike" baseline="0" dirty="0"/>
              <a:t>Every time TCP sends a data segment, it records the sending time</a:t>
            </a:r>
            <a:r>
              <a:rPr lang="en-US" sz="2200" b="0" i="0" u="none" strike="noStrike" baseline="0" dirty="0"/>
              <a:t>.</a:t>
            </a:r>
          </a:p>
          <a:p>
            <a:pPr lvl="1"/>
            <a:r>
              <a:rPr lang="en-US" sz="2200" b="0" i="0" u="none" strike="noStrike" baseline="0" dirty="0"/>
              <a:t> </a:t>
            </a:r>
            <a:r>
              <a:rPr lang="en-US" sz="2200" b="1" i="0" u="none" strike="noStrike" baseline="0" dirty="0"/>
              <a:t>When an ACK for that segment arrives</a:t>
            </a:r>
            <a:r>
              <a:rPr lang="en-US" sz="2200" b="0" i="0" u="none" strike="noStrike" baseline="0" dirty="0"/>
              <a:t>, </a:t>
            </a:r>
            <a:r>
              <a:rPr lang="en-US" sz="2200" b="1" i="0" u="none" strike="noStrike" baseline="0" dirty="0"/>
              <a:t>TCP</a:t>
            </a:r>
            <a:r>
              <a:rPr lang="en-US" sz="2200" b="0" i="0" u="none" strike="noStrike" baseline="0" dirty="0"/>
              <a:t> </a:t>
            </a:r>
            <a:r>
              <a:rPr lang="en-US" sz="2200" b="1" i="0" u="none" strike="noStrike" baseline="0" dirty="0"/>
              <a:t>reads the time again</a:t>
            </a:r>
            <a:r>
              <a:rPr lang="en-US" sz="2200" b="0" i="0" u="none" strike="noStrike" baseline="0" dirty="0"/>
              <a:t> and then takes </a:t>
            </a:r>
            <a:r>
              <a:rPr lang="en-US" sz="2200" b="1" i="0" u="none" strike="noStrike" baseline="0" dirty="0"/>
              <a:t>the difference between these two times </a:t>
            </a:r>
            <a:r>
              <a:rPr lang="en-US" sz="2200" b="0" i="0" u="none" strike="noStrike" baseline="0" dirty="0"/>
              <a:t>as a </a:t>
            </a:r>
            <a:r>
              <a:rPr lang="en-US" sz="2200" b="1" i="0" u="sng" strike="noStrike" baseline="0" dirty="0"/>
              <a:t>SampleRTT</a:t>
            </a:r>
            <a:r>
              <a:rPr lang="en-US" sz="2200" b="0" i="0" u="none" strike="noStrike" baseline="0" dirty="0"/>
              <a:t>. </a:t>
            </a:r>
          </a:p>
          <a:p>
            <a:pPr marL="914400" lvl="2" indent="0">
              <a:buNone/>
            </a:pPr>
            <a:r>
              <a:rPr lang="en-US" sz="2200" b="1" dirty="0"/>
              <a:t>SampleRTT = (segment sending time  - segment ACK arriving time) </a:t>
            </a:r>
          </a:p>
          <a:p>
            <a:pPr lvl="1"/>
            <a:r>
              <a:rPr lang="en-US" sz="2200" b="0" i="0" u="none" strike="noStrike" baseline="0" dirty="0"/>
              <a:t>TCP then computes an </a:t>
            </a:r>
            <a:r>
              <a:rPr lang="en-US" sz="2200" b="1" i="0" u="none" strike="noStrike" baseline="0" dirty="0"/>
              <a:t>Estimated-RTT</a:t>
            </a:r>
            <a:r>
              <a:rPr lang="en-US" sz="2200" b="0" i="0" u="none" strike="noStrike" baseline="0" dirty="0"/>
              <a:t> as a </a:t>
            </a:r>
            <a:r>
              <a:rPr lang="en-US" sz="2200" b="1" i="0" u="none" strike="noStrike" baseline="0" dirty="0"/>
              <a:t>weighted average </a:t>
            </a:r>
            <a:r>
              <a:rPr lang="en-US" sz="2200" i="0" u="none" strike="noStrike" baseline="0" dirty="0"/>
              <a:t>between the </a:t>
            </a:r>
            <a:r>
              <a:rPr lang="en-US" sz="2200" b="1" i="0" u="none" strike="noStrike" baseline="0" dirty="0"/>
              <a:t>previous SampleRTT </a:t>
            </a:r>
            <a:r>
              <a:rPr lang="en-US" sz="2200" i="0" u="none" strike="noStrike" baseline="0" dirty="0"/>
              <a:t>and </a:t>
            </a:r>
            <a:r>
              <a:rPr lang="en-US" sz="2200" b="1" i="0" u="none" strike="noStrike" baseline="0" dirty="0"/>
              <a:t>new SampleRTT:</a:t>
            </a:r>
            <a:endParaRPr lang="en-US" sz="2200" i="0" u="none" strike="noStrike" baseline="0" dirty="0"/>
          </a:p>
          <a:p>
            <a:pPr marL="457200" lvl="1" indent="0">
              <a:buNone/>
            </a:pPr>
            <a:r>
              <a:rPr lang="en-US" sz="2200" b="1" i="0" u="none" strike="noStrike" baseline="0" dirty="0">
                <a:solidFill>
                  <a:srgbClr val="000000"/>
                </a:solidFill>
              </a:rPr>
              <a:t>       Estimated-RTT </a:t>
            </a:r>
            <a:r>
              <a:rPr lang="en-US" sz="2200" b="1" i="0" u="none" strike="noStrike" baseline="0" dirty="0">
                <a:solidFill>
                  <a:srgbClr val="666666"/>
                </a:solidFill>
              </a:rPr>
              <a:t>=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alpha x </a:t>
            </a:r>
            <a:r>
              <a:rPr lang="en-US" sz="2200" b="1" dirty="0"/>
              <a:t>SampleRTT</a:t>
            </a:r>
            <a:r>
              <a:rPr lang="en-US" sz="2200" b="1" baseline="-25000" dirty="0"/>
              <a:t>prev</a:t>
            </a:r>
            <a:r>
              <a:rPr lang="en-US" sz="2200" b="1" dirty="0"/>
              <a:t> </a:t>
            </a:r>
            <a:r>
              <a:rPr lang="en-US" sz="2200" b="1" i="0" u="none" strike="noStrike" baseline="0" dirty="0">
                <a:solidFill>
                  <a:srgbClr val="666666"/>
                </a:solidFill>
              </a:rPr>
              <a:t>+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2200" b="1" i="0" u="none" strike="noStrike" baseline="0" dirty="0">
                <a:solidFill>
                  <a:srgbClr val="21804F"/>
                </a:solidFill>
              </a:rPr>
              <a:t>1 </a:t>
            </a:r>
            <a:r>
              <a:rPr lang="en-US" sz="2200" b="1" i="0" u="none" strike="noStrike" baseline="0" dirty="0">
                <a:solidFill>
                  <a:srgbClr val="666666"/>
                </a:solidFill>
              </a:rPr>
              <a:t>-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alpha) x SampleRTT</a:t>
            </a:r>
            <a:r>
              <a:rPr lang="en-US" sz="2200" b="1" i="0" u="none" strike="noStrike" baseline="-25000" dirty="0">
                <a:solidFill>
                  <a:srgbClr val="000000"/>
                </a:solidFill>
              </a:rPr>
              <a:t>new</a:t>
            </a:r>
          </a:p>
          <a:p>
            <a:pPr lvl="2"/>
            <a:r>
              <a:rPr lang="en-US" sz="2000" b="0" i="0" u="none" strike="noStrike" baseline="0" dirty="0"/>
              <a:t>The parameter </a:t>
            </a:r>
            <a:r>
              <a:rPr lang="en-US" sz="2000" b="1" i="0" u="none" strike="noStrike" baseline="0" dirty="0"/>
              <a:t>alpha</a:t>
            </a:r>
            <a:r>
              <a:rPr lang="en-US" sz="2000" b="0" i="0" u="none" strike="noStrike" baseline="0" dirty="0"/>
              <a:t> smooths the </a:t>
            </a:r>
            <a:r>
              <a:rPr lang="en-US" sz="2000" b="1" i="0" u="none" strike="noStrike" baseline="0" dirty="0"/>
              <a:t>Estimated-RTT </a:t>
            </a:r>
            <a:r>
              <a:rPr lang="en-US" sz="2000" i="0" u="none" strike="noStrike" baseline="0" dirty="0"/>
              <a:t>and its value </a:t>
            </a:r>
            <a:r>
              <a:rPr lang="en-US" sz="2000" b="1" i="0" u="none" strike="noStrike" baseline="0" dirty="0"/>
              <a:t>between 0.8 and 0.9</a:t>
            </a:r>
            <a:r>
              <a:rPr lang="en-US" sz="2000" b="0" i="0" u="none" strike="noStrike" baseline="0" dirty="0"/>
              <a:t>.</a:t>
            </a:r>
          </a:p>
          <a:p>
            <a:pPr lvl="1"/>
            <a:r>
              <a:rPr lang="en-US" sz="2200" b="0" i="0" u="none" strike="noStrike" baseline="0" dirty="0"/>
              <a:t> </a:t>
            </a:r>
            <a:r>
              <a:rPr lang="en-US" sz="2200" b="1" i="0" u="none" strike="noStrike" baseline="0" dirty="0"/>
              <a:t>TCP</a:t>
            </a:r>
            <a:r>
              <a:rPr lang="en-US" sz="2200" b="0" i="0" u="none" strike="noStrike" baseline="0" dirty="0"/>
              <a:t> then uses </a:t>
            </a:r>
            <a:r>
              <a:rPr lang="en-US" sz="2200" b="1" i="0" u="none" strike="noStrike" baseline="0" dirty="0" err="1"/>
              <a:t>EstimatedRTT</a:t>
            </a:r>
            <a:r>
              <a:rPr lang="en-US" sz="2200" b="1" i="0" u="none" strike="noStrike" baseline="0" dirty="0"/>
              <a:t> </a:t>
            </a:r>
            <a:r>
              <a:rPr lang="en-US" sz="2200" b="0" i="0" u="none" strike="noStrike" baseline="0" dirty="0"/>
              <a:t>to compute the </a:t>
            </a:r>
            <a:r>
              <a:rPr lang="en-US" sz="2200" b="1" i="0" u="none" strike="noStrike" baseline="0" dirty="0"/>
              <a:t>timeout:</a:t>
            </a:r>
            <a:r>
              <a:rPr lang="en-US" sz="2200" b="0" i="0" u="none" strike="noStrike" baseline="0" dirty="0"/>
              <a:t> 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                                       </a:t>
            </a:r>
            <a:r>
              <a:rPr lang="en-US" sz="2200" b="1" i="0" u="sng" strike="noStrike" baseline="0" dirty="0" err="1">
                <a:solidFill>
                  <a:srgbClr val="000000"/>
                </a:solidFill>
              </a:rPr>
              <a:t>TimeOut</a:t>
            </a:r>
            <a:r>
              <a:rPr lang="en-US" sz="2200" b="1" i="0" u="sng" strike="noStrike" baseline="0" dirty="0">
                <a:solidFill>
                  <a:srgbClr val="000000"/>
                </a:solidFill>
              </a:rPr>
              <a:t> </a:t>
            </a:r>
            <a:r>
              <a:rPr lang="en-US" sz="2200" b="1" i="0" u="sng" strike="noStrike" baseline="0" dirty="0">
                <a:solidFill>
                  <a:srgbClr val="666666"/>
                </a:solidFill>
              </a:rPr>
              <a:t>= </a:t>
            </a:r>
            <a:r>
              <a:rPr lang="en-US" sz="2200" b="1" i="0" u="sng" strike="noStrike" baseline="0" dirty="0"/>
              <a:t>2</a:t>
            </a:r>
            <a:r>
              <a:rPr lang="en-US" sz="2200" b="1" i="0" u="sng" strike="noStrike" baseline="0" dirty="0">
                <a:solidFill>
                  <a:srgbClr val="21804F"/>
                </a:solidFill>
              </a:rPr>
              <a:t> </a:t>
            </a:r>
            <a:r>
              <a:rPr lang="en-US" sz="2200" b="1" i="0" u="sng" strike="noStrike" baseline="0" dirty="0">
                <a:solidFill>
                  <a:srgbClr val="000000"/>
                </a:solidFill>
              </a:rPr>
              <a:t>x </a:t>
            </a:r>
            <a:r>
              <a:rPr lang="en-US" sz="2200" b="1" i="0" u="sng" strike="noStrike" baseline="0" dirty="0" err="1">
                <a:solidFill>
                  <a:srgbClr val="000000"/>
                </a:solidFill>
              </a:rPr>
              <a:t>EstimatedRTT</a:t>
            </a:r>
            <a:endParaRPr lang="en-US" sz="2200" b="1" u="sng" dirty="0"/>
          </a:p>
          <a:p>
            <a:pPr marL="457200" lvl="1" indent="0">
              <a:buNone/>
            </a:pPr>
            <a:endParaRPr lang="en-US" sz="2200" b="1" i="0" u="none" strike="noStrike" baseline="-25000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B62E0-E3CC-1285-B26D-2AAD9BC1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C8A7D-5C06-12F6-658F-E897DFD3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23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2CC95C-AAF1-73C6-9F90-80FE7B62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714375"/>
          </a:xfrm>
        </p:spPr>
        <p:txBody>
          <a:bodyPr>
            <a:noAutofit/>
          </a:bodyPr>
          <a:lstStyle/>
          <a:p>
            <a:r>
              <a:rPr lang="en-US" sz="4000" b="0" i="0" u="none" strike="noStrike" baseline="0" dirty="0"/>
              <a:t>A Simple Timeout Algorithm for TCP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28813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87669-9AB7-8846-77E4-807AC7CE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545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 err="1">
                <a:latin typeface="+mn-lt"/>
              </a:rPr>
              <a:t>Karn</a:t>
            </a:r>
            <a:r>
              <a:rPr lang="en-US" sz="4000" i="0" u="none" strike="noStrike" baseline="0" dirty="0">
                <a:latin typeface="+mn-lt"/>
              </a:rPr>
              <a:t>/Partridge Algorithm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B8BE-424A-D9FB-913C-0F2AC2729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51708"/>
            <a:ext cx="8839200" cy="552529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b="1" i="0" u="sng" strike="noStrike" baseline="0" dirty="0"/>
              <a:t>The problem </a:t>
            </a:r>
            <a:r>
              <a:rPr lang="en-US" sz="2400" b="0" i="0" u="none" strike="noStrike" baseline="0" dirty="0"/>
              <a:t>with the mentioned </a:t>
            </a:r>
            <a:r>
              <a:rPr lang="en-US" sz="2400" b="1" i="0" u="none" strike="noStrike" baseline="0" dirty="0"/>
              <a:t>simple algorithm </a:t>
            </a:r>
            <a:r>
              <a:rPr lang="en-US" sz="2400" b="0" i="0" u="none" strike="noStrike" baseline="0" dirty="0"/>
              <a:t>was that an </a:t>
            </a:r>
            <a:r>
              <a:rPr lang="en-US" sz="2400" b="1" i="0" u="sng" strike="noStrike" baseline="0" dirty="0"/>
              <a:t>ACK</a:t>
            </a:r>
            <a:r>
              <a:rPr lang="en-US" sz="2400" b="0" i="0" u="sng" strike="noStrike" baseline="0" dirty="0"/>
              <a:t> does not </a:t>
            </a:r>
            <a:r>
              <a:rPr lang="en-US" sz="2400" b="1" i="0" u="sng" strike="noStrike" baseline="0" dirty="0"/>
              <a:t>acknowledge</a:t>
            </a:r>
            <a:r>
              <a:rPr lang="en-US" sz="2400" b="0" i="0" u="sng" strike="noStrike" baseline="0" dirty="0"/>
              <a:t> a transmission, but it only </a:t>
            </a:r>
            <a:r>
              <a:rPr lang="en-US" sz="2400" b="1" i="0" u="sng" strike="noStrike" baseline="0" dirty="0"/>
              <a:t>acknowledges the receipt of data</a:t>
            </a:r>
            <a:r>
              <a:rPr lang="en-US" sz="2400" b="0" i="0" u="none" strike="noStrike" baseline="0" dirty="0"/>
              <a:t>.</a:t>
            </a:r>
          </a:p>
          <a:p>
            <a:pPr algn="l"/>
            <a:r>
              <a:rPr lang="en-US" sz="2400" b="0" i="0" u="none" strike="noStrike" baseline="0" dirty="0"/>
              <a:t>Whenever a </a:t>
            </a:r>
            <a:r>
              <a:rPr lang="en-US" sz="2400" b="1" i="0" u="none" strike="noStrike" baseline="0" dirty="0"/>
              <a:t>data</a:t>
            </a:r>
            <a:r>
              <a:rPr lang="en-US" sz="2400" b="0" i="0" u="none" strike="noStrike" baseline="0" dirty="0"/>
              <a:t> </a:t>
            </a:r>
            <a:r>
              <a:rPr lang="en-US" sz="2400" b="1" i="0" u="none" strike="noStrike" baseline="0" dirty="0"/>
              <a:t>segment is retransmitted</a:t>
            </a:r>
            <a:r>
              <a:rPr lang="en-US" sz="2400" dirty="0"/>
              <a:t>, </a:t>
            </a:r>
            <a:r>
              <a:rPr lang="en-US" sz="2400" b="0" i="0" u="none" strike="noStrike" baseline="0" dirty="0"/>
              <a:t>an </a:t>
            </a:r>
            <a:r>
              <a:rPr lang="en-US" sz="2400" b="1" i="0" u="none" strike="noStrike" baseline="0" dirty="0"/>
              <a:t>ACK </a:t>
            </a:r>
            <a:r>
              <a:rPr lang="en-US" sz="2400" b="0" i="0" u="none" strike="noStrike" baseline="0" dirty="0"/>
              <a:t>arrives at the </a:t>
            </a:r>
            <a:r>
              <a:rPr lang="en-US" sz="2400" b="1" i="0" u="none" strike="noStrike" baseline="0" dirty="0"/>
              <a:t>sender</a:t>
            </a:r>
            <a:r>
              <a:rPr lang="en-US" sz="2400" b="0" i="0" u="none" strike="noStrike" baseline="0" dirty="0"/>
              <a:t>; it is impossible to determine if this </a:t>
            </a:r>
            <a:r>
              <a:rPr lang="en-US" sz="2400" b="1" i="0" u="none" strike="noStrike" baseline="0" dirty="0"/>
              <a:t>ACK</a:t>
            </a:r>
            <a:r>
              <a:rPr lang="en-US" sz="2400" b="0" i="0" u="none" strike="noStrike" baseline="0" dirty="0"/>
              <a:t> should be associated with the </a:t>
            </a:r>
            <a:r>
              <a:rPr lang="en-US" sz="2400" b="1" i="0" u="none" strike="noStrike" baseline="0" dirty="0"/>
              <a:t>first </a:t>
            </a:r>
            <a:r>
              <a:rPr lang="en-US" sz="2400" i="0" u="none" strike="noStrike" baseline="0" dirty="0"/>
              <a:t>or the </a:t>
            </a:r>
            <a:r>
              <a:rPr lang="en-US" sz="2400" b="1" i="0" u="none" strike="noStrike" baseline="0" dirty="0"/>
              <a:t>second transmission </a:t>
            </a:r>
            <a:r>
              <a:rPr lang="en-US" sz="2400" i="0" u="none" strike="noStrike" baseline="0" dirty="0"/>
              <a:t>of the segment </a:t>
            </a:r>
            <a:r>
              <a:rPr lang="en-US" sz="2400" b="0" i="0" u="none" strike="noStrike" baseline="0" dirty="0"/>
              <a:t>to measure the </a:t>
            </a:r>
            <a:r>
              <a:rPr lang="en-US" sz="2400" b="1" i="0" u="none" strike="noStrike" baseline="0" dirty="0"/>
              <a:t>sampleRTT</a:t>
            </a:r>
            <a:r>
              <a:rPr lang="en-US" sz="2400" b="0" i="0" u="none" strike="noStrike" baseline="0" dirty="0"/>
              <a:t>:</a:t>
            </a:r>
          </a:p>
          <a:p>
            <a:pPr lvl="1"/>
            <a:r>
              <a:rPr lang="en-US" sz="2200" b="0" i="0" u="none" strike="noStrike" baseline="0" dirty="0">
                <a:solidFill>
                  <a:srgbClr val="000000"/>
                </a:solidFill>
              </a:rPr>
              <a:t>It is necessary to know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which transmission to associate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with to compute an accurate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SampleRTT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pPr lvl="1"/>
            <a:r>
              <a:rPr lang="en-US" sz="2200" b="0" i="0" u="none" strike="noStrike" baseline="0" dirty="0">
                <a:solidFill>
                  <a:srgbClr val="000000"/>
                </a:solidFill>
              </a:rPr>
              <a:t>As illustrated in </a:t>
            </a:r>
            <a:r>
              <a:rPr lang="en-US" sz="2200" b="1" i="0" u="none" strike="noStrike" baseline="0" dirty="0"/>
              <a:t>Figure 5.10</a:t>
            </a:r>
            <a:r>
              <a:rPr lang="en-US" sz="2200" dirty="0">
                <a:solidFill>
                  <a:srgbClr val="000000"/>
                </a:solidFill>
              </a:rPr>
              <a:t>:</a:t>
            </a:r>
            <a:endParaRPr lang="en-US" sz="2200" b="0" i="0" u="none" strike="noStrike" baseline="0" dirty="0">
              <a:solidFill>
                <a:srgbClr val="000000"/>
              </a:solidFill>
            </a:endParaRPr>
          </a:p>
          <a:p>
            <a:pPr lvl="2"/>
            <a:r>
              <a:rPr lang="en-US" sz="2200" b="0" i="0" u="none" strike="noStrike" baseline="0" dirty="0">
                <a:solidFill>
                  <a:srgbClr val="000000"/>
                </a:solidFill>
              </a:rPr>
              <a:t> If you assume that the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ACK is for the original transmission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, but it was really for the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retransmission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, then the </a:t>
            </a:r>
            <a:r>
              <a:rPr lang="en-US" sz="2200" b="1" i="0" u="sng" strike="noStrike" baseline="0" dirty="0">
                <a:solidFill>
                  <a:srgbClr val="000000"/>
                </a:solidFill>
              </a:rPr>
              <a:t>SampleRTT</a:t>
            </a:r>
            <a:r>
              <a:rPr lang="en-US" sz="2200" b="0" i="0" u="sng" strike="noStrike" baseline="0" dirty="0">
                <a:solidFill>
                  <a:srgbClr val="000000"/>
                </a:solidFill>
              </a:rPr>
              <a:t> </a:t>
            </a:r>
            <a:r>
              <a:rPr lang="en-US" sz="2200" b="1" i="0" u="sng" strike="noStrike" baseline="0" dirty="0">
                <a:solidFill>
                  <a:srgbClr val="000000"/>
                </a:solidFill>
              </a:rPr>
              <a:t>is too large (a)</a:t>
            </a:r>
            <a:r>
              <a:rPr lang="en-US" sz="2200" b="0" i="0" u="sng" strike="noStrike" baseline="0" dirty="0">
                <a:solidFill>
                  <a:srgbClr val="000000"/>
                </a:solidFill>
              </a:rPr>
              <a:t>; </a:t>
            </a:r>
          </a:p>
          <a:p>
            <a:pPr lvl="2"/>
            <a:r>
              <a:rPr lang="en-US" sz="2200" b="0" i="0" u="none" strike="noStrike" baseline="0" dirty="0">
                <a:solidFill>
                  <a:srgbClr val="000000"/>
                </a:solidFill>
              </a:rPr>
              <a:t> If you assume that the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ACK is for the second transmission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, but it was actually for the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first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, then </a:t>
            </a:r>
            <a:r>
              <a:rPr lang="en-US" sz="2200" b="1" i="0" u="sng" strike="noStrike" baseline="0" dirty="0">
                <a:solidFill>
                  <a:srgbClr val="000000"/>
                </a:solidFill>
              </a:rPr>
              <a:t>the SampleRTT is too small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(b).</a:t>
            </a:r>
            <a:endParaRPr lang="en-US" sz="2200" b="1" i="0" u="none" strike="noStrike" baseline="0" dirty="0"/>
          </a:p>
          <a:p>
            <a:pPr algn="l"/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A123B-A5F6-6102-97D0-75B65AE31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4C929-75BF-8179-3FB1-EE4F971D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4182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0E562-2AA1-67B1-FEC1-99588BA1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D4C34-8CE0-CD41-CA7D-2395D737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25</a:t>
            </a:fld>
            <a:endParaRPr lang="th-TH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535B1BC-6121-FBED-B68D-C041DE64C6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073345"/>
              </p:ext>
            </p:extLst>
          </p:nvPr>
        </p:nvGraphicFramePr>
        <p:xfrm>
          <a:off x="114696" y="1524000"/>
          <a:ext cx="8798991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359480" imgH="3441600" progId="PBrush">
                  <p:embed/>
                </p:oleObj>
              </mc:Choice>
              <mc:Fallback>
                <p:oleObj name="Bitmap Image" r:id="rId2" imgW="7359480" imgH="3441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696" y="1524000"/>
                        <a:ext cx="8798991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9B67D35E-2B45-99D3-5285-CB7D577A3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545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 err="1">
                <a:latin typeface="+mn-lt"/>
              </a:rPr>
              <a:t>Karn</a:t>
            </a:r>
            <a:r>
              <a:rPr lang="en-US" sz="4000" i="0" u="none" strike="noStrike" baseline="0" dirty="0">
                <a:latin typeface="+mn-lt"/>
              </a:rPr>
              <a:t>/Partridge Algorithm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4434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18A34-FF8B-4987-E92D-188E67672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951708"/>
            <a:ext cx="8991600" cy="5174456"/>
          </a:xfrm>
        </p:spPr>
        <p:txBody>
          <a:bodyPr>
            <a:noAutofit/>
          </a:bodyPr>
          <a:lstStyle/>
          <a:p>
            <a:pPr algn="l"/>
            <a:r>
              <a:rPr lang="en-US" sz="2400" b="1" i="0" u="sng" strike="noStrike" baseline="0" dirty="0"/>
              <a:t>The solution to this, was proposed in 1987:</a:t>
            </a:r>
          </a:p>
          <a:p>
            <a:pPr lvl="1"/>
            <a:r>
              <a:rPr lang="en-US" sz="2200" b="0" i="0" u="none" strike="noStrike" baseline="0" dirty="0"/>
              <a:t>Whenever </a:t>
            </a:r>
            <a:r>
              <a:rPr lang="en-US" sz="2200" b="1" i="0" u="none" strike="noStrike" baseline="0" dirty="0"/>
              <a:t>TCP retransmits </a:t>
            </a:r>
            <a:r>
              <a:rPr lang="en-US" sz="2200" b="0" i="0" u="none" strike="noStrike" baseline="0" dirty="0"/>
              <a:t>a segment, it stops taking </a:t>
            </a:r>
            <a:r>
              <a:rPr lang="en-US" sz="2200" b="1" i="0" u="none" strike="noStrike" baseline="0" dirty="0"/>
              <a:t>samples of the RTT</a:t>
            </a:r>
            <a:r>
              <a:rPr lang="en-US" sz="2200" b="0" i="0" u="none" strike="noStrike" baseline="0" dirty="0"/>
              <a:t>; it only measures </a:t>
            </a:r>
            <a:r>
              <a:rPr lang="en-US" sz="2200" b="1" i="0" u="none" strike="noStrike" baseline="0" dirty="0"/>
              <a:t>SampleRTT </a:t>
            </a:r>
            <a:r>
              <a:rPr lang="en-US" sz="2200" b="0" i="0" u="none" strike="noStrike" baseline="0" dirty="0"/>
              <a:t>for segments </a:t>
            </a:r>
            <a:r>
              <a:rPr lang="en-US" sz="2200" b="1" i="0" u="none" strike="noStrike" baseline="0" dirty="0"/>
              <a:t>that have been sent only once</a:t>
            </a:r>
            <a:r>
              <a:rPr lang="en-US" sz="2200" b="0" i="0" u="none" strike="noStrike" baseline="0" dirty="0"/>
              <a:t>. </a:t>
            </a:r>
          </a:p>
          <a:p>
            <a:pPr lvl="1"/>
            <a:r>
              <a:rPr lang="en-US" sz="2200" b="0" i="0" u="none" strike="noStrike" baseline="0" dirty="0"/>
              <a:t>This solution is known as the </a:t>
            </a:r>
            <a:r>
              <a:rPr lang="en-US" sz="2200" b="1" i="0" u="none" strike="noStrike" baseline="0" dirty="0" err="1"/>
              <a:t>Karn</a:t>
            </a:r>
            <a:r>
              <a:rPr lang="en-US" sz="2200" b="1" i="0" u="none" strike="noStrike" baseline="0" dirty="0"/>
              <a:t>/Partridge algorithm</a:t>
            </a:r>
            <a:r>
              <a:rPr lang="en-US" sz="2200" b="0" i="0" u="none" strike="noStrike" baseline="0" dirty="0"/>
              <a:t> after its inventors. </a:t>
            </a:r>
          </a:p>
          <a:p>
            <a:pPr lvl="1"/>
            <a:r>
              <a:rPr lang="en-US" sz="2200" b="0" i="0" u="none" strike="noStrike" baseline="0" dirty="0"/>
              <a:t>Each time </a:t>
            </a:r>
            <a:r>
              <a:rPr lang="en-US" sz="2200" b="1" i="0" u="none" strike="noStrike" baseline="0" dirty="0"/>
              <a:t>TCP retransmits</a:t>
            </a:r>
            <a:r>
              <a:rPr lang="en-US" sz="2200" b="0" i="0" u="none" strike="noStrike" baseline="0" dirty="0"/>
              <a:t>, it sets the </a:t>
            </a:r>
            <a:r>
              <a:rPr lang="en-US" sz="2200" b="1" i="0" u="none" strike="noStrike" baseline="0" dirty="0"/>
              <a:t>next timeout</a:t>
            </a:r>
            <a:r>
              <a:rPr lang="en-US" sz="2200" b="0" i="0" u="none" strike="noStrike" baseline="0" dirty="0"/>
              <a:t> to be </a:t>
            </a:r>
            <a:r>
              <a:rPr lang="en-US" sz="2200" b="1" i="0" u="none" strike="noStrike" baseline="0" dirty="0"/>
              <a:t>twice the last timeout</a:t>
            </a:r>
            <a:r>
              <a:rPr lang="en-US" sz="2200" dirty="0"/>
              <a:t>.</a:t>
            </a:r>
            <a:r>
              <a:rPr lang="en-US" sz="2200" b="0" i="0" u="none" strike="noStrike" baseline="0" dirty="0"/>
              <a:t> </a:t>
            </a:r>
          </a:p>
          <a:p>
            <a:pPr lvl="1"/>
            <a:r>
              <a:rPr lang="en-US" sz="2200" b="0" i="0" u="none" strike="noStrike" baseline="0" dirty="0"/>
              <a:t>That is, </a:t>
            </a:r>
            <a:r>
              <a:rPr lang="en-US" sz="2200" b="1" i="0" u="none" strike="noStrike" baseline="0" dirty="0" err="1"/>
              <a:t>Karn</a:t>
            </a:r>
            <a:r>
              <a:rPr lang="en-US" sz="2200" b="1" i="0" u="none" strike="noStrike" baseline="0" dirty="0"/>
              <a:t> and Partridge proposed </a:t>
            </a:r>
            <a:r>
              <a:rPr lang="en-US" sz="2200" b="0" i="0" u="none" strike="noStrike" baseline="0" dirty="0"/>
              <a:t>that </a:t>
            </a:r>
            <a:r>
              <a:rPr lang="en-US" sz="2200" b="1" i="0" u="none" strike="noStrike" baseline="0" dirty="0"/>
              <a:t>TCP use exponential backoff</a:t>
            </a:r>
            <a:r>
              <a:rPr lang="en-US" sz="2200" b="0" i="0" u="none" strike="noStrike" baseline="0" dirty="0"/>
              <a:t>, similar to the Ethernet. </a:t>
            </a:r>
          </a:p>
          <a:p>
            <a:pPr lvl="1"/>
            <a:r>
              <a:rPr lang="en-US" sz="2200" b="0" i="0" u="none" strike="noStrike" baseline="0" dirty="0"/>
              <a:t>The motivation for using </a:t>
            </a:r>
            <a:r>
              <a:rPr lang="en-US" sz="2200" b="1" i="0" u="none" strike="noStrike" baseline="0" dirty="0"/>
              <a:t>exponential backoff </a:t>
            </a:r>
            <a:r>
              <a:rPr lang="en-US" sz="2200" b="0" i="0" u="none" strike="noStrike" baseline="0" dirty="0"/>
              <a:t>is simple:</a:t>
            </a:r>
          </a:p>
          <a:p>
            <a:pPr lvl="2"/>
            <a:r>
              <a:rPr lang="en-US" sz="2200" b="0" i="0" u="none" strike="noStrike" baseline="0" dirty="0"/>
              <a:t> </a:t>
            </a:r>
            <a:r>
              <a:rPr lang="en-US" sz="2200" b="1" i="1" u="none" strike="noStrike" baseline="0" dirty="0"/>
              <a:t>Congestion is the most likely cause of lost segments, meaning that the TCP source should not react too aggressively to a timeout.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FDD3B1-87ED-1B95-9D57-A5861EB50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E85BE-D670-1267-334B-E1F64970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26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5106DB4-3A40-DA02-4964-3AA34B7A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545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 err="1">
                <a:latin typeface="+mn-lt"/>
              </a:rPr>
              <a:t>Karn</a:t>
            </a:r>
            <a:r>
              <a:rPr lang="en-US" sz="4000" i="0" u="none" strike="noStrike" baseline="0" dirty="0">
                <a:latin typeface="+mn-lt"/>
              </a:rPr>
              <a:t>/Partridge Algorithm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9911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1F5A-A02B-5A78-3770-909FB9CF4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br>
              <a:rPr lang="en-US" sz="1800" b="1" i="0" u="none" strike="noStrike" baseline="0" dirty="0">
                <a:solidFill>
                  <a:srgbClr val="20435C"/>
                </a:solidFill>
                <a:latin typeface="NimbusSanL-Bold"/>
              </a:rPr>
            </a:br>
            <a:br>
              <a:rPr lang="en-US" sz="1800" b="1" i="0" u="none" strike="noStrike" baseline="0" dirty="0">
                <a:solidFill>
                  <a:srgbClr val="20435C"/>
                </a:solidFill>
                <a:latin typeface="NimbusSanL-Bold"/>
              </a:rPr>
            </a:br>
            <a:r>
              <a:rPr lang="en-US" i="0" u="none" strike="noStrike" baseline="0" dirty="0"/>
              <a:t>Remote Procedure Call (RPC)</a:t>
            </a:r>
            <a:br>
              <a:rPr lang="en-US" i="0" u="none" strike="noStrike" baseline="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D2300-8C64-6252-1978-14BDACF3C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059363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</a:rPr>
              <a:t>A common pattern of communication used by application programs structured as a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client/server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pair is the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request/reply message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transaction: </a:t>
            </a:r>
          </a:p>
          <a:p>
            <a:pPr lvl="1"/>
            <a:r>
              <a:rPr lang="en-US" sz="2400" b="0" i="1" u="none" strike="noStrike" baseline="0" dirty="0">
                <a:solidFill>
                  <a:srgbClr val="000000"/>
                </a:solidFill>
              </a:rPr>
              <a:t>A client sends a </a:t>
            </a:r>
            <a:r>
              <a:rPr lang="en-US" sz="2400" b="1" i="1" u="none" strike="noStrike" baseline="0" dirty="0">
                <a:solidFill>
                  <a:srgbClr val="000000"/>
                </a:solidFill>
              </a:rPr>
              <a:t>request message </a:t>
            </a:r>
            <a:r>
              <a:rPr lang="en-US" sz="2400" b="0" i="1" u="none" strike="noStrike" baseline="0" dirty="0">
                <a:solidFill>
                  <a:srgbClr val="000000"/>
                </a:solidFill>
              </a:rPr>
              <a:t>to a server, and the server responds with a </a:t>
            </a:r>
            <a:r>
              <a:rPr lang="en-US" sz="2400" b="1" i="1" u="none" strike="noStrike" baseline="0" dirty="0">
                <a:solidFill>
                  <a:srgbClr val="000000"/>
                </a:solidFill>
              </a:rPr>
              <a:t>reply message</a:t>
            </a:r>
            <a:r>
              <a:rPr lang="en-US" sz="2400" b="0" i="1" u="none" strike="noStrike" baseline="0" dirty="0">
                <a:solidFill>
                  <a:srgbClr val="000000"/>
                </a:solidFill>
              </a:rPr>
              <a:t>, with the </a:t>
            </a:r>
            <a:r>
              <a:rPr lang="en-US" sz="2400" b="1" i="1" u="none" strike="noStrike" baseline="0" dirty="0">
                <a:solidFill>
                  <a:srgbClr val="000000"/>
                </a:solidFill>
              </a:rPr>
              <a:t>client blocking </a:t>
            </a:r>
            <a:r>
              <a:rPr lang="en-US" sz="2400" b="0" i="1" u="none" strike="noStrike" baseline="0" dirty="0">
                <a:solidFill>
                  <a:srgbClr val="000000"/>
                </a:solidFill>
              </a:rPr>
              <a:t>(suspending execution) to wait for the reply. </a:t>
            </a:r>
          </a:p>
          <a:p>
            <a:pPr algn="l"/>
            <a:r>
              <a:rPr lang="en-US" sz="2200" b="1" i="0" u="none" strike="noStrike" baseline="0" dirty="0"/>
              <a:t>Figure 5.13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illust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rates the basic interaction between the client and server in such an exchange.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156F4-2771-07CD-EBFE-BC6A1DAF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53E34-A0A8-5E8B-5607-45EB40B7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6065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2DB47-713C-ACDF-F923-F9C5D8CC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3C2C3-34DA-0C2E-F105-56C8F9D22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28</a:t>
            </a:fld>
            <a:endParaRPr lang="th-TH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E8FF263-F3FF-C066-1216-8859D306E5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65747"/>
              </p:ext>
            </p:extLst>
          </p:nvPr>
        </p:nvGraphicFramePr>
        <p:xfrm>
          <a:off x="1524000" y="1698650"/>
          <a:ext cx="5486400" cy="4208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280040" imgH="3282840" progId="PBrush">
                  <p:embed/>
                </p:oleObj>
              </mc:Choice>
              <mc:Fallback>
                <p:oleObj name="Bitmap Image" r:id="rId2" imgW="4280040" imgH="3282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4000" y="1698650"/>
                        <a:ext cx="5486400" cy="42084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9C2BF7F5-0154-4298-680E-12E339AE3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792162"/>
          </a:xfrm>
        </p:spPr>
        <p:txBody>
          <a:bodyPr>
            <a:normAutofit fontScale="90000"/>
          </a:bodyPr>
          <a:lstStyle/>
          <a:p>
            <a:br>
              <a:rPr lang="en-US" sz="1800" b="1" i="0" u="none" strike="noStrike" baseline="0" dirty="0">
                <a:solidFill>
                  <a:srgbClr val="20435C"/>
                </a:solidFill>
                <a:latin typeface="NimbusSanL-Bold"/>
              </a:rPr>
            </a:br>
            <a:br>
              <a:rPr lang="en-US" sz="1800" b="1" i="0" u="none" strike="noStrike" baseline="0" dirty="0">
                <a:solidFill>
                  <a:srgbClr val="20435C"/>
                </a:solidFill>
                <a:latin typeface="NimbusSanL-Bold"/>
              </a:rPr>
            </a:br>
            <a:r>
              <a:rPr lang="en-US" i="0" u="none" strike="noStrike" baseline="0" dirty="0"/>
              <a:t>Remote Procedure Call (RPC)</a:t>
            </a:r>
            <a:br>
              <a:rPr lang="en-US" i="0" u="none" strike="noStrike" baseline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60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DE837-FFDC-B4D9-2AA4-FBCAF9191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430748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b="0" i="0" u="none" strike="noStrike" baseline="0" dirty="0"/>
              <a:t>One of the </a:t>
            </a:r>
            <a:r>
              <a:rPr lang="en-US" sz="2400" b="1" i="0" u="sng" strike="noStrike" baseline="0" dirty="0"/>
              <a:t>request/reply</a:t>
            </a:r>
            <a:r>
              <a:rPr lang="en-US" sz="2400" b="1" i="0" u="none" strike="noStrike" baseline="0" dirty="0"/>
              <a:t> </a:t>
            </a:r>
            <a:r>
              <a:rPr lang="en-US" sz="2400" b="0" i="0" u="none" strike="noStrike" baseline="0" dirty="0"/>
              <a:t>paradigms </a:t>
            </a:r>
            <a:r>
              <a:rPr lang="en-US" sz="2400" b="1" i="0" u="none" strike="noStrike" baseline="0" dirty="0"/>
              <a:t>of the transport protocol, called Remote Procedure Call (RPC), </a:t>
            </a:r>
            <a:r>
              <a:rPr lang="en-US" sz="2400" b="0" i="0" u="none" strike="noStrike" baseline="0" dirty="0"/>
              <a:t>more closely matches the needs of an </a:t>
            </a:r>
            <a:r>
              <a:rPr lang="en-US" sz="2400" b="1" i="0" u="none" strike="noStrike" baseline="0" dirty="0"/>
              <a:t>application involved in a request/reply message exchange</a:t>
            </a:r>
            <a:r>
              <a:rPr lang="en-US" sz="2400" b="0" i="0" u="none" strike="noStrike" baseline="0" dirty="0"/>
              <a:t>.</a:t>
            </a:r>
          </a:p>
          <a:p>
            <a:pPr algn="l"/>
            <a:r>
              <a:rPr lang="en-US" sz="2400" b="1" i="0" u="sng" strike="noStrike" baseline="0" dirty="0"/>
              <a:t>RPC</a:t>
            </a:r>
            <a:r>
              <a:rPr lang="en-US" sz="2400" b="0" i="0" u="sng" strike="noStrike" baseline="0" dirty="0"/>
              <a:t> is not technically a protocol</a:t>
            </a:r>
          </a:p>
          <a:p>
            <a:pPr lvl="1"/>
            <a:r>
              <a:rPr lang="en-US" sz="2200" b="0" i="0" u="none" strike="noStrike" baseline="0" dirty="0"/>
              <a:t> It is better considered a general mechanism for structuring </a:t>
            </a:r>
            <a:r>
              <a:rPr lang="en-US" sz="2200" b="1" i="0" u="none" strike="noStrike" baseline="0" dirty="0"/>
              <a:t>distributed systems</a:t>
            </a:r>
            <a:r>
              <a:rPr lang="en-US" sz="2200" b="0" i="0" u="none" strike="noStrike" baseline="0" dirty="0"/>
              <a:t>. </a:t>
            </a:r>
          </a:p>
          <a:p>
            <a:pPr algn="l"/>
            <a:r>
              <a:rPr lang="en-US" sz="2400" b="1" i="0" u="none" strike="noStrike" baseline="0" dirty="0"/>
              <a:t>RPC</a:t>
            </a:r>
            <a:r>
              <a:rPr lang="en-US" sz="2400" b="0" i="0" u="none" strike="noStrike" baseline="0" dirty="0"/>
              <a:t> is popular because it is based on the semantics of a </a:t>
            </a:r>
            <a:r>
              <a:rPr lang="en-US" sz="2400" b="1" i="0" u="none" strike="noStrike" baseline="0" dirty="0"/>
              <a:t>local procedure call</a:t>
            </a:r>
          </a:p>
          <a:p>
            <a:pPr lvl="1"/>
            <a:r>
              <a:rPr lang="en-US" sz="2200" b="0" i="0" u="none" strike="noStrike" baseline="0" dirty="0"/>
              <a:t> The application program makes a </a:t>
            </a:r>
            <a:r>
              <a:rPr lang="en-US" sz="2200" b="1" i="0" u="none" strike="noStrike" baseline="0" dirty="0"/>
              <a:t>call </a:t>
            </a:r>
            <a:r>
              <a:rPr lang="en-US" sz="2200" b="0" i="0" u="none" strike="noStrike" baseline="0" dirty="0"/>
              <a:t>into a </a:t>
            </a:r>
            <a:r>
              <a:rPr lang="en-US" sz="2200" b="1" i="0" u="none" strike="noStrike" baseline="0" dirty="0"/>
              <a:t>procedure</a:t>
            </a:r>
            <a:r>
              <a:rPr lang="en-US" sz="2200" b="0" i="0" u="none" strike="noStrike" baseline="0" dirty="0"/>
              <a:t> without regard for whether it is local or remote and blocks it until the call returns. </a:t>
            </a:r>
          </a:p>
          <a:p>
            <a:pPr lvl="1"/>
            <a:r>
              <a:rPr lang="en-US" sz="2000" b="0" i="0" u="none" strike="noStrike" baseline="0" dirty="0"/>
              <a:t>When the procedures being </a:t>
            </a:r>
            <a:r>
              <a:rPr lang="en-US" sz="2000" b="1" i="0" u="none" strike="noStrike" baseline="0" dirty="0"/>
              <a:t>called are methods of remote objects </a:t>
            </a:r>
            <a:r>
              <a:rPr lang="en-US" sz="2000" b="0" i="0" u="none" strike="noStrike" baseline="0" dirty="0"/>
              <a:t>in an object-oriented language, </a:t>
            </a:r>
            <a:r>
              <a:rPr lang="en-US" sz="2000" b="1" i="0" u="none" strike="noStrike" baseline="0" dirty="0"/>
              <a:t>RPC </a:t>
            </a:r>
            <a:r>
              <a:rPr lang="en-US" sz="2000" b="0" i="0" u="none" strike="noStrike" baseline="0" dirty="0"/>
              <a:t>is known as </a:t>
            </a:r>
            <a:r>
              <a:rPr lang="en-US" sz="2000" b="1" i="0" u="sng" strike="noStrike" baseline="0" dirty="0"/>
              <a:t>remote method invocation </a:t>
            </a:r>
            <a:r>
              <a:rPr lang="en-US" sz="2000" b="1" i="0" u="none" strike="noStrike" baseline="0" dirty="0"/>
              <a:t>(RMI)</a:t>
            </a:r>
            <a:r>
              <a:rPr lang="en-US" sz="2000" b="0" i="0" u="none" strike="noStrike" baseline="0" dirty="0"/>
              <a:t>.</a:t>
            </a:r>
            <a:endParaRPr lang="en-US" sz="2000" dirty="0"/>
          </a:p>
          <a:p>
            <a:pPr algn="l"/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DCFB7-F72D-34CA-01AF-D3EE0946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F1C70-AD69-97AC-481C-52537742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29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645FC7-AE4E-0FF9-1E5E-AB8E8BA0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br>
              <a:rPr lang="en-US" sz="1800" b="1" i="0" u="none" strike="noStrike" baseline="0" dirty="0">
                <a:solidFill>
                  <a:srgbClr val="20435C"/>
                </a:solidFill>
                <a:latin typeface="NimbusSanL-Bold"/>
              </a:rPr>
            </a:br>
            <a:br>
              <a:rPr lang="en-US" sz="1800" b="1" i="0" u="none" strike="noStrike" baseline="0" dirty="0">
                <a:solidFill>
                  <a:srgbClr val="20435C"/>
                </a:solidFill>
                <a:latin typeface="NimbusSanL-Bold"/>
              </a:rPr>
            </a:br>
            <a:r>
              <a:rPr lang="en-US" i="0" u="none" strike="noStrike" baseline="0" dirty="0"/>
              <a:t>Remote Procedure Call (RPC)</a:t>
            </a:r>
            <a:br>
              <a:rPr lang="en-US" i="0" u="none" strike="noStrike" baseline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85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1DB74-3A52-1C0E-75F4-36662C9DE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4983163"/>
          </a:xfrm>
        </p:spPr>
        <p:txBody>
          <a:bodyPr>
            <a:normAutofit/>
          </a:bodyPr>
          <a:lstStyle/>
          <a:p>
            <a:pPr algn="l"/>
            <a:r>
              <a:rPr lang="en-US" sz="2400" i="0" u="none" strike="noStrike" baseline="0" dirty="0"/>
              <a:t>In</a:t>
            </a:r>
            <a:r>
              <a:rPr lang="en-US" sz="2400" b="1" i="0" u="none" strike="noStrike" baseline="0" dirty="0"/>
              <a:t> TCP’s sliding window protocol, </a:t>
            </a:r>
            <a:r>
              <a:rPr lang="en-US" sz="2400" b="0" i="0" u="none" strike="noStrike" baseline="0" dirty="0"/>
              <a:t>the </a:t>
            </a:r>
            <a:r>
              <a:rPr lang="en-US" sz="2400" b="1" i="0" u="none" strike="noStrike" baseline="0" dirty="0"/>
              <a:t>receiver side </a:t>
            </a:r>
            <a:r>
              <a:rPr lang="en-US" sz="2400" b="0" i="0" u="none" strike="noStrike" baseline="0" dirty="0"/>
              <a:t>must keep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(LastByteRcvd </a:t>
            </a:r>
            <a:r>
              <a:rPr lang="en-US" sz="2400" b="1" i="0" u="none" strike="noStrike" baseline="0" dirty="0">
                <a:solidFill>
                  <a:srgbClr val="666666"/>
                </a:solidFill>
              </a:rPr>
              <a:t>–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LastByteRead) </a:t>
            </a:r>
            <a:r>
              <a:rPr lang="en-US" sz="2400" b="1" i="0" u="none" strike="noStrike" baseline="0" dirty="0">
                <a:solidFill>
                  <a:srgbClr val="666666"/>
                </a:solidFill>
              </a:rPr>
              <a:t>&lt;=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MaxRcvBuffer </a:t>
            </a:r>
            <a:r>
              <a:rPr lang="en-US" sz="2400" b="0" i="0" u="none" strike="noStrike" baseline="0" dirty="0"/>
              <a:t>to avoid </a:t>
            </a:r>
            <a:r>
              <a:rPr lang="en-US" sz="2400" b="1" i="0" u="none" strike="noStrike" baseline="0" dirty="0"/>
              <a:t>overflowing the buffer</a:t>
            </a:r>
            <a:r>
              <a:rPr lang="en-US" sz="2400" b="0" i="0" u="none" strike="noStrike" baseline="0" dirty="0"/>
              <a:t>. </a:t>
            </a:r>
          </a:p>
          <a:p>
            <a:pPr algn="l"/>
            <a:r>
              <a:rPr lang="en-US" sz="2400" dirty="0"/>
              <a:t>T</a:t>
            </a:r>
            <a:r>
              <a:rPr lang="en-US" sz="2400" b="0" i="0" u="none" strike="noStrike" baseline="0" dirty="0"/>
              <a:t>herefore, the </a:t>
            </a:r>
            <a:r>
              <a:rPr lang="en-US" sz="2400" b="1" i="0" u="none" strike="noStrike" baseline="0" dirty="0"/>
              <a:t>receiver</a:t>
            </a:r>
            <a:r>
              <a:rPr lang="en-US" sz="2400" b="0" i="0" u="none" strike="noStrike" baseline="0" dirty="0"/>
              <a:t> </a:t>
            </a:r>
            <a:r>
              <a:rPr lang="en-US" sz="2400" b="1" i="0" u="none" strike="noStrike" baseline="0" dirty="0"/>
              <a:t>advertises a window size </a:t>
            </a:r>
            <a:r>
              <a:rPr lang="en-US" sz="2400" i="0" u="none" strike="noStrike" baseline="0" dirty="0"/>
              <a:t>(indicates </a:t>
            </a:r>
            <a:r>
              <a:rPr lang="en-US" sz="2400" b="1" i="1" u="none" strike="noStrike" baseline="0" dirty="0"/>
              <a:t>remaining receiver buffer space</a:t>
            </a:r>
            <a:r>
              <a:rPr lang="en-US" sz="2400" i="0" u="none" strike="noStrike" baseline="0" dirty="0"/>
              <a:t>):</a:t>
            </a:r>
          </a:p>
          <a:p>
            <a:pPr marL="0" indent="0" algn="l">
              <a:buNone/>
            </a:pPr>
            <a:r>
              <a:rPr lang="en-US" sz="2400" b="1" i="0" u="none" strike="noStrike" baseline="0" dirty="0">
                <a:solidFill>
                  <a:srgbClr val="000000"/>
                </a:solidFill>
              </a:rPr>
              <a:t>     AdvertisedWindow </a:t>
            </a:r>
            <a:r>
              <a:rPr lang="en-US" sz="2400" b="1" i="0" u="none" strike="noStrike" baseline="0" dirty="0">
                <a:solidFill>
                  <a:srgbClr val="666666"/>
                </a:solidFill>
              </a:rPr>
              <a:t>= 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666666"/>
                </a:solidFill>
              </a:rPr>
              <a:t>                   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MaxRcvBuffer </a:t>
            </a:r>
            <a:r>
              <a:rPr lang="en-US" sz="2400" b="1" i="0" u="none" strike="noStrike" baseline="0" dirty="0">
                <a:solidFill>
                  <a:srgbClr val="666666"/>
                </a:solidFill>
              </a:rPr>
              <a:t>-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((NextByteExpected </a:t>
            </a:r>
            <a:r>
              <a:rPr lang="en-US" sz="2400" b="1" i="0" u="none" strike="noStrike" baseline="0" dirty="0"/>
              <a:t>- 1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) </a:t>
            </a:r>
            <a:r>
              <a:rPr lang="en-US" sz="2400" b="1" i="0" u="none" strike="noStrike" baseline="0" dirty="0">
                <a:solidFill>
                  <a:srgbClr val="666666"/>
                </a:solidFill>
              </a:rPr>
              <a:t>-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LastByteRead)</a:t>
            </a:r>
          </a:p>
          <a:p>
            <a:pPr algn="l"/>
            <a:r>
              <a:rPr lang="en-US" sz="2400" b="0" i="0" u="none" strike="noStrike" baseline="0" dirty="0"/>
              <a:t>This represents the </a:t>
            </a:r>
            <a:r>
              <a:rPr lang="en-US" sz="2400" b="1" i="0" u="none" strike="noStrike" baseline="0" dirty="0"/>
              <a:t>amount of free space </a:t>
            </a:r>
            <a:r>
              <a:rPr lang="en-US" sz="2400" b="0" i="0" u="none" strike="noStrike" baseline="0" dirty="0"/>
              <a:t>in the </a:t>
            </a:r>
            <a:r>
              <a:rPr lang="en-US" sz="2400" b="1" i="0" u="none" strike="noStrike" baseline="0" dirty="0"/>
              <a:t>receiver’s buffer</a:t>
            </a:r>
            <a:r>
              <a:rPr lang="en-US" sz="2400" b="0" i="0" u="none" strike="noStrike" baseline="0" dirty="0"/>
              <a:t>.</a:t>
            </a:r>
          </a:p>
          <a:p>
            <a:pPr lvl="1"/>
            <a:r>
              <a:rPr lang="en-US" sz="2200" dirty="0"/>
              <a:t>Consider the </a:t>
            </a:r>
            <a:r>
              <a:rPr lang="en-US" sz="2200" b="1" dirty="0"/>
              <a:t>receiver buffer structure </a:t>
            </a:r>
            <a:r>
              <a:rPr lang="en-US" sz="2200" dirty="0"/>
              <a:t>depicted on the next sides; </a:t>
            </a:r>
            <a:r>
              <a:rPr lang="en-US" sz="2200" b="1" dirty="0"/>
              <a:t>if   </a:t>
            </a:r>
            <a:r>
              <a:rPr lang="en-US" sz="2200" b="1" dirty="0" err="1"/>
              <a:t>MaxRcvBuffer</a:t>
            </a:r>
            <a:r>
              <a:rPr lang="en-US" sz="2200" dirty="0"/>
              <a:t> = </a:t>
            </a:r>
            <a:r>
              <a:rPr lang="en-US" sz="2200" b="1" dirty="0"/>
              <a:t>8</a:t>
            </a:r>
            <a:r>
              <a:rPr lang="en-US" sz="2200" dirty="0"/>
              <a:t>, then the </a:t>
            </a:r>
            <a:r>
              <a:rPr lang="en-US" sz="2200" b="1" dirty="0"/>
              <a:t>AdvertisedWindow</a:t>
            </a:r>
            <a:r>
              <a:rPr lang="en-US" sz="2200" dirty="0"/>
              <a:t> = </a:t>
            </a:r>
            <a:r>
              <a:rPr lang="en-US" sz="2200" b="1" dirty="0"/>
              <a:t>5</a:t>
            </a:r>
            <a:endParaRPr lang="en-US" sz="2200" b="1" i="0" u="none" strike="noStrike" baseline="0" dirty="0"/>
          </a:p>
          <a:p>
            <a:pPr algn="l"/>
            <a:r>
              <a:rPr lang="en-US" sz="2400" b="0" i="0" u="none" strike="noStrike" baseline="0" dirty="0"/>
              <a:t> As data arrives, the </a:t>
            </a:r>
            <a:r>
              <a:rPr lang="en-US" sz="2400" b="1" i="0" u="none" strike="noStrike" baseline="0" dirty="0"/>
              <a:t>receiver acknowledges </a:t>
            </a:r>
            <a:r>
              <a:rPr lang="en-US" sz="2400" b="0" i="0" u="none" strike="noStrike" baseline="0" dirty="0"/>
              <a:t>it as long as all the </a:t>
            </a:r>
            <a:r>
              <a:rPr lang="en-US" sz="2400" b="1" i="0" u="none" strike="noStrike" baseline="0" dirty="0"/>
              <a:t>preceding bytes </a:t>
            </a:r>
            <a:r>
              <a:rPr lang="en-US" sz="2400" b="0" i="0" u="none" strike="noStrike" baseline="0" dirty="0"/>
              <a:t>have also arrived.</a:t>
            </a:r>
            <a:endParaRPr lang="en-US" sz="2400" b="1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70181-1B89-D06B-6459-3B1D7D1F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4EBF4-C41C-7513-A969-B7C24E32E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3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9189E-8FAB-EECB-6F9A-C56A97F5D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/>
              <a:t>Sliding Window Protocol</a:t>
            </a:r>
            <a:endParaRPr lang="en-US" sz="40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4859877-4201-8A2B-D4B6-7C208D067812}"/>
              </a:ext>
            </a:extLst>
          </p:cNvPr>
          <p:cNvSpPr/>
          <p:nvPr/>
        </p:nvSpPr>
        <p:spPr>
          <a:xfrm>
            <a:off x="533400" y="1600200"/>
            <a:ext cx="6248400" cy="3048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51ACA2-C9A3-F28B-0ADB-E0FC9048E3B6}"/>
              </a:ext>
            </a:extLst>
          </p:cNvPr>
          <p:cNvSpPr/>
          <p:nvPr/>
        </p:nvSpPr>
        <p:spPr>
          <a:xfrm>
            <a:off x="533400" y="3124200"/>
            <a:ext cx="8382000" cy="914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2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B6DE2-4FCC-5FFA-9B7A-D5FB004B4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55725"/>
            <a:ext cx="8686800" cy="4770438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/>
              <a:t>While the </a:t>
            </a:r>
            <a:r>
              <a:rPr lang="en-US" sz="2400" b="1" i="0" u="none" strike="noStrike" baseline="0" dirty="0"/>
              <a:t>RPC </a:t>
            </a:r>
            <a:r>
              <a:rPr lang="en-US" sz="2400" b="0" i="0" u="none" strike="noStrike" baseline="0" dirty="0"/>
              <a:t>concept is simple, </a:t>
            </a:r>
            <a:r>
              <a:rPr lang="en-US" sz="2400" b="1" i="0" u="none" strike="noStrike" baseline="0" dirty="0"/>
              <a:t>two main problems </a:t>
            </a:r>
            <a:r>
              <a:rPr lang="en-US" sz="2400" b="0" i="0" u="none" strike="noStrike" baseline="0" dirty="0"/>
              <a:t>make it more complicated than </a:t>
            </a:r>
            <a:r>
              <a:rPr lang="en-US" sz="2400" b="1" i="0" u="none" strike="noStrike" baseline="0" dirty="0"/>
              <a:t>local procedure calls</a:t>
            </a:r>
            <a:r>
              <a:rPr lang="en-US" sz="2400" b="0" i="0" u="none" strike="noStrike" baseline="0" dirty="0"/>
              <a:t>:</a:t>
            </a:r>
          </a:p>
          <a:p>
            <a:pPr lvl="1"/>
            <a:r>
              <a:rPr lang="en-US" sz="2400" b="0" i="0" u="none" strike="noStrike" baseline="0" dirty="0"/>
              <a:t>The network between </a:t>
            </a:r>
            <a:r>
              <a:rPr lang="en-US" sz="2400" b="1" i="0" u="none" strike="noStrike" baseline="0" dirty="0"/>
              <a:t>the calling process </a:t>
            </a:r>
            <a:r>
              <a:rPr lang="en-US" sz="2400" b="0" i="0" u="none" strike="noStrike" baseline="0" dirty="0"/>
              <a:t>and the </a:t>
            </a:r>
            <a:r>
              <a:rPr lang="en-US" sz="2400" b="1" i="0" u="none" strike="noStrike" baseline="0" dirty="0"/>
              <a:t>called process</a:t>
            </a:r>
            <a:r>
              <a:rPr lang="en-US" sz="2400" b="0" i="0" u="none" strike="noStrike" baseline="0" dirty="0"/>
              <a:t> has much </a:t>
            </a:r>
            <a:r>
              <a:rPr lang="en-US" sz="2400" b="1" i="0" u="none" strike="noStrike" baseline="0" dirty="0"/>
              <a:t>more complex properties </a:t>
            </a:r>
            <a:r>
              <a:rPr lang="en-US" sz="2400" b="0" i="0" u="none" strike="noStrike" baseline="0" dirty="0"/>
              <a:t>than the backplane of a computer. </a:t>
            </a:r>
          </a:p>
          <a:p>
            <a:pPr lvl="2"/>
            <a:r>
              <a:rPr lang="en-US" b="0" i="0" u="none" strike="noStrike" baseline="0" dirty="0"/>
              <a:t>For example, it is likely to limit message sizes and tends to lose and reorder messages.</a:t>
            </a:r>
          </a:p>
          <a:p>
            <a:pPr lvl="1"/>
            <a:r>
              <a:rPr lang="en-US" sz="2400" b="0" i="0" u="none" strike="noStrike" baseline="0" dirty="0"/>
              <a:t>The computers on which the </a:t>
            </a:r>
            <a:r>
              <a:rPr lang="en-US" sz="2400" b="1" i="0" u="none" strike="noStrike" baseline="0" dirty="0"/>
              <a:t>calling and called processes </a:t>
            </a:r>
            <a:r>
              <a:rPr lang="en-US" sz="2400" b="0" i="0" u="none" strike="noStrike" baseline="0" dirty="0"/>
              <a:t>run may have </a:t>
            </a:r>
            <a:r>
              <a:rPr lang="en-US" sz="2400" b="1" i="0" u="none" strike="noStrike" baseline="0" dirty="0"/>
              <a:t>different architectures and data representation formats.</a:t>
            </a:r>
            <a:endParaRPr lang="en-US" sz="24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670A0-6F1B-3CB4-9C5B-8CA62DEA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136ED-26E8-507A-60F1-728D8F36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30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037E835-2CF2-9AE7-B84E-50C4809E2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1956"/>
            <a:ext cx="8229600" cy="639762"/>
          </a:xfrm>
        </p:spPr>
        <p:txBody>
          <a:bodyPr>
            <a:normAutofit fontScale="90000"/>
          </a:bodyPr>
          <a:lstStyle/>
          <a:p>
            <a:br>
              <a:rPr lang="en-US" sz="1800" b="1" i="0" u="none" strike="noStrike" baseline="0" dirty="0">
                <a:solidFill>
                  <a:srgbClr val="20435C"/>
                </a:solidFill>
                <a:latin typeface="NimbusSanL-Bold"/>
              </a:rPr>
            </a:br>
            <a:br>
              <a:rPr lang="en-US" sz="1800" b="1" i="0" u="none" strike="noStrike" baseline="0" dirty="0">
                <a:solidFill>
                  <a:srgbClr val="20435C"/>
                </a:solidFill>
                <a:latin typeface="NimbusSanL-Bold"/>
              </a:rPr>
            </a:br>
            <a:r>
              <a:rPr lang="en-US" i="0" u="none" strike="noStrike" baseline="0" dirty="0"/>
              <a:t>Remote Procedure Call (RPC)</a:t>
            </a:r>
            <a:br>
              <a:rPr lang="en-US" i="0" u="none" strike="noStrike" baseline="0" dirty="0"/>
            </a:br>
            <a:r>
              <a:rPr lang="en-US" i="0" u="none" strike="noStrike" baseline="0" dirty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12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C3AA2-6FC3-011C-AF89-F4924272C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518150"/>
          </a:xfrm>
        </p:spPr>
        <p:txBody>
          <a:bodyPr>
            <a:normAutofit/>
          </a:bodyPr>
          <a:lstStyle/>
          <a:p>
            <a:r>
              <a:rPr lang="en-US" sz="2400" b="0" i="0" u="none" strike="noStrike" baseline="0" dirty="0"/>
              <a:t>A complete </a:t>
            </a:r>
            <a:r>
              <a:rPr lang="en-US" sz="2400" b="1" i="0" u="none" strike="noStrike" baseline="0" dirty="0"/>
              <a:t>RPC </a:t>
            </a:r>
            <a:r>
              <a:rPr lang="en-US" sz="2400" b="0" i="0" u="none" strike="noStrike" baseline="0" dirty="0"/>
              <a:t>mechanism involves </a:t>
            </a:r>
            <a:r>
              <a:rPr lang="en-US" sz="2400" b="1" i="0" u="none" strike="noStrike" baseline="0" dirty="0"/>
              <a:t>two major components</a:t>
            </a:r>
            <a:r>
              <a:rPr lang="en-US" sz="2400" b="0" i="0" u="none" strike="noStrike" baseline="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0" i="0" u="none" strike="noStrike" baseline="0" dirty="0"/>
              <a:t>A protocol that manages the messages sent between the </a:t>
            </a:r>
            <a:r>
              <a:rPr lang="en-US" sz="2000" b="1" i="0" u="none" strike="noStrike" baseline="0" dirty="0"/>
              <a:t>client </a:t>
            </a:r>
            <a:r>
              <a:rPr lang="en-US" sz="2000" b="0" i="0" u="none" strike="noStrike" baseline="0" dirty="0"/>
              <a:t>and the </a:t>
            </a:r>
            <a:r>
              <a:rPr lang="en-US" sz="2000" b="1" i="0" u="none" strike="noStrike" baseline="0" dirty="0"/>
              <a:t>server processes </a:t>
            </a:r>
            <a:r>
              <a:rPr lang="en-US" sz="2000" b="0" i="0" u="none" strike="noStrike" baseline="0" dirty="0"/>
              <a:t>and that deals with the properties of the </a:t>
            </a:r>
            <a:r>
              <a:rPr lang="en-US" sz="2000" b="1" i="0" u="none" strike="noStrike" baseline="0" dirty="0"/>
              <a:t>underlying network.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i="0" u="none" strike="noStrike" baseline="0" dirty="0"/>
              <a:t>Programming language and compiler </a:t>
            </a:r>
            <a:r>
              <a:rPr lang="en-US" sz="2000" b="0" i="0" u="none" strike="noStrike" baseline="0" dirty="0"/>
              <a:t>support to </a:t>
            </a:r>
            <a:r>
              <a:rPr lang="en-US" sz="2000" b="1" i="0" u="none" strike="noStrike" baseline="0" dirty="0"/>
              <a:t>package the arguments </a:t>
            </a:r>
            <a:r>
              <a:rPr lang="en-US" sz="2000" b="0" i="0" u="none" strike="noStrike" baseline="0" dirty="0"/>
              <a:t>into a </a:t>
            </a:r>
            <a:r>
              <a:rPr lang="en-US" sz="2000" b="1" i="0" u="none" strike="noStrike" baseline="0" dirty="0"/>
              <a:t>request message </a:t>
            </a:r>
            <a:r>
              <a:rPr lang="en-US" sz="2000" b="0" i="0" u="none" strike="noStrike" baseline="0" dirty="0"/>
              <a:t>on the </a:t>
            </a:r>
            <a:r>
              <a:rPr lang="en-US" sz="2000" b="1" i="0" u="none" strike="noStrike" baseline="0" dirty="0"/>
              <a:t>client machine and then translate this message back into the arguments on the server machine</a:t>
            </a:r>
            <a:r>
              <a:rPr lang="en-US" sz="2000" b="0" i="0" u="none" strike="noStrike" baseline="0" dirty="0"/>
              <a:t>, and likewise with the </a:t>
            </a:r>
            <a:r>
              <a:rPr lang="en-US" sz="2000" b="1" i="0" u="none" strike="noStrike" baseline="0" dirty="0"/>
              <a:t>return value </a:t>
            </a:r>
            <a:r>
              <a:rPr lang="en-US" sz="2000" b="0" i="0" u="none" strike="noStrike" baseline="0" dirty="0"/>
              <a:t>(this piece of the RPC mechanism is called a </a:t>
            </a:r>
            <a:r>
              <a:rPr lang="en-US" sz="2000" b="1" i="0" u="sng" strike="noStrike" baseline="0" dirty="0"/>
              <a:t>stub </a:t>
            </a:r>
            <a:r>
              <a:rPr lang="en-US" sz="2000" b="1" i="0" u="none" strike="noStrike" baseline="0" dirty="0"/>
              <a:t>compiler</a:t>
            </a:r>
            <a:r>
              <a:rPr lang="en-US" sz="2000" b="0" i="0" u="none" strike="noStrike" baseline="0" dirty="0"/>
              <a:t>).</a:t>
            </a:r>
          </a:p>
          <a:p>
            <a:pPr algn="l"/>
            <a:r>
              <a:rPr lang="en-US" sz="2400" b="1" i="0" u="none" strike="noStrike" baseline="0" dirty="0"/>
              <a:t>Figure 5.14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depicts what happens when a client invokes a remote procedure. </a:t>
            </a:r>
          </a:p>
          <a:p>
            <a:pPr lvl="1"/>
            <a:r>
              <a:rPr lang="en-US" sz="2000" b="1" i="0" u="sng" strike="noStrike" baseline="0" dirty="0">
                <a:solidFill>
                  <a:srgbClr val="000000"/>
                </a:solidFill>
              </a:rPr>
              <a:t>First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, the 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client calls a </a:t>
            </a:r>
            <a:r>
              <a:rPr lang="en-US" sz="2000" b="1" i="0" u="sng" strike="noStrike" baseline="0" dirty="0">
                <a:solidFill>
                  <a:srgbClr val="000000"/>
                </a:solidFill>
              </a:rPr>
              <a:t>local stub 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for the procedure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passing it the arguments required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</a:rPr>
              <a:t>This 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stub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 hides the fact that the 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procedure is remote by translating the arguments into a request message 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and then 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invoking an RPC protocol 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to 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send the request message to the server machine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.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E9DFA-B20B-4BA7-0165-397FE0DF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2BAF2D-26BD-ED49-9ACD-4A47EE77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31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F4F89A-B60A-AAB4-EEE8-9647C37E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br>
              <a:rPr lang="en-US" sz="1800" b="1" i="0" u="none" strike="noStrike" baseline="0" dirty="0">
                <a:solidFill>
                  <a:srgbClr val="20435C"/>
                </a:solidFill>
                <a:latin typeface="NimbusSanL-Bold"/>
              </a:rPr>
            </a:br>
            <a:br>
              <a:rPr lang="en-US" sz="1800" b="1" i="0" u="none" strike="noStrike" baseline="0" dirty="0">
                <a:solidFill>
                  <a:srgbClr val="20435C"/>
                </a:solidFill>
                <a:latin typeface="NimbusSanL-Bold"/>
              </a:rPr>
            </a:br>
            <a:r>
              <a:rPr lang="en-US" i="0" u="none" strike="noStrike" baseline="0" dirty="0"/>
              <a:t>Remote Procedure Call (RPC)</a:t>
            </a:r>
            <a:br>
              <a:rPr lang="en-US" i="0" u="none" strike="noStrike" baseline="0" dirty="0"/>
            </a:br>
            <a:r>
              <a:rPr lang="en-US" i="0" u="none" strike="noStrike" baseline="0" dirty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55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0F470-6533-CE85-40DF-2B3E33124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472F5-6076-028F-9A08-9A0D90BC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32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C909C5-9ABB-0498-A032-954BC3E43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br>
              <a:rPr lang="en-US" sz="1800" b="1" i="0" u="none" strike="noStrike" baseline="0" dirty="0">
                <a:solidFill>
                  <a:srgbClr val="20435C"/>
                </a:solidFill>
                <a:latin typeface="NimbusSanL-Bold"/>
              </a:rPr>
            </a:br>
            <a:br>
              <a:rPr lang="en-US" sz="1800" b="1" i="0" u="none" strike="noStrike" baseline="0" dirty="0">
                <a:solidFill>
                  <a:srgbClr val="20435C"/>
                </a:solidFill>
                <a:latin typeface="NimbusSanL-Bold"/>
              </a:rPr>
            </a:br>
            <a:r>
              <a:rPr lang="en-US" i="0" u="none" strike="noStrike" baseline="0" dirty="0"/>
              <a:t>Remote Procedure Call (RPC)</a:t>
            </a:r>
            <a:br>
              <a:rPr lang="en-US" i="0" u="none" strike="noStrike" baseline="0" dirty="0"/>
            </a:br>
            <a:r>
              <a:rPr lang="en-US" i="0" u="none" strike="noStrike" baseline="0" dirty="0"/>
              <a:t>  </a:t>
            </a:r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9FDAA0B-F46C-AAF1-A2B0-BB616203D8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310605"/>
              </p:ext>
            </p:extLst>
          </p:nvPr>
        </p:nvGraphicFramePr>
        <p:xfrm>
          <a:off x="609600" y="1250950"/>
          <a:ext cx="819276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470640" imgH="4032360" progId="PBrush">
                  <p:embed/>
                </p:oleObj>
              </mc:Choice>
              <mc:Fallback>
                <p:oleObj name="Bitmap Image" r:id="rId2" imgW="6470640" imgH="4032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" y="1250950"/>
                        <a:ext cx="8192760" cy="510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98408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B93F3-5FFD-DF42-FD56-9567C98C3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4830763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/>
              <a:t>At the </a:t>
            </a:r>
            <a:r>
              <a:rPr lang="en-US" sz="2400" b="1" i="0" u="none" strike="noStrike" baseline="0" dirty="0"/>
              <a:t>server, </a:t>
            </a:r>
            <a:r>
              <a:rPr lang="en-US" sz="2400" b="0" i="0" u="none" strike="noStrike" baseline="0" dirty="0"/>
              <a:t>the </a:t>
            </a:r>
            <a:r>
              <a:rPr lang="en-US" sz="2400" b="1" i="0" u="none" strike="noStrike" baseline="0" dirty="0"/>
              <a:t>RPC protocol </a:t>
            </a:r>
            <a:r>
              <a:rPr lang="en-US" sz="2400" b="0" i="0" u="none" strike="noStrike" baseline="0" dirty="0"/>
              <a:t>delivers the </a:t>
            </a:r>
            <a:r>
              <a:rPr lang="en-US" sz="2400" b="1" i="0" u="none" strike="noStrike" baseline="0" dirty="0"/>
              <a:t>request message </a:t>
            </a:r>
            <a:r>
              <a:rPr lang="en-US" sz="2400" b="0" i="0" u="none" strike="noStrike" baseline="0" dirty="0"/>
              <a:t>to the </a:t>
            </a:r>
            <a:r>
              <a:rPr lang="en-US" sz="2400" b="1" i="0" u="none" strike="noStrike" baseline="0" dirty="0"/>
              <a:t>server stub</a:t>
            </a:r>
            <a:r>
              <a:rPr lang="en-US" sz="2400" b="0" i="0" u="none" strike="noStrike" baseline="0" dirty="0"/>
              <a:t>, which translates it into the </a:t>
            </a:r>
            <a:r>
              <a:rPr lang="en-US" sz="2400" b="1" i="0" u="none" strike="noStrike" baseline="0" dirty="0"/>
              <a:t>arguments to the procedure</a:t>
            </a:r>
            <a:r>
              <a:rPr lang="en-US" sz="2400" b="0" i="0" u="none" strike="noStrike" baseline="0" dirty="0"/>
              <a:t> and </a:t>
            </a:r>
            <a:r>
              <a:rPr lang="en-US" sz="2400" b="1" i="0" u="none" strike="noStrike" baseline="0" dirty="0"/>
              <a:t>then calls the local procedure</a:t>
            </a:r>
            <a:r>
              <a:rPr lang="en-US" sz="2400" b="0" i="0" u="none" strike="noStrike" baseline="0" dirty="0"/>
              <a:t>. </a:t>
            </a:r>
          </a:p>
          <a:p>
            <a:pPr algn="l"/>
            <a:r>
              <a:rPr lang="en-US" sz="2400" b="0" i="0" u="none" strike="noStrike" baseline="0" dirty="0"/>
              <a:t>After the </a:t>
            </a:r>
            <a:r>
              <a:rPr lang="en-US" sz="2400" b="1" i="0" u="none" strike="noStrike" baseline="0" dirty="0"/>
              <a:t>server procedure </a:t>
            </a:r>
            <a:r>
              <a:rPr lang="en-US" sz="2400" b="0" i="0" u="none" strike="noStrike" baseline="0" dirty="0"/>
              <a:t>completes, </a:t>
            </a:r>
            <a:r>
              <a:rPr lang="en-US" sz="2400" b="1" i="0" u="none" strike="noStrike" baseline="0" dirty="0"/>
              <a:t>it returns in a reply message</a:t>
            </a:r>
            <a:r>
              <a:rPr lang="en-US" sz="2400" b="0" i="0" u="none" strike="noStrike" baseline="0" dirty="0"/>
              <a:t> that it hands off to the </a:t>
            </a:r>
            <a:r>
              <a:rPr lang="en-US" sz="2400" b="1" i="0" u="none" strike="noStrike" baseline="0" dirty="0"/>
              <a:t>RPC protocol for transmission back to the client</a:t>
            </a:r>
            <a:r>
              <a:rPr lang="en-US" sz="2400" b="0" i="0" u="none" strike="noStrike" baseline="0" dirty="0"/>
              <a:t>. </a:t>
            </a:r>
          </a:p>
          <a:p>
            <a:pPr algn="l"/>
            <a:r>
              <a:rPr lang="en-US" sz="2400" b="0" i="0" u="none" strike="noStrike" baseline="0" dirty="0"/>
              <a:t>The </a:t>
            </a:r>
            <a:r>
              <a:rPr lang="en-US" sz="2400" b="1" i="0" u="none" strike="noStrike" baseline="0" dirty="0"/>
              <a:t>RPC protocol </a:t>
            </a:r>
            <a:r>
              <a:rPr lang="en-US" sz="2400" b="0" i="0" u="none" strike="noStrike" baseline="0" dirty="0"/>
              <a:t>on </a:t>
            </a:r>
            <a:r>
              <a:rPr lang="en-US" sz="2400" b="1" i="0" u="none" strike="noStrike" baseline="0" dirty="0"/>
              <a:t>the client passes this message </a:t>
            </a:r>
            <a:r>
              <a:rPr lang="en-US" sz="2400" b="0" i="0" u="none" strike="noStrike" baseline="0" dirty="0"/>
              <a:t>up to the </a:t>
            </a:r>
            <a:r>
              <a:rPr lang="en-US" sz="2400" b="1" i="0" u="none" strike="noStrike" baseline="0" dirty="0"/>
              <a:t>client stub</a:t>
            </a:r>
            <a:r>
              <a:rPr lang="en-US" sz="2400" b="0" i="0" u="none" strike="noStrike" baseline="0" dirty="0"/>
              <a:t>, which </a:t>
            </a:r>
            <a:r>
              <a:rPr lang="en-US" sz="2400" b="1" i="0" u="none" strike="noStrike" baseline="0" dirty="0"/>
              <a:t>translates it into a return value </a:t>
            </a:r>
            <a:r>
              <a:rPr lang="en-US" sz="2400" b="0" i="0" u="none" strike="noStrike" baseline="0" dirty="0"/>
              <a:t>that it returns to the </a:t>
            </a:r>
            <a:r>
              <a:rPr lang="en-US" sz="2400" b="1" i="0" u="none" strike="noStrike" baseline="0" dirty="0"/>
              <a:t>client program.</a:t>
            </a:r>
            <a:endParaRPr lang="en-US" sz="24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C846C-873C-41F0-EA63-BAD947DE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D7B21-EB87-14E0-3B0D-76CE1783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33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BDE42FC-8FDB-B5C9-31BE-E65005291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1956"/>
            <a:ext cx="8229600" cy="639762"/>
          </a:xfrm>
        </p:spPr>
        <p:txBody>
          <a:bodyPr>
            <a:normAutofit fontScale="90000"/>
          </a:bodyPr>
          <a:lstStyle/>
          <a:p>
            <a:br>
              <a:rPr lang="en-US" sz="1800" b="1" i="0" u="none" strike="noStrike" baseline="0" dirty="0">
                <a:solidFill>
                  <a:srgbClr val="20435C"/>
                </a:solidFill>
                <a:latin typeface="NimbusSanL-Bold"/>
              </a:rPr>
            </a:br>
            <a:br>
              <a:rPr lang="en-US" sz="1800" b="1" i="0" u="none" strike="noStrike" baseline="0" dirty="0">
                <a:solidFill>
                  <a:srgbClr val="20435C"/>
                </a:solidFill>
                <a:latin typeface="NimbusSanL-Bold"/>
              </a:rPr>
            </a:br>
            <a:r>
              <a:rPr lang="en-US" i="0" u="none" strike="noStrike" baseline="0" dirty="0"/>
              <a:t>Remote Procedure Call (RPC)</a:t>
            </a:r>
            <a:br>
              <a:rPr lang="en-US" i="0" u="none" strike="noStrike" baseline="0" dirty="0"/>
            </a:br>
            <a:r>
              <a:rPr lang="en-US" i="0" u="none" strike="noStrike" baseline="0" dirty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60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FDB8B-09C4-3656-6D0B-B30278B72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89550"/>
          </a:xfrm>
        </p:spPr>
        <p:txBody>
          <a:bodyPr>
            <a:normAutofit/>
          </a:bodyPr>
          <a:lstStyle/>
          <a:p>
            <a:pPr algn="l"/>
            <a:r>
              <a:rPr lang="en-US" sz="2400" b="1" i="0" u="none" strike="noStrike" baseline="0" dirty="0"/>
              <a:t>Two functions </a:t>
            </a:r>
            <a:r>
              <a:rPr lang="en-US" sz="2400" b="0" i="0" u="none" strike="noStrike" baseline="0" dirty="0"/>
              <a:t>that any </a:t>
            </a:r>
            <a:r>
              <a:rPr lang="en-US" sz="2400" b="1" i="0" u="none" strike="noStrike" baseline="0" dirty="0"/>
              <a:t>RPC protocol</a:t>
            </a:r>
            <a:r>
              <a:rPr lang="en-US" sz="2400" b="0" i="0" u="none" strike="noStrike" baseline="0" dirty="0"/>
              <a:t> must perform</a:t>
            </a:r>
            <a:r>
              <a:rPr lang="en-US" sz="2400" b="1" i="0" u="none" strike="noStrike" baseline="0" dirty="0"/>
              <a:t> </a:t>
            </a:r>
            <a:r>
              <a:rPr lang="en-US" sz="2400" b="0" i="0" u="none" strike="noStrike" baseline="0" dirty="0"/>
              <a:t>are:</a:t>
            </a:r>
          </a:p>
          <a:p>
            <a:pPr lvl="1"/>
            <a:r>
              <a:rPr lang="en-US" sz="2200" b="1" i="1" u="none" strike="noStrike" baseline="0" dirty="0"/>
              <a:t>Provide a namespace for uniquely identifying the procedure to be called</a:t>
            </a:r>
            <a:r>
              <a:rPr lang="en-US" sz="2200" b="0" i="0" u="none" strike="noStrike" baseline="0" dirty="0"/>
              <a:t>.</a:t>
            </a:r>
          </a:p>
          <a:p>
            <a:pPr lvl="1"/>
            <a:r>
              <a:rPr lang="en-US" sz="2200" b="1" i="1" u="none" strike="noStrike" baseline="0" dirty="0"/>
              <a:t>Match each reply message to the corresponding request message</a:t>
            </a:r>
            <a:r>
              <a:rPr lang="en-US" sz="2200" b="0" i="0" u="none" strike="noStrike" baseline="0" dirty="0"/>
              <a:t>.</a:t>
            </a:r>
          </a:p>
          <a:p>
            <a:pPr algn="l"/>
            <a:r>
              <a:rPr lang="en-US" sz="2400" b="1" i="0" u="none" strike="noStrike" baseline="0" dirty="0"/>
              <a:t>RPC protocols </a:t>
            </a:r>
            <a:r>
              <a:rPr lang="en-US" sz="2400" b="0" i="0" u="none" strike="noStrike" baseline="0" dirty="0"/>
              <a:t>often perform </a:t>
            </a:r>
            <a:r>
              <a:rPr lang="en-US" sz="2400" b="1" i="0" u="none" strike="noStrike" baseline="0" dirty="0"/>
              <a:t>two</a:t>
            </a:r>
            <a:r>
              <a:rPr lang="en-US" sz="2400" b="0" i="0" u="none" strike="noStrike" baseline="0" dirty="0"/>
              <a:t> additional functions to deal with networks:</a:t>
            </a:r>
          </a:p>
          <a:p>
            <a:pPr lvl="1"/>
            <a:r>
              <a:rPr lang="en-US" sz="2000" b="1" i="1" u="none" strike="noStrike" baseline="0" dirty="0"/>
              <a:t>Provide reliable message delivery</a:t>
            </a:r>
          </a:p>
          <a:p>
            <a:pPr lvl="1"/>
            <a:r>
              <a:rPr lang="en-US" sz="2000" b="1" i="1" u="none" strike="noStrike" baseline="0" dirty="0"/>
              <a:t>Support large message sizes through fragmentation and reassembly</a:t>
            </a:r>
          </a:p>
          <a:p>
            <a:pPr algn="l"/>
            <a:r>
              <a:rPr lang="en-US" sz="2400" b="0" i="0" u="none" strike="noStrike" baseline="0" dirty="0">
                <a:latin typeface="NimbusRomNo9L-Regu"/>
              </a:rPr>
              <a:t>An </a:t>
            </a:r>
            <a:r>
              <a:rPr lang="en-US" sz="2400" b="1" i="0" u="none" strike="noStrike" baseline="0" dirty="0">
                <a:latin typeface="NimbusRomNo9L-Regu"/>
              </a:rPr>
              <a:t>RPC protocol </a:t>
            </a:r>
            <a:r>
              <a:rPr lang="en-US" sz="2400" b="0" i="0" u="none" strike="noStrike" baseline="0" dirty="0">
                <a:latin typeface="NimbusRomNo9L-Regu"/>
              </a:rPr>
              <a:t>might “</a:t>
            </a:r>
            <a:r>
              <a:rPr lang="en-US" sz="2400" b="1" i="1" u="none" strike="noStrike" baseline="0" dirty="0">
                <a:latin typeface="NimbusRomNo9L-Regu"/>
              </a:rPr>
              <a:t>define this problem away</a:t>
            </a:r>
            <a:r>
              <a:rPr lang="en-US" sz="2400" b="0" i="0" u="none" strike="noStrike" baseline="0" dirty="0">
                <a:latin typeface="NimbusRomNo9L-Regu"/>
              </a:rPr>
              <a:t>” by choosing to run on top of a reliable protocol like </a:t>
            </a:r>
            <a:r>
              <a:rPr lang="en-US" sz="2400" b="1" i="0" u="none" strike="noStrike" baseline="0" dirty="0">
                <a:latin typeface="NimbusRomNo9L-Regu"/>
              </a:rPr>
              <a:t>TCP</a:t>
            </a:r>
            <a:r>
              <a:rPr lang="en-US" sz="2400" b="0" i="0" u="none" strike="noStrike" baseline="0" dirty="0">
                <a:latin typeface="NimbusRomNo9L-Regu"/>
              </a:rPr>
              <a:t> </a:t>
            </a:r>
          </a:p>
          <a:p>
            <a:pPr lvl="1"/>
            <a:r>
              <a:rPr lang="en-US" sz="2000" b="0" i="0" u="none" strike="noStrike" baseline="0" dirty="0">
                <a:latin typeface="NimbusRomNo9L-Regu"/>
              </a:rPr>
              <a:t>The </a:t>
            </a:r>
            <a:r>
              <a:rPr lang="en-US" sz="2000" b="1" i="0" u="none" strike="noStrike" baseline="0" dirty="0">
                <a:latin typeface="NimbusRomNo9L-Regu"/>
              </a:rPr>
              <a:t>RCP protocol </a:t>
            </a:r>
            <a:r>
              <a:rPr lang="en-US" sz="2000" b="0" i="0" u="none" strike="noStrike" baseline="0" dirty="0">
                <a:latin typeface="NimbusRomNo9L-Regu"/>
              </a:rPr>
              <a:t>implements its reliable message delivery layer on top of an unreliable substrate (e.g</a:t>
            </a:r>
            <a:r>
              <a:rPr lang="en-US" sz="2000" b="1" i="0" u="none" strike="noStrike" baseline="0" dirty="0">
                <a:latin typeface="NimbusRomNo9L-Regu"/>
              </a:rPr>
              <a:t>., UDP/IP). </a:t>
            </a:r>
          </a:p>
          <a:p>
            <a:pPr lvl="1"/>
            <a:r>
              <a:rPr lang="en-US" sz="2000" b="0" i="0" u="none" strike="noStrike" baseline="0" dirty="0">
                <a:latin typeface="NimbusRomNo9L-Regu"/>
              </a:rPr>
              <a:t>Such an </a:t>
            </a:r>
            <a:r>
              <a:rPr lang="en-US" sz="2000" b="1" i="0" u="none" strike="noStrike" baseline="0" dirty="0">
                <a:latin typeface="NimbusRomNo9L-Regu"/>
              </a:rPr>
              <a:t>RPC protocol </a:t>
            </a:r>
            <a:r>
              <a:rPr lang="en-US" sz="2000" b="0" i="0" u="none" strike="noStrike" baseline="0" dirty="0">
                <a:latin typeface="NimbusRomNo9L-Regu"/>
              </a:rPr>
              <a:t>would likely </a:t>
            </a:r>
            <a:r>
              <a:rPr lang="en-US" sz="2000" b="1" i="0" u="none" strike="noStrike" baseline="0" dirty="0">
                <a:latin typeface="NimbusRomNo9L-Regu"/>
              </a:rPr>
              <a:t>implement reliability </a:t>
            </a:r>
            <a:r>
              <a:rPr lang="en-US" sz="2000" b="0" i="0" u="none" strike="noStrike" baseline="0" dirty="0">
                <a:latin typeface="NimbusRomNo9L-Regu"/>
              </a:rPr>
              <a:t>using </a:t>
            </a:r>
            <a:r>
              <a:rPr lang="en-US" sz="2000" b="1" i="0" u="none" strike="noStrike" baseline="0" dirty="0">
                <a:latin typeface="NimbusRomNo9L-Regu"/>
              </a:rPr>
              <a:t>acknowledgments and timeouts, similar to TCP</a:t>
            </a:r>
            <a:r>
              <a:rPr lang="en-US" sz="2000" b="0" i="0" u="none" strike="noStrike" baseline="0" dirty="0">
                <a:latin typeface="NimbusRomNo9L-Regu"/>
              </a:rPr>
              <a:t>.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D786E-A8AE-0F43-2C53-46FAF6AE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F1AB3-DAE9-37E8-7CBA-24ADC32B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34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B19F1E-18F0-DB77-5A31-12E97A863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br>
              <a:rPr lang="en-US" sz="1800" b="1" i="0" u="none" strike="noStrike" baseline="0" dirty="0">
                <a:solidFill>
                  <a:srgbClr val="20435C"/>
                </a:solidFill>
                <a:latin typeface="NimbusSanL-Bold"/>
              </a:rPr>
            </a:br>
            <a:br>
              <a:rPr lang="en-US" sz="1800" b="1" i="0" u="none" strike="noStrike" baseline="0" dirty="0">
                <a:solidFill>
                  <a:srgbClr val="20435C"/>
                </a:solidFill>
                <a:latin typeface="NimbusSanL-Bold"/>
              </a:rPr>
            </a:br>
            <a:r>
              <a:rPr lang="en-US" i="0" u="none" strike="noStrike" baseline="0" dirty="0"/>
              <a:t>Remote Procedure Call (RPC)</a:t>
            </a:r>
            <a:br>
              <a:rPr lang="en-US" i="0" u="none" strike="noStrike" baseline="0" dirty="0"/>
            </a:br>
            <a:r>
              <a:rPr lang="en-US" i="0" u="none" strike="noStrike" baseline="0" dirty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33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EF94C-9827-C7B0-3C05-5BFD0F27E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211763"/>
          </a:xfrm>
        </p:spPr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</a:rPr>
              <a:t>The primary RPC transaction is illustrated by its timeline in </a:t>
            </a:r>
            <a:r>
              <a:rPr lang="en-US" sz="2000" b="1" i="0" u="none" strike="noStrike" baseline="0" dirty="0"/>
              <a:t>Figure 5.15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</a:rPr>
              <a:t>The 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client 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sends a </a:t>
            </a:r>
            <a:r>
              <a:rPr lang="en-US" sz="2000" b="1" i="1" u="none" strike="noStrike" baseline="0" dirty="0">
                <a:solidFill>
                  <a:srgbClr val="000000"/>
                </a:solidFill>
              </a:rPr>
              <a:t>request message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, and the 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server </a:t>
            </a:r>
            <a:r>
              <a:rPr lang="en-US" sz="2000" b="1" i="1" u="none" strike="noStrike" baseline="0" dirty="0">
                <a:solidFill>
                  <a:srgbClr val="000000"/>
                </a:solidFill>
              </a:rPr>
              <a:t>acknowledges 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it. 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</a:rPr>
              <a:t>Then, after 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executing the procedure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, the 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server 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sends a 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reply message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, and the 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client acknowledges 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the reply.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B868-9BA6-FB7D-674A-9B2F7856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CEFD9-5158-76CA-1BD9-157385F1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35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B8A09C9-E278-8F65-59C4-A327DA3E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br>
              <a:rPr lang="en-US" sz="1800" b="1" i="0" u="none" strike="noStrike" baseline="0" dirty="0">
                <a:solidFill>
                  <a:srgbClr val="20435C"/>
                </a:solidFill>
                <a:latin typeface="NimbusSanL-Bold"/>
              </a:rPr>
            </a:br>
            <a:br>
              <a:rPr lang="en-US" sz="1800" b="1" i="0" u="none" strike="noStrike" baseline="0" dirty="0">
                <a:solidFill>
                  <a:srgbClr val="20435C"/>
                </a:solidFill>
                <a:latin typeface="NimbusSanL-Bold"/>
              </a:rPr>
            </a:br>
            <a:r>
              <a:rPr lang="en-US" i="0" u="none" strike="noStrike" baseline="0" dirty="0"/>
              <a:t>Remote Procedure Call (RPC)</a:t>
            </a:r>
            <a:br>
              <a:rPr lang="en-US" i="0" u="none" strike="noStrike" baseline="0" dirty="0"/>
            </a:br>
            <a:r>
              <a:rPr lang="en-US" i="0" u="none" strike="noStrike" baseline="0" dirty="0"/>
              <a:t>  </a:t>
            </a:r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3DC508D-425D-7A9D-6CD6-AD84A07670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821207"/>
              </p:ext>
            </p:extLst>
          </p:nvPr>
        </p:nvGraphicFramePr>
        <p:xfrm>
          <a:off x="1993656" y="2355619"/>
          <a:ext cx="5156687" cy="400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705200" imgH="3657600" progId="PBrush">
                  <p:embed/>
                </p:oleObj>
              </mc:Choice>
              <mc:Fallback>
                <p:oleObj name="Bitmap Image" r:id="rId2" imgW="4705200" imgH="3657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93656" y="2355619"/>
                        <a:ext cx="5156687" cy="4008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34927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C99BE-B573-7B8A-B803-64DB63D51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578475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sng" strike="noStrike" baseline="0" dirty="0"/>
              <a:t>To account for the </a:t>
            </a:r>
            <a:r>
              <a:rPr lang="en-US" sz="2400" b="1" i="0" u="sng" strike="noStrike" baseline="0" dirty="0"/>
              <a:t>possibility of losing either request or reply messages or ACK messages</a:t>
            </a:r>
            <a:r>
              <a:rPr lang="en-US" sz="2400" b="0" i="0" u="none" strike="noStrike" baseline="0" dirty="0"/>
              <a:t>, </a:t>
            </a:r>
            <a:r>
              <a:rPr lang="en-US" sz="2400" b="1" i="0" u="none" strike="noStrike" baseline="0" dirty="0"/>
              <a:t>both client and server </a:t>
            </a:r>
            <a:r>
              <a:rPr lang="en-US" sz="2400" b="1" i="0" u="sng" strike="noStrike" baseline="0" dirty="0"/>
              <a:t>save a copy of each message they send in a buffer until an ACK has arrived</a:t>
            </a:r>
            <a:r>
              <a:rPr lang="en-US" sz="2400" b="0" i="0" u="none" strike="noStrike" baseline="0" dirty="0"/>
              <a:t>. </a:t>
            </a:r>
          </a:p>
          <a:p>
            <a:pPr lvl="1"/>
            <a:r>
              <a:rPr lang="en-US" sz="2200" b="0" i="0" u="none" strike="noStrike" baseline="0" dirty="0"/>
              <a:t>Each side also sets a </a:t>
            </a:r>
            <a:r>
              <a:rPr lang="en-US" sz="2200" b="1" i="0" u="none" strike="noStrike" baseline="0" dirty="0"/>
              <a:t>RETRANSMIT timer </a:t>
            </a:r>
            <a:r>
              <a:rPr lang="en-US" sz="2200" b="0" i="0" u="none" strike="noStrike" baseline="0" dirty="0"/>
              <a:t>and resends the message should this </a:t>
            </a:r>
            <a:r>
              <a:rPr lang="en-US" sz="2200" b="1" i="0" u="none" strike="noStrike" baseline="0" dirty="0"/>
              <a:t>timer expire</a:t>
            </a:r>
            <a:r>
              <a:rPr lang="en-US" sz="2200" b="0" i="0" u="none" strike="noStrike" baseline="0" dirty="0"/>
              <a:t>. </a:t>
            </a:r>
          </a:p>
          <a:p>
            <a:pPr lvl="1"/>
            <a:r>
              <a:rPr lang="en-US" sz="2200" b="0" i="0" u="none" strike="noStrike" baseline="0" dirty="0"/>
              <a:t>Both sides </a:t>
            </a:r>
            <a:r>
              <a:rPr lang="en-US" sz="2200" b="1" i="0" u="none" strike="noStrike" baseline="0" dirty="0"/>
              <a:t>reset this timer </a:t>
            </a:r>
            <a:r>
              <a:rPr lang="en-US" sz="2200" b="0" i="0" u="none" strike="noStrike" baseline="0" dirty="0"/>
              <a:t>and </a:t>
            </a:r>
            <a:r>
              <a:rPr lang="en-US" sz="2200" b="1" i="1" u="none" strike="noStrike" baseline="0" dirty="0"/>
              <a:t>try again the agreed-upon number of times before giving up and freeing the message</a:t>
            </a:r>
            <a:r>
              <a:rPr lang="en-US" sz="2200" b="0" i="0" u="none" strike="noStrike" baseline="0" dirty="0"/>
              <a:t>.</a:t>
            </a:r>
          </a:p>
          <a:p>
            <a:pPr lvl="1"/>
            <a:r>
              <a:rPr lang="en-US" sz="2200" b="0" i="0" u="none" strike="noStrike" baseline="0" dirty="0"/>
              <a:t>If an </a:t>
            </a:r>
            <a:r>
              <a:rPr lang="en-US" sz="2200" b="1" i="0" u="none" strike="noStrike" baseline="0" dirty="0"/>
              <a:t>RPC client receives a reply message</a:t>
            </a:r>
            <a:r>
              <a:rPr lang="en-US" sz="2200" b="0" i="0" u="none" strike="noStrike" baseline="0" dirty="0"/>
              <a:t>, </a:t>
            </a:r>
            <a:r>
              <a:rPr lang="en-US" sz="2200" b="1" i="1" u="none" strike="noStrike" baseline="0" dirty="0"/>
              <a:t>the server must receive the corresponding request message. </a:t>
            </a:r>
          </a:p>
          <a:p>
            <a:pPr lvl="1"/>
            <a:r>
              <a:rPr lang="en-US" sz="2200" b="0" i="0" u="none" strike="noStrike" baseline="0" dirty="0"/>
              <a:t>Similarly, a </a:t>
            </a:r>
            <a:r>
              <a:rPr lang="en-US" sz="2200" b="1" i="0" u="none" strike="noStrike" baseline="0" dirty="0"/>
              <a:t>request message </a:t>
            </a:r>
            <a:r>
              <a:rPr lang="en-US" sz="2200" b="0" i="0" u="none" strike="noStrike" baseline="0" dirty="0"/>
              <a:t>could </a:t>
            </a:r>
            <a:r>
              <a:rPr lang="en-US" sz="2200" b="1" i="1" u="none" strike="noStrike" baseline="0" dirty="0"/>
              <a:t>implicitly acknowledge </a:t>
            </a:r>
            <a:r>
              <a:rPr lang="en-US" sz="2200" b="0" i="0" u="none" strike="noStrike" baseline="0" dirty="0"/>
              <a:t>the </a:t>
            </a:r>
            <a:r>
              <a:rPr lang="en-US" sz="2200" b="1" i="0" u="none" strike="noStrike" baseline="0" dirty="0"/>
              <a:t>preceding reply message</a:t>
            </a:r>
          </a:p>
          <a:p>
            <a:pPr lvl="1"/>
            <a:r>
              <a:rPr lang="en-US" sz="2200" b="0" i="0" u="none" strike="noStrike" baseline="0" dirty="0"/>
              <a:t> Assuming the protocol makes </a:t>
            </a:r>
            <a:r>
              <a:rPr lang="en-US" sz="2200" b="1" i="0" u="none" strike="noStrike" baseline="0" dirty="0"/>
              <a:t>request-reply transactions </a:t>
            </a:r>
            <a:r>
              <a:rPr lang="en-US" sz="2200" b="0" i="0" u="none" strike="noStrike" baseline="0" dirty="0"/>
              <a:t>sequential, one</a:t>
            </a:r>
            <a:r>
              <a:rPr lang="en-US" sz="2200" b="1" i="1" u="none" strike="noStrike" baseline="0" dirty="0"/>
              <a:t> transaction must be complete before the next begins.</a:t>
            </a:r>
            <a:endParaRPr lang="en-US" sz="2200" b="1" i="1" dirty="0"/>
          </a:p>
          <a:p>
            <a:pPr lvl="1"/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8387F-AA14-C6F4-B739-65135E55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73FCF-0802-770E-B3A6-3DDB2FF6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36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724C37-1DF5-2851-1231-057CEA0A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14022"/>
            <a:ext cx="8229600" cy="639762"/>
          </a:xfrm>
        </p:spPr>
        <p:txBody>
          <a:bodyPr>
            <a:normAutofit fontScale="90000"/>
          </a:bodyPr>
          <a:lstStyle/>
          <a:p>
            <a:br>
              <a:rPr lang="en-US" sz="1800" b="1" i="0" u="none" strike="noStrike" baseline="0" dirty="0">
                <a:solidFill>
                  <a:srgbClr val="20435C"/>
                </a:solidFill>
                <a:latin typeface="NimbusSanL-Bold"/>
              </a:rPr>
            </a:br>
            <a:br>
              <a:rPr lang="en-US" sz="1800" b="1" i="0" u="none" strike="noStrike" baseline="0" dirty="0">
                <a:solidFill>
                  <a:srgbClr val="20435C"/>
                </a:solidFill>
                <a:latin typeface="NimbusSanL-Bold"/>
              </a:rPr>
            </a:br>
            <a:r>
              <a:rPr lang="en-US" i="0" u="none" strike="noStrike" baseline="0" dirty="0"/>
              <a:t>Remote Procedure Call (RPC)</a:t>
            </a:r>
            <a:br>
              <a:rPr lang="en-US" i="0" u="none" strike="noStrike" baseline="0" dirty="0"/>
            </a:br>
            <a:r>
              <a:rPr lang="en-US" i="0" u="none" strike="noStrike" baseline="0" dirty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798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7BAD-2D9C-7F53-3DC3-86B858624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7929"/>
            <a:ext cx="8686800" cy="868362"/>
          </a:xfrm>
        </p:spPr>
        <p:txBody>
          <a:bodyPr>
            <a:noAutofit/>
          </a:bodyPr>
          <a:lstStyle/>
          <a:p>
            <a:r>
              <a:rPr lang="en-US" sz="4000" i="0" u="none" strike="noStrike" baseline="0" dirty="0"/>
              <a:t>Synchronous vs. Asynchronous Protocols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A5065-97CA-29E6-D252-BE510EC9B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26292"/>
            <a:ext cx="8686800" cy="5099872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/>
              <a:t>One way to characterize a protocol is by whether it is </a:t>
            </a:r>
            <a:r>
              <a:rPr lang="en-US" sz="2400" b="1" i="0" u="none" strike="noStrike" baseline="0" dirty="0"/>
              <a:t>synchronous or asynchronous</a:t>
            </a:r>
            <a:r>
              <a:rPr lang="en-US" sz="2400" b="0" i="0" u="none" strike="noStrike" baseline="0" dirty="0"/>
              <a:t>. </a:t>
            </a:r>
          </a:p>
          <a:p>
            <a:pPr lvl="1"/>
            <a:r>
              <a:rPr lang="en-US" sz="2400" b="0" i="0" u="none" strike="noStrike" baseline="0" dirty="0"/>
              <a:t>At the </a:t>
            </a:r>
            <a:r>
              <a:rPr lang="en-US" sz="2400" b="1" i="0" u="none" strike="noStrike" baseline="0" dirty="0"/>
              <a:t>transport layer</a:t>
            </a:r>
            <a:r>
              <a:rPr lang="en-US" sz="2400" b="0" i="0" u="none" strike="noStrike" baseline="0" dirty="0"/>
              <a:t>, it is most accurate to think of them as defining the </a:t>
            </a:r>
            <a:r>
              <a:rPr lang="en-US" sz="2400" b="1" i="0" u="none" strike="noStrike" baseline="0" dirty="0"/>
              <a:t>extremes of a spectrum</a:t>
            </a:r>
            <a:r>
              <a:rPr lang="en-US" sz="2400" b="0" i="0" u="none" strike="noStrike" baseline="0" dirty="0"/>
              <a:t> rather than as two mutually exclusive alternatives. </a:t>
            </a:r>
          </a:p>
          <a:p>
            <a:pPr lvl="1"/>
            <a:r>
              <a:rPr lang="en-US" sz="2400" b="0" i="0" u="none" strike="noStrike" baseline="0" dirty="0"/>
              <a:t>The key attribute of any point along the </a:t>
            </a:r>
            <a:r>
              <a:rPr lang="en-US" sz="2400" b="1" i="0" u="none" strike="noStrike" baseline="0" dirty="0"/>
              <a:t>spectrum </a:t>
            </a:r>
            <a:r>
              <a:rPr lang="en-US" sz="2400" b="0" i="0" u="none" strike="noStrike" baseline="0" dirty="0"/>
              <a:t>is </a:t>
            </a:r>
            <a:r>
              <a:rPr lang="en-US" sz="2400" b="1" i="1" u="none" strike="noStrike" baseline="0" dirty="0"/>
              <a:t>how much the sending process knows after the operation to send a message.</a:t>
            </a:r>
          </a:p>
          <a:p>
            <a:pPr lvl="1"/>
            <a:r>
              <a:rPr lang="en-US" sz="2400" b="0" i="0" u="none" strike="noStrike" baseline="0" dirty="0"/>
              <a:t> In other words</a:t>
            </a:r>
            <a:r>
              <a:rPr lang="en-US" sz="2400" i="0" u="none" strike="noStrike" baseline="0" dirty="0"/>
              <a:t>,</a:t>
            </a:r>
            <a:r>
              <a:rPr lang="en-US" sz="2400" b="1" i="0" u="none" strike="noStrike" baseline="0" dirty="0"/>
              <a:t> </a:t>
            </a:r>
            <a:r>
              <a:rPr lang="en-US" sz="2400" b="1" i="1" u="none" strike="noStrike" baseline="0" dirty="0"/>
              <a:t>if we assume that an application program invokes a send operation on a transport protocol</a:t>
            </a:r>
            <a:r>
              <a:rPr lang="en-US" sz="2400" b="1" i="0" u="none" strike="noStrike" baseline="0" dirty="0"/>
              <a:t>, </a:t>
            </a:r>
            <a:r>
              <a:rPr lang="en-US" sz="2400" b="1" i="1" u="none" strike="noStrike" baseline="0" dirty="0"/>
              <a:t>how does the application know about the operation’s success when the send operation returns</a:t>
            </a:r>
            <a:r>
              <a:rPr lang="en-US" sz="2400" b="0" i="0" u="none" strike="noStrike" baseline="0" dirty="0"/>
              <a:t>?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AB53F-6368-6EAD-A77A-44A0E280B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3F3BB-2960-9343-C7ED-11E66D0AC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37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428170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61525-D6D7-CB7E-FC19-92B70B554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26292"/>
            <a:ext cx="8839200" cy="5450708"/>
          </a:xfrm>
        </p:spPr>
        <p:txBody>
          <a:bodyPr>
            <a:normAutofit/>
          </a:bodyPr>
          <a:lstStyle/>
          <a:p>
            <a:pPr algn="l"/>
            <a:r>
              <a:rPr lang="en-US" sz="2200" b="1" i="0" u="sng" strike="noStrike" baseline="0" dirty="0"/>
              <a:t>At the asynchronous </a:t>
            </a:r>
            <a:r>
              <a:rPr lang="en-US" sz="2200" b="1" i="0" u="none" strike="noStrike" baseline="0" dirty="0"/>
              <a:t>end of the spectrum</a:t>
            </a:r>
            <a:r>
              <a:rPr lang="en-US" sz="2200" b="0" i="0" u="none" strike="noStrike" baseline="0" dirty="0"/>
              <a:t>, </a:t>
            </a:r>
            <a:r>
              <a:rPr lang="en-US" sz="2200" b="1" i="1" u="none" strike="noStrike" baseline="0" dirty="0"/>
              <a:t>the application knows nothing when sending returns. </a:t>
            </a:r>
          </a:p>
          <a:p>
            <a:pPr lvl="1"/>
            <a:r>
              <a:rPr lang="en-US" sz="2000" b="0" i="0" u="none" strike="noStrike" baseline="0" dirty="0"/>
              <a:t>Not only does it not know if the message was received by its peer, but it doesn’t even know that the message has successfully left the local machine. </a:t>
            </a:r>
          </a:p>
          <a:p>
            <a:pPr algn="l"/>
            <a:r>
              <a:rPr lang="en-US" sz="2200" b="1" i="1" u="sng" strike="noStrike" baseline="0" dirty="0"/>
              <a:t>At the synchronous </a:t>
            </a:r>
            <a:r>
              <a:rPr lang="en-US" sz="2200" b="1" i="1" u="none" strike="noStrike" baseline="0" dirty="0"/>
              <a:t>end of the spectrum, the send operation typically returns a reply message</a:t>
            </a:r>
            <a:r>
              <a:rPr lang="en-US" sz="2200" b="0" i="0" u="none" strike="noStrike" baseline="0" dirty="0"/>
              <a:t>. </a:t>
            </a:r>
          </a:p>
          <a:p>
            <a:pPr lvl="1"/>
            <a:r>
              <a:rPr lang="en-US" sz="2000" b="0" i="0" u="none" strike="noStrike" baseline="0" dirty="0"/>
              <a:t>That is, the application not only knows that the message it sent was received by its peer but also that the peer has returned an answer. </a:t>
            </a:r>
          </a:p>
          <a:p>
            <a:pPr algn="l"/>
            <a:r>
              <a:rPr lang="en-US" sz="2200" b="0" i="0" u="none" strike="noStrike" baseline="0" dirty="0"/>
              <a:t>Thus, </a:t>
            </a:r>
            <a:r>
              <a:rPr lang="en-US" sz="2200" b="1" u="sng" strike="noStrike" baseline="0" dirty="0"/>
              <a:t>synchronous protocols </a:t>
            </a:r>
            <a:r>
              <a:rPr lang="en-US" sz="2200" b="0" i="0" u="none" strike="noStrike" baseline="0" dirty="0"/>
              <a:t>implement the </a:t>
            </a:r>
            <a:r>
              <a:rPr lang="en-US" sz="2200" b="1" i="1" u="none" strike="noStrike" baseline="0" dirty="0"/>
              <a:t>request/reply abstraction</a:t>
            </a:r>
            <a:r>
              <a:rPr lang="en-US" sz="2200" b="0" i="0" u="none" strike="noStrike" baseline="0" dirty="0"/>
              <a:t>,</a:t>
            </a:r>
          </a:p>
          <a:p>
            <a:pPr algn="l"/>
            <a:r>
              <a:rPr lang="en-US" sz="2200" b="1" u="sng" dirty="0"/>
              <a:t>A</a:t>
            </a:r>
            <a:r>
              <a:rPr lang="en-US" sz="2200" b="1" i="0" u="sng" strike="noStrike" baseline="0" dirty="0"/>
              <a:t>synchronous protocols </a:t>
            </a:r>
            <a:r>
              <a:rPr lang="en-US" sz="2200" b="1" i="1" u="none" strike="noStrike" baseline="0" dirty="0"/>
              <a:t>are used if the sender wants to be able to transmit many messages without having to wait for a response</a:t>
            </a:r>
            <a:r>
              <a:rPr lang="en-US" sz="2200" b="0" i="0" u="none" strike="noStrike" baseline="0" dirty="0"/>
              <a:t>. </a:t>
            </a:r>
          </a:p>
          <a:p>
            <a:pPr lvl="1"/>
            <a:r>
              <a:rPr lang="en-US" sz="2000" b="1" i="0" u="none" strike="noStrike" baseline="0" dirty="0"/>
              <a:t>Using this definition, RPC protocols are usually synchronous protocols.</a:t>
            </a:r>
            <a:endParaRPr lang="en-US" sz="2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848F3-BEDA-3A9C-F9D0-B7AEB93A9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6CAAB-819C-C963-5933-E5F66DC6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38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685567-22F6-C841-BCF4-B27F6CB20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7929"/>
            <a:ext cx="8686800" cy="868362"/>
          </a:xfrm>
        </p:spPr>
        <p:txBody>
          <a:bodyPr>
            <a:noAutofit/>
          </a:bodyPr>
          <a:lstStyle/>
          <a:p>
            <a:r>
              <a:rPr lang="en-US" sz="4000" i="0" u="none" strike="noStrike" baseline="0" dirty="0"/>
              <a:t>Synchronous vs. Asynchronous Protocols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755998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D569-392F-5EA3-F621-B7926756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Transport for Real-Time (RTP)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0F769-629F-9DB1-EAFC-00BD919DA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4830763"/>
          </a:xfrm>
        </p:spPr>
        <p:txBody>
          <a:bodyPr>
            <a:normAutofit/>
          </a:bodyPr>
          <a:lstStyle/>
          <a:p>
            <a:pPr algn="l"/>
            <a:r>
              <a:rPr lang="en-US" sz="2400" b="1" i="0" u="none" strike="noStrike" baseline="0" dirty="0"/>
              <a:t>Voice over IP (VoIP) </a:t>
            </a:r>
            <a:r>
              <a:rPr lang="en-US" sz="2400" b="0" i="0" u="none" strike="noStrike" baseline="0" dirty="0"/>
              <a:t>is a classic example of a </a:t>
            </a:r>
            <a:r>
              <a:rPr lang="en-US" sz="2400" b="1" i="0" u="none" strike="noStrike" baseline="0" dirty="0"/>
              <a:t>real-time application</a:t>
            </a:r>
          </a:p>
          <a:p>
            <a:pPr lvl="1"/>
            <a:r>
              <a:rPr lang="en-US" sz="2200" b="1" i="0" u="none" strike="noStrike" baseline="0" dirty="0"/>
              <a:t> </a:t>
            </a:r>
            <a:r>
              <a:rPr lang="en-US" sz="2400" b="0" i="0" u="none" strike="noStrike" baseline="0" dirty="0"/>
              <a:t>because you can’t easily carry on a conversation with someone if it takes more than a second to get a response.</a:t>
            </a:r>
          </a:p>
          <a:p>
            <a:pPr lvl="1"/>
            <a:r>
              <a:rPr lang="en-US" sz="2400" b="1" i="0" u="none" strike="noStrike" baseline="0" dirty="0">
                <a:solidFill>
                  <a:srgbClr val="000000"/>
                </a:solidFill>
              </a:rPr>
              <a:t>Multimedia applications, including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those that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involve video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audio, </a:t>
            </a:r>
            <a:r>
              <a:rPr lang="en-US" sz="2400" i="0" u="none" strike="noStrike" baseline="0" dirty="0">
                <a:solidFill>
                  <a:srgbClr val="000000"/>
                </a:solidFill>
              </a:rPr>
              <a:t>and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data,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baseline="0" dirty="0">
                <a:solidFill>
                  <a:srgbClr val="000000"/>
                </a:solidFill>
              </a:rPr>
              <a:t>are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sometimes divided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into two classes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:</a:t>
            </a:r>
          </a:p>
          <a:p>
            <a:pPr lvl="2"/>
            <a:r>
              <a:rPr lang="en-US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b="1" i="0" u="none" strike="noStrike" baseline="0" dirty="0">
                <a:solidFill>
                  <a:srgbClr val="000000"/>
                </a:solidFill>
              </a:rPr>
              <a:t>interactive applications 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and </a:t>
            </a:r>
            <a:r>
              <a:rPr lang="en-US" b="1" i="0" u="none" strike="noStrike" baseline="0" dirty="0">
                <a:solidFill>
                  <a:srgbClr val="000000"/>
                </a:solidFill>
              </a:rPr>
              <a:t>streaming applications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pPr algn="l"/>
            <a:r>
              <a:rPr lang="en-US" sz="2400" b="1" i="0" u="none" strike="noStrike" baseline="0" dirty="0"/>
              <a:t>Figure 5.23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shows the authors using an example conferencing tool typical of the interactive class. </a:t>
            </a:r>
          </a:p>
          <a:p>
            <a:pPr lvl="1"/>
            <a:r>
              <a:rPr lang="en-US" sz="2400" b="0" i="0" u="none" strike="noStrike" baseline="0" dirty="0">
                <a:solidFill>
                  <a:srgbClr val="000000"/>
                </a:solidFill>
              </a:rPr>
              <a:t>Along with VoIP, these applications have the most stringent (strongest) real-time requirements.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D0793-FDAB-9388-4441-5952B2EB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38C8A-24E5-5D88-E990-A1FED207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39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0345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6B6C0-2A5B-EE6B-1D91-8DBB03AB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AB3E5-79A5-2F86-1A17-F46B2830B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4</a:t>
            </a:fld>
            <a:endParaRPr lang="th-T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52485B-A95B-63A6-804E-E2DBB9DF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/>
              <a:t>Sliding Window Protocol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97C277-A6FA-5605-38D8-911CB9085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15121"/>
            <a:ext cx="3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A3BE71-480C-F74E-21DB-EC1382843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442385"/>
            <a:ext cx="8610600" cy="39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957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BC648-9D26-86D7-8006-C8920BFE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8A018-E532-9ED8-6889-4CFD16DD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40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978A00D-06FC-8736-CAE2-0BCCB674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Transport for Real-Time (RTP)</a:t>
            </a:r>
            <a:endParaRPr lang="en-US" sz="4000" dirty="0">
              <a:latin typeface="+mn-lt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01E6EAA-EF9C-2278-B9A5-9E35986FC3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132853"/>
              </p:ext>
            </p:extLst>
          </p:nvPr>
        </p:nvGraphicFramePr>
        <p:xfrm>
          <a:off x="690605" y="1371600"/>
          <a:ext cx="7762789" cy="447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527880" imgH="3759120" progId="PBrush">
                  <p:embed/>
                </p:oleObj>
              </mc:Choice>
              <mc:Fallback>
                <p:oleObj name="Bitmap Image" r:id="rId2" imgW="6527880" imgH="37591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0605" y="1371600"/>
                        <a:ext cx="7762789" cy="447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8752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6133F-3D0B-51DF-CC01-967E0B8D1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059363"/>
          </a:xfrm>
        </p:spPr>
        <p:txBody>
          <a:bodyPr>
            <a:normAutofit/>
          </a:bodyPr>
          <a:lstStyle/>
          <a:p>
            <a:pPr algn="l"/>
            <a:r>
              <a:rPr lang="en-US" sz="2400" b="1" i="0" u="none" strike="noStrike" baseline="0" dirty="0"/>
              <a:t>Streaming applications </a:t>
            </a:r>
            <a:r>
              <a:rPr lang="en-US" sz="2400" b="0" i="0" u="none" strike="noStrike" baseline="0" dirty="0"/>
              <a:t>typically deliver </a:t>
            </a:r>
            <a:r>
              <a:rPr lang="en-US" sz="2400" b="1" i="0" u="none" strike="noStrike" baseline="0" dirty="0"/>
              <a:t>audio or video streams </a:t>
            </a:r>
            <a:r>
              <a:rPr lang="en-US" sz="2400" b="0" i="0" u="none" strike="noStrike" baseline="0" dirty="0"/>
              <a:t>from a server to a client and are typified by such commercial products as Spotify. </a:t>
            </a:r>
          </a:p>
          <a:p>
            <a:pPr algn="l"/>
            <a:r>
              <a:rPr lang="en-US" sz="2400" b="1" i="0" u="none" strike="noStrike" baseline="0" dirty="0"/>
              <a:t>Streaming video</a:t>
            </a:r>
            <a:r>
              <a:rPr lang="en-US" sz="2400" b="0" i="0" u="none" strike="noStrike" baseline="0" dirty="0"/>
              <a:t>, typified by </a:t>
            </a:r>
            <a:r>
              <a:rPr lang="en-US" sz="2400" b="1" i="0" u="none" strike="noStrike" baseline="0" dirty="0"/>
              <a:t>YouTube and Netflix</a:t>
            </a:r>
            <a:r>
              <a:rPr lang="en-US" sz="2400" b="0" i="0" u="none" strike="noStrike" baseline="0" dirty="0"/>
              <a:t>, has become one of the dominant forms of traffic on the Internet. </a:t>
            </a:r>
          </a:p>
          <a:p>
            <a:pPr lvl="1"/>
            <a:r>
              <a:rPr lang="en-US" sz="2400" b="0" i="0" u="none" strike="noStrike" baseline="0" dirty="0"/>
              <a:t>Because </a:t>
            </a:r>
            <a:r>
              <a:rPr lang="en-US" sz="2400" b="1" i="0" u="none" strike="noStrike" baseline="0" dirty="0"/>
              <a:t>streaming applications lack human-to-human interaction</a:t>
            </a:r>
            <a:r>
              <a:rPr lang="en-US" sz="2400" b="0" i="0" u="none" strike="noStrike" baseline="0" dirty="0"/>
              <a:t>, they place somewhat less stringent real-time requirements on the underlying protocols. </a:t>
            </a:r>
          </a:p>
          <a:p>
            <a:pPr algn="l"/>
            <a:r>
              <a:rPr lang="en-US" sz="2400" b="1" i="0" u="none" strike="noStrike" baseline="0" dirty="0"/>
              <a:t>Timeliness</a:t>
            </a:r>
            <a:r>
              <a:rPr lang="en-US" sz="2400" b="0" i="0" u="none" strike="noStrike" baseline="0" dirty="0"/>
              <a:t> is important, for example, you want a video to start playing soon after pushing “play,” and once it starts to play, </a:t>
            </a:r>
            <a:r>
              <a:rPr lang="en-US" sz="2400" b="0" i="1" u="none" strike="noStrike" baseline="0" dirty="0"/>
              <a:t>late packets will either cause it to stall or create some sort of visual degradation</a:t>
            </a:r>
            <a:r>
              <a:rPr lang="en-US" sz="2400" b="0" i="0" u="none" strike="noStrike" baseline="0" dirty="0"/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92F50-E2EE-B447-2F58-011378C5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E2076-9936-146C-CEFE-96B9B5A2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41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3F9F01-D432-E810-B434-9CE6A0E49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Transport for Real-Time (RTP)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8544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BD7C8-12A4-4A68-D0D9-031DEB0FA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81088"/>
            <a:ext cx="8839200" cy="5045076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/>
              <a:t>It should be apparent that designers of a </a:t>
            </a:r>
            <a:r>
              <a:rPr lang="en-US" sz="2400" b="1" i="0" u="none" strike="noStrike" baseline="0" dirty="0"/>
              <a:t>transport protocol </a:t>
            </a:r>
            <a:r>
              <a:rPr lang="en-US" sz="2400" b="0" i="0" u="none" strike="noStrike" baseline="0" dirty="0"/>
              <a:t>for </a:t>
            </a:r>
            <a:r>
              <a:rPr lang="en-US" sz="2400" b="1" i="0" u="none" strike="noStrike" baseline="0" dirty="0"/>
              <a:t>real-time and multimedia applications </a:t>
            </a:r>
            <a:r>
              <a:rPr lang="en-US" sz="2400" b="0" i="0" u="none" strike="noStrike" baseline="0" dirty="0"/>
              <a:t>face a real challenge in broadly defining the requirements to meet the needs of very different applications. </a:t>
            </a:r>
          </a:p>
          <a:p>
            <a:pPr algn="l"/>
            <a:r>
              <a:rPr lang="en-US" sz="2400" b="0" i="0" u="none" strike="noStrike" baseline="0" dirty="0"/>
              <a:t>They must also pay attention to the interactions among different applications, such as the synchronization of audio and video streams. </a:t>
            </a:r>
          </a:p>
          <a:p>
            <a:pPr algn="l"/>
            <a:r>
              <a:rPr lang="en-US" sz="2400" b="0" i="0" u="none" strike="noStrike" baseline="0" dirty="0"/>
              <a:t>The real-time transport protocol used today is the </a:t>
            </a:r>
            <a:r>
              <a:rPr lang="en-US" sz="2400" b="1" i="0" u="none" strike="noStrike" baseline="0" dirty="0"/>
              <a:t>Real-time Transport Protocol (RTP).</a:t>
            </a:r>
            <a:endParaRPr lang="en-US" sz="24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59956-ACB5-7289-17A0-0CC6B6E2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C221D5-A216-672E-7780-6869B8D5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42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570BD8-39AC-61FB-1918-AA8DE80B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Transport for Real-Time (RTP)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76637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4AC78-C7A4-8857-D664-FA6F2257C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98316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b="0" i="0" u="none" strike="noStrike" baseline="0" dirty="0"/>
              <a:t>Much of </a:t>
            </a:r>
            <a:r>
              <a:rPr lang="en-US" sz="2400" b="1" i="0" u="none" strike="noStrike" baseline="0" dirty="0"/>
              <a:t>RTP derives from protocol </a:t>
            </a:r>
            <a:r>
              <a:rPr lang="en-US" sz="2400" b="0" i="0" u="none" strike="noStrike" baseline="0" dirty="0"/>
              <a:t>functionality originally embedded in the application. </a:t>
            </a:r>
          </a:p>
          <a:p>
            <a:pPr algn="l"/>
            <a:r>
              <a:rPr lang="en-US" sz="2400" b="1" i="0" u="none" strike="noStrike" baseline="0" dirty="0">
                <a:solidFill>
                  <a:srgbClr val="000000"/>
                </a:solidFill>
              </a:rPr>
              <a:t>RTP can run over many lower-layer protocols but still commonly runs over UDP. 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</a:rPr>
              <a:t>That leads to the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protocol stack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shown in </a:t>
            </a:r>
            <a:r>
              <a:rPr lang="en-US" sz="2400" b="1" i="0" u="none" strike="noStrike" baseline="0" dirty="0"/>
              <a:t>Figure 5.24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pPr algn="l"/>
            <a:r>
              <a:rPr lang="en-US" sz="2400" b="1" i="0" strike="noStrike" baseline="0" dirty="0">
                <a:solidFill>
                  <a:srgbClr val="000000"/>
                </a:solidFill>
              </a:rPr>
              <a:t>Figure shows</a:t>
            </a:r>
            <a:r>
              <a:rPr lang="en-US" sz="2400" b="1" i="0" u="sng" strike="noStrike" baseline="0" dirty="0">
                <a:solidFill>
                  <a:srgbClr val="000000"/>
                </a:solidFill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running a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transport protocol (RTP)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over another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(UDP) protocol.</a:t>
            </a:r>
          </a:p>
          <a:p>
            <a:pPr algn="l"/>
            <a:r>
              <a:rPr lang="en-US" sz="2400" b="1" i="0" u="none" strike="noStrike" baseline="0" dirty="0">
                <a:solidFill>
                  <a:srgbClr val="000000"/>
                </a:solidFill>
              </a:rPr>
              <a:t>There is no rule against that,</a:t>
            </a:r>
            <a:r>
              <a:rPr lang="en-US" sz="2400" i="0" u="none" strike="noStrike" baseline="0" dirty="0">
                <a:solidFill>
                  <a:srgbClr val="000000"/>
                </a:solidFill>
              </a:rPr>
              <a:t> and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it makes a lot of sense since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UDP provides such a minimal level of functionality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and the basic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demultiplexing based on port numbers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is just what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RTP needs as a starting point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</a:rPr>
              <a:t>So,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rather than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recreate port numbers in RTP, RTP outsources the demultiplexing function to UDP.</a:t>
            </a:r>
            <a:endParaRPr lang="en-US" sz="2400" b="1" dirty="0"/>
          </a:p>
          <a:p>
            <a:pPr algn="l"/>
            <a:endParaRPr lang="en-US" sz="2400" b="0" i="0" u="none" strike="noStrike" baseline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EF486-97CC-65D3-86AB-308CCE30F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FB5B9-5911-F3D8-0038-BBDDD9C6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43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C6E4EBF-3273-4D3F-4EA1-040366A64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926" y="30480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Transport for Real-Time (RTP)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07506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87BD5-7FDD-EFEB-2991-572F19C7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AC95F-0AEB-5F0D-5BF1-08ADC248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44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E328B2F-CE2A-0D09-939E-E4EC174A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926" y="304800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Transport for Real-Time (RTP)</a:t>
            </a:r>
            <a:endParaRPr lang="en-US" sz="4000" dirty="0">
              <a:latin typeface="+mn-lt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2D00EEB-8872-99C9-3EAB-989CCB5C81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031056"/>
              </p:ext>
            </p:extLst>
          </p:nvPr>
        </p:nvGraphicFramePr>
        <p:xfrm>
          <a:off x="433227" y="1600200"/>
          <a:ext cx="7394087" cy="40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492880" imgH="2971800" progId="PBrush">
                  <p:embed/>
                </p:oleObj>
              </mc:Choice>
              <mc:Fallback>
                <p:oleObj name="Bitmap Image" r:id="rId2" imgW="5492880" imgH="2971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3227" y="1600200"/>
                        <a:ext cx="7394087" cy="400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13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5931-E2CF-940B-DD80-41EFBE20F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1415"/>
          </a:xfrm>
        </p:spPr>
        <p:txBody>
          <a:bodyPr/>
          <a:lstStyle/>
          <a:p>
            <a:r>
              <a:rPr lang="en-US" sz="4400" i="0" u="none" strike="noStrike" baseline="0" dirty="0"/>
              <a:t>Sliding Window Protocol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7AA18-34CB-8379-CBE2-C7D1672C8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F27D2-D289-D897-3F42-E9C79E98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5</a:t>
            </a:fld>
            <a:endParaRPr lang="th-T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F60405-A048-634B-7FC8-3EDE3295C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84" y="3428991"/>
            <a:ext cx="31" cy="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D42428-041A-9429-C276-CFEA7036C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8" y="0"/>
            <a:ext cx="3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F0D1D2-B9D2-AA8E-FF12-40298045C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99" y="1136052"/>
            <a:ext cx="8458201" cy="501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0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8D6EA-F680-5296-EF98-464FE7D5D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83163"/>
          </a:xfrm>
        </p:spPr>
        <p:txBody>
          <a:bodyPr>
            <a:normAutofit/>
          </a:bodyPr>
          <a:lstStyle/>
          <a:p>
            <a:pPr algn="l"/>
            <a:r>
              <a:rPr lang="en-US" sz="2400" b="1" i="0" u="none" strike="noStrike" baseline="0" dirty="0"/>
              <a:t>LastByteRcvd</a:t>
            </a:r>
            <a:r>
              <a:rPr lang="en-US" sz="2400" b="0" i="0" u="none" strike="noStrike" baseline="0" dirty="0"/>
              <a:t> moves to the right (is </a:t>
            </a:r>
            <a:r>
              <a:rPr lang="en-US" sz="2400" b="1" i="0" u="none" strike="noStrike" baseline="0" dirty="0"/>
              <a:t>incremented</a:t>
            </a:r>
            <a:r>
              <a:rPr lang="en-US" sz="2400" b="0" i="0" u="none" strike="noStrike" baseline="0" dirty="0"/>
              <a:t>), meaning that the size of the </a:t>
            </a:r>
            <a:r>
              <a:rPr lang="en-US" sz="2400" b="1" i="0" u="none" strike="noStrike" baseline="0" dirty="0"/>
              <a:t>advertised window </a:t>
            </a:r>
            <a:r>
              <a:rPr lang="en-US" sz="2400" b="0" i="0" u="none" strike="noStrike" baseline="0" dirty="0"/>
              <a:t>shrinks (reduced).</a:t>
            </a:r>
          </a:p>
          <a:p>
            <a:pPr algn="l"/>
            <a:r>
              <a:rPr lang="en-US" sz="2400" b="0" i="0" u="none" strike="noStrike" baseline="0" dirty="0"/>
              <a:t>If the </a:t>
            </a:r>
            <a:r>
              <a:rPr lang="en-US" sz="2400" b="1" i="0" u="none" strike="noStrike" baseline="0" dirty="0"/>
              <a:t>local process </a:t>
            </a:r>
            <a:r>
              <a:rPr lang="en-US" sz="2400" b="0" i="0" u="none" strike="noStrike" baseline="0" dirty="0"/>
              <a:t>reads all data from the </a:t>
            </a:r>
            <a:r>
              <a:rPr lang="en-US" sz="2400" b="1" i="0" u="none" strike="noStrike" baseline="0" dirty="0"/>
              <a:t>receive</a:t>
            </a:r>
            <a:r>
              <a:rPr lang="en-US" sz="2400" b="0" i="0" u="none" strike="noStrike" baseline="0" dirty="0"/>
              <a:t> </a:t>
            </a:r>
            <a:r>
              <a:rPr lang="en-US" sz="2400" b="1" i="0" u="none" strike="noStrike" baseline="0" dirty="0"/>
              <a:t>buffer </a:t>
            </a:r>
            <a:r>
              <a:rPr lang="en-US" sz="2400" b="0" i="0" u="none" strike="noStrike" baseline="0" dirty="0"/>
              <a:t>just as fast as it arrives, the </a:t>
            </a:r>
            <a:r>
              <a:rPr lang="en-US" sz="2400" b="1" i="0" u="none" strike="noStrike" baseline="0" dirty="0"/>
              <a:t>advertised window </a:t>
            </a:r>
            <a:r>
              <a:rPr lang="en-US" sz="2400" b="0" i="0" u="none" strike="noStrike" baseline="0" dirty="0"/>
              <a:t>stays open (i.e., </a:t>
            </a:r>
            <a:r>
              <a:rPr lang="en-US" sz="2400" b="1" i="0" u="none" strike="noStrike" baseline="0" dirty="0"/>
              <a:t>AdvertisedWindow = MaxRcvBuffer</a:t>
            </a:r>
            <a:r>
              <a:rPr lang="en-US" sz="2400" b="0" i="0" u="none" strike="noStrike" baseline="0" dirty="0"/>
              <a:t>).</a:t>
            </a:r>
          </a:p>
          <a:p>
            <a:pPr algn="l"/>
            <a:r>
              <a:rPr lang="en-US" sz="2400" b="1" i="0" u="none" strike="noStrike" baseline="0" dirty="0"/>
              <a:t>TCP</a:t>
            </a:r>
            <a:r>
              <a:rPr lang="en-US" sz="2400" b="0" i="0" u="none" strike="noStrike" baseline="0" dirty="0"/>
              <a:t> on the </a:t>
            </a:r>
            <a:r>
              <a:rPr lang="en-US" sz="2400" b="1" i="0" u="none" strike="noStrike" baseline="0" dirty="0"/>
              <a:t>sending side </a:t>
            </a:r>
            <a:r>
              <a:rPr lang="en-US" sz="2400" b="0" i="0" u="none" strike="noStrike" baseline="0" dirty="0"/>
              <a:t>must then adhere to the </a:t>
            </a:r>
            <a:r>
              <a:rPr lang="en-US" sz="2400" b="1" i="0" u="none" strike="noStrike" baseline="0" dirty="0"/>
              <a:t>advertised window </a:t>
            </a:r>
            <a:r>
              <a:rPr lang="en-US" sz="2400" b="0" i="0" u="none" strike="noStrike" baseline="0" dirty="0"/>
              <a:t>it gets from the </a:t>
            </a:r>
            <a:r>
              <a:rPr lang="en-US" sz="2400" b="1" i="0" u="none" strike="noStrike" baseline="0" dirty="0"/>
              <a:t>receiver</a:t>
            </a:r>
            <a:r>
              <a:rPr lang="en-US" sz="2400" b="0" i="0" u="none" strike="noStrike" baseline="0" dirty="0"/>
              <a:t>. </a:t>
            </a:r>
          </a:p>
          <a:p>
            <a:pPr algn="l"/>
            <a:r>
              <a:rPr lang="en-US" sz="2400" b="0" i="0" u="none" strike="noStrike" baseline="0" dirty="0"/>
              <a:t> On the </a:t>
            </a:r>
            <a:r>
              <a:rPr lang="en-US" sz="2400" b="1" i="0" u="sng" strike="noStrike" baseline="0" dirty="0"/>
              <a:t>sending side</a:t>
            </a:r>
            <a:r>
              <a:rPr lang="en-US" sz="2400" b="0" i="0" u="none" strike="noStrike" baseline="0" dirty="0"/>
              <a:t>, at any given time, </a:t>
            </a:r>
            <a:r>
              <a:rPr lang="en-US" sz="2400" b="1" i="0" u="none" strike="noStrike" baseline="0" dirty="0"/>
              <a:t>TCP</a:t>
            </a:r>
            <a:r>
              <a:rPr lang="en-US" sz="2400" b="0" i="0" u="none" strike="noStrike" baseline="0" dirty="0"/>
              <a:t> must ensure that (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LastByteSent </a:t>
            </a:r>
            <a:r>
              <a:rPr lang="en-US" sz="2400" b="1" i="0" u="none" strike="noStrike" baseline="0" dirty="0">
                <a:solidFill>
                  <a:srgbClr val="666666"/>
                </a:solidFill>
              </a:rPr>
              <a:t>–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LastByteAcked</a:t>
            </a:r>
            <a:r>
              <a:rPr lang="en-US" sz="2400" i="0" u="none" strike="noStrike" baseline="0" dirty="0">
                <a:solidFill>
                  <a:srgbClr val="000000"/>
                </a:solidFill>
              </a:rPr>
              <a:t>)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2400" b="1" i="0" u="none" strike="noStrike" baseline="0" dirty="0">
                <a:solidFill>
                  <a:srgbClr val="666666"/>
                </a:solidFill>
              </a:rPr>
              <a:t>&lt;=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AdvertisedWindow</a:t>
            </a:r>
            <a:endParaRPr lang="en-US" sz="24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526B1-9235-5193-BEFA-26678D97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DFEE2-C5AC-11D4-472F-429F6314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6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10CAAA4-D600-2DEC-CF14-71A0D06BE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/>
              <a:t>Sliding Window Protocol</a:t>
            </a:r>
            <a:endParaRPr lang="en-US"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72849D-62E3-794F-CA3E-08C0CB35C884}"/>
              </a:ext>
            </a:extLst>
          </p:cNvPr>
          <p:cNvSpPr/>
          <p:nvPr/>
        </p:nvSpPr>
        <p:spPr>
          <a:xfrm>
            <a:off x="533400" y="4343400"/>
            <a:ext cx="7162800" cy="381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47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56072F-B53B-C8BA-B00E-F8EC7524C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51C3C-1B75-0F9E-8F78-6D5B1876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7</a:t>
            </a:fld>
            <a:endParaRPr lang="th-TH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B75D64A-44BB-A488-52C3-10E3DE7A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/>
              <a:t>Sliding Window Protocol</a:t>
            </a:r>
            <a:endParaRPr lang="en-US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77F7B7-15EC-11C6-E7C8-B6F713210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31115"/>
            <a:ext cx="7315200" cy="449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03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D090-2818-FFF0-3DF7-847A4597F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365750"/>
          </a:xfrm>
        </p:spPr>
        <p:txBody>
          <a:bodyPr>
            <a:normAutofit/>
          </a:bodyPr>
          <a:lstStyle/>
          <a:p>
            <a:r>
              <a:rPr lang="en-US" sz="2400" b="0" i="0" u="none" strike="noStrike" baseline="0" dirty="0"/>
              <a:t>The </a:t>
            </a:r>
            <a:r>
              <a:rPr lang="en-US" sz="2400" b="1" i="0" u="none" strike="noStrike" baseline="0" dirty="0"/>
              <a:t>sender </a:t>
            </a:r>
            <a:r>
              <a:rPr lang="en-US" sz="2400" b="0" i="0" u="none" strike="noStrike" baseline="0" dirty="0"/>
              <a:t>computes an </a:t>
            </a:r>
            <a:r>
              <a:rPr lang="en-US" sz="2400" b="1" i="0" u="none" strike="noStrike" baseline="0" dirty="0"/>
              <a:t>effective window </a:t>
            </a:r>
            <a:r>
              <a:rPr lang="en-US" sz="2400" b="0" i="0" u="none" strike="noStrike" baseline="0" dirty="0"/>
              <a:t>that limits how much data it can send  further to the receiver based on its </a:t>
            </a:r>
            <a:r>
              <a:rPr lang="en-US" sz="2400" b="1" i="0" u="none" strike="noStrike" baseline="0" dirty="0"/>
              <a:t>send buffer</a:t>
            </a:r>
            <a:r>
              <a:rPr lang="en-US" sz="2400" b="0" i="0" u="none" strike="noStrike" baseline="0" dirty="0"/>
              <a:t>: </a:t>
            </a:r>
          </a:p>
          <a:p>
            <a:endParaRPr lang="en-US" sz="2400" b="0" i="0" u="none" strike="noStrike" baseline="0" dirty="0"/>
          </a:p>
          <a:p>
            <a:pPr marL="0" indent="0">
              <a:buNone/>
            </a:pPr>
            <a:r>
              <a:rPr lang="en-US" sz="2000" b="1" i="0" u="none" strike="noStrike" baseline="0" dirty="0">
                <a:solidFill>
                  <a:srgbClr val="000000"/>
                </a:solidFill>
              </a:rPr>
              <a:t>  </a:t>
            </a:r>
          </a:p>
          <a:p>
            <a:pPr lvl="1"/>
            <a:r>
              <a:rPr lang="en-US" sz="2400" i="1" u="sng" strike="noStrike" baseline="0" dirty="0"/>
              <a:t>The size of the </a:t>
            </a:r>
            <a:r>
              <a:rPr lang="en-US" sz="2400" b="1" i="1" u="sng" strike="noStrike" baseline="0" dirty="0"/>
              <a:t>EffectiveWindow</a:t>
            </a:r>
            <a:r>
              <a:rPr lang="en-US" sz="2400" b="0" i="1" u="sng" strike="noStrike" baseline="0" dirty="0"/>
              <a:t> must be </a:t>
            </a:r>
            <a:r>
              <a:rPr lang="en-US" sz="2400" b="1" i="1" u="sng" strike="noStrike" baseline="0" dirty="0"/>
              <a:t>greater than 0 </a:t>
            </a:r>
            <a:r>
              <a:rPr lang="en-US" sz="2400" b="0" i="1" u="sng" strike="noStrike" baseline="0" dirty="0"/>
              <a:t>before the sender can send more data</a:t>
            </a:r>
            <a:r>
              <a:rPr lang="en-US" sz="2400" b="0" i="0" u="sng" strike="noStrike" baseline="0" dirty="0"/>
              <a:t>. </a:t>
            </a:r>
          </a:p>
          <a:p>
            <a:pPr algn="l"/>
            <a:r>
              <a:rPr lang="en-US" sz="2400" b="0" i="0" u="none" strike="noStrike" baseline="0" dirty="0"/>
              <a:t>Assume that the </a:t>
            </a:r>
            <a:r>
              <a:rPr lang="en-US" sz="2400" b="1" i="0" u="none" strike="noStrike" baseline="0" dirty="0"/>
              <a:t>last</a:t>
            </a:r>
            <a:r>
              <a:rPr lang="en-US" sz="2400" b="0" i="0" u="none" strike="noStrike" baseline="0" dirty="0"/>
              <a:t> </a:t>
            </a:r>
            <a:r>
              <a:rPr lang="en-US" sz="2400" b="1" i="0" u="none" strike="noStrike" baseline="0" dirty="0"/>
              <a:t>acknowledge </a:t>
            </a:r>
            <a:r>
              <a:rPr lang="en-US" sz="2400" b="0" i="0" u="none" strike="noStrike" baseline="0" dirty="0"/>
              <a:t>arrived</a:t>
            </a:r>
            <a:r>
              <a:rPr lang="en-US" sz="2400" i="0" u="none" strike="noStrike" baseline="0" dirty="0"/>
              <a:t> for</a:t>
            </a:r>
            <a:r>
              <a:rPr lang="en-US" sz="2400" b="1" i="0" u="none" strike="noStrike" baseline="0" dirty="0"/>
              <a:t> x bytes</a:t>
            </a:r>
            <a:r>
              <a:rPr lang="en-US" sz="2400" b="0" i="0" u="none" strike="noStrike" baseline="0" dirty="0"/>
              <a:t>, allowing the </a:t>
            </a:r>
            <a:r>
              <a:rPr lang="en-US" sz="2400" b="1" i="0" u="none" strike="noStrike" baseline="0" dirty="0"/>
              <a:t>sender </a:t>
            </a:r>
            <a:r>
              <a:rPr lang="en-US" sz="2400" i="0" u="none" strike="noStrike" baseline="0" dirty="0"/>
              <a:t>to increment </a:t>
            </a:r>
            <a:r>
              <a:rPr lang="en-US" sz="2400" b="1" i="0" u="none" strike="noStrike" baseline="0" dirty="0"/>
              <a:t>LastByteAcked </a:t>
            </a:r>
            <a:r>
              <a:rPr lang="en-US" sz="2400" i="0" u="none" strike="noStrike" baseline="0" dirty="0"/>
              <a:t>by </a:t>
            </a:r>
            <a:r>
              <a:rPr lang="en-US" sz="2400" b="1" i="0" u="none" strike="noStrike" baseline="0" dirty="0"/>
              <a:t>x</a:t>
            </a:r>
            <a:r>
              <a:rPr lang="en-US" sz="2400" b="0" i="0" u="none" strike="noStrike" baseline="0" dirty="0"/>
              <a:t>; because the </a:t>
            </a:r>
            <a:r>
              <a:rPr lang="en-US" sz="2400" b="1" i="0" u="none" strike="noStrike" baseline="0" dirty="0"/>
              <a:t>receiving process was not reading any data from its buffer</a:t>
            </a:r>
            <a:r>
              <a:rPr lang="en-US" sz="2400" b="0" i="0" u="none" strike="noStrike" baseline="0" dirty="0"/>
              <a:t>, the </a:t>
            </a:r>
            <a:r>
              <a:rPr lang="en-US" sz="2400" b="1" i="0" u="none" strike="noStrike" baseline="0" dirty="0"/>
              <a:t>advertised window </a:t>
            </a:r>
            <a:r>
              <a:rPr lang="en-US" sz="2400" b="0" i="0" u="none" strike="noStrike" baseline="0" dirty="0"/>
              <a:t>is now </a:t>
            </a:r>
            <a:r>
              <a:rPr lang="en-US" sz="2400" b="1" i="0" u="none" strike="noStrike" baseline="0" dirty="0"/>
              <a:t>x bytes smaller </a:t>
            </a:r>
            <a:r>
              <a:rPr lang="en-US" sz="2400" b="0" i="0" u="none" strike="noStrike" baseline="0" dirty="0"/>
              <a:t>than the time before. </a:t>
            </a:r>
          </a:p>
          <a:p>
            <a:pPr algn="l"/>
            <a:r>
              <a:rPr lang="en-US" sz="2400" b="0" i="0" u="none" strike="noStrike" baseline="0" dirty="0"/>
              <a:t>In such a situation, the sender would be able to </a:t>
            </a:r>
            <a:r>
              <a:rPr lang="en-US" sz="2400" b="1" i="0" u="none" strike="noStrike" baseline="0" dirty="0"/>
              <a:t>free buffer space</a:t>
            </a:r>
            <a:r>
              <a:rPr lang="en-US" sz="2400" b="0" i="0" u="none" strike="noStrike" baseline="0" dirty="0"/>
              <a:t> but not send any more data</a:t>
            </a:r>
            <a:endParaRPr lang="en-US" sz="2400" dirty="0"/>
          </a:p>
          <a:p>
            <a:pPr lvl="1"/>
            <a:endParaRPr lang="en-US" sz="2400" b="0" i="0" u="sng" strike="noStrike" baseline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C240E-2D85-3A72-B1AB-77B08E09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FE1EB-B036-95D1-5D71-6E4D354A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8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BCE9C4-1415-33CB-072C-A681F224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/>
              <a:t>Sliding Window Protocol</a:t>
            </a:r>
            <a:endParaRPr lang="en-US"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B44756-159B-004A-9A15-76AB2027F649}"/>
              </a:ext>
            </a:extLst>
          </p:cNvPr>
          <p:cNvSpPr/>
          <p:nvPr/>
        </p:nvSpPr>
        <p:spPr>
          <a:xfrm>
            <a:off x="642135" y="1905000"/>
            <a:ext cx="80772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endParaRPr lang="en-US" sz="2000" b="1" i="0" u="none" strike="noStrike" baseline="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b="1" i="0" u="none" strike="noStrike" baseline="0" dirty="0">
                <a:solidFill>
                  <a:srgbClr val="000000"/>
                </a:solidFill>
              </a:rPr>
              <a:t>EffectiveWindow </a:t>
            </a:r>
            <a:r>
              <a:rPr lang="en-US" sz="2000" b="1" i="0" u="none" strike="noStrike" baseline="0" dirty="0">
                <a:solidFill>
                  <a:srgbClr val="666666"/>
                </a:solidFill>
              </a:rPr>
              <a:t>= 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AdvertisedWindow </a:t>
            </a:r>
            <a:r>
              <a:rPr lang="en-US" sz="2000" b="1" i="0" u="none" strike="noStrike" baseline="0" dirty="0">
                <a:solidFill>
                  <a:srgbClr val="666666"/>
                </a:solidFill>
              </a:rPr>
              <a:t>- 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(LastByteSent </a:t>
            </a:r>
            <a:r>
              <a:rPr lang="en-US" sz="2000" b="1" i="0" u="none" strike="noStrike" baseline="0" dirty="0">
                <a:solidFill>
                  <a:srgbClr val="666666"/>
                </a:solidFill>
              </a:rPr>
              <a:t>- 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LastByteAcked)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742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A837ED-05C8-32D3-3932-63D84D19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CFF4F-89E1-650E-7DFE-4107DD9A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9</a:t>
            </a:fld>
            <a:endParaRPr lang="th-T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C607EA-299C-FECE-5A29-F5A86E0D1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8" y="0"/>
            <a:ext cx="3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C0F97B-DE3D-DA38-B959-E68AB2F67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22" y="1143000"/>
            <a:ext cx="7781752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84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AFD5816E7D914AA716CC990F3A338A" ma:contentTypeVersion="4" ma:contentTypeDescription="Create a new document." ma:contentTypeScope="" ma:versionID="7cd67410788d2ee0e3b6a9a49b97b805">
  <xsd:schema xmlns:xsd="http://www.w3.org/2001/XMLSchema" xmlns:xs="http://www.w3.org/2001/XMLSchema" xmlns:p="http://schemas.microsoft.com/office/2006/metadata/properties" xmlns:ns2="f552a409-6c25-434a-8ced-a1201b983f43" targetNamespace="http://schemas.microsoft.com/office/2006/metadata/properties" ma:root="true" ma:fieldsID="556605e655f5121e38c7faedec4852a1" ns2:_="">
    <xsd:import namespace="f552a409-6c25-434a-8ced-a1201b983f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52a409-6c25-434a-8ced-a1201b983f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B5CF40-4C1B-4643-B7E1-D69A04154B1E}"/>
</file>

<file path=customXml/itemProps2.xml><?xml version="1.0" encoding="utf-8"?>
<ds:datastoreItem xmlns:ds="http://schemas.openxmlformats.org/officeDocument/2006/customXml" ds:itemID="{A57613EA-BEFE-4D94-87C9-49A056199E74}"/>
</file>

<file path=customXml/itemProps3.xml><?xml version="1.0" encoding="utf-8"?>
<ds:datastoreItem xmlns:ds="http://schemas.openxmlformats.org/officeDocument/2006/customXml" ds:itemID="{FD6157FA-C6B4-4380-8F75-BA1FFFDF8275}"/>
</file>

<file path=docProps/app.xml><?xml version="1.0" encoding="utf-8"?>
<Properties xmlns="http://schemas.openxmlformats.org/officeDocument/2006/extended-properties" xmlns:vt="http://schemas.openxmlformats.org/officeDocument/2006/docPropsVTypes">
  <TotalTime>5097</TotalTime>
  <Words>4236</Words>
  <Application>Microsoft Office PowerPoint</Application>
  <PresentationFormat>On-screen Show (4:3)</PresentationFormat>
  <Paragraphs>316</Paragraphs>
  <Slides>44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NimbusMonL-Regu</vt:lpstr>
      <vt:lpstr>NimbusRomNo9L-Regu</vt:lpstr>
      <vt:lpstr>NimbusRomNo9L-ReguItal</vt:lpstr>
      <vt:lpstr>NimbusSanL-Bold</vt:lpstr>
      <vt:lpstr>Office Theme</vt:lpstr>
      <vt:lpstr>Custom Design</vt:lpstr>
      <vt:lpstr>Bitmap Image</vt:lpstr>
      <vt:lpstr>Chapter 5 End-To-End Protocols II </vt:lpstr>
      <vt:lpstr>Sliding Window Protocol</vt:lpstr>
      <vt:lpstr>Sliding Window Protocol</vt:lpstr>
      <vt:lpstr>Sliding Window Protocol</vt:lpstr>
      <vt:lpstr>Sliding Window Protocol</vt:lpstr>
      <vt:lpstr>Sliding Window Protocol</vt:lpstr>
      <vt:lpstr>Sliding Window Protocol</vt:lpstr>
      <vt:lpstr>Sliding Window Protocol</vt:lpstr>
      <vt:lpstr>PowerPoint Presentation</vt:lpstr>
      <vt:lpstr>Sliding Window Protocol</vt:lpstr>
      <vt:lpstr>Sliding Window Protocol</vt:lpstr>
      <vt:lpstr>Sliding Window Protocol</vt:lpstr>
      <vt:lpstr>Sliding Window Protocol</vt:lpstr>
      <vt:lpstr>Sliding Window Protocol</vt:lpstr>
      <vt:lpstr>Sliding Window Protocol</vt:lpstr>
      <vt:lpstr>Sliding Window Protocol</vt:lpstr>
      <vt:lpstr>Control Flow</vt:lpstr>
      <vt:lpstr>Control Flow</vt:lpstr>
      <vt:lpstr>Silly Window Syndrome</vt:lpstr>
      <vt:lpstr>Silly Window Syndrome</vt:lpstr>
      <vt:lpstr>Silly Window Syndrome</vt:lpstr>
      <vt:lpstr>Adaptive Retransmission </vt:lpstr>
      <vt:lpstr>A Simple Timeout Algorithm for TCP </vt:lpstr>
      <vt:lpstr>Karn/Partridge Algorithm</vt:lpstr>
      <vt:lpstr>Karn/Partridge Algorithm</vt:lpstr>
      <vt:lpstr>Karn/Partridge Algorithm</vt:lpstr>
      <vt:lpstr>  Remote Procedure Call (RPC) </vt:lpstr>
      <vt:lpstr>  Remote Procedure Call (RPC) </vt:lpstr>
      <vt:lpstr>  Remote Procedure Call (RPC) </vt:lpstr>
      <vt:lpstr>  Remote Procedure Call (RPC)   </vt:lpstr>
      <vt:lpstr>  Remote Procedure Call (RPC)   </vt:lpstr>
      <vt:lpstr>  Remote Procedure Call (RPC)   </vt:lpstr>
      <vt:lpstr>  Remote Procedure Call (RPC)   </vt:lpstr>
      <vt:lpstr>  Remote Procedure Call (RPC)   </vt:lpstr>
      <vt:lpstr>  Remote Procedure Call (RPC)   </vt:lpstr>
      <vt:lpstr>  Remote Procedure Call (RPC)   </vt:lpstr>
      <vt:lpstr>Synchronous vs. Asynchronous Protocols</vt:lpstr>
      <vt:lpstr>Synchronous vs. Asynchronous Protocols</vt:lpstr>
      <vt:lpstr>Transport for Real-Time (RTP)</vt:lpstr>
      <vt:lpstr>Transport for Real-Time (RTP)</vt:lpstr>
      <vt:lpstr>Transport for Real-Time (RTP)</vt:lpstr>
      <vt:lpstr>Transport for Real-Time (RTP)</vt:lpstr>
      <vt:lpstr>Transport for Real-Time (RTP)</vt:lpstr>
      <vt:lpstr>Transport for Real-Time (RTP)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Foundation</dc:title>
  <dc:creator>win7</dc:creator>
  <cp:lastModifiedBy>SIDDHARTH KRISHNA</cp:lastModifiedBy>
  <cp:revision>1391</cp:revision>
  <dcterms:created xsi:type="dcterms:W3CDTF">2022-05-13T05:25:49Z</dcterms:created>
  <dcterms:modified xsi:type="dcterms:W3CDTF">2023-09-03T07:21:56Z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0x0101007FAFD5816E7D914AA716CC990F3A338A</vt:lpwstr>
  </property>
</Properties>
</file>