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68"/>
  </p:notesMasterIdLst>
  <p:sldIdLst>
    <p:sldId id="256" r:id="rId11"/>
    <p:sldId id="257" r:id="rId12"/>
    <p:sldId id="258" r:id="rId13"/>
    <p:sldId id="323" r:id="rId14"/>
    <p:sldId id="259" r:id="rId15"/>
    <p:sldId id="325" r:id="rId16"/>
    <p:sldId id="261" r:id="rId17"/>
    <p:sldId id="262" r:id="rId18"/>
    <p:sldId id="263" r:id="rId19"/>
    <p:sldId id="265" r:id="rId20"/>
    <p:sldId id="338" r:id="rId21"/>
    <p:sldId id="268" r:id="rId22"/>
    <p:sldId id="340" r:id="rId23"/>
    <p:sldId id="342" r:id="rId24"/>
    <p:sldId id="270" r:id="rId25"/>
    <p:sldId id="344" r:id="rId26"/>
    <p:sldId id="345" r:id="rId27"/>
    <p:sldId id="273" r:id="rId28"/>
    <p:sldId id="274" r:id="rId29"/>
    <p:sldId id="275" r:id="rId30"/>
    <p:sldId id="276" r:id="rId31"/>
    <p:sldId id="277" r:id="rId32"/>
    <p:sldId id="278" r:id="rId33"/>
    <p:sldId id="354" r:id="rId34"/>
    <p:sldId id="280" r:id="rId35"/>
    <p:sldId id="356" r:id="rId36"/>
    <p:sldId id="357" r:id="rId37"/>
    <p:sldId id="282" r:id="rId38"/>
    <p:sldId id="283" r:id="rId39"/>
    <p:sldId id="285" r:id="rId40"/>
    <p:sldId id="289" r:id="rId41"/>
    <p:sldId id="292" r:id="rId42"/>
    <p:sldId id="293" r:id="rId43"/>
    <p:sldId id="385" r:id="rId44"/>
    <p:sldId id="295" r:id="rId45"/>
    <p:sldId id="387" r:id="rId46"/>
    <p:sldId id="390" r:id="rId47"/>
    <p:sldId id="388" r:id="rId48"/>
    <p:sldId id="296" r:id="rId49"/>
    <p:sldId id="297" r:id="rId50"/>
    <p:sldId id="397" r:id="rId51"/>
    <p:sldId id="399" r:id="rId52"/>
    <p:sldId id="401" r:id="rId53"/>
    <p:sldId id="299" r:id="rId54"/>
    <p:sldId id="301" r:id="rId55"/>
    <p:sldId id="302" r:id="rId56"/>
    <p:sldId id="422" r:id="rId57"/>
    <p:sldId id="304" r:id="rId58"/>
    <p:sldId id="427" r:id="rId59"/>
    <p:sldId id="428" r:id="rId60"/>
    <p:sldId id="429" r:id="rId61"/>
    <p:sldId id="430" r:id="rId62"/>
    <p:sldId id="431" r:id="rId63"/>
    <p:sldId id="308" r:id="rId64"/>
    <p:sldId id="311" r:id="rId65"/>
    <p:sldId id="312" r:id="rId66"/>
    <p:sldId id="314" r:id="rId6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1" autoAdjust="0"/>
  </p:normalViewPr>
  <p:slideViewPr>
    <p:cSldViewPr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slideMaster" Target="slideMasters/slideMaster4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Edition</a:t>
            </a:r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Authors</a:t>
            </a:r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This Is a Sample Outline for Two-Column (2 Boxes) and Double-numbered</a:t>
            </a:r>
          </a:p>
          <a:p>
            <a:pPr lvl="0"/>
            <a:r>
              <a:rPr lang="en-US" dirty="0"/>
              <a:t>It is Two-column 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H2s</a:t>
            </a:r>
          </a:p>
          <a:p>
            <a:pPr lvl="0"/>
            <a:r>
              <a:rPr lang="en-US" dirty="0"/>
              <a:t>It Is One-column Only</a:t>
            </a:r>
          </a:p>
          <a:p>
            <a:pPr lvl="1"/>
            <a:r>
              <a:rPr lang="en-US" dirty="0"/>
              <a:t>It Will Probably Not Have Art</a:t>
            </a:r>
          </a:p>
          <a:p>
            <a:pPr lvl="0"/>
            <a:r>
              <a:rPr lang="en-US" dirty="0"/>
              <a:t>This 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Fourteenth Edition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Jerry FitzGerald, Alan Dennis, and Alexandra Durcikova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11379200" cy="746759"/>
          </a:xfrm>
        </p:spPr>
        <p:txBody>
          <a:bodyPr/>
          <a:lstStyle/>
          <a:p>
            <a:r>
              <a:rPr lang="en-US" dirty="0"/>
              <a:t>Develop Risk Measurement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28600" y="1219200"/>
            <a:ext cx="11811000" cy="5029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 "/>
              </a:rPr>
              <a:t>Risk measurement criteria </a:t>
            </a:r>
            <a:r>
              <a:rPr lang="en-US" sz="2400" dirty="0">
                <a:latin typeface="Calibri "/>
              </a:rPr>
              <a:t>are the measures used to evaluate the </a:t>
            </a:r>
            <a:r>
              <a:rPr lang="en-US" sz="2400" b="1" i="1" dirty="0">
                <a:latin typeface="Calibri "/>
              </a:rPr>
              <a:t>way a security threat could affect the organization</a:t>
            </a:r>
          </a:p>
          <a:p>
            <a:r>
              <a:rPr lang="en-US" sz="2400" dirty="0">
                <a:latin typeface="Calibri "/>
              </a:rPr>
              <a:t>Each organization needs to develop the </a:t>
            </a:r>
            <a:r>
              <a:rPr lang="en-US" sz="2400" b="1" dirty="0">
                <a:latin typeface="Calibri "/>
              </a:rPr>
              <a:t>following set of potential business impacts</a:t>
            </a:r>
            <a:r>
              <a:rPr lang="en-US" sz="2400" dirty="0">
                <a:latin typeface="Calibri "/>
              </a:rPr>
              <a:t>:</a:t>
            </a:r>
          </a:p>
          <a:p>
            <a:pPr marL="1280160" lvl="2" indent="-457200">
              <a:buFont typeface="+mj-lt"/>
              <a:buAutoNum type="arabicPeriod"/>
            </a:pPr>
            <a:r>
              <a:rPr lang="en-US" sz="2400" b="1" dirty="0">
                <a:latin typeface="Calibri "/>
              </a:rPr>
              <a:t>Financial</a:t>
            </a:r>
            <a:r>
              <a:rPr lang="en-US" sz="2400" dirty="0">
                <a:latin typeface="Calibri "/>
              </a:rPr>
              <a:t> (revenues and expenses)</a:t>
            </a:r>
          </a:p>
          <a:p>
            <a:pPr marL="1280160" lvl="2" indent="-457200">
              <a:buFont typeface="+mj-lt"/>
              <a:buAutoNum type="arabicPeriod"/>
            </a:pPr>
            <a:r>
              <a:rPr lang="en-US" sz="2400" b="1" dirty="0">
                <a:latin typeface="Calibri "/>
              </a:rPr>
              <a:t>Productivity</a:t>
            </a:r>
          </a:p>
          <a:p>
            <a:pPr marL="1280160" lvl="2" indent="-457200">
              <a:buFont typeface="+mj-lt"/>
              <a:buAutoNum type="arabicPeriod"/>
            </a:pPr>
            <a:r>
              <a:rPr lang="en-US" sz="2400" b="1" dirty="0">
                <a:latin typeface="Calibri "/>
              </a:rPr>
              <a:t>Reputation</a:t>
            </a:r>
          </a:p>
          <a:p>
            <a:pPr marL="1280160" lvl="2" indent="-457200">
              <a:buFont typeface="+mj-lt"/>
              <a:buAutoNum type="arabicPeriod"/>
            </a:pPr>
            <a:r>
              <a:rPr lang="en-US" sz="2400" b="1" dirty="0">
                <a:latin typeface="Calibri "/>
              </a:rPr>
              <a:t>Safety</a:t>
            </a:r>
          </a:p>
          <a:p>
            <a:pPr marL="1280160" lvl="2" indent="-457200">
              <a:buFont typeface="+mj-lt"/>
              <a:buAutoNum type="arabicPeriod"/>
            </a:pPr>
            <a:r>
              <a:rPr lang="en-US" sz="2400" b="1" dirty="0">
                <a:latin typeface="Calibri "/>
              </a:rPr>
              <a:t>Legal</a:t>
            </a:r>
          </a:p>
          <a:p>
            <a:pPr marL="429768" indent="-457200"/>
            <a:r>
              <a:rPr lang="en-US" sz="2400" b="1" i="0" u="none" strike="noStrike" baseline="0" dirty="0">
                <a:latin typeface="Calibri "/>
              </a:rPr>
              <a:t>Figure 11-1 </a:t>
            </a:r>
            <a:r>
              <a:rPr lang="en-US" sz="2400" b="0" i="0" u="none" strike="noStrike" baseline="0" dirty="0">
                <a:latin typeface="Calibri "/>
              </a:rPr>
              <a:t>has sample risk measurement criteria for a </a:t>
            </a:r>
            <a:r>
              <a:rPr lang="en-US" sz="2400" b="1" i="1" u="none" strike="noStrike" baseline="0" dirty="0">
                <a:latin typeface="Calibri "/>
              </a:rPr>
              <a:t>Web-based bookstore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pPr marL="758952" lvl="1" indent="-457200"/>
            <a:r>
              <a:rPr lang="en-US" b="0" i="0" u="none" strike="noStrike" baseline="0" dirty="0">
                <a:latin typeface="Calibri "/>
              </a:rPr>
              <a:t>As you can see, only </a:t>
            </a:r>
            <a:r>
              <a:rPr lang="en-US" b="1" i="0" u="none" strike="noStrike" baseline="0" dirty="0">
                <a:latin typeface="Calibri "/>
              </a:rPr>
              <a:t>four of the impact </a:t>
            </a:r>
            <a:r>
              <a:rPr lang="en-US" b="0" i="0" u="none" strike="noStrike" baseline="0" dirty="0">
                <a:latin typeface="Calibri "/>
              </a:rPr>
              <a:t>areas apply to this company because </a:t>
            </a:r>
            <a:r>
              <a:rPr lang="en-US" b="1" i="0" u="none" strike="noStrike" baseline="0" dirty="0">
                <a:latin typeface="Calibri "/>
              </a:rPr>
              <a:t>information systems </a:t>
            </a:r>
            <a:r>
              <a:rPr lang="en-US" b="0" i="0" u="none" strike="noStrike" baseline="0" dirty="0">
                <a:latin typeface="Calibri "/>
              </a:rPr>
              <a:t>and </a:t>
            </a:r>
            <a:r>
              <a:rPr lang="en-US" b="1" i="0" u="none" strike="noStrike" baseline="0" dirty="0">
                <a:latin typeface="Calibri "/>
              </a:rPr>
              <a:t>network security problems </a:t>
            </a:r>
            <a:r>
              <a:rPr lang="en-US" b="0" i="0" u="none" strike="noStrike" baseline="0" dirty="0">
                <a:latin typeface="Calibri "/>
              </a:rPr>
              <a:t>would not harm the </a:t>
            </a:r>
            <a:r>
              <a:rPr lang="en-US" b="1" i="0" u="sng" strike="noStrike" baseline="0" dirty="0">
                <a:latin typeface="Calibri "/>
              </a:rPr>
              <a:t>safety </a:t>
            </a:r>
            <a:r>
              <a:rPr lang="en-US" b="0" i="0" u="none" strike="noStrike" baseline="0" dirty="0">
                <a:latin typeface="Calibri "/>
              </a:rPr>
              <a:t>of employees or customers.</a:t>
            </a:r>
            <a:endParaRPr lang="en-US" b="1" dirty="0">
              <a:latin typeface="Calibri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96232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7A8C5-F12E-DCB5-7485-B42F26318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A1FF-2EEB-5B70-0D01-17C4069F3B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FACBE8-E595-09D3-402D-D5763104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609601"/>
            <a:ext cx="113792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Risk Measurement Criteria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D44BF-C859-0211-38A1-5B986FA6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00200"/>
            <a:ext cx="11277600" cy="45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379200" cy="730250"/>
          </a:xfrm>
        </p:spPr>
        <p:txBody>
          <a:bodyPr>
            <a:normAutofit/>
          </a:bodyPr>
          <a:lstStyle/>
          <a:p>
            <a:r>
              <a:rPr lang="en-US" dirty="0"/>
              <a:t>Inventory IT Assets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52400" y="1295400"/>
            <a:ext cx="11811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b="1" u="sng" dirty="0"/>
              <a:t>asset</a:t>
            </a:r>
            <a:r>
              <a:rPr lang="en-US" dirty="0"/>
              <a:t> is something of value and can be either </a:t>
            </a:r>
            <a:r>
              <a:rPr lang="en-US" i="1" dirty="0"/>
              <a:t>hardware</a:t>
            </a:r>
            <a:r>
              <a:rPr lang="en-US" dirty="0"/>
              <a:t>, </a:t>
            </a:r>
            <a:r>
              <a:rPr lang="en-US" i="1" dirty="0"/>
              <a:t>software</a:t>
            </a:r>
            <a:r>
              <a:rPr lang="en-US" dirty="0"/>
              <a:t>, </a:t>
            </a:r>
            <a:r>
              <a:rPr lang="en-US" i="1" dirty="0"/>
              <a:t>data</a:t>
            </a:r>
            <a:r>
              <a:rPr lang="en-US" dirty="0"/>
              <a:t>, or </a:t>
            </a:r>
            <a:r>
              <a:rPr lang="en-US" i="1" dirty="0"/>
              <a:t>applications</a:t>
            </a:r>
          </a:p>
          <a:p>
            <a:pPr lvl="1"/>
            <a:r>
              <a:rPr lang="en-US" sz="2600" b="1" i="0" u="none" strike="noStrike" baseline="0" dirty="0">
                <a:latin typeface="Calibri "/>
              </a:rPr>
              <a:t>Figure 11-2 </a:t>
            </a:r>
            <a:r>
              <a:rPr lang="en-US" sz="2600" b="0" i="0" u="none" strike="noStrike" baseline="0" dirty="0">
                <a:latin typeface="Calibri "/>
              </a:rPr>
              <a:t>defines </a:t>
            </a:r>
            <a:r>
              <a:rPr lang="en-US" sz="2600" b="1" i="0" u="none" strike="noStrike" baseline="0" dirty="0">
                <a:latin typeface="Calibri "/>
              </a:rPr>
              <a:t>six common </a:t>
            </a:r>
            <a:r>
              <a:rPr lang="en-US" sz="2600" b="0" i="0" u="none" strike="noStrike" baseline="0" dirty="0">
                <a:latin typeface="Calibri "/>
              </a:rPr>
              <a:t>categories of </a:t>
            </a:r>
            <a:r>
              <a:rPr lang="en-US" sz="2600" b="1" i="0" u="none" strike="noStrike" baseline="0" dirty="0">
                <a:latin typeface="Calibri "/>
              </a:rPr>
              <a:t>IT assets</a:t>
            </a:r>
            <a:r>
              <a:rPr lang="en-US" sz="2600" b="0" i="0" u="none" strike="noStrike" baseline="0" dirty="0">
                <a:latin typeface="Calibri "/>
              </a:rPr>
              <a:t>.</a:t>
            </a:r>
            <a:endParaRPr lang="en-US" sz="2600" i="1" dirty="0">
              <a:latin typeface="Calibri "/>
            </a:endParaRPr>
          </a:p>
          <a:p>
            <a:r>
              <a:rPr lang="en-US" b="1" dirty="0"/>
              <a:t> </a:t>
            </a:r>
            <a:r>
              <a:rPr lang="en-US" b="1" u="sng" dirty="0"/>
              <a:t>The first</a:t>
            </a:r>
            <a:r>
              <a:rPr lang="en-US" u="sng" dirty="0"/>
              <a:t> </a:t>
            </a:r>
            <a:r>
              <a:rPr lang="en-US" b="1" dirty="0"/>
              <a:t>essential type of asset </a:t>
            </a:r>
            <a:r>
              <a:rPr lang="en-US" dirty="0"/>
              <a:t>is the </a:t>
            </a:r>
            <a:r>
              <a:rPr lang="en-US" b="1" i="1" dirty="0"/>
              <a:t>mission-critical application</a:t>
            </a:r>
          </a:p>
          <a:p>
            <a:pPr lvl="1"/>
            <a:r>
              <a:rPr lang="en-US" sz="2400" b="0" i="1" u="sng" strike="noStrike" baseline="0" dirty="0">
                <a:latin typeface="Calibri "/>
              </a:rPr>
              <a:t>It is an application that cannot be permitted to fail</a:t>
            </a:r>
            <a:r>
              <a:rPr lang="en-US" sz="2400" b="0" i="0" u="none" strike="noStrike" baseline="0" dirty="0">
                <a:latin typeface="Calibri "/>
              </a:rPr>
              <a:t>, and if it fails, the network staff drops everything else to fix it.</a:t>
            </a:r>
          </a:p>
          <a:p>
            <a:pPr lvl="2"/>
            <a:r>
              <a:rPr lang="en-US" sz="2400" b="0" i="0" u="none" strike="noStrike" baseline="0" dirty="0">
                <a:latin typeface="Calibri "/>
              </a:rPr>
              <a:t>For example, </a:t>
            </a:r>
            <a:r>
              <a:rPr lang="en-US" sz="2400" b="0" i="1" u="none" strike="noStrike" baseline="0" dirty="0">
                <a:latin typeface="Calibri "/>
              </a:rPr>
              <a:t>the </a:t>
            </a:r>
            <a:r>
              <a:rPr lang="en-US" sz="2400" b="1" i="1" u="none" strike="noStrike" baseline="0" dirty="0">
                <a:latin typeface="Calibri "/>
              </a:rPr>
              <a:t>website</a:t>
            </a:r>
            <a:r>
              <a:rPr lang="en-US" sz="2400" b="0" i="1" u="none" strike="noStrike" baseline="0" dirty="0">
                <a:latin typeface="Calibri "/>
              </a:rPr>
              <a:t> </a:t>
            </a:r>
            <a:r>
              <a:rPr lang="en-US" sz="2400" b="1" i="1" u="none" strike="noStrike" baseline="0" dirty="0">
                <a:latin typeface="Calibri "/>
              </a:rPr>
              <a:t>is a mission-critical application </a:t>
            </a:r>
            <a:r>
              <a:rPr lang="en-US" sz="2400" b="0" i="1" u="none" strike="noStrike" baseline="0" dirty="0">
                <a:latin typeface="Calibri "/>
              </a:rPr>
              <a:t>for an </a:t>
            </a:r>
            <a:r>
              <a:rPr lang="en-US" sz="2400" b="1" i="1" u="none" strike="noStrike" baseline="0" dirty="0">
                <a:latin typeface="Calibri "/>
              </a:rPr>
              <a:t>Internet bank </a:t>
            </a:r>
            <a:r>
              <a:rPr lang="en-US" sz="2400" b="0" i="1" u="none" strike="noStrike" baseline="0" dirty="0">
                <a:latin typeface="Calibri "/>
              </a:rPr>
              <a:t>with no </a:t>
            </a:r>
            <a:r>
              <a:rPr lang="en-US" sz="2400" b="1" i="1" u="none" strike="noStrike" baseline="0" dirty="0">
                <a:latin typeface="Calibri "/>
              </a:rPr>
              <a:t>brick-and-mortar</a:t>
            </a:r>
            <a:r>
              <a:rPr lang="en-US" sz="2400" b="0" i="1" u="none" strike="noStrike" baseline="0" dirty="0">
                <a:latin typeface="Calibri "/>
              </a:rPr>
              <a:t> branches </a:t>
            </a:r>
            <a:r>
              <a:rPr lang="en-US" sz="2400" b="0" u="none" strike="noStrike" baseline="0" dirty="0">
                <a:latin typeface="Calibri "/>
              </a:rPr>
              <a:t>(</a:t>
            </a:r>
            <a:r>
              <a:rPr lang="en-US" sz="2400" b="1" i="0" dirty="0">
                <a:effectLst/>
                <a:latin typeface="Calibri "/>
              </a:rPr>
              <a:t>Brick-and-mortar</a:t>
            </a:r>
            <a:r>
              <a:rPr lang="en-US" sz="2400" b="0" i="0" dirty="0">
                <a:effectLst/>
                <a:latin typeface="Calibri "/>
              </a:rPr>
              <a:t> or </a:t>
            </a:r>
            <a:r>
              <a:rPr lang="en-US" sz="2400" b="1" i="0" dirty="0">
                <a:effectLst/>
                <a:latin typeface="Calibri "/>
              </a:rPr>
              <a:t>B&amp;M</a:t>
            </a:r>
            <a:r>
              <a:rPr lang="en-US" sz="2400" b="0" i="0" dirty="0">
                <a:effectLst/>
                <a:latin typeface="Calibri "/>
              </a:rPr>
              <a:t> is an organization or business with a physical presence in a building or other structure).</a:t>
            </a:r>
            <a:endParaRPr lang="en-US" sz="2400" b="1" i="1" dirty="0">
              <a:latin typeface="Calibri "/>
            </a:endParaRPr>
          </a:p>
          <a:p>
            <a:r>
              <a:rPr lang="en-US" dirty="0"/>
              <a:t>The next </a:t>
            </a:r>
            <a:r>
              <a:rPr lang="en-US" b="1" dirty="0"/>
              <a:t>most important type of asset </a:t>
            </a:r>
            <a:r>
              <a:rPr lang="en-US" dirty="0"/>
              <a:t>is the organization’s </a:t>
            </a:r>
            <a:r>
              <a:rPr lang="en-US" b="1" i="1" u="sng" dirty="0"/>
              <a:t>data</a:t>
            </a:r>
          </a:p>
          <a:p>
            <a:pPr lvl="1"/>
            <a:r>
              <a:rPr lang="en-US" sz="2400" b="0" i="1" u="none" strike="noStrike" baseline="0" dirty="0">
                <a:latin typeface="Calibri "/>
              </a:rPr>
              <a:t>Suppose someone were to destroy all the student records at your university so that no one would know what courses anyone had taken or their grades. </a:t>
            </a:r>
            <a:endParaRPr lang="en-US" b="1" i="1" dirty="0">
              <a:latin typeface="Calibri "/>
            </a:endParaRPr>
          </a:p>
          <a:p>
            <a:r>
              <a:rPr lang="en-US" dirty="0"/>
              <a:t>Once all assets are identified, they need to be rated for importance</a:t>
            </a:r>
          </a:p>
          <a:p>
            <a:pPr lvl="1"/>
            <a:r>
              <a:rPr lang="en-US" sz="2600" b="1" i="0" u="none" strike="noStrike" baseline="0" dirty="0">
                <a:latin typeface="Calibri "/>
              </a:rPr>
              <a:t>Figure 11-3 </a:t>
            </a:r>
            <a:r>
              <a:rPr lang="en-US" sz="2600" b="0" i="0" u="none" strike="noStrike" baseline="0" dirty="0">
                <a:latin typeface="Calibri "/>
              </a:rPr>
              <a:t>summarizes some typical assets found in most organizations.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14537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B2E0-3DAF-F340-CA7B-7FC6616D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609600"/>
            <a:ext cx="11379200" cy="746759"/>
          </a:xfrm>
        </p:spPr>
        <p:txBody>
          <a:bodyPr/>
          <a:lstStyle/>
          <a:p>
            <a:r>
              <a:rPr lang="en-US" dirty="0"/>
              <a:t>Inventory IT Assets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2B64A-8DB7-11FA-A6EE-1A3792798E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76D03-B842-7734-F2AA-072812B2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F0F68-581D-EAF3-5849-95E01106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6359"/>
            <a:ext cx="11125200" cy="48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1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B2E0-3DAF-F340-CA7B-7FC6616D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777241"/>
            <a:ext cx="11379200" cy="746759"/>
          </a:xfrm>
        </p:spPr>
        <p:txBody>
          <a:bodyPr/>
          <a:lstStyle/>
          <a:p>
            <a:r>
              <a:rPr lang="en-US" dirty="0"/>
              <a:t>Inventory IT Assets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2B64A-8DB7-11FA-A6EE-1A3792798E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76D03-B842-7734-F2AA-072812B2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9EC8E9F8-0CF2-7582-7C0F-3D9CC43F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10300903" cy="449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DAF4A-B40E-8562-89E2-791CA23CE7CB}"/>
              </a:ext>
            </a:extLst>
          </p:cNvPr>
          <p:cNvSpPr txBox="1"/>
          <p:nvPr/>
        </p:nvSpPr>
        <p:spPr>
          <a:xfrm>
            <a:off x="2057400" y="5970068"/>
            <a:ext cx="693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alibri "/>
              </a:rPr>
              <a:t>Figure 11-3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 "/>
              </a:rPr>
              <a:t>summarizes some typical assets found in most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5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49" y="533400"/>
            <a:ext cx="11379200" cy="746759"/>
          </a:xfrm>
        </p:spPr>
        <p:txBody>
          <a:bodyPr/>
          <a:lstStyle/>
          <a:p>
            <a:r>
              <a:rPr lang="en-US" dirty="0"/>
              <a:t>Identify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28600" y="1371600"/>
            <a:ext cx="117348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threat</a:t>
            </a:r>
            <a:r>
              <a:rPr lang="en-US" dirty="0"/>
              <a:t> is any occurrence that can </a:t>
            </a:r>
            <a:r>
              <a:rPr lang="en-US" b="1" dirty="0"/>
              <a:t>harm </a:t>
            </a:r>
            <a:r>
              <a:rPr lang="en-US" dirty="0"/>
              <a:t>or</a:t>
            </a:r>
            <a:r>
              <a:rPr lang="en-US" b="1" dirty="0"/>
              <a:t> interrupt</a:t>
            </a:r>
            <a:r>
              <a:rPr lang="en-US" dirty="0"/>
              <a:t> the systems using the network or cause a </a:t>
            </a:r>
            <a:r>
              <a:rPr lang="en-US" b="1" dirty="0"/>
              <a:t>potential loss </a:t>
            </a:r>
            <a:r>
              <a:rPr lang="en-US" dirty="0"/>
              <a:t>to an organization</a:t>
            </a:r>
          </a:p>
          <a:p>
            <a:pPr lvl="1"/>
            <a:r>
              <a:rPr lang="en-US" b="1" i="0" u="none" strike="noStrike" baseline="0" dirty="0">
                <a:latin typeface="Calibri "/>
              </a:rPr>
              <a:t>Figure 11-4 </a:t>
            </a:r>
            <a:r>
              <a:rPr lang="en-US" b="0" i="0" u="none" strike="noStrike" baseline="0" dirty="0">
                <a:latin typeface="Calibri "/>
              </a:rPr>
              <a:t>summarizes </a:t>
            </a:r>
            <a:r>
              <a:rPr lang="en-US" b="1" i="1" u="none" strike="noStrike" baseline="0" dirty="0">
                <a:latin typeface="Calibri "/>
              </a:rPr>
              <a:t>the most common types of threats </a:t>
            </a:r>
            <a:r>
              <a:rPr lang="en-US" b="0" i="0" u="none" strike="noStrike" baseline="0" dirty="0">
                <a:latin typeface="Calibri "/>
              </a:rPr>
              <a:t>and their likelihood of occurring based on several surveys in recent years.</a:t>
            </a:r>
          </a:p>
          <a:p>
            <a:pPr lvl="1"/>
            <a:r>
              <a:rPr lang="en-US" sz="2400" b="0" i="0" u="none" strike="noStrike" baseline="0" dirty="0">
                <a:latin typeface="Calibri "/>
              </a:rPr>
              <a:t>For example, </a:t>
            </a:r>
            <a:r>
              <a:rPr lang="en-US" sz="2400" b="1" i="0" u="none" strike="noStrike" baseline="0" dirty="0">
                <a:latin typeface="Calibri "/>
              </a:rPr>
              <a:t>100% of companies </a:t>
            </a:r>
            <a:r>
              <a:rPr lang="en-US" sz="2400" b="0" i="0" u="none" strike="noStrike" baseline="0" dirty="0">
                <a:latin typeface="Calibri "/>
              </a:rPr>
              <a:t>reported experiencing one or more </a:t>
            </a:r>
            <a:r>
              <a:rPr lang="en-US" sz="2400" b="1" i="0" u="none" strike="noStrike" baseline="0" dirty="0">
                <a:latin typeface="Calibri "/>
              </a:rPr>
              <a:t>malware attacks, </a:t>
            </a:r>
            <a:r>
              <a:rPr lang="en-US" sz="2400" b="0" i="0" u="none" strike="noStrike" baseline="0" dirty="0">
                <a:latin typeface="Calibri "/>
              </a:rPr>
              <a:t>such as </a:t>
            </a:r>
            <a:r>
              <a:rPr lang="en-US" sz="2400" b="1" i="0" u="none" strike="noStrike" baseline="0" dirty="0">
                <a:latin typeface="Calibri "/>
              </a:rPr>
              <a:t>viruses</a:t>
            </a:r>
            <a:r>
              <a:rPr lang="en-US" sz="2400" b="0" i="0" u="none" strike="noStrike" baseline="0" dirty="0">
                <a:latin typeface="Calibri "/>
              </a:rPr>
              <a:t> or </a:t>
            </a:r>
            <a:r>
              <a:rPr lang="en-US" sz="2400" b="1" i="0" u="none" strike="noStrike" baseline="0" dirty="0">
                <a:latin typeface="Calibri "/>
              </a:rPr>
              <a:t>ransomware</a:t>
            </a:r>
            <a:r>
              <a:rPr lang="en-US" sz="2400" b="0" i="0" u="none" strike="noStrike" baseline="0" dirty="0">
                <a:latin typeface="Calibri "/>
              </a:rPr>
              <a:t>, but their </a:t>
            </a:r>
            <a:r>
              <a:rPr lang="en-US" sz="2400" b="1" i="1" u="none" strike="noStrike" baseline="0" dirty="0">
                <a:latin typeface="Calibri "/>
              </a:rPr>
              <a:t>antivirus software </a:t>
            </a:r>
            <a:r>
              <a:rPr lang="en-US" sz="2400" b="0" i="0" u="none" strike="noStrike" baseline="0" dirty="0">
                <a:latin typeface="Calibri "/>
              </a:rPr>
              <a:t>prevented any problems in most cases.</a:t>
            </a:r>
          </a:p>
          <a:p>
            <a:pPr lvl="1"/>
            <a:r>
              <a:rPr lang="en-US" sz="2400" b="1" i="0" u="none" strike="noStrike" baseline="0" dirty="0">
                <a:latin typeface="Calibri "/>
              </a:rPr>
              <a:t>Another common threat is </a:t>
            </a:r>
            <a:r>
              <a:rPr lang="en-US" sz="2400" b="1" i="0" u="sng" strike="noStrike" baseline="0" dirty="0">
                <a:latin typeface="Calibri "/>
              </a:rPr>
              <a:t>information theft</a:t>
            </a:r>
            <a:r>
              <a:rPr lang="en-US" sz="2400" b="0" i="0" u="none" strike="noStrike" baseline="0" dirty="0">
                <a:latin typeface="Calibri "/>
              </a:rPr>
              <a:t>, whether by </a:t>
            </a:r>
            <a:r>
              <a:rPr lang="en-US" sz="2400" b="1" i="0" u="sng" strike="noStrike" baseline="0" dirty="0">
                <a:latin typeface="Calibri "/>
              </a:rPr>
              <a:t>phishing</a:t>
            </a:r>
            <a:r>
              <a:rPr lang="en-US" sz="2400" b="0" i="0" u="none" strike="noStrike" baseline="0" dirty="0">
                <a:latin typeface="Calibri "/>
              </a:rPr>
              <a:t> (</a:t>
            </a:r>
            <a:r>
              <a:rPr lang="en-US" sz="2400" b="0" i="1" u="none" strike="noStrike" baseline="0" dirty="0">
                <a:latin typeface="Calibri "/>
              </a:rPr>
              <a:t>the attacker sends an email to trick employees into revealing their passwords</a:t>
            </a:r>
            <a:r>
              <a:rPr lang="en-US" sz="2400" b="0" i="0" u="none" strike="noStrike" baseline="0" dirty="0">
                <a:latin typeface="Calibri "/>
              </a:rPr>
              <a:t>) or other means, such as via a </a:t>
            </a:r>
            <a:r>
              <a:rPr lang="en-US" sz="2400" b="1" i="0" u="none" strike="noStrike" baseline="0" dirty="0">
                <a:latin typeface="Calibri "/>
              </a:rPr>
              <a:t>security hole </a:t>
            </a:r>
            <a:r>
              <a:rPr lang="en-US" sz="2400" b="0" i="0" u="none" strike="noStrike" baseline="0" dirty="0">
                <a:latin typeface="Calibri "/>
              </a:rPr>
              <a:t>or </a:t>
            </a:r>
            <a:r>
              <a:rPr lang="en-US" sz="2400" b="1" i="0" u="none" strike="noStrike" baseline="0" dirty="0">
                <a:latin typeface="Calibri "/>
              </a:rPr>
              <a:t>social engineering</a:t>
            </a:r>
            <a:r>
              <a:rPr lang="en-US" sz="2400" b="0" i="0" u="none" strike="noStrike" baseline="0" dirty="0">
                <a:latin typeface="Calibri "/>
              </a:rPr>
              <a:t>.</a:t>
            </a:r>
            <a:endParaRPr lang="en-US" dirty="0"/>
          </a:p>
          <a:p>
            <a:r>
              <a:rPr lang="en-US" dirty="0"/>
              <a:t>The actual probability of a threat to your organization depends on the nature of your business</a:t>
            </a:r>
          </a:p>
          <a:p>
            <a:pPr lvl="1"/>
            <a:r>
              <a:rPr lang="en-US" dirty="0"/>
              <a:t>The next step is to create </a:t>
            </a:r>
            <a:r>
              <a:rPr lang="en-US" b="1" i="1" u="sng" dirty="0"/>
              <a:t>threat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88823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65A3-41AD-A825-432C-9A78ABAB19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E7257-768B-A0A9-964D-CE1F526B14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AB75B-AB1C-EA90-4A89-BB4AA4A9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05315"/>
            <a:ext cx="101441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E941-9311-8DFA-0D20-EDC77B35CF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356359"/>
            <a:ext cx="11811000" cy="4892041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Calibri "/>
              </a:rPr>
              <a:t>A </a:t>
            </a:r>
            <a:r>
              <a:rPr lang="en-US" b="1" i="0" u="none" strike="noStrike" baseline="0" dirty="0">
                <a:latin typeface="Calibri "/>
              </a:rPr>
              <a:t>threat scenario </a:t>
            </a:r>
            <a:r>
              <a:rPr lang="en-US" b="0" i="0" u="none" strike="noStrike" baseline="0" dirty="0">
                <a:latin typeface="Calibri "/>
              </a:rPr>
              <a:t>describes how an </a:t>
            </a:r>
            <a:r>
              <a:rPr lang="en-US" b="1" i="0" u="none" strike="noStrike" baseline="0" dirty="0">
                <a:latin typeface="Calibri "/>
              </a:rPr>
              <a:t>asset</a:t>
            </a:r>
            <a:r>
              <a:rPr lang="en-US" b="0" i="0" u="none" strike="noStrike" baseline="0" dirty="0">
                <a:latin typeface="Calibri "/>
              </a:rPr>
              <a:t> can be compromised by one specific threat.</a:t>
            </a:r>
          </a:p>
          <a:p>
            <a:pPr algn="l"/>
            <a:r>
              <a:rPr lang="en-US" b="0" i="0" u="none" strike="noStrike" baseline="0" dirty="0">
                <a:latin typeface="Calibri "/>
              </a:rPr>
              <a:t> </a:t>
            </a:r>
            <a:r>
              <a:rPr lang="en-US" b="1" i="0" u="none" strike="noStrike" baseline="0" dirty="0">
                <a:latin typeface="Calibri "/>
              </a:rPr>
              <a:t>Multiple threats </a:t>
            </a:r>
            <a:r>
              <a:rPr lang="en-US" b="0" i="0" u="none" strike="noStrike" baseline="0" dirty="0">
                <a:latin typeface="Calibri "/>
              </a:rPr>
              <a:t>can compromise an </a:t>
            </a:r>
            <a:r>
              <a:rPr lang="en-US" b="1" i="0" u="none" strike="noStrike" baseline="0" dirty="0">
                <a:latin typeface="Calibri "/>
              </a:rPr>
              <a:t>asset</a:t>
            </a:r>
            <a:r>
              <a:rPr lang="en-US" b="0" i="0" u="none" strike="noStrike" baseline="0" dirty="0">
                <a:latin typeface="Calibri "/>
              </a:rPr>
              <a:t>, so having more than one threat scenario for each </a:t>
            </a:r>
            <a:r>
              <a:rPr lang="en-US" b="1" i="0" u="none" strike="noStrike" baseline="0" dirty="0">
                <a:latin typeface="Calibri "/>
              </a:rPr>
              <a:t>asset </a:t>
            </a:r>
            <a:r>
              <a:rPr lang="en-US" b="0" i="0" u="none" strike="noStrike" baseline="0" dirty="0">
                <a:latin typeface="Calibri "/>
              </a:rPr>
              <a:t>is common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For example, the </a:t>
            </a:r>
            <a:r>
              <a:rPr lang="en-US" b="1" i="1" u="none" strike="noStrike" baseline="0" dirty="0">
                <a:latin typeface="Calibri "/>
              </a:rPr>
              <a:t>confidentiality</a:t>
            </a:r>
            <a:r>
              <a:rPr lang="en-US" b="0" i="0" u="none" strike="noStrike" baseline="0" dirty="0">
                <a:latin typeface="Calibri "/>
              </a:rPr>
              <a:t>, </a:t>
            </a:r>
            <a:r>
              <a:rPr lang="en-US" b="1" i="1" u="none" strike="noStrike" baseline="0" dirty="0">
                <a:latin typeface="Calibri "/>
              </a:rPr>
              <a:t>integrity</a:t>
            </a:r>
            <a:r>
              <a:rPr lang="en-US" b="0" i="0" u="none" strike="noStrike" baseline="0" dirty="0">
                <a:latin typeface="Calibri "/>
              </a:rPr>
              <a:t>, and </a:t>
            </a:r>
            <a:r>
              <a:rPr lang="en-US" b="1" i="1" u="none" strike="noStrike" baseline="0" dirty="0">
                <a:latin typeface="Calibri "/>
              </a:rPr>
              <a:t>availability</a:t>
            </a:r>
            <a:r>
              <a:rPr lang="en-US" b="0" i="1" u="none" strike="noStrike" baseline="0" dirty="0">
                <a:latin typeface="Calibri "/>
              </a:rPr>
              <a:t> </a:t>
            </a:r>
            <a:r>
              <a:rPr lang="en-US" b="0" i="0" u="none" strike="noStrike" baseline="0" dirty="0">
                <a:latin typeface="Calibri "/>
              </a:rPr>
              <a:t>of the </a:t>
            </a:r>
            <a:r>
              <a:rPr lang="en-US" b="1" u="none" strike="noStrike" baseline="0" dirty="0">
                <a:latin typeface="Calibri "/>
              </a:rPr>
              <a:t>client data database </a:t>
            </a:r>
            <a:r>
              <a:rPr lang="en-US" b="0" i="0" u="none" strike="noStrike" baseline="0" dirty="0">
                <a:latin typeface="Calibri "/>
              </a:rPr>
              <a:t>in </a:t>
            </a:r>
            <a:r>
              <a:rPr lang="en-US" b="1" i="0" u="none" strike="noStrike" baseline="0" dirty="0">
                <a:latin typeface="Calibri "/>
              </a:rPr>
              <a:t>Figure 11-3 </a:t>
            </a:r>
            <a:r>
              <a:rPr lang="en-US" b="0" i="0" u="none" strike="noStrike" baseline="0" dirty="0">
                <a:latin typeface="Calibri "/>
              </a:rPr>
              <a:t>can be compromised by an attacker </a:t>
            </a:r>
            <a:r>
              <a:rPr lang="en-US" b="1" i="0" u="none" strike="noStrike" baseline="0" dirty="0">
                <a:latin typeface="Calibri "/>
              </a:rPr>
              <a:t>stealing information </a:t>
            </a:r>
            <a:r>
              <a:rPr lang="en-US" b="0" i="0" u="none" strike="noStrike" baseline="0" dirty="0">
                <a:latin typeface="Calibri "/>
              </a:rPr>
              <a:t>(affect </a:t>
            </a:r>
            <a:r>
              <a:rPr lang="en-US" b="1" i="1" u="none" strike="noStrike" baseline="0" dirty="0">
                <a:latin typeface="Calibri "/>
              </a:rPr>
              <a:t>confidentiality</a:t>
            </a:r>
            <a:r>
              <a:rPr lang="en-US" b="0" i="0" u="none" strike="noStrike" baseline="0" dirty="0">
                <a:latin typeface="Calibri "/>
              </a:rPr>
              <a:t>), an attacker </a:t>
            </a:r>
            <a:r>
              <a:rPr lang="en-US" b="1" i="0" u="none" strike="noStrike" baseline="0" dirty="0">
                <a:latin typeface="Calibri "/>
              </a:rPr>
              <a:t>changing information </a:t>
            </a:r>
            <a:r>
              <a:rPr lang="en-US" b="0" i="0" u="none" strike="noStrike" baseline="0" dirty="0">
                <a:latin typeface="Calibri "/>
              </a:rPr>
              <a:t>(affect </a:t>
            </a:r>
            <a:r>
              <a:rPr lang="en-US" b="1" i="1" u="none" strike="noStrike" baseline="0" dirty="0">
                <a:latin typeface="Calibri "/>
              </a:rPr>
              <a:t>integrity</a:t>
            </a:r>
            <a:r>
              <a:rPr lang="en-US" b="0" i="0" u="none" strike="noStrike" baseline="0" dirty="0">
                <a:latin typeface="Calibri "/>
              </a:rPr>
              <a:t>), or </a:t>
            </a:r>
            <a:r>
              <a:rPr lang="en-US" b="1" i="0" u="none" strike="noStrike" baseline="0" dirty="0">
                <a:latin typeface="Calibri "/>
              </a:rPr>
              <a:t>destroying information </a:t>
            </a:r>
            <a:r>
              <a:rPr lang="en-US" b="0" i="0" u="none" strike="noStrike" baseline="0" dirty="0">
                <a:latin typeface="Calibri "/>
              </a:rPr>
              <a:t>(affect </a:t>
            </a:r>
            <a:r>
              <a:rPr lang="en-US" b="1" i="1" u="none" strike="noStrike" baseline="0" dirty="0">
                <a:latin typeface="Calibri "/>
              </a:rPr>
              <a:t>availability</a:t>
            </a:r>
            <a:r>
              <a:rPr lang="en-US" b="0" i="0" u="none" strike="noStrike" baseline="0" dirty="0">
                <a:latin typeface="Calibri "/>
              </a:rPr>
              <a:t>). </a:t>
            </a:r>
          </a:p>
          <a:p>
            <a:pPr algn="l"/>
            <a:r>
              <a:rPr lang="en-US" b="0" i="0" u="none" strike="noStrike" baseline="0" dirty="0">
                <a:latin typeface="Calibri "/>
              </a:rPr>
              <a:t>When preparing </a:t>
            </a:r>
            <a:r>
              <a:rPr lang="en-US" b="1" i="0" u="none" strike="noStrike" baseline="0" dirty="0">
                <a:latin typeface="Calibri "/>
              </a:rPr>
              <a:t>a threat scenario</a:t>
            </a:r>
            <a:r>
              <a:rPr lang="en-US" b="0" i="0" u="none" strike="noStrike" baseline="0" dirty="0">
                <a:latin typeface="Calibri "/>
              </a:rPr>
              <a:t>, we name the </a:t>
            </a:r>
            <a:r>
              <a:rPr lang="en-US" b="1" i="1" u="none" strike="noStrike" baseline="0" dirty="0">
                <a:latin typeface="Calibri "/>
              </a:rPr>
              <a:t>asset</a:t>
            </a:r>
            <a:r>
              <a:rPr lang="en-US" b="0" i="0" u="none" strike="noStrike" baseline="0" dirty="0">
                <a:latin typeface="Calibri "/>
              </a:rPr>
              <a:t>, </a:t>
            </a:r>
            <a:r>
              <a:rPr lang="en-US" b="1" i="1" u="none" strike="noStrike" baseline="0" dirty="0">
                <a:latin typeface="Calibri "/>
              </a:rPr>
              <a:t>describe the threat</a:t>
            </a:r>
            <a:r>
              <a:rPr lang="en-US" b="0" i="0" u="none" strike="noStrike" baseline="0" dirty="0">
                <a:latin typeface="Calibri "/>
              </a:rPr>
              <a:t>, explain the consequence (violation of </a:t>
            </a:r>
            <a:r>
              <a:rPr lang="en-US" b="1" i="1" u="none" strike="noStrike" baseline="0" dirty="0">
                <a:latin typeface="Calibri "/>
              </a:rPr>
              <a:t>confidentiality</a:t>
            </a:r>
            <a:r>
              <a:rPr lang="en-US" b="0" i="0" u="none" strike="noStrike" baseline="0" dirty="0">
                <a:latin typeface="Calibri "/>
              </a:rPr>
              <a:t>, </a:t>
            </a:r>
            <a:r>
              <a:rPr lang="en-US" b="1" i="1" u="none" strike="noStrike" baseline="0" dirty="0">
                <a:latin typeface="Calibri "/>
              </a:rPr>
              <a:t>integrity</a:t>
            </a:r>
            <a:r>
              <a:rPr lang="en-US" b="0" i="0" u="none" strike="noStrike" baseline="0" dirty="0">
                <a:latin typeface="Calibri "/>
              </a:rPr>
              <a:t>, or </a:t>
            </a:r>
            <a:r>
              <a:rPr lang="en-US" b="1" i="1" u="none" strike="noStrike" baseline="0" dirty="0">
                <a:latin typeface="Calibri "/>
              </a:rPr>
              <a:t>availability</a:t>
            </a:r>
            <a:r>
              <a:rPr lang="en-US" b="0" i="0" u="none" strike="noStrike" baseline="0" dirty="0">
                <a:latin typeface="Calibri "/>
              </a:rPr>
              <a:t>), and estimate the </a:t>
            </a:r>
            <a:r>
              <a:rPr lang="en-US" b="1" i="0" u="none" strike="noStrike" baseline="0" dirty="0">
                <a:latin typeface="Calibri "/>
              </a:rPr>
              <a:t>likelihood </a:t>
            </a:r>
            <a:r>
              <a:rPr lang="en-US" b="0" i="0" u="none" strike="noStrike" baseline="0" dirty="0">
                <a:latin typeface="Calibri "/>
              </a:rPr>
              <a:t>of this </a:t>
            </a:r>
            <a:r>
              <a:rPr lang="en-US" b="1" i="0" u="none" strike="noStrike" baseline="0" dirty="0">
                <a:latin typeface="Calibri "/>
              </a:rPr>
              <a:t>threat happening </a:t>
            </a:r>
            <a:r>
              <a:rPr lang="en-US" b="0" i="0" u="none" strike="noStrike" baseline="0" dirty="0">
                <a:latin typeface="Calibri "/>
              </a:rPr>
              <a:t>(</a:t>
            </a:r>
            <a:r>
              <a:rPr lang="en-US" b="0" i="1" u="none" strike="noStrike" baseline="0" dirty="0">
                <a:latin typeface="Calibri "/>
              </a:rPr>
              <a:t>high</a:t>
            </a:r>
            <a:r>
              <a:rPr lang="en-US" b="0" i="0" u="none" strike="noStrike" baseline="0" dirty="0">
                <a:latin typeface="Calibri "/>
              </a:rPr>
              <a:t>, </a:t>
            </a:r>
            <a:r>
              <a:rPr lang="en-US" b="0" i="1" u="none" strike="noStrike" baseline="0" dirty="0">
                <a:latin typeface="Calibri "/>
              </a:rPr>
              <a:t>medium</a:t>
            </a:r>
            <a:r>
              <a:rPr lang="en-US" b="0" i="0" u="none" strike="noStrike" baseline="0" dirty="0">
                <a:latin typeface="Calibri "/>
              </a:rPr>
              <a:t>, or </a:t>
            </a:r>
            <a:r>
              <a:rPr lang="en-US" b="0" i="1" u="none" strike="noStrike" baseline="0" dirty="0">
                <a:latin typeface="Calibri "/>
              </a:rPr>
              <a:t>low</a:t>
            </a:r>
            <a:r>
              <a:rPr lang="en-US" b="0" i="0" u="none" strike="noStrike" baseline="0" dirty="0">
                <a:latin typeface="Calibri 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D971A-C553-BF4C-9AB2-FF938A967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AEC6-655C-C5F6-2A63-0F1C92C349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8341D4-DDB6-230A-EAC6-647188F7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73" y="609600"/>
            <a:ext cx="11379200" cy="746759"/>
          </a:xfrm>
        </p:spPr>
        <p:txBody>
          <a:bodyPr/>
          <a:lstStyle/>
          <a:p>
            <a:r>
              <a:rPr lang="en-US" dirty="0"/>
              <a:t>Threats Scenarios</a:t>
            </a:r>
          </a:p>
        </p:txBody>
      </p:sp>
    </p:spTree>
    <p:extLst>
      <p:ext uri="{BB962C8B-B14F-4D97-AF65-F5344CB8AC3E}">
        <p14:creationId xmlns:p14="http://schemas.microsoft.com/office/powerpoint/2010/main" val="208933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533400"/>
            <a:ext cx="11379200" cy="685800"/>
          </a:xfrm>
        </p:spPr>
        <p:txBody>
          <a:bodyPr/>
          <a:lstStyle/>
          <a:p>
            <a:r>
              <a:rPr lang="en-US" dirty="0"/>
              <a:t>Document Existing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2400" y="1295400"/>
            <a:ext cx="118872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i="1" dirty="0"/>
              <a:t>risk control strategy </a:t>
            </a:r>
            <a:r>
              <a:rPr lang="en-US" dirty="0"/>
              <a:t>is the way an organization intends to </a:t>
            </a:r>
            <a:r>
              <a:rPr lang="en-US" b="1" i="1" dirty="0"/>
              <a:t>address a risk</a:t>
            </a:r>
          </a:p>
          <a:p>
            <a:r>
              <a:rPr lang="en-US" dirty="0"/>
              <a:t>There are </a:t>
            </a:r>
            <a:r>
              <a:rPr lang="en-US" b="1" i="1" u="sng" dirty="0"/>
              <a:t>four ways</a:t>
            </a:r>
            <a:r>
              <a:rPr lang="en-US" u="sng" dirty="0"/>
              <a:t> </a:t>
            </a:r>
            <a:r>
              <a:rPr lang="en-US" dirty="0"/>
              <a:t>an organization can </a:t>
            </a:r>
            <a:r>
              <a:rPr lang="en-US" b="1" dirty="0"/>
              <a:t>address its risks</a:t>
            </a:r>
            <a:r>
              <a:rPr lang="en-US" dirty="0"/>
              <a:t>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If an organization </a:t>
            </a:r>
            <a:r>
              <a:rPr lang="en-US" b="1" i="1" u="sng" dirty="0"/>
              <a:t>decides to accept</a:t>
            </a:r>
            <a:r>
              <a:rPr lang="en-US" u="sng" dirty="0"/>
              <a:t> </a:t>
            </a:r>
            <a:r>
              <a:rPr lang="en-US" b="1" u="sng" dirty="0"/>
              <a:t>a risk</a:t>
            </a:r>
            <a:r>
              <a:rPr lang="en-US" dirty="0"/>
              <a:t>, it means the organization will be taking no action to address it and accept the consequences</a:t>
            </a:r>
          </a:p>
          <a:p>
            <a:pPr marL="1280160" lvl="2" indent="-457200"/>
            <a:r>
              <a:rPr lang="en-US" sz="2200" b="0" i="1" u="none" strike="noStrike" baseline="0" dirty="0">
                <a:latin typeface="Calibri "/>
              </a:rPr>
              <a:t>These risks have a very low impact on the organization.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i="1" u="sng" dirty="0"/>
              <a:t>Risk mitigation</a:t>
            </a:r>
            <a:r>
              <a:rPr lang="en-US" u="sng" dirty="0"/>
              <a:t> </a:t>
            </a:r>
            <a:r>
              <a:rPr lang="en-US" dirty="0"/>
              <a:t>involves the implementation of some control to counter the threat or to minimize the risk impact</a:t>
            </a:r>
          </a:p>
          <a:p>
            <a:pPr marL="1280160" lvl="2" indent="-457200"/>
            <a:r>
              <a:rPr lang="en-US" sz="2200" b="0" i="1" u="none" strike="noStrike" baseline="0" dirty="0">
                <a:latin typeface="Calibri "/>
              </a:rPr>
              <a:t>An organization can implement </a:t>
            </a:r>
            <a:r>
              <a:rPr lang="en-US" sz="2200" b="1" i="1" u="none" strike="noStrike" baseline="0" dirty="0">
                <a:latin typeface="Calibri "/>
              </a:rPr>
              <a:t>antivirus software</a:t>
            </a:r>
            <a:r>
              <a:rPr lang="en-US" sz="2200" b="0" i="1" u="none" strike="noStrike" baseline="0" dirty="0">
                <a:latin typeface="Calibri "/>
              </a:rPr>
              <a:t>, </a:t>
            </a:r>
            <a:r>
              <a:rPr lang="en-US" sz="2200" b="1" i="1" u="none" strike="noStrike" baseline="0" dirty="0">
                <a:latin typeface="Calibri "/>
              </a:rPr>
              <a:t>state-of-the-art firewalls</a:t>
            </a:r>
            <a:r>
              <a:rPr lang="en-US" sz="2200" b="0" i="1" u="none" strike="noStrike" baseline="0" dirty="0">
                <a:latin typeface="Calibri "/>
              </a:rPr>
              <a:t>, or </a:t>
            </a:r>
            <a:r>
              <a:rPr lang="en-US" sz="2200" b="1" i="1" u="none" strike="noStrike" baseline="0" dirty="0">
                <a:latin typeface="Calibri "/>
              </a:rPr>
              <a:t>provide employee security training</a:t>
            </a:r>
            <a:r>
              <a:rPr lang="en-US" sz="2200" b="0" i="1" u="none" strike="noStrike" baseline="0" dirty="0">
                <a:latin typeface="Calibri "/>
              </a:rPr>
              <a:t>.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An organization can </a:t>
            </a:r>
            <a:r>
              <a:rPr lang="en-US" b="1" i="1" u="sng" dirty="0"/>
              <a:t>share</a:t>
            </a:r>
            <a:r>
              <a:rPr lang="en-US" u="sng" dirty="0"/>
              <a:t> </a:t>
            </a:r>
            <a:r>
              <a:rPr lang="en-US" b="1" i="1" u="sng" dirty="0"/>
              <a:t>the risk</a:t>
            </a:r>
            <a:r>
              <a:rPr lang="en-US" dirty="0"/>
              <a:t>, typically by </a:t>
            </a:r>
            <a:r>
              <a:rPr lang="en-US" b="1" dirty="0"/>
              <a:t>buying insurance.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The organization can </a:t>
            </a:r>
            <a:r>
              <a:rPr lang="en-US" b="1" i="1" u="sng" dirty="0"/>
              <a:t>defer (block)</a:t>
            </a:r>
            <a:r>
              <a:rPr lang="en-US" u="sng" dirty="0"/>
              <a:t> </a:t>
            </a:r>
            <a:r>
              <a:rPr lang="en-US" b="1" i="1" u="sng" dirty="0"/>
              <a:t>the risk</a:t>
            </a:r>
            <a:r>
              <a:rPr lang="en-US" dirty="0"/>
              <a:t>, which usually happens when there is a need to collect additional information about the threat and the risk</a:t>
            </a:r>
          </a:p>
          <a:p>
            <a:pPr marL="1280160" lvl="2" indent="-457200"/>
            <a:r>
              <a:rPr lang="en-US" sz="2200" b="0" i="1" u="none" strike="noStrike" baseline="0" dirty="0">
                <a:latin typeface="Calibri "/>
              </a:rPr>
              <a:t>These risks are usually not imminent (serious) and would not significantly impact the organization if they were to occur.</a:t>
            </a:r>
            <a:endParaRPr lang="en-US" sz="2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4851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09600"/>
            <a:ext cx="11379200" cy="746759"/>
          </a:xfrm>
        </p:spPr>
        <p:txBody>
          <a:bodyPr/>
          <a:lstStyle/>
          <a:p>
            <a:r>
              <a:rPr lang="en-US" dirty="0"/>
              <a:t>Identify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2400" y="1447800"/>
            <a:ext cx="11887200" cy="4800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u="sng" dirty="0"/>
              <a:t>first step </a:t>
            </a:r>
            <a:r>
              <a:rPr lang="en-US" dirty="0"/>
              <a:t>in </a:t>
            </a:r>
            <a:r>
              <a:rPr lang="en-US" b="1" dirty="0"/>
              <a:t>risk assessment </a:t>
            </a:r>
            <a:r>
              <a:rPr lang="en-US" dirty="0"/>
              <a:t>is to</a:t>
            </a:r>
            <a:r>
              <a:rPr lang="en-US" b="1" dirty="0"/>
              <a:t> </a:t>
            </a:r>
            <a:r>
              <a:rPr lang="en-US" b="1" u="sng" dirty="0"/>
              <a:t>identify what improvements are needed</a:t>
            </a:r>
          </a:p>
          <a:p>
            <a:pPr lvl="2"/>
            <a:r>
              <a:rPr lang="en-US" sz="2400" dirty="0"/>
              <a:t>Most organizations face so many threats that </a:t>
            </a:r>
            <a:r>
              <a:rPr lang="en-US" sz="2400" i="1" u="sng" dirty="0"/>
              <a:t>they cannot afford to mitigate all of them</a:t>
            </a:r>
          </a:p>
          <a:p>
            <a:pPr lvl="2"/>
            <a:r>
              <a:rPr lang="en-US" sz="2400" dirty="0"/>
              <a:t>They need to focus </a:t>
            </a:r>
            <a:r>
              <a:rPr lang="en-US" sz="2400" u="sng" dirty="0"/>
              <a:t>first on the highest risks</a:t>
            </a:r>
            <a:r>
              <a:rPr lang="en-US" sz="2400" dirty="0"/>
              <a:t>: </a:t>
            </a:r>
            <a:r>
              <a:rPr lang="en-US" sz="2400" b="0" i="0" u="none" strike="noStrike" baseline="0" dirty="0">
                <a:latin typeface="Calibri "/>
              </a:rPr>
              <a:t>The threat with the </a:t>
            </a:r>
            <a:r>
              <a:rPr lang="en-US" sz="2400" b="1" i="0" u="none" strike="noStrike" baseline="0" dirty="0">
                <a:latin typeface="Calibri "/>
              </a:rPr>
              <a:t>highest risk scores </a:t>
            </a:r>
            <a:r>
              <a:rPr lang="en-US" sz="2400" b="0" i="0" u="none" strike="noStrike" baseline="0" dirty="0">
                <a:latin typeface="Calibri "/>
              </a:rPr>
              <a:t>is carefully examined to ensure at least a </a:t>
            </a:r>
            <a:r>
              <a:rPr lang="en-US" sz="2400" b="1" i="0" u="none" strike="noStrike" baseline="0" dirty="0">
                <a:latin typeface="Calibri "/>
              </a:rPr>
              <a:t>medium level of control adequacy</a:t>
            </a:r>
            <a:r>
              <a:rPr lang="en-US" sz="2400" b="0" i="0" u="none" strike="noStrike" baseline="0" dirty="0">
                <a:latin typeface="Calibri "/>
              </a:rPr>
              <a:t>.</a:t>
            </a:r>
          </a:p>
          <a:p>
            <a:pPr lvl="2"/>
            <a:r>
              <a:rPr lang="en-US" sz="2400" b="0" i="0" u="none" strike="noStrike" baseline="0" dirty="0">
                <a:latin typeface="Calibri "/>
              </a:rPr>
              <a:t>The </a:t>
            </a:r>
            <a:r>
              <a:rPr lang="en-US" sz="2400" b="0" i="0" u="sng" strike="noStrike" baseline="0" dirty="0">
                <a:latin typeface="Calibri "/>
              </a:rPr>
              <a:t>most important assets’ security requirements </a:t>
            </a:r>
            <a:r>
              <a:rPr lang="en-US" sz="2400" b="0" i="0" u="none" strike="noStrike" baseline="0" dirty="0">
                <a:latin typeface="Calibri "/>
              </a:rPr>
              <a:t>(</a:t>
            </a:r>
            <a:r>
              <a:rPr lang="en-US" sz="2400" b="1" i="0" u="none" strike="noStrike" baseline="0" dirty="0">
                <a:latin typeface="Calibri "/>
              </a:rPr>
              <a:t>labeled as high </a:t>
            </a:r>
            <a:r>
              <a:rPr lang="en-US" sz="2400" b="0" i="0" u="none" strike="noStrike" baseline="0" dirty="0">
                <a:latin typeface="Calibri "/>
              </a:rPr>
              <a:t>in </a:t>
            </a:r>
            <a:r>
              <a:rPr lang="en-US" sz="2400" b="1" i="0" u="none" strike="noStrike" baseline="0" dirty="0">
                <a:latin typeface="Calibri "/>
              </a:rPr>
              <a:t>Figure 11-3</a:t>
            </a:r>
            <a:r>
              <a:rPr lang="en-US" sz="2400" b="0" i="0" u="none" strike="noStrike" baseline="0" dirty="0">
                <a:latin typeface="Calibri "/>
              </a:rPr>
              <a:t>) are adequately protected.</a:t>
            </a:r>
          </a:p>
          <a:p>
            <a:r>
              <a:rPr lang="en-US" dirty="0"/>
              <a:t>The </a:t>
            </a:r>
            <a:r>
              <a:rPr lang="en-US" b="1" dirty="0"/>
              <a:t>second focus </a:t>
            </a:r>
            <a:r>
              <a:rPr lang="en-US" dirty="0"/>
              <a:t>is on </a:t>
            </a:r>
            <a:r>
              <a:rPr lang="en-US" b="1" i="1" dirty="0"/>
              <a:t>threat scenarios </a:t>
            </a:r>
            <a:r>
              <a:rPr lang="en-US" dirty="0"/>
              <a:t>whose mitigation controls have </a:t>
            </a:r>
            <a:r>
              <a:rPr lang="en-US" b="1" u="sng" dirty="0"/>
              <a:t>low adequacy</a:t>
            </a:r>
          </a:p>
          <a:p>
            <a:pPr lvl="1"/>
            <a:r>
              <a:rPr lang="en-US" dirty="0">
                <a:latin typeface="Calibri "/>
              </a:rPr>
              <a:t>T</a:t>
            </a:r>
            <a:r>
              <a:rPr lang="en-US" sz="2400" b="0" i="0" u="none" strike="noStrike" baseline="0" dirty="0">
                <a:latin typeface="Calibri "/>
              </a:rPr>
              <a:t>hese will all be </a:t>
            </a:r>
            <a:r>
              <a:rPr lang="en-US" sz="2400" b="1" i="0" u="none" strike="noStrike" baseline="0" dirty="0">
                <a:latin typeface="Calibri "/>
              </a:rPr>
              <a:t>low-risk threats</a:t>
            </a:r>
            <a:r>
              <a:rPr lang="en-US" sz="2400" b="0" i="0" u="none" strike="noStrike" baseline="0" dirty="0">
                <a:latin typeface="Calibri "/>
              </a:rPr>
              <a:t>, but they are examined to ensure the expenditure level matches the risk level.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430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familiar with the major threats to network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familiar with how to conduct a risk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how to ensure business continuity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01579"/>
            <a:ext cx="11379200" cy="746759"/>
          </a:xfrm>
        </p:spPr>
        <p:txBody>
          <a:bodyPr/>
          <a:lstStyle/>
          <a:p>
            <a:r>
              <a:rPr lang="en-US" dirty="0"/>
              <a:t>Ensuring Business 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1600200"/>
            <a:ext cx="11480800" cy="4648200"/>
          </a:xfrm>
        </p:spPr>
        <p:txBody>
          <a:bodyPr/>
          <a:lstStyle/>
          <a:p>
            <a:r>
              <a:rPr lang="en-US" b="1" dirty="0"/>
              <a:t>Business continuity </a:t>
            </a:r>
            <a:r>
              <a:rPr lang="en-US" dirty="0"/>
              <a:t>means that the </a:t>
            </a:r>
            <a:r>
              <a:rPr lang="en-US" b="1" dirty="0"/>
              <a:t>organization’s data </a:t>
            </a:r>
            <a:r>
              <a:rPr lang="en-US" dirty="0"/>
              <a:t>and </a:t>
            </a:r>
            <a:r>
              <a:rPr lang="en-US" b="1" dirty="0"/>
              <a:t>applications </a:t>
            </a:r>
            <a:r>
              <a:rPr lang="en-US" dirty="0"/>
              <a:t>will continue to operate even in the face of </a:t>
            </a:r>
            <a:r>
              <a:rPr lang="en-US" b="1" i="1" dirty="0"/>
              <a:t>disruption</a:t>
            </a:r>
            <a:r>
              <a:rPr lang="en-US" dirty="0"/>
              <a:t>, </a:t>
            </a:r>
            <a:r>
              <a:rPr lang="en-US" b="1" i="1" dirty="0"/>
              <a:t>destruction</a:t>
            </a:r>
            <a:r>
              <a:rPr lang="en-US" dirty="0"/>
              <a:t>, or </a:t>
            </a:r>
            <a:r>
              <a:rPr lang="en-US" b="1" i="1" dirty="0"/>
              <a:t>disaster</a:t>
            </a:r>
          </a:p>
          <a:p>
            <a:r>
              <a:rPr lang="en-US" dirty="0"/>
              <a:t>A </a:t>
            </a:r>
            <a:r>
              <a:rPr lang="en-US" b="1" dirty="0"/>
              <a:t>business continuity </a:t>
            </a:r>
            <a:r>
              <a:rPr lang="en-US" dirty="0"/>
              <a:t>plan has </a:t>
            </a:r>
            <a:r>
              <a:rPr lang="en-US" b="1" dirty="0"/>
              <a:t>two major parts</a:t>
            </a:r>
            <a:r>
              <a:rPr lang="en-US" dirty="0"/>
              <a:t>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sz="2500" dirty="0"/>
              <a:t>The </a:t>
            </a:r>
            <a:r>
              <a:rPr lang="en-US" sz="2500" b="1" i="1" dirty="0"/>
              <a:t>development of controls </a:t>
            </a:r>
            <a:r>
              <a:rPr lang="en-US" sz="2500" dirty="0"/>
              <a:t>that will prevent these malicious events from significantly impacting the organization.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sz="2500" dirty="0"/>
              <a:t>A disaster</a:t>
            </a:r>
            <a:r>
              <a:rPr lang="en-US" sz="2500" b="1" i="1" dirty="0"/>
              <a:t> recovery plan </a:t>
            </a:r>
            <a:r>
              <a:rPr lang="en-US" sz="2500" dirty="0"/>
              <a:t>that will enable the organization to recover if a disaster occurs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07449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77241"/>
            <a:ext cx="11379200" cy="867408"/>
          </a:xfrm>
        </p:spPr>
        <p:txBody>
          <a:bodyPr/>
          <a:lstStyle/>
          <a:p>
            <a:r>
              <a:rPr lang="en-US" dirty="0"/>
              <a:t>Five Major Threats to Business 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1780674"/>
            <a:ext cx="11379200" cy="446772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five major network threats </a:t>
            </a:r>
            <a:r>
              <a:rPr lang="en-US" dirty="0"/>
              <a:t>to </a:t>
            </a:r>
            <a:r>
              <a:rPr lang="en-US" b="1" dirty="0"/>
              <a:t>business continuity </a:t>
            </a:r>
            <a:r>
              <a:rPr lang="en-US" dirty="0"/>
              <a:t>are: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b="1" dirty="0"/>
              <a:t>Viruses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b="1" dirty="0"/>
              <a:t>Theft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b="1" dirty="0"/>
              <a:t>Denial of service (DoS) attacks 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b="1" dirty="0"/>
              <a:t>Device failure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b="1" dirty="0"/>
              <a:t>Disaster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162789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14" y="454159"/>
            <a:ext cx="11379200" cy="685800"/>
          </a:xfrm>
        </p:spPr>
        <p:txBody>
          <a:bodyPr/>
          <a:lstStyle/>
          <a:p>
            <a:r>
              <a:rPr lang="en-US" dirty="0"/>
              <a:t>Virus Threat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2400" y="1066800"/>
            <a:ext cx="11963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 "/>
              </a:rPr>
              <a:t>Special attention must be paid to preventing </a:t>
            </a:r>
            <a:r>
              <a:rPr lang="en-US" b="1" dirty="0">
                <a:latin typeface="Calibri "/>
              </a:rPr>
              <a:t>malware</a:t>
            </a:r>
            <a:r>
              <a:rPr lang="en-US" dirty="0">
                <a:latin typeface="Calibri "/>
              </a:rPr>
              <a:t> such as computer </a:t>
            </a:r>
            <a:r>
              <a:rPr lang="en-US" b="1" i="1" dirty="0">
                <a:latin typeface="Calibri "/>
              </a:rPr>
              <a:t>viruses</a:t>
            </a:r>
            <a:r>
              <a:rPr lang="en-US" dirty="0">
                <a:latin typeface="Calibri "/>
              </a:rPr>
              <a:t> and </a:t>
            </a:r>
            <a:r>
              <a:rPr lang="en-US" b="1" i="1" dirty="0">
                <a:latin typeface="Calibri "/>
              </a:rPr>
              <a:t>ransomware </a:t>
            </a:r>
            <a:endParaRPr lang="en-US" dirty="0">
              <a:latin typeface="Calibri "/>
            </a:endParaRPr>
          </a:p>
          <a:p>
            <a:pPr lvl="1"/>
            <a:r>
              <a:rPr lang="en-US" u="sng" dirty="0">
                <a:latin typeface="Calibri "/>
              </a:rPr>
              <a:t>Most </a:t>
            </a:r>
            <a:r>
              <a:rPr lang="en-US" b="1" i="1" u="sng" dirty="0">
                <a:latin typeface="Calibri "/>
              </a:rPr>
              <a:t>malware</a:t>
            </a:r>
            <a:r>
              <a:rPr lang="en-US" u="sng" dirty="0">
                <a:latin typeface="Calibri "/>
              </a:rPr>
              <a:t> attaches itself to other programs or USB drives</a:t>
            </a:r>
          </a:p>
          <a:p>
            <a:pPr lvl="2"/>
            <a:r>
              <a:rPr lang="en-US" sz="2400" b="0" i="0" u="none" strike="noStrike" baseline="0" dirty="0">
                <a:latin typeface="Calibri "/>
              </a:rPr>
              <a:t>As those files execute or the USB is accessed, the </a:t>
            </a:r>
            <a:r>
              <a:rPr lang="en-US" sz="2400" b="1" i="0" u="none" strike="noStrike" baseline="0" dirty="0">
                <a:latin typeface="Calibri "/>
              </a:rPr>
              <a:t>malware spreads.</a:t>
            </a:r>
            <a:endParaRPr lang="en-US" sz="2400" b="1" dirty="0">
              <a:latin typeface="Calibri "/>
            </a:endParaRPr>
          </a:p>
          <a:p>
            <a:pPr lvl="1"/>
            <a:r>
              <a:rPr lang="en-US" b="1" i="0" u="sng" strike="noStrike" baseline="0" dirty="0">
                <a:latin typeface="Calibri "/>
              </a:rPr>
              <a:t>Ransomware </a:t>
            </a:r>
            <a:r>
              <a:rPr lang="en-US" b="0" i="0" u="none" strike="noStrike" baseline="0" dirty="0">
                <a:latin typeface="Calibri "/>
              </a:rPr>
              <a:t>can cause widespread destruction (</a:t>
            </a:r>
            <a:r>
              <a:rPr lang="en-US" i="1" u="none" strike="noStrike" baseline="0" dirty="0">
                <a:latin typeface="Calibri "/>
              </a:rPr>
              <a:t>it is</a:t>
            </a:r>
            <a:r>
              <a:rPr lang="en-US" sz="2400" b="0" i="1" dirty="0">
                <a:effectLst/>
                <a:latin typeface="Calibri "/>
              </a:rPr>
              <a:t> a widespread problem in which criminals gain access to computer servers, lock them out, and demand payment in exchange for access</a:t>
            </a:r>
            <a:r>
              <a:rPr lang="en-US" sz="2400" b="0" i="0" dirty="0">
                <a:effectLst/>
                <a:latin typeface="Calibri "/>
              </a:rPr>
              <a:t>)</a:t>
            </a:r>
            <a:endParaRPr lang="en-US" sz="2400" dirty="0">
              <a:latin typeface="Calibri "/>
            </a:endParaRPr>
          </a:p>
          <a:p>
            <a:r>
              <a:rPr lang="en-US" b="1" i="1" dirty="0">
                <a:latin typeface="Calibri "/>
              </a:rPr>
              <a:t>Macro viruses </a:t>
            </a:r>
            <a:r>
              <a:rPr lang="en-US" dirty="0">
                <a:latin typeface="Calibri "/>
              </a:rPr>
              <a:t>can spread when an </a:t>
            </a:r>
            <a:r>
              <a:rPr lang="en-US" b="1" dirty="0">
                <a:latin typeface="Calibri "/>
              </a:rPr>
              <a:t>infected file </a:t>
            </a:r>
            <a:r>
              <a:rPr lang="en-US" dirty="0">
                <a:latin typeface="Calibri "/>
              </a:rPr>
              <a:t>is opened</a:t>
            </a:r>
          </a:p>
          <a:p>
            <a:pPr lvl="1"/>
            <a:r>
              <a:rPr lang="en-US" dirty="0">
                <a:latin typeface="Calibri "/>
              </a:rPr>
              <a:t>Viruses that are contained in </a:t>
            </a:r>
            <a:r>
              <a:rPr lang="en-US" i="1" dirty="0">
                <a:latin typeface="Calibri "/>
              </a:rPr>
              <a:t>documents</a:t>
            </a:r>
            <a:r>
              <a:rPr lang="en-US" dirty="0">
                <a:latin typeface="Calibri "/>
              </a:rPr>
              <a:t>, </a:t>
            </a:r>
            <a:r>
              <a:rPr lang="en-US" i="1" dirty="0">
                <a:latin typeface="Calibri "/>
              </a:rPr>
              <a:t>emails</a:t>
            </a:r>
            <a:r>
              <a:rPr lang="en-US" dirty="0">
                <a:latin typeface="Calibri "/>
              </a:rPr>
              <a:t>, or s</a:t>
            </a:r>
            <a:r>
              <a:rPr lang="en-US" i="1" dirty="0">
                <a:latin typeface="Calibri "/>
              </a:rPr>
              <a:t>preadsheet </a:t>
            </a:r>
            <a:r>
              <a:rPr lang="en-US" dirty="0">
                <a:latin typeface="Calibri "/>
              </a:rPr>
              <a:t>files</a:t>
            </a:r>
          </a:p>
          <a:p>
            <a:r>
              <a:rPr lang="en-US" dirty="0">
                <a:latin typeface="Calibri "/>
              </a:rPr>
              <a:t>A </a:t>
            </a:r>
            <a:r>
              <a:rPr lang="en-US" b="1" i="1" u="sng" dirty="0">
                <a:latin typeface="Calibri "/>
              </a:rPr>
              <a:t>worm</a:t>
            </a:r>
            <a:r>
              <a:rPr lang="en-US" dirty="0">
                <a:latin typeface="Calibri "/>
              </a:rPr>
              <a:t> is a particular type of </a:t>
            </a:r>
            <a:r>
              <a:rPr lang="en-US" b="1" dirty="0">
                <a:latin typeface="Calibri "/>
              </a:rPr>
              <a:t>virus </a:t>
            </a:r>
            <a:r>
              <a:rPr lang="en-US" dirty="0">
                <a:latin typeface="Calibri "/>
              </a:rPr>
              <a:t>that </a:t>
            </a:r>
            <a:r>
              <a:rPr lang="en-US" i="1" dirty="0">
                <a:latin typeface="Calibri "/>
              </a:rPr>
              <a:t>spreads itself without human intervention</a:t>
            </a:r>
          </a:p>
          <a:p>
            <a:pPr lvl="1"/>
            <a:r>
              <a:rPr lang="en-US" sz="2400" b="0" i="0" u="none" strike="noStrike" baseline="0" dirty="0">
                <a:latin typeface="Calibri "/>
              </a:rPr>
              <a:t>A </a:t>
            </a:r>
            <a:r>
              <a:rPr lang="en-US" sz="2400" b="1" i="0" u="none" strike="noStrike" baseline="0" dirty="0">
                <a:latin typeface="Calibri "/>
              </a:rPr>
              <a:t>worm</a:t>
            </a:r>
            <a:r>
              <a:rPr lang="en-US" sz="2400" b="0" i="0" u="none" strike="noStrike" baseline="0" dirty="0">
                <a:latin typeface="Calibri "/>
              </a:rPr>
              <a:t> copies itself from computer to computer. </a:t>
            </a:r>
          </a:p>
          <a:p>
            <a:pPr lvl="1"/>
            <a:r>
              <a:rPr lang="en-US" sz="2400" b="1" i="0" u="none" strike="noStrike" baseline="0" dirty="0">
                <a:latin typeface="Calibri "/>
              </a:rPr>
              <a:t>Worms</a:t>
            </a:r>
            <a:r>
              <a:rPr lang="en-US" sz="2400" b="0" i="0" u="none" strike="noStrike" baseline="0" dirty="0">
                <a:latin typeface="Calibri "/>
              </a:rPr>
              <a:t> spread when they install themselves on a computer and then send copies of themselves to other computers, sometimes by </a:t>
            </a:r>
            <a:r>
              <a:rPr lang="en-US" sz="2400" b="0" i="1" u="none" strike="noStrike" baseline="0" dirty="0">
                <a:latin typeface="Calibri "/>
              </a:rPr>
              <a:t>email</a:t>
            </a:r>
            <a:r>
              <a:rPr lang="en-US" sz="2400" b="0" i="0" u="none" strike="noStrike" baseline="0" dirty="0">
                <a:latin typeface="Calibri "/>
              </a:rPr>
              <a:t> or via </a:t>
            </a:r>
            <a:r>
              <a:rPr lang="en-US" sz="2400" b="0" i="1" u="none" strike="noStrike" baseline="0" dirty="0">
                <a:latin typeface="Calibri "/>
              </a:rPr>
              <a:t>software security holes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r>
              <a:rPr lang="en-US" b="1" i="1" u="sng" dirty="0">
                <a:latin typeface="Calibri "/>
              </a:rPr>
              <a:t>Malware</a:t>
            </a:r>
            <a:r>
              <a:rPr lang="en-US" dirty="0">
                <a:latin typeface="Calibri "/>
              </a:rPr>
              <a:t> is often spread by downloading files from the Internet</a:t>
            </a:r>
          </a:p>
          <a:p>
            <a:pPr lvl="1"/>
            <a:r>
              <a:rPr lang="en-US" sz="2400" b="0" i="0" u="none" strike="noStrike" baseline="0" dirty="0">
                <a:latin typeface="Calibri "/>
              </a:rPr>
              <a:t>, e.g., music, videos, screen savers</a:t>
            </a:r>
          </a:p>
          <a:p>
            <a:r>
              <a:rPr lang="en-US" b="0" i="0" u="none" strike="noStrike" baseline="0" dirty="0">
                <a:latin typeface="Calibri "/>
              </a:rPr>
              <a:t>Installing </a:t>
            </a:r>
            <a:r>
              <a:rPr lang="en-US" b="1" i="0" u="none" strike="noStrike" baseline="0" dirty="0">
                <a:latin typeface="Calibri "/>
              </a:rPr>
              <a:t>antivirus software </a:t>
            </a:r>
            <a:r>
              <a:rPr lang="en-US" b="0" i="0" u="none" strike="noStrike" baseline="0" dirty="0">
                <a:latin typeface="Calibri "/>
              </a:rPr>
              <a:t>prevents the spread of viruses.</a:t>
            </a:r>
            <a:endParaRPr lang="en-US" dirty="0">
              <a:latin typeface="Calibri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989709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379200" cy="762002"/>
          </a:xfrm>
        </p:spPr>
        <p:txBody>
          <a:bodyPr>
            <a:normAutofit/>
          </a:bodyPr>
          <a:lstStyle/>
          <a:p>
            <a:r>
              <a:rPr lang="en-US" dirty="0"/>
              <a:t>Denial-of-Service Attack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76200" y="1066800"/>
            <a:ext cx="11963400" cy="5410201"/>
          </a:xfrm>
        </p:spPr>
        <p:txBody>
          <a:bodyPr>
            <a:normAutofit/>
          </a:bodyPr>
          <a:lstStyle/>
          <a:p>
            <a:r>
              <a:rPr lang="en-US" sz="2400" dirty="0"/>
              <a:t>With a </a:t>
            </a:r>
            <a:r>
              <a:rPr lang="en-US" sz="2400" b="1" i="1" u="sng" dirty="0"/>
              <a:t>denial-of-service </a:t>
            </a:r>
            <a:r>
              <a:rPr lang="en-US" sz="2400" u="sng" dirty="0"/>
              <a:t>(</a:t>
            </a:r>
            <a:r>
              <a:rPr lang="en-US" sz="2400" b="1" u="sng" dirty="0"/>
              <a:t>DoS</a:t>
            </a:r>
            <a:r>
              <a:rPr lang="en-US" sz="2400" u="sng" dirty="0"/>
              <a:t>) or </a:t>
            </a:r>
            <a:r>
              <a:rPr lang="en-US" sz="2400" b="1" u="sng" dirty="0"/>
              <a:t>distributed DoS (DDoS) </a:t>
            </a:r>
            <a:r>
              <a:rPr lang="en-US" sz="2400" dirty="0"/>
              <a:t>attack, an attacker attempts to disrupt the target by </a:t>
            </a:r>
            <a:r>
              <a:rPr lang="en-US" sz="2400" b="1" i="1" dirty="0"/>
              <a:t>flooding it with messages</a:t>
            </a:r>
          </a:p>
          <a:p>
            <a:pPr lvl="2"/>
            <a:r>
              <a:rPr lang="en-US" sz="2200" b="0" i="0" u="none" strike="noStrike" baseline="0" dirty="0">
                <a:latin typeface="Calibri "/>
              </a:rPr>
              <a:t>To flood a </a:t>
            </a:r>
            <a:r>
              <a:rPr lang="en-US" sz="2200" b="1" i="1" u="none" strike="noStrike" baseline="0" dirty="0">
                <a:latin typeface="Calibri "/>
              </a:rPr>
              <a:t>Web server</a:t>
            </a:r>
            <a:r>
              <a:rPr lang="en-US" sz="2200" b="0" i="0" u="none" strike="noStrike" baseline="0" dirty="0">
                <a:latin typeface="Calibri "/>
              </a:rPr>
              <a:t>, </a:t>
            </a:r>
            <a:r>
              <a:rPr lang="en-US" sz="2200" b="1" i="1" u="none" strike="noStrike" baseline="0" dirty="0">
                <a:latin typeface="Calibri "/>
              </a:rPr>
              <a:t>DNS server</a:t>
            </a:r>
            <a:r>
              <a:rPr lang="en-US" sz="2200" b="0" i="0" u="none" strike="noStrike" baseline="0" dirty="0">
                <a:latin typeface="Calibri "/>
              </a:rPr>
              <a:t>, </a:t>
            </a:r>
            <a:r>
              <a:rPr lang="en-US" sz="2200" b="1" i="1" u="none" strike="noStrike" baseline="0" dirty="0">
                <a:latin typeface="Calibri "/>
              </a:rPr>
              <a:t>mail server</a:t>
            </a:r>
            <a:r>
              <a:rPr lang="en-US" sz="2200" b="0" i="0" u="none" strike="noStrike" baseline="0" dirty="0">
                <a:latin typeface="Calibri "/>
              </a:rPr>
              <a:t>, and so on with </a:t>
            </a:r>
            <a:r>
              <a:rPr lang="en-US" sz="2200" b="1" i="1" u="none" strike="noStrike" baseline="0" dirty="0">
                <a:latin typeface="Calibri "/>
              </a:rPr>
              <a:t>incoming messages.</a:t>
            </a:r>
            <a:endParaRPr lang="en-US" sz="2200" b="1" i="1" dirty="0">
              <a:latin typeface="Calibri "/>
            </a:endParaRPr>
          </a:p>
          <a:p>
            <a:pPr lvl="1"/>
            <a:r>
              <a:rPr lang="en-US" dirty="0"/>
              <a:t>Some </a:t>
            </a:r>
            <a:r>
              <a:rPr lang="en-US" b="1" dirty="0"/>
              <a:t>DDoS</a:t>
            </a:r>
            <a:r>
              <a:rPr lang="en-US" dirty="0"/>
              <a:t> attacks have sent more than one billion packets per second to the </a:t>
            </a:r>
            <a:r>
              <a:rPr lang="en-US" b="1" i="1" dirty="0"/>
              <a:t>target machine</a:t>
            </a:r>
          </a:p>
          <a:p>
            <a:pPr lvl="1"/>
            <a:r>
              <a:rPr lang="en-US" sz="2400" b="0" i="0" u="none" strike="noStrike" baseline="0" dirty="0">
                <a:latin typeface="Calibri "/>
              </a:rPr>
              <a:t>It is possible </a:t>
            </a:r>
            <a:r>
              <a:rPr lang="en-US" sz="2400" b="1" i="0" u="none" strike="noStrike" baseline="0" dirty="0">
                <a:latin typeface="Calibri "/>
              </a:rPr>
              <a:t>to filter out all the messages </a:t>
            </a:r>
            <a:r>
              <a:rPr lang="en-US" sz="2400" b="0" i="0" u="none" strike="noStrike" baseline="0" dirty="0">
                <a:latin typeface="Calibri "/>
              </a:rPr>
              <a:t>from </a:t>
            </a:r>
            <a:r>
              <a:rPr lang="en-US" sz="2400" i="0" u="none" strike="noStrike" baseline="0" dirty="0">
                <a:latin typeface="Calibri "/>
              </a:rPr>
              <a:t>the</a:t>
            </a:r>
            <a:r>
              <a:rPr lang="en-US" sz="2400" b="1" i="0" u="none" strike="noStrike" baseline="0" dirty="0">
                <a:latin typeface="Calibri "/>
              </a:rPr>
              <a:t> source IP </a:t>
            </a:r>
            <a:r>
              <a:rPr lang="en-US" sz="2400" b="0" i="0" u="none" strike="noStrike" baseline="0" dirty="0">
                <a:latin typeface="Calibri "/>
              </a:rPr>
              <a:t>before they reach the </a:t>
            </a:r>
            <a:r>
              <a:rPr lang="en-US" sz="2400" b="1" i="0" u="none" strike="noStrike" baseline="0" dirty="0">
                <a:latin typeface="Calibri "/>
              </a:rPr>
              <a:t>targeted machine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pPr lvl="1"/>
            <a:r>
              <a:rPr lang="en-US" sz="2400" b="0" i="0" u="none" strike="noStrike" baseline="0" dirty="0">
                <a:latin typeface="Calibri "/>
              </a:rPr>
              <a:t>But most attackers use tools that enable them to put </a:t>
            </a:r>
            <a:r>
              <a:rPr lang="en-US" sz="2400" b="1" i="0" u="none" strike="noStrike" baseline="0" dirty="0">
                <a:latin typeface="Calibri "/>
              </a:rPr>
              <a:t>false source IP addresses </a:t>
            </a:r>
            <a:r>
              <a:rPr lang="en-US" sz="2400" b="0" i="0" u="none" strike="noStrike" baseline="0" dirty="0">
                <a:latin typeface="Calibri "/>
              </a:rPr>
              <a:t>on the </a:t>
            </a:r>
            <a:r>
              <a:rPr lang="en-US" sz="2400" b="1" i="0" u="none" strike="noStrike" baseline="0" dirty="0">
                <a:latin typeface="Calibri "/>
              </a:rPr>
              <a:t>incoming messages</a:t>
            </a:r>
            <a:r>
              <a:rPr lang="en-US" sz="2400" b="0" i="0" u="none" strike="noStrike" baseline="0" dirty="0">
                <a:latin typeface="Calibri "/>
              </a:rPr>
              <a:t>, making it difficult to recognize a </a:t>
            </a:r>
            <a:r>
              <a:rPr lang="en-US" sz="2400" b="1" i="0" u="none" strike="noStrike" baseline="0" dirty="0">
                <a:latin typeface="Calibri "/>
              </a:rPr>
              <a:t>message as a real </a:t>
            </a:r>
            <a:r>
              <a:rPr lang="en-US" sz="2400" b="0" i="0" u="none" strike="noStrike" baseline="0" dirty="0">
                <a:latin typeface="Calibri "/>
              </a:rPr>
              <a:t>or a </a:t>
            </a:r>
            <a:r>
              <a:rPr lang="en-US" sz="2400" b="1" i="0" u="none" strike="noStrike" baseline="0" dirty="0">
                <a:latin typeface="Calibri "/>
              </a:rPr>
              <a:t>DoS message</a:t>
            </a:r>
            <a:r>
              <a:rPr lang="en-US" sz="2400" b="0" i="0" u="none" strike="noStrike" baseline="0" dirty="0">
                <a:latin typeface="Calibri "/>
              </a:rPr>
              <a:t>.</a:t>
            </a:r>
          </a:p>
          <a:p>
            <a:pPr lvl="2"/>
            <a:r>
              <a:rPr lang="en-US" sz="2200" b="0" i="0" u="none" strike="noStrike" baseline="0" dirty="0">
                <a:latin typeface="Calibri "/>
              </a:rPr>
              <a:t>With a </a:t>
            </a:r>
            <a:r>
              <a:rPr lang="en-US" sz="2200" b="1" i="0" u="none" strike="noStrike" baseline="0" dirty="0">
                <a:latin typeface="Calibri "/>
              </a:rPr>
              <a:t>DDoS attack</a:t>
            </a:r>
            <a:r>
              <a:rPr lang="en-US" sz="2200" b="0" i="0" u="none" strike="noStrike" baseline="0" dirty="0">
                <a:latin typeface="Calibri "/>
              </a:rPr>
              <a:t>, the attacker breaks into and takes control of thousands of computers or smart devices and </a:t>
            </a:r>
            <a:r>
              <a:rPr lang="en-US" sz="2200" b="1" i="0" u="none" strike="noStrike" baseline="0" dirty="0">
                <a:latin typeface="Calibri "/>
              </a:rPr>
              <a:t>plants software </a:t>
            </a:r>
            <a:r>
              <a:rPr lang="en-US" sz="2200" b="0" i="0" u="none" strike="noStrike" baseline="0" dirty="0">
                <a:latin typeface="Calibri "/>
              </a:rPr>
              <a:t>on them called a </a:t>
            </a:r>
            <a:r>
              <a:rPr lang="en-US" sz="2200" b="1" i="0" u="sng" strike="noStrike" baseline="0" dirty="0">
                <a:latin typeface="Calibri "/>
              </a:rPr>
              <a:t>DDoS agent</a:t>
            </a:r>
          </a:p>
          <a:p>
            <a:pPr lvl="2"/>
            <a:r>
              <a:rPr lang="en-US" sz="2200" b="0" i="0" u="none" strike="noStrike" baseline="0" dirty="0">
                <a:latin typeface="Calibri "/>
              </a:rPr>
              <a:t>The attacker then uses a </a:t>
            </a:r>
            <a:r>
              <a:rPr lang="en-US" sz="2200" b="1" i="0" u="sng" strike="noStrike" baseline="0" dirty="0">
                <a:latin typeface="Calibri "/>
              </a:rPr>
              <a:t>DDoS handler </a:t>
            </a:r>
            <a:r>
              <a:rPr lang="en-US" sz="2200" b="0" i="0" u="none" strike="noStrike" baseline="0" dirty="0">
                <a:latin typeface="Calibri "/>
              </a:rPr>
              <a:t>to control the </a:t>
            </a:r>
            <a:r>
              <a:rPr lang="en-US" sz="2200" b="1" i="0" u="none" strike="noStrike" baseline="0" dirty="0">
                <a:latin typeface="Calibri "/>
              </a:rPr>
              <a:t>DDoS</a:t>
            </a:r>
            <a:r>
              <a:rPr lang="en-US" sz="2200" b="0" i="0" u="none" strike="noStrike" baseline="0" dirty="0">
                <a:latin typeface="Calibri "/>
              </a:rPr>
              <a:t> </a:t>
            </a:r>
            <a:r>
              <a:rPr lang="en-US" sz="2200" b="1" i="0" u="none" strike="noStrike" baseline="0" dirty="0">
                <a:latin typeface="Calibri "/>
              </a:rPr>
              <a:t>agent</a:t>
            </a:r>
            <a:r>
              <a:rPr lang="en-US" sz="2200" b="0" i="0" u="none" strike="noStrike" baseline="0" dirty="0">
                <a:latin typeface="Calibri "/>
              </a:rPr>
              <a:t>. The </a:t>
            </a:r>
            <a:r>
              <a:rPr lang="en-US" sz="2200" b="1" i="0" u="none" strike="noStrike" baseline="0" dirty="0">
                <a:latin typeface="Calibri "/>
              </a:rPr>
              <a:t>DDoS handler </a:t>
            </a:r>
            <a:r>
              <a:rPr lang="en-US" sz="2200" b="0" i="0" u="none" strike="noStrike" baseline="0" dirty="0">
                <a:latin typeface="Calibri "/>
              </a:rPr>
              <a:t>issues instructions to the computers under the attacker’s control</a:t>
            </a:r>
            <a:r>
              <a:rPr lang="en-US" sz="2200" b="1" i="0" u="none" strike="noStrike" baseline="0" dirty="0">
                <a:latin typeface="Calibri "/>
              </a:rPr>
              <a:t> </a:t>
            </a:r>
            <a:r>
              <a:rPr lang="en-US" sz="2200" b="0" i="0" u="none" strike="noStrike" baseline="0" dirty="0">
                <a:latin typeface="Calibri "/>
              </a:rPr>
              <a:t>(see </a:t>
            </a:r>
            <a:r>
              <a:rPr lang="en-US" sz="2200" b="1" i="0" u="none" strike="noStrike" baseline="0" dirty="0">
                <a:latin typeface="Calibri "/>
              </a:rPr>
              <a:t>Figure 11-7</a:t>
            </a:r>
            <a:r>
              <a:rPr lang="en-US" sz="2200" b="0" i="0" u="none" strike="noStrike" baseline="0" dirty="0">
                <a:latin typeface="Calibri "/>
              </a:rPr>
              <a:t>).</a:t>
            </a:r>
            <a:endParaRPr lang="en-US" sz="2200" dirty="0">
              <a:latin typeface="Calibri "/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291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AB33D-1459-10E7-01D4-0AC0EAD665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696F-7D6C-78E5-6479-87184CE621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4FD495-3CE0-C13F-518B-A28AC501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7260"/>
            <a:ext cx="8153400" cy="60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6400" y="591954"/>
            <a:ext cx="11379200" cy="703446"/>
          </a:xfrm>
        </p:spPr>
        <p:txBody>
          <a:bodyPr>
            <a:normAutofit/>
          </a:bodyPr>
          <a:lstStyle/>
          <a:p>
            <a:r>
              <a:rPr lang="en-US" dirty="0"/>
              <a:t>Preventing DoS and DDoS Attacks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52400" y="1295399"/>
            <a:ext cx="11887200" cy="5060952"/>
          </a:xfrm>
        </p:spPr>
        <p:txBody>
          <a:bodyPr>
            <a:normAutofit lnSpcReduction="10000"/>
          </a:bodyPr>
          <a:lstStyle/>
          <a:p>
            <a:r>
              <a:rPr lang="en-US" sz="2400" b="0" i="0" u="none" strike="noStrike" baseline="0" dirty="0">
                <a:latin typeface="Calibri "/>
              </a:rPr>
              <a:t> The following </a:t>
            </a:r>
            <a:r>
              <a:rPr lang="en-US" sz="2400" b="1" i="0" u="sng" strike="noStrike" baseline="0" dirty="0">
                <a:latin typeface="Calibri "/>
              </a:rPr>
              <a:t>three approaches</a:t>
            </a:r>
            <a:r>
              <a:rPr lang="en-US" sz="2400" b="0" i="0" u="sng" strike="noStrike" baseline="0" dirty="0">
                <a:latin typeface="Calibri "/>
              </a:rPr>
              <a:t> </a:t>
            </a:r>
            <a:r>
              <a:rPr lang="en-US" sz="2400" b="0" i="0" u="none" strike="noStrike" baseline="0" dirty="0">
                <a:latin typeface="Calibri "/>
              </a:rPr>
              <a:t>are preventing</a:t>
            </a:r>
            <a:r>
              <a:rPr lang="en-US" sz="2400" b="1" i="0" u="none" strike="noStrike" baseline="0" dirty="0">
                <a:latin typeface="Calibri "/>
              </a:rPr>
              <a:t> DoS and DDoS attacks</a:t>
            </a:r>
            <a:r>
              <a:rPr lang="en-US" sz="2400" dirty="0">
                <a:latin typeface="Calibri "/>
              </a:rPr>
              <a:t>:</a:t>
            </a:r>
            <a:endParaRPr lang="en-US" sz="2400" dirty="0"/>
          </a:p>
          <a:p>
            <a:r>
              <a:rPr lang="en-US" sz="2400" b="1" u="sng" dirty="0"/>
              <a:t>The first </a:t>
            </a:r>
            <a:r>
              <a:rPr lang="en-US" sz="2400" dirty="0"/>
              <a:t>is to configure the </a:t>
            </a:r>
            <a:r>
              <a:rPr lang="en-US" sz="2400" b="1" dirty="0"/>
              <a:t>main router </a:t>
            </a:r>
            <a:r>
              <a:rPr lang="en-US" sz="2400" dirty="0"/>
              <a:t>that connects your network to the </a:t>
            </a:r>
            <a:r>
              <a:rPr lang="en-US" sz="2400" b="1" dirty="0"/>
              <a:t>Internet</a:t>
            </a:r>
            <a:r>
              <a:rPr lang="en-US" sz="2400" dirty="0"/>
              <a:t> to verify that the </a:t>
            </a:r>
            <a:r>
              <a:rPr lang="en-US" sz="2400" b="1" dirty="0"/>
              <a:t>source address </a:t>
            </a:r>
            <a:r>
              <a:rPr lang="en-US" sz="2400" dirty="0"/>
              <a:t>of all incoming messages is in a </a:t>
            </a:r>
            <a:r>
              <a:rPr lang="en-US" sz="2400" b="1" dirty="0"/>
              <a:t>valid address range </a:t>
            </a:r>
            <a:r>
              <a:rPr lang="en-US" sz="2400" dirty="0"/>
              <a:t>for that connection, called </a:t>
            </a:r>
            <a:r>
              <a:rPr lang="en-US" sz="2400" b="1" i="1" u="sng" dirty="0"/>
              <a:t>traffic filtering</a:t>
            </a:r>
          </a:p>
          <a:p>
            <a:pPr lvl="1"/>
            <a:r>
              <a:rPr lang="en-US" sz="2200" b="0" i="0" u="none" strike="noStrike" baseline="0" dirty="0">
                <a:latin typeface="Calibri "/>
              </a:rPr>
              <a:t>For example, if an </a:t>
            </a:r>
            <a:r>
              <a:rPr lang="en-US" sz="2200" b="1" i="0" u="none" strike="noStrike" baseline="0" dirty="0">
                <a:latin typeface="Calibri "/>
              </a:rPr>
              <a:t>incoming message </a:t>
            </a:r>
            <a:r>
              <a:rPr lang="en-US" sz="2200" b="0" i="0" u="none" strike="noStrike" baseline="0" dirty="0">
                <a:latin typeface="Calibri "/>
              </a:rPr>
              <a:t>has a </a:t>
            </a:r>
            <a:r>
              <a:rPr lang="en-US" sz="2200" b="1" i="0" u="none" strike="noStrike" baseline="0" dirty="0">
                <a:latin typeface="Calibri "/>
              </a:rPr>
              <a:t>source address </a:t>
            </a:r>
            <a:r>
              <a:rPr lang="en-US" sz="2200" b="0" i="0" u="none" strike="noStrike" baseline="0" dirty="0">
                <a:latin typeface="Calibri "/>
              </a:rPr>
              <a:t>inside your network, it is false. </a:t>
            </a:r>
            <a:r>
              <a:rPr lang="en-US" sz="2200" b="0" i="1" u="none" strike="noStrike" baseline="0" dirty="0">
                <a:latin typeface="Calibri "/>
              </a:rPr>
              <a:t>This ensures that only messages with </a:t>
            </a:r>
            <a:r>
              <a:rPr lang="en-US" sz="2200" b="1" i="1" u="none" strike="noStrike" baseline="0" dirty="0">
                <a:latin typeface="Calibri "/>
              </a:rPr>
              <a:t>valid addresses </a:t>
            </a:r>
            <a:r>
              <a:rPr lang="en-US" sz="2200" b="0" i="1" u="none" strike="noStrike" baseline="0" dirty="0">
                <a:latin typeface="Calibri "/>
              </a:rPr>
              <a:t>are permitted into the network</a:t>
            </a:r>
            <a:endParaRPr lang="en-US" sz="2200" b="1" i="1" dirty="0">
              <a:latin typeface="Calibri "/>
            </a:endParaRPr>
          </a:p>
          <a:p>
            <a:r>
              <a:rPr lang="en-US" sz="2400" b="1" u="sng" dirty="0"/>
              <a:t>The second </a:t>
            </a:r>
            <a:r>
              <a:rPr lang="en-US" sz="2400" dirty="0"/>
              <a:t>approach is to configure the </a:t>
            </a:r>
            <a:r>
              <a:rPr lang="en-US" sz="2400" b="1" dirty="0"/>
              <a:t>main router </a:t>
            </a:r>
            <a:r>
              <a:rPr lang="en-US" sz="2400" dirty="0"/>
              <a:t>(or </a:t>
            </a:r>
            <a:r>
              <a:rPr lang="en-US" sz="2400" b="1" dirty="0"/>
              <a:t>firewall</a:t>
            </a:r>
            <a:r>
              <a:rPr lang="en-US" sz="2400" dirty="0"/>
              <a:t>) </a:t>
            </a:r>
            <a:r>
              <a:rPr lang="en-US" sz="2400" b="1" i="1" dirty="0"/>
              <a:t>to limit the number of incoming packets </a:t>
            </a:r>
            <a:r>
              <a:rPr lang="en-US" sz="2400" dirty="0"/>
              <a:t>that could be </a:t>
            </a:r>
            <a:r>
              <a:rPr lang="en-US" sz="2400" b="1" dirty="0"/>
              <a:t>DoS/DDoS attack packets </a:t>
            </a:r>
            <a:r>
              <a:rPr lang="en-US" sz="2400" dirty="0"/>
              <a:t>that it allows to enter the network, Called </a:t>
            </a:r>
            <a:r>
              <a:rPr lang="en-US" sz="2400" b="1" i="1" u="sng" dirty="0"/>
              <a:t>traffic limiting</a:t>
            </a:r>
          </a:p>
          <a:p>
            <a:pPr lvl="1"/>
            <a:r>
              <a:rPr lang="en-US" sz="2200" b="1" i="0" u="none" strike="noStrike" baseline="0" dirty="0">
                <a:latin typeface="Calibri "/>
              </a:rPr>
              <a:t>Even though some packets </a:t>
            </a:r>
            <a:r>
              <a:rPr lang="en-US" sz="2200" b="0" i="0" u="none" strike="noStrike" baseline="0" dirty="0">
                <a:latin typeface="Calibri "/>
              </a:rPr>
              <a:t>are </a:t>
            </a:r>
            <a:r>
              <a:rPr lang="en-US" sz="2200" b="1" i="0" u="none" strike="noStrike" baseline="0" dirty="0">
                <a:latin typeface="Calibri "/>
              </a:rPr>
              <a:t>legitimate packets,</a:t>
            </a:r>
            <a:r>
              <a:rPr lang="en-US" sz="2200" dirty="0">
                <a:latin typeface="Calibri "/>
              </a:rPr>
              <a:t> </a:t>
            </a:r>
            <a:r>
              <a:rPr lang="en-US" sz="2200" b="0" i="0" u="none" strike="noStrike" baseline="0" dirty="0">
                <a:latin typeface="Calibri "/>
              </a:rPr>
              <a:t>a </a:t>
            </a:r>
            <a:r>
              <a:rPr lang="en-US" sz="2200" b="1" i="0" u="none" strike="noStrike" baseline="0" dirty="0">
                <a:latin typeface="Calibri "/>
              </a:rPr>
              <a:t>flood of such packets </a:t>
            </a:r>
            <a:r>
              <a:rPr lang="en-US" sz="2200" b="0" i="0" u="none" strike="noStrike" baseline="0" dirty="0">
                <a:latin typeface="Calibri "/>
              </a:rPr>
              <a:t>indicates a </a:t>
            </a:r>
            <a:r>
              <a:rPr lang="en-US" sz="2200" b="1" i="0" u="none" strike="noStrike" baseline="0" dirty="0">
                <a:latin typeface="Calibri "/>
              </a:rPr>
              <a:t>DoS/DDoS attack</a:t>
            </a:r>
            <a:r>
              <a:rPr lang="en-US" sz="2200" dirty="0">
                <a:latin typeface="Calibri "/>
              </a:rPr>
              <a:t>.</a:t>
            </a:r>
          </a:p>
          <a:p>
            <a:pPr lvl="1"/>
            <a:r>
              <a:rPr lang="en-US" sz="2200" b="0" i="0" u="none" strike="noStrike" baseline="0" dirty="0">
                <a:latin typeface="Calibri "/>
              </a:rPr>
              <a:t>So discarding packets over a certain number that arrive each second can reduce the </a:t>
            </a:r>
            <a:r>
              <a:rPr lang="en-US" sz="2200" b="1" i="0" u="none" strike="noStrike" baseline="0" dirty="0">
                <a:latin typeface="Calibri "/>
              </a:rPr>
              <a:t>DoS/DDoS attack’s</a:t>
            </a:r>
            <a:r>
              <a:rPr lang="en-US" sz="2200" b="0" i="0" u="none" strike="noStrike" baseline="0" dirty="0">
                <a:latin typeface="Calibri "/>
              </a:rPr>
              <a:t> impact.</a:t>
            </a:r>
          </a:p>
          <a:p>
            <a:pPr lvl="1"/>
            <a:r>
              <a:rPr lang="en-US" sz="2200" b="0" i="0" u="none" strike="noStrike" baseline="0" dirty="0">
                <a:latin typeface="Calibri "/>
              </a:rPr>
              <a:t>The </a:t>
            </a:r>
            <a:r>
              <a:rPr lang="en-US" sz="2200" b="1" i="0" u="sng" strike="noStrike" baseline="0" dirty="0">
                <a:latin typeface="Calibri "/>
              </a:rPr>
              <a:t>disadvantage </a:t>
            </a:r>
            <a:r>
              <a:rPr lang="en-US" sz="2200" b="0" i="0" u="none" strike="noStrike" baseline="0" dirty="0">
                <a:latin typeface="Calibri "/>
              </a:rPr>
              <a:t>is that some </a:t>
            </a:r>
            <a:r>
              <a:rPr lang="en-US" sz="2200" b="1" i="0" u="none" strike="noStrike" baseline="0" dirty="0">
                <a:latin typeface="Calibri "/>
              </a:rPr>
              <a:t>valid packets </a:t>
            </a:r>
            <a:r>
              <a:rPr lang="en-US" sz="2200" b="0" i="0" u="none" strike="noStrike" baseline="0" dirty="0">
                <a:latin typeface="Calibri "/>
              </a:rPr>
              <a:t>from regular customers will be discarded during the </a:t>
            </a:r>
            <a:r>
              <a:rPr lang="en-US" sz="2200" b="1" i="0" u="none" strike="noStrike" baseline="0" dirty="0">
                <a:latin typeface="Calibri "/>
              </a:rPr>
              <a:t>traffic limiting</a:t>
            </a:r>
            <a:r>
              <a:rPr lang="en-US" sz="2200" b="0" i="0" u="none" strike="noStrike" baseline="0" dirty="0">
                <a:latin typeface="Calibri "/>
              </a:rPr>
              <a:t>.</a:t>
            </a:r>
            <a:endParaRPr lang="en-US" sz="2200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668287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ADFC-9A6D-69AC-EE77-1C5FB34F846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2400" y="1325245"/>
            <a:ext cx="11811000" cy="4923155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sng" strike="noStrike" baseline="0" dirty="0">
                <a:latin typeface="Calibri "/>
              </a:rPr>
              <a:t>The third and more sophisticated approach </a:t>
            </a:r>
            <a:r>
              <a:rPr lang="en-US" sz="2400" b="0" i="0" u="none" strike="noStrike" baseline="0" dirty="0">
                <a:latin typeface="Calibri "/>
              </a:rPr>
              <a:t>is installing </a:t>
            </a:r>
            <a:r>
              <a:rPr lang="en-US" sz="2400" b="1" i="1" u="none" strike="noStrike" baseline="0" dirty="0">
                <a:latin typeface="Calibri "/>
              </a:rPr>
              <a:t>a</a:t>
            </a:r>
            <a:r>
              <a:rPr lang="en-US" sz="2400" b="0" i="0" u="none" strike="noStrike" baseline="0" dirty="0">
                <a:latin typeface="Calibri "/>
              </a:rPr>
              <a:t> </a:t>
            </a:r>
            <a:r>
              <a:rPr lang="en-US" sz="2400" b="1" i="1" u="none" strike="noStrike" baseline="0" dirty="0">
                <a:latin typeface="Calibri "/>
              </a:rPr>
              <a:t>special-purpose security device</a:t>
            </a:r>
            <a:r>
              <a:rPr lang="en-US" sz="2400" b="0" i="0" u="none" strike="noStrike" baseline="0" dirty="0">
                <a:latin typeface="Calibri "/>
              </a:rPr>
              <a:t>, called a </a:t>
            </a:r>
            <a:r>
              <a:rPr lang="en-US" sz="2400" b="1" i="0" u="sng" strike="noStrike" baseline="0" dirty="0">
                <a:latin typeface="Calibri "/>
              </a:rPr>
              <a:t>traffic anomaly detector</a:t>
            </a:r>
            <a:r>
              <a:rPr lang="en-US" sz="2400" b="0" i="0" u="none" strike="noStrike" baseline="0" dirty="0">
                <a:latin typeface="Calibri "/>
              </a:rPr>
              <a:t>, in front of the </a:t>
            </a:r>
            <a:r>
              <a:rPr lang="en-US" sz="2400" b="1" i="0" u="none" strike="noStrike" baseline="0" dirty="0">
                <a:latin typeface="Calibri "/>
              </a:rPr>
              <a:t>main router </a:t>
            </a:r>
            <a:r>
              <a:rPr lang="en-US" sz="2400" b="0" i="0" u="none" strike="noStrike" baseline="0" dirty="0">
                <a:latin typeface="Calibri "/>
              </a:rPr>
              <a:t>(or </a:t>
            </a:r>
            <a:r>
              <a:rPr lang="en-US" sz="2400" b="1" i="0" u="none" strike="noStrike" baseline="0" dirty="0">
                <a:latin typeface="Calibri "/>
              </a:rPr>
              <a:t>firewall</a:t>
            </a:r>
            <a:r>
              <a:rPr lang="en-US" sz="2400" b="0" i="0" u="none" strike="noStrike" baseline="0" dirty="0">
                <a:latin typeface="Calibri "/>
              </a:rPr>
              <a:t>) to perform </a:t>
            </a:r>
            <a:r>
              <a:rPr lang="en-US" sz="2400" b="1" i="0" u="none" strike="noStrike" baseline="0" dirty="0">
                <a:latin typeface="Calibri "/>
              </a:rPr>
              <a:t>traffic analysis </a:t>
            </a:r>
            <a:r>
              <a:rPr lang="en-US" sz="2400" b="0" i="0" u="none" strike="noStrike" baseline="0" dirty="0">
                <a:latin typeface="Calibri "/>
              </a:rPr>
              <a:t>(see </a:t>
            </a:r>
            <a:r>
              <a:rPr lang="en-US" sz="2400" b="1" i="0" u="none" strike="noStrike" baseline="0" dirty="0">
                <a:latin typeface="Calibri "/>
              </a:rPr>
              <a:t>Figure 11-8</a:t>
            </a:r>
            <a:r>
              <a:rPr lang="en-US" sz="2400" b="0" i="0" u="none" strike="noStrike" baseline="0" dirty="0">
                <a:latin typeface="Calibri "/>
              </a:rPr>
              <a:t>). 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The</a:t>
            </a:r>
            <a:r>
              <a:rPr lang="en-US" b="1" i="0" u="none" strike="noStrike" baseline="0" dirty="0">
                <a:latin typeface="Calibri "/>
              </a:rPr>
              <a:t> traffic anomaly detector </a:t>
            </a:r>
            <a:r>
              <a:rPr lang="en-US" b="0" i="0" u="none" strike="noStrike" baseline="0" dirty="0">
                <a:latin typeface="Calibri "/>
              </a:rPr>
              <a:t>monitors standard traffic patterns and learns what regular traffic looks like.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Most </a:t>
            </a:r>
            <a:r>
              <a:rPr lang="en-US" b="1" i="0" u="none" strike="noStrike" baseline="0" dirty="0">
                <a:latin typeface="Calibri "/>
              </a:rPr>
              <a:t>DoS/DDoS attacks </a:t>
            </a:r>
            <a:r>
              <a:rPr lang="en-US" b="0" i="0" u="none" strike="noStrike" baseline="0" dirty="0">
                <a:latin typeface="Calibri "/>
              </a:rPr>
              <a:t>target a specific server or device. </a:t>
            </a:r>
          </a:p>
          <a:p>
            <a:pPr lvl="2"/>
            <a:r>
              <a:rPr lang="en-US" sz="2200" b="0" i="0" u="none" strike="noStrike" baseline="0" dirty="0">
                <a:latin typeface="Calibri "/>
              </a:rPr>
              <a:t>So, when the </a:t>
            </a:r>
            <a:r>
              <a:rPr lang="en-US" sz="2200" b="1" i="0" u="none" strike="noStrike" baseline="0" dirty="0">
                <a:latin typeface="Calibri "/>
              </a:rPr>
              <a:t>anomaly detector </a:t>
            </a:r>
            <a:r>
              <a:rPr lang="en-US" sz="2200" b="0" i="0" u="none" strike="noStrike" baseline="0" dirty="0">
                <a:latin typeface="Calibri "/>
              </a:rPr>
              <a:t>recognizes a </a:t>
            </a:r>
            <a:r>
              <a:rPr lang="en-US" sz="2200" b="1" i="0" u="none" strike="noStrike" baseline="0" dirty="0">
                <a:latin typeface="Calibri "/>
              </a:rPr>
              <a:t>sudden burst of abnormally high message traffic </a:t>
            </a:r>
            <a:r>
              <a:rPr lang="en-US" sz="2200" b="0" i="0" u="none" strike="noStrike" baseline="0" dirty="0">
                <a:latin typeface="Calibri "/>
              </a:rPr>
              <a:t>destined for a particular server or device, it quarantines those </a:t>
            </a:r>
            <a:r>
              <a:rPr lang="en-US" sz="2200" b="1" i="0" u="none" strike="noStrike" baseline="0" dirty="0">
                <a:latin typeface="Calibri "/>
              </a:rPr>
              <a:t>incoming packets/messages </a:t>
            </a:r>
            <a:r>
              <a:rPr lang="en-US" sz="2200" b="0" i="0" u="none" strike="noStrike" baseline="0" dirty="0">
                <a:latin typeface="Calibri "/>
              </a:rPr>
              <a:t>but allows regular traffic to flow through the network.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The </a:t>
            </a:r>
            <a:r>
              <a:rPr lang="en-US" b="1" i="0" u="none" strike="noStrike" baseline="0" dirty="0">
                <a:latin typeface="Calibri "/>
              </a:rPr>
              <a:t>anomaly detector </a:t>
            </a:r>
            <a:r>
              <a:rPr lang="en-US" b="0" i="0" u="none" strike="noStrike" baseline="0" dirty="0">
                <a:latin typeface="Calibri "/>
              </a:rPr>
              <a:t>reroutes the </a:t>
            </a:r>
            <a:r>
              <a:rPr lang="en-US" b="1" i="0" u="none" strike="noStrike" baseline="0" dirty="0">
                <a:latin typeface="Calibri "/>
              </a:rPr>
              <a:t>quarantined packets </a:t>
            </a:r>
            <a:r>
              <a:rPr lang="en-US" b="0" i="0" u="none" strike="noStrike" baseline="0" dirty="0">
                <a:latin typeface="Calibri "/>
              </a:rPr>
              <a:t>to a </a:t>
            </a:r>
            <a:r>
              <a:rPr lang="en-US" b="1" i="0" u="none" strike="noStrike" baseline="0" dirty="0">
                <a:latin typeface="Calibri "/>
              </a:rPr>
              <a:t>traffic anomaly analyzer</a:t>
            </a:r>
            <a:endParaRPr lang="en-US" b="0" i="0" u="none" strike="noStrike" baseline="0" dirty="0">
              <a:latin typeface="Calibri "/>
            </a:endParaRPr>
          </a:p>
          <a:p>
            <a:pPr lvl="1"/>
            <a:r>
              <a:rPr lang="en-US" b="0" i="0" u="none" strike="noStrike" baseline="0" dirty="0">
                <a:latin typeface="Calibri "/>
              </a:rPr>
              <a:t>The </a:t>
            </a:r>
            <a:r>
              <a:rPr lang="en-US" b="1" i="0" u="none" strike="noStrike" baseline="0" dirty="0">
                <a:latin typeface="Calibri "/>
              </a:rPr>
              <a:t>anomaly analyzer </a:t>
            </a:r>
            <a:r>
              <a:rPr lang="en-US" b="0" i="0" u="none" strike="noStrike" baseline="0" dirty="0">
                <a:latin typeface="Calibri "/>
              </a:rPr>
              <a:t>examines to recognize </a:t>
            </a:r>
            <a:r>
              <a:rPr lang="en-US" b="1" i="0" u="none" strike="noStrike" baseline="0" dirty="0">
                <a:latin typeface="Calibri "/>
              </a:rPr>
              <a:t>valid source addresses </a:t>
            </a:r>
            <a:r>
              <a:rPr lang="en-US" b="0" i="0" u="none" strike="noStrike" baseline="0" dirty="0">
                <a:latin typeface="Calibri "/>
              </a:rPr>
              <a:t>and “</a:t>
            </a:r>
            <a:r>
              <a:rPr lang="en-US" b="1" i="0" u="none" strike="noStrike" baseline="0" dirty="0">
                <a:latin typeface="Calibri "/>
              </a:rPr>
              <a:t>normal</a:t>
            </a:r>
            <a:r>
              <a:rPr lang="en-US" b="0" i="0" u="none" strike="noStrike" baseline="0" dirty="0">
                <a:latin typeface="Calibri "/>
              </a:rPr>
              <a:t>” </a:t>
            </a:r>
            <a:r>
              <a:rPr lang="en-US" b="1" i="0" u="none" strike="noStrike" baseline="0" dirty="0">
                <a:latin typeface="Calibri "/>
              </a:rPr>
              <a:t>packets </a:t>
            </a:r>
            <a:r>
              <a:rPr lang="en-US" b="0" i="0" u="none" strike="noStrike" baseline="0" dirty="0">
                <a:latin typeface="Calibri "/>
              </a:rPr>
              <a:t>and release them into the network.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66A22-6B6E-FEFB-57AB-0121EF2572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123C0-9C8A-DB30-FB6B-ED334D84EF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FEC5D4-8AA3-7F7C-7133-6C5E2C36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8486"/>
            <a:ext cx="11379200" cy="746759"/>
          </a:xfrm>
        </p:spPr>
        <p:txBody>
          <a:bodyPr/>
          <a:lstStyle/>
          <a:p>
            <a:r>
              <a:rPr lang="en-US" dirty="0"/>
              <a:t>Denial-of-Service Protection</a:t>
            </a:r>
          </a:p>
        </p:txBody>
      </p:sp>
    </p:spTree>
    <p:extLst>
      <p:ext uri="{BB962C8B-B14F-4D97-AF65-F5344CB8AC3E}">
        <p14:creationId xmlns:p14="http://schemas.microsoft.com/office/powerpoint/2010/main" val="891686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90650-EF6A-CB0B-E06F-62C14C949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904D-48C7-6222-B650-5B746CC0F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88C7F-393C-EB32-88A1-146D04C6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" y="2057400"/>
            <a:ext cx="11695113" cy="37338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A918CD-BB23-C9D1-23C9-DCF4216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8486"/>
            <a:ext cx="11379200" cy="746759"/>
          </a:xfrm>
        </p:spPr>
        <p:txBody>
          <a:bodyPr/>
          <a:lstStyle/>
          <a:p>
            <a:r>
              <a:rPr lang="en-US" dirty="0"/>
              <a:t>Denial-of-Service Protection</a:t>
            </a:r>
          </a:p>
        </p:txBody>
      </p:sp>
    </p:spTree>
    <p:extLst>
      <p:ext uri="{BB962C8B-B14F-4D97-AF65-F5344CB8AC3E}">
        <p14:creationId xmlns:p14="http://schemas.microsoft.com/office/powerpoint/2010/main" val="3750355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3244" y="583131"/>
            <a:ext cx="11379200" cy="746759"/>
          </a:xfrm>
        </p:spPr>
        <p:txBody>
          <a:bodyPr/>
          <a:lstStyle/>
          <a:p>
            <a:r>
              <a:rPr lang="en-US" dirty="0"/>
              <a:t>Theft Attack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52400" y="1329890"/>
            <a:ext cx="4114800" cy="4918510"/>
          </a:xfrm>
        </p:spPr>
        <p:txBody>
          <a:bodyPr/>
          <a:lstStyle/>
          <a:p>
            <a:r>
              <a:rPr lang="en-US" dirty="0"/>
              <a:t>One often overlooked security risk is theft</a:t>
            </a:r>
          </a:p>
          <a:p>
            <a:r>
              <a:rPr lang="en-US" dirty="0"/>
              <a:t>Physical security is a key component of </a:t>
            </a:r>
            <a:r>
              <a:rPr lang="en-US" b="1" dirty="0"/>
              <a:t>theft protection</a:t>
            </a:r>
          </a:p>
          <a:p>
            <a:r>
              <a:rPr lang="en-US" dirty="0"/>
              <a:t>One of the most common targets for theft is laptop computers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97196F-39BC-78F5-C64B-70A0A4B9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74" y="1241208"/>
            <a:ext cx="75342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04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6" y="533400"/>
            <a:ext cx="11379200" cy="670559"/>
          </a:xfrm>
        </p:spPr>
        <p:txBody>
          <a:bodyPr/>
          <a:lstStyle/>
          <a:p>
            <a:r>
              <a:rPr lang="en-US" dirty="0"/>
              <a:t>Device Failure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28600" y="1371600"/>
            <a:ext cx="11734800" cy="47091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Eventually, every computerized device will fail.</a:t>
            </a:r>
          </a:p>
          <a:p>
            <a:r>
              <a:rPr lang="en-US" dirty="0"/>
              <a:t>The best way </a:t>
            </a:r>
            <a:r>
              <a:rPr lang="en-US" b="1" dirty="0"/>
              <a:t>to prevent a failure </a:t>
            </a:r>
            <a:r>
              <a:rPr lang="en-US" dirty="0"/>
              <a:t>from impacting business continuity is to build </a:t>
            </a:r>
            <a:r>
              <a:rPr lang="en-US" b="1" i="1" dirty="0"/>
              <a:t>redundancy</a:t>
            </a:r>
            <a:r>
              <a:rPr lang="en-US" dirty="0"/>
              <a:t> into the network</a:t>
            </a:r>
          </a:p>
          <a:p>
            <a:pPr lvl="1"/>
            <a:r>
              <a:rPr lang="en-US" dirty="0"/>
              <a:t>Internet connection</a:t>
            </a:r>
          </a:p>
          <a:p>
            <a:pPr lvl="1"/>
            <a:r>
              <a:rPr lang="en-US" dirty="0"/>
              <a:t>Core backbone</a:t>
            </a:r>
          </a:p>
          <a:p>
            <a:pPr lvl="1"/>
            <a:r>
              <a:rPr lang="en-US" dirty="0"/>
              <a:t>Each access layer LAN</a:t>
            </a:r>
          </a:p>
          <a:p>
            <a:r>
              <a:rPr lang="en-US" dirty="0"/>
              <a:t>Redundancy can be expensive</a:t>
            </a:r>
          </a:p>
          <a:p>
            <a:r>
              <a:rPr lang="en-US" dirty="0"/>
              <a:t>Redundancy also applies to servers</a:t>
            </a:r>
          </a:p>
          <a:p>
            <a:pPr lvl="1"/>
            <a:r>
              <a:rPr lang="en-US" dirty="0"/>
              <a:t>Some organizations use </a:t>
            </a:r>
            <a:r>
              <a:rPr lang="en-US" b="1" i="1" dirty="0"/>
              <a:t>fault-tolerant servers</a:t>
            </a:r>
          </a:p>
          <a:p>
            <a:r>
              <a:rPr lang="en-US" dirty="0"/>
              <a:t>An </a:t>
            </a:r>
            <a:r>
              <a:rPr lang="en-US" b="1" i="1" dirty="0"/>
              <a:t>uninterruptible power supply </a:t>
            </a:r>
            <a:r>
              <a:rPr lang="en-US" dirty="0"/>
              <a:t>(</a:t>
            </a:r>
            <a:r>
              <a:rPr lang="en-US" b="1" dirty="0"/>
              <a:t>UPS</a:t>
            </a:r>
            <a:r>
              <a:rPr lang="en-US" dirty="0"/>
              <a:t>) is a device that detects power failures and permits the devices attached to it to continue to operate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428712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0358" y="545434"/>
            <a:ext cx="11379200" cy="63880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228600" y="1295400"/>
            <a:ext cx="11734800" cy="4952999"/>
          </a:xfrm>
        </p:spPr>
        <p:txBody>
          <a:bodyPr>
            <a:normAutofit fontScale="92500" lnSpcReduction="20000"/>
          </a:bodyPr>
          <a:lstStyle/>
          <a:p>
            <a:r>
              <a:rPr lang="en-US" sz="2800" b="0" i="0" u="none" strike="noStrike" baseline="0" dirty="0">
                <a:latin typeface="Calibri "/>
              </a:rPr>
              <a:t>Businesses and the government have always been concerned with </a:t>
            </a:r>
            <a:r>
              <a:rPr lang="en-US" sz="2800" b="1" i="0" u="none" strike="noStrike" baseline="0" dirty="0">
                <a:latin typeface="Calibri "/>
              </a:rPr>
              <a:t>information security</a:t>
            </a:r>
            <a:r>
              <a:rPr lang="en-US" sz="2800" b="0" i="0" u="none" strike="noStrike" baseline="0" dirty="0">
                <a:latin typeface="Calibri "/>
              </a:rPr>
              <a:t>. </a:t>
            </a:r>
          </a:p>
          <a:p>
            <a:r>
              <a:rPr lang="en-US" dirty="0"/>
              <a:t>With the </a:t>
            </a:r>
            <a:r>
              <a:rPr lang="en-US" b="1" dirty="0"/>
              <a:t>Internet</a:t>
            </a:r>
            <a:r>
              <a:rPr lang="en-US" dirty="0"/>
              <a:t>, companies face global threats to their networks and, more importantly, to their </a:t>
            </a:r>
            <a:r>
              <a:rPr lang="en-US" b="1" dirty="0"/>
              <a:t>data</a:t>
            </a:r>
          </a:p>
          <a:p>
            <a:r>
              <a:rPr lang="en-US" b="1" dirty="0"/>
              <a:t>Malware</a:t>
            </a:r>
            <a:r>
              <a:rPr lang="en-US" dirty="0"/>
              <a:t> has long been a problem</a:t>
            </a:r>
          </a:p>
          <a:p>
            <a:pPr lvl="1"/>
            <a:r>
              <a:rPr lang="en-US" sz="2400" b="1" i="0" u="none" strike="noStrike" baseline="0" dirty="0">
                <a:latin typeface="Calibri "/>
              </a:rPr>
              <a:t>Malware</a:t>
            </a:r>
            <a:r>
              <a:rPr lang="en-US" sz="2400" b="0" i="0" u="none" strike="noStrike" baseline="0" dirty="0">
                <a:latin typeface="Calibri "/>
              </a:rPr>
              <a:t> such as </a:t>
            </a:r>
            <a:r>
              <a:rPr lang="en-US" sz="2400" b="1" i="0" u="none" strike="noStrike" baseline="0" dirty="0">
                <a:latin typeface="Calibri "/>
              </a:rPr>
              <a:t>viruses</a:t>
            </a:r>
            <a:r>
              <a:rPr lang="en-US" sz="2400" b="0" i="0" u="none" strike="noStrike" baseline="0" dirty="0">
                <a:latin typeface="Calibri "/>
              </a:rPr>
              <a:t> and </a:t>
            </a:r>
            <a:r>
              <a:rPr lang="en-US" sz="2400" b="1" i="0" u="none" strike="noStrike" baseline="0" dirty="0">
                <a:latin typeface="Calibri "/>
              </a:rPr>
              <a:t>ransomware</a:t>
            </a:r>
            <a:r>
              <a:rPr lang="en-US" sz="2400" b="0" i="0" u="none" strike="noStrike" baseline="0" dirty="0">
                <a:latin typeface="Calibri "/>
              </a:rPr>
              <a:t> has long been a problem</a:t>
            </a:r>
          </a:p>
          <a:p>
            <a:pPr lvl="2"/>
            <a:r>
              <a:rPr lang="en-US" sz="2600" b="1" i="1" dirty="0">
                <a:effectLst/>
                <a:latin typeface="Calibri "/>
              </a:rPr>
              <a:t>Ransomware </a:t>
            </a:r>
            <a:r>
              <a:rPr lang="en-US" sz="2600" b="0" i="1" dirty="0">
                <a:effectLst/>
                <a:latin typeface="Calibri "/>
              </a:rPr>
              <a:t>is a widespread problem in which criminals gain access to computer servers, lock them out, and demand payment in exchange for access</a:t>
            </a:r>
            <a:endParaRPr lang="en-US" sz="2600" i="1" dirty="0">
              <a:latin typeface="Calibri "/>
            </a:endParaRPr>
          </a:p>
          <a:p>
            <a:r>
              <a:rPr lang="en-US" b="1" dirty="0"/>
              <a:t>Credit card theft </a:t>
            </a:r>
            <a:r>
              <a:rPr lang="en-US" dirty="0"/>
              <a:t>and </a:t>
            </a:r>
            <a:r>
              <a:rPr lang="en-US" b="1" dirty="0"/>
              <a:t>identity theft </a:t>
            </a:r>
            <a:r>
              <a:rPr lang="en-US" dirty="0"/>
              <a:t>are fast-growing</a:t>
            </a:r>
          </a:p>
          <a:p>
            <a:r>
              <a:rPr lang="en-US" b="1" dirty="0"/>
              <a:t>Computer security </a:t>
            </a:r>
            <a:r>
              <a:rPr lang="en-US" dirty="0"/>
              <a:t>has become increasingly important with the </a:t>
            </a:r>
            <a:r>
              <a:rPr lang="en-US" b="1" dirty="0"/>
              <a:t>Sarbanes-Oxley Act (SOX)</a:t>
            </a:r>
            <a:r>
              <a:rPr lang="en-US" dirty="0"/>
              <a:t> and the </a:t>
            </a:r>
            <a:r>
              <a:rPr lang="en-US" b="1" dirty="0"/>
              <a:t>Health Insurance Portability and Accountability Act (HIPAA)</a:t>
            </a:r>
          </a:p>
          <a:p>
            <a:r>
              <a:rPr lang="en-US" dirty="0"/>
              <a:t>A company of any size can be the target of a </a:t>
            </a:r>
            <a:r>
              <a:rPr lang="en-US" b="1" dirty="0"/>
              <a:t>cyberattack</a:t>
            </a:r>
          </a:p>
          <a:p>
            <a:pPr lvl="1"/>
            <a:r>
              <a:rPr lang="en-US" sz="2600" b="0" i="0" u="none" strike="noStrike" baseline="0" dirty="0">
                <a:latin typeface="Calibri "/>
              </a:rPr>
              <a:t>These incidents included </a:t>
            </a:r>
            <a:r>
              <a:rPr lang="en-US" sz="2600" b="1" i="0" u="none" strike="noStrike" baseline="0" dirty="0">
                <a:latin typeface="Calibri "/>
              </a:rPr>
              <a:t>malware </a:t>
            </a:r>
            <a:r>
              <a:rPr lang="en-US" sz="2600" b="0" i="0" u="none" strike="noStrike" baseline="0" dirty="0">
                <a:latin typeface="Calibri "/>
              </a:rPr>
              <a:t>such as </a:t>
            </a:r>
            <a:r>
              <a:rPr lang="en-US" sz="2600" b="1" i="1" u="none" strike="noStrike" baseline="0" dirty="0">
                <a:latin typeface="Calibri "/>
              </a:rPr>
              <a:t>viruses</a:t>
            </a:r>
            <a:r>
              <a:rPr lang="en-US" sz="2600" b="0" i="0" u="none" strike="noStrike" baseline="0" dirty="0">
                <a:latin typeface="Calibri "/>
              </a:rPr>
              <a:t>, </a:t>
            </a:r>
            <a:r>
              <a:rPr lang="en-US" sz="2600" b="1" i="1" u="none" strike="noStrike" baseline="0" dirty="0">
                <a:latin typeface="Calibri "/>
              </a:rPr>
              <a:t>industrial espionage</a:t>
            </a:r>
            <a:r>
              <a:rPr lang="en-US" sz="2600" b="0" i="0" u="none" strike="noStrike" baseline="0" dirty="0">
                <a:latin typeface="Calibri "/>
              </a:rPr>
              <a:t>, </a:t>
            </a:r>
            <a:r>
              <a:rPr lang="en-US" sz="2600" b="1" i="1" u="none" strike="noStrike" baseline="0" dirty="0">
                <a:latin typeface="Calibri "/>
              </a:rPr>
              <a:t>fraud</a:t>
            </a:r>
            <a:r>
              <a:rPr lang="en-US" sz="2600" b="0" i="0" u="none" strike="noStrike" baseline="0" dirty="0">
                <a:latin typeface="Calibri "/>
              </a:rPr>
              <a:t>, </a:t>
            </a:r>
            <a:r>
              <a:rPr lang="en-US" sz="2600" b="1" i="1" u="none" strike="noStrike" baseline="0" dirty="0">
                <a:latin typeface="Calibri "/>
              </a:rPr>
              <a:t>extortion </a:t>
            </a:r>
            <a:r>
              <a:rPr lang="en-US" sz="2600" b="1" i="0" u="none" strike="noStrike" baseline="0" dirty="0">
                <a:latin typeface="Calibri "/>
              </a:rPr>
              <a:t>(</a:t>
            </a:r>
            <a:r>
              <a:rPr lang="en-US" sz="2600" b="1" i="1" u="none" strike="noStrike" baseline="0" dirty="0">
                <a:latin typeface="Calibri "/>
              </a:rPr>
              <a:t>ransomware</a:t>
            </a:r>
            <a:r>
              <a:rPr lang="en-US" sz="2600" b="1" i="0" u="none" strike="noStrike" baseline="0" dirty="0">
                <a:latin typeface="Calibri "/>
              </a:rPr>
              <a:t>), </a:t>
            </a:r>
            <a:r>
              <a:rPr lang="en-US" sz="2600" b="0" i="0" u="none" strike="noStrike" baseline="0" dirty="0">
                <a:latin typeface="Calibri "/>
              </a:rPr>
              <a:t>and </a:t>
            </a:r>
            <a:r>
              <a:rPr lang="en-US" sz="2600" b="1" i="1" u="none" strike="noStrike" baseline="0" dirty="0">
                <a:latin typeface="Calibri "/>
              </a:rPr>
              <a:t>identity theft</a:t>
            </a:r>
            <a:r>
              <a:rPr lang="en-US" sz="2600" b="0" i="0" u="none" strike="noStrike" baseline="0" dirty="0">
                <a:latin typeface="Calibri "/>
              </a:rPr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20829"/>
            <a:ext cx="11379200" cy="822959"/>
          </a:xfrm>
        </p:spPr>
        <p:txBody>
          <a:bodyPr/>
          <a:lstStyle/>
          <a:p>
            <a:r>
              <a:rPr lang="en-US" dirty="0"/>
              <a:t>Disaster Threat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1443788"/>
            <a:ext cx="11379200" cy="480461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disaster</a:t>
            </a:r>
            <a:r>
              <a:rPr lang="en-US" dirty="0"/>
              <a:t> is an event that destroys a large part of the network and computing infrastructure in a part of the organization</a:t>
            </a:r>
          </a:p>
          <a:p>
            <a:pPr lvl="1"/>
            <a:r>
              <a:rPr lang="en-US" sz="2400" b="1" i="0" u="none" strike="noStrike" baseline="0" dirty="0">
                <a:latin typeface="+mn-lt"/>
              </a:rPr>
              <a:t>Disasters </a:t>
            </a:r>
            <a:r>
              <a:rPr lang="en-US" sz="2400" b="0" i="0" u="none" strike="noStrike" baseline="0" dirty="0">
                <a:latin typeface="+mn-lt"/>
              </a:rPr>
              <a:t>are usually caused by </a:t>
            </a:r>
            <a:r>
              <a:rPr lang="en-US" sz="2400" b="1" i="0" u="none" strike="noStrike" baseline="0" dirty="0">
                <a:latin typeface="+mn-lt"/>
              </a:rPr>
              <a:t>natural forces </a:t>
            </a:r>
            <a:r>
              <a:rPr lang="en-US" sz="2400" b="0" i="0" u="none" strike="noStrike" baseline="0" dirty="0">
                <a:latin typeface="+mn-lt"/>
              </a:rPr>
              <a:t>(e.g., </a:t>
            </a:r>
            <a:r>
              <a:rPr lang="en-US" sz="2400" b="0" i="1" u="none" strike="noStrike" baseline="0" dirty="0">
                <a:latin typeface="+mn-lt"/>
              </a:rPr>
              <a:t>hurricanes,</a:t>
            </a:r>
            <a:r>
              <a:rPr lang="en-US" sz="2400" b="0" i="0" u="none" strike="noStrike" baseline="0" dirty="0">
                <a:latin typeface="+mn-lt"/>
              </a:rPr>
              <a:t> </a:t>
            </a:r>
            <a:r>
              <a:rPr lang="en-US" sz="2400" b="0" i="1" u="none" strike="noStrike" baseline="0" dirty="0">
                <a:latin typeface="+mn-lt"/>
              </a:rPr>
              <a:t>floods</a:t>
            </a:r>
            <a:r>
              <a:rPr lang="en-US" sz="2400" b="0" i="0" u="none" strike="noStrike" baseline="0" dirty="0">
                <a:latin typeface="+mn-lt"/>
              </a:rPr>
              <a:t>, </a:t>
            </a:r>
            <a:r>
              <a:rPr lang="en-US" sz="2400" b="0" i="1" u="none" strike="noStrike" baseline="0" dirty="0">
                <a:latin typeface="+mn-lt"/>
              </a:rPr>
              <a:t>earthquakes</a:t>
            </a:r>
            <a:r>
              <a:rPr lang="en-US" sz="2400" b="0" i="0" u="none" strike="noStrike" baseline="0" dirty="0">
                <a:latin typeface="+mn-lt"/>
              </a:rPr>
              <a:t>, </a:t>
            </a:r>
            <a:r>
              <a:rPr lang="en-US" sz="2400" b="0" i="1" u="none" strike="noStrike" baseline="0" dirty="0">
                <a:latin typeface="+mn-lt"/>
              </a:rPr>
              <a:t>fires</a:t>
            </a:r>
            <a:r>
              <a:rPr lang="en-US" sz="2400" b="0" i="0" u="none" strike="noStrike" baseline="0" dirty="0">
                <a:latin typeface="+mn-lt"/>
              </a:rPr>
              <a:t>), but some can be </a:t>
            </a:r>
            <a:r>
              <a:rPr lang="en-US" sz="2400" b="1" i="0" u="none" strike="noStrike" baseline="0" dirty="0">
                <a:latin typeface="+mn-lt"/>
              </a:rPr>
              <a:t>human-made</a:t>
            </a:r>
            <a:r>
              <a:rPr lang="en-US" sz="2400" b="0" i="0" u="none" strike="noStrike" baseline="0" dirty="0">
                <a:latin typeface="+mn-lt"/>
              </a:rPr>
              <a:t> (e.g., </a:t>
            </a:r>
            <a:r>
              <a:rPr lang="en-US" sz="2400" b="0" i="1" u="none" strike="noStrike" baseline="0" dirty="0">
                <a:latin typeface="+mn-lt"/>
              </a:rPr>
              <a:t>arson</a:t>
            </a:r>
            <a:r>
              <a:rPr lang="en-US" sz="2400" b="0" i="0" u="none" strike="noStrike" baseline="0" dirty="0">
                <a:latin typeface="+mn-lt"/>
              </a:rPr>
              <a:t>, </a:t>
            </a:r>
            <a:r>
              <a:rPr lang="en-US" sz="2400" b="0" i="1" u="none" strike="noStrike" baseline="0" dirty="0">
                <a:latin typeface="+mn-lt"/>
              </a:rPr>
              <a:t>bombs</a:t>
            </a:r>
            <a:r>
              <a:rPr lang="en-US" sz="2400" b="0" i="0" u="none" strike="noStrike" baseline="0" dirty="0">
                <a:latin typeface="+mn-lt"/>
              </a:rPr>
              <a:t>, </a:t>
            </a:r>
            <a:r>
              <a:rPr lang="en-US" sz="2400" b="0" i="1" u="none" strike="noStrike" baseline="0" dirty="0">
                <a:latin typeface="+mn-lt"/>
              </a:rPr>
              <a:t>terrorism</a:t>
            </a:r>
            <a:r>
              <a:rPr lang="en-US" sz="2400" b="0" i="0" u="none" strike="noStrike" baseline="0" dirty="0">
                <a:latin typeface="+mn-lt"/>
              </a:rPr>
              <a:t>).</a:t>
            </a:r>
            <a:endParaRPr lang="en-US" dirty="0"/>
          </a:p>
          <a:p>
            <a:r>
              <a:rPr lang="en-US" dirty="0"/>
              <a:t>Want to avoid a disaster if possible</a:t>
            </a:r>
          </a:p>
          <a:p>
            <a:pPr lvl="1"/>
            <a:r>
              <a:rPr lang="en-US" b="1" dirty="0"/>
              <a:t>Via Redundancy</a:t>
            </a:r>
          </a:p>
          <a:p>
            <a:r>
              <a:rPr lang="en-US" dirty="0"/>
              <a:t>Other steps depend on the disaster to be avoided</a:t>
            </a:r>
          </a:p>
          <a:p>
            <a:r>
              <a:rPr lang="en-US" dirty="0"/>
              <a:t>A critical element in correcting problems from a disaster is the </a:t>
            </a:r>
            <a:r>
              <a:rPr lang="en-US" b="1" i="1" dirty="0"/>
              <a:t>disaster recovery plan</a:t>
            </a:r>
            <a:endParaRPr lang="en-US" dirty="0"/>
          </a:p>
          <a:p>
            <a:pPr lvl="1"/>
            <a:r>
              <a:rPr lang="en-US" dirty="0"/>
              <a:t>Should address various levels of response to several possible disasters and should provide for partial or complete 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11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94900"/>
            <a:ext cx="11379200" cy="670559"/>
          </a:xfrm>
        </p:spPr>
        <p:txBody>
          <a:bodyPr/>
          <a:lstStyle/>
          <a:p>
            <a:r>
              <a:rPr lang="en-US" dirty="0"/>
              <a:t>Intrusion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2400" y="1295400"/>
            <a:ext cx="118872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Intrusion</a:t>
            </a:r>
            <a:r>
              <a:rPr lang="en-US" dirty="0"/>
              <a:t> is the second primary type of </a:t>
            </a:r>
            <a:r>
              <a:rPr lang="en-US" b="1" dirty="0"/>
              <a:t>network security problem </a:t>
            </a:r>
            <a:r>
              <a:rPr lang="en-US" dirty="0"/>
              <a:t>and the one that tends to receive the most attention</a:t>
            </a:r>
          </a:p>
          <a:p>
            <a:r>
              <a:rPr lang="en-US" b="1" u="sng" dirty="0"/>
              <a:t>Four types </a:t>
            </a:r>
            <a:r>
              <a:rPr lang="en-US" dirty="0"/>
              <a:t>of intruders may attempt to gain unauthorized access to networks: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u="sng" dirty="0">
                <a:latin typeface="Calibri "/>
              </a:rPr>
              <a:t>The first </a:t>
            </a:r>
            <a:r>
              <a:rPr lang="en-US" dirty="0">
                <a:latin typeface="Calibri "/>
              </a:rPr>
              <a:t>is </a:t>
            </a:r>
            <a:r>
              <a:rPr lang="en-US" b="1" i="1" dirty="0">
                <a:latin typeface="Calibri "/>
              </a:rPr>
              <a:t>casual intruders </a:t>
            </a:r>
            <a:r>
              <a:rPr lang="en-US" dirty="0">
                <a:latin typeface="Calibri "/>
              </a:rPr>
              <a:t>who have only a limited knowledge of computer security (they may use </a:t>
            </a:r>
            <a:r>
              <a:rPr lang="en-US" sz="2400" b="0" i="0" u="none" strike="noStrike" baseline="0" dirty="0">
                <a:latin typeface="Calibri "/>
              </a:rPr>
              <a:t>various hacking tools such as </a:t>
            </a:r>
            <a:r>
              <a:rPr lang="en-US" b="1" i="1" dirty="0">
                <a:latin typeface="Calibri "/>
              </a:rPr>
              <a:t>script kiddies</a:t>
            </a:r>
            <a:r>
              <a:rPr lang="en-US" dirty="0">
                <a:latin typeface="Calibri "/>
              </a:rPr>
              <a:t>)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u="sng" dirty="0">
                <a:latin typeface="Calibri "/>
              </a:rPr>
              <a:t>The second </a:t>
            </a:r>
            <a:r>
              <a:rPr lang="en-US" dirty="0">
                <a:latin typeface="Calibri "/>
              </a:rPr>
              <a:t>type of intruders are </a:t>
            </a:r>
            <a:r>
              <a:rPr lang="en-US" b="1" i="1" dirty="0">
                <a:latin typeface="Calibri "/>
              </a:rPr>
              <a:t>experts in security</a:t>
            </a:r>
            <a:r>
              <a:rPr lang="en-US" dirty="0">
                <a:latin typeface="Calibri "/>
              </a:rPr>
              <a:t>, but their motivation is the thrill of the hunt </a:t>
            </a:r>
          </a:p>
          <a:p>
            <a:pPr marL="1280160" lvl="2" indent="-457200"/>
            <a:r>
              <a:rPr lang="en-US" sz="2400" b="0" i="0" u="none" strike="noStrike" baseline="0" dirty="0">
                <a:latin typeface="Calibri "/>
              </a:rPr>
              <a:t>They break into computer networks because they enjoy the challenge and showing off friends or network owners.</a:t>
            </a:r>
          </a:p>
          <a:p>
            <a:pPr marL="1280160" lvl="2" indent="-457200"/>
            <a:r>
              <a:rPr lang="en-US" sz="2400" b="0" i="0" u="sng" strike="noStrike" baseline="0" dirty="0">
                <a:latin typeface="Calibri "/>
              </a:rPr>
              <a:t>These intruders are called </a:t>
            </a:r>
            <a:r>
              <a:rPr lang="en-US" sz="2400" b="1" i="0" u="sng" strike="noStrike" baseline="0" dirty="0">
                <a:latin typeface="Calibri "/>
              </a:rPr>
              <a:t>hackers</a:t>
            </a:r>
            <a:r>
              <a:rPr lang="en-US" sz="2400" b="1" i="0" u="none" strike="noStrike" baseline="0" dirty="0">
                <a:latin typeface="Calibri "/>
              </a:rPr>
              <a:t>, </a:t>
            </a:r>
            <a:r>
              <a:rPr lang="en-US" sz="2400" b="0" i="0" u="none" strike="noStrike" baseline="0" dirty="0">
                <a:latin typeface="Calibri "/>
              </a:rPr>
              <a:t>and hackers who cause damage are often called </a:t>
            </a:r>
            <a:r>
              <a:rPr lang="en-US" sz="2400" b="1" i="0" u="none" strike="noStrike" baseline="0" dirty="0">
                <a:latin typeface="Calibri "/>
              </a:rPr>
              <a:t>crackers</a:t>
            </a:r>
            <a:r>
              <a:rPr lang="en-US" sz="2400" b="0" i="0" u="none" strike="noStrike" baseline="0" dirty="0">
                <a:latin typeface="Calibri "/>
              </a:rPr>
              <a:t>.</a:t>
            </a:r>
            <a:endParaRPr lang="en-US" sz="2400" dirty="0">
              <a:latin typeface="Calibri "/>
            </a:endParaRPr>
          </a:p>
          <a:p>
            <a:pPr marL="758952" lvl="1" indent="-457200">
              <a:buFont typeface="+mj-lt"/>
              <a:buAutoNum type="arabicPeriod"/>
            </a:pPr>
            <a:r>
              <a:rPr lang="en-US" b="1" u="sng" dirty="0">
                <a:latin typeface="Calibri "/>
              </a:rPr>
              <a:t>The third </a:t>
            </a:r>
            <a:r>
              <a:rPr lang="en-US" dirty="0">
                <a:latin typeface="Calibri "/>
              </a:rPr>
              <a:t>type of intruders </a:t>
            </a:r>
            <a:r>
              <a:rPr lang="en-US" b="1" i="1" dirty="0">
                <a:latin typeface="Calibri "/>
              </a:rPr>
              <a:t>are dangerous professional hackers </a:t>
            </a:r>
            <a:r>
              <a:rPr lang="en-US" dirty="0">
                <a:latin typeface="Calibri "/>
              </a:rPr>
              <a:t>who break into corporate or government computers for specific purposes, such as </a:t>
            </a:r>
            <a:r>
              <a:rPr lang="en-US" i="1" dirty="0">
                <a:latin typeface="Calibri "/>
              </a:rPr>
              <a:t>espionage</a:t>
            </a:r>
            <a:r>
              <a:rPr lang="en-US" dirty="0">
                <a:latin typeface="Calibri "/>
              </a:rPr>
              <a:t>, </a:t>
            </a:r>
            <a:r>
              <a:rPr lang="en-US" i="1" dirty="0">
                <a:latin typeface="Calibri "/>
              </a:rPr>
              <a:t>fraud</a:t>
            </a:r>
            <a:r>
              <a:rPr lang="en-US" dirty="0">
                <a:latin typeface="Calibri "/>
              </a:rPr>
              <a:t>, or </a:t>
            </a:r>
            <a:r>
              <a:rPr lang="en-US" i="1" dirty="0">
                <a:latin typeface="Calibri "/>
              </a:rPr>
              <a:t>destruction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u="sng" dirty="0">
                <a:latin typeface="Calibri "/>
              </a:rPr>
              <a:t>The fourth </a:t>
            </a:r>
            <a:r>
              <a:rPr lang="en-US" dirty="0">
                <a:latin typeface="Calibri "/>
              </a:rPr>
              <a:t>type of intruders </a:t>
            </a:r>
            <a:r>
              <a:rPr lang="en-US" b="1" i="1" dirty="0">
                <a:latin typeface="Calibri "/>
              </a:rPr>
              <a:t>is the most dangerous organization </a:t>
            </a:r>
            <a:r>
              <a:rPr lang="en-US" dirty="0">
                <a:latin typeface="Calibri "/>
              </a:rPr>
              <a:t>of employees who have legitimate access to the network but who gain access to information they are not authorized to use</a:t>
            </a:r>
          </a:p>
          <a:p>
            <a:pPr marL="1280160" lvl="2" indent="-457200"/>
            <a:r>
              <a:rPr lang="en-US" sz="2400" b="0" i="0" u="none" strike="noStrike" baseline="0" dirty="0">
                <a:latin typeface="Calibri "/>
              </a:rPr>
              <a:t>This information could be used for their gain, extra income</a:t>
            </a:r>
            <a:endParaRPr lang="en-US" sz="2400" dirty="0">
              <a:latin typeface="Calibri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80050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11204"/>
            <a:ext cx="11379200" cy="746759"/>
          </a:xfrm>
        </p:spPr>
        <p:txBody>
          <a:bodyPr/>
          <a:lstStyle/>
          <a:p>
            <a:r>
              <a:rPr lang="en-US" dirty="0"/>
              <a:t>Perimeter Security and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28600" y="1357963"/>
            <a:ext cx="11811000" cy="48904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 "/>
              </a:rPr>
              <a:t>You want </a:t>
            </a:r>
            <a:r>
              <a:rPr lang="en-US" b="1" dirty="0">
                <a:latin typeface="Calibri "/>
              </a:rPr>
              <a:t>to stop external intruders </a:t>
            </a:r>
            <a:r>
              <a:rPr lang="en-US" dirty="0">
                <a:latin typeface="Calibri "/>
              </a:rPr>
              <a:t>at the perimeter of your network so that they cannot reach the </a:t>
            </a:r>
            <a:r>
              <a:rPr lang="en-US" b="1" dirty="0">
                <a:latin typeface="Calibri "/>
              </a:rPr>
              <a:t>servers</a:t>
            </a:r>
          </a:p>
          <a:p>
            <a:r>
              <a:rPr lang="en-US" dirty="0">
                <a:latin typeface="Calibri "/>
              </a:rPr>
              <a:t>Most networks have </a:t>
            </a:r>
            <a:r>
              <a:rPr lang="en-US" b="1" u="sng" dirty="0">
                <a:latin typeface="Calibri "/>
              </a:rPr>
              <a:t>three</a:t>
            </a:r>
            <a:r>
              <a:rPr lang="en-US" b="1" dirty="0">
                <a:latin typeface="Calibri "/>
              </a:rPr>
              <a:t> </a:t>
            </a:r>
            <a:r>
              <a:rPr lang="en-US" dirty="0">
                <a:latin typeface="Calibri "/>
              </a:rPr>
              <a:t>essential access points: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dirty="0">
                <a:latin typeface="Calibri "/>
              </a:rPr>
              <a:t>Internet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dirty="0">
                <a:latin typeface="Calibri "/>
              </a:rPr>
              <a:t>LANs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dirty="0">
                <a:latin typeface="Calibri "/>
              </a:rPr>
              <a:t>WLANs</a:t>
            </a:r>
          </a:p>
          <a:p>
            <a:r>
              <a:rPr lang="en-US" dirty="0">
                <a:latin typeface="Calibri "/>
              </a:rPr>
              <a:t> The </a:t>
            </a:r>
            <a:r>
              <a:rPr lang="en-US" b="1" dirty="0">
                <a:latin typeface="Calibri "/>
              </a:rPr>
              <a:t>most common access point for intrusion is the Internet connection:</a:t>
            </a:r>
          </a:p>
          <a:p>
            <a:pPr lvl="1"/>
            <a:r>
              <a:rPr lang="en-US" sz="2400" b="0" i="0" u="none" strike="noStrike" baseline="0" dirty="0">
                <a:latin typeface="Calibri "/>
              </a:rPr>
              <a:t>Recent surveys suggest that the most common access point for </a:t>
            </a:r>
            <a:r>
              <a:rPr lang="en-US" sz="2400" b="1" i="0" u="none" strike="noStrike" baseline="0" dirty="0">
                <a:latin typeface="Calibri "/>
              </a:rPr>
              <a:t>intrusion</a:t>
            </a:r>
            <a:r>
              <a:rPr lang="en-US" sz="2400" b="0" i="0" u="none" strike="noStrike" baseline="0" dirty="0">
                <a:latin typeface="Calibri "/>
              </a:rPr>
              <a:t> is the </a:t>
            </a:r>
            <a:r>
              <a:rPr lang="en-US" sz="2400" b="1" i="0" u="none" strike="noStrike" baseline="0" dirty="0">
                <a:latin typeface="Calibri "/>
              </a:rPr>
              <a:t>Internet connection </a:t>
            </a:r>
            <a:r>
              <a:rPr lang="en-US" sz="2400" b="0" i="0" u="none" strike="noStrike" baseline="0" dirty="0">
                <a:latin typeface="Calibri "/>
              </a:rPr>
              <a:t>(</a:t>
            </a:r>
            <a:r>
              <a:rPr lang="en-US" sz="2400" b="1" i="0" u="none" strike="noStrike" baseline="0" dirty="0">
                <a:latin typeface="Calibri "/>
              </a:rPr>
              <a:t>70%</a:t>
            </a:r>
            <a:r>
              <a:rPr lang="en-US" sz="2400" b="0" i="0" u="none" strike="noStrike" baseline="0" dirty="0">
                <a:latin typeface="Calibri "/>
              </a:rPr>
              <a:t> of organizations experienced an attack from the Internet), followed by LANs and WLANs (</a:t>
            </a:r>
            <a:r>
              <a:rPr lang="en-US" sz="2400" b="1" i="0" u="none" strike="noStrike" baseline="0" dirty="0">
                <a:latin typeface="Calibri "/>
              </a:rPr>
              <a:t>30%</a:t>
            </a:r>
            <a:r>
              <a:rPr lang="en-US" sz="2400" b="0" i="0" u="none" strike="noStrike" baseline="0" dirty="0">
                <a:latin typeface="Calibri "/>
              </a:rPr>
              <a:t>). </a:t>
            </a:r>
          </a:p>
          <a:p>
            <a:pPr lvl="1"/>
            <a:r>
              <a:rPr lang="en-US" sz="2400" b="1" i="0" u="none" strike="noStrike" baseline="0" dirty="0">
                <a:latin typeface="Calibri "/>
              </a:rPr>
              <a:t>External intruders </a:t>
            </a:r>
            <a:r>
              <a:rPr lang="en-US" sz="2400" b="0" i="0" u="none" strike="noStrike" baseline="0" dirty="0">
                <a:latin typeface="Calibri "/>
              </a:rPr>
              <a:t>are most likely to use the </a:t>
            </a:r>
            <a:r>
              <a:rPr lang="en-US" sz="2400" b="1" i="0" u="none" strike="noStrike" baseline="0" dirty="0">
                <a:latin typeface="Calibri "/>
              </a:rPr>
              <a:t>Internet connection </a:t>
            </a:r>
            <a:r>
              <a:rPr lang="en-US" sz="2400" b="0" i="0" u="none" strike="noStrike" baseline="0" dirty="0">
                <a:latin typeface="Calibri "/>
              </a:rPr>
              <a:t>because the Internet is the most common source of intrusions</a:t>
            </a:r>
            <a:endParaRPr lang="en-US" dirty="0">
              <a:latin typeface="Calibri "/>
            </a:endParaRPr>
          </a:p>
          <a:p>
            <a:pPr lvl="1"/>
            <a:r>
              <a:rPr lang="en-US" sz="2400" b="1" i="0" u="none" strike="noStrike" baseline="0" dirty="0">
                <a:latin typeface="Calibri "/>
              </a:rPr>
              <a:t> Internal intruders </a:t>
            </a:r>
            <a:r>
              <a:rPr lang="en-US" sz="2400" b="0" i="0" u="none" strike="noStrike" baseline="0" dirty="0">
                <a:latin typeface="Calibri "/>
              </a:rPr>
              <a:t>are most likely to use the </a:t>
            </a:r>
            <a:r>
              <a:rPr lang="en-US" sz="2400" b="1" i="0" u="none" strike="noStrike" baseline="0" dirty="0">
                <a:latin typeface="Calibri "/>
              </a:rPr>
              <a:t>LAN </a:t>
            </a:r>
            <a:r>
              <a:rPr lang="en-US" sz="2400" b="0" i="0" u="none" strike="noStrike" baseline="0" dirty="0">
                <a:latin typeface="Calibri "/>
              </a:rPr>
              <a:t>or </a:t>
            </a:r>
            <a:r>
              <a:rPr lang="en-US" sz="2400" b="1" i="0" u="none" strike="noStrike" baseline="0" dirty="0">
                <a:latin typeface="Calibri "/>
              </a:rPr>
              <a:t>WLAN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25530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11379200" cy="759457"/>
          </a:xfrm>
        </p:spPr>
        <p:txBody>
          <a:bodyPr>
            <a:normAutofit/>
          </a:bodyPr>
          <a:lstStyle/>
          <a:p>
            <a:r>
              <a:rPr lang="en-US" dirty="0"/>
              <a:t>Using a Firewall to Protect Networks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06400" y="1216657"/>
            <a:ext cx="11379200" cy="49555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firewall</a:t>
            </a:r>
            <a:r>
              <a:rPr lang="en-US" dirty="0"/>
              <a:t> is commonly used to secure an organization’s </a:t>
            </a:r>
            <a:r>
              <a:rPr lang="en-US" b="1" dirty="0"/>
              <a:t>Internet</a:t>
            </a:r>
            <a:r>
              <a:rPr lang="en-US" dirty="0"/>
              <a:t> connection.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firewall</a:t>
            </a:r>
            <a:r>
              <a:rPr lang="en-US" dirty="0"/>
              <a:t> is an </a:t>
            </a:r>
            <a:r>
              <a:rPr lang="en-US" b="1" i="1" dirty="0"/>
              <a:t>intelligent router</a:t>
            </a:r>
            <a:r>
              <a:rPr lang="en-US" dirty="0"/>
              <a:t> or </a:t>
            </a:r>
            <a:r>
              <a:rPr lang="en-US" b="1" i="1" dirty="0"/>
              <a:t>special-purpose device </a:t>
            </a:r>
            <a:r>
              <a:rPr lang="en-US" dirty="0"/>
              <a:t>that examines </a:t>
            </a:r>
            <a:r>
              <a:rPr lang="en-US" b="1" i="1" dirty="0"/>
              <a:t>packets/message flow </a:t>
            </a:r>
            <a:r>
              <a:rPr lang="en-US" dirty="0"/>
              <a:t>into and out of a network and restricts access to the organization’s network</a:t>
            </a:r>
          </a:p>
          <a:p>
            <a:pPr lvl="1"/>
            <a:r>
              <a:rPr lang="en-US" dirty="0">
                <a:latin typeface="Calibri "/>
              </a:rPr>
              <a:t>The network is designed so that a </a:t>
            </a:r>
            <a:r>
              <a:rPr lang="en-US" b="1" dirty="0">
                <a:latin typeface="Calibri "/>
              </a:rPr>
              <a:t>firewall </a:t>
            </a:r>
            <a:r>
              <a:rPr lang="en-US" dirty="0">
                <a:latin typeface="Calibri "/>
              </a:rPr>
              <a:t>is placed on every network connection </a:t>
            </a:r>
            <a:r>
              <a:rPr lang="en-US" i="1" u="sng" dirty="0">
                <a:latin typeface="Calibri "/>
              </a:rPr>
              <a:t>between an </a:t>
            </a:r>
            <a:r>
              <a:rPr lang="en-US" b="1" i="1" u="sng" dirty="0">
                <a:latin typeface="Calibri "/>
              </a:rPr>
              <a:t>organization </a:t>
            </a:r>
            <a:r>
              <a:rPr lang="en-US" i="1" u="sng" dirty="0">
                <a:latin typeface="Calibri "/>
              </a:rPr>
              <a:t>and the </a:t>
            </a:r>
            <a:r>
              <a:rPr lang="en-US" b="1" i="1" u="sng" dirty="0">
                <a:latin typeface="Calibri "/>
              </a:rPr>
              <a:t>Internet </a:t>
            </a:r>
            <a:r>
              <a:rPr lang="en-US" dirty="0">
                <a:latin typeface="Calibri "/>
              </a:rPr>
              <a:t>(see </a:t>
            </a:r>
            <a:r>
              <a:rPr lang="en-US" b="1" i="0" u="none" strike="noStrike" baseline="0" dirty="0">
                <a:latin typeface="Calibri "/>
              </a:rPr>
              <a:t>Figure 11-12</a:t>
            </a:r>
            <a:r>
              <a:rPr lang="en-US" dirty="0">
                <a:latin typeface="Calibri "/>
              </a:rPr>
              <a:t>)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Some </a:t>
            </a:r>
            <a:r>
              <a:rPr lang="en-US" b="1" i="1" u="none" strike="noStrike" baseline="0" dirty="0">
                <a:latin typeface="Calibri "/>
              </a:rPr>
              <a:t>firewalls</a:t>
            </a:r>
            <a:r>
              <a:rPr lang="en-US" b="0" i="0" u="none" strike="noStrike" baseline="0" dirty="0">
                <a:latin typeface="Calibri "/>
              </a:rPr>
              <a:t> can detect and prevent </a:t>
            </a:r>
            <a:r>
              <a:rPr lang="en-US" b="1" i="0" u="none" strike="noStrike" baseline="0" dirty="0">
                <a:latin typeface="Calibri "/>
              </a:rPr>
              <a:t>denial-of-service (DoS) attacks </a:t>
            </a:r>
            <a:r>
              <a:rPr lang="en-US" b="0" i="0" u="none" strike="noStrike" baseline="0" dirty="0">
                <a:latin typeface="Calibri "/>
              </a:rPr>
              <a:t>and </a:t>
            </a:r>
            <a:r>
              <a:rPr lang="en-US" b="1" i="0" u="none" strike="noStrike" baseline="0" dirty="0">
                <a:latin typeface="Calibri "/>
              </a:rPr>
              <a:t>unauthorized access </a:t>
            </a:r>
            <a:r>
              <a:rPr lang="en-US" b="0" i="0" u="none" strike="noStrike" baseline="0" dirty="0">
                <a:latin typeface="Calibri "/>
              </a:rPr>
              <a:t>attempts</a:t>
            </a:r>
          </a:p>
          <a:p>
            <a:r>
              <a:rPr lang="en-US" b="1" i="0" u="sng" strike="noStrike" baseline="0" dirty="0">
                <a:latin typeface="Calibri "/>
              </a:rPr>
              <a:t>Three </a:t>
            </a:r>
            <a:r>
              <a:rPr lang="en-US" b="0" i="0" u="sng" strike="noStrike" baseline="0" dirty="0">
                <a:latin typeface="Calibri "/>
              </a:rPr>
              <a:t>types </a:t>
            </a:r>
            <a:r>
              <a:rPr lang="en-US" b="0" i="0" u="none" strike="noStrike" baseline="0" dirty="0">
                <a:latin typeface="Calibri "/>
              </a:rPr>
              <a:t>of </a:t>
            </a:r>
            <a:r>
              <a:rPr lang="en-US" b="1" i="0" u="none" strike="noStrike" baseline="0" dirty="0">
                <a:latin typeface="Calibri "/>
              </a:rPr>
              <a:t>firewalls</a:t>
            </a:r>
            <a:r>
              <a:rPr lang="en-US" b="0" i="0" u="none" strike="noStrike" baseline="0" dirty="0">
                <a:latin typeface="Calibri "/>
              </a:rPr>
              <a:t>:</a:t>
            </a:r>
          </a:p>
          <a:p>
            <a:pPr lvl="1"/>
            <a:r>
              <a:rPr lang="en-US" b="1" i="0" u="none" strike="noStrike" baseline="0" dirty="0">
                <a:latin typeface="Calibri "/>
              </a:rPr>
              <a:t> Packet-level</a:t>
            </a:r>
            <a:r>
              <a:rPr lang="en-US" b="0" i="0" u="none" strike="noStrike" baseline="0" dirty="0">
                <a:latin typeface="Calibri "/>
              </a:rPr>
              <a:t> firewalls, </a:t>
            </a:r>
          </a:p>
          <a:p>
            <a:pPr lvl="1"/>
            <a:r>
              <a:rPr lang="en-US" b="1" i="0" u="none" strike="noStrike" baseline="0" dirty="0">
                <a:latin typeface="Calibri "/>
              </a:rPr>
              <a:t>Application-level</a:t>
            </a:r>
            <a:r>
              <a:rPr lang="en-US" b="0" i="0" u="none" strike="noStrike" baseline="0" dirty="0">
                <a:latin typeface="Calibri "/>
              </a:rPr>
              <a:t> firewalls, and </a:t>
            </a:r>
          </a:p>
          <a:p>
            <a:pPr lvl="1"/>
            <a:r>
              <a:rPr lang="en-US" b="1" i="0" u="none" strike="noStrike" baseline="0" dirty="0">
                <a:latin typeface="Calibri "/>
              </a:rPr>
              <a:t> Network Address Translation </a:t>
            </a:r>
            <a:r>
              <a:rPr lang="en-US" b="0" i="0" u="none" strike="noStrike" baseline="0" dirty="0">
                <a:latin typeface="Calibri "/>
              </a:rPr>
              <a:t>(</a:t>
            </a:r>
            <a:r>
              <a:rPr lang="en-US" b="1" i="0" u="none" strike="noStrike" baseline="0" dirty="0">
                <a:latin typeface="Calibri "/>
              </a:rPr>
              <a:t>NAT</a:t>
            </a:r>
            <a:r>
              <a:rPr lang="en-US" b="0" i="0" u="none" strike="noStrike" baseline="0" dirty="0">
                <a:latin typeface="Calibri "/>
              </a:rPr>
              <a:t>) firewalls.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84293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7365-8089-28D5-FF66-AB06B9EAD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ADDA-EAF9-DCB3-EFEE-D867DAD2AA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C1FE9-BD68-331A-7754-27453A4A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609601"/>
            <a:ext cx="11379200" cy="762000"/>
          </a:xfrm>
        </p:spPr>
        <p:txBody>
          <a:bodyPr>
            <a:normAutofit/>
          </a:bodyPr>
          <a:lstStyle/>
          <a:p>
            <a:r>
              <a:rPr lang="en-US" dirty="0"/>
              <a:t>Perimeter Security and Firewalls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9303C-4F17-9629-1036-503BB3AA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3600"/>
            <a:ext cx="11201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53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6400" y="609600"/>
            <a:ext cx="11379200" cy="791208"/>
          </a:xfrm>
        </p:spPr>
        <p:txBody>
          <a:bodyPr/>
          <a:lstStyle/>
          <a:p>
            <a:r>
              <a:rPr lang="en-US" dirty="0"/>
              <a:t>Packet-Level Firewall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28600" y="1400808"/>
            <a:ext cx="11734800" cy="477139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packet-level firewall </a:t>
            </a:r>
            <a:r>
              <a:rPr lang="en-US" dirty="0"/>
              <a:t>examines the </a:t>
            </a:r>
            <a:r>
              <a:rPr lang="en-US" i="1" dirty="0"/>
              <a:t>source</a:t>
            </a:r>
            <a:r>
              <a:rPr lang="en-US" dirty="0"/>
              <a:t> and </a:t>
            </a:r>
            <a:r>
              <a:rPr lang="en-US" i="1" dirty="0"/>
              <a:t>destination</a:t>
            </a:r>
            <a:r>
              <a:rPr lang="en-US" dirty="0"/>
              <a:t> </a:t>
            </a:r>
            <a:r>
              <a:rPr lang="en-US" i="1" dirty="0"/>
              <a:t>addresses</a:t>
            </a:r>
            <a:r>
              <a:rPr lang="en-US" dirty="0"/>
              <a:t> of every </a:t>
            </a:r>
            <a:r>
              <a:rPr lang="en-US" b="1" dirty="0"/>
              <a:t>network packet </a:t>
            </a:r>
            <a:r>
              <a:rPr lang="en-US" dirty="0"/>
              <a:t>that passes. </a:t>
            </a:r>
            <a:r>
              <a:rPr lang="en-US" sz="2800" dirty="0" err="1"/>
              <a:t>It</a:t>
            </a:r>
            <a:r>
              <a:rPr lang="en-US" sz="2800" dirty="0"/>
              <a:t> only allows packets into or out of the organization’s networks that have </a:t>
            </a:r>
            <a:r>
              <a:rPr lang="en-US" sz="2800" i="1" dirty="0"/>
              <a:t>acceptable </a:t>
            </a:r>
            <a:r>
              <a:rPr lang="en-US" sz="2800" dirty="0"/>
              <a:t>or </a:t>
            </a:r>
            <a:r>
              <a:rPr lang="en-US" sz="2800" i="1" dirty="0"/>
              <a:t>valid</a:t>
            </a:r>
            <a:r>
              <a:rPr lang="en-US" sz="2800" dirty="0"/>
              <a:t> source and destination addresses</a:t>
            </a:r>
          </a:p>
          <a:p>
            <a:pPr lvl="1"/>
            <a:r>
              <a:rPr lang="en-US" sz="2800" dirty="0"/>
              <a:t>The function of the </a:t>
            </a:r>
            <a:r>
              <a:rPr lang="en-US" sz="2800" b="1" dirty="0"/>
              <a:t>packet-level firewall </a:t>
            </a:r>
            <a:r>
              <a:rPr lang="en-US" sz="2800" dirty="0"/>
              <a:t>is based on the </a:t>
            </a:r>
            <a:r>
              <a:rPr lang="en-US" sz="2800" b="1" dirty="0"/>
              <a:t>network manager's set of rules (called access control list (ACL)) </a:t>
            </a:r>
            <a:r>
              <a:rPr lang="en-US" sz="3200" dirty="0"/>
              <a:t>(see </a:t>
            </a:r>
            <a:r>
              <a:rPr lang="en-US" sz="2800" b="1" i="0" u="none" strike="noStrike" baseline="0" dirty="0">
                <a:latin typeface="Calibri "/>
              </a:rPr>
              <a:t>Figure 11-13</a:t>
            </a:r>
            <a:r>
              <a:rPr lang="en-US" sz="3200" dirty="0"/>
              <a:t>)</a:t>
            </a:r>
            <a:r>
              <a:rPr lang="en-US" sz="2800" dirty="0"/>
              <a:t>.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4081487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ED083-D0C5-6ED3-764A-9A621C35C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D7F3D-CF51-D318-1986-82355F2D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6D4ED0-E989-97F7-B25F-61155C05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90286"/>
            <a:ext cx="11139488" cy="54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85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5DFF-360D-16DD-7148-FA36D9D8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33400"/>
            <a:ext cx="11379200" cy="533400"/>
          </a:xfrm>
        </p:spPr>
        <p:txBody>
          <a:bodyPr>
            <a:normAutofit fontScale="90000"/>
          </a:bodyPr>
          <a:lstStyle/>
          <a:p>
            <a:r>
              <a:rPr lang="en-US" i="0" u="none" strike="noStrike" baseline="0" dirty="0">
                <a:solidFill>
                  <a:srgbClr val="007788"/>
                </a:solidFill>
                <a:latin typeface="LiberationSans-Bold"/>
              </a:rPr>
              <a:t>Packet-Level Firewalls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284-A9DC-6396-1F59-456394FD4E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290421"/>
            <a:ext cx="11887200" cy="5410200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Calibri "/>
              </a:rPr>
              <a:t>Suppose the organization had a </a:t>
            </a:r>
            <a:r>
              <a:rPr lang="en-US" sz="2200" b="1" i="0" u="none" strike="noStrike" baseline="0" dirty="0">
                <a:latin typeface="Calibri "/>
              </a:rPr>
              <a:t>Public Web server </a:t>
            </a:r>
            <a:r>
              <a:rPr lang="en-US" sz="2200" b="0" i="0" u="none" strike="noStrike" baseline="0" dirty="0">
                <a:latin typeface="Calibri "/>
              </a:rPr>
              <a:t>with an </a:t>
            </a:r>
            <a:r>
              <a:rPr lang="en-US" sz="2200" b="1" i="0" u="none" strike="noStrike" baseline="0" dirty="0">
                <a:latin typeface="Calibri "/>
              </a:rPr>
              <a:t>IP address of 128.192.44.44 </a:t>
            </a:r>
            <a:r>
              <a:rPr lang="en-US" sz="2200" b="0" i="0" u="none" strike="noStrike" baseline="0" dirty="0">
                <a:latin typeface="Calibri "/>
              </a:rPr>
              <a:t>and an </a:t>
            </a:r>
            <a:r>
              <a:rPr lang="en-US" sz="2200" b="1" i="0" u="none" strike="noStrike" baseline="0" dirty="0">
                <a:latin typeface="Calibri "/>
              </a:rPr>
              <a:t>email server </a:t>
            </a:r>
            <a:r>
              <a:rPr lang="en-US" sz="2200" b="0" i="0" u="none" strike="noStrike" baseline="0" dirty="0">
                <a:latin typeface="Calibri "/>
              </a:rPr>
              <a:t>with an </a:t>
            </a:r>
            <a:r>
              <a:rPr lang="en-US" sz="2200" b="1" i="0" u="none" strike="noStrike" baseline="0" dirty="0">
                <a:latin typeface="Calibri "/>
              </a:rPr>
              <a:t>IP address of 128.192.44.45 </a:t>
            </a:r>
            <a:r>
              <a:rPr lang="en-US" sz="2200" b="0" i="0" u="none" strike="noStrike" baseline="0" dirty="0">
                <a:latin typeface="Calibri "/>
              </a:rPr>
              <a:t>(</a:t>
            </a:r>
            <a:r>
              <a:rPr lang="en-US" sz="2200" b="1" i="0" u="none" strike="noStrike" baseline="0" dirty="0">
                <a:latin typeface="Calibri "/>
              </a:rPr>
              <a:t>see Figure 11-13</a:t>
            </a:r>
            <a:r>
              <a:rPr lang="en-US" sz="2200" b="0" i="0" u="none" strike="noStrike" baseline="0" dirty="0">
                <a:latin typeface="Calibri "/>
              </a:rPr>
              <a:t>). </a:t>
            </a:r>
          </a:p>
          <a:p>
            <a:pPr algn="l"/>
            <a:r>
              <a:rPr lang="en-US" sz="2200" b="0" i="0" u="none" strike="noStrike" baseline="0" dirty="0">
                <a:latin typeface="Calibri "/>
              </a:rPr>
              <a:t>The </a:t>
            </a:r>
            <a:r>
              <a:rPr lang="en-US" sz="2200" b="1" i="0" u="none" strike="noStrike" baseline="0" dirty="0">
                <a:latin typeface="Calibri "/>
              </a:rPr>
              <a:t>ACL</a:t>
            </a:r>
            <a:r>
              <a:rPr lang="en-US" sz="2200" b="0" i="0" u="none" strike="noStrike" baseline="0" dirty="0">
                <a:latin typeface="Calibri "/>
              </a:rPr>
              <a:t> could include </a:t>
            </a:r>
            <a:r>
              <a:rPr lang="en-US" sz="2200" b="1" i="0" u="none" strike="noStrike" baseline="0" dirty="0">
                <a:latin typeface="Calibri "/>
              </a:rPr>
              <a:t>a rule permitting</a:t>
            </a:r>
            <a:r>
              <a:rPr lang="en-US" sz="2200" b="0" i="0" u="none" strike="noStrike" baseline="0" dirty="0">
                <a:latin typeface="Calibri "/>
              </a:rPr>
              <a:t> the </a:t>
            </a:r>
            <a:r>
              <a:rPr lang="en-US" sz="2200" b="1" i="0" u="none" strike="noStrike" baseline="0" dirty="0">
                <a:latin typeface="Calibri "/>
              </a:rPr>
              <a:t>Web server </a:t>
            </a:r>
            <a:r>
              <a:rPr lang="en-US" sz="2200" b="0" i="0" u="none" strike="noStrike" baseline="0" dirty="0">
                <a:latin typeface="Calibri "/>
              </a:rPr>
              <a:t>to receive </a:t>
            </a:r>
            <a:r>
              <a:rPr lang="en-US" sz="2200" b="1" i="0" u="none" strike="noStrike" baseline="0" dirty="0">
                <a:latin typeface="Calibri "/>
              </a:rPr>
              <a:t>HTTP packets </a:t>
            </a:r>
            <a:r>
              <a:rPr lang="en-US" sz="2200" b="0" i="0" u="none" strike="noStrike" baseline="0" dirty="0">
                <a:latin typeface="Calibri "/>
              </a:rPr>
              <a:t>from the Internet (</a:t>
            </a:r>
            <a:r>
              <a:rPr lang="en-US" sz="2200" b="1" i="1" u="none" strike="noStrike" baseline="0" dirty="0">
                <a:latin typeface="Calibri "/>
              </a:rPr>
              <a:t>but other packets would be discarded</a:t>
            </a:r>
            <a:r>
              <a:rPr lang="en-US" sz="2200" b="0" i="0" u="none" strike="noStrike" baseline="0" dirty="0">
                <a:latin typeface="Calibri "/>
              </a:rPr>
              <a:t>). </a:t>
            </a:r>
          </a:p>
          <a:p>
            <a:pPr algn="l"/>
            <a:r>
              <a:rPr lang="en-US" sz="2200" b="0" i="0" u="none" strike="noStrike" baseline="0" dirty="0">
                <a:latin typeface="Calibri "/>
              </a:rPr>
              <a:t>For example, the rule would say </a:t>
            </a:r>
            <a:r>
              <a:rPr lang="en-US" sz="2200" b="1" i="0" u="none" strike="noStrike" baseline="0" dirty="0">
                <a:latin typeface="Calibri "/>
              </a:rPr>
              <a:t>if the source address is anything</a:t>
            </a:r>
            <a:r>
              <a:rPr lang="en-US" sz="2200" b="0" i="0" u="none" strike="noStrike" baseline="0" dirty="0">
                <a:latin typeface="Calibri "/>
              </a:rPr>
              <a:t>, the </a:t>
            </a:r>
            <a:r>
              <a:rPr lang="en-US" sz="2200" b="1" i="0" u="none" strike="noStrike" baseline="0" dirty="0">
                <a:latin typeface="Calibri "/>
              </a:rPr>
              <a:t>destination IP address is 128.192.44.44</a:t>
            </a:r>
            <a:r>
              <a:rPr lang="en-US" sz="2200" b="0" i="0" u="none" strike="noStrike" baseline="0" dirty="0">
                <a:latin typeface="Calibri "/>
              </a:rPr>
              <a:t>, and the </a:t>
            </a:r>
            <a:r>
              <a:rPr lang="en-US" sz="2200" b="1" i="0" u="none" strike="noStrike" baseline="0" dirty="0">
                <a:latin typeface="Calibri "/>
              </a:rPr>
              <a:t>destination TCP port is 80</a:t>
            </a:r>
            <a:r>
              <a:rPr lang="en-US" sz="2200" b="0" i="0" u="none" strike="noStrike" baseline="0" dirty="0">
                <a:latin typeface="Calibri "/>
              </a:rPr>
              <a:t>, then </a:t>
            </a:r>
            <a:r>
              <a:rPr lang="en-US" sz="2200" b="1" i="0" u="none" strike="noStrike" baseline="0" dirty="0">
                <a:latin typeface="Calibri "/>
              </a:rPr>
              <a:t>permit the packet into the network</a:t>
            </a:r>
            <a:r>
              <a:rPr lang="en-US" sz="2200" b="0" i="0" u="none" strike="noStrike" baseline="0" dirty="0">
                <a:latin typeface="Calibri "/>
              </a:rPr>
              <a:t>; see </a:t>
            </a:r>
            <a:r>
              <a:rPr lang="en-US" sz="2200" b="1" i="0" u="none" strike="noStrike" baseline="0" dirty="0">
                <a:latin typeface="Calibri "/>
              </a:rPr>
              <a:t>Figure 11-13</a:t>
            </a:r>
            <a:r>
              <a:rPr lang="en-US" sz="22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Calibri "/>
              </a:rPr>
              <a:t>We could </a:t>
            </a:r>
            <a:r>
              <a:rPr lang="en-US" sz="2200" b="1" i="0" u="none" strike="noStrike" baseline="0" dirty="0">
                <a:latin typeface="Calibri "/>
              </a:rPr>
              <a:t>add a rule to the ACL </a:t>
            </a:r>
            <a:r>
              <a:rPr lang="en-US" sz="2200" b="0" i="0" u="none" strike="noStrike" baseline="0" dirty="0">
                <a:latin typeface="Calibri "/>
              </a:rPr>
              <a:t>that would permit </a:t>
            </a:r>
            <a:r>
              <a:rPr lang="en-US" sz="2200" b="1" i="0" u="none" strike="noStrike" baseline="0" dirty="0">
                <a:latin typeface="Calibri "/>
              </a:rPr>
              <a:t>SMTP packets </a:t>
            </a:r>
            <a:r>
              <a:rPr lang="en-US" sz="2200" b="0" i="0" u="none" strike="noStrike" baseline="0" dirty="0">
                <a:latin typeface="Calibri "/>
              </a:rPr>
              <a:t>to reach the </a:t>
            </a:r>
            <a:r>
              <a:rPr lang="en-US" sz="2200" b="1" i="0" u="none" strike="noStrike" baseline="0" dirty="0">
                <a:latin typeface="Calibri "/>
              </a:rPr>
              <a:t>email server</a:t>
            </a:r>
            <a:r>
              <a:rPr lang="en-US" sz="2200" b="0" i="0" u="none" strike="noStrike" baseline="0" dirty="0">
                <a:latin typeface="Calibri "/>
              </a:rPr>
              <a:t>: </a:t>
            </a:r>
            <a:r>
              <a:rPr lang="en-US" sz="2200" b="1" i="0" u="none" strike="noStrike" baseline="0" dirty="0">
                <a:latin typeface="Calibri "/>
              </a:rPr>
              <a:t>If the source address is anything</a:t>
            </a:r>
            <a:r>
              <a:rPr lang="en-US" sz="2200" b="0" i="0" u="none" strike="noStrike" baseline="0" dirty="0">
                <a:latin typeface="Calibri "/>
              </a:rPr>
              <a:t>, the destination is </a:t>
            </a:r>
            <a:r>
              <a:rPr lang="en-US" sz="2200" b="1" i="0" u="none" strike="noStrike" baseline="0" dirty="0">
                <a:latin typeface="Calibri "/>
              </a:rPr>
              <a:t>128.192.44.45</a:t>
            </a:r>
            <a:r>
              <a:rPr lang="en-US" sz="2200" b="0" i="0" u="none" strike="noStrike" baseline="0" dirty="0">
                <a:latin typeface="Calibri "/>
              </a:rPr>
              <a:t>, and the </a:t>
            </a:r>
            <a:r>
              <a:rPr lang="en-US" sz="2200" b="1" i="0" u="none" strike="noStrike" baseline="0" dirty="0">
                <a:latin typeface="Calibri "/>
              </a:rPr>
              <a:t>destination TCP port is 25</a:t>
            </a:r>
            <a:r>
              <a:rPr lang="en-US" sz="2200" b="0" i="0" u="none" strike="noStrike" baseline="0" dirty="0">
                <a:latin typeface="Calibri "/>
              </a:rPr>
              <a:t>, then </a:t>
            </a:r>
            <a:r>
              <a:rPr lang="en-US" sz="2200" b="1" i="0" u="none" strike="noStrike" baseline="0" dirty="0">
                <a:latin typeface="Calibri "/>
              </a:rPr>
              <a:t>permit the packet through </a:t>
            </a:r>
            <a:r>
              <a:rPr lang="en-US" sz="2200" b="0" i="0" u="none" strike="noStrike" baseline="0" dirty="0">
                <a:latin typeface="Calibri "/>
              </a:rPr>
              <a:t>(see </a:t>
            </a:r>
            <a:r>
              <a:rPr lang="en-US" sz="2200" b="1" i="0" u="none" strike="noStrike" baseline="0" dirty="0">
                <a:latin typeface="Calibri "/>
              </a:rPr>
              <a:t>Figure 11-13</a:t>
            </a:r>
            <a:r>
              <a:rPr lang="en-US" sz="2200" b="0" i="0" u="none" strike="noStrike" baseline="0" dirty="0">
                <a:latin typeface="Calibri "/>
              </a:rPr>
              <a:t>). </a:t>
            </a:r>
          </a:p>
          <a:p>
            <a:pPr algn="l"/>
            <a:r>
              <a:rPr lang="en-US" sz="2200" i="0" u="none" strike="noStrike" baseline="0" dirty="0">
                <a:latin typeface="Calibri "/>
              </a:rPr>
              <a:t>The</a:t>
            </a:r>
            <a:r>
              <a:rPr lang="en-US" sz="2200" b="1" i="0" u="none" strike="noStrike" baseline="0" dirty="0">
                <a:latin typeface="Calibri "/>
              </a:rPr>
              <a:t> ACL usually</a:t>
            </a:r>
            <a:r>
              <a:rPr lang="en-US" sz="2200" b="0" i="0" u="none" strike="noStrike" baseline="0" dirty="0">
                <a:latin typeface="Calibri "/>
              </a:rPr>
              <a:t> says to </a:t>
            </a:r>
            <a:r>
              <a:rPr lang="en-US" sz="2200" b="1" i="0" u="none" strike="noStrike" baseline="0" dirty="0">
                <a:latin typeface="Calibri "/>
              </a:rPr>
              <a:t>deny entry to all other packets </a:t>
            </a:r>
            <a:r>
              <a:rPr lang="en-US" sz="2200" b="0" i="0" u="none" strike="noStrike" baseline="0" dirty="0">
                <a:latin typeface="Calibri "/>
              </a:rPr>
              <a:t>that have not been specifically permitted. </a:t>
            </a:r>
          </a:p>
          <a:p>
            <a:pPr algn="l"/>
            <a:r>
              <a:rPr lang="en-US" sz="2200" b="0" i="0" u="none" strike="noStrike" baseline="0" dirty="0">
                <a:latin typeface="Calibri "/>
              </a:rPr>
              <a:t>With this </a:t>
            </a:r>
            <a:r>
              <a:rPr lang="en-US" sz="2200" b="1" i="0" u="none" strike="noStrike" baseline="0" dirty="0">
                <a:latin typeface="Calibri "/>
              </a:rPr>
              <a:t>ACL</a:t>
            </a:r>
            <a:r>
              <a:rPr lang="en-US" sz="2200" b="0" i="0" u="none" strike="noStrike" baseline="0" dirty="0">
                <a:latin typeface="Calibri "/>
              </a:rPr>
              <a:t>, if an </a:t>
            </a:r>
            <a:r>
              <a:rPr lang="en-US" sz="2200" b="1" i="0" u="none" strike="noStrike" baseline="0" dirty="0">
                <a:latin typeface="Calibri "/>
              </a:rPr>
              <a:t>external intruder </a:t>
            </a:r>
            <a:r>
              <a:rPr lang="en-US" sz="2200" b="0" i="0" u="none" strike="noStrike" baseline="0" dirty="0">
                <a:latin typeface="Calibri "/>
              </a:rPr>
              <a:t>attempted to use telnet (</a:t>
            </a:r>
            <a:r>
              <a:rPr lang="en-US" sz="2200" b="1" i="0" u="none" strike="noStrike" baseline="0" dirty="0">
                <a:latin typeface="Calibri "/>
              </a:rPr>
              <a:t>port 23</a:t>
            </a:r>
            <a:r>
              <a:rPr lang="en-US" sz="2200" b="0" i="0" u="none" strike="noStrike" baseline="0" dirty="0">
                <a:latin typeface="Calibri "/>
              </a:rPr>
              <a:t>) to reach the Web server, </a:t>
            </a:r>
            <a:r>
              <a:rPr lang="en-US" sz="2200" b="1" i="0" u="none" strike="noStrike" baseline="0" dirty="0">
                <a:latin typeface="Calibri "/>
              </a:rPr>
              <a:t>the firewall would deny entry to the packet and discard it </a:t>
            </a:r>
            <a:r>
              <a:rPr lang="en-US" sz="2200" b="0" i="0" u="none" strike="noStrike" baseline="0" dirty="0">
                <a:latin typeface="Calibri "/>
              </a:rPr>
              <a:t>(see </a:t>
            </a:r>
            <a:r>
              <a:rPr lang="en-US" sz="2200" b="1" i="0" u="none" strike="noStrike" baseline="0" dirty="0">
                <a:latin typeface="Calibri "/>
              </a:rPr>
              <a:t>Figure 11-13</a:t>
            </a:r>
            <a:r>
              <a:rPr lang="en-US" sz="2200" b="0" i="0" u="none" strike="noStrike" baseline="0" dirty="0">
                <a:latin typeface="Calibri "/>
              </a:rPr>
              <a:t>). </a:t>
            </a:r>
            <a:endParaRPr lang="en-US" sz="2200" dirty="0">
              <a:latin typeface="Calibri 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ED083-D0C5-6ED3-764A-9A621C35C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D7F3D-CF51-D318-1986-82355F2D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4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5DFF-360D-16DD-7148-FA36D9D8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33400"/>
            <a:ext cx="11379200" cy="791208"/>
          </a:xfrm>
        </p:spPr>
        <p:txBody>
          <a:bodyPr>
            <a:normAutofit/>
          </a:bodyPr>
          <a:lstStyle/>
          <a:p>
            <a:r>
              <a:rPr lang="en-US" i="0" u="none" strike="noStrike" baseline="0" dirty="0">
                <a:solidFill>
                  <a:srgbClr val="007788"/>
                </a:solidFill>
                <a:latin typeface="LiberationSans-Bold"/>
              </a:rPr>
              <a:t>Packet-Level Firewalls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284-A9DC-6396-1F59-456394FD4E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324608"/>
            <a:ext cx="11887200" cy="4847592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Calibri "/>
              </a:rPr>
              <a:t>Although </a:t>
            </a:r>
            <a:r>
              <a:rPr lang="en-US" b="1" i="0" u="sng" strike="noStrike" baseline="0" dirty="0">
                <a:latin typeface="Calibri "/>
              </a:rPr>
              <a:t>source IP addresses </a:t>
            </a:r>
            <a:r>
              <a:rPr lang="en-US" b="0" i="0" u="none" strike="noStrike" baseline="0" dirty="0">
                <a:latin typeface="Calibri "/>
              </a:rPr>
              <a:t>can be used in the </a:t>
            </a:r>
            <a:r>
              <a:rPr lang="en-US" b="1" i="0" u="none" strike="noStrike" baseline="0" dirty="0">
                <a:latin typeface="Calibri "/>
              </a:rPr>
              <a:t>ACL</a:t>
            </a:r>
            <a:r>
              <a:rPr lang="en-US" b="0" i="0" u="none" strike="noStrike" baseline="0" dirty="0">
                <a:latin typeface="Calibri "/>
              </a:rPr>
              <a:t>, they are often unimportant. </a:t>
            </a:r>
          </a:p>
          <a:p>
            <a:pPr algn="l"/>
            <a:r>
              <a:rPr lang="en-US" b="0" i="0" u="none" strike="noStrike" baseline="0" dirty="0">
                <a:latin typeface="Calibri "/>
              </a:rPr>
              <a:t>Using the </a:t>
            </a:r>
            <a:r>
              <a:rPr lang="en-US" b="1" i="0" u="none" strike="noStrike" baseline="0" dirty="0">
                <a:latin typeface="Calibri "/>
              </a:rPr>
              <a:t>source IP address </a:t>
            </a:r>
            <a:r>
              <a:rPr lang="en-US" b="0" i="0" u="none" strike="noStrike" baseline="0" dirty="0">
                <a:latin typeface="Calibri "/>
              </a:rPr>
              <a:t>in security rules is not usually worthwhile; most</a:t>
            </a:r>
            <a:r>
              <a:rPr lang="en-US" b="1" i="0" u="none" strike="noStrike" baseline="0" dirty="0">
                <a:latin typeface="Calibri "/>
              </a:rPr>
              <a:t> hackers </a:t>
            </a:r>
            <a:r>
              <a:rPr lang="en-US" b="0" i="0" u="none" strike="noStrike" baseline="0" dirty="0">
                <a:latin typeface="Calibri "/>
              </a:rPr>
              <a:t>have software that can change the </a:t>
            </a:r>
            <a:r>
              <a:rPr lang="en-US" b="1" i="0" u="none" strike="noStrike" baseline="0" dirty="0">
                <a:latin typeface="Calibri "/>
              </a:rPr>
              <a:t>source IP address on the data packets</a:t>
            </a:r>
            <a:r>
              <a:rPr lang="en-US" b="0" i="0" u="none" strike="noStrike" baseline="0" dirty="0">
                <a:latin typeface="Calibri "/>
              </a:rPr>
              <a:t> (</a:t>
            </a:r>
            <a:r>
              <a:rPr lang="en-US" b="1" i="0" u="none" strike="noStrike" baseline="0" dirty="0">
                <a:latin typeface="Calibri "/>
              </a:rPr>
              <a:t>IP spoofing</a:t>
            </a:r>
            <a:r>
              <a:rPr lang="en-US" b="0" i="0" u="none" strike="noStrike" baseline="0" dirty="0">
                <a:latin typeface="Calibri "/>
              </a:rPr>
              <a:t>).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Some network managers include a </a:t>
            </a:r>
            <a:r>
              <a:rPr lang="en-US" b="1" i="0" u="none" strike="noStrike" baseline="0" dirty="0">
                <a:latin typeface="Calibri "/>
              </a:rPr>
              <a:t>rule in the ACL </a:t>
            </a:r>
            <a:r>
              <a:rPr lang="en-US" b="0" i="0" u="none" strike="noStrike" baseline="0" dirty="0">
                <a:latin typeface="Calibri "/>
              </a:rPr>
              <a:t>that denies entry to all packets coming from the Internet that have a </a:t>
            </a:r>
            <a:r>
              <a:rPr lang="en-US" b="1" i="0" u="none" strike="noStrike" baseline="0" dirty="0">
                <a:latin typeface="Calibri "/>
              </a:rPr>
              <a:t>source IP address of a </a:t>
            </a:r>
            <a:r>
              <a:rPr lang="en-US" b="1" i="0" u="sng" strike="noStrike" baseline="0" dirty="0">
                <a:latin typeface="Calibri "/>
              </a:rPr>
              <a:t>subnet</a:t>
            </a:r>
            <a:r>
              <a:rPr lang="en-US" b="1" i="0" u="none" strike="noStrike" baseline="0" dirty="0">
                <a:latin typeface="Calibri "/>
              </a:rPr>
              <a:t> </a:t>
            </a:r>
            <a:r>
              <a:rPr lang="en-US" b="0" i="0" u="none" strike="noStrike" baseline="0" dirty="0">
                <a:latin typeface="Calibri "/>
              </a:rPr>
              <a:t>inside the organization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Because any such packets must have a </a:t>
            </a:r>
            <a:r>
              <a:rPr lang="en-US" b="1" i="0" u="none" strike="noStrike" baseline="0" dirty="0">
                <a:latin typeface="Calibri "/>
              </a:rPr>
              <a:t>spoofed address </a:t>
            </a:r>
            <a:r>
              <a:rPr lang="en-US" b="0" i="0" u="none" strike="noStrike" baseline="0" dirty="0">
                <a:latin typeface="Calibri "/>
              </a:rPr>
              <a:t>and are considered an </a:t>
            </a:r>
            <a:r>
              <a:rPr lang="en-US" b="1" i="0" u="none" strike="noStrike" baseline="0" dirty="0">
                <a:latin typeface="Calibri "/>
              </a:rPr>
              <a:t>intrusion attempt</a:t>
            </a:r>
            <a:r>
              <a:rPr lang="en-US" b="0" i="0" u="none" strike="noStrike" baseline="0" dirty="0">
                <a:latin typeface="Calibri "/>
              </a:rPr>
              <a:t>.</a:t>
            </a:r>
            <a:endParaRPr lang="en-US" dirty="0">
              <a:latin typeface="Calibri 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ED083-D0C5-6ED3-764A-9A621C35C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D7F3D-CF51-D318-1986-82355F2D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68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6400" y="533400"/>
            <a:ext cx="11379200" cy="670559"/>
          </a:xfrm>
        </p:spPr>
        <p:txBody>
          <a:bodyPr/>
          <a:lstStyle/>
          <a:p>
            <a:r>
              <a:rPr lang="en-US" dirty="0"/>
              <a:t>Application-Level Firewalls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228600" y="1203959"/>
            <a:ext cx="11734800" cy="50444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i="1" u="sng" dirty="0"/>
              <a:t>application-level firewall </a:t>
            </a:r>
            <a:r>
              <a:rPr lang="en-US" dirty="0"/>
              <a:t>is more expensive and more complicated to install and manage than a </a:t>
            </a:r>
            <a:r>
              <a:rPr lang="en-US" b="1" i="1" dirty="0"/>
              <a:t>packet-level firewall</a:t>
            </a:r>
          </a:p>
          <a:p>
            <a:pPr lvl="1"/>
            <a:r>
              <a:rPr lang="en-US" b="0" i="0" u="none" strike="noStrike" baseline="0" dirty="0">
                <a:latin typeface="+mn-lt"/>
              </a:rPr>
              <a:t>Because the </a:t>
            </a:r>
            <a:r>
              <a:rPr lang="en-US" b="1" i="1" dirty="0"/>
              <a:t>application-level firewall</a:t>
            </a:r>
            <a:r>
              <a:rPr lang="en-US" b="0" i="0" u="none" strike="noStrike" baseline="0" dirty="0">
                <a:latin typeface="+mn-lt"/>
              </a:rPr>
              <a:t> examines the </a:t>
            </a:r>
            <a:r>
              <a:rPr lang="en-US" b="1" i="1" u="none" strike="noStrike" baseline="0" dirty="0">
                <a:latin typeface="+mn-lt"/>
              </a:rPr>
              <a:t>contents of the application-level packet and searches for known attacks</a:t>
            </a:r>
          </a:p>
          <a:p>
            <a:pPr lvl="2"/>
            <a:r>
              <a:rPr lang="en-US" sz="2200" b="0" i="0" u="none" strike="noStrike" baseline="0" dirty="0">
                <a:latin typeface="Calibri "/>
              </a:rPr>
              <a:t>For example, most </a:t>
            </a:r>
            <a:r>
              <a:rPr lang="en-US" sz="2200" b="1" i="0" u="none" strike="noStrike" baseline="0" dirty="0">
                <a:latin typeface="Calibri "/>
              </a:rPr>
              <a:t>application-level firewalls </a:t>
            </a:r>
            <a:r>
              <a:rPr lang="en-US" sz="2200" b="0" i="0" u="none" strike="noStrike" baseline="0" dirty="0">
                <a:latin typeface="Calibri "/>
              </a:rPr>
              <a:t>can check </a:t>
            </a:r>
            <a:r>
              <a:rPr lang="en-US" sz="2200" b="1" i="0" u="none" strike="noStrike" baseline="0" dirty="0">
                <a:latin typeface="Calibri "/>
              </a:rPr>
              <a:t>Web packets (HTTP), email packets (SMTP)</a:t>
            </a:r>
            <a:r>
              <a:rPr lang="en-US" sz="2200" b="0" i="0" u="none" strike="noStrike" baseline="0" dirty="0">
                <a:latin typeface="Calibri "/>
              </a:rPr>
              <a:t>, and other standard protocols.</a:t>
            </a:r>
            <a:endParaRPr lang="en-US" sz="2200" dirty="0">
              <a:latin typeface="Calibri "/>
            </a:endParaRPr>
          </a:p>
          <a:p>
            <a:pPr lvl="1"/>
            <a:r>
              <a:rPr lang="en-US" dirty="0"/>
              <a:t>They have </a:t>
            </a:r>
            <a:r>
              <a:rPr lang="en-US" b="1" dirty="0"/>
              <a:t>rules for each application </a:t>
            </a:r>
            <a:r>
              <a:rPr lang="en-US" dirty="0"/>
              <a:t>they process</a:t>
            </a:r>
          </a:p>
          <a:p>
            <a:r>
              <a:rPr lang="en-US" b="1" dirty="0"/>
              <a:t>Application-level firewalls </a:t>
            </a:r>
            <a:r>
              <a:rPr lang="en-US" dirty="0"/>
              <a:t>can be used for </a:t>
            </a:r>
            <a:r>
              <a:rPr lang="en-US" b="1" i="1" u="sng" dirty="0"/>
              <a:t>stateful inspection</a:t>
            </a:r>
          </a:p>
          <a:p>
            <a:pPr lvl="1"/>
            <a:r>
              <a:rPr lang="en-US" dirty="0"/>
              <a:t>This means that they </a:t>
            </a:r>
            <a:r>
              <a:rPr lang="en-US" b="1" dirty="0"/>
              <a:t>monitor and record </a:t>
            </a:r>
            <a:r>
              <a:rPr lang="en-US" dirty="0"/>
              <a:t>the status of each connection and can use this information in making decisions about </a:t>
            </a:r>
            <a:r>
              <a:rPr lang="en-US" b="1" i="1" dirty="0"/>
              <a:t>what packets to discard as security threats</a:t>
            </a:r>
          </a:p>
          <a:p>
            <a:r>
              <a:rPr lang="en-US" dirty="0"/>
              <a:t>Many </a:t>
            </a:r>
            <a:r>
              <a:rPr lang="en-US" b="1" dirty="0"/>
              <a:t>application-level firewalls </a:t>
            </a:r>
            <a:r>
              <a:rPr lang="en-US" dirty="0"/>
              <a:t>prohibit external users from uploading </a:t>
            </a:r>
            <a:r>
              <a:rPr lang="en-US" b="1" dirty="0"/>
              <a:t>executable</a:t>
            </a:r>
            <a:r>
              <a:rPr lang="en-US" dirty="0"/>
              <a:t> (</a:t>
            </a:r>
            <a:r>
              <a:rPr lang="en-US" b="1" dirty="0"/>
              <a:t>.exe</a:t>
            </a:r>
            <a:r>
              <a:rPr lang="en-US" dirty="0"/>
              <a:t>) </a:t>
            </a:r>
            <a:r>
              <a:rPr lang="en-US" b="1" dirty="0"/>
              <a:t>files</a:t>
            </a:r>
          </a:p>
          <a:p>
            <a:pPr lvl="1"/>
            <a:r>
              <a:rPr lang="en-US" sz="2400" b="0" i="0" u="none" strike="noStrike" baseline="0" dirty="0">
                <a:latin typeface="Calibri "/>
              </a:rPr>
              <a:t>This way, </a:t>
            </a:r>
            <a:r>
              <a:rPr lang="en-US" sz="2400" b="1" i="0" u="none" strike="noStrike" baseline="0" dirty="0">
                <a:latin typeface="Calibri "/>
              </a:rPr>
              <a:t>intruders </a:t>
            </a:r>
            <a:r>
              <a:rPr lang="en-US" sz="2400" b="0" i="0" u="none" strike="noStrike" baseline="0" dirty="0">
                <a:latin typeface="Calibri "/>
              </a:rPr>
              <a:t>(or </a:t>
            </a:r>
            <a:r>
              <a:rPr lang="en-US" sz="2400" b="1" i="0" u="none" strike="noStrike" baseline="0" dirty="0">
                <a:latin typeface="Calibri "/>
              </a:rPr>
              <a:t>authorized users</a:t>
            </a:r>
            <a:r>
              <a:rPr lang="en-US" sz="2400" b="0" i="0" u="none" strike="noStrike" baseline="0" dirty="0">
                <a:latin typeface="Calibri "/>
              </a:rPr>
              <a:t>) cannot modify any software without physical access to the firewall.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74946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CD09-0CD8-4693-5FB5-40EEEBDF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609600"/>
            <a:ext cx="11379200" cy="7467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4DA6-74EB-8F52-668D-62FD586449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356359"/>
            <a:ext cx="11658600" cy="4892041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Calibri "/>
              </a:rPr>
              <a:t>Many private and public organizations focus on helping individuals, organizations, and governments protect themselves from </a:t>
            </a:r>
            <a:r>
              <a:rPr lang="en-US" b="1" i="0" u="none" strike="noStrike" baseline="0" dirty="0">
                <a:latin typeface="Calibri "/>
              </a:rPr>
              <a:t>criminals operating on the Internet</a:t>
            </a:r>
            <a:r>
              <a:rPr lang="en-US" b="0" i="0" u="none" strike="noStrike" baseline="0" dirty="0">
                <a:latin typeface="Calibri "/>
              </a:rPr>
              <a:t> (</a:t>
            </a:r>
            <a:r>
              <a:rPr lang="en-US" b="1" i="0" u="none" strike="noStrike" baseline="0" dirty="0">
                <a:latin typeface="Calibri "/>
              </a:rPr>
              <a:t>cyber criminals</a:t>
            </a:r>
            <a:r>
              <a:rPr lang="en-US" b="0" i="0" u="none" strike="noStrike" baseline="0" dirty="0">
                <a:latin typeface="Calibri "/>
              </a:rPr>
              <a:t>). </a:t>
            </a:r>
          </a:p>
          <a:p>
            <a:pPr lvl="1"/>
            <a:r>
              <a:rPr lang="en-US" sz="2400" b="0" i="0" u="none" strike="noStrike" baseline="0" dirty="0">
                <a:latin typeface="Calibri "/>
              </a:rPr>
              <a:t>These attacks are called </a:t>
            </a:r>
            <a:r>
              <a:rPr lang="en-US" sz="2400" b="1" i="0" u="none" strike="noStrike" baseline="0" dirty="0">
                <a:latin typeface="Calibri "/>
              </a:rPr>
              <a:t>targeted attacks</a:t>
            </a:r>
            <a:r>
              <a:rPr lang="en-US" sz="2400" b="0" i="0" u="none" strike="noStrike" baseline="0" dirty="0">
                <a:latin typeface="Calibri "/>
              </a:rPr>
              <a:t>, in which </a:t>
            </a:r>
            <a:r>
              <a:rPr lang="en-US" sz="2400" b="1" i="0" u="none" strike="noStrike" baseline="0" dirty="0">
                <a:latin typeface="Calibri "/>
              </a:rPr>
              <a:t>cybercriminals </a:t>
            </a:r>
            <a:r>
              <a:rPr lang="en-US" sz="2400" b="0" i="0" u="none" strike="noStrike" baseline="0" dirty="0">
                <a:latin typeface="Calibri "/>
              </a:rPr>
              <a:t>try to exploit technical vulnerabilities and “</a:t>
            </a:r>
            <a:r>
              <a:rPr lang="en-US" sz="2400" b="1" i="1" u="none" strike="noStrike" baseline="0" dirty="0">
                <a:latin typeface="Calibri "/>
              </a:rPr>
              <a:t>hack the human</a:t>
            </a:r>
            <a:r>
              <a:rPr lang="en-US" sz="2400" b="0" i="0" u="none" strike="noStrike" baseline="0" dirty="0">
                <a:latin typeface="Calibri "/>
              </a:rPr>
              <a:t>” via </a:t>
            </a:r>
            <a:r>
              <a:rPr lang="en-US" sz="2400" b="1" i="0" u="none" strike="noStrike" baseline="0" dirty="0">
                <a:latin typeface="Calibri "/>
              </a:rPr>
              <a:t>social engineering </a:t>
            </a:r>
            <a:r>
              <a:rPr lang="en-US" sz="2400" b="0" i="0" u="none" strike="noStrike" baseline="0" dirty="0">
                <a:latin typeface="Calibri "/>
              </a:rPr>
              <a:t>or </a:t>
            </a:r>
            <a:r>
              <a:rPr lang="en-US" sz="2400" b="1" i="0" u="none" strike="noStrike" baseline="0" dirty="0">
                <a:latin typeface="Calibri "/>
              </a:rPr>
              <a:t>phishing emails.</a:t>
            </a:r>
          </a:p>
          <a:p>
            <a:pPr lvl="1"/>
            <a:r>
              <a:rPr lang="en-US" sz="2400" b="1" i="0" u="none" strike="noStrike" baseline="0" dirty="0">
                <a:latin typeface="Calibri "/>
              </a:rPr>
              <a:t> Hacktivism</a:t>
            </a:r>
            <a:r>
              <a:rPr lang="en-US" sz="2400" b="0" i="0" u="none" strike="noStrike" baseline="0" dirty="0">
                <a:latin typeface="Calibri "/>
              </a:rPr>
              <a:t> (</a:t>
            </a:r>
            <a:r>
              <a:rPr lang="en-US" sz="2400" b="0" i="1" u="none" strike="noStrike" baseline="0" dirty="0">
                <a:latin typeface="Calibri "/>
              </a:rPr>
              <a:t>hacking techniques to bring attention to a larger political or social goal</a:t>
            </a:r>
            <a:r>
              <a:rPr lang="en-US" sz="2400" b="0" i="0" u="none" strike="noStrike" baseline="0" dirty="0">
                <a:latin typeface="Calibri "/>
              </a:rPr>
              <a:t>) has become more common</a:t>
            </a:r>
          </a:p>
          <a:p>
            <a:pPr lvl="2"/>
            <a:r>
              <a:rPr lang="en-US" sz="2400" b="0" i="0" u="none" strike="noStrike" baseline="0" dirty="0">
                <a:latin typeface="Calibri "/>
              </a:rPr>
              <a:t>usually targets large organizations and governments by sabotaging or defacing their public websites to bring attention to the hackers’ social or political cause.</a:t>
            </a:r>
          </a:p>
          <a:p>
            <a:pPr lvl="2"/>
            <a:r>
              <a:rPr lang="en-US" sz="2400" b="0" i="0" u="none" strike="noStrike" baseline="0" dirty="0">
                <a:latin typeface="Calibri "/>
              </a:rPr>
              <a:t>For example, the Anonymous group has taken down websites owned by </a:t>
            </a:r>
            <a:r>
              <a:rPr lang="en-US" sz="2400" b="1" i="0" u="none" strike="noStrike" baseline="0" dirty="0">
                <a:latin typeface="Calibri "/>
              </a:rPr>
              <a:t>Visa </a:t>
            </a:r>
            <a:r>
              <a:rPr lang="en-US" sz="2400" b="0" i="0" u="none" strike="noStrike" baseline="0" dirty="0">
                <a:latin typeface="Calibri "/>
              </a:rPr>
              <a:t>and </a:t>
            </a:r>
            <a:r>
              <a:rPr lang="en-US" sz="2400" b="1" i="0" u="none" strike="noStrike" baseline="0" dirty="0">
                <a:latin typeface="Calibri "/>
              </a:rPr>
              <a:t>MasterCard </a:t>
            </a:r>
            <a:r>
              <a:rPr lang="en-US" sz="2400" b="0" i="0" u="none" strike="noStrike" baseline="0" dirty="0">
                <a:latin typeface="Calibri "/>
              </a:rPr>
              <a:t>to protest their denial of payments to WikiLeaks.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6F842-063C-0893-2F0A-46D804717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722A-52B6-B43D-8BB0-897AA5BCC5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817967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05" y="591954"/>
            <a:ext cx="11379200" cy="670559"/>
          </a:xfrm>
        </p:spPr>
        <p:txBody>
          <a:bodyPr/>
          <a:lstStyle/>
          <a:p>
            <a:r>
              <a:rPr lang="en-US" dirty="0"/>
              <a:t>Network Address Translation (NAT)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2400" y="1371600"/>
            <a:ext cx="11811000" cy="487680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Network address translation </a:t>
            </a:r>
            <a:r>
              <a:rPr lang="en-US" u="sng" dirty="0"/>
              <a:t>(</a:t>
            </a:r>
            <a:r>
              <a:rPr lang="en-US" b="1" u="sng" dirty="0"/>
              <a:t>NAT</a:t>
            </a:r>
            <a:r>
              <a:rPr lang="en-US" u="sng" dirty="0"/>
              <a:t>) </a:t>
            </a:r>
            <a:r>
              <a:rPr lang="en-US" dirty="0"/>
              <a:t>is the process of converting between one set of </a:t>
            </a:r>
            <a:r>
              <a:rPr lang="en-US" b="1" dirty="0"/>
              <a:t>public IP addresses </a:t>
            </a:r>
            <a:r>
              <a:rPr lang="en-US" dirty="0"/>
              <a:t>that are viewable from the </a:t>
            </a:r>
            <a:r>
              <a:rPr lang="en-US" b="1" dirty="0"/>
              <a:t>Internet</a:t>
            </a:r>
            <a:r>
              <a:rPr lang="en-US" dirty="0"/>
              <a:t> and a second set of </a:t>
            </a:r>
            <a:r>
              <a:rPr lang="en-US" b="1" dirty="0"/>
              <a:t>private IP addresses </a:t>
            </a:r>
            <a:r>
              <a:rPr lang="en-US" dirty="0"/>
              <a:t>that are hidden from people outside of the organization</a:t>
            </a:r>
          </a:p>
          <a:p>
            <a:pPr lvl="1"/>
            <a:r>
              <a:rPr lang="en-US" sz="2400" b="1" i="0" u="none" strike="noStrike" baseline="0" dirty="0">
                <a:latin typeface="Calibri "/>
              </a:rPr>
              <a:t>NAT</a:t>
            </a:r>
            <a:r>
              <a:rPr lang="en-US" sz="2400" b="0" i="0" u="none" strike="noStrike" baseline="0" dirty="0">
                <a:latin typeface="Calibri "/>
              </a:rPr>
              <a:t> is transparent in that no computer knows it is happening.</a:t>
            </a:r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external intruders </a:t>
            </a:r>
            <a:r>
              <a:rPr lang="en-US" dirty="0"/>
              <a:t>on the </a:t>
            </a:r>
            <a:r>
              <a:rPr lang="en-US" b="1" dirty="0"/>
              <a:t>Internet</a:t>
            </a:r>
            <a:r>
              <a:rPr lang="en-US" dirty="0"/>
              <a:t> can not see the </a:t>
            </a:r>
            <a:r>
              <a:rPr lang="en-US" b="1" dirty="0"/>
              <a:t>private IP addresses </a:t>
            </a:r>
            <a:r>
              <a:rPr lang="en-US" dirty="0"/>
              <a:t>inside your organization, </a:t>
            </a:r>
            <a:r>
              <a:rPr lang="en-US" b="1" i="1" dirty="0"/>
              <a:t>they can’t attack/access your computer</a:t>
            </a:r>
          </a:p>
          <a:p>
            <a:r>
              <a:rPr lang="en-US" dirty="0"/>
              <a:t>The </a:t>
            </a:r>
            <a:r>
              <a:rPr lang="en-US" b="1" dirty="0"/>
              <a:t>NAT firewall </a:t>
            </a:r>
            <a:r>
              <a:rPr lang="en-US" dirty="0"/>
              <a:t>uses an </a:t>
            </a:r>
            <a:r>
              <a:rPr lang="en-US" b="1" u="sng" dirty="0"/>
              <a:t>address table </a:t>
            </a:r>
            <a:r>
              <a:rPr lang="en-US" dirty="0"/>
              <a:t>to translate the </a:t>
            </a:r>
            <a:r>
              <a:rPr lang="en-US" b="1" dirty="0"/>
              <a:t>private IP addresses </a:t>
            </a:r>
            <a:r>
              <a:rPr lang="en-US" dirty="0"/>
              <a:t>of the organization into </a:t>
            </a:r>
            <a:r>
              <a:rPr lang="en-US" b="1" dirty="0"/>
              <a:t>public IP addresses</a:t>
            </a:r>
            <a:endParaRPr lang="en-US" dirty="0"/>
          </a:p>
          <a:p>
            <a:pPr lvl="1"/>
            <a:r>
              <a:rPr lang="en-US" sz="2400" b="0" i="0" u="none" strike="noStrike" baseline="0" dirty="0">
                <a:latin typeface="Calibri "/>
              </a:rPr>
              <a:t>When a computer inside the organization accesses a computer on the </a:t>
            </a:r>
            <a:r>
              <a:rPr lang="en-US" sz="2400" b="1" i="0" u="none" strike="noStrike" baseline="0" dirty="0">
                <a:latin typeface="Calibri "/>
              </a:rPr>
              <a:t>Internet</a:t>
            </a:r>
            <a:r>
              <a:rPr lang="en-US" sz="2400" b="0" i="0" u="none" strike="noStrike" baseline="0" dirty="0">
                <a:latin typeface="Calibri "/>
              </a:rPr>
              <a:t>, the </a:t>
            </a:r>
            <a:r>
              <a:rPr lang="en-US" sz="2400" b="1" i="1" u="none" strike="noStrike" baseline="0" dirty="0">
                <a:latin typeface="Calibri "/>
              </a:rPr>
              <a:t>firewall changes the source IP address in the outgoing IP packet to its original address.</a:t>
            </a:r>
            <a:endParaRPr lang="en-US" b="1" i="1" dirty="0"/>
          </a:p>
          <a:p>
            <a:r>
              <a:rPr lang="en-US" dirty="0"/>
              <a:t>Most routers and firewalls today have </a:t>
            </a:r>
            <a:r>
              <a:rPr lang="en-US" b="1" dirty="0"/>
              <a:t>NAT built </a:t>
            </a:r>
            <a:r>
              <a:rPr lang="en-US" dirty="0"/>
              <a:t>into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60320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6B23-D621-1D97-CA0D-13D3C942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28" y="533400"/>
            <a:ext cx="11379200" cy="670559"/>
          </a:xfrm>
        </p:spPr>
        <p:txBody>
          <a:bodyPr/>
          <a:lstStyle/>
          <a:p>
            <a:r>
              <a:rPr lang="en-US" dirty="0"/>
              <a:t>Firewall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EDB9-1170-551F-FC7C-DADFE6B6EB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203959"/>
            <a:ext cx="11811000" cy="5044441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>
                <a:latin typeface="Calibri "/>
              </a:rPr>
              <a:t>Many organizations use </a:t>
            </a:r>
            <a:r>
              <a:rPr lang="en-US" sz="2600" b="1" i="0" u="none" strike="noStrike" baseline="0" dirty="0">
                <a:latin typeface="Calibri "/>
              </a:rPr>
              <a:t>NAT</a:t>
            </a:r>
            <a:r>
              <a:rPr lang="en-US" sz="2600" b="0" i="0" u="none" strike="noStrike" baseline="0" dirty="0">
                <a:latin typeface="Calibri "/>
              </a:rPr>
              <a:t>, </a:t>
            </a:r>
            <a:r>
              <a:rPr lang="en-US" sz="2600" b="1" i="0" u="none" strike="noStrike" baseline="0" dirty="0">
                <a:latin typeface="Calibri "/>
              </a:rPr>
              <a:t>packet-level</a:t>
            </a:r>
            <a:r>
              <a:rPr lang="en-US" sz="2600" b="0" i="0" u="none" strike="noStrike" baseline="0" dirty="0">
                <a:latin typeface="Calibri "/>
              </a:rPr>
              <a:t>, and </a:t>
            </a:r>
            <a:r>
              <a:rPr lang="en-US" sz="2600" b="1" i="0" u="none" strike="noStrike" baseline="0" dirty="0">
                <a:latin typeface="Calibri "/>
              </a:rPr>
              <a:t>application-level </a:t>
            </a:r>
            <a:r>
              <a:rPr lang="en-US" sz="2600" b="0" i="0" u="none" strike="noStrike" baseline="0" dirty="0">
                <a:latin typeface="Calibri "/>
              </a:rPr>
              <a:t>firewall layers (</a:t>
            </a:r>
            <a:r>
              <a:rPr lang="en-US" sz="2600" b="1" i="0" u="none" strike="noStrike" baseline="0" dirty="0">
                <a:latin typeface="Calibri "/>
              </a:rPr>
              <a:t>Figure 11-14</a:t>
            </a:r>
            <a:r>
              <a:rPr lang="en-US" sz="2600" b="0" i="0" u="none" strike="noStrike" baseline="0" dirty="0">
                <a:latin typeface="Calibri "/>
              </a:rPr>
              <a:t>). </a:t>
            </a:r>
          </a:p>
          <a:p>
            <a:pPr algn="l"/>
            <a:r>
              <a:rPr lang="en-US" sz="2600" b="1" i="0" u="none" strike="noStrike" baseline="0" dirty="0">
                <a:latin typeface="Calibri "/>
              </a:rPr>
              <a:t>Packet-level firewalls </a:t>
            </a:r>
            <a:r>
              <a:rPr lang="en-US" sz="2600" b="0" i="0" u="none" strike="noStrike" baseline="0" dirty="0">
                <a:latin typeface="Calibri "/>
              </a:rPr>
              <a:t>are used as an </a:t>
            </a:r>
            <a:r>
              <a:rPr lang="en-US" sz="2600" b="1" i="1" u="none" strike="noStrike" baseline="0" dirty="0">
                <a:latin typeface="Calibri "/>
              </a:rPr>
              <a:t>initial screen from the Internet into a network </a:t>
            </a:r>
            <a:r>
              <a:rPr lang="en-US" sz="2600" b="0" i="0" u="none" strike="noStrike" baseline="0" dirty="0">
                <a:latin typeface="Calibri "/>
              </a:rPr>
              <a:t>devoted to </a:t>
            </a:r>
            <a:r>
              <a:rPr lang="en-US" sz="2600" b="1" i="0" u="none" strike="noStrike" baseline="0" dirty="0">
                <a:latin typeface="Calibri "/>
              </a:rPr>
              <a:t>servers</a:t>
            </a:r>
            <a:r>
              <a:rPr lang="en-US" sz="2600" b="0" i="0" u="none" strike="noStrike" baseline="0" dirty="0">
                <a:latin typeface="Calibri "/>
              </a:rPr>
              <a:t> intended to provide public access (e.g., </a:t>
            </a:r>
            <a:r>
              <a:rPr lang="en-US" sz="2600" b="0" i="1" u="none" strike="noStrike" baseline="0" dirty="0">
                <a:latin typeface="Calibri "/>
              </a:rPr>
              <a:t>Web servers</a:t>
            </a:r>
            <a:r>
              <a:rPr lang="en-US" sz="2600" b="0" i="0" u="none" strike="noStrike" baseline="0" dirty="0">
                <a:latin typeface="Calibri "/>
              </a:rPr>
              <a:t>, </a:t>
            </a:r>
            <a:r>
              <a:rPr lang="en-US" sz="2600" b="0" i="1" u="none" strike="noStrike" baseline="0" dirty="0">
                <a:latin typeface="Calibri "/>
              </a:rPr>
              <a:t>public DNS servers</a:t>
            </a:r>
            <a:r>
              <a:rPr lang="en-US" sz="2600" b="0" i="0" u="none" strike="noStrike" baseline="0" dirty="0">
                <a:latin typeface="Calibri "/>
              </a:rPr>
              <a:t>).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 The network with initial </a:t>
            </a:r>
            <a:r>
              <a:rPr lang="en-US" sz="2400" b="1" i="0" u="none" strike="noStrike" baseline="0" dirty="0">
                <a:latin typeface="Calibri "/>
              </a:rPr>
              <a:t>Packet-level firewalls </a:t>
            </a:r>
            <a:r>
              <a:rPr lang="en-US" b="0" i="0" u="none" strike="noStrike" baseline="0" dirty="0">
                <a:latin typeface="Calibri "/>
              </a:rPr>
              <a:t>is called the </a:t>
            </a:r>
            <a:r>
              <a:rPr lang="en-US" b="1" i="0" u="none" strike="noStrike" baseline="0" dirty="0">
                <a:latin typeface="Calibri "/>
              </a:rPr>
              <a:t>DMZ (demilitarized zone)</a:t>
            </a:r>
            <a:r>
              <a:rPr lang="en-US" b="0" i="0" u="none" strike="noStrike" baseline="0" dirty="0">
                <a:latin typeface="Calibri "/>
              </a:rPr>
              <a:t>.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The primary purpose of the </a:t>
            </a:r>
            <a:r>
              <a:rPr lang="en-US" b="1" i="0" u="none" strike="noStrike" baseline="0" dirty="0">
                <a:latin typeface="Calibri "/>
              </a:rPr>
              <a:t>DMZ</a:t>
            </a:r>
            <a:r>
              <a:rPr lang="en-US" b="0" i="0" u="none" strike="noStrike" baseline="0" dirty="0">
                <a:latin typeface="Calibri "/>
              </a:rPr>
              <a:t> is to provide an extra layer of security to the LAN.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The </a:t>
            </a:r>
            <a:r>
              <a:rPr lang="en-US" b="1" i="0" u="none" strike="noStrike" baseline="0" dirty="0">
                <a:latin typeface="Calibri "/>
              </a:rPr>
              <a:t>packet-level firewall </a:t>
            </a:r>
            <a:r>
              <a:rPr lang="en-US" b="0" i="0" u="none" strike="noStrike" baseline="0" dirty="0">
                <a:latin typeface="Calibri "/>
              </a:rPr>
              <a:t>in front of the </a:t>
            </a:r>
            <a:r>
              <a:rPr lang="en-US" b="1" i="0" u="none" strike="noStrike" baseline="0" dirty="0">
                <a:latin typeface="Calibri "/>
              </a:rPr>
              <a:t>DMZ</a:t>
            </a:r>
            <a:r>
              <a:rPr lang="en-US" b="0" i="0" u="none" strike="noStrike" baseline="0" dirty="0">
                <a:latin typeface="Calibri "/>
              </a:rPr>
              <a:t> will permit </a:t>
            </a:r>
            <a:r>
              <a:rPr lang="en-US" b="1" i="0" u="none" strike="noStrike" baseline="0" dirty="0">
                <a:latin typeface="Calibri "/>
              </a:rPr>
              <a:t>Web requests </a:t>
            </a:r>
            <a:r>
              <a:rPr lang="en-US" b="0" i="0" u="none" strike="noStrike" baseline="0" dirty="0">
                <a:latin typeface="Calibri "/>
              </a:rPr>
              <a:t>and access to the </a:t>
            </a:r>
            <a:r>
              <a:rPr lang="en-US" b="1" i="0" u="none" strike="noStrike" baseline="0" dirty="0">
                <a:latin typeface="Calibri "/>
              </a:rPr>
              <a:t>DMZ network servers </a:t>
            </a:r>
            <a:r>
              <a:rPr lang="en-US" b="0" i="0" u="none" strike="noStrike" baseline="0" dirty="0">
                <a:latin typeface="Calibri "/>
              </a:rPr>
              <a:t>but </a:t>
            </a:r>
            <a:r>
              <a:rPr lang="en-US" b="1" i="0" u="none" strike="noStrike" baseline="0" dirty="0">
                <a:latin typeface="Calibri "/>
              </a:rPr>
              <a:t>will deny the FTP access</a:t>
            </a:r>
            <a:endParaRPr lang="en-US" dirty="0">
              <a:latin typeface="Calibri "/>
            </a:endParaRPr>
          </a:p>
          <a:p>
            <a:pPr lvl="2"/>
            <a:r>
              <a:rPr lang="en-US" sz="2200" b="0" i="1" u="none" strike="noStrike" baseline="0" dirty="0">
                <a:latin typeface="Calibri "/>
              </a:rPr>
              <a:t>because the internal users of the network have the right to use the </a:t>
            </a:r>
            <a:r>
              <a:rPr lang="en-US" sz="2200" b="1" i="1" u="none" strike="noStrike" baseline="0" dirty="0">
                <a:latin typeface="Calibri "/>
              </a:rPr>
              <a:t>FTP servers</a:t>
            </a:r>
            <a:r>
              <a:rPr lang="en-US" sz="2200" i="1" u="none" strike="noStrike" baseline="0" dirty="0">
                <a:latin typeface="Calibri "/>
              </a:rPr>
              <a:t>,</a:t>
            </a:r>
            <a:r>
              <a:rPr lang="en-US" sz="2200" b="1" i="1" u="none" strike="noStrike" baseline="0" dirty="0">
                <a:latin typeface="Calibri "/>
              </a:rPr>
              <a:t> </a:t>
            </a:r>
            <a:r>
              <a:rPr lang="en-US" sz="2200" i="1" u="none" strike="noStrike" baseline="0" dirty="0">
                <a:latin typeface="Calibri "/>
              </a:rPr>
              <a:t>which may cause the intruder to access the network</a:t>
            </a:r>
            <a:r>
              <a:rPr lang="en-US" sz="2200" b="0" i="1" u="none" strike="noStrike" baseline="0" dirty="0">
                <a:latin typeface="Calibri "/>
              </a:rPr>
              <a:t>.</a:t>
            </a:r>
          </a:p>
          <a:p>
            <a:r>
              <a:rPr lang="en-US" sz="2600" b="0" i="0" u="none" strike="noStrike" baseline="0" dirty="0">
                <a:latin typeface="Calibri "/>
              </a:rPr>
              <a:t>The organization’s internal networks have their own </a:t>
            </a:r>
            <a:r>
              <a:rPr lang="en-US" sz="2600" b="1" i="0" u="none" strike="noStrike" baseline="0" dirty="0">
                <a:latin typeface="Calibri "/>
              </a:rPr>
              <a:t>NAT firewall </a:t>
            </a:r>
            <a:r>
              <a:rPr lang="en-US" sz="2600" b="0" i="0" u="none" strike="noStrike" baseline="0" dirty="0">
                <a:latin typeface="Calibri "/>
              </a:rPr>
              <a:t>to grant (or deny) access based </a:t>
            </a:r>
            <a:r>
              <a:rPr lang="en-US" sz="2600" b="1" i="0" u="none" strike="noStrike" baseline="0" dirty="0">
                <a:latin typeface="Calibri "/>
              </a:rPr>
              <a:t>on rules established </a:t>
            </a:r>
            <a:r>
              <a:rPr lang="en-US" sz="2600" b="0" i="0" u="none" strike="noStrike" baseline="0" dirty="0">
                <a:latin typeface="Calibri "/>
              </a:rPr>
              <a:t>by that part of the organization (</a:t>
            </a:r>
            <a:r>
              <a:rPr lang="en-US" sz="2600" b="1" i="0" u="none" strike="noStrike" baseline="0" dirty="0">
                <a:latin typeface="Calibri "/>
              </a:rPr>
              <a:t>Figure 11-14</a:t>
            </a:r>
            <a:r>
              <a:rPr lang="en-US" sz="2600" b="0" i="0" u="none" strike="noStrike" baseline="0" dirty="0">
                <a:latin typeface="Calibri "/>
              </a:rPr>
              <a:t>). </a:t>
            </a:r>
          </a:p>
          <a:p>
            <a:pPr marL="0" indent="0" algn="l">
              <a:buNone/>
            </a:pPr>
            <a:endParaRPr lang="en-US" sz="26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6A736-E3CA-4DD0-32D4-31A6BD8BB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6939-F279-72AB-F632-860B192F53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95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6A736-E3CA-4DD0-32D4-31A6BD8BB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6939-F279-72AB-F632-860B192F53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45D92-8E06-9B50-447E-237AA7B9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533400"/>
            <a:ext cx="7924800" cy="58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21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6B23-D621-1D97-CA0D-13D3C942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11379200" cy="670559"/>
          </a:xfrm>
        </p:spPr>
        <p:txBody>
          <a:bodyPr/>
          <a:lstStyle/>
          <a:p>
            <a:r>
              <a:rPr lang="en-US" dirty="0"/>
              <a:t>Firewall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EDB9-1170-551F-FC7C-DADFE6B6EB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127759"/>
            <a:ext cx="11811000" cy="52730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200" b="1" i="0" u="none" strike="noStrike" baseline="0" dirty="0">
                <a:latin typeface="Calibri "/>
              </a:rPr>
              <a:t>Figure 11-14 </a:t>
            </a:r>
            <a:r>
              <a:rPr lang="en-US" sz="2200" b="0" i="0" u="none" strike="noStrike" baseline="0" dirty="0">
                <a:latin typeface="Calibri "/>
              </a:rPr>
              <a:t>shows how a packet is sent by a </a:t>
            </a:r>
            <a:r>
              <a:rPr lang="en-US" sz="2200" b="1" i="0" u="none" strike="noStrike" baseline="0" dirty="0">
                <a:latin typeface="Calibri "/>
              </a:rPr>
              <a:t>client computer </a:t>
            </a:r>
            <a:r>
              <a:rPr lang="en-US" sz="2200" b="0" i="0" u="none" strike="noStrike" baseline="0" dirty="0">
                <a:latin typeface="Calibri "/>
              </a:rPr>
              <a:t>inside one of the </a:t>
            </a:r>
            <a:r>
              <a:rPr lang="en-US" sz="2200" b="1" i="0" u="none" strike="noStrike" baseline="0" dirty="0">
                <a:latin typeface="Calibri "/>
              </a:rPr>
              <a:t>internal networks </a:t>
            </a:r>
            <a:r>
              <a:rPr lang="en-US" sz="2200" b="0" i="0" u="none" strike="noStrike" baseline="0" dirty="0">
                <a:latin typeface="Calibri "/>
              </a:rPr>
              <a:t>protected by a </a:t>
            </a:r>
            <a:r>
              <a:rPr lang="en-US" sz="2200" b="1" i="0" u="none" strike="noStrike" baseline="0" dirty="0">
                <a:latin typeface="Calibri "/>
              </a:rPr>
              <a:t>NAT firewall</a:t>
            </a:r>
            <a:r>
              <a:rPr lang="en-US" sz="22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Calibri "/>
              </a:rPr>
              <a:t>The </a:t>
            </a:r>
            <a:r>
              <a:rPr lang="en-US" sz="2200" b="1" i="0" u="none" strike="noStrike" baseline="0" dirty="0">
                <a:latin typeface="Calibri "/>
              </a:rPr>
              <a:t>packet</a:t>
            </a:r>
            <a:r>
              <a:rPr lang="en-US" sz="2200" b="0" i="0" u="none" strike="noStrike" baseline="0" dirty="0">
                <a:latin typeface="Calibri "/>
              </a:rPr>
              <a:t> created by the </a:t>
            </a:r>
            <a:r>
              <a:rPr lang="en-US" sz="2200" b="1" i="0" u="none" strike="noStrike" baseline="0" dirty="0">
                <a:latin typeface="Calibri "/>
              </a:rPr>
              <a:t>client</a:t>
            </a:r>
            <a:r>
              <a:rPr lang="en-US" sz="2200" b="0" i="0" u="none" strike="noStrike" baseline="0" dirty="0">
                <a:latin typeface="Calibri "/>
              </a:rPr>
              <a:t> has the </a:t>
            </a:r>
            <a:r>
              <a:rPr lang="en-US" sz="2200" b="1" i="0" u="none" strike="noStrike" baseline="0" dirty="0">
                <a:latin typeface="Calibri "/>
              </a:rPr>
              <a:t>client’s source address </a:t>
            </a:r>
            <a:r>
              <a:rPr lang="en-US" sz="2200" b="0" i="0" u="none" strike="noStrike" baseline="0" dirty="0">
                <a:latin typeface="Calibri "/>
              </a:rPr>
              <a:t>and the </a:t>
            </a:r>
            <a:r>
              <a:rPr lang="en-US" sz="2200" b="1" i="0" u="none" strike="noStrike" baseline="0" dirty="0">
                <a:latin typeface="Calibri "/>
              </a:rPr>
              <a:t>source port number </a:t>
            </a:r>
            <a:r>
              <a:rPr lang="en-US" sz="2200" b="0" i="0" u="none" strike="noStrike" baseline="0" dirty="0">
                <a:latin typeface="Calibri "/>
              </a:rPr>
              <a:t>of the process on the client that generated the </a:t>
            </a:r>
            <a:r>
              <a:rPr lang="en-US" sz="2200" b="1" i="0" u="none" strike="noStrike" baseline="0" dirty="0">
                <a:latin typeface="Calibri "/>
              </a:rPr>
              <a:t>packet</a:t>
            </a:r>
            <a:r>
              <a:rPr lang="en-US" sz="2200" b="0" i="0" u="none" strike="noStrike" baseline="0" dirty="0">
                <a:latin typeface="Calibri "/>
              </a:rPr>
              <a:t> (an </a:t>
            </a:r>
            <a:r>
              <a:rPr lang="en-US" sz="2200" b="1" i="0" u="none" strike="noStrike" baseline="0" dirty="0">
                <a:latin typeface="Calibri "/>
              </a:rPr>
              <a:t>HTTP packet </a:t>
            </a:r>
            <a:r>
              <a:rPr lang="en-US" sz="2200" b="0" i="0" u="none" strike="noStrike" baseline="0" dirty="0">
                <a:latin typeface="Calibri "/>
              </a:rPr>
              <a:t>going to a </a:t>
            </a:r>
            <a:r>
              <a:rPr lang="en-US" sz="2200" b="1" i="0" u="none" strike="noStrike" baseline="0" dirty="0">
                <a:latin typeface="Calibri "/>
              </a:rPr>
              <a:t>Web server </a:t>
            </a:r>
            <a:r>
              <a:rPr lang="en-US" sz="2200" b="0" i="0" u="none" strike="noStrike" baseline="0" dirty="0">
                <a:latin typeface="Calibri "/>
              </a:rPr>
              <a:t>from the </a:t>
            </a:r>
            <a:r>
              <a:rPr lang="en-US" sz="2200" b="1" i="0" u="none" strike="noStrike" baseline="0" dirty="0">
                <a:latin typeface="Calibri "/>
              </a:rPr>
              <a:t>destination port address of 80</a:t>
            </a:r>
            <a:r>
              <a:rPr lang="en-US" sz="2200" b="0" i="0" u="none" strike="noStrike" baseline="0" dirty="0">
                <a:latin typeface="Calibri "/>
              </a:rPr>
              <a:t>). </a:t>
            </a:r>
          </a:p>
          <a:p>
            <a:pPr algn="l"/>
            <a:r>
              <a:rPr lang="en-US" sz="2200" b="0" i="0" u="none" strike="noStrike" baseline="0" dirty="0">
                <a:latin typeface="Calibri "/>
              </a:rPr>
              <a:t>When the packet reaches the </a:t>
            </a:r>
            <a:r>
              <a:rPr lang="en-US" sz="2200" b="1" i="0" u="none" strike="noStrike" baseline="0" dirty="0">
                <a:latin typeface="Calibri "/>
              </a:rPr>
              <a:t>NAT firewall</a:t>
            </a:r>
            <a:r>
              <a:rPr lang="en-US" sz="2200" b="0" i="0" u="none" strike="noStrike" baseline="0" dirty="0">
                <a:latin typeface="Calibri "/>
              </a:rPr>
              <a:t>, it changes the </a:t>
            </a:r>
            <a:r>
              <a:rPr lang="en-US" sz="2200" b="1" i="0" u="none" strike="noStrike" baseline="0" dirty="0">
                <a:latin typeface="Calibri "/>
              </a:rPr>
              <a:t>source address </a:t>
            </a:r>
            <a:r>
              <a:rPr lang="en-US" sz="2200" b="0" i="0" u="none" strike="noStrike" baseline="0" dirty="0">
                <a:latin typeface="Calibri "/>
              </a:rPr>
              <a:t>on the </a:t>
            </a:r>
            <a:r>
              <a:rPr lang="en-US" sz="2200" b="1" i="0" u="none" strike="noStrike" baseline="0" dirty="0">
                <a:latin typeface="Calibri "/>
              </a:rPr>
              <a:t>IP packet to its address </a:t>
            </a:r>
            <a:r>
              <a:rPr lang="en-US" sz="2200" b="0" i="0" u="none" strike="noStrike" baseline="0" dirty="0">
                <a:latin typeface="Calibri "/>
              </a:rPr>
              <a:t>and changes the </a:t>
            </a:r>
            <a:r>
              <a:rPr lang="en-US" sz="2200" b="1" i="0" u="none" strike="noStrike" baseline="0" dirty="0">
                <a:latin typeface="Calibri "/>
              </a:rPr>
              <a:t>source port number to an index</a:t>
            </a:r>
            <a:r>
              <a:rPr lang="en-US" sz="2200" b="0" i="0" u="none" strike="noStrike" baseline="0" dirty="0">
                <a:latin typeface="Calibri "/>
              </a:rPr>
              <a:t> to identify the </a:t>
            </a:r>
            <a:r>
              <a:rPr lang="en-US" sz="2200" b="1" i="0" u="none" strike="noStrike" baseline="0" dirty="0">
                <a:latin typeface="Calibri "/>
              </a:rPr>
              <a:t>client computer’s address and port number. </a:t>
            </a:r>
          </a:p>
          <a:p>
            <a:pPr algn="l"/>
            <a:r>
              <a:rPr lang="en-US" sz="2200" b="0" i="0" u="none" strike="noStrike" baseline="0" dirty="0">
                <a:latin typeface="Calibri "/>
              </a:rPr>
              <a:t>The </a:t>
            </a:r>
            <a:r>
              <a:rPr lang="en-US" sz="2200" b="1" i="0" u="none" strike="noStrike" baseline="0" dirty="0">
                <a:latin typeface="Calibri "/>
              </a:rPr>
              <a:t>destination address </a:t>
            </a:r>
            <a:r>
              <a:rPr lang="en-US" sz="2200" b="0" i="0" u="none" strike="noStrike" baseline="0" dirty="0">
                <a:latin typeface="Calibri "/>
              </a:rPr>
              <a:t>and </a:t>
            </a:r>
            <a:r>
              <a:rPr lang="en-US" sz="2200" b="1" i="0" u="none" strike="noStrike" baseline="0" dirty="0">
                <a:latin typeface="Calibri "/>
              </a:rPr>
              <a:t>port number </a:t>
            </a:r>
            <a:r>
              <a:rPr lang="en-US" sz="2200" b="0" i="0" u="none" strike="noStrike" baseline="0" dirty="0">
                <a:latin typeface="Calibri "/>
              </a:rPr>
              <a:t>are unchanged. </a:t>
            </a:r>
          </a:p>
          <a:p>
            <a:pPr algn="l"/>
            <a:r>
              <a:rPr lang="en-US" sz="2200" b="0" i="0" u="none" strike="noStrike" baseline="0" dirty="0">
                <a:latin typeface="Calibri "/>
              </a:rPr>
              <a:t>The </a:t>
            </a:r>
            <a:r>
              <a:rPr lang="en-US" sz="2200" b="1" i="0" u="none" strike="noStrike" baseline="0" dirty="0">
                <a:latin typeface="Calibri "/>
              </a:rPr>
              <a:t>NAT firewall</a:t>
            </a:r>
            <a:r>
              <a:rPr lang="en-US" sz="2200" b="0" i="0" u="none" strike="noStrike" baseline="0" dirty="0">
                <a:latin typeface="Calibri "/>
              </a:rPr>
              <a:t> then sends the packet to the </a:t>
            </a:r>
            <a:r>
              <a:rPr lang="en-US" sz="2200" b="1" i="0" u="none" strike="noStrike" baseline="0" dirty="0">
                <a:latin typeface="Calibri "/>
              </a:rPr>
              <a:t>destination</a:t>
            </a:r>
            <a:r>
              <a:rPr lang="en-US" sz="22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Calibri "/>
              </a:rPr>
              <a:t>When the </a:t>
            </a:r>
            <a:r>
              <a:rPr lang="en-US" sz="2200" b="1" i="0" u="none" strike="noStrike" baseline="0" dirty="0">
                <a:latin typeface="Calibri "/>
              </a:rPr>
              <a:t>destination Web server </a:t>
            </a:r>
            <a:r>
              <a:rPr lang="en-US" sz="2200" b="0" i="0" u="none" strike="noStrike" baseline="0" dirty="0">
                <a:latin typeface="Calibri "/>
              </a:rPr>
              <a:t>responds to this packet, it will use the </a:t>
            </a:r>
            <a:r>
              <a:rPr lang="en-US" sz="2200" b="1" i="0" u="none" strike="noStrike" baseline="0" dirty="0">
                <a:latin typeface="Calibri "/>
              </a:rPr>
              <a:t>firewall’s address </a:t>
            </a:r>
            <a:r>
              <a:rPr lang="en-US" sz="2200" b="0" i="0" u="none" strike="noStrike" baseline="0" dirty="0">
                <a:latin typeface="Calibri "/>
              </a:rPr>
              <a:t>and </a:t>
            </a:r>
            <a:r>
              <a:rPr lang="en-US" sz="2200" b="1" i="0" u="none" strike="noStrike" baseline="0" dirty="0">
                <a:latin typeface="Calibri "/>
              </a:rPr>
              <a:t>port number</a:t>
            </a:r>
            <a:r>
              <a:rPr lang="en-US" sz="22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Calibri "/>
              </a:rPr>
              <a:t>When the </a:t>
            </a:r>
            <a:r>
              <a:rPr lang="en-US" sz="2200" b="1" i="0" u="none" strike="noStrike" baseline="0" dirty="0">
                <a:latin typeface="Calibri "/>
              </a:rPr>
              <a:t>firewall </a:t>
            </a:r>
            <a:r>
              <a:rPr lang="en-US" sz="2200" b="0" i="0" u="none" strike="noStrike" baseline="0" dirty="0">
                <a:latin typeface="Calibri "/>
              </a:rPr>
              <a:t>receives the </a:t>
            </a:r>
            <a:r>
              <a:rPr lang="en-US" sz="2200" b="1" i="0" u="none" strike="noStrike" baseline="0" dirty="0">
                <a:latin typeface="Calibri "/>
              </a:rPr>
              <a:t>incoming packets</a:t>
            </a:r>
            <a:r>
              <a:rPr lang="en-US" sz="2200" b="0" i="0" u="none" strike="noStrike" baseline="0" dirty="0">
                <a:latin typeface="Calibri "/>
              </a:rPr>
              <a:t>, it will use the </a:t>
            </a:r>
            <a:r>
              <a:rPr lang="en-US" sz="2200" b="1" i="0" u="none" strike="noStrike" baseline="0" dirty="0">
                <a:latin typeface="Calibri "/>
              </a:rPr>
              <a:t>destination port number</a:t>
            </a:r>
            <a:r>
              <a:rPr lang="en-US" sz="2200" i="0" u="none" strike="noStrike" baseline="0" dirty="0">
                <a:latin typeface="Calibri "/>
              </a:rPr>
              <a:t> to identify the </a:t>
            </a:r>
            <a:r>
              <a:rPr lang="en-US" sz="2200" b="1" i="0" u="none" strike="noStrike" baseline="0" dirty="0">
                <a:latin typeface="Calibri "/>
              </a:rPr>
              <a:t>destination's IP address and port number, </a:t>
            </a:r>
            <a:r>
              <a:rPr lang="en-US" sz="2200" i="0" u="none" strike="noStrike" baseline="0" dirty="0">
                <a:latin typeface="Calibri "/>
              </a:rPr>
              <a:t>change</a:t>
            </a:r>
            <a:r>
              <a:rPr lang="en-US" sz="2200" b="0" i="0" u="none" strike="noStrike" baseline="0" dirty="0">
                <a:latin typeface="Calibri "/>
              </a:rPr>
              <a:t> the packet’s </a:t>
            </a:r>
            <a:r>
              <a:rPr lang="en-US" sz="2200" b="1" i="0" u="none" strike="noStrike" baseline="0" dirty="0">
                <a:latin typeface="Calibri "/>
              </a:rPr>
              <a:t>destination and port number</a:t>
            </a:r>
            <a:r>
              <a:rPr lang="en-US" sz="2200" b="0" i="0" u="none" strike="noStrike" baseline="0" dirty="0">
                <a:latin typeface="Calibri "/>
              </a:rPr>
              <a:t>, and send it into the internal network so it reaches the client’s computer.</a:t>
            </a:r>
            <a:endParaRPr lang="en-US" sz="22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6A736-E3CA-4DD0-32D4-31A6BD8BB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6939-F279-72AB-F632-860B192F53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96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6400" y="609600"/>
            <a:ext cx="11379200" cy="670559"/>
          </a:xfrm>
        </p:spPr>
        <p:txBody>
          <a:bodyPr/>
          <a:lstStyle/>
          <a:p>
            <a:r>
              <a:rPr lang="en-US" dirty="0"/>
              <a:t>Security Holes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228600" y="1280159"/>
            <a:ext cx="11734800" cy="496824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servers</a:t>
            </a:r>
            <a:r>
              <a:rPr lang="en-US" dirty="0"/>
              <a:t> and </a:t>
            </a:r>
            <a:r>
              <a:rPr lang="en-US" b="1" dirty="0"/>
              <a:t>client</a:t>
            </a:r>
            <a:r>
              <a:rPr lang="en-US" dirty="0"/>
              <a:t> computers on a network may not be safe because of the </a:t>
            </a:r>
            <a:r>
              <a:rPr lang="en-US" b="1" dirty="0"/>
              <a:t>security holes</a:t>
            </a:r>
          </a:p>
          <a:p>
            <a:pPr lvl="1"/>
            <a:r>
              <a:rPr lang="en-US" i="1" dirty="0"/>
              <a:t>A </a:t>
            </a:r>
            <a:r>
              <a:rPr lang="en-US" b="1" i="1" dirty="0"/>
              <a:t>security hole</a:t>
            </a:r>
            <a:r>
              <a:rPr lang="en-US" i="1" dirty="0"/>
              <a:t> is simply a bug that permits </a:t>
            </a:r>
            <a:r>
              <a:rPr lang="en-US" b="1" i="1" dirty="0"/>
              <a:t>unauthorized access</a:t>
            </a:r>
          </a:p>
          <a:p>
            <a:pPr lvl="1"/>
            <a:r>
              <a:rPr lang="en-US" sz="2400" b="0" i="0" u="sng" strike="noStrike" baseline="0" dirty="0">
                <a:latin typeface="Calibri "/>
              </a:rPr>
              <a:t>A software developer with a </a:t>
            </a:r>
            <a:r>
              <a:rPr lang="en-US" sz="2400" b="1" i="0" u="sng" strike="noStrike" baseline="0" dirty="0">
                <a:latin typeface="Calibri "/>
              </a:rPr>
              <a:t>security hole </a:t>
            </a:r>
            <a:r>
              <a:rPr lang="en-US" sz="2400" b="0" i="0" u="sng" strike="noStrike" baseline="0" dirty="0">
                <a:latin typeface="Calibri "/>
              </a:rPr>
              <a:t>usually works to fix the </a:t>
            </a:r>
            <a:r>
              <a:rPr lang="en-US" sz="2400" b="1" i="0" u="sng" strike="noStrike" baseline="0" dirty="0">
                <a:latin typeface="Calibri "/>
              </a:rPr>
              <a:t>security hole </a:t>
            </a:r>
            <a:r>
              <a:rPr lang="en-US" sz="2400" b="0" i="0" u="sng" strike="noStrike" baseline="0" dirty="0">
                <a:latin typeface="Calibri "/>
              </a:rPr>
              <a:t>and produces a </a:t>
            </a:r>
            <a:r>
              <a:rPr lang="en-US" sz="2400" b="1" i="0" u="sng" strike="noStrike" baseline="0" dirty="0">
                <a:latin typeface="Calibri "/>
              </a:rPr>
              <a:t>patch </a:t>
            </a:r>
            <a:r>
              <a:rPr lang="en-US" sz="2400" b="0" i="0" u="sng" strike="noStrike" baseline="0" dirty="0">
                <a:latin typeface="Calibri "/>
              </a:rPr>
              <a:t>that corrects/fixes the hole</a:t>
            </a:r>
            <a:r>
              <a:rPr lang="en-US" sz="2400" b="0" i="0" u="none" strike="noStrike" baseline="0" dirty="0">
                <a:latin typeface="Calibri "/>
              </a:rPr>
              <a:t>.</a:t>
            </a:r>
            <a:endParaRPr lang="en-US" dirty="0"/>
          </a:p>
          <a:p>
            <a:r>
              <a:rPr lang="en-US" dirty="0"/>
              <a:t>Once a </a:t>
            </a:r>
            <a:r>
              <a:rPr lang="en-US" b="1" dirty="0"/>
              <a:t>security hole </a:t>
            </a:r>
            <a:r>
              <a:rPr lang="en-US" dirty="0"/>
              <a:t>is discovered, it is quickly circulated through the </a:t>
            </a:r>
            <a:r>
              <a:rPr lang="en-US" b="1" dirty="0"/>
              <a:t>Internet</a:t>
            </a:r>
          </a:p>
          <a:p>
            <a:pPr lvl="1"/>
            <a:r>
              <a:rPr lang="en-US" dirty="0"/>
              <a:t>Attacks that take advantage of a newly discovered </a:t>
            </a:r>
            <a:r>
              <a:rPr lang="en-US" b="1" dirty="0"/>
              <a:t>security hole </a:t>
            </a:r>
            <a:r>
              <a:rPr lang="en-US" dirty="0"/>
              <a:t>before a </a:t>
            </a:r>
            <a:r>
              <a:rPr lang="en-US" b="1" dirty="0"/>
              <a:t>patch</a:t>
            </a:r>
            <a:r>
              <a:rPr lang="en-US" dirty="0"/>
              <a:t> is developed are called </a:t>
            </a:r>
            <a:r>
              <a:rPr lang="en-US" b="1" i="1" u="sng" dirty="0"/>
              <a:t>zero-day attacks</a:t>
            </a:r>
          </a:p>
          <a:p>
            <a:pPr lvl="2"/>
            <a:r>
              <a:rPr lang="en-US" sz="2200" b="0" i="0" u="none" strike="noStrike" baseline="0" dirty="0">
                <a:latin typeface="Calibri "/>
              </a:rPr>
              <a:t>One problem is that many network managers do not routinely respond to </a:t>
            </a:r>
            <a:r>
              <a:rPr lang="en-US" sz="2200" b="1" i="0" u="none" strike="noStrike" baseline="0" dirty="0">
                <a:latin typeface="Calibri "/>
              </a:rPr>
              <a:t>such security threats </a:t>
            </a:r>
            <a:r>
              <a:rPr lang="en-US" sz="2200" b="0" i="0" u="none" strike="noStrike" baseline="0" dirty="0">
                <a:latin typeface="Calibri "/>
              </a:rPr>
              <a:t>and </a:t>
            </a:r>
            <a:r>
              <a:rPr lang="en-US" sz="2200" b="1" i="0" u="none" strike="noStrike" baseline="0" dirty="0">
                <a:latin typeface="Calibri "/>
              </a:rPr>
              <a:t>immediately download and install the patch</a:t>
            </a:r>
            <a:r>
              <a:rPr lang="en-US" sz="2200" b="0" i="0" u="none" strike="noStrike" baseline="0" dirty="0">
                <a:latin typeface="Calibri "/>
              </a:rPr>
              <a:t>. </a:t>
            </a:r>
            <a:endParaRPr lang="en-US" sz="2200" b="1" i="1" dirty="0">
              <a:latin typeface="Calibri "/>
            </a:endParaRPr>
          </a:p>
          <a:p>
            <a:pPr lvl="1"/>
            <a:r>
              <a:rPr lang="en-US" sz="2400" b="0" i="1" u="none" strike="noStrike" baseline="0" dirty="0">
                <a:latin typeface="Calibri "/>
              </a:rPr>
              <a:t>Many </a:t>
            </a:r>
            <a:r>
              <a:rPr lang="en-US" sz="2400" b="1" i="1" u="none" strike="noStrike" baseline="0" dirty="0">
                <a:latin typeface="Calibri "/>
              </a:rPr>
              <a:t>security holes </a:t>
            </a:r>
            <a:r>
              <a:rPr lang="en-US" sz="2400" b="0" i="1" u="none" strike="noStrike" baseline="0" dirty="0">
                <a:latin typeface="Calibri "/>
              </a:rPr>
              <a:t>are highly technical</a:t>
            </a:r>
            <a:r>
              <a:rPr lang="en-US" sz="2400" b="0" i="0" u="none" strike="noStrike" baseline="0" dirty="0">
                <a:latin typeface="Calibri "/>
              </a:rPr>
              <a:t>; the attacker sends a message that lists the </a:t>
            </a:r>
            <a:r>
              <a:rPr lang="en-US" sz="2400" b="1" i="0" u="none" strike="noStrike" baseline="0" dirty="0">
                <a:latin typeface="Calibri "/>
              </a:rPr>
              <a:t>server’s address </a:t>
            </a:r>
            <a:r>
              <a:rPr lang="en-US" sz="2400" b="0" i="0" u="none" strike="noStrike" baseline="0" dirty="0">
                <a:latin typeface="Calibri "/>
              </a:rPr>
              <a:t>as both the sender and the destination, so the server repeatedly sends messages to itself until it </a:t>
            </a:r>
            <a:r>
              <a:rPr lang="en-US" sz="2400" b="1" i="0" u="none" strike="noStrike" baseline="0" dirty="0">
                <a:latin typeface="Calibri "/>
              </a:rPr>
              <a:t>crashes</a:t>
            </a:r>
            <a:r>
              <a:rPr lang="en-US" sz="2400" b="0" i="0" u="none" strike="noStrike" baseline="0" dirty="0">
                <a:latin typeface="Calibri "/>
              </a:rPr>
              <a:t>.</a:t>
            </a:r>
            <a:endParaRPr lang="en-US" sz="2400" dirty="0">
              <a:latin typeface="Calibri "/>
            </a:endParaRPr>
          </a:p>
          <a:p>
            <a:pPr lvl="1"/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34540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09601"/>
            <a:ext cx="11379200" cy="685800"/>
          </a:xfrm>
        </p:spPr>
        <p:txBody>
          <a:bodyPr/>
          <a:lstStyle/>
          <a:p>
            <a:r>
              <a:rPr lang="en-US" dirty="0"/>
              <a:t>Trojan Horses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2400" y="1219200"/>
            <a:ext cx="11963400" cy="5137151"/>
          </a:xfrm>
        </p:spPr>
        <p:txBody>
          <a:bodyPr>
            <a:normAutofit/>
          </a:bodyPr>
          <a:lstStyle/>
          <a:p>
            <a:r>
              <a:rPr lang="en-US" sz="2400" b="0" i="0" u="sng" strike="noStrike" baseline="0" dirty="0">
                <a:latin typeface="+mn-lt"/>
              </a:rPr>
              <a:t>A </a:t>
            </a:r>
            <a:r>
              <a:rPr lang="en-US" sz="2400" b="1" i="1" u="sng" strike="noStrike" baseline="0" dirty="0">
                <a:latin typeface="+mn-lt"/>
              </a:rPr>
              <a:t>critical tool </a:t>
            </a:r>
            <a:r>
              <a:rPr lang="en-US" sz="2400" b="0" i="0" u="sng" strike="noStrike" baseline="0" dirty="0">
                <a:latin typeface="+mn-lt"/>
              </a:rPr>
              <a:t>for gaining unauthorized computer access is a </a:t>
            </a:r>
            <a:r>
              <a:rPr lang="en-US" sz="2400" b="1" i="0" u="sng" strike="noStrike" baseline="0" dirty="0">
                <a:latin typeface="+mn-lt"/>
              </a:rPr>
              <a:t>Trojan horse</a:t>
            </a:r>
            <a:r>
              <a:rPr lang="en-US" sz="2400" b="0" i="0" u="none" strike="noStrike" baseline="0" dirty="0">
                <a:latin typeface="+mn-lt"/>
              </a:rPr>
              <a:t>.</a:t>
            </a:r>
            <a:endParaRPr lang="en-US" sz="2400" b="1" i="1" dirty="0">
              <a:latin typeface="+mn-lt"/>
            </a:endParaRPr>
          </a:p>
          <a:p>
            <a:r>
              <a:rPr lang="en-US" sz="2400" b="1" i="0" u="none" strike="noStrike" baseline="0" dirty="0">
                <a:latin typeface="Calibri "/>
              </a:rPr>
              <a:t>Trojans Horses </a:t>
            </a:r>
            <a:r>
              <a:rPr lang="en-US" sz="2400" b="0" i="0" u="none" strike="noStrike" baseline="0" dirty="0">
                <a:latin typeface="Calibri "/>
              </a:rPr>
              <a:t>are remote access management consoles (sometimes called </a:t>
            </a:r>
            <a:r>
              <a:rPr lang="en-US" sz="2400" b="1" i="0" u="none" strike="noStrike" baseline="0" dirty="0">
                <a:latin typeface="Calibri "/>
              </a:rPr>
              <a:t>rootkits</a:t>
            </a:r>
            <a:r>
              <a:rPr lang="en-US" sz="2400" b="0" i="0" u="none" strike="noStrike" baseline="0" dirty="0">
                <a:latin typeface="Calibri "/>
              </a:rPr>
              <a:t>) enabling users to access and manage a computer from afar. </a:t>
            </a:r>
          </a:p>
          <a:p>
            <a:r>
              <a:rPr lang="en-US" sz="2400" b="1" dirty="0">
                <a:latin typeface="+mn-lt"/>
              </a:rPr>
              <a:t>Trojans</a:t>
            </a:r>
            <a:r>
              <a:rPr lang="en-US" sz="2400" dirty="0">
                <a:latin typeface="+mn-lt"/>
              </a:rPr>
              <a:t> are often </a:t>
            </a:r>
            <a:r>
              <a:rPr lang="en-US" sz="2400" i="1" u="sng" dirty="0">
                <a:latin typeface="+mn-lt"/>
              </a:rPr>
              <a:t>concealed in other software </a:t>
            </a:r>
            <a:r>
              <a:rPr lang="en-US" sz="2400" dirty="0">
                <a:latin typeface="+mn-lt"/>
              </a:rPr>
              <a:t>that unsuspecting users download over the Internet</a:t>
            </a:r>
          </a:p>
          <a:p>
            <a:pPr lvl="1"/>
            <a:r>
              <a:rPr lang="en-US" b="0" i="1" u="none" strike="noStrike" baseline="0" dirty="0">
                <a:latin typeface="Calibri "/>
              </a:rPr>
              <a:t>Music and video files</a:t>
            </a:r>
            <a:r>
              <a:rPr lang="en-US" b="0" i="0" u="none" strike="noStrike" baseline="0" dirty="0">
                <a:latin typeface="Calibri "/>
              </a:rPr>
              <a:t> shared on Internet music sites are common carriers of </a:t>
            </a:r>
            <a:r>
              <a:rPr lang="en-US" b="1" i="0" u="none" strike="noStrike" baseline="0" dirty="0">
                <a:latin typeface="Calibri "/>
              </a:rPr>
              <a:t>Trojans</a:t>
            </a:r>
            <a:r>
              <a:rPr lang="en-US" b="0" i="0" u="none" strike="noStrike" baseline="0" dirty="0">
                <a:latin typeface="Calibri "/>
              </a:rPr>
              <a:t>.</a:t>
            </a:r>
          </a:p>
          <a:p>
            <a:pPr lvl="1"/>
            <a:r>
              <a:rPr lang="en-US" sz="2400" b="0" i="0" u="none" strike="noStrike" baseline="0" dirty="0">
                <a:latin typeface="Calibri "/>
              </a:rPr>
              <a:t>The attached Trojan software silently installs as a small program that enables the attacker to control the user’s computer completely. </a:t>
            </a:r>
          </a:p>
          <a:p>
            <a:pPr lvl="1"/>
            <a:r>
              <a:rPr lang="en-US" sz="2400" b="0" i="0" u="none" strike="noStrike" baseline="0" dirty="0">
                <a:latin typeface="Calibri "/>
              </a:rPr>
              <a:t>The user is unaware that anything terrible has happened. </a:t>
            </a:r>
          </a:p>
          <a:p>
            <a:pPr lvl="1"/>
            <a:r>
              <a:rPr lang="en-US" sz="2400" b="0" i="0" u="none" strike="noStrike" baseline="0" dirty="0">
                <a:latin typeface="Calibri "/>
              </a:rPr>
              <a:t>The attacker then connects to the user’s computer and access and controls it as its user. </a:t>
            </a:r>
          </a:p>
          <a:p>
            <a:pPr lvl="1"/>
            <a:r>
              <a:rPr lang="en-US" sz="2400" i="1" u="none" strike="noStrike" baseline="0" dirty="0">
                <a:latin typeface="Calibri "/>
              </a:rPr>
              <a:t>Many Trojans are entirely undetectable by the very best antivirus software.</a:t>
            </a:r>
            <a:endParaRPr lang="en-US" i="1" dirty="0">
              <a:latin typeface="Calibri "/>
            </a:endParaRPr>
          </a:p>
          <a:p>
            <a:r>
              <a:rPr lang="en-US" sz="2400" b="1" i="1" dirty="0">
                <a:latin typeface="+mn-lt"/>
              </a:rPr>
              <a:t>Spyware</a:t>
            </a:r>
            <a:r>
              <a:rPr lang="en-US" sz="2400" b="1" dirty="0">
                <a:latin typeface="+mn-lt"/>
              </a:rPr>
              <a:t>, </a:t>
            </a:r>
            <a:r>
              <a:rPr lang="en-US" sz="2400" b="1" i="1" dirty="0">
                <a:latin typeface="+mn-lt"/>
              </a:rPr>
              <a:t>adware</a:t>
            </a:r>
            <a:r>
              <a:rPr lang="en-US" sz="2400" b="1" dirty="0">
                <a:latin typeface="+mn-lt"/>
              </a:rPr>
              <a:t>, and </a:t>
            </a:r>
            <a:r>
              <a:rPr lang="en-US" sz="2400" b="1" i="1" dirty="0">
                <a:latin typeface="+mn-lt"/>
              </a:rPr>
              <a:t>DDoS agents </a:t>
            </a:r>
            <a:r>
              <a:rPr lang="en-US" sz="2400" b="1" dirty="0">
                <a:latin typeface="+mn-lt"/>
              </a:rPr>
              <a:t>are three types of Trojans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4033447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582328"/>
            <a:ext cx="11379200" cy="670559"/>
          </a:xfrm>
        </p:spPr>
        <p:txBody>
          <a:bodyPr/>
          <a:lstStyle/>
          <a:p>
            <a:r>
              <a:rPr lang="en-US" dirty="0"/>
              <a:t>Encryption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228600" y="1252887"/>
            <a:ext cx="11811000" cy="4995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of the best ways to prevent </a:t>
            </a:r>
            <a:r>
              <a:rPr lang="en-US" b="1" dirty="0"/>
              <a:t>intrusion</a:t>
            </a:r>
            <a:r>
              <a:rPr lang="en-US" dirty="0"/>
              <a:t> is </a:t>
            </a:r>
            <a:r>
              <a:rPr lang="en-US" b="1" dirty="0"/>
              <a:t>Encryption</a:t>
            </a:r>
          </a:p>
          <a:p>
            <a:pPr lvl="1"/>
            <a:r>
              <a:rPr lang="en-US" b="1" i="1" u="sng" dirty="0"/>
              <a:t>Encryption</a:t>
            </a:r>
            <a:r>
              <a:rPr lang="en-US" dirty="0"/>
              <a:t> </a:t>
            </a:r>
            <a:r>
              <a:rPr lang="en-US" i="1" dirty="0"/>
              <a:t>is the process of disguising information</a:t>
            </a:r>
          </a:p>
          <a:p>
            <a:pPr lvl="2"/>
            <a:r>
              <a:rPr lang="en-US" sz="2200" b="1" i="0" u="none" strike="noStrike" baseline="0" dirty="0">
                <a:latin typeface="Calibri "/>
              </a:rPr>
              <a:t>Encryption</a:t>
            </a:r>
            <a:r>
              <a:rPr lang="en-US" sz="2200" b="0" i="0" u="none" strike="noStrike" baseline="0" dirty="0">
                <a:latin typeface="Calibri "/>
              </a:rPr>
              <a:t> can </a:t>
            </a:r>
            <a:r>
              <a:rPr lang="en-US" sz="2200" b="1" i="0" u="none" strike="noStrike" baseline="0" dirty="0">
                <a:latin typeface="Calibri "/>
              </a:rPr>
              <a:t>encrypt files </a:t>
            </a:r>
            <a:r>
              <a:rPr lang="en-US" sz="2200" b="0" i="0" u="none" strike="noStrike" baseline="0" dirty="0">
                <a:latin typeface="Calibri "/>
              </a:rPr>
              <a:t>stored on a computer or data in transit between computers. </a:t>
            </a:r>
          </a:p>
          <a:p>
            <a:pPr lvl="2"/>
            <a:r>
              <a:rPr lang="en-US" sz="2200" b="0" i="0" u="none" strike="noStrike" baseline="0" dirty="0">
                <a:latin typeface="Calibri "/>
              </a:rPr>
              <a:t>Most websites use </a:t>
            </a:r>
            <a:r>
              <a:rPr lang="en-US" sz="2200" b="1" i="0" u="none" strike="noStrike" baseline="0" dirty="0">
                <a:latin typeface="Calibri "/>
              </a:rPr>
              <a:t>encryption on data </a:t>
            </a:r>
            <a:r>
              <a:rPr lang="en-US" sz="2200" b="0" i="0" u="none" strike="noStrike" baseline="0" dirty="0">
                <a:latin typeface="Calibri "/>
              </a:rPr>
              <a:t>in transit via VPNs or encrypted Web protocols such as HTTPS.</a:t>
            </a:r>
          </a:p>
          <a:p>
            <a:r>
              <a:rPr lang="en-US" sz="2400" b="1" i="1" u="sng" dirty="0"/>
              <a:t>Decryption</a:t>
            </a:r>
            <a:r>
              <a:rPr lang="en-US" sz="2400" i="1" dirty="0"/>
              <a:t> is the process of restoring </a:t>
            </a:r>
            <a:r>
              <a:rPr lang="en-US" sz="2400" b="1" i="1" dirty="0"/>
              <a:t>encrypted data </a:t>
            </a:r>
            <a:r>
              <a:rPr lang="en-US" sz="2400" i="1" dirty="0"/>
              <a:t>to its readable form</a:t>
            </a:r>
          </a:p>
          <a:p>
            <a:r>
              <a:rPr lang="en-US" sz="2400" dirty="0"/>
              <a:t>When information is in readable form, it is called </a:t>
            </a:r>
            <a:r>
              <a:rPr lang="en-US" sz="2400" b="1" i="1" dirty="0"/>
              <a:t>plaintext</a:t>
            </a:r>
            <a:endParaRPr lang="en-US" sz="2400" dirty="0"/>
          </a:p>
          <a:p>
            <a:r>
              <a:rPr lang="en-US" sz="2400" dirty="0"/>
              <a:t>When information is in encrypted form, it is called </a:t>
            </a:r>
            <a:r>
              <a:rPr lang="en-US" sz="2400" b="1" i="1" u="sng" dirty="0"/>
              <a:t>ciphertext</a:t>
            </a:r>
          </a:p>
          <a:p>
            <a:r>
              <a:rPr lang="en-US" sz="2400" dirty="0"/>
              <a:t>There are </a:t>
            </a:r>
            <a:r>
              <a:rPr lang="en-US" sz="2400" b="1" u="sng" dirty="0"/>
              <a:t>two </a:t>
            </a:r>
            <a:r>
              <a:rPr lang="en-US" sz="2400" u="sng" dirty="0"/>
              <a:t>fundamental types of </a:t>
            </a:r>
            <a:r>
              <a:rPr lang="en-US" sz="2400" b="1" dirty="0"/>
              <a:t>encryption</a:t>
            </a:r>
            <a:r>
              <a:rPr lang="en-US" sz="2400" dirty="0"/>
              <a:t>: </a:t>
            </a:r>
            <a:r>
              <a:rPr lang="en-US" sz="2400" b="1" i="1" dirty="0"/>
              <a:t>symmetric </a:t>
            </a:r>
            <a:r>
              <a:rPr lang="en-US" sz="2400" dirty="0"/>
              <a:t>and </a:t>
            </a:r>
            <a:r>
              <a:rPr lang="en-US" sz="2400" b="1" i="1" dirty="0"/>
              <a:t>asymmetric</a:t>
            </a:r>
          </a:p>
          <a:p>
            <a:pPr lvl="1"/>
            <a:r>
              <a:rPr lang="en-US" dirty="0"/>
              <a:t>With </a:t>
            </a:r>
            <a:r>
              <a:rPr lang="en-US" b="1" i="1" dirty="0"/>
              <a:t>symmetric encryption</a:t>
            </a:r>
            <a:r>
              <a:rPr lang="en-US" dirty="0"/>
              <a:t>, the </a:t>
            </a:r>
            <a:r>
              <a:rPr lang="en-US" b="1" dirty="0"/>
              <a:t>key</a:t>
            </a:r>
            <a:r>
              <a:rPr lang="en-US" dirty="0"/>
              <a:t> used to encrypt a message is the same as the one used to </a:t>
            </a:r>
            <a:r>
              <a:rPr lang="en-US" b="1" i="1" dirty="0"/>
              <a:t>decrypt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With </a:t>
            </a:r>
            <a:r>
              <a:rPr lang="en-US" b="1" i="1" dirty="0"/>
              <a:t>asymmetric encryption</a:t>
            </a:r>
            <a:r>
              <a:rPr lang="en-US" dirty="0"/>
              <a:t>, the </a:t>
            </a:r>
            <a:r>
              <a:rPr lang="en-US" b="1" dirty="0"/>
              <a:t>key </a:t>
            </a:r>
            <a:r>
              <a:rPr lang="en-US" dirty="0"/>
              <a:t>used to </a:t>
            </a:r>
            <a:r>
              <a:rPr lang="en-US" b="1" dirty="0"/>
              <a:t>decrypt</a:t>
            </a:r>
            <a:r>
              <a:rPr lang="en-US" dirty="0"/>
              <a:t> a message is different from the </a:t>
            </a:r>
            <a:r>
              <a:rPr lang="en-US" b="1" dirty="0"/>
              <a:t>key</a:t>
            </a:r>
            <a:r>
              <a:rPr lang="en-US" dirty="0"/>
              <a:t> used to </a:t>
            </a:r>
            <a:r>
              <a:rPr lang="en-US" b="1" i="1" dirty="0"/>
              <a:t>encrypt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64234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18C0-98A7-F810-1F5A-3023DF0174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272138"/>
            <a:ext cx="11887200" cy="4976262"/>
          </a:xfrm>
        </p:spPr>
        <p:txBody>
          <a:bodyPr>
            <a:noAutofit/>
          </a:bodyPr>
          <a:lstStyle/>
          <a:p>
            <a:pPr algn="l"/>
            <a:r>
              <a:rPr lang="en-US" sz="2400" b="1" i="0" u="sng" strike="noStrike" baseline="0" dirty="0">
                <a:latin typeface="Calibri "/>
              </a:rPr>
              <a:t>Symmetric encryption </a:t>
            </a:r>
            <a:r>
              <a:rPr lang="en-US" sz="2400" b="0" i="0" u="sng" strike="noStrike" baseline="0" dirty="0">
                <a:latin typeface="Calibri "/>
              </a:rPr>
              <a:t>(</a:t>
            </a:r>
            <a:r>
              <a:rPr lang="en-US" sz="2400" b="1" i="1" u="sng" strike="noStrike" baseline="0" dirty="0">
                <a:latin typeface="Calibri "/>
              </a:rPr>
              <a:t>single-key encryption</a:t>
            </a:r>
            <a:r>
              <a:rPr lang="en-US" sz="2400" b="0" i="0" u="sng" strike="noStrike" baseline="0" dirty="0">
                <a:latin typeface="Calibri "/>
              </a:rPr>
              <a:t>) </a:t>
            </a:r>
            <a:r>
              <a:rPr lang="en-US" sz="2400" b="0" i="0" u="none" strike="noStrike" baseline="0" dirty="0">
                <a:latin typeface="Calibri "/>
              </a:rPr>
              <a:t>has </a:t>
            </a:r>
            <a:r>
              <a:rPr lang="en-US" sz="2400" b="1" i="0" u="none" strike="noStrike" baseline="0" dirty="0">
                <a:latin typeface="Calibri "/>
              </a:rPr>
              <a:t>two parts</a:t>
            </a:r>
            <a:r>
              <a:rPr lang="en-US" sz="2400" b="0" i="0" u="none" strike="noStrike" baseline="0" dirty="0">
                <a:latin typeface="Calibri "/>
              </a:rPr>
              <a:t>: the </a:t>
            </a:r>
            <a:r>
              <a:rPr lang="en-US" sz="2400" b="1" i="0" u="none" strike="noStrike" baseline="0" dirty="0">
                <a:latin typeface="Calibri "/>
              </a:rPr>
              <a:t>algorithm </a:t>
            </a:r>
            <a:r>
              <a:rPr lang="en-US" sz="2400" b="0" i="0" u="none" strike="noStrike" baseline="0" dirty="0">
                <a:latin typeface="Calibri "/>
              </a:rPr>
              <a:t>and the </a:t>
            </a:r>
            <a:r>
              <a:rPr lang="en-US" sz="2400" b="1" i="0" u="none" strike="noStrike" baseline="0" dirty="0">
                <a:latin typeface="Calibri "/>
              </a:rPr>
              <a:t>key.</a:t>
            </a:r>
          </a:p>
          <a:p>
            <a:pPr algn="l"/>
            <a:r>
              <a:rPr lang="en-US" sz="2400" b="0" i="0" u="none" strike="noStrike" baseline="0" dirty="0">
                <a:latin typeface="Calibri "/>
              </a:rPr>
              <a:t> </a:t>
            </a:r>
            <a:r>
              <a:rPr lang="en-US" sz="2400" b="1" i="1" u="none" strike="noStrike" baseline="0" dirty="0">
                <a:latin typeface="Calibri "/>
              </a:rPr>
              <a:t>Two identical pieces</a:t>
            </a:r>
            <a:r>
              <a:rPr lang="en-US" sz="2400" b="0" i="0" u="none" strike="noStrike" baseline="0" dirty="0">
                <a:latin typeface="Calibri "/>
              </a:rPr>
              <a:t> of information </a:t>
            </a:r>
            <a:r>
              <a:rPr lang="en-US" sz="2400" b="1" i="0" u="none" strike="noStrike" baseline="0" dirty="0">
                <a:latin typeface="Calibri "/>
              </a:rPr>
              <a:t>encrypted</a:t>
            </a:r>
            <a:r>
              <a:rPr lang="en-US" sz="2400" b="0" i="0" u="none" strike="noStrike" baseline="0" dirty="0">
                <a:latin typeface="Calibri "/>
              </a:rPr>
              <a:t> with the </a:t>
            </a:r>
            <a:r>
              <a:rPr lang="en-US" sz="2400" b="1" i="0" u="none" strike="noStrike" baseline="0" dirty="0">
                <a:latin typeface="Calibri "/>
              </a:rPr>
              <a:t>same algorithm </a:t>
            </a:r>
            <a:r>
              <a:rPr lang="en-US" sz="2400" b="0" i="0" u="none" strike="noStrike" baseline="0" dirty="0">
                <a:latin typeface="Calibri "/>
              </a:rPr>
              <a:t>but with </a:t>
            </a:r>
            <a:r>
              <a:rPr lang="en-US" sz="2400" b="1" i="0" u="none" strike="noStrike" baseline="0" dirty="0">
                <a:latin typeface="Calibri "/>
              </a:rPr>
              <a:t>different keys </a:t>
            </a:r>
            <a:r>
              <a:rPr lang="en-US" sz="2400" b="0" i="0" u="none" strike="noStrike" baseline="0" dirty="0">
                <a:latin typeface="Calibri "/>
              </a:rPr>
              <a:t>produce different </a:t>
            </a:r>
            <a:r>
              <a:rPr lang="en-US" sz="2400" b="1" i="0" u="none" strike="noStrike" baseline="0" dirty="0">
                <a:latin typeface="Calibri "/>
              </a:rPr>
              <a:t>ciphertexts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400" b="0" i="0" u="sng" strike="noStrike" baseline="0" dirty="0">
                <a:latin typeface="Calibri "/>
              </a:rPr>
              <a:t>With </a:t>
            </a:r>
            <a:r>
              <a:rPr lang="en-US" sz="2400" b="1" i="0" u="sng" strike="noStrike" baseline="0" dirty="0">
                <a:latin typeface="Calibri "/>
              </a:rPr>
              <a:t>symmetric encryption</a:t>
            </a:r>
            <a:r>
              <a:rPr lang="en-US" sz="2400" b="0" i="0" u="sng" strike="noStrike" baseline="0" dirty="0">
                <a:latin typeface="Calibri "/>
              </a:rPr>
              <a:t>, the communicating parties must share </a:t>
            </a:r>
            <a:r>
              <a:rPr lang="en-US" sz="2400" b="1" i="0" u="sng" strike="noStrike" baseline="0" dirty="0">
                <a:latin typeface="Calibri "/>
              </a:rPr>
              <a:t>one key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pPr lvl="1"/>
            <a:r>
              <a:rPr lang="en-US" sz="2200" b="0" i="0" u="none" strike="noStrike" baseline="0" dirty="0">
                <a:latin typeface="Calibri "/>
              </a:rPr>
              <a:t>If the </a:t>
            </a:r>
            <a:r>
              <a:rPr lang="en-US" sz="2200" b="1" i="0" u="none" strike="noStrike" baseline="0" dirty="0">
                <a:latin typeface="Calibri "/>
              </a:rPr>
              <a:t>algorithm </a:t>
            </a:r>
            <a:r>
              <a:rPr lang="en-US" sz="2200" b="0" i="0" u="none" strike="noStrike" baseline="0" dirty="0">
                <a:latin typeface="Calibri "/>
              </a:rPr>
              <a:t>is adequate and the </a:t>
            </a:r>
            <a:r>
              <a:rPr lang="en-US" sz="2200" b="1" i="0" u="none" strike="noStrike" baseline="0" dirty="0">
                <a:latin typeface="Calibri "/>
              </a:rPr>
              <a:t>key</a:t>
            </a:r>
            <a:r>
              <a:rPr lang="en-US" sz="2200" b="0" i="0" u="none" strike="noStrike" baseline="0" dirty="0">
                <a:latin typeface="Calibri "/>
              </a:rPr>
              <a:t> is kept secret, acquisition of the </a:t>
            </a:r>
            <a:r>
              <a:rPr lang="en-US" sz="2200" b="1" i="0" u="none" strike="noStrike" baseline="0" dirty="0">
                <a:latin typeface="Calibri "/>
              </a:rPr>
              <a:t>ciphertext</a:t>
            </a:r>
            <a:r>
              <a:rPr lang="en-US" sz="2200" b="0" i="0" u="none" strike="noStrike" baseline="0" dirty="0">
                <a:latin typeface="Calibri "/>
              </a:rPr>
              <a:t> by unauthorized personnel is of no consequence to the communicating parties.</a:t>
            </a:r>
          </a:p>
          <a:p>
            <a:pPr algn="l"/>
            <a:r>
              <a:rPr lang="en-US" sz="2400" b="0" i="0" u="none" strike="noStrike" baseline="0" dirty="0">
                <a:latin typeface="Calibri "/>
              </a:rPr>
              <a:t>Good encryption systems do not depend on keeping the </a:t>
            </a:r>
            <a:r>
              <a:rPr lang="en-US" sz="2400" b="1" i="0" u="none" strike="noStrike" baseline="0" dirty="0">
                <a:latin typeface="Calibri "/>
              </a:rPr>
              <a:t>algorithm secret</a:t>
            </a:r>
            <a:r>
              <a:rPr lang="en-US" sz="2400" i="0" u="none" strike="noStrike" baseline="0" dirty="0">
                <a:latin typeface="Calibri "/>
              </a:rPr>
              <a:t>. Only</a:t>
            </a:r>
            <a:r>
              <a:rPr lang="en-US" sz="2400" b="0" i="0" u="none" strike="noStrike" baseline="0" dirty="0">
                <a:latin typeface="Calibri "/>
              </a:rPr>
              <a:t> the </a:t>
            </a:r>
            <a:r>
              <a:rPr lang="en-US" sz="2400" b="1" i="0" u="none" strike="noStrike" baseline="0" dirty="0">
                <a:latin typeface="Calibri "/>
              </a:rPr>
              <a:t>keys must be kept secret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400" b="0" i="0" u="sng" strike="noStrike" baseline="0" dirty="0">
                <a:latin typeface="Calibri "/>
              </a:rPr>
              <a:t>The </a:t>
            </a:r>
            <a:r>
              <a:rPr lang="en-US" sz="2400" b="1" i="0" u="sng" strike="noStrike" baseline="0" dirty="0">
                <a:latin typeface="Calibri "/>
              </a:rPr>
              <a:t>key</a:t>
            </a:r>
            <a:r>
              <a:rPr lang="en-US" sz="2400" b="0" i="0" u="sng" strike="noStrike" baseline="0" dirty="0">
                <a:latin typeface="Calibri "/>
              </a:rPr>
              <a:t> is a </a:t>
            </a:r>
            <a:r>
              <a:rPr lang="en-US" sz="2400" b="1" i="0" u="sng" strike="noStrike" baseline="0" dirty="0">
                <a:latin typeface="Calibri "/>
              </a:rPr>
              <a:t>small numeric value</a:t>
            </a:r>
            <a:endParaRPr lang="en-US" sz="2400" u="sng" dirty="0">
              <a:latin typeface="Calibri "/>
            </a:endParaRPr>
          </a:p>
          <a:p>
            <a:pPr lvl="1"/>
            <a:r>
              <a:rPr lang="en-US" sz="2200" b="0" i="0" u="none" strike="noStrike" baseline="0" dirty="0">
                <a:latin typeface="Calibri "/>
              </a:rPr>
              <a:t>The </a:t>
            </a:r>
            <a:r>
              <a:rPr lang="en-US" sz="2200" b="1" i="0" u="none" strike="noStrike" baseline="0" dirty="0">
                <a:latin typeface="Calibri "/>
              </a:rPr>
              <a:t>more significant the key</a:t>
            </a:r>
            <a:r>
              <a:rPr lang="en-US" sz="2200" b="0" i="0" u="none" strike="noStrike" baseline="0" dirty="0">
                <a:latin typeface="Calibri "/>
              </a:rPr>
              <a:t>, the </a:t>
            </a:r>
            <a:r>
              <a:rPr lang="en-US" sz="2200" b="1" i="1" u="none" strike="noStrike" baseline="0" dirty="0">
                <a:latin typeface="Calibri "/>
              </a:rPr>
              <a:t>more secure the encryption </a:t>
            </a:r>
            <a:r>
              <a:rPr lang="en-US" sz="2200" b="0" i="0" u="none" strike="noStrike" baseline="0" dirty="0">
                <a:latin typeface="Calibri "/>
              </a:rPr>
              <a:t>because the large “</a:t>
            </a:r>
            <a:r>
              <a:rPr lang="en-US" sz="2200" b="1" i="0" u="none" strike="noStrike" baseline="0" dirty="0" err="1">
                <a:latin typeface="Calibri "/>
              </a:rPr>
              <a:t>keyspace</a:t>
            </a:r>
            <a:r>
              <a:rPr lang="en-US" sz="2200" b="0" i="0" u="none" strike="noStrike" baseline="0" dirty="0">
                <a:latin typeface="Calibri "/>
              </a:rPr>
              <a:t>” protects the </a:t>
            </a:r>
            <a:r>
              <a:rPr lang="en-US" sz="2200" b="1" i="0" u="none" strike="noStrike" baseline="0" dirty="0">
                <a:latin typeface="Calibri "/>
              </a:rPr>
              <a:t>ciphertext </a:t>
            </a:r>
            <a:r>
              <a:rPr lang="en-US" sz="2200" b="0" i="0" u="none" strike="noStrike" baseline="0" dirty="0">
                <a:latin typeface="Calibri "/>
              </a:rPr>
              <a:t>against those who try to break it.</a:t>
            </a:r>
          </a:p>
          <a:p>
            <a:r>
              <a:rPr lang="en-US" sz="2400" dirty="0"/>
              <a:t>Because the </a:t>
            </a:r>
            <a:r>
              <a:rPr lang="en-US" sz="2400" b="1" dirty="0"/>
              <a:t>same key </a:t>
            </a:r>
            <a:r>
              <a:rPr lang="en-US" sz="2400" dirty="0"/>
              <a:t>is used to </a:t>
            </a:r>
            <a:r>
              <a:rPr lang="en-US" sz="2400" b="1" i="1" dirty="0"/>
              <a:t>encrypt </a:t>
            </a:r>
            <a:r>
              <a:rPr lang="en-US" sz="2400" dirty="0"/>
              <a:t>and </a:t>
            </a:r>
            <a:r>
              <a:rPr lang="en-US" sz="2400" b="1" i="1" dirty="0"/>
              <a:t>decrypt</a:t>
            </a:r>
            <a:r>
              <a:rPr lang="en-US" sz="2400" dirty="0"/>
              <a:t>, symmetric encryption </a:t>
            </a:r>
            <a:r>
              <a:rPr lang="en-US" sz="2400" u="sng" dirty="0"/>
              <a:t>can cause problems with </a:t>
            </a:r>
            <a:r>
              <a:rPr lang="en-US" sz="2400" b="1" i="1" u="sng" dirty="0"/>
              <a:t>key management</a:t>
            </a:r>
          </a:p>
          <a:p>
            <a:pPr algn="l"/>
            <a:endParaRPr lang="en-US" sz="24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E9F63-AFB4-1F0D-6AB2-6E733BFAD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F54A-23B3-7FCE-01B5-63559609C0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E355C7-B320-5F96-03E5-FE9136E1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601579"/>
            <a:ext cx="11379200" cy="670559"/>
          </a:xfrm>
        </p:spPr>
        <p:txBody>
          <a:bodyPr/>
          <a:lstStyle/>
          <a:p>
            <a:r>
              <a:rPr lang="en-US" dirty="0"/>
              <a:t>Symmetric (Single Key) Encryption </a:t>
            </a:r>
          </a:p>
        </p:txBody>
      </p:sp>
    </p:spTree>
    <p:extLst>
      <p:ext uri="{BB962C8B-B14F-4D97-AF65-F5344CB8AC3E}">
        <p14:creationId xmlns:p14="http://schemas.microsoft.com/office/powerpoint/2010/main" val="2565885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057" y="578486"/>
            <a:ext cx="11379200" cy="746759"/>
          </a:xfrm>
        </p:spPr>
        <p:txBody>
          <a:bodyPr/>
          <a:lstStyle/>
          <a:p>
            <a:r>
              <a:rPr lang="en-US" dirty="0"/>
              <a:t>Public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2400" y="1328286"/>
            <a:ext cx="11887200" cy="4920114"/>
          </a:xfrm>
        </p:spPr>
        <p:txBody>
          <a:bodyPr>
            <a:normAutofit/>
          </a:bodyPr>
          <a:lstStyle/>
          <a:p>
            <a:r>
              <a:rPr lang="en-US" dirty="0">
                <a:latin typeface="Calibri "/>
              </a:rPr>
              <a:t>The </a:t>
            </a:r>
            <a:r>
              <a:rPr lang="en-US" b="1" i="1" u="sng" dirty="0">
                <a:latin typeface="Calibri "/>
              </a:rPr>
              <a:t>Public key encryption </a:t>
            </a:r>
            <a:r>
              <a:rPr lang="en-US" u="sng" dirty="0">
                <a:latin typeface="Calibri "/>
              </a:rPr>
              <a:t>is </a:t>
            </a:r>
            <a:r>
              <a:rPr lang="en-US" b="1" u="sng" dirty="0">
                <a:latin typeface="Calibri "/>
              </a:rPr>
              <a:t>asymmetric</a:t>
            </a:r>
            <a:r>
              <a:rPr lang="en-US" b="1" dirty="0">
                <a:latin typeface="Calibri "/>
              </a:rPr>
              <a:t>,</a:t>
            </a:r>
            <a:r>
              <a:rPr lang="en-US" dirty="0">
                <a:latin typeface="Calibri "/>
              </a:rPr>
              <a:t> so there are </a:t>
            </a:r>
            <a:r>
              <a:rPr lang="en-US" b="1" dirty="0">
                <a:latin typeface="Calibri "/>
              </a:rPr>
              <a:t>two different keys</a:t>
            </a:r>
            <a:r>
              <a:rPr lang="en-US" dirty="0">
                <a:latin typeface="Calibri "/>
              </a:rPr>
              <a:t>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>
                <a:latin typeface="Calibri "/>
              </a:rPr>
              <a:t>The </a:t>
            </a:r>
            <a:r>
              <a:rPr lang="en-US" b="1" i="1" dirty="0">
                <a:latin typeface="Calibri "/>
              </a:rPr>
              <a:t>public key </a:t>
            </a:r>
            <a:r>
              <a:rPr lang="en-US" dirty="0">
                <a:latin typeface="Calibri "/>
              </a:rPr>
              <a:t>is used to </a:t>
            </a:r>
            <a:r>
              <a:rPr lang="en-US" b="1" dirty="0">
                <a:latin typeface="Calibri "/>
              </a:rPr>
              <a:t>encrypt</a:t>
            </a:r>
            <a:r>
              <a:rPr lang="en-US" dirty="0">
                <a:latin typeface="Calibri "/>
              </a:rPr>
              <a:t> the message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>
                <a:latin typeface="Calibri "/>
              </a:rPr>
              <a:t>The </a:t>
            </a:r>
            <a:r>
              <a:rPr lang="en-US" b="1" i="1" dirty="0">
                <a:latin typeface="Calibri "/>
              </a:rPr>
              <a:t>private key </a:t>
            </a:r>
            <a:r>
              <a:rPr lang="en-US" dirty="0">
                <a:latin typeface="Calibri "/>
              </a:rPr>
              <a:t>is used to </a:t>
            </a:r>
            <a:r>
              <a:rPr lang="en-US" b="1" dirty="0">
                <a:latin typeface="Calibri "/>
              </a:rPr>
              <a:t>decrypt</a:t>
            </a:r>
            <a:r>
              <a:rPr lang="en-US" dirty="0">
                <a:latin typeface="Calibri "/>
              </a:rPr>
              <a:t> the message</a:t>
            </a:r>
          </a:p>
          <a:p>
            <a:pPr lvl="2"/>
            <a:r>
              <a:rPr lang="en-US" sz="2400" b="0" i="0" u="none" strike="noStrike" baseline="0" dirty="0">
                <a:latin typeface="Calibri "/>
              </a:rPr>
              <a:t>Keys are often 512 bits, 1,024 bits, or 2,048 bits in length.</a:t>
            </a:r>
          </a:p>
          <a:p>
            <a:r>
              <a:rPr lang="en-US" sz="2400" b="1" dirty="0">
                <a:latin typeface="Calibri "/>
              </a:rPr>
              <a:t>Public key </a:t>
            </a:r>
            <a:r>
              <a:rPr lang="en-US" sz="2400" dirty="0">
                <a:latin typeface="Calibri "/>
              </a:rPr>
              <a:t>systems are based on </a:t>
            </a:r>
            <a:r>
              <a:rPr lang="en-US" sz="2400" b="1" dirty="0">
                <a:latin typeface="Calibri "/>
              </a:rPr>
              <a:t>one-way functions</a:t>
            </a:r>
          </a:p>
          <a:p>
            <a:pPr lvl="1"/>
            <a:r>
              <a:rPr lang="en-US" b="0" i="1" u="none" strike="noStrike" baseline="0" dirty="0">
                <a:latin typeface="Calibri "/>
              </a:rPr>
              <a:t>Once the </a:t>
            </a:r>
            <a:r>
              <a:rPr lang="en-US" b="1" i="1" u="none" strike="noStrike" baseline="0" dirty="0">
                <a:latin typeface="Calibri "/>
              </a:rPr>
              <a:t>public</a:t>
            </a:r>
            <a:r>
              <a:rPr lang="en-US" b="0" i="1" u="none" strike="noStrike" baseline="0" dirty="0">
                <a:latin typeface="Calibri "/>
              </a:rPr>
              <a:t> </a:t>
            </a:r>
            <a:r>
              <a:rPr lang="en-US" b="1" i="1" u="none" strike="noStrike" baseline="0" dirty="0">
                <a:latin typeface="Calibri "/>
              </a:rPr>
              <a:t>key encryption </a:t>
            </a:r>
            <a:r>
              <a:rPr lang="en-US" i="1" u="none" strike="noStrike" baseline="0" dirty="0">
                <a:latin typeface="Calibri "/>
              </a:rPr>
              <a:t>encrypts your message</a:t>
            </a:r>
            <a:r>
              <a:rPr lang="en-US" b="0" i="1" u="none" strike="noStrike" baseline="0" dirty="0">
                <a:latin typeface="Calibri "/>
              </a:rPr>
              <a:t>, the message cannot be </a:t>
            </a:r>
            <a:r>
              <a:rPr lang="en-US" b="1" i="1" u="none" strike="noStrike" baseline="0" dirty="0">
                <a:latin typeface="Calibri "/>
              </a:rPr>
              <a:t>decrypted</a:t>
            </a:r>
            <a:r>
              <a:rPr lang="en-US" b="0" i="1" u="none" strike="noStrike" baseline="0" dirty="0">
                <a:latin typeface="Calibri "/>
              </a:rPr>
              <a:t> without a </a:t>
            </a:r>
            <a:r>
              <a:rPr lang="en-US" b="1" i="1" u="none" strike="noStrike" baseline="0" dirty="0">
                <a:latin typeface="Calibri "/>
              </a:rPr>
              <a:t>separate</a:t>
            </a:r>
            <a:r>
              <a:rPr lang="en-US" b="0" i="1" u="none" strike="noStrike" baseline="0" dirty="0">
                <a:latin typeface="Calibri "/>
              </a:rPr>
              <a:t> </a:t>
            </a:r>
            <a:r>
              <a:rPr lang="en-US" b="1" i="1" u="none" strike="noStrike" baseline="0" dirty="0">
                <a:latin typeface="Calibri "/>
              </a:rPr>
              <a:t>private key</a:t>
            </a:r>
            <a:r>
              <a:rPr lang="en-US" b="0" i="0" u="none" strike="noStrike" baseline="0" dirty="0">
                <a:latin typeface="Calibri "/>
              </a:rPr>
              <a:t>. </a:t>
            </a:r>
          </a:p>
          <a:p>
            <a:r>
              <a:rPr lang="en-US" sz="2400" b="1" i="0" u="none" strike="noStrike" baseline="0" dirty="0">
                <a:latin typeface="Calibri "/>
              </a:rPr>
              <a:t>Public key encryption </a:t>
            </a:r>
            <a:r>
              <a:rPr lang="en-US" sz="2400" b="0" i="0" u="none" strike="noStrike" baseline="0" dirty="0">
                <a:latin typeface="Calibri "/>
              </a:rPr>
              <a:t>is one of the most secure encryption techniques available, excluding special encryption techniques developed by </a:t>
            </a:r>
            <a:r>
              <a:rPr lang="en-US" sz="2400" b="1" i="0" u="none" strike="noStrike" baseline="0" dirty="0">
                <a:latin typeface="Calibri "/>
              </a:rPr>
              <a:t>national security agencies</a:t>
            </a:r>
            <a:r>
              <a:rPr lang="en-US" sz="2400" b="0" i="0" u="none" strike="noStrike" baseline="0" dirty="0">
                <a:latin typeface="Calibri "/>
              </a:rPr>
              <a:t>.</a:t>
            </a:r>
            <a:endParaRPr lang="en-US" sz="2400" dirty="0">
              <a:latin typeface="Calibri "/>
            </a:endParaRPr>
          </a:p>
          <a:p>
            <a:r>
              <a:rPr lang="en-US" sz="2400" b="1" dirty="0">
                <a:latin typeface="Calibri "/>
              </a:rPr>
              <a:t>Public key encryption</a:t>
            </a:r>
            <a:r>
              <a:rPr lang="en-US" sz="2400" dirty="0">
                <a:latin typeface="Calibri "/>
              </a:rPr>
              <a:t> greatly reduces the </a:t>
            </a:r>
            <a:r>
              <a:rPr lang="en-US" sz="2400" b="1" dirty="0">
                <a:latin typeface="Calibri "/>
              </a:rPr>
              <a:t>key management </a:t>
            </a:r>
            <a:r>
              <a:rPr lang="en-US" sz="2400" dirty="0">
                <a:latin typeface="Calibri "/>
              </a:rPr>
              <a:t>problem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Each user has a </a:t>
            </a:r>
            <a:r>
              <a:rPr lang="en-US" b="1" i="0" u="none" strike="noStrike" baseline="0" dirty="0">
                <a:latin typeface="Calibri "/>
              </a:rPr>
              <a:t>public key </a:t>
            </a:r>
            <a:r>
              <a:rPr lang="en-US" b="0" i="0" u="none" strike="noStrike" baseline="0" dirty="0">
                <a:latin typeface="Calibri "/>
              </a:rPr>
              <a:t>to encrypt messages sent to it. </a:t>
            </a:r>
            <a:r>
              <a:rPr lang="en-US" sz="2400" b="0" i="0" u="none" strike="noStrike" baseline="0" dirty="0">
                <a:latin typeface="Calibri "/>
              </a:rPr>
              <a:t>In addition, each user has a </a:t>
            </a:r>
            <a:r>
              <a:rPr lang="en-US" sz="2400" b="1" i="0" u="none" strike="noStrike" baseline="0" dirty="0">
                <a:latin typeface="Calibri "/>
              </a:rPr>
              <a:t>private key </a:t>
            </a:r>
            <a:r>
              <a:rPr lang="en-US" sz="2400" b="0" i="0" u="none" strike="noStrike" baseline="0" dirty="0">
                <a:latin typeface="Calibri "/>
              </a:rPr>
              <a:t>that decrypts only the messages </a:t>
            </a:r>
            <a:r>
              <a:rPr lang="en-US" sz="2400" b="1" i="0" u="none" strike="noStrike" baseline="0" dirty="0">
                <a:latin typeface="Calibri "/>
              </a:rPr>
              <a:t>encrypted</a:t>
            </a:r>
            <a:r>
              <a:rPr lang="en-US" sz="2400" b="0" i="0" u="none" strike="noStrike" baseline="0" dirty="0">
                <a:latin typeface="Calibri "/>
              </a:rPr>
              <a:t> by its public key.</a:t>
            </a:r>
            <a:endParaRPr lang="en-US" dirty="0">
              <a:latin typeface="Calibri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969311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C4F7-59ED-B89B-EF4A-9AEAC3CB26A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356359"/>
            <a:ext cx="11734800" cy="4892041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Calibri "/>
              </a:rPr>
              <a:t> If two parties wish to communicate via a network, there is </a:t>
            </a:r>
            <a:r>
              <a:rPr lang="en-US" sz="2400" b="1" i="1" u="none" strike="noStrike" baseline="0" dirty="0">
                <a:latin typeface="Calibri "/>
              </a:rPr>
              <a:t>no need to exchange keys beforehand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Calibri "/>
              </a:rPr>
              <a:t>Each knows the other’s </a:t>
            </a:r>
            <a:r>
              <a:rPr lang="en-US" sz="2400" b="1" i="0" u="none" strike="noStrike" baseline="0" dirty="0">
                <a:latin typeface="Calibri "/>
              </a:rPr>
              <a:t>public key </a:t>
            </a:r>
            <a:r>
              <a:rPr lang="en-US" sz="2400" b="0" i="0" u="none" strike="noStrike" baseline="0" dirty="0">
                <a:latin typeface="Calibri "/>
              </a:rPr>
              <a:t>from the listing in a </a:t>
            </a:r>
            <a:r>
              <a:rPr lang="en-US" sz="2400" b="1" i="0" u="none" strike="noStrike" baseline="0" dirty="0">
                <a:latin typeface="Calibri "/>
              </a:rPr>
              <a:t>public directory </a:t>
            </a:r>
            <a:r>
              <a:rPr lang="en-US" sz="2400" b="0" i="0" u="none" strike="noStrike" baseline="0" dirty="0">
                <a:latin typeface="Calibri "/>
              </a:rPr>
              <a:t>and can communicate encrypted information immediately. </a:t>
            </a:r>
          </a:p>
          <a:p>
            <a:pPr algn="l"/>
            <a:r>
              <a:rPr lang="en-US" sz="2400" b="0" i="0" u="none" strike="noStrike" baseline="0" dirty="0">
                <a:latin typeface="Calibri "/>
              </a:rPr>
              <a:t>The </a:t>
            </a:r>
            <a:r>
              <a:rPr lang="en-US" sz="2400" b="1" i="0" u="none" strike="noStrike" baseline="0" dirty="0">
                <a:latin typeface="Calibri "/>
              </a:rPr>
              <a:t>key management problem </a:t>
            </a:r>
            <a:r>
              <a:rPr lang="en-US" sz="2400" b="0" i="0" u="none" strike="noStrike" baseline="0" dirty="0">
                <a:latin typeface="Calibri "/>
              </a:rPr>
              <a:t>is reduced to the on-site protection of the </a:t>
            </a:r>
            <a:r>
              <a:rPr lang="en-US" sz="2400" b="1" i="0" u="none" strike="noStrike" baseline="0" dirty="0">
                <a:latin typeface="Calibri "/>
              </a:rPr>
              <a:t>private key.</a:t>
            </a:r>
          </a:p>
          <a:p>
            <a:pPr algn="l"/>
            <a:r>
              <a:rPr lang="en-US" sz="2400" b="1" i="0" u="none" strike="noStrike" baseline="0" dirty="0">
                <a:latin typeface="Calibri "/>
              </a:rPr>
              <a:t> Figure 11-16 </a:t>
            </a:r>
            <a:r>
              <a:rPr lang="en-US" sz="2400" b="0" i="0" u="none" strike="noStrike" baseline="0" dirty="0">
                <a:latin typeface="Calibri "/>
              </a:rPr>
              <a:t>illustrates how this process works.</a:t>
            </a:r>
          </a:p>
          <a:p>
            <a:pPr algn="l"/>
            <a:r>
              <a:rPr lang="en-US" sz="2400" b="1" i="1" u="none" strike="noStrike" baseline="0" dirty="0">
                <a:latin typeface="Calibri "/>
              </a:rPr>
              <a:t> All public keys are published in a directory. </a:t>
            </a:r>
          </a:p>
          <a:p>
            <a:pPr lvl="1"/>
            <a:r>
              <a:rPr lang="en-US" sz="2200" b="0" i="0" u="none" strike="noStrike" baseline="0" dirty="0">
                <a:latin typeface="Calibri "/>
              </a:rPr>
              <a:t>When </a:t>
            </a:r>
            <a:r>
              <a:rPr lang="en-US" sz="2200" b="1" i="0" u="none" strike="noStrike" baseline="0" dirty="0">
                <a:latin typeface="Calibri "/>
              </a:rPr>
              <a:t>Organization A</a:t>
            </a:r>
            <a:r>
              <a:rPr lang="en-US" sz="2200" b="0" i="0" u="none" strike="noStrike" baseline="0" dirty="0">
                <a:latin typeface="Calibri "/>
              </a:rPr>
              <a:t> wants to send an </a:t>
            </a:r>
            <a:r>
              <a:rPr lang="en-US" sz="2200" b="1" i="0" u="none" strike="noStrike" baseline="0" dirty="0">
                <a:latin typeface="Calibri "/>
              </a:rPr>
              <a:t>encrypted message to Organization B</a:t>
            </a:r>
            <a:r>
              <a:rPr lang="en-US" sz="2200" b="0" i="0" u="none" strike="noStrike" baseline="0" dirty="0">
                <a:latin typeface="Calibri "/>
              </a:rPr>
              <a:t>, it looks through the </a:t>
            </a:r>
            <a:r>
              <a:rPr lang="en-US" sz="2200" b="1" i="0" u="none" strike="noStrike" baseline="0" dirty="0">
                <a:latin typeface="Calibri "/>
              </a:rPr>
              <a:t>directory to find its public key</a:t>
            </a:r>
            <a:r>
              <a:rPr lang="en-US" sz="2200" b="0" i="0" u="none" strike="noStrike" baseline="0" dirty="0">
                <a:latin typeface="Calibri "/>
              </a:rPr>
              <a:t>. </a:t>
            </a:r>
          </a:p>
          <a:p>
            <a:pPr lvl="1"/>
            <a:r>
              <a:rPr lang="en-US" sz="2200" b="0" i="0" u="none" strike="noStrike" baseline="0" dirty="0">
                <a:latin typeface="Calibri "/>
              </a:rPr>
              <a:t>It then </a:t>
            </a:r>
            <a:r>
              <a:rPr lang="en-US" sz="2200" b="1" i="0" u="none" strike="noStrike" baseline="0" dirty="0">
                <a:latin typeface="Calibri "/>
              </a:rPr>
              <a:t>encrypts the message using B’s public key</a:t>
            </a:r>
            <a:r>
              <a:rPr lang="en-US" sz="2200" b="0" i="0" u="none" strike="noStrike" baseline="0" dirty="0">
                <a:latin typeface="Calibri "/>
              </a:rPr>
              <a:t>. </a:t>
            </a:r>
          </a:p>
          <a:p>
            <a:pPr lvl="1"/>
            <a:r>
              <a:rPr lang="en-US" sz="2200" b="0" i="0" u="none" strike="noStrike" baseline="0" dirty="0">
                <a:latin typeface="Calibri "/>
              </a:rPr>
              <a:t>This </a:t>
            </a:r>
            <a:r>
              <a:rPr lang="en-US" sz="2200" b="1" i="0" u="none" strike="noStrike" baseline="0" dirty="0">
                <a:latin typeface="Calibri "/>
              </a:rPr>
              <a:t>encrypted message </a:t>
            </a:r>
            <a:r>
              <a:rPr lang="en-US" sz="2200" b="0" i="0" u="none" strike="noStrike" baseline="0" dirty="0">
                <a:latin typeface="Calibri "/>
              </a:rPr>
              <a:t>is sent through the network to </a:t>
            </a:r>
            <a:r>
              <a:rPr lang="en-US" sz="2200" b="1" i="0" u="none" strike="noStrike" baseline="0" dirty="0">
                <a:latin typeface="Calibri "/>
              </a:rPr>
              <a:t>Organization B</a:t>
            </a:r>
            <a:r>
              <a:rPr lang="en-US" sz="2200" b="0" i="0" u="none" strike="noStrike" baseline="0" dirty="0">
                <a:latin typeface="Calibri "/>
              </a:rPr>
              <a:t>, which </a:t>
            </a:r>
            <a:r>
              <a:rPr lang="en-US" sz="2200" b="1" i="0" u="none" strike="noStrike" baseline="0" dirty="0">
                <a:latin typeface="Calibri "/>
              </a:rPr>
              <a:t>decrypts </a:t>
            </a:r>
            <a:r>
              <a:rPr lang="en-US" sz="2200" b="0" i="0" u="none" strike="noStrike" baseline="0" dirty="0">
                <a:latin typeface="Calibri "/>
              </a:rPr>
              <a:t>the message using its </a:t>
            </a:r>
            <a:r>
              <a:rPr lang="en-US" sz="2200" b="1" i="0" u="none" strike="noStrike" baseline="0" dirty="0">
                <a:latin typeface="Calibri "/>
              </a:rPr>
              <a:t>private key</a:t>
            </a:r>
            <a:r>
              <a:rPr lang="en-US" sz="2200" b="0" i="0" u="none" strike="noStrike" baseline="0" dirty="0">
                <a:latin typeface="Calibri "/>
              </a:rPr>
              <a:t>.</a:t>
            </a:r>
            <a:endParaRPr lang="en-US" sz="22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B2B08-57BD-DB7B-87C6-BCC974282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694D-62C4-3B4E-01C9-F0ACAB59FB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F50926-3A85-55B1-FB47-B50539AE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79" y="609600"/>
            <a:ext cx="11379200" cy="746759"/>
          </a:xfrm>
        </p:spPr>
        <p:txBody>
          <a:bodyPr/>
          <a:lstStyle/>
          <a:p>
            <a:r>
              <a:rPr lang="en-US" dirty="0"/>
              <a:t>Public Key Encryption</a:t>
            </a:r>
          </a:p>
        </p:txBody>
      </p:sp>
    </p:spTree>
    <p:extLst>
      <p:ext uri="{BB962C8B-B14F-4D97-AF65-F5344CB8AC3E}">
        <p14:creationId xmlns:p14="http://schemas.microsoft.com/office/powerpoint/2010/main" val="119321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Main Reasons for an Increase in Computer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the past, </a:t>
            </a:r>
            <a:r>
              <a:rPr lang="en-US" b="1" dirty="0"/>
              <a:t>hacking</a:t>
            </a:r>
            <a:r>
              <a:rPr lang="en-US" dirty="0"/>
              <a:t> into somebody’s computer was considered to be a hobby, but today, being a </a:t>
            </a:r>
            <a:r>
              <a:rPr lang="en-US" b="1" dirty="0"/>
              <a:t>cybercriminal</a:t>
            </a:r>
            <a:r>
              <a:rPr lang="en-US" dirty="0"/>
              <a:t> is a profession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Hacktivism</a:t>
            </a:r>
            <a:r>
              <a:rPr lang="en-US" dirty="0"/>
              <a:t> (the use of hacking techniques to bring attention to a larger political or social goal) has become more common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increase in mobile devices offers a very fertile environment for exploitation</a:t>
            </a:r>
          </a:p>
          <a:p>
            <a:r>
              <a:rPr lang="en-US" dirty="0"/>
              <a:t>Protecting customer </a:t>
            </a:r>
            <a:r>
              <a:rPr lang="en-US" b="1" i="1" dirty="0"/>
              <a:t>privacy </a:t>
            </a:r>
            <a:r>
              <a:rPr lang="en-US" dirty="0"/>
              <a:t>and the risk of </a:t>
            </a:r>
            <a:r>
              <a:rPr lang="en-US" b="1" i="1" dirty="0"/>
              <a:t>identity theft </a:t>
            </a:r>
            <a:r>
              <a:rPr lang="en-US" dirty="0"/>
              <a:t>also drive the need for increased network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64272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B2B08-57BD-DB7B-87C6-BCC974282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694D-62C4-3B4E-01C9-F0ACAB59FB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5620C9FA-EC96-0A3B-2F9A-B0CD7A24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5943600" cy="5899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7636F-25E1-D356-644C-F8ABA2903017}"/>
              </a:ext>
            </a:extLst>
          </p:cNvPr>
          <p:cNvSpPr txBox="1"/>
          <p:nvPr/>
        </p:nvSpPr>
        <p:spPr>
          <a:xfrm>
            <a:off x="5410200" y="4800600"/>
            <a:ext cx="669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226C7B"/>
                </a:solidFill>
                <a:latin typeface="Georgia" panose="02040502050405020303" pitchFamily="18" charset="0"/>
              </a:rPr>
              <a:t>FIGURE 11-16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Secure transmission with public key encryption</a:t>
            </a:r>
            <a:endParaRPr lang="en-US" b="1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470046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C4F7-59ED-B89B-EF4A-9AEAC3CB26A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200" y="1143001"/>
            <a:ext cx="11963400" cy="5105400"/>
          </a:xfrm>
        </p:spPr>
        <p:txBody>
          <a:bodyPr>
            <a:noAutofit/>
          </a:bodyPr>
          <a:lstStyle/>
          <a:p>
            <a:pPr algn="l"/>
            <a:r>
              <a:rPr lang="en-US" sz="2400" b="1" i="0" u="none" strike="noStrike" baseline="0" dirty="0">
                <a:latin typeface="Calibri "/>
              </a:rPr>
              <a:t>Public key encryption </a:t>
            </a:r>
            <a:r>
              <a:rPr lang="en-US" sz="2400" b="0" i="0" u="none" strike="noStrike" baseline="0" dirty="0">
                <a:latin typeface="Calibri "/>
              </a:rPr>
              <a:t>also permits the use of </a:t>
            </a:r>
            <a:r>
              <a:rPr lang="en-US" sz="2400" b="1" i="1" u="sng" strike="noStrike" baseline="0" dirty="0">
                <a:latin typeface="Calibri "/>
              </a:rPr>
              <a:t>digital signatures </a:t>
            </a:r>
            <a:r>
              <a:rPr lang="en-US" sz="2400" b="0" i="0" u="none" strike="noStrike" baseline="0" dirty="0">
                <a:latin typeface="Calibri "/>
              </a:rPr>
              <a:t>through </a:t>
            </a:r>
            <a:r>
              <a:rPr lang="en-US" sz="2400" b="1" i="0" u="none" strike="noStrike" baseline="0" dirty="0">
                <a:latin typeface="Calibri "/>
              </a:rPr>
              <a:t>authentication</a:t>
            </a:r>
            <a:r>
              <a:rPr lang="en-US" sz="2400" b="0" i="0" u="none" strike="noStrike" baseline="0" dirty="0">
                <a:latin typeface="Calibri "/>
              </a:rPr>
              <a:t>.</a:t>
            </a:r>
          </a:p>
          <a:p>
            <a:pPr algn="l"/>
            <a:r>
              <a:rPr lang="en-US" sz="2400" b="1" i="0" u="none" strike="noStrike" baseline="0" dirty="0">
                <a:latin typeface="Calibri "/>
              </a:rPr>
              <a:t> Figure 11-17 </a:t>
            </a:r>
            <a:r>
              <a:rPr lang="en-US" sz="2400" b="0" i="0" u="none" strike="noStrike" baseline="0" dirty="0">
                <a:latin typeface="Calibri "/>
              </a:rPr>
              <a:t>illustrates </a:t>
            </a:r>
            <a:r>
              <a:rPr lang="en-US" sz="2400" b="1" i="0" u="none" strike="noStrike" baseline="0" dirty="0">
                <a:latin typeface="Calibri "/>
              </a:rPr>
              <a:t>how authentication </a:t>
            </a:r>
            <a:r>
              <a:rPr lang="en-US" sz="2400" b="0" i="0" u="none" strike="noStrike" baseline="0" dirty="0">
                <a:latin typeface="Calibri "/>
              </a:rPr>
              <a:t>can be combined with </a:t>
            </a:r>
            <a:r>
              <a:rPr lang="en-US" sz="2400" b="1" i="0" u="none" strike="noStrike" baseline="0" dirty="0">
                <a:latin typeface="Calibri "/>
              </a:rPr>
              <a:t>public encryption</a:t>
            </a:r>
            <a:r>
              <a:rPr lang="en-US" sz="2400" b="0" i="0" u="none" strike="noStrike" baseline="0" dirty="0">
                <a:latin typeface="Calibri "/>
              </a:rPr>
              <a:t> to provide a secure and authenticated transmission with </a:t>
            </a:r>
            <a:r>
              <a:rPr lang="en-US" sz="2400" b="0" i="0" u="sng" strike="noStrike" baseline="0" dirty="0">
                <a:latin typeface="Calibri "/>
              </a:rPr>
              <a:t>a </a:t>
            </a:r>
            <a:r>
              <a:rPr lang="en-US" sz="2400" b="1" i="0" u="sng" strike="noStrike" baseline="0" dirty="0">
                <a:latin typeface="Calibri "/>
              </a:rPr>
              <a:t>digital signature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Calibri "/>
              </a:rPr>
              <a:t>Normally, we </a:t>
            </a:r>
            <a:r>
              <a:rPr lang="en-US" sz="2400" b="1" i="0" u="none" strike="noStrike" baseline="0" dirty="0">
                <a:latin typeface="Calibri "/>
              </a:rPr>
              <a:t>encrypt</a:t>
            </a:r>
            <a:r>
              <a:rPr lang="en-US" sz="2400" b="0" i="0" u="none" strike="noStrike" baseline="0" dirty="0">
                <a:latin typeface="Calibri "/>
              </a:rPr>
              <a:t> with the </a:t>
            </a:r>
            <a:r>
              <a:rPr lang="en-US" sz="2400" b="1" i="0" u="none" strike="noStrike" baseline="0" dirty="0">
                <a:latin typeface="Calibri "/>
              </a:rPr>
              <a:t>public key </a:t>
            </a:r>
            <a:r>
              <a:rPr lang="en-US" sz="2400" b="0" i="0" u="none" strike="noStrike" baseline="0" dirty="0">
                <a:latin typeface="Calibri "/>
              </a:rPr>
              <a:t>and </a:t>
            </a:r>
            <a:r>
              <a:rPr lang="en-US" sz="2400" b="1" i="0" u="none" strike="noStrike" baseline="0" dirty="0">
                <a:latin typeface="Calibri "/>
              </a:rPr>
              <a:t>decrypt</a:t>
            </a:r>
            <a:r>
              <a:rPr lang="en-US" sz="2400" b="0" i="0" u="none" strike="noStrike" baseline="0" dirty="0">
                <a:latin typeface="Calibri "/>
              </a:rPr>
              <a:t> with the </a:t>
            </a:r>
            <a:r>
              <a:rPr lang="en-US" sz="2400" b="1" i="0" u="none" strike="noStrike" baseline="0" dirty="0">
                <a:latin typeface="Calibri "/>
              </a:rPr>
              <a:t>private key</a:t>
            </a:r>
            <a:r>
              <a:rPr lang="en-US" sz="2400" dirty="0">
                <a:latin typeface="Calibri "/>
              </a:rPr>
              <a:t>:</a:t>
            </a:r>
            <a:endParaRPr lang="en-US" sz="2400" b="0" i="0" u="none" strike="noStrike" baseline="0" dirty="0">
              <a:latin typeface="Calibri "/>
            </a:endParaRPr>
          </a:p>
          <a:p>
            <a:pPr lvl="1"/>
            <a:r>
              <a:rPr lang="en-US" b="0" i="0" u="none" strike="noStrike" baseline="0" dirty="0">
                <a:latin typeface="Calibri "/>
              </a:rPr>
              <a:t>However, </a:t>
            </a:r>
            <a:r>
              <a:rPr lang="en-US" b="1" i="1" u="sng" strike="noStrike" baseline="0" dirty="0">
                <a:latin typeface="Calibri "/>
              </a:rPr>
              <a:t>it is possible to do the inverse</a:t>
            </a:r>
            <a:r>
              <a:rPr lang="en-US" b="0" i="0" u="none" strike="noStrike" baseline="0" dirty="0">
                <a:latin typeface="Calibri "/>
              </a:rPr>
              <a:t>: </a:t>
            </a:r>
            <a:r>
              <a:rPr lang="en-US" b="1" i="1" u="none" strike="noStrike" baseline="0" dirty="0">
                <a:latin typeface="Calibri "/>
              </a:rPr>
              <a:t>encrypt with the private key and decrypt with the public key</a:t>
            </a:r>
            <a:r>
              <a:rPr lang="en-US" b="0" i="0" u="none" strike="noStrike" baseline="0" dirty="0">
                <a:latin typeface="Calibri "/>
              </a:rPr>
              <a:t>.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Because the </a:t>
            </a:r>
            <a:r>
              <a:rPr lang="en-US" b="1" i="0" u="none" strike="noStrike" baseline="0" dirty="0">
                <a:latin typeface="Calibri "/>
              </a:rPr>
              <a:t>private key </a:t>
            </a:r>
            <a:r>
              <a:rPr lang="en-US" b="0" i="0" u="none" strike="noStrike" baseline="0" dirty="0">
                <a:latin typeface="Calibri "/>
              </a:rPr>
              <a:t>is </a:t>
            </a:r>
            <a:r>
              <a:rPr lang="en-US" b="1" i="0" u="none" strike="noStrike" baseline="0" dirty="0">
                <a:latin typeface="Calibri "/>
              </a:rPr>
              <a:t>secret</a:t>
            </a:r>
            <a:r>
              <a:rPr lang="en-US" b="0" i="0" u="none" strike="noStrike" baseline="0" dirty="0">
                <a:latin typeface="Calibri "/>
              </a:rPr>
              <a:t>, only the real user can </a:t>
            </a:r>
            <a:r>
              <a:rPr lang="en-US" b="1" i="0" u="none" strike="noStrike" baseline="0" dirty="0">
                <a:latin typeface="Calibri "/>
              </a:rPr>
              <a:t>encrypt </a:t>
            </a:r>
            <a:r>
              <a:rPr lang="en-US" b="0" i="0" u="none" strike="noStrike" baseline="0" dirty="0">
                <a:latin typeface="Calibri "/>
              </a:rPr>
              <a:t>a message.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Thus, many financial transactions use a </a:t>
            </a:r>
            <a:r>
              <a:rPr lang="en-US" b="1" i="0" u="none" strike="noStrike" baseline="0" dirty="0">
                <a:latin typeface="Calibri "/>
              </a:rPr>
              <a:t>digital signature </a:t>
            </a:r>
            <a:r>
              <a:rPr lang="en-US" b="0" i="0" u="none" strike="noStrike" baseline="0" dirty="0">
                <a:latin typeface="Calibri "/>
              </a:rPr>
              <a:t>as a legal signature.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The </a:t>
            </a:r>
            <a:r>
              <a:rPr lang="en-US" b="1" i="0" u="none" strike="noStrike" baseline="0" dirty="0">
                <a:latin typeface="Calibri "/>
              </a:rPr>
              <a:t>sender encrypts this signature </a:t>
            </a:r>
            <a:r>
              <a:rPr lang="en-US" b="0" i="0" u="none" strike="noStrike" baseline="0" dirty="0">
                <a:latin typeface="Calibri "/>
              </a:rPr>
              <a:t>using the </a:t>
            </a:r>
            <a:r>
              <a:rPr lang="en-US" b="1" i="0" u="none" strike="noStrike" baseline="0" dirty="0">
                <a:latin typeface="Calibri "/>
              </a:rPr>
              <a:t>private key</a:t>
            </a:r>
            <a:r>
              <a:rPr lang="en-US" b="0" i="0" u="none" strike="noStrike" baseline="0" dirty="0">
                <a:latin typeface="Calibri "/>
              </a:rPr>
              <a:t>.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The </a:t>
            </a:r>
            <a:r>
              <a:rPr lang="en-US" b="1" i="0" u="none" strike="noStrike" baseline="0" dirty="0">
                <a:latin typeface="Calibri "/>
              </a:rPr>
              <a:t>receiver </a:t>
            </a:r>
            <a:r>
              <a:rPr lang="en-US" b="0" i="0" u="none" strike="noStrike" baseline="0" dirty="0">
                <a:latin typeface="Calibri "/>
              </a:rPr>
              <a:t>uses the </a:t>
            </a:r>
            <a:r>
              <a:rPr lang="en-US" b="1" i="0" u="none" strike="noStrike" baseline="0" dirty="0">
                <a:latin typeface="Calibri "/>
              </a:rPr>
              <a:t>sender’s public key to decrypt </a:t>
            </a:r>
            <a:r>
              <a:rPr lang="en-US" b="0" i="0" u="none" strike="noStrike" baseline="0" dirty="0">
                <a:latin typeface="Calibri "/>
              </a:rPr>
              <a:t>the signature block </a:t>
            </a:r>
          </a:p>
          <a:p>
            <a:pPr lvl="1"/>
            <a:r>
              <a:rPr lang="en-US" b="0" i="0" u="none" strike="noStrike" baseline="0" dirty="0">
                <a:latin typeface="Calibri "/>
              </a:rPr>
              <a:t>Compares the result to the name and other key contents in the rest of the message to ensure a match. </a:t>
            </a:r>
            <a:endParaRPr lang="en-US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B2B08-57BD-DB7B-87C6-BCC974282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694D-62C4-3B4E-01C9-F0ACAB59FB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F50926-3A85-55B1-FB47-B50539AE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75" y="533400"/>
            <a:ext cx="11379200" cy="746759"/>
          </a:xfrm>
        </p:spPr>
        <p:txBody>
          <a:bodyPr/>
          <a:lstStyle/>
          <a:p>
            <a:r>
              <a:rPr lang="en-US" dirty="0"/>
              <a:t>Public Key Encryption: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54095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C4F7-59ED-B89B-EF4A-9AEAC3CB26A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356359"/>
            <a:ext cx="11734800" cy="4892041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>
                <a:latin typeface="Calibri "/>
              </a:rPr>
              <a:t>Encrypted message to B from A </a:t>
            </a:r>
            <a:r>
              <a:rPr lang="en-US" sz="2400" dirty="0">
                <a:latin typeface="Calibri "/>
              </a:rPr>
              <a:t>using</a:t>
            </a:r>
            <a:r>
              <a:rPr lang="en-US" sz="2400" b="1" dirty="0">
                <a:latin typeface="Calibri "/>
              </a:rPr>
              <a:t> </a:t>
            </a:r>
            <a:r>
              <a:rPr lang="en-US" sz="2400" b="1" i="0" u="none" strike="noStrike" baseline="0" dirty="0">
                <a:latin typeface="Calibri "/>
              </a:rPr>
              <a:t>Organization A’s private key </a:t>
            </a:r>
            <a:r>
              <a:rPr lang="en-US" sz="2400" b="0" i="0" u="none" strike="noStrike" baseline="0" dirty="0">
                <a:latin typeface="Calibri "/>
              </a:rPr>
              <a:t>(</a:t>
            </a:r>
            <a:r>
              <a:rPr lang="en-US" sz="2400" b="1" i="0" u="none" strike="noStrike" baseline="0" dirty="0">
                <a:latin typeface="Calibri "/>
              </a:rPr>
              <a:t>Figure 11-17</a:t>
            </a:r>
            <a:r>
              <a:rPr lang="en-US" sz="2400" b="0" i="0" u="none" strike="noStrike" baseline="0" dirty="0">
                <a:latin typeface="Calibri "/>
              </a:rPr>
              <a:t>)</a:t>
            </a:r>
            <a:r>
              <a:rPr lang="en-US" sz="2400" i="0" u="none" strike="noStrike" baseline="0" dirty="0">
                <a:latin typeface="Calibri "/>
              </a:rPr>
              <a:t>.</a:t>
            </a:r>
          </a:p>
          <a:p>
            <a:pPr algn="l"/>
            <a:r>
              <a:rPr lang="en-US" sz="2400" dirty="0">
                <a:latin typeface="Calibri "/>
              </a:rPr>
              <a:t>T</a:t>
            </a:r>
            <a:r>
              <a:rPr lang="en-US" sz="2400" b="0" i="0" u="none" strike="noStrike" baseline="0" dirty="0">
                <a:latin typeface="Calibri "/>
              </a:rPr>
              <a:t>hen, </a:t>
            </a:r>
            <a:r>
              <a:rPr lang="en-US" sz="2400" b="1" i="0" u="none" strike="noStrike" baseline="0" dirty="0">
                <a:latin typeface="Calibri "/>
              </a:rPr>
              <a:t>Authenticate</a:t>
            </a:r>
            <a:r>
              <a:rPr lang="en-US" sz="2400" b="0" i="0" u="none" strike="noStrike" baseline="0" dirty="0">
                <a:latin typeface="Calibri "/>
              </a:rPr>
              <a:t> (via digital signature) the encrypted message using </a:t>
            </a:r>
            <a:r>
              <a:rPr lang="en-US" sz="2400" b="1" i="0" u="none" strike="noStrike" baseline="0" dirty="0">
                <a:latin typeface="Calibri "/>
              </a:rPr>
              <a:t>Organization B’s public key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Calibri "/>
              </a:rPr>
              <a:t>The </a:t>
            </a:r>
            <a:r>
              <a:rPr lang="en-US" sz="2400" b="1" i="0" u="none" strike="noStrike" baseline="0" dirty="0">
                <a:latin typeface="Calibri "/>
              </a:rPr>
              <a:t>encrypted and authenticated </a:t>
            </a:r>
            <a:r>
              <a:rPr lang="en-US" sz="2400" b="0" i="0" u="none" strike="noStrike" baseline="0" dirty="0">
                <a:latin typeface="Calibri "/>
              </a:rPr>
              <a:t>message is then transmitted to </a:t>
            </a:r>
            <a:r>
              <a:rPr lang="en-US" sz="2400" b="1" i="0" u="none" strike="noStrike" baseline="0" dirty="0">
                <a:latin typeface="Calibri "/>
              </a:rPr>
              <a:t>Organization B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400" b="1" i="0" u="none" strike="noStrike" baseline="0" dirty="0">
                <a:latin typeface="Calibri "/>
              </a:rPr>
              <a:t>Organization B </a:t>
            </a:r>
            <a:r>
              <a:rPr lang="en-US" sz="2400" b="0" i="0" u="none" strike="noStrike" baseline="0" dirty="0">
                <a:latin typeface="Calibri "/>
              </a:rPr>
              <a:t>first </a:t>
            </a:r>
            <a:r>
              <a:rPr lang="en-US" sz="2400" b="1" i="0" u="none" strike="noStrike" baseline="0" dirty="0">
                <a:latin typeface="Calibri "/>
              </a:rPr>
              <a:t>decrypts</a:t>
            </a:r>
            <a:r>
              <a:rPr lang="en-US" sz="2400" b="0" i="0" u="none" strike="noStrike" baseline="0" dirty="0">
                <a:latin typeface="Calibri "/>
              </a:rPr>
              <a:t> the message using </a:t>
            </a:r>
            <a:r>
              <a:rPr lang="en-US" sz="2400" b="1" i="0" u="none" strike="noStrike" baseline="0" dirty="0">
                <a:latin typeface="Calibri "/>
              </a:rPr>
              <a:t>its private key</a:t>
            </a:r>
            <a:r>
              <a:rPr lang="en-US" sz="2400" dirty="0">
                <a:latin typeface="Calibri "/>
              </a:rPr>
              <a:t>, </a:t>
            </a:r>
            <a:r>
              <a:rPr lang="en-US" sz="2400" i="0" u="none" strike="noStrike" baseline="0" dirty="0">
                <a:latin typeface="Calibri "/>
              </a:rPr>
              <a:t>indicating </a:t>
            </a:r>
            <a:r>
              <a:rPr lang="en-US" sz="2400" b="0" i="0" u="none" strike="noStrike" baseline="0" dirty="0">
                <a:latin typeface="Calibri "/>
              </a:rPr>
              <a:t>it is an </a:t>
            </a:r>
            <a:r>
              <a:rPr lang="en-US" sz="2400" b="1" i="0" u="none" strike="noStrike" baseline="0" dirty="0">
                <a:latin typeface="Calibri "/>
              </a:rPr>
              <a:t>authenticated</a:t>
            </a:r>
            <a:r>
              <a:rPr lang="en-US" sz="2400" b="0" i="0" u="none" strike="noStrike" baseline="0" dirty="0">
                <a:latin typeface="Calibri "/>
              </a:rPr>
              <a:t> message. </a:t>
            </a:r>
          </a:p>
          <a:p>
            <a:pPr algn="l"/>
            <a:r>
              <a:rPr lang="en-US" sz="2400" b="1" i="0" u="none" strike="noStrike" baseline="0" dirty="0">
                <a:latin typeface="Calibri "/>
              </a:rPr>
              <a:t>Organization B</a:t>
            </a:r>
            <a:r>
              <a:rPr lang="en-US" sz="2400" b="0" i="0" u="none" strike="noStrike" baseline="0" dirty="0">
                <a:latin typeface="Calibri "/>
              </a:rPr>
              <a:t> then </a:t>
            </a:r>
            <a:r>
              <a:rPr lang="en-US" sz="2400" b="1" i="0" u="none" strike="noStrike" baseline="0" dirty="0">
                <a:latin typeface="Calibri "/>
              </a:rPr>
              <a:t>decrypts</a:t>
            </a:r>
            <a:r>
              <a:rPr lang="en-US" sz="2400" b="0" i="0" u="none" strike="noStrike" baseline="0" dirty="0">
                <a:latin typeface="Calibri "/>
              </a:rPr>
              <a:t> the message using </a:t>
            </a:r>
            <a:r>
              <a:rPr lang="en-US" sz="2400" b="1" i="0" u="none" strike="noStrike" baseline="0" dirty="0">
                <a:latin typeface="Calibri "/>
              </a:rPr>
              <a:t>A’s public key </a:t>
            </a:r>
            <a:r>
              <a:rPr lang="en-US" sz="2400" b="0" i="0" u="none" strike="noStrike" baseline="0" dirty="0">
                <a:latin typeface="Calibri "/>
              </a:rPr>
              <a:t>to produce the original </a:t>
            </a:r>
            <a:r>
              <a:rPr lang="en-US" sz="2400" b="1" i="0" u="none" strike="noStrike" baseline="0" dirty="0">
                <a:latin typeface="Calibri "/>
              </a:rPr>
              <a:t>plaintext message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Calibri "/>
              </a:rPr>
              <a:t>Since </a:t>
            </a:r>
            <a:r>
              <a:rPr lang="en-US" sz="2400" b="0" i="0" u="sng" strike="noStrike" baseline="0" dirty="0">
                <a:latin typeface="Calibri "/>
              </a:rPr>
              <a:t>only </a:t>
            </a:r>
            <a:r>
              <a:rPr lang="en-US" sz="2400" b="1" i="0" u="sng" strike="noStrike" baseline="0" dirty="0">
                <a:latin typeface="Calibri "/>
              </a:rPr>
              <a:t>Organization A </a:t>
            </a:r>
            <a:r>
              <a:rPr lang="en-US" sz="2400" b="0" i="0" u="sng" strike="noStrike" baseline="0" dirty="0">
                <a:latin typeface="Calibri "/>
              </a:rPr>
              <a:t>has the </a:t>
            </a:r>
            <a:r>
              <a:rPr lang="en-US" sz="2400" b="1" i="0" u="sng" strike="noStrike" baseline="0" dirty="0">
                <a:latin typeface="Calibri "/>
              </a:rPr>
              <a:t>private key </a:t>
            </a:r>
            <a:r>
              <a:rPr lang="en-US" sz="2400" b="0" i="0" u="sng" strike="noStrike" baseline="0" dirty="0">
                <a:latin typeface="Calibri "/>
              </a:rPr>
              <a:t>that matches </a:t>
            </a:r>
            <a:r>
              <a:rPr lang="en-US" sz="2400" b="1" i="0" u="sng" strike="noStrike" baseline="0" dirty="0">
                <a:latin typeface="Calibri "/>
              </a:rPr>
              <a:t>A’s public key</a:t>
            </a:r>
            <a:r>
              <a:rPr lang="en-US" sz="2400" b="0" i="0" u="none" strike="noStrike" baseline="0" dirty="0">
                <a:latin typeface="Calibri "/>
              </a:rPr>
              <a:t>, </a:t>
            </a:r>
            <a:r>
              <a:rPr lang="en-US" sz="2400" b="1" i="0" u="none" strike="noStrike" baseline="0" dirty="0">
                <a:latin typeface="Calibri "/>
              </a:rPr>
              <a:t>B</a:t>
            </a:r>
            <a:r>
              <a:rPr lang="en-US" sz="2400" b="0" i="0" u="none" strike="noStrike" baseline="0" dirty="0">
                <a:latin typeface="Calibri "/>
              </a:rPr>
              <a:t> can safely assume that </a:t>
            </a:r>
            <a:r>
              <a:rPr lang="en-US" sz="2400" b="1" i="0" u="none" strike="noStrike" baseline="0" dirty="0">
                <a:latin typeface="Calibri "/>
              </a:rPr>
              <a:t>A </a:t>
            </a:r>
            <a:r>
              <a:rPr lang="en-US" sz="2400" b="0" i="0" u="none" strike="noStrike" baseline="0" dirty="0">
                <a:latin typeface="Calibri "/>
              </a:rPr>
              <a:t>sent the message. </a:t>
            </a:r>
          </a:p>
          <a:p>
            <a:pPr lvl="1"/>
            <a:r>
              <a:rPr lang="en-US" sz="2200" b="0" i="0" u="none" strike="noStrike" baseline="0" dirty="0">
                <a:latin typeface="Calibri "/>
              </a:rPr>
              <a:t>It would be possible for someone to create a website and claim to be “</a:t>
            </a:r>
            <a:r>
              <a:rPr lang="en-US" sz="2200" b="1" i="0" u="none" strike="noStrike" baseline="0" dirty="0">
                <a:latin typeface="Calibri "/>
              </a:rPr>
              <a:t>Organization A</a:t>
            </a:r>
            <a:r>
              <a:rPr lang="en-US" sz="2200" b="0" i="0" u="none" strike="noStrike" baseline="0" dirty="0">
                <a:latin typeface="Calibri "/>
              </a:rPr>
              <a:t>” when the person is someone else.</a:t>
            </a:r>
            <a:endParaRPr lang="en-US" sz="22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B2B08-57BD-DB7B-87C6-BCC974282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694D-62C4-3B4E-01C9-F0ACAB59FB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F50926-3A85-55B1-FB47-B50539AE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79" y="609600"/>
            <a:ext cx="11379200" cy="746759"/>
          </a:xfrm>
        </p:spPr>
        <p:txBody>
          <a:bodyPr/>
          <a:lstStyle/>
          <a:p>
            <a:r>
              <a:rPr lang="en-US" dirty="0"/>
              <a:t>Public Key Encryption: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713195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B2B08-57BD-DB7B-87C6-BCC974282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694D-62C4-3B4E-01C9-F0ACAB59FB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C70BE890-9717-B553-ABA4-4CB327D3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81000"/>
            <a:ext cx="5574598" cy="592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CFCE0-2582-90A8-923D-202E96EE65D1}"/>
              </a:ext>
            </a:extLst>
          </p:cNvPr>
          <p:cNvSpPr txBox="1"/>
          <p:nvPr/>
        </p:nvSpPr>
        <p:spPr>
          <a:xfrm>
            <a:off x="6072178" y="3341687"/>
            <a:ext cx="5805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226C7B"/>
                </a:solidFill>
                <a:latin typeface="Calibri "/>
              </a:rPr>
              <a:t>FIGURE 11-17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 "/>
              </a:rPr>
              <a:t>Authenticated and secure transmission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 "/>
              </a:rPr>
              <a:t>with public key encryption</a:t>
            </a:r>
            <a:endParaRPr lang="en-US" sz="2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42178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609600"/>
            <a:ext cx="11379200" cy="670559"/>
          </a:xfrm>
        </p:spPr>
        <p:txBody>
          <a:bodyPr/>
          <a:lstStyle/>
          <a:p>
            <a:r>
              <a:rPr lang="en-US" dirty="0"/>
              <a:t>Public Key Infrastructure (PKI)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228600" y="1447800"/>
            <a:ext cx="11734800" cy="4800600"/>
          </a:xfrm>
        </p:spPr>
        <p:txBody>
          <a:bodyPr/>
          <a:lstStyle/>
          <a:p>
            <a:r>
              <a:rPr lang="en-US" dirty="0"/>
              <a:t>Verifying identity is where the Internet’s </a:t>
            </a:r>
            <a:r>
              <a:rPr lang="en-US" b="1" dirty="0"/>
              <a:t>Public Key Infrastructure (PKI) </a:t>
            </a:r>
            <a:r>
              <a:rPr lang="en-US" dirty="0"/>
              <a:t>becomes important</a:t>
            </a:r>
          </a:p>
          <a:p>
            <a:r>
              <a:rPr lang="en-US" dirty="0"/>
              <a:t>The </a:t>
            </a:r>
            <a:r>
              <a:rPr lang="en-US" b="1" dirty="0"/>
              <a:t>PKI</a:t>
            </a:r>
            <a:r>
              <a:rPr lang="en-US" dirty="0"/>
              <a:t> is a set of </a:t>
            </a:r>
            <a:r>
              <a:rPr lang="en-US" i="1" dirty="0"/>
              <a:t>hardware</a:t>
            </a:r>
            <a:r>
              <a:rPr lang="en-US" dirty="0"/>
              <a:t>, </a:t>
            </a:r>
            <a:r>
              <a:rPr lang="en-US" i="1" dirty="0"/>
              <a:t>software, organizations</a:t>
            </a:r>
            <a:r>
              <a:rPr lang="en-US" dirty="0"/>
              <a:t>, and </a:t>
            </a:r>
            <a:r>
              <a:rPr lang="en-US" i="1" dirty="0"/>
              <a:t>policies</a:t>
            </a:r>
            <a:r>
              <a:rPr lang="en-US" dirty="0"/>
              <a:t> </a:t>
            </a:r>
            <a:r>
              <a:rPr lang="en-US" u="sng" dirty="0"/>
              <a:t>designed to make </a:t>
            </a:r>
            <a:r>
              <a:rPr lang="en-US" b="1" u="sng" dirty="0"/>
              <a:t>public key encryption </a:t>
            </a:r>
            <a:r>
              <a:rPr lang="en-US" u="sng" dirty="0"/>
              <a:t>work on the Internet</a:t>
            </a:r>
          </a:p>
          <a:p>
            <a:r>
              <a:rPr lang="en-US" b="1" dirty="0"/>
              <a:t>PKI</a:t>
            </a:r>
            <a:r>
              <a:rPr lang="en-US" dirty="0"/>
              <a:t> begins with a </a:t>
            </a:r>
            <a:r>
              <a:rPr lang="en-US" b="1" dirty="0"/>
              <a:t>certificate authority (CA)</a:t>
            </a:r>
            <a:r>
              <a:rPr lang="en-US" dirty="0"/>
              <a:t>, which is a </a:t>
            </a:r>
            <a:r>
              <a:rPr lang="en-US" b="1" dirty="0"/>
              <a:t>trusted organization </a:t>
            </a:r>
            <a:r>
              <a:rPr lang="en-US" dirty="0"/>
              <a:t>that can vouch (prove) for the authenticity of the person or organization using authentication</a:t>
            </a:r>
          </a:p>
          <a:p>
            <a:r>
              <a:rPr lang="en-US" dirty="0"/>
              <a:t>The </a:t>
            </a:r>
            <a:r>
              <a:rPr lang="en-US" b="1" dirty="0"/>
              <a:t>CA</a:t>
            </a:r>
            <a:r>
              <a:rPr lang="en-US" dirty="0"/>
              <a:t> issues a </a:t>
            </a:r>
            <a:r>
              <a:rPr lang="en-US" b="1" dirty="0"/>
              <a:t>digital certificate </a:t>
            </a:r>
            <a:r>
              <a:rPr lang="en-US" dirty="0"/>
              <a:t>that is the requestor’s </a:t>
            </a:r>
            <a:r>
              <a:rPr lang="en-US" b="1" dirty="0"/>
              <a:t>public key encrypted </a:t>
            </a:r>
            <a:r>
              <a:rPr lang="en-US" dirty="0"/>
              <a:t>using the </a:t>
            </a:r>
            <a:r>
              <a:rPr lang="en-US" b="1" dirty="0"/>
              <a:t>CA’s private key </a:t>
            </a:r>
            <a:r>
              <a:rPr lang="en-US" dirty="0"/>
              <a:t>as proof of identity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322167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09600"/>
            <a:ext cx="11379200" cy="746759"/>
          </a:xfrm>
        </p:spPr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1356359"/>
            <a:ext cx="11379200" cy="4892041"/>
          </a:xfrm>
        </p:spPr>
        <p:txBody>
          <a:bodyPr>
            <a:normAutofit/>
          </a:bodyPr>
          <a:lstStyle/>
          <a:p>
            <a:r>
              <a:rPr lang="en-US" dirty="0"/>
              <a:t>Once the </a:t>
            </a:r>
            <a:r>
              <a:rPr lang="en-US" b="1" dirty="0"/>
              <a:t>network perimeter </a:t>
            </a:r>
            <a:r>
              <a:rPr lang="en-US" dirty="0"/>
              <a:t>and the </a:t>
            </a:r>
            <a:r>
              <a:rPr lang="en-US" b="1" dirty="0"/>
              <a:t>network interior </a:t>
            </a:r>
            <a:r>
              <a:rPr lang="en-US" dirty="0"/>
              <a:t>have been secured, the next step is to ensure that </a:t>
            </a:r>
            <a:r>
              <a:rPr lang="en-US" b="1" dirty="0"/>
              <a:t>only authorized users </a:t>
            </a:r>
            <a:r>
              <a:rPr lang="en-US" dirty="0"/>
              <a:t>are permitted into the network</a:t>
            </a:r>
          </a:p>
          <a:p>
            <a:pPr lvl="1"/>
            <a:r>
              <a:rPr lang="en-US" dirty="0"/>
              <a:t>This is called </a:t>
            </a:r>
            <a:r>
              <a:rPr lang="en-US" b="1" i="1" dirty="0"/>
              <a:t>user authentication</a:t>
            </a:r>
          </a:p>
          <a:p>
            <a:r>
              <a:rPr lang="en-US" dirty="0"/>
              <a:t>The basis of user authentication is the </a:t>
            </a:r>
            <a:r>
              <a:rPr lang="en-US" b="1" i="1" dirty="0"/>
              <a:t>user profile </a:t>
            </a:r>
            <a:r>
              <a:rPr lang="en-US" dirty="0"/>
              <a:t>for each </a:t>
            </a:r>
            <a:r>
              <a:rPr lang="en-US" b="1" dirty="0"/>
              <a:t>user’s account</a:t>
            </a:r>
          </a:p>
          <a:p>
            <a:r>
              <a:rPr lang="en-US" dirty="0"/>
              <a:t>One security problem is the removal of user accounts when someone leaves an organization</a:t>
            </a:r>
          </a:p>
          <a:p>
            <a:pPr lvl="1"/>
            <a:r>
              <a:rPr lang="en-US" dirty="0"/>
              <a:t>Often, network managers are not informed of the departure</a:t>
            </a:r>
          </a:p>
          <a:p>
            <a:pPr lvl="1"/>
            <a:r>
              <a:rPr lang="en-US" dirty="0"/>
              <a:t>If the network staff members are not friendly, there is a risk that they may attempt to </a:t>
            </a:r>
            <a:r>
              <a:rPr lang="en-US" b="1" dirty="0"/>
              <a:t>access data </a:t>
            </a:r>
            <a:r>
              <a:rPr lang="en-US" dirty="0"/>
              <a:t>and resources and use them for personal gain or destroy them to get back at the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1035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85800"/>
            <a:ext cx="11379200" cy="746759"/>
          </a:xfrm>
        </p:spPr>
        <p:txBody>
          <a:bodyPr/>
          <a:lstStyle/>
          <a:p>
            <a:r>
              <a:rPr lang="en-US" dirty="0"/>
              <a:t>User Authentication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06400" y="1432559"/>
            <a:ext cx="11379200" cy="4815841"/>
          </a:xfrm>
        </p:spPr>
        <p:txBody>
          <a:bodyPr>
            <a:normAutofit/>
          </a:bodyPr>
          <a:lstStyle/>
          <a:p>
            <a:r>
              <a:rPr lang="en-US" b="1" dirty="0"/>
              <a:t>Gaining access </a:t>
            </a:r>
            <a:r>
              <a:rPr lang="en-US" dirty="0"/>
              <a:t>to a network </a:t>
            </a:r>
            <a:r>
              <a:rPr lang="en-US" b="1" dirty="0"/>
              <a:t>account</a:t>
            </a:r>
            <a:r>
              <a:rPr lang="en-US" dirty="0"/>
              <a:t> can be based on something you know, something you have, or something you are</a:t>
            </a:r>
          </a:p>
          <a:p>
            <a:r>
              <a:rPr lang="en-US" dirty="0"/>
              <a:t>The most common approach is something you know, usually a </a:t>
            </a:r>
            <a:r>
              <a:rPr lang="en-US" b="1" i="1" dirty="0"/>
              <a:t>password</a:t>
            </a:r>
          </a:p>
          <a:p>
            <a:pPr lvl="1"/>
            <a:r>
              <a:rPr lang="en-US" dirty="0"/>
              <a:t>Some organizations have moved to </a:t>
            </a:r>
            <a:r>
              <a:rPr lang="en-US" b="1" i="1" dirty="0"/>
              <a:t>passphrases</a:t>
            </a:r>
          </a:p>
          <a:p>
            <a:pPr lvl="1"/>
            <a:r>
              <a:rPr lang="en-US" b="1" i="1" dirty="0"/>
              <a:t>Password managers </a:t>
            </a:r>
            <a:r>
              <a:rPr lang="en-US" dirty="0"/>
              <a:t>are becoming more common</a:t>
            </a:r>
          </a:p>
          <a:p>
            <a:r>
              <a:rPr lang="en-US" dirty="0"/>
              <a:t>Entering a </a:t>
            </a:r>
            <a:r>
              <a:rPr lang="en-US" b="1" dirty="0"/>
              <a:t>password</a:t>
            </a:r>
            <a:r>
              <a:rPr lang="en-US" dirty="0"/>
              <a:t> in conjunction with something you have is called </a:t>
            </a:r>
            <a:r>
              <a:rPr lang="en-US" b="1" i="1" dirty="0"/>
              <a:t>two-factor authentication</a:t>
            </a:r>
          </a:p>
          <a:p>
            <a:pPr lvl="1"/>
            <a:r>
              <a:rPr lang="en-US" dirty="0"/>
              <a:t>Two-factor authentication commonly employs the </a:t>
            </a:r>
            <a:r>
              <a:rPr lang="en-US" b="1" dirty="0"/>
              <a:t>user’s mobile phone </a:t>
            </a:r>
            <a:r>
              <a:rPr lang="en-US" dirty="0"/>
              <a:t>(via OTP)</a:t>
            </a:r>
            <a:endParaRPr lang="en-US" b="1" dirty="0"/>
          </a:p>
          <a:p>
            <a:pPr lvl="1"/>
            <a:r>
              <a:rPr lang="en-US" dirty="0"/>
              <a:t>Another approach is </a:t>
            </a:r>
            <a:r>
              <a:rPr lang="en-US" b="1" i="1" dirty="0"/>
              <a:t>one-time passwords</a:t>
            </a:r>
          </a:p>
          <a:p>
            <a:r>
              <a:rPr lang="en-US" b="1" i="1" dirty="0"/>
              <a:t>Biometric systems </a:t>
            </a:r>
            <a:r>
              <a:rPr lang="en-US" dirty="0"/>
              <a:t>scan the user (</a:t>
            </a:r>
            <a:r>
              <a:rPr lang="en-US" i="1" dirty="0"/>
              <a:t>fingerprint</a:t>
            </a:r>
            <a:r>
              <a:rPr lang="en-US" dirty="0"/>
              <a:t>, or </a:t>
            </a:r>
            <a:r>
              <a:rPr lang="en-US" i="1" dirty="0"/>
              <a:t>retina</a:t>
            </a:r>
            <a:r>
              <a:rPr lang="en-US" dirty="0"/>
              <a:t>) to ensure that the user is the sole individual authorized to access the network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98579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28" y="609600"/>
            <a:ext cx="11379200" cy="822959"/>
          </a:xfrm>
        </p:spPr>
        <p:txBody>
          <a:bodyPr/>
          <a:lstStyle/>
          <a:p>
            <a:r>
              <a:rPr lang="en-US" dirty="0"/>
              <a:t>Preventing 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04800" y="1432559"/>
            <a:ext cx="11658600" cy="4815841"/>
          </a:xfrm>
        </p:spPr>
        <p:txBody>
          <a:bodyPr/>
          <a:lstStyle/>
          <a:p>
            <a:r>
              <a:rPr lang="en-US" dirty="0"/>
              <a:t>One of the most common ways for attackers to break into a system is through </a:t>
            </a:r>
            <a:r>
              <a:rPr lang="en-US" b="1" dirty="0"/>
              <a:t>social engineering</a:t>
            </a:r>
          </a:p>
          <a:p>
            <a:r>
              <a:rPr lang="en-US" b="1" i="1" u="sng" dirty="0"/>
              <a:t>Social engineering </a:t>
            </a:r>
            <a:r>
              <a:rPr lang="en-US" dirty="0"/>
              <a:t>refers to breaking security simply by </a:t>
            </a:r>
            <a:r>
              <a:rPr lang="en-US" b="1" i="1" dirty="0"/>
              <a:t>asking</a:t>
            </a:r>
          </a:p>
          <a:p>
            <a:r>
              <a:rPr lang="en-US" b="1" i="1" u="sng" dirty="0"/>
              <a:t>Phishing</a:t>
            </a:r>
            <a:r>
              <a:rPr lang="en-US" dirty="0"/>
              <a:t> is a very common type of </a:t>
            </a:r>
            <a:r>
              <a:rPr lang="en-US" b="1" dirty="0"/>
              <a:t>social engineering</a:t>
            </a:r>
          </a:p>
          <a:p>
            <a:pPr lvl="1"/>
            <a:r>
              <a:rPr lang="en-US" i="1" dirty="0"/>
              <a:t>The attacker emails millions of users that their </a:t>
            </a:r>
            <a:r>
              <a:rPr lang="en-US" b="1" i="1" dirty="0"/>
              <a:t>bank account </a:t>
            </a:r>
            <a:r>
              <a:rPr lang="en-US" i="1" dirty="0"/>
              <a:t>has been shut down due to an unauthorized access attempt and that they need to reactivate it by logging in to an attacker-provided site(by providing the account number, ATM password, etc..)</a:t>
            </a:r>
          </a:p>
          <a:p>
            <a:r>
              <a:rPr lang="en-US" dirty="0"/>
              <a:t>After the user logs into the </a:t>
            </a:r>
            <a:r>
              <a:rPr lang="en-US" b="1" dirty="0"/>
              <a:t>fake site </a:t>
            </a:r>
            <a:r>
              <a:rPr lang="en-US" dirty="0"/>
              <a:t>provided by the attacker, the attacker can use the </a:t>
            </a:r>
            <a:r>
              <a:rPr lang="en-US" b="1" dirty="0"/>
              <a:t>user’s user ID </a:t>
            </a:r>
            <a:r>
              <a:rPr lang="en-US" dirty="0"/>
              <a:t>and </a:t>
            </a:r>
            <a:r>
              <a:rPr lang="en-US" b="1" dirty="0"/>
              <a:t>password </a:t>
            </a:r>
            <a:r>
              <a:rPr lang="en-US" dirty="0"/>
              <a:t>to break into their </a:t>
            </a:r>
            <a:r>
              <a:rPr lang="en-US" i="1" dirty="0"/>
              <a:t>bank account </a:t>
            </a:r>
            <a:r>
              <a:rPr lang="en-US" dirty="0"/>
              <a:t>and other valuable areas of the system at 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1639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A776-D828-37E2-C03A-285E358D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3400"/>
            <a:ext cx="11379200" cy="670559"/>
          </a:xfrm>
        </p:spPr>
        <p:txBody>
          <a:bodyPr/>
          <a:lstStyle/>
          <a:p>
            <a:r>
              <a:rPr lang="en-US" dirty="0"/>
              <a:t>Why Networks Need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404A-9930-7073-7507-E8E07051B0D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371600"/>
            <a:ext cx="11658600" cy="487680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Calibri "/>
              </a:rPr>
              <a:t>Most o</a:t>
            </a:r>
            <a:r>
              <a:rPr lang="en-US" sz="2400" b="0" i="0" u="none" strike="noStrike" baseline="0" dirty="0">
                <a:latin typeface="Calibri "/>
              </a:rPr>
              <a:t>rganizations today have become increasingly dependent on </a:t>
            </a:r>
            <a:r>
              <a:rPr lang="en-US" sz="2400" b="1" i="0" u="none" strike="noStrike" baseline="0" dirty="0">
                <a:latin typeface="Calibri "/>
              </a:rPr>
              <a:t>data communication networks </a:t>
            </a:r>
            <a:r>
              <a:rPr lang="en-US" sz="2400" b="0" i="0" u="none" strike="noStrike" baseline="0" dirty="0">
                <a:latin typeface="Calibri "/>
              </a:rPr>
              <a:t>for their daily </a:t>
            </a:r>
            <a:r>
              <a:rPr lang="en-US" sz="2400" b="0" i="1" u="none" strike="noStrike" baseline="0" dirty="0">
                <a:latin typeface="Calibri "/>
              </a:rPr>
              <a:t>business communications</a:t>
            </a:r>
            <a:r>
              <a:rPr lang="en-US" sz="2400" b="0" i="0" u="none" strike="noStrike" baseline="0" dirty="0">
                <a:latin typeface="Calibri "/>
              </a:rPr>
              <a:t>, </a:t>
            </a:r>
            <a:r>
              <a:rPr lang="en-US" sz="2400" b="0" i="1" u="none" strike="noStrike" baseline="0" dirty="0">
                <a:latin typeface="Calibri "/>
              </a:rPr>
              <a:t>database information retrieval</a:t>
            </a:r>
            <a:r>
              <a:rPr lang="en-US" sz="2400" b="0" i="0" u="none" strike="noStrike" baseline="0" dirty="0">
                <a:latin typeface="Calibri "/>
              </a:rPr>
              <a:t>, </a:t>
            </a:r>
            <a:r>
              <a:rPr lang="en-US" sz="2400" b="0" i="1" u="none" strike="noStrike" baseline="0" dirty="0">
                <a:latin typeface="Calibri "/>
              </a:rPr>
              <a:t>distributed data processing</a:t>
            </a:r>
            <a:r>
              <a:rPr lang="en-US" sz="2400" b="0" i="0" u="none" strike="noStrike" baseline="0" dirty="0">
                <a:latin typeface="Calibri "/>
              </a:rPr>
              <a:t>, and the </a:t>
            </a:r>
            <a:r>
              <a:rPr lang="en-US" sz="2400" b="0" i="1" u="none" strike="noStrike" baseline="0" dirty="0">
                <a:latin typeface="Calibri "/>
              </a:rPr>
              <a:t>internetworking of LANs</a:t>
            </a:r>
            <a:r>
              <a:rPr lang="en-US" sz="2400" b="0" i="0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Calibri "/>
              </a:rPr>
              <a:t>The rise of the </a:t>
            </a:r>
            <a:r>
              <a:rPr lang="en-US" sz="2400" b="1" i="0" u="none" strike="noStrike" baseline="0" dirty="0">
                <a:latin typeface="Calibri "/>
              </a:rPr>
              <a:t>Internet</a:t>
            </a:r>
            <a:r>
              <a:rPr lang="en-US" sz="2400" b="0" i="0" u="none" strike="noStrike" baseline="0" dirty="0">
                <a:latin typeface="Calibri "/>
              </a:rPr>
              <a:t> has significantly </a:t>
            </a:r>
            <a:r>
              <a:rPr lang="en-US" sz="2400" b="1" i="1" u="none" strike="noStrike" baseline="0" dirty="0">
                <a:latin typeface="Calibri "/>
              </a:rPr>
              <a:t>increased the potential vulnerability </a:t>
            </a:r>
            <a:r>
              <a:rPr lang="en-US" sz="2400" b="0" i="0" u="none" strike="noStrike" baseline="0" dirty="0">
                <a:latin typeface="Calibri "/>
              </a:rPr>
              <a:t>of the organization’s assets. </a:t>
            </a:r>
          </a:p>
          <a:p>
            <a:pPr algn="l"/>
            <a:r>
              <a:rPr lang="en-US" sz="2400" b="0" i="0" u="none" strike="noStrike" baseline="0" dirty="0">
                <a:latin typeface="Calibri "/>
              </a:rPr>
              <a:t>Emphasis on </a:t>
            </a:r>
            <a:r>
              <a:rPr lang="en-US" sz="2400" b="1" i="0" u="none" strike="noStrike" baseline="0" dirty="0">
                <a:latin typeface="Calibri "/>
              </a:rPr>
              <a:t>network security </a:t>
            </a:r>
            <a:r>
              <a:rPr lang="en-US" sz="2400" b="0" i="0" u="none" strike="noStrike" baseline="0" dirty="0">
                <a:latin typeface="Calibri "/>
              </a:rPr>
              <a:t>also has increased due to </a:t>
            </a:r>
            <a:r>
              <a:rPr lang="en-US" sz="2400" b="1" i="1" u="none" strike="noStrike" baseline="0" dirty="0">
                <a:latin typeface="Calibri "/>
              </a:rPr>
              <a:t>well-publicized security break-ins </a:t>
            </a:r>
            <a:r>
              <a:rPr lang="en-US" sz="2400" b="0" i="0" u="none" strike="noStrike" baseline="0" dirty="0">
                <a:latin typeface="Calibri "/>
              </a:rPr>
              <a:t>and as government regulatory agencies have issued </a:t>
            </a:r>
            <a:r>
              <a:rPr lang="en-US" sz="2400" b="1" i="1" u="none" strike="noStrike" baseline="0" dirty="0">
                <a:latin typeface="Calibri "/>
              </a:rPr>
              <a:t>security-related pronouncements</a:t>
            </a:r>
            <a:r>
              <a:rPr lang="en-US" sz="2400" b="0" i="0" u="none" strike="noStrike" baseline="0" dirty="0">
                <a:latin typeface="Calibri "/>
              </a:rPr>
              <a:t>.</a:t>
            </a:r>
          </a:p>
          <a:p>
            <a:pPr lvl="1"/>
            <a:r>
              <a:rPr lang="en-US" b="1" i="1" u="none" strike="noStrike" baseline="0" dirty="0">
                <a:latin typeface="Calibri "/>
              </a:rPr>
              <a:t>The losses associated with security failures can be huge</a:t>
            </a:r>
            <a:r>
              <a:rPr lang="en-US" b="0" i="1" u="none" strike="noStrike" baseline="0" dirty="0">
                <a:latin typeface="Calibri 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Calibri "/>
              </a:rPr>
              <a:t>As organizations have come to depend on computer systems, computer networks have become “</a:t>
            </a:r>
            <a:r>
              <a:rPr lang="en-US" sz="2400" b="1" i="0" u="none" strike="noStrike" baseline="0" dirty="0">
                <a:latin typeface="Calibri "/>
              </a:rPr>
              <a:t>mission-critical.</a:t>
            </a:r>
            <a:r>
              <a:rPr lang="en-US" sz="2400" b="0" i="0" u="none" strike="noStrike" baseline="0" dirty="0">
                <a:latin typeface="Calibri "/>
              </a:rPr>
              <a:t>” </a:t>
            </a:r>
          </a:p>
          <a:p>
            <a:pPr lvl="1"/>
            <a:r>
              <a:rPr lang="en-US" sz="2200" b="1" i="0" u="none" strike="noStrike" baseline="0" dirty="0">
                <a:latin typeface="Calibri "/>
              </a:rPr>
              <a:t>Bank of America</a:t>
            </a:r>
            <a:r>
              <a:rPr lang="en-US" sz="2200" b="0" i="0" u="none" strike="noStrike" baseline="0" dirty="0">
                <a:latin typeface="Calibri "/>
              </a:rPr>
              <a:t>, one of the largest banks in the United States, estimates that it would cost the bank $50 million if its computer networks were unavailable for 24 hours. </a:t>
            </a:r>
            <a:endParaRPr lang="en-US" sz="22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7C813-272E-182C-F993-F3B131627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11-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631B-BDBF-C4C6-3813-1535ECE797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6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501649"/>
            <a:ext cx="11379200" cy="685800"/>
          </a:xfrm>
        </p:spPr>
        <p:txBody>
          <a:bodyPr/>
          <a:lstStyle/>
          <a:p>
            <a:r>
              <a:rPr lang="en-US" dirty="0"/>
              <a:t>Types of 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28600" y="1295399"/>
            <a:ext cx="11811000" cy="5060951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</a:t>
            </a:r>
            <a:r>
              <a:rPr lang="en-US" b="1" u="sng" dirty="0"/>
              <a:t>three primary goals </a:t>
            </a:r>
            <a:r>
              <a:rPr lang="en-US" dirty="0"/>
              <a:t>in providing </a:t>
            </a:r>
            <a:r>
              <a:rPr lang="en-US" b="1" dirty="0"/>
              <a:t>computer security</a:t>
            </a:r>
            <a:r>
              <a:rPr lang="en-US" dirty="0"/>
              <a:t>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Confidentiality</a:t>
            </a:r>
            <a:r>
              <a:rPr lang="en-US" b="1" dirty="0"/>
              <a:t>:</a:t>
            </a:r>
            <a:r>
              <a:rPr lang="en-US" dirty="0"/>
              <a:t> The protection of organizational data from unauthorized disclosure of customer and data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Integrity</a:t>
            </a:r>
            <a:r>
              <a:rPr lang="en-US" b="1" dirty="0"/>
              <a:t>:</a:t>
            </a:r>
            <a:r>
              <a:rPr lang="en-US" dirty="0"/>
              <a:t>  The assurance that data have not been altered or destroyed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Availability</a:t>
            </a:r>
            <a:r>
              <a:rPr lang="en-US" b="1" dirty="0"/>
              <a:t>:</a:t>
            </a:r>
            <a:r>
              <a:rPr lang="en-US" dirty="0"/>
              <a:t> Providing continuous operation of the organization’s hardware and software</a:t>
            </a:r>
          </a:p>
          <a:p>
            <a:r>
              <a:rPr lang="en-US" b="1" dirty="0"/>
              <a:t>Security Threats </a:t>
            </a:r>
            <a:r>
              <a:rPr lang="en-US" dirty="0"/>
              <a:t>can be classified into </a:t>
            </a:r>
            <a:r>
              <a:rPr lang="en-US" b="1" u="sng" dirty="0"/>
              <a:t>two broad categories</a:t>
            </a:r>
            <a:r>
              <a:rPr lang="en-US" dirty="0"/>
              <a:t>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Ensuring business continuity </a:t>
            </a:r>
            <a:r>
              <a:rPr lang="en-US" dirty="0"/>
              <a:t>refers primarily to ensuring availability, with some aspects of </a:t>
            </a:r>
            <a:r>
              <a:rPr lang="en-US" b="1" i="1" dirty="0"/>
              <a:t>data integrity</a:t>
            </a:r>
          </a:p>
          <a:p>
            <a:pPr marL="1280160" lvl="2" indent="-457200"/>
            <a:r>
              <a:rPr lang="en-US" sz="2400" b="1" u="sng" dirty="0">
                <a:latin typeface="Calibri "/>
              </a:rPr>
              <a:t>Three main threats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 "/>
              </a:rPr>
              <a:t>are the loss of or reduction in </a:t>
            </a:r>
            <a:r>
              <a:rPr lang="en-US" sz="2400" b="0" i="0" u="none" strike="noStrike" baseline="0" dirty="0">
                <a:latin typeface="Calibri "/>
              </a:rPr>
              <a:t>network service</a:t>
            </a:r>
            <a:r>
              <a:rPr lang="en-US" sz="2400" dirty="0">
                <a:latin typeface="Calibri "/>
              </a:rPr>
              <a:t>s are </a:t>
            </a:r>
            <a:r>
              <a:rPr lang="en-US" sz="2400" b="1" i="1" dirty="0">
                <a:latin typeface="Calibri "/>
              </a:rPr>
              <a:t>disruptions</a:t>
            </a:r>
            <a:r>
              <a:rPr lang="en-US" sz="2400" dirty="0">
                <a:latin typeface="Calibri "/>
              </a:rPr>
              <a:t>, </a:t>
            </a:r>
            <a:r>
              <a:rPr lang="en-US" sz="2400" b="1" i="1" dirty="0">
                <a:latin typeface="Calibri "/>
              </a:rPr>
              <a:t>destruction</a:t>
            </a:r>
            <a:r>
              <a:rPr lang="en-US" sz="2400" dirty="0">
                <a:latin typeface="Calibri "/>
              </a:rPr>
              <a:t>, and </a:t>
            </a:r>
            <a:r>
              <a:rPr lang="en-US" sz="2400" b="1" i="1" dirty="0">
                <a:latin typeface="Calibri "/>
              </a:rPr>
              <a:t>disaster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Preventing unauthorized access </a:t>
            </a:r>
            <a:r>
              <a:rPr lang="en-US" dirty="0"/>
              <a:t>(</a:t>
            </a:r>
            <a:r>
              <a:rPr lang="en-US" sz="2400" b="1" i="1" u="none" strike="noStrike" baseline="0" dirty="0">
                <a:latin typeface="Calibri "/>
              </a:rPr>
              <a:t>intrusion</a:t>
            </a:r>
            <a:r>
              <a:rPr lang="en-US" dirty="0"/>
              <a:t>) refers primarily to confidentiality but also integrity, as an intruder may change important data</a:t>
            </a:r>
          </a:p>
          <a:p>
            <a:pPr marL="1280160" lvl="2" indent="-457200"/>
            <a:r>
              <a:rPr lang="en-US" sz="2400" b="1" i="1" u="sng" strike="noStrike" baseline="0" dirty="0">
                <a:latin typeface="Calibri "/>
              </a:rPr>
              <a:t>Intrusion</a:t>
            </a:r>
            <a:r>
              <a:rPr lang="en-US" sz="2400" b="1" i="1" u="none" strike="noStrike" baseline="0" dirty="0">
                <a:latin typeface="Calibri "/>
              </a:rPr>
              <a:t> is viewed as external attackers gaining access to organizational data files and resources across the Internet</a:t>
            </a:r>
            <a:r>
              <a:rPr lang="en-US" sz="2400" b="0" i="0" u="none" strike="noStrike" baseline="0" dirty="0">
                <a:latin typeface="Calibri "/>
              </a:rPr>
              <a:t>.</a:t>
            </a:r>
            <a:endParaRPr lang="en-US" sz="2400" dirty="0"/>
          </a:p>
          <a:p>
            <a:pPr marL="1280160" lvl="2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84470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09600"/>
            <a:ext cx="11379200" cy="685800"/>
          </a:xfrm>
        </p:spPr>
        <p:txBody>
          <a:bodyPr/>
          <a:lstStyle/>
          <a:p>
            <a:r>
              <a:rPr lang="en-US" dirty="0"/>
              <a:t>Network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28600" y="1295400"/>
            <a:ext cx="117348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Developing a </a:t>
            </a:r>
            <a:r>
              <a:rPr lang="en-US" b="1" dirty="0"/>
              <a:t>secure network </a:t>
            </a:r>
            <a:r>
              <a:rPr lang="en-US" dirty="0"/>
              <a:t>means developing </a:t>
            </a:r>
            <a:r>
              <a:rPr lang="en-US" b="1" dirty="0"/>
              <a:t>network controls:</a:t>
            </a:r>
          </a:p>
          <a:p>
            <a:pPr lvl="1"/>
            <a:r>
              <a:rPr lang="en-US" b="1" dirty="0"/>
              <a:t>Network Controls</a:t>
            </a:r>
            <a:r>
              <a:rPr lang="en-US" dirty="0"/>
              <a:t> are </a:t>
            </a:r>
            <a:r>
              <a:rPr lang="en-US" b="1" i="1" dirty="0"/>
              <a:t>software</a:t>
            </a:r>
            <a:r>
              <a:rPr lang="en-US" dirty="0"/>
              <a:t>, </a:t>
            </a:r>
            <a:r>
              <a:rPr lang="en-US" b="1" i="1" dirty="0"/>
              <a:t>hardware</a:t>
            </a:r>
            <a:r>
              <a:rPr lang="en-US" dirty="0"/>
              <a:t>, </a:t>
            </a:r>
            <a:r>
              <a:rPr lang="en-US" b="1" i="1" dirty="0"/>
              <a:t>rules</a:t>
            </a:r>
            <a:r>
              <a:rPr lang="en-US" dirty="0"/>
              <a:t>, or </a:t>
            </a:r>
            <a:r>
              <a:rPr lang="en-US" b="1" i="1" dirty="0"/>
              <a:t>procedures that reduce/eliminate the threats</a:t>
            </a:r>
            <a:r>
              <a:rPr lang="en-US" dirty="0"/>
              <a:t> to network security</a:t>
            </a:r>
          </a:p>
          <a:p>
            <a:r>
              <a:rPr lang="en-US" b="1" u="sng" dirty="0"/>
              <a:t>Three types of </a:t>
            </a:r>
            <a:r>
              <a:rPr lang="en-US" b="1" dirty="0"/>
              <a:t>network controls</a:t>
            </a:r>
            <a:r>
              <a:rPr lang="en-US" dirty="0"/>
              <a:t>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Preventive controls </a:t>
            </a:r>
            <a:r>
              <a:rPr lang="en-US" dirty="0"/>
              <a:t>mitigate or stop a person from acting or an event from occurring</a:t>
            </a:r>
          </a:p>
          <a:p>
            <a:pPr marL="1280160" lvl="2" indent="-457200"/>
            <a:r>
              <a:rPr lang="en-US" sz="2200" b="0" i="0" u="none" strike="noStrike" baseline="0" dirty="0">
                <a:latin typeface="Calibri "/>
              </a:rPr>
              <a:t>For example, </a:t>
            </a:r>
            <a:r>
              <a:rPr lang="en-US" sz="2200" b="0" i="1" u="none" strike="noStrike" baseline="0" dirty="0">
                <a:latin typeface="Calibri "/>
              </a:rPr>
              <a:t>a password can prevent illegal entry into the system, or a set of second circuits can prevent the network from crashing</a:t>
            </a:r>
            <a:r>
              <a:rPr lang="en-US" sz="2200" b="0" i="0" u="none" strike="noStrike" baseline="0" dirty="0">
                <a:latin typeface="Calibri "/>
              </a:rPr>
              <a:t>.</a:t>
            </a:r>
            <a:endParaRPr lang="en-US" sz="2200" dirty="0"/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Detective controls </a:t>
            </a:r>
            <a:r>
              <a:rPr lang="en-US" dirty="0"/>
              <a:t>reveal or discover unwanted events</a:t>
            </a:r>
          </a:p>
          <a:p>
            <a:pPr marL="1280160" lvl="2" indent="-457200"/>
            <a:r>
              <a:rPr lang="en-US" sz="2200" b="0" i="0" u="none" strike="noStrike" baseline="0" dirty="0">
                <a:latin typeface="Calibri "/>
              </a:rPr>
              <a:t>For example, </a:t>
            </a:r>
            <a:r>
              <a:rPr lang="en-US" sz="2200" b="0" i="1" u="none" strike="noStrike" baseline="0" dirty="0">
                <a:latin typeface="Calibri "/>
              </a:rPr>
              <a:t>software that looks for illegal network entry can detect these problems</a:t>
            </a:r>
            <a:r>
              <a:rPr lang="en-US" sz="2200" b="0" i="0" u="none" strike="noStrike" baseline="0" dirty="0">
                <a:latin typeface="Calibri "/>
              </a:rPr>
              <a:t>.</a:t>
            </a:r>
            <a:endParaRPr lang="en-US" sz="2200" dirty="0"/>
          </a:p>
          <a:p>
            <a:pPr marL="758952" lvl="1" indent="-457200">
              <a:buFont typeface="+mj-lt"/>
              <a:buAutoNum type="arabicPeriod"/>
            </a:pPr>
            <a:r>
              <a:rPr lang="en-US" b="1" i="1" dirty="0"/>
              <a:t>Corrective controls </a:t>
            </a:r>
            <a:r>
              <a:rPr lang="en-US" dirty="0"/>
              <a:t>remedy an unwanted event or an intrusion</a:t>
            </a:r>
          </a:p>
          <a:p>
            <a:pPr marL="1280160" lvl="2" indent="-457200"/>
            <a:r>
              <a:rPr lang="en-US" sz="2200" b="0" i="0" u="none" strike="noStrike" baseline="0" dirty="0">
                <a:latin typeface="Calibri "/>
              </a:rPr>
              <a:t>For example, </a:t>
            </a:r>
            <a:r>
              <a:rPr lang="en-US" sz="2200" b="0" i="1" u="none" strike="noStrike" baseline="0" dirty="0">
                <a:latin typeface="Calibri "/>
              </a:rPr>
              <a:t>the software can recover and restart the communication circuits automatically when a data communication fails.</a:t>
            </a:r>
            <a:endParaRPr lang="en-US" sz="2200" i="1" dirty="0">
              <a:latin typeface="Calibri "/>
            </a:endParaRPr>
          </a:p>
          <a:p>
            <a:r>
              <a:rPr lang="en-US" b="1" dirty="0"/>
              <a:t>Network Controls </a:t>
            </a:r>
            <a:r>
              <a:rPr lang="en-US" dirty="0"/>
              <a:t>must be reviewed periodically</a:t>
            </a:r>
          </a:p>
          <a:p>
            <a:pPr marL="758952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11418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09600"/>
            <a:ext cx="11379200" cy="650038"/>
          </a:xfrm>
        </p:spPr>
        <p:txBody>
          <a:bodyPr>
            <a:normAutofit/>
          </a:bodyPr>
          <a:lstStyle/>
          <a:p>
            <a:r>
              <a:rPr lang="en-US" dirty="0"/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28600" y="1259637"/>
            <a:ext cx="11734800" cy="5096713"/>
          </a:xfrm>
        </p:spPr>
        <p:txBody>
          <a:bodyPr>
            <a:normAutofit/>
          </a:bodyPr>
          <a:lstStyle/>
          <a:p>
            <a:r>
              <a:rPr lang="en-US" b="1" u="sng" dirty="0"/>
              <a:t>The first step </a:t>
            </a:r>
            <a:r>
              <a:rPr lang="en-US" dirty="0"/>
              <a:t>in developing a </a:t>
            </a:r>
            <a:r>
              <a:rPr lang="en-US" b="1" dirty="0"/>
              <a:t>secure network </a:t>
            </a:r>
            <a:r>
              <a:rPr lang="en-US" dirty="0"/>
              <a:t>is to conduct a </a:t>
            </a:r>
            <a:r>
              <a:rPr lang="en-US" b="1" i="1" dirty="0"/>
              <a:t>risk assessment</a:t>
            </a:r>
          </a:p>
          <a:p>
            <a:r>
              <a:rPr lang="en-US" dirty="0"/>
              <a:t> Commonly used </a:t>
            </a:r>
            <a:r>
              <a:rPr lang="en-US" b="1" dirty="0"/>
              <a:t>risk assessment frameworks</a:t>
            </a:r>
            <a:r>
              <a:rPr lang="en-US" dirty="0"/>
              <a:t> that provide strategies for analyzing and </a:t>
            </a:r>
            <a:r>
              <a:rPr lang="en-US" b="1" dirty="0"/>
              <a:t>prioritizing security risks </a:t>
            </a:r>
            <a:r>
              <a:rPr lang="en-US" sz="2800" b="0" i="0" u="none" strike="noStrike" baseline="0" dirty="0">
                <a:latin typeface="Calibri "/>
              </a:rPr>
              <a:t>to computer networks are</a:t>
            </a:r>
            <a:r>
              <a:rPr lang="en-US" dirty="0"/>
              <a:t>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Operationally Critical Threat, Asset, and Vulnerability Evaluation (</a:t>
            </a:r>
            <a:r>
              <a:rPr lang="en-US" b="1" dirty="0"/>
              <a:t>OCTAVE</a:t>
            </a:r>
            <a:r>
              <a:rPr lang="en-US" dirty="0"/>
              <a:t>)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Control Objectives for Information and Related Technology (</a:t>
            </a:r>
            <a:r>
              <a:rPr lang="en-US" b="1" dirty="0"/>
              <a:t>COBIT</a:t>
            </a:r>
            <a:r>
              <a:rPr lang="en-US" dirty="0"/>
              <a:t>)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Risk Management Guide for Information Technology Systems (</a:t>
            </a:r>
            <a:r>
              <a:rPr lang="en-US" b="1" dirty="0"/>
              <a:t>NIST</a:t>
            </a:r>
            <a:r>
              <a:rPr lang="en-US" dirty="0"/>
              <a:t> guide)</a:t>
            </a:r>
          </a:p>
          <a:p>
            <a:pPr marL="429768" indent="-457200"/>
            <a:r>
              <a:rPr lang="en-US" dirty="0"/>
              <a:t>The </a:t>
            </a:r>
            <a:r>
              <a:rPr lang="en-US" b="1" u="sng" dirty="0"/>
              <a:t>five standard steps </a:t>
            </a:r>
            <a:r>
              <a:rPr lang="en-US" dirty="0"/>
              <a:t>to </a:t>
            </a:r>
            <a:r>
              <a:rPr lang="en-US" b="1" dirty="0"/>
              <a:t>risk assessment </a:t>
            </a:r>
            <a:r>
              <a:rPr lang="en-US" dirty="0"/>
              <a:t>are: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i="1" dirty="0"/>
              <a:t>Develop risk measurement criteria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i="1" dirty="0"/>
              <a:t>Inventory IT assets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i="1" dirty="0"/>
              <a:t>Identify threats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i="1" dirty="0"/>
              <a:t>Document existing controls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i="1" dirty="0"/>
              <a:t>Identify improvements</a:t>
            </a:r>
          </a:p>
          <a:p>
            <a:pPr marL="758952" lvl="1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680125884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FD5816E7D914AA716CC990F3A338A" ma:contentTypeVersion="4" ma:contentTypeDescription="Create a new document." ma:contentTypeScope="" ma:versionID="7cd67410788d2ee0e3b6a9a49b97b805">
  <xsd:schema xmlns:xsd="http://www.w3.org/2001/XMLSchema" xmlns:xs="http://www.w3.org/2001/XMLSchema" xmlns:p="http://schemas.microsoft.com/office/2006/metadata/properties" xmlns:ns2="f552a409-6c25-434a-8ced-a1201b983f43" targetNamespace="http://schemas.microsoft.com/office/2006/metadata/properties" ma:root="true" ma:fieldsID="556605e655f5121e38c7faedec4852a1" ns2:_="">
    <xsd:import namespace="f552a409-6c25-434a-8ced-a1201b983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52a409-6c25-434a-8ced-a1201b983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EFD79E-06AF-4973-A733-BC27ECAABB1B}">
  <ds:schemaRefs>
    <ds:schemaRef ds:uri="http://www.w3.org/XML/1998/namespace"/>
    <ds:schemaRef ds:uri="http://purl.org/dc/dcmitype/"/>
    <ds:schemaRef ds:uri="http://purl.org/dc/elements/1.1/"/>
    <ds:schemaRef ds:uri="3acb1e6a-c770-49d5-a476-585c8d9f4762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2849ce5b-a999-43ca-9b4e-9342bc28e78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ED9AF44-C2DA-43F7-99DB-B8A17203F545}"/>
</file>

<file path=customXml/itemProps3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3521</TotalTime>
  <Words>6309</Words>
  <Application>Microsoft Office PowerPoint</Application>
  <PresentationFormat>Widescreen</PresentationFormat>
  <Paragraphs>489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Arial</vt:lpstr>
      <vt:lpstr>Calibri</vt:lpstr>
      <vt:lpstr>Calibri </vt:lpstr>
      <vt:lpstr>Calibri Light</vt:lpstr>
      <vt:lpstr>Courier New</vt:lpstr>
      <vt:lpstr>Georgia</vt:lpstr>
      <vt:lpstr>LiberationSans-Bold</vt:lpstr>
      <vt:lpstr>Source Sans Pro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Business Data Communications</vt:lpstr>
      <vt:lpstr>Learning Objectives</vt:lpstr>
      <vt:lpstr>Introduction</vt:lpstr>
      <vt:lpstr>Introduction</vt:lpstr>
      <vt:lpstr>Three Main Reasons for an Increase in Computer Security</vt:lpstr>
      <vt:lpstr>Why Networks Need Security</vt:lpstr>
      <vt:lpstr>Types of Security Threats</vt:lpstr>
      <vt:lpstr>Network Controls</vt:lpstr>
      <vt:lpstr>Risk Assessment</vt:lpstr>
      <vt:lpstr>Develop Risk Measurement Criteria</vt:lpstr>
      <vt:lpstr>Develop Risk Measurement Criteria</vt:lpstr>
      <vt:lpstr>Inventory IT Assets</vt:lpstr>
      <vt:lpstr>Inventory IT Assets</vt:lpstr>
      <vt:lpstr>Inventory IT Assets</vt:lpstr>
      <vt:lpstr>Identify Threats</vt:lpstr>
      <vt:lpstr>PowerPoint Presentation</vt:lpstr>
      <vt:lpstr>Threats Scenarios</vt:lpstr>
      <vt:lpstr>Document Existing Controls</vt:lpstr>
      <vt:lpstr>Identify Improvements</vt:lpstr>
      <vt:lpstr>Ensuring Business Continuity</vt:lpstr>
      <vt:lpstr>Five Major Threats to Business Continuity</vt:lpstr>
      <vt:lpstr>Virus Threat</vt:lpstr>
      <vt:lpstr>Denial-of-Service Attack</vt:lpstr>
      <vt:lpstr>PowerPoint Presentation</vt:lpstr>
      <vt:lpstr>Preventing DoS and DDoS Attacks</vt:lpstr>
      <vt:lpstr>Denial-of-Service Protection</vt:lpstr>
      <vt:lpstr>Denial-of-Service Protection</vt:lpstr>
      <vt:lpstr>Theft Attack</vt:lpstr>
      <vt:lpstr>Device Failure Protection</vt:lpstr>
      <vt:lpstr>Disaster Threat</vt:lpstr>
      <vt:lpstr>Intrusion Prevention</vt:lpstr>
      <vt:lpstr>Perimeter Security and Firewalls</vt:lpstr>
      <vt:lpstr>Using a Firewall to Protect Networks</vt:lpstr>
      <vt:lpstr>Perimeter Security and Firewalls</vt:lpstr>
      <vt:lpstr>Packet-Level Firewall</vt:lpstr>
      <vt:lpstr>PowerPoint Presentation</vt:lpstr>
      <vt:lpstr>Packet-Level Firewalls</vt:lpstr>
      <vt:lpstr>Packet-Level Firewalls</vt:lpstr>
      <vt:lpstr>Application-Level Firewalls</vt:lpstr>
      <vt:lpstr>Network Address Translation (NAT) Firewalls</vt:lpstr>
      <vt:lpstr>Firewall Architecture</vt:lpstr>
      <vt:lpstr>PowerPoint Presentation</vt:lpstr>
      <vt:lpstr>Firewall Architecture</vt:lpstr>
      <vt:lpstr>Security Holes</vt:lpstr>
      <vt:lpstr>Trojan Horses</vt:lpstr>
      <vt:lpstr>Encryption </vt:lpstr>
      <vt:lpstr>Symmetric (Single Key) Encryption </vt:lpstr>
      <vt:lpstr>Public Key Encryption</vt:lpstr>
      <vt:lpstr>Public Key Encryption</vt:lpstr>
      <vt:lpstr>PowerPoint Presentation</vt:lpstr>
      <vt:lpstr>Public Key Encryption: Authentication</vt:lpstr>
      <vt:lpstr>Public Key Encryption: Authentication</vt:lpstr>
      <vt:lpstr>PowerPoint Presentation</vt:lpstr>
      <vt:lpstr>Public Key Infrastructure (PKI) </vt:lpstr>
      <vt:lpstr>User Authentication</vt:lpstr>
      <vt:lpstr>User Authentication</vt:lpstr>
      <vt:lpstr>Preventing Social Engineering</vt:lpstr>
    </vt:vector>
  </TitlesOfParts>
  <Manager>Judy Howarth</Manager>
  <Company>John Wiley and Sons,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Network Security</dc:title>
  <dc:subject>Business Data Communications 14e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SIDDHARTH KRISHNA</cp:lastModifiedBy>
  <cp:revision>642</cp:revision>
  <cp:lastPrinted>2017-04-26T13:25:47Z</cp:lastPrinted>
  <dcterms:created xsi:type="dcterms:W3CDTF">2021-04-29T19:32:45Z</dcterms:created>
  <dcterms:modified xsi:type="dcterms:W3CDTF">2023-09-10T06:08:28Z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0x0101007FAFD5816E7D914AA716CC990F3A338A</vt:lpwstr>
  </property>
</Properties>
</file>