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85" r:id="rId3"/>
    <p:sldId id="282" r:id="rId4"/>
    <p:sldId id="281" r:id="rId5"/>
    <p:sldId id="286" r:id="rId6"/>
    <p:sldId id="258" r:id="rId7"/>
    <p:sldId id="287" r:id="rId8"/>
    <p:sldId id="295" r:id="rId9"/>
    <p:sldId id="260" r:id="rId10"/>
    <p:sldId id="288" r:id="rId11"/>
    <p:sldId id="263" r:id="rId12"/>
    <p:sldId id="271" r:id="rId13"/>
    <p:sldId id="273" r:id="rId14"/>
    <p:sldId id="275" r:id="rId15"/>
    <p:sldId id="276" r:id="rId16"/>
    <p:sldId id="277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78BBC25-DA2D-4805-AC7C-45AB54C6948B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9422ABD-3327-46BB-822E-3431CEB119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BC25-DA2D-4805-AC7C-45AB54C6948B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2ABD-3327-46BB-822E-3431CEB119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BC25-DA2D-4805-AC7C-45AB54C6948B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2ABD-3327-46BB-822E-3431CEB119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BC25-DA2D-4805-AC7C-45AB54C6948B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2ABD-3327-46BB-822E-3431CEB119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BC25-DA2D-4805-AC7C-45AB54C6948B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2ABD-3327-46BB-822E-3431CEB119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BC25-DA2D-4805-AC7C-45AB54C6948B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2ABD-3327-46BB-822E-3431CEB119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BC25-DA2D-4805-AC7C-45AB54C6948B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2ABD-3327-46BB-822E-3431CEB119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BC25-DA2D-4805-AC7C-45AB54C6948B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2ABD-3327-46BB-822E-3431CEB119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BC25-DA2D-4805-AC7C-45AB54C6948B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2ABD-3327-46BB-822E-3431CEB119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678BBC25-DA2D-4805-AC7C-45AB54C6948B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2ABD-3327-46BB-822E-3431CEB119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78BBC25-DA2D-4805-AC7C-45AB54C6948B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9422ABD-3327-46BB-822E-3431CEB119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78BBC25-DA2D-4805-AC7C-45AB54C6948B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9422ABD-3327-46BB-822E-3431CEB119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8229600" cy="470916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5100" u="sng" dirty="0"/>
              <a:t/>
            </a:r>
            <a:br>
              <a:rPr lang="en-US" sz="5100" u="sng" dirty="0"/>
            </a:br>
            <a:r>
              <a:rPr lang="en-US" sz="5100" u="sng" dirty="0"/>
              <a:t>Humans and Sustainability</a:t>
            </a:r>
            <a:br>
              <a:rPr lang="en-US" sz="5100" u="sng" dirty="0"/>
            </a:br>
            <a:r>
              <a:rPr lang="en-US" sz="5100" u="sng" dirty="0"/>
              <a:t>The environment and Sustainability</a:t>
            </a:r>
          </a:p>
          <a:p>
            <a:endParaRPr lang="en-US" sz="5100" u="sng" dirty="0"/>
          </a:p>
          <a:p>
            <a:r>
              <a:rPr lang="en-US" sz="5100" b="1" dirty="0"/>
              <a:t>Objectives</a:t>
            </a:r>
          </a:p>
          <a:p>
            <a:pPr marL="137160" indent="0">
              <a:buNone/>
            </a:pPr>
            <a:r>
              <a:rPr lang="en-US" sz="5100" dirty="0"/>
              <a:t/>
            </a:r>
            <a:br>
              <a:rPr lang="en-US" sz="5100" dirty="0"/>
            </a:br>
            <a:r>
              <a:rPr lang="en-US" sz="5100" dirty="0"/>
              <a:t>--Understand why environmental problems are complex and interrelated.</a:t>
            </a:r>
          </a:p>
          <a:p>
            <a:pPr marL="137160" indent="0">
              <a:buNone/>
            </a:pPr>
            <a:r>
              <a:rPr lang="en-US" sz="5100" dirty="0"/>
              <a:t/>
            </a:r>
            <a:br>
              <a:rPr lang="en-US" sz="5100" dirty="0"/>
            </a:br>
            <a:r>
              <a:rPr lang="en-US" sz="5100" dirty="0"/>
              <a:t>-- Realize that environmental problems involve social, ethical, political and economic issues, not just scientific issues.</a:t>
            </a:r>
          </a:p>
          <a:p>
            <a:pPr marL="137160" indent="0">
              <a:buNone/>
            </a:pPr>
            <a:r>
              <a:rPr lang="en-US" sz="5100" dirty="0"/>
              <a:t/>
            </a:r>
            <a:br>
              <a:rPr lang="en-US" sz="5100" dirty="0"/>
            </a:br>
            <a:r>
              <a:rPr lang="en-US" sz="5100" dirty="0"/>
              <a:t>-- Understand that acceptable solutions to environmental problems often are not easy to achieve.</a:t>
            </a:r>
          </a:p>
          <a:p>
            <a:pPr marL="137160" indent="0">
              <a:buNone/>
            </a:pPr>
            <a:r>
              <a:rPr lang="en-US" sz="5100" dirty="0"/>
              <a:t/>
            </a:r>
            <a:br>
              <a:rPr lang="en-US" sz="5100" dirty="0"/>
            </a:br>
            <a:r>
              <a:rPr lang="en-US" sz="5100" dirty="0"/>
              <a:t>-- Understand that all organisms have an impact on their surroundings</a:t>
            </a:r>
            <a:r>
              <a:rPr lang="en-US" sz="4000" dirty="0"/>
              <a:t>.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u="sng" dirty="0"/>
              <a:t/>
            </a:r>
            <a:br>
              <a:rPr lang="en-US" sz="3100" u="sng" dirty="0"/>
            </a:br>
            <a:r>
              <a:rPr lang="en-US" sz="3100" u="sng" dirty="0" smtClean="0"/>
              <a:t> </a:t>
            </a:r>
            <a:r>
              <a:rPr lang="en-US" sz="3100" u="sng" dirty="0"/>
              <a:t>Principles of Sustainability</a:t>
            </a:r>
            <a:r>
              <a:rPr lang="en-US" u="sng" dirty="0"/>
              <a:t/>
            </a:r>
            <a:br>
              <a:rPr lang="en-US" u="sng" dirty="0"/>
            </a:br>
            <a:endParaRPr lang="th-TH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70D13092-A68C-A233-B20D-35629FDC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89934"/>
            <a:ext cx="8229600" cy="4525963"/>
          </a:xfrm>
        </p:spPr>
        <p:txBody>
          <a:bodyPr/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(1) Solar energy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: - sun’s energy warms the planet and provides energy that plant use to produce nutrients.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Chemicals that plants and animals need to survive.</a:t>
            </a:r>
          </a:p>
          <a:p>
            <a:pPr marL="13716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(2) Biodiversity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: the variety of genes, species ecosystems and ecosystem processes.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Interactions among species provide vital ecosystem services and keep any population from growing too large.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Biodiversity provide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  <a:sym typeface="Wingdings" pitchFamily="2" charset="2"/>
              </a:rPr>
              <a:t> species to adapt to changing environmental condition                                 </a:t>
            </a:r>
          </a:p>
          <a:p>
            <a:pPr marL="13716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  <a:sym typeface="Wingdings" pitchFamily="2" charset="2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  <a:sym typeface="Wingdings" pitchFamily="2" charset="2"/>
              </a:rPr>
              <a:t> new species to arise</a:t>
            </a:r>
          </a:p>
          <a:p>
            <a:pPr marL="13716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  <a:sym typeface="Wingdings" pitchFamily="2" charset="2"/>
              </a:rPr>
              <a:t>      replace those wipe out by catastrophic environment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  <a:sym typeface="Wingdings" pitchFamily="2" charset="2"/>
              </a:rPr>
              <a:t>al changes                       </a:t>
            </a:r>
            <a:endParaRPr kumimoji="0" lang="th-TH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Cordia New" panose="020B0304020202020204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2828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709160"/>
          </a:xfrm>
        </p:spPr>
        <p:txBody>
          <a:bodyPr>
            <a:noAutofit/>
          </a:bodyPr>
          <a:lstStyle/>
          <a:p>
            <a:r>
              <a:rPr lang="en-US" sz="2400" b="1" u="sng" dirty="0"/>
              <a:t>(3) Chemical cycling  or Nutrient cycling </a:t>
            </a:r>
            <a:r>
              <a:rPr lang="en-US" sz="2400" dirty="0"/>
              <a:t>:  </a:t>
            </a:r>
          </a:p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the circulation of nutrients from the environment through various organisms and back to the environment.</a:t>
            </a:r>
          </a:p>
          <a:p>
            <a:pPr marL="137160" indent="0">
              <a:buNone/>
            </a:pPr>
            <a:endParaRPr lang="en-US" sz="2000" dirty="0"/>
          </a:p>
          <a:p>
            <a:pPr>
              <a:buFont typeface="Wingdings" pitchFamily="2" charset="2"/>
              <a:buChar char="à"/>
            </a:pPr>
            <a:r>
              <a:rPr lang="en-US" sz="2000" dirty="0"/>
              <a:t>The earth receives energy from the sun but it receives no new supplies of life supporting chemical.</a:t>
            </a:r>
          </a:p>
          <a:p>
            <a:pPr>
              <a:buFont typeface="Wingdings" pitchFamily="2" charset="2"/>
              <a:buChar char="à"/>
            </a:pPr>
            <a:endParaRPr lang="en-US" sz="2000" dirty="0"/>
          </a:p>
          <a:p>
            <a:pPr>
              <a:buFont typeface="Wingdings" pitchFamily="2" charset="2"/>
              <a:buChar char="à"/>
            </a:pPr>
            <a:r>
              <a:rPr lang="en-US" sz="2000" dirty="0"/>
              <a:t>interactions with their living and nonliving environment.</a:t>
            </a:r>
          </a:p>
          <a:p>
            <a:pPr>
              <a:buFont typeface="Wingdings" pitchFamily="2" charset="2"/>
              <a:buChar char="à"/>
            </a:pPr>
            <a:endParaRPr lang="en-US" sz="2000" dirty="0"/>
          </a:p>
          <a:p>
            <a:pPr>
              <a:buFont typeface="Wingdings" pitchFamily="2" charset="2"/>
              <a:buChar char="à"/>
            </a:pPr>
            <a:r>
              <a:rPr lang="en-US" sz="2000" dirty="0"/>
              <a:t>organisms have developed ways to recycle  the chemicals they need to survive.</a:t>
            </a:r>
          </a:p>
          <a:p>
            <a:pPr>
              <a:buFont typeface="Wingdings" pitchFamily="2" charset="2"/>
              <a:buChar char="à"/>
            </a:pPr>
            <a:endParaRPr lang="en-US" sz="2000" dirty="0"/>
          </a:p>
          <a:p>
            <a:pPr marL="137160" indent="0">
              <a:buNone/>
            </a:pP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water and decayed bodies of organisms become nutrients for other organisms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xmlns="" val="2744136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709160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/>
              <a:t>Three additi</a:t>
            </a:r>
            <a:r>
              <a:rPr lang="en-US" dirty="0"/>
              <a:t>on</a:t>
            </a:r>
            <a:r>
              <a:rPr lang="en-US" b="1" u="sng" dirty="0"/>
              <a:t>al principles of sustainability</a:t>
            </a:r>
          </a:p>
          <a:p>
            <a:endParaRPr lang="en-US" b="1" u="sng" dirty="0"/>
          </a:p>
          <a:p>
            <a:r>
              <a:rPr lang="en-US" dirty="0"/>
              <a:t>1) </a:t>
            </a:r>
            <a:r>
              <a:rPr lang="en-US" b="1" dirty="0"/>
              <a:t>Full cost pricing 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economics</a:t>
            </a:r>
            <a:r>
              <a:rPr lang="en-US" dirty="0">
                <a:sym typeface="Wingdings" pitchFamily="2" charset="2"/>
              </a:rPr>
              <a:t> find the ways to include : market prices for harmful environmental and health costs of producing and using good and services.</a:t>
            </a:r>
          </a:p>
          <a:p>
            <a:r>
              <a:rPr lang="en-US" dirty="0">
                <a:sym typeface="Wingdings" pitchFamily="2" charset="2"/>
              </a:rPr>
              <a:t>Give  consumers information </a:t>
            </a:r>
          </a:p>
          <a:p>
            <a:endParaRPr lang="en-US" dirty="0"/>
          </a:p>
          <a:p>
            <a:r>
              <a:rPr lang="en-US" dirty="0"/>
              <a:t>2) </a:t>
            </a:r>
            <a:r>
              <a:rPr lang="en-US" b="1" dirty="0"/>
              <a:t>Win </a:t>
            </a:r>
            <a:r>
              <a:rPr lang="en-US" b="1" dirty="0" err="1"/>
              <a:t>win</a:t>
            </a:r>
            <a:r>
              <a:rPr lang="en-US" b="1" dirty="0"/>
              <a:t> solution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political</a:t>
            </a:r>
            <a:r>
              <a:rPr lang="en-US" dirty="0">
                <a:sym typeface="Wingdings" pitchFamily="2" charset="2"/>
              </a:rPr>
              <a:t> scientists urge us to look for win </a:t>
            </a:r>
            <a:r>
              <a:rPr lang="en-US" dirty="0" err="1">
                <a:sym typeface="Wingdings" pitchFamily="2" charset="2"/>
              </a:rPr>
              <a:t>win</a:t>
            </a:r>
            <a:r>
              <a:rPr lang="en-US" dirty="0">
                <a:sym typeface="Wingdings" pitchFamily="2" charset="2"/>
              </a:rPr>
              <a:t> solution to environmental problems</a:t>
            </a:r>
          </a:p>
          <a:p>
            <a:r>
              <a:rPr lang="en-US" dirty="0">
                <a:sym typeface="Wingdings" pitchFamily="2" charset="2"/>
              </a:rPr>
              <a:t>Base on cooperation and compromise,  </a:t>
            </a:r>
          </a:p>
          <a:p>
            <a:r>
              <a:rPr lang="en-US" dirty="0">
                <a:sym typeface="Wingdings" pitchFamily="2" charset="2"/>
              </a:rPr>
              <a:t>Benefit for people and environment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  <a:p>
            <a:endParaRPr lang="en-US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xmlns="" val="933289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709160"/>
          </a:xfrm>
        </p:spPr>
        <p:txBody>
          <a:bodyPr/>
          <a:lstStyle/>
          <a:p>
            <a:r>
              <a:rPr lang="en-US" dirty="0"/>
              <a:t>3) </a:t>
            </a:r>
            <a:r>
              <a:rPr lang="en-US" b="1" dirty="0"/>
              <a:t>Responsibility to future generation( Ethics)</a:t>
            </a:r>
          </a:p>
          <a:p>
            <a:r>
              <a:rPr lang="en-US" dirty="0"/>
              <a:t>Branch of philosophy </a:t>
            </a:r>
          </a:p>
          <a:p>
            <a:r>
              <a:rPr lang="en-US" dirty="0"/>
              <a:t>According to environmental ethicists: we have a responsibility to leave the planet’s</a:t>
            </a:r>
          </a:p>
          <a:p>
            <a:r>
              <a:rPr lang="en-US" dirty="0"/>
              <a:t>Life support system in condition as good as </a:t>
            </a:r>
          </a:p>
          <a:p>
            <a:r>
              <a:rPr lang="en-US" dirty="0"/>
              <a:t>Better than what we inherited for the benefit of future generations and for other species.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xmlns="" val="650536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709160"/>
          </a:xfrm>
        </p:spPr>
        <p:txBody>
          <a:bodyPr>
            <a:normAutofit fontScale="85000" lnSpcReduction="10000"/>
          </a:bodyPr>
          <a:lstStyle/>
          <a:p>
            <a:r>
              <a:rPr lang="en-US" b="1" u="sng" dirty="0" smtClean="0"/>
              <a:t>Environmental worldviews</a:t>
            </a:r>
          </a:p>
          <a:p>
            <a:r>
              <a:rPr lang="en-US" b="1" u="sng" dirty="0" smtClean="0"/>
              <a:t>Ethics and sustainability</a:t>
            </a:r>
            <a:endParaRPr lang="en-US" b="1" u="sng" dirty="0"/>
          </a:p>
          <a:p>
            <a:endParaRPr lang="en-US" b="1" u="sng" dirty="0">
              <a:sym typeface="Wingdings" pitchFamily="2" charset="2"/>
            </a:endParaRPr>
          </a:p>
          <a:p>
            <a:r>
              <a:rPr lang="en-US" b="1" u="sng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 reason why environmental problems persists is that people differ over the nature and environmental problems as well as how to solve.</a:t>
            </a:r>
          </a:p>
          <a:p>
            <a:r>
              <a:rPr lang="en-US" dirty="0">
                <a:sym typeface="Wingdings" pitchFamily="2" charset="2"/>
              </a:rPr>
              <a:t>Set assumptions and values about how the natural world works and how you think you should interact  with the environment.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It’s determined partly by your environmental ethics.</a:t>
            </a:r>
          </a:p>
          <a:p>
            <a:r>
              <a:rPr lang="en-US" dirty="0">
                <a:sym typeface="Wingdings" pitchFamily="2" charset="2"/>
              </a:rPr>
              <a:t>What you believe about</a:t>
            </a:r>
          </a:p>
          <a:p>
            <a:r>
              <a:rPr lang="en-US" dirty="0">
                <a:sym typeface="Wingdings" pitchFamily="2" charset="2"/>
              </a:rPr>
              <a:t>What is right and what is wrong</a:t>
            </a:r>
          </a:p>
          <a:p>
            <a:endParaRPr lang="en-US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xmlns="" val="3185841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470916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Three major categories of environmental worldviews:</a:t>
            </a:r>
          </a:p>
          <a:p>
            <a:endParaRPr lang="en-US" dirty="0"/>
          </a:p>
          <a:p>
            <a:r>
              <a:rPr lang="en-US" sz="3400" b="1" u="sng" dirty="0"/>
              <a:t>1) human center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 human life.</a:t>
            </a:r>
          </a:p>
          <a:p>
            <a:r>
              <a:rPr lang="en-US" dirty="0">
                <a:sym typeface="Wingdings" pitchFamily="2" charset="2"/>
              </a:rPr>
              <a:t>Two variations :</a:t>
            </a:r>
          </a:p>
          <a:p>
            <a:pPr marL="137160" indent="0">
              <a:buNone/>
            </a:pPr>
            <a:r>
              <a:rPr lang="en-US" dirty="0">
                <a:sym typeface="Wingdings" pitchFamily="2" charset="2"/>
              </a:rPr>
              <a:t> 1) planetary management worldview </a:t>
            </a:r>
          </a:p>
          <a:p>
            <a:pPr marL="137160" indent="0">
              <a:buNone/>
            </a:pPr>
            <a:r>
              <a:rPr lang="en-US" dirty="0">
                <a:sym typeface="Wingdings" pitchFamily="2" charset="2"/>
              </a:rPr>
              <a:t> 2) stewardship worldview</a:t>
            </a:r>
          </a:p>
          <a:p>
            <a:pPr marL="137160" indent="0">
              <a:buNone/>
            </a:pPr>
            <a:endParaRPr lang="en-US" dirty="0">
              <a:sym typeface="Wingdings" pitchFamily="2" charset="2"/>
            </a:endParaRPr>
          </a:p>
          <a:p>
            <a:pPr marL="137160" indent="0">
              <a:buNone/>
            </a:pPr>
            <a:r>
              <a:rPr lang="en-US" dirty="0">
                <a:sym typeface="Wingdings" pitchFamily="2" charset="2"/>
              </a:rPr>
              <a:t>Both hold that humans are separate from and in charge of nature and that society should manage the earth for the benefit of humans.</a:t>
            </a:r>
          </a:p>
          <a:p>
            <a:pPr marL="137160" indent="0">
              <a:buNone/>
            </a:pPr>
            <a:r>
              <a:rPr lang="en-US" dirty="0">
                <a:sym typeface="Wingdings" pitchFamily="2" charset="2"/>
              </a:rPr>
              <a:t>If we degrade a natural resource, can use our ecological ingenuity to find a substitute. </a:t>
            </a:r>
          </a:p>
          <a:p>
            <a:pPr marL="137160" indent="0">
              <a:buNone/>
            </a:pPr>
            <a:endParaRPr lang="en-US" dirty="0">
              <a:sym typeface="Wingdings" pitchFamily="2" charset="2"/>
            </a:endParaRPr>
          </a:p>
          <a:p>
            <a:pPr marL="137160" indent="0">
              <a:buNone/>
            </a:pPr>
            <a:r>
              <a:rPr lang="en-US" dirty="0">
                <a:sym typeface="Wingdings" pitchFamily="2" charset="2"/>
              </a:rPr>
              <a:t>- Stewardship add  people have a responsibility to be caring and stewards of the planet for current and future human generation.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xmlns="" val="51488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4709160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/>
              <a:t>(2) Life center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 species life</a:t>
            </a:r>
          </a:p>
          <a:p>
            <a:r>
              <a:rPr lang="en-US" dirty="0">
                <a:sym typeface="Wingdings" pitchFamily="2" charset="2"/>
              </a:rPr>
              <a:t>All species have value of their ecological roles, regardless of their potential</a:t>
            </a:r>
          </a:p>
          <a:p>
            <a:r>
              <a:rPr lang="en-US" dirty="0">
                <a:sym typeface="Wingdings" pitchFamily="2" charset="2"/>
              </a:rPr>
              <a:t>Species become extinct.</a:t>
            </a:r>
          </a:p>
          <a:p>
            <a:r>
              <a:rPr lang="en-US" dirty="0">
                <a:sym typeface="Wingdings" pitchFamily="2" charset="2"/>
              </a:rPr>
              <a:t>Most people with the life centered worldview believe</a:t>
            </a:r>
          </a:p>
          <a:p>
            <a:r>
              <a:rPr lang="en-US" dirty="0">
                <a:sym typeface="Wingdings" pitchFamily="2" charset="2"/>
              </a:rPr>
              <a:t>We ought to avoid  hastening the extinction of species through human activities </a:t>
            </a:r>
          </a:p>
          <a:p>
            <a:r>
              <a:rPr lang="en-US" dirty="0">
                <a:sym typeface="Wingdings" pitchFamily="2" charset="2"/>
              </a:rPr>
              <a:t>Because each species is a unique part if the biosphere that sustain all life.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xmlns="" val="828305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4709160"/>
          </a:xfrm>
        </p:spPr>
        <p:txBody>
          <a:bodyPr/>
          <a:lstStyle/>
          <a:p>
            <a:r>
              <a:rPr lang="en-US" b="1" u="sng" dirty="0"/>
              <a:t>(3) Earth centered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people are part of or dependent on nature and the earth’s natural capital exists for all species.</a:t>
            </a:r>
          </a:p>
          <a:p>
            <a:r>
              <a:rPr lang="en-US" dirty="0">
                <a:sym typeface="Wingdings" pitchFamily="2" charset="2"/>
              </a:rPr>
              <a:t>Not just for human</a:t>
            </a:r>
          </a:p>
          <a:p>
            <a:r>
              <a:rPr lang="en-US" dirty="0">
                <a:sym typeface="Wingdings" pitchFamily="2" charset="2"/>
              </a:rPr>
              <a:t>Economic success and long turn survival of our cultures, species and other species depend on learning how life on the earth has sustained itself for many years.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xmlns="" val="184371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u="sng" dirty="0"/>
              <a:t>Human and Sustainability</a:t>
            </a:r>
            <a:br>
              <a:rPr lang="en-US" sz="2000" u="sng" dirty="0"/>
            </a:br>
            <a:endParaRPr lang="th-TH" sz="2000" dirty="0"/>
          </a:p>
        </p:txBody>
      </p:sp>
      <p:pic>
        <p:nvPicPr>
          <p:cNvPr id="2050" name="Picture 2" descr="C:\Users\USER\Desktop\Human_Sustainability_Confluence_Diagram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09019" y="1481138"/>
            <a:ext cx="4525962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5623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0"/>
            <a:ext cx="8229600" cy="470916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endParaRPr lang="en-US" u="sng" dirty="0"/>
          </a:p>
          <a:p>
            <a:pPr marL="137160" indent="0">
              <a:buNone/>
            </a:pPr>
            <a:r>
              <a:rPr lang="en-US" dirty="0" smtClean="0"/>
              <a:t> </a:t>
            </a:r>
            <a:r>
              <a:rPr lang="en-US" u="sng" dirty="0"/>
              <a:t>Principles of Sustainability</a:t>
            </a:r>
          </a:p>
          <a:p>
            <a:pPr marL="137160" indent="0">
              <a:buNone/>
            </a:pPr>
            <a:r>
              <a:rPr lang="en-US" u="sng" dirty="0"/>
              <a:t>Environmental Science is a Study of Connections in Nature</a:t>
            </a:r>
          </a:p>
          <a:p>
            <a:pPr marL="137160" indent="0">
              <a:buNone/>
            </a:pPr>
            <a:endParaRPr lang="en-US" u="sng" dirty="0"/>
          </a:p>
          <a:p>
            <a:r>
              <a:rPr lang="en-US" dirty="0"/>
              <a:t>Environment  </a:t>
            </a:r>
            <a:r>
              <a:rPr lang="en-US" dirty="0">
                <a:sym typeface="Wingdings" panose="05000000000000000000" pitchFamily="2" charset="2"/>
              </a:rPr>
              <a:t>  everything that affects an organism during it’s lifetime.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all organisms including living things and non living things interact with each other.</a:t>
            </a:r>
          </a:p>
        </p:txBody>
      </p:sp>
    </p:spTree>
    <p:extLst>
      <p:ext uri="{BB962C8B-B14F-4D97-AF65-F5344CB8AC3E}">
        <p14:creationId xmlns:p14="http://schemas.microsoft.com/office/powerpoint/2010/main" xmlns="" val="127850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4709160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endParaRPr lang="en-US" u="sng" dirty="0"/>
          </a:p>
          <a:p>
            <a:r>
              <a:rPr lang="en-US" dirty="0"/>
              <a:t>Environment includes</a:t>
            </a:r>
          </a:p>
          <a:p>
            <a:r>
              <a:rPr lang="en-US" dirty="0"/>
              <a:t>1.  energy</a:t>
            </a:r>
          </a:p>
          <a:p>
            <a:r>
              <a:rPr lang="en-US" dirty="0"/>
              <a:t>2.  living things</a:t>
            </a:r>
          </a:p>
          <a:p>
            <a:r>
              <a:rPr lang="en-US" dirty="0"/>
              <a:t>3.  non living things</a:t>
            </a:r>
          </a:p>
          <a:p>
            <a:r>
              <a:rPr lang="en-US" dirty="0"/>
              <a:t>4.  humankind’s – many scientific &amp; technological advances</a:t>
            </a:r>
          </a:p>
          <a:p>
            <a:r>
              <a:rPr lang="en-US" dirty="0"/>
              <a:t>5. lives depend on – sunlight, the earth for clean air and  water, food, energy, fertile soil, climate and other components of the planet’s life-support system.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xmlns="" val="347344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3074" name="Picture 2" descr="C:\Users\USER\Desktop\environmental Scienc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0789" y="1481138"/>
            <a:ext cx="8102421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31614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709160"/>
          </a:xfrm>
        </p:spPr>
        <p:txBody>
          <a:bodyPr/>
          <a:lstStyle/>
          <a:p>
            <a:r>
              <a:rPr lang="en-US" u="sng" dirty="0"/>
              <a:t>Environmental science</a:t>
            </a:r>
          </a:p>
          <a:p>
            <a:endParaRPr lang="en-US" u="sng" dirty="0"/>
          </a:p>
          <a:p>
            <a:r>
              <a:rPr lang="en-US" dirty="0"/>
              <a:t>study of life connections in the natural environmental.</a:t>
            </a:r>
          </a:p>
          <a:p>
            <a:r>
              <a:rPr lang="en-US" dirty="0"/>
              <a:t>An interdisciplinary study of….</a:t>
            </a:r>
          </a:p>
          <a:p>
            <a:r>
              <a:rPr lang="en-US" dirty="0"/>
              <a:t>1. how the earth works and has survived and thrived</a:t>
            </a:r>
          </a:p>
          <a:p>
            <a:r>
              <a:rPr lang="en-US" dirty="0"/>
              <a:t>2. how human interact with the environment</a:t>
            </a:r>
          </a:p>
          <a:p>
            <a:r>
              <a:rPr lang="en-US" dirty="0"/>
              <a:t>3. how human can live more </a:t>
            </a:r>
            <a:r>
              <a:rPr lang="en-US" i="1" dirty="0"/>
              <a:t>sustainably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u="sng" dirty="0"/>
              <a:t>Ecosystem</a:t>
            </a:r>
            <a:r>
              <a:rPr lang="en-US" sz="3600" dirty="0"/>
              <a:t> </a:t>
            </a:r>
            <a:r>
              <a:rPr lang="en-US" sz="4400" dirty="0"/>
              <a:t/>
            </a:r>
            <a:br>
              <a:rPr lang="en-US" sz="4400" dirty="0"/>
            </a:br>
            <a:endParaRPr lang="th-TH" dirty="0"/>
          </a:p>
        </p:txBody>
      </p:sp>
      <p:pic>
        <p:nvPicPr>
          <p:cNvPr id="4098" name="Picture 2" descr="C:\Users\USER\Desktop\ecosyste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15277" y="1481138"/>
            <a:ext cx="5313446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01478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CFBAF74-A68A-4A9C-848C-7D7D65755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533400"/>
            <a:ext cx="8229600" cy="4525963"/>
          </a:xfrm>
        </p:spPr>
        <p:txBody>
          <a:bodyPr/>
          <a:lstStyle/>
          <a:p>
            <a:r>
              <a:rPr lang="en-US" u="sng" dirty="0"/>
              <a:t>Ecology</a:t>
            </a:r>
          </a:p>
          <a:p>
            <a:endParaRPr lang="en-US" u="sng" dirty="0"/>
          </a:p>
          <a:p>
            <a:r>
              <a:rPr lang="en-US" dirty="0"/>
              <a:t>A key  component of environmental science is Ecology.</a:t>
            </a:r>
          </a:p>
          <a:p>
            <a:r>
              <a:rPr lang="en-US" dirty="0"/>
              <a:t>Branch of biology that focuses on how living organisms interact with living and non living parts of their environment.</a:t>
            </a:r>
          </a:p>
        </p:txBody>
      </p:sp>
    </p:spTree>
    <p:extLst>
      <p:ext uri="{BB962C8B-B14F-4D97-AF65-F5344CB8AC3E}">
        <p14:creationId xmlns:p14="http://schemas.microsoft.com/office/powerpoint/2010/main" xmlns="" val="45203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4709160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sz="4000" b="1" u="sng" dirty="0"/>
              <a:t>Ecosystem</a:t>
            </a:r>
            <a:r>
              <a:rPr lang="en-US" sz="4000" dirty="0"/>
              <a:t> </a:t>
            </a:r>
          </a:p>
          <a:p>
            <a:endParaRPr lang="en-US" dirty="0"/>
          </a:p>
          <a:p>
            <a:r>
              <a:rPr lang="en-US" dirty="0"/>
              <a:t>biological community of organisms within an area of land or volume of water that interact with one another and with the nonliving chemical and physical factors in their environment.</a:t>
            </a:r>
          </a:p>
          <a:p>
            <a:r>
              <a:rPr lang="en-US" dirty="0" err="1"/>
              <a:t>e.g</a:t>
            </a:r>
            <a:r>
              <a:rPr lang="en-US" dirty="0"/>
              <a:t>: forest ecosystem consists of plant, animals and organisms that decompose organic materials, all interacting with one another and the chemicals in the forest’s  air, water, and soil.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993</TotalTime>
  <Words>798</Words>
  <Application>Microsoft Office PowerPoint</Application>
  <PresentationFormat>On-screen Show (4:3)</PresentationFormat>
  <Paragraphs>112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Slide 1</vt:lpstr>
      <vt:lpstr>Human and Sustainability </vt:lpstr>
      <vt:lpstr>Slide 3</vt:lpstr>
      <vt:lpstr>Slide 4</vt:lpstr>
      <vt:lpstr>Slide 5</vt:lpstr>
      <vt:lpstr>Slide 6</vt:lpstr>
      <vt:lpstr>Ecosystem  </vt:lpstr>
      <vt:lpstr>Slide 8</vt:lpstr>
      <vt:lpstr>Slide 9</vt:lpstr>
      <vt:lpstr>  Principles of Sustainability 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( 1 ) Humans and Sustainability The environment and Sustainability</dc:title>
  <dc:creator>E-Lib</dc:creator>
  <cp:lastModifiedBy>Faculty of Art</cp:lastModifiedBy>
  <cp:revision>62</cp:revision>
  <dcterms:created xsi:type="dcterms:W3CDTF">2019-08-04T11:18:15Z</dcterms:created>
  <dcterms:modified xsi:type="dcterms:W3CDTF">2023-06-07T07:18:22Z</dcterms:modified>
</cp:coreProperties>
</file>