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9"/>
  </p:notesMasterIdLst>
  <p:handoutMasterIdLst>
    <p:handoutMasterId r:id="rId10"/>
  </p:handoutMasterIdLst>
  <p:sldIdLst>
    <p:sldId id="264" r:id="rId2"/>
    <p:sldId id="257" r:id="rId3"/>
    <p:sldId id="272" r:id="rId4"/>
    <p:sldId id="266" r:id="rId5"/>
    <p:sldId id="265" r:id="rId6"/>
    <p:sldId id="268" r:id="rId7"/>
    <p:sldId id="270" r:id="rId8"/>
  </p:sldIdLst>
  <p:sldSz cx="12192000" cy="6858000"/>
  <p:notesSz cx="6799263"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8" d="100"/>
          <a:sy n="78" d="100"/>
        </p:scale>
        <p:origin x="2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D7F65145-8C77-4792-8264-72A826EA77E8}" type="datetimeFigureOut">
              <a:rPr lang="en-US" smtClean="0"/>
              <a:t>20-Jul-23</a:t>
            </a:fld>
            <a:endParaRPr lang="en-US"/>
          </a:p>
        </p:txBody>
      </p:sp>
      <p:sp>
        <p:nvSpPr>
          <p:cNvPr id="4" name="Footer Placeholder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101E0670-EAC3-4A72-AA97-3A40F5013349}" type="slidenum">
              <a:rPr lang="en-US" smtClean="0"/>
              <a:t>‹#›</a:t>
            </a:fld>
            <a:endParaRPr lang="en-US"/>
          </a:p>
        </p:txBody>
      </p:sp>
    </p:spTree>
    <p:extLst>
      <p:ext uri="{BB962C8B-B14F-4D97-AF65-F5344CB8AC3E}">
        <p14:creationId xmlns:p14="http://schemas.microsoft.com/office/powerpoint/2010/main" val="340367150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2E11ED7E-A777-4A8F-98A8-38207801C706}" type="datetimeFigureOut">
              <a:rPr lang="en-US" smtClean="0"/>
              <a:t>20-Jul-23</a:t>
            </a:fld>
            <a:endParaRPr lang="en-US"/>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ED3AB4A3-7C40-4B9E-BBFD-DA01A7376A71}" type="slidenum">
              <a:rPr lang="en-US" smtClean="0"/>
              <a:t>‹#›</a:t>
            </a:fld>
            <a:endParaRPr lang="en-US"/>
          </a:p>
        </p:txBody>
      </p:sp>
    </p:spTree>
    <p:extLst>
      <p:ext uri="{BB962C8B-B14F-4D97-AF65-F5344CB8AC3E}">
        <p14:creationId xmlns:p14="http://schemas.microsoft.com/office/powerpoint/2010/main" val="196367070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7321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20-Jul-23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480959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20-Jul-23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48234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20-Jul-23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189089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20-Jul-23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50947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20-Jul-23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0720222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3062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336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20-Jul-23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056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20-Jul-23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066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20-Jul-23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598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20-Jul-23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88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20-Jul-23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37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20-Jul-23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1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20-Jul-23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395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20-Jul-23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774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E0CF6C-748E-4B7A-BC8B-3011EF78ED13}" type="datetime1">
              <a:rPr lang="en-US" smtClean="0"/>
              <a:pPr/>
              <a:t>20-Jul-23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79443106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1841AAE-77FF-49F9-B489-E9F81A785A3D}"/>
              </a:ext>
            </a:extLst>
          </p:cNvPr>
          <p:cNvSpPr>
            <a:spLocks noGrp="1"/>
          </p:cNvSpPr>
          <p:nvPr>
            <p:ph idx="1"/>
          </p:nvPr>
        </p:nvSpPr>
        <p:spPr>
          <a:xfrm>
            <a:off x="612020" y="876075"/>
            <a:ext cx="8596668" cy="3880773"/>
          </a:xfrm>
        </p:spPr>
        <p:txBody>
          <a:bodyPr>
            <a:normAutofit fontScale="25000" lnSpcReduction="20000"/>
          </a:bodyPr>
          <a:lstStyle/>
          <a:p>
            <a:pPr marL="0" indent="0">
              <a:buNone/>
            </a:pPr>
            <a:r>
              <a:rPr lang="en-US" sz="7400" dirty="0">
                <a:solidFill>
                  <a:schemeClr val="tx1"/>
                </a:solidFill>
              </a:rPr>
              <a:t>                              </a:t>
            </a:r>
            <a:r>
              <a:rPr lang="en-US" sz="7400" u="sng" dirty="0">
                <a:solidFill>
                  <a:schemeClr val="tx1"/>
                </a:solidFill>
              </a:rPr>
              <a:t>BIODIVERSISY </a:t>
            </a:r>
          </a:p>
          <a:p>
            <a:r>
              <a:rPr lang="en-US" sz="7400" u="sng" dirty="0">
                <a:solidFill>
                  <a:schemeClr val="tx1"/>
                </a:solidFill>
              </a:rPr>
              <a:t>IMPORTANCE OF BIODIVERSISY </a:t>
            </a:r>
            <a:r>
              <a:rPr lang="en-US" sz="7400" u="sng" dirty="0" smtClean="0">
                <a:solidFill>
                  <a:schemeClr val="tx1"/>
                </a:solidFill>
              </a:rPr>
              <a:t>    </a:t>
            </a:r>
            <a:r>
              <a:rPr lang="en-US" sz="4000" dirty="0" smtClean="0">
                <a:solidFill>
                  <a:schemeClr val="tx1"/>
                </a:solidFill>
              </a:rPr>
              <a:t>                                                                                               </a:t>
            </a:r>
            <a:r>
              <a:rPr lang="en-US" sz="7400" dirty="0">
                <a:solidFill>
                  <a:schemeClr val="tx1"/>
                </a:solidFill>
              </a:rPr>
              <a:t/>
            </a:r>
            <a:br>
              <a:rPr lang="en-US" sz="7400" dirty="0">
                <a:solidFill>
                  <a:schemeClr val="tx1"/>
                </a:solidFill>
              </a:rPr>
            </a:br>
            <a:endParaRPr lang="en-US" sz="7400" dirty="0">
              <a:solidFill>
                <a:schemeClr val="tx1"/>
              </a:solidFill>
            </a:endParaRPr>
          </a:p>
          <a:p>
            <a:pPr>
              <a:spcBef>
                <a:spcPts val="800"/>
              </a:spcBef>
            </a:pPr>
            <a:r>
              <a:rPr lang="en-US" altLang="en-US" sz="7400" u="sng" dirty="0">
                <a:ea typeface="ＭＳ Ｐゴシック" pitchFamily="34" charset="-128"/>
              </a:rPr>
              <a:t>Biodiversity</a:t>
            </a:r>
            <a:r>
              <a:rPr lang="en-US" altLang="en-US" sz="7400" dirty="0">
                <a:ea typeface="ＭＳ Ｐゴシック" pitchFamily="34" charset="-128"/>
              </a:rPr>
              <a:t>  </a:t>
            </a:r>
            <a:r>
              <a:rPr lang="en-US" altLang="en-US" sz="7400" dirty="0">
                <a:ea typeface="ＭＳ Ｐゴシック" pitchFamily="34" charset="-128"/>
                <a:sym typeface="Wingdings" pitchFamily="2" charset="2"/>
              </a:rPr>
              <a:t> variety </a:t>
            </a:r>
            <a:r>
              <a:rPr lang="en-US" altLang="en-US" sz="7400" dirty="0" smtClean="0">
                <a:ea typeface="ＭＳ Ｐゴシック" pitchFamily="34" charset="-128"/>
                <a:sym typeface="Wingdings" pitchFamily="2" charset="2"/>
              </a:rPr>
              <a:t>of species  </a:t>
            </a:r>
            <a:r>
              <a:rPr lang="en-US" altLang="en-US" sz="7400" dirty="0">
                <a:ea typeface="ＭＳ Ｐゴシック" pitchFamily="34" charset="-128"/>
                <a:sym typeface="Wingdings" pitchFamily="2" charset="2"/>
              </a:rPr>
              <a:t>life on the earth. </a:t>
            </a:r>
          </a:p>
          <a:p>
            <a:pPr>
              <a:spcBef>
                <a:spcPts val="800"/>
              </a:spcBef>
            </a:pPr>
            <a:r>
              <a:rPr lang="en-US" altLang="en-US" sz="7400" dirty="0">
                <a:ea typeface="ＭＳ Ｐゴシック" pitchFamily="34" charset="-128"/>
                <a:sym typeface="Wingdings" pitchFamily="2" charset="2"/>
              </a:rPr>
              <a:t>                     It has four components of biodiversity.</a:t>
            </a:r>
          </a:p>
          <a:p>
            <a:pPr>
              <a:spcBef>
                <a:spcPts val="800"/>
              </a:spcBef>
            </a:pPr>
            <a:endParaRPr lang="en-US" altLang="en-US" sz="7400" dirty="0">
              <a:ea typeface="ＭＳ Ｐゴシック" pitchFamily="34" charset="-128"/>
              <a:sym typeface="Wingdings" pitchFamily="2" charset="2"/>
            </a:endParaRPr>
          </a:p>
          <a:p>
            <a:pPr>
              <a:spcBef>
                <a:spcPts val="800"/>
              </a:spcBef>
            </a:pPr>
            <a:r>
              <a:rPr lang="en-US" altLang="en-US" sz="7400" dirty="0">
                <a:ea typeface="ＭＳ Ｐゴシック" pitchFamily="34" charset="-128"/>
                <a:sym typeface="Wingdings" pitchFamily="2" charset="2"/>
              </a:rPr>
              <a:t>1) Species diversity number and abundance of species present</a:t>
            </a:r>
          </a:p>
          <a:p>
            <a:pPr>
              <a:spcBef>
                <a:spcPts val="800"/>
              </a:spcBef>
            </a:pPr>
            <a:r>
              <a:rPr lang="en-US" altLang="en-US" sz="7400" dirty="0">
                <a:ea typeface="ＭＳ Ｐゴシック" pitchFamily="34" charset="-128"/>
                <a:sym typeface="Wingdings" pitchFamily="2" charset="2"/>
              </a:rPr>
              <a:t>                                 in different ecosystems.</a:t>
            </a:r>
          </a:p>
          <a:p>
            <a:pPr>
              <a:spcBef>
                <a:spcPts val="800"/>
              </a:spcBef>
            </a:pPr>
            <a:r>
              <a:rPr lang="en-US" altLang="en-US" sz="7400" dirty="0">
                <a:ea typeface="ＭＳ Ｐゴシック" pitchFamily="34" charset="-128"/>
                <a:sym typeface="Wingdings" pitchFamily="2" charset="2"/>
              </a:rPr>
              <a:t>                                  </a:t>
            </a:r>
          </a:p>
          <a:p>
            <a:pPr>
              <a:spcBef>
                <a:spcPts val="800"/>
              </a:spcBef>
            </a:pPr>
            <a:r>
              <a:rPr lang="en-US" altLang="en-US" sz="7400" dirty="0">
                <a:ea typeface="ＭＳ Ｐゴシック" pitchFamily="34" charset="-128"/>
                <a:sym typeface="Wingdings" pitchFamily="2" charset="2"/>
              </a:rPr>
              <a:t>2) Genetic diversity  variety of genetic material within a  </a:t>
            </a:r>
          </a:p>
          <a:p>
            <a:pPr>
              <a:spcBef>
                <a:spcPts val="800"/>
              </a:spcBef>
            </a:pPr>
            <a:r>
              <a:rPr lang="en-US" altLang="en-US" sz="7400" dirty="0">
                <a:ea typeface="ＭＳ Ｐゴシック" pitchFamily="34" charset="-128"/>
                <a:sym typeface="Wingdings" pitchFamily="2" charset="2"/>
              </a:rPr>
              <a:t>                                species or a  population</a:t>
            </a:r>
          </a:p>
          <a:p>
            <a:pPr>
              <a:spcBef>
                <a:spcPts val="800"/>
              </a:spcBef>
            </a:pPr>
            <a:r>
              <a:rPr lang="en-US" altLang="en-US" sz="7400" dirty="0">
                <a:ea typeface="ＭＳ Ｐゴシック" pitchFamily="34" charset="-128"/>
                <a:sym typeface="Wingdings" pitchFamily="2" charset="2"/>
              </a:rPr>
              <a:t>                                   </a:t>
            </a:r>
          </a:p>
          <a:p>
            <a:pPr>
              <a:spcBef>
                <a:spcPts val="800"/>
              </a:spcBef>
            </a:pPr>
            <a:endParaRPr lang="en-US" dirty="0"/>
          </a:p>
        </p:txBody>
      </p:sp>
    </p:spTree>
    <p:extLst>
      <p:ext uri="{BB962C8B-B14F-4D97-AF65-F5344CB8AC3E}">
        <p14:creationId xmlns:p14="http://schemas.microsoft.com/office/powerpoint/2010/main" val="602104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BBF613-4458-4926-9E71-3C41905BA36B}"/>
              </a:ext>
            </a:extLst>
          </p:cNvPr>
          <p:cNvSpPr>
            <a:spLocks noGrp="1"/>
          </p:cNvSpPr>
          <p:nvPr>
            <p:ph idx="1"/>
          </p:nvPr>
        </p:nvSpPr>
        <p:spPr>
          <a:xfrm>
            <a:off x="598715" y="621393"/>
            <a:ext cx="10515600" cy="4195763"/>
          </a:xfrm>
        </p:spPr>
        <p:txBody>
          <a:bodyPr>
            <a:normAutofit/>
          </a:bodyPr>
          <a:lstStyle/>
          <a:p>
            <a:pPr>
              <a:spcBef>
                <a:spcPts val="800"/>
              </a:spcBef>
            </a:pPr>
            <a:r>
              <a:rPr lang="en-US" altLang="en-US" sz="2600" dirty="0">
                <a:ea typeface="ＭＳ Ｐゴシック" pitchFamily="34" charset="-128"/>
                <a:sym typeface="Wingdings" pitchFamily="2" charset="2"/>
              </a:rPr>
              <a:t>3) Ecosystem diversity</a:t>
            </a:r>
            <a:r>
              <a:rPr lang="en-US" altLang="en-US" sz="2600" dirty="0" smtClean="0">
                <a:ea typeface="ＭＳ Ｐゴシック" pitchFamily="34" charset="-128"/>
                <a:sym typeface="Wingdings" pitchFamily="2" charset="2"/>
              </a:rPr>
              <a:t>                                    </a:t>
            </a:r>
            <a:endParaRPr lang="en-US" altLang="en-US" sz="1000" dirty="0">
              <a:ea typeface="ＭＳ Ｐゴシック" pitchFamily="34" charset="-128"/>
              <a:sym typeface="Wingdings" pitchFamily="2" charset="2"/>
            </a:endParaRPr>
          </a:p>
          <a:p>
            <a:pPr>
              <a:spcBef>
                <a:spcPts val="800"/>
              </a:spcBef>
            </a:pPr>
            <a:r>
              <a:rPr lang="en-US" altLang="en-US" sz="2600" dirty="0">
                <a:ea typeface="ＭＳ Ｐゴシック" pitchFamily="34" charset="-128"/>
                <a:sym typeface="Wingdings" pitchFamily="2" charset="2"/>
              </a:rPr>
              <a:t> earth diversity of biological communities such as                                     </a:t>
            </a:r>
          </a:p>
          <a:p>
            <a:pPr>
              <a:spcBef>
                <a:spcPts val="800"/>
              </a:spcBef>
            </a:pPr>
            <a:r>
              <a:rPr lang="en-US" altLang="en-US" sz="2600" dirty="0">
                <a:ea typeface="ＭＳ Ｐゴシック" pitchFamily="34" charset="-128"/>
                <a:sym typeface="Wingdings" pitchFamily="2" charset="2"/>
              </a:rPr>
              <a:t> deserts, grasslands, forest and wetlands</a:t>
            </a:r>
          </a:p>
          <a:p>
            <a:pPr>
              <a:spcBef>
                <a:spcPts val="800"/>
              </a:spcBef>
            </a:pPr>
            <a:endParaRPr lang="en-US" altLang="en-US" sz="2600" dirty="0">
              <a:ea typeface="ＭＳ Ｐゴシック" pitchFamily="34" charset="-128"/>
              <a:sym typeface="Wingdings" pitchFamily="2" charset="2"/>
            </a:endParaRPr>
          </a:p>
          <a:p>
            <a:pPr>
              <a:spcBef>
                <a:spcPts val="800"/>
              </a:spcBef>
            </a:pPr>
            <a:r>
              <a:rPr lang="en-US" altLang="en-US" sz="2600" dirty="0">
                <a:ea typeface="ＭＳ Ｐゴシック" pitchFamily="34" charset="-128"/>
                <a:sym typeface="Wingdings" pitchFamily="2" charset="2"/>
              </a:rPr>
              <a:t>4) Functional diversity</a:t>
            </a:r>
          </a:p>
          <a:p>
            <a:pPr>
              <a:spcBef>
                <a:spcPts val="800"/>
              </a:spcBef>
            </a:pPr>
            <a:r>
              <a:rPr lang="en-US" altLang="en-US" sz="2600" dirty="0">
                <a:ea typeface="ＭＳ Ｐゴシック" pitchFamily="34" charset="-128"/>
                <a:sym typeface="Wingdings" pitchFamily="2" charset="2"/>
              </a:rPr>
              <a:t>   variety of processes such as energy flow and matter  </a:t>
            </a:r>
          </a:p>
          <a:p>
            <a:pPr>
              <a:spcBef>
                <a:spcPts val="800"/>
              </a:spcBef>
            </a:pPr>
            <a:r>
              <a:rPr lang="en-US" altLang="en-US" sz="2600" dirty="0">
                <a:ea typeface="ＭＳ Ｐゴシック" pitchFamily="34" charset="-128"/>
                <a:sym typeface="Wingdings" pitchFamily="2" charset="2"/>
              </a:rPr>
              <a:t>  cycling that occur within ecosystems as species interact with</a:t>
            </a:r>
          </a:p>
          <a:p>
            <a:pPr>
              <a:spcBef>
                <a:spcPts val="800"/>
              </a:spcBef>
            </a:pPr>
            <a:r>
              <a:rPr lang="en-US" altLang="en-US" sz="2600" dirty="0">
                <a:ea typeface="ＭＳ Ｐゴシック" pitchFamily="34" charset="-128"/>
                <a:sym typeface="Wingdings" pitchFamily="2" charset="2"/>
              </a:rPr>
              <a:t>  one another in food chains and food webs.</a:t>
            </a:r>
          </a:p>
          <a:p>
            <a:pPr>
              <a:spcBef>
                <a:spcPts val="800"/>
              </a:spcBef>
            </a:pPr>
            <a:endParaRPr lang="en-US" altLang="en-US" sz="2600" dirty="0">
              <a:ea typeface="ＭＳ Ｐゴシック" pitchFamily="34" charset="-128"/>
              <a:sym typeface="Wingdings" pitchFamily="2" charset="2"/>
            </a:endParaRPr>
          </a:p>
          <a:p>
            <a:endParaRPr lang="en-US" sz="2000" dirty="0">
              <a:solidFill>
                <a:schemeClr val="tx1"/>
              </a:solidFill>
            </a:endParaRPr>
          </a:p>
        </p:txBody>
      </p:sp>
    </p:spTree>
    <p:extLst>
      <p:ext uri="{BB962C8B-B14F-4D97-AF65-F5344CB8AC3E}">
        <p14:creationId xmlns:p14="http://schemas.microsoft.com/office/powerpoint/2010/main" val="3715453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at are the types of biodiversity? - Quor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495570"/>
            <a:ext cx="5169524" cy="38814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CER - Word Wednesday: Functional D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767" y="2163825"/>
            <a:ext cx="162877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51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5D71067-90E3-8E3E-AD3B-F7F031BFC73B}"/>
              </a:ext>
            </a:extLst>
          </p:cNvPr>
          <p:cNvSpPr>
            <a:spLocks noGrp="1"/>
          </p:cNvSpPr>
          <p:nvPr>
            <p:ph idx="1"/>
          </p:nvPr>
        </p:nvSpPr>
        <p:spPr>
          <a:xfrm>
            <a:off x="609095" y="776670"/>
            <a:ext cx="8596668" cy="3880773"/>
          </a:xfrm>
        </p:spPr>
        <p:txBody>
          <a:bodyPr>
            <a:normAutofit fontScale="92500" lnSpcReduction="10000"/>
          </a:bodyPr>
          <a:lstStyle/>
          <a:p>
            <a:pPr marL="0" indent="0">
              <a:buNone/>
            </a:pPr>
            <a:r>
              <a:rPr lang="en-US" u="sng" dirty="0" smtClean="0"/>
              <a:t>    </a:t>
            </a:r>
            <a:r>
              <a:rPr lang="en-US" sz="900" dirty="0" smtClean="0"/>
              <a:t>                                                                           </a:t>
            </a:r>
            <a:endParaRPr lang="en-US" sz="900" dirty="0"/>
          </a:p>
          <a:p>
            <a:r>
              <a:rPr lang="en-US" sz="2200" u="sng" dirty="0"/>
              <a:t>Habitat Destruction and Fragmentation remember </a:t>
            </a:r>
            <a:r>
              <a:rPr lang="en-US" sz="2200" u="sng" dirty="0" smtClean="0"/>
              <a:t>HIPPCO </a:t>
            </a:r>
            <a:endParaRPr lang="en-US" sz="2200" u="sng" dirty="0"/>
          </a:p>
          <a:p>
            <a:pPr>
              <a:buFontTx/>
              <a:buChar char="-"/>
            </a:pPr>
            <a:r>
              <a:rPr lang="en-US" sz="2200" dirty="0"/>
              <a:t>The most important direct causes of species extinction and threats to ecosystem services using HIPPCO :</a:t>
            </a:r>
          </a:p>
          <a:p>
            <a:pPr>
              <a:buFontTx/>
              <a:buChar char="-"/>
            </a:pPr>
            <a:r>
              <a:rPr lang="en-US" sz="2200" dirty="0"/>
              <a:t>H : Habitat </a:t>
            </a:r>
            <a:r>
              <a:rPr lang="en-US" sz="2200" dirty="0" smtClean="0"/>
              <a:t>degradation and extinction</a:t>
            </a:r>
            <a:endParaRPr lang="en-US" sz="2200" dirty="0"/>
          </a:p>
          <a:p>
            <a:pPr>
              <a:buFontTx/>
              <a:buChar char="-"/>
            </a:pPr>
            <a:r>
              <a:rPr lang="en-US" sz="2200" dirty="0" smtClean="0"/>
              <a:t> I : Invasive species </a:t>
            </a:r>
          </a:p>
          <a:p>
            <a:pPr>
              <a:buFontTx/>
              <a:buChar char="-"/>
            </a:pPr>
            <a:r>
              <a:rPr lang="en-US" sz="2200" dirty="0" smtClean="0"/>
              <a:t>P </a:t>
            </a:r>
            <a:r>
              <a:rPr lang="en-US" sz="2200" dirty="0"/>
              <a:t>: Population growth and increasing use of resources</a:t>
            </a:r>
          </a:p>
          <a:p>
            <a:pPr>
              <a:buFontTx/>
              <a:buChar char="-"/>
            </a:pPr>
            <a:r>
              <a:rPr lang="en-US" sz="2200" dirty="0"/>
              <a:t>P : Pollution</a:t>
            </a:r>
          </a:p>
          <a:p>
            <a:pPr>
              <a:buFontTx/>
              <a:buChar char="-"/>
            </a:pPr>
            <a:r>
              <a:rPr lang="en-US" sz="2200" dirty="0"/>
              <a:t>C : Climate change</a:t>
            </a:r>
          </a:p>
          <a:p>
            <a:pPr>
              <a:buFontTx/>
              <a:buChar char="-"/>
            </a:pPr>
            <a:r>
              <a:rPr lang="en-US" sz="2200" dirty="0"/>
              <a:t>O : Over exploitation</a:t>
            </a:r>
          </a:p>
        </p:txBody>
      </p:sp>
    </p:spTree>
    <p:extLst>
      <p:ext uri="{BB962C8B-B14F-4D97-AF65-F5344CB8AC3E}">
        <p14:creationId xmlns:p14="http://schemas.microsoft.com/office/powerpoint/2010/main" val="108546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BDFB610-2A48-4268-9BDF-E5FAADE6800B}"/>
              </a:ext>
            </a:extLst>
          </p:cNvPr>
          <p:cNvSpPr>
            <a:spLocks noGrp="1"/>
          </p:cNvSpPr>
          <p:nvPr>
            <p:ph idx="1"/>
          </p:nvPr>
        </p:nvSpPr>
        <p:spPr>
          <a:xfrm>
            <a:off x="726077" y="563802"/>
            <a:ext cx="8596668" cy="3880773"/>
          </a:xfrm>
        </p:spPr>
        <p:txBody>
          <a:bodyPr>
            <a:normAutofit fontScale="25000" lnSpcReduction="20000"/>
          </a:bodyPr>
          <a:lstStyle/>
          <a:p>
            <a:pPr marL="0" indent="0">
              <a:buNone/>
            </a:pPr>
            <a:r>
              <a:rPr lang="en-US" sz="3600" dirty="0" smtClean="0">
                <a:solidFill>
                  <a:schemeClr val="tx1"/>
                </a:solidFill>
              </a:rPr>
              <a:t>                                                                                                         </a:t>
            </a:r>
          </a:p>
          <a:p>
            <a:endParaRPr lang="en-US" sz="7200" u="sng" dirty="0">
              <a:solidFill>
                <a:schemeClr val="tx1"/>
              </a:solidFill>
            </a:endParaRPr>
          </a:p>
          <a:p>
            <a:r>
              <a:rPr lang="en-US" sz="7200" u="sng" dirty="0" smtClean="0">
                <a:solidFill>
                  <a:schemeClr val="tx1"/>
                </a:solidFill>
              </a:rPr>
              <a:t>Extinction  </a:t>
            </a:r>
            <a:r>
              <a:rPr lang="en-US" sz="7200" dirty="0">
                <a:solidFill>
                  <a:schemeClr val="tx1"/>
                </a:solidFill>
                <a:sym typeface="Wingdings" panose="05000000000000000000" pitchFamily="2" charset="2"/>
              </a:rPr>
              <a:t> all members of species from the earth.  Species can become extinct, when it cannot </a:t>
            </a:r>
            <a:r>
              <a:rPr lang="en-US" sz="7200" dirty="0" smtClean="0">
                <a:solidFill>
                  <a:schemeClr val="tx1"/>
                </a:solidFill>
                <a:sym typeface="Wingdings" panose="05000000000000000000" pitchFamily="2" charset="2"/>
              </a:rPr>
              <a:t>adapt </a:t>
            </a:r>
            <a:r>
              <a:rPr lang="en-US" sz="7200" dirty="0">
                <a:solidFill>
                  <a:schemeClr val="tx1"/>
                </a:solidFill>
                <a:sym typeface="Wingdings" panose="05000000000000000000" pitchFamily="2" charset="2"/>
              </a:rPr>
              <a:t>and successfully reproduce under new environmental condition.</a:t>
            </a:r>
            <a:endParaRPr lang="en-US" sz="7200" dirty="0">
              <a:solidFill>
                <a:schemeClr val="tx1"/>
              </a:solidFill>
            </a:endParaRPr>
          </a:p>
          <a:p>
            <a:endParaRPr lang="en-US" sz="7200" u="sng" dirty="0">
              <a:solidFill>
                <a:schemeClr val="tx1"/>
              </a:solidFill>
            </a:endParaRPr>
          </a:p>
          <a:p>
            <a:endParaRPr lang="en-US" sz="7200" u="sng" dirty="0">
              <a:solidFill>
                <a:schemeClr val="tx1"/>
              </a:solidFill>
            </a:endParaRPr>
          </a:p>
          <a:p>
            <a:r>
              <a:rPr lang="en-US" sz="7200" u="sng" dirty="0">
                <a:solidFill>
                  <a:schemeClr val="tx1"/>
                </a:solidFill>
              </a:rPr>
              <a:t>Endangered and threatened species </a:t>
            </a:r>
          </a:p>
          <a:p>
            <a:endParaRPr lang="en-US" sz="7200" u="sng" dirty="0">
              <a:solidFill>
                <a:schemeClr val="tx1"/>
              </a:solidFill>
            </a:endParaRPr>
          </a:p>
          <a:p>
            <a:pPr>
              <a:spcBef>
                <a:spcPts val="1200"/>
              </a:spcBef>
              <a:spcAft>
                <a:spcPts val="1200"/>
              </a:spcAft>
            </a:pPr>
            <a:r>
              <a:rPr lang="en-US" altLang="en-US" sz="7200" dirty="0">
                <a:ea typeface="ＭＳ Ｐゴシック" pitchFamily="34" charset="-128"/>
              </a:rPr>
              <a:t>Endangered species </a:t>
            </a:r>
            <a:r>
              <a:rPr lang="en-US" altLang="en-US" sz="7200" dirty="0">
                <a:ea typeface="ＭＳ Ｐゴシック" pitchFamily="34" charset="-128"/>
                <a:sym typeface="Wingdings" pitchFamily="2" charset="2"/>
              </a:rPr>
              <a:t> individual survivors that the species could soon</a:t>
            </a:r>
          </a:p>
          <a:p>
            <a:pPr>
              <a:spcBef>
                <a:spcPts val="1200"/>
              </a:spcBef>
              <a:spcAft>
                <a:spcPts val="1200"/>
              </a:spcAft>
            </a:pPr>
            <a:r>
              <a:rPr lang="en-US" altLang="en-US" sz="7200" dirty="0">
                <a:ea typeface="ＭＳ Ｐゴシック" pitchFamily="34" charset="-128"/>
                <a:sym typeface="Wingdings" pitchFamily="2" charset="2"/>
              </a:rPr>
              <a:t>                                      become extinct. </a:t>
            </a:r>
          </a:p>
          <a:p>
            <a:pPr>
              <a:spcBef>
                <a:spcPts val="1200"/>
              </a:spcBef>
              <a:spcAft>
                <a:spcPts val="1200"/>
              </a:spcAft>
            </a:pPr>
            <a:r>
              <a:rPr lang="en-US" altLang="en-US" sz="7200" dirty="0">
                <a:ea typeface="ＭＳ Ｐゴシック" pitchFamily="34" charset="-128"/>
                <a:sym typeface="Wingdings" pitchFamily="2" charset="2"/>
              </a:rPr>
              <a:t>Threatened species  enough remaining individuals to survive in the </a:t>
            </a:r>
          </a:p>
          <a:p>
            <a:pPr>
              <a:spcBef>
                <a:spcPts val="1200"/>
              </a:spcBef>
              <a:spcAft>
                <a:spcPts val="1200"/>
              </a:spcAft>
            </a:pPr>
            <a:r>
              <a:rPr lang="en-US" altLang="en-US" sz="7200" dirty="0">
                <a:ea typeface="ＭＳ Ｐゴシック" pitchFamily="34" charset="-128"/>
                <a:sym typeface="Wingdings" pitchFamily="2" charset="2"/>
              </a:rPr>
              <a:t>                                    short term, but because of declining numbers, it </a:t>
            </a:r>
          </a:p>
          <a:p>
            <a:pPr>
              <a:spcBef>
                <a:spcPts val="1200"/>
              </a:spcBef>
              <a:spcAft>
                <a:spcPts val="1200"/>
              </a:spcAft>
            </a:pPr>
            <a:r>
              <a:rPr lang="en-US" altLang="en-US" sz="7200" dirty="0">
                <a:ea typeface="ＭＳ Ｐゴシック" pitchFamily="34" charset="-128"/>
                <a:sym typeface="Wingdings" pitchFamily="2" charset="2"/>
              </a:rPr>
              <a:t>                                   is likely to become endangered in the near future.</a:t>
            </a:r>
          </a:p>
          <a:p>
            <a:endParaRPr lang="en-US" dirty="0"/>
          </a:p>
        </p:txBody>
      </p:sp>
    </p:spTree>
    <p:extLst>
      <p:ext uri="{BB962C8B-B14F-4D97-AF65-F5344CB8AC3E}">
        <p14:creationId xmlns:p14="http://schemas.microsoft.com/office/powerpoint/2010/main" val="1763508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EFD0040-79BD-9F3C-782F-FC82B05EA8B4}"/>
              </a:ext>
            </a:extLst>
          </p:cNvPr>
          <p:cNvSpPr>
            <a:spLocks noGrp="1"/>
          </p:cNvSpPr>
          <p:nvPr>
            <p:ph idx="1"/>
          </p:nvPr>
        </p:nvSpPr>
        <p:spPr>
          <a:xfrm>
            <a:off x="636390" y="904995"/>
            <a:ext cx="8596668" cy="3880773"/>
          </a:xfrm>
        </p:spPr>
        <p:txBody>
          <a:bodyPr>
            <a:normAutofit fontScale="92500" lnSpcReduction="20000"/>
          </a:bodyPr>
          <a:lstStyle/>
          <a:p>
            <a:pPr marL="0" indent="0">
              <a:buNone/>
            </a:pPr>
            <a:r>
              <a:rPr lang="en-US" sz="2000" dirty="0"/>
              <a:t>THREATS TO AQUATIC BIODIVERSITY</a:t>
            </a:r>
          </a:p>
          <a:p>
            <a:pPr marL="0" indent="0">
              <a:buNone/>
            </a:pPr>
            <a:r>
              <a:rPr lang="en-US" sz="2000" dirty="0"/>
              <a:t>Aquatic Biodiversity</a:t>
            </a:r>
          </a:p>
          <a:p>
            <a:pPr marL="0" indent="0">
              <a:buNone/>
            </a:pPr>
            <a:r>
              <a:rPr lang="en-US" sz="2000" dirty="0"/>
              <a:t>Three general patterns related to marine biodiversity :</a:t>
            </a:r>
          </a:p>
          <a:p>
            <a:pPr marL="0" indent="0">
              <a:buNone/>
            </a:pPr>
            <a:r>
              <a:rPr lang="en-US" sz="2000" dirty="0"/>
              <a:t>1) the </a:t>
            </a:r>
            <a:r>
              <a:rPr lang="en-US" sz="2000" b="1" u="sng" dirty="0"/>
              <a:t>greatest marine biodiversity </a:t>
            </a:r>
            <a:r>
              <a:rPr lang="en-US" sz="2000" dirty="0"/>
              <a:t>occurs around </a:t>
            </a:r>
            <a:r>
              <a:rPr lang="en-US" sz="2000" u="sng" dirty="0"/>
              <a:t>coral </a:t>
            </a:r>
            <a:r>
              <a:rPr lang="en-US" sz="2000" u="sng" dirty="0" smtClean="0"/>
              <a:t>reefs</a:t>
            </a:r>
            <a:r>
              <a:rPr lang="en-US" sz="2000" dirty="0" smtClean="0"/>
              <a:t> </a:t>
            </a:r>
            <a:r>
              <a:rPr lang="en-US" sz="2000" dirty="0"/>
              <a:t>in estuaries, and on the </a:t>
            </a:r>
            <a:r>
              <a:rPr lang="en-US" sz="2000" u="sng" dirty="0"/>
              <a:t>deep ocean </a:t>
            </a:r>
            <a:r>
              <a:rPr lang="en-US" sz="2000" u="sng" dirty="0" smtClean="0"/>
              <a:t>floor</a:t>
            </a:r>
          </a:p>
          <a:p>
            <a:endParaRPr lang="en-US" sz="2000" u="sng" dirty="0"/>
          </a:p>
          <a:p>
            <a:pPr marL="0" indent="0">
              <a:buNone/>
            </a:pPr>
            <a:r>
              <a:rPr lang="en-US" sz="2000" dirty="0"/>
              <a:t>2) </a:t>
            </a:r>
            <a:r>
              <a:rPr lang="en-US" sz="2000" b="1" dirty="0"/>
              <a:t>biodiversity is </a:t>
            </a:r>
            <a:r>
              <a:rPr lang="en-US" sz="2000" b="1" u="sng" dirty="0"/>
              <a:t>greater</a:t>
            </a:r>
            <a:r>
              <a:rPr lang="en-US" sz="2000" b="1" dirty="0"/>
              <a:t> </a:t>
            </a:r>
            <a:r>
              <a:rPr lang="en-US" sz="2000" dirty="0"/>
              <a:t>near </a:t>
            </a:r>
            <a:r>
              <a:rPr lang="en-US" sz="2000" u="sng" dirty="0"/>
              <a:t>the </a:t>
            </a:r>
            <a:r>
              <a:rPr lang="en-US" sz="2000" u="sng" dirty="0" smtClean="0"/>
              <a:t>seaside </a:t>
            </a:r>
            <a:r>
              <a:rPr lang="en-US" sz="2000" dirty="0"/>
              <a:t>than in the </a:t>
            </a:r>
            <a:r>
              <a:rPr lang="en-US" sz="2000" u="sng" dirty="0"/>
              <a:t>open sea </a:t>
            </a:r>
            <a:r>
              <a:rPr lang="en-US" sz="2000" dirty="0"/>
              <a:t>because of the larger variety of producer and habitats in coastal </a:t>
            </a:r>
            <a:r>
              <a:rPr lang="en-US" sz="2000" dirty="0" smtClean="0"/>
              <a:t>areas</a:t>
            </a:r>
          </a:p>
          <a:p>
            <a:endParaRPr lang="en-US" sz="2000" dirty="0"/>
          </a:p>
          <a:p>
            <a:pPr marL="0" indent="0">
              <a:buNone/>
            </a:pPr>
            <a:r>
              <a:rPr lang="en-US" sz="2000" dirty="0"/>
              <a:t>3) </a:t>
            </a:r>
            <a:r>
              <a:rPr lang="en-US" sz="2000" b="1" dirty="0"/>
              <a:t>biodiversity is </a:t>
            </a:r>
            <a:r>
              <a:rPr lang="en-US" sz="2000" b="1" u="sng" dirty="0"/>
              <a:t>generally greater </a:t>
            </a:r>
            <a:r>
              <a:rPr lang="en-US" sz="2000" dirty="0"/>
              <a:t>in the </a:t>
            </a:r>
            <a:r>
              <a:rPr lang="en-US" sz="2000" u="sng" dirty="0"/>
              <a:t>bottom region of the ocean </a:t>
            </a:r>
            <a:r>
              <a:rPr lang="en-US" sz="2000" dirty="0"/>
              <a:t>than in the </a:t>
            </a:r>
            <a:r>
              <a:rPr lang="en-US" sz="2000" u="sng" dirty="0"/>
              <a:t>surface region </a:t>
            </a:r>
            <a:r>
              <a:rPr lang="en-US" sz="2000" dirty="0"/>
              <a:t>because of larger variety </a:t>
            </a:r>
            <a:r>
              <a:rPr lang="en-US" sz="2000" u="sng" dirty="0"/>
              <a:t>of habitats and food sources on the ocean bottom</a:t>
            </a:r>
          </a:p>
        </p:txBody>
      </p:sp>
    </p:spTree>
    <p:extLst>
      <p:ext uri="{BB962C8B-B14F-4D97-AF65-F5344CB8AC3E}">
        <p14:creationId xmlns:p14="http://schemas.microsoft.com/office/powerpoint/2010/main" val="281856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337" y="597725"/>
            <a:ext cx="8596668" cy="1320800"/>
          </a:xfrm>
        </p:spPr>
        <p:txBody>
          <a:bodyPr>
            <a:normAutofit/>
          </a:bodyPr>
          <a:lstStyle/>
          <a:p>
            <a:r>
              <a:rPr lang="en-US" sz="2400" dirty="0">
                <a:solidFill>
                  <a:schemeClr val="tx1"/>
                </a:solidFill>
              </a:rPr>
              <a:t>How to preserve biodiversity?</a:t>
            </a:r>
            <a:br>
              <a:rPr lang="en-US" sz="2400" dirty="0">
                <a:solidFill>
                  <a:schemeClr val="tx1"/>
                </a:solidFill>
              </a:rPr>
            </a:br>
            <a:r>
              <a:rPr lang="en-US" sz="2400" dirty="0">
                <a:solidFill>
                  <a:schemeClr val="tx1"/>
                </a:solidFill>
              </a:rPr>
              <a:t>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772337" y="1543072"/>
            <a:ext cx="8596668" cy="3880773"/>
          </a:xfrm>
        </p:spPr>
        <p:txBody>
          <a:bodyPr>
            <a:normAutofit fontScale="92500" lnSpcReduction="20000"/>
          </a:bodyPr>
          <a:lstStyle/>
          <a:p>
            <a:pPr marL="0" indent="0">
              <a:buNone/>
            </a:pPr>
            <a:r>
              <a:rPr lang="en-US" b="1" u="sng" dirty="0" smtClean="0"/>
              <a:t>1.Save the bees</a:t>
            </a:r>
          </a:p>
          <a:p>
            <a:pPr marL="0" indent="0">
              <a:buNone/>
            </a:pPr>
            <a:r>
              <a:rPr lang="en-US" dirty="0"/>
              <a:t> </a:t>
            </a:r>
            <a:r>
              <a:rPr lang="en-US" dirty="0" smtClean="0"/>
              <a:t>        Bees are important to preserving biodiversity and they are increasingly under attack from mites. you can help save them by planting nectar producing wildflowers in your backyard. And also building bees boxes for local bees to call home.</a:t>
            </a:r>
          </a:p>
          <a:p>
            <a:pPr marL="0" indent="0">
              <a:buNone/>
            </a:pPr>
            <a:endParaRPr lang="en-US" dirty="0" smtClean="0"/>
          </a:p>
          <a:p>
            <a:pPr marL="0" indent="0">
              <a:buNone/>
            </a:pPr>
            <a:r>
              <a:rPr lang="en-US" b="1" u="sng" dirty="0" smtClean="0"/>
              <a:t>2. Plant local flowers, fruits and vegetables</a:t>
            </a:r>
          </a:p>
          <a:p>
            <a:pPr marL="0" indent="0">
              <a:buNone/>
            </a:pPr>
            <a:r>
              <a:rPr lang="en-US" dirty="0"/>
              <a:t> </a:t>
            </a:r>
            <a:r>
              <a:rPr lang="en-US" dirty="0" smtClean="0"/>
              <a:t>    Research the flora, fruits and veggies native to your area and plant a variety in your backyard. </a:t>
            </a:r>
          </a:p>
          <a:p>
            <a:pPr marL="0" indent="0">
              <a:buNone/>
            </a:pPr>
            <a:endParaRPr lang="en-US" dirty="0" smtClean="0"/>
          </a:p>
          <a:p>
            <a:pPr marL="0" indent="0">
              <a:buNone/>
            </a:pPr>
            <a:r>
              <a:rPr lang="en-US" b="1" u="sng" dirty="0" smtClean="0"/>
              <a:t>3. Respect local habitats</a:t>
            </a:r>
          </a:p>
          <a:p>
            <a:pPr marL="0" indent="0">
              <a:buNone/>
            </a:pPr>
            <a:r>
              <a:rPr lang="en-US" dirty="0"/>
              <a:t> </a:t>
            </a:r>
            <a:r>
              <a:rPr lang="en-US" dirty="0" smtClean="0"/>
              <a:t>    plants growing in the parks and nature preserves near you often play an important role in preserving the local ecosystem.</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9120358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213</TotalTime>
  <Words>389</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ＭＳ Ｐゴシック</vt:lpstr>
      <vt:lpstr>Arial</vt:lpstr>
      <vt:lpstr>Calibri</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How to preserve biodiversity?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dc:title>
  <dc:creator>KHIN SAW MON -</dc:creator>
  <cp:lastModifiedBy>ITS</cp:lastModifiedBy>
  <cp:revision>14</cp:revision>
  <cp:lastPrinted>2023-06-28T07:34:27Z</cp:lastPrinted>
  <dcterms:created xsi:type="dcterms:W3CDTF">2021-07-05T05:22:19Z</dcterms:created>
  <dcterms:modified xsi:type="dcterms:W3CDTF">2023-07-20T06:35:32Z</dcterms:modified>
</cp:coreProperties>
</file>