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4"/>
  </p:notesMasterIdLst>
  <p:sldIdLst>
    <p:sldId id="264" r:id="rId2"/>
    <p:sldId id="257" r:id="rId3"/>
    <p:sldId id="258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4" r:id="rId22"/>
    <p:sldId id="285" r:id="rId2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39414-0745-40A1-A168-E9B05EB07308}" type="datetimeFigureOut">
              <a:rPr lang="en-US" smtClean="0"/>
              <a:t>07/07/2023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3C1A7B-A6C1-4D90-B790-C9AABB5D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9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6756-AB22-4B17-826F-C13AA9815E3E}" type="datetime1">
              <a:rPr lang="en-US" smtClean="0"/>
              <a:t>07/07/2023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A53-74A9-4D12-8AAF-AF712446A94F}" type="datetime1">
              <a:rPr lang="en-US" smtClean="0"/>
              <a:t>07/07/2023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716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A53-74A9-4D12-8AAF-AF712446A94F}" type="datetime1">
              <a:rPr lang="en-US" smtClean="0"/>
              <a:t>07/07/2023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495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BDF2-472B-4C97-9103-043F790F7BE0}" type="datetime1">
              <a:rPr lang="en-US" smtClean="0"/>
              <a:t>07/07/2023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4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A53-74A9-4D12-8AAF-AF712446A94F}" type="datetime1">
              <a:rPr lang="en-US" smtClean="0"/>
              <a:t>07/07/2023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7091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A53-74A9-4D12-8AAF-AF712446A94F}" type="datetime1">
              <a:rPr lang="en-US" smtClean="0"/>
              <a:t>07/07/2023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477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80DC-7E89-471A-B543-6B41BE8ACF95}" type="datetime1">
              <a:rPr lang="en-US" smtClean="0"/>
              <a:t>07/07/2023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6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69D4-C34F-40B2-96BD-1AB4AADC0BCF}" type="datetime1">
              <a:rPr lang="en-US" smtClean="0"/>
              <a:t>07/07/2023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FB79-BD04-4482-BA6B-3D442AA27D19}" type="datetime1">
              <a:rPr lang="en-US" smtClean="0"/>
              <a:t>07/07/2023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770E-E43C-400C-BB0E-53CDE38A1B1B}" type="datetime1">
              <a:rPr lang="en-US" smtClean="0"/>
              <a:t>07/07/2023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C865-8B0F-4C9D-91C9-EA1BD712ED76}" type="datetime1">
              <a:rPr lang="en-US" smtClean="0"/>
              <a:t>07/07/2023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3EFF-9A24-40FB-92C5-2166A53A1659}" type="datetime1">
              <a:rPr lang="en-US" smtClean="0"/>
              <a:t>07/07/2023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0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0CD-0C24-405F-9968-B1A9568BFE4F}" type="datetime1">
              <a:rPr lang="en-US" smtClean="0"/>
              <a:t>07/07/2023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14AC-D744-42CD-8D4A-11C764BA1446}" type="datetime1">
              <a:rPr lang="en-US" smtClean="0"/>
              <a:t>07/07/2023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1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620-1EA3-48B6-B7D1-EA81030B5D24}" type="datetime1">
              <a:rPr lang="en-US" smtClean="0"/>
              <a:t>07/07/2023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7436-99E4-4100-BD10-4E6A9279625C}" type="datetime1">
              <a:rPr lang="en-US" smtClean="0"/>
              <a:t>07/07/2023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95A53-74A9-4D12-8AAF-AF712446A94F}" type="datetime1">
              <a:rPr lang="en-US" smtClean="0"/>
              <a:t>07/07/2023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EFF246-A3EF-4743-9839-CC8998C7A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9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897" y="849086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                                                                   Ecology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 Earth’s life support system work?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Four major components of the earth’s life support system </a:t>
            </a:r>
          </a:p>
          <a:p>
            <a:pPr>
              <a:buAutoNum type="arabicParenR"/>
            </a:pPr>
            <a:r>
              <a:rPr lang="en-US" sz="1600" b="1" dirty="0">
                <a:solidFill>
                  <a:schemeClr val="tx1"/>
                </a:solidFill>
              </a:rPr>
              <a:t>Atmosphere</a:t>
            </a:r>
          </a:p>
          <a:p>
            <a:pPr>
              <a:buAutoNum type="arabicParenR"/>
            </a:pPr>
            <a:r>
              <a:rPr lang="en-US" sz="1600" b="1" dirty="0">
                <a:solidFill>
                  <a:schemeClr val="tx1"/>
                </a:solidFill>
              </a:rPr>
              <a:t>Hydrosphere</a:t>
            </a:r>
          </a:p>
          <a:p>
            <a:pPr>
              <a:buAutoNum type="arabicParenR"/>
            </a:pPr>
            <a:r>
              <a:rPr lang="en-US" sz="1600" b="1" dirty="0">
                <a:solidFill>
                  <a:schemeClr val="tx1"/>
                </a:solidFill>
              </a:rPr>
              <a:t>Geosphere</a:t>
            </a:r>
          </a:p>
          <a:p>
            <a:pPr>
              <a:buAutoNum type="arabicParenR"/>
            </a:pPr>
            <a:r>
              <a:rPr lang="en-US" sz="1600" b="1" dirty="0"/>
              <a:t>Biosphere</a:t>
            </a:r>
          </a:p>
          <a:p>
            <a:pPr>
              <a:buAutoNum type="arabicParenR"/>
            </a:pP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12" y="1254821"/>
            <a:ext cx="8825659" cy="341630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OTHER ORGANISMS IN AN ECOSYSTEM ARE : </a:t>
            </a:r>
          </a:p>
          <a:p>
            <a:r>
              <a:rPr lang="en-US" sz="1600" b="1" u="sng" dirty="0">
                <a:solidFill>
                  <a:schemeClr val="tx1"/>
                </a:solidFill>
              </a:rPr>
              <a:t>CONSUMERS</a:t>
            </a:r>
            <a:r>
              <a:rPr lang="en-US" sz="1600" b="1" dirty="0">
                <a:solidFill>
                  <a:schemeClr val="tx1"/>
                </a:solidFill>
              </a:rPr>
              <a:t> : CAN NOT PROSDUCE THEIR OWN FOOD.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NEED FEEDING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 OTHER PRODUCER  ,  OTHER CONSUMERS WASTES AND REMAIN OF PRODUCERS AND CONSUMERS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SEVERAL TYPES OF CONSUMERS :</a:t>
            </a:r>
          </a:p>
          <a:p>
            <a:r>
              <a:rPr lang="en-US" sz="1600" b="1" u="sng" dirty="0">
                <a:solidFill>
                  <a:schemeClr val="tx1"/>
                </a:solidFill>
                <a:sym typeface="Wingdings" panose="05000000000000000000" pitchFamily="2" charset="2"/>
              </a:rPr>
              <a:t>1) PRIMARY CONSUMERS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u="sng" dirty="0">
                <a:solidFill>
                  <a:schemeClr val="tx1"/>
                </a:solidFill>
                <a:sym typeface="Wingdings" panose="05000000000000000000" pitchFamily="2" charset="2"/>
              </a:rPr>
              <a:t>HERBIVORES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         --. PLANTS EATERS (OR)GREEN PLANTS OR ALGAE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EX:  CATERPILLARS , ZOOPLANKTON (TINY SEA ANIMALS FEED ON PHYTOPLANKTON)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                . </a:t>
            </a:r>
            <a:r>
              <a:rPr lang="en-US" sz="1600" b="1" u="sng" dirty="0">
                <a:solidFill>
                  <a:schemeClr val="tx1"/>
                </a:solidFill>
                <a:sym typeface="Wingdings" panose="05000000000000000000" pitchFamily="2" charset="2"/>
              </a:rPr>
              <a:t>CARNIVORES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                MEAT EATERS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 ANIMALS FEED ON ANOTHER OTHER ANIMALS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3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254" y="698500"/>
            <a:ext cx="8825659" cy="341630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(</a:t>
            </a:r>
            <a:r>
              <a:rPr lang="en-US" sz="1600" b="1" dirty="0">
                <a:solidFill>
                  <a:schemeClr val="tx1"/>
                </a:solidFill>
              </a:rPr>
              <a:t>2) </a:t>
            </a:r>
            <a:r>
              <a:rPr lang="en-US" sz="1600" b="1" u="sng" dirty="0">
                <a:solidFill>
                  <a:schemeClr val="tx1"/>
                </a:solidFill>
              </a:rPr>
              <a:t>SECONDARY CONSUMERS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FEED ON A FLESH OF HERBIVORES OTHER CARNIVORES SUCH AS TIGERS , HOWKS ARE TERTIARY CONSUMERS FEED ON HEORES  AND CARNIVORES</a:t>
            </a:r>
          </a:p>
          <a:p>
            <a:r>
              <a:rPr lang="en-US" sz="1600" b="1" u="sng" dirty="0">
                <a:solidFill>
                  <a:schemeClr val="tx1"/>
                </a:solidFill>
                <a:sym typeface="Wingdings" panose="05000000000000000000" pitchFamily="2" charset="2"/>
              </a:rPr>
              <a:t>OMNIVORES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 SUCH AS PIGS , RATS , HUMAN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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EAT  BOTH 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1" u="sng" dirty="0">
                <a:solidFill>
                  <a:schemeClr val="tx1"/>
                </a:solidFill>
                <a:sym typeface="Wingdings" panose="05000000000000000000" pitchFamily="2" charset="2"/>
              </a:rPr>
              <a:t>DECOMPOSERS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 CONSUMERS THAT’S GET THEIR NUTRIENTS BY BREAKING DOWN THE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WASTES OF PLANTS AND ANIMALS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 THE PROCESS OF DECOMPOSITION RETURN TO THE NUTRIENTS TO..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SOIL , WATER , AIR REUSE BY PRODUCERS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. DECOMPOSERS ARE BACTERIA AND FUNGI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OTHER CONSUMER ARE CALLED  DETRITUS FEEDERS OR DETRITOVORES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GET NUTRIENTS BY FEEDING DEAD BODIES OF THEIR ORGANISMS.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EX: EARTH WARM </a:t>
            </a:r>
            <a:r>
              <a:rPr lang="en-US" sz="1600" b="1" dirty="0">
                <a:sym typeface="Wingdings" panose="05000000000000000000" pitchFamily="2" charset="2"/>
              </a:rPr>
              <a:t>, SOIL INSECTS</a:t>
            </a:r>
            <a:endParaRPr lang="en-US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6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43" y="1121229"/>
            <a:ext cx="8825659" cy="341630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PRODUCERS , CONSUMERS, AND DECOMPOSERS USE THE  CHEMICAL ENERGY STORE IN GLUCOSE  AND OTHER   ORGANIC  COMPOUNDS TO FUEL THEIR LIFE  PROCESSES THROUGH RESPIRATION.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ENERGY IS RELEASED BY RESPIRATION USED O2  TO CONVERT GLUCOSE 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      AND OTHER ORGANIC COMPOUND BACK INTO CO2  AND WATER. 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b="1" u="sng" dirty="0">
                <a:solidFill>
                  <a:schemeClr val="tx1"/>
                </a:solidFill>
                <a:sym typeface="Wingdings" panose="05000000000000000000" pitchFamily="2" charset="2"/>
              </a:rPr>
              <a:t>RESPIRATION 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C6H12O6 + O2  --  CO2  + H2O + ENERGY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90" y="823557"/>
            <a:ext cx="8825659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u="sng" dirty="0"/>
              <a:t>Energy in an ecosystem </a:t>
            </a: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/>
              <a:t>Energy flow through ecosystems </a:t>
            </a:r>
          </a:p>
          <a:p>
            <a:r>
              <a:rPr lang="en-US" dirty="0"/>
              <a:t>Food chains and food webs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chemical  energy stored </a:t>
            </a:r>
            <a:r>
              <a:rPr lang="en-US" dirty="0">
                <a:sym typeface="Wingdings" pitchFamily="2" charset="2"/>
              </a:rPr>
              <a:t> in the bodies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 wastes of organisms flows through in an ecosystems from one trophic level to another  in food chains and food webs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A sequence of organisms with serving a source of nutrients  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Energy for the next level of organism is </a:t>
            </a:r>
            <a:r>
              <a:rPr lang="en-US" b="1" u="sng" dirty="0">
                <a:sym typeface="Wingdings" pitchFamily="2" charset="2"/>
              </a:rPr>
              <a:t>called food chains.</a:t>
            </a:r>
            <a:endParaRPr lang="th-TH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712" y="1078478"/>
            <a:ext cx="8825659" cy="3416300"/>
          </a:xfrm>
        </p:spPr>
        <p:txBody>
          <a:bodyPr>
            <a:noAutofit/>
          </a:bodyPr>
          <a:lstStyle/>
          <a:p>
            <a:r>
              <a:rPr lang="en-US" sz="1600" dirty="0"/>
              <a:t>Use and transfer of energy by organisms involves….</a:t>
            </a:r>
          </a:p>
          <a:p>
            <a:pPr>
              <a:buFont typeface="Wingdings" pitchFamily="2" charset="2"/>
              <a:buChar char="à"/>
            </a:pPr>
            <a:r>
              <a:rPr lang="en-US" sz="1600" dirty="0">
                <a:sym typeface="Wingdings" pitchFamily="2" charset="2"/>
              </a:rPr>
              <a:t>Loss of -some high quality energy to the environment 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                as low quality  energy in the form of heat.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 by second law of thermodynamic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 energy loss at each trophic level is called  pyramid of energy flow.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 energy loss a food chain, assuming a 90% energy loss for each of the chains.</a:t>
            </a:r>
          </a:p>
          <a:p>
            <a:pPr marL="0" indent="0">
              <a:buNone/>
            </a:pP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u="sng" dirty="0">
                <a:sym typeface="Wingdings" pitchFamily="2" charset="2"/>
              </a:rPr>
              <a:t>Food web</a:t>
            </a:r>
            <a:r>
              <a:rPr lang="en-US" sz="1600" dirty="0">
                <a:sym typeface="Wingdings" pitchFamily="2" charset="2"/>
              </a:rPr>
              <a:t> natural ecosystems  most consumers feeds on more than one types 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                                                         of organisms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                                                    most organisms are eaten or decomposed than one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                                                         type  of consumer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 Organisms in most ecosystems from a complex network of interconnected food chains called food web.</a:t>
            </a:r>
            <a:endParaRPr lang="th-TH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1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43" y="1183143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/>
              <a:t>Matter in an ecosystem</a:t>
            </a:r>
          </a:p>
          <a:p>
            <a:pPr marL="0" indent="0">
              <a:buNone/>
            </a:pPr>
            <a:r>
              <a:rPr lang="en-US" u="sng" dirty="0"/>
              <a:t>Nutrient cycle </a:t>
            </a:r>
            <a:r>
              <a:rPr lang="en-US" dirty="0">
                <a:sym typeface="Wingdings" pitchFamily="2" charset="2"/>
              </a:rPr>
              <a:t> elements and compounds that make up nutrients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           move continually through air , water, soil, rock and living organisms within ecosystem.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represent chemical cycling ‘ principle of sustainability’ 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Direct or indirect by energy from sun and by the earth’s gravity.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Include - water , C , N2 , P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Human activities altering these important components of the earth’s natural capital.</a:t>
            </a:r>
            <a:endParaRPr lang="th-T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0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046" y="1418643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Water cycle </a:t>
            </a:r>
          </a:p>
          <a:p>
            <a:r>
              <a:rPr lang="en-US" dirty="0"/>
              <a:t>Water </a:t>
            </a:r>
            <a:r>
              <a:rPr lang="en-US" dirty="0">
                <a:sym typeface="Wingdings" pitchFamily="2" charset="2"/>
              </a:rPr>
              <a:t> essential for life on the earth.</a:t>
            </a:r>
          </a:p>
          <a:p>
            <a:r>
              <a:rPr lang="en-US" dirty="0">
                <a:sym typeface="Wingdings" pitchFamily="2" charset="2"/>
              </a:rPr>
              <a:t>Water cycle collects-   purifies ,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                             Distributes the earth’s fixed supply of water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Solar energy causes evaporation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Some Liquid water in the earth’s oceans , lakes, rivers, and plants to vapor.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Most water vapor rises into the atmosphere 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Condenses into droplets in clouds. 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Gravity draws the water back to the earth’s surface as precipitation. </a:t>
            </a:r>
            <a:endParaRPr lang="th-T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43" y="947849"/>
            <a:ext cx="8825659" cy="34163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Most precipitation falling on terrestrial ecosystems become surface runoff.</a:t>
            </a:r>
          </a:p>
          <a:p>
            <a:r>
              <a:rPr lang="en-US" dirty="0"/>
              <a:t>This water flows over land surface into stream , wetlands, and ocean from </a:t>
            </a:r>
          </a:p>
          <a:p>
            <a:r>
              <a:rPr lang="en-US" dirty="0"/>
              <a:t>Some of the water evaporates.</a:t>
            </a:r>
          </a:p>
          <a:p>
            <a:r>
              <a:rPr lang="en-US" dirty="0"/>
              <a:t>Some water deep into the upper layers of the soils, use by plants and  some evaporates from the soil</a:t>
            </a:r>
          </a:p>
          <a:p>
            <a:r>
              <a:rPr lang="en-US" dirty="0"/>
              <a:t> back into the atmosphere.</a:t>
            </a:r>
          </a:p>
          <a:p>
            <a:r>
              <a:rPr lang="en-US" dirty="0"/>
              <a:t>Some precipitation seeps into the soil water seeps deeper into the soil is called groundwater.</a:t>
            </a:r>
          </a:p>
          <a:p>
            <a:r>
              <a:rPr lang="en-US" dirty="0"/>
              <a:t>Ground water collects in aquifers</a:t>
            </a:r>
            <a:r>
              <a:rPr lang="en-US" dirty="0">
                <a:sym typeface="Wingdings" pitchFamily="2" charset="2"/>
              </a:rPr>
              <a:t> underground layers of  sand and water  bearing rock</a:t>
            </a:r>
          </a:p>
          <a:p>
            <a:r>
              <a:rPr lang="en-US" dirty="0">
                <a:sym typeface="Wingdings" pitchFamily="2" charset="2"/>
              </a:rPr>
              <a:t>Some precipitation is converted to ice 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u="sng" dirty="0" smtClean="0"/>
              <a:t>Human </a:t>
            </a:r>
            <a:r>
              <a:rPr lang="en-US" u="sng" dirty="0"/>
              <a:t>activities </a:t>
            </a:r>
          </a:p>
          <a:p>
            <a:r>
              <a:rPr lang="en-US" dirty="0"/>
              <a:t>Withdraw fresh water from rivers lakes and aquifers</a:t>
            </a:r>
          </a:p>
          <a:p>
            <a:r>
              <a:rPr lang="en-US" dirty="0"/>
              <a:t>Clear vegetation from  land for agriculture mining…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r>
              <a:rPr lang="en-US" dirty="0"/>
              <a:t>People drain and fill wetlands for farming and urban development.</a:t>
            </a:r>
            <a:endParaRPr lang="th-TH" dirty="0"/>
          </a:p>
          <a:p>
            <a:pPr marL="0" indent="0">
              <a:buNone/>
            </a:pPr>
            <a:endParaRPr lang="th-T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Carbon cycle</a:t>
            </a:r>
            <a:endParaRPr lang="th-TH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01"/>
            <a:ext cx="8825659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Carbon </a:t>
            </a:r>
            <a:r>
              <a:rPr lang="en-US" dirty="0">
                <a:sym typeface="Wingdings" pitchFamily="2" charset="2"/>
              </a:rPr>
              <a:t> carbohydrates, fats , proteins , DNA and other organic compounds  require for life.</a:t>
            </a:r>
          </a:p>
          <a:p>
            <a:r>
              <a:rPr lang="en-US" dirty="0">
                <a:sym typeface="Wingdings" pitchFamily="2" charset="2"/>
              </a:rPr>
              <a:t>Carbon cycle  various compounds of carbon circulate through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            biosphere, atmosphere, hydrosphere , and geosphere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 key component of carbon cycle is carbon dioxide.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Amount of CO2  has  larger effect on the temperature of the earth’s atmosphere.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Carbon is cycled  through biosphere by combination of ‘ photosynthesis’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  by producers that remove CO2 from air and water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 Respiration  by producer, consumer , decomposer  that add CO2  to ATM: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9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54" y="1396158"/>
            <a:ext cx="8825659" cy="34163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CO2 in the ATM : dissolves in the ocean water. </a:t>
            </a:r>
          </a:p>
          <a:p>
            <a:r>
              <a:rPr lang="en-US" dirty="0"/>
              <a:t>Some of the  carbon in  deeply  buried deposits of dead of plant matter and algae has been converted  into  carbon containing  fossil fuels such as coal and natural gas</a:t>
            </a:r>
          </a:p>
          <a:p>
            <a:r>
              <a:rPr lang="en-US" dirty="0"/>
              <a:t>Extracted  and burned huge quantities of fossil fuels that took millions of years to form. </a:t>
            </a:r>
          </a:p>
          <a:p>
            <a:r>
              <a:rPr lang="en-US" dirty="0"/>
              <a:t>Added  large quantities of CO2 to the ATM: faster than the carbon cycle can recycle it.</a:t>
            </a:r>
          </a:p>
          <a:p>
            <a:r>
              <a:rPr lang="en-US" dirty="0"/>
              <a:t>Another way…</a:t>
            </a:r>
          </a:p>
          <a:p>
            <a:r>
              <a:rPr lang="en-US" dirty="0"/>
              <a:t>we alter the cycle is by cleaning carbon absorbing vegetation from many forest. </a:t>
            </a:r>
          </a:p>
          <a:p>
            <a:r>
              <a:rPr lang="en-US" dirty="0"/>
              <a:t>Especially tropical forests , faster than it can grow back.</a:t>
            </a:r>
          </a:p>
          <a:p>
            <a:r>
              <a:rPr lang="en-US" dirty="0"/>
              <a:t>This reduce</a:t>
            </a:r>
            <a:r>
              <a:rPr lang="en-US" dirty="0">
                <a:sym typeface="Wingdings" pitchFamily="2" charset="2"/>
              </a:rPr>
              <a:t> ability of carbon cycle to remove excess CO2  from ATM 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dirty="0">
                <a:sym typeface="Wingdings" pitchFamily="2" charset="2"/>
              </a:rPr>
              <a:t> contributes to climate change.</a:t>
            </a:r>
            <a:endParaRPr lang="th-T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168" y="587828"/>
            <a:ext cx="8825659" cy="341630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EARTH’S LIFE SUPPORT SYSTEM HAS FOUR MAJOR COMPONENTS:</a:t>
            </a:r>
          </a:p>
          <a:p>
            <a:r>
              <a:rPr lang="en-US" sz="1600" b="1" u="sng" dirty="0">
                <a:solidFill>
                  <a:schemeClr val="tx1"/>
                </a:solidFill>
              </a:rPr>
              <a:t>1) ATMOSPHERE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AIR SURROUNDING THE EARTH’S SURFACE THAT IS HELD TO THE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      EARTH BY GRAVITY.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u="sng" dirty="0">
                <a:solidFill>
                  <a:schemeClr val="tx1"/>
                </a:solidFill>
                <a:sym typeface="Wingdings" panose="05000000000000000000" pitchFamily="2" charset="2"/>
              </a:rPr>
              <a:t> TROPOSPHERE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ABOVE 19 KILOMETERS, ABOVE SEA LEVEL AT THE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      EQUATOR.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 6 KILOMETERS ABOVE THE EARTH’S NORTH AND SOUTH POLES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 IT’S CONTAIN AIR BREATH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 N2 = 78% ,  O2 = 21%  AND WATER VAPOUR , CO2 , CH4 = 1%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 IT’S THE LAYER THE EARTH’S WEATHER OCCURS WHERE LIFE CAN SURVIVE</a:t>
            </a:r>
            <a:endParaRPr lang="en-US" sz="16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7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1669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tx1"/>
                </a:solidFill>
              </a:rPr>
              <a:t>Nitrogen Cycle</a:t>
            </a:r>
            <a:endParaRPr lang="th-TH" sz="20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838" y="783308"/>
            <a:ext cx="8825659" cy="3416300"/>
          </a:xfrm>
        </p:spPr>
        <p:txBody>
          <a:bodyPr>
            <a:noAutofit/>
          </a:bodyPr>
          <a:lstStyle/>
          <a:p>
            <a:r>
              <a:rPr lang="en-US" sz="1400" dirty="0"/>
              <a:t>Nitrogen gas 78% in the volume of the ATM:</a:t>
            </a:r>
          </a:p>
          <a:p>
            <a:r>
              <a:rPr lang="en-US" sz="1400" dirty="0"/>
              <a:t>Crucial components of proteins, vitamins and DNA. </a:t>
            </a:r>
          </a:p>
          <a:p>
            <a:r>
              <a:rPr lang="en-US" sz="1400" dirty="0"/>
              <a:t>N2 in the </a:t>
            </a:r>
            <a:r>
              <a:rPr lang="en-US" sz="1400" dirty="0" err="1"/>
              <a:t>atm</a:t>
            </a:r>
            <a:r>
              <a:rPr lang="en-US" sz="1400" dirty="0"/>
              <a:t>: cannot be absorbed </a:t>
            </a:r>
          </a:p>
          <a:p>
            <a:r>
              <a:rPr lang="en-US" sz="1400" dirty="0"/>
              <a:t>Used directly as a nutrients by plants or other organisms</a:t>
            </a:r>
          </a:p>
          <a:p>
            <a:r>
              <a:rPr lang="en-US" sz="1400" dirty="0"/>
              <a:t>It  become  nutrient only as a components of   Nitrogen containing Ammonia ( NH3),  Ammonium (NH4) and nitrate iron (NO3 )</a:t>
            </a:r>
          </a:p>
          <a:p>
            <a:r>
              <a:rPr lang="en-US" sz="1400" dirty="0"/>
              <a:t>Circulated through parts of the biosphere in the Nitrogen Cycle</a:t>
            </a:r>
          </a:p>
          <a:p>
            <a:r>
              <a:rPr lang="en-US" sz="1400" dirty="0"/>
              <a:t>Nitrogen are created by lighting , converted N2  to NH3 </a:t>
            </a:r>
          </a:p>
          <a:p>
            <a:r>
              <a:rPr lang="en-US" sz="1400" dirty="0"/>
              <a:t>By bacteria in topsoil</a:t>
            </a:r>
          </a:p>
          <a:p>
            <a:r>
              <a:rPr lang="en-US" sz="1400" dirty="0"/>
              <a:t>Other  bacteria  in topsoil  and  bottom sediments convert  NH3  to  NH4 and NH3,  Taken up by the roots  </a:t>
            </a:r>
            <a:r>
              <a:rPr lang="en-US" sz="1400" dirty="0" smtClean="0"/>
              <a:t>plants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b="1" u="sng" dirty="0"/>
              <a:t>Human Activities </a:t>
            </a:r>
          </a:p>
          <a:p>
            <a:pPr>
              <a:buFont typeface="Wingdings" pitchFamily="2" charset="2"/>
              <a:buChar char="à"/>
            </a:pPr>
            <a:r>
              <a:rPr lang="en-US" sz="1400" dirty="0">
                <a:sym typeface="Wingdings" pitchFamily="2" charset="2"/>
              </a:rPr>
              <a:t>Burn gasoline and other fuels  resulting higher temperatures </a:t>
            </a:r>
          </a:p>
          <a:p>
            <a:pPr>
              <a:buFont typeface="Wingdings" pitchFamily="2" charset="2"/>
              <a:buChar char="à"/>
            </a:pPr>
            <a:r>
              <a:rPr lang="en-US" sz="1400" dirty="0">
                <a:sym typeface="Wingdings" pitchFamily="2" charset="2"/>
              </a:rPr>
              <a:t>Convert N2   and  O2  to nitric oxide( NO)</a:t>
            </a:r>
          </a:p>
          <a:p>
            <a:pPr>
              <a:buFont typeface="Wingdings" pitchFamily="2" charset="2"/>
              <a:buChar char="à"/>
            </a:pPr>
            <a:r>
              <a:rPr lang="en-US" sz="1400" dirty="0">
                <a:sym typeface="Wingdings" pitchFamily="2" charset="2"/>
              </a:rPr>
              <a:t>In the  ATM:   NO  converted  to  NO2  and  nitric acid ( HNO3) </a:t>
            </a:r>
          </a:p>
          <a:p>
            <a:pPr>
              <a:buFont typeface="Wingdings" pitchFamily="2" charset="2"/>
              <a:buChar char="à"/>
            </a:pPr>
            <a:r>
              <a:rPr lang="en-US" sz="1400" dirty="0">
                <a:sym typeface="Wingdings" pitchFamily="2" charset="2"/>
              </a:rPr>
              <a:t>Return to the earth’s surface as acid deposition.</a:t>
            </a:r>
          </a:p>
          <a:p>
            <a:pPr>
              <a:buFont typeface="Wingdings" pitchFamily="2" charset="2"/>
              <a:buChar char="à"/>
            </a:pPr>
            <a:r>
              <a:rPr lang="en-US" sz="1400" dirty="0">
                <a:sym typeface="Wingdings" pitchFamily="2" charset="2"/>
              </a:rPr>
              <a:t>Also acid rain</a:t>
            </a:r>
            <a:endParaRPr lang="th-TH" sz="1400" dirty="0"/>
          </a:p>
          <a:p>
            <a:endParaRPr lang="th-TH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2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/>
              <a:t>Phosphorus  cycle</a:t>
            </a:r>
            <a:endParaRPr lang="th-TH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6952"/>
            <a:ext cx="8825659" cy="3416300"/>
          </a:xfrm>
        </p:spPr>
        <p:txBody>
          <a:bodyPr/>
          <a:lstStyle/>
          <a:p>
            <a:r>
              <a:rPr lang="en-US" dirty="0"/>
              <a:t>Phosphorus </a:t>
            </a:r>
            <a:r>
              <a:rPr lang="en-US" dirty="0">
                <a:sym typeface="Wingdings" pitchFamily="2" charset="2"/>
              </a:rPr>
              <a:t> an elements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                 essential for all living things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                necessary for the production of DNA and cell membranes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                important for the formation of bones and teeth.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phosphorus cycle   through water, earth’s  crust and living organisms .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Phosphorus  compound in the cycle contain phosphate (PO4),  important  plant nutrient.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4669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water runs over exposed rocks,  slowly erodes inorganic compounds that contain phosphorus. 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378" y="1600200"/>
            <a:ext cx="8825659" cy="3416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Water carries these irons into the soil ,</a:t>
            </a:r>
          </a:p>
          <a:p>
            <a:r>
              <a:rPr lang="en-US" dirty="0"/>
              <a:t>Where they are absorbed  by the roots of plants  by other  producers.</a:t>
            </a:r>
          </a:p>
          <a:p>
            <a:r>
              <a:rPr lang="en-US" dirty="0"/>
              <a:t>Phosphorus compounds  </a:t>
            </a:r>
            <a:r>
              <a:rPr lang="en-US" dirty="0">
                <a:sym typeface="Wingdings" pitchFamily="2" charset="2"/>
              </a:rPr>
              <a:t> transferred by food webs from producers to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                                            consumers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                                 eventually to detritus feeders  and decomposers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</a:t>
            </a:r>
            <a:endParaRPr lang="en-US" dirty="0">
              <a:sym typeface="Wingdings" pitchFamily="2" charset="2"/>
            </a:endParaRPr>
          </a:p>
          <a:p>
            <a:r>
              <a:rPr lang="en-US" b="1" u="sng" dirty="0"/>
              <a:t>Human activities</a:t>
            </a:r>
          </a:p>
          <a:p>
            <a:r>
              <a:rPr lang="en-US" dirty="0"/>
              <a:t>Removal  of  large amounts  of  phosphate from the earth to make fertilizers , disrupt  the phosphate cycle.</a:t>
            </a:r>
          </a:p>
          <a:p>
            <a:r>
              <a:rPr lang="en-US" dirty="0"/>
              <a:t>By clearing tropical forest s  were expose the topsoil to increased erosion</a:t>
            </a:r>
          </a:p>
          <a:p>
            <a:r>
              <a:rPr lang="en-US" dirty="0"/>
              <a:t>Reduces phosphate levels in the tropical soil.</a:t>
            </a:r>
          </a:p>
          <a:p>
            <a:pPr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111" y="1010557"/>
            <a:ext cx="8825659" cy="3416300"/>
          </a:xfrm>
        </p:spPr>
        <p:txBody>
          <a:bodyPr>
            <a:noAutofit/>
          </a:bodyPr>
          <a:lstStyle/>
          <a:p>
            <a:r>
              <a:rPr lang="en-US" sz="1600" b="1" u="sng" dirty="0">
                <a:solidFill>
                  <a:schemeClr val="tx1"/>
                </a:solidFill>
              </a:rPr>
              <a:t>STROTOSPHERE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ABOVE THE TROPOSPHERE 17 TO 50 KILOMETERS ABOVE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  THE EARTH’S SURFACE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 LOWER STROTOSPHERE CALLED  OZONE LAYER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 IT’S CONTAINS ENOUGH O3 TO FILTER OUT ABOUT 95% OF THE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SUN HARMFUL  UV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1" u="sng" dirty="0">
                <a:solidFill>
                  <a:schemeClr val="tx1"/>
                </a:solidFill>
                <a:sym typeface="Wingdings" panose="05000000000000000000" pitchFamily="2" charset="2"/>
              </a:rPr>
              <a:t>2)HYDROSPHERE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CONTAINS ALL OF THE WATER ON OR NEAR THE EARTH’S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SURFACE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 IT IS FOUND AS WATER VAPOR IN THE ATM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AS LIQUID WATER </a:t>
            </a:r>
            <a:r>
              <a:rPr lang="en-US" sz="1600" b="1" dirty="0">
                <a:sym typeface="Wingdings" panose="05000000000000000000" pitchFamily="2" charset="2"/>
              </a:rPr>
              <a:t> ON THE  SURFACE  AND UNDERGROUND</a:t>
            </a:r>
          </a:p>
          <a:p>
            <a:pPr marL="0" indent="0">
              <a:buNone/>
            </a:pPr>
            <a:r>
              <a:rPr lang="en-US" sz="1600" b="1" dirty="0">
                <a:sym typeface="Wingdings" panose="05000000000000000000" pitchFamily="2" charset="2"/>
              </a:rPr>
              <a:t>AS ICE   POLAR  </a:t>
            </a:r>
            <a:r>
              <a:rPr lang="en-US" sz="1600" b="1" dirty="0" smtClean="0">
                <a:sym typeface="Wingdings" panose="05000000000000000000" pitchFamily="2" charset="2"/>
              </a:rPr>
              <a:t>ICE, GLACIER </a:t>
            </a:r>
            <a:r>
              <a:rPr lang="en-US" sz="1600" b="1" dirty="0">
                <a:sym typeface="Wingdings" panose="05000000000000000000" pitchFamily="2" charset="2"/>
              </a:rPr>
              <a:t>,  ICE IN FROZEN SOIL LAYERS  CALLED  “  PERMAFROST “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   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2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54" y="738414"/>
            <a:ext cx="8825659" cy="3416300"/>
          </a:xfrm>
        </p:spPr>
        <p:txBody>
          <a:bodyPr>
            <a:noAutofit/>
          </a:bodyPr>
          <a:lstStyle/>
          <a:p>
            <a:r>
              <a:rPr lang="en-US" sz="1600" b="1" u="sng" dirty="0">
                <a:solidFill>
                  <a:schemeClr val="tx1"/>
                </a:solidFill>
              </a:rPr>
              <a:t>3)  GEOSPHERE </a:t>
            </a: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CONTAINS EARTH’S ROCK , MINERALS , SOIL 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     IT’S COCSISTS OF </a:t>
            </a:r>
            <a:r>
              <a:rPr lang="en-US" sz="1600" b="1" dirty="0">
                <a:sym typeface="Wingdings" panose="05000000000000000000" pitchFamily="2" charset="2"/>
              </a:rPr>
              <a:t> AN INTENSELY HOT CORE </a:t>
            </a:r>
          </a:p>
          <a:p>
            <a:pPr marL="0" indent="0">
              <a:buNone/>
            </a:pPr>
            <a:r>
              <a:rPr lang="en-US" sz="1600" b="1" dirty="0">
                <a:sym typeface="Wingdings" panose="05000000000000000000" pitchFamily="2" charset="2"/>
              </a:rPr>
              <a:t>      A THICK MANTLE OF VERY HOT ROCK</a:t>
            </a:r>
          </a:p>
          <a:p>
            <a:pPr marL="0" indent="0">
              <a:buNone/>
            </a:pPr>
            <a:r>
              <a:rPr lang="en-US" sz="1600" b="1" dirty="0">
                <a:sym typeface="Wingdings" panose="05000000000000000000" pitchFamily="2" charset="2"/>
              </a:rPr>
              <a:t>       A THIN OUTER CRUST OF ROCK IS SOIL</a:t>
            </a:r>
          </a:p>
          <a:p>
            <a:pPr marL="0" indent="0">
              <a:buNone/>
            </a:pPr>
            <a:r>
              <a:rPr lang="en-US" sz="1600" b="1" dirty="0">
                <a:sym typeface="Wingdings" panose="05000000000000000000" pitchFamily="2" charset="2"/>
              </a:rPr>
              <a:t>  CRUST’S UPPERPORTION CONTAINS  SOIL CHEMICAL OR NUTRIENTS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b="1" dirty="0">
                <a:sym typeface="Wingdings" panose="05000000000000000000" pitchFamily="2" charset="2"/>
              </a:rPr>
              <a:t>THAT ORGANISMS NEED TO LIVE , GROW , AND REPRODUCE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b="1" dirty="0">
                <a:sym typeface="Wingdings" panose="05000000000000000000" pitchFamily="2" charset="2"/>
              </a:rPr>
              <a:t>ALSO CONTAINS  </a:t>
            </a:r>
            <a:r>
              <a:rPr lang="en-US" sz="1600" b="1" dirty="0" smtClean="0">
                <a:sym typeface="Wingdings" panose="05000000000000000000" pitchFamily="2" charset="2"/>
              </a:rPr>
              <a:t>NONRENEWABLE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1600" b="1" u="sng" dirty="0">
                <a:solidFill>
                  <a:schemeClr val="tx1"/>
                </a:solidFill>
              </a:rPr>
              <a:t>4) BIOSPHERE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CONSISTS PART OF  ATM , </a:t>
            </a:r>
            <a:r>
              <a:rPr lang="en-US" sz="1600" b="1" dirty="0"/>
              <a:t>HYDRO , GEO WHERE LIFE IS FOUND</a:t>
            </a:r>
          </a:p>
          <a:p>
            <a:r>
              <a:rPr lang="en-US" sz="1600" b="1" dirty="0"/>
              <a:t>IF THE EARTH WEREV SIZE OF APPLE…</a:t>
            </a:r>
          </a:p>
          <a:p>
            <a:r>
              <a:rPr lang="en-US" sz="1600" b="1" dirty="0"/>
              <a:t>BIOSPHERE </a:t>
            </a:r>
            <a:r>
              <a:rPr lang="en-US" sz="1600" b="1" dirty="0">
                <a:sym typeface="Wingdings" panose="05000000000000000000" pitchFamily="2" charset="2"/>
              </a:rPr>
              <a:t> NO THICKER THAN THE APPLE’S SKIN</a:t>
            </a:r>
            <a:endParaRPr lang="en-US" sz="1600" b="1" dirty="0"/>
          </a:p>
          <a:p>
            <a:pPr>
              <a:buFont typeface="Wingdings" panose="05000000000000000000" pitchFamily="2" charset="2"/>
              <a:buChar char="à"/>
            </a:pPr>
            <a:endParaRPr lang="en-US" sz="1600" b="1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43" y="1229957"/>
            <a:ext cx="8825659" cy="34163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ECOSYSTEM  COMPONENTS </a:t>
            </a:r>
          </a:p>
          <a:p>
            <a:endParaRPr lang="en-US" sz="1600" b="1" u="sng" dirty="0">
              <a:solidFill>
                <a:schemeClr val="accent1"/>
              </a:solidFill>
            </a:endParaRPr>
          </a:p>
          <a:p>
            <a:r>
              <a:rPr lang="en-US" sz="1600" b="1" dirty="0"/>
              <a:t>SOME ORGANISMS  </a:t>
            </a:r>
            <a:r>
              <a:rPr lang="en-US" sz="1600" b="1" u="sng" dirty="0"/>
              <a:t>PRODUCE  NUTRIENTS  </a:t>
            </a:r>
            <a:r>
              <a:rPr lang="en-US" sz="1600" b="1" dirty="0"/>
              <a:t>THEY  NEED </a:t>
            </a:r>
          </a:p>
          <a:p>
            <a:r>
              <a:rPr lang="en-US" sz="1600" b="1" dirty="0"/>
              <a:t>OTHER </a:t>
            </a:r>
            <a:r>
              <a:rPr lang="en-US" sz="1600" b="1" u="sng" dirty="0"/>
              <a:t>GET THE  NUTRIENTS </a:t>
            </a:r>
            <a:r>
              <a:rPr lang="en-US" sz="1600" b="1" dirty="0"/>
              <a:t>THEY  NEED BY CONSUMING OTHER ORGANISMS </a:t>
            </a:r>
          </a:p>
          <a:p>
            <a:r>
              <a:rPr lang="en-US" sz="1600" b="1" dirty="0"/>
              <a:t>SOME  </a:t>
            </a:r>
            <a:r>
              <a:rPr lang="en-US" sz="1600" b="1" u="sng" dirty="0"/>
              <a:t>RECYCLE NUTRIENTS </a:t>
            </a:r>
            <a:r>
              <a:rPr lang="en-US" sz="1600" b="1" dirty="0"/>
              <a:t>BACK TO PRODUCERS  BY  DECOMPOSING  THE  WASTES </a:t>
            </a:r>
          </a:p>
          <a:p>
            <a:r>
              <a:rPr lang="en-US" sz="1600" b="1" dirty="0"/>
              <a:t>REMAINS OF OTHER  ORGANISMS</a:t>
            </a:r>
          </a:p>
          <a:p>
            <a:endParaRPr lang="en-US" sz="1600" b="1" dirty="0"/>
          </a:p>
          <a:p>
            <a:r>
              <a:rPr lang="en-US" sz="1600" b="1" dirty="0"/>
              <a:t>SOIL  IS  RENEWABLE  RESOURCE</a:t>
            </a:r>
          </a:p>
          <a:p>
            <a:r>
              <a:rPr lang="en-US" sz="1600" b="1" dirty="0"/>
              <a:t>PROVIDE NUTRIENTS </a:t>
            </a:r>
          </a:p>
          <a:p>
            <a:r>
              <a:rPr lang="en-US" sz="1600" b="1" dirty="0"/>
              <a:t>SUPPORT  TERRESTRIAL  PLANTS</a:t>
            </a:r>
          </a:p>
          <a:p>
            <a:r>
              <a:rPr lang="en-US" sz="1600" b="1" dirty="0"/>
              <a:t>HELP PURIFY WATER</a:t>
            </a:r>
          </a:p>
          <a:p>
            <a:r>
              <a:rPr lang="en-US" sz="1600" b="1" dirty="0"/>
              <a:t>CONTROL  THE  EARTH’S  CLIMATE </a:t>
            </a:r>
          </a:p>
          <a:p>
            <a:endParaRPr lang="th-TH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1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43" y="733580"/>
            <a:ext cx="8825659" cy="3416300"/>
          </a:xfrm>
        </p:spPr>
        <p:txBody>
          <a:bodyPr>
            <a:noAutofit/>
          </a:bodyPr>
          <a:lstStyle/>
          <a:p>
            <a:r>
              <a:rPr lang="en-US" sz="1600" b="1" u="sng" dirty="0">
                <a:solidFill>
                  <a:schemeClr val="tx1"/>
                </a:solidFill>
              </a:rPr>
              <a:t>ECOSYSTEMS  HAVE  SEVERAL  IMPORTANT  COMPONRNTS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ECOLOGY</a:t>
            </a: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 FOCUSES  ON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                         HOW  ORGANISMS  INTERACT  WITH ONE  ANOTHER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                         WITH  THEIR  NONLIVING  PHYSICAL  ENVIRONMENT  OF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                            MATTER   AND  ENERGY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ECOLOGISTS  STUDY  FIVE  LEVELS  OF  MATTER </a:t>
            </a:r>
          </a:p>
          <a:p>
            <a:pPr>
              <a:buAutoNum type="arabicParenR"/>
            </a:pP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BIOSPHERE</a:t>
            </a:r>
          </a:p>
          <a:p>
            <a:pPr>
              <a:buAutoNum type="arabicParenR"/>
            </a:pP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ECOSYSTEMS</a:t>
            </a:r>
          </a:p>
          <a:p>
            <a:pPr>
              <a:buAutoNum type="arabicParenR"/>
            </a:pP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COMMUNITIES</a:t>
            </a:r>
          </a:p>
          <a:p>
            <a:pPr>
              <a:buAutoNum type="arabicParenR"/>
            </a:pP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POPULATION</a:t>
            </a:r>
          </a:p>
          <a:p>
            <a:pPr>
              <a:buAutoNum type="arabicParenR"/>
            </a:pP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ORGANISMS</a:t>
            </a:r>
            <a:endParaRPr lang="th-TH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6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1168630"/>
            <a:ext cx="8825659" cy="34163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BIOSPHERE  AND  ITS ECOSYSTEMS  ARE  MADE  UP  OF  LIVING  AND  NONLIVING</a:t>
            </a:r>
          </a:p>
          <a:p>
            <a:r>
              <a:rPr lang="en-US" b="1" dirty="0"/>
              <a:t>E.G: LIVING  COMPONENTS</a:t>
            </a:r>
            <a:r>
              <a:rPr lang="en-US" b="1" dirty="0">
                <a:sym typeface="Wingdings" pitchFamily="2" charset="2"/>
              </a:rPr>
              <a:t> PLANTS, ANIMALS, MICROBES.</a:t>
            </a:r>
          </a:p>
          <a:p>
            <a:r>
              <a:rPr lang="en-US" b="1" dirty="0">
                <a:sym typeface="Wingdings" pitchFamily="2" charset="2"/>
              </a:rPr>
              <a:t>E.G:  NON LIVING  COMPONENTS  WATER , AIR , ROCK ,..</a:t>
            </a:r>
          </a:p>
          <a:p>
            <a:pPr marL="0" indent="0">
              <a:buNone/>
            </a:pPr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ECOLOGISTS ASSIGN  EACH  ORGANISMS  IN  AN  ECOSYSTEM TO  A  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  “  FEEDING  LEVEL “ OR  “ TROPHIC  LEVEL “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  DEPENDING  ON  IT’S  SOURCE  OF  NUTRIENTS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  ORGANISMS  ARE  CLASSIFIED  AS  PRODUCERS &amp;  CONSUMERS 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   BASE  ON  WHETHER  THEY  MAKE  OR  FIND  FOOD</a:t>
            </a:r>
            <a:endParaRPr lang="th-TH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83" y="1144508"/>
            <a:ext cx="8825659" cy="3416300"/>
          </a:xfrm>
        </p:spPr>
        <p:txBody>
          <a:bodyPr>
            <a:noAutofit/>
          </a:bodyPr>
          <a:lstStyle/>
          <a:p>
            <a:r>
              <a:rPr lang="en-US" sz="1600" b="1" u="sng" dirty="0">
                <a:solidFill>
                  <a:schemeClr val="tx1"/>
                </a:solidFill>
              </a:rPr>
              <a:t>PRODUCER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ORGANISMS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SUCH  AS :   </a:t>
            </a:r>
            <a:r>
              <a:rPr lang="en-US" sz="1600" b="1" dirty="0">
                <a:sym typeface="Wingdings" pitchFamily="2" charset="2"/>
              </a:rPr>
              <a:t>GREEN  PLANTS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           . THAT  MADE  NUTRIENTS  THEY  NEED  FROM  COMPOUNDS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           ENERGY  OBTAINED  FROM  THEIR  ENVIRONMENT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         THIS  PROCESS IS CALLED  ‘ PHOTOSYNTHESIS “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.  PLANTS  CAPTURE  SOLAR  ENERGY  FALLS  ON  THEIR  LEAVES</a:t>
            </a:r>
          </a:p>
          <a:p>
            <a:pPr>
              <a:buFont typeface="Wingdings" pitchFamily="2" charset="2"/>
              <a:buChar char="à"/>
            </a:pPr>
            <a:r>
              <a:rPr lang="en-US" sz="1600" b="1" dirty="0">
                <a:sym typeface="Wingdings" pitchFamily="2" charset="2"/>
              </a:rPr>
              <a:t>COMBINE  CO2  AND  H2O  FROM  C6H12O6</a:t>
            </a:r>
          </a:p>
          <a:p>
            <a:pPr>
              <a:buFont typeface="Wingdings" pitchFamily="2" charset="2"/>
              <a:buChar char="à"/>
            </a:pPr>
            <a:r>
              <a:rPr lang="en-US" sz="1600" b="1" dirty="0">
                <a:sym typeface="Wingdings" pitchFamily="2" charset="2"/>
              </a:rPr>
              <a:t>THEY STORE  AS  A  SOURCE  OF  CHEMICAL  ENERGY</a:t>
            </a:r>
          </a:p>
          <a:p>
            <a:pPr>
              <a:buFont typeface="Wingdings" pitchFamily="2" charset="2"/>
              <a:buChar char="à"/>
            </a:pPr>
            <a:r>
              <a:rPr lang="en-US" sz="1600" b="1" dirty="0">
                <a:sym typeface="Wingdings" pitchFamily="2" charset="2"/>
              </a:rPr>
              <a:t>IN  THIS  PROCESS  O2  EMIT  INTO   ATM</a:t>
            </a:r>
          </a:p>
          <a:p>
            <a:pPr>
              <a:buFont typeface="Wingdings" pitchFamily="2" charset="2"/>
              <a:buChar char="à"/>
            </a:pP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u="sng" dirty="0">
                <a:sym typeface="Wingdings" pitchFamily="2" charset="2"/>
              </a:rPr>
              <a:t> PHOTOSYNTHESIS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CO2  +  H2O  + SOLAR ENERGY --  C6H12O6  +  O2</a:t>
            </a:r>
          </a:p>
          <a:p>
            <a:pPr marL="0" indent="0">
              <a:buNone/>
            </a:pP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endParaRPr lang="en-US" sz="1600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43" y="1246108"/>
            <a:ext cx="8825659" cy="34163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PRODUCER  ORGANISMS  CALLED  CYANOBACTERIA</a:t>
            </a:r>
          </a:p>
          <a:p>
            <a:pPr>
              <a:buFont typeface="Wingdings" pitchFamily="2" charset="2"/>
              <a:buChar char="à"/>
            </a:pPr>
            <a:r>
              <a:rPr lang="en-US" b="1" dirty="0">
                <a:sym typeface="Wingdings" pitchFamily="2" charset="2"/>
              </a:rPr>
              <a:t>STARTED  CARRYING  OUT  PHOTOSYNTHESIS</a:t>
            </a:r>
          </a:p>
          <a:p>
            <a:pPr marL="0" indent="0">
              <a:buNone/>
            </a:pPr>
            <a:endParaRPr lang="en-US" b="1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en-US" b="1" dirty="0">
                <a:sym typeface="Wingdings" pitchFamily="2" charset="2"/>
              </a:rPr>
              <a:t>ADDING  OXYGEN  TO THE  ATM</a:t>
            </a:r>
          </a:p>
          <a:p>
            <a:pPr>
              <a:buFont typeface="Wingdings" pitchFamily="2" charset="2"/>
              <a:buChar char="à"/>
            </a:pPr>
            <a:r>
              <a:rPr lang="en-US" b="1" u="sng" dirty="0">
                <a:sym typeface="Wingdings" pitchFamily="2" charset="2"/>
              </a:rPr>
              <a:t>ON LAND </a:t>
            </a:r>
            <a:r>
              <a:rPr lang="en-US" b="1" dirty="0">
                <a:sym typeface="Wingdings" pitchFamily="2" charset="2"/>
              </a:rPr>
              <a:t>  MOST  PRODUCERS  ARE  GREEN  PLANTS </a:t>
            </a:r>
          </a:p>
          <a:p>
            <a:pPr>
              <a:buFont typeface="Wingdings" pitchFamily="2" charset="2"/>
              <a:buChar char="à"/>
            </a:pPr>
            <a:r>
              <a:rPr lang="en-US" b="1" dirty="0">
                <a:sym typeface="Wingdings" pitchFamily="2" charset="2"/>
              </a:rPr>
              <a:t> SUCH  AS :  TREES  AND  GRASSES</a:t>
            </a:r>
          </a:p>
          <a:p>
            <a:pPr>
              <a:buFont typeface="Wingdings" pitchFamily="2" charset="2"/>
              <a:buChar char="à"/>
            </a:pPr>
            <a:endParaRPr lang="en-US" b="1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en-US" b="1" u="sng" dirty="0">
                <a:sym typeface="Wingdings" pitchFamily="2" charset="2"/>
              </a:rPr>
              <a:t>IN  FRESH  WATER  AND  OCEAN  ECOSYSTEM </a:t>
            </a:r>
            <a:r>
              <a:rPr lang="en-US" b="1" dirty="0">
                <a:sym typeface="Wingdings" pitchFamily="2" charset="2"/>
              </a:rPr>
              <a:t>;  </a:t>
            </a:r>
          </a:p>
          <a:p>
            <a:pPr>
              <a:buFont typeface="Wingdings" pitchFamily="2" charset="2"/>
              <a:buChar char="à"/>
            </a:pPr>
            <a:r>
              <a:rPr lang="en-US" b="1" dirty="0">
                <a:sym typeface="Wingdings" pitchFamily="2" charset="2"/>
              </a:rPr>
              <a:t>ALGAE  AND AQUATIC  PLANTS  GROWING  NEAR  SHORE LINES  ARE  MAJOR  PRODUCERS</a:t>
            </a:r>
          </a:p>
          <a:p>
            <a:pPr>
              <a:buFont typeface="Wingdings" pitchFamily="2" charset="2"/>
              <a:buChar char="à"/>
            </a:pPr>
            <a:endParaRPr lang="en-US" b="1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en-US" b="1" u="sng" dirty="0">
                <a:sym typeface="Wingdings" pitchFamily="2" charset="2"/>
              </a:rPr>
              <a:t>IN  OPEN  WATER  </a:t>
            </a:r>
            <a:r>
              <a:rPr lang="en-US" b="1" dirty="0">
                <a:sym typeface="Wingdings" pitchFamily="2" charset="2"/>
              </a:rPr>
              <a:t>DOMINANT  PRODUCERS  ARE  “ PHYTOPLANKTON “</a:t>
            </a:r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F246-A3EF-4743-9839-CC8998C7AC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77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1055</TotalTime>
  <Words>1874</Words>
  <Application>Microsoft Office PowerPoint</Application>
  <PresentationFormat>Widescreen</PresentationFormat>
  <Paragraphs>267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Cordia New</vt:lpstr>
      <vt:lpstr>IrisUPC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Carbon cycle</vt:lpstr>
      <vt:lpstr>PowerPoint Presentation</vt:lpstr>
      <vt:lpstr>Nitrogen Cycle</vt:lpstr>
      <vt:lpstr>Phosphorus  cycle</vt:lpstr>
      <vt:lpstr>water runs over exposed rocks,  slowly erodes inorganic compounds that contain phosphorus.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</dc:creator>
  <cp:lastModifiedBy>ITS</cp:lastModifiedBy>
  <cp:revision>77</cp:revision>
  <dcterms:created xsi:type="dcterms:W3CDTF">2019-09-05T04:01:42Z</dcterms:created>
  <dcterms:modified xsi:type="dcterms:W3CDTF">2023-07-07T07:32:38Z</dcterms:modified>
</cp:coreProperties>
</file>