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78" r:id="rId2"/>
    <p:sldId id="266" r:id="rId3"/>
    <p:sldId id="258" r:id="rId4"/>
    <p:sldId id="259" r:id="rId5"/>
    <p:sldId id="262" r:id="rId6"/>
    <p:sldId id="263" r:id="rId7"/>
    <p:sldId id="270" r:id="rId8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4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09A74-1393-4542-9C70-B4D1F5F103B2}" type="datetimeFigureOut">
              <a:rPr lang="en-US" smtClean="0"/>
              <a:pPr/>
              <a:t>28/06/2023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3953-B512-4795-9C06-3B71E956F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4FCE-0A97-4E84-B9C4-8AF40EFB69A2}" type="datetime1">
              <a:rPr lang="en-US" smtClean="0"/>
              <a:pPr/>
              <a:t>28/06/2023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ABD-3327-46BB-822E-3431CEB119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7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1E35-7499-498C-9322-AE9D9FB18646}" type="datetime1">
              <a:rPr lang="en-US" smtClean="0"/>
              <a:pPr/>
              <a:t>28/06/2023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ABD-3327-46BB-822E-3431CEB119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7362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1E35-7499-498C-9322-AE9D9FB18646}" type="datetime1">
              <a:rPr lang="en-US" smtClean="0"/>
              <a:pPr/>
              <a:t>28/06/2023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ABD-3327-46BB-822E-3431CEB119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107075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1E35-7499-498C-9322-AE9D9FB18646}" type="datetime1">
              <a:rPr lang="en-US" smtClean="0"/>
              <a:pPr/>
              <a:t>28/06/2023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ABD-3327-46BB-822E-3431CEB119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0812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1E35-7499-498C-9322-AE9D9FB18646}" type="datetime1">
              <a:rPr lang="en-US" smtClean="0"/>
              <a:pPr/>
              <a:t>28/06/2023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ABD-3327-46BB-822E-3431CEB119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129000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1E35-7499-498C-9322-AE9D9FB18646}" type="datetime1">
              <a:rPr lang="en-US" smtClean="0"/>
              <a:pPr/>
              <a:t>28/06/2023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ABD-3327-46BB-822E-3431CEB119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9031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4436-857D-43D2-B249-07D8F73BE7B2}" type="datetime1">
              <a:rPr lang="en-US" smtClean="0"/>
              <a:pPr/>
              <a:t>28/06/2023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ABD-3327-46BB-822E-3431CEB119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88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E543-B129-4982-A1E1-4A481E3FD79A}" type="datetime1">
              <a:rPr lang="en-US" smtClean="0"/>
              <a:pPr/>
              <a:t>28/06/2023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ABD-3327-46BB-822E-3431CEB119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3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2FB5-8544-4AA6-BEDC-5A0460B995B7}" type="datetime1">
              <a:rPr lang="en-US" smtClean="0"/>
              <a:pPr/>
              <a:t>28/06/2023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ABD-3327-46BB-822E-3431CEB119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3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A82C-D1C3-45CD-B616-29DBE16E2879}" type="datetime1">
              <a:rPr lang="en-US" smtClean="0"/>
              <a:pPr/>
              <a:t>28/06/2023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ABD-3327-46BB-822E-3431CEB119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FC8E-59AD-4FCE-BF92-A6C381E18EF2}" type="datetime1">
              <a:rPr lang="en-US" smtClean="0"/>
              <a:pPr/>
              <a:t>28/06/2023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ABD-3327-46BB-822E-3431CEB119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1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08F8-E670-4A71-B7CF-315112024D32}" type="datetime1">
              <a:rPr lang="en-US" smtClean="0"/>
              <a:pPr/>
              <a:t>28/06/2023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ABD-3327-46BB-822E-3431CEB119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FDAC-2F03-401D-855E-193F58CA2418}" type="datetime1">
              <a:rPr lang="en-US" smtClean="0"/>
              <a:pPr/>
              <a:t>28/06/2023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ABD-3327-46BB-822E-3431CEB119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6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2F1B-1FE6-4E30-B889-3E124A70F29C}" type="datetime1">
              <a:rPr lang="en-US" smtClean="0"/>
              <a:pPr/>
              <a:t>28/06/2023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ABD-3327-46BB-822E-3431CEB119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3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F67C-7CA0-4B30-80A8-5CF1AF05C8DD}" type="datetime1">
              <a:rPr lang="en-US" smtClean="0"/>
              <a:pPr/>
              <a:t>28/06/2023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ABD-3327-46BB-822E-3431CEB119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2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E714-C2B5-4689-8A2B-BA661A33AE3F}" type="datetime1">
              <a:rPr lang="en-US" smtClean="0"/>
              <a:pPr/>
              <a:t>28/06/2023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ABD-3327-46BB-822E-3431CEB119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4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E1E35-7499-498C-9322-AE9D9FB18646}" type="datetime1">
              <a:rPr lang="en-US" smtClean="0"/>
              <a:pPr/>
              <a:t>28/06/2023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422ABD-3327-46BB-822E-3431CEB119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2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F86541-3DE9-1944-D931-8B6C3139F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6347714" cy="3880773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u="sng" dirty="0">
                <a:solidFill>
                  <a:schemeClr val="tx1"/>
                </a:solidFill>
              </a:rPr>
              <a:t>Human population </a:t>
            </a:r>
          </a:p>
          <a:p>
            <a:endParaRPr lang="en-US" sz="8000" b="1" u="sng" dirty="0">
              <a:solidFill>
                <a:schemeClr val="tx1"/>
              </a:solidFill>
            </a:endParaRPr>
          </a:p>
          <a:p>
            <a:r>
              <a:rPr lang="en-US" sz="8000" b="1" u="sng" dirty="0">
                <a:solidFill>
                  <a:schemeClr val="tx1"/>
                </a:solidFill>
              </a:rPr>
              <a:t>Human population growth</a:t>
            </a:r>
          </a:p>
          <a:p>
            <a:r>
              <a:rPr lang="en-US" sz="8000" dirty="0">
                <a:solidFill>
                  <a:schemeClr val="tx1"/>
                </a:solidFill>
              </a:rPr>
              <a:t>Demographer recognize three important trends related to: 1) current size </a:t>
            </a:r>
            <a:endParaRPr lang="en-US" sz="8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chemeClr val="tx1"/>
                </a:solidFill>
              </a:rPr>
              <a:t>                    </a:t>
            </a:r>
            <a:r>
              <a:rPr lang="en-US" sz="8000" dirty="0" smtClean="0">
                <a:solidFill>
                  <a:schemeClr val="tx1"/>
                </a:solidFill>
              </a:rPr>
              <a:t> </a:t>
            </a:r>
            <a:r>
              <a:rPr lang="en-US" sz="8000" dirty="0">
                <a:solidFill>
                  <a:schemeClr val="tx1"/>
                </a:solidFill>
              </a:rPr>
              <a:t>2) growth rate </a:t>
            </a:r>
          </a:p>
          <a:p>
            <a:pPr marL="137160" indent="0">
              <a:buNone/>
            </a:pPr>
            <a:r>
              <a:rPr lang="en-US" sz="8000" dirty="0">
                <a:solidFill>
                  <a:schemeClr val="tx1"/>
                </a:solidFill>
              </a:rPr>
              <a:t>     </a:t>
            </a:r>
            <a:r>
              <a:rPr lang="en-US" sz="8000" dirty="0" smtClean="0">
                <a:solidFill>
                  <a:schemeClr val="tx1"/>
                </a:solidFill>
              </a:rPr>
              <a:t>              3</a:t>
            </a:r>
            <a:r>
              <a:rPr lang="en-US" sz="8000" dirty="0">
                <a:solidFill>
                  <a:schemeClr val="tx1"/>
                </a:solidFill>
              </a:rPr>
              <a:t>) distribution of the human population</a:t>
            </a:r>
          </a:p>
          <a:p>
            <a:pPr marL="137160" indent="0">
              <a:buNone/>
            </a:pPr>
            <a:r>
              <a:rPr lang="en-US" sz="80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8000" dirty="0">
                <a:solidFill>
                  <a:schemeClr val="tx1"/>
                </a:solidFill>
              </a:rPr>
              <a:t> rate of population has </a:t>
            </a:r>
            <a:r>
              <a:rPr lang="en-US" sz="8000" dirty="0" smtClean="0">
                <a:solidFill>
                  <a:schemeClr val="tx1"/>
                </a:solidFill>
              </a:rPr>
              <a:t>reduced </a:t>
            </a:r>
            <a:r>
              <a:rPr lang="en-US" sz="8000" dirty="0">
                <a:solidFill>
                  <a:schemeClr val="tx1"/>
                </a:solidFill>
              </a:rPr>
              <a:t>since 1960 but world’s population is still growing at the rate of 1.2%</a:t>
            </a:r>
          </a:p>
          <a:p>
            <a:pPr marL="137160" indent="0">
              <a:buNone/>
            </a:pPr>
            <a:r>
              <a:rPr lang="en-US" sz="80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8000" dirty="0">
                <a:solidFill>
                  <a:schemeClr val="tx1"/>
                </a:solidFill>
              </a:rPr>
              <a:t> human population is </a:t>
            </a:r>
            <a:r>
              <a:rPr lang="en-US" sz="8000" dirty="0" smtClean="0">
                <a:solidFill>
                  <a:schemeClr val="tx1"/>
                </a:solidFill>
              </a:rPr>
              <a:t>unequally </a:t>
            </a:r>
            <a:r>
              <a:rPr lang="en-US" sz="8000" dirty="0">
                <a:solidFill>
                  <a:schemeClr val="tx1"/>
                </a:solidFill>
              </a:rPr>
              <a:t>distributed</a:t>
            </a:r>
          </a:p>
          <a:p>
            <a:pPr marL="137160" indent="0">
              <a:buNone/>
            </a:pPr>
            <a:r>
              <a:rPr lang="en-US" sz="8000" dirty="0">
                <a:solidFill>
                  <a:schemeClr val="tx1"/>
                </a:solidFill>
              </a:rPr>
              <a:t>-- LDC </a:t>
            </a:r>
            <a:r>
              <a:rPr lang="en-US" sz="8000" dirty="0">
                <a:solidFill>
                  <a:schemeClr val="tx1"/>
                </a:solidFill>
                <a:sym typeface="Wingdings" pitchFamily="2" charset="2"/>
              </a:rPr>
              <a:t>96% out of 89.8million added to the world’s </a:t>
            </a:r>
          </a:p>
          <a:p>
            <a:pPr marL="137160" indent="0">
              <a:buNone/>
            </a:pPr>
            <a:r>
              <a:rPr lang="en-US" sz="80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8000" dirty="0" smtClean="0">
                <a:solidFill>
                  <a:schemeClr val="tx1"/>
                </a:solidFill>
                <a:sym typeface="Wingdings" pitchFamily="2" charset="2"/>
              </a:rPr>
              <a:t>So</a:t>
            </a:r>
            <a:r>
              <a:rPr lang="en-US" sz="8000" dirty="0">
                <a:solidFill>
                  <a:schemeClr val="tx1"/>
                </a:solidFill>
                <a:sym typeface="Wingdings" pitchFamily="2" charset="2"/>
              </a:rPr>
              <a:t>, population growth rate in LDC is more faster than DC  between 2018 to 2050.</a:t>
            </a:r>
          </a:p>
          <a:p>
            <a:pPr>
              <a:buFont typeface="Wingdings" pitchFamily="2" charset="2"/>
              <a:buChar char="à"/>
            </a:pPr>
            <a:r>
              <a:rPr lang="en-US" sz="8000" dirty="0">
                <a:solidFill>
                  <a:schemeClr val="tx1"/>
                </a:solidFill>
                <a:sym typeface="Wingdings" pitchFamily="2" charset="2"/>
              </a:rPr>
              <a:t>People have moved in larger numbers from </a:t>
            </a:r>
            <a:r>
              <a:rPr lang="en-US" sz="8000" dirty="0" smtClean="0">
                <a:solidFill>
                  <a:schemeClr val="tx1"/>
                </a:solidFill>
                <a:sym typeface="Wingdings" pitchFamily="2" charset="2"/>
              </a:rPr>
              <a:t>country areas </a:t>
            </a:r>
            <a:r>
              <a:rPr lang="en-US" sz="8000" dirty="0">
                <a:solidFill>
                  <a:schemeClr val="tx1"/>
                </a:solidFill>
                <a:sym typeface="Wingdings" pitchFamily="2" charset="2"/>
              </a:rPr>
              <a:t>to </a:t>
            </a:r>
            <a:r>
              <a:rPr lang="en-US" sz="8000" dirty="0" smtClean="0">
                <a:solidFill>
                  <a:schemeClr val="tx1"/>
                </a:solidFill>
                <a:sym typeface="Wingdings" pitchFamily="2" charset="2"/>
              </a:rPr>
              <a:t>city areas</a:t>
            </a:r>
            <a:endParaRPr lang="en-US" sz="80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r>
              <a:rPr lang="en-US" sz="8000" dirty="0">
                <a:solidFill>
                  <a:schemeClr val="tx1"/>
                </a:solidFill>
                <a:sym typeface="Wingdings" pitchFamily="2" charset="2"/>
              </a:rPr>
              <a:t>2016 about 54% of world’s people lived in </a:t>
            </a:r>
            <a:r>
              <a:rPr lang="en-US" sz="8000" dirty="0" smtClean="0">
                <a:solidFill>
                  <a:schemeClr val="tx1"/>
                </a:solidFill>
                <a:sym typeface="Wingdings" pitchFamily="2" charset="2"/>
              </a:rPr>
              <a:t>city </a:t>
            </a:r>
            <a:r>
              <a:rPr lang="en-US" sz="8000" dirty="0">
                <a:solidFill>
                  <a:schemeClr val="tx1"/>
                </a:solidFill>
                <a:sym typeface="Wingdings" pitchFamily="2" charset="2"/>
              </a:rPr>
              <a:t>areas and now more </a:t>
            </a:r>
            <a:r>
              <a:rPr lang="en-US" sz="8000" dirty="0" smtClean="0">
                <a:solidFill>
                  <a:schemeClr val="tx1"/>
                </a:solidFill>
                <a:sym typeface="Wingdings" pitchFamily="2" charset="2"/>
              </a:rPr>
              <a:t>increase </a:t>
            </a:r>
            <a:endParaRPr lang="en-US" sz="80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EAAD61-7EDF-66A4-7106-9CBC23B3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ABD-3327-46BB-822E-3431CEB1193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70916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Factors Affecting Human population </a:t>
            </a:r>
            <a:r>
              <a:rPr lang="en-US" b="1" u="sng" dirty="0" smtClean="0">
                <a:solidFill>
                  <a:schemeClr val="tx1"/>
                </a:solidFill>
              </a:rPr>
              <a:t>Size</a:t>
            </a:r>
          </a:p>
          <a:p>
            <a:endParaRPr lang="en-US" b="1" u="sn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human population can grow, decline, or stabilize</a:t>
            </a:r>
          </a:p>
          <a:p>
            <a:r>
              <a:rPr lang="en-US" dirty="0">
                <a:solidFill>
                  <a:schemeClr val="tx1"/>
                </a:solidFill>
              </a:rPr>
              <a:t>Global population change are quite simple.</a:t>
            </a:r>
          </a:p>
          <a:p>
            <a:r>
              <a:rPr lang="en-US" dirty="0">
                <a:solidFill>
                  <a:schemeClr val="tx1"/>
                </a:solidFill>
              </a:rPr>
              <a:t>1) birth &gt; death 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increase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2) death &gt; birth 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decrease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3) birth  =  death   stable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Human population in a particular area grows or decline through the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association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of three factors: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1. birth       ( fertility )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2. death      ( mortality )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3. migration</a:t>
            </a:r>
          </a:p>
          <a:p>
            <a:endParaRPr lang="en-US" dirty="0"/>
          </a:p>
          <a:p>
            <a:endParaRPr lang="th-T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ABD-3327-46BB-822E-3431CEB1193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6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7091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Calculate the Population change of area 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Number of people leaving a population </a:t>
            </a:r>
          </a:p>
          <a:p>
            <a:pPr marL="137160" indent="0">
              <a:buNone/>
            </a:pPr>
            <a:r>
              <a:rPr lang="en-US" dirty="0">
                <a:solidFill>
                  <a:schemeClr val="tx1"/>
                </a:solidFill>
              </a:rPr>
              <a:t>     ( through death 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emigration ) </a:t>
            </a:r>
            <a:endParaRPr lang="en-US" dirty="0" smtClean="0">
              <a:solidFill>
                <a:schemeClr val="tx1"/>
              </a:solidFill>
            </a:endParaRPr>
          </a:p>
          <a:p>
            <a:pPr marL="13716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the number of people entering population</a:t>
            </a:r>
          </a:p>
          <a:p>
            <a:pPr marL="137160" indent="0">
              <a:buNone/>
            </a:pPr>
            <a:r>
              <a:rPr lang="en-US" dirty="0">
                <a:solidFill>
                  <a:schemeClr val="tx1"/>
                </a:solidFill>
              </a:rPr>
              <a:t>     ( through birth 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immigration )</a:t>
            </a:r>
          </a:p>
          <a:p>
            <a:pPr marL="13716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37160" indent="0">
              <a:buNone/>
            </a:pPr>
            <a:r>
              <a:rPr lang="en-US" dirty="0">
                <a:solidFill>
                  <a:schemeClr val="tx1"/>
                </a:solidFill>
              </a:rPr>
              <a:t>Population change =(</a:t>
            </a:r>
            <a:r>
              <a:rPr lang="en-US" dirty="0" smtClean="0">
                <a:solidFill>
                  <a:schemeClr val="tx1"/>
                </a:solidFill>
              </a:rPr>
              <a:t>birth + immigration)–(death + emigration)</a:t>
            </a:r>
            <a:endParaRPr lang="en-US" dirty="0">
              <a:solidFill>
                <a:schemeClr val="tx1"/>
              </a:solidFill>
            </a:endParaRPr>
          </a:p>
          <a:p>
            <a:pPr marL="13716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37160" indent="0">
              <a:buNone/>
            </a:pPr>
            <a:r>
              <a:rPr lang="en-US" dirty="0">
                <a:solidFill>
                  <a:schemeClr val="tx1"/>
                </a:solidFill>
              </a:rPr>
              <a:t>Birth + </a:t>
            </a:r>
            <a:r>
              <a:rPr lang="en-US" dirty="0" smtClean="0">
                <a:solidFill>
                  <a:schemeClr val="tx1"/>
                </a:solidFill>
              </a:rPr>
              <a:t>immigration </a:t>
            </a:r>
            <a:r>
              <a:rPr lang="en-US" dirty="0">
                <a:solidFill>
                  <a:schemeClr val="tx1"/>
                </a:solidFill>
              </a:rPr>
              <a:t>&gt; Death +</a:t>
            </a:r>
            <a:r>
              <a:rPr lang="en-US" dirty="0" smtClean="0">
                <a:solidFill>
                  <a:schemeClr val="tx1"/>
                </a:solidFill>
              </a:rPr>
              <a:t>emigration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population increase</a:t>
            </a:r>
          </a:p>
          <a:p>
            <a:pPr marL="137160" indent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                                     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ABD-3327-46BB-822E-3431CEB1193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70916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Fertility </a:t>
            </a:r>
            <a:r>
              <a:rPr lang="en-US" u="sng" dirty="0" smtClean="0">
                <a:solidFill>
                  <a:schemeClr val="tx1"/>
                </a:solidFill>
              </a:rPr>
              <a:t>rates</a:t>
            </a:r>
          </a:p>
          <a:p>
            <a:endParaRPr lang="en-US" u="sng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  <a:sym typeface="Wingdings" panose="05000000000000000000" pitchFamily="2" charset="2"/>
              </a:rPr>
              <a:t>Total fertility rate (TFR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) affecting human population growth and size 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Number of children born to the women of childbearing age in a population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Between 1955 to 2016  TFR decrease 5 to 2.5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TFR would have to drop 2.1 replacing both parents after considering infant mortality.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TFR 4.7 Africa’s population more than other</a:t>
            </a:r>
          </a:p>
          <a:p>
            <a:pPr marL="137160" indent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      country  (LDC)</a:t>
            </a:r>
          </a:p>
          <a:p>
            <a:pPr marL="137160" indent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               1.2 to 2.5 billion ( between 2016 and 2050)</a:t>
            </a:r>
          </a:p>
          <a:p>
            <a:pPr marL="137160" indent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               4 billion by 2100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ABD-3327-46BB-822E-3431CEB1193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8229600" cy="470916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b="1" u="sng" dirty="0">
                <a:solidFill>
                  <a:schemeClr val="tx1"/>
                </a:solidFill>
              </a:rPr>
              <a:t>Migration</a:t>
            </a:r>
            <a:r>
              <a:rPr lang="en-US" sz="2000" b="1" u="sng" dirty="0">
                <a:solidFill>
                  <a:schemeClr val="tx1"/>
                </a:solidFill>
              </a:rPr>
              <a:t> </a:t>
            </a:r>
            <a:r>
              <a:rPr lang="en-US" sz="2000" b="1" u="sng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movement of people into and out of specific areas.</a:t>
            </a: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people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who migrate to another area within 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their country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or another 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country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are seeking jobs and economic improvement.</a:t>
            </a:r>
          </a:p>
          <a:p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Other are religious 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discrimination,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ethnic conflicts, political 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persecution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or war.</a:t>
            </a:r>
          </a:p>
          <a:p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Environmental refugees people who have to leave their homes and their countries because of environmental problems,</a:t>
            </a:r>
          </a:p>
          <a:p>
            <a:pPr marL="137160" indent="0">
              <a:buNone/>
            </a:pP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     such as: food shortage, soil erosion, flooding.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ABD-3327-46BB-822E-3431CEB1193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9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709160"/>
          </a:xfrm>
        </p:spPr>
        <p:txBody>
          <a:bodyPr>
            <a:no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 Age structure and population growth </a:t>
            </a:r>
          </a:p>
          <a:p>
            <a:pPr marL="13716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000" b="1" u="sng" dirty="0">
                <a:solidFill>
                  <a:schemeClr val="tx1"/>
                </a:solidFill>
              </a:rPr>
              <a:t>Age structure </a:t>
            </a: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population is numbers or percentages of males and females in – young, - middle, - and older age groups in that population.</a:t>
            </a:r>
          </a:p>
          <a:p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 important factor determining TFR and whether population of a country increases or decreases</a:t>
            </a:r>
          </a:p>
          <a:p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Three age categories: </a:t>
            </a:r>
          </a:p>
          <a:p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1) pre-reproductive rate  0 – 14 ages</a:t>
            </a:r>
          </a:p>
          <a:p>
            <a:r>
              <a:rPr lang="en-US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consisting of individuals normally too young to have children</a:t>
            </a:r>
            <a:r>
              <a:rPr lang="en-US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</a:p>
          <a:p>
            <a:r>
              <a:rPr lang="en-US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2) reproductive </a:t>
            </a: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rate 15 -44 ages</a:t>
            </a:r>
          </a:p>
          <a:p>
            <a:r>
              <a:rPr lang="en-US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  </a:t>
            </a: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consisting of those normally able to have children, </a:t>
            </a:r>
            <a:r>
              <a:rPr lang="en-US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and</a:t>
            </a:r>
          </a:p>
          <a:p>
            <a:r>
              <a:rPr lang="en-US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3)  </a:t>
            </a: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post reproductive rate  45 and above </a:t>
            </a:r>
            <a:r>
              <a:rPr lang="en-US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</a:p>
          <a:p>
            <a:r>
              <a:rPr lang="en-US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   </a:t>
            </a: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consisting of individuals normally too old to have children.</a:t>
            </a:r>
            <a:endParaRPr lang="th-TH" sz="20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ABD-3327-46BB-822E-3431CEB1193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3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709160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 smtClean="0">
                <a:solidFill>
                  <a:schemeClr val="tx1"/>
                </a:solidFill>
              </a:rPr>
              <a:t>Social </a:t>
            </a:r>
            <a:r>
              <a:rPr lang="en-US" b="1" u="sng" dirty="0" smtClean="0">
                <a:solidFill>
                  <a:schemeClr val="tx1"/>
                </a:solidFill>
              </a:rPr>
              <a:t>reasons    </a:t>
            </a:r>
            <a:r>
              <a:rPr 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1"/>
                </a:solidFill>
              </a:rPr>
              <a:t>Education</a:t>
            </a:r>
            <a:r>
              <a:rPr lang="en-US" dirty="0" smtClean="0">
                <a:solidFill>
                  <a:schemeClr val="tx1"/>
                </a:solidFill>
              </a:rPr>
              <a:t>, Religious , economic.</a:t>
            </a:r>
          </a:p>
          <a:p>
            <a:endParaRPr lang="en-US" b="1" u="sng" dirty="0" smtClean="0">
              <a:solidFill>
                <a:schemeClr val="tx1"/>
              </a:solidFill>
            </a:endParaRPr>
          </a:p>
          <a:p>
            <a:r>
              <a:rPr lang="en-US" b="1" u="sng" dirty="0" smtClean="0">
                <a:solidFill>
                  <a:schemeClr val="tx1"/>
                </a:solidFill>
              </a:rPr>
              <a:t>Educating </a:t>
            </a:r>
            <a:r>
              <a:rPr lang="en-US" b="1" u="sng" dirty="0">
                <a:solidFill>
                  <a:schemeClr val="tx1"/>
                </a:solidFill>
              </a:rPr>
              <a:t>and empowering women</a:t>
            </a:r>
          </a:p>
          <a:p>
            <a:r>
              <a:rPr lang="en-US" dirty="0">
                <a:solidFill>
                  <a:schemeClr val="tx1"/>
                </a:solidFill>
              </a:rPr>
              <a:t>If women are educated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 control their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fertility rate</a:t>
            </a:r>
            <a:endParaRPr lang="en-US" dirty="0">
              <a:solidFill>
                <a:schemeClr val="tx1"/>
              </a:solidFill>
            </a:endParaRPr>
          </a:p>
          <a:p>
            <a:pPr marL="137160" indent="0">
              <a:buNone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       </a:t>
            </a:r>
            <a:r>
              <a:rPr lang="en-US" dirty="0">
                <a:solidFill>
                  <a:schemeClr val="tx1"/>
                </a:solidFill>
              </a:rPr>
              <a:t>tend to have fewer children</a:t>
            </a:r>
          </a:p>
          <a:p>
            <a:pPr marL="13716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</a:t>
            </a:r>
            <a:r>
              <a:rPr lang="en-US" dirty="0" smtClean="0">
                <a:solidFill>
                  <a:schemeClr val="tx1"/>
                </a:solidFill>
              </a:rPr>
              <a:t>        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they have their own income lives in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societies. </a:t>
            </a:r>
          </a:p>
          <a:p>
            <a:pPr marL="137160" indent="0">
              <a:buNone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                           </a:t>
            </a:r>
          </a:p>
          <a:p>
            <a:pPr>
              <a:buFont typeface="Wingdings" pitchFamily="2" charset="2"/>
              <a:buChar char="à"/>
            </a:pP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Studies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show that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well-known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education of girls is important for their future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     Showing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population growth</a:t>
            </a:r>
          </a:p>
          <a:p>
            <a:pPr marL="137160" indent="0">
              <a:buNone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Most societies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,(LDC)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women uneducated  have fewer right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to do their self</a:t>
            </a:r>
            <a:endParaRPr lang="en-US" dirty="0">
              <a:solidFill>
                <a:schemeClr val="tx1"/>
              </a:solidFill>
              <a:sym typeface="Wingdings" pitchFamily="2" charset="2"/>
            </a:endParaRPr>
          </a:p>
          <a:p>
            <a:pPr marL="137160" indent="0">
              <a:buNone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                         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no education </a:t>
            </a:r>
          </a:p>
          <a:p>
            <a:pPr marL="137160" indent="0">
              <a:buNone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   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                     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no economic opportunities </a:t>
            </a:r>
            <a:endParaRPr lang="en-US" dirty="0">
              <a:solidFill>
                <a:schemeClr val="tx1"/>
              </a:solidFill>
            </a:endParaRPr>
          </a:p>
          <a:p>
            <a:endParaRPr lang="th-T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ABD-3327-46BB-822E-3431CEB1193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741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1832</TotalTime>
  <Words>604</Words>
  <Application>Microsoft Office PowerPoint</Application>
  <PresentationFormat>On-screen Show (4:3)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IrisUPC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( 1 ) Humans and Sustainability The environment and Sustainability</dc:title>
  <dc:creator>E-Lib</dc:creator>
  <cp:lastModifiedBy>ITS</cp:lastModifiedBy>
  <cp:revision>107</cp:revision>
  <cp:lastPrinted>2019-08-26T05:29:53Z</cp:lastPrinted>
  <dcterms:created xsi:type="dcterms:W3CDTF">2019-08-04T11:18:15Z</dcterms:created>
  <dcterms:modified xsi:type="dcterms:W3CDTF">2023-06-28T03:20:38Z</dcterms:modified>
</cp:coreProperties>
</file>