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090" y="3429000"/>
            <a:ext cx="11631295" cy="2806700"/>
          </a:xfrm>
        </p:spPr>
        <p:txBody>
          <a:bodyPr/>
          <a:lstStyle/>
          <a:p>
            <a:br>
              <a:rPr lang="en-US" dirty="0"/>
            </a:br>
            <a:endParaRPr lang="en-US" dirty="0"/>
          </a:p>
        </p:txBody>
      </p:sp>
      <p:sp>
        <p:nvSpPr>
          <p:cNvPr id="3" name="Subtitle 2"/>
          <p:cNvSpPr>
            <a:spLocks noGrp="1"/>
          </p:cNvSpPr>
          <p:nvPr>
            <p:ph type="subTitle" idx="1"/>
          </p:nvPr>
        </p:nvSpPr>
        <p:spPr>
          <a:xfrm>
            <a:off x="183515" y="127000"/>
            <a:ext cx="11787505" cy="3302000"/>
          </a:xfrm>
        </p:spPr>
        <p:txBody>
          <a:bodyPr/>
          <a:lstStyle/>
          <a:p>
            <a:r>
              <a:rPr lang="en-GB" sz="2800" b="1" dirty="0">
                <a:latin typeface="+mj-lt"/>
                <a:cs typeface="+mj-lt"/>
                <a:sym typeface="+mn-ea"/>
              </a:rPr>
              <a:t>MAWLANA BHASANI SCIENCE AND TECHNOLOGY UNIVERSITY</a:t>
            </a:r>
            <a:endParaRPr lang="en-GB" sz="2800" b="1" dirty="0">
              <a:latin typeface="+mj-lt"/>
              <a:cs typeface="+mj-lt"/>
              <a:sym typeface="+mn-ea"/>
            </a:endParaRPr>
          </a:p>
          <a:p>
            <a:endParaRPr lang="en-US" sz="2800">
              <a:latin typeface="+mj-lt"/>
              <a:cs typeface="+mj-lt"/>
            </a:endParaRPr>
          </a:p>
        </p:txBody>
      </p:sp>
      <p:sp>
        <p:nvSpPr>
          <p:cNvPr id="4" name="Date Placeholder 3"/>
          <p:cNvSpPr>
            <a:spLocks noGrp="1"/>
          </p:cNvSpPr>
          <p:nvPr>
            <p:ph type="dt" sz="half" idx="2"/>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1"/>
          <a:stretch>
            <a:fillRect/>
          </a:stretch>
        </p:blipFill>
        <p:spPr>
          <a:xfrm>
            <a:off x="5024120" y="976630"/>
            <a:ext cx="1943100" cy="1699260"/>
          </a:xfrm>
          <a:prstGeom prst="rect">
            <a:avLst/>
          </a:prstGeom>
        </p:spPr>
      </p:pic>
      <p:sp>
        <p:nvSpPr>
          <p:cNvPr id="7" name="Text Box 6"/>
          <p:cNvSpPr txBox="1"/>
          <p:nvPr/>
        </p:nvSpPr>
        <p:spPr>
          <a:xfrm>
            <a:off x="184150" y="2988945"/>
            <a:ext cx="11911330" cy="817880"/>
          </a:xfrm>
          <a:prstGeom prst="rect">
            <a:avLst/>
          </a:prstGeom>
          <a:noFill/>
        </p:spPr>
        <p:txBody>
          <a:bodyPr wrap="square" rtlCol="0">
            <a:noAutofit/>
          </a:bodyPr>
          <a:p>
            <a:r>
              <a:rPr lang="en-US" sz="2400">
                <a:solidFill>
                  <a:schemeClr val="accent3"/>
                </a:solidFill>
              </a:rPr>
              <a:t>                                          Course: Software Engineering</a:t>
            </a:r>
            <a:endParaRPr lang="en-US" sz="2400">
              <a:solidFill>
                <a:schemeClr val="accent3"/>
              </a:solidFill>
            </a:endParaRPr>
          </a:p>
          <a:p>
            <a:r>
              <a:rPr lang="en-US" sz="2400">
                <a:solidFill>
                  <a:schemeClr val="accent3"/>
                </a:solidFill>
              </a:rPr>
              <a:t>                                          Topic:</a:t>
            </a:r>
            <a:r>
              <a:rPr lang="en-US" altLang="en-US" sz="2400">
                <a:solidFill>
                  <a:schemeClr val="accent3"/>
                </a:solidFill>
              </a:rPr>
              <a:t> Extreme Programming.</a:t>
            </a:r>
            <a:endParaRPr lang="en-US" altLang="en-US" sz="2400">
              <a:solidFill>
                <a:schemeClr val="accent3"/>
              </a:solidFill>
            </a:endParaRPr>
          </a:p>
        </p:txBody>
      </p:sp>
      <p:sp>
        <p:nvSpPr>
          <p:cNvPr id="9" name="Text Box 8"/>
          <p:cNvSpPr txBox="1"/>
          <p:nvPr/>
        </p:nvSpPr>
        <p:spPr>
          <a:xfrm>
            <a:off x="466725" y="3931920"/>
            <a:ext cx="11213465" cy="2639060"/>
          </a:xfrm>
          <a:prstGeom prst="rect">
            <a:avLst/>
          </a:prstGeom>
          <a:noFill/>
        </p:spPr>
        <p:txBody>
          <a:bodyPr wrap="square" rtlCol="0">
            <a:noAutofit/>
          </a:bodyPr>
          <a:p>
            <a:r>
              <a:rPr lang="en-GB" b="1" dirty="0">
                <a:solidFill>
                  <a:schemeClr val="bg1"/>
                </a:solidFill>
                <a:latin typeface="MV Boli" panose="02000500030200090000" pitchFamily="2" charset="0"/>
                <a:cs typeface="MV Boli" panose="02000500030200090000" pitchFamily="2" charset="0"/>
                <a:sym typeface="+mn-ea"/>
              </a:rPr>
              <a:t>Submitted by :</a:t>
            </a:r>
            <a:r>
              <a:rPr lang="en-US" altLang="en-GB" b="1" dirty="0">
                <a:solidFill>
                  <a:schemeClr val="bg1"/>
                </a:solidFill>
                <a:latin typeface="MV Boli" panose="02000500030200090000" pitchFamily="2" charset="0"/>
                <a:cs typeface="MV Boli" panose="02000500030200090000" pitchFamily="2" charset="0"/>
                <a:sym typeface="+mn-ea"/>
              </a:rPr>
              <a:t>                                                          Submitted to :</a:t>
            </a:r>
            <a:endParaRPr lang="en-GB" b="1" dirty="0">
              <a:solidFill>
                <a:schemeClr val="bg1"/>
              </a:solidFill>
              <a:latin typeface="MV Boli" panose="02000500030200090000" pitchFamily="2" charset="0"/>
              <a:cs typeface="MV Boli" panose="02000500030200090000" pitchFamily="2" charset="0"/>
              <a:sym typeface="+mn-ea"/>
            </a:endParaRPr>
          </a:p>
          <a:p>
            <a:endParaRPr lang="en-US"/>
          </a:p>
          <a:p>
            <a:r>
              <a:rPr lang="en-US">
                <a:solidFill>
                  <a:schemeClr val="tx2"/>
                </a:solidFill>
              </a:rPr>
              <a:t>Md.Lutfor Rahaman                                                                                                   </a:t>
            </a:r>
            <a:r>
              <a:rPr lang="en-US" b="1">
                <a:solidFill>
                  <a:schemeClr val="tx2"/>
                </a:solidFill>
              </a:rPr>
              <a:t> Dr. Ziaur Rahman</a:t>
            </a:r>
            <a:endParaRPr lang="en-US">
              <a:solidFill>
                <a:schemeClr val="tx2"/>
              </a:solidFill>
            </a:endParaRPr>
          </a:p>
          <a:p>
            <a:r>
              <a:rPr lang="en-US">
                <a:solidFill>
                  <a:schemeClr val="tx2"/>
                </a:solidFill>
              </a:rPr>
              <a:t>ID:IT-21047                                                                                                               </a:t>
            </a:r>
            <a:r>
              <a:rPr lang="en-US">
                <a:solidFill>
                  <a:schemeClr val="tx2"/>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sym typeface="+mn-ea"/>
              </a:rPr>
              <a:t>Associate Professor</a:t>
            </a:r>
            <a:endParaRPr lang="en-US" b="1" dirty="0">
              <a:solidFill>
                <a:schemeClr val="tx1"/>
              </a:solidFill>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sym typeface="+mn-ea"/>
              </a:rPr>
              <a:t>                                                                         </a:t>
            </a:r>
            <a:r>
              <a:rPr lang="en-US" b="1" dirty="0">
                <a:latin typeface="+mj-lt"/>
                <a:cs typeface="+mj-lt"/>
                <a:sym typeface="+mn-ea"/>
              </a:rPr>
              <a:t>   ICT, MBSTU</a:t>
            </a:r>
            <a:endParaRPr lang="en-US" b="1" dirty="0">
              <a:solidFill>
                <a:schemeClr val="tx1"/>
              </a:solidFill>
              <a:latin typeface="MV Boli" panose="02000500030200090000" pitchFamily="2" charset="0"/>
              <a:cs typeface="MV Boli" panose="02000500030200090000" pitchFamily="2" charset="0"/>
            </a:endParaRPr>
          </a:p>
          <a:p>
            <a:r>
              <a:rPr lang="en-US">
                <a:solidFill>
                  <a:schemeClr val="tx2"/>
                </a:solidFill>
              </a:rPr>
              <a:t>                     </a:t>
            </a:r>
            <a:endParaRPr lang="en-US">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sym typeface="+mn-ea"/>
              </a:rPr>
              <a:t>Disadvanteges</a:t>
            </a:r>
            <a:endParaRPr lang="en-US"/>
          </a:p>
        </p:txBody>
      </p:sp>
      <p:sp>
        <p:nvSpPr>
          <p:cNvPr id="3" name="Content Placeholder 2"/>
          <p:cNvSpPr>
            <a:spLocks noGrp="1"/>
          </p:cNvSpPr>
          <p:nvPr>
            <p:ph idx="1"/>
          </p:nvPr>
        </p:nvSpPr>
        <p:spPr>
          <a:xfrm>
            <a:off x="609600" y="900430"/>
            <a:ext cx="10972800" cy="5227320"/>
          </a:xfrm>
        </p:spPr>
        <p:txBody>
          <a:bodyPr/>
          <a:p>
            <a:r>
              <a:rPr lang="en-US" altLang="en-US"/>
              <a:t>High commitment: XP requires a high level of commitment from customers, which may not always be feasible. </a:t>
            </a:r>
            <a:endParaRPr lang="en-US" altLang="en-US"/>
          </a:p>
          <a:p>
            <a:r>
              <a:rPr lang="en-US" altLang="en-US"/>
              <a:t>Time investment: XP can be a relatively large time investment. </a:t>
            </a:r>
            <a:endParaRPr lang="en-US" altLang="en-US"/>
          </a:p>
          <a:p>
            <a:r>
              <a:rPr lang="en-US" altLang="en-US"/>
              <a:t>Not suitable for all teams: XP is better suited to development teams that work and collaborate together. </a:t>
            </a:r>
            <a:endParaRPr lang="en-US" altLang="en-US"/>
          </a:p>
          <a:p>
            <a:r>
              <a:rPr lang="en-US" altLang="en-US"/>
              <a:t>Not highly focused on design: Some developers feel that XP focuses too much on the code and not enough on the design. </a:t>
            </a:r>
            <a:endParaRPr lang="en-US" altLang="en-US"/>
          </a:p>
          <a:p>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Contents</a:t>
            </a:r>
            <a:endParaRPr lang="en-US"/>
          </a:p>
        </p:txBody>
      </p:sp>
      <p:sp>
        <p:nvSpPr>
          <p:cNvPr id="3" name="Content Placeholder 2"/>
          <p:cNvSpPr>
            <a:spLocks noGrp="1"/>
          </p:cNvSpPr>
          <p:nvPr>
            <p:ph idx="1"/>
          </p:nvPr>
        </p:nvSpPr>
        <p:spPr/>
        <p:txBody>
          <a:bodyPr/>
          <a:p>
            <a:pPr marL="0" indent="0">
              <a:buNone/>
            </a:pPr>
            <a:r>
              <a:rPr lang="en-US"/>
              <a:t>1. Overview</a:t>
            </a:r>
            <a:endParaRPr lang="en-US"/>
          </a:p>
          <a:p>
            <a:pPr marL="0" indent="0">
              <a:buNone/>
            </a:pPr>
            <a:r>
              <a:rPr lang="en-US"/>
              <a:t>2. Details</a:t>
            </a:r>
            <a:endParaRPr lang="en-US"/>
          </a:p>
          <a:p>
            <a:pPr marL="0" indent="0">
              <a:buNone/>
            </a:pPr>
            <a:r>
              <a:rPr lang="en-US"/>
              <a:t>3.Application</a:t>
            </a:r>
            <a:endParaRPr lang="en-US"/>
          </a:p>
          <a:p>
            <a:pPr marL="0" indent="0">
              <a:buNone/>
            </a:pPr>
            <a:r>
              <a:rPr lang="en-US"/>
              <a:t>4. Advantage</a:t>
            </a:r>
            <a:endParaRPr lang="en-US"/>
          </a:p>
          <a:p>
            <a:pPr marL="0" indent="0">
              <a:buNone/>
            </a:pPr>
            <a:r>
              <a:rPr lang="en-US"/>
              <a:t>5. Disadvantege</a:t>
            </a: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Overview</a:t>
            </a:r>
            <a:endParaRPr lang="en-US"/>
          </a:p>
        </p:txBody>
      </p:sp>
      <p:sp>
        <p:nvSpPr>
          <p:cNvPr id="3" name="Content Placeholder 2"/>
          <p:cNvSpPr>
            <a:spLocks noGrp="1"/>
          </p:cNvSpPr>
          <p:nvPr>
            <p:ph idx="1"/>
          </p:nvPr>
        </p:nvSpPr>
        <p:spPr/>
        <p:txBody>
          <a:bodyPr/>
          <a:p>
            <a:r>
              <a:rPr lang="en-US" altLang="en-US"/>
              <a:t>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Details</a:t>
            </a:r>
            <a:endParaRPr lang="en-US"/>
          </a:p>
        </p:txBody>
      </p:sp>
      <p:sp>
        <p:nvSpPr>
          <p:cNvPr id="3" name="Content Placeholder 2"/>
          <p:cNvSpPr>
            <a:spLocks noGrp="1"/>
          </p:cNvSpPr>
          <p:nvPr>
            <p:ph idx="1"/>
          </p:nvPr>
        </p:nvSpPr>
        <p:spPr/>
        <p:txBody>
          <a:bodyPr/>
          <a:p>
            <a:r>
              <a:rPr lang="en-US" altLang="en-US"/>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357755" y="1169670"/>
            <a:ext cx="7475220" cy="4168140"/>
          </a:xfrm>
          <a:prstGeom prst="rect">
            <a:avLst/>
          </a:prstGeom>
        </p:spPr>
      </p:pic>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0850" y="395605"/>
            <a:ext cx="11131550" cy="5849620"/>
          </a:xfrm>
        </p:spPr>
        <p:txBody>
          <a:bodyPr/>
          <a:p>
            <a:r>
              <a:rPr lang="en-US" altLang="en-US" sz="2400"/>
              <a:t> Agile approaches are based on some common principles, some of which are:</a:t>
            </a:r>
            <a:endParaRPr lang="en-US" altLang="en-US" sz="2400"/>
          </a:p>
          <a:p>
            <a:endParaRPr lang="en-US" altLang="en-US" sz="2400"/>
          </a:p>
          <a:p>
            <a:r>
              <a:rPr lang="en-US" altLang="en-US" sz="2400"/>
              <a:t>Working software is the key measure of progress in a project.</a:t>
            </a:r>
            <a:endParaRPr lang="en-US" altLang="en-US" sz="2400"/>
          </a:p>
          <a:p>
            <a:r>
              <a:rPr lang="en-US" altLang="en-US" sz="2400"/>
              <a:t>For progress in a project, therefore software should be developed and delivered rapidly in small increments.</a:t>
            </a:r>
            <a:endParaRPr lang="en-US" altLang="en-US" sz="2400"/>
          </a:p>
          <a:p>
            <a:r>
              <a:rPr lang="en-US" altLang="en-US" sz="2400"/>
              <a:t>Even late changes in the requirements should be entertained.</a:t>
            </a:r>
            <a:endParaRPr lang="en-US" altLang="en-US" sz="2400"/>
          </a:p>
          <a:p>
            <a:r>
              <a:rPr lang="en-US" altLang="en-US" sz="2400"/>
              <a:t>Face-to-face communication is preferred over documentation.</a:t>
            </a:r>
            <a:endParaRPr lang="en-US" altLang="en-US" sz="2400"/>
          </a:p>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2260" y="379095"/>
            <a:ext cx="11556365" cy="5748655"/>
          </a:xfrm>
        </p:spPr>
        <p:txBody>
          <a:bodyPr/>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r>
              <a:rPr lang="en-US" altLang="en-US" sz="2400">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endParaRPr lang="en-US" altLang="en-US" sz="2400"/>
          </a:p>
          <a:p>
            <a:endParaRPr 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Applications</a:t>
            </a:r>
            <a:endParaRPr lang="en-US"/>
          </a:p>
        </p:txBody>
      </p:sp>
      <p:sp>
        <p:nvSpPr>
          <p:cNvPr id="3" name="Content Placeholder 2"/>
          <p:cNvSpPr>
            <a:spLocks noGrp="1"/>
          </p:cNvSpPr>
          <p:nvPr>
            <p:ph idx="1"/>
          </p:nvPr>
        </p:nvSpPr>
        <p:spPr>
          <a:xfrm>
            <a:off x="372110" y="906145"/>
            <a:ext cx="11575415" cy="5221605"/>
          </a:xfrm>
        </p:spPr>
        <p:txBody>
          <a:bodyPr/>
          <a:p>
            <a:r>
              <a:rPr lang="en-US" altLang="en-US" sz="2400"/>
              <a:t>Some of the projects that are suitable to develop using the XP model are given below:</a:t>
            </a:r>
            <a:endParaRPr lang="en-US" altLang="en-US" sz="2400"/>
          </a:p>
          <a:p>
            <a:endParaRPr lang="en-US" altLang="en-US" sz="2400"/>
          </a:p>
          <a:p>
            <a:r>
              <a:rPr lang="en-US" altLang="en-US" sz="2400"/>
              <a:t>Small projects: The XP model is very useful in small projects consisting of small teams as face-to-face meeting is easier to achieve.</a:t>
            </a:r>
            <a:endParaRPr lang="en-US" altLang="en-US" sz="2400"/>
          </a:p>
          <a:p>
            <a:r>
              <a:rPr lang="en-US" altLang="en-US" sz="2400"/>
              <a:t>Projects involving new technology or Research projects: This type of project faces changing requirements rapidly and technical problems. So XP model is used to complete this type of project.</a:t>
            </a:r>
            <a:endParaRPr lang="en-US" altLang="en-US" sz="2400"/>
          </a:p>
          <a:p>
            <a:r>
              <a:rPr lang="en-US" altLang="en-US" sz="2400"/>
              <a:t>Web development projects: The XP model is well-suited for web development projects as the development process is iterative and requires frequent testing to ensure the system meets the requirements.</a:t>
            </a:r>
            <a:endParaRPr lang="en-US" altLang="en-US" sz="2400"/>
          </a:p>
          <a:p>
            <a:r>
              <a:rPr lang="en-US" altLang="en-US" sz="2400"/>
              <a:t>Collaborative projects: The XP model is useful for collaborative projects that require close collaboration between the development team and the customer.</a:t>
            </a:r>
            <a:endParaRPr lang="en-US" altLang="en-US" sz="2400"/>
          </a:p>
          <a:p>
            <a:pPr marL="0" indent="0">
              <a:buNone/>
            </a:pPr>
            <a:endParaRPr lang="en-US" alt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Advantages</a:t>
            </a:r>
            <a:endParaRPr lang="en-US"/>
          </a:p>
        </p:txBody>
      </p:sp>
      <p:sp>
        <p:nvSpPr>
          <p:cNvPr id="3" name="Content Placeholder 2"/>
          <p:cNvSpPr>
            <a:spLocks noGrp="1"/>
          </p:cNvSpPr>
          <p:nvPr>
            <p:ph idx="1"/>
          </p:nvPr>
        </p:nvSpPr>
        <p:spPr>
          <a:xfrm>
            <a:off x="185420" y="878840"/>
            <a:ext cx="11821795" cy="5365750"/>
          </a:xfrm>
        </p:spPr>
        <p:txBody>
          <a:bodyPr/>
          <a:p>
            <a:r>
              <a:rPr lang="en-US" altLang="en-US"/>
              <a:t>Slipped schedules: Timely delivery is ensured through slipping timetables and doable development cycles.</a:t>
            </a:r>
            <a:endParaRPr lang="en-US" altLang="en-US"/>
          </a:p>
          <a:p>
            <a:r>
              <a:rPr lang="en-US" altLang="en-US"/>
              <a:t>Misunderstanding the business and/or domain − Constant contact and explanations are ensured by including the client on the team.</a:t>
            </a:r>
            <a:endParaRPr lang="en-US" altLang="en-US"/>
          </a:p>
          <a:p>
            <a:r>
              <a:rPr lang="en-US" altLang="en-US"/>
              <a:t>Canceled projects: Focusing on ongoing customer engagement guarantees open communication with the consumer and prompt problem-solving.</a:t>
            </a:r>
            <a:endParaRPr lang="en-US" altLang="en-US"/>
          </a:p>
          <a:p>
            <a:r>
              <a:rPr lang="en-US" altLang="en-US"/>
              <a:t>.Business changes: Changes are accepted at any moment since they are seen to be inevitable.</a:t>
            </a:r>
            <a:endParaRPr lang="en-US" altLang="en-US"/>
          </a:p>
          <a:p>
            <a:pPr marL="0" indent="0">
              <a:buNone/>
            </a:pPr>
            <a:endParaRPr lang="en-US" alt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Widescreen</PresentationFormat>
  <Paragraphs>123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Microsoft YaHei</vt:lpstr>
      <vt:lpstr>Arial Unicode MS</vt:lpstr>
      <vt:lpstr>Calibri</vt:lpstr>
      <vt:lpstr>MV Boli</vt:lpstr>
      <vt:lpstr>Mongolian Baiti</vt:lpstr>
      <vt:lpstr>Microsoft YaHei UI Light</vt:lpstr>
      <vt:lpstr>Microsoft YaHei Light</vt:lpstr>
      <vt:lpstr>MingLiU_HKSCS-ExtB</vt:lpstr>
      <vt:lpstr>Blue Waves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
  <cp:lastModifiedBy>MD. LUTFOR RAHMAN</cp:lastModifiedBy>
  <cp:revision>2</cp:revision>
  <dcterms:created xsi:type="dcterms:W3CDTF">2024-11-16T08:52:00Z</dcterms:created>
  <dcterms:modified xsi:type="dcterms:W3CDTF">2024-11-16T13:02:01Z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D6EFC7F5F13E482A8CDD1FC77B6ECB5B_12</vt:lpwstr>
  </property>
  <property fmtid="{D5CDD505-2E9C-101B-9397-08002B2CF9AE}" pid="3" name="KSOProductBuildVer">
    <vt:lpwstr>1033-12.2.0.18911</vt:lpwstr>
  </property>
</Properties>
</file>