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090" y="3429000"/>
            <a:ext cx="11631295" cy="2806700"/>
          </a:xfrm>
        </p:spPr>
        <p:txBody>
          <a:bodyPr/>
          <a:lstStyle/>
          <a:p>
            <a:br>
              <a:rPr lang="en-US" dirty="0"/>
            </a:br>
            <a:endParaRPr lang="en-US" dirty="0"/>
          </a:p>
        </p:txBody>
      </p:sp>
      <p:sp>
        <p:nvSpPr>
          <p:cNvPr id="3" name="Subtitle 2"/>
          <p:cNvSpPr>
            <a:spLocks noGrp="1"/>
          </p:cNvSpPr>
          <p:nvPr>
            <p:ph type="subTitle" idx="1"/>
          </p:nvPr>
        </p:nvSpPr>
        <p:spPr>
          <a:xfrm>
            <a:off x="183515" y="127000"/>
            <a:ext cx="11787505" cy="3302000"/>
          </a:xfrm>
        </p:spPr>
        <p:txBody>
          <a:bodyPr/>
          <a:lstStyle/>
          <a:p>
            <a:r>
              <a:rPr lang="en-GB" sz="2800" b="1" dirty="0">
                <a:latin typeface="+mj-lt"/>
                <a:cs typeface="+mj-lt"/>
                <a:sym typeface="+mn-ea"/>
              </a:rPr>
              <a:t>MAWLANA BHASANI SCIENCE AND TECHNOLOGY UNIVERSITY</a:t>
            </a:r>
            <a:endParaRPr lang="en-GB" sz="2800" b="1" dirty="0">
              <a:latin typeface="+mj-lt"/>
              <a:cs typeface="+mj-lt"/>
              <a:sym typeface="+mn-ea"/>
            </a:endParaRPr>
          </a:p>
          <a:p>
            <a:endParaRPr lang="en-US" sz="2800">
              <a:latin typeface="+mj-lt"/>
              <a:cs typeface="+mj-lt"/>
            </a:endParaRPr>
          </a:p>
        </p:txBody>
      </p:sp>
      <p:sp>
        <p:nvSpPr>
          <p:cNvPr id="4" name="Date Placeholder 3"/>
          <p:cNvSpPr>
            <a:spLocks noGrp="1"/>
          </p:cNvSpPr>
          <p:nvPr>
            <p:ph type="dt" sz="half" idx="2"/>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pic>
        <p:nvPicPr>
          <p:cNvPr id="6" name="Picture 5"/>
          <p:cNvPicPr>
            <a:picLocks noChangeAspect="1"/>
          </p:cNvPicPr>
          <p:nvPr/>
        </p:nvPicPr>
        <p:blipFill>
          <a:blip r:embed="rId1"/>
          <a:stretch>
            <a:fillRect/>
          </a:stretch>
        </p:blipFill>
        <p:spPr>
          <a:xfrm>
            <a:off x="5024120" y="976630"/>
            <a:ext cx="1943100" cy="1699260"/>
          </a:xfrm>
          <a:prstGeom prst="rect">
            <a:avLst/>
          </a:prstGeom>
        </p:spPr>
      </p:pic>
      <p:sp>
        <p:nvSpPr>
          <p:cNvPr id="7" name="Text Box 6"/>
          <p:cNvSpPr txBox="1"/>
          <p:nvPr/>
        </p:nvSpPr>
        <p:spPr>
          <a:xfrm>
            <a:off x="184150" y="2988945"/>
            <a:ext cx="11911330" cy="817880"/>
          </a:xfrm>
          <a:prstGeom prst="rect">
            <a:avLst/>
          </a:prstGeom>
          <a:noFill/>
        </p:spPr>
        <p:txBody>
          <a:bodyPr wrap="square" rtlCol="0">
            <a:noAutofit/>
          </a:bodyPr>
          <a:p>
            <a:r>
              <a:rPr lang="en-US" sz="2400">
                <a:solidFill>
                  <a:schemeClr val="accent3"/>
                </a:solidFill>
              </a:rPr>
              <a:t>                                          Course: Software Engineering</a:t>
            </a:r>
            <a:endParaRPr lang="en-US" sz="2400">
              <a:solidFill>
                <a:schemeClr val="accent3"/>
              </a:solidFill>
            </a:endParaRPr>
          </a:p>
          <a:p>
            <a:r>
              <a:rPr lang="en-US" sz="2400">
                <a:solidFill>
                  <a:schemeClr val="accent3"/>
                </a:solidFill>
              </a:rPr>
              <a:t>                                          Topic:</a:t>
            </a:r>
            <a:r>
              <a:rPr lang="en-US" altLang="en-US" sz="2400">
                <a:solidFill>
                  <a:schemeClr val="accent3"/>
                </a:solidFill>
              </a:rPr>
              <a:t> Extreme Programming.</a:t>
            </a:r>
            <a:endParaRPr lang="en-US" altLang="en-US" sz="2400">
              <a:solidFill>
                <a:schemeClr val="accent3"/>
              </a:solidFill>
            </a:endParaRPr>
          </a:p>
        </p:txBody>
      </p:sp>
      <p:sp>
        <p:nvSpPr>
          <p:cNvPr id="9" name="Text Box 8"/>
          <p:cNvSpPr txBox="1"/>
          <p:nvPr/>
        </p:nvSpPr>
        <p:spPr>
          <a:xfrm>
            <a:off x="466725" y="3931920"/>
            <a:ext cx="11213465" cy="2639060"/>
          </a:xfrm>
          <a:prstGeom prst="rect">
            <a:avLst/>
          </a:prstGeom>
          <a:noFill/>
        </p:spPr>
        <p:txBody>
          <a:bodyPr wrap="square" rtlCol="0">
            <a:noAutofit/>
          </a:bodyPr>
          <a:p>
            <a:r>
              <a:rPr lang="en-GB" b="1" dirty="0">
                <a:solidFill>
                  <a:schemeClr val="bg1"/>
                </a:solidFill>
                <a:latin typeface="MV Boli" panose="02000500030200090000" pitchFamily="2" charset="0"/>
                <a:cs typeface="MV Boli" panose="02000500030200090000" pitchFamily="2" charset="0"/>
                <a:sym typeface="+mn-ea"/>
              </a:rPr>
              <a:t>Submitted by :</a:t>
            </a:r>
            <a:r>
              <a:rPr lang="en-US" altLang="en-GB" b="1" dirty="0">
                <a:solidFill>
                  <a:schemeClr val="bg1"/>
                </a:solidFill>
                <a:latin typeface="MV Boli" panose="02000500030200090000" pitchFamily="2" charset="0"/>
                <a:cs typeface="MV Boli" panose="02000500030200090000" pitchFamily="2" charset="0"/>
                <a:sym typeface="+mn-ea"/>
              </a:rPr>
              <a:t>                                                          Submitted to :</a:t>
            </a:r>
            <a:endParaRPr lang="en-GB" b="1" dirty="0">
              <a:solidFill>
                <a:schemeClr val="bg1"/>
              </a:solidFill>
              <a:latin typeface="MV Boli" panose="02000500030200090000" pitchFamily="2" charset="0"/>
              <a:cs typeface="MV Boli" panose="02000500030200090000" pitchFamily="2" charset="0"/>
              <a:sym typeface="+mn-ea"/>
            </a:endParaRPr>
          </a:p>
          <a:p>
            <a:endParaRPr lang="en-US"/>
          </a:p>
          <a:p>
            <a:r>
              <a:rPr lang="en-US">
                <a:solidFill>
                  <a:schemeClr val="tx2"/>
                </a:solidFill>
              </a:rPr>
              <a:t>Md.Lutfor Rahaman                                                                                                   </a:t>
            </a:r>
            <a:r>
              <a:rPr lang="en-US" b="1">
                <a:solidFill>
                  <a:schemeClr val="tx2"/>
                </a:solidFill>
              </a:rPr>
              <a:t> Dr. Ziaur Rahman</a:t>
            </a:r>
            <a:endParaRPr lang="en-US">
              <a:solidFill>
                <a:schemeClr val="tx2"/>
              </a:solidFill>
            </a:endParaRPr>
          </a:p>
          <a:p>
            <a:r>
              <a:rPr lang="en-US">
                <a:solidFill>
                  <a:schemeClr val="tx2"/>
                </a:solidFill>
              </a:rPr>
              <a:t>ID:IT-21047                                                                                                               </a:t>
            </a:r>
            <a:r>
              <a:rPr lang="en-US">
                <a:solidFill>
                  <a:schemeClr val="tx2"/>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sym typeface="+mn-ea"/>
              </a:rPr>
              <a:t>Associate Professor</a:t>
            </a:r>
            <a:endParaRPr lang="en-US" b="1" dirty="0">
              <a:solidFill>
                <a:schemeClr val="tx1"/>
              </a:solidFill>
              <a:latin typeface="MV Boli" panose="02000500030200090000" pitchFamily="2" charset="0"/>
              <a:cs typeface="MV Boli" panose="02000500030200090000" pitchFamily="2" charset="0"/>
            </a:endParaRPr>
          </a:p>
          <a:p>
            <a:r>
              <a:rPr lang="en-US" b="1" dirty="0">
                <a:latin typeface="MV Boli" panose="02000500030200090000" pitchFamily="2" charset="0"/>
                <a:cs typeface="MV Boli" panose="02000500030200090000" pitchFamily="2" charset="0"/>
                <a:sym typeface="+mn-ea"/>
              </a:rPr>
              <a:t>                                                                         </a:t>
            </a:r>
            <a:r>
              <a:rPr lang="en-US" b="1" dirty="0">
                <a:latin typeface="+mj-lt"/>
                <a:cs typeface="+mj-lt"/>
                <a:sym typeface="+mn-ea"/>
              </a:rPr>
              <a:t>   ICT, MBSTU</a:t>
            </a:r>
            <a:endParaRPr lang="en-US" b="1" dirty="0">
              <a:solidFill>
                <a:schemeClr val="tx1"/>
              </a:solidFill>
              <a:latin typeface="MV Boli" panose="02000500030200090000" pitchFamily="2" charset="0"/>
              <a:cs typeface="MV Boli" panose="02000500030200090000" pitchFamily="2" charset="0"/>
            </a:endParaRPr>
          </a:p>
          <a:p>
            <a:r>
              <a:rPr lang="en-US">
                <a:solidFill>
                  <a:schemeClr val="tx2"/>
                </a:solidFill>
              </a:rPr>
              <a:t>                     </a:t>
            </a:r>
            <a:endParaRPr lang="en-US">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sym typeface="+mn-ea"/>
              </a:rPr>
              <a:t>Disadvantages</a:t>
            </a:r>
            <a:endParaRPr lang="en-US"/>
          </a:p>
        </p:txBody>
      </p:sp>
      <p:sp>
        <p:nvSpPr>
          <p:cNvPr id="3" name="Content Placeholder 2"/>
          <p:cNvSpPr>
            <a:spLocks noGrp="1"/>
          </p:cNvSpPr>
          <p:nvPr>
            <p:ph idx="1"/>
          </p:nvPr>
        </p:nvSpPr>
        <p:spPr>
          <a:xfrm>
            <a:off x="609600" y="900430"/>
            <a:ext cx="10972800" cy="5227320"/>
          </a:xfrm>
        </p:spPr>
        <p:txBody>
          <a:bodyPr/>
          <a:p>
            <a:r>
              <a:rPr lang="en-US" altLang="en-US"/>
              <a:t>High commitment: XP requires a high level of commitment from customers, which may not always be feasible. </a:t>
            </a:r>
            <a:endParaRPr lang="en-US" altLang="en-US"/>
          </a:p>
          <a:p>
            <a:r>
              <a:rPr lang="en-US" altLang="en-US"/>
              <a:t>Time investment: XP can be a relatively large time investment. </a:t>
            </a:r>
            <a:endParaRPr lang="en-US" altLang="en-US"/>
          </a:p>
          <a:p>
            <a:r>
              <a:rPr lang="en-US" altLang="en-US"/>
              <a:t>Not suitable for all teams: XP is better suited to development teams that work and collaborate together. </a:t>
            </a:r>
            <a:endParaRPr lang="en-US" altLang="en-US"/>
          </a:p>
          <a:p>
            <a:r>
              <a:rPr lang="en-US" altLang="en-US"/>
              <a:t>Not highly focused on design: Some developers feel that XP focuses too much on the code and not enough on the design. </a:t>
            </a:r>
            <a:endParaRPr lang="en-US" altLang="en-US"/>
          </a:p>
          <a:p>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Contents</a:t>
            </a:r>
            <a:endParaRPr lang="en-US"/>
          </a:p>
        </p:txBody>
      </p:sp>
      <p:sp>
        <p:nvSpPr>
          <p:cNvPr id="3" name="Content Placeholder 2"/>
          <p:cNvSpPr>
            <a:spLocks noGrp="1"/>
          </p:cNvSpPr>
          <p:nvPr>
            <p:ph idx="1"/>
          </p:nvPr>
        </p:nvSpPr>
        <p:spPr/>
        <p:txBody>
          <a:bodyPr/>
          <a:p>
            <a:pPr marL="0" indent="0">
              <a:buNone/>
            </a:pPr>
            <a:r>
              <a:rPr lang="en-US"/>
              <a:t>1. Overview</a:t>
            </a:r>
            <a:endParaRPr lang="en-US"/>
          </a:p>
          <a:p>
            <a:pPr marL="0" indent="0">
              <a:buNone/>
            </a:pPr>
            <a:r>
              <a:rPr lang="en-US"/>
              <a:t>2. Details</a:t>
            </a:r>
            <a:endParaRPr lang="en-US"/>
          </a:p>
          <a:p>
            <a:pPr marL="0" indent="0">
              <a:buNone/>
            </a:pPr>
            <a:r>
              <a:rPr lang="en-US"/>
              <a:t>3.Application</a:t>
            </a:r>
            <a:endParaRPr lang="en-US"/>
          </a:p>
          <a:p>
            <a:pPr marL="0" indent="0">
              <a:buNone/>
            </a:pPr>
            <a:r>
              <a:rPr lang="en-US"/>
              <a:t>4. Advantage</a:t>
            </a:r>
            <a:endParaRPr lang="en-US"/>
          </a:p>
          <a:p>
            <a:pPr marL="0" indent="0">
              <a:buNone/>
            </a:pPr>
            <a:r>
              <a:rPr lang="en-US"/>
              <a:t>5. Disadvantage</a:t>
            </a:r>
            <a:endParaRPr lang="en-US"/>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Overview</a:t>
            </a:r>
            <a:endParaRPr lang="en-US"/>
          </a:p>
        </p:txBody>
      </p:sp>
      <p:sp>
        <p:nvSpPr>
          <p:cNvPr id="3" name="Content Placeholder 2"/>
          <p:cNvSpPr>
            <a:spLocks noGrp="1"/>
          </p:cNvSpPr>
          <p:nvPr>
            <p:ph idx="1"/>
          </p:nvPr>
        </p:nvSpPr>
        <p:spPr/>
        <p:txBody>
          <a:bodyPr/>
          <a:p>
            <a:r>
              <a:rPr lang="en-US" altLang="en-US"/>
              <a:t>Extreme programming (XP) is one of the most important software development frameworks of Agile models. It is used to improve software quality and responsiveness to customer requirements.The extreme programming model recommends taking the best practices that have worked well in the past in program development projects to extreme levels. </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Details</a:t>
            </a:r>
            <a:endParaRPr lang="en-US"/>
          </a:p>
        </p:txBody>
      </p:sp>
      <p:sp>
        <p:nvSpPr>
          <p:cNvPr id="3" name="Content Placeholder 2"/>
          <p:cNvSpPr>
            <a:spLocks noGrp="1"/>
          </p:cNvSpPr>
          <p:nvPr>
            <p:ph idx="1"/>
          </p:nvPr>
        </p:nvSpPr>
        <p:spPr/>
        <p:txBody>
          <a:bodyPr/>
          <a:p>
            <a:r>
              <a:rPr lang="en-US" altLang="en-US"/>
              <a:t>Extreme Programming (XP) is an Agile software development methodology that focuses on delivering high-quality software through frequent and continuous feedback, collaboration, and adaptation. XP emphasizes a close working relationship between the development team, the customer, and stakeholders, with an emphasis on rapid, iterative development and deployment.</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2357755" y="1169670"/>
            <a:ext cx="7475220" cy="4168140"/>
          </a:xfrm>
          <a:prstGeom prst="rect">
            <a:avLst/>
          </a:prstGeom>
        </p:spPr>
      </p:pic>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0850" y="395605"/>
            <a:ext cx="11131550" cy="5849620"/>
          </a:xfrm>
        </p:spPr>
        <p:txBody>
          <a:bodyPr/>
          <a:p>
            <a:r>
              <a:rPr lang="en-US" altLang="en-US" sz="2400"/>
              <a:t> Agile approaches are based on some common principles, some of which are:</a:t>
            </a:r>
            <a:endParaRPr lang="en-US" altLang="en-US" sz="2400"/>
          </a:p>
          <a:p>
            <a:endParaRPr lang="en-US" altLang="en-US" sz="2400"/>
          </a:p>
          <a:p>
            <a:r>
              <a:rPr lang="en-US" altLang="en-US" sz="2400"/>
              <a:t>Working software is the key measure of progress in a project.</a:t>
            </a:r>
            <a:endParaRPr lang="en-US" altLang="en-US" sz="2400"/>
          </a:p>
          <a:p>
            <a:r>
              <a:rPr lang="en-US" altLang="en-US" sz="2400"/>
              <a:t>For progress in a project, therefore software should be developed and delivered rapidly in small increments.</a:t>
            </a:r>
            <a:endParaRPr lang="en-US" altLang="en-US" sz="2400"/>
          </a:p>
          <a:p>
            <a:r>
              <a:rPr lang="en-US" altLang="en-US" sz="2400"/>
              <a:t>Even late changes in the requirements should be entertained.</a:t>
            </a:r>
            <a:endParaRPr lang="en-US" altLang="en-US" sz="2400"/>
          </a:p>
          <a:p>
            <a:r>
              <a:rPr lang="en-US" altLang="en-US" sz="2400"/>
              <a:t>Face-to-face communication is preferred over documentation.</a:t>
            </a:r>
            <a:endParaRPr lang="en-US" altLang="en-US" sz="2400"/>
          </a:p>
          <a:p>
            <a:r>
              <a:rPr lang="en-US" altLang="en-US" sz="2400">
                <a:sym typeface="+mn-ea"/>
              </a:rPr>
              <a:t>Continuous feedback and involvement of customers are necessary for developing good-quality software.</a:t>
            </a:r>
            <a:endParaRPr lang="en-US" altLang="en-US" sz="2400"/>
          </a:p>
          <a:p>
            <a:r>
              <a:rPr lang="en-US" altLang="en-US" sz="2400">
                <a:sym typeface="+mn-ea"/>
              </a:rPr>
              <a:t>A simple design that involves and improves with time is a better approach than doing an elaborate design up front for handling all possible scenarios.</a:t>
            </a:r>
            <a:endParaRPr lang="en-US" altLang="en-US" sz="2400"/>
          </a:p>
          <a:p>
            <a:r>
              <a:rPr lang="en-US" altLang="en-US" sz="2400">
                <a:sym typeface="+mn-ea"/>
              </a:rPr>
              <a:t>The delivery dates are decided by empowered teams of talented individuals.</a:t>
            </a:r>
            <a:endParaRPr lang="en-US" altLang="en-US" sz="2400"/>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marL="0" indent="0">
              <a:buNone/>
            </a:pP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2260" y="379095"/>
            <a:ext cx="11556365" cy="5748655"/>
          </a:xfrm>
        </p:spPr>
        <p:txBody>
          <a:bodyPr/>
          <a:p>
            <a:r>
              <a:rPr lang="en-US" altLang="en-US" sz="2400">
                <a:sym typeface="+mn-ea"/>
              </a:rPr>
              <a:t>Continuous feedback and involvement of customers are necessary for developing good-quality software.</a:t>
            </a:r>
            <a:endParaRPr lang="en-US" altLang="en-US" sz="2400"/>
          </a:p>
          <a:p>
            <a:r>
              <a:rPr lang="en-US" altLang="en-US" sz="2400">
                <a:sym typeface="+mn-ea"/>
              </a:rPr>
              <a:t>A simple design that involves and improves with time is a better approach than doing an elaborate design up front for handling all possible scenarios.</a:t>
            </a:r>
            <a:endParaRPr lang="en-US" altLang="en-US" sz="2400"/>
          </a:p>
          <a:p>
            <a:r>
              <a:rPr lang="en-US" altLang="en-US" sz="2400">
                <a:sym typeface="+mn-ea"/>
              </a:rPr>
              <a:t>The delivery dates are decided by empowered teams of talented individuals.</a:t>
            </a:r>
            <a:endParaRPr lang="en-US" altLang="en-US" sz="2400"/>
          </a:p>
          <a:p>
            <a:r>
              <a:rPr lang="en-US" altLang="en-US" sz="2400">
                <a:sym typeface="+mn-ea"/>
              </a:rPr>
              <a:t>Extreme programming is one of the most popular and well-known approaches in the family of agile methods. an XP project starts with user stories which are short descriptions of what scenarios the customers and users would like the system to support. Each story is written on a separate card, so they can be flexibly grouped.</a:t>
            </a:r>
            <a:endParaRPr lang="en-US" altLang="en-US" sz="2400"/>
          </a:p>
          <a:p>
            <a:endParaRPr 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Applications</a:t>
            </a:r>
            <a:endParaRPr lang="en-US"/>
          </a:p>
        </p:txBody>
      </p:sp>
      <p:sp>
        <p:nvSpPr>
          <p:cNvPr id="3" name="Content Placeholder 2"/>
          <p:cNvSpPr>
            <a:spLocks noGrp="1"/>
          </p:cNvSpPr>
          <p:nvPr>
            <p:ph idx="1"/>
          </p:nvPr>
        </p:nvSpPr>
        <p:spPr>
          <a:xfrm>
            <a:off x="372110" y="906145"/>
            <a:ext cx="11575415" cy="5221605"/>
          </a:xfrm>
        </p:spPr>
        <p:txBody>
          <a:bodyPr/>
          <a:p>
            <a:r>
              <a:rPr lang="en-US" altLang="en-US" sz="2400"/>
              <a:t>Some of the projects that are suitable to develop using the XP model are given below:</a:t>
            </a:r>
            <a:endParaRPr lang="en-US" altLang="en-US" sz="2400"/>
          </a:p>
          <a:p>
            <a:endParaRPr lang="en-US" altLang="en-US" sz="2400"/>
          </a:p>
          <a:p>
            <a:r>
              <a:rPr lang="en-US" altLang="en-US" sz="2400"/>
              <a:t>Small projects: The XP model is very useful in small projects consisting of small teams as face-to-face meeting is easier to achieve.</a:t>
            </a:r>
            <a:endParaRPr lang="en-US" altLang="en-US" sz="2400"/>
          </a:p>
          <a:p>
            <a:r>
              <a:rPr lang="en-US" altLang="en-US" sz="2400"/>
              <a:t>Projects involving new technology or Research projects: This type of project faces changing requirements rapidly and technical problems. So XP model is used to complete this type of project.</a:t>
            </a:r>
            <a:endParaRPr lang="en-US" altLang="en-US" sz="2400"/>
          </a:p>
          <a:p>
            <a:r>
              <a:rPr lang="en-US" altLang="en-US" sz="2400"/>
              <a:t>Web development projects: The XP model is well-suited for web development projects as the development process is iterative and requires frequent testing to ensure the system meets the requirements.</a:t>
            </a:r>
            <a:endParaRPr lang="en-US" altLang="en-US" sz="2400"/>
          </a:p>
          <a:p>
            <a:r>
              <a:rPr lang="en-US" altLang="en-US" sz="2400"/>
              <a:t>Collaborative projects: The XP model is useful for collaborative projects that require close collaboration between the development team and the customer.</a:t>
            </a:r>
            <a:endParaRPr lang="en-US" altLang="en-US" sz="2400"/>
          </a:p>
          <a:p>
            <a:pPr marL="0" indent="0">
              <a:buNone/>
            </a:pPr>
            <a:endParaRPr lang="en-US" alt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Advantages</a:t>
            </a:r>
            <a:endParaRPr lang="en-US"/>
          </a:p>
        </p:txBody>
      </p:sp>
      <p:sp>
        <p:nvSpPr>
          <p:cNvPr id="3" name="Content Placeholder 2"/>
          <p:cNvSpPr>
            <a:spLocks noGrp="1"/>
          </p:cNvSpPr>
          <p:nvPr>
            <p:ph idx="1"/>
          </p:nvPr>
        </p:nvSpPr>
        <p:spPr>
          <a:xfrm>
            <a:off x="185420" y="878840"/>
            <a:ext cx="11821795" cy="5365750"/>
          </a:xfrm>
        </p:spPr>
        <p:txBody>
          <a:bodyPr/>
          <a:p>
            <a:r>
              <a:rPr lang="en-US" altLang="en-US"/>
              <a:t>Slipped schedules: Timely delivery is ensured through slipping timetables and doable development cycles.</a:t>
            </a:r>
            <a:endParaRPr lang="en-US" altLang="en-US"/>
          </a:p>
          <a:p>
            <a:r>
              <a:rPr lang="en-US" altLang="en-US"/>
              <a:t>Misunderstanding the business and/or domain − Constant contact and explanations are ensured by including the client on the team.</a:t>
            </a:r>
            <a:endParaRPr lang="en-US" altLang="en-US"/>
          </a:p>
          <a:p>
            <a:r>
              <a:rPr lang="en-US" altLang="en-US"/>
              <a:t>Canceled projects: Focusing on ongoing customer engagement guarantees open communication with the consumer and prompt problem-solving.</a:t>
            </a:r>
            <a:endParaRPr lang="en-US" altLang="en-US"/>
          </a:p>
          <a:p>
            <a:r>
              <a:rPr lang="en-US" altLang="en-US"/>
              <a:t>.Business changes: Changes are accepted at any moment since they are seen to be inevitable.</a:t>
            </a:r>
            <a:endParaRPr lang="en-US" altLang="en-US"/>
          </a:p>
          <a:p>
            <a:pPr marL="0" indent="0">
              <a:buNone/>
            </a:pP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4642</Words>
  <Application>WPS Presentation</Application>
  <PresentationFormat>Widescreen</PresentationFormat>
  <Paragraphs>123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MV Boli</vt:lpstr>
      <vt:lpstr>Microsoft YaHei</vt:lpstr>
      <vt:lpstr>Arial Unicode MS</vt:lpstr>
      <vt:lpstr>Calibri</vt:lpstr>
      <vt:lpstr>Blue Waves</vt:lpstr>
      <vt:lpstr> </vt:lpstr>
      <vt:lpstr>                                  Contents</vt:lpstr>
      <vt:lpstr>                                   Overview</vt:lpstr>
      <vt:lpstr>                                     Details</vt:lpstr>
      <vt:lpstr>PowerPoint 演示文稿</vt:lpstr>
      <vt:lpstr>PowerPoint 演示文稿</vt:lpstr>
      <vt:lpstr>PowerPoint 演示文稿</vt:lpstr>
      <vt:lpstr>                                  Applications</vt:lpstr>
      <vt:lpstr>                                   Advantages</vt:lpstr>
      <vt:lpstr>                                Disadvanteges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dc:title>
  <dc:creator/>
  <cp:lastModifiedBy>MD. LUTFOR RAHMAN</cp:lastModifiedBy>
  <cp:revision>3</cp:revision>
  <dcterms:created xsi:type="dcterms:W3CDTF">2024-11-16T08:52:00Z</dcterms:created>
  <dcterms:modified xsi:type="dcterms:W3CDTF">2024-11-16T16:13:40Z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D6EFC7F5F13E482A8CDD1FC77B6ECB5B_12</vt:lpwstr>
  </property>
  <property fmtid="{D5CDD505-2E9C-101B-9397-08002B2CF9AE}" pid="3" name="KSOProductBuildVer">
    <vt:lpwstr>1033-12.2.0.18911</vt:lpwstr>
  </property>
</Properties>
</file>