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69" r:id="rId6"/>
    <p:sldId id="268" r:id="rId7"/>
    <p:sldId id="263" r:id="rId8"/>
    <p:sldId id="264" r:id="rId9"/>
    <p:sldId id="270" r:id="rId10"/>
    <p:sldId id="260" r:id="rId11"/>
    <p:sldId id="261" r:id="rId12"/>
    <p:sldId id="262"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40030" y="1809115"/>
            <a:ext cx="11692255" cy="810895"/>
          </a:xfrm>
        </p:spPr>
        <p:txBody>
          <a:bodyPr/>
          <a:p>
            <a:r>
              <a:rPr lang="en-US"/>
              <a:t>Presentation title: Wireless Local Area Network(WLAN)</a:t>
            </a:r>
            <a:endParaRPr lang="en-US"/>
          </a:p>
        </p:txBody>
      </p:sp>
      <p:sp>
        <p:nvSpPr>
          <p:cNvPr id="3" name="Subtitle 2"/>
          <p:cNvSpPr>
            <a:spLocks noGrp="1"/>
          </p:cNvSpPr>
          <p:nvPr>
            <p:ph type="subTitle" idx="1"/>
          </p:nvPr>
        </p:nvSpPr>
        <p:spPr>
          <a:xfrm>
            <a:off x="5008245" y="4231640"/>
            <a:ext cx="3118485" cy="2225675"/>
          </a:xfrm>
        </p:spPr>
        <p:txBody>
          <a:bodyPr/>
          <a:p>
            <a:pPr algn="l"/>
            <a:r>
              <a:rPr lang="en-US" sz="2000" b="1"/>
              <a:t>Presented by:  </a:t>
            </a:r>
            <a:endParaRPr lang="en-US" sz="2000" b="1"/>
          </a:p>
          <a:p>
            <a:pPr algn="l"/>
            <a:r>
              <a:rPr lang="en-US" sz="2000"/>
              <a:t>Md. Lutfor Rahaman</a:t>
            </a:r>
            <a:r>
              <a:rPr lang="en-US"/>
              <a:t> </a:t>
            </a:r>
            <a:endParaRPr lang="en-US"/>
          </a:p>
          <a:p>
            <a:pPr algn="l"/>
            <a:r>
              <a:rPr lang="en-US" sz="2400"/>
              <a:t>ID: IT-21047</a:t>
            </a:r>
            <a:endParaRPr lang="en-US" sz="2400"/>
          </a:p>
          <a:p>
            <a:pPr algn="l"/>
            <a:r>
              <a:rPr lang="en-US" sz="2400"/>
              <a:t>session:2020-21</a:t>
            </a:r>
            <a:endParaRPr lang="en-US" sz="2400"/>
          </a:p>
          <a:p>
            <a:pPr algn="l"/>
            <a:r>
              <a:rPr lang="en-US" sz="2400"/>
              <a:t>Dept. of ict, MBSTU</a:t>
            </a:r>
            <a:endParaRPr lang="en-US" sz="2400"/>
          </a:p>
        </p:txBody>
      </p:sp>
      <p:sp>
        <p:nvSpPr>
          <p:cNvPr id="4" name="Text Box 3"/>
          <p:cNvSpPr txBox="1"/>
          <p:nvPr/>
        </p:nvSpPr>
        <p:spPr>
          <a:xfrm>
            <a:off x="8545830" y="4267200"/>
            <a:ext cx="3143885" cy="2372995"/>
          </a:xfrm>
          <a:prstGeom prst="rect">
            <a:avLst/>
          </a:prstGeom>
          <a:noFill/>
        </p:spPr>
        <p:txBody>
          <a:bodyPr wrap="square" rtlCol="0">
            <a:noAutofit/>
          </a:bodyPr>
          <a:p>
            <a:r>
              <a:rPr lang="en-US" b="1"/>
              <a:t>Supervised by:</a:t>
            </a:r>
            <a:endParaRPr lang="en-US" b="1"/>
          </a:p>
          <a:p>
            <a:r>
              <a:rPr lang="en-US"/>
              <a:t>Dr. Nazrul Islam </a:t>
            </a:r>
            <a:endParaRPr lang="en-US"/>
          </a:p>
          <a:p>
            <a:r>
              <a:rPr lang="en-US"/>
              <a:t>Associate Professor</a:t>
            </a:r>
            <a:endParaRPr lang="en-US"/>
          </a:p>
          <a:p>
            <a:r>
              <a:rPr lang="en-US"/>
              <a:t>Dept. of ICT</a:t>
            </a:r>
            <a:endParaRPr lang="en-US"/>
          </a:p>
          <a:p>
            <a:r>
              <a:rPr lang="en-US"/>
              <a:t>MBSTU</a:t>
            </a:r>
            <a:endParaRPr lang="en-US"/>
          </a:p>
        </p:txBody>
      </p:sp>
      <p:sp>
        <p:nvSpPr>
          <p:cNvPr id="5" name="Text Box 4"/>
          <p:cNvSpPr txBox="1"/>
          <p:nvPr/>
        </p:nvSpPr>
        <p:spPr>
          <a:xfrm>
            <a:off x="4619625" y="2762885"/>
            <a:ext cx="4474210" cy="1407795"/>
          </a:xfrm>
          <a:prstGeom prst="rect">
            <a:avLst/>
          </a:prstGeom>
          <a:noFill/>
        </p:spPr>
        <p:txBody>
          <a:bodyPr wrap="square" rtlCol="0">
            <a:noAutofit/>
          </a:bodyPr>
          <a:p>
            <a:r>
              <a:rPr lang="en-US"/>
              <a:t>Course title: Wireless Communication</a:t>
            </a:r>
            <a:endParaRPr lang="en-US"/>
          </a:p>
          <a:p>
            <a:r>
              <a:rPr lang="en-US"/>
              <a:t>Course code:ICT-4201</a:t>
            </a:r>
            <a:endParaRPr lang="en-US"/>
          </a:p>
        </p:txBody>
      </p:sp>
      <p:sp>
        <p:nvSpPr>
          <p:cNvPr id="6" name="Text Box 5"/>
          <p:cNvSpPr txBox="1"/>
          <p:nvPr/>
        </p:nvSpPr>
        <p:spPr>
          <a:xfrm>
            <a:off x="7609205" y="5133975"/>
            <a:ext cx="4064000" cy="368300"/>
          </a:xfrm>
          <a:prstGeom prst="rect">
            <a:avLst/>
          </a:prstGeom>
          <a:noFill/>
        </p:spPr>
        <p:txBody>
          <a:bodyPr wrap="square" rtlCol="0">
            <a:spAutoFit/>
          </a:bodyPr>
          <a:p>
            <a:endParaRPr lang="en-US"/>
          </a:p>
        </p:txBody>
      </p:sp>
      <p:pic>
        <p:nvPicPr>
          <p:cNvPr id="8" name="Picture 7"/>
          <p:cNvPicPr>
            <a:picLocks noChangeAspect="1"/>
          </p:cNvPicPr>
          <p:nvPr/>
        </p:nvPicPr>
        <p:blipFill>
          <a:blip r:embed="rId1"/>
          <a:stretch>
            <a:fillRect/>
          </a:stretch>
        </p:blipFill>
        <p:spPr>
          <a:xfrm>
            <a:off x="4723765" y="260350"/>
            <a:ext cx="1866265" cy="1583690"/>
          </a:xfrm>
          <a:prstGeom prst="rect">
            <a:avLst/>
          </a:prstGeom>
        </p:spPr>
      </p:pic>
      <p:sp>
        <p:nvSpPr>
          <p:cNvPr id="9" name="Date Placeholder 8"/>
          <p:cNvSpPr>
            <a:spLocks noGrp="1"/>
          </p:cNvSpPr>
          <p:nvPr>
            <p:ph type="dt" sz="half" idx="2"/>
          </p:nvPr>
        </p:nvSpPr>
        <p:spPr/>
        <p:txBody>
          <a:bodyPr/>
          <a:p>
            <a:fld id="{63A1C593-65D0-4073-BCC9-577B9352EA97}" type="datetime1">
              <a:rPr lang="en-US" smtClean="0"/>
            </a:fld>
            <a:endParaRPr lang="en-US"/>
          </a:p>
        </p:txBody>
      </p:sp>
      <p:sp>
        <p:nvSpPr>
          <p:cNvPr id="10" name="Slide Number Placeholder 9"/>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1582400" cy="582930"/>
          </a:xfrm>
        </p:spPr>
        <p:txBody>
          <a:bodyPr/>
          <a:p>
            <a:r>
              <a:rPr lang="en-US"/>
              <a:t>Types of WLAN</a:t>
            </a:r>
            <a:endParaRPr lang="en-US"/>
          </a:p>
        </p:txBody>
      </p:sp>
      <p:sp>
        <p:nvSpPr>
          <p:cNvPr id="3" name="Content Placeholder 2"/>
          <p:cNvSpPr>
            <a:spLocks noGrp="1"/>
          </p:cNvSpPr>
          <p:nvPr>
            <p:ph idx="1"/>
          </p:nvPr>
        </p:nvSpPr>
        <p:spPr>
          <a:xfrm>
            <a:off x="0" y="1174750"/>
            <a:ext cx="12065635" cy="5408930"/>
          </a:xfrm>
        </p:spPr>
        <p:txBody>
          <a:bodyPr/>
          <a:p>
            <a:pPr marL="0" indent="0">
              <a:buNone/>
            </a:pPr>
            <a:r>
              <a:rPr lang="en-US" altLang="en-US">
                <a:highlight>
                  <a:srgbClr val="00FF00"/>
                </a:highlight>
              </a:rPr>
              <a:t>Peer-to-peer</a:t>
            </a:r>
            <a:endParaRPr lang="en-US" altLang="en-US">
              <a:highlight>
                <a:srgbClr val="00FF00"/>
              </a:highlight>
            </a:endParaRPr>
          </a:p>
          <a:p>
            <a:pPr marL="0" indent="0">
              <a:buNone/>
            </a:pPr>
            <a:r>
              <a:rPr lang="en-US" altLang="en-US"/>
              <a:t> An</a:t>
            </a:r>
            <a:r>
              <a:rPr lang="en-US" altLang="en-US"/>
              <a:t> </a:t>
            </a:r>
            <a:r>
              <a:rPr lang="en-US" altLang="en-US"/>
              <a:t>ad hoc network</a:t>
            </a:r>
            <a:r>
              <a:rPr lang="en-US" altLang="en-US"/>
              <a:t> </a:t>
            </a:r>
            <a:r>
              <a:rPr lang="en-US" altLang="en-US"/>
              <a:t>is a network where stations communicate only</a:t>
            </a:r>
            <a:r>
              <a:rPr lang="en-US" altLang="en-US"/>
              <a:t> </a:t>
            </a:r>
            <a:r>
              <a:rPr lang="en-US" altLang="en-US"/>
              <a:t>peer-to-peer</a:t>
            </a:r>
            <a:r>
              <a:rPr lang="en-US" altLang="en-US"/>
              <a:t> </a:t>
            </a:r>
            <a:r>
              <a:rPr lang="en-US" altLang="en-US"/>
              <a:t>(P2P). There is no base and no one gives permission to talk. This is accomplished using the</a:t>
            </a:r>
            <a:r>
              <a:rPr lang="en-US" altLang="en-US"/>
              <a:t> </a:t>
            </a:r>
            <a:r>
              <a:rPr lang="en-US" altLang="en-US"/>
              <a:t>Independent Basic Service Set</a:t>
            </a:r>
            <a:r>
              <a:rPr lang="en-US" altLang="en-US"/>
              <a:t> </a:t>
            </a:r>
            <a:r>
              <a:rPr lang="en-US" altLang="en-US"/>
              <a:t>(IBSS). A</a:t>
            </a:r>
            <a:r>
              <a:rPr lang="en-US" altLang="en-US"/>
              <a:t> </a:t>
            </a:r>
            <a:r>
              <a:rPr lang="en-US" altLang="en-US"/>
              <a:t>Wi-Fi Direct</a:t>
            </a:r>
            <a:r>
              <a:rPr lang="en-US" altLang="en-US"/>
              <a:t> </a:t>
            </a:r>
            <a:r>
              <a:rPr lang="en-US" altLang="en-US"/>
              <a:t>network is a different type of wireless network where stations communicate peer-to-peer. In a peer-to-peer network wireless devices within range of each other can discover and communicate directly without involving central access points.</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1582400" cy="582930"/>
          </a:xfrm>
        </p:spPr>
        <p:txBody>
          <a:bodyPr/>
          <a:p>
            <a:r>
              <a:rPr lang="en-US"/>
              <a:t>Types of WLAN</a:t>
            </a:r>
            <a:endParaRPr lang="en-US"/>
          </a:p>
        </p:txBody>
      </p:sp>
      <p:sp>
        <p:nvSpPr>
          <p:cNvPr id="3" name="Content Placeholder 2"/>
          <p:cNvSpPr>
            <a:spLocks noGrp="1"/>
          </p:cNvSpPr>
          <p:nvPr>
            <p:ph idx="1"/>
          </p:nvPr>
        </p:nvSpPr>
        <p:spPr>
          <a:xfrm>
            <a:off x="0" y="1174750"/>
            <a:ext cx="12192000" cy="5408930"/>
          </a:xfrm>
        </p:spPr>
        <p:txBody>
          <a:bodyPr/>
          <a:p>
            <a:pPr marL="0" indent="0">
              <a:buNone/>
            </a:pPr>
            <a:r>
              <a:rPr lang="en-US" altLang="en-US">
                <a:highlight>
                  <a:srgbClr val="00FF00"/>
                </a:highlight>
              </a:rPr>
              <a:t>Bridge</a:t>
            </a:r>
            <a:endParaRPr lang="en-US" altLang="en-US">
              <a:highlight>
                <a:srgbClr val="00FF00"/>
              </a:highlight>
            </a:endParaRPr>
          </a:p>
          <a:p>
            <a:pPr marL="0" indent="0">
              <a:buNone/>
            </a:pPr>
            <a:r>
              <a:rPr lang="en-US" altLang="en-US"/>
              <a:t>A bridge can be used to connect networks, typically of different types. A wireless</a:t>
            </a:r>
            <a:r>
              <a:rPr lang="en-US" altLang="en-US"/>
              <a:t> </a:t>
            </a:r>
            <a:r>
              <a:rPr lang="en-US" altLang="en-US"/>
              <a:t>Ethernet</a:t>
            </a:r>
            <a:r>
              <a:rPr lang="en-US" altLang="en-US"/>
              <a:t> </a:t>
            </a:r>
            <a:r>
              <a:rPr lang="en-US" altLang="en-US"/>
              <a:t>bridge allows the connection of devices on a wired Ethernet network to a wireless network. The bridge acts as the connection point to the wireless LAN.</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1582400" cy="582930"/>
          </a:xfrm>
        </p:spPr>
        <p:txBody>
          <a:bodyPr/>
          <a:p>
            <a:r>
              <a:rPr lang="en-US" altLang="en-US">
                <a:sym typeface="+mn-ea"/>
              </a:rPr>
              <a:t>Advantages of WLAN</a:t>
            </a:r>
            <a:endParaRPr lang="en-US"/>
          </a:p>
        </p:txBody>
      </p:sp>
      <p:sp>
        <p:nvSpPr>
          <p:cNvPr id="3" name="Content Placeholder 2"/>
          <p:cNvSpPr>
            <a:spLocks noGrp="1"/>
          </p:cNvSpPr>
          <p:nvPr>
            <p:ph idx="1"/>
          </p:nvPr>
        </p:nvSpPr>
        <p:spPr>
          <a:xfrm>
            <a:off x="138430" y="1174750"/>
            <a:ext cx="11893550" cy="5424170"/>
          </a:xfrm>
        </p:spPr>
        <p:txBody>
          <a:bodyPr/>
          <a:p>
            <a:r>
              <a:rPr lang="en-US" altLang="en-US"/>
              <a:t>Installation speed and simplicity.</a:t>
            </a:r>
            <a:endParaRPr lang="en-US" altLang="en-US"/>
          </a:p>
          <a:p>
            <a:r>
              <a:rPr lang="en-US" altLang="en-US"/>
              <a:t>Installation flexibility.</a:t>
            </a:r>
            <a:endParaRPr lang="en-US" altLang="en-US"/>
          </a:p>
          <a:p>
            <a:r>
              <a:rPr lang="en-US" altLang="en-US"/>
              <a:t>Reduced cost of ownership.</a:t>
            </a:r>
            <a:endParaRPr lang="en-US" altLang="en-US"/>
          </a:p>
          <a:p>
            <a:r>
              <a:rPr lang="en-US" altLang="en-US"/>
              <a:t>Reliability.</a:t>
            </a:r>
            <a:endParaRPr lang="en-US" altLang="en-US"/>
          </a:p>
          <a:p>
            <a:r>
              <a:rPr lang="en-US" altLang="en-US"/>
              <a:t>Mobility.</a:t>
            </a:r>
            <a:endParaRPr lang="en-US" altLang="en-US"/>
          </a:p>
          <a:p>
            <a:r>
              <a:rPr lang="en-US" altLang="en-US"/>
              <a:t>Robustness.</a:t>
            </a:r>
            <a:endParaRPr lang="en-US" altLang="en-US"/>
          </a:p>
          <a:p>
            <a:r>
              <a:rPr lang="en-US" altLang="en-US"/>
              <a:t>The range of a WLAN can easily be extended by adding one or more repeaters.</a:t>
            </a:r>
            <a:endParaRPr lang="en-US" altLang="en-US"/>
          </a:p>
          <a:p>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1582400" cy="582930"/>
          </a:xfrm>
        </p:spPr>
        <p:txBody>
          <a:bodyPr/>
          <a:p>
            <a:r>
              <a:rPr lang="en-US" altLang="en-US">
                <a:sym typeface="+mn-ea"/>
              </a:rPr>
              <a:t>Disadvantages of WLAN</a:t>
            </a:r>
            <a:endParaRPr lang="en-US"/>
          </a:p>
        </p:txBody>
      </p:sp>
      <p:sp>
        <p:nvSpPr>
          <p:cNvPr id="3" name="Content Placeholder 2"/>
          <p:cNvSpPr>
            <a:spLocks noGrp="1"/>
          </p:cNvSpPr>
          <p:nvPr>
            <p:ph idx="1"/>
          </p:nvPr>
        </p:nvSpPr>
        <p:spPr>
          <a:xfrm>
            <a:off x="117475" y="1292225"/>
            <a:ext cx="11464925" cy="5429250"/>
          </a:xfrm>
        </p:spPr>
        <p:txBody>
          <a:bodyPr/>
          <a:p>
            <a:r>
              <a:rPr lang="en-US" altLang="en-US">
                <a:sym typeface="+mn-ea"/>
              </a:rPr>
              <a:t>Wireless networks are naturally less secure than wired networks. Any wireless device can attempt to connect to a WLAN, so it is important to limit access to the network if security is a concern.</a:t>
            </a:r>
            <a:endParaRPr lang="en-US" altLang="en-US">
              <a:sym typeface="+mn-ea"/>
            </a:endParaRPr>
          </a:p>
          <a:p>
            <a:r>
              <a:rPr lang="en-US" altLang="en-US">
                <a:sym typeface="+mn-ea"/>
              </a:rPr>
              <a:t>Slower bandwidth.</a:t>
            </a:r>
            <a:endParaRPr lang="en-US" altLang="en-US"/>
          </a:p>
          <a:p>
            <a:r>
              <a:rPr lang="en-US" altLang="en-US">
                <a:sym typeface="+mn-ea"/>
              </a:rPr>
              <a:t>Less capacity.</a:t>
            </a:r>
            <a:endParaRPr lang="en-US" altLang="en-US"/>
          </a:p>
          <a:p>
            <a:r>
              <a:rPr lang="en-US" altLang="en-US">
                <a:sym typeface="+mn-ea"/>
              </a:rPr>
              <a:t>Wireless networks cost four times more than wired network cards.</a:t>
            </a:r>
            <a:endParaRPr lang="en-US" altLang="en-US"/>
          </a:p>
          <a:p>
            <a:r>
              <a:rPr lang="en-US" altLang="en-US">
                <a:sym typeface="+mn-ea"/>
              </a:rPr>
              <a:t>Wireless devices emit low levels of RF which can be harmful to our health.</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144270" y="-190500"/>
            <a:ext cx="13336270" cy="6957060"/>
          </a:xfrm>
          <a:prstGeom prst="rect">
            <a:avLst/>
          </a:prstGeom>
        </p:spPr>
      </p:pic>
      <p:sp>
        <p:nvSpPr>
          <p:cNvPr id="6" name="Date Placeholder 5"/>
          <p:cNvSpPr>
            <a:spLocks noGrp="1"/>
          </p:cNvSpPr>
          <p:nvPr>
            <p:ph type="dt" sz="half" idx="10"/>
          </p:nvPr>
        </p:nvSpPr>
        <p:spPr/>
        <p:txBody>
          <a:bodyPr/>
          <a:p>
            <a:fld id="{63A1C593-65D0-4073-BCC9-577B9352EA97}" type="datetime1">
              <a:rPr lang="en-US" smtClean="0"/>
            </a:fld>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ltLang="en-US"/>
              <a:t>Discussion topic:</a:t>
            </a:r>
            <a:endParaRPr lang="en-US" altLang="en-US"/>
          </a:p>
          <a:p>
            <a:pPr marL="0" indent="0">
              <a:buNone/>
            </a:pPr>
            <a:r>
              <a:rPr lang="en-US" altLang="en-US"/>
              <a:t>  1.What is WLAN</a:t>
            </a:r>
            <a:endParaRPr lang="en-US" altLang="en-US"/>
          </a:p>
          <a:p>
            <a:pPr marL="0" indent="0">
              <a:buNone/>
            </a:pPr>
            <a:r>
              <a:rPr lang="en-US" altLang="en-US"/>
              <a:t>  2. How a Wireless Local Area Network (WLAN) works</a:t>
            </a:r>
            <a:endParaRPr lang="en-US" altLang="en-US"/>
          </a:p>
          <a:p>
            <a:pPr marL="0" indent="0">
              <a:buNone/>
            </a:pPr>
            <a:r>
              <a:rPr lang="en-US" altLang="en-US"/>
              <a:t>  3. WLAN Architecture</a:t>
            </a:r>
            <a:endParaRPr lang="en-US" altLang="en-US"/>
          </a:p>
          <a:p>
            <a:pPr marL="0" indent="0">
              <a:buNone/>
            </a:pPr>
            <a:r>
              <a:rPr lang="en-US" altLang="en-US"/>
              <a:t>  4.History of WLAN</a:t>
            </a:r>
            <a:endParaRPr lang="en-US" altLang="en-US"/>
          </a:p>
          <a:p>
            <a:pPr marL="0" indent="0">
              <a:buNone/>
            </a:pPr>
            <a:r>
              <a:rPr lang="en-US" altLang="en-US"/>
              <a:t>  5.Types of WLAN</a:t>
            </a:r>
            <a:endParaRPr lang="en-US" altLang="en-US"/>
          </a:p>
          <a:p>
            <a:pPr marL="0" indent="0">
              <a:buNone/>
            </a:pPr>
            <a:r>
              <a:rPr lang="en-US" altLang="en-US"/>
              <a:t>  6. Advantages</a:t>
            </a:r>
            <a:endParaRPr lang="en-US" altLang="en-US"/>
          </a:p>
          <a:p>
            <a:pPr marL="0" indent="0">
              <a:buNone/>
            </a:pPr>
            <a:r>
              <a:rPr lang="en-US" altLang="en-US"/>
              <a:t>  7. Disadvanteges </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1582400" cy="582930"/>
          </a:xfrm>
        </p:spPr>
        <p:txBody>
          <a:bodyPr/>
          <a:p>
            <a:r>
              <a:rPr lang="en-US" altLang="en-US">
                <a:sym typeface="+mn-ea"/>
              </a:rPr>
              <a:t>What is WLAN</a:t>
            </a:r>
            <a:endParaRPr lang="en-US"/>
          </a:p>
        </p:txBody>
      </p:sp>
      <p:sp>
        <p:nvSpPr>
          <p:cNvPr id="3" name="Content Placeholder 2"/>
          <p:cNvSpPr>
            <a:spLocks noGrp="1"/>
          </p:cNvSpPr>
          <p:nvPr>
            <p:ph idx="1"/>
          </p:nvPr>
        </p:nvSpPr>
        <p:spPr>
          <a:xfrm>
            <a:off x="8890" y="1799590"/>
            <a:ext cx="12192000" cy="4956810"/>
          </a:xfrm>
        </p:spPr>
        <p:txBody>
          <a:bodyPr/>
          <a:p>
            <a:pPr marL="0" indent="0" algn="l">
              <a:buNone/>
            </a:pPr>
            <a:r>
              <a:rPr lang="en-US" altLang="en-US"/>
              <a:t>A</a:t>
            </a:r>
            <a:r>
              <a:rPr lang="en-US" altLang="en-US"/>
              <a:t> </a:t>
            </a:r>
            <a:r>
              <a:rPr lang="en-US" altLang="en-US"/>
              <a:t>wireless LAN</a:t>
            </a:r>
            <a:r>
              <a:rPr lang="en-US" altLang="en-US"/>
              <a:t> </a:t>
            </a:r>
            <a:r>
              <a:rPr lang="en-US" altLang="en-US"/>
              <a:t>(WLAN) is a</a:t>
            </a:r>
            <a:r>
              <a:rPr lang="en-US" altLang="en-US"/>
              <a:t> </a:t>
            </a:r>
            <a:r>
              <a:rPr lang="en-US" altLang="en-US"/>
              <a:t>wireless computer network</a:t>
            </a:r>
            <a:r>
              <a:rPr lang="en-US" altLang="en-US"/>
              <a:t> </a:t>
            </a:r>
            <a:r>
              <a:rPr lang="en-US" altLang="en-US"/>
              <a:t>that links two or more devices using</a:t>
            </a:r>
            <a:r>
              <a:rPr lang="en-US" altLang="en-US"/>
              <a:t> </a:t>
            </a:r>
            <a:r>
              <a:rPr lang="en-US" altLang="en-US"/>
              <a:t>wireless communication</a:t>
            </a:r>
            <a:r>
              <a:rPr lang="en-US" altLang="en-US"/>
              <a:t> </a:t>
            </a:r>
            <a:r>
              <a:rPr lang="en-US" altLang="en-US"/>
              <a:t>to form a</a:t>
            </a:r>
            <a:r>
              <a:rPr lang="en-US" altLang="en-US"/>
              <a:t> </a:t>
            </a:r>
            <a:r>
              <a:rPr lang="en-US" altLang="en-US"/>
              <a:t>local area network</a:t>
            </a:r>
            <a:r>
              <a:rPr lang="en-US" altLang="en-US"/>
              <a:t> </a:t>
            </a:r>
            <a:r>
              <a:rPr lang="en-US" altLang="en-US"/>
              <a:t>(LAN) within a limited area such as a home, school, computer laboratory, campus, or office building. This gives users the ability to move around within the area and remain connected to the network. Through a</a:t>
            </a:r>
            <a:r>
              <a:rPr lang="en-US" altLang="en-US"/>
              <a:t> </a:t>
            </a:r>
            <a:r>
              <a:rPr lang="en-US" altLang="en-US"/>
              <a:t>gateway, a WLAN can also provide a connection to the wider</a:t>
            </a:r>
            <a:r>
              <a:rPr lang="en-US" altLang="en-US"/>
              <a:t> </a:t>
            </a:r>
            <a:r>
              <a:rPr lang="en-US" altLang="en-US"/>
              <a:t>Internet. Wifi is an example of WLAN.</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WLAN</a:t>
            </a:r>
            <a:endParaRPr lang="en-US"/>
          </a:p>
        </p:txBody>
      </p:sp>
      <p:sp>
        <p:nvSpPr>
          <p:cNvPr id="3" name="Content Placeholder 2"/>
          <p:cNvSpPr>
            <a:spLocks noGrp="1"/>
          </p:cNvSpPr>
          <p:nvPr>
            <p:ph idx="1"/>
          </p:nvPr>
        </p:nvSpPr>
        <p:spPr>
          <a:xfrm>
            <a:off x="609600" y="1624330"/>
            <a:ext cx="10972800" cy="4503420"/>
          </a:xfrm>
        </p:spPr>
        <p:txBody>
          <a:bodyPr/>
          <a:p>
            <a:r>
              <a:rPr lang="en-US" altLang="en-US"/>
              <a:t>While a WLAN may look different than a traditional LAN, it functions the same way. New devices are typically added and configured using DHCP. They can communicate with other devices on the network the same way they would on a wired network. The primary difference is how the data is transmitted. In a LAN, data is transmitted over physical cables in a series of Ethernet packets. In a WLAN, packets are transmitted over the air.</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How a Wireless Local Area Network (WLAN) works</a:t>
            </a:r>
            <a:endParaRPr lang="en-US" altLang="en-US"/>
          </a:p>
        </p:txBody>
      </p:sp>
      <p:sp>
        <p:nvSpPr>
          <p:cNvPr id="3" name="Content Placeholder 2"/>
          <p:cNvSpPr>
            <a:spLocks noGrp="1"/>
          </p:cNvSpPr>
          <p:nvPr>
            <p:ph idx="1"/>
          </p:nvPr>
        </p:nvSpPr>
        <p:spPr>
          <a:xfrm>
            <a:off x="0" y="873760"/>
            <a:ext cx="12192000" cy="3188335"/>
          </a:xfrm>
        </p:spPr>
        <p:txBody>
          <a:bodyPr/>
          <a:p>
            <a:r>
              <a:rPr lang="en-US"/>
              <a:t>Steps:</a:t>
            </a:r>
            <a:endParaRPr lang="en-US"/>
          </a:p>
          <a:p>
            <a:pPr marL="0" indent="0">
              <a:buNone/>
            </a:pPr>
            <a:r>
              <a:rPr lang="en-US" sz="2400"/>
              <a:t>1.  </a:t>
            </a:r>
            <a:r>
              <a:rPr lang="en-US" altLang="en-US" sz="2400"/>
              <a:t>Wi-Fi router (Access Point) sends out wireless signals through the air.</a:t>
            </a:r>
            <a:endParaRPr lang="en-US" altLang="en-US" sz="2400"/>
          </a:p>
          <a:p>
            <a:pPr marL="0" indent="0">
              <a:buNone/>
            </a:pPr>
            <a:r>
              <a:rPr lang="en-US" altLang="en-US" sz="2400"/>
              <a:t>2. Your device connects to that signal using its built-in Wi-Fi antenna.</a:t>
            </a:r>
            <a:endParaRPr lang="en-US" altLang="en-US" sz="2400"/>
          </a:p>
          <a:p>
            <a:pPr marL="0" indent="0">
              <a:buNone/>
            </a:pPr>
            <a:r>
              <a:rPr lang="en-US" altLang="en-US" sz="2400"/>
              <a:t>3. The router (AP) then passes that data to the internet through cables.</a:t>
            </a:r>
            <a:endParaRPr lang="en-US" altLang="en-US" sz="2400"/>
          </a:p>
          <a:p>
            <a:pPr marL="0" indent="0">
              <a:buNone/>
            </a:pPr>
            <a:r>
              <a:rPr lang="en-US" altLang="en-US" sz="2400"/>
              <a:t>4. The internet sends back data (like a web page or video) to your router.</a:t>
            </a:r>
            <a:endParaRPr lang="en-US" altLang="en-US" sz="2400"/>
          </a:p>
          <a:p>
            <a:pPr marL="0" indent="0">
              <a:buNone/>
            </a:pPr>
            <a:r>
              <a:rPr lang="en-US" altLang="en-US" sz="2400"/>
              <a:t>5. All communication happens using radio waves — like invisible signals in the air.</a:t>
            </a:r>
            <a:endParaRPr lang="en-US" altLang="en-US" sz="2400"/>
          </a:p>
          <a:p>
            <a:pPr marL="0" indent="0">
              <a:buNone/>
            </a:pPr>
            <a:r>
              <a:rPr lang="en-US" altLang="en-US" sz="2400"/>
              <a:t>6. To avoid confusion, Wi-Fi devices take turns sending data.</a:t>
            </a:r>
            <a:endParaRPr lang="en-US" alt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pic>
        <p:nvPicPr>
          <p:cNvPr id="7" name="Picture 6"/>
          <p:cNvPicPr/>
          <p:nvPr/>
        </p:nvPicPr>
        <p:blipFill>
          <a:blip r:embed="rId1"/>
          <a:stretch>
            <a:fillRect/>
          </a:stretch>
        </p:blipFill>
        <p:spPr>
          <a:xfrm>
            <a:off x="3526155" y="4162425"/>
            <a:ext cx="4529455" cy="26676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1582400" cy="582930"/>
          </a:xfrm>
        </p:spPr>
        <p:txBody>
          <a:bodyPr/>
          <a:p>
            <a:r>
              <a:rPr lang="en-US" altLang="en-US"/>
              <a:t>WLAN Architecture</a:t>
            </a:r>
            <a:endParaRPr lang="en-US" altLang="en-US"/>
          </a:p>
        </p:txBody>
      </p:sp>
      <p:sp>
        <p:nvSpPr>
          <p:cNvPr id="3" name="Content Placeholder 2"/>
          <p:cNvSpPr>
            <a:spLocks noGrp="1"/>
          </p:cNvSpPr>
          <p:nvPr>
            <p:ph idx="1"/>
          </p:nvPr>
        </p:nvSpPr>
        <p:spPr>
          <a:xfrm>
            <a:off x="71755" y="1706245"/>
            <a:ext cx="12120880" cy="5152390"/>
          </a:xfrm>
        </p:spPr>
        <p:txBody>
          <a:bodyPr/>
          <a:p>
            <a:pPr marL="0" indent="0">
              <a:buNone/>
            </a:pPr>
            <a:r>
              <a:rPr lang="en-US" altLang="en-US"/>
              <a:t>Components in Wireless LAN architecture as per IEEE standards are as follows:</a:t>
            </a:r>
            <a:endParaRPr lang="en-US" altLang="en-US"/>
          </a:p>
          <a:p>
            <a:endParaRPr lang="en-US" altLang="en-US"/>
          </a:p>
          <a:p>
            <a:r>
              <a:rPr lang="en-US" altLang="en-US" sz="2800">
                <a:sym typeface="+mn-ea"/>
              </a:rPr>
              <a:t>Stations: Stations consist of all the equipment that is used to connect all wireless LANs. Each station has a wireless network controller.</a:t>
            </a:r>
            <a:endParaRPr lang="en-US" altLang="en-US" sz="2800"/>
          </a:p>
          <a:p>
            <a:r>
              <a:rPr lang="en-US" altLang="en-US" sz="2800">
                <a:sym typeface="+mn-ea"/>
              </a:rPr>
              <a:t>Base Service Set(BSS): It is a group of stations communicating at the physical layer.</a:t>
            </a:r>
            <a:endParaRPr lang="en-US" altLang="en-US" sz="2800"/>
          </a:p>
          <a:p>
            <a:r>
              <a:rPr lang="en-US" altLang="en-US" sz="2800">
                <a:sym typeface="+mn-ea"/>
              </a:rPr>
              <a:t>Extended Service Set(ESS): It is a group of connected Base Service Set(BSS).</a:t>
            </a:r>
            <a:endParaRPr lang="en-US" altLang="en-US" sz="2800"/>
          </a:p>
          <a:p>
            <a:r>
              <a:rPr lang="en-US" altLang="en-US" sz="2800">
                <a:sym typeface="+mn-ea"/>
              </a:rPr>
              <a:t>Distribution Service (DS): It connects all Extended Service Set(ESS).</a:t>
            </a:r>
            <a:endParaRPr lang="en-US" altLang="en-US" sz="28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Architecture WLAN</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pic>
        <p:nvPicPr>
          <p:cNvPr id="7" name="Picture 6"/>
          <p:cNvPicPr/>
          <p:nvPr/>
        </p:nvPicPr>
        <p:blipFill>
          <a:blip r:embed="rId1"/>
          <a:stretch>
            <a:fillRect/>
          </a:stretch>
        </p:blipFill>
        <p:spPr>
          <a:xfrm>
            <a:off x="1262063" y="1198880"/>
            <a:ext cx="9286875" cy="4686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History of WLAN</a:t>
            </a:r>
            <a:endParaRPr lang="en-US"/>
          </a:p>
        </p:txBody>
      </p:sp>
      <p:sp>
        <p:nvSpPr>
          <p:cNvPr id="3" name="Content Placeholder 2"/>
          <p:cNvSpPr>
            <a:spLocks noGrp="1"/>
          </p:cNvSpPr>
          <p:nvPr>
            <p:ph idx="1"/>
          </p:nvPr>
        </p:nvSpPr>
        <p:spPr/>
        <p:txBody>
          <a:bodyPr/>
          <a:p>
            <a:r>
              <a:rPr lang="en-US" altLang="en-US" sz="2400"/>
              <a:t>Early years and foundations</a:t>
            </a:r>
            <a:endParaRPr lang="en-US" altLang="en-US" sz="2400"/>
          </a:p>
          <a:p>
            <a:r>
              <a:rPr lang="en-US" altLang="en-US" sz="2400"/>
              <a:t>1971: Norman Abramson, a professor at the University of Hawaii, created the world's first wireless computer communication network, ALOHAnet.</a:t>
            </a:r>
            <a:endParaRPr lang="en-US" altLang="en-US" sz="2400"/>
          </a:p>
          <a:p>
            <a:r>
              <a:rPr lang="en-US" altLang="en-US" sz="2400"/>
              <a:t>1979: Gfeller and Bapst published a paper on an experimental WLAN using diffused infrared communication.</a:t>
            </a:r>
            <a:endParaRPr lang="en-US" altLang="en-US" sz="2400"/>
          </a:p>
          <a:p>
            <a:r>
              <a:rPr lang="en-US" altLang="en-US" sz="2400"/>
              <a:t>1980s: The advent of laptop computers created a need for mobility, driving the development of wireless networking solutions to connect devices to the internet without wires.</a:t>
            </a:r>
            <a:endParaRPr lang="en-US" altLang="en-US" sz="2400"/>
          </a:p>
          <a:p>
            <a:r>
              <a:rPr lang="en-US" altLang="en-US" sz="2400"/>
              <a:t>1991: The first IEEE workshop on Wireless LANs was held, and the first IEEE working group was founded to create the technical basics for the new standard. </a:t>
            </a:r>
            <a:endParaRPr lang="en-US" alt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190500"/>
            <a:ext cx="11583035" cy="582930"/>
          </a:xfrm>
        </p:spPr>
        <p:txBody>
          <a:bodyPr/>
          <a:p>
            <a:r>
              <a:rPr lang="en-US"/>
              <a:t>Types of WLAN</a:t>
            </a:r>
            <a:endParaRPr lang="en-US"/>
          </a:p>
        </p:txBody>
      </p:sp>
      <p:sp>
        <p:nvSpPr>
          <p:cNvPr id="3" name="Content Placeholder 2"/>
          <p:cNvSpPr>
            <a:spLocks noGrp="1"/>
          </p:cNvSpPr>
          <p:nvPr>
            <p:ph idx="1"/>
          </p:nvPr>
        </p:nvSpPr>
        <p:spPr>
          <a:xfrm>
            <a:off x="96520" y="2253615"/>
            <a:ext cx="11956415" cy="4268470"/>
          </a:xfrm>
        </p:spPr>
        <p:txBody>
          <a:bodyPr>
            <a:normAutofit fontScale="80000"/>
          </a:bodyPr>
          <a:p>
            <a:pPr marL="0" indent="0">
              <a:buNone/>
            </a:pPr>
            <a:r>
              <a:rPr lang="en-US" altLang="en-US">
                <a:highlight>
                  <a:srgbClr val="00FF00"/>
                </a:highlight>
              </a:rPr>
              <a:t>Infrastructure</a:t>
            </a:r>
            <a:endParaRPr lang="en-US" altLang="en-US">
              <a:highlight>
                <a:srgbClr val="00FF00"/>
              </a:highlight>
            </a:endParaRPr>
          </a:p>
          <a:p>
            <a:pPr marL="0" indent="0">
              <a:buNone/>
            </a:pPr>
            <a:r>
              <a:rPr lang="en-US" altLang="en-US"/>
              <a:t> Most Wi-Fi networks are deployed in</a:t>
            </a:r>
            <a:r>
              <a:rPr lang="en-US" altLang="en-US"/>
              <a:t> </a:t>
            </a:r>
            <a:r>
              <a:rPr lang="en-US" altLang="en-US"/>
              <a:t>infrastructure mode. In infrastructure mode, wireless clients, such as laptops and smartphones, connect to the WAP to join the network. The WAP usually has a wired network ,connection and may have permanent wireless connections to other WAPs.WAPs are usually fixed and provide service to their client nodes within range. Some networks will have multiple WAPs using the same SSID and security arrangement. In that case, connecting to any WAP on that network joins the client to the network, and the client software will try to choose the WAP that gives the best service, such as the WAP with the strongest signal.</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Text Box 5"/>
          <p:cNvSpPr txBox="1"/>
          <p:nvPr/>
        </p:nvSpPr>
        <p:spPr>
          <a:xfrm>
            <a:off x="481330" y="706120"/>
            <a:ext cx="7342505" cy="1370330"/>
          </a:xfrm>
          <a:prstGeom prst="rect">
            <a:avLst/>
          </a:prstGeom>
          <a:noFill/>
        </p:spPr>
        <p:txBody>
          <a:bodyPr wrap="square" rtlCol="0">
            <a:noAutofit/>
          </a:bodyPr>
          <a:p>
            <a:r>
              <a:rPr lang="en-US" altLang="en-US" sz="2400"/>
              <a:t>The main types of WLAN are:</a:t>
            </a:r>
            <a:endParaRPr lang="en-US" altLang="en-US" sz="2400"/>
          </a:p>
          <a:p>
            <a:r>
              <a:rPr lang="en-US" altLang="en-US" sz="2400"/>
              <a:t>1. Infrastructure Mode.</a:t>
            </a:r>
            <a:endParaRPr lang="en-US" altLang="en-US" sz="2400"/>
          </a:p>
          <a:p>
            <a:r>
              <a:rPr lang="en-US" altLang="en-US" sz="2400"/>
              <a:t>2. </a:t>
            </a:r>
            <a:r>
              <a:rPr lang="en-US" altLang="en-US" sz="2400">
                <a:sym typeface="+mn-ea"/>
              </a:rPr>
              <a:t>Peer-to-peer.</a:t>
            </a:r>
            <a:endParaRPr lang="en-US" altLang="en-US" sz="2400">
              <a:sym typeface="+mn-ea"/>
            </a:endParaRPr>
          </a:p>
          <a:p>
            <a:r>
              <a:rPr lang="en-US" altLang="en-US" sz="2400">
                <a:sym typeface="+mn-ea"/>
              </a:rPr>
              <a:t>3. Bridge</a:t>
            </a:r>
            <a:endParaRPr lang="en-US" altLang="en-US" sz="2400">
              <a:highlight>
                <a:srgbClr val="00FF00"/>
              </a:highlight>
            </a:endParaRPr>
          </a:p>
          <a:p>
            <a:endParaRPr lang="en-US" altLang="en-US"/>
          </a:p>
          <a:p>
            <a:endParaRPr lang="en-US" alt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5031</Words>
  <Application>WPS Presentation</Application>
  <PresentationFormat>Widescreen</PresentationFormat>
  <Paragraphs>160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Gear Drives</vt:lpstr>
      <vt:lpstr>Presentation title: Wireless Local Area Network(WLAN)</vt:lpstr>
      <vt:lpstr>PowerPoint 演示文稿</vt:lpstr>
      <vt:lpstr>What is WLAN</vt:lpstr>
      <vt:lpstr>What is WLAN</vt:lpstr>
      <vt:lpstr>How a Wireless Local Area Network (WLAN) works</vt:lpstr>
      <vt:lpstr>WLAN Architecture</vt:lpstr>
      <vt:lpstr>Architecture WLAN</vt:lpstr>
      <vt:lpstr>History of WLAN</vt:lpstr>
      <vt:lpstr>Types of WLAN</vt:lpstr>
      <vt:lpstr>Types of WLAN</vt:lpstr>
      <vt:lpstr>Types of WLAN</vt:lpstr>
      <vt:lpstr>Advantages of WLAN</vt:lpstr>
      <vt:lpstr>Disadvantages of WLAN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ashik</dc:creator>
  <cp:lastModifiedBy>MD. LUTFOR RAHMAN</cp:lastModifiedBy>
  <cp:revision>10</cp:revision>
  <dcterms:created xsi:type="dcterms:W3CDTF">2025-07-23T00:59:00Z</dcterms:created>
  <dcterms:modified xsi:type="dcterms:W3CDTF">2025-10-30T18:02:33Z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A8B2E0CB7EEA4DAB904EEF13AD190AB2_11</vt:lpwstr>
  </property>
  <property fmtid="{D5CDD505-2E9C-101B-9397-08002B2CF9AE}" pid="3" name="KSOProductBuildVer">
    <vt:lpwstr>1033-12.2.0.23131</vt:lpwstr>
  </property>
</Properties>
</file>