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262" r:id="rId5"/>
    <p:sldId id="261" r:id="rId6"/>
    <p:sldId id="377" r:id="rId7"/>
    <p:sldId id="391" r:id="rId8"/>
    <p:sldId id="390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73" r:id="rId21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2" y="-20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6" r:id="rId3"/>
    <p:sldLayoutId id="2147483739" r:id="rId4"/>
    <p:sldLayoutId id="2147483740" r:id="rId5"/>
    <p:sldLayoutId id="2147483751" r:id="rId6"/>
    <p:sldLayoutId id="2147483738" r:id="rId7"/>
    <p:sldLayoutId id="2147483741" r:id="rId8"/>
    <p:sldLayoutId id="2147483742" r:id="rId9"/>
    <p:sldLayoutId id="2147483743" r:id="rId10"/>
    <p:sldLayoutId id="2147483754" r:id="rId11"/>
    <p:sldLayoutId id="2147483744" r:id="rId12"/>
    <p:sldLayoutId id="2147483745" r:id="rId13"/>
    <p:sldLayoutId id="2147483746" r:id="rId14"/>
    <p:sldLayoutId id="2147483747" r:id="rId15"/>
    <p:sldLayoutId id="2147483750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037674" y="3004208"/>
            <a:ext cx="480022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5400" dirty="0">
                <a:solidFill>
                  <a:schemeClr val="bg1"/>
                </a:solidFill>
                <a:cs typeface="Arial" pitchFamily="34" charset="0"/>
              </a:rPr>
              <a:t>Pemrograman</a:t>
            </a:r>
          </a:p>
          <a:p>
            <a:pPr algn="r"/>
            <a:r>
              <a:rPr lang="id-ID" altLang="ko-KR" sz="5400" dirty="0">
                <a:solidFill>
                  <a:schemeClr val="bg1"/>
                </a:solidFill>
                <a:cs typeface="Arial" pitchFamily="34" charset="0"/>
              </a:rPr>
              <a:t>Dasar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7037674" y="5578993"/>
            <a:ext cx="477548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dirty="0">
                <a:solidFill>
                  <a:schemeClr val="bg1"/>
                </a:solidFill>
                <a:cs typeface="Arial" pitchFamily="34" charset="0"/>
              </a:rPr>
              <a:t>Muhammad Lutfi Badila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443346" y="387926"/>
            <a:ext cx="1137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Algoritma dasar adalah langkah-langkah logis yang terstruktur dan sistematis untuk menyelesaikan suatu masalah atau menjalankan suatu tugas.</a:t>
            </a: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60219" y="1496290"/>
            <a:ext cx="12552219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d-ID" sz="2400" dirty="0"/>
              <a:t>Ciri-ciri Algoritma: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 Jelas dan terurut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 Pasti selesai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 Bisa diterjemahkan ke kode/program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 Efisien dan logis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443346" y="387926"/>
            <a:ext cx="1137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Algoritma dasar adalah langkah-langkah logis yang terstruktur dan sistematis untuk menyelesaikan suatu masalah atau menjalankan suatu tugas.</a:t>
            </a: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60219" y="1496290"/>
            <a:ext cx="12552219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d-ID" b="1" dirty="0"/>
              <a:t>Contoh Algoritma Dasar (dalam Bahasa Manusia)</a:t>
            </a:r>
          </a:p>
          <a:p>
            <a:endParaRPr lang="id-ID" dirty="0"/>
          </a:p>
          <a:p>
            <a:r>
              <a:rPr lang="id-ID" dirty="0"/>
              <a:t>Masalah: Menentukan apakah sebuah angka adalah genap atau ganjil.</a:t>
            </a:r>
          </a:p>
          <a:p>
            <a:endParaRPr lang="id-ID" dirty="0"/>
          </a:p>
          <a:p>
            <a:r>
              <a:rPr lang="id-ID" dirty="0"/>
              <a:t>Langkah-langkah algoritmanya: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Mulai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Masukkan sebuah angka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Jika angka habis dibagi 2 (modulus 2 = 0), maka:</a:t>
            </a:r>
          </a:p>
          <a:p>
            <a:pPr marL="800044" lvl="1" indent="-342900">
              <a:buFont typeface="+mj-lt"/>
              <a:buAutoNum type="arabicPeriod"/>
            </a:pPr>
            <a:r>
              <a:rPr lang="id-ID" dirty="0"/>
              <a:t>Tampilkan "Angka genap"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Jika tidak:</a:t>
            </a:r>
          </a:p>
          <a:p>
            <a:pPr marL="800044" lvl="1" indent="-342900">
              <a:buFont typeface="+mj-lt"/>
              <a:buAutoNum type="arabicPeriod"/>
            </a:pPr>
            <a:r>
              <a:rPr lang="id-ID" dirty="0"/>
              <a:t>Tampilkan "Angka ganjil"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/>
              <a:t>Selesai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5400" dirty="0">
                <a:solidFill>
                  <a:schemeClr val="bg1"/>
                </a:solidFill>
                <a:cs typeface="Arial" pitchFamily="34" charset="0"/>
              </a:rPr>
              <a:t>Apa itu data struktur ?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3546660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443346" y="387926"/>
            <a:ext cx="11374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Struktur data adalah cara menyimpan dan mengatur data di dalam komputer supaya bisa digunakan dengan efisien.</a:t>
            </a:r>
          </a:p>
          <a:p>
            <a:r>
              <a:rPr lang="id-ID" dirty="0"/>
              <a:t>Anggap saja data itu seperti sekumpulan barang, maka struktur data itu seperti lemari atau kotak penyimpanan. Tujuannya: biar barang (data) gampang dicari, diambil, ditambah, atau dihapus.</a:t>
            </a: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63236" y="1898072"/>
            <a:ext cx="1255221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d-ID" sz="2400" b="1" dirty="0"/>
              <a:t>Kenapa Struktur Data Penting?</a:t>
            </a:r>
          </a:p>
          <a:p>
            <a:r>
              <a:rPr lang="id-ID" sz="2400" dirty="0"/>
              <a:t>Karena: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 Membantu pengolahan data jadi lebih cepat dan efisien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 Memudahkan pengelompokan, pencarian, atau pengurutan data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 Wajib dikuasai untuk menyelesaikan problem programming yang kompleks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id-ID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-41575" y="193963"/>
            <a:ext cx="1255221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d-ID" sz="2800" b="1" dirty="0"/>
              <a:t>Macam-macam Struktur Data Dasar: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id-ID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2000" y="719666"/>
          <a:ext cx="8127999" cy="3205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/>
                        <a:t>Struktur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Penjelasan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Contoh di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 dirty="0"/>
                        <a:t>List</a:t>
                      </a:r>
                      <a:endParaRPr lang="id-ID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Kumpulan data berurutan yang bisa diubah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angka = [1, 2, 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/>
                        <a:t>Tuple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Mirip list, tapi tidak bisa diubah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koordinat = (3, 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/>
                        <a:t>Dictionary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Kumpulan data pasangan kunci-nilai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murid = {"nama": "Rina", "umur": 17}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b="1"/>
                        <a:t>Set</a:t>
                      </a:r>
                      <a:endParaRPr lang="id-ID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Kumpulan data unik, tanpa urutan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hobi = {"membaca", "musik"}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5400" dirty="0">
                <a:solidFill>
                  <a:schemeClr val="bg1"/>
                </a:solidFill>
                <a:cs typeface="Arial" pitchFamily="34" charset="0"/>
              </a:rPr>
              <a:t>Mengapa harus belajar python untuk pemula ?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3546660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49381" y="221672"/>
            <a:ext cx="12552219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d-ID" sz="2400" b="1" dirty="0"/>
              <a:t>Kenapa Python Cocok Buat Pemula?</a:t>
            </a:r>
          </a:p>
          <a:p>
            <a:r>
              <a:rPr lang="id-ID" sz="2400" b="1" dirty="0"/>
              <a:t>1. Sintaksnya Sederhana &amp; Mirip Bahasa Manusia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Tidak harus pakai tanda kurung, titik koma, atau deklarasi variabel yang panjang-panjang.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 Lebih fokus ke </a:t>
            </a:r>
            <a:r>
              <a:rPr lang="id-ID" sz="2400" b="1" dirty="0"/>
              <a:t>logika program</a:t>
            </a:r>
            <a:r>
              <a:rPr lang="id-ID" sz="2400" dirty="0"/>
              <a:t>, bukan ribet sama aturan bahasa.</a:t>
            </a:r>
          </a:p>
          <a:p>
            <a:pPr>
              <a:buFont typeface="Arial" pitchFamily="34" charset="0"/>
              <a:buChar char="•"/>
            </a:pPr>
            <a:endParaRPr lang="id-ID" sz="2400" dirty="0"/>
          </a:p>
          <a:p>
            <a:r>
              <a:rPr lang="id-ID" sz="2400" b="1" dirty="0"/>
              <a:t>2. Lebih Mudah Dipahami untuk Konsep Dasar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Python sangat cocok untuk: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Belajar </a:t>
            </a:r>
            <a:r>
              <a:rPr lang="id-ID" sz="2400" b="1" dirty="0"/>
              <a:t>logika pemrograman</a:t>
            </a:r>
            <a:endParaRPr lang="id-ID" sz="2400" dirty="0"/>
          </a:p>
          <a:p>
            <a:pPr>
              <a:buFont typeface="Arial" pitchFamily="34" charset="0"/>
              <a:buChar char="•"/>
            </a:pPr>
            <a:r>
              <a:rPr lang="id-ID" sz="2400" dirty="0"/>
              <a:t>Pahami </a:t>
            </a:r>
            <a:r>
              <a:rPr lang="id-ID" sz="2400" b="1" dirty="0"/>
              <a:t>struktur kode</a:t>
            </a:r>
            <a:endParaRPr lang="id-ID" sz="2400" dirty="0"/>
          </a:p>
          <a:p>
            <a:pPr>
              <a:buFont typeface="Arial" pitchFamily="34" charset="0"/>
              <a:buChar char="•"/>
            </a:pPr>
            <a:r>
              <a:rPr lang="id-ID" sz="2400" dirty="0"/>
              <a:t>Praktikkan </a:t>
            </a:r>
            <a:r>
              <a:rPr lang="id-ID" sz="2400" b="1" dirty="0"/>
              <a:t>percabangan, perulangan, fungsi, dan struktur data</a:t>
            </a:r>
          </a:p>
          <a:p>
            <a:pPr>
              <a:buFont typeface="Arial" pitchFamily="34" charset="0"/>
              <a:buChar char="•"/>
            </a:pPr>
            <a:endParaRPr lang="id-ID" sz="2400" b="1" dirty="0"/>
          </a:p>
          <a:p>
            <a:r>
              <a:rPr lang="id-ID" sz="2400" b="1" dirty="0"/>
              <a:t>3.  Banyak Dokumentasi &amp; Komunitas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Banyak tutorial, forum, dan contoh kode.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Kalau bingung, gampang cari bantuan di internet.</a:t>
            </a:r>
          </a:p>
          <a:p>
            <a:pPr>
              <a:buFont typeface="Arial" pitchFamily="34" charset="0"/>
              <a:buChar char="•"/>
            </a:pPr>
            <a:endParaRPr lang="id-ID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id-ID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249381" y="221672"/>
            <a:ext cx="1255221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id-ID" sz="2400" b="1" dirty="0"/>
              <a:t>4.  Bisa Dipakai untuk Banyak Hal</a:t>
            </a:r>
          </a:p>
          <a:p>
            <a:r>
              <a:rPr lang="id-ID" sz="2400" dirty="0"/>
              <a:t>Setelah paham dasar-dasarnya, Python bisa dipakai buat: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Web development (pakai Flask, Django)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Data science dan AI (pakai Pandas, NumPy, TensorFlow)</a:t>
            </a:r>
          </a:p>
          <a:p>
            <a:pPr>
              <a:buFont typeface="Arial" pitchFamily="34" charset="0"/>
              <a:buChar char="•"/>
            </a:pPr>
            <a:r>
              <a:rPr lang="id-ID" sz="2400" dirty="0"/>
              <a:t>Game, automasi, bahkan IoT juga bisa!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id-ID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EEA67F-70D5-4422-9CF1-5330888C9053}"/>
              </a:ext>
            </a:extLst>
          </p:cNvPr>
          <p:cNvCxnSpPr>
            <a:cxnSpLocks/>
          </p:cNvCxnSpPr>
          <p:nvPr/>
        </p:nvCxnSpPr>
        <p:spPr>
          <a:xfrm flipH="1">
            <a:off x="8375702" y="5080698"/>
            <a:ext cx="1463040" cy="0"/>
          </a:xfrm>
          <a:prstGeom prst="straightConnector1">
            <a:avLst/>
          </a:prstGeom>
          <a:ln w="158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AEE771-F028-4D8E-AF89-A771C201A488}"/>
              </a:ext>
            </a:extLst>
          </p:cNvPr>
          <p:cNvSpPr txBox="1"/>
          <p:nvPr/>
        </p:nvSpPr>
        <p:spPr>
          <a:xfrm>
            <a:off x="3275249" y="2626083"/>
            <a:ext cx="6183087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6600" dirty="0">
                <a:solidFill>
                  <a:schemeClr val="bg1"/>
                </a:solidFill>
                <a:latin typeface="+mj-lt"/>
                <a:cs typeface="Arial" pitchFamily="34" charset="0"/>
              </a:rPr>
              <a:t>Thank You</a:t>
            </a:r>
            <a:endParaRPr lang="ko-KR" altLang="en-US" sz="6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3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0B55C10-D30E-466F-B994-CF3832831EF7}"/>
              </a:ext>
            </a:extLst>
          </p:cNvPr>
          <p:cNvGrpSpPr/>
          <p:nvPr/>
        </p:nvGrpSpPr>
        <p:grpSpPr>
          <a:xfrm>
            <a:off x="5551684" y="1742560"/>
            <a:ext cx="5251076" cy="793363"/>
            <a:chOff x="6027067" y="1574253"/>
            <a:chExt cx="5251076" cy="79336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AA112E-DF29-4623-8E4E-2BB72177099F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016715D-ED25-49AF-A719-7ACBC9667D4C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3B38DE-4592-42DE-93A2-F7CFEB2674E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id-ID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Pemrograman Dasar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D4CF14-ADDA-42EA-AB5B-1DB20E49AF6E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09F9CF-0518-402C-81DB-F376539F50C6}"/>
              </a:ext>
            </a:extLst>
          </p:cNvPr>
          <p:cNvGrpSpPr/>
          <p:nvPr/>
        </p:nvGrpSpPr>
        <p:grpSpPr>
          <a:xfrm>
            <a:off x="5551684" y="2901467"/>
            <a:ext cx="5251076" cy="793363"/>
            <a:chOff x="6027067" y="1574253"/>
            <a:chExt cx="5251076" cy="7933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0CD54AE-2640-4348-A38D-28C2D0B3B4CA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AA2565-697E-4C9C-90DF-DF69BCCBF13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  <a:ea typeface="FZShuTi" pitchFamily="2" charset="-122"/>
                    <a:cs typeface="Arial" pitchFamily="34" charset="0"/>
                  </a:rPr>
                  <a:t>.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3CD760-54C8-4E9D-9C31-376575824E5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id-ID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Algoritma Dasar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1698D3-E2B5-4796-A504-2CE89BB716EA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62BF2A-6F03-42A7-8FCD-9B4425EC1D9D}"/>
              </a:ext>
            </a:extLst>
          </p:cNvPr>
          <p:cNvGrpSpPr/>
          <p:nvPr/>
        </p:nvGrpSpPr>
        <p:grpSpPr>
          <a:xfrm>
            <a:off x="5551684" y="4060374"/>
            <a:ext cx="5232604" cy="646331"/>
            <a:chOff x="6027067" y="1574253"/>
            <a:chExt cx="5232604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BB5561-E297-4153-99F6-535280286ABF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>
                  <a:solidFill>
                    <a:schemeClr val="bg1"/>
                  </a:solidFill>
                  <a:cs typeface="Arial" pitchFamily="34" charset="0"/>
                </a:rPr>
                <a:t>Data Struktur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65EED2-59FE-44DF-AE89-F153E1C28F64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9C8212F-3237-45CA-AEC4-F16E67168FA6}"/>
              </a:ext>
            </a:extLst>
          </p:cNvPr>
          <p:cNvGrpSpPr/>
          <p:nvPr/>
        </p:nvGrpSpPr>
        <p:grpSpPr>
          <a:xfrm>
            <a:off x="5551684" y="5219282"/>
            <a:ext cx="5251076" cy="793363"/>
            <a:chOff x="6027067" y="1574253"/>
            <a:chExt cx="5251076" cy="7933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211C38-7BFE-4E43-8912-9F7A2932AB8E}"/>
                </a:ext>
              </a:extLst>
            </p:cNvPr>
            <p:cNvGrpSpPr/>
            <p:nvPr/>
          </p:nvGrpSpPr>
          <p:grpSpPr>
            <a:xfrm>
              <a:off x="6751979" y="1666120"/>
              <a:ext cx="4526164" cy="701496"/>
              <a:chOff x="6751979" y="1666120"/>
              <a:chExt cx="4526164" cy="70149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666EC9-2562-48DE-9940-379DBD18624A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3236A9-A5F3-47C0-84F8-4B2301FA4B3F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id-ID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Mengapa Python ?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64649B-92D7-4214-96D9-6A05D20B4B80}"/>
                </a:ext>
              </a:extLst>
            </p:cNvPr>
            <p:cNvSpPr txBox="1"/>
            <p:nvPr/>
          </p:nvSpPr>
          <p:spPr>
            <a:xfrm>
              <a:off x="6027067" y="1574253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5400" dirty="0">
                <a:solidFill>
                  <a:schemeClr val="bg1"/>
                </a:solidFill>
                <a:cs typeface="Arial" pitchFamily="34" charset="0"/>
              </a:rPr>
              <a:t>Apa itu pemrograman dasar ?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3546660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443346" y="387926"/>
            <a:ext cx="113745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dirty="0"/>
              <a:t>	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proses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instruksi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 err="1"/>
              <a:t>bahasa</a:t>
            </a:r>
            <a:r>
              <a:rPr lang="en-ID" b="1" dirty="0"/>
              <a:t> </a:t>
            </a:r>
            <a:r>
              <a:rPr lang="en-ID" b="1" dirty="0" err="1"/>
              <a:t>pemrograman</a:t>
            </a:r>
            <a:r>
              <a:rPr lang="en-ID" dirty="0"/>
              <a:t>. Python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paling </a:t>
            </a:r>
            <a:r>
              <a:rPr lang="en-ID" dirty="0" err="1"/>
              <a:t>populer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dibaca</a:t>
            </a:r>
            <a:r>
              <a:rPr lang="en-ID" dirty="0"/>
              <a:t> dan </a:t>
            </a:r>
            <a:r>
              <a:rPr lang="en-ID" dirty="0" err="1"/>
              <a:t>dipahami</a:t>
            </a:r>
            <a:r>
              <a:rPr lang="en-ID" dirty="0"/>
              <a:t>. Apa </a:t>
            </a:r>
            <a:r>
              <a:rPr lang="en-ID" dirty="0" err="1"/>
              <a:t>itu</a:t>
            </a:r>
            <a:r>
              <a:rPr lang="en-ID" dirty="0"/>
              <a:t> Bahasa </a:t>
            </a:r>
            <a:r>
              <a:rPr lang="en-ID" dirty="0" err="1"/>
              <a:t>pemrorgaman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 err="1"/>
              <a:t>bahasa</a:t>
            </a:r>
            <a:r>
              <a:rPr lang="en-ID" b="1" dirty="0"/>
              <a:t> </a:t>
            </a:r>
            <a:r>
              <a:rPr lang="en-ID" b="1" dirty="0" err="1"/>
              <a:t>khusus</a:t>
            </a:r>
            <a:r>
              <a:rPr lang="en-ID" b="1" dirty="0"/>
              <a:t> yang </a:t>
            </a:r>
            <a:r>
              <a:rPr lang="en-ID" b="1" dirty="0" err="1"/>
              <a:t>digunakan</a:t>
            </a:r>
            <a:r>
              <a:rPr lang="en-ID" b="1" dirty="0"/>
              <a:t> </a:t>
            </a:r>
            <a:r>
              <a:rPr lang="en-ID" b="1" dirty="0" err="1"/>
              <a:t>untuk</a:t>
            </a:r>
            <a:r>
              <a:rPr lang="en-ID" b="1" dirty="0"/>
              <a:t> </a:t>
            </a:r>
            <a:r>
              <a:rPr lang="en-ID" b="1" dirty="0" err="1"/>
              <a:t>memberikan</a:t>
            </a:r>
            <a:r>
              <a:rPr lang="en-ID" b="1" dirty="0"/>
              <a:t> </a:t>
            </a:r>
            <a:r>
              <a:rPr lang="en-ID" b="1" dirty="0" err="1"/>
              <a:t>instruksi</a:t>
            </a:r>
            <a:r>
              <a:rPr lang="en-ID" b="1" dirty="0"/>
              <a:t> </a:t>
            </a:r>
            <a:r>
              <a:rPr lang="en-ID" b="1" dirty="0" err="1"/>
              <a:t>kepada</a:t>
            </a:r>
            <a:r>
              <a:rPr lang="en-ID" b="1" dirty="0"/>
              <a:t> </a:t>
            </a:r>
            <a:r>
              <a:rPr lang="en-ID" b="1" dirty="0" err="1"/>
              <a:t>komputer</a:t>
            </a:r>
            <a:r>
              <a:rPr lang="en-ID" dirty="0"/>
              <a:t> agar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menghitung</a:t>
            </a:r>
            <a:r>
              <a:rPr lang="en-ID" dirty="0"/>
              <a:t>, </a:t>
            </a:r>
            <a:r>
              <a:rPr lang="en-ID" dirty="0" err="1"/>
              <a:t>menyimpan</a:t>
            </a:r>
            <a:r>
              <a:rPr lang="en-ID" dirty="0"/>
              <a:t> data,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,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keras</a:t>
            </a:r>
            <a:r>
              <a:rPr lang="en-ID" dirty="0"/>
              <a:t>.</a:t>
            </a:r>
            <a:endParaRPr lang="en-US" dirty="0"/>
          </a:p>
          <a:p>
            <a:pPr algn="just"/>
            <a:r>
              <a:rPr lang="id-ID" dirty="0"/>
              <a:t>Pemrograman dasar adalah pengenalan mengenai konsep dan teknik dasar dalam menulis program komputer untuk melakukan tugas tertentu menggunakan bahasa pemrograman seperti Python, C, Java, atau lainnya.</a:t>
            </a:r>
            <a:endParaRPr lang="en-ID" b="1" dirty="0"/>
          </a:p>
          <a:p>
            <a:pPr algn="just"/>
            <a:r>
              <a:rPr lang="en-ID" b="1" dirty="0" err="1"/>
              <a:t>Fungsi</a:t>
            </a:r>
            <a:r>
              <a:rPr lang="en-ID" b="1" dirty="0"/>
              <a:t> Utama Bahasa </a:t>
            </a:r>
            <a:r>
              <a:rPr lang="en-ID" b="1" dirty="0" err="1"/>
              <a:t>Pemrograman</a:t>
            </a:r>
            <a:r>
              <a:rPr lang="en-ID" b="1" dirty="0"/>
              <a:t>:</a:t>
            </a:r>
          </a:p>
          <a:p>
            <a:pPr algn="just"/>
            <a:r>
              <a:rPr lang="en-ID" b="1" dirty="0" err="1"/>
              <a:t>Memberi</a:t>
            </a:r>
            <a:r>
              <a:rPr lang="en-ID" b="1" dirty="0"/>
              <a:t> Instruksi</a:t>
            </a:r>
            <a:r>
              <a:rPr lang="en-ID" dirty="0"/>
              <a:t>: </a:t>
            </a:r>
            <a:r>
              <a:rPr lang="en-ID" dirty="0" err="1"/>
              <a:t>Menyuruh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.</a:t>
            </a:r>
          </a:p>
          <a:p>
            <a:pPr algn="just"/>
            <a:r>
              <a:rPr lang="en-ID" b="1" dirty="0" err="1"/>
              <a:t>Mengontrol</a:t>
            </a:r>
            <a:r>
              <a:rPr lang="en-ID" b="1" dirty="0"/>
              <a:t> Alur Program</a:t>
            </a:r>
            <a:r>
              <a:rPr lang="en-ID" dirty="0"/>
              <a:t>: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percabangan</a:t>
            </a:r>
            <a:r>
              <a:rPr lang="en-ID" dirty="0"/>
              <a:t> (if-else) dan </a:t>
            </a:r>
            <a:r>
              <a:rPr lang="en-ID" dirty="0" err="1"/>
              <a:t>pengulangan</a:t>
            </a:r>
            <a:r>
              <a:rPr lang="en-ID" dirty="0"/>
              <a:t> (loop).</a:t>
            </a:r>
          </a:p>
          <a:p>
            <a:pPr algn="just"/>
            <a:r>
              <a:rPr lang="en-ID" b="1" dirty="0" err="1"/>
              <a:t>Mengelola</a:t>
            </a:r>
            <a:r>
              <a:rPr lang="en-ID" b="1" dirty="0"/>
              <a:t> Data</a:t>
            </a:r>
            <a:r>
              <a:rPr lang="en-ID" dirty="0"/>
              <a:t>: </a:t>
            </a:r>
            <a:r>
              <a:rPr lang="en-ID" dirty="0" err="1"/>
              <a:t>Menyimpan</a:t>
            </a:r>
            <a:r>
              <a:rPr lang="en-ID" dirty="0"/>
              <a:t>, </a:t>
            </a:r>
            <a:r>
              <a:rPr lang="en-ID" dirty="0" err="1"/>
              <a:t>mengambil</a:t>
            </a:r>
            <a:r>
              <a:rPr lang="en-ID" dirty="0"/>
              <a:t>, </a:t>
            </a:r>
            <a:r>
              <a:rPr lang="en-ID" dirty="0" err="1"/>
              <a:t>memproses</a:t>
            </a:r>
            <a:r>
              <a:rPr lang="en-ID" dirty="0"/>
              <a:t> data (</a:t>
            </a:r>
            <a:r>
              <a:rPr lang="en-ID" dirty="0" err="1"/>
              <a:t>angka</a:t>
            </a:r>
            <a:r>
              <a:rPr lang="en-ID" dirty="0"/>
              <a:t>, </a:t>
            </a:r>
            <a:r>
              <a:rPr lang="en-ID" dirty="0" err="1"/>
              <a:t>teks</a:t>
            </a:r>
            <a:r>
              <a:rPr lang="en-ID" dirty="0"/>
              <a:t>, file, </a:t>
            </a:r>
            <a:r>
              <a:rPr lang="en-ID" dirty="0" err="1"/>
              <a:t>dll</a:t>
            </a:r>
            <a:r>
              <a:rPr lang="en-ID" dirty="0"/>
              <a:t>).</a:t>
            </a:r>
          </a:p>
          <a:p>
            <a:pPr algn="just"/>
            <a:r>
              <a:rPr lang="en-ID" b="1" dirty="0" err="1"/>
              <a:t>Membuat</a:t>
            </a:r>
            <a:r>
              <a:rPr lang="en-ID" b="1" dirty="0"/>
              <a:t> </a:t>
            </a:r>
            <a:r>
              <a:rPr lang="en-ID" b="1" dirty="0" err="1"/>
              <a:t>Aplikasi</a:t>
            </a:r>
            <a:r>
              <a:rPr lang="en-ID" dirty="0"/>
              <a:t>: Dari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website dan AI.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E3AAE-8E4D-E15D-4A0E-38C06BFF9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68EA4868-57B4-821C-0E37-586EB2E10198}"/>
              </a:ext>
            </a:extLst>
          </p:cNvPr>
          <p:cNvSpPr txBox="1"/>
          <p:nvPr/>
        </p:nvSpPr>
        <p:spPr>
          <a:xfrm>
            <a:off x="443346" y="387926"/>
            <a:ext cx="11374581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Ciri-</a:t>
            </a:r>
            <a:r>
              <a:rPr lang="en-US" sz="1600" dirty="0" err="1"/>
              <a:t>ciri</a:t>
            </a:r>
            <a:r>
              <a:rPr lang="en-US" sz="1600" dirty="0"/>
              <a:t> Bahasa </a:t>
            </a:r>
            <a:r>
              <a:rPr lang="en-US" sz="1600" dirty="0" err="1"/>
              <a:t>pemrograman</a:t>
            </a:r>
            <a:r>
              <a:rPr lang="en-US" sz="1600" dirty="0"/>
              <a:t>:</a:t>
            </a:r>
          </a:p>
          <a:p>
            <a:r>
              <a:rPr lang="en-ID" sz="1600" dirty="0"/>
              <a:t>1. ✅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Sintaks</a:t>
            </a:r>
            <a:r>
              <a:rPr lang="en-ID" sz="1600" dirty="0"/>
              <a:t> (Tata Bahasa)</a:t>
            </a:r>
          </a:p>
          <a:p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punya </a:t>
            </a:r>
            <a:r>
              <a:rPr lang="en-ID" sz="1600" dirty="0" err="1"/>
              <a:t>aturan</a:t>
            </a:r>
            <a:r>
              <a:rPr lang="en-ID" sz="1600" dirty="0"/>
              <a:t> </a:t>
            </a:r>
            <a:r>
              <a:rPr lang="en-ID" sz="1600" dirty="0" err="1"/>
              <a:t>penulisan</a:t>
            </a:r>
            <a:r>
              <a:rPr lang="en-ID" sz="1600" dirty="0"/>
              <a:t> </a:t>
            </a:r>
            <a:r>
              <a:rPr lang="en-ID" sz="1600" dirty="0" err="1"/>
              <a:t>sendiri</a:t>
            </a:r>
            <a:r>
              <a:rPr lang="en-ID" sz="1600" dirty="0"/>
              <a:t>.</a:t>
            </a:r>
          </a:p>
          <a:p>
            <a:r>
              <a:rPr lang="en-ID" sz="1600" dirty="0"/>
              <a:t>Jika </a:t>
            </a:r>
            <a:r>
              <a:rPr lang="en-ID" sz="1600" dirty="0" err="1"/>
              <a:t>aturan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dilanggar</a:t>
            </a:r>
            <a:r>
              <a:rPr lang="en-ID" sz="1600" dirty="0"/>
              <a:t>, program </a:t>
            </a:r>
            <a:r>
              <a:rPr lang="en-ID" sz="1600" dirty="0" err="1"/>
              <a:t>akan</a:t>
            </a:r>
            <a:r>
              <a:rPr lang="en-ID" sz="1600" dirty="0"/>
              <a:t> error.</a:t>
            </a:r>
          </a:p>
          <a:p>
            <a:r>
              <a:rPr lang="en-ID" sz="1600" dirty="0"/>
              <a:t>2. ✅ Instruksi </a:t>
            </a:r>
            <a:r>
              <a:rPr lang="en-ID" sz="1600" dirty="0" err="1"/>
              <a:t>Bersifat</a:t>
            </a:r>
            <a:r>
              <a:rPr lang="en-ID" sz="1600" dirty="0"/>
              <a:t> </a:t>
            </a:r>
            <a:r>
              <a:rPr lang="en-ID" sz="1600" dirty="0" err="1"/>
              <a:t>Terstruktur</a:t>
            </a:r>
            <a:endParaRPr lang="en-ID" sz="1600" dirty="0"/>
          </a:p>
          <a:p>
            <a:r>
              <a:rPr lang="en-ID" sz="1600" dirty="0"/>
              <a:t>Program </a:t>
            </a:r>
            <a:r>
              <a:rPr lang="en-ID" sz="1600" dirty="0" err="1"/>
              <a:t>disusun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urutan</a:t>
            </a:r>
            <a:r>
              <a:rPr lang="en-ID" sz="1600" dirty="0"/>
              <a:t> </a:t>
            </a:r>
            <a:r>
              <a:rPr lang="en-ID" sz="1600" dirty="0" err="1"/>
              <a:t>langkah-langkah</a:t>
            </a:r>
            <a:r>
              <a:rPr lang="en-ID" sz="1600" dirty="0"/>
              <a:t> </a:t>
            </a:r>
            <a:r>
              <a:rPr lang="en-ID" sz="1600" dirty="0" err="1"/>
              <a:t>logis</a:t>
            </a:r>
            <a:r>
              <a:rPr lang="en-ID" sz="1600" dirty="0"/>
              <a:t>, </a:t>
            </a:r>
            <a:r>
              <a:rPr lang="en-ID" sz="1600" dirty="0" err="1"/>
              <a:t>seperti</a:t>
            </a:r>
            <a:r>
              <a:rPr lang="en-ID" sz="1600" dirty="0"/>
              <a:t>: input → proses → output.</a:t>
            </a:r>
          </a:p>
          <a:p>
            <a:r>
              <a:rPr lang="en-ID" sz="1600" dirty="0" err="1"/>
              <a:t>Mendukung</a:t>
            </a:r>
            <a:r>
              <a:rPr lang="en-ID" sz="1600" dirty="0"/>
              <a:t> </a:t>
            </a:r>
            <a:r>
              <a:rPr lang="en-ID" sz="1600" dirty="0" err="1"/>
              <a:t>struktur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percabangan</a:t>
            </a:r>
            <a:r>
              <a:rPr lang="en-ID" sz="1600" dirty="0"/>
              <a:t>, </a:t>
            </a:r>
            <a:r>
              <a:rPr lang="en-ID" sz="1600" dirty="0" err="1"/>
              <a:t>perulangan</a:t>
            </a:r>
            <a:r>
              <a:rPr lang="en-ID" sz="1600" dirty="0"/>
              <a:t>, dan </a:t>
            </a:r>
            <a:r>
              <a:rPr lang="en-ID" sz="1600" dirty="0" err="1"/>
              <a:t>fungsi</a:t>
            </a:r>
            <a:r>
              <a:rPr lang="en-ID" sz="1600" dirty="0"/>
              <a:t>.</a:t>
            </a:r>
          </a:p>
          <a:p>
            <a:r>
              <a:rPr lang="en-ID" sz="1600" dirty="0"/>
              <a:t>3. ✅ </a:t>
            </a:r>
            <a:r>
              <a:rPr lang="en-ID" sz="1600" dirty="0" err="1"/>
              <a:t>Bersifat</a:t>
            </a:r>
            <a:r>
              <a:rPr lang="en-ID" sz="1600" dirty="0"/>
              <a:t> Formal dan Logis</a:t>
            </a:r>
          </a:p>
          <a:p>
            <a:r>
              <a:rPr lang="en-ID" sz="1600" dirty="0"/>
              <a:t>Tidak </a:t>
            </a:r>
            <a:r>
              <a:rPr lang="en-ID" sz="1600" dirty="0" err="1"/>
              <a:t>ambigu</a:t>
            </a:r>
            <a:r>
              <a:rPr lang="en-ID" sz="1600" dirty="0"/>
              <a:t>,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jelas</a:t>
            </a:r>
            <a:r>
              <a:rPr lang="en-ID" sz="1600" dirty="0"/>
              <a:t>.</a:t>
            </a:r>
          </a:p>
          <a:p>
            <a:r>
              <a:rPr lang="en-ID" sz="1600" dirty="0" err="1"/>
              <a:t>Komputer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mengerti</a:t>
            </a:r>
            <a:r>
              <a:rPr lang="en-ID" sz="1600" dirty="0"/>
              <a:t> </a:t>
            </a:r>
            <a:r>
              <a:rPr lang="en-ID" sz="1600" dirty="0" err="1"/>
              <a:t>logika</a:t>
            </a:r>
            <a:r>
              <a:rPr lang="en-ID" sz="1600" dirty="0"/>
              <a:t> biner (0 dan 1), </a:t>
            </a:r>
            <a:r>
              <a:rPr lang="en-ID" sz="1600" dirty="0" err="1"/>
              <a:t>jadi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pemrograman</a:t>
            </a:r>
            <a:r>
              <a:rPr lang="en-ID" sz="1600" dirty="0"/>
              <a:t> </a:t>
            </a:r>
            <a:r>
              <a:rPr lang="en-ID" sz="1600" dirty="0" err="1"/>
              <a:t>menjembatani</a:t>
            </a:r>
            <a:r>
              <a:rPr lang="en-ID" sz="1600" dirty="0"/>
              <a:t> </a:t>
            </a:r>
            <a:r>
              <a:rPr lang="en-ID" sz="1600" dirty="0" err="1"/>
              <a:t>manusia</a:t>
            </a:r>
            <a:r>
              <a:rPr lang="en-ID" sz="1600" dirty="0"/>
              <a:t> dan </a:t>
            </a:r>
            <a:r>
              <a:rPr lang="en-ID" sz="1600" dirty="0" err="1"/>
              <a:t>mesin</a:t>
            </a:r>
            <a:r>
              <a:rPr lang="en-ID" sz="1600" dirty="0"/>
              <a:t>.</a:t>
            </a:r>
          </a:p>
          <a:p>
            <a:r>
              <a:rPr lang="en-ID" sz="1600" dirty="0"/>
              <a:t>4. ✅ </a:t>
            </a:r>
            <a:r>
              <a:rPr lang="en-ID" sz="1600" dirty="0" err="1"/>
              <a:t>Mendukung</a:t>
            </a:r>
            <a:r>
              <a:rPr lang="en-ID" sz="1600" dirty="0"/>
              <a:t> </a:t>
            </a:r>
            <a:r>
              <a:rPr lang="en-ID" sz="1600" dirty="0" err="1"/>
              <a:t>Operasi</a:t>
            </a:r>
            <a:r>
              <a:rPr lang="en-ID" sz="1600" dirty="0"/>
              <a:t> </a:t>
            </a:r>
            <a:r>
              <a:rPr lang="en-ID" sz="1600" dirty="0" err="1"/>
              <a:t>Matematika</a:t>
            </a:r>
            <a:r>
              <a:rPr lang="en-ID" sz="1600" dirty="0"/>
              <a:t> dan Logika</a:t>
            </a:r>
          </a:p>
          <a:p>
            <a:r>
              <a:rPr lang="en-ID" sz="1600" dirty="0" err="1"/>
              <a:t>Seperti</a:t>
            </a:r>
            <a:r>
              <a:rPr lang="en-ID" sz="1600" dirty="0"/>
              <a:t> +, -, *, /, ==, &gt;, &lt;, and, or, </a:t>
            </a:r>
            <a:r>
              <a:rPr lang="en-ID" sz="1600" dirty="0" err="1"/>
              <a:t>dll</a:t>
            </a:r>
            <a:r>
              <a:rPr lang="en-ID" sz="1600" dirty="0"/>
              <a:t>.</a:t>
            </a:r>
          </a:p>
          <a:p>
            <a:r>
              <a:rPr lang="en-ID" sz="1600" dirty="0" err="1"/>
              <a:t>Penting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keputusan</a:t>
            </a:r>
            <a:r>
              <a:rPr lang="en-ID" sz="1600" dirty="0"/>
              <a:t> dan </a:t>
            </a:r>
            <a:r>
              <a:rPr lang="en-ID" sz="1600" dirty="0" err="1"/>
              <a:t>perhitungan</a:t>
            </a:r>
            <a:r>
              <a:rPr lang="en-ID" sz="1600" dirty="0"/>
              <a:t>.</a:t>
            </a:r>
          </a:p>
          <a:p>
            <a:r>
              <a:rPr lang="en-ID" sz="1600" dirty="0"/>
              <a:t>5. ✅ Dapat </a:t>
            </a:r>
            <a:r>
              <a:rPr lang="en-ID" sz="1600" dirty="0" err="1"/>
              <a:t>Menyimpan</a:t>
            </a:r>
            <a:r>
              <a:rPr lang="en-ID" sz="1600" dirty="0"/>
              <a:t> dan </a:t>
            </a:r>
            <a:r>
              <a:rPr lang="en-ID" sz="1600" dirty="0" err="1"/>
              <a:t>Mengelola</a:t>
            </a:r>
            <a:r>
              <a:rPr lang="en-ID" sz="1600" dirty="0"/>
              <a:t> Data</a:t>
            </a:r>
          </a:p>
          <a:p>
            <a:r>
              <a:rPr lang="en-ID" sz="1600" dirty="0" err="1"/>
              <a:t>Tersedia</a:t>
            </a:r>
            <a:r>
              <a:rPr lang="en-ID" sz="1600" dirty="0"/>
              <a:t> </a:t>
            </a:r>
            <a:r>
              <a:rPr lang="en-ID" sz="1600" dirty="0" err="1"/>
              <a:t>variabel</a:t>
            </a:r>
            <a:r>
              <a:rPr lang="en-ID" sz="1600" dirty="0"/>
              <a:t> dan </a:t>
            </a:r>
            <a:r>
              <a:rPr lang="en-ID" sz="1600" dirty="0" err="1"/>
              <a:t>struktur</a:t>
            </a:r>
            <a:r>
              <a:rPr lang="en-ID" sz="1600" dirty="0"/>
              <a:t> data (list, dictionary, array, </a:t>
            </a:r>
            <a:r>
              <a:rPr lang="en-ID" sz="1600" dirty="0" err="1"/>
              <a:t>dll</a:t>
            </a:r>
            <a:r>
              <a:rPr lang="en-ID" sz="1600" dirty="0"/>
              <a:t>).</a:t>
            </a:r>
          </a:p>
          <a:p>
            <a:r>
              <a:rPr lang="en-ID" sz="1600" dirty="0"/>
              <a:t>6. ✅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Kemampuan</a:t>
            </a:r>
            <a:r>
              <a:rPr lang="en-ID" sz="1600" dirty="0"/>
              <a:t> Input/Output</a:t>
            </a:r>
          </a:p>
          <a:p>
            <a:r>
              <a:rPr lang="en-ID" sz="1600" dirty="0"/>
              <a:t>Bisa </a:t>
            </a:r>
            <a:r>
              <a:rPr lang="en-ID" sz="1600" dirty="0" err="1"/>
              <a:t>menerima</a:t>
            </a:r>
            <a:r>
              <a:rPr lang="en-ID" sz="1600" dirty="0"/>
              <a:t> data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pengguna</a:t>
            </a:r>
            <a:r>
              <a:rPr lang="en-ID" sz="1600" dirty="0"/>
              <a:t> dan </a:t>
            </a:r>
            <a:r>
              <a:rPr lang="en-ID" sz="1600" dirty="0" err="1"/>
              <a:t>memberikan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.</a:t>
            </a:r>
          </a:p>
          <a:p>
            <a:r>
              <a:rPr lang="en-ID" sz="1600" dirty="0"/>
              <a:t>7. ✅ Bisa </a:t>
            </a:r>
            <a:r>
              <a:rPr lang="en-ID" sz="1600" dirty="0" err="1"/>
              <a:t>Dijalankan</a:t>
            </a:r>
            <a:r>
              <a:rPr lang="en-ID" sz="1600" dirty="0"/>
              <a:t> oleh </a:t>
            </a:r>
            <a:r>
              <a:rPr lang="en-ID" sz="1600" dirty="0" err="1"/>
              <a:t>Komputer</a:t>
            </a:r>
            <a:endParaRPr lang="en-ID" sz="1600" dirty="0"/>
          </a:p>
          <a:p>
            <a:r>
              <a:rPr lang="en-ID" sz="1600" dirty="0"/>
              <a:t>Harus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diterjemahkan</a:t>
            </a:r>
            <a:r>
              <a:rPr lang="en-ID" sz="1600" dirty="0"/>
              <a:t> (oleh compiler </a:t>
            </a:r>
            <a:r>
              <a:rPr lang="en-ID" sz="1600" dirty="0" err="1"/>
              <a:t>atau</a:t>
            </a:r>
            <a:r>
              <a:rPr lang="en-ID" sz="1600" dirty="0"/>
              <a:t> interpreter)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bahasa</a:t>
            </a:r>
            <a:r>
              <a:rPr lang="en-ID" sz="1600" dirty="0"/>
              <a:t> </a:t>
            </a:r>
            <a:r>
              <a:rPr lang="en-ID" sz="1600" dirty="0" err="1"/>
              <a:t>mesin</a:t>
            </a:r>
            <a:r>
              <a:rPr lang="en-ID" sz="1600" dirty="0"/>
              <a:t>.</a:t>
            </a:r>
          </a:p>
          <a:p>
            <a:r>
              <a:rPr lang="en-ID" sz="1600" dirty="0"/>
              <a:t>8. ✅ </a:t>
            </a:r>
            <a:r>
              <a:rPr lang="en-ID" sz="1600" dirty="0" err="1"/>
              <a:t>Bersifat</a:t>
            </a:r>
            <a:r>
              <a:rPr lang="en-ID" sz="1600" dirty="0"/>
              <a:t> Universal dan Multi Platform</a:t>
            </a:r>
          </a:p>
          <a:p>
            <a:r>
              <a:rPr lang="en-ID" sz="1600" dirty="0" err="1"/>
              <a:t>Umumnya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dijalankan</a:t>
            </a:r>
            <a:r>
              <a:rPr lang="en-ID" sz="1600" dirty="0"/>
              <a:t> di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operasi</a:t>
            </a:r>
            <a:r>
              <a:rPr lang="en-ID" sz="1600" dirty="0"/>
              <a:t> (Windows, Mac, Linux).</a:t>
            </a:r>
          </a:p>
          <a:p>
            <a:r>
              <a:rPr lang="en-ID" sz="1600" dirty="0"/>
              <a:t>Bahasa </a:t>
            </a:r>
            <a:r>
              <a:rPr lang="en-ID" sz="1600" dirty="0" err="1"/>
              <a:t>seperti</a:t>
            </a:r>
            <a:r>
              <a:rPr lang="en-ID" sz="1600" dirty="0"/>
              <a:t> Python, Java, C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dipakai</a:t>
            </a:r>
            <a:r>
              <a:rPr lang="en-ID" sz="1600" dirty="0"/>
              <a:t> di </a:t>
            </a:r>
            <a:r>
              <a:rPr lang="en-ID" sz="1600" dirty="0" err="1"/>
              <a:t>berbagai</a:t>
            </a:r>
            <a:r>
              <a:rPr lang="en-ID" sz="1600" dirty="0"/>
              <a:t> platform.</a:t>
            </a:r>
          </a:p>
          <a:p>
            <a:r>
              <a:rPr lang="en-ID" sz="1600" dirty="0"/>
              <a:t>9. ✅ </a:t>
            </a:r>
            <a:r>
              <a:rPr lang="en-ID" sz="1600" dirty="0" err="1"/>
              <a:t>Dukungan</a:t>
            </a:r>
            <a:r>
              <a:rPr lang="en-ID" sz="1600" dirty="0"/>
              <a:t>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Modularitas</a:t>
            </a:r>
            <a:endParaRPr lang="en-ID" sz="1600" dirty="0"/>
          </a:p>
          <a:p>
            <a:r>
              <a:rPr lang="en-ID" sz="1600" dirty="0"/>
              <a:t>Bisa </a:t>
            </a:r>
            <a:r>
              <a:rPr lang="en-ID" sz="1600" dirty="0" err="1"/>
              <a:t>dibagi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fungsi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modul</a:t>
            </a:r>
            <a:r>
              <a:rPr lang="en-ID" sz="1600" dirty="0"/>
              <a:t> agar </a:t>
            </a:r>
            <a:r>
              <a:rPr lang="en-ID" sz="1600" dirty="0" err="1"/>
              <a:t>kode</a:t>
            </a:r>
            <a:r>
              <a:rPr lang="en-ID" sz="1600" dirty="0"/>
              <a:t> </a:t>
            </a:r>
            <a:r>
              <a:rPr lang="en-ID" sz="1600" dirty="0" err="1"/>
              <a:t>rapi</a:t>
            </a:r>
            <a:r>
              <a:rPr lang="en-ID" sz="1600" dirty="0"/>
              <a:t>, </a:t>
            </a:r>
            <a:r>
              <a:rPr lang="en-ID" sz="1600" dirty="0" err="1"/>
              <a:t>terstruktur</a:t>
            </a:r>
            <a:r>
              <a:rPr lang="en-ID" sz="1600" dirty="0"/>
              <a:t>, dan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dikelola</a:t>
            </a:r>
            <a:r>
              <a:rPr lang="en-ID" sz="1600" dirty="0"/>
              <a:t>.</a:t>
            </a:r>
          </a:p>
          <a:p>
            <a:r>
              <a:rPr lang="en-ID" sz="1600" dirty="0"/>
              <a:t>10. ✅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Komunitas</a:t>
            </a:r>
            <a:r>
              <a:rPr lang="en-ID" sz="1600" dirty="0"/>
              <a:t> dan </a:t>
            </a:r>
            <a:r>
              <a:rPr lang="en-ID" sz="1600" dirty="0" err="1"/>
              <a:t>Dokumentasi</a:t>
            </a:r>
            <a:endParaRPr lang="en-ID" sz="1600" dirty="0"/>
          </a:p>
          <a:p>
            <a:r>
              <a:rPr lang="en-ID" sz="1600" dirty="0"/>
              <a:t>Bahasa </a:t>
            </a:r>
            <a:r>
              <a:rPr lang="en-ID" sz="1600" dirty="0" err="1"/>
              <a:t>pemrograman</a:t>
            </a:r>
            <a:r>
              <a:rPr lang="en-ID" sz="1600" dirty="0"/>
              <a:t> yang </a:t>
            </a:r>
            <a:r>
              <a:rPr lang="en-ID" sz="1600" dirty="0" err="1"/>
              <a:t>baik</a:t>
            </a:r>
            <a:r>
              <a:rPr lang="en-ID" sz="1600" dirty="0"/>
              <a:t> </a:t>
            </a:r>
            <a:r>
              <a:rPr lang="en-ID" sz="1600" dirty="0" err="1"/>
              <a:t>biasanya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dokumentasi</a:t>
            </a:r>
            <a:r>
              <a:rPr lang="en-ID" sz="1600" dirty="0"/>
              <a:t> </a:t>
            </a:r>
            <a:r>
              <a:rPr lang="en-ID" sz="1600" dirty="0" err="1"/>
              <a:t>resmi</a:t>
            </a:r>
            <a:r>
              <a:rPr lang="en-ID" sz="1600" dirty="0"/>
              <a:t> dan </a:t>
            </a:r>
            <a:r>
              <a:rPr lang="en-ID" sz="1600" dirty="0" err="1"/>
              <a:t>komunitas</a:t>
            </a:r>
            <a:r>
              <a:rPr lang="en-ID" sz="1600" dirty="0"/>
              <a:t> yang </a:t>
            </a:r>
            <a:r>
              <a:rPr lang="en-ID" sz="1600" dirty="0" err="1"/>
              <a:t>aktif</a:t>
            </a:r>
            <a:r>
              <a:rPr lang="en-ID" sz="1600" dirty="0"/>
              <a:t>.</a:t>
            </a:r>
          </a:p>
          <a:p>
            <a:endParaRPr lang="id-ID" sz="1600" dirty="0"/>
          </a:p>
          <a:p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60753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787F5-A720-84DF-3ADE-26A3D1D12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8F0AA816-EA98-98D7-4B49-A0BE59905AAC}"/>
              </a:ext>
            </a:extLst>
          </p:cNvPr>
          <p:cNvSpPr txBox="1"/>
          <p:nvPr/>
        </p:nvSpPr>
        <p:spPr>
          <a:xfrm>
            <a:off x="443346" y="387926"/>
            <a:ext cx="1137458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id-ID" b="1" dirty="0">
                <a:latin typeface="Arial" pitchFamily="34" charset="0"/>
                <a:cs typeface="Arial" pitchFamily="34" charset="0"/>
              </a:rPr>
              <a:t>Konsep Dasar dalam Pemrograman: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id-ID" b="1" dirty="0">
                <a:latin typeface="Arial" pitchFamily="34" charset="0"/>
                <a:cs typeface="Arial" pitchFamily="34" charset="0"/>
              </a:rPr>
              <a:t>Variabel dan Tipe Data</a:t>
            </a:r>
            <a:br>
              <a:rPr lang="id-ID" dirty="0">
                <a:latin typeface="Arial" pitchFamily="34" charset="0"/>
                <a:cs typeface="Arial" pitchFamily="34" charset="0"/>
              </a:rPr>
            </a:br>
            <a:r>
              <a:rPr lang="id-ID" dirty="0">
                <a:latin typeface="Arial" pitchFamily="34" charset="0"/>
                <a:cs typeface="Arial" pitchFamily="34" charset="0"/>
              </a:rPr>
              <a:t>Menyimpan data seperti angka, teks, dll.</a:t>
            </a:r>
            <a:br>
              <a:rPr lang="id-ID" dirty="0">
                <a:latin typeface="Arial" pitchFamily="34" charset="0"/>
                <a:cs typeface="Arial" pitchFamily="34" charset="0"/>
              </a:rPr>
            </a:br>
            <a:r>
              <a:rPr lang="id-ID" dirty="0">
                <a:latin typeface="Arial" pitchFamily="34" charset="0"/>
                <a:cs typeface="Arial" pitchFamily="34" charset="0"/>
              </a:rPr>
              <a:t>Contoh: </a:t>
            </a:r>
            <a:r>
              <a:rPr lang="id-ID" dirty="0">
                <a:latin typeface="Arial Unicode MS" pitchFamily="34" charset="-128"/>
                <a:cs typeface="Arial" pitchFamily="34" charset="0"/>
              </a:rPr>
              <a:t>x = 5</a:t>
            </a:r>
            <a:r>
              <a:rPr lang="id-ID" dirty="0">
                <a:latin typeface="Arial" pitchFamily="34" charset="0"/>
                <a:cs typeface="Arial" pitchFamily="34" charset="0"/>
              </a:rPr>
              <a:t> (variabel </a:t>
            </a:r>
            <a:r>
              <a:rPr lang="id-ID" dirty="0">
                <a:latin typeface="Arial Unicode MS" pitchFamily="34" charset="-128"/>
                <a:cs typeface="Arial" pitchFamily="34" charset="0"/>
              </a:rPr>
              <a:t>x</a:t>
            </a:r>
            <a:r>
              <a:rPr lang="id-ID" dirty="0">
                <a:latin typeface="Arial" pitchFamily="34" charset="0"/>
                <a:cs typeface="Arial" pitchFamily="34" charset="0"/>
              </a:rPr>
              <a:t> menyimpan angka 5)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id-ID" b="1" dirty="0">
                <a:latin typeface="Arial" pitchFamily="34" charset="0"/>
                <a:cs typeface="Arial" pitchFamily="34" charset="0"/>
              </a:rPr>
              <a:t>Operator</a:t>
            </a:r>
            <a:br>
              <a:rPr lang="id-ID" dirty="0">
                <a:latin typeface="Arial" pitchFamily="34" charset="0"/>
                <a:cs typeface="Arial" pitchFamily="34" charset="0"/>
              </a:rPr>
            </a:br>
            <a:r>
              <a:rPr lang="id-ID" dirty="0">
                <a:latin typeface="Arial" pitchFamily="34" charset="0"/>
                <a:cs typeface="Arial" pitchFamily="34" charset="0"/>
              </a:rPr>
              <a:t>Digunakan untuk melakukan operasi matematika atau logika.</a:t>
            </a:r>
            <a:br>
              <a:rPr lang="id-ID" dirty="0">
                <a:latin typeface="Arial" pitchFamily="34" charset="0"/>
                <a:cs typeface="Arial" pitchFamily="34" charset="0"/>
              </a:rPr>
            </a:br>
            <a:r>
              <a:rPr lang="id-ID" dirty="0">
                <a:latin typeface="Arial" pitchFamily="34" charset="0"/>
                <a:cs typeface="Arial" pitchFamily="34" charset="0"/>
              </a:rPr>
              <a:t>Contoh: </a:t>
            </a:r>
            <a:r>
              <a:rPr lang="id-ID" dirty="0">
                <a:latin typeface="Arial Unicode MS" pitchFamily="34" charset="-128"/>
                <a:cs typeface="Arial" pitchFamily="34" charset="0"/>
              </a:rPr>
              <a:t>a + b</a:t>
            </a:r>
            <a:r>
              <a:rPr lang="id-ID" dirty="0">
                <a:latin typeface="Arial" pitchFamily="34" charset="0"/>
                <a:cs typeface="Arial" pitchFamily="34" charset="0"/>
              </a:rPr>
              <a:t>, </a:t>
            </a:r>
            <a:r>
              <a:rPr lang="id-ID" dirty="0">
                <a:latin typeface="Arial Unicode MS" pitchFamily="34" charset="-128"/>
                <a:cs typeface="Arial" pitchFamily="34" charset="0"/>
              </a:rPr>
              <a:t>a == b</a:t>
            </a:r>
            <a:endParaRPr lang="id-ID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id-ID" b="1" dirty="0">
                <a:latin typeface="Arial" pitchFamily="34" charset="0"/>
                <a:cs typeface="Arial" pitchFamily="34" charset="0"/>
              </a:rPr>
              <a:t>Percabangan (Kondisi)</a:t>
            </a:r>
            <a:br>
              <a:rPr lang="id-ID" dirty="0">
                <a:latin typeface="Arial" pitchFamily="34" charset="0"/>
                <a:cs typeface="Arial" pitchFamily="34" charset="0"/>
              </a:rPr>
            </a:br>
            <a:r>
              <a:rPr lang="id-ID" dirty="0">
                <a:latin typeface="Arial" pitchFamily="34" charset="0"/>
                <a:cs typeface="Arial" pitchFamily="34" charset="0"/>
              </a:rPr>
              <a:t>Untuk membuat keputusan dalam program.</a:t>
            </a:r>
            <a:br>
              <a:rPr lang="id-ID" dirty="0">
                <a:latin typeface="Arial" pitchFamily="34" charset="0"/>
                <a:cs typeface="Arial" pitchFamily="34" charset="0"/>
              </a:rPr>
            </a:br>
            <a:r>
              <a:rPr lang="id-ID" dirty="0">
                <a:latin typeface="Arial" pitchFamily="34" charset="0"/>
                <a:cs typeface="Arial" pitchFamily="34" charset="0"/>
              </a:rPr>
              <a:t>Contoh: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d-ID" sz="1400" dirty="0">
              <a:latin typeface="Arial" pitchFamily="34" charset="0"/>
              <a:cs typeface="Arial" pitchFamily="34" charset="0"/>
            </a:endParaRP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963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18655" y="471054"/>
            <a:ext cx="12552219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id-ID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Conditional</a:t>
            </a:r>
            <a:r>
              <a:rPr kumimoji="0" lang="id-ID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Statement (Pengkondisian)</a:t>
            </a:r>
            <a:br>
              <a:rPr kumimoji="0" lang="id-ID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id-ID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Untuk membuat keputusan dalam program.</a:t>
            </a:r>
            <a:br>
              <a:rPr kumimoji="0" lang="id-ID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id-ID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Contoh: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id-ID" sz="2400" dirty="0">
              <a:latin typeface="Arial" pitchFamily="34" charset="0"/>
              <a:cs typeface="Arial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id-ID" sz="24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id-ID" sz="24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lang="id-ID" sz="24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id-ID" sz="2400" b="1" dirty="0"/>
              <a:t>Perulangan (Looping)</a:t>
            </a:r>
            <a:br>
              <a:rPr lang="id-ID" sz="2400" dirty="0"/>
            </a:br>
            <a:r>
              <a:rPr lang="id-ID" sz="2400" dirty="0"/>
              <a:t>Untuk mengulang instruksi.</a:t>
            </a:r>
            <a:br>
              <a:rPr lang="id-ID" sz="2400" dirty="0"/>
            </a:br>
            <a:r>
              <a:rPr lang="id-ID" sz="2400" dirty="0"/>
              <a:t>Contoh: </a:t>
            </a:r>
            <a:endParaRPr kumimoji="0" lang="id-ID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d-ID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cond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12" y="1289226"/>
            <a:ext cx="8878540" cy="1619476"/>
          </a:xfrm>
          <a:prstGeom prst="rect">
            <a:avLst/>
          </a:prstGeom>
        </p:spPr>
      </p:pic>
      <p:pic>
        <p:nvPicPr>
          <p:cNvPr id="5" name="Picture 4" descr="loop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718" y="3886570"/>
            <a:ext cx="240063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18655" y="471054"/>
            <a:ext cx="125522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d-ID" sz="2400" b="1" dirty="0"/>
              <a:t>5. Fungsi</a:t>
            </a:r>
            <a:br>
              <a:rPr lang="id-ID" sz="2400" dirty="0"/>
            </a:br>
            <a:r>
              <a:rPr lang="id-ID" sz="2400" dirty="0"/>
              <a:t>Kumpulan kode yang dapat dipanggil berkali-kali.</a:t>
            </a:r>
            <a:br>
              <a:rPr lang="id-ID" sz="2400" dirty="0"/>
            </a:br>
            <a:r>
              <a:rPr lang="id-ID" sz="2400" dirty="0"/>
              <a:t>Contoh: </a:t>
            </a:r>
            <a:endParaRPr kumimoji="0" lang="id-ID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fun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81" y="1343359"/>
            <a:ext cx="4563112" cy="140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" y="2480642"/>
            <a:ext cx="609600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id-ID" altLang="ko-KR" sz="5400" dirty="0">
                <a:solidFill>
                  <a:schemeClr val="bg1"/>
                </a:solidFill>
                <a:cs typeface="Arial" pitchFamily="34" charset="0"/>
              </a:rPr>
              <a:t>Apa itu algoritma dasar ?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E2E9094-67D8-4A7C-B3AF-095F1FFF635E}"/>
              </a:ext>
            </a:extLst>
          </p:cNvPr>
          <p:cNvSpPr/>
          <p:nvPr/>
        </p:nvSpPr>
        <p:spPr>
          <a:xfrm>
            <a:off x="5377220" y="2050576"/>
            <a:ext cx="1528549" cy="3546660"/>
          </a:xfrm>
          <a:custGeom>
            <a:avLst/>
            <a:gdLst>
              <a:gd name="connsiteX0" fmla="*/ 0 w 1528549"/>
              <a:gd name="connsiteY0" fmla="*/ 0 h 2756848"/>
              <a:gd name="connsiteX1" fmla="*/ 1528549 w 1528549"/>
              <a:gd name="connsiteY1" fmla="*/ 0 h 2756848"/>
              <a:gd name="connsiteX2" fmla="*/ 1528549 w 1528549"/>
              <a:gd name="connsiteY2" fmla="*/ 2756848 h 2756848"/>
              <a:gd name="connsiteX3" fmla="*/ 0 w 1528549"/>
              <a:gd name="connsiteY3" fmla="*/ 2756848 h 2756848"/>
              <a:gd name="connsiteX4" fmla="*/ 0 w 1528549"/>
              <a:gd name="connsiteY4" fmla="*/ 2265528 h 2756848"/>
              <a:gd name="connsiteX5" fmla="*/ 191069 w 1528549"/>
              <a:gd name="connsiteY5" fmla="*/ 2265528 h 2756848"/>
              <a:gd name="connsiteX6" fmla="*/ 191069 w 1528549"/>
              <a:gd name="connsiteY6" fmla="*/ 2565779 h 2756848"/>
              <a:gd name="connsiteX7" fmla="*/ 1337480 w 1528549"/>
              <a:gd name="connsiteY7" fmla="*/ 2565779 h 2756848"/>
              <a:gd name="connsiteX8" fmla="*/ 1337480 w 1528549"/>
              <a:gd name="connsiteY8" fmla="*/ 191069 h 2756848"/>
              <a:gd name="connsiteX9" fmla="*/ 191069 w 1528549"/>
              <a:gd name="connsiteY9" fmla="*/ 191069 h 2756848"/>
              <a:gd name="connsiteX10" fmla="*/ 191069 w 1528549"/>
              <a:gd name="connsiteY10" fmla="*/ 460776 h 2756848"/>
              <a:gd name="connsiteX11" fmla="*/ 0 w 1528549"/>
              <a:gd name="connsiteY11" fmla="*/ 460776 h 2756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8549" h="2756848">
                <a:moveTo>
                  <a:pt x="0" y="0"/>
                </a:moveTo>
                <a:lnTo>
                  <a:pt x="1528549" y="0"/>
                </a:lnTo>
                <a:lnTo>
                  <a:pt x="1528549" y="2756848"/>
                </a:lnTo>
                <a:lnTo>
                  <a:pt x="0" y="2756848"/>
                </a:lnTo>
                <a:lnTo>
                  <a:pt x="0" y="2265528"/>
                </a:lnTo>
                <a:lnTo>
                  <a:pt x="191069" y="2265528"/>
                </a:lnTo>
                <a:lnTo>
                  <a:pt x="191069" y="2565779"/>
                </a:lnTo>
                <a:lnTo>
                  <a:pt x="1337480" y="2565779"/>
                </a:lnTo>
                <a:lnTo>
                  <a:pt x="1337480" y="191069"/>
                </a:lnTo>
                <a:lnTo>
                  <a:pt x="191069" y="191069"/>
                </a:lnTo>
                <a:lnTo>
                  <a:pt x="191069" y="460776"/>
                </a:lnTo>
                <a:lnTo>
                  <a:pt x="0" y="4607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971</Words>
  <Application>Microsoft Office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muthia tillah</cp:lastModifiedBy>
  <cp:revision>139</cp:revision>
  <dcterms:created xsi:type="dcterms:W3CDTF">2018-04-24T17:14:44Z</dcterms:created>
  <dcterms:modified xsi:type="dcterms:W3CDTF">2025-06-23T13:49:17Z</dcterms:modified>
</cp:coreProperties>
</file>