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474"/>
    <a:srgbClr val="000000"/>
    <a:srgbClr val="D2CF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60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7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7648-A732-4904-83E5-C24A417ED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381-2E25-4595-9D46-8D5ADD5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0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7648-A732-4904-83E5-C24A417ED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381-2E25-4595-9D46-8D5ADD5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5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1"/>
            <a:ext cx="26289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1"/>
            <a:ext cx="77343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7648-A732-4904-83E5-C24A417ED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381-2E25-4595-9D46-8D5ADD5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7648-A732-4904-83E5-C24A417ED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381-2E25-4595-9D46-8D5ADD5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8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7648-A732-4904-83E5-C24A417ED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381-2E25-4595-9D46-8D5ADD5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2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1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1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7648-A732-4904-83E5-C24A417ED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381-2E25-4595-9D46-8D5ADD5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1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3362327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5010151"/>
            <a:ext cx="51577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7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1"/>
            <a:ext cx="51831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7648-A732-4904-83E5-C24A417ED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381-2E25-4595-9D46-8D5ADD5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7648-A732-4904-83E5-C24A417ED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381-2E25-4595-9D46-8D5ADD5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7648-A732-4904-83E5-C24A417ED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381-2E25-4595-9D46-8D5ADD5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9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114801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7648-A732-4904-83E5-C24A417ED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381-2E25-4595-9D46-8D5ADD5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0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114801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7648-A732-4904-83E5-C24A417ED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3381-2E25-4595-9D46-8D5ADD5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8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1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07648-A732-4904-83E5-C24A417ED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C3381-2E25-4595-9D46-8D5ADD5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4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 descr="A blue background with waves&#10;&#10;AI-generated content may be incorrect.">
            <a:extLst>
              <a:ext uri="{FF2B5EF4-FFF2-40B4-BE49-F238E27FC236}">
                <a16:creationId xmlns:a16="http://schemas.microsoft.com/office/drawing/2014/main" id="{FB8935A0-3D54-2DB7-454E-CB4A1ED67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4"/>
          <a:stretch/>
        </p:blipFill>
        <p:spPr>
          <a:xfrm>
            <a:off x="-6005" y="-1"/>
            <a:ext cx="12198005" cy="6385571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CC5DEA42-A5B9-E9DB-80A8-6075B4F97E81}"/>
              </a:ext>
            </a:extLst>
          </p:cNvPr>
          <p:cNvGrpSpPr/>
          <p:nvPr/>
        </p:nvGrpSpPr>
        <p:grpSpPr>
          <a:xfrm>
            <a:off x="1285962" y="2597204"/>
            <a:ext cx="9614070" cy="5349245"/>
            <a:chOff x="1154205" y="-43510"/>
            <a:chExt cx="9944416" cy="5533042"/>
          </a:xfrm>
          <a:effectLst>
            <a:outerShdw blurRad="50800" dist="50800" dir="5400000" algn="ctr" rotWithShape="0">
              <a:schemeClr val="tx1">
                <a:lumMod val="65000"/>
                <a:lumOff val="35000"/>
                <a:alpha val="68000"/>
              </a:schemeClr>
            </a:outerShdw>
          </a:effectLst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F1B6F46-4DBD-A9E0-3A57-B129E69FEA0B}"/>
                </a:ext>
              </a:extLst>
            </p:cNvPr>
            <p:cNvSpPr/>
            <p:nvPr/>
          </p:nvSpPr>
          <p:spPr>
            <a:xfrm>
              <a:off x="1154205" y="-43510"/>
              <a:ext cx="9944416" cy="5533042"/>
            </a:xfrm>
            <a:prstGeom prst="roundRect">
              <a:avLst>
                <a:gd name="adj" fmla="val 404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1F36525-25D4-6471-5BA3-3316C8BD9BBA}"/>
                </a:ext>
              </a:extLst>
            </p:cNvPr>
            <p:cNvSpPr/>
            <p:nvPr/>
          </p:nvSpPr>
          <p:spPr>
            <a:xfrm>
              <a:off x="7227597" y="854049"/>
              <a:ext cx="664873" cy="262583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CC6217-3B72-609B-39DC-6EF2A2ACF145}"/>
                </a:ext>
              </a:extLst>
            </p:cNvPr>
            <p:cNvSpPr txBox="1"/>
            <p:nvPr/>
          </p:nvSpPr>
          <p:spPr>
            <a:xfrm>
              <a:off x="6448549" y="831455"/>
              <a:ext cx="421485" cy="318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4A6182"/>
                  </a:solidFill>
                  <a:latin typeface="Century Gothic" panose="020B0502020202020204" pitchFamily="34" charset="0"/>
                </a:rPr>
                <a:t>7H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B7C1648-0920-B51B-2527-FEA12CC8E4E5}"/>
                </a:ext>
              </a:extLst>
            </p:cNvPr>
            <p:cNvSpPr txBox="1"/>
            <p:nvPr/>
          </p:nvSpPr>
          <p:spPr>
            <a:xfrm>
              <a:off x="7305799" y="831455"/>
              <a:ext cx="525944" cy="318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30H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A6EBF1-9B4E-AB9A-339D-F77718CA458A}"/>
                </a:ext>
              </a:extLst>
            </p:cNvPr>
            <p:cNvSpPr txBox="1"/>
            <p:nvPr/>
          </p:nvSpPr>
          <p:spPr>
            <a:xfrm>
              <a:off x="8264038" y="831455"/>
              <a:ext cx="525944" cy="318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586574"/>
                  </a:solidFill>
                  <a:latin typeface="Century Gothic" panose="020B0502020202020204" pitchFamily="34" charset="0"/>
                </a:rPr>
                <a:t>90H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590CF3C-D38C-4EB4-5F92-D2A013DCC85B}"/>
                </a:ext>
              </a:extLst>
            </p:cNvPr>
            <p:cNvSpPr txBox="1"/>
            <p:nvPr/>
          </p:nvSpPr>
          <p:spPr>
            <a:xfrm>
              <a:off x="9217595" y="831455"/>
              <a:ext cx="373400" cy="318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586574"/>
                  </a:solidFill>
                  <a:latin typeface="Century Gothic" panose="020B0502020202020204" pitchFamily="34" charset="0"/>
                </a:rPr>
                <a:t>1T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EA86F68-CC55-BD67-074C-178F44F8C162}"/>
                </a:ext>
              </a:extLst>
            </p:cNvPr>
            <p:cNvSpPr txBox="1"/>
            <p:nvPr/>
          </p:nvSpPr>
          <p:spPr>
            <a:xfrm>
              <a:off x="1881724" y="831454"/>
              <a:ext cx="1001815" cy="318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4A6182"/>
                  </a:solidFill>
                  <a:latin typeface="Century Gothic" panose="020B0502020202020204" pitchFamily="34" charset="0"/>
                </a:rPr>
                <a:t>Kategori</a:t>
              </a:r>
              <a:r>
                <a:rPr lang="en-US" sz="1400" b="1" dirty="0">
                  <a:solidFill>
                    <a:srgbClr val="4A6182"/>
                  </a:solidFill>
                  <a:latin typeface="Century Gothic" panose="020B0502020202020204" pitchFamily="34" charset="0"/>
                </a:rPr>
                <a:t>: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50A6347-06FB-A00C-049A-43780DA45063}"/>
                </a:ext>
              </a:extLst>
            </p:cNvPr>
            <p:cNvGrpSpPr/>
            <p:nvPr/>
          </p:nvGrpSpPr>
          <p:grpSpPr>
            <a:xfrm>
              <a:off x="2922808" y="823941"/>
              <a:ext cx="1179314" cy="318352"/>
              <a:chOff x="4485385" y="1625531"/>
              <a:chExt cx="1179314" cy="318352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40D96848-3BB7-C22E-E0EA-7629795C1235}"/>
                  </a:ext>
                </a:extLst>
              </p:cNvPr>
              <p:cNvSpPr/>
              <p:nvPr/>
            </p:nvSpPr>
            <p:spPr>
              <a:xfrm>
                <a:off x="5340751" y="1655641"/>
                <a:ext cx="245745" cy="262583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2B09947-AEA3-1C11-3A7C-E48EDA385E9E}"/>
                  </a:ext>
                </a:extLst>
              </p:cNvPr>
              <p:cNvGrpSpPr/>
              <p:nvPr/>
            </p:nvGrpSpPr>
            <p:grpSpPr>
              <a:xfrm>
                <a:off x="4485385" y="1625531"/>
                <a:ext cx="1179314" cy="318352"/>
                <a:chOff x="4485385" y="1625531"/>
                <a:chExt cx="1179314" cy="318352"/>
              </a:xfrm>
            </p:grpSpPr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44EDA315-8608-86BD-F797-916EA9CCFAFD}"/>
                    </a:ext>
                  </a:extLst>
                </p:cNvPr>
                <p:cNvSpPr/>
                <p:nvPr/>
              </p:nvSpPr>
              <p:spPr>
                <a:xfrm>
                  <a:off x="4485385" y="1655639"/>
                  <a:ext cx="1101112" cy="262583"/>
                </a:xfrm>
                <a:prstGeom prst="roundRect">
                  <a:avLst>
                    <a:gd name="adj" fmla="val 50000"/>
                  </a:avLst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B32C4F7-F2C5-5800-9A30-E868A22A4D2B}"/>
                    </a:ext>
                  </a:extLst>
                </p:cNvPr>
                <p:cNvSpPr txBox="1"/>
                <p:nvPr/>
              </p:nvSpPr>
              <p:spPr>
                <a:xfrm>
                  <a:off x="4488533" y="1625531"/>
                  <a:ext cx="1176166" cy="3183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err="1">
                      <a:solidFill>
                        <a:srgbClr val="586574"/>
                      </a:solidFill>
                      <a:latin typeface="Century Gothic" panose="020B0502020202020204" pitchFamily="34" charset="0"/>
                    </a:rPr>
                    <a:t>Cabai</a:t>
                  </a:r>
                  <a:endParaRPr lang="en-US" sz="1400" b="1" dirty="0">
                    <a:solidFill>
                      <a:srgbClr val="586574"/>
                    </a:solidFill>
                    <a:latin typeface="Century Gothic" panose="020B0502020202020204" pitchFamily="34" charset="0"/>
                  </a:endParaRPr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E7683981-3B15-16FE-DF4E-421F73C019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7421" y="1655641"/>
                  <a:ext cx="0" cy="262583"/>
                </a:xfrm>
                <a:prstGeom prst="line">
                  <a:avLst/>
                </a:prstGeom>
                <a:ln w="76200">
                  <a:solidFill>
                    <a:srgbClr val="00B0F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C47F39D0-1F50-BC5D-EBAD-699867E948FC}"/>
                    </a:ext>
                  </a:extLst>
                </p:cNvPr>
                <p:cNvGrpSpPr/>
                <p:nvPr/>
              </p:nvGrpSpPr>
              <p:grpSpPr>
                <a:xfrm>
                  <a:off x="5388428" y="1753876"/>
                  <a:ext cx="114390" cy="65853"/>
                  <a:chOff x="5402258" y="1753876"/>
                  <a:chExt cx="114390" cy="65853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4B6388B4-C014-23DE-35E4-0FA17CDBB5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02258" y="1758065"/>
                    <a:ext cx="56518" cy="53285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E12187B-8C4A-E3A3-EF63-CAA31D107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55520" y="1753876"/>
                    <a:ext cx="61128" cy="6585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0BAB562-33A9-1964-F9A6-73EEB3B15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077" b="-1"/>
            <a:stretch/>
          </p:blipFill>
          <p:spPr>
            <a:xfrm>
              <a:off x="2090928" y="1391156"/>
              <a:ext cx="8010144" cy="3729570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87817D1-76F3-46EA-5759-CA0781C21A53}"/>
              </a:ext>
            </a:extLst>
          </p:cNvPr>
          <p:cNvSpPr txBox="1"/>
          <p:nvPr/>
        </p:nvSpPr>
        <p:spPr>
          <a:xfrm>
            <a:off x="5643716" y="307765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C2F142F-8FB1-5CC7-EADB-AEADB7EA8DB8}"/>
              </a:ext>
            </a:extLst>
          </p:cNvPr>
          <p:cNvSpPr txBox="1"/>
          <p:nvPr/>
        </p:nvSpPr>
        <p:spPr>
          <a:xfrm>
            <a:off x="4427504" y="588775"/>
            <a:ext cx="3336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Nilai IDR di Dunia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959743-0984-50BD-F8F9-37E5908735EC}"/>
              </a:ext>
            </a:extLst>
          </p:cNvPr>
          <p:cNvSpPr txBox="1"/>
          <p:nvPr/>
        </p:nvSpPr>
        <p:spPr>
          <a:xfrm>
            <a:off x="4734374" y="1527428"/>
            <a:ext cx="2723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Powered by Alpha Vantage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5FC2259-6EA5-CD3C-4C46-07685CBA4E27}"/>
              </a:ext>
            </a:extLst>
          </p:cNvPr>
          <p:cNvSpPr txBox="1"/>
          <p:nvPr/>
        </p:nvSpPr>
        <p:spPr>
          <a:xfrm>
            <a:off x="2109657" y="8785085"/>
            <a:ext cx="7446386" cy="433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400" dirty="0">
                <a:latin typeface="Century Gothic" panose="020B0502020202020204" pitchFamily="34" charset="0"/>
              </a:rPr>
              <a:t>Harga </a:t>
            </a:r>
            <a:r>
              <a:rPr lang="en-US" sz="1400" dirty="0" err="1">
                <a:latin typeface="Century Gothic" panose="020B0502020202020204" pitchFamily="34" charset="0"/>
              </a:rPr>
              <a:t>pangan</a:t>
            </a:r>
            <a:r>
              <a:rPr lang="en-US" sz="1400" dirty="0">
                <a:latin typeface="Century Gothic" panose="020B0502020202020204" pitchFamily="34" charset="0"/>
              </a:rPr>
              <a:t> di Indonesia </a:t>
            </a:r>
            <a:r>
              <a:rPr lang="en-US" sz="1400" dirty="0" err="1">
                <a:latin typeface="Century Gothic" panose="020B0502020202020204" pitchFamily="34" charset="0"/>
              </a:rPr>
              <a:t>terus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mengalami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peningkatan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dalam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beberapa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waktu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terakhir</a:t>
            </a:r>
            <a:r>
              <a:rPr lang="en-US" sz="1400" dirty="0">
                <a:latin typeface="Century Gothic" panose="020B0502020202020204" pitchFamily="34" charset="0"/>
              </a:rPr>
              <a:t>, yang </a:t>
            </a:r>
            <a:r>
              <a:rPr lang="en-US" sz="1400" dirty="0" err="1">
                <a:latin typeface="Century Gothic" panose="020B0502020202020204" pitchFamily="34" charset="0"/>
              </a:rPr>
              <a:t>berdampak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langsung</a:t>
            </a:r>
            <a:r>
              <a:rPr lang="en-US" sz="1400" dirty="0">
                <a:latin typeface="Century Gothic" panose="020B0502020202020204" pitchFamily="34" charset="0"/>
              </a:rPr>
              <a:t> pada </a:t>
            </a:r>
            <a:r>
              <a:rPr lang="en-US" sz="1400" dirty="0" err="1">
                <a:latin typeface="Century Gothic" panose="020B0502020202020204" pitchFamily="34" charset="0"/>
              </a:rPr>
              <a:t>daya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beli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masyarakat</a:t>
            </a:r>
            <a:r>
              <a:rPr lang="en-US" sz="1400" dirty="0">
                <a:latin typeface="Century Gothic" panose="020B0502020202020204" pitchFamily="34" charset="0"/>
              </a:rPr>
              <a:t>. </a:t>
            </a:r>
            <a:r>
              <a:rPr lang="en-US" sz="1400" dirty="0" err="1">
                <a:latin typeface="Century Gothic" panose="020B0502020202020204" pitchFamily="34" charset="0"/>
              </a:rPr>
              <a:t>Kenaikan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ini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disebabkan</a:t>
            </a:r>
            <a:r>
              <a:rPr lang="en-US" sz="1400" dirty="0">
                <a:latin typeface="Century Gothic" panose="020B0502020202020204" pitchFamily="34" charset="0"/>
              </a:rPr>
              <a:t> oleh </a:t>
            </a:r>
            <a:r>
              <a:rPr lang="en-US" sz="1400" dirty="0" err="1">
                <a:latin typeface="Century Gothic" panose="020B0502020202020204" pitchFamily="34" charset="0"/>
              </a:rPr>
              <a:t>berbagai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faktor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latin typeface="Century Gothic" panose="020B0502020202020204" pitchFamily="34" charset="0"/>
              </a:rPr>
              <a:t>mulai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dari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cuaca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ekstrem</a:t>
            </a:r>
            <a:r>
              <a:rPr lang="en-US" sz="1400" dirty="0">
                <a:latin typeface="Century Gothic" panose="020B0502020202020204" pitchFamily="34" charset="0"/>
              </a:rPr>
              <a:t> yang </a:t>
            </a:r>
            <a:r>
              <a:rPr lang="en-US" sz="1400" dirty="0" err="1">
                <a:latin typeface="Century Gothic" panose="020B0502020202020204" pitchFamily="34" charset="0"/>
              </a:rPr>
              <a:t>mengganggu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produksi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latin typeface="Century Gothic" panose="020B0502020202020204" pitchFamily="34" charset="0"/>
              </a:rPr>
              <a:t>distribusi</a:t>
            </a:r>
            <a:r>
              <a:rPr lang="en-US" sz="1400" dirty="0">
                <a:latin typeface="Century Gothic" panose="020B0502020202020204" pitchFamily="34" charset="0"/>
              </a:rPr>
              <a:t> yang </a:t>
            </a:r>
            <a:r>
              <a:rPr lang="en-US" sz="1400" dirty="0" err="1">
                <a:latin typeface="Century Gothic" panose="020B0502020202020204" pitchFamily="34" charset="0"/>
              </a:rPr>
              <a:t>tidak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merata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latin typeface="Century Gothic" panose="020B0502020202020204" pitchFamily="34" charset="0"/>
              </a:rPr>
              <a:t>hingga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ketergantungan</a:t>
            </a:r>
            <a:r>
              <a:rPr lang="en-US" sz="1400" dirty="0">
                <a:latin typeface="Century Gothic" panose="020B0502020202020204" pitchFamily="34" charset="0"/>
              </a:rPr>
              <a:t> pada </a:t>
            </a:r>
            <a:r>
              <a:rPr lang="en-US" sz="1400" dirty="0" err="1">
                <a:latin typeface="Century Gothic" panose="020B0502020202020204" pitchFamily="34" charset="0"/>
              </a:rPr>
              <a:t>impor</a:t>
            </a:r>
            <a:r>
              <a:rPr lang="en-US" sz="1400" dirty="0">
                <a:latin typeface="Century Gothic" panose="020B0502020202020204" pitchFamily="34" charset="0"/>
              </a:rPr>
              <a:t>. Selain </a:t>
            </a:r>
            <a:r>
              <a:rPr lang="en-US" sz="1400" dirty="0" err="1">
                <a:latin typeface="Century Gothic" panose="020B0502020202020204" pitchFamily="34" charset="0"/>
              </a:rPr>
              <a:t>itu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latin typeface="Century Gothic" panose="020B0502020202020204" pitchFamily="34" charset="0"/>
              </a:rPr>
              <a:t>kondisi</a:t>
            </a:r>
            <a:r>
              <a:rPr lang="en-US" sz="1400" dirty="0">
                <a:latin typeface="Century Gothic" panose="020B0502020202020204" pitchFamily="34" charset="0"/>
              </a:rPr>
              <a:t> global </a:t>
            </a:r>
            <a:r>
              <a:rPr lang="en-US" sz="1400" dirty="0" err="1">
                <a:latin typeface="Century Gothic" panose="020B0502020202020204" pitchFamily="34" charset="0"/>
              </a:rPr>
              <a:t>seperti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konflik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internasional</a:t>
            </a:r>
            <a:r>
              <a:rPr lang="en-US" sz="1400" dirty="0">
                <a:latin typeface="Century Gothic" panose="020B0502020202020204" pitchFamily="34" charset="0"/>
              </a:rPr>
              <a:t> dan </a:t>
            </a:r>
            <a:r>
              <a:rPr lang="en-US" sz="1400" dirty="0" err="1">
                <a:latin typeface="Century Gothic" panose="020B0502020202020204" pitchFamily="34" charset="0"/>
              </a:rPr>
              <a:t>fluktuasi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nilai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tukar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turut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mempengaruhi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harga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bahan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pokok</a:t>
            </a:r>
            <a:r>
              <a:rPr lang="en-US" sz="1400" dirty="0">
                <a:latin typeface="Century Gothic" panose="020B0502020202020204" pitchFamily="34" charset="0"/>
              </a:rPr>
              <a:t>. </a:t>
            </a:r>
            <a:r>
              <a:rPr lang="en-US" sz="1400" dirty="0" err="1">
                <a:latin typeface="Century Gothic" panose="020B0502020202020204" pitchFamily="34" charset="0"/>
              </a:rPr>
              <a:t>Akibatnya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latin typeface="Century Gothic" panose="020B0502020202020204" pitchFamily="34" charset="0"/>
              </a:rPr>
              <a:t>masyarakat</a:t>
            </a:r>
            <a:r>
              <a:rPr lang="en-US" sz="1400" dirty="0">
                <a:latin typeface="Century Gothic" panose="020B0502020202020204" pitchFamily="34" charset="0"/>
              </a:rPr>
              <a:t>—</a:t>
            </a:r>
            <a:r>
              <a:rPr lang="en-US" sz="1400" dirty="0" err="1">
                <a:latin typeface="Century Gothic" panose="020B0502020202020204" pitchFamily="34" charset="0"/>
              </a:rPr>
              <a:t>terutama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kelompok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berpenghasilan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rendah</a:t>
            </a:r>
            <a:r>
              <a:rPr lang="en-US" sz="1400" dirty="0">
                <a:latin typeface="Century Gothic" panose="020B0502020202020204" pitchFamily="34" charset="0"/>
              </a:rPr>
              <a:t>—</a:t>
            </a:r>
            <a:r>
              <a:rPr lang="en-US" sz="1400" dirty="0" err="1">
                <a:latin typeface="Century Gothic" panose="020B0502020202020204" pitchFamily="34" charset="0"/>
              </a:rPr>
              <a:t>menjadi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semakin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rentan</a:t>
            </a:r>
            <a:r>
              <a:rPr lang="en-US" sz="1400" dirty="0">
                <a:latin typeface="Century Gothic" panose="020B0502020202020204" pitchFamily="34" charset="0"/>
              </a:rPr>
              <a:t>. </a:t>
            </a:r>
            <a:r>
              <a:rPr lang="en-US" sz="1400" dirty="0" err="1">
                <a:latin typeface="Century Gothic" panose="020B0502020202020204" pitchFamily="34" charset="0"/>
              </a:rPr>
              <a:t>Diperlukan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langkah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konkret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dari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pemerintah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latin typeface="Century Gothic" panose="020B0502020202020204" pitchFamily="34" charset="0"/>
              </a:rPr>
              <a:t>seperti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memperkuat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produksi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dalam</a:t>
            </a:r>
            <a:r>
              <a:rPr lang="en-US" sz="1400" dirty="0">
                <a:latin typeface="Century Gothic" panose="020B0502020202020204" pitchFamily="34" charset="0"/>
              </a:rPr>
              <a:t> negeri dan </a:t>
            </a:r>
            <a:r>
              <a:rPr lang="en-US" sz="1400" dirty="0" err="1">
                <a:latin typeface="Century Gothic" panose="020B0502020202020204" pitchFamily="34" charset="0"/>
              </a:rPr>
              <a:t>memperbaiki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sistem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distribusi</a:t>
            </a:r>
            <a:r>
              <a:rPr lang="en-US" sz="1400" dirty="0">
                <a:latin typeface="Century Gothic" panose="020B0502020202020204" pitchFamily="34" charset="0"/>
              </a:rPr>
              <a:t>, agar </a:t>
            </a:r>
            <a:r>
              <a:rPr lang="en-US" sz="1400" dirty="0" err="1">
                <a:latin typeface="Century Gothic" panose="020B0502020202020204" pitchFamily="34" charset="0"/>
              </a:rPr>
              <a:t>harga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pangan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dapat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lebih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stabil</a:t>
            </a:r>
            <a:r>
              <a:rPr lang="en-US" sz="1400" dirty="0">
                <a:latin typeface="Century Gothic" panose="020B0502020202020204" pitchFamily="34" charset="0"/>
              </a:rPr>
              <a:t> dan </a:t>
            </a:r>
            <a:r>
              <a:rPr lang="en-US" sz="1400" dirty="0" err="1">
                <a:latin typeface="Century Gothic" panose="020B0502020202020204" pitchFamily="34" charset="0"/>
              </a:rPr>
              <a:t>terjangkau</a:t>
            </a:r>
            <a:r>
              <a:rPr lang="en-US" sz="1400" dirty="0">
                <a:latin typeface="Century Gothic" panose="020B0502020202020204" pitchFamily="34" charset="0"/>
              </a:rPr>
              <a:t>.</a:t>
            </a:r>
          </a:p>
          <a:p>
            <a:pPr algn="ctr">
              <a:lnSpc>
                <a:spcPct val="200000"/>
              </a:lnSpc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38A8244D-D51E-145B-6AC4-A3EB7A9F1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7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875397"/>
            <a:ext cx="12192000" cy="1347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34CBAE-6C34-4427-B07B-524004116EA0}"/>
              </a:ext>
            </a:extLst>
          </p:cNvPr>
          <p:cNvSpPr txBox="1"/>
          <p:nvPr/>
        </p:nvSpPr>
        <p:spPr>
          <a:xfrm>
            <a:off x="6424356" y="2772224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Grafik</a:t>
            </a:r>
            <a:endParaRPr lang="en-US" sz="14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42961-C72B-F801-3EA6-97E974AA41FF}"/>
              </a:ext>
            </a:extLst>
          </p:cNvPr>
          <p:cNvSpPr txBox="1"/>
          <p:nvPr/>
        </p:nvSpPr>
        <p:spPr>
          <a:xfrm>
            <a:off x="4853614" y="2772224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47474"/>
                </a:solidFill>
                <a:latin typeface="Century Gothic" panose="020B0502020202020204" pitchFamily="34" charset="0"/>
              </a:rPr>
              <a:t>Harga</a:t>
            </a:r>
          </a:p>
        </p:txBody>
      </p:sp>
    </p:spTree>
    <p:extLst>
      <p:ext uri="{BB962C8B-B14F-4D97-AF65-F5344CB8AC3E}">
        <p14:creationId xmlns:p14="http://schemas.microsoft.com/office/powerpoint/2010/main" val="363331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375C0-4F67-17E8-5BBB-359450DD7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 descr="A blue background with waves&#10;&#10;AI-generated content may be incorrect.">
            <a:extLst>
              <a:ext uri="{FF2B5EF4-FFF2-40B4-BE49-F238E27FC236}">
                <a16:creationId xmlns:a16="http://schemas.microsoft.com/office/drawing/2014/main" id="{8050FF2A-25CD-7293-8895-508D2190A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3"/>
          <a:stretch/>
        </p:blipFill>
        <p:spPr>
          <a:xfrm>
            <a:off x="-6005" y="-1"/>
            <a:ext cx="12198005" cy="6150663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6C48ED4-A463-99D1-564B-73CFD56E7F79}"/>
              </a:ext>
            </a:extLst>
          </p:cNvPr>
          <p:cNvGrpSpPr/>
          <p:nvPr/>
        </p:nvGrpSpPr>
        <p:grpSpPr>
          <a:xfrm>
            <a:off x="1285962" y="3591457"/>
            <a:ext cx="9614070" cy="3179531"/>
            <a:chOff x="1154205" y="-53165"/>
            <a:chExt cx="9944416" cy="5542696"/>
          </a:xfrm>
          <a:effectLst>
            <a:outerShdw blurRad="50800" dist="50800" dir="5400000" algn="ctr" rotWithShape="0">
              <a:schemeClr val="tx1">
                <a:lumMod val="65000"/>
                <a:lumOff val="35000"/>
                <a:alpha val="68000"/>
              </a:schemeClr>
            </a:outerShdw>
          </a:effectLst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2E26B21-728A-5932-7653-B167C2018B1C}"/>
                </a:ext>
              </a:extLst>
            </p:cNvPr>
            <p:cNvSpPr/>
            <p:nvPr/>
          </p:nvSpPr>
          <p:spPr>
            <a:xfrm>
              <a:off x="1154205" y="-53165"/>
              <a:ext cx="9944416" cy="5542696"/>
            </a:xfrm>
            <a:prstGeom prst="roundRect">
              <a:avLst>
                <a:gd name="adj" fmla="val 4048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293DA14-BAAD-3556-C670-A909ECFE5694}"/>
                </a:ext>
              </a:extLst>
            </p:cNvPr>
            <p:cNvSpPr txBox="1"/>
            <p:nvPr/>
          </p:nvSpPr>
          <p:spPr>
            <a:xfrm>
              <a:off x="1584054" y="1410659"/>
              <a:ext cx="844296" cy="536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4A6182"/>
                  </a:solidFill>
                  <a:latin typeface="Century Gothic" panose="020B0502020202020204" pitchFamily="34" charset="0"/>
                </a:rPr>
                <a:t>Jumlah</a:t>
              </a:r>
              <a:endParaRPr lang="en-US" sz="1400" b="1" dirty="0">
                <a:solidFill>
                  <a:srgbClr val="4A618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BC6E12A-F0F6-B80F-B799-ACA07855094E}"/>
                </a:ext>
              </a:extLst>
            </p:cNvPr>
            <p:cNvSpPr txBox="1"/>
            <p:nvPr/>
          </p:nvSpPr>
          <p:spPr>
            <a:xfrm>
              <a:off x="6469158" y="287397"/>
              <a:ext cx="733205" cy="536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747474"/>
                  </a:solidFill>
                  <a:latin typeface="Century Gothic" panose="020B0502020202020204" pitchFamily="34" charset="0"/>
                </a:rPr>
                <a:t>Grafik</a:t>
              </a:r>
              <a:endParaRPr lang="en-US" sz="1400" b="1" dirty="0">
                <a:solidFill>
                  <a:srgbClr val="747474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9B52650-1ABF-D5A7-2B53-7470C0F948DC}"/>
                </a:ext>
              </a:extLst>
            </p:cNvPr>
            <p:cNvSpPr txBox="1"/>
            <p:nvPr/>
          </p:nvSpPr>
          <p:spPr>
            <a:xfrm>
              <a:off x="4844443" y="287397"/>
              <a:ext cx="744811" cy="536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Harga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B05E58C-D4C1-FF17-0A1B-C2B55922E43A}"/>
                </a:ext>
              </a:extLst>
            </p:cNvPr>
            <p:cNvSpPr txBox="1"/>
            <p:nvPr/>
          </p:nvSpPr>
          <p:spPr>
            <a:xfrm>
              <a:off x="6596669" y="1183616"/>
              <a:ext cx="1112906" cy="536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4A6182"/>
                  </a:solidFill>
                  <a:latin typeface="Century Gothic" panose="020B0502020202020204" pitchFamily="34" charset="0"/>
                </a:rPr>
                <a:t>Dikonversi</a:t>
              </a:r>
              <a:endParaRPr lang="en-US" sz="1400" b="1" dirty="0">
                <a:solidFill>
                  <a:srgbClr val="4A6182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4D3363-4D8F-70CC-1D6D-49B3959601D7}"/>
                </a:ext>
              </a:extLst>
            </p:cNvPr>
            <p:cNvSpPr txBox="1"/>
            <p:nvPr/>
          </p:nvSpPr>
          <p:spPr>
            <a:xfrm>
              <a:off x="4558250" y="3748075"/>
              <a:ext cx="3217014" cy="643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1 kg </a:t>
              </a:r>
              <a:r>
                <a:rPr lang="en-US" b="1" dirty="0" err="1">
                  <a:solidFill>
                    <a:srgbClr val="000000"/>
                  </a:solidFill>
                  <a:latin typeface="Century Gothic" panose="020B0502020202020204" pitchFamily="34" charset="0"/>
                </a:rPr>
                <a:t>cabai</a:t>
              </a:r>
              <a:r>
                <a:rPr lang="en-US" b="1" dirty="0">
                  <a:solidFill>
                    <a:srgbClr val="000000"/>
                  </a:solidFill>
                  <a:latin typeface="Century Gothic" panose="020B0502020202020204" pitchFamily="34" charset="0"/>
                </a:rPr>
                <a:t> = Rp970.500,00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5C91924E-811B-A8C0-0E59-E8D5EEC496C7}"/>
              </a:ext>
            </a:extLst>
          </p:cNvPr>
          <p:cNvSpPr txBox="1"/>
          <p:nvPr/>
        </p:nvSpPr>
        <p:spPr>
          <a:xfrm>
            <a:off x="5643716" y="28427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38E2BC-8DC0-6DED-34FD-61880D37659B}"/>
              </a:ext>
            </a:extLst>
          </p:cNvPr>
          <p:cNvSpPr txBox="1"/>
          <p:nvPr/>
        </p:nvSpPr>
        <p:spPr>
          <a:xfrm>
            <a:off x="4427504" y="353867"/>
            <a:ext cx="3336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Nilai IDR di Dunia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A937CC-F2D5-0E77-99C2-608733A75599}"/>
              </a:ext>
            </a:extLst>
          </p:cNvPr>
          <p:cNvSpPr txBox="1"/>
          <p:nvPr/>
        </p:nvSpPr>
        <p:spPr>
          <a:xfrm>
            <a:off x="4734374" y="1292520"/>
            <a:ext cx="2723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Powered by Alpha Vantage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69D3A7-378D-2BC4-8F4C-6EA866E0ED7B}"/>
              </a:ext>
            </a:extLst>
          </p:cNvPr>
          <p:cNvSpPr/>
          <p:nvPr/>
        </p:nvSpPr>
        <p:spPr>
          <a:xfrm>
            <a:off x="6547632" y="4845303"/>
            <a:ext cx="3834637" cy="41260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  Rp1.938.000,00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8284C51-56B4-591F-91D8-44D81BC2631A}"/>
              </a:ext>
            </a:extLst>
          </p:cNvPr>
          <p:cNvSpPr txBox="1"/>
          <p:nvPr/>
        </p:nvSpPr>
        <p:spPr>
          <a:xfrm>
            <a:off x="2109657" y="7475695"/>
            <a:ext cx="7446386" cy="390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400" dirty="0">
                <a:latin typeface="Century Gothic" panose="020B0502020202020204" pitchFamily="34" charset="0"/>
              </a:rPr>
              <a:t>Harga </a:t>
            </a:r>
            <a:r>
              <a:rPr lang="en-US" sz="1400" dirty="0" err="1">
                <a:latin typeface="Century Gothic" panose="020B0502020202020204" pitchFamily="34" charset="0"/>
              </a:rPr>
              <a:t>pangan</a:t>
            </a:r>
            <a:r>
              <a:rPr lang="en-US" sz="1400" dirty="0">
                <a:latin typeface="Century Gothic" panose="020B0502020202020204" pitchFamily="34" charset="0"/>
              </a:rPr>
              <a:t> di Indonesia </a:t>
            </a:r>
            <a:r>
              <a:rPr lang="en-US" sz="1400" dirty="0" err="1">
                <a:latin typeface="Century Gothic" panose="020B0502020202020204" pitchFamily="34" charset="0"/>
              </a:rPr>
              <a:t>terus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mengalami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peningkatan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dalam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beberapa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waktu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terakhir</a:t>
            </a:r>
            <a:r>
              <a:rPr lang="en-US" sz="1400" dirty="0">
                <a:latin typeface="Century Gothic" panose="020B0502020202020204" pitchFamily="34" charset="0"/>
              </a:rPr>
              <a:t>, yang </a:t>
            </a:r>
            <a:r>
              <a:rPr lang="en-US" sz="1400" dirty="0" err="1">
                <a:latin typeface="Century Gothic" panose="020B0502020202020204" pitchFamily="34" charset="0"/>
              </a:rPr>
              <a:t>berdampak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langsung</a:t>
            </a:r>
            <a:r>
              <a:rPr lang="en-US" sz="1400" dirty="0">
                <a:latin typeface="Century Gothic" panose="020B0502020202020204" pitchFamily="34" charset="0"/>
              </a:rPr>
              <a:t> pada </a:t>
            </a:r>
            <a:r>
              <a:rPr lang="en-US" sz="1400" dirty="0" err="1">
                <a:latin typeface="Century Gothic" panose="020B0502020202020204" pitchFamily="34" charset="0"/>
              </a:rPr>
              <a:t>daya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beli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masyarakat</a:t>
            </a:r>
            <a:r>
              <a:rPr lang="en-US" sz="1400" dirty="0">
                <a:latin typeface="Century Gothic" panose="020B0502020202020204" pitchFamily="34" charset="0"/>
              </a:rPr>
              <a:t>. </a:t>
            </a:r>
            <a:r>
              <a:rPr lang="en-US" sz="1400" dirty="0" err="1">
                <a:latin typeface="Century Gothic" panose="020B0502020202020204" pitchFamily="34" charset="0"/>
              </a:rPr>
              <a:t>Kenaikan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ini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disebabkan</a:t>
            </a:r>
            <a:r>
              <a:rPr lang="en-US" sz="1400" dirty="0">
                <a:latin typeface="Century Gothic" panose="020B0502020202020204" pitchFamily="34" charset="0"/>
              </a:rPr>
              <a:t> oleh </a:t>
            </a:r>
            <a:r>
              <a:rPr lang="en-US" sz="1400" dirty="0" err="1">
                <a:latin typeface="Century Gothic" panose="020B0502020202020204" pitchFamily="34" charset="0"/>
              </a:rPr>
              <a:t>berbagai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faktor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latin typeface="Century Gothic" panose="020B0502020202020204" pitchFamily="34" charset="0"/>
              </a:rPr>
              <a:t>mulai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dari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cuaca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ekstrem</a:t>
            </a:r>
            <a:r>
              <a:rPr lang="en-US" sz="1400" dirty="0">
                <a:latin typeface="Century Gothic" panose="020B0502020202020204" pitchFamily="34" charset="0"/>
              </a:rPr>
              <a:t> yang </a:t>
            </a:r>
            <a:r>
              <a:rPr lang="en-US" sz="1400" dirty="0" err="1">
                <a:latin typeface="Century Gothic" panose="020B0502020202020204" pitchFamily="34" charset="0"/>
              </a:rPr>
              <a:t>mengganggu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produksi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latin typeface="Century Gothic" panose="020B0502020202020204" pitchFamily="34" charset="0"/>
              </a:rPr>
              <a:t>distribusi</a:t>
            </a:r>
            <a:r>
              <a:rPr lang="en-US" sz="1400" dirty="0">
                <a:latin typeface="Century Gothic" panose="020B0502020202020204" pitchFamily="34" charset="0"/>
              </a:rPr>
              <a:t> yang </a:t>
            </a:r>
            <a:r>
              <a:rPr lang="en-US" sz="1400" dirty="0" err="1">
                <a:latin typeface="Century Gothic" panose="020B0502020202020204" pitchFamily="34" charset="0"/>
              </a:rPr>
              <a:t>tidak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merata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latin typeface="Century Gothic" panose="020B0502020202020204" pitchFamily="34" charset="0"/>
              </a:rPr>
              <a:t>hingga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ketergantungan</a:t>
            </a:r>
            <a:r>
              <a:rPr lang="en-US" sz="1400" dirty="0">
                <a:latin typeface="Century Gothic" panose="020B0502020202020204" pitchFamily="34" charset="0"/>
              </a:rPr>
              <a:t> pada </a:t>
            </a:r>
            <a:r>
              <a:rPr lang="en-US" sz="1400" dirty="0" err="1">
                <a:latin typeface="Century Gothic" panose="020B0502020202020204" pitchFamily="34" charset="0"/>
              </a:rPr>
              <a:t>impor</a:t>
            </a:r>
            <a:r>
              <a:rPr lang="en-US" sz="1400" dirty="0">
                <a:latin typeface="Century Gothic" panose="020B0502020202020204" pitchFamily="34" charset="0"/>
              </a:rPr>
              <a:t>. Selain </a:t>
            </a:r>
            <a:r>
              <a:rPr lang="en-US" sz="1400" dirty="0" err="1">
                <a:latin typeface="Century Gothic" panose="020B0502020202020204" pitchFamily="34" charset="0"/>
              </a:rPr>
              <a:t>itu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latin typeface="Century Gothic" panose="020B0502020202020204" pitchFamily="34" charset="0"/>
              </a:rPr>
              <a:t>kondisi</a:t>
            </a:r>
            <a:r>
              <a:rPr lang="en-US" sz="1400" dirty="0">
                <a:latin typeface="Century Gothic" panose="020B0502020202020204" pitchFamily="34" charset="0"/>
              </a:rPr>
              <a:t> global </a:t>
            </a:r>
            <a:r>
              <a:rPr lang="en-US" sz="1400" dirty="0" err="1">
                <a:latin typeface="Century Gothic" panose="020B0502020202020204" pitchFamily="34" charset="0"/>
              </a:rPr>
              <a:t>seperti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konflik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internasional</a:t>
            </a:r>
            <a:r>
              <a:rPr lang="en-US" sz="1400" dirty="0">
                <a:latin typeface="Century Gothic" panose="020B0502020202020204" pitchFamily="34" charset="0"/>
              </a:rPr>
              <a:t> dan </a:t>
            </a:r>
            <a:r>
              <a:rPr lang="en-US" sz="1400" dirty="0" err="1">
                <a:latin typeface="Century Gothic" panose="020B0502020202020204" pitchFamily="34" charset="0"/>
              </a:rPr>
              <a:t>fluktuasi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nilai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tukar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turut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mempengaruhi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harga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bahan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pokok</a:t>
            </a:r>
            <a:r>
              <a:rPr lang="en-US" sz="1400" dirty="0">
                <a:latin typeface="Century Gothic" panose="020B0502020202020204" pitchFamily="34" charset="0"/>
              </a:rPr>
              <a:t>. </a:t>
            </a:r>
            <a:r>
              <a:rPr lang="en-US" sz="1400" dirty="0" err="1">
                <a:latin typeface="Century Gothic" panose="020B0502020202020204" pitchFamily="34" charset="0"/>
              </a:rPr>
              <a:t>Akibatnya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latin typeface="Century Gothic" panose="020B0502020202020204" pitchFamily="34" charset="0"/>
              </a:rPr>
              <a:t>masyarakat</a:t>
            </a:r>
            <a:r>
              <a:rPr lang="en-US" sz="1400" dirty="0">
                <a:latin typeface="Century Gothic" panose="020B0502020202020204" pitchFamily="34" charset="0"/>
              </a:rPr>
              <a:t>—</a:t>
            </a:r>
            <a:r>
              <a:rPr lang="en-US" sz="1400" dirty="0" err="1">
                <a:latin typeface="Century Gothic" panose="020B0502020202020204" pitchFamily="34" charset="0"/>
              </a:rPr>
              <a:t>terutama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kelompok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berpenghasilan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rendah</a:t>
            </a:r>
            <a:r>
              <a:rPr lang="en-US" sz="1400" dirty="0">
                <a:latin typeface="Century Gothic" panose="020B0502020202020204" pitchFamily="34" charset="0"/>
              </a:rPr>
              <a:t>—</a:t>
            </a:r>
            <a:r>
              <a:rPr lang="en-US" sz="1400" dirty="0" err="1">
                <a:latin typeface="Century Gothic" panose="020B0502020202020204" pitchFamily="34" charset="0"/>
              </a:rPr>
              <a:t>menjadi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semakin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rentan</a:t>
            </a:r>
            <a:r>
              <a:rPr lang="en-US" sz="1400" dirty="0">
                <a:latin typeface="Century Gothic" panose="020B0502020202020204" pitchFamily="34" charset="0"/>
              </a:rPr>
              <a:t>. </a:t>
            </a:r>
            <a:r>
              <a:rPr lang="en-US" sz="1400" dirty="0" err="1">
                <a:latin typeface="Century Gothic" panose="020B0502020202020204" pitchFamily="34" charset="0"/>
              </a:rPr>
              <a:t>Diperlukan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langkah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konkret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dari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pemerintah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en-US" sz="1400" dirty="0" err="1">
                <a:latin typeface="Century Gothic" panose="020B0502020202020204" pitchFamily="34" charset="0"/>
              </a:rPr>
              <a:t>seperti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memperkuat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produksi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dalam</a:t>
            </a:r>
            <a:r>
              <a:rPr lang="en-US" sz="1400" dirty="0">
                <a:latin typeface="Century Gothic" panose="020B0502020202020204" pitchFamily="34" charset="0"/>
              </a:rPr>
              <a:t> negeri dan </a:t>
            </a:r>
            <a:r>
              <a:rPr lang="en-US" sz="1400" dirty="0" err="1">
                <a:latin typeface="Century Gothic" panose="020B0502020202020204" pitchFamily="34" charset="0"/>
              </a:rPr>
              <a:t>memperbaiki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sistem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distribusi</a:t>
            </a:r>
            <a:r>
              <a:rPr lang="en-US" sz="1400" dirty="0">
                <a:latin typeface="Century Gothic" panose="020B0502020202020204" pitchFamily="34" charset="0"/>
              </a:rPr>
              <a:t>, agar </a:t>
            </a:r>
            <a:r>
              <a:rPr lang="en-US" sz="1400" dirty="0" err="1">
                <a:latin typeface="Century Gothic" panose="020B0502020202020204" pitchFamily="34" charset="0"/>
              </a:rPr>
              <a:t>harga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pangan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dapat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lebih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err="1">
                <a:latin typeface="Century Gothic" panose="020B0502020202020204" pitchFamily="34" charset="0"/>
              </a:rPr>
              <a:t>stabil</a:t>
            </a:r>
            <a:r>
              <a:rPr lang="en-US" sz="1400" dirty="0">
                <a:latin typeface="Century Gothic" panose="020B0502020202020204" pitchFamily="34" charset="0"/>
              </a:rPr>
              <a:t> dan </a:t>
            </a:r>
            <a:r>
              <a:rPr lang="en-US" sz="1400" dirty="0" err="1">
                <a:latin typeface="Century Gothic" panose="020B0502020202020204" pitchFamily="34" charset="0"/>
              </a:rPr>
              <a:t>terjangkau</a:t>
            </a:r>
            <a:r>
              <a:rPr lang="en-US" sz="1400" dirty="0"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1695F689-B6FB-A409-8468-11F9AB370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368463"/>
            <a:ext cx="12192000" cy="134753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9253940-1332-B84A-22A1-DBE7F2C22A5E}"/>
              </a:ext>
            </a:extLst>
          </p:cNvPr>
          <p:cNvSpPr/>
          <p:nvPr/>
        </p:nvSpPr>
        <p:spPr>
          <a:xfrm>
            <a:off x="1727964" y="4845303"/>
            <a:ext cx="3834637" cy="41260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 2 kg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1F5EC6-F680-C1BE-D028-A831CC2DCA14}"/>
              </a:ext>
            </a:extLst>
          </p:cNvPr>
          <p:cNvCxnSpPr/>
          <p:nvPr/>
        </p:nvCxnSpPr>
        <p:spPr>
          <a:xfrm>
            <a:off x="5877538" y="5051602"/>
            <a:ext cx="3581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D9008F-A9EE-80B0-1255-EF7D12F5BCFA}"/>
              </a:ext>
            </a:extLst>
          </p:cNvPr>
          <p:cNvSpPr txBox="1"/>
          <p:nvPr/>
        </p:nvSpPr>
        <p:spPr>
          <a:xfrm>
            <a:off x="4376987" y="4897722"/>
            <a:ext cx="788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586574"/>
                </a:solidFill>
                <a:latin typeface="Century Gothic" panose="020B0502020202020204" pitchFamily="34" charset="0"/>
              </a:rPr>
              <a:t>Cabai</a:t>
            </a:r>
            <a:endParaRPr lang="en-US" sz="1400" b="1" dirty="0">
              <a:solidFill>
                <a:srgbClr val="586574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BCFEAF-2133-DE60-3769-6617ECA81782}"/>
              </a:ext>
            </a:extLst>
          </p:cNvPr>
          <p:cNvCxnSpPr>
            <a:cxnSpLocks/>
          </p:cNvCxnSpPr>
          <p:nvPr/>
        </p:nvCxnSpPr>
        <p:spPr>
          <a:xfrm>
            <a:off x="5222975" y="5010948"/>
            <a:ext cx="102894" cy="10319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FCEB93-970F-83E7-714A-A20072074FA0}"/>
              </a:ext>
            </a:extLst>
          </p:cNvPr>
          <p:cNvCxnSpPr>
            <a:cxnSpLocks/>
          </p:cNvCxnSpPr>
          <p:nvPr/>
        </p:nvCxnSpPr>
        <p:spPr>
          <a:xfrm flipV="1">
            <a:off x="5322720" y="4998606"/>
            <a:ext cx="118716" cy="1236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15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244</Words>
  <Application>Microsoft Office PowerPoint</Application>
  <PresentationFormat>Custom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Century Gothic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Ishak Napitupulu</dc:creator>
  <cp:lastModifiedBy>Ishak Napitupulu</cp:lastModifiedBy>
  <cp:revision>3</cp:revision>
  <dcterms:created xsi:type="dcterms:W3CDTF">2025-04-25T20:50:34Z</dcterms:created>
  <dcterms:modified xsi:type="dcterms:W3CDTF">2025-04-26T01:16:33Z</dcterms:modified>
</cp:coreProperties>
</file>