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56" r:id="rId3"/>
    <p:sldId id="544" r:id="rId4"/>
    <p:sldId id="530" r:id="rId5"/>
    <p:sldId id="531" r:id="rId6"/>
    <p:sldId id="533" r:id="rId7"/>
    <p:sldId id="542" r:id="rId8"/>
    <p:sldId id="543" r:id="rId9"/>
    <p:sldId id="545" r:id="rId10"/>
    <p:sldId id="546" r:id="rId11"/>
    <p:sldId id="547" r:id="rId12"/>
    <p:sldId id="54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AA"/>
    <a:srgbClr val="E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28" y="68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71A6-1E44-4125-8DC2-CB3557BDD39F}" type="datetimeFigureOut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2BB1C-2881-456C-B2BB-5504E7B4B9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1:18.7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0:55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1 24575,'343'0'0,"-325"1"0,0 1 0,-1 1 0,1 0 0,17 7 0,35 6 0,257 21 0,-295-34 0,60 13 0,-40-5 0,0-3 0,69 2 0,-33-4 0,10 4 0,-26-1 0,104-2 0,-497-6-456,152-3 80,-1106 2 1042,1598 0-1865,-305 0-5627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1:09.1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3840 300 24575,'1412'0'0,"-1396"2"0,-1-1 0,1 2 0,0 0 0,21 7 0,-18-4 0,1-1 0,27 3 0,198-5 0,-126-5 0,31 4 0,168-5 0,-127-16 0,-127 10 0,-32 4 0,33 0 0,409 5 0,-447-1 0,38-7 0,24-1 0,345 9 0,-430 0 0,1 0 0,0 0 0,0 0 0,0-1 0,-1 0 0,1 0 0,0 0 0,-1-1 0,1 1 0,-1-1 0,0 0 0,1-1 0,-1 1 0,4-4 0,-5 4 0,0-1 0,-1 0 0,1-1 0,-1 1 0,1 0 0,-1-1 0,0 1 0,0-1 0,-1 0 0,1 0 0,-1 0 0,0 1 0,0-1 0,0 0 0,0 0 0,0-8 0,0-70 0,-1 74 0,-1-1 0,1 1 0,-2-1 0,0 1 0,0 0 0,0 0 0,-6-12 0,7 18 0,0 0 0,0-1 0,-1 1 0,1 1 0,-1-1 0,0 0 0,1 0 0,-1 0 0,0 1 0,0-1 0,0 1 0,0 0 0,0-1 0,0 1 0,-1 0 0,1 0 0,0 1 0,0-1 0,-1 0 0,1 1 0,-1-1 0,1 1 0,0 0 0,-1 0 0,1 0 0,-1 0 0,1 0 0,-1 0 0,1 1 0,-4 0 0,-7 3 0,-1 1 0,1 0 0,1 0 0,-18 11 0,-7 3 0,18-13 0,-1 0 0,0 0 0,0-2 0,-22 2 0,-84 1 0,107-6 0,-14 0 0,13-1 0,-1 1 0,1 1 0,-1 0 0,-27 8 0,17-3 0,0-1 0,0-1 0,0-2 0,-54-2 0,0 1 0,3 7 0,-16-1 0,-261-7 0,172-2 0,159 0 0,0-2 0,-51-10 0,29-4 0,39 12 0,0 1 0,-1 0 0,-13-2 0,-2 3 0,-47 1 0,48 2 0,-49-6 0,15 0 0,-114 1 0,132 5 0,21 2 0,0 1 0,0 0 0,0 2 0,-30 10 0,-14 3 0,20-11 0,31-5 0,0 1 0,-18 4 0,32-7 0,0 0 0,0 0 0,0 0 0,0 0 0,0 0 0,-1 0 0,1 0 0,0 0 0,0 0 0,0 0 0,0 0 0,0 0 0,0 0 0,0 0 0,0 1 0,-1-1 0,1 0 0,0 0 0,0 0 0,0 0 0,0 0 0,0 0 0,0 0 0,0 0 0,0 0 0,0 0 0,0 1 0,0-1 0,0 0 0,-1 0 0,1 0 0,0 0 0,0 0 0,0 0 0,0 0 0,0 0 0,0 1 0,0-1 0,0 0 0,0 0 0,0 0 0,0 0 0,0 0 0,0 0 0,0 0 0,1 1 0,-1-1 0,0 0 0,0 0 0,0 0 0,0 0 0,8 6 0,20 5 0,-19-8 0,26 10 0,0-2 0,2-1 0,45 6 0,114 4 0,-90-11 0,412 13-383,-211-15 209,920 5 637,-794-14-369,-358 1-94,84 3 0,-155-2 0,-1 1 0,1-1 0,-1 1 0,1 0 0,-1 0 0,0 1 0,0-1 0,0 1 0,4 1 0,-7-3 0,0 0 0,0 1 0,1-1 0,-1 0 0,0 0 0,0 0 0,1 0 0,-1 1 0,0-1 0,0 0 0,1 0 0,-1 1 0,0-1 0,0 0 0,0 0 0,0 1 0,1-1 0,-1 0 0,0 1 0,0-1 0,0 0 0,0 1 0,0-1 0,0 0 0,0 1 0,0-1 0,0 0 0,0 0 0,0 1 0,0-1 0,0 0 0,0 1 0,0-1 0,-1 1 0,0 0 0,0 0 0,0 0 0,0-1 0,0 1 0,-1 0 0,1 0 0,0-1 0,-1 1 0,1-1 0,0 0 0,-1 1 0,1-1 0,-3 1 0,-35 4 0,0-2 0,-1-1 0,-43-4 0,16 1 0,-2354-1 0,1513 3 0,775-11 0,-2 0 0,-212-4 0,310 11 0,24 3 0,-1-1 0,1 0 0,-1-1 0,1-1 0,-1 0 0,1-1 0,-20-8 0,-152-75 0,161 78 0,0 1 0,0 1 0,-1 2 0,0 0 0,0 2 0,-29-1 0,31 2 0,-1 0 0,1-2 0,0-1 0,-1 0 0,-37-16 0,45 16 0,1 1 0,-1 1 0,0 0 0,-27 0 0,-67 4 0,38 1 0,20-1 0,-79 9 0,103-5 0,0 0 0,1 1 0,-46 18 0,49-15 0,0-1 0,-1-1 0,0-1 0,0-2 0,-26 2 0,-128-2 0,123-5 0,44 2 0,0 0 0,0 1 0,1 1 0,-1 0 0,-15 6 0,14-5 0,-1 0 0,0 0 0,-21 2 0,-90 10 0,205-11 0,374-7-208,726 3-682,-834 16 890,-336-17-15,0 2-1,0-1 1,19 7 0,-27-8 57,1 1 1,-1 0 0,1 0 0,-1 0 0,0 0 0,0 1 0,0-1-1,0 0 1,0 1 0,0 0 0,0-1 0,0 1 0,0 0-1,-1 0 1,1 0 0,-1 0 0,1 0 0,-1 1 0,0-1 0,1 3-1,-2-4-33,0 0 0,1 0-1,-1-1 1,0 1-1,0 0 1,-1 0 0,1 0-1,0 0 1,0 0 0,0 0-1,-1 0 1,1 0-1,0 0 1,-1-1 0,1 1-1,-1 0 1,1 0 0,-1 0-1,1-1 1,-1 1-1,0 0 1,1-1 0,-1 1-1,0 0 1,1-1-1,-1 1 1,0-1 0,0 1-1,0-1 1,-1 1 0,-28 10-17,0-5 8,0-1 0,0-2 0,-40 0 0,-35 4 0,-96 22 0,-180 19 0,-348-39 0,429-11 0,292 2 0,-368 11 0,274-2 0,-101 8 0,490-18 0,-137 2 0,322-1 0,-467 0 0,0 0 0,-1 0 0,1 0 0,0-1 0,-1 0 0,1 0 0,-1 0 0,1-1 0,-1 1 0,1-1 0,-1 0 0,0 0 0,5-4 0,-7 4 0,0 0 0,0 0 0,0 0 0,0-1 0,0 1 0,0-1 0,-1 1 0,0-1 0,1 0 0,-1 0 0,0 1 0,0-1 0,0 0 0,-1 0 0,1 0 0,-1 0 0,0 0 0,1 0 0,-1 0 0,-1 0 0,0-6 0,1 5 0,-1 0 0,0 0 0,0 0 0,0 0 0,-1 0 0,1 0 0,-1 0 0,0 0 0,0 0 0,0 1 0,0-1 0,-6-5 0,3 4 0,-1 0 0,0 0 0,1 0 0,-2 1 0,1 0 0,-11-5 0,-6-1 0,-1 2 0,1 0 0,-32-5 0,51 12 0,-18-5 0,1-1 0,0 0 0,0-2 0,1 0 0,0-2 0,0 0 0,1-1 0,1-1 0,-28-25 0,41 33 0,0 0 0,-1 1 0,1 0 0,-1-1 0,0 2 0,0-1 0,0 1 0,0 0 0,-1 0 0,1 1 0,-1-1 0,0 1 0,1 1 0,-1 0 0,0 0 0,0 0 0,0 0 0,0 1 0,0 1 0,0-1 0,0 1 0,0 0 0,0 1 0,0-1 0,-13 6 0,-10 7 0,0 0 0,1 2 0,1 1 0,-52 41 0,7-4 0,54-42 0,0-1 0,-1-1 0,0 0 0,-1-2 0,0 0 0,0-1 0,-1-1 0,-22 2 0,-9-1 0,-1-3 0,-63-2 0,-604-3 0,593-8 0,4-1 0,33 12 0,41 0 0,-73-6 0,96-1 0,-40-12 0,22 5 0,43 11 0,6 0 0,18-1 0,30 1 0,432 3 0,-287-3 0,-179 0 0,0-1 0,0 0 0,-1-2 0,18-5 0,-14 3 0,0 1 0,31-3 0,151 8 0,8 0 0,-84-18 0,-110 13 0,1-1 0,-1-1 0,0 0 0,20-12 0,23-10 0,-44 22 0,-1 0 0,-1-1 0,1-1 0,14-12 0,-24 18 0,1-1 0,-1 0 0,13-5 0,-17 9 0,-1-1 0,1 1 0,0 0 0,0-1 0,0 1 0,0 0 0,-1-1 0,1 1 0,0 0 0,0 0 0,0 0 0,0 0 0,0 0 0,0 0 0,0 0 0,-1 0 0,1 0 0,0 0 0,0 0 0,0 1 0,0-1 0,0 0 0,-1 0 0,1 1 0,0-1 0,0 1 0,0-1 0,-1 1 0,1-1 0,0 1 0,-1 0 0,1-1 0,0 1 0,-1 0 0,1-1 0,-1 1 0,1 0 0,-1 0 0,1 1 0,-1 0 0,1 1 0,-1-1 0,-1 0 0,1 1 0,0-1 0,0 0 0,-1 0 0,1 1 0,-1-1 0,0 0 0,0 0 0,0 0 0,0 0 0,0 0 0,0 0 0,-2 3 0,-26 32 0,26-34 0,-7 7 0,-1 0 0,-1-1 0,1 0 0,-1-1 0,-1 0 0,0-1 0,0 0 0,-24 8 0,-18 9 0,52-22 0,0-1 0,0 1 0,0-1 0,-1 0 0,1 0 0,-1 0 0,1-1 0,-1 1 0,1-1 0,-1 0 0,1 0 0,-7 0 0,9-1 0,0 1 0,0 0 0,1 0 0,-1-1 0,0 1 0,0-1 0,0 1 0,0-1 0,0 1 0,1-1 0,-1 1 0,0-1 0,1 0 0,-1 1 0,0-1 0,1 0 0,-1 0 0,1 1 0,-2-3 0,2 1 0,-1 0 0,1 1 0,-1-1 0,1 0 0,0 0 0,0 0 0,0 0 0,0 0 0,0 0 0,0 0 0,1 0 0,-1 0 0,2-2 0,2-9 0,1 1 0,11-22 0,-9 21 0,-1 0 0,7-20 0,1-25 0,4-14 0,-18 72 0,0-1 0,0 1 0,0 0 0,0 0 0,0 0 0,0-1 0,0 1 0,0 0 0,0 0 0,0 0 0,0-1 0,0 1 0,0 0 0,0 0 0,0 0 0,1-1 0,-1 1 0,0 0 0,0 0 0,0 0 0,0 0 0,0-1 0,0 1 0,0 0 0,1 0 0,-1 0 0,0 0 0,0 0 0,0-1 0,0 1 0,1 0 0,-1 0 0,0 0 0,0 0 0,0 0 0,1 0 0,-1 0 0,0 0 0,0 0 0,0 0 0,1 0 0,-1 0 0,0 0 0,0 0 0,0 0 0,1 0 0,2 11 0,-1 20 0,-2-12 0,1 1 0,-4 37 0,2-51 0,0 1 0,-1-1 0,0 1 0,0-1 0,0 0 0,-1 0 0,0 0 0,0 0 0,-7 9 0,0-2 0,-2 1 0,1-2 0,-2 0 0,0 0 0,0-2 0,-1 1 0,0-2 0,-1 1 0,0-2 0,0 0 0,-1-1 0,0-1 0,0 0 0,-1-1 0,0-1 0,0-1 0,0 0 0,-27 1 0,17-3 0,-118 9 0,79-3 0,-1-3 0,-76-6 0,37 0 0,-485 2 0,578 1 0,-1-1 0,0 2 0,1 0 0,-17 4 0,27-4 0,4 0 0,14 0 0,20 0 0,1172-2-1365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1:53.3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3340 252 24575,'-1'-1'0,"0"1"0,0 0 0,-1 0 0,1 0 0,0 0 0,0 1 0,0-1 0,0 0 0,0 0 0,0 1 0,0-1 0,0 0 0,0 1 0,0-1 0,0 1 0,0-1 0,1 1 0,-1 0 0,0-1 0,-1 2 0,5 3 0,12-1 0,58 1 0,64 8 0,182 27 0,94 20 0,-165 12 0,-17-3 0,-132-45 0,-43-9 0,82 10 0,-81-17 0,-33-4 0,0 0 0,1-2 0,35-2 0,-55-3 0,-12-1 0,-14-4 0,-39-6 4,-110-12-1,83 15-174,-654-80-2765,577 81 2634,-6 0 129,154 9 266,0-1 1,0 0-1,1-1 0,-1-1 1,1 0-1,0-1 1,0-1-1,-14-7 0,28 12-63,-1 1-1,1-1 0,0 0 0,0 1 0,0-1 0,0 0 1,0 0-1,0 0 0,0 0 0,0 0 0,0 0 1,0 0-1,1 0 0,-1 0 0,0-1 0,1 1 0,-1 0 1,1 0-1,-1-3 0,1 3 17,0 0 0,0 0 0,0 0 1,1 0-1,-1 0 0,0 0 0,1 0 0,-1 0 0,0 0 0,1 1 1,-1-1-1,1 0 0,0 0 0,-1 0 0,1 0 0,0 1 0,-1-1 0,1 0 1,1 0-1,4-3 129,-1 1 1,1 0-1,-1 0 1,1 0-1,0 1 1,11-3-1,174-37-175,-144 34 0,1 2 0,52 1 0,1094 7 0,-1175-1 0,0 1 0,0 1 0,32 9 0,21 3 0,-7-9 0,112-6 0,-73-2 0,-70 3 0,0 1 0,33 7 0,88 5 0,-77-8 0,369 2 0,-277-10 0,-50 4 0,168-7 0,-253 0 0,-1-2 0,57-19 0,-56 15 0,1 1 0,45-6 0,-54 13 0,142-10 0,-144 14 0,1-2 0,-1-1 0,42-7 0,-62 6 0,-12 1 0,-13 0 0,-230 0 0,134 3 0,95 1 0,0 0 0,1 1 0,-1 2 0,-35 11 0,31-8 0,0-2 0,-33 6 0,-408 9 0,442-20 0,0 2 0,0 0 0,-40 11 0,63-14 0,1 0 0,0 0 0,-1 0 0,1 0 0,0 0 0,-1 0 0,1 0 0,0 0 0,-1 0 0,1 0 0,0 0 0,-1 0 0,1 0 0,0 0 0,-1 0 0,1 0 0,0 1 0,0-1 0,-1 0 0,1 0 0,0 0 0,0 1 0,-1-1 0,1 0 0,0 0 0,0 1 0,-1-1 0,1 0 0,0 0 0,0 1 0,0-1 0,0 0 0,0 1 0,0-1 0,-1 0 0,1 1 0,0-1 0,0 0 0,0 1 0,0-1 0,0 0 0,0 1 0,0-1 0,0 0 0,0 1 0,0-1 0,0 0 0,1 1 0,-1-1 0,0 0 0,0 1 0,21 13 0,34 9 0,-28-16 0,0 0 0,0-2 0,45 3 0,86-6 0,-109-2 0,122-3 0,149 3 0,-237 9 0,13 1 0,-81-10 0,-4 1 0,1-1 0,-1 0 0,0-1 0,1 0 0,15-4 0,-24 4 0,0-1 0,0 1 0,0 0 0,-1-1 0,1 1 0,0-1 0,-1 0 0,1 0 0,-1 0 0,1 0 0,-1 0 0,0 0 0,0-1 0,0 1 0,0-1 0,-1 1 0,1-1 0,-1 0 0,1 0 0,-1 0 0,0 0 0,0 0 0,0 0 0,0-4 0,2-19 0,-1 0 0,-1 1 0,-2-1 0,-3-33 0,2 39 0,1 13 0,0-1 0,0 1 0,-1 0 0,0-1 0,0 1 0,0 0 0,-1 0 0,-1 0 0,1 0 0,-1 1 0,0-1 0,0 1 0,-1 0 0,0 0 0,0 1 0,0 0 0,-7-6 0,3 5 0,1 0 0,-1 1 0,0 0 0,0 0 0,-1 1 0,1 1 0,-1-1 0,0 2 0,0-1 0,0 1 0,-1 1 0,-11-1 0,-92 4 0,34 1 0,54-1 0,0 0 0,1 1 0,-1 2 0,1 1 0,-32 11 0,-120 56 0,105-42 0,56-23 0,1 1 0,0 0 0,-15 12 0,16-10 0,-1-1 0,0-1 0,-19 9 0,16-11 0,-1-1 0,1-1 0,-2 0 0,1-2 0,0 0 0,-23 0 0,-28 5 0,-24 1 0,-220-9 0,295-1 0,-1-1 0,1-1 0,-36-10 0,35 7 0,0 2 0,0 0 0,-29-2 0,-414 6 0,207 2 0,251-3 0,0 1 0,0 0 0,0-1 0,0 0 0,0 0 0,0-1 0,0 1 0,1-1 0,-1 0 0,0 0 0,-6-5 0,10 6 0,0 0 0,0 0 0,0 0 0,0 0 0,0 0 0,0 0 0,0 0 0,0 0 0,1 0 0,-1 0 0,0 0 0,1-1 0,-1 1 0,1 0 0,-1-1 0,1 1 0,0 0 0,-1-3 0,1 2 0,1 0 0,-1 0 0,1 0 0,-1 0 0,1 1 0,-1-1 0,1 0 0,0 0 0,0 0 0,0 1 0,0-1 0,0 0 0,0 1 0,1-1 0,-1 1 0,3-3 0,4-2 0,-1 1 0,1 0 0,0 0 0,0 1 0,0-1 0,14-3 0,20-11 0,-32 13 0,1 0 0,0 1 0,1 1 0,-1 0 0,1 0 0,0 1 0,0 1 0,0 0 0,0 0 0,0 1 0,0 1 0,0 0 0,1 1 0,-1 0 0,0 1 0,19 5 0,94 24 0,-53-13 0,70 6 0,-102-18 0,28 0 0,127-4 0,-92-4 0,162 2 0,-248 2 0,-1 0 0,0 1 0,1 1 0,-1 0 0,28 13 0,-10-4 0,6 0 0,1-1 0,81 12 0,-118-23 0,0-1 0,-1 1 0,1 0 0,0 0 0,-1 1 0,1-1 0,-1 1 0,1 0 0,-1-1 0,0 2 0,1-1 0,-1 0 0,0 1 0,0-1 0,2 4 0,-4-5 0,0 1 0,0-1 0,0 1 0,-1-1 0,1 1 0,0-1 0,-1 1 0,1 0 0,-1-1 0,1 1 0,-1 0 0,0-1 0,0 1 0,0 0 0,0 0 0,0-1 0,0 1 0,0 0 0,-1-1 0,1 1 0,-1 0 0,1-1 0,-1 1 0,1-1 0,-1 1 0,0 0 0,0-1 0,0 0 0,0 1 0,0-1 0,0 0 0,0 1 0,0-1 0,-1 0 0,1 0 0,-2 1 0,-4 4 0,-1 0 0,0-1 0,0 0 0,0 0 0,0-1 0,-15 6 0,-59 14 0,35-12 0,-3 4 0,0-2 0,-1-2 0,-1-3 0,-56 3 0,-29-7 0,-456 8 0,-419-13 0,852-10 0,1 0 0,-674 11 0,829-1 0,1 0 0,0 1 0,-1-1 0,1-1 0,-1 1 0,1-1 0,0 1 0,-1-1 0,1 0 0,0 0 0,-1 0 0,1-1 0,0 1 0,0-1 0,-5-3 0,8 5 0,0 0 0,0-1 0,-1 1 0,1 0 0,0-1 0,0 1 0,0 0 0,0-1 0,0 1 0,-1 0 0,1-1 0,0 1 0,0-1 0,0 1 0,0 0 0,0-1 0,0 1 0,0 0 0,0-1 0,0 1 0,0-1 0,1 1 0,-1 0 0,0-1 0,0 1 0,0 0 0,0-1 0,0 1 0,1 0 0,-1-1 0,0 1 0,0 0 0,1 0 0,-1-1 0,0 1 0,0 0 0,1 0 0,-1-1 0,0 1 0,1 0 0,-1 0 0,0 0 0,1 0 0,-1-1 0,0 1 0,1 0 0,-1 0 0,0 0 0,1 0 0,-1 0 0,1 0 0,-1 0 0,1 0 0,23-5 0,58-1 0,116 6 0,-89 2 0,940-1-560,-1030-1 560,-9 0 0,1 0 0,0 0 0,-1-1 0,1 0 0,18-5 0,-29 6 6,0 0-1,0 0 1,0 0-1,-1 0 1,1-1-1,0 1 1,0 0-1,0 0 1,0 0-1,0 0 1,0 0-1,0 0 1,-1-1-1,1 1 1,0 0-1,0 0 1,0 0-1,0 0 1,0 0-1,0-1 1,0 1-1,0 0 1,0 0-1,0 0 1,0 0-1,0-1 1,0 1-1,0 0 1,0 0-1,0 0 1,0 0-1,0 0 1,0-1-1,0 1 1,0 0-1,0 0 0,0 0 1,0 0-1,1-1 1,-1 1-1,0 0 1,0 0-1,0 0 1,0 0-1,0 0 1,0 0-1,0 0 1,1-1-1,-1 1 1,0 0-1,-17-3 275,-274-1-280,160 6 0,18-1 0,-299-9 0,384 4 0,0 0 0,-40-13 0,-26-4 0,39 16 0,1 2 0,-65 5 0,26 1 0,-443-3 0,499-2 0,1-2 0,-1-2 0,-41-11 0,42 8 0,-1 2 0,0 1 0,-45-1 0,-52 6 0,-162 4 0,276-1 0,0 2 0,0 0 0,0 1 0,1 1 0,-21 9 0,15-5 0,-1-1 0,-28 5 0,-42 3 0,0-4 0,-139 1 0,216-14 0,-9-1 0,1 1 0,-1 2 0,1 0 0,-35 9 0,25-3 0,0-1 0,-75 4 0,-77-12 0,73-1 0,-16 3 0,-135-3 0,258 1 0,1-1 0,0 0 0,-1-1 0,1 1 0,0-1 0,0-1 0,1 0 0,-1 0 0,1-1 0,0 1 0,-9-9 0,-37-21 0,-250-102 0,296 134 0,1-1 0,-1 0 0,1 0 0,-10-6 0,16 8 0,-1 1 0,0-1 0,0 1 0,0-1 0,1 1 0,-1-1 0,0 1 0,1-1 0,-1 0 0,1 1 0,-1-1 0,0 0 0,1 0 0,0 0 0,-1 1 0,1-1 0,-1 0 0,1 0 0,0 0 0,0 0 0,-1 0 0,1 1 0,0-1 0,0 0 0,0 0 0,0 0 0,0 0 0,0 0 0,0 0 0,1 0 0,-1 0 0,0 0 0,0 1 0,1-1 0,-1 0 0,1 0 0,-1 0 0,0 0 0,1 1 0,-1-1 0,1 0 0,0 1 0,-1-1 0,1 0 0,0 1 0,1-2 0,2-1 0,1 0 0,-1 0 0,1 0 0,0 1 0,0-1 0,0 1 0,0 0 0,0 1 0,0-1 0,1 1 0,9-1 0,10 0 0,32 2 0,-35 1 0,320 1 0,-325-1 0,0 2 0,0 0 0,0 0 0,0 2 0,0 0 0,-1 1 0,23 12 0,-22-9 0,0 1 0,0 1 0,16 14 0,-13-10 0,25 16 0,-37-27 0,0 0 0,0-1 0,0 0 0,0 0 0,0 0 0,0-1 0,12 1 0,4-1 0,30-2 0,-40-1 0,1 1 0,-1 0 0,0 1 0,1 1 0,-1 0 0,20 6 0,-3 1 0,-1-2 0,38 5 0,29 6 0,-80-13 0,-2 1 0,17 8 0,-18-8 0,0 0 0,0-1 0,17 4 0,170 35 0,-137-31 0,2-4 0,81 3 0,133-12 0,-118-2 0,101 2 0,-253 0 0,-1-1 0,1 0 0,-1-1 0,1 0 0,-1-1 0,0 1 0,10-6 0,61-33 0,-33 15 0,-13 10 0,1 2 0,0 2 0,1 1 0,1 1 0,-1 2 0,1 2 0,44-2 0,38-5 0,-147 11 0,-36-7 0,46 4 0,1 0 0,-1-2 0,1 0 0,0-1 0,1 0 0,0-1 0,-26-20 0,15 10 0,-1 2 0,-1 0 0,-46-18 0,55 28 0,-1 0 0,1 1 0,-1 1 0,0 1 0,0 1 0,-32 0 0,12 3 0,-1 2 0,-71 13 0,87-9 0,0 1 0,1 1 0,-1 1 0,2 1 0,-32 18 0,36-18 0,-1-1 0,0-1 0,0-1 0,-25 5 0,20-5 0,-1 1 0,-27 12 0,30-9 0,0-1 0,0-1 0,-1-1 0,-1-1 0,1-1 0,-1-2 0,0 0 0,-43-1 0,-336-4 0,379 2 0,-40 7 0,38-3 0,-30 0 0,22-2 0,0 1 0,1 2 0,0 1 0,-41 15 0,46-15 0,1-2 0,-53 4 0,15-3 0,31-2 0,-1-1 0,-58-3 0,92-1 0,1 1 0,-1 0 0,1 0 0,-1-1 0,1 0 0,-1 1 0,1-1 0,-1 0 0,1 0 0,0 0 0,0-1 0,-1 1 0,1 0 0,0-1 0,0 0 0,0 1 0,0-1 0,1 0 0,-1 0 0,0 0 0,-1-4 0,1 3 0,0-1 0,1 0 0,0 0 0,0 0 0,0-1 0,0 1 0,0 0 0,1 0 0,0 0 0,0 0 0,0-1 0,2-5 0,-2 3 0,2 0 0,-1 1 0,1-1 0,0 1 0,0-1 0,1 1 0,0 0 0,0 0 0,0 0 0,1 0 0,0 0 0,0 1 0,1 0 0,-1 0 0,1 0 0,10-8 0,-7 10 0,-1 0 0,1 0 0,0 1 0,0 0 0,0 0 0,0 1 0,0 0 0,0 1 0,11 0 0,5 1 0,-1 1 0,24 5 0,11 8 0,-40-9 0,0-1 0,23 3 0,-30-6 0,0 0 0,-1 1 0,1 0 0,-1 1 0,19 10 0,-18-9 0,0 0 0,0 0 0,1-1 0,18 4 0,29 1 0,-11-2 0,-1 2 0,55 17 0,-24 6 0,-57-22 0,1-1 0,0-1 0,0-1 0,1 0 0,27 3 0,-36-10 0,-1 2 0,1 0 0,0 0 0,-1 1 0,1 1 0,-1 0 0,21 11 0,-22-9 0,0 1 0,1-1 0,-1-1 0,1 0 0,0-1 0,0 0 0,1-1 0,21 2 0,182-5 0,-108-2 0,-102 2 0,0-1 0,0 0 0,-1 0 0,1-1 0,0 0 0,-1 0 0,1 0 0,-1-1 0,1 0 0,-1-1 0,0 1 0,0-1 0,-1 0 0,1-1 0,-1 1 0,7-8 0,-5 4 0,0 0 0,-1 0 0,0 0 0,-1-1 0,0 0 0,0 0 0,-1 0 0,0-1 0,0 1 0,3-16 0,-2 6 0,1 0 0,1 0 0,13-24 0,-4 7 0,-9 22 0,-1 1 0,-1-1 0,0 0 0,-1 0 0,-1 0 0,0 0 0,2-24 0,-5 37 0,0 0 0,0 0 0,0 0 0,0 0 0,0 0 0,0 0 0,-1 0 0,1 0 0,0 0 0,0 0 0,-1 0 0,1 0 0,-1 0 0,1 0 0,-1 0 0,1 0 0,-1 1 0,1-1 0,-1 0 0,0 0 0,1 1 0,-1-1 0,0 0 0,0 1 0,-1-2 0,1 2 0,-1-1 0,0 1 0,1 0 0,-1 0 0,1 0 0,-1 0 0,0 0 0,1 0 0,-1 0 0,1 0 0,-1 1 0,1-1 0,-1 1 0,-2 0 0,-5 3 0,-1 1 0,1 0 0,-15 11 0,-26 20 0,3 2 0,-86 87 0,80-54-108,39-51-1149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2:00.4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2:02.0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2:02.3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2:04.0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2:07.3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2:07.7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2:10:53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7740-D573-49ED-A67C-A89BC19D8CD6}" type="datetimeFigureOut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65CA-4785-46A5-AB9E-44B2756AD6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E622F-1B64-48A6-9D69-F81E58C534E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EBFAB-B5CB-44BB-AE64-B3CE53A2827B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1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EBFAB-B5CB-44BB-AE64-B3CE53A2827B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61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EBFAB-B5CB-44BB-AE64-B3CE53A2827B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5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EBFAB-B5CB-44BB-AE64-B3CE53A2827B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5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5F6C-B001-40C7-AC2D-E56B0900E2A5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FB57-8466-4F38-B18F-219744578F4A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3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63D7-4FFF-4A7B-94FB-F21459D03E43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1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44C2-AA07-48CA-99E8-E69D443421E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20" y="343782"/>
            <a:ext cx="8228280" cy="570539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91"/>
            <a:ext cx="8229600" cy="51349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7526-D9F5-4845-B55D-BE1C425A59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2630-6B08-4F0A-98DB-6F38B7B45A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D844-6E3B-4B72-BA7D-34C54B5DCC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A578-87B3-4DB5-A34C-CC7D5CEF158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987C-B2CF-4844-A686-8B3B1DF23B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C5B5-AA96-4CBB-A6CC-858A7FE8DA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35CE-2394-4E5F-A443-6F0A8EA46FE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9917-340F-43DC-9CC7-61348AEE3301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3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058E-36CF-4678-927D-F1755C6ED2E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B622-3764-4E78-AC0E-15F389D9500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C9A7-07A7-46C9-809A-71DC991973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A1A7E-4CF9-4B10-B9D3-A43A415DA245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4FCB-2B1A-4218-BD43-6D2F70D5FBF3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848C-A5FD-40F9-BD87-D9765422AD09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9D31-A805-4304-BAD8-94D59736FD93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128E-9B1A-469A-BC0F-294270594796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0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6BF0-0BE1-4DF8-A8A2-C97C8C5A10A3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723-4414-4263-AF64-EDEA7368210A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731C-5FAA-480B-8C2C-6AB5F30F895D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5122-3B8B-47EF-84F8-079C96B94FEA}" type="datetime1">
              <a:rPr lang="zh-CN" altLang="en-US" smtClean="0"/>
              <a:pPr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6F83F-4606-4C07-9935-66E965ACA1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63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customXml" Target="../ink/ink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57200" y="951775"/>
            <a:ext cx="8229600" cy="0"/>
          </a:xfrm>
          <a:prstGeom prst="line">
            <a:avLst/>
          </a:prstGeom>
          <a:ln w="25400">
            <a:solidFill>
              <a:srgbClr val="B30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45959" y="2576009"/>
            <a:ext cx="70520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3300" b="1" dirty="0">
                <a:solidFill>
                  <a:srgbClr val="C00000"/>
                </a:solidFill>
                <a:cs typeface="+mn-ea"/>
                <a:sym typeface="+mn-lt"/>
              </a:rPr>
              <a:t>大作业</a:t>
            </a:r>
            <a:r>
              <a:rPr lang="en-US" altLang="zh-CN" sz="3300" b="1" dirty="0">
                <a:solidFill>
                  <a:srgbClr val="C00000"/>
                </a:solidFill>
                <a:cs typeface="+mn-ea"/>
                <a:sym typeface="+mn-lt"/>
              </a:rPr>
              <a:t>——</a:t>
            </a:r>
            <a:r>
              <a:rPr lang="zh-CN" altLang="en-US" sz="3300" b="1" dirty="0">
                <a:solidFill>
                  <a:srgbClr val="C00000"/>
                </a:solidFill>
                <a:cs typeface="+mn-ea"/>
                <a:sym typeface="+mn-lt"/>
              </a:rPr>
              <a:t>结果分析</a:t>
            </a:r>
            <a:endParaRPr lang="en-US" altLang="zh-CN" sz="33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+mn-ea"/>
                <a:sym typeface="+mn-lt"/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t="14374" b="46308"/>
          <a:stretch/>
        </p:blipFill>
        <p:spPr>
          <a:xfrm>
            <a:off x="6148896" y="155743"/>
            <a:ext cx="2537904" cy="6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F0AC-7465-4E6F-8A90-68BF4F6C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Xgboost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算法结果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31CDF-A001-4201-B342-2534BA2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F1551B-E683-4CB3-A2C2-B7F46DA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各特征的权重如图所示：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76AE1F-F5B2-4E5C-BD61-C7ADBE96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27" y="1780197"/>
            <a:ext cx="6370207" cy="42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8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F0AC-7465-4E6F-8A90-68BF4F6C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Xgboost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算法结果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31CDF-A001-4201-B342-2534BA2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F1551B-E683-4CB3-A2C2-B7F46DA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205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根据特征权重图可以得知，筹款目标和筹款期限是重要性最高的两个指标</a:t>
            </a:r>
            <a:r>
              <a:rPr lang="en-US" altLang="zh-CN" sz="2000" kern="100" dirty="0">
                <a:cs typeface="+mn-ea"/>
                <a:sym typeface="+mn-lt"/>
              </a:rPr>
              <a:t>.</a:t>
            </a:r>
            <a:r>
              <a:rPr lang="zh-CN" altLang="en-US" sz="2000" kern="100" dirty="0">
                <a:cs typeface="+mn-ea"/>
                <a:sym typeface="+mn-lt"/>
              </a:rPr>
              <a:t>因为筹款目标越高，筹款期限越短会是筹款难度更高，对是否能成功筹款有着直观影响；此外我们注意到，</a:t>
            </a:r>
            <a:r>
              <a:rPr lang="en-US" altLang="zh-CN" sz="2000" kern="100" dirty="0">
                <a:cs typeface="+mn-ea"/>
                <a:sym typeface="+mn-lt"/>
              </a:rPr>
              <a:t>loc(0)</a:t>
            </a:r>
            <a:r>
              <a:rPr lang="zh-CN" altLang="en-US" sz="2000" kern="100" dirty="0">
                <a:cs typeface="+mn-ea"/>
                <a:sym typeface="+mn-lt"/>
              </a:rPr>
              <a:t>的重要性在其余</a:t>
            </a:r>
            <a:r>
              <a:rPr lang="en-US" altLang="zh-CN" sz="2000" kern="100" dirty="0">
                <a:cs typeface="+mn-ea"/>
                <a:sym typeface="+mn-lt"/>
              </a:rPr>
              <a:t>loc</a:t>
            </a:r>
            <a:r>
              <a:rPr lang="zh-CN" altLang="en-US" sz="2000" kern="100" dirty="0">
                <a:cs typeface="+mn-ea"/>
                <a:sym typeface="+mn-lt"/>
              </a:rPr>
              <a:t>中相对较高，这可能与来自该地区的专案有着某些吸引人的共性有关，提示我们可以对此做进一步分析。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363C5B2-6211-4207-9E79-0D6ACC4EEE16}"/>
              </a:ext>
            </a:extLst>
          </p:cNvPr>
          <p:cNvSpPr txBox="1">
            <a:spLocks/>
          </p:cNvSpPr>
          <p:nvPr/>
        </p:nvSpPr>
        <p:spPr>
          <a:xfrm>
            <a:off x="457200" y="3221413"/>
            <a:ext cx="8229600" cy="12527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综上所述，通过数据清洗和</a:t>
            </a:r>
            <a:r>
              <a:rPr lang="en-US" altLang="zh-CN" sz="2000" kern="100" dirty="0">
                <a:cs typeface="+mn-ea"/>
                <a:sym typeface="+mn-lt"/>
              </a:rPr>
              <a:t>Xgboost</a:t>
            </a:r>
            <a:r>
              <a:rPr lang="zh-CN" altLang="en-US" sz="2000" kern="100" dirty="0">
                <a:cs typeface="+mn-ea"/>
                <a:sym typeface="+mn-lt"/>
              </a:rPr>
              <a:t>分类算法，我们得到一个预测能否筹款成功的预测模型。其召回率达到了</a:t>
            </a:r>
            <a:r>
              <a:rPr lang="en-US" altLang="zh-CN" sz="2000" kern="100" dirty="0">
                <a:cs typeface="+mn-ea"/>
                <a:sym typeface="+mn-lt"/>
              </a:rPr>
              <a:t>73.7%</a:t>
            </a:r>
            <a:r>
              <a:rPr lang="zh-CN" altLang="en-US" sz="2000" kern="100" dirty="0">
                <a:cs typeface="+mn-ea"/>
                <a:sym typeface="+mn-lt"/>
              </a:rPr>
              <a:t>，能较好地预测最终筹款的结果。</a:t>
            </a:r>
          </a:p>
        </p:txBody>
      </p:sp>
    </p:spTree>
    <p:extLst>
      <p:ext uri="{BB962C8B-B14F-4D97-AF65-F5344CB8AC3E}">
        <p14:creationId xmlns:p14="http://schemas.microsoft.com/office/powerpoint/2010/main" val="183070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8520" y="362070"/>
            <a:ext cx="8228280" cy="57053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300" dirty="0">
                <a:latin typeface="+mn-lt"/>
                <a:ea typeface="+mn-ea"/>
                <a:cs typeface="+mn-ea"/>
                <a:sym typeface="+mn-lt"/>
              </a:rPr>
              <a:t>爬取数据结果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86955" y="1078588"/>
            <a:ext cx="8236421" cy="4850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根据实验报告中所说明的爬取方法，我们得到了源数据共</a:t>
            </a:r>
            <a:r>
              <a:rPr lang="en-US" altLang="zh-CN" sz="2000" kern="100" dirty="0">
                <a:cs typeface="+mn-ea"/>
                <a:sym typeface="+mn-lt"/>
              </a:rPr>
              <a:t>37</a:t>
            </a:r>
            <a:r>
              <a:rPr lang="zh-CN" altLang="en-US" sz="2000" kern="100" dirty="0">
                <a:cs typeface="+mn-ea"/>
                <a:sym typeface="+mn-lt"/>
              </a:rPr>
              <a:t>列（即</a:t>
            </a:r>
            <a:r>
              <a:rPr lang="en-US" altLang="zh-CN" sz="2000" kern="100" dirty="0">
                <a:cs typeface="+mn-ea"/>
                <a:sym typeface="+mn-lt"/>
              </a:rPr>
              <a:t>37</a:t>
            </a:r>
            <a:r>
              <a:rPr lang="zh-CN" altLang="en-US" sz="2000" kern="100" dirty="0">
                <a:cs typeface="+mn-ea"/>
                <a:sym typeface="+mn-lt"/>
              </a:rPr>
              <a:t>个原始指标），存于</a:t>
            </a:r>
            <a:r>
              <a:rPr lang="en-US" altLang="zh-CN" sz="2000" kern="100" dirty="0">
                <a:cs typeface="+mn-ea"/>
                <a:sym typeface="+mn-lt"/>
              </a:rPr>
              <a:t>new_ raw _data.xlsx</a:t>
            </a:r>
            <a:r>
              <a:rPr lang="zh-CN" altLang="en-US" sz="2000" kern="100" dirty="0">
                <a:cs typeface="+mn-ea"/>
                <a:sym typeface="+mn-lt"/>
              </a:rPr>
              <a:t>文件中。</a:t>
            </a: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为了得到预测结果（是否成功募集）我们选出如下指标：</a:t>
            </a:r>
            <a:endParaRPr lang="en-US" altLang="zh-CN" sz="2000" kern="10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cs typeface="+mn-ea"/>
                <a:sym typeface="+mn-lt"/>
              </a:rPr>
              <a:t>      </a:t>
            </a:r>
            <a:r>
              <a:rPr lang="zh-CN" altLang="en-US" sz="2000" kern="100" dirty="0">
                <a:cs typeface="+mn-ea"/>
                <a:sym typeface="+mn-lt"/>
              </a:rPr>
              <a:t>定性：种类（</a:t>
            </a:r>
            <a:r>
              <a:rPr lang="en-US" altLang="zh-CN" sz="2000" kern="100" dirty="0">
                <a:cs typeface="+mn-ea"/>
                <a:sym typeface="+mn-lt"/>
              </a:rPr>
              <a:t>category</a:t>
            </a:r>
            <a:r>
              <a:rPr lang="zh-CN" altLang="en-US" sz="2000" kern="100" dirty="0">
                <a:cs typeface="+mn-ea"/>
                <a:sym typeface="+mn-lt"/>
              </a:rPr>
              <a:t>），所在地（</a:t>
            </a:r>
            <a:r>
              <a:rPr lang="en-US" altLang="zh-CN" sz="2000" kern="100" dirty="0">
                <a:cs typeface="+mn-ea"/>
                <a:sym typeface="+mn-lt"/>
              </a:rPr>
              <a:t>location</a:t>
            </a:r>
            <a:r>
              <a:rPr lang="zh-CN" altLang="en-US" sz="2000" kern="100" dirty="0">
                <a:cs typeface="+mn-ea"/>
                <a:sym typeface="+mn-lt"/>
              </a:rPr>
              <a:t>），是否被选为「我们喜        </a:t>
            </a:r>
            <a:endParaRPr lang="en-US" altLang="zh-CN" sz="2000" kern="10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      爱的专案」（</a:t>
            </a:r>
            <a:r>
              <a:rPr lang="en-US" altLang="zh-CN" sz="2000" kern="100" dirty="0" err="1">
                <a:cs typeface="+mn-ea"/>
                <a:sym typeface="+mn-lt"/>
              </a:rPr>
              <a:t>stuff_picked</a:t>
            </a:r>
            <a:r>
              <a:rPr lang="zh-CN" altLang="en-US" sz="2000" kern="100" dirty="0">
                <a:cs typeface="+mn-ea"/>
                <a:sym typeface="+mn-lt"/>
              </a:rPr>
              <a:t>）</a:t>
            </a:r>
            <a:endParaRPr lang="en-US" altLang="zh-CN" sz="2000" kern="10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cs typeface="+mn-ea"/>
                <a:sym typeface="+mn-lt"/>
              </a:rPr>
              <a:t>      </a:t>
            </a:r>
            <a:r>
              <a:rPr lang="zh-CN" altLang="en-US" sz="2000" kern="100" dirty="0">
                <a:cs typeface="+mn-ea"/>
                <a:sym typeface="+mn-lt"/>
              </a:rPr>
              <a:t>定量：筹款目标（</a:t>
            </a:r>
            <a:r>
              <a:rPr lang="en-US" altLang="zh-CN" sz="2000" kern="100" dirty="0">
                <a:cs typeface="+mn-ea"/>
                <a:sym typeface="+mn-lt"/>
              </a:rPr>
              <a:t>goal</a:t>
            </a:r>
            <a:r>
              <a:rPr lang="zh-CN" altLang="en-US" sz="2000" kern="100" dirty="0">
                <a:cs typeface="+mn-ea"/>
                <a:sym typeface="+mn-lt"/>
              </a:rPr>
              <a:t>），筹款期限（</a:t>
            </a:r>
            <a:r>
              <a:rPr lang="en-US" altLang="zh-CN" sz="2000" kern="100" dirty="0">
                <a:cs typeface="+mn-ea"/>
                <a:sym typeface="+mn-lt"/>
              </a:rPr>
              <a:t>period</a:t>
            </a:r>
            <a:r>
              <a:rPr lang="zh-CN" altLang="en-US" sz="2000" kern="100" dirty="0">
                <a:cs typeface="+mn-ea"/>
                <a:sym typeface="+mn-lt"/>
              </a:rPr>
              <a:t>）</a:t>
            </a:r>
            <a:endParaRPr lang="en-US" altLang="zh-CN" sz="2000" kern="10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altLang="zh-CN" sz="2000" kern="100" dirty="0">
                <a:cs typeface="+mn-ea"/>
                <a:sym typeface="+mn-lt"/>
              </a:rPr>
              <a:t>      </a:t>
            </a:r>
            <a:r>
              <a:rPr lang="zh-CN" altLang="en-US" sz="2000" kern="100" dirty="0">
                <a:cs typeface="+mn-ea"/>
                <a:sym typeface="+mn-lt"/>
              </a:rPr>
              <a:t>预测目标：是否筹款成功（</a:t>
            </a:r>
            <a:r>
              <a:rPr lang="en-US" altLang="zh-CN" sz="2000" kern="100" dirty="0">
                <a:cs typeface="+mn-ea"/>
                <a:sym typeface="+mn-lt"/>
              </a:rPr>
              <a:t>success</a:t>
            </a:r>
            <a:r>
              <a:rPr lang="zh-CN" altLang="en-US" sz="2000" kern="100" dirty="0">
                <a:cs typeface="+mn-ea"/>
                <a:sym typeface="+mn-lt"/>
              </a:rPr>
              <a:t>），</a:t>
            </a:r>
            <a:r>
              <a:rPr lang="en-US" altLang="zh-CN" sz="2000" kern="100" dirty="0">
                <a:cs typeface="+mn-ea"/>
                <a:sym typeface="+mn-lt"/>
              </a:rPr>
              <a:t>0-1</a:t>
            </a:r>
            <a:r>
              <a:rPr lang="zh-CN" altLang="en-US" sz="2000" kern="100" dirty="0">
                <a:cs typeface="+mn-ea"/>
                <a:sym typeface="+mn-lt"/>
              </a:rPr>
              <a:t>变量</a:t>
            </a:r>
            <a:endParaRPr lang="en-US" altLang="zh-CN" sz="2000" kern="100" dirty="0">
              <a:cs typeface="+mn-ea"/>
              <a:sym typeface="+mn-lt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  <a:tabLst>
                <a:tab pos="457200" algn="l"/>
              </a:tabLst>
            </a:pP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为了将种类和所在地变量纳入模型进行求解，我们将其转化为</a:t>
            </a:r>
            <a:r>
              <a:rPr lang="en-US" altLang="zh-CN" sz="2000" kern="100" dirty="0">
                <a:cs typeface="+mn-ea"/>
                <a:sym typeface="+mn-lt"/>
              </a:rPr>
              <a:t>0-1</a:t>
            </a:r>
            <a:r>
              <a:rPr lang="zh-CN" altLang="en-US" sz="2000" kern="100" dirty="0">
                <a:cs typeface="+mn-ea"/>
                <a:sym typeface="+mn-lt"/>
              </a:rPr>
              <a:t>变量。即新建</a:t>
            </a:r>
            <a:r>
              <a:rPr lang="en-US" altLang="zh-CN" sz="2000" kern="100" dirty="0">
                <a:cs typeface="+mn-ea"/>
                <a:sym typeface="+mn-lt"/>
              </a:rPr>
              <a:t>15</a:t>
            </a:r>
            <a:r>
              <a:rPr lang="zh-CN" altLang="en-US" sz="2000" kern="100" dirty="0">
                <a:cs typeface="+mn-ea"/>
                <a:sym typeface="+mn-lt"/>
              </a:rPr>
              <a:t>列对应种类，</a:t>
            </a:r>
            <a:r>
              <a:rPr lang="en-US" altLang="zh-CN" sz="2000" kern="100" dirty="0">
                <a:cs typeface="+mn-ea"/>
                <a:sym typeface="+mn-lt"/>
              </a:rPr>
              <a:t>11</a:t>
            </a:r>
            <a:r>
              <a:rPr lang="zh-CN" altLang="en-US" sz="2000" kern="100" dirty="0">
                <a:cs typeface="+mn-ea"/>
                <a:sym typeface="+mn-lt"/>
              </a:rPr>
              <a:t>列对应所在地，如果该专案符合该种类或是属于该所在地，则相应的量置为</a:t>
            </a:r>
            <a:r>
              <a:rPr lang="en-US" altLang="zh-CN" sz="2000" kern="100" dirty="0">
                <a:cs typeface="+mn-ea"/>
                <a:sym typeface="+mn-lt"/>
              </a:rPr>
              <a:t>1</a:t>
            </a:r>
            <a:r>
              <a:rPr lang="zh-CN" altLang="en-US" sz="2000" kern="100" dirty="0">
                <a:cs typeface="+mn-ea"/>
                <a:sym typeface="+mn-lt"/>
              </a:rPr>
              <a:t>，反之为</a:t>
            </a:r>
            <a:r>
              <a:rPr lang="en-US" altLang="zh-CN" sz="2000" kern="100" dirty="0">
                <a:cs typeface="+mn-ea"/>
                <a:sym typeface="+mn-lt"/>
              </a:rPr>
              <a:t>0</a:t>
            </a:r>
            <a:r>
              <a:rPr lang="zh-CN" altLang="en-US" sz="2000" kern="100" dirty="0">
                <a:cs typeface="+mn-ea"/>
                <a:sym typeface="+mn-lt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+mn-ea"/>
                <a:sym typeface="+mn-lt"/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80375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8520" y="362070"/>
            <a:ext cx="8228280" cy="5705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300" dirty="0">
                <a:latin typeface="+mn-lt"/>
                <a:ea typeface="+mn-ea"/>
                <a:cs typeface="+mn-ea"/>
                <a:sym typeface="+mn-lt"/>
              </a:rPr>
              <a:t>Xgboost</a:t>
            </a:r>
            <a:r>
              <a:rPr lang="zh-CN" altLang="en-US" sz="3300" dirty="0">
                <a:latin typeface="+mn-lt"/>
                <a:ea typeface="+mn-ea"/>
                <a:cs typeface="+mn-ea"/>
                <a:sym typeface="+mn-lt"/>
              </a:rPr>
              <a:t>算法简介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486955" y="1078588"/>
            <a:ext cx="8236421" cy="2049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如何将一个人群分为男性女性？</a:t>
            </a: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头发长短？是否穿高跟鞋？有没有喉结？</a:t>
            </a: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怎样的分类指标最好？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+mn-ea"/>
                <a:sym typeface="+mn-lt"/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331878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8520" y="362070"/>
            <a:ext cx="8228280" cy="5705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300" dirty="0">
                <a:latin typeface="+mn-lt"/>
                <a:ea typeface="+mn-ea"/>
                <a:cs typeface="+mn-ea"/>
                <a:sym typeface="+mn-lt"/>
              </a:rPr>
              <a:t>GBDT</a:t>
            </a:r>
            <a:r>
              <a:rPr lang="zh-CN" altLang="en-US" sz="3300" dirty="0">
                <a:latin typeface="+mn-lt"/>
                <a:ea typeface="+mn-ea"/>
                <a:cs typeface="+mn-ea"/>
                <a:sym typeface="+mn-lt"/>
              </a:rPr>
              <a:t>的一个简单引入例子</a:t>
            </a:r>
          </a:p>
        </p:txBody>
      </p:sp>
      <p:sp>
        <p:nvSpPr>
          <p:cNvPr id="8" name="矩形 7"/>
          <p:cNvSpPr/>
          <p:nvPr/>
        </p:nvSpPr>
        <p:spPr>
          <a:xfrm>
            <a:off x="486955" y="1078588"/>
            <a:ext cx="8236421" cy="2850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>
                <a:cs typeface="+mn-ea"/>
                <a:sym typeface="+mn-lt"/>
              </a:rPr>
              <a:t>GBDT(Gradient Boosting Decision Tree)</a:t>
            </a:r>
            <a:r>
              <a:rPr lang="zh-CN" altLang="en-US" sz="2000" kern="100" dirty="0">
                <a:cs typeface="+mn-ea"/>
                <a:sym typeface="+mn-lt"/>
              </a:rPr>
              <a:t>，梯度增强决策树。因为</a:t>
            </a:r>
            <a:r>
              <a:rPr lang="en-US" altLang="zh-CN" sz="2000" kern="100" dirty="0">
                <a:cs typeface="+mn-ea"/>
                <a:sym typeface="+mn-lt"/>
              </a:rPr>
              <a:t>Xgboost</a:t>
            </a:r>
            <a:r>
              <a:rPr lang="zh-CN" altLang="en-US" sz="2000" kern="100" dirty="0">
                <a:cs typeface="+mn-ea"/>
                <a:sym typeface="+mn-lt"/>
              </a:rPr>
              <a:t>本质上还是一个</a:t>
            </a:r>
            <a:r>
              <a:rPr lang="en-US" altLang="zh-CN" sz="2000" kern="100" dirty="0">
                <a:cs typeface="+mn-ea"/>
                <a:sym typeface="+mn-lt"/>
              </a:rPr>
              <a:t>GBDT</a:t>
            </a:r>
            <a:r>
              <a:rPr lang="zh-CN" altLang="en-US" sz="2000" kern="100" dirty="0">
                <a:cs typeface="+mn-ea"/>
                <a:sym typeface="+mn-lt"/>
              </a:rPr>
              <a:t>，但是力争把速度和效率发挥到极致，所以叫</a:t>
            </a:r>
            <a:r>
              <a:rPr lang="en-US" altLang="zh-CN" sz="2000" kern="100" dirty="0">
                <a:cs typeface="+mn-ea"/>
                <a:sym typeface="+mn-lt"/>
              </a:rPr>
              <a:t>X (Extreme) </a:t>
            </a:r>
            <a:r>
              <a:rPr lang="en-US" altLang="zh-CN" sz="2000" kern="100" dirty="0" err="1">
                <a:cs typeface="+mn-ea"/>
                <a:sym typeface="+mn-lt"/>
              </a:rPr>
              <a:t>Gboost</a:t>
            </a:r>
            <a:r>
              <a:rPr lang="zh-CN" altLang="en-US" sz="2000" kern="100" dirty="0">
                <a:cs typeface="+mn-ea"/>
                <a:sym typeface="+mn-lt"/>
              </a:rPr>
              <a:t>。我们先从</a:t>
            </a:r>
            <a:r>
              <a:rPr lang="en-US" altLang="zh-CN" sz="2000" kern="100" dirty="0">
                <a:cs typeface="+mn-ea"/>
                <a:sym typeface="+mn-lt"/>
              </a:rPr>
              <a:t>GBDT</a:t>
            </a:r>
            <a:r>
              <a:rPr lang="zh-CN" altLang="en-US" sz="2000" kern="100" dirty="0">
                <a:cs typeface="+mn-ea"/>
                <a:sym typeface="+mn-lt"/>
              </a:rPr>
              <a:t>讲起。</a:t>
            </a: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endParaRPr lang="en-US" altLang="zh-CN" sz="2000" kern="100" dirty="0">
              <a:cs typeface="+mn-ea"/>
              <a:sym typeface="+mn-lt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假定训练集只有</a:t>
            </a:r>
            <a:r>
              <a:rPr lang="en-US" altLang="zh-CN" sz="2000" kern="100" dirty="0">
                <a:cs typeface="+mn-ea"/>
                <a:sym typeface="+mn-lt"/>
              </a:rPr>
              <a:t>4</a:t>
            </a:r>
            <a:r>
              <a:rPr lang="zh-CN" altLang="en-US" sz="2000" kern="100" dirty="0">
                <a:cs typeface="+mn-ea"/>
                <a:sym typeface="+mn-lt"/>
              </a:rPr>
              <a:t>个人：</a:t>
            </a:r>
            <a:r>
              <a:rPr lang="en-US" altLang="zh-CN" sz="2000" kern="100" dirty="0">
                <a:cs typeface="+mn-ea"/>
                <a:sym typeface="+mn-lt"/>
              </a:rPr>
              <a:t>A,B,C,D</a:t>
            </a:r>
            <a:r>
              <a:rPr lang="zh-CN" altLang="en-US" sz="2000" kern="100" dirty="0">
                <a:cs typeface="+mn-ea"/>
                <a:sym typeface="+mn-lt"/>
              </a:rPr>
              <a:t>，他们的年龄分别是</a:t>
            </a:r>
            <a:r>
              <a:rPr lang="en-US" altLang="zh-CN" sz="2000" kern="100" dirty="0">
                <a:cs typeface="+mn-ea"/>
                <a:sym typeface="+mn-lt"/>
              </a:rPr>
              <a:t>14,16,24,26</a:t>
            </a:r>
            <a:r>
              <a:rPr lang="zh-CN" altLang="en-US" sz="2000" kern="100" dirty="0">
                <a:cs typeface="+mn-ea"/>
                <a:sym typeface="+mn-lt"/>
              </a:rPr>
              <a:t>。其中</a:t>
            </a:r>
            <a:r>
              <a:rPr lang="en-US" altLang="zh-CN" sz="2000" kern="100" dirty="0">
                <a:cs typeface="+mn-ea"/>
                <a:sym typeface="+mn-lt"/>
              </a:rPr>
              <a:t>A</a:t>
            </a:r>
            <a:r>
              <a:rPr lang="zh-CN" altLang="en-US" sz="2000" kern="100" dirty="0">
                <a:cs typeface="+mn-ea"/>
                <a:sym typeface="+mn-lt"/>
              </a:rPr>
              <a:t>、</a:t>
            </a:r>
            <a:r>
              <a:rPr lang="en-US" altLang="zh-CN" sz="2000" kern="100" dirty="0">
                <a:cs typeface="+mn-ea"/>
                <a:sym typeface="+mn-lt"/>
              </a:rPr>
              <a:t>B</a:t>
            </a:r>
            <a:r>
              <a:rPr lang="zh-CN" altLang="en-US" sz="2000" kern="100" dirty="0">
                <a:cs typeface="+mn-ea"/>
                <a:sym typeface="+mn-lt"/>
              </a:rPr>
              <a:t>分别是高一和高三学生；</a:t>
            </a:r>
            <a:r>
              <a:rPr lang="en-US" altLang="zh-CN" sz="2000" kern="100" dirty="0">
                <a:cs typeface="+mn-ea"/>
                <a:sym typeface="+mn-lt"/>
              </a:rPr>
              <a:t>C,D</a:t>
            </a:r>
            <a:r>
              <a:rPr lang="zh-CN" altLang="en-US" sz="2000" kern="100" dirty="0">
                <a:cs typeface="+mn-ea"/>
                <a:sym typeface="+mn-lt"/>
              </a:rPr>
              <a:t>分别是应届毕业生和工作两年的员工。</a:t>
            </a:r>
            <a:endParaRPr lang="en-US" altLang="zh-CN" sz="2000" kern="100" dirty="0">
              <a:cs typeface="+mn-ea"/>
              <a:sym typeface="+mn-lt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+mn-ea"/>
                <a:sym typeface="+mn-lt"/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482081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8520" y="362070"/>
            <a:ext cx="8228280" cy="5705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300" dirty="0">
                <a:latin typeface="+mn-lt"/>
                <a:ea typeface="+mn-ea"/>
                <a:cs typeface="+mn-ea"/>
                <a:sym typeface="+mn-lt"/>
              </a:rPr>
              <a:t>GBDT</a:t>
            </a:r>
            <a:r>
              <a:rPr lang="zh-CN" altLang="en-US" sz="3300" dirty="0">
                <a:latin typeface="+mn-lt"/>
                <a:ea typeface="+mn-ea"/>
                <a:cs typeface="+mn-ea"/>
                <a:sym typeface="+mn-lt"/>
              </a:rPr>
              <a:t>的一个简单引入例子</a:t>
            </a:r>
          </a:p>
        </p:txBody>
      </p:sp>
      <p:sp>
        <p:nvSpPr>
          <p:cNvPr id="8" name="矩形 7"/>
          <p:cNvSpPr/>
          <p:nvPr/>
        </p:nvSpPr>
        <p:spPr>
          <a:xfrm>
            <a:off x="486955" y="1078588"/>
            <a:ext cx="8236421" cy="849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先随便用一个年龄</a:t>
            </a:r>
            <a:r>
              <a:rPr lang="en-US" altLang="zh-CN" sz="2000" kern="100" dirty="0">
                <a:cs typeface="+mn-ea"/>
                <a:sym typeface="+mn-lt"/>
              </a:rPr>
              <a:t>20</a:t>
            </a:r>
            <a:r>
              <a:rPr lang="zh-CN" altLang="en-US" sz="2000" kern="100" dirty="0">
                <a:cs typeface="+mn-ea"/>
                <a:sym typeface="+mn-lt"/>
              </a:rPr>
              <a:t>去拟合他们，传统回归决策树得到如下图所示的结果</a:t>
            </a:r>
            <a:endParaRPr lang="en-US" altLang="zh-CN" sz="2000" kern="100" dirty="0">
              <a:cs typeface="+mn-ea"/>
              <a:sym typeface="+mn-lt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+mn-ea"/>
                <a:sym typeface="+mn-lt"/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2CB833-BE8A-4893-AAD4-E9C4C15F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2051050"/>
            <a:ext cx="5953125" cy="3162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75081F7-3BD6-447F-A301-D50FF5C6C6D6}"/>
                  </a:ext>
                </a:extLst>
              </p14:cNvPr>
              <p14:cNvContentPartPr/>
              <p14:nvPr/>
            </p14:nvContentPartPr>
            <p14:xfrm>
              <a:off x="4551333" y="5038973"/>
              <a:ext cx="360" cy="3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75081F7-3BD6-447F-A301-D50FF5C6C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5693" y="50029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AD0F2F8-B2F0-418C-824E-905E9D0E86E1}"/>
                  </a:ext>
                </a:extLst>
              </p14:cNvPr>
              <p14:cNvContentPartPr/>
              <p14:nvPr/>
            </p14:nvContentPartPr>
            <p14:xfrm>
              <a:off x="4575093" y="4928453"/>
              <a:ext cx="2837520" cy="219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AD0F2F8-B2F0-418C-824E-905E9D0E86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9093" y="4892813"/>
                <a:ext cx="29091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79E45A8-F624-42B8-B068-666427C4614E}"/>
                  </a:ext>
                </a:extLst>
              </p14:cNvPr>
              <p14:cNvContentPartPr/>
              <p14:nvPr/>
            </p14:nvContentPartPr>
            <p14:xfrm>
              <a:off x="4070373" y="2891933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79E45A8-F624-42B8-B068-666427C461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4373" y="2855933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A6CD9CB-90C2-4C54-ADF2-DFA3484A1C96}"/>
              </a:ext>
            </a:extLst>
          </p:cNvPr>
          <p:cNvGrpSpPr/>
          <p:nvPr/>
        </p:nvGrpSpPr>
        <p:grpSpPr>
          <a:xfrm>
            <a:off x="4510653" y="3000293"/>
            <a:ext cx="360" cy="360"/>
            <a:chOff x="4510653" y="3000293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11B19C25-A655-450E-9A20-CB5EDC688152}"/>
                    </a:ext>
                  </a:extLst>
                </p14:cNvPr>
                <p14:cNvContentPartPr/>
                <p14:nvPr/>
              </p14:nvContentPartPr>
              <p14:xfrm>
                <a:off x="4510653" y="3000293"/>
                <a:ext cx="360" cy="3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11B19C25-A655-450E-9A20-CB5EDC6881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5013" y="2964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68E564AB-EAE7-4310-99BD-1403A41CB81D}"/>
                    </a:ext>
                  </a:extLst>
                </p14:cNvPr>
                <p14:cNvContentPartPr/>
                <p14:nvPr/>
              </p14:nvContentPartPr>
              <p14:xfrm>
                <a:off x="4510653" y="3000293"/>
                <a:ext cx="360" cy="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68E564AB-EAE7-4310-99BD-1403A41CB8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5013" y="29642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81725C2-9DF1-4D32-933E-A5ACAC5729C5}"/>
                  </a:ext>
                </a:extLst>
              </p14:cNvPr>
              <p14:cNvContentPartPr/>
              <p14:nvPr/>
            </p14:nvContentPartPr>
            <p14:xfrm>
              <a:off x="3440733" y="1252493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81725C2-9DF1-4D32-933E-A5ACAC5729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4733" y="12168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F714E9D-B4A5-4360-B49F-79901C3CCF68}"/>
                  </a:ext>
                </a:extLst>
              </p14:cNvPr>
              <p14:cNvContentPartPr/>
              <p14:nvPr/>
            </p14:nvContentPartPr>
            <p14:xfrm>
              <a:off x="1719933" y="453293"/>
              <a:ext cx="360" cy="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F714E9D-B4A5-4360-B49F-79901C3CCF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3933" y="4176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027C059-DF25-4691-A537-A46DBA638D58}"/>
                  </a:ext>
                </a:extLst>
              </p14:cNvPr>
              <p14:cNvContentPartPr/>
              <p14:nvPr/>
            </p14:nvContentPartPr>
            <p14:xfrm>
              <a:off x="1719933" y="453293"/>
              <a:ext cx="360" cy="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027C059-DF25-4691-A537-A46DBA638D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3933" y="41765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1613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F0AC-7465-4E6F-8A90-68BF4F6C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GBDT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的一个简单引入例子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31CDF-A001-4201-B342-2534BA2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F1551B-E683-4CB3-A2C2-B7F46DA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24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如果用</a:t>
            </a:r>
            <a:r>
              <a:rPr lang="en-US" altLang="zh-CN" sz="2000" kern="100" dirty="0">
                <a:cs typeface="+mn-ea"/>
                <a:sym typeface="+mn-lt"/>
              </a:rPr>
              <a:t>GBDT</a:t>
            </a:r>
            <a:r>
              <a:rPr lang="zh-CN" altLang="en-US" sz="2000" kern="100" dirty="0">
                <a:cs typeface="+mn-ea"/>
                <a:sym typeface="+mn-lt"/>
              </a:rPr>
              <a:t>来做这件事，由于数据太少，我们限定叶子节点最多有两个，即每棵树都只有一个分枝，并且限定只学两棵树。会得到如下结果：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93572C-83A8-41C8-952B-26D579C44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502"/>
          <a:stretch/>
        </p:blipFill>
        <p:spPr>
          <a:xfrm>
            <a:off x="2778918" y="2273271"/>
            <a:ext cx="3586163" cy="2283993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363C5B2-6211-4207-9E79-0D6ACC4EEE16}"/>
              </a:ext>
            </a:extLst>
          </p:cNvPr>
          <p:cNvSpPr txBox="1">
            <a:spLocks/>
          </p:cNvSpPr>
          <p:nvPr/>
        </p:nvSpPr>
        <p:spPr>
          <a:xfrm>
            <a:off x="457200" y="4936563"/>
            <a:ext cx="8229600" cy="45249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用每组的年龄均值来作为预测值，再计算残差。</a:t>
            </a:r>
          </a:p>
        </p:txBody>
      </p:sp>
    </p:spTree>
    <p:extLst>
      <p:ext uri="{BB962C8B-B14F-4D97-AF65-F5344CB8AC3E}">
        <p14:creationId xmlns:p14="http://schemas.microsoft.com/office/powerpoint/2010/main" val="4555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F0AC-7465-4E6F-8A90-68BF4F6C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GBDT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的一个简单引入例子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31CDF-A001-4201-B342-2534BA2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F1551B-E683-4CB3-A2C2-B7F46DA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249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再将残差代替原值，到第二棵树去学习，第二棵树只有两个值</a:t>
            </a:r>
            <a:r>
              <a:rPr lang="en-US" altLang="zh-CN" sz="2000" kern="100" dirty="0">
                <a:cs typeface="+mn-ea"/>
                <a:sym typeface="+mn-lt"/>
              </a:rPr>
              <a:t>1</a:t>
            </a:r>
            <a:r>
              <a:rPr lang="zh-CN" altLang="en-US" sz="2000" kern="100" dirty="0">
                <a:cs typeface="+mn-ea"/>
                <a:sym typeface="+mn-lt"/>
              </a:rPr>
              <a:t>和</a:t>
            </a:r>
            <a:r>
              <a:rPr lang="en-US" altLang="zh-CN" sz="2000" kern="100" dirty="0">
                <a:cs typeface="+mn-ea"/>
                <a:sym typeface="+mn-lt"/>
              </a:rPr>
              <a:t>-1</a:t>
            </a:r>
            <a:r>
              <a:rPr lang="zh-CN" altLang="en-US" sz="2000" kern="100" dirty="0">
                <a:cs typeface="+mn-ea"/>
                <a:sym typeface="+mn-lt"/>
              </a:rPr>
              <a:t>，直接分成两个节点，即</a:t>
            </a:r>
            <a:r>
              <a:rPr lang="en-US" altLang="zh-CN" sz="2000" kern="100" dirty="0">
                <a:cs typeface="+mn-ea"/>
                <a:sym typeface="+mn-lt"/>
              </a:rPr>
              <a:t>A</a:t>
            </a:r>
            <a:r>
              <a:rPr lang="zh-CN" altLang="en-US" sz="2000" kern="100" dirty="0">
                <a:cs typeface="+mn-ea"/>
                <a:sym typeface="+mn-lt"/>
              </a:rPr>
              <a:t>和</a:t>
            </a:r>
            <a:r>
              <a:rPr lang="en-US" altLang="zh-CN" sz="2000" kern="100" dirty="0">
                <a:cs typeface="+mn-ea"/>
                <a:sym typeface="+mn-lt"/>
              </a:rPr>
              <a:t>C</a:t>
            </a:r>
            <a:r>
              <a:rPr lang="zh-CN" altLang="en-US" sz="2000" kern="100" dirty="0">
                <a:cs typeface="+mn-ea"/>
                <a:sym typeface="+mn-lt"/>
              </a:rPr>
              <a:t>分在左边，</a:t>
            </a:r>
            <a:r>
              <a:rPr lang="en-US" altLang="zh-CN" sz="2000" kern="100" dirty="0">
                <a:cs typeface="+mn-ea"/>
                <a:sym typeface="+mn-lt"/>
              </a:rPr>
              <a:t>B</a:t>
            </a:r>
            <a:r>
              <a:rPr lang="zh-CN" altLang="en-US" sz="2000" kern="100" dirty="0">
                <a:cs typeface="+mn-ea"/>
                <a:sym typeface="+mn-lt"/>
              </a:rPr>
              <a:t>和</a:t>
            </a:r>
            <a:r>
              <a:rPr lang="en-US" altLang="zh-CN" sz="2000" kern="100" dirty="0">
                <a:cs typeface="+mn-ea"/>
                <a:sym typeface="+mn-lt"/>
              </a:rPr>
              <a:t>D</a:t>
            </a:r>
            <a:r>
              <a:rPr lang="zh-CN" altLang="en-US" sz="2000" kern="100" dirty="0">
                <a:cs typeface="+mn-ea"/>
                <a:sym typeface="+mn-lt"/>
              </a:rPr>
              <a:t>分在右边。会得到如下结果：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93572C-83A8-41C8-952B-26D579C4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470887"/>
            <a:ext cx="7172325" cy="2295525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363C5B2-6211-4207-9E79-0D6ACC4EEE16}"/>
              </a:ext>
            </a:extLst>
          </p:cNvPr>
          <p:cNvSpPr txBox="1">
            <a:spLocks/>
          </p:cNvSpPr>
          <p:nvPr/>
        </p:nvSpPr>
        <p:spPr>
          <a:xfrm>
            <a:off x="457200" y="4936563"/>
            <a:ext cx="8229600" cy="12496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此时所有人的残差都是</a:t>
            </a:r>
            <a:r>
              <a:rPr lang="en-US" altLang="zh-CN" sz="2000" kern="100" dirty="0">
                <a:cs typeface="+mn-ea"/>
                <a:sym typeface="+mn-lt"/>
              </a:rPr>
              <a:t>0</a:t>
            </a:r>
            <a:r>
              <a:rPr lang="zh-CN" altLang="en-US" sz="2000" kern="100" dirty="0">
                <a:cs typeface="+mn-ea"/>
                <a:sym typeface="+mn-lt"/>
              </a:rPr>
              <a:t>。残差值都为</a:t>
            </a:r>
            <a:r>
              <a:rPr lang="en-US" altLang="zh-CN" sz="2000" kern="100" dirty="0">
                <a:cs typeface="+mn-ea"/>
                <a:sym typeface="+mn-lt"/>
              </a:rPr>
              <a:t>0</a:t>
            </a:r>
            <a:r>
              <a:rPr lang="zh-CN" altLang="en-US" sz="2000" kern="100" dirty="0">
                <a:cs typeface="+mn-ea"/>
                <a:sym typeface="+mn-lt"/>
              </a:rPr>
              <a:t>，相当于第二棵树的预测值和它们的实际值相等，则只需把第二棵树的结论累加到第一棵树上就能得到真实年龄了，即每个人都得到了真实的预测值。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50A2BA-4A95-4231-B5C2-F91592DE63B5}"/>
              </a:ext>
            </a:extLst>
          </p:cNvPr>
          <p:cNvGrpSpPr/>
          <p:nvPr/>
        </p:nvGrpSpPr>
        <p:grpSpPr>
          <a:xfrm>
            <a:off x="5174133" y="4415813"/>
            <a:ext cx="3034800" cy="237600"/>
            <a:chOff x="5174133" y="4415813"/>
            <a:chExt cx="303480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3B3EEF36-67E8-4198-8F59-614E1C6B0D82}"/>
                    </a:ext>
                  </a:extLst>
                </p14:cNvPr>
                <p14:cNvContentPartPr/>
                <p14:nvPr/>
              </p14:nvContentPartPr>
              <p14:xfrm>
                <a:off x="6352773" y="4415813"/>
                <a:ext cx="360" cy="3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3B3EEF36-67E8-4198-8F59-614E1C6B0D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44133" y="44071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AAC31C4-9DCB-4E08-9263-B8D088AB39F9}"/>
                    </a:ext>
                  </a:extLst>
                </p14:cNvPr>
                <p14:cNvContentPartPr/>
                <p14:nvPr/>
              </p14:nvContentPartPr>
              <p14:xfrm>
                <a:off x="6033453" y="4571333"/>
                <a:ext cx="635400" cy="5544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AAC31C4-9DCB-4E08-9263-B8D088AB39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24453" y="4562693"/>
                  <a:ext cx="653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8B5114F1-3292-4189-93D0-E027A8A54B8E}"/>
                    </a:ext>
                  </a:extLst>
                </p14:cNvPr>
                <p14:cNvContentPartPr/>
                <p14:nvPr/>
              </p14:nvContentPartPr>
              <p14:xfrm>
                <a:off x="5174133" y="4483853"/>
                <a:ext cx="3034800" cy="1695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8B5114F1-3292-4189-93D0-E027A8A54B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38493" y="4448213"/>
                  <a:ext cx="310644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788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F0AC-7465-4E6F-8A90-68BF4F6C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Xgboost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算法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31CDF-A001-4201-B342-2534BA2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F1551B-E683-4CB3-A2C2-B7F46DA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US" altLang="zh-CN" sz="2000" kern="100" dirty="0">
                <a:cs typeface="+mn-ea"/>
                <a:sym typeface="+mn-lt"/>
              </a:rPr>
              <a:t>Xgboost</a:t>
            </a:r>
            <a:r>
              <a:rPr lang="zh-CN" altLang="en-US" sz="2000" kern="100" dirty="0">
                <a:cs typeface="+mn-ea"/>
                <a:sym typeface="+mn-lt"/>
              </a:rPr>
              <a:t>的思想与</a:t>
            </a:r>
            <a:r>
              <a:rPr lang="en-US" altLang="zh-CN" sz="2000" kern="100" dirty="0">
                <a:cs typeface="+mn-ea"/>
                <a:sym typeface="+mn-lt"/>
              </a:rPr>
              <a:t>GBDT</a:t>
            </a:r>
            <a:r>
              <a:rPr lang="zh-CN" altLang="en-US" sz="2000" kern="100" dirty="0">
                <a:cs typeface="+mn-ea"/>
                <a:sym typeface="+mn-lt"/>
              </a:rPr>
              <a:t>很类似，两者最大的不同是目标函数的定义不同。如下为</a:t>
            </a:r>
            <a:r>
              <a:rPr lang="en-US" altLang="zh-CN" sz="2000" kern="100" dirty="0">
                <a:cs typeface="+mn-ea"/>
                <a:sym typeface="+mn-lt"/>
              </a:rPr>
              <a:t>Xgboost</a:t>
            </a:r>
            <a:r>
              <a:rPr lang="zh-CN" altLang="en-US" sz="2000" kern="100" dirty="0">
                <a:cs typeface="+mn-ea"/>
                <a:sym typeface="+mn-lt"/>
              </a:rPr>
              <a:t>的目标函数定义：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8C9B8F-192A-40CC-9111-20CDC3C70A68}"/>
                  </a:ext>
                </a:extLst>
              </p:cNvPr>
              <p:cNvSpPr txBox="1"/>
              <p:nvPr/>
            </p:nvSpPr>
            <p:spPr>
              <a:xfrm>
                <a:off x="1865201" y="2389260"/>
                <a:ext cx="541359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𝑂𝑏𝑗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𝑐𝑜𝑛𝑠𝑡𝑎𝑛𝑡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8C9B8F-192A-40CC-9111-20CDC3C70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201" y="2389260"/>
                <a:ext cx="5413597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645BFC38-6C67-4749-89A8-CB892D6BA0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3640747"/>
                <a:ext cx="8229600" cy="255916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30000"/>
                  </a:lnSpc>
                  <a:buFont typeface="Wingdings" panose="05000000000000000000" pitchFamily="2" charset="2"/>
                  <a:buChar char=""/>
                  <a:tabLst>
                    <a:tab pos="457200" algn="l"/>
                  </a:tabLst>
                </a:pPr>
                <a:r>
                  <a:rPr lang="zh-CN" altLang="en-US" sz="2000" kern="100" dirty="0">
                    <a:cs typeface="+mn-ea"/>
                    <a:sym typeface="+mn-lt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kern="10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accPr>
                          <m:e>
                            <m:r>
                              <a:rPr lang="en-US" altLang="zh-CN" sz="2000" b="0" i="1" kern="100" smtClean="0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zh-CN" altLang="en-US" sz="2000" kern="100" dirty="0">
                    <a:cs typeface="+mn-ea"/>
                    <a:sym typeface="+mn-lt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𝑡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−1</m:t>
                    </m:r>
                  </m:oMath>
                </a14:m>
                <a:r>
                  <a:rPr lang="zh-CN" altLang="en-US" sz="2000" kern="100" dirty="0">
                    <a:cs typeface="+mn-ea"/>
                    <a:sym typeface="+mn-lt"/>
                  </a:rPr>
                  <a:t>次迭代所得到的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kern="100" dirty="0">
                    <a:cs typeface="+mn-ea"/>
                    <a:sym typeface="+mn-lt"/>
                  </a:rPr>
                  <a:t>的估计值。每次迭代中添加一棵新树，即学习一个新函数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kern="100" dirty="0">
                    <a:cs typeface="+mn-ea"/>
                    <a:sym typeface="+mn-lt"/>
                  </a:rPr>
                  <a:t> ，去拟合上次预测的残差。在多次迭代下接近真实的值。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Ω</m:t>
                    </m:r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sSub>
                      <m:sSubPr>
                        <m:ctrlP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𝑡</m:t>
                        </m:r>
                      </m:sub>
                    </m:sSub>
                    <m:r>
                      <a:rPr lang="en-US" altLang="zh-CN" sz="2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en-US" sz="2000" kern="100" dirty="0">
                    <a:cs typeface="+mn-ea"/>
                    <a:sym typeface="+mn-lt"/>
                  </a:rPr>
                  <a:t>是正则项，衡量模型的复杂度。其可对复杂模型施加惩罚因素，使得训练出的模型有着更好的泛化能力并且防止过拟合。对于损失函数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𝐿</m:t>
                    </m:r>
                  </m:oMath>
                </a14:m>
                <a:r>
                  <a:rPr lang="zh-CN" altLang="en-US" sz="2000" kern="100" dirty="0">
                    <a:cs typeface="+mn-ea"/>
                    <a:sym typeface="+mn-lt"/>
                  </a:rPr>
                  <a:t>，根据其不同的形式需要用泰勒展开进行近似，这里从略。</a:t>
                </a:r>
              </a:p>
            </p:txBody>
          </p:sp>
        </mc:Choice>
        <mc:Fallback>
          <p:sp>
            <p:nvSpPr>
              <p:cNvPr id="8" name="内容占位符 4">
                <a:extLst>
                  <a:ext uri="{FF2B5EF4-FFF2-40B4-BE49-F238E27FC236}">
                    <a16:creationId xmlns:a16="http://schemas.microsoft.com/office/drawing/2014/main" id="{645BFC38-6C67-4749-89A8-CB892D6B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640747"/>
                <a:ext cx="8229600" cy="2559162"/>
              </a:xfrm>
              <a:prstGeom prst="rect">
                <a:avLst/>
              </a:prstGeom>
              <a:blipFill>
                <a:blip r:embed="rId3"/>
                <a:stretch>
                  <a:fillRect l="-667" r="-741" b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17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CF0AC-7465-4E6F-8A90-68BF4F6C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  <a:ea typeface="+mn-ea"/>
                <a:cs typeface="+mn-ea"/>
                <a:sym typeface="+mn-lt"/>
              </a:rPr>
              <a:t>Xgboost</a:t>
            </a: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算法结果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31CDF-A001-4201-B342-2534BA2D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F366-AA86-4E20-9C14-EE12D42CFD9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F1551B-E683-4CB3-A2C2-B7F46DA0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1400"/>
            <a:ext cx="8229600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综上，我们决定使用</a:t>
            </a:r>
            <a:r>
              <a:rPr lang="en-US" altLang="zh-CN" sz="2000" kern="100" dirty="0">
                <a:cs typeface="+mn-ea"/>
                <a:sym typeface="+mn-lt"/>
              </a:rPr>
              <a:t>Xgboost</a:t>
            </a:r>
            <a:r>
              <a:rPr lang="zh-CN" altLang="en-US" sz="2000" kern="100" dirty="0">
                <a:cs typeface="+mn-ea"/>
                <a:sym typeface="+mn-lt"/>
              </a:rPr>
              <a:t>算法对</a:t>
            </a:r>
            <a:r>
              <a:rPr lang="en-US" altLang="zh-CN" sz="2000" kern="100" dirty="0">
                <a:cs typeface="+mn-ea"/>
                <a:sym typeface="+mn-lt"/>
              </a:rPr>
              <a:t>success</a:t>
            </a:r>
            <a:r>
              <a:rPr lang="zh-CN" altLang="en-US" sz="2000" kern="100" dirty="0">
                <a:cs typeface="+mn-ea"/>
                <a:sym typeface="+mn-lt"/>
              </a:rPr>
              <a:t>变量（是否成功筹款）进行二分类。将清洗后的数据划分为训练集和测试集，并将训练集输入</a:t>
            </a:r>
            <a:r>
              <a:rPr lang="en-US" altLang="zh-CN" sz="2000" kern="100" dirty="0">
                <a:cs typeface="+mn-ea"/>
                <a:sym typeface="+mn-lt"/>
              </a:rPr>
              <a:t>python</a:t>
            </a:r>
            <a:r>
              <a:rPr lang="zh-CN" altLang="en-US" sz="2000" kern="100" dirty="0">
                <a:cs typeface="+mn-ea"/>
                <a:sym typeface="+mn-lt"/>
              </a:rPr>
              <a:t>运行程序，得到</a:t>
            </a:r>
            <a:r>
              <a:rPr lang="en-US" altLang="zh-CN" sz="2000" kern="100" dirty="0">
                <a:cs typeface="+mn-ea"/>
                <a:sym typeface="+mn-lt"/>
              </a:rPr>
              <a:t>Xgboost</a:t>
            </a:r>
            <a:r>
              <a:rPr lang="zh-CN" altLang="en-US" sz="2000" kern="100" dirty="0">
                <a:cs typeface="+mn-ea"/>
                <a:sym typeface="+mn-lt"/>
              </a:rPr>
              <a:t>的分类模型，其在测试集上的分类效果如下：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A363C5B2-6211-4207-9E79-0D6ACC4EEE16}"/>
              </a:ext>
            </a:extLst>
          </p:cNvPr>
          <p:cNvSpPr txBox="1">
            <a:spLocks/>
          </p:cNvSpPr>
          <p:nvPr/>
        </p:nvSpPr>
        <p:spPr>
          <a:xfrm>
            <a:off x="457200" y="5160083"/>
            <a:ext cx="8229600" cy="8526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zh-CN" altLang="en-US" sz="2000" kern="100" dirty="0">
                <a:cs typeface="+mn-ea"/>
                <a:sym typeface="+mn-lt"/>
              </a:rPr>
              <a:t>召回率达到了</a:t>
            </a:r>
            <a:r>
              <a:rPr lang="en-US" altLang="zh-CN" sz="2000" kern="100" dirty="0">
                <a:cs typeface="+mn-ea"/>
                <a:sym typeface="+mn-lt"/>
              </a:rPr>
              <a:t>73.7%.</a:t>
            </a:r>
            <a:r>
              <a:rPr lang="zh-CN" altLang="en-US" sz="2000" kern="100" dirty="0">
                <a:cs typeface="+mn-ea"/>
                <a:sym typeface="+mn-lt"/>
              </a:rPr>
              <a:t>总体而言，模型分类效果较好，可以较好地根据输入的信息判断其是否能筹款成功</a:t>
            </a:r>
            <a:r>
              <a:rPr lang="en-US" altLang="zh-CN" sz="2000" kern="100" dirty="0">
                <a:cs typeface="+mn-ea"/>
                <a:sym typeface="+mn-lt"/>
              </a:rPr>
              <a:t>.</a:t>
            </a:r>
            <a:endParaRPr lang="zh-CN" altLang="en-US" sz="2000" kern="100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2A1A49-A3BB-497A-8BDB-747CA40E0904}"/>
                  </a:ext>
                </a:extLst>
              </p:cNvPr>
              <p:cNvSpPr txBox="1"/>
              <p:nvPr/>
            </p:nvSpPr>
            <p:spPr>
              <a:xfrm>
                <a:off x="2858037" y="2688689"/>
                <a:ext cx="308661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B2A1A49-A3BB-497A-8BDB-747CA40E0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37" y="2688689"/>
                <a:ext cx="3086614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4105E9-7FC9-42A2-AED1-58DA2B89FA71}"/>
                  </a:ext>
                </a:extLst>
              </p:cNvPr>
              <p:cNvSpPr txBox="1"/>
              <p:nvPr/>
            </p:nvSpPr>
            <p:spPr>
              <a:xfrm>
                <a:off x="3199348" y="3416464"/>
                <a:ext cx="2745303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=0.737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C4105E9-7FC9-42A2-AED1-58DA2B89F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348" y="3416464"/>
                <a:ext cx="2745303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6C852C6-D429-4A3A-AE20-A114EE73C1D2}"/>
                  </a:ext>
                </a:extLst>
              </p:cNvPr>
              <p:cNvSpPr txBox="1"/>
              <p:nvPr/>
            </p:nvSpPr>
            <p:spPr>
              <a:xfrm>
                <a:off x="2984160" y="4179160"/>
                <a:ext cx="1821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=0.714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6C852C6-D429-4A3A-AE20-A114EE73C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160" y="4179160"/>
                <a:ext cx="1821011" cy="276999"/>
              </a:xfrm>
              <a:prstGeom prst="rect">
                <a:avLst/>
              </a:prstGeom>
              <a:blipFill>
                <a:blip r:embed="rId4"/>
                <a:stretch>
                  <a:fillRect l="-4027" r="-268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B1E5F8-16F9-4AA7-9828-B50A3BA0A5EC}"/>
                  </a:ext>
                </a:extLst>
              </p:cNvPr>
              <p:cNvSpPr txBox="1"/>
              <p:nvPr/>
            </p:nvSpPr>
            <p:spPr>
              <a:xfrm>
                <a:off x="3085469" y="4695698"/>
                <a:ext cx="1719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=0.734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B1E5F8-16F9-4AA7-9828-B50A3BA0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69" y="4695698"/>
                <a:ext cx="1719702" cy="276999"/>
              </a:xfrm>
              <a:prstGeom prst="rect">
                <a:avLst/>
              </a:prstGeom>
              <a:blipFill>
                <a:blip r:embed="rId5"/>
                <a:stretch>
                  <a:fillRect l="-2482" r="-319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47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iictd2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iictd2z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7096</TotalTime>
  <Words>910</Words>
  <Application>Microsoft Office PowerPoint</Application>
  <PresentationFormat>全屏显示(4:3)</PresentationFormat>
  <Paragraphs>61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1_Office 主题</vt:lpstr>
      <vt:lpstr>PowerPoint 演示文稿</vt:lpstr>
      <vt:lpstr>爬取数据结果</vt:lpstr>
      <vt:lpstr>Xgboost算法简介</vt:lpstr>
      <vt:lpstr>GBDT的一个简单引入例子</vt:lpstr>
      <vt:lpstr>GBDT的一个简单引入例子</vt:lpstr>
      <vt:lpstr>GBDT的一个简单引入例子</vt:lpstr>
      <vt:lpstr>GBDT的一个简单引入例子</vt:lpstr>
      <vt:lpstr>Xgboost算法</vt:lpstr>
      <vt:lpstr>Xgboost算法结果</vt:lpstr>
      <vt:lpstr>Xgboost算法结果</vt:lpstr>
      <vt:lpstr>Xgboost算法结果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王黎烨</dc:creator>
  <cp:lastModifiedBy>Luka Modric</cp:lastModifiedBy>
  <cp:revision>462</cp:revision>
  <dcterms:created xsi:type="dcterms:W3CDTF">2015-12-18T06:57:01Z</dcterms:created>
  <dcterms:modified xsi:type="dcterms:W3CDTF">2021-10-22T12:12:54Z</dcterms:modified>
</cp:coreProperties>
</file>