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1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107483656330283E-2"/>
          <c:y val="3.240742563847307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'1.2'!$A$1:$A$6</c:f>
              <c:numCache>
                <c:formatCode>General</c:formatCode>
                <c:ptCount val="6"/>
                <c:pt idx="0">
                  <c:v>26.5</c:v>
                </c:pt>
                <c:pt idx="1">
                  <c:v>26.5</c:v>
                </c:pt>
                <c:pt idx="2">
                  <c:v>17</c:v>
                </c:pt>
                <c:pt idx="3">
                  <c:v>15</c:v>
                </c:pt>
                <c:pt idx="4">
                  <c:v>7</c:v>
                </c:pt>
                <c:pt idx="5">
                  <c:v>5.5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'1.2'!$B$1:$B$6</c:f>
              <c:numCache>
                <c:formatCode>General</c:formatCode>
                <c:ptCount val="6"/>
                <c:pt idx="0">
                  <c:v>26.5</c:v>
                </c:pt>
                <c:pt idx="1">
                  <c:v>21.2</c:v>
                </c:pt>
                <c:pt idx="2">
                  <c:v>15.9</c:v>
                </c:pt>
                <c:pt idx="3">
                  <c:v>10.6</c:v>
                </c:pt>
                <c:pt idx="4">
                  <c:v>5.3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157536"/>
        <c:axId val="254158096"/>
      </c:lineChart>
      <c:catAx>
        <c:axId val="25415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15809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15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15753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912E-2"/>
          <c:w val="0.94629156010230198"/>
          <c:h val="0.9097227363432350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'1.11'!$A$1:$A$6</c:f>
              <c:numCache>
                <c:formatCode>General</c:formatCode>
                <c:ptCount val="6"/>
                <c:pt idx="0">
                  <c:v>21</c:v>
                </c:pt>
                <c:pt idx="1">
                  <c:v>9.5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'1.11'!$B$1:$B$6</c:f>
              <c:numCache>
                <c:formatCode>General</c:formatCode>
                <c:ptCount val="6"/>
                <c:pt idx="0">
                  <c:v>21</c:v>
                </c:pt>
                <c:pt idx="1">
                  <c:v>16.8</c:v>
                </c:pt>
                <c:pt idx="2">
                  <c:v>12.6</c:v>
                </c:pt>
                <c:pt idx="3">
                  <c:v>8.4</c:v>
                </c:pt>
                <c:pt idx="4">
                  <c:v>4.2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656688"/>
        <c:axId val="255657248"/>
      </c:lineChart>
      <c:catAx>
        <c:axId val="25565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657248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65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656688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個人累積工作時數</a:t>
            </a:r>
          </a:p>
        </c:rich>
      </c:tx>
      <c:layout>
        <c:manualLayout>
          <c:xMode val="edge"/>
          <c:yMode val="edge"/>
          <c:x val="0.32524400733449715"/>
          <c:y val="2.62469922691774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6198238771796785E-2"/>
          <c:y val="0.13995491790157055"/>
          <c:w val="0.83926107283464568"/>
          <c:h val="0.77366561679790025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每日消耗時數!$B$45</c:f>
              <c:numCache>
                <c:formatCode>General</c:formatCode>
                <c:ptCount val="1"/>
                <c:pt idx="0">
                  <c:v>46.5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每日消耗時數!$C$45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每日消耗時數!$D$45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每日消耗時數!$E$45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每日消耗時數!$F$45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012736"/>
        <c:axId val="256013296"/>
      </c:barChart>
      <c:catAx>
        <c:axId val="256012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6013296"/>
        <c:crossesAt val="0"/>
        <c:auto val="1"/>
        <c:lblAlgn val="ctr"/>
        <c:lblOffset val="100"/>
        <c:noMultiLvlLbl val="0"/>
      </c:catAx>
      <c:valAx>
        <c:axId val="25601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時數</a:t>
                </a:r>
              </a:p>
            </c:rich>
          </c:tx>
          <c:layout>
            <c:manualLayout>
              <c:xMode val="edge"/>
              <c:yMode val="edge"/>
              <c:x val="1.2074680118110236E-2"/>
              <c:y val="0.53805756780402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6012736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198238771796785E-2"/>
          <c:y val="0.13995491790157055"/>
          <c:w val="0.83926107283464568"/>
          <c:h val="0.77366561679790025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每日消耗時數!$B$45</c:f>
              <c:numCache>
                <c:formatCode>General</c:formatCode>
                <c:ptCount val="1"/>
                <c:pt idx="0">
                  <c:v>46.5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每日消耗時數!$C$45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每日消耗時數!$D$45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每日消耗時數!$E$45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每日消耗時數!$F$45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017776"/>
        <c:axId val="256018336"/>
      </c:barChart>
      <c:catAx>
        <c:axId val="256017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6018336"/>
        <c:crossesAt val="0"/>
        <c:auto val="1"/>
        <c:lblAlgn val="ctr"/>
        <c:lblOffset val="100"/>
        <c:noMultiLvlLbl val="0"/>
      </c:catAx>
      <c:valAx>
        <c:axId val="25601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時數</a:t>
                </a:r>
              </a:p>
            </c:rich>
          </c:tx>
          <c:layout>
            <c:manualLayout>
              <c:xMode val="edge"/>
              <c:yMode val="edge"/>
              <c:x val="1.2074680118110236E-2"/>
              <c:y val="0.53805756780402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6017776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1252241972079244E-2"/>
          <c:y val="0.893738524371536"/>
          <c:w val="0.89999985238043922"/>
          <c:h val="0.106261597120912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186572712697957E-2"/>
          <c:y val="3.0625155068315799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'1.3'!$A$1:$A$6</c:f>
              <c:numCache>
                <c:formatCode>General</c:formatCode>
                <c:ptCount val="6"/>
                <c:pt idx="0">
                  <c:v>16.5</c:v>
                </c:pt>
                <c:pt idx="1">
                  <c:v>11</c:v>
                </c:pt>
                <c:pt idx="2">
                  <c:v>10</c:v>
                </c:pt>
                <c:pt idx="3">
                  <c:v>8.5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'1.3'!$B$1:$B$6</c:f>
              <c:numCache>
                <c:formatCode>General</c:formatCode>
                <c:ptCount val="6"/>
                <c:pt idx="0">
                  <c:v>16.5</c:v>
                </c:pt>
                <c:pt idx="1">
                  <c:v>13.2</c:v>
                </c:pt>
                <c:pt idx="2">
                  <c:v>9.9</c:v>
                </c:pt>
                <c:pt idx="3">
                  <c:v>6.6</c:v>
                </c:pt>
                <c:pt idx="4">
                  <c:v>3.3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656656"/>
        <c:axId val="254657216"/>
      </c:lineChart>
      <c:catAx>
        <c:axId val="25465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5721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65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5665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85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'1.4'!$A$1:$A$6</c:f>
              <c:numCache>
                <c:formatCode>General</c:formatCode>
                <c:ptCount val="6"/>
                <c:pt idx="0">
                  <c:v>20</c:v>
                </c:pt>
                <c:pt idx="1">
                  <c:v>18.5</c:v>
                </c:pt>
                <c:pt idx="2">
                  <c:v>16</c:v>
                </c:pt>
                <c:pt idx="3">
                  <c:v>10</c:v>
                </c:pt>
                <c:pt idx="4">
                  <c:v>0.5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'1.4'!$B$1:$B$6</c:f>
              <c:numCache>
                <c:formatCode>General</c:formatCode>
                <c:ptCount val="6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660016"/>
        <c:axId val="254660576"/>
      </c:lineChart>
      <c:catAx>
        <c:axId val="25466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6057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66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6001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85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'1.5'!$A$1:$A$6</c:f>
              <c:numCache>
                <c:formatCode>General</c:formatCode>
                <c:ptCount val="6"/>
                <c:pt idx="0">
                  <c:v>16</c:v>
                </c:pt>
                <c:pt idx="1">
                  <c:v>11.5</c:v>
                </c:pt>
                <c:pt idx="2">
                  <c:v>7</c:v>
                </c:pt>
                <c:pt idx="3">
                  <c:v>4.5</c:v>
                </c:pt>
                <c:pt idx="4">
                  <c:v>3.5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'1.5'!$B$1:$B$6</c:f>
              <c:numCache>
                <c:formatCode>General</c:formatCode>
                <c:ptCount val="6"/>
                <c:pt idx="0">
                  <c:v>16</c:v>
                </c:pt>
                <c:pt idx="1">
                  <c:v>12.8</c:v>
                </c:pt>
                <c:pt idx="2">
                  <c:v>9.6</c:v>
                </c:pt>
                <c:pt idx="3">
                  <c:v>6.4</c:v>
                </c:pt>
                <c:pt idx="4">
                  <c:v>3.2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663376"/>
        <c:axId val="254663936"/>
      </c:lineChart>
      <c:catAx>
        <c:axId val="25466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6393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66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6337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85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'1.6'!$A$1:$A$6</c:f>
              <c:numCache>
                <c:formatCode>General</c:formatCode>
                <c:ptCount val="6"/>
                <c:pt idx="0">
                  <c:v>22.5</c:v>
                </c:pt>
                <c:pt idx="1">
                  <c:v>18</c:v>
                </c:pt>
                <c:pt idx="2">
                  <c:v>6</c:v>
                </c:pt>
                <c:pt idx="3">
                  <c:v>2.5</c:v>
                </c:pt>
                <c:pt idx="4">
                  <c:v>2.5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'1.6'!$B$1:$B$6</c:f>
              <c:numCache>
                <c:formatCode>General</c:formatCode>
                <c:ptCount val="6"/>
                <c:pt idx="0">
                  <c:v>22.5</c:v>
                </c:pt>
                <c:pt idx="1">
                  <c:v>18</c:v>
                </c:pt>
                <c:pt idx="2">
                  <c:v>13.5</c:v>
                </c:pt>
                <c:pt idx="3">
                  <c:v>9</c:v>
                </c:pt>
                <c:pt idx="4">
                  <c:v>4.5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666736"/>
        <c:axId val="254667296"/>
      </c:lineChart>
      <c:catAx>
        <c:axId val="25466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6729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66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6673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85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'1.7'!$A$1:$A$6</c:f>
              <c:numCache>
                <c:formatCode>General</c:formatCode>
                <c:ptCount val="6"/>
                <c:pt idx="0">
                  <c:v>18.5</c:v>
                </c:pt>
                <c:pt idx="1">
                  <c:v>11</c:v>
                </c:pt>
                <c:pt idx="2">
                  <c:v>9.5</c:v>
                </c:pt>
                <c:pt idx="3">
                  <c:v>9.5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'1.7'!$B$1:$B$6</c:f>
              <c:numCache>
                <c:formatCode>General</c:formatCode>
                <c:ptCount val="6"/>
                <c:pt idx="0">
                  <c:v>18.5</c:v>
                </c:pt>
                <c:pt idx="1">
                  <c:v>14.8</c:v>
                </c:pt>
                <c:pt idx="2">
                  <c:v>11.1</c:v>
                </c:pt>
                <c:pt idx="3">
                  <c:v>7.4</c:v>
                </c:pt>
                <c:pt idx="4">
                  <c:v>3.7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670096"/>
        <c:axId val="254670656"/>
      </c:lineChart>
      <c:catAx>
        <c:axId val="25467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7065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6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7009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912E-2"/>
          <c:w val="0.94629156010230198"/>
          <c:h val="0.9097227363432350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'1.8'!$A$1:$A$6</c:f>
              <c:numCache>
                <c:formatCode>General</c:formatCode>
                <c:ptCount val="6"/>
                <c:pt idx="0">
                  <c:v>20</c:v>
                </c:pt>
                <c:pt idx="1">
                  <c:v>16</c:v>
                </c:pt>
                <c:pt idx="2">
                  <c:v>9</c:v>
                </c:pt>
                <c:pt idx="3">
                  <c:v>7</c:v>
                </c:pt>
                <c:pt idx="4">
                  <c:v>2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'1.8'!$B$1:$B$6</c:f>
              <c:numCache>
                <c:formatCode>General</c:formatCode>
                <c:ptCount val="6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070496"/>
        <c:axId val="255071056"/>
      </c:lineChart>
      <c:catAx>
        <c:axId val="25507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07105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07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07049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912E-2"/>
          <c:w val="0.94629156010230198"/>
          <c:h val="0.9097227363432350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'1.9'!$A$1:$A$6</c:f>
              <c:numCache>
                <c:formatCode>General</c:formatCode>
                <c:ptCount val="6"/>
                <c:pt idx="0">
                  <c:v>28.5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10</c:v>
                </c:pt>
                <c:pt idx="5">
                  <c:v>3.5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'1.9'!$B$1:$B$6</c:f>
              <c:numCache>
                <c:formatCode>General</c:formatCode>
                <c:ptCount val="6"/>
                <c:pt idx="0">
                  <c:v>28.5</c:v>
                </c:pt>
                <c:pt idx="1">
                  <c:v>22.8</c:v>
                </c:pt>
                <c:pt idx="2">
                  <c:v>17.100000000000001</c:v>
                </c:pt>
                <c:pt idx="3">
                  <c:v>11.4</c:v>
                </c:pt>
                <c:pt idx="4">
                  <c:v>5.7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073856"/>
        <c:axId val="255074416"/>
      </c:lineChart>
      <c:catAx>
        <c:axId val="25507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07441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07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07385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912E-2"/>
          <c:w val="0.94629156010230198"/>
          <c:h val="0.9097227363432350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'1.10'!$A$1:$A$6</c:f>
              <c:numCache>
                <c:formatCode>General</c:formatCode>
                <c:ptCount val="6"/>
                <c:pt idx="0">
                  <c:v>21.5</c:v>
                </c:pt>
                <c:pt idx="1">
                  <c:v>17</c:v>
                </c:pt>
                <c:pt idx="2">
                  <c:v>8.5</c:v>
                </c:pt>
                <c:pt idx="3">
                  <c:v>6.5</c:v>
                </c:pt>
                <c:pt idx="4">
                  <c:v>3.5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'1.10'!$B$1:$B$6</c:f>
              <c:numCache>
                <c:formatCode>General</c:formatCode>
                <c:ptCount val="6"/>
                <c:pt idx="0">
                  <c:v>21.5</c:v>
                </c:pt>
                <c:pt idx="1">
                  <c:v>17.2</c:v>
                </c:pt>
                <c:pt idx="2">
                  <c:v>12.9</c:v>
                </c:pt>
                <c:pt idx="3">
                  <c:v>8.6</c:v>
                </c:pt>
                <c:pt idx="4">
                  <c:v>4.3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651648"/>
        <c:axId val="255652208"/>
      </c:lineChart>
      <c:catAx>
        <c:axId val="25565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652208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65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651648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uthertsai.com/2015softwareengineering/log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53735"/>
            <a:ext cx="7772400" cy="1470025"/>
          </a:xfrm>
        </p:spPr>
        <p:txBody>
          <a:bodyPr/>
          <a:lstStyle/>
          <a:p>
            <a:r>
              <a:rPr kumimoji="1" lang="en-US" altLang="zh-TW" dirty="0" smtClean="0">
                <a:latin typeface="+mn-ea"/>
                <a:ea typeface="+mn-ea"/>
                <a:cs typeface="PingFang TC Regular"/>
              </a:rPr>
              <a:t>Project Tracking System</a:t>
            </a:r>
            <a:endParaRPr kumimoji="1" lang="zh-TW" altLang="en-US" dirty="0">
              <a:latin typeface="+mn-ea"/>
              <a:ea typeface="+mn-ea"/>
              <a:cs typeface="PingFang TC Regular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kumimoji="1" lang="en-US" altLang="zh-TW" dirty="0" smtClean="0">
                <a:latin typeface="+mn-ea"/>
              </a:rPr>
              <a:t>Group 7</a:t>
            </a:r>
          </a:p>
          <a:p>
            <a:pPr algn="r"/>
            <a:r>
              <a:rPr kumimoji="1" lang="en-US" altLang="zh-TW" sz="2000" dirty="0" smtClean="0">
                <a:latin typeface="+mn-ea"/>
              </a:rPr>
              <a:t>Master -101820308</a:t>
            </a:r>
            <a:r>
              <a:rPr kumimoji="1" lang="zh-TW" altLang="en-US" sz="2000" dirty="0" smtClean="0">
                <a:latin typeface="+mn-ea"/>
              </a:rPr>
              <a:t>蔡易儒</a:t>
            </a:r>
            <a:endParaRPr kumimoji="1" lang="en-US" altLang="zh-TW" sz="2000" dirty="0" smtClean="0">
              <a:latin typeface="+mn-ea"/>
            </a:endParaRPr>
          </a:p>
          <a:p>
            <a:pPr algn="r"/>
            <a:r>
              <a:rPr kumimoji="1" lang="en-US" altLang="zh-TW" sz="2000" dirty="0" smtClean="0">
                <a:latin typeface="+mn-ea"/>
              </a:rPr>
              <a:t>DEV – 101820302</a:t>
            </a:r>
            <a:r>
              <a:rPr kumimoji="1" lang="zh-TW" altLang="en-US" sz="2000" dirty="0" smtClean="0">
                <a:latin typeface="+mn-ea"/>
              </a:rPr>
              <a:t>施帛辰</a:t>
            </a:r>
            <a:endParaRPr kumimoji="1" lang="en-US" altLang="zh-TW" sz="2000" dirty="0" smtClean="0">
              <a:latin typeface="+mn-ea"/>
            </a:endParaRPr>
          </a:p>
          <a:p>
            <a:pPr algn="r"/>
            <a:r>
              <a:rPr kumimoji="1" lang="en-US" altLang="zh-TW" sz="2000" dirty="0">
                <a:latin typeface="+mn-ea"/>
              </a:rPr>
              <a:t>DEV – </a:t>
            </a:r>
            <a:r>
              <a:rPr kumimoji="1" lang="en-US" altLang="zh-TW" sz="2000" dirty="0" smtClean="0">
                <a:latin typeface="+mn-ea"/>
              </a:rPr>
              <a:t>101820329</a:t>
            </a:r>
            <a:r>
              <a:rPr kumimoji="1" lang="zh-TW" altLang="en-US" sz="2000" dirty="0" smtClean="0">
                <a:latin typeface="+mn-ea"/>
              </a:rPr>
              <a:t>林家文</a:t>
            </a:r>
            <a:endParaRPr kumimoji="1" lang="en-US" altLang="zh-TW" sz="2000" dirty="0">
              <a:latin typeface="+mn-ea"/>
            </a:endParaRPr>
          </a:p>
          <a:p>
            <a:pPr algn="r"/>
            <a:r>
              <a:rPr kumimoji="1" lang="en-US" altLang="zh-TW" sz="2000" dirty="0">
                <a:latin typeface="+mn-ea"/>
              </a:rPr>
              <a:t>DEV – </a:t>
            </a:r>
            <a:r>
              <a:rPr kumimoji="1" lang="en-US" altLang="zh-TW" sz="2000" dirty="0" smtClean="0">
                <a:latin typeface="+mn-ea"/>
              </a:rPr>
              <a:t>101820331</a:t>
            </a:r>
            <a:r>
              <a:rPr kumimoji="1" lang="zh-TW" altLang="en-US" sz="2000" dirty="0" smtClean="0">
                <a:latin typeface="+mn-ea"/>
              </a:rPr>
              <a:t>陳亮宇</a:t>
            </a:r>
            <a:endParaRPr kumimoji="1" lang="en-US" altLang="zh-TW" sz="2000" dirty="0" smtClean="0">
              <a:latin typeface="+mn-ea"/>
            </a:endParaRPr>
          </a:p>
          <a:p>
            <a:pPr algn="r"/>
            <a:r>
              <a:rPr kumimoji="1" lang="en-US" altLang="zh-TW" sz="2000" dirty="0">
                <a:latin typeface="+mn-ea"/>
              </a:rPr>
              <a:t>DEV – </a:t>
            </a:r>
            <a:r>
              <a:rPr kumimoji="1" lang="en-US" altLang="zh-TW" sz="2000" dirty="0" smtClean="0">
                <a:latin typeface="+mn-ea"/>
              </a:rPr>
              <a:t>101820340</a:t>
            </a:r>
            <a:r>
              <a:rPr kumimoji="1" lang="zh-TW" altLang="en-US" sz="2000" dirty="0" smtClean="0">
                <a:latin typeface="+mn-ea"/>
              </a:rPr>
              <a:t>鄒令業</a:t>
            </a:r>
            <a:endParaRPr kumimoji="1" lang="en-US" altLang="zh-TW" sz="2000" dirty="0">
              <a:latin typeface="+mn-ea"/>
            </a:endParaRPr>
          </a:p>
          <a:p>
            <a:pPr algn="r"/>
            <a:endParaRPr kumimoji="1" lang="en-US" altLang="zh-TW" sz="2000" dirty="0" smtClean="0">
              <a:latin typeface="+mn-ea"/>
            </a:endParaRPr>
          </a:p>
          <a:p>
            <a:pPr algn="r"/>
            <a:endParaRPr kumimoji="1" lang="zh-TW" altLang="en-US" sz="2000" dirty="0">
              <a:latin typeface="+mn-ea"/>
            </a:endParaRPr>
          </a:p>
        </p:txBody>
      </p:sp>
      <p:pic>
        <p:nvPicPr>
          <p:cNvPr id="4" name="圖片 3" descr="ptsIc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85" y="45354"/>
            <a:ext cx="1088510" cy="3628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+mn-ea"/>
              </a:rPr>
              <a:t>指導教授：劉建宏</a:t>
            </a:r>
            <a:r>
              <a:rPr kumimoji="1" lang="en-US" altLang="zh-TW" dirty="0" smtClean="0">
                <a:latin typeface="+mn-ea"/>
              </a:rPr>
              <a:t> </a:t>
            </a:r>
            <a:r>
              <a:rPr kumimoji="1" lang="zh-TW" altLang="en-US" dirty="0" smtClean="0">
                <a:latin typeface="+mn-ea"/>
              </a:rPr>
              <a:t>教授</a:t>
            </a:r>
            <a:endParaRPr kumimoji="1"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12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Change History of The Project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22533"/>
              </p:ext>
            </p:extLst>
          </p:nvPr>
        </p:nvGraphicFramePr>
        <p:xfrm>
          <a:off x="457200" y="1396996"/>
          <a:ext cx="8229600" cy="5183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2632"/>
                <a:gridCol w="1004997"/>
                <a:gridCol w="2444226"/>
                <a:gridCol w="3377745"/>
              </a:tblGrid>
              <a:tr h="42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Iteration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Hours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Significant Change</a:t>
                      </a:r>
                      <a:endParaRPr lang="zh-TW" altLang="en-US" dirty="0"/>
                    </a:p>
                  </a:txBody>
                  <a:tcPr/>
                </a:tc>
              </a:tr>
              <a:tr h="42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2015/10/14 ~ 2015/10/25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Login/Register System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1.2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2015/10/26 ~ 2015/11/02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Project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1.3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2015/11/03 ~ 2015/11/09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Project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</a:t>
                      </a:r>
                      <a:r>
                        <a:rPr lang="zh-TW" altLang="en-US" sz="1200" dirty="0" smtClean="0"/>
                        <a:t> 實作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1.4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2015/11/10 ~ 2015/11/16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Requirement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1.5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2015/11/17 ~ 2015/11/23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Requirement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 </a:t>
                      </a:r>
                      <a:r>
                        <a:rPr lang="zh-TW" altLang="en-US" sz="1200" dirty="0" smtClean="0"/>
                        <a:t>實作</a:t>
                      </a:r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1.6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2015/11/24 ~ 2015/11/30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Requirement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</a:t>
                      </a:r>
                      <a:r>
                        <a:rPr lang="zh-TW" altLang="en-US" sz="1200" dirty="0" smtClean="0"/>
                        <a:t> 實作</a:t>
                      </a:r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1.7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2015/12/01 ~ 2015/12/07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Test Case View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Add GUI Tests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1.8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2015/12/08 ~ 2015/12/14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Test Case View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Bug fixed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1.9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28.5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2015/12/15 ~ 2015/12/21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Report View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Bug fixed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1.10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2015/12/22 ~ 2015/12/28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Report View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1.11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2015/12/29 ~ 2015/01/04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Bug fixed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Personal Evaluation to Project Contributions</a:t>
            </a:r>
            <a:endParaRPr kumimoji="1" lang="zh-TW" altLang="en-US" sz="3200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375611"/>
              </p:ext>
            </p:extLst>
          </p:nvPr>
        </p:nvGraphicFramePr>
        <p:xfrm>
          <a:off x="295667" y="1417638"/>
          <a:ext cx="2732256" cy="162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667941"/>
              </p:ext>
            </p:extLst>
          </p:nvPr>
        </p:nvGraphicFramePr>
        <p:xfrm>
          <a:off x="295666" y="3151904"/>
          <a:ext cx="2732256" cy="162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171918"/>
              </p:ext>
            </p:extLst>
          </p:nvPr>
        </p:nvGraphicFramePr>
        <p:xfrm>
          <a:off x="295667" y="4891142"/>
          <a:ext cx="2732257" cy="163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13946"/>
              </p:ext>
            </p:extLst>
          </p:nvPr>
        </p:nvGraphicFramePr>
        <p:xfrm>
          <a:off x="3184629" y="1417638"/>
          <a:ext cx="2725830" cy="161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803333"/>
              </p:ext>
            </p:extLst>
          </p:nvPr>
        </p:nvGraphicFramePr>
        <p:xfrm>
          <a:off x="3181968" y="3151905"/>
          <a:ext cx="2742741" cy="162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878338"/>
              </p:ext>
            </p:extLst>
          </p:nvPr>
        </p:nvGraphicFramePr>
        <p:xfrm>
          <a:off x="3181968" y="4905242"/>
          <a:ext cx="2742741" cy="162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3270"/>
              </p:ext>
            </p:extLst>
          </p:nvPr>
        </p:nvGraphicFramePr>
        <p:xfrm>
          <a:off x="6067165" y="1406345"/>
          <a:ext cx="2744835" cy="163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725868"/>
              </p:ext>
            </p:extLst>
          </p:nvPr>
        </p:nvGraphicFramePr>
        <p:xfrm>
          <a:off x="6067165" y="3151905"/>
          <a:ext cx="2744835" cy="163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74545"/>
              </p:ext>
            </p:extLst>
          </p:nvPr>
        </p:nvGraphicFramePr>
        <p:xfrm>
          <a:off x="6067165" y="4913030"/>
          <a:ext cx="2744835" cy="163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5817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Personal Evaluation to Project Contributions</a:t>
            </a:r>
            <a:endParaRPr kumimoji="1" lang="zh-TW" altLang="en-US" sz="3200" dirty="0"/>
          </a:p>
        </p:txBody>
      </p:sp>
      <p:graphicFrame>
        <p:nvGraphicFramePr>
          <p:cNvPr id="13" name="圖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558728"/>
              </p:ext>
            </p:extLst>
          </p:nvPr>
        </p:nvGraphicFramePr>
        <p:xfrm>
          <a:off x="1700349" y="1417638"/>
          <a:ext cx="5743302" cy="1695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12864"/>
              </p:ext>
            </p:extLst>
          </p:nvPr>
        </p:nvGraphicFramePr>
        <p:xfrm>
          <a:off x="1726542" y="3283133"/>
          <a:ext cx="5690915" cy="3248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99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Personal Evaluation to Project Contributions</a:t>
            </a:r>
            <a:endParaRPr kumimoji="1" lang="zh-TW" altLang="en-US" sz="3200" dirty="0"/>
          </a:p>
        </p:txBody>
      </p:sp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275431"/>
              </p:ext>
            </p:extLst>
          </p:nvPr>
        </p:nvGraphicFramePr>
        <p:xfrm>
          <a:off x="176414" y="1417637"/>
          <a:ext cx="3387085" cy="206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30518"/>
              </p:ext>
            </p:extLst>
          </p:nvPr>
        </p:nvGraphicFramePr>
        <p:xfrm>
          <a:off x="3431177" y="1664370"/>
          <a:ext cx="5547722" cy="4997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180"/>
                <a:gridCol w="3256642"/>
                <a:gridCol w="1358900"/>
              </a:tblGrid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工作分配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實際工時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蔡易儒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組長 </a:t>
                      </a:r>
                      <a:r>
                        <a:rPr lang="en-US" altLang="zh-TW" sz="1200" dirty="0" smtClean="0"/>
                        <a:t>- </a:t>
                      </a:r>
                      <a:r>
                        <a:rPr lang="zh-TW" altLang="en-US" sz="1200" dirty="0" smtClean="0"/>
                        <a:t>統籌會議、管理專案進度</a:t>
                      </a:r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 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46.5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陳亮宇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 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MAINTAINENCE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鄒令業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&amp; </a:t>
                      </a:r>
                      <a:r>
                        <a:rPr lang="en-US" altLang="zh-TW" sz="1200" dirty="0" smtClean="0"/>
                        <a:t>GUI</a:t>
                      </a:r>
                      <a:r>
                        <a:rPr lang="zh-TW" altLang="en-US" sz="1200" dirty="0" smtClean="0"/>
                        <a:t>美術設計</a:t>
                      </a:r>
                      <a:endParaRPr lang="en-US" altLang="zh-TW" sz="1200" dirty="0" smtClean="0"/>
                    </a:p>
                    <a:p>
                      <a:pPr algn="ctr"/>
                      <a:r>
                        <a:rPr lang="zh-TW" altLang="en-US" sz="1200" dirty="0" smtClean="0"/>
                        <a:t>開發執行測試專案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施帛辰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  <a:endParaRPr lang="en-US" altLang="zh-TW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開發執行測試專案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林家文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</a:p>
                    <a:p>
                      <a:pPr algn="ctr"/>
                      <a:r>
                        <a:rPr lang="zh-TW" altLang="en-US" sz="1200" dirty="0" smtClean="0"/>
                        <a:t>文件撰寫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管理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預估工時合計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小時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實際工時合計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小時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221.5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(+26.5)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4" y="3483428"/>
            <a:ext cx="3185093" cy="317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Analysis and Design Models</a:t>
            </a:r>
            <a:endParaRPr lang="zh-TW" altLang="en-US" sz="3200" dirty="0"/>
          </a:p>
        </p:txBody>
      </p:sp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65" y="2723923"/>
            <a:ext cx="2769772" cy="22768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AM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2800" r="6226" b="4401"/>
          <a:stretch>
            <a:fillRect/>
          </a:stretch>
        </p:blipFill>
        <p:spPr bwMode="auto">
          <a:xfrm>
            <a:off x="3992967" y="1302341"/>
            <a:ext cx="3992880" cy="2482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ntitle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67" y="3953156"/>
            <a:ext cx="3992880" cy="2590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Overall Project Deliverables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166302"/>
              </p:ext>
            </p:extLst>
          </p:nvPr>
        </p:nvGraphicFramePr>
        <p:xfrm>
          <a:off x="457200" y="1600202"/>
          <a:ext cx="8229600" cy="4878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076"/>
                <a:gridCol w="7007964"/>
                <a:gridCol w="771560"/>
              </a:tblGrid>
              <a:tr h="4440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Requitrement</a:t>
                      </a:r>
                      <a:r>
                        <a:rPr lang="en-US" sz="1400" baseline="0" smtClean="0"/>
                        <a:t> Content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Check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444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project management mechanism.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requirement collection mechanism for a given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mechanism for editing/managing test cases for corresponding requirements.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Maintain </a:t>
                      </a:r>
                      <a:r>
                        <a:rPr lang="en-US" sz="1400" dirty="0"/>
                        <a:t>the dependent relationships between the requirements and test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requirement review/approval mechanism for a given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Able </a:t>
                      </a:r>
                      <a:r>
                        <a:rPr lang="en-US" sz="1400" dirty="0"/>
                        <a:t>to generate corresponding reports and traceability matrix.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44409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Able </a:t>
                      </a:r>
                      <a:r>
                        <a:rPr lang="en-US" sz="1400" dirty="0"/>
                        <a:t>to support management of requirement hierarchy.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44409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user friendly interface (UI).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Project </a:t>
            </a:r>
            <a:r>
              <a:rPr lang="en-US" altLang="zh-TW" sz="3200" dirty="0" smtClean="0"/>
              <a:t>Retrospective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What We Learned?</a:t>
            </a:r>
          </a:p>
          <a:p>
            <a:pPr lvl="1"/>
            <a:r>
              <a:rPr lang="en-US" altLang="zh-TW" sz="2400" dirty="0" smtClean="0"/>
              <a:t>How to manage a project in AGILE development</a:t>
            </a:r>
          </a:p>
          <a:p>
            <a:pPr lvl="1"/>
            <a:r>
              <a:rPr lang="en-US" altLang="zh-TW" sz="2400" dirty="0" smtClean="0"/>
              <a:t>How to estimate the time of each task more precisely</a:t>
            </a:r>
          </a:p>
          <a:p>
            <a:pPr lvl="1"/>
            <a:r>
              <a:rPr lang="en-US" altLang="zh-TW" sz="2400" dirty="0" smtClean="0"/>
              <a:t>Scrum</a:t>
            </a:r>
            <a:r>
              <a:rPr lang="zh-TW" altLang="en-US" sz="2400" dirty="0"/>
              <a:t>流程改善</a:t>
            </a:r>
          </a:p>
          <a:p>
            <a:pPr lvl="2"/>
            <a:r>
              <a:rPr lang="en-US" altLang="zh-TW" dirty="0" smtClean="0"/>
              <a:t>Planning </a:t>
            </a:r>
            <a:r>
              <a:rPr lang="zh-TW" altLang="en-US" dirty="0" smtClean="0"/>
              <a:t>需要</a:t>
            </a:r>
            <a:r>
              <a:rPr lang="zh-TW" altLang="en-US" dirty="0"/>
              <a:t>更</a:t>
            </a:r>
            <a:r>
              <a:rPr lang="zh-TW" altLang="en-US" dirty="0" smtClean="0"/>
              <a:t>詳</a:t>
            </a:r>
            <a:r>
              <a:rPr lang="zh-TW" altLang="en-US" dirty="0"/>
              <a:t>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工作</a:t>
            </a:r>
            <a:r>
              <a:rPr lang="zh-TW" altLang="en-US" dirty="0"/>
              <a:t>分工</a:t>
            </a:r>
            <a:r>
              <a:rPr lang="zh-TW" altLang="en-US" dirty="0" smtClean="0"/>
              <a:t>方式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BUGs</a:t>
            </a:r>
            <a:r>
              <a:rPr lang="zh-TW" altLang="en-US" dirty="0" smtClean="0"/>
              <a:t>的處理方是需要更加完善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</a:t>
            </a:r>
            <a:r>
              <a:rPr lang="zh-TW" altLang="en-US" dirty="0"/>
              <a:t>位</a:t>
            </a:r>
            <a:r>
              <a:rPr lang="zh-TW" altLang="en-US" dirty="0" smtClean="0"/>
              <a:t>工程師的專長不一</a:t>
            </a:r>
            <a:endParaRPr lang="en-US" altLang="zh-TW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8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6528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DEMO</a:t>
            </a:r>
            <a:br>
              <a:rPr lang="en-US" altLang="zh-TW" sz="3200" dirty="0" smtClean="0"/>
            </a:br>
            <a:r>
              <a:rPr lang="en-US" altLang="zh-TW" sz="1100" dirty="0" smtClean="0">
                <a:hlinkClick r:id="rId2"/>
              </a:rPr>
              <a:t>CLICK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67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309</TotalTime>
  <Words>441</Words>
  <Application>Microsoft Office PowerPoint</Application>
  <PresentationFormat>如螢幕大小 (4:3)</PresentationFormat>
  <Paragraphs>134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PingFang TC Regular</vt:lpstr>
      <vt:lpstr>微軟正黑體</vt:lpstr>
      <vt:lpstr>Arial</vt:lpstr>
      <vt:lpstr> 黑色 </vt:lpstr>
      <vt:lpstr>Project Tracking System</vt:lpstr>
      <vt:lpstr>Change History of The Project</vt:lpstr>
      <vt:lpstr>Personal Evaluation to Project Contributions</vt:lpstr>
      <vt:lpstr>Personal Evaluation to Project Contributions</vt:lpstr>
      <vt:lpstr>Personal Evaluation to Project Contributions</vt:lpstr>
      <vt:lpstr>Analysis and Design Models</vt:lpstr>
      <vt:lpstr>Overall Project Deliverables</vt:lpstr>
      <vt:lpstr>Project Retrospective</vt:lpstr>
      <vt:lpstr>DEMO CLICK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Tracking System</dc:title>
  <dc:creator>易儒 蔡</dc:creator>
  <cp:lastModifiedBy>LutherTsai</cp:lastModifiedBy>
  <cp:revision>24</cp:revision>
  <dcterms:created xsi:type="dcterms:W3CDTF">2016-01-05T01:56:20Z</dcterms:created>
  <dcterms:modified xsi:type="dcterms:W3CDTF">2016-01-05T17:00:24Z</dcterms:modified>
</cp:coreProperties>
</file>