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9" r:id="rId5"/>
    <p:sldId id="257" r:id="rId6"/>
    <p:sldId id="263" r:id="rId7"/>
    <p:sldId id="260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201" autoAdjust="0"/>
  </p:normalViewPr>
  <p:slideViewPr>
    <p:cSldViewPr snapToGrid="0" snapToObjects="1">
      <p:cViewPr varScale="1">
        <p:scale>
          <a:sx n="95" d="100"/>
          <a:sy n="95" d="100"/>
        </p:scale>
        <p:origin x="-14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utherSSD:Users:LutherTsai:Dropbox:&#21488;&#21271;&#31185;&#22823;NTUT:SoftwareEngineering:Other%20Documents:Time%20Cost%20Burn%20Down%20Chart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LutherSSD:Users:LutherTsai:Dropbox:&#21488;&#21271;&#31185;&#22823;NTUT:SoftwareEngineering:Other%20Documents:Time%20Cost%20Burn%20Down%20Chart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LutherSSD:Users:LutherTsai:Dropbox:&#21488;&#21271;&#31185;&#22823;NTUT:SoftwareEngineering:Other%20Documents:Time%20Cost%20Burn%20Down%20Chart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LutherSSD:Users:LutherTsai:Dropbox:&#21488;&#21271;&#31185;&#22823;NTUT:SoftwareEngineering:Other%20Documents:Time%20Cost%20Burn%20Down%20Chart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5400">
              <a:solidFill>
                <a:srgbClr val="666699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4F81BD"/>
              </a:solidFill>
              <a:ln>
                <a:solidFill>
                  <a:srgbClr val="666699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'1.2'!$A$1:$A$6</c:f>
              <c:numCache>
                <c:formatCode>General</c:formatCode>
                <c:ptCount val="6"/>
                <c:pt idx="0">
                  <c:v>26.5</c:v>
                </c:pt>
                <c:pt idx="1">
                  <c:v>26.5</c:v>
                </c:pt>
                <c:pt idx="2">
                  <c:v>17.0</c:v>
                </c:pt>
                <c:pt idx="3">
                  <c:v>15.0</c:v>
                </c:pt>
                <c:pt idx="4">
                  <c:v>7.0</c:v>
                </c:pt>
                <c:pt idx="5">
                  <c:v>5.5</c:v>
                </c:pt>
              </c:numCache>
            </c:numRef>
          </c:val>
          <c:smooth val="0"/>
        </c:ser>
        <c:ser>
          <c:idx val="1"/>
          <c:order val="1"/>
          <c:spPr>
            <a:ln w="25400">
              <a:solidFill>
                <a:srgbClr val="000000"/>
              </a:solidFill>
              <a:prstDash val="solid"/>
            </a:ln>
          </c:spPr>
          <c:marker>
            <c:symbol val="none"/>
          </c:marker>
          <c:val>
            <c:numRef>
              <c:f>'1.2'!$B$1:$B$6</c:f>
              <c:numCache>
                <c:formatCode>General</c:formatCode>
                <c:ptCount val="6"/>
                <c:pt idx="0">
                  <c:v>26.5</c:v>
                </c:pt>
                <c:pt idx="1">
                  <c:v>21.2</c:v>
                </c:pt>
                <c:pt idx="2">
                  <c:v>15.9</c:v>
                </c:pt>
                <c:pt idx="3">
                  <c:v>10.6</c:v>
                </c:pt>
                <c:pt idx="4">
                  <c:v>5.3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1153144"/>
        <c:axId val="2111161880"/>
      </c:lineChart>
      <c:catAx>
        <c:axId val="2111153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1161880"/>
        <c:crosses val="autoZero"/>
        <c:auto val="1"/>
        <c:lblAlgn val="ctr"/>
        <c:lblOffset val="100"/>
        <c:noMultiLvlLbl val="0"/>
      </c:catAx>
      <c:valAx>
        <c:axId val="2111161880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1153144"/>
        <c:crossesAt val="1.0"/>
        <c:crossBetween val="midCat"/>
      </c:valAx>
      <c:spPr>
        <a:noFill/>
        <a:ln w="12700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C0C0C0"/>
      </a:solidFill>
      <a:prstDash val="solid"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5400">
              <a:solidFill>
                <a:srgbClr val="666699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4F81BD"/>
              </a:solidFill>
              <a:ln>
                <a:solidFill>
                  <a:srgbClr val="666699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'1.3'!$A$1:$A$6</c:f>
              <c:numCache>
                <c:formatCode>General</c:formatCode>
                <c:ptCount val="6"/>
                <c:pt idx="0">
                  <c:v>16.5</c:v>
                </c:pt>
                <c:pt idx="1">
                  <c:v>11.0</c:v>
                </c:pt>
                <c:pt idx="2">
                  <c:v>10.0</c:v>
                </c:pt>
                <c:pt idx="3">
                  <c:v>8.5</c:v>
                </c:pt>
                <c:pt idx="4">
                  <c:v>5.0</c:v>
                </c:pt>
                <c:pt idx="5">
                  <c:v>1.0</c:v>
                </c:pt>
              </c:numCache>
            </c:numRef>
          </c:val>
          <c:smooth val="0"/>
        </c:ser>
        <c:ser>
          <c:idx val="1"/>
          <c:order val="1"/>
          <c:spPr>
            <a:ln w="25400">
              <a:solidFill>
                <a:srgbClr val="000000"/>
              </a:solidFill>
              <a:prstDash val="solid"/>
            </a:ln>
          </c:spPr>
          <c:marker>
            <c:symbol val="none"/>
          </c:marker>
          <c:val>
            <c:numRef>
              <c:f>'1.3'!$B$1:$B$6</c:f>
              <c:numCache>
                <c:formatCode>General</c:formatCode>
                <c:ptCount val="6"/>
                <c:pt idx="0">
                  <c:v>16.5</c:v>
                </c:pt>
                <c:pt idx="1">
                  <c:v>13.2</c:v>
                </c:pt>
                <c:pt idx="2">
                  <c:v>9.9</c:v>
                </c:pt>
                <c:pt idx="3">
                  <c:v>6.6</c:v>
                </c:pt>
                <c:pt idx="4">
                  <c:v>3.3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1224552"/>
        <c:axId val="2111227960"/>
      </c:lineChart>
      <c:catAx>
        <c:axId val="211122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1227960"/>
        <c:crosses val="autoZero"/>
        <c:auto val="1"/>
        <c:lblAlgn val="ctr"/>
        <c:lblOffset val="100"/>
        <c:noMultiLvlLbl val="0"/>
      </c:catAx>
      <c:valAx>
        <c:axId val="2111227960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1224552"/>
        <c:crossesAt val="1.0"/>
        <c:crossBetween val="midCat"/>
      </c:valAx>
      <c:spPr>
        <a:noFill/>
        <a:ln w="12700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C0C0C0"/>
      </a:solidFill>
      <a:prstDash val="solid"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5400">
              <a:solidFill>
                <a:srgbClr val="666699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4F81BD"/>
              </a:solidFill>
              <a:ln>
                <a:solidFill>
                  <a:srgbClr val="666699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'1.4'!$A$1:$A$6</c:f>
              <c:numCache>
                <c:formatCode>General</c:formatCode>
                <c:ptCount val="6"/>
                <c:pt idx="0">
                  <c:v>20.0</c:v>
                </c:pt>
                <c:pt idx="1">
                  <c:v>18.5</c:v>
                </c:pt>
                <c:pt idx="2">
                  <c:v>16.0</c:v>
                </c:pt>
                <c:pt idx="3">
                  <c:v>10.0</c:v>
                </c:pt>
                <c:pt idx="4">
                  <c:v>0.5</c:v>
                </c:pt>
                <c:pt idx="5">
                  <c:v>0.0</c:v>
                </c:pt>
              </c:numCache>
            </c:numRef>
          </c:val>
          <c:smooth val="0"/>
        </c:ser>
        <c:ser>
          <c:idx val="1"/>
          <c:order val="1"/>
          <c:spPr>
            <a:ln w="25400">
              <a:solidFill>
                <a:srgbClr val="000000"/>
              </a:solidFill>
              <a:prstDash val="solid"/>
            </a:ln>
          </c:spPr>
          <c:marker>
            <c:symbol val="none"/>
          </c:marker>
          <c:val>
            <c:numRef>
              <c:f>'1.4'!$B$1:$B$6</c:f>
              <c:numCache>
                <c:formatCode>General</c:formatCode>
                <c:ptCount val="6"/>
                <c:pt idx="0">
                  <c:v>20.0</c:v>
                </c:pt>
                <c:pt idx="1">
                  <c:v>16.0</c:v>
                </c:pt>
                <c:pt idx="2">
                  <c:v>12.0</c:v>
                </c:pt>
                <c:pt idx="3">
                  <c:v>8.0</c:v>
                </c:pt>
                <c:pt idx="4">
                  <c:v>4.0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1259768"/>
        <c:axId val="2111263176"/>
      </c:lineChart>
      <c:catAx>
        <c:axId val="2111259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1263176"/>
        <c:crosses val="autoZero"/>
        <c:auto val="1"/>
        <c:lblAlgn val="ctr"/>
        <c:lblOffset val="100"/>
        <c:noMultiLvlLbl val="0"/>
      </c:catAx>
      <c:valAx>
        <c:axId val="2111263176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1259768"/>
        <c:crossesAt val="1.0"/>
        <c:crossBetween val="midCat"/>
      </c:valAx>
      <c:spPr>
        <a:noFill/>
        <a:ln w="12700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C0C0C0"/>
      </a:solidFill>
      <a:prstDash val="solid"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PingFang TC Regular"/>
                <a:ea typeface="新細明體"/>
                <a:cs typeface="PingFang TC Regular"/>
              </a:defRPr>
            </a:pPr>
            <a:r>
              <a:rPr lang="zh-TW" altLang="en-US">
                <a:latin typeface="PingFang TC Regular"/>
                <a:cs typeface="PingFang TC Regular"/>
              </a:rPr>
              <a:t>個人累積工作時數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5977752921053"/>
          <c:y val="0.239650661403987"/>
          <c:w val="0.579842122257317"/>
          <c:h val="0.683989911860594"/>
        </c:manualLayout>
      </c:layout>
      <c:barChart>
        <c:barDir val="col"/>
        <c:grouping val="clustered"/>
        <c:varyColors val="0"/>
        <c:ser>
          <c:idx val="0"/>
          <c:order val="0"/>
          <c:tx>
            <c:v>蔡易儒</c:v>
          </c:tx>
          <c:spPr>
            <a:solidFill>
              <a:srgbClr val="4F81BD"/>
            </a:solidFill>
            <a:ln w="25400">
              <a:noFill/>
            </a:ln>
          </c:spPr>
          <c:invertIfNegative val="0"/>
          <c:val>
            <c:numRef>
              <c:f>每日消耗時數!$B$67</c:f>
              <c:numCache>
                <c:formatCode>General</c:formatCode>
                <c:ptCount val="1"/>
                <c:pt idx="0">
                  <c:v>18.0</c:v>
                </c:pt>
              </c:numCache>
            </c:numRef>
          </c:val>
        </c:ser>
        <c:ser>
          <c:idx val="1"/>
          <c:order val="1"/>
          <c:tx>
            <c:v>陳亮宇</c:v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val>
            <c:numRef>
              <c:f>每日消耗時數!$C$67</c:f>
              <c:numCache>
                <c:formatCode>General</c:formatCode>
                <c:ptCount val="1"/>
                <c:pt idx="0">
                  <c:v>17.0</c:v>
                </c:pt>
              </c:numCache>
            </c:numRef>
          </c:val>
        </c:ser>
        <c:ser>
          <c:idx val="2"/>
          <c:order val="2"/>
          <c:tx>
            <c:v>鄒令業</c:v>
          </c:tx>
          <c:spPr>
            <a:solidFill>
              <a:srgbClr val="9BBB59"/>
            </a:solidFill>
            <a:ln w="25400">
              <a:noFill/>
            </a:ln>
          </c:spPr>
          <c:invertIfNegative val="0"/>
          <c:val>
            <c:numRef>
              <c:f>每日消耗時數!$D$67</c:f>
              <c:numCache>
                <c:formatCode>General</c:formatCode>
                <c:ptCount val="1"/>
                <c:pt idx="0">
                  <c:v>16.5</c:v>
                </c:pt>
              </c:numCache>
            </c:numRef>
          </c:val>
        </c:ser>
        <c:ser>
          <c:idx val="3"/>
          <c:order val="3"/>
          <c:tx>
            <c:v>林家文</c:v>
          </c:tx>
          <c:spPr>
            <a:solidFill>
              <a:srgbClr val="8064A2"/>
            </a:solidFill>
            <a:ln w="25400">
              <a:noFill/>
            </a:ln>
          </c:spPr>
          <c:invertIfNegative val="0"/>
          <c:val>
            <c:numRef>
              <c:f>每日消耗時數!$E$67</c:f>
              <c:numCache>
                <c:formatCode>General</c:formatCode>
                <c:ptCount val="1"/>
                <c:pt idx="0">
                  <c:v>14.0</c:v>
                </c:pt>
              </c:numCache>
            </c:numRef>
          </c:val>
        </c:ser>
        <c:ser>
          <c:idx val="4"/>
          <c:order val="4"/>
          <c:tx>
            <c:v>施帛辰</c:v>
          </c:tx>
          <c:spPr>
            <a:solidFill>
              <a:srgbClr val="4BACC6"/>
            </a:solidFill>
            <a:ln w="25400">
              <a:noFill/>
            </a:ln>
          </c:spPr>
          <c:invertIfNegative val="0"/>
          <c:val>
            <c:numRef>
              <c:f>每日消耗時數!$F$67</c:f>
              <c:numCache>
                <c:formatCode>General</c:formatCode>
                <c:ptCount val="1"/>
                <c:pt idx="0">
                  <c:v>13.5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1304904"/>
        <c:axId val="2111307960"/>
      </c:barChart>
      <c:catAx>
        <c:axId val="2111304904"/>
        <c:scaling>
          <c:orientation val="minMax"/>
        </c:scaling>
        <c:delete val="1"/>
        <c:axPos val="b"/>
        <c:majorTickMark val="out"/>
        <c:minorTickMark val="none"/>
        <c:tickLblPos val="nextTo"/>
        <c:crossAx val="2111307960"/>
        <c:crosses val="autoZero"/>
        <c:auto val="1"/>
        <c:lblAlgn val="ctr"/>
        <c:lblOffset val="100"/>
        <c:noMultiLvlLbl val="0"/>
      </c:catAx>
      <c:valAx>
        <c:axId val="2111307960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新細明體"/>
                    <a:ea typeface="新細明體"/>
                    <a:cs typeface="新細明體"/>
                  </a:defRPr>
                </a:pPr>
                <a:r>
                  <a:rPr lang="zh-TW" altLang="en-US"/>
                  <a:t>時數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130490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21519092496399"/>
          <c:y val="0.385714848143982"/>
          <c:w val="0.164527071742079"/>
          <c:h val="0.300000562429696"/>
        </c:manualLayout>
      </c:layout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C0C0C0"/>
      </a:solidFill>
      <a:prstDash val="solid"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4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6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8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4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4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4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6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6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5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2015softwareengineering.hackpad.com/" TargetMode="External"/><Relationship Id="rId3" Type="http://schemas.openxmlformats.org/officeDocument/2006/relationships/hyperlink" Target="https://github.com/LutherTsaiTW/2015SoftwareEngineeri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20788" y="2690312"/>
            <a:ext cx="6573548" cy="1470025"/>
          </a:xfrm>
        </p:spPr>
        <p:txBody>
          <a:bodyPr>
            <a:normAutofit/>
          </a:bodyPr>
          <a:lstStyle/>
          <a:p>
            <a:r>
              <a:rPr kumimoji="1" lang="en-US" altLang="zh-TW" sz="3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3600" dirty="0">
              <a:latin typeface="PingFang TC Thin"/>
              <a:cs typeface="PingFang TC Thin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6547088" y="6550491"/>
            <a:ext cx="2596911" cy="307509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sz="1600" dirty="0" smtClean="0">
                <a:solidFill>
                  <a:schemeClr val="tx1"/>
                </a:solidFill>
                <a:latin typeface="PingFang TC Thin"/>
                <a:cs typeface="PingFang TC Thin"/>
              </a:rPr>
              <a:t>Software Engineering Project</a:t>
            </a:r>
            <a:endParaRPr kumimoji="1" lang="zh-TW" altLang="en-US" sz="1600" dirty="0">
              <a:solidFill>
                <a:schemeClr val="tx1"/>
              </a:solidFill>
              <a:latin typeface="PingFang TC Thin"/>
              <a:cs typeface="PingFang TC Thin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04415" y="4833170"/>
            <a:ext cx="213958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PingFang TC Semibold"/>
                <a:cs typeface="PingFang TC Semibold"/>
              </a:rPr>
              <a:t>Group 7</a:t>
            </a:r>
          </a:p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101820308 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蔡易儒</a:t>
            </a:r>
            <a:endParaRPr kumimoji="1" lang="en-US" altLang="zh-TW" dirty="0" smtClean="0">
              <a:latin typeface="微軟正黑體"/>
              <a:ea typeface="微軟正黑體"/>
              <a:cs typeface="微軟正黑體"/>
            </a:endParaRPr>
          </a:p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101820331 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陳亮宇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101820340 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鄒令業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101820329 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林家文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101820302 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施帛辰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315156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TC Regular"/>
                <a:cs typeface="PingFang TC Regular"/>
              </a:rPr>
              <a:t>System Block Diagram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pic>
        <p:nvPicPr>
          <p:cNvPr id="5" name="圖片 4" descr="螢幕快照 2015-11-17 01.15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95" y="1290019"/>
            <a:ext cx="5413067" cy="5356326"/>
          </a:xfrm>
          <a:prstGeom prst="rect">
            <a:avLst/>
          </a:prstGeom>
        </p:spPr>
      </p:pic>
      <p:sp>
        <p:nvSpPr>
          <p:cNvPr id="4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571387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TC Regular"/>
                <a:cs typeface="PingFang TC Regular"/>
              </a:rPr>
              <a:t>WBS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pic>
        <p:nvPicPr>
          <p:cNvPr id="6" name="圖片 5" descr="螢幕快照 2015-11-17 00.23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55" y="1205983"/>
            <a:ext cx="6081481" cy="5440361"/>
          </a:xfrm>
          <a:prstGeom prst="rect">
            <a:avLst/>
          </a:prstGeom>
        </p:spPr>
      </p:pic>
      <p:sp>
        <p:nvSpPr>
          <p:cNvPr id="4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2553982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TC Regular"/>
                <a:cs typeface="PingFang TC Regular"/>
              </a:rPr>
              <a:t>Task Assignments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pic>
        <p:nvPicPr>
          <p:cNvPr id="4" name="圖片 3" descr="螢幕快照 2015-11-17 00.26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137" y="1417638"/>
            <a:ext cx="3654480" cy="5215784"/>
          </a:xfrm>
          <a:prstGeom prst="rect">
            <a:avLst/>
          </a:prstGeom>
        </p:spPr>
      </p:pic>
      <p:sp>
        <p:nvSpPr>
          <p:cNvPr id="5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3412706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TC Regular"/>
                <a:cs typeface="PingFang TC Regular"/>
              </a:rPr>
              <a:t>Team Meeting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>
                <a:latin typeface="PingFang TC Regular"/>
                <a:cs typeface="PingFang TC Regular"/>
                <a:sym typeface="Wingdings"/>
              </a:rPr>
              <a:t>Weekly </a:t>
            </a:r>
            <a:r>
              <a:rPr kumimoji="1" lang="en-US" altLang="zh-TW" sz="2800" dirty="0" smtClean="0">
                <a:latin typeface="PingFang TC Regular"/>
                <a:cs typeface="PingFang TC Regular"/>
                <a:sym typeface="Wingdings"/>
              </a:rPr>
              <a:t>Meeting - </a:t>
            </a:r>
            <a:r>
              <a:rPr kumimoji="1" lang="en-US" altLang="zh-TW" sz="2800" dirty="0" smtClean="0">
                <a:latin typeface="PingFang TC Regular"/>
                <a:cs typeface="PingFang TC Regular"/>
              </a:rPr>
              <a:t>Tuesday 10</a:t>
            </a:r>
            <a:r>
              <a:rPr kumimoji="1" lang="en-US" altLang="zh-TW" sz="2800" dirty="0" smtClean="0">
                <a:latin typeface="PingFang TC Regular"/>
                <a:cs typeface="PingFang TC Regular"/>
                <a:sym typeface="Wingdings"/>
              </a:rPr>
              <a:t>:00 ~ 12:00</a:t>
            </a:r>
          </a:p>
          <a:p>
            <a:r>
              <a:rPr kumimoji="1" lang="en-US" altLang="zh-TW" sz="2800" dirty="0" smtClean="0">
                <a:latin typeface="PingFang TC Regular"/>
                <a:cs typeface="PingFang TC Regular"/>
              </a:rPr>
              <a:t>Daily Scrum – noon or 22:30(SKYPE)</a:t>
            </a:r>
          </a:p>
          <a:p>
            <a:r>
              <a:rPr kumimoji="1" lang="en-US" altLang="zh-TW" sz="2800" dirty="0" smtClean="0">
                <a:latin typeface="PingFang TC Regular"/>
                <a:cs typeface="PingFang TC Regular"/>
              </a:rPr>
              <a:t>Meeting Documents</a:t>
            </a:r>
          </a:p>
          <a:p>
            <a:pPr lvl="1"/>
            <a:r>
              <a:rPr kumimoji="1" lang="en-US" altLang="zh-TW" sz="2400" dirty="0" smtClean="0">
                <a:solidFill>
                  <a:srgbClr val="FFFFFF"/>
                </a:solidFill>
                <a:latin typeface="PingFang TC Regular"/>
                <a:ea typeface="蘋方-繁 細體"/>
                <a:cs typeface="PingFang TC Regular"/>
                <a:hlinkClick r:id="rId2"/>
              </a:rPr>
              <a:t>Hackpad</a:t>
            </a:r>
            <a:r>
              <a:rPr kumimoji="1" lang="en-US" altLang="zh-TW" sz="2400" dirty="0" smtClean="0">
                <a:latin typeface="PingFang TC Regular"/>
                <a:cs typeface="PingFang TC Regular"/>
              </a:rPr>
              <a:t> &amp; Document on </a:t>
            </a:r>
            <a:r>
              <a:rPr kumimoji="1" lang="en-US" altLang="zh-TW" sz="2400" dirty="0" smtClean="0">
                <a:latin typeface="PingFang TC Regular"/>
                <a:cs typeface="PingFang TC Regular"/>
                <a:hlinkClick r:id="rId3"/>
              </a:rPr>
              <a:t>GitHub</a:t>
            </a:r>
            <a:endParaRPr kumimoji="1" lang="en-US" altLang="zh-TW" sz="2400" dirty="0" smtClean="0">
              <a:latin typeface="PingFang TC Regular"/>
              <a:cs typeface="PingFang TC Regular"/>
            </a:endParaRPr>
          </a:p>
          <a:p>
            <a:endParaRPr kumimoji="1" lang="zh-TW" altLang="en-US" sz="2800" dirty="0">
              <a:latin typeface="PingFang TC Regular"/>
              <a:cs typeface="PingFang TC Regular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73298"/>
              </p:ext>
            </p:extLst>
          </p:nvPr>
        </p:nvGraphicFramePr>
        <p:xfrm>
          <a:off x="457200" y="3659328"/>
          <a:ext cx="8229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260"/>
                <a:gridCol w="3372305"/>
                <a:gridCol w="2877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Subject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2015/10/07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SCRUM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Temporary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2015/10/08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PEP Planning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Temporary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2015/10/15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SRS</a:t>
                      </a:r>
                      <a:r>
                        <a:rPr lang="en-US" altLang="zh-TW" baseline="0" dirty="0" smtClean="0"/>
                        <a:t> Planning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Temporary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2015/11/03</a:t>
                      </a:r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indent="-285750" algn="l">
                        <a:buFont typeface="Symbol" charset="2"/>
                        <a:buChar char="-"/>
                      </a:pPr>
                      <a:r>
                        <a:rPr lang="en-US" altLang="zh-TW" dirty="0" smtClean="0"/>
                        <a:t>Discuss last iteration</a:t>
                      </a:r>
                      <a:r>
                        <a:rPr lang="en-US" altLang="zh-TW" baseline="0" dirty="0" smtClean="0"/>
                        <a:t> problem</a:t>
                      </a:r>
                    </a:p>
                    <a:p>
                      <a:pPr marL="285750" indent="-285750" algn="l">
                        <a:buFont typeface="Symbol" charset="2"/>
                        <a:buChar char="-"/>
                      </a:pPr>
                      <a:r>
                        <a:rPr lang="en-US" altLang="zh-TW" baseline="0" dirty="0" smtClean="0"/>
                        <a:t>Plan how to execute project</a:t>
                      </a:r>
                      <a:endParaRPr lang="en-US" altLang="zh-TW" dirty="0" smtClean="0"/>
                    </a:p>
                    <a:p>
                      <a:pPr marL="285750" indent="-285750" algn="l">
                        <a:buFont typeface="Symbol" charset="2"/>
                        <a:buChar char="-"/>
                      </a:pPr>
                      <a:r>
                        <a:rPr lang="en-US" altLang="zh-TW" dirty="0" smtClean="0"/>
                        <a:t>Plan next iteration</a:t>
                      </a:r>
                      <a:r>
                        <a:rPr lang="en-US" altLang="zh-TW" baseline="0" dirty="0" smtClean="0"/>
                        <a:t>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Weekly Meeting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2015/11/10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Weekly Meeting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2015/11/17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Weekly Meeting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210113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螢幕快照 2015-11-17 00.3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6437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TC Regular"/>
                <a:cs typeface="PingFang TC Regular"/>
              </a:rPr>
              <a:t>Task Scheduling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pic>
        <p:nvPicPr>
          <p:cNvPr id="4" name="圖片 3" descr="螢幕快照 2015-11-17 01.09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5" y="1786222"/>
            <a:ext cx="8608462" cy="4094763"/>
          </a:xfrm>
          <a:prstGeom prst="rect">
            <a:avLst/>
          </a:prstGeom>
        </p:spPr>
      </p:pic>
      <p:sp>
        <p:nvSpPr>
          <p:cNvPr id="5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304361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SCRUM Burn Time</a:t>
            </a:r>
            <a:endParaRPr kumimoji="1"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597664"/>
              </p:ext>
            </p:extLst>
          </p:nvPr>
        </p:nvGraphicFramePr>
        <p:xfrm>
          <a:off x="467034" y="1778408"/>
          <a:ext cx="3989567" cy="2147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193280"/>
              </p:ext>
            </p:extLst>
          </p:nvPr>
        </p:nvGraphicFramePr>
        <p:xfrm>
          <a:off x="4697233" y="1778408"/>
          <a:ext cx="3989567" cy="2147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691445"/>
              </p:ext>
            </p:extLst>
          </p:nvPr>
        </p:nvGraphicFramePr>
        <p:xfrm>
          <a:off x="440654" y="4327403"/>
          <a:ext cx="4015947" cy="2162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659178"/>
              </p:ext>
            </p:extLst>
          </p:nvPr>
        </p:nvGraphicFramePr>
        <p:xfrm>
          <a:off x="4750462" y="4327402"/>
          <a:ext cx="3936337" cy="2162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72732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13198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PingFang TC Thin"/>
                <a:cs typeface="PingFang TC Thin"/>
              </a:rPr>
              <a:t>DEMO</a:t>
            </a:r>
            <a:endParaRPr kumimoji="1" lang="zh-TW" altLang="en-US" dirty="0">
              <a:latin typeface="PingFang TC Thin"/>
              <a:cs typeface="PingFang TC Thin"/>
            </a:endParaRPr>
          </a:p>
        </p:txBody>
      </p:sp>
      <p:sp>
        <p:nvSpPr>
          <p:cNvPr id="3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558248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146</Words>
  <Application>Microsoft Macintosh PowerPoint</Application>
  <PresentationFormat>如螢幕大小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Project Tracking System</vt:lpstr>
      <vt:lpstr>System Block Diagram</vt:lpstr>
      <vt:lpstr>WBS</vt:lpstr>
      <vt:lpstr>Task Assignments</vt:lpstr>
      <vt:lpstr>Team Meeting</vt:lpstr>
      <vt:lpstr>PowerPoint 簡報</vt:lpstr>
      <vt:lpstr>Task Scheduling</vt:lpstr>
      <vt:lpstr>SCRUM Burn Time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易儒 蔡</dc:creator>
  <cp:lastModifiedBy>易儒 蔡</cp:lastModifiedBy>
  <cp:revision>21</cp:revision>
  <dcterms:created xsi:type="dcterms:W3CDTF">2015-11-16T15:56:21Z</dcterms:created>
  <dcterms:modified xsi:type="dcterms:W3CDTF">2015-11-17T08:10:44Z</dcterms:modified>
</cp:coreProperties>
</file>