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odcX4huFBzoJUGaKooWt+9yVH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hyperlink" Target="http://www.computerhistory.org" TargetMode="External"/><Relationship Id="rId5" Type="http://schemas.openxmlformats.org/officeDocument/2006/relationships/hyperlink" Target="http://www.electronics-tutorials.ws/binary/bin_2.html" TargetMode="External"/><Relationship Id="rId6" Type="http://schemas.openxmlformats.org/officeDocument/2006/relationships/hyperlink" Target="http://www.ict.griffith.edu.au/~johnt/1004ICT/lecture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hyperlink" Target="http://www.wikipedia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11.jpg"/><Relationship Id="rId6" Type="http://schemas.openxmlformats.org/officeDocument/2006/relationships/hyperlink" Target="http://www.wikipedia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25.jpg"/><Relationship Id="rId6" Type="http://schemas.openxmlformats.org/officeDocument/2006/relationships/hyperlink" Target="http://rockhopper.monmouth.ed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/>
          <p:nvPr/>
        </p:nvSpPr>
        <p:spPr>
          <a:xfrm>
            <a:off x="1525" y="201238"/>
            <a:ext cx="12189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3518408" y="532820"/>
            <a:ext cx="1958136" cy="3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noAutofit/>
          </a:bodyPr>
          <a:lstStyle/>
          <a:p>
            <a:pPr indent="0" lvl="0" marL="12700" marR="2286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PROGRAM STUDI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TEKNIK INFORMATIKA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9020066" y="540512"/>
            <a:ext cx="2600332" cy="568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1722101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5639892" y="3977983"/>
            <a:ext cx="239369" cy="10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982792" y="3977898"/>
            <a:ext cx="3721592" cy="10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3943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Organisasi Komputer,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943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Arsitektur Komputer,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Komponen Utama Sistem Komputer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9430" rtl="0" algn="l">
              <a:lnSpc>
                <a:spcPct val="95825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Struktur dan Fungsi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5731255" y="5311775"/>
            <a:ext cx="2821791" cy="815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noAutofit/>
          </a:bodyPr>
          <a:lstStyle/>
          <a:p>
            <a:pPr indent="0" lvl="0" marL="12700" marR="32556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 pengampu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1725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Organisasi dan Arsitektur Komputer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32556" rtl="0" algn="l">
              <a:lnSpc>
                <a:spcPct val="101725"/>
              </a:lnSpc>
              <a:spcBef>
                <a:spcPts val="571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T.A. 2020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5476544" y="3307081"/>
            <a:ext cx="6334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Pengantar Sistem Komputer</a:t>
            </a:r>
            <a:endParaRPr b="1" sz="3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4415028" y="3054096"/>
            <a:ext cx="6658356" cy="30876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1621104" y="2081961"/>
            <a:ext cx="203357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&amp;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1621104" y="2575737"/>
            <a:ext cx="567334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bagaimana setiap komponen saling berhubungan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1621104" y="2822625"/>
            <a:ext cx="2438942" cy="474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(fungsi)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57195" marR="37207" rtl="0" algn="l">
              <a:lnSpc>
                <a:spcPct val="1086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 struktur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4088367" y="2842132"/>
            <a:ext cx="3061942" cy="228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50">
            <a:noAutofit/>
          </a:bodyPr>
          <a:lstStyle/>
          <a:p>
            <a:pPr indent="0" lvl="0" marL="12700" marR="0" rtl="0" algn="l">
              <a:lnSpc>
                <a:spcPct val="105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setiap komponen merupakan bagian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1621104" y="3508425"/>
            <a:ext cx="166621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2021840" y="3741610"/>
            <a:ext cx="164388" cy="99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79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79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79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79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2306904" y="3755313"/>
            <a:ext cx="1588338" cy="994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4289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08055"/>
              </a:lnSpc>
              <a:spcBef>
                <a:spcPts val="2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Data storage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Data movement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4345961" y="6194205"/>
            <a:ext cx="1350892" cy="151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00">
            <a:noAutofit/>
          </a:bodyPr>
          <a:lstStyle/>
          <a:p>
            <a:pPr indent="0" lvl="0" marL="12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Gambar : maps college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8229600" y="1444752"/>
            <a:ext cx="3625596" cy="4934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688416" y="1675053"/>
            <a:ext cx="2249523" cy="8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6345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3435" marR="0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79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lang="en-US" sz="1800">
                <a:solidFill>
                  <a:srgbClr val="0247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3435" marR="3634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79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lang="en-US" sz="1800">
                <a:solidFill>
                  <a:srgbClr val="0247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Data storage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688416" y="2772333"/>
            <a:ext cx="7082815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Hanya ada beberapa metode dasar pemrosesan data tetapi komputer harus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9507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 </a:t>
            </a: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memproses data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berbagai format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baik input ataupun output.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688416" y="3595293"/>
            <a:ext cx="7593888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429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Komputer juga harus dapat </a:t>
            </a: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menyimpan data,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meskipun sebagian kecil,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bahkan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90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ketika komputer sedang memproses data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Proses penyimpanan harus dilakukan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cepat karena mungkin hasilnya akan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digunakan untuk proses selanjutnya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8229600" y="1444752"/>
            <a:ext cx="3625596" cy="4934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688416" y="1675053"/>
            <a:ext cx="1666366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1089152" y="1935670"/>
            <a:ext cx="164388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79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479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1374216" y="1949373"/>
            <a:ext cx="1588338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Data movement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688416" y="2772333"/>
            <a:ext cx="7484236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429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Komputer harus dapat </a:t>
            </a: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memindah data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baik di internal PC atau ke media lain.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Lingkungan OS terdiri dari perangkat yang berfungsi sebagai sumber atau tujuan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9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data. Proses ini disebut </a:t>
            </a:r>
            <a:r>
              <a:rPr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I/O</a:t>
            </a:r>
            <a:r>
              <a:rPr i="1" lang="en-US" sz="18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perangkat disebut </a:t>
            </a:r>
            <a:r>
              <a:rPr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peripheral.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Ketika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9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menempuh jarak yang panjang disebut </a:t>
            </a:r>
            <a:r>
              <a:rPr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communication.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688416" y="4143933"/>
            <a:ext cx="6917308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429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Komputer harus dapat </a:t>
            </a: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mengontrol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tiga fungsi ini.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instruksi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diberikan, unit kontrol mengelola sumber daya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9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komputer dan mengaturnya kinerja bagian fungsionalnya sebagai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respons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9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terhadap instruksi tersebut.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667512" y="1953767"/>
            <a:ext cx="4311396" cy="4066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66292" marR="0" rtl="0" algn="l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0" y="0"/>
            <a:ext cx="12188952" cy="228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0" y="1791640"/>
            <a:ext cx="12188952" cy="47525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4572000"/>
            <a:ext cx="12188952" cy="2286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667512" y="1953767"/>
            <a:ext cx="4311396" cy="40660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7121886" y="1954880"/>
            <a:ext cx="4165091" cy="413121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39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6299707" y="244474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7301059" y="1975661"/>
            <a:ext cx="890293" cy="7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00">
            <a:noAutofit/>
          </a:bodyPr>
          <a:lstStyle/>
          <a:p>
            <a:pPr indent="0" lvl="0" marL="12700" marR="13586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download ke flashdisk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744727" y="2046176"/>
            <a:ext cx="891817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00">
            <a:noAutofit/>
          </a:bodyPr>
          <a:lstStyle/>
          <a:p>
            <a:pPr indent="0" lvl="0" marL="12700" marR="13586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ke layar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1846837" y="6221486"/>
            <a:ext cx="2935859" cy="2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(a) Data movement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7333237" y="6221486"/>
            <a:ext cx="2157018" cy="2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(b) Storage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896112" y="1978152"/>
            <a:ext cx="4387596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37692" marR="0" rtl="0" algn="l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Komputer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37585" marR="0" rtl="0" algn="l">
              <a:lnSpc>
                <a:spcPct val="101725"/>
              </a:lnSpc>
              <a:spcBef>
                <a:spcPts val="15096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(c) Processing from/to storage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46433" rtl="0" algn="r">
              <a:lnSpc>
                <a:spcPct val="120000"/>
              </a:lnSpc>
              <a:spcBef>
                <a:spcPts val="96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I/O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6911286" y="1967484"/>
            <a:ext cx="444098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1725"/>
              </a:lnSpc>
              <a:spcBef>
                <a:spcPts val="1711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ssing from storage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896112" y="1978152"/>
            <a:ext cx="4387596" cy="40507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7010400" y="1967484"/>
            <a:ext cx="4341876" cy="4114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7087616" y="2024840"/>
            <a:ext cx="978509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00">
            <a:noAutofit/>
          </a:bodyPr>
          <a:lstStyle/>
          <a:p>
            <a:pPr indent="0" lvl="0" marL="127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: Print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86641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hasil proses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993139" y="2046176"/>
            <a:ext cx="852017" cy="360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00">
            <a:noAutofit/>
          </a:bodyPr>
          <a:lstStyle/>
          <a:p>
            <a:pPr indent="0" lvl="0" marL="12700" marR="2286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1470000" y="6222746"/>
            <a:ext cx="3239819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50">
            <a:noAutofit/>
          </a:bodyPr>
          <a:lstStyle/>
          <a:p>
            <a:pPr indent="0" lvl="0" marL="12700" marR="0" rtl="0" algn="l">
              <a:lnSpc>
                <a:spcPct val="105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(c) Processing From/to Storage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7511870" y="6222746"/>
            <a:ext cx="3239819" cy="261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50">
            <a:noAutofit/>
          </a:bodyPr>
          <a:lstStyle/>
          <a:p>
            <a:pPr indent="0" lvl="0" marL="12700" marR="0" rtl="0" algn="l">
              <a:lnSpc>
                <a:spcPct val="105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Operasi (d) Processing From Storage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5893308" y="1882139"/>
            <a:ext cx="6176772" cy="45156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688416" y="1675053"/>
            <a:ext cx="301122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Structure (Top Level)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88416" y="2223693"/>
            <a:ext cx="28289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4 komponen Struktur Utama</a:t>
            </a:r>
            <a:r>
              <a:rPr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688416" y="2484310"/>
            <a:ext cx="1643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917016" y="2498013"/>
            <a:ext cx="4929479" cy="24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4289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CPU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mengontrol operasi komputer dan melakukan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pemrosesan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Main memory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menyimpan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I/O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memindah data antara komputer dan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lingkungan external (internal cpu, antar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peripheral,dg perangkat external)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System interconnection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Mekanisme yang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menyediakan komunikasi antara CPU, main memory,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I/O. (system bus)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688416" y="3032950"/>
            <a:ext cx="164388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688416" y="4130230"/>
            <a:ext cx="16438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/>
        </p:nvSpPr>
        <p:spPr>
          <a:xfrm>
            <a:off x="298704" y="1935479"/>
            <a:ext cx="995172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36548" marR="0" rtl="0" algn="l">
              <a:lnSpc>
                <a:spcPct val="101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Structure (Top Level)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298704" y="4624157"/>
            <a:ext cx="9951720" cy="1398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00">
            <a:noAutofit/>
          </a:bodyPr>
          <a:lstStyle/>
          <a:p>
            <a:pPr indent="0" lvl="0" marL="1336558" marR="0" rtl="0" algn="l">
              <a:lnSpc>
                <a:spcPct val="100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Bagaimana komunikasi untuk single processor, multi processor?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298704" y="1935479"/>
            <a:ext cx="9951720" cy="40873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9826244" y="235330"/>
            <a:ext cx="1958746" cy="432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01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6301232" y="245960"/>
            <a:ext cx="1453365" cy="304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17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59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/>
        </p:nvSpPr>
        <p:spPr>
          <a:xfrm>
            <a:off x="711708" y="2396413"/>
            <a:ext cx="8878824" cy="3961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0" lvl="0" marL="9220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711708" y="2484119"/>
            <a:ext cx="8878824" cy="38740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1621104" y="2109393"/>
            <a:ext cx="193946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Structure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/>
        </p:nvSpPr>
        <p:spPr>
          <a:xfrm>
            <a:off x="4666488" y="3200400"/>
            <a:ext cx="7466075" cy="1530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" marR="0" rtl="0" algn="l">
              <a:lnSpc>
                <a:spcPct val="101725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ernal di CPU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192" marR="0" rtl="0" algn="l">
              <a:lnSpc>
                <a:spcPct val="120000"/>
              </a:lnSpc>
              <a:spcBef>
                <a:spcPts val="108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ikasi antara CU,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4666488" y="1670303"/>
            <a:ext cx="7466075" cy="30601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9826244" y="235330"/>
            <a:ext cx="1958746" cy="432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01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6301232" y="245960"/>
            <a:ext cx="1453365" cy="304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17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59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689787" y="1676653"/>
            <a:ext cx="1939467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Structure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689787" y="3048254"/>
            <a:ext cx="2513482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24793"/>
                </a:solidFill>
                <a:latin typeface="Calibri"/>
                <a:ea typeface="Calibri"/>
                <a:cs typeface="Calibri"/>
                <a:sym typeface="Calibri"/>
              </a:rPr>
              <a:t>Komponen struktural CPU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689787" y="3308871"/>
            <a:ext cx="164388" cy="10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918387" y="3322574"/>
            <a:ext cx="3825951" cy="13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4289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mengontrol operasi CPU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ALU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melakukan fungsi pemrosesan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Registers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menyediakan penyimpanan 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958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CPU interconnection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mekanisme komun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ALU, dan register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516636" y="1872996"/>
            <a:ext cx="11573256" cy="12512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9824720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6299708" y="244475"/>
            <a:ext cx="1453404" cy="30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6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688407" y="1665630"/>
            <a:ext cx="716794" cy="20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term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688407" y="3457804"/>
            <a:ext cx="728459" cy="20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88411" y="3726072"/>
            <a:ext cx="209647" cy="1398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50">
            <a:noAutofit/>
          </a:bodyPr>
          <a:lstStyle/>
          <a:p>
            <a:pPr indent="0" lvl="0" marL="12700" marR="0" rtl="0" algn="l">
              <a:lnSpc>
                <a:spcPct val="105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1725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1725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1725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1725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1031163" y="3726072"/>
            <a:ext cx="7087047" cy="1398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50">
            <a:noAutofit/>
          </a:bodyPr>
          <a:lstStyle/>
          <a:p>
            <a:pPr indent="0" lvl="0" marL="12700" marR="0" rtl="0" algn="l">
              <a:lnSpc>
                <a:spcPct val="105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Jelaskan secara umum, apa perbedaan organisasi komputer dan arsitektur komputer?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095450" rtl="0" algn="l">
              <a:lnSpc>
                <a:spcPct val="122062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Jelaskan mengenai struktur komputer dan fungsi komputer?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095450" rtl="0" algn="l">
              <a:lnSpc>
                <a:spcPct val="122062"/>
              </a:lnSpc>
              <a:spcBef>
                <a:spcPts val="34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Sebut dan Jelaskan 4 fungsi utama komputer?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403" rtl="0" algn="l">
              <a:lnSpc>
                <a:spcPct val="101725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Sebut dan Jelaskan apa saja komponen utama struktur Komputer?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403" rtl="0" algn="l">
              <a:lnSpc>
                <a:spcPct val="101725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Sebut dan Jelaskan apa saja komponen utama struktur Processor?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2642616" y="1924812"/>
            <a:ext cx="7618476" cy="37139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1620986" y="1146611"/>
            <a:ext cx="2504953" cy="279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50">
            <a:noAutofit/>
          </a:bodyPr>
          <a:lstStyle/>
          <a:p>
            <a:pPr indent="0" lvl="0" marL="12700" marR="0" rtl="0" algn="l">
              <a:lnSpc>
                <a:spcPct val="105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Computer Works?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1621104" y="6170930"/>
            <a:ext cx="699411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Komputer bekerja dengan kombinasi input,storage, processing dan Output.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1621028" y="2062914"/>
            <a:ext cx="9509250" cy="2677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50">
            <a:noAutofit/>
          </a:bodyPr>
          <a:lstStyle/>
          <a:p>
            <a:pPr indent="0" lvl="0" marL="12712" marR="30286" rtl="0" algn="l">
              <a:lnSpc>
                <a:spcPct val="107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Referensi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12" marR="30286" rtl="0" algn="l">
              <a:lnSpc>
                <a:spcPct val="116538"/>
              </a:lnSpc>
              <a:spcBef>
                <a:spcPts val="915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UTAMA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286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William Stalling, Computer Organization and organization 8</a:t>
            </a:r>
            <a:r>
              <a:rPr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 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edition, Pearson Education, Inc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 Prentice Hall,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9" marR="30286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286" rtl="0" algn="l">
              <a:lnSpc>
                <a:spcPct val="96000"/>
              </a:lnSpc>
              <a:spcBef>
                <a:spcPts val="2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S. Tanenbaum, Structured Computer Organization 4</a:t>
            </a:r>
            <a:r>
              <a:rPr baseline="3000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  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Edition Pearson Prentice Hall,2001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99000"/>
              </a:lnSpc>
              <a:spcBef>
                <a:spcPts val="2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Mostafa Abd-El-Barr- Hesham El-Rewini, Fundamentals Of Computer Organization And Architecture, John Wiley &amp; Sons,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9" marR="30286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Inc, 2005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12" marR="30286" rtl="0" algn="l">
              <a:lnSpc>
                <a:spcPct val="116538"/>
              </a:lnSpc>
              <a:spcBef>
                <a:spcPts val="1101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TAMBAHAN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286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http://www.computerhistory.org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286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https://homepage.cs.uri.edu/faculty/wolfe/book/Readings/Reading04.htm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286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https://cs.stanford.edu/people/eroberts/courses/soco/projects/risc/risccisc/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286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</a:t>
            </a: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/www.electronics-tutorials.ws/binary/bin_2.html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286" rtl="0" algn="l">
              <a:lnSpc>
                <a:spcPct val="101000"/>
              </a:lnSpc>
              <a:spcBef>
                <a:spcPts val="3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http://www.ict.griffith.edu.au/~johnt/1004ICT/lectures/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2683764" y="2538983"/>
            <a:ext cx="1399032" cy="1447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4157022" y="2663920"/>
            <a:ext cx="3056153" cy="1355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550">
            <a:noAutofit/>
          </a:bodyPr>
          <a:lstStyle/>
          <a:p>
            <a:pPr indent="0" lvl="0" marL="12700" marR="0" rtl="0" algn="l">
              <a:lnSpc>
                <a:spcPct val="73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5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  <a:endParaRPr sz="8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3560" marR="161146" rtl="0" algn="l">
              <a:lnSpc>
                <a:spcPct val="101725"/>
              </a:lnSpc>
              <a:spcBef>
                <a:spcPts val="208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867400" y="1676400"/>
            <a:ext cx="6321552" cy="4762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688411" y="1675053"/>
            <a:ext cx="2785880" cy="742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4" marR="24507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Computer Works?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9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Semua bagian utama dari sistem komputer terlibat dalam 4 proses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88411" y="2665321"/>
            <a:ext cx="126746" cy="228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75">
            <a:noAutofit/>
          </a:bodyPr>
          <a:lstStyle/>
          <a:p>
            <a:pPr indent="0" lvl="0" marL="12700" marR="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916845" y="2677547"/>
            <a:ext cx="4798758" cy="2178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50">
            <a:noAutofit/>
          </a:bodyPr>
          <a:lstStyle/>
          <a:p>
            <a:pPr indent="0" lvl="0" marL="12700" marR="30403" rtl="0" algn="l">
              <a:lnSpc>
                <a:spcPct val="105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contoh,keyboard dan Mouse, hanya sebagai input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11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unit. Cara untuk memberikan informasi ke komputer yang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40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 diproses. dsb?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40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Memory/storage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Tempat penyimpanan dokumen, HDD,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40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RAM, FlashMemory, Flashdisk, dsb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40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Prosesor komputer (CPU), berisi mikrochip,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40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bekerja sangat sibuk, sehingga panas -&gt;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Overheat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87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Menampilkan informasi hasil proses, LCD, Printer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040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688411" y="3396837"/>
            <a:ext cx="126746" cy="228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75">
            <a:noAutofit/>
          </a:bodyPr>
          <a:lstStyle/>
          <a:p>
            <a:pPr indent="0" lvl="0" marL="12700" marR="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688411" y="3884514"/>
            <a:ext cx="126746" cy="228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75">
            <a:noAutofit/>
          </a:bodyPr>
          <a:lstStyle/>
          <a:p>
            <a:pPr indent="0" lvl="0" marL="12700" marR="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688411" y="4372191"/>
            <a:ext cx="126746" cy="228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975">
            <a:noAutofit/>
          </a:bodyPr>
          <a:lstStyle/>
          <a:p>
            <a:pPr indent="0" lvl="0" marL="12700" marR="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688416" y="1675053"/>
            <a:ext cx="225318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Computer Works?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 txBox="1"/>
          <p:nvPr/>
        </p:nvSpPr>
        <p:spPr>
          <a:xfrm>
            <a:off x="688407" y="2153303"/>
            <a:ext cx="10739278" cy="63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26746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Dasar arsitektur komputer dibagi menjadi 3 Kategori: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6746" rtl="0" algn="l">
              <a:lnSpc>
                <a:spcPct val="120000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Desain Sistem: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semua komponen hardware dalam sistem, CPU, Pemroses Grafis , Memory, BUS (jalur data) dan hal-hal lain seperti multiprosesor dan virtualisasi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688407" y="3006685"/>
            <a:ext cx="10643062" cy="843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26746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Arsitektur Set Instruksi (ISA):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0" marR="0" rtl="0" algn="l">
              <a:lnSpc>
                <a:spcPct val="120000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bahasa Instruksi yang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tertanam dari unit CPU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mendefinisikan fungsi dan kemampuan CPU berdasarkan instruksi apa yang dapat dilakukan atau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0" marR="26746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diproses.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0" marR="26746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termasuk definisi ukuran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tipe register prosesor, mode pengalamatan memori, format data dan set instruksi yang digunakan.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688407" y="4073502"/>
            <a:ext cx="10250827" cy="843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26746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Mikroarsitektur: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0" marR="0" rtl="0" algn="l">
              <a:lnSpc>
                <a:spcPct val="120000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 dikenal sebagai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organisasi komputer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jenis arsitektur ini mendefinisikan jalur data, pemrosesan data dan elemen penyimpanan, serta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0" marR="26746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bagaimana mereka harus diimplementasikan dalam ISA.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0" marR="26746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kata lain Bagaimana tiap komponen dapat saling berinteraksi menyelesaikan pekerjaan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5647944" y="3241548"/>
            <a:ext cx="6207252" cy="29184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102107" y="5571744"/>
            <a:ext cx="5079492" cy="583692"/>
          </a:xfrm>
          <a:custGeom>
            <a:rect b="b" l="l" r="r" t="t"/>
            <a:pathLst>
              <a:path extrusionOk="0" h="583691" w="5079492">
                <a:moveTo>
                  <a:pt x="0" y="0"/>
                </a:moveTo>
                <a:lnTo>
                  <a:pt x="0" y="583691"/>
                </a:lnTo>
                <a:lnTo>
                  <a:pt x="5079492" y="583691"/>
                </a:lnTo>
                <a:lnTo>
                  <a:pt x="5079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9826244" y="235330"/>
            <a:ext cx="1958746" cy="432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01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6301232" y="245960"/>
            <a:ext cx="1453365" cy="304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17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59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1622475" y="2110993"/>
            <a:ext cx="270261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&amp; Organization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1622475" y="2598597"/>
            <a:ext cx="9163380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Arsitektur komputer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serangkaian aturan dan metode yang menggambarkan fungsionalitas,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90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organisasi, dan implementasi dari sistem komputer.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9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antara lain: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 txBox="1"/>
          <p:nvPr/>
        </p:nvSpPr>
        <p:spPr>
          <a:xfrm>
            <a:off x="1622475" y="3407854"/>
            <a:ext cx="164388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1851075" y="3421557"/>
            <a:ext cx="2296769" cy="13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4289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set,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Jml bit yg digunakan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30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representasi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Mekanisme I/O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Teknik addressing.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1622475" y="4230814"/>
            <a:ext cx="164388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2700" marR="0" rtl="0" algn="l">
              <a:lnSpc>
                <a:spcPct val="92488"/>
              </a:lnSpc>
              <a:spcBef>
                <a:spcPts val="6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5194849" y="6303874"/>
            <a:ext cx="1705547" cy="151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00">
            <a:noAutofit/>
          </a:bodyPr>
          <a:lstStyle/>
          <a:p>
            <a:pPr indent="0" lvl="0" marL="12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Gambar : 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www.wikipedia.com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102107" y="5571744"/>
            <a:ext cx="5079492" cy="583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0" lvl="0" marL="92881" marR="294335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Architecture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adalah model abstract dan hanya bisa dilihat oleh programmer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3657600" y="4829556"/>
            <a:ext cx="1703831" cy="1295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7010400" y="4773168"/>
            <a:ext cx="1912620" cy="1409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1621104" y="2109393"/>
            <a:ext cx="270261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&amp; Organization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1620957" y="2587661"/>
            <a:ext cx="8425868" cy="416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26746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Arsitektur komputer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0" marR="0" rtl="0" algn="l">
              <a:lnSpc>
                <a:spcPct val="120000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Arsitektur komputer (CPU) terus mengejar peningkatan performa, awal perkembangan muncul dua cara pandang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2078139" y="3003664"/>
            <a:ext cx="4550768" cy="106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50">
            <a:noAutofit/>
          </a:bodyPr>
          <a:lstStyle/>
          <a:p>
            <a:pPr indent="0" lvl="0" marL="12700" marR="0" rtl="0" algn="l">
              <a:lnSpc>
                <a:spcPct val="113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 instruksi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kecil menyelesaikan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banyak tugas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/kompleks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70060" marR="28349" rtl="0" algn="l">
              <a:lnSpc>
                <a:spcPct val="120000"/>
              </a:lnSpc>
              <a:spcBef>
                <a:spcPts val="4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PentiumTM, the Motorola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98650" marR="12277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MC68000TM, and the IBM &amp; Macintosh PowerPCTM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834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 tugas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dikerjakan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banyak instruksi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sederhana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70060" marR="28349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 SPARCTM and MIPSTM machines.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7107495" y="3014352"/>
            <a:ext cx="459579" cy="20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7107495" y="3654478"/>
            <a:ext cx="465642" cy="20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1620957" y="4294425"/>
            <a:ext cx="6701465" cy="203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#Dua cara pandang diatas memicu perdebatan yang tidak pernah selesai, mana yang terbaik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5194849" y="6302356"/>
            <a:ext cx="1705547" cy="151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00">
            <a:noAutofit/>
          </a:bodyPr>
          <a:lstStyle/>
          <a:p>
            <a:pPr indent="0" lvl="0" marL="12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Gambar : 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www.wikipedia.com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1441774" y="3442288"/>
            <a:ext cx="9305400" cy="2011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1621104" y="2109393"/>
            <a:ext cx="270261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&amp; Organization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1620957" y="2587661"/>
            <a:ext cx="7669386" cy="630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0">
            <a:noAutofit/>
          </a:bodyPr>
          <a:lstStyle/>
          <a:p>
            <a:pPr indent="0" lvl="0" marL="12700" marR="26746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Arsitektur komputer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6746" rtl="0" algn="l">
              <a:lnSpc>
                <a:spcPct val="120000"/>
              </a:lnSpc>
              <a:spcBef>
                <a:spcPts val="8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Perkembangan Teknologi chip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29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Integrasi banyak transistor dalam satu chip untuk memungkinkan proses dapat berjalan semakin cepat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1206556" y="6209384"/>
            <a:ext cx="6412958" cy="151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00">
            <a:noAutofit/>
          </a:bodyPr>
          <a:lstStyle/>
          <a:p>
            <a:pPr indent="0" lvl="0" marL="12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sumber: mustofa hesam/ Fundamental of Computer Organization and Artitechtur/intorduction of Computer System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102107" y="4831080"/>
            <a:ext cx="5079492" cy="1077467"/>
          </a:xfrm>
          <a:custGeom>
            <a:rect b="b" l="l" r="r" t="t"/>
            <a:pathLst>
              <a:path extrusionOk="0" h="1077467" w="5079492">
                <a:moveTo>
                  <a:pt x="0" y="0"/>
                </a:moveTo>
                <a:lnTo>
                  <a:pt x="0" y="1077468"/>
                </a:lnTo>
                <a:lnTo>
                  <a:pt x="5079492" y="1077468"/>
                </a:lnTo>
                <a:lnTo>
                  <a:pt x="5079492" y="0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6010766" y="2914345"/>
            <a:ext cx="5452761" cy="19197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5676900" y="5109971"/>
            <a:ext cx="5487923" cy="10134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9826244" y="235331"/>
            <a:ext cx="1958746" cy="432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01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6301232" y="245960"/>
            <a:ext cx="1453365" cy="304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17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59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1622475" y="2110994"/>
            <a:ext cx="270261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&amp; Organization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1622475" y="2598597"/>
            <a:ext cx="579694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bagaimana fitur-fitur di implementasikan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2079675" y="2859129"/>
            <a:ext cx="139700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00">
            <a:noAutofit/>
          </a:bodyPr>
          <a:lstStyle/>
          <a:p>
            <a:pPr indent="0" lvl="0" marL="127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5825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2308275" y="2872917"/>
            <a:ext cx="1979777" cy="802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34289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signals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4289" rtl="0" algn="l">
              <a:lnSpc>
                <a:spcPct val="12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technology.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5194849" y="6303874"/>
            <a:ext cx="2469395" cy="151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00">
            <a:noAutofit/>
          </a:bodyPr>
          <a:lstStyle/>
          <a:p>
            <a:pPr indent="0" lvl="0" marL="1270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Gambar : </a:t>
            </a:r>
            <a:r>
              <a:rPr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http://rockhopper.monmouth.edu/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102107" y="4831080"/>
            <a:ext cx="5079492" cy="1077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noAutofit/>
          </a:bodyPr>
          <a:lstStyle/>
          <a:p>
            <a:pPr indent="56551" lvl="0" marL="92881" marR="76646" rtl="0" algn="l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Organization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realisasi arsitektur. seperti register, jalur data atau koneksi ke memori dsb. Computer Organization adalah ALU, CPU dan memori dan organisasi memori.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7949183" y="4613148"/>
            <a:ext cx="4012691" cy="1513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9824719" y="233845"/>
            <a:ext cx="1958746" cy="432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noAutofit/>
          </a:bodyPr>
          <a:lstStyle/>
          <a:p>
            <a:pPr indent="127254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ORGANISASI DAN ARSITEKTUR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700" rtl="0" algn="r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KOMPUTER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6299708" y="244475"/>
            <a:ext cx="1453404" cy="30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613155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STUDI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197" rtl="0" algn="l">
              <a:lnSpc>
                <a:spcPct val="108333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2D75B6"/>
                </a:solidFill>
                <a:latin typeface="Calibri"/>
                <a:ea typeface="Calibri"/>
                <a:cs typeface="Calibri"/>
                <a:sym typeface="Calibri"/>
              </a:rPr>
              <a:t>TEKNIK INFORMATIKA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1620963" y="2081943"/>
            <a:ext cx="8815719" cy="9544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50">
            <a:noAutofit/>
          </a:bodyPr>
          <a:lstStyle/>
          <a:p>
            <a:pPr indent="0" lvl="0" marL="12700" marR="24688" rtl="0" algn="l">
              <a:lnSpc>
                <a:spcPct val="106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&amp; Organization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76" marR="24688" rtl="0" algn="l">
              <a:lnSpc>
                <a:spcPct val="101725"/>
              </a:lnSpc>
              <a:spcBef>
                <a:spcPts val="1127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Pengukuran kecepatan CPU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94" marR="0" rtl="0" algn="l">
              <a:lnSpc>
                <a:spcPct val="108076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Kecepatan CPU biasanya diukur berapa clock (siklus eksekusi perintah) dalam satu satuan waktu (detik) disebut </a:t>
            </a:r>
            <a:r>
              <a:rPr i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ClockSpeed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94" marR="24688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dilambangkang dengan satuan Hz (Mhz -Ghz).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1849658" y="3202879"/>
            <a:ext cx="8626751" cy="368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50">
            <a:noAutofit/>
          </a:bodyPr>
          <a:lstStyle/>
          <a:p>
            <a:pPr indent="0" lvl="0" marL="12700" marR="0" rtl="0" algn="l">
              <a:lnSpc>
                <a:spcPct val="107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Kecepatan komputer tidak hanya berdasarkan clockspeed saja, pada arsitektur yang berbeda, bisa jadi clockspeed rendah tetapi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4688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kenyataannya komputer dapat bekerja lebih cepat.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1849658" y="3737803"/>
            <a:ext cx="4577027" cy="546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50">
            <a:noAutofit/>
          </a:bodyPr>
          <a:lstStyle/>
          <a:p>
            <a:pPr indent="0" lvl="0" marL="12700" marR="0" rtl="0" algn="l">
              <a:lnSpc>
                <a:spcPct val="107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 arsitektur komputer lain yang berpengaruh dalam kecepatan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4688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FrontSideBus (FSB)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4688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Chace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1849658" y="4451144"/>
            <a:ext cx="4336540" cy="368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50">
            <a:noAutofit/>
          </a:bodyPr>
          <a:lstStyle/>
          <a:p>
            <a:pPr indent="0" lvl="0" marL="12700" marR="24688" rtl="0" algn="l">
              <a:lnSpc>
                <a:spcPct val="107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Teknologi MultiCore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Satu chip terdapat beberapa CPU untuk mendongkrak performa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DanangWU</dc:creator>
</cp:coreProperties>
</file>