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3" r:id="rId6"/>
    <p:sldId id="274" r:id="rId7"/>
    <p:sldId id="275" r:id="rId8"/>
    <p:sldId id="281" r:id="rId9"/>
    <p:sldId id="268" r:id="rId10"/>
    <p:sldId id="267" r:id="rId11"/>
    <p:sldId id="279" r:id="rId12"/>
    <p:sldId id="272" r:id="rId13"/>
    <p:sldId id="271" r:id="rId14"/>
    <p:sldId id="270" r:id="rId15"/>
    <p:sldId id="269" r:id="rId16"/>
    <p:sldId id="276" r:id="rId17"/>
    <p:sldId id="277" r:id="rId18"/>
    <p:sldId id="278" r:id="rId19"/>
    <p:sldId id="280" r:id="rId20"/>
    <p:sldId id="266" r:id="rId21"/>
    <p:sldId id="26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332" autoAdjust="0"/>
  </p:normalViewPr>
  <p:slideViewPr>
    <p:cSldViewPr>
      <p:cViewPr varScale="1">
        <p:scale>
          <a:sx n="68" d="100"/>
          <a:sy n="68" d="100"/>
        </p:scale>
        <p:origin x="70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haiHien-2k/CT449_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914400"/>
            <a:ext cx="7772400" cy="1470025"/>
          </a:xfrm>
        </p:spPr>
        <p:txBody>
          <a:bodyPr/>
          <a:lstStyle/>
          <a:p>
            <a:pPr algn="ctr"/>
            <a:r>
              <a:rPr lang="en-US"/>
              <a:t>BÁO CÁO HỌC PHẦN PHÁT TRIỂN ỨNG DỤNG WEB (CT449)</a:t>
            </a:r>
            <a:br>
              <a:rPr lang="en-US"/>
            </a:b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2286000"/>
            <a:ext cx="6553200" cy="3962400"/>
          </a:xfrm>
        </p:spPr>
        <p:txBody>
          <a:bodyPr/>
          <a:lstStyle/>
          <a:p>
            <a:r>
              <a:rPr lang="en-US" altLang="en-US"/>
              <a:t>Đề tài: </a:t>
            </a:r>
            <a:r>
              <a:rPr lang="en-US" altLang="en-US" sz="3200" b="1"/>
              <a:t>ỨNG DỤNG QUẢN LÝ HỌC TẬP</a:t>
            </a:r>
          </a:p>
          <a:p>
            <a:endParaRPr lang="en-US" altLang="en-US" sz="3200" b="1"/>
          </a:p>
          <a:p>
            <a:endParaRPr lang="en-US" altLang="en-US" sz="3200" b="1"/>
          </a:p>
          <a:p>
            <a:pPr algn="l"/>
            <a:r>
              <a:rPr lang="en-US" altLang="en-US" sz="2400" b="1" i="1"/>
              <a:t>Sinh viên thực hiện:</a:t>
            </a:r>
          </a:p>
          <a:p>
            <a:pPr algn="l"/>
            <a:r>
              <a:rPr lang="en-US" altLang="en-US" sz="2000"/>
              <a:t>Lưu Hoàng Phúc</a:t>
            </a:r>
          </a:p>
          <a:p>
            <a:pPr algn="l"/>
            <a:r>
              <a:rPr lang="en-US" altLang="en-US" sz="2000"/>
              <a:t>MSSV: B19065511</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Học kỳ 2, 2022-2023</a:t>
            </a:r>
          </a:p>
          <a:p>
            <a:endParaRPr lang="vi-VN"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đăng nhập:</a:t>
            </a:r>
          </a:p>
          <a:p>
            <a:endParaRPr lang="vi-VN"/>
          </a:p>
        </p:txBody>
      </p:sp>
      <p:pic>
        <p:nvPicPr>
          <p:cNvPr id="5" name="Picture 4"/>
          <p:cNvPicPr>
            <a:picLocks noChangeAspect="1"/>
          </p:cNvPicPr>
          <p:nvPr/>
        </p:nvPicPr>
        <p:blipFill>
          <a:blip r:embed="rId2"/>
          <a:stretch>
            <a:fillRect/>
          </a:stretch>
        </p:blipFill>
        <p:spPr>
          <a:xfrm>
            <a:off x="866457" y="2362200"/>
            <a:ext cx="7715885" cy="3741400"/>
          </a:xfrm>
          <a:prstGeom prst="rect">
            <a:avLst/>
          </a:prstGeom>
        </p:spPr>
      </p:pic>
    </p:spTree>
    <p:extLst>
      <p:ext uri="{BB962C8B-B14F-4D97-AF65-F5344CB8AC3E}">
        <p14:creationId xmlns:p14="http://schemas.microsoft.com/office/powerpoint/2010/main" val="372005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profile người dùng:</a:t>
            </a:r>
          </a:p>
          <a:p>
            <a:endParaRPr lang="vi-VN"/>
          </a:p>
        </p:txBody>
      </p:sp>
      <p:pic>
        <p:nvPicPr>
          <p:cNvPr id="5" name="Picture 4"/>
          <p:cNvPicPr>
            <a:picLocks noChangeAspect="1"/>
          </p:cNvPicPr>
          <p:nvPr/>
        </p:nvPicPr>
        <p:blipFill>
          <a:blip r:embed="rId2"/>
          <a:stretch>
            <a:fillRect/>
          </a:stretch>
        </p:blipFill>
        <p:spPr>
          <a:xfrm>
            <a:off x="952500" y="2258140"/>
            <a:ext cx="7543800" cy="3685460"/>
          </a:xfrm>
          <a:prstGeom prst="rect">
            <a:avLst/>
          </a:prstGeom>
        </p:spPr>
      </p:pic>
    </p:spTree>
    <p:extLst>
      <p:ext uri="{BB962C8B-B14F-4D97-AF65-F5344CB8AC3E}">
        <p14:creationId xmlns:p14="http://schemas.microsoft.com/office/powerpoint/2010/main" val="111721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quản lý dự án đã làm:</a:t>
            </a:r>
          </a:p>
          <a:p>
            <a:endParaRPr lang="vi-VN"/>
          </a:p>
        </p:txBody>
      </p:sp>
      <p:pic>
        <p:nvPicPr>
          <p:cNvPr id="6" name="Picture 5"/>
          <p:cNvPicPr>
            <a:picLocks noChangeAspect="1"/>
          </p:cNvPicPr>
          <p:nvPr/>
        </p:nvPicPr>
        <p:blipFill>
          <a:blip r:embed="rId2"/>
          <a:stretch>
            <a:fillRect/>
          </a:stretch>
        </p:blipFill>
        <p:spPr>
          <a:xfrm>
            <a:off x="875661" y="2362200"/>
            <a:ext cx="7697477" cy="3744502"/>
          </a:xfrm>
          <a:prstGeom prst="rect">
            <a:avLst/>
          </a:prstGeom>
        </p:spPr>
      </p:pic>
    </p:spTree>
    <p:extLst>
      <p:ext uri="{BB962C8B-B14F-4D97-AF65-F5344CB8AC3E}">
        <p14:creationId xmlns:p14="http://schemas.microsoft.com/office/powerpoint/2010/main" val="44145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thêm dự án:</a:t>
            </a:r>
          </a:p>
          <a:p>
            <a:endParaRPr lang="vi-VN"/>
          </a:p>
        </p:txBody>
      </p:sp>
      <p:pic>
        <p:nvPicPr>
          <p:cNvPr id="4" name="Picture 3"/>
          <p:cNvPicPr>
            <a:picLocks noChangeAspect="1"/>
          </p:cNvPicPr>
          <p:nvPr/>
        </p:nvPicPr>
        <p:blipFill>
          <a:blip r:embed="rId2"/>
          <a:stretch>
            <a:fillRect/>
          </a:stretch>
        </p:blipFill>
        <p:spPr>
          <a:xfrm>
            <a:off x="913761" y="2362200"/>
            <a:ext cx="7621277" cy="3723311"/>
          </a:xfrm>
          <a:prstGeom prst="rect">
            <a:avLst/>
          </a:prstGeom>
        </p:spPr>
      </p:pic>
    </p:spTree>
    <p:extLst>
      <p:ext uri="{BB962C8B-B14F-4D97-AF65-F5344CB8AC3E}">
        <p14:creationId xmlns:p14="http://schemas.microsoft.com/office/powerpoint/2010/main" val="286157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edit dự án:</a:t>
            </a:r>
          </a:p>
          <a:p>
            <a:endParaRPr lang="vi-VN"/>
          </a:p>
        </p:txBody>
      </p:sp>
      <p:pic>
        <p:nvPicPr>
          <p:cNvPr id="5" name="Picture 4"/>
          <p:cNvPicPr>
            <a:picLocks noChangeAspect="1"/>
          </p:cNvPicPr>
          <p:nvPr/>
        </p:nvPicPr>
        <p:blipFill>
          <a:blip r:embed="rId2"/>
          <a:stretch>
            <a:fillRect/>
          </a:stretch>
        </p:blipFill>
        <p:spPr>
          <a:xfrm>
            <a:off x="621323" y="2308906"/>
            <a:ext cx="7989277" cy="3890611"/>
          </a:xfrm>
          <a:prstGeom prst="rect">
            <a:avLst/>
          </a:prstGeom>
        </p:spPr>
      </p:pic>
    </p:spTree>
    <p:extLst>
      <p:ext uri="{BB962C8B-B14F-4D97-AF65-F5344CB8AC3E}">
        <p14:creationId xmlns:p14="http://schemas.microsoft.com/office/powerpoint/2010/main" val="255320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quản lý deadline:</a:t>
            </a:r>
          </a:p>
          <a:p>
            <a:endParaRPr lang="vi-VN"/>
          </a:p>
          <a:p>
            <a:endParaRPr lang="vi-VN"/>
          </a:p>
        </p:txBody>
      </p:sp>
      <p:pic>
        <p:nvPicPr>
          <p:cNvPr id="5" name="Picture 4"/>
          <p:cNvPicPr>
            <a:picLocks noChangeAspect="1"/>
          </p:cNvPicPr>
          <p:nvPr/>
        </p:nvPicPr>
        <p:blipFill>
          <a:blip r:embed="rId2"/>
          <a:stretch>
            <a:fillRect/>
          </a:stretch>
        </p:blipFill>
        <p:spPr>
          <a:xfrm>
            <a:off x="971230" y="2438400"/>
            <a:ext cx="7506339" cy="3659340"/>
          </a:xfrm>
          <a:prstGeom prst="rect">
            <a:avLst/>
          </a:prstGeom>
        </p:spPr>
      </p:pic>
    </p:spTree>
    <p:extLst>
      <p:ext uri="{BB962C8B-B14F-4D97-AF65-F5344CB8AC3E}">
        <p14:creationId xmlns:p14="http://schemas.microsoft.com/office/powerpoint/2010/main" val="10363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thêm deadline:</a:t>
            </a:r>
          </a:p>
          <a:p>
            <a:endParaRPr lang="vi-VN"/>
          </a:p>
        </p:txBody>
      </p:sp>
      <p:pic>
        <p:nvPicPr>
          <p:cNvPr id="5" name="Picture 4"/>
          <p:cNvPicPr>
            <a:picLocks noChangeAspect="1"/>
          </p:cNvPicPr>
          <p:nvPr/>
        </p:nvPicPr>
        <p:blipFill>
          <a:blip r:embed="rId2"/>
          <a:stretch>
            <a:fillRect/>
          </a:stretch>
        </p:blipFill>
        <p:spPr>
          <a:xfrm>
            <a:off x="1051560" y="2438400"/>
            <a:ext cx="7345680" cy="3573367"/>
          </a:xfrm>
          <a:prstGeom prst="rect">
            <a:avLst/>
          </a:prstGeom>
        </p:spPr>
      </p:pic>
    </p:spTree>
    <p:extLst>
      <p:ext uri="{BB962C8B-B14F-4D97-AF65-F5344CB8AC3E}">
        <p14:creationId xmlns:p14="http://schemas.microsoft.com/office/powerpoint/2010/main" val="274803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edit deadline:</a:t>
            </a:r>
          </a:p>
          <a:p>
            <a:endParaRPr lang="vi-VN"/>
          </a:p>
        </p:txBody>
      </p:sp>
      <p:pic>
        <p:nvPicPr>
          <p:cNvPr id="5" name="Picture 4"/>
          <p:cNvPicPr>
            <a:picLocks noChangeAspect="1"/>
          </p:cNvPicPr>
          <p:nvPr/>
        </p:nvPicPr>
        <p:blipFill>
          <a:blip r:embed="rId2"/>
          <a:stretch>
            <a:fillRect/>
          </a:stretch>
        </p:blipFill>
        <p:spPr>
          <a:xfrm>
            <a:off x="594360" y="2517926"/>
            <a:ext cx="7787640" cy="3776194"/>
          </a:xfrm>
          <a:prstGeom prst="rect">
            <a:avLst/>
          </a:prstGeom>
        </p:spPr>
      </p:pic>
    </p:spTree>
    <p:extLst>
      <p:ext uri="{BB962C8B-B14F-4D97-AF65-F5344CB8AC3E}">
        <p14:creationId xmlns:p14="http://schemas.microsoft.com/office/powerpoint/2010/main" val="73301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tình trạng deadline:</a:t>
            </a:r>
          </a:p>
          <a:p>
            <a:endParaRPr lang="vi-VN"/>
          </a:p>
        </p:txBody>
      </p:sp>
      <p:pic>
        <p:nvPicPr>
          <p:cNvPr id="4" name="Picture 3"/>
          <p:cNvPicPr>
            <a:picLocks noChangeAspect="1"/>
          </p:cNvPicPr>
          <p:nvPr/>
        </p:nvPicPr>
        <p:blipFill>
          <a:blip r:embed="rId2"/>
          <a:stretch>
            <a:fillRect/>
          </a:stretch>
        </p:blipFill>
        <p:spPr>
          <a:xfrm>
            <a:off x="914400" y="2432896"/>
            <a:ext cx="7518177" cy="3663104"/>
          </a:xfrm>
          <a:prstGeom prst="rect">
            <a:avLst/>
          </a:prstGeom>
        </p:spPr>
      </p:pic>
    </p:spTree>
    <p:extLst>
      <p:ext uri="{BB962C8B-B14F-4D97-AF65-F5344CB8AC3E}">
        <p14:creationId xmlns:p14="http://schemas.microsoft.com/office/powerpoint/2010/main" val="384249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pic>
        <p:nvPicPr>
          <p:cNvPr id="4" name="Content Placeholder 3"/>
          <p:cNvPicPr>
            <a:picLocks noGrp="1" noChangeAspect="1"/>
          </p:cNvPicPr>
          <p:nvPr>
            <p:ph idx="1"/>
          </p:nvPr>
        </p:nvPicPr>
        <p:blipFill>
          <a:blip r:embed="rId2"/>
          <a:stretch>
            <a:fillRect/>
          </a:stretch>
        </p:blipFill>
        <p:spPr>
          <a:xfrm>
            <a:off x="685800" y="2209800"/>
            <a:ext cx="8229600" cy="4007643"/>
          </a:xfrm>
          <a:prstGeom prst="rect">
            <a:avLst/>
          </a:prstGeom>
        </p:spPr>
      </p:pic>
      <p:sp>
        <p:nvSpPr>
          <p:cNvPr id="5" name="Content Placeholder 2"/>
          <p:cNvSpPr txBox="1">
            <a:spLocks/>
          </p:cNvSpPr>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Trang thời tiết:</a:t>
            </a:r>
          </a:p>
          <a:p>
            <a:endParaRPr lang="vi-VN"/>
          </a:p>
        </p:txBody>
      </p:sp>
    </p:spTree>
    <p:extLst>
      <p:ext uri="{BB962C8B-B14F-4D97-AF65-F5344CB8AC3E}">
        <p14:creationId xmlns:p14="http://schemas.microsoft.com/office/powerpoint/2010/main" val="376453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t>Mô tả các chức năng ứng dụng</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z="2000"/>
              <a:t>- Dự án là một ứng dụng web hỗ trợ người dùng (Sinh Viên) lưu trữ thông tin và đường dẫn đến các dự án mà mình đã từng thực hiện. Xem thông tin cùng với tiến độ hoàn thành các deadline của bản thân. Dự án bao gồm các chức năng:</a:t>
            </a:r>
          </a:p>
          <a:p>
            <a:r>
              <a:rPr lang="en-US" altLang="en-US" sz="1600"/>
              <a:t>Đăng nhập.</a:t>
            </a:r>
          </a:p>
          <a:p>
            <a:r>
              <a:rPr lang="en-US" altLang="en-US" sz="1600"/>
              <a:t>Đăng xuất.</a:t>
            </a:r>
          </a:p>
          <a:p>
            <a:r>
              <a:rPr lang="en-US" altLang="en-US" sz="1600"/>
              <a:t>Xem thông tin dự án đã thực hiện.</a:t>
            </a:r>
          </a:p>
          <a:p>
            <a:r>
              <a:rPr lang="en-US" altLang="en-US" sz="1600"/>
              <a:t>Thêm dự án đã thực hiện.</a:t>
            </a:r>
          </a:p>
          <a:p>
            <a:r>
              <a:rPr lang="en-US" altLang="en-US" sz="1600"/>
              <a:t>Sửa dự án đã thực hiện.</a:t>
            </a:r>
          </a:p>
          <a:p>
            <a:r>
              <a:rPr lang="en-US" altLang="en-US" sz="1600"/>
              <a:t>Xóa dự án đã thực hiện.</a:t>
            </a:r>
          </a:p>
          <a:p>
            <a:r>
              <a:rPr lang="en-US" altLang="en-US" sz="1600"/>
              <a:t>Xem thông tin các deadline.</a:t>
            </a:r>
          </a:p>
          <a:p>
            <a:r>
              <a:rPr lang="en-US" altLang="en-US" sz="1600"/>
              <a:t>Thêm các deadline.</a:t>
            </a:r>
          </a:p>
          <a:p>
            <a:r>
              <a:rPr lang="en-US" altLang="en-US" sz="1600"/>
              <a:t>Sửa deadline.</a:t>
            </a:r>
          </a:p>
          <a:p>
            <a:r>
              <a:rPr lang="en-US" altLang="en-US" sz="1600"/>
              <a:t>Xóa deadline.</a:t>
            </a:r>
          </a:p>
          <a:p>
            <a:r>
              <a:rPr lang="en-US" altLang="en-US" sz="1600"/>
              <a:t>Xem tình trạng deadline hiện tại</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Mã nguồn</a:t>
            </a:r>
            <a:endParaRPr lang="vi-VN"/>
          </a:p>
        </p:txBody>
      </p:sp>
      <p:sp>
        <p:nvSpPr>
          <p:cNvPr id="3" name="Content Placeholder 2"/>
          <p:cNvSpPr>
            <a:spLocks noGrp="1"/>
          </p:cNvSpPr>
          <p:nvPr>
            <p:ph idx="1"/>
          </p:nvPr>
        </p:nvSpPr>
        <p:spPr>
          <a:xfrm>
            <a:off x="609600" y="3276600"/>
            <a:ext cx="8229600" cy="728662"/>
          </a:xfrm>
        </p:spPr>
        <p:txBody>
          <a:bodyPr/>
          <a:lstStyle/>
          <a:p>
            <a:pPr marL="0" indent="0">
              <a:buNone/>
            </a:pPr>
            <a:r>
              <a:rPr lang="en-US">
                <a:hlinkClick r:id="rId2"/>
              </a:rPr>
              <a:t>https://github.com/ThaiHien-2k/CT449_Project</a:t>
            </a:r>
            <a:endParaRPr lang="en-US"/>
          </a:p>
          <a:p>
            <a:pPr marL="0" indent="0">
              <a:buNone/>
            </a:pPr>
            <a:endParaRPr lang="vi-VN"/>
          </a:p>
        </p:txBody>
      </p:sp>
    </p:spTree>
    <p:extLst>
      <p:ext uri="{BB962C8B-B14F-4D97-AF65-F5344CB8AC3E}">
        <p14:creationId xmlns:p14="http://schemas.microsoft.com/office/powerpoint/2010/main" val="214351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sz="4800"/>
              <a:t>Cảm ơn thầy và các bạn đã lắng nghe!</a:t>
            </a:r>
            <a:endParaRPr lang="en-US" altLang="en-US"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a:xfrm>
            <a:off x="609600" y="1633538"/>
            <a:ext cx="8229600" cy="5224462"/>
          </a:xfrm>
        </p:spPr>
        <p:txBody>
          <a:bodyPr/>
          <a:lstStyle/>
          <a:p>
            <a:pPr marL="514350" indent="-514350">
              <a:buFont typeface="+mj-lt"/>
              <a:buAutoNum type="arabicPeriod"/>
            </a:pPr>
            <a:r>
              <a:rPr lang="en-US"/>
              <a:t>Collection &lt;users&gt;</a:t>
            </a:r>
          </a:p>
          <a:p>
            <a:pPr lvl="1"/>
            <a:r>
              <a:rPr lang="en-US" sz="2100"/>
              <a:t>id: chứa id của người dùng.</a:t>
            </a:r>
            <a:endParaRPr lang="en-US"/>
          </a:p>
          <a:p>
            <a:pPr lvl="1"/>
            <a:r>
              <a:rPr lang="en-US" sz="2100"/>
              <a:t>name (string): chứa tên đăng nhập của người dùng.</a:t>
            </a:r>
          </a:p>
          <a:p>
            <a:pPr lvl="1"/>
            <a:r>
              <a:rPr lang="en-US" sz="2100"/>
              <a:t>password (string): chứa mật khẩu của người dùng.</a:t>
            </a:r>
          </a:p>
          <a:p>
            <a:pPr lvl="1"/>
            <a:r>
              <a:rPr lang="en-US" sz="2100"/>
              <a:t>email (string): chứa email của người dùng.</a:t>
            </a:r>
          </a:p>
          <a:p>
            <a:pPr lvl="1"/>
            <a:r>
              <a:rPr lang="en-US" sz="2100"/>
              <a:t>id: chứa id của người dùng.</a:t>
            </a:r>
          </a:p>
          <a:p>
            <a:pPr marL="457200" lvl="1" indent="0">
              <a:spcBef>
                <a:spcPts val="0"/>
              </a:spcBef>
              <a:spcAft>
                <a:spcPts val="0"/>
              </a:spcAft>
              <a:buNone/>
            </a:pPr>
            <a:endParaRPr lang="en-US"/>
          </a:p>
          <a:p>
            <a:pPr marL="514350" indent="-514350">
              <a:buFont typeface="+mj-lt"/>
              <a:buAutoNum type="arabicPeriod"/>
            </a:pPr>
            <a:r>
              <a:rPr lang="en-US"/>
              <a:t>Collection &lt;projects&gt;</a:t>
            </a:r>
          </a:p>
          <a:p>
            <a:pPr lvl="1"/>
            <a:r>
              <a:rPr lang="en-US" sz="2000"/>
              <a:t>name (string): chứa tên của dự án đã thực hiện.</a:t>
            </a:r>
          </a:p>
          <a:p>
            <a:pPr lvl="1"/>
            <a:r>
              <a:rPr lang="en-US" sz="2000"/>
              <a:t>decripsion (string): chứa mô tả của dự án.</a:t>
            </a:r>
          </a:p>
          <a:p>
            <a:pPr lvl="1"/>
            <a:r>
              <a:rPr lang="en-US" sz="2000"/>
              <a:t>link (string): chứa đường dẫn đến nơi lưu trữ dự án.</a:t>
            </a:r>
            <a:endParaRPr lang="vi-VN" sz="2000"/>
          </a:p>
          <a:p>
            <a:pPr lvl="1"/>
            <a:r>
              <a:rPr lang="vi-VN" sz="2000"/>
              <a:t>ownerId: chứa id của chủ sở hữu project.</a:t>
            </a:r>
            <a:br>
              <a:rPr lang="vi-VN"/>
            </a:br>
            <a:endParaRPr lang="en-US"/>
          </a:p>
          <a:p>
            <a:pPr marL="457200" lvl="1" indent="0">
              <a:buNone/>
            </a:pPr>
            <a:endParaRPr lang="en-US" sz="2100"/>
          </a:p>
          <a:p>
            <a:pPr marL="0" indent="0">
              <a:buNone/>
            </a:pPr>
            <a:endParaRPr lang="en-US" sz="2400"/>
          </a:p>
          <a:p>
            <a:endParaRPr lang="en-US" sz="2400"/>
          </a:p>
          <a:p>
            <a:pPr marL="0" indent="0">
              <a:buNone/>
            </a:pPr>
            <a:endParaRPr lang="vi-VN"/>
          </a:p>
        </p:txBody>
      </p:sp>
    </p:spTree>
    <p:extLst>
      <p:ext uri="{BB962C8B-B14F-4D97-AF65-F5344CB8AC3E}">
        <p14:creationId xmlns:p14="http://schemas.microsoft.com/office/powerpoint/2010/main" val="262972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p:txBody>
          <a:bodyPr/>
          <a:lstStyle/>
          <a:p>
            <a:pPr marL="514350" indent="-514350">
              <a:buFont typeface="+mj-lt"/>
              <a:buAutoNum type="arabicPeriod" startAt="3"/>
            </a:pPr>
            <a:r>
              <a:rPr lang="en-US"/>
              <a:t>Collection &lt;deadlines&gt;</a:t>
            </a:r>
          </a:p>
          <a:p>
            <a:pPr lvl="1"/>
            <a:r>
              <a:rPr lang="en-US" sz="2100"/>
              <a:t>name (string): chứa tên của deadline.</a:t>
            </a:r>
          </a:p>
          <a:p>
            <a:pPr lvl="1"/>
            <a:r>
              <a:rPr lang="en-US" sz="2100"/>
              <a:t>decripsion (string): chứa mô tả của deadline.</a:t>
            </a:r>
          </a:p>
          <a:p>
            <a:pPr lvl="1"/>
            <a:r>
              <a:rPr lang="en-US" sz="2100"/>
              <a:t>day (number): chứa ngày cuối phải hoàn thành deadline.</a:t>
            </a:r>
          </a:p>
          <a:p>
            <a:pPr lvl="1"/>
            <a:r>
              <a:rPr lang="en-US" sz="2100"/>
              <a:t>month (number): chứa tháng cuối phải hoàn thành deadline.</a:t>
            </a:r>
          </a:p>
          <a:p>
            <a:pPr lvl="1"/>
            <a:r>
              <a:rPr lang="en-US" sz="2100"/>
              <a:t>year (number): chứa năm cuối phải hoàn thành deadline.</a:t>
            </a:r>
          </a:p>
          <a:p>
            <a:pPr lvl="1"/>
            <a:r>
              <a:rPr lang="en-US" sz="2100"/>
              <a:t>done (boolean): chứa trạng thái của deadline.</a:t>
            </a:r>
          </a:p>
          <a:p>
            <a:pPr lvl="1"/>
            <a:r>
              <a:rPr lang="en-US" sz="2100"/>
              <a:t>ownerId: chứa id của chủ sở hữu deadline.</a:t>
            </a:r>
          </a:p>
          <a:p>
            <a:endParaRPr lang="vi-VN"/>
          </a:p>
        </p:txBody>
      </p:sp>
    </p:spTree>
    <p:extLst>
      <p:ext uri="{BB962C8B-B14F-4D97-AF65-F5344CB8AC3E}">
        <p14:creationId xmlns:p14="http://schemas.microsoft.com/office/powerpoint/2010/main" val="398678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dùng:</a:t>
            </a:r>
          </a:p>
          <a:p>
            <a:pPr lvl="1"/>
            <a:r>
              <a:rPr lang="en-US"/>
              <a:t>user</a:t>
            </a:r>
          </a:p>
          <a:p>
            <a:pPr>
              <a:buFont typeface="Wingdings" panose="05000000000000000000" pitchFamily="2" charset="2"/>
              <a:buChar char="Ø"/>
            </a:pPr>
            <a:endParaRPr lang="en-US"/>
          </a:p>
          <a:p>
            <a:pPr>
              <a:buFont typeface="Wingdings" panose="05000000000000000000" pitchFamily="2" charset="2"/>
              <a:buChar char="Ø"/>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26061822"/>
              </p:ext>
            </p:extLst>
          </p:nvPr>
        </p:nvGraphicFramePr>
        <p:xfrm>
          <a:off x="1143000" y="2819400"/>
          <a:ext cx="7467600" cy="1988705"/>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434225">
                <a:tc>
                  <a:txBody>
                    <a:bodyPr/>
                    <a:lstStyle/>
                    <a:p>
                      <a:pPr algn="ctr"/>
                      <a:r>
                        <a:rPr lang="en-US">
                          <a:solidFill>
                            <a:schemeClr val="tx1"/>
                          </a:solidFill>
                        </a:rPr>
                        <a:t>route</a:t>
                      </a:r>
                      <a:endParaRPr lang="vi-VN">
                        <a:solidFill>
                          <a:schemeClr val="tx1"/>
                        </a:solidFill>
                      </a:endParaRPr>
                    </a:p>
                  </a:txBody>
                  <a:tcPr/>
                </a:tc>
                <a:tc>
                  <a:txBody>
                    <a:bodyPr/>
                    <a:lstStyle/>
                    <a:p>
                      <a:pPr algn="ctr"/>
                      <a:r>
                        <a:rPr lang="en-US">
                          <a:solidFill>
                            <a:schemeClr val="tx1"/>
                          </a:solidFill>
                        </a:rPr>
                        <a:t>dữ liệu cần gửi về </a:t>
                      </a:r>
                      <a:endParaRPr lang="vi-VN">
                        <a:solidFill>
                          <a:schemeClr val="tx1"/>
                        </a:solidFill>
                      </a:endParaRPr>
                    </a:p>
                  </a:txBody>
                  <a:tcPr/>
                </a:tc>
                <a:tc>
                  <a:txBody>
                    <a:bodyPr/>
                    <a:lstStyle/>
                    <a:p>
                      <a:pPr algn="ctr"/>
                      <a:r>
                        <a:rPr lang="en-US">
                          <a:solidFill>
                            <a:schemeClr val="tx1"/>
                          </a:solidFill>
                        </a:rPr>
                        <a:t>dữ liệu server trả về </a:t>
                      </a:r>
                      <a:endParaRPr lang="vi-VN">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 post(</a:t>
                      </a:r>
                      <a:r>
                        <a:rPr lang="vi-VN"/>
                        <a:t>signup</a:t>
                      </a:r>
                      <a:r>
                        <a:rPr lang="vi-VN" sz="1800" b="0" kern="1200">
                          <a:solidFill>
                            <a:schemeClr val="dk1"/>
                          </a:solidFill>
                          <a:effectLst/>
                          <a:latin typeface="+mn-lt"/>
                          <a:ea typeface="+mn-ea"/>
                          <a:cs typeface="+mn-cs"/>
                        </a:rPr>
                        <a:t>)</a:t>
                      </a:r>
                    </a:p>
                  </a:txBody>
                  <a:tcPr/>
                </a:tc>
                <a:tc>
                  <a:txBody>
                    <a:bodyPr/>
                    <a:lstStyle/>
                    <a:p>
                      <a:r>
                        <a:rPr lang="vi-VN"/>
                        <a:t>-</a:t>
                      </a:r>
                      <a:r>
                        <a:rPr lang="vi-VN" baseline="0"/>
                        <a:t> </a:t>
                      </a:r>
                      <a:r>
                        <a:rPr lang="vi-VN"/>
                        <a:t>name</a:t>
                      </a:r>
                    </a:p>
                    <a:p>
                      <a:r>
                        <a:rPr lang="vi-VN"/>
                        <a:t>- password</a:t>
                      </a:r>
                    </a:p>
                    <a:p>
                      <a:r>
                        <a:rPr lang="vi-VN"/>
                        <a:t>- email</a:t>
                      </a:r>
                    </a:p>
                  </a:txBody>
                  <a:tcPr/>
                </a:tc>
                <a:tc>
                  <a:txBody>
                    <a:bodyPr/>
                    <a:lstStyle/>
                    <a:p>
                      <a:endParaRPr lang="vi-VN"/>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 post(</a:t>
                      </a:r>
                      <a:r>
                        <a:rPr lang="vi-VN"/>
                        <a:t>signin</a:t>
                      </a:r>
                      <a:r>
                        <a:rPr lang="vi-VN" sz="1800" b="0" kern="1200">
                          <a:solidFill>
                            <a:schemeClr val="dk1"/>
                          </a:solidFill>
                          <a:effectLst/>
                          <a:latin typeface="+mn-lt"/>
                          <a:ea typeface="+mn-ea"/>
                          <a:cs typeface="+mn-cs"/>
                        </a:rPr>
                        <a:t>)</a:t>
                      </a:r>
                    </a:p>
                  </a:txBody>
                  <a:tcPr/>
                </a:tc>
                <a:tc>
                  <a:txBody>
                    <a:bodyPr/>
                    <a:lstStyle/>
                    <a:p>
                      <a:r>
                        <a:rPr lang="vi-VN"/>
                        <a:t>-</a:t>
                      </a:r>
                      <a:r>
                        <a:rPr lang="vi-VN" baseline="0"/>
                        <a:t> </a:t>
                      </a:r>
                      <a:r>
                        <a:rPr lang="vi-VN"/>
                        <a:t>name</a:t>
                      </a:r>
                    </a:p>
                    <a:p>
                      <a:r>
                        <a:rPr lang="vi-VN"/>
                        <a:t>- password</a:t>
                      </a:r>
                    </a:p>
                  </a:txBody>
                  <a:tcPr/>
                </a:tc>
                <a:tc>
                  <a:txBody>
                    <a:bodyPr/>
                    <a:lstStyle/>
                    <a:p>
                      <a:endParaRPr lang="vi-VN"/>
                    </a:p>
                  </a:txBody>
                  <a:tcPr/>
                </a:tc>
                <a:extLst>
                  <a:ext uri="{0D108BD9-81ED-4DB2-BD59-A6C34878D82A}">
                    <a16:rowId xmlns:a16="http://schemas.microsoft.com/office/drawing/2014/main" val="728130965"/>
                  </a:ext>
                </a:extLst>
              </a:tr>
            </a:tbl>
          </a:graphicData>
        </a:graphic>
      </p:graphicFrame>
    </p:spTree>
    <p:extLst>
      <p:ext uri="{BB962C8B-B14F-4D97-AF65-F5344CB8AC3E}">
        <p14:creationId xmlns:p14="http://schemas.microsoft.com/office/powerpoint/2010/main" val="276002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dùng:</a:t>
            </a:r>
          </a:p>
          <a:p>
            <a:pPr lvl="1"/>
            <a:r>
              <a:rPr lang="en-US"/>
              <a:t>project</a:t>
            </a:r>
          </a:p>
          <a:p>
            <a:pPr>
              <a:buFont typeface="Wingdings" panose="05000000000000000000" pitchFamily="2" charset="2"/>
              <a:buChar char="Ø"/>
            </a:pPr>
            <a:endParaRPr lang="en-US"/>
          </a:p>
          <a:p>
            <a:pPr>
              <a:buFont typeface="Wingdings" panose="05000000000000000000" pitchFamily="2" charset="2"/>
              <a:buChar char="Ø"/>
            </a:pPr>
            <a:endParaRPr lang="en-US"/>
          </a:p>
          <a:p>
            <a:endParaRPr lang="vi-VN"/>
          </a:p>
        </p:txBody>
      </p:sp>
      <p:graphicFrame>
        <p:nvGraphicFramePr>
          <p:cNvPr id="6" name="Table 5"/>
          <p:cNvGraphicFramePr>
            <a:graphicFrameLocks noGrp="1"/>
          </p:cNvGraphicFramePr>
          <p:nvPr>
            <p:extLst>
              <p:ext uri="{D42A27DB-BD31-4B8C-83A1-F6EECF244321}">
                <p14:modId xmlns:p14="http://schemas.microsoft.com/office/powerpoint/2010/main" val="3002417422"/>
              </p:ext>
            </p:extLst>
          </p:nvPr>
        </p:nvGraphicFramePr>
        <p:xfrm>
          <a:off x="1066800" y="2627745"/>
          <a:ext cx="7391400" cy="3818775"/>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3658690434"/>
                    </a:ext>
                  </a:extLst>
                </a:gridCol>
                <a:gridCol w="2463800">
                  <a:extLst>
                    <a:ext uri="{9D8B030D-6E8A-4147-A177-3AD203B41FA5}">
                      <a16:colId xmlns:a16="http://schemas.microsoft.com/office/drawing/2014/main" val="223987106"/>
                    </a:ext>
                  </a:extLst>
                </a:gridCol>
                <a:gridCol w="2463800">
                  <a:extLst>
                    <a:ext uri="{9D8B030D-6E8A-4147-A177-3AD203B41FA5}">
                      <a16:colId xmlns:a16="http://schemas.microsoft.com/office/drawing/2014/main" val="1571467356"/>
                    </a:ext>
                  </a:extLst>
                </a:gridCol>
              </a:tblGrid>
              <a:tr h="267855">
                <a:tc>
                  <a:txBody>
                    <a:bodyPr/>
                    <a:lstStyle/>
                    <a:p>
                      <a:pPr algn="ctr"/>
                      <a:r>
                        <a:rPr lang="en-US" sz="1400">
                          <a:solidFill>
                            <a:schemeClr val="tx1"/>
                          </a:solidFill>
                        </a:rPr>
                        <a:t>route</a:t>
                      </a:r>
                      <a:endParaRPr lang="vi-VN" sz="1400">
                        <a:solidFill>
                          <a:schemeClr val="tx1"/>
                        </a:solidFill>
                      </a:endParaRPr>
                    </a:p>
                  </a:txBody>
                  <a:tcPr/>
                </a:tc>
                <a:tc>
                  <a:txBody>
                    <a:bodyPr/>
                    <a:lstStyle/>
                    <a:p>
                      <a:pPr algn="ctr"/>
                      <a:r>
                        <a:rPr lang="en-US" sz="1400">
                          <a:solidFill>
                            <a:schemeClr val="tx1"/>
                          </a:solidFill>
                        </a:rPr>
                        <a:t>dữ liệu cần gửi về server</a:t>
                      </a:r>
                      <a:endParaRPr lang="vi-VN" sz="1400">
                        <a:solidFill>
                          <a:schemeClr val="tx1"/>
                        </a:solidFill>
                      </a:endParaRPr>
                    </a:p>
                  </a:txBody>
                  <a:tcPr/>
                </a:tc>
                <a:tc>
                  <a:txBody>
                    <a:bodyPr/>
                    <a:lstStyle/>
                    <a:p>
                      <a:pPr algn="ctr"/>
                      <a:r>
                        <a:rPr lang="en-US" sz="140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72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a:t>- id</a:t>
                      </a:r>
                      <a:endParaRPr lang="vi-VN" sz="1200"/>
                    </a:p>
                    <a:p>
                      <a:pPr>
                        <a:buFontTx/>
                        <a:buChar char="-"/>
                      </a:pPr>
                      <a:r>
                        <a:rPr lang="vi-VN" sz="1200" baseline="0"/>
                        <a:t> n</a:t>
                      </a:r>
                      <a:r>
                        <a:rPr lang="vi-VN" sz="1200"/>
                        <a:t>ame</a:t>
                      </a:r>
                      <a:r>
                        <a:rPr lang="en-US" sz="1200"/>
                        <a:t> </a:t>
                      </a:r>
                      <a:endParaRPr lang="vi-VN" sz="1200"/>
                    </a:p>
                    <a:p>
                      <a:pPr marL="0" indent="0">
                        <a:buFontTx/>
                        <a:buNone/>
                      </a:pPr>
                      <a:r>
                        <a:rPr lang="vi-VN" sz="1200"/>
                        <a:t>- decripsion</a:t>
                      </a:r>
                    </a:p>
                    <a:p>
                      <a:pPr marL="0" indent="0">
                        <a:buFontTx/>
                        <a:buNone/>
                      </a:pPr>
                      <a:r>
                        <a:rPr lang="vi-VN" sz="1200" baseline="0"/>
                        <a:t>- l</a:t>
                      </a:r>
                      <a:r>
                        <a:rPr lang="vi-VN" sz="1200"/>
                        <a:t>ink</a:t>
                      </a:r>
                    </a:p>
                    <a:p>
                      <a:pPr marL="0" indent="0">
                        <a:buFontTx/>
                        <a:buNone/>
                      </a:pPr>
                      <a:r>
                        <a:rPr lang="vi-VN" sz="1200"/>
                        <a:t>- ownerId</a:t>
                      </a:r>
                    </a:p>
                  </a:txBody>
                  <a:tcPr/>
                </a:tc>
                <a:extLst>
                  <a:ext uri="{0D108BD9-81ED-4DB2-BD59-A6C34878D82A}">
                    <a16:rowId xmlns:a16="http://schemas.microsoft.com/office/drawing/2014/main" val="2905777680"/>
                  </a:ext>
                </a:extLst>
              </a:tr>
              <a:tr h="461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a:t>
                      </a:r>
                      <a:r>
                        <a:rPr lang="vi-VN" sz="1200" b="0" kern="1200">
                          <a:solidFill>
                            <a:schemeClr val="dk1"/>
                          </a:solidFill>
                          <a:effectLst/>
                          <a:latin typeface="+mn-lt"/>
                          <a:ea typeface="+mn-ea"/>
                          <a:cs typeface="+mn-cs"/>
                        </a:rPr>
                        <a:t>post(create)</a:t>
                      </a:r>
                    </a:p>
                  </a:txBody>
                  <a:tcPr/>
                </a:tc>
                <a:tc>
                  <a:txBody>
                    <a:bodyPr/>
                    <a:lstStyle/>
                    <a:p>
                      <a:r>
                        <a:rPr lang="vi-VN" sz="1200"/>
                        <a:t>- name</a:t>
                      </a:r>
                    </a:p>
                    <a:p>
                      <a:r>
                        <a:rPr lang="vi-VN" sz="1200"/>
                        <a:t>- decripsion</a:t>
                      </a:r>
                    </a:p>
                    <a:p>
                      <a:r>
                        <a:rPr lang="vi-VN" sz="1200"/>
                        <a:t>- link</a:t>
                      </a:r>
                    </a:p>
                  </a:txBody>
                  <a:tcPr/>
                </a:tc>
                <a:tc>
                  <a:txBody>
                    <a:bodyPr/>
                    <a:lstStyle/>
                    <a:p>
                      <a:endParaRPr lang="vi-VN" sz="1200"/>
                    </a:p>
                  </a:txBody>
                  <a:tcPr/>
                </a:tc>
                <a:extLst>
                  <a:ext uri="{0D108BD9-81ED-4DB2-BD59-A6C34878D82A}">
                    <a16:rowId xmlns:a16="http://schemas.microsoft.com/office/drawing/2014/main" val="728130965"/>
                  </a:ext>
                </a:extLst>
              </a:tr>
              <a:tr h="19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d</a:t>
                      </a:r>
                      <a:r>
                        <a:rPr lang="vi-VN" sz="1200" b="0" kern="120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724657">
                <a:tc>
                  <a:txBody>
                    <a:bodyPr/>
                    <a:lstStyle/>
                    <a:p>
                      <a:r>
                        <a:rPr lang="vi-VN" sz="1200"/>
                        <a:t>-</a:t>
                      </a:r>
                      <a:r>
                        <a:rPr lang="vi-VN" sz="1200" baseline="0"/>
                        <a:t> </a:t>
                      </a:r>
                      <a:r>
                        <a:rPr lang="vi-VN" sz="1200"/>
                        <a:t>get(findOne)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 id</a:t>
                      </a:r>
                      <a:endParaRPr lang="vi-VN" sz="1200"/>
                    </a:p>
                    <a:p>
                      <a:r>
                        <a:rPr lang="vi-VN" sz="1200"/>
                        <a:t>- name</a:t>
                      </a:r>
                    </a:p>
                    <a:p>
                      <a:r>
                        <a:rPr lang="vi-VN" sz="1200"/>
                        <a:t>- decripsion</a:t>
                      </a:r>
                    </a:p>
                    <a:p>
                      <a:pPr marL="0" indent="0">
                        <a:buFontTx/>
                        <a:buNone/>
                      </a:pPr>
                      <a:r>
                        <a:rPr lang="vi-VN" sz="1200"/>
                        <a:t>- link</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ownerId</a:t>
                      </a:r>
                    </a:p>
                  </a:txBody>
                  <a:tcPr/>
                </a:tc>
                <a:extLst>
                  <a:ext uri="{0D108BD9-81ED-4DB2-BD59-A6C34878D82A}">
                    <a16:rowId xmlns:a16="http://schemas.microsoft.com/office/drawing/2014/main" val="2182945702"/>
                  </a:ext>
                </a:extLst>
              </a:tr>
              <a:tr h="313575">
                <a:tc>
                  <a:txBody>
                    <a:bodyPr/>
                    <a:lstStyle/>
                    <a:p>
                      <a:r>
                        <a:rPr lang="vi-VN" sz="1200"/>
                        <a:t>- put(update)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792204853"/>
                  </a:ext>
                </a:extLst>
              </a:tr>
              <a:tr h="197634">
                <a:tc>
                  <a:txBody>
                    <a:bodyPr/>
                    <a:lstStyle/>
                    <a:p>
                      <a:r>
                        <a:rPr lang="vi-VN" sz="1200"/>
                        <a:t>- delete(delete)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264054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dùng:</a:t>
            </a:r>
          </a:p>
          <a:p>
            <a:pPr lvl="1"/>
            <a:r>
              <a:rPr lang="en-US"/>
              <a:t>deadline</a:t>
            </a:r>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4203767349"/>
              </p:ext>
            </p:extLst>
          </p:nvPr>
        </p:nvGraphicFramePr>
        <p:xfrm>
          <a:off x="1066800" y="2627745"/>
          <a:ext cx="7467600" cy="37795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a:solidFill>
                            <a:schemeClr val="tx1"/>
                          </a:solidFill>
                        </a:rPr>
                        <a:t>route</a:t>
                      </a:r>
                      <a:endParaRPr lang="vi-VN" sz="1400">
                        <a:solidFill>
                          <a:schemeClr val="tx1"/>
                        </a:solidFill>
                      </a:endParaRPr>
                    </a:p>
                  </a:txBody>
                  <a:tcPr/>
                </a:tc>
                <a:tc>
                  <a:txBody>
                    <a:bodyPr/>
                    <a:lstStyle/>
                    <a:p>
                      <a:pPr algn="ctr"/>
                      <a:r>
                        <a:rPr lang="en-US" sz="1400">
                          <a:solidFill>
                            <a:schemeClr val="tx1"/>
                          </a:solidFill>
                        </a:rPr>
                        <a:t>dữ liệu cần gửi về server</a:t>
                      </a:r>
                      <a:endParaRPr lang="vi-VN" sz="1400">
                        <a:solidFill>
                          <a:schemeClr val="tx1"/>
                        </a:solidFill>
                      </a:endParaRPr>
                    </a:p>
                  </a:txBody>
                  <a:tcPr/>
                </a:tc>
                <a:tc>
                  <a:txBody>
                    <a:bodyPr/>
                    <a:lstStyle/>
                    <a:p>
                      <a:pPr algn="ctr"/>
                      <a:r>
                        <a:rPr lang="en-US" sz="140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a:t>- id</a:t>
                      </a:r>
                      <a:endParaRPr lang="vi-VN" sz="1200"/>
                    </a:p>
                    <a:p>
                      <a:pPr>
                        <a:buFontTx/>
                        <a:buChar char="-"/>
                      </a:pPr>
                      <a:r>
                        <a:rPr lang="vi-VN" sz="1200" baseline="0"/>
                        <a:t> n</a:t>
                      </a:r>
                      <a:r>
                        <a:rPr lang="vi-VN" sz="1200"/>
                        <a:t>ame</a:t>
                      </a:r>
                      <a:r>
                        <a:rPr lang="en-US" sz="1200"/>
                        <a:t> </a:t>
                      </a:r>
                      <a:endParaRPr lang="vi-VN" sz="1200"/>
                    </a:p>
                    <a:p>
                      <a:pPr marL="0" indent="0">
                        <a:buFontTx/>
                        <a:buNone/>
                      </a:pPr>
                      <a:r>
                        <a:rPr lang="vi-VN" sz="1200"/>
                        <a:t>- decripsion</a:t>
                      </a:r>
                    </a:p>
                    <a:p>
                      <a:pPr marL="0" indent="0">
                        <a:buFontTx/>
                        <a:buNone/>
                      </a:pPr>
                      <a:r>
                        <a:rPr lang="vi-VN" sz="1200" baseline="0"/>
                        <a:t>- day, month, year</a:t>
                      </a:r>
                    </a:p>
                    <a:p>
                      <a:pPr marL="0" indent="0">
                        <a:buFontTx/>
                        <a:buNone/>
                      </a:pPr>
                      <a:r>
                        <a:rPr lang="vi-VN" sz="1200"/>
                        <a:t>- ownerId</a:t>
                      </a:r>
                      <a:r>
                        <a:rPr lang="vi-VN" sz="1200" baseline="0"/>
                        <a:t> </a:t>
                      </a:r>
                      <a:r>
                        <a:rPr lang="vi-VN" sz="1200"/>
                        <a:t>- done</a:t>
                      </a:r>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a:t>
                      </a:r>
                      <a:r>
                        <a:rPr lang="vi-VN" sz="1200" b="0" kern="1200">
                          <a:solidFill>
                            <a:schemeClr val="dk1"/>
                          </a:solidFill>
                          <a:effectLst/>
                          <a:latin typeface="+mn-lt"/>
                          <a:ea typeface="+mn-ea"/>
                          <a:cs typeface="+mn-cs"/>
                        </a:rPr>
                        <a:t>post(create)</a:t>
                      </a:r>
                    </a:p>
                  </a:txBody>
                  <a:tcPr/>
                </a:tc>
                <a:tc>
                  <a:txBody>
                    <a:bodyPr/>
                    <a:lstStyle/>
                    <a:p>
                      <a:r>
                        <a:rPr lang="vi-VN" sz="1200"/>
                        <a:t>- name</a:t>
                      </a:r>
                    </a:p>
                    <a:p>
                      <a:r>
                        <a:rPr lang="vi-VN" sz="1200"/>
                        <a:t>- decripsion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a:t>
                      </a:r>
                      <a:r>
                        <a:rPr lang="vi-VN" sz="1200" baseline="0"/>
                        <a:t>day, month, year</a:t>
                      </a:r>
                      <a:endParaRPr lang="vi-VN" sz="1200"/>
                    </a:p>
                  </a:txBody>
                  <a:tcPr/>
                </a:tc>
                <a:tc>
                  <a:txBody>
                    <a:bodyPr/>
                    <a:lstStyle/>
                    <a:p>
                      <a:endParaRPr lang="vi-VN" sz="1200"/>
                    </a:p>
                  </a:txBody>
                  <a:tcPr/>
                </a:tc>
                <a:extLst>
                  <a:ext uri="{0D108BD9-81ED-4DB2-BD59-A6C34878D82A}">
                    <a16:rowId xmlns:a16="http://schemas.microsoft.com/office/drawing/2014/main" val="728130965"/>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d</a:t>
                      </a:r>
                      <a:r>
                        <a:rPr lang="vi-VN" sz="1200" b="0" kern="120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251575">
                <a:tc>
                  <a:txBody>
                    <a:bodyPr/>
                    <a:lstStyle/>
                    <a:p>
                      <a:r>
                        <a:rPr lang="vi-VN" sz="1200"/>
                        <a:t>-</a:t>
                      </a:r>
                      <a:r>
                        <a:rPr lang="vi-VN" sz="1200" baseline="0"/>
                        <a:t> </a:t>
                      </a:r>
                      <a:r>
                        <a:rPr lang="vi-VN" sz="1200"/>
                        <a:t>get(findOne)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 id</a:t>
                      </a:r>
                      <a:endParaRPr lang="vi-VN" sz="1200"/>
                    </a:p>
                    <a:p>
                      <a:r>
                        <a:rPr lang="vi-VN" sz="1200"/>
                        <a:t>- name</a:t>
                      </a:r>
                    </a:p>
                    <a:p>
                      <a:r>
                        <a:rPr lang="vi-VN" sz="1200"/>
                        <a:t>- decripsion</a:t>
                      </a:r>
                    </a:p>
                    <a:p>
                      <a:pPr marL="0" indent="0">
                        <a:buFontTx/>
                        <a:buNone/>
                      </a:pPr>
                      <a:r>
                        <a:rPr lang="vi-VN" sz="1200" baseline="0"/>
                        <a:t>- day, month, year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a:t>
                      </a:r>
                      <a:r>
                        <a:rPr lang="vi-VN" sz="1200" baseline="0"/>
                        <a:t> </a:t>
                      </a:r>
                      <a:r>
                        <a:rPr lang="vi-VN" sz="1200"/>
                        <a:t>ownerId - done</a:t>
                      </a:r>
                    </a:p>
                  </a:txBody>
                  <a:tcPr/>
                </a:tc>
                <a:extLst>
                  <a:ext uri="{0D108BD9-81ED-4DB2-BD59-A6C34878D82A}">
                    <a16:rowId xmlns:a16="http://schemas.microsoft.com/office/drawing/2014/main" val="2182945702"/>
                  </a:ext>
                </a:extLst>
              </a:tr>
              <a:tr h="251575">
                <a:tc>
                  <a:txBody>
                    <a:bodyPr/>
                    <a:lstStyle/>
                    <a:p>
                      <a:r>
                        <a:rPr lang="vi-VN" sz="1200"/>
                        <a:t>- put(update)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792204853"/>
                  </a:ext>
                </a:extLst>
              </a:tr>
              <a:tr h="251575">
                <a:tc>
                  <a:txBody>
                    <a:bodyPr/>
                    <a:lstStyle/>
                    <a:p>
                      <a:r>
                        <a:rPr lang="vi-VN" sz="1200"/>
                        <a:t>- delete(delete)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356419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r>
              <a:rPr lang="en-US"/>
              <a:t> Các route của HTTP API đã dùng:</a:t>
            </a:r>
          </a:p>
          <a:p>
            <a:pPr lvl="1"/>
            <a:r>
              <a:rPr lang="en-US"/>
              <a:t>Weather</a:t>
            </a:r>
          </a:p>
          <a:p>
            <a:pPr lvl="1"/>
            <a:endParaRPr lang="en-US"/>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2536445633"/>
              </p:ext>
            </p:extLst>
          </p:nvPr>
        </p:nvGraphicFramePr>
        <p:xfrm>
          <a:off x="1066800" y="2627745"/>
          <a:ext cx="7467600" cy="11277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a:solidFill>
                            <a:schemeClr val="tx1"/>
                          </a:solidFill>
                        </a:rPr>
                        <a:t>route</a:t>
                      </a:r>
                      <a:endParaRPr lang="vi-VN" sz="1400">
                        <a:solidFill>
                          <a:schemeClr val="tx1"/>
                        </a:solidFill>
                      </a:endParaRPr>
                    </a:p>
                  </a:txBody>
                  <a:tcPr/>
                </a:tc>
                <a:tc>
                  <a:txBody>
                    <a:bodyPr/>
                    <a:lstStyle/>
                    <a:p>
                      <a:pPr algn="ctr"/>
                      <a:r>
                        <a:rPr lang="en-US" sz="1400">
                          <a:solidFill>
                            <a:schemeClr val="tx1"/>
                          </a:solidFill>
                        </a:rPr>
                        <a:t>dữ liệu cần gửi về server</a:t>
                      </a:r>
                      <a:endParaRPr lang="vi-VN" sz="1400">
                        <a:solidFill>
                          <a:schemeClr val="tx1"/>
                        </a:solidFill>
                      </a:endParaRPr>
                    </a:p>
                  </a:txBody>
                  <a:tcPr/>
                </a:tc>
                <a:tc>
                  <a:txBody>
                    <a:bodyPr/>
                    <a:lstStyle/>
                    <a:p>
                      <a:pPr algn="ctr"/>
                      <a:r>
                        <a:rPr lang="en-US" sz="140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a:solidFill>
                            <a:schemeClr val="dk1"/>
                          </a:solidFill>
                          <a:effectLst/>
                          <a:latin typeface="+mn-lt"/>
                          <a:ea typeface="+mn-ea"/>
                          <a:cs typeface="+mn-cs"/>
                        </a:rPr>
                        <a:t>- get()</a:t>
                      </a:r>
                    </a:p>
                  </a:txBody>
                  <a:tcPr/>
                </a:tc>
                <a:tc>
                  <a:txBody>
                    <a:bodyPr/>
                    <a:lstStyle/>
                    <a:p>
                      <a:r>
                        <a:rPr lang="vi-VN" sz="1200"/>
                        <a:t>-Tên</a:t>
                      </a:r>
                      <a:r>
                        <a:rPr lang="vi-VN" sz="1200" baseline="0"/>
                        <a:t> city</a:t>
                      </a:r>
                    </a:p>
                    <a:p>
                      <a:r>
                        <a:rPr lang="vi-VN" sz="1200"/>
                        <a:t>-API key</a:t>
                      </a:r>
                    </a:p>
                    <a:p>
                      <a:r>
                        <a:rPr lang="vi-VN" sz="1200"/>
                        <a:t>-Đơn</a:t>
                      </a:r>
                      <a:r>
                        <a:rPr lang="vi-VN" sz="1200" baseline="0"/>
                        <a:t> vị</a:t>
                      </a:r>
                      <a:endParaRPr lang="vi-VN" sz="1200"/>
                    </a:p>
                    <a:p>
                      <a:r>
                        <a:rPr lang="vi-VN" sz="1200"/>
                        <a:t>-Ngôn</a:t>
                      </a:r>
                      <a:r>
                        <a:rPr lang="vi-VN" sz="1200" baseline="0"/>
                        <a:t> ngữ</a:t>
                      </a:r>
                      <a:endParaRPr lang="vi-VN" sz="1200"/>
                    </a:p>
                  </a:txBody>
                  <a:tcPr/>
                </a:tc>
                <a:tc>
                  <a:txBody>
                    <a:bodyPr/>
                    <a:lstStyle/>
                    <a:p>
                      <a:pPr marL="0" indent="0">
                        <a:buFontTx/>
                        <a:buNone/>
                      </a:pPr>
                      <a:r>
                        <a:rPr lang="vi-VN" sz="1200"/>
                        <a:t>Json</a:t>
                      </a:r>
                      <a:r>
                        <a:rPr lang="vi-VN" sz="1200" baseline="0"/>
                        <a:t> file</a:t>
                      </a:r>
                      <a:endParaRPr lang="vi-VN" sz="1200"/>
                    </a:p>
                  </a:txBody>
                  <a:tcPr/>
                </a:tc>
                <a:extLst>
                  <a:ext uri="{0D108BD9-81ED-4DB2-BD59-A6C34878D82A}">
                    <a16:rowId xmlns:a16="http://schemas.microsoft.com/office/drawing/2014/main" val="2905777680"/>
                  </a:ext>
                </a:extLst>
              </a:tr>
            </a:tbl>
          </a:graphicData>
        </a:graphic>
      </p:graphicFrame>
    </p:spTree>
    <p:extLst>
      <p:ext uri="{BB962C8B-B14F-4D97-AF65-F5344CB8AC3E}">
        <p14:creationId xmlns:p14="http://schemas.microsoft.com/office/powerpoint/2010/main" val="227523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đăng ký:</a:t>
            </a:r>
          </a:p>
          <a:p>
            <a:endParaRPr lang="vi-VN"/>
          </a:p>
        </p:txBody>
      </p:sp>
      <p:pic>
        <p:nvPicPr>
          <p:cNvPr id="5" name="Picture 4"/>
          <p:cNvPicPr>
            <a:picLocks noChangeAspect="1"/>
          </p:cNvPicPr>
          <p:nvPr/>
        </p:nvPicPr>
        <p:blipFill>
          <a:blip r:embed="rId2"/>
          <a:stretch>
            <a:fillRect/>
          </a:stretch>
        </p:blipFill>
        <p:spPr>
          <a:xfrm>
            <a:off x="733905" y="2209800"/>
            <a:ext cx="7980990" cy="3878262"/>
          </a:xfrm>
          <a:prstGeom prst="rect">
            <a:avLst/>
          </a:prstGeom>
        </p:spPr>
      </p:pic>
    </p:spTree>
    <p:extLst>
      <p:ext uri="{BB962C8B-B14F-4D97-AF65-F5344CB8AC3E}">
        <p14:creationId xmlns:p14="http://schemas.microsoft.com/office/powerpoint/2010/main" val="10026146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745</Words>
  <Application>Microsoft Office PowerPoint</Application>
  <PresentationFormat>On-screen Show (4:3)</PresentationFormat>
  <Paragraphs>152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Default Design</vt:lpstr>
      <vt:lpstr>BÁO CÁO HỌC PHẦN PHÁT TRIỂN ỨNG DỤNG WEB (CT449) </vt:lpstr>
      <vt:lpstr>Mô tả các chức năng ứng dụng</vt:lpstr>
      <vt:lpstr>Cơ sở dữ liệu</vt:lpstr>
      <vt:lpstr>Cơ sở dữ liệu</vt:lpstr>
      <vt:lpstr>HTTP API</vt:lpstr>
      <vt:lpstr>HTTP API</vt:lpstr>
      <vt:lpstr>HTTP API</vt:lpstr>
      <vt:lpstr>HTTP API</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Mã nguồn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lhphuc1602@gmail.com</cp:lastModifiedBy>
  <cp:revision>92</cp:revision>
  <dcterms:created xsi:type="dcterms:W3CDTF">2008-08-06T06:37:20Z</dcterms:created>
  <dcterms:modified xsi:type="dcterms:W3CDTF">2023-05-04T18:30:03Z</dcterms:modified>
</cp:coreProperties>
</file>