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7" r:id="rId2"/>
    <p:sldId id="256" r:id="rId3"/>
    <p:sldId id="259" r:id="rId4"/>
    <p:sldId id="258" r:id="rId5"/>
    <p:sldId id="260" r:id="rId6"/>
    <p:sldId id="261" r:id="rId7"/>
    <p:sldId id="262" r:id="rId8"/>
    <p:sldId id="263" r:id="rId9"/>
    <p:sldId id="264" r:id="rId10"/>
    <p:sldId id="265" r:id="rId11"/>
    <p:sldId id="266" r:id="rId12"/>
    <p:sldId id="268" r:id="rId13"/>
    <p:sldId id="269" r:id="rId14"/>
    <p:sldId id="270" r:id="rId15"/>
    <p:sldId id="271"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648" y="384"/>
      </p:cViewPr>
      <p:guideLst/>
    </p:cSldViewPr>
  </p:slideViewPr>
  <p:notesTextViewPr>
    <p:cViewPr>
      <p:scale>
        <a:sx n="1" d="1"/>
        <a:sy n="1" d="1"/>
      </p:scale>
      <p:origin x="0" y="0"/>
    </p:cViewPr>
  </p:notesText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DD9300-8B48-4730-B4F5-617F5E0136D9}" type="datetimeFigureOut">
              <a:rPr lang="zh-CN" altLang="en-US" smtClean="0"/>
              <a:t>2017/11/10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630F39C-54A1-4604-8A19-DBE86F9DF95D}" type="slidenum">
              <a:rPr lang="zh-CN" altLang="en-US" smtClean="0"/>
              <a:t>‹#›</a:t>
            </a:fld>
            <a:endParaRPr lang="zh-CN" altLang="en-US"/>
          </a:p>
        </p:txBody>
      </p:sp>
    </p:spTree>
    <p:extLst>
      <p:ext uri="{BB962C8B-B14F-4D97-AF65-F5344CB8AC3E}">
        <p14:creationId xmlns:p14="http://schemas.microsoft.com/office/powerpoint/2010/main" val="3789563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92F4C6-AD08-4897-990B-D04D3FE76C08}" type="datetimeFigureOut">
              <a:rPr lang="zh-CN" altLang="en-US" smtClean="0"/>
              <a:t>2017/11/10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B1E600-4830-4AC3-8C23-5D9B1EC528FC}" type="slidenum">
              <a:rPr lang="zh-CN" altLang="en-US" smtClean="0"/>
              <a:t>‹#›</a:t>
            </a:fld>
            <a:endParaRPr lang="zh-CN" altLang="en-US"/>
          </a:p>
        </p:txBody>
      </p:sp>
    </p:spTree>
    <p:extLst>
      <p:ext uri="{BB962C8B-B14F-4D97-AF65-F5344CB8AC3E}">
        <p14:creationId xmlns:p14="http://schemas.microsoft.com/office/powerpoint/2010/main" val="998627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91A7187-D6BB-45B9-AA17-BC7DB2576093}" type="datetimeFigureOut">
              <a:rPr lang="zh-CN" altLang="en-US" smtClean="0"/>
              <a:t>2017/11/10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F70F1F2-DCD2-469F-8C6D-98F27D29AEE5}" type="slidenum">
              <a:rPr lang="zh-CN" altLang="en-US" smtClean="0"/>
              <a:t>‹#›</a:t>
            </a:fld>
            <a:endParaRPr lang="zh-CN" altLang="en-US"/>
          </a:p>
        </p:txBody>
      </p:sp>
      <p:sp>
        <p:nvSpPr>
          <p:cNvPr id="8" name="文本框 7"/>
          <p:cNvSpPr txBox="1"/>
          <p:nvPr userDrawn="1"/>
        </p:nvSpPr>
        <p:spPr>
          <a:xfrm>
            <a:off x="0" y="13823"/>
            <a:ext cx="4517136"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Convolutional Neural </a:t>
            </a:r>
            <a:r>
              <a:rPr lang="en-US" altLang="zh-CN" sz="2400" dirty="0" smtClean="0">
                <a:latin typeface="Times New Roman" panose="02020603050405020304" pitchFamily="18" charset="0"/>
                <a:cs typeface="Times New Roman" panose="02020603050405020304" pitchFamily="18" charset="0"/>
              </a:rPr>
              <a:t>Network</a:t>
            </a:r>
            <a:endParaRPr lang="zh-CN" altLang="en-US" sz="2400" dirty="0">
              <a:latin typeface="Times New Roman" panose="02020603050405020304" pitchFamily="18" charset="0"/>
              <a:cs typeface="Times New Roman" panose="02020603050405020304" pitchFamily="18" charset="0"/>
            </a:endParaRPr>
          </a:p>
        </p:txBody>
      </p:sp>
      <p:sp>
        <p:nvSpPr>
          <p:cNvPr id="9" name="矩形 8"/>
          <p:cNvSpPr/>
          <p:nvPr userDrawn="1"/>
        </p:nvSpPr>
        <p:spPr>
          <a:xfrm>
            <a:off x="0" y="475488"/>
            <a:ext cx="3878580" cy="776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0" y="553105"/>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Picture 2" descr="https://ss1.baidu.com/6ONXsjip0QIZ8tyhnq/it/u=1089403222,2172996212&amp;fm=58&amp;u_exp_0=522369607,1839690802&amp;fm_exp_0=86&amp;bpow=547&amp;bpoh=53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676380" y="10975"/>
            <a:ext cx="515620" cy="515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5511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91A7187-D6BB-45B9-AA17-BC7DB2576093}" type="datetimeFigureOut">
              <a:rPr lang="zh-CN" altLang="en-US" smtClean="0"/>
              <a:t>2017/11/10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F70F1F2-DCD2-469F-8C6D-98F27D29AEE5}" type="slidenum">
              <a:rPr lang="zh-CN" altLang="en-US" smtClean="0"/>
              <a:t>‹#›</a:t>
            </a:fld>
            <a:endParaRPr lang="zh-CN" altLang="en-US"/>
          </a:p>
        </p:txBody>
      </p:sp>
    </p:spTree>
    <p:extLst>
      <p:ext uri="{BB962C8B-B14F-4D97-AF65-F5344CB8AC3E}">
        <p14:creationId xmlns:p14="http://schemas.microsoft.com/office/powerpoint/2010/main" val="498980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91A7187-D6BB-45B9-AA17-BC7DB2576093}" type="datetimeFigureOut">
              <a:rPr lang="zh-CN" altLang="en-US" smtClean="0"/>
              <a:t>2017/11/10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F70F1F2-DCD2-469F-8C6D-98F27D29AEE5}" type="slidenum">
              <a:rPr lang="zh-CN" altLang="en-US" smtClean="0"/>
              <a:t>‹#›</a:t>
            </a:fld>
            <a:endParaRPr lang="zh-CN" altLang="en-US"/>
          </a:p>
        </p:txBody>
      </p:sp>
    </p:spTree>
    <p:extLst>
      <p:ext uri="{BB962C8B-B14F-4D97-AF65-F5344CB8AC3E}">
        <p14:creationId xmlns:p14="http://schemas.microsoft.com/office/powerpoint/2010/main" val="303644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91A7187-D6BB-45B9-AA17-BC7DB2576093}" type="datetimeFigureOut">
              <a:rPr lang="zh-CN" altLang="en-US" smtClean="0"/>
              <a:t>2017/11/10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F70F1F2-DCD2-469F-8C6D-98F27D29AEE5}" type="slidenum">
              <a:rPr lang="zh-CN" altLang="en-US" smtClean="0"/>
              <a:t>‹#›</a:t>
            </a:fld>
            <a:endParaRPr lang="zh-CN" altLang="en-US"/>
          </a:p>
        </p:txBody>
      </p:sp>
      <p:sp>
        <p:nvSpPr>
          <p:cNvPr id="7" name="文本框 6"/>
          <p:cNvSpPr txBox="1"/>
          <p:nvPr userDrawn="1"/>
        </p:nvSpPr>
        <p:spPr>
          <a:xfrm>
            <a:off x="0" y="13823"/>
            <a:ext cx="4517136"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Convolutional Neural </a:t>
            </a:r>
            <a:r>
              <a:rPr lang="en-US" altLang="zh-CN" sz="2400" dirty="0" smtClean="0">
                <a:latin typeface="Times New Roman" panose="02020603050405020304" pitchFamily="18" charset="0"/>
                <a:cs typeface="Times New Roman" panose="02020603050405020304" pitchFamily="18" charset="0"/>
              </a:rPr>
              <a:t>Network</a:t>
            </a:r>
            <a:endParaRPr lang="zh-CN" altLang="en-US" sz="2400" dirty="0">
              <a:latin typeface="Times New Roman" panose="02020603050405020304" pitchFamily="18" charset="0"/>
              <a:cs typeface="Times New Roman" panose="02020603050405020304" pitchFamily="18" charset="0"/>
            </a:endParaRPr>
          </a:p>
        </p:txBody>
      </p:sp>
      <p:sp>
        <p:nvSpPr>
          <p:cNvPr id="8" name="矩形 7"/>
          <p:cNvSpPr/>
          <p:nvPr userDrawn="1"/>
        </p:nvSpPr>
        <p:spPr>
          <a:xfrm>
            <a:off x="0" y="475488"/>
            <a:ext cx="3878580" cy="776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0" y="553105"/>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Picture 2" descr="https://ss1.baidu.com/6ONXsjip0QIZ8tyhnq/it/u=1089403222,2172996212&amp;fm=58&amp;u_exp_0=522369607,1839690802&amp;fm_exp_0=86&amp;bpow=547&amp;bpoh=53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676380" y="10975"/>
            <a:ext cx="515620" cy="515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4357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91A7187-D6BB-45B9-AA17-BC7DB2576093}" type="datetimeFigureOut">
              <a:rPr lang="zh-CN" altLang="en-US" smtClean="0"/>
              <a:t>2017/11/10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F70F1F2-DCD2-469F-8C6D-98F27D29AEE5}" type="slidenum">
              <a:rPr lang="zh-CN" altLang="en-US" smtClean="0"/>
              <a:t>‹#›</a:t>
            </a:fld>
            <a:endParaRPr lang="zh-CN" altLang="en-US"/>
          </a:p>
        </p:txBody>
      </p:sp>
    </p:spTree>
    <p:extLst>
      <p:ext uri="{BB962C8B-B14F-4D97-AF65-F5344CB8AC3E}">
        <p14:creationId xmlns:p14="http://schemas.microsoft.com/office/powerpoint/2010/main" val="3574868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91A7187-D6BB-45B9-AA17-BC7DB2576093}" type="datetimeFigureOut">
              <a:rPr lang="zh-CN" altLang="en-US" smtClean="0"/>
              <a:t>2017/11/10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F70F1F2-DCD2-469F-8C6D-98F27D29AEE5}" type="slidenum">
              <a:rPr lang="zh-CN" altLang="en-US" smtClean="0"/>
              <a:t>‹#›</a:t>
            </a:fld>
            <a:endParaRPr lang="zh-CN" altLang="en-US"/>
          </a:p>
        </p:txBody>
      </p:sp>
    </p:spTree>
    <p:extLst>
      <p:ext uri="{BB962C8B-B14F-4D97-AF65-F5344CB8AC3E}">
        <p14:creationId xmlns:p14="http://schemas.microsoft.com/office/powerpoint/2010/main" val="2863685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91A7187-D6BB-45B9-AA17-BC7DB2576093}" type="datetimeFigureOut">
              <a:rPr lang="zh-CN" altLang="en-US" smtClean="0"/>
              <a:t>2017/11/10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F70F1F2-DCD2-469F-8C6D-98F27D29AEE5}" type="slidenum">
              <a:rPr lang="zh-CN" altLang="en-US" smtClean="0"/>
              <a:t>‹#›</a:t>
            </a:fld>
            <a:endParaRPr lang="zh-CN" altLang="en-US"/>
          </a:p>
        </p:txBody>
      </p:sp>
    </p:spTree>
    <p:extLst>
      <p:ext uri="{BB962C8B-B14F-4D97-AF65-F5344CB8AC3E}">
        <p14:creationId xmlns:p14="http://schemas.microsoft.com/office/powerpoint/2010/main" val="2184869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91A7187-D6BB-45B9-AA17-BC7DB2576093}" type="datetimeFigureOut">
              <a:rPr lang="zh-CN" altLang="en-US" smtClean="0"/>
              <a:t>2017/11/10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F70F1F2-DCD2-469F-8C6D-98F27D29AEE5}" type="slidenum">
              <a:rPr lang="zh-CN" altLang="en-US" smtClean="0"/>
              <a:t>‹#›</a:t>
            </a:fld>
            <a:endParaRPr lang="zh-CN" altLang="en-US"/>
          </a:p>
        </p:txBody>
      </p:sp>
    </p:spTree>
    <p:extLst>
      <p:ext uri="{BB962C8B-B14F-4D97-AF65-F5344CB8AC3E}">
        <p14:creationId xmlns:p14="http://schemas.microsoft.com/office/powerpoint/2010/main" val="4025760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91A7187-D6BB-45B9-AA17-BC7DB2576093}" type="datetimeFigureOut">
              <a:rPr lang="zh-CN" altLang="en-US" smtClean="0"/>
              <a:t>2017/11/10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F70F1F2-DCD2-469F-8C6D-98F27D29AEE5}" type="slidenum">
              <a:rPr lang="zh-CN" altLang="en-US" smtClean="0"/>
              <a:t>‹#›</a:t>
            </a:fld>
            <a:endParaRPr lang="zh-CN" altLang="en-US"/>
          </a:p>
        </p:txBody>
      </p:sp>
    </p:spTree>
    <p:extLst>
      <p:ext uri="{BB962C8B-B14F-4D97-AF65-F5344CB8AC3E}">
        <p14:creationId xmlns:p14="http://schemas.microsoft.com/office/powerpoint/2010/main" val="3761690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91A7187-D6BB-45B9-AA17-BC7DB2576093}" type="datetimeFigureOut">
              <a:rPr lang="zh-CN" altLang="en-US" smtClean="0"/>
              <a:t>2017/11/10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F70F1F2-DCD2-469F-8C6D-98F27D29AEE5}" type="slidenum">
              <a:rPr lang="zh-CN" altLang="en-US" smtClean="0"/>
              <a:t>‹#›</a:t>
            </a:fld>
            <a:endParaRPr lang="zh-CN" altLang="en-US"/>
          </a:p>
        </p:txBody>
      </p:sp>
    </p:spTree>
    <p:extLst>
      <p:ext uri="{BB962C8B-B14F-4D97-AF65-F5344CB8AC3E}">
        <p14:creationId xmlns:p14="http://schemas.microsoft.com/office/powerpoint/2010/main" val="3343868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91A7187-D6BB-45B9-AA17-BC7DB2576093}" type="datetimeFigureOut">
              <a:rPr lang="zh-CN" altLang="en-US" smtClean="0"/>
              <a:t>2017/11/10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F70F1F2-DCD2-469F-8C6D-98F27D29AEE5}" type="slidenum">
              <a:rPr lang="zh-CN" altLang="en-US" smtClean="0"/>
              <a:t>‹#›</a:t>
            </a:fld>
            <a:endParaRPr lang="zh-CN" altLang="en-US"/>
          </a:p>
        </p:txBody>
      </p:sp>
    </p:spTree>
    <p:extLst>
      <p:ext uri="{BB962C8B-B14F-4D97-AF65-F5344CB8AC3E}">
        <p14:creationId xmlns:p14="http://schemas.microsoft.com/office/powerpoint/2010/main" val="202861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1A7187-D6BB-45B9-AA17-BC7DB2576093}" type="datetimeFigureOut">
              <a:rPr lang="zh-CN" altLang="en-US" smtClean="0"/>
              <a:t>2017/11/10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70F1F2-DCD2-469F-8C6D-98F27D29AEE5}" type="slidenum">
              <a:rPr lang="zh-CN" altLang="en-US" smtClean="0"/>
              <a:t>‹#›</a:t>
            </a:fld>
            <a:endParaRPr lang="zh-CN" altLang="en-US"/>
          </a:p>
        </p:txBody>
      </p:sp>
    </p:spTree>
    <p:extLst>
      <p:ext uri="{BB962C8B-B14F-4D97-AF65-F5344CB8AC3E}">
        <p14:creationId xmlns:p14="http://schemas.microsoft.com/office/powerpoint/2010/main" val="14505945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image" Target="../media/image2.wmf"/></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5.png"/><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png"/><Relationship Id="rId11" Type="http://schemas.openxmlformats.org/officeDocument/2006/relationships/image" Target="../media/image7.png"/><Relationship Id="rId5" Type="http://schemas.openxmlformats.org/officeDocument/2006/relationships/image" Target="../media/image2.wmf"/><Relationship Id="rId10" Type="http://schemas.openxmlformats.org/officeDocument/2006/relationships/oleObject" Target="../embeddings/oleObject4.bin"/><Relationship Id="rId4" Type="http://schemas.openxmlformats.org/officeDocument/2006/relationships/oleObject" Target="../embeddings/oleObject2.bin"/><Relationship Id="rId9" Type="http://schemas.openxmlformats.org/officeDocument/2006/relationships/image" Target="../media/image4.wmf"/></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447925" y="921758"/>
            <a:ext cx="7759688" cy="584775"/>
          </a:xfrm>
          <a:prstGeom prst="rect">
            <a:avLst/>
          </a:prstGeom>
        </p:spPr>
        <p:txBody>
          <a:bodyPr wrap="none">
            <a:spAutoFit/>
          </a:bodyPr>
          <a:lstStyle/>
          <a:p>
            <a:r>
              <a:rPr lang="en-US" altLang="zh-CN" sz="3200" dirty="0" smtClean="0"/>
              <a:t>Relation between Machine Learning and CNN</a:t>
            </a:r>
            <a:endParaRPr lang="en-US" altLang="zh-CN" sz="3200" dirty="0"/>
          </a:p>
        </p:txBody>
      </p:sp>
      <p:sp>
        <p:nvSpPr>
          <p:cNvPr id="6" name="椭圆 5"/>
          <p:cNvSpPr/>
          <p:nvPr/>
        </p:nvSpPr>
        <p:spPr>
          <a:xfrm>
            <a:off x="2651760" y="2679192"/>
            <a:ext cx="6172200" cy="34089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2960427" y="3212448"/>
            <a:ext cx="2660495" cy="173445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8" name="椭圆 7"/>
          <p:cNvSpPr/>
          <p:nvPr/>
        </p:nvSpPr>
        <p:spPr>
          <a:xfrm>
            <a:off x="5892193" y="3234749"/>
            <a:ext cx="2516131" cy="142646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9" name="椭圆 8"/>
          <p:cNvSpPr/>
          <p:nvPr/>
        </p:nvSpPr>
        <p:spPr>
          <a:xfrm>
            <a:off x="4949569" y="4522494"/>
            <a:ext cx="2073024" cy="142646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0" name="椭圆 9"/>
          <p:cNvSpPr/>
          <p:nvPr/>
        </p:nvSpPr>
        <p:spPr>
          <a:xfrm>
            <a:off x="4000107" y="3388411"/>
            <a:ext cx="1284813" cy="10281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4334351" y="3456502"/>
            <a:ext cx="656434" cy="47359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 name="矩形 3"/>
          <p:cNvSpPr/>
          <p:nvPr/>
        </p:nvSpPr>
        <p:spPr>
          <a:xfrm>
            <a:off x="4308266" y="2692122"/>
            <a:ext cx="3167855" cy="584775"/>
          </a:xfrm>
          <a:prstGeom prst="rect">
            <a:avLst/>
          </a:prstGeom>
        </p:spPr>
        <p:txBody>
          <a:bodyPr wrap="none">
            <a:spAutoFit/>
          </a:bodyPr>
          <a:lstStyle/>
          <a:p>
            <a:r>
              <a:rPr lang="en-US" altLang="zh-CN" sz="3200" dirty="0" smtClean="0"/>
              <a:t>Machine Learning</a:t>
            </a:r>
            <a:endParaRPr lang="en-US" altLang="zh-CN" sz="3200" dirty="0"/>
          </a:p>
        </p:txBody>
      </p:sp>
      <p:sp>
        <p:nvSpPr>
          <p:cNvPr id="12" name="矩形 11"/>
          <p:cNvSpPr/>
          <p:nvPr/>
        </p:nvSpPr>
        <p:spPr>
          <a:xfrm>
            <a:off x="6123048" y="3445276"/>
            <a:ext cx="2353440" cy="1077218"/>
          </a:xfrm>
          <a:prstGeom prst="rect">
            <a:avLst/>
          </a:prstGeom>
        </p:spPr>
        <p:txBody>
          <a:bodyPr wrap="square">
            <a:spAutoFit/>
          </a:bodyPr>
          <a:lstStyle/>
          <a:p>
            <a:r>
              <a:rPr lang="en-US" altLang="zh-CN" sz="3200" dirty="0" err="1" smtClean="0"/>
              <a:t>Unsupervise</a:t>
            </a:r>
            <a:r>
              <a:rPr lang="en-US" altLang="zh-CN" sz="3200" dirty="0" smtClean="0"/>
              <a:t> learning</a:t>
            </a:r>
            <a:endParaRPr lang="en-US" altLang="zh-CN" sz="3200" dirty="0"/>
          </a:p>
        </p:txBody>
      </p:sp>
      <p:sp>
        <p:nvSpPr>
          <p:cNvPr id="13" name="矩形 12"/>
          <p:cNvSpPr/>
          <p:nvPr/>
        </p:nvSpPr>
        <p:spPr>
          <a:xfrm>
            <a:off x="5086728" y="4873079"/>
            <a:ext cx="2749680" cy="830997"/>
          </a:xfrm>
          <a:prstGeom prst="rect">
            <a:avLst/>
          </a:prstGeom>
        </p:spPr>
        <p:txBody>
          <a:bodyPr wrap="square">
            <a:spAutoFit/>
          </a:bodyPr>
          <a:lstStyle/>
          <a:p>
            <a:r>
              <a:rPr lang="en-US" altLang="zh-CN" sz="2400" dirty="0" smtClean="0"/>
              <a:t>Reinforcement</a:t>
            </a:r>
          </a:p>
          <a:p>
            <a:r>
              <a:rPr lang="en-US" altLang="zh-CN" sz="2400" dirty="0" smtClean="0"/>
              <a:t>learning</a:t>
            </a:r>
            <a:endParaRPr lang="en-US" altLang="zh-CN" sz="2400" dirty="0"/>
          </a:p>
        </p:txBody>
      </p:sp>
      <p:sp>
        <p:nvSpPr>
          <p:cNvPr id="14" name="矩形 13"/>
          <p:cNvSpPr/>
          <p:nvPr/>
        </p:nvSpPr>
        <p:spPr>
          <a:xfrm>
            <a:off x="2950723" y="3761637"/>
            <a:ext cx="1251713" cy="646331"/>
          </a:xfrm>
          <a:prstGeom prst="rect">
            <a:avLst/>
          </a:prstGeom>
        </p:spPr>
        <p:txBody>
          <a:bodyPr wrap="square">
            <a:spAutoFit/>
          </a:bodyPr>
          <a:lstStyle/>
          <a:p>
            <a:r>
              <a:rPr lang="en-US" altLang="zh-CN" dirty="0" smtClean="0"/>
              <a:t>Supervise learning</a:t>
            </a:r>
            <a:endParaRPr lang="en-US" altLang="zh-CN" dirty="0"/>
          </a:p>
        </p:txBody>
      </p:sp>
      <p:sp>
        <p:nvSpPr>
          <p:cNvPr id="15" name="矩形 14"/>
          <p:cNvSpPr/>
          <p:nvPr/>
        </p:nvSpPr>
        <p:spPr>
          <a:xfrm>
            <a:off x="4042911" y="3925787"/>
            <a:ext cx="1251713" cy="307777"/>
          </a:xfrm>
          <a:prstGeom prst="rect">
            <a:avLst/>
          </a:prstGeom>
        </p:spPr>
        <p:txBody>
          <a:bodyPr wrap="square">
            <a:spAutoFit/>
          </a:bodyPr>
          <a:lstStyle/>
          <a:p>
            <a:r>
              <a:rPr lang="en-US" altLang="zh-CN" sz="1400" dirty="0" smtClean="0"/>
              <a:t>Deep Learning</a:t>
            </a:r>
            <a:endParaRPr lang="en-US" altLang="zh-CN" sz="1400" dirty="0"/>
          </a:p>
        </p:txBody>
      </p:sp>
      <p:sp>
        <p:nvSpPr>
          <p:cNvPr id="16" name="矩形 15"/>
          <p:cNvSpPr/>
          <p:nvPr/>
        </p:nvSpPr>
        <p:spPr>
          <a:xfrm>
            <a:off x="4403291" y="3520440"/>
            <a:ext cx="1251713" cy="369332"/>
          </a:xfrm>
          <a:prstGeom prst="rect">
            <a:avLst/>
          </a:prstGeom>
        </p:spPr>
        <p:txBody>
          <a:bodyPr wrap="square">
            <a:spAutoFit/>
          </a:bodyPr>
          <a:lstStyle/>
          <a:p>
            <a:r>
              <a:rPr lang="en-US" altLang="zh-CN" dirty="0" smtClean="0"/>
              <a:t>CNN</a:t>
            </a:r>
            <a:endParaRPr lang="en-US" altLang="zh-CN" dirty="0"/>
          </a:p>
        </p:txBody>
      </p:sp>
      <p:sp>
        <p:nvSpPr>
          <p:cNvPr id="17" name="云形标注 16"/>
          <p:cNvSpPr/>
          <p:nvPr/>
        </p:nvSpPr>
        <p:spPr>
          <a:xfrm rot="20293391" flipH="1">
            <a:off x="1160634" y="2081640"/>
            <a:ext cx="2503762" cy="1459418"/>
          </a:xfrm>
          <a:prstGeom prst="cloudCallout">
            <a:avLst>
              <a:gd name="adj1" fmla="val -62821"/>
              <a:gd name="adj2" fmla="val 1023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747777" y="2558005"/>
            <a:ext cx="1516284" cy="369332"/>
          </a:xfrm>
          <a:prstGeom prst="rect">
            <a:avLst/>
          </a:prstGeom>
          <a:noFill/>
        </p:spPr>
        <p:txBody>
          <a:bodyPr wrap="square" rtlCol="0">
            <a:spAutoFit/>
          </a:bodyPr>
          <a:lstStyle/>
          <a:p>
            <a:r>
              <a:rPr lang="en-US" altLang="zh-CN" dirty="0" smtClean="0"/>
              <a:t>I’m here</a:t>
            </a:r>
            <a:r>
              <a:rPr lang="zh-CN" altLang="en-US" dirty="0" smtClean="0"/>
              <a:t>！</a:t>
            </a:r>
            <a:endParaRPr lang="zh-CN" altLang="en-US" dirty="0"/>
          </a:p>
        </p:txBody>
      </p:sp>
    </p:spTree>
    <p:extLst>
      <p:ext uri="{BB962C8B-B14F-4D97-AF65-F5344CB8AC3E}">
        <p14:creationId xmlns:p14="http://schemas.microsoft.com/office/powerpoint/2010/main" val="2938025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31520" y="1158240"/>
            <a:ext cx="7305040" cy="923330"/>
          </a:xfrm>
          <a:prstGeom prst="rect">
            <a:avLst/>
          </a:prstGeom>
          <a:noFill/>
        </p:spPr>
        <p:txBody>
          <a:bodyPr wrap="square" rtlCol="0">
            <a:spAutoFit/>
          </a:bodyPr>
          <a:lstStyle/>
          <a:p>
            <a:r>
              <a:rPr lang="en-US" altLang="zh-CN" dirty="0" smtClean="0"/>
              <a:t>Use filter is nice, but when you really want to detect object in some complicated image, actually you don’t need to design filter. What you need to do is just learn from data, just treat filter as parameter</a:t>
            </a:r>
            <a:r>
              <a:rPr lang="en-US" altLang="zh-CN" dirty="0"/>
              <a:t>:</a:t>
            </a:r>
            <a:endParaRPr lang="zh-CN" altLang="en-US" dirty="0"/>
          </a:p>
        </p:txBody>
      </p:sp>
      <p:pic>
        <p:nvPicPr>
          <p:cNvPr id="5" name="图片 4"/>
          <p:cNvPicPr>
            <a:picLocks noChangeAspect="1"/>
          </p:cNvPicPr>
          <p:nvPr/>
        </p:nvPicPr>
        <p:blipFill>
          <a:blip r:embed="rId2"/>
          <a:stretch>
            <a:fillRect/>
          </a:stretch>
        </p:blipFill>
        <p:spPr>
          <a:xfrm>
            <a:off x="4384040" y="2550160"/>
            <a:ext cx="3233217" cy="3050204"/>
          </a:xfrm>
          <a:prstGeom prst="rect">
            <a:avLst/>
          </a:prstGeom>
        </p:spPr>
      </p:pic>
    </p:spTree>
    <p:extLst>
      <p:ext uri="{BB962C8B-B14F-4D97-AF65-F5344CB8AC3E}">
        <p14:creationId xmlns:p14="http://schemas.microsoft.com/office/powerpoint/2010/main" val="10441968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73760" y="1381760"/>
            <a:ext cx="3982720" cy="646331"/>
          </a:xfrm>
          <a:prstGeom prst="rect">
            <a:avLst/>
          </a:prstGeom>
          <a:noFill/>
        </p:spPr>
        <p:txBody>
          <a:bodyPr wrap="square" rtlCol="0">
            <a:spAutoFit/>
          </a:bodyPr>
          <a:lstStyle/>
          <a:p>
            <a:r>
              <a:rPr lang="en-US" altLang="zh-CN" dirty="0" smtClean="0"/>
              <a:t>Every time we Convolution two matrix, your image will shrinks:</a:t>
            </a:r>
            <a:endParaRPr lang="zh-CN" altLang="en-US" dirty="0"/>
          </a:p>
        </p:txBody>
      </p:sp>
      <p:pic>
        <p:nvPicPr>
          <p:cNvPr id="6" name="图片 5"/>
          <p:cNvPicPr>
            <a:picLocks noChangeAspect="1"/>
          </p:cNvPicPr>
          <p:nvPr/>
        </p:nvPicPr>
        <p:blipFill>
          <a:blip r:embed="rId2"/>
          <a:stretch>
            <a:fillRect/>
          </a:stretch>
        </p:blipFill>
        <p:spPr>
          <a:xfrm>
            <a:off x="2987040" y="1993535"/>
            <a:ext cx="6502400" cy="2531736"/>
          </a:xfrm>
          <a:prstGeom prst="rect">
            <a:avLst/>
          </a:prstGeom>
        </p:spPr>
      </p:pic>
      <p:sp>
        <p:nvSpPr>
          <p:cNvPr id="8" name="文本框 7"/>
          <p:cNvSpPr txBox="1"/>
          <p:nvPr/>
        </p:nvSpPr>
        <p:spPr>
          <a:xfrm>
            <a:off x="956056" y="5137046"/>
            <a:ext cx="8260080" cy="369332"/>
          </a:xfrm>
          <a:prstGeom prst="rect">
            <a:avLst/>
          </a:prstGeom>
          <a:noFill/>
        </p:spPr>
        <p:txBody>
          <a:bodyPr wrap="square" rtlCol="0">
            <a:spAutoFit/>
          </a:bodyPr>
          <a:lstStyle/>
          <a:p>
            <a:r>
              <a:rPr lang="en-US" altLang="zh-CN" dirty="0" smtClean="0"/>
              <a:t>After few times convolution, the image will down to 1 by 1. </a:t>
            </a:r>
            <a:endParaRPr lang="zh-CN" altLang="en-US" dirty="0"/>
          </a:p>
        </p:txBody>
      </p:sp>
      <p:sp>
        <p:nvSpPr>
          <p:cNvPr id="2" name="矩形 1"/>
          <p:cNvSpPr/>
          <p:nvPr/>
        </p:nvSpPr>
        <p:spPr>
          <a:xfrm>
            <a:off x="10033146" y="1012428"/>
            <a:ext cx="1749197" cy="369332"/>
          </a:xfrm>
          <a:prstGeom prst="rect">
            <a:avLst/>
          </a:prstGeom>
        </p:spPr>
        <p:txBody>
          <a:bodyPr wrap="none">
            <a:spAutoFit/>
          </a:bodyPr>
          <a:lstStyle/>
          <a:p>
            <a:r>
              <a:rPr lang="en-US" altLang="zh-CN" dirty="0" smtClean="0"/>
              <a:t>Shrinking</a:t>
            </a:r>
            <a:r>
              <a:rPr lang="zh-CN" altLang="en-US" dirty="0" smtClean="0"/>
              <a:t> </a:t>
            </a:r>
            <a:r>
              <a:rPr lang="en-US" altLang="zh-CN" dirty="0" smtClean="0"/>
              <a:t>output</a:t>
            </a:r>
          </a:p>
        </p:txBody>
      </p:sp>
    </p:spTree>
    <p:extLst>
      <p:ext uri="{BB962C8B-B14F-4D97-AF65-F5344CB8AC3E}">
        <p14:creationId xmlns:p14="http://schemas.microsoft.com/office/powerpoint/2010/main" val="27558303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44880" y="5358307"/>
            <a:ext cx="7543800" cy="369332"/>
          </a:xfrm>
          <a:prstGeom prst="rect">
            <a:avLst/>
          </a:prstGeom>
        </p:spPr>
        <p:txBody>
          <a:bodyPr wrap="square">
            <a:spAutoFit/>
          </a:bodyPr>
          <a:lstStyle/>
          <a:p>
            <a:r>
              <a:rPr lang="en-US" altLang="zh-CN" dirty="0"/>
              <a:t>To solve </a:t>
            </a:r>
            <a:r>
              <a:rPr lang="en-US" altLang="zh-CN" dirty="0" smtClean="0"/>
              <a:t>those problem</a:t>
            </a:r>
            <a:r>
              <a:rPr lang="en-US" altLang="zh-CN" dirty="0"/>
              <a:t>, someone introduce </a:t>
            </a:r>
            <a:r>
              <a:rPr lang="en-US" altLang="zh-CN" dirty="0">
                <a:solidFill>
                  <a:srgbClr val="FF0000"/>
                </a:solidFill>
              </a:rPr>
              <a:t>Padding, </a:t>
            </a:r>
            <a:r>
              <a:rPr lang="en-US" altLang="zh-CN" dirty="0"/>
              <a:t>let’s see how it </a:t>
            </a:r>
            <a:r>
              <a:rPr lang="en-US" altLang="zh-CN" dirty="0" smtClean="0"/>
              <a:t>works:</a:t>
            </a:r>
            <a:endParaRPr lang="zh-CN" altLang="en-US" dirty="0"/>
          </a:p>
        </p:txBody>
      </p:sp>
      <p:sp>
        <p:nvSpPr>
          <p:cNvPr id="5" name="矩形 4"/>
          <p:cNvSpPr/>
          <p:nvPr/>
        </p:nvSpPr>
        <p:spPr>
          <a:xfrm>
            <a:off x="835152" y="975283"/>
            <a:ext cx="6096000" cy="369332"/>
          </a:xfrm>
          <a:prstGeom prst="rect">
            <a:avLst/>
          </a:prstGeom>
        </p:spPr>
        <p:txBody>
          <a:bodyPr>
            <a:spAutoFit/>
          </a:bodyPr>
          <a:lstStyle/>
          <a:p>
            <a:r>
              <a:rPr lang="en-US" altLang="zh-CN" dirty="0" smtClean="0"/>
              <a:t>Also, the pixels at corners uses less than middle:</a:t>
            </a:r>
            <a:endParaRPr lang="zh-CN" altLang="en-US" dirty="0"/>
          </a:p>
        </p:txBody>
      </p:sp>
      <p:pic>
        <p:nvPicPr>
          <p:cNvPr id="6" name="图片 5"/>
          <p:cNvPicPr>
            <a:picLocks noChangeAspect="1"/>
          </p:cNvPicPr>
          <p:nvPr/>
        </p:nvPicPr>
        <p:blipFill>
          <a:blip r:embed="rId2"/>
          <a:stretch>
            <a:fillRect/>
          </a:stretch>
        </p:blipFill>
        <p:spPr>
          <a:xfrm>
            <a:off x="5041701" y="1951721"/>
            <a:ext cx="2301439" cy="2484335"/>
          </a:xfrm>
          <a:prstGeom prst="rect">
            <a:avLst/>
          </a:prstGeom>
        </p:spPr>
      </p:pic>
      <p:sp>
        <p:nvSpPr>
          <p:cNvPr id="7" name="文本框 6"/>
          <p:cNvSpPr txBox="1"/>
          <p:nvPr/>
        </p:nvSpPr>
        <p:spPr>
          <a:xfrm>
            <a:off x="2392680" y="1949088"/>
            <a:ext cx="1211580" cy="646331"/>
          </a:xfrm>
          <a:prstGeom prst="rect">
            <a:avLst/>
          </a:prstGeom>
          <a:noFill/>
        </p:spPr>
        <p:txBody>
          <a:bodyPr wrap="square" rtlCol="0">
            <a:spAutoFit/>
          </a:bodyPr>
          <a:lstStyle/>
          <a:p>
            <a:r>
              <a:rPr lang="en-US" altLang="zh-CN" dirty="0" smtClean="0"/>
              <a:t>Uses only ones</a:t>
            </a:r>
            <a:endParaRPr lang="zh-CN" altLang="en-US" dirty="0"/>
          </a:p>
        </p:txBody>
      </p:sp>
      <p:cxnSp>
        <p:nvCxnSpPr>
          <p:cNvPr id="9" name="直接箭头连接符 8"/>
          <p:cNvCxnSpPr>
            <a:stCxn id="7" idx="3"/>
          </p:cNvCxnSpPr>
          <p:nvPr/>
        </p:nvCxnSpPr>
        <p:spPr>
          <a:xfrm flipV="1">
            <a:off x="3604260" y="2174240"/>
            <a:ext cx="1648460" cy="98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8092586" y="944726"/>
            <a:ext cx="4208396" cy="369332"/>
          </a:xfrm>
          <a:prstGeom prst="rect">
            <a:avLst/>
          </a:prstGeom>
        </p:spPr>
        <p:txBody>
          <a:bodyPr wrap="none">
            <a:spAutoFit/>
          </a:bodyPr>
          <a:lstStyle/>
          <a:p>
            <a:r>
              <a:rPr lang="en-US" altLang="zh-CN" dirty="0" smtClean="0"/>
              <a:t>Throw away a lot of information from edge</a:t>
            </a:r>
          </a:p>
        </p:txBody>
      </p:sp>
    </p:spTree>
    <p:extLst>
      <p:ext uri="{BB962C8B-B14F-4D97-AF65-F5344CB8AC3E}">
        <p14:creationId xmlns:p14="http://schemas.microsoft.com/office/powerpoint/2010/main" val="33770373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1526412" y="1607924"/>
            <a:ext cx="4122548" cy="4272070"/>
          </a:xfrm>
          <a:prstGeom prst="rect">
            <a:avLst/>
          </a:prstGeom>
        </p:spPr>
      </p:pic>
      <p:sp>
        <p:nvSpPr>
          <p:cNvPr id="7" name="文本框 6"/>
          <p:cNvSpPr txBox="1"/>
          <p:nvPr/>
        </p:nvSpPr>
        <p:spPr>
          <a:xfrm>
            <a:off x="934720" y="997056"/>
            <a:ext cx="4632960" cy="369332"/>
          </a:xfrm>
          <a:prstGeom prst="rect">
            <a:avLst/>
          </a:prstGeom>
          <a:noFill/>
        </p:spPr>
        <p:txBody>
          <a:bodyPr wrap="square" rtlCol="0">
            <a:spAutoFit/>
          </a:bodyPr>
          <a:lstStyle/>
          <a:p>
            <a:r>
              <a:rPr lang="en-US" altLang="zh-CN" dirty="0" smtClean="0"/>
              <a:t>So simply, just padding with zero:</a:t>
            </a:r>
            <a:endParaRPr lang="zh-CN" altLang="en-US" dirty="0"/>
          </a:p>
        </p:txBody>
      </p:sp>
      <p:pic>
        <p:nvPicPr>
          <p:cNvPr id="8" name="图片 7"/>
          <p:cNvPicPr>
            <a:picLocks noChangeAspect="1"/>
          </p:cNvPicPr>
          <p:nvPr/>
        </p:nvPicPr>
        <p:blipFill>
          <a:blip r:embed="rId3"/>
          <a:stretch>
            <a:fillRect/>
          </a:stretch>
        </p:blipFill>
        <p:spPr>
          <a:xfrm>
            <a:off x="5567680" y="2602461"/>
            <a:ext cx="2853745" cy="2282996"/>
          </a:xfrm>
          <a:prstGeom prst="rect">
            <a:avLst/>
          </a:prstGeom>
        </p:spPr>
      </p:pic>
      <p:pic>
        <p:nvPicPr>
          <p:cNvPr id="9" name="图片 8"/>
          <p:cNvPicPr>
            <a:picLocks noChangeAspect="1"/>
          </p:cNvPicPr>
          <p:nvPr/>
        </p:nvPicPr>
        <p:blipFill>
          <a:blip r:embed="rId4"/>
          <a:stretch>
            <a:fillRect/>
          </a:stretch>
        </p:blipFill>
        <p:spPr>
          <a:xfrm>
            <a:off x="8516923" y="3190241"/>
            <a:ext cx="3539311" cy="962692"/>
          </a:xfrm>
          <a:prstGeom prst="rect">
            <a:avLst/>
          </a:prstGeom>
        </p:spPr>
      </p:pic>
    </p:spTree>
    <p:extLst>
      <p:ext uri="{BB962C8B-B14F-4D97-AF65-F5344CB8AC3E}">
        <p14:creationId xmlns:p14="http://schemas.microsoft.com/office/powerpoint/2010/main" val="18237600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44880" y="1229360"/>
            <a:ext cx="5892800" cy="369332"/>
          </a:xfrm>
          <a:prstGeom prst="rect">
            <a:avLst/>
          </a:prstGeom>
          <a:noFill/>
        </p:spPr>
        <p:txBody>
          <a:bodyPr wrap="square" rtlCol="0">
            <a:spAutoFit/>
          </a:bodyPr>
          <a:lstStyle/>
          <a:p>
            <a:r>
              <a:rPr lang="en-US" altLang="zh-CN" dirty="0" smtClean="0"/>
              <a:t>If we don’t use padding,  it called “Valid convolution”</a:t>
            </a:r>
            <a:endParaRPr lang="zh-CN" altLang="en-US" dirty="0"/>
          </a:p>
        </p:txBody>
      </p:sp>
      <p:sp>
        <p:nvSpPr>
          <p:cNvPr id="8" name="文本框 7"/>
          <p:cNvSpPr txBox="1"/>
          <p:nvPr/>
        </p:nvSpPr>
        <p:spPr>
          <a:xfrm>
            <a:off x="3078709" y="3029186"/>
            <a:ext cx="300082" cy="369332"/>
          </a:xfrm>
          <a:prstGeom prst="rect">
            <a:avLst/>
          </a:prstGeom>
          <a:noFill/>
        </p:spPr>
        <p:txBody>
          <a:bodyPr wrap="none" rtlCol="0">
            <a:spAutoFit/>
          </a:bodyPr>
          <a:lstStyle/>
          <a:p>
            <a:r>
              <a:rPr lang="en-US" altLang="zh-CN" dirty="0" smtClean="0"/>
              <a:t>*</a:t>
            </a:r>
            <a:endParaRPr lang="zh-CN" altLang="en-US" dirty="0"/>
          </a:p>
        </p:txBody>
      </p:sp>
      <p:pic>
        <p:nvPicPr>
          <p:cNvPr id="10" name="图片 9"/>
          <p:cNvPicPr>
            <a:picLocks noChangeAspect="1"/>
          </p:cNvPicPr>
          <p:nvPr/>
        </p:nvPicPr>
        <p:blipFill>
          <a:blip r:embed="rId2"/>
          <a:stretch>
            <a:fillRect/>
          </a:stretch>
        </p:blipFill>
        <p:spPr>
          <a:xfrm>
            <a:off x="1222683" y="2341287"/>
            <a:ext cx="1950889" cy="1745131"/>
          </a:xfrm>
          <a:prstGeom prst="rect">
            <a:avLst/>
          </a:prstGeom>
        </p:spPr>
      </p:pic>
      <p:pic>
        <p:nvPicPr>
          <p:cNvPr id="11" name="图片 10"/>
          <p:cNvPicPr>
            <a:picLocks noChangeAspect="1"/>
          </p:cNvPicPr>
          <p:nvPr/>
        </p:nvPicPr>
        <p:blipFill>
          <a:blip r:embed="rId3"/>
          <a:stretch>
            <a:fillRect/>
          </a:stretch>
        </p:blipFill>
        <p:spPr>
          <a:xfrm>
            <a:off x="3303050" y="2752802"/>
            <a:ext cx="1310754" cy="922100"/>
          </a:xfrm>
          <a:prstGeom prst="rect">
            <a:avLst/>
          </a:prstGeom>
        </p:spPr>
      </p:pic>
      <p:pic>
        <p:nvPicPr>
          <p:cNvPr id="12" name="图片 11"/>
          <p:cNvPicPr>
            <a:picLocks noChangeAspect="1"/>
          </p:cNvPicPr>
          <p:nvPr/>
        </p:nvPicPr>
        <p:blipFill>
          <a:blip r:embed="rId4"/>
          <a:stretch>
            <a:fillRect/>
          </a:stretch>
        </p:blipFill>
        <p:spPr>
          <a:xfrm>
            <a:off x="4936143" y="2629272"/>
            <a:ext cx="1417443" cy="1226926"/>
          </a:xfrm>
          <a:prstGeom prst="rect">
            <a:avLst/>
          </a:prstGeom>
        </p:spPr>
      </p:pic>
      <p:cxnSp>
        <p:nvCxnSpPr>
          <p:cNvPr id="14" name="直接箭头连接符 13"/>
          <p:cNvCxnSpPr/>
          <p:nvPr/>
        </p:nvCxnSpPr>
        <p:spPr>
          <a:xfrm>
            <a:off x="4437984" y="3242735"/>
            <a:ext cx="503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647213" y="4245701"/>
            <a:ext cx="1676400" cy="369332"/>
          </a:xfrm>
          <a:prstGeom prst="rect">
            <a:avLst/>
          </a:prstGeom>
          <a:noFill/>
        </p:spPr>
        <p:txBody>
          <a:bodyPr wrap="square" rtlCol="0">
            <a:spAutoFit/>
          </a:bodyPr>
          <a:lstStyle/>
          <a:p>
            <a:r>
              <a:rPr lang="en-US" altLang="zh-CN" dirty="0" smtClean="0"/>
              <a:t>N by N</a:t>
            </a:r>
            <a:endParaRPr lang="zh-CN" altLang="en-US" dirty="0"/>
          </a:p>
        </p:txBody>
      </p:sp>
      <p:sp>
        <p:nvSpPr>
          <p:cNvPr id="16" name="文本框 15"/>
          <p:cNvSpPr txBox="1"/>
          <p:nvPr/>
        </p:nvSpPr>
        <p:spPr>
          <a:xfrm>
            <a:off x="3571240" y="4288365"/>
            <a:ext cx="1676400" cy="369332"/>
          </a:xfrm>
          <a:prstGeom prst="rect">
            <a:avLst/>
          </a:prstGeom>
          <a:noFill/>
        </p:spPr>
        <p:txBody>
          <a:bodyPr wrap="square" rtlCol="0">
            <a:spAutoFit/>
          </a:bodyPr>
          <a:lstStyle/>
          <a:p>
            <a:r>
              <a:rPr lang="en-US" altLang="zh-CN" dirty="0" smtClean="0"/>
              <a:t>f  by f</a:t>
            </a:r>
            <a:endParaRPr lang="zh-CN" altLang="en-US" dirty="0"/>
          </a:p>
        </p:txBody>
      </p:sp>
      <p:sp>
        <p:nvSpPr>
          <p:cNvPr id="17" name="文本框 16"/>
          <p:cNvSpPr txBox="1"/>
          <p:nvPr/>
        </p:nvSpPr>
        <p:spPr>
          <a:xfrm>
            <a:off x="4941324" y="4288365"/>
            <a:ext cx="1676400" cy="369332"/>
          </a:xfrm>
          <a:prstGeom prst="rect">
            <a:avLst/>
          </a:prstGeom>
          <a:noFill/>
        </p:spPr>
        <p:txBody>
          <a:bodyPr wrap="square" rtlCol="0">
            <a:spAutoFit/>
          </a:bodyPr>
          <a:lstStyle/>
          <a:p>
            <a:r>
              <a:rPr lang="en-US" altLang="zh-CN" dirty="0" smtClean="0"/>
              <a:t>N-f+1 by N-f+1</a:t>
            </a:r>
            <a:endParaRPr lang="zh-CN" altLang="en-US" dirty="0"/>
          </a:p>
        </p:txBody>
      </p:sp>
      <p:sp>
        <p:nvSpPr>
          <p:cNvPr id="18" name="文本框 17"/>
          <p:cNvSpPr txBox="1"/>
          <p:nvPr/>
        </p:nvSpPr>
        <p:spPr>
          <a:xfrm>
            <a:off x="7183120" y="1090860"/>
            <a:ext cx="3098800" cy="646331"/>
          </a:xfrm>
          <a:prstGeom prst="rect">
            <a:avLst/>
          </a:prstGeom>
          <a:noFill/>
        </p:spPr>
        <p:txBody>
          <a:bodyPr wrap="square" rtlCol="0">
            <a:spAutoFit/>
          </a:bodyPr>
          <a:lstStyle/>
          <a:p>
            <a:r>
              <a:rPr lang="en-US" altLang="zh-CN" dirty="0" smtClean="0"/>
              <a:t>If we use padding,  it called “Same convolution”</a:t>
            </a:r>
            <a:endParaRPr lang="zh-CN" altLang="en-US" dirty="0"/>
          </a:p>
        </p:txBody>
      </p:sp>
      <p:pic>
        <p:nvPicPr>
          <p:cNvPr id="50" name="图片 49"/>
          <p:cNvPicPr>
            <a:picLocks noChangeAspect="1"/>
          </p:cNvPicPr>
          <p:nvPr/>
        </p:nvPicPr>
        <p:blipFill>
          <a:blip r:embed="rId5"/>
          <a:stretch>
            <a:fillRect/>
          </a:stretch>
        </p:blipFill>
        <p:spPr>
          <a:xfrm>
            <a:off x="7099904" y="2341287"/>
            <a:ext cx="1943475" cy="1816173"/>
          </a:xfrm>
          <a:prstGeom prst="rect">
            <a:avLst/>
          </a:prstGeom>
        </p:spPr>
      </p:pic>
      <p:cxnSp>
        <p:nvCxnSpPr>
          <p:cNvPr id="52" name="直接箭头连接符 51"/>
          <p:cNvCxnSpPr/>
          <p:nvPr/>
        </p:nvCxnSpPr>
        <p:spPr>
          <a:xfrm flipV="1">
            <a:off x="7183120" y="2062480"/>
            <a:ext cx="0" cy="278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矩形 52"/>
          <p:cNvSpPr/>
          <p:nvPr/>
        </p:nvSpPr>
        <p:spPr>
          <a:xfrm>
            <a:off x="6998614" y="1737191"/>
            <a:ext cx="306494" cy="369332"/>
          </a:xfrm>
          <a:prstGeom prst="rect">
            <a:avLst/>
          </a:prstGeom>
        </p:spPr>
        <p:txBody>
          <a:bodyPr wrap="none">
            <a:spAutoFit/>
          </a:bodyPr>
          <a:lstStyle/>
          <a:p>
            <a:r>
              <a:rPr lang="en-US" altLang="zh-CN" dirty="0" smtClean="0"/>
              <a:t>p</a:t>
            </a:r>
            <a:endParaRPr lang="zh-CN" altLang="en-US" dirty="0"/>
          </a:p>
        </p:txBody>
      </p:sp>
      <p:sp>
        <p:nvSpPr>
          <p:cNvPr id="54" name="矩形 53"/>
          <p:cNvSpPr/>
          <p:nvPr/>
        </p:nvSpPr>
        <p:spPr>
          <a:xfrm>
            <a:off x="7099904" y="4657697"/>
            <a:ext cx="3421642" cy="646331"/>
          </a:xfrm>
          <a:prstGeom prst="rect">
            <a:avLst/>
          </a:prstGeom>
        </p:spPr>
        <p:txBody>
          <a:bodyPr wrap="none">
            <a:spAutoFit/>
          </a:bodyPr>
          <a:lstStyle/>
          <a:p>
            <a:r>
              <a:rPr lang="en-US" altLang="zh-CN" dirty="0" smtClean="0"/>
              <a:t>When p= (f-1)/2 ,</a:t>
            </a:r>
          </a:p>
          <a:p>
            <a:r>
              <a:rPr lang="en-US" altLang="zh-CN" dirty="0" smtClean="0"/>
              <a:t>We get same size of original image</a:t>
            </a:r>
            <a:endParaRPr lang="zh-CN" altLang="en-US" dirty="0"/>
          </a:p>
        </p:txBody>
      </p:sp>
    </p:spTree>
    <p:extLst>
      <p:ext uri="{BB962C8B-B14F-4D97-AF65-F5344CB8AC3E}">
        <p14:creationId xmlns:p14="http://schemas.microsoft.com/office/powerpoint/2010/main" val="30726556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82316" y="1507959"/>
            <a:ext cx="3945716" cy="923330"/>
          </a:xfrm>
          <a:prstGeom prst="rect">
            <a:avLst/>
          </a:prstGeom>
          <a:noFill/>
        </p:spPr>
        <p:txBody>
          <a:bodyPr wrap="square" rtlCol="0">
            <a:spAutoFit/>
          </a:bodyPr>
          <a:lstStyle/>
          <a:p>
            <a:r>
              <a:rPr lang="en-US" altLang="zh-CN" dirty="0" smtClean="0"/>
              <a:t>To reduce the size of  image’s representation and speed up computation, let’s introduce pooling</a:t>
            </a:r>
            <a:endParaRPr lang="zh-CN" altLang="en-US" dirty="0"/>
          </a:p>
        </p:txBody>
      </p:sp>
      <p:pic>
        <p:nvPicPr>
          <p:cNvPr id="2" name="图片 1"/>
          <p:cNvPicPr>
            <a:picLocks noChangeAspect="1"/>
          </p:cNvPicPr>
          <p:nvPr/>
        </p:nvPicPr>
        <p:blipFill>
          <a:blip r:embed="rId2"/>
          <a:stretch>
            <a:fillRect/>
          </a:stretch>
        </p:blipFill>
        <p:spPr>
          <a:xfrm>
            <a:off x="2280212" y="2963723"/>
            <a:ext cx="5640730" cy="3172911"/>
          </a:xfrm>
          <a:prstGeom prst="rect">
            <a:avLst/>
          </a:prstGeom>
        </p:spPr>
      </p:pic>
    </p:spTree>
    <p:extLst>
      <p:ext uri="{BB962C8B-B14F-4D97-AF65-F5344CB8AC3E}">
        <p14:creationId xmlns:p14="http://schemas.microsoft.com/office/powerpoint/2010/main" val="1340924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6760" y="1143000"/>
            <a:ext cx="8382000" cy="584775"/>
          </a:xfrm>
          <a:prstGeom prst="rect">
            <a:avLst/>
          </a:prstGeom>
          <a:noFill/>
        </p:spPr>
        <p:txBody>
          <a:bodyPr wrap="square" rtlCol="0">
            <a:spAutoFit/>
          </a:bodyPr>
          <a:lstStyle/>
          <a:p>
            <a:r>
              <a:rPr lang="en-US" altLang="zh-CN" sz="3200" dirty="0" smtClean="0"/>
              <a:t>Machine Learning </a:t>
            </a:r>
            <a:r>
              <a:rPr lang="zh-CN" altLang="en-US" sz="3200" dirty="0" smtClean="0"/>
              <a:t>≈ </a:t>
            </a:r>
            <a:r>
              <a:rPr lang="en-US" altLang="zh-CN" sz="3200" dirty="0" smtClean="0"/>
              <a:t>Looking for a Function</a:t>
            </a:r>
          </a:p>
        </p:txBody>
      </p:sp>
      <p:sp>
        <p:nvSpPr>
          <p:cNvPr id="5" name="矩形 4"/>
          <p:cNvSpPr/>
          <p:nvPr/>
        </p:nvSpPr>
        <p:spPr>
          <a:xfrm>
            <a:off x="990600" y="2087880"/>
            <a:ext cx="7019544" cy="1077218"/>
          </a:xfrm>
          <a:prstGeom prst="rect">
            <a:avLst/>
          </a:prstGeom>
        </p:spPr>
        <p:txBody>
          <a:bodyPr wrap="square">
            <a:spAutoFit/>
          </a:bodyPr>
          <a:lstStyle/>
          <a:p>
            <a:r>
              <a:rPr lang="en-US" altLang="zh-CN" sz="3200" dirty="0" smtClean="0"/>
              <a:t>Convolution Neural Network(CNN for short) is just like:</a:t>
            </a:r>
            <a:endParaRPr lang="en-US" altLang="zh-CN" sz="3200" dirty="0"/>
          </a:p>
        </p:txBody>
      </p:sp>
      <p:graphicFrame>
        <p:nvGraphicFramePr>
          <p:cNvPr id="6" name="对象 5"/>
          <p:cNvGraphicFramePr>
            <a:graphicFrameLocks noChangeAspect="1"/>
          </p:cNvGraphicFramePr>
          <p:nvPr>
            <p:extLst>
              <p:ext uri="{D42A27DB-BD31-4B8C-83A1-F6EECF244321}">
                <p14:modId xmlns:p14="http://schemas.microsoft.com/office/powerpoint/2010/main" val="1373727433"/>
              </p:ext>
            </p:extLst>
          </p:nvPr>
        </p:nvGraphicFramePr>
        <p:xfrm>
          <a:off x="2931449" y="4080016"/>
          <a:ext cx="8116888" cy="1366837"/>
        </p:xfrm>
        <a:graphic>
          <a:graphicData uri="http://schemas.openxmlformats.org/presentationml/2006/ole">
            <mc:AlternateContent xmlns:mc="http://schemas.openxmlformats.org/markup-compatibility/2006">
              <mc:Choice xmlns:v="urn:schemas-microsoft-com:vml" Requires="v">
                <p:oleObj spid="_x0000_s1542" name="Equation" r:id="rId3" imgW="1206360" imgH="203040" progId="Equation.DSMT4">
                  <p:embed/>
                </p:oleObj>
              </mc:Choice>
              <mc:Fallback>
                <p:oleObj name="Equation" r:id="rId3" imgW="1206360" imgH="203040" progId="Equation.DSMT4">
                  <p:embed/>
                  <p:pic>
                    <p:nvPicPr>
                      <p:cNvPr id="0" name=""/>
                      <p:cNvPicPr/>
                      <p:nvPr/>
                    </p:nvPicPr>
                    <p:blipFill>
                      <a:blip r:embed="rId4"/>
                      <a:stretch>
                        <a:fillRect/>
                      </a:stretch>
                    </p:blipFill>
                    <p:spPr>
                      <a:xfrm>
                        <a:off x="2931449" y="4080016"/>
                        <a:ext cx="8116888" cy="1366837"/>
                      </a:xfrm>
                      <a:prstGeom prst="rect">
                        <a:avLst/>
                      </a:prstGeom>
                    </p:spPr>
                  </p:pic>
                </p:oleObj>
              </mc:Fallback>
            </mc:AlternateContent>
          </a:graphicData>
        </a:graphic>
      </p:graphicFrame>
      <p:pic>
        <p:nvPicPr>
          <p:cNvPr id="7" name="图片 6"/>
          <p:cNvPicPr>
            <a:picLocks noChangeAspect="1"/>
          </p:cNvPicPr>
          <p:nvPr/>
        </p:nvPicPr>
        <p:blipFill>
          <a:blip r:embed="rId5"/>
          <a:stretch>
            <a:fillRect/>
          </a:stretch>
        </p:blipFill>
        <p:spPr>
          <a:xfrm>
            <a:off x="4130277" y="3716024"/>
            <a:ext cx="3055671" cy="2094819"/>
          </a:xfrm>
          <a:prstGeom prst="rect">
            <a:avLst/>
          </a:prstGeom>
        </p:spPr>
      </p:pic>
    </p:spTree>
    <p:extLst>
      <p:ext uri="{BB962C8B-B14F-4D97-AF65-F5344CB8AC3E}">
        <p14:creationId xmlns:p14="http://schemas.microsoft.com/office/powerpoint/2010/main" val="7005815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403211" y="2436103"/>
            <a:ext cx="8382000" cy="584775"/>
          </a:xfrm>
          <a:prstGeom prst="rect">
            <a:avLst/>
          </a:prstGeom>
          <a:noFill/>
        </p:spPr>
        <p:txBody>
          <a:bodyPr wrap="square" rtlCol="0">
            <a:spAutoFit/>
          </a:bodyPr>
          <a:lstStyle/>
          <a:p>
            <a:r>
              <a:rPr lang="en-US" altLang="zh-CN" sz="3200" dirty="0" smtClean="0"/>
              <a:t>To train model, We feed the picture to Model.</a:t>
            </a:r>
          </a:p>
        </p:txBody>
      </p:sp>
      <p:pic>
        <p:nvPicPr>
          <p:cNvPr id="5" name="图片 4"/>
          <p:cNvPicPr>
            <a:picLocks noChangeAspect="1"/>
          </p:cNvPicPr>
          <p:nvPr/>
        </p:nvPicPr>
        <p:blipFill>
          <a:blip r:embed="rId3"/>
          <a:stretch>
            <a:fillRect/>
          </a:stretch>
        </p:blipFill>
        <p:spPr>
          <a:xfrm>
            <a:off x="2888140" y="3238226"/>
            <a:ext cx="1659862" cy="1146615"/>
          </a:xfrm>
          <a:prstGeom prst="rect">
            <a:avLst/>
          </a:prstGeom>
        </p:spPr>
      </p:pic>
      <p:sp>
        <p:nvSpPr>
          <p:cNvPr id="6" name="文本框 5"/>
          <p:cNvSpPr txBox="1"/>
          <p:nvPr/>
        </p:nvSpPr>
        <p:spPr>
          <a:xfrm>
            <a:off x="1518958" y="4635323"/>
            <a:ext cx="8382000" cy="584775"/>
          </a:xfrm>
          <a:prstGeom prst="rect">
            <a:avLst/>
          </a:prstGeom>
          <a:noFill/>
        </p:spPr>
        <p:txBody>
          <a:bodyPr wrap="square" rtlCol="0">
            <a:spAutoFit/>
          </a:bodyPr>
          <a:lstStyle/>
          <a:p>
            <a:r>
              <a:rPr lang="en-US" altLang="zh-CN" sz="3200" dirty="0" smtClean="0"/>
              <a:t>However, what computer see is …</a:t>
            </a:r>
          </a:p>
        </p:txBody>
      </p:sp>
      <p:sp>
        <p:nvSpPr>
          <p:cNvPr id="7" name="文本框 6"/>
          <p:cNvSpPr txBox="1"/>
          <p:nvPr/>
        </p:nvSpPr>
        <p:spPr>
          <a:xfrm>
            <a:off x="1518958" y="850612"/>
            <a:ext cx="8382000" cy="584775"/>
          </a:xfrm>
          <a:prstGeom prst="rect">
            <a:avLst/>
          </a:prstGeom>
          <a:noFill/>
        </p:spPr>
        <p:txBody>
          <a:bodyPr wrap="square" rtlCol="0">
            <a:spAutoFit/>
          </a:bodyPr>
          <a:lstStyle/>
          <a:p>
            <a:r>
              <a:rPr lang="en-US" altLang="zh-CN" sz="3200" dirty="0" smtClean="0"/>
              <a:t>Think we have the model to recognize the picture</a:t>
            </a:r>
          </a:p>
        </p:txBody>
      </p:sp>
      <p:graphicFrame>
        <p:nvGraphicFramePr>
          <p:cNvPr id="8" name="对象 7"/>
          <p:cNvGraphicFramePr>
            <a:graphicFrameLocks noChangeAspect="1"/>
          </p:cNvGraphicFramePr>
          <p:nvPr>
            <p:extLst>
              <p:ext uri="{D42A27DB-BD31-4B8C-83A1-F6EECF244321}">
                <p14:modId xmlns:p14="http://schemas.microsoft.com/office/powerpoint/2010/main" val="3133029193"/>
              </p:ext>
            </p:extLst>
          </p:nvPr>
        </p:nvGraphicFramePr>
        <p:xfrm>
          <a:off x="3757476" y="1469608"/>
          <a:ext cx="4547662" cy="765800"/>
        </p:xfrm>
        <a:graphic>
          <a:graphicData uri="http://schemas.openxmlformats.org/presentationml/2006/ole">
            <mc:AlternateContent xmlns:mc="http://schemas.openxmlformats.org/markup-compatibility/2006">
              <mc:Choice xmlns:v="urn:schemas-microsoft-com:vml" Requires="v">
                <p:oleObj spid="_x0000_s3270" name="Equation" r:id="rId4" imgW="1206360" imgH="203040" progId="Equation.DSMT4">
                  <p:embed/>
                </p:oleObj>
              </mc:Choice>
              <mc:Fallback>
                <p:oleObj name="Equation" r:id="rId4" imgW="1206360" imgH="203040" progId="Equation.DSMT4">
                  <p:embed/>
                  <p:pic>
                    <p:nvPicPr>
                      <p:cNvPr id="0" name=""/>
                      <p:cNvPicPr/>
                      <p:nvPr/>
                    </p:nvPicPr>
                    <p:blipFill>
                      <a:blip r:embed="rId5"/>
                      <a:stretch>
                        <a:fillRect/>
                      </a:stretch>
                    </p:blipFill>
                    <p:spPr>
                      <a:xfrm>
                        <a:off x="3757476" y="1469608"/>
                        <a:ext cx="4547662" cy="765800"/>
                      </a:xfrm>
                      <a:prstGeom prst="rect">
                        <a:avLst/>
                      </a:prstGeom>
                    </p:spPr>
                  </p:pic>
                </p:oleObj>
              </mc:Fallback>
            </mc:AlternateContent>
          </a:graphicData>
        </a:graphic>
      </p:graphicFrame>
      <p:pic>
        <p:nvPicPr>
          <p:cNvPr id="9" name="图片 8"/>
          <p:cNvPicPr>
            <a:picLocks noChangeAspect="1"/>
          </p:cNvPicPr>
          <p:nvPr/>
        </p:nvPicPr>
        <p:blipFill>
          <a:blip r:embed="rId6"/>
          <a:stretch>
            <a:fillRect/>
          </a:stretch>
        </p:blipFill>
        <p:spPr>
          <a:xfrm>
            <a:off x="4479403" y="1333162"/>
            <a:ext cx="1632030" cy="893920"/>
          </a:xfrm>
          <a:prstGeom prst="rect">
            <a:avLst/>
          </a:prstGeom>
        </p:spPr>
      </p:pic>
      <p:cxnSp>
        <p:nvCxnSpPr>
          <p:cNvPr id="11" name="直接箭头连接符 10"/>
          <p:cNvCxnSpPr/>
          <p:nvPr/>
        </p:nvCxnSpPr>
        <p:spPr>
          <a:xfrm>
            <a:off x="5069711" y="3712033"/>
            <a:ext cx="1655180" cy="1157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12" name="图片 11"/>
          <p:cNvPicPr>
            <a:picLocks noChangeAspect="1"/>
          </p:cNvPicPr>
          <p:nvPr/>
        </p:nvPicPr>
        <p:blipFill>
          <a:blip r:embed="rId7"/>
          <a:stretch>
            <a:fillRect/>
          </a:stretch>
        </p:blipFill>
        <p:spPr>
          <a:xfrm rot="5400000">
            <a:off x="7185543" y="2733282"/>
            <a:ext cx="1915095" cy="2248095"/>
          </a:xfrm>
          <a:prstGeom prst="rect">
            <a:avLst/>
          </a:prstGeom>
        </p:spPr>
      </p:pic>
      <p:graphicFrame>
        <p:nvGraphicFramePr>
          <p:cNvPr id="13" name="对象 12"/>
          <p:cNvGraphicFramePr>
            <a:graphicFrameLocks noChangeAspect="1"/>
          </p:cNvGraphicFramePr>
          <p:nvPr>
            <p:extLst>
              <p:ext uri="{D42A27DB-BD31-4B8C-83A1-F6EECF244321}">
                <p14:modId xmlns:p14="http://schemas.microsoft.com/office/powerpoint/2010/main" val="1155947458"/>
              </p:ext>
            </p:extLst>
          </p:nvPr>
        </p:nvGraphicFramePr>
        <p:xfrm>
          <a:off x="9397865" y="3468585"/>
          <a:ext cx="1531937" cy="669925"/>
        </p:xfrm>
        <a:graphic>
          <a:graphicData uri="http://schemas.openxmlformats.org/presentationml/2006/ole">
            <mc:AlternateContent xmlns:mc="http://schemas.openxmlformats.org/markup-compatibility/2006">
              <mc:Choice xmlns:v="urn:schemas-microsoft-com:vml" Requires="v">
                <p:oleObj spid="_x0000_s3271" name="Equation" r:id="rId8" imgW="406080" imgH="177480" progId="Equation.DSMT4">
                  <p:embed/>
                </p:oleObj>
              </mc:Choice>
              <mc:Fallback>
                <p:oleObj name="Equation" r:id="rId8" imgW="406080" imgH="177480" progId="Equation.DSMT4">
                  <p:embed/>
                  <p:pic>
                    <p:nvPicPr>
                      <p:cNvPr id="0" name=""/>
                      <p:cNvPicPr/>
                      <p:nvPr/>
                    </p:nvPicPr>
                    <p:blipFill>
                      <a:blip r:embed="rId9"/>
                      <a:stretch>
                        <a:fillRect/>
                      </a:stretch>
                    </p:blipFill>
                    <p:spPr>
                      <a:xfrm>
                        <a:off x="9397865" y="3468585"/>
                        <a:ext cx="1531937" cy="669925"/>
                      </a:xfrm>
                      <a:prstGeom prst="rect">
                        <a:avLst/>
                      </a:prstGeom>
                    </p:spPr>
                  </p:pic>
                </p:oleObj>
              </mc:Fallback>
            </mc:AlternateContent>
          </a:graphicData>
        </a:graphic>
      </p:graphicFrame>
      <p:cxnSp>
        <p:nvCxnSpPr>
          <p:cNvPr id="15" name="直接箭头连接符 14"/>
          <p:cNvCxnSpPr/>
          <p:nvPr/>
        </p:nvCxnSpPr>
        <p:spPr>
          <a:xfrm>
            <a:off x="5213731" y="5585345"/>
            <a:ext cx="1511160" cy="968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16" name="图片 15"/>
          <p:cNvPicPr>
            <a:picLocks noChangeAspect="1"/>
          </p:cNvPicPr>
          <p:nvPr/>
        </p:nvPicPr>
        <p:blipFill>
          <a:blip r:embed="rId7"/>
          <a:stretch>
            <a:fillRect/>
          </a:stretch>
        </p:blipFill>
        <p:spPr>
          <a:xfrm rot="5400000">
            <a:off x="7366665" y="4785829"/>
            <a:ext cx="1748460" cy="2052485"/>
          </a:xfrm>
          <a:prstGeom prst="rect">
            <a:avLst/>
          </a:prstGeom>
        </p:spPr>
      </p:pic>
      <p:graphicFrame>
        <p:nvGraphicFramePr>
          <p:cNvPr id="17" name="对象 16"/>
          <p:cNvGraphicFramePr>
            <a:graphicFrameLocks noChangeAspect="1"/>
          </p:cNvGraphicFramePr>
          <p:nvPr>
            <p:extLst>
              <p:ext uri="{D42A27DB-BD31-4B8C-83A1-F6EECF244321}">
                <p14:modId xmlns:p14="http://schemas.microsoft.com/office/powerpoint/2010/main" val="2992954230"/>
              </p:ext>
            </p:extLst>
          </p:nvPr>
        </p:nvGraphicFramePr>
        <p:xfrm>
          <a:off x="9531161" y="5398301"/>
          <a:ext cx="1398641" cy="611634"/>
        </p:xfrm>
        <a:graphic>
          <a:graphicData uri="http://schemas.openxmlformats.org/presentationml/2006/ole">
            <mc:AlternateContent xmlns:mc="http://schemas.openxmlformats.org/markup-compatibility/2006">
              <mc:Choice xmlns:v="urn:schemas-microsoft-com:vml" Requires="v">
                <p:oleObj spid="_x0000_s3272" name="Equation" r:id="rId10" imgW="406080" imgH="177480" progId="Equation.DSMT4">
                  <p:embed/>
                </p:oleObj>
              </mc:Choice>
              <mc:Fallback>
                <p:oleObj name="Equation" r:id="rId10" imgW="406080" imgH="177480" progId="Equation.DSMT4">
                  <p:embed/>
                  <p:pic>
                    <p:nvPicPr>
                      <p:cNvPr id="0" name=""/>
                      <p:cNvPicPr/>
                      <p:nvPr/>
                    </p:nvPicPr>
                    <p:blipFill>
                      <a:blip r:embed="rId9"/>
                      <a:stretch>
                        <a:fillRect/>
                      </a:stretch>
                    </p:blipFill>
                    <p:spPr>
                      <a:xfrm>
                        <a:off x="9531161" y="5398301"/>
                        <a:ext cx="1398641" cy="611634"/>
                      </a:xfrm>
                      <a:prstGeom prst="rect">
                        <a:avLst/>
                      </a:prstGeom>
                    </p:spPr>
                  </p:pic>
                </p:oleObj>
              </mc:Fallback>
            </mc:AlternateContent>
          </a:graphicData>
        </a:graphic>
      </p:graphicFrame>
      <p:pic>
        <p:nvPicPr>
          <p:cNvPr id="19" name="图片 18"/>
          <p:cNvPicPr>
            <a:picLocks noChangeAspect="1"/>
          </p:cNvPicPr>
          <p:nvPr/>
        </p:nvPicPr>
        <p:blipFill>
          <a:blip r:embed="rId11"/>
          <a:stretch>
            <a:fillRect/>
          </a:stretch>
        </p:blipFill>
        <p:spPr>
          <a:xfrm>
            <a:off x="3017251" y="5291602"/>
            <a:ext cx="1401640" cy="1298452"/>
          </a:xfrm>
          <a:prstGeom prst="rect">
            <a:avLst/>
          </a:prstGeom>
        </p:spPr>
      </p:pic>
    </p:spTree>
    <p:extLst>
      <p:ext uri="{BB962C8B-B14F-4D97-AF65-F5344CB8AC3E}">
        <p14:creationId xmlns:p14="http://schemas.microsoft.com/office/powerpoint/2010/main" val="34051726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椭圆 101"/>
          <p:cNvSpPr/>
          <p:nvPr/>
        </p:nvSpPr>
        <p:spPr>
          <a:xfrm>
            <a:off x="8426633" y="1958082"/>
            <a:ext cx="841981" cy="834697"/>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5" name="文本框 4"/>
          <p:cNvSpPr txBox="1"/>
          <p:nvPr/>
        </p:nvSpPr>
        <p:spPr>
          <a:xfrm>
            <a:off x="914400" y="1006997"/>
            <a:ext cx="2581154" cy="369332"/>
          </a:xfrm>
          <a:prstGeom prst="rect">
            <a:avLst/>
          </a:prstGeom>
          <a:noFill/>
        </p:spPr>
        <p:txBody>
          <a:bodyPr wrap="square" rtlCol="0">
            <a:spAutoFit/>
          </a:bodyPr>
          <a:lstStyle/>
          <a:p>
            <a:r>
              <a:rPr lang="en-US" altLang="zh-CN" dirty="0" smtClean="0"/>
              <a:t>You could simply do this:</a:t>
            </a:r>
            <a:endParaRPr lang="zh-CN" altLang="en-US" dirty="0"/>
          </a:p>
        </p:txBody>
      </p:sp>
      <p:pic>
        <p:nvPicPr>
          <p:cNvPr id="6" name="图片 5"/>
          <p:cNvPicPr>
            <a:picLocks noChangeAspect="1"/>
          </p:cNvPicPr>
          <p:nvPr/>
        </p:nvPicPr>
        <p:blipFill>
          <a:blip r:embed="rId2"/>
          <a:stretch>
            <a:fillRect/>
          </a:stretch>
        </p:blipFill>
        <p:spPr>
          <a:xfrm>
            <a:off x="2794734" y="1684650"/>
            <a:ext cx="1401640" cy="1298452"/>
          </a:xfrm>
          <a:prstGeom prst="rect">
            <a:avLst/>
          </a:prstGeom>
        </p:spPr>
      </p:pic>
      <p:pic>
        <p:nvPicPr>
          <p:cNvPr id="7" name="图片 6"/>
          <p:cNvPicPr>
            <a:picLocks noChangeAspect="1"/>
          </p:cNvPicPr>
          <p:nvPr/>
        </p:nvPicPr>
        <p:blipFill>
          <a:blip r:embed="rId3"/>
          <a:stretch>
            <a:fillRect/>
          </a:stretch>
        </p:blipFill>
        <p:spPr>
          <a:xfrm rot="5400000">
            <a:off x="6039649" y="1209829"/>
            <a:ext cx="1915095" cy="2248095"/>
          </a:xfrm>
          <a:prstGeom prst="rect">
            <a:avLst/>
          </a:prstGeom>
        </p:spPr>
      </p:pic>
      <p:cxnSp>
        <p:nvCxnSpPr>
          <p:cNvPr id="9" name="直接箭头连接符 8"/>
          <p:cNvCxnSpPr>
            <a:stCxn id="6" idx="3"/>
          </p:cNvCxnSpPr>
          <p:nvPr/>
        </p:nvCxnSpPr>
        <p:spPr>
          <a:xfrm flipV="1">
            <a:off x="4196374" y="1918231"/>
            <a:ext cx="1676775" cy="415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6" idx="3"/>
          </p:cNvCxnSpPr>
          <p:nvPr/>
        </p:nvCxnSpPr>
        <p:spPr>
          <a:xfrm flipV="1">
            <a:off x="4196374" y="2070631"/>
            <a:ext cx="1676775" cy="263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6" idx="3"/>
          </p:cNvCxnSpPr>
          <p:nvPr/>
        </p:nvCxnSpPr>
        <p:spPr>
          <a:xfrm flipV="1">
            <a:off x="4196374" y="2223031"/>
            <a:ext cx="1676775" cy="110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6" idx="3"/>
          </p:cNvCxnSpPr>
          <p:nvPr/>
        </p:nvCxnSpPr>
        <p:spPr>
          <a:xfrm>
            <a:off x="4196374" y="2333876"/>
            <a:ext cx="1676775" cy="41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6" idx="3"/>
          </p:cNvCxnSpPr>
          <p:nvPr/>
        </p:nvCxnSpPr>
        <p:spPr>
          <a:xfrm>
            <a:off x="4196374" y="2333876"/>
            <a:ext cx="1676775" cy="1939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6" idx="3"/>
          </p:cNvCxnSpPr>
          <p:nvPr/>
        </p:nvCxnSpPr>
        <p:spPr>
          <a:xfrm>
            <a:off x="4196374" y="2333876"/>
            <a:ext cx="1676775" cy="3463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677435" y="3132603"/>
            <a:ext cx="3281974" cy="369332"/>
          </a:xfrm>
          <a:prstGeom prst="rect">
            <a:avLst/>
          </a:prstGeom>
          <a:noFill/>
        </p:spPr>
        <p:txBody>
          <a:bodyPr wrap="square" rtlCol="0">
            <a:spAutoFit/>
          </a:bodyPr>
          <a:lstStyle/>
          <a:p>
            <a:r>
              <a:rPr lang="en-US" altLang="zh-CN" dirty="0" smtClean="0"/>
              <a:t>But</a:t>
            </a:r>
            <a:r>
              <a:rPr lang="en-US" altLang="zh-CN" dirty="0"/>
              <a:t>, there are </a:t>
            </a:r>
            <a:r>
              <a:rPr lang="en-US" altLang="zh-CN" dirty="0" smtClean="0"/>
              <a:t>few </a:t>
            </a:r>
            <a:r>
              <a:rPr lang="en-US" altLang="zh-CN" dirty="0" smtClean="0">
                <a:solidFill>
                  <a:srgbClr val="FF0000"/>
                </a:solidFill>
              </a:rPr>
              <a:t>Property </a:t>
            </a:r>
            <a:endParaRPr lang="zh-CN" altLang="en-US" dirty="0">
              <a:solidFill>
                <a:srgbClr val="FF0000"/>
              </a:solidFill>
            </a:endParaRPr>
          </a:p>
        </p:txBody>
      </p:sp>
      <p:sp>
        <p:nvSpPr>
          <p:cNvPr id="47" name="文本框 46"/>
          <p:cNvSpPr txBox="1"/>
          <p:nvPr/>
        </p:nvSpPr>
        <p:spPr>
          <a:xfrm>
            <a:off x="677434" y="3534650"/>
            <a:ext cx="4449043" cy="2031325"/>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t>Some patterns are much smaller than the whole image. </a:t>
            </a:r>
          </a:p>
          <a:p>
            <a:pPr marL="285750" indent="-285750">
              <a:buFont typeface="Arial" panose="020B0604020202020204" pitchFamily="34" charset="0"/>
              <a:buChar char="•"/>
            </a:pPr>
            <a:r>
              <a:rPr lang="zh-CN" altLang="en-US" dirty="0" smtClean="0"/>
              <a:t>A </a:t>
            </a:r>
            <a:r>
              <a:rPr lang="zh-CN" altLang="en-US" dirty="0"/>
              <a:t>neuron does not have to see the whole image to discover the pattern.</a:t>
            </a:r>
            <a:r>
              <a:rPr lang="en-US" altLang="zh-CN" dirty="0"/>
              <a:t> </a:t>
            </a:r>
            <a:endParaRPr lang="en-US" altLang="zh-CN" dirty="0" smtClean="0"/>
          </a:p>
          <a:p>
            <a:pPr marL="285750" indent="-285750">
              <a:buFont typeface="Arial" panose="020B0604020202020204" pitchFamily="34" charset="0"/>
              <a:buChar char="•"/>
            </a:pPr>
            <a:r>
              <a:rPr lang="en-US" altLang="zh-CN" dirty="0" smtClean="0"/>
              <a:t>Connecting </a:t>
            </a:r>
            <a:r>
              <a:rPr lang="en-US" altLang="zh-CN" dirty="0"/>
              <a:t>to small region with less parameters</a:t>
            </a:r>
            <a:endParaRPr lang="zh-CN" altLang="en-US" dirty="0"/>
          </a:p>
          <a:p>
            <a:endParaRPr lang="zh-CN" altLang="en-US" dirty="0"/>
          </a:p>
        </p:txBody>
      </p:sp>
      <p:grpSp>
        <p:nvGrpSpPr>
          <p:cNvPr id="53" name="组合 52"/>
          <p:cNvGrpSpPr/>
          <p:nvPr/>
        </p:nvGrpSpPr>
        <p:grpSpPr>
          <a:xfrm>
            <a:off x="976592" y="5375315"/>
            <a:ext cx="1102335" cy="1075695"/>
            <a:chOff x="3542471" y="5493009"/>
            <a:chExt cx="1492290" cy="1004246"/>
          </a:xfrm>
        </p:grpSpPr>
        <p:pic>
          <p:nvPicPr>
            <p:cNvPr id="49" name="图片 48"/>
            <p:cNvPicPr>
              <a:picLocks noChangeAspect="1"/>
            </p:cNvPicPr>
            <p:nvPr/>
          </p:nvPicPr>
          <p:blipFill>
            <a:blip r:embed="rId4"/>
            <a:stretch>
              <a:fillRect/>
            </a:stretch>
          </p:blipFill>
          <p:spPr>
            <a:xfrm>
              <a:off x="3542471" y="5493009"/>
              <a:ext cx="1492290" cy="1004246"/>
            </a:xfrm>
            <a:prstGeom prst="rect">
              <a:avLst/>
            </a:prstGeom>
          </p:spPr>
        </p:pic>
        <p:pic>
          <p:nvPicPr>
            <p:cNvPr id="51" name="图片 50"/>
            <p:cNvPicPr>
              <a:picLocks noChangeAspect="1"/>
            </p:cNvPicPr>
            <p:nvPr/>
          </p:nvPicPr>
          <p:blipFill>
            <a:blip r:embed="rId5"/>
            <a:stretch>
              <a:fillRect/>
            </a:stretch>
          </p:blipFill>
          <p:spPr>
            <a:xfrm>
              <a:off x="4016817" y="6232625"/>
              <a:ext cx="393235" cy="264630"/>
            </a:xfrm>
            <a:prstGeom prst="rect">
              <a:avLst/>
            </a:prstGeom>
          </p:spPr>
        </p:pic>
        <p:pic>
          <p:nvPicPr>
            <p:cNvPr id="52" name="图片 51"/>
            <p:cNvPicPr>
              <a:picLocks noChangeAspect="1"/>
            </p:cNvPicPr>
            <p:nvPr/>
          </p:nvPicPr>
          <p:blipFill>
            <a:blip r:embed="rId6"/>
            <a:stretch>
              <a:fillRect/>
            </a:stretch>
          </p:blipFill>
          <p:spPr>
            <a:xfrm>
              <a:off x="4616197" y="5881817"/>
              <a:ext cx="147358" cy="615438"/>
            </a:xfrm>
            <a:prstGeom prst="rect">
              <a:avLst/>
            </a:prstGeom>
          </p:spPr>
        </p:pic>
      </p:grpSp>
      <p:sp>
        <p:nvSpPr>
          <p:cNvPr id="55" name="文本框 54"/>
          <p:cNvSpPr txBox="1"/>
          <p:nvPr/>
        </p:nvSpPr>
        <p:spPr>
          <a:xfrm>
            <a:off x="5449223" y="3536088"/>
            <a:ext cx="3281974" cy="1477328"/>
          </a:xfrm>
          <a:prstGeom prst="rect">
            <a:avLst/>
          </a:prstGeom>
          <a:noFill/>
        </p:spPr>
        <p:txBody>
          <a:bodyPr wrap="square" rtlCol="0">
            <a:spAutoFit/>
          </a:bodyPr>
          <a:lstStyle/>
          <a:p>
            <a:r>
              <a:rPr lang="en-US" altLang="zh-CN" dirty="0" smtClean="0"/>
              <a:t>The same patterns appear in </a:t>
            </a:r>
          </a:p>
          <a:p>
            <a:r>
              <a:rPr lang="en-US" altLang="zh-CN" dirty="0" smtClean="0"/>
              <a:t>Different regions.</a:t>
            </a:r>
          </a:p>
          <a:p>
            <a:r>
              <a:rPr lang="en-US" altLang="zh-CN" dirty="0"/>
              <a:t>D</a:t>
            </a:r>
            <a:r>
              <a:rPr lang="en-US" altLang="zh-CN" dirty="0" smtClean="0"/>
              <a:t>o </a:t>
            </a:r>
            <a:r>
              <a:rPr lang="en-US" altLang="zh-CN" dirty="0"/>
              <a:t>almost the same </a:t>
            </a:r>
            <a:r>
              <a:rPr lang="en-US" altLang="zh-CN" dirty="0" smtClean="0"/>
              <a:t>thing but can’t </a:t>
            </a:r>
            <a:r>
              <a:rPr lang="en-US" altLang="zh-CN" dirty="0"/>
              <a:t>use the same set of parameters. </a:t>
            </a:r>
            <a:endParaRPr lang="zh-CN" altLang="en-US" dirty="0"/>
          </a:p>
        </p:txBody>
      </p:sp>
      <p:grpSp>
        <p:nvGrpSpPr>
          <p:cNvPr id="94" name="组合 93"/>
          <p:cNvGrpSpPr/>
          <p:nvPr/>
        </p:nvGrpSpPr>
        <p:grpSpPr>
          <a:xfrm>
            <a:off x="5074547" y="5405770"/>
            <a:ext cx="1492290" cy="1004246"/>
            <a:chOff x="5007128" y="5416148"/>
            <a:chExt cx="1492290" cy="1004246"/>
          </a:xfrm>
        </p:grpSpPr>
        <p:grpSp>
          <p:nvGrpSpPr>
            <p:cNvPr id="62" name="组合 61"/>
            <p:cNvGrpSpPr/>
            <p:nvPr/>
          </p:nvGrpSpPr>
          <p:grpSpPr>
            <a:xfrm>
              <a:off x="5007128" y="5416148"/>
              <a:ext cx="1492290" cy="1004246"/>
              <a:chOff x="5415752" y="5493009"/>
              <a:chExt cx="1492290" cy="1004246"/>
            </a:xfrm>
          </p:grpSpPr>
          <p:grpSp>
            <p:nvGrpSpPr>
              <p:cNvPr id="56" name="组合 55"/>
              <p:cNvGrpSpPr/>
              <p:nvPr/>
            </p:nvGrpSpPr>
            <p:grpSpPr>
              <a:xfrm>
                <a:off x="5415752" y="5493009"/>
                <a:ext cx="1492290" cy="1004246"/>
                <a:chOff x="3542471" y="5493009"/>
                <a:chExt cx="1492290" cy="1004246"/>
              </a:xfrm>
            </p:grpSpPr>
            <p:pic>
              <p:nvPicPr>
                <p:cNvPr id="57" name="图片 56"/>
                <p:cNvPicPr>
                  <a:picLocks noChangeAspect="1"/>
                </p:cNvPicPr>
                <p:nvPr/>
              </p:nvPicPr>
              <p:blipFill>
                <a:blip r:embed="rId4"/>
                <a:stretch>
                  <a:fillRect/>
                </a:stretch>
              </p:blipFill>
              <p:spPr>
                <a:xfrm>
                  <a:off x="3542471" y="5493009"/>
                  <a:ext cx="1492290" cy="1004246"/>
                </a:xfrm>
                <a:prstGeom prst="rect">
                  <a:avLst/>
                </a:prstGeom>
              </p:spPr>
            </p:pic>
            <p:pic>
              <p:nvPicPr>
                <p:cNvPr id="59" name="图片 58"/>
                <p:cNvPicPr>
                  <a:picLocks noChangeAspect="1"/>
                </p:cNvPicPr>
                <p:nvPr/>
              </p:nvPicPr>
              <p:blipFill>
                <a:blip r:embed="rId6"/>
                <a:stretch>
                  <a:fillRect/>
                </a:stretch>
              </p:blipFill>
              <p:spPr>
                <a:xfrm>
                  <a:off x="4616197" y="5881817"/>
                  <a:ext cx="147358" cy="615438"/>
                </a:xfrm>
                <a:prstGeom prst="rect">
                  <a:avLst/>
                </a:prstGeom>
              </p:spPr>
            </p:pic>
          </p:grpSp>
          <p:pic>
            <p:nvPicPr>
              <p:cNvPr id="60" name="图片 59"/>
              <p:cNvPicPr>
                <a:picLocks noChangeAspect="1"/>
              </p:cNvPicPr>
              <p:nvPr/>
            </p:nvPicPr>
            <p:blipFill>
              <a:blip r:embed="rId5"/>
              <a:stretch>
                <a:fillRect/>
              </a:stretch>
            </p:blipFill>
            <p:spPr>
              <a:xfrm>
                <a:off x="5415752" y="5973870"/>
                <a:ext cx="777428" cy="523175"/>
              </a:xfrm>
              <a:prstGeom prst="rect">
                <a:avLst/>
              </a:prstGeom>
            </p:spPr>
          </p:pic>
        </p:grpSp>
        <p:pic>
          <p:nvPicPr>
            <p:cNvPr id="61" name="图片 60"/>
            <p:cNvPicPr>
              <a:picLocks noChangeAspect="1"/>
            </p:cNvPicPr>
            <p:nvPr/>
          </p:nvPicPr>
          <p:blipFill>
            <a:blip r:embed="rId7"/>
            <a:stretch>
              <a:fillRect/>
            </a:stretch>
          </p:blipFill>
          <p:spPr>
            <a:xfrm>
              <a:off x="5731741" y="5820395"/>
              <a:ext cx="230644" cy="523385"/>
            </a:xfrm>
            <a:prstGeom prst="rect">
              <a:avLst/>
            </a:prstGeom>
          </p:spPr>
        </p:pic>
      </p:grpSp>
      <p:pic>
        <p:nvPicPr>
          <p:cNvPr id="64" name="图片 63"/>
          <p:cNvPicPr>
            <a:picLocks noChangeAspect="1"/>
          </p:cNvPicPr>
          <p:nvPr/>
        </p:nvPicPr>
        <p:blipFill>
          <a:blip r:embed="rId4"/>
          <a:stretch>
            <a:fillRect/>
          </a:stretch>
        </p:blipFill>
        <p:spPr>
          <a:xfrm>
            <a:off x="6923554" y="5453518"/>
            <a:ext cx="1492290" cy="1004246"/>
          </a:xfrm>
          <a:prstGeom prst="rect">
            <a:avLst/>
          </a:prstGeom>
        </p:spPr>
      </p:pic>
      <p:pic>
        <p:nvPicPr>
          <p:cNvPr id="65" name="图片 64"/>
          <p:cNvPicPr>
            <a:picLocks noChangeAspect="1"/>
          </p:cNvPicPr>
          <p:nvPr/>
        </p:nvPicPr>
        <p:blipFill>
          <a:blip r:embed="rId5"/>
          <a:stretch>
            <a:fillRect/>
          </a:stretch>
        </p:blipFill>
        <p:spPr>
          <a:xfrm>
            <a:off x="7649205" y="5874349"/>
            <a:ext cx="777428" cy="523175"/>
          </a:xfrm>
          <a:prstGeom prst="rect">
            <a:avLst/>
          </a:prstGeom>
        </p:spPr>
      </p:pic>
      <p:sp>
        <p:nvSpPr>
          <p:cNvPr id="66" name="文本框 65"/>
          <p:cNvSpPr txBox="1"/>
          <p:nvPr/>
        </p:nvSpPr>
        <p:spPr>
          <a:xfrm>
            <a:off x="6590381" y="5706843"/>
            <a:ext cx="3281974" cy="523220"/>
          </a:xfrm>
          <a:prstGeom prst="rect">
            <a:avLst/>
          </a:prstGeom>
          <a:noFill/>
        </p:spPr>
        <p:txBody>
          <a:bodyPr wrap="square" rtlCol="0">
            <a:spAutoFit/>
          </a:bodyPr>
          <a:lstStyle/>
          <a:p>
            <a:r>
              <a:rPr lang="en-US" altLang="zh-CN" sz="2800" dirty="0" smtClean="0"/>
              <a:t>=</a:t>
            </a:r>
            <a:endParaRPr lang="zh-CN" altLang="en-US" sz="2800" dirty="0"/>
          </a:p>
        </p:txBody>
      </p:sp>
      <p:grpSp>
        <p:nvGrpSpPr>
          <p:cNvPr id="81" name="组合 80"/>
          <p:cNvGrpSpPr/>
          <p:nvPr/>
        </p:nvGrpSpPr>
        <p:grpSpPr>
          <a:xfrm>
            <a:off x="2598067" y="5342621"/>
            <a:ext cx="3144096" cy="1186907"/>
            <a:chOff x="2291654" y="5006638"/>
            <a:chExt cx="3144096" cy="1186907"/>
          </a:xfrm>
        </p:grpSpPr>
        <p:pic>
          <p:nvPicPr>
            <p:cNvPr id="71" name="图片 70"/>
            <p:cNvPicPr>
              <a:picLocks noChangeAspect="1"/>
            </p:cNvPicPr>
            <p:nvPr/>
          </p:nvPicPr>
          <p:blipFill>
            <a:blip r:embed="rId2"/>
            <a:stretch>
              <a:fillRect/>
            </a:stretch>
          </p:blipFill>
          <p:spPr>
            <a:xfrm>
              <a:off x="2291654" y="5006638"/>
              <a:ext cx="1281230" cy="1186907"/>
            </a:xfrm>
            <a:prstGeom prst="rect">
              <a:avLst/>
            </a:prstGeom>
          </p:spPr>
        </p:pic>
        <p:sp>
          <p:nvSpPr>
            <p:cNvPr id="75" name="矩形 74"/>
            <p:cNvSpPr/>
            <p:nvPr/>
          </p:nvSpPr>
          <p:spPr>
            <a:xfrm>
              <a:off x="2455426" y="5117535"/>
              <a:ext cx="1009273" cy="1029870"/>
            </a:xfrm>
            <a:prstGeom prst="rect">
              <a:avLst/>
            </a:prstGeom>
            <a:solidFill>
              <a:schemeClr val="accent3">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文本框 71"/>
            <p:cNvSpPr txBox="1"/>
            <p:nvPr/>
          </p:nvSpPr>
          <p:spPr>
            <a:xfrm>
              <a:off x="2742722" y="5787764"/>
              <a:ext cx="2693028" cy="369332"/>
            </a:xfrm>
            <a:prstGeom prst="rect">
              <a:avLst/>
            </a:prstGeom>
            <a:noFill/>
          </p:spPr>
          <p:txBody>
            <a:bodyPr wrap="square" rtlCol="0">
              <a:spAutoFit/>
            </a:bodyPr>
            <a:lstStyle/>
            <a:p>
              <a:r>
                <a:rPr lang="en-US" altLang="zh-CN" dirty="0" smtClean="0"/>
                <a:t>cat</a:t>
              </a:r>
              <a:endParaRPr lang="zh-CN" altLang="en-US" dirty="0"/>
            </a:p>
          </p:txBody>
        </p:sp>
        <p:sp>
          <p:nvSpPr>
            <p:cNvPr id="74" name="矩形 73"/>
            <p:cNvSpPr/>
            <p:nvPr/>
          </p:nvSpPr>
          <p:spPr>
            <a:xfrm>
              <a:off x="2790059" y="5804951"/>
              <a:ext cx="340212" cy="352145"/>
            </a:xfrm>
            <a:prstGeom prst="rect">
              <a:avLst/>
            </a:prstGeom>
            <a:solidFill>
              <a:schemeClr val="accent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p:cNvSpPr/>
            <p:nvPr/>
          </p:nvSpPr>
          <p:spPr>
            <a:xfrm>
              <a:off x="2609626" y="5335112"/>
              <a:ext cx="713657" cy="369332"/>
            </a:xfrm>
            <a:prstGeom prst="rect">
              <a:avLst/>
            </a:prstGeom>
          </p:spPr>
          <p:txBody>
            <a:bodyPr wrap="none">
              <a:spAutoFit/>
            </a:bodyPr>
            <a:lstStyle/>
            <a:p>
              <a:r>
                <a:rPr lang="en-US" altLang="zh-CN" dirty="0" smtClean="0"/>
                <a:t>Noise</a:t>
              </a:r>
              <a:endParaRPr lang="zh-CN" altLang="en-US" dirty="0"/>
            </a:p>
          </p:txBody>
        </p:sp>
      </p:grpSp>
      <p:sp>
        <p:nvSpPr>
          <p:cNvPr id="82" name="矩形 81"/>
          <p:cNvSpPr/>
          <p:nvPr/>
        </p:nvSpPr>
        <p:spPr>
          <a:xfrm>
            <a:off x="9443421" y="3534650"/>
            <a:ext cx="2375137" cy="923330"/>
          </a:xfrm>
          <a:prstGeom prst="rect">
            <a:avLst/>
          </a:prstGeom>
        </p:spPr>
        <p:txBody>
          <a:bodyPr wrap="none">
            <a:spAutoFit/>
          </a:bodyPr>
          <a:lstStyle/>
          <a:p>
            <a:r>
              <a:rPr lang="zh-CN" altLang="en-US" dirty="0"/>
              <a:t> Subsampling the </a:t>
            </a:r>
            <a:r>
              <a:rPr lang="zh-CN" altLang="en-US" dirty="0" smtClean="0"/>
              <a:t>pixels</a:t>
            </a:r>
            <a:endParaRPr lang="en-US" altLang="zh-CN" dirty="0" smtClean="0"/>
          </a:p>
          <a:p>
            <a:r>
              <a:rPr lang="zh-CN" altLang="en-US" dirty="0" smtClean="0"/>
              <a:t> </a:t>
            </a:r>
            <a:r>
              <a:rPr lang="zh-CN" altLang="en-US" dirty="0"/>
              <a:t>will not </a:t>
            </a:r>
            <a:r>
              <a:rPr lang="zh-CN" altLang="en-US" dirty="0" smtClean="0"/>
              <a:t>change</a:t>
            </a:r>
            <a:endParaRPr lang="en-US" altLang="zh-CN" dirty="0" smtClean="0"/>
          </a:p>
          <a:p>
            <a:r>
              <a:rPr lang="zh-CN" altLang="en-US" dirty="0" smtClean="0"/>
              <a:t> </a:t>
            </a:r>
            <a:r>
              <a:rPr lang="zh-CN" altLang="en-US" dirty="0"/>
              <a:t>the object</a:t>
            </a:r>
          </a:p>
        </p:txBody>
      </p:sp>
      <p:grpSp>
        <p:nvGrpSpPr>
          <p:cNvPr id="83" name="组合 82"/>
          <p:cNvGrpSpPr/>
          <p:nvPr/>
        </p:nvGrpSpPr>
        <p:grpSpPr>
          <a:xfrm>
            <a:off x="9013940" y="5489324"/>
            <a:ext cx="1492290" cy="1004246"/>
            <a:chOff x="5415752" y="5493009"/>
            <a:chExt cx="1492290" cy="1004246"/>
          </a:xfrm>
        </p:grpSpPr>
        <p:grpSp>
          <p:nvGrpSpPr>
            <p:cNvPr id="84" name="组合 83"/>
            <p:cNvGrpSpPr/>
            <p:nvPr/>
          </p:nvGrpSpPr>
          <p:grpSpPr>
            <a:xfrm>
              <a:off x="5415752" y="5493009"/>
              <a:ext cx="1492290" cy="1004246"/>
              <a:chOff x="3542471" y="5493009"/>
              <a:chExt cx="1492290" cy="1004246"/>
            </a:xfrm>
          </p:grpSpPr>
          <p:pic>
            <p:nvPicPr>
              <p:cNvPr id="86" name="图片 85"/>
              <p:cNvPicPr>
                <a:picLocks noChangeAspect="1"/>
              </p:cNvPicPr>
              <p:nvPr/>
            </p:nvPicPr>
            <p:blipFill>
              <a:blip r:embed="rId4"/>
              <a:stretch>
                <a:fillRect/>
              </a:stretch>
            </p:blipFill>
            <p:spPr>
              <a:xfrm>
                <a:off x="3542471" y="5493009"/>
                <a:ext cx="1492290" cy="1004246"/>
              </a:xfrm>
              <a:prstGeom prst="rect">
                <a:avLst/>
              </a:prstGeom>
            </p:spPr>
          </p:pic>
          <p:pic>
            <p:nvPicPr>
              <p:cNvPr id="87" name="图片 86"/>
              <p:cNvPicPr>
                <a:picLocks noChangeAspect="1"/>
              </p:cNvPicPr>
              <p:nvPr/>
            </p:nvPicPr>
            <p:blipFill>
              <a:blip r:embed="rId6"/>
              <a:stretch>
                <a:fillRect/>
              </a:stretch>
            </p:blipFill>
            <p:spPr>
              <a:xfrm>
                <a:off x="4616197" y="5881817"/>
                <a:ext cx="147358" cy="615438"/>
              </a:xfrm>
              <a:prstGeom prst="rect">
                <a:avLst/>
              </a:prstGeom>
            </p:spPr>
          </p:pic>
        </p:grpSp>
        <p:pic>
          <p:nvPicPr>
            <p:cNvPr id="85" name="图片 84"/>
            <p:cNvPicPr>
              <a:picLocks noChangeAspect="1"/>
            </p:cNvPicPr>
            <p:nvPr/>
          </p:nvPicPr>
          <p:blipFill>
            <a:blip r:embed="rId5"/>
            <a:stretch>
              <a:fillRect/>
            </a:stretch>
          </p:blipFill>
          <p:spPr>
            <a:xfrm>
              <a:off x="5415752" y="5973870"/>
              <a:ext cx="777428" cy="523175"/>
            </a:xfrm>
            <a:prstGeom prst="rect">
              <a:avLst/>
            </a:prstGeom>
          </p:spPr>
        </p:pic>
      </p:grpSp>
      <p:grpSp>
        <p:nvGrpSpPr>
          <p:cNvPr id="88" name="组合 87"/>
          <p:cNvGrpSpPr/>
          <p:nvPr/>
        </p:nvGrpSpPr>
        <p:grpSpPr>
          <a:xfrm>
            <a:off x="11390155" y="6020522"/>
            <a:ext cx="686476" cy="502893"/>
            <a:chOff x="5415752" y="5493009"/>
            <a:chExt cx="1492290" cy="1004246"/>
          </a:xfrm>
        </p:grpSpPr>
        <p:grpSp>
          <p:nvGrpSpPr>
            <p:cNvPr id="89" name="组合 88"/>
            <p:cNvGrpSpPr/>
            <p:nvPr/>
          </p:nvGrpSpPr>
          <p:grpSpPr>
            <a:xfrm>
              <a:off x="5415752" y="5493009"/>
              <a:ext cx="1492290" cy="1004246"/>
              <a:chOff x="3542471" y="5493009"/>
              <a:chExt cx="1492290" cy="1004246"/>
            </a:xfrm>
          </p:grpSpPr>
          <p:pic>
            <p:nvPicPr>
              <p:cNvPr id="91" name="图片 90"/>
              <p:cNvPicPr>
                <a:picLocks noChangeAspect="1"/>
              </p:cNvPicPr>
              <p:nvPr/>
            </p:nvPicPr>
            <p:blipFill>
              <a:blip r:embed="rId4"/>
              <a:stretch>
                <a:fillRect/>
              </a:stretch>
            </p:blipFill>
            <p:spPr>
              <a:xfrm>
                <a:off x="3542471" y="5493009"/>
                <a:ext cx="1492290" cy="1004246"/>
              </a:xfrm>
              <a:prstGeom prst="rect">
                <a:avLst/>
              </a:prstGeom>
            </p:spPr>
          </p:pic>
          <p:pic>
            <p:nvPicPr>
              <p:cNvPr id="92" name="图片 91"/>
              <p:cNvPicPr>
                <a:picLocks noChangeAspect="1"/>
              </p:cNvPicPr>
              <p:nvPr/>
            </p:nvPicPr>
            <p:blipFill>
              <a:blip r:embed="rId6"/>
              <a:stretch>
                <a:fillRect/>
              </a:stretch>
            </p:blipFill>
            <p:spPr>
              <a:xfrm>
                <a:off x="4616197" y="5881817"/>
                <a:ext cx="147358" cy="615438"/>
              </a:xfrm>
              <a:prstGeom prst="rect">
                <a:avLst/>
              </a:prstGeom>
            </p:spPr>
          </p:pic>
        </p:grpSp>
        <p:pic>
          <p:nvPicPr>
            <p:cNvPr id="90" name="图片 89"/>
            <p:cNvPicPr>
              <a:picLocks noChangeAspect="1"/>
            </p:cNvPicPr>
            <p:nvPr/>
          </p:nvPicPr>
          <p:blipFill>
            <a:blip r:embed="rId5"/>
            <a:stretch>
              <a:fillRect/>
            </a:stretch>
          </p:blipFill>
          <p:spPr>
            <a:xfrm>
              <a:off x="5415752" y="5973870"/>
              <a:ext cx="777428" cy="523175"/>
            </a:xfrm>
            <a:prstGeom prst="rect">
              <a:avLst/>
            </a:prstGeom>
          </p:spPr>
        </p:pic>
      </p:grpSp>
      <p:sp>
        <p:nvSpPr>
          <p:cNvPr id="93" name="矩形 92"/>
          <p:cNvSpPr/>
          <p:nvPr/>
        </p:nvSpPr>
        <p:spPr>
          <a:xfrm>
            <a:off x="10418294" y="5860642"/>
            <a:ext cx="971741" cy="261610"/>
          </a:xfrm>
          <a:prstGeom prst="rect">
            <a:avLst/>
          </a:prstGeom>
        </p:spPr>
        <p:txBody>
          <a:bodyPr wrap="none">
            <a:spAutoFit/>
          </a:bodyPr>
          <a:lstStyle/>
          <a:p>
            <a:r>
              <a:rPr lang="zh-CN" altLang="en-US" sz="1100" dirty="0"/>
              <a:t> Subsampling </a:t>
            </a:r>
          </a:p>
        </p:txBody>
      </p:sp>
      <p:cxnSp>
        <p:nvCxnSpPr>
          <p:cNvPr id="95" name="直接箭头连接符 94"/>
          <p:cNvCxnSpPr/>
          <p:nvPr/>
        </p:nvCxnSpPr>
        <p:spPr>
          <a:xfrm>
            <a:off x="2100601" y="5896437"/>
            <a:ext cx="519140" cy="22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p:nvPr/>
        </p:nvCxnSpPr>
        <p:spPr>
          <a:xfrm flipV="1">
            <a:off x="10630989" y="6121397"/>
            <a:ext cx="584923" cy="4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1" name="文本框 100"/>
          <p:cNvSpPr txBox="1"/>
          <p:nvPr/>
        </p:nvSpPr>
        <p:spPr>
          <a:xfrm>
            <a:off x="8231368" y="1641991"/>
            <a:ext cx="2581154" cy="369332"/>
          </a:xfrm>
          <a:prstGeom prst="rect">
            <a:avLst/>
          </a:prstGeom>
          <a:noFill/>
        </p:spPr>
        <p:txBody>
          <a:bodyPr wrap="square" rtlCol="0">
            <a:spAutoFit/>
          </a:bodyPr>
          <a:lstStyle/>
          <a:p>
            <a:r>
              <a:rPr lang="en-US" altLang="zh-CN" dirty="0" smtClean="0"/>
              <a:t>Cat </a:t>
            </a:r>
            <a:r>
              <a:rPr lang="en-US" altLang="zh-CN" dirty="0"/>
              <a:t>detector</a:t>
            </a:r>
            <a:endParaRPr lang="zh-CN" altLang="en-US" dirty="0"/>
          </a:p>
        </p:txBody>
      </p:sp>
      <p:cxnSp>
        <p:nvCxnSpPr>
          <p:cNvPr id="109" name="曲线连接符 108"/>
          <p:cNvCxnSpPr>
            <a:stCxn id="102" idx="7"/>
            <a:endCxn id="102" idx="3"/>
          </p:cNvCxnSpPr>
          <p:nvPr/>
        </p:nvCxnSpPr>
        <p:spPr>
          <a:xfrm rot="16200000" flipH="1" flipV="1">
            <a:off x="8552514" y="2077744"/>
            <a:ext cx="590219" cy="595371"/>
          </a:xfrm>
          <a:prstGeom prst="curvedConnector5">
            <a:avLst>
              <a:gd name="adj1" fmla="val -824"/>
              <a:gd name="adj2" fmla="val 49637"/>
              <a:gd name="adj3" fmla="val 99175"/>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0387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629920" y="874917"/>
            <a:ext cx="6106160" cy="646331"/>
          </a:xfrm>
          <a:prstGeom prst="rect">
            <a:avLst/>
          </a:prstGeom>
          <a:noFill/>
        </p:spPr>
        <p:txBody>
          <a:bodyPr wrap="square" rtlCol="0">
            <a:spAutoFit/>
          </a:bodyPr>
          <a:lstStyle/>
          <a:p>
            <a:r>
              <a:rPr lang="en-US" altLang="zh-CN" dirty="0" smtClean="0"/>
              <a:t>To solve this problem</a:t>
            </a:r>
            <a:r>
              <a:rPr lang="en-US" altLang="zh-CN" dirty="0"/>
              <a:t>.</a:t>
            </a:r>
            <a:r>
              <a:rPr lang="en-US" altLang="zh-CN" dirty="0" smtClean="0"/>
              <a:t> someone invented CNN, let’s see how it work.</a:t>
            </a:r>
            <a:endParaRPr lang="zh-CN" altLang="en-US" dirty="0"/>
          </a:p>
        </p:txBody>
      </p:sp>
      <p:pic>
        <p:nvPicPr>
          <p:cNvPr id="6" name="图片 5"/>
          <p:cNvPicPr>
            <a:picLocks noChangeAspect="1"/>
          </p:cNvPicPr>
          <p:nvPr/>
        </p:nvPicPr>
        <p:blipFill>
          <a:blip r:embed="rId2"/>
          <a:stretch>
            <a:fillRect/>
          </a:stretch>
        </p:blipFill>
        <p:spPr>
          <a:xfrm>
            <a:off x="4870310" y="1469976"/>
            <a:ext cx="1464815" cy="1037577"/>
          </a:xfrm>
          <a:prstGeom prst="rect">
            <a:avLst/>
          </a:prstGeom>
        </p:spPr>
      </p:pic>
      <p:sp>
        <p:nvSpPr>
          <p:cNvPr id="7" name="文本框 6"/>
          <p:cNvSpPr txBox="1"/>
          <p:nvPr/>
        </p:nvSpPr>
        <p:spPr>
          <a:xfrm>
            <a:off x="629920" y="1807778"/>
            <a:ext cx="6106160" cy="369332"/>
          </a:xfrm>
          <a:prstGeom prst="rect">
            <a:avLst/>
          </a:prstGeom>
          <a:noFill/>
        </p:spPr>
        <p:txBody>
          <a:bodyPr wrap="square" rtlCol="0">
            <a:spAutoFit/>
          </a:bodyPr>
          <a:lstStyle/>
          <a:p>
            <a:r>
              <a:rPr lang="en-US" altLang="zh-CN" dirty="0" smtClean="0"/>
              <a:t>We want detect</a:t>
            </a:r>
            <a:endParaRPr lang="zh-CN" altLang="en-US" dirty="0"/>
          </a:p>
        </p:txBody>
      </p:sp>
      <p:pic>
        <p:nvPicPr>
          <p:cNvPr id="9" name="图片 8"/>
          <p:cNvPicPr>
            <a:picLocks noChangeAspect="1"/>
          </p:cNvPicPr>
          <p:nvPr/>
        </p:nvPicPr>
        <p:blipFill>
          <a:blip r:embed="rId3"/>
          <a:stretch>
            <a:fillRect/>
          </a:stretch>
        </p:blipFill>
        <p:spPr>
          <a:xfrm>
            <a:off x="2326639" y="1687117"/>
            <a:ext cx="765737" cy="610651"/>
          </a:xfrm>
          <a:prstGeom prst="rect">
            <a:avLst/>
          </a:prstGeom>
        </p:spPr>
      </p:pic>
      <p:sp>
        <p:nvSpPr>
          <p:cNvPr id="10" name="矩形 9"/>
          <p:cNvSpPr/>
          <p:nvPr/>
        </p:nvSpPr>
        <p:spPr>
          <a:xfrm>
            <a:off x="3092376" y="1804099"/>
            <a:ext cx="1376980" cy="369332"/>
          </a:xfrm>
          <a:prstGeom prst="rect">
            <a:avLst/>
          </a:prstGeom>
        </p:spPr>
        <p:txBody>
          <a:bodyPr wrap="none">
            <a:spAutoFit/>
          </a:bodyPr>
          <a:lstStyle/>
          <a:p>
            <a:r>
              <a:rPr lang="en-US" altLang="zh-CN" dirty="0" smtClean="0"/>
              <a:t>in </a:t>
            </a:r>
            <a:r>
              <a:rPr lang="en-US" altLang="zh-CN" dirty="0"/>
              <a:t>this image</a:t>
            </a:r>
            <a:endParaRPr lang="zh-CN" altLang="en-US" dirty="0"/>
          </a:p>
        </p:txBody>
      </p:sp>
      <p:pic>
        <p:nvPicPr>
          <p:cNvPr id="11" name="图片 10"/>
          <p:cNvPicPr>
            <a:picLocks noChangeAspect="1"/>
          </p:cNvPicPr>
          <p:nvPr/>
        </p:nvPicPr>
        <p:blipFill>
          <a:blip r:embed="rId4"/>
          <a:stretch>
            <a:fillRect/>
          </a:stretch>
        </p:blipFill>
        <p:spPr>
          <a:xfrm>
            <a:off x="1240368" y="3334224"/>
            <a:ext cx="2540498" cy="2249399"/>
          </a:xfrm>
          <a:prstGeom prst="rect">
            <a:avLst/>
          </a:prstGeom>
        </p:spPr>
      </p:pic>
      <p:sp>
        <p:nvSpPr>
          <p:cNvPr id="16" name="文本框 15"/>
          <p:cNvSpPr txBox="1"/>
          <p:nvPr/>
        </p:nvSpPr>
        <p:spPr>
          <a:xfrm>
            <a:off x="599439" y="2682041"/>
            <a:ext cx="6106160" cy="369332"/>
          </a:xfrm>
          <a:prstGeom prst="rect">
            <a:avLst/>
          </a:prstGeom>
          <a:noFill/>
        </p:spPr>
        <p:txBody>
          <a:bodyPr wrap="square" rtlCol="0">
            <a:spAutoFit/>
          </a:bodyPr>
          <a:lstStyle/>
          <a:p>
            <a:r>
              <a:rPr lang="en-US" altLang="zh-CN" dirty="0" smtClean="0"/>
              <a:t>Both of them represented like this:</a:t>
            </a:r>
            <a:endParaRPr lang="zh-CN" altLang="en-US" dirty="0"/>
          </a:p>
        </p:txBody>
      </p:sp>
      <p:pic>
        <p:nvPicPr>
          <p:cNvPr id="2" name="图片 1"/>
          <p:cNvPicPr>
            <a:picLocks noChangeAspect="1"/>
          </p:cNvPicPr>
          <p:nvPr/>
        </p:nvPicPr>
        <p:blipFill>
          <a:blip r:embed="rId5"/>
          <a:stretch>
            <a:fillRect/>
          </a:stretch>
        </p:blipFill>
        <p:spPr>
          <a:xfrm>
            <a:off x="5008852" y="3225861"/>
            <a:ext cx="2935857" cy="2098592"/>
          </a:xfrm>
          <a:prstGeom prst="rect">
            <a:avLst/>
          </a:prstGeom>
        </p:spPr>
      </p:pic>
      <p:pic>
        <p:nvPicPr>
          <p:cNvPr id="12" name="图片 11"/>
          <p:cNvPicPr>
            <a:picLocks noChangeAspect="1"/>
          </p:cNvPicPr>
          <p:nvPr/>
        </p:nvPicPr>
        <p:blipFill>
          <a:blip r:embed="rId6"/>
          <a:stretch>
            <a:fillRect/>
          </a:stretch>
        </p:blipFill>
        <p:spPr>
          <a:xfrm>
            <a:off x="12192000" y="2866707"/>
            <a:ext cx="4757103" cy="3094146"/>
          </a:xfrm>
          <a:prstGeom prst="rect">
            <a:avLst/>
          </a:prstGeom>
        </p:spPr>
      </p:pic>
      <p:sp>
        <p:nvSpPr>
          <p:cNvPr id="3" name="矩形 2"/>
          <p:cNvSpPr/>
          <p:nvPr/>
        </p:nvSpPr>
        <p:spPr>
          <a:xfrm>
            <a:off x="5449066" y="3523879"/>
            <a:ext cx="605105" cy="3943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p:cNvCxnSpPr/>
          <p:nvPr/>
        </p:nvCxnSpPr>
        <p:spPr>
          <a:xfrm flipV="1">
            <a:off x="6335125" y="3634451"/>
            <a:ext cx="1095822" cy="127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9157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42" presetClass="path" presetSubtype="0" accel="50000" decel="50000" fill="hold" nodeType="withEffect">
                                  <p:stCondLst>
                                    <p:cond delay="0"/>
                                  </p:stCondLst>
                                  <p:childTnLst>
                                    <p:animMotion origin="layout" path="M -2.08333E-6 1.48148E-6 L -0.3862 -0.05116 " pathEditMode="relative" rAng="0" ptsTypes="AA">
                                      <p:cBhvr>
                                        <p:cTn id="9" dur="2000" fill="hold"/>
                                        <p:tgtEl>
                                          <p:spTgt spid="12"/>
                                        </p:tgtEl>
                                        <p:attrNameLst>
                                          <p:attrName>ppt_x</p:attrName>
                                          <p:attrName>ppt_y</p:attrName>
                                        </p:attrNameLst>
                                      </p:cBhvr>
                                      <p:rCtr x="-19310" y="-2569"/>
                                    </p:animMotion>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3072384" y="1434749"/>
            <a:ext cx="5740472" cy="2118577"/>
          </a:xfrm>
          <a:prstGeom prst="rect">
            <a:avLst/>
          </a:prstGeom>
        </p:spPr>
      </p:pic>
      <p:pic>
        <p:nvPicPr>
          <p:cNvPr id="5" name="图片 4"/>
          <p:cNvPicPr>
            <a:picLocks noChangeAspect="1"/>
          </p:cNvPicPr>
          <p:nvPr/>
        </p:nvPicPr>
        <p:blipFill>
          <a:blip r:embed="rId3"/>
          <a:stretch>
            <a:fillRect/>
          </a:stretch>
        </p:blipFill>
        <p:spPr>
          <a:xfrm>
            <a:off x="3072384" y="3695057"/>
            <a:ext cx="5825398" cy="2349470"/>
          </a:xfrm>
          <a:prstGeom prst="rect">
            <a:avLst/>
          </a:prstGeom>
        </p:spPr>
      </p:pic>
      <p:sp>
        <p:nvSpPr>
          <p:cNvPr id="6" name="文本框 5"/>
          <p:cNvSpPr txBox="1"/>
          <p:nvPr/>
        </p:nvSpPr>
        <p:spPr>
          <a:xfrm>
            <a:off x="828040" y="6221452"/>
            <a:ext cx="6615176" cy="369332"/>
          </a:xfrm>
          <a:prstGeom prst="rect">
            <a:avLst/>
          </a:prstGeom>
          <a:noFill/>
        </p:spPr>
        <p:txBody>
          <a:bodyPr wrap="square" rtlCol="0">
            <a:spAutoFit/>
          </a:bodyPr>
          <a:lstStyle/>
          <a:p>
            <a:r>
              <a:rPr lang="en-US" altLang="zh-CN" dirty="0" smtClean="0"/>
              <a:t>You will find, the more two picture alike, the more value you will get.</a:t>
            </a:r>
            <a:endParaRPr lang="zh-CN" altLang="en-US" dirty="0"/>
          </a:p>
        </p:txBody>
      </p:sp>
      <p:sp>
        <p:nvSpPr>
          <p:cNvPr id="7" name="文本框 6"/>
          <p:cNvSpPr txBox="1"/>
          <p:nvPr/>
        </p:nvSpPr>
        <p:spPr>
          <a:xfrm>
            <a:off x="828040" y="926733"/>
            <a:ext cx="6106160" cy="369332"/>
          </a:xfrm>
          <a:prstGeom prst="rect">
            <a:avLst/>
          </a:prstGeom>
          <a:noFill/>
        </p:spPr>
        <p:txBody>
          <a:bodyPr wrap="square" rtlCol="0">
            <a:spAutoFit/>
          </a:bodyPr>
          <a:lstStyle/>
          <a:p>
            <a:r>
              <a:rPr lang="en-US" altLang="zh-CN" dirty="0" smtClean="0"/>
              <a:t>If we convolute two matrix</a:t>
            </a:r>
            <a:endParaRPr lang="zh-CN" altLang="en-US" dirty="0"/>
          </a:p>
        </p:txBody>
      </p:sp>
    </p:spTree>
    <p:extLst>
      <p:ext uri="{BB962C8B-B14F-4D97-AF65-F5344CB8AC3E}">
        <p14:creationId xmlns:p14="http://schemas.microsoft.com/office/powerpoint/2010/main" val="21874517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28040" y="926733"/>
            <a:ext cx="6106160" cy="923330"/>
          </a:xfrm>
          <a:prstGeom prst="rect">
            <a:avLst/>
          </a:prstGeom>
          <a:noFill/>
        </p:spPr>
        <p:txBody>
          <a:bodyPr wrap="square" rtlCol="0">
            <a:spAutoFit/>
          </a:bodyPr>
          <a:lstStyle/>
          <a:p>
            <a:r>
              <a:rPr lang="en-US" altLang="zh-CN" dirty="0" smtClean="0"/>
              <a:t>So, by simply convoluted two matrix, we could filter the noise and get what we want detect. In previous example, we call the left matrix as “kernel” </a:t>
            </a:r>
            <a:r>
              <a:rPr lang="en-US" altLang="zh-CN" dirty="0"/>
              <a:t>or “</a:t>
            </a:r>
            <a:r>
              <a:rPr lang="en-US" altLang="zh-CN" dirty="0" smtClean="0"/>
              <a:t>filter”</a:t>
            </a:r>
            <a:endParaRPr lang="zh-CN" altLang="en-US" dirty="0"/>
          </a:p>
        </p:txBody>
      </p:sp>
      <p:pic>
        <p:nvPicPr>
          <p:cNvPr id="5" name="图片 4"/>
          <p:cNvPicPr>
            <a:picLocks noChangeAspect="1"/>
          </p:cNvPicPr>
          <p:nvPr/>
        </p:nvPicPr>
        <p:blipFill>
          <a:blip r:embed="rId2"/>
          <a:stretch>
            <a:fillRect/>
          </a:stretch>
        </p:blipFill>
        <p:spPr>
          <a:xfrm>
            <a:off x="828040" y="2325217"/>
            <a:ext cx="1823138" cy="1453895"/>
          </a:xfrm>
          <a:prstGeom prst="rect">
            <a:avLst/>
          </a:prstGeom>
        </p:spPr>
      </p:pic>
      <p:pic>
        <p:nvPicPr>
          <p:cNvPr id="6" name="图片 5"/>
          <p:cNvPicPr>
            <a:picLocks noChangeAspect="1"/>
          </p:cNvPicPr>
          <p:nvPr/>
        </p:nvPicPr>
        <p:blipFill>
          <a:blip r:embed="rId3"/>
          <a:stretch>
            <a:fillRect/>
          </a:stretch>
        </p:blipFill>
        <p:spPr>
          <a:xfrm>
            <a:off x="4865441" y="2083118"/>
            <a:ext cx="2935857" cy="2098592"/>
          </a:xfrm>
          <a:prstGeom prst="rect">
            <a:avLst/>
          </a:prstGeom>
        </p:spPr>
      </p:pic>
      <p:sp>
        <p:nvSpPr>
          <p:cNvPr id="7" name="矩形 6"/>
          <p:cNvSpPr/>
          <p:nvPr/>
        </p:nvSpPr>
        <p:spPr>
          <a:xfrm>
            <a:off x="1195348" y="4414766"/>
            <a:ext cx="767133" cy="369332"/>
          </a:xfrm>
          <a:prstGeom prst="rect">
            <a:avLst/>
          </a:prstGeom>
        </p:spPr>
        <p:txBody>
          <a:bodyPr wrap="none">
            <a:spAutoFit/>
          </a:bodyPr>
          <a:lstStyle/>
          <a:p>
            <a:r>
              <a:rPr lang="en-US" altLang="zh-CN" dirty="0"/>
              <a:t>kernel</a:t>
            </a:r>
            <a:endParaRPr lang="zh-CN" altLang="en-US" dirty="0"/>
          </a:p>
        </p:txBody>
      </p:sp>
      <p:sp>
        <p:nvSpPr>
          <p:cNvPr id="8" name="矩形 7"/>
          <p:cNvSpPr/>
          <p:nvPr/>
        </p:nvSpPr>
        <p:spPr>
          <a:xfrm>
            <a:off x="5864884" y="4414766"/>
            <a:ext cx="1540486" cy="369332"/>
          </a:xfrm>
          <a:prstGeom prst="rect">
            <a:avLst/>
          </a:prstGeom>
        </p:spPr>
        <p:txBody>
          <a:bodyPr wrap="none">
            <a:spAutoFit/>
          </a:bodyPr>
          <a:lstStyle/>
          <a:p>
            <a:r>
              <a:rPr lang="en-US" altLang="zh-CN" dirty="0" smtClean="0"/>
              <a:t>Original image</a:t>
            </a:r>
            <a:endParaRPr lang="zh-CN" altLang="en-US" dirty="0"/>
          </a:p>
        </p:txBody>
      </p:sp>
      <p:sp>
        <p:nvSpPr>
          <p:cNvPr id="9" name="矩形 8"/>
          <p:cNvSpPr/>
          <p:nvPr/>
        </p:nvSpPr>
        <p:spPr>
          <a:xfrm>
            <a:off x="2837533" y="2889504"/>
            <a:ext cx="704777" cy="769441"/>
          </a:xfrm>
          <a:prstGeom prst="rect">
            <a:avLst/>
          </a:prstGeom>
        </p:spPr>
        <p:txBody>
          <a:bodyPr wrap="square">
            <a:spAutoFit/>
          </a:bodyPr>
          <a:lstStyle/>
          <a:p>
            <a:r>
              <a:rPr lang="zh-CN" altLang="en-US" sz="4400" dirty="0" smtClean="0"/>
              <a:t>*</a:t>
            </a:r>
            <a:endParaRPr lang="zh-CN" altLang="en-US" sz="4400" dirty="0"/>
          </a:p>
        </p:txBody>
      </p:sp>
      <p:cxnSp>
        <p:nvCxnSpPr>
          <p:cNvPr id="11" name="直接箭头连接符 10"/>
          <p:cNvCxnSpPr/>
          <p:nvPr/>
        </p:nvCxnSpPr>
        <p:spPr>
          <a:xfrm>
            <a:off x="8119872" y="3274224"/>
            <a:ext cx="25146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矩形 11"/>
          <p:cNvSpPr/>
          <p:nvPr/>
        </p:nvSpPr>
        <p:spPr>
          <a:xfrm>
            <a:off x="8159146" y="2520172"/>
            <a:ext cx="2844881" cy="646331"/>
          </a:xfrm>
          <a:prstGeom prst="rect">
            <a:avLst/>
          </a:prstGeom>
        </p:spPr>
        <p:txBody>
          <a:bodyPr wrap="none">
            <a:spAutoFit/>
          </a:bodyPr>
          <a:lstStyle/>
          <a:p>
            <a:r>
              <a:rPr lang="en-US" altLang="zh-CN" dirty="0" smtClean="0"/>
              <a:t>Highlight the area contained</a:t>
            </a:r>
          </a:p>
          <a:p>
            <a:r>
              <a:rPr lang="en-US" altLang="zh-CN" dirty="0" smtClean="0"/>
              <a:t> what we want to detect</a:t>
            </a:r>
            <a:endParaRPr lang="zh-CN" altLang="en-US" dirty="0"/>
          </a:p>
        </p:txBody>
      </p:sp>
    </p:spTree>
    <p:extLst>
      <p:ext uri="{BB962C8B-B14F-4D97-AF65-F5344CB8AC3E}">
        <p14:creationId xmlns:p14="http://schemas.microsoft.com/office/powerpoint/2010/main" val="7584679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28040" y="926733"/>
            <a:ext cx="6106160" cy="369332"/>
          </a:xfrm>
          <a:prstGeom prst="rect">
            <a:avLst/>
          </a:prstGeom>
          <a:noFill/>
        </p:spPr>
        <p:txBody>
          <a:bodyPr wrap="square" rtlCol="0">
            <a:spAutoFit/>
          </a:bodyPr>
          <a:lstStyle/>
          <a:p>
            <a:r>
              <a:rPr lang="en-US" altLang="zh-CN" dirty="0" smtClean="0"/>
              <a:t>Let’s drive into Convolution Operation:</a:t>
            </a:r>
            <a:endParaRPr lang="zh-CN" altLang="en-US" dirty="0"/>
          </a:p>
        </p:txBody>
      </p:sp>
      <p:pic>
        <p:nvPicPr>
          <p:cNvPr id="3" name="图片 2"/>
          <p:cNvPicPr>
            <a:picLocks noChangeAspect="1"/>
          </p:cNvPicPr>
          <p:nvPr/>
        </p:nvPicPr>
        <p:blipFill>
          <a:blip r:embed="rId2"/>
          <a:stretch>
            <a:fillRect/>
          </a:stretch>
        </p:blipFill>
        <p:spPr>
          <a:xfrm>
            <a:off x="650142" y="1600096"/>
            <a:ext cx="2966818" cy="3127187"/>
          </a:xfrm>
          <a:prstGeom prst="rect">
            <a:avLst/>
          </a:prstGeom>
        </p:spPr>
      </p:pic>
      <p:pic>
        <p:nvPicPr>
          <p:cNvPr id="4" name="图片 3"/>
          <p:cNvPicPr>
            <a:picLocks noChangeAspect="1"/>
          </p:cNvPicPr>
          <p:nvPr/>
        </p:nvPicPr>
        <p:blipFill>
          <a:blip r:embed="rId3"/>
          <a:stretch>
            <a:fillRect/>
          </a:stretch>
        </p:blipFill>
        <p:spPr>
          <a:xfrm>
            <a:off x="4316831" y="2139890"/>
            <a:ext cx="1792607" cy="1954590"/>
          </a:xfrm>
          <a:prstGeom prst="rect">
            <a:avLst/>
          </a:prstGeom>
        </p:spPr>
      </p:pic>
      <p:pic>
        <p:nvPicPr>
          <p:cNvPr id="6" name="图片 5"/>
          <p:cNvPicPr>
            <a:picLocks noChangeAspect="1"/>
          </p:cNvPicPr>
          <p:nvPr/>
        </p:nvPicPr>
        <p:blipFill>
          <a:blip r:embed="rId4"/>
          <a:stretch>
            <a:fillRect/>
          </a:stretch>
        </p:blipFill>
        <p:spPr>
          <a:xfrm>
            <a:off x="6737249" y="1296065"/>
            <a:ext cx="4266031" cy="4266031"/>
          </a:xfrm>
          <a:prstGeom prst="rect">
            <a:avLst/>
          </a:prstGeom>
        </p:spPr>
      </p:pic>
      <p:pic>
        <p:nvPicPr>
          <p:cNvPr id="7" name="图片 6"/>
          <p:cNvPicPr>
            <a:picLocks noChangeAspect="1"/>
          </p:cNvPicPr>
          <p:nvPr/>
        </p:nvPicPr>
        <p:blipFill>
          <a:blip r:embed="rId5"/>
          <a:stretch>
            <a:fillRect/>
          </a:stretch>
        </p:blipFill>
        <p:spPr>
          <a:xfrm>
            <a:off x="7260555" y="1600097"/>
            <a:ext cx="800169" cy="769687"/>
          </a:xfrm>
          <a:prstGeom prst="rect">
            <a:avLst/>
          </a:prstGeom>
        </p:spPr>
      </p:pic>
      <p:pic>
        <p:nvPicPr>
          <p:cNvPr id="8" name="图片 7"/>
          <p:cNvPicPr>
            <a:picLocks noChangeAspect="1"/>
          </p:cNvPicPr>
          <p:nvPr/>
        </p:nvPicPr>
        <p:blipFill>
          <a:blip r:embed="rId6"/>
          <a:stretch>
            <a:fillRect/>
          </a:stretch>
        </p:blipFill>
        <p:spPr>
          <a:xfrm>
            <a:off x="8069636" y="1588666"/>
            <a:ext cx="786948" cy="781118"/>
          </a:xfrm>
          <a:prstGeom prst="rect">
            <a:avLst/>
          </a:prstGeom>
        </p:spPr>
      </p:pic>
      <p:pic>
        <p:nvPicPr>
          <p:cNvPr id="9" name="图片 8"/>
          <p:cNvPicPr>
            <a:picLocks noChangeAspect="1"/>
          </p:cNvPicPr>
          <p:nvPr/>
        </p:nvPicPr>
        <p:blipFill>
          <a:blip r:embed="rId7"/>
          <a:stretch>
            <a:fillRect/>
          </a:stretch>
        </p:blipFill>
        <p:spPr>
          <a:xfrm>
            <a:off x="8865496" y="1588666"/>
            <a:ext cx="786948" cy="781118"/>
          </a:xfrm>
          <a:prstGeom prst="rect">
            <a:avLst/>
          </a:prstGeom>
        </p:spPr>
      </p:pic>
      <p:pic>
        <p:nvPicPr>
          <p:cNvPr id="10" name="图片 9"/>
          <p:cNvPicPr>
            <a:picLocks noChangeAspect="1"/>
          </p:cNvPicPr>
          <p:nvPr/>
        </p:nvPicPr>
        <p:blipFill>
          <a:blip r:embed="rId8"/>
          <a:stretch>
            <a:fillRect/>
          </a:stretch>
        </p:blipFill>
        <p:spPr>
          <a:xfrm>
            <a:off x="9686008" y="1588667"/>
            <a:ext cx="799284" cy="781118"/>
          </a:xfrm>
          <a:prstGeom prst="rect">
            <a:avLst/>
          </a:prstGeom>
        </p:spPr>
      </p:pic>
      <p:pic>
        <p:nvPicPr>
          <p:cNvPr id="11" name="图片 10"/>
          <p:cNvPicPr>
            <a:picLocks noChangeAspect="1"/>
          </p:cNvPicPr>
          <p:nvPr/>
        </p:nvPicPr>
        <p:blipFill>
          <a:blip r:embed="rId9"/>
          <a:stretch>
            <a:fillRect/>
          </a:stretch>
        </p:blipFill>
        <p:spPr>
          <a:xfrm>
            <a:off x="7261646" y="2369784"/>
            <a:ext cx="822666" cy="810295"/>
          </a:xfrm>
          <a:prstGeom prst="rect">
            <a:avLst/>
          </a:prstGeom>
        </p:spPr>
      </p:pic>
      <p:pic>
        <p:nvPicPr>
          <p:cNvPr id="12" name="图片 11"/>
          <p:cNvPicPr>
            <a:picLocks noChangeAspect="1"/>
          </p:cNvPicPr>
          <p:nvPr/>
        </p:nvPicPr>
        <p:blipFill>
          <a:blip r:embed="rId10"/>
          <a:stretch>
            <a:fillRect/>
          </a:stretch>
        </p:blipFill>
        <p:spPr>
          <a:xfrm>
            <a:off x="8081543" y="2374607"/>
            <a:ext cx="832171" cy="764863"/>
          </a:xfrm>
          <a:prstGeom prst="rect">
            <a:avLst/>
          </a:prstGeom>
        </p:spPr>
      </p:pic>
      <p:pic>
        <p:nvPicPr>
          <p:cNvPr id="13" name="图片 12"/>
          <p:cNvPicPr>
            <a:picLocks noChangeAspect="1"/>
          </p:cNvPicPr>
          <p:nvPr/>
        </p:nvPicPr>
        <p:blipFill>
          <a:blip r:embed="rId11"/>
          <a:stretch>
            <a:fillRect/>
          </a:stretch>
        </p:blipFill>
        <p:spPr>
          <a:xfrm>
            <a:off x="6893495" y="1339242"/>
            <a:ext cx="3944001" cy="4088735"/>
          </a:xfrm>
          <a:prstGeom prst="rect">
            <a:avLst/>
          </a:prstGeom>
        </p:spPr>
      </p:pic>
      <p:sp>
        <p:nvSpPr>
          <p:cNvPr id="14" name="矩形 13"/>
          <p:cNvSpPr/>
          <p:nvPr/>
        </p:nvSpPr>
        <p:spPr>
          <a:xfrm>
            <a:off x="3732080" y="2732464"/>
            <a:ext cx="704777" cy="769441"/>
          </a:xfrm>
          <a:prstGeom prst="rect">
            <a:avLst/>
          </a:prstGeom>
        </p:spPr>
        <p:txBody>
          <a:bodyPr wrap="square">
            <a:spAutoFit/>
          </a:bodyPr>
          <a:lstStyle/>
          <a:p>
            <a:r>
              <a:rPr lang="zh-CN" altLang="en-US" sz="4400" dirty="0" smtClean="0"/>
              <a:t>*</a:t>
            </a:r>
            <a:endParaRPr lang="zh-CN" altLang="en-US" sz="4400" dirty="0"/>
          </a:p>
        </p:txBody>
      </p:sp>
      <p:sp>
        <p:nvSpPr>
          <p:cNvPr id="15" name="矩形 14"/>
          <p:cNvSpPr/>
          <p:nvPr/>
        </p:nvSpPr>
        <p:spPr>
          <a:xfrm>
            <a:off x="6261193" y="2732464"/>
            <a:ext cx="704777" cy="769441"/>
          </a:xfrm>
          <a:prstGeom prst="rect">
            <a:avLst/>
          </a:prstGeom>
        </p:spPr>
        <p:txBody>
          <a:bodyPr wrap="square">
            <a:spAutoFit/>
          </a:bodyPr>
          <a:lstStyle/>
          <a:p>
            <a:r>
              <a:rPr lang="en-US" altLang="zh-CN" sz="4400" dirty="0" smtClean="0"/>
              <a:t>=</a:t>
            </a:r>
            <a:endParaRPr lang="zh-CN" altLang="en-US" sz="4400" dirty="0"/>
          </a:p>
        </p:txBody>
      </p:sp>
    </p:spTree>
    <p:extLst>
      <p:ext uri="{BB962C8B-B14F-4D97-AF65-F5344CB8AC3E}">
        <p14:creationId xmlns:p14="http://schemas.microsoft.com/office/powerpoint/2010/main" val="3636714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28040" y="926733"/>
            <a:ext cx="6106160" cy="369332"/>
          </a:xfrm>
          <a:prstGeom prst="rect">
            <a:avLst/>
          </a:prstGeom>
          <a:noFill/>
        </p:spPr>
        <p:txBody>
          <a:bodyPr wrap="square" rtlCol="0">
            <a:spAutoFit/>
          </a:bodyPr>
          <a:lstStyle/>
          <a:p>
            <a:r>
              <a:rPr lang="en-US" altLang="zh-CN" dirty="0" smtClean="0"/>
              <a:t>More example (Andrew Ng’s Course):</a:t>
            </a:r>
            <a:endParaRPr lang="zh-CN" altLang="en-US" dirty="0"/>
          </a:p>
        </p:txBody>
      </p:sp>
      <p:pic>
        <p:nvPicPr>
          <p:cNvPr id="5" name="图片 4"/>
          <p:cNvPicPr>
            <a:picLocks noChangeAspect="1"/>
          </p:cNvPicPr>
          <p:nvPr/>
        </p:nvPicPr>
        <p:blipFill>
          <a:blip r:embed="rId2"/>
          <a:stretch>
            <a:fillRect/>
          </a:stretch>
        </p:blipFill>
        <p:spPr>
          <a:xfrm>
            <a:off x="1096587" y="1296065"/>
            <a:ext cx="10436809" cy="5561935"/>
          </a:xfrm>
          <a:prstGeom prst="rect">
            <a:avLst/>
          </a:prstGeom>
        </p:spPr>
      </p:pic>
    </p:spTree>
    <p:extLst>
      <p:ext uri="{BB962C8B-B14F-4D97-AF65-F5344CB8AC3E}">
        <p14:creationId xmlns:p14="http://schemas.microsoft.com/office/powerpoint/2010/main" val="3574283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942</TotalTime>
  <Words>444</Words>
  <Application>Microsoft Office PowerPoint</Application>
  <PresentationFormat>宽屏</PresentationFormat>
  <Paragraphs>65</Paragraphs>
  <Slides>15</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15</vt:i4>
      </vt:variant>
    </vt:vector>
  </HeadingPairs>
  <TitlesOfParts>
    <vt:vector size="22" baseType="lpstr">
      <vt:lpstr>宋体</vt:lpstr>
      <vt:lpstr>Arial</vt:lpstr>
      <vt:lpstr>Calibri</vt:lpstr>
      <vt:lpstr>Calibri Light</vt:lpstr>
      <vt:lpstr>Times New Roman</vt: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卢明</dc:creator>
  <cp:lastModifiedBy>卢明</cp:lastModifiedBy>
  <cp:revision>296</cp:revision>
  <dcterms:created xsi:type="dcterms:W3CDTF">2017-10-14T07:26:47Z</dcterms:created>
  <dcterms:modified xsi:type="dcterms:W3CDTF">2017-11-10T15:09:06Z</dcterms:modified>
</cp:coreProperties>
</file>