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6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E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01A259-13D9-471B-9890-148EDAA53C15}" v="150" dt="2023-06-13T12:07:00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4B11E-4639-4E4D-BB74-DE40D6705EEB}" type="datetimeFigureOut">
              <a:rPr lang="vi-VN" smtClean="0"/>
              <a:t>03/07/2023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87D18-D4DB-42BA-896F-CF4109E3C5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3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7E998B5-61E6-9275-F757-F7A9BEF55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D3C5E89-2954-0DB2-69AE-DFC220AAE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89B9C26-6F5B-A136-D414-59C530E9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718A-AF42-4C3B-BA65-EC72DC9B48B2}" type="datetimeFigureOut">
              <a:rPr lang="vi-VN" smtClean="0"/>
              <a:t>03/07/2023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5DF65DC-2D4B-F50F-5850-E8E1D6A1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06DE718-758E-A399-FBA9-80D227CE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C86B-717B-423E-9E62-43E2A457A2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728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87F463-5426-CBDC-9485-8B3CFC2A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C2B783B-6D1B-B2B3-02D6-538397AAB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7FF873F-99B6-3F58-C40F-02CB7DD6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718A-AF42-4C3B-BA65-EC72DC9B48B2}" type="datetimeFigureOut">
              <a:rPr lang="vi-VN" smtClean="0"/>
              <a:t>03/07/2023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93140CA-A7D0-0390-F265-BEE89CCC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B50E93D-E6FB-CA4D-6C7D-64D87170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C86B-717B-423E-9E62-43E2A457A2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568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22FC270-88ED-5A08-6FFA-C906CA7F6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F08E0B2-236A-7F5B-DE73-AF955DD98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47A9635-00E6-86D9-98B5-2E493F9E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718A-AF42-4C3B-BA65-EC72DC9B48B2}" type="datetimeFigureOut">
              <a:rPr lang="vi-VN" smtClean="0"/>
              <a:t>03/07/2023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1371AC7-52DA-7674-F08F-79949461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C6F23A4-134E-B875-1495-E6A53362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C86B-717B-423E-9E62-43E2A457A2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915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E87A252-A87B-B362-ECA1-E760C682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0C30710-1780-0CB7-7D6A-B5532BF48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7008214-EE7E-38B0-54B0-5E1ABB42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718A-AF42-4C3B-BA65-EC72DC9B48B2}" type="datetimeFigureOut">
              <a:rPr lang="vi-VN" smtClean="0"/>
              <a:t>03/07/2023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BC94BEA-234E-34B4-9D09-54786FCFC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A24AEB1-C436-3C07-F12D-E354153C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C86B-717B-423E-9E62-43E2A457A2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058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804D1E8-1810-0DAA-5ED6-ADFC8B7C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0C62DA5-4CD0-66FD-1F19-578D133DF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C75A3B0-4A96-EBCB-246E-61C617B7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718A-AF42-4C3B-BA65-EC72DC9B48B2}" type="datetimeFigureOut">
              <a:rPr lang="vi-VN" smtClean="0"/>
              <a:t>03/07/2023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59DE9DA-758B-ED8D-B86F-1B30DDD6F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C25FAAA-8E43-6A35-AF8A-EA1C3017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C86B-717B-423E-9E62-43E2A457A2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45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547BD9D-914C-3EF3-E33B-FBE967FD1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947D012-F94A-14A7-308E-6431017F6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589DDDB-3879-B5B6-118F-92B7573CF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3FB5D0A-A586-3A60-974E-9627DC9A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718A-AF42-4C3B-BA65-EC72DC9B48B2}" type="datetimeFigureOut">
              <a:rPr lang="vi-VN" smtClean="0"/>
              <a:t>03/07/2023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A72C807-994D-A60C-98BC-27F80FF6D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BF3EFA5-E425-4CB5-A3B2-FFB5B4D8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C86B-717B-423E-9E62-43E2A457A2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676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7510A5E-F03E-7B9E-E34E-C7872655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B361FE0-9285-23A7-13DE-8ADE6C4BE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35EFDA9-BBAF-C232-7EEE-E8D1BD6C5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7682D920-19EB-946D-449C-BB832CEAA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E60DC94-C056-0553-0CD2-0E5A70DF3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3B25FDDA-C2C8-69B0-1BE6-FFB11D323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718A-AF42-4C3B-BA65-EC72DC9B48B2}" type="datetimeFigureOut">
              <a:rPr lang="vi-VN" smtClean="0"/>
              <a:t>03/07/2023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9D06E6C0-030F-BD04-313A-CCE908EF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331BDA3C-5C92-F6C8-C335-58FBEDCA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C86B-717B-423E-9E62-43E2A457A2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540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22FA337-B8D5-F45D-3344-8E8F7487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AC66F106-E1E4-5714-C9BC-CAD7BA59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718A-AF42-4C3B-BA65-EC72DC9B48B2}" type="datetimeFigureOut">
              <a:rPr lang="vi-VN" smtClean="0"/>
              <a:t>03/07/2023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264444E6-B6BA-CD31-F6D4-813C0B10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F0EA323-4246-F699-BA57-15683566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C86B-717B-423E-9E62-43E2A457A2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762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0851C6F-168F-5E5F-7BB4-E9E4118E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718A-AF42-4C3B-BA65-EC72DC9B48B2}" type="datetimeFigureOut">
              <a:rPr lang="vi-VN" smtClean="0"/>
              <a:t>03/07/2023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8D839414-7212-3A35-13F3-48F8A54E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BB09AA7-1C32-1176-DD30-18722B03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C86B-717B-423E-9E62-43E2A457A2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998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531AF61-E6E1-C21C-6870-9B4AFC991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7F427EA-BA3C-EF2F-3C82-8F2E587ED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7513710-F77E-5784-695C-8367F223A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34494C3-1794-AEC2-3562-8E941AF3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718A-AF42-4C3B-BA65-EC72DC9B48B2}" type="datetimeFigureOut">
              <a:rPr lang="vi-VN" smtClean="0"/>
              <a:t>03/07/2023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7CC4048-8903-6F23-FD46-BECD6F36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0A4671C-EC67-F785-D705-338EB563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C86B-717B-423E-9E62-43E2A457A2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275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9950F8D-6023-7B90-B7B6-CE03F2BAA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B0D7D9C7-5A31-9D05-044D-22360A846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A27E8D5-4456-8403-07F1-6FC9154C8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E05AD8C-A0A9-E711-60FF-A9C03398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718A-AF42-4C3B-BA65-EC72DC9B48B2}" type="datetimeFigureOut">
              <a:rPr lang="vi-VN" smtClean="0"/>
              <a:t>03/07/2023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7176429-DEF9-8E04-D141-FD47FB7E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ED8A27C-B693-1F7F-5E2B-2CA2CCBE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C86B-717B-423E-9E62-43E2A457A2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160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C207CFCA-85C5-8209-AC91-E05BD0726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F456468-99F2-DE41-DEE2-6B8AF7D70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960EC96-5FEF-EB1F-2CA3-F9A499C7C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7718A-AF42-4C3B-BA65-EC72DC9B48B2}" type="datetimeFigureOut">
              <a:rPr lang="vi-VN" smtClean="0"/>
              <a:t>03/07/2023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F45BD90-4442-1B10-E1B7-F2EB2399B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1211615-7E24-3DC3-9ACC-0F69B8305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6C86B-717B-423E-9E62-43E2A457A2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384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493D861A-DE26-AC03-D0CD-A5509A130E8C}"/>
              </a:ext>
            </a:extLst>
          </p:cNvPr>
          <p:cNvSpPr/>
          <p:nvPr/>
        </p:nvSpPr>
        <p:spPr>
          <a:xfrm>
            <a:off x="4279418" y="3244519"/>
            <a:ext cx="3633164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8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</a:rPr>
              <a:t>An Toàn Và Bảo Mật Thông Tin</a:t>
            </a:r>
          </a:p>
        </p:txBody>
      </p:sp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4B5872DE-BB99-F8A3-9454-26687E2E5DC6}"/>
              </a:ext>
            </a:extLst>
          </p:cNvPr>
          <p:cNvSpPr/>
          <p:nvPr/>
        </p:nvSpPr>
        <p:spPr>
          <a:xfrm rot="5400000">
            <a:off x="5841357" y="-3981080"/>
            <a:ext cx="509286" cy="14400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AEF5EF46-6543-0FF3-39AE-4C09192DFE04}"/>
              </a:ext>
            </a:extLst>
          </p:cNvPr>
          <p:cNvSpPr/>
          <p:nvPr/>
        </p:nvSpPr>
        <p:spPr>
          <a:xfrm>
            <a:off x="5586714" y="-1971000"/>
            <a:ext cx="509286" cy="10800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0B297BEA-AC45-A3F4-74D0-C1A382707D2E}"/>
              </a:ext>
            </a:extLst>
          </p:cNvPr>
          <p:cNvSpPr/>
          <p:nvPr/>
        </p:nvSpPr>
        <p:spPr>
          <a:xfrm rot="5400000">
            <a:off x="5841357" y="-3471794"/>
            <a:ext cx="509286" cy="14400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C0CAFA63-6228-F974-41C7-DDA3847BF072}"/>
              </a:ext>
            </a:extLst>
          </p:cNvPr>
          <p:cNvSpPr/>
          <p:nvPr/>
        </p:nvSpPr>
        <p:spPr>
          <a:xfrm>
            <a:off x="6096000" y="-1998201"/>
            <a:ext cx="509286" cy="10800000"/>
          </a:xfrm>
          <a:prstGeom prst="roundRect">
            <a:avLst/>
          </a:prstGeom>
          <a:solidFill>
            <a:srgbClr val="23EF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824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4B5872DE-BB99-F8A3-9454-26687E2E5DC6}"/>
              </a:ext>
            </a:extLst>
          </p:cNvPr>
          <p:cNvSpPr/>
          <p:nvPr/>
        </p:nvSpPr>
        <p:spPr>
          <a:xfrm rot="5400000">
            <a:off x="5841357" y="-4897603"/>
            <a:ext cx="509286" cy="14400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AEF5EF46-6543-0FF3-39AE-4C09192DFE04}"/>
              </a:ext>
            </a:extLst>
          </p:cNvPr>
          <p:cNvSpPr/>
          <p:nvPr/>
        </p:nvSpPr>
        <p:spPr>
          <a:xfrm>
            <a:off x="3788717" y="-2021952"/>
            <a:ext cx="509286" cy="10800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0B297BEA-AC45-A3F4-74D0-C1A382707D2E}"/>
              </a:ext>
            </a:extLst>
          </p:cNvPr>
          <p:cNvSpPr/>
          <p:nvPr/>
        </p:nvSpPr>
        <p:spPr>
          <a:xfrm rot="5400000">
            <a:off x="5841357" y="-2644397"/>
            <a:ext cx="509286" cy="14400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C0CAFA63-6228-F974-41C7-DDA3847BF072}"/>
              </a:ext>
            </a:extLst>
          </p:cNvPr>
          <p:cNvSpPr/>
          <p:nvPr/>
        </p:nvSpPr>
        <p:spPr>
          <a:xfrm>
            <a:off x="8033072" y="-1971000"/>
            <a:ext cx="509286" cy="10800000"/>
          </a:xfrm>
          <a:prstGeom prst="roundRect">
            <a:avLst/>
          </a:prstGeom>
          <a:solidFill>
            <a:srgbClr val="23EF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B1F52AE3-FCB5-4370-3CB4-52495F6FBEAF}"/>
              </a:ext>
            </a:extLst>
          </p:cNvPr>
          <p:cNvSpPr/>
          <p:nvPr/>
        </p:nvSpPr>
        <p:spPr>
          <a:xfrm>
            <a:off x="4298003" y="2777884"/>
            <a:ext cx="363316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</a:rPr>
              <a:t>An Toàn Và Bảo Mật Thông Tin</a:t>
            </a: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9A9DD692-A207-5E9D-2598-EB19E1832A16}"/>
              </a:ext>
            </a:extLst>
          </p:cNvPr>
          <p:cNvSpPr/>
          <p:nvPr/>
        </p:nvSpPr>
        <p:spPr>
          <a:xfrm>
            <a:off x="4625693" y="2720370"/>
            <a:ext cx="307968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</a:rPr>
              <a:t>Đề tài:</a:t>
            </a:r>
          </a:p>
          <a:p>
            <a:pPr algn="ctr"/>
            <a:r>
              <a:rPr lang="vi-VN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+mj-lt"/>
              </a:rPr>
              <a:t>Quản lí thông tin </a:t>
            </a:r>
          </a:p>
          <a:p>
            <a:pPr algn="ctr"/>
            <a:r>
              <a:rPr lang="vi-VN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</a:rPr>
              <a:t>Khách hàng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4555BE95-7FEC-1E8B-0260-0867E4087B58}"/>
              </a:ext>
            </a:extLst>
          </p:cNvPr>
          <p:cNvSpPr txBox="1"/>
          <p:nvPr/>
        </p:nvSpPr>
        <p:spPr>
          <a:xfrm>
            <a:off x="4081475" y="1339868"/>
            <a:ext cx="420624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>
                <a:noFill/>
                <a:latin typeface="+mj-lt"/>
              </a:rPr>
              <a:t>Thành viên</a:t>
            </a:r>
          </a:p>
        </p:txBody>
      </p:sp>
    </p:spTree>
    <p:extLst>
      <p:ext uri="{BB962C8B-B14F-4D97-AF65-F5344CB8AC3E}">
        <p14:creationId xmlns:p14="http://schemas.microsoft.com/office/powerpoint/2010/main" val="4264189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4B5872DE-BB99-F8A3-9454-26687E2E5DC6}"/>
              </a:ext>
            </a:extLst>
          </p:cNvPr>
          <p:cNvSpPr/>
          <p:nvPr/>
        </p:nvSpPr>
        <p:spPr>
          <a:xfrm rot="5400000">
            <a:off x="5911013" y="-1330669"/>
            <a:ext cx="509286" cy="14400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AEF5EF46-6543-0FF3-39AE-4C09192DFE04}"/>
              </a:ext>
            </a:extLst>
          </p:cNvPr>
          <p:cNvSpPr/>
          <p:nvPr/>
        </p:nvSpPr>
        <p:spPr>
          <a:xfrm>
            <a:off x="10618066" y="-1681440"/>
            <a:ext cx="509286" cy="10800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0B297BEA-AC45-A3F4-74D0-C1A382707D2E}"/>
              </a:ext>
            </a:extLst>
          </p:cNvPr>
          <p:cNvSpPr/>
          <p:nvPr/>
        </p:nvSpPr>
        <p:spPr>
          <a:xfrm rot="5400000">
            <a:off x="5841357" y="-6211331"/>
            <a:ext cx="509286" cy="14400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C0CAFA63-6228-F974-41C7-DDA3847BF072}"/>
              </a:ext>
            </a:extLst>
          </p:cNvPr>
          <p:cNvSpPr/>
          <p:nvPr/>
        </p:nvSpPr>
        <p:spPr>
          <a:xfrm>
            <a:off x="1051739" y="-1681440"/>
            <a:ext cx="509286" cy="10800000"/>
          </a:xfrm>
          <a:prstGeom prst="roundRect">
            <a:avLst/>
          </a:prstGeom>
          <a:solidFill>
            <a:srgbClr val="23EF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FA8FC875-35F5-EEF9-CEF6-34041AA39D75}"/>
              </a:ext>
            </a:extLst>
          </p:cNvPr>
          <p:cNvSpPr txBox="1"/>
          <p:nvPr/>
        </p:nvSpPr>
        <p:spPr>
          <a:xfrm>
            <a:off x="3741390" y="70303"/>
            <a:ext cx="4206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>
                <a:latin typeface="+mj-lt"/>
              </a:rPr>
              <a:t>Thành viên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EBB27F3C-3F85-7966-922C-00D316566A26}"/>
              </a:ext>
            </a:extLst>
          </p:cNvPr>
          <p:cNvSpPr txBox="1"/>
          <p:nvPr/>
        </p:nvSpPr>
        <p:spPr>
          <a:xfrm>
            <a:off x="2622869" y="1994380"/>
            <a:ext cx="61436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dirty="0">
                <a:latin typeface="+mj-lt"/>
              </a:rPr>
              <a:t>Lưu Trường Nam</a:t>
            </a:r>
          </a:p>
          <a:p>
            <a:pPr algn="ctr"/>
            <a:r>
              <a:rPr lang="vi-VN" sz="4000" dirty="0">
                <a:latin typeface="+mj-lt"/>
              </a:rPr>
              <a:t>Đặng Lương Bảo Phi</a:t>
            </a:r>
          </a:p>
          <a:p>
            <a:pPr algn="ctr"/>
            <a:r>
              <a:rPr lang="vi-VN" sz="4000" dirty="0">
                <a:latin typeface="+mj-lt"/>
              </a:rPr>
              <a:t>Vũ Huy Hoàng</a:t>
            </a: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82DAC671-4E3F-A8D7-B69D-8EC643D385AC}"/>
              </a:ext>
            </a:extLst>
          </p:cNvPr>
          <p:cNvSpPr/>
          <p:nvPr/>
        </p:nvSpPr>
        <p:spPr>
          <a:xfrm>
            <a:off x="-2813009" y="7585055"/>
            <a:ext cx="24865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Bước 1</a:t>
            </a:r>
          </a:p>
        </p:txBody>
      </p:sp>
      <p:pic>
        <p:nvPicPr>
          <p:cNvPr id="12" name="Hình ảnh 11" descr="Ảnh có chứa biểu tượng, Đồ họa, Phông chữ, thiết kế&#10;&#10;Mô tả được tạo tự động">
            <a:extLst>
              <a:ext uri="{FF2B5EF4-FFF2-40B4-BE49-F238E27FC236}">
                <a16:creationId xmlns:a16="http://schemas.microsoft.com/office/drawing/2014/main" id="{83DFC50C-D405-083D-8135-809BB9EEB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33560"/>
            <a:ext cx="3643102" cy="2044441"/>
          </a:xfrm>
          <a:prstGeom prst="rect">
            <a:avLst/>
          </a:prstGeom>
        </p:spPr>
      </p:pic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992C4E3C-B10D-8AFB-B38C-5AC4FE69D9B5}"/>
              </a:ext>
            </a:extLst>
          </p:cNvPr>
          <p:cNvSpPr txBox="1"/>
          <p:nvPr/>
        </p:nvSpPr>
        <p:spPr>
          <a:xfrm>
            <a:off x="4035032" y="139830"/>
            <a:ext cx="4423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b="1" dirty="0">
                <a:latin typeface="+mj-lt"/>
              </a:rPr>
              <a:t>Ứng dụng được sử dụng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605D2D43-911D-95A4-168E-DA398FB527EB}"/>
              </a:ext>
            </a:extLst>
          </p:cNvPr>
          <p:cNvSpPr txBox="1"/>
          <p:nvPr/>
        </p:nvSpPr>
        <p:spPr>
          <a:xfrm>
            <a:off x="2622869" y="2061160"/>
            <a:ext cx="4772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err="1">
                <a:latin typeface="+mj-lt"/>
              </a:rPr>
              <a:t>Visual</a:t>
            </a:r>
            <a:r>
              <a:rPr lang="vi-VN" sz="4000" b="1" dirty="0">
                <a:latin typeface="+mj-lt"/>
              </a:rPr>
              <a:t> </a:t>
            </a:r>
            <a:r>
              <a:rPr lang="vi-VN" sz="4000" b="1" dirty="0" err="1">
                <a:latin typeface="+mj-lt"/>
              </a:rPr>
              <a:t>studio</a:t>
            </a:r>
            <a:r>
              <a:rPr lang="vi-VN" sz="4000" b="1" dirty="0">
                <a:latin typeface="+mj-lt"/>
              </a:rPr>
              <a:t> </a:t>
            </a:r>
            <a:r>
              <a:rPr lang="vi-VN" sz="4000" b="1" dirty="0" err="1">
                <a:latin typeface="+mj-lt"/>
              </a:rPr>
              <a:t>code</a:t>
            </a:r>
            <a:endParaRPr lang="vi-VN" sz="4000" b="1" dirty="0">
              <a:latin typeface="+mj-lt"/>
            </a:endParaRPr>
          </a:p>
        </p:txBody>
      </p:sp>
      <p:pic>
        <p:nvPicPr>
          <p:cNvPr id="18" name="Hình ảnh 17" descr="Ảnh có chứa vòng tròn, thức uống có ga, biểu tượng, thiết kế&#10;&#10;Mô tả được tạo tự động">
            <a:extLst>
              <a:ext uri="{FF2B5EF4-FFF2-40B4-BE49-F238E27FC236}">
                <a16:creationId xmlns:a16="http://schemas.microsoft.com/office/drawing/2014/main" id="{FFD456CD-1C40-8573-7B1D-C38C76920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10" b="95781" l="9916" r="89241">
                        <a14:foregroundMark x1="17089" y1="14768" x2="30591" y2="23629"/>
                        <a14:foregroundMark x1="30591" y1="23629" x2="32489" y2="24051"/>
                        <a14:foregroundMark x1="37764" y1="14135" x2="58650" y2="14768"/>
                        <a14:foregroundMark x1="41983" y1="17932" x2="59072" y2="20042"/>
                        <a14:foregroundMark x1="46835" y1="3376" x2="52110" y2="26582"/>
                        <a14:foregroundMark x1="54430" y1="25738" x2="28481" y2="25105"/>
                        <a14:foregroundMark x1="28481" y1="25105" x2="16667" y2="20886"/>
                        <a14:foregroundMark x1="16667" y1="20886" x2="28270" y2="10127"/>
                        <a14:foregroundMark x1="28270" y1="10127" x2="58650" y2="5063"/>
                        <a14:foregroundMark x1="58650" y1="5063" x2="75949" y2="10338"/>
                        <a14:foregroundMark x1="75949" y1="10338" x2="75527" y2="21097"/>
                        <a14:foregroundMark x1="75527" y1="21097" x2="50422" y2="26793"/>
                        <a14:foregroundMark x1="21941" y1="90084" x2="63502" y2="96624"/>
                        <a14:foregroundMark x1="63502" y1="96624" x2="77004" y2="91983"/>
                        <a14:foregroundMark x1="77004" y1="91983" x2="80802" y2="88186"/>
                        <a14:foregroundMark x1="16245" y1="21519" x2="16456" y2="9916"/>
                        <a14:foregroundMark x1="16456" y1="9916" x2="39662" y2="2321"/>
                        <a14:foregroundMark x1="39662" y1="2321" x2="52954" y2="1688"/>
                        <a14:foregroundMark x1="52954" y1="1688" x2="66034" y2="2110"/>
                        <a14:foregroundMark x1="66034" y1="2110" x2="85654" y2="12236"/>
                        <a14:foregroundMark x1="85654" y1="12236" x2="77848" y2="22363"/>
                        <a14:foregroundMark x1="77848" y1="22363" x2="39662" y2="25738"/>
                        <a14:foregroundMark x1="39662" y1="25738" x2="16245" y2="21730"/>
                        <a14:foregroundMark x1="24895" y1="95570" x2="53165" y2="99578"/>
                        <a14:foregroundMark x1="53165" y1="99578" x2="74051" y2="97890"/>
                        <a14:foregroundMark x1="74051" y1="97890" x2="57806" y2="89873"/>
                        <a14:foregroundMark x1="57806" y1="89873" x2="32489" y2="90506"/>
                        <a14:foregroundMark x1="32489" y1="90506" x2="23207" y2="95781"/>
                        <a14:foregroundMark x1="23207" y1="95781" x2="25949" y2="95781"/>
                        <a14:foregroundMark x1="48101" y1="63502" x2="53797" y2="53797"/>
                        <a14:foregroundMark x1="53797" y1="53797" x2="55978" y2="63246"/>
                        <a14:foregroundMark x1="53112" y1="63571" x2="47257" y2="61392"/>
                        <a14:backgroundMark x1="56329" y1="64557" x2="54852" y2="65401"/>
                        <a14:backgroundMark x1="55063" y1="65401" x2="56540" y2="63924"/>
                        <a14:backgroundMark x1="55696" y1="66034" x2="56962" y2="62447"/>
                        <a14:backgroundMark x1="57173" y1="63291" x2="58017" y2="611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491" y="3378001"/>
            <a:ext cx="2056973" cy="2056973"/>
          </a:xfrm>
          <a:prstGeom prst="rect">
            <a:avLst/>
          </a:prstGeom>
        </p:spPr>
      </p:pic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FA5BADC2-F9FA-A21D-AD25-7B74A0A8DC4B}"/>
              </a:ext>
            </a:extLst>
          </p:cNvPr>
          <p:cNvSpPr txBox="1"/>
          <p:nvPr/>
        </p:nvSpPr>
        <p:spPr>
          <a:xfrm>
            <a:off x="2731142" y="3885690"/>
            <a:ext cx="4772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>
                <a:latin typeface="+mj-lt"/>
              </a:rPr>
              <a:t>SQL </a:t>
            </a:r>
            <a:r>
              <a:rPr lang="vi-VN" sz="4000" b="1" dirty="0" err="1">
                <a:latin typeface="+mj-lt"/>
              </a:rPr>
              <a:t>server</a:t>
            </a:r>
            <a:endParaRPr lang="vi-VN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9442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4B5872DE-BB99-F8A3-9454-26687E2E5DC6}"/>
              </a:ext>
            </a:extLst>
          </p:cNvPr>
          <p:cNvSpPr/>
          <p:nvPr/>
        </p:nvSpPr>
        <p:spPr>
          <a:xfrm rot="5400000">
            <a:off x="5921029" y="-6592129"/>
            <a:ext cx="509286" cy="14400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AEF5EF46-6543-0FF3-39AE-4C09192DFE04}"/>
              </a:ext>
            </a:extLst>
          </p:cNvPr>
          <p:cNvSpPr/>
          <p:nvPr/>
        </p:nvSpPr>
        <p:spPr>
          <a:xfrm>
            <a:off x="10505638" y="-1803360"/>
            <a:ext cx="509286" cy="10800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0B297BEA-AC45-A3F4-74D0-C1A382707D2E}"/>
              </a:ext>
            </a:extLst>
          </p:cNvPr>
          <p:cNvSpPr/>
          <p:nvPr/>
        </p:nvSpPr>
        <p:spPr>
          <a:xfrm rot="5400000">
            <a:off x="5921029" y="-6082842"/>
            <a:ext cx="509286" cy="14400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C0CAFA63-6228-F974-41C7-DDA3847BF072}"/>
              </a:ext>
            </a:extLst>
          </p:cNvPr>
          <p:cNvSpPr/>
          <p:nvPr/>
        </p:nvSpPr>
        <p:spPr>
          <a:xfrm>
            <a:off x="11030164" y="-1803360"/>
            <a:ext cx="509286" cy="10800000"/>
          </a:xfrm>
          <a:prstGeom prst="roundRect">
            <a:avLst/>
          </a:prstGeom>
          <a:solidFill>
            <a:srgbClr val="23EF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18006DE9-2790-3650-F1AA-14F79B2AA6F6}"/>
              </a:ext>
            </a:extLst>
          </p:cNvPr>
          <p:cNvSpPr/>
          <p:nvPr/>
        </p:nvSpPr>
        <p:spPr>
          <a:xfrm>
            <a:off x="4852710" y="1419424"/>
            <a:ext cx="24865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Bước 1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D894297D-5770-C702-27D8-EE8C71F7BB81}"/>
              </a:ext>
            </a:extLst>
          </p:cNvPr>
          <p:cNvSpPr/>
          <p:nvPr/>
        </p:nvSpPr>
        <p:spPr>
          <a:xfrm>
            <a:off x="2772011" y="1345942"/>
            <a:ext cx="66479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Tạo </a:t>
            </a:r>
            <a:r>
              <a:rPr lang="vi-VN" sz="5400" b="0" cap="none" spc="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Form</a:t>
            </a:r>
            <a:r>
              <a:rPr lang="vi-VN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đăng nhập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3E3CA4CC-5303-B9FF-C26A-DF1F37EA3961}"/>
              </a:ext>
            </a:extLst>
          </p:cNvPr>
          <p:cNvSpPr txBox="1"/>
          <p:nvPr/>
        </p:nvSpPr>
        <p:spPr>
          <a:xfrm>
            <a:off x="957976" y="2044916"/>
            <a:ext cx="8795624" cy="3950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3200" kern="100" dirty="0"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	Sử dụng </a:t>
            </a:r>
            <a:r>
              <a:rPr lang="vi-VN" sz="3200" kern="100" dirty="0" err="1"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toolbox</a:t>
            </a:r>
            <a:r>
              <a:rPr lang="vi-VN" sz="3200" kern="100" dirty="0"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để tạo ra </a:t>
            </a:r>
            <a:r>
              <a:rPr lang="vi-VN" sz="3200" kern="100" dirty="0" err="1"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form</a:t>
            </a:r>
            <a:r>
              <a:rPr lang="vi-VN" sz="3200" kern="100" dirty="0"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đăng nhập hệ thống có </a:t>
            </a:r>
            <a:r>
              <a:rPr lang="vi-VN" sz="3200" kern="100" dirty="0" err="1"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button</a:t>
            </a:r>
            <a:r>
              <a:rPr lang="vi-VN" sz="3200" kern="100" dirty="0"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vi-VN" sz="3200" kern="100" dirty="0" err="1"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laber</a:t>
            </a:r>
            <a:r>
              <a:rPr lang="vi-VN" sz="3200" kern="100" dirty="0"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vi-VN" sz="3200" kern="100" dirty="0" err="1"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Picturebox</a:t>
            </a:r>
            <a:r>
              <a:rPr lang="vi-VN" sz="3200" kern="100" dirty="0"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vi-VN" sz="3200" kern="100" dirty="0" err="1"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textbox</a:t>
            </a:r>
            <a:r>
              <a:rPr lang="vi-VN" sz="3200" kern="100" dirty="0"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3200" kern="100" dirty="0"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vi-VN" sz="32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Tạo giao diện </a:t>
            </a:r>
            <a:r>
              <a:rPr lang="vi-VN" sz="32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form</a:t>
            </a:r>
            <a:r>
              <a:rPr lang="vi-VN" sz="32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đăng nhập với các </a:t>
            </a:r>
            <a:r>
              <a:rPr lang="vi-VN" sz="32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control</a:t>
            </a:r>
            <a:r>
              <a:rPr lang="vi-VN" sz="32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như hai </a:t>
            </a:r>
            <a:r>
              <a:rPr lang="vi-VN" sz="32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TextBox</a:t>
            </a:r>
            <a:r>
              <a:rPr lang="vi-VN" sz="32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“Tài khoản” và “Mật khẩu” để người dùng nhập vào tài khoản và mật khẩu của họ</a:t>
            </a:r>
            <a:endParaRPr lang="vi-VN" sz="3200" kern="100" dirty="0">
              <a:effectLst/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-VN" sz="3200" kern="100" dirty="0"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Ở chỗ </a:t>
            </a:r>
            <a:r>
              <a:rPr lang="vi-VN" sz="3200" kern="100" dirty="0" err="1"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picturebox</a:t>
            </a:r>
            <a:r>
              <a:rPr lang="vi-VN" sz="3200" kern="100" dirty="0"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ta thêm hình ảnh tự chọn để phù hợp </a:t>
            </a:r>
            <a:r>
              <a:rPr lang="vi-VN" sz="3200" kern="100" dirty="0" err="1"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form</a:t>
            </a:r>
            <a:r>
              <a:rPr lang="vi-VN" sz="3200" kern="100" dirty="0"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đăng nhập</a:t>
            </a: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4B3241DE-9D3F-236A-F046-427B8FB4C869}"/>
              </a:ext>
            </a:extLst>
          </p:cNvPr>
          <p:cNvSpPr/>
          <p:nvPr/>
        </p:nvSpPr>
        <p:spPr>
          <a:xfrm>
            <a:off x="2366132" y="-3299503"/>
            <a:ext cx="24865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Bước 2</a:t>
            </a:r>
          </a:p>
        </p:txBody>
      </p:sp>
    </p:spTree>
    <p:extLst>
      <p:ext uri="{BB962C8B-B14F-4D97-AF65-F5344CB8AC3E}">
        <p14:creationId xmlns:p14="http://schemas.microsoft.com/office/powerpoint/2010/main" val="1099216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8" grpId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4B5872DE-BB99-F8A3-9454-26687E2E5DC6}"/>
              </a:ext>
            </a:extLst>
          </p:cNvPr>
          <p:cNvSpPr/>
          <p:nvPr/>
        </p:nvSpPr>
        <p:spPr>
          <a:xfrm rot="5400000">
            <a:off x="6180109" y="-1654368"/>
            <a:ext cx="509286" cy="14400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AEF5EF46-6543-0FF3-39AE-4C09192DFE04}"/>
              </a:ext>
            </a:extLst>
          </p:cNvPr>
          <p:cNvSpPr/>
          <p:nvPr/>
        </p:nvSpPr>
        <p:spPr>
          <a:xfrm>
            <a:off x="10505638" y="-1803360"/>
            <a:ext cx="509286" cy="10800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0B297BEA-AC45-A3F4-74D0-C1A382707D2E}"/>
              </a:ext>
            </a:extLst>
          </p:cNvPr>
          <p:cNvSpPr/>
          <p:nvPr/>
        </p:nvSpPr>
        <p:spPr>
          <a:xfrm rot="5400000">
            <a:off x="6180109" y="-1145082"/>
            <a:ext cx="509286" cy="14400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C0CAFA63-6228-F974-41C7-DDA3847BF072}"/>
              </a:ext>
            </a:extLst>
          </p:cNvPr>
          <p:cNvSpPr/>
          <p:nvPr/>
        </p:nvSpPr>
        <p:spPr>
          <a:xfrm>
            <a:off x="11030164" y="-1803360"/>
            <a:ext cx="509286" cy="10800000"/>
          </a:xfrm>
          <a:prstGeom prst="roundRect">
            <a:avLst/>
          </a:prstGeom>
          <a:solidFill>
            <a:srgbClr val="23EF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776C6618-5415-70F7-4A5F-12403095C54C}"/>
              </a:ext>
            </a:extLst>
          </p:cNvPr>
          <p:cNvSpPr/>
          <p:nvPr/>
        </p:nvSpPr>
        <p:spPr>
          <a:xfrm>
            <a:off x="4563150" y="358820"/>
            <a:ext cx="24865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Bước 2</a:t>
            </a: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8700308D-B93E-1C76-2323-9D16F5E8A427}"/>
              </a:ext>
            </a:extLst>
          </p:cNvPr>
          <p:cNvSpPr/>
          <p:nvPr/>
        </p:nvSpPr>
        <p:spPr>
          <a:xfrm>
            <a:off x="1591984" y="358819"/>
            <a:ext cx="84289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4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Viết </a:t>
            </a:r>
            <a:r>
              <a:rPr lang="vi-VN" sz="4000" b="0" cap="none" spc="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Code</a:t>
            </a:r>
            <a:r>
              <a:rPr lang="vi-VN" sz="4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cho phần </a:t>
            </a:r>
            <a:r>
              <a:rPr lang="vi-VN" sz="4000" b="0" cap="none" spc="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form</a:t>
            </a:r>
            <a:r>
              <a:rPr lang="vi-VN" sz="4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đăng nhập</a:t>
            </a: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34195357-5EE0-AD86-D255-783C293C884A}"/>
              </a:ext>
            </a:extLst>
          </p:cNvPr>
          <p:cNvSpPr/>
          <p:nvPr/>
        </p:nvSpPr>
        <p:spPr>
          <a:xfrm>
            <a:off x="18110314" y="-2649225"/>
            <a:ext cx="47262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Bước 3</a:t>
            </a: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1F8BFCC0-90E8-8450-E51D-29CE5E30FBA1}"/>
              </a:ext>
            </a:extLst>
          </p:cNvPr>
          <p:cNvSpPr/>
          <p:nvPr/>
        </p:nvSpPr>
        <p:spPr>
          <a:xfrm>
            <a:off x="4220837" y="8376499"/>
            <a:ext cx="24865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Bước 1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372318A2-F405-C555-2F7E-08A9B3C6914A}"/>
              </a:ext>
            </a:extLst>
          </p:cNvPr>
          <p:cNvSpPr txBox="1"/>
          <p:nvPr/>
        </p:nvSpPr>
        <p:spPr>
          <a:xfrm>
            <a:off x="1078381" y="1693537"/>
            <a:ext cx="8771489" cy="3311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2000" kern="100" dirty="0"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	Tạo </a:t>
            </a:r>
            <a:r>
              <a:rPr lang="vi-VN" sz="2000" kern="100" dirty="0" err="1"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database</a:t>
            </a:r>
            <a:r>
              <a:rPr lang="vi-VN" sz="2000" kern="100" dirty="0"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000" kern="100" dirty="0" err="1"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csdl</a:t>
            </a:r>
            <a:r>
              <a:rPr lang="vi-VN" sz="2000" kern="100" dirty="0"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để lưu chữ dữ liệu tài khoản và  mật khẩu của khách hàng(Dùng ngôn ngữ C# 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2000" kern="100" dirty="0"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	Ta kết nối cơ sở dữ liệu với C# bằng 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quyền chứng thực của Windows trong C# bằng cách sử dụng thuộc tính 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Integrated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Security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= SSPI hoặc 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Integrated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Security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= 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True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trong chuỗi kết nối.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	Kết nối CSDL với quyền chứng thực của SQL Server trong C# bằng cách thay 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Integrated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Security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=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True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bằng hai thông số 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User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Id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và PWD trong chuỗi kết nối. Lưu trữ chuỗi kết nối trong tập tin 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App.config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vi-VN" sz="2000" kern="100" dirty="0">
              <a:effectLst/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vi-VN" sz="2000" kern="100" dirty="0">
              <a:effectLst/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0BC29BEF-0B82-61AC-D568-AFB304A93F54}"/>
              </a:ext>
            </a:extLst>
          </p:cNvPr>
          <p:cNvSpPr txBox="1"/>
          <p:nvPr/>
        </p:nvSpPr>
        <p:spPr>
          <a:xfrm>
            <a:off x="1078381" y="1568503"/>
            <a:ext cx="8771489" cy="1819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Ta sử dụng Server Explorer sau đó 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add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connection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DESKTOP-DS1KSSQ\SQLEXPRESS</a:t>
            </a:r>
            <a:endParaRPr lang="vi-VN" sz="2000" kern="100" dirty="0">
              <a:effectLst/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Sau đó chọn 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database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name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Login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là cơ sở dữ liệu 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sql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đã lưu trước đó. Ta lấy đoạn 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data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source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trong 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conection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string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sau đó dán vào 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SqlConnection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conn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= 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new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SqlConnection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(“@”)</a:t>
            </a:r>
            <a:endParaRPr lang="vi-VN" sz="2000" kern="100" dirty="0">
              <a:effectLst/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682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9" grpId="1"/>
      <p:bldP spid="14" grpId="0"/>
      <p:bldP spid="14" grpId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4B5872DE-BB99-F8A3-9454-26687E2E5DC6}"/>
              </a:ext>
            </a:extLst>
          </p:cNvPr>
          <p:cNvSpPr/>
          <p:nvPr/>
        </p:nvSpPr>
        <p:spPr>
          <a:xfrm rot="5400000">
            <a:off x="6180109" y="-1654368"/>
            <a:ext cx="509286" cy="14400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AEF5EF46-6543-0FF3-39AE-4C09192DFE04}"/>
              </a:ext>
            </a:extLst>
          </p:cNvPr>
          <p:cNvSpPr/>
          <p:nvPr/>
        </p:nvSpPr>
        <p:spPr>
          <a:xfrm>
            <a:off x="652550" y="-1803360"/>
            <a:ext cx="509286" cy="10800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0B297BEA-AC45-A3F4-74D0-C1A382707D2E}"/>
              </a:ext>
            </a:extLst>
          </p:cNvPr>
          <p:cNvSpPr/>
          <p:nvPr/>
        </p:nvSpPr>
        <p:spPr>
          <a:xfrm rot="5400000">
            <a:off x="6180109" y="-1145082"/>
            <a:ext cx="509286" cy="14400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C0CAFA63-6228-F974-41C7-DDA3847BF072}"/>
              </a:ext>
            </a:extLst>
          </p:cNvPr>
          <p:cNvSpPr/>
          <p:nvPr/>
        </p:nvSpPr>
        <p:spPr>
          <a:xfrm>
            <a:off x="1161836" y="-1803360"/>
            <a:ext cx="509286" cy="10800000"/>
          </a:xfrm>
          <a:prstGeom prst="roundRect">
            <a:avLst/>
          </a:prstGeom>
          <a:solidFill>
            <a:srgbClr val="23EF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D1442F9A-5F4B-71AA-8251-9060C9AFA2DD}"/>
              </a:ext>
            </a:extLst>
          </p:cNvPr>
          <p:cNvSpPr/>
          <p:nvPr/>
        </p:nvSpPr>
        <p:spPr>
          <a:xfrm>
            <a:off x="3732880" y="290372"/>
            <a:ext cx="47262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Bước 3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B1E0544A-4A97-D88C-332F-7FD6B0C0CB93}"/>
              </a:ext>
            </a:extLst>
          </p:cNvPr>
          <p:cNvSpPr/>
          <p:nvPr/>
        </p:nvSpPr>
        <p:spPr>
          <a:xfrm>
            <a:off x="6640203" y="8534975"/>
            <a:ext cx="47262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Bước 4</a:t>
            </a: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CE01176E-7124-70B0-1611-72A9E15BBF01}"/>
              </a:ext>
            </a:extLst>
          </p:cNvPr>
          <p:cNvSpPr/>
          <p:nvPr/>
        </p:nvSpPr>
        <p:spPr>
          <a:xfrm>
            <a:off x="-5800050" y="1213702"/>
            <a:ext cx="24865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Bước 2</a:t>
            </a: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5ED9A23D-D923-A704-FCD2-4EA46F797FCE}"/>
              </a:ext>
            </a:extLst>
          </p:cNvPr>
          <p:cNvSpPr/>
          <p:nvPr/>
        </p:nvSpPr>
        <p:spPr>
          <a:xfrm>
            <a:off x="-4573211" y="8073310"/>
            <a:ext cx="24865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Bước 1</a:t>
            </a: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EB2E55D5-915D-07A7-1990-AA90B27E12F8}"/>
              </a:ext>
            </a:extLst>
          </p:cNvPr>
          <p:cNvSpPr/>
          <p:nvPr/>
        </p:nvSpPr>
        <p:spPr>
          <a:xfrm>
            <a:off x="1773763" y="217064"/>
            <a:ext cx="10418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+mj-lt"/>
              </a:rPr>
              <a:t>Xử lí sự kiện trong </a:t>
            </a:r>
            <a:r>
              <a:rPr lang="vi-VN" sz="54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+mj-lt"/>
              </a:rPr>
              <a:t>button</a:t>
            </a:r>
            <a:r>
              <a:rPr lang="vi-VN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+mj-lt"/>
              </a:rPr>
              <a:t> đăng nhập</a:t>
            </a:r>
            <a:endParaRPr lang="vi-VN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j-lt"/>
            </a:endParaRP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52A877D9-D0EB-A877-2591-3ABF314C52BD}"/>
              </a:ext>
            </a:extLst>
          </p:cNvPr>
          <p:cNvSpPr txBox="1"/>
          <p:nvPr/>
        </p:nvSpPr>
        <p:spPr>
          <a:xfrm>
            <a:off x="1671122" y="1743815"/>
            <a:ext cx="9931078" cy="1489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Khi giao diện 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form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đăng nhập và 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database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đã được chuẩn bị cũng như kết nối tới SQL Server thành công, bạn có thể bắt đầu xử lý sự kiện cho từng 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control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trong giao diện vừa tạo </a:t>
            </a:r>
            <a:endParaRPr lang="vi-VN" sz="2000" kern="100" dirty="0">
              <a:effectLst/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Cho 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Button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“Đăng nhập” để kiểm tra xem thông tin được nhập bởi người dùng có trùng khớp với dữ liệu trong 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database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hay không.</a:t>
            </a:r>
            <a:endParaRPr lang="vi-VN" sz="2000" kern="100" dirty="0">
              <a:effectLst/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BE587608-B0FB-1672-4EB0-2A9C12E664E9}"/>
              </a:ext>
            </a:extLst>
          </p:cNvPr>
          <p:cNvSpPr txBox="1"/>
          <p:nvPr/>
        </p:nvSpPr>
        <p:spPr>
          <a:xfrm>
            <a:off x="1855043" y="1321299"/>
            <a:ext cx="9931078" cy="2683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Ta gán 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String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tk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= 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TxtTaiKhoan.text</a:t>
            </a:r>
            <a:endParaRPr lang="vi-VN" sz="2000" kern="100" dirty="0">
              <a:effectLst/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String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mk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= 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TxtMatKhau.text</a:t>
            </a:r>
            <a:endParaRPr lang="vi-VN" sz="2000" kern="100" dirty="0">
              <a:effectLst/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String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sql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= "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select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*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from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NguoiDung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where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Taikhoan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='" + 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tk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+ "'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and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MatKhau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='" + 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mk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+ "'"</a:t>
            </a:r>
            <a:endParaRPr lang="vi-VN" sz="2000" kern="100" dirty="0">
              <a:effectLst/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MessageBox.show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nếu đăng nhập thành công và đúng trong </a:t>
            </a:r>
            <a:r>
              <a:rPr lang="vi-VN" sz="20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sql</a:t>
            </a:r>
            <a:r>
              <a:rPr lang="vi-VN" sz="20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nó sẽ hiển thị đăng nhập thành công . Nếu đăng nhập không có tài khoản hoặc sai mật khẩu sẽ hiện tài khoản hoặc mật khẩu không chính sác và đăng nhập thất bại.</a:t>
            </a:r>
            <a:endParaRPr lang="vi-VN" sz="2000" kern="100" dirty="0">
              <a:effectLst/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897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2" grpId="1"/>
      <p:bldP spid="14" grpId="0"/>
      <p:bldP spid="14" grpId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4B5872DE-BB99-F8A3-9454-26687E2E5DC6}"/>
              </a:ext>
            </a:extLst>
          </p:cNvPr>
          <p:cNvSpPr/>
          <p:nvPr/>
        </p:nvSpPr>
        <p:spPr>
          <a:xfrm rot="5400000">
            <a:off x="5841357" y="-6529195"/>
            <a:ext cx="509286" cy="14400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AEF5EF46-6543-0FF3-39AE-4C09192DFE04}"/>
              </a:ext>
            </a:extLst>
          </p:cNvPr>
          <p:cNvSpPr/>
          <p:nvPr/>
        </p:nvSpPr>
        <p:spPr>
          <a:xfrm>
            <a:off x="652550" y="-1803360"/>
            <a:ext cx="509286" cy="10800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0B297BEA-AC45-A3F4-74D0-C1A382707D2E}"/>
              </a:ext>
            </a:extLst>
          </p:cNvPr>
          <p:cNvSpPr/>
          <p:nvPr/>
        </p:nvSpPr>
        <p:spPr>
          <a:xfrm rot="5400000">
            <a:off x="5841357" y="-6019908"/>
            <a:ext cx="509286" cy="14400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C0CAFA63-6228-F974-41C7-DDA3847BF072}"/>
              </a:ext>
            </a:extLst>
          </p:cNvPr>
          <p:cNvSpPr/>
          <p:nvPr/>
        </p:nvSpPr>
        <p:spPr>
          <a:xfrm>
            <a:off x="1161836" y="-1803360"/>
            <a:ext cx="509286" cy="10800000"/>
          </a:xfrm>
          <a:prstGeom prst="roundRect">
            <a:avLst/>
          </a:prstGeom>
          <a:solidFill>
            <a:srgbClr val="23EF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D1442F9A-5F4B-71AA-8251-9060C9AFA2DD}"/>
              </a:ext>
            </a:extLst>
          </p:cNvPr>
          <p:cNvSpPr/>
          <p:nvPr/>
        </p:nvSpPr>
        <p:spPr>
          <a:xfrm>
            <a:off x="3885280" y="1803276"/>
            <a:ext cx="47262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Bước 4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9CC08E97-EB54-A83F-DC6B-C826CFBADB7F}"/>
              </a:ext>
            </a:extLst>
          </p:cNvPr>
          <p:cNvSpPr/>
          <p:nvPr/>
        </p:nvSpPr>
        <p:spPr>
          <a:xfrm>
            <a:off x="-6376825" y="4601668"/>
            <a:ext cx="24865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Bước 1</a:t>
            </a: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5116E7FF-935E-12AD-B078-1012D8605391}"/>
              </a:ext>
            </a:extLst>
          </p:cNvPr>
          <p:cNvSpPr/>
          <p:nvPr/>
        </p:nvSpPr>
        <p:spPr>
          <a:xfrm>
            <a:off x="3442401" y="-4449183"/>
            <a:ext cx="47262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Bước 3</a:t>
            </a: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477B21FD-AA9D-2105-F2A6-3A1058DB2D42}"/>
              </a:ext>
            </a:extLst>
          </p:cNvPr>
          <p:cNvSpPr/>
          <p:nvPr/>
        </p:nvSpPr>
        <p:spPr>
          <a:xfrm>
            <a:off x="-6376825" y="-923330"/>
            <a:ext cx="24865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Bước 2</a:t>
            </a: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533D300F-6AD0-1307-5C96-2BB79EE6B112}"/>
              </a:ext>
            </a:extLst>
          </p:cNvPr>
          <p:cNvSpPr/>
          <p:nvPr/>
        </p:nvSpPr>
        <p:spPr>
          <a:xfrm>
            <a:off x="2261688" y="1708437"/>
            <a:ext cx="82638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Khi đăng nhập thành công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383CA462-7F83-8618-7ADC-8CA8AEDDF8F3}"/>
              </a:ext>
            </a:extLst>
          </p:cNvPr>
          <p:cNvSpPr txBox="1"/>
          <p:nvPr/>
        </p:nvSpPr>
        <p:spPr>
          <a:xfrm>
            <a:off x="1849120" y="3157419"/>
            <a:ext cx="9845040" cy="2468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-VN" sz="28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Tạo </a:t>
            </a:r>
            <a:r>
              <a:rPr lang="vi-VN" sz="28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form</a:t>
            </a:r>
            <a:r>
              <a:rPr lang="vi-VN" sz="28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8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home</a:t>
            </a:r>
            <a:r>
              <a:rPr lang="vi-VN" sz="28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là đăng nhập thành công hệ thống ta cũng sử dụng </a:t>
            </a:r>
            <a:r>
              <a:rPr lang="vi-VN" sz="28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toolbox</a:t>
            </a:r>
            <a:r>
              <a:rPr lang="vi-VN" sz="28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vi-VN" sz="28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button</a:t>
            </a:r>
            <a:r>
              <a:rPr lang="vi-VN" sz="28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vi-VN" sz="28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pictureBox</a:t>
            </a:r>
            <a:r>
              <a:rPr lang="vi-VN" sz="28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và </a:t>
            </a:r>
            <a:r>
              <a:rPr lang="vi-VN" sz="28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laber</a:t>
            </a:r>
            <a:r>
              <a:rPr lang="vi-VN" sz="28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)</a:t>
            </a:r>
            <a:endParaRPr lang="vi-VN" sz="2800" kern="100" dirty="0">
              <a:effectLst/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-VN" sz="28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Sau đó ta sử lý </a:t>
            </a:r>
            <a:r>
              <a:rPr lang="vi-VN" sz="28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button</a:t>
            </a:r>
            <a:r>
              <a:rPr lang="vi-VN" sz="28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đăng xuất </a:t>
            </a:r>
            <a:r>
              <a:rPr lang="vi-VN" sz="28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If</a:t>
            </a:r>
            <a:r>
              <a:rPr lang="vi-VN" sz="28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vi-VN" sz="2800" kern="100" spc="15" dirty="0" err="1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MessageBox.show</a:t>
            </a:r>
            <a:r>
              <a:rPr lang="vi-VN" sz="2800" kern="100" spc="15" dirty="0">
                <a:solidFill>
                  <a:srgbClr val="081C36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(“Bạn có muốn đăng xuất không”) ta sẽ cho 2 lựa chọn “có” hoặc “không”).</a:t>
            </a:r>
            <a:endParaRPr lang="vi-VN" sz="2800" kern="100" dirty="0">
              <a:effectLst/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B04C102D-13ED-BE08-6F0E-76A9B447BA4A}"/>
              </a:ext>
            </a:extLst>
          </p:cNvPr>
          <p:cNvSpPr/>
          <p:nvPr/>
        </p:nvSpPr>
        <p:spPr>
          <a:xfrm>
            <a:off x="-8266824" y="6202440"/>
            <a:ext cx="66479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Tạo </a:t>
            </a:r>
            <a:r>
              <a:rPr lang="vi-VN" sz="5400" b="0" cap="none" spc="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Form</a:t>
            </a:r>
            <a:r>
              <a:rPr lang="vi-VN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đăng nhập</a:t>
            </a: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0847D12E-8ADD-24EC-0C37-21C27EB88576}"/>
              </a:ext>
            </a:extLst>
          </p:cNvPr>
          <p:cNvSpPr/>
          <p:nvPr/>
        </p:nvSpPr>
        <p:spPr>
          <a:xfrm>
            <a:off x="-9475635" y="428225"/>
            <a:ext cx="76498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4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</a:rPr>
              <a:t>Viết </a:t>
            </a:r>
            <a:r>
              <a:rPr lang="vi-VN" sz="4000" b="0" cap="none" spc="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</a:rPr>
              <a:t>Code</a:t>
            </a:r>
            <a:r>
              <a:rPr lang="vi-VN" sz="4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</a:rPr>
              <a:t> cho phần </a:t>
            </a:r>
            <a:r>
              <a:rPr lang="vi-VN" sz="4000" b="0" cap="none" spc="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</a:rPr>
              <a:t>form</a:t>
            </a:r>
            <a:r>
              <a:rPr lang="vi-VN" sz="4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</a:rPr>
              <a:t> đăng nhập</a:t>
            </a: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EC9580E0-01FF-EDF2-081A-FE9AF4DA49F9}"/>
              </a:ext>
            </a:extLst>
          </p:cNvPr>
          <p:cNvSpPr/>
          <p:nvPr/>
        </p:nvSpPr>
        <p:spPr>
          <a:xfrm>
            <a:off x="2997607" y="-2926452"/>
            <a:ext cx="77652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+mj-lt"/>
              </a:rPr>
              <a:t>Xử lí sự kiện trong </a:t>
            </a:r>
            <a:r>
              <a:rPr lang="vi-VN" sz="40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+mj-lt"/>
              </a:rPr>
              <a:t>button</a:t>
            </a:r>
            <a:r>
              <a:rPr lang="vi-VN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+mj-lt"/>
              </a:rPr>
              <a:t> đăng nhập</a:t>
            </a:r>
            <a:endParaRPr lang="vi-VN" sz="40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1228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1668B9C2-A3A4-EE33-EA0D-9FDBF3176140}"/>
              </a:ext>
            </a:extLst>
          </p:cNvPr>
          <p:cNvSpPr txBox="1"/>
          <p:nvPr/>
        </p:nvSpPr>
        <p:spPr>
          <a:xfrm>
            <a:off x="2305650" y="3046195"/>
            <a:ext cx="7210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800" dirty="0">
                <a:latin typeface="+mj-lt"/>
              </a:rPr>
              <a:t>Cảm ơn thầy cô và các bạn đã lắng nghe</a:t>
            </a: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F1146119-3A5C-41D6-AAE6-B93F07C9B2DD}"/>
              </a:ext>
            </a:extLst>
          </p:cNvPr>
          <p:cNvSpPr/>
          <p:nvPr/>
        </p:nvSpPr>
        <p:spPr>
          <a:xfrm>
            <a:off x="5586714" y="3345550"/>
            <a:ext cx="1172116" cy="21544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8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</a:t>
            </a:r>
            <a:r>
              <a:rPr lang="vi-VN" sz="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vi-VN" sz="8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For</a:t>
            </a:r>
            <a:r>
              <a:rPr lang="vi-VN" sz="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vi-VN" sz="8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</a:rPr>
              <a:t>Watching</a:t>
            </a:r>
            <a:endParaRPr lang="vi-VN" sz="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</a:endParaRPr>
          </a:p>
        </p:txBody>
      </p:sp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4B5872DE-BB99-F8A3-9454-26687E2E5DC6}"/>
              </a:ext>
            </a:extLst>
          </p:cNvPr>
          <p:cNvSpPr/>
          <p:nvPr/>
        </p:nvSpPr>
        <p:spPr>
          <a:xfrm rot="5400000">
            <a:off x="5963277" y="-4001126"/>
            <a:ext cx="509286" cy="14400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AEF5EF46-6543-0FF3-39AE-4C09192DFE04}"/>
              </a:ext>
            </a:extLst>
          </p:cNvPr>
          <p:cNvSpPr/>
          <p:nvPr/>
        </p:nvSpPr>
        <p:spPr>
          <a:xfrm>
            <a:off x="5586714" y="-1846660"/>
            <a:ext cx="509286" cy="10800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0B297BEA-AC45-A3F4-74D0-C1A382707D2E}"/>
              </a:ext>
            </a:extLst>
          </p:cNvPr>
          <p:cNvSpPr/>
          <p:nvPr/>
        </p:nvSpPr>
        <p:spPr>
          <a:xfrm rot="5400000">
            <a:off x="5963277" y="-3492085"/>
            <a:ext cx="509286" cy="14400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C0CAFA63-6228-F974-41C7-DDA3847BF072}"/>
              </a:ext>
            </a:extLst>
          </p:cNvPr>
          <p:cNvSpPr/>
          <p:nvPr/>
        </p:nvSpPr>
        <p:spPr>
          <a:xfrm>
            <a:off x="6096000" y="-1846660"/>
            <a:ext cx="509286" cy="10800000"/>
          </a:xfrm>
          <a:prstGeom prst="roundRect">
            <a:avLst/>
          </a:prstGeom>
          <a:solidFill>
            <a:srgbClr val="23EF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9CC08E97-EB54-A83F-DC6B-C826CFBADB7F}"/>
              </a:ext>
            </a:extLst>
          </p:cNvPr>
          <p:cNvSpPr/>
          <p:nvPr/>
        </p:nvSpPr>
        <p:spPr>
          <a:xfrm>
            <a:off x="1252068" y="4142015"/>
            <a:ext cx="24865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Bước 1</a:t>
            </a: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5116E7FF-935E-12AD-B078-1012D8605391}"/>
              </a:ext>
            </a:extLst>
          </p:cNvPr>
          <p:cNvSpPr/>
          <p:nvPr/>
        </p:nvSpPr>
        <p:spPr>
          <a:xfrm>
            <a:off x="6921532" y="88903"/>
            <a:ext cx="47262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Bước 3</a:t>
            </a: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477B21FD-AA9D-2105-F2A6-3A1058DB2D42}"/>
              </a:ext>
            </a:extLst>
          </p:cNvPr>
          <p:cNvSpPr/>
          <p:nvPr/>
        </p:nvSpPr>
        <p:spPr>
          <a:xfrm>
            <a:off x="1252068" y="0"/>
            <a:ext cx="24865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Bước 2</a:t>
            </a: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45C44A34-ABB6-D5F0-D657-DBE5E119A4EC}"/>
              </a:ext>
            </a:extLst>
          </p:cNvPr>
          <p:cNvSpPr/>
          <p:nvPr/>
        </p:nvSpPr>
        <p:spPr>
          <a:xfrm>
            <a:off x="7033292" y="4142015"/>
            <a:ext cx="47262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Bước 4</a:t>
            </a: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749B56AC-5E73-60B2-5AFD-C9062C2DDBDD}"/>
              </a:ext>
            </a:extLst>
          </p:cNvPr>
          <p:cNvSpPr/>
          <p:nvPr/>
        </p:nvSpPr>
        <p:spPr>
          <a:xfrm>
            <a:off x="604729" y="5151992"/>
            <a:ext cx="447269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4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</a:rPr>
              <a:t>Tạo </a:t>
            </a:r>
            <a:r>
              <a:rPr lang="vi-VN" sz="4000" b="0" cap="none" spc="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</a:rPr>
              <a:t>Form</a:t>
            </a:r>
            <a:r>
              <a:rPr lang="vi-VN" sz="4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</a:rPr>
              <a:t> đăng nhập</a:t>
            </a: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3C281350-341A-02CE-2C35-F684DF5828A2}"/>
              </a:ext>
            </a:extLst>
          </p:cNvPr>
          <p:cNvSpPr/>
          <p:nvPr/>
        </p:nvSpPr>
        <p:spPr>
          <a:xfrm>
            <a:off x="1" y="1111751"/>
            <a:ext cx="527046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4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</a:rPr>
              <a:t>Viết </a:t>
            </a:r>
            <a:r>
              <a:rPr lang="vi-VN" sz="4000" b="0" cap="none" spc="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</a:rPr>
              <a:t>Code</a:t>
            </a:r>
            <a:r>
              <a:rPr lang="vi-VN" sz="4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</a:rPr>
              <a:t> cho phần </a:t>
            </a:r>
            <a:r>
              <a:rPr lang="vi-VN" sz="4000" b="0" cap="none" spc="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</a:rPr>
              <a:t>form</a:t>
            </a:r>
            <a:r>
              <a:rPr lang="vi-VN" sz="4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</a:rPr>
              <a:t> đăng nhập</a:t>
            </a: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B9AC9A0F-06BC-F160-964B-3EC8AD097154}"/>
              </a:ext>
            </a:extLst>
          </p:cNvPr>
          <p:cNvSpPr/>
          <p:nvPr/>
        </p:nvSpPr>
        <p:spPr>
          <a:xfrm>
            <a:off x="6761178" y="1014990"/>
            <a:ext cx="527046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+mj-lt"/>
              </a:rPr>
              <a:t>Xử lí sự kiện trong </a:t>
            </a:r>
            <a:r>
              <a:rPr lang="vi-VN" sz="40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+mj-lt"/>
              </a:rPr>
              <a:t>button</a:t>
            </a:r>
            <a:r>
              <a:rPr lang="vi-VN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+mj-lt"/>
              </a:rPr>
              <a:t> đăng nhập</a:t>
            </a:r>
            <a:endParaRPr lang="vi-VN" sz="40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j-lt"/>
            </a:endParaRPr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B5DF98C7-4399-0A46-AB3F-A306E739FC58}"/>
              </a:ext>
            </a:extLst>
          </p:cNvPr>
          <p:cNvSpPr/>
          <p:nvPr/>
        </p:nvSpPr>
        <p:spPr>
          <a:xfrm>
            <a:off x="7455485" y="5121408"/>
            <a:ext cx="388185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4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</a:rPr>
              <a:t>Khi đăng nhập thành công</a:t>
            </a:r>
          </a:p>
        </p:txBody>
      </p:sp>
    </p:spTree>
    <p:extLst>
      <p:ext uri="{BB962C8B-B14F-4D97-AF65-F5344CB8AC3E}">
        <p14:creationId xmlns:p14="http://schemas.microsoft.com/office/powerpoint/2010/main" val="2464263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4B5872DE-BB99-F8A3-9454-26687E2E5DC6}"/>
              </a:ext>
            </a:extLst>
          </p:cNvPr>
          <p:cNvSpPr/>
          <p:nvPr/>
        </p:nvSpPr>
        <p:spPr>
          <a:xfrm rot="5400000">
            <a:off x="5841357" y="-6995674"/>
            <a:ext cx="509286" cy="14400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AEF5EF46-6543-0FF3-39AE-4C09192DFE04}"/>
              </a:ext>
            </a:extLst>
          </p:cNvPr>
          <p:cNvSpPr/>
          <p:nvPr/>
        </p:nvSpPr>
        <p:spPr>
          <a:xfrm>
            <a:off x="0" y="-1692085"/>
            <a:ext cx="509286" cy="10800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0B297BEA-AC45-A3F4-74D0-C1A382707D2E}"/>
              </a:ext>
            </a:extLst>
          </p:cNvPr>
          <p:cNvSpPr/>
          <p:nvPr/>
        </p:nvSpPr>
        <p:spPr>
          <a:xfrm rot="5400000">
            <a:off x="5963277" y="-596643"/>
            <a:ext cx="509286" cy="14400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C0CAFA63-6228-F974-41C7-DDA3847BF072}"/>
              </a:ext>
            </a:extLst>
          </p:cNvPr>
          <p:cNvSpPr/>
          <p:nvPr/>
        </p:nvSpPr>
        <p:spPr>
          <a:xfrm>
            <a:off x="11682714" y="-1816732"/>
            <a:ext cx="509286" cy="10800000"/>
          </a:xfrm>
          <a:prstGeom prst="roundRect">
            <a:avLst/>
          </a:prstGeom>
          <a:solidFill>
            <a:srgbClr val="23EF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9CC08E97-EB54-A83F-DC6B-C826CFBADB7F}"/>
              </a:ext>
            </a:extLst>
          </p:cNvPr>
          <p:cNvSpPr/>
          <p:nvPr/>
        </p:nvSpPr>
        <p:spPr>
          <a:xfrm>
            <a:off x="-4732172" y="8983268"/>
            <a:ext cx="24865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Bước 1</a:t>
            </a: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5116E7FF-935E-12AD-B078-1012D8605391}"/>
              </a:ext>
            </a:extLst>
          </p:cNvPr>
          <p:cNvSpPr/>
          <p:nvPr/>
        </p:nvSpPr>
        <p:spPr>
          <a:xfrm>
            <a:off x="14521212" y="-1846660"/>
            <a:ext cx="47262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Bước 3</a:t>
            </a: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477B21FD-AA9D-2105-F2A6-3A1058DB2D42}"/>
              </a:ext>
            </a:extLst>
          </p:cNvPr>
          <p:cNvSpPr/>
          <p:nvPr/>
        </p:nvSpPr>
        <p:spPr>
          <a:xfrm>
            <a:off x="-5494172" y="-3848858"/>
            <a:ext cx="24865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Bước 2</a:t>
            </a: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45C44A34-ABB6-D5F0-D657-DBE5E119A4EC}"/>
              </a:ext>
            </a:extLst>
          </p:cNvPr>
          <p:cNvSpPr/>
          <p:nvPr/>
        </p:nvSpPr>
        <p:spPr>
          <a:xfrm>
            <a:off x="13814317" y="8521603"/>
            <a:ext cx="47262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Bước 4</a:t>
            </a: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01367F40-C519-FBEE-CFC9-6FA933952391}"/>
              </a:ext>
            </a:extLst>
          </p:cNvPr>
          <p:cNvSpPr/>
          <p:nvPr/>
        </p:nvSpPr>
        <p:spPr>
          <a:xfrm>
            <a:off x="2675833" y="756393"/>
            <a:ext cx="68403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</a:t>
            </a:r>
            <a:r>
              <a:rPr lang="vi-V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vi-VN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For</a:t>
            </a:r>
            <a:r>
              <a:rPr lang="vi-V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vi-VN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Watching</a:t>
            </a:r>
            <a:endParaRPr lang="vi-VN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D7EDBF1E-35D8-AE65-F4C7-1948F6EC13F5}"/>
              </a:ext>
            </a:extLst>
          </p:cNvPr>
          <p:cNvSpPr txBox="1"/>
          <p:nvPr/>
        </p:nvSpPr>
        <p:spPr>
          <a:xfrm>
            <a:off x="2305650" y="3046195"/>
            <a:ext cx="72105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dirty="0">
                <a:latin typeface="+mj-lt"/>
              </a:rPr>
              <a:t>Cảm ơn thầy cô và các bạn đã lắng nghe</a:t>
            </a:r>
          </a:p>
        </p:txBody>
      </p:sp>
    </p:spTree>
    <p:extLst>
      <p:ext uri="{BB962C8B-B14F-4D97-AF65-F5344CB8AC3E}">
        <p14:creationId xmlns:p14="http://schemas.microsoft.com/office/powerpoint/2010/main" val="3956523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620</Words>
  <Application>Microsoft Office PowerPoint</Application>
  <PresentationFormat>Màn hình rộng</PresentationFormat>
  <Paragraphs>66</Paragraphs>
  <Slides>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Chủ đề Office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hoang</dc:creator>
  <cp:lastModifiedBy>hoang</cp:lastModifiedBy>
  <cp:revision>3</cp:revision>
  <dcterms:created xsi:type="dcterms:W3CDTF">2023-06-08T10:57:09Z</dcterms:created>
  <dcterms:modified xsi:type="dcterms:W3CDTF">2023-07-03T06:43:04Z</dcterms:modified>
</cp:coreProperties>
</file>