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C32E1-0D86-4685-8785-960074DAE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2F571-6F1D-4F30-AEFB-8AF1B8A1E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76E3A-343F-4DF7-A908-03BE97E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21BD8-3830-4AE7-9EC6-DD22B1AC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A52AC-9E70-4AB5-B4FB-8165E4E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CC1D-892F-4E8F-BDFF-A68A3179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6850E-12D5-4BED-A37E-AD0E18C7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D97F1-FF26-463E-8F2B-7D01A4EA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A3DAE-64DC-4293-BA80-B84FDAF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7FD69-8414-4928-9257-A260E0A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8F4C79-42D0-4BDC-B5BB-11D967604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ACEFA-5408-4BB1-80F6-912D41604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1DA80-1BEA-464C-A4E9-E007987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4ACA0-40CD-4337-93D4-3687F7F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22380-0D4D-44E0-A1A4-960F465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6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8A3F-9497-4116-98CE-1412A640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414FB-35A2-42D3-95BA-E0606D32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52B36-3245-4C0F-A3EB-180D9BB2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A6F72-B71E-4933-B1DF-C8C0701D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41E84-6868-438F-8EF7-1A85192A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13E2-C315-4E45-B67D-28F201E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B3006-8A6E-4088-84AB-880010F4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34AE4-6D30-4FB1-AA1B-9798CC17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25272-611C-43BE-8970-E3E34D4C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24308-6224-4D6A-B346-20806DD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4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C2F2D-B3BF-4986-8368-A2ABBD8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D720-2954-4613-A04B-DDEBC378F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0B852-6206-446B-B555-94538B84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E539B-4F31-4AB0-A7D0-C49635EE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37D06-05A2-499A-9E8A-F3CE13F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E96D3-8015-49C1-BEBA-2CE4463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517D2-ECD9-4DF0-A6DC-939FE010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BF075-7BDA-46B8-BF50-1835D383D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375D2-A35B-4F13-87E0-DC61EE86C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70956-3DB0-4C64-8B64-D611957F4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D5F44C-1599-47DF-ABC3-473C08331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F916A-2FF0-453D-A774-6E240B95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6CE8B8-7A61-4C6B-82F8-A822A4A8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6853A3-2EA2-4260-AE78-992F4C6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CFED6-E25B-4E3C-8AFA-8A4B714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1FDA4-5EBF-491A-BE1A-182BA6F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0107C-C88F-4EA2-8ADB-C6586285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48531B-54C3-4DCC-B165-2277EF8B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DE504-637D-4B00-B7FF-6E89509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6F581-AE61-472E-9636-36B44CB2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E57E-CE45-47FB-AA6B-40B0DC6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F7AD-AB46-499E-B080-C26CCF32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4A870-AB1A-40A5-AF5F-29D5EB4A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733C7-9549-4F2D-AA61-461F8C7A3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E5856-8F00-4D5F-94D1-3F74B6B4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CB1B7-92DE-48DF-B9BD-7C7433A5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F89AC-256C-404D-B2C8-1CCADCC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F395-9AD6-4FBC-80CE-9604332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942262-44C3-4DD5-A606-8BCF2B8B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08A54-92B4-4162-9030-54235B83E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AD6A0-20BB-4FC5-8D5F-2C174D0C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01138-CCC7-4C68-8274-480161C0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EB825-AD08-47AB-8AE9-67B30AA6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1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779A1-009C-4BFC-8F0D-183B6C3E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8B363-08ED-4F76-B151-1A00CCA0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CF53-7048-4EFD-A2C2-8C3C3D2E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E018-7029-4B16-A3E9-0F78B7EC18A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4FC2D-03DB-4C14-B6AE-402AC3073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B28FC-FD11-4D34-ABB2-810139BD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514A-28C9-4DE8-A405-7C8AEA60A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F0DA3-CB87-4999-96F6-F0F841C24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  <a:r>
              <a:rPr lang="en-US" altLang="zh-CN" b="1" dirty="0"/>
              <a:t> </a:t>
            </a:r>
            <a:r>
              <a:rPr lang="zh-CN" altLang="en-US" b="1" dirty="0"/>
              <a:t>样例演示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7ACF0-1324-4B57-B5D9-4A4675BC4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1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22607"/>
              </p:ext>
            </p:extLst>
          </p:nvPr>
        </p:nvGraphicFramePr>
        <p:xfrm>
          <a:off x="62523" y="3430724"/>
          <a:ext cx="1205059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36727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398033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3528508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max(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+max_Value[1][0]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max_Value</a:t>
                      </a:r>
                      <a:r>
                        <a:rPr lang="en-US" altLang="zh-CN" dirty="0"/>
                        <a:t>[1][4])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340783" y="1557934"/>
            <a:ext cx="873427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件物品进入考虑时，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个物品时，要么取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获得价值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且背包容量变小，要么不取背包容量不变。那此时问题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可以变成问题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,j-weight(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。取其中价值最大的策略。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1624405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286F1A-4697-4A55-9B69-48BBED9845EF}"/>
              </a:ext>
            </a:extLst>
          </p:cNvPr>
          <p:cNvCxnSpPr>
            <a:cxnSpLocks/>
          </p:cNvCxnSpPr>
          <p:nvPr/>
        </p:nvCxnSpPr>
        <p:spPr>
          <a:xfrm flipH="1" flipV="1">
            <a:off x="1833033" y="4668820"/>
            <a:ext cx="3319880" cy="315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B9FAF3-466D-4531-9573-8408F1D522A5}"/>
              </a:ext>
            </a:extLst>
          </p:cNvPr>
          <p:cNvCxnSpPr>
            <a:cxnSpLocks/>
          </p:cNvCxnSpPr>
          <p:nvPr/>
        </p:nvCxnSpPr>
        <p:spPr>
          <a:xfrm flipV="1">
            <a:off x="5552740" y="4582759"/>
            <a:ext cx="0" cy="401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9759EFB-C636-483E-AC0F-FCEAB6CE8317}"/>
              </a:ext>
            </a:extLst>
          </p:cNvPr>
          <p:cNvSpPr/>
          <p:nvPr/>
        </p:nvSpPr>
        <p:spPr>
          <a:xfrm>
            <a:off x="6399144" y="9441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7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340783" y="1557934"/>
            <a:ext cx="873427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件物品进入考虑时，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个物品时，要么取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获得价值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且背包容量变小，要么不取背包容量不变。那此时问题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可以变成问题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,j-weight(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。取其中价值最大的策略。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1624405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759EFB-C636-483E-AC0F-FCEAB6CE8317}"/>
              </a:ext>
            </a:extLst>
          </p:cNvPr>
          <p:cNvSpPr/>
          <p:nvPr/>
        </p:nvSpPr>
        <p:spPr>
          <a:xfrm>
            <a:off x="6399144" y="9441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25338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7F6247-15D5-4E16-B581-EEEDF8729EAA}"/>
              </a:ext>
            </a:extLst>
          </p:cNvPr>
          <p:cNvCxnSpPr>
            <a:cxnSpLocks/>
          </p:cNvCxnSpPr>
          <p:nvPr/>
        </p:nvCxnSpPr>
        <p:spPr>
          <a:xfrm flipH="1" flipV="1">
            <a:off x="1876065" y="4668820"/>
            <a:ext cx="3319880" cy="3153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FEC8A0-BAAC-407A-8164-843A9B9C8DED}"/>
              </a:ext>
            </a:extLst>
          </p:cNvPr>
          <p:cNvCxnSpPr>
            <a:cxnSpLocks/>
          </p:cNvCxnSpPr>
          <p:nvPr/>
        </p:nvCxnSpPr>
        <p:spPr>
          <a:xfrm flipV="1">
            <a:off x="5595772" y="4582759"/>
            <a:ext cx="0" cy="401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A91BC1-0449-48B5-A035-B538580DDEE1}"/>
              </a:ext>
            </a:extLst>
          </p:cNvPr>
          <p:cNvCxnSpPr>
            <a:cxnSpLocks/>
          </p:cNvCxnSpPr>
          <p:nvPr/>
        </p:nvCxnSpPr>
        <p:spPr>
          <a:xfrm flipH="1" flipV="1">
            <a:off x="2819152" y="4670130"/>
            <a:ext cx="3319880" cy="31531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5EB63A-407E-4D38-B1EF-7C6370C2CFDF}"/>
              </a:ext>
            </a:extLst>
          </p:cNvPr>
          <p:cNvCxnSpPr>
            <a:cxnSpLocks/>
          </p:cNvCxnSpPr>
          <p:nvPr/>
        </p:nvCxnSpPr>
        <p:spPr>
          <a:xfrm flipV="1">
            <a:off x="6538859" y="4584069"/>
            <a:ext cx="0" cy="4013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D5F0D1-CAE4-4B71-B504-83DF6BDA4A82}"/>
              </a:ext>
            </a:extLst>
          </p:cNvPr>
          <p:cNvCxnSpPr>
            <a:cxnSpLocks/>
          </p:cNvCxnSpPr>
          <p:nvPr/>
        </p:nvCxnSpPr>
        <p:spPr>
          <a:xfrm flipH="1" flipV="1">
            <a:off x="3801683" y="4666200"/>
            <a:ext cx="3319880" cy="315313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A5C04CE-BB6F-491D-A041-C18A1DC14BF8}"/>
              </a:ext>
            </a:extLst>
          </p:cNvPr>
          <p:cNvCxnSpPr>
            <a:cxnSpLocks/>
          </p:cNvCxnSpPr>
          <p:nvPr/>
        </p:nvCxnSpPr>
        <p:spPr>
          <a:xfrm flipV="1">
            <a:off x="7521390" y="4580139"/>
            <a:ext cx="0" cy="40137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A53525-13DA-4642-8ACE-9280C4DB82BE}"/>
              </a:ext>
            </a:extLst>
          </p:cNvPr>
          <p:cNvCxnSpPr>
            <a:cxnSpLocks/>
          </p:cNvCxnSpPr>
          <p:nvPr/>
        </p:nvCxnSpPr>
        <p:spPr>
          <a:xfrm flipH="1" flipV="1">
            <a:off x="4782236" y="4668820"/>
            <a:ext cx="3319880" cy="31531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AEC70D-247E-4BC8-979D-C91E6EB0D2B7}"/>
              </a:ext>
            </a:extLst>
          </p:cNvPr>
          <p:cNvCxnSpPr>
            <a:cxnSpLocks/>
          </p:cNvCxnSpPr>
          <p:nvPr/>
        </p:nvCxnSpPr>
        <p:spPr>
          <a:xfrm flipV="1">
            <a:off x="8501943" y="4582759"/>
            <a:ext cx="0" cy="40137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20BCA9-EE78-4DCC-BC49-2D9E1AF36463}"/>
              </a:ext>
            </a:extLst>
          </p:cNvPr>
          <p:cNvCxnSpPr>
            <a:cxnSpLocks/>
          </p:cNvCxnSpPr>
          <p:nvPr/>
        </p:nvCxnSpPr>
        <p:spPr>
          <a:xfrm flipH="1" flipV="1">
            <a:off x="5895793" y="4680300"/>
            <a:ext cx="3319880" cy="3153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91B9C0-60E4-4A85-854A-52EBBE1051EA}"/>
              </a:ext>
            </a:extLst>
          </p:cNvPr>
          <p:cNvCxnSpPr>
            <a:cxnSpLocks/>
          </p:cNvCxnSpPr>
          <p:nvPr/>
        </p:nvCxnSpPr>
        <p:spPr>
          <a:xfrm flipV="1">
            <a:off x="9615500" y="4594239"/>
            <a:ext cx="0" cy="40137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E250315-0F9A-4517-920D-66FC25D5E0FA}"/>
              </a:ext>
            </a:extLst>
          </p:cNvPr>
          <p:cNvCxnSpPr>
            <a:cxnSpLocks/>
          </p:cNvCxnSpPr>
          <p:nvPr/>
        </p:nvCxnSpPr>
        <p:spPr>
          <a:xfrm flipH="1" flipV="1">
            <a:off x="6930410" y="4680955"/>
            <a:ext cx="3319880" cy="31531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24C263-340D-49D6-B0E4-6E0CD658897C}"/>
              </a:ext>
            </a:extLst>
          </p:cNvPr>
          <p:cNvCxnSpPr>
            <a:cxnSpLocks/>
          </p:cNvCxnSpPr>
          <p:nvPr/>
        </p:nvCxnSpPr>
        <p:spPr>
          <a:xfrm flipV="1">
            <a:off x="10650117" y="4594894"/>
            <a:ext cx="0" cy="401374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21C00F0-E407-4EDE-AD26-07B844AED054}"/>
              </a:ext>
            </a:extLst>
          </p:cNvPr>
          <p:cNvCxnSpPr>
            <a:cxnSpLocks/>
          </p:cNvCxnSpPr>
          <p:nvPr/>
        </p:nvCxnSpPr>
        <p:spPr>
          <a:xfrm flipH="1" flipV="1">
            <a:off x="7947283" y="4657340"/>
            <a:ext cx="3319880" cy="31531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E0B5AF-8E13-4E23-8491-BB6E9E4CA883}"/>
              </a:ext>
            </a:extLst>
          </p:cNvPr>
          <p:cNvCxnSpPr>
            <a:cxnSpLocks/>
          </p:cNvCxnSpPr>
          <p:nvPr/>
        </p:nvCxnSpPr>
        <p:spPr>
          <a:xfrm flipV="1">
            <a:off x="11666990" y="4571279"/>
            <a:ext cx="0" cy="40137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0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1624405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C6460C6C-5345-409E-BFE4-FCC432419E98}"/>
              </a:ext>
            </a:extLst>
          </p:cNvPr>
          <p:cNvSpPr/>
          <p:nvPr/>
        </p:nvSpPr>
        <p:spPr>
          <a:xfrm>
            <a:off x="3378836" y="1965071"/>
            <a:ext cx="8734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注意！此时我们已经知道了所有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，就是说，你问我：背包容量最大为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，从前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件物品做选择，最大价值时多少？对于问题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(2,j)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，我直接回答你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就是答案。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58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2345168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32373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C0D1F16F-603F-4AB0-9137-B0FE9B5E326E}"/>
              </a:ext>
            </a:extLst>
          </p:cNvPr>
          <p:cNvSpPr/>
          <p:nvPr/>
        </p:nvSpPr>
        <p:spPr>
          <a:xfrm>
            <a:off x="7131836" y="9441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E446AD-CF08-40E5-8A4F-8A81CE3CD8C9}"/>
              </a:ext>
            </a:extLst>
          </p:cNvPr>
          <p:cNvSpPr/>
          <p:nvPr/>
        </p:nvSpPr>
        <p:spPr>
          <a:xfrm>
            <a:off x="3185193" y="1887916"/>
            <a:ext cx="87342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件物品进入考虑时，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不足以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个物品时，相当于第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个物品不存在，完全不用考虑它。那此时问题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相当于问题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4FADCD-E8F5-4044-8A40-66D442765074}"/>
              </a:ext>
            </a:extLst>
          </p:cNvPr>
          <p:cNvCxnSpPr/>
          <p:nvPr/>
        </p:nvCxnSpPr>
        <p:spPr>
          <a:xfrm flipV="1">
            <a:off x="2549563" y="4959275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AE6EBBE-CFC7-4E7A-AE63-57B4701EAC63}"/>
              </a:ext>
            </a:extLst>
          </p:cNvPr>
          <p:cNvCxnSpPr/>
          <p:nvPr/>
        </p:nvCxnSpPr>
        <p:spPr>
          <a:xfrm flipV="1">
            <a:off x="3603542" y="4959275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2345168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75312"/>
              </p:ext>
            </p:extLst>
          </p:nvPr>
        </p:nvGraphicFramePr>
        <p:xfrm>
          <a:off x="62523" y="3430724"/>
          <a:ext cx="1205059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4178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494852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3281082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397024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max(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+max_Value[2][0]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max_Value</a:t>
                      </a:r>
                      <a:r>
                        <a:rPr lang="en-US" altLang="zh-CN" dirty="0"/>
                        <a:t>[2][3])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C0D1F16F-603F-4AB0-9137-B0FE9B5E326E}"/>
              </a:ext>
            </a:extLst>
          </p:cNvPr>
          <p:cNvSpPr/>
          <p:nvPr/>
        </p:nvSpPr>
        <p:spPr>
          <a:xfrm>
            <a:off x="7131836" y="9441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4FADCD-E8F5-4044-8A40-66D442765074}"/>
              </a:ext>
            </a:extLst>
          </p:cNvPr>
          <p:cNvCxnSpPr/>
          <p:nvPr/>
        </p:nvCxnSpPr>
        <p:spPr>
          <a:xfrm flipV="1">
            <a:off x="4615031" y="4959275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AE6EBBE-CFC7-4E7A-AE63-57B4701EAC63}"/>
              </a:ext>
            </a:extLst>
          </p:cNvPr>
          <p:cNvCxnSpPr>
            <a:cxnSpLocks/>
          </p:cNvCxnSpPr>
          <p:nvPr/>
        </p:nvCxnSpPr>
        <p:spPr>
          <a:xfrm flipH="1" flipV="1">
            <a:off x="1376979" y="4997905"/>
            <a:ext cx="2904565" cy="302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3B959CF-22D1-4B8A-9E61-6815F0EB9882}"/>
              </a:ext>
            </a:extLst>
          </p:cNvPr>
          <p:cNvSpPr/>
          <p:nvPr/>
        </p:nvSpPr>
        <p:spPr>
          <a:xfrm>
            <a:off x="3340783" y="1557934"/>
            <a:ext cx="873427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件物品进入考虑时，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个物品时，要么取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获得价值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且背包容量变小，要么不取背包容量不变。那此时问题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可以变成问题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,j-weight(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。取其中价值最大的策略。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EBE0A6-7862-49C1-B8AD-2B5D956A50D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503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2345168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92938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C0D1F16F-603F-4AB0-9137-B0FE9B5E326E}"/>
              </a:ext>
            </a:extLst>
          </p:cNvPr>
          <p:cNvSpPr/>
          <p:nvPr/>
        </p:nvSpPr>
        <p:spPr>
          <a:xfrm>
            <a:off x="7131836" y="9441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E446AD-CF08-40E5-8A4F-8A81CE3CD8C9}"/>
              </a:ext>
            </a:extLst>
          </p:cNvPr>
          <p:cNvSpPr/>
          <p:nvPr/>
        </p:nvSpPr>
        <p:spPr>
          <a:xfrm>
            <a:off x="3185193" y="1887916"/>
            <a:ext cx="87342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件物品进入考虑时，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不足以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个物品时，相当于第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个物品不存在，完全不用考虑它。那此时问题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相当于问题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BA805E-BC82-4A1A-BEE1-6751C3EBF728}"/>
              </a:ext>
            </a:extLst>
          </p:cNvPr>
          <p:cNvCxnSpPr>
            <a:cxnSpLocks/>
          </p:cNvCxnSpPr>
          <p:nvPr/>
        </p:nvCxnSpPr>
        <p:spPr>
          <a:xfrm flipH="1" flipV="1">
            <a:off x="2842953" y="4995144"/>
            <a:ext cx="2597577" cy="332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EF4593B-A07F-45FD-9189-DDF77044CD48}"/>
              </a:ext>
            </a:extLst>
          </p:cNvPr>
          <p:cNvCxnSpPr>
            <a:cxnSpLocks/>
          </p:cNvCxnSpPr>
          <p:nvPr/>
        </p:nvCxnSpPr>
        <p:spPr>
          <a:xfrm flipV="1">
            <a:off x="5840357" y="4925803"/>
            <a:ext cx="0" cy="401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56275C-6CC5-4439-9923-402F7F8F21DD}"/>
              </a:ext>
            </a:extLst>
          </p:cNvPr>
          <p:cNvCxnSpPr>
            <a:cxnSpLocks/>
          </p:cNvCxnSpPr>
          <p:nvPr/>
        </p:nvCxnSpPr>
        <p:spPr>
          <a:xfrm flipH="1" flipV="1">
            <a:off x="3765665" y="4995144"/>
            <a:ext cx="2617953" cy="33334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B71A88-8640-46D9-9C8A-936E53032D45}"/>
              </a:ext>
            </a:extLst>
          </p:cNvPr>
          <p:cNvCxnSpPr>
            <a:cxnSpLocks/>
          </p:cNvCxnSpPr>
          <p:nvPr/>
        </p:nvCxnSpPr>
        <p:spPr>
          <a:xfrm flipV="1">
            <a:off x="6783444" y="4927113"/>
            <a:ext cx="0" cy="4013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9D7BFD-661E-4F79-A6A3-DBE0E0A2EE49}"/>
              </a:ext>
            </a:extLst>
          </p:cNvPr>
          <p:cNvCxnSpPr>
            <a:cxnSpLocks/>
          </p:cNvCxnSpPr>
          <p:nvPr/>
        </p:nvCxnSpPr>
        <p:spPr>
          <a:xfrm flipH="1" flipV="1">
            <a:off x="4767220" y="4995144"/>
            <a:ext cx="2598930" cy="32941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D3DD876-74EE-4F53-BDB5-93D5866098DD}"/>
              </a:ext>
            </a:extLst>
          </p:cNvPr>
          <p:cNvCxnSpPr>
            <a:cxnSpLocks/>
          </p:cNvCxnSpPr>
          <p:nvPr/>
        </p:nvCxnSpPr>
        <p:spPr>
          <a:xfrm flipV="1">
            <a:off x="7765975" y="4923183"/>
            <a:ext cx="0" cy="40137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D2F737-C012-4A3D-A4C5-56FD0D22490E}"/>
              </a:ext>
            </a:extLst>
          </p:cNvPr>
          <p:cNvCxnSpPr>
            <a:cxnSpLocks/>
          </p:cNvCxnSpPr>
          <p:nvPr/>
        </p:nvCxnSpPr>
        <p:spPr>
          <a:xfrm flipH="1" flipV="1">
            <a:off x="5706208" y="4995144"/>
            <a:ext cx="2640494" cy="33203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6D52C4-FAEC-488B-9779-80248268B096}"/>
              </a:ext>
            </a:extLst>
          </p:cNvPr>
          <p:cNvCxnSpPr>
            <a:cxnSpLocks/>
          </p:cNvCxnSpPr>
          <p:nvPr/>
        </p:nvCxnSpPr>
        <p:spPr>
          <a:xfrm flipV="1">
            <a:off x="8746528" y="4925803"/>
            <a:ext cx="0" cy="40137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4C0500-995E-4CA7-AA6D-F30872E49612}"/>
              </a:ext>
            </a:extLst>
          </p:cNvPr>
          <p:cNvCxnSpPr>
            <a:cxnSpLocks/>
          </p:cNvCxnSpPr>
          <p:nvPr/>
        </p:nvCxnSpPr>
        <p:spPr>
          <a:xfrm flipH="1" flipV="1">
            <a:off x="6783444" y="4995144"/>
            <a:ext cx="2676815" cy="34351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DD8442-B735-4E29-A8AE-4273E90E2A9D}"/>
              </a:ext>
            </a:extLst>
          </p:cNvPr>
          <p:cNvCxnSpPr>
            <a:cxnSpLocks/>
          </p:cNvCxnSpPr>
          <p:nvPr/>
        </p:nvCxnSpPr>
        <p:spPr>
          <a:xfrm flipV="1">
            <a:off x="9860085" y="4937283"/>
            <a:ext cx="0" cy="40137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826F8B-F9FC-408C-9958-4015EBBAA98A}"/>
              </a:ext>
            </a:extLst>
          </p:cNvPr>
          <p:cNvCxnSpPr>
            <a:cxnSpLocks/>
          </p:cNvCxnSpPr>
          <p:nvPr/>
        </p:nvCxnSpPr>
        <p:spPr>
          <a:xfrm flipH="1" flipV="1">
            <a:off x="7799294" y="4995144"/>
            <a:ext cx="2695583" cy="34417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4D217B-7F66-4A7A-8B14-139C493C1607}"/>
              </a:ext>
            </a:extLst>
          </p:cNvPr>
          <p:cNvCxnSpPr>
            <a:cxnSpLocks/>
          </p:cNvCxnSpPr>
          <p:nvPr/>
        </p:nvCxnSpPr>
        <p:spPr>
          <a:xfrm flipV="1">
            <a:off x="10894702" y="4937938"/>
            <a:ext cx="0" cy="401374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AB1CC2-1AE9-4C68-8F9D-FAB0BFB3E141}"/>
              </a:ext>
            </a:extLst>
          </p:cNvPr>
          <p:cNvCxnSpPr>
            <a:cxnSpLocks/>
          </p:cNvCxnSpPr>
          <p:nvPr/>
        </p:nvCxnSpPr>
        <p:spPr>
          <a:xfrm flipH="1" flipV="1">
            <a:off x="8877993" y="4995144"/>
            <a:ext cx="2633756" cy="32055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30F422D-1EEE-4ED1-8138-2BB03DDB3E8E}"/>
              </a:ext>
            </a:extLst>
          </p:cNvPr>
          <p:cNvCxnSpPr>
            <a:cxnSpLocks/>
          </p:cNvCxnSpPr>
          <p:nvPr/>
        </p:nvCxnSpPr>
        <p:spPr>
          <a:xfrm flipV="1">
            <a:off x="11911575" y="4914323"/>
            <a:ext cx="0" cy="40137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0FA7D57-2844-4DD2-9D7A-DB3D7E6B2A34}"/>
              </a:ext>
            </a:extLst>
          </p:cNvPr>
          <p:cNvCxnSpPr>
            <a:cxnSpLocks/>
          </p:cNvCxnSpPr>
          <p:nvPr/>
        </p:nvCxnSpPr>
        <p:spPr>
          <a:xfrm flipH="1" flipV="1">
            <a:off x="1697124" y="4995144"/>
            <a:ext cx="2771688" cy="32055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F58C93D-973B-42DB-A6C9-8CFD2252E791}"/>
              </a:ext>
            </a:extLst>
          </p:cNvPr>
          <p:cNvCxnSpPr>
            <a:cxnSpLocks/>
          </p:cNvCxnSpPr>
          <p:nvPr/>
        </p:nvCxnSpPr>
        <p:spPr>
          <a:xfrm flipV="1">
            <a:off x="4868638" y="4914323"/>
            <a:ext cx="0" cy="4013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2345168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46341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786174C-4293-41C9-8D51-B5A271A01F1C}"/>
              </a:ext>
            </a:extLst>
          </p:cNvPr>
          <p:cNvSpPr/>
          <p:nvPr/>
        </p:nvSpPr>
        <p:spPr>
          <a:xfrm>
            <a:off x="3378836" y="1965071"/>
            <a:ext cx="8734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注意！此时我们已经知道了所有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，就是说，你问我：背包容量最大为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，从前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件物品做选择，最大价值时多少？对于问题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(3,j)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，我直接回答你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就是答案。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89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3134334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23160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786174C-4293-41C9-8D51-B5A271A01F1C}"/>
              </a:ext>
            </a:extLst>
          </p:cNvPr>
          <p:cNvSpPr/>
          <p:nvPr/>
        </p:nvSpPr>
        <p:spPr>
          <a:xfrm>
            <a:off x="3340783" y="2291695"/>
            <a:ext cx="87342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同理，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个物品进入考虑。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DBB2C4-E98B-4C4F-BE97-E5FAF52CD98A}"/>
              </a:ext>
            </a:extLst>
          </p:cNvPr>
          <p:cNvSpPr/>
          <p:nvPr/>
        </p:nvSpPr>
        <p:spPr>
          <a:xfrm>
            <a:off x="7868784" y="9370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F54D83-DC01-4466-B15A-B21A6D037870}"/>
              </a:ext>
            </a:extLst>
          </p:cNvPr>
          <p:cNvCxnSpPr/>
          <p:nvPr/>
        </p:nvCxnSpPr>
        <p:spPr>
          <a:xfrm flipV="1">
            <a:off x="2571078" y="5389581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E63AD5A-1A8C-4E28-BAE2-3FB55ED74952}"/>
              </a:ext>
            </a:extLst>
          </p:cNvPr>
          <p:cNvCxnSpPr/>
          <p:nvPr/>
        </p:nvCxnSpPr>
        <p:spPr>
          <a:xfrm flipV="1">
            <a:off x="3594578" y="5412889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471264A-0AC1-4A1A-853B-AFB754C04589}"/>
              </a:ext>
            </a:extLst>
          </p:cNvPr>
          <p:cNvCxnSpPr/>
          <p:nvPr/>
        </p:nvCxnSpPr>
        <p:spPr>
          <a:xfrm flipV="1">
            <a:off x="4659854" y="5389581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C19767-B2B5-4FDB-B01B-64D09C17F9A1}"/>
              </a:ext>
            </a:extLst>
          </p:cNvPr>
          <p:cNvCxnSpPr/>
          <p:nvPr/>
        </p:nvCxnSpPr>
        <p:spPr>
          <a:xfrm flipV="1">
            <a:off x="5595770" y="5412889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C79A846-D368-4087-8F71-0E9D9F454F27}"/>
              </a:ext>
            </a:extLst>
          </p:cNvPr>
          <p:cNvCxnSpPr/>
          <p:nvPr/>
        </p:nvCxnSpPr>
        <p:spPr>
          <a:xfrm flipV="1">
            <a:off x="6563958" y="5393166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55FE5B-6BF7-4770-88FB-F6BBC52CD4A4}"/>
              </a:ext>
            </a:extLst>
          </p:cNvPr>
          <p:cNvCxnSpPr/>
          <p:nvPr/>
        </p:nvCxnSpPr>
        <p:spPr>
          <a:xfrm flipV="1">
            <a:off x="7585935" y="5412889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51BD89-EF0A-4736-B611-69288F5EF35C}"/>
              </a:ext>
            </a:extLst>
          </p:cNvPr>
          <p:cNvCxnSpPr/>
          <p:nvPr/>
        </p:nvCxnSpPr>
        <p:spPr>
          <a:xfrm flipV="1">
            <a:off x="8636976" y="5412889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05F706-EF60-4C51-8237-25955788548E}"/>
              </a:ext>
            </a:extLst>
          </p:cNvPr>
          <p:cNvCxnSpPr/>
          <p:nvPr/>
        </p:nvCxnSpPr>
        <p:spPr>
          <a:xfrm flipV="1">
            <a:off x="9576099" y="5393166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932119-7ACB-445E-9D59-DD743AAD83A7}"/>
              </a:ext>
            </a:extLst>
          </p:cNvPr>
          <p:cNvCxnSpPr/>
          <p:nvPr/>
        </p:nvCxnSpPr>
        <p:spPr>
          <a:xfrm flipV="1">
            <a:off x="10598075" y="5393166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BD6F1EB-7F3C-4BC8-97D5-8FCAB33436DB}"/>
              </a:ext>
            </a:extLst>
          </p:cNvPr>
          <p:cNvCxnSpPr>
            <a:cxnSpLocks/>
          </p:cNvCxnSpPr>
          <p:nvPr/>
        </p:nvCxnSpPr>
        <p:spPr>
          <a:xfrm flipH="1" flipV="1">
            <a:off x="1833032" y="5410269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E85EAC8-D87C-4AFB-BEFF-30DFB1A92A44}"/>
              </a:ext>
            </a:extLst>
          </p:cNvPr>
          <p:cNvCxnSpPr>
            <a:cxnSpLocks/>
          </p:cNvCxnSpPr>
          <p:nvPr/>
        </p:nvCxnSpPr>
        <p:spPr>
          <a:xfrm flipH="1" flipV="1">
            <a:off x="2877419" y="5410269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766540-D20B-40CE-9C0B-0DD5EDFB6A6D}"/>
              </a:ext>
            </a:extLst>
          </p:cNvPr>
          <p:cNvCxnSpPr>
            <a:cxnSpLocks/>
          </p:cNvCxnSpPr>
          <p:nvPr/>
        </p:nvCxnSpPr>
        <p:spPr>
          <a:xfrm flipH="1" flipV="1">
            <a:off x="3812709" y="5421922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EA305EE-EF37-43D5-88E3-F81240ED5672}"/>
              </a:ext>
            </a:extLst>
          </p:cNvPr>
          <p:cNvCxnSpPr>
            <a:cxnSpLocks/>
          </p:cNvCxnSpPr>
          <p:nvPr/>
        </p:nvCxnSpPr>
        <p:spPr>
          <a:xfrm flipH="1" flipV="1">
            <a:off x="4783579" y="5421922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9B02-B297-4B21-A9FE-DF00ADD4C6F5}"/>
              </a:ext>
            </a:extLst>
          </p:cNvPr>
          <p:cNvCxnSpPr>
            <a:cxnSpLocks/>
          </p:cNvCxnSpPr>
          <p:nvPr/>
        </p:nvCxnSpPr>
        <p:spPr>
          <a:xfrm flipH="1" flipV="1">
            <a:off x="5826452" y="5442609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89A6D4E-95A6-4445-B1E1-438E0F07F0F3}"/>
              </a:ext>
            </a:extLst>
          </p:cNvPr>
          <p:cNvCxnSpPr>
            <a:cxnSpLocks/>
          </p:cNvCxnSpPr>
          <p:nvPr/>
        </p:nvCxnSpPr>
        <p:spPr>
          <a:xfrm flipH="1" flipV="1">
            <a:off x="6848427" y="5421922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13E7BF-9887-4EFC-AC4B-7F06A89F2A05}"/>
              </a:ext>
            </a:extLst>
          </p:cNvPr>
          <p:cNvCxnSpPr>
            <a:cxnSpLocks/>
          </p:cNvCxnSpPr>
          <p:nvPr/>
        </p:nvCxnSpPr>
        <p:spPr>
          <a:xfrm flipH="1" flipV="1">
            <a:off x="7805589" y="5411096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F3E1B5-6769-491D-9F1D-AC44A3C58DB2}"/>
              </a:ext>
            </a:extLst>
          </p:cNvPr>
          <p:cNvCxnSpPr>
            <a:cxnSpLocks/>
          </p:cNvCxnSpPr>
          <p:nvPr/>
        </p:nvCxnSpPr>
        <p:spPr>
          <a:xfrm flipH="1" flipV="1">
            <a:off x="8838590" y="5421922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1C7CE0A-BD20-4960-9B9F-4EB3FFB1FDC0}"/>
              </a:ext>
            </a:extLst>
          </p:cNvPr>
          <p:cNvCxnSpPr/>
          <p:nvPr/>
        </p:nvCxnSpPr>
        <p:spPr>
          <a:xfrm flipV="1">
            <a:off x="11638092" y="5403992"/>
            <a:ext cx="0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490936-2B0C-4092-A556-7F52B73939F0}"/>
              </a:ext>
            </a:extLst>
          </p:cNvPr>
          <p:cNvCxnSpPr>
            <a:cxnSpLocks/>
          </p:cNvCxnSpPr>
          <p:nvPr/>
        </p:nvCxnSpPr>
        <p:spPr>
          <a:xfrm flipH="1" flipV="1">
            <a:off x="9878607" y="5432748"/>
            <a:ext cx="1770510" cy="2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3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3872754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A213165A-DCAF-4765-BAC1-58CBF3CB8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84333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786174C-4293-41C9-8D51-B5A271A01F1C}"/>
              </a:ext>
            </a:extLst>
          </p:cNvPr>
          <p:cNvSpPr/>
          <p:nvPr/>
        </p:nvSpPr>
        <p:spPr>
          <a:xfrm>
            <a:off x="3340783" y="2291695"/>
            <a:ext cx="87342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同理，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=5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个物品进入考虑。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DBB2C4-E98B-4C4F-BE97-E5FAF52CD98A}"/>
              </a:ext>
            </a:extLst>
          </p:cNvPr>
          <p:cNvSpPr/>
          <p:nvPr/>
        </p:nvSpPr>
        <p:spPr>
          <a:xfrm>
            <a:off x="8588460" y="9370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8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31F6B5-1659-4732-9041-7AA5BF9D9687}"/>
              </a:ext>
            </a:extLst>
          </p:cNvPr>
          <p:cNvSpPr/>
          <p:nvPr/>
        </p:nvSpPr>
        <p:spPr>
          <a:xfrm>
            <a:off x="1728860" y="706426"/>
            <a:ext cx="8734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注意！此时我们已经知道了所有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，就是说，你问我：背包容量最大为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，从前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件物品做选择，最大价值时多少？对于问题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(5,j)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，我直接回答你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就是答案。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C85BAA-3C6D-4634-9BAF-5803E165F1E7}"/>
              </a:ext>
            </a:extLst>
          </p:cNvPr>
          <p:cNvSpPr/>
          <p:nvPr/>
        </p:nvSpPr>
        <p:spPr>
          <a:xfrm>
            <a:off x="1728858" y="3013501"/>
            <a:ext cx="87342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题目的物品数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n=5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，背包容量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v=10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，该问题是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(5,10)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，所以最终输出的答案就是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[5][10]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AF251D-DE5F-4A69-A863-1D293316D09D}"/>
              </a:ext>
            </a:extLst>
          </p:cNvPr>
          <p:cNvSpPr/>
          <p:nvPr/>
        </p:nvSpPr>
        <p:spPr>
          <a:xfrm>
            <a:off x="1728858" y="4951246"/>
            <a:ext cx="8734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这个样例的分析过程中有些东西看似规律，实际上是由于样例数据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or 5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的特殊性导致的，并不是普遍成立的，需要明辨！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9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91952"/>
              </p:ext>
            </p:extLst>
          </p:nvPr>
        </p:nvGraphicFramePr>
        <p:xfrm>
          <a:off x="1910375" y="3430724"/>
          <a:ext cx="812799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952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99624"/>
              </p:ext>
            </p:extLst>
          </p:nvPr>
        </p:nvGraphicFramePr>
        <p:xfrm>
          <a:off x="62522" y="3430724"/>
          <a:ext cx="120444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07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3707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8075565" y="2093738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初始化基本状态</a:t>
            </a:r>
          </a:p>
        </p:txBody>
      </p:sp>
    </p:spTree>
    <p:extLst>
      <p:ext uri="{BB962C8B-B14F-4D97-AF65-F5344CB8AC3E}">
        <p14:creationId xmlns:p14="http://schemas.microsoft.com/office/powerpoint/2010/main" val="109907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06879"/>
              </p:ext>
            </p:extLst>
          </p:nvPr>
        </p:nvGraphicFramePr>
        <p:xfrm>
          <a:off x="62522" y="3430724"/>
          <a:ext cx="120620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72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5172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6748478" y="1954247"/>
            <a:ext cx="37769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规定递推方向：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递增，对于确定的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递增</a:t>
            </a:r>
          </a:p>
        </p:txBody>
      </p:sp>
    </p:spTree>
    <p:extLst>
      <p:ext uri="{BB962C8B-B14F-4D97-AF65-F5344CB8AC3E}">
        <p14:creationId xmlns:p14="http://schemas.microsoft.com/office/powerpoint/2010/main" val="367199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4595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077617" y="1954247"/>
            <a:ext cx="8734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不足以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个物品时，相当于第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个物品不存在，完全不用考虑它。那此时问题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相当于问题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7" y="830997"/>
            <a:ext cx="903642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286F1A-4697-4A55-9B69-48BBED9845EF}"/>
              </a:ext>
            </a:extLst>
          </p:cNvPr>
          <p:cNvCxnSpPr/>
          <p:nvPr/>
        </p:nvCxnSpPr>
        <p:spPr>
          <a:xfrm flipV="1">
            <a:off x="2581837" y="4238513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DBF79D-ADE3-4484-8AC6-4B295EC68130}"/>
              </a:ext>
            </a:extLst>
          </p:cNvPr>
          <p:cNvCxnSpPr/>
          <p:nvPr/>
        </p:nvCxnSpPr>
        <p:spPr>
          <a:xfrm flipV="1">
            <a:off x="3603542" y="4238513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B9FAF3-466D-4531-9573-8408F1D522A5}"/>
              </a:ext>
            </a:extLst>
          </p:cNvPr>
          <p:cNvCxnSpPr/>
          <p:nvPr/>
        </p:nvCxnSpPr>
        <p:spPr>
          <a:xfrm flipV="1">
            <a:off x="4573795" y="4238513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58DBCC2-BD00-4CE2-BB4F-5351F4D05C4E}"/>
              </a:ext>
            </a:extLst>
          </p:cNvPr>
          <p:cNvCxnSpPr/>
          <p:nvPr/>
        </p:nvCxnSpPr>
        <p:spPr>
          <a:xfrm flipV="1">
            <a:off x="5617286" y="4238513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8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83966"/>
              </p:ext>
            </p:extLst>
          </p:nvPr>
        </p:nvGraphicFramePr>
        <p:xfrm>
          <a:off x="62523" y="3430724"/>
          <a:ext cx="1205059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417309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355002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332985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max(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+max_Value[0][0]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max_Value</a:t>
                      </a:r>
                      <a:r>
                        <a:rPr lang="en-US" altLang="zh-CN" dirty="0"/>
                        <a:t>[0][5])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260497" y="1749906"/>
            <a:ext cx="87342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个物品时，要么取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获得价值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且背包容量变小，要么不取背包容量不变。那此时问题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可以变成问题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,j-weight(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。取其中价值最大的策略。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7" y="830997"/>
            <a:ext cx="903642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58DBCC2-BD00-4CE2-BB4F-5351F4D05C4E}"/>
              </a:ext>
            </a:extLst>
          </p:cNvPr>
          <p:cNvCxnSpPr/>
          <p:nvPr/>
        </p:nvCxnSpPr>
        <p:spPr>
          <a:xfrm flipV="1">
            <a:off x="6542444" y="4249271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4AFA44-BC28-4676-9062-BE6702F9C351}"/>
              </a:ext>
            </a:extLst>
          </p:cNvPr>
          <p:cNvCxnSpPr>
            <a:cxnSpLocks/>
          </p:cNvCxnSpPr>
          <p:nvPr/>
        </p:nvCxnSpPr>
        <p:spPr>
          <a:xfrm flipH="1" flipV="1">
            <a:off x="1833032" y="4249271"/>
            <a:ext cx="4587940" cy="344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29182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260497" y="1749906"/>
            <a:ext cx="87342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个物品时，要么取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获得价值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且背包容量变小，要么不取背包容量不变。那此时问题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可以变成问题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,j-weight(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。取其中价值最大的策略。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7" y="830997"/>
            <a:ext cx="903642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58DBCC2-BD00-4CE2-BB4F-5351F4D05C4E}"/>
              </a:ext>
            </a:extLst>
          </p:cNvPr>
          <p:cNvCxnSpPr/>
          <p:nvPr/>
        </p:nvCxnSpPr>
        <p:spPr>
          <a:xfrm flipV="1">
            <a:off x="6542444" y="4249271"/>
            <a:ext cx="0" cy="3442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4AFA44-BC28-4676-9062-BE6702F9C351}"/>
              </a:ext>
            </a:extLst>
          </p:cNvPr>
          <p:cNvCxnSpPr>
            <a:cxnSpLocks/>
          </p:cNvCxnSpPr>
          <p:nvPr/>
        </p:nvCxnSpPr>
        <p:spPr>
          <a:xfrm flipH="1" flipV="1">
            <a:off x="1833032" y="4249271"/>
            <a:ext cx="4587940" cy="3442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7D1244-2D73-4989-904F-07D3C1596262}"/>
              </a:ext>
            </a:extLst>
          </p:cNvPr>
          <p:cNvCxnSpPr/>
          <p:nvPr/>
        </p:nvCxnSpPr>
        <p:spPr>
          <a:xfrm flipV="1">
            <a:off x="7566212" y="4250580"/>
            <a:ext cx="0" cy="34424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4D7BE28-550B-42A0-8050-62977CEADE65}"/>
              </a:ext>
            </a:extLst>
          </p:cNvPr>
          <p:cNvCxnSpPr>
            <a:cxnSpLocks/>
          </p:cNvCxnSpPr>
          <p:nvPr/>
        </p:nvCxnSpPr>
        <p:spPr>
          <a:xfrm flipH="1" flipV="1">
            <a:off x="2856800" y="4250580"/>
            <a:ext cx="4587940" cy="3442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CA534AE-F816-4D0A-BD25-B1DAABC76DB8}"/>
              </a:ext>
            </a:extLst>
          </p:cNvPr>
          <p:cNvCxnSpPr/>
          <p:nvPr/>
        </p:nvCxnSpPr>
        <p:spPr>
          <a:xfrm flipV="1">
            <a:off x="8562087" y="4249925"/>
            <a:ext cx="0" cy="34424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AA02DC-DB65-4AD7-81B5-31C12E848C70}"/>
              </a:ext>
            </a:extLst>
          </p:cNvPr>
          <p:cNvCxnSpPr>
            <a:cxnSpLocks/>
          </p:cNvCxnSpPr>
          <p:nvPr/>
        </p:nvCxnSpPr>
        <p:spPr>
          <a:xfrm flipH="1" flipV="1">
            <a:off x="3852675" y="4249925"/>
            <a:ext cx="4587940" cy="34424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531F1E-A77C-468F-8C3C-A9E44A637DDC}"/>
              </a:ext>
            </a:extLst>
          </p:cNvPr>
          <p:cNvCxnSpPr/>
          <p:nvPr/>
        </p:nvCxnSpPr>
        <p:spPr>
          <a:xfrm flipV="1">
            <a:off x="9585855" y="4249597"/>
            <a:ext cx="0" cy="34424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8CCB3C4-262A-4EC7-9757-AFB5204F1814}"/>
              </a:ext>
            </a:extLst>
          </p:cNvPr>
          <p:cNvCxnSpPr>
            <a:cxnSpLocks/>
          </p:cNvCxnSpPr>
          <p:nvPr/>
        </p:nvCxnSpPr>
        <p:spPr>
          <a:xfrm flipH="1" flipV="1">
            <a:off x="4876443" y="4249597"/>
            <a:ext cx="4587940" cy="34424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B8B5D3-380C-475C-9C0B-7708FFB91E90}"/>
              </a:ext>
            </a:extLst>
          </p:cNvPr>
          <p:cNvCxnSpPr/>
          <p:nvPr/>
        </p:nvCxnSpPr>
        <p:spPr>
          <a:xfrm flipV="1">
            <a:off x="10513237" y="4249433"/>
            <a:ext cx="0" cy="344245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5DD8C4-D680-4C67-A0C0-C3D3A3E077BD}"/>
              </a:ext>
            </a:extLst>
          </p:cNvPr>
          <p:cNvCxnSpPr>
            <a:cxnSpLocks/>
          </p:cNvCxnSpPr>
          <p:nvPr/>
        </p:nvCxnSpPr>
        <p:spPr>
          <a:xfrm flipH="1" flipV="1">
            <a:off x="5803825" y="4249433"/>
            <a:ext cx="4587940" cy="34424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3CB44DA-F27A-49F0-B9FA-1D500A8E1C4E}"/>
              </a:ext>
            </a:extLst>
          </p:cNvPr>
          <p:cNvCxnSpPr/>
          <p:nvPr/>
        </p:nvCxnSpPr>
        <p:spPr>
          <a:xfrm flipV="1">
            <a:off x="11564606" y="4249514"/>
            <a:ext cx="0" cy="34424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49DF7B-299C-4750-9E36-22D0CBC63F6C}"/>
              </a:ext>
            </a:extLst>
          </p:cNvPr>
          <p:cNvCxnSpPr>
            <a:cxnSpLocks/>
          </p:cNvCxnSpPr>
          <p:nvPr/>
        </p:nvCxnSpPr>
        <p:spPr>
          <a:xfrm flipH="1" flipV="1">
            <a:off x="6855194" y="4249514"/>
            <a:ext cx="4587940" cy="34424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5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378836" y="1965071"/>
            <a:ext cx="8734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注意！此时我们已经知道了所有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，就是说，你问我：背包容量最大为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，从前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件物品做选择，最大价值时多少？对于问题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(1,j)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，我直接回答你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[1][j]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就是答案。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7" y="830997"/>
            <a:ext cx="903642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3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2A464-6F9F-4D01-80CB-FCA8A6DB8CD4}"/>
              </a:ext>
            </a:extLst>
          </p:cNvPr>
          <p:cNvGraphicFramePr>
            <a:graphicFrameLocks noGrp="1"/>
          </p:cNvGraphicFramePr>
          <p:nvPr/>
        </p:nvGraphicFramePr>
        <p:xfrm>
          <a:off x="62523" y="830997"/>
          <a:ext cx="35410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5">
                  <a:extLst>
                    <a:ext uri="{9D8B030D-6E8A-4147-A177-3AD203B41FA5}">
                      <a16:colId xmlns:a16="http://schemas.microsoft.com/office/drawing/2014/main" val="165490965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3719131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66129349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42442240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574432317"/>
                    </a:ext>
                  </a:extLst>
                </a:gridCol>
                <a:gridCol w="367973">
                  <a:extLst>
                    <a:ext uri="{9D8B030D-6E8A-4147-A177-3AD203B41FA5}">
                      <a16:colId xmlns:a16="http://schemas.microsoft.com/office/drawing/2014/main" val="3950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物品编号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 (</a:t>
                      </a:r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(</a:t>
                      </a:r>
                      <a:r>
                        <a:rPr lang="zh-CN" altLang="en-US" dirty="0"/>
                        <a:t>重量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967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0BF1322-6D28-497C-AD2A-519420F9C00F}"/>
              </a:ext>
            </a:extLst>
          </p:cNvPr>
          <p:cNvSpPr/>
          <p:nvPr/>
        </p:nvSpPr>
        <p:spPr>
          <a:xfrm>
            <a:off x="0" y="0"/>
            <a:ext cx="8963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=5</a:t>
            </a:r>
          </a:p>
          <a:p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v=10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2943BE-4835-4335-A4A3-83D1A53EA806}"/>
              </a:ext>
            </a:extLst>
          </p:cNvPr>
          <p:cNvSpPr/>
          <p:nvPr/>
        </p:nvSpPr>
        <p:spPr>
          <a:xfrm>
            <a:off x="5706208" y="993531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118D34-235C-4B6A-B194-3551522940F8}"/>
              </a:ext>
            </a:extLst>
          </p:cNvPr>
          <p:cNvSpPr/>
          <p:nvPr/>
        </p:nvSpPr>
        <p:spPr>
          <a:xfrm>
            <a:off x="6438900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E5C5B-34B3-4BA8-8967-6597C2D9D1AC}"/>
              </a:ext>
            </a:extLst>
          </p:cNvPr>
          <p:cNvSpPr/>
          <p:nvPr/>
        </p:nvSpPr>
        <p:spPr>
          <a:xfrm>
            <a:off x="7171592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72123-1F51-405C-B798-7647325167F0}"/>
              </a:ext>
            </a:extLst>
          </p:cNvPr>
          <p:cNvSpPr/>
          <p:nvPr/>
        </p:nvSpPr>
        <p:spPr>
          <a:xfrm>
            <a:off x="7904284" y="997925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0886FE-8B25-4F09-811E-81C9E128A90D}"/>
              </a:ext>
            </a:extLst>
          </p:cNvPr>
          <p:cNvSpPr/>
          <p:nvPr/>
        </p:nvSpPr>
        <p:spPr>
          <a:xfrm>
            <a:off x="8636976" y="99353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2FCDA93-B1D3-4BE6-AA92-C5284A9D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92954"/>
              </p:ext>
            </p:extLst>
          </p:nvPr>
        </p:nvGraphicFramePr>
        <p:xfrm>
          <a:off x="62523" y="3430724"/>
          <a:ext cx="12050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16">
                  <a:extLst>
                    <a:ext uri="{9D8B030D-6E8A-4147-A177-3AD203B41FA5}">
                      <a16:colId xmlns:a16="http://schemas.microsoft.com/office/drawing/2014/main" val="258520247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038545014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60223343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26944299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334583407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551765908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317041558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411955297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11203416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2501123111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683316939"/>
                    </a:ext>
                  </a:extLst>
                </a:gridCol>
                <a:gridCol w="1004216">
                  <a:extLst>
                    <a:ext uri="{9D8B030D-6E8A-4147-A177-3AD203B41FA5}">
                      <a16:colId xmlns:a16="http://schemas.microsoft.com/office/drawing/2014/main" val="116424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背包容量</a:t>
                      </a:r>
                      <a:r>
                        <a:rPr lang="en-US" altLang="zh-CN" sz="1200" dirty="0"/>
                        <a:t>)</a:t>
                      </a:r>
                    </a:p>
                    <a:p>
                      <a:pPr algn="l"/>
                      <a:r>
                        <a:rPr lang="en-US" altLang="zh-CN" dirty="0" err="1"/>
                        <a:t>i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前</a:t>
                      </a:r>
                      <a:r>
                        <a:rPr lang="en-US" altLang="zh-CN" sz="1200" dirty="0" err="1"/>
                        <a:t>i</a:t>
                      </a:r>
                      <a:r>
                        <a:rPr lang="zh-CN" altLang="en-US" sz="1200" dirty="0"/>
                        <a:t>个物品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2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930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33D5AAE-70AE-4C5B-AC86-AD132099AB67}"/>
              </a:ext>
            </a:extLst>
          </p:cNvPr>
          <p:cNvSpPr/>
          <p:nvPr/>
        </p:nvSpPr>
        <p:spPr>
          <a:xfrm>
            <a:off x="3632683" y="6298464"/>
            <a:ext cx="5612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表格内的值对应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max_Value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][j]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即背包容量为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时考虑前</a:t>
            </a:r>
            <a:r>
              <a:rPr lang="en-US" altLang="zh-CN" sz="1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个物品的取舍所能取得的最大价值和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0A7DE3-6C97-4E15-87E6-205B8CF15FB8}"/>
              </a:ext>
            </a:extLst>
          </p:cNvPr>
          <p:cNvSpPr/>
          <p:nvPr/>
        </p:nvSpPr>
        <p:spPr>
          <a:xfrm>
            <a:off x="3185193" y="1887916"/>
            <a:ext cx="87342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的情况，即只考虑前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个物品的取舍。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加入第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件物品进入考虑时，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当背包容量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不足以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放下第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个物品时，相当于第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个物品不存在，完全不用考虑它。那此时问题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相当于问题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(i-1,j)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2922EB-3412-4AFC-B31C-8F88D84C5A42}"/>
              </a:ext>
            </a:extLst>
          </p:cNvPr>
          <p:cNvSpPr/>
          <p:nvPr/>
        </p:nvSpPr>
        <p:spPr>
          <a:xfrm>
            <a:off x="5454126" y="830997"/>
            <a:ext cx="1624405" cy="84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286F1A-4697-4A55-9B69-48BBED9845EF}"/>
              </a:ext>
            </a:extLst>
          </p:cNvPr>
          <p:cNvCxnSpPr/>
          <p:nvPr/>
        </p:nvCxnSpPr>
        <p:spPr>
          <a:xfrm flipV="1">
            <a:off x="2560321" y="4582758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DBF79D-ADE3-4484-8AC6-4B295EC68130}"/>
              </a:ext>
            </a:extLst>
          </p:cNvPr>
          <p:cNvCxnSpPr/>
          <p:nvPr/>
        </p:nvCxnSpPr>
        <p:spPr>
          <a:xfrm flipV="1">
            <a:off x="3582026" y="4582758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B9FAF3-466D-4531-9573-8408F1D522A5}"/>
              </a:ext>
            </a:extLst>
          </p:cNvPr>
          <p:cNvCxnSpPr/>
          <p:nvPr/>
        </p:nvCxnSpPr>
        <p:spPr>
          <a:xfrm flipV="1">
            <a:off x="4552279" y="4582758"/>
            <a:ext cx="0" cy="3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9759EFB-C636-483E-AC0F-FCEAB6CE8317}"/>
              </a:ext>
            </a:extLst>
          </p:cNvPr>
          <p:cNvSpPr/>
          <p:nvPr/>
        </p:nvSpPr>
        <p:spPr>
          <a:xfrm>
            <a:off x="6399144" y="944193"/>
            <a:ext cx="615842" cy="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4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3390</Words>
  <Application>Microsoft Office PowerPoint</Application>
  <PresentationFormat>宽屏</PresentationFormat>
  <Paragraphs>1359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01背包 样例演示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Collector 样例演示</dc:title>
  <dc:creator>YC Lukas</dc:creator>
  <cp:lastModifiedBy> </cp:lastModifiedBy>
  <cp:revision>56</cp:revision>
  <dcterms:created xsi:type="dcterms:W3CDTF">2019-10-26T14:33:52Z</dcterms:created>
  <dcterms:modified xsi:type="dcterms:W3CDTF">2019-11-02T07:22:43Z</dcterms:modified>
</cp:coreProperties>
</file>