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51.xml" ContentType="application/vnd.openxmlformats-officedocument.presentationml.notesSlide+xml"/>
  <Override PartName="/ppt/slides/slide157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  <p:sldMasterId id="2147483683" r:id="rId3"/>
  </p:sldMasterIdLst>
  <p:notesMasterIdLst>
    <p:notesMasterId r:id="rId165"/>
  </p:notesMasterIdLst>
  <p:handoutMasterIdLst>
    <p:handoutMasterId r:id="rId16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  <p:sldId id="415" r:id="rId163"/>
    <p:sldId id="416" r:id="rId164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Arial" charset="0"/>
        <a:ea typeface="宋体" charset="-122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226" autoAdjust="0"/>
    <p:restoredTop sz="99500" autoAdjust="0"/>
  </p:normalViewPr>
  <p:slideViewPr>
    <p:cSldViewPr>
      <p:cViewPr>
        <p:scale>
          <a:sx n="100" d="100"/>
          <a:sy n="100" d="100"/>
        </p:scale>
        <p:origin x="-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54" Type="http://schemas.openxmlformats.org/officeDocument/2006/relationships/slide" Target="slides/slide151.xml"/><Relationship Id="rId159" Type="http://schemas.openxmlformats.org/officeDocument/2006/relationships/slide" Target="slides/slide156.xml"/><Relationship Id="rId170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slide" Target="slides/slide15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61" Type="http://schemas.openxmlformats.org/officeDocument/2006/relationships/slide" Target="slides/slide158.xml"/><Relationship Id="rId16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51" Type="http://schemas.openxmlformats.org/officeDocument/2006/relationships/slide" Target="slides/slide148.xml"/><Relationship Id="rId156" Type="http://schemas.openxmlformats.org/officeDocument/2006/relationships/slide" Target="slides/slide153.xml"/><Relationship Id="rId164" Type="http://schemas.openxmlformats.org/officeDocument/2006/relationships/slide" Target="slides/slide161.xml"/><Relationship Id="rId16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16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buNone/>
            </a:pPr>
            <a:endParaRPr lang="zh-CN" altLang="en-US" sz="120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49" name="文本框"/>
          <p:cNvSpPr>
            <a:spLocks noGrp="1"/>
          </p:cNvSpPr>
          <p:nvPr>
            <p:ph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buNone/>
            </a:pPr>
            <a:fld id="{CAD2D6BD-DE1B-4B5F-8B41-2702339687B9}" type="datetime1">
              <a:rPr lang="zh-CN" altLang="en-US" sz="1200">
                <a:latin typeface="Arial" charset="0"/>
                <a:ea typeface="宋体" charset="-122"/>
                <a:cs typeface="宋体" charset="-122"/>
              </a:rPr>
              <a:pPr marL="0" indent="0" algn="r">
                <a:buNone/>
              </a:pPr>
              <a:t>2016-6-28</a:t>
            </a:fld>
            <a:endParaRPr lang="zh-CN" altLang="en-US" sz="120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50" name="文本框"/>
          <p:cNvSpPr>
            <a:spLocks noGrp="1"/>
          </p:cNvSpPr>
          <p:nvPr>
            <p:ph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>
              <a:buNone/>
            </a:pPr>
            <a:endParaRPr lang="zh-CN" altLang="en-US" sz="120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51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buNone/>
            </a:pPr>
            <a:r>
              <a:rPr lang="zh-CN" altLang="en-US" sz="1200">
                <a:latin typeface="Arial" charset="0"/>
                <a:ea typeface="宋体" charset="-122"/>
                <a:cs typeface="宋体" charset="-122"/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xmlns="" val="86530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  <p:sp>
        <p:nvSpPr>
          <p:cNvPr id="343" name="文本框"/>
          <p:cNvSpPr>
            <a:spLocks noGrp="1"/>
          </p:cNvSpPr>
          <p:nvPr>
            <p:ph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zh-CN" altLang="en-US" sz="1200"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2016-6-28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  <p:sp>
        <p:nvSpPr>
          <p:cNvPr id="34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45" name="文本框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6" name="文本框"/>
          <p:cNvSpPr>
            <a:spLocks noGrp="1"/>
          </p:cNvSpPr>
          <p:nvPr>
            <p:ph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 fontAlgn="base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5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1pPr>
    <a:lvl2pPr marL="4572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2pPr>
    <a:lvl3pPr marL="9144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3pPr>
    <a:lvl4pPr marL="13716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4pPr>
    <a:lvl5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5pPr>
    <a:lvl6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6pPr>
    <a:lvl7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7pPr>
    <a:lvl8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8pPr>
    <a:lvl9pPr marL="1828800" indent="0" algn="l" defTabSz="914400" rtl="0" eaLnBrk="0" fontAlgn="base" latinLnBrk="0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baseline="0">
        <a:solidFill>
          <a:schemeClr val="tx1"/>
        </a:solidFill>
        <a:latin typeface="Calibri" charset="0"/>
        <a:ea typeface="宋体" charset="-122"/>
        <a:cs typeface="宋体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7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72323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70965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38674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3856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12044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7756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57410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14045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17423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959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109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7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57165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15570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04369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68064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8004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80475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5021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21343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06891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8684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119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564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487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5628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4075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743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4241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53537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23493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48547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772461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7250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129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34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63403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82504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4347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787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20186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35079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727133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6269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55624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1055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139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14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006565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29651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65878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05394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7656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48638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2634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01376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29812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89222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149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6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2130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35903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2646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30250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7410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67458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89820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5097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99954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74114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159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727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96380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160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6327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161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73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73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82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81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对象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5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矩形"/>
          <p:cNvSpPr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rPr>
              <a:t>2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584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05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44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650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153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183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412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041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902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779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58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521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37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799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059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9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304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868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034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636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587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78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401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259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902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704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2912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761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835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673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157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5978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55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9685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2033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5024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2222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3152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12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76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7382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0328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5874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11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195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796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5641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6390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0540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4733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6422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7805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12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0246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69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12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093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4907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4611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924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510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9603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7452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2981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7034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682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79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12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9559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587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7110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3787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6578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37989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8156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7066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0189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17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89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78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8169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90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0142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91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517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92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2322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93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2985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94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66908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95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5698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96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0315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97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74049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98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22879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  <p:sp>
        <p:nvSpPr>
          <p:cNvPr id="347" name="文本框"/>
          <p:cNvSpPr>
            <a:spLocks noGrp="1"/>
          </p:cNvSpPr>
          <p:nvPr>
            <p:ph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zh-CN" altLang="en-US"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rPr>
              <a:pPr marL="0" indent="0" algn="r" fontAlgn="base">
                <a:spcBef>
                  <a:spcPts val="0"/>
                </a:spcBef>
                <a:spcAft>
                  <a:spcPts val="0"/>
                </a:spcAft>
                <a:buNone/>
              </a:pPr>
              <a:t>99</a:t>
            </a:fld>
            <a:endParaRPr lang="zh-CN" altLang="en-US" sz="1200">
              <a:latin typeface="Calibri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3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06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487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892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737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76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163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05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90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8793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4234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3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433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535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5840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36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2149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255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5920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4507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2284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0719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627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094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607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14201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5326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311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79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26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64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65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473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2016-6-28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12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oundRect">
            <a:avLst>
              <a:gd name="adj" fmla="val 16666"/>
            </a:avLst>
          </a:prstGeom>
          <a:solidFill>
            <a:schemeClr val="tx2"/>
          </a:solidFill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solidFill>
                  <a:srgbClr val="898989"/>
                </a:solidFill>
                <a:latin typeface="Calibri" charset="0"/>
                <a:ea typeface="宋体" charset="-122"/>
                <a:cs typeface="宋体" charset="-122"/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775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baseline="0">
          <a:solidFill>
            <a:schemeClr val="bg1"/>
          </a:solidFill>
          <a:latin typeface="微软雅黑" pitchFamily="34" charset="-122"/>
          <a:ea typeface="微软雅黑" pitchFamily="34" charset="-122"/>
          <a:cs typeface="宋体" charset="-122"/>
        </a:defRPr>
      </a:lvl1pPr>
    </p:titleStyle>
    <p:bodyStyle>
      <a:lvl1pPr marL="34290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•"/>
        <a:defRPr sz="32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1pPr>
      <a:lvl2pPr marL="74295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–"/>
        <a:defRPr sz="28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2pPr>
      <a:lvl3pPr marL="11430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•"/>
        <a:defRPr sz="24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3pPr>
      <a:lvl4pPr marL="16002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–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4pPr>
      <a:lvl5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5pPr>
      <a:lvl6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6pPr>
      <a:lvl7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7pPr>
      <a:lvl8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8pPr>
      <a:lvl9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"/>
          <p:cNvSpPr>
            <a:spLocks/>
          </p:cNvSpPr>
          <p:nvPr/>
        </p:nvSpPr>
        <p:spPr>
          <a:xfrm>
            <a:off x="3786187" y="5500687"/>
            <a:ext cx="5357812" cy="571500"/>
          </a:xfrm>
          <a:prstGeom prst="roundRect">
            <a:avLst>
              <a:gd name="adj" fmla="val 16666"/>
            </a:avLst>
          </a:prstGeom>
          <a:solidFill>
            <a:schemeClr val="bg1"/>
          </a:solidFill>
          <a:ln w="25400" cap="flat" cmpd="sng">
            <a:noFill/>
            <a:prstDash val="solid"/>
            <a:miter/>
          </a:ln>
        </p:spPr>
      </p:sp>
      <p:pic>
        <p:nvPicPr>
          <p:cNvPr id="6" name="图片" descr="Logo(达内-白色)_Lin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24725" y="6261100"/>
            <a:ext cx="1819275" cy="5968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7" name="矩形"/>
          <p:cNvSpPr>
            <a:spLocks/>
          </p:cNvSpPr>
          <p:nvPr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miter/>
          </a:ln>
        </p:spPr>
      </p:sp>
      <p:grpSp>
        <p:nvGrpSpPr>
          <p:cNvPr id="10" name="组合"/>
          <p:cNvGrpSpPr>
            <a:grpSpLocks/>
          </p:cNvGrpSpPr>
          <p:nvPr/>
        </p:nvGrpSpPr>
        <p:grpSpPr>
          <a:xfrm>
            <a:off x="758825" y="928687"/>
            <a:ext cx="9358312" cy="2786062"/>
            <a:chOff x="758825" y="928687"/>
            <a:chExt cx="9358312" cy="2786062"/>
          </a:xfrm>
        </p:grpSpPr>
        <p:pic>
          <p:nvPicPr>
            <p:cNvPr id="8" name="图片" descr="E:\PPT素材\精选ppt\免费分享的PPT资料\08PPT可用的图片\锐普创意图片\地图\创意商务 (1649).jpg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1" r="70504" b="6342"/>
            <a:stretch>
              <a:fillRect/>
            </a:stretch>
          </p:blipFill>
          <p:spPr>
            <a:xfrm>
              <a:off x="4116387" y="1314450"/>
              <a:ext cx="1500187" cy="240030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</p:pic>
        <p:sp>
          <p:nvSpPr>
            <p:cNvPr id="9" name="矩形"/>
            <p:cNvSpPr>
              <a:spLocks/>
            </p:cNvSpPr>
            <p:nvPr/>
          </p:nvSpPr>
          <p:spPr>
            <a:xfrm>
              <a:off x="758825" y="928687"/>
              <a:ext cx="9358312" cy="221615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3800">
                  <a:solidFill>
                    <a:schemeClr val="tx2"/>
                  </a:solidFill>
                  <a:latin typeface="Arial Black" pitchFamily="34" charset="0"/>
                  <a:ea typeface="宋体" charset="-122"/>
                  <a:cs typeface="宋体" charset="-122"/>
                </a:rPr>
                <a:t>Tar   na</a:t>
              </a:r>
            </a:p>
          </p:txBody>
        </p:sp>
      </p:grp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3500437" y="5429250"/>
            <a:ext cx="5643562" cy="9286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85812" y="3744912"/>
            <a:ext cx="7772400" cy="1470025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86068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baseline="0">
          <a:solidFill>
            <a:schemeClr val="bg1"/>
          </a:solidFill>
          <a:latin typeface="微软雅黑" pitchFamily="34" charset="-122"/>
          <a:ea typeface="微软雅黑" pitchFamily="34" charset="-122"/>
          <a:cs typeface="宋体" charset="-122"/>
        </a:defRPr>
      </a:lvl1pPr>
    </p:titleStyle>
    <p:bodyStyle>
      <a:lvl1pPr marL="34290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32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1pPr>
      <a:lvl2pPr marL="74295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8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2pPr>
      <a:lvl3pPr marL="11430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4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3pPr>
      <a:lvl4pPr marL="16002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4pPr>
      <a:lvl5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5pPr>
      <a:lvl6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6pPr>
      <a:lvl7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7pPr>
      <a:lvl8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8pPr>
      <a:lvl9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" descr="ppt-800-600.jpg"/>
          <p:cNvPicPr>
            <a:picLocks noChangeAspect="1"/>
          </p:cNvPicPr>
          <p:nvPr/>
        </p:nvPicPr>
        <p:blipFill>
          <a:blip r:embed="rId13" cstate="print"/>
          <a:srcRect b="189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4" name="同侧圆角矩形"/>
          <p:cNvSpPr>
            <a:spLocks/>
          </p:cNvSpPr>
          <p:nvPr/>
        </p:nvSpPr>
        <p:spPr>
          <a:xfrm rot="5400000">
            <a:off x="3643312" y="-3286125"/>
            <a:ext cx="928687" cy="8215312"/>
          </a:xfrm>
          <a:prstGeom prst="round2SameRect">
            <a:avLst>
              <a:gd name="adj1" fmla="val 17444"/>
              <a:gd name="adj2" fmla="val 0"/>
            </a:avLst>
          </a:prstGeom>
          <a:solidFill>
            <a:schemeClr val="tx2"/>
          </a:solidFill>
          <a:ln w="25400" cap="flat" cmpd="sng">
            <a:solidFill>
              <a:srgbClr val="1F497D"/>
            </a:solidFill>
            <a:prstDash val="solid"/>
            <a:miter/>
          </a:ln>
        </p:spPr>
      </p:sp>
      <p:sp>
        <p:nvSpPr>
          <p:cNvPr id="15" name="文本框"/>
          <p:cNvSpPr>
            <a:spLocks noGrp="1"/>
          </p:cNvSpPr>
          <p:nvPr>
            <p:ph type="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8069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baseline="0">
          <a:solidFill>
            <a:schemeClr val="bg1"/>
          </a:solidFill>
          <a:latin typeface="微软雅黑" pitchFamily="34" charset="-122"/>
          <a:ea typeface="微软雅黑" pitchFamily="34" charset="-122"/>
          <a:cs typeface="宋体" charset="-122"/>
        </a:defRPr>
      </a:lvl1pPr>
    </p:titleStyle>
    <p:bodyStyle>
      <a:lvl1pPr marL="34290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•"/>
        <a:defRPr sz="32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1pPr>
      <a:lvl2pPr marL="74295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–"/>
        <a:defRPr sz="28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2pPr>
      <a:lvl3pPr marL="11430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•"/>
        <a:defRPr sz="24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3pPr>
      <a:lvl4pPr marL="16002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–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4pPr>
      <a:lvl5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5pPr>
      <a:lvl6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6pPr>
      <a:lvl7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7pPr>
      <a:lvl8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8pPr>
      <a:lvl9pPr marL="205740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Arial" charset="0"/>
        <a:buChar char="»"/>
        <a:defRPr sz="2000" b="0" i="0" u="none" baseline="0">
          <a:solidFill>
            <a:schemeClr val="tx1"/>
          </a:solidFill>
          <a:latin typeface="微软雅黑" pitchFamily="34" charset="-122"/>
          <a:ea typeface="微软雅黑" pitchFamily="34" charset="-122"/>
          <a:cs typeface="宋体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9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9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9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9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9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9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9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9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9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9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9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9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9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9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>
            <a:off x="871537" y="3744912"/>
            <a:ext cx="7772400" cy="1470025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C/C++教学课程</a:t>
            </a:r>
          </a:p>
        </p:txBody>
      </p:sp>
      <p:sp>
        <p:nvSpPr>
          <p:cNvPr id="18" name="文本框"/>
          <p:cNvSpPr>
            <a:spLocks noGrp="1"/>
          </p:cNvSpPr>
          <p:nvPr>
            <p:ph type="subTitle"/>
          </p:nvPr>
        </p:nvSpPr>
        <p:spPr>
          <a:xfrm>
            <a:off x="3500437" y="5429250"/>
            <a:ext cx="5643562" cy="9286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Win32核心编程</a:t>
            </a:r>
          </a:p>
          <a:p>
            <a:pPr marL="0" indent="0" algn="ctr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rgbClr val="898989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4847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3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编写资源的文件 －.rc资源脚本文件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编译rc文件 － RC.EXE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将资源链接到程序中 － LINK.EXE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5332147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静态框</a:t>
            </a:r>
          </a:p>
        </p:txBody>
      </p:sp>
      <p:sp>
        <p:nvSpPr>
          <p:cNvPr id="219" name="文本框"/>
          <p:cNvSpPr>
            <a:spLocks noGrp="1"/>
          </p:cNvSpPr>
          <p:nvPr>
            <p:ph type="body"/>
          </p:nvPr>
        </p:nvSpPr>
        <p:spPr>
          <a:xfrm>
            <a:off x="323850" y="1341437"/>
            <a:ext cx="8362951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窗口消息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SendMessage发送到控件即可。例如：STM_SETICON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通知消息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需要在创建时增加SS_NOTIFY风格。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通知消息通过WM_COMMAND 消息传递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附：WM_COMMAND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   WPARAM: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LOWORD - 菜单项、加速键、控件的ID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HIWORD - 对于菜单项，为0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	      对于加速键，为1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	      对于控件，是Notify-Code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LPARAM：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对于菜单项、加速键为NULL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对于控件，为控件窗口句柄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1726670734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按钮</a:t>
            </a:r>
          </a:p>
        </p:txBody>
      </p:sp>
      <p:sp>
        <p:nvSpPr>
          <p:cNvPr id="22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96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按钮相关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根据按钮的风格，将按钮分成4类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1.1 下压式按钮：BS_PUSHBUTTON/BS_DEFPUSHBUTTON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1.2 分组框：BS_GROUPBOX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1.3 复选框：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BS_CHECKBOX/BS_AUTOCHECKBOX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BS_3STATE/BS_AUTO3STATE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1.4 单选框：BS_RADIOBUTTON/BS_AUTORADIOBUTTON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窗口类名称 BUTTON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下压式按钮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2.1 创建按钮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2.2 窗口消息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2.3 通知消息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分组框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常用于界面上的控件分组显示，提高界面友好性。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1436367936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按钮</a:t>
            </a:r>
          </a:p>
        </p:txBody>
      </p:sp>
      <p:sp>
        <p:nvSpPr>
          <p:cNvPr id="22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复选框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4.1 风格和创建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BS_CHECKBOX - 点击选择时，需要自己维护选择状态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BS_AUTOCHECKBOX - 点击选择时，系统自动维护选择状态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4.2 窗口消息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获取和设置选择状态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BM_SETCHECK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BM_GETCHECK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4.3 通知消息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BN_CLICKED 按钮被点击</a:t>
            </a:r>
          </a:p>
        </p:txBody>
      </p:sp>
    </p:spTree>
    <p:extLst>
      <p:ext uri="{BB962C8B-B14F-4D97-AF65-F5344CB8AC3E}">
        <p14:creationId xmlns:p14="http://schemas.microsoft.com/office/powerpoint/2010/main" xmlns="" val="203990112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按钮</a:t>
            </a:r>
          </a:p>
        </p:txBody>
      </p:sp>
      <p:sp>
        <p:nvSpPr>
          <p:cNvPr id="225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单选按钮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5.1 风格和创建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BS_RADIOBUTTON - 自己维护状态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BS_AUTORADIOBUTTON - 系统自动维护状态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5.2 窗口消息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获取和设置选择状态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BM_SETCHECK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BM_GETCHECK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每组单选框中只能同时有1个被选择。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5.3 通知消息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BN_CLICKED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5.4 其他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单选框分组，可以使用WS_GROUP风格分组。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从当前具有WS_GROUP风格的单选框，到下一个WS_GROUP风格单选框之前，为1组单选框</a:t>
            </a:r>
          </a:p>
        </p:txBody>
      </p:sp>
    </p:spTree>
    <p:extLst>
      <p:ext uri="{BB962C8B-B14F-4D97-AF65-F5344CB8AC3E}">
        <p14:creationId xmlns:p14="http://schemas.microsoft.com/office/powerpoint/2010/main" xmlns="" val="132031378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编辑框</a:t>
            </a:r>
          </a:p>
        </p:txBody>
      </p:sp>
      <p:sp>
        <p:nvSpPr>
          <p:cNvPr id="227" name="文本框"/>
          <p:cNvSpPr>
            <a:spLocks noGrp="1"/>
          </p:cNvSpPr>
          <p:nvPr>
            <p:ph type="body"/>
          </p:nvPr>
        </p:nvSpPr>
        <p:spPr>
          <a:xfrm>
            <a:off x="457200" y="1617662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编辑框相关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从风格可以将编辑框分成几类：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单行编辑框 - 只能处理一行文字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多行编辑框 - 可以显示多行文字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密码编辑框 - 密码输入 ES_PASSWORD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...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编辑框的使用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创建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窗口类名称 EDIT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2.2 窗口消息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WM_GETTEXT / WM_SETTEXT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2.3 通知消息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EN_CHANGE 当编辑框内的文字被修改，通知父窗口。</a:t>
            </a:r>
          </a:p>
        </p:txBody>
      </p:sp>
    </p:spTree>
    <p:extLst>
      <p:ext uri="{BB962C8B-B14F-4D97-AF65-F5344CB8AC3E}">
        <p14:creationId xmlns:p14="http://schemas.microsoft.com/office/powerpoint/2010/main" xmlns="" val="782432126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组合框</a:t>
            </a:r>
          </a:p>
        </p:txBody>
      </p:sp>
      <p:sp>
        <p:nvSpPr>
          <p:cNvPr id="229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组合框相关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组合框的分类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1.1 简单组合框	- CBS_SIMPLE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1.2 下拉式组合框 - 可以输入，CBS_DROPDOWN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1.3 下拉列表式组合框 - 只能从选项中选择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	CBS_DROPDOWNLIST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组合框窗口类 - COMBOBOX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组合框的使用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创建组合框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2.2 选项的添加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CB_ADDSTRING - WPARAM 不使用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                           LPARAM 字符串指针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CB_INSERTSTRING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2.3 选项的删除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CB_DELETESTRING - 删除指定项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         wParam-选项索引，lParm-没用，必须给0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CB_RESETCONTENT - 清除所有项</a:t>
            </a:r>
          </a:p>
        </p:txBody>
      </p:sp>
    </p:spTree>
    <p:extLst>
      <p:ext uri="{BB962C8B-B14F-4D97-AF65-F5344CB8AC3E}">
        <p14:creationId xmlns:p14="http://schemas.microsoft.com/office/powerpoint/2010/main" xmlns="" val="180599060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组合框</a:t>
            </a:r>
          </a:p>
        </p:txBody>
      </p:sp>
      <p:sp>
        <p:nvSpPr>
          <p:cNvPr id="23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2.4 获取和设置选择项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CB_GETCURSEL - 获取选择项索引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CB_SETCURSEL - 设置当前被选择项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2.5 查找选项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CB_FINDSTRING - 根据字符串，查找选择项，从选项的起始字符查找包含字符串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CB_FINDSTRINGEXACT - 匹配查找的字符串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CB_SELECTSTRING - 查找并设置成当前被选择项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2.6 获取选项的字符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CB_GETLBTEXTLEN - 获取选项的字符长度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CB_GETLBTEXT - 获取选项的字符内容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输入的字符串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WM_GETTEXT</a:t>
            </a:r>
          </a:p>
        </p:txBody>
      </p:sp>
    </p:spTree>
    <p:extLst>
      <p:ext uri="{BB962C8B-B14F-4D97-AF65-F5344CB8AC3E}">
        <p14:creationId xmlns:p14="http://schemas.microsoft.com/office/powerpoint/2010/main" xmlns="" val="932251716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组合框</a:t>
            </a:r>
          </a:p>
        </p:txBody>
      </p:sp>
      <p:sp>
        <p:nvSpPr>
          <p:cNvPr id="23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2.7 选项的附加数据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在每个选项中，可以保存自定义的数据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CB_SETITEMDATA - 将数据保存到</a:t>
            </a:r>
            <a:r>
              <a:rPr lang="zh-CN" altLang="en-US" sz="2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指定选项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CB_GETITEMDATA - 从指定选项获取数据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通知消息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CBN_SELCHANGE - 当前被选择项发生变化后，通知父窗口。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CBN_EDITCHANGE - 当输入发生变化后	</a:t>
            </a:r>
          </a:p>
        </p:txBody>
      </p:sp>
    </p:spTree>
    <p:extLst>
      <p:ext uri="{BB962C8B-B14F-4D97-AF65-F5344CB8AC3E}">
        <p14:creationId xmlns:p14="http://schemas.microsoft.com/office/powerpoint/2010/main" xmlns="" val="817230670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Windows库程序</a:t>
            </a:r>
          </a:p>
        </p:txBody>
      </p:sp>
      <p:sp>
        <p:nvSpPr>
          <p:cNvPr id="23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静态库程序 - 运行时不独立存在，会被链接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到可执行文件或者动态库中，目标程序的归档。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文件扩展名：LIB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动态库程序 - 运行时独立存在，不会被链接到可执行文件或其他动态库中。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文件扩展名：DLL</a:t>
            </a:r>
          </a:p>
        </p:txBody>
      </p:sp>
    </p:spTree>
    <p:extLst>
      <p:ext uri="{BB962C8B-B14F-4D97-AF65-F5344CB8AC3E}">
        <p14:creationId xmlns:p14="http://schemas.microsoft.com/office/powerpoint/2010/main" xmlns="" val="552270840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37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51117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静态库程序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静态库特点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1）运行时不存在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2）链接到可执行文件或者动态库中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3）目标程序的归档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C语言静态库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静态库的使用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建立一个C文件，可以在文件中直接使用C库函数，不需要头文件。C编译器只是根据库函数名称，在库中找到对应的函数代码，进行链接。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2.2 静态库的创建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1）建项目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2）添加库程序，源文件使用C文件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2.3 库的路径设置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1）项目的“Setting”中设置库的路径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2）可以使用 pragma 关键字设置#pragma comment( lib, "..\\lib\\clib.lib")</a:t>
            </a:r>
          </a:p>
        </p:txBody>
      </p:sp>
    </p:spTree>
    <p:extLst>
      <p:ext uri="{BB962C8B-B14F-4D97-AF65-F5344CB8AC3E}">
        <p14:creationId xmlns:p14="http://schemas.microsoft.com/office/powerpoint/2010/main" xmlns="" val="10851715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NMAKE 和 Makefile</a:t>
            </a:r>
          </a:p>
        </p:txBody>
      </p:sp>
      <p:sp>
        <p:nvSpPr>
          <p:cNvPr id="4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NMAKE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Makefile的一个解释执行的工具，根据   Makefile文件中的定义，编译和链接程	序，最终生成目标文件.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Makefile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定义编译和链接等操作的脚本文件（把项目的处理命令写入），一般对整个项目进行处理。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	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027924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3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C++语言的静态库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3.1 静态库的建立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1）建立项目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2）添加库程序，源文件使用CPP文件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3.2 库的导入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1）项目的“Setting”中设置库的路径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2）可以使用 pragma 关键字设置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3.3 注意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在CPP环境使用C静态库，库中函数原型定义要增加 extern “C”, 例如：extern "C" int Add(... );</a:t>
            </a:r>
          </a:p>
        </p:txBody>
      </p:sp>
    </p:spTree>
    <p:extLst>
      <p:ext uri="{BB962C8B-B14F-4D97-AF65-F5344CB8AC3E}">
        <p14:creationId xmlns:p14="http://schemas.microsoft.com/office/powerpoint/2010/main" xmlns="" val="1480059661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41" name="文本框"/>
          <p:cNvSpPr>
            <a:spLocks noGrp="1"/>
          </p:cNvSpPr>
          <p:nvPr>
            <p:ph type="body"/>
          </p:nvPr>
        </p:nvSpPr>
        <p:spPr>
          <a:xfrm>
            <a:off x="250825" y="1341437"/>
            <a:ext cx="8642350" cy="51831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动态库程序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动态库特点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1）运行时独立存在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2）不会链接到执行程序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3）使用时加载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与静态库的比较：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1）由于静态库是将代码嵌入到使用程序中，多个程序使用时，会有多份代码，所以代码体积会增大。动态库的代码只需要存在一份，其他程序通过函数地址使用，所以代码体积小。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2）静态库发生变化后，新的代码需要重新链接嵌入到执行程序中。动态库发生变化后，如果库中函数的定义（或地址）未变化，其他使用DLL的程序不需重新链接。	 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动态库的创建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1 ) 建立项目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2 ) 添加库程序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3 ) 库程序导出 － 提供给使用者库中的函数等信息。</a:t>
            </a:r>
          </a:p>
        </p:txBody>
      </p:sp>
    </p:spTree>
    <p:extLst>
      <p:ext uri="{BB962C8B-B14F-4D97-AF65-F5344CB8AC3E}">
        <p14:creationId xmlns:p14="http://schemas.microsoft.com/office/powerpoint/2010/main" xmlns="" val="173360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43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动态库的使用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3.1 隐式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链接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–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操作系统负责动态库执行。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3.2 显式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链接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–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程序员自己调用函数负责动态库执行。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动态库的函数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4.1 实现动态库的函数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4.2 库函数的导出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 声明导出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使用 _declspec(dllexport) 导出函数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注意：动态库编译链接后，也会有LIB文件，是作为动态库函数映射使用，与静态库不完全相同。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2）模块定义文件 .def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例如：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LIBRARY DLLFunc //库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EXPORTS         //库导出表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DLL_Mul	@1	//导出的函数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267884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45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1831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4.3 库函数的使用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4.3.1 隐式链接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1）头文件和函数原型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可以在函数原型的定义前，增加declspec(dllimport)， 例如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_declspec(dllimport) int DLL_Add( ... 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如果库函数使用C格式导出，需要在函数定义增加 extern “C”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2）导入动态库的LIB文件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3）在程序中使用函数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4）隐式链接的情况，DLL可以存放的路径：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（1）与执行文件中同一个目录下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（2）当前工作目录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（3）Windows目录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（4）Windows/System32目录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（5）Windows/System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（6）环境变量PATH指定目录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注意：高版本VC的配置文件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1924846399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47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1831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4.3.2 显式链接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1）定义函数指针类型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2）加载动态库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HMODULE LoadLibrary(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LPCTSTR lpFileName  //动态库文件名或全路径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返回DLL的实例句柄（HINSTANCE）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3）获取函数地址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FARPROC GetProcAddress(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HMODULE hModule,    //DLL句柄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LPCSTR lpProcName   //函数名称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成功返回函数地址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4）使用函数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5）卸载动态库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FreeLibrary(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HMODULE hModule   //DLL的实例句柄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83902987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49" name="文本框"/>
          <p:cNvSpPr>
            <a:spLocks noGrp="1"/>
          </p:cNvSpPr>
          <p:nvPr>
            <p:ph type="body"/>
          </p:nvPr>
        </p:nvSpPr>
        <p:spPr>
          <a:xfrm>
            <a:off x="457200" y="1557337"/>
            <a:ext cx="8229600" cy="45688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4.3.3 两种链接方式对比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1）在库函数的定义不变情况下：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隐式链接，由于库函数地址是在程序编译链接时设置，所以当动态库变化后，使用程序需要重新编译链接。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显式链接，由于库函数地址是在程序执行时，动态的从库中查询，所以库变化后，不需要重新编译链接。				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2）动态库加载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隐式链接，动态库是在程序启动时就被加载，当DLL不存在，程序无法启动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显式链接，动态库只在使用LoadLibrary函数，才会被加载。</a:t>
            </a:r>
          </a:p>
        </p:txBody>
      </p:sp>
    </p:spTree>
    <p:extLst>
      <p:ext uri="{BB962C8B-B14F-4D97-AF65-F5344CB8AC3E}">
        <p14:creationId xmlns:p14="http://schemas.microsoft.com/office/powerpoint/2010/main" xmlns="" val="571017764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51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1117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DLL中类的使用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DLL中类的导出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在类名称前增加 _declspec(dllexport) 定义，例如：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class _declspec(dllexport) CMath {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...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};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通常使用预编译开关切换类的导入导出定义，例如：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#ifdef DLLCLASS_EXPORTS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#define EXT_CLASS _declspec(dllexport)//DLL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#else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#define EXT_CLASS _declspec(dllimport)//使用者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#endif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class EXT_CLASS CMath{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...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xmlns="" val="1305126029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Windows库程序</a:t>
            </a:r>
          </a:p>
        </p:txBody>
      </p:sp>
      <p:sp>
        <p:nvSpPr>
          <p:cNvPr id="253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使用DLL中的类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导入DLL的LIb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类的定义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使用类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动态库的程序入口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入口程序不是DLL必须的。常用于DLL内部初始化或善后处理。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WINAPI DllMain(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HINSTANCE hinstDLL, //动态库实例句柄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DWORD fdwReason,    //被调用的原因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LPVOID lpvReserved   //保留值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返回TRUE，表示动态库加载成功。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动态库的加载或卸载时会被调用。例如：使用LoadLibrary或FreeLibrary时会被调用。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1884695054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Windows文件系统</a:t>
            </a:r>
          </a:p>
        </p:txBody>
      </p:sp>
      <p:sp>
        <p:nvSpPr>
          <p:cNvPr id="255" name="文本框"/>
          <p:cNvSpPr>
            <a:spLocks noGrp="1"/>
          </p:cNvSpPr>
          <p:nvPr>
            <p:ph type="body"/>
          </p:nvPr>
        </p:nvSpPr>
        <p:spPr>
          <a:xfrm>
            <a:off x="457200" y="1379537"/>
            <a:ext cx="8229600" cy="48577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创建或打开Windows文件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CreateFile(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  LPCTSTR lpFileName, //文件名称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dwDesiredAccess, //访问权限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dwShareMode,  //共享方式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LPSECURITY_ATTRIBUTES lpSecurityAttributes, 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	//安全属性，默认为NULL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dwCreationDisposition,  //创建方式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dwFlagsAndAttributes, //文件属性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hTemplateFile //文件句柄模板，默认为NULL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成功返回文件句柄。</a:t>
            </a:r>
          </a:p>
        </p:txBody>
      </p:sp>
    </p:spTree>
    <p:extLst>
      <p:ext uri="{BB962C8B-B14F-4D97-AF65-F5344CB8AC3E}">
        <p14:creationId xmlns:p14="http://schemas.microsoft.com/office/powerpoint/2010/main" xmlns="" val="67683761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Windows文件系统</a:t>
            </a:r>
          </a:p>
        </p:txBody>
      </p:sp>
      <p:sp>
        <p:nvSpPr>
          <p:cNvPr id="257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40108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写数据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WriteFile(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hFile, //文件句柄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LPCVOID lpBuffer, //数据BUFF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nNumberOfBytesToWrite,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//准备写入数据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长度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LPDWORD lpNumberOfBytesWritten, //返回实际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写入数据的长度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LPOVERLAPPED lpOverlapped  //默认为NULL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3 读数据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ReadFile(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hFile, //文件句柄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LPVOID lpBuffer,  //数据BUFF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nNumberOfBytesToRead,  //要读的字节数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LPDWORD lpNumberOfBytesRead, //实际读到字节数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LPOVERLAPPED lpOverlapped    //默认为NULL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2219540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Makefile的语法</a:t>
            </a:r>
          </a:p>
        </p:txBody>
      </p:sp>
      <p:sp>
        <p:nvSpPr>
          <p:cNvPr id="4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HELLO:依赖行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cl.exe hellownd.c /c//命令行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  rc.exe hellownd.rc//命令行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	  link.exe hellownd.obj hellownd.res  user32.lib //命令行</a:t>
            </a: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Makefile文件中可以有多个依赖行。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执行方式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NMAKE首先找到第一个依赖行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检查依赖行的依赖项，如果发现依赖项，首先执行依赖项命令行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执行完所有依赖项命令后，再执行自己的命令行。</a:t>
            </a:r>
          </a:p>
        </p:txBody>
      </p:sp>
    </p:spTree>
    <p:extLst>
      <p:ext uri="{BB962C8B-B14F-4D97-AF65-F5344CB8AC3E}">
        <p14:creationId xmlns:p14="http://schemas.microsoft.com/office/powerpoint/2010/main" xmlns="" val="422404002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Windows文件系统</a:t>
            </a:r>
          </a:p>
        </p:txBody>
      </p:sp>
      <p:sp>
        <p:nvSpPr>
          <p:cNvPr id="259" name="文本框"/>
          <p:cNvSpPr>
            <a:spLocks noGrp="1"/>
          </p:cNvSpPr>
          <p:nvPr>
            <p:ph type="body"/>
          </p:nvPr>
        </p:nvSpPr>
        <p:spPr>
          <a:xfrm>
            <a:off x="250825" y="1341437"/>
            <a:ext cx="8713788" cy="51117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关闭文件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CloseHandle(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hObject   //文件句柄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文件长度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GetFileSize(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hFile, //文件句柄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LPDWORD lpFileSizeHigh  //文件长度的高32位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返回值是文件长度的低32位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文件指针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SetFilePointer(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hFile, //文件句柄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LONG lDistanceToMove, //偏移量的低32位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PLONG lpDistanceToMoveHigh,  //偏移量的高32位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dwMoveMethod//偏移的相对位置</a:t>
            </a:r>
          </a:p>
          <a:p>
            <a:pPr marL="342900" indent="-342900" algn="l" eaLnBrk="1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</a:t>
            </a:r>
          </a:p>
        </p:txBody>
      </p:sp>
    </p:spTree>
    <p:extLst>
      <p:ext uri="{BB962C8B-B14F-4D97-AF65-F5344CB8AC3E}">
        <p14:creationId xmlns:p14="http://schemas.microsoft.com/office/powerpoint/2010/main" xmlns="" val="606482399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Windows文件系统</a:t>
            </a:r>
          </a:p>
        </p:txBody>
      </p:sp>
      <p:sp>
        <p:nvSpPr>
          <p:cNvPr id="26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SetFilePointer函数返回实际偏移量的低32位，lpDistanceToMoveHigh返回实际偏移量的高32位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 文件相关操作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CopyFile - 拷贝文件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DeleteFile - 删除文件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MoveFile - 移动文件(可以跨盘,有相同的不行)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8 文件属性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GetFileAttributes - 获取文件属性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SetFileAttributes - 设置文件属性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GetFileAttributesEx - 获取文件属性、时间等</a:t>
            </a:r>
          </a:p>
        </p:txBody>
      </p:sp>
    </p:spTree>
    <p:extLst>
      <p:ext uri="{BB962C8B-B14F-4D97-AF65-F5344CB8AC3E}">
        <p14:creationId xmlns:p14="http://schemas.microsoft.com/office/powerpoint/2010/main" xmlns="" val="120817084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Windows文件系统</a:t>
            </a:r>
          </a:p>
        </p:txBody>
      </p:sp>
      <p:sp>
        <p:nvSpPr>
          <p:cNvPr id="263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文件查找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查找文件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FindFirstFile(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LPCTSTR lpFileName, //查找路径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LPWIN32_FIND_DATA lpFindFileData  //查找的数据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 返回查找句柄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获取下一个文件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FindNextFile(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hFindFile, //查找句柄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LPWIN32_FIND_DATA lpFindFileData //查找的数据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找到返回TRUE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关闭查找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BOOL FindClose(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hFindFile   //查找句柄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87316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65" name="文本框"/>
          <p:cNvSpPr>
            <a:spLocks noGrp="1"/>
          </p:cNvSpPr>
          <p:nvPr>
            <p:ph type="body"/>
          </p:nvPr>
        </p:nvSpPr>
        <p:spPr>
          <a:xfrm>
            <a:off x="457200" y="1268412"/>
            <a:ext cx="8229600" cy="51847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Windows内存地址空间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地址空间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程序中可以寻址的最大范围。对于32位操作系统，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地址空间范围为0-4G(2^32)，地址空间越大，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相对程序的编写就会容易。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地址空间的划分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用户地址空间 0 - 2G（7FFFFFFF ）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存放用户的程序和数据。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用户空间的代码是不能访问内核空间的数据和代码。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2.1.1 空指针区（NULL区，0-64K）系统将地址小于64K指针，都认为是空指针。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2.1.2 用户区 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2.1.3 64K禁入区（0x7FFEFFFF - 0x7FFFFFFF )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2.2 内核地址空间 2G - 4G 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存放内核的代码和数据，例如系统驱动。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内核空间代码是可以访问用户空间。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228133101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67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51847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 内存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区域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区域就是连续的一块内存。区域的大小一般为64K或者64K倍数。每个区域都有自己的状态：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1）空闲：没有被使用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2）私有：被预定的区域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3）映像：存放代码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4）映射：存放数据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物理内存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系统可以使用的实际内存。CPU可以直接访问的内存。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虚拟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内存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硬盘交换文件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将硬盘文件虚拟成内存使用。（pagefile.sys 文件）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CPU如果要访问虚拟内存数据，必须将虚拟内存数据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放到物理内存。</a:t>
            </a:r>
          </a:p>
        </p:txBody>
      </p:sp>
    </p:spTree>
    <p:extLst>
      <p:ext uri="{BB962C8B-B14F-4D97-AF65-F5344CB8AC3E}">
        <p14:creationId xmlns:p14="http://schemas.microsoft.com/office/powerpoint/2010/main" xmlns="" val="675224704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69" name="文本框"/>
          <p:cNvSpPr>
            <a:spLocks noGrp="1"/>
          </p:cNvSpPr>
          <p:nvPr>
            <p:ph type="body"/>
          </p:nvPr>
        </p:nvSpPr>
        <p:spPr>
          <a:xfrm>
            <a:off x="457200" y="1484312"/>
            <a:ext cx="8229600" cy="46418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内存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页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针对地址的概念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系统管理内存的最小单位。内存页大小为4K，每个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内存页有自己的权限。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页目表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指针地址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31        22 21        12 11           0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|-----------|------------|--------------|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  10位          10位         12位  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  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2^10=1024       1024           4K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页目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页表          页内偏移地址        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945223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7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从内存获取数据过程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6.1 根据地址在物理内存中查找相应的位置。如果找到物理内存，取回数据。如果未找到，执行6.2.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6.2 根据地址去虚拟内存中查找相应的位置。如果未找到，那么该地址没有内存空间，返回错误。如果找到，执行6.3.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6.3 将该地址所在内存页，置换到物理内存中，同时将原物理内存数据，存入到虚拟内存中。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6.4 将物理内存中的数据返回给使用者。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 内存分配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7.1 虚拟内存分配－适合大内存分配，一般是1M之上的内存。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7.2 堆内存分配－适合小内存分配，一般是1M以下的内存。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malloc/new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7.3 栈内存分配－适合小内存分配，一般是1M以下的内存。</a:t>
            </a:r>
          </a:p>
        </p:txBody>
      </p:sp>
    </p:spTree>
    <p:extLst>
      <p:ext uri="{BB962C8B-B14F-4D97-AF65-F5344CB8AC3E}">
        <p14:creationId xmlns:p14="http://schemas.microsoft.com/office/powerpoint/2010/main" xmlns="" val="1615998293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7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虚拟内存分配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虚拟内存分配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速度快，大内存效率高。将内存和地址分配分别执行，可以在需要的时候再提交内存。常用字大型电子表格等处理。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虚拟内存使用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申请地址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提交内存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LPVOID VirtualAlloc(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LPVOID lpAddress,//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NULL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提交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地址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SIZE_T dwSize, //分配的大小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flAllocationType, //分配方式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flProtect //内存访问方式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   分配成功返回地址</a:t>
            </a:r>
          </a:p>
        </p:txBody>
      </p:sp>
    </p:spTree>
    <p:extLst>
      <p:ext uri="{BB962C8B-B14F-4D97-AF65-F5344CB8AC3E}">
        <p14:creationId xmlns:p14="http://schemas.microsoft.com/office/powerpoint/2010/main" xmlns="" val="1715284552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75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分配方式：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MEM_COMMIT - 提交内存，分配之后返回地址和内存空间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MEM_RESERVE- 保留地址，分配之后只返回地址，内存空间不生成。要使用内存必须再次提交。	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2.2 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2.3 释放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VirtualFree(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LPVOID lpAddress,//释放地址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SIZE_T dwSize, //释放的大小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dwFreeType //释放方式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释放方式：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MEM_DECOMMIT - 只释放内存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MEM_RELEASE - 地址和内存都释放</a:t>
            </a:r>
          </a:p>
        </p:txBody>
      </p:sp>
    </p:spTree>
    <p:extLst>
      <p:ext uri="{BB962C8B-B14F-4D97-AF65-F5344CB8AC3E}">
        <p14:creationId xmlns:p14="http://schemas.microsoft.com/office/powerpoint/2010/main" xmlns="" val="228765839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77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堆内存 Heap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堆内存分配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适合分配小内存，一般是小于1M的内存。一般每个程序都有自己的堆，默认大小为1M，会根据使用情况进行调整。	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堆的使用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堆的信息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GetProcessHeap - 获得程序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的第一个堆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GetProcessHeaps - 获取程序中所有的堆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2.2 创建堆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HeapCreate(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DWORD flOptions,//创建选项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 SIZE_T dwInitialSize, //初始化大小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 SIZE_T dwMaximumSize //最大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值</a:t>
            </a:r>
            <a:r>
              <a:rPr lang="en-US" altLang="zh-CN" sz="2200" dirty="0" smtClean="0">
                <a:cs typeface="Times New Roman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); 成功返回堆句柄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19242037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DBCS和UNICODE编码的区别</a:t>
            </a:r>
          </a:p>
        </p:txBody>
      </p:sp>
      <p:sp>
        <p:nvSpPr>
          <p:cNvPr id="4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DBCS字符编码：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A   我       是       程      序      员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01 0203  0405  0607 0809 0A0B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但是解析时，可能为：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01     02030405060708090A0B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0102    030405060708090A0B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UNICODE编码：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A     我       是       程      序     员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0001 0203  0405  0607 0809 0A0B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不存在解析的问题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1847826429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7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2.3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将堆结构维护的内存和本进程地址空间建立映射关系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LPVOID HeapAlloc(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hHeap,   //堆句柄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dwFlags,  //分配方式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SIZE_T dwBytes  //分配大小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成功返回地址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2.4 使用内存 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2.5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解除映射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HeapFree(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hHeap,  // 堆句柄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dwFlags, // 释放方式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LPVOID lpMem   // 释放地址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179054667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81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2.6 销毁堆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HeapDestroy(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hHeap   //堆句柄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当堆被销毁后，使用该堆分配内存全都被销毁。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VirtualAlloc/HeapAlloc/malloc/new在Windows平台上,函数调用关系：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new/malloc -&gt; HeapAlloc -&gt;VirtualAlloc</a:t>
            </a:r>
          </a:p>
        </p:txBody>
      </p:sp>
    </p:spTree>
    <p:extLst>
      <p:ext uri="{BB962C8B-B14F-4D97-AF65-F5344CB8AC3E}">
        <p14:creationId xmlns:p14="http://schemas.microsoft.com/office/powerpoint/2010/main" xmlns="" val="1122995692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8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栈内存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栈内存－每个线程都具有自己的栈，默认大小1M。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一般是系统维护栈。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	Windows提供了 _alloca， 可以在栈上分配内存。</a:t>
            </a:r>
          </a:p>
        </p:txBody>
      </p:sp>
    </p:spTree>
    <p:extLst>
      <p:ext uri="{BB962C8B-B14F-4D97-AF65-F5344CB8AC3E}">
        <p14:creationId xmlns:p14="http://schemas.microsoft.com/office/powerpoint/2010/main" xmlns="" val="89120772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85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96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内存映射文件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将文件映射成内存来使用。当使用内存时，就是在使用文件。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内存映射文件的使用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创建或打开文件CreateFile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创建内存映射文件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CreateFileMapping(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hFile, //文件句柄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LPSECURITY_ATTRIBUTES lpAttributes, //安全属性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flProtect,//访问方式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dwMaximumSizeHigh,//内存映射文件大小的高32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dwMaximumSizeLow, //内存映射文件大小的低32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LPCTSTR lpName //命名，可以为NULL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   创建成功返回句柄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28316076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87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50403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加载内存映射文件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LPVOID MapViewOfFile(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hFileMappingObject,//内存映射文件句柄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dwDesiredAccess,       //访问模式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dwFileOffsetHigh,  //偏移量的高32位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dwFileOffsetLow,       //偏移量的低32位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SIZE_T dwNumberOfBytesToMap  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//映射的字节数量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成功返回地址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dwFileOffsetHigh和dwFileOffsetLow合成的偏移量，必须是区域粒度的整数倍(64K的整数倍)</a:t>
            </a:r>
          </a:p>
        </p:txBody>
      </p:sp>
    </p:spTree>
    <p:extLst>
      <p:ext uri="{BB962C8B-B14F-4D97-AF65-F5344CB8AC3E}">
        <p14:creationId xmlns:p14="http://schemas.microsoft.com/office/powerpoint/2010/main" xmlns="" val="1199669752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Windows内存管理</a:t>
            </a:r>
          </a:p>
        </p:txBody>
      </p:sp>
      <p:sp>
        <p:nvSpPr>
          <p:cNvPr id="28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使用内存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解除内存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映射文件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UnmapViewOfFile(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LPCVOID lpBaseAddress //卸载地址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关闭内存映射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文件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(</a:t>
            </a:r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一旦关闭，就没了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CloseHandle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 关闭文件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CloseHandle</a:t>
            </a:r>
          </a:p>
        </p:txBody>
      </p:sp>
    </p:spTree>
    <p:extLst>
      <p:ext uri="{BB962C8B-B14F-4D97-AF65-F5344CB8AC3E}">
        <p14:creationId xmlns:p14="http://schemas.microsoft.com/office/powerpoint/2010/main" xmlns="" val="2145665747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29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进程是一个容器，包含程序执行需要的代码、数据、资源等等信息。Windows是多任务操作系统，可以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同时执行多个进程。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Windows进程的特点：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1）每个进程都有自己的ID号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2）每个进程都有自己的地址空间，进程之间无法访问对方的地址空间。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3）每个进程都有自己的安全属性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4）每个进程当中至少包含一个线程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678632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29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进程环境信息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获取和释放环境信息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获取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LPVOID GetEnvironmentStrings(VOID);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释放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FreeEnvironmentStrings(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LPTSTR lpszEnvironmentBlock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   // environment strings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获取和设置环境变量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GetEnvironmentVariable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SetEnvironmentVariable</a:t>
            </a:r>
          </a:p>
        </p:txBody>
      </p:sp>
    </p:spTree>
    <p:extLst>
      <p:ext uri="{BB962C8B-B14F-4D97-AF65-F5344CB8AC3E}">
        <p14:creationId xmlns:p14="http://schemas.microsoft.com/office/powerpoint/2010/main" xmlns="" val="75929260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29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进程的信息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进程ID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GetCurrentProcessId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进程句柄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GetCurrentProcess返回进程的伪句柄（-1），可以使用该句柄访问该进程的所有操作。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进程的使用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创建进程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WinExec - 早期16位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ShellExecute - Shell操作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CreateProcess - 目前最多使用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1095925953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297" name="文本框"/>
          <p:cNvSpPr>
            <a:spLocks noGrp="1"/>
          </p:cNvSpPr>
          <p:nvPr>
            <p:ph type="body"/>
          </p:nvPr>
        </p:nvSpPr>
        <p:spPr>
          <a:xfrm>
            <a:off x="323850" y="1412875"/>
            <a:ext cx="8229600" cy="48244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CreateProcess(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lpApplicationName,//应用程序名称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LPTSTR lpCommandLine, //命令行参数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LPSECURITY_ATTRIBUTES lpProcessAttributes, //进程安全属性 SD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LPSECURITY_ATTRIBUTES lpThreadAttributes,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//线程安全属性 SD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bInheritHandles, //进程的句柄继承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dwCreationFlags, //创建方式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LPVOID lpEnvironment, //环境信息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lpCurrentDirectory,//当前目录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LPSTARTUPINFO lpStartupInfo, //起始信息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LPPROCESS_INFORMATION lpProcessInformation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//返回进程和线程的句柄ID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4873257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字符集的应用</a:t>
            </a:r>
          </a:p>
        </p:txBody>
      </p:sp>
      <p:sp>
        <p:nvSpPr>
          <p:cNvPr id="4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宽字节字符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wchar_t 每个字符占2个字节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char  每个字符占1个字节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wchar_t 实际是 unsigned short 类型，定义时，需要增加“L”，通知编译器按照双字节编译字符串，采用UNICODE编码。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需要使用支持 wchar_t 函数操作宽字节字符串。例如：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 wchar_t * pwszText = L"Hello wchar";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 wprintf( L"%s\n", pwszText );</a:t>
            </a:r>
          </a:p>
        </p:txBody>
      </p:sp>
    </p:spTree>
    <p:extLst>
      <p:ext uri="{BB962C8B-B14F-4D97-AF65-F5344CB8AC3E}">
        <p14:creationId xmlns:p14="http://schemas.microsoft.com/office/powerpoint/2010/main" xmlns="" val="1141897941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299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结束进程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VOID ExitProcess(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UINT uExitCode   // exit code for all threads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TerminateProcess(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HANDLE hProcess, // handle to the process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UINT uExitCode   // exit code for the process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通过进程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ID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获取进程句柄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OpenProcess(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dwDesiredAccess,  //访问权限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BOOL bInheritHandle,    //继承标识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dwProcessId       //进程ID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返回进程句柄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1277141712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0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关闭进程句柄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CloseHandle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进程间的等候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等候 可等候的句柄 的信号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WaitForSingleObject(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hHandle, //句柄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dwMilliseconds //等候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时间 </a:t>
            </a:r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INFINITE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阻塞函数，等候句柄的信号，只在句柄有信号或超出等候时间，才会结束等候。</a:t>
            </a:r>
          </a:p>
        </p:txBody>
      </p:sp>
    </p:spTree>
    <p:extLst>
      <p:ext uri="{BB962C8B-B14F-4D97-AF65-F5344CB8AC3E}">
        <p14:creationId xmlns:p14="http://schemas.microsoft.com/office/powerpoint/2010/main" xmlns="" val="746679127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03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96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Windows线程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Windows线程是可以执行的代码的实例。系统是以线程为单位调度程序。一个程序当中可以有多个线程，实现多任务的处理。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Windows线程的特点：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1）线程都具有1个ID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2）线程具有自己的安全属性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3）每个线程都具有自己的内存栈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4）每个线程都具有自己的寄存器信息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进程多任务和线程多任务：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进程多任务是每个进程都使用私有地址空间，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线程多任务是进程内的多个线程使用同一个地址空间。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线程的调度: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将CPU的执行时间划分成时间片，依次根据时间片执行不同的线程。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线程轮询：线程A -&gt; 线程B -&gt; 线程A......</a:t>
            </a:r>
          </a:p>
        </p:txBody>
      </p:sp>
    </p:spTree>
    <p:extLst>
      <p:ext uri="{BB962C8B-B14F-4D97-AF65-F5344CB8AC3E}">
        <p14:creationId xmlns:p14="http://schemas.microsoft.com/office/powerpoint/2010/main" xmlns="" val="618099924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05" name="文本框"/>
          <p:cNvSpPr>
            <a:spLocks noGrp="1"/>
          </p:cNvSpPr>
          <p:nvPr>
            <p:ph type="body"/>
          </p:nvPr>
        </p:nvSpPr>
        <p:spPr>
          <a:xfrm>
            <a:off x="250825" y="1341437"/>
            <a:ext cx="8435975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线程的使用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定义线程处理函数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DWORD WINAPI ThreadProc(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LPVOID lpParameter //创建线程时，传递给线程的参数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创建线程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HANDLE CreateThread(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LPSECURITY_ATTRIBUTES lpThreadAttributes,//安全属性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SIZE_T dwStackSize,                       //线程栈的大小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LPTHREAD_START_ROUTINE lpStartAddress,    //线程处理函数的函数地址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LPVOID lpParameter,                       //传递给线程处理函数的参数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dwCreationFlags,//线程的创建方式，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LPDWORD lpThreadId                       //创建成功，返回线程的ID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创建成功，返回线程句柄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95723360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0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dwCreationFlags：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0 - 创建之后线程立刻执行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CREATE_SUSPENDED - 创建之后线程处于挂起状态。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结束线程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结束指定线程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TerminateThread(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	HANDLE hThread,    // handle to thread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	DWORD dwExitCode   // exit code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结束函数所在的线程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VOID ExitThread(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dwExitCode   // exit code for this thread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38552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0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关闭线程句柄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CloseHandle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线程的挂起和执行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挂起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SuspendThread(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HANDLE hThread   // handle to thread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执行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ResumeThread(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hThread   // handle to thread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1343236449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11" name="文本框"/>
          <p:cNvSpPr>
            <a:spLocks noGrp="1"/>
          </p:cNvSpPr>
          <p:nvPr>
            <p:ph type="body"/>
          </p:nvPr>
        </p:nvSpPr>
        <p:spPr>
          <a:xfrm>
            <a:off x="457200" y="1484312"/>
            <a:ext cx="8229600" cy="46418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线程的信息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GetCurrentThreadId - 获取当前线程的ID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GetCurrentThread - 获取当前线程的句柄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通过线程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ID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获取其句柄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OpenThread(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DWORD dwDesiredAccess,  // access right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BOOL bInheritHandle,    // handle inheritance option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DWORD dwThreadId        // thread identifier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308993356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13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多线程的问题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线程A -&gt; 线程B -&gt; 线程A 。。。。。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当线程A执行printf输出时，如果线程A的执行时间结束，系统会将线程A的相关信息（栈、寄存器）压栈保护，同时将线程B相关信息恢复，然后执行线程B，线程B继续输出字符。由于线程A正输出字符，线程B会继续输出，画面字符会产生混乱。</a:t>
            </a:r>
          </a:p>
        </p:txBody>
      </p:sp>
    </p:spTree>
    <p:extLst>
      <p:ext uri="{BB962C8B-B14F-4D97-AF65-F5344CB8AC3E}">
        <p14:creationId xmlns:p14="http://schemas.microsoft.com/office/powerpoint/2010/main" xmlns="" val="102388392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1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线程同步技术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en-US" altLang="zh-CN" sz="2400" dirty="0" smtClean="0">
                <a:cs typeface="Times New Roman" charset="0"/>
              </a:rPr>
              <a:t>\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临界区(段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 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&gt; </a:t>
            </a:r>
            <a:r>
              <a:rPr lang="zh-CN" altLang="en-US" sz="2400" dirty="0" smtClean="0">
                <a:cs typeface="Times New Roman" charset="0"/>
              </a:rPr>
              <a:t>加锁机制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cs typeface="Times New Roman" charset="0"/>
              </a:rPr>
              <a:t>	</a:t>
            </a:r>
            <a:r>
              <a:rPr lang="zh-CN" altLang="en-US" sz="2400" dirty="0" smtClean="0">
                <a:cs typeface="Times New Roman" charset="0"/>
              </a:rPr>
              <a:t>互斥</a:t>
            </a:r>
            <a:r>
              <a:rPr lang="en-US" altLang="zh-CN" sz="2400" dirty="0" smtClean="0">
                <a:cs typeface="Times New Roman" charset="0"/>
              </a:rPr>
              <a:t>	/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事件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信号量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cs typeface="Times New Roman" charset="0"/>
              </a:rPr>
              <a:t> </a:t>
            </a:r>
            <a:r>
              <a:rPr lang="en-US" altLang="zh-CN" sz="2400" dirty="0" smtClean="0">
                <a:cs typeface="Times New Roman" charset="0"/>
              </a:rPr>
              <a:t>   </a:t>
            </a:r>
            <a:r>
              <a:rPr lang="zh-CN" altLang="en-US" sz="2400" dirty="0" smtClean="0">
                <a:cs typeface="Times New Roman" charset="0"/>
              </a:rPr>
              <a:t>可等候定时器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648850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17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等候函数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WaitForSingleObject - 等候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单个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WaitForMultipleObjects - 等候多个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DWORD WaitForMultipleObjects(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nCount, //句柄数量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CONST HANDLE *lpHandles,  //句柄BUFF的地址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BOOL bWaitAll,//等候方式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DWORD dwMilliseconds      // 等候时间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bWaitAll - 等候方式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TRUE - 表示所有句柄都有信号，才结束等候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FASLE- 表示句柄中只要有1个有信号，就结束等候。</a:t>
            </a:r>
          </a:p>
        </p:txBody>
      </p:sp>
    </p:spTree>
    <p:extLst>
      <p:ext uri="{BB962C8B-B14F-4D97-AF65-F5344CB8AC3E}">
        <p14:creationId xmlns:p14="http://schemas.microsoft.com/office/powerpoint/2010/main" xmlns="" val="1542644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字符集的应用</a:t>
            </a:r>
          </a:p>
        </p:txBody>
      </p:sp>
      <p:sp>
        <p:nvSpPr>
          <p:cNvPr id="4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TCHAR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#ifdef  UNICODE  // r_winnt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typedef WCHAR TCHAR, *PTCHAR;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#define __TEXT(quote) L##quote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#else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typedef char TCHAR, *PTCHAR;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#define __TEXT(quote) quote 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#endif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UNICODE字符打印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wprintf对UNICODE字符打印支持不完善。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在Windows下使用WriteConsole API打印UNICODE字符GetStdHandle</a:t>
            </a:r>
          </a:p>
        </p:txBody>
      </p:sp>
    </p:spTree>
    <p:extLst>
      <p:ext uri="{BB962C8B-B14F-4D97-AF65-F5344CB8AC3E}">
        <p14:creationId xmlns:p14="http://schemas.microsoft.com/office/powerpoint/2010/main" xmlns="" val="108824789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19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原子锁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相关问题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多个线程对同一个数据进行原子操作，会产生结果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丢失。比如执行++运算时，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当线程A执行g_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nValue++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时，如果线程切换时间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正好是在线程A将值保存到g_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nValue之前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线程B继续执行g_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nValue++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，那么当线程A再次被切换回来之后，会将原来线程A保存的值保存到g_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nValue上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，线程B进行的加法操作被覆盖。</a:t>
            </a:r>
          </a:p>
        </p:txBody>
      </p:sp>
    </p:spTree>
    <p:extLst>
      <p:ext uri="{BB962C8B-B14F-4D97-AF65-F5344CB8AC3E}">
        <p14:creationId xmlns:p14="http://schemas.microsoft.com/office/powerpoint/2010/main" xmlns="" val="1381316833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2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原子锁的使用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原子锁－对单条指令的操作。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API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InterlockedIncrement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InterlockedDecrement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InterlockedCompareExchange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InterlockedExchange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...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原子锁的实现：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直接对数据所在的内存操作，并且在任何一个瞬间只能有一个线程访问。</a:t>
            </a:r>
          </a:p>
        </p:txBody>
      </p:sp>
    </p:spTree>
    <p:extLst>
      <p:ext uri="{BB962C8B-B14F-4D97-AF65-F5344CB8AC3E}">
        <p14:creationId xmlns:p14="http://schemas.microsoft.com/office/powerpoint/2010/main" xmlns="" val="532645304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23" name="文本框"/>
          <p:cNvSpPr>
            <a:spLocks noGrp="1"/>
          </p:cNvSpPr>
          <p:nvPr>
            <p:ph type="body"/>
          </p:nvPr>
        </p:nvSpPr>
        <p:spPr>
          <a:xfrm>
            <a:off x="457200" y="1484312"/>
            <a:ext cx="8229600" cy="46418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临界区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相关问题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printf输出混乱，多线程情况下同时使用一段代码。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临界区可以锁定一段代码，防止多个线程同时使用该段代码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初始化一个临界区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VOID InitializeCriticalSection(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LPCRITICAL_SECTION lpCriticalSection  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	//临界区变量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996560234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25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进入临界区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添加到被锁定的代码之前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VOID EnterCriticalSection(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LPCRITICAL_SECTION lpCriticalSection  // critical section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离开临界区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添加到被锁定的代码之后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VOID LeaveCriticalSection(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LPCRITICAL_SECTION lpCriticalSection   // critical section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删除临近区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VOID DeleteCriticalSection(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LPCRITICAL_SECTION lpCriticalSection 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	//临界区变量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574110691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2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原子锁和临界区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原子锁 - 单条指令。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临界区 - 单条或多行代码。</a:t>
            </a:r>
          </a:p>
        </p:txBody>
      </p:sp>
    </p:spTree>
    <p:extLst>
      <p:ext uri="{BB962C8B-B14F-4D97-AF65-F5344CB8AC3E}">
        <p14:creationId xmlns:p14="http://schemas.microsoft.com/office/powerpoint/2010/main" xmlns="" val="648001056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29" name="文本框"/>
          <p:cNvSpPr>
            <a:spLocks noGrp="1"/>
          </p:cNvSpPr>
          <p:nvPr>
            <p:ph type="body"/>
          </p:nvPr>
        </p:nvSpPr>
        <p:spPr>
          <a:xfrm>
            <a:off x="457200" y="1484312"/>
            <a:ext cx="8229600" cy="46418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事件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相关问题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程序之间的通知的问题。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事件的使用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创建事件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HANDLE CreateEvent(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LPSECURITY_ATTRIBUTES lpEventAttributes, //安全属性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bManualReset,                       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	//事件重置方式，TRUE手动，FALSE自动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bInitialState,       //事件初始状态，TRUE有信号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lpName  //事件命名</a:t>
            </a:r>
          </a:p>
          <a:p>
            <a:pPr marL="1143000" lvl="2" indent="-2286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创建成功返回 事件句柄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1081080272"/>
      </p:ext>
    </p:extLst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3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96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等候事件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WaitForSingleObject/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WaitForMultipleObjects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触发事件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将事件设置成有信号状态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SetEvent(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	HANDLE hEvent   // handle to event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将事件设置成无信号状态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ResetEvent(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	HANDLE hEvent   // handle to event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关闭事件    CloseHandle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小心事件的死锁。</a:t>
            </a:r>
          </a:p>
        </p:txBody>
      </p:sp>
    </p:spTree>
    <p:extLst>
      <p:ext uri="{BB962C8B-B14F-4D97-AF65-F5344CB8AC3E}">
        <p14:creationId xmlns:p14="http://schemas.microsoft.com/office/powerpoint/2010/main" xmlns="" val="1038092637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33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互斥 Mutex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相关的问题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多线程下代码或资源的共享使用。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互斥的使用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创建互斥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CreateMutex(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LPSECURITY_ATTRIBUTES lpMutexAttributes,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 //安全属性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BOOL bInitialOwner,//初始的拥有者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LPCTSTR lpName    //命名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创建成功返回互斥句柄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653641323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3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bInitialOwner - 初始的拥有者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TRUE  - 调用CreateMutex的线程拥有互斥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FALSE - 创建的时没有线程拥有互斥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等候互斥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WaitFor....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互斥的等候遵循谁先等候谁先获取。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释放互斥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ReleaseMutex(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HANDLE hMutex   // handle to mutex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关闭互斥句柄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CloseHandle</a:t>
            </a:r>
          </a:p>
        </p:txBody>
      </p:sp>
    </p:spTree>
    <p:extLst>
      <p:ext uri="{BB962C8B-B14F-4D97-AF65-F5344CB8AC3E}">
        <p14:creationId xmlns:p14="http://schemas.microsoft.com/office/powerpoint/2010/main" xmlns="" val="1378966593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3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互斥和临界区的区别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临界区 - 用户态，执行效率高，只能在同一个进程中使用。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互斥 - 内核态，执行效率低，可以通过命名的方式跨进程使用。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12028180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窗口程序的创建</a:t>
            </a:r>
          </a:p>
        </p:txBody>
      </p:sp>
      <p:sp>
        <p:nvSpPr>
          <p:cNvPr id="5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窗口程序的创建步骤：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定义WinMain入口函数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定义窗口处理函数 WindowProc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注册窗口类  RegisterClass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创建窗口  CreateWindow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显示窗口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ShowWindow/UpdateWindow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消息循环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GetMessage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TranslateMessage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DisptachMessage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 消息处理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49230463"/>
      </p:ext>
    </p:extLst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39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50403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信号量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相关的问题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类似于事件，解决通知的相关问题。但是可以提供一个计数器，可以设置次数。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信号量的使用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创建 信号量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HANDLE CreateSemaphore(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LPSECURITY_ATTRIBUTES lpSemaphoreAttributes,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	//安全属性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LONG lInitialCount,        //初始化信号量数量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LONG lMaximumCount, //信号量的最大值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LPCTSTR lpName           //命名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创建成功返回信号量句柄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976085495"/>
      </p:ext>
    </p:extLst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Windows进程和线程</a:t>
            </a:r>
          </a:p>
        </p:txBody>
      </p:sp>
      <p:sp>
        <p:nvSpPr>
          <p:cNvPr id="34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等候信号量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WaitFor...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每等候通过一次，信号量的信号减1，直到为0阻塞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释放信号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量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ReleaseSemaphore(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HANDLE hSemaphore, //信号量句柄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LONG lReleaseCount, //释放数量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LPLONG lpPreviousCount 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	//释放前原来信号量的数量，可以为NULL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关闭句柄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CloseHandle</a:t>
            </a:r>
          </a:p>
        </p:txBody>
      </p:sp>
    </p:spTree>
    <p:extLst>
      <p:ext uri="{BB962C8B-B14F-4D97-AF65-F5344CB8AC3E}">
        <p14:creationId xmlns:p14="http://schemas.microsoft.com/office/powerpoint/2010/main" xmlns="" val="11184414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窗口的注册</a:t>
            </a:r>
          </a:p>
        </p:txBody>
      </p:sp>
      <p:sp>
        <p:nvSpPr>
          <p:cNvPr id="5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窗口类包含了窗口的各种参数信息的数据结构。每个窗口都具有窗口类，基于窗口类创建窗口。每个窗口类都具有一个名称，使用前必须注册到系统。		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窗口类的分类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－系统窗口类 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系统已经定义好的窗口类，所有应用程序都可以直接使用。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－应用程序全局窗口类 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由用户自己定义，当前应用程序所有模块都可以使用。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－应用程序局部窗口类 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由用户自己定义，当前应用程序中本模块可以使用	</a:t>
            </a:r>
          </a:p>
        </p:txBody>
      </p:sp>
    </p:spTree>
    <p:extLst>
      <p:ext uri="{BB962C8B-B14F-4D97-AF65-F5344CB8AC3E}">
        <p14:creationId xmlns:p14="http://schemas.microsoft.com/office/powerpoint/2010/main" xmlns="" val="4841773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系统窗口类的注册</a:t>
            </a:r>
          </a:p>
        </p:txBody>
      </p:sp>
      <p:sp>
        <p:nvSpPr>
          <p:cNvPr id="5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不需要注册，直接使用窗口类即可。系统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已经定义好相应名称，例如：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按钮   - BUTTON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编辑框 - EDIT</a:t>
            </a:r>
          </a:p>
        </p:txBody>
      </p:sp>
    </p:spTree>
    <p:extLst>
      <p:ext uri="{BB962C8B-B14F-4D97-AF65-F5344CB8AC3E}">
        <p14:creationId xmlns:p14="http://schemas.microsoft.com/office/powerpoint/2010/main" xmlns="" val="14595401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应用程序全局窗口类的注册</a:t>
            </a:r>
          </a:p>
        </p:txBody>
      </p:sp>
      <p:sp>
        <p:nvSpPr>
          <p:cNvPr id="5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RegisterClass/RegisterClassEx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ATOM RegisterClass(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CONST WNDCLASS *lpWndClass //窗口类的数据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注册成功后，返回一个数字标识。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ATOM RegisterClassEx(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CONST WNDCLASSEX *lpwcx  //窗口类的数据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1148512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Points</a:t>
            </a:r>
          </a:p>
        </p:txBody>
      </p:sp>
      <p:sp>
        <p:nvSpPr>
          <p:cNvPr id="20" name="矩形"/>
          <p:cNvSpPr>
            <a:spLocks/>
          </p:cNvSpPr>
          <p:nvPr/>
        </p:nvSpPr>
        <p:spPr>
          <a:xfrm>
            <a:off x="500062" y="3230562"/>
            <a:ext cx="3219450" cy="1352550"/>
          </a:xfrm>
          <a:prstGeom prst="rect">
            <a:avLst/>
          </a:prstGeom>
          <a:solidFill>
            <a:srgbClr val="000000"/>
          </a:solidFill>
          <a:ln w="25400" cap="flat" cmpd="sng">
            <a:noFill/>
            <a:prstDash val="solid"/>
            <a:miter/>
          </a:ln>
        </p:spPr>
      </p:sp>
      <p:sp>
        <p:nvSpPr>
          <p:cNvPr id="21" name="矩形"/>
          <p:cNvSpPr>
            <a:spLocks/>
          </p:cNvSpPr>
          <p:nvPr/>
        </p:nvSpPr>
        <p:spPr>
          <a:xfrm>
            <a:off x="3105150" y="1357312"/>
            <a:ext cx="2060575" cy="481171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FFFFFF"/>
            </a:solidFill>
            <a:prstDash val="solid"/>
            <a:miter/>
          </a:ln>
        </p:spPr>
      </p:sp>
      <p:sp>
        <p:nvSpPr>
          <p:cNvPr id="22" name="矩形"/>
          <p:cNvSpPr>
            <a:spLocks/>
          </p:cNvSpPr>
          <p:nvPr/>
        </p:nvSpPr>
        <p:spPr>
          <a:xfrm>
            <a:off x="3105150" y="1341437"/>
            <a:ext cx="5610225" cy="4751388"/>
          </a:xfrm>
          <a:prstGeom prst="rect">
            <a:avLst/>
          </a:prstGeom>
          <a:solidFill>
            <a:schemeClr val="tx2"/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>
              <a:solidFill>
                <a:srgbClr val="FFFFFF"/>
              </a:solidFill>
              <a:latin typeface="Calibri" charset="0"/>
              <a:ea typeface="宋体" charset="-122"/>
              <a:cs typeface="宋体" charset="-122"/>
            </a:endParaRPr>
          </a:p>
          <a:p>
            <a:pPr marL="0" indent="0" algn="ctr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>
              <a:solidFill>
                <a:srgbClr val="FFFFFF"/>
              </a:solidFill>
              <a:latin typeface="Calibri" charset="0"/>
              <a:ea typeface="宋体" charset="-122"/>
              <a:cs typeface="宋体" charset="-122"/>
            </a:endParaRPr>
          </a:p>
          <a:p>
            <a:pPr marL="0" indent="0" algn="ctr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FFFFFF"/>
              </a:solidFill>
              <a:latin typeface="Calibri" charset="0"/>
              <a:ea typeface="宋体" charset="-122"/>
              <a:cs typeface="宋体" charset="-122"/>
            </a:endParaRPr>
          </a:p>
        </p:txBody>
      </p:sp>
      <p:pic>
        <p:nvPicPr>
          <p:cNvPr id="23" name="图片" descr="C:\Documents and Settings\Pennie\My Documents\Brian Marble Sep 09\MSH08_Jesus_02.png"/>
          <p:cNvPicPr>
            <a:picLocks noChangeAspect="1"/>
          </p:cNvPicPr>
          <p:nvPr/>
        </p:nvPicPr>
        <p:blipFill>
          <a:blip r:embed="rId3" cstate="print"/>
          <a:srcRect l="25878"/>
          <a:stretch>
            <a:fillRect/>
          </a:stretch>
        </p:blipFill>
        <p:spPr>
          <a:xfrm>
            <a:off x="639762" y="3097212"/>
            <a:ext cx="1949450" cy="1620837"/>
          </a:xfrm>
          <a:prstGeom prst="rect">
            <a:avLst/>
          </a:prstGeom>
          <a:noFill/>
          <a:ln w="762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0394823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应用程序全局窗口类的注册</a:t>
            </a:r>
          </a:p>
        </p:txBody>
      </p:sp>
      <p:sp>
        <p:nvSpPr>
          <p:cNvPr id="5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typedef struct _WNDCLASSEX {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UINT       cbSize; //结构体的大小 sizeof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UINT       style;  //窗口类的风格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WNDPROC    lpfnWndProc; //窗口处理函数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int        cbClsExtra; //窗口类的附加数据buff的大小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int        cbWndExtra; //窗口的附加数据buff的大小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HINSTANCE  hInstance; //当前模块的实例句柄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HICON      hIcon; //窗口图标句柄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HCURSOR    hCursor; //鼠标的句柄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HBRUSH     hbrBackground; //绘制窗口背景的画刷句柄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LPCTSTR    lpszMenuName; //窗口菜单的资源ID字符串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LPCTSTR    lpszClassName; //窗口类的名称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HICON      hIconSm; //窗口的小图标句柄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} WNDCLASSEX, *PWNDCLASSEX;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8918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应用程序全局窗口类的注册</a:t>
            </a:r>
          </a:p>
        </p:txBody>
      </p:sp>
      <p:sp>
        <p:nvSpPr>
          <p:cNvPr id="6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应用程序全局窗口类的注册，需要在窗口类的风格中增加 CS_GLOBALCLASS，例如：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WNDCLASSEX wce = {0};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wce.style = ..|CS_GLOBALCLASS;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应用程序局部窗口类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在注册窗口类时，不添加CS_GLOBALCLASS风格。</a:t>
            </a:r>
          </a:p>
        </p:txBody>
      </p:sp>
    </p:spTree>
    <p:extLst>
      <p:ext uri="{BB962C8B-B14F-4D97-AF65-F5344CB8AC3E}">
        <p14:creationId xmlns:p14="http://schemas.microsoft.com/office/powerpoint/2010/main" xmlns="" val="14347452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窗口类的风格</a:t>
            </a:r>
          </a:p>
        </p:txBody>
      </p:sp>
      <p:sp>
        <p:nvSpPr>
          <p:cNvPr id="6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CS_GLOBALCLASS - 应用程序全局窗口类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CS_BYTEALIGNCLIENT - 窗口客户区的水平位置8倍数对齐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CS_BYTEALIGNWINDOW - 窗口的水平位置8倍数对齐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CS_HREDRAW - 当窗口水平变化时，窗口重新绘制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CS_VREDRAW - 当窗口垂直变化时，窗口重新绘制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CS_CLASSDC - 该类型的窗口，都是有同一个绘图(DC)设备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CS_PARENTDC - 该类型的窗口,使用它的父窗口的绘图(DC)设备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CS_OWNDC - 该类型的窗口,每个窗口都使用自己的绘图(DC)设备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CS_SAVEBITS - 允许窗口保存成图（位图），提高窗口的绘图效率，但是耗费内存资源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CS_DBLCLKS - 允许窗口接收鼠标双击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CS_NOCLOSE - 窗口没有关闭按钮</a:t>
            </a:r>
          </a:p>
        </p:txBody>
      </p:sp>
    </p:spTree>
    <p:extLst>
      <p:ext uri="{BB962C8B-B14F-4D97-AF65-F5344CB8AC3E}">
        <p14:creationId xmlns:p14="http://schemas.microsoft.com/office/powerpoint/2010/main" xmlns="" val="5587844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窗口类的查找过程</a:t>
            </a:r>
          </a:p>
        </p:txBody>
      </p:sp>
      <p:sp>
        <p:nvSpPr>
          <p:cNvPr id="6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系统根据传入的窗口类名称，在应用程序局部窗口类中查找，如果找到执行2，如果未找到执行3。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	比较局部窗口类与创建窗口时传入的HINSTANCE变量。如果发现相等，创建和注册的窗口类在同一模块，创建窗口返回。如果不相等，继续执行3。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在应用程序全局窗口类，如果找到，执行4，如果未找到执行5。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使用找到的窗口类的信息，创建窗口返回。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在系统窗口类中查找，如果找到创建窗口返回，否则创建窗口失败。</a:t>
            </a:r>
          </a:p>
        </p:txBody>
      </p:sp>
    </p:spTree>
    <p:extLst>
      <p:ext uri="{BB962C8B-B14F-4D97-AF65-F5344CB8AC3E}">
        <p14:creationId xmlns:p14="http://schemas.microsoft.com/office/powerpoint/2010/main" xmlns="" val="7877932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相关API</a:t>
            </a:r>
          </a:p>
        </p:txBody>
      </p:sp>
      <p:sp>
        <p:nvSpPr>
          <p:cNvPr id="6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RegisterClass/RegisterClassEx 注册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GetClassInfo 获取信息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UnregisterClass 卸载</a:t>
            </a:r>
          </a:p>
        </p:txBody>
      </p:sp>
    </p:spTree>
    <p:extLst>
      <p:ext uri="{BB962C8B-B14F-4D97-AF65-F5344CB8AC3E}">
        <p14:creationId xmlns:p14="http://schemas.microsoft.com/office/powerpoint/2010/main" xmlns="" val="12264864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窗口的创建</a:t>
            </a:r>
          </a:p>
        </p:txBody>
      </p:sp>
      <p:sp>
        <p:nvSpPr>
          <p:cNvPr id="69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CreateWindow/CreateWindowEx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HWND CreateWindowEx(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dwExStyle, //窗口的扩展风格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lpClassName,  //已经注册的窗口类名称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lpWindowName, //窗口标题栏的名字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dwStyle, //窗口的基本风格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x, //窗口左上角水平坐标位置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y, //窗口左上角垂直坐标位置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nWidth, //窗口的宽度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nHeight,//窗口的高度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hWndParent,//窗口的父窗口句柄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HMENU hMenu,//窗口菜单句柄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HINSTANCE hInstance, //应用程序实例句柄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LPVOID lpParam //窗口创建时附加参数  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创建成功返回窗口句柄</a:t>
            </a:r>
          </a:p>
        </p:txBody>
      </p:sp>
    </p:spTree>
    <p:extLst>
      <p:ext uri="{BB962C8B-B14F-4D97-AF65-F5344CB8AC3E}">
        <p14:creationId xmlns:p14="http://schemas.microsoft.com/office/powerpoint/2010/main" xmlns="" val="18947523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子窗口的创建</a:t>
            </a:r>
          </a:p>
        </p:txBody>
      </p:sp>
      <p:sp>
        <p:nvSpPr>
          <p:cNvPr id="7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创建时要设置父窗口句柄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创建风格要增加 WS_CHILD|WS_VISIBLE</a:t>
            </a:r>
          </a:p>
        </p:txBody>
      </p:sp>
    </p:spTree>
    <p:extLst>
      <p:ext uri="{BB962C8B-B14F-4D97-AF65-F5344CB8AC3E}">
        <p14:creationId xmlns:p14="http://schemas.microsoft.com/office/powerpoint/2010/main" xmlns="" val="2871509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窗口类和窗口的附加数据</a:t>
            </a:r>
          </a:p>
        </p:txBody>
      </p:sp>
      <p:sp>
        <p:nvSpPr>
          <p:cNvPr id="7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作用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注册窗口时，可以设置这两个数据内存空间 的大小。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int cbClsExtra; //窗口类的附加数据BUFF大小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int cbWndExtra; //窗口的附加数据BUFF大小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可以提供窗口类和窗口存放自己的数据的空间。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11997815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窗口类附加数据的使用</a:t>
            </a:r>
          </a:p>
        </p:txBody>
      </p:sp>
      <p:sp>
        <p:nvSpPr>
          <p:cNvPr id="7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 定义数据空间的大小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	int cbClsExtra - 一般定义为4字节倍数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存入数据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	DWORD SetClassLong(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hWnd,//窗口句柄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nIndex,//字节索引号(从哪个开始存)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LONG dwNewLong //存入数据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);返回旧数据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3 读取数据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	DWORD GetClassLong(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  //窗口句柄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nIndex  //字节索引号（从哪个字节开始读）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返回获取值</a:t>
            </a:r>
          </a:p>
        </p:txBody>
      </p:sp>
    </p:spTree>
    <p:extLst>
      <p:ext uri="{BB962C8B-B14F-4D97-AF65-F5344CB8AC3E}">
        <p14:creationId xmlns:p14="http://schemas.microsoft.com/office/powerpoint/2010/main" xmlns="" val="13264205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窗口附加数据的使用</a:t>
            </a:r>
          </a:p>
        </p:txBody>
      </p:sp>
      <p:sp>
        <p:nvSpPr>
          <p:cNvPr id="7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定义数据空间的大小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int cbWndExtra;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存入数据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	LONG SetWindowLong(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       // handle to window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nIndex,      // offset of value to set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LONG dwNewLong   // new value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读取数据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LONG GetWindowLong(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  // handle to window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nIndex  // offset of value to retrieve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684815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Windows编程基础</a:t>
            </a:r>
          </a:p>
        </p:txBody>
      </p:sp>
      <p:sp>
        <p:nvSpPr>
          <p:cNvPr id="2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Windows应用程序的类型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–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控制台程序 Console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</a:t>
            </a:r>
            <a:r>
              <a:rPr lang="zh-CN" altLang="en-US" sz="1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DOS程序，本身没有窗口，通过Windows DOS窗口执行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–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窗口程序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</a:t>
            </a:r>
            <a:r>
              <a:rPr lang="zh-CN" altLang="en-US" sz="1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拥有自己的窗口，可以与用户交互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–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库程序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存放代码、数据的程序，执行文件可以从中取出代码执行和获取数据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－静态库程序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扩展名LIB，在执行文件执行时从中获取代码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－动态库程序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扩展名DLL，在编译链接程序时，将代码放入到执行文件中</a:t>
            </a:r>
          </a:p>
        </p:txBody>
      </p:sp>
    </p:spTree>
    <p:extLst>
      <p:ext uri="{BB962C8B-B14F-4D97-AF65-F5344CB8AC3E}">
        <p14:creationId xmlns:p14="http://schemas.microsoft.com/office/powerpoint/2010/main" xmlns="" val="10082322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使用两种附加数据的不同</a:t>
            </a:r>
          </a:p>
        </p:txBody>
      </p:sp>
      <p:sp>
        <p:nvSpPr>
          <p:cNvPr id="7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窗口类的附加数据提供BUFF，是所有该类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窗口共享的BUFF。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窗口附加数据提供BUFF，只属于该窗口所有，是窗口私有的BUFF。</a:t>
            </a:r>
          </a:p>
        </p:txBody>
      </p:sp>
    </p:spTree>
    <p:extLst>
      <p:ext uri="{BB962C8B-B14F-4D97-AF65-F5344CB8AC3E}">
        <p14:creationId xmlns:p14="http://schemas.microsoft.com/office/powerpoint/2010/main" xmlns="" val="17450963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Windows消息机制</a:t>
            </a:r>
          </a:p>
        </p:txBody>
      </p:sp>
      <p:sp>
        <p:nvSpPr>
          <p:cNvPr id="8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程序执行机制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过程驱动 - 程序的执行过程是按照预定好的顺序执行。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事件驱动 - 程序的执行是无序，用户可以根据需要随机触发相应的事件。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Win32窗口程序就是采用 事件驱动 方式执行，也就是 消息机制。</a:t>
            </a:r>
          </a:p>
        </p:txBody>
      </p:sp>
    </p:spTree>
    <p:extLst>
      <p:ext uri="{BB962C8B-B14F-4D97-AF65-F5344CB8AC3E}">
        <p14:creationId xmlns:p14="http://schemas.microsoft.com/office/powerpoint/2010/main" xmlns="" val="10398596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什么是消息？</a:t>
            </a:r>
          </a:p>
        </p:txBody>
      </p:sp>
      <p:sp>
        <p:nvSpPr>
          <p:cNvPr id="8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当系统通知窗口工作时，就采用消息的方式派发给窗口。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消息组成：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窗口句柄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消息ID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消息的两个参数（两个附带信息）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消息产生的时间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消息产生时的鼠标位置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61995516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窗口处理函数和消息</a:t>
            </a:r>
          </a:p>
        </p:txBody>
      </p:sp>
      <p:sp>
        <p:nvSpPr>
          <p:cNvPr id="8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每个窗口都必须具有窗口处理函数。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LRESULT CALLBACK WindowProc(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HWND hwnd, //窗口句柄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UINT uMsg, //消息ID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WPARAM wParam, //消息参数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LPARAM lParam  //消息参数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当系统通知窗口时，会调用窗口处理函数同时，将消息ID和消息参数传递给窗口处理函数。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在窗口处理函数中，不处理的消息，使用缺省窗口处理函数，例如DefWindowProc。</a:t>
            </a:r>
          </a:p>
        </p:txBody>
      </p:sp>
    </p:spTree>
    <p:extLst>
      <p:ext uri="{BB962C8B-B14F-4D97-AF65-F5344CB8AC3E}">
        <p14:creationId xmlns:p14="http://schemas.microsoft.com/office/powerpoint/2010/main" xmlns="" val="19676142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消息相关函数</a:t>
            </a:r>
          </a:p>
        </p:txBody>
      </p:sp>
      <p:sp>
        <p:nvSpPr>
          <p:cNvPr id="8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GetMessage - 获取消息。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GetMessage(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LPMSG lpMsg, //存放获取到的消息BUFF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hWnd, //窗口句柄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UINT wMsgFilterMin,//获取消息的最小ID  0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wMsgFilterMax   //获取消息的最大ID 0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lpMsg - 当获取到消息后，将消息的参数存放到MSG结构中。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hWnd - 获取到hWnd所指定窗口的消息。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wMsgFilterMin和wMsgFilterMax -只能获取到由它们指定的消息范围内的消息，如果都为0，表示没有范围</a:t>
            </a: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00362354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消息相关函数</a:t>
            </a:r>
          </a:p>
        </p:txBody>
      </p:sp>
      <p:sp>
        <p:nvSpPr>
          <p:cNvPr id="8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TranslateMessage - 翻译消息。将按键消息，翻译成字符消息。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BOOL TranslateMessage(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	CONST MSG *lpMsg //要翻译的消息地址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检查消息是否是按键的消息，如果不是按键消息，不做任何处理，继续执行。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DispatchMessage - 派发消息。将消息派发到该消息所属窗口的窗口处理函数上。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LRESULT DispatchMessage(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	CONST MSG *lpmsg //要派发的消息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endParaRPr lang="zh-CN" altLang="en-US" sz="25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97263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Windows常用消息</a:t>
            </a:r>
          </a:p>
        </p:txBody>
      </p:sp>
      <p:sp>
        <p:nvSpPr>
          <p:cNvPr id="9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WM_DESTROY - 窗口被销毁时的消息，无消息参数。常用于在窗口被销毁之前，做相应的善后处理，例如资源、内存等。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WM_SYSCOMMAND - 系统命令消息，当点击窗口的最大化、最小化、关闭等命令时，收到这个消息。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常用在窗口关闭时，提示用户处理。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wParam - 具体命令，例如关闭SC_CLOSE等.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鼠标位置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 LOWORD 低字 - 水平位置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HIWORD 高字 - 垂直位置</a:t>
            </a:r>
          </a:p>
        </p:txBody>
      </p:sp>
    </p:spTree>
    <p:extLst>
      <p:ext uri="{BB962C8B-B14F-4D97-AF65-F5344CB8AC3E}">
        <p14:creationId xmlns:p14="http://schemas.microsoft.com/office/powerpoint/2010/main" xmlns="" val="104502809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Windows常用消息</a:t>
            </a:r>
          </a:p>
        </p:txBody>
      </p:sp>
      <p:sp>
        <p:nvSpPr>
          <p:cNvPr id="93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96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WM_CREATE - 在窗口创建成功还未显示之前，收到这个消息。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常用于初始化窗口的参数、资源等等，包括创建子窗口等。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- 不使用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是CREATESTRUCT结构的指针，保存了CreatWindowEx中的12个参数。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WM_SIZE - 在窗口的大小发生变化后，会收到WM_SIZE。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常用于窗口大小变化后，调整窗口内各个部分的布局。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- 窗口大小变化的原因。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变化窗口客户区的大小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LOWORD - 变化后的宽度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HIWORD- 变化后的高度</a:t>
            </a:r>
          </a:p>
        </p:txBody>
      </p:sp>
    </p:spTree>
    <p:extLst>
      <p:ext uri="{BB962C8B-B14F-4D97-AF65-F5344CB8AC3E}">
        <p14:creationId xmlns:p14="http://schemas.microsoft.com/office/powerpoint/2010/main" xmlns="" val="202031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Windows常用消息</a:t>
            </a:r>
          </a:p>
        </p:txBody>
      </p:sp>
      <p:sp>
        <p:nvSpPr>
          <p:cNvPr id="9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WM_QUIT - 用于结束消息循环处理。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wParam - PostQuitMessage 函数传递的参数。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lParam - 不使用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当GetMessage收到这个消息后，会返回FALSE，结束while处理，退出消息循环。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WM_PAINT - 绘图消息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键盘消息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定时器消息</a:t>
            </a:r>
          </a:p>
        </p:txBody>
      </p:sp>
    </p:spTree>
    <p:extLst>
      <p:ext uri="{BB962C8B-B14F-4D97-AF65-F5344CB8AC3E}">
        <p14:creationId xmlns:p14="http://schemas.microsoft.com/office/powerpoint/2010/main" xmlns="" val="6110602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消息的获取</a:t>
            </a:r>
          </a:p>
        </p:txBody>
      </p:sp>
      <p:sp>
        <p:nvSpPr>
          <p:cNvPr id="9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GetMessage - 从系统获取消息，将消息从系统中移除，阻塞函数。当系统无消息时，GetMessage会等候下一条消息。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PeekMessage - 以查看的方式从系统获取消息，可以不将消息从系统移除，非阻塞函数。当系统无消息时，返回FALSE，继续执行后续代码。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PeekMessage(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LPMSG lpMsg,         // message information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HWND hWnd,           // handle to window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UINT wMsgFilterMin,  // first message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UINT wMsgFilterMax,  // last message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UINT wRemoveMsg //移除标识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8511312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Windows编程基础</a:t>
            </a:r>
          </a:p>
        </p:txBody>
      </p:sp>
      <p:sp>
        <p:nvSpPr>
          <p:cNvPr id="27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三种应用程序的对比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－入口函数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控制台程序 - main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窗口程序 - WinMain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动态库程序 - DllMain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静态库程序 - 无入口函数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－文件存在方式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控制台程序、窗口程序 - EXE文件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动态库程序 - DLL文件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静态库程序 - LIB文件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－执行方式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控制台程序 - 在DOS窗口内执行。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窗口程序 - 拥有自己的窗口在自己的窗口内执行.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动态库程序 - 本身无法执行，由可执行程序或其他的DLL调用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静态库程序 - 执行是不存在，代码会嵌入到可执行文件或DLL等中。</a:t>
            </a:r>
          </a:p>
        </p:txBody>
      </p:sp>
    </p:spTree>
    <p:extLst>
      <p:ext uri="{BB962C8B-B14F-4D97-AF65-F5344CB8AC3E}">
        <p14:creationId xmlns:p14="http://schemas.microsoft.com/office/powerpoint/2010/main" xmlns="" val="15084156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消息的发送</a:t>
            </a:r>
          </a:p>
        </p:txBody>
      </p:sp>
      <p:sp>
        <p:nvSpPr>
          <p:cNvPr id="9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SendMessage - 发送消息，会等候消息处理的结果。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PostMessage - 投递消息，消息发出后立刻返回，不等候消息执行结果。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SendMessage/PostMessage(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hWnd,//消息发送的目的窗口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UINT Msg, //消息ID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WPARAM wParam, //消息参数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LPARAM lParam  //消息参数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	);</a:t>
            </a:r>
          </a:p>
        </p:txBody>
      </p:sp>
    </p:spTree>
    <p:extLst>
      <p:ext uri="{BB962C8B-B14F-4D97-AF65-F5344CB8AC3E}">
        <p14:creationId xmlns:p14="http://schemas.microsoft.com/office/powerpoint/2010/main" xmlns="" val="133944203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消息的分类</a:t>
            </a:r>
          </a:p>
        </p:txBody>
      </p:sp>
      <p:sp>
        <p:nvSpPr>
          <p:cNvPr id="10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系统消息 - ID范围 0 - 0x03FF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由系统定义好的消息，可以在程序中直接使用。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用户自定义消息 - ID范围 0x0400 - 0x7FFF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由用户自己定义，满足用户自己的需求。由用户自己发出消息，并响应处理。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#define WM_MYMESSAGE  WM_USER+n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自定义消息宏：WM_USER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应用程序消息 - ID范围 0x8000 - 0xBFFF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程序之间通讯时使用的消息。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应用程序消息宏：WM_APP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系统注册消息 - ID范围 0xC000 - 0xFFFF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在系统注册并生成相应消息，然后可以在各个程序中使用这个消息。</a:t>
            </a:r>
          </a:p>
        </p:txBody>
      </p:sp>
    </p:spTree>
    <p:extLst>
      <p:ext uri="{BB962C8B-B14F-4D97-AF65-F5344CB8AC3E}">
        <p14:creationId xmlns:p14="http://schemas.microsoft.com/office/powerpoint/2010/main" xmlns="" val="181434118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消息队列</a:t>
            </a:r>
          </a:p>
        </p:txBody>
      </p:sp>
      <p:sp>
        <p:nvSpPr>
          <p:cNvPr id="103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消息队列用于存放消息的一个队列，消息在队列中先入先出。所有窗口程序都具有消息队列。程序可以从队列中获取消息。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消息队列的类型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系统消息队列-由系统维护的消息队列。存放系统产生的消息，例如鼠标、键盘等。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程序消息队列-属于每一个应用程序（线程）的消息队列。由应用程序（线程）维护。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消息队列的关系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当鼠标、键盘产生消息时，会将消息存放到系统消息队列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系统会根据存放的消息，找到对应窗口的消息队列。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将消息投递到程序的消息队列中。</a:t>
            </a:r>
          </a:p>
        </p:txBody>
      </p:sp>
    </p:spTree>
    <p:extLst>
      <p:ext uri="{BB962C8B-B14F-4D97-AF65-F5344CB8AC3E}">
        <p14:creationId xmlns:p14="http://schemas.microsoft.com/office/powerpoint/2010/main" xmlns="" val="1589390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消息和消息队列</a:t>
            </a:r>
          </a:p>
        </p:txBody>
      </p:sp>
      <p:sp>
        <p:nvSpPr>
          <p:cNvPr id="105" name="文本框"/>
          <p:cNvSpPr>
            <a:spLocks noGrp="1"/>
          </p:cNvSpPr>
          <p:nvPr>
            <p:ph type="body"/>
          </p:nvPr>
        </p:nvSpPr>
        <p:spPr>
          <a:xfrm>
            <a:off x="468312" y="1412875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根据消息和消息队列之间使用关系，将消息分成两类：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队列消息 - 消息的发送和获取，都是通过消息队列完成。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非队列消息 - 消息的发送和获取，是直接调用消息的窗口处理完成。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队列消息-消息发送后，首先放入队列，然后通过消息循环，从队列当中获取。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GetMessage - 从消息队列中获取消息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PostMessage - 将消息投递到消息队列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常见队列消息：WM_PAINT、键盘、鼠标、定时器。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非队列消息－消息发送时，首先查找消息接收窗口的窗口处理函数，直接调用处理函数，完成消息。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SendMessage - 直接将消息发送给窗口的处理函数，并等候处理结果。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常见消息：WM_CREATE、WM_SIZE等。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19008149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消息的获取</a:t>
            </a:r>
          </a:p>
        </p:txBody>
      </p:sp>
      <p:sp>
        <p:nvSpPr>
          <p:cNvPr id="10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消息循环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GetMessage /PeekMessage从程序的消息队列当中，获取到消息。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TranslateMessage 检查获取到的消息，如果发现是按键消息，产生一个字符消息(WM_CHAR)，并放入程序的消息队列。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DispatchMessage 根据消息，找到窗口处理函数，调用窗口处理函数，完成消息的处理。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69927932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GetMessage/PeekMessage次序</a:t>
            </a:r>
          </a:p>
        </p:txBody>
      </p:sp>
      <p:sp>
        <p:nvSpPr>
          <p:cNvPr id="10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在程序（线程）消息队列查找消息，如果队列有消息，检查消息是否满足指定条件(HWND,ID范围)，不满足条件就不会取出消息，否则从队列取出消息返回。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如果程序（线程）消息队列没有消息，向系统消息队列获取属于本程序的消息。如果系统队列的当前消息属于本程序，系统会将消息转发到程序的消息队列。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如果系统消息队列也没有消息，检查当前程序窗口的需要重新绘制的区域，如果发现有需要绘制的区域，产生WM_PAINT消息，取得消息返回处理。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如果没有重新绘制区域，检查定时器如果有到时的定时器，产生WM_TIMER,返回处理执行。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如果没有到时的定时器，整理程序的资源、内存等等。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GetMessage会继续等候下一条消息。PeekMessage会返回FALSE，交出程序的控制权。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注意：GetMessage如果获取到是WM_QUIT,函数会返回FALSE。</a:t>
            </a:r>
          </a:p>
        </p:txBody>
      </p:sp>
    </p:spTree>
    <p:extLst>
      <p:ext uri="{BB962C8B-B14F-4D97-AF65-F5344CB8AC3E}">
        <p14:creationId xmlns:p14="http://schemas.microsoft.com/office/powerpoint/2010/main" xmlns="" val="192657438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消息的发送</a:t>
            </a:r>
          </a:p>
        </p:txBody>
      </p:sp>
      <p:sp>
        <p:nvSpPr>
          <p:cNvPr id="11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SendMessage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发送消息到指定的窗口，并等候对方将消息处理，然后消息执行结果，用于非队列消息的发送。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PostMessage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将消息放到消息队列中，立刻返回，用于队列消息的发送。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无法获知消息是否被对方处理。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156758366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绘图消息－WM_PAINT</a:t>
            </a:r>
          </a:p>
        </p:txBody>
      </p:sp>
      <p:sp>
        <p:nvSpPr>
          <p:cNvPr id="11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WM_PAINT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当窗口需要绘制的时候，会发送窗口处理函数。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窗口无效区域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被声明成需要重新绘制的区域。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InvalidateRect(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    HWND hWnd,  //窗口句柄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    CONST RECT* lpRect,  //区域的矩形坐标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    BOOL bErase  //重绘前是否先擦除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在程序中，如果需要绘制窗口，调用函数声明窗口无效区域。	</a:t>
            </a:r>
          </a:p>
        </p:txBody>
      </p:sp>
    </p:spTree>
    <p:extLst>
      <p:ext uri="{BB962C8B-B14F-4D97-AF65-F5344CB8AC3E}">
        <p14:creationId xmlns:p14="http://schemas.microsoft.com/office/powerpoint/2010/main" xmlns="" val="19972471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绘图消息－WM_PAINT</a:t>
            </a:r>
          </a:p>
        </p:txBody>
      </p:sp>
      <p:sp>
        <p:nvSpPr>
          <p:cNvPr id="115" name="文本框"/>
          <p:cNvSpPr>
            <a:spLocks noGrp="1"/>
          </p:cNvSpPr>
          <p:nvPr>
            <p:ph type="body"/>
          </p:nvPr>
        </p:nvSpPr>
        <p:spPr>
          <a:xfrm>
            <a:off x="468312" y="1412875"/>
            <a:ext cx="8229600" cy="48529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WM_PAINT参数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- 不使用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不使用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消息处理步骤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开始绘图处理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BeginPaint(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 //绘图窗口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LPPAINTSTRUCT lpPaint //绘图参数的BUFF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返回绘图设备句柄HDC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绘图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结束绘图处理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EndPaint(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HWND hWnd, //绘图窗口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CONST PAINTSTRUCT *lpPaint  //绘图参数的指针BeginPaint返回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10291566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键盘消息</a:t>
            </a:r>
          </a:p>
        </p:txBody>
      </p:sp>
      <p:sp>
        <p:nvSpPr>
          <p:cNvPr id="117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键盘消息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WM_KEYDOWN - 按键被按下时产生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WM_KEYUP - 按键被放开时产生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WM_SYSKEYDOWN - 系统键按下时产生  比如ALT、F10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WM_SYSKEYUP - 系统键放开时产生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WM_CHAR - 字符消息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消息参数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按键消息：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    WPARAM - 按键的Virtual Key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LPARAM - 按键的参数，例如按下次数	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WM_CHAR消息：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    WPARAM - 输入的字符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LPARAM - 按键的相关参数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				 </a:t>
            </a:r>
          </a:p>
        </p:txBody>
      </p:sp>
    </p:spTree>
    <p:extLst>
      <p:ext uri="{BB962C8B-B14F-4D97-AF65-F5344CB8AC3E}">
        <p14:creationId xmlns:p14="http://schemas.microsoft.com/office/powerpoint/2010/main" xmlns="" val="4115005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Windows开发环境</a:t>
            </a:r>
          </a:p>
        </p:txBody>
      </p:sp>
      <p:sp>
        <p:nvSpPr>
          <p:cNvPr id="29" name="文本框"/>
          <p:cNvSpPr>
            <a:spLocks noGrp="1"/>
          </p:cNvSpPr>
          <p:nvPr>
            <p:ph type="body"/>
          </p:nvPr>
        </p:nvSpPr>
        <p:spPr>
          <a:xfrm>
            <a:off x="323850" y="1600200"/>
            <a:ext cx="8820151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Windows开发工具和库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–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开发工具  Visual Studio C++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</a:t>
            </a: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VC1.5 - VC6.0 – VC2005-VC2010( 10.0 )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–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VC的编译工具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</a:t>
            </a: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编译器CL.EXE   将源代码编译成目标代码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链接器LINK.EXE   将目标代码、库链接生成最终文件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资源编译器RC.EXE   将资源编译，最终通过链接器存入最终文件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15935886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键盘消息</a:t>
            </a:r>
          </a:p>
        </p:txBody>
      </p:sp>
      <p:sp>
        <p:nvSpPr>
          <p:cNvPr id="11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消息的使用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KEYDOWN可以重复出现，KEYUP只能在按键松开时出现1次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TranslateMessage在转换WM_KEYDOWN消息时，对于可见字符可以产生WM_CHAR,不可见字符无此消息。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WM_KEYDOWN/UP的wParam是表示的按键，WM_CHAR是表示输入的字符。</a:t>
            </a:r>
          </a:p>
        </p:txBody>
      </p:sp>
    </p:spTree>
    <p:extLst>
      <p:ext uri="{BB962C8B-B14F-4D97-AF65-F5344CB8AC3E}">
        <p14:creationId xmlns:p14="http://schemas.microsoft.com/office/powerpoint/2010/main" xmlns="" val="7090174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</a:t>
            </a:r>
          </a:p>
        </p:txBody>
      </p:sp>
      <p:sp>
        <p:nvSpPr>
          <p:cNvPr id="12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基本鼠标消息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WM_LBUTTONDOWN - 鼠标左键按下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WM_LBUTTONUP - 鼠标左键抬起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WM_RBUTTONDOWN - 鼠标右键按下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WM_RBUTTONUP - 鼠标右键抬起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WM_MOUSEMOVE - 鼠标移动消息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双击消息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WM_LBUTTONDBLCLK - 鼠标左键双击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WM_RBUTTONDBLCLK - 鼠标右键双击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滚轮消息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WM_MOUSEWHEEL - 鼠标滚轮消息</a:t>
            </a:r>
          </a:p>
        </p:txBody>
      </p:sp>
    </p:spTree>
    <p:extLst>
      <p:ext uri="{BB962C8B-B14F-4D97-AF65-F5344CB8AC3E}">
        <p14:creationId xmlns:p14="http://schemas.microsoft.com/office/powerpoint/2010/main" xmlns="" val="33240810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</a:t>
            </a:r>
          </a:p>
        </p:txBody>
      </p:sp>
      <p:sp>
        <p:nvSpPr>
          <p:cNvPr id="12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基本鼠标消息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消息参数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WPARAM - 其他按键的状态，例如Ctrl/Shift等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LPARAM - 鼠标的位置，窗口客户区坐标系。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LOWORD X坐标位置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HIWORD Y坐标位置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一般情况鼠标按下/抬起成对出现。在鼠标移动过程中，会根据移动速度产生一系列的WM_MOUSEMOVE消息。</a:t>
            </a:r>
          </a:p>
        </p:txBody>
      </p:sp>
    </p:spTree>
    <p:extLst>
      <p:ext uri="{BB962C8B-B14F-4D97-AF65-F5344CB8AC3E}">
        <p14:creationId xmlns:p14="http://schemas.microsoft.com/office/powerpoint/2010/main" xmlns="" val="100466074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</a:t>
            </a:r>
          </a:p>
        </p:txBody>
      </p:sp>
      <p:sp>
        <p:nvSpPr>
          <p:cNvPr id="12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双击鼠标消息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WPARAM - 其他按键的状态，例如Ctrl/Shift等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鼠标的位置，窗口客户区坐标系。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LOWORD X坐标位置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HIWORD Y坐标位置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使用时需要在注册窗口类的时候添加CS_DBLCLKS 风格。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消息产生顺序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以WM_LBUTTONDBLCLK为例：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WM_LBUTTONDOWN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WM_LBUTTONUP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WM_LBUTTONDBLCLK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WM_LBUTTONUP</a:t>
            </a:r>
          </a:p>
        </p:txBody>
      </p:sp>
    </p:spTree>
    <p:extLst>
      <p:ext uri="{BB962C8B-B14F-4D97-AF65-F5344CB8AC3E}">
        <p14:creationId xmlns:p14="http://schemas.microsoft.com/office/powerpoint/2010/main" xmlns="" val="151050388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鼠标消息</a:t>
            </a:r>
          </a:p>
        </p:txBody>
      </p:sp>
      <p:sp>
        <p:nvSpPr>
          <p:cNvPr id="127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鼠标滚轮 WM_MOUSEWHEEL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WPARAM：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LOWORD - 其他按键的状态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HIWORD - 滚轮的偏移量，是120的倍数，通过正负值表示表示滚动方向。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正：向前滚动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负：向后滚动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LPARAM：鼠标当前的位置，屏幕坐标系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LOWORD - X坐标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HIWORD - Y坐标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通过偏移量，获取滚动的方向和倍数。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104539281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定时器消息</a:t>
            </a:r>
          </a:p>
        </p:txBody>
      </p:sp>
      <p:sp>
        <p:nvSpPr>
          <p:cNvPr id="12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定时器消息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可以在程序中设置定时器，当到达时间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间隔时，定时器会向程序发送一个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WM_TIMER消息。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定时器的精度是毫秒，但是准确度很低。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例如设置时间间隔为1000ms，但是会在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非1000毫秒到达。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消息的参数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WPARAM - 定时器ID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LPARAM - 定时器处理函数的指针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147664923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定时器消息</a:t>
            </a:r>
          </a:p>
        </p:txBody>
      </p:sp>
      <p:sp>
        <p:nvSpPr>
          <p:cNvPr id="13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50403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定时器使用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3.1 创建定时器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UINT_PTR SetTimer(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hWnd,//定时器窗口句柄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UINT_PTR nIDEvent, //定时器ID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uElapse,//时间间隔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TIMERPROC lpTimerFunc //定时器处理函数指针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);创建成功，返回非0。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使用窗口处理函数，做为定时器处理函数，lpTimerFunc为NULL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使用定时器处理函数处理定时器消息。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3.2 消息处理  WM_TIMER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3.3 关闭定时器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KillTimer(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hWnd,//定时器窗口句柄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UINT_PTR uIDEvent //定时器ID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附：GetClientRect 获取窗口客户区大小</a:t>
            </a:r>
          </a:p>
        </p:txBody>
      </p:sp>
    </p:spTree>
    <p:extLst>
      <p:ext uri="{BB962C8B-B14F-4D97-AF65-F5344CB8AC3E}">
        <p14:creationId xmlns:p14="http://schemas.microsoft.com/office/powerpoint/2010/main" xmlns="" val="47976864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菜单的使用</a:t>
            </a:r>
          </a:p>
        </p:txBody>
      </p:sp>
      <p:sp>
        <p:nvSpPr>
          <p:cNvPr id="13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菜单的分类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1.1 窗口的顶层菜单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1.2 弹出式菜单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1.3 系统菜单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HMENU类型表示菜单，菜单每一项有相应的ID。</a:t>
            </a:r>
          </a:p>
        </p:txBody>
      </p:sp>
    </p:spTree>
    <p:extLst>
      <p:ext uri="{BB962C8B-B14F-4D97-AF65-F5344CB8AC3E}">
        <p14:creationId xmlns:p14="http://schemas.microsoft.com/office/powerpoint/2010/main" xmlns="" val="156505798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菜单的使用</a:t>
            </a:r>
          </a:p>
        </p:txBody>
      </p:sp>
      <p:sp>
        <p:nvSpPr>
          <p:cNvPr id="135" name="文本框"/>
          <p:cNvSpPr>
            <a:spLocks noGrp="1"/>
          </p:cNvSpPr>
          <p:nvPr>
            <p:ph type="body"/>
          </p:nvPr>
        </p:nvSpPr>
        <p:spPr>
          <a:xfrm>
            <a:off x="457200" y="1452562"/>
            <a:ext cx="8229600" cy="48561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窗口的顶层菜单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创建菜单  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HMENU CreateMenu(VOID); //创建成功返回菜单句柄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增加菜单项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AppendMenu(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HMENU hMenu, //菜单句柄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uFlags, //菜单项风格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UINT_PTR uIDNewItem, //菜单项ID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lpNewItem //菜单项的名称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设置到窗口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SetMenu(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hWnd,  //窗口句柄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HMENU hMenu //菜单句柄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9463374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菜单的使用</a:t>
            </a:r>
          </a:p>
        </p:txBody>
      </p:sp>
      <p:sp>
        <p:nvSpPr>
          <p:cNvPr id="13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弹出式菜单 Popup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菜单的创建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HMENU CreatePopupMenu(VOID);//创建成功返回菜单句柄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加入顶层菜单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AppendMenu(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HMENU hMenu, //菜单句柄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uFlags, //菜单项增加选项，MF_POPUP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UINT_PTR uIDNewItem, //弹出式菜单的句柄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lpNewItem //菜单项的名称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0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268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Windows开发环境</a:t>
            </a:r>
          </a:p>
        </p:txBody>
      </p:sp>
      <p:sp>
        <p:nvSpPr>
          <p:cNvPr id="3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–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Windows库和头文件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－ Windows库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kernel32.dll - 提供了核心的API，例如进程、线程、内存管理等。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user32.dll - 提供了窗口、消息等API	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gdi32.dll  - 绘图相关的API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－头文件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windows.h - 所有windows头文件的集合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windef.h - windows数据类型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winbase.h - kernel32的API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wingdi.h - gdi32的API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winuser.h - user32的API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winnt.h - UNICODE字符集支持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endParaRPr lang="zh-CN" altLang="en-US" sz="25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9203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菜单的使用</a:t>
            </a:r>
          </a:p>
        </p:txBody>
      </p:sp>
      <p:sp>
        <p:nvSpPr>
          <p:cNvPr id="13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菜单命令处理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WM_COMMAND 消息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WPARAM：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HIWORD - 对于菜单为0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LOWORD - 菜单项的ID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LPARAM - 对于菜单为NULL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命令处理过程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获取WPARAM菜单ID，根据ID处理。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19713393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菜单的使用</a:t>
            </a:r>
          </a:p>
        </p:txBody>
      </p:sp>
      <p:sp>
        <p:nvSpPr>
          <p:cNvPr id="141" name="文本框"/>
          <p:cNvSpPr>
            <a:spLocks noGrp="1"/>
          </p:cNvSpPr>
          <p:nvPr>
            <p:ph type="body"/>
          </p:nvPr>
        </p:nvSpPr>
        <p:spPr>
          <a:xfrm>
            <a:off x="457200" y="1484312"/>
            <a:ext cx="8229600" cy="46418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菜单项的状态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在增加菜单项可以设置菜单项的状态。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可以使用菜单API	修改状态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CheckMenuItem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EnableMenuItem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函数使用时，需要通过设置MF_BYPOSITION或者MF_BYCOMMAND，确定使用菜单索引或者菜单ID。 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WM_INITMENUPOPUP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在菜单被激活但是未显示，窗口会收到这个消息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- 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LOWORD 是菜单索引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             HIWORD 是窗口菜单标识</a:t>
            </a:r>
          </a:p>
        </p:txBody>
      </p:sp>
    </p:spTree>
    <p:extLst>
      <p:ext uri="{BB962C8B-B14F-4D97-AF65-F5344CB8AC3E}">
        <p14:creationId xmlns:p14="http://schemas.microsoft.com/office/powerpoint/2010/main" xmlns="" val="138662113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系统菜单的使用</a:t>
            </a:r>
          </a:p>
        </p:txBody>
      </p:sp>
      <p:sp>
        <p:nvSpPr>
          <p:cNvPr id="143" name="文本框"/>
          <p:cNvSpPr>
            <a:spLocks noGrp="1"/>
          </p:cNvSpPr>
          <p:nvPr>
            <p:ph type="body"/>
          </p:nvPr>
        </p:nvSpPr>
        <p:spPr>
          <a:xfrm>
            <a:off x="395287" y="1341437"/>
            <a:ext cx="8291513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系统菜单的获取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HMENU GetSystemMenu(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hWnd,//窗口句柄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bRevert //重置选项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返回获取到的系统菜单句柄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bRevert：TRUE - 删除旧菜单，恢复到默认的系统菜单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FALSE - 返回当前的系统菜单句柄。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系统菜单的修改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AppendMenu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DeleteMenu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系统菜单命令响应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通过WM_SYSCOMMAND响应菜单命令。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WPARAM的LOWORD是命令ID</a:t>
            </a:r>
          </a:p>
        </p:txBody>
      </p:sp>
    </p:spTree>
    <p:extLst>
      <p:ext uri="{BB962C8B-B14F-4D97-AF65-F5344CB8AC3E}">
        <p14:creationId xmlns:p14="http://schemas.microsoft.com/office/powerpoint/2010/main" xmlns="" val="39915130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右键菜单 Context Menu的使用</a:t>
            </a:r>
          </a:p>
        </p:txBody>
      </p:sp>
      <p:sp>
        <p:nvSpPr>
          <p:cNvPr id="145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创建菜单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右键菜单是一个弹出式菜单，使用CreatePopupMenu创建。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显示菜单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TrackPopupMenu(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HMENU hMenu, //菜单句柄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uFlags, //显示方式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x,//水平位置，屏幕坐标系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y,//垂直位置，屏幕坐标系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nReserved, //保留，必须0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HWND hWnd, //处理菜单消息的窗口句柄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CONST RECT *prcRect //NULL，忽略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TrackPopupMenu是阻塞函数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44339499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右键菜单 Context Menu的使用</a:t>
            </a:r>
          </a:p>
        </p:txBody>
      </p:sp>
      <p:sp>
        <p:nvSpPr>
          <p:cNvPr id="14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命令处理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WM_COMMAND,与窗口菜单一致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如果Track设置了TPM_RETURNCMD选项，那么点击的菜单项ID通过函数的返回值获取。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菜单项的状态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WM_INITMENUPOPUP,按照弹出菜单处理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15257663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右键菜单 Context Menu的使用</a:t>
            </a:r>
          </a:p>
        </p:txBody>
      </p:sp>
      <p:sp>
        <p:nvSpPr>
          <p:cNvPr id="149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菜单处理位置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鼠标右键抬起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WM_RBUTTONUP 鼠标右键消息窗口坐标系坐标，要使用需要转换成屏幕坐标系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ClientToScreen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ScreenToClient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WM_CONTEXTMENU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- 右键点击的窗口句柄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LOWORD X坐标，屏幕坐标系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              HIWORD Y坐标，屏幕坐标系</a:t>
            </a:r>
          </a:p>
          <a:p>
            <a:pPr marL="742950" lvl="1" indent="-285750" algn="l" eaLnBrk="1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WM_CONTEXTMENU消息是在WM_RBUTTONUP消息之后产生。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34909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151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资源相关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资源脚本文件：*.rc文件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编译器：RC.EXE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菜单资源的使用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添加菜单资源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加载菜单资源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2.1 在注册时设置菜单资源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2.2 加载菜单资源，设置到窗口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HMENU LoadMenu(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HINSTANCE hInstance,  // handle to module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LPCTSTR lpMenuName    // menu name or resource identifier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CreateWindow/Ex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SetMenu	</a:t>
            </a:r>
          </a:p>
        </p:txBody>
      </p:sp>
    </p:spTree>
    <p:extLst>
      <p:ext uri="{BB962C8B-B14F-4D97-AF65-F5344CB8AC3E}">
        <p14:creationId xmlns:p14="http://schemas.microsoft.com/office/powerpoint/2010/main" xmlns="" val="37733371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153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图标资源 ICON的使用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添加资源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注意图标的大小，一个图标文件中，可以有多个不同大小的图标。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加载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HICON LoadIcon(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HINSTANCE hInstance, // handle to application instance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LPCTSTR lpIconName   // name string or resource identifier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成功返回HICON句柄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设置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3.1 注册窗口类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3.2 WM_SETICON消息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绘制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DrawIcon</a:t>
            </a:r>
          </a:p>
        </p:txBody>
      </p:sp>
    </p:spTree>
    <p:extLst>
      <p:ext uri="{BB962C8B-B14F-4D97-AF65-F5344CB8AC3E}">
        <p14:creationId xmlns:p14="http://schemas.microsoft.com/office/powerpoint/2010/main" xmlns="" val="175394293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155" name="文本框"/>
          <p:cNvSpPr>
            <a:spLocks noGrp="1"/>
          </p:cNvSpPr>
          <p:nvPr>
            <p:ph type="body"/>
          </p:nvPr>
        </p:nvSpPr>
        <p:spPr>
          <a:xfrm>
            <a:off x="323850" y="1341437"/>
            <a:ext cx="8362951" cy="51831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光标资源的使用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添加光标的资源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光标的大小默认是32X32像素，每个光标有HotSpot，是当前鼠标的热点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使用资源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HCURSOR LoadCursor(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HINSTANCE hInstance,  // handle to application instance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LPCTSTR lpCursorName  // name or resource identifier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 hInstance - 可以为NULL，获取系统默认的Cursor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2.1 在注册窗口时，设置光标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2.2 使用SetCursor设置光标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HCURSOR SetCursor(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	HCURSOR hCursor   // handle to cursor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19028852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157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光标资源的使用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</a:t>
            </a:r>
            <a:r>
              <a:rPr lang="zh-CN" altLang="en-US"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3 WM_SETCURSOR 消息参数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- 当前使用的光标句柄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- LOWORD 当前区域的代码（Hit-Test code )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      HIWORD - 当前鼠标消息ID</a:t>
            </a:r>
          </a:p>
          <a:p>
            <a:pPr marL="1143000" lvl="2" indent="-2286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字符串资源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添加字符串资源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添加字符串表，在表中增加字符串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字符串资源的使用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LoadString(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HINSTANCE hInstance,  // handle to resource module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UINT uID, //字符串ID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LPTSTR lpBuffer, //存放字符串BUFF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nBufferMax // 字符串BUFF长度</a:t>
            </a:r>
          </a:p>
          <a:p>
            <a:pPr marL="800100" lvl="3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成功返回字符串长度，失败0</a:t>
            </a:r>
          </a:p>
        </p:txBody>
      </p:sp>
    </p:spTree>
    <p:extLst>
      <p:ext uri="{BB962C8B-B14F-4D97-AF65-F5344CB8AC3E}">
        <p14:creationId xmlns:p14="http://schemas.microsoft.com/office/powerpoint/2010/main" xmlns="" val="17689708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HelloWorld程序的相关函数</a:t>
            </a:r>
          </a:p>
        </p:txBody>
      </p:sp>
      <p:sp>
        <p:nvSpPr>
          <p:cNvPr id="3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int WINAPI WinMain(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   HINSTANCE hInstance,//当前程序的实例句柄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HINSTANCE hPrevInstance, //当前程序前一个实例句柄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LPSTR lpCmdLine,//命令行参数字符串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nCmdShow //窗口的显示方式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hPrevInstance - Win32下，一般为NULL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int MessageBox(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hWnd,//父窗口句柄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lpText, //显示在消息框中的文字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LPCTSTR lpCaption,  //显示在标题栏中的文字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uType //消息框中的按钮、图标显示类型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);// 返回点击的按钮ID	</a:t>
            </a:r>
          </a:p>
        </p:txBody>
      </p:sp>
    </p:spTree>
    <p:extLst>
      <p:ext uri="{BB962C8B-B14F-4D97-AF65-F5344CB8AC3E}">
        <p14:creationId xmlns:p14="http://schemas.microsoft.com/office/powerpoint/2010/main" xmlns="" val="34668856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159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967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加速键资源的使用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添加    资源添加加速键表，增加命令ID对应的加速键。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2.1 加载加速键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HACCEL LoadAccelerators(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HINSTANCE hInstance,  // handle to module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LPCTSTR lpTableName   // accelerator table name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); 返回加速键句柄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2.2 处理加速键消息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int TranslateAccelerator(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HWND hWnd,//处理消息的窗口句柄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HACCEL hAccTable,  //加速键句柄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LPMSG lpMsg //消息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); 如果是加速键，返回非零。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2.3 在WM_COMMAND中相应消息，消息参数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WPARAM - HIWORD 为1，表示加速键为0，表示菜单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LWORD  为命令ID</a:t>
            </a:r>
          </a:p>
        </p:txBody>
      </p:sp>
    </p:spTree>
    <p:extLst>
      <p:ext uri="{BB962C8B-B14F-4D97-AF65-F5344CB8AC3E}">
        <p14:creationId xmlns:p14="http://schemas.microsoft.com/office/powerpoint/2010/main" xmlns="" val="32488778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资源的使用</a:t>
            </a:r>
          </a:p>
        </p:txBody>
      </p:sp>
      <p:sp>
        <p:nvSpPr>
          <p:cNvPr id="16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加速键资源的使用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TranslateAccelerator处理过程</a:t>
            </a:r>
          </a:p>
          <a:p>
            <a:pPr marL="1143000" lvl="2" indent="-2286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3.1 检测消息是否是WM_KEYDOWN\WM_SYSKEYDOW,获取按键状态</a:t>
            </a:r>
          </a:p>
          <a:p>
            <a:pPr marL="1143000" lvl="2" indent="-2286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3.2 根据按键状态，从HACCEL中查找对应命令ID</a:t>
            </a:r>
          </a:p>
          <a:p>
            <a:pPr marL="1143000" lvl="2" indent="-2286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3.3 找到对应ID，发送WM_COMMAND消息，处理ID所对应的命令。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14154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Windows绘图</a:t>
            </a:r>
          </a:p>
        </p:txBody>
      </p:sp>
      <p:sp>
        <p:nvSpPr>
          <p:cNvPr id="163" name="文本框"/>
          <p:cNvSpPr>
            <a:spLocks noGrp="1"/>
          </p:cNvSpPr>
          <p:nvPr>
            <p:ph type="body"/>
          </p:nvPr>
        </p:nvSpPr>
        <p:spPr>
          <a:xfrm>
            <a:off x="250825" y="1341437"/>
            <a:ext cx="8497888" cy="48244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绘图相关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绘图设备 DC（Device Context），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- DC句柄，表示绘图设备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GDI - Windows graphics device interface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Win32提供的绘图API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颜色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颜色的表示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电脑使用红、绿、蓝，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R - 0～255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G - 0～255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B - 0～255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每一个点颜色是3个字节24位保存 0-2^24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16位：5，5，6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32位：8，8，8， 8绘图或透明度</a:t>
            </a:r>
          </a:p>
        </p:txBody>
      </p:sp>
    </p:spTree>
    <p:extLst>
      <p:ext uri="{BB962C8B-B14F-4D97-AF65-F5344CB8AC3E}">
        <p14:creationId xmlns:p14="http://schemas.microsoft.com/office/powerpoint/2010/main" xmlns="" val="31840244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Windows绘图</a:t>
            </a:r>
          </a:p>
        </p:txBody>
      </p:sp>
      <p:sp>
        <p:nvSpPr>
          <p:cNvPr id="16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颜色的使用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COLORREF - 实际DWORD，例如：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COLORREF nColor = 0;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赋值使用RGB宏，例如: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nColor = RGB( 255, 0, 0 );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获取RGB值，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GetRValue/GetGValue/GetBValue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例如: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BYTE nRed = GetRValue( nColor );</a:t>
            </a:r>
          </a:p>
        </p:txBody>
      </p:sp>
    </p:spTree>
    <p:extLst>
      <p:ext uri="{BB962C8B-B14F-4D97-AF65-F5344CB8AC3E}">
        <p14:creationId xmlns:p14="http://schemas.microsoft.com/office/powerpoint/2010/main" xmlns="" val="164402110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Windows绘图</a:t>
            </a:r>
          </a:p>
        </p:txBody>
      </p:sp>
      <p:sp>
        <p:nvSpPr>
          <p:cNvPr id="167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点的使用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GetPixel 获取指定点的颜色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COLORREF GetPixel(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hdc,    // handle to DC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nXPos,  // x-coordinate of pixel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nYPos   // y-coordinate of pixel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SetPixel 设置指定点的颜色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COLORREF SetPixel(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hdc,//DC句柄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X,//X坐标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Y,//Y坐标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COLORREF crColor //设置的颜色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返回点原来的颜色</a:t>
            </a:r>
          </a:p>
        </p:txBody>
      </p:sp>
    </p:spTree>
    <p:extLst>
      <p:ext uri="{BB962C8B-B14F-4D97-AF65-F5344CB8AC3E}">
        <p14:creationId xmlns:p14="http://schemas.microsoft.com/office/powerpoint/2010/main" xmlns="" val="556091857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Windows绘图</a:t>
            </a:r>
          </a:p>
        </p:txBody>
      </p:sp>
      <p:sp>
        <p:nvSpPr>
          <p:cNvPr id="16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线的使用(直线、圆形、弧线)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MoveTo - 移动 当前点 到 指定点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LineTo - 从当前点到指定点绘制一条直线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当前点：上一次绘图时的最后一点，初始为（0，0）点。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封闭图形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Rectangle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Ellipse </a:t>
            </a:r>
          </a:p>
        </p:txBody>
      </p:sp>
    </p:spTree>
    <p:extLst>
      <p:ext uri="{BB962C8B-B14F-4D97-AF65-F5344CB8AC3E}">
        <p14:creationId xmlns:p14="http://schemas.microsoft.com/office/powerpoint/2010/main" xmlns="" val="4218689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GDI绘图对象- 画笔</a:t>
            </a:r>
          </a:p>
        </p:txBody>
      </p:sp>
      <p:sp>
        <p:nvSpPr>
          <p:cNvPr id="171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32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画笔的作用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线的颜色、线型、线粗。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HPEN - 画笔句柄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画笔的使用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创建画笔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HPEN CreatePen(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fnPenStyle, //画笔的样式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nWidth, //画笔的粗细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COLORREF crColor //画笔的颜色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);创建成功返回句柄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PS_SOILD - 实心线，可以支持多个像素宽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其他线型只能是一个像素宽。</a:t>
            </a:r>
          </a:p>
        </p:txBody>
      </p:sp>
    </p:spTree>
    <p:extLst>
      <p:ext uri="{BB962C8B-B14F-4D97-AF65-F5344CB8AC3E}">
        <p14:creationId xmlns:p14="http://schemas.microsoft.com/office/powerpoint/2010/main" xmlns="" val="548935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GDI绘图对象- 画笔</a:t>
            </a:r>
          </a:p>
        </p:txBody>
      </p:sp>
      <p:sp>
        <p:nvSpPr>
          <p:cNvPr id="173" name="文本框"/>
          <p:cNvSpPr>
            <a:spLocks noGrp="1"/>
          </p:cNvSpPr>
          <p:nvPr>
            <p:ph type="body"/>
          </p:nvPr>
        </p:nvSpPr>
        <p:spPr>
          <a:xfrm>
            <a:off x="323850" y="1341437"/>
            <a:ext cx="8362951" cy="51117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将画笔应用到DC中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HGDIOBJ SelectObject(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hdc,//绘图设备句柄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HGDIOBJ hgdiobj //GDI绘图对象句柄，画笔句柄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);返回原来的GDI绘图对象句柄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注意保存原来DC当中画笔。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绘图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取出DC中的画笔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将原来的画笔，使用SelectObject函数，放入到设备DC中，就会将我们创建的画笔取出。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释放画笔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DeleteObject(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HGDIOBJ hObject   //GDI绘图对象句柄，画笔句柄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只能删除不被DC使用的画笔，所以在释放前，必须将画笔从DC中取出。</a:t>
            </a:r>
          </a:p>
        </p:txBody>
      </p:sp>
    </p:spTree>
    <p:extLst>
      <p:ext uri="{BB962C8B-B14F-4D97-AF65-F5344CB8AC3E}">
        <p14:creationId xmlns:p14="http://schemas.microsoft.com/office/powerpoint/2010/main" xmlns="" val="203787678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GDI绘图对象- 画刷</a:t>
            </a:r>
          </a:p>
        </p:txBody>
      </p:sp>
      <p:sp>
        <p:nvSpPr>
          <p:cNvPr id="175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画刷相关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画刷 - 封闭图形的填充的颜色、图案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HBRUSH - 画刷句柄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画刷的使用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创建画刷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CreateSolidBrush - 创建实心画刷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CreateHatchBrush - 创建填充画刷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将画刷应用到DC中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SelectObject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绘图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将画刷从DC中取出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SelectObject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删除画刷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DeleteObject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5801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GDI绘图对象- 画刷</a:t>
            </a:r>
          </a:p>
        </p:txBody>
      </p:sp>
      <p:sp>
        <p:nvSpPr>
          <p:cNvPr id="17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211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其他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可以使用 GetStockObject 函数获取系统维护的画刷、画笔等。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如果不使用画刷填充，需要使用NULL_BRUSH参数，获取不填充的画刷。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GetStockObject返回的画刷不需要DeleteObject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8604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编译、链接和执行</a:t>
            </a:r>
          </a:p>
        </p:txBody>
      </p:sp>
      <p:sp>
        <p:nvSpPr>
          <p:cNvPr id="3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编译环境准备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VC98\BIN\VCVARS32.BAT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编译程序 - CL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CL.EXE -? 显示CL的帮助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/c  只编译不链接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/Tc 编译C文件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/Tp 编译C++文件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5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链接程序 - LINK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 LINK.EXE xxx.obj xxx.lib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xmlns="" val="34766532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GDI绘图对象- 位图</a:t>
            </a:r>
          </a:p>
        </p:txBody>
      </p:sp>
      <p:sp>
        <p:nvSpPr>
          <p:cNvPr id="179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6799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位图相关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光栅图形 - 记录图像中每一点的颜色等信息。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矢量图形 - 记录图像算法、绘图指令等。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HBITMAP - 位图句柄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位图的使用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在资源中添加位图资源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从资源中加载位图LoadBitmap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创建一个与当前DC相匹配的DC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HDC CreateCompatibleDC(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   //当前DC句柄，可以为NULL（使用屏幕DC）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返回创建好的DC句柄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将位图放入匹配的DC中  SelectObject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1104168314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 - 位图</a:t>
            </a:r>
          </a:p>
        </p:txBody>
      </p:sp>
      <p:sp>
        <p:nvSpPr>
          <p:cNvPr id="181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绘制位图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BitBlt(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hdcDest, //目的DC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nXDest,  // 目的左上X坐标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nYDest,  // 目的左上Y坐标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nWidth,  // 目的宽度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nHeight, // 目的高度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hdcSrc,  //源DC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nXSrc,   // 源左上X坐标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nYSrc,   // 源左上Y坐标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dwRop  //绘制方法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524837869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 - 位图</a:t>
            </a:r>
          </a:p>
        </p:txBody>
      </p:sp>
      <p:sp>
        <p:nvSpPr>
          <p:cNvPr id="183" name="文本框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96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缩放绘制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StretchBlt(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hdcDest,      // handle to destination DC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nXOriginDest, // x-coord of destination upper-left corner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nYOriginDest, // y-coord of destination upper-left corner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nWidthDest,   // width of destination rectangle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nHeightDest,  // height of destination rectangle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hdcSrc,       // handle to source DC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nXOriginSrc,  // x-coord of source upper-left corner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nYOriginSrc,  // y-coord of source upper-left corner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nWidthSrc,    // 源DC宽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nHeightSrc,   // 源DC高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DWORD dwRop       // raster operation code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73456100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GDI绘图对象 - 位图</a:t>
            </a:r>
          </a:p>
        </p:txBody>
      </p:sp>
      <p:sp>
        <p:nvSpPr>
          <p:cNvPr id="18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6 取出位图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SelectObject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7 释放位图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DeleteObject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8 释放匹配的DC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DeleteDC</a:t>
            </a:r>
          </a:p>
          <a:p>
            <a:pPr marL="342900" indent="-34290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其他</a:t>
            </a:r>
          </a:p>
          <a:p>
            <a:pPr marL="742950" lvl="1" indent="-285750" algn="l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使用 GetObject 获取位图信息。	</a:t>
            </a:r>
          </a:p>
        </p:txBody>
      </p:sp>
    </p:spTree>
    <p:extLst>
      <p:ext uri="{BB962C8B-B14F-4D97-AF65-F5344CB8AC3E}">
        <p14:creationId xmlns:p14="http://schemas.microsoft.com/office/powerpoint/2010/main" xmlns="" val="35481765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坐标系</a:t>
            </a:r>
          </a:p>
        </p:txBody>
      </p:sp>
      <p:sp>
        <p:nvSpPr>
          <p:cNvPr id="18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坐标系分类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设备坐标系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以像素为单位，以设备左上角为原点，X右为正，Y下为正的坐标系。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1 屏幕坐标系 - 以当前屏幕左上角为原点坐标系。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窗口坐标系 - 以窗口左上角为原点坐标系。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客户区坐标系 - 以窗口的客户区左上角为原点的坐标系。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逻辑坐标系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在GDI绘图中，都是使用逻辑坐标绘图。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逻辑坐标系可以设置坐标系单位。</a:t>
            </a:r>
          </a:p>
        </p:txBody>
      </p:sp>
    </p:spTree>
    <p:extLst>
      <p:ext uri="{BB962C8B-B14F-4D97-AF65-F5344CB8AC3E}">
        <p14:creationId xmlns:p14="http://schemas.microsoft.com/office/powerpoint/2010/main" xmlns="" val="91251473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坐标系</a:t>
            </a:r>
          </a:p>
        </p:txBody>
      </p:sp>
      <p:sp>
        <p:nvSpPr>
          <p:cNvPr id="18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坐标系映射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映射模式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逻辑坐标系和设备坐标系单位之间映射关系。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设备坐标系的单位是由设备决定，大小固定。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逻辑坐标系的单位，可以通过程序设置，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SetMapMode(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HDC hdc, //DC句柄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fnMapMode //映射模式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 返回旧的映射模式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fnMapMode 映射模式如下：</a:t>
            </a:r>
          </a:p>
        </p:txBody>
      </p:sp>
    </p:spTree>
    <p:extLst>
      <p:ext uri="{BB962C8B-B14F-4D97-AF65-F5344CB8AC3E}">
        <p14:creationId xmlns:p14="http://schemas.microsoft.com/office/powerpoint/2010/main" xmlns="" val="25390953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坐标系</a:t>
            </a:r>
          </a:p>
        </p:txBody>
      </p:sp>
      <p:sp>
        <p:nvSpPr>
          <p:cNvPr id="191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784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MM_ISOTROPIC / MM_ANISOTROPIC模式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通过函数设置逻辑单位与设备单位的对应关系设备单位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SetViewportExtEx(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hdc,       //DC句柄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nXExtent,  //设备单位的X比例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nYExtent,  //设备单位的Y比例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LPSIZE lpSize  //旧比例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逻辑单位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SetWindowExtEx(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HDC hdc,       //DC句柄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nXExtent,  //逻辑单位的X比例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nYExtent,  //逻辑单位的Y比例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LPSIZE lpSize  //旧比例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636718689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文字和字体</a:t>
            </a:r>
          </a:p>
        </p:txBody>
      </p:sp>
      <p:sp>
        <p:nvSpPr>
          <p:cNvPr id="19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文字的绘制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TextOut - 将文字绘制在指定坐标位置。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 DrawText(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HDC hDC,          //DC句柄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LPCTSTR lpString, //字符串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int nCount,       //字符数量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LPRECT lpRect,    //绘制文字的矩形框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UINT uFormat      //绘制的方式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xmlns="" val="44842578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文字和字体</a:t>
            </a:r>
          </a:p>
        </p:txBody>
      </p:sp>
      <p:sp>
        <p:nvSpPr>
          <p:cNvPr id="19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文字的绘制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BOOL ExtTextOut(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HDC hdc,          //DC句柄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int X,            //输出X位置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int Y,            //输出Y位置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UINT fuOptions,   //输出选项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CONST RECT* lprc, //输出的矩形框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LPCTSTR lpString, //字符串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UINT cbCount,     //字符数量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CONST INT* lpDx   //字符间距的数组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 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5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77969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文字和字体</a:t>
            </a:r>
          </a:p>
        </p:txBody>
      </p:sp>
      <p:sp>
        <p:nvSpPr>
          <p:cNvPr id="19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文字颜色和背景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文字颜色 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SetTextColor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文字背景色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SetBkColor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文件背景模式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SetBkMode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……..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字体相关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Window常用的字体格式为 TureType 字体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字体名 - 标识字体类型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HFONT - 字体句柄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0935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编写第一个窗口程序(HelloWorld版)</a:t>
            </a:r>
          </a:p>
        </p:txBody>
      </p:sp>
      <p:sp>
        <p:nvSpPr>
          <p:cNvPr id="3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编写窗口程序的步骤：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1 定义WinMain函数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2 定义窗口处理函数 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3 注册窗口类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4 创建窗口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5 显示窗口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6 消息循环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7 消息处理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1609863121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文字和字体</a:t>
            </a:r>
          </a:p>
        </p:txBody>
      </p:sp>
      <p:sp>
        <p:nvSpPr>
          <p:cNvPr id="199" name="文本框"/>
          <p:cNvSpPr>
            <a:spLocks noGrp="1"/>
          </p:cNvSpPr>
          <p:nvPr>
            <p:ph type="body"/>
          </p:nvPr>
        </p:nvSpPr>
        <p:spPr>
          <a:xfrm>
            <a:off x="468312" y="1308100"/>
            <a:ext cx="8229600" cy="51450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字体的使用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创建字体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HFONT CreateFont(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nHeight, //字体高度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nWidth,  //字体宽度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nEscapement, //字符串倾斜角度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nOrientation,//字符旋转角度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int fnWeight, //字体的粗细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fdwItalic, //斜体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fdwUnderline, //字符下划线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fdwStrikeOut, //删除线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fdwCharSet, //字符集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fdwOutputPrecision,//输出精度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fdwClipPrecision,//剪切精度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fdwQuality,//输出质量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DWORD fdwPitchAndFamily,//匹配字体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LPCTSTR lpszFace //字体名称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xmlns="" val="66090469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文字和字体</a:t>
            </a:r>
          </a:p>
        </p:txBody>
      </p:sp>
      <p:sp>
        <p:nvSpPr>
          <p:cNvPr id="201" name="文本框"/>
          <p:cNvSpPr>
            <a:spLocks noGrp="1"/>
          </p:cNvSpPr>
          <p:nvPr>
            <p:ph type="body"/>
          </p:nvPr>
        </p:nvSpPr>
        <p:spPr>
          <a:xfrm>
            <a:off x="395287" y="1628775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应用字体到DC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SelectObject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绘制文字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DrawText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ExtTextOut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取出字体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SelectObject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5 删除字体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DeleteObject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1248804823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对话框窗口</a:t>
            </a:r>
          </a:p>
        </p:txBody>
      </p:sp>
      <p:sp>
        <p:nvSpPr>
          <p:cNvPr id="203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对话框的分类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模式对话框 - 当对话框显示时，会禁止其他窗口的输入等用户交互操作。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无模式对话框 - 在对话框显示后，其他窗口同样可以接收输入等用户交互操作。</a:t>
            </a:r>
          </a:p>
          <a:p>
            <a:pPr marL="342900" indent="-34290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对话框基本使用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对话框窗口处理函数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注册窗口类（可选，基本不使用）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创建对话框</a:t>
            </a:r>
          </a:p>
          <a:p>
            <a:pPr marL="742950" lvl="1" indent="-285750" algn="l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对话框的关闭</a:t>
            </a:r>
          </a:p>
        </p:txBody>
      </p:sp>
    </p:spTree>
    <p:extLst>
      <p:ext uri="{BB962C8B-B14F-4D97-AF65-F5344CB8AC3E}">
        <p14:creationId xmlns:p14="http://schemas.microsoft.com/office/powerpoint/2010/main" xmlns="" val="1617171508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对话框窗口</a:t>
            </a:r>
          </a:p>
        </p:txBody>
      </p:sp>
      <p:sp>
        <p:nvSpPr>
          <p:cNvPr id="205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模式对话框的使用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对话框窗口处理函数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INT_PTR CALLBACK DialogProc(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hwndDlg,  //窗口句柄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UINT uMsg,     //消息ID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WPARAM wParam, //消息参数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LPARAM lParam  //消息参数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返回TRUE - 表示DialogProc函数中处理了这个消息，缺省处理函数不需要处理。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返回FALSE- 表示DialogProc函数未处理这个消息，交给缺省处理函数处理。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不需要调用缺省对话框窗口处理函数。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20618849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对话框窗口</a:t>
            </a:r>
          </a:p>
        </p:txBody>
      </p:sp>
      <p:sp>
        <p:nvSpPr>
          <p:cNvPr id="20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2 创建对话框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INT_PTR DialogBox(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HINSTANCE hInstance,//应用程序实例句柄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LPCTSTR lpTemplate, //对话框模板资源ID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HWND hWndParent, //对话框父窗口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   DLGPROC lpDialogFunc //对话框窗口处理函数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	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需要添加对话框资源。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DialogBox是一个阻塞函数，只有当对话框关闭后，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才会返回，继续执行后续代码。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返回值是通过EndDialog设置。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1935522858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对话框窗口</a:t>
            </a:r>
          </a:p>
        </p:txBody>
      </p:sp>
      <p:sp>
        <p:nvSpPr>
          <p:cNvPr id="209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对话框的关闭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BOOL EndDialog(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HWND hDlg,//关闭的对话框窗口句柄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 INT_PTR nResult //关闭的返回值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关闭模式对话框，只能使用EndDialog，不能使用DestroyWindow等函数。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nResult是DialogBox函数退出时的返回值。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对话框的消息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WM_INITDIALOG - 对话框创建之后显示之前，通知对话框窗口处理函数，可以完成自己的初始化相关的操作。</a:t>
            </a:r>
          </a:p>
        </p:txBody>
      </p:sp>
    </p:spTree>
    <p:extLst>
      <p:ext uri="{BB962C8B-B14F-4D97-AF65-F5344CB8AC3E}">
        <p14:creationId xmlns:p14="http://schemas.microsoft.com/office/powerpoint/2010/main" xmlns="" val="326771654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对话框窗口</a:t>
            </a:r>
          </a:p>
        </p:txBody>
      </p:sp>
      <p:sp>
        <p:nvSpPr>
          <p:cNvPr id="211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0403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无模式对话框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对话框窗口处理函数  DialogProc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创建对话框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HWND CreateDialog(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HINSTANCE hInstance,  //应用程序实例句柄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LPCTSTR lpTemplate,   //模板资源ID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HWND hWndParent,      //父窗口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	 DLGPROC lpDialogFunc  //窗口处理函数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);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非阻塞函数，创建成功返回窗口句柄，需要使用ShowWindow函数显示对话框。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对话框的关闭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关闭时使用DestroyWindow销毁窗口，不能使用EndDialog关闭对话框。</a:t>
            </a:r>
          </a:p>
        </p:txBody>
      </p:sp>
    </p:spTree>
    <p:extLst>
      <p:ext uri="{BB962C8B-B14F-4D97-AF65-F5344CB8AC3E}">
        <p14:creationId xmlns:p14="http://schemas.microsoft.com/office/powerpoint/2010/main" xmlns="" val="171695808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对话框窗口</a:t>
            </a:r>
          </a:p>
        </p:txBody>
      </p:sp>
      <p:sp>
        <p:nvSpPr>
          <p:cNvPr id="213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48958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对话框的消息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</a:t>
            </a: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WM_INITDIALOG - 对话框创建之后显示之前，通知对话框窗口处理函数，可以完成自己的初始化相关的操作。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对话框VS普通窗口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模式对话框 - DialogBox,阻塞函数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无模式对话框 - CreateDialog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普通窗口 - CreateWindow/Ex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2 窗口处理函数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对话框 - DialogProc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普通窗口 - WindowProc，需要调用缺省窗口处理函数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3 窗口消息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普通窗口 - WM_CREATE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对话框   - WM_INITDIALOG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4 窗口关闭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模式对话框 - EndDialog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无模式对话框/普通窗口 - DestroyWindow</a:t>
            </a:r>
          </a:p>
        </p:txBody>
      </p:sp>
    </p:spTree>
    <p:extLst>
      <p:ext uri="{BB962C8B-B14F-4D97-AF65-F5344CB8AC3E}">
        <p14:creationId xmlns:p14="http://schemas.microsoft.com/office/powerpoint/2010/main" xmlns="" val="213738353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子控件</a:t>
            </a:r>
          </a:p>
        </p:txBody>
      </p:sp>
      <p:sp>
        <p:nvSpPr>
          <p:cNvPr id="215" name="文本框"/>
          <p:cNvSpPr>
            <a:spLocks noGrp="1"/>
          </p:cNvSpPr>
          <p:nvPr>
            <p:ph type="body"/>
          </p:nvPr>
        </p:nvSpPr>
        <p:spPr>
          <a:xfrm>
            <a:off x="457200" y="1341437"/>
            <a:ext cx="8229600" cy="53276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子控件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系统已经定义窗口类型，相应窗口的处理函数等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都已经由系统完成。例如 编辑框、按钮等等。	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子控件的创建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不需要注册，直接使用CreateWindow/Ex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创建该类的窗口。子控件创建时，每个控件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都具有一个ID号。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控件的消息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程序和子控件之间交互，都是通过消息完成。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控件的窗口消息 - 程序可以使用SendMessage向控件发送消息，获取控件的信息或设置控件。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   控件的通知消息 - 控件有相应的事件发生后，会向所在的父窗口发送通知消息，父窗口可以根据通知消息的ID，做相应的处理。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1139462693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文本框"/>
          <p:cNvSpPr>
            <a:spLocks noGrp="1"/>
          </p:cNvSpPr>
          <p:nvPr>
            <p:ph type="ctrTitle"/>
          </p:nvPr>
        </p:nvSpPr>
        <p:spPr>
          <a:xfrm>
            <a:off x="0" y="357187"/>
            <a:ext cx="8201025" cy="928687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静态框</a:t>
            </a:r>
          </a:p>
        </p:txBody>
      </p:sp>
      <p:sp>
        <p:nvSpPr>
          <p:cNvPr id="217" name="文本框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静态框相关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常用于显示文字和图标等。窗口类名称“STATIC”。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文字静态框 - 显示文字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图标静态框 - 显示图标，设置SS_ICON/SS_BITMAP</a:t>
            </a:r>
          </a:p>
          <a:p>
            <a:pPr marL="342900" indent="-34290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zh-CN" altLang="en-US" sz="2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静态框的使用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1 创建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 CreateWindow/ CreateWindowEx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风格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图标静态框 使用 SS_ICON/SS_BITMAP 风格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如果创建 图标静态框，那么窗口的名称要设置成 图标ID</a:t>
            </a:r>
          </a:p>
          <a:p>
            <a:pPr marL="742950" lvl="1" indent="-285750" algn="l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charset="0"/>
              </a:rPr>
              <a:t>	例如：CreateWindowEx( 0, "STATIC", "#101"...... );</a:t>
            </a:r>
          </a:p>
        </p:txBody>
      </p:sp>
    </p:spTree>
    <p:extLst>
      <p:ext uri="{BB962C8B-B14F-4D97-AF65-F5344CB8AC3E}">
        <p14:creationId xmlns:p14="http://schemas.microsoft.com/office/powerpoint/2010/main" xmlns="" val="15531268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800080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800080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800080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800080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cheme77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00FF"/>
    </a:hlink>
    <a:folHlink>
      <a:srgbClr val="800080"/>
    </a:folHlink>
  </a:clrScheme>
  <a:fontScheme name="scheme77">
    <a:majorFont>
      <a:latin typeface=""/>
      <a:ea typeface=""/>
      <a:cs typeface=""/>
    </a:majorFont>
    <a:minorFont>
      <a:latin typeface=""/>
      <a:ea typeface=""/>
      <a:cs typeface=""/>
    </a:minorFont>
  </a:fontScheme>
  <a:fmtScheme name="scheme77">
    <a:fillStyleLst>
      <a:solidFill>
        <a:schemeClr val="phClr"/>
      </a:solidFill>
      <a:gradFill/>
      <a:gradFill/>
    </a:fillStyleLst>
    <a:lnStyleLst>
      <a:ln/>
      <a:ln/>
      <a:ln/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/>
      <a:gradFill/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17314</TotalTime>
  <Words>5608</Words>
  <Application>Yozo_Office</Application>
  <PresentationFormat>全屏显示(4:3)</PresentationFormat>
  <Paragraphs>2165</Paragraphs>
  <Slides>161</Slides>
  <Notes>161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161</vt:i4>
      </vt:variant>
    </vt:vector>
  </HeadingPairs>
  <TitlesOfParts>
    <vt:vector size="164" baseType="lpstr">
      <vt:lpstr>Office 主题</vt:lpstr>
      <vt:lpstr>Office 主题</vt:lpstr>
      <vt:lpstr>Office 主题</vt:lpstr>
      <vt:lpstr>C/C++教学课程</vt:lpstr>
      <vt:lpstr>Points</vt:lpstr>
      <vt:lpstr>Windows编程基础</vt:lpstr>
      <vt:lpstr>Windows编程基础</vt:lpstr>
      <vt:lpstr>Windows开发环境</vt:lpstr>
      <vt:lpstr>Windows开发环境</vt:lpstr>
      <vt:lpstr>HelloWorld程序的相关函数</vt:lpstr>
      <vt:lpstr>编译、链接和执行</vt:lpstr>
      <vt:lpstr>编写第一个窗口程序(HelloWorld版)</vt:lpstr>
      <vt:lpstr>资源的使用</vt:lpstr>
      <vt:lpstr>NMAKE 和 Makefile</vt:lpstr>
      <vt:lpstr>Makefile的语法</vt:lpstr>
      <vt:lpstr>DBCS和UNICODE编码的区别</vt:lpstr>
      <vt:lpstr>字符集的应用</vt:lpstr>
      <vt:lpstr>字符集的应用</vt:lpstr>
      <vt:lpstr>窗口程序的创建</vt:lpstr>
      <vt:lpstr>窗口的注册</vt:lpstr>
      <vt:lpstr>系统窗口类的注册</vt:lpstr>
      <vt:lpstr>应用程序全局窗口类的注册</vt:lpstr>
      <vt:lpstr>应用程序全局窗口类的注册</vt:lpstr>
      <vt:lpstr>应用程序全局窗口类的注册</vt:lpstr>
      <vt:lpstr>窗口类的风格</vt:lpstr>
      <vt:lpstr>窗口类的查找过程</vt:lpstr>
      <vt:lpstr>相关API</vt:lpstr>
      <vt:lpstr>窗口的创建</vt:lpstr>
      <vt:lpstr>子窗口的创建</vt:lpstr>
      <vt:lpstr>窗口类和窗口的附加数据</vt:lpstr>
      <vt:lpstr>窗口类附加数据的使用</vt:lpstr>
      <vt:lpstr>窗口附加数据的使用</vt:lpstr>
      <vt:lpstr>使用两种附加数据的不同</vt:lpstr>
      <vt:lpstr>Windows消息机制</vt:lpstr>
      <vt:lpstr>什么是消息？</vt:lpstr>
      <vt:lpstr>窗口处理函数和消息</vt:lpstr>
      <vt:lpstr>消息相关函数</vt:lpstr>
      <vt:lpstr>消息相关函数</vt:lpstr>
      <vt:lpstr>Windows常用消息</vt:lpstr>
      <vt:lpstr>Windows常用消息</vt:lpstr>
      <vt:lpstr>Windows常用消息</vt:lpstr>
      <vt:lpstr>消息的获取</vt:lpstr>
      <vt:lpstr>消息的发送</vt:lpstr>
      <vt:lpstr>消息的分类</vt:lpstr>
      <vt:lpstr>消息队列</vt:lpstr>
      <vt:lpstr>消息和消息队列</vt:lpstr>
      <vt:lpstr>消息的获取</vt:lpstr>
      <vt:lpstr>GetMessage/PeekMessage次序</vt:lpstr>
      <vt:lpstr>消息的发送</vt:lpstr>
      <vt:lpstr>绘图消息－WM_PAINT</vt:lpstr>
      <vt:lpstr>绘图消息－WM_PAINT</vt:lpstr>
      <vt:lpstr>键盘消息</vt:lpstr>
      <vt:lpstr>键盘消息</vt:lpstr>
      <vt:lpstr>鼠标消息</vt:lpstr>
      <vt:lpstr>鼠标消息</vt:lpstr>
      <vt:lpstr>鼠标消息</vt:lpstr>
      <vt:lpstr>鼠标消息</vt:lpstr>
      <vt:lpstr>定时器消息</vt:lpstr>
      <vt:lpstr>定时器消息</vt:lpstr>
      <vt:lpstr>菜单的使用</vt:lpstr>
      <vt:lpstr>菜单的使用</vt:lpstr>
      <vt:lpstr>菜单的使用</vt:lpstr>
      <vt:lpstr>菜单的使用</vt:lpstr>
      <vt:lpstr>菜单的使用</vt:lpstr>
      <vt:lpstr>系统菜单的使用</vt:lpstr>
      <vt:lpstr>右键菜单 Context Menu的使用</vt:lpstr>
      <vt:lpstr>右键菜单 Context Menu的使用</vt:lpstr>
      <vt:lpstr>右键菜单 Context Menu的使用</vt:lpstr>
      <vt:lpstr>资源的使用</vt:lpstr>
      <vt:lpstr>资源的使用</vt:lpstr>
      <vt:lpstr>资源的使用</vt:lpstr>
      <vt:lpstr>资源的使用</vt:lpstr>
      <vt:lpstr>资源的使用</vt:lpstr>
      <vt:lpstr>资源的使用</vt:lpstr>
      <vt:lpstr>Windows绘图</vt:lpstr>
      <vt:lpstr>Windows绘图</vt:lpstr>
      <vt:lpstr>Windows绘图</vt:lpstr>
      <vt:lpstr>Windows绘图</vt:lpstr>
      <vt:lpstr>GDI绘图对象- 画笔</vt:lpstr>
      <vt:lpstr>GDI绘图对象- 画笔</vt:lpstr>
      <vt:lpstr>GDI绘图对象- 画刷</vt:lpstr>
      <vt:lpstr>GDI绘图对象- 画刷</vt:lpstr>
      <vt:lpstr>GDI绘图对象- 位图</vt:lpstr>
      <vt:lpstr>GDI绘图对象 - 位图</vt:lpstr>
      <vt:lpstr>GDI绘图对象 - 位图</vt:lpstr>
      <vt:lpstr>GDI绘图对象 - 位图</vt:lpstr>
      <vt:lpstr>坐标系</vt:lpstr>
      <vt:lpstr>坐标系</vt:lpstr>
      <vt:lpstr>坐标系</vt:lpstr>
      <vt:lpstr>文字和字体</vt:lpstr>
      <vt:lpstr>文字和字体</vt:lpstr>
      <vt:lpstr>文字和字体</vt:lpstr>
      <vt:lpstr>文字和字体</vt:lpstr>
      <vt:lpstr>文字和字体</vt:lpstr>
      <vt:lpstr>对话框窗口</vt:lpstr>
      <vt:lpstr>对话框窗口</vt:lpstr>
      <vt:lpstr>对话框窗口</vt:lpstr>
      <vt:lpstr>对话框窗口</vt:lpstr>
      <vt:lpstr>对话框窗口</vt:lpstr>
      <vt:lpstr>对话框窗口</vt:lpstr>
      <vt:lpstr>子控件</vt:lpstr>
      <vt:lpstr>静态框</vt:lpstr>
      <vt:lpstr>静态框</vt:lpstr>
      <vt:lpstr>按钮</vt:lpstr>
      <vt:lpstr>按钮</vt:lpstr>
      <vt:lpstr>按钮</vt:lpstr>
      <vt:lpstr>编辑框</vt:lpstr>
      <vt:lpstr>组合框</vt:lpstr>
      <vt:lpstr>组合框</vt:lpstr>
      <vt:lpstr>组合框</vt:lpstr>
      <vt:lpstr> 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Windows文件系统</vt:lpstr>
      <vt:lpstr>Windows文件系统</vt:lpstr>
      <vt:lpstr>Windows文件系统</vt:lpstr>
      <vt:lpstr>Windows文件系统</vt:lpstr>
      <vt:lpstr>Windows文件系统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tarena</cp:lastModifiedBy>
  <cp:revision>485</cp:revision>
  <dcterms:created xsi:type="dcterms:W3CDTF">2016-06-14T09:02:38Z</dcterms:created>
  <dcterms:modified xsi:type="dcterms:W3CDTF">2016-06-28T09:08:30Z</dcterms:modified>
</cp:coreProperties>
</file>