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BEFC7-3472-4A81-BCC5-2B8F3D6B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9CC41B-91E3-4439-97F9-1B452CE5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D51C6-0A03-4330-92C5-FF46E52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D9094-6C08-43D3-AA9A-78A82A83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E6856-CE8C-4D56-845B-50C6D668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2AADD-A843-4EF0-AA3A-1ECDA892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245A2-DBC0-4201-A78F-232C396BE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A3554-F086-4D3C-9C82-B2632C7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4D9463-1901-48F2-B4A4-5059E4E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B6ED6-06AD-41E6-BA46-6C0ECBED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5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FE2329-C44C-4C30-A5FC-78F2639A4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9689D2-E198-491A-B839-0FBEF303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2ABB2-6E45-4E89-99C4-8C00526E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8AAB0-9C50-4008-A8AD-EB58B1C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61591-72BD-43FD-885D-40ADC64F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0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BE42-9E4E-4003-BDD3-A8E48F4F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3EA985-ABBE-421D-BA75-70D02129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581F9-2FAF-4727-A94B-8633F4A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0C45F-8B0B-4BF8-A5D0-8C38020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C8C5B-3D26-41A3-8FD5-8288B597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C54C9-322E-478E-A3A8-8346BD88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4CB3A-0C9C-4FB7-868F-7AB07E9E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8FE29-B89C-40E4-A5BB-A4ADEC9F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279E2-E3C4-437B-B52C-2CF0A916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9D995-5386-4C7C-8B91-28616AD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2B74-0FE0-405D-BD52-F08F981B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AC34F-D46D-4FFC-90F7-368357BE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EAEEF-DE7A-48A0-BB52-FFD9320D7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0A7C06-8B05-4FD2-8075-4A14B509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B14B7B-1879-42DD-93EF-8E2CD128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EC3C0-F41A-4CD0-8C01-D2AD0845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19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9383F-8B6E-49A0-AE9D-5A48E894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82AA8-2209-4322-B0AF-911D696A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26B9DF-2ABB-4DBE-BB42-2C4AF604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99112B-24CA-4FF7-993E-BA53CB90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03D3EB-A21B-43AA-BD94-C3005B02F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71884C-5E17-4FAF-BDA2-5A0CFDA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CC76B5-E296-4A1D-B384-A30ECFDB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9BFD00-8110-41DA-85AD-AAECAD75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DCC7-2018-4E91-B626-DC65E234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1899CC-B10D-4194-AF48-7C9DFAF4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BC9028-B37E-4C63-A3A5-BA9C0C81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14F3B-774D-45C6-B60C-9C4CC91E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E6D68E-3DE2-4DF3-BE2A-2C95558B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200D53-0387-420D-A94C-60A0BBD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79463-6701-4A8E-9472-7F74F476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3AF5-847A-45A4-BF13-4B963FB5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3D9F1-7A5C-40D6-A26A-75C4B87E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92F33-F3E7-4B9A-B9BE-E5305362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E182E-37B9-4B5A-9ADE-09DA1C02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EED64-65B0-44EC-93E9-3EC0A5AE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68D50F-C2FE-4D02-9C77-A2678136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2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D43E-5FC3-44D4-9FA6-C30D808A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BBEB9-618F-4BAD-8498-E40E0510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A8BC2E-5808-42F2-9FA5-F0F17A5B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DF207-B282-486D-A934-E138691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E074E-F9B8-4CAC-AB63-86241649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B146BB-F94B-4D9C-AEDB-CD43D1B9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38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1B833A-8805-430F-96D9-D1F0803D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A6E936-9B03-48C6-92F5-D16FE389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F3417-C923-4285-8B41-3A541DEA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EC78-B70F-48E9-98C9-1D28DF64F55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01C722-2037-4378-805C-83343690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93AFE-DF6F-4B00-A504-3CD4BEBDE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EE8C-D457-41DE-9965-0F9EB1A5E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9/04/specaugment-new-data-augmentation.html" TargetMode="External"/><Relationship Id="rId2" Type="http://schemas.openxmlformats.org/officeDocument/2006/relationships/hyperlink" Target="https://commons.wikimedia.org/wiki/File:4-bit-linear-PCM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ipperemy/keras-t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wflMtZzj3wXiXYrH7Y3vR1m4fdf5TJy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E264-2210-4679-ACF4-1C43D7518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Sound Recognition </a:t>
            </a:r>
            <a:r>
              <a:rPr lang="de-DE" dirty="0" err="1"/>
              <a:t>using</a:t>
            </a:r>
            <a:r>
              <a:rPr lang="de-DE" dirty="0"/>
              <a:t> Temporal </a:t>
            </a:r>
            <a:r>
              <a:rPr lang="de-DE" dirty="0" err="1"/>
              <a:t>Convolutional</a:t>
            </a:r>
            <a:r>
              <a:rPr lang="de-DE" dirty="0"/>
              <a:t> Networks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6C526F-FD04-43E8-9EC1-A59BA747B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 Schölzel</a:t>
            </a:r>
          </a:p>
          <a:p>
            <a:r>
              <a:rPr lang="de-DE" sz="1400" dirty="0"/>
              <a:t>Chair </a:t>
            </a:r>
            <a:r>
              <a:rPr lang="de-DE" sz="1400" dirty="0" err="1"/>
              <a:t>of</a:t>
            </a:r>
            <a:r>
              <a:rPr lang="de-DE" sz="1400" dirty="0"/>
              <a:t> Media Design</a:t>
            </a:r>
          </a:p>
          <a:p>
            <a:r>
              <a:rPr lang="de-DE" sz="1400" dirty="0"/>
              <a:t>TU Dresden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75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CD44A-498E-4651-9E10-E4D0F64E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2181E-6F47-4B55-AE7A-5260FEEF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[Hendrik </a:t>
            </a:r>
            <a:r>
              <a:rPr lang="de-DE" dirty="0" err="1"/>
              <a:t>Purwins</a:t>
            </a:r>
            <a:r>
              <a:rPr lang="de-DE" dirty="0"/>
              <a:t> et al.  2019] “Deep Learning </a:t>
            </a:r>
            <a:r>
              <a:rPr lang="de-DE" dirty="0" err="1"/>
              <a:t>for</a:t>
            </a:r>
            <a:r>
              <a:rPr lang="de-DE" dirty="0"/>
              <a:t> Audio </a:t>
            </a:r>
            <a:r>
              <a:rPr lang="en-US" dirty="0"/>
              <a:t>Signal Processing”. In: IEEE Journal of Selected </a:t>
            </a:r>
            <a:r>
              <a:rPr lang="de-DE" dirty="0"/>
              <a:t>Topics in Signal Processing (2019)</a:t>
            </a:r>
          </a:p>
          <a:p>
            <a:r>
              <a:rPr lang="de-DE" dirty="0"/>
              <a:t>[Wei Dai et al. 2017] “Very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en-US" dirty="0"/>
              <a:t>networks for raw waveforms”. In: 2017 IEEE International Conference on Acoustics, Speech and Signal </a:t>
            </a:r>
            <a:r>
              <a:rPr lang="de-DE" dirty="0"/>
              <a:t>Processing (ICASSP) (2017)</a:t>
            </a:r>
          </a:p>
          <a:p>
            <a:r>
              <a:rPr lang="de-DE" dirty="0"/>
              <a:t>[SpecAugment2019] Daniel S Park et al. “</a:t>
            </a:r>
            <a:r>
              <a:rPr lang="de-DE" dirty="0" err="1"/>
              <a:t>SpecAugment</a:t>
            </a:r>
            <a:r>
              <a:rPr lang="de-DE" dirty="0"/>
              <a:t>: A Simple </a:t>
            </a:r>
            <a:r>
              <a:rPr lang="en-US" dirty="0"/>
              <a:t>Data Augmentation Method for Automatic Speech </a:t>
            </a:r>
            <a:r>
              <a:rPr lang="de-DE" dirty="0"/>
              <a:t>Recognition” (2019)</a:t>
            </a:r>
          </a:p>
          <a:p>
            <a:r>
              <a:rPr lang="de-DE" dirty="0"/>
              <a:t>[LSTM1997] Sepp Hochreiter and Jürgen Schmidhuber. “Long Short-Term Memory”. In: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Comput</a:t>
            </a:r>
            <a:r>
              <a:rPr lang="de-DE" dirty="0"/>
              <a:t>. 9.8., pp. 1735-1780 (1997)</a:t>
            </a:r>
          </a:p>
          <a:p>
            <a:r>
              <a:rPr lang="de-DE" dirty="0"/>
              <a:t>[Lipton et al. 2015] </a:t>
            </a:r>
            <a:r>
              <a:rPr lang="en-US" dirty="0"/>
              <a:t>Zachary C. Lipton, John Berkowitz, and Charles Elkan. A Critical Review of Recurrent Neural Networks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Learning (2015)</a:t>
            </a:r>
          </a:p>
          <a:p>
            <a:r>
              <a:rPr lang="de-DE" dirty="0"/>
              <a:t>[Wavenet2016] </a:t>
            </a:r>
            <a:r>
              <a:rPr lang="nl-NL" dirty="0"/>
              <a:t>Aaron van den Oord et al. “WaveNet: A Generative </a:t>
            </a:r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Raw Audio” (2016)</a:t>
            </a:r>
          </a:p>
          <a:p>
            <a:r>
              <a:rPr lang="de-DE" dirty="0"/>
              <a:t>[</a:t>
            </a:r>
            <a:r>
              <a:rPr lang="de-DE" dirty="0" err="1"/>
              <a:t>Shaojie</a:t>
            </a:r>
            <a:r>
              <a:rPr lang="de-DE" dirty="0"/>
              <a:t> Bai et al. 2018] </a:t>
            </a:r>
            <a:r>
              <a:rPr lang="de-DE" dirty="0" err="1"/>
              <a:t>Shaojie</a:t>
            </a:r>
            <a:r>
              <a:rPr lang="de-DE" dirty="0"/>
              <a:t> Bai, J. </a:t>
            </a:r>
            <a:r>
              <a:rPr lang="de-DE" dirty="0" err="1"/>
              <a:t>Zico</a:t>
            </a:r>
            <a:r>
              <a:rPr lang="de-DE" dirty="0"/>
              <a:t> Kolter, and Vladlen </a:t>
            </a:r>
            <a:r>
              <a:rPr lang="de-DE" dirty="0" err="1"/>
              <a:t>Koltun</a:t>
            </a:r>
            <a:r>
              <a:rPr lang="de-DE" dirty="0"/>
              <a:t>. </a:t>
            </a:r>
            <a:r>
              <a:rPr lang="en-US" dirty="0"/>
              <a:t>“An Empirical Evaluation of Generic Convolutional and Recurrent Networks for Sequence Modeling” (2018)</a:t>
            </a:r>
          </a:p>
          <a:p>
            <a:r>
              <a:rPr lang="en-US" dirty="0"/>
              <a:t>[CNN-LSTM2015] T. N. Sainath et al. “Convolutional, Long Short-Term Memory, fully connected Deep Neural Networks” (2015)</a:t>
            </a:r>
          </a:p>
          <a:p>
            <a:r>
              <a:rPr lang="en-US" dirty="0"/>
              <a:t>[UrbanSound2014] Justin </a:t>
            </a:r>
            <a:r>
              <a:rPr lang="en-US" dirty="0" err="1"/>
              <a:t>Salamon</a:t>
            </a:r>
            <a:r>
              <a:rPr lang="en-US" dirty="0"/>
              <a:t>, Christopher Jacoby, and Juan Pablo Bello. A Dataset and Taxonomy for Urban Sound Research. In Proceedings of the 22nd ACM international conference on Multimedia (MM '14). ACM, New York, NY, USA (2014)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21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BE53-025B-4132-BA7E-4803AFD4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1D9B1-8A80-476C-A925-C0D6E472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[i1] </a:t>
            </a:r>
            <a:r>
              <a:rPr lang="de-DE" dirty="0">
                <a:hlinkClick r:id="rId2"/>
              </a:rPr>
              <a:t>https://commons.wikimedia.org/wiki/File:4-bit-linear-PCM.svg</a:t>
            </a:r>
            <a:r>
              <a:rPr lang="de-DE" dirty="0"/>
              <a:t> (November 13, 2013)</a:t>
            </a:r>
          </a:p>
          <a:p>
            <a:r>
              <a:rPr lang="de-DE" dirty="0"/>
              <a:t>[i2][i3] </a:t>
            </a:r>
            <a:r>
              <a:rPr lang="de-DE" dirty="0">
                <a:hlinkClick r:id="rId3"/>
              </a:rPr>
              <a:t>https://ai.googleblog.com/2019/04/specaugment-new-data-augmentation.html</a:t>
            </a:r>
            <a:r>
              <a:rPr lang="de-DE" dirty="0"/>
              <a:t>, </a:t>
            </a:r>
            <a:r>
              <a:rPr lang="en-US" dirty="0"/>
              <a:t>Daniel S. Park, AI Resident and William Chan, </a:t>
            </a:r>
            <a:r>
              <a:rPr lang="de-DE" dirty="0"/>
              <a:t>April 22, 2019</a:t>
            </a:r>
          </a:p>
          <a:p>
            <a:r>
              <a:rPr lang="de-DE" dirty="0"/>
              <a:t>[i4][i5] siehe [Lipton et al. 2015]</a:t>
            </a:r>
          </a:p>
          <a:p>
            <a:r>
              <a:rPr lang="de-DE" dirty="0"/>
              <a:t>[i6] siehe [</a:t>
            </a:r>
            <a:r>
              <a:rPr lang="de-DE" dirty="0" err="1"/>
              <a:t>Shaojie</a:t>
            </a:r>
            <a:r>
              <a:rPr lang="de-DE" dirty="0"/>
              <a:t> Bai et al. 2018]</a:t>
            </a:r>
          </a:p>
          <a:p>
            <a:r>
              <a:rPr lang="de-DE" dirty="0"/>
              <a:t>[i7] Philippe Rémy. </a:t>
            </a:r>
            <a:r>
              <a:rPr lang="de-DE" i="1" dirty="0"/>
              <a:t>Keras-TCN (TCN-Implementation für Keras) </a:t>
            </a:r>
            <a:r>
              <a:rPr lang="de-DE" dirty="0">
                <a:hlinkClick r:id="rId4"/>
              </a:rPr>
              <a:t>https://github.com/philipperemy/keras-tcn</a:t>
            </a:r>
            <a:r>
              <a:rPr lang="de-DE" dirty="0"/>
              <a:t> (besucht am 10.07.2019)</a:t>
            </a:r>
          </a:p>
        </p:txBody>
      </p:sp>
    </p:spTree>
    <p:extLst>
      <p:ext uri="{BB962C8B-B14F-4D97-AF65-F5344CB8AC3E}">
        <p14:creationId xmlns:p14="http://schemas.microsoft.com/office/powerpoint/2010/main" val="18859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39A24-244C-481A-8BCA-9B99F626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456"/>
            <a:ext cx="9948169" cy="619047"/>
          </a:xfrm>
        </p:spPr>
        <p:txBody>
          <a:bodyPr>
            <a:normAutofit fontScale="90000"/>
          </a:bodyPr>
          <a:lstStyle/>
          <a:p>
            <a:r>
              <a:rPr lang="de-DE" dirty="0"/>
              <a:t>An extensible, simple Sound Recognition Pipeline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A52CC-E1DD-421F-82BA-7D71969AE9F2}"/>
              </a:ext>
            </a:extLst>
          </p:cNvPr>
          <p:cNvSpPr txBox="1"/>
          <p:nvPr/>
        </p:nvSpPr>
        <p:spPr>
          <a:xfrm>
            <a:off x="838200" y="1473693"/>
            <a:ext cx="9166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as</a:t>
            </a:r>
            <a:r>
              <a:rPr lang="de-DE" sz="2400" dirty="0"/>
              <a:t> simple and extensible </a:t>
            </a:r>
            <a:r>
              <a:rPr lang="de-DE" sz="2400" dirty="0" err="1"/>
              <a:t>as</a:t>
            </a:r>
            <a:r>
              <a:rPr lang="de-DE" sz="2400" dirty="0"/>
              <a:t>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state</a:t>
            </a:r>
            <a:r>
              <a:rPr lang="de-DE" sz="2400" dirty="0"/>
              <a:t>-</a:t>
            </a:r>
            <a:r>
              <a:rPr lang="de-DE" sz="2400" dirty="0" err="1"/>
              <a:t>of</a:t>
            </a:r>
            <a:r>
              <a:rPr lang="de-DE" sz="2400" dirty="0"/>
              <a:t>-</a:t>
            </a:r>
            <a:r>
              <a:rPr lang="de-DE" sz="2400" dirty="0" err="1"/>
              <a:t>the</a:t>
            </a:r>
            <a:r>
              <a:rPr lang="de-DE" sz="2400" dirty="0"/>
              <a:t>-art </a:t>
            </a:r>
            <a:r>
              <a:rPr lang="de-DE" sz="2400" dirty="0" err="1"/>
              <a:t>techniques</a:t>
            </a:r>
            <a:r>
              <a:rPr lang="de-DE" sz="2400" dirty="0"/>
              <a:t> (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augmentation</a:t>
            </a:r>
            <a:r>
              <a:rPr lang="de-DE" sz="2400" dirty="0"/>
              <a:t>, modern </a:t>
            </a:r>
            <a:r>
              <a:rPr lang="de-DE" sz="2400" dirty="0" err="1"/>
              <a:t>neural</a:t>
            </a:r>
            <a:r>
              <a:rPr lang="de-DE" sz="2400" dirty="0"/>
              <a:t> network </a:t>
            </a:r>
            <a:r>
              <a:rPr lang="de-DE" sz="2400" dirty="0" err="1"/>
              <a:t>architectures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lightweight</a:t>
            </a:r>
            <a:endParaRPr lang="de-DE" sz="2400" dirty="0"/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24DE8-3547-4CC2-9E8F-FB38A849ECB1}"/>
              </a:ext>
            </a:extLst>
          </p:cNvPr>
          <p:cNvGrpSpPr/>
          <p:nvPr/>
        </p:nvGrpSpPr>
        <p:grpSpPr>
          <a:xfrm>
            <a:off x="651768" y="4188509"/>
            <a:ext cx="1338049" cy="1343663"/>
            <a:chOff x="838200" y="4762409"/>
            <a:chExt cx="1338049" cy="134366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902FBC9-6C79-4B73-8654-22C7FC2E9767}"/>
                </a:ext>
              </a:extLst>
            </p:cNvPr>
            <p:cNvSpPr txBox="1"/>
            <p:nvPr/>
          </p:nvSpPr>
          <p:spPr>
            <a:xfrm>
              <a:off x="1112167" y="4762409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Audio </a:t>
              </a:r>
            </a:p>
          </p:txBody>
        </p:sp>
        <p:pic>
          <p:nvPicPr>
            <p:cNvPr id="12" name="Picture 2" descr="https://upload.wikimedia.org/wikipedia/commons/thumb/2/21/4-bit-linear-PCM.svg/1280px-4-bit-linear-PCM.svg.png">
              <a:extLst>
                <a:ext uri="{FF2B5EF4-FFF2-40B4-BE49-F238E27FC236}">
                  <a16:creationId xmlns:a16="http://schemas.microsoft.com/office/drawing/2014/main" id="{985B4768-D199-4FB8-B6A9-0FD3CDB3D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102535"/>
              <a:ext cx="1338049" cy="100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943064-22F0-4AE7-B87E-DD5E988DCB78}"/>
              </a:ext>
            </a:extLst>
          </p:cNvPr>
          <p:cNvCxnSpPr>
            <a:cxnSpLocks/>
          </p:cNvCxnSpPr>
          <p:nvPr/>
        </p:nvCxnSpPr>
        <p:spPr>
          <a:xfrm flipV="1">
            <a:off x="2272682" y="5009680"/>
            <a:ext cx="1246539" cy="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22E4BC5-59BC-4DE1-AC06-F6D9F0BE5D09}"/>
              </a:ext>
            </a:extLst>
          </p:cNvPr>
          <p:cNvSpPr txBox="1"/>
          <p:nvPr/>
        </p:nvSpPr>
        <p:spPr>
          <a:xfrm>
            <a:off x="6555755" y="4825014"/>
            <a:ext cx="1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ML-</a:t>
            </a:r>
            <a:r>
              <a:rPr lang="de-DE" dirty="0" err="1"/>
              <a:t>Algorithm</a:t>
            </a: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B773AD-A180-4AA9-AB24-08725F2669CD}"/>
              </a:ext>
            </a:extLst>
          </p:cNvPr>
          <p:cNvCxnSpPr>
            <a:cxnSpLocks/>
          </p:cNvCxnSpPr>
          <p:nvPr/>
        </p:nvCxnSpPr>
        <p:spPr>
          <a:xfrm flipV="1">
            <a:off x="5279255" y="5047497"/>
            <a:ext cx="985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CD4B553-EF71-423B-8AAB-DC00DB2B93C1}"/>
              </a:ext>
            </a:extLst>
          </p:cNvPr>
          <p:cNvSpPr txBox="1"/>
          <p:nvPr/>
        </p:nvSpPr>
        <p:spPr>
          <a:xfrm>
            <a:off x="9279805" y="4879470"/>
            <a:ext cx="89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569D66-8168-4EA0-8EBF-7B0CAC2CE071}"/>
              </a:ext>
            </a:extLst>
          </p:cNvPr>
          <p:cNvSpPr txBox="1"/>
          <p:nvPr/>
        </p:nvSpPr>
        <p:spPr>
          <a:xfrm>
            <a:off x="2088762" y="4528635"/>
            <a:ext cx="1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AD7D53-0277-4D10-89BE-CA72637A56EE}"/>
              </a:ext>
            </a:extLst>
          </p:cNvPr>
          <p:cNvSpPr txBox="1"/>
          <p:nvPr/>
        </p:nvSpPr>
        <p:spPr>
          <a:xfrm>
            <a:off x="3623153" y="4825014"/>
            <a:ext cx="1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Features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940348B-6DBC-418C-AE3F-E9778E34C154}"/>
              </a:ext>
            </a:extLst>
          </p:cNvPr>
          <p:cNvCxnSpPr>
            <a:cxnSpLocks/>
          </p:cNvCxnSpPr>
          <p:nvPr/>
        </p:nvCxnSpPr>
        <p:spPr>
          <a:xfrm flipV="1">
            <a:off x="8104511" y="5064136"/>
            <a:ext cx="985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2AD21CB-4A6A-4351-A6F8-10BB4FFEEC30}"/>
              </a:ext>
            </a:extLst>
          </p:cNvPr>
          <p:cNvSpPr txBox="1"/>
          <p:nvPr/>
        </p:nvSpPr>
        <p:spPr>
          <a:xfrm>
            <a:off x="678640" y="5502966"/>
            <a:ext cx="49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[i1]</a:t>
            </a:r>
          </a:p>
        </p:txBody>
      </p:sp>
    </p:spTree>
    <p:extLst>
      <p:ext uri="{BB962C8B-B14F-4D97-AF65-F5344CB8AC3E}">
        <p14:creationId xmlns:p14="http://schemas.microsoft.com/office/powerpoint/2010/main" val="20231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4B0E18DC-3AFE-457A-B827-EE702EF87F68}"/>
              </a:ext>
            </a:extLst>
          </p:cNvPr>
          <p:cNvSpPr/>
          <p:nvPr/>
        </p:nvSpPr>
        <p:spPr>
          <a:xfrm>
            <a:off x="630315" y="3429000"/>
            <a:ext cx="3036163" cy="3063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339A24-244C-481A-8BCA-9B99F626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8169" cy="619047"/>
          </a:xfrm>
        </p:spPr>
        <p:txBody>
          <a:bodyPr>
            <a:normAutofit fontScale="90000"/>
          </a:bodyPr>
          <a:lstStyle/>
          <a:p>
            <a:r>
              <a:rPr lang="de-DE" dirty="0"/>
              <a:t>Sound Recognition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1026" name="Picture 2" descr="https://upload.wikimedia.org/wikipedia/commons/thumb/2/21/4-bit-linear-PCM.svg/1280px-4-bit-linear-PCM.svg.png">
            <a:extLst>
              <a:ext uri="{FF2B5EF4-FFF2-40B4-BE49-F238E27FC236}">
                <a16:creationId xmlns:a16="http://schemas.microsoft.com/office/drawing/2014/main" id="{4B89BE57-EE00-4EB3-AEF3-2583D3E0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07" y="1102117"/>
            <a:ext cx="2730759" cy="20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A6E7CA-2C0F-4555-8A1B-03FA3042C91B}"/>
              </a:ext>
            </a:extLst>
          </p:cNvPr>
          <p:cNvSpPr txBox="1"/>
          <p:nvPr/>
        </p:nvSpPr>
        <p:spPr>
          <a:xfrm>
            <a:off x="230820" y="1384787"/>
            <a:ext cx="262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1D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over</a:t>
            </a:r>
            <a:endParaRPr lang="de-DE" dirty="0"/>
          </a:p>
          <a:p>
            <a:r>
              <a:rPr lang="de-DE" dirty="0"/>
              <a:t>(sample rate * </a:t>
            </a:r>
            <a:r>
              <a:rPr lang="de-DE" dirty="0" err="1"/>
              <a:t>duration</a:t>
            </a:r>
            <a:r>
              <a:rPr lang="de-DE" dirty="0"/>
              <a:t>)</a:t>
            </a:r>
          </a:p>
          <a:p>
            <a:r>
              <a:rPr lang="de-DE" dirty="0"/>
              <a:t>time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F091FD-E56A-4A6E-A71F-DBEC6E23D89B}"/>
              </a:ext>
            </a:extLst>
          </p:cNvPr>
          <p:cNvSpPr txBox="1"/>
          <p:nvPr/>
        </p:nvSpPr>
        <p:spPr>
          <a:xfrm>
            <a:off x="7227164" y="1323739"/>
            <a:ext cx="282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and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samples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length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(„bell“, „</a:t>
            </a:r>
            <a:r>
              <a:rPr lang="de-DE" sz="2000" dirty="0" err="1"/>
              <a:t>children‘s</a:t>
            </a:r>
            <a:r>
              <a:rPr lang="de-DE" sz="2000" dirty="0"/>
              <a:t> </a:t>
            </a:r>
            <a:r>
              <a:rPr lang="de-DE" sz="2000" dirty="0" err="1"/>
              <a:t>cry</a:t>
            </a:r>
            <a:r>
              <a:rPr lang="de-DE" sz="2000" dirty="0"/>
              <a:t>“, …)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5A4E87-0AAE-4E6D-B0EA-7AB71E689E4D}"/>
              </a:ext>
            </a:extLst>
          </p:cNvPr>
          <p:cNvSpPr txBox="1"/>
          <p:nvPr/>
        </p:nvSpPr>
        <p:spPr>
          <a:xfrm>
            <a:off x="831171" y="3633201"/>
            <a:ext cx="28282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variable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,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dependend</a:t>
            </a:r>
            <a:r>
              <a:rPr lang="de-DE" sz="2000" dirty="0"/>
              <a:t> on </a:t>
            </a:r>
            <a:r>
              <a:rPr lang="de-DE" sz="2000" dirty="0" err="1"/>
              <a:t>input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Speech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...</a:t>
            </a:r>
          </a:p>
          <a:p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F5605B-1F20-4D00-A424-260ECD5DED94}"/>
              </a:ext>
            </a:extLst>
          </p:cNvPr>
          <p:cNvSpPr txBox="1"/>
          <p:nvPr/>
        </p:nvSpPr>
        <p:spPr>
          <a:xfrm>
            <a:off x="5812284" y="4879696"/>
            <a:ext cx="53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Normalizing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</a:t>
            </a:r>
            <a:r>
              <a:rPr lang="de-DE" sz="2400" dirty="0" err="1"/>
              <a:t>length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(</a:t>
            </a:r>
            <a:r>
              <a:rPr lang="de-DE" sz="2400" dirty="0" err="1"/>
              <a:t>only</a:t>
            </a:r>
            <a:r>
              <a:rPr lang="de-DE" sz="2400" dirty="0"/>
              <a:t>) </a:t>
            </a:r>
            <a:r>
              <a:rPr lang="de-DE" sz="2400" dirty="0" err="1"/>
              <a:t>help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extend</a:t>
            </a:r>
            <a:r>
              <a:rPr lang="de-DE" sz="2400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D81C90A-6E73-4D4A-9B4A-7C0BD5DD8FC2}"/>
              </a:ext>
            </a:extLst>
          </p:cNvPr>
          <p:cNvCxnSpPr>
            <a:cxnSpLocks/>
          </p:cNvCxnSpPr>
          <p:nvPr/>
        </p:nvCxnSpPr>
        <p:spPr>
          <a:xfrm flipV="1">
            <a:off x="7972148" y="3266984"/>
            <a:ext cx="0" cy="122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7889B3-CDE7-4CD6-A699-B9052784CE43}"/>
              </a:ext>
            </a:extLst>
          </p:cNvPr>
          <p:cNvCxnSpPr/>
          <p:nvPr/>
        </p:nvCxnSpPr>
        <p:spPr>
          <a:xfrm flipH="1">
            <a:off x="3666478" y="5064362"/>
            <a:ext cx="187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C223EF4-3076-4CE0-893A-6494978650C2}"/>
              </a:ext>
            </a:extLst>
          </p:cNvPr>
          <p:cNvSpPr txBox="1"/>
          <p:nvPr/>
        </p:nvSpPr>
        <p:spPr>
          <a:xfrm>
            <a:off x="5601810" y="2237173"/>
            <a:ext cx="49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[i1]</a:t>
            </a:r>
          </a:p>
        </p:txBody>
      </p:sp>
    </p:spTree>
    <p:extLst>
      <p:ext uri="{BB962C8B-B14F-4D97-AF65-F5344CB8AC3E}">
        <p14:creationId xmlns:p14="http://schemas.microsoft.com/office/powerpoint/2010/main" val="4623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39A24-244C-481A-8BCA-9B99F626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8169" cy="619047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Preprocessing</a:t>
            </a:r>
            <a:r>
              <a:rPr lang="de-DE" dirty="0"/>
              <a:t>: Mel </a:t>
            </a:r>
            <a:r>
              <a:rPr lang="de-DE" dirty="0" err="1"/>
              <a:t>Spectrograms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A52CC-E1DD-421F-82BA-7D71969AE9F2}"/>
              </a:ext>
            </a:extLst>
          </p:cNvPr>
          <p:cNvSpPr txBox="1"/>
          <p:nvPr/>
        </p:nvSpPr>
        <p:spPr>
          <a:xfrm>
            <a:off x="838200" y="1473693"/>
            <a:ext cx="9166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mel</a:t>
            </a:r>
            <a:r>
              <a:rPr lang="de-DE" sz="2000" dirty="0"/>
              <a:t> </a:t>
            </a:r>
            <a:r>
              <a:rPr lang="de-DE" sz="2000" dirty="0" err="1"/>
              <a:t>spectrograms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-</a:t>
            </a:r>
            <a:r>
              <a:rPr lang="de-DE" sz="2000" dirty="0" err="1"/>
              <a:t>of</a:t>
            </a:r>
            <a:r>
              <a:rPr lang="de-DE" sz="2000" dirty="0"/>
              <a:t>-</a:t>
            </a:r>
            <a:r>
              <a:rPr lang="de-DE" sz="2000" dirty="0" err="1"/>
              <a:t>the</a:t>
            </a:r>
            <a:r>
              <a:rPr lang="de-DE" sz="2000" dirty="0"/>
              <a:t>-art </a:t>
            </a:r>
            <a:r>
              <a:rPr lang="de-DE" sz="2000" dirty="0" err="1"/>
              <a:t>approaches</a:t>
            </a:r>
            <a:r>
              <a:rPr lang="de-DE" sz="2000" dirty="0"/>
              <a:t> </a:t>
            </a:r>
            <a:r>
              <a:rPr lang="de-DE" sz="1600" dirty="0"/>
              <a:t>[Hendrik </a:t>
            </a:r>
            <a:r>
              <a:rPr lang="de-DE" sz="1600" dirty="0" err="1"/>
              <a:t>Purwins</a:t>
            </a:r>
            <a:r>
              <a:rPr lang="de-DE" sz="1600" dirty="0"/>
              <a:t> et al.  2019]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audio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endParaRPr lang="de-DE" sz="2000" dirty="0"/>
          </a:p>
          <a:p>
            <a:pPr lvl="2"/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audio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works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extend</a:t>
            </a:r>
            <a:r>
              <a:rPr lang="de-DE" sz="2000" dirty="0"/>
              <a:t> [Wei Dai et al. 2017]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intuition</a:t>
            </a:r>
            <a:r>
              <a:rPr lang="de-DE" sz="2000" dirty="0"/>
              <a:t>: network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learn</a:t>
            </a:r>
            <a:r>
              <a:rPr lang="de-DE" sz="2000" dirty="0"/>
              <a:t> own </a:t>
            </a:r>
            <a:r>
              <a:rPr lang="de-DE" sz="2000" dirty="0" err="1"/>
              <a:t>preprocessing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endParaRPr lang="de-DE" sz="2000" dirty="0"/>
          </a:p>
        </p:txBody>
      </p:sp>
      <p:pic>
        <p:nvPicPr>
          <p:cNvPr id="2050" name="Picture 2" descr="https://3.bp.blogspot.com/-ac9sLynWUUQ/XLo-Z4TYKII/AAAAAAAAEEU/UaOV-sDGlPw6dIYo_aHwJf0rKYg1IUehgCEwYBhgL/s1600/image3.png">
            <a:extLst>
              <a:ext uri="{FF2B5EF4-FFF2-40B4-BE49-F238E27FC236}">
                <a16:creationId xmlns:a16="http://schemas.microsoft.com/office/drawing/2014/main" id="{755E74E8-1D69-40F9-9F2F-DF8B4B0F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8" y="4427623"/>
            <a:ext cx="8478036" cy="206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2D7BE3-5053-42EC-AC93-28FF05B7A3E4}"/>
              </a:ext>
            </a:extLst>
          </p:cNvPr>
          <p:cNvSpPr txBox="1"/>
          <p:nvPr/>
        </p:nvSpPr>
        <p:spPr>
          <a:xfrm>
            <a:off x="10253709" y="5384307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[i2]</a:t>
            </a:r>
          </a:p>
        </p:txBody>
      </p:sp>
    </p:spTree>
    <p:extLst>
      <p:ext uri="{BB962C8B-B14F-4D97-AF65-F5344CB8AC3E}">
        <p14:creationId xmlns:p14="http://schemas.microsoft.com/office/powerpoint/2010/main" val="21245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655B4-9B7A-4EB8-8560-9BBDA1B8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de-DE" dirty="0"/>
              <a:t>Network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6DF16-4899-4B09-A64D-350281B3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de-DE" sz="2400" dirty="0" err="1"/>
              <a:t>Why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Network?</a:t>
            </a:r>
          </a:p>
          <a:p>
            <a:pPr lvl="1"/>
            <a:r>
              <a:rPr lang="de-DE" sz="2000" dirty="0" err="1"/>
              <a:t>state</a:t>
            </a:r>
            <a:r>
              <a:rPr lang="de-DE" sz="2000" dirty="0"/>
              <a:t>-</a:t>
            </a:r>
            <a:r>
              <a:rPr lang="de-DE" sz="2000" dirty="0" err="1"/>
              <a:t>of</a:t>
            </a:r>
            <a:r>
              <a:rPr lang="de-DE" sz="2000" dirty="0"/>
              <a:t>-</a:t>
            </a:r>
            <a:r>
              <a:rPr lang="de-DE" sz="2000" dirty="0" err="1"/>
              <a:t>the</a:t>
            </a:r>
            <a:r>
              <a:rPr lang="de-DE" sz="2000" dirty="0"/>
              <a:t>-art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 (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mel</a:t>
            </a:r>
            <a:r>
              <a:rPr lang="de-DE" sz="2000" dirty="0"/>
              <a:t> </a:t>
            </a:r>
            <a:r>
              <a:rPr lang="de-DE" sz="2000" dirty="0" err="1"/>
              <a:t>spectrograms</a:t>
            </a:r>
            <a:r>
              <a:rPr lang="de-DE" sz="2000" dirty="0"/>
              <a:t>) </a:t>
            </a:r>
            <a:r>
              <a:rPr lang="de-DE" sz="1400" dirty="0"/>
              <a:t>[Hendrik </a:t>
            </a:r>
            <a:r>
              <a:rPr lang="de-DE" sz="1400" dirty="0" err="1"/>
              <a:t>Purwins</a:t>
            </a:r>
            <a:r>
              <a:rPr lang="de-DE" sz="1400" dirty="0"/>
              <a:t> et al.  2019]</a:t>
            </a:r>
            <a:endParaRPr lang="de-DE" sz="2000" dirty="0"/>
          </a:p>
          <a:p>
            <a:pPr lvl="1"/>
            <a:r>
              <a:rPr lang="de-DE" sz="2000" dirty="0"/>
              <a:t>time </a:t>
            </a:r>
            <a:r>
              <a:rPr lang="de-DE" sz="2000" dirty="0" err="1"/>
              <a:t>series</a:t>
            </a:r>
            <a:r>
              <a:rPr lang="de-DE" sz="2000" dirty="0"/>
              <a:t>, variable input- and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sizes</a:t>
            </a:r>
            <a:r>
              <a:rPr lang="de-DE" sz="2000" dirty="0"/>
              <a:t>, … </a:t>
            </a:r>
            <a:r>
              <a:rPr lang="de-DE" sz="1400" dirty="0"/>
              <a:t>([Hendrik </a:t>
            </a:r>
            <a:r>
              <a:rPr lang="de-DE" sz="1400" dirty="0" err="1"/>
              <a:t>Purwins</a:t>
            </a:r>
            <a:r>
              <a:rPr lang="de-DE" sz="1400" dirty="0"/>
              <a:t> et al.  2019], [Wei Dai et al. 2017], …) </a:t>
            </a:r>
          </a:p>
          <a:p>
            <a:pPr lvl="1"/>
            <a:r>
              <a:rPr lang="de-DE" sz="2000" dirty="0" err="1"/>
              <a:t>extremely</a:t>
            </a:r>
            <a:r>
              <a:rPr lang="de-DE" sz="2000" dirty="0"/>
              <a:t> flexible</a:t>
            </a:r>
            <a:endParaRPr lang="de-DE" sz="1600" dirty="0"/>
          </a:p>
          <a:p>
            <a:pPr marL="457200" lvl="1" indent="0">
              <a:buNone/>
            </a:pPr>
            <a:endParaRPr lang="de-DE" sz="1400" dirty="0"/>
          </a:p>
          <a:p>
            <a:pPr lvl="1"/>
            <a:endParaRPr lang="de-DE" sz="2000" dirty="0"/>
          </a:p>
          <a:p>
            <a:r>
              <a:rPr lang="de-DE" sz="2400" dirty="0" err="1"/>
              <a:t>Recurrent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 / Long Short-Term Memory? </a:t>
            </a:r>
            <a:r>
              <a:rPr lang="de-DE" sz="1600" dirty="0"/>
              <a:t>[LSTM1997][Lipton et al. 2015]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4C2BAB-4D2D-4A42-8C1E-69654EFC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36" y="3561481"/>
            <a:ext cx="3612502" cy="27110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6748EC-02E5-4D45-96B9-DFD851CFDAFB}"/>
              </a:ext>
            </a:extLst>
          </p:cNvPr>
          <p:cNvSpPr txBox="1"/>
          <p:nvPr/>
        </p:nvSpPr>
        <p:spPr>
          <a:xfrm>
            <a:off x="616769" y="4673236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[i4]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002182-D968-496B-A493-BEDDDBC4E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40" y="3751751"/>
            <a:ext cx="2229161" cy="25816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3C385E6-E7DE-44DF-B330-164CB6027D37}"/>
              </a:ext>
            </a:extLst>
          </p:cNvPr>
          <p:cNvSpPr txBox="1"/>
          <p:nvPr/>
        </p:nvSpPr>
        <p:spPr>
          <a:xfrm>
            <a:off x="11231858" y="4673236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[i5]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154EE6-D1B6-4ED5-B5CF-5D9664692960}"/>
              </a:ext>
            </a:extLst>
          </p:cNvPr>
          <p:cNvSpPr txBox="1"/>
          <p:nvPr/>
        </p:nvSpPr>
        <p:spPr>
          <a:xfrm>
            <a:off x="4190260" y="4119239"/>
            <a:ext cx="229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slow…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72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2089A-60F1-479C-828D-0F6EC647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674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Temporal </a:t>
            </a:r>
            <a:r>
              <a:rPr lang="de-DE" sz="4000" dirty="0" err="1"/>
              <a:t>Convolutional</a:t>
            </a:r>
            <a:r>
              <a:rPr lang="de-DE" sz="4000" dirty="0"/>
              <a:t> Networks </a:t>
            </a:r>
            <a:r>
              <a:rPr lang="de-DE" sz="2000" dirty="0"/>
              <a:t>[Wavenet2016][</a:t>
            </a:r>
            <a:r>
              <a:rPr lang="de-DE" sz="2200" dirty="0" err="1"/>
              <a:t>Shaojie</a:t>
            </a:r>
            <a:r>
              <a:rPr lang="de-DE" sz="2200" dirty="0"/>
              <a:t> Bai et al. 2018</a:t>
            </a:r>
            <a:r>
              <a:rPr lang="de-DE" sz="2000" dirty="0"/>
              <a:t>]</a:t>
            </a:r>
            <a:br>
              <a:rPr lang="de-DE" sz="3100" dirty="0"/>
            </a:br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812D56-092D-4397-B397-5456C2B7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13" y="1397725"/>
            <a:ext cx="4385387" cy="2544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28CF01A-9141-4E43-AAD1-9A2D8096D254}"/>
              </a:ext>
            </a:extLst>
          </p:cNvPr>
          <p:cNvSpPr txBox="1"/>
          <p:nvPr/>
        </p:nvSpPr>
        <p:spPr>
          <a:xfrm>
            <a:off x="824205" y="2951371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[i6]</a:t>
            </a:r>
          </a:p>
        </p:txBody>
      </p:sp>
      <p:pic>
        <p:nvPicPr>
          <p:cNvPr id="5124" name="Picture 4" descr="https://user-images.githubusercontent.com/40159126/41830618-a8f82a8a-7874-11e8-9d4f-2ebb70a31465.jpg">
            <a:extLst>
              <a:ext uri="{FF2B5EF4-FFF2-40B4-BE49-F238E27FC236}">
                <a16:creationId xmlns:a16="http://schemas.microsoft.com/office/drawing/2014/main" id="{23C3CF13-3924-4CF3-B97C-D7E50C46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5" y="4096295"/>
            <a:ext cx="4565232" cy="22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C0E75DA-3692-49F9-8CC4-D055326A53A5}"/>
              </a:ext>
            </a:extLst>
          </p:cNvPr>
          <p:cNvSpPr txBox="1"/>
          <p:nvPr/>
        </p:nvSpPr>
        <p:spPr>
          <a:xfrm>
            <a:off x="504671" y="5238219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[i7]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86E2D9-6B94-4D50-91F3-68424F3886AF}"/>
              </a:ext>
            </a:extLst>
          </p:cNvPr>
          <p:cNvSpPr txBox="1"/>
          <p:nvPr/>
        </p:nvSpPr>
        <p:spPr>
          <a:xfrm>
            <a:off x="7066625" y="1690688"/>
            <a:ext cx="4057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dilated</a:t>
            </a:r>
            <a:r>
              <a:rPr lang="de-DE" dirty="0"/>
              <a:t> + </a:t>
            </a:r>
            <a:r>
              <a:rPr lang="de-DE" dirty="0" err="1"/>
              <a:t>causal</a:t>
            </a:r>
            <a:r>
              <a:rPr lang="de-DE" dirty="0"/>
              <a:t>* </a:t>
            </a:r>
            <a:r>
              <a:rPr lang="de-DE" dirty="0" err="1"/>
              <a:t>convolutions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residual </a:t>
            </a:r>
            <a:r>
              <a:rPr lang="de-DE" dirty="0" err="1"/>
              <a:t>connections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receptive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fully </a:t>
            </a:r>
            <a:r>
              <a:rPr lang="de-DE" dirty="0" err="1"/>
              <a:t>parallelizable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additional feature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. </a:t>
            </a:r>
            <a:r>
              <a:rPr lang="de-DE" dirty="0" err="1"/>
              <a:t>layers</a:t>
            </a:r>
            <a:r>
              <a:rPr lang="de-DE" dirty="0"/>
              <a:t>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adopted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en-US" dirty="0"/>
              <a:t>[CNN-LSTM2015]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*(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non-</a:t>
            </a:r>
            <a:r>
              <a:rPr lang="de-DE" dirty="0" err="1"/>
              <a:t>causal</a:t>
            </a:r>
            <a:r>
              <a:rPr lang="de-DE" dirty="0"/>
              <a:t> </a:t>
            </a:r>
            <a:r>
              <a:rPr lang="de-DE" dirty="0" err="1"/>
              <a:t>optionally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86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1F474-856E-468E-B372-1E9D51DE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68" y="1302851"/>
            <a:ext cx="4337483" cy="199177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Sound Training Data Augmentation</a:t>
            </a:r>
          </a:p>
          <a:p>
            <a:pPr lvl="1"/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noise</a:t>
            </a:r>
            <a:r>
              <a:rPr lang="de-DE" sz="2000" dirty="0"/>
              <a:t>, </a:t>
            </a:r>
            <a:r>
              <a:rPr lang="de-DE" sz="2000" dirty="0" err="1"/>
              <a:t>change</a:t>
            </a:r>
            <a:r>
              <a:rPr lang="de-DE" sz="2000" dirty="0"/>
              <a:t> </a:t>
            </a:r>
            <a:r>
              <a:rPr lang="de-DE" sz="2000" dirty="0" err="1"/>
              <a:t>speed</a:t>
            </a:r>
            <a:r>
              <a:rPr lang="de-DE" sz="2000" dirty="0"/>
              <a:t>, …</a:t>
            </a:r>
          </a:p>
          <a:p>
            <a:pPr lvl="1"/>
            <a:r>
              <a:rPr lang="de-DE" sz="2000" dirty="0" err="1"/>
              <a:t>prior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SpecAugment</a:t>
            </a:r>
            <a:r>
              <a:rPr lang="de-DE" sz="2000" dirty="0"/>
              <a:t>: </a:t>
            </a:r>
            <a:r>
              <a:rPr lang="de-DE" sz="2000" dirty="0" err="1"/>
              <a:t>done</a:t>
            </a:r>
            <a:r>
              <a:rPr lang="de-DE" sz="2000" dirty="0"/>
              <a:t> on </a:t>
            </a:r>
            <a:r>
              <a:rPr lang="de-DE" sz="2000" dirty="0" err="1"/>
              <a:t>audio</a:t>
            </a:r>
            <a:r>
              <a:rPr lang="de-DE" sz="2000" dirty="0"/>
              <a:t> </a:t>
            </a:r>
            <a:r>
              <a:rPr lang="de-DE" sz="2000" dirty="0" err="1"/>
              <a:t>signal</a:t>
            </a:r>
            <a:r>
              <a:rPr lang="de-DE" sz="2000" dirty="0"/>
              <a:t> </a:t>
            </a:r>
            <a:r>
              <a:rPr lang="de-DE" sz="2000" dirty="0" err="1"/>
              <a:t>itself</a:t>
            </a:r>
            <a:endParaRPr lang="de-DE" sz="2000" dirty="0"/>
          </a:p>
          <a:p>
            <a:pPr lvl="1"/>
            <a:r>
              <a:rPr lang="de-DE" sz="2000" dirty="0" err="1"/>
              <a:t>spectrograms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calculated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… (slow!)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A44399-E4E1-45FF-A228-60AE85F5E7D2}"/>
              </a:ext>
            </a:extLst>
          </p:cNvPr>
          <p:cNvSpPr txBox="1">
            <a:spLocks/>
          </p:cNvSpPr>
          <p:nvPr/>
        </p:nvSpPr>
        <p:spPr>
          <a:xfrm>
            <a:off x="6166282" y="1825625"/>
            <a:ext cx="5047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83D06E-2374-41BB-A2FA-C24E1D5B0C9D}"/>
              </a:ext>
            </a:extLst>
          </p:cNvPr>
          <p:cNvSpPr txBox="1"/>
          <p:nvPr/>
        </p:nvSpPr>
        <p:spPr>
          <a:xfrm>
            <a:off x="6025718" y="6409658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[i3]</a:t>
            </a:r>
          </a:p>
        </p:txBody>
      </p:sp>
      <p:pic>
        <p:nvPicPr>
          <p:cNvPr id="4098" name="Picture 2" descr="https://4.bp.blogspot.com/-joiPxVcyU-c/XLo-bKDUSvI/AAAAAAAAEEg/NhqAZtH7hxILt5et82zIrSKvPq5DHFLCgCEwYBhgL/s1600/image6.png">
            <a:extLst>
              <a:ext uri="{FF2B5EF4-FFF2-40B4-BE49-F238E27FC236}">
                <a16:creationId xmlns:a16="http://schemas.microsoft.com/office/drawing/2014/main" id="{B329409C-D515-425E-B2A1-4CCFFE82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3820573"/>
            <a:ext cx="108299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40D389-0D3A-4B3A-812E-4463B6681153}"/>
              </a:ext>
            </a:extLst>
          </p:cNvPr>
          <p:cNvSpPr txBox="1">
            <a:spLocks/>
          </p:cNvSpPr>
          <p:nvPr/>
        </p:nvSpPr>
        <p:spPr>
          <a:xfrm>
            <a:off x="6549500" y="1299676"/>
            <a:ext cx="4337483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SpecAugment</a:t>
            </a:r>
            <a:r>
              <a:rPr lang="de-DE" sz="2400" dirty="0"/>
              <a:t> (Google AI)</a:t>
            </a:r>
          </a:p>
          <a:p>
            <a:pPr lvl="1"/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augmentation</a:t>
            </a:r>
            <a:r>
              <a:rPr lang="de-DE" sz="2000" dirty="0"/>
              <a:t> </a:t>
            </a:r>
            <a:r>
              <a:rPr lang="de-DE" sz="2000" dirty="0" err="1"/>
              <a:t>directly</a:t>
            </a:r>
            <a:r>
              <a:rPr lang="de-DE" sz="2000" dirty="0"/>
              <a:t> on </a:t>
            </a:r>
            <a:r>
              <a:rPr lang="de-DE" sz="2000" dirty="0" err="1"/>
              <a:t>spectrograms</a:t>
            </a:r>
            <a:endParaRPr lang="de-DE" sz="2000" dirty="0"/>
          </a:p>
          <a:p>
            <a:pPr lvl="1"/>
            <a:r>
              <a:rPr lang="de-DE" sz="2000" dirty="0"/>
              <a:t>3 </a:t>
            </a:r>
            <a:r>
              <a:rPr lang="de-DE" sz="2000" dirty="0" err="1"/>
              <a:t>main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r>
              <a:rPr lang="de-DE" sz="2000" dirty="0"/>
              <a:t>:</a:t>
            </a:r>
          </a:p>
          <a:p>
            <a:pPr lvl="2"/>
            <a:r>
              <a:rPr lang="de-DE" sz="1600" dirty="0"/>
              <a:t>Time </a:t>
            </a:r>
            <a:r>
              <a:rPr lang="de-DE" sz="1600" dirty="0" err="1"/>
              <a:t>Warping</a:t>
            </a:r>
            <a:endParaRPr lang="de-DE" sz="1600" dirty="0"/>
          </a:p>
          <a:p>
            <a:pPr lvl="2"/>
            <a:r>
              <a:rPr lang="de-DE" sz="1600" dirty="0" err="1"/>
              <a:t>Frequency</a:t>
            </a:r>
            <a:r>
              <a:rPr lang="de-DE" sz="1600" dirty="0"/>
              <a:t> </a:t>
            </a:r>
            <a:r>
              <a:rPr lang="de-DE" sz="1600" dirty="0" err="1"/>
              <a:t>Masking</a:t>
            </a:r>
            <a:endParaRPr lang="de-DE" sz="1600" dirty="0"/>
          </a:p>
          <a:p>
            <a:pPr lvl="2"/>
            <a:r>
              <a:rPr lang="de-DE" sz="1600" dirty="0"/>
              <a:t>Time </a:t>
            </a:r>
            <a:r>
              <a:rPr lang="de-DE" sz="1600" dirty="0" err="1"/>
              <a:t>Masking</a:t>
            </a:r>
            <a:endParaRPr lang="de-DE" sz="1600" dirty="0"/>
          </a:p>
          <a:p>
            <a:pPr lvl="1"/>
            <a:endParaRPr lang="de-DE" sz="200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3E31C8A-E8C5-478B-8129-37CEBFC798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8169" cy="61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Training Data Augmentation [SpecAugment2019]</a:t>
            </a:r>
          </a:p>
        </p:txBody>
      </p:sp>
    </p:spTree>
    <p:extLst>
      <p:ext uri="{BB962C8B-B14F-4D97-AF65-F5344CB8AC3E}">
        <p14:creationId xmlns:p14="http://schemas.microsoft.com/office/powerpoint/2010/main" val="20661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5DA39-B96F-4F05-B469-8B4E1589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</a:t>
            </a:r>
            <a:r>
              <a:rPr lang="de-DE" dirty="0" err="1"/>
              <a:t>Overview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BD2EFC9-5D4F-4D12-9449-E1B71B259F7D}"/>
              </a:ext>
            </a:extLst>
          </p:cNvPr>
          <p:cNvGrpSpPr/>
          <p:nvPr/>
        </p:nvGrpSpPr>
        <p:grpSpPr>
          <a:xfrm>
            <a:off x="838200" y="1843043"/>
            <a:ext cx="6168216" cy="1023584"/>
            <a:chOff x="838200" y="1843043"/>
            <a:chExt cx="6168216" cy="1023584"/>
          </a:xfrm>
        </p:grpSpPr>
        <p:pic>
          <p:nvPicPr>
            <p:cNvPr id="4" name="Picture 2" descr="https://3.bp.blogspot.com/-ac9sLynWUUQ/XLo-Z4TYKII/AAAAAAAAEEU/UaOV-sDGlPw6dIYo_aHwJf0rKYg1IUehgCEwYBhgL/s1600/image3.png">
              <a:extLst>
                <a:ext uri="{FF2B5EF4-FFF2-40B4-BE49-F238E27FC236}">
                  <a16:creationId xmlns:a16="http://schemas.microsoft.com/office/drawing/2014/main" id="{3AB4C0EE-63B2-4F64-A71F-55AA01DF47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916"/>
            <a:stretch/>
          </p:blipFill>
          <p:spPr bwMode="auto">
            <a:xfrm>
              <a:off x="838200" y="1843043"/>
              <a:ext cx="2314575" cy="102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4.bp.blogspot.com/-joiPxVcyU-c/XLo-bKDUSvI/AAAAAAAAEEg/NhqAZtH7hxILt5et82zIrSKvPq5DHFLCgCEwYBhgL/s1600/image6.png">
              <a:extLst>
                <a:ext uri="{FF2B5EF4-FFF2-40B4-BE49-F238E27FC236}">
                  <a16:creationId xmlns:a16="http://schemas.microsoft.com/office/drawing/2014/main" id="{E0AB138F-2D60-4AF6-A717-6C5072C7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775" y="1843043"/>
              <a:ext cx="3853641" cy="90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66C0C3D-52C1-4E4E-AC91-B3FAF83CB7B7}"/>
              </a:ext>
            </a:extLst>
          </p:cNvPr>
          <p:cNvSpPr txBox="1"/>
          <p:nvPr/>
        </p:nvSpPr>
        <p:spPr>
          <a:xfrm>
            <a:off x="967666" y="2866627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E2826C-5BA6-4AA7-8C9E-0F8E71A35288}"/>
              </a:ext>
            </a:extLst>
          </p:cNvPr>
          <p:cNvSpPr txBox="1"/>
          <p:nvPr/>
        </p:nvSpPr>
        <p:spPr>
          <a:xfrm>
            <a:off x="3152776" y="2866627"/>
            <a:ext cx="1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mel</a:t>
            </a:r>
            <a:r>
              <a:rPr lang="de-DE" dirty="0"/>
              <a:t> </a:t>
            </a:r>
            <a:r>
              <a:rPr lang="de-DE" dirty="0" err="1"/>
              <a:t>spectrogram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91D44B-05CE-4AA0-9CD9-E638EDAE570C}"/>
              </a:ext>
            </a:extLst>
          </p:cNvPr>
          <p:cNvSpPr txBox="1"/>
          <p:nvPr/>
        </p:nvSpPr>
        <p:spPr>
          <a:xfrm>
            <a:off x="5249386" y="2904351"/>
            <a:ext cx="228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SpecAugment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!)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E68440A-ECFD-48B7-81CB-902CFD735F70}"/>
              </a:ext>
            </a:extLst>
          </p:cNvPr>
          <p:cNvSpPr/>
          <p:nvPr/>
        </p:nvSpPr>
        <p:spPr>
          <a:xfrm>
            <a:off x="7306322" y="2157274"/>
            <a:ext cx="479395" cy="27520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C5345AA-1507-46AA-95B3-23013CF4484C}"/>
              </a:ext>
            </a:extLst>
          </p:cNvPr>
          <p:cNvGrpSpPr/>
          <p:nvPr/>
        </p:nvGrpSpPr>
        <p:grpSpPr>
          <a:xfrm>
            <a:off x="8359590" y="1482111"/>
            <a:ext cx="2696642" cy="1483683"/>
            <a:chOff x="8263682" y="1696940"/>
            <a:chExt cx="2696642" cy="1483683"/>
          </a:xfrm>
        </p:grpSpPr>
        <p:pic>
          <p:nvPicPr>
            <p:cNvPr id="11" name="Picture 4" descr="https://user-images.githubusercontent.com/40159126/41830618-a8f82a8a-7874-11e8-9d4f-2ebb70a31465.jpg">
              <a:extLst>
                <a:ext uri="{FF2B5EF4-FFF2-40B4-BE49-F238E27FC236}">
                  <a16:creationId xmlns:a16="http://schemas.microsoft.com/office/drawing/2014/main" id="{A7405ED1-5363-44A1-A940-46A015600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498" y="1959194"/>
              <a:ext cx="2504826" cy="122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A599A2E7-D285-4271-B26F-CC7A179A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682" y="1696940"/>
              <a:ext cx="1444229" cy="762747"/>
            </a:xfrm>
            <a:prstGeom prst="rect">
              <a:avLst/>
            </a:prstGeom>
          </p:spPr>
        </p:pic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31F6931-8CED-4BCB-9DB9-0B34F69F6B7B}"/>
              </a:ext>
            </a:extLst>
          </p:cNvPr>
          <p:cNvSpPr txBox="1"/>
          <p:nvPr/>
        </p:nvSpPr>
        <p:spPr>
          <a:xfrm>
            <a:off x="8295907" y="3051293"/>
            <a:ext cx="22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CNN-TCN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748A4C39-366F-4E22-B021-7D3F40DDCCC6}"/>
              </a:ext>
            </a:extLst>
          </p:cNvPr>
          <p:cNvSpPr/>
          <p:nvPr/>
        </p:nvSpPr>
        <p:spPr>
          <a:xfrm>
            <a:off x="9081704" y="3619688"/>
            <a:ext cx="722115" cy="92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01CC029-2CD4-45B7-9C22-4027E2410839}"/>
              </a:ext>
            </a:extLst>
          </p:cNvPr>
          <p:cNvSpPr txBox="1"/>
          <p:nvPr/>
        </p:nvSpPr>
        <p:spPr>
          <a:xfrm>
            <a:off x="8722173" y="4747072"/>
            <a:ext cx="176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Output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E04DDA-8001-47E6-8F69-6F221AA94D52}"/>
              </a:ext>
            </a:extLst>
          </p:cNvPr>
          <p:cNvSpPr txBox="1"/>
          <p:nvPr/>
        </p:nvSpPr>
        <p:spPr>
          <a:xfrm>
            <a:off x="1995487" y="1364552"/>
            <a:ext cx="77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[i2/i3]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420109-D18B-4D0B-A358-816C243E8BF3}"/>
              </a:ext>
            </a:extLst>
          </p:cNvPr>
          <p:cNvSpPr txBox="1"/>
          <p:nvPr/>
        </p:nvSpPr>
        <p:spPr>
          <a:xfrm>
            <a:off x="10238637" y="3335491"/>
            <a:ext cx="49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[i7]</a:t>
            </a:r>
          </a:p>
        </p:txBody>
      </p:sp>
    </p:spTree>
    <p:extLst>
      <p:ext uri="{BB962C8B-B14F-4D97-AF65-F5344CB8AC3E}">
        <p14:creationId xmlns:p14="http://schemas.microsoft.com/office/powerpoint/2010/main" val="367292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8769-6B95-4679-A759-31563C9E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DBC09-1409-4A91-B93E-4F2B7738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de-DE" dirty="0"/>
              <a:t>Test on UrbanSound8K Dataset </a:t>
            </a:r>
            <a:r>
              <a:rPr lang="en-US" sz="2000" dirty="0"/>
              <a:t>[UrbanSound2014]</a:t>
            </a:r>
            <a:endParaRPr lang="de-DE" sz="2000" dirty="0"/>
          </a:p>
          <a:p>
            <a:pPr marL="457200" lvl="1" indent="0">
              <a:buNone/>
            </a:pPr>
            <a:r>
              <a:rPr lang="de-DE" dirty="0"/>
              <a:t>8732 </a:t>
            </a:r>
            <a:r>
              <a:rPr lang="de-DE" dirty="0" err="1"/>
              <a:t>samples</a:t>
            </a:r>
            <a:r>
              <a:rPr lang="de-DE" dirty="0"/>
              <a:t>, 10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length</a:t>
            </a:r>
            <a:r>
              <a:rPr lang="de-DE" dirty="0"/>
              <a:t> per sample: &lt;= 4s</a:t>
            </a:r>
          </a:p>
          <a:p>
            <a:pPr marL="914400" lvl="2" indent="0">
              <a:buNone/>
            </a:pP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conditioner</a:t>
            </a:r>
            <a:r>
              <a:rPr lang="de-DE" dirty="0"/>
              <a:t>,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horn</a:t>
            </a:r>
            <a:r>
              <a:rPr lang="de-DE" dirty="0"/>
              <a:t>,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playing</a:t>
            </a:r>
            <a:r>
              <a:rPr lang="de-DE" dirty="0"/>
              <a:t>, </a:t>
            </a:r>
            <a:r>
              <a:rPr lang="de-DE" dirty="0" err="1"/>
              <a:t>dog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, …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Yes*. (</a:t>
            </a:r>
            <a:r>
              <a:rPr lang="de-DE" dirty="0" err="1"/>
              <a:t>model</a:t>
            </a:r>
            <a:r>
              <a:rPr lang="de-DE" dirty="0"/>
              <a:t> + </a:t>
            </a:r>
            <a:r>
              <a:rPr lang="de-DE" dirty="0" err="1"/>
              <a:t>weight</a:t>
            </a:r>
            <a:r>
              <a:rPr lang="de-DE" dirty="0"/>
              <a:t> Size &lt; 7mb!)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864AA1-ED38-4A7C-8EBF-BB7ACDCED9F7}"/>
              </a:ext>
            </a:extLst>
          </p:cNvPr>
          <p:cNvSpPr txBox="1"/>
          <p:nvPr/>
        </p:nvSpPr>
        <p:spPr>
          <a:xfrm>
            <a:off x="7204967" y="4953740"/>
            <a:ext cx="5024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*Disclaimer: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SpecAugment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(Time </a:t>
            </a:r>
            <a:r>
              <a:rPr lang="de-DE" dirty="0" err="1"/>
              <a:t>Warping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10-fold </a:t>
            </a:r>
            <a:r>
              <a:rPr lang="de-DE" dirty="0" err="1"/>
              <a:t>cross</a:t>
            </a:r>
            <a:r>
              <a:rPr lang="de-DE" dirty="0"/>
              <a:t>-validation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EEACD6-37C5-461A-9D51-4ABAEDFCB6E2}"/>
              </a:ext>
            </a:extLst>
          </p:cNvPr>
          <p:cNvSpPr txBox="1"/>
          <p:nvPr/>
        </p:nvSpPr>
        <p:spPr>
          <a:xfrm>
            <a:off x="1012053" y="4953740"/>
            <a:ext cx="601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/personal </a:t>
            </a:r>
            <a:r>
              <a:rPr lang="de-DE" dirty="0" err="1"/>
              <a:t>setup</a:t>
            </a:r>
            <a:r>
              <a:rPr lang="de-DE" dirty="0"/>
              <a:t>/GPU </a:t>
            </a:r>
            <a:r>
              <a:rPr lang="de-DE" dirty="0" err="1"/>
              <a:t>needed</a:t>
            </a:r>
            <a:r>
              <a:rPr lang="de-DE" dirty="0"/>
              <a:t>!): </a:t>
            </a:r>
            <a:r>
              <a:rPr lang="de-DE" dirty="0">
                <a:hlinkClick r:id="rId2"/>
              </a:rPr>
              <a:t>https://colab.research.google.com/drive/1wflMtZzj3wXiXYrH7Y3vR1m4fdf5TJyD</a:t>
            </a:r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8CE423-A818-4476-989B-8569C62EB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9" b="36009"/>
          <a:stretch/>
        </p:blipFill>
        <p:spPr>
          <a:xfrm>
            <a:off x="219551" y="4101483"/>
            <a:ext cx="11717385" cy="37387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634993A-BC3B-4130-938B-860AD13EB10F}"/>
              </a:ext>
            </a:extLst>
          </p:cNvPr>
          <p:cNvSpPr/>
          <p:nvPr/>
        </p:nvSpPr>
        <p:spPr>
          <a:xfrm>
            <a:off x="9297594" y="3991020"/>
            <a:ext cx="2707689" cy="5948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4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Breitbild</PresentationFormat>
  <Paragraphs>110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Sound Recognition using Temporal Convolutional Networks</vt:lpstr>
      <vt:lpstr>An extensible, simple Sound Recognition Pipeline</vt:lpstr>
      <vt:lpstr>Sound Recognition using Machine Learning</vt:lpstr>
      <vt:lpstr>Preprocessing: Mel Spectrograms</vt:lpstr>
      <vt:lpstr>Network Architectures</vt:lpstr>
      <vt:lpstr>Temporal Convolutional Networks [Wavenet2016][Shaojie Bai et al. 2018] </vt:lpstr>
      <vt:lpstr>PowerPoint-Präsentation</vt:lpstr>
      <vt:lpstr>Pipeline Overview</vt:lpstr>
      <vt:lpstr>Testing</vt:lpstr>
      <vt:lpstr>Sources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Recognition using Temporal Convolutional Networks</dc:title>
  <dc:creator>Eric Schölzel</dc:creator>
  <cp:lastModifiedBy>Eric Schölzel</cp:lastModifiedBy>
  <cp:revision>52</cp:revision>
  <dcterms:created xsi:type="dcterms:W3CDTF">2019-07-09T14:39:37Z</dcterms:created>
  <dcterms:modified xsi:type="dcterms:W3CDTF">2019-07-10T20:50:35Z</dcterms:modified>
</cp:coreProperties>
</file>