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RoxboroughCF" charset="1" panose="00000500000000000000"/>
      <p:regular r:id="rId14"/>
    </p:embeddedFont>
    <p:embeddedFont>
      <p:font typeface="Poppins Light" charset="1" panose="02000000000000000000"/>
      <p:regular r:id="rId15"/>
    </p:embeddedFont>
    <p:embeddedFont>
      <p:font typeface="Poppins Medium" charset="1" panose="02000000000000000000"/>
      <p:regular r:id="rId16"/>
    </p:embeddedFont>
    <p:embeddedFont>
      <p:font typeface="Poppins Medium Bold"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https://github.com/Luv-valecha/Finance_Tracker" TargetMode="External" Type="http://schemas.openxmlformats.org/officeDocument/2006/relationships/hyperlink"/><Relationship Id="rId5" Target="https://github.com/Luv-valecha/Finance_Tracker"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35D6B"/>
        </a:solidFill>
      </p:bgPr>
    </p:bg>
    <p:spTree>
      <p:nvGrpSpPr>
        <p:cNvPr id="1" name=""/>
        <p:cNvGrpSpPr/>
        <p:nvPr/>
      </p:nvGrpSpPr>
      <p:grpSpPr>
        <a:xfrm>
          <a:off x="0" y="0"/>
          <a:ext cx="0" cy="0"/>
          <a:chOff x="0" y="0"/>
          <a:chExt cx="0" cy="0"/>
        </a:xfrm>
      </p:grpSpPr>
      <p:grpSp>
        <p:nvGrpSpPr>
          <p:cNvPr name="Group 2" id="2"/>
          <p:cNvGrpSpPr/>
          <p:nvPr/>
        </p:nvGrpSpPr>
        <p:grpSpPr>
          <a:xfrm rot="0">
            <a:off x="2384428" y="3941984"/>
            <a:ext cx="13519144" cy="2403032"/>
            <a:chOff x="0" y="0"/>
            <a:chExt cx="18025526" cy="3204043"/>
          </a:xfrm>
        </p:grpSpPr>
        <p:sp>
          <p:nvSpPr>
            <p:cNvPr name="AutoShape 3" id="3"/>
            <p:cNvSpPr/>
            <p:nvPr/>
          </p:nvSpPr>
          <p:spPr>
            <a:xfrm rot="0">
              <a:off x="0" y="3191261"/>
              <a:ext cx="18025526" cy="12781"/>
            </a:xfrm>
            <a:prstGeom prst="rect">
              <a:avLst/>
            </a:prstGeom>
            <a:solidFill>
              <a:srgbClr val="F0F2F4"/>
            </a:solidFill>
          </p:spPr>
        </p:sp>
        <p:sp>
          <p:nvSpPr>
            <p:cNvPr name="TextBox 4" id="4"/>
            <p:cNvSpPr txBox="true"/>
            <p:nvPr/>
          </p:nvSpPr>
          <p:spPr>
            <a:xfrm rot="0">
              <a:off x="0" y="247650"/>
              <a:ext cx="18025526" cy="2371783"/>
            </a:xfrm>
            <a:prstGeom prst="rect">
              <a:avLst/>
            </a:prstGeom>
          </p:spPr>
          <p:txBody>
            <a:bodyPr anchor="t" rtlCol="false" tIns="0" lIns="0" bIns="0" rIns="0">
              <a:spAutoFit/>
            </a:bodyPr>
            <a:lstStyle/>
            <a:p>
              <a:pPr algn="ctr">
                <a:lnSpc>
                  <a:spcPts val="13000"/>
                </a:lnSpc>
              </a:pPr>
              <a:r>
                <a:rPr lang="en-US" sz="13000">
                  <a:solidFill>
                    <a:srgbClr val="F0F2F4"/>
                  </a:solidFill>
                  <a:latin typeface="RoxboroughCF"/>
                  <a:ea typeface="RoxboroughCF"/>
                  <a:cs typeface="RoxboroughCF"/>
                  <a:sym typeface="RoxboroughCF"/>
                </a:rPr>
                <a:t>FINANCELY</a:t>
              </a:r>
            </a:p>
          </p:txBody>
        </p:sp>
      </p:grpSp>
      <p:sp>
        <p:nvSpPr>
          <p:cNvPr name="Freeform 5" id="5"/>
          <p:cNvSpPr/>
          <p:nvPr/>
        </p:nvSpPr>
        <p:spPr>
          <a:xfrm flipH="false" flipV="false" rot="0">
            <a:off x="-2933873" y="-1882314"/>
            <a:ext cx="7302535" cy="4114800"/>
          </a:xfrm>
          <a:custGeom>
            <a:avLst/>
            <a:gdLst/>
            <a:ahLst/>
            <a:cxnLst/>
            <a:rect r="r" b="b" t="t" l="l"/>
            <a:pathLst>
              <a:path h="4114800" w="7302535">
                <a:moveTo>
                  <a:pt x="0" y="0"/>
                </a:moveTo>
                <a:lnTo>
                  <a:pt x="7302536" y="0"/>
                </a:lnTo>
                <a:lnTo>
                  <a:pt x="73025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30566" y="8054509"/>
            <a:ext cx="4022730" cy="4114800"/>
          </a:xfrm>
          <a:custGeom>
            <a:avLst/>
            <a:gdLst/>
            <a:ahLst/>
            <a:cxnLst/>
            <a:rect r="r" b="b" t="t" l="l"/>
            <a:pathLst>
              <a:path h="4114800" w="4022730">
                <a:moveTo>
                  <a:pt x="0" y="0"/>
                </a:moveTo>
                <a:lnTo>
                  <a:pt x="4022730" y="0"/>
                </a:lnTo>
                <a:lnTo>
                  <a:pt x="40227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57434" y="6537817"/>
            <a:ext cx="12173131" cy="400431"/>
          </a:xfrm>
          <a:prstGeom prst="rect">
            <a:avLst/>
          </a:prstGeom>
        </p:spPr>
        <p:txBody>
          <a:bodyPr anchor="t" rtlCol="false" tIns="0" lIns="0" bIns="0" rIns="0">
            <a:spAutoFit/>
          </a:bodyPr>
          <a:lstStyle/>
          <a:p>
            <a:pPr algn="ctr">
              <a:lnSpc>
                <a:spcPts val="3360"/>
              </a:lnSpc>
              <a:spcBef>
                <a:spcPct val="0"/>
              </a:spcBef>
            </a:pPr>
            <a:r>
              <a:rPr lang="en-US" sz="2400" spc="48">
                <a:solidFill>
                  <a:srgbClr val="F0F2F4"/>
                </a:solidFill>
                <a:latin typeface="Poppins Light"/>
                <a:ea typeface="Poppins Light"/>
                <a:cs typeface="Poppins Light"/>
                <a:sym typeface="Poppins Light"/>
              </a:rPr>
              <a:t>YOUR PERSONAL FINANCE MANAGER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0F2F4"/>
        </a:solidFill>
      </p:bgPr>
    </p:bg>
    <p:spTree>
      <p:nvGrpSpPr>
        <p:cNvPr id="1" name=""/>
        <p:cNvGrpSpPr/>
        <p:nvPr/>
      </p:nvGrpSpPr>
      <p:grpSpPr>
        <a:xfrm>
          <a:off x="0" y="0"/>
          <a:ext cx="0" cy="0"/>
          <a:chOff x="0" y="0"/>
          <a:chExt cx="0" cy="0"/>
        </a:xfrm>
      </p:grpSpPr>
      <p:sp>
        <p:nvSpPr>
          <p:cNvPr name="AutoShape 2" id="2"/>
          <p:cNvSpPr/>
          <p:nvPr/>
        </p:nvSpPr>
        <p:spPr>
          <a:xfrm rot="0">
            <a:off x="2762301" y="5143500"/>
            <a:ext cx="11784905" cy="9550"/>
          </a:xfrm>
          <a:prstGeom prst="rect">
            <a:avLst/>
          </a:prstGeom>
          <a:solidFill>
            <a:srgbClr val="111B1E"/>
          </a:solidFill>
        </p:spPr>
      </p:sp>
      <p:grpSp>
        <p:nvGrpSpPr>
          <p:cNvPr name="Group 3" id="3"/>
          <p:cNvGrpSpPr/>
          <p:nvPr/>
        </p:nvGrpSpPr>
        <p:grpSpPr>
          <a:xfrm rot="0">
            <a:off x="2518468" y="1432495"/>
            <a:ext cx="13457201" cy="3711005"/>
            <a:chOff x="0" y="0"/>
            <a:chExt cx="17942934" cy="4948007"/>
          </a:xfrm>
        </p:grpSpPr>
        <p:sp>
          <p:nvSpPr>
            <p:cNvPr name="TextBox 4" id="4"/>
            <p:cNvSpPr txBox="true"/>
            <p:nvPr/>
          </p:nvSpPr>
          <p:spPr>
            <a:xfrm rot="0">
              <a:off x="0" y="-9525"/>
              <a:ext cx="17942934" cy="3895725"/>
            </a:xfrm>
            <a:prstGeom prst="rect">
              <a:avLst/>
            </a:prstGeom>
          </p:spPr>
          <p:txBody>
            <a:bodyPr anchor="t" rtlCol="false" tIns="0" lIns="0" bIns="0" rIns="0">
              <a:spAutoFit/>
            </a:bodyPr>
            <a:lstStyle/>
            <a:p>
              <a:pPr algn="ctr">
                <a:lnSpc>
                  <a:spcPts val="11519"/>
                </a:lnSpc>
              </a:pPr>
              <a:r>
                <a:rPr lang="en-US" sz="9600">
                  <a:solidFill>
                    <a:srgbClr val="535D6B"/>
                  </a:solidFill>
                  <a:latin typeface="RoxboroughCF"/>
                  <a:ea typeface="RoxboroughCF"/>
                  <a:cs typeface="RoxboroughCF"/>
                  <a:sym typeface="RoxboroughCF"/>
                </a:rPr>
                <a:t>WHAT THIS PROJECT IS ABOUT</a:t>
              </a:r>
            </a:p>
          </p:txBody>
        </p:sp>
        <p:sp>
          <p:nvSpPr>
            <p:cNvPr name="TextBox 5" id="5"/>
            <p:cNvSpPr txBox="true"/>
            <p:nvPr/>
          </p:nvSpPr>
          <p:spPr>
            <a:xfrm rot="0">
              <a:off x="0" y="4369310"/>
              <a:ext cx="17942934" cy="578697"/>
            </a:xfrm>
            <a:prstGeom prst="rect">
              <a:avLst/>
            </a:prstGeom>
          </p:spPr>
          <p:txBody>
            <a:bodyPr anchor="t" rtlCol="false" tIns="0" lIns="0" bIns="0" rIns="0">
              <a:spAutoFit/>
            </a:bodyPr>
            <a:lstStyle/>
            <a:p>
              <a:pPr algn="ctr">
                <a:lnSpc>
                  <a:spcPts val="3640"/>
                </a:lnSpc>
                <a:spcBef>
                  <a:spcPct val="0"/>
                </a:spcBef>
              </a:pPr>
              <a:r>
                <a:rPr lang="en-US" sz="2600" spc="52">
                  <a:solidFill>
                    <a:srgbClr val="111B1E"/>
                  </a:solidFill>
                  <a:latin typeface="Poppins Light"/>
                  <a:ea typeface="Poppins Light"/>
                  <a:cs typeface="Poppins Light"/>
                  <a:sym typeface="Poppins Light"/>
                </a:rPr>
                <a:t>WHY FINANCELY?</a:t>
              </a:r>
            </a:p>
          </p:txBody>
        </p:sp>
      </p:grpSp>
      <p:sp>
        <p:nvSpPr>
          <p:cNvPr name="TextBox 6" id="6"/>
          <p:cNvSpPr txBox="true"/>
          <p:nvPr/>
        </p:nvSpPr>
        <p:spPr>
          <a:xfrm rot="0">
            <a:off x="9610666" y="5769089"/>
            <a:ext cx="6824637" cy="2320290"/>
          </a:xfrm>
          <a:prstGeom prst="rect">
            <a:avLst/>
          </a:prstGeom>
        </p:spPr>
        <p:txBody>
          <a:bodyPr anchor="t" rtlCol="false" tIns="0" lIns="0" bIns="0" rIns="0">
            <a:spAutoFit/>
          </a:bodyPr>
          <a:lstStyle/>
          <a:p>
            <a:pPr algn="l">
              <a:lnSpc>
                <a:spcPts val="3149"/>
              </a:lnSpc>
            </a:pPr>
            <a:r>
              <a:rPr lang="en-US" sz="2099" spc="20">
                <a:solidFill>
                  <a:srgbClr val="111B1E"/>
                </a:solidFill>
                <a:latin typeface="Poppins Light"/>
                <a:ea typeface="Poppins Light"/>
                <a:cs typeface="Poppins Light"/>
                <a:sym typeface="Poppins Light"/>
              </a:rPr>
              <a:t>Financely, your reliable companion for managing and tracking your personal finances efficiently. Our platform empowers users to take control of their spending habits, allowing for better financial planning and organization through an easy-to-use interface.</a:t>
            </a:r>
          </a:p>
        </p:txBody>
      </p:sp>
      <p:sp>
        <p:nvSpPr>
          <p:cNvPr name="TextBox 7" id="7"/>
          <p:cNvSpPr txBox="true"/>
          <p:nvPr/>
        </p:nvSpPr>
        <p:spPr>
          <a:xfrm rot="0">
            <a:off x="2415400" y="5769089"/>
            <a:ext cx="6728600" cy="2320290"/>
          </a:xfrm>
          <a:prstGeom prst="rect">
            <a:avLst/>
          </a:prstGeom>
        </p:spPr>
        <p:txBody>
          <a:bodyPr anchor="t" rtlCol="false" tIns="0" lIns="0" bIns="0" rIns="0">
            <a:spAutoFit/>
          </a:bodyPr>
          <a:lstStyle/>
          <a:p>
            <a:pPr algn="l">
              <a:lnSpc>
                <a:spcPts val="3149"/>
              </a:lnSpc>
            </a:pPr>
            <a:r>
              <a:rPr lang="en-US" sz="2099" spc="20">
                <a:solidFill>
                  <a:srgbClr val="111B1E"/>
                </a:solidFill>
                <a:latin typeface="Poppins Light"/>
                <a:ea typeface="Poppins Light"/>
                <a:cs typeface="Poppins Light"/>
                <a:sym typeface="Poppins Light"/>
              </a:rPr>
              <a:t>In today's fast-paced world, keeping track of daily expenses can be challenging. Whether you're managing a household budget or tracking personal finances, Financely simplifies the process by offering a user-friendly way to log, categorize, and analyze your financial transactions.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0F2F4"/>
        </a:solidFill>
      </p:bgPr>
    </p:bg>
    <p:spTree>
      <p:nvGrpSpPr>
        <p:cNvPr id="1" name=""/>
        <p:cNvGrpSpPr/>
        <p:nvPr/>
      </p:nvGrpSpPr>
      <p:grpSpPr>
        <a:xfrm>
          <a:off x="0" y="0"/>
          <a:ext cx="0" cy="0"/>
          <a:chOff x="0" y="0"/>
          <a:chExt cx="0" cy="0"/>
        </a:xfrm>
      </p:grpSpPr>
      <p:sp>
        <p:nvSpPr>
          <p:cNvPr name="AutoShape 2" id="2"/>
          <p:cNvSpPr/>
          <p:nvPr/>
        </p:nvSpPr>
        <p:spPr>
          <a:xfrm rot="0">
            <a:off x="1707865" y="4625932"/>
            <a:ext cx="14464810" cy="10227"/>
          </a:xfrm>
          <a:prstGeom prst="rect">
            <a:avLst/>
          </a:prstGeom>
          <a:solidFill>
            <a:srgbClr val="535D6B"/>
          </a:solidFill>
        </p:spPr>
      </p:sp>
      <p:grpSp>
        <p:nvGrpSpPr>
          <p:cNvPr name="Group 3" id="3"/>
          <p:cNvGrpSpPr>
            <a:grpSpLocks noChangeAspect="true"/>
          </p:cNvGrpSpPr>
          <p:nvPr/>
        </p:nvGrpSpPr>
        <p:grpSpPr>
          <a:xfrm rot="0">
            <a:off x="1707865" y="4468412"/>
            <a:ext cx="325266" cy="325266"/>
            <a:chOff x="-2540" y="-2540"/>
            <a:chExt cx="6355080" cy="6355080"/>
          </a:xfrm>
        </p:grpSpPr>
        <p:sp>
          <p:nvSpPr>
            <p:cNvPr name="Freeform 4" id="4"/>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nvGrpSpPr>
          <p:cNvPr name="Group 5" id="5"/>
          <p:cNvGrpSpPr>
            <a:grpSpLocks noChangeAspect="true"/>
          </p:cNvGrpSpPr>
          <p:nvPr/>
        </p:nvGrpSpPr>
        <p:grpSpPr>
          <a:xfrm rot="0">
            <a:off x="5242751" y="4468412"/>
            <a:ext cx="325266" cy="325266"/>
            <a:chOff x="-2540" y="-2540"/>
            <a:chExt cx="6355080" cy="6355080"/>
          </a:xfrm>
        </p:grpSpPr>
        <p:sp>
          <p:nvSpPr>
            <p:cNvPr name="Freeform 6" id="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nvGrpSpPr>
          <p:cNvPr name="Group 7" id="7"/>
          <p:cNvGrpSpPr>
            <a:grpSpLocks noChangeAspect="true"/>
          </p:cNvGrpSpPr>
          <p:nvPr/>
        </p:nvGrpSpPr>
        <p:grpSpPr>
          <a:xfrm rot="0">
            <a:off x="8777637" y="4468412"/>
            <a:ext cx="325266" cy="325266"/>
            <a:chOff x="-2540" y="-2540"/>
            <a:chExt cx="6355080" cy="6355080"/>
          </a:xfrm>
        </p:grpSpPr>
        <p:sp>
          <p:nvSpPr>
            <p:cNvPr name="Freeform 8" id="8"/>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nvGrpSpPr>
          <p:cNvPr name="Group 9" id="9"/>
          <p:cNvGrpSpPr>
            <a:grpSpLocks noChangeAspect="true"/>
          </p:cNvGrpSpPr>
          <p:nvPr/>
        </p:nvGrpSpPr>
        <p:grpSpPr>
          <a:xfrm rot="0">
            <a:off x="12312523" y="4468412"/>
            <a:ext cx="325266" cy="325266"/>
            <a:chOff x="-2540" y="-2540"/>
            <a:chExt cx="6355080" cy="6355080"/>
          </a:xfrm>
        </p:grpSpPr>
        <p:sp>
          <p:nvSpPr>
            <p:cNvPr name="Freeform 10" id="10"/>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nvGrpSpPr>
          <p:cNvPr name="Group 11" id="11"/>
          <p:cNvGrpSpPr>
            <a:grpSpLocks noChangeAspect="true"/>
          </p:cNvGrpSpPr>
          <p:nvPr/>
        </p:nvGrpSpPr>
        <p:grpSpPr>
          <a:xfrm rot="0">
            <a:off x="15847409" y="4468412"/>
            <a:ext cx="325266" cy="325266"/>
            <a:chOff x="-2540" y="-2540"/>
            <a:chExt cx="6355080" cy="6355080"/>
          </a:xfrm>
        </p:grpSpPr>
        <p:sp>
          <p:nvSpPr>
            <p:cNvPr name="Freeform 12" id="12"/>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nvGrpSpPr>
          <p:cNvPr name="Group 13" id="13"/>
          <p:cNvGrpSpPr/>
          <p:nvPr/>
        </p:nvGrpSpPr>
        <p:grpSpPr>
          <a:xfrm rot="0">
            <a:off x="480828" y="5264687"/>
            <a:ext cx="2765889" cy="1512562"/>
            <a:chOff x="0" y="0"/>
            <a:chExt cx="3687853" cy="2016750"/>
          </a:xfrm>
        </p:grpSpPr>
        <p:sp>
          <p:nvSpPr>
            <p:cNvPr name="TextBox 14" id="14"/>
            <p:cNvSpPr txBox="true"/>
            <p:nvPr/>
          </p:nvSpPr>
          <p:spPr>
            <a:xfrm rot="0">
              <a:off x="0" y="-38100"/>
              <a:ext cx="3687853" cy="493790"/>
            </a:xfrm>
            <a:prstGeom prst="rect">
              <a:avLst/>
            </a:prstGeom>
          </p:spPr>
          <p:txBody>
            <a:bodyPr anchor="t" rtlCol="false" tIns="0" lIns="0" bIns="0" rIns="0">
              <a:spAutoFit/>
            </a:bodyPr>
            <a:lstStyle/>
            <a:p>
              <a:pPr algn="ctr">
                <a:lnSpc>
                  <a:spcPts val="3149"/>
                </a:lnSpc>
                <a:spcBef>
                  <a:spcPct val="0"/>
                </a:spcBef>
              </a:pPr>
              <a:r>
                <a:rPr lang="en-US" sz="2249" spc="22">
                  <a:solidFill>
                    <a:srgbClr val="535D6B"/>
                  </a:solidFill>
                  <a:latin typeface="Poppins Medium"/>
                  <a:ea typeface="Poppins Medium"/>
                  <a:cs typeface="Poppins Medium"/>
                  <a:sym typeface="Poppins Medium"/>
                </a:rPr>
                <a:t>SECURE LOGIN</a:t>
              </a:r>
            </a:p>
          </p:txBody>
        </p:sp>
        <p:sp>
          <p:nvSpPr>
            <p:cNvPr name="TextBox 15" id="15"/>
            <p:cNvSpPr txBox="true"/>
            <p:nvPr/>
          </p:nvSpPr>
          <p:spPr>
            <a:xfrm rot="0">
              <a:off x="0" y="736480"/>
              <a:ext cx="3687853" cy="1280270"/>
            </a:xfrm>
            <a:prstGeom prst="rect">
              <a:avLst/>
            </a:prstGeom>
          </p:spPr>
          <p:txBody>
            <a:bodyPr anchor="t" rtlCol="false" tIns="0" lIns="0" bIns="0" rIns="0">
              <a:spAutoFit/>
            </a:bodyPr>
            <a:lstStyle/>
            <a:p>
              <a:pPr algn="ctr">
                <a:lnSpc>
                  <a:spcPts val="2742"/>
                </a:lnSpc>
              </a:pPr>
              <a:r>
                <a:rPr lang="en-US" sz="1713" spc="34">
                  <a:solidFill>
                    <a:srgbClr val="535D6B"/>
                  </a:solidFill>
                  <a:latin typeface="Poppins Light"/>
                  <a:ea typeface="Poppins Light"/>
                  <a:cs typeface="Poppins Light"/>
                  <a:sym typeface="Poppins Light"/>
                </a:rPr>
                <a:t>Our system uses secure password storing as to maintain user privacy</a:t>
              </a:r>
            </a:p>
          </p:txBody>
        </p:sp>
      </p:grpSp>
      <p:grpSp>
        <p:nvGrpSpPr>
          <p:cNvPr name="Group 16" id="16"/>
          <p:cNvGrpSpPr/>
          <p:nvPr/>
        </p:nvGrpSpPr>
        <p:grpSpPr>
          <a:xfrm rot="0">
            <a:off x="3717644" y="5231445"/>
            <a:ext cx="3375480" cy="1911468"/>
            <a:chOff x="0" y="0"/>
            <a:chExt cx="4500640" cy="2548624"/>
          </a:xfrm>
        </p:grpSpPr>
        <p:sp>
          <p:nvSpPr>
            <p:cNvPr name="TextBox 17" id="17"/>
            <p:cNvSpPr txBox="true"/>
            <p:nvPr/>
          </p:nvSpPr>
          <p:spPr>
            <a:xfrm rot="0">
              <a:off x="0" y="-38100"/>
              <a:ext cx="4500640" cy="1025664"/>
            </a:xfrm>
            <a:prstGeom prst="rect">
              <a:avLst/>
            </a:prstGeom>
          </p:spPr>
          <p:txBody>
            <a:bodyPr anchor="t" rtlCol="false" tIns="0" lIns="0" bIns="0" rIns="0">
              <a:spAutoFit/>
            </a:bodyPr>
            <a:lstStyle/>
            <a:p>
              <a:pPr algn="ctr">
                <a:lnSpc>
                  <a:spcPts val="3149"/>
                </a:lnSpc>
                <a:spcBef>
                  <a:spcPct val="0"/>
                </a:spcBef>
              </a:pPr>
              <a:r>
                <a:rPr lang="en-US" sz="2249" spc="22">
                  <a:solidFill>
                    <a:srgbClr val="535D6B"/>
                  </a:solidFill>
                  <a:latin typeface="Poppins Medium"/>
                  <a:ea typeface="Poppins Medium"/>
                  <a:cs typeface="Poppins Medium"/>
                  <a:sym typeface="Poppins Medium"/>
                </a:rPr>
                <a:t>EASY-TO-USE INTERFACE</a:t>
              </a:r>
            </a:p>
          </p:txBody>
        </p:sp>
        <p:sp>
          <p:nvSpPr>
            <p:cNvPr name="TextBox 18" id="18"/>
            <p:cNvSpPr txBox="true"/>
            <p:nvPr/>
          </p:nvSpPr>
          <p:spPr>
            <a:xfrm rot="0">
              <a:off x="0" y="1268354"/>
              <a:ext cx="4500640" cy="1280270"/>
            </a:xfrm>
            <a:prstGeom prst="rect">
              <a:avLst/>
            </a:prstGeom>
          </p:spPr>
          <p:txBody>
            <a:bodyPr anchor="t" rtlCol="false" tIns="0" lIns="0" bIns="0" rIns="0">
              <a:spAutoFit/>
            </a:bodyPr>
            <a:lstStyle/>
            <a:p>
              <a:pPr algn="ctr">
                <a:lnSpc>
                  <a:spcPts val="2742"/>
                </a:lnSpc>
              </a:pPr>
              <a:r>
                <a:rPr lang="en-US" sz="1713" spc="34">
                  <a:solidFill>
                    <a:srgbClr val="535D6B"/>
                  </a:solidFill>
                  <a:latin typeface="Poppins Light"/>
                  <a:ea typeface="Poppins Light"/>
                  <a:cs typeface="Poppins Light"/>
                  <a:sym typeface="Poppins Light"/>
                </a:rPr>
                <a:t>The user interface is beginner friendly with everything organized and labelled</a:t>
              </a:r>
            </a:p>
          </p:txBody>
        </p:sp>
      </p:grpSp>
      <p:grpSp>
        <p:nvGrpSpPr>
          <p:cNvPr name="Group 19" id="19"/>
          <p:cNvGrpSpPr/>
          <p:nvPr/>
        </p:nvGrpSpPr>
        <p:grpSpPr>
          <a:xfrm rot="0">
            <a:off x="7550600" y="5264687"/>
            <a:ext cx="2765889" cy="1844984"/>
            <a:chOff x="0" y="0"/>
            <a:chExt cx="3687853" cy="2459978"/>
          </a:xfrm>
        </p:grpSpPr>
        <p:sp>
          <p:nvSpPr>
            <p:cNvPr name="TextBox 20" id="20"/>
            <p:cNvSpPr txBox="true"/>
            <p:nvPr/>
          </p:nvSpPr>
          <p:spPr>
            <a:xfrm rot="0">
              <a:off x="0" y="-38100"/>
              <a:ext cx="3687853" cy="493790"/>
            </a:xfrm>
            <a:prstGeom prst="rect">
              <a:avLst/>
            </a:prstGeom>
          </p:spPr>
          <p:txBody>
            <a:bodyPr anchor="t" rtlCol="false" tIns="0" lIns="0" bIns="0" rIns="0">
              <a:spAutoFit/>
            </a:bodyPr>
            <a:lstStyle/>
            <a:p>
              <a:pPr algn="ctr">
                <a:lnSpc>
                  <a:spcPts val="3149"/>
                </a:lnSpc>
                <a:spcBef>
                  <a:spcPct val="0"/>
                </a:spcBef>
              </a:pPr>
              <a:r>
                <a:rPr lang="en-US" sz="2249" spc="22">
                  <a:solidFill>
                    <a:srgbClr val="535D6B"/>
                  </a:solidFill>
                  <a:latin typeface="Poppins Medium"/>
                  <a:ea typeface="Poppins Medium"/>
                  <a:cs typeface="Poppins Medium"/>
                  <a:sym typeface="Poppins Medium"/>
                </a:rPr>
                <a:t>EASY RETRIEVAL</a:t>
              </a:r>
            </a:p>
          </p:txBody>
        </p:sp>
        <p:sp>
          <p:nvSpPr>
            <p:cNvPr name="TextBox 21" id="21"/>
            <p:cNvSpPr txBox="true"/>
            <p:nvPr/>
          </p:nvSpPr>
          <p:spPr>
            <a:xfrm rot="0">
              <a:off x="0" y="736479"/>
              <a:ext cx="3687853" cy="1723499"/>
            </a:xfrm>
            <a:prstGeom prst="rect">
              <a:avLst/>
            </a:prstGeom>
          </p:spPr>
          <p:txBody>
            <a:bodyPr anchor="t" rtlCol="false" tIns="0" lIns="0" bIns="0" rIns="0">
              <a:spAutoFit/>
            </a:bodyPr>
            <a:lstStyle/>
            <a:p>
              <a:pPr algn="ctr">
                <a:lnSpc>
                  <a:spcPts val="2742"/>
                </a:lnSpc>
              </a:pPr>
              <a:r>
                <a:rPr lang="en-US" sz="1713" spc="34">
                  <a:solidFill>
                    <a:srgbClr val="535D6B"/>
                  </a:solidFill>
                  <a:latin typeface="Poppins Light"/>
                  <a:ea typeface="Poppins Light"/>
                  <a:cs typeface="Poppins Light"/>
                  <a:sym typeface="Poppins Light"/>
                </a:rPr>
                <a:t>Transactions stored can be retrieved with just a click with additional filters you can apply</a:t>
              </a:r>
            </a:p>
          </p:txBody>
        </p:sp>
      </p:grpSp>
      <p:grpSp>
        <p:nvGrpSpPr>
          <p:cNvPr name="Group 22" id="22"/>
          <p:cNvGrpSpPr/>
          <p:nvPr/>
        </p:nvGrpSpPr>
        <p:grpSpPr>
          <a:xfrm rot="0">
            <a:off x="11085486" y="5264687"/>
            <a:ext cx="3164468" cy="2177405"/>
            <a:chOff x="0" y="0"/>
            <a:chExt cx="4219291" cy="2903206"/>
          </a:xfrm>
        </p:grpSpPr>
        <p:sp>
          <p:nvSpPr>
            <p:cNvPr name="TextBox 23" id="23"/>
            <p:cNvSpPr txBox="true"/>
            <p:nvPr/>
          </p:nvSpPr>
          <p:spPr>
            <a:xfrm rot="0">
              <a:off x="0" y="-38100"/>
              <a:ext cx="4219291" cy="493790"/>
            </a:xfrm>
            <a:prstGeom prst="rect">
              <a:avLst/>
            </a:prstGeom>
          </p:spPr>
          <p:txBody>
            <a:bodyPr anchor="t" rtlCol="false" tIns="0" lIns="0" bIns="0" rIns="0">
              <a:spAutoFit/>
            </a:bodyPr>
            <a:lstStyle/>
            <a:p>
              <a:pPr algn="ctr">
                <a:lnSpc>
                  <a:spcPts val="3149"/>
                </a:lnSpc>
                <a:spcBef>
                  <a:spcPct val="0"/>
                </a:spcBef>
              </a:pPr>
              <a:r>
                <a:rPr lang="en-US" sz="2249" spc="22">
                  <a:solidFill>
                    <a:srgbClr val="535D6B"/>
                  </a:solidFill>
                  <a:latin typeface="Poppins Medium"/>
                  <a:ea typeface="Poppins Medium"/>
                  <a:cs typeface="Poppins Medium"/>
                  <a:sym typeface="Poppins Medium"/>
                </a:rPr>
                <a:t>SUMMARIZED RESULTS</a:t>
              </a:r>
            </a:p>
          </p:txBody>
        </p:sp>
        <p:sp>
          <p:nvSpPr>
            <p:cNvPr name="TextBox 24" id="24"/>
            <p:cNvSpPr txBox="true"/>
            <p:nvPr/>
          </p:nvSpPr>
          <p:spPr>
            <a:xfrm rot="0">
              <a:off x="0" y="736479"/>
              <a:ext cx="4219291" cy="2166727"/>
            </a:xfrm>
            <a:prstGeom prst="rect">
              <a:avLst/>
            </a:prstGeom>
          </p:spPr>
          <p:txBody>
            <a:bodyPr anchor="t" rtlCol="false" tIns="0" lIns="0" bIns="0" rIns="0">
              <a:spAutoFit/>
            </a:bodyPr>
            <a:lstStyle/>
            <a:p>
              <a:pPr algn="ctr">
                <a:lnSpc>
                  <a:spcPts val="2742"/>
                </a:lnSpc>
              </a:pPr>
              <a:r>
                <a:rPr lang="en-US" sz="1713" spc="34">
                  <a:solidFill>
                    <a:srgbClr val="535D6B"/>
                  </a:solidFill>
                  <a:latin typeface="Poppins Light"/>
                  <a:ea typeface="Poppins Light"/>
                  <a:cs typeface="Poppins Light"/>
                  <a:sym typeface="Poppins Light"/>
                </a:rPr>
                <a:t>Monthly and categorical summaries with pie charts and bar graphs are provided to get an overview of your spending</a:t>
              </a:r>
            </a:p>
          </p:txBody>
        </p:sp>
      </p:grpSp>
      <p:grpSp>
        <p:nvGrpSpPr>
          <p:cNvPr name="Group 25" id="25"/>
          <p:cNvGrpSpPr/>
          <p:nvPr/>
        </p:nvGrpSpPr>
        <p:grpSpPr>
          <a:xfrm rot="0">
            <a:off x="14620372" y="5264687"/>
            <a:ext cx="3528866" cy="2310373"/>
            <a:chOff x="0" y="0"/>
            <a:chExt cx="4705154" cy="3080498"/>
          </a:xfrm>
        </p:grpSpPr>
        <p:sp>
          <p:nvSpPr>
            <p:cNvPr name="TextBox 26" id="26"/>
            <p:cNvSpPr txBox="true"/>
            <p:nvPr/>
          </p:nvSpPr>
          <p:spPr>
            <a:xfrm rot="0">
              <a:off x="0" y="-38100"/>
              <a:ext cx="4705154" cy="1557538"/>
            </a:xfrm>
            <a:prstGeom prst="rect">
              <a:avLst/>
            </a:prstGeom>
          </p:spPr>
          <p:txBody>
            <a:bodyPr anchor="t" rtlCol="false" tIns="0" lIns="0" bIns="0" rIns="0">
              <a:spAutoFit/>
            </a:bodyPr>
            <a:lstStyle/>
            <a:p>
              <a:pPr algn="ctr">
                <a:lnSpc>
                  <a:spcPts val="3149"/>
                </a:lnSpc>
                <a:spcBef>
                  <a:spcPct val="0"/>
                </a:spcBef>
              </a:pPr>
              <a:r>
                <a:rPr lang="en-US" sz="2249" spc="22">
                  <a:solidFill>
                    <a:srgbClr val="535D6B"/>
                  </a:solidFill>
                  <a:latin typeface="Poppins Medium"/>
                  <a:ea typeface="Poppins Medium"/>
                  <a:cs typeface="Poppins Medium"/>
                  <a:sym typeface="Poppins Medium"/>
                </a:rPr>
                <a:t>SPENDING RECOMMENDATIONS AND WARNINGS</a:t>
              </a:r>
            </a:p>
          </p:txBody>
        </p:sp>
        <p:sp>
          <p:nvSpPr>
            <p:cNvPr name="TextBox 27" id="27"/>
            <p:cNvSpPr txBox="true"/>
            <p:nvPr/>
          </p:nvSpPr>
          <p:spPr>
            <a:xfrm rot="0">
              <a:off x="0" y="1800228"/>
              <a:ext cx="4705154" cy="1280270"/>
            </a:xfrm>
            <a:prstGeom prst="rect">
              <a:avLst/>
            </a:prstGeom>
          </p:spPr>
          <p:txBody>
            <a:bodyPr anchor="t" rtlCol="false" tIns="0" lIns="0" bIns="0" rIns="0">
              <a:spAutoFit/>
            </a:bodyPr>
            <a:lstStyle/>
            <a:p>
              <a:pPr algn="ctr">
                <a:lnSpc>
                  <a:spcPts val="2742"/>
                </a:lnSpc>
              </a:pPr>
              <a:r>
                <a:rPr lang="en-US" sz="1713" spc="34">
                  <a:solidFill>
                    <a:srgbClr val="535D6B"/>
                  </a:solidFill>
                  <a:latin typeface="Poppins Light"/>
                  <a:ea typeface="Poppins Light"/>
                  <a:cs typeface="Poppins Light"/>
                  <a:sym typeface="Poppins Light"/>
                </a:rPr>
                <a:t>The system warns you in case of an overspending as per your budget set</a:t>
              </a:r>
            </a:p>
          </p:txBody>
        </p:sp>
      </p:grpSp>
      <p:sp>
        <p:nvSpPr>
          <p:cNvPr name="TextBox 28" id="28"/>
          <p:cNvSpPr txBox="true"/>
          <p:nvPr/>
        </p:nvSpPr>
        <p:spPr>
          <a:xfrm rot="0">
            <a:off x="1515692" y="2256973"/>
            <a:ext cx="15256615" cy="1462425"/>
          </a:xfrm>
          <a:prstGeom prst="rect">
            <a:avLst/>
          </a:prstGeom>
        </p:spPr>
        <p:txBody>
          <a:bodyPr anchor="t" rtlCol="false" tIns="0" lIns="0" bIns="0" rIns="0">
            <a:spAutoFit/>
          </a:bodyPr>
          <a:lstStyle/>
          <a:p>
            <a:pPr algn="ctr">
              <a:lnSpc>
                <a:spcPts val="11519"/>
              </a:lnSpc>
            </a:pPr>
            <a:r>
              <a:rPr lang="en-US" sz="9599">
                <a:solidFill>
                  <a:srgbClr val="535D6B"/>
                </a:solidFill>
                <a:latin typeface="RoxboroughCF"/>
                <a:ea typeface="RoxboroughCF"/>
                <a:cs typeface="RoxboroughCF"/>
                <a:sym typeface="RoxboroughCF"/>
              </a:rPr>
              <a:t>KEY FEATURES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grpSp>
        <p:nvGrpSpPr>
          <p:cNvPr name="Group 2" id="2"/>
          <p:cNvGrpSpPr/>
          <p:nvPr/>
        </p:nvGrpSpPr>
        <p:grpSpPr>
          <a:xfrm rot="0">
            <a:off x="1728404" y="5921672"/>
            <a:ext cx="6130767" cy="2106273"/>
            <a:chOff x="0" y="0"/>
            <a:chExt cx="8174356" cy="2808364"/>
          </a:xfrm>
        </p:grpSpPr>
        <p:sp>
          <p:nvSpPr>
            <p:cNvPr name="TextBox 3" id="3"/>
            <p:cNvSpPr txBox="true"/>
            <p:nvPr/>
          </p:nvSpPr>
          <p:spPr>
            <a:xfrm rot="0">
              <a:off x="0" y="-66675"/>
              <a:ext cx="8174356" cy="735694"/>
            </a:xfrm>
            <a:prstGeom prst="rect">
              <a:avLst/>
            </a:prstGeom>
          </p:spPr>
          <p:txBody>
            <a:bodyPr anchor="t" rtlCol="false" tIns="0" lIns="0" bIns="0" rIns="0">
              <a:spAutoFit/>
            </a:bodyPr>
            <a:lstStyle/>
            <a:p>
              <a:pPr algn="ctr">
                <a:lnSpc>
                  <a:spcPts val="4633"/>
                </a:lnSpc>
                <a:spcBef>
                  <a:spcPct val="0"/>
                </a:spcBef>
              </a:pPr>
              <a:r>
                <a:rPr lang="en-US" sz="3309" spc="33">
                  <a:solidFill>
                    <a:srgbClr val="F0F2F4"/>
                  </a:solidFill>
                  <a:latin typeface="Poppins Medium"/>
                  <a:ea typeface="Poppins Medium"/>
                  <a:cs typeface="Poppins Medium"/>
                  <a:sym typeface="Poppins Medium"/>
                </a:rPr>
                <a:t>FRONTEND</a:t>
              </a:r>
            </a:p>
          </p:txBody>
        </p:sp>
        <p:sp>
          <p:nvSpPr>
            <p:cNvPr name="TextBox 4" id="4"/>
            <p:cNvSpPr txBox="true"/>
            <p:nvPr/>
          </p:nvSpPr>
          <p:spPr>
            <a:xfrm rot="0">
              <a:off x="0" y="1013960"/>
              <a:ext cx="8174356" cy="1794404"/>
            </a:xfrm>
            <a:prstGeom prst="rect">
              <a:avLst/>
            </a:prstGeom>
          </p:spPr>
          <p:txBody>
            <a:bodyPr anchor="t" rtlCol="false" tIns="0" lIns="0" bIns="0" rIns="0">
              <a:spAutoFit/>
            </a:bodyPr>
            <a:lstStyle/>
            <a:p>
              <a:pPr algn="ctr">
                <a:lnSpc>
                  <a:spcPts val="3732"/>
                </a:lnSpc>
              </a:pPr>
              <a:r>
                <a:rPr lang="en-US" sz="2332" spc="46">
                  <a:solidFill>
                    <a:srgbClr val="F0F2F4"/>
                  </a:solidFill>
                  <a:latin typeface="Poppins Light"/>
                  <a:ea typeface="Poppins Light"/>
                  <a:cs typeface="Poppins Light"/>
                  <a:sym typeface="Poppins Light"/>
                </a:rPr>
                <a:t>Dynamic User Interface build with HTML, CSS And JavaScript with ExpressJS used to connect the frontend to backend</a:t>
              </a:r>
            </a:p>
          </p:txBody>
        </p:sp>
      </p:grpSp>
      <p:grpSp>
        <p:nvGrpSpPr>
          <p:cNvPr name="Group 5" id="5"/>
          <p:cNvGrpSpPr/>
          <p:nvPr/>
        </p:nvGrpSpPr>
        <p:grpSpPr>
          <a:xfrm rot="0">
            <a:off x="10301173" y="5921672"/>
            <a:ext cx="6220993" cy="2106273"/>
            <a:chOff x="0" y="0"/>
            <a:chExt cx="8294658" cy="2808364"/>
          </a:xfrm>
        </p:grpSpPr>
        <p:sp>
          <p:nvSpPr>
            <p:cNvPr name="TextBox 6" id="6"/>
            <p:cNvSpPr txBox="true"/>
            <p:nvPr/>
          </p:nvSpPr>
          <p:spPr>
            <a:xfrm rot="0">
              <a:off x="0" y="-57150"/>
              <a:ext cx="8294658" cy="691707"/>
            </a:xfrm>
            <a:prstGeom prst="rect">
              <a:avLst/>
            </a:prstGeom>
          </p:spPr>
          <p:txBody>
            <a:bodyPr anchor="t" rtlCol="false" tIns="0" lIns="0" bIns="0" rIns="0">
              <a:spAutoFit/>
            </a:bodyPr>
            <a:lstStyle/>
            <a:p>
              <a:pPr algn="ctr">
                <a:lnSpc>
                  <a:spcPts val="4385"/>
                </a:lnSpc>
                <a:spcBef>
                  <a:spcPct val="0"/>
                </a:spcBef>
              </a:pPr>
              <a:r>
                <a:rPr lang="en-US" sz="3132" spc="31">
                  <a:solidFill>
                    <a:srgbClr val="F0F2F4"/>
                  </a:solidFill>
                  <a:latin typeface="Poppins Medium"/>
                  <a:ea typeface="Poppins Medium"/>
                  <a:cs typeface="Poppins Medium"/>
                  <a:sym typeface="Poppins Medium"/>
                </a:rPr>
                <a:t>BACKEND</a:t>
              </a:r>
            </a:p>
          </p:txBody>
        </p:sp>
        <p:sp>
          <p:nvSpPr>
            <p:cNvPr name="TextBox 7" id="7"/>
            <p:cNvSpPr txBox="true"/>
            <p:nvPr/>
          </p:nvSpPr>
          <p:spPr>
            <a:xfrm rot="0">
              <a:off x="0" y="1023159"/>
              <a:ext cx="8294658" cy="1785205"/>
            </a:xfrm>
            <a:prstGeom prst="rect">
              <a:avLst/>
            </a:prstGeom>
          </p:spPr>
          <p:txBody>
            <a:bodyPr anchor="t" rtlCol="false" tIns="0" lIns="0" bIns="0" rIns="0">
              <a:spAutoFit/>
            </a:bodyPr>
            <a:lstStyle/>
            <a:p>
              <a:pPr algn="ctr">
                <a:lnSpc>
                  <a:spcPts val="3818"/>
                </a:lnSpc>
              </a:pPr>
              <a:r>
                <a:rPr lang="en-US" sz="2386" spc="47">
                  <a:solidFill>
                    <a:srgbClr val="F0F2F4"/>
                  </a:solidFill>
                  <a:latin typeface="Poppins Light"/>
                  <a:ea typeface="Poppins Light"/>
                  <a:cs typeface="Poppins Light"/>
                  <a:sym typeface="Poppins Light"/>
                </a:rPr>
                <a:t>C++ Core Engine with custom data structures and file based storage system</a:t>
              </a:r>
            </a:p>
          </p:txBody>
        </p:sp>
      </p:grpSp>
      <p:sp>
        <p:nvSpPr>
          <p:cNvPr name="TextBox 8" id="8"/>
          <p:cNvSpPr txBox="true"/>
          <p:nvPr/>
        </p:nvSpPr>
        <p:spPr>
          <a:xfrm rot="0">
            <a:off x="1515692" y="2826043"/>
            <a:ext cx="15256615" cy="1462425"/>
          </a:xfrm>
          <a:prstGeom prst="rect">
            <a:avLst/>
          </a:prstGeom>
        </p:spPr>
        <p:txBody>
          <a:bodyPr anchor="t" rtlCol="false" tIns="0" lIns="0" bIns="0" rIns="0">
            <a:spAutoFit/>
          </a:bodyPr>
          <a:lstStyle/>
          <a:p>
            <a:pPr algn="ctr">
              <a:lnSpc>
                <a:spcPts val="11519"/>
              </a:lnSpc>
            </a:pPr>
            <a:r>
              <a:rPr lang="en-US" sz="9599">
                <a:solidFill>
                  <a:srgbClr val="F0F2F4"/>
                </a:solidFill>
                <a:latin typeface="RoxboroughCF"/>
                <a:ea typeface="RoxboroughCF"/>
                <a:cs typeface="RoxboroughCF"/>
                <a:sym typeface="RoxboroughCF"/>
              </a:rPr>
              <a:t>TECHNOLOGY STACK</a:t>
            </a:r>
          </a:p>
        </p:txBody>
      </p:sp>
      <p:grpSp>
        <p:nvGrpSpPr>
          <p:cNvPr name="Group 9" id="9"/>
          <p:cNvGrpSpPr/>
          <p:nvPr/>
        </p:nvGrpSpPr>
        <p:grpSpPr>
          <a:xfrm rot="0">
            <a:off x="4395736" y="5331539"/>
            <a:ext cx="8934542" cy="303645"/>
            <a:chOff x="0" y="0"/>
            <a:chExt cx="11912722" cy="404860"/>
          </a:xfrm>
        </p:grpSpPr>
        <p:sp>
          <p:nvSpPr>
            <p:cNvPr name="AutoShape 10" id="10"/>
            <p:cNvSpPr/>
            <p:nvPr/>
          </p:nvSpPr>
          <p:spPr>
            <a:xfrm rot="0">
              <a:off x="202430" y="196065"/>
              <a:ext cx="11584117" cy="41912"/>
            </a:xfrm>
            <a:prstGeom prst="rect">
              <a:avLst/>
            </a:prstGeom>
            <a:solidFill>
              <a:srgbClr val="F0F2F4"/>
            </a:solidFill>
          </p:spPr>
        </p:sp>
        <p:grpSp>
          <p:nvGrpSpPr>
            <p:cNvPr name="Group 11" id="11"/>
            <p:cNvGrpSpPr>
              <a:grpSpLocks noChangeAspect="true"/>
            </p:cNvGrpSpPr>
            <p:nvPr/>
          </p:nvGrpSpPr>
          <p:grpSpPr>
            <a:xfrm rot="0">
              <a:off x="0" y="0"/>
              <a:ext cx="404860" cy="404860"/>
              <a:chOff x="-2540" y="-2540"/>
              <a:chExt cx="6355080" cy="6355080"/>
            </a:xfrm>
          </p:grpSpPr>
          <p:sp>
            <p:nvSpPr>
              <p:cNvPr name="Freeform 12" id="12"/>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0F2F4"/>
              </a:solidFill>
            </p:spPr>
          </p:sp>
        </p:grpSp>
        <p:grpSp>
          <p:nvGrpSpPr>
            <p:cNvPr name="Group 13" id="13"/>
            <p:cNvGrpSpPr>
              <a:grpSpLocks noChangeAspect="true"/>
            </p:cNvGrpSpPr>
            <p:nvPr/>
          </p:nvGrpSpPr>
          <p:grpSpPr>
            <a:xfrm rot="0">
              <a:off x="11507862" y="0"/>
              <a:ext cx="404860" cy="404860"/>
              <a:chOff x="-2540" y="-2540"/>
              <a:chExt cx="6355080" cy="6355080"/>
            </a:xfrm>
          </p:grpSpPr>
          <p:sp>
            <p:nvSpPr>
              <p:cNvPr name="Freeform 14" id="14"/>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0F2F4"/>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35D6B"/>
        </a:solidFill>
      </p:bgPr>
    </p:bg>
    <p:spTree>
      <p:nvGrpSpPr>
        <p:cNvPr id="1" name=""/>
        <p:cNvGrpSpPr/>
        <p:nvPr/>
      </p:nvGrpSpPr>
      <p:grpSpPr>
        <a:xfrm>
          <a:off x="0" y="0"/>
          <a:ext cx="0" cy="0"/>
          <a:chOff x="0" y="0"/>
          <a:chExt cx="0" cy="0"/>
        </a:xfrm>
      </p:grpSpPr>
      <p:grpSp>
        <p:nvGrpSpPr>
          <p:cNvPr name="Group 2" id="2"/>
          <p:cNvGrpSpPr/>
          <p:nvPr/>
        </p:nvGrpSpPr>
        <p:grpSpPr>
          <a:xfrm rot="0">
            <a:off x="594310" y="610634"/>
            <a:ext cx="7936846" cy="8684733"/>
            <a:chOff x="0" y="0"/>
            <a:chExt cx="10582462" cy="11579643"/>
          </a:xfrm>
        </p:grpSpPr>
        <p:sp>
          <p:nvSpPr>
            <p:cNvPr name="AutoShape 3" id="3"/>
            <p:cNvSpPr/>
            <p:nvPr/>
          </p:nvSpPr>
          <p:spPr>
            <a:xfrm rot="0">
              <a:off x="0" y="0"/>
              <a:ext cx="10582462" cy="14644"/>
            </a:xfrm>
            <a:prstGeom prst="rect">
              <a:avLst/>
            </a:prstGeom>
            <a:solidFill>
              <a:srgbClr val="F0F2F4"/>
            </a:solidFill>
          </p:spPr>
        </p:sp>
        <p:sp>
          <p:nvSpPr>
            <p:cNvPr name="TextBox 4" id="4"/>
            <p:cNvSpPr txBox="true"/>
            <p:nvPr/>
          </p:nvSpPr>
          <p:spPr>
            <a:xfrm rot="0">
              <a:off x="0" y="4455193"/>
              <a:ext cx="10582462" cy="536936"/>
            </a:xfrm>
            <a:prstGeom prst="rect">
              <a:avLst/>
            </a:prstGeom>
          </p:spPr>
          <p:txBody>
            <a:bodyPr anchor="t" rtlCol="false" tIns="0" lIns="0" bIns="0" rIns="0">
              <a:spAutoFit/>
            </a:bodyPr>
            <a:lstStyle/>
            <a:p>
              <a:pPr algn="l">
                <a:lnSpc>
                  <a:spcPts val="3381"/>
                </a:lnSpc>
                <a:spcBef>
                  <a:spcPct val="0"/>
                </a:spcBef>
              </a:pPr>
              <a:r>
                <a:rPr lang="en-US" sz="2415" spc="24">
                  <a:solidFill>
                    <a:srgbClr val="F0F2F4"/>
                  </a:solidFill>
                  <a:latin typeface="Poppins Medium"/>
                  <a:ea typeface="Poppins Medium"/>
                  <a:cs typeface="Poppins Medium"/>
                  <a:sym typeface="Poppins Medium"/>
                </a:rPr>
                <a:t>2. PRIORITY QUEUE</a:t>
              </a:r>
            </a:p>
          </p:txBody>
        </p:sp>
        <p:sp>
          <p:nvSpPr>
            <p:cNvPr name="TextBox 5" id="5"/>
            <p:cNvSpPr txBox="true"/>
            <p:nvPr/>
          </p:nvSpPr>
          <p:spPr>
            <a:xfrm rot="0">
              <a:off x="0" y="5289030"/>
              <a:ext cx="10582462" cy="903405"/>
            </a:xfrm>
            <a:prstGeom prst="rect">
              <a:avLst/>
            </a:prstGeom>
          </p:spPr>
          <p:txBody>
            <a:bodyPr anchor="t" rtlCol="false" tIns="0" lIns="0" bIns="0" rIns="0">
              <a:spAutoFit/>
            </a:bodyPr>
            <a:lstStyle/>
            <a:p>
              <a:pPr algn="l">
                <a:lnSpc>
                  <a:spcPts val="2944"/>
                </a:lnSpc>
              </a:pPr>
              <a:r>
                <a:rPr lang="en-US" sz="1840" spc="36">
                  <a:solidFill>
                    <a:srgbClr val="F0F2F4"/>
                  </a:solidFill>
                  <a:latin typeface="Poppins Light"/>
                  <a:ea typeface="Poppins Light"/>
                  <a:cs typeface="Poppins Light"/>
                  <a:sym typeface="Poppins Light"/>
                </a:rPr>
                <a:t>A priority queue is used to keep track of overspending in a sorted order so as to warn the user as per the amount overspend</a:t>
              </a:r>
            </a:p>
          </p:txBody>
        </p:sp>
        <p:sp>
          <p:nvSpPr>
            <p:cNvPr name="TextBox 6" id="6"/>
            <p:cNvSpPr txBox="true"/>
            <p:nvPr/>
          </p:nvSpPr>
          <p:spPr>
            <a:xfrm rot="0">
              <a:off x="0" y="1074026"/>
              <a:ext cx="10582462" cy="536936"/>
            </a:xfrm>
            <a:prstGeom prst="rect">
              <a:avLst/>
            </a:prstGeom>
          </p:spPr>
          <p:txBody>
            <a:bodyPr anchor="t" rtlCol="false" tIns="0" lIns="0" bIns="0" rIns="0">
              <a:spAutoFit/>
            </a:bodyPr>
            <a:lstStyle/>
            <a:p>
              <a:pPr algn="l">
                <a:lnSpc>
                  <a:spcPts val="3381"/>
                </a:lnSpc>
                <a:spcBef>
                  <a:spcPct val="0"/>
                </a:spcBef>
              </a:pPr>
              <a:r>
                <a:rPr lang="en-US" sz="2415" spc="24">
                  <a:solidFill>
                    <a:srgbClr val="F0F2F4"/>
                  </a:solidFill>
                  <a:latin typeface="Poppins Medium"/>
                  <a:ea typeface="Poppins Medium"/>
                  <a:cs typeface="Poppins Medium"/>
                  <a:sym typeface="Poppins Medium"/>
                </a:rPr>
                <a:t>1. DOUBLY LINKED LIST</a:t>
              </a:r>
            </a:p>
          </p:txBody>
        </p:sp>
        <p:sp>
          <p:nvSpPr>
            <p:cNvPr name="TextBox 7" id="7"/>
            <p:cNvSpPr txBox="true"/>
            <p:nvPr/>
          </p:nvSpPr>
          <p:spPr>
            <a:xfrm rot="0">
              <a:off x="0" y="1907863"/>
              <a:ext cx="10582462" cy="1379335"/>
            </a:xfrm>
            <a:prstGeom prst="rect">
              <a:avLst/>
            </a:prstGeom>
          </p:spPr>
          <p:txBody>
            <a:bodyPr anchor="t" rtlCol="false" tIns="0" lIns="0" bIns="0" rIns="0">
              <a:spAutoFit/>
            </a:bodyPr>
            <a:lstStyle/>
            <a:p>
              <a:pPr algn="l">
                <a:lnSpc>
                  <a:spcPts val="2944"/>
                </a:lnSpc>
              </a:pPr>
              <a:r>
                <a:rPr lang="en-US" sz="1840" spc="36">
                  <a:solidFill>
                    <a:srgbClr val="F0F2F4"/>
                  </a:solidFill>
                  <a:latin typeface="Poppins Light"/>
                  <a:ea typeface="Poppins Light"/>
                  <a:cs typeface="Poppins Light"/>
                  <a:sym typeface="Poppins Light"/>
                </a:rPr>
                <a:t>A doubly linked list is used to store the transactions and used to further add new transactions as well as for the retrieval of transactions as per the user filter</a:t>
              </a:r>
            </a:p>
          </p:txBody>
        </p:sp>
        <p:sp>
          <p:nvSpPr>
            <p:cNvPr name="TextBox 8" id="8"/>
            <p:cNvSpPr txBox="true"/>
            <p:nvPr/>
          </p:nvSpPr>
          <p:spPr>
            <a:xfrm rot="0">
              <a:off x="0" y="7360430"/>
              <a:ext cx="10582462" cy="536936"/>
            </a:xfrm>
            <a:prstGeom prst="rect">
              <a:avLst/>
            </a:prstGeom>
          </p:spPr>
          <p:txBody>
            <a:bodyPr anchor="t" rtlCol="false" tIns="0" lIns="0" bIns="0" rIns="0">
              <a:spAutoFit/>
            </a:bodyPr>
            <a:lstStyle/>
            <a:p>
              <a:pPr algn="l">
                <a:lnSpc>
                  <a:spcPts val="3381"/>
                </a:lnSpc>
                <a:spcBef>
                  <a:spcPct val="0"/>
                </a:spcBef>
              </a:pPr>
              <a:r>
                <a:rPr lang="en-US" sz="2415" spc="24">
                  <a:solidFill>
                    <a:srgbClr val="F0F2F4"/>
                  </a:solidFill>
                  <a:latin typeface="Poppins Medium"/>
                  <a:ea typeface="Poppins Medium"/>
                  <a:cs typeface="Poppins Medium"/>
                  <a:sym typeface="Poppins Medium"/>
                </a:rPr>
                <a:t>3. HASH MAPS</a:t>
              </a:r>
            </a:p>
          </p:txBody>
        </p:sp>
        <p:sp>
          <p:nvSpPr>
            <p:cNvPr name="TextBox 9" id="9"/>
            <p:cNvSpPr txBox="true"/>
            <p:nvPr/>
          </p:nvSpPr>
          <p:spPr>
            <a:xfrm rot="0">
              <a:off x="0" y="8194267"/>
              <a:ext cx="10582462" cy="903405"/>
            </a:xfrm>
            <a:prstGeom prst="rect">
              <a:avLst/>
            </a:prstGeom>
          </p:spPr>
          <p:txBody>
            <a:bodyPr anchor="t" rtlCol="false" tIns="0" lIns="0" bIns="0" rIns="0">
              <a:spAutoFit/>
            </a:bodyPr>
            <a:lstStyle/>
            <a:p>
              <a:pPr algn="l">
                <a:lnSpc>
                  <a:spcPts val="2944"/>
                </a:lnSpc>
              </a:pPr>
              <a:r>
                <a:rPr lang="en-US" sz="1840" spc="36">
                  <a:solidFill>
                    <a:srgbClr val="F0F2F4"/>
                  </a:solidFill>
                  <a:latin typeface="Poppins Light"/>
                  <a:ea typeface="Poppins Light"/>
                  <a:cs typeface="Poppins Light"/>
                  <a:sym typeface="Poppins Light"/>
                </a:rPr>
                <a:t>Unordered maps are used to store data categorically so as for efficient retrieval in the case of categorical data retrieval</a:t>
              </a:r>
            </a:p>
          </p:txBody>
        </p:sp>
        <p:sp>
          <p:nvSpPr>
            <p:cNvPr name="TextBox 10" id="10"/>
            <p:cNvSpPr txBox="true"/>
            <p:nvPr/>
          </p:nvSpPr>
          <p:spPr>
            <a:xfrm rot="0">
              <a:off x="0" y="9842401"/>
              <a:ext cx="10582462" cy="536936"/>
            </a:xfrm>
            <a:prstGeom prst="rect">
              <a:avLst/>
            </a:prstGeom>
          </p:spPr>
          <p:txBody>
            <a:bodyPr anchor="t" rtlCol="false" tIns="0" lIns="0" bIns="0" rIns="0">
              <a:spAutoFit/>
            </a:bodyPr>
            <a:lstStyle/>
            <a:p>
              <a:pPr algn="l">
                <a:lnSpc>
                  <a:spcPts val="3381"/>
                </a:lnSpc>
                <a:spcBef>
                  <a:spcPct val="0"/>
                </a:spcBef>
              </a:pPr>
              <a:r>
                <a:rPr lang="en-US" sz="2415" spc="24">
                  <a:solidFill>
                    <a:srgbClr val="F0F2F4"/>
                  </a:solidFill>
                  <a:latin typeface="Poppins Medium"/>
                  <a:ea typeface="Poppins Medium"/>
                  <a:cs typeface="Poppins Medium"/>
                  <a:sym typeface="Poppins Medium"/>
                </a:rPr>
                <a:t>4. KMP ALGORITHM</a:t>
              </a:r>
            </a:p>
          </p:txBody>
        </p:sp>
        <p:sp>
          <p:nvSpPr>
            <p:cNvPr name="TextBox 11" id="11"/>
            <p:cNvSpPr txBox="true"/>
            <p:nvPr/>
          </p:nvSpPr>
          <p:spPr>
            <a:xfrm rot="0">
              <a:off x="0" y="10676238"/>
              <a:ext cx="10582462" cy="903405"/>
            </a:xfrm>
            <a:prstGeom prst="rect">
              <a:avLst/>
            </a:prstGeom>
          </p:spPr>
          <p:txBody>
            <a:bodyPr anchor="t" rtlCol="false" tIns="0" lIns="0" bIns="0" rIns="0">
              <a:spAutoFit/>
            </a:bodyPr>
            <a:lstStyle/>
            <a:p>
              <a:pPr algn="l">
                <a:lnSpc>
                  <a:spcPts val="2944"/>
                </a:lnSpc>
              </a:pPr>
              <a:r>
                <a:rPr lang="en-US" sz="1840" spc="36">
                  <a:solidFill>
                    <a:srgbClr val="F0F2F4"/>
                  </a:solidFill>
                  <a:latin typeface="Poppins Light"/>
                  <a:ea typeface="Poppins Light"/>
                  <a:cs typeface="Poppins Light"/>
                  <a:sym typeface="Poppins Light"/>
                </a:rPr>
                <a:t>KMP Algorithm is used for string matching as to find a particular key in the whole transaction string stored</a:t>
              </a:r>
            </a:p>
          </p:txBody>
        </p:sp>
      </p:grpSp>
      <p:sp>
        <p:nvSpPr>
          <p:cNvPr name="AutoShape 12" id="12"/>
          <p:cNvSpPr/>
          <p:nvPr/>
        </p:nvSpPr>
        <p:spPr>
          <a:xfrm rot="0">
            <a:off x="9561393" y="7110576"/>
            <a:ext cx="7936846" cy="10983"/>
          </a:xfrm>
          <a:prstGeom prst="rect">
            <a:avLst/>
          </a:prstGeom>
          <a:solidFill>
            <a:srgbClr val="F0F2F4"/>
          </a:solidFill>
        </p:spPr>
      </p:sp>
      <p:sp>
        <p:nvSpPr>
          <p:cNvPr name="Freeform 13" id="13"/>
          <p:cNvSpPr/>
          <p:nvPr/>
        </p:nvSpPr>
        <p:spPr>
          <a:xfrm flipH="false" flipV="false" rot="0">
            <a:off x="13234499" y="-476666"/>
            <a:ext cx="7315200" cy="1828800"/>
          </a:xfrm>
          <a:custGeom>
            <a:avLst/>
            <a:gdLst/>
            <a:ahLst/>
            <a:cxnLst/>
            <a:rect r="r" b="b" t="t" l="l"/>
            <a:pathLst>
              <a:path h="1828800" w="7315200">
                <a:moveTo>
                  <a:pt x="0" y="0"/>
                </a:moveTo>
                <a:lnTo>
                  <a:pt x="7315200" y="0"/>
                </a:lnTo>
                <a:lnTo>
                  <a:pt x="7315200" y="1828800"/>
                </a:lnTo>
                <a:lnTo>
                  <a:pt x="0" y="1828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9320544" y="3538538"/>
            <a:ext cx="8418543" cy="2828925"/>
          </a:xfrm>
          <a:prstGeom prst="rect">
            <a:avLst/>
          </a:prstGeom>
        </p:spPr>
        <p:txBody>
          <a:bodyPr anchor="t" rtlCol="false" tIns="0" lIns="0" bIns="0" rIns="0">
            <a:spAutoFit/>
          </a:bodyPr>
          <a:lstStyle/>
          <a:p>
            <a:pPr algn="ctr">
              <a:lnSpc>
                <a:spcPts val="7440"/>
              </a:lnSpc>
            </a:pPr>
            <a:r>
              <a:rPr lang="en-US" sz="6200">
                <a:solidFill>
                  <a:srgbClr val="F0F2F4"/>
                </a:solidFill>
                <a:latin typeface="RoxboroughCF"/>
                <a:ea typeface="RoxboroughCF"/>
                <a:cs typeface="RoxboroughCF"/>
                <a:sym typeface="RoxboroughCF"/>
              </a:rPr>
              <a:t>DATA STRUCTURES AND ALGORITHMS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2F4"/>
        </a:solidFill>
      </p:bgPr>
    </p:bg>
    <p:spTree>
      <p:nvGrpSpPr>
        <p:cNvPr id="1" name=""/>
        <p:cNvGrpSpPr/>
        <p:nvPr/>
      </p:nvGrpSpPr>
      <p:grpSpPr>
        <a:xfrm>
          <a:off x="0" y="0"/>
          <a:ext cx="0" cy="0"/>
          <a:chOff x="0" y="0"/>
          <a:chExt cx="0" cy="0"/>
        </a:xfrm>
      </p:grpSpPr>
      <p:sp>
        <p:nvSpPr>
          <p:cNvPr name="Freeform 2" id="2"/>
          <p:cNvSpPr/>
          <p:nvPr/>
        </p:nvSpPr>
        <p:spPr>
          <a:xfrm flipH="false" flipV="false" rot="0">
            <a:off x="1843901" y="510621"/>
            <a:ext cx="13369408" cy="9776379"/>
          </a:xfrm>
          <a:custGeom>
            <a:avLst/>
            <a:gdLst/>
            <a:ahLst/>
            <a:cxnLst/>
            <a:rect r="r" b="b" t="t" l="l"/>
            <a:pathLst>
              <a:path h="9776379" w="13369408">
                <a:moveTo>
                  <a:pt x="0" y="0"/>
                </a:moveTo>
                <a:lnTo>
                  <a:pt x="13369408" y="0"/>
                </a:lnTo>
                <a:lnTo>
                  <a:pt x="13369408" y="9776379"/>
                </a:lnTo>
                <a:lnTo>
                  <a:pt x="0" y="9776379"/>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2F4"/>
        </a:solidFill>
      </p:bgPr>
    </p:bg>
    <p:spTree>
      <p:nvGrpSpPr>
        <p:cNvPr id="1" name=""/>
        <p:cNvGrpSpPr/>
        <p:nvPr/>
      </p:nvGrpSpPr>
      <p:grpSpPr>
        <a:xfrm>
          <a:off x="0" y="0"/>
          <a:ext cx="0" cy="0"/>
          <a:chOff x="0" y="0"/>
          <a:chExt cx="0" cy="0"/>
        </a:xfrm>
      </p:grpSpPr>
      <p:sp>
        <p:nvSpPr>
          <p:cNvPr name="Freeform 2" id="2"/>
          <p:cNvSpPr/>
          <p:nvPr/>
        </p:nvSpPr>
        <p:spPr>
          <a:xfrm flipH="false" flipV="false" rot="0">
            <a:off x="0" y="170263"/>
            <a:ext cx="9762651" cy="10116737"/>
          </a:xfrm>
          <a:custGeom>
            <a:avLst/>
            <a:gdLst/>
            <a:ahLst/>
            <a:cxnLst/>
            <a:rect r="r" b="b" t="t" l="l"/>
            <a:pathLst>
              <a:path h="10116737" w="9762651">
                <a:moveTo>
                  <a:pt x="0" y="0"/>
                </a:moveTo>
                <a:lnTo>
                  <a:pt x="9762651" y="0"/>
                </a:lnTo>
                <a:lnTo>
                  <a:pt x="9762651" y="10116737"/>
                </a:lnTo>
                <a:lnTo>
                  <a:pt x="0" y="10116737"/>
                </a:lnTo>
                <a:lnTo>
                  <a:pt x="0" y="0"/>
                </a:lnTo>
                <a:close/>
              </a:path>
            </a:pathLst>
          </a:custGeom>
          <a:blipFill>
            <a:blip r:embed="rId2"/>
            <a:stretch>
              <a:fillRect l="0" t="0" r="0" b="0"/>
            </a:stretch>
          </a:blipFill>
        </p:spPr>
      </p:sp>
      <p:sp>
        <p:nvSpPr>
          <p:cNvPr name="Freeform 3" id="3"/>
          <p:cNvSpPr/>
          <p:nvPr/>
        </p:nvSpPr>
        <p:spPr>
          <a:xfrm flipH="false" flipV="false" rot="0">
            <a:off x="10023749" y="146689"/>
            <a:ext cx="8264251" cy="9993621"/>
          </a:xfrm>
          <a:custGeom>
            <a:avLst/>
            <a:gdLst/>
            <a:ahLst/>
            <a:cxnLst/>
            <a:rect r="r" b="b" t="t" l="l"/>
            <a:pathLst>
              <a:path h="9993621" w="8264251">
                <a:moveTo>
                  <a:pt x="0" y="0"/>
                </a:moveTo>
                <a:lnTo>
                  <a:pt x="8264251" y="0"/>
                </a:lnTo>
                <a:lnTo>
                  <a:pt x="8264251" y="9993622"/>
                </a:lnTo>
                <a:lnTo>
                  <a:pt x="0" y="9993622"/>
                </a:lnTo>
                <a:lnTo>
                  <a:pt x="0" y="0"/>
                </a:lnTo>
                <a:close/>
              </a:path>
            </a:pathLst>
          </a:custGeom>
          <a:blipFill>
            <a:blip r:embed="rId3"/>
            <a:stretch>
              <a:fillRect l="-2787"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8C6DD"/>
        </a:solidFill>
      </p:bgPr>
    </p:bg>
    <p:spTree>
      <p:nvGrpSpPr>
        <p:cNvPr id="1" name=""/>
        <p:cNvGrpSpPr/>
        <p:nvPr/>
      </p:nvGrpSpPr>
      <p:grpSpPr>
        <a:xfrm>
          <a:off x="0" y="0"/>
          <a:ext cx="0" cy="0"/>
          <a:chOff x="0" y="0"/>
          <a:chExt cx="0" cy="0"/>
        </a:xfrm>
      </p:grpSpPr>
      <p:sp>
        <p:nvSpPr>
          <p:cNvPr name="AutoShape 2" id="2"/>
          <p:cNvSpPr/>
          <p:nvPr/>
        </p:nvSpPr>
        <p:spPr>
          <a:xfrm rot="0">
            <a:off x="1184143" y="4823240"/>
            <a:ext cx="14956674" cy="9525"/>
          </a:xfrm>
          <a:prstGeom prst="rect">
            <a:avLst/>
          </a:prstGeom>
          <a:solidFill>
            <a:srgbClr val="111B1E"/>
          </a:solidFill>
        </p:spPr>
      </p:sp>
      <p:grpSp>
        <p:nvGrpSpPr>
          <p:cNvPr name="Group 3" id="3"/>
          <p:cNvGrpSpPr/>
          <p:nvPr/>
        </p:nvGrpSpPr>
        <p:grpSpPr>
          <a:xfrm rot="0">
            <a:off x="6316671" y="7776887"/>
            <a:ext cx="4385195" cy="926275"/>
            <a:chOff x="0" y="0"/>
            <a:chExt cx="5846927" cy="1235033"/>
          </a:xfrm>
        </p:grpSpPr>
        <p:sp>
          <p:nvSpPr>
            <p:cNvPr name="Freeform 4" id="4">
              <a:hlinkClick r:id="rId4" tooltip="https://github.com/Luv-valecha/Finance_Tracker"/>
            </p:cNvPr>
            <p:cNvSpPr/>
            <p:nvPr/>
          </p:nvSpPr>
          <p:spPr>
            <a:xfrm flipH="false" flipV="false" rot="0">
              <a:off x="2518646" y="425399"/>
              <a:ext cx="809634" cy="809634"/>
            </a:xfrm>
            <a:custGeom>
              <a:avLst/>
              <a:gdLst/>
              <a:ahLst/>
              <a:cxnLst/>
              <a:rect r="r" b="b" t="t" l="l"/>
              <a:pathLst>
                <a:path h="809634" w="809634">
                  <a:moveTo>
                    <a:pt x="0" y="0"/>
                  </a:moveTo>
                  <a:lnTo>
                    <a:pt x="809635" y="0"/>
                  </a:lnTo>
                  <a:lnTo>
                    <a:pt x="809635" y="809634"/>
                  </a:lnTo>
                  <a:lnTo>
                    <a:pt x="0" y="809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38100"/>
              <a:ext cx="5846927" cy="463499"/>
            </a:xfrm>
            <a:prstGeom prst="rect">
              <a:avLst/>
            </a:prstGeom>
          </p:spPr>
          <p:txBody>
            <a:bodyPr anchor="t" rtlCol="false" tIns="0" lIns="0" bIns="0" rIns="0">
              <a:spAutoFit/>
            </a:bodyPr>
            <a:lstStyle/>
            <a:p>
              <a:pPr algn="ctr">
                <a:lnSpc>
                  <a:spcPts val="2940"/>
                </a:lnSpc>
                <a:spcBef>
                  <a:spcPct val="0"/>
                </a:spcBef>
              </a:pPr>
              <a:r>
                <a:rPr lang="en-US" sz="2100" spc="21" u="sng">
                  <a:solidFill>
                    <a:srgbClr val="111B1E"/>
                  </a:solidFill>
                  <a:latin typeface="Poppins Medium"/>
                  <a:ea typeface="Poppins Medium"/>
                  <a:cs typeface="Poppins Medium"/>
                  <a:sym typeface="Poppins Medium"/>
                  <a:hlinkClick r:id="rId5" tooltip="https://github.com/Luv-valecha/Finance_Tracker"/>
                </a:rPr>
                <a:t>GITHUB</a:t>
              </a:r>
            </a:p>
          </p:txBody>
        </p:sp>
      </p:grpSp>
      <p:sp>
        <p:nvSpPr>
          <p:cNvPr name="TextBox 6" id="6"/>
          <p:cNvSpPr txBox="true"/>
          <p:nvPr/>
        </p:nvSpPr>
        <p:spPr>
          <a:xfrm rot="0">
            <a:off x="2080614" y="2881900"/>
            <a:ext cx="13163732" cy="1462425"/>
          </a:xfrm>
          <a:prstGeom prst="rect">
            <a:avLst/>
          </a:prstGeom>
        </p:spPr>
        <p:txBody>
          <a:bodyPr anchor="t" rtlCol="false" tIns="0" lIns="0" bIns="0" rIns="0">
            <a:spAutoFit/>
          </a:bodyPr>
          <a:lstStyle/>
          <a:p>
            <a:pPr algn="ctr">
              <a:lnSpc>
                <a:spcPts val="11519"/>
              </a:lnSpc>
            </a:pPr>
            <a:r>
              <a:rPr lang="en-US" sz="9600">
                <a:solidFill>
                  <a:srgbClr val="111B1E"/>
                </a:solidFill>
                <a:latin typeface="RoxboroughCF"/>
                <a:ea typeface="RoxboroughCF"/>
                <a:cs typeface="RoxboroughCF"/>
                <a:sym typeface="RoxboroughCF"/>
              </a:rPr>
              <a:t>THANK YOU</a:t>
            </a:r>
          </a:p>
        </p:txBody>
      </p:sp>
      <p:sp>
        <p:nvSpPr>
          <p:cNvPr name="TextBox 7" id="7"/>
          <p:cNvSpPr txBox="true"/>
          <p:nvPr/>
        </p:nvSpPr>
        <p:spPr>
          <a:xfrm rot="0">
            <a:off x="5924297" y="5242340"/>
            <a:ext cx="5169943" cy="579997"/>
          </a:xfrm>
          <a:prstGeom prst="rect">
            <a:avLst/>
          </a:prstGeom>
        </p:spPr>
        <p:txBody>
          <a:bodyPr anchor="t" rtlCol="false" tIns="0" lIns="0" bIns="0" rIns="0">
            <a:spAutoFit/>
          </a:bodyPr>
          <a:lstStyle/>
          <a:p>
            <a:pPr algn="ctr">
              <a:lnSpc>
                <a:spcPts val="4781"/>
              </a:lnSpc>
              <a:spcBef>
                <a:spcPct val="0"/>
              </a:spcBef>
            </a:pPr>
            <a:r>
              <a:rPr lang="en-US" b="true" sz="3415" spc="34">
                <a:solidFill>
                  <a:srgbClr val="111B1E"/>
                </a:solidFill>
                <a:latin typeface="Poppins Medium Bold"/>
                <a:ea typeface="Poppins Medium Bold"/>
                <a:cs typeface="Poppins Medium Bold"/>
                <a:sym typeface="Poppins Medium Bold"/>
              </a:rPr>
              <a:t>TEAM MEMBERS</a:t>
            </a:r>
          </a:p>
        </p:txBody>
      </p:sp>
      <p:sp>
        <p:nvSpPr>
          <p:cNvPr name="TextBox 8" id="8"/>
          <p:cNvSpPr txBox="true"/>
          <p:nvPr/>
        </p:nvSpPr>
        <p:spPr>
          <a:xfrm rot="0">
            <a:off x="6044848" y="6028491"/>
            <a:ext cx="5178114" cy="1272146"/>
          </a:xfrm>
          <a:prstGeom prst="rect">
            <a:avLst/>
          </a:prstGeom>
        </p:spPr>
        <p:txBody>
          <a:bodyPr anchor="t" rtlCol="false" tIns="0" lIns="0" bIns="0" rIns="0">
            <a:spAutoFit/>
          </a:bodyPr>
          <a:lstStyle/>
          <a:p>
            <a:pPr algn="ctr">
              <a:lnSpc>
                <a:spcPts val="3381"/>
              </a:lnSpc>
            </a:pPr>
            <a:r>
              <a:rPr lang="en-US" sz="2415" spc="24">
                <a:solidFill>
                  <a:srgbClr val="111B1E"/>
                </a:solidFill>
                <a:latin typeface="Poppins Medium"/>
                <a:ea typeface="Poppins Medium"/>
                <a:cs typeface="Poppins Medium"/>
                <a:sym typeface="Poppins Medium"/>
              </a:rPr>
              <a:t>LUV VALECHA B23CS1093</a:t>
            </a:r>
          </a:p>
          <a:p>
            <a:pPr algn="ctr">
              <a:lnSpc>
                <a:spcPts val="3381"/>
              </a:lnSpc>
            </a:pPr>
            <a:r>
              <a:rPr lang="en-US" sz="2415" spc="24">
                <a:solidFill>
                  <a:srgbClr val="111B1E"/>
                </a:solidFill>
                <a:latin typeface="Poppins Medium"/>
                <a:ea typeface="Poppins Medium"/>
                <a:cs typeface="Poppins Medium"/>
                <a:sym typeface="Poppins Medium"/>
              </a:rPr>
              <a:t>KRISH TECKCHANDANI B23CS1092</a:t>
            </a:r>
          </a:p>
          <a:p>
            <a:pPr algn="ctr">
              <a:lnSpc>
                <a:spcPts val="3381"/>
              </a:lnSpc>
              <a:spcBef>
                <a:spcPct val="0"/>
              </a:spcBef>
            </a:pPr>
            <a:r>
              <a:rPr lang="en-US" sz="2415" spc="24">
                <a:solidFill>
                  <a:srgbClr val="111B1E"/>
                </a:solidFill>
                <a:latin typeface="Poppins Medium"/>
                <a:ea typeface="Poppins Medium"/>
                <a:cs typeface="Poppins Medium"/>
                <a:sym typeface="Poppins Medium"/>
              </a:rPr>
              <a:t>ANSHIT AGARWAL B23CS1087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DAGV95USujA</dc:identifier>
  <dcterms:modified xsi:type="dcterms:W3CDTF">2011-08-01T06:04:30Z</dcterms:modified>
  <cp:revision>1</cp:revision>
  <dc:title>FINANCELY</dc:title>
</cp:coreProperties>
</file>