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61" r:id="rId6"/>
    <p:sldId id="264" r:id="rId7"/>
    <p:sldId id="268" r:id="rId8"/>
    <p:sldId id="269" r:id="rId9"/>
    <p:sldId id="262" r:id="rId10"/>
    <p:sldId id="271" r:id="rId11"/>
    <p:sldId id="263" r:id="rId12"/>
    <p:sldId id="272" r:id="rId13"/>
    <p:sldId id="267" r:id="rId14"/>
    <p:sldId id="27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29" autoAdjust="0"/>
  </p:normalViewPr>
  <p:slideViewPr>
    <p:cSldViewPr snapToGrid="0" showGuides="1">
      <p:cViewPr varScale="1">
        <p:scale>
          <a:sx n="91" d="100"/>
          <a:sy n="91" d="100"/>
        </p:scale>
        <p:origin x="370"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14" d="100"/>
        <a:sy n="114" d="100"/>
      </p:scale>
      <p:origin x="0" y="0"/>
    </p:cViewPr>
  </p:sorterViewPr>
  <p:notesViewPr>
    <p:cSldViewPr snapToGrid="0" showGuides="1">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4/6/2021</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4/6/2021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11</a:t>
            </a:fld>
            <a:endParaRPr lang="en-US" noProof="0" dirty="0"/>
          </a:p>
        </p:txBody>
      </p:sp>
    </p:spTree>
    <p:extLst>
      <p:ext uri="{BB962C8B-B14F-4D97-AF65-F5344CB8AC3E}">
        <p14:creationId xmlns:p14="http://schemas.microsoft.com/office/powerpoint/2010/main" val="165046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12</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3</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4</a:t>
            </a:fld>
            <a:endParaRPr lang="en-US" noProof="0" dirty="0"/>
          </a:p>
        </p:txBody>
      </p:sp>
    </p:spTree>
    <p:extLst>
      <p:ext uri="{BB962C8B-B14F-4D97-AF65-F5344CB8AC3E}">
        <p14:creationId xmlns:p14="http://schemas.microsoft.com/office/powerpoint/2010/main" val="3706581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5</a:t>
            </a:fld>
            <a:endParaRPr lang="en-US" noProof="0" dirty="0"/>
          </a:p>
        </p:txBody>
      </p:sp>
    </p:spTree>
    <p:extLst>
      <p:ext uri="{BB962C8B-B14F-4D97-AF65-F5344CB8AC3E}">
        <p14:creationId xmlns:p14="http://schemas.microsoft.com/office/powerpoint/2010/main" val="1771645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857514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extLst>
      <p:ext uri="{BB962C8B-B14F-4D97-AF65-F5344CB8AC3E}">
        <p14:creationId xmlns:p14="http://schemas.microsoft.com/office/powerpoint/2010/main" val="33071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8</a:t>
            </a:fld>
            <a:endParaRPr lang="en-US" noProof="0" dirty="0"/>
          </a:p>
        </p:txBody>
      </p:sp>
    </p:spTree>
    <p:extLst>
      <p:ext uri="{BB962C8B-B14F-4D97-AF65-F5344CB8AC3E}">
        <p14:creationId xmlns:p14="http://schemas.microsoft.com/office/powerpoint/2010/main" val="88267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2086660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4/6/2021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4/6/2021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4/6/2021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aerial view bridge over water">
            <a:extLst>
              <a:ext uri="{FF2B5EF4-FFF2-40B4-BE49-F238E27FC236}">
                <a16:creationId xmlns:a16="http://schemas.microsoft.com/office/drawing/2014/main"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p:txBody>
          <a:bodyPr>
            <a:normAutofit fontScale="90000"/>
          </a:bodyPr>
          <a:lstStyle/>
          <a:p>
            <a:pPr algn="ctr"/>
            <a:r>
              <a:rPr lang="en-US" dirty="0"/>
              <a:t>FAST AND EFFICIENT CLUSTER BASED MAP FOR SHIP TRACKING</a:t>
            </a:r>
            <a:br>
              <a:rPr lang="en-US" dirty="0"/>
            </a:br>
            <a:endParaRPr lang="en-IN" dirty="0"/>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a:xfrm>
            <a:off x="4686300" y="3569380"/>
            <a:ext cx="7233557" cy="2151912"/>
          </a:xfrm>
        </p:spPr>
        <p:txBody>
          <a:bodyPr>
            <a:normAutofit/>
          </a:bodyPr>
          <a:lstStyle/>
          <a:p>
            <a:r>
              <a:rPr lang="en-US" sz="2800" b="1" dirty="0"/>
              <a:t>LUV ARORA – 2021003</a:t>
            </a:r>
          </a:p>
          <a:p>
            <a:endParaRPr lang="en-US" sz="2800" b="1" dirty="0"/>
          </a:p>
          <a:p>
            <a:r>
              <a:rPr lang="en-US" sz="2800" b="1" dirty="0"/>
              <a:t>A3 Batch</a:t>
            </a:r>
          </a:p>
          <a:p>
            <a:r>
              <a:rPr lang="en-US" sz="2800" b="1" dirty="0"/>
              <a:t>IA - 1</a:t>
            </a:r>
          </a:p>
          <a:p>
            <a:endParaRPr lang="en-IN" sz="2800" b="1" dirty="0"/>
          </a:p>
        </p:txBody>
      </p:sp>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Bibliography</a:t>
            </a:r>
          </a:p>
        </p:txBody>
      </p:sp>
      <p:sp>
        <p:nvSpPr>
          <p:cNvPr id="8" name="TextBox 7">
            <a:hlinkClick r:id="rId3"/>
            <a:extLst>
              <a:ext uri="{FF2B5EF4-FFF2-40B4-BE49-F238E27FC236}">
                <a16:creationId xmlns:a16="http://schemas.microsoft.com/office/drawing/2014/main" id="{5FC6C278-4035-446A-A94B-030E792FDDF5}"/>
              </a:ext>
            </a:extLst>
          </p:cNvPr>
          <p:cNvSpPr txBox="1"/>
          <p:nvPr/>
        </p:nvSpPr>
        <p:spPr>
          <a:xfrm>
            <a:off x="363416" y="1656611"/>
            <a:ext cx="11381171" cy="4955203"/>
          </a:xfrm>
          <a:prstGeom prst="rect">
            <a:avLst/>
          </a:prstGeom>
          <a:noFill/>
        </p:spPr>
        <p:txBody>
          <a:bodyPr wrap="square" rtlCol="0">
            <a:spAutoFit/>
          </a:bodyPr>
          <a:lstStyle/>
          <a:p>
            <a:r>
              <a:rPr lang="en-US" sz="3200" b="1" i="1" u="sng" dirty="0"/>
              <a:t>IEE PAPER LINK:</a:t>
            </a:r>
          </a:p>
          <a:p>
            <a:r>
              <a:rPr lang="en-US" sz="3200" i="1" dirty="0"/>
              <a:t>http://ieeexplore.ieee.org.library.somaiya.edu/stamp/stamp.jsp?tp=&amp;arnumber=8710934</a:t>
            </a:r>
          </a:p>
          <a:p>
            <a:r>
              <a:rPr lang="en-US" sz="3200" b="1" i="1" u="sng" dirty="0"/>
              <a:t>AIS:</a:t>
            </a:r>
            <a:r>
              <a:rPr lang="en-US" sz="3200" b="1" i="1" dirty="0"/>
              <a:t> </a:t>
            </a:r>
          </a:p>
          <a:p>
            <a:r>
              <a:rPr lang="en-US" sz="3200" i="1" dirty="0"/>
              <a:t>https://en.wikipedia.org/wiki/Automatic_identification_system</a:t>
            </a:r>
          </a:p>
          <a:p>
            <a:r>
              <a:rPr lang="en-US" sz="3200" b="1" i="1" u="sng" dirty="0"/>
              <a:t>Geospatial Information: </a:t>
            </a:r>
            <a:r>
              <a:rPr lang="en-US" sz="2000" i="1" dirty="0"/>
              <a:t>https://www.google.com/url?sa=t&amp;rct=j&amp;q=&amp;esrc=s&amp;source=web&amp;cd=&amp;cad=rja&amp;uact=8&amp;ved=2ahUKEwjFvMPH8srvAhVyzDgGHXcSADoQFjABegQIBBAD&amp;url=https%3A%2F%2Ffas.org%2Fsgp%2Fcrs%2Fmisc%2FR40625.pdf&amp;usg=AOvVaw0u8sx3URHcm2wqPC2wkl8W</a:t>
            </a:r>
            <a:endParaRPr lang="en-US" sz="3200" i="1" dirty="0"/>
          </a:p>
          <a:p>
            <a:r>
              <a:rPr lang="en-US" sz="3200" b="1" i="1" u="sng" dirty="0"/>
              <a:t>REDIS</a:t>
            </a:r>
            <a:r>
              <a:rPr lang="en-US" sz="3200" b="1" i="1" dirty="0"/>
              <a:t>:  </a:t>
            </a:r>
          </a:p>
          <a:p>
            <a:r>
              <a:rPr lang="en-US" sz="3200" i="1" dirty="0"/>
              <a:t>h</a:t>
            </a:r>
            <a:r>
              <a:rPr lang="pt-BR" sz="3200" i="1" dirty="0"/>
              <a:t>ttps://redis.io/topics/introduction</a:t>
            </a:r>
            <a:endParaRPr lang="en-US" sz="3200" i="1" dirty="0"/>
          </a:p>
        </p:txBody>
      </p:sp>
      <p:sp>
        <p:nvSpPr>
          <p:cNvPr id="2" name="Slide Number Placeholder 1">
            <a:extLst>
              <a:ext uri="{FF2B5EF4-FFF2-40B4-BE49-F238E27FC236}">
                <a16:creationId xmlns:a16="http://schemas.microsoft.com/office/drawing/2014/main" id="{614914FD-1129-41D2-815F-A7DEDF0D82AC}"/>
              </a:ext>
            </a:extLst>
          </p:cNvPr>
          <p:cNvSpPr>
            <a:spLocks noGrp="1"/>
          </p:cNvSpPr>
          <p:nvPr>
            <p:ph type="sldNum" sz="quarter" idx="12"/>
          </p:nvPr>
        </p:nvSpPr>
        <p:spPr/>
        <p:txBody>
          <a:bodyPr/>
          <a:lstStyle/>
          <a:p>
            <a:fld id="{48BB047D-A6CD-43AB-96F0-683C726B586B}" type="slidenum">
              <a:rPr lang="en-US" smtClean="0"/>
              <a:pPr/>
              <a:t>10</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IMPLEMENTATION STRATEGY</a:t>
            </a:r>
          </a:p>
        </p:txBody>
      </p:sp>
      <p:sp>
        <p:nvSpPr>
          <p:cNvPr id="8" name="TextBox 7">
            <a:hlinkClick r:id="rId3"/>
            <a:extLst>
              <a:ext uri="{FF2B5EF4-FFF2-40B4-BE49-F238E27FC236}">
                <a16:creationId xmlns:a16="http://schemas.microsoft.com/office/drawing/2014/main" id="{5FC6C278-4035-446A-A94B-030E792FDDF5}"/>
              </a:ext>
            </a:extLst>
          </p:cNvPr>
          <p:cNvSpPr txBox="1"/>
          <p:nvPr/>
        </p:nvSpPr>
        <p:spPr>
          <a:xfrm>
            <a:off x="363416" y="1656611"/>
            <a:ext cx="11381171" cy="4524315"/>
          </a:xfrm>
          <a:prstGeom prst="rect">
            <a:avLst/>
          </a:prstGeom>
          <a:noFill/>
        </p:spPr>
        <p:txBody>
          <a:bodyPr wrap="square" rtlCol="0">
            <a:spAutoFit/>
          </a:bodyPr>
          <a:lstStyle/>
          <a:p>
            <a:pPr marL="514350" indent="-514350">
              <a:buAutoNum type="arabicPeriod"/>
            </a:pPr>
            <a:r>
              <a:rPr lang="en-US" sz="3200" b="1" i="1" dirty="0"/>
              <a:t>45-50</a:t>
            </a:r>
            <a:r>
              <a:rPr lang="en-US" sz="3200" b="1" i="1"/>
              <a:t>% implementation.</a:t>
            </a:r>
            <a:endParaRPr lang="en-US" sz="3200" b="1" i="1" dirty="0"/>
          </a:p>
          <a:p>
            <a:pPr marL="514350" indent="-514350">
              <a:buAutoNum type="arabicPeriod"/>
            </a:pPr>
            <a:endParaRPr lang="en-US" sz="3200" b="1" i="1" u="sng" dirty="0"/>
          </a:p>
          <a:p>
            <a:pPr marL="514350" indent="-514350">
              <a:buAutoNum type="arabicPeriod"/>
            </a:pPr>
            <a:r>
              <a:rPr lang="en-US" sz="3200" b="1" i="1" dirty="0"/>
              <a:t> Using already present data for ship location and coastal base station.</a:t>
            </a:r>
          </a:p>
          <a:p>
            <a:pPr marL="514350" indent="-514350">
              <a:buAutoNum type="arabicPeriod"/>
            </a:pPr>
            <a:endParaRPr lang="en-US" sz="3200" b="1" i="1" u="sng" dirty="0"/>
          </a:p>
          <a:p>
            <a:pPr marL="514350" indent="-514350">
              <a:buAutoNum type="arabicPeriod"/>
            </a:pPr>
            <a:r>
              <a:rPr lang="en-US" sz="3200" b="1" i="1" dirty="0"/>
              <a:t> Continent will be used as a key.</a:t>
            </a:r>
          </a:p>
          <a:p>
            <a:pPr marL="514350" indent="-514350">
              <a:buAutoNum type="arabicPeriod"/>
            </a:pPr>
            <a:endParaRPr lang="en-US" sz="3200" b="1" i="1" u="sng" dirty="0"/>
          </a:p>
          <a:p>
            <a:pPr marL="514350" indent="-514350">
              <a:buAutoNum type="arabicPeriod"/>
            </a:pPr>
            <a:r>
              <a:rPr lang="en-US" sz="3200" b="1" i="1" dirty="0"/>
              <a:t> Will be showing 2 clusters : one densely populated and other less populated.</a:t>
            </a:r>
          </a:p>
        </p:txBody>
      </p:sp>
      <p:sp>
        <p:nvSpPr>
          <p:cNvPr id="2" name="Slide Number Placeholder 1">
            <a:extLst>
              <a:ext uri="{FF2B5EF4-FFF2-40B4-BE49-F238E27FC236}">
                <a16:creationId xmlns:a16="http://schemas.microsoft.com/office/drawing/2014/main" id="{614914FD-1129-41D2-815F-A7DEDF0D82AC}"/>
              </a:ext>
            </a:extLst>
          </p:cNvPr>
          <p:cNvSpPr>
            <a:spLocks noGrp="1"/>
          </p:cNvSpPr>
          <p:nvPr>
            <p:ph type="sldNum" sz="quarter" idx="12"/>
          </p:nvPr>
        </p:nvSpPr>
        <p:spPr/>
        <p:txBody>
          <a:bodyPr/>
          <a:lstStyle/>
          <a:p>
            <a:fld id="{48BB047D-A6CD-43AB-96F0-683C726B586B}" type="slidenum">
              <a:rPr lang="en-US" smtClean="0"/>
              <a:pPr/>
              <a:t>11</a:t>
            </a:fld>
            <a:endParaRPr lang="en-US" dirty="0"/>
          </a:p>
        </p:txBody>
      </p:sp>
    </p:spTree>
    <p:extLst>
      <p:ext uri="{BB962C8B-B14F-4D97-AF65-F5344CB8AC3E}">
        <p14:creationId xmlns:p14="http://schemas.microsoft.com/office/powerpoint/2010/main" val="350000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p:txBody>
          <a:bodyPr/>
          <a:lstStyle/>
          <a:p>
            <a:r>
              <a:rPr lang="en-US" dirty="0"/>
              <a:t>Thank You</a:t>
            </a:r>
          </a:p>
        </p:txBody>
      </p:sp>
      <p:sp>
        <p:nvSpPr>
          <p:cNvPr id="8" name="Subtitle 7">
            <a:extLst>
              <a:ext uri="{FF2B5EF4-FFF2-40B4-BE49-F238E27FC236}">
                <a16:creationId xmlns:a16="http://schemas.microsoft.com/office/drawing/2014/main" id="{9A294210-0A3A-40B7-8019-FDFD9DA7592B}"/>
              </a:ext>
            </a:extLst>
          </p:cNvPr>
          <p:cNvSpPr>
            <a:spLocks noGrp="1"/>
          </p:cNvSpPr>
          <p:nvPr>
            <p:ph type="subTitle" idx="1"/>
          </p:nvPr>
        </p:nvSpPr>
        <p:spPr/>
        <p:txBody>
          <a:bodyPr/>
          <a:lstStyle/>
          <a:p>
            <a:r>
              <a:rPr lang="en-US" dirty="0"/>
              <a:t>luv.a@somaiya.edu</a:t>
            </a:r>
          </a:p>
        </p:txBody>
      </p:sp>
      <p:sp>
        <p:nvSpPr>
          <p:cNvPr id="9" name="Content Placeholder 8">
            <a:extLst>
              <a:ext uri="{FF2B5EF4-FFF2-40B4-BE49-F238E27FC236}">
                <a16:creationId xmlns:a16="http://schemas.microsoft.com/office/drawing/2014/main" id="{6ABAD79F-DC94-4F5D-8A43-C69B1B426660}"/>
              </a:ext>
            </a:extLst>
          </p:cNvPr>
          <p:cNvSpPr>
            <a:spLocks noGrp="1"/>
          </p:cNvSpPr>
          <p:nvPr>
            <p:ph sz="quarter" idx="15"/>
          </p:nvPr>
        </p:nvSpPr>
        <p:spPr/>
        <p:txBody>
          <a:bodyPr/>
          <a:lstStyle/>
          <a:p>
            <a:r>
              <a:rPr lang="en-US" dirty="0"/>
              <a:t>LUV ARORA - 2021003</a:t>
            </a:r>
          </a:p>
        </p:txBody>
      </p:sp>
    </p:spTree>
    <p:extLst>
      <p:ext uri="{BB962C8B-B14F-4D97-AF65-F5344CB8AC3E}">
        <p14:creationId xmlns:p14="http://schemas.microsoft.com/office/powerpoint/2010/main" val="104404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pPr marL="0" indent="0">
              <a:buNone/>
            </a:pPr>
            <a:r>
              <a:rPr lang="en-US" sz="1800" dirty="0"/>
              <a:t>AIS system is implemented on ships to provide geospatial information which can be used to monitor ship position. Such information is used to track ship position and location to avoid collision. </a:t>
            </a:r>
          </a:p>
          <a:p>
            <a:pPr marL="0" indent="0">
              <a:buNone/>
            </a:pPr>
            <a:r>
              <a:rPr lang="en-US" sz="1800" dirty="0"/>
              <a:t>It proposes a fast cluster based method to store and query AIS geospatial information using Redis and also map it as a cluster into a web based map to provide faster and more efficient display.</a:t>
            </a:r>
          </a:p>
          <a:p>
            <a:pPr marL="0" indent="0">
              <a:buNone/>
            </a:pPr>
            <a:r>
              <a:rPr lang="en-US" dirty="0"/>
              <a:t>This approach shows a highly efficient method for ship tracking and also to store and retrieve ship position and efficiently plotting it on a digital map.</a:t>
            </a:r>
            <a:endParaRPr lang="en-US" sz="1800" dirty="0"/>
          </a:p>
        </p:txBody>
      </p:sp>
      <p:pic>
        <p:nvPicPr>
          <p:cNvPr id="20" name="Picture Placeholder 19" descr="aerial view boats">
            <a:extLst>
              <a:ext uri="{FF2B5EF4-FFF2-40B4-BE49-F238E27FC236}">
                <a16:creationId xmlns:a16="http://schemas.microsoft.com/office/drawing/2014/main" id="{99F9AF9C-357E-43FB-8CD3-1B9AEC3C0D72}"/>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a:xfrm>
            <a:off x="6762730" y="135000"/>
            <a:ext cx="2874641" cy="3971174"/>
          </a:xfrm>
        </p:spPr>
      </p:pic>
      <p:pic>
        <p:nvPicPr>
          <p:cNvPr id="24" name="Picture Placeholder 23" descr="aerial view cliffside">
            <a:extLst>
              <a:ext uri="{FF2B5EF4-FFF2-40B4-BE49-F238E27FC236}">
                <a16:creationId xmlns:a16="http://schemas.microsoft.com/office/drawing/2014/main" id="{0AE63D0A-A6A4-4219-A985-AB7D53540460}"/>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a:xfrm>
            <a:off x="7922167" y="4540121"/>
            <a:ext cx="3430407" cy="1672075"/>
          </a:xfrm>
        </p:spPr>
      </p:pic>
      <p:pic>
        <p:nvPicPr>
          <p:cNvPr id="28" name="Picture Placeholder 27" descr="aerial view island">
            <a:extLst>
              <a:ext uri="{FF2B5EF4-FFF2-40B4-BE49-F238E27FC236}">
                <a16:creationId xmlns:a16="http://schemas.microsoft.com/office/drawing/2014/main" id="{CFBD44DA-9AD2-4888-B41E-788E00D723E6}"/>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a:xfrm>
            <a:off x="9803774" y="650806"/>
            <a:ext cx="2301961" cy="3733953"/>
          </a:xfrm>
        </p:spPr>
      </p:pic>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2</a:t>
            </a:fld>
            <a:endParaRPr lang="en-US" dirty="0"/>
          </a:p>
        </p:txBody>
      </p:sp>
      <p:sp>
        <p:nvSpPr>
          <p:cNvPr id="6" name="Title 5">
            <a:extLst>
              <a:ext uri="{FF2B5EF4-FFF2-40B4-BE49-F238E27FC236}">
                <a16:creationId xmlns:a16="http://schemas.microsoft.com/office/drawing/2014/main" id="{8920617E-C811-422D-B82D-7D83EFD0CD0B}"/>
              </a:ext>
            </a:extLst>
          </p:cNvPr>
          <p:cNvSpPr>
            <a:spLocks noGrp="1"/>
          </p:cNvSpPr>
          <p:nvPr>
            <p:ph type="title"/>
          </p:nvPr>
        </p:nvSpPr>
        <p:spPr>
          <a:xfrm>
            <a:off x="777484" y="583722"/>
            <a:ext cx="5445369" cy="1114784"/>
          </a:xfrm>
        </p:spPr>
        <p:txBody>
          <a:bodyPr/>
          <a:lstStyle/>
          <a:p>
            <a:r>
              <a:rPr lang="en-US" sz="4400" dirty="0"/>
              <a:t>INTRODUCTION</a:t>
            </a:r>
            <a:endParaRPr lang="en-IN" sz="4400" dirty="0"/>
          </a:p>
        </p:txBody>
      </p:sp>
    </p:spTree>
    <p:extLst>
      <p:ext uri="{BB962C8B-B14F-4D97-AF65-F5344CB8AC3E}">
        <p14:creationId xmlns:p14="http://schemas.microsoft.com/office/powerpoint/2010/main" val="8082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578777" y="111545"/>
            <a:ext cx="3355676" cy="1304069"/>
          </a:xfrm>
        </p:spPr>
        <p:txBody>
          <a:bodyPr/>
          <a:lstStyle/>
          <a:p>
            <a:pPr algn="ctr"/>
            <a:br>
              <a:rPr lang="en-US" dirty="0"/>
            </a:br>
            <a:br>
              <a:rPr lang="en-US" dirty="0"/>
            </a:br>
            <a:r>
              <a:rPr lang="en-US" dirty="0"/>
              <a:t>AUTOMATIC</a:t>
            </a:r>
            <a:br>
              <a:rPr lang="en-US" dirty="0"/>
            </a:br>
            <a:r>
              <a:rPr lang="en-US" dirty="0"/>
              <a:t> IDENTIFICATION SYSTEM</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a:xfrm>
            <a:off x="4080985" y="480157"/>
            <a:ext cx="7357641" cy="2081888"/>
          </a:xfrm>
        </p:spPr>
        <p:txBody>
          <a:bodyPr/>
          <a:lstStyle/>
          <a:p>
            <a:r>
              <a:rPr lang="en-US" b="0" dirty="0">
                <a:solidFill>
                  <a:schemeClr val="tx1"/>
                </a:solidFill>
              </a:rPr>
              <a:t>Automatic Identification System is a system designed to improve maritime security by enabling the ship navigator to view the identity, position and direction of other ships nearby. AIS data can be used to monitor ship activities. It sends data simultaneously from multiple ships at very fast intervals.</a:t>
            </a:r>
          </a:p>
        </p:txBody>
      </p:sp>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dirty="0">
                <a:solidFill>
                  <a:schemeClr val="accent1"/>
                </a:solidFill>
              </a:rPr>
              <a:t>Static Data</a:t>
            </a: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a:xfrm>
            <a:off x="4080986" y="3097702"/>
            <a:ext cx="3008434" cy="1111989"/>
          </a:xfrm>
        </p:spPr>
        <p:txBody>
          <a:bodyPr/>
          <a:lstStyle/>
          <a:p>
            <a:pPr marL="0" indent="0">
              <a:buNone/>
            </a:pPr>
            <a:r>
              <a:rPr lang="en-US" sz="1600" dirty="0"/>
              <a:t>Static Data is the information of ship that rarely changes such as ship type, ship name, ship size, call sign and Maritime Mobile Service Identity.</a:t>
            </a:r>
          </a:p>
        </p:txBody>
      </p:sp>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p:txBody>
          <a:bodyPr/>
          <a:lstStyle/>
          <a:p>
            <a:r>
              <a:rPr lang="en-US" dirty="0">
                <a:solidFill>
                  <a:schemeClr val="accent1"/>
                </a:solidFill>
              </a:rPr>
              <a:t>Dynamic Data</a:t>
            </a: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a:xfrm>
            <a:off x="7870582" y="3097702"/>
            <a:ext cx="3008434" cy="1111989"/>
          </a:xfrm>
        </p:spPr>
        <p:txBody>
          <a:bodyPr/>
          <a:lstStyle/>
          <a:p>
            <a:pPr marL="0" indent="0">
              <a:buNone/>
            </a:pPr>
            <a:r>
              <a:rPr lang="en-US" sz="1600" dirty="0"/>
              <a:t>Dynamic Data is the data that continuously changes such as ship position, vessel direction, speed and time.</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3</a:t>
            </a:fld>
            <a:endParaRPr lang="en-US" dirty="0"/>
          </a:p>
        </p:txBody>
      </p:sp>
      <p:sp>
        <p:nvSpPr>
          <p:cNvPr id="16" name="Text Placeholder 18">
            <a:extLst>
              <a:ext uri="{FF2B5EF4-FFF2-40B4-BE49-F238E27FC236}">
                <a16:creationId xmlns:a16="http://schemas.microsoft.com/office/drawing/2014/main" id="{83EEBBAE-F50D-4CA4-8CA8-E96C6D7A970C}"/>
              </a:ext>
            </a:extLst>
          </p:cNvPr>
          <p:cNvSpPr txBox="1">
            <a:spLocks/>
          </p:cNvSpPr>
          <p:nvPr/>
        </p:nvSpPr>
        <p:spPr>
          <a:xfrm>
            <a:off x="3934453" y="4378443"/>
            <a:ext cx="7504173" cy="2081888"/>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1" kern="1200">
                <a:solidFill>
                  <a:schemeClr val="tx1">
                    <a:lumMod val="50000"/>
                    <a:lumOff val="50000"/>
                  </a:schemeClr>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solidFill>
                  <a:schemeClr val="tx1"/>
                </a:solidFill>
              </a:rPr>
              <a:t>AIS information can be stored and processed to monitor ship position so it can be used to avoid collision, track ship, predict their track, observe their movement, etc. providing very useful information. Vessels fitted with AIS transceivers can be tracked by AIS base stations located along coast lines or, when out of range of terrestrial networks, through a growing number of satellites that are fitted with special AIS receivers.</a:t>
            </a:r>
          </a:p>
        </p:txBody>
      </p:sp>
      <p:pic>
        <p:nvPicPr>
          <p:cNvPr id="1026" name="Picture 2" descr="Sailor's essential guide to AIS: Everything you need to know">
            <a:extLst>
              <a:ext uri="{FF2B5EF4-FFF2-40B4-BE49-F238E27FC236}">
                <a16:creationId xmlns:a16="http://schemas.microsoft.com/office/drawing/2014/main" id="{AEBF6238-D26E-4D4B-94D0-47ACB0842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75" y="1848479"/>
            <a:ext cx="3270055" cy="19495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at AIS - Plotter - Nasa Marine - Class B receiver / SART / Class A">
            <a:extLst>
              <a:ext uri="{FF2B5EF4-FFF2-40B4-BE49-F238E27FC236}">
                <a16:creationId xmlns:a16="http://schemas.microsoft.com/office/drawing/2014/main" id="{4932A47E-6C44-4B74-998C-94D7964C36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254" y="3798049"/>
            <a:ext cx="2584498" cy="2584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3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603848" y="-104116"/>
            <a:ext cx="3355676" cy="1304069"/>
          </a:xfrm>
        </p:spPr>
        <p:txBody>
          <a:bodyPr/>
          <a:lstStyle/>
          <a:p>
            <a:pPr algn="ctr"/>
            <a:br>
              <a:rPr lang="en-US" dirty="0"/>
            </a:br>
            <a:r>
              <a:rPr lang="en-US" dirty="0"/>
              <a:t>GEOSPATIAL INFORMATION</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a:xfrm>
            <a:off x="4080985" y="480157"/>
            <a:ext cx="6944563" cy="2030130"/>
          </a:xfrm>
        </p:spPr>
        <p:txBody>
          <a:bodyPr/>
          <a:lstStyle/>
          <a:p>
            <a:r>
              <a:rPr lang="en-US" b="0" dirty="0">
                <a:solidFill>
                  <a:schemeClr val="tx1"/>
                </a:solidFill>
              </a:rPr>
              <a:t>Geospatial information is data referenced to a place a set of geographic coordinates which can often be gathered, manipulated, and displayed in real time. In recent years consumer demand has skyrocketed for geospatial information and for tools like GIS to manipulate and display geospatial information. </a:t>
            </a:r>
          </a:p>
        </p:txBody>
      </p:sp>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a:xfrm>
            <a:off x="4080985" y="2358820"/>
            <a:ext cx="3008434" cy="601087"/>
          </a:xfrm>
        </p:spPr>
        <p:txBody>
          <a:bodyPr/>
          <a:lstStyle/>
          <a:p>
            <a:r>
              <a:rPr lang="en-IN" dirty="0"/>
              <a:t>Geographic Information System</a:t>
            </a:r>
            <a:endParaRPr lang="en-US" dirty="0">
              <a:solidFill>
                <a:schemeClr val="accent1"/>
              </a:solidFill>
            </a:endParaRP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a:xfrm>
            <a:off x="4080986" y="3114954"/>
            <a:ext cx="3008434" cy="2052269"/>
          </a:xfrm>
        </p:spPr>
        <p:txBody>
          <a:bodyPr/>
          <a:lstStyle/>
          <a:p>
            <a:pPr marL="0" indent="0">
              <a:buNone/>
            </a:pPr>
            <a:r>
              <a:rPr lang="en-US" dirty="0"/>
              <a:t>A</a:t>
            </a:r>
            <a:r>
              <a:rPr lang="en-US" sz="1600" dirty="0"/>
              <a:t> digital database in which information is stored by its spatial coordinate system, which allows for data input, storage, retrieval, management, transformation, analysis, reporting, and other activities. GIS is often envisioned as a process as much as a physical entity for data.</a:t>
            </a:r>
          </a:p>
        </p:txBody>
      </p:sp>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a:xfrm>
            <a:off x="7870582" y="2349848"/>
            <a:ext cx="3008434" cy="601087"/>
          </a:xfrm>
        </p:spPr>
        <p:txBody>
          <a:bodyPr/>
          <a:lstStyle/>
          <a:p>
            <a:r>
              <a:rPr lang="en-IN" dirty="0"/>
              <a:t>Global Positioning System</a:t>
            </a:r>
            <a:endParaRPr lang="en-US" dirty="0">
              <a:solidFill>
                <a:schemeClr val="accent1"/>
              </a:solidFill>
            </a:endParaRP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a:xfrm>
            <a:off x="7870582" y="3097702"/>
            <a:ext cx="3008434" cy="2052269"/>
          </a:xfrm>
        </p:spPr>
        <p:txBody>
          <a:bodyPr/>
          <a:lstStyle/>
          <a:p>
            <a:pPr marL="0" indent="0">
              <a:buNone/>
            </a:pPr>
            <a:r>
              <a:rPr lang="en-US" sz="1600" dirty="0"/>
              <a:t> A navigation system supported by a constellation of satellites placed in orbit by the U.S. Department of Defense. The satellites transmit precise microwave signals that enable GPS receivers to determine their location, speed, and direction.</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4</a:t>
            </a:fld>
            <a:endParaRPr lang="en-US" dirty="0"/>
          </a:p>
        </p:txBody>
      </p:sp>
      <p:sp>
        <p:nvSpPr>
          <p:cNvPr id="18" name="Text Placeholder 18">
            <a:extLst>
              <a:ext uri="{FF2B5EF4-FFF2-40B4-BE49-F238E27FC236}">
                <a16:creationId xmlns:a16="http://schemas.microsoft.com/office/drawing/2014/main" id="{6AE90C50-2A67-4D09-9514-D5E74787E927}"/>
              </a:ext>
            </a:extLst>
          </p:cNvPr>
          <p:cNvSpPr txBox="1">
            <a:spLocks/>
          </p:cNvSpPr>
          <p:nvPr/>
        </p:nvSpPr>
        <p:spPr>
          <a:xfrm>
            <a:off x="4080984" y="5497950"/>
            <a:ext cx="6944563" cy="879893"/>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1" kern="1200">
                <a:solidFill>
                  <a:schemeClr val="tx1">
                    <a:lumMod val="50000"/>
                    <a:lumOff val="50000"/>
                  </a:schemeClr>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solidFill>
                  <a:schemeClr val="tx1"/>
                </a:solidFill>
              </a:rPr>
              <a:t>Geospatial data: information that identifies the geographic location and characteristics of natural and constructed features and boundaries on Earth. </a:t>
            </a:r>
          </a:p>
          <a:p>
            <a:endParaRPr lang="en-US" b="0" dirty="0">
              <a:solidFill>
                <a:schemeClr val="tx1"/>
              </a:solidFill>
            </a:endParaRPr>
          </a:p>
        </p:txBody>
      </p:sp>
      <p:pic>
        <p:nvPicPr>
          <p:cNvPr id="2050" name="Picture 2" descr="Geospatial Data: A Missed Opportunity for Electronic Discovery Matters |  Legaltech News">
            <a:extLst>
              <a:ext uri="{FF2B5EF4-FFF2-40B4-BE49-F238E27FC236}">
                <a16:creationId xmlns:a16="http://schemas.microsoft.com/office/drawing/2014/main" id="{F2A2F03F-160A-417C-9EB2-5C3E4A80E7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708849"/>
            <a:ext cx="3233542" cy="1940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naging Geospatial Data | 2018-03-01 | Point of Beginning">
            <a:extLst>
              <a:ext uri="{FF2B5EF4-FFF2-40B4-BE49-F238E27FC236}">
                <a16:creationId xmlns:a16="http://schemas.microsoft.com/office/drawing/2014/main" id="{A738EA21-55BC-4041-9CF5-23A327F7B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3950262"/>
            <a:ext cx="3358258" cy="205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7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129396" y="-104116"/>
            <a:ext cx="3355676" cy="1304069"/>
          </a:xfrm>
        </p:spPr>
        <p:txBody>
          <a:bodyPr/>
          <a:lstStyle/>
          <a:p>
            <a:pPr algn="ctr"/>
            <a:br>
              <a:rPr lang="en-US" dirty="0"/>
            </a:br>
            <a:r>
              <a:rPr lang="en-US" dirty="0"/>
              <a:t>REDIS DATABASE</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a:xfrm>
            <a:off x="4080985" y="1182339"/>
            <a:ext cx="6944563" cy="1672573"/>
          </a:xfrm>
        </p:spPr>
        <p:txBody>
          <a:bodyPr/>
          <a:lstStyle/>
          <a:p>
            <a:r>
              <a:rPr lang="en-US" sz="1800" b="0" dirty="0">
                <a:solidFill>
                  <a:schemeClr val="tx1"/>
                </a:solidFill>
              </a:rPr>
              <a:t>Redis is an open source, in-memory data structure store, used as a database, cache, and message broker. Redis provides data structures such as strings, hashes, lists, sets, sorted sets with range queries, bitmaps, hyper loglogs, geospatial indexes, and streams. You can run atomic operations on these types, like appending to a string; incrementing the value in a hash; pushing an element to a list; computing set intersection, union and difference; or getting the member with highest ranking in a sorted set.</a:t>
            </a:r>
          </a:p>
          <a:p>
            <a:r>
              <a:rPr lang="en-US" sz="1800" b="0" dirty="0">
                <a:solidFill>
                  <a:schemeClr val="tx1"/>
                </a:solidFill>
              </a:rPr>
              <a:t>To achieve top performance, Redis works with an in-memory dataset. Depending on your use case, you can persist your data either by periodically dumping the dataset to disk or by appending each command to a disk-based log. You can also disable persistence if you just need a feature-rich, networked, in-memory cache.</a:t>
            </a:r>
          </a:p>
          <a:p>
            <a:endParaRPr lang="en-US" sz="1800" b="0" dirty="0">
              <a:solidFill>
                <a:schemeClr val="tx1"/>
              </a:solidFill>
            </a:endParaRPr>
          </a:p>
        </p:txBody>
      </p:sp>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a:xfrm>
            <a:off x="4080985" y="3274934"/>
            <a:ext cx="3008434" cy="601087"/>
          </a:xfrm>
        </p:spPr>
        <p:txBody>
          <a:bodyPr/>
          <a:lstStyle/>
          <a:p>
            <a:r>
              <a:rPr lang="en-US" dirty="0">
                <a:solidFill>
                  <a:schemeClr val="accent1"/>
                </a:solidFill>
              </a:rPr>
              <a:t>RDBMS</a:t>
            </a: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a:xfrm>
            <a:off x="4080985" y="4003089"/>
            <a:ext cx="3008434" cy="2359023"/>
          </a:xfrm>
        </p:spPr>
        <p:txBody>
          <a:bodyPr/>
          <a:lstStyle/>
          <a:p>
            <a:pPr marL="0" indent="0">
              <a:buNone/>
            </a:pPr>
            <a:r>
              <a:rPr lang="en-US" sz="1600" dirty="0"/>
              <a:t>RDBMS stores everything in secondary memory.</a:t>
            </a:r>
          </a:p>
          <a:p>
            <a:pPr marL="0" indent="0">
              <a:buNone/>
            </a:pPr>
            <a:r>
              <a:rPr lang="en-US" sz="1600" dirty="0"/>
              <a:t>In RDBMS, Read and Write operations are slow because of storing data in secondary memory.</a:t>
            </a:r>
          </a:p>
          <a:p>
            <a:pPr marL="0" indent="0">
              <a:buNone/>
            </a:pPr>
            <a:r>
              <a:rPr lang="en-US" sz="1600" dirty="0"/>
              <a:t>RDBMS can hold large data which has less frequently usage and not required to be very fast.</a:t>
            </a:r>
          </a:p>
        </p:txBody>
      </p:sp>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a:xfrm>
            <a:off x="7870582" y="3263375"/>
            <a:ext cx="3008434" cy="601087"/>
          </a:xfrm>
        </p:spPr>
        <p:txBody>
          <a:bodyPr/>
          <a:lstStyle/>
          <a:p>
            <a:r>
              <a:rPr lang="en-US" dirty="0">
                <a:solidFill>
                  <a:schemeClr val="accent1"/>
                </a:solidFill>
              </a:rPr>
              <a:t>REDIS</a:t>
            </a: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a:xfrm>
            <a:off x="7870582" y="4003088"/>
            <a:ext cx="3008434" cy="2359023"/>
          </a:xfrm>
        </p:spPr>
        <p:txBody>
          <a:bodyPr/>
          <a:lstStyle/>
          <a:p>
            <a:pPr marL="0" indent="0">
              <a:buNone/>
            </a:pPr>
            <a:r>
              <a:rPr lang="en-US" sz="1600" dirty="0"/>
              <a:t>Redis stores everything in primary memory.</a:t>
            </a:r>
          </a:p>
          <a:p>
            <a:pPr marL="0" indent="0">
              <a:buNone/>
            </a:pPr>
            <a:r>
              <a:rPr lang="en-US" sz="1600" dirty="0"/>
              <a:t>In Redis, Read and Write operations are extremely fast because of storing data in primary memory.</a:t>
            </a:r>
          </a:p>
          <a:p>
            <a:pPr marL="0" indent="0">
              <a:buNone/>
            </a:pPr>
            <a:r>
              <a:rPr lang="en-US" sz="1600" dirty="0"/>
              <a:t>Redis is used only to store those small textual information which needs to be accessed, modified and inserted at a very fast rate.</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5</a:t>
            </a:fld>
            <a:endParaRPr lang="en-US" dirty="0"/>
          </a:p>
        </p:txBody>
      </p:sp>
      <p:pic>
        <p:nvPicPr>
          <p:cNvPr id="3074" name="Picture 2" descr="Data Modeling With Tables and Documents vs. Redis Structures - DZone  Database">
            <a:extLst>
              <a:ext uri="{FF2B5EF4-FFF2-40B4-BE49-F238E27FC236}">
                <a16:creationId xmlns:a16="http://schemas.microsoft.com/office/drawing/2014/main" id="{659ED597-33FC-4CD1-B1FA-B773427A8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9290"/>
            <a:ext cx="4080985" cy="26051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dis 5.0.3 &amp; 4.0.12 release, High-performance key-value database •  InfoTech News">
            <a:extLst>
              <a:ext uri="{FF2B5EF4-FFF2-40B4-BE49-F238E27FC236}">
                <a16:creationId xmlns:a16="http://schemas.microsoft.com/office/drawing/2014/main" id="{7244ED70-4EF0-4BAB-B5C8-092016FD06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122" y="4381500"/>
            <a:ext cx="29337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32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9737-6B13-46AD-93F6-FE801BC76D26}"/>
              </a:ext>
            </a:extLst>
          </p:cNvPr>
          <p:cNvSpPr>
            <a:spLocks noGrp="1"/>
          </p:cNvSpPr>
          <p:nvPr>
            <p:ph type="title"/>
          </p:nvPr>
        </p:nvSpPr>
        <p:spPr/>
        <p:txBody>
          <a:bodyPr/>
          <a:lstStyle/>
          <a:p>
            <a:r>
              <a:rPr lang="en-US" dirty="0"/>
              <a:t>flowchart</a:t>
            </a:r>
          </a:p>
        </p:txBody>
      </p:sp>
      <p:sp>
        <p:nvSpPr>
          <p:cNvPr id="7" name="Slide Number Placeholder 6">
            <a:extLst>
              <a:ext uri="{FF2B5EF4-FFF2-40B4-BE49-F238E27FC236}">
                <a16:creationId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6</a:t>
            </a:fld>
            <a:endParaRPr lang="en-US" dirty="0"/>
          </a:p>
        </p:txBody>
      </p:sp>
      <p:pic>
        <p:nvPicPr>
          <p:cNvPr id="4" name="Picture 3">
            <a:extLst>
              <a:ext uri="{FF2B5EF4-FFF2-40B4-BE49-F238E27FC236}">
                <a16:creationId xmlns:a16="http://schemas.microsoft.com/office/drawing/2014/main" id="{275E3BFF-B806-46F9-BD46-EF32DCC9A65D}"/>
              </a:ext>
            </a:extLst>
          </p:cNvPr>
          <p:cNvPicPr>
            <a:picLocks noChangeAspect="1"/>
          </p:cNvPicPr>
          <p:nvPr/>
        </p:nvPicPr>
        <p:blipFill>
          <a:blip r:embed="rId3"/>
          <a:stretch>
            <a:fillRect/>
          </a:stretch>
        </p:blipFill>
        <p:spPr>
          <a:xfrm>
            <a:off x="1053530" y="1595931"/>
            <a:ext cx="2441276" cy="4867276"/>
          </a:xfrm>
          <a:prstGeom prst="rect">
            <a:avLst/>
          </a:prstGeom>
        </p:spPr>
      </p:pic>
      <p:pic>
        <p:nvPicPr>
          <p:cNvPr id="6" name="Picture 5">
            <a:extLst>
              <a:ext uri="{FF2B5EF4-FFF2-40B4-BE49-F238E27FC236}">
                <a16:creationId xmlns:a16="http://schemas.microsoft.com/office/drawing/2014/main" id="{5DF436D0-9BB2-4488-8D5B-08E94392E4B1}"/>
              </a:ext>
            </a:extLst>
          </p:cNvPr>
          <p:cNvPicPr>
            <a:picLocks noChangeAspect="1"/>
          </p:cNvPicPr>
          <p:nvPr/>
        </p:nvPicPr>
        <p:blipFill>
          <a:blip r:embed="rId4"/>
          <a:stretch>
            <a:fillRect/>
          </a:stretch>
        </p:blipFill>
        <p:spPr>
          <a:xfrm>
            <a:off x="3630503" y="1734424"/>
            <a:ext cx="3143250" cy="1828800"/>
          </a:xfrm>
          <a:prstGeom prst="rect">
            <a:avLst/>
          </a:prstGeom>
        </p:spPr>
      </p:pic>
      <p:pic>
        <p:nvPicPr>
          <p:cNvPr id="9" name="Picture 8">
            <a:extLst>
              <a:ext uri="{FF2B5EF4-FFF2-40B4-BE49-F238E27FC236}">
                <a16:creationId xmlns:a16="http://schemas.microsoft.com/office/drawing/2014/main" id="{3C6A8530-E4EB-4AB9-B17A-41F10507B36C}"/>
              </a:ext>
            </a:extLst>
          </p:cNvPr>
          <p:cNvPicPr>
            <a:picLocks noChangeAspect="1"/>
          </p:cNvPicPr>
          <p:nvPr/>
        </p:nvPicPr>
        <p:blipFill>
          <a:blip r:embed="rId5"/>
          <a:stretch>
            <a:fillRect/>
          </a:stretch>
        </p:blipFill>
        <p:spPr>
          <a:xfrm>
            <a:off x="3582878" y="3871126"/>
            <a:ext cx="3190875" cy="1828800"/>
          </a:xfrm>
          <a:prstGeom prst="rect">
            <a:avLst/>
          </a:prstGeom>
        </p:spPr>
      </p:pic>
      <p:pic>
        <p:nvPicPr>
          <p:cNvPr id="12" name="Picture 11">
            <a:extLst>
              <a:ext uri="{FF2B5EF4-FFF2-40B4-BE49-F238E27FC236}">
                <a16:creationId xmlns:a16="http://schemas.microsoft.com/office/drawing/2014/main" id="{217F3D3E-AF26-47A7-B18F-5250F61966BF}"/>
              </a:ext>
            </a:extLst>
          </p:cNvPr>
          <p:cNvPicPr>
            <a:picLocks noChangeAspect="1"/>
          </p:cNvPicPr>
          <p:nvPr/>
        </p:nvPicPr>
        <p:blipFill>
          <a:blip r:embed="rId6"/>
          <a:stretch>
            <a:fillRect/>
          </a:stretch>
        </p:blipFill>
        <p:spPr>
          <a:xfrm>
            <a:off x="7265668" y="3871126"/>
            <a:ext cx="3362325" cy="1828800"/>
          </a:xfrm>
          <a:prstGeom prst="rect">
            <a:avLst/>
          </a:prstGeom>
        </p:spPr>
      </p:pic>
      <p:pic>
        <p:nvPicPr>
          <p:cNvPr id="15" name="Picture 14">
            <a:extLst>
              <a:ext uri="{FF2B5EF4-FFF2-40B4-BE49-F238E27FC236}">
                <a16:creationId xmlns:a16="http://schemas.microsoft.com/office/drawing/2014/main" id="{C1E75B8A-DE85-4543-849F-129B3648EDAC}"/>
              </a:ext>
            </a:extLst>
          </p:cNvPr>
          <p:cNvPicPr>
            <a:picLocks noChangeAspect="1"/>
          </p:cNvPicPr>
          <p:nvPr/>
        </p:nvPicPr>
        <p:blipFill>
          <a:blip r:embed="rId7"/>
          <a:stretch>
            <a:fillRect/>
          </a:stretch>
        </p:blipFill>
        <p:spPr>
          <a:xfrm>
            <a:off x="7284937" y="1734424"/>
            <a:ext cx="3343055" cy="1828800"/>
          </a:xfrm>
          <a:prstGeom prst="rect">
            <a:avLst/>
          </a:prstGeom>
        </p:spPr>
      </p:pic>
    </p:spTree>
    <p:extLst>
      <p:ext uri="{BB962C8B-B14F-4D97-AF65-F5344CB8AC3E}">
        <p14:creationId xmlns:p14="http://schemas.microsoft.com/office/powerpoint/2010/main" val="54240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667035" y="-74059"/>
            <a:ext cx="4985916" cy="1304069"/>
          </a:xfrm>
        </p:spPr>
        <p:txBody>
          <a:bodyPr/>
          <a:lstStyle/>
          <a:p>
            <a:pPr algn="ctr"/>
            <a:br>
              <a:rPr lang="en-US" dirty="0"/>
            </a:br>
            <a:r>
              <a:rPr lang="en-US" dirty="0"/>
              <a:t>    WORKING</a:t>
            </a:r>
          </a:p>
        </p:txBody>
      </p:sp>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a:xfrm>
            <a:off x="3770435" y="78128"/>
            <a:ext cx="3008434" cy="601087"/>
          </a:xfrm>
        </p:spPr>
        <p:txBody>
          <a:bodyPr/>
          <a:lstStyle/>
          <a:p>
            <a:r>
              <a:rPr lang="en-US" dirty="0"/>
              <a:t>STORING SHIP POSITION</a:t>
            </a:r>
            <a:endParaRPr lang="en-US" dirty="0">
              <a:solidFill>
                <a:schemeClr val="accent1"/>
              </a:solidFill>
            </a:endParaRP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a:xfrm>
            <a:off x="3770435" y="828955"/>
            <a:ext cx="3199708" cy="2600045"/>
          </a:xfrm>
        </p:spPr>
        <p:txBody>
          <a:bodyPr/>
          <a:lstStyle/>
          <a:p>
            <a:pPr marL="0" indent="0">
              <a:buNone/>
            </a:pPr>
            <a:r>
              <a:rPr lang="en-US" sz="1600" dirty="0"/>
              <a:t>Ships geospatial information in the form of latitude and longitude are stored using REDIS GEOADD which is encoded in geohash(single string).</a:t>
            </a:r>
          </a:p>
          <a:p>
            <a:pPr marL="0" indent="0">
              <a:buNone/>
            </a:pPr>
            <a:r>
              <a:rPr lang="en-US" dirty="0"/>
              <a:t>Geohash is a 52 bit integer and all such hashes are collected into a set.</a:t>
            </a:r>
          </a:p>
          <a:p>
            <a:pPr marL="0" indent="0">
              <a:buNone/>
            </a:pPr>
            <a:r>
              <a:rPr lang="en-US" sz="1600" dirty="0"/>
              <a:t>Contin</a:t>
            </a:r>
            <a:r>
              <a:rPr lang="en-US" dirty="0"/>
              <a:t>ent is used as a key to group ships information based on continent.</a:t>
            </a:r>
            <a:endParaRPr lang="en-US" sz="1600" dirty="0"/>
          </a:p>
        </p:txBody>
      </p:sp>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a:xfrm>
            <a:off x="7870582" y="78128"/>
            <a:ext cx="3008434" cy="601087"/>
          </a:xfrm>
        </p:spPr>
        <p:txBody>
          <a:bodyPr/>
          <a:lstStyle/>
          <a:p>
            <a:r>
              <a:rPr lang="en-US" dirty="0">
                <a:solidFill>
                  <a:schemeClr val="accent1"/>
                </a:solidFill>
              </a:rPr>
              <a:t>STORING CLUSTER POINT</a:t>
            </a: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a:xfrm>
            <a:off x="7581166" y="776057"/>
            <a:ext cx="3199707" cy="2600045"/>
          </a:xfrm>
        </p:spPr>
        <p:txBody>
          <a:bodyPr/>
          <a:lstStyle/>
          <a:p>
            <a:pPr marL="0" indent="0">
              <a:buNone/>
            </a:pPr>
            <a:r>
              <a:rPr lang="en-US" sz="1600" dirty="0"/>
              <a:t>Cluster point is a center coordinate of clustering point. This point is stored into a set similar to that of ship position. </a:t>
            </a:r>
          </a:p>
          <a:p>
            <a:pPr marL="0" indent="0">
              <a:buNone/>
            </a:pPr>
            <a:r>
              <a:rPr lang="en-US" sz="1600" dirty="0"/>
              <a:t>Here ZADD command is used to insert cluster point. </a:t>
            </a:r>
          </a:p>
          <a:p>
            <a:pPr marL="0" indent="0">
              <a:buNone/>
            </a:pPr>
            <a:r>
              <a:rPr lang="en-US" sz="1600" dirty="0"/>
              <a:t>Geo</a:t>
            </a:r>
            <a:r>
              <a:rPr lang="en-US" dirty="0"/>
              <a:t>hash is used as indexing which is calculated by encoding the coordinate into 52 bit geohash.</a:t>
            </a:r>
            <a:endParaRPr lang="en-US" sz="1600" dirty="0"/>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7</a:t>
            </a:fld>
            <a:endParaRPr lang="en-US" dirty="0"/>
          </a:p>
        </p:txBody>
      </p:sp>
      <p:sp>
        <p:nvSpPr>
          <p:cNvPr id="9" name="Text Placeholder 2">
            <a:extLst>
              <a:ext uri="{FF2B5EF4-FFF2-40B4-BE49-F238E27FC236}">
                <a16:creationId xmlns:a16="http://schemas.microsoft.com/office/drawing/2014/main" id="{614FE7AE-7268-450F-8DD6-DD3B4890709B}"/>
              </a:ext>
            </a:extLst>
          </p:cNvPr>
          <p:cNvSpPr txBox="1">
            <a:spLocks/>
          </p:cNvSpPr>
          <p:nvPr/>
        </p:nvSpPr>
        <p:spPr>
          <a:xfrm>
            <a:off x="3770435" y="3191932"/>
            <a:ext cx="3008434" cy="601087"/>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CLUSTER POINT QUERY</a:t>
            </a:r>
          </a:p>
        </p:txBody>
      </p:sp>
      <p:sp>
        <p:nvSpPr>
          <p:cNvPr id="10" name="Text Placeholder 2">
            <a:extLst>
              <a:ext uri="{FF2B5EF4-FFF2-40B4-BE49-F238E27FC236}">
                <a16:creationId xmlns:a16="http://schemas.microsoft.com/office/drawing/2014/main" id="{3989A45F-EE25-4B17-A9E2-82961A011CB4}"/>
              </a:ext>
            </a:extLst>
          </p:cNvPr>
          <p:cNvSpPr txBox="1">
            <a:spLocks/>
          </p:cNvSpPr>
          <p:nvPr/>
        </p:nvSpPr>
        <p:spPr>
          <a:xfrm>
            <a:off x="7870582" y="3191931"/>
            <a:ext cx="3008434" cy="601087"/>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SHIP POSITION QUERY</a:t>
            </a:r>
          </a:p>
        </p:txBody>
      </p:sp>
      <p:pic>
        <p:nvPicPr>
          <p:cNvPr id="11" name="Picture 10">
            <a:extLst>
              <a:ext uri="{FF2B5EF4-FFF2-40B4-BE49-F238E27FC236}">
                <a16:creationId xmlns:a16="http://schemas.microsoft.com/office/drawing/2014/main" id="{8F6A8039-97B6-4A61-943F-E1A0EFCCBCB3}"/>
              </a:ext>
            </a:extLst>
          </p:cNvPr>
          <p:cNvPicPr>
            <a:picLocks noChangeAspect="1"/>
          </p:cNvPicPr>
          <p:nvPr/>
        </p:nvPicPr>
        <p:blipFill>
          <a:blip r:embed="rId3"/>
          <a:stretch>
            <a:fillRect/>
          </a:stretch>
        </p:blipFill>
        <p:spPr>
          <a:xfrm>
            <a:off x="501949" y="1759464"/>
            <a:ext cx="2647950" cy="3638550"/>
          </a:xfrm>
          <a:prstGeom prst="rect">
            <a:avLst/>
          </a:prstGeom>
        </p:spPr>
      </p:pic>
      <p:pic>
        <p:nvPicPr>
          <p:cNvPr id="13" name="Picture 12">
            <a:extLst>
              <a:ext uri="{FF2B5EF4-FFF2-40B4-BE49-F238E27FC236}">
                <a16:creationId xmlns:a16="http://schemas.microsoft.com/office/drawing/2014/main" id="{C183AC09-7C95-4AA0-8319-2C75F2AAB427}"/>
              </a:ext>
            </a:extLst>
          </p:cNvPr>
          <p:cNvPicPr>
            <a:picLocks noChangeAspect="1"/>
          </p:cNvPicPr>
          <p:nvPr/>
        </p:nvPicPr>
        <p:blipFill>
          <a:blip r:embed="rId4"/>
          <a:stretch>
            <a:fillRect/>
          </a:stretch>
        </p:blipFill>
        <p:spPr>
          <a:xfrm>
            <a:off x="220961" y="5405417"/>
            <a:ext cx="3209925" cy="745218"/>
          </a:xfrm>
          <a:prstGeom prst="rect">
            <a:avLst/>
          </a:prstGeom>
        </p:spPr>
      </p:pic>
      <p:sp>
        <p:nvSpPr>
          <p:cNvPr id="15" name="Content Placeholder 3">
            <a:extLst>
              <a:ext uri="{FF2B5EF4-FFF2-40B4-BE49-F238E27FC236}">
                <a16:creationId xmlns:a16="http://schemas.microsoft.com/office/drawing/2014/main" id="{8368F1D8-157E-432A-B0BF-6650470060C8}"/>
              </a:ext>
            </a:extLst>
          </p:cNvPr>
          <p:cNvSpPr txBox="1">
            <a:spLocks/>
          </p:cNvSpPr>
          <p:nvPr/>
        </p:nvSpPr>
        <p:spPr>
          <a:xfrm>
            <a:off x="3770434" y="3863162"/>
            <a:ext cx="3294599" cy="2600045"/>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This is the retrieval process of cluster point within the current view.</a:t>
            </a:r>
          </a:p>
          <a:p>
            <a:pPr marL="0" indent="0">
              <a:buFont typeface="Arial" panose="020B0604020202020204" pitchFamily="34" charset="0"/>
              <a:buNone/>
            </a:pPr>
            <a:r>
              <a:rPr lang="en-US" dirty="0"/>
              <a:t>ZRANGEBYSCORE is the Redis command used to retrieve the data </a:t>
            </a:r>
          </a:p>
        </p:txBody>
      </p:sp>
      <p:sp>
        <p:nvSpPr>
          <p:cNvPr id="16" name="Content Placeholder 3">
            <a:extLst>
              <a:ext uri="{FF2B5EF4-FFF2-40B4-BE49-F238E27FC236}">
                <a16:creationId xmlns:a16="http://schemas.microsoft.com/office/drawing/2014/main" id="{572D9D30-30D3-4AE2-840C-41CC71B1BD56}"/>
              </a:ext>
            </a:extLst>
          </p:cNvPr>
          <p:cNvSpPr txBox="1">
            <a:spLocks/>
          </p:cNvSpPr>
          <p:nvPr/>
        </p:nvSpPr>
        <p:spPr>
          <a:xfrm>
            <a:off x="7581167" y="3863162"/>
            <a:ext cx="3008434" cy="2600045"/>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17" name="Picture 16">
            <a:extLst>
              <a:ext uri="{FF2B5EF4-FFF2-40B4-BE49-F238E27FC236}">
                <a16:creationId xmlns:a16="http://schemas.microsoft.com/office/drawing/2014/main" id="{A024A63C-DEB3-45A3-B832-552F72377ED9}"/>
              </a:ext>
            </a:extLst>
          </p:cNvPr>
          <p:cNvPicPr>
            <a:picLocks noChangeAspect="1"/>
          </p:cNvPicPr>
          <p:nvPr/>
        </p:nvPicPr>
        <p:blipFill>
          <a:blip r:embed="rId5"/>
          <a:stretch>
            <a:fillRect/>
          </a:stretch>
        </p:blipFill>
        <p:spPr>
          <a:xfrm>
            <a:off x="3770434" y="4968643"/>
            <a:ext cx="2838450" cy="457200"/>
          </a:xfrm>
          <a:prstGeom prst="rect">
            <a:avLst/>
          </a:prstGeom>
        </p:spPr>
      </p:pic>
      <p:pic>
        <p:nvPicPr>
          <p:cNvPr id="20" name="Picture 19">
            <a:extLst>
              <a:ext uri="{FF2B5EF4-FFF2-40B4-BE49-F238E27FC236}">
                <a16:creationId xmlns:a16="http://schemas.microsoft.com/office/drawing/2014/main" id="{8448B68F-33F4-4C5B-A49F-9E7AC5AECFDD}"/>
              </a:ext>
            </a:extLst>
          </p:cNvPr>
          <p:cNvPicPr>
            <a:picLocks noChangeAspect="1"/>
          </p:cNvPicPr>
          <p:nvPr/>
        </p:nvPicPr>
        <p:blipFill>
          <a:blip r:embed="rId6"/>
          <a:stretch>
            <a:fillRect/>
          </a:stretch>
        </p:blipFill>
        <p:spPr>
          <a:xfrm>
            <a:off x="3874477" y="5425843"/>
            <a:ext cx="2800350" cy="609600"/>
          </a:xfrm>
          <a:prstGeom prst="rect">
            <a:avLst/>
          </a:prstGeom>
        </p:spPr>
      </p:pic>
      <p:pic>
        <p:nvPicPr>
          <p:cNvPr id="22" name="Picture 21">
            <a:extLst>
              <a:ext uri="{FF2B5EF4-FFF2-40B4-BE49-F238E27FC236}">
                <a16:creationId xmlns:a16="http://schemas.microsoft.com/office/drawing/2014/main" id="{34DB6F14-FF7E-4183-961C-9DA5D41E94EB}"/>
              </a:ext>
            </a:extLst>
          </p:cNvPr>
          <p:cNvPicPr>
            <a:picLocks noChangeAspect="1"/>
          </p:cNvPicPr>
          <p:nvPr/>
        </p:nvPicPr>
        <p:blipFill>
          <a:blip r:embed="rId7"/>
          <a:stretch>
            <a:fillRect/>
          </a:stretch>
        </p:blipFill>
        <p:spPr>
          <a:xfrm>
            <a:off x="7685568" y="5023724"/>
            <a:ext cx="3087884" cy="374289"/>
          </a:xfrm>
          <a:prstGeom prst="rect">
            <a:avLst/>
          </a:prstGeom>
        </p:spPr>
      </p:pic>
      <p:pic>
        <p:nvPicPr>
          <p:cNvPr id="24" name="Picture 23">
            <a:extLst>
              <a:ext uri="{FF2B5EF4-FFF2-40B4-BE49-F238E27FC236}">
                <a16:creationId xmlns:a16="http://schemas.microsoft.com/office/drawing/2014/main" id="{8C781F99-58C5-49FC-AC22-740B65112741}"/>
              </a:ext>
            </a:extLst>
          </p:cNvPr>
          <p:cNvPicPr>
            <a:picLocks noChangeAspect="1"/>
          </p:cNvPicPr>
          <p:nvPr/>
        </p:nvPicPr>
        <p:blipFill>
          <a:blip r:embed="rId8"/>
          <a:stretch>
            <a:fillRect/>
          </a:stretch>
        </p:blipFill>
        <p:spPr>
          <a:xfrm>
            <a:off x="7972210" y="5398013"/>
            <a:ext cx="2743200" cy="644236"/>
          </a:xfrm>
          <a:prstGeom prst="rect">
            <a:avLst/>
          </a:prstGeom>
        </p:spPr>
      </p:pic>
      <p:sp>
        <p:nvSpPr>
          <p:cNvPr id="18" name="Content Placeholder 3">
            <a:extLst>
              <a:ext uri="{FF2B5EF4-FFF2-40B4-BE49-F238E27FC236}">
                <a16:creationId xmlns:a16="http://schemas.microsoft.com/office/drawing/2014/main" id="{11E6F95E-01F3-4B94-A868-B04A58164997}"/>
              </a:ext>
            </a:extLst>
          </p:cNvPr>
          <p:cNvSpPr txBox="1">
            <a:spLocks/>
          </p:cNvSpPr>
          <p:nvPr/>
        </p:nvSpPr>
        <p:spPr>
          <a:xfrm>
            <a:off x="7581166" y="3863162"/>
            <a:ext cx="3598668" cy="2600045"/>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GEORADIUS is used to query ship position. Continent is used as a key, cluster point latitude and longitude as center of radius and WITHCOORD parameter to return coordinate from any returned member.</a:t>
            </a:r>
          </a:p>
        </p:txBody>
      </p:sp>
    </p:spTree>
    <p:extLst>
      <p:ext uri="{BB962C8B-B14F-4D97-AF65-F5344CB8AC3E}">
        <p14:creationId xmlns:p14="http://schemas.microsoft.com/office/powerpoint/2010/main" val="130888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9737-6B13-46AD-93F6-FE801BC76D26}"/>
              </a:ext>
            </a:extLst>
          </p:cNvPr>
          <p:cNvSpPr>
            <a:spLocks noGrp="1"/>
          </p:cNvSpPr>
          <p:nvPr>
            <p:ph type="title"/>
          </p:nvPr>
        </p:nvSpPr>
        <p:spPr>
          <a:xfrm>
            <a:off x="363416" y="152787"/>
            <a:ext cx="11465168" cy="1037492"/>
          </a:xfrm>
        </p:spPr>
        <p:txBody>
          <a:bodyPr/>
          <a:lstStyle/>
          <a:p>
            <a:r>
              <a:rPr lang="en-US" dirty="0"/>
              <a:t>PLOTTING CLUSTERED SHIP INTO MAP</a:t>
            </a:r>
          </a:p>
        </p:txBody>
      </p:sp>
      <p:sp>
        <p:nvSpPr>
          <p:cNvPr id="7" name="Slide Number Placeholder 6">
            <a:extLst>
              <a:ext uri="{FF2B5EF4-FFF2-40B4-BE49-F238E27FC236}">
                <a16:creationId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8</a:t>
            </a:fld>
            <a:endParaRPr lang="en-US" dirty="0"/>
          </a:p>
        </p:txBody>
      </p:sp>
      <p:pic>
        <p:nvPicPr>
          <p:cNvPr id="5" name="Picture 4">
            <a:extLst>
              <a:ext uri="{FF2B5EF4-FFF2-40B4-BE49-F238E27FC236}">
                <a16:creationId xmlns:a16="http://schemas.microsoft.com/office/drawing/2014/main" id="{333CB9D1-17F0-46FC-B62A-453FDC06C940}"/>
              </a:ext>
            </a:extLst>
          </p:cNvPr>
          <p:cNvPicPr>
            <a:picLocks noChangeAspect="1"/>
          </p:cNvPicPr>
          <p:nvPr/>
        </p:nvPicPr>
        <p:blipFill>
          <a:blip r:embed="rId3"/>
          <a:stretch>
            <a:fillRect/>
          </a:stretch>
        </p:blipFill>
        <p:spPr>
          <a:xfrm>
            <a:off x="7846641" y="1500830"/>
            <a:ext cx="4345359" cy="2447386"/>
          </a:xfrm>
          <a:prstGeom prst="rect">
            <a:avLst/>
          </a:prstGeom>
        </p:spPr>
      </p:pic>
      <p:pic>
        <p:nvPicPr>
          <p:cNvPr id="8" name="Picture 7">
            <a:extLst>
              <a:ext uri="{FF2B5EF4-FFF2-40B4-BE49-F238E27FC236}">
                <a16:creationId xmlns:a16="http://schemas.microsoft.com/office/drawing/2014/main" id="{72A0B813-D7BC-452D-89A9-1BD3ACA93E1E}"/>
              </a:ext>
            </a:extLst>
          </p:cNvPr>
          <p:cNvPicPr>
            <a:picLocks noChangeAspect="1"/>
          </p:cNvPicPr>
          <p:nvPr/>
        </p:nvPicPr>
        <p:blipFill>
          <a:blip r:embed="rId4"/>
          <a:stretch>
            <a:fillRect/>
          </a:stretch>
        </p:blipFill>
        <p:spPr>
          <a:xfrm>
            <a:off x="8244697" y="4165368"/>
            <a:ext cx="3276600" cy="1914525"/>
          </a:xfrm>
          <a:prstGeom prst="rect">
            <a:avLst/>
          </a:prstGeom>
        </p:spPr>
      </p:pic>
      <p:sp>
        <p:nvSpPr>
          <p:cNvPr id="10" name="Title 1">
            <a:extLst>
              <a:ext uri="{FF2B5EF4-FFF2-40B4-BE49-F238E27FC236}">
                <a16:creationId xmlns:a16="http://schemas.microsoft.com/office/drawing/2014/main" id="{B06F1346-6B5E-40E7-B8F4-72814EC7121F}"/>
              </a:ext>
            </a:extLst>
          </p:cNvPr>
          <p:cNvSpPr txBox="1">
            <a:spLocks/>
          </p:cNvSpPr>
          <p:nvPr/>
        </p:nvSpPr>
        <p:spPr>
          <a:xfrm>
            <a:off x="8126369" y="2268747"/>
            <a:ext cx="6989165" cy="4121697"/>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sz="2400" b="0" dirty="0"/>
          </a:p>
        </p:txBody>
      </p:sp>
      <p:sp>
        <p:nvSpPr>
          <p:cNvPr id="418" name="Title 1">
            <a:extLst>
              <a:ext uri="{FF2B5EF4-FFF2-40B4-BE49-F238E27FC236}">
                <a16:creationId xmlns:a16="http://schemas.microsoft.com/office/drawing/2014/main" id="{3F1310BC-1652-434B-A0AE-2396E2B7F17A}"/>
              </a:ext>
            </a:extLst>
          </p:cNvPr>
          <p:cNvSpPr txBox="1">
            <a:spLocks/>
          </p:cNvSpPr>
          <p:nvPr/>
        </p:nvSpPr>
        <p:spPr>
          <a:xfrm>
            <a:off x="363416" y="1692309"/>
            <a:ext cx="7230704" cy="4511813"/>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400" b="0" cap="none" dirty="0"/>
              <a:t>The ships are plotted in a web map using marker. Cluster point query is performed to return any cluster point within current viewing map. Using cluster point we got from previous query, ship position query is performed to retrieve all ship within radius of cluster point. The response from query is then plotted into web map with marker for each data. Next, marker within cluster point is clustered into one big cluster marker. The number on cluster marker shows how many marker it contains. We can zoom into the next level, revealing the next smaller cluster marker with number on the cluster decreases. This can be done until individual ships are shown in the map. Zooming out again the clusters are shown again.</a:t>
            </a:r>
          </a:p>
        </p:txBody>
      </p:sp>
    </p:spTree>
    <p:extLst>
      <p:ext uri="{BB962C8B-B14F-4D97-AF65-F5344CB8AC3E}">
        <p14:creationId xmlns:p14="http://schemas.microsoft.com/office/powerpoint/2010/main" val="389201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CC73-AB90-4B43-A7D7-A6B92F3F2C2B}"/>
              </a:ext>
            </a:extLst>
          </p:cNvPr>
          <p:cNvSpPr>
            <a:spLocks noGrp="1"/>
          </p:cNvSpPr>
          <p:nvPr>
            <p:ph type="ctrTitle"/>
          </p:nvPr>
        </p:nvSpPr>
        <p:spPr/>
        <p:txBody>
          <a:bodyPr/>
          <a:lstStyle/>
          <a:p>
            <a:r>
              <a:rPr lang="en-US" dirty="0"/>
              <a:t>CONCLUSION</a:t>
            </a:r>
            <a:endParaRPr lang="en-IN" dirty="0"/>
          </a:p>
        </p:txBody>
      </p:sp>
      <p:sp>
        <p:nvSpPr>
          <p:cNvPr id="3" name="Subtitle 2">
            <a:extLst>
              <a:ext uri="{FF2B5EF4-FFF2-40B4-BE49-F238E27FC236}">
                <a16:creationId xmlns:a16="http://schemas.microsoft.com/office/drawing/2014/main" id="{75F0C8D8-C344-4084-8EE1-87D24AF3A9A0}"/>
              </a:ext>
            </a:extLst>
          </p:cNvPr>
          <p:cNvSpPr>
            <a:spLocks noGrp="1"/>
          </p:cNvSpPr>
          <p:nvPr>
            <p:ph type="subTitle" idx="1"/>
          </p:nvPr>
        </p:nvSpPr>
        <p:spPr>
          <a:xfrm>
            <a:off x="4686300" y="4290833"/>
            <a:ext cx="7233557" cy="1656961"/>
          </a:xfrm>
        </p:spPr>
        <p:txBody>
          <a:bodyPr>
            <a:normAutofit lnSpcReduction="10000"/>
          </a:bodyPr>
          <a:lstStyle/>
          <a:p>
            <a:r>
              <a:rPr lang="en-US" dirty="0"/>
              <a:t>We have stored, processed and retrieved ship position sent by AIS using Redis. The cluster point is used to determine the center point of the clustered ship. Then the result ship position query is plotted into the web based map using marker. The data requested by the first user is kept in the memory so reading and writing activity shall be faster. Redis is a memory based cache, the data is first kept in the memory so writing and reading activity is faster.</a:t>
            </a:r>
            <a:endParaRPr lang="en-IN" dirty="0"/>
          </a:p>
          <a:p>
            <a:endParaRPr lang="en-IN" dirty="0"/>
          </a:p>
        </p:txBody>
      </p:sp>
      <p:pic>
        <p:nvPicPr>
          <p:cNvPr id="4098" name="Picture 2" descr="Poor Supply Discipline Threatens Shipping Recovery - mfame.guru">
            <a:extLst>
              <a:ext uri="{FF2B5EF4-FFF2-40B4-BE49-F238E27FC236}">
                <a16:creationId xmlns:a16="http://schemas.microsoft.com/office/drawing/2014/main" id="{8FE537C2-0097-44F7-AFF2-C57E62ED5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94" y="237887"/>
            <a:ext cx="4031957" cy="304015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 906036] | Shipping | Know Your Meme">
            <a:extLst>
              <a:ext uri="{FF2B5EF4-FFF2-40B4-BE49-F238E27FC236}">
                <a16:creationId xmlns:a16="http://schemas.microsoft.com/office/drawing/2014/main" id="{1EE2E9B4-321A-439B-BF86-5B9DD0FEA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95" y="3497952"/>
            <a:ext cx="4031957" cy="319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500880"/>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1892</TotalTime>
  <Words>1351</Words>
  <Application>Microsoft Office PowerPoint</Application>
  <PresentationFormat>Widescreen</PresentationFormat>
  <Paragraphs>92</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FAST AND EFFICIENT CLUSTER BASED MAP FOR SHIP TRACKING </vt:lpstr>
      <vt:lpstr>INTRODUCTION</vt:lpstr>
      <vt:lpstr>  AUTOMATIC  IDENTIFICATION SYSTEM</vt:lpstr>
      <vt:lpstr> GEOSPATIAL INFORMATION</vt:lpstr>
      <vt:lpstr> REDIS DATABASE</vt:lpstr>
      <vt:lpstr>flowchart</vt:lpstr>
      <vt:lpstr>     WORKING</vt:lpstr>
      <vt:lpstr>PLOTTING CLUSTERED SHIP INTO MAP</vt:lpstr>
      <vt:lpstr>CONCLUSION</vt:lpstr>
      <vt:lpstr>Bibliography</vt:lpstr>
      <vt:lpstr>IMPLEMENTATION STRATEGY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AND EFFICIENT CLUSTER BASED MAP FOR SHIP TRACKING </dc:title>
  <dc:creator>luv arora</dc:creator>
  <cp:lastModifiedBy>luv arora</cp:lastModifiedBy>
  <cp:revision>67</cp:revision>
  <dcterms:created xsi:type="dcterms:W3CDTF">2021-03-19T12:02:38Z</dcterms:created>
  <dcterms:modified xsi:type="dcterms:W3CDTF">2021-04-06T11:06:05Z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