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78" r:id="rId6"/>
    <p:sldId id="277" r:id="rId7"/>
    <p:sldId id="276" r:id="rId8"/>
    <p:sldId id="280" r:id="rId9"/>
    <p:sldId id="282" r:id="rId10"/>
    <p:sldId id="279" r:id="rId11"/>
    <p:sldId id="281" r:id="rId12"/>
    <p:sldId id="283" r:id="rId13"/>
    <p:sldId id="28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52" autoAdjust="0"/>
  </p:normalViewPr>
  <p:slideViewPr>
    <p:cSldViewPr snapToGrid="0" showGuides="1">
      <p:cViewPr varScale="1">
        <p:scale>
          <a:sx n="91" d="100"/>
          <a:sy n="91" d="100"/>
        </p:scale>
        <p:origin x="370" y="77"/>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5/6/2021</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5/6/2021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066031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5/6/2021</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5/6/2021</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5/6/2021</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5/6/2021</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5/6/2021</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5/6/2021</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5/6/2021</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5/6/2021</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5/6/2021</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5/6/2021</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5/6/2021</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5/6/2021</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3999" y="3025409"/>
            <a:ext cx="9144000" cy="2215991"/>
          </a:xfrm>
        </p:spPr>
        <p:txBody>
          <a:bodyPr lIns="0" tIns="0" rIns="0" bIns="0" anchor="t">
            <a:spAutoFit/>
          </a:bodyPr>
          <a:lstStyle/>
          <a:p>
            <a:r>
              <a:rPr lang="en-US" b="1" dirty="0">
                <a:solidFill>
                  <a:schemeClr val="bg1"/>
                </a:solidFill>
              </a:rPr>
              <a:t>INVENTORY MANAGEMENT SYSTEM</a:t>
            </a:r>
            <a:br>
              <a:rPr lang="en-US" dirty="0">
                <a:solidFill>
                  <a:schemeClr val="bg1"/>
                </a:solidFill>
              </a:rPr>
            </a:br>
            <a:r>
              <a:rPr lang="en-US" sz="4000" dirty="0">
                <a:solidFill>
                  <a:schemeClr val="accent4"/>
                </a:solidFill>
              </a:rPr>
              <a:t> MINI PROJECT – SEM IV</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0" y="213273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 name="TextBox 10">
            <a:extLst>
              <a:ext uri="{FF2B5EF4-FFF2-40B4-BE49-F238E27FC236}">
                <a16:creationId xmlns:a16="http://schemas.microsoft.com/office/drawing/2014/main" id="{3FC22931-2666-40D4-9DE8-2B10FB6B79E0}"/>
              </a:ext>
            </a:extLst>
          </p:cNvPr>
          <p:cNvSpPr txBox="1"/>
          <p:nvPr/>
        </p:nvSpPr>
        <p:spPr>
          <a:xfrm>
            <a:off x="2955022" y="5621356"/>
            <a:ext cx="6094602" cy="707886"/>
          </a:xfrm>
          <a:prstGeom prst="rect">
            <a:avLst/>
          </a:prstGeom>
          <a:noFill/>
        </p:spPr>
        <p:txBody>
          <a:bodyPr wrap="square">
            <a:spAutoFit/>
          </a:bodyPr>
          <a:lstStyle/>
          <a:p>
            <a:r>
              <a:rPr lang="en-US" sz="2000" b="1" dirty="0">
                <a:solidFill>
                  <a:schemeClr val="bg1"/>
                </a:solidFill>
              </a:rPr>
              <a:t>LUV ARORA – 2021003</a:t>
            </a:r>
          </a:p>
          <a:p>
            <a:r>
              <a:rPr lang="en-US" sz="2000" b="1" dirty="0">
                <a:solidFill>
                  <a:schemeClr val="bg1"/>
                </a:solidFill>
              </a:rPr>
              <a:t>SARWASVI INGOLEY - 2021004</a:t>
            </a:r>
            <a:endParaRPr lang="en-IN" sz="2000" b="1" dirty="0">
              <a:solidFill>
                <a:schemeClr val="bg1"/>
              </a:solidFill>
            </a:endParaRP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6497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Problem Definition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85" name="Rectangle 84">
            <a:extLst>
              <a:ext uri="{FF2B5EF4-FFF2-40B4-BE49-F238E27FC236}">
                <a16:creationId xmlns:a16="http://schemas.microsoft.com/office/drawing/2014/main" id="{C7CFAFBF-6B2A-49A8-ADCE-FD94A08C87B3}"/>
              </a:ext>
            </a:extLst>
          </p:cNvPr>
          <p:cNvSpPr/>
          <p:nvPr/>
        </p:nvSpPr>
        <p:spPr>
          <a:xfrm>
            <a:off x="8989218" y="1778472"/>
            <a:ext cx="1371600" cy="246221"/>
          </a:xfrm>
          <a:prstGeom prst="rect">
            <a:avLst/>
          </a:prstGeom>
        </p:spPr>
        <p:txBody>
          <a:bodyPr wrap="square" lIns="0" tIns="0" rIns="0" bIns="0" anchor="ctr">
            <a:spAutoFit/>
          </a:bodyPr>
          <a:lstStyle/>
          <a:p>
            <a:pPr algn="ctr"/>
            <a:r>
              <a:rPr lang="en-US" sz="1600" dirty="0">
                <a:solidFill>
                  <a:schemeClr val="bg1"/>
                </a:solidFill>
              </a:rPr>
              <a:t>Tasks</a:t>
            </a:r>
          </a:p>
        </p:txBody>
      </p:sp>
      <p:sp>
        <p:nvSpPr>
          <p:cNvPr id="32" name="Title 1">
            <a:extLst>
              <a:ext uri="{FF2B5EF4-FFF2-40B4-BE49-F238E27FC236}">
                <a16:creationId xmlns:a16="http://schemas.microsoft.com/office/drawing/2014/main" id="{45C64D04-444E-4206-B13E-EBCAB4933D96}"/>
              </a:ext>
            </a:extLst>
          </p:cNvPr>
          <p:cNvSpPr txBox="1">
            <a:spLocks/>
          </p:cNvSpPr>
          <p:nvPr/>
        </p:nvSpPr>
        <p:spPr>
          <a:xfrm>
            <a:off x="721451" y="1298495"/>
            <a:ext cx="10152775" cy="2105192"/>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kern="50" dirty="0">
                <a:effectLst/>
                <a:latin typeface="Times New Roman" panose="02020603050405020304" pitchFamily="18" charset="0"/>
                <a:ea typeface="Times New Roman" panose="02020603050405020304" pitchFamily="18" charset="0"/>
              </a:rPr>
              <a:t>To build an application for managing inventory system which lets people purchase raw materials according to their needs. This inventory management system focuses on purchasing of raw materials for constructions. Admins have the management authority to keep checks in place.</a:t>
            </a:r>
            <a:endParaRPr lang="en-IN" sz="2400" kern="50" dirty="0">
              <a:effectLst/>
              <a:latin typeface="Times New Roman" panose="02020603050405020304" pitchFamily="18" charset="0"/>
              <a:ea typeface="Times New Roman" panose="02020603050405020304" pitchFamily="18" charset="0"/>
            </a:endParaRPr>
          </a:p>
          <a:p>
            <a:pPr algn="ctr"/>
            <a:br>
              <a:rPr lang="en-US" sz="2800" dirty="0">
                <a:solidFill>
                  <a:schemeClr val="tx1">
                    <a:lumMod val="75000"/>
                    <a:lumOff val="25000"/>
                  </a:schemeClr>
                </a:solidFill>
              </a:rPr>
            </a:br>
            <a:endParaRPr lang="en-US" sz="2800" dirty="0">
              <a:solidFill>
                <a:schemeClr val="tx1">
                  <a:lumMod val="75000"/>
                  <a:lumOff val="25000"/>
                </a:schemeClr>
              </a:solidFill>
            </a:endParaRPr>
          </a:p>
        </p:txBody>
      </p:sp>
      <p:sp>
        <p:nvSpPr>
          <p:cNvPr id="34" name="Diamond 33">
            <a:extLst>
              <a:ext uri="{FF2B5EF4-FFF2-40B4-BE49-F238E27FC236}">
                <a16:creationId xmlns:a16="http://schemas.microsoft.com/office/drawing/2014/main" id="{F32D6F2D-BACA-49B0-84CB-59F36156F439}"/>
              </a:ext>
              <a:ext uri="{C183D7F6-B498-43B3-948B-1728B52AA6E4}">
                <adec:decorative xmlns:adec="http://schemas.microsoft.com/office/drawing/2017/decorative" val="1"/>
              </a:ext>
            </a:extLst>
          </p:cNvPr>
          <p:cNvSpPr/>
          <p:nvPr/>
        </p:nvSpPr>
        <p:spPr>
          <a:xfrm>
            <a:off x="4174256" y="2759312"/>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Diamond 34">
            <a:extLst>
              <a:ext uri="{FF2B5EF4-FFF2-40B4-BE49-F238E27FC236}">
                <a16:creationId xmlns:a16="http://schemas.microsoft.com/office/drawing/2014/main" id="{C94ECB32-63BD-414E-9C3A-28ABF69350BB}"/>
              </a:ext>
              <a:ext uri="{C183D7F6-B498-43B3-948B-1728B52AA6E4}">
                <adec:decorative xmlns:adec="http://schemas.microsoft.com/office/drawing/2017/decorative" val="1"/>
              </a:ext>
            </a:extLst>
          </p:cNvPr>
          <p:cNvSpPr/>
          <p:nvPr/>
        </p:nvSpPr>
        <p:spPr>
          <a:xfrm>
            <a:off x="4641317" y="3985666"/>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Inventory Management Systems and the Features You Need">
            <a:extLst>
              <a:ext uri="{FF2B5EF4-FFF2-40B4-BE49-F238E27FC236}">
                <a16:creationId xmlns:a16="http://schemas.microsoft.com/office/drawing/2014/main" id="{4A46C5A2-F386-43EA-9364-B83D36935D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569" y="3834495"/>
            <a:ext cx="302895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portance of an Automated Inventory Management System">
            <a:extLst>
              <a:ext uri="{FF2B5EF4-FFF2-40B4-BE49-F238E27FC236}">
                <a16:creationId xmlns:a16="http://schemas.microsoft.com/office/drawing/2014/main" id="{DD04D801-2D1D-4567-8178-0ECCF21C37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0384" y="3763292"/>
            <a:ext cx="2981325"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76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599" y="291677"/>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SCOPE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1762270" y="2673009"/>
            <a:ext cx="5880685"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939141" y="2660426"/>
            <a:ext cx="4764943"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645571" y="2664622"/>
            <a:ext cx="3649211"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310627" y="2660426"/>
            <a:ext cx="2625078"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911732" y="2738691"/>
            <a:ext cx="1542421" cy="1858260"/>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457697" y="2541244"/>
            <a:ext cx="1371600" cy="246221"/>
          </a:xfrm>
          <a:prstGeom prst="rect">
            <a:avLst/>
          </a:prstGeom>
        </p:spPr>
        <p:txBody>
          <a:bodyPr wrap="square" lIns="0" tIns="0" rIns="0" bIns="0">
            <a:spAutoFit/>
          </a:bodyPr>
          <a:lstStyle/>
          <a:p>
            <a:pPr algn="ctr"/>
            <a:r>
              <a:rPr lang="en-US" sz="1600" b="1" dirty="0">
                <a:solidFill>
                  <a:schemeClr val="bg1"/>
                </a:solidFill>
              </a:rPr>
              <a:t>USER LOGIN</a:t>
            </a:r>
          </a:p>
        </p:txBody>
      </p:sp>
      <p:sp>
        <p:nvSpPr>
          <p:cNvPr id="47" name="Rectangle 46">
            <a:extLst>
              <a:ext uri="{FF2B5EF4-FFF2-40B4-BE49-F238E27FC236}">
                <a16:creationId xmlns:a16="http://schemas.microsoft.com/office/drawing/2014/main" id="{1751D31D-3535-411D-8BAC-95CCC90AB185}"/>
              </a:ext>
            </a:extLst>
          </p:cNvPr>
          <p:cNvSpPr/>
          <p:nvPr/>
        </p:nvSpPr>
        <p:spPr>
          <a:xfrm>
            <a:off x="2638225" y="2558217"/>
            <a:ext cx="1371600" cy="246221"/>
          </a:xfrm>
          <a:prstGeom prst="rect">
            <a:avLst/>
          </a:prstGeom>
        </p:spPr>
        <p:txBody>
          <a:bodyPr wrap="square" lIns="0" tIns="0" rIns="0" bIns="0">
            <a:spAutoFit/>
          </a:bodyPr>
          <a:lstStyle/>
          <a:p>
            <a:pPr algn="ctr"/>
            <a:r>
              <a:rPr lang="en-US" sz="1600" b="1" dirty="0">
                <a:solidFill>
                  <a:schemeClr val="bg1"/>
                </a:solidFill>
              </a:rPr>
              <a:t>ADMIN LOGIN</a:t>
            </a:r>
          </a:p>
        </p:txBody>
      </p:sp>
      <p:sp>
        <p:nvSpPr>
          <p:cNvPr id="48" name="Rectangle 47">
            <a:extLst>
              <a:ext uri="{FF2B5EF4-FFF2-40B4-BE49-F238E27FC236}">
                <a16:creationId xmlns:a16="http://schemas.microsoft.com/office/drawing/2014/main" id="{FA4D735A-8F75-4E2A-8F1A-CC303B0718BA}"/>
              </a:ext>
            </a:extLst>
          </p:cNvPr>
          <p:cNvSpPr/>
          <p:nvPr/>
        </p:nvSpPr>
        <p:spPr>
          <a:xfrm>
            <a:off x="4682910" y="2732603"/>
            <a:ext cx="1371600" cy="246221"/>
          </a:xfrm>
          <a:prstGeom prst="rect">
            <a:avLst/>
          </a:prstGeom>
        </p:spPr>
        <p:txBody>
          <a:bodyPr wrap="square" lIns="0" tIns="0" rIns="0" bIns="0">
            <a:spAutoFit/>
          </a:bodyPr>
          <a:lstStyle/>
          <a:p>
            <a:pPr algn="ctr"/>
            <a:r>
              <a:rPr lang="en-US" sz="1600" b="1" dirty="0">
                <a:solidFill>
                  <a:schemeClr val="bg1"/>
                </a:solidFill>
              </a:rPr>
              <a:t>ADD</a:t>
            </a:r>
          </a:p>
        </p:txBody>
      </p:sp>
      <p:sp>
        <p:nvSpPr>
          <p:cNvPr id="49" name="Rectangle 48">
            <a:extLst>
              <a:ext uri="{FF2B5EF4-FFF2-40B4-BE49-F238E27FC236}">
                <a16:creationId xmlns:a16="http://schemas.microsoft.com/office/drawing/2014/main" id="{54AB9282-0505-49EB-AABF-998083225E3A}"/>
              </a:ext>
            </a:extLst>
          </p:cNvPr>
          <p:cNvSpPr/>
          <p:nvPr/>
        </p:nvSpPr>
        <p:spPr>
          <a:xfrm>
            <a:off x="6891199" y="2994512"/>
            <a:ext cx="1371600" cy="246221"/>
          </a:xfrm>
          <a:prstGeom prst="rect">
            <a:avLst/>
          </a:prstGeom>
        </p:spPr>
        <p:txBody>
          <a:bodyPr wrap="square" lIns="0" tIns="0" rIns="0" bIns="0">
            <a:spAutoFit/>
          </a:bodyPr>
          <a:lstStyle/>
          <a:p>
            <a:pPr algn="ctr"/>
            <a:r>
              <a:rPr lang="en-US" sz="1600" b="1" dirty="0">
                <a:solidFill>
                  <a:schemeClr val="bg1"/>
                </a:solidFill>
              </a:rPr>
              <a:t>DELETE</a:t>
            </a:r>
          </a:p>
        </p:txBody>
      </p:sp>
      <p:sp>
        <p:nvSpPr>
          <p:cNvPr id="50" name="Rectangle 49">
            <a:extLst>
              <a:ext uri="{FF2B5EF4-FFF2-40B4-BE49-F238E27FC236}">
                <a16:creationId xmlns:a16="http://schemas.microsoft.com/office/drawing/2014/main" id="{D668C4B5-BCEC-465A-ADA5-6A054B15F7A3}"/>
              </a:ext>
            </a:extLst>
          </p:cNvPr>
          <p:cNvSpPr/>
          <p:nvPr/>
        </p:nvSpPr>
        <p:spPr>
          <a:xfrm>
            <a:off x="8867775" y="3161891"/>
            <a:ext cx="1371600" cy="246221"/>
          </a:xfrm>
          <a:prstGeom prst="rect">
            <a:avLst/>
          </a:prstGeom>
        </p:spPr>
        <p:txBody>
          <a:bodyPr wrap="square" lIns="0" tIns="0" rIns="0" bIns="0">
            <a:spAutoFit/>
          </a:bodyPr>
          <a:lstStyle/>
          <a:p>
            <a:pPr algn="ctr"/>
            <a:r>
              <a:rPr lang="en-US" sz="1600" b="1" dirty="0">
                <a:solidFill>
                  <a:schemeClr val="bg1"/>
                </a:solidFill>
              </a:rPr>
              <a:t>SEARCH</a:t>
            </a:r>
          </a:p>
        </p:txBody>
      </p:sp>
      <p:sp>
        <p:nvSpPr>
          <p:cNvPr id="51" name="Rectangle 50">
            <a:extLst>
              <a:ext uri="{FF2B5EF4-FFF2-40B4-BE49-F238E27FC236}">
                <a16:creationId xmlns:a16="http://schemas.microsoft.com/office/drawing/2014/main" id="{8AA18108-5B8B-4147-84A7-D30A16BEC4EA}"/>
              </a:ext>
            </a:extLst>
          </p:cNvPr>
          <p:cNvSpPr/>
          <p:nvPr/>
        </p:nvSpPr>
        <p:spPr>
          <a:xfrm>
            <a:off x="289821" y="3132781"/>
            <a:ext cx="1752042" cy="1949252"/>
          </a:xfrm>
          <a:prstGeom prst="rect">
            <a:avLst/>
          </a:prstGeom>
        </p:spPr>
        <p:txBody>
          <a:bodyPr wrap="square" lIns="0" tIns="0" rIns="0" bIns="0" anchor="t">
            <a:spAutoFit/>
          </a:bodyPr>
          <a:lstStyle/>
          <a:p>
            <a:pPr algn="ctr">
              <a:lnSpc>
                <a:spcPts val="1900"/>
              </a:lnSpc>
            </a:pPr>
            <a:r>
              <a:rPr lang="en-IN" sz="1800" kern="50" dirty="0">
                <a:effectLst/>
                <a:latin typeface="Calibri" panose="020F0502020204030204" pitchFamily="34" charset="0"/>
                <a:ea typeface="Calibri" panose="020F0502020204030204" pitchFamily="34" charset="0"/>
              </a:rPr>
              <a:t>When a user logs in, they will be only able to see the listing of the products and will be able to add them to the cart and also buy them</a:t>
            </a:r>
            <a:endParaRPr lang="en-US" sz="1400" dirty="0">
              <a:solidFill>
                <a:schemeClr val="bg1"/>
              </a:solidFill>
              <a:cs typeface="Segoe UI" panose="020B0502040204020203" pitchFamily="34" charset="0"/>
            </a:endParaRPr>
          </a:p>
        </p:txBody>
      </p:sp>
      <p:sp>
        <p:nvSpPr>
          <p:cNvPr id="52" name="Rectangle 51">
            <a:extLst>
              <a:ext uri="{FF2B5EF4-FFF2-40B4-BE49-F238E27FC236}">
                <a16:creationId xmlns:a16="http://schemas.microsoft.com/office/drawing/2014/main" id="{A8534162-B6E2-4579-9DAD-AD8DE07459BC}"/>
              </a:ext>
            </a:extLst>
          </p:cNvPr>
          <p:cNvSpPr/>
          <p:nvPr/>
        </p:nvSpPr>
        <p:spPr>
          <a:xfrm>
            <a:off x="2467643" y="3527136"/>
            <a:ext cx="1752042" cy="974626"/>
          </a:xfrm>
          <a:prstGeom prst="rect">
            <a:avLst/>
          </a:prstGeom>
        </p:spPr>
        <p:txBody>
          <a:bodyPr wrap="square" lIns="0" tIns="0" rIns="0" bIns="0" anchor="t">
            <a:spAutoFit/>
          </a:bodyPr>
          <a:lstStyle/>
          <a:p>
            <a:pPr algn="ctr">
              <a:lnSpc>
                <a:spcPts val="1900"/>
              </a:lnSpc>
            </a:pPr>
            <a:r>
              <a:rPr lang="en-IN" sz="1800" kern="50" dirty="0">
                <a:effectLst/>
                <a:latin typeface="Calibri" panose="020F0502020204030204" pitchFamily="34" charset="0"/>
                <a:ea typeface="Calibri" panose="020F0502020204030204" pitchFamily="34" charset="0"/>
              </a:rPr>
              <a:t>An admin can add or remove a product from the system</a:t>
            </a:r>
            <a:endParaRPr lang="en-US" sz="1400" dirty="0">
              <a:solidFill>
                <a:schemeClr val="bg1"/>
              </a:solidFill>
              <a:cs typeface="Segoe UI" panose="020B0502040204020203" pitchFamily="34" charset="0"/>
            </a:endParaRPr>
          </a:p>
        </p:txBody>
      </p:sp>
      <p:sp>
        <p:nvSpPr>
          <p:cNvPr id="53" name="Rectangle 52">
            <a:extLst>
              <a:ext uri="{FF2B5EF4-FFF2-40B4-BE49-F238E27FC236}">
                <a16:creationId xmlns:a16="http://schemas.microsoft.com/office/drawing/2014/main" id="{E1535E1C-6EBC-45D8-BCE1-D5B947A61FB6}"/>
              </a:ext>
            </a:extLst>
          </p:cNvPr>
          <p:cNvSpPr/>
          <p:nvPr/>
        </p:nvSpPr>
        <p:spPr>
          <a:xfrm>
            <a:off x="4512328" y="3509599"/>
            <a:ext cx="1752042" cy="974626"/>
          </a:xfrm>
          <a:prstGeom prst="rect">
            <a:avLst/>
          </a:prstGeom>
        </p:spPr>
        <p:txBody>
          <a:bodyPr wrap="square" lIns="0" tIns="0" rIns="0" bIns="0" anchor="t">
            <a:spAutoFit/>
          </a:bodyPr>
          <a:lstStyle/>
          <a:p>
            <a:pPr algn="ctr">
              <a:lnSpc>
                <a:spcPts val="1900"/>
              </a:lnSpc>
            </a:pPr>
            <a:r>
              <a:rPr lang="en-IN" sz="1800" kern="50" dirty="0">
                <a:effectLst/>
                <a:latin typeface="Calibri" panose="020F0502020204030204" pitchFamily="34" charset="0"/>
                <a:ea typeface="Calibri" panose="020F0502020204030204" pitchFamily="34" charset="0"/>
              </a:rPr>
              <a:t>A user can purchase any product by adding to cart</a:t>
            </a:r>
            <a:r>
              <a:rPr lang="en-US" sz="1400" dirty="0">
                <a:solidFill>
                  <a:schemeClr val="bg1"/>
                </a:solidFill>
                <a:cs typeface="Segoe UI" panose="020B0502040204020203" pitchFamily="34" charset="0"/>
              </a:rPr>
              <a:t> </a:t>
            </a:r>
          </a:p>
        </p:txBody>
      </p:sp>
      <p:sp>
        <p:nvSpPr>
          <p:cNvPr id="54" name="Rectangle 53">
            <a:extLst>
              <a:ext uri="{FF2B5EF4-FFF2-40B4-BE49-F238E27FC236}">
                <a16:creationId xmlns:a16="http://schemas.microsoft.com/office/drawing/2014/main" id="{28FF18A5-7B4E-4493-B38D-E732E033F82F}"/>
              </a:ext>
            </a:extLst>
          </p:cNvPr>
          <p:cNvSpPr/>
          <p:nvPr/>
        </p:nvSpPr>
        <p:spPr>
          <a:xfrm>
            <a:off x="6747145" y="3464403"/>
            <a:ext cx="1752042" cy="974626"/>
          </a:xfrm>
          <a:prstGeom prst="rect">
            <a:avLst/>
          </a:prstGeom>
        </p:spPr>
        <p:txBody>
          <a:bodyPr wrap="square" lIns="0" tIns="0" rIns="0" bIns="0" anchor="t">
            <a:spAutoFit/>
          </a:bodyPr>
          <a:lstStyle/>
          <a:p>
            <a:pPr algn="ctr">
              <a:lnSpc>
                <a:spcPts val="1900"/>
              </a:lnSpc>
            </a:pPr>
            <a:r>
              <a:rPr lang="en-IN" sz="1800" kern="50" dirty="0">
                <a:effectLst/>
                <a:latin typeface="Calibri" panose="020F0502020204030204" pitchFamily="34" charset="0"/>
                <a:ea typeface="Calibri" panose="020F0502020204030204" pitchFamily="34" charset="0"/>
              </a:rPr>
              <a:t>An admin can delete a product from the product listing</a:t>
            </a:r>
            <a:endParaRPr lang="en-US" sz="1400" dirty="0">
              <a:solidFill>
                <a:schemeClr val="bg1"/>
              </a:solidFill>
              <a:cs typeface="Segoe UI" panose="020B0502040204020203" pitchFamily="34" charset="0"/>
            </a:endParaRPr>
          </a:p>
        </p:txBody>
      </p:sp>
      <p:sp>
        <p:nvSpPr>
          <p:cNvPr id="55" name="Rectangle 54">
            <a:extLst>
              <a:ext uri="{FF2B5EF4-FFF2-40B4-BE49-F238E27FC236}">
                <a16:creationId xmlns:a16="http://schemas.microsoft.com/office/drawing/2014/main" id="{5BCD242F-9A97-473E-8E17-3F6C3C75CE68}"/>
              </a:ext>
            </a:extLst>
          </p:cNvPr>
          <p:cNvSpPr/>
          <p:nvPr/>
        </p:nvSpPr>
        <p:spPr>
          <a:xfrm>
            <a:off x="8795306" y="3440393"/>
            <a:ext cx="1752042" cy="730969"/>
          </a:xfrm>
          <a:prstGeom prst="rect">
            <a:avLst/>
          </a:prstGeom>
        </p:spPr>
        <p:txBody>
          <a:bodyPr wrap="square" lIns="0" tIns="0" rIns="0" bIns="0" anchor="t">
            <a:spAutoFit/>
          </a:bodyPr>
          <a:lstStyle/>
          <a:p>
            <a:pPr algn="ctr">
              <a:lnSpc>
                <a:spcPts val="1900"/>
              </a:lnSpc>
            </a:pPr>
            <a:r>
              <a:rPr lang="en-IN" sz="1800" kern="50" dirty="0">
                <a:effectLst/>
                <a:latin typeface="Calibri" panose="020F0502020204030204" pitchFamily="34" charset="0"/>
                <a:ea typeface="Calibri" panose="020F0502020204030204" pitchFamily="34" charset="0"/>
              </a:rPr>
              <a:t>We can also search a product by its name</a:t>
            </a:r>
            <a:endParaRPr lang="en-US" sz="1400" dirty="0">
              <a:solidFill>
                <a:schemeClr val="bg1"/>
              </a:solidFill>
              <a:cs typeface="Segoe UI" panose="020B0502040204020203" pitchFamily="34" charset="0"/>
            </a:endParaRP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948760" y="1802597"/>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156666" y="1955205"/>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Trapezoid 37">
            <a:extLst>
              <a:ext uri="{FF2B5EF4-FFF2-40B4-BE49-F238E27FC236}">
                <a16:creationId xmlns:a16="http://schemas.microsoft.com/office/drawing/2014/main" id="{6B8DD52E-F456-4439-A8C9-CE2075D37E0A}"/>
              </a:ext>
              <a:ext uri="{C183D7F6-B498-43B3-948B-1728B52AA6E4}">
                <adec:decorative xmlns:adec="http://schemas.microsoft.com/office/drawing/2017/decorative" val="1"/>
              </a:ext>
            </a:extLst>
          </p:cNvPr>
          <p:cNvSpPr/>
          <p:nvPr/>
        </p:nvSpPr>
        <p:spPr>
          <a:xfrm rot="5400000">
            <a:off x="10960046" y="3023367"/>
            <a:ext cx="708486" cy="1298217"/>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19117702-2B6F-48B7-9037-A10104468724}"/>
              </a:ext>
            </a:extLst>
          </p:cNvPr>
          <p:cNvSpPr/>
          <p:nvPr/>
        </p:nvSpPr>
        <p:spPr>
          <a:xfrm>
            <a:off x="10530579" y="3559657"/>
            <a:ext cx="1371600" cy="246221"/>
          </a:xfrm>
          <a:prstGeom prst="rect">
            <a:avLst/>
          </a:prstGeom>
        </p:spPr>
        <p:txBody>
          <a:bodyPr wrap="square" lIns="0" tIns="0" rIns="0" bIns="0">
            <a:spAutoFit/>
          </a:bodyPr>
          <a:lstStyle/>
          <a:p>
            <a:pPr algn="ctr"/>
            <a:r>
              <a:rPr lang="en-US" sz="1600" b="1" dirty="0">
                <a:solidFill>
                  <a:schemeClr val="bg1"/>
                </a:solidFill>
              </a:rPr>
              <a:t>BILL</a:t>
            </a:r>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5757"/>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PACKAGES USED</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IMPORT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MYSQLDB</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PILLOW</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TKINTER</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OS</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2803731" y="5246543"/>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TIME</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5892800" y="51530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6190781" y="5421249"/>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descr="Icon of gears. ">
            <a:extLst>
              <a:ext uri="{FF2B5EF4-FFF2-40B4-BE49-F238E27FC236}">
                <a16:creationId xmlns:a16="http://schemas.microsoft.com/office/drawing/2014/main" id="{EA181CD4-A818-4710-826C-AB8433013EA3}"/>
              </a:ext>
            </a:extLst>
          </p:cNvPr>
          <p:cNvGrpSpPr/>
          <p:nvPr/>
        </p:nvGrpSpPr>
        <p:grpSpPr>
          <a:xfrm>
            <a:off x="4717582" y="1812456"/>
            <a:ext cx="343837" cy="343837"/>
            <a:chOff x="7613650" y="1387475"/>
            <a:chExt cx="284163" cy="284163"/>
          </a:xfrm>
          <a:solidFill>
            <a:schemeClr val="bg1"/>
          </a:solidFill>
        </p:grpSpPr>
        <p:sp>
          <p:nvSpPr>
            <p:cNvPr id="47" name="Freeform 4359">
              <a:extLst>
                <a:ext uri="{FF2B5EF4-FFF2-40B4-BE49-F238E27FC236}">
                  <a16:creationId xmlns:a16="http://schemas.microsoft.com/office/drawing/2014/main" id="{B03CB5E8-67A6-4E24-B5F3-7802D1CF3356}"/>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4360">
              <a:extLst>
                <a:ext uri="{FF2B5EF4-FFF2-40B4-BE49-F238E27FC236}">
                  <a16:creationId xmlns:a16="http://schemas.microsoft.com/office/drawing/2014/main" id="{0BEBFDA8-0BB6-4A20-B63E-128D5F36C88C}"/>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48" descr="Icon of gears. ">
            <a:extLst>
              <a:ext uri="{FF2B5EF4-FFF2-40B4-BE49-F238E27FC236}">
                <a16:creationId xmlns:a16="http://schemas.microsoft.com/office/drawing/2014/main" id="{3FECD1DA-BDD2-4C28-9658-869DA1C7D241}"/>
              </a:ext>
            </a:extLst>
          </p:cNvPr>
          <p:cNvGrpSpPr/>
          <p:nvPr/>
        </p:nvGrpSpPr>
        <p:grpSpPr>
          <a:xfrm>
            <a:off x="7765960" y="3530860"/>
            <a:ext cx="343837" cy="343837"/>
            <a:chOff x="7613650" y="1387475"/>
            <a:chExt cx="284163" cy="284163"/>
          </a:xfrm>
          <a:solidFill>
            <a:schemeClr val="bg1"/>
          </a:solidFill>
        </p:grpSpPr>
        <p:sp>
          <p:nvSpPr>
            <p:cNvPr id="50" name="Freeform 4359">
              <a:extLst>
                <a:ext uri="{FF2B5EF4-FFF2-40B4-BE49-F238E27FC236}">
                  <a16:creationId xmlns:a16="http://schemas.microsoft.com/office/drawing/2014/main" id="{8F097C78-9592-4122-A29E-EC6721D8A5AA}"/>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4360">
              <a:extLst>
                <a:ext uri="{FF2B5EF4-FFF2-40B4-BE49-F238E27FC236}">
                  <a16:creationId xmlns:a16="http://schemas.microsoft.com/office/drawing/2014/main" id="{5FD52728-65BE-45B1-9234-88C17850BD56}"/>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5" name="Group 54" descr="Icon of gears. ">
            <a:extLst>
              <a:ext uri="{FF2B5EF4-FFF2-40B4-BE49-F238E27FC236}">
                <a16:creationId xmlns:a16="http://schemas.microsoft.com/office/drawing/2014/main" id="{B7C4FEAF-3448-4BB4-A72A-506C434486B0}"/>
              </a:ext>
            </a:extLst>
          </p:cNvPr>
          <p:cNvGrpSpPr/>
          <p:nvPr/>
        </p:nvGrpSpPr>
        <p:grpSpPr>
          <a:xfrm>
            <a:off x="7060469" y="1812456"/>
            <a:ext cx="343837" cy="343837"/>
            <a:chOff x="7613650" y="1387475"/>
            <a:chExt cx="284163" cy="284163"/>
          </a:xfrm>
          <a:solidFill>
            <a:schemeClr val="bg1"/>
          </a:solidFill>
        </p:grpSpPr>
        <p:sp>
          <p:nvSpPr>
            <p:cNvPr id="56" name="Freeform 4359">
              <a:extLst>
                <a:ext uri="{FF2B5EF4-FFF2-40B4-BE49-F238E27FC236}">
                  <a16:creationId xmlns:a16="http://schemas.microsoft.com/office/drawing/2014/main" id="{1B143B2F-ECA4-4C47-8AC7-D8E17B576975}"/>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60">
              <a:extLst>
                <a:ext uri="{FF2B5EF4-FFF2-40B4-BE49-F238E27FC236}">
                  <a16:creationId xmlns:a16="http://schemas.microsoft.com/office/drawing/2014/main" id="{A2BB584C-D7DE-49C3-A3C4-2239974D0CB0}"/>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8" name="Group 57" descr="Icon of gears. ">
            <a:extLst>
              <a:ext uri="{FF2B5EF4-FFF2-40B4-BE49-F238E27FC236}">
                <a16:creationId xmlns:a16="http://schemas.microsoft.com/office/drawing/2014/main" id="{A85101C4-FDE9-47E0-A3D6-5616143AB26A}"/>
              </a:ext>
            </a:extLst>
          </p:cNvPr>
          <p:cNvGrpSpPr/>
          <p:nvPr/>
        </p:nvGrpSpPr>
        <p:grpSpPr>
          <a:xfrm>
            <a:off x="3968281" y="3530860"/>
            <a:ext cx="343837" cy="343837"/>
            <a:chOff x="7613650" y="1387475"/>
            <a:chExt cx="284163" cy="284163"/>
          </a:xfrm>
          <a:solidFill>
            <a:schemeClr val="bg1"/>
          </a:solidFill>
        </p:grpSpPr>
        <p:sp>
          <p:nvSpPr>
            <p:cNvPr id="59" name="Freeform 4359">
              <a:extLst>
                <a:ext uri="{FF2B5EF4-FFF2-40B4-BE49-F238E27FC236}">
                  <a16:creationId xmlns:a16="http://schemas.microsoft.com/office/drawing/2014/main" id="{CCAC38B8-323D-4DE5-BBA7-040FA2FC9F3B}"/>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360">
              <a:extLst>
                <a:ext uri="{FF2B5EF4-FFF2-40B4-BE49-F238E27FC236}">
                  <a16:creationId xmlns:a16="http://schemas.microsoft.com/office/drawing/2014/main" id="{C1ECEA69-1D47-4015-B817-4226EED8B8AC}"/>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99715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76295"/>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DIFFICULTIES FACED</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831716" y="208548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30700" y="208548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093829" y="3504113"/>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5" name="Rectangle 34">
            <a:extLst>
              <a:ext uri="{FF2B5EF4-FFF2-40B4-BE49-F238E27FC236}">
                <a16:creationId xmlns:a16="http://schemas.microsoft.com/office/drawing/2014/main" id="{857F5370-BF8E-406B-BEAE-B1224615626A}"/>
              </a:ext>
            </a:extLst>
          </p:cNvPr>
          <p:cNvSpPr/>
          <p:nvPr/>
        </p:nvSpPr>
        <p:spPr>
          <a:xfrm>
            <a:off x="350149" y="1000491"/>
            <a:ext cx="4419333" cy="1198020"/>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cs typeface="Segoe UI" panose="020B0502040204020203" pitchFamily="34" charset="0"/>
              </a:rPr>
              <a:t>Tkinter (setting background image):</a:t>
            </a:r>
          </a:p>
          <a:p>
            <a:pPr>
              <a:lnSpc>
                <a:spcPts val="1900"/>
              </a:lnSpc>
            </a:pPr>
            <a:r>
              <a:rPr lang="en-US" sz="1400" dirty="0">
                <a:solidFill>
                  <a:schemeClr val="tx1">
                    <a:lumMod val="75000"/>
                    <a:lumOff val="25000"/>
                  </a:schemeClr>
                </a:solidFill>
                <a:cs typeface="Segoe UI" panose="020B0502040204020203" pitchFamily="34" charset="0"/>
              </a:rPr>
              <a:t>Setting up background image was difficult using frames or directly on the root object. The image would not set in the exact position with exact width and length</a:t>
            </a:r>
          </a:p>
          <a:p>
            <a:pPr>
              <a:lnSpc>
                <a:spcPts val="1900"/>
              </a:lnSpc>
            </a:pPr>
            <a:r>
              <a:rPr lang="en-US" sz="1400" dirty="0">
                <a:solidFill>
                  <a:schemeClr val="tx1">
                    <a:lumMod val="75000"/>
                    <a:lumOff val="25000"/>
                  </a:schemeClr>
                </a:solidFill>
                <a:cs typeface="Segoe UI" panose="020B0502040204020203" pitchFamily="34" charset="0"/>
              </a:rPr>
              <a:t>.</a:t>
            </a:r>
          </a:p>
        </p:txBody>
      </p:sp>
      <p:sp>
        <p:nvSpPr>
          <p:cNvPr id="36" name="Rectangle 35">
            <a:extLst>
              <a:ext uri="{FF2B5EF4-FFF2-40B4-BE49-F238E27FC236}">
                <a16:creationId xmlns:a16="http://schemas.microsoft.com/office/drawing/2014/main" id="{98F5A313-1C6C-4AEE-8556-576074B1BF06}"/>
              </a:ext>
            </a:extLst>
          </p:cNvPr>
          <p:cNvSpPr/>
          <p:nvPr/>
        </p:nvSpPr>
        <p:spPr>
          <a:xfrm>
            <a:off x="8311275" y="1843157"/>
            <a:ext cx="3257838" cy="710707"/>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cs typeface="Segoe UI" panose="020B0502040204020203" pitchFamily="34" charset="0"/>
              </a:rPr>
              <a:t>Add to Cart in user module:</a:t>
            </a:r>
          </a:p>
          <a:p>
            <a:pPr>
              <a:lnSpc>
                <a:spcPts val="1900"/>
              </a:lnSpc>
            </a:pPr>
            <a:r>
              <a:rPr lang="en-US" sz="1400" dirty="0">
                <a:solidFill>
                  <a:schemeClr val="tx1">
                    <a:lumMod val="75000"/>
                    <a:lumOff val="25000"/>
                  </a:schemeClr>
                </a:solidFill>
                <a:cs typeface="Segoe UI" panose="020B0502040204020203" pitchFamily="34" charset="0"/>
              </a:rPr>
              <a:t>Implementing Add to Cart by using tables proved to be challenging for us. </a:t>
            </a:r>
          </a:p>
        </p:txBody>
      </p:sp>
      <p:sp>
        <p:nvSpPr>
          <p:cNvPr id="37" name="Rectangle 36">
            <a:extLst>
              <a:ext uri="{FF2B5EF4-FFF2-40B4-BE49-F238E27FC236}">
                <a16:creationId xmlns:a16="http://schemas.microsoft.com/office/drawing/2014/main" id="{0C310CC8-6624-4352-A642-89EF6FA7DCE6}"/>
              </a:ext>
            </a:extLst>
          </p:cNvPr>
          <p:cNvSpPr/>
          <p:nvPr/>
        </p:nvSpPr>
        <p:spPr>
          <a:xfrm>
            <a:off x="405235" y="4659490"/>
            <a:ext cx="4007758" cy="1685333"/>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cs typeface="Segoe UI" panose="020B0502040204020203" pitchFamily="34" charset="0"/>
              </a:rPr>
              <a:t>Logging in again after logging out in admin module:</a:t>
            </a:r>
          </a:p>
          <a:p>
            <a:pPr>
              <a:lnSpc>
                <a:spcPts val="1900"/>
              </a:lnSpc>
            </a:pPr>
            <a:r>
              <a:rPr lang="en-US" sz="1400" dirty="0">
                <a:solidFill>
                  <a:schemeClr val="tx1">
                    <a:lumMod val="75000"/>
                    <a:lumOff val="25000"/>
                  </a:schemeClr>
                </a:solidFill>
                <a:cs typeface="Segoe UI" panose="020B0502040204020203" pitchFamily="34" charset="0"/>
              </a:rPr>
              <a:t>The login window redirects to Home window after successful login completion. After logging out, it redirects back to root window from where we can login again. However, after logging in again, instead of redirecting to Home window, the program would give an error</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464237" y="2670642"/>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37462" y="2713461"/>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5713553" y="4174664"/>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Rectangle 48">
            <a:extLst>
              <a:ext uri="{FF2B5EF4-FFF2-40B4-BE49-F238E27FC236}">
                <a16:creationId xmlns:a16="http://schemas.microsoft.com/office/drawing/2014/main" id="{A642AF02-C60D-4917-9513-B34FBFC6468A}"/>
              </a:ext>
            </a:extLst>
          </p:cNvPr>
          <p:cNvSpPr/>
          <p:nvPr/>
        </p:nvSpPr>
        <p:spPr>
          <a:xfrm>
            <a:off x="363578" y="2133987"/>
            <a:ext cx="2966852" cy="1198020"/>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cs typeface="Segoe UI" panose="020B0502040204020203" pitchFamily="34" charset="0"/>
              </a:rPr>
              <a:t>Solution: We used canvas for placing background image. Canvas is especially used for complex layouts. On top the canvas we placed our widgets like buttons or labels. </a:t>
            </a:r>
            <a:r>
              <a:rPr lang="en-US" sz="1400" dirty="0">
                <a:solidFill>
                  <a:schemeClr val="tx1">
                    <a:lumMod val="75000"/>
                    <a:lumOff val="25000"/>
                  </a:schemeClr>
                </a:solidFill>
                <a:cs typeface="Segoe UI" panose="020B0502040204020203" pitchFamily="34" charset="0"/>
              </a:rPr>
              <a:t>.</a:t>
            </a:r>
          </a:p>
        </p:txBody>
      </p:sp>
      <p:sp>
        <p:nvSpPr>
          <p:cNvPr id="80" name="Rectangle 79">
            <a:extLst>
              <a:ext uri="{FF2B5EF4-FFF2-40B4-BE49-F238E27FC236}">
                <a16:creationId xmlns:a16="http://schemas.microsoft.com/office/drawing/2014/main" id="{F601EBF5-025C-47EB-9D1B-C3C332EFD45B}"/>
              </a:ext>
            </a:extLst>
          </p:cNvPr>
          <p:cNvSpPr/>
          <p:nvPr/>
        </p:nvSpPr>
        <p:spPr>
          <a:xfrm>
            <a:off x="4842458" y="5576786"/>
            <a:ext cx="4007759" cy="710707"/>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cs typeface="Segoe UI" panose="020B0502040204020203" pitchFamily="34" charset="0"/>
              </a:rPr>
              <a:t>Solution: We created another python file for the Home window and called that file using os.system() method to open it.</a:t>
            </a:r>
            <a:endParaRPr lang="en-US" sz="1400" dirty="0">
              <a:solidFill>
                <a:schemeClr val="tx1">
                  <a:lumMod val="75000"/>
                  <a:lumOff val="25000"/>
                </a:schemeClr>
              </a:solidFill>
              <a:cs typeface="Segoe UI" panose="020B0502040204020203" pitchFamily="34" charset="0"/>
            </a:endParaRPr>
          </a:p>
        </p:txBody>
      </p:sp>
      <p:sp>
        <p:nvSpPr>
          <p:cNvPr id="82" name="Rectangle 81">
            <a:extLst>
              <a:ext uri="{FF2B5EF4-FFF2-40B4-BE49-F238E27FC236}">
                <a16:creationId xmlns:a16="http://schemas.microsoft.com/office/drawing/2014/main" id="{CD835ACC-1FDC-4F20-BB66-6C76D2380A51}"/>
              </a:ext>
            </a:extLst>
          </p:cNvPr>
          <p:cNvSpPr/>
          <p:nvPr/>
        </p:nvSpPr>
        <p:spPr>
          <a:xfrm>
            <a:off x="8311275" y="3093795"/>
            <a:ext cx="3652125" cy="95436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cs typeface="Segoe UI" panose="020B0502040204020203" pitchFamily="34" charset="0"/>
              </a:rPr>
              <a:t>Solution: We opted for a simpler way to implement it by using dictionaries. It was now easier to print, remove items from the cart, and print that on the bill</a:t>
            </a:r>
            <a:endParaRPr lang="en-US" sz="1400" dirty="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3887579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1285"/>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WORK DISTRIBUTION</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DF70A5E0-9A88-452F-A060-E217800B4DBB}"/>
              </a:ext>
            </a:extLst>
          </p:cNvPr>
          <p:cNvGraphicFramePr>
            <a:graphicFrameLocks noGrp="1"/>
          </p:cNvGraphicFramePr>
          <p:nvPr>
            <p:extLst>
              <p:ext uri="{D42A27DB-BD31-4B8C-83A1-F6EECF244321}">
                <p14:modId xmlns:p14="http://schemas.microsoft.com/office/powerpoint/2010/main" val="3828611735"/>
              </p:ext>
            </p:extLst>
          </p:nvPr>
        </p:nvGraphicFramePr>
        <p:xfrm>
          <a:off x="2139351" y="1476462"/>
          <a:ext cx="8013939" cy="4700500"/>
        </p:xfrm>
        <a:graphic>
          <a:graphicData uri="http://schemas.openxmlformats.org/drawingml/2006/table">
            <a:tbl>
              <a:tblPr>
                <a:tableStyleId>{5C22544A-7EE6-4342-B048-85BDC9FD1C3A}</a:tableStyleId>
              </a:tblPr>
              <a:tblGrid>
                <a:gridCol w="3134837">
                  <a:extLst>
                    <a:ext uri="{9D8B030D-6E8A-4147-A177-3AD203B41FA5}">
                      <a16:colId xmlns:a16="http://schemas.microsoft.com/office/drawing/2014/main" val="3330679314"/>
                    </a:ext>
                  </a:extLst>
                </a:gridCol>
                <a:gridCol w="2375327">
                  <a:extLst>
                    <a:ext uri="{9D8B030D-6E8A-4147-A177-3AD203B41FA5}">
                      <a16:colId xmlns:a16="http://schemas.microsoft.com/office/drawing/2014/main" val="2114407678"/>
                    </a:ext>
                  </a:extLst>
                </a:gridCol>
                <a:gridCol w="2503775">
                  <a:extLst>
                    <a:ext uri="{9D8B030D-6E8A-4147-A177-3AD203B41FA5}">
                      <a16:colId xmlns:a16="http://schemas.microsoft.com/office/drawing/2014/main" val="226948585"/>
                    </a:ext>
                  </a:extLst>
                </a:gridCol>
              </a:tblGrid>
              <a:tr h="421328">
                <a:tc>
                  <a:txBody>
                    <a:bodyPr/>
                    <a:lstStyle/>
                    <a:p>
                      <a:pPr>
                        <a:lnSpc>
                          <a:spcPct val="115000"/>
                        </a:lnSpc>
                        <a:spcAft>
                          <a:spcPts val="1000"/>
                        </a:spcAft>
                      </a:pPr>
                      <a:r>
                        <a:rPr lang="en-IN" sz="1100" kern="50">
                          <a:effectLst/>
                        </a:rPr>
                        <a:t>Task</a:t>
                      </a:r>
                      <a:endParaRPr lang="en-IN" sz="1000" kern="50">
                        <a:effectLst/>
                        <a:latin typeface="Calibri" panose="020F0502020204030204" pitchFamily="34" charset="0"/>
                        <a:ea typeface="Calibri" panose="020F0502020204030204" pitchFamily="34" charset="0"/>
                      </a:endParaRPr>
                    </a:p>
                  </a:txBody>
                  <a:tcPr marL="64905" marR="64905" marT="0" marB="0" anchor="ctr"/>
                </a:tc>
                <a:tc>
                  <a:txBody>
                    <a:bodyPr/>
                    <a:lstStyle/>
                    <a:p>
                      <a:pPr indent="-1270" algn="ctr">
                        <a:lnSpc>
                          <a:spcPct val="115000"/>
                        </a:lnSpc>
                        <a:spcAft>
                          <a:spcPts val="1000"/>
                        </a:spcAft>
                      </a:pPr>
                      <a:r>
                        <a:rPr lang="en-IN" sz="1100" kern="50">
                          <a:effectLst/>
                        </a:rPr>
                        <a:t>Luv Arora</a:t>
                      </a:r>
                      <a:endParaRPr lang="en-IN" sz="1000" kern="50">
                        <a:effectLst/>
                        <a:latin typeface="Calibri" panose="020F0502020204030204" pitchFamily="34" charset="0"/>
                        <a:ea typeface="Calibri" panose="020F0502020204030204" pitchFamily="34" charset="0"/>
                      </a:endParaRPr>
                    </a:p>
                  </a:txBody>
                  <a:tcPr marL="64905" marR="64905" marT="0" marB="0" anchor="ctr"/>
                </a:tc>
                <a:tc>
                  <a:txBody>
                    <a:bodyPr/>
                    <a:lstStyle/>
                    <a:p>
                      <a:pPr indent="-1270" algn="ctr">
                        <a:lnSpc>
                          <a:spcPct val="115000"/>
                        </a:lnSpc>
                        <a:spcAft>
                          <a:spcPts val="1000"/>
                        </a:spcAft>
                      </a:pPr>
                      <a:r>
                        <a:rPr lang="en-IN" sz="1100" kern="50">
                          <a:effectLst/>
                        </a:rPr>
                        <a:t>Sarwasvi Ingoley</a:t>
                      </a:r>
                      <a:endParaRPr lang="en-IN" sz="1000" kern="50">
                        <a:effectLst/>
                        <a:latin typeface="Calibri" panose="020F0502020204030204" pitchFamily="34" charset="0"/>
                        <a:ea typeface="Calibri" panose="020F0502020204030204" pitchFamily="34" charset="0"/>
                      </a:endParaRPr>
                    </a:p>
                  </a:txBody>
                  <a:tcPr marL="64905" marR="64905" marT="0" marB="0" anchor="ctr"/>
                </a:tc>
                <a:extLst>
                  <a:ext uri="{0D108BD9-81ED-4DB2-BD59-A6C34878D82A}">
                    <a16:rowId xmlns:a16="http://schemas.microsoft.com/office/drawing/2014/main" val="2822872268"/>
                  </a:ext>
                </a:extLst>
              </a:tr>
              <a:tr h="314859">
                <a:tc gridSpan="3">
                  <a:txBody>
                    <a:bodyPr/>
                    <a:lstStyle/>
                    <a:p>
                      <a:pPr indent="-1270">
                        <a:lnSpc>
                          <a:spcPct val="115000"/>
                        </a:lnSpc>
                        <a:spcAft>
                          <a:spcPts val="1000"/>
                        </a:spcAft>
                      </a:pPr>
                      <a:r>
                        <a:rPr lang="en-IN" sz="1100" kern="50">
                          <a:effectLst/>
                        </a:rPr>
                        <a:t>UI: </a:t>
                      </a:r>
                      <a:endParaRPr lang="en-IN" sz="1000" kern="50">
                        <a:effectLst/>
                        <a:latin typeface="Calibri" panose="020F0502020204030204" pitchFamily="34" charset="0"/>
                        <a:ea typeface="Calibri" panose="020F0502020204030204" pitchFamily="34" charset="0"/>
                      </a:endParaRPr>
                    </a:p>
                  </a:txBody>
                  <a:tcPr marL="64905" marR="64905"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5514117"/>
                  </a:ext>
                </a:extLst>
              </a:tr>
              <a:tr h="284997">
                <a:tc>
                  <a:txBody>
                    <a:bodyPr/>
                    <a:lstStyle/>
                    <a:p>
                      <a:pPr indent="-1270">
                        <a:lnSpc>
                          <a:spcPct val="115000"/>
                        </a:lnSpc>
                        <a:spcAft>
                          <a:spcPts val="1000"/>
                        </a:spcAft>
                      </a:pPr>
                      <a:r>
                        <a:rPr lang="en-IN" sz="1100" kern="50">
                          <a:effectLst/>
                        </a:rPr>
                        <a:t>Design</a:t>
                      </a:r>
                      <a:endParaRPr lang="en-IN" sz="1000" kern="50">
                        <a:effectLst/>
                        <a:latin typeface="Calibri" panose="020F0502020204030204" pitchFamily="34" charset="0"/>
                        <a:ea typeface="Calibri" panose="020F0502020204030204" pitchFamily="34" charset="0"/>
                      </a:endParaRPr>
                    </a:p>
                  </a:txBody>
                  <a:tcPr marL="64905" marR="64905" marT="0" marB="0" anchor="ctr"/>
                </a:tc>
                <a:tc>
                  <a:txBody>
                    <a:bodyPr/>
                    <a:lstStyle/>
                    <a:p>
                      <a:pPr indent="-1270" algn="ctr">
                        <a:lnSpc>
                          <a:spcPct val="115000"/>
                        </a:lnSpc>
                        <a:spcAft>
                          <a:spcPts val="1000"/>
                        </a:spcAft>
                      </a:pPr>
                      <a:r>
                        <a:rPr lang="en-IN" sz="1100" kern="50">
                          <a:effectLst/>
                          <a:sym typeface="Wingdings" panose="05000000000000000000" pitchFamily="2" charset="2"/>
                        </a:rPr>
                        <a:t></a:t>
                      </a:r>
                      <a:endParaRPr lang="en-IN" sz="1000" kern="50">
                        <a:effectLst/>
                        <a:latin typeface="Calibri" panose="020F0502020204030204" pitchFamily="34" charset="0"/>
                        <a:ea typeface="Calibri" panose="020F0502020204030204" pitchFamily="34" charset="0"/>
                      </a:endParaRPr>
                    </a:p>
                  </a:txBody>
                  <a:tcPr marL="64905" marR="64905" marT="0" marB="0" anchor="ctr"/>
                </a:tc>
                <a:tc>
                  <a:txBody>
                    <a:bodyPr/>
                    <a:lstStyle/>
                    <a:p>
                      <a:pPr indent="-1270" algn="ctr">
                        <a:lnSpc>
                          <a:spcPct val="115000"/>
                        </a:lnSpc>
                        <a:spcAft>
                          <a:spcPts val="1000"/>
                        </a:spcAft>
                      </a:pPr>
                      <a:r>
                        <a:rPr lang="en-IN" sz="1100" kern="50">
                          <a:effectLst/>
                          <a:sym typeface="Wingdings" panose="05000000000000000000" pitchFamily="2" charset="2"/>
                        </a:rPr>
                        <a:t></a:t>
                      </a:r>
                      <a:endParaRPr lang="en-IN" sz="1000" kern="50">
                        <a:effectLst/>
                        <a:latin typeface="Calibri" panose="020F0502020204030204" pitchFamily="34" charset="0"/>
                        <a:ea typeface="Calibri" panose="020F0502020204030204" pitchFamily="34" charset="0"/>
                      </a:endParaRPr>
                    </a:p>
                  </a:txBody>
                  <a:tcPr marL="64905" marR="64905" marT="0" marB="0" anchor="ctr"/>
                </a:tc>
                <a:extLst>
                  <a:ext uri="{0D108BD9-81ED-4DB2-BD59-A6C34878D82A}">
                    <a16:rowId xmlns:a16="http://schemas.microsoft.com/office/drawing/2014/main" val="3695808583"/>
                  </a:ext>
                </a:extLst>
              </a:tr>
              <a:tr h="261626">
                <a:tc>
                  <a:txBody>
                    <a:bodyPr/>
                    <a:lstStyle/>
                    <a:p>
                      <a:pPr indent="-1270">
                        <a:lnSpc>
                          <a:spcPct val="115000"/>
                        </a:lnSpc>
                        <a:spcAft>
                          <a:spcPts val="1000"/>
                        </a:spcAft>
                      </a:pPr>
                      <a:r>
                        <a:rPr lang="en-IN" sz="1100" kern="50">
                          <a:effectLst/>
                        </a:rPr>
                        <a:t>Coding</a:t>
                      </a:r>
                      <a:endParaRPr lang="en-IN" sz="1000" kern="50">
                        <a:effectLst/>
                        <a:latin typeface="Calibri" panose="020F0502020204030204" pitchFamily="34" charset="0"/>
                        <a:ea typeface="Calibri" panose="020F0502020204030204" pitchFamily="34" charset="0"/>
                      </a:endParaRPr>
                    </a:p>
                  </a:txBody>
                  <a:tcPr marL="64905" marR="64905" marT="0" marB="0" anchor="ctr"/>
                </a:tc>
                <a:tc>
                  <a:txBody>
                    <a:bodyPr/>
                    <a:lstStyle/>
                    <a:p>
                      <a:pPr indent="-1270" algn="ctr">
                        <a:lnSpc>
                          <a:spcPct val="115000"/>
                        </a:lnSpc>
                        <a:spcAft>
                          <a:spcPts val="1000"/>
                        </a:spcAft>
                      </a:pPr>
                      <a:r>
                        <a:rPr lang="en-IN" sz="1100" kern="50">
                          <a:effectLst/>
                          <a:sym typeface="Wingdings" panose="05000000000000000000" pitchFamily="2" charset="2"/>
                        </a:rPr>
                        <a:t></a:t>
                      </a:r>
                      <a:endParaRPr lang="en-IN" sz="1000" kern="50">
                        <a:effectLst/>
                        <a:latin typeface="Calibri" panose="020F0502020204030204" pitchFamily="34" charset="0"/>
                        <a:ea typeface="Calibri" panose="020F0502020204030204" pitchFamily="34" charset="0"/>
                      </a:endParaRPr>
                    </a:p>
                  </a:txBody>
                  <a:tcPr marL="64905" marR="64905" marT="0" marB="0" anchor="ctr"/>
                </a:tc>
                <a:tc>
                  <a:txBody>
                    <a:bodyPr/>
                    <a:lstStyle/>
                    <a:p>
                      <a:pPr indent="-1270" algn="ctr">
                        <a:lnSpc>
                          <a:spcPct val="115000"/>
                        </a:lnSpc>
                        <a:spcAft>
                          <a:spcPts val="1000"/>
                        </a:spcAft>
                      </a:pPr>
                      <a:r>
                        <a:rPr lang="en-IN" sz="1100" kern="50">
                          <a:effectLst/>
                          <a:sym typeface="Wingdings" panose="05000000000000000000" pitchFamily="2" charset="2"/>
                        </a:rPr>
                        <a:t></a:t>
                      </a:r>
                      <a:endParaRPr lang="en-IN" sz="1000" kern="50">
                        <a:effectLst/>
                        <a:latin typeface="Calibri" panose="020F0502020204030204" pitchFamily="34" charset="0"/>
                        <a:ea typeface="Calibri" panose="020F0502020204030204" pitchFamily="34" charset="0"/>
                      </a:endParaRPr>
                    </a:p>
                  </a:txBody>
                  <a:tcPr marL="64905" marR="64905" marT="0" marB="0" anchor="ctr"/>
                </a:tc>
                <a:extLst>
                  <a:ext uri="{0D108BD9-81ED-4DB2-BD59-A6C34878D82A}">
                    <a16:rowId xmlns:a16="http://schemas.microsoft.com/office/drawing/2014/main" val="1322803116"/>
                  </a:ext>
                </a:extLst>
              </a:tr>
              <a:tr h="345372">
                <a:tc gridSpan="3">
                  <a:txBody>
                    <a:bodyPr/>
                    <a:lstStyle/>
                    <a:p>
                      <a:pPr indent="-1270">
                        <a:lnSpc>
                          <a:spcPct val="115000"/>
                        </a:lnSpc>
                        <a:spcAft>
                          <a:spcPts val="1000"/>
                        </a:spcAft>
                      </a:pPr>
                      <a:r>
                        <a:rPr lang="en-IN" sz="1100" kern="50">
                          <a:effectLst/>
                        </a:rPr>
                        <a:t>Database:</a:t>
                      </a:r>
                      <a:endParaRPr lang="en-IN" sz="1000" kern="50">
                        <a:effectLst/>
                        <a:latin typeface="Calibri" panose="020F0502020204030204" pitchFamily="34" charset="0"/>
                        <a:ea typeface="Calibri" panose="020F0502020204030204" pitchFamily="34" charset="0"/>
                      </a:endParaRPr>
                    </a:p>
                  </a:txBody>
                  <a:tcPr marL="64905" marR="64905"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911303608"/>
                  </a:ext>
                </a:extLst>
              </a:tr>
              <a:tr h="206444">
                <a:tc>
                  <a:txBody>
                    <a:bodyPr/>
                    <a:lstStyle/>
                    <a:p>
                      <a:pPr indent="-1270">
                        <a:lnSpc>
                          <a:spcPct val="115000"/>
                        </a:lnSpc>
                        <a:spcAft>
                          <a:spcPts val="1000"/>
                        </a:spcAft>
                      </a:pPr>
                      <a:r>
                        <a:rPr lang="en-IN" sz="1100" kern="50">
                          <a:effectLst/>
                        </a:rPr>
                        <a:t>Table design</a:t>
                      </a:r>
                      <a:endParaRPr lang="en-IN" sz="1000" kern="50">
                        <a:effectLst/>
                        <a:latin typeface="Calibri" panose="020F0502020204030204" pitchFamily="34" charset="0"/>
                        <a:ea typeface="Calibri" panose="020F0502020204030204" pitchFamily="34" charset="0"/>
                      </a:endParaRPr>
                    </a:p>
                  </a:txBody>
                  <a:tcPr marL="64905" marR="64905" marT="0" marB="0" anchor="ctr"/>
                </a:tc>
                <a:tc>
                  <a:txBody>
                    <a:bodyPr/>
                    <a:lstStyle/>
                    <a:p>
                      <a:pPr indent="-1270" algn="ctr">
                        <a:lnSpc>
                          <a:spcPct val="115000"/>
                        </a:lnSpc>
                        <a:spcAft>
                          <a:spcPts val="1000"/>
                        </a:spcAft>
                      </a:pPr>
                      <a:r>
                        <a:rPr lang="en-IN" sz="1100" kern="50">
                          <a:effectLst/>
                          <a:sym typeface="Wingdings" panose="05000000000000000000" pitchFamily="2" charset="2"/>
                        </a:rPr>
                        <a:t></a:t>
                      </a:r>
                      <a:endParaRPr lang="en-IN" sz="1000" kern="50">
                        <a:effectLst/>
                        <a:latin typeface="Calibri" panose="020F0502020204030204" pitchFamily="34" charset="0"/>
                        <a:ea typeface="Calibri" panose="020F0502020204030204" pitchFamily="34" charset="0"/>
                      </a:endParaRPr>
                    </a:p>
                  </a:txBody>
                  <a:tcPr marL="64905" marR="64905" marT="0" marB="0" anchor="ctr"/>
                </a:tc>
                <a:tc>
                  <a:txBody>
                    <a:bodyPr/>
                    <a:lstStyle/>
                    <a:p>
                      <a:pPr indent="-1270" algn="ctr">
                        <a:lnSpc>
                          <a:spcPct val="115000"/>
                        </a:lnSpc>
                        <a:spcAft>
                          <a:spcPts val="1000"/>
                        </a:spcAft>
                      </a:pPr>
                      <a:r>
                        <a:rPr lang="en-IN" sz="1100" kern="50">
                          <a:effectLst/>
                          <a:sym typeface="Wingdings" panose="05000000000000000000" pitchFamily="2" charset="2"/>
                        </a:rPr>
                        <a:t></a:t>
                      </a:r>
                      <a:endParaRPr lang="en-IN" sz="1000" kern="50">
                        <a:effectLst/>
                        <a:latin typeface="Calibri" panose="020F0502020204030204" pitchFamily="34" charset="0"/>
                        <a:ea typeface="Calibri" panose="020F0502020204030204" pitchFamily="34" charset="0"/>
                      </a:endParaRPr>
                    </a:p>
                  </a:txBody>
                  <a:tcPr marL="64905" marR="64905" marT="0" marB="0" anchor="ctr"/>
                </a:tc>
                <a:extLst>
                  <a:ext uri="{0D108BD9-81ED-4DB2-BD59-A6C34878D82A}">
                    <a16:rowId xmlns:a16="http://schemas.microsoft.com/office/drawing/2014/main" val="793565518"/>
                  </a:ext>
                </a:extLst>
              </a:tr>
              <a:tr h="206444">
                <a:tc>
                  <a:txBody>
                    <a:bodyPr/>
                    <a:lstStyle/>
                    <a:p>
                      <a:pPr indent="-1270">
                        <a:lnSpc>
                          <a:spcPct val="115000"/>
                        </a:lnSpc>
                        <a:spcAft>
                          <a:spcPts val="1000"/>
                        </a:spcAft>
                      </a:pPr>
                      <a:r>
                        <a:rPr lang="en-IN" sz="1100" kern="50">
                          <a:effectLst/>
                        </a:rPr>
                        <a:t>Query design</a:t>
                      </a:r>
                      <a:endParaRPr lang="en-IN" sz="1000" kern="50">
                        <a:effectLst/>
                        <a:latin typeface="Calibri" panose="020F0502020204030204" pitchFamily="34" charset="0"/>
                        <a:ea typeface="Calibri" panose="020F0502020204030204" pitchFamily="34" charset="0"/>
                      </a:endParaRPr>
                    </a:p>
                  </a:txBody>
                  <a:tcPr marL="64905" marR="64905" marT="0" marB="0" anchor="ctr"/>
                </a:tc>
                <a:tc>
                  <a:txBody>
                    <a:bodyPr/>
                    <a:lstStyle/>
                    <a:p>
                      <a:pPr indent="-1270" algn="ctr">
                        <a:lnSpc>
                          <a:spcPct val="115000"/>
                        </a:lnSpc>
                        <a:spcAft>
                          <a:spcPts val="1000"/>
                        </a:spcAft>
                      </a:pPr>
                      <a:r>
                        <a:rPr lang="en-IN" sz="1100" kern="50">
                          <a:effectLst/>
                          <a:sym typeface="Wingdings" panose="05000000000000000000" pitchFamily="2" charset="2"/>
                        </a:rPr>
                        <a:t></a:t>
                      </a:r>
                      <a:endParaRPr lang="en-IN" sz="1000" kern="50">
                        <a:effectLst/>
                        <a:latin typeface="Calibri" panose="020F0502020204030204" pitchFamily="34" charset="0"/>
                        <a:ea typeface="Calibri" panose="020F0502020204030204" pitchFamily="34" charset="0"/>
                      </a:endParaRPr>
                    </a:p>
                  </a:txBody>
                  <a:tcPr marL="64905" marR="64905" marT="0" marB="0" anchor="ctr"/>
                </a:tc>
                <a:tc>
                  <a:txBody>
                    <a:bodyPr/>
                    <a:lstStyle/>
                    <a:p>
                      <a:pPr indent="-1270" algn="ctr">
                        <a:lnSpc>
                          <a:spcPct val="115000"/>
                        </a:lnSpc>
                        <a:spcAft>
                          <a:spcPts val="1000"/>
                        </a:spcAft>
                      </a:pPr>
                      <a:r>
                        <a:rPr lang="en-IN" sz="1100" kern="50">
                          <a:effectLst/>
                          <a:sym typeface="Wingdings" panose="05000000000000000000" pitchFamily="2" charset="2"/>
                        </a:rPr>
                        <a:t></a:t>
                      </a:r>
                      <a:endParaRPr lang="en-IN" sz="1000" kern="50">
                        <a:effectLst/>
                        <a:latin typeface="Calibri" panose="020F0502020204030204" pitchFamily="34" charset="0"/>
                        <a:ea typeface="Calibri" panose="020F0502020204030204" pitchFamily="34" charset="0"/>
                      </a:endParaRPr>
                    </a:p>
                  </a:txBody>
                  <a:tcPr marL="64905" marR="64905" marT="0" marB="0" anchor="ctr"/>
                </a:tc>
                <a:extLst>
                  <a:ext uri="{0D108BD9-81ED-4DB2-BD59-A6C34878D82A}">
                    <a16:rowId xmlns:a16="http://schemas.microsoft.com/office/drawing/2014/main" val="2241082733"/>
                  </a:ext>
                </a:extLst>
              </a:tr>
              <a:tr h="214235">
                <a:tc>
                  <a:txBody>
                    <a:bodyPr/>
                    <a:lstStyle/>
                    <a:p>
                      <a:pPr indent="-1270">
                        <a:lnSpc>
                          <a:spcPct val="115000"/>
                        </a:lnSpc>
                        <a:spcAft>
                          <a:spcPts val="1000"/>
                        </a:spcAft>
                      </a:pPr>
                      <a:r>
                        <a:rPr lang="en-IN" sz="1100" kern="50">
                          <a:effectLst/>
                        </a:rPr>
                        <a:t>Coding</a:t>
                      </a:r>
                      <a:endParaRPr lang="en-IN" sz="1000" kern="50">
                        <a:effectLst/>
                        <a:latin typeface="Calibri" panose="020F0502020204030204" pitchFamily="34" charset="0"/>
                        <a:ea typeface="Calibri" panose="020F0502020204030204" pitchFamily="34" charset="0"/>
                      </a:endParaRPr>
                    </a:p>
                  </a:txBody>
                  <a:tcPr marL="64905" marR="64905" marT="0" marB="0" anchor="ctr"/>
                </a:tc>
                <a:tc>
                  <a:txBody>
                    <a:bodyPr/>
                    <a:lstStyle/>
                    <a:p>
                      <a:pPr indent="-1270" algn="ctr">
                        <a:lnSpc>
                          <a:spcPct val="115000"/>
                        </a:lnSpc>
                        <a:spcAft>
                          <a:spcPts val="1000"/>
                        </a:spcAft>
                      </a:pPr>
                      <a:r>
                        <a:rPr lang="en-IN" sz="1100" kern="50">
                          <a:effectLst/>
                          <a:sym typeface="Wingdings" panose="05000000000000000000" pitchFamily="2" charset="2"/>
                        </a:rPr>
                        <a:t></a:t>
                      </a:r>
                      <a:endParaRPr lang="en-IN" sz="1000" kern="50">
                        <a:effectLst/>
                        <a:latin typeface="Calibri" panose="020F0502020204030204" pitchFamily="34" charset="0"/>
                        <a:ea typeface="Calibri" panose="020F0502020204030204" pitchFamily="34" charset="0"/>
                      </a:endParaRPr>
                    </a:p>
                  </a:txBody>
                  <a:tcPr marL="64905" marR="64905" marT="0" marB="0" anchor="ctr"/>
                </a:tc>
                <a:tc>
                  <a:txBody>
                    <a:bodyPr/>
                    <a:lstStyle/>
                    <a:p>
                      <a:pPr indent="-1270" algn="ctr">
                        <a:lnSpc>
                          <a:spcPct val="115000"/>
                        </a:lnSpc>
                        <a:spcAft>
                          <a:spcPts val="1000"/>
                        </a:spcAft>
                      </a:pPr>
                      <a:r>
                        <a:rPr lang="en-IN" sz="1100" kern="50">
                          <a:effectLst/>
                          <a:sym typeface="Wingdings" panose="05000000000000000000" pitchFamily="2" charset="2"/>
                        </a:rPr>
                        <a:t></a:t>
                      </a:r>
                      <a:endParaRPr lang="en-IN" sz="1000" kern="50">
                        <a:effectLst/>
                        <a:latin typeface="Calibri" panose="020F0502020204030204" pitchFamily="34" charset="0"/>
                        <a:ea typeface="Calibri" panose="020F0502020204030204" pitchFamily="34" charset="0"/>
                      </a:endParaRPr>
                    </a:p>
                  </a:txBody>
                  <a:tcPr marL="64905" marR="64905" marT="0" marB="0" anchor="ctr"/>
                </a:tc>
                <a:extLst>
                  <a:ext uri="{0D108BD9-81ED-4DB2-BD59-A6C34878D82A}">
                    <a16:rowId xmlns:a16="http://schemas.microsoft.com/office/drawing/2014/main" val="1554224001"/>
                  </a:ext>
                </a:extLst>
              </a:tr>
              <a:tr h="359654">
                <a:tc gridSpan="3">
                  <a:txBody>
                    <a:bodyPr/>
                    <a:lstStyle/>
                    <a:p>
                      <a:pPr indent="-1270">
                        <a:lnSpc>
                          <a:spcPct val="115000"/>
                        </a:lnSpc>
                        <a:spcAft>
                          <a:spcPts val="1000"/>
                        </a:spcAft>
                      </a:pPr>
                      <a:r>
                        <a:rPr lang="en-IN" sz="1100" kern="50">
                          <a:effectLst/>
                        </a:rPr>
                        <a:t>Program:</a:t>
                      </a:r>
                      <a:endParaRPr lang="en-IN" sz="1000" kern="50">
                        <a:effectLst/>
                        <a:latin typeface="Calibri" panose="020F0502020204030204" pitchFamily="34" charset="0"/>
                        <a:ea typeface="Calibri" panose="020F0502020204030204" pitchFamily="34" charset="0"/>
                      </a:endParaRPr>
                    </a:p>
                  </a:txBody>
                  <a:tcPr marL="64905" marR="64905"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88570877"/>
                  </a:ext>
                </a:extLst>
              </a:tr>
              <a:tr h="214235">
                <a:tc>
                  <a:txBody>
                    <a:bodyPr/>
                    <a:lstStyle/>
                    <a:p>
                      <a:pPr indent="-1270">
                        <a:lnSpc>
                          <a:spcPct val="115000"/>
                        </a:lnSpc>
                        <a:spcAft>
                          <a:spcPts val="1000"/>
                        </a:spcAft>
                      </a:pPr>
                      <a:r>
                        <a:rPr lang="en-IN" sz="1100" kern="50">
                          <a:effectLst/>
                        </a:rPr>
                        <a:t>Admin Module</a:t>
                      </a:r>
                      <a:endParaRPr lang="en-IN" sz="1000" kern="50">
                        <a:effectLst/>
                        <a:latin typeface="Calibri" panose="020F0502020204030204" pitchFamily="34" charset="0"/>
                        <a:ea typeface="Calibri" panose="020F0502020204030204" pitchFamily="34" charset="0"/>
                      </a:endParaRPr>
                    </a:p>
                  </a:txBody>
                  <a:tcPr marL="64905" marR="64905" marT="0" marB="0" anchor="ctr"/>
                </a:tc>
                <a:tc>
                  <a:txBody>
                    <a:bodyPr/>
                    <a:lstStyle/>
                    <a:p>
                      <a:pPr indent="-1270" algn="ctr">
                        <a:lnSpc>
                          <a:spcPct val="115000"/>
                        </a:lnSpc>
                        <a:spcAft>
                          <a:spcPts val="1000"/>
                        </a:spcAft>
                      </a:pPr>
                      <a:r>
                        <a:rPr lang="en-IN" sz="1100" kern="50">
                          <a:effectLst/>
                        </a:rPr>
                        <a:t> </a:t>
                      </a:r>
                      <a:endParaRPr lang="en-IN" sz="1000" kern="50">
                        <a:effectLst/>
                        <a:latin typeface="Calibri" panose="020F0502020204030204" pitchFamily="34" charset="0"/>
                        <a:ea typeface="Calibri" panose="020F0502020204030204" pitchFamily="34" charset="0"/>
                      </a:endParaRPr>
                    </a:p>
                  </a:txBody>
                  <a:tcPr marL="64905" marR="64905" marT="0" marB="0" anchor="ctr"/>
                </a:tc>
                <a:tc>
                  <a:txBody>
                    <a:bodyPr/>
                    <a:lstStyle/>
                    <a:p>
                      <a:pPr indent="-1270" algn="ctr">
                        <a:lnSpc>
                          <a:spcPct val="115000"/>
                        </a:lnSpc>
                        <a:spcAft>
                          <a:spcPts val="1000"/>
                        </a:spcAft>
                      </a:pPr>
                      <a:r>
                        <a:rPr lang="en-IN" sz="1100" kern="50">
                          <a:effectLst/>
                          <a:sym typeface="Wingdings" panose="05000000000000000000" pitchFamily="2" charset="2"/>
                        </a:rPr>
                        <a:t></a:t>
                      </a:r>
                      <a:endParaRPr lang="en-IN" sz="1000" kern="50">
                        <a:effectLst/>
                        <a:latin typeface="Calibri" panose="020F0502020204030204" pitchFamily="34" charset="0"/>
                        <a:ea typeface="Calibri" panose="020F0502020204030204" pitchFamily="34" charset="0"/>
                      </a:endParaRPr>
                    </a:p>
                  </a:txBody>
                  <a:tcPr marL="64905" marR="64905" marT="0" marB="0" anchor="ctr"/>
                </a:tc>
                <a:extLst>
                  <a:ext uri="{0D108BD9-81ED-4DB2-BD59-A6C34878D82A}">
                    <a16:rowId xmlns:a16="http://schemas.microsoft.com/office/drawing/2014/main" val="1984810647"/>
                  </a:ext>
                </a:extLst>
              </a:tr>
              <a:tr h="206444">
                <a:tc>
                  <a:txBody>
                    <a:bodyPr/>
                    <a:lstStyle/>
                    <a:p>
                      <a:pPr indent="-1270">
                        <a:lnSpc>
                          <a:spcPct val="115000"/>
                        </a:lnSpc>
                        <a:spcAft>
                          <a:spcPts val="1000"/>
                        </a:spcAft>
                      </a:pPr>
                      <a:r>
                        <a:rPr lang="en-IN" sz="1100" kern="50">
                          <a:effectLst/>
                        </a:rPr>
                        <a:t>User Module</a:t>
                      </a:r>
                      <a:endParaRPr lang="en-IN" sz="1000" kern="50">
                        <a:effectLst/>
                        <a:latin typeface="Calibri" panose="020F0502020204030204" pitchFamily="34" charset="0"/>
                        <a:ea typeface="Calibri" panose="020F0502020204030204" pitchFamily="34" charset="0"/>
                      </a:endParaRPr>
                    </a:p>
                  </a:txBody>
                  <a:tcPr marL="64905" marR="64905" marT="0" marB="0" anchor="ctr"/>
                </a:tc>
                <a:tc>
                  <a:txBody>
                    <a:bodyPr/>
                    <a:lstStyle/>
                    <a:p>
                      <a:pPr indent="-1270" algn="ctr">
                        <a:lnSpc>
                          <a:spcPct val="115000"/>
                        </a:lnSpc>
                        <a:spcAft>
                          <a:spcPts val="1000"/>
                        </a:spcAft>
                      </a:pPr>
                      <a:r>
                        <a:rPr lang="en-IN" sz="1100" kern="50">
                          <a:effectLst/>
                          <a:sym typeface="Wingdings" panose="05000000000000000000" pitchFamily="2" charset="2"/>
                        </a:rPr>
                        <a:t></a:t>
                      </a:r>
                      <a:endParaRPr lang="en-IN" sz="1000" kern="50">
                        <a:effectLst/>
                        <a:latin typeface="Calibri" panose="020F0502020204030204" pitchFamily="34" charset="0"/>
                        <a:ea typeface="Calibri" panose="020F0502020204030204" pitchFamily="34" charset="0"/>
                      </a:endParaRPr>
                    </a:p>
                  </a:txBody>
                  <a:tcPr marL="64905" marR="64905" marT="0" marB="0" anchor="ctr"/>
                </a:tc>
                <a:tc>
                  <a:txBody>
                    <a:bodyPr/>
                    <a:lstStyle/>
                    <a:p>
                      <a:pPr indent="-1270" algn="ctr">
                        <a:lnSpc>
                          <a:spcPct val="115000"/>
                        </a:lnSpc>
                        <a:spcAft>
                          <a:spcPts val="1000"/>
                        </a:spcAft>
                      </a:pPr>
                      <a:r>
                        <a:rPr lang="en-IN" sz="1100" kern="50">
                          <a:effectLst/>
                        </a:rPr>
                        <a:t> </a:t>
                      </a:r>
                      <a:endParaRPr lang="en-IN" sz="1000" kern="50">
                        <a:effectLst/>
                        <a:latin typeface="Calibri" panose="020F0502020204030204" pitchFamily="34" charset="0"/>
                        <a:ea typeface="Calibri" panose="020F0502020204030204" pitchFamily="34" charset="0"/>
                      </a:endParaRPr>
                    </a:p>
                  </a:txBody>
                  <a:tcPr marL="64905" marR="64905" marT="0" marB="0" anchor="ctr"/>
                </a:tc>
                <a:extLst>
                  <a:ext uri="{0D108BD9-81ED-4DB2-BD59-A6C34878D82A}">
                    <a16:rowId xmlns:a16="http://schemas.microsoft.com/office/drawing/2014/main" val="1469228881"/>
                  </a:ext>
                </a:extLst>
              </a:tr>
              <a:tr h="416459">
                <a:tc>
                  <a:txBody>
                    <a:bodyPr/>
                    <a:lstStyle/>
                    <a:p>
                      <a:pPr indent="-1270">
                        <a:lnSpc>
                          <a:spcPct val="115000"/>
                        </a:lnSpc>
                        <a:spcAft>
                          <a:spcPts val="1000"/>
                        </a:spcAft>
                      </a:pPr>
                      <a:r>
                        <a:rPr lang="en-IN" sz="1100" kern="50">
                          <a:effectLst/>
                        </a:rPr>
                        <a:t>Add to Cart / Buy Now Module</a:t>
                      </a:r>
                      <a:endParaRPr lang="en-IN" sz="1000" kern="50">
                        <a:effectLst/>
                        <a:latin typeface="Calibri" panose="020F0502020204030204" pitchFamily="34" charset="0"/>
                        <a:ea typeface="Calibri" panose="020F0502020204030204" pitchFamily="34" charset="0"/>
                      </a:endParaRPr>
                    </a:p>
                  </a:txBody>
                  <a:tcPr marL="64905" marR="64905" marT="0" marB="0" anchor="ctr"/>
                </a:tc>
                <a:tc>
                  <a:txBody>
                    <a:bodyPr/>
                    <a:lstStyle/>
                    <a:p>
                      <a:pPr indent="-1270" algn="ctr">
                        <a:lnSpc>
                          <a:spcPct val="115000"/>
                        </a:lnSpc>
                        <a:spcAft>
                          <a:spcPts val="1000"/>
                        </a:spcAft>
                      </a:pPr>
                      <a:r>
                        <a:rPr lang="en-IN" sz="1100" kern="50">
                          <a:effectLst/>
                          <a:sym typeface="Wingdings" panose="05000000000000000000" pitchFamily="2" charset="2"/>
                        </a:rPr>
                        <a:t></a:t>
                      </a:r>
                      <a:endParaRPr lang="en-IN" sz="1000" kern="50">
                        <a:effectLst/>
                        <a:latin typeface="Calibri" panose="020F0502020204030204" pitchFamily="34" charset="0"/>
                        <a:ea typeface="Calibri" panose="020F0502020204030204" pitchFamily="34" charset="0"/>
                      </a:endParaRPr>
                    </a:p>
                  </a:txBody>
                  <a:tcPr marL="64905" marR="64905" marT="0" marB="0" anchor="ctr"/>
                </a:tc>
                <a:tc>
                  <a:txBody>
                    <a:bodyPr/>
                    <a:lstStyle/>
                    <a:p>
                      <a:pPr indent="-1270" algn="ctr">
                        <a:lnSpc>
                          <a:spcPct val="115000"/>
                        </a:lnSpc>
                        <a:spcAft>
                          <a:spcPts val="1000"/>
                        </a:spcAft>
                      </a:pPr>
                      <a:r>
                        <a:rPr lang="en-IN" sz="1100" kern="50">
                          <a:effectLst/>
                          <a:sym typeface="Wingdings" panose="05000000000000000000" pitchFamily="2" charset="2"/>
                        </a:rPr>
                        <a:t></a:t>
                      </a:r>
                      <a:endParaRPr lang="en-IN" sz="1000" kern="50">
                        <a:effectLst/>
                        <a:latin typeface="Calibri" panose="020F0502020204030204" pitchFamily="34" charset="0"/>
                        <a:ea typeface="Calibri" panose="020F0502020204030204" pitchFamily="34" charset="0"/>
                      </a:endParaRPr>
                    </a:p>
                  </a:txBody>
                  <a:tcPr marL="64905" marR="64905" marT="0" marB="0" anchor="ctr"/>
                </a:tc>
                <a:extLst>
                  <a:ext uri="{0D108BD9-81ED-4DB2-BD59-A6C34878D82A}">
                    <a16:rowId xmlns:a16="http://schemas.microsoft.com/office/drawing/2014/main" val="3091127111"/>
                  </a:ext>
                </a:extLst>
              </a:tr>
              <a:tr h="306421">
                <a:tc gridSpan="3">
                  <a:txBody>
                    <a:bodyPr/>
                    <a:lstStyle/>
                    <a:p>
                      <a:pPr indent="-1270">
                        <a:lnSpc>
                          <a:spcPct val="115000"/>
                        </a:lnSpc>
                        <a:spcAft>
                          <a:spcPts val="1000"/>
                        </a:spcAft>
                      </a:pPr>
                      <a:r>
                        <a:rPr lang="en-IN" sz="1100" kern="50">
                          <a:effectLst/>
                        </a:rPr>
                        <a:t>Testing:</a:t>
                      </a:r>
                      <a:endParaRPr lang="en-IN" sz="1000" kern="50">
                        <a:effectLst/>
                        <a:latin typeface="Calibri" panose="020F0502020204030204" pitchFamily="34" charset="0"/>
                        <a:ea typeface="Calibri" panose="020F0502020204030204" pitchFamily="34" charset="0"/>
                      </a:endParaRPr>
                    </a:p>
                  </a:txBody>
                  <a:tcPr marL="64905" marR="64905"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9178291"/>
                  </a:ext>
                </a:extLst>
              </a:tr>
              <a:tr h="214235">
                <a:tc>
                  <a:txBody>
                    <a:bodyPr/>
                    <a:lstStyle/>
                    <a:p>
                      <a:pPr indent="-1270">
                        <a:lnSpc>
                          <a:spcPct val="115000"/>
                        </a:lnSpc>
                        <a:spcAft>
                          <a:spcPts val="1000"/>
                        </a:spcAft>
                      </a:pPr>
                      <a:r>
                        <a:rPr lang="en-IN" sz="1100" kern="50">
                          <a:effectLst/>
                        </a:rPr>
                        <a:t>Test Cases</a:t>
                      </a:r>
                      <a:endParaRPr lang="en-IN" sz="1000" kern="50">
                        <a:effectLst/>
                        <a:latin typeface="Calibri" panose="020F0502020204030204" pitchFamily="34" charset="0"/>
                        <a:ea typeface="Calibri" panose="020F0502020204030204" pitchFamily="34" charset="0"/>
                      </a:endParaRPr>
                    </a:p>
                  </a:txBody>
                  <a:tcPr marL="64905" marR="64905" marT="0" marB="0" anchor="ctr"/>
                </a:tc>
                <a:tc>
                  <a:txBody>
                    <a:bodyPr/>
                    <a:lstStyle/>
                    <a:p>
                      <a:pPr indent="-1270" algn="ctr">
                        <a:lnSpc>
                          <a:spcPct val="115000"/>
                        </a:lnSpc>
                        <a:spcAft>
                          <a:spcPts val="1000"/>
                        </a:spcAft>
                      </a:pPr>
                      <a:r>
                        <a:rPr lang="en-IN" sz="1100" kern="50">
                          <a:effectLst/>
                          <a:sym typeface="Wingdings" panose="05000000000000000000" pitchFamily="2" charset="2"/>
                        </a:rPr>
                        <a:t></a:t>
                      </a:r>
                      <a:endParaRPr lang="en-IN" sz="1000" kern="50">
                        <a:effectLst/>
                        <a:latin typeface="Calibri" panose="020F0502020204030204" pitchFamily="34" charset="0"/>
                        <a:ea typeface="Calibri" panose="020F0502020204030204" pitchFamily="34" charset="0"/>
                      </a:endParaRPr>
                    </a:p>
                  </a:txBody>
                  <a:tcPr marL="64905" marR="64905" marT="0" marB="0" anchor="ctr"/>
                </a:tc>
                <a:tc>
                  <a:txBody>
                    <a:bodyPr/>
                    <a:lstStyle/>
                    <a:p>
                      <a:pPr indent="-1270" algn="ctr">
                        <a:lnSpc>
                          <a:spcPct val="115000"/>
                        </a:lnSpc>
                        <a:spcAft>
                          <a:spcPts val="1000"/>
                        </a:spcAft>
                      </a:pPr>
                      <a:r>
                        <a:rPr lang="en-IN" sz="1100" kern="50">
                          <a:effectLst/>
                          <a:sym typeface="Wingdings" panose="05000000000000000000" pitchFamily="2" charset="2"/>
                        </a:rPr>
                        <a:t></a:t>
                      </a:r>
                      <a:endParaRPr lang="en-IN" sz="1000" kern="50">
                        <a:effectLst/>
                        <a:latin typeface="Calibri" panose="020F0502020204030204" pitchFamily="34" charset="0"/>
                        <a:ea typeface="Calibri" panose="020F0502020204030204" pitchFamily="34" charset="0"/>
                      </a:endParaRPr>
                    </a:p>
                  </a:txBody>
                  <a:tcPr marL="64905" marR="64905" marT="0" marB="0" anchor="ctr"/>
                </a:tc>
                <a:extLst>
                  <a:ext uri="{0D108BD9-81ED-4DB2-BD59-A6C34878D82A}">
                    <a16:rowId xmlns:a16="http://schemas.microsoft.com/office/drawing/2014/main" val="2396731952"/>
                  </a:ext>
                </a:extLst>
              </a:tr>
              <a:tr h="314859">
                <a:tc gridSpan="3">
                  <a:txBody>
                    <a:bodyPr/>
                    <a:lstStyle/>
                    <a:p>
                      <a:pPr indent="-1270">
                        <a:lnSpc>
                          <a:spcPct val="115000"/>
                        </a:lnSpc>
                        <a:spcAft>
                          <a:spcPts val="1000"/>
                        </a:spcAft>
                      </a:pPr>
                      <a:r>
                        <a:rPr lang="en-IN" sz="1100" kern="50">
                          <a:effectLst/>
                        </a:rPr>
                        <a:t>Presentation:</a:t>
                      </a:r>
                      <a:endParaRPr lang="en-IN" sz="1000" kern="50">
                        <a:effectLst/>
                        <a:latin typeface="Calibri" panose="020F0502020204030204" pitchFamily="34" charset="0"/>
                        <a:ea typeface="Calibri" panose="020F0502020204030204" pitchFamily="34" charset="0"/>
                      </a:endParaRPr>
                    </a:p>
                  </a:txBody>
                  <a:tcPr marL="64905" marR="64905" marT="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39322849"/>
                  </a:ext>
                </a:extLst>
              </a:tr>
              <a:tr h="206444">
                <a:tc>
                  <a:txBody>
                    <a:bodyPr/>
                    <a:lstStyle/>
                    <a:p>
                      <a:pPr indent="-1270">
                        <a:lnSpc>
                          <a:spcPct val="115000"/>
                        </a:lnSpc>
                        <a:spcAft>
                          <a:spcPts val="1000"/>
                        </a:spcAft>
                      </a:pPr>
                      <a:r>
                        <a:rPr lang="en-IN" sz="1100" kern="50">
                          <a:effectLst/>
                        </a:rPr>
                        <a:t>Report</a:t>
                      </a:r>
                      <a:endParaRPr lang="en-IN" sz="1000" kern="50">
                        <a:effectLst/>
                        <a:latin typeface="Calibri" panose="020F0502020204030204" pitchFamily="34" charset="0"/>
                        <a:ea typeface="Calibri" panose="020F0502020204030204" pitchFamily="34" charset="0"/>
                      </a:endParaRPr>
                    </a:p>
                  </a:txBody>
                  <a:tcPr marL="64905" marR="64905" marT="0" marB="0" anchor="ctr"/>
                </a:tc>
                <a:tc>
                  <a:txBody>
                    <a:bodyPr/>
                    <a:lstStyle/>
                    <a:p>
                      <a:pPr indent="-1270" algn="ctr">
                        <a:lnSpc>
                          <a:spcPct val="115000"/>
                        </a:lnSpc>
                        <a:spcAft>
                          <a:spcPts val="1000"/>
                        </a:spcAft>
                      </a:pPr>
                      <a:r>
                        <a:rPr lang="en-IN" sz="1100" kern="50">
                          <a:effectLst/>
                        </a:rPr>
                        <a:t> </a:t>
                      </a:r>
                      <a:endParaRPr lang="en-IN" sz="1000" kern="50">
                        <a:effectLst/>
                        <a:latin typeface="Calibri" panose="020F0502020204030204" pitchFamily="34" charset="0"/>
                        <a:ea typeface="Calibri" panose="020F0502020204030204" pitchFamily="34" charset="0"/>
                      </a:endParaRPr>
                    </a:p>
                  </a:txBody>
                  <a:tcPr marL="64905" marR="64905" marT="0" marB="0" anchor="ctr"/>
                </a:tc>
                <a:tc>
                  <a:txBody>
                    <a:bodyPr/>
                    <a:lstStyle/>
                    <a:p>
                      <a:pPr indent="-1270" algn="ctr">
                        <a:lnSpc>
                          <a:spcPct val="115000"/>
                        </a:lnSpc>
                        <a:spcAft>
                          <a:spcPts val="1000"/>
                        </a:spcAft>
                      </a:pPr>
                      <a:r>
                        <a:rPr lang="en-IN" sz="1100" kern="50">
                          <a:effectLst/>
                          <a:sym typeface="Wingdings" panose="05000000000000000000" pitchFamily="2" charset="2"/>
                        </a:rPr>
                        <a:t></a:t>
                      </a:r>
                      <a:endParaRPr lang="en-IN" sz="1000" kern="50">
                        <a:effectLst/>
                        <a:latin typeface="Calibri" panose="020F0502020204030204" pitchFamily="34" charset="0"/>
                        <a:ea typeface="Calibri" panose="020F0502020204030204" pitchFamily="34" charset="0"/>
                      </a:endParaRPr>
                    </a:p>
                  </a:txBody>
                  <a:tcPr marL="64905" marR="64905" marT="0" marB="0" anchor="ctr"/>
                </a:tc>
                <a:extLst>
                  <a:ext uri="{0D108BD9-81ED-4DB2-BD59-A6C34878D82A}">
                    <a16:rowId xmlns:a16="http://schemas.microsoft.com/office/drawing/2014/main" val="2193067303"/>
                  </a:ext>
                </a:extLst>
              </a:tr>
              <a:tr h="206444">
                <a:tc>
                  <a:txBody>
                    <a:bodyPr/>
                    <a:lstStyle/>
                    <a:p>
                      <a:pPr indent="-1270">
                        <a:lnSpc>
                          <a:spcPct val="115000"/>
                        </a:lnSpc>
                        <a:spcAft>
                          <a:spcPts val="1000"/>
                        </a:spcAft>
                      </a:pPr>
                      <a:r>
                        <a:rPr lang="en-IN" sz="1100" kern="50">
                          <a:effectLst/>
                        </a:rPr>
                        <a:t>PowerPoint</a:t>
                      </a:r>
                      <a:endParaRPr lang="en-IN" sz="1000" kern="50">
                        <a:effectLst/>
                        <a:latin typeface="Calibri" panose="020F0502020204030204" pitchFamily="34" charset="0"/>
                        <a:ea typeface="Calibri" panose="020F0502020204030204" pitchFamily="34" charset="0"/>
                      </a:endParaRPr>
                    </a:p>
                  </a:txBody>
                  <a:tcPr marL="64905" marR="64905" marT="0" marB="0" anchor="ctr"/>
                </a:tc>
                <a:tc>
                  <a:txBody>
                    <a:bodyPr/>
                    <a:lstStyle/>
                    <a:p>
                      <a:pPr indent="-1270" algn="ctr">
                        <a:lnSpc>
                          <a:spcPct val="115000"/>
                        </a:lnSpc>
                        <a:spcAft>
                          <a:spcPts val="1000"/>
                        </a:spcAft>
                      </a:pPr>
                      <a:r>
                        <a:rPr lang="en-IN" sz="1100" kern="50">
                          <a:effectLst/>
                          <a:sym typeface="Wingdings" panose="05000000000000000000" pitchFamily="2" charset="2"/>
                        </a:rPr>
                        <a:t></a:t>
                      </a:r>
                      <a:endParaRPr lang="en-IN" sz="1000" kern="50">
                        <a:effectLst/>
                        <a:latin typeface="Calibri" panose="020F0502020204030204" pitchFamily="34" charset="0"/>
                        <a:ea typeface="Calibri" panose="020F0502020204030204" pitchFamily="34" charset="0"/>
                      </a:endParaRPr>
                    </a:p>
                  </a:txBody>
                  <a:tcPr marL="64905" marR="64905" marT="0" marB="0" anchor="ctr"/>
                </a:tc>
                <a:tc>
                  <a:txBody>
                    <a:bodyPr/>
                    <a:lstStyle/>
                    <a:p>
                      <a:pPr indent="-1270" algn="ctr">
                        <a:lnSpc>
                          <a:spcPct val="115000"/>
                        </a:lnSpc>
                        <a:spcAft>
                          <a:spcPts val="1000"/>
                        </a:spcAft>
                      </a:pPr>
                      <a:r>
                        <a:rPr lang="en-IN" sz="1100" kern="50" dirty="0">
                          <a:effectLst/>
                        </a:rPr>
                        <a:t> </a:t>
                      </a:r>
                      <a:endParaRPr lang="en-IN" sz="1000" kern="50" dirty="0">
                        <a:effectLst/>
                        <a:latin typeface="Calibri" panose="020F0502020204030204" pitchFamily="34" charset="0"/>
                        <a:ea typeface="Calibri" panose="020F0502020204030204" pitchFamily="34" charset="0"/>
                      </a:endParaRPr>
                    </a:p>
                  </a:txBody>
                  <a:tcPr marL="64905" marR="64905" marT="0" marB="0" anchor="ctr"/>
                </a:tc>
                <a:extLst>
                  <a:ext uri="{0D108BD9-81ED-4DB2-BD59-A6C34878D82A}">
                    <a16:rowId xmlns:a16="http://schemas.microsoft.com/office/drawing/2014/main" val="3163008322"/>
                  </a:ext>
                </a:extLst>
              </a:tr>
            </a:tbl>
          </a:graphicData>
        </a:graphic>
      </p:graphicFrame>
      <p:sp>
        <p:nvSpPr>
          <p:cNvPr id="6" name="Rectangle 2">
            <a:extLst>
              <a:ext uri="{FF2B5EF4-FFF2-40B4-BE49-F238E27FC236}">
                <a16:creationId xmlns:a16="http://schemas.microsoft.com/office/drawing/2014/main" id="{F5CF7646-6718-40EB-9127-FED22DC49D03}"/>
              </a:ext>
            </a:extLst>
          </p:cNvPr>
          <p:cNvSpPr>
            <a:spLocks noChangeArrowheads="1"/>
          </p:cNvSpPr>
          <p:nvPr/>
        </p:nvSpPr>
        <p:spPr bwMode="auto">
          <a:xfrm>
            <a:off x="-4354741" y="1825624"/>
            <a:ext cx="2360334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06171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337657" y="13509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ADMIN MODULE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64DB5DBC-169B-4B84-B5BB-6D2726664F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4580" y="774426"/>
            <a:ext cx="6605923" cy="6083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2140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8</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7502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USER MODULE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098" name="Picture 2">
            <a:extLst>
              <a:ext uri="{FF2B5EF4-FFF2-40B4-BE49-F238E27FC236}">
                <a16:creationId xmlns:a16="http://schemas.microsoft.com/office/drawing/2014/main" id="{3CDAB337-AB64-4B5E-B05A-60FB7D371E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9419" y="679257"/>
            <a:ext cx="7000281" cy="6119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5445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83871"/>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FUTURE SCOPE</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3612243" y="3612114"/>
            <a:ext cx="4967514" cy="1052166"/>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CONCLUSION</a:t>
            </a:r>
          </a:p>
        </p:txBody>
      </p:sp>
      <p:sp>
        <p:nvSpPr>
          <p:cNvPr id="4" name="TextBox 3">
            <a:extLst>
              <a:ext uri="{FF2B5EF4-FFF2-40B4-BE49-F238E27FC236}">
                <a16:creationId xmlns:a16="http://schemas.microsoft.com/office/drawing/2014/main" id="{42B0C199-C056-4DE6-AF2F-1A49F0C37340}"/>
              </a:ext>
            </a:extLst>
          </p:cNvPr>
          <p:cNvSpPr txBox="1"/>
          <p:nvPr/>
        </p:nvSpPr>
        <p:spPr>
          <a:xfrm>
            <a:off x="1493240" y="5100506"/>
            <a:ext cx="9504727" cy="1027782"/>
          </a:xfrm>
          <a:prstGeom prst="rect">
            <a:avLst/>
          </a:prstGeom>
          <a:noFill/>
        </p:spPr>
        <p:txBody>
          <a:bodyPr wrap="square" rtlCol="0">
            <a:spAutoFit/>
          </a:bodyPr>
          <a:lstStyle/>
          <a:p>
            <a:pPr algn="just">
              <a:lnSpc>
                <a:spcPct val="115000"/>
              </a:lnSpc>
              <a:spcAft>
                <a:spcPts val="1000"/>
              </a:spcAft>
            </a:pPr>
            <a:r>
              <a:rPr lang="en-IN" b="1" kern="50" dirty="0">
                <a:latin typeface="Times New Roman" panose="02020603050405020304" pitchFamily="18" charset="0"/>
                <a:ea typeface="Calibri" panose="020F0502020204030204" pitchFamily="34" charset="0"/>
              </a:rPr>
              <a:t>Thus</a:t>
            </a:r>
            <a:r>
              <a:rPr lang="en-IN" sz="1800" b="1" kern="50" dirty="0">
                <a:effectLst/>
                <a:latin typeface="Times New Roman" panose="02020603050405020304" pitchFamily="18" charset="0"/>
                <a:ea typeface="Calibri" panose="020F0502020204030204" pitchFamily="34" charset="0"/>
              </a:rPr>
              <a:t>, we have understood all the concepts taught to us during this course. We implemented most of the concepts and got a deeper understanding of the subject. </a:t>
            </a:r>
            <a:r>
              <a:rPr lang="en-IN" b="1" kern="50" dirty="0">
                <a:latin typeface="Times New Roman" panose="02020603050405020304" pitchFamily="18" charset="0"/>
                <a:ea typeface="Calibri" panose="020F0502020204030204" pitchFamily="34" charset="0"/>
              </a:rPr>
              <a:t>We have even learnt some new  concepts and applied in our Mini Project.</a:t>
            </a:r>
            <a:endParaRPr lang="en-IN" sz="1800" b="1" kern="50" dirty="0">
              <a:effectLst/>
              <a:latin typeface="Calibri" panose="020F0502020204030204" pitchFamily="34" charset="0"/>
              <a:ea typeface="Calibri" panose="020F0502020204030204" pitchFamily="34" charset="0"/>
            </a:endParaRPr>
          </a:p>
        </p:txBody>
      </p:sp>
      <p:sp>
        <p:nvSpPr>
          <p:cNvPr id="22" name="TextBox 21">
            <a:extLst>
              <a:ext uri="{FF2B5EF4-FFF2-40B4-BE49-F238E27FC236}">
                <a16:creationId xmlns:a16="http://schemas.microsoft.com/office/drawing/2014/main" id="{A4524C0B-6874-447D-A95D-F0CC8D50D703}"/>
              </a:ext>
            </a:extLst>
          </p:cNvPr>
          <p:cNvSpPr txBox="1"/>
          <p:nvPr/>
        </p:nvSpPr>
        <p:spPr>
          <a:xfrm>
            <a:off x="1175856" y="1187695"/>
            <a:ext cx="9504727" cy="1922834"/>
          </a:xfrm>
          <a:prstGeom prst="rect">
            <a:avLst/>
          </a:prstGeom>
          <a:noFill/>
        </p:spPr>
        <p:txBody>
          <a:bodyPr wrap="square" rtlCol="0">
            <a:spAutoFit/>
          </a:bodyPr>
          <a:lstStyle/>
          <a:p>
            <a:pPr marL="285750" indent="-285750" algn="just">
              <a:lnSpc>
                <a:spcPct val="115000"/>
              </a:lnSpc>
              <a:spcAft>
                <a:spcPts val="1000"/>
              </a:spcAft>
              <a:buFont typeface="Arial" panose="020B0604020202020204" pitchFamily="34" charset="0"/>
              <a:buChar char="•"/>
            </a:pPr>
            <a:r>
              <a:rPr lang="en-US" b="1" kern="50" dirty="0">
                <a:latin typeface="Calibri" panose="020F0502020204030204" pitchFamily="34" charset="0"/>
                <a:ea typeface="Calibri" panose="020F0502020204030204" pitchFamily="34" charset="0"/>
              </a:rPr>
              <a:t>User Specific Add To Cart: If the user logs in again the add to cart functionality will remain unchanged.</a:t>
            </a:r>
          </a:p>
          <a:p>
            <a:pPr marL="285750" indent="-285750" algn="just">
              <a:lnSpc>
                <a:spcPct val="115000"/>
              </a:lnSpc>
              <a:spcAft>
                <a:spcPts val="1000"/>
              </a:spcAft>
              <a:buFont typeface="Arial" panose="020B0604020202020204" pitchFamily="34" charset="0"/>
              <a:buChar char="•"/>
            </a:pPr>
            <a:r>
              <a:rPr lang="en-US" sz="1800" b="1" kern="50" dirty="0">
                <a:effectLst/>
                <a:latin typeface="Calibri" panose="020F0502020204030204" pitchFamily="34" charset="0"/>
                <a:ea typeface="Calibri" panose="020F0502020204030204" pitchFamily="34" charset="0"/>
              </a:rPr>
              <a:t>Saving the Bill: After the bill is pro</a:t>
            </a:r>
            <a:r>
              <a:rPr lang="en-US" b="1" kern="50" dirty="0">
                <a:latin typeface="Calibri" panose="020F0502020204030204" pitchFamily="34" charset="0"/>
                <a:ea typeface="Calibri" panose="020F0502020204030204" pitchFamily="34" charset="0"/>
              </a:rPr>
              <a:t>duced a screenshot of the bill is taken and stored in the form of pdf in the backup directory.</a:t>
            </a:r>
          </a:p>
          <a:p>
            <a:pPr marL="285750" indent="-285750" algn="just">
              <a:lnSpc>
                <a:spcPct val="115000"/>
              </a:lnSpc>
              <a:spcAft>
                <a:spcPts val="1000"/>
              </a:spcAft>
              <a:buFont typeface="Arial" panose="020B0604020202020204" pitchFamily="34" charset="0"/>
              <a:buChar char="•"/>
            </a:pPr>
            <a:endParaRPr lang="en-US" sz="1800" b="1" kern="5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72736419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{BC94A484-452C-4797-8A60-D8BB01A143AE}tf78455520_win32</Template>
  <TotalTime>316</TotalTime>
  <Words>581</Words>
  <Application>Microsoft Office PowerPoint</Application>
  <PresentationFormat>Widescreen</PresentationFormat>
  <Paragraphs>107</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Segoe UI Light</vt:lpstr>
      <vt:lpstr>Times New Roman</vt:lpstr>
      <vt:lpstr>Wingdings</vt:lpstr>
      <vt:lpstr>Office Theme</vt:lpstr>
      <vt:lpstr>INVENTORY MANAGEMENT SYSTEM  MINI PROJECT – SEM IV</vt:lpstr>
      <vt:lpstr>Project analysis slide 4</vt:lpstr>
      <vt:lpstr>Project analysis slide 3</vt:lpstr>
      <vt:lpstr>Project analysis slide 2</vt:lpstr>
      <vt:lpstr>Project analysis slide 6</vt:lpstr>
      <vt:lpstr>Project analysis slide 10</vt:lpstr>
      <vt:lpstr>Project analysis slide 5</vt:lpstr>
      <vt:lpstr>Project analysis slide 7</vt:lpstr>
      <vt:lpstr>Project analysis slide 8</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 ostpl</dc:title>
  <dc:creator>luv arora</dc:creator>
  <cp:lastModifiedBy>luv arora</cp:lastModifiedBy>
  <cp:revision>23</cp:revision>
  <dcterms:created xsi:type="dcterms:W3CDTF">2021-05-06T06:03:56Z</dcterms:created>
  <dcterms:modified xsi:type="dcterms:W3CDTF">2021-05-06T11:20:48Z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