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xvS1FYaF4wp5FOLkR1fROXQT6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F7A06A-E94A-4B34-A606-5F44867CFD4B}">
  <a:tblStyle styleId="{CBF7A06A-E94A-4B34-A606-5F44867CFD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 name="Google Shape;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45" name="Google Shape;45;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46" name="Google Shape;46;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1" name="Google Shape;13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8" name="Google Shape;1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 name="Google Shape;5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 name="Google Shape;6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1" name="Google Shape;7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0" name="Google Shape;9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7" name="Google Shape;10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15"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15"/>
          <p:cNvGrpSpPr/>
          <p:nvPr/>
        </p:nvGrpSpPr>
        <p:grpSpPr>
          <a:xfrm>
            <a:off x="6146800" y="0"/>
            <a:ext cx="2997200" cy="876300"/>
            <a:chOff x="6096000" y="3924300"/>
            <a:chExt cx="2997200" cy="876300"/>
          </a:xfrm>
        </p:grpSpPr>
        <p:sp>
          <p:nvSpPr>
            <p:cNvPr id="27" name="Google Shape;27;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 name="Google Shape;28;p15"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30" name="Google Shape;30;p15"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marL="914400" lvl="1"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marL="1371600" lvl="2"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marL="1828800" lvl="3"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marL="2286000" lvl="4" indent="-368300" algn="l">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16"/>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a:ea typeface="Times New Roman"/>
                <a:cs typeface="Times New Roman"/>
                <a:sym typeface="Times New Roman"/>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6"/>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1">
                <a:solidFill>
                  <a:srgbClr val="0070C0"/>
                </a:solidFill>
                <a:latin typeface="Times New Roman"/>
                <a:ea typeface="Times New Roman"/>
                <a:cs typeface="Times New Roman"/>
                <a:sym typeface="Times New Roman"/>
              </a:defRPr>
            </a:lvl1pPr>
            <a:lvl2pPr marL="0" lvl="1" indent="0" algn="r">
              <a:spcBef>
                <a:spcPts val="0"/>
              </a:spcBef>
              <a:spcAft>
                <a:spcPts val="0"/>
              </a:spcAft>
              <a:buNone/>
              <a:defRPr sz="1200" b="1">
                <a:solidFill>
                  <a:srgbClr val="0070C0"/>
                </a:solidFill>
                <a:latin typeface="Times New Roman"/>
                <a:ea typeface="Times New Roman"/>
                <a:cs typeface="Times New Roman"/>
                <a:sym typeface="Times New Roman"/>
              </a:defRPr>
            </a:lvl2pPr>
            <a:lvl3pPr marL="0" lvl="2" indent="0" algn="r">
              <a:spcBef>
                <a:spcPts val="0"/>
              </a:spcBef>
              <a:spcAft>
                <a:spcPts val="0"/>
              </a:spcAft>
              <a:buNone/>
              <a:defRPr sz="1200" b="1">
                <a:solidFill>
                  <a:srgbClr val="0070C0"/>
                </a:solidFill>
                <a:latin typeface="Times New Roman"/>
                <a:ea typeface="Times New Roman"/>
                <a:cs typeface="Times New Roman"/>
                <a:sym typeface="Times New Roman"/>
              </a:defRPr>
            </a:lvl3pPr>
            <a:lvl4pPr marL="0" lvl="3" indent="0" algn="r">
              <a:spcBef>
                <a:spcPts val="0"/>
              </a:spcBef>
              <a:spcAft>
                <a:spcPts val="0"/>
              </a:spcAft>
              <a:buNone/>
              <a:defRPr sz="1200" b="1">
                <a:solidFill>
                  <a:srgbClr val="0070C0"/>
                </a:solidFill>
                <a:latin typeface="Times New Roman"/>
                <a:ea typeface="Times New Roman"/>
                <a:cs typeface="Times New Roman"/>
                <a:sym typeface="Times New Roman"/>
              </a:defRPr>
            </a:lvl4pPr>
            <a:lvl5pPr marL="0" lvl="4" indent="0" algn="r">
              <a:spcBef>
                <a:spcPts val="0"/>
              </a:spcBef>
              <a:spcAft>
                <a:spcPts val="0"/>
              </a:spcAft>
              <a:buNone/>
              <a:defRPr sz="1200" b="1">
                <a:solidFill>
                  <a:srgbClr val="0070C0"/>
                </a:solidFill>
                <a:latin typeface="Times New Roman"/>
                <a:ea typeface="Times New Roman"/>
                <a:cs typeface="Times New Roman"/>
                <a:sym typeface="Times New Roman"/>
              </a:defRPr>
            </a:lvl5pPr>
            <a:lvl6pPr marL="0" lvl="5" indent="0" algn="r">
              <a:spcBef>
                <a:spcPts val="0"/>
              </a:spcBef>
              <a:spcAft>
                <a:spcPts val="0"/>
              </a:spcAft>
              <a:buNone/>
              <a:defRPr sz="1200" b="1">
                <a:solidFill>
                  <a:srgbClr val="0070C0"/>
                </a:solidFill>
                <a:latin typeface="Times New Roman"/>
                <a:ea typeface="Times New Roman"/>
                <a:cs typeface="Times New Roman"/>
                <a:sym typeface="Times New Roman"/>
              </a:defRPr>
            </a:lvl6pPr>
            <a:lvl7pPr marL="0" lvl="6" indent="0" algn="r">
              <a:spcBef>
                <a:spcPts val="0"/>
              </a:spcBef>
              <a:spcAft>
                <a:spcPts val="0"/>
              </a:spcAft>
              <a:buNone/>
              <a:defRPr sz="1200" b="1">
                <a:solidFill>
                  <a:srgbClr val="0070C0"/>
                </a:solidFill>
                <a:latin typeface="Times New Roman"/>
                <a:ea typeface="Times New Roman"/>
                <a:cs typeface="Times New Roman"/>
                <a:sym typeface="Times New Roman"/>
              </a:defRPr>
            </a:lvl7pPr>
            <a:lvl8pPr marL="0" lvl="7" indent="0" algn="r">
              <a:spcBef>
                <a:spcPts val="0"/>
              </a:spcBef>
              <a:spcAft>
                <a:spcPts val="0"/>
              </a:spcAft>
              <a:buNone/>
              <a:defRPr sz="1200" b="1">
                <a:solidFill>
                  <a:srgbClr val="0070C0"/>
                </a:solidFill>
                <a:latin typeface="Times New Roman"/>
                <a:ea typeface="Times New Roman"/>
                <a:cs typeface="Times New Roman"/>
                <a:sym typeface="Times New Roman"/>
              </a:defRPr>
            </a:lvl8pPr>
            <a:lvl9pPr marL="0" lvl="8" indent="0" algn="r">
              <a:spcBef>
                <a:spcPts val="0"/>
              </a:spcBef>
              <a:spcAft>
                <a:spcPts val="0"/>
              </a:spcAft>
              <a:buNone/>
              <a:defRPr sz="1200" b="1">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14"/>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1pPr>
            <a:lvl2pPr marL="0" marR="0" lvl="1"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2pPr>
            <a:lvl3pPr marL="0" marR="0" lvl="2"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3pPr>
            <a:lvl4pPr marL="0" marR="0" lvl="3"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4pPr>
            <a:lvl5pPr marL="0" marR="0" lvl="4"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5pPr>
            <a:lvl6pPr marL="0" marR="0" lvl="5"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6pPr>
            <a:lvl7pPr marL="0" marR="0" lvl="6"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7pPr>
            <a:lvl8pPr marL="0" marR="0" lvl="7"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8pPr>
            <a:lvl9pPr marL="0" marR="0" lvl="8" indent="0" algn="r" rtl="0">
              <a:spcBef>
                <a:spcPts val="0"/>
              </a:spcBef>
              <a:spcAft>
                <a:spcPts val="0"/>
              </a:spcAft>
              <a:buNone/>
              <a:defRPr sz="1200" b="1" i="0" u="none" strike="noStrike" cap="none">
                <a:solidFill>
                  <a:srgbClr val="0070C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4"/>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4"/>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 name="Google Shape;17;p14"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pic>
        <p:nvPicPr>
          <p:cNvPr id="18" name="Google Shape;18;p14" descr="LOGO.gif"/>
          <p:cNvPicPr preferRelativeResize="0"/>
          <p:nvPr/>
        </p:nvPicPr>
        <p:blipFill rotWithShape="1">
          <a:blip r:embed="rId4">
            <a:alphaModFix/>
          </a:blip>
          <a:srcRect b="10713"/>
          <a:stretch/>
        </p:blipFill>
        <p:spPr>
          <a:xfrm>
            <a:off x="6553200" y="228600"/>
            <a:ext cx="2057400" cy="635000"/>
          </a:xfrm>
          <a:prstGeom prst="rect">
            <a:avLst/>
          </a:prstGeom>
          <a:noFill/>
          <a:ln>
            <a:noFill/>
          </a:ln>
        </p:spPr>
      </p:pic>
      <p:grpSp>
        <p:nvGrpSpPr>
          <p:cNvPr id="19" name="Google Shape;19;p14"/>
          <p:cNvGrpSpPr/>
          <p:nvPr/>
        </p:nvGrpSpPr>
        <p:grpSpPr>
          <a:xfrm>
            <a:off x="6146800" y="0"/>
            <a:ext cx="2997200" cy="876300"/>
            <a:chOff x="6096000" y="3924300"/>
            <a:chExt cx="2997200" cy="876300"/>
          </a:xfrm>
        </p:grpSpPr>
        <p:sp>
          <p:nvSpPr>
            <p:cNvPr id="20" name="Google Shape;20;p14"/>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 name="Google Shape;21;p14" descr="LOGO.gif"/>
            <p:cNvPicPr preferRelativeResize="0"/>
            <p:nvPr/>
          </p:nvPicPr>
          <p:blipFill rotWithShape="1">
            <a:blip r:embed="rId4">
              <a:alphaModFix/>
            </a:blip>
            <a:srcRect b="10713"/>
            <a:stretch/>
          </p:blipFill>
          <p:spPr>
            <a:xfrm>
              <a:off x="6502400" y="4152900"/>
              <a:ext cx="2057400" cy="635000"/>
            </a:xfrm>
            <a:prstGeom prst="rect">
              <a:avLst/>
            </a:prstGeom>
            <a:noFill/>
            <a:ln>
              <a:noFill/>
            </a:ln>
          </p:spPr>
        </p:pic>
        <p:sp>
          <p:nvSpPr>
            <p:cNvPr id="22" name="Google Shape;22;p14"/>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pic>
        <p:nvPicPr>
          <p:cNvPr id="23" name="Google Shape;23;p14" descr="logo.jpg"/>
          <p:cNvPicPr preferRelativeResize="0"/>
          <p:nvPr/>
        </p:nvPicPr>
        <p:blipFill rotWithShape="1">
          <a:blip r:embed="rId5">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p:nvPr/>
        </p:nvSpPr>
        <p:spPr>
          <a:xfrm>
            <a:off x="304800" y="1649036"/>
            <a:ext cx="8534400" cy="2174722"/>
          </a:xfrm>
          <a:prstGeom prst="rect">
            <a:avLst/>
          </a:prstGeom>
          <a:noFill/>
          <a:ln>
            <a:noFill/>
          </a:ln>
        </p:spPr>
        <p:txBody>
          <a:bodyPr spcFirstLastPara="1" wrap="square" lIns="91425" tIns="33100" rIns="91425" bIns="45700" anchor="ctr" anchorCtr="0">
            <a:noAutofit/>
          </a:bodyPr>
          <a:lstStyle/>
          <a:p>
            <a:pPr marL="0" marR="0" lvl="0" indent="0" algn="ctr" rtl="0">
              <a:spcBef>
                <a:spcPts val="0"/>
              </a:spcBef>
              <a:spcAft>
                <a:spcPts val="0"/>
              </a:spcAft>
              <a:buNone/>
            </a:pPr>
            <a:r>
              <a:rPr lang="en-US" sz="4000" b="1" dirty="0">
                <a:solidFill>
                  <a:schemeClr val="dk1"/>
                </a:solidFill>
                <a:latin typeface="Time new roman"/>
                <a:ea typeface="Times New Roman"/>
                <a:cs typeface="Times New Roman"/>
                <a:sym typeface="Times New Roman"/>
              </a:rPr>
              <a:t>Introduction </a:t>
            </a:r>
            <a:endParaRPr dirty="0">
              <a:latin typeface="Time new roman"/>
            </a:endParaRPr>
          </a:p>
          <a:p>
            <a:pPr lvl="0" algn="ctr"/>
            <a:r>
              <a:rPr lang="en-US" sz="3600" b="1" i="1" dirty="0">
                <a:solidFill>
                  <a:schemeClr val="dk1"/>
                </a:solidFill>
                <a:latin typeface="Time new roman"/>
                <a:ea typeface="Times New Roman"/>
                <a:cs typeface="Times New Roman"/>
                <a:sym typeface="Times New Roman"/>
              </a:rPr>
              <a:t>to Cloud Computing Basics – History of Cloud Computing, Characteristics of Cloud Computing, Need for Cloud computing, Advantages and Possible Disadvantages of cloud computing</a:t>
            </a:r>
            <a:r>
              <a:rPr lang="en-US" sz="3600" b="1" i="1" dirty="0">
                <a:solidFill>
                  <a:schemeClr val="dk1"/>
                </a:solidFill>
                <a:latin typeface="Times New Roman"/>
                <a:ea typeface="Times New Roman"/>
                <a:cs typeface="Times New Roman"/>
                <a:sym typeface="Times New Roman"/>
              </a:rPr>
              <a:t>.</a:t>
            </a:r>
            <a:endParaRPr dirty="0"/>
          </a:p>
        </p:txBody>
      </p:sp>
      <p:sp>
        <p:nvSpPr>
          <p:cNvPr id="49" name="Google Shape;49;p1"/>
          <p:cNvSpPr txBox="1"/>
          <p:nvPr/>
        </p:nvSpPr>
        <p:spPr>
          <a:xfrm>
            <a:off x="1752600" y="4644955"/>
            <a:ext cx="6172200" cy="87357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en-US" sz="1800">
                <a:solidFill>
                  <a:srgbClr val="FF0000"/>
                </a:solidFill>
                <a:latin typeface="Times New Roman"/>
                <a:ea typeface="Times New Roman"/>
                <a:cs typeface="Times New Roman"/>
                <a:sym typeface="Times New Roman"/>
              </a:rPr>
              <a:t>Department of Computer Science and Engineering</a:t>
            </a:r>
            <a:endParaRPr/>
          </a:p>
          <a:p>
            <a:pPr marL="0" marR="0" lvl="0" indent="0" algn="ctr" rtl="0">
              <a:lnSpc>
                <a:spcPct val="150000"/>
              </a:lnSpc>
              <a:spcBef>
                <a:spcPts val="0"/>
              </a:spcBef>
              <a:spcAft>
                <a:spcPts val="0"/>
              </a:spcAft>
              <a:buNone/>
            </a:pPr>
            <a:r>
              <a:rPr lang="en-US" sz="1800">
                <a:solidFill>
                  <a:srgbClr val="FF0000"/>
                </a:solidFill>
                <a:latin typeface="Times New Roman"/>
                <a:ea typeface="Times New Roman"/>
                <a:cs typeface="Times New Roman"/>
                <a:sym typeface="Times New Roman"/>
              </a:rPr>
              <a:t>Chitkara University, Punjab</a:t>
            </a:r>
            <a:endParaRPr/>
          </a:p>
        </p:txBody>
      </p:sp>
      <p:sp>
        <p:nvSpPr>
          <p:cNvPr id="50" name="Google Shape;50;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51" name="Google Shape;51;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0"/>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lvl="0" algn="l"/>
            <a:r>
              <a:rPr lang="en-US" dirty="0">
                <a:solidFill>
                  <a:srgbClr val="201B18"/>
                </a:solidFill>
                <a:latin typeface="Arimo"/>
                <a:ea typeface="Arimo"/>
                <a:cs typeface="Arimo"/>
                <a:sym typeface="Arimo"/>
              </a:rPr>
              <a:t>Cloud's Impact and Future</a:t>
            </a:r>
            <a:endParaRPr dirty="0"/>
          </a:p>
        </p:txBody>
      </p:sp>
      <p:sp>
        <p:nvSpPr>
          <p:cNvPr id="127" name="Google Shape;12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128" name="Google Shape;128;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 name="TextBox 2">
            <a:extLst>
              <a:ext uri="{FF2B5EF4-FFF2-40B4-BE49-F238E27FC236}">
                <a16:creationId xmlns:a16="http://schemas.microsoft.com/office/drawing/2014/main" id="{B7763970-CAED-0E70-A643-E68D446EACCB}"/>
              </a:ext>
            </a:extLst>
          </p:cNvPr>
          <p:cNvSpPr txBox="1"/>
          <p:nvPr/>
        </p:nvSpPr>
        <p:spPr>
          <a:xfrm>
            <a:off x="147483" y="973394"/>
            <a:ext cx="8662219" cy="5632311"/>
          </a:xfrm>
          <a:prstGeom prst="rect">
            <a:avLst/>
          </a:prstGeom>
          <a:noFill/>
        </p:spPr>
        <p:txBody>
          <a:bodyPr wrap="square">
            <a:spAutoFit/>
          </a:bodyPr>
          <a:lstStyle/>
          <a:p>
            <a:pPr marL="329902" indent="-164951">
              <a:buFont typeface="Arial"/>
              <a:buChar char="•"/>
            </a:pPr>
            <a:r>
              <a:rPr lang="en-US" sz="2000" b="1" dirty="0">
                <a:solidFill>
                  <a:schemeClr val="tx1"/>
                </a:solidFill>
                <a:latin typeface="Times New Roman" panose="02020603050405020304" pitchFamily="18" charset="0"/>
                <a:ea typeface="Source Han Sans JP Bold"/>
                <a:cs typeface="Times New Roman" panose="02020603050405020304" pitchFamily="18" charset="0"/>
                <a:sym typeface="Source Han Sans JP Bold"/>
              </a:rPr>
              <a:t>Enabling Remote Work &amp; Collaboration</a:t>
            </a:r>
            <a:r>
              <a:rPr lang="en-US" sz="2000" b="1" dirty="0">
                <a:solidFill>
                  <a:srgbClr val="10974B"/>
                </a:solidFill>
                <a:latin typeface="Times New Roman" panose="02020603050405020304" pitchFamily="18" charset="0"/>
                <a:ea typeface="Source Han Sans JP Bold"/>
                <a:cs typeface="Times New Roman" panose="02020603050405020304" pitchFamily="18" charset="0"/>
                <a:sym typeface="Source Han Sans JP Bold"/>
              </a:rPr>
              <a:t>:</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Cloud platforms facilitate seamless access to applications and data from anywhere, powering the global shift towards remote and hybrid work models.</a:t>
            </a:r>
          </a:p>
          <a:p>
            <a:pPr marL="329902" indent="-164951">
              <a:buFont typeface="Arial"/>
              <a:buChar char="•"/>
            </a:pPr>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329902" lvl="1" indent="-164951">
              <a:buFont typeface="Arial"/>
              <a:buChar char="•"/>
            </a:pPr>
            <a:r>
              <a:rPr lang="en-US" sz="2000" b="1" dirty="0">
                <a:solidFill>
                  <a:schemeClr val="tx1"/>
                </a:solidFill>
                <a:latin typeface="Times New Roman" panose="02020603050405020304" pitchFamily="18" charset="0"/>
                <a:ea typeface="Source Han Sans JP Bold"/>
                <a:cs typeface="Times New Roman" panose="02020603050405020304" pitchFamily="18" charset="0"/>
                <a:sym typeface="Source Han Sans JP Bold"/>
              </a:rPr>
              <a:t>Innovation &amp; Business Agility</a:t>
            </a:r>
            <a:r>
              <a:rPr lang="en-US" sz="2000" b="1" dirty="0">
                <a:solidFill>
                  <a:srgbClr val="10974B"/>
                </a:solidFill>
                <a:latin typeface="Times New Roman" panose="02020603050405020304" pitchFamily="18" charset="0"/>
                <a:ea typeface="Source Han Sans JP Bold"/>
                <a:cs typeface="Times New Roman" panose="02020603050405020304" pitchFamily="18" charset="0"/>
                <a:sym typeface="Source Han Sans JP Bold"/>
              </a:rPr>
              <a:t>:</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By providing flexible, on-demand resources, cloud computing enables businesses to rapidly experiment, innovate, and deploy new services, significantly reducing time-to-market.</a:t>
            </a:r>
          </a:p>
          <a:p>
            <a:pPr marL="164951" lvl="1"/>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329902" lvl="1" indent="-164951">
              <a:buFont typeface="Arial"/>
              <a:buChar char="•"/>
            </a:pPr>
            <a:r>
              <a:rPr lang="en-US" sz="2000" b="1" dirty="0">
                <a:solidFill>
                  <a:schemeClr val="tx1"/>
                </a:solidFill>
                <a:latin typeface="Times New Roman" panose="02020603050405020304" pitchFamily="18" charset="0"/>
                <a:ea typeface="Source Han Sans JP Bold"/>
                <a:cs typeface="Times New Roman" panose="02020603050405020304" pitchFamily="18" charset="0"/>
                <a:sym typeface="Source Han Sans JP Bold"/>
              </a:rPr>
              <a:t>Foundation for Emerging Technologies:</a:t>
            </a:r>
            <a:r>
              <a:rPr lang="en-US" sz="2000" dirty="0">
                <a:solidFill>
                  <a:schemeClr val="tx1"/>
                </a:solidFill>
                <a:latin typeface="Times New Roman" panose="02020603050405020304" pitchFamily="18" charset="0"/>
                <a:ea typeface="Source Han Sans JP"/>
                <a:cs typeface="Times New Roman" panose="02020603050405020304" pitchFamily="18" charset="0"/>
                <a:sym typeface="Source Han Sans JP"/>
              </a:rPr>
              <a:t> </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Cloud is the essential infrastructure for advanced technologies such as Artificial Intelligence (AI), Machine Learning (ML), Internet of Things (IoT), and Big Data analytics, providing the necessary compute power and storage at scale.</a:t>
            </a:r>
          </a:p>
          <a:p>
            <a:pPr marL="329902" lvl="1" indent="-164951">
              <a:buFont typeface="Arial"/>
              <a:buChar char="•"/>
            </a:pPr>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329902" lvl="1" indent="-164951">
              <a:buFont typeface="Arial"/>
              <a:buChar char="•"/>
            </a:pPr>
            <a:r>
              <a:rPr lang="en-US" sz="2000" b="1" dirty="0">
                <a:solidFill>
                  <a:schemeClr val="tx1"/>
                </a:solidFill>
                <a:latin typeface="Times New Roman" panose="02020603050405020304" pitchFamily="18" charset="0"/>
                <a:ea typeface="Source Han Sans JP Bold"/>
                <a:cs typeface="Times New Roman" panose="02020603050405020304" pitchFamily="18" charset="0"/>
                <a:sym typeface="Source Han Sans JP Bold"/>
              </a:rPr>
              <a:t>Reduced IT Management Burden:</a:t>
            </a:r>
            <a:r>
              <a:rPr lang="en-US" sz="2000" dirty="0">
                <a:solidFill>
                  <a:schemeClr val="tx1"/>
                </a:solidFill>
                <a:latin typeface="Times New Roman" panose="02020603050405020304" pitchFamily="18" charset="0"/>
                <a:ea typeface="Source Han Sans JP"/>
                <a:cs typeface="Times New Roman" panose="02020603050405020304" pitchFamily="18" charset="0"/>
                <a:sym typeface="Source Han Sans JP"/>
              </a:rPr>
              <a:t> </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Shifting IT infrastructure to the cloud offloads the heavy burden of hardware procurement, maintenance, and upgrades, allowing organizations to focus on strategic initiatives rather than operational overhead.</a:t>
            </a:r>
          </a:p>
          <a:p>
            <a:pPr marL="329902" lvl="1" indent="-164951" algn="l">
              <a:buFont typeface="Arial"/>
              <a:buChar char="•"/>
            </a:pPr>
            <a:endParaRPr lang="en-US" sz="2000" dirty="0">
              <a:solidFill>
                <a:srgbClr val="504C49"/>
              </a:solidFill>
              <a:latin typeface="Source Han Sans JP"/>
              <a:ea typeface="Source Han Sans JP"/>
              <a:cs typeface="Source Han Sans JP"/>
              <a:sym typeface="Source Han Sans J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34" name="Google Shape;13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135" name="Google Shape;135;p11"/>
          <p:cNvSpPr txBox="1"/>
          <p:nvPr/>
        </p:nvSpPr>
        <p:spPr>
          <a:xfrm>
            <a:off x="152400" y="215056"/>
            <a:ext cx="7130143" cy="584735"/>
          </a:xfrm>
          <a:prstGeom prst="rect">
            <a:avLst/>
          </a:prstGeom>
          <a:noFill/>
          <a:ln>
            <a:noFill/>
          </a:ln>
        </p:spPr>
        <p:txBody>
          <a:bodyPr spcFirstLastPara="1" wrap="square" lIns="91425" tIns="45700" rIns="91425" bIns="45700" anchor="t" anchorCtr="0">
            <a:spAutoFit/>
          </a:bodyPr>
          <a:lstStyle/>
          <a:p>
            <a:pPr lvl="0"/>
            <a:r>
              <a:rPr lang="en-US" sz="3200" dirty="0">
                <a:solidFill>
                  <a:srgbClr val="201B18"/>
                </a:solidFill>
                <a:latin typeface="Arimo"/>
                <a:ea typeface="Arimo"/>
                <a:cs typeface="Arimo"/>
                <a:sym typeface="Arimo"/>
              </a:rPr>
              <a:t>Advantages</a:t>
            </a:r>
            <a:endParaRPr sz="3000" b="1" dirty="0">
              <a:solidFill>
                <a:srgbClr val="000000"/>
              </a:solidFill>
              <a:latin typeface="Cambria"/>
              <a:ea typeface="Cambria"/>
              <a:cs typeface="Cambria"/>
              <a:sym typeface="Cambria"/>
            </a:endParaRPr>
          </a:p>
        </p:txBody>
      </p:sp>
      <p:sp>
        <p:nvSpPr>
          <p:cNvPr id="136" name="Google Shape;136;p11"/>
          <p:cNvSpPr txBox="1"/>
          <p:nvPr/>
        </p:nvSpPr>
        <p:spPr>
          <a:xfrm>
            <a:off x="486697" y="969068"/>
            <a:ext cx="7848600" cy="4580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
        <p:nvSpPr>
          <p:cNvPr id="137" name="Google Shape;137;p11"/>
          <p:cNvSpPr txBox="1"/>
          <p:nvPr/>
        </p:nvSpPr>
        <p:spPr>
          <a:xfrm>
            <a:off x="266700" y="1427142"/>
            <a:ext cx="8610600" cy="4893607"/>
          </a:xfrm>
          <a:prstGeom prst="rect">
            <a:avLst/>
          </a:prstGeom>
          <a:noFill/>
          <a:ln>
            <a:noFill/>
          </a:ln>
        </p:spPr>
        <p:txBody>
          <a:bodyPr spcFirstLastPara="1" wrap="square" lIns="91425" tIns="45700" rIns="91425" bIns="45700" anchor="t" anchorCtr="0">
            <a:spAutoFit/>
          </a:bodyPr>
          <a:lstStyle/>
          <a:p>
            <a:pPr marL="285750" indent="-285750" algn="just">
              <a:lnSpc>
                <a:spcPct val="150000"/>
              </a:lnSpc>
              <a:buClr>
                <a:schemeClr val="dk1"/>
              </a:buClr>
              <a:buSzPts val="2000"/>
              <a:buFont typeface="Arial"/>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Cost Efficiency</a:t>
            </a:r>
          </a:p>
          <a:p>
            <a:pPr algn="just">
              <a:lnSpc>
                <a:spcPct val="150000"/>
              </a:lnSpc>
              <a:buClr>
                <a:schemeClr val="dk1"/>
              </a:buClr>
              <a:buSzPts val="2000"/>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Eliminate significant upfront investments in hardware and infrastructure. Pay-as-you-go models reduce operational expenditures, allowing resources to be allocated more effectively.</a:t>
            </a:r>
          </a:p>
          <a:p>
            <a:pPr marL="285750" indent="-285750" algn="just">
              <a:lnSpc>
                <a:spcPct val="150000"/>
              </a:lnSpc>
              <a:buClr>
                <a:schemeClr val="dk1"/>
              </a:buClr>
              <a:buSzPts val="2000"/>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Scalability &amp; Flexibility</a:t>
            </a:r>
          </a:p>
          <a:p>
            <a:pPr algn="just">
              <a:lnSpc>
                <a:spcPct val="150000"/>
              </a:lnSpc>
              <a:buClr>
                <a:schemeClr val="dk1"/>
              </a:buClr>
              <a:buSzPts val="2000"/>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Dynamically scale resources up or down based on demand. This agility supports rapid growth without over-provisioning and reduces costs during idle periods.</a:t>
            </a:r>
          </a:p>
          <a:p>
            <a:pPr marL="285750" indent="-285750" algn="just">
              <a:lnSpc>
                <a:spcPct val="150000"/>
              </a:lnSpc>
              <a:buClr>
                <a:schemeClr val="dk1"/>
              </a:buClr>
              <a:buSzPts val="2000"/>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Accessibility</a:t>
            </a:r>
          </a:p>
          <a:p>
            <a:pPr algn="just">
              <a:lnSpc>
                <a:spcPct val="150000"/>
              </a:lnSpc>
              <a:buClr>
                <a:schemeClr val="dk1"/>
              </a:buClr>
              <a:buSzPts val="2000"/>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Access your data and applications anytime, anywhere, from any device with an internet connection. This enhances remote work capabilities and global collaboration.</a:t>
            </a:r>
          </a:p>
          <a:p>
            <a:pPr marL="285750" indent="-285750" algn="just">
              <a:lnSpc>
                <a:spcPct val="150000"/>
              </a:lnSpc>
              <a:buClr>
                <a:schemeClr val="dk1"/>
              </a:buClr>
              <a:buSzPts val="2000"/>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Backup &amp; Disaster Recovery</a:t>
            </a:r>
          </a:p>
          <a:p>
            <a:pPr algn="just">
              <a:lnSpc>
                <a:spcPct val="150000"/>
              </a:lnSpc>
              <a:buClr>
                <a:schemeClr val="dk1"/>
              </a:buClr>
              <a:buSzPts val="2000"/>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Benefit from automated data backup and robust disaster recovery mechanisms provided by cloud vendors, ensuring business continuity even in unforeseen circumstances.</a:t>
            </a:r>
          </a:p>
          <a:p>
            <a:pPr marR="0" lvl="0" algn="just" rtl="0">
              <a:lnSpc>
                <a:spcPct val="150000"/>
              </a:lnSpc>
              <a:spcBef>
                <a:spcPts val="0"/>
              </a:spcBef>
              <a:spcAft>
                <a:spcPts val="0"/>
              </a:spcAft>
              <a:buClr>
                <a:schemeClr val="dk1"/>
              </a:buClr>
              <a:buSzPts val="2000"/>
            </a:pP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lvl="0" algn="l"/>
            <a:r>
              <a:rPr lang="en-US" dirty="0">
                <a:solidFill>
                  <a:srgbClr val="201B18"/>
                </a:solidFill>
                <a:latin typeface="Arimo"/>
                <a:ea typeface="Arimo"/>
                <a:cs typeface="Arimo"/>
                <a:sym typeface="Arimo"/>
              </a:rPr>
              <a:t>Disadvantages</a:t>
            </a:r>
            <a:endParaRPr dirty="0"/>
          </a:p>
        </p:txBody>
      </p:sp>
      <p:sp>
        <p:nvSpPr>
          <p:cNvPr id="143" name="Google Shape;143;p12"/>
          <p:cNvSpPr txBox="1">
            <a:spLocks noGrp="1"/>
          </p:cNvSpPr>
          <p:nvPr>
            <p:ph type="body" idx="1"/>
          </p:nvPr>
        </p:nvSpPr>
        <p:spPr>
          <a:xfrm>
            <a:off x="448887" y="1166018"/>
            <a:ext cx="8229600" cy="5421595"/>
          </a:xfrm>
          <a:prstGeom prst="rect">
            <a:avLst/>
          </a:prstGeom>
          <a:noFill/>
          <a:ln>
            <a:noFill/>
          </a:ln>
        </p:spPr>
        <p:txBody>
          <a:bodyPr spcFirstLastPara="1" wrap="square" lIns="91425" tIns="45700" rIns="91425" bIns="45700" anchor="t" anchorCtr="0">
            <a:noAutofit/>
          </a:bodyPr>
          <a:lstStyle/>
          <a:p>
            <a:pPr marL="425450" indent="-285750">
              <a:spcBef>
                <a:spcPts val="1640"/>
              </a:spcBef>
              <a:buFont typeface="Arial" panose="020B0604020202020204" pitchFamily="34" charset="0"/>
              <a:buChar char="•"/>
            </a:pPr>
            <a:r>
              <a:rPr lang="en-US" sz="1600" b="1" dirty="0">
                <a:solidFill>
                  <a:srgbClr val="201B18"/>
                </a:solidFill>
                <a:latin typeface="Times New Roman" panose="02020603050405020304" pitchFamily="18" charset="0"/>
                <a:ea typeface="Arimo"/>
                <a:cs typeface="Times New Roman" panose="02020603050405020304" pitchFamily="18" charset="0"/>
                <a:sym typeface="Arimo"/>
              </a:rPr>
              <a:t>Security Risks</a:t>
            </a:r>
          </a:p>
          <a:p>
            <a:pPr marL="342900" indent="-203200">
              <a:spcBef>
                <a:spcPts val="1640"/>
              </a:spcBef>
              <a:buNone/>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While providers invest heavily in security, entrusting sensitive data to third-party server always carries an inherent risk of breaches or unauthorized access. Due diligence is critical.</a:t>
            </a:r>
          </a:p>
          <a:p>
            <a:pPr marL="425450" indent="-285750">
              <a:spcBef>
                <a:spcPts val="1640"/>
              </a:spcBef>
              <a:buFont typeface="Arial" panose="020B0604020202020204" pitchFamily="34" charset="0"/>
              <a:buChar char="•"/>
            </a:pPr>
            <a:r>
              <a:rPr lang="en-US" sz="1600" b="1" dirty="0">
                <a:solidFill>
                  <a:srgbClr val="201B18"/>
                </a:solidFill>
                <a:latin typeface="Times New Roman" panose="02020603050405020304" pitchFamily="18" charset="0"/>
                <a:ea typeface="Arimo"/>
                <a:cs typeface="Times New Roman" panose="02020603050405020304" pitchFamily="18" charset="0"/>
                <a:sym typeface="Arimo"/>
              </a:rPr>
              <a:t>Limited Control</a:t>
            </a:r>
          </a:p>
          <a:p>
            <a:pPr marL="342900" indent="-203200">
              <a:spcBef>
                <a:spcPts val="1640"/>
              </a:spcBef>
              <a:buNone/>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Users have less direct control over the underlying infrastructure, being bound by the provider's configurations, policies, and hardware choices, which might not always align with specific needs.</a:t>
            </a:r>
          </a:p>
          <a:p>
            <a:pPr marL="425450" indent="-285750">
              <a:spcBef>
                <a:spcPts val="1640"/>
              </a:spcBef>
              <a:buFont typeface="Arial" panose="020B0604020202020204" pitchFamily="34" charset="0"/>
              <a:buChar char="•"/>
            </a:pPr>
            <a:r>
              <a:rPr lang="en-US" sz="1600" b="1" dirty="0">
                <a:solidFill>
                  <a:srgbClr val="201B18"/>
                </a:solidFill>
                <a:latin typeface="Times New Roman" panose="02020603050405020304" pitchFamily="18" charset="0"/>
                <a:ea typeface="Arimo"/>
                <a:cs typeface="Times New Roman" panose="02020603050405020304" pitchFamily="18" charset="0"/>
                <a:sym typeface="Arimo"/>
              </a:rPr>
              <a:t>Downtime &amp; Dependency</a:t>
            </a:r>
          </a:p>
          <a:p>
            <a:pPr marL="342900" indent="-203200">
              <a:spcBef>
                <a:spcPts val="1640"/>
              </a:spcBef>
              <a:buNone/>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Cloud services are internet-dependent. Any disruption in internet connectivity or issues with the provider's infrastructure can lead to service outages and impact business operations.</a:t>
            </a:r>
          </a:p>
          <a:p>
            <a:pPr marL="425450" indent="-285750">
              <a:spcBef>
                <a:spcPts val="1640"/>
              </a:spcBef>
              <a:buFont typeface="Arial" panose="020B0604020202020204" pitchFamily="34" charset="0"/>
              <a:buChar char="•"/>
            </a:pPr>
            <a:r>
              <a:rPr lang="en-US" sz="1600" b="1" dirty="0">
                <a:solidFill>
                  <a:srgbClr val="201B18"/>
                </a:solidFill>
                <a:latin typeface="Times New Roman" panose="02020603050405020304" pitchFamily="18" charset="0"/>
                <a:ea typeface="Arimo"/>
                <a:cs typeface="Times New Roman" panose="02020603050405020304" pitchFamily="18" charset="0"/>
                <a:sym typeface="Arimo"/>
              </a:rPr>
              <a:t>Hidden Costs &amp; Vendor Lock-in</a:t>
            </a:r>
            <a:r>
              <a:rPr lang="en-US" sz="1600" b="1" dirty="0">
                <a:solidFill>
                  <a:srgbClr val="504C49"/>
                </a:solidFill>
                <a:latin typeface="Times New Roman" panose="02020603050405020304" pitchFamily="18" charset="0"/>
                <a:ea typeface="Source Han Sans JP"/>
                <a:cs typeface="Times New Roman" panose="02020603050405020304" pitchFamily="18" charset="0"/>
                <a:sym typeface="Source Han Sans JP"/>
              </a:rPr>
              <a:t> </a:t>
            </a:r>
          </a:p>
          <a:p>
            <a:pPr marL="342900" indent="-203200">
              <a:spcBef>
                <a:spcPts val="1640"/>
              </a:spcBef>
              <a:buNone/>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While initially cost-effective, long-term usage, data transfer fees, and specialized services can accumulate. Furthermore, proprietary technologies can make switching providers a complex and costly endeavor.</a:t>
            </a:r>
          </a:p>
          <a:p>
            <a:pPr marL="342900" indent="-203200">
              <a:spcBef>
                <a:spcPts val="1640"/>
              </a:spcBef>
              <a:buNone/>
            </a:pPr>
            <a:endParaRPr lang="en-US" sz="1600" dirty="0">
              <a:solidFill>
                <a:srgbClr val="201B18"/>
              </a:solidFill>
              <a:latin typeface="Times New Roman" panose="02020603050405020304" pitchFamily="18" charset="0"/>
              <a:ea typeface="Arimo"/>
              <a:cs typeface="Times New Roman" panose="02020603050405020304" pitchFamily="18" charset="0"/>
              <a:sym typeface="Arimo"/>
            </a:endParaRPr>
          </a:p>
          <a:p>
            <a:pPr marL="342900" indent="-203200">
              <a:spcBef>
                <a:spcPts val="1640"/>
              </a:spcBef>
              <a:buNone/>
            </a:pPr>
            <a:endParaRPr lang="en-US" sz="1600" dirty="0">
              <a:solidFill>
                <a:srgbClr val="201B18"/>
              </a:solidFill>
              <a:latin typeface="Arimo"/>
              <a:ea typeface="Arimo"/>
              <a:cs typeface="Arimo"/>
              <a:sym typeface="Arimo"/>
            </a:endParaRPr>
          </a:p>
          <a:p>
            <a:pPr marL="342900" lvl="0" indent="-203200" algn="l" rtl="0">
              <a:spcBef>
                <a:spcPts val="1640"/>
              </a:spcBef>
              <a:spcAft>
                <a:spcPts val="0"/>
              </a:spcAft>
              <a:buClr>
                <a:schemeClr val="dk1"/>
              </a:buClr>
              <a:buSzPts val="2200"/>
              <a:buNone/>
            </a:pPr>
            <a:endParaRPr dirty="0"/>
          </a:p>
        </p:txBody>
      </p:sp>
      <p:sp>
        <p:nvSpPr>
          <p:cNvPr id="144" name="Google Shape;14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145" name="Google Shape;14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51" name="Google Shape;151;p13"/>
          <p:cNvSpPr/>
          <p:nvPr/>
        </p:nvSpPr>
        <p:spPr>
          <a:xfrm>
            <a:off x="0" y="857250"/>
            <a:ext cx="9144000" cy="3515189"/>
          </a:xfrm>
          <a:prstGeom prst="rect">
            <a:avLst/>
          </a:prstGeom>
          <a:solidFill>
            <a:srgbClr val="974806">
              <a:alpha val="6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350">
                <a:solidFill>
                  <a:srgbClr val="FFFFFF"/>
                </a:solidFill>
                <a:latin typeface="Calibri"/>
                <a:ea typeface="Calibri"/>
                <a:cs typeface="Calibri"/>
                <a:sym typeface="Calibri"/>
              </a:rPr>
              <a:t> </a:t>
            </a:r>
            <a:endParaRPr/>
          </a:p>
        </p:txBody>
      </p:sp>
      <p:sp>
        <p:nvSpPr>
          <p:cNvPr id="152" name="Google Shape;152;p13"/>
          <p:cNvSpPr txBox="1"/>
          <p:nvPr/>
        </p:nvSpPr>
        <p:spPr>
          <a:xfrm>
            <a:off x="609600" y="2362200"/>
            <a:ext cx="8043861" cy="92333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FFFFFF"/>
              </a:buClr>
              <a:buSzPts val="6000"/>
              <a:buFont typeface="Arial"/>
              <a:buNone/>
            </a:pPr>
            <a:r>
              <a:rPr lang="en-US" sz="6000">
                <a:solidFill>
                  <a:srgbClr val="FFFFFF"/>
                </a:solidFill>
                <a:latin typeface="Arial"/>
                <a:ea typeface="Arial"/>
                <a:cs typeface="Arial"/>
                <a:sym typeface="Arial"/>
              </a:rPr>
              <a:t>THANK YOU</a:t>
            </a:r>
            <a:endParaRPr/>
          </a:p>
        </p:txBody>
      </p:sp>
      <p:sp>
        <p:nvSpPr>
          <p:cNvPr id="153" name="Google Shape;153;p13"/>
          <p:cNvSpPr/>
          <p:nvPr/>
        </p:nvSpPr>
        <p:spPr>
          <a:xfrm>
            <a:off x="1981200" y="1767959"/>
            <a:ext cx="1822847" cy="2419350"/>
          </a:xfrm>
          <a:custGeom>
            <a:avLst/>
            <a:gdLst/>
            <a:ahLst/>
            <a:cxnLst/>
            <a:rect l="l" t="t" r="r" b="b"/>
            <a:pathLst>
              <a:path w="2430463" h="3225800" extrusionOk="0">
                <a:moveTo>
                  <a:pt x="2430463" y="2413000"/>
                </a:moveTo>
                <a:lnTo>
                  <a:pt x="1612900" y="3225800"/>
                </a:lnTo>
                <a:lnTo>
                  <a:pt x="0" y="1612900"/>
                </a:lnTo>
                <a:lnTo>
                  <a:pt x="1612900" y="0"/>
                </a:lnTo>
                <a:lnTo>
                  <a:pt x="2430463" y="817563"/>
                </a:lnTo>
              </a:path>
            </a:pathLst>
          </a:custGeom>
          <a:no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rgbClr val="FFFFFF"/>
              </a:solidFill>
              <a:latin typeface="Calibri"/>
              <a:ea typeface="Calibri"/>
              <a:cs typeface="Calibri"/>
              <a:sym typeface="Calibri"/>
            </a:endParaRPr>
          </a:p>
        </p:txBody>
      </p:sp>
      <p:sp>
        <p:nvSpPr>
          <p:cNvPr id="154" name="Google Shape;154;p13"/>
          <p:cNvSpPr txBox="1"/>
          <p:nvPr/>
        </p:nvSpPr>
        <p:spPr>
          <a:xfrm>
            <a:off x="609600" y="6508750"/>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1">
              <a:solidFill>
                <a:srgbClr val="0070C0"/>
              </a:solidFill>
              <a:latin typeface="Times New Roman"/>
              <a:ea typeface="Times New Roman"/>
              <a:cs typeface="Times New Roman"/>
              <a:sym typeface="Times New Roman"/>
            </a:endParaRPr>
          </a:p>
        </p:txBody>
      </p:sp>
      <p:sp>
        <p:nvSpPr>
          <p:cNvPr id="155" name="Google Shape;155;p13"/>
          <p:cNvSpPr txBox="1"/>
          <p:nvPr/>
        </p:nvSpPr>
        <p:spPr>
          <a:xfrm>
            <a:off x="598714" y="6372225"/>
            <a:ext cx="21336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a:solidFill>
                  <a:srgbClr val="0070C0"/>
                </a:solidFill>
                <a:latin typeface="Times New Roman"/>
                <a:ea typeface="Times New Roman"/>
                <a:cs typeface="Times New Roman"/>
                <a:sym typeface="Times New Roman"/>
              </a:rPr>
              <a:t>Cloud Computing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57" name="Google Shape;5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58" name="Google Shape;58;p2"/>
          <p:cNvSpPr txBox="1"/>
          <p:nvPr/>
        </p:nvSpPr>
        <p:spPr>
          <a:xfrm>
            <a:off x="34636" y="172547"/>
            <a:ext cx="4593770" cy="1046400"/>
          </a:xfrm>
          <a:prstGeom prst="rect">
            <a:avLst/>
          </a:prstGeom>
          <a:noFill/>
          <a:ln>
            <a:noFill/>
          </a:ln>
        </p:spPr>
        <p:txBody>
          <a:bodyPr spcFirstLastPara="1" wrap="square" lIns="91425" tIns="45700" rIns="91425" bIns="45700" anchor="t" anchorCtr="0">
            <a:spAutoFit/>
          </a:bodyPr>
          <a:lstStyle/>
          <a:p>
            <a:pPr>
              <a:buSzPts val="3000"/>
            </a:pPr>
            <a:r>
              <a:rPr lang="en-US" sz="3200" dirty="0">
                <a:solidFill>
                  <a:srgbClr val="201B18"/>
                </a:solidFill>
                <a:latin typeface="Arimo"/>
                <a:ea typeface="Arimo"/>
                <a:cs typeface="Arimo"/>
                <a:sym typeface="Arimo"/>
              </a:rPr>
              <a:t>What is Cloud Computing?</a:t>
            </a:r>
          </a:p>
          <a:p>
            <a:pPr marL="0" marR="0" lvl="0" indent="0" algn="l" rtl="0">
              <a:spcBef>
                <a:spcPts val="0"/>
              </a:spcBef>
              <a:spcAft>
                <a:spcPts val="0"/>
              </a:spcAft>
              <a:buClr>
                <a:srgbClr val="000000"/>
              </a:buClr>
              <a:buSzPts val="3000"/>
              <a:buFont typeface="Cambria"/>
              <a:buNone/>
            </a:pPr>
            <a:endParaRPr lang="en-US" sz="3000" b="1" dirty="0">
              <a:latin typeface="Cambria"/>
              <a:ea typeface="Cambria"/>
              <a:sym typeface="Cambria"/>
            </a:endParaRPr>
          </a:p>
        </p:txBody>
      </p:sp>
      <p:sp>
        <p:nvSpPr>
          <p:cNvPr id="59" name="Google Shape;59;p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469900" indent="-342900">
              <a:spcBef>
                <a:spcPts val="400"/>
              </a:spcBef>
              <a:buSzPts val="2000"/>
            </a:pPr>
            <a:r>
              <a:rPr lang="en-US" sz="2000" b="1" dirty="0">
                <a:solidFill>
                  <a:srgbClr val="504C49"/>
                </a:solidFill>
                <a:latin typeface="Arimo"/>
                <a:ea typeface="Arimo"/>
                <a:cs typeface="Arimo"/>
                <a:sym typeface="Arimo"/>
              </a:rPr>
              <a:t>A Utility Model</a:t>
            </a:r>
          </a:p>
          <a:p>
            <a:pPr marL="127000" indent="0">
              <a:spcBef>
                <a:spcPts val="400"/>
              </a:spcBef>
              <a:buSzPts val="2000"/>
              <a:buNone/>
            </a:pPr>
            <a:r>
              <a:rPr lang="en-US" sz="2000" dirty="0">
                <a:solidFill>
                  <a:srgbClr val="504C49"/>
                </a:solidFill>
                <a:latin typeface="Source Han Sans JP"/>
                <a:ea typeface="Source Han Sans JP"/>
                <a:cs typeface="Source Han Sans JP"/>
                <a:sym typeface="Source Han Sans JP"/>
              </a:rPr>
              <a:t>Cloud computing delivers </a:t>
            </a:r>
            <a:r>
              <a:rPr lang="en-US" sz="2000" b="1" dirty="0">
                <a:solidFill>
                  <a:srgbClr val="504C49"/>
                </a:solidFill>
                <a:latin typeface="Source Han Sans JP Bold"/>
                <a:ea typeface="Source Han Sans JP Bold"/>
                <a:cs typeface="Source Han Sans JP Bold"/>
                <a:sym typeface="Source Han Sans JP Bold"/>
              </a:rPr>
              <a:t>on-demand computing resources</a:t>
            </a:r>
            <a:r>
              <a:rPr lang="en-US" sz="2000" dirty="0">
                <a:solidFill>
                  <a:srgbClr val="504C49"/>
                </a:solidFill>
                <a:latin typeface="Source Han Sans JP"/>
                <a:ea typeface="Source Han Sans JP"/>
                <a:cs typeface="Source Han Sans JP"/>
                <a:sym typeface="Source Han Sans JP"/>
              </a:rPr>
              <a:t>—servers, storage, databases, networking, software, and analytics—over the Internet, much like electricity or water.</a:t>
            </a:r>
          </a:p>
          <a:p>
            <a:pPr marL="127000" indent="0">
              <a:spcBef>
                <a:spcPts val="400"/>
              </a:spcBef>
              <a:buSzPts val="2000"/>
              <a:buNone/>
            </a:pPr>
            <a:endParaRPr lang="en-US" sz="2000" dirty="0">
              <a:solidFill>
                <a:srgbClr val="504C49"/>
              </a:solidFill>
              <a:latin typeface="Arimo"/>
              <a:ea typeface="Arimo"/>
              <a:cs typeface="Arimo"/>
              <a:sym typeface="Arimo"/>
            </a:endParaRPr>
          </a:p>
          <a:p>
            <a:pPr marL="469900" indent="-342900">
              <a:spcBef>
                <a:spcPts val="400"/>
              </a:spcBef>
              <a:buSzPts val="2000"/>
              <a:buFont typeface="Arial" panose="020B0604020202020204" pitchFamily="34" charset="0"/>
              <a:buChar char="•"/>
            </a:pPr>
            <a:r>
              <a:rPr lang="en-US" sz="2000" b="1" dirty="0">
                <a:solidFill>
                  <a:srgbClr val="504C49"/>
                </a:solidFill>
                <a:latin typeface="Arimo"/>
                <a:ea typeface="Arimo"/>
                <a:cs typeface="Arimo"/>
                <a:sym typeface="Arimo"/>
              </a:rPr>
              <a:t>Efficiency &amp; Accessibility</a:t>
            </a:r>
          </a:p>
          <a:p>
            <a:pPr marL="127000" indent="0">
              <a:spcBef>
                <a:spcPts val="400"/>
              </a:spcBef>
              <a:buSzPts val="2000"/>
              <a:buNone/>
            </a:pPr>
            <a:r>
              <a:rPr lang="en-US" sz="2000" dirty="0">
                <a:solidFill>
                  <a:srgbClr val="504C49"/>
                </a:solidFill>
                <a:latin typeface="Source Han Sans JP"/>
                <a:ea typeface="Source Han Sans JP"/>
                <a:cs typeface="Source Han Sans JP"/>
                <a:sym typeface="Source Han Sans JP"/>
              </a:rPr>
              <a:t>It eliminates the need for users to purchase and maintain physical IT infrastructure, offering </a:t>
            </a:r>
            <a:r>
              <a:rPr lang="en-US" sz="2000" b="1" dirty="0">
                <a:solidFill>
                  <a:srgbClr val="504C49"/>
                </a:solidFill>
                <a:latin typeface="Source Han Sans JP Bold"/>
                <a:ea typeface="Source Han Sans JP Bold"/>
                <a:cs typeface="Source Han Sans JP Bold"/>
                <a:sym typeface="Source Han Sans JP Bold"/>
              </a:rPr>
              <a:t>cost-effectiveness, flexibility, and scalability</a:t>
            </a:r>
            <a:r>
              <a:rPr lang="en-US" sz="2000" dirty="0">
                <a:solidFill>
                  <a:srgbClr val="504C49"/>
                </a:solidFill>
                <a:latin typeface="Source Han Sans JP"/>
                <a:ea typeface="Source Han Sans JP"/>
                <a:cs typeface="Source Han Sans JP"/>
                <a:sym typeface="Source Han Sans JP"/>
              </a:rPr>
              <a:t>.</a:t>
            </a:r>
          </a:p>
          <a:p>
            <a:pPr marL="127000" indent="0">
              <a:spcBef>
                <a:spcPts val="400"/>
              </a:spcBef>
              <a:buSzPts val="2000"/>
              <a:buNone/>
            </a:pPr>
            <a:endParaRPr lang="en-US" sz="2000" dirty="0">
              <a:solidFill>
                <a:srgbClr val="504C49"/>
              </a:solidFill>
              <a:latin typeface="Source Han Sans JP"/>
              <a:ea typeface="Source Han Sans JP"/>
              <a:cs typeface="Source Han Sans JP"/>
              <a:sym typeface="Source Han Sans JP"/>
            </a:endParaRPr>
          </a:p>
          <a:p>
            <a:pPr marL="469900" indent="-342900">
              <a:spcBef>
                <a:spcPts val="400"/>
              </a:spcBef>
              <a:buSzPts val="2000"/>
              <a:buFont typeface="Arial" panose="020B0604020202020204" pitchFamily="34" charset="0"/>
              <a:buChar char="•"/>
            </a:pPr>
            <a:r>
              <a:rPr lang="en-US" sz="2000" b="1" dirty="0">
                <a:solidFill>
                  <a:srgbClr val="504C49"/>
                </a:solidFill>
                <a:latin typeface="Arimo"/>
                <a:ea typeface="Arimo"/>
                <a:cs typeface="Arimo"/>
                <a:sym typeface="Arimo"/>
              </a:rPr>
              <a:t>Industry Leaders</a:t>
            </a:r>
          </a:p>
          <a:p>
            <a:pPr marL="127000" indent="0">
              <a:spcBef>
                <a:spcPts val="400"/>
              </a:spcBef>
              <a:buSzPts val="2000"/>
              <a:buNone/>
            </a:pPr>
            <a:r>
              <a:rPr lang="en-US" sz="2000" dirty="0">
                <a:solidFill>
                  <a:srgbClr val="504C49"/>
                </a:solidFill>
                <a:latin typeface="Source Han Sans JP"/>
                <a:ea typeface="Source Han Sans JP"/>
                <a:cs typeface="Source Han Sans JP"/>
                <a:sym typeface="Source Han Sans JP"/>
              </a:rPr>
              <a:t>Key players in the cloud computing market include </a:t>
            </a:r>
            <a:r>
              <a:rPr lang="en-US" sz="2000" b="1" dirty="0">
                <a:solidFill>
                  <a:srgbClr val="504C49"/>
                </a:solidFill>
                <a:latin typeface="Source Han Sans JP Bold"/>
                <a:ea typeface="Source Han Sans JP Bold"/>
                <a:cs typeface="Source Han Sans JP Bold"/>
                <a:sym typeface="Source Han Sans JP Bold"/>
              </a:rPr>
              <a:t>Amazon Web Services (AWS), Microsoft Azure, and Google Cloud Platform (GCP)</a:t>
            </a:r>
            <a:r>
              <a:rPr lang="en-US" sz="2000" dirty="0">
                <a:solidFill>
                  <a:srgbClr val="504C49"/>
                </a:solidFill>
                <a:latin typeface="Source Han Sans JP"/>
                <a:ea typeface="Source Han Sans JP"/>
                <a:cs typeface="Source Han Sans JP"/>
                <a:sym typeface="Source Han Sans JP"/>
              </a:rPr>
              <a:t>.</a:t>
            </a:r>
          </a:p>
          <a:p>
            <a:pPr marL="127000" indent="0">
              <a:spcBef>
                <a:spcPts val="400"/>
              </a:spcBef>
              <a:buSzPts val="2000"/>
              <a:buNone/>
            </a:pPr>
            <a:endParaRPr lang="en-US" sz="2000" dirty="0">
              <a:solidFill>
                <a:srgbClr val="504C49"/>
              </a:solidFill>
              <a:latin typeface="Source Han Sans JP"/>
              <a:ea typeface="Source Han Sans JP"/>
              <a:cs typeface="Source Han Sans JP"/>
              <a:sym typeface="Source Han Sans JP"/>
            </a:endParaRPr>
          </a:p>
          <a:p>
            <a:pPr marL="127000" indent="0">
              <a:spcBef>
                <a:spcPts val="400"/>
              </a:spcBef>
              <a:buSzPts val="2000"/>
              <a:buNone/>
            </a:pPr>
            <a:r>
              <a:rPr lang="en-US" sz="2000" dirty="0">
                <a:solidFill>
                  <a:srgbClr val="504C49"/>
                </a:solidFill>
                <a:latin typeface="Source Han Sans JP"/>
                <a:ea typeface="Source Han Sans JP"/>
                <a:cs typeface="Source Han Sans JP"/>
                <a:sym typeface="Source Han Sans JP"/>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65" name="Google Shape;6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66" name="Google Shape;66;p3"/>
          <p:cNvSpPr txBox="1"/>
          <p:nvPr/>
        </p:nvSpPr>
        <p:spPr>
          <a:xfrm>
            <a:off x="21771" y="136525"/>
            <a:ext cx="7130143" cy="1046400"/>
          </a:xfrm>
          <a:prstGeom prst="rect">
            <a:avLst/>
          </a:prstGeom>
          <a:noFill/>
          <a:ln>
            <a:noFill/>
          </a:ln>
        </p:spPr>
        <p:txBody>
          <a:bodyPr spcFirstLastPara="1" wrap="square" lIns="91425" tIns="45700" rIns="91425" bIns="45700" anchor="t" anchorCtr="0">
            <a:spAutoFit/>
          </a:bodyPr>
          <a:lstStyle/>
          <a:p>
            <a:r>
              <a:rPr lang="en-US" sz="3200" dirty="0">
                <a:solidFill>
                  <a:srgbClr val="201B18"/>
                </a:solidFill>
                <a:latin typeface="Arimo"/>
                <a:ea typeface="Arimo"/>
                <a:cs typeface="Arimo"/>
                <a:sym typeface="Arimo"/>
              </a:rPr>
              <a:t>The Evolution of Cloud: Early Concepts</a:t>
            </a:r>
          </a:p>
          <a:p>
            <a:pPr marL="0" marR="0" lvl="0" indent="0" algn="l" rtl="0">
              <a:spcBef>
                <a:spcPts val="0"/>
              </a:spcBef>
              <a:spcAft>
                <a:spcPts val="0"/>
              </a:spcAft>
              <a:buNone/>
            </a:pPr>
            <a:endParaRPr sz="3000" b="1" dirty="0">
              <a:solidFill>
                <a:srgbClr val="000000"/>
              </a:solidFill>
              <a:latin typeface="Cambria"/>
              <a:ea typeface="Cambria"/>
              <a:cs typeface="Cambria"/>
              <a:sym typeface="Cambria"/>
            </a:endParaRPr>
          </a:p>
        </p:txBody>
      </p:sp>
      <p:sp>
        <p:nvSpPr>
          <p:cNvPr id="67" name="Google Shape;67;p3"/>
          <p:cNvSpPr txBox="1"/>
          <p:nvPr/>
        </p:nvSpPr>
        <p:spPr>
          <a:xfrm>
            <a:off x="533400" y="1160571"/>
            <a:ext cx="7848600" cy="4580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
        <p:nvSpPr>
          <p:cNvPr id="68" name="Google Shape;68;p3"/>
          <p:cNvSpPr txBox="1"/>
          <p:nvPr/>
        </p:nvSpPr>
        <p:spPr>
          <a:xfrm>
            <a:off x="309715" y="1047377"/>
            <a:ext cx="8153400" cy="6247824"/>
          </a:xfrm>
          <a:prstGeom prst="rect">
            <a:avLst/>
          </a:prstGeom>
          <a:noFill/>
          <a:ln>
            <a:noFill/>
          </a:ln>
        </p:spPr>
        <p:txBody>
          <a:bodyPr spcFirstLastPara="1" wrap="square" lIns="91425" tIns="45700" rIns="91425" bIns="45700" anchor="t" anchorCtr="0">
            <a:spAutoFit/>
          </a:bodyPr>
          <a:lstStyle/>
          <a:p>
            <a:pPr marL="342900" indent="-342900">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1960s: Computing as a Utility</a:t>
            </a:r>
          </a:p>
          <a:p>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Pioneering computer scientist </a:t>
            </a:r>
            <a:r>
              <a:rPr lang="en-US" sz="20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John McCarthy</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first proposed the idea of computing as a public utility, where resources could be shared and accessed centrally.</a:t>
            </a:r>
          </a:p>
          <a:p>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342900" indent="-342900">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Intergalactic Computer Network</a:t>
            </a:r>
          </a:p>
          <a:p>
            <a:r>
              <a:rPr lang="en-US" sz="20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J.C.R. Licklider</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envisioned a globally interconnected network enabling universal data access, laying conceptual groundwork for cloud architecture.</a:t>
            </a:r>
          </a:p>
          <a:p>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342900" indent="-342900">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1970s-1990s: Distributed Computing</a:t>
            </a:r>
          </a:p>
          <a:p>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The emergence of </a:t>
            </a:r>
            <a:r>
              <a:rPr lang="en-US" sz="20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virtualization and distributed computing</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technologies set the stage, allowing resources to be abstracted and managed across multiple systems.</a:t>
            </a:r>
          </a:p>
          <a:p>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342900" indent="-342900">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1990s: Early Network Services</a:t>
            </a:r>
          </a:p>
          <a:p>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Telecommunication companies introduced </a:t>
            </a:r>
            <a:r>
              <a:rPr lang="en-US" sz="20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VPN services</a:t>
            </a: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providing a glimpse into secure, remote access to networked resources, a precursor to modern cloud connectivity.</a:t>
            </a:r>
          </a:p>
          <a:p>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0" marR="0" lvl="0" indent="0" algn="l" rtl="0">
              <a:spcBef>
                <a:spcPts val="0"/>
              </a:spcBef>
              <a:spcAft>
                <a:spcPts val="0"/>
              </a:spcAft>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74" name="Google Shape;7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75" name="Google Shape;75;p4"/>
          <p:cNvSpPr txBox="1"/>
          <p:nvPr/>
        </p:nvSpPr>
        <p:spPr>
          <a:xfrm>
            <a:off x="152400" y="215056"/>
            <a:ext cx="7130143" cy="584735"/>
          </a:xfrm>
          <a:prstGeom prst="rect">
            <a:avLst/>
          </a:prstGeom>
          <a:noFill/>
          <a:ln>
            <a:noFill/>
          </a:ln>
        </p:spPr>
        <p:txBody>
          <a:bodyPr spcFirstLastPara="1" wrap="square" lIns="91425" tIns="45700" rIns="91425" bIns="45700" anchor="t" anchorCtr="0">
            <a:spAutoFit/>
          </a:bodyPr>
          <a:lstStyle/>
          <a:p>
            <a:pPr lvl="0"/>
            <a:r>
              <a:rPr lang="en-IN" sz="3200" dirty="0"/>
              <a:t>Cloud Evolution</a:t>
            </a:r>
            <a:endParaRPr sz="3000" b="1" dirty="0">
              <a:solidFill>
                <a:srgbClr val="000000"/>
              </a:solidFill>
              <a:latin typeface="Cambria"/>
              <a:ea typeface="Cambria"/>
              <a:cs typeface="Cambria"/>
              <a:sym typeface="Cambria"/>
            </a:endParaRPr>
          </a:p>
        </p:txBody>
      </p:sp>
      <p:sp>
        <p:nvSpPr>
          <p:cNvPr id="76" name="Google Shape;76;p4"/>
          <p:cNvSpPr txBox="1"/>
          <p:nvPr/>
        </p:nvSpPr>
        <p:spPr>
          <a:xfrm>
            <a:off x="533400" y="1160571"/>
            <a:ext cx="7848600" cy="4580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
        <p:nvSpPr>
          <p:cNvPr id="77" name="Google Shape;77;p4"/>
          <p:cNvSpPr txBox="1"/>
          <p:nvPr/>
        </p:nvSpPr>
        <p:spPr>
          <a:xfrm>
            <a:off x="400664" y="928476"/>
            <a:ext cx="8153400" cy="6042639"/>
          </a:xfrm>
          <a:prstGeom prst="rect">
            <a:avLst/>
          </a:prstGeom>
          <a:noFill/>
          <a:ln>
            <a:noFill/>
          </a:ln>
        </p:spPr>
        <p:txBody>
          <a:bodyPr spcFirstLastPara="1" wrap="square" lIns="91425" tIns="45700" rIns="91425" bIns="45700" anchor="t" anchorCtr="0">
            <a:spAutoFit/>
          </a:bodyPr>
          <a:lstStyle/>
          <a:p>
            <a:pPr marL="285750" indent="-285750">
              <a:lnSpc>
                <a:spcPct val="150000"/>
              </a:lnSpc>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1999: SaaS Pioneer</a:t>
            </a:r>
          </a:p>
          <a:p>
            <a:pPr>
              <a:lnSpc>
                <a:spcPct val="150000"/>
              </a:lnSpc>
            </a:pPr>
            <a:r>
              <a:rPr lang="en-US" sz="16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Salesforce.com</a:t>
            </a: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launched, popularizing Software as a Service (SaaS) by delivering enterprise applications entirely online, accessed via a web browser.</a:t>
            </a:r>
          </a:p>
          <a:p>
            <a:pPr marL="285750" indent="-285750">
              <a:lnSpc>
                <a:spcPct val="150000"/>
              </a:lnSpc>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2002: AWS Genesis</a:t>
            </a:r>
          </a:p>
          <a:p>
            <a:pPr>
              <a:lnSpc>
                <a:spcPct val="150000"/>
              </a:lnSpc>
            </a:pPr>
            <a:r>
              <a:rPr lang="en-US" sz="16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Amazon Web Services (AWS)</a:t>
            </a: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quietly launched, initially offering basic web services to external developers.</a:t>
            </a:r>
          </a:p>
          <a:p>
            <a:pPr marL="285750" indent="-285750">
              <a:lnSpc>
                <a:spcPct val="150000"/>
              </a:lnSpc>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2006: EC2 Revolution</a:t>
            </a:r>
          </a:p>
          <a:p>
            <a:pPr>
              <a:lnSpc>
                <a:spcPct val="150000"/>
              </a:lnSpc>
            </a:pPr>
            <a:r>
              <a:rPr lang="en-US" sz="16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Amazon EC2 (Elastic Compute Cloud)</a:t>
            </a: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enabled users to rent virtual servers, scaling computing capacity with unprecedented flexibility.</a:t>
            </a:r>
          </a:p>
          <a:p>
            <a:pPr marL="285750" indent="-285750">
              <a:lnSpc>
                <a:spcPct val="150000"/>
              </a:lnSpc>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2010s: Cloud Expansion</a:t>
            </a:r>
          </a:p>
          <a:p>
            <a:pPr>
              <a:lnSpc>
                <a:spcPct val="150000"/>
              </a:lnSpc>
            </a:pPr>
            <a:r>
              <a:rPr lang="en-US" sz="16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Microsoft Azure, Google Cloud Platform (GCP), and IBM Cloud</a:t>
            </a: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significantly expanded the market, offering comprehensive cloud services and intensifying competition.</a:t>
            </a:r>
          </a:p>
          <a:p>
            <a:pPr marL="285750" indent="-285750">
              <a:lnSpc>
                <a:spcPct val="150000"/>
              </a:lnSpc>
              <a:buFont typeface="Arial" panose="020B0604020202020204" pitchFamily="34" charset="0"/>
              <a:buChar char="•"/>
            </a:pPr>
            <a:r>
              <a:rPr lang="en-US" sz="1600" b="1" dirty="0">
                <a:solidFill>
                  <a:srgbClr val="504C49"/>
                </a:solidFill>
                <a:latin typeface="Times New Roman" panose="02020603050405020304" pitchFamily="18" charset="0"/>
                <a:ea typeface="Arimo"/>
                <a:cs typeface="Times New Roman" panose="02020603050405020304" pitchFamily="18" charset="0"/>
                <a:sym typeface="Arimo"/>
              </a:rPr>
              <a:t>Today: Powering Innovation</a:t>
            </a:r>
          </a:p>
          <a:p>
            <a:pPr>
              <a:lnSpc>
                <a:spcPct val="150000"/>
              </a:lnSpc>
            </a:pP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Cloud computing is the backbone for </a:t>
            </a:r>
            <a:r>
              <a:rPr lang="en-US" sz="16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IoT, AI, Machine Learning, Big Data analytics</a:t>
            </a:r>
            <a:r>
              <a:rPr lang="en-US" sz="16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and global enterprise operations, driving digital transformation</a:t>
            </a:r>
          </a:p>
          <a:p>
            <a:pPr>
              <a:lnSpc>
                <a:spcPts val="2937"/>
              </a:lnSpc>
            </a:pPr>
            <a:endParaRPr lang="en-US" sz="2000" dirty="0">
              <a:solidFill>
                <a:srgbClr val="504C49"/>
              </a:solidFill>
              <a:latin typeface="Times New Roman" panose="02020603050405020304" pitchFamily="18" charset="0"/>
              <a:ea typeface="Arimo"/>
              <a:cs typeface="Times New Roman" panose="02020603050405020304" pitchFamily="18" charset="0"/>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83" name="Google Shape;8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84" name="Google Shape;84;p5"/>
          <p:cNvSpPr txBox="1"/>
          <p:nvPr/>
        </p:nvSpPr>
        <p:spPr>
          <a:xfrm>
            <a:off x="152400" y="215056"/>
            <a:ext cx="7130143" cy="1079742"/>
          </a:xfrm>
          <a:prstGeom prst="rect">
            <a:avLst/>
          </a:prstGeom>
          <a:noFill/>
          <a:ln>
            <a:noFill/>
          </a:ln>
        </p:spPr>
        <p:txBody>
          <a:bodyPr spcFirstLastPara="1" wrap="square" lIns="91425" tIns="45700" rIns="91425" bIns="45700" anchor="t" anchorCtr="0">
            <a:spAutoFit/>
          </a:bodyPr>
          <a:lstStyle/>
          <a:p>
            <a:r>
              <a:rPr lang="en-US" sz="3200" dirty="0">
                <a:solidFill>
                  <a:srgbClr val="201B18"/>
                </a:solidFill>
                <a:latin typeface="Arimo"/>
                <a:ea typeface="Arimo"/>
                <a:cs typeface="Arimo"/>
                <a:sym typeface="Arimo"/>
              </a:rPr>
              <a:t>Characteristics of Cloud Computing</a:t>
            </a:r>
          </a:p>
          <a:p>
            <a:pPr marL="0" marR="0" lvl="0" indent="0" algn="l" rtl="0">
              <a:spcBef>
                <a:spcPts val="0"/>
              </a:spcBef>
              <a:spcAft>
                <a:spcPts val="0"/>
              </a:spcAft>
              <a:buNone/>
            </a:pPr>
            <a:endParaRPr sz="3000" b="1" dirty="0">
              <a:solidFill>
                <a:srgbClr val="000000"/>
              </a:solidFill>
              <a:latin typeface="Cambria"/>
              <a:ea typeface="Cambria"/>
              <a:cs typeface="Cambria"/>
              <a:sym typeface="Cambria"/>
            </a:endParaRPr>
          </a:p>
        </p:txBody>
      </p:sp>
      <p:sp>
        <p:nvSpPr>
          <p:cNvPr id="85" name="Google Shape;85;p5"/>
          <p:cNvSpPr txBox="1"/>
          <p:nvPr/>
        </p:nvSpPr>
        <p:spPr>
          <a:xfrm>
            <a:off x="533400" y="1160571"/>
            <a:ext cx="7848600" cy="4580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79E04314-3F66-E106-CC9F-7F8C5025B9BF}"/>
              </a:ext>
            </a:extLst>
          </p:cNvPr>
          <p:cNvSpPr txBox="1"/>
          <p:nvPr/>
        </p:nvSpPr>
        <p:spPr>
          <a:xfrm>
            <a:off x="668594" y="1233346"/>
            <a:ext cx="7942006" cy="4179990"/>
          </a:xfrm>
          <a:prstGeom prst="rect">
            <a:avLst/>
          </a:prstGeom>
          <a:noFill/>
        </p:spPr>
        <p:txBody>
          <a:bodyPr wrap="square">
            <a:spAutoFit/>
          </a:bodyPr>
          <a:lstStyle/>
          <a:p>
            <a:pPr marL="285750" indent="-285750">
              <a:lnSpc>
                <a:spcPts val="1999"/>
              </a:lnSpc>
              <a:buFont typeface="Arial" panose="020B0604020202020204" pitchFamily="34" charset="0"/>
              <a:buChar char="•"/>
            </a:pPr>
            <a:r>
              <a:rPr lang="en-US" sz="2000" b="1" dirty="0">
                <a:solidFill>
                  <a:srgbClr val="201B18"/>
                </a:solidFill>
                <a:latin typeface="Times New Roman" panose="02020603050405020304" pitchFamily="18" charset="0"/>
                <a:ea typeface="Arimo"/>
                <a:cs typeface="Times New Roman" panose="02020603050405020304" pitchFamily="18" charset="0"/>
                <a:sym typeface="Arimo"/>
              </a:rPr>
              <a:t>On-Demand Self-Service</a:t>
            </a:r>
          </a:p>
          <a:p>
            <a:pPr>
              <a:lnSpc>
                <a:spcPts val="1999"/>
              </a:lnSpc>
            </a:pP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Users can provision computing resources like server time and network storage automatically, without human interaction from the service provider, enabling rapid deployment and agility.</a:t>
            </a:r>
          </a:p>
          <a:p>
            <a:pPr>
              <a:lnSpc>
                <a:spcPts val="1999"/>
              </a:lnSpc>
            </a:pPr>
            <a:endParaRPr lang="en-US" sz="2000" dirty="0">
              <a:solidFill>
                <a:srgbClr val="201B18"/>
              </a:solidFill>
              <a:latin typeface="Times New Roman" panose="02020603050405020304" pitchFamily="18" charset="0"/>
              <a:ea typeface="Arimo"/>
              <a:cs typeface="Times New Roman" panose="02020603050405020304" pitchFamily="18" charset="0"/>
              <a:sym typeface="Arimo"/>
            </a:endParaRPr>
          </a:p>
          <a:p>
            <a:pPr marL="285750" indent="-285750">
              <a:lnSpc>
                <a:spcPts val="1999"/>
              </a:lnSpc>
              <a:buFont typeface="Arial" panose="020B0604020202020204" pitchFamily="34" charset="0"/>
              <a:buChar char="•"/>
            </a:pPr>
            <a:r>
              <a:rPr lang="en-US" sz="2000" b="1" dirty="0">
                <a:solidFill>
                  <a:srgbClr val="201B18"/>
                </a:solidFill>
                <a:latin typeface="Times New Roman" panose="02020603050405020304" pitchFamily="18" charset="0"/>
                <a:ea typeface="Arimo"/>
                <a:cs typeface="Times New Roman" panose="02020603050405020304" pitchFamily="18" charset="0"/>
                <a:sym typeface="Arimo"/>
              </a:rPr>
              <a:t>Broad Network Access</a:t>
            </a:r>
          </a:p>
          <a:p>
            <a:pPr>
              <a:lnSpc>
                <a:spcPts val="1999"/>
              </a:lnSpc>
            </a:pP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Cloud services are universally accessible over the network using standard mechanisms, available across diverse client platforms such as laptops, mobile phones, and tablets, ensuring connectivity anywhere, anytime.</a:t>
            </a:r>
          </a:p>
          <a:p>
            <a:pPr>
              <a:lnSpc>
                <a:spcPts val="1999"/>
              </a:lnSpc>
            </a:pPr>
            <a:endParaRPr lang="en-US" sz="2000" dirty="0">
              <a:solidFill>
                <a:srgbClr val="201B18"/>
              </a:solidFill>
              <a:latin typeface="Times New Roman" panose="02020603050405020304" pitchFamily="18" charset="0"/>
              <a:ea typeface="Arimo"/>
              <a:cs typeface="Times New Roman" panose="02020603050405020304" pitchFamily="18" charset="0"/>
              <a:sym typeface="Arimo"/>
            </a:endParaRPr>
          </a:p>
          <a:p>
            <a:pPr marL="285750" indent="-285750">
              <a:lnSpc>
                <a:spcPts val="1999"/>
              </a:lnSpc>
              <a:buFont typeface="Arial" panose="020B0604020202020204" pitchFamily="34" charset="0"/>
              <a:buChar char="•"/>
            </a:pPr>
            <a:r>
              <a:rPr lang="en-US" sz="2000" b="1" dirty="0">
                <a:solidFill>
                  <a:srgbClr val="201B18"/>
                </a:solidFill>
                <a:latin typeface="Times New Roman" panose="02020603050405020304" pitchFamily="18" charset="0"/>
                <a:ea typeface="Arimo"/>
                <a:cs typeface="Times New Roman" panose="02020603050405020304" pitchFamily="18" charset="0"/>
                <a:sym typeface="Arimo"/>
              </a:rPr>
              <a:t>Resource Pooling</a:t>
            </a:r>
          </a:p>
          <a:p>
            <a:pPr>
              <a:lnSpc>
                <a:spcPts val="1999"/>
              </a:lnSpc>
            </a:pPr>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The provider's computing resources are pooled to serve multiple consumers using a multi-tenant model. Different physical and virtual resources are dynamically assigned and reassigned according to consumer demand, securely separated via virtualization.</a:t>
            </a:r>
          </a:p>
          <a:p>
            <a:pPr>
              <a:lnSpc>
                <a:spcPts val="1999"/>
              </a:lnSpc>
            </a:pPr>
            <a:endParaRPr lang="en-US" sz="2000" dirty="0">
              <a:solidFill>
                <a:srgbClr val="201B18"/>
              </a:solidFill>
              <a:latin typeface="Times New Roman" panose="02020603050405020304" pitchFamily="18" charset="0"/>
              <a:ea typeface="Arimo"/>
              <a:cs typeface="Times New Roman" panose="02020603050405020304" pitchFamily="18" charset="0"/>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93" name="Google Shape;93;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94" name="Google Shape;94;p6"/>
          <p:cNvSpPr txBox="1"/>
          <p:nvPr/>
        </p:nvSpPr>
        <p:spPr>
          <a:xfrm>
            <a:off x="152400" y="215056"/>
            <a:ext cx="7130143" cy="1046400"/>
          </a:xfrm>
          <a:prstGeom prst="rect">
            <a:avLst/>
          </a:prstGeom>
          <a:noFill/>
          <a:ln>
            <a:noFill/>
          </a:ln>
        </p:spPr>
        <p:txBody>
          <a:bodyPr spcFirstLastPara="1" wrap="square" lIns="91425" tIns="45700" rIns="91425" bIns="45700" anchor="t" anchorCtr="0">
            <a:spAutoFit/>
          </a:bodyPr>
          <a:lstStyle/>
          <a:p>
            <a:r>
              <a:rPr lang="en-US" sz="3200" dirty="0">
                <a:solidFill>
                  <a:srgbClr val="201B18"/>
                </a:solidFill>
                <a:latin typeface="Arimo"/>
                <a:ea typeface="Arimo"/>
                <a:cs typeface="Arimo"/>
                <a:sym typeface="Arimo"/>
              </a:rPr>
              <a:t>Key Attributes of Cloud Computing</a:t>
            </a:r>
          </a:p>
          <a:p>
            <a:pPr marL="0" marR="0" lvl="0" indent="0" algn="l" rtl="0">
              <a:spcBef>
                <a:spcPts val="0"/>
              </a:spcBef>
              <a:spcAft>
                <a:spcPts val="0"/>
              </a:spcAft>
              <a:buNone/>
            </a:pPr>
            <a:endParaRPr sz="3000" b="1" dirty="0">
              <a:solidFill>
                <a:srgbClr val="000000"/>
              </a:solidFill>
              <a:latin typeface="Cambria"/>
              <a:ea typeface="Cambria"/>
              <a:cs typeface="Cambria"/>
              <a:sym typeface="Cambria"/>
            </a:endParaRPr>
          </a:p>
        </p:txBody>
      </p:sp>
      <p:sp>
        <p:nvSpPr>
          <p:cNvPr id="95" name="Google Shape;95;p6"/>
          <p:cNvSpPr txBox="1"/>
          <p:nvPr/>
        </p:nvSpPr>
        <p:spPr>
          <a:xfrm>
            <a:off x="533400" y="1160571"/>
            <a:ext cx="7848600" cy="45807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sp>
        <p:nvSpPr>
          <p:cNvPr id="96" name="Google Shape;96;p6"/>
          <p:cNvSpPr txBox="1"/>
          <p:nvPr/>
        </p:nvSpPr>
        <p:spPr>
          <a:xfrm>
            <a:off x="342900" y="1023545"/>
            <a:ext cx="8229599" cy="5324494"/>
          </a:xfrm>
          <a:prstGeom prst="rect">
            <a:avLst/>
          </a:prstGeom>
          <a:noFill/>
          <a:ln>
            <a:noFill/>
          </a:ln>
        </p:spPr>
        <p:txBody>
          <a:bodyPr spcFirstLastPara="1" wrap="square" lIns="91425" tIns="45700" rIns="91425" bIns="45700" anchor="t" anchorCtr="0">
            <a:spAutoFit/>
          </a:bodyPr>
          <a:lstStyle/>
          <a:p>
            <a:pPr marL="800100" lvl="1" indent="-342900">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Rapid Elasticity</a:t>
            </a:r>
          </a:p>
          <a:p>
            <a:pPr marL="457200" lvl="1"/>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Capabilities can be elastically provisioned and released to scale rapidly outward and inward commensurate with demand. This gives the illusion of infinite computing resources.</a:t>
            </a:r>
          </a:p>
          <a:p>
            <a:pPr marL="457200" lvl="1"/>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800100" lvl="1" indent="-342900">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Measured Service</a:t>
            </a:r>
          </a:p>
          <a:p>
            <a:pPr marL="457200" lvl="1"/>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Cloud systems automatically control and optimize resource usage by leveraging a metering capability. This allows for transparent reporting and enables the "pay-as-you-go" model, where users only pay for what they consume.</a:t>
            </a:r>
          </a:p>
          <a:p>
            <a:pPr marL="457200" lvl="1"/>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800100" lvl="1" indent="-342900">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Resiliency &amp; Reliability</a:t>
            </a:r>
          </a:p>
          <a:p>
            <a:pPr marL="457200" lvl="1"/>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Cloud providers build highly resilient infrastructures with redundant systems, automated backups, load balancing, and disaster recovery mechanisms to ensure high availability and continuous operation, minimizing downtime</a:t>
            </a:r>
            <a:r>
              <a:rPr lang="en-US" sz="2000" dirty="0">
                <a:solidFill>
                  <a:srgbClr val="504C49"/>
                </a:solidFill>
                <a:latin typeface="Source Han Sans JP"/>
                <a:ea typeface="Source Han Sans JP"/>
                <a:cs typeface="Source Han Sans JP"/>
                <a:sym typeface="Source Han Sans JP"/>
              </a:rPr>
              <a:t>.</a:t>
            </a:r>
          </a:p>
          <a:p>
            <a:pPr marL="457200" marR="0" lvl="1" indent="0" algn="l" rtl="0">
              <a:spcBef>
                <a:spcPts val="0"/>
              </a:spcBef>
              <a:spcAft>
                <a:spcPts val="0"/>
              </a:spcAft>
              <a:buNone/>
            </a:pPr>
            <a:endParaRPr sz="20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a:spLocks noGrp="1"/>
          </p:cNvSpPr>
          <p:nvPr>
            <p:ph type="title"/>
          </p:nvPr>
        </p:nvSpPr>
        <p:spPr>
          <a:xfrm>
            <a:off x="0" y="226142"/>
            <a:ext cx="6477000" cy="612058"/>
          </a:xfrm>
          <a:prstGeom prst="rect">
            <a:avLst/>
          </a:prstGeom>
          <a:noFill/>
          <a:ln>
            <a:noFill/>
          </a:ln>
        </p:spPr>
        <p:txBody>
          <a:bodyPr spcFirstLastPara="1" wrap="square" lIns="91425" tIns="45700" rIns="91425" bIns="45700" anchor="ctr" anchorCtr="0">
            <a:noAutofit/>
          </a:bodyPr>
          <a:lstStyle/>
          <a:p>
            <a:pPr algn="l"/>
            <a:r>
              <a:rPr lang="en-US" dirty="0">
                <a:solidFill>
                  <a:srgbClr val="201B18"/>
                </a:solidFill>
                <a:latin typeface="Arimo"/>
                <a:ea typeface="Arimo"/>
                <a:cs typeface="Arimo"/>
                <a:sym typeface="Arimo"/>
              </a:rPr>
              <a:t>Cloud Service Models</a:t>
            </a:r>
            <a:endParaRPr dirty="0"/>
          </a:p>
        </p:txBody>
      </p:sp>
      <p:sp>
        <p:nvSpPr>
          <p:cNvPr id="102" name="Google Shape;102;p7"/>
          <p:cNvSpPr txBox="1">
            <a:spLocks noGrp="1"/>
          </p:cNvSpPr>
          <p:nvPr>
            <p:ph type="body" idx="1"/>
          </p:nvPr>
        </p:nvSpPr>
        <p:spPr>
          <a:xfrm>
            <a:off x="342900" y="1106863"/>
            <a:ext cx="8458200" cy="5257800"/>
          </a:xfrm>
          <a:prstGeom prst="rect">
            <a:avLst/>
          </a:prstGeom>
          <a:noFill/>
          <a:ln>
            <a:noFill/>
          </a:ln>
        </p:spPr>
        <p:txBody>
          <a:bodyPr spcFirstLastPara="1" wrap="square" lIns="91425" tIns="45700" rIns="91425" bIns="45700" anchor="t" anchorCtr="0">
            <a:noAutofit/>
          </a:bodyPr>
          <a:lstStyle/>
          <a:p>
            <a:pPr marL="482600" indent="-342900">
              <a:buFont typeface="Arial" panose="020B0604020202020204" pitchFamily="34" charset="0"/>
              <a:buChar char="•"/>
            </a:pPr>
            <a:r>
              <a:rPr lang="en-US" b="1" dirty="0">
                <a:solidFill>
                  <a:srgbClr val="504C49"/>
                </a:solidFill>
                <a:latin typeface="Times New Roman" panose="02020603050405020304" pitchFamily="18" charset="0"/>
                <a:ea typeface="Arimo"/>
                <a:cs typeface="Times New Roman" panose="02020603050405020304" pitchFamily="18" charset="0"/>
                <a:sym typeface="Arimo"/>
              </a:rPr>
              <a:t>SaaS (Software as a Service)</a:t>
            </a:r>
          </a:p>
          <a:p>
            <a:pPr marL="342900" indent="-203200">
              <a:buNone/>
            </a:pPr>
            <a:r>
              <a:rPr lang="en-US" dirty="0">
                <a:solidFill>
                  <a:srgbClr val="504C49"/>
                </a:solidFill>
                <a:latin typeface="Times New Roman" panose="02020603050405020304" pitchFamily="18" charset="0"/>
                <a:ea typeface="Source Han Sans JP"/>
                <a:cs typeface="Times New Roman" panose="02020603050405020304" pitchFamily="18" charset="0"/>
                <a:sym typeface="Source Han Sans JP"/>
              </a:rPr>
              <a:t>   The entire application is hosted and managed by the provider,</a:t>
            </a:r>
          </a:p>
          <a:p>
            <a:pPr marL="342900" indent="-203200">
              <a:buNone/>
            </a:pPr>
            <a:r>
              <a:rPr lang="en-US" dirty="0">
                <a:solidFill>
                  <a:srgbClr val="504C49"/>
                </a:solidFill>
                <a:latin typeface="Times New Roman" panose="02020603050405020304" pitchFamily="18" charset="0"/>
                <a:ea typeface="Source Han Sans JP"/>
                <a:cs typeface="Times New Roman" panose="02020603050405020304" pitchFamily="18" charset="0"/>
                <a:sym typeface="Source Han Sans JP"/>
              </a:rPr>
              <a:t>   accessed via a web browser. </a:t>
            </a:r>
            <a:r>
              <a:rPr lang="en-US"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Examples: Gmail, Office 365, Salesforce.</a:t>
            </a:r>
          </a:p>
          <a:p>
            <a:pPr marL="342900" indent="-203200">
              <a:buNone/>
            </a:pPr>
            <a:endParaRPr lang="en-US"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endParaRPr>
          </a:p>
          <a:p>
            <a:pPr marL="482600" indent="-342900">
              <a:buFont typeface="Arial" panose="020B0604020202020204" pitchFamily="34" charset="0"/>
              <a:buChar char="•"/>
            </a:pPr>
            <a:r>
              <a:rPr lang="en-US" b="1" dirty="0">
                <a:solidFill>
                  <a:srgbClr val="504C49"/>
                </a:solidFill>
                <a:latin typeface="Times New Roman" panose="02020603050405020304" pitchFamily="18" charset="0"/>
                <a:ea typeface="Arimo"/>
                <a:cs typeface="Times New Roman" panose="02020603050405020304" pitchFamily="18" charset="0"/>
                <a:sym typeface="Arimo"/>
              </a:rPr>
              <a:t>PaaS (Platform as a Service)</a:t>
            </a:r>
          </a:p>
          <a:p>
            <a:pPr marL="342900" indent="-203200">
              <a:buNone/>
            </a:pPr>
            <a:r>
              <a:rPr lang="en-US" dirty="0">
                <a:solidFill>
                  <a:srgbClr val="504C49"/>
                </a:solidFill>
                <a:latin typeface="Times New Roman" panose="02020603050405020304" pitchFamily="18" charset="0"/>
                <a:ea typeface="Source Han Sans JP"/>
                <a:cs typeface="Times New Roman" panose="02020603050405020304" pitchFamily="18" charset="0"/>
                <a:sym typeface="Source Han Sans JP"/>
              </a:rPr>
              <a:t>   Developers can build, run, and manage applications without the complexity of building and maintaining the infrastructure. </a:t>
            </a:r>
            <a:r>
              <a:rPr lang="en-US"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Examples: Google App Engine, Heroku.</a:t>
            </a:r>
          </a:p>
          <a:p>
            <a:pPr marL="342900" indent="-203200">
              <a:buNone/>
            </a:pPr>
            <a:endParaRPr lang="en-US"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endParaRPr>
          </a:p>
          <a:p>
            <a:pPr marL="482600" indent="-342900">
              <a:buFont typeface="Arial" panose="020B0604020202020204" pitchFamily="34" charset="0"/>
              <a:buChar char="•"/>
            </a:pPr>
            <a:r>
              <a:rPr lang="en-US" b="1" dirty="0">
                <a:solidFill>
                  <a:srgbClr val="504C49"/>
                </a:solidFill>
                <a:latin typeface="Times New Roman" panose="02020603050405020304" pitchFamily="18" charset="0"/>
                <a:ea typeface="Arimo"/>
                <a:cs typeface="Times New Roman" panose="02020603050405020304" pitchFamily="18" charset="0"/>
                <a:sym typeface="Arimo"/>
              </a:rPr>
              <a:t>IaaS (Infrastructure as a Service)</a:t>
            </a:r>
          </a:p>
          <a:p>
            <a:pPr marL="342900" indent="-203200">
              <a:buNone/>
            </a:pPr>
            <a:r>
              <a:rPr lang="en-US" dirty="0">
                <a:solidFill>
                  <a:srgbClr val="504C49"/>
                </a:solidFill>
                <a:latin typeface="Times New Roman" panose="02020603050405020304" pitchFamily="18" charset="0"/>
                <a:ea typeface="Source Han Sans JP"/>
                <a:cs typeface="Times New Roman" panose="02020603050405020304" pitchFamily="18" charset="0"/>
                <a:sym typeface="Source Han Sans JP"/>
              </a:rPr>
              <a:t>   Provides fundamental computing resources like virtual servers, storage, and networks. Users manage operating systems and applications. </a:t>
            </a:r>
            <a:r>
              <a:rPr lang="en-US"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Examples: AWS EC2, Azure Virtual Machines</a:t>
            </a:r>
            <a:r>
              <a:rPr lang="en-US" b="1" dirty="0">
                <a:solidFill>
                  <a:srgbClr val="504C49"/>
                </a:solidFill>
                <a:latin typeface="Source Han Sans JP Bold"/>
                <a:ea typeface="Source Han Sans JP Bold"/>
                <a:cs typeface="Source Han Sans JP Bold"/>
                <a:sym typeface="Source Han Sans JP Bold"/>
              </a:rPr>
              <a:t>.</a:t>
            </a:r>
          </a:p>
          <a:p>
            <a:pPr marL="342900" lvl="0" indent="-203200" algn="l" rtl="0">
              <a:spcBef>
                <a:spcPts val="440"/>
              </a:spcBef>
              <a:spcAft>
                <a:spcPts val="0"/>
              </a:spcAft>
              <a:buClr>
                <a:schemeClr val="dk1"/>
              </a:buClr>
              <a:buSzPts val="2200"/>
              <a:buNone/>
            </a:pPr>
            <a:endParaRPr b="1" dirty="0"/>
          </a:p>
        </p:txBody>
      </p:sp>
      <p:sp>
        <p:nvSpPr>
          <p:cNvPr id="103" name="Google Shape;10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104" name="Google Shape;10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lvl="0" algn="l"/>
            <a:r>
              <a:rPr lang="en-US" dirty="0">
                <a:solidFill>
                  <a:srgbClr val="201B18"/>
                </a:solidFill>
                <a:latin typeface="Arimo"/>
                <a:ea typeface="Arimo"/>
                <a:cs typeface="Arimo"/>
                <a:sym typeface="Arimo"/>
              </a:rPr>
              <a:t>Cloud Deployment Models</a:t>
            </a:r>
            <a:endParaRPr dirty="0"/>
          </a:p>
        </p:txBody>
      </p:sp>
      <p:sp>
        <p:nvSpPr>
          <p:cNvPr id="110" name="Google Shape;110;p8"/>
          <p:cNvSpPr txBox="1">
            <a:spLocks noGrp="1"/>
          </p:cNvSpPr>
          <p:nvPr>
            <p:ph type="body" idx="1"/>
          </p:nvPr>
        </p:nvSpPr>
        <p:spPr>
          <a:xfrm>
            <a:off x="270387" y="997975"/>
            <a:ext cx="8229600" cy="5481483"/>
          </a:xfrm>
          <a:prstGeom prst="rect">
            <a:avLst/>
          </a:prstGeom>
          <a:noFill/>
          <a:ln>
            <a:noFill/>
          </a:ln>
        </p:spPr>
        <p:txBody>
          <a:bodyPr spcFirstLastPara="1" wrap="square" lIns="91425" tIns="45700" rIns="91425" bIns="45700" anchor="t" anchorCtr="0">
            <a:noAutofit/>
          </a:bodyPr>
          <a:lstStyle/>
          <a:p>
            <a:pPr marL="425450" indent="-285750" algn="just">
              <a:buFont typeface="Arial" panose="020B0604020202020204" pitchFamily="34" charset="0"/>
              <a:buChar char="•"/>
            </a:pPr>
            <a:r>
              <a:rPr lang="en-US" sz="1800" b="1" dirty="0">
                <a:solidFill>
                  <a:srgbClr val="201B18"/>
                </a:solidFill>
                <a:latin typeface="Times New Roman" panose="02020603050405020304" pitchFamily="18" charset="0"/>
                <a:ea typeface="Arimo"/>
                <a:cs typeface="Times New Roman" panose="02020603050405020304" pitchFamily="18" charset="0"/>
                <a:sym typeface="Arimo"/>
              </a:rPr>
              <a:t>Public Cloud</a:t>
            </a:r>
          </a:p>
          <a:p>
            <a:pPr marL="342900" indent="-203200" algn="just">
              <a:buNone/>
            </a:pPr>
            <a:r>
              <a:rPr lang="en-US" sz="18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Services offered by third-party providers over the public internet, available to anyone</a:t>
            </a:r>
          </a:p>
          <a:p>
            <a:pPr marL="342900" indent="-203200" algn="just">
              <a:buNone/>
            </a:pPr>
            <a:r>
              <a:rPr lang="en-US" sz="18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    </a:t>
            </a:r>
            <a:r>
              <a:rPr lang="en-US" sz="1800"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Examples: AWS, Microsoft Azure, Google Cloud Platform</a:t>
            </a:r>
            <a:r>
              <a:rPr lang="en-US" sz="18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a:t>
            </a:r>
          </a:p>
          <a:p>
            <a:pPr marL="425450" indent="-285750" algn="just">
              <a:buFont typeface="Arial" panose="020B0604020202020204" pitchFamily="34" charset="0"/>
              <a:buChar char="•"/>
            </a:pPr>
            <a:r>
              <a:rPr lang="en-US" sz="1800" b="1" dirty="0">
                <a:solidFill>
                  <a:srgbClr val="201B18"/>
                </a:solidFill>
                <a:latin typeface="Times New Roman" panose="02020603050405020304" pitchFamily="18" charset="0"/>
                <a:ea typeface="Arimo"/>
                <a:cs typeface="Times New Roman" panose="02020603050405020304" pitchFamily="18" charset="0"/>
                <a:sym typeface="Arimo"/>
              </a:rPr>
              <a:t>Private Cloud</a:t>
            </a:r>
          </a:p>
          <a:p>
            <a:pPr marL="342900" indent="-203200" algn="just">
              <a:buNone/>
            </a:pPr>
            <a:r>
              <a:rPr lang="en-US" sz="18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Cloud infrastructure operated exclusively for a single organization, either managed  internally or by a third party. Offers enhanced security and </a:t>
            </a:r>
            <a:r>
              <a:rPr lang="en-US" sz="1800" dirty="0" err="1">
                <a:solidFill>
                  <a:srgbClr val="504C49"/>
                </a:solidFill>
                <a:latin typeface="Times New Roman" panose="02020603050405020304" pitchFamily="18" charset="0"/>
                <a:ea typeface="Source Han Sans JP"/>
                <a:cs typeface="Times New Roman" panose="02020603050405020304" pitchFamily="18" charset="0"/>
                <a:sym typeface="Source Han Sans JP"/>
              </a:rPr>
              <a:t>control.</a:t>
            </a:r>
            <a:r>
              <a:rPr lang="en-US" sz="1800" dirty="0" err="1">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Example</a:t>
            </a:r>
            <a:r>
              <a:rPr lang="en-US" sz="1800"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 A company's dedicated cloud within its own data center.</a:t>
            </a:r>
          </a:p>
          <a:p>
            <a:pPr marL="425450" indent="-285750" algn="just">
              <a:buFont typeface="Arial" panose="020B0604020202020204" pitchFamily="34" charset="0"/>
              <a:buChar char="•"/>
            </a:pPr>
            <a:r>
              <a:rPr lang="en-US" sz="1800" b="1" dirty="0">
                <a:solidFill>
                  <a:srgbClr val="201B18"/>
                </a:solidFill>
                <a:latin typeface="Times New Roman" panose="02020603050405020304" pitchFamily="18" charset="0"/>
                <a:ea typeface="Arimo"/>
                <a:cs typeface="Times New Roman" panose="02020603050405020304" pitchFamily="18" charset="0"/>
                <a:sym typeface="Arimo"/>
              </a:rPr>
              <a:t>Hybrid Cloud</a:t>
            </a:r>
          </a:p>
          <a:p>
            <a:pPr marL="342900" indent="-203200" algn="just">
              <a:buNone/>
            </a:pPr>
            <a:r>
              <a:rPr lang="en-US" sz="18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A combination of two or more distinct cloud infrastructures (private, public, or community) that remain unique entities but are bound together by standardized technology. Ideal for sensitive data storage while utilizing public cloud for burst capacity. </a:t>
            </a:r>
            <a:r>
              <a:rPr lang="en-US" sz="1800"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rPr>
              <a:t>Example: Using private cloud for core business applications and public cloud for web servers.</a:t>
            </a:r>
          </a:p>
          <a:p>
            <a:pPr marL="425450" indent="-285750" algn="just">
              <a:buFont typeface="Arial" panose="020B0604020202020204" pitchFamily="34" charset="0"/>
              <a:buChar char="•"/>
            </a:pPr>
            <a:r>
              <a:rPr lang="en-US" sz="1800" b="1" dirty="0">
                <a:solidFill>
                  <a:srgbClr val="201B18"/>
                </a:solidFill>
                <a:latin typeface="Times New Roman" panose="02020603050405020304" pitchFamily="18" charset="0"/>
                <a:ea typeface="Arimo"/>
                <a:cs typeface="Times New Roman" panose="02020603050405020304" pitchFamily="18" charset="0"/>
                <a:sym typeface="Arimo"/>
              </a:rPr>
              <a:t>Community Cloud</a:t>
            </a:r>
          </a:p>
          <a:p>
            <a:pPr marL="342900" indent="-203200" algn="just">
              <a:buNone/>
            </a:pPr>
            <a:r>
              <a:rPr lang="en-US" sz="18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    Cloud infrastructure shared by several organizations with common interests or regulatory requirements. Offers a balance of cost-effectiveness and specialized features. Example: A cloud shared by healthcare providers for patient data.</a:t>
            </a:r>
          </a:p>
          <a:p>
            <a:pPr marL="342900" indent="-203200" algn="just">
              <a:buNone/>
            </a:pPr>
            <a:endParaRPr lang="en-US" sz="1800" b="1" dirty="0">
              <a:solidFill>
                <a:srgbClr val="504C49"/>
              </a:solidFill>
              <a:latin typeface="Times New Roman" panose="02020603050405020304" pitchFamily="18" charset="0"/>
              <a:ea typeface="Source Han Sans JP Bold"/>
              <a:cs typeface="Times New Roman" panose="02020603050405020304" pitchFamily="18" charset="0"/>
              <a:sym typeface="Source Han Sans JP Bold"/>
            </a:endParaRPr>
          </a:p>
          <a:p>
            <a:pPr marL="342900" lvl="0" indent="-203200" algn="just" rtl="0">
              <a:spcBef>
                <a:spcPts val="440"/>
              </a:spcBef>
              <a:spcAft>
                <a:spcPts val="0"/>
              </a:spcAft>
              <a:buClr>
                <a:schemeClr val="dk1"/>
              </a:buClr>
              <a:buSzPts val="2200"/>
              <a:buNone/>
            </a:pPr>
            <a:endParaRPr sz="1800" dirty="0">
              <a:latin typeface="Times New Roman" panose="02020603050405020304" pitchFamily="18" charset="0"/>
              <a:cs typeface="Times New Roman" panose="02020603050405020304" pitchFamily="18" charset="0"/>
            </a:endParaRPr>
          </a:p>
        </p:txBody>
      </p:sp>
      <p:sp>
        <p:nvSpPr>
          <p:cNvPr id="111" name="Google Shape;11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Cloud Computing</a:t>
            </a:r>
            <a:endParaRPr dirty="0"/>
          </a:p>
        </p:txBody>
      </p:sp>
      <p:sp>
        <p:nvSpPr>
          <p:cNvPr id="112" name="Google Shape;11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9"/>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p>
            <a:pPr lvl="0" algn="l"/>
            <a:r>
              <a:rPr lang="en-US" dirty="0">
                <a:solidFill>
                  <a:srgbClr val="201B18"/>
                </a:solidFill>
                <a:latin typeface="Arimo"/>
                <a:ea typeface="Arimo"/>
                <a:cs typeface="Arimo"/>
                <a:sym typeface="Arimo"/>
              </a:rPr>
              <a:t>Addressing Traditional IT Challenges</a:t>
            </a:r>
            <a:endParaRPr sz="3000" b="1" dirty="0">
              <a:solidFill>
                <a:srgbClr val="000000"/>
              </a:solidFill>
              <a:latin typeface="Cambria"/>
              <a:ea typeface="Cambria"/>
              <a:cs typeface="Cambria"/>
              <a:sym typeface="Cambria"/>
            </a:endParaRPr>
          </a:p>
        </p:txBody>
      </p:sp>
      <p:sp>
        <p:nvSpPr>
          <p:cNvPr id="119" name="Google Shape;119;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Cloud Computing</a:t>
            </a:r>
            <a:endParaRPr/>
          </a:p>
        </p:txBody>
      </p:sp>
      <p:sp>
        <p:nvSpPr>
          <p:cNvPr id="120" name="Google Shape;12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5" name="TextBox 4">
            <a:extLst>
              <a:ext uri="{FF2B5EF4-FFF2-40B4-BE49-F238E27FC236}">
                <a16:creationId xmlns:a16="http://schemas.microsoft.com/office/drawing/2014/main" id="{90E4AF65-BCF7-F783-ABA5-70B57E9488C1}"/>
              </a:ext>
            </a:extLst>
          </p:cNvPr>
          <p:cNvSpPr txBox="1"/>
          <p:nvPr/>
        </p:nvSpPr>
        <p:spPr>
          <a:xfrm>
            <a:off x="113071" y="1143150"/>
            <a:ext cx="8917857" cy="5324535"/>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High Upfront Investment</a:t>
            </a:r>
          </a:p>
          <a:p>
            <a:pPr algn="just"/>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Traditional IT demanded significant capital expenditure in hardware, software licenses, and physical infrastructure, creating financial barriers for businesses.</a:t>
            </a:r>
          </a:p>
          <a:p>
            <a:pPr algn="just"/>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285750" indent="-285750" algn="just">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Maintenance &amp; Operational Burdens</a:t>
            </a:r>
          </a:p>
          <a:p>
            <a:pPr algn="just"/>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Managing and maintaining on-premise IT systems required dedicated IT staff, ongoing maintenance, and complex troubleshooting, diverting resources from core business activities.</a:t>
            </a:r>
          </a:p>
          <a:p>
            <a:pPr algn="just"/>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285750" indent="-285750" algn="just">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Scalability Issues</a:t>
            </a:r>
          </a:p>
          <a:p>
            <a:pPr algn="just"/>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Scaling traditional IT infrastructure up or down to meet fluctuating demand was slow, expensive, and often inefficient, leading to over-provisioning or insufficient capacity.</a:t>
            </a:r>
          </a:p>
          <a:p>
            <a:pPr algn="just"/>
            <a:endPar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endParaRPr>
          </a:p>
          <a:p>
            <a:pPr marL="285750" indent="-285750" algn="just">
              <a:buFont typeface="Arial" panose="020B0604020202020204" pitchFamily="34" charset="0"/>
              <a:buChar char="•"/>
            </a:pPr>
            <a:r>
              <a:rPr lang="en-US" sz="2000" b="1" dirty="0">
                <a:solidFill>
                  <a:srgbClr val="504C49"/>
                </a:solidFill>
                <a:latin typeface="Times New Roman" panose="02020603050405020304" pitchFamily="18" charset="0"/>
                <a:ea typeface="Arimo"/>
                <a:cs typeface="Times New Roman" panose="02020603050405020304" pitchFamily="18" charset="0"/>
                <a:sym typeface="Arimo"/>
              </a:rPr>
              <a:t>Growing Data Demands</a:t>
            </a:r>
          </a:p>
          <a:p>
            <a:pPr algn="just"/>
            <a:r>
              <a:rPr lang="en-US" sz="2000" dirty="0">
                <a:solidFill>
                  <a:srgbClr val="504C49"/>
                </a:solidFill>
                <a:latin typeface="Times New Roman" panose="02020603050405020304" pitchFamily="18" charset="0"/>
                <a:ea typeface="Source Han Sans JP"/>
                <a:cs typeface="Times New Roman" panose="02020603050405020304" pitchFamily="18" charset="0"/>
                <a:sym typeface="Source Han Sans JP"/>
              </a:rPr>
              <a:t>The exponential growth of data and the increasing need for global, accessible storage highlighted the limitations of localized data centers.</a:t>
            </a:r>
          </a:p>
          <a:p>
            <a:pPr algn="just"/>
            <a:endParaRPr lang="en-US" sz="2000" dirty="0">
              <a:solidFill>
                <a:srgbClr val="504C49"/>
              </a:solidFill>
              <a:latin typeface="Times New Roman" panose="02020603050405020304" pitchFamily="18" charset="0"/>
              <a:ea typeface="Arimo"/>
              <a:cs typeface="Times New Roman" panose="02020603050405020304" pitchFamily="18" charset="0"/>
              <a:sym typeface="Arim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1420</Words>
  <Application>Microsoft Office PowerPoint</Application>
  <PresentationFormat>On-screen Show (4:3)</PresentationFormat>
  <Paragraphs>144</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Arimo</vt:lpstr>
      <vt:lpstr>Calibri</vt:lpstr>
      <vt:lpstr>Cambria</vt:lpstr>
      <vt:lpstr>Source Han Sans JP</vt:lpstr>
      <vt:lpstr>Source Han Sans JP Bold</vt:lpstr>
      <vt:lpstr>Time new 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Cloud Service Models</vt:lpstr>
      <vt:lpstr>Cloud Deployment Models</vt:lpstr>
      <vt:lpstr>Addressing Traditional IT Challenges</vt:lpstr>
      <vt:lpstr>Cloud's Impact and Future</vt:lpstr>
      <vt:lpstr>PowerPoint Presentation</vt:lpstr>
      <vt:lpstr>Disadvantages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ABC</dc:creator>
  <cp:lastModifiedBy>Ishika chagti</cp:lastModifiedBy>
  <cp:revision>1</cp:revision>
  <dcterms:created xsi:type="dcterms:W3CDTF">2021-07-05T10:09:00Z</dcterms:created>
  <dcterms:modified xsi:type="dcterms:W3CDTF">2025-09-10T20:53:26Z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