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gif" ContentType="image/gif"/>
  <Default Extension="png" ContentType="image/png"/>
  <Default Extension="emf" ContentType="image/x-emf"/>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xml" ContentType="application/vnd.openxmlformats-officedocument.presentationml.slide+xml"/>
  <Override PartName="/ppt/slides/slide150.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sldIdLst>
    <p:sldId id="256" r:id="rId3"/>
    <p:sldId id="331" r:id="rId4"/>
    <p:sldId id="257" r:id="rId6"/>
    <p:sldId id="332" r:id="rId7"/>
    <p:sldId id="330" r:id="rId8"/>
    <p:sldId id="333" r:id="rId9"/>
    <p:sldId id="334" r:id="rId10"/>
    <p:sldId id="335" r:id="rId11"/>
    <p:sldId id="336" r:id="rId12"/>
    <p:sldId id="337" r:id="rId13"/>
    <p:sldId id="338" r:id="rId14"/>
    <p:sldId id="339" r:id="rId15"/>
    <p:sldId id="340" r:id="rId16"/>
    <p:sldId id="341" r:id="rId17"/>
    <p:sldId id="342" r:id="rId18"/>
    <p:sldId id="343" r:id="rId19"/>
    <p:sldId id="344" r:id="rId20"/>
    <p:sldId id="345" r:id="rId21"/>
    <p:sldId id="346" r:id="rId22"/>
    <p:sldId id="347" r:id="rId23"/>
    <p:sldId id="348" r:id="rId24"/>
    <p:sldId id="349" r:id="rId25"/>
    <p:sldId id="350" r:id="rId26"/>
    <p:sldId id="351" r:id="rId27"/>
    <p:sldId id="352" r:id="rId28"/>
    <p:sldId id="353" r:id="rId29"/>
    <p:sldId id="354" r:id="rId30"/>
    <p:sldId id="355" r:id="rId31"/>
    <p:sldId id="356" r:id="rId32"/>
    <p:sldId id="357" r:id="rId33"/>
    <p:sldId id="358" r:id="rId34"/>
    <p:sldId id="359" r:id="rId35"/>
    <p:sldId id="360" r:id="rId36"/>
    <p:sldId id="361" r:id="rId37"/>
    <p:sldId id="362" r:id="rId38"/>
    <p:sldId id="363" r:id="rId39"/>
    <p:sldId id="364" r:id="rId40"/>
    <p:sldId id="365" r:id="rId41"/>
    <p:sldId id="366" r:id="rId42"/>
    <p:sldId id="367" r:id="rId43"/>
    <p:sldId id="368" r:id="rId44"/>
    <p:sldId id="372" r:id="rId45"/>
    <p:sldId id="373" r:id="rId46"/>
    <p:sldId id="374" r:id="rId47"/>
    <p:sldId id="375" r:id="rId48"/>
    <p:sldId id="376" r:id="rId49"/>
    <p:sldId id="377" r:id="rId50"/>
    <p:sldId id="378" r:id="rId51"/>
    <p:sldId id="379" r:id="rId52"/>
    <p:sldId id="381" r:id="rId53"/>
    <p:sldId id="382" r:id="rId54"/>
    <p:sldId id="383" r:id="rId55"/>
    <p:sldId id="384" r:id="rId56"/>
    <p:sldId id="385" r:id="rId57"/>
    <p:sldId id="386" r:id="rId58"/>
    <p:sldId id="387" r:id="rId59"/>
    <p:sldId id="388" r:id="rId60"/>
    <p:sldId id="390" r:id="rId61"/>
    <p:sldId id="389" r:id="rId62"/>
    <p:sldId id="391" r:id="rId63"/>
    <p:sldId id="392" r:id="rId64"/>
    <p:sldId id="393" r:id="rId65"/>
    <p:sldId id="396" r:id="rId66"/>
    <p:sldId id="395" r:id="rId67"/>
    <p:sldId id="398" r:id="rId68"/>
    <p:sldId id="399" r:id="rId69"/>
    <p:sldId id="400" r:id="rId70"/>
    <p:sldId id="401" r:id="rId71"/>
    <p:sldId id="402" r:id="rId72"/>
    <p:sldId id="403" r:id="rId73"/>
    <p:sldId id="406" r:id="rId74"/>
    <p:sldId id="407" r:id="rId75"/>
    <p:sldId id="408" r:id="rId76"/>
    <p:sldId id="409" r:id="rId77"/>
    <p:sldId id="410" r:id="rId78"/>
    <p:sldId id="411" r:id="rId79"/>
    <p:sldId id="412" r:id="rId80"/>
    <p:sldId id="503" r:id="rId81"/>
    <p:sldId id="413" r:id="rId82"/>
    <p:sldId id="414" r:id="rId83"/>
    <p:sldId id="415" r:id="rId84"/>
    <p:sldId id="417" r:id="rId85"/>
    <p:sldId id="418" r:id="rId86"/>
    <p:sldId id="419" r:id="rId87"/>
    <p:sldId id="420" r:id="rId88"/>
    <p:sldId id="421" r:id="rId89"/>
    <p:sldId id="424" r:id="rId90"/>
    <p:sldId id="425" r:id="rId91"/>
    <p:sldId id="426" r:id="rId92"/>
    <p:sldId id="447" r:id="rId93"/>
    <p:sldId id="266" r:id="rId94"/>
    <p:sldId id="427" r:id="rId95"/>
    <p:sldId id="428" r:id="rId96"/>
    <p:sldId id="429" r:id="rId97"/>
    <p:sldId id="448" r:id="rId98"/>
    <p:sldId id="449" r:id="rId99"/>
    <p:sldId id="431" r:id="rId100"/>
    <p:sldId id="432" r:id="rId101"/>
    <p:sldId id="433" r:id="rId102"/>
    <p:sldId id="450" r:id="rId103"/>
    <p:sldId id="434" r:id="rId104"/>
    <p:sldId id="451" r:id="rId105"/>
    <p:sldId id="435" r:id="rId106"/>
    <p:sldId id="436" r:id="rId107"/>
    <p:sldId id="438" r:id="rId108"/>
    <p:sldId id="439" r:id="rId109"/>
    <p:sldId id="270" r:id="rId110"/>
    <p:sldId id="326" r:id="rId111"/>
    <p:sldId id="272" r:id="rId112"/>
    <p:sldId id="452" r:id="rId113"/>
    <p:sldId id="453" r:id="rId114"/>
    <p:sldId id="454" r:id="rId115"/>
    <p:sldId id="455" r:id="rId116"/>
    <p:sldId id="456" r:id="rId117"/>
    <p:sldId id="457" r:id="rId118"/>
    <p:sldId id="459" r:id="rId119"/>
    <p:sldId id="460" r:id="rId120"/>
    <p:sldId id="461" r:id="rId121"/>
    <p:sldId id="478" r:id="rId122"/>
    <p:sldId id="479" r:id="rId123"/>
    <p:sldId id="462" r:id="rId124"/>
    <p:sldId id="463" r:id="rId125"/>
    <p:sldId id="464" r:id="rId126"/>
    <p:sldId id="465" r:id="rId127"/>
    <p:sldId id="466" r:id="rId128"/>
    <p:sldId id="467" r:id="rId129"/>
    <p:sldId id="468" r:id="rId130"/>
    <p:sldId id="469" r:id="rId131"/>
    <p:sldId id="470" r:id="rId132"/>
    <p:sldId id="480" r:id="rId133"/>
    <p:sldId id="504" r:id="rId134"/>
    <p:sldId id="484" r:id="rId135"/>
    <p:sldId id="485" r:id="rId136"/>
    <p:sldId id="486" r:id="rId137"/>
    <p:sldId id="487" r:id="rId138"/>
    <p:sldId id="488" r:id="rId139"/>
    <p:sldId id="489" r:id="rId140"/>
    <p:sldId id="490" r:id="rId141"/>
    <p:sldId id="491" r:id="rId142"/>
    <p:sldId id="492" r:id="rId143"/>
    <p:sldId id="493" r:id="rId144"/>
    <p:sldId id="496" r:id="rId145"/>
    <p:sldId id="494" r:id="rId146"/>
    <p:sldId id="495" r:id="rId147"/>
    <p:sldId id="497" r:id="rId148"/>
    <p:sldId id="499" r:id="rId149"/>
    <p:sldId id="500" r:id="rId150"/>
    <p:sldId id="501" r:id="rId151"/>
    <p:sldId id="502" r:id="rId152"/>
    <p:sldId id="505" r:id="rId153"/>
  </p:sldIdLst>
  <p:sldSz cx="9144000" cy="6858000" type="screen4x3"/>
  <p:notesSz cx="6858000" cy="9144000"/>
  <p:custDataLst>
    <p:tags r:id="rId157"/>
  </p:custDataLst>
  <p:defaultTextStyle>
    <a:defPPr>
      <a:defRPr lang="zh-CN"/>
    </a:defPPr>
    <a:lvl1pPr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sz="20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2000"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0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66"/>
    <a:srgbClr val="FFFFCC"/>
    <a:srgbClr val="FFFFFF"/>
    <a:srgbClr val="FFFF99"/>
    <a:srgbClr val="339966"/>
    <a:srgbClr val="CC00FF"/>
    <a:srgbClr val="000099"/>
    <a:srgbClr val="FF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05" y="-57"/>
      </p:cViewPr>
      <p:guideLst>
        <p:guide orient="horz" pos="2160"/>
        <p:guide pos="2907"/>
      </p:guideLst>
    </p:cSldViewPr>
  </p:slideViewPr>
  <p:notesTextViewPr>
    <p:cViewPr>
      <p:scale>
        <a:sx n="100" d="100"/>
        <a:sy n="100" d="100"/>
      </p:scale>
      <p:origin x="0" y="0"/>
    </p:cViewPr>
  </p:notesTextViewPr>
  <p:sorterViewPr>
    <p:cViewPr>
      <p:scale>
        <a:sx n="100" d="100"/>
        <a:sy n="100" d="100"/>
      </p:scale>
      <p:origin x="0" y="3411"/>
    </p:cViewPr>
  </p:sorter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notesMaster" Target="notesMasters/notesMaster1.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7" Type="http://schemas.openxmlformats.org/officeDocument/2006/relationships/tags" Target="tags/tag1.xml"/><Relationship Id="rId156" Type="http://schemas.openxmlformats.org/officeDocument/2006/relationships/tableStyles" Target="tableStyles.xml"/><Relationship Id="rId155" Type="http://schemas.openxmlformats.org/officeDocument/2006/relationships/viewProps" Target="viewProps.xml"/><Relationship Id="rId154" Type="http://schemas.openxmlformats.org/officeDocument/2006/relationships/presProps" Target="presProps.xml"/><Relationship Id="rId153" Type="http://schemas.openxmlformats.org/officeDocument/2006/relationships/slide" Target="slides/slide150.xml"/><Relationship Id="rId152" Type="http://schemas.openxmlformats.org/officeDocument/2006/relationships/slide" Target="slides/slide149.xml"/><Relationship Id="rId151" Type="http://schemas.openxmlformats.org/officeDocument/2006/relationships/slide" Target="slides/slide148.xml"/><Relationship Id="rId150" Type="http://schemas.openxmlformats.org/officeDocument/2006/relationships/slide" Target="slides/slide147.xml"/><Relationship Id="rId15" Type="http://schemas.openxmlformats.org/officeDocument/2006/relationships/slide" Target="slides/slide12.xml"/><Relationship Id="rId149" Type="http://schemas.openxmlformats.org/officeDocument/2006/relationships/slide" Target="slides/slide146.xml"/><Relationship Id="rId148" Type="http://schemas.openxmlformats.org/officeDocument/2006/relationships/slide" Target="slides/slide145.xml"/><Relationship Id="rId147" Type="http://schemas.openxmlformats.org/officeDocument/2006/relationships/slide" Target="slides/slide144.xml"/><Relationship Id="rId146" Type="http://schemas.openxmlformats.org/officeDocument/2006/relationships/slide" Target="slides/slide143.xml"/><Relationship Id="rId145" Type="http://schemas.openxmlformats.org/officeDocument/2006/relationships/slide" Target="slides/slide142.xml"/><Relationship Id="rId144" Type="http://schemas.openxmlformats.org/officeDocument/2006/relationships/slide" Target="slides/slide141.xml"/><Relationship Id="rId143" Type="http://schemas.openxmlformats.org/officeDocument/2006/relationships/slide" Target="slides/slide140.xml"/><Relationship Id="rId142" Type="http://schemas.openxmlformats.org/officeDocument/2006/relationships/slide" Target="slides/slide139.xml"/><Relationship Id="rId141" Type="http://schemas.openxmlformats.org/officeDocument/2006/relationships/slide" Target="slides/slide138.xml"/><Relationship Id="rId140" Type="http://schemas.openxmlformats.org/officeDocument/2006/relationships/slide" Target="slides/slide137.xml"/><Relationship Id="rId14" Type="http://schemas.openxmlformats.org/officeDocument/2006/relationships/slide" Target="slides/slide11.xml"/><Relationship Id="rId139" Type="http://schemas.openxmlformats.org/officeDocument/2006/relationships/slide" Target="slides/slide136.xml"/><Relationship Id="rId138" Type="http://schemas.openxmlformats.org/officeDocument/2006/relationships/slide" Target="slides/slide135.xml"/><Relationship Id="rId137" Type="http://schemas.openxmlformats.org/officeDocument/2006/relationships/slide" Target="slides/slide134.xml"/><Relationship Id="rId136" Type="http://schemas.openxmlformats.org/officeDocument/2006/relationships/slide" Target="slides/slide133.xml"/><Relationship Id="rId135" Type="http://schemas.openxmlformats.org/officeDocument/2006/relationships/slide" Target="slides/slide132.xml"/><Relationship Id="rId134" Type="http://schemas.openxmlformats.org/officeDocument/2006/relationships/slide" Target="slides/slide131.xml"/><Relationship Id="rId133" Type="http://schemas.openxmlformats.org/officeDocument/2006/relationships/slide" Target="slides/slide130.xml"/><Relationship Id="rId132" Type="http://schemas.openxmlformats.org/officeDocument/2006/relationships/slide" Target="slides/slide129.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image" Target="../media/image20.emf"/></Relationships>
</file>

<file path=ppt/drawings/_rels/vmlDrawing2.vml.rels><?xml version="1.0" encoding="UTF-8" standalone="yes"?>
<Relationships xmlns="http://schemas.openxmlformats.org/package/2006/relationships"><Relationship Id="rId5" Type="http://schemas.openxmlformats.org/officeDocument/2006/relationships/image" Target="../media/image30.emf"/><Relationship Id="rId4" Type="http://schemas.openxmlformats.org/officeDocument/2006/relationships/image" Target="../media/image29.emf"/><Relationship Id="rId3" Type="http://schemas.openxmlformats.org/officeDocument/2006/relationships/image" Target="../media/image28.emf"/><Relationship Id="rId2" Type="http://schemas.openxmlformats.org/officeDocument/2006/relationships/image" Target="../media/image27.emf"/><Relationship Id="rId1" Type="http://schemas.openxmlformats.org/officeDocument/2006/relationships/image" Target="../media/image26.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3.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40.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113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200">
                <a:latin typeface="Arial" panose="020B0604020202020204" pitchFamily="34" charset="0"/>
              </a:defRPr>
            </a:lvl1pPr>
          </a:lstStyle>
          <a:p>
            <a:pPr>
              <a:defRPr/>
            </a:pPr>
            <a:endParaRPr lang="en-US" altLang="zh-CN"/>
          </a:p>
        </p:txBody>
      </p:sp>
      <p:sp>
        <p:nvSpPr>
          <p:cNvPr id="9113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a:latin typeface="Arial" panose="020B0604020202020204" pitchFamily="34" charset="0"/>
              </a:defRPr>
            </a:lvl1pPr>
          </a:lstStyle>
          <a:p>
            <a:pPr>
              <a:defRPr/>
            </a:pPr>
            <a:endParaRPr lang="en-US" altLang="zh-CN"/>
          </a:p>
        </p:txBody>
      </p:sp>
      <p:sp>
        <p:nvSpPr>
          <p:cNvPr id="158724"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114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noProof="0" smtClean="0"/>
              <a:t>单击此处编辑母版文本样式</a:t>
            </a:r>
            <a:endParaRPr lang="zh-CN" altLang="en-US" noProof="0" smtClean="0"/>
          </a:p>
          <a:p>
            <a:pPr lvl="1"/>
            <a:r>
              <a:rPr lang="zh-CN" altLang="en-US" noProof="0" smtClean="0"/>
              <a:t>第二级</a:t>
            </a:r>
            <a:endParaRPr lang="zh-CN" altLang="en-US" noProof="0" smtClean="0"/>
          </a:p>
          <a:p>
            <a:pPr lvl="2"/>
            <a:r>
              <a:rPr lang="zh-CN" altLang="en-US" noProof="0" smtClean="0"/>
              <a:t>第三级</a:t>
            </a:r>
            <a:endParaRPr lang="zh-CN" altLang="en-US" noProof="0" smtClean="0"/>
          </a:p>
          <a:p>
            <a:pPr lvl="3"/>
            <a:r>
              <a:rPr lang="zh-CN" altLang="en-US" noProof="0" smtClean="0"/>
              <a:t>第四级</a:t>
            </a:r>
            <a:endParaRPr lang="zh-CN" altLang="en-US" noProof="0" smtClean="0"/>
          </a:p>
          <a:p>
            <a:pPr lvl="4"/>
            <a:r>
              <a:rPr lang="zh-CN" altLang="en-US" noProof="0" smtClean="0"/>
              <a:t>第五级</a:t>
            </a:r>
            <a:endParaRPr lang="zh-CN" altLang="en-US" noProof="0" smtClean="0"/>
          </a:p>
        </p:txBody>
      </p:sp>
      <p:sp>
        <p:nvSpPr>
          <p:cNvPr id="9114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Arial" panose="020B0604020202020204" pitchFamily="34" charset="0"/>
              </a:defRPr>
            </a:lvl1pPr>
          </a:lstStyle>
          <a:p>
            <a:pPr>
              <a:defRPr/>
            </a:pPr>
            <a:endParaRPr lang="en-US" altLang="zh-CN"/>
          </a:p>
        </p:txBody>
      </p:sp>
      <p:sp>
        <p:nvSpPr>
          <p:cNvPr id="9114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Arial" panose="020B0604020202020204" pitchFamily="34" charset="0"/>
              </a:defRPr>
            </a:lvl1pPr>
          </a:lstStyle>
          <a:p>
            <a:pPr>
              <a:defRPr/>
            </a:pPr>
            <a:fld id="{A3B7F60B-B5FF-4694-85BD-37657B0456B9}" type="slidenum">
              <a:rPr lang="en-US" altLang="zh-CN"/>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4.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7.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8.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9.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0.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2.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3.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5.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7.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8.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9.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0.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幻灯片图像占位符 1"/>
          <p:cNvSpPr>
            <a:spLocks noGrp="1" noRot="1" noChangeAspect="1" noTextEdit="1"/>
          </p:cNvSpPr>
          <p:nvPr>
            <p:ph type="sldImg"/>
          </p:nvPr>
        </p:nvSpPr>
        <p:spPr/>
      </p:sp>
      <p:sp>
        <p:nvSpPr>
          <p:cNvPr id="159747" name="备注占位符 2"/>
          <p:cNvSpPr>
            <a:spLocks noGrp="1"/>
          </p:cNvSpPr>
          <p:nvPr>
            <p:ph type="body" idx="1"/>
          </p:nvPr>
        </p:nvSpPr>
        <p:spPr>
          <a:noFill/>
        </p:spPr>
        <p:txBody>
          <a:bodyPr/>
          <a:lstStyle/>
          <a:p>
            <a:pPr eaLnBrk="1" hangingPunct="1"/>
            <a:endParaRPr lang="zh-CN" altLang="en-US" smtClean="0">
              <a:latin typeface="Arial" panose="020B0604020202020204" pitchFamily="34" charset="0"/>
            </a:endParaRPr>
          </a:p>
        </p:txBody>
      </p:sp>
      <p:sp>
        <p:nvSpPr>
          <p:cNvPr id="159748"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D6EA84F4-BBDC-4284-9B71-2D808B774AF8}" type="slidenum">
              <a:rPr lang="en-US" altLang="zh-CN" smtClean="0"/>
            </a:fld>
            <a:endParaRPr lang="en-US" altLang="zh-CN"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幻灯片图像占位符 1"/>
          <p:cNvSpPr>
            <a:spLocks noGrp="1" noRot="1" noChangeAspect="1" noTextEdit="1"/>
          </p:cNvSpPr>
          <p:nvPr>
            <p:ph type="sldImg"/>
          </p:nvPr>
        </p:nvSpPr>
        <p:spPr/>
      </p:sp>
      <p:sp>
        <p:nvSpPr>
          <p:cNvPr id="168963" name="备注占位符 2"/>
          <p:cNvSpPr>
            <a:spLocks noGrp="1"/>
          </p:cNvSpPr>
          <p:nvPr>
            <p:ph type="body" idx="1"/>
          </p:nvPr>
        </p:nvSpPr>
        <p:spPr>
          <a:noFill/>
        </p:spPr>
        <p:txBody>
          <a:bodyPr/>
          <a:lstStyle/>
          <a:p>
            <a:r>
              <a:rPr lang="zh-CN" altLang="en-US" smtClean="0">
                <a:latin typeface="Arial" panose="020B0604020202020204" pitchFamily="34" charset="0"/>
              </a:rPr>
              <a:t>当用户的传输速率提高时，直扩</a:t>
            </a:r>
            <a:r>
              <a:rPr lang="en-US" altLang="zh-CN" smtClean="0">
                <a:latin typeface="Arial" panose="020B0604020202020204" pitchFamily="34" charset="0"/>
              </a:rPr>
              <a:t>CDMA</a:t>
            </a:r>
            <a:r>
              <a:rPr lang="zh-CN" altLang="en-US" smtClean="0">
                <a:latin typeface="Arial" panose="020B0604020202020204" pitchFamily="34" charset="0"/>
              </a:rPr>
              <a:t>的扩频增益有所降低，这样就会损失扩频系统的优势</a:t>
            </a:r>
            <a:endParaRPr lang="zh-CN" altLang="en-US" smtClean="0">
              <a:latin typeface="Arial" panose="020B0604020202020204" pitchFamily="34" charset="0"/>
            </a:endParaRPr>
          </a:p>
        </p:txBody>
      </p:sp>
      <p:sp>
        <p:nvSpPr>
          <p:cNvPr id="168964" name="灯片编号占位符 3"/>
          <p:cNvSpPr>
            <a:spLocks noGrp="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FC78DEBA-83F9-40D4-BC6B-05C2CF6EB498}" type="slidenum">
              <a:rPr lang="zh-CN" altLang="en-US" sz="1200" smtClean="0"/>
            </a:fld>
            <a:endParaRPr lang="en-US" altLang="zh-CN" sz="1200"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幻灯片图像占位符 1"/>
          <p:cNvSpPr>
            <a:spLocks noGrp="1" noRot="1" noChangeAspect="1" noTextEdit="1"/>
          </p:cNvSpPr>
          <p:nvPr>
            <p:ph type="sldImg"/>
          </p:nvPr>
        </p:nvSpPr>
        <p:spPr/>
      </p:sp>
      <p:sp>
        <p:nvSpPr>
          <p:cNvPr id="169987" name="备注占位符 2"/>
          <p:cNvSpPr>
            <a:spLocks noGrp="1"/>
          </p:cNvSpPr>
          <p:nvPr>
            <p:ph type="body" idx="1"/>
          </p:nvPr>
        </p:nvSpPr>
        <p:spPr>
          <a:noFill/>
        </p:spPr>
        <p:txBody>
          <a:bodyPr/>
          <a:lstStyle/>
          <a:p>
            <a:r>
              <a:rPr lang="zh-CN" altLang="en-US" smtClean="0">
                <a:latin typeface="Arial" panose="020B0604020202020204" pitchFamily="34" charset="0"/>
              </a:rPr>
              <a:t>当用户的传输速率提高时，直扩</a:t>
            </a:r>
            <a:r>
              <a:rPr lang="en-US" altLang="zh-CN" smtClean="0">
                <a:latin typeface="Arial" panose="020B0604020202020204" pitchFamily="34" charset="0"/>
              </a:rPr>
              <a:t>CDMA</a:t>
            </a:r>
            <a:r>
              <a:rPr lang="zh-CN" altLang="en-US" smtClean="0">
                <a:latin typeface="Arial" panose="020B0604020202020204" pitchFamily="34" charset="0"/>
              </a:rPr>
              <a:t>的扩频增益有所降低，这样就会损失扩频系统的优势</a:t>
            </a:r>
            <a:endParaRPr lang="zh-CN" altLang="en-US" smtClean="0">
              <a:latin typeface="Arial" panose="020B0604020202020204" pitchFamily="34" charset="0"/>
            </a:endParaRPr>
          </a:p>
        </p:txBody>
      </p:sp>
      <p:sp>
        <p:nvSpPr>
          <p:cNvPr id="169988" name="灯片编号占位符 3"/>
          <p:cNvSpPr>
            <a:spLocks noGrp="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48195C7D-3F3E-47C7-A483-ED299F2CF69F}" type="slidenum">
              <a:rPr lang="zh-CN" altLang="en-US" sz="1200" smtClean="0"/>
            </a:fld>
            <a:endParaRPr lang="en-US" altLang="zh-CN" sz="1200"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350B4C2B-C7BD-498B-9C75-398FC9E9A88F}" type="slidenum">
              <a:rPr lang="en-US" altLang="zh-CN" sz="1200" smtClean="0"/>
            </a:fld>
            <a:endParaRPr lang="en-US" altLang="zh-CN" sz="1200" smtClean="0"/>
          </a:p>
        </p:txBody>
      </p:sp>
      <p:sp>
        <p:nvSpPr>
          <p:cNvPr id="171011" name="Rectangle 2"/>
          <p:cNvSpPr>
            <a:spLocks noGrp="1" noRot="1" noChangeAspect="1" noChangeArrowheads="1" noTextEdit="1"/>
          </p:cNvSpPr>
          <p:nvPr>
            <p:ph type="sldImg"/>
          </p:nvPr>
        </p:nvSpPr>
        <p:spPr>
          <a:solidFill>
            <a:srgbClr val="FFFFFF"/>
          </a:solidFill>
        </p:spPr>
      </p:sp>
      <p:sp>
        <p:nvSpPr>
          <p:cNvPr id="171012"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F05F09FA-5F18-480D-9844-4CF9A18DF9C1}" type="slidenum">
              <a:rPr lang="zh-CN" altLang="en-US" sz="1200" smtClean="0"/>
            </a:fld>
            <a:endParaRPr lang="en-US" altLang="zh-CN" sz="1200" smtClean="0"/>
          </a:p>
        </p:txBody>
      </p:sp>
      <p:sp>
        <p:nvSpPr>
          <p:cNvPr id="172035" name="Rectangle 2"/>
          <p:cNvSpPr>
            <a:spLocks noGrp="1" noRot="1" noChangeAspect="1" noChangeArrowheads="1" noTextEdit="1"/>
          </p:cNvSpPr>
          <p:nvPr>
            <p:ph type="sldImg"/>
          </p:nvPr>
        </p:nvSpPr>
        <p:spPr/>
      </p:sp>
      <p:sp>
        <p:nvSpPr>
          <p:cNvPr id="172036" name="Rectangle 3"/>
          <p:cNvSpPr>
            <a:spLocks noGrp="1" noChangeArrowheads="1"/>
          </p:cNvSpPr>
          <p:nvPr>
            <p:ph type="body" idx="1"/>
          </p:nvPr>
        </p:nvSpPr>
        <p:spPr>
          <a:noFill/>
        </p:spPr>
        <p:txBody>
          <a:bodyPr/>
          <a:lstStyle/>
          <a:p>
            <a:r>
              <a:rPr lang="zh-CN" altLang="en-US" sz="1600" dirty="0" smtClean="0">
                <a:latin typeface="Arial" panose="020B0604020202020204" pitchFamily="34" charset="0"/>
              </a:rPr>
              <a:t>要覆盖一个服务区可能有多种形式：</a:t>
            </a:r>
            <a:endParaRPr lang="zh-CN" altLang="en-US" sz="1600" dirty="0" smtClean="0">
              <a:latin typeface="Arial" panose="020B0604020202020204" pitchFamily="34" charset="0"/>
            </a:endParaRPr>
          </a:p>
          <a:p>
            <a:r>
              <a:rPr lang="zh-CN" altLang="en-US" sz="1600" dirty="0" smtClean="0">
                <a:latin typeface="Arial" panose="020B0604020202020204" pitchFamily="34" charset="0"/>
              </a:rPr>
              <a:t>假如整个服务区只有一个基站这个基站天线安装在高塔上，而且发射功率很大，这个时候，一个基站可以覆盖整个服务区。</a:t>
            </a:r>
            <a:endParaRPr lang="zh-CN" altLang="en-US" sz="1600" dirty="0" smtClean="0">
              <a:latin typeface="Arial" panose="020B0604020202020204" pitchFamily="34" charset="0"/>
            </a:endParaRPr>
          </a:p>
          <a:p>
            <a:pPr algn="just">
              <a:lnSpc>
                <a:spcPct val="125000"/>
              </a:lnSpc>
              <a:spcBef>
                <a:spcPct val="0"/>
              </a:spcBef>
            </a:pPr>
            <a:r>
              <a:rPr lang="zh-CN" altLang="en-US" dirty="0" smtClean="0">
                <a:latin typeface="黑体" panose="02010609060101010101" pitchFamily="49" charset="-122"/>
              </a:rPr>
              <a:t>我们把整个服务区由</a:t>
            </a:r>
            <a:r>
              <a:rPr lang="zh-CN" altLang="en-US" b="1" u="sng" dirty="0" smtClean="0">
                <a:solidFill>
                  <a:srgbClr val="0000CC"/>
                </a:solidFill>
                <a:latin typeface="黑体" panose="02010609060101010101" pitchFamily="49" charset="-122"/>
              </a:rPr>
              <a:t>一个基站</a:t>
            </a:r>
            <a:r>
              <a:rPr lang="zh-CN" altLang="en-US" dirty="0" smtClean="0">
                <a:latin typeface="黑体" panose="02010609060101010101" pitchFamily="49" charset="-122"/>
              </a:rPr>
              <a:t>覆盖的系统被称为</a:t>
            </a:r>
            <a:r>
              <a:rPr lang="zh-CN" altLang="en-US" b="1" u="sng" dirty="0" smtClean="0">
                <a:solidFill>
                  <a:srgbClr val="0000CC"/>
                </a:solidFill>
                <a:latin typeface="黑体" panose="02010609060101010101" pitchFamily="49" charset="-122"/>
              </a:rPr>
              <a:t>大区制</a:t>
            </a:r>
            <a:r>
              <a:rPr lang="zh-CN" altLang="en-US" b="1" u="sng" dirty="0" smtClean="0">
                <a:latin typeface="黑体" panose="02010609060101010101" pitchFamily="49" charset="-122"/>
              </a:rPr>
              <a:t>移动通信系统</a:t>
            </a:r>
            <a:r>
              <a:rPr lang="zh-CN" altLang="en-US" dirty="0" smtClean="0">
                <a:latin typeface="黑体" panose="02010609060101010101" pitchFamily="49" charset="-122"/>
              </a:rPr>
              <a:t>。</a:t>
            </a:r>
            <a:endParaRPr lang="zh-CN" altLang="en-US" dirty="0" smtClean="0">
              <a:latin typeface="黑体" panose="02010609060101010101" pitchFamily="49" charset="-122"/>
            </a:endParaRPr>
          </a:p>
          <a:p>
            <a:pPr algn="just">
              <a:lnSpc>
                <a:spcPct val="125000"/>
              </a:lnSpc>
              <a:spcBef>
                <a:spcPct val="0"/>
              </a:spcBef>
            </a:pPr>
            <a:r>
              <a:rPr lang="zh-CN" altLang="en-US" dirty="0" smtClean="0">
                <a:latin typeface="黑体" panose="02010609060101010101" pitchFamily="49" charset="-122"/>
              </a:rPr>
              <a:t>相应的区域覆盖方式被称为</a:t>
            </a:r>
            <a:r>
              <a:rPr lang="zh-CN" altLang="en-US" b="1" u="sng" dirty="0" smtClean="0">
                <a:solidFill>
                  <a:srgbClr val="0000CC"/>
                </a:solidFill>
                <a:latin typeface="黑体" panose="02010609060101010101" pitchFamily="49" charset="-122"/>
              </a:rPr>
              <a:t>大区制覆盖</a:t>
            </a:r>
            <a:r>
              <a:rPr lang="zh-CN" altLang="en-US" dirty="0" smtClean="0">
                <a:latin typeface="黑体" panose="02010609060101010101" pitchFamily="49" charset="-122"/>
              </a:rPr>
              <a:t>。</a:t>
            </a:r>
            <a:endParaRPr lang="zh-CN" altLang="en-US" sz="1600" dirty="0" smtClean="0">
              <a:latin typeface="Arial" panose="020B0604020202020204" pitchFamily="34" charset="0"/>
            </a:endParaRPr>
          </a:p>
          <a:p>
            <a:pPr lvl="1"/>
            <a:endParaRPr lang="zh-CN" altLang="en-US" sz="1600" dirty="0" smtClean="0">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7B4E1E66-A31D-4D1D-AD9E-F024FAA65E76}" type="slidenum">
              <a:rPr lang="en-US" altLang="zh-CN" sz="1200" smtClean="0"/>
            </a:fld>
            <a:endParaRPr lang="en-US" altLang="zh-CN" sz="1200" smtClean="0"/>
          </a:p>
        </p:txBody>
      </p:sp>
      <p:sp>
        <p:nvSpPr>
          <p:cNvPr id="173059" name="Rectangle 2"/>
          <p:cNvSpPr>
            <a:spLocks noGrp="1" noRot="1" noChangeAspect="1" noChangeArrowheads="1" noTextEdit="1"/>
          </p:cNvSpPr>
          <p:nvPr>
            <p:ph type="sldImg"/>
          </p:nvPr>
        </p:nvSpPr>
        <p:spPr/>
      </p:sp>
      <p:sp>
        <p:nvSpPr>
          <p:cNvPr id="17306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A84FDEC9-E4F4-421E-AB8A-4B77E8C35EA6}" type="slidenum">
              <a:rPr lang="en-US" altLang="zh-CN" sz="1200" smtClean="0"/>
            </a:fld>
            <a:endParaRPr lang="en-US" altLang="zh-CN" sz="1200" smtClean="0"/>
          </a:p>
        </p:txBody>
      </p:sp>
      <p:sp>
        <p:nvSpPr>
          <p:cNvPr id="174083" name="Rectangle 2"/>
          <p:cNvSpPr>
            <a:spLocks noGrp="1" noRot="1" noChangeAspect="1" noChangeArrowheads="1" noTextEdit="1"/>
          </p:cNvSpPr>
          <p:nvPr>
            <p:ph type="sldImg"/>
          </p:nvPr>
        </p:nvSpPr>
        <p:spPr>
          <a:solidFill>
            <a:srgbClr val="FFFFFF"/>
          </a:solidFill>
        </p:spPr>
      </p:sp>
      <p:sp>
        <p:nvSpPr>
          <p:cNvPr id="174084"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9F975C62-E1D8-4B82-BBFF-BA18577B8E76}" type="slidenum">
              <a:rPr lang="en-US" altLang="zh-CN" sz="1200" smtClean="0"/>
            </a:fld>
            <a:endParaRPr lang="en-US" altLang="zh-CN" sz="1200" smtClean="0"/>
          </a:p>
        </p:txBody>
      </p:sp>
      <p:sp>
        <p:nvSpPr>
          <p:cNvPr id="175107" name="Rectangle 2"/>
          <p:cNvSpPr>
            <a:spLocks noGrp="1" noRot="1" noChangeAspect="1" noChangeArrowheads="1" noTextEdit="1"/>
          </p:cNvSpPr>
          <p:nvPr>
            <p:ph type="sldImg"/>
          </p:nvPr>
        </p:nvSpPr>
        <p:spPr/>
      </p:sp>
      <p:sp>
        <p:nvSpPr>
          <p:cNvPr id="17510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A437D1E7-8D18-4CEA-9788-40DF0B945738}" type="slidenum">
              <a:rPr lang="en-US" altLang="zh-CN" sz="1200" smtClean="0"/>
            </a:fld>
            <a:endParaRPr lang="en-US" altLang="zh-CN" sz="1200" smtClean="0"/>
          </a:p>
        </p:txBody>
      </p:sp>
      <p:sp>
        <p:nvSpPr>
          <p:cNvPr id="176131" name="Rectangle 2"/>
          <p:cNvSpPr>
            <a:spLocks noGrp="1" noRot="1" noChangeAspect="1" noChangeArrowheads="1" noTextEdit="1"/>
          </p:cNvSpPr>
          <p:nvPr>
            <p:ph type="sldImg"/>
          </p:nvPr>
        </p:nvSpPr>
        <p:spPr/>
      </p:sp>
      <p:sp>
        <p:nvSpPr>
          <p:cNvPr id="17613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92DAB814-1C38-4111-BECF-87E3705616D8}" type="slidenum">
              <a:rPr lang="zh-CN" altLang="en-US" sz="1200" smtClean="0"/>
            </a:fld>
            <a:endParaRPr lang="en-US" altLang="zh-CN" sz="1200" smtClean="0"/>
          </a:p>
        </p:txBody>
      </p:sp>
      <p:sp>
        <p:nvSpPr>
          <p:cNvPr id="177155" name="Rectangle 2"/>
          <p:cNvSpPr>
            <a:spLocks noGrp="1" noRot="1" noChangeAspect="1" noChangeArrowheads="1" noTextEdit="1"/>
          </p:cNvSpPr>
          <p:nvPr>
            <p:ph type="sldImg"/>
          </p:nvPr>
        </p:nvSpPr>
        <p:spPr/>
      </p:sp>
      <p:sp>
        <p:nvSpPr>
          <p:cNvPr id="177156" name="Rectangle 3"/>
          <p:cNvSpPr>
            <a:spLocks noGrp="1" noChangeArrowheads="1"/>
          </p:cNvSpPr>
          <p:nvPr>
            <p:ph type="body" idx="1"/>
          </p:nvPr>
        </p:nvSpPr>
        <p:spPr>
          <a:noFill/>
        </p:spPr>
        <p:txBody>
          <a:bodyPr/>
          <a:lstStyle/>
          <a:p>
            <a:pPr algn="just">
              <a:lnSpc>
                <a:spcPct val="125000"/>
              </a:lnSpc>
              <a:spcBef>
                <a:spcPct val="0"/>
              </a:spcBef>
            </a:pPr>
            <a:r>
              <a:rPr lang="zh-CN" altLang="en-US" sz="1400" dirty="0" smtClean="0">
                <a:latin typeface="黑体" panose="02010609060101010101" pitchFamily="49" charset="-122"/>
              </a:rPr>
              <a:t>如果将整个服务区分成多个较小的区域，每个区域都由对应的基站覆盖。这里每个基站所覆盖的区域称为无线小区，简称为小区。</a:t>
            </a:r>
            <a:endParaRPr lang="zh-CN" altLang="en-US" sz="1400" dirty="0" smtClean="0">
              <a:latin typeface="黑体" panose="02010609060101010101" pitchFamily="49" charset="-122"/>
            </a:endParaRPr>
          </a:p>
          <a:p>
            <a:pPr algn="just">
              <a:lnSpc>
                <a:spcPct val="125000"/>
              </a:lnSpc>
              <a:spcBef>
                <a:spcPct val="0"/>
              </a:spcBef>
            </a:pPr>
            <a:r>
              <a:rPr lang="zh-CN" altLang="en-US" sz="1400" dirty="0" smtClean="0">
                <a:latin typeface="黑体" panose="02010609060101010101" pitchFamily="49" charset="-122"/>
              </a:rPr>
              <a:t>这样整个服务区就由</a:t>
            </a:r>
            <a:r>
              <a:rPr lang="zh-CN" altLang="en-US" sz="1400" b="1" u="sng" dirty="0" smtClean="0">
                <a:solidFill>
                  <a:srgbClr val="0000CC"/>
                </a:solidFill>
                <a:latin typeface="黑体" panose="02010609060101010101" pitchFamily="49" charset="-122"/>
              </a:rPr>
              <a:t>多个基站</a:t>
            </a:r>
            <a:r>
              <a:rPr lang="zh-CN" altLang="en-US" sz="1400" dirty="0" smtClean="0">
                <a:latin typeface="黑体" panose="02010609060101010101" pitchFamily="49" charset="-122"/>
              </a:rPr>
              <a:t>覆盖，这样的系统被称为</a:t>
            </a:r>
            <a:r>
              <a:rPr lang="zh-CN" altLang="en-US" sz="1400" b="1" u="sng" dirty="0" smtClean="0">
                <a:solidFill>
                  <a:srgbClr val="0000CC"/>
                </a:solidFill>
                <a:latin typeface="黑体" panose="02010609060101010101" pitchFamily="49" charset="-122"/>
              </a:rPr>
              <a:t>小区制</a:t>
            </a:r>
            <a:r>
              <a:rPr lang="zh-CN" altLang="en-US" sz="1400" b="1" u="sng" dirty="0" smtClean="0">
                <a:latin typeface="黑体" panose="02010609060101010101" pitchFamily="49" charset="-122"/>
              </a:rPr>
              <a:t>移动通信系统</a:t>
            </a:r>
            <a:r>
              <a:rPr lang="zh-CN" altLang="en-US" sz="1400" dirty="0" smtClean="0">
                <a:latin typeface="黑体" panose="02010609060101010101" pitchFamily="49" charset="-122"/>
              </a:rPr>
              <a:t>。</a:t>
            </a:r>
            <a:endParaRPr lang="zh-CN" altLang="en-US" sz="1400" dirty="0" smtClean="0">
              <a:latin typeface="黑体" panose="02010609060101010101" pitchFamily="49" charset="-122"/>
            </a:endParaRPr>
          </a:p>
          <a:p>
            <a:pPr algn="just">
              <a:lnSpc>
                <a:spcPct val="125000"/>
              </a:lnSpc>
              <a:spcBef>
                <a:spcPct val="0"/>
              </a:spcBef>
              <a:buClr>
                <a:schemeClr val="tx1"/>
              </a:buClr>
              <a:buFont typeface="Wingdings" panose="05000000000000000000" pitchFamily="2" charset="2"/>
              <a:buNone/>
            </a:pPr>
            <a:r>
              <a:rPr lang="zh-CN" altLang="en-US" sz="1400" dirty="0" smtClean="0">
                <a:latin typeface="黑体" panose="02010609060101010101" pitchFamily="49" charset="-122"/>
              </a:rPr>
              <a:t>相应的区域覆盖方式被称为</a:t>
            </a:r>
            <a:r>
              <a:rPr lang="zh-CN" altLang="en-US" sz="1400" b="1" u="sng" dirty="0" smtClean="0">
                <a:solidFill>
                  <a:srgbClr val="0000CC"/>
                </a:solidFill>
                <a:latin typeface="黑体" panose="02010609060101010101" pitchFamily="49" charset="-122"/>
              </a:rPr>
              <a:t>小区制覆盖</a:t>
            </a:r>
            <a:r>
              <a:rPr lang="zh-CN" altLang="en-US" sz="1400" dirty="0" smtClean="0">
                <a:latin typeface="黑体" panose="02010609060101010101" pitchFamily="49" charset="-122"/>
              </a:rPr>
              <a:t>。</a:t>
            </a:r>
            <a:endParaRPr lang="zh-CN" altLang="en-US" sz="1400" dirty="0" smtClean="0">
              <a:latin typeface="黑体" panose="02010609060101010101" pitchFamily="49" charset="-122"/>
            </a:endParaRPr>
          </a:p>
          <a:p>
            <a:pPr algn="just">
              <a:lnSpc>
                <a:spcPct val="125000"/>
              </a:lnSpc>
              <a:spcBef>
                <a:spcPct val="0"/>
              </a:spcBef>
              <a:buClr>
                <a:schemeClr val="tx1"/>
              </a:buClr>
              <a:buFont typeface="Wingdings" panose="05000000000000000000" pitchFamily="2" charset="2"/>
              <a:buNone/>
            </a:pPr>
            <a:endParaRPr lang="zh-CN" altLang="en-US" sz="1400" dirty="0" smtClean="0">
              <a:latin typeface="黑体" panose="02010609060101010101" pitchFamily="49" charset="-122"/>
            </a:endParaRPr>
          </a:p>
          <a:p>
            <a:pPr algn="just">
              <a:lnSpc>
                <a:spcPct val="125000"/>
              </a:lnSpc>
              <a:spcBef>
                <a:spcPct val="0"/>
              </a:spcBef>
              <a:buClr>
                <a:schemeClr val="tx1"/>
              </a:buClr>
              <a:buFont typeface="Wingdings" panose="05000000000000000000" pitchFamily="2" charset="2"/>
              <a:buNone/>
            </a:pPr>
            <a:r>
              <a:rPr lang="zh-CN" altLang="en-US" sz="1400" dirty="0" smtClean="0">
                <a:latin typeface="黑体" panose="02010609060101010101" pitchFamily="49" charset="-122"/>
              </a:rPr>
              <a:t>下面我们先介绍：大区制</a:t>
            </a:r>
            <a:endParaRPr lang="zh-CN" altLang="en-US" sz="1400" dirty="0" smtClean="0">
              <a:latin typeface="黑体" panose="02010609060101010101" pitchFamily="49" charset="-122"/>
            </a:endParaRPr>
          </a:p>
          <a:p>
            <a:pPr algn="just">
              <a:lnSpc>
                <a:spcPct val="125000"/>
              </a:lnSpc>
              <a:spcBef>
                <a:spcPct val="0"/>
              </a:spcBef>
              <a:buClr>
                <a:schemeClr val="tx1"/>
              </a:buClr>
              <a:buFont typeface="Wingdings" panose="05000000000000000000" pitchFamily="2" charset="2"/>
              <a:buNone/>
            </a:pPr>
            <a:r>
              <a:rPr lang="zh-CN" altLang="en-US" sz="1400" b="1" dirty="0" smtClean="0">
                <a:latin typeface="黑体" panose="02010609060101010101" pitchFamily="49" charset="-122"/>
              </a:rPr>
              <a:t>板书：</a:t>
            </a:r>
            <a:endParaRPr lang="zh-CN" altLang="en-US" sz="1400" b="1" dirty="0" smtClean="0">
              <a:latin typeface="黑体" panose="02010609060101010101" pitchFamily="49" charset="-122"/>
            </a:endParaRPr>
          </a:p>
          <a:p>
            <a:pPr algn="just">
              <a:lnSpc>
                <a:spcPct val="125000"/>
              </a:lnSpc>
              <a:spcBef>
                <a:spcPct val="0"/>
              </a:spcBef>
              <a:buClr>
                <a:schemeClr val="tx1"/>
              </a:buClr>
              <a:buFont typeface="Wingdings" panose="05000000000000000000" pitchFamily="2" charset="2"/>
              <a:buNone/>
            </a:pPr>
            <a:r>
              <a:rPr lang="en-US" altLang="zh-CN" sz="1400" b="1" dirty="0" smtClean="0">
                <a:latin typeface="黑体" panose="02010609060101010101" pitchFamily="49" charset="-122"/>
              </a:rPr>
              <a:t>3.3.1  </a:t>
            </a:r>
            <a:r>
              <a:rPr lang="zh-CN" altLang="en-US" sz="1400" b="1" dirty="0" smtClean="0">
                <a:latin typeface="黑体" panose="02010609060101010101" pitchFamily="49" charset="-122"/>
              </a:rPr>
              <a:t>大区制区域覆盖</a:t>
            </a:r>
            <a:endParaRPr lang="zh-CN" altLang="en-US" sz="1400" b="1" dirty="0" smtClean="0">
              <a:latin typeface="黑体" panose="02010609060101010101" pitchFamily="49" charset="-122"/>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B8612DEA-C11A-406F-B39B-898CF2244FE4}" type="slidenum">
              <a:rPr lang="en-US" altLang="zh-CN" sz="1200" smtClean="0"/>
            </a:fld>
            <a:endParaRPr lang="en-US" altLang="zh-CN" sz="1200" smtClean="0"/>
          </a:p>
        </p:txBody>
      </p:sp>
      <p:sp>
        <p:nvSpPr>
          <p:cNvPr id="178179" name="Rectangle 2"/>
          <p:cNvSpPr>
            <a:spLocks noGrp="1" noRot="1" noChangeAspect="1" noChangeArrowheads="1" noTextEdit="1"/>
          </p:cNvSpPr>
          <p:nvPr>
            <p:ph type="sldImg"/>
          </p:nvPr>
        </p:nvSpPr>
        <p:spPr>
          <a:solidFill>
            <a:srgbClr val="FFFFFF"/>
          </a:solidFill>
        </p:spPr>
      </p:sp>
      <p:sp>
        <p:nvSpPr>
          <p:cNvPr id="178180" name="Rectangle 3"/>
          <p:cNvSpPr>
            <a:spLocks noGrp="1" noChangeArrowheads="1"/>
          </p:cNvSpPr>
          <p:nvPr>
            <p:ph type="body" idx="1"/>
          </p:nvPr>
        </p:nvSpPr>
        <p:spPr>
          <a:solidFill>
            <a:srgbClr val="FFFFFF"/>
          </a:solidFill>
          <a:ln>
            <a:solidFill>
              <a:srgbClr val="000000"/>
            </a:solidFill>
            <a:miter lim="800000"/>
          </a:ln>
        </p:spPr>
        <p:txBody>
          <a:bodyPr/>
          <a:lstStyle/>
          <a:p>
            <a:pPr algn="just" eaLnBrk="1" hangingPunct="1"/>
            <a:endParaRPr lang="zh-CN" altLang="zh-CN" smtClean="0">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88A1E1AD-3AFE-4FE9-A4FA-A8693758C862}" type="slidenum">
              <a:rPr lang="en-US" altLang="zh-CN" smtClean="0"/>
            </a:fld>
            <a:endParaRPr lang="en-US" altLang="zh-CN" smtClean="0"/>
          </a:p>
        </p:txBody>
      </p:sp>
      <p:sp>
        <p:nvSpPr>
          <p:cNvPr id="160771" name="Rectangle 2"/>
          <p:cNvSpPr>
            <a:spLocks noGrp="1" noRot="1" noChangeAspect="1" noChangeArrowheads="1" noTextEdit="1"/>
          </p:cNvSpPr>
          <p:nvPr>
            <p:ph type="sldImg"/>
          </p:nvPr>
        </p:nvSpPr>
        <p:spPr/>
      </p:sp>
      <p:sp>
        <p:nvSpPr>
          <p:cNvPr id="160772" name="Rectangle 3"/>
          <p:cNvSpPr>
            <a:spLocks noGrp="1" noChangeArrowheads="1"/>
          </p:cNvSpPr>
          <p:nvPr>
            <p:ph type="body" idx="1"/>
          </p:nvPr>
        </p:nvSpPr>
        <p:spPr>
          <a:noFill/>
        </p:spPr>
        <p:txBody>
          <a:bodyPr/>
          <a:lstStyle/>
          <a:p>
            <a:pPr eaLnBrk="1" hangingPunct="1">
              <a:spcBef>
                <a:spcPct val="0"/>
              </a:spcBef>
              <a:spcAft>
                <a:spcPts val="1415"/>
              </a:spcAft>
            </a:pPr>
            <a:endParaRPr lang="zh-CN" altLang="zh-CN"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4DB37B56-EA24-4A6A-9A53-EC79B4907F71}" type="slidenum">
              <a:rPr lang="en-US" altLang="zh-CN" sz="1200" smtClean="0"/>
            </a:fld>
            <a:endParaRPr lang="en-US" altLang="zh-CN" sz="1200" smtClean="0"/>
          </a:p>
        </p:txBody>
      </p:sp>
      <p:sp>
        <p:nvSpPr>
          <p:cNvPr id="179203" name="Rectangle 2"/>
          <p:cNvSpPr>
            <a:spLocks noGrp="1" noRot="1" noChangeAspect="1" noChangeArrowheads="1" noTextEdit="1"/>
          </p:cNvSpPr>
          <p:nvPr>
            <p:ph type="sldImg"/>
          </p:nvPr>
        </p:nvSpPr>
        <p:spPr>
          <a:solidFill>
            <a:srgbClr val="FFFFFF"/>
          </a:solidFill>
        </p:spPr>
      </p:sp>
      <p:sp>
        <p:nvSpPr>
          <p:cNvPr id="179204" name="Rectangle 3"/>
          <p:cNvSpPr>
            <a:spLocks noGrp="1" noChangeArrowheads="1"/>
          </p:cNvSpPr>
          <p:nvPr>
            <p:ph type="body" idx="1"/>
          </p:nvPr>
        </p:nvSpPr>
        <p:spPr>
          <a:solidFill>
            <a:srgbClr val="FFFFFF"/>
          </a:solidFill>
          <a:ln>
            <a:solidFill>
              <a:srgbClr val="000000"/>
            </a:solidFill>
            <a:miter lim="800000"/>
          </a:ln>
        </p:spPr>
        <p:txBody>
          <a:bodyPr/>
          <a:lstStyle/>
          <a:p>
            <a:pPr algn="just" eaLnBrk="1" hangingPunct="1"/>
            <a:endParaRPr lang="zh-CN" altLang="zh-CN" smtClean="0">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2E56A422-C28D-450F-B0C9-0E983C51060A}" type="slidenum">
              <a:rPr lang="en-US" altLang="zh-CN" sz="1200" smtClean="0"/>
            </a:fld>
            <a:endParaRPr lang="en-US" altLang="zh-CN" sz="1200" smtClean="0"/>
          </a:p>
        </p:txBody>
      </p:sp>
      <p:sp>
        <p:nvSpPr>
          <p:cNvPr id="180227" name="Rectangle 2"/>
          <p:cNvSpPr>
            <a:spLocks noGrp="1" noRot="1" noChangeAspect="1" noChangeArrowheads="1" noTextEdit="1"/>
          </p:cNvSpPr>
          <p:nvPr>
            <p:ph type="sldImg"/>
          </p:nvPr>
        </p:nvSpPr>
        <p:spPr>
          <a:solidFill>
            <a:srgbClr val="FFFFFF"/>
          </a:solidFill>
        </p:spPr>
      </p:sp>
      <p:sp>
        <p:nvSpPr>
          <p:cNvPr id="180228"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ADD30E94-0F60-4EFF-9A27-4721EED11E79}" type="slidenum">
              <a:rPr lang="en-US" altLang="zh-CN" sz="1200" smtClean="0"/>
            </a:fld>
            <a:endParaRPr lang="en-US" altLang="zh-CN" sz="1200" smtClean="0"/>
          </a:p>
        </p:txBody>
      </p:sp>
      <p:sp>
        <p:nvSpPr>
          <p:cNvPr id="181251" name="Rectangle 2"/>
          <p:cNvSpPr>
            <a:spLocks noGrp="1" noRot="1" noChangeAspect="1" noChangeArrowheads="1" noTextEdit="1"/>
          </p:cNvSpPr>
          <p:nvPr>
            <p:ph type="sldImg"/>
          </p:nvPr>
        </p:nvSpPr>
        <p:spPr>
          <a:solidFill>
            <a:srgbClr val="FFFFFF"/>
          </a:solidFill>
        </p:spPr>
      </p:sp>
      <p:sp>
        <p:nvSpPr>
          <p:cNvPr id="181252"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090289E8-E184-4C69-AA8A-7CF99506CBF0}" type="slidenum">
              <a:rPr lang="en-US" altLang="zh-CN" sz="1200" smtClean="0"/>
            </a:fld>
            <a:endParaRPr lang="en-US" altLang="zh-CN" sz="1200" smtClean="0"/>
          </a:p>
        </p:txBody>
      </p:sp>
      <p:sp>
        <p:nvSpPr>
          <p:cNvPr id="182275" name="Rectangle 2"/>
          <p:cNvSpPr>
            <a:spLocks noGrp="1" noRot="1" noChangeAspect="1" noChangeArrowheads="1" noTextEdit="1"/>
          </p:cNvSpPr>
          <p:nvPr>
            <p:ph type="sldImg"/>
          </p:nvPr>
        </p:nvSpPr>
        <p:spPr>
          <a:solidFill>
            <a:srgbClr val="FFFFFF"/>
          </a:solidFill>
        </p:spPr>
      </p:sp>
      <p:sp>
        <p:nvSpPr>
          <p:cNvPr id="182276" name="Rectangle 3"/>
          <p:cNvSpPr>
            <a:spLocks noGrp="1" noChangeArrowheads="1"/>
          </p:cNvSpPr>
          <p:nvPr>
            <p:ph type="body" idx="1"/>
          </p:nvPr>
        </p:nvSpPr>
        <p:spPr>
          <a:solidFill>
            <a:srgbClr val="FFFFFF"/>
          </a:solidFill>
          <a:ln>
            <a:solidFill>
              <a:srgbClr val="000000"/>
            </a:solidFill>
            <a:miter lim="800000"/>
          </a:ln>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06A38879-F047-4ECE-B7FE-E0524FE7EC91}" type="slidenum">
              <a:rPr lang="zh-CN" altLang="en-US" sz="1200" smtClean="0"/>
            </a:fld>
            <a:endParaRPr lang="en-US" altLang="zh-CN" sz="1200" smtClean="0"/>
          </a:p>
        </p:txBody>
      </p:sp>
      <p:sp>
        <p:nvSpPr>
          <p:cNvPr id="183299"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p:txBody>
          <a:bodyPr>
            <a:normAutofit fontScale="55000" lnSpcReduction="20000"/>
          </a:bodyPr>
          <a:lstStyle/>
          <a:p>
            <a:pPr>
              <a:defRPr/>
            </a:pPr>
            <a:r>
              <a:rPr lang="zh-CN" altLang="en-US" b="1" dirty="0" smtClean="0"/>
              <a:t>二</a:t>
            </a:r>
            <a:r>
              <a:rPr lang="en-US" altLang="zh-CN" b="1" dirty="0" smtClean="0"/>
              <a:t>.</a:t>
            </a:r>
            <a:r>
              <a:rPr lang="zh-CN" altLang="en-US" b="1" dirty="0" smtClean="0"/>
              <a:t>面状网（</a:t>
            </a:r>
            <a:r>
              <a:rPr lang="zh-CN" altLang="en-US" b="1" dirty="0" smtClean="0">
                <a:latin typeface="黑体" panose="02010609060101010101" pitchFamily="49" charset="-122"/>
              </a:rPr>
              <a:t>蜂窝网），类似平铺地砖</a:t>
            </a:r>
            <a:endParaRPr lang="zh-CN" altLang="en-US" b="1" dirty="0" smtClean="0"/>
          </a:p>
          <a:p>
            <a:pPr lvl="1">
              <a:lnSpc>
                <a:spcPct val="130000"/>
              </a:lnSpc>
              <a:buClr>
                <a:schemeClr val="folHlink"/>
              </a:buClr>
              <a:buSzPct val="60000"/>
              <a:defRPr/>
            </a:pPr>
            <a:r>
              <a:rPr lang="en-US" altLang="zh-CN" sz="1600" b="1" dirty="0" smtClean="0">
                <a:latin typeface="黑体" panose="02010609060101010101" pitchFamily="49" charset="-122"/>
              </a:rPr>
              <a:t>1.</a:t>
            </a:r>
            <a:r>
              <a:rPr lang="zh-CN" altLang="en-US" sz="1600" b="1" dirty="0" smtClean="0">
                <a:latin typeface="黑体" panose="02010609060101010101" pitchFamily="49" charset="-122"/>
              </a:rPr>
              <a:t>小区形状</a:t>
            </a:r>
            <a:endParaRPr lang="zh-CN" altLang="en-US" sz="1600" b="1" dirty="0" smtClean="0">
              <a:latin typeface="黑体" panose="02010609060101010101" pitchFamily="49" charset="-122"/>
            </a:endParaRPr>
          </a:p>
          <a:p>
            <a:pPr lvl="1">
              <a:lnSpc>
                <a:spcPct val="125000"/>
              </a:lnSpc>
              <a:defRPr/>
            </a:pPr>
            <a:r>
              <a:rPr lang="en-US" altLang="zh-CN" sz="1800" b="1" dirty="0" smtClean="0">
                <a:latin typeface="黑体" panose="02010609060101010101" pitchFamily="49" charset="-122"/>
              </a:rPr>
              <a:t>2.</a:t>
            </a:r>
            <a:r>
              <a:rPr lang="zh-CN" altLang="en-US" sz="1800" b="1" dirty="0" smtClean="0">
                <a:latin typeface="黑体" panose="02010609060101010101" pitchFamily="49" charset="-122"/>
              </a:rPr>
              <a:t>区群组成</a:t>
            </a:r>
            <a:endParaRPr lang="zh-CN" altLang="en-US" sz="1800" b="1" dirty="0" smtClean="0">
              <a:latin typeface="黑体" panose="02010609060101010101" pitchFamily="49" charset="-122"/>
            </a:endParaRPr>
          </a:p>
          <a:p>
            <a:pPr lvl="1">
              <a:lnSpc>
                <a:spcPct val="125000"/>
              </a:lnSpc>
              <a:defRPr/>
            </a:pPr>
            <a:r>
              <a:rPr lang="zh-CN" altLang="en-GB" sz="1600" b="1" dirty="0" smtClean="0">
                <a:latin typeface="黑体" panose="02010609060101010101" pitchFamily="49" charset="-122"/>
              </a:rPr>
              <a:t>什么是区群？</a:t>
            </a:r>
            <a:endParaRPr lang="zh-CN" altLang="en-GB" sz="1600" b="1" dirty="0" smtClean="0">
              <a:latin typeface="黑体" panose="02010609060101010101" pitchFamily="49" charset="-122"/>
            </a:endParaRPr>
          </a:p>
          <a:p>
            <a:pPr lvl="1">
              <a:lnSpc>
                <a:spcPct val="125000"/>
              </a:lnSpc>
              <a:defRPr/>
            </a:pPr>
            <a:r>
              <a:rPr lang="en-GB" altLang="zh-CN" sz="1600" b="1" dirty="0" smtClean="0">
                <a:latin typeface="黑体" panose="02010609060101010101" pitchFamily="49" charset="-122"/>
              </a:rPr>
              <a:t>----</a:t>
            </a:r>
            <a:r>
              <a:rPr lang="zh-CN" altLang="en-US" sz="1400" dirty="0" smtClean="0">
                <a:latin typeface="黑体" panose="02010609060101010101" pitchFamily="49" charset="-122"/>
              </a:rPr>
              <a:t>共同使用全部可用频率的相邻的</a:t>
            </a:r>
            <a:r>
              <a:rPr lang="en-US" altLang="zh-CN" sz="1400" i="1" dirty="0" smtClean="0">
                <a:cs typeface="Times New Roman" panose="02020603050405020304" pitchFamily="18" charset="0"/>
              </a:rPr>
              <a:t>N</a:t>
            </a:r>
            <a:r>
              <a:rPr lang="zh-CN" altLang="en-US" sz="1400" dirty="0" smtClean="0">
                <a:latin typeface="黑体" panose="02010609060101010101" pitchFamily="49" charset="-122"/>
                <a:cs typeface="Times New Roman" panose="02020603050405020304" pitchFamily="18" charset="0"/>
              </a:rPr>
              <a:t>个小区</a:t>
            </a:r>
            <a:r>
              <a:rPr lang="zh-CN" altLang="en-GB" sz="1400" dirty="0" smtClean="0">
                <a:latin typeface="黑体" panose="02010609060101010101" pitchFamily="49" charset="-122"/>
                <a:cs typeface="Times New Roman" panose="02020603050405020304" pitchFamily="18" charset="0"/>
              </a:rPr>
              <a:t>。</a:t>
            </a:r>
            <a:endParaRPr lang="zh-CN" altLang="en-GB" sz="1400" dirty="0" smtClean="0">
              <a:latin typeface="黑体" panose="02010609060101010101" pitchFamily="49" charset="-122"/>
              <a:cs typeface="Times New Roman" panose="02020603050405020304" pitchFamily="18" charset="0"/>
            </a:endParaRPr>
          </a:p>
          <a:p>
            <a:pPr lvl="1">
              <a:lnSpc>
                <a:spcPct val="125000"/>
              </a:lnSpc>
              <a:defRPr/>
            </a:pPr>
            <a:r>
              <a:rPr lang="zh-CN" altLang="en-GB" sz="1600" b="1" dirty="0" smtClean="0">
                <a:latin typeface="黑体" panose="02010609060101010101" pitchFamily="49" charset="-122"/>
                <a:cs typeface="Times New Roman" panose="02020603050405020304" pitchFamily="18" charset="0"/>
              </a:rPr>
              <a:t>区群构成的两个条件：</a:t>
            </a:r>
            <a:endParaRPr lang="zh-CN" altLang="en-GB" sz="1600" b="1" dirty="0" smtClean="0">
              <a:latin typeface="黑体" panose="02010609060101010101" pitchFamily="49" charset="-122"/>
              <a:cs typeface="Times New Roman" panose="02020603050405020304" pitchFamily="18" charset="0"/>
            </a:endParaRPr>
          </a:p>
          <a:p>
            <a:pPr lvl="2">
              <a:lnSpc>
                <a:spcPct val="125000"/>
              </a:lnSpc>
              <a:spcBef>
                <a:spcPct val="0"/>
              </a:spcBef>
              <a:spcAft>
                <a:spcPts val="1105"/>
              </a:spcAft>
              <a:buClr>
                <a:schemeClr val="tx1"/>
              </a:buClr>
              <a:defRPr/>
            </a:pPr>
            <a:r>
              <a:rPr lang="zh-CN" altLang="en-US" sz="1600" dirty="0" smtClean="0">
                <a:cs typeface="Times New Roman" panose="02020603050405020304" pitchFamily="18" charset="0"/>
              </a:rPr>
              <a:t>区群之间彼此邻接，且无空隙、无重叠地进行覆盖</a:t>
            </a:r>
            <a:endParaRPr lang="zh-CN" altLang="en-US" sz="1600" dirty="0" smtClean="0">
              <a:cs typeface="Times New Roman" panose="02020603050405020304" pitchFamily="18" charset="0"/>
            </a:endParaRPr>
          </a:p>
          <a:p>
            <a:pPr lvl="2">
              <a:lnSpc>
                <a:spcPct val="125000"/>
              </a:lnSpc>
              <a:spcBef>
                <a:spcPct val="0"/>
              </a:spcBef>
              <a:spcAft>
                <a:spcPts val="1105"/>
              </a:spcAft>
              <a:buClr>
                <a:schemeClr val="tx1"/>
              </a:buClr>
              <a:defRPr/>
            </a:pPr>
            <a:r>
              <a:rPr lang="zh-CN" altLang="en-US" sz="1600" dirty="0" smtClean="0">
                <a:cs typeface="Times New Roman" panose="02020603050405020304" pitchFamily="18" charset="0"/>
              </a:rPr>
              <a:t>邻接之后的各个相邻同频小区之间的距离相等</a:t>
            </a:r>
            <a:endParaRPr lang="zh-CN" altLang="en-US" sz="1600" dirty="0" smtClean="0">
              <a:cs typeface="Times New Roman" panose="02020603050405020304" pitchFamily="18" charset="0"/>
            </a:endParaRPr>
          </a:p>
          <a:p>
            <a:pPr lvl="2">
              <a:lnSpc>
                <a:spcPct val="125000"/>
              </a:lnSpc>
              <a:spcBef>
                <a:spcPct val="0"/>
              </a:spcBef>
              <a:spcAft>
                <a:spcPts val="1105"/>
              </a:spcAft>
              <a:buClr>
                <a:schemeClr val="tx1"/>
              </a:buClr>
              <a:defRPr/>
            </a:pPr>
            <a:r>
              <a:rPr lang="zh-CN" altLang="en-US" sz="1400" dirty="0" smtClean="0">
                <a:latin typeface="黑体" panose="02010609060101010101" pitchFamily="49" charset="-122"/>
                <a:cs typeface="Times New Roman" panose="02020603050405020304" pitchFamily="18" charset="0"/>
              </a:rPr>
              <a:t>  </a:t>
            </a:r>
            <a:r>
              <a:rPr lang="zh-CN" altLang="en-US" sz="1600" b="1" dirty="0" smtClean="0">
                <a:latin typeface="黑体" panose="02010609060101010101" pitchFamily="49" charset="-122"/>
                <a:cs typeface="Times New Roman" panose="02020603050405020304" pitchFamily="18" charset="0"/>
              </a:rPr>
              <a:t>区群内的小区数应满足下式：</a:t>
            </a:r>
            <a:r>
              <a:rPr lang="zh-CN" altLang="en-US" sz="1400" b="1" dirty="0" smtClean="0">
                <a:latin typeface="黑体" panose="02010609060101010101" pitchFamily="49" charset="-122"/>
                <a:cs typeface="Times New Roman" panose="02020603050405020304" pitchFamily="18" charset="0"/>
              </a:rPr>
              <a:t> </a:t>
            </a:r>
            <a:endParaRPr lang="zh-CN" altLang="en-US" sz="1400" b="1" dirty="0" smtClean="0">
              <a:latin typeface="黑体" panose="02010609060101010101" pitchFamily="49" charset="-122"/>
              <a:cs typeface="Times New Roman" panose="02020603050405020304" pitchFamily="18" charset="0"/>
            </a:endParaRPr>
          </a:p>
          <a:p>
            <a:pPr lvl="2">
              <a:lnSpc>
                <a:spcPct val="125000"/>
              </a:lnSpc>
              <a:spcBef>
                <a:spcPct val="0"/>
              </a:spcBef>
              <a:spcAft>
                <a:spcPts val="1105"/>
              </a:spcAft>
              <a:buClr>
                <a:schemeClr val="tx1"/>
              </a:buClr>
              <a:defRPr/>
            </a:pPr>
            <a:r>
              <a:rPr lang="zh-CN" altLang="en-US" dirty="0" smtClean="0">
                <a:latin typeface="黑体" panose="02010609060101010101" pitchFamily="49" charset="-122"/>
              </a:rPr>
              <a:t> </a:t>
            </a:r>
            <a:r>
              <a:rPr lang="zh-CN" altLang="en-US" b="1" dirty="0" smtClean="0">
                <a:solidFill>
                  <a:srgbClr val="0000CC"/>
                </a:solidFill>
                <a:latin typeface="黑体" panose="02010609060101010101" pitchFamily="49" charset="-122"/>
              </a:rPr>
              <a:t>举例</a:t>
            </a:r>
            <a:endParaRPr lang="zh-CN" altLang="en-GB" b="1" dirty="0" smtClean="0">
              <a:solidFill>
                <a:srgbClr val="0000CC"/>
              </a:solidFill>
              <a:latin typeface="黑体" panose="02010609060101010101" pitchFamily="49" charset="-122"/>
            </a:endParaRPr>
          </a:p>
          <a:p>
            <a:pPr lvl="1">
              <a:lnSpc>
                <a:spcPct val="150000"/>
              </a:lnSpc>
              <a:spcBef>
                <a:spcPct val="0"/>
              </a:spcBef>
              <a:spcAft>
                <a:spcPts val="1105"/>
              </a:spcAft>
              <a:defRPr/>
            </a:pPr>
            <a:r>
              <a:rPr lang="en-US" altLang="zh-CN" dirty="0" smtClean="0">
                <a:latin typeface="黑体" panose="02010609060101010101" pitchFamily="49" charset="-122"/>
              </a:rPr>
              <a:t>N</a:t>
            </a:r>
            <a:r>
              <a:rPr lang="zh-CN" altLang="en-US" dirty="0" smtClean="0">
                <a:latin typeface="黑体" panose="02010609060101010101" pitchFamily="49" charset="-122"/>
              </a:rPr>
              <a:t>的典型值为</a:t>
            </a:r>
            <a:r>
              <a:rPr lang="en-US" altLang="zh-CN" dirty="0" smtClean="0">
                <a:latin typeface="黑体" panose="02010609060101010101" pitchFamily="49" charset="-122"/>
              </a:rPr>
              <a:t>3</a:t>
            </a:r>
            <a:r>
              <a:rPr lang="zh-CN" altLang="en-US" dirty="0" smtClean="0">
                <a:latin typeface="黑体" panose="02010609060101010101" pitchFamily="49" charset="-122"/>
              </a:rPr>
              <a:t>、</a:t>
            </a:r>
            <a:r>
              <a:rPr lang="en-US" altLang="zh-CN" dirty="0" smtClean="0">
                <a:latin typeface="黑体" panose="02010609060101010101" pitchFamily="49" charset="-122"/>
              </a:rPr>
              <a:t>4</a:t>
            </a:r>
            <a:r>
              <a:rPr lang="zh-CN" altLang="en-US" dirty="0" smtClean="0">
                <a:latin typeface="黑体" panose="02010609060101010101" pitchFamily="49" charset="-122"/>
              </a:rPr>
              <a:t>、</a:t>
            </a:r>
            <a:r>
              <a:rPr lang="en-US" altLang="zh-CN" dirty="0" smtClean="0">
                <a:latin typeface="黑体" panose="02010609060101010101" pitchFamily="49" charset="-122"/>
              </a:rPr>
              <a:t>7</a:t>
            </a:r>
            <a:r>
              <a:rPr lang="zh-CN" altLang="en-US" dirty="0" smtClean="0">
                <a:latin typeface="黑体" panose="02010609060101010101" pitchFamily="49" charset="-122"/>
              </a:rPr>
              <a:t>、</a:t>
            </a:r>
            <a:r>
              <a:rPr lang="en-US" altLang="zh-CN" dirty="0" smtClean="0">
                <a:latin typeface="黑体" panose="02010609060101010101" pitchFamily="49" charset="-122"/>
              </a:rPr>
              <a:t>12</a:t>
            </a:r>
            <a:r>
              <a:rPr lang="zh-CN" altLang="en-US" dirty="0" smtClean="0">
                <a:latin typeface="黑体" panose="02010609060101010101" pitchFamily="49" charset="-122"/>
              </a:rPr>
              <a:t>，其</a:t>
            </a:r>
            <a:r>
              <a:rPr lang="en-US" altLang="zh-CN" dirty="0" smtClean="0">
                <a:latin typeface="黑体" panose="02010609060101010101" pitchFamily="49" charset="-122"/>
              </a:rPr>
              <a:t>N=4</a:t>
            </a:r>
            <a:r>
              <a:rPr lang="zh-CN" altLang="en-US" dirty="0" smtClean="0">
                <a:latin typeface="黑体" panose="02010609060101010101" pitchFamily="49" charset="-122"/>
              </a:rPr>
              <a:t>就是</a:t>
            </a:r>
            <a:r>
              <a:rPr lang="en-US" altLang="zh-CN" dirty="0" err="1" smtClean="0">
                <a:latin typeface="黑体" panose="02010609060101010101" pitchFamily="49" charset="-122"/>
              </a:rPr>
              <a:t>i</a:t>
            </a:r>
            <a:r>
              <a:rPr lang="en-US" altLang="zh-CN" dirty="0" smtClean="0">
                <a:latin typeface="黑体" panose="02010609060101010101" pitchFamily="49" charset="-122"/>
              </a:rPr>
              <a:t>=0,j=2</a:t>
            </a:r>
            <a:r>
              <a:rPr lang="zh-CN" altLang="en-US" dirty="0" smtClean="0">
                <a:latin typeface="黑体" panose="02010609060101010101" pitchFamily="49" charset="-122"/>
              </a:rPr>
              <a:t>得到的。</a:t>
            </a:r>
            <a:endParaRPr lang="zh-CN" altLang="en-US" dirty="0" smtClean="0">
              <a:latin typeface="黑体" panose="02010609060101010101" pitchFamily="49" charset="-122"/>
            </a:endParaRPr>
          </a:p>
          <a:p>
            <a:pPr lvl="1">
              <a:lnSpc>
                <a:spcPct val="150000"/>
              </a:lnSpc>
              <a:spcBef>
                <a:spcPct val="0"/>
              </a:spcBef>
              <a:spcAft>
                <a:spcPts val="1105"/>
              </a:spcAft>
              <a:defRPr/>
            </a:pPr>
            <a:r>
              <a:rPr lang="en-US" altLang="zh-CN" sz="1400" dirty="0" smtClean="0">
                <a:latin typeface="黑体" panose="02010609060101010101" pitchFamily="49" charset="-122"/>
              </a:rPr>
              <a:t> AMPS</a:t>
            </a:r>
            <a:r>
              <a:rPr lang="zh-CN" altLang="en-US" sz="1400" dirty="0" smtClean="0">
                <a:latin typeface="黑体" panose="02010609060101010101" pitchFamily="49" charset="-122"/>
              </a:rPr>
              <a:t>系统：</a:t>
            </a:r>
            <a:r>
              <a:rPr lang="en-US" altLang="zh-CN" sz="1400" dirty="0" smtClean="0">
                <a:latin typeface="黑体" panose="02010609060101010101" pitchFamily="49" charset="-122"/>
              </a:rPr>
              <a:t>N=7；GSM</a:t>
            </a:r>
            <a:r>
              <a:rPr lang="zh-CN" altLang="en-US" sz="1400" dirty="0" smtClean="0">
                <a:latin typeface="黑体" panose="02010609060101010101" pitchFamily="49" charset="-122"/>
              </a:rPr>
              <a:t>系统：</a:t>
            </a:r>
            <a:r>
              <a:rPr lang="en-US" altLang="zh-CN" sz="1400" dirty="0" smtClean="0">
                <a:latin typeface="黑体" panose="02010609060101010101" pitchFamily="49" charset="-122"/>
              </a:rPr>
              <a:t>N=3</a:t>
            </a:r>
            <a:r>
              <a:rPr lang="zh-CN" altLang="en-US" sz="1400" dirty="0" smtClean="0">
                <a:latin typeface="黑体" panose="02010609060101010101" pitchFamily="49" charset="-122"/>
              </a:rPr>
              <a:t>或4</a:t>
            </a:r>
            <a:endParaRPr lang="zh-CN" altLang="en-US" sz="1400" dirty="0" smtClean="0">
              <a:latin typeface="黑体" panose="02010609060101010101" pitchFamily="49" charset="-122"/>
            </a:endParaRPr>
          </a:p>
          <a:p>
            <a:pPr lvl="1">
              <a:lnSpc>
                <a:spcPct val="150000"/>
              </a:lnSpc>
              <a:spcBef>
                <a:spcPct val="0"/>
              </a:spcBef>
              <a:spcAft>
                <a:spcPts val="1105"/>
              </a:spcAft>
              <a:defRPr/>
            </a:pPr>
            <a:endParaRPr lang="zh-CN" altLang="en-US" sz="1400" dirty="0" smtClean="0">
              <a:latin typeface="黑体" panose="02010609060101010101" pitchFamily="49" charset="-122"/>
            </a:endParaRPr>
          </a:p>
          <a:p>
            <a:pPr>
              <a:defRPr/>
            </a:pPr>
            <a:r>
              <a:rPr lang="zh-CN" altLang="en-US" b="1" dirty="0" smtClean="0"/>
              <a:t>蜂窝网是如何实现频率复用的呢？</a:t>
            </a:r>
            <a:endParaRPr lang="zh-CN" altLang="en-US" b="1" dirty="0" smtClean="0"/>
          </a:p>
          <a:p>
            <a:pPr>
              <a:defRPr/>
            </a:pPr>
            <a:r>
              <a:rPr lang="zh-CN" altLang="en-US" dirty="0" smtClean="0"/>
              <a:t>共同使用全部可用频率的相邻的</a:t>
            </a:r>
            <a:r>
              <a:rPr lang="en-US" altLang="zh-CN" dirty="0" smtClean="0"/>
              <a:t>7</a:t>
            </a:r>
            <a:r>
              <a:rPr lang="zh-CN" altLang="en-US" dirty="0" smtClean="0"/>
              <a:t>个小区</a:t>
            </a:r>
            <a:endParaRPr lang="zh-CN" altLang="en-US" dirty="0" smtClean="0"/>
          </a:p>
          <a:p>
            <a:pPr>
              <a:defRPr/>
            </a:pPr>
            <a:r>
              <a:rPr lang="zh-CN" altLang="en-US" dirty="0" smtClean="0"/>
              <a:t>彼此邻接，且无空隙、无重叠地进行覆盖</a:t>
            </a:r>
            <a:endParaRPr lang="zh-CN" altLang="en-US" dirty="0" smtClean="0"/>
          </a:p>
          <a:p>
            <a:pPr>
              <a:defRPr/>
            </a:pPr>
            <a:endParaRPr lang="zh-CN" altLang="en-US" dirty="0" smtClean="0"/>
          </a:p>
          <a:p>
            <a:pPr>
              <a:defRPr/>
            </a:pPr>
            <a:r>
              <a:rPr lang="zh-CN" altLang="en-US" b="1" dirty="0" smtClean="0"/>
              <a:t>蜂窝网是如何确定同频小区呢？</a:t>
            </a:r>
            <a:endParaRPr lang="zh-CN" altLang="en-US" b="1" dirty="0" smtClean="0"/>
          </a:p>
          <a:p>
            <a:pPr>
              <a:defRPr/>
            </a:pPr>
            <a:r>
              <a:rPr lang="zh-CN" altLang="en-US" b="1" dirty="0" smtClean="0"/>
              <a:t>相邻同频小区之间的距离是否相等？</a:t>
            </a:r>
            <a:endParaRPr lang="zh-CN" altLang="en-US" b="1" dirty="0" smtClean="0"/>
          </a:p>
          <a:p>
            <a:pPr lvl="1">
              <a:lnSpc>
                <a:spcPct val="150000"/>
              </a:lnSpc>
              <a:spcBef>
                <a:spcPct val="0"/>
              </a:spcBef>
              <a:spcAft>
                <a:spcPts val="1105"/>
              </a:spcAft>
              <a:defRPr/>
            </a:pPr>
            <a:endParaRPr lang="zh-CN" altLang="en-US" sz="1400" dirty="0" smtClean="0">
              <a:latin typeface="黑体" panose="02010609060101010101" pitchFamily="49" charset="-122"/>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4C37383C-D91D-4411-9189-28324E3810AA}" type="slidenum">
              <a:rPr lang="zh-CN" altLang="en-US" sz="1200" smtClean="0"/>
            </a:fld>
            <a:endParaRPr lang="en-US" altLang="zh-CN" sz="1200" smtClean="0"/>
          </a:p>
        </p:txBody>
      </p:sp>
      <p:sp>
        <p:nvSpPr>
          <p:cNvPr id="184323" name="Rectangle 2"/>
          <p:cNvSpPr>
            <a:spLocks noGrp="1" noRot="1" noChangeAspect="1" noChangeArrowheads="1" noTextEdit="1"/>
          </p:cNvSpPr>
          <p:nvPr>
            <p:ph type="sldImg"/>
          </p:nvPr>
        </p:nvSpPr>
        <p:spPr/>
      </p:sp>
      <p:sp>
        <p:nvSpPr>
          <p:cNvPr id="135172" name="Rectangle 3"/>
          <p:cNvSpPr>
            <a:spLocks noGrp="1" noChangeArrowheads="1"/>
          </p:cNvSpPr>
          <p:nvPr>
            <p:ph type="body" idx="1"/>
          </p:nvPr>
        </p:nvSpPr>
        <p:spPr/>
        <p:txBody>
          <a:bodyPr>
            <a:normAutofit fontScale="55000" lnSpcReduction="20000"/>
          </a:bodyPr>
          <a:lstStyle/>
          <a:p>
            <a:pPr>
              <a:defRPr/>
            </a:pPr>
            <a:r>
              <a:rPr lang="zh-CN" altLang="en-US" b="1" dirty="0" smtClean="0"/>
              <a:t>二</a:t>
            </a:r>
            <a:r>
              <a:rPr lang="en-US" altLang="zh-CN" b="1" dirty="0" smtClean="0"/>
              <a:t>.</a:t>
            </a:r>
            <a:r>
              <a:rPr lang="zh-CN" altLang="en-US" b="1" dirty="0" smtClean="0"/>
              <a:t>面状网（</a:t>
            </a:r>
            <a:r>
              <a:rPr lang="zh-CN" altLang="en-US" b="1" dirty="0" smtClean="0">
                <a:latin typeface="黑体" panose="02010609060101010101" pitchFamily="49" charset="-122"/>
              </a:rPr>
              <a:t>蜂窝网）</a:t>
            </a:r>
            <a:endParaRPr lang="zh-CN" altLang="en-US" b="1" dirty="0" smtClean="0"/>
          </a:p>
          <a:p>
            <a:pPr lvl="1">
              <a:lnSpc>
                <a:spcPct val="130000"/>
              </a:lnSpc>
              <a:buClr>
                <a:schemeClr val="folHlink"/>
              </a:buClr>
              <a:buSzPct val="60000"/>
              <a:defRPr/>
            </a:pPr>
            <a:r>
              <a:rPr lang="en-US" altLang="zh-CN" sz="1600" b="1" dirty="0" smtClean="0">
                <a:latin typeface="黑体" panose="02010609060101010101" pitchFamily="49" charset="-122"/>
              </a:rPr>
              <a:t>1.</a:t>
            </a:r>
            <a:r>
              <a:rPr lang="zh-CN" altLang="en-US" sz="1600" b="1" dirty="0" smtClean="0">
                <a:latin typeface="黑体" panose="02010609060101010101" pitchFamily="49" charset="-122"/>
              </a:rPr>
              <a:t>小区形状</a:t>
            </a:r>
            <a:endParaRPr lang="zh-CN" altLang="en-US" sz="1600" b="1" dirty="0" smtClean="0">
              <a:latin typeface="黑体" panose="02010609060101010101" pitchFamily="49" charset="-122"/>
            </a:endParaRPr>
          </a:p>
          <a:p>
            <a:pPr lvl="1">
              <a:lnSpc>
                <a:spcPct val="125000"/>
              </a:lnSpc>
              <a:defRPr/>
            </a:pPr>
            <a:r>
              <a:rPr lang="en-US" altLang="zh-CN" sz="1800" b="1" dirty="0" smtClean="0">
                <a:latin typeface="黑体" panose="02010609060101010101" pitchFamily="49" charset="-122"/>
              </a:rPr>
              <a:t>2.</a:t>
            </a:r>
            <a:r>
              <a:rPr lang="zh-CN" altLang="en-US" sz="1800" b="1" dirty="0" smtClean="0">
                <a:latin typeface="黑体" panose="02010609060101010101" pitchFamily="49" charset="-122"/>
              </a:rPr>
              <a:t>区群组成</a:t>
            </a:r>
            <a:endParaRPr lang="zh-CN" altLang="en-US" sz="1800" b="1" dirty="0" smtClean="0">
              <a:latin typeface="黑体" panose="02010609060101010101" pitchFamily="49" charset="-122"/>
            </a:endParaRPr>
          </a:p>
          <a:p>
            <a:pPr lvl="1">
              <a:lnSpc>
                <a:spcPct val="125000"/>
              </a:lnSpc>
              <a:defRPr/>
            </a:pPr>
            <a:r>
              <a:rPr lang="zh-CN" altLang="en-GB" sz="1600" b="1" dirty="0" smtClean="0">
                <a:latin typeface="黑体" panose="02010609060101010101" pitchFamily="49" charset="-122"/>
              </a:rPr>
              <a:t>什么是区群？</a:t>
            </a:r>
            <a:endParaRPr lang="zh-CN" altLang="en-GB" sz="1600" b="1" dirty="0" smtClean="0">
              <a:latin typeface="黑体" panose="02010609060101010101" pitchFamily="49" charset="-122"/>
            </a:endParaRPr>
          </a:p>
          <a:p>
            <a:pPr lvl="1">
              <a:lnSpc>
                <a:spcPct val="125000"/>
              </a:lnSpc>
              <a:defRPr/>
            </a:pPr>
            <a:r>
              <a:rPr lang="en-GB" altLang="zh-CN" sz="1600" b="1" dirty="0" smtClean="0">
                <a:latin typeface="黑体" panose="02010609060101010101" pitchFamily="49" charset="-122"/>
              </a:rPr>
              <a:t>----</a:t>
            </a:r>
            <a:r>
              <a:rPr lang="zh-CN" altLang="en-US" sz="1400" dirty="0" smtClean="0">
                <a:latin typeface="黑体" panose="02010609060101010101" pitchFamily="49" charset="-122"/>
              </a:rPr>
              <a:t>共同使用全部可用频率的相邻的</a:t>
            </a:r>
            <a:r>
              <a:rPr lang="en-US" altLang="zh-CN" sz="1400" i="1" dirty="0" smtClean="0">
                <a:cs typeface="Times New Roman" panose="02020603050405020304" pitchFamily="18" charset="0"/>
              </a:rPr>
              <a:t>N</a:t>
            </a:r>
            <a:r>
              <a:rPr lang="zh-CN" altLang="en-US" sz="1400" dirty="0" smtClean="0">
                <a:latin typeface="黑体" panose="02010609060101010101" pitchFamily="49" charset="-122"/>
                <a:cs typeface="Times New Roman" panose="02020603050405020304" pitchFamily="18" charset="0"/>
              </a:rPr>
              <a:t>个小区</a:t>
            </a:r>
            <a:r>
              <a:rPr lang="zh-CN" altLang="en-GB" sz="1400" dirty="0" smtClean="0">
                <a:latin typeface="黑体" panose="02010609060101010101" pitchFamily="49" charset="-122"/>
                <a:cs typeface="Times New Roman" panose="02020603050405020304" pitchFamily="18" charset="0"/>
              </a:rPr>
              <a:t>。</a:t>
            </a:r>
            <a:endParaRPr lang="zh-CN" altLang="en-GB" sz="1400" dirty="0" smtClean="0">
              <a:latin typeface="黑体" panose="02010609060101010101" pitchFamily="49" charset="-122"/>
              <a:cs typeface="Times New Roman" panose="02020603050405020304" pitchFamily="18" charset="0"/>
            </a:endParaRPr>
          </a:p>
          <a:p>
            <a:pPr lvl="1">
              <a:lnSpc>
                <a:spcPct val="125000"/>
              </a:lnSpc>
              <a:defRPr/>
            </a:pPr>
            <a:r>
              <a:rPr lang="zh-CN" altLang="en-GB" sz="1600" b="1" dirty="0" smtClean="0">
                <a:latin typeface="黑体" panose="02010609060101010101" pitchFamily="49" charset="-122"/>
                <a:cs typeface="Times New Roman" panose="02020603050405020304" pitchFamily="18" charset="0"/>
              </a:rPr>
              <a:t>区群构成的两个条件：</a:t>
            </a:r>
            <a:endParaRPr lang="zh-CN" altLang="en-GB" sz="1600" b="1" dirty="0" smtClean="0">
              <a:latin typeface="黑体" panose="02010609060101010101" pitchFamily="49" charset="-122"/>
              <a:cs typeface="Times New Roman" panose="02020603050405020304" pitchFamily="18" charset="0"/>
            </a:endParaRPr>
          </a:p>
          <a:p>
            <a:pPr lvl="2">
              <a:lnSpc>
                <a:spcPct val="125000"/>
              </a:lnSpc>
              <a:spcBef>
                <a:spcPct val="0"/>
              </a:spcBef>
              <a:spcAft>
                <a:spcPts val="1105"/>
              </a:spcAft>
              <a:buClr>
                <a:schemeClr val="tx1"/>
              </a:buClr>
              <a:defRPr/>
            </a:pPr>
            <a:r>
              <a:rPr lang="zh-CN" altLang="en-US" sz="1600" dirty="0" smtClean="0">
                <a:cs typeface="Times New Roman" panose="02020603050405020304" pitchFamily="18" charset="0"/>
              </a:rPr>
              <a:t>区群之间彼此邻接，且无空隙、无重叠地进行覆盖</a:t>
            </a:r>
            <a:endParaRPr lang="zh-CN" altLang="en-US" sz="1600" dirty="0" smtClean="0">
              <a:cs typeface="Times New Roman" panose="02020603050405020304" pitchFamily="18" charset="0"/>
            </a:endParaRPr>
          </a:p>
          <a:p>
            <a:pPr lvl="2">
              <a:lnSpc>
                <a:spcPct val="125000"/>
              </a:lnSpc>
              <a:spcBef>
                <a:spcPct val="0"/>
              </a:spcBef>
              <a:spcAft>
                <a:spcPts val="1105"/>
              </a:spcAft>
              <a:buClr>
                <a:schemeClr val="tx1"/>
              </a:buClr>
              <a:defRPr/>
            </a:pPr>
            <a:r>
              <a:rPr lang="zh-CN" altLang="en-US" sz="1600" dirty="0" smtClean="0">
                <a:cs typeface="Times New Roman" panose="02020603050405020304" pitchFamily="18" charset="0"/>
              </a:rPr>
              <a:t>邻接之后的各个相邻同频小区之间的距离相等</a:t>
            </a:r>
            <a:endParaRPr lang="zh-CN" altLang="en-US" sz="1600" dirty="0" smtClean="0">
              <a:cs typeface="Times New Roman" panose="02020603050405020304" pitchFamily="18" charset="0"/>
            </a:endParaRPr>
          </a:p>
          <a:p>
            <a:pPr lvl="2">
              <a:lnSpc>
                <a:spcPct val="125000"/>
              </a:lnSpc>
              <a:spcBef>
                <a:spcPct val="0"/>
              </a:spcBef>
              <a:spcAft>
                <a:spcPts val="1105"/>
              </a:spcAft>
              <a:buClr>
                <a:schemeClr val="tx1"/>
              </a:buClr>
              <a:defRPr/>
            </a:pPr>
            <a:r>
              <a:rPr lang="zh-CN" altLang="en-US" sz="1400" dirty="0" smtClean="0">
                <a:latin typeface="黑体" panose="02010609060101010101" pitchFamily="49" charset="-122"/>
                <a:cs typeface="Times New Roman" panose="02020603050405020304" pitchFamily="18" charset="0"/>
              </a:rPr>
              <a:t>  </a:t>
            </a:r>
            <a:r>
              <a:rPr lang="zh-CN" altLang="en-US" sz="1600" b="1" dirty="0" smtClean="0">
                <a:latin typeface="黑体" panose="02010609060101010101" pitchFamily="49" charset="-122"/>
                <a:cs typeface="Times New Roman" panose="02020603050405020304" pitchFamily="18" charset="0"/>
              </a:rPr>
              <a:t>区群内的小区数应满足下式：</a:t>
            </a:r>
            <a:r>
              <a:rPr lang="zh-CN" altLang="en-US" sz="1400" b="1" dirty="0" smtClean="0">
                <a:latin typeface="黑体" panose="02010609060101010101" pitchFamily="49" charset="-122"/>
                <a:cs typeface="Times New Roman" panose="02020603050405020304" pitchFamily="18" charset="0"/>
              </a:rPr>
              <a:t> </a:t>
            </a:r>
            <a:endParaRPr lang="zh-CN" altLang="en-US" sz="1400" b="1" dirty="0" smtClean="0">
              <a:latin typeface="黑体" panose="02010609060101010101" pitchFamily="49" charset="-122"/>
              <a:cs typeface="Times New Roman" panose="02020603050405020304" pitchFamily="18" charset="0"/>
            </a:endParaRPr>
          </a:p>
          <a:p>
            <a:pPr lvl="2">
              <a:lnSpc>
                <a:spcPct val="125000"/>
              </a:lnSpc>
              <a:spcBef>
                <a:spcPct val="0"/>
              </a:spcBef>
              <a:spcAft>
                <a:spcPts val="1105"/>
              </a:spcAft>
              <a:buClr>
                <a:schemeClr val="tx1"/>
              </a:buClr>
              <a:defRPr/>
            </a:pPr>
            <a:r>
              <a:rPr lang="zh-CN" altLang="en-US" dirty="0" smtClean="0">
                <a:latin typeface="黑体" panose="02010609060101010101" pitchFamily="49" charset="-122"/>
              </a:rPr>
              <a:t> </a:t>
            </a:r>
            <a:r>
              <a:rPr lang="zh-CN" altLang="en-US" b="1" dirty="0" smtClean="0">
                <a:solidFill>
                  <a:srgbClr val="0000CC"/>
                </a:solidFill>
                <a:latin typeface="黑体" panose="02010609060101010101" pitchFamily="49" charset="-122"/>
              </a:rPr>
              <a:t>举例</a:t>
            </a:r>
            <a:endParaRPr lang="zh-CN" altLang="en-GB" b="1" dirty="0" smtClean="0">
              <a:solidFill>
                <a:srgbClr val="0000CC"/>
              </a:solidFill>
              <a:latin typeface="黑体" panose="02010609060101010101" pitchFamily="49" charset="-122"/>
            </a:endParaRPr>
          </a:p>
          <a:p>
            <a:pPr lvl="1">
              <a:lnSpc>
                <a:spcPct val="150000"/>
              </a:lnSpc>
              <a:spcBef>
                <a:spcPct val="0"/>
              </a:spcBef>
              <a:spcAft>
                <a:spcPts val="1105"/>
              </a:spcAft>
              <a:defRPr/>
            </a:pPr>
            <a:r>
              <a:rPr lang="en-US" altLang="zh-CN" dirty="0" smtClean="0">
                <a:latin typeface="黑体" panose="02010609060101010101" pitchFamily="49" charset="-122"/>
              </a:rPr>
              <a:t>N</a:t>
            </a:r>
            <a:r>
              <a:rPr lang="zh-CN" altLang="en-US" dirty="0" smtClean="0">
                <a:latin typeface="黑体" panose="02010609060101010101" pitchFamily="49" charset="-122"/>
              </a:rPr>
              <a:t>的典型值为</a:t>
            </a:r>
            <a:r>
              <a:rPr lang="en-US" altLang="zh-CN" dirty="0" smtClean="0">
                <a:latin typeface="黑体" panose="02010609060101010101" pitchFamily="49" charset="-122"/>
              </a:rPr>
              <a:t>3</a:t>
            </a:r>
            <a:r>
              <a:rPr lang="zh-CN" altLang="en-US" dirty="0" smtClean="0">
                <a:latin typeface="黑体" panose="02010609060101010101" pitchFamily="49" charset="-122"/>
              </a:rPr>
              <a:t>、</a:t>
            </a:r>
            <a:r>
              <a:rPr lang="en-US" altLang="zh-CN" dirty="0" smtClean="0">
                <a:latin typeface="黑体" panose="02010609060101010101" pitchFamily="49" charset="-122"/>
              </a:rPr>
              <a:t>4</a:t>
            </a:r>
            <a:r>
              <a:rPr lang="zh-CN" altLang="en-US" dirty="0" smtClean="0">
                <a:latin typeface="黑体" panose="02010609060101010101" pitchFamily="49" charset="-122"/>
              </a:rPr>
              <a:t>、</a:t>
            </a:r>
            <a:r>
              <a:rPr lang="en-US" altLang="zh-CN" dirty="0" smtClean="0">
                <a:latin typeface="黑体" panose="02010609060101010101" pitchFamily="49" charset="-122"/>
              </a:rPr>
              <a:t>7</a:t>
            </a:r>
            <a:r>
              <a:rPr lang="zh-CN" altLang="en-US" dirty="0" smtClean="0">
                <a:latin typeface="黑体" panose="02010609060101010101" pitchFamily="49" charset="-122"/>
              </a:rPr>
              <a:t>、</a:t>
            </a:r>
            <a:r>
              <a:rPr lang="en-US" altLang="zh-CN" dirty="0" smtClean="0">
                <a:latin typeface="黑体" panose="02010609060101010101" pitchFamily="49" charset="-122"/>
              </a:rPr>
              <a:t>12</a:t>
            </a:r>
            <a:r>
              <a:rPr lang="zh-CN" altLang="en-US" dirty="0" smtClean="0">
                <a:latin typeface="黑体" panose="02010609060101010101" pitchFamily="49" charset="-122"/>
              </a:rPr>
              <a:t>，其</a:t>
            </a:r>
            <a:r>
              <a:rPr lang="en-US" altLang="zh-CN" dirty="0" smtClean="0">
                <a:latin typeface="黑体" panose="02010609060101010101" pitchFamily="49" charset="-122"/>
              </a:rPr>
              <a:t>N=4</a:t>
            </a:r>
            <a:r>
              <a:rPr lang="zh-CN" altLang="en-US" dirty="0" smtClean="0">
                <a:latin typeface="黑体" panose="02010609060101010101" pitchFamily="49" charset="-122"/>
              </a:rPr>
              <a:t>就是</a:t>
            </a:r>
            <a:r>
              <a:rPr lang="en-US" altLang="zh-CN" dirty="0" err="1" smtClean="0">
                <a:latin typeface="黑体" panose="02010609060101010101" pitchFamily="49" charset="-122"/>
              </a:rPr>
              <a:t>i</a:t>
            </a:r>
            <a:r>
              <a:rPr lang="en-US" altLang="zh-CN" dirty="0" smtClean="0">
                <a:latin typeface="黑体" panose="02010609060101010101" pitchFamily="49" charset="-122"/>
              </a:rPr>
              <a:t>=0,j=2</a:t>
            </a:r>
            <a:r>
              <a:rPr lang="zh-CN" altLang="en-US" dirty="0" smtClean="0">
                <a:latin typeface="黑体" panose="02010609060101010101" pitchFamily="49" charset="-122"/>
              </a:rPr>
              <a:t>得到的。</a:t>
            </a:r>
            <a:endParaRPr lang="zh-CN" altLang="en-US" dirty="0" smtClean="0">
              <a:latin typeface="黑体" panose="02010609060101010101" pitchFamily="49" charset="-122"/>
            </a:endParaRPr>
          </a:p>
          <a:p>
            <a:pPr lvl="1">
              <a:lnSpc>
                <a:spcPct val="150000"/>
              </a:lnSpc>
              <a:spcBef>
                <a:spcPct val="0"/>
              </a:spcBef>
              <a:spcAft>
                <a:spcPts val="1105"/>
              </a:spcAft>
              <a:defRPr/>
            </a:pPr>
            <a:r>
              <a:rPr lang="en-US" altLang="zh-CN" sz="1400" dirty="0" smtClean="0">
                <a:latin typeface="黑体" panose="02010609060101010101" pitchFamily="49" charset="-122"/>
              </a:rPr>
              <a:t> AMPS</a:t>
            </a:r>
            <a:r>
              <a:rPr lang="zh-CN" altLang="en-US" sz="1400" dirty="0" smtClean="0">
                <a:latin typeface="黑体" panose="02010609060101010101" pitchFamily="49" charset="-122"/>
              </a:rPr>
              <a:t>系统：</a:t>
            </a:r>
            <a:r>
              <a:rPr lang="en-US" altLang="zh-CN" sz="1400" dirty="0" smtClean="0">
                <a:latin typeface="黑体" panose="02010609060101010101" pitchFamily="49" charset="-122"/>
              </a:rPr>
              <a:t>N=7；GSM</a:t>
            </a:r>
            <a:r>
              <a:rPr lang="zh-CN" altLang="en-US" sz="1400" dirty="0" smtClean="0">
                <a:latin typeface="黑体" panose="02010609060101010101" pitchFamily="49" charset="-122"/>
              </a:rPr>
              <a:t>系统：</a:t>
            </a:r>
            <a:r>
              <a:rPr lang="en-US" altLang="zh-CN" sz="1400" dirty="0" smtClean="0">
                <a:latin typeface="黑体" panose="02010609060101010101" pitchFamily="49" charset="-122"/>
              </a:rPr>
              <a:t>N=3</a:t>
            </a:r>
            <a:r>
              <a:rPr lang="zh-CN" altLang="en-US" sz="1400" dirty="0" smtClean="0">
                <a:latin typeface="黑体" panose="02010609060101010101" pitchFamily="49" charset="-122"/>
              </a:rPr>
              <a:t>或4</a:t>
            </a:r>
            <a:endParaRPr lang="zh-CN" altLang="en-US" sz="1400" dirty="0" smtClean="0">
              <a:latin typeface="黑体" panose="02010609060101010101" pitchFamily="49" charset="-122"/>
            </a:endParaRPr>
          </a:p>
          <a:p>
            <a:pPr lvl="1">
              <a:lnSpc>
                <a:spcPct val="150000"/>
              </a:lnSpc>
              <a:spcBef>
                <a:spcPct val="0"/>
              </a:spcBef>
              <a:spcAft>
                <a:spcPts val="1105"/>
              </a:spcAft>
              <a:defRPr/>
            </a:pPr>
            <a:endParaRPr lang="zh-CN" altLang="en-US" sz="1400" dirty="0" smtClean="0">
              <a:latin typeface="黑体" panose="02010609060101010101" pitchFamily="49" charset="-122"/>
            </a:endParaRPr>
          </a:p>
          <a:p>
            <a:pPr>
              <a:defRPr/>
            </a:pPr>
            <a:r>
              <a:rPr lang="zh-CN" altLang="en-US" b="1" dirty="0" smtClean="0"/>
              <a:t>蜂窝网是如何实现频率复用的呢？</a:t>
            </a:r>
            <a:endParaRPr lang="zh-CN" altLang="en-US" b="1" dirty="0" smtClean="0"/>
          </a:p>
          <a:p>
            <a:pPr>
              <a:defRPr/>
            </a:pPr>
            <a:r>
              <a:rPr lang="zh-CN" altLang="en-US" dirty="0" smtClean="0"/>
              <a:t>共同使用全部可用频率的相邻的</a:t>
            </a:r>
            <a:r>
              <a:rPr lang="en-US" altLang="zh-CN" dirty="0" smtClean="0"/>
              <a:t>7</a:t>
            </a:r>
            <a:r>
              <a:rPr lang="zh-CN" altLang="en-US" dirty="0" smtClean="0"/>
              <a:t>个小区</a:t>
            </a:r>
            <a:endParaRPr lang="zh-CN" altLang="en-US" dirty="0" smtClean="0"/>
          </a:p>
          <a:p>
            <a:pPr>
              <a:defRPr/>
            </a:pPr>
            <a:r>
              <a:rPr lang="zh-CN" altLang="en-US" dirty="0" smtClean="0"/>
              <a:t>彼此邻接，且无空隙、无重叠地进行覆盖</a:t>
            </a:r>
            <a:endParaRPr lang="zh-CN" altLang="en-US" dirty="0" smtClean="0"/>
          </a:p>
          <a:p>
            <a:pPr>
              <a:defRPr/>
            </a:pPr>
            <a:endParaRPr lang="zh-CN" altLang="en-US" dirty="0" smtClean="0"/>
          </a:p>
          <a:p>
            <a:pPr>
              <a:defRPr/>
            </a:pPr>
            <a:r>
              <a:rPr lang="zh-CN" altLang="en-US" b="1" dirty="0" smtClean="0"/>
              <a:t>蜂窝网是如何确定同频小区呢？</a:t>
            </a:r>
            <a:endParaRPr lang="zh-CN" altLang="en-US" b="1" dirty="0" smtClean="0"/>
          </a:p>
          <a:p>
            <a:pPr>
              <a:defRPr/>
            </a:pPr>
            <a:r>
              <a:rPr lang="zh-CN" altLang="en-US" b="1" dirty="0" smtClean="0"/>
              <a:t>相邻同频小区之间的距离是否相等？</a:t>
            </a:r>
            <a:endParaRPr lang="zh-CN" altLang="en-US" b="1" dirty="0" smtClean="0"/>
          </a:p>
          <a:p>
            <a:pPr lvl="1">
              <a:lnSpc>
                <a:spcPct val="150000"/>
              </a:lnSpc>
              <a:spcBef>
                <a:spcPct val="0"/>
              </a:spcBef>
              <a:spcAft>
                <a:spcPts val="1105"/>
              </a:spcAft>
              <a:defRPr/>
            </a:pPr>
            <a:endParaRPr lang="zh-CN" altLang="en-US" sz="1400" dirty="0" smtClean="0">
              <a:latin typeface="黑体" panose="02010609060101010101" pitchFamily="49" charset="-122"/>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E9E47343-7BB1-4CDE-89E9-651560A43AD8}" type="slidenum">
              <a:rPr lang="en-US" altLang="zh-CN" smtClean="0"/>
            </a:fld>
            <a:endParaRPr lang="en-US" altLang="zh-CN" smtClean="0"/>
          </a:p>
        </p:txBody>
      </p:sp>
      <p:sp>
        <p:nvSpPr>
          <p:cNvPr id="185347" name="Rectangle 2"/>
          <p:cNvSpPr>
            <a:spLocks noRot="1" noChangeArrowheads="1" noTextEdit="1"/>
          </p:cNvSpPr>
          <p:nvPr>
            <p:ph type="sldImg"/>
          </p:nvPr>
        </p:nvSpPr>
        <p:spPr/>
      </p:sp>
      <p:sp>
        <p:nvSpPr>
          <p:cNvPr id="185348" name="Rectangle 3"/>
          <p:cNvSpPr>
            <a:spLocks noGrp="1" noChangeArrowheads="1"/>
          </p:cNvSpPr>
          <p:nvPr>
            <p:ph type="body" idx="1"/>
          </p:nvPr>
        </p:nvSpPr>
        <p:spPr>
          <a:xfrm>
            <a:off x="914400" y="4343400"/>
            <a:ext cx="5029200" cy="4114800"/>
          </a:xfrm>
          <a:noFill/>
        </p:spPr>
        <p:txBody>
          <a:bodyPr/>
          <a:lstStyle/>
          <a:p>
            <a:pPr algn="just" eaLnBrk="1" hangingPunct="1"/>
            <a:r>
              <a:rPr lang="zh-CN" altLang="en-US" b="1" smtClean="0">
                <a:solidFill>
                  <a:srgbClr val="3366FF"/>
                </a:solidFill>
                <a:latin typeface="Arial" panose="020B0604020202020204" pitchFamily="34" charset="0"/>
              </a:rPr>
              <a:t>问题：</a:t>
            </a:r>
            <a:r>
              <a:rPr lang="zh-CN" altLang="en-US" smtClean="0">
                <a:latin typeface="Arial" panose="020B0604020202020204" pitchFamily="34" charset="0"/>
              </a:rPr>
              <a:t>为什么蜂窝小区的几何结构是六边形的而不是正三角形或正方形？（它们都符合以上上两点要求），原因是六边形最接近圆形的同射模式，同时六边形也是这几种小区中面积最大的，也就是覆盖的小区面积最大。</a:t>
            </a:r>
            <a:endParaRPr lang="zh-CN" altLang="en-US" smtClean="0">
              <a:latin typeface="Arial" panose="020B0604020202020204" pitchFamily="34" charset="0"/>
            </a:endParaRPr>
          </a:p>
          <a:p>
            <a:pPr algn="just" eaLnBrk="1" hangingPunct="1"/>
            <a:r>
              <a:rPr lang="zh-CN" altLang="en-US" b="1" smtClean="0">
                <a:latin typeface="Arial" panose="020B0604020202020204" pitchFamily="34" charset="0"/>
              </a:rPr>
              <a:t>下面说明在这种几何结构下如何进行频率复用</a:t>
            </a:r>
            <a:r>
              <a:rPr lang="zh-CN" altLang="en-US" smtClean="0">
                <a:latin typeface="Arial" panose="020B0604020202020204" pitchFamily="34" charset="0"/>
              </a:rPr>
              <a:t>，以</a:t>
            </a:r>
            <a:r>
              <a:rPr lang="en-US" altLang="zh-CN" smtClean="0">
                <a:latin typeface="Arial" panose="020B0604020202020204" pitchFamily="34" charset="0"/>
              </a:rPr>
              <a:t>7</a:t>
            </a:r>
            <a:r>
              <a:rPr lang="zh-CN" altLang="en-US" smtClean="0">
                <a:latin typeface="Arial" panose="020B0604020202020204" pitchFamily="34" charset="0"/>
              </a:rPr>
              <a:t>小区复用（</a:t>
            </a:r>
            <a:r>
              <a:rPr lang="en-US" altLang="zh-CN" smtClean="0">
                <a:latin typeface="Arial" panose="020B0604020202020204" pitchFamily="34" charset="0"/>
              </a:rPr>
              <a:t>N=7</a:t>
            </a:r>
            <a:r>
              <a:rPr lang="zh-CN" altLang="en-US" smtClean="0">
                <a:latin typeface="Arial" panose="020B0604020202020204" pitchFamily="34" charset="0"/>
              </a:rPr>
              <a:t>）为例。如上图，用</a:t>
            </a:r>
            <a:r>
              <a:rPr lang="en-US" altLang="zh-CN" smtClean="0">
                <a:latin typeface="Arial" panose="020B0604020202020204" pitchFamily="34" charset="0"/>
              </a:rPr>
              <a:t>1</a:t>
            </a:r>
            <a:r>
              <a:rPr lang="zh-CN" altLang="en-US" smtClean="0">
                <a:latin typeface="Arial" panose="020B0604020202020204" pitchFamily="34" charset="0"/>
              </a:rPr>
              <a:t>、</a:t>
            </a:r>
            <a:r>
              <a:rPr lang="en-US" altLang="zh-CN" smtClean="0">
                <a:latin typeface="Arial" panose="020B0604020202020204" pitchFamily="34" charset="0"/>
              </a:rPr>
              <a:t>2</a:t>
            </a:r>
            <a:r>
              <a:rPr lang="zh-CN" altLang="en-US" smtClean="0">
                <a:latin typeface="Arial" panose="020B0604020202020204" pitchFamily="34" charset="0"/>
              </a:rPr>
              <a:t>、</a:t>
            </a:r>
            <a:r>
              <a:rPr lang="en-US" altLang="zh-CN" smtClean="0">
                <a:latin typeface="Arial" panose="020B0604020202020204" pitchFamily="34" charset="0"/>
              </a:rPr>
              <a:t>3</a:t>
            </a:r>
            <a:r>
              <a:rPr lang="zh-CN" altLang="en-US" smtClean="0">
                <a:latin typeface="Arial" panose="020B0604020202020204" pitchFamily="34" charset="0"/>
              </a:rPr>
              <a:t>、</a:t>
            </a:r>
            <a:r>
              <a:rPr lang="en-US" altLang="zh-CN" smtClean="0">
                <a:latin typeface="Arial" panose="020B0604020202020204" pitchFamily="34" charset="0"/>
              </a:rPr>
              <a:t>4</a:t>
            </a:r>
            <a:r>
              <a:rPr lang="zh-CN" altLang="en-US" smtClean="0">
                <a:latin typeface="Arial" panose="020B0604020202020204" pitchFamily="34" charset="0"/>
              </a:rPr>
              <a:t>、</a:t>
            </a:r>
            <a:r>
              <a:rPr lang="en-US" altLang="zh-CN" smtClean="0">
                <a:latin typeface="Arial" panose="020B0604020202020204" pitchFamily="34" charset="0"/>
              </a:rPr>
              <a:t>5</a:t>
            </a:r>
            <a:r>
              <a:rPr lang="zh-CN" altLang="en-US" smtClean="0">
                <a:latin typeface="Arial" panose="020B0604020202020204" pitchFamily="34" charset="0"/>
              </a:rPr>
              <a:t>、</a:t>
            </a:r>
            <a:r>
              <a:rPr lang="en-US" altLang="zh-CN" smtClean="0">
                <a:latin typeface="Arial" panose="020B0604020202020204" pitchFamily="34" charset="0"/>
              </a:rPr>
              <a:t>6</a:t>
            </a:r>
            <a:r>
              <a:rPr lang="zh-CN" altLang="en-US" smtClean="0">
                <a:latin typeface="Arial" panose="020B0604020202020204" pitchFamily="34" charset="0"/>
              </a:rPr>
              <a:t>、</a:t>
            </a:r>
            <a:r>
              <a:rPr lang="en-US" altLang="zh-CN" smtClean="0">
                <a:latin typeface="Arial" panose="020B0604020202020204" pitchFamily="34" charset="0"/>
              </a:rPr>
              <a:t>7</a:t>
            </a:r>
            <a:r>
              <a:rPr lang="zh-CN" altLang="en-US" smtClean="0">
                <a:latin typeface="Arial" panose="020B0604020202020204" pitchFamily="34" charset="0"/>
              </a:rPr>
              <a:t>表示</a:t>
            </a:r>
            <a:r>
              <a:rPr lang="en-US" altLang="zh-CN" smtClean="0">
                <a:latin typeface="Arial" panose="020B0604020202020204" pitchFamily="34" charset="0"/>
              </a:rPr>
              <a:t>7</a:t>
            </a:r>
            <a:r>
              <a:rPr lang="zh-CN" altLang="en-US" smtClean="0">
                <a:latin typeface="Arial" panose="020B0604020202020204" pitchFamily="34" charset="0"/>
              </a:rPr>
              <a:t>组不同的频率。仔细观察图形可知：①相邻小区不同频②相邻同频小区间的间距是相等的③</a:t>
            </a:r>
            <a:r>
              <a:rPr lang="en-US" altLang="zh-CN" smtClean="0">
                <a:latin typeface="Arial" panose="020B0604020202020204" pitchFamily="34" charset="0"/>
              </a:rPr>
              <a:t>7</a:t>
            </a:r>
            <a:r>
              <a:rPr lang="zh-CN" altLang="en-US" smtClean="0">
                <a:latin typeface="Arial" panose="020B0604020202020204" pitchFamily="34" charset="0"/>
              </a:rPr>
              <a:t>个不同频小区级成一簇（如粗边图形所示）簇之间可以链接，链接后还能满足小区之间没有重叠，并且紧密相连没有死区的条件，这样能允许蜂窝系统增长，并不改变其复用规律。</a:t>
            </a:r>
            <a:endParaRPr lang="zh-CN" altLang="en-US" smtClean="0">
              <a:latin typeface="Arial" panose="020B0604020202020204" pitchFamily="34" charset="0"/>
            </a:endParaRPr>
          </a:p>
          <a:p>
            <a:pPr algn="just" eaLnBrk="1" hangingPunct="1"/>
            <a:r>
              <a:rPr lang="zh-CN" altLang="en-US" smtClean="0">
                <a:latin typeface="Arial" panose="020B0604020202020204" pitchFamily="34" charset="0"/>
              </a:rPr>
              <a:t>要实现频率复用，就要考虑来自同频小区的干扰（必小于可接受的极限值），因此就要知道最近的同频小区的位置。确定最近同信道相邻小区位置的步骤（或者说</a:t>
            </a:r>
            <a:r>
              <a:rPr lang="zh-CN" altLang="en-US" b="1" smtClean="0">
                <a:latin typeface="Arial" panose="020B0604020202020204" pitchFamily="34" charset="0"/>
              </a:rPr>
              <a:t>确定最近同信道相邻小区的规则</a:t>
            </a:r>
            <a:r>
              <a:rPr lang="zh-CN" altLang="en-US" smtClean="0">
                <a:latin typeface="Arial" panose="020B0604020202020204" pitchFamily="34" charset="0"/>
              </a:rPr>
              <a:t>）如下：①沿着任何一条六边形链移动</a:t>
            </a:r>
            <a:r>
              <a:rPr lang="en-US" altLang="zh-CN" smtClean="0">
                <a:latin typeface="Arial" panose="020B0604020202020204" pitchFamily="34" charset="0"/>
              </a:rPr>
              <a:t>i</a:t>
            </a:r>
            <a:r>
              <a:rPr lang="zh-CN" altLang="en-US" smtClean="0">
                <a:latin typeface="Arial" panose="020B0604020202020204" pitchFamily="34" charset="0"/>
              </a:rPr>
              <a:t>个区②逆时钟旋转移动</a:t>
            </a:r>
            <a:r>
              <a:rPr lang="en-US" altLang="zh-CN" smtClean="0">
                <a:latin typeface="Arial" panose="020B0604020202020204" pitchFamily="34" charset="0"/>
              </a:rPr>
              <a:t>j</a:t>
            </a:r>
            <a:r>
              <a:rPr lang="zh-CN" altLang="en-US" smtClean="0">
                <a:latin typeface="Arial" panose="020B0604020202020204" pitchFamily="34" charset="0"/>
              </a:rPr>
              <a:t>个小区（证明见参考文献</a:t>
            </a:r>
            <a:r>
              <a:rPr lang="en-US" altLang="zh-CN" smtClean="0">
                <a:latin typeface="Arial" panose="020B0604020202020204" pitchFamily="34" charset="0"/>
              </a:rPr>
              <a:t>[oet83]IEEE</a:t>
            </a:r>
            <a:r>
              <a:rPr lang="zh-CN" altLang="en-US" smtClean="0">
                <a:latin typeface="Arial" panose="020B0604020202020204" pitchFamily="34" charset="0"/>
              </a:rPr>
              <a:t>），利用这个方法我们可以在图中找到最近的同频小区（以</a:t>
            </a:r>
            <a:r>
              <a:rPr lang="en-US" altLang="zh-CN" smtClean="0">
                <a:latin typeface="Arial" panose="020B0604020202020204" pitchFamily="34" charset="0"/>
              </a:rPr>
              <a:t>i=2</a:t>
            </a:r>
            <a:r>
              <a:rPr lang="zh-CN" altLang="en-US" smtClean="0">
                <a:latin typeface="Arial" panose="020B0604020202020204" pitchFamily="34" charset="0"/>
              </a:rPr>
              <a:t>，</a:t>
            </a:r>
            <a:r>
              <a:rPr lang="en-US" altLang="zh-CN" smtClean="0">
                <a:latin typeface="Arial" panose="020B0604020202020204" pitchFamily="34" charset="0"/>
              </a:rPr>
              <a:t>j=1</a:t>
            </a:r>
            <a:r>
              <a:rPr lang="zh-CN" altLang="en-US" smtClean="0">
                <a:latin typeface="Arial" panose="020B0604020202020204" pitchFamily="34" charset="0"/>
              </a:rPr>
              <a:t>为例）。相邻最近的同频小区有六个，且其中心点相连也是一个六边形。</a:t>
            </a:r>
            <a:endParaRPr lang="zh-CN" altLang="en-US" smtClean="0">
              <a:latin typeface="Arial" panose="020B0604020202020204" pitchFamily="34" charset="0"/>
            </a:endParaRPr>
          </a:p>
          <a:p>
            <a:pPr eaLnBrk="1" hangingPunct="1"/>
            <a:endParaRPr lang="en-US" altLang="zh-CN" smtClean="0">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幻灯片图像占位符 1"/>
          <p:cNvSpPr>
            <a:spLocks noGrp="1" noRot="1" noChangeAspect="1" noTextEdit="1"/>
          </p:cNvSpPr>
          <p:nvPr>
            <p:ph type="sldImg"/>
          </p:nvPr>
        </p:nvSpPr>
        <p:spPr/>
      </p:sp>
      <p:sp>
        <p:nvSpPr>
          <p:cNvPr id="186371" name="备注占位符 2"/>
          <p:cNvSpPr>
            <a:spLocks noGrp="1"/>
          </p:cNvSpPr>
          <p:nvPr>
            <p:ph type="body" idx="1"/>
          </p:nvPr>
        </p:nvSpPr>
        <p:spPr>
          <a:noFill/>
        </p:spPr>
        <p:txBody>
          <a:bodyPr/>
          <a:lstStyle/>
          <a:p>
            <a:r>
              <a:rPr lang="zh-CN" altLang="en-US" dirty="0" smtClean="0">
                <a:solidFill>
                  <a:srgbClr val="000099"/>
                </a:solidFill>
                <a:latin typeface="黑体" panose="02010609060101010101" pitchFamily="49" charset="-122"/>
                <a:ea typeface="黑体" panose="02010609060101010101" pitchFamily="49" charset="-122"/>
                <a:cs typeface="方正大黑简体"/>
              </a:rPr>
              <a:t>为什么要研究多信道共用技术？</a:t>
            </a:r>
            <a:endParaRPr lang="zh-CN" altLang="en-US" dirty="0" smtClean="0">
              <a:latin typeface="Arial" panose="020B0604020202020204" pitchFamily="34" charset="0"/>
            </a:endParaRPr>
          </a:p>
        </p:txBody>
      </p:sp>
      <p:sp>
        <p:nvSpPr>
          <p:cNvPr id="186372" name="灯片编号占位符 3"/>
          <p:cNvSpPr>
            <a:spLocks noGrp="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59653DFB-D7EE-4BF9-AB3C-760898C60A1E}" type="slidenum">
              <a:rPr lang="zh-CN" altLang="en-US" sz="1200" smtClean="0"/>
            </a:fld>
            <a:endParaRPr lang="zh-CN" altLang="en-US" sz="1200"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a:bodyPr>
          <a:lstStyle/>
          <a:p>
            <a:pPr>
              <a:defRPr/>
            </a:pPr>
            <a:r>
              <a:rPr lang="zh-CN" altLang="en-US" dirty="0" smtClean="0">
                <a:solidFill>
                  <a:srgbClr val="000099"/>
                </a:solidFill>
                <a:latin typeface="方正兰亭粗黑简体" pitchFamily="2" charset="-122"/>
                <a:ea typeface="方正兰亭粗黑简体" pitchFamily="2" charset="-122"/>
              </a:rPr>
              <a:t>什么是多信道共用技术</a:t>
            </a:r>
            <a:r>
              <a:rPr lang="zh-CN" altLang="en-US" sz="1400" dirty="0" smtClean="0">
                <a:solidFill>
                  <a:schemeClr val="tx2"/>
                </a:solidFill>
                <a:latin typeface="+mj-ea"/>
                <a:ea typeface="+mn-ea"/>
              </a:rPr>
              <a:t>？</a:t>
            </a:r>
            <a:endParaRPr lang="zh-CN" altLang="en-US" dirty="0"/>
          </a:p>
        </p:txBody>
      </p:sp>
      <p:sp>
        <p:nvSpPr>
          <p:cNvPr id="187396" name="灯片编号占位符 3"/>
          <p:cNvSpPr>
            <a:spLocks noGrp="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A1C1F8EB-25C6-43FC-86F4-0323274F9DCD}" type="slidenum">
              <a:rPr lang="zh-CN" altLang="en-US" sz="1200" smtClean="0"/>
            </a:fld>
            <a:endParaRPr lang="zh-CN" altLang="en-US" sz="1200"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幻灯片图像占位符 1"/>
          <p:cNvSpPr>
            <a:spLocks noGrp="1" noRot="1" noChangeAspect="1" noTextEdit="1"/>
          </p:cNvSpPr>
          <p:nvPr>
            <p:ph type="sldImg"/>
          </p:nvPr>
        </p:nvSpPr>
        <p:spPr/>
      </p:sp>
      <p:sp>
        <p:nvSpPr>
          <p:cNvPr id="3" name="备注占位符 2"/>
          <p:cNvSpPr>
            <a:spLocks noGrp="1"/>
          </p:cNvSpPr>
          <p:nvPr>
            <p:ph type="body" idx="1"/>
          </p:nvPr>
        </p:nvSpPr>
        <p:spPr/>
        <p:txBody>
          <a:bodyPr>
            <a:normAutofit/>
          </a:bodyPr>
          <a:lstStyle/>
          <a:p>
            <a:pPr>
              <a:defRPr/>
            </a:pPr>
            <a:r>
              <a:rPr lang="zh-CN" altLang="en-US" dirty="0" smtClean="0">
                <a:solidFill>
                  <a:srgbClr val="000099"/>
                </a:solidFill>
                <a:latin typeface="方正兰亭粗黑简体" pitchFamily="2" charset="-122"/>
                <a:ea typeface="方正兰亭粗黑简体" pitchFamily="2" charset="-122"/>
              </a:rPr>
              <a:t>多信道共用技术的基本思路是什么</a:t>
            </a:r>
            <a:r>
              <a:rPr lang="zh-CN" altLang="en-US" sz="1400" dirty="0" smtClean="0">
                <a:solidFill>
                  <a:schemeClr val="tx2"/>
                </a:solidFill>
                <a:latin typeface="+mj-ea"/>
                <a:ea typeface="+mn-ea"/>
              </a:rPr>
              <a:t>？</a:t>
            </a:r>
            <a:r>
              <a:rPr lang="zh-CN" altLang="en-US" dirty="0" smtClean="0">
                <a:solidFill>
                  <a:srgbClr val="FFC000"/>
                </a:solidFill>
                <a:latin typeface="+mj-ea"/>
                <a:ea typeface="+mn-ea"/>
              </a:rPr>
              <a:t> </a:t>
            </a:r>
            <a:endParaRPr lang="zh-CN" altLang="en-US" dirty="0"/>
          </a:p>
        </p:txBody>
      </p:sp>
      <p:sp>
        <p:nvSpPr>
          <p:cNvPr id="188420" name="灯片编号占位符 3"/>
          <p:cNvSpPr>
            <a:spLocks noGrp="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CC148189-1EA5-4A0F-924A-B86A7E0AC7C0}" type="slidenum">
              <a:rPr lang="zh-CN" altLang="en-US" sz="1200" smtClean="0"/>
            </a:fld>
            <a:endParaRPr lang="zh-CN" altLang="en-US" sz="1200"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FFE70879-72AE-4129-BDA5-0F69A83C4B5B}" type="slidenum">
              <a:rPr lang="en-US" altLang="zh-CN" smtClean="0"/>
            </a:fld>
            <a:endParaRPr lang="en-US" altLang="zh-CN" smtClean="0"/>
          </a:p>
        </p:txBody>
      </p:sp>
      <p:sp>
        <p:nvSpPr>
          <p:cNvPr id="161795" name="Rectangle 2"/>
          <p:cNvSpPr>
            <a:spLocks noGrp="1" noRot="1" noChangeAspect="1" noChangeArrowheads="1" noTextEdit="1"/>
          </p:cNvSpPr>
          <p:nvPr>
            <p:ph type="sldImg"/>
          </p:nvPr>
        </p:nvSpPr>
        <p:spPr/>
      </p:sp>
      <p:sp>
        <p:nvSpPr>
          <p:cNvPr id="16179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1B02E369-7172-4FC2-9854-97E938B7CD26}" type="slidenum">
              <a:rPr lang="en-US" altLang="zh-CN" sz="1200" smtClean="0"/>
            </a:fld>
            <a:endParaRPr lang="en-US" altLang="zh-CN" sz="1200" smtClean="0"/>
          </a:p>
        </p:txBody>
      </p:sp>
      <p:sp>
        <p:nvSpPr>
          <p:cNvPr id="189443" name="Rectangle 2"/>
          <p:cNvSpPr>
            <a:spLocks noGrp="1" noRot="1" noChangeAspect="1" noChangeArrowheads="1" noTextEdit="1"/>
          </p:cNvSpPr>
          <p:nvPr>
            <p:ph type="sldImg"/>
          </p:nvPr>
        </p:nvSpPr>
        <p:spPr/>
      </p:sp>
      <p:sp>
        <p:nvSpPr>
          <p:cNvPr id="18944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48C31E96-5673-40D0-859F-79F974B4AF7A}" type="slidenum">
              <a:rPr lang="en-US" altLang="zh-CN" sz="1200" smtClean="0"/>
            </a:fld>
            <a:endParaRPr lang="en-US" altLang="zh-CN" sz="1200" smtClean="0"/>
          </a:p>
        </p:txBody>
      </p:sp>
      <p:sp>
        <p:nvSpPr>
          <p:cNvPr id="190467" name="Rectangle 2"/>
          <p:cNvSpPr>
            <a:spLocks noGrp="1" noRot="1" noChangeAspect="1" noChangeArrowheads="1" noTextEdit="1"/>
          </p:cNvSpPr>
          <p:nvPr>
            <p:ph type="sldImg"/>
          </p:nvPr>
        </p:nvSpPr>
        <p:spPr/>
      </p:sp>
      <p:sp>
        <p:nvSpPr>
          <p:cNvPr id="19046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226980F7-8175-4B08-A5A9-41073814A9E4}" type="slidenum">
              <a:rPr lang="en-US" altLang="zh-CN" sz="1200" smtClean="0"/>
            </a:fld>
            <a:endParaRPr lang="en-US" altLang="zh-CN" sz="1200" smtClean="0"/>
          </a:p>
        </p:txBody>
      </p:sp>
      <p:sp>
        <p:nvSpPr>
          <p:cNvPr id="191491" name="Rectangle 2"/>
          <p:cNvSpPr>
            <a:spLocks noGrp="1" noRot="1" noChangeAspect="1" noChangeArrowheads="1" noTextEdit="1"/>
          </p:cNvSpPr>
          <p:nvPr>
            <p:ph type="sldImg"/>
          </p:nvPr>
        </p:nvSpPr>
        <p:spPr/>
      </p:sp>
      <p:sp>
        <p:nvSpPr>
          <p:cNvPr id="191492"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C749E419-7D20-4F7D-99E9-C19445555445}" type="slidenum">
              <a:rPr lang="en-US" altLang="zh-CN" sz="1200" smtClean="0"/>
            </a:fld>
            <a:endParaRPr lang="en-US" altLang="zh-CN" sz="1200" smtClean="0"/>
          </a:p>
        </p:txBody>
      </p:sp>
      <p:sp>
        <p:nvSpPr>
          <p:cNvPr id="192515" name="Rectangle 2"/>
          <p:cNvSpPr>
            <a:spLocks noGrp="1" noRot="1" noChangeAspect="1" noChangeArrowheads="1" noTextEdit="1"/>
          </p:cNvSpPr>
          <p:nvPr>
            <p:ph type="sldImg"/>
          </p:nvPr>
        </p:nvSpPr>
        <p:spPr/>
      </p:sp>
      <p:sp>
        <p:nvSpPr>
          <p:cNvPr id="192516"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3EF6DDC3-69C1-4C7C-A56D-90E3F40BDE72}" type="slidenum">
              <a:rPr lang="en-US" altLang="zh-CN" sz="1200" smtClean="0"/>
            </a:fld>
            <a:endParaRPr lang="en-US" altLang="zh-CN" sz="1200" smtClean="0"/>
          </a:p>
        </p:txBody>
      </p:sp>
      <p:sp>
        <p:nvSpPr>
          <p:cNvPr id="193539" name="Rectangle 2"/>
          <p:cNvSpPr>
            <a:spLocks noGrp="1" noRot="1" noChangeAspect="1" noChangeArrowheads="1" noTextEdit="1"/>
          </p:cNvSpPr>
          <p:nvPr>
            <p:ph type="sldImg"/>
          </p:nvPr>
        </p:nvSpPr>
        <p:spPr/>
      </p:sp>
      <p:sp>
        <p:nvSpPr>
          <p:cNvPr id="193540" name="Rectangle 3"/>
          <p:cNvSpPr>
            <a:spLocks noGrp="1" noChangeArrowheads="1"/>
          </p:cNvSpPr>
          <p:nvPr>
            <p:ph type="body" idx="1"/>
          </p:nvPr>
        </p:nvSpPr>
        <p:spPr>
          <a:noFill/>
        </p:spPr>
        <p:txBody>
          <a:bodyPr/>
          <a:lstStyle/>
          <a:p>
            <a:pPr eaLnBrk="1" hangingPunct="1"/>
            <a:r>
              <a:rPr lang="zh-CN" altLang="en-US" smtClean="0">
                <a:solidFill>
                  <a:srgbClr val="000099"/>
                </a:solidFill>
                <a:latin typeface="方正兰亭粗黑简体"/>
                <a:ea typeface="方正兰亭粗黑简体"/>
                <a:cs typeface="方正兰亭粗黑简体"/>
              </a:rPr>
              <a:t>什么是呼损率？</a:t>
            </a:r>
            <a:endParaRPr lang="zh-CN" altLang="zh-CN" smtClean="0">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126771B0-A4F9-403C-9362-B0A8588CA128}" type="slidenum">
              <a:rPr lang="en-US" altLang="zh-CN" sz="1200" smtClean="0"/>
            </a:fld>
            <a:endParaRPr lang="en-US" altLang="zh-CN" sz="1200" smtClean="0"/>
          </a:p>
        </p:txBody>
      </p:sp>
      <p:sp>
        <p:nvSpPr>
          <p:cNvPr id="194563" name="Rectangle 2"/>
          <p:cNvSpPr>
            <a:spLocks noGrp="1" noRot="1" noChangeAspect="1" noChangeArrowheads="1" noTextEdit="1"/>
          </p:cNvSpPr>
          <p:nvPr>
            <p:ph type="sldImg"/>
          </p:nvPr>
        </p:nvSpPr>
        <p:spPr/>
      </p:sp>
      <p:sp>
        <p:nvSpPr>
          <p:cNvPr id="19456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FCD75C27-F894-497D-963B-E7972D964CAC}" type="slidenum">
              <a:rPr lang="en-US" altLang="zh-CN" sz="1200" smtClean="0"/>
            </a:fld>
            <a:endParaRPr lang="en-US" altLang="zh-CN" sz="1200" smtClean="0"/>
          </a:p>
        </p:txBody>
      </p:sp>
      <p:sp>
        <p:nvSpPr>
          <p:cNvPr id="195587" name="Rectangle 2"/>
          <p:cNvSpPr>
            <a:spLocks noGrp="1" noRot="1" noChangeAspect="1" noChangeArrowheads="1" noTextEdit="1"/>
          </p:cNvSpPr>
          <p:nvPr>
            <p:ph type="sldImg"/>
          </p:nvPr>
        </p:nvSpPr>
        <p:spPr>
          <a:xfrm>
            <a:off x="1100138" y="676275"/>
            <a:ext cx="4610100" cy="3457575"/>
          </a:xfrm>
        </p:spPr>
      </p:sp>
      <p:sp>
        <p:nvSpPr>
          <p:cNvPr id="195588" name="Rectangle 3"/>
          <p:cNvSpPr>
            <a:spLocks noGrp="1" noChangeArrowheads="1"/>
          </p:cNvSpPr>
          <p:nvPr>
            <p:ph type="body" idx="1"/>
          </p:nvPr>
        </p:nvSpPr>
        <p:spPr>
          <a:xfrm>
            <a:off x="898525" y="4359275"/>
            <a:ext cx="5011738" cy="4133850"/>
          </a:xfrm>
          <a:noFill/>
        </p:spPr>
        <p:txBody>
          <a:bodyPr/>
          <a:lstStyle/>
          <a:p>
            <a:pPr lvl="1" eaLnBrk="1" hangingPunct="1">
              <a:spcBef>
                <a:spcPct val="0"/>
              </a:spcBef>
              <a:spcAft>
                <a:spcPts val="1125"/>
              </a:spcAft>
            </a:pPr>
            <a:endParaRPr lang="zh-CN" altLang="en-GB" sz="1100" smtClean="0">
              <a:latin typeface="Arial" panose="020B0604020202020204" pitchFamily="34" charset="0"/>
            </a:endParaRPr>
          </a:p>
          <a:p>
            <a:pPr eaLnBrk="1" hangingPunct="1"/>
            <a:endParaRPr lang="en-US" altLang="zh-CN" smtClean="0">
              <a:latin typeface="Arial" panose="020B0604020202020204" pitchFamily="34"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BF8463FC-0566-46C0-B919-CAF7BA1DAC7B}" type="slidenum">
              <a:rPr lang="en-US" altLang="zh-CN" sz="1200" smtClean="0"/>
            </a:fld>
            <a:endParaRPr lang="en-US" altLang="zh-CN" sz="1200" smtClean="0"/>
          </a:p>
        </p:txBody>
      </p:sp>
      <p:sp>
        <p:nvSpPr>
          <p:cNvPr id="196611" name="Rectangle 2"/>
          <p:cNvSpPr>
            <a:spLocks noGrp="1" noRot="1" noChangeAspect="1" noChangeArrowheads="1" noTextEdit="1"/>
          </p:cNvSpPr>
          <p:nvPr>
            <p:ph type="sldImg"/>
          </p:nvPr>
        </p:nvSpPr>
        <p:spPr>
          <a:xfrm>
            <a:off x="1100138" y="676275"/>
            <a:ext cx="4610100" cy="3457575"/>
          </a:xfrm>
        </p:spPr>
      </p:sp>
      <p:sp>
        <p:nvSpPr>
          <p:cNvPr id="196612" name="Rectangle 3"/>
          <p:cNvSpPr>
            <a:spLocks noGrp="1" noChangeArrowheads="1"/>
          </p:cNvSpPr>
          <p:nvPr>
            <p:ph type="body" idx="1"/>
          </p:nvPr>
        </p:nvSpPr>
        <p:spPr>
          <a:xfrm>
            <a:off x="898525" y="4359275"/>
            <a:ext cx="5011738" cy="4133850"/>
          </a:xfrm>
          <a:noFill/>
        </p:spPr>
        <p:txBody>
          <a:bodyPr/>
          <a:lstStyle/>
          <a:p>
            <a:pPr lvl="1" eaLnBrk="1" hangingPunct="1">
              <a:spcBef>
                <a:spcPct val="0"/>
              </a:spcBef>
              <a:spcAft>
                <a:spcPts val="1125"/>
              </a:spcAft>
            </a:pPr>
            <a:endParaRPr lang="zh-CN" altLang="zh-CN" smtClean="0">
              <a:latin typeface="Arial" panose="020B0604020202020204" pitchFamily="34"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CD60B955-DFF9-46E5-862C-EB9BD92278CC}" type="slidenum">
              <a:rPr lang="en-US" altLang="zh-CN" sz="1200" smtClean="0"/>
            </a:fld>
            <a:endParaRPr lang="en-US" altLang="zh-CN" sz="1200" smtClean="0"/>
          </a:p>
        </p:txBody>
      </p:sp>
      <p:sp>
        <p:nvSpPr>
          <p:cNvPr id="197635" name="Rectangle 2"/>
          <p:cNvSpPr>
            <a:spLocks noGrp="1" noRot="1" noChangeAspect="1" noChangeArrowheads="1" noTextEdit="1"/>
          </p:cNvSpPr>
          <p:nvPr>
            <p:ph type="sldImg"/>
          </p:nvPr>
        </p:nvSpPr>
        <p:spPr>
          <a:xfrm>
            <a:off x="1100138" y="676275"/>
            <a:ext cx="4610100" cy="3457575"/>
          </a:xfrm>
        </p:spPr>
      </p:sp>
      <p:sp>
        <p:nvSpPr>
          <p:cNvPr id="197636" name="Rectangle 3"/>
          <p:cNvSpPr>
            <a:spLocks noGrp="1" noChangeArrowheads="1"/>
          </p:cNvSpPr>
          <p:nvPr>
            <p:ph type="body" idx="1"/>
          </p:nvPr>
        </p:nvSpPr>
        <p:spPr>
          <a:xfrm>
            <a:off x="898525" y="4359275"/>
            <a:ext cx="5011738" cy="4133850"/>
          </a:xfrm>
          <a:noFill/>
        </p:spPr>
        <p:txBody>
          <a:bodyPr/>
          <a:lstStyle/>
          <a:p>
            <a:pPr lvl="1" eaLnBrk="1" hangingPunct="1">
              <a:spcBef>
                <a:spcPct val="0"/>
              </a:spcBef>
              <a:spcAft>
                <a:spcPts val="1125"/>
              </a:spcAft>
            </a:pPr>
            <a:endParaRPr lang="zh-CN" altLang="zh-CN" smtClean="0">
              <a:latin typeface="Arial" panose="020B0604020202020204" pitchFamily="34"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1BC05036-D216-4CA0-A3FC-966460E076D5}" type="slidenum">
              <a:rPr lang="en-US" altLang="zh-CN" sz="1200" smtClean="0"/>
            </a:fld>
            <a:endParaRPr lang="en-US" altLang="zh-CN" sz="1200" smtClean="0"/>
          </a:p>
        </p:txBody>
      </p:sp>
      <p:sp>
        <p:nvSpPr>
          <p:cNvPr id="198659" name="Rectangle 2"/>
          <p:cNvSpPr>
            <a:spLocks noGrp="1" noRot="1" noChangeAspect="1" noChangeArrowheads="1" noTextEdit="1"/>
          </p:cNvSpPr>
          <p:nvPr>
            <p:ph type="sldImg"/>
          </p:nvPr>
        </p:nvSpPr>
        <p:spPr>
          <a:xfrm>
            <a:off x="1100138" y="676275"/>
            <a:ext cx="4610100" cy="3457575"/>
          </a:xfrm>
        </p:spPr>
      </p:sp>
      <p:sp>
        <p:nvSpPr>
          <p:cNvPr id="198660" name="Rectangle 3"/>
          <p:cNvSpPr>
            <a:spLocks noGrp="1" noChangeArrowheads="1"/>
          </p:cNvSpPr>
          <p:nvPr>
            <p:ph type="body" idx="1"/>
          </p:nvPr>
        </p:nvSpPr>
        <p:spPr>
          <a:xfrm>
            <a:off x="898525" y="4359275"/>
            <a:ext cx="5011738" cy="4133850"/>
          </a:xfrm>
          <a:noFill/>
        </p:spPr>
        <p:txBody>
          <a:bodyPr/>
          <a:lstStyle/>
          <a:p>
            <a:pPr lvl="1" eaLnBrk="1" hangingPunct="1">
              <a:spcBef>
                <a:spcPct val="0"/>
              </a:spcBef>
              <a:spcAft>
                <a:spcPts val="1125"/>
              </a:spcAft>
            </a:pPr>
            <a:endParaRPr lang="zh-CN" altLang="zh-CN" smtClean="0">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D64BAB33-76BA-4D89-ABAD-63E838B0098A}" type="slidenum">
              <a:rPr lang="en-US" altLang="zh-CN" smtClean="0"/>
            </a:fld>
            <a:endParaRPr lang="en-US" altLang="zh-CN" smtClean="0"/>
          </a:p>
        </p:txBody>
      </p:sp>
      <p:sp>
        <p:nvSpPr>
          <p:cNvPr id="162819" name="Rectangle 2"/>
          <p:cNvSpPr>
            <a:spLocks noGrp="1" noRot="1" noChangeAspect="1" noChangeArrowheads="1" noTextEdit="1"/>
          </p:cNvSpPr>
          <p:nvPr>
            <p:ph type="sldImg"/>
          </p:nvPr>
        </p:nvSpPr>
        <p:spPr/>
      </p:sp>
      <p:sp>
        <p:nvSpPr>
          <p:cNvPr id="162820"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F7D78732-5074-4998-9B06-624BDDC23F00}" type="slidenum">
              <a:rPr lang="en-US" altLang="zh-CN" sz="1200" smtClean="0"/>
            </a:fld>
            <a:endParaRPr lang="en-US" altLang="zh-CN" sz="1200" smtClean="0"/>
          </a:p>
        </p:txBody>
      </p:sp>
      <p:sp>
        <p:nvSpPr>
          <p:cNvPr id="199683" name="Rectangle 2"/>
          <p:cNvSpPr>
            <a:spLocks noGrp="1" noRot="1" noChangeAspect="1" noChangeArrowheads="1" noTextEdit="1"/>
          </p:cNvSpPr>
          <p:nvPr>
            <p:ph type="sldImg"/>
          </p:nvPr>
        </p:nvSpPr>
        <p:spPr>
          <a:xfrm>
            <a:off x="1100138" y="676275"/>
            <a:ext cx="4610100" cy="3457575"/>
          </a:xfrm>
        </p:spPr>
      </p:sp>
      <p:sp>
        <p:nvSpPr>
          <p:cNvPr id="199684" name="Rectangle 3"/>
          <p:cNvSpPr>
            <a:spLocks noGrp="1" noChangeArrowheads="1"/>
          </p:cNvSpPr>
          <p:nvPr>
            <p:ph type="body" idx="1"/>
          </p:nvPr>
        </p:nvSpPr>
        <p:spPr>
          <a:xfrm>
            <a:off x="898525" y="4359275"/>
            <a:ext cx="5011738" cy="4133850"/>
          </a:xfrm>
          <a:noFill/>
        </p:spPr>
        <p:txBody>
          <a:bodyPr/>
          <a:lstStyle/>
          <a:p>
            <a:pPr lvl="1" eaLnBrk="1" hangingPunct="1">
              <a:spcBef>
                <a:spcPct val="0"/>
              </a:spcBef>
              <a:spcAft>
                <a:spcPts val="1125"/>
              </a:spcAft>
            </a:pPr>
            <a:endParaRPr lang="zh-CN" altLang="zh-CN" smtClean="0">
              <a:latin typeface="Arial" panose="020B0604020202020204" pitchFamily="34"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4994E345-2E9B-4186-9E5F-169A754B96E2}" type="slidenum">
              <a:rPr lang="en-US" altLang="zh-CN" sz="1200" smtClean="0"/>
            </a:fld>
            <a:endParaRPr lang="en-US" altLang="zh-CN" sz="1200" smtClean="0"/>
          </a:p>
        </p:txBody>
      </p:sp>
      <p:sp>
        <p:nvSpPr>
          <p:cNvPr id="200707" name="Rectangle 2"/>
          <p:cNvSpPr>
            <a:spLocks noGrp="1" noRot="1" noChangeAspect="1" noChangeArrowheads="1" noTextEdit="1"/>
          </p:cNvSpPr>
          <p:nvPr>
            <p:ph type="sldImg"/>
          </p:nvPr>
        </p:nvSpPr>
        <p:spPr>
          <a:xfrm>
            <a:off x="1100138" y="676275"/>
            <a:ext cx="4610100" cy="3457575"/>
          </a:xfrm>
        </p:spPr>
      </p:sp>
      <p:sp>
        <p:nvSpPr>
          <p:cNvPr id="200708" name="Rectangle 3"/>
          <p:cNvSpPr>
            <a:spLocks noGrp="1" noChangeArrowheads="1"/>
          </p:cNvSpPr>
          <p:nvPr>
            <p:ph type="body" idx="1"/>
          </p:nvPr>
        </p:nvSpPr>
        <p:spPr>
          <a:xfrm>
            <a:off x="898525" y="4359275"/>
            <a:ext cx="5011738" cy="4133850"/>
          </a:xfrm>
          <a:noFill/>
        </p:spPr>
        <p:txBody>
          <a:bodyPr/>
          <a:lstStyle/>
          <a:p>
            <a:pPr lvl="1" eaLnBrk="1" hangingPunct="1">
              <a:spcBef>
                <a:spcPct val="0"/>
              </a:spcBef>
              <a:spcAft>
                <a:spcPts val="1125"/>
              </a:spcAft>
            </a:pPr>
            <a:endParaRPr lang="zh-CN" altLang="zh-CN" smtClean="0">
              <a:latin typeface="Arial" panose="020B0604020202020204" pitchFamily="34"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8978692E-AFC1-40B0-900B-2BF4B5EEE4EF}" type="slidenum">
              <a:rPr lang="en-US" altLang="zh-CN" sz="1200" smtClean="0"/>
            </a:fld>
            <a:endParaRPr lang="en-US" altLang="zh-CN" sz="1200" smtClean="0"/>
          </a:p>
        </p:txBody>
      </p:sp>
      <p:sp>
        <p:nvSpPr>
          <p:cNvPr id="201731" name="Rectangle 2"/>
          <p:cNvSpPr>
            <a:spLocks noGrp="1" noRot="1" noChangeAspect="1" noChangeArrowheads="1" noTextEdit="1"/>
          </p:cNvSpPr>
          <p:nvPr>
            <p:ph type="sldImg"/>
          </p:nvPr>
        </p:nvSpPr>
        <p:spPr>
          <a:xfrm>
            <a:off x="1100138" y="676275"/>
            <a:ext cx="4610100" cy="3457575"/>
          </a:xfrm>
        </p:spPr>
      </p:sp>
      <p:sp>
        <p:nvSpPr>
          <p:cNvPr id="201732" name="Rectangle 3"/>
          <p:cNvSpPr>
            <a:spLocks noGrp="1" noChangeArrowheads="1"/>
          </p:cNvSpPr>
          <p:nvPr>
            <p:ph type="body" idx="1"/>
          </p:nvPr>
        </p:nvSpPr>
        <p:spPr>
          <a:xfrm>
            <a:off x="898525" y="4359275"/>
            <a:ext cx="5011738" cy="4133850"/>
          </a:xfrm>
          <a:noFill/>
        </p:spPr>
        <p:txBody>
          <a:bodyPr/>
          <a:lstStyle/>
          <a:p>
            <a:pPr lvl="1" eaLnBrk="1" hangingPunct="1">
              <a:spcBef>
                <a:spcPct val="0"/>
              </a:spcBef>
              <a:spcAft>
                <a:spcPts val="1125"/>
              </a:spcAft>
            </a:pPr>
            <a:endParaRPr lang="zh-CN" altLang="zh-CN" smtClean="0">
              <a:latin typeface="Arial" panose="020B0604020202020204" pitchFamily="34"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2ACD9E8C-A880-4301-90D6-16210F5D71D3}" type="slidenum">
              <a:rPr lang="en-US" altLang="zh-CN" sz="1200" smtClean="0"/>
            </a:fld>
            <a:endParaRPr lang="en-US" altLang="zh-CN" sz="1200" smtClean="0"/>
          </a:p>
        </p:txBody>
      </p:sp>
      <p:sp>
        <p:nvSpPr>
          <p:cNvPr id="202755" name="Rectangle 2"/>
          <p:cNvSpPr>
            <a:spLocks noGrp="1" noRot="1" noChangeAspect="1" noChangeArrowheads="1" noTextEdit="1"/>
          </p:cNvSpPr>
          <p:nvPr>
            <p:ph type="sldImg"/>
          </p:nvPr>
        </p:nvSpPr>
        <p:spPr>
          <a:xfrm>
            <a:off x="1100138" y="676275"/>
            <a:ext cx="4610100" cy="3457575"/>
          </a:xfrm>
        </p:spPr>
      </p:sp>
      <p:sp>
        <p:nvSpPr>
          <p:cNvPr id="202756" name="Rectangle 3"/>
          <p:cNvSpPr>
            <a:spLocks noGrp="1" noChangeArrowheads="1"/>
          </p:cNvSpPr>
          <p:nvPr>
            <p:ph type="body" idx="1"/>
          </p:nvPr>
        </p:nvSpPr>
        <p:spPr>
          <a:xfrm>
            <a:off x="898525" y="4359275"/>
            <a:ext cx="5011738" cy="4133850"/>
          </a:xfrm>
          <a:noFill/>
        </p:spPr>
        <p:txBody>
          <a:bodyPr/>
          <a:lstStyle/>
          <a:p>
            <a:pPr lvl="1" eaLnBrk="1" hangingPunct="1">
              <a:spcBef>
                <a:spcPct val="0"/>
              </a:spcBef>
              <a:spcAft>
                <a:spcPts val="1125"/>
              </a:spcAft>
            </a:pPr>
            <a:endParaRPr lang="zh-CN" altLang="zh-CN" smtClean="0">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07E4A5BF-5A9C-48CE-883E-00231E887068}" type="slidenum">
              <a:rPr lang="en-US" altLang="zh-CN" smtClean="0"/>
            </a:fld>
            <a:endParaRPr lang="en-US" altLang="zh-CN" smtClean="0"/>
          </a:p>
        </p:txBody>
      </p:sp>
      <p:sp>
        <p:nvSpPr>
          <p:cNvPr id="163843" name="Rectangle 2"/>
          <p:cNvSpPr>
            <a:spLocks noGrp="1" noRot="1" noChangeAspect="1" noChangeArrowheads="1" noTextEdit="1"/>
          </p:cNvSpPr>
          <p:nvPr>
            <p:ph type="sldImg"/>
          </p:nvPr>
        </p:nvSpPr>
        <p:spPr/>
      </p:sp>
      <p:sp>
        <p:nvSpPr>
          <p:cNvPr id="163844"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8D7DCAA4-581C-4875-ADAD-DFFC2E7A8F92}" type="slidenum">
              <a:rPr lang="en-US" altLang="zh-CN" smtClean="0"/>
            </a:fld>
            <a:endParaRPr lang="en-US" altLang="zh-CN" smtClean="0"/>
          </a:p>
        </p:txBody>
      </p:sp>
      <p:sp>
        <p:nvSpPr>
          <p:cNvPr id="164867" name="Rectangle 2"/>
          <p:cNvSpPr>
            <a:spLocks noGrp="1" noRot="1" noChangeAspect="1" noChangeArrowheads="1" noTextEdit="1"/>
          </p:cNvSpPr>
          <p:nvPr>
            <p:ph type="sldImg"/>
          </p:nvPr>
        </p:nvSpPr>
        <p:spPr/>
      </p:sp>
      <p:sp>
        <p:nvSpPr>
          <p:cNvPr id="164868" name="Rectangle 3"/>
          <p:cNvSpPr>
            <a:spLocks noGrp="1" noChangeArrowheads="1"/>
          </p:cNvSpPr>
          <p:nvPr>
            <p:ph type="body" idx="1"/>
          </p:nvPr>
        </p:nvSpPr>
        <p:spPr>
          <a:noFill/>
        </p:spPr>
        <p:txBody>
          <a:bodyPr/>
          <a:lstStyle/>
          <a:p>
            <a:pPr eaLnBrk="1" hangingPunct="1"/>
            <a:endParaRPr lang="zh-CN" altLang="zh-CN" smtClean="0">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18DCA38E-08A5-4F4D-A2BD-A928AD35EB75}" type="slidenum">
              <a:rPr lang="zh-CN" altLang="en-US" sz="1200" smtClean="0"/>
            </a:fld>
            <a:endParaRPr lang="en-US" altLang="zh-CN" sz="1200" smtClean="0"/>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p:spPr>
        <p:txBody>
          <a:bodyPr/>
          <a:lstStyle/>
          <a:p>
            <a:pPr lvl="1">
              <a:spcBef>
                <a:spcPct val="0"/>
              </a:spcBef>
              <a:spcAft>
                <a:spcPts val="1115"/>
              </a:spcAft>
            </a:pPr>
            <a:endParaRPr lang="zh-CN" altLang="en-GB" sz="1600" smtClean="0">
              <a:latin typeface="Arial" panose="020B0604020202020204" pitchFamily="34" charset="0"/>
            </a:endParaRPr>
          </a:p>
          <a:p>
            <a:endParaRPr lang="zh-CN" altLang="en-US" smtClean="0">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幻灯片图像占位符 1"/>
          <p:cNvSpPr>
            <a:spLocks noGrp="1" noRot="1" noChangeAspect="1" noTextEdit="1"/>
          </p:cNvSpPr>
          <p:nvPr>
            <p:ph type="sldImg"/>
          </p:nvPr>
        </p:nvSpPr>
        <p:spPr/>
      </p:sp>
      <p:sp>
        <p:nvSpPr>
          <p:cNvPr id="166915" name="备注占位符 2"/>
          <p:cNvSpPr>
            <a:spLocks noGrp="1"/>
          </p:cNvSpPr>
          <p:nvPr>
            <p:ph type="body" idx="1"/>
          </p:nvPr>
        </p:nvSpPr>
        <p:spPr>
          <a:noFill/>
        </p:spPr>
        <p:txBody>
          <a:bodyPr/>
          <a:lstStyle/>
          <a:p>
            <a:r>
              <a:rPr lang="en-US" altLang="zh-CN" smtClean="0">
                <a:latin typeface="Arial" panose="020B0604020202020204" pitchFamily="34" charset="0"/>
              </a:rPr>
              <a:t>CDMA</a:t>
            </a:r>
            <a:r>
              <a:rPr lang="zh-CN" altLang="en-US" smtClean="0">
                <a:latin typeface="Arial" panose="020B0604020202020204" pitchFamily="34" charset="0"/>
              </a:rPr>
              <a:t>系统的地址码相互正交，用于区别不同地址，而在频率、时间和空间上都可能重叠。</a:t>
            </a:r>
            <a:endParaRPr lang="en-US" altLang="zh-CN" smtClean="0">
              <a:latin typeface="Arial" panose="020B0604020202020204" pitchFamily="34" charset="0"/>
            </a:endParaRPr>
          </a:p>
          <a:p>
            <a:r>
              <a:rPr lang="zh-CN" altLang="en-US" smtClean="0">
                <a:latin typeface="Arial" panose="020B0604020202020204" pitchFamily="34" charset="0"/>
              </a:rPr>
              <a:t>其它使用不同码型的信号因为和接收机本地产生的码型不同而不能被解调。它们的存在类似于在信道中引入了噪声或干扰，通常称之为多址干扰（</a:t>
            </a:r>
            <a:r>
              <a:rPr lang="en-US" altLang="zh-CN" smtClean="0">
                <a:latin typeface="Arial" panose="020B0604020202020204" pitchFamily="34" charset="0"/>
              </a:rPr>
              <a:t>MAI</a:t>
            </a:r>
            <a:r>
              <a:rPr lang="zh-CN" altLang="en-US" smtClean="0">
                <a:latin typeface="Arial" panose="020B0604020202020204" pitchFamily="34" charset="0"/>
              </a:rPr>
              <a:t>）。</a:t>
            </a:r>
            <a:endParaRPr lang="zh-CN" altLang="en-US" smtClean="0">
              <a:latin typeface="Arial" panose="020B0604020202020204" pitchFamily="34" charset="0"/>
            </a:endParaRPr>
          </a:p>
        </p:txBody>
      </p:sp>
      <p:sp>
        <p:nvSpPr>
          <p:cNvPr id="166916" name="灯片编号占位符 3"/>
          <p:cNvSpPr>
            <a:spLocks noGrp="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FA7CE0AF-8266-48DC-82F1-94A1666B76B2}" type="slidenum">
              <a:rPr lang="zh-CN" altLang="en-US" sz="1200" smtClean="0"/>
            </a:fld>
            <a:endParaRPr lang="en-US" altLang="zh-CN" sz="1200"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幻灯片图像占位符 1"/>
          <p:cNvSpPr>
            <a:spLocks noGrp="1" noRot="1" noChangeAspect="1" noTextEdit="1"/>
          </p:cNvSpPr>
          <p:nvPr>
            <p:ph type="sldImg"/>
          </p:nvPr>
        </p:nvSpPr>
        <p:spPr/>
      </p:sp>
      <p:sp>
        <p:nvSpPr>
          <p:cNvPr id="167939" name="备注占位符 2"/>
          <p:cNvSpPr>
            <a:spLocks noGrp="1"/>
          </p:cNvSpPr>
          <p:nvPr>
            <p:ph type="body" idx="1"/>
          </p:nvPr>
        </p:nvSpPr>
        <p:spPr>
          <a:noFill/>
        </p:spPr>
        <p:txBody>
          <a:bodyPr/>
          <a:lstStyle/>
          <a:p>
            <a:r>
              <a:rPr lang="zh-CN" altLang="en-US" smtClean="0">
                <a:latin typeface="Arial" panose="020B0604020202020204" pitchFamily="34" charset="0"/>
              </a:rPr>
              <a:t>而当采用</a:t>
            </a:r>
            <a:r>
              <a:rPr lang="en-US" altLang="zh-CN" smtClean="0">
                <a:latin typeface="Arial" panose="020B0604020202020204" pitchFamily="34" charset="0"/>
              </a:rPr>
              <a:t>SDMA</a:t>
            </a:r>
            <a:r>
              <a:rPr lang="zh-CN" altLang="en-US" smtClean="0">
                <a:latin typeface="Arial" panose="020B0604020202020204" pitchFamily="34" charset="0"/>
              </a:rPr>
              <a:t>方式时，即通过空间过滤用户信号的方法，则每一用户的反向链路将得到改善，并且花销更少的功率。</a:t>
            </a:r>
            <a:endParaRPr lang="zh-CN" altLang="en-US" smtClean="0">
              <a:latin typeface="Arial" panose="020B0604020202020204" pitchFamily="34" charset="0"/>
            </a:endParaRPr>
          </a:p>
        </p:txBody>
      </p:sp>
      <p:sp>
        <p:nvSpPr>
          <p:cNvPr id="167940" name="灯片编号占位符 3"/>
          <p:cNvSpPr>
            <a:spLocks noGrp="1"/>
          </p:cNvSpPr>
          <p:nvPr>
            <p:ph type="sldNum" sz="quarter" idx="5"/>
          </p:nvPr>
        </p:nvSpPr>
        <p:spPr>
          <a:noFill/>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fld id="{1B82784A-2EFC-426B-A30F-A075A7223214}" type="slidenum">
              <a:rPr lang="zh-CN" altLang="en-US" sz="1200" smtClean="0"/>
            </a:fld>
            <a:endParaRPr lang="en-US" altLang="zh-CN" sz="1200" smtClean="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7924800" cy="914400"/>
          </a:xfrm>
          <a:custGeom>
            <a:avLst/>
            <a:gdLst>
              <a:gd name="T0" fmla="*/ 0 w 1000"/>
              <a:gd name="T1" fmla="*/ 8361273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 name="Line 8"/>
          <p:cNvSpPr>
            <a:spLocks noChangeShapeType="1"/>
          </p:cNvSpPr>
          <p:nvPr/>
        </p:nvSpPr>
        <p:spPr bwMode="auto">
          <a:xfrm>
            <a:off x="1981200" y="3962400"/>
            <a:ext cx="6511925" cy="0"/>
          </a:xfrm>
          <a:prstGeom prst="line">
            <a:avLst/>
          </a:prstGeom>
          <a:noFill/>
          <a:ln w="1905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 name="Text Box 9"/>
          <p:cNvSpPr txBox="1">
            <a:spLocks noChangeArrowheads="1"/>
          </p:cNvSpPr>
          <p:nvPr userDrawn="1"/>
        </p:nvSpPr>
        <p:spPr bwMode="auto">
          <a:xfrm>
            <a:off x="2209800" y="4800600"/>
            <a:ext cx="5029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sz="2800" b="1" smtClean="0">
                <a:solidFill>
                  <a:schemeClr val="tx2"/>
                </a:solidFill>
                <a:ea typeface="隶书" panose="02010509060101010101" pitchFamily="49" charset="-122"/>
              </a:rPr>
              <a:t>清华大学出版社</a:t>
            </a:r>
            <a:endParaRPr lang="zh-CN" altLang="en-US" sz="2800" b="1" smtClean="0">
              <a:solidFill>
                <a:schemeClr val="tx2"/>
              </a:solidFill>
              <a:ea typeface="隶书" panose="02010509060101010101" pitchFamily="49" charset="-122"/>
            </a:endParaRPr>
          </a:p>
        </p:txBody>
      </p:sp>
      <p:pic>
        <p:nvPicPr>
          <p:cNvPr id="7" name="Picture 11" descr="HaoSc4_213_200524102040580"/>
          <p:cNvPicPr>
            <a:picLocks noChangeAspect="1" noChangeArrowheads="1" noCrop="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819400" y="4495800"/>
            <a:ext cx="357188"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Rectangle 2"/>
          <p:cNvSpPr>
            <a:spLocks noGrp="1" noChangeArrowheads="1"/>
          </p:cNvSpPr>
          <p:nvPr>
            <p:ph type="ctrTitle"/>
          </p:nvPr>
        </p:nvSpPr>
        <p:spPr>
          <a:xfrm>
            <a:off x="914400" y="1524000"/>
            <a:ext cx="7623175" cy="1752600"/>
          </a:xfrm>
        </p:spPr>
        <p:txBody>
          <a:bodyPr/>
          <a:lstStyle>
            <a:lvl1pPr>
              <a:defRPr sz="5000">
                <a:ea typeface="黑体" panose="02010609060101010101" pitchFamily="49" charset="-122"/>
              </a:defRPr>
            </a:lvl1pPr>
          </a:lstStyle>
          <a:p>
            <a:pPr lvl="0"/>
            <a:r>
              <a:rPr lang="zh-CN" altLang="en-US" noProof="0" dirty="0" smtClean="0"/>
              <a:t>单击此处编辑母版标题样式</a:t>
            </a:r>
            <a:endParaRPr lang="zh-CN" altLang="en-US" noProof="0" dirty="0" smtClean="0"/>
          </a:p>
        </p:txBody>
      </p:sp>
      <p:sp>
        <p:nvSpPr>
          <p:cNvPr id="18435" name="Rectangle 3"/>
          <p:cNvSpPr>
            <a:spLocks noGrp="1" noChangeArrowheads="1"/>
          </p:cNvSpPr>
          <p:nvPr>
            <p:ph type="subTitle" idx="1"/>
          </p:nvPr>
        </p:nvSpPr>
        <p:spPr>
          <a:xfrm>
            <a:off x="1981200" y="3962400"/>
            <a:ext cx="6553200" cy="1752600"/>
          </a:xfrm>
        </p:spPr>
        <p:txBody>
          <a:bodyPr/>
          <a:lstStyle>
            <a:lvl1pPr marL="0" indent="0">
              <a:buFont typeface="Wingdings" panose="05000000000000000000" pitchFamily="2" charset="2"/>
              <a:buNone/>
              <a:defRPr sz="2600">
                <a:ea typeface="黑体" panose="02010609060101010101" pitchFamily="49" charset="-122"/>
              </a:defRPr>
            </a:lvl1pPr>
          </a:lstStyle>
          <a:p>
            <a:pPr lvl="0"/>
            <a:r>
              <a:rPr lang="zh-CN" altLang="en-US" noProof="0" dirty="0" smtClean="0"/>
              <a:t>单击此处编辑母版副标题样式</a:t>
            </a:r>
            <a:endParaRPr lang="zh-CN" altLang="en-US" noProof="0" dirty="0" smtClean="0"/>
          </a:p>
        </p:txBody>
      </p:sp>
      <p:sp>
        <p:nvSpPr>
          <p:cNvPr id="8" name="Rectangle 4"/>
          <p:cNvSpPr>
            <a:spLocks noGrp="1" noChangeArrowheads="1"/>
          </p:cNvSpPr>
          <p:nvPr>
            <p:ph type="dt" sz="half" idx="10"/>
          </p:nvPr>
        </p:nvSpPr>
        <p:spPr bwMode="auto">
          <a:xfrm>
            <a:off x="457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atin typeface="+mj-lt"/>
              </a:defRPr>
            </a:lvl1pPr>
          </a:lstStyle>
          <a:p>
            <a:pPr>
              <a:defRPr/>
            </a:pPr>
            <a:endParaRPr lang="en-US" altLang="zh-CN"/>
          </a:p>
        </p:txBody>
      </p:sp>
      <p:sp>
        <p:nvSpPr>
          <p:cNvPr id="9" name="Rectangle 5"/>
          <p:cNvSpPr>
            <a:spLocks noGrp="1" noChangeArrowheads="1"/>
          </p:cNvSpPr>
          <p:nvPr>
            <p:ph type="ftr" sz="quarter" idx="11"/>
          </p:nvPr>
        </p:nvSpPr>
        <p:spPr bwMode="auto">
          <a:xfrm>
            <a:off x="3124200" y="6243638"/>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200">
                <a:latin typeface="+mj-lt"/>
              </a:defRPr>
            </a:lvl1pPr>
          </a:lstStyle>
          <a:p>
            <a:pPr>
              <a:defRPr/>
            </a:pPr>
            <a:endParaRPr lang="en-US" altLang="zh-CN"/>
          </a:p>
        </p:txBody>
      </p:sp>
      <p:sp>
        <p:nvSpPr>
          <p:cNvPr id="10" name="Rectangle 6"/>
          <p:cNvSpPr>
            <a:spLocks noGrp="1" noChangeArrowheads="1"/>
          </p:cNvSpPr>
          <p:nvPr>
            <p:ph type="sldNum" sz="quarter" idx="12"/>
          </p:nvPr>
        </p:nvSpPr>
        <p:spPr bwMode="auto">
          <a:xfrm>
            <a:off x="6553200" y="6243638"/>
            <a:ext cx="2133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mj-lt"/>
              </a:defRPr>
            </a:lvl1pPr>
          </a:lstStyle>
          <a:p>
            <a:pPr>
              <a:defRPr/>
            </a:pPr>
            <a:fld id="{D9C645B3-3BFA-4396-9D56-C4312AFA6EDE}"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黑体" panose="02010609060101010101" pitchFamily="49"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p:txBody>
          <a:bodyPr vert="eaVert"/>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09600"/>
            <a:ext cx="2057400" cy="5521325"/>
          </a:xfrm>
        </p:spPr>
        <p:txBody>
          <a:bodyPr vert="eaVert"/>
          <a:lstStyle>
            <a:lvl1pPr>
              <a:defRPr>
                <a:ea typeface="黑体" panose="02010609060101010101" pitchFamily="49" charset="-122"/>
              </a:defRPr>
            </a:lvl1pPr>
          </a:lstStyle>
          <a:p>
            <a:r>
              <a:rPr lang="zh-CN" altLang="en-US" dirty="0" smtClean="0"/>
              <a:t>单击此处编辑母版标题样式</a:t>
            </a:r>
            <a:endParaRPr lang="zh-CN" altLang="en-US" dirty="0"/>
          </a:p>
        </p:txBody>
      </p:sp>
      <p:sp>
        <p:nvSpPr>
          <p:cNvPr id="3" name="竖排文字占位符 2"/>
          <p:cNvSpPr>
            <a:spLocks noGrp="1"/>
          </p:cNvSpPr>
          <p:nvPr>
            <p:ph type="body" orient="vert" idx="1"/>
          </p:nvPr>
        </p:nvSpPr>
        <p:spPr>
          <a:xfrm>
            <a:off x="457200" y="609600"/>
            <a:ext cx="6019800" cy="5521325"/>
          </a:xfrm>
        </p:spPr>
        <p:txBody>
          <a:bodyPr vert="eaVert"/>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914400"/>
          </a:xfrm>
        </p:spPr>
        <p:txBody>
          <a:bodyPr/>
          <a:lstStyle>
            <a:lvl1pPr>
              <a:defRPr>
                <a:ea typeface="黑体" panose="02010609060101010101" pitchFamily="49"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85800" y="1600200"/>
            <a:ext cx="3810000" cy="4724400"/>
          </a:xfrm>
        </p:spPr>
        <p:txBody>
          <a:bodyPr/>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3810000" cy="4724400"/>
          </a:xfrm>
        </p:spPr>
        <p:txBody>
          <a:bodyPr/>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Rectangle 16"/>
          <p:cNvSpPr>
            <a:spLocks noGrp="1" noChangeArrowheads="1"/>
          </p:cNvSpPr>
          <p:nvPr>
            <p:ph type="ftr" sz="quarter" idx="10"/>
          </p:nvPr>
        </p:nvSpPr>
        <p:spPr>
          <a:xfrm>
            <a:off x="3124200" y="6356350"/>
            <a:ext cx="2895600" cy="365125"/>
          </a:xfrm>
          <a:prstGeom prst="rect">
            <a:avLst/>
          </a:prstGeom>
        </p:spPr>
        <p:txBody>
          <a:bodyPr/>
          <a:lstStyle>
            <a:lvl1pPr>
              <a:defRPr>
                <a:latin typeface="Arial" panose="020B0604020202020204" pitchFamily="34" charset="0"/>
              </a:defRPr>
            </a:lvl1pPr>
          </a:lstStyle>
          <a:p>
            <a:pPr>
              <a:defRPr/>
            </a:pPr>
            <a:r>
              <a:rPr lang="en-US" altLang="zh-CN"/>
              <a:t>3-</a:t>
            </a:r>
            <a:fld id="{77D67F5A-1027-4CF2-AD2F-C15C0EAE6AE5}" type="slidenum">
              <a:rPr lang="en-US" altLang="zh-CN"/>
            </a:fld>
            <a:endParaRPr lang="en-US" altLang="zh-CN"/>
          </a:p>
        </p:txBody>
      </p:sp>
    </p:spTree>
  </p:cSld>
  <p:clrMapOvr>
    <a:masterClrMapping/>
  </p:clrMapOvr>
  <p:transition spd="slow">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152400"/>
            <a:ext cx="7772400" cy="914400"/>
          </a:xfrm>
        </p:spPr>
        <p:txBody>
          <a:bodyPr/>
          <a:lstStyle>
            <a:lvl1pPr>
              <a:defRPr>
                <a:ea typeface="黑体" panose="02010609060101010101" pitchFamily="49"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sz="half" idx="1"/>
          </p:nvPr>
        </p:nvSpPr>
        <p:spPr>
          <a:xfrm>
            <a:off x="685800" y="1600200"/>
            <a:ext cx="3810000" cy="4724400"/>
          </a:xfrm>
        </p:spPr>
        <p:txBody>
          <a:bodyPr/>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quarter" idx="2"/>
          </p:nvPr>
        </p:nvSpPr>
        <p:spPr>
          <a:xfrm>
            <a:off x="4648200" y="1600200"/>
            <a:ext cx="3810000" cy="2286000"/>
          </a:xfrm>
        </p:spPr>
        <p:txBody>
          <a:bodyPr/>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内容占位符 4"/>
          <p:cNvSpPr>
            <a:spLocks noGrp="1"/>
          </p:cNvSpPr>
          <p:nvPr>
            <p:ph sz="quarter" idx="3"/>
          </p:nvPr>
        </p:nvSpPr>
        <p:spPr>
          <a:xfrm>
            <a:off x="4648200" y="4038600"/>
            <a:ext cx="3810000" cy="2286000"/>
          </a:xfrm>
        </p:spPr>
        <p:txBody>
          <a:bodyPr/>
          <a:lstStyle>
            <a:lvl1pPr>
              <a:defRPr>
                <a:ea typeface="黑体" panose="02010609060101010101" pitchFamily="49" charset="-122"/>
              </a:defRPr>
            </a:lvl1pPr>
            <a:lvl2pPr>
              <a:defRPr>
                <a:ea typeface="黑体" panose="02010609060101010101" pitchFamily="49" charset="-122"/>
              </a:defRPr>
            </a:lvl2pPr>
            <a:lvl3pPr>
              <a:defRPr>
                <a:ea typeface="黑体" panose="02010609060101010101" pitchFamily="49" charset="-122"/>
              </a:defRPr>
            </a:lvl3pPr>
            <a:lvl4pPr>
              <a:defRPr>
                <a:ea typeface="黑体" panose="02010609060101010101" pitchFamily="49" charset="-122"/>
              </a:defRPr>
            </a:lvl4pPr>
            <a:lvl5pPr>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6" name="Rectangle 16"/>
          <p:cNvSpPr>
            <a:spLocks noGrp="1" noChangeArrowheads="1"/>
          </p:cNvSpPr>
          <p:nvPr>
            <p:ph type="ftr" sz="quarter" idx="10"/>
          </p:nvPr>
        </p:nvSpPr>
        <p:spPr>
          <a:xfrm>
            <a:off x="3124200" y="6356350"/>
            <a:ext cx="2895600" cy="365125"/>
          </a:xfrm>
          <a:prstGeom prst="rect">
            <a:avLst/>
          </a:prstGeom>
        </p:spPr>
        <p:txBody>
          <a:bodyPr/>
          <a:lstStyle>
            <a:lvl1pPr>
              <a:defRPr/>
            </a:lvl1pPr>
          </a:lstStyle>
          <a:p>
            <a:pPr>
              <a:defRPr/>
            </a:pPr>
            <a:r>
              <a:rPr lang="en-US" altLang="zh-CN"/>
              <a:t>3-</a:t>
            </a:r>
            <a:fld id="{93A75213-5F05-47E6-A8CA-AA904213D7C8}" type="slidenum">
              <a:rPr lang="en-US" altLang="zh-CN"/>
            </a:fld>
            <a:endParaRPr lang="en-US" altLang="zh-CN"/>
          </a:p>
        </p:txBody>
      </p:sp>
    </p:spTree>
  </p:cSld>
  <p:clrMapOvr>
    <a:masterClrMapping/>
  </p:clrMapOvr>
  <p:transition spd="slow">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marL="0" indent="0">
              <a:buNone/>
              <a:defRPr>
                <a:ea typeface="黑体" panose="02010609060101010101" pitchFamily="49" charset="-122"/>
              </a:defRPr>
            </a:lvl1pPr>
            <a:lvl2pPr marL="344170" indent="0">
              <a:buNone/>
              <a:defRPr>
                <a:ea typeface="黑体" panose="02010609060101010101" pitchFamily="49" charset="-122"/>
              </a:defRPr>
            </a:lvl2pPr>
            <a:lvl3pPr marL="671195" indent="0">
              <a:buNone/>
              <a:defRPr>
                <a:ea typeface="黑体" panose="02010609060101010101" pitchFamily="49" charset="-122"/>
              </a:defRPr>
            </a:lvl3pPr>
            <a:lvl4pPr marL="1023620" indent="0">
              <a:buNone/>
              <a:defRPr>
                <a:ea typeface="黑体" panose="02010609060101010101" pitchFamily="49" charset="-122"/>
              </a:defRPr>
            </a:lvl4pPr>
            <a:lvl5pPr marL="1341755" indent="0">
              <a:buNone/>
              <a:defRPr>
                <a:ea typeface="黑体" panose="02010609060101010101" pitchFamily="49"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标题 3"/>
          <p:cNvSpPr>
            <a:spLocks noGrp="1"/>
          </p:cNvSpPr>
          <p:nvPr>
            <p:ph type="title"/>
          </p:nvPr>
        </p:nvSpPr>
        <p:spPr/>
        <p:txBody>
          <a:bodyPr/>
          <a:lstStyle>
            <a:lvl1pPr>
              <a:defRPr>
                <a:ea typeface="黑体" panose="02010609060101010101" pitchFamily="49"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ea typeface="黑体" panose="02010609060101010101" pitchFamily="49"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ea typeface="黑体" panose="02010609060101010101" pitchFamily="49" charset="-122"/>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sz="half" idx="1"/>
          </p:nvPr>
        </p:nvSpPr>
        <p:spPr>
          <a:xfrm>
            <a:off x="457200" y="1600200"/>
            <a:ext cx="4038600" cy="4530725"/>
          </a:xfrm>
        </p:spPr>
        <p:txBody>
          <a:bodyPr/>
          <a:lstStyle>
            <a:lvl1pPr>
              <a:defRPr sz="2800">
                <a:ea typeface="黑体" panose="02010609060101010101" pitchFamily="49" charset="-122"/>
              </a:defRPr>
            </a:lvl1pPr>
            <a:lvl2pPr>
              <a:defRPr sz="2400">
                <a:ea typeface="黑体" panose="02010609060101010101" pitchFamily="49" charset="-122"/>
              </a:defRPr>
            </a:lvl2pPr>
            <a:lvl3pPr>
              <a:defRPr sz="2000">
                <a:ea typeface="黑体" panose="02010609060101010101" pitchFamily="49" charset="-122"/>
              </a:defRPr>
            </a:lvl3pPr>
            <a:lvl4pPr>
              <a:defRPr sz="1800">
                <a:ea typeface="黑体" panose="02010609060101010101" pitchFamily="49" charset="-122"/>
              </a:defRPr>
            </a:lvl4pPr>
            <a:lvl5pPr>
              <a:defRPr sz="1800">
                <a:ea typeface="黑体" panose="02010609060101010101"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内容占位符 3"/>
          <p:cNvSpPr>
            <a:spLocks noGrp="1"/>
          </p:cNvSpPr>
          <p:nvPr>
            <p:ph sz="half" idx="2"/>
          </p:nvPr>
        </p:nvSpPr>
        <p:spPr>
          <a:xfrm>
            <a:off x="4648200" y="1600200"/>
            <a:ext cx="4038600" cy="4530725"/>
          </a:xfrm>
        </p:spPr>
        <p:txBody>
          <a:bodyPr/>
          <a:lstStyle>
            <a:lvl1pPr>
              <a:defRPr sz="2800">
                <a:ea typeface="黑体" panose="02010609060101010101" pitchFamily="49" charset="-122"/>
              </a:defRPr>
            </a:lvl1pPr>
            <a:lvl2pPr>
              <a:defRPr sz="2400">
                <a:ea typeface="黑体" panose="02010609060101010101" pitchFamily="49" charset="-122"/>
              </a:defRPr>
            </a:lvl2pPr>
            <a:lvl3pPr>
              <a:defRPr sz="2000">
                <a:ea typeface="黑体" panose="02010609060101010101" pitchFamily="49" charset="-122"/>
              </a:defRPr>
            </a:lvl3pPr>
            <a:lvl4pPr>
              <a:defRPr sz="1800">
                <a:ea typeface="黑体" panose="02010609060101010101" pitchFamily="49" charset="-122"/>
              </a:defRPr>
            </a:lvl4pPr>
            <a:lvl5pPr>
              <a:defRPr sz="1800">
                <a:ea typeface="黑体" panose="02010609060101010101" pitchFamily="49" charset="-122"/>
              </a:defRPr>
            </a:lvl5pPr>
            <a:lvl6pPr>
              <a:defRPr sz="1800"/>
            </a:lvl6pPr>
            <a:lvl7pPr>
              <a:defRPr sz="1800"/>
            </a:lvl7pPr>
            <a:lvl8pPr>
              <a:defRPr sz="1800"/>
            </a:lvl8pPr>
            <a:lvl9pPr>
              <a:defRPr sz="18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ea typeface="黑体" panose="02010609060101010101" pitchFamily="49" charset="-122"/>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4" name="内容占位符 3"/>
          <p:cNvSpPr>
            <a:spLocks noGrp="1"/>
          </p:cNvSpPr>
          <p:nvPr>
            <p:ph sz="half" idx="2"/>
          </p:nvPr>
        </p:nvSpPr>
        <p:spPr>
          <a:xfrm>
            <a:off x="457200" y="2174875"/>
            <a:ext cx="4040188" cy="3951288"/>
          </a:xfrm>
        </p:spPr>
        <p:txBody>
          <a:bodyPr/>
          <a:lstStyle>
            <a:lvl1pPr>
              <a:defRPr sz="2400">
                <a:ea typeface="黑体" panose="02010609060101010101" pitchFamily="49" charset="-122"/>
              </a:defRPr>
            </a:lvl1pPr>
            <a:lvl2pPr>
              <a:defRPr sz="2000">
                <a:ea typeface="黑体" panose="02010609060101010101" pitchFamily="49" charset="-122"/>
              </a:defRPr>
            </a:lvl2pPr>
            <a:lvl3pPr>
              <a:defRPr sz="1800">
                <a:ea typeface="黑体" panose="02010609060101010101" pitchFamily="49" charset="-122"/>
              </a:defRPr>
            </a:lvl3pPr>
            <a:lvl4pPr>
              <a:defRPr sz="1600">
                <a:ea typeface="黑体" panose="02010609060101010101" pitchFamily="49" charset="-122"/>
              </a:defRPr>
            </a:lvl4pPr>
            <a:lvl5pPr>
              <a:defRPr sz="1600">
                <a:ea typeface="黑体" panose="02010609060101010101" pitchFamily="49"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ea typeface="黑体" panose="02010609060101010101" pitchFamily="49" charset="-122"/>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endParaRPr lang="zh-CN" altLang="en-US" dirty="0" smtClean="0"/>
          </a:p>
        </p:txBody>
      </p:sp>
      <p:sp>
        <p:nvSpPr>
          <p:cNvPr id="6" name="内容占位符 5"/>
          <p:cNvSpPr>
            <a:spLocks noGrp="1"/>
          </p:cNvSpPr>
          <p:nvPr>
            <p:ph sz="quarter" idx="4"/>
          </p:nvPr>
        </p:nvSpPr>
        <p:spPr>
          <a:xfrm>
            <a:off x="4645025" y="2174875"/>
            <a:ext cx="4041775" cy="3951288"/>
          </a:xfrm>
        </p:spPr>
        <p:txBody>
          <a:bodyPr/>
          <a:lstStyle>
            <a:lvl1pPr>
              <a:defRPr sz="2400">
                <a:ea typeface="黑体" panose="02010609060101010101" pitchFamily="49" charset="-122"/>
              </a:defRPr>
            </a:lvl1pPr>
            <a:lvl2pPr>
              <a:defRPr sz="2000">
                <a:ea typeface="黑体" panose="02010609060101010101" pitchFamily="49" charset="-122"/>
              </a:defRPr>
            </a:lvl2pPr>
            <a:lvl3pPr>
              <a:defRPr sz="1800">
                <a:ea typeface="黑体" panose="02010609060101010101" pitchFamily="49" charset="-122"/>
              </a:defRPr>
            </a:lvl3pPr>
            <a:lvl4pPr>
              <a:defRPr sz="1600">
                <a:ea typeface="黑体" panose="02010609060101010101" pitchFamily="49" charset="-122"/>
              </a:defRPr>
            </a:lvl4pPr>
            <a:lvl5pPr>
              <a:defRPr sz="1600">
                <a:ea typeface="黑体" panose="02010609060101010101" pitchFamily="49" charset="-122"/>
              </a:defRPr>
            </a:lvl5pPr>
            <a:lvl6pPr>
              <a:defRPr sz="1600"/>
            </a:lvl6pPr>
            <a:lvl7pPr>
              <a:defRPr sz="1600"/>
            </a:lvl7pPr>
            <a:lvl8pPr>
              <a:defRPr sz="1600"/>
            </a:lvl8pPr>
            <a:lvl9pPr>
              <a:defRPr sz="16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ea typeface="黑体" panose="02010609060101010101" pitchFamily="49" charset="-122"/>
              </a:defRPr>
            </a:lvl1pPr>
          </a:lstStyle>
          <a:p>
            <a:r>
              <a:rPr lang="zh-CN" altLang="en-US" dirty="0" smtClean="0"/>
              <a:t>单击此处编辑母版标题样式</a:t>
            </a:r>
            <a:endParaRPr lang="zh-CN"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ea typeface="黑体" panose="02010609060101010101" pitchFamily="49"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3575050" y="273050"/>
            <a:ext cx="5111750" cy="5853113"/>
          </a:xfrm>
        </p:spPr>
        <p:txBody>
          <a:bodyPr/>
          <a:lstStyle>
            <a:lvl1pPr>
              <a:defRPr sz="3200">
                <a:ea typeface="黑体" panose="02010609060101010101" pitchFamily="49" charset="-122"/>
              </a:defRPr>
            </a:lvl1pPr>
            <a:lvl2pPr>
              <a:defRPr sz="2800">
                <a:ea typeface="黑体" panose="02010609060101010101" pitchFamily="49" charset="-122"/>
              </a:defRPr>
            </a:lvl2pPr>
            <a:lvl3pPr>
              <a:defRPr sz="2400">
                <a:ea typeface="黑体" panose="02010609060101010101" pitchFamily="49" charset="-122"/>
              </a:defRPr>
            </a:lvl3pPr>
            <a:lvl4pPr>
              <a:defRPr sz="2000">
                <a:ea typeface="黑体" panose="02010609060101010101" pitchFamily="49" charset="-122"/>
              </a:defRPr>
            </a:lvl4pPr>
            <a:lvl5pPr>
              <a:defRPr sz="2000">
                <a:ea typeface="黑体" panose="02010609060101010101" pitchFamily="49" charset="-122"/>
              </a:defRPr>
            </a:lvl5pPr>
            <a:lvl6pPr>
              <a:defRPr sz="2000"/>
            </a:lvl6pPr>
            <a:lvl7pPr>
              <a:defRPr sz="2000"/>
            </a:lvl7pPr>
            <a:lvl8pPr>
              <a:defRPr sz="2000"/>
            </a:lvl8pPr>
            <a:lvl9pPr>
              <a:defRPr sz="2000"/>
            </a:lvl9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ea typeface="黑体" panose="02010609060101010101"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ea typeface="黑体" panose="02010609060101010101" pitchFamily="49" charset="-122"/>
              </a:defRPr>
            </a:lvl1pPr>
          </a:lstStyle>
          <a:p>
            <a:r>
              <a:rPr lang="zh-CN" altLang="en-US" dirty="0" smtClean="0"/>
              <a:t>单击此处编辑母版标题样式</a:t>
            </a:r>
            <a:endParaRPr lang="zh-CN" altLang="en-US" dirty="0"/>
          </a:p>
        </p:txBody>
      </p:sp>
      <p:sp>
        <p:nvSpPr>
          <p:cNvPr id="3" name="图片占位符 2"/>
          <p:cNvSpPr>
            <a:spLocks noGrp="1"/>
          </p:cNvSpPr>
          <p:nvPr>
            <p:ph type="pic" idx="1"/>
          </p:nvPr>
        </p:nvSpPr>
        <p:spPr>
          <a:xfrm>
            <a:off x="1792288" y="612775"/>
            <a:ext cx="5486400" cy="4114800"/>
          </a:xfrm>
        </p:spPr>
        <p:txBody>
          <a:bodyPr/>
          <a:lstStyle>
            <a:lvl1pPr marL="0" indent="0">
              <a:buNone/>
              <a:defRPr sz="3200">
                <a:ea typeface="黑体" panose="02010609060101010101" pitchFamily="49" charset="-122"/>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dirty="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ea typeface="黑体" panose="02010609060101010101" pitchFamily="49" charset="-122"/>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dirty="0" smtClean="0"/>
              <a:t>单击此处编辑母版文本样式</a:t>
            </a:r>
            <a:endParaRPr lang="zh-CN" altLang="en-US" dirty="0"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6" Type="http://schemas.openxmlformats.org/officeDocument/2006/relationships/theme" Target="../theme/theme1.xml"/><Relationship Id="rId15" Type="http://schemas.openxmlformats.org/officeDocument/2006/relationships/image" Target="../media/image3.png"/><Relationship Id="rId14" Type="http://schemas.openxmlformats.org/officeDocument/2006/relationships/image" Target="../media/image2.GIF"/><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609600"/>
            <a:ext cx="8229600" cy="8080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单击此处编辑母版标题样式</a:t>
            </a:r>
            <a:endParaRPr lang="zh-CN" altLang="en-US" dirty="0" smtClean="0"/>
          </a:p>
        </p:txBody>
      </p:sp>
      <p:sp>
        <p:nvSpPr>
          <p:cNvPr id="1027" name="Rectangle 3"/>
          <p:cNvSpPr>
            <a:spLocks noGrp="1" noChangeArrowheads="1"/>
          </p:cNvSpPr>
          <p:nvPr>
            <p:ph type="body" idx="1"/>
          </p:nvPr>
        </p:nvSpPr>
        <p:spPr bwMode="auto">
          <a:xfrm>
            <a:off x="457200" y="1600200"/>
            <a:ext cx="82296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smtClean="0"/>
          </a:p>
        </p:txBody>
      </p:sp>
      <p:sp>
        <p:nvSpPr>
          <p:cNvPr id="1028" name="Freeform 7"/>
          <p:cNvSpPr>
            <a:spLocks noChangeArrowheads="1"/>
          </p:cNvSpPr>
          <p:nvPr/>
        </p:nvSpPr>
        <p:spPr bwMode="auto">
          <a:xfrm>
            <a:off x="304800" y="457200"/>
            <a:ext cx="8229600" cy="609600"/>
          </a:xfrm>
          <a:custGeom>
            <a:avLst/>
            <a:gdLst>
              <a:gd name="T0" fmla="*/ 0 w 1000"/>
              <a:gd name="T1" fmla="*/ 371612160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1029" name="Line 8"/>
          <p:cNvSpPr>
            <a:spLocks noChangeShapeType="1"/>
          </p:cNvSpPr>
          <p:nvPr/>
        </p:nvSpPr>
        <p:spPr bwMode="auto">
          <a:xfrm>
            <a:off x="457200" y="6172200"/>
            <a:ext cx="8229600" cy="0"/>
          </a:xfrm>
          <a:prstGeom prst="line">
            <a:avLst/>
          </a:prstGeom>
          <a:noFill/>
          <a:ln w="1905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030" name="Text Box 9"/>
          <p:cNvSpPr txBox="1">
            <a:spLocks noChangeArrowheads="1"/>
          </p:cNvSpPr>
          <p:nvPr userDrawn="1"/>
        </p:nvSpPr>
        <p:spPr bwMode="auto">
          <a:xfrm>
            <a:off x="2209800" y="6461125"/>
            <a:ext cx="5029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defRPr/>
            </a:pPr>
            <a:r>
              <a:rPr lang="zh-CN" altLang="en-US" b="1" smtClean="0">
                <a:solidFill>
                  <a:schemeClr val="tx2"/>
                </a:solidFill>
                <a:ea typeface="隶书" panose="02010509060101010101" pitchFamily="49" charset="-122"/>
              </a:rPr>
              <a:t>清华大学出版社</a:t>
            </a:r>
            <a:endParaRPr lang="zh-CN" altLang="en-US" b="1" smtClean="0">
              <a:solidFill>
                <a:schemeClr val="tx2"/>
              </a:solidFill>
              <a:ea typeface="隶书" panose="02010509060101010101" pitchFamily="49" charset="-122"/>
            </a:endParaRPr>
          </a:p>
        </p:txBody>
      </p:sp>
      <p:sp>
        <p:nvSpPr>
          <p:cNvPr id="1031" name="Text Box 10"/>
          <p:cNvSpPr txBox="1">
            <a:spLocks noChangeArrowheads="1"/>
          </p:cNvSpPr>
          <p:nvPr userDrawn="1"/>
        </p:nvSpPr>
        <p:spPr bwMode="auto">
          <a:xfrm>
            <a:off x="381000" y="76200"/>
            <a:ext cx="3962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defRPr/>
            </a:pPr>
            <a:r>
              <a:rPr lang="zh-CN" altLang="en-US" sz="1800" smtClean="0">
                <a:solidFill>
                  <a:srgbClr val="9900CC"/>
                </a:solidFill>
                <a:latin typeface="方正舒体" panose="02010601030101010101" pitchFamily="2" charset="-122"/>
                <a:ea typeface="方正舒体" panose="02010601030101010101" pitchFamily="2" charset="-122"/>
              </a:rPr>
              <a:t>第</a:t>
            </a:r>
            <a:r>
              <a:rPr lang="en-US" altLang="zh-CN" sz="1800" smtClean="0">
                <a:solidFill>
                  <a:srgbClr val="9900CC"/>
                </a:solidFill>
                <a:latin typeface="方正舒体" panose="02010601030101010101" pitchFamily="2" charset="-122"/>
                <a:ea typeface="方正舒体" panose="02010601030101010101" pitchFamily="2" charset="-122"/>
              </a:rPr>
              <a:t>1</a:t>
            </a:r>
            <a:r>
              <a:rPr lang="zh-CN" altLang="en-US" sz="1800" smtClean="0">
                <a:solidFill>
                  <a:srgbClr val="9900CC"/>
                </a:solidFill>
                <a:latin typeface="方正舒体" panose="02010601030101010101" pitchFamily="2" charset="-122"/>
                <a:ea typeface="方正舒体" panose="02010601030101010101" pitchFamily="2" charset="-122"/>
              </a:rPr>
              <a:t>章 移动通信概论</a:t>
            </a:r>
            <a:endParaRPr lang="zh-CN" altLang="en-US" sz="1800" smtClean="0">
              <a:solidFill>
                <a:srgbClr val="9900CC"/>
              </a:solidFill>
              <a:latin typeface="方正舒体" panose="02010601030101010101" pitchFamily="2" charset="-122"/>
              <a:ea typeface="方正舒体" panose="02010601030101010101" pitchFamily="2" charset="-122"/>
            </a:endParaRPr>
          </a:p>
        </p:txBody>
      </p:sp>
      <p:pic>
        <p:nvPicPr>
          <p:cNvPr id="1032" name="Picture 11" descr="HaoSc4_209_20052410198371"/>
          <p:cNvPicPr>
            <a:picLocks noChangeAspect="1" noChangeArrowheads="1" noCrop="1"/>
          </p:cNvPicPr>
          <p:nvPr userDrawn="1"/>
        </p:nvPicPr>
        <p:blipFill>
          <a:blip r:embed="rId14"/>
          <a:srcRect/>
          <a:stretch>
            <a:fillRect/>
          </a:stretch>
        </p:blipFill>
        <p:spPr bwMode="auto">
          <a:xfrm>
            <a:off x="7543800" y="0"/>
            <a:ext cx="762000"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ctr" rtl="0" eaLnBrk="0" fontAlgn="base" hangingPunct="0">
        <a:spcBef>
          <a:spcPct val="0"/>
        </a:spcBef>
        <a:spcAft>
          <a:spcPct val="0"/>
        </a:spcAft>
        <a:defRPr sz="4200" b="1">
          <a:solidFill>
            <a:srgbClr val="0000FF"/>
          </a:solidFill>
          <a:latin typeface="+mj-lt"/>
          <a:ea typeface="黑体" panose="02010609060101010101" pitchFamily="49" charset="-122"/>
          <a:cs typeface="+mj-cs"/>
        </a:defRPr>
      </a:lvl1pPr>
      <a:lvl2pPr algn="ctr" rtl="0" eaLnBrk="0" fontAlgn="base" hangingPunct="0">
        <a:spcBef>
          <a:spcPct val="0"/>
        </a:spcBef>
        <a:spcAft>
          <a:spcPct val="0"/>
        </a:spcAft>
        <a:defRPr sz="4200" b="1">
          <a:solidFill>
            <a:srgbClr val="0000FF"/>
          </a:solidFill>
          <a:latin typeface="Garamond" panose="02020404030301010803" pitchFamily="18" charset="0"/>
          <a:ea typeface="宋体" panose="02010600030101010101" pitchFamily="2" charset="-122"/>
        </a:defRPr>
      </a:lvl2pPr>
      <a:lvl3pPr algn="ctr" rtl="0" eaLnBrk="0" fontAlgn="base" hangingPunct="0">
        <a:spcBef>
          <a:spcPct val="0"/>
        </a:spcBef>
        <a:spcAft>
          <a:spcPct val="0"/>
        </a:spcAft>
        <a:defRPr sz="4200" b="1">
          <a:solidFill>
            <a:srgbClr val="0000FF"/>
          </a:solidFill>
          <a:latin typeface="Garamond" panose="02020404030301010803" pitchFamily="18" charset="0"/>
          <a:ea typeface="宋体" panose="02010600030101010101" pitchFamily="2" charset="-122"/>
        </a:defRPr>
      </a:lvl3pPr>
      <a:lvl4pPr algn="ctr" rtl="0" eaLnBrk="0" fontAlgn="base" hangingPunct="0">
        <a:spcBef>
          <a:spcPct val="0"/>
        </a:spcBef>
        <a:spcAft>
          <a:spcPct val="0"/>
        </a:spcAft>
        <a:defRPr sz="4200" b="1">
          <a:solidFill>
            <a:srgbClr val="0000FF"/>
          </a:solidFill>
          <a:latin typeface="Garamond" panose="02020404030301010803" pitchFamily="18" charset="0"/>
          <a:ea typeface="宋体" panose="02010600030101010101" pitchFamily="2" charset="-122"/>
        </a:defRPr>
      </a:lvl4pPr>
      <a:lvl5pPr algn="ctr" rtl="0" eaLnBrk="0" fontAlgn="base" hangingPunct="0">
        <a:spcBef>
          <a:spcPct val="0"/>
        </a:spcBef>
        <a:spcAft>
          <a:spcPct val="0"/>
        </a:spcAft>
        <a:defRPr sz="4200" b="1">
          <a:solidFill>
            <a:srgbClr val="0000FF"/>
          </a:solidFill>
          <a:latin typeface="Garamond" panose="02020404030301010803" pitchFamily="18" charset="0"/>
          <a:ea typeface="宋体" panose="02010600030101010101" pitchFamily="2" charset="-122"/>
        </a:defRPr>
      </a:lvl5pPr>
      <a:lvl6pPr marL="457200" algn="ctr" rtl="0" fontAlgn="base">
        <a:spcBef>
          <a:spcPct val="0"/>
        </a:spcBef>
        <a:spcAft>
          <a:spcPct val="0"/>
        </a:spcAft>
        <a:defRPr sz="4200" b="1">
          <a:solidFill>
            <a:srgbClr val="0000FF"/>
          </a:solidFill>
          <a:latin typeface="Garamond" panose="02020404030301010803" pitchFamily="18" charset="0"/>
          <a:ea typeface="宋体" panose="02010600030101010101" pitchFamily="2" charset="-122"/>
        </a:defRPr>
      </a:lvl6pPr>
      <a:lvl7pPr marL="914400" algn="ctr" rtl="0" fontAlgn="base">
        <a:spcBef>
          <a:spcPct val="0"/>
        </a:spcBef>
        <a:spcAft>
          <a:spcPct val="0"/>
        </a:spcAft>
        <a:defRPr sz="4200" b="1">
          <a:solidFill>
            <a:srgbClr val="0000FF"/>
          </a:solidFill>
          <a:latin typeface="Garamond" panose="02020404030301010803" pitchFamily="18" charset="0"/>
          <a:ea typeface="宋体" panose="02010600030101010101" pitchFamily="2" charset="-122"/>
        </a:defRPr>
      </a:lvl7pPr>
      <a:lvl8pPr marL="1371600" algn="ctr" rtl="0" fontAlgn="base">
        <a:spcBef>
          <a:spcPct val="0"/>
        </a:spcBef>
        <a:spcAft>
          <a:spcPct val="0"/>
        </a:spcAft>
        <a:defRPr sz="4200" b="1">
          <a:solidFill>
            <a:srgbClr val="0000FF"/>
          </a:solidFill>
          <a:latin typeface="Garamond" panose="02020404030301010803" pitchFamily="18" charset="0"/>
          <a:ea typeface="宋体" panose="02010600030101010101" pitchFamily="2" charset="-122"/>
        </a:defRPr>
      </a:lvl8pPr>
      <a:lvl9pPr marL="1828800" algn="ctr" rtl="0" fontAlgn="base">
        <a:spcBef>
          <a:spcPct val="0"/>
        </a:spcBef>
        <a:spcAft>
          <a:spcPct val="0"/>
        </a:spcAft>
        <a:defRPr sz="4200" b="1">
          <a:solidFill>
            <a:srgbClr val="0000FF"/>
          </a:solidFill>
          <a:latin typeface="Garamond" panose="02020404030301010803"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Blip>
          <a:blip r:embed="rId15"/>
        </a:buBlip>
        <a:defRPr sz="2800">
          <a:solidFill>
            <a:schemeClr val="tx1"/>
          </a:solidFill>
          <a:latin typeface="+mn-lt"/>
          <a:ea typeface="黑体" panose="02010609060101010101" pitchFamily="49" charset="-122"/>
          <a:cs typeface="+mn-cs"/>
        </a:defRPr>
      </a:lvl1pPr>
      <a:lvl2pPr marL="669925" indent="-325755" algn="l" rtl="0" eaLnBrk="0" fontAlgn="base" hangingPunct="0">
        <a:spcBef>
          <a:spcPct val="20000"/>
        </a:spcBef>
        <a:spcAft>
          <a:spcPct val="0"/>
        </a:spcAft>
        <a:buClr>
          <a:schemeClr val="accent2"/>
        </a:buClr>
        <a:buFont typeface="Wingdings" panose="05000000000000000000" pitchFamily="2" charset="2"/>
        <a:buBlip>
          <a:blip r:embed="rId15"/>
        </a:buBlip>
        <a:defRPr sz="2400">
          <a:solidFill>
            <a:schemeClr val="tx1"/>
          </a:solidFill>
          <a:latin typeface="+mn-lt"/>
          <a:ea typeface="黑体" panose="02010609060101010101" pitchFamily="49" charset="-122"/>
        </a:defRPr>
      </a:lvl2pPr>
      <a:lvl3pPr marL="1022350" indent="-351155" algn="l" rtl="0" eaLnBrk="0" fontAlgn="base" hangingPunct="0">
        <a:spcBef>
          <a:spcPct val="20000"/>
        </a:spcBef>
        <a:spcAft>
          <a:spcPct val="0"/>
        </a:spcAft>
        <a:buClr>
          <a:schemeClr val="accent1"/>
        </a:buClr>
        <a:buFont typeface="Wingdings" panose="05000000000000000000" pitchFamily="2" charset="2"/>
        <a:buBlip>
          <a:blip r:embed="rId15"/>
        </a:buBlip>
        <a:defRPr sz="2000">
          <a:solidFill>
            <a:schemeClr val="tx1"/>
          </a:solidFill>
          <a:latin typeface="+mn-lt"/>
          <a:ea typeface="黑体" panose="02010609060101010101" pitchFamily="49" charset="-122"/>
        </a:defRPr>
      </a:lvl3pPr>
      <a:lvl4pPr marL="1339850" indent="-316230" algn="l" rtl="0" eaLnBrk="0" fontAlgn="base" hangingPunct="0">
        <a:spcBef>
          <a:spcPct val="20000"/>
        </a:spcBef>
        <a:spcAft>
          <a:spcPct val="0"/>
        </a:spcAft>
        <a:buClr>
          <a:schemeClr val="accent2"/>
        </a:buClr>
        <a:buFont typeface="Wingdings" panose="05000000000000000000" pitchFamily="2" charset="2"/>
        <a:buBlip>
          <a:blip r:embed="rId15"/>
        </a:buBlip>
        <a:defRPr sz="2000">
          <a:solidFill>
            <a:schemeClr val="tx1"/>
          </a:solidFill>
          <a:latin typeface="+mn-lt"/>
          <a:ea typeface="黑体" panose="02010609060101010101" pitchFamily="49" charset="-122"/>
        </a:defRPr>
      </a:lvl4pPr>
      <a:lvl5pPr marL="1681480" indent="-339725" algn="l" rtl="0" eaLnBrk="0" fontAlgn="base" hangingPunct="0">
        <a:spcBef>
          <a:spcPct val="20000"/>
        </a:spcBef>
        <a:spcAft>
          <a:spcPct val="0"/>
        </a:spcAft>
        <a:buClr>
          <a:schemeClr val="accent1"/>
        </a:buClr>
        <a:buFont typeface="Wingdings" panose="05000000000000000000" pitchFamily="2" charset="2"/>
        <a:buBlip>
          <a:blip r:embed="rId15"/>
        </a:buBlip>
        <a:defRPr sz="2000">
          <a:solidFill>
            <a:schemeClr val="tx1"/>
          </a:solidFill>
          <a:latin typeface="+mn-lt"/>
          <a:ea typeface="黑体" panose="02010609060101010101" pitchFamily="49" charset="-122"/>
        </a:defRPr>
      </a:lvl5pPr>
      <a:lvl6pPr marL="2138680" indent="-339725" algn="l" rtl="0" fontAlgn="base">
        <a:spcBef>
          <a:spcPct val="20000"/>
        </a:spcBef>
        <a:spcAft>
          <a:spcPct val="0"/>
        </a:spcAft>
        <a:buClr>
          <a:schemeClr val="accent1"/>
        </a:buClr>
        <a:buFont typeface="Wingdings" panose="05000000000000000000" pitchFamily="2" charset="2"/>
        <a:buBlip>
          <a:blip r:embed="rId15"/>
        </a:buBlip>
        <a:defRPr sz="2000">
          <a:solidFill>
            <a:schemeClr val="tx1"/>
          </a:solidFill>
          <a:latin typeface="+mn-lt"/>
          <a:ea typeface="+mj-ea"/>
        </a:defRPr>
      </a:lvl6pPr>
      <a:lvl7pPr marL="2595880" indent="-339725" algn="l" rtl="0" fontAlgn="base">
        <a:spcBef>
          <a:spcPct val="20000"/>
        </a:spcBef>
        <a:spcAft>
          <a:spcPct val="0"/>
        </a:spcAft>
        <a:buClr>
          <a:schemeClr val="accent1"/>
        </a:buClr>
        <a:buFont typeface="Wingdings" panose="05000000000000000000" pitchFamily="2" charset="2"/>
        <a:buBlip>
          <a:blip r:embed="rId15"/>
        </a:buBlip>
        <a:defRPr sz="2000">
          <a:solidFill>
            <a:schemeClr val="tx1"/>
          </a:solidFill>
          <a:latin typeface="+mn-lt"/>
          <a:ea typeface="+mj-ea"/>
        </a:defRPr>
      </a:lvl7pPr>
      <a:lvl8pPr marL="3053080" indent="-339725" algn="l" rtl="0" fontAlgn="base">
        <a:spcBef>
          <a:spcPct val="20000"/>
        </a:spcBef>
        <a:spcAft>
          <a:spcPct val="0"/>
        </a:spcAft>
        <a:buClr>
          <a:schemeClr val="accent1"/>
        </a:buClr>
        <a:buFont typeface="Wingdings" panose="05000000000000000000" pitchFamily="2" charset="2"/>
        <a:buBlip>
          <a:blip r:embed="rId15"/>
        </a:buBlip>
        <a:defRPr sz="2000">
          <a:solidFill>
            <a:schemeClr val="tx1"/>
          </a:solidFill>
          <a:latin typeface="+mn-lt"/>
          <a:ea typeface="+mj-ea"/>
        </a:defRPr>
      </a:lvl8pPr>
      <a:lvl9pPr marL="3510280" indent="-339725" algn="l" rtl="0" fontAlgn="base">
        <a:spcBef>
          <a:spcPct val="20000"/>
        </a:spcBef>
        <a:spcAft>
          <a:spcPct val="0"/>
        </a:spcAft>
        <a:buClr>
          <a:schemeClr val="accent1"/>
        </a:buClr>
        <a:buFont typeface="Wingdings" panose="05000000000000000000" pitchFamily="2" charset="2"/>
        <a:buBlip>
          <a:blip r:embed="rId15"/>
        </a:buBlip>
        <a:defRPr sz="2000">
          <a:solidFill>
            <a:schemeClr val="tx1"/>
          </a:solidFill>
          <a:latin typeface="+mn-lt"/>
          <a:ea typeface="+mj-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emf"/></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103.xml.rels><?xml version="1.0" encoding="UTF-8" standalone="yes"?>
<Relationships xmlns="http://schemas.openxmlformats.org/package/2006/relationships"><Relationship Id="rId5" Type="http://schemas.openxmlformats.org/officeDocument/2006/relationships/notesSlide" Target="../notesSlides/notesSlide22.xml"/><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33.emf"/><Relationship Id="rId1" Type="http://schemas.openxmlformats.org/officeDocument/2006/relationships/oleObject" Target="../embeddings/oleObject8.bin"/></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5.png"/><Relationship Id="rId1" Type="http://schemas.openxmlformats.org/officeDocument/2006/relationships/image" Target="../media/image34.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png"/></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slideLayout" Target="../slideLayouts/slideLayout2.xml"/><Relationship Id="rId5" Type="http://schemas.openxmlformats.org/officeDocument/2006/relationships/oleObject" Target="../embeddings/oleObject12.bin"/><Relationship Id="rId4" Type="http://schemas.openxmlformats.org/officeDocument/2006/relationships/oleObject" Target="../embeddings/oleObject11.bin"/><Relationship Id="rId3" Type="http://schemas.openxmlformats.org/officeDocument/2006/relationships/oleObject" Target="../embeddings/oleObject10.bin"/><Relationship Id="rId2" Type="http://schemas.openxmlformats.org/officeDocument/2006/relationships/image" Target="../media/image37.wmf"/><Relationship Id="rId1" Type="http://schemas.openxmlformats.org/officeDocument/2006/relationships/oleObject" Target="../embeddings/oleObject9.bin"/></Relationships>
</file>

<file path=ppt/slides/_rels/slide117.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38.png"/></Relationships>
</file>

<file path=ppt/slides/_rels/slide118.xml.rels><?xml version="1.0" encoding="UTF-8" standalone="yes"?>
<Relationships xmlns="http://schemas.openxmlformats.org/package/2006/relationships"><Relationship Id="rId5" Type="http://schemas.openxmlformats.org/officeDocument/2006/relationships/notesSlide" Target="../notesSlides/notesSlide31.xml"/><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40.wmf"/><Relationship Id="rId1" Type="http://schemas.openxmlformats.org/officeDocument/2006/relationships/oleObject" Target="../embeddings/oleObject13.bin"/></Relationships>
</file>

<file path=ppt/slides/_rels/slide119.xml.rels><?xml version="1.0" encoding="UTF-8" standalone="yes"?>
<Relationships xmlns="http://schemas.openxmlformats.org/package/2006/relationships"><Relationship Id="rId4" Type="http://schemas.openxmlformats.org/officeDocument/2006/relationships/notesSlide" Target="../notesSlides/notesSlide32.xml"/><Relationship Id="rId3" Type="http://schemas.openxmlformats.org/officeDocument/2006/relationships/slideLayout" Target="../slideLayouts/slideLayout2.xml"/><Relationship Id="rId2" Type="http://schemas.openxmlformats.org/officeDocument/2006/relationships/image" Target="../media/image42.png"/><Relationship Id="rId1" Type="http://schemas.openxmlformats.org/officeDocument/2006/relationships/image" Target="../media/image4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4" Type="http://schemas.openxmlformats.org/officeDocument/2006/relationships/notesSlide" Target="../notesSlides/notesSlide33.xml"/><Relationship Id="rId3" Type="http://schemas.openxmlformats.org/officeDocument/2006/relationships/slideLayout" Target="../slideLayouts/slideLayout2.xml"/><Relationship Id="rId2" Type="http://schemas.openxmlformats.org/officeDocument/2006/relationships/image" Target="../media/image44.png"/><Relationship Id="rId1" Type="http://schemas.openxmlformats.org/officeDocument/2006/relationships/image" Target="../media/image43.png"/></Relationships>
</file>

<file path=ppt/slides/_rels/slide12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image" Target="../media/image46.png"/></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125.xml.rels><?xml version="1.0" encoding="UTF-8" standalone="yes"?>
<Relationships xmlns="http://schemas.openxmlformats.org/package/2006/relationships"><Relationship Id="rId5" Type="http://schemas.openxmlformats.org/officeDocument/2006/relationships/notesSlide" Target="../notesSlides/notesSlide38.xml"/><Relationship Id="rId4" Type="http://schemas.openxmlformats.org/officeDocument/2006/relationships/vmlDrawing" Target="../drawings/vmlDrawing6.vml"/><Relationship Id="rId3" Type="http://schemas.openxmlformats.org/officeDocument/2006/relationships/slideLayout" Target="../slideLayouts/slideLayout12.xml"/><Relationship Id="rId2" Type="http://schemas.openxmlformats.org/officeDocument/2006/relationships/image" Target="../media/image47.wmf"/><Relationship Id="rId1" Type="http://schemas.openxmlformats.org/officeDocument/2006/relationships/oleObject" Target="../embeddings/oleObject14.bin"/></Relationships>
</file>

<file path=ppt/slides/_rels/slide126.xml.rels><?xml version="1.0" encoding="UTF-8" standalone="yes"?>
<Relationships xmlns="http://schemas.openxmlformats.org/package/2006/relationships"><Relationship Id="rId5" Type="http://schemas.openxmlformats.org/officeDocument/2006/relationships/notesSlide" Target="../notesSlides/notesSlide39.xml"/><Relationship Id="rId4" Type="http://schemas.openxmlformats.org/officeDocument/2006/relationships/vmlDrawing" Target="../drawings/vmlDrawing7.vml"/><Relationship Id="rId3" Type="http://schemas.openxmlformats.org/officeDocument/2006/relationships/slideLayout" Target="../slideLayouts/slideLayout12.xml"/><Relationship Id="rId2" Type="http://schemas.openxmlformats.org/officeDocument/2006/relationships/image" Target="../media/image37.wmf"/><Relationship Id="rId1" Type="http://schemas.openxmlformats.org/officeDocument/2006/relationships/oleObject" Target="../embeddings/oleObject15.bin"/></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128.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2.xml"/><Relationship Id="rId1" Type="http://schemas.openxmlformats.org/officeDocument/2006/relationships/image" Target="../media/image48.png"/></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12.xml"/><Relationship Id="rId1" Type="http://schemas.openxmlformats.org/officeDocument/2006/relationships/image" Target="../media/image49.png"/></Relationships>
</file>

<file path=ppt/slides/_rels/slide131.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53.png"/><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image" Target="../media/image50.png"/></Relationships>
</file>

<file path=ppt/slides/_rels/slide132.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4.png"/></Relationships>
</file>

<file path=ppt/slides/_rels/slide13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5.emf"/></Relationships>
</file>

<file path=ppt/slides/_rels/slide134.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6.png"/></Relationships>
</file>

<file path=ppt/slides/_rels/slide135.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7.png"/></Relationships>
</file>

<file path=ppt/slides/_rels/slide13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8.png"/></Relationships>
</file>

<file path=ppt/slides/_rels/slide137.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hyperlink" Target="https://baike.baidu.com/item/%E9%A2%91%E7%8E%87%E7%A8%B3%E5%AE%9A%E5%BA%A6/2554207" TargetMode="External"/><Relationship Id="rId1" Type="http://schemas.openxmlformats.org/officeDocument/2006/relationships/hyperlink" Target="https://baike.baidu.com/item/%E6%94%B6%E5%8F%91%E4%BF%A1%E6%9C%BA/6329465"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59.emf"/></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3.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0.emf"/></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6.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1.emf"/></Relationships>
</file>

<file path=ppt/slides/_rels/slide147.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2.emf"/></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9.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63.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6.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jpe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image" Target="../media/image12.jpe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3.png"/></Relationships>
</file>

<file path=ppt/slides/_rels/slide6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5.jpe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9.png"/><Relationship Id="rId1" Type="http://schemas.openxmlformats.org/officeDocument/2006/relationships/image" Target="../media/image18.png"/></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7" Type="http://schemas.openxmlformats.org/officeDocument/2006/relationships/notesSlide" Target="../notesSlides/notesSlide13.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1.emf"/><Relationship Id="rId3" Type="http://schemas.openxmlformats.org/officeDocument/2006/relationships/oleObject" Target="../embeddings/oleObject2.bin"/><Relationship Id="rId2" Type="http://schemas.openxmlformats.org/officeDocument/2006/relationships/image" Target="../media/image20.emf"/><Relationship Id="rId1" Type="http://schemas.openxmlformats.org/officeDocument/2006/relationships/oleObject" Target="../embeddings/oleObject1.bin"/></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image" Target="../media/image22.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png"/></Relationships>
</file>

<file path=ppt/slides/_rels/slide9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5.png"/><Relationship Id="rId1" Type="http://schemas.openxmlformats.org/officeDocument/2006/relationships/image" Target="../media/image2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29.emf"/><Relationship Id="rId7" Type="http://schemas.openxmlformats.org/officeDocument/2006/relationships/oleObject" Target="../embeddings/oleObject6.bin"/><Relationship Id="rId6" Type="http://schemas.openxmlformats.org/officeDocument/2006/relationships/image" Target="../media/image28.emf"/><Relationship Id="rId5" Type="http://schemas.openxmlformats.org/officeDocument/2006/relationships/oleObject" Target="../embeddings/oleObject5.bin"/><Relationship Id="rId4" Type="http://schemas.openxmlformats.org/officeDocument/2006/relationships/image" Target="../media/image27.emf"/><Relationship Id="rId3" Type="http://schemas.openxmlformats.org/officeDocument/2006/relationships/oleObject" Target="../embeddings/oleObject4.bin"/><Relationship Id="rId2" Type="http://schemas.openxmlformats.org/officeDocument/2006/relationships/image" Target="../media/image26.emf"/><Relationship Id="rId13" Type="http://schemas.openxmlformats.org/officeDocument/2006/relationships/notesSlide" Target="../notesSlides/notesSlide20.xml"/><Relationship Id="rId12" Type="http://schemas.openxmlformats.org/officeDocument/2006/relationships/vmlDrawing" Target="../drawings/vmlDrawing2.vml"/><Relationship Id="rId11" Type="http://schemas.openxmlformats.org/officeDocument/2006/relationships/slideLayout" Target="../slideLayouts/slideLayout2.xml"/><Relationship Id="rId10" Type="http://schemas.openxmlformats.org/officeDocument/2006/relationships/image" Target="../media/image30.emf"/><Relationship Id="rId1" Type="http://schemas.openxmlformats.org/officeDocument/2006/relationships/oleObject" Target="../embeddings/oleObject3.bin"/></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914400" y="2133600"/>
            <a:ext cx="7623175" cy="1143000"/>
          </a:xfrm>
        </p:spPr>
        <p:txBody>
          <a:bodyPr/>
          <a:lstStyle/>
          <a:p>
            <a:pPr eaLnBrk="1" hangingPunct="1"/>
            <a:r>
              <a:rPr lang="zh-CN" altLang="en-US" smtClean="0">
                <a:latin typeface="方正舒体" panose="02010601030101010101" pitchFamily="2" charset="-122"/>
                <a:ea typeface="方正舒体" panose="02010601030101010101" pitchFamily="2" charset="-122"/>
              </a:rPr>
              <a:t>第</a:t>
            </a:r>
            <a:r>
              <a:rPr lang="en-US" altLang="zh-CN" smtClean="0">
                <a:latin typeface="方正舒体" panose="02010601030101010101" pitchFamily="2" charset="-122"/>
                <a:ea typeface="方正舒体" panose="02010601030101010101" pitchFamily="2" charset="-122"/>
              </a:rPr>
              <a:t>1</a:t>
            </a:r>
            <a:r>
              <a:rPr lang="zh-CN" altLang="en-US" smtClean="0">
                <a:latin typeface="方正舒体" panose="02010601030101010101" pitchFamily="2" charset="-122"/>
                <a:ea typeface="方正舒体" panose="02010601030101010101" pitchFamily="2" charset="-122"/>
              </a:rPr>
              <a:t>章   移动通信概述</a:t>
            </a:r>
            <a:endParaRPr lang="zh-CN" altLang="en-US" smtClean="0">
              <a:latin typeface="方正舒体" panose="02010601030101010101" pitchFamily="2" charset="-122"/>
              <a:ea typeface="方正舒体" panose="0201060103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1.2 </a:t>
            </a:r>
            <a:r>
              <a:rPr lang="zh-CN" altLang="en-US" sz="3800" dirty="0" smtClean="0"/>
              <a:t>移动通信的发展历程</a:t>
            </a:r>
            <a:endParaRPr lang="zh-CN" altLang="en-US" sz="3800" dirty="0" smtClean="0"/>
          </a:p>
        </p:txBody>
      </p:sp>
      <p:sp>
        <p:nvSpPr>
          <p:cNvPr id="14339" name="Rectangle 3"/>
          <p:cNvSpPr>
            <a:spLocks noGrp="1" noChangeArrowheads="1"/>
          </p:cNvSpPr>
          <p:nvPr>
            <p:ph type="body" idx="1"/>
          </p:nvPr>
        </p:nvSpPr>
        <p:spPr>
          <a:xfrm>
            <a:off x="304800" y="1524000"/>
            <a:ext cx="8229600" cy="4267200"/>
          </a:xfrm>
        </p:spPr>
        <p:txBody>
          <a:bodyPr/>
          <a:lstStyle/>
          <a:p>
            <a:pPr eaLnBrk="1" hangingPunct="1">
              <a:lnSpc>
                <a:spcPct val="150000"/>
              </a:lnSpc>
            </a:pPr>
            <a:r>
              <a:rPr lang="en-US" altLang="zh-CN" sz="3200" b="1" dirty="0" smtClean="0"/>
              <a:t>      </a:t>
            </a:r>
            <a:r>
              <a:rPr lang="zh-CN" altLang="zh-CN" sz="3200" b="1" dirty="0" smtClean="0"/>
              <a:t>（</a:t>
            </a:r>
            <a:r>
              <a:rPr lang="en-US" altLang="zh-CN" sz="3200" b="1" dirty="0" smtClean="0"/>
              <a:t>6</a:t>
            </a:r>
            <a:r>
              <a:rPr lang="zh-CN" altLang="zh-CN" sz="3200" b="1" dirty="0" smtClean="0"/>
              <a:t>）第</a:t>
            </a:r>
            <a:r>
              <a:rPr lang="en-US" altLang="zh-CN" sz="3200" b="1" dirty="0" smtClean="0"/>
              <a:t>6</a:t>
            </a:r>
            <a:r>
              <a:rPr lang="zh-CN" altLang="zh-CN" sz="3200" b="1" dirty="0" smtClean="0"/>
              <a:t>阶段从</a:t>
            </a:r>
            <a:r>
              <a:rPr lang="en-US" altLang="zh-CN" sz="3200" b="1" dirty="0" smtClean="0"/>
              <a:t>20</a:t>
            </a:r>
            <a:r>
              <a:rPr lang="zh-CN" altLang="zh-CN" sz="3200" b="1" dirty="0" smtClean="0"/>
              <a:t>世纪</a:t>
            </a:r>
            <a:r>
              <a:rPr lang="en-US" altLang="zh-CN" sz="3200" b="1" dirty="0" smtClean="0"/>
              <a:t> 90</a:t>
            </a:r>
            <a:r>
              <a:rPr lang="zh-CN" altLang="zh-CN" sz="3200" b="1" dirty="0" smtClean="0"/>
              <a:t>年代末到</a:t>
            </a:r>
            <a:r>
              <a:rPr lang="en-US" altLang="zh-CN" sz="3200" b="1" dirty="0" smtClean="0"/>
              <a:t>21</a:t>
            </a:r>
            <a:r>
              <a:rPr lang="zh-CN" altLang="zh-CN" sz="3200" b="1" dirty="0" smtClean="0"/>
              <a:t>世纪初。进行第三代（</a:t>
            </a:r>
            <a:r>
              <a:rPr lang="en-US" altLang="zh-CN" sz="3200" b="1" dirty="0" smtClean="0"/>
              <a:t>3G</a:t>
            </a:r>
            <a:r>
              <a:rPr lang="zh-CN" altLang="zh-CN" sz="3200" b="1" dirty="0" smtClean="0"/>
              <a:t>）移动通信系统的研究。</a:t>
            </a:r>
            <a:endParaRPr lang="zh-CN" altLang="zh-CN" sz="3200" b="1" dirty="0" smtClean="0"/>
          </a:p>
        </p:txBody>
      </p:sp>
    </p:spTree>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标题 2"/>
          <p:cNvSpPr>
            <a:spLocks noGrp="1"/>
          </p:cNvSpPr>
          <p:nvPr>
            <p:ph type="title"/>
          </p:nvPr>
        </p:nvSpPr>
        <p:spPr/>
        <p:txBody>
          <a:bodyPr/>
          <a:lstStyle/>
          <a:p>
            <a:endParaRPr lang="zh-CN" altLang="en-US" dirty="0" smtClean="0"/>
          </a:p>
        </p:txBody>
      </p:sp>
      <p:pic>
        <p:nvPicPr>
          <p:cNvPr id="105475" name="Picture 2"/>
          <p:cNvPicPr>
            <a:picLocks noGrp="1" noChangeAspect="1" noChangeArrowheads="1"/>
          </p:cNvPicPr>
          <p:nvPr>
            <p:ph idx="1"/>
          </p:nvPr>
        </p:nvPicPr>
        <p:blipFill>
          <a:blip r:embed="rId1" cstate="print">
            <a:extLst>
              <a:ext uri="{28A0092B-C50C-407E-A947-70E740481C1C}">
                <a14:useLocalDpi xmlns:a14="http://schemas.microsoft.com/office/drawing/2010/main" val="0"/>
              </a:ext>
            </a:extLst>
          </a:blip>
          <a:srcRect/>
          <a:stretch>
            <a:fillRect/>
          </a:stretch>
        </p:blipFill>
        <p:spPr>
          <a:xfrm>
            <a:off x="76200" y="1905000"/>
            <a:ext cx="8458200" cy="3482975"/>
          </a:xfr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nvPr>
        </p:nvSpPr>
        <p:spPr>
          <a:xfrm>
            <a:off x="1393825" y="274638"/>
            <a:ext cx="6892925" cy="1011237"/>
          </a:xfrm>
        </p:spPr>
        <p:txBody>
          <a:bodyPr/>
          <a:lstStyle/>
          <a:p>
            <a:pPr eaLnBrk="1" hangingPunct="1"/>
            <a:r>
              <a:rPr lang="en-US" altLang="zh-CN" sz="3600" smtClean="0">
                <a:solidFill>
                  <a:schemeClr val="bg1"/>
                </a:solidFill>
                <a:latin typeface="方正兰亭粗黑简体"/>
                <a:ea typeface="方正兰亭粗黑简体"/>
                <a:cs typeface="方正兰亭粗黑简体"/>
              </a:rPr>
              <a:t>3</a:t>
            </a:r>
            <a:r>
              <a:rPr lang="zh-CN" altLang="en-US" sz="3600" smtClean="0">
                <a:solidFill>
                  <a:schemeClr val="bg1"/>
                </a:solidFill>
                <a:latin typeface="方正兰亭粗黑简体"/>
                <a:ea typeface="方正兰亭粗黑简体"/>
                <a:cs typeface="方正兰亭粗黑简体"/>
              </a:rPr>
              <a:t>、区群</a:t>
            </a:r>
            <a:endParaRPr lang="zh-CN" altLang="en-US" sz="3600" smtClean="0">
              <a:solidFill>
                <a:schemeClr val="bg1"/>
              </a:solidFill>
              <a:latin typeface="方正兰亭粗黑简体"/>
              <a:ea typeface="方正兰亭粗黑简体"/>
              <a:cs typeface="方正兰亭粗黑简体"/>
            </a:endParaRPr>
          </a:p>
        </p:txBody>
      </p:sp>
      <p:sp>
        <p:nvSpPr>
          <p:cNvPr id="106499" name="Rectangle 3"/>
          <p:cNvSpPr>
            <a:spLocks noGrp="1" noChangeArrowheads="1"/>
          </p:cNvSpPr>
          <p:nvPr>
            <p:ph type="body" idx="1"/>
          </p:nvPr>
        </p:nvSpPr>
        <p:spPr>
          <a:xfrm>
            <a:off x="609600" y="1143000"/>
            <a:ext cx="7772400" cy="4724400"/>
          </a:xfrm>
        </p:spPr>
        <p:txBody>
          <a:bodyPr/>
          <a:lstStyle/>
          <a:p>
            <a:pPr eaLnBrk="1" hangingPunct="1">
              <a:lnSpc>
                <a:spcPct val="150000"/>
              </a:lnSpc>
            </a:pPr>
            <a:r>
              <a:rPr lang="en-US" altLang="zh-CN" b="1" dirty="0" smtClean="0">
                <a:latin typeface="黑体" panose="02010609060101010101" pitchFamily="49" charset="-122"/>
              </a:rPr>
              <a:t>3</a:t>
            </a:r>
            <a:r>
              <a:rPr lang="zh-CN" altLang="en-US" b="1" dirty="0" smtClean="0">
                <a:latin typeface="黑体" panose="02010609060101010101" pitchFamily="49" charset="-122"/>
              </a:rPr>
              <a:t>）</a:t>
            </a:r>
            <a:r>
              <a:rPr lang="zh-CN" altLang="en-US" b="1" dirty="0" smtClean="0">
                <a:solidFill>
                  <a:srgbClr val="FF0000"/>
                </a:solidFill>
                <a:latin typeface="黑体" panose="02010609060101010101" pitchFamily="49" charset="-122"/>
              </a:rPr>
              <a:t>区群（簇）</a:t>
            </a:r>
            <a:r>
              <a:rPr lang="zh-CN" altLang="en-US" b="1" dirty="0" smtClean="0">
                <a:latin typeface="黑体" panose="02010609060101010101" pitchFamily="49" charset="-122"/>
              </a:rPr>
              <a:t>的概念</a:t>
            </a:r>
            <a:endParaRPr lang="zh-CN" altLang="en-US" b="1" dirty="0" smtClean="0">
              <a:latin typeface="黑体" panose="02010609060101010101" pitchFamily="49" charset="-122"/>
            </a:endParaRPr>
          </a:p>
          <a:p>
            <a:pPr marL="342900" lvl="1" eaLnBrk="1" hangingPunct="1">
              <a:lnSpc>
                <a:spcPct val="150000"/>
              </a:lnSpc>
              <a:buClr>
                <a:srgbClr val="0000FF"/>
              </a:buClr>
              <a:buFont typeface="Wingdings" panose="05000000000000000000" pitchFamily="2" charset="2"/>
              <a:buChar char="p"/>
            </a:pPr>
            <a:r>
              <a:rPr lang="zh-CN" altLang="en-US" sz="2800" b="1" dirty="0" smtClean="0">
                <a:latin typeface="黑体" panose="02010609060101010101" pitchFamily="49" charset="-122"/>
              </a:rPr>
              <a:t> 指共同使用全部可用频率的</a:t>
            </a:r>
            <a:r>
              <a:rPr lang="en-US" altLang="zh-CN" sz="2800" b="1" dirty="0" smtClean="0">
                <a:latin typeface="黑体" panose="02010609060101010101" pitchFamily="49" charset="-122"/>
              </a:rPr>
              <a:t>N</a:t>
            </a:r>
            <a:r>
              <a:rPr lang="zh-CN" altLang="en-US" sz="2800" b="1" dirty="0" smtClean="0">
                <a:latin typeface="黑体" panose="02010609060101010101" pitchFamily="49" charset="-122"/>
              </a:rPr>
              <a:t>个小区。</a:t>
            </a:r>
            <a:endParaRPr lang="en-US" altLang="zh-CN" sz="2800" b="1" dirty="0" smtClean="0">
              <a:latin typeface="黑体" panose="02010609060101010101" pitchFamily="49" charset="-122"/>
            </a:endParaRPr>
          </a:p>
          <a:p>
            <a:pPr marL="342900" lvl="1" eaLnBrk="1" hangingPunct="1">
              <a:lnSpc>
                <a:spcPct val="150000"/>
              </a:lnSpc>
              <a:buClr>
                <a:srgbClr val="0000FF"/>
              </a:buClr>
              <a:buFont typeface="Wingdings" panose="05000000000000000000" pitchFamily="2" charset="2"/>
              <a:buChar char="p"/>
            </a:pPr>
            <a:r>
              <a:rPr lang="en-US" altLang="zh-CN" b="1" dirty="0" smtClean="0">
                <a:latin typeface="黑体" panose="02010609060101010101" pitchFamily="49" charset="-122"/>
              </a:rPr>
              <a:t> </a:t>
            </a:r>
            <a:r>
              <a:rPr lang="zh-CN" altLang="en-US" b="1" dirty="0" smtClean="0">
                <a:latin typeface="黑体" panose="02010609060101010101" pitchFamily="49" charset="-122"/>
              </a:rPr>
              <a:t>区群的</a:t>
            </a:r>
            <a:r>
              <a:rPr lang="zh-CN" altLang="en-US" sz="2800" b="1" dirty="0" smtClean="0">
                <a:latin typeface="黑体" panose="02010609060101010101" pitchFamily="49" charset="-122"/>
              </a:rPr>
              <a:t>特点</a:t>
            </a:r>
            <a:endParaRPr lang="zh-CN" altLang="en-US" sz="2800" b="1" dirty="0" smtClean="0">
              <a:latin typeface="黑体" panose="02010609060101010101" pitchFamily="49" charset="-122"/>
            </a:endParaRPr>
          </a:p>
          <a:p>
            <a:pPr marL="669925" lvl="2">
              <a:lnSpc>
                <a:spcPct val="150000"/>
              </a:lnSpc>
              <a:buClr>
                <a:srgbClr val="FF0000"/>
              </a:buClr>
              <a:buFont typeface="Wingdings" panose="05000000000000000000" pitchFamily="2" charset="2"/>
              <a:buChar char="ü"/>
            </a:pPr>
            <a:r>
              <a:rPr lang="zh-CN" altLang="en-US" sz="2400" b="1" dirty="0" smtClean="0">
                <a:latin typeface="黑体" panose="02010609060101010101" pitchFamily="49" charset="-122"/>
              </a:rPr>
              <a:t>在一个区群内各小区使用不同的频率，不同的区群可以重复使用相同的频率。</a:t>
            </a:r>
            <a:endParaRPr lang="zh-CN" altLang="en-US" b="1" dirty="0" smtClean="0">
              <a:latin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标题 2"/>
          <p:cNvSpPr>
            <a:spLocks noGrp="1"/>
          </p:cNvSpPr>
          <p:nvPr>
            <p:ph type="title"/>
          </p:nvPr>
        </p:nvSpPr>
        <p:spPr/>
        <p:txBody>
          <a:bodyPr/>
          <a:lstStyle/>
          <a:p>
            <a:r>
              <a:rPr lang="zh-CN" altLang="zh-CN" sz="2400" dirty="0" smtClean="0">
                <a:solidFill>
                  <a:schemeClr val="tx1"/>
                </a:solidFill>
              </a:rPr>
              <a:t>七小区频率复用</a:t>
            </a:r>
            <a:r>
              <a:rPr lang="zh-CN" altLang="en-US" sz="2400" dirty="0" smtClean="0">
                <a:solidFill>
                  <a:schemeClr val="tx1"/>
                </a:solidFill>
              </a:rPr>
              <a:t>示意图</a:t>
            </a:r>
            <a:endParaRPr lang="zh-CN" altLang="en-US" sz="2400" dirty="0" smtClean="0">
              <a:solidFill>
                <a:schemeClr val="tx1"/>
              </a:solidFill>
            </a:endParaRPr>
          </a:p>
        </p:txBody>
      </p:sp>
      <p:pic>
        <p:nvPicPr>
          <p:cNvPr id="107523" name="Picture 2"/>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1624013" y="1447800"/>
            <a:ext cx="5462587" cy="4479925"/>
          </a:xfrm>
          <a:noFill/>
        </p:spPr>
      </p:pic>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1393825" y="274638"/>
            <a:ext cx="6892925" cy="1011237"/>
          </a:xfrm>
        </p:spPr>
        <p:txBody>
          <a:bodyPr/>
          <a:lstStyle/>
          <a:p>
            <a:pPr eaLnBrk="1" hangingPunct="1"/>
            <a:r>
              <a:rPr lang="en-US" altLang="zh-CN" sz="3600" smtClean="0">
                <a:solidFill>
                  <a:schemeClr val="bg1"/>
                </a:solidFill>
                <a:latin typeface="方正兰亭粗黑简体"/>
                <a:ea typeface="方正兰亭粗黑简体"/>
                <a:cs typeface="方正兰亭粗黑简体"/>
              </a:rPr>
              <a:t>3</a:t>
            </a:r>
            <a:r>
              <a:rPr lang="zh-CN" altLang="en-US" sz="3600" smtClean="0">
                <a:solidFill>
                  <a:schemeClr val="bg1"/>
                </a:solidFill>
                <a:latin typeface="方正兰亭粗黑简体"/>
                <a:ea typeface="方正兰亭粗黑简体"/>
                <a:cs typeface="方正兰亭粗黑简体"/>
              </a:rPr>
              <a:t>、区群</a:t>
            </a:r>
            <a:endParaRPr lang="zh-CN" altLang="en-US" sz="3600" smtClean="0">
              <a:solidFill>
                <a:schemeClr val="bg1"/>
              </a:solidFill>
              <a:latin typeface="方正兰亭粗黑简体"/>
              <a:ea typeface="方正兰亭粗黑简体"/>
              <a:cs typeface="方正兰亭粗黑简体"/>
            </a:endParaRPr>
          </a:p>
        </p:txBody>
      </p:sp>
      <p:sp>
        <p:nvSpPr>
          <p:cNvPr id="108547" name="Rectangle 3"/>
          <p:cNvSpPr>
            <a:spLocks noGrp="1" noChangeArrowheads="1"/>
          </p:cNvSpPr>
          <p:nvPr>
            <p:ph type="body" idx="1"/>
          </p:nvPr>
        </p:nvSpPr>
        <p:spPr>
          <a:xfrm>
            <a:off x="685800" y="914400"/>
            <a:ext cx="7772400" cy="4724400"/>
          </a:xfrm>
        </p:spPr>
        <p:txBody>
          <a:bodyPr/>
          <a:lstStyle/>
          <a:p>
            <a:pPr eaLnBrk="1" hangingPunct="1">
              <a:lnSpc>
                <a:spcPct val="150000"/>
              </a:lnSpc>
            </a:pPr>
            <a:r>
              <a:rPr lang="zh-CN" altLang="en-US" b="1" dirty="0" smtClean="0">
                <a:solidFill>
                  <a:srgbClr val="FF0000"/>
                </a:solidFill>
                <a:latin typeface="黑体" panose="02010609060101010101" pitchFamily="49" charset="-122"/>
              </a:rPr>
              <a:t>  区群</a:t>
            </a:r>
            <a:r>
              <a:rPr lang="zh-CN" altLang="en-US" b="1" dirty="0" smtClean="0">
                <a:solidFill>
                  <a:srgbClr val="FF0000"/>
                </a:solidFill>
                <a:latin typeface="黑体" panose="02010609060101010101" pitchFamily="49" charset="-122"/>
              </a:rPr>
              <a:t>大小</a:t>
            </a:r>
            <a:r>
              <a:rPr lang="zh-CN" altLang="en-US" b="1" dirty="0" smtClean="0">
                <a:latin typeface="黑体" panose="02010609060101010101" pitchFamily="49" charset="-122"/>
              </a:rPr>
              <a:t>的确定</a:t>
            </a:r>
            <a:endParaRPr lang="zh-CN" altLang="en-US" b="1" dirty="0" smtClean="0">
              <a:latin typeface="黑体" panose="02010609060101010101" pitchFamily="49" charset="-122"/>
            </a:endParaRPr>
          </a:p>
          <a:p>
            <a:pPr marL="342900" lvl="1" eaLnBrk="1" hangingPunct="1">
              <a:lnSpc>
                <a:spcPct val="150000"/>
              </a:lnSpc>
              <a:buClr>
                <a:srgbClr val="0000FF"/>
              </a:buClr>
              <a:buFont typeface="Wingdings" panose="05000000000000000000" pitchFamily="2" charset="2"/>
              <a:buChar char="p"/>
            </a:pPr>
            <a:r>
              <a:rPr lang="zh-CN" altLang="en-US" sz="2800" b="1" dirty="0" smtClean="0">
                <a:latin typeface="黑体" panose="02010609060101010101" pitchFamily="49" charset="-122"/>
              </a:rPr>
              <a:t> 满足两个条件：</a:t>
            </a:r>
            <a:endParaRPr lang="zh-CN" altLang="en-US" sz="2800" b="1" dirty="0" smtClean="0">
              <a:latin typeface="黑体" panose="02010609060101010101" pitchFamily="49" charset="-122"/>
            </a:endParaRPr>
          </a:p>
          <a:p>
            <a:pPr marL="1301750" lvl="2" indent="-488950">
              <a:lnSpc>
                <a:spcPct val="150000"/>
              </a:lnSpc>
              <a:buClr>
                <a:srgbClr val="FF0000"/>
              </a:buClr>
              <a:buFont typeface="Wingdings" panose="05000000000000000000" pitchFamily="2" charset="2"/>
              <a:buChar char="ü"/>
            </a:pPr>
            <a:r>
              <a:rPr lang="zh-CN" altLang="en-US" b="1" dirty="0" smtClean="0">
                <a:latin typeface="黑体" panose="02010609060101010101" pitchFamily="49" charset="-122"/>
              </a:rPr>
              <a:t>区群之间可以邻接，且无缝隙无重叠地覆盖。</a:t>
            </a:r>
            <a:endParaRPr lang="zh-CN" altLang="en-US" b="1" dirty="0" smtClean="0">
              <a:latin typeface="黑体" panose="02010609060101010101" pitchFamily="49" charset="-122"/>
            </a:endParaRPr>
          </a:p>
          <a:p>
            <a:pPr marL="1301750" lvl="2" indent="-488950">
              <a:lnSpc>
                <a:spcPct val="150000"/>
              </a:lnSpc>
              <a:buClr>
                <a:srgbClr val="FF0000"/>
              </a:buClr>
              <a:buFont typeface="Wingdings" panose="05000000000000000000" pitchFamily="2" charset="2"/>
              <a:buChar char="ü"/>
            </a:pPr>
            <a:r>
              <a:rPr lang="zh-CN" altLang="en-US" b="1" dirty="0" smtClean="0">
                <a:latin typeface="黑体" panose="02010609060101010101" pitchFamily="49" charset="-122"/>
              </a:rPr>
              <a:t>各相邻同频小区的距离相等。</a:t>
            </a:r>
            <a:endParaRPr lang="zh-CN" altLang="en-US" b="1" dirty="0" smtClean="0">
              <a:latin typeface="黑体" panose="02010609060101010101" pitchFamily="49" charset="-122"/>
            </a:endParaRPr>
          </a:p>
          <a:p>
            <a:pPr marL="342900" lvl="1">
              <a:lnSpc>
                <a:spcPct val="150000"/>
              </a:lnSpc>
              <a:buClr>
                <a:srgbClr val="0000FF"/>
              </a:buClr>
              <a:buFont typeface="Wingdings" panose="05000000000000000000" pitchFamily="2" charset="2"/>
              <a:buChar char="p"/>
            </a:pPr>
            <a:r>
              <a:rPr lang="zh-CN" altLang="en-US" b="1" dirty="0" smtClean="0">
                <a:latin typeface="黑体" panose="02010609060101010101" pitchFamily="49" charset="-122"/>
              </a:rPr>
              <a:t> 区群内的小区个数应满足下式：</a:t>
            </a:r>
            <a:endParaRPr lang="zh-CN" altLang="en-US" sz="3200" b="1" dirty="0" smtClean="0">
              <a:latin typeface="黑体" panose="02010609060101010101" pitchFamily="49" charset="-122"/>
            </a:endParaRPr>
          </a:p>
        </p:txBody>
      </p:sp>
      <p:graphicFrame>
        <p:nvGraphicFramePr>
          <p:cNvPr id="108548" name="Object 2"/>
          <p:cNvGraphicFramePr>
            <a:graphicFrameLocks noChangeAspect="1"/>
          </p:cNvGraphicFramePr>
          <p:nvPr/>
        </p:nvGraphicFramePr>
        <p:xfrm>
          <a:off x="1600200" y="4419600"/>
          <a:ext cx="6108700" cy="508000"/>
        </p:xfrm>
        <a:graphic>
          <a:graphicData uri="http://schemas.openxmlformats.org/presentationml/2006/ole">
            <mc:AlternateContent xmlns:mc="http://schemas.openxmlformats.org/markup-compatibility/2006">
              <mc:Choice xmlns:v="urn:schemas-microsoft-com:vml" Requires="v">
                <p:oleObj spid="_x0000_s108553" name="Equation" r:id="rId1" imgW="65297685" imgH="5544185" progId="Equation.DSMT4">
                  <p:embed/>
                </p:oleObj>
              </mc:Choice>
              <mc:Fallback>
                <p:oleObj name="Equation" r:id="rId1" imgW="65297685" imgH="5544185" progId="Equation.DSMT4">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4419600"/>
                        <a:ext cx="6108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spd="slow"/>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a:xfrm>
            <a:off x="1393825" y="274638"/>
            <a:ext cx="6892925" cy="1011237"/>
          </a:xfrm>
        </p:spPr>
        <p:txBody>
          <a:bodyPr/>
          <a:lstStyle/>
          <a:p>
            <a:pPr eaLnBrk="1" hangingPunct="1"/>
            <a:r>
              <a:rPr lang="en-US" altLang="zh-CN" sz="3600" smtClean="0">
                <a:solidFill>
                  <a:schemeClr val="bg1"/>
                </a:solidFill>
                <a:latin typeface="方正兰亭粗黑简体"/>
                <a:ea typeface="方正兰亭粗黑简体"/>
                <a:cs typeface="方正兰亭粗黑简体"/>
              </a:rPr>
              <a:t>3</a:t>
            </a:r>
            <a:r>
              <a:rPr lang="zh-CN" altLang="en-US" sz="3600" smtClean="0">
                <a:solidFill>
                  <a:schemeClr val="bg1"/>
                </a:solidFill>
                <a:latin typeface="方正兰亭粗黑简体"/>
                <a:ea typeface="方正兰亭粗黑简体"/>
                <a:cs typeface="方正兰亭粗黑简体"/>
              </a:rPr>
              <a:t>、区群</a:t>
            </a:r>
            <a:endParaRPr lang="zh-CN" altLang="en-US" sz="3600" smtClean="0">
              <a:solidFill>
                <a:schemeClr val="bg1"/>
              </a:solidFill>
              <a:latin typeface="方正兰亭粗黑简体"/>
              <a:ea typeface="方正兰亭粗黑简体"/>
              <a:cs typeface="方正兰亭粗黑简体"/>
            </a:endParaRPr>
          </a:p>
        </p:txBody>
      </p:sp>
      <p:graphicFrame>
        <p:nvGraphicFramePr>
          <p:cNvPr id="5" name="表格 4"/>
          <p:cNvGraphicFramePr>
            <a:graphicFrameLocks noGrp="1"/>
          </p:cNvGraphicFramePr>
          <p:nvPr/>
        </p:nvGraphicFramePr>
        <p:xfrm>
          <a:off x="1319213" y="2057400"/>
          <a:ext cx="6834186" cy="2514599"/>
        </p:xfrm>
        <a:graphic>
          <a:graphicData uri="http://schemas.openxmlformats.org/drawingml/2006/table">
            <a:tbl>
              <a:tblPr/>
              <a:tblGrid>
                <a:gridCol w="1138764"/>
                <a:gridCol w="1138764"/>
                <a:gridCol w="1138764"/>
                <a:gridCol w="1138764"/>
                <a:gridCol w="1139565"/>
                <a:gridCol w="1139565"/>
              </a:tblGrid>
              <a:tr h="818003">
                <a:tc>
                  <a:txBody>
                    <a:bodyPr/>
                    <a:lstStyle/>
                    <a:p>
                      <a:pPr indent="228600" algn="ctr">
                        <a:spcAft>
                          <a:spcPts val="0"/>
                        </a:spcAft>
                      </a:pPr>
                      <a:r>
                        <a:rPr lang="en-US" sz="2400" kern="100" dirty="0">
                          <a:latin typeface="方正兰亭粗黑简体" pitchFamily="2" charset="-122"/>
                          <a:ea typeface="方正兰亭粗黑简体" pitchFamily="2" charset="-122"/>
                          <a:cs typeface="Times New Roman" panose="02020603050405020304" pitchFamily="18" charset="0"/>
                        </a:rPr>
                        <a:t>j         </a:t>
                      </a:r>
                      <a:r>
                        <a:rPr lang="en-US" sz="2400" kern="100" dirty="0" err="1">
                          <a:latin typeface="方正兰亭粗黑简体" pitchFamily="2" charset="-122"/>
                          <a:ea typeface="方正兰亭粗黑简体" pitchFamily="2" charset="-122"/>
                          <a:cs typeface="Times New Roman" panose="02020603050405020304" pitchFamily="18" charset="0"/>
                        </a:rPr>
                        <a:t>i</a:t>
                      </a:r>
                      <a:endParaRPr lang="zh-CN" sz="2400" kern="100" dirty="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dirty="0">
                          <a:latin typeface="方正兰亭粗黑简体" pitchFamily="2" charset="-122"/>
                          <a:ea typeface="方正兰亭粗黑简体" pitchFamily="2" charset="-122"/>
                          <a:cs typeface="Times New Roman" panose="02020603050405020304" pitchFamily="18" charset="0"/>
                        </a:rPr>
                        <a:t>0</a:t>
                      </a:r>
                      <a:endParaRPr lang="zh-CN" sz="2400" kern="100" dirty="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1</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2</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3</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4</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149">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1</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1</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dirty="0">
                          <a:latin typeface="方正兰亭粗黑简体" pitchFamily="2" charset="-122"/>
                          <a:ea typeface="方正兰亭粗黑简体" pitchFamily="2" charset="-122"/>
                          <a:cs typeface="Times New Roman" panose="02020603050405020304" pitchFamily="18" charset="0"/>
                        </a:rPr>
                        <a:t>3</a:t>
                      </a:r>
                      <a:endParaRPr lang="zh-CN" sz="2400" kern="100" dirty="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7</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13</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dirty="0">
                          <a:latin typeface="方正兰亭粗黑简体" pitchFamily="2" charset="-122"/>
                          <a:ea typeface="方正兰亭粗黑简体" pitchFamily="2" charset="-122"/>
                          <a:cs typeface="Times New Roman" panose="02020603050405020304" pitchFamily="18" charset="0"/>
                        </a:rPr>
                        <a:t>21</a:t>
                      </a:r>
                      <a:endParaRPr lang="zh-CN" sz="2400" kern="100" dirty="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149">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2</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4</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7</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12</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19</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28</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149">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3</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9</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13</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19</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27</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37</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24149">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4</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16</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21</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dirty="0">
                          <a:latin typeface="方正兰亭粗黑简体" pitchFamily="2" charset="-122"/>
                          <a:ea typeface="方正兰亭粗黑简体" pitchFamily="2" charset="-122"/>
                          <a:cs typeface="Times New Roman" panose="02020603050405020304" pitchFamily="18" charset="0"/>
                        </a:rPr>
                        <a:t>28</a:t>
                      </a:r>
                      <a:endParaRPr lang="zh-CN" sz="2400" kern="100" dirty="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a:latin typeface="方正兰亭粗黑简体" pitchFamily="2" charset="-122"/>
                          <a:ea typeface="方正兰亭粗黑简体" pitchFamily="2" charset="-122"/>
                          <a:cs typeface="Times New Roman" panose="02020603050405020304" pitchFamily="18" charset="0"/>
                        </a:rPr>
                        <a:t>37</a:t>
                      </a:r>
                      <a:endParaRPr lang="zh-CN" sz="2400" kern="10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2400" kern="100" dirty="0">
                          <a:latin typeface="方正兰亭粗黑简体" pitchFamily="2" charset="-122"/>
                          <a:ea typeface="方正兰亭粗黑简体" pitchFamily="2" charset="-122"/>
                          <a:cs typeface="Times New Roman" panose="02020603050405020304" pitchFamily="18" charset="0"/>
                        </a:rPr>
                        <a:t>48</a:t>
                      </a:r>
                      <a:endParaRPr lang="zh-CN" sz="2400" kern="100" dirty="0">
                        <a:latin typeface="方正兰亭粗黑简体" pitchFamily="2" charset="-122"/>
                        <a:ea typeface="方正兰亭粗黑简体" pitchFamily="2" charset="-122"/>
                        <a:cs typeface="Times New Roman" panose="02020603050405020304" pitchFamily="18" charset="0"/>
                      </a:endParaRPr>
                    </a:p>
                  </a:txBody>
                  <a:tcPr marL="68581" marR="6858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9615" name="__TH_L11"/>
          <p:cNvSpPr>
            <a:spLocks noChangeShapeType="1"/>
          </p:cNvSpPr>
          <p:nvPr/>
        </p:nvSpPr>
        <p:spPr bwMode="auto">
          <a:xfrm>
            <a:off x="1393825" y="2128838"/>
            <a:ext cx="1047750" cy="688975"/>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9616" name="矩形 6"/>
          <p:cNvSpPr>
            <a:spLocks noChangeArrowheads="1"/>
          </p:cNvSpPr>
          <p:nvPr/>
        </p:nvSpPr>
        <p:spPr bwMode="auto">
          <a:xfrm>
            <a:off x="2000250" y="5092700"/>
            <a:ext cx="5572125" cy="1193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tabLst>
                <a:tab pos="850900" algn="l"/>
              </a:tabLst>
              <a:defRPr sz="2000">
                <a:solidFill>
                  <a:schemeClr val="tx1"/>
                </a:solidFill>
                <a:latin typeface="Arial" panose="020B0604020202020204" pitchFamily="34" charset="0"/>
                <a:ea typeface="宋体" panose="02010600030101010101" pitchFamily="2" charset="-122"/>
              </a:defRPr>
            </a:lvl1pPr>
            <a:lvl2pPr marL="901700" indent="-488950" eaLnBrk="0" hangingPunct="0">
              <a:tabLst>
                <a:tab pos="850900" algn="l"/>
              </a:tabLst>
              <a:defRPr sz="2000">
                <a:solidFill>
                  <a:schemeClr val="tx1"/>
                </a:solidFill>
                <a:latin typeface="Arial" panose="020B0604020202020204" pitchFamily="34" charset="0"/>
                <a:ea typeface="宋体" panose="02010600030101010101" pitchFamily="2" charset="-122"/>
              </a:defRPr>
            </a:lvl2pPr>
            <a:lvl3pPr marL="1143000" indent="-228600" eaLnBrk="0" hangingPunct="0">
              <a:tabLst>
                <a:tab pos="850900" algn="l"/>
              </a:tabLst>
              <a:defRPr sz="2000">
                <a:solidFill>
                  <a:schemeClr val="tx1"/>
                </a:solidFill>
                <a:latin typeface="Arial" panose="020B0604020202020204" pitchFamily="34" charset="0"/>
                <a:ea typeface="宋体" panose="02010600030101010101" pitchFamily="2" charset="-122"/>
              </a:defRPr>
            </a:lvl3pPr>
            <a:lvl4pPr marL="1600200" indent="-228600" eaLnBrk="0" hangingPunct="0">
              <a:tabLst>
                <a:tab pos="850900" algn="l"/>
              </a:tabLst>
              <a:defRPr sz="2000">
                <a:solidFill>
                  <a:schemeClr val="tx1"/>
                </a:solidFill>
                <a:latin typeface="Arial" panose="020B0604020202020204" pitchFamily="34" charset="0"/>
                <a:ea typeface="宋体" panose="02010600030101010101" pitchFamily="2" charset="-122"/>
              </a:defRPr>
            </a:lvl4pPr>
            <a:lvl5pPr marL="2057400" indent="-228600" eaLnBrk="0" hangingPunct="0">
              <a:tabLst>
                <a:tab pos="850900" algn="l"/>
              </a:tabLst>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tabLst>
                <a:tab pos="850900" algn="l"/>
              </a:tabLs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tabLst>
                <a:tab pos="850900" algn="l"/>
              </a:tabLs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tabLst>
                <a:tab pos="850900" algn="l"/>
              </a:tabLs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tabLst>
                <a:tab pos="850900" algn="l"/>
              </a:tabLst>
              <a:defRPr sz="2000">
                <a:solidFill>
                  <a:schemeClr val="tx1"/>
                </a:solidFill>
                <a:latin typeface="Arial" panose="020B0604020202020204" pitchFamily="34" charset="0"/>
                <a:ea typeface="宋体" panose="02010600030101010101" pitchFamily="2" charset="-122"/>
              </a:defRPr>
            </a:lvl9pPr>
          </a:lstStyle>
          <a:p>
            <a:pPr lvl="1" eaLnBrk="1" hangingPunct="1">
              <a:lnSpc>
                <a:spcPct val="130000"/>
              </a:lnSpc>
              <a:spcAft>
                <a:spcPts val="1125"/>
              </a:spcAft>
              <a:buClr>
                <a:srgbClr val="FF0000"/>
              </a:buClr>
              <a:buFont typeface="Wingdings" panose="05000000000000000000" pitchFamily="2" charset="2"/>
              <a:buChar char="ü"/>
            </a:pPr>
            <a:r>
              <a:rPr lang="en-US" altLang="zh-CN" sz="2400" b="1" dirty="0">
                <a:latin typeface="黑体" panose="02010609060101010101" pitchFamily="49" charset="-122"/>
                <a:ea typeface="黑体" panose="02010609060101010101" pitchFamily="49" charset="-122"/>
                <a:cs typeface="方正大黑简体"/>
              </a:rPr>
              <a:t>AMPS</a:t>
            </a:r>
            <a:r>
              <a:rPr lang="zh-CN" altLang="en-US" sz="2400" b="1" dirty="0">
                <a:latin typeface="黑体" panose="02010609060101010101" pitchFamily="49" charset="-122"/>
                <a:ea typeface="黑体" panose="02010609060101010101" pitchFamily="49" charset="-122"/>
                <a:cs typeface="方正大黑简体"/>
              </a:rPr>
              <a:t>系统中</a:t>
            </a:r>
            <a:r>
              <a:rPr lang="en-US" altLang="zh-CN" sz="2400" b="1" dirty="0">
                <a:latin typeface="黑体" panose="02010609060101010101" pitchFamily="49" charset="-122"/>
                <a:ea typeface="黑体" panose="02010609060101010101" pitchFamily="49" charset="-122"/>
                <a:cs typeface="方正大黑简体"/>
              </a:rPr>
              <a:t>N=7</a:t>
            </a:r>
            <a:r>
              <a:rPr lang="zh-CN" altLang="en-US" sz="2400" b="1" dirty="0">
                <a:latin typeface="黑体" panose="02010609060101010101" pitchFamily="49" charset="-122"/>
                <a:ea typeface="黑体" panose="02010609060101010101" pitchFamily="49" charset="-122"/>
                <a:cs typeface="方正大黑简体"/>
              </a:rPr>
              <a:t>；</a:t>
            </a:r>
            <a:endParaRPr lang="en-US" altLang="zh-CN" sz="2400" b="1" dirty="0">
              <a:latin typeface="黑体" panose="02010609060101010101" pitchFamily="49" charset="-122"/>
              <a:ea typeface="黑体" panose="02010609060101010101" pitchFamily="49" charset="-122"/>
              <a:cs typeface="方正大黑简体"/>
            </a:endParaRPr>
          </a:p>
          <a:p>
            <a:pPr lvl="1" eaLnBrk="1" hangingPunct="1">
              <a:lnSpc>
                <a:spcPct val="130000"/>
              </a:lnSpc>
              <a:spcAft>
                <a:spcPts val="1125"/>
              </a:spcAft>
              <a:buClr>
                <a:srgbClr val="FF0000"/>
              </a:buClr>
              <a:buFont typeface="Wingdings" panose="05000000000000000000" pitchFamily="2" charset="2"/>
              <a:buChar char="ü"/>
            </a:pPr>
            <a:r>
              <a:rPr lang="en-US" altLang="zh-CN" sz="2400" b="1" dirty="0">
                <a:latin typeface="黑体" panose="02010609060101010101" pitchFamily="49" charset="-122"/>
                <a:ea typeface="黑体" panose="02010609060101010101" pitchFamily="49" charset="-122"/>
                <a:cs typeface="方正大黑简体"/>
              </a:rPr>
              <a:t>GSM</a:t>
            </a:r>
            <a:r>
              <a:rPr lang="zh-CN" altLang="en-US" sz="2400" b="1" dirty="0">
                <a:latin typeface="黑体" panose="02010609060101010101" pitchFamily="49" charset="-122"/>
                <a:ea typeface="黑体" panose="02010609060101010101" pitchFamily="49" charset="-122"/>
                <a:cs typeface="方正大黑简体"/>
              </a:rPr>
              <a:t>系统中</a:t>
            </a:r>
            <a:r>
              <a:rPr lang="en-US" altLang="zh-CN" sz="2400" b="1" dirty="0">
                <a:latin typeface="黑体" panose="02010609060101010101" pitchFamily="49" charset="-122"/>
                <a:ea typeface="黑体" panose="02010609060101010101" pitchFamily="49" charset="-122"/>
                <a:cs typeface="方正大黑简体"/>
              </a:rPr>
              <a:t>N=3</a:t>
            </a:r>
            <a:r>
              <a:rPr lang="zh-CN" altLang="en-US" sz="2400" b="1" dirty="0">
                <a:latin typeface="黑体" panose="02010609060101010101" pitchFamily="49" charset="-122"/>
                <a:ea typeface="黑体" panose="02010609060101010101" pitchFamily="49" charset="-122"/>
                <a:cs typeface="方正大黑简体"/>
              </a:rPr>
              <a:t>或</a:t>
            </a:r>
            <a:r>
              <a:rPr lang="en-US" altLang="zh-CN" sz="2400" b="1" dirty="0">
                <a:latin typeface="黑体" panose="02010609060101010101" pitchFamily="49" charset="-122"/>
                <a:ea typeface="黑体" panose="02010609060101010101" pitchFamily="49" charset="-122"/>
                <a:cs typeface="方正大黑简体"/>
              </a:rPr>
              <a:t>4</a:t>
            </a:r>
            <a:r>
              <a:rPr lang="zh-CN" altLang="en-US" sz="2400" b="1" dirty="0">
                <a:latin typeface="黑体" panose="02010609060101010101" pitchFamily="49" charset="-122"/>
                <a:ea typeface="黑体" panose="02010609060101010101" pitchFamily="49" charset="-122"/>
                <a:cs typeface="方正大黑简体"/>
              </a:rPr>
              <a:t>。</a:t>
            </a:r>
            <a:r>
              <a:rPr lang="en-US" altLang="zh-CN" sz="2400" b="1" dirty="0">
                <a:latin typeface="黑体" panose="02010609060101010101" pitchFamily="49" charset="-122"/>
                <a:ea typeface="黑体" panose="02010609060101010101" pitchFamily="49" charset="-122"/>
                <a:cs typeface="方正大黑简体"/>
              </a:rPr>
              <a:t> </a:t>
            </a:r>
            <a:endParaRPr lang="zh-CN" altLang="en-US" sz="2400" b="1" dirty="0">
              <a:latin typeface="黑体" panose="02010609060101010101" pitchFamily="49" charset="-122"/>
              <a:ea typeface="黑体" panose="02010609060101010101" pitchFamily="49" charset="-122"/>
              <a:cs typeface="方正大黑简体"/>
            </a:endParaRPr>
          </a:p>
        </p:txBody>
      </p:sp>
      <p:sp>
        <p:nvSpPr>
          <p:cNvPr id="109617" name="矩形 11"/>
          <p:cNvSpPr>
            <a:spLocks noChangeArrowheads="1"/>
          </p:cNvSpPr>
          <p:nvPr/>
        </p:nvSpPr>
        <p:spPr bwMode="auto">
          <a:xfrm>
            <a:off x="2357438" y="1219200"/>
            <a:ext cx="44243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黑体" panose="02010609060101010101" pitchFamily="49" charset="-122"/>
                <a:ea typeface="黑体" panose="02010609060101010101" pitchFamily="49" charset="-122"/>
                <a:cs typeface="方正大黑简体"/>
              </a:rPr>
              <a:t>区群内的小区个数</a:t>
            </a:r>
            <a:r>
              <a:rPr lang="en-US" altLang="zh-CN" sz="2400" b="1" dirty="0">
                <a:latin typeface="黑体" panose="02010609060101010101" pitchFamily="49" charset="-122"/>
                <a:ea typeface="黑体" panose="02010609060101010101" pitchFamily="49" charset="-122"/>
                <a:cs typeface="方正大黑简体"/>
              </a:rPr>
              <a:t>N</a:t>
            </a:r>
            <a:r>
              <a:rPr lang="zh-CN" altLang="en-US" sz="2400" b="1" dirty="0">
                <a:latin typeface="黑体" panose="02010609060101010101" pitchFamily="49" charset="-122"/>
                <a:ea typeface="黑体" panose="02010609060101010101" pitchFamily="49" charset="-122"/>
                <a:cs typeface="方正大黑简体"/>
              </a:rPr>
              <a:t>的典型取值</a:t>
            </a:r>
            <a:endParaRPr lang="zh-CN" altLang="en-US" sz="2400" b="1" dirty="0">
              <a:latin typeface="黑体" panose="02010609060101010101" pitchFamily="49" charset="-122"/>
              <a:ea typeface="黑体" panose="02010609060101010101" pitchFamily="49" charset="-122"/>
              <a:cs typeface="方正大黑简体"/>
            </a:endParaRPr>
          </a:p>
        </p:txBody>
      </p:sp>
    </p:spTree>
  </p:cSld>
  <p:clrMapOvr>
    <a:masterClrMapping/>
  </p:clrMapOvr>
  <p:transition spd="slow"/>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p:cNvSpPr>
            <a:spLocks noChangeArrowheads="1"/>
          </p:cNvSpPr>
          <p:nvPr/>
        </p:nvSpPr>
        <p:spPr bwMode="auto">
          <a:xfrm>
            <a:off x="4824413" y="215182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ea typeface="黑体" panose="02010609060101010101" pitchFamily="49" charset="-122"/>
              <a:cs typeface="方正大黑简体"/>
            </a:endParaRPr>
          </a:p>
        </p:txBody>
      </p:sp>
      <p:grpSp>
        <p:nvGrpSpPr>
          <p:cNvPr id="2" name="Group 4"/>
          <p:cNvGrpSpPr/>
          <p:nvPr/>
        </p:nvGrpSpPr>
        <p:grpSpPr bwMode="auto">
          <a:xfrm>
            <a:off x="6464300" y="1585913"/>
            <a:ext cx="1981200" cy="2008187"/>
            <a:chOff x="1728" y="1824"/>
            <a:chExt cx="2256" cy="2160"/>
          </a:xfrm>
        </p:grpSpPr>
        <p:sp>
          <p:nvSpPr>
            <p:cNvPr id="548869" name="AutoShape 5"/>
            <p:cNvSpPr>
              <a:spLocks noChangeArrowheads="1"/>
            </p:cNvSpPr>
            <p:nvPr/>
          </p:nvSpPr>
          <p:spPr bwMode="auto">
            <a:xfrm>
              <a:off x="1728" y="2929"/>
              <a:ext cx="913" cy="719"/>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0" name="AutoShape 6"/>
            <p:cNvSpPr>
              <a:spLocks noChangeArrowheads="1"/>
            </p:cNvSpPr>
            <p:nvPr/>
          </p:nvSpPr>
          <p:spPr bwMode="auto">
            <a:xfrm>
              <a:off x="2400" y="2545"/>
              <a:ext cx="911" cy="719"/>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1" name="AutoShape 7"/>
            <p:cNvSpPr>
              <a:spLocks noChangeArrowheads="1"/>
            </p:cNvSpPr>
            <p:nvPr/>
          </p:nvSpPr>
          <p:spPr bwMode="auto">
            <a:xfrm>
              <a:off x="2400" y="3263"/>
              <a:ext cx="911" cy="721"/>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2" name="AutoShape 8"/>
            <p:cNvSpPr>
              <a:spLocks noChangeArrowheads="1"/>
            </p:cNvSpPr>
            <p:nvPr/>
          </p:nvSpPr>
          <p:spPr bwMode="auto">
            <a:xfrm>
              <a:off x="3071" y="2929"/>
              <a:ext cx="913" cy="719"/>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3" name="AutoShape 9"/>
            <p:cNvSpPr>
              <a:spLocks noChangeArrowheads="1"/>
            </p:cNvSpPr>
            <p:nvPr/>
          </p:nvSpPr>
          <p:spPr bwMode="auto">
            <a:xfrm>
              <a:off x="3071" y="2208"/>
              <a:ext cx="913" cy="721"/>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4" name="AutoShape 10"/>
            <p:cNvSpPr>
              <a:spLocks noChangeArrowheads="1"/>
            </p:cNvSpPr>
            <p:nvPr/>
          </p:nvSpPr>
          <p:spPr bwMode="auto">
            <a:xfrm>
              <a:off x="2400" y="1824"/>
              <a:ext cx="911" cy="721"/>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110639" name="AutoShape 11"/>
            <p:cNvSpPr>
              <a:spLocks noChangeArrowheads="1"/>
            </p:cNvSpPr>
            <p:nvPr/>
          </p:nvSpPr>
          <p:spPr bwMode="auto">
            <a:xfrm>
              <a:off x="1728" y="2208"/>
              <a:ext cx="912" cy="720"/>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b="1" dirty="0">
                <a:solidFill>
                  <a:schemeClr val="bg1"/>
                </a:solidFill>
                <a:latin typeface="Times New Roman" panose="02020603050405020304" pitchFamily="18" charset="0"/>
                <a:ea typeface="黑体" panose="02010609060101010101" pitchFamily="49" charset="-122"/>
                <a:cs typeface="方正大黑简体"/>
              </a:endParaRPr>
            </a:p>
          </p:txBody>
        </p:sp>
      </p:grpSp>
      <p:grpSp>
        <p:nvGrpSpPr>
          <p:cNvPr id="3" name="Group 12"/>
          <p:cNvGrpSpPr/>
          <p:nvPr/>
        </p:nvGrpSpPr>
        <p:grpSpPr bwMode="auto">
          <a:xfrm>
            <a:off x="7055296" y="3223311"/>
            <a:ext cx="1981200" cy="2008187"/>
            <a:chOff x="1728" y="1824"/>
            <a:chExt cx="2256" cy="2160"/>
          </a:xfrm>
          <a:solidFill>
            <a:schemeClr val="accent5">
              <a:lumMod val="60000"/>
              <a:lumOff val="40000"/>
            </a:schemeClr>
          </a:solidFill>
        </p:grpSpPr>
        <p:sp>
          <p:nvSpPr>
            <p:cNvPr id="548877" name="AutoShape 13"/>
            <p:cNvSpPr>
              <a:spLocks noChangeArrowheads="1"/>
            </p:cNvSpPr>
            <p:nvPr/>
          </p:nvSpPr>
          <p:spPr bwMode="auto">
            <a:xfrm>
              <a:off x="1728" y="2929"/>
              <a:ext cx="913" cy="719"/>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8" name="AutoShape 14"/>
            <p:cNvSpPr>
              <a:spLocks noChangeArrowheads="1"/>
            </p:cNvSpPr>
            <p:nvPr/>
          </p:nvSpPr>
          <p:spPr bwMode="auto">
            <a:xfrm>
              <a:off x="2400" y="2545"/>
              <a:ext cx="911" cy="719"/>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9" name="AutoShape 15"/>
            <p:cNvSpPr>
              <a:spLocks noChangeArrowheads="1"/>
            </p:cNvSpPr>
            <p:nvPr/>
          </p:nvSpPr>
          <p:spPr bwMode="auto">
            <a:xfrm>
              <a:off x="2400" y="3263"/>
              <a:ext cx="911" cy="721"/>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0" name="AutoShape 16"/>
            <p:cNvSpPr>
              <a:spLocks noChangeArrowheads="1"/>
            </p:cNvSpPr>
            <p:nvPr/>
          </p:nvSpPr>
          <p:spPr bwMode="auto">
            <a:xfrm>
              <a:off x="3071" y="2929"/>
              <a:ext cx="913" cy="719"/>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1" name="AutoShape 17"/>
            <p:cNvSpPr>
              <a:spLocks noChangeArrowheads="1"/>
            </p:cNvSpPr>
            <p:nvPr/>
          </p:nvSpPr>
          <p:spPr bwMode="auto">
            <a:xfrm>
              <a:off x="3071" y="2208"/>
              <a:ext cx="913" cy="721"/>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2" name="AutoShape 18"/>
            <p:cNvSpPr>
              <a:spLocks noChangeArrowheads="1"/>
            </p:cNvSpPr>
            <p:nvPr/>
          </p:nvSpPr>
          <p:spPr bwMode="auto">
            <a:xfrm>
              <a:off x="2400" y="1824"/>
              <a:ext cx="911" cy="721"/>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68663" name="AutoShape 19"/>
            <p:cNvSpPr>
              <a:spLocks noChangeArrowheads="1"/>
            </p:cNvSpPr>
            <p:nvPr/>
          </p:nvSpPr>
          <p:spPr bwMode="auto">
            <a:xfrm>
              <a:off x="1728" y="2208"/>
              <a:ext cx="912" cy="720"/>
            </a:xfrm>
            <a:prstGeom prst="hexagon">
              <a:avLst>
                <a:gd name="adj" fmla="val 31667"/>
                <a:gd name="vf" fmla="val 115470"/>
              </a:avLst>
            </a:prstGeom>
            <a:grpFill/>
            <a:ln w="12700" cap="sq">
              <a:solidFill>
                <a:schemeClr val="tx1"/>
              </a:solidFill>
              <a:miter lim="800000"/>
              <a:headEnd type="none" w="sm" len="sm"/>
              <a:tailEnd type="none" w="sm" len="sm"/>
            </a:ln>
          </p:spPr>
          <p:txBody>
            <a:bodyPr wrap="none" anchor="ctr"/>
            <a:lstStyle/>
            <a:p>
              <a:pPr algn="ctr">
                <a:defRPr/>
              </a:pPr>
              <a:endParaRPr lang="en-US" altLang="zh-CN" b="1" dirty="0">
                <a:solidFill>
                  <a:schemeClr val="bg1"/>
                </a:solidFill>
                <a:latin typeface="Times New Roman" panose="02020603050405020304" pitchFamily="18" charset="0"/>
                <a:ea typeface="黑体" panose="02010609060101010101" pitchFamily="49" charset="-122"/>
              </a:endParaRPr>
            </a:p>
          </p:txBody>
        </p:sp>
      </p:grpSp>
      <p:grpSp>
        <p:nvGrpSpPr>
          <p:cNvPr id="4" name="Group 20"/>
          <p:cNvGrpSpPr/>
          <p:nvPr/>
        </p:nvGrpSpPr>
        <p:grpSpPr bwMode="auto">
          <a:xfrm>
            <a:off x="5874196" y="4544111"/>
            <a:ext cx="1981200" cy="2008187"/>
            <a:chOff x="1728" y="1824"/>
            <a:chExt cx="2256" cy="2160"/>
          </a:xfrm>
          <a:solidFill>
            <a:schemeClr val="accent2">
              <a:lumMod val="60000"/>
              <a:lumOff val="40000"/>
            </a:schemeClr>
          </a:solidFill>
        </p:grpSpPr>
        <p:sp>
          <p:nvSpPr>
            <p:cNvPr id="548885" name="AutoShape 21"/>
            <p:cNvSpPr>
              <a:spLocks noChangeArrowheads="1"/>
            </p:cNvSpPr>
            <p:nvPr/>
          </p:nvSpPr>
          <p:spPr bwMode="auto">
            <a:xfrm>
              <a:off x="1728" y="2929"/>
              <a:ext cx="913" cy="719"/>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6" name="AutoShape 22"/>
            <p:cNvSpPr>
              <a:spLocks noChangeArrowheads="1"/>
            </p:cNvSpPr>
            <p:nvPr/>
          </p:nvSpPr>
          <p:spPr bwMode="auto">
            <a:xfrm>
              <a:off x="2400" y="2545"/>
              <a:ext cx="911" cy="719"/>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7" name="AutoShape 23"/>
            <p:cNvSpPr>
              <a:spLocks noChangeArrowheads="1"/>
            </p:cNvSpPr>
            <p:nvPr/>
          </p:nvSpPr>
          <p:spPr bwMode="auto">
            <a:xfrm>
              <a:off x="2400" y="3263"/>
              <a:ext cx="911" cy="721"/>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8" name="AutoShape 24"/>
            <p:cNvSpPr>
              <a:spLocks noChangeArrowheads="1"/>
            </p:cNvSpPr>
            <p:nvPr/>
          </p:nvSpPr>
          <p:spPr bwMode="auto">
            <a:xfrm>
              <a:off x="3071" y="2929"/>
              <a:ext cx="913" cy="719"/>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9" name="AutoShape 25"/>
            <p:cNvSpPr>
              <a:spLocks noChangeArrowheads="1"/>
            </p:cNvSpPr>
            <p:nvPr/>
          </p:nvSpPr>
          <p:spPr bwMode="auto">
            <a:xfrm>
              <a:off x="3071" y="2208"/>
              <a:ext cx="913" cy="721"/>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90" name="AutoShape 26"/>
            <p:cNvSpPr>
              <a:spLocks noChangeArrowheads="1"/>
            </p:cNvSpPr>
            <p:nvPr/>
          </p:nvSpPr>
          <p:spPr bwMode="auto">
            <a:xfrm>
              <a:off x="2400" y="1824"/>
              <a:ext cx="911" cy="721"/>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68656" name="AutoShape 27"/>
            <p:cNvSpPr>
              <a:spLocks noChangeArrowheads="1"/>
            </p:cNvSpPr>
            <p:nvPr/>
          </p:nvSpPr>
          <p:spPr bwMode="auto">
            <a:xfrm>
              <a:off x="1728" y="2208"/>
              <a:ext cx="912" cy="720"/>
            </a:xfrm>
            <a:prstGeom prst="hexagon">
              <a:avLst>
                <a:gd name="adj" fmla="val 31667"/>
                <a:gd name="vf" fmla="val 115470"/>
              </a:avLst>
            </a:prstGeom>
            <a:grpFill/>
            <a:ln w="12700" cap="sq">
              <a:solidFill>
                <a:schemeClr val="tx1"/>
              </a:solidFill>
              <a:miter lim="800000"/>
              <a:headEnd type="none" w="sm" len="sm"/>
              <a:tailEnd type="none" w="sm" len="sm"/>
            </a:ln>
          </p:spPr>
          <p:txBody>
            <a:bodyPr wrap="none" anchor="ctr"/>
            <a:lstStyle/>
            <a:p>
              <a:pPr algn="ctr">
                <a:defRPr/>
              </a:pPr>
              <a:endParaRPr lang="en-US" altLang="zh-CN" b="1" dirty="0">
                <a:solidFill>
                  <a:schemeClr val="bg1"/>
                </a:solidFill>
                <a:latin typeface="Times New Roman" panose="02020603050405020304" pitchFamily="18" charset="0"/>
                <a:ea typeface="黑体" panose="02010609060101010101" pitchFamily="49" charset="-122"/>
              </a:endParaRPr>
            </a:p>
          </p:txBody>
        </p:sp>
      </p:grpSp>
      <p:grpSp>
        <p:nvGrpSpPr>
          <p:cNvPr id="5" name="Group 28"/>
          <p:cNvGrpSpPr/>
          <p:nvPr/>
        </p:nvGrpSpPr>
        <p:grpSpPr bwMode="auto">
          <a:xfrm>
            <a:off x="4102100" y="4227513"/>
            <a:ext cx="1981200" cy="2008187"/>
            <a:chOff x="1728" y="1824"/>
            <a:chExt cx="2256" cy="2160"/>
          </a:xfrm>
        </p:grpSpPr>
        <p:sp>
          <p:nvSpPr>
            <p:cNvPr id="548893" name="AutoShape 29"/>
            <p:cNvSpPr>
              <a:spLocks noChangeArrowheads="1"/>
            </p:cNvSpPr>
            <p:nvPr/>
          </p:nvSpPr>
          <p:spPr bwMode="auto">
            <a:xfrm>
              <a:off x="1728" y="2929"/>
              <a:ext cx="913" cy="719"/>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94" name="AutoShape 30"/>
            <p:cNvSpPr>
              <a:spLocks noChangeArrowheads="1"/>
            </p:cNvSpPr>
            <p:nvPr/>
          </p:nvSpPr>
          <p:spPr bwMode="auto">
            <a:xfrm>
              <a:off x="2400" y="2545"/>
              <a:ext cx="911" cy="719"/>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95" name="AutoShape 31"/>
            <p:cNvSpPr>
              <a:spLocks noChangeArrowheads="1"/>
            </p:cNvSpPr>
            <p:nvPr/>
          </p:nvSpPr>
          <p:spPr bwMode="auto">
            <a:xfrm>
              <a:off x="2400" y="3263"/>
              <a:ext cx="911" cy="721"/>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96" name="AutoShape 32"/>
            <p:cNvSpPr>
              <a:spLocks noChangeArrowheads="1"/>
            </p:cNvSpPr>
            <p:nvPr/>
          </p:nvSpPr>
          <p:spPr bwMode="auto">
            <a:xfrm>
              <a:off x="3071" y="2929"/>
              <a:ext cx="913" cy="719"/>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97" name="AutoShape 33"/>
            <p:cNvSpPr>
              <a:spLocks noChangeArrowheads="1"/>
            </p:cNvSpPr>
            <p:nvPr/>
          </p:nvSpPr>
          <p:spPr bwMode="auto">
            <a:xfrm>
              <a:off x="3071" y="2208"/>
              <a:ext cx="913" cy="721"/>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98" name="AutoShape 34"/>
            <p:cNvSpPr>
              <a:spLocks noChangeArrowheads="1"/>
            </p:cNvSpPr>
            <p:nvPr/>
          </p:nvSpPr>
          <p:spPr bwMode="auto">
            <a:xfrm>
              <a:off x="2400" y="1824"/>
              <a:ext cx="911" cy="721"/>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110632" name="AutoShape 35"/>
            <p:cNvSpPr>
              <a:spLocks noChangeArrowheads="1"/>
            </p:cNvSpPr>
            <p:nvPr/>
          </p:nvSpPr>
          <p:spPr bwMode="auto">
            <a:xfrm>
              <a:off x="1728" y="2208"/>
              <a:ext cx="912" cy="720"/>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b="1" dirty="0">
                <a:solidFill>
                  <a:schemeClr val="bg1"/>
                </a:solidFill>
                <a:latin typeface="Times New Roman" panose="02020603050405020304" pitchFamily="18" charset="0"/>
                <a:ea typeface="黑体" panose="02010609060101010101" pitchFamily="49" charset="-122"/>
                <a:cs typeface="方正大黑简体"/>
              </a:endParaRPr>
            </a:p>
          </p:txBody>
        </p:sp>
      </p:grpSp>
      <p:grpSp>
        <p:nvGrpSpPr>
          <p:cNvPr id="6" name="Group 36"/>
          <p:cNvGrpSpPr/>
          <p:nvPr/>
        </p:nvGrpSpPr>
        <p:grpSpPr bwMode="auto">
          <a:xfrm>
            <a:off x="3530600" y="2568575"/>
            <a:ext cx="1981200" cy="2008188"/>
            <a:chOff x="1728" y="1824"/>
            <a:chExt cx="2256" cy="2160"/>
          </a:xfrm>
        </p:grpSpPr>
        <p:sp>
          <p:nvSpPr>
            <p:cNvPr id="548901" name="AutoShape 37"/>
            <p:cNvSpPr>
              <a:spLocks noChangeArrowheads="1"/>
            </p:cNvSpPr>
            <p:nvPr/>
          </p:nvSpPr>
          <p:spPr bwMode="auto">
            <a:xfrm>
              <a:off x="1728" y="2929"/>
              <a:ext cx="913" cy="719"/>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02" name="AutoShape 38"/>
            <p:cNvSpPr>
              <a:spLocks noChangeArrowheads="1"/>
            </p:cNvSpPr>
            <p:nvPr/>
          </p:nvSpPr>
          <p:spPr bwMode="auto">
            <a:xfrm>
              <a:off x="2400" y="2545"/>
              <a:ext cx="911" cy="719"/>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03" name="AutoShape 39"/>
            <p:cNvSpPr>
              <a:spLocks noChangeArrowheads="1"/>
            </p:cNvSpPr>
            <p:nvPr/>
          </p:nvSpPr>
          <p:spPr bwMode="auto">
            <a:xfrm>
              <a:off x="2400" y="3263"/>
              <a:ext cx="911" cy="721"/>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04" name="AutoShape 40"/>
            <p:cNvSpPr>
              <a:spLocks noChangeArrowheads="1"/>
            </p:cNvSpPr>
            <p:nvPr/>
          </p:nvSpPr>
          <p:spPr bwMode="auto">
            <a:xfrm>
              <a:off x="3071" y="2929"/>
              <a:ext cx="913" cy="719"/>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05" name="AutoShape 41"/>
            <p:cNvSpPr>
              <a:spLocks noChangeArrowheads="1"/>
            </p:cNvSpPr>
            <p:nvPr/>
          </p:nvSpPr>
          <p:spPr bwMode="auto">
            <a:xfrm>
              <a:off x="3071" y="2208"/>
              <a:ext cx="913" cy="721"/>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06" name="AutoShape 42"/>
            <p:cNvSpPr>
              <a:spLocks noChangeArrowheads="1"/>
            </p:cNvSpPr>
            <p:nvPr/>
          </p:nvSpPr>
          <p:spPr bwMode="auto">
            <a:xfrm>
              <a:off x="2400" y="1824"/>
              <a:ext cx="911" cy="721"/>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110625" name="AutoShape 43"/>
            <p:cNvSpPr>
              <a:spLocks noChangeArrowheads="1"/>
            </p:cNvSpPr>
            <p:nvPr/>
          </p:nvSpPr>
          <p:spPr bwMode="auto">
            <a:xfrm>
              <a:off x="1728" y="2208"/>
              <a:ext cx="912" cy="720"/>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b="1" dirty="0">
                <a:solidFill>
                  <a:schemeClr val="bg1"/>
                </a:solidFill>
                <a:latin typeface="Times New Roman" panose="02020603050405020304" pitchFamily="18" charset="0"/>
                <a:ea typeface="黑体" panose="02010609060101010101" pitchFamily="49" charset="-122"/>
                <a:cs typeface="方正大黑简体"/>
              </a:endParaRPr>
            </a:p>
          </p:txBody>
        </p:sp>
      </p:grpSp>
      <p:grpSp>
        <p:nvGrpSpPr>
          <p:cNvPr id="7" name="Group 44"/>
          <p:cNvGrpSpPr/>
          <p:nvPr/>
        </p:nvGrpSpPr>
        <p:grpSpPr bwMode="auto">
          <a:xfrm>
            <a:off x="4695825" y="1236663"/>
            <a:ext cx="1981200" cy="2008187"/>
            <a:chOff x="1728" y="1824"/>
            <a:chExt cx="2256" cy="2160"/>
          </a:xfrm>
        </p:grpSpPr>
        <p:sp>
          <p:nvSpPr>
            <p:cNvPr id="548909" name="AutoShape 45"/>
            <p:cNvSpPr>
              <a:spLocks noChangeArrowheads="1"/>
            </p:cNvSpPr>
            <p:nvPr/>
          </p:nvSpPr>
          <p:spPr bwMode="auto">
            <a:xfrm>
              <a:off x="1728" y="2929"/>
              <a:ext cx="913" cy="719"/>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10" name="AutoShape 46"/>
            <p:cNvSpPr>
              <a:spLocks noChangeArrowheads="1"/>
            </p:cNvSpPr>
            <p:nvPr/>
          </p:nvSpPr>
          <p:spPr bwMode="auto">
            <a:xfrm>
              <a:off x="2400" y="2545"/>
              <a:ext cx="911" cy="719"/>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11" name="AutoShape 47"/>
            <p:cNvSpPr>
              <a:spLocks noChangeArrowheads="1"/>
            </p:cNvSpPr>
            <p:nvPr/>
          </p:nvSpPr>
          <p:spPr bwMode="auto">
            <a:xfrm>
              <a:off x="2400" y="3263"/>
              <a:ext cx="911" cy="721"/>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12" name="AutoShape 48"/>
            <p:cNvSpPr>
              <a:spLocks noChangeArrowheads="1"/>
            </p:cNvSpPr>
            <p:nvPr/>
          </p:nvSpPr>
          <p:spPr bwMode="auto">
            <a:xfrm>
              <a:off x="3071" y="2929"/>
              <a:ext cx="913" cy="719"/>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13" name="AutoShape 49"/>
            <p:cNvSpPr>
              <a:spLocks noChangeArrowheads="1"/>
            </p:cNvSpPr>
            <p:nvPr/>
          </p:nvSpPr>
          <p:spPr bwMode="auto">
            <a:xfrm>
              <a:off x="3071" y="2208"/>
              <a:ext cx="913" cy="721"/>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14" name="AutoShape 50"/>
            <p:cNvSpPr>
              <a:spLocks noChangeArrowheads="1"/>
            </p:cNvSpPr>
            <p:nvPr/>
          </p:nvSpPr>
          <p:spPr bwMode="auto">
            <a:xfrm>
              <a:off x="2400" y="1824"/>
              <a:ext cx="911" cy="721"/>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110618" name="AutoShape 51"/>
            <p:cNvSpPr>
              <a:spLocks noChangeArrowheads="1"/>
            </p:cNvSpPr>
            <p:nvPr/>
          </p:nvSpPr>
          <p:spPr bwMode="auto">
            <a:xfrm>
              <a:off x="1728" y="2208"/>
              <a:ext cx="912" cy="720"/>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b="1" dirty="0">
                <a:solidFill>
                  <a:schemeClr val="bg1"/>
                </a:solidFill>
                <a:latin typeface="Times New Roman" panose="02020603050405020304" pitchFamily="18" charset="0"/>
                <a:ea typeface="黑体" panose="02010609060101010101" pitchFamily="49" charset="-122"/>
                <a:cs typeface="方正大黑简体"/>
              </a:endParaRPr>
            </a:p>
          </p:txBody>
        </p:sp>
      </p:grpSp>
      <p:grpSp>
        <p:nvGrpSpPr>
          <p:cNvPr id="8" name="Group 54"/>
          <p:cNvGrpSpPr/>
          <p:nvPr/>
        </p:nvGrpSpPr>
        <p:grpSpPr bwMode="auto">
          <a:xfrm>
            <a:off x="5286375" y="2897188"/>
            <a:ext cx="1981200" cy="2008187"/>
            <a:chOff x="1728" y="1824"/>
            <a:chExt cx="2256" cy="2160"/>
          </a:xfrm>
        </p:grpSpPr>
        <p:sp>
          <p:nvSpPr>
            <p:cNvPr id="548919" name="AutoShape 55"/>
            <p:cNvSpPr>
              <a:spLocks noChangeArrowheads="1"/>
            </p:cNvSpPr>
            <p:nvPr/>
          </p:nvSpPr>
          <p:spPr bwMode="auto">
            <a:xfrm>
              <a:off x="1728" y="2929"/>
              <a:ext cx="913" cy="719"/>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6</a:t>
              </a: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20" name="AutoShape 56"/>
            <p:cNvSpPr>
              <a:spLocks noChangeArrowheads="1"/>
            </p:cNvSpPr>
            <p:nvPr/>
          </p:nvSpPr>
          <p:spPr bwMode="auto">
            <a:xfrm>
              <a:off x="2400" y="2545"/>
              <a:ext cx="911" cy="719"/>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7</a:t>
              </a: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21" name="AutoShape 57"/>
            <p:cNvSpPr>
              <a:spLocks noChangeArrowheads="1"/>
            </p:cNvSpPr>
            <p:nvPr/>
          </p:nvSpPr>
          <p:spPr bwMode="auto">
            <a:xfrm>
              <a:off x="2400" y="3263"/>
              <a:ext cx="911" cy="721"/>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5</a:t>
              </a: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22" name="AutoShape 58"/>
            <p:cNvSpPr>
              <a:spLocks noChangeArrowheads="1"/>
            </p:cNvSpPr>
            <p:nvPr/>
          </p:nvSpPr>
          <p:spPr bwMode="auto">
            <a:xfrm>
              <a:off x="3071" y="2929"/>
              <a:ext cx="913" cy="719"/>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4</a:t>
              </a: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23" name="AutoShape 59"/>
            <p:cNvSpPr>
              <a:spLocks noChangeArrowheads="1"/>
            </p:cNvSpPr>
            <p:nvPr/>
          </p:nvSpPr>
          <p:spPr bwMode="auto">
            <a:xfrm>
              <a:off x="3071" y="2208"/>
              <a:ext cx="913" cy="721"/>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3</a:t>
              </a: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24" name="AutoShape 60"/>
            <p:cNvSpPr>
              <a:spLocks noChangeArrowheads="1"/>
            </p:cNvSpPr>
            <p:nvPr/>
          </p:nvSpPr>
          <p:spPr bwMode="auto">
            <a:xfrm>
              <a:off x="2400" y="1824"/>
              <a:ext cx="911" cy="721"/>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2</a:t>
              </a: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25" name="AutoShape 61"/>
            <p:cNvSpPr>
              <a:spLocks noChangeArrowheads="1"/>
            </p:cNvSpPr>
            <p:nvPr/>
          </p:nvSpPr>
          <p:spPr bwMode="auto">
            <a:xfrm>
              <a:off x="1728" y="2208"/>
              <a:ext cx="913" cy="721"/>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1</a:t>
              </a:r>
              <a:endParaRPr lang="en-US" altLang="zh-CN" b="1" dirty="0">
                <a:solidFill>
                  <a:schemeClr val="bg1"/>
                </a:solidFill>
                <a:latin typeface="Times New Roman" panose="02020603050405020304" pitchFamily="18" charset="0"/>
                <a:ea typeface="黑体" panose="02010609060101010101" pitchFamily="49" charset="-122"/>
              </a:endParaRPr>
            </a:p>
          </p:txBody>
        </p:sp>
      </p:grpSp>
      <p:sp>
        <p:nvSpPr>
          <p:cNvPr id="548926" name="Text Box 62"/>
          <p:cNvSpPr txBox="1">
            <a:spLocks noChangeArrowheads="1"/>
          </p:cNvSpPr>
          <p:nvPr/>
        </p:nvSpPr>
        <p:spPr bwMode="auto">
          <a:xfrm>
            <a:off x="285750" y="1857375"/>
            <a:ext cx="3429000" cy="421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buFont typeface="Wingdings" panose="05000000000000000000" pitchFamily="2" charset="2"/>
              <a:buChar char="p"/>
            </a:pPr>
            <a:r>
              <a:rPr lang="zh-CN" altLang="en-US" sz="2400" b="1" dirty="0">
                <a:latin typeface="方正兰亭粗黑简体"/>
                <a:ea typeface="方正兰亭粗黑简体"/>
                <a:cs typeface="方正兰亭粗黑简体"/>
              </a:rPr>
              <a:t> </a:t>
            </a:r>
            <a:r>
              <a:rPr lang="zh-CN" altLang="en-US" sz="2400" b="1" dirty="0">
                <a:latin typeface="+mn-ea"/>
                <a:ea typeface="+mn-ea"/>
                <a:cs typeface="方正兰亭粗黑简体"/>
              </a:rPr>
              <a:t>共同使用全部可用频率的相邻的</a:t>
            </a:r>
            <a:r>
              <a:rPr lang="en-US" altLang="zh-CN" sz="2400" b="1" dirty="0">
                <a:latin typeface="+mn-ea"/>
                <a:ea typeface="+mn-ea"/>
                <a:cs typeface="方正兰亭粗黑简体"/>
              </a:rPr>
              <a:t>7</a:t>
            </a:r>
            <a:r>
              <a:rPr lang="zh-CN" altLang="en-US" sz="2400" b="1" dirty="0">
                <a:latin typeface="+mn-ea"/>
                <a:ea typeface="+mn-ea"/>
                <a:cs typeface="方正兰亭粗黑简体"/>
              </a:rPr>
              <a:t>个小区组成一个区群。</a:t>
            </a:r>
            <a:endParaRPr lang="en-US" altLang="zh-CN" sz="2400" b="1" dirty="0">
              <a:latin typeface="+mn-ea"/>
              <a:ea typeface="+mn-ea"/>
              <a:cs typeface="方正兰亭粗黑简体"/>
            </a:endParaRPr>
          </a:p>
          <a:p>
            <a:pPr algn="just" eaLnBrk="1" hangingPunct="1">
              <a:lnSpc>
                <a:spcPct val="150000"/>
              </a:lnSpc>
              <a:buFont typeface="Wingdings" panose="05000000000000000000" pitchFamily="2" charset="2"/>
              <a:buChar char="p"/>
            </a:pPr>
            <a:endParaRPr lang="zh-CN" altLang="en-US" sz="2400" b="1" dirty="0">
              <a:latin typeface="+mn-ea"/>
              <a:ea typeface="+mn-ea"/>
              <a:cs typeface="方正兰亭粗黑简体"/>
            </a:endParaRPr>
          </a:p>
          <a:p>
            <a:pPr algn="just" eaLnBrk="1" hangingPunct="1">
              <a:lnSpc>
                <a:spcPct val="150000"/>
              </a:lnSpc>
              <a:buFont typeface="Wingdings" panose="05000000000000000000" pitchFamily="2" charset="2"/>
              <a:buChar char="p"/>
            </a:pPr>
            <a:r>
              <a:rPr lang="zh-CN" altLang="en-US" sz="2400" b="1" dirty="0">
                <a:latin typeface="+mn-ea"/>
                <a:ea typeface="+mn-ea"/>
                <a:cs typeface="方正兰亭粗黑简体"/>
              </a:rPr>
              <a:t>多个区群彼此邻接，且无空隙、无重叠地进行覆盖。</a:t>
            </a:r>
            <a:endParaRPr lang="zh-CN" altLang="en-US" sz="1600" b="1" dirty="0">
              <a:latin typeface="+mn-ea"/>
              <a:ea typeface="+mn-ea"/>
              <a:cs typeface="方正兰亭粗黑简体"/>
            </a:endParaRPr>
          </a:p>
        </p:txBody>
      </p:sp>
      <p:sp>
        <p:nvSpPr>
          <p:cNvPr id="63" name="Rectangle 3"/>
          <p:cNvSpPr txBox="1">
            <a:spLocks noChangeArrowheads="1"/>
          </p:cNvSpPr>
          <p:nvPr/>
        </p:nvSpPr>
        <p:spPr>
          <a:xfrm>
            <a:off x="0" y="1147763"/>
            <a:ext cx="7772400" cy="4724400"/>
          </a:xfrm>
          <a:prstGeom prst="rect">
            <a:avLst/>
          </a:prstGeom>
        </p:spPr>
        <p:txBody>
          <a:bodyPr>
            <a:normAutofit/>
          </a:bodyPr>
          <a:lstStyle/>
          <a:p>
            <a:pPr marL="342900" indent="-342900">
              <a:lnSpc>
                <a:spcPct val="150000"/>
              </a:lnSpc>
              <a:spcBef>
                <a:spcPct val="20000"/>
              </a:spcBef>
              <a:defRPr/>
            </a:pPr>
            <a:r>
              <a:rPr lang="zh-CN" altLang="en-US" sz="2800" b="1" dirty="0" smtClean="0">
                <a:latin typeface="方正兰亭粗黑简体" pitchFamily="2" charset="-122"/>
                <a:ea typeface="方正兰亭粗黑简体" pitchFamily="2" charset="-122"/>
              </a:rPr>
              <a:t> </a:t>
            </a:r>
            <a:r>
              <a:rPr lang="zh-CN" altLang="en-US" sz="2800" b="1" dirty="0" smtClean="0">
                <a:latin typeface="黑体" panose="02010609060101010101" pitchFamily="49" charset="-122"/>
                <a:ea typeface="黑体" panose="02010609060101010101" pitchFamily="49" charset="-122"/>
              </a:rPr>
              <a:t>蜂窝</a:t>
            </a:r>
            <a:r>
              <a:rPr lang="zh-CN" altLang="en-US" sz="2800" b="1" dirty="0">
                <a:latin typeface="黑体" panose="02010609060101010101" pitchFamily="49" charset="-122"/>
                <a:ea typeface="黑体" panose="02010609060101010101" pitchFamily="49" charset="-122"/>
              </a:rPr>
              <a:t>网</a:t>
            </a:r>
            <a:r>
              <a:rPr lang="zh-CN" altLang="en-US" sz="2800" b="1" dirty="0">
                <a:solidFill>
                  <a:srgbClr val="FF0000"/>
                </a:solidFill>
                <a:latin typeface="黑体" panose="02010609060101010101" pitchFamily="49" charset="-122"/>
                <a:ea typeface="黑体" panose="02010609060101010101" pitchFamily="49" charset="-122"/>
              </a:rPr>
              <a:t>频率复用的实现</a:t>
            </a:r>
            <a:endParaRPr lang="zh-CN" altLang="en-US" sz="3200" b="1" dirty="0">
              <a:solidFill>
                <a:srgbClr val="FF0000"/>
              </a:solidFill>
              <a:latin typeface="黑体" panose="02010609060101010101" pitchFamily="49" charset="-122"/>
              <a:ea typeface="黑体" panose="02010609060101010101" pitchFamily="49" charset="-122"/>
            </a:endParaRPr>
          </a:p>
        </p:txBody>
      </p:sp>
      <p:sp>
        <p:nvSpPr>
          <p:cNvPr id="110604" name="Rectangle 2"/>
          <p:cNvSpPr>
            <a:spLocks noGrp="1" noChangeArrowheads="1"/>
          </p:cNvSpPr>
          <p:nvPr>
            <p:ph type="title"/>
          </p:nvPr>
        </p:nvSpPr>
        <p:spPr>
          <a:xfrm>
            <a:off x="1393825" y="274638"/>
            <a:ext cx="6892925" cy="1011237"/>
          </a:xfrm>
        </p:spPr>
        <p:txBody>
          <a:bodyPr/>
          <a:lstStyle/>
          <a:p>
            <a:pPr eaLnBrk="1" hangingPunct="1"/>
            <a:r>
              <a:rPr lang="en-US" altLang="zh-CN" sz="3600" smtClean="0">
                <a:solidFill>
                  <a:schemeClr val="bg1"/>
                </a:solidFill>
                <a:latin typeface="方正兰亭粗黑简体"/>
                <a:ea typeface="方正兰亭粗黑简体"/>
                <a:cs typeface="方正兰亭粗黑简体"/>
              </a:rPr>
              <a:t>3</a:t>
            </a:r>
            <a:r>
              <a:rPr lang="zh-CN" altLang="en-US" sz="3600" smtClean="0">
                <a:solidFill>
                  <a:schemeClr val="bg1"/>
                </a:solidFill>
                <a:latin typeface="方正兰亭粗黑简体"/>
                <a:ea typeface="方正兰亭粗黑简体"/>
                <a:cs typeface="方正兰亭粗黑简体"/>
              </a:rPr>
              <a:t>、区群</a:t>
            </a:r>
            <a:endParaRPr lang="zh-CN" altLang="en-US" sz="3600" smtClean="0">
              <a:solidFill>
                <a:schemeClr val="bg1"/>
              </a:solidFill>
              <a:latin typeface="方正兰亭粗黑简体"/>
              <a:ea typeface="方正兰亭粗黑简体"/>
              <a:cs typeface="方正兰亭粗黑简体"/>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548926">
                                            <p:txEl>
                                              <p:pRg st="0" end="0"/>
                                            </p:txEl>
                                          </p:spTgt>
                                        </p:tgtEl>
                                        <p:attrNameLst>
                                          <p:attrName>style.visibility</p:attrName>
                                        </p:attrNameLst>
                                      </p:cBhvr>
                                      <p:to>
                                        <p:strVal val="visible"/>
                                      </p:to>
                                    </p:set>
                                    <p:anim calcmode="lin" valueType="num">
                                      <p:cBhvr additive="base">
                                        <p:cTn id="7" dur="500" fill="hold"/>
                                        <p:tgtEl>
                                          <p:spTgt spid="54892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48926">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5" presetClass="entr" presetSubtype="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0.70"/>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ppt_x"/>
                                          </p:val>
                                        </p:tav>
                                        <p:tav tm="100000">
                                          <p:val>
                                            <p:strVal val="#ppt_x"/>
                                          </p:val>
                                        </p:tav>
                                      </p:tavLst>
                                    </p:anim>
                                    <p:anim calcmode="lin" valueType="num">
                                      <p:cBhvr additive="base">
                                        <p:cTn id="20" dur="1000" fill="hold"/>
                                        <p:tgtEl>
                                          <p:spTgt spid="4"/>
                                        </p:tgtEl>
                                        <p:attrNameLst>
                                          <p:attrName>ppt_y</p:attrName>
                                        </p:attrNameLst>
                                      </p:cBhvr>
                                      <p:tavLst>
                                        <p:tav tm="0">
                                          <p:val>
                                            <p:strVal val="1+#ppt_h/2"/>
                                          </p:val>
                                        </p:tav>
                                        <p:tav tm="100000">
                                          <p:val>
                                            <p:strVal val="#ppt_y"/>
                                          </p:val>
                                        </p:tav>
                                      </p:tavLst>
                                    </p:anim>
                                  </p:childTnLst>
                                </p:cTn>
                              </p:par>
                            </p:childTnLst>
                          </p:cTn>
                        </p:par>
                        <p:par>
                          <p:cTn id="21" fill="hold">
                            <p:stCondLst>
                              <p:cond delay="1000"/>
                            </p:stCondLst>
                            <p:childTnLst>
                              <p:par>
                                <p:cTn id="22" presetID="2" presetClass="entr" presetSubtype="12"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 calcmode="lin" valueType="num">
                                      <p:cBhvr additive="base">
                                        <p:cTn id="24" dur="1000" fill="hold"/>
                                        <p:tgtEl>
                                          <p:spTgt spid="5"/>
                                        </p:tgtEl>
                                        <p:attrNameLst>
                                          <p:attrName>ppt_x</p:attrName>
                                        </p:attrNameLst>
                                      </p:cBhvr>
                                      <p:tavLst>
                                        <p:tav tm="0">
                                          <p:val>
                                            <p:strVal val="0-#ppt_w/2"/>
                                          </p:val>
                                        </p:tav>
                                        <p:tav tm="100000">
                                          <p:val>
                                            <p:strVal val="#ppt_x"/>
                                          </p:val>
                                        </p:tav>
                                      </p:tavLst>
                                    </p:anim>
                                    <p:anim calcmode="lin" valueType="num">
                                      <p:cBhvr additive="base">
                                        <p:cTn id="25" dur="1000" fill="hold"/>
                                        <p:tgtEl>
                                          <p:spTgt spid="5"/>
                                        </p:tgtEl>
                                        <p:attrNameLst>
                                          <p:attrName>ppt_y</p:attrName>
                                        </p:attrNameLst>
                                      </p:cBhvr>
                                      <p:tavLst>
                                        <p:tav tm="0">
                                          <p:val>
                                            <p:strVal val="1+#ppt_h/2"/>
                                          </p:val>
                                        </p:tav>
                                        <p:tav tm="100000">
                                          <p:val>
                                            <p:strVal val="#ppt_y"/>
                                          </p:val>
                                        </p:tav>
                                      </p:tavLst>
                                    </p:anim>
                                  </p:childTnLst>
                                </p:cTn>
                              </p:par>
                            </p:childTnLst>
                          </p:cTn>
                        </p:par>
                        <p:par>
                          <p:cTn id="26" fill="hold">
                            <p:stCondLst>
                              <p:cond delay="2000"/>
                            </p:stCondLst>
                            <p:childTnLst>
                              <p:par>
                                <p:cTn id="27" presetID="2" presetClass="entr" presetSubtype="8" fill="hold" nodeType="afterEffect">
                                  <p:stCondLst>
                                    <p:cond delay="0"/>
                                  </p:stCondLst>
                                  <p:childTnLst>
                                    <p:set>
                                      <p:cBhvr>
                                        <p:cTn id="28" dur="1" fill="hold">
                                          <p:stCondLst>
                                            <p:cond delay="0"/>
                                          </p:stCondLst>
                                        </p:cTn>
                                        <p:tgtEl>
                                          <p:spTgt spid="6"/>
                                        </p:tgtEl>
                                        <p:attrNameLst>
                                          <p:attrName>style.visibility</p:attrName>
                                        </p:attrNameLst>
                                      </p:cBhvr>
                                      <p:to>
                                        <p:strVal val="visible"/>
                                      </p:to>
                                    </p:set>
                                    <p:anim calcmode="lin" valueType="num">
                                      <p:cBhvr additive="base">
                                        <p:cTn id="29" dur="1000" fill="hold"/>
                                        <p:tgtEl>
                                          <p:spTgt spid="6"/>
                                        </p:tgtEl>
                                        <p:attrNameLst>
                                          <p:attrName>ppt_x</p:attrName>
                                        </p:attrNameLst>
                                      </p:cBhvr>
                                      <p:tavLst>
                                        <p:tav tm="0">
                                          <p:val>
                                            <p:strVal val="0-#ppt_w/2"/>
                                          </p:val>
                                        </p:tav>
                                        <p:tav tm="100000">
                                          <p:val>
                                            <p:strVal val="#ppt_x"/>
                                          </p:val>
                                        </p:tav>
                                      </p:tavLst>
                                    </p:anim>
                                    <p:anim calcmode="lin" valueType="num">
                                      <p:cBhvr additive="base">
                                        <p:cTn id="30" dur="1000" fill="hold"/>
                                        <p:tgtEl>
                                          <p:spTgt spid="6"/>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9" fill="hold" nodeType="afterEffect">
                                  <p:stCondLst>
                                    <p:cond delay="0"/>
                                  </p:stCondLst>
                                  <p:childTnLst>
                                    <p:set>
                                      <p:cBhvr>
                                        <p:cTn id="33" dur="1" fill="hold">
                                          <p:stCondLst>
                                            <p:cond delay="0"/>
                                          </p:stCondLst>
                                        </p:cTn>
                                        <p:tgtEl>
                                          <p:spTgt spid="7"/>
                                        </p:tgtEl>
                                        <p:attrNameLst>
                                          <p:attrName>style.visibility</p:attrName>
                                        </p:attrNameLst>
                                      </p:cBhvr>
                                      <p:to>
                                        <p:strVal val="visible"/>
                                      </p:to>
                                    </p:set>
                                    <p:anim calcmode="lin" valueType="num">
                                      <p:cBhvr additive="base">
                                        <p:cTn id="34" dur="1000" fill="hold"/>
                                        <p:tgtEl>
                                          <p:spTgt spid="7"/>
                                        </p:tgtEl>
                                        <p:attrNameLst>
                                          <p:attrName>ppt_x</p:attrName>
                                        </p:attrNameLst>
                                      </p:cBhvr>
                                      <p:tavLst>
                                        <p:tav tm="0">
                                          <p:val>
                                            <p:strVal val="0-#ppt_w/2"/>
                                          </p:val>
                                        </p:tav>
                                        <p:tav tm="100000">
                                          <p:val>
                                            <p:strVal val="#ppt_x"/>
                                          </p:val>
                                        </p:tav>
                                      </p:tavLst>
                                    </p:anim>
                                    <p:anim calcmode="lin" valueType="num">
                                      <p:cBhvr additive="base">
                                        <p:cTn id="35" dur="1000" fill="hold"/>
                                        <p:tgtEl>
                                          <p:spTgt spid="7"/>
                                        </p:tgtEl>
                                        <p:attrNameLst>
                                          <p:attrName>ppt_y</p:attrName>
                                        </p:attrNameLst>
                                      </p:cBhvr>
                                      <p:tavLst>
                                        <p:tav tm="0">
                                          <p:val>
                                            <p:strVal val="0-#ppt_h/2"/>
                                          </p:val>
                                        </p:tav>
                                        <p:tav tm="100000">
                                          <p:val>
                                            <p:strVal val="#ppt_y"/>
                                          </p:val>
                                        </p:tav>
                                      </p:tavLst>
                                    </p:anim>
                                  </p:childTnLst>
                                </p:cTn>
                              </p:par>
                            </p:childTnLst>
                          </p:cTn>
                        </p:par>
                        <p:par>
                          <p:cTn id="36" fill="hold">
                            <p:stCondLst>
                              <p:cond delay="4000"/>
                            </p:stCondLst>
                            <p:childTnLst>
                              <p:par>
                                <p:cTn id="37" presetID="2" presetClass="entr" presetSubtype="3" fill="hold" nodeType="afterEffect">
                                  <p:stCondLst>
                                    <p:cond delay="0"/>
                                  </p:stCondLst>
                                  <p:childTnLst>
                                    <p:set>
                                      <p:cBhvr>
                                        <p:cTn id="38" dur="1" fill="hold">
                                          <p:stCondLst>
                                            <p:cond delay="0"/>
                                          </p:stCondLst>
                                        </p:cTn>
                                        <p:tgtEl>
                                          <p:spTgt spid="2"/>
                                        </p:tgtEl>
                                        <p:attrNameLst>
                                          <p:attrName>style.visibility</p:attrName>
                                        </p:attrNameLst>
                                      </p:cBhvr>
                                      <p:to>
                                        <p:strVal val="visible"/>
                                      </p:to>
                                    </p:set>
                                    <p:anim calcmode="lin" valueType="num">
                                      <p:cBhvr additive="base">
                                        <p:cTn id="39" dur="1000" fill="hold"/>
                                        <p:tgtEl>
                                          <p:spTgt spid="2"/>
                                        </p:tgtEl>
                                        <p:attrNameLst>
                                          <p:attrName>ppt_x</p:attrName>
                                        </p:attrNameLst>
                                      </p:cBhvr>
                                      <p:tavLst>
                                        <p:tav tm="0">
                                          <p:val>
                                            <p:strVal val="1+#ppt_w/2"/>
                                          </p:val>
                                        </p:tav>
                                        <p:tav tm="100000">
                                          <p:val>
                                            <p:strVal val="#ppt_x"/>
                                          </p:val>
                                        </p:tav>
                                      </p:tavLst>
                                    </p:anim>
                                    <p:anim calcmode="lin" valueType="num">
                                      <p:cBhvr additive="base">
                                        <p:cTn id="40" dur="1000" fill="hold"/>
                                        <p:tgtEl>
                                          <p:spTgt spid="2"/>
                                        </p:tgtEl>
                                        <p:attrNameLst>
                                          <p:attrName>ppt_y</p:attrName>
                                        </p:attrNameLst>
                                      </p:cBhvr>
                                      <p:tavLst>
                                        <p:tav tm="0">
                                          <p:val>
                                            <p:strVal val="0-#ppt_h/2"/>
                                          </p:val>
                                        </p:tav>
                                        <p:tav tm="100000">
                                          <p:val>
                                            <p:strVal val="#ppt_y"/>
                                          </p:val>
                                        </p:tav>
                                      </p:tavLst>
                                    </p:anim>
                                  </p:childTnLst>
                                </p:cTn>
                              </p:par>
                            </p:childTnLst>
                          </p:cTn>
                        </p:par>
                        <p:par>
                          <p:cTn id="41" fill="hold">
                            <p:stCondLst>
                              <p:cond delay="5000"/>
                            </p:stCondLst>
                            <p:childTnLst>
                              <p:par>
                                <p:cTn id="42" presetID="2" presetClass="entr" presetSubtype="2"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 calcmode="lin" valueType="num">
                                      <p:cBhvr additive="base">
                                        <p:cTn id="44" dur="1000" fill="hold"/>
                                        <p:tgtEl>
                                          <p:spTgt spid="3"/>
                                        </p:tgtEl>
                                        <p:attrNameLst>
                                          <p:attrName>ppt_x</p:attrName>
                                        </p:attrNameLst>
                                      </p:cBhvr>
                                      <p:tavLst>
                                        <p:tav tm="0">
                                          <p:val>
                                            <p:strVal val="1+#ppt_w/2"/>
                                          </p:val>
                                        </p:tav>
                                        <p:tav tm="100000">
                                          <p:val>
                                            <p:strVal val="#ppt_x"/>
                                          </p:val>
                                        </p:tav>
                                      </p:tavLst>
                                    </p:anim>
                                    <p:anim calcmode="lin" valueType="num">
                                      <p:cBhvr additive="base">
                                        <p:cTn id="45" dur="1000" fill="hold"/>
                                        <p:tgtEl>
                                          <p:spTgt spid="3"/>
                                        </p:tgtEl>
                                        <p:attrNameLst>
                                          <p:attrName>ppt_y</p:attrName>
                                        </p:attrNameLst>
                                      </p:cBhvr>
                                      <p:tavLst>
                                        <p:tav tm="0">
                                          <p:val>
                                            <p:strVal val="#ppt_y"/>
                                          </p:val>
                                        </p:tav>
                                        <p:tav tm="100000">
                                          <p:val>
                                            <p:strVal val="#ppt_y"/>
                                          </p:val>
                                        </p:tav>
                                      </p:tavLst>
                                    </p:anim>
                                  </p:childTnLst>
                                </p:cTn>
                              </p:par>
                            </p:childTnLst>
                          </p:cTn>
                        </p:par>
                        <p:par>
                          <p:cTn id="46" fill="hold">
                            <p:stCondLst>
                              <p:cond delay="6000"/>
                            </p:stCondLst>
                            <p:childTnLst>
                              <p:par>
                                <p:cTn id="47" presetID="2" presetClass="entr" presetSubtype="4" fill="hold" nodeType="afterEffect">
                                  <p:stCondLst>
                                    <p:cond delay="0"/>
                                  </p:stCondLst>
                                  <p:childTnLst>
                                    <p:set>
                                      <p:cBhvr>
                                        <p:cTn id="48" dur="1" fill="hold">
                                          <p:stCondLst>
                                            <p:cond delay="0"/>
                                          </p:stCondLst>
                                        </p:cTn>
                                        <p:tgtEl>
                                          <p:spTgt spid="548926">
                                            <p:txEl>
                                              <p:pRg st="2" end="2"/>
                                            </p:txEl>
                                          </p:spTgt>
                                        </p:tgtEl>
                                        <p:attrNameLst>
                                          <p:attrName>style.visibility</p:attrName>
                                        </p:attrNameLst>
                                      </p:cBhvr>
                                      <p:to>
                                        <p:strVal val="visible"/>
                                      </p:to>
                                    </p:set>
                                    <p:anim calcmode="lin" valueType="num">
                                      <p:cBhvr additive="base">
                                        <p:cTn id="49" dur="500" fill="hold"/>
                                        <p:tgtEl>
                                          <p:spTgt spid="548926">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48926">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3"/>
          <p:cNvSpPr>
            <a:spLocks noChangeArrowheads="1"/>
          </p:cNvSpPr>
          <p:nvPr/>
        </p:nvSpPr>
        <p:spPr bwMode="auto">
          <a:xfrm>
            <a:off x="4824413" y="2151827"/>
            <a:ext cx="1847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dirty="0">
              <a:ea typeface="黑体" panose="02010609060101010101" pitchFamily="49" charset="-122"/>
              <a:cs typeface="方正大黑简体"/>
            </a:endParaRPr>
          </a:p>
        </p:txBody>
      </p:sp>
      <p:grpSp>
        <p:nvGrpSpPr>
          <p:cNvPr id="111619" name="Group 4"/>
          <p:cNvGrpSpPr/>
          <p:nvPr/>
        </p:nvGrpSpPr>
        <p:grpSpPr bwMode="auto">
          <a:xfrm>
            <a:off x="6464300" y="1585913"/>
            <a:ext cx="1981200" cy="2008187"/>
            <a:chOff x="1728" y="1824"/>
            <a:chExt cx="2256" cy="2160"/>
          </a:xfrm>
        </p:grpSpPr>
        <p:sp>
          <p:nvSpPr>
            <p:cNvPr id="548869" name="AutoShape 5"/>
            <p:cNvSpPr>
              <a:spLocks noChangeArrowheads="1"/>
            </p:cNvSpPr>
            <p:nvPr/>
          </p:nvSpPr>
          <p:spPr bwMode="auto">
            <a:xfrm>
              <a:off x="1728" y="2929"/>
              <a:ext cx="913" cy="719"/>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0" name="AutoShape 6"/>
            <p:cNvSpPr>
              <a:spLocks noChangeArrowheads="1"/>
            </p:cNvSpPr>
            <p:nvPr/>
          </p:nvSpPr>
          <p:spPr bwMode="auto">
            <a:xfrm>
              <a:off x="2400" y="2545"/>
              <a:ext cx="911" cy="719"/>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1" name="AutoShape 7"/>
            <p:cNvSpPr>
              <a:spLocks noChangeArrowheads="1"/>
            </p:cNvSpPr>
            <p:nvPr/>
          </p:nvSpPr>
          <p:spPr bwMode="auto">
            <a:xfrm>
              <a:off x="2400" y="3263"/>
              <a:ext cx="911" cy="721"/>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2" name="AutoShape 8"/>
            <p:cNvSpPr>
              <a:spLocks noChangeArrowheads="1"/>
            </p:cNvSpPr>
            <p:nvPr/>
          </p:nvSpPr>
          <p:spPr bwMode="auto">
            <a:xfrm>
              <a:off x="3071" y="2929"/>
              <a:ext cx="913" cy="719"/>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3" name="AutoShape 9"/>
            <p:cNvSpPr>
              <a:spLocks noChangeArrowheads="1"/>
            </p:cNvSpPr>
            <p:nvPr/>
          </p:nvSpPr>
          <p:spPr bwMode="auto">
            <a:xfrm>
              <a:off x="3071" y="2208"/>
              <a:ext cx="913" cy="721"/>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4" name="AutoShape 10"/>
            <p:cNvSpPr>
              <a:spLocks noChangeArrowheads="1"/>
            </p:cNvSpPr>
            <p:nvPr/>
          </p:nvSpPr>
          <p:spPr bwMode="auto">
            <a:xfrm>
              <a:off x="2400" y="1824"/>
              <a:ext cx="911" cy="721"/>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111663" name="AutoShape 11"/>
            <p:cNvSpPr>
              <a:spLocks noChangeArrowheads="1"/>
            </p:cNvSpPr>
            <p:nvPr/>
          </p:nvSpPr>
          <p:spPr bwMode="auto">
            <a:xfrm>
              <a:off x="1728" y="2208"/>
              <a:ext cx="912" cy="720"/>
            </a:xfrm>
            <a:prstGeom prst="hexagon">
              <a:avLst>
                <a:gd name="adj" fmla="val 31667"/>
                <a:gd name="vf" fmla="val 115470"/>
              </a:avLst>
            </a:prstGeom>
            <a:solidFill>
              <a:srgbClr val="FFCC0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b="1" dirty="0">
                <a:solidFill>
                  <a:schemeClr val="bg1"/>
                </a:solidFill>
                <a:latin typeface="Times New Roman" panose="02020603050405020304" pitchFamily="18" charset="0"/>
                <a:ea typeface="黑体" panose="02010609060101010101" pitchFamily="49" charset="-122"/>
                <a:cs typeface="方正大黑简体"/>
              </a:endParaRPr>
            </a:p>
          </p:txBody>
        </p:sp>
      </p:grpSp>
      <p:grpSp>
        <p:nvGrpSpPr>
          <p:cNvPr id="3" name="Group 12"/>
          <p:cNvGrpSpPr/>
          <p:nvPr/>
        </p:nvGrpSpPr>
        <p:grpSpPr bwMode="auto">
          <a:xfrm>
            <a:off x="7055296" y="3223311"/>
            <a:ext cx="1981200" cy="2008187"/>
            <a:chOff x="1728" y="1824"/>
            <a:chExt cx="2256" cy="2160"/>
          </a:xfrm>
          <a:solidFill>
            <a:schemeClr val="accent5">
              <a:lumMod val="60000"/>
              <a:lumOff val="40000"/>
            </a:schemeClr>
          </a:solidFill>
        </p:grpSpPr>
        <p:sp>
          <p:nvSpPr>
            <p:cNvPr id="548877" name="AutoShape 13"/>
            <p:cNvSpPr>
              <a:spLocks noChangeArrowheads="1"/>
            </p:cNvSpPr>
            <p:nvPr/>
          </p:nvSpPr>
          <p:spPr bwMode="auto">
            <a:xfrm>
              <a:off x="1728" y="2929"/>
              <a:ext cx="913" cy="719"/>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8" name="AutoShape 14"/>
            <p:cNvSpPr>
              <a:spLocks noChangeArrowheads="1"/>
            </p:cNvSpPr>
            <p:nvPr/>
          </p:nvSpPr>
          <p:spPr bwMode="auto">
            <a:xfrm>
              <a:off x="2400" y="2545"/>
              <a:ext cx="911" cy="719"/>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79" name="AutoShape 15"/>
            <p:cNvSpPr>
              <a:spLocks noChangeArrowheads="1"/>
            </p:cNvSpPr>
            <p:nvPr/>
          </p:nvSpPr>
          <p:spPr bwMode="auto">
            <a:xfrm>
              <a:off x="2400" y="3263"/>
              <a:ext cx="911" cy="721"/>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0" name="AutoShape 16"/>
            <p:cNvSpPr>
              <a:spLocks noChangeArrowheads="1"/>
            </p:cNvSpPr>
            <p:nvPr/>
          </p:nvSpPr>
          <p:spPr bwMode="auto">
            <a:xfrm>
              <a:off x="3071" y="2929"/>
              <a:ext cx="913" cy="719"/>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1" name="AutoShape 17"/>
            <p:cNvSpPr>
              <a:spLocks noChangeArrowheads="1"/>
            </p:cNvSpPr>
            <p:nvPr/>
          </p:nvSpPr>
          <p:spPr bwMode="auto">
            <a:xfrm>
              <a:off x="3071" y="2208"/>
              <a:ext cx="913" cy="721"/>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2" name="AutoShape 18"/>
            <p:cNvSpPr>
              <a:spLocks noChangeArrowheads="1"/>
            </p:cNvSpPr>
            <p:nvPr/>
          </p:nvSpPr>
          <p:spPr bwMode="auto">
            <a:xfrm>
              <a:off x="2400" y="1824"/>
              <a:ext cx="911" cy="721"/>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68663" name="AutoShape 19"/>
            <p:cNvSpPr>
              <a:spLocks noChangeArrowheads="1"/>
            </p:cNvSpPr>
            <p:nvPr/>
          </p:nvSpPr>
          <p:spPr bwMode="auto">
            <a:xfrm>
              <a:off x="1728" y="2208"/>
              <a:ext cx="912" cy="720"/>
            </a:xfrm>
            <a:prstGeom prst="hexagon">
              <a:avLst>
                <a:gd name="adj" fmla="val 31667"/>
                <a:gd name="vf" fmla="val 115470"/>
              </a:avLst>
            </a:prstGeom>
            <a:grpFill/>
            <a:ln w="12700" cap="sq">
              <a:solidFill>
                <a:schemeClr val="tx1"/>
              </a:solidFill>
              <a:miter lim="800000"/>
              <a:headEnd type="none" w="sm" len="sm"/>
              <a:tailEnd type="none" w="sm" len="sm"/>
            </a:ln>
          </p:spPr>
          <p:txBody>
            <a:bodyPr wrap="none" anchor="ctr"/>
            <a:lstStyle/>
            <a:p>
              <a:pPr algn="ctr">
                <a:defRPr/>
              </a:pPr>
              <a:endParaRPr lang="en-US" altLang="zh-CN" b="1" dirty="0">
                <a:solidFill>
                  <a:schemeClr val="bg1"/>
                </a:solidFill>
                <a:latin typeface="Times New Roman" panose="02020603050405020304" pitchFamily="18" charset="0"/>
                <a:ea typeface="黑体" panose="02010609060101010101" pitchFamily="49" charset="-122"/>
              </a:endParaRPr>
            </a:p>
          </p:txBody>
        </p:sp>
      </p:grpSp>
      <p:grpSp>
        <p:nvGrpSpPr>
          <p:cNvPr id="4" name="Group 20"/>
          <p:cNvGrpSpPr/>
          <p:nvPr/>
        </p:nvGrpSpPr>
        <p:grpSpPr bwMode="auto">
          <a:xfrm>
            <a:off x="5874196" y="4544111"/>
            <a:ext cx="1981200" cy="2008187"/>
            <a:chOff x="1728" y="1824"/>
            <a:chExt cx="2256" cy="2160"/>
          </a:xfrm>
          <a:solidFill>
            <a:schemeClr val="accent2">
              <a:lumMod val="60000"/>
              <a:lumOff val="40000"/>
            </a:schemeClr>
          </a:solidFill>
        </p:grpSpPr>
        <p:sp>
          <p:nvSpPr>
            <p:cNvPr id="548885" name="AutoShape 21"/>
            <p:cNvSpPr>
              <a:spLocks noChangeArrowheads="1"/>
            </p:cNvSpPr>
            <p:nvPr/>
          </p:nvSpPr>
          <p:spPr bwMode="auto">
            <a:xfrm>
              <a:off x="1728" y="2929"/>
              <a:ext cx="913" cy="719"/>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6" name="AutoShape 22"/>
            <p:cNvSpPr>
              <a:spLocks noChangeArrowheads="1"/>
            </p:cNvSpPr>
            <p:nvPr/>
          </p:nvSpPr>
          <p:spPr bwMode="auto">
            <a:xfrm>
              <a:off x="2400" y="2545"/>
              <a:ext cx="911" cy="719"/>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7" name="AutoShape 23"/>
            <p:cNvSpPr>
              <a:spLocks noChangeArrowheads="1"/>
            </p:cNvSpPr>
            <p:nvPr/>
          </p:nvSpPr>
          <p:spPr bwMode="auto">
            <a:xfrm>
              <a:off x="2400" y="3263"/>
              <a:ext cx="911" cy="721"/>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8" name="AutoShape 24"/>
            <p:cNvSpPr>
              <a:spLocks noChangeArrowheads="1"/>
            </p:cNvSpPr>
            <p:nvPr/>
          </p:nvSpPr>
          <p:spPr bwMode="auto">
            <a:xfrm>
              <a:off x="3071" y="2929"/>
              <a:ext cx="913" cy="719"/>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89" name="AutoShape 25"/>
            <p:cNvSpPr>
              <a:spLocks noChangeArrowheads="1"/>
            </p:cNvSpPr>
            <p:nvPr/>
          </p:nvSpPr>
          <p:spPr bwMode="auto">
            <a:xfrm>
              <a:off x="3071" y="2208"/>
              <a:ext cx="913" cy="721"/>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90" name="AutoShape 26"/>
            <p:cNvSpPr>
              <a:spLocks noChangeArrowheads="1"/>
            </p:cNvSpPr>
            <p:nvPr/>
          </p:nvSpPr>
          <p:spPr bwMode="auto">
            <a:xfrm>
              <a:off x="2400" y="1824"/>
              <a:ext cx="911" cy="721"/>
            </a:xfrm>
            <a:prstGeom prst="hexagon">
              <a:avLst>
                <a:gd name="adj" fmla="val 31667"/>
                <a:gd name="vf" fmla="val 115470"/>
              </a:avLst>
            </a:prstGeom>
            <a:grp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68656" name="AutoShape 27"/>
            <p:cNvSpPr>
              <a:spLocks noChangeArrowheads="1"/>
            </p:cNvSpPr>
            <p:nvPr/>
          </p:nvSpPr>
          <p:spPr bwMode="auto">
            <a:xfrm>
              <a:off x="1728" y="2208"/>
              <a:ext cx="912" cy="720"/>
            </a:xfrm>
            <a:prstGeom prst="hexagon">
              <a:avLst>
                <a:gd name="adj" fmla="val 31667"/>
                <a:gd name="vf" fmla="val 115470"/>
              </a:avLst>
            </a:prstGeom>
            <a:grpFill/>
            <a:ln w="12700" cap="sq">
              <a:solidFill>
                <a:schemeClr val="tx1"/>
              </a:solidFill>
              <a:miter lim="800000"/>
              <a:headEnd type="none" w="sm" len="sm"/>
              <a:tailEnd type="none" w="sm" len="sm"/>
            </a:ln>
          </p:spPr>
          <p:txBody>
            <a:bodyPr wrap="none" anchor="ctr"/>
            <a:lstStyle/>
            <a:p>
              <a:pPr algn="ctr">
                <a:defRPr/>
              </a:pPr>
              <a:endParaRPr lang="en-US" altLang="zh-CN" b="1" dirty="0">
                <a:solidFill>
                  <a:schemeClr val="bg1"/>
                </a:solidFill>
                <a:latin typeface="Times New Roman" panose="02020603050405020304" pitchFamily="18" charset="0"/>
                <a:ea typeface="黑体" panose="02010609060101010101" pitchFamily="49" charset="-122"/>
              </a:endParaRPr>
            </a:p>
          </p:txBody>
        </p:sp>
      </p:grpSp>
      <p:grpSp>
        <p:nvGrpSpPr>
          <p:cNvPr id="111622" name="Group 28"/>
          <p:cNvGrpSpPr/>
          <p:nvPr/>
        </p:nvGrpSpPr>
        <p:grpSpPr bwMode="auto">
          <a:xfrm>
            <a:off x="4102100" y="4227513"/>
            <a:ext cx="1981200" cy="2008187"/>
            <a:chOff x="1728" y="1824"/>
            <a:chExt cx="2256" cy="2160"/>
          </a:xfrm>
        </p:grpSpPr>
        <p:sp>
          <p:nvSpPr>
            <p:cNvPr id="548893" name="AutoShape 29"/>
            <p:cNvSpPr>
              <a:spLocks noChangeArrowheads="1"/>
            </p:cNvSpPr>
            <p:nvPr/>
          </p:nvSpPr>
          <p:spPr bwMode="auto">
            <a:xfrm>
              <a:off x="1728" y="2929"/>
              <a:ext cx="913" cy="719"/>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94" name="AutoShape 30"/>
            <p:cNvSpPr>
              <a:spLocks noChangeArrowheads="1"/>
            </p:cNvSpPr>
            <p:nvPr/>
          </p:nvSpPr>
          <p:spPr bwMode="auto">
            <a:xfrm>
              <a:off x="2400" y="2545"/>
              <a:ext cx="911" cy="719"/>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95" name="AutoShape 31"/>
            <p:cNvSpPr>
              <a:spLocks noChangeArrowheads="1"/>
            </p:cNvSpPr>
            <p:nvPr/>
          </p:nvSpPr>
          <p:spPr bwMode="auto">
            <a:xfrm>
              <a:off x="2400" y="3263"/>
              <a:ext cx="911" cy="721"/>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96" name="AutoShape 32"/>
            <p:cNvSpPr>
              <a:spLocks noChangeArrowheads="1"/>
            </p:cNvSpPr>
            <p:nvPr/>
          </p:nvSpPr>
          <p:spPr bwMode="auto">
            <a:xfrm>
              <a:off x="3071" y="2929"/>
              <a:ext cx="913" cy="719"/>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97" name="AutoShape 33"/>
            <p:cNvSpPr>
              <a:spLocks noChangeArrowheads="1"/>
            </p:cNvSpPr>
            <p:nvPr/>
          </p:nvSpPr>
          <p:spPr bwMode="auto">
            <a:xfrm>
              <a:off x="3071" y="2208"/>
              <a:ext cx="913" cy="721"/>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898" name="AutoShape 34"/>
            <p:cNvSpPr>
              <a:spLocks noChangeArrowheads="1"/>
            </p:cNvSpPr>
            <p:nvPr/>
          </p:nvSpPr>
          <p:spPr bwMode="auto">
            <a:xfrm>
              <a:off x="2400" y="1824"/>
              <a:ext cx="911" cy="721"/>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111656" name="AutoShape 35"/>
            <p:cNvSpPr>
              <a:spLocks noChangeArrowheads="1"/>
            </p:cNvSpPr>
            <p:nvPr/>
          </p:nvSpPr>
          <p:spPr bwMode="auto">
            <a:xfrm>
              <a:off x="1728" y="2208"/>
              <a:ext cx="912" cy="720"/>
            </a:xfrm>
            <a:prstGeom prst="hexagon">
              <a:avLst>
                <a:gd name="adj" fmla="val 31667"/>
                <a:gd name="vf" fmla="val 115470"/>
              </a:avLst>
            </a:prstGeom>
            <a:solidFill>
              <a:srgbClr val="00CC0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b="1" dirty="0">
                <a:solidFill>
                  <a:schemeClr val="bg1"/>
                </a:solidFill>
                <a:latin typeface="Times New Roman" panose="02020603050405020304" pitchFamily="18" charset="0"/>
                <a:ea typeface="黑体" panose="02010609060101010101" pitchFamily="49" charset="-122"/>
                <a:cs typeface="方正大黑简体"/>
              </a:endParaRPr>
            </a:p>
          </p:txBody>
        </p:sp>
      </p:grpSp>
      <p:grpSp>
        <p:nvGrpSpPr>
          <p:cNvPr id="111623" name="Group 36"/>
          <p:cNvGrpSpPr/>
          <p:nvPr/>
        </p:nvGrpSpPr>
        <p:grpSpPr bwMode="auto">
          <a:xfrm>
            <a:off x="3530600" y="2568575"/>
            <a:ext cx="1981200" cy="2008188"/>
            <a:chOff x="1728" y="1824"/>
            <a:chExt cx="2256" cy="2160"/>
          </a:xfrm>
        </p:grpSpPr>
        <p:sp>
          <p:nvSpPr>
            <p:cNvPr id="548901" name="AutoShape 37"/>
            <p:cNvSpPr>
              <a:spLocks noChangeArrowheads="1"/>
            </p:cNvSpPr>
            <p:nvPr/>
          </p:nvSpPr>
          <p:spPr bwMode="auto">
            <a:xfrm>
              <a:off x="1728" y="2929"/>
              <a:ext cx="913" cy="719"/>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02" name="AutoShape 38"/>
            <p:cNvSpPr>
              <a:spLocks noChangeArrowheads="1"/>
            </p:cNvSpPr>
            <p:nvPr/>
          </p:nvSpPr>
          <p:spPr bwMode="auto">
            <a:xfrm>
              <a:off x="2400" y="2545"/>
              <a:ext cx="911" cy="719"/>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03" name="AutoShape 39"/>
            <p:cNvSpPr>
              <a:spLocks noChangeArrowheads="1"/>
            </p:cNvSpPr>
            <p:nvPr/>
          </p:nvSpPr>
          <p:spPr bwMode="auto">
            <a:xfrm>
              <a:off x="2400" y="3263"/>
              <a:ext cx="911" cy="721"/>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04" name="AutoShape 40"/>
            <p:cNvSpPr>
              <a:spLocks noChangeArrowheads="1"/>
            </p:cNvSpPr>
            <p:nvPr/>
          </p:nvSpPr>
          <p:spPr bwMode="auto">
            <a:xfrm>
              <a:off x="3071" y="2929"/>
              <a:ext cx="913" cy="719"/>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05" name="AutoShape 41"/>
            <p:cNvSpPr>
              <a:spLocks noChangeArrowheads="1"/>
            </p:cNvSpPr>
            <p:nvPr/>
          </p:nvSpPr>
          <p:spPr bwMode="auto">
            <a:xfrm>
              <a:off x="3071" y="2208"/>
              <a:ext cx="913" cy="721"/>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06" name="AutoShape 42"/>
            <p:cNvSpPr>
              <a:spLocks noChangeArrowheads="1"/>
            </p:cNvSpPr>
            <p:nvPr/>
          </p:nvSpPr>
          <p:spPr bwMode="auto">
            <a:xfrm>
              <a:off x="2400" y="1824"/>
              <a:ext cx="911" cy="721"/>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111649" name="AutoShape 43"/>
            <p:cNvSpPr>
              <a:spLocks noChangeArrowheads="1"/>
            </p:cNvSpPr>
            <p:nvPr/>
          </p:nvSpPr>
          <p:spPr bwMode="auto">
            <a:xfrm>
              <a:off x="1728" y="2208"/>
              <a:ext cx="912" cy="720"/>
            </a:xfrm>
            <a:prstGeom prst="hexagon">
              <a:avLst>
                <a:gd name="adj" fmla="val 31667"/>
                <a:gd name="vf" fmla="val 115470"/>
              </a:avLst>
            </a:prstGeom>
            <a:solidFill>
              <a:srgbClr val="FFCCFF"/>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b="1" dirty="0">
                <a:solidFill>
                  <a:schemeClr val="bg1"/>
                </a:solidFill>
                <a:latin typeface="Times New Roman" panose="02020603050405020304" pitchFamily="18" charset="0"/>
                <a:ea typeface="黑体" panose="02010609060101010101" pitchFamily="49" charset="-122"/>
                <a:cs typeface="方正大黑简体"/>
              </a:endParaRPr>
            </a:p>
          </p:txBody>
        </p:sp>
      </p:grpSp>
      <p:grpSp>
        <p:nvGrpSpPr>
          <p:cNvPr id="111624" name="Group 44"/>
          <p:cNvGrpSpPr/>
          <p:nvPr/>
        </p:nvGrpSpPr>
        <p:grpSpPr bwMode="auto">
          <a:xfrm>
            <a:off x="4695825" y="1236663"/>
            <a:ext cx="1981200" cy="2008187"/>
            <a:chOff x="1728" y="1824"/>
            <a:chExt cx="2256" cy="2160"/>
          </a:xfrm>
        </p:grpSpPr>
        <p:sp>
          <p:nvSpPr>
            <p:cNvPr id="548909" name="AutoShape 45"/>
            <p:cNvSpPr>
              <a:spLocks noChangeArrowheads="1"/>
            </p:cNvSpPr>
            <p:nvPr/>
          </p:nvSpPr>
          <p:spPr bwMode="auto">
            <a:xfrm>
              <a:off x="1728" y="2929"/>
              <a:ext cx="913" cy="719"/>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10" name="AutoShape 46"/>
            <p:cNvSpPr>
              <a:spLocks noChangeArrowheads="1"/>
            </p:cNvSpPr>
            <p:nvPr/>
          </p:nvSpPr>
          <p:spPr bwMode="auto">
            <a:xfrm>
              <a:off x="2400" y="2545"/>
              <a:ext cx="911" cy="719"/>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11" name="AutoShape 47"/>
            <p:cNvSpPr>
              <a:spLocks noChangeArrowheads="1"/>
            </p:cNvSpPr>
            <p:nvPr/>
          </p:nvSpPr>
          <p:spPr bwMode="auto">
            <a:xfrm>
              <a:off x="2400" y="3263"/>
              <a:ext cx="911" cy="721"/>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12" name="AutoShape 48"/>
            <p:cNvSpPr>
              <a:spLocks noChangeArrowheads="1"/>
            </p:cNvSpPr>
            <p:nvPr/>
          </p:nvSpPr>
          <p:spPr bwMode="auto">
            <a:xfrm>
              <a:off x="3071" y="2929"/>
              <a:ext cx="913" cy="719"/>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13" name="AutoShape 49"/>
            <p:cNvSpPr>
              <a:spLocks noChangeArrowheads="1"/>
            </p:cNvSpPr>
            <p:nvPr/>
          </p:nvSpPr>
          <p:spPr bwMode="auto">
            <a:xfrm>
              <a:off x="3071" y="2208"/>
              <a:ext cx="913" cy="721"/>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14" name="AutoShape 50"/>
            <p:cNvSpPr>
              <a:spLocks noChangeArrowheads="1"/>
            </p:cNvSpPr>
            <p:nvPr/>
          </p:nvSpPr>
          <p:spPr bwMode="auto">
            <a:xfrm>
              <a:off x="2400" y="1824"/>
              <a:ext cx="911" cy="721"/>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a:effectLst/>
          </p:spPr>
          <p:txBody>
            <a:bodyPr wrap="none" anchor="ctr"/>
            <a:lstStyle/>
            <a:p>
              <a:pPr algn="ctr">
                <a:defRPr/>
              </a:pP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111642" name="AutoShape 51"/>
            <p:cNvSpPr>
              <a:spLocks noChangeArrowheads="1"/>
            </p:cNvSpPr>
            <p:nvPr/>
          </p:nvSpPr>
          <p:spPr bwMode="auto">
            <a:xfrm>
              <a:off x="1728" y="2208"/>
              <a:ext cx="912" cy="720"/>
            </a:xfrm>
            <a:prstGeom prst="hexagon">
              <a:avLst>
                <a:gd name="adj" fmla="val 31667"/>
                <a:gd name="vf" fmla="val 115470"/>
              </a:avLst>
            </a:prstGeom>
            <a:solidFill>
              <a:srgbClr val="008000"/>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endParaRPr lang="en-US" altLang="zh-CN" b="1" dirty="0">
                <a:solidFill>
                  <a:schemeClr val="bg1"/>
                </a:solidFill>
                <a:latin typeface="Times New Roman" panose="02020603050405020304" pitchFamily="18" charset="0"/>
                <a:ea typeface="黑体" panose="02010609060101010101" pitchFamily="49" charset="-122"/>
                <a:cs typeface="方正大黑简体"/>
              </a:endParaRPr>
            </a:p>
          </p:txBody>
        </p:sp>
      </p:grpSp>
      <p:grpSp>
        <p:nvGrpSpPr>
          <p:cNvPr id="111625" name="Group 54"/>
          <p:cNvGrpSpPr/>
          <p:nvPr/>
        </p:nvGrpSpPr>
        <p:grpSpPr bwMode="auto">
          <a:xfrm>
            <a:off x="5286375" y="2897188"/>
            <a:ext cx="1981200" cy="2008187"/>
            <a:chOff x="1728" y="1824"/>
            <a:chExt cx="2256" cy="2160"/>
          </a:xfrm>
        </p:grpSpPr>
        <p:sp>
          <p:nvSpPr>
            <p:cNvPr id="548919" name="AutoShape 55"/>
            <p:cNvSpPr>
              <a:spLocks noChangeArrowheads="1"/>
            </p:cNvSpPr>
            <p:nvPr/>
          </p:nvSpPr>
          <p:spPr bwMode="auto">
            <a:xfrm>
              <a:off x="1728" y="2929"/>
              <a:ext cx="913" cy="719"/>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6</a:t>
              </a: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20" name="AutoShape 56"/>
            <p:cNvSpPr>
              <a:spLocks noChangeArrowheads="1"/>
            </p:cNvSpPr>
            <p:nvPr/>
          </p:nvSpPr>
          <p:spPr bwMode="auto">
            <a:xfrm>
              <a:off x="2400" y="2545"/>
              <a:ext cx="911" cy="719"/>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7</a:t>
              </a: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21" name="AutoShape 57"/>
            <p:cNvSpPr>
              <a:spLocks noChangeArrowheads="1"/>
            </p:cNvSpPr>
            <p:nvPr/>
          </p:nvSpPr>
          <p:spPr bwMode="auto">
            <a:xfrm>
              <a:off x="2400" y="3263"/>
              <a:ext cx="911" cy="721"/>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5</a:t>
              </a: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22" name="AutoShape 58"/>
            <p:cNvSpPr>
              <a:spLocks noChangeArrowheads="1"/>
            </p:cNvSpPr>
            <p:nvPr/>
          </p:nvSpPr>
          <p:spPr bwMode="auto">
            <a:xfrm>
              <a:off x="3071" y="2929"/>
              <a:ext cx="913" cy="719"/>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4</a:t>
              </a: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23" name="AutoShape 59"/>
            <p:cNvSpPr>
              <a:spLocks noChangeArrowheads="1"/>
            </p:cNvSpPr>
            <p:nvPr/>
          </p:nvSpPr>
          <p:spPr bwMode="auto">
            <a:xfrm>
              <a:off x="3071" y="2208"/>
              <a:ext cx="913" cy="721"/>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3</a:t>
              </a: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24" name="AutoShape 60"/>
            <p:cNvSpPr>
              <a:spLocks noChangeArrowheads="1"/>
            </p:cNvSpPr>
            <p:nvPr/>
          </p:nvSpPr>
          <p:spPr bwMode="auto">
            <a:xfrm>
              <a:off x="2400" y="1824"/>
              <a:ext cx="911" cy="721"/>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2</a:t>
              </a:r>
              <a:endPar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endParaRPr>
            </a:p>
          </p:txBody>
        </p:sp>
        <p:sp>
          <p:nvSpPr>
            <p:cNvPr id="548925" name="AutoShape 61"/>
            <p:cNvSpPr>
              <a:spLocks noChangeArrowheads="1"/>
            </p:cNvSpPr>
            <p:nvPr/>
          </p:nvSpPr>
          <p:spPr bwMode="auto">
            <a:xfrm>
              <a:off x="1728" y="2208"/>
              <a:ext cx="913" cy="721"/>
            </a:xfrm>
            <a:prstGeom prst="hexagon">
              <a:avLst>
                <a:gd name="adj" fmla="val 31667"/>
                <a:gd name="vf" fmla="val 115470"/>
              </a:avLst>
            </a:prstGeom>
            <a:solidFill>
              <a:schemeClr val="accent1"/>
            </a:solidFill>
            <a:ln w="12700" cap="sq">
              <a:solidFill>
                <a:schemeClr val="tx1"/>
              </a:solidFill>
              <a:miter lim="800000"/>
              <a:headEnd type="none" w="sm" len="sm"/>
              <a:tailEnd type="none" w="sm" len="sm"/>
            </a:ln>
            <a:effectLst/>
          </p:spPr>
          <p:txBody>
            <a:bodyPr wrap="none" anchor="ctr"/>
            <a:lstStyle/>
            <a:p>
              <a:pPr algn="ctr">
                <a:defRPr/>
              </a:pPr>
              <a:r>
                <a:rPr lang="en-US" altLang="zh-CN" sz="3600" b="1" dirty="0">
                  <a:solidFill>
                    <a:schemeClr val="bg1"/>
                  </a:solidFill>
                  <a:effectLst>
                    <a:outerShdw blurRad="38100" dist="38100" dir="2700000" algn="tl">
                      <a:srgbClr val="000000"/>
                    </a:outerShdw>
                  </a:effectLst>
                  <a:latin typeface="Times New Roman" panose="02020603050405020304" pitchFamily="18" charset="0"/>
                  <a:ea typeface="黑体" panose="02010609060101010101" pitchFamily="49" charset="-122"/>
                </a:rPr>
                <a:t>1</a:t>
              </a:r>
              <a:endParaRPr lang="en-US" altLang="zh-CN" b="1" dirty="0">
                <a:solidFill>
                  <a:schemeClr val="bg1"/>
                </a:solidFill>
                <a:latin typeface="Times New Roman" panose="02020603050405020304" pitchFamily="18" charset="0"/>
                <a:ea typeface="黑体" panose="02010609060101010101" pitchFamily="49" charset="-122"/>
              </a:endParaRPr>
            </a:p>
          </p:txBody>
        </p:sp>
      </p:grpSp>
      <p:sp>
        <p:nvSpPr>
          <p:cNvPr id="548929" name="Text Box 65"/>
          <p:cNvSpPr txBox="1">
            <a:spLocks noChangeArrowheads="1"/>
          </p:cNvSpPr>
          <p:nvPr/>
        </p:nvSpPr>
        <p:spPr bwMode="auto">
          <a:xfrm>
            <a:off x="285750" y="2000250"/>
            <a:ext cx="3143250" cy="4000500"/>
          </a:xfrm>
          <a:prstGeom prst="rect">
            <a:avLst/>
          </a:prstGeom>
          <a:noFill/>
          <a:ln w="38100">
            <a:solidFill>
              <a:schemeClr val="hlink"/>
            </a:solidFill>
            <a:miter lim="800000"/>
          </a:ln>
          <a:extLst>
            <a:ext uri="{909E8E84-426E-40DD-AFC4-6F175D3DCCD1}">
              <a14:hiddenFill xmlns:a14="http://schemas.microsoft.com/office/drawing/2010/main">
                <a:solidFill>
                  <a:srgbClr val="FFFFFF"/>
                </a:solidFill>
              </a14:hiddenFill>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pPr>
            <a:r>
              <a:rPr lang="zh-CN" altLang="en-US" sz="2800" b="1" dirty="0">
                <a:solidFill>
                  <a:srgbClr val="FF0000"/>
                </a:solidFill>
                <a:latin typeface="黑体" panose="02010609060101010101" pitchFamily="49" charset="-122"/>
                <a:ea typeface="黑体" panose="02010609060101010101" pitchFamily="49" charset="-122"/>
                <a:cs typeface="方正大黑简体"/>
              </a:rPr>
              <a:t>问题：</a:t>
            </a:r>
            <a:endParaRPr lang="en-US" altLang="zh-CN" sz="2800" b="1" dirty="0">
              <a:solidFill>
                <a:srgbClr val="FF0000"/>
              </a:solidFill>
              <a:latin typeface="黑体" panose="02010609060101010101" pitchFamily="49" charset="-122"/>
              <a:ea typeface="黑体" panose="02010609060101010101" pitchFamily="49" charset="-122"/>
              <a:cs typeface="方正大黑简体"/>
            </a:endParaRPr>
          </a:p>
          <a:p>
            <a:pPr algn="just" eaLnBrk="1" hangingPunct="1">
              <a:lnSpc>
                <a:spcPct val="150000"/>
              </a:lnSpc>
            </a:pPr>
            <a:r>
              <a:rPr lang="en-US" altLang="zh-CN" sz="2800" b="1" dirty="0">
                <a:latin typeface="黑体" panose="02010609060101010101" pitchFamily="49" charset="-122"/>
                <a:ea typeface="黑体" panose="02010609060101010101" pitchFamily="49" charset="-122"/>
                <a:cs typeface="方正大黑简体"/>
              </a:rPr>
              <a:t>1.</a:t>
            </a:r>
            <a:r>
              <a:rPr lang="zh-CN" altLang="en-US" sz="2800" b="1" dirty="0">
                <a:latin typeface="黑体" panose="02010609060101010101" pitchFamily="49" charset="-122"/>
                <a:ea typeface="黑体" panose="02010609060101010101" pitchFamily="49" charset="-122"/>
                <a:cs typeface="方正大黑简体"/>
              </a:rPr>
              <a:t>蜂窝网是如何确定同频小区呢？</a:t>
            </a:r>
            <a:endParaRPr lang="zh-CN" altLang="en-US" sz="2800" b="1" dirty="0">
              <a:latin typeface="黑体" panose="02010609060101010101" pitchFamily="49" charset="-122"/>
              <a:ea typeface="黑体" panose="02010609060101010101" pitchFamily="49" charset="-122"/>
              <a:cs typeface="方正大黑简体"/>
            </a:endParaRPr>
          </a:p>
          <a:p>
            <a:pPr algn="just" eaLnBrk="1" hangingPunct="1">
              <a:lnSpc>
                <a:spcPct val="150000"/>
              </a:lnSpc>
            </a:pPr>
            <a:r>
              <a:rPr lang="en-US" altLang="zh-CN" sz="2800" b="1" dirty="0">
                <a:latin typeface="黑体" panose="02010609060101010101" pitchFamily="49" charset="-122"/>
                <a:ea typeface="黑体" panose="02010609060101010101" pitchFamily="49" charset="-122"/>
                <a:cs typeface="方正大黑简体"/>
              </a:rPr>
              <a:t>2.</a:t>
            </a:r>
            <a:r>
              <a:rPr lang="zh-CN" altLang="en-US" sz="2800" b="1" dirty="0">
                <a:latin typeface="黑体" panose="02010609060101010101" pitchFamily="49" charset="-122"/>
                <a:ea typeface="黑体" panose="02010609060101010101" pitchFamily="49" charset="-122"/>
                <a:cs typeface="方正大黑简体"/>
              </a:rPr>
              <a:t>如何保证相邻同频小区之间的距离相等？</a:t>
            </a:r>
            <a:endParaRPr lang="zh-CN" altLang="en-US" sz="2800" b="1" dirty="0">
              <a:latin typeface="黑体" panose="02010609060101010101" pitchFamily="49" charset="-122"/>
              <a:ea typeface="黑体" panose="02010609060101010101" pitchFamily="49" charset="-122"/>
              <a:cs typeface="方正大黑简体"/>
            </a:endParaRPr>
          </a:p>
        </p:txBody>
      </p:sp>
      <p:sp>
        <p:nvSpPr>
          <p:cNvPr id="63" name="Rectangle 3"/>
          <p:cNvSpPr txBox="1">
            <a:spLocks noChangeArrowheads="1"/>
          </p:cNvSpPr>
          <p:nvPr/>
        </p:nvSpPr>
        <p:spPr>
          <a:xfrm>
            <a:off x="-38100" y="1109663"/>
            <a:ext cx="7772400" cy="4724400"/>
          </a:xfrm>
          <a:prstGeom prst="rect">
            <a:avLst/>
          </a:prstGeom>
        </p:spPr>
        <p:txBody>
          <a:bodyPr>
            <a:normAutofit/>
          </a:bodyPr>
          <a:lstStyle/>
          <a:p>
            <a:pPr marL="342900" indent="-342900">
              <a:lnSpc>
                <a:spcPct val="150000"/>
              </a:lnSpc>
              <a:spcBef>
                <a:spcPct val="20000"/>
              </a:spcBef>
              <a:defRPr/>
            </a:pPr>
            <a:r>
              <a:rPr lang="zh-CN" altLang="en-US" sz="2800" b="1" dirty="0">
                <a:latin typeface="方正兰亭粗黑简体" pitchFamily="2" charset="-122"/>
                <a:ea typeface="方正兰亭粗黑简体" pitchFamily="2" charset="-122"/>
              </a:rPr>
              <a:t>蜂窝网频率复用的实现</a:t>
            </a:r>
            <a:endParaRPr lang="zh-CN" altLang="en-US" sz="3200" b="1" dirty="0">
              <a:latin typeface="+mn-lt"/>
              <a:ea typeface="黑体" panose="02010609060101010101" pitchFamily="49" charset="-122"/>
            </a:endParaRPr>
          </a:p>
        </p:txBody>
      </p:sp>
      <p:sp>
        <p:nvSpPr>
          <p:cNvPr id="111628" name="Rectangle 2"/>
          <p:cNvSpPr>
            <a:spLocks noGrp="1" noChangeArrowheads="1"/>
          </p:cNvSpPr>
          <p:nvPr>
            <p:ph type="title"/>
          </p:nvPr>
        </p:nvSpPr>
        <p:spPr>
          <a:xfrm>
            <a:off x="1357313" y="274638"/>
            <a:ext cx="6929437" cy="939800"/>
          </a:xfrm>
        </p:spPr>
        <p:txBody>
          <a:bodyPr/>
          <a:lstStyle/>
          <a:p>
            <a:pPr eaLnBrk="1" hangingPunct="1"/>
            <a:r>
              <a:rPr lang="en-US" altLang="zh-CN" sz="3600" smtClean="0">
                <a:solidFill>
                  <a:schemeClr val="bg1"/>
                </a:solidFill>
                <a:latin typeface="方正兰亭粗黑简体"/>
                <a:ea typeface="方正兰亭粗黑简体"/>
                <a:cs typeface="方正兰亭粗黑简体"/>
              </a:rPr>
              <a:t>3</a:t>
            </a:r>
            <a:r>
              <a:rPr lang="zh-CN" altLang="en-US" sz="3600" smtClean="0">
                <a:solidFill>
                  <a:schemeClr val="bg1"/>
                </a:solidFill>
                <a:latin typeface="方正兰亭粗黑简体"/>
                <a:ea typeface="方正兰亭粗黑简体"/>
                <a:cs typeface="方正兰亭粗黑简体"/>
              </a:rPr>
              <a:t>、区群</a:t>
            </a:r>
            <a:endParaRPr lang="zh-CN" altLang="en-US" sz="3600" smtClean="0">
              <a:solidFill>
                <a:schemeClr val="bg1"/>
              </a:solidFill>
              <a:latin typeface="方正兰亭粗黑简体"/>
              <a:ea typeface="方正兰亭粗黑简体"/>
              <a:cs typeface="方正兰亭粗黑简体"/>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48929"/>
                                        </p:tgtEl>
                                        <p:attrNameLst>
                                          <p:attrName>style.visibility</p:attrName>
                                        </p:attrNameLst>
                                      </p:cBhvr>
                                      <p:to>
                                        <p:strVal val="visible"/>
                                      </p:to>
                                    </p:set>
                                    <p:animEffect transition="in" filter="blinds(horizontal)">
                                      <p:cBhvr>
                                        <p:cTn id="7" dur="500"/>
                                        <p:tgtEl>
                                          <p:spTgt spid="5489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929"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p:cNvSpPr>
            <a:spLocks noGrp="1" noChangeArrowheads="1"/>
          </p:cNvSpPr>
          <p:nvPr>
            <p:ph type="title"/>
          </p:nvPr>
        </p:nvSpPr>
        <p:spPr/>
        <p:txBody>
          <a:bodyPr/>
          <a:lstStyle/>
          <a:p>
            <a:pPr algn="l" eaLnBrk="1" hangingPunct="1"/>
            <a:r>
              <a:rPr lang="en-US" altLang="zh-CN" sz="2800" dirty="0" smtClean="0">
                <a:solidFill>
                  <a:schemeClr val="tx1"/>
                </a:solidFill>
              </a:rPr>
              <a:t>4</a:t>
            </a:r>
            <a:r>
              <a:rPr lang="zh-CN" altLang="en-US" sz="2800" dirty="0" smtClean="0">
                <a:solidFill>
                  <a:schemeClr val="tx1"/>
                </a:solidFill>
              </a:rPr>
              <a:t>）定位同频小区方法</a:t>
            </a:r>
            <a:endParaRPr lang="zh-CN" altLang="en-US" sz="2800" dirty="0" smtClean="0">
              <a:solidFill>
                <a:schemeClr val="tx1"/>
              </a:solidFill>
            </a:endParaRPr>
          </a:p>
        </p:txBody>
      </p:sp>
      <p:grpSp>
        <p:nvGrpSpPr>
          <p:cNvPr id="112643" name="Group 93"/>
          <p:cNvGrpSpPr/>
          <p:nvPr/>
        </p:nvGrpSpPr>
        <p:grpSpPr bwMode="auto">
          <a:xfrm>
            <a:off x="609600" y="1828800"/>
            <a:ext cx="4343400" cy="3657600"/>
            <a:chOff x="1488" y="1200"/>
            <a:chExt cx="2736" cy="2304"/>
          </a:xfrm>
        </p:grpSpPr>
        <p:grpSp>
          <p:nvGrpSpPr>
            <p:cNvPr id="112646" name="Group 5"/>
            <p:cNvGrpSpPr/>
            <p:nvPr/>
          </p:nvGrpSpPr>
          <p:grpSpPr bwMode="auto">
            <a:xfrm>
              <a:off x="1488" y="1200"/>
              <a:ext cx="2736" cy="2304"/>
              <a:chOff x="3696" y="3276"/>
              <a:chExt cx="4809" cy="4596"/>
            </a:xfrm>
          </p:grpSpPr>
          <p:grpSp>
            <p:nvGrpSpPr>
              <p:cNvPr id="112650" name="Group 6"/>
              <p:cNvGrpSpPr/>
              <p:nvPr/>
            </p:nvGrpSpPr>
            <p:grpSpPr bwMode="auto">
              <a:xfrm>
                <a:off x="3696" y="3276"/>
                <a:ext cx="4368" cy="4596"/>
                <a:chOff x="3696" y="3276"/>
                <a:chExt cx="4368" cy="4596"/>
              </a:xfrm>
            </p:grpSpPr>
            <p:grpSp>
              <p:nvGrpSpPr>
                <p:cNvPr id="112670" name="Group 7"/>
                <p:cNvGrpSpPr/>
                <p:nvPr/>
              </p:nvGrpSpPr>
              <p:grpSpPr bwMode="auto">
                <a:xfrm>
                  <a:off x="4625" y="3276"/>
                  <a:ext cx="1555" cy="1727"/>
                  <a:chOff x="4793" y="1412"/>
                  <a:chExt cx="1894" cy="2315"/>
                </a:xfrm>
              </p:grpSpPr>
              <p:sp>
                <p:nvSpPr>
                  <p:cNvPr id="112727" name="AutoShape 8"/>
                  <p:cNvSpPr>
                    <a:spLocks noChangeArrowheads="1"/>
                  </p:cNvSpPr>
                  <p:nvPr/>
                </p:nvSpPr>
                <p:spPr bwMode="auto">
                  <a:xfrm>
                    <a:off x="5366" y="2177"/>
                    <a:ext cx="748" cy="765"/>
                  </a:xfrm>
                  <a:prstGeom prst="hexagon">
                    <a:avLst>
                      <a:gd name="adj" fmla="val 25000"/>
                      <a:gd name="vf" fmla="val 115470"/>
                    </a:avLst>
                  </a:prstGeom>
                  <a:solidFill>
                    <a:srgbClr val="CCFFFF"/>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latin typeface="Times New Roman" panose="02020603050405020304" pitchFamily="18" charset="0"/>
                        <a:ea typeface="宋体" panose="02010600030101010101" pitchFamily="2" charset="-122"/>
                      </a:rPr>
                      <a:t>A</a:t>
                    </a:r>
                    <a:endParaRPr lang="en-US" altLang="zh-CN" sz="1600" b="1">
                      <a:ea typeface="宋体" panose="02010600030101010101" pitchFamily="2" charset="-122"/>
                    </a:endParaRPr>
                  </a:p>
                </p:txBody>
              </p:sp>
              <p:sp>
                <p:nvSpPr>
                  <p:cNvPr id="112728" name="AutoShape 9"/>
                  <p:cNvSpPr>
                    <a:spLocks noChangeArrowheads="1"/>
                  </p:cNvSpPr>
                  <p:nvPr/>
                </p:nvSpPr>
                <p:spPr bwMode="auto">
                  <a:xfrm>
                    <a:off x="5366" y="1412"/>
                    <a:ext cx="746"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29" name="AutoShape 10"/>
                  <p:cNvSpPr>
                    <a:spLocks noChangeArrowheads="1"/>
                  </p:cNvSpPr>
                  <p:nvPr/>
                </p:nvSpPr>
                <p:spPr bwMode="auto">
                  <a:xfrm>
                    <a:off x="5939" y="1793"/>
                    <a:ext cx="748"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30" name="AutoShape 11"/>
                  <p:cNvSpPr>
                    <a:spLocks noChangeArrowheads="1"/>
                  </p:cNvSpPr>
                  <p:nvPr/>
                </p:nvSpPr>
                <p:spPr bwMode="auto">
                  <a:xfrm>
                    <a:off x="5931" y="257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31" name="AutoShape 12"/>
                  <p:cNvSpPr>
                    <a:spLocks noChangeArrowheads="1"/>
                  </p:cNvSpPr>
                  <p:nvPr/>
                </p:nvSpPr>
                <p:spPr bwMode="auto">
                  <a:xfrm>
                    <a:off x="4793" y="180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32" name="AutoShape 13"/>
                  <p:cNvSpPr>
                    <a:spLocks noChangeArrowheads="1"/>
                  </p:cNvSpPr>
                  <p:nvPr/>
                </p:nvSpPr>
                <p:spPr bwMode="auto">
                  <a:xfrm>
                    <a:off x="5361" y="296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33" name="AutoShape 14"/>
                  <p:cNvSpPr>
                    <a:spLocks noChangeArrowheads="1"/>
                  </p:cNvSpPr>
                  <p:nvPr/>
                </p:nvSpPr>
                <p:spPr bwMode="auto">
                  <a:xfrm>
                    <a:off x="4793" y="2560"/>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grpSp>
            <p:grpSp>
              <p:nvGrpSpPr>
                <p:cNvPr id="112671" name="Group 15"/>
                <p:cNvGrpSpPr/>
                <p:nvPr/>
              </p:nvGrpSpPr>
              <p:grpSpPr bwMode="auto">
                <a:xfrm>
                  <a:off x="3696" y="4425"/>
                  <a:ext cx="1555" cy="1727"/>
                  <a:chOff x="4793" y="1412"/>
                  <a:chExt cx="1894" cy="2315"/>
                </a:xfrm>
              </p:grpSpPr>
              <p:sp>
                <p:nvSpPr>
                  <p:cNvPr id="112720" name="AutoShape 16"/>
                  <p:cNvSpPr>
                    <a:spLocks noChangeArrowheads="1"/>
                  </p:cNvSpPr>
                  <p:nvPr/>
                </p:nvSpPr>
                <p:spPr bwMode="auto">
                  <a:xfrm>
                    <a:off x="5366" y="2177"/>
                    <a:ext cx="748" cy="765"/>
                  </a:xfrm>
                  <a:prstGeom prst="hexagon">
                    <a:avLst>
                      <a:gd name="adj" fmla="val 25000"/>
                      <a:gd name="vf" fmla="val 115470"/>
                    </a:avLst>
                  </a:prstGeom>
                  <a:solidFill>
                    <a:srgbClr val="CCFFFF"/>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latin typeface="Times New Roman" panose="02020603050405020304" pitchFamily="18" charset="0"/>
                        <a:ea typeface="宋体" panose="02010600030101010101" pitchFamily="2" charset="-122"/>
                      </a:rPr>
                      <a:t>A</a:t>
                    </a:r>
                    <a:endParaRPr lang="en-US" altLang="zh-CN" sz="1600" b="1">
                      <a:ea typeface="宋体" panose="02010600030101010101" pitchFamily="2" charset="-122"/>
                    </a:endParaRPr>
                  </a:p>
                </p:txBody>
              </p:sp>
              <p:sp>
                <p:nvSpPr>
                  <p:cNvPr id="112721" name="AutoShape 17"/>
                  <p:cNvSpPr>
                    <a:spLocks noChangeArrowheads="1"/>
                  </p:cNvSpPr>
                  <p:nvPr/>
                </p:nvSpPr>
                <p:spPr bwMode="auto">
                  <a:xfrm>
                    <a:off x="5366" y="1412"/>
                    <a:ext cx="746"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22" name="AutoShape 18"/>
                  <p:cNvSpPr>
                    <a:spLocks noChangeArrowheads="1"/>
                  </p:cNvSpPr>
                  <p:nvPr/>
                </p:nvSpPr>
                <p:spPr bwMode="auto">
                  <a:xfrm>
                    <a:off x="5939" y="1793"/>
                    <a:ext cx="748"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23" name="AutoShape 19"/>
                  <p:cNvSpPr>
                    <a:spLocks noChangeArrowheads="1"/>
                  </p:cNvSpPr>
                  <p:nvPr/>
                </p:nvSpPr>
                <p:spPr bwMode="auto">
                  <a:xfrm>
                    <a:off x="5931" y="257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24" name="AutoShape 20"/>
                  <p:cNvSpPr>
                    <a:spLocks noChangeArrowheads="1"/>
                  </p:cNvSpPr>
                  <p:nvPr/>
                </p:nvSpPr>
                <p:spPr bwMode="auto">
                  <a:xfrm>
                    <a:off x="4793" y="180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25" name="AutoShape 21"/>
                  <p:cNvSpPr>
                    <a:spLocks noChangeArrowheads="1"/>
                  </p:cNvSpPr>
                  <p:nvPr/>
                </p:nvSpPr>
                <p:spPr bwMode="auto">
                  <a:xfrm>
                    <a:off x="5361" y="296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26" name="AutoShape 22"/>
                  <p:cNvSpPr>
                    <a:spLocks noChangeArrowheads="1"/>
                  </p:cNvSpPr>
                  <p:nvPr/>
                </p:nvSpPr>
                <p:spPr bwMode="auto">
                  <a:xfrm>
                    <a:off x="4793" y="2560"/>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grpSp>
            <p:grpSp>
              <p:nvGrpSpPr>
                <p:cNvPr id="112672" name="Group 23"/>
                <p:cNvGrpSpPr/>
                <p:nvPr/>
              </p:nvGrpSpPr>
              <p:grpSpPr bwMode="auto">
                <a:xfrm>
                  <a:off x="5102" y="4705"/>
                  <a:ext cx="1556" cy="1727"/>
                  <a:chOff x="4793" y="1412"/>
                  <a:chExt cx="1894" cy="2315"/>
                </a:xfrm>
              </p:grpSpPr>
              <p:sp>
                <p:nvSpPr>
                  <p:cNvPr id="112713" name="AutoShape 24"/>
                  <p:cNvSpPr>
                    <a:spLocks noChangeArrowheads="1"/>
                  </p:cNvSpPr>
                  <p:nvPr/>
                </p:nvSpPr>
                <p:spPr bwMode="auto">
                  <a:xfrm>
                    <a:off x="5366" y="2177"/>
                    <a:ext cx="748" cy="765"/>
                  </a:xfrm>
                  <a:prstGeom prst="hexagon">
                    <a:avLst>
                      <a:gd name="adj" fmla="val 25000"/>
                      <a:gd name="vf" fmla="val 115470"/>
                    </a:avLst>
                  </a:prstGeom>
                  <a:solidFill>
                    <a:srgbClr val="CCFFFF"/>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latin typeface="Times New Roman" panose="02020603050405020304" pitchFamily="18" charset="0"/>
                        <a:ea typeface="宋体" panose="02010600030101010101" pitchFamily="2" charset="-122"/>
                      </a:rPr>
                      <a:t>A</a:t>
                    </a:r>
                    <a:endParaRPr lang="en-US" altLang="zh-CN" sz="1600" b="1">
                      <a:ea typeface="宋体" panose="02010600030101010101" pitchFamily="2" charset="-122"/>
                    </a:endParaRPr>
                  </a:p>
                </p:txBody>
              </p:sp>
              <p:sp>
                <p:nvSpPr>
                  <p:cNvPr id="112714" name="AutoShape 25"/>
                  <p:cNvSpPr>
                    <a:spLocks noChangeArrowheads="1"/>
                  </p:cNvSpPr>
                  <p:nvPr/>
                </p:nvSpPr>
                <p:spPr bwMode="auto">
                  <a:xfrm>
                    <a:off x="5366" y="1412"/>
                    <a:ext cx="746"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15" name="AutoShape 26"/>
                  <p:cNvSpPr>
                    <a:spLocks noChangeArrowheads="1"/>
                  </p:cNvSpPr>
                  <p:nvPr/>
                </p:nvSpPr>
                <p:spPr bwMode="auto">
                  <a:xfrm>
                    <a:off x="5939" y="1793"/>
                    <a:ext cx="748"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16" name="AutoShape 27"/>
                  <p:cNvSpPr>
                    <a:spLocks noChangeArrowheads="1"/>
                  </p:cNvSpPr>
                  <p:nvPr/>
                </p:nvSpPr>
                <p:spPr bwMode="auto">
                  <a:xfrm>
                    <a:off x="5931" y="257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17" name="AutoShape 28"/>
                  <p:cNvSpPr>
                    <a:spLocks noChangeArrowheads="1"/>
                  </p:cNvSpPr>
                  <p:nvPr/>
                </p:nvSpPr>
                <p:spPr bwMode="auto">
                  <a:xfrm>
                    <a:off x="4793" y="180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18" name="AutoShape 29"/>
                  <p:cNvSpPr>
                    <a:spLocks noChangeArrowheads="1"/>
                  </p:cNvSpPr>
                  <p:nvPr/>
                </p:nvSpPr>
                <p:spPr bwMode="auto">
                  <a:xfrm>
                    <a:off x="5361" y="296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19" name="AutoShape 30"/>
                  <p:cNvSpPr>
                    <a:spLocks noChangeArrowheads="1"/>
                  </p:cNvSpPr>
                  <p:nvPr/>
                </p:nvSpPr>
                <p:spPr bwMode="auto">
                  <a:xfrm>
                    <a:off x="4793" y="2560"/>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grpSp>
            <p:sp>
              <p:nvSpPr>
                <p:cNvPr id="112673" name="AutoShape 31"/>
                <p:cNvSpPr>
                  <a:spLocks noChangeArrowheads="1"/>
                </p:cNvSpPr>
                <p:nvPr/>
              </p:nvSpPr>
              <p:spPr bwMode="auto">
                <a:xfrm>
                  <a:off x="6501" y="4133"/>
                  <a:ext cx="615" cy="570"/>
                </a:xfrm>
                <a:prstGeom prst="hexagon">
                  <a:avLst>
                    <a:gd name="adj" fmla="val 26974"/>
                    <a:gd name="vf" fmla="val 115470"/>
                  </a:avLst>
                </a:prstGeom>
                <a:solidFill>
                  <a:srgbClr val="CCFFFF"/>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latin typeface="Times New Roman" panose="02020603050405020304" pitchFamily="18" charset="0"/>
                      <a:ea typeface="宋体" panose="02010600030101010101" pitchFamily="2" charset="-122"/>
                    </a:rPr>
                    <a:t>A</a:t>
                  </a:r>
                  <a:endParaRPr lang="en-US" altLang="zh-CN" sz="1600" b="1">
                    <a:ea typeface="宋体" panose="02010600030101010101" pitchFamily="2" charset="-122"/>
                  </a:endParaRPr>
                </a:p>
              </p:txBody>
            </p:sp>
            <p:sp>
              <p:nvSpPr>
                <p:cNvPr id="112674" name="AutoShape 32"/>
                <p:cNvSpPr>
                  <a:spLocks noChangeArrowheads="1"/>
                </p:cNvSpPr>
                <p:nvPr/>
              </p:nvSpPr>
              <p:spPr bwMode="auto">
                <a:xfrm>
                  <a:off x="6501" y="3562"/>
                  <a:ext cx="613" cy="571"/>
                </a:xfrm>
                <a:prstGeom prst="hexagon">
                  <a:avLst>
                    <a:gd name="adj" fmla="val 26839"/>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75" name="AutoShape 33"/>
                <p:cNvSpPr>
                  <a:spLocks noChangeArrowheads="1"/>
                </p:cNvSpPr>
                <p:nvPr/>
              </p:nvSpPr>
              <p:spPr bwMode="auto">
                <a:xfrm>
                  <a:off x="6972" y="3846"/>
                  <a:ext cx="614" cy="571"/>
                </a:xfrm>
                <a:prstGeom prst="hexagon">
                  <a:avLst>
                    <a:gd name="adj" fmla="val 26883"/>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76" name="AutoShape 34"/>
                <p:cNvSpPr>
                  <a:spLocks noChangeArrowheads="1"/>
                </p:cNvSpPr>
                <p:nvPr/>
              </p:nvSpPr>
              <p:spPr bwMode="auto">
                <a:xfrm>
                  <a:off x="6965" y="4427"/>
                  <a:ext cx="614" cy="571"/>
                </a:xfrm>
                <a:prstGeom prst="hexagon">
                  <a:avLst>
                    <a:gd name="adj" fmla="val 26883"/>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77" name="AutoShape 35"/>
                <p:cNvSpPr>
                  <a:spLocks noChangeArrowheads="1"/>
                </p:cNvSpPr>
                <p:nvPr/>
              </p:nvSpPr>
              <p:spPr bwMode="auto">
                <a:xfrm>
                  <a:off x="6031" y="3853"/>
                  <a:ext cx="613" cy="571"/>
                </a:xfrm>
                <a:prstGeom prst="hexagon">
                  <a:avLst>
                    <a:gd name="adj" fmla="val 26839"/>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78" name="AutoShape 36"/>
                <p:cNvSpPr>
                  <a:spLocks noChangeArrowheads="1"/>
                </p:cNvSpPr>
                <p:nvPr/>
              </p:nvSpPr>
              <p:spPr bwMode="auto">
                <a:xfrm>
                  <a:off x="6497" y="4718"/>
                  <a:ext cx="614" cy="571"/>
                </a:xfrm>
                <a:prstGeom prst="hexagon">
                  <a:avLst>
                    <a:gd name="adj" fmla="val 26883"/>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79" name="AutoShape 37"/>
                <p:cNvSpPr>
                  <a:spLocks noChangeArrowheads="1"/>
                </p:cNvSpPr>
                <p:nvPr/>
              </p:nvSpPr>
              <p:spPr bwMode="auto">
                <a:xfrm>
                  <a:off x="6031" y="4418"/>
                  <a:ext cx="613" cy="571"/>
                </a:xfrm>
                <a:prstGeom prst="hexagon">
                  <a:avLst>
                    <a:gd name="adj" fmla="val 26839"/>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grpSp>
              <p:nvGrpSpPr>
                <p:cNvPr id="112680" name="Group 38"/>
                <p:cNvGrpSpPr/>
                <p:nvPr/>
              </p:nvGrpSpPr>
              <p:grpSpPr bwMode="auto">
                <a:xfrm>
                  <a:off x="6509" y="4991"/>
                  <a:ext cx="1555" cy="1727"/>
                  <a:chOff x="4793" y="1412"/>
                  <a:chExt cx="1894" cy="2315"/>
                </a:xfrm>
              </p:grpSpPr>
              <p:sp>
                <p:nvSpPr>
                  <p:cNvPr id="112706" name="AutoShape 39"/>
                  <p:cNvSpPr>
                    <a:spLocks noChangeArrowheads="1"/>
                  </p:cNvSpPr>
                  <p:nvPr/>
                </p:nvSpPr>
                <p:spPr bwMode="auto">
                  <a:xfrm>
                    <a:off x="5366" y="2177"/>
                    <a:ext cx="748" cy="765"/>
                  </a:xfrm>
                  <a:prstGeom prst="hexagon">
                    <a:avLst>
                      <a:gd name="adj" fmla="val 25000"/>
                      <a:gd name="vf" fmla="val 115470"/>
                    </a:avLst>
                  </a:prstGeom>
                  <a:solidFill>
                    <a:srgbClr val="CCFFFF"/>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latin typeface="Times New Roman" panose="02020603050405020304" pitchFamily="18" charset="0"/>
                        <a:ea typeface="宋体" panose="02010600030101010101" pitchFamily="2" charset="-122"/>
                      </a:rPr>
                      <a:t>A</a:t>
                    </a:r>
                    <a:endParaRPr lang="en-US" altLang="zh-CN" sz="1600" b="1">
                      <a:ea typeface="宋体" panose="02010600030101010101" pitchFamily="2" charset="-122"/>
                    </a:endParaRPr>
                  </a:p>
                </p:txBody>
              </p:sp>
              <p:sp>
                <p:nvSpPr>
                  <p:cNvPr id="112707" name="AutoShape 40"/>
                  <p:cNvSpPr>
                    <a:spLocks noChangeArrowheads="1"/>
                  </p:cNvSpPr>
                  <p:nvPr/>
                </p:nvSpPr>
                <p:spPr bwMode="auto">
                  <a:xfrm>
                    <a:off x="5366" y="1412"/>
                    <a:ext cx="746"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08" name="AutoShape 41"/>
                  <p:cNvSpPr>
                    <a:spLocks noChangeArrowheads="1"/>
                  </p:cNvSpPr>
                  <p:nvPr/>
                </p:nvSpPr>
                <p:spPr bwMode="auto">
                  <a:xfrm>
                    <a:off x="5939" y="1793"/>
                    <a:ext cx="748"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09" name="AutoShape 42"/>
                  <p:cNvSpPr>
                    <a:spLocks noChangeArrowheads="1"/>
                  </p:cNvSpPr>
                  <p:nvPr/>
                </p:nvSpPr>
                <p:spPr bwMode="auto">
                  <a:xfrm>
                    <a:off x="5931" y="257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10" name="AutoShape 43"/>
                  <p:cNvSpPr>
                    <a:spLocks noChangeArrowheads="1"/>
                  </p:cNvSpPr>
                  <p:nvPr/>
                </p:nvSpPr>
                <p:spPr bwMode="auto">
                  <a:xfrm>
                    <a:off x="4793" y="180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11" name="AutoShape 44"/>
                  <p:cNvSpPr>
                    <a:spLocks noChangeArrowheads="1"/>
                  </p:cNvSpPr>
                  <p:nvPr/>
                </p:nvSpPr>
                <p:spPr bwMode="auto">
                  <a:xfrm>
                    <a:off x="5361" y="296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12" name="AutoShape 45"/>
                  <p:cNvSpPr>
                    <a:spLocks noChangeArrowheads="1"/>
                  </p:cNvSpPr>
                  <p:nvPr/>
                </p:nvSpPr>
                <p:spPr bwMode="auto">
                  <a:xfrm>
                    <a:off x="4793" y="2560"/>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grpSp>
            <p:grpSp>
              <p:nvGrpSpPr>
                <p:cNvPr id="112681" name="Group 46"/>
                <p:cNvGrpSpPr/>
                <p:nvPr/>
              </p:nvGrpSpPr>
              <p:grpSpPr bwMode="auto">
                <a:xfrm>
                  <a:off x="4171" y="5851"/>
                  <a:ext cx="1555" cy="1727"/>
                  <a:chOff x="4793" y="1412"/>
                  <a:chExt cx="1894" cy="2315"/>
                </a:xfrm>
              </p:grpSpPr>
              <p:sp>
                <p:nvSpPr>
                  <p:cNvPr id="112699" name="AutoShape 47"/>
                  <p:cNvSpPr>
                    <a:spLocks noChangeArrowheads="1"/>
                  </p:cNvSpPr>
                  <p:nvPr/>
                </p:nvSpPr>
                <p:spPr bwMode="auto">
                  <a:xfrm>
                    <a:off x="5366" y="2177"/>
                    <a:ext cx="748" cy="765"/>
                  </a:xfrm>
                  <a:prstGeom prst="hexagon">
                    <a:avLst>
                      <a:gd name="adj" fmla="val 25000"/>
                      <a:gd name="vf" fmla="val 115470"/>
                    </a:avLst>
                  </a:prstGeom>
                  <a:solidFill>
                    <a:srgbClr val="CCFFFF"/>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latin typeface="Times New Roman" panose="02020603050405020304" pitchFamily="18" charset="0"/>
                        <a:ea typeface="宋体" panose="02010600030101010101" pitchFamily="2" charset="-122"/>
                      </a:rPr>
                      <a:t>A</a:t>
                    </a:r>
                    <a:endParaRPr lang="en-US" altLang="zh-CN" sz="1600" b="1">
                      <a:ea typeface="宋体" panose="02010600030101010101" pitchFamily="2" charset="-122"/>
                    </a:endParaRPr>
                  </a:p>
                </p:txBody>
              </p:sp>
              <p:sp>
                <p:nvSpPr>
                  <p:cNvPr id="112700" name="AutoShape 48"/>
                  <p:cNvSpPr>
                    <a:spLocks noChangeArrowheads="1"/>
                  </p:cNvSpPr>
                  <p:nvPr/>
                </p:nvSpPr>
                <p:spPr bwMode="auto">
                  <a:xfrm>
                    <a:off x="5366" y="1412"/>
                    <a:ext cx="746"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01" name="AutoShape 49"/>
                  <p:cNvSpPr>
                    <a:spLocks noChangeArrowheads="1"/>
                  </p:cNvSpPr>
                  <p:nvPr/>
                </p:nvSpPr>
                <p:spPr bwMode="auto">
                  <a:xfrm>
                    <a:off x="5939" y="1793"/>
                    <a:ext cx="748"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02" name="AutoShape 50"/>
                  <p:cNvSpPr>
                    <a:spLocks noChangeArrowheads="1"/>
                  </p:cNvSpPr>
                  <p:nvPr/>
                </p:nvSpPr>
                <p:spPr bwMode="auto">
                  <a:xfrm>
                    <a:off x="5931" y="257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03" name="AutoShape 51"/>
                  <p:cNvSpPr>
                    <a:spLocks noChangeArrowheads="1"/>
                  </p:cNvSpPr>
                  <p:nvPr/>
                </p:nvSpPr>
                <p:spPr bwMode="auto">
                  <a:xfrm>
                    <a:off x="4793" y="180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04" name="AutoShape 52"/>
                  <p:cNvSpPr>
                    <a:spLocks noChangeArrowheads="1"/>
                  </p:cNvSpPr>
                  <p:nvPr/>
                </p:nvSpPr>
                <p:spPr bwMode="auto">
                  <a:xfrm>
                    <a:off x="5361" y="296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705" name="AutoShape 53"/>
                  <p:cNvSpPr>
                    <a:spLocks noChangeArrowheads="1"/>
                  </p:cNvSpPr>
                  <p:nvPr/>
                </p:nvSpPr>
                <p:spPr bwMode="auto">
                  <a:xfrm>
                    <a:off x="4793" y="2560"/>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grpSp>
            <p:grpSp>
              <p:nvGrpSpPr>
                <p:cNvPr id="112682" name="Group 54"/>
                <p:cNvGrpSpPr/>
                <p:nvPr/>
              </p:nvGrpSpPr>
              <p:grpSpPr bwMode="auto">
                <a:xfrm>
                  <a:off x="5568" y="6145"/>
                  <a:ext cx="1555" cy="1727"/>
                  <a:chOff x="4793" y="1412"/>
                  <a:chExt cx="1894" cy="2315"/>
                </a:xfrm>
              </p:grpSpPr>
              <p:sp>
                <p:nvSpPr>
                  <p:cNvPr id="112692" name="AutoShape 55"/>
                  <p:cNvSpPr>
                    <a:spLocks noChangeArrowheads="1"/>
                  </p:cNvSpPr>
                  <p:nvPr/>
                </p:nvSpPr>
                <p:spPr bwMode="auto">
                  <a:xfrm>
                    <a:off x="5366" y="2177"/>
                    <a:ext cx="748" cy="765"/>
                  </a:xfrm>
                  <a:prstGeom prst="hexagon">
                    <a:avLst>
                      <a:gd name="adj" fmla="val 25000"/>
                      <a:gd name="vf" fmla="val 115470"/>
                    </a:avLst>
                  </a:prstGeom>
                  <a:solidFill>
                    <a:srgbClr val="CCFFFF"/>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latin typeface="Times New Roman" panose="02020603050405020304" pitchFamily="18" charset="0"/>
                        <a:ea typeface="宋体" panose="02010600030101010101" pitchFamily="2" charset="-122"/>
                      </a:rPr>
                      <a:t>A</a:t>
                    </a:r>
                    <a:endParaRPr lang="en-US" altLang="zh-CN" sz="1600" b="1">
                      <a:ea typeface="宋体" panose="02010600030101010101" pitchFamily="2" charset="-122"/>
                    </a:endParaRPr>
                  </a:p>
                </p:txBody>
              </p:sp>
              <p:sp>
                <p:nvSpPr>
                  <p:cNvPr id="112693" name="AutoShape 56"/>
                  <p:cNvSpPr>
                    <a:spLocks noChangeArrowheads="1"/>
                  </p:cNvSpPr>
                  <p:nvPr/>
                </p:nvSpPr>
                <p:spPr bwMode="auto">
                  <a:xfrm>
                    <a:off x="5366" y="1412"/>
                    <a:ext cx="746"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94" name="AutoShape 57"/>
                  <p:cNvSpPr>
                    <a:spLocks noChangeArrowheads="1"/>
                  </p:cNvSpPr>
                  <p:nvPr/>
                </p:nvSpPr>
                <p:spPr bwMode="auto">
                  <a:xfrm>
                    <a:off x="5939" y="1793"/>
                    <a:ext cx="748"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95" name="AutoShape 58"/>
                  <p:cNvSpPr>
                    <a:spLocks noChangeArrowheads="1"/>
                  </p:cNvSpPr>
                  <p:nvPr/>
                </p:nvSpPr>
                <p:spPr bwMode="auto">
                  <a:xfrm>
                    <a:off x="5931" y="257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96" name="AutoShape 59"/>
                  <p:cNvSpPr>
                    <a:spLocks noChangeArrowheads="1"/>
                  </p:cNvSpPr>
                  <p:nvPr/>
                </p:nvSpPr>
                <p:spPr bwMode="auto">
                  <a:xfrm>
                    <a:off x="4793" y="180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97" name="AutoShape 60"/>
                  <p:cNvSpPr>
                    <a:spLocks noChangeArrowheads="1"/>
                  </p:cNvSpPr>
                  <p:nvPr/>
                </p:nvSpPr>
                <p:spPr bwMode="auto">
                  <a:xfrm>
                    <a:off x="5361" y="2962"/>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98" name="AutoShape 61"/>
                  <p:cNvSpPr>
                    <a:spLocks noChangeArrowheads="1"/>
                  </p:cNvSpPr>
                  <p:nvPr/>
                </p:nvSpPr>
                <p:spPr bwMode="auto">
                  <a:xfrm>
                    <a:off x="4793" y="2560"/>
                    <a:ext cx="747" cy="765"/>
                  </a:xfrm>
                  <a:prstGeom prst="hexagon">
                    <a:avLst>
                      <a:gd name="adj" fmla="val 25000"/>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grpSp>
            <p:sp>
              <p:nvSpPr>
                <p:cNvPr id="112683" name="AutoShape 62"/>
                <p:cNvSpPr>
                  <a:spLocks noChangeArrowheads="1"/>
                </p:cNvSpPr>
                <p:nvPr/>
              </p:nvSpPr>
              <p:spPr bwMode="auto">
                <a:xfrm>
                  <a:off x="7446" y="4695"/>
                  <a:ext cx="614" cy="571"/>
                </a:xfrm>
                <a:prstGeom prst="hexagon">
                  <a:avLst>
                    <a:gd name="adj" fmla="val 26883"/>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84" name="AutoShape 63"/>
                <p:cNvSpPr>
                  <a:spLocks noChangeArrowheads="1"/>
                </p:cNvSpPr>
                <p:nvPr/>
              </p:nvSpPr>
              <p:spPr bwMode="auto">
                <a:xfrm>
                  <a:off x="3696" y="6423"/>
                  <a:ext cx="614" cy="571"/>
                </a:xfrm>
                <a:prstGeom prst="hexagon">
                  <a:avLst>
                    <a:gd name="adj" fmla="val 26883"/>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85" name="AutoShape 64"/>
                <p:cNvSpPr>
                  <a:spLocks noChangeArrowheads="1"/>
                </p:cNvSpPr>
                <p:nvPr/>
              </p:nvSpPr>
              <p:spPr bwMode="auto">
                <a:xfrm>
                  <a:off x="7416" y="6445"/>
                  <a:ext cx="614" cy="571"/>
                </a:xfrm>
                <a:prstGeom prst="hexagon">
                  <a:avLst>
                    <a:gd name="adj" fmla="val 26883"/>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86" name="AutoShape 65"/>
                <p:cNvSpPr>
                  <a:spLocks noChangeArrowheads="1"/>
                </p:cNvSpPr>
                <p:nvPr/>
              </p:nvSpPr>
              <p:spPr bwMode="auto">
                <a:xfrm>
                  <a:off x="6036" y="3276"/>
                  <a:ext cx="614" cy="571"/>
                </a:xfrm>
                <a:prstGeom prst="hexagon">
                  <a:avLst>
                    <a:gd name="adj" fmla="val 26883"/>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87" name="AutoShape 66"/>
                <p:cNvSpPr>
                  <a:spLocks noChangeArrowheads="1"/>
                </p:cNvSpPr>
                <p:nvPr/>
              </p:nvSpPr>
              <p:spPr bwMode="auto">
                <a:xfrm>
                  <a:off x="5115" y="7294"/>
                  <a:ext cx="614" cy="571"/>
                </a:xfrm>
                <a:prstGeom prst="hexagon">
                  <a:avLst>
                    <a:gd name="adj" fmla="val 26883"/>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88" name="AutoShape 67"/>
                <p:cNvSpPr>
                  <a:spLocks noChangeArrowheads="1"/>
                </p:cNvSpPr>
                <p:nvPr/>
              </p:nvSpPr>
              <p:spPr bwMode="auto">
                <a:xfrm>
                  <a:off x="7431" y="4132"/>
                  <a:ext cx="614" cy="571"/>
                </a:xfrm>
                <a:prstGeom prst="hexagon">
                  <a:avLst>
                    <a:gd name="adj" fmla="val 26883"/>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89" name="AutoShape 68"/>
                <p:cNvSpPr>
                  <a:spLocks noChangeArrowheads="1"/>
                </p:cNvSpPr>
                <p:nvPr/>
              </p:nvSpPr>
              <p:spPr bwMode="auto">
                <a:xfrm>
                  <a:off x="6957" y="6723"/>
                  <a:ext cx="614" cy="571"/>
                </a:xfrm>
                <a:prstGeom prst="hexagon">
                  <a:avLst>
                    <a:gd name="adj" fmla="val 26883"/>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90" name="AutoShape 69"/>
                <p:cNvSpPr>
                  <a:spLocks noChangeArrowheads="1"/>
                </p:cNvSpPr>
                <p:nvPr/>
              </p:nvSpPr>
              <p:spPr bwMode="auto">
                <a:xfrm>
                  <a:off x="4155" y="3839"/>
                  <a:ext cx="614" cy="571"/>
                </a:xfrm>
                <a:prstGeom prst="hexagon">
                  <a:avLst>
                    <a:gd name="adj" fmla="val 26883"/>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sp>
              <p:nvSpPr>
                <p:cNvPr id="112691" name="AutoShape 70"/>
                <p:cNvSpPr>
                  <a:spLocks noChangeArrowheads="1"/>
                </p:cNvSpPr>
                <p:nvPr/>
              </p:nvSpPr>
              <p:spPr bwMode="auto">
                <a:xfrm>
                  <a:off x="3702" y="5852"/>
                  <a:ext cx="614" cy="571"/>
                </a:xfrm>
                <a:prstGeom prst="hexagon">
                  <a:avLst>
                    <a:gd name="adj" fmla="val 26883"/>
                    <a:gd name="vf" fmla="val 115470"/>
                  </a:avLst>
                </a:prstGeom>
                <a:solidFill>
                  <a:srgbClr val="CC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zh-CN" sz="1600" b="1">
                    <a:ea typeface="宋体" panose="02010600030101010101" pitchFamily="2" charset="-122"/>
                  </a:endParaRPr>
                </a:p>
              </p:txBody>
            </p:sp>
          </p:grpSp>
          <p:grpSp>
            <p:nvGrpSpPr>
              <p:cNvPr id="112651" name="Group 71"/>
              <p:cNvGrpSpPr/>
              <p:nvPr/>
            </p:nvGrpSpPr>
            <p:grpSpPr bwMode="auto">
              <a:xfrm>
                <a:off x="5970" y="5640"/>
                <a:ext cx="1245" cy="495"/>
                <a:chOff x="5970" y="5640"/>
                <a:chExt cx="1245" cy="495"/>
              </a:xfrm>
            </p:grpSpPr>
            <p:sp>
              <p:nvSpPr>
                <p:cNvPr id="112668" name="Freeform 72"/>
                <p:cNvSpPr/>
                <p:nvPr/>
              </p:nvSpPr>
              <p:spPr bwMode="auto">
                <a:xfrm>
                  <a:off x="5970" y="5640"/>
                  <a:ext cx="855" cy="495"/>
                </a:xfrm>
                <a:custGeom>
                  <a:avLst/>
                  <a:gdLst>
                    <a:gd name="T0" fmla="*/ 0 w 855"/>
                    <a:gd name="T1" fmla="*/ 0 h 495"/>
                    <a:gd name="T2" fmla="*/ 855 w 855"/>
                    <a:gd name="T3" fmla="*/ 495 h 495"/>
                    <a:gd name="T4" fmla="*/ 0 60000 65536"/>
                    <a:gd name="T5" fmla="*/ 0 60000 65536"/>
                  </a:gdLst>
                  <a:ahLst/>
                  <a:cxnLst>
                    <a:cxn ang="T4">
                      <a:pos x="T0" y="T1"/>
                    </a:cxn>
                    <a:cxn ang="T5">
                      <a:pos x="T2" y="T3"/>
                    </a:cxn>
                  </a:cxnLst>
                  <a:rect l="0" t="0" r="r" b="b"/>
                  <a:pathLst>
                    <a:path w="855" h="495">
                      <a:moveTo>
                        <a:pt x="0" y="0"/>
                      </a:moveTo>
                      <a:lnTo>
                        <a:pt x="855" y="495"/>
                      </a:lnTo>
                    </a:path>
                  </a:pathLst>
                </a:custGeom>
                <a:solidFill>
                  <a:srgbClr val="CC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669" name="Freeform 73"/>
                <p:cNvSpPr/>
                <p:nvPr/>
              </p:nvSpPr>
              <p:spPr bwMode="auto">
                <a:xfrm>
                  <a:off x="6810" y="5925"/>
                  <a:ext cx="405" cy="210"/>
                </a:xfrm>
                <a:custGeom>
                  <a:avLst/>
                  <a:gdLst>
                    <a:gd name="T0" fmla="*/ 0 w 405"/>
                    <a:gd name="T1" fmla="*/ 210 h 210"/>
                    <a:gd name="T2" fmla="*/ 405 w 405"/>
                    <a:gd name="T3" fmla="*/ 0 h 210"/>
                    <a:gd name="T4" fmla="*/ 0 60000 65536"/>
                    <a:gd name="T5" fmla="*/ 0 60000 65536"/>
                  </a:gdLst>
                  <a:ahLst/>
                  <a:cxnLst>
                    <a:cxn ang="T4">
                      <a:pos x="T0" y="T1"/>
                    </a:cxn>
                    <a:cxn ang="T5">
                      <a:pos x="T2" y="T3"/>
                    </a:cxn>
                  </a:cxnLst>
                  <a:rect l="0" t="0" r="r" b="b"/>
                  <a:pathLst>
                    <a:path w="405" h="210">
                      <a:moveTo>
                        <a:pt x="0" y="210"/>
                      </a:moveTo>
                      <a:lnTo>
                        <a:pt x="405" y="0"/>
                      </a:lnTo>
                    </a:path>
                  </a:pathLst>
                </a:custGeom>
                <a:solidFill>
                  <a:srgbClr val="CC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652" name="Group 74"/>
              <p:cNvGrpSpPr/>
              <p:nvPr/>
            </p:nvGrpSpPr>
            <p:grpSpPr bwMode="auto">
              <a:xfrm rot="-3829265">
                <a:off x="5871" y="4845"/>
                <a:ext cx="1245" cy="495"/>
                <a:chOff x="5970" y="5640"/>
                <a:chExt cx="1245" cy="495"/>
              </a:xfrm>
            </p:grpSpPr>
            <p:sp>
              <p:nvSpPr>
                <p:cNvPr id="112666" name="Freeform 75"/>
                <p:cNvSpPr/>
                <p:nvPr/>
              </p:nvSpPr>
              <p:spPr bwMode="auto">
                <a:xfrm>
                  <a:off x="5970" y="5640"/>
                  <a:ext cx="855" cy="495"/>
                </a:xfrm>
                <a:custGeom>
                  <a:avLst/>
                  <a:gdLst>
                    <a:gd name="T0" fmla="*/ 0 w 855"/>
                    <a:gd name="T1" fmla="*/ 0 h 495"/>
                    <a:gd name="T2" fmla="*/ 855 w 855"/>
                    <a:gd name="T3" fmla="*/ 495 h 495"/>
                    <a:gd name="T4" fmla="*/ 0 60000 65536"/>
                    <a:gd name="T5" fmla="*/ 0 60000 65536"/>
                  </a:gdLst>
                  <a:ahLst/>
                  <a:cxnLst>
                    <a:cxn ang="T4">
                      <a:pos x="T0" y="T1"/>
                    </a:cxn>
                    <a:cxn ang="T5">
                      <a:pos x="T2" y="T3"/>
                    </a:cxn>
                  </a:cxnLst>
                  <a:rect l="0" t="0" r="r" b="b"/>
                  <a:pathLst>
                    <a:path w="855" h="495">
                      <a:moveTo>
                        <a:pt x="0" y="0"/>
                      </a:moveTo>
                      <a:lnTo>
                        <a:pt x="855" y="495"/>
                      </a:lnTo>
                    </a:path>
                  </a:pathLst>
                </a:custGeom>
                <a:solidFill>
                  <a:srgbClr val="CC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667" name="Freeform 76"/>
                <p:cNvSpPr/>
                <p:nvPr/>
              </p:nvSpPr>
              <p:spPr bwMode="auto">
                <a:xfrm>
                  <a:off x="6810" y="5925"/>
                  <a:ext cx="405" cy="210"/>
                </a:xfrm>
                <a:custGeom>
                  <a:avLst/>
                  <a:gdLst>
                    <a:gd name="T0" fmla="*/ 0 w 405"/>
                    <a:gd name="T1" fmla="*/ 210 h 210"/>
                    <a:gd name="T2" fmla="*/ 405 w 405"/>
                    <a:gd name="T3" fmla="*/ 0 h 210"/>
                    <a:gd name="T4" fmla="*/ 0 60000 65536"/>
                    <a:gd name="T5" fmla="*/ 0 60000 65536"/>
                  </a:gdLst>
                  <a:ahLst/>
                  <a:cxnLst>
                    <a:cxn ang="T4">
                      <a:pos x="T0" y="T1"/>
                    </a:cxn>
                    <a:cxn ang="T5">
                      <a:pos x="T2" y="T3"/>
                    </a:cxn>
                  </a:cxnLst>
                  <a:rect l="0" t="0" r="r" b="b"/>
                  <a:pathLst>
                    <a:path w="405" h="210">
                      <a:moveTo>
                        <a:pt x="0" y="210"/>
                      </a:moveTo>
                      <a:lnTo>
                        <a:pt x="405" y="0"/>
                      </a:lnTo>
                    </a:path>
                  </a:pathLst>
                </a:custGeom>
                <a:solidFill>
                  <a:srgbClr val="CC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653" name="Group 77"/>
              <p:cNvGrpSpPr/>
              <p:nvPr/>
            </p:nvGrpSpPr>
            <p:grpSpPr bwMode="auto">
              <a:xfrm rot="3638888">
                <a:off x="5328" y="6144"/>
                <a:ext cx="1245" cy="495"/>
                <a:chOff x="5970" y="5640"/>
                <a:chExt cx="1245" cy="495"/>
              </a:xfrm>
            </p:grpSpPr>
            <p:sp>
              <p:nvSpPr>
                <p:cNvPr id="112664" name="Freeform 78"/>
                <p:cNvSpPr/>
                <p:nvPr/>
              </p:nvSpPr>
              <p:spPr bwMode="auto">
                <a:xfrm>
                  <a:off x="5970" y="5640"/>
                  <a:ext cx="855" cy="495"/>
                </a:xfrm>
                <a:custGeom>
                  <a:avLst/>
                  <a:gdLst>
                    <a:gd name="T0" fmla="*/ 0 w 855"/>
                    <a:gd name="T1" fmla="*/ 0 h 495"/>
                    <a:gd name="T2" fmla="*/ 855 w 855"/>
                    <a:gd name="T3" fmla="*/ 495 h 495"/>
                    <a:gd name="T4" fmla="*/ 0 60000 65536"/>
                    <a:gd name="T5" fmla="*/ 0 60000 65536"/>
                  </a:gdLst>
                  <a:ahLst/>
                  <a:cxnLst>
                    <a:cxn ang="T4">
                      <a:pos x="T0" y="T1"/>
                    </a:cxn>
                    <a:cxn ang="T5">
                      <a:pos x="T2" y="T3"/>
                    </a:cxn>
                  </a:cxnLst>
                  <a:rect l="0" t="0" r="r" b="b"/>
                  <a:pathLst>
                    <a:path w="855" h="495">
                      <a:moveTo>
                        <a:pt x="0" y="0"/>
                      </a:moveTo>
                      <a:lnTo>
                        <a:pt x="855" y="495"/>
                      </a:lnTo>
                    </a:path>
                  </a:pathLst>
                </a:custGeom>
                <a:solidFill>
                  <a:srgbClr val="CC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665" name="Freeform 79"/>
                <p:cNvSpPr/>
                <p:nvPr/>
              </p:nvSpPr>
              <p:spPr bwMode="auto">
                <a:xfrm>
                  <a:off x="6810" y="5925"/>
                  <a:ext cx="405" cy="210"/>
                </a:xfrm>
                <a:custGeom>
                  <a:avLst/>
                  <a:gdLst>
                    <a:gd name="T0" fmla="*/ 0 w 405"/>
                    <a:gd name="T1" fmla="*/ 210 h 210"/>
                    <a:gd name="T2" fmla="*/ 405 w 405"/>
                    <a:gd name="T3" fmla="*/ 0 h 210"/>
                    <a:gd name="T4" fmla="*/ 0 60000 65536"/>
                    <a:gd name="T5" fmla="*/ 0 60000 65536"/>
                  </a:gdLst>
                  <a:ahLst/>
                  <a:cxnLst>
                    <a:cxn ang="T4">
                      <a:pos x="T0" y="T1"/>
                    </a:cxn>
                    <a:cxn ang="T5">
                      <a:pos x="T2" y="T3"/>
                    </a:cxn>
                  </a:cxnLst>
                  <a:rect l="0" t="0" r="r" b="b"/>
                  <a:pathLst>
                    <a:path w="405" h="210">
                      <a:moveTo>
                        <a:pt x="0" y="210"/>
                      </a:moveTo>
                      <a:lnTo>
                        <a:pt x="405" y="0"/>
                      </a:lnTo>
                    </a:path>
                  </a:pathLst>
                </a:custGeom>
                <a:solidFill>
                  <a:srgbClr val="CC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654" name="Group 80"/>
              <p:cNvGrpSpPr/>
              <p:nvPr/>
            </p:nvGrpSpPr>
            <p:grpSpPr bwMode="auto">
              <a:xfrm>
                <a:off x="4548" y="5018"/>
                <a:ext cx="1248" cy="495"/>
                <a:chOff x="4548" y="5018"/>
                <a:chExt cx="1248" cy="495"/>
              </a:xfrm>
            </p:grpSpPr>
            <p:sp>
              <p:nvSpPr>
                <p:cNvPr id="112662" name="Freeform 81"/>
                <p:cNvSpPr/>
                <p:nvPr/>
              </p:nvSpPr>
              <p:spPr bwMode="auto">
                <a:xfrm>
                  <a:off x="4941" y="5018"/>
                  <a:ext cx="855" cy="495"/>
                </a:xfrm>
                <a:custGeom>
                  <a:avLst/>
                  <a:gdLst>
                    <a:gd name="T0" fmla="*/ 0 w 855"/>
                    <a:gd name="T1" fmla="*/ 0 h 495"/>
                    <a:gd name="T2" fmla="*/ 855 w 855"/>
                    <a:gd name="T3" fmla="*/ 495 h 495"/>
                    <a:gd name="T4" fmla="*/ 0 60000 65536"/>
                    <a:gd name="T5" fmla="*/ 0 60000 65536"/>
                  </a:gdLst>
                  <a:ahLst/>
                  <a:cxnLst>
                    <a:cxn ang="T4">
                      <a:pos x="T0" y="T1"/>
                    </a:cxn>
                    <a:cxn ang="T5">
                      <a:pos x="T2" y="T3"/>
                    </a:cxn>
                  </a:cxnLst>
                  <a:rect l="0" t="0" r="r" b="b"/>
                  <a:pathLst>
                    <a:path w="855" h="495">
                      <a:moveTo>
                        <a:pt x="0" y="0"/>
                      </a:moveTo>
                      <a:lnTo>
                        <a:pt x="855" y="495"/>
                      </a:lnTo>
                    </a:path>
                  </a:pathLst>
                </a:custGeom>
                <a:solidFill>
                  <a:srgbClr val="CC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663" name="Freeform 82"/>
                <p:cNvSpPr/>
                <p:nvPr/>
              </p:nvSpPr>
              <p:spPr bwMode="auto">
                <a:xfrm>
                  <a:off x="4548" y="5026"/>
                  <a:ext cx="405" cy="210"/>
                </a:xfrm>
                <a:custGeom>
                  <a:avLst/>
                  <a:gdLst>
                    <a:gd name="T0" fmla="*/ 0 w 405"/>
                    <a:gd name="T1" fmla="*/ 210 h 210"/>
                    <a:gd name="T2" fmla="*/ 405 w 405"/>
                    <a:gd name="T3" fmla="*/ 0 h 210"/>
                    <a:gd name="T4" fmla="*/ 0 60000 65536"/>
                    <a:gd name="T5" fmla="*/ 0 60000 65536"/>
                  </a:gdLst>
                  <a:ahLst/>
                  <a:cxnLst>
                    <a:cxn ang="T4">
                      <a:pos x="T0" y="T1"/>
                    </a:cxn>
                    <a:cxn ang="T5">
                      <a:pos x="T2" y="T3"/>
                    </a:cxn>
                  </a:cxnLst>
                  <a:rect l="0" t="0" r="r" b="b"/>
                  <a:pathLst>
                    <a:path w="405" h="210">
                      <a:moveTo>
                        <a:pt x="0" y="210"/>
                      </a:moveTo>
                      <a:lnTo>
                        <a:pt x="405" y="0"/>
                      </a:lnTo>
                    </a:path>
                  </a:pathLst>
                </a:custGeom>
                <a:solidFill>
                  <a:srgbClr val="CC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655" name="Group 83"/>
              <p:cNvGrpSpPr/>
              <p:nvPr/>
            </p:nvGrpSpPr>
            <p:grpSpPr bwMode="auto">
              <a:xfrm rot="3451729">
                <a:off x="5136" y="4493"/>
                <a:ext cx="1248" cy="495"/>
                <a:chOff x="4548" y="5018"/>
                <a:chExt cx="1248" cy="495"/>
              </a:xfrm>
            </p:grpSpPr>
            <p:sp>
              <p:nvSpPr>
                <p:cNvPr id="112660" name="Freeform 84"/>
                <p:cNvSpPr/>
                <p:nvPr/>
              </p:nvSpPr>
              <p:spPr bwMode="auto">
                <a:xfrm>
                  <a:off x="4941" y="5018"/>
                  <a:ext cx="855" cy="495"/>
                </a:xfrm>
                <a:custGeom>
                  <a:avLst/>
                  <a:gdLst>
                    <a:gd name="T0" fmla="*/ 0 w 855"/>
                    <a:gd name="T1" fmla="*/ 0 h 495"/>
                    <a:gd name="T2" fmla="*/ 855 w 855"/>
                    <a:gd name="T3" fmla="*/ 495 h 495"/>
                    <a:gd name="T4" fmla="*/ 0 60000 65536"/>
                    <a:gd name="T5" fmla="*/ 0 60000 65536"/>
                  </a:gdLst>
                  <a:ahLst/>
                  <a:cxnLst>
                    <a:cxn ang="T4">
                      <a:pos x="T0" y="T1"/>
                    </a:cxn>
                    <a:cxn ang="T5">
                      <a:pos x="T2" y="T3"/>
                    </a:cxn>
                  </a:cxnLst>
                  <a:rect l="0" t="0" r="r" b="b"/>
                  <a:pathLst>
                    <a:path w="855" h="495">
                      <a:moveTo>
                        <a:pt x="0" y="0"/>
                      </a:moveTo>
                      <a:lnTo>
                        <a:pt x="855" y="495"/>
                      </a:lnTo>
                    </a:path>
                  </a:pathLst>
                </a:custGeom>
                <a:solidFill>
                  <a:srgbClr val="CC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661" name="Freeform 85"/>
                <p:cNvSpPr/>
                <p:nvPr/>
              </p:nvSpPr>
              <p:spPr bwMode="auto">
                <a:xfrm>
                  <a:off x="4548" y="5026"/>
                  <a:ext cx="405" cy="210"/>
                </a:xfrm>
                <a:custGeom>
                  <a:avLst/>
                  <a:gdLst>
                    <a:gd name="T0" fmla="*/ 0 w 405"/>
                    <a:gd name="T1" fmla="*/ 210 h 210"/>
                    <a:gd name="T2" fmla="*/ 405 w 405"/>
                    <a:gd name="T3" fmla="*/ 0 h 210"/>
                    <a:gd name="T4" fmla="*/ 0 60000 65536"/>
                    <a:gd name="T5" fmla="*/ 0 60000 65536"/>
                  </a:gdLst>
                  <a:ahLst/>
                  <a:cxnLst>
                    <a:cxn ang="T4">
                      <a:pos x="T0" y="T1"/>
                    </a:cxn>
                    <a:cxn ang="T5">
                      <a:pos x="T2" y="T3"/>
                    </a:cxn>
                  </a:cxnLst>
                  <a:rect l="0" t="0" r="r" b="b"/>
                  <a:pathLst>
                    <a:path w="405" h="210">
                      <a:moveTo>
                        <a:pt x="0" y="210"/>
                      </a:moveTo>
                      <a:lnTo>
                        <a:pt x="405" y="0"/>
                      </a:lnTo>
                    </a:path>
                  </a:pathLst>
                </a:custGeom>
                <a:solidFill>
                  <a:srgbClr val="CC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grpSp>
            <p:nvGrpSpPr>
              <p:cNvPr id="112656" name="Group 86"/>
              <p:cNvGrpSpPr/>
              <p:nvPr/>
            </p:nvGrpSpPr>
            <p:grpSpPr bwMode="auto">
              <a:xfrm rot="-3713208">
                <a:off x="4632" y="5807"/>
                <a:ext cx="1248" cy="495"/>
                <a:chOff x="4548" y="5018"/>
                <a:chExt cx="1248" cy="495"/>
              </a:xfrm>
            </p:grpSpPr>
            <p:sp>
              <p:nvSpPr>
                <p:cNvPr id="112658" name="Freeform 87"/>
                <p:cNvSpPr/>
                <p:nvPr/>
              </p:nvSpPr>
              <p:spPr bwMode="auto">
                <a:xfrm>
                  <a:off x="4941" y="5018"/>
                  <a:ext cx="855" cy="495"/>
                </a:xfrm>
                <a:custGeom>
                  <a:avLst/>
                  <a:gdLst>
                    <a:gd name="T0" fmla="*/ 0 w 855"/>
                    <a:gd name="T1" fmla="*/ 0 h 495"/>
                    <a:gd name="T2" fmla="*/ 855 w 855"/>
                    <a:gd name="T3" fmla="*/ 495 h 495"/>
                    <a:gd name="T4" fmla="*/ 0 60000 65536"/>
                    <a:gd name="T5" fmla="*/ 0 60000 65536"/>
                  </a:gdLst>
                  <a:ahLst/>
                  <a:cxnLst>
                    <a:cxn ang="T4">
                      <a:pos x="T0" y="T1"/>
                    </a:cxn>
                    <a:cxn ang="T5">
                      <a:pos x="T2" y="T3"/>
                    </a:cxn>
                  </a:cxnLst>
                  <a:rect l="0" t="0" r="r" b="b"/>
                  <a:pathLst>
                    <a:path w="855" h="495">
                      <a:moveTo>
                        <a:pt x="0" y="0"/>
                      </a:moveTo>
                      <a:lnTo>
                        <a:pt x="855" y="495"/>
                      </a:lnTo>
                    </a:path>
                  </a:pathLst>
                </a:custGeom>
                <a:solidFill>
                  <a:srgbClr val="CC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sp>
              <p:nvSpPr>
                <p:cNvPr id="112659" name="Freeform 88"/>
                <p:cNvSpPr/>
                <p:nvPr/>
              </p:nvSpPr>
              <p:spPr bwMode="auto">
                <a:xfrm>
                  <a:off x="4548" y="5026"/>
                  <a:ext cx="405" cy="210"/>
                </a:xfrm>
                <a:custGeom>
                  <a:avLst/>
                  <a:gdLst>
                    <a:gd name="T0" fmla="*/ 0 w 405"/>
                    <a:gd name="T1" fmla="*/ 210 h 210"/>
                    <a:gd name="T2" fmla="*/ 405 w 405"/>
                    <a:gd name="T3" fmla="*/ 0 h 210"/>
                    <a:gd name="T4" fmla="*/ 0 60000 65536"/>
                    <a:gd name="T5" fmla="*/ 0 60000 65536"/>
                  </a:gdLst>
                  <a:ahLst/>
                  <a:cxnLst>
                    <a:cxn ang="T4">
                      <a:pos x="T0" y="T1"/>
                    </a:cxn>
                    <a:cxn ang="T5">
                      <a:pos x="T2" y="T3"/>
                    </a:cxn>
                  </a:cxnLst>
                  <a:rect l="0" t="0" r="r" b="b"/>
                  <a:pathLst>
                    <a:path w="405" h="210">
                      <a:moveTo>
                        <a:pt x="0" y="210"/>
                      </a:moveTo>
                      <a:lnTo>
                        <a:pt x="405" y="0"/>
                      </a:lnTo>
                    </a:path>
                  </a:pathLst>
                </a:custGeom>
                <a:solidFill>
                  <a:srgbClr val="CCFFFF"/>
                </a:solidFill>
                <a:ln w="19050" cap="flat" cmpd="sng">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2657" name="Freeform 89"/>
              <p:cNvSpPr/>
              <p:nvPr/>
            </p:nvSpPr>
            <p:spPr bwMode="auto">
              <a:xfrm>
                <a:off x="6795" y="6135"/>
                <a:ext cx="1710" cy="1020"/>
              </a:xfrm>
              <a:custGeom>
                <a:avLst/>
                <a:gdLst>
                  <a:gd name="T0" fmla="*/ 0 w 1710"/>
                  <a:gd name="T1" fmla="*/ 0 h 1020"/>
                  <a:gd name="T2" fmla="*/ 1710 w 1710"/>
                  <a:gd name="T3" fmla="*/ 1020 h 1020"/>
                  <a:gd name="T4" fmla="*/ 0 60000 65536"/>
                  <a:gd name="T5" fmla="*/ 0 60000 65536"/>
                </a:gdLst>
                <a:ahLst/>
                <a:cxnLst>
                  <a:cxn ang="T4">
                    <a:pos x="T0" y="T1"/>
                  </a:cxn>
                  <a:cxn ang="T5">
                    <a:pos x="T2" y="T3"/>
                  </a:cxn>
                </a:cxnLst>
                <a:rect l="0" t="0" r="r" b="b"/>
                <a:pathLst>
                  <a:path w="1710" h="1020">
                    <a:moveTo>
                      <a:pt x="0" y="0"/>
                    </a:moveTo>
                    <a:lnTo>
                      <a:pt x="1710" y="1020"/>
                    </a:lnTo>
                  </a:path>
                </a:pathLst>
              </a:custGeom>
              <a:solidFill>
                <a:srgbClr val="CCFFFF"/>
              </a:solidFill>
              <a:ln w="19050" cap="rnd" cmpd="sng">
                <a:solidFill>
                  <a:srgbClr val="000000"/>
                </a:solidFill>
                <a:prstDash val="sysDot"/>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a:p>
            </p:txBody>
          </p:sp>
        </p:grpSp>
        <p:sp>
          <p:nvSpPr>
            <p:cNvPr id="112647" name="Text Box 90"/>
            <p:cNvSpPr txBox="1">
              <a:spLocks noChangeArrowheads="1"/>
            </p:cNvSpPr>
            <p:nvPr/>
          </p:nvSpPr>
          <p:spPr bwMode="auto">
            <a:xfrm>
              <a:off x="2999" y="2329"/>
              <a:ext cx="141"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1600" b="1" i="1">
                  <a:solidFill>
                    <a:srgbClr val="CC00FF"/>
                  </a:solidFill>
                  <a:latin typeface="Times New Roman" panose="02020603050405020304" pitchFamily="18" charset="0"/>
                  <a:ea typeface="宋体" panose="02010600030101010101" pitchFamily="2" charset="-122"/>
                </a:rPr>
                <a:t>i</a:t>
              </a:r>
              <a:endParaRPr lang="en-US" altLang="zh-CN" sz="1600" b="1">
                <a:solidFill>
                  <a:srgbClr val="CC00FF"/>
                </a:solidFill>
                <a:ea typeface="宋体" panose="02010600030101010101" pitchFamily="2" charset="-122"/>
              </a:endParaRPr>
            </a:p>
          </p:txBody>
        </p:sp>
        <p:sp>
          <p:nvSpPr>
            <p:cNvPr id="112648" name="Text Box 91"/>
            <p:cNvSpPr txBox="1">
              <a:spLocks noChangeArrowheads="1"/>
            </p:cNvSpPr>
            <p:nvPr/>
          </p:nvSpPr>
          <p:spPr bwMode="auto">
            <a:xfrm>
              <a:off x="3285" y="2405"/>
              <a:ext cx="284"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1600" b="1" i="1">
                  <a:solidFill>
                    <a:srgbClr val="CC00FF"/>
                  </a:solidFill>
                  <a:latin typeface="Times New Roman" panose="02020603050405020304" pitchFamily="18" charset="0"/>
                  <a:ea typeface="宋体" panose="02010600030101010101" pitchFamily="2" charset="-122"/>
                </a:rPr>
                <a:t> j</a:t>
              </a:r>
              <a:endParaRPr lang="en-US" altLang="zh-CN" sz="1600" b="1">
                <a:solidFill>
                  <a:srgbClr val="CC00FF"/>
                </a:solidFill>
                <a:ea typeface="宋体" panose="02010600030101010101" pitchFamily="2" charset="-122"/>
              </a:endParaRPr>
            </a:p>
          </p:txBody>
        </p:sp>
        <p:sp>
          <p:nvSpPr>
            <p:cNvPr id="112649" name="Text Box 92"/>
            <p:cNvSpPr txBox="1">
              <a:spLocks noChangeArrowheads="1"/>
            </p:cNvSpPr>
            <p:nvPr/>
          </p:nvSpPr>
          <p:spPr bwMode="auto">
            <a:xfrm>
              <a:off x="3360" y="2544"/>
              <a:ext cx="283" cy="19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eaLnBrk="1" hangingPunct="1">
                <a:spcBef>
                  <a:spcPct val="0"/>
                </a:spcBef>
                <a:buClrTx/>
                <a:buFontTx/>
                <a:buNone/>
              </a:pPr>
              <a:r>
                <a:rPr lang="en-US" altLang="zh-CN" sz="1600" b="1">
                  <a:solidFill>
                    <a:srgbClr val="0000FF"/>
                  </a:solidFill>
                  <a:latin typeface="Times New Roman" panose="02020603050405020304" pitchFamily="18" charset="0"/>
                  <a:ea typeface="宋体" panose="02010600030101010101" pitchFamily="2" charset="-122"/>
                </a:rPr>
                <a:t>60°</a:t>
              </a:r>
              <a:endParaRPr lang="en-US" altLang="zh-CN" sz="1600" b="1">
                <a:solidFill>
                  <a:srgbClr val="0000FF"/>
                </a:solidFill>
                <a:ea typeface="宋体" panose="02010600030101010101" pitchFamily="2" charset="-122"/>
              </a:endParaRPr>
            </a:p>
          </p:txBody>
        </p:sp>
      </p:grpSp>
      <p:sp>
        <p:nvSpPr>
          <p:cNvPr id="33886" name="Rectangle 94"/>
          <p:cNvSpPr>
            <a:spLocks noChangeArrowheads="1"/>
          </p:cNvSpPr>
          <p:nvPr/>
        </p:nvSpPr>
        <p:spPr bwMode="auto">
          <a:xfrm>
            <a:off x="4648200" y="2866213"/>
            <a:ext cx="457200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0"/>
              </a:spcBef>
              <a:buClrTx/>
              <a:buFontTx/>
              <a:buNone/>
            </a:pPr>
            <a:r>
              <a:rPr lang="zh-CN" altLang="en-US" sz="2000" b="1" dirty="0">
                <a:latin typeface="+mn-ea"/>
                <a:ea typeface="+mn-ea"/>
              </a:rPr>
              <a:t>方法：</a:t>
            </a:r>
            <a:endParaRPr lang="zh-CN" altLang="en-US" sz="2000" b="1" dirty="0">
              <a:latin typeface="+mn-ea"/>
              <a:ea typeface="+mn-ea"/>
            </a:endParaRPr>
          </a:p>
          <a:p>
            <a:pPr eaLnBrk="1" hangingPunct="1">
              <a:lnSpc>
                <a:spcPct val="150000"/>
              </a:lnSpc>
              <a:spcBef>
                <a:spcPct val="0"/>
              </a:spcBef>
              <a:buClrTx/>
              <a:buFontTx/>
              <a:buNone/>
            </a:pPr>
            <a:r>
              <a:rPr lang="zh-CN" altLang="en-US" sz="2000" b="1" dirty="0">
                <a:latin typeface="+mn-ea"/>
                <a:ea typeface="+mn-ea"/>
              </a:rPr>
              <a:t>①沿着任意一条六边形链移动</a:t>
            </a:r>
            <a:r>
              <a:rPr lang="en-US" altLang="zh-CN" sz="2000" b="1" i="1" dirty="0" err="1">
                <a:latin typeface="+mn-ea"/>
                <a:ea typeface="+mn-ea"/>
              </a:rPr>
              <a:t>i</a:t>
            </a:r>
            <a:r>
              <a:rPr lang="zh-CN" altLang="en-US" sz="2000" b="1" dirty="0">
                <a:latin typeface="+mn-ea"/>
                <a:ea typeface="+mn-ea"/>
              </a:rPr>
              <a:t>个小区；</a:t>
            </a:r>
            <a:endParaRPr lang="zh-CN" altLang="en-US" sz="2000" b="1" dirty="0">
              <a:latin typeface="+mn-ea"/>
              <a:ea typeface="+mn-ea"/>
            </a:endParaRPr>
          </a:p>
          <a:p>
            <a:pPr eaLnBrk="1" hangingPunct="1">
              <a:lnSpc>
                <a:spcPct val="150000"/>
              </a:lnSpc>
              <a:spcBef>
                <a:spcPct val="0"/>
              </a:spcBef>
              <a:buClrTx/>
              <a:buFontTx/>
              <a:buNone/>
            </a:pPr>
            <a:r>
              <a:rPr lang="zh-CN" altLang="en-US" sz="2000" b="1" dirty="0">
                <a:latin typeface="+mn-ea"/>
                <a:ea typeface="+mn-ea"/>
              </a:rPr>
              <a:t>②逆时针旋转</a:t>
            </a:r>
            <a:r>
              <a:rPr lang="en-US" altLang="zh-CN" sz="2000" b="1" dirty="0">
                <a:latin typeface="+mn-ea"/>
                <a:ea typeface="+mn-ea"/>
              </a:rPr>
              <a:t>60</a:t>
            </a:r>
            <a:r>
              <a:rPr lang="zh-CN" altLang="en-US" sz="2000" b="1" dirty="0">
                <a:latin typeface="+mn-ea"/>
                <a:ea typeface="+mn-ea"/>
              </a:rPr>
              <a:t>度再移动</a:t>
            </a:r>
            <a:r>
              <a:rPr lang="en-US" altLang="zh-CN" sz="2000" b="1" i="1" dirty="0">
                <a:latin typeface="+mn-ea"/>
                <a:ea typeface="+mn-ea"/>
              </a:rPr>
              <a:t>j</a:t>
            </a:r>
            <a:r>
              <a:rPr lang="zh-CN" altLang="en-US" sz="2000" b="1" dirty="0">
                <a:latin typeface="+mn-ea"/>
                <a:ea typeface="+mn-ea"/>
              </a:rPr>
              <a:t>个小区。 </a:t>
            </a:r>
            <a:endParaRPr lang="zh-CN" altLang="en-US" sz="2000" b="1" dirty="0">
              <a:latin typeface="+mn-ea"/>
              <a:ea typeface="+mn-ea"/>
            </a:endParaRPr>
          </a:p>
        </p:txBody>
      </p:sp>
      <p:sp>
        <p:nvSpPr>
          <p:cNvPr id="112645" name="Rectangle 95"/>
          <p:cNvSpPr>
            <a:spLocks noChangeArrowheads="1"/>
          </p:cNvSpPr>
          <p:nvPr/>
        </p:nvSpPr>
        <p:spPr bwMode="auto">
          <a:xfrm>
            <a:off x="863690" y="5638800"/>
            <a:ext cx="437171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1" dirty="0">
                <a:latin typeface="+mj-ea"/>
                <a:ea typeface="+mj-ea"/>
              </a:rPr>
              <a:t>图 </a:t>
            </a:r>
            <a:r>
              <a:rPr lang="en-US" altLang="zh-CN" sz="1800" b="1" dirty="0">
                <a:latin typeface="+mj-ea"/>
                <a:ea typeface="+mj-ea"/>
              </a:rPr>
              <a:t>  </a:t>
            </a:r>
            <a:r>
              <a:rPr lang="zh-CN" altLang="en-US" sz="1800" b="1" dirty="0">
                <a:latin typeface="+mj-ea"/>
                <a:ea typeface="+mj-ea"/>
              </a:rPr>
              <a:t>在蜂窝小区中定位同频小区的方法 </a:t>
            </a:r>
            <a:endParaRPr lang="zh-CN" altLang="en-US" sz="1800" b="1" dirty="0">
              <a:latin typeface="+mj-ea"/>
              <a:ea typeface="+mj-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3886">
                                            <p:txEl>
                                              <p:pRg st="0" end="0"/>
                                            </p:txEl>
                                          </p:spTgt>
                                        </p:tgtEl>
                                        <p:attrNameLst>
                                          <p:attrName>style.visibility</p:attrName>
                                        </p:attrNameLst>
                                      </p:cBhvr>
                                      <p:to>
                                        <p:strVal val="visible"/>
                                      </p:to>
                                    </p:set>
                                    <p:animEffect transition="in" filter="wipe(left)">
                                      <p:cBhvr>
                                        <p:cTn id="7" dur="1000"/>
                                        <p:tgtEl>
                                          <p:spTgt spid="33886">
                                            <p:txEl>
                                              <p:pRg st="0" end="0"/>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33886">
                                            <p:txEl>
                                              <p:pRg st="1" end="1"/>
                                            </p:txEl>
                                          </p:spTgt>
                                        </p:tgtEl>
                                        <p:attrNameLst>
                                          <p:attrName>style.visibility</p:attrName>
                                        </p:attrNameLst>
                                      </p:cBhvr>
                                      <p:to>
                                        <p:strVal val="visible"/>
                                      </p:to>
                                    </p:set>
                                    <p:animEffect transition="in" filter="wipe(left)">
                                      <p:cBhvr>
                                        <p:cTn id="10" dur="1000"/>
                                        <p:tgtEl>
                                          <p:spTgt spid="33886">
                                            <p:txEl>
                                              <p:pRg st="1" end="1"/>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33886">
                                            <p:txEl>
                                              <p:pRg st="2" end="2"/>
                                            </p:txEl>
                                          </p:spTgt>
                                        </p:tgtEl>
                                        <p:attrNameLst>
                                          <p:attrName>style.visibility</p:attrName>
                                        </p:attrNameLst>
                                      </p:cBhvr>
                                      <p:to>
                                        <p:strVal val="visible"/>
                                      </p:to>
                                    </p:set>
                                    <p:animEffect transition="in" filter="wipe(left)">
                                      <p:cBhvr>
                                        <p:cTn id="13" dur="1000"/>
                                        <p:tgtEl>
                                          <p:spTgt spid="3388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3666" name="Group 3"/>
          <p:cNvGrpSpPr/>
          <p:nvPr/>
        </p:nvGrpSpPr>
        <p:grpSpPr bwMode="auto">
          <a:xfrm>
            <a:off x="1828800" y="1295400"/>
            <a:ext cx="5791200" cy="5334000"/>
            <a:chOff x="2880" y="2220"/>
            <a:chExt cx="4500" cy="4680"/>
          </a:xfrm>
        </p:grpSpPr>
        <p:sp>
          <p:nvSpPr>
            <p:cNvPr id="113764" name="AutoShape 4"/>
            <p:cNvSpPr>
              <a:spLocks noChangeArrowheads="1"/>
            </p:cNvSpPr>
            <p:nvPr/>
          </p:nvSpPr>
          <p:spPr bwMode="auto">
            <a:xfrm>
              <a:off x="3960" y="3780"/>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65" name="AutoShape 5"/>
            <p:cNvSpPr>
              <a:spLocks noChangeArrowheads="1"/>
            </p:cNvSpPr>
            <p:nvPr/>
          </p:nvSpPr>
          <p:spPr bwMode="auto">
            <a:xfrm>
              <a:off x="4500" y="3468"/>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66" name="AutoShape 6"/>
            <p:cNvSpPr>
              <a:spLocks noChangeArrowheads="1"/>
            </p:cNvSpPr>
            <p:nvPr/>
          </p:nvSpPr>
          <p:spPr bwMode="auto">
            <a:xfrm>
              <a:off x="3960" y="3156"/>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67" name="AutoShape 7"/>
            <p:cNvSpPr>
              <a:spLocks noChangeArrowheads="1"/>
            </p:cNvSpPr>
            <p:nvPr/>
          </p:nvSpPr>
          <p:spPr bwMode="auto">
            <a:xfrm>
              <a:off x="3420" y="3468"/>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68" name="AutoShape 8"/>
            <p:cNvSpPr>
              <a:spLocks noChangeArrowheads="1"/>
            </p:cNvSpPr>
            <p:nvPr/>
          </p:nvSpPr>
          <p:spPr bwMode="auto">
            <a:xfrm>
              <a:off x="5580" y="3468"/>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69" name="AutoShape 9"/>
            <p:cNvSpPr>
              <a:spLocks noChangeArrowheads="1"/>
            </p:cNvSpPr>
            <p:nvPr/>
          </p:nvSpPr>
          <p:spPr bwMode="auto">
            <a:xfrm>
              <a:off x="3420" y="4092"/>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70" name="AutoShape 10"/>
            <p:cNvSpPr>
              <a:spLocks noChangeArrowheads="1"/>
            </p:cNvSpPr>
            <p:nvPr/>
          </p:nvSpPr>
          <p:spPr bwMode="auto">
            <a:xfrm>
              <a:off x="3960" y="4404"/>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71" name="AutoShape 11"/>
            <p:cNvSpPr>
              <a:spLocks noChangeArrowheads="1"/>
            </p:cNvSpPr>
            <p:nvPr/>
          </p:nvSpPr>
          <p:spPr bwMode="auto">
            <a:xfrm>
              <a:off x="3420" y="4716"/>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72" name="AutoShape 12"/>
            <p:cNvSpPr>
              <a:spLocks noChangeArrowheads="1"/>
            </p:cNvSpPr>
            <p:nvPr/>
          </p:nvSpPr>
          <p:spPr bwMode="auto">
            <a:xfrm>
              <a:off x="4500" y="4716"/>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73" name="AutoShape 13"/>
            <p:cNvSpPr>
              <a:spLocks noChangeArrowheads="1"/>
            </p:cNvSpPr>
            <p:nvPr/>
          </p:nvSpPr>
          <p:spPr bwMode="auto">
            <a:xfrm>
              <a:off x="6120" y="4404"/>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74" name="AutoShape 14"/>
            <p:cNvSpPr>
              <a:spLocks noChangeArrowheads="1"/>
            </p:cNvSpPr>
            <p:nvPr/>
          </p:nvSpPr>
          <p:spPr bwMode="auto">
            <a:xfrm>
              <a:off x="5040" y="4404"/>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75" name="AutoShape 15"/>
            <p:cNvSpPr>
              <a:spLocks noChangeArrowheads="1"/>
            </p:cNvSpPr>
            <p:nvPr/>
          </p:nvSpPr>
          <p:spPr bwMode="auto">
            <a:xfrm>
              <a:off x="2880" y="4404"/>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76" name="AutoShape 16"/>
            <p:cNvSpPr>
              <a:spLocks noChangeArrowheads="1"/>
            </p:cNvSpPr>
            <p:nvPr/>
          </p:nvSpPr>
          <p:spPr bwMode="auto">
            <a:xfrm>
              <a:off x="2880" y="3780"/>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77" name="AutoShape 17"/>
            <p:cNvSpPr>
              <a:spLocks noChangeArrowheads="1"/>
            </p:cNvSpPr>
            <p:nvPr/>
          </p:nvSpPr>
          <p:spPr bwMode="auto">
            <a:xfrm>
              <a:off x="2880" y="3156"/>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78" name="AutoShape 18"/>
            <p:cNvSpPr>
              <a:spLocks noChangeArrowheads="1"/>
            </p:cNvSpPr>
            <p:nvPr/>
          </p:nvSpPr>
          <p:spPr bwMode="auto">
            <a:xfrm>
              <a:off x="3420" y="2844"/>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79" name="AutoShape 19"/>
            <p:cNvSpPr>
              <a:spLocks noChangeArrowheads="1"/>
            </p:cNvSpPr>
            <p:nvPr/>
          </p:nvSpPr>
          <p:spPr bwMode="auto">
            <a:xfrm>
              <a:off x="3960" y="2532"/>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80" name="AutoShape 20"/>
            <p:cNvSpPr>
              <a:spLocks noChangeArrowheads="1"/>
            </p:cNvSpPr>
            <p:nvPr/>
          </p:nvSpPr>
          <p:spPr bwMode="auto">
            <a:xfrm>
              <a:off x="4500" y="2844"/>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81" name="AutoShape 21"/>
            <p:cNvSpPr>
              <a:spLocks noChangeArrowheads="1"/>
            </p:cNvSpPr>
            <p:nvPr/>
          </p:nvSpPr>
          <p:spPr bwMode="auto">
            <a:xfrm>
              <a:off x="5580" y="4092"/>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82" name="AutoShape 22"/>
            <p:cNvSpPr>
              <a:spLocks noChangeArrowheads="1"/>
            </p:cNvSpPr>
            <p:nvPr/>
          </p:nvSpPr>
          <p:spPr bwMode="auto">
            <a:xfrm>
              <a:off x="3960" y="5028"/>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83" name="AutoShape 23"/>
            <p:cNvSpPr>
              <a:spLocks noChangeArrowheads="1"/>
            </p:cNvSpPr>
            <p:nvPr/>
          </p:nvSpPr>
          <p:spPr bwMode="auto">
            <a:xfrm>
              <a:off x="2880" y="5028"/>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84" name="AutoShape 24"/>
            <p:cNvSpPr>
              <a:spLocks noChangeArrowheads="1"/>
            </p:cNvSpPr>
            <p:nvPr/>
          </p:nvSpPr>
          <p:spPr bwMode="auto">
            <a:xfrm>
              <a:off x="4500" y="5340"/>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85" name="AutoShape 25"/>
            <p:cNvSpPr>
              <a:spLocks noChangeArrowheads="1"/>
            </p:cNvSpPr>
            <p:nvPr/>
          </p:nvSpPr>
          <p:spPr bwMode="auto">
            <a:xfrm>
              <a:off x="5040" y="5028"/>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86" name="AutoShape 26"/>
            <p:cNvSpPr>
              <a:spLocks noChangeArrowheads="1"/>
            </p:cNvSpPr>
            <p:nvPr/>
          </p:nvSpPr>
          <p:spPr bwMode="auto">
            <a:xfrm>
              <a:off x="5040" y="3156"/>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87" name="AutoShape 27"/>
            <p:cNvSpPr>
              <a:spLocks noChangeArrowheads="1"/>
            </p:cNvSpPr>
            <p:nvPr/>
          </p:nvSpPr>
          <p:spPr bwMode="auto">
            <a:xfrm>
              <a:off x="5040" y="2532"/>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88" name="AutoShape 28"/>
            <p:cNvSpPr>
              <a:spLocks noChangeArrowheads="1"/>
            </p:cNvSpPr>
            <p:nvPr/>
          </p:nvSpPr>
          <p:spPr bwMode="auto">
            <a:xfrm>
              <a:off x="5580" y="4716"/>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89" name="AutoShape 29"/>
            <p:cNvSpPr>
              <a:spLocks noChangeArrowheads="1"/>
            </p:cNvSpPr>
            <p:nvPr/>
          </p:nvSpPr>
          <p:spPr bwMode="auto">
            <a:xfrm>
              <a:off x="3420" y="5340"/>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90" name="AutoShape 30"/>
            <p:cNvSpPr>
              <a:spLocks noChangeArrowheads="1"/>
            </p:cNvSpPr>
            <p:nvPr/>
          </p:nvSpPr>
          <p:spPr bwMode="auto">
            <a:xfrm>
              <a:off x="5580" y="5340"/>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91" name="AutoShape 31"/>
            <p:cNvSpPr>
              <a:spLocks noChangeArrowheads="1"/>
            </p:cNvSpPr>
            <p:nvPr/>
          </p:nvSpPr>
          <p:spPr bwMode="auto">
            <a:xfrm>
              <a:off x="5580" y="2844"/>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92" name="AutoShape 32"/>
            <p:cNvSpPr>
              <a:spLocks noChangeArrowheads="1"/>
            </p:cNvSpPr>
            <p:nvPr/>
          </p:nvSpPr>
          <p:spPr bwMode="auto">
            <a:xfrm>
              <a:off x="4500" y="4092"/>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93" name="AutoShape 33"/>
            <p:cNvSpPr>
              <a:spLocks noChangeArrowheads="1"/>
            </p:cNvSpPr>
            <p:nvPr/>
          </p:nvSpPr>
          <p:spPr bwMode="auto">
            <a:xfrm>
              <a:off x="5040" y="3780"/>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94" name="AutoShape 34"/>
            <p:cNvSpPr>
              <a:spLocks noChangeArrowheads="1"/>
            </p:cNvSpPr>
            <p:nvPr/>
          </p:nvSpPr>
          <p:spPr bwMode="auto">
            <a:xfrm>
              <a:off x="6120" y="5028"/>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95" name="AutoShape 35"/>
            <p:cNvSpPr>
              <a:spLocks noChangeArrowheads="1"/>
            </p:cNvSpPr>
            <p:nvPr/>
          </p:nvSpPr>
          <p:spPr bwMode="auto">
            <a:xfrm>
              <a:off x="6120" y="3780"/>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96" name="AutoShape 36"/>
            <p:cNvSpPr>
              <a:spLocks noChangeArrowheads="1"/>
            </p:cNvSpPr>
            <p:nvPr/>
          </p:nvSpPr>
          <p:spPr bwMode="auto">
            <a:xfrm>
              <a:off x="4500" y="2220"/>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97" name="AutoShape 37"/>
            <p:cNvSpPr>
              <a:spLocks noChangeArrowheads="1"/>
            </p:cNvSpPr>
            <p:nvPr/>
          </p:nvSpPr>
          <p:spPr bwMode="auto">
            <a:xfrm>
              <a:off x="6120" y="5652"/>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98" name="AutoShape 38"/>
            <p:cNvSpPr>
              <a:spLocks noChangeArrowheads="1"/>
            </p:cNvSpPr>
            <p:nvPr/>
          </p:nvSpPr>
          <p:spPr bwMode="auto">
            <a:xfrm>
              <a:off x="6660" y="4716"/>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799" name="AutoShape 39"/>
            <p:cNvSpPr>
              <a:spLocks noChangeArrowheads="1"/>
            </p:cNvSpPr>
            <p:nvPr/>
          </p:nvSpPr>
          <p:spPr bwMode="auto">
            <a:xfrm>
              <a:off x="6660" y="4092"/>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800" name="AutoShape 40"/>
            <p:cNvSpPr>
              <a:spLocks noChangeArrowheads="1"/>
            </p:cNvSpPr>
            <p:nvPr/>
          </p:nvSpPr>
          <p:spPr bwMode="auto">
            <a:xfrm>
              <a:off x="3420" y="5964"/>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801" name="AutoShape 41"/>
            <p:cNvSpPr>
              <a:spLocks noChangeArrowheads="1"/>
            </p:cNvSpPr>
            <p:nvPr/>
          </p:nvSpPr>
          <p:spPr bwMode="auto">
            <a:xfrm>
              <a:off x="3960" y="5652"/>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802" name="AutoShape 42"/>
            <p:cNvSpPr>
              <a:spLocks noChangeArrowheads="1"/>
            </p:cNvSpPr>
            <p:nvPr/>
          </p:nvSpPr>
          <p:spPr bwMode="auto">
            <a:xfrm>
              <a:off x="5040" y="5652"/>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803" name="AutoShape 43"/>
            <p:cNvSpPr>
              <a:spLocks noChangeArrowheads="1"/>
            </p:cNvSpPr>
            <p:nvPr/>
          </p:nvSpPr>
          <p:spPr bwMode="auto">
            <a:xfrm>
              <a:off x="4500" y="5964"/>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804" name="AutoShape 44"/>
            <p:cNvSpPr>
              <a:spLocks noChangeArrowheads="1"/>
            </p:cNvSpPr>
            <p:nvPr/>
          </p:nvSpPr>
          <p:spPr bwMode="auto">
            <a:xfrm>
              <a:off x="3960" y="6276"/>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805" name="AutoShape 45"/>
            <p:cNvSpPr>
              <a:spLocks noChangeArrowheads="1"/>
            </p:cNvSpPr>
            <p:nvPr/>
          </p:nvSpPr>
          <p:spPr bwMode="auto">
            <a:xfrm>
              <a:off x="2880" y="5652"/>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806" name="AutoShape 46"/>
            <p:cNvSpPr>
              <a:spLocks noChangeArrowheads="1"/>
            </p:cNvSpPr>
            <p:nvPr/>
          </p:nvSpPr>
          <p:spPr bwMode="auto">
            <a:xfrm>
              <a:off x="5580" y="5964"/>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807" name="AutoShape 47"/>
            <p:cNvSpPr>
              <a:spLocks noChangeArrowheads="1"/>
            </p:cNvSpPr>
            <p:nvPr/>
          </p:nvSpPr>
          <p:spPr bwMode="auto">
            <a:xfrm>
              <a:off x="5040" y="6276"/>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808" name="AutoShape 48"/>
            <p:cNvSpPr>
              <a:spLocks noChangeArrowheads="1"/>
            </p:cNvSpPr>
            <p:nvPr/>
          </p:nvSpPr>
          <p:spPr bwMode="auto">
            <a:xfrm>
              <a:off x="6660" y="5340"/>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sp>
          <p:nvSpPr>
            <p:cNvPr id="113809" name="AutoShape 49"/>
            <p:cNvSpPr>
              <a:spLocks noChangeArrowheads="1"/>
            </p:cNvSpPr>
            <p:nvPr/>
          </p:nvSpPr>
          <p:spPr bwMode="auto">
            <a:xfrm>
              <a:off x="6120" y="3156"/>
              <a:ext cx="720" cy="624"/>
            </a:xfrm>
            <a:prstGeom prst="hexagon">
              <a:avLst>
                <a:gd name="adj" fmla="val 28846"/>
                <a:gd name="vf" fmla="val 115470"/>
              </a:avLst>
            </a:prstGeom>
            <a:solidFill>
              <a:srgbClr val="FFFF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ea typeface="宋体" panose="02010600030101010101" pitchFamily="2" charset="-122"/>
              </a:endParaRPr>
            </a:p>
          </p:txBody>
        </p:sp>
      </p:grpSp>
      <p:grpSp>
        <p:nvGrpSpPr>
          <p:cNvPr id="93235" name="Group 51"/>
          <p:cNvGrpSpPr/>
          <p:nvPr/>
        </p:nvGrpSpPr>
        <p:grpSpPr bwMode="auto">
          <a:xfrm>
            <a:off x="2057400" y="1676400"/>
            <a:ext cx="5327650" cy="4800600"/>
            <a:chOff x="3240" y="3936"/>
            <a:chExt cx="4140" cy="4212"/>
          </a:xfrm>
        </p:grpSpPr>
        <p:sp>
          <p:nvSpPr>
            <p:cNvPr id="113721" name="Text Box 52"/>
            <p:cNvSpPr txBox="1">
              <a:spLocks noChangeArrowheads="1"/>
            </p:cNvSpPr>
            <p:nvPr/>
          </p:nvSpPr>
          <p:spPr bwMode="auto">
            <a:xfrm>
              <a:off x="3960" y="6900"/>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solidFill>
                    <a:srgbClr val="0000FF"/>
                  </a:solidFill>
                  <a:latin typeface="Times New Roman" panose="02020603050405020304" pitchFamily="18" charset="0"/>
                  <a:ea typeface="宋体" panose="02010600030101010101" pitchFamily="2" charset="-122"/>
                </a:rPr>
                <a:t>1</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113722" name="Text Box 53"/>
            <p:cNvSpPr txBox="1">
              <a:spLocks noChangeArrowheads="1"/>
            </p:cNvSpPr>
            <p:nvPr/>
          </p:nvSpPr>
          <p:spPr bwMode="auto">
            <a:xfrm>
              <a:off x="3780" y="6276"/>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7</a:t>
              </a:r>
              <a:endParaRPr lang="en-US" altLang="zh-CN" sz="2400" b="1">
                <a:latin typeface="Times New Roman" panose="02020603050405020304" pitchFamily="18" charset="0"/>
                <a:ea typeface="宋体" panose="02010600030101010101" pitchFamily="2" charset="-122"/>
              </a:endParaRPr>
            </a:p>
          </p:txBody>
        </p:sp>
        <p:sp>
          <p:nvSpPr>
            <p:cNvPr id="113723" name="Text Box 54"/>
            <p:cNvSpPr txBox="1">
              <a:spLocks noChangeArrowheads="1"/>
            </p:cNvSpPr>
            <p:nvPr/>
          </p:nvSpPr>
          <p:spPr bwMode="auto">
            <a:xfrm>
              <a:off x="4320" y="6588"/>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sp>
          <p:nvSpPr>
            <p:cNvPr id="113724" name="Text Box 55"/>
            <p:cNvSpPr txBox="1">
              <a:spLocks noChangeArrowheads="1"/>
            </p:cNvSpPr>
            <p:nvPr/>
          </p:nvSpPr>
          <p:spPr bwMode="auto">
            <a:xfrm>
              <a:off x="4320" y="7212"/>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3725" name="Text Box 56"/>
            <p:cNvSpPr txBox="1">
              <a:spLocks noChangeArrowheads="1"/>
            </p:cNvSpPr>
            <p:nvPr/>
          </p:nvSpPr>
          <p:spPr bwMode="auto">
            <a:xfrm>
              <a:off x="3780" y="7524"/>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3726" name="Text Box 57"/>
            <p:cNvSpPr txBox="1">
              <a:spLocks noChangeArrowheads="1"/>
            </p:cNvSpPr>
            <p:nvPr/>
          </p:nvSpPr>
          <p:spPr bwMode="auto">
            <a:xfrm>
              <a:off x="3420" y="7212"/>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5</a:t>
              </a:r>
              <a:endParaRPr lang="en-US" altLang="zh-CN" sz="2400" b="1">
                <a:latin typeface="Times New Roman" panose="02020603050405020304" pitchFamily="18" charset="0"/>
                <a:ea typeface="宋体" panose="02010600030101010101" pitchFamily="2" charset="-122"/>
              </a:endParaRPr>
            </a:p>
          </p:txBody>
        </p:sp>
        <p:sp>
          <p:nvSpPr>
            <p:cNvPr id="113727" name="Text Box 58"/>
            <p:cNvSpPr txBox="1">
              <a:spLocks noChangeArrowheads="1"/>
            </p:cNvSpPr>
            <p:nvPr/>
          </p:nvSpPr>
          <p:spPr bwMode="auto">
            <a:xfrm>
              <a:off x="3240" y="6588"/>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6</a:t>
              </a:r>
              <a:endParaRPr lang="en-US" altLang="zh-CN" sz="2400" b="1">
                <a:latin typeface="Times New Roman" panose="02020603050405020304" pitchFamily="18" charset="0"/>
                <a:ea typeface="宋体" panose="02010600030101010101" pitchFamily="2" charset="-122"/>
              </a:endParaRPr>
            </a:p>
          </p:txBody>
        </p:sp>
        <p:sp>
          <p:nvSpPr>
            <p:cNvPr id="113728" name="Text Box 59"/>
            <p:cNvSpPr txBox="1">
              <a:spLocks noChangeArrowheads="1"/>
            </p:cNvSpPr>
            <p:nvPr/>
          </p:nvSpPr>
          <p:spPr bwMode="auto">
            <a:xfrm>
              <a:off x="5580" y="7212"/>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solidFill>
                    <a:srgbClr val="3366FF"/>
                  </a:solidFill>
                  <a:latin typeface="Times New Roman" panose="02020603050405020304" pitchFamily="18" charset="0"/>
                  <a:ea typeface="宋体" panose="02010600030101010101" pitchFamily="2" charset="-122"/>
                </a:rPr>
                <a:t>1</a:t>
              </a:r>
              <a:endParaRPr lang="en-US" altLang="zh-CN" sz="2400" b="1">
                <a:solidFill>
                  <a:srgbClr val="3366FF"/>
                </a:solidFill>
                <a:latin typeface="Times New Roman" panose="02020603050405020304" pitchFamily="18" charset="0"/>
                <a:ea typeface="宋体" panose="02010600030101010101" pitchFamily="2" charset="-122"/>
              </a:endParaRPr>
            </a:p>
          </p:txBody>
        </p:sp>
        <p:sp>
          <p:nvSpPr>
            <p:cNvPr id="113729" name="Text Box 60"/>
            <p:cNvSpPr txBox="1">
              <a:spLocks noChangeArrowheads="1"/>
            </p:cNvSpPr>
            <p:nvPr/>
          </p:nvSpPr>
          <p:spPr bwMode="auto">
            <a:xfrm>
              <a:off x="6120" y="6900"/>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sp>
          <p:nvSpPr>
            <p:cNvPr id="113730" name="Text Box 61"/>
            <p:cNvSpPr txBox="1">
              <a:spLocks noChangeArrowheads="1"/>
            </p:cNvSpPr>
            <p:nvPr/>
          </p:nvSpPr>
          <p:spPr bwMode="auto">
            <a:xfrm>
              <a:off x="5940" y="7524"/>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3731" name="Text Box 62"/>
            <p:cNvSpPr txBox="1">
              <a:spLocks noChangeArrowheads="1"/>
            </p:cNvSpPr>
            <p:nvPr/>
          </p:nvSpPr>
          <p:spPr bwMode="auto">
            <a:xfrm>
              <a:off x="5580" y="7836"/>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3732" name="Text Box 63"/>
            <p:cNvSpPr txBox="1">
              <a:spLocks noChangeArrowheads="1"/>
            </p:cNvSpPr>
            <p:nvPr/>
          </p:nvSpPr>
          <p:spPr bwMode="auto">
            <a:xfrm>
              <a:off x="4860" y="7524"/>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5</a:t>
              </a:r>
              <a:endParaRPr lang="en-US" altLang="zh-CN" sz="2400" b="1">
                <a:latin typeface="Times New Roman" panose="02020603050405020304" pitchFamily="18" charset="0"/>
                <a:ea typeface="宋体" panose="02010600030101010101" pitchFamily="2" charset="-122"/>
              </a:endParaRPr>
            </a:p>
          </p:txBody>
        </p:sp>
        <p:sp>
          <p:nvSpPr>
            <p:cNvPr id="113733" name="Text Box 64"/>
            <p:cNvSpPr txBox="1">
              <a:spLocks noChangeArrowheads="1"/>
            </p:cNvSpPr>
            <p:nvPr/>
          </p:nvSpPr>
          <p:spPr bwMode="auto">
            <a:xfrm>
              <a:off x="4860" y="6900"/>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6</a:t>
              </a:r>
              <a:endParaRPr lang="en-US" altLang="zh-CN" sz="2400" b="1">
                <a:latin typeface="Times New Roman" panose="02020603050405020304" pitchFamily="18" charset="0"/>
                <a:ea typeface="宋体" panose="02010600030101010101" pitchFamily="2" charset="-122"/>
              </a:endParaRPr>
            </a:p>
          </p:txBody>
        </p:sp>
        <p:sp>
          <p:nvSpPr>
            <p:cNvPr id="113734" name="Text Box 65"/>
            <p:cNvSpPr txBox="1">
              <a:spLocks noChangeArrowheads="1"/>
            </p:cNvSpPr>
            <p:nvPr/>
          </p:nvSpPr>
          <p:spPr bwMode="auto">
            <a:xfrm>
              <a:off x="5400" y="6588"/>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7</a:t>
              </a:r>
              <a:endParaRPr lang="en-US" altLang="zh-CN" sz="2400" b="1">
                <a:latin typeface="Times New Roman" panose="02020603050405020304" pitchFamily="18" charset="0"/>
                <a:ea typeface="宋体" panose="02010600030101010101" pitchFamily="2" charset="-122"/>
              </a:endParaRPr>
            </a:p>
          </p:txBody>
        </p:sp>
        <p:sp>
          <p:nvSpPr>
            <p:cNvPr id="113735" name="Text Box 66"/>
            <p:cNvSpPr txBox="1">
              <a:spLocks noChangeArrowheads="1"/>
            </p:cNvSpPr>
            <p:nvPr/>
          </p:nvSpPr>
          <p:spPr bwMode="auto">
            <a:xfrm>
              <a:off x="5040" y="5652"/>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solidFill>
                    <a:srgbClr val="0000FF"/>
                  </a:solidFill>
                  <a:latin typeface="Times New Roman" panose="02020603050405020304" pitchFamily="18" charset="0"/>
                  <a:ea typeface="宋体" panose="02010600030101010101" pitchFamily="2" charset="-122"/>
                </a:rPr>
                <a:t>1</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113736" name="Text Box 67"/>
            <p:cNvSpPr txBox="1">
              <a:spLocks noChangeArrowheads="1"/>
            </p:cNvSpPr>
            <p:nvPr/>
          </p:nvSpPr>
          <p:spPr bwMode="auto">
            <a:xfrm>
              <a:off x="5400" y="5340"/>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sp>
          <p:nvSpPr>
            <p:cNvPr id="113737" name="Text Box 68"/>
            <p:cNvSpPr txBox="1">
              <a:spLocks noChangeArrowheads="1"/>
            </p:cNvSpPr>
            <p:nvPr/>
          </p:nvSpPr>
          <p:spPr bwMode="auto">
            <a:xfrm>
              <a:off x="5400" y="5964"/>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3738" name="Text Box 69"/>
            <p:cNvSpPr txBox="1">
              <a:spLocks noChangeArrowheads="1"/>
            </p:cNvSpPr>
            <p:nvPr/>
          </p:nvSpPr>
          <p:spPr bwMode="auto">
            <a:xfrm>
              <a:off x="5040" y="6276"/>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3739" name="Text Box 70"/>
            <p:cNvSpPr txBox="1">
              <a:spLocks noChangeArrowheads="1"/>
            </p:cNvSpPr>
            <p:nvPr/>
          </p:nvSpPr>
          <p:spPr bwMode="auto">
            <a:xfrm>
              <a:off x="4320" y="5964"/>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5</a:t>
              </a:r>
              <a:endParaRPr lang="en-US" altLang="zh-CN" sz="2400" b="1">
                <a:latin typeface="Times New Roman" panose="02020603050405020304" pitchFamily="18" charset="0"/>
                <a:ea typeface="宋体" panose="02010600030101010101" pitchFamily="2" charset="-122"/>
              </a:endParaRPr>
            </a:p>
          </p:txBody>
        </p:sp>
        <p:sp>
          <p:nvSpPr>
            <p:cNvPr id="113740" name="Text Box 71"/>
            <p:cNvSpPr txBox="1">
              <a:spLocks noChangeArrowheads="1"/>
            </p:cNvSpPr>
            <p:nvPr/>
          </p:nvSpPr>
          <p:spPr bwMode="auto">
            <a:xfrm>
              <a:off x="4320" y="5340"/>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6</a:t>
              </a:r>
              <a:endParaRPr lang="en-US" altLang="zh-CN" sz="2400" b="1">
                <a:latin typeface="Times New Roman" panose="02020603050405020304" pitchFamily="18" charset="0"/>
                <a:ea typeface="宋体" panose="02010600030101010101" pitchFamily="2" charset="-122"/>
              </a:endParaRPr>
            </a:p>
          </p:txBody>
        </p:sp>
        <p:sp>
          <p:nvSpPr>
            <p:cNvPr id="113741" name="Text Box 72"/>
            <p:cNvSpPr txBox="1">
              <a:spLocks noChangeArrowheads="1"/>
            </p:cNvSpPr>
            <p:nvPr/>
          </p:nvSpPr>
          <p:spPr bwMode="auto">
            <a:xfrm>
              <a:off x="4860" y="5028"/>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7</a:t>
              </a:r>
              <a:endParaRPr lang="en-US" altLang="zh-CN" sz="2400" b="1">
                <a:latin typeface="Times New Roman" panose="02020603050405020304" pitchFamily="18" charset="0"/>
                <a:ea typeface="宋体" panose="02010600030101010101" pitchFamily="2" charset="-122"/>
              </a:endParaRPr>
            </a:p>
          </p:txBody>
        </p:sp>
        <p:sp>
          <p:nvSpPr>
            <p:cNvPr id="113742" name="Text Box 73"/>
            <p:cNvSpPr txBox="1">
              <a:spLocks noChangeArrowheads="1"/>
            </p:cNvSpPr>
            <p:nvPr/>
          </p:nvSpPr>
          <p:spPr bwMode="auto">
            <a:xfrm>
              <a:off x="5940" y="4404"/>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solidFill>
                    <a:srgbClr val="3366FF"/>
                  </a:solidFill>
                  <a:latin typeface="Times New Roman" panose="02020603050405020304" pitchFamily="18" charset="0"/>
                  <a:ea typeface="宋体" panose="02010600030101010101" pitchFamily="2" charset="-122"/>
                </a:rPr>
                <a:t>1</a:t>
              </a:r>
              <a:endParaRPr lang="en-US" altLang="zh-CN" sz="2400" b="1">
                <a:solidFill>
                  <a:srgbClr val="3366FF"/>
                </a:solidFill>
                <a:latin typeface="Times New Roman" panose="02020603050405020304" pitchFamily="18" charset="0"/>
                <a:ea typeface="宋体" panose="02010600030101010101" pitchFamily="2" charset="-122"/>
              </a:endParaRPr>
            </a:p>
          </p:txBody>
        </p:sp>
        <p:sp>
          <p:nvSpPr>
            <p:cNvPr id="113743" name="Text Box 74"/>
            <p:cNvSpPr txBox="1">
              <a:spLocks noChangeArrowheads="1"/>
            </p:cNvSpPr>
            <p:nvPr/>
          </p:nvSpPr>
          <p:spPr bwMode="auto">
            <a:xfrm>
              <a:off x="6660" y="5964"/>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solidFill>
                    <a:srgbClr val="0000FF"/>
                  </a:solidFill>
                  <a:latin typeface="Times New Roman" panose="02020603050405020304" pitchFamily="18" charset="0"/>
                  <a:ea typeface="宋体" panose="02010600030101010101" pitchFamily="2" charset="-122"/>
                </a:rPr>
                <a:t>1</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113744" name="Text Box 75"/>
            <p:cNvSpPr txBox="1">
              <a:spLocks noChangeArrowheads="1"/>
            </p:cNvSpPr>
            <p:nvPr/>
          </p:nvSpPr>
          <p:spPr bwMode="auto">
            <a:xfrm>
              <a:off x="7200" y="5652"/>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sp>
          <p:nvSpPr>
            <p:cNvPr id="113745" name="Text Box 76"/>
            <p:cNvSpPr txBox="1">
              <a:spLocks noChangeArrowheads="1"/>
            </p:cNvSpPr>
            <p:nvPr/>
          </p:nvSpPr>
          <p:spPr bwMode="auto">
            <a:xfrm>
              <a:off x="7200" y="6276"/>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3746" name="Text Box 77"/>
            <p:cNvSpPr txBox="1">
              <a:spLocks noChangeArrowheads="1"/>
            </p:cNvSpPr>
            <p:nvPr/>
          </p:nvSpPr>
          <p:spPr bwMode="auto">
            <a:xfrm>
              <a:off x="6480" y="6588"/>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3747" name="Text Box 78"/>
            <p:cNvSpPr txBox="1">
              <a:spLocks noChangeArrowheads="1"/>
            </p:cNvSpPr>
            <p:nvPr/>
          </p:nvSpPr>
          <p:spPr bwMode="auto">
            <a:xfrm>
              <a:off x="5940" y="6276"/>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5</a:t>
              </a:r>
              <a:endParaRPr lang="en-US" altLang="zh-CN" sz="2400" b="1">
                <a:latin typeface="Times New Roman" panose="02020603050405020304" pitchFamily="18" charset="0"/>
                <a:ea typeface="宋体" panose="02010600030101010101" pitchFamily="2" charset="-122"/>
              </a:endParaRPr>
            </a:p>
          </p:txBody>
        </p:sp>
        <p:sp>
          <p:nvSpPr>
            <p:cNvPr id="113748" name="Text Box 79"/>
            <p:cNvSpPr txBox="1">
              <a:spLocks noChangeArrowheads="1"/>
            </p:cNvSpPr>
            <p:nvPr/>
          </p:nvSpPr>
          <p:spPr bwMode="auto">
            <a:xfrm>
              <a:off x="5940" y="5652"/>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6</a:t>
              </a:r>
              <a:endParaRPr lang="en-US" altLang="zh-CN" sz="2400" b="1">
                <a:latin typeface="Times New Roman" panose="02020603050405020304" pitchFamily="18" charset="0"/>
                <a:ea typeface="宋体" panose="02010600030101010101" pitchFamily="2" charset="-122"/>
              </a:endParaRPr>
            </a:p>
          </p:txBody>
        </p:sp>
        <p:sp>
          <p:nvSpPr>
            <p:cNvPr id="113749" name="Text Box 80"/>
            <p:cNvSpPr txBox="1">
              <a:spLocks noChangeArrowheads="1"/>
            </p:cNvSpPr>
            <p:nvPr/>
          </p:nvSpPr>
          <p:spPr bwMode="auto">
            <a:xfrm>
              <a:off x="6660" y="5340"/>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7</a:t>
              </a:r>
              <a:endParaRPr lang="en-US" altLang="zh-CN" sz="2400" b="1">
                <a:latin typeface="Times New Roman" panose="02020603050405020304" pitchFamily="18" charset="0"/>
                <a:ea typeface="宋体" panose="02010600030101010101" pitchFamily="2" charset="-122"/>
              </a:endParaRPr>
            </a:p>
          </p:txBody>
        </p:sp>
        <p:sp>
          <p:nvSpPr>
            <p:cNvPr id="113750" name="Text Box 81"/>
            <p:cNvSpPr txBox="1">
              <a:spLocks noChangeArrowheads="1"/>
            </p:cNvSpPr>
            <p:nvPr/>
          </p:nvSpPr>
          <p:spPr bwMode="auto">
            <a:xfrm>
              <a:off x="4500" y="4092"/>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solidFill>
                    <a:srgbClr val="0000FF"/>
                  </a:solidFill>
                  <a:latin typeface="Times New Roman" panose="02020603050405020304" pitchFamily="18" charset="0"/>
                  <a:ea typeface="宋体" panose="02010600030101010101" pitchFamily="2" charset="-122"/>
                </a:rPr>
                <a:t>1</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113751" name="Text Box 82"/>
            <p:cNvSpPr txBox="1">
              <a:spLocks noChangeArrowheads="1"/>
            </p:cNvSpPr>
            <p:nvPr/>
          </p:nvSpPr>
          <p:spPr bwMode="auto">
            <a:xfrm>
              <a:off x="3420" y="5340"/>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solidFill>
                    <a:srgbClr val="0000FF"/>
                  </a:solidFill>
                  <a:latin typeface="Times New Roman" panose="02020603050405020304" pitchFamily="18" charset="0"/>
                  <a:ea typeface="宋体" panose="02010600030101010101" pitchFamily="2" charset="-122"/>
                </a:rPr>
                <a:t>1</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113752" name="Text Box 83"/>
            <p:cNvSpPr txBox="1">
              <a:spLocks noChangeArrowheads="1"/>
            </p:cNvSpPr>
            <p:nvPr/>
          </p:nvSpPr>
          <p:spPr bwMode="auto">
            <a:xfrm>
              <a:off x="6480" y="4716"/>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3753" name="Text Box 84"/>
            <p:cNvSpPr txBox="1">
              <a:spLocks noChangeArrowheads="1"/>
            </p:cNvSpPr>
            <p:nvPr/>
          </p:nvSpPr>
          <p:spPr bwMode="auto">
            <a:xfrm>
              <a:off x="5940" y="5028"/>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3754" name="Text Box 85"/>
            <p:cNvSpPr txBox="1">
              <a:spLocks noChangeArrowheads="1"/>
            </p:cNvSpPr>
            <p:nvPr/>
          </p:nvSpPr>
          <p:spPr bwMode="auto">
            <a:xfrm>
              <a:off x="5580" y="4716"/>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5</a:t>
              </a:r>
              <a:endParaRPr lang="en-US" altLang="zh-CN" sz="2400" b="1">
                <a:latin typeface="Times New Roman" panose="02020603050405020304" pitchFamily="18" charset="0"/>
                <a:ea typeface="宋体" panose="02010600030101010101" pitchFamily="2" charset="-122"/>
              </a:endParaRPr>
            </a:p>
          </p:txBody>
        </p:sp>
        <p:sp>
          <p:nvSpPr>
            <p:cNvPr id="113755" name="Text Box 86"/>
            <p:cNvSpPr txBox="1">
              <a:spLocks noChangeArrowheads="1"/>
            </p:cNvSpPr>
            <p:nvPr/>
          </p:nvSpPr>
          <p:spPr bwMode="auto">
            <a:xfrm>
              <a:off x="5400" y="4092"/>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6</a:t>
              </a:r>
              <a:endParaRPr lang="en-US" altLang="zh-CN" sz="2400" b="1">
                <a:latin typeface="Times New Roman" panose="02020603050405020304" pitchFamily="18" charset="0"/>
                <a:ea typeface="宋体" panose="02010600030101010101" pitchFamily="2" charset="-122"/>
              </a:endParaRPr>
            </a:p>
          </p:txBody>
        </p:sp>
        <p:sp>
          <p:nvSpPr>
            <p:cNvPr id="113756" name="Text Box 87"/>
            <p:cNvSpPr txBox="1">
              <a:spLocks noChangeArrowheads="1"/>
            </p:cNvSpPr>
            <p:nvPr/>
          </p:nvSpPr>
          <p:spPr bwMode="auto">
            <a:xfrm>
              <a:off x="4860" y="3936"/>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sp>
          <p:nvSpPr>
            <p:cNvPr id="113757" name="Text Box 88"/>
            <p:cNvSpPr txBox="1">
              <a:spLocks noChangeArrowheads="1"/>
            </p:cNvSpPr>
            <p:nvPr/>
          </p:nvSpPr>
          <p:spPr bwMode="auto">
            <a:xfrm>
              <a:off x="4860" y="4404"/>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3758" name="Text Box 89"/>
            <p:cNvSpPr txBox="1">
              <a:spLocks noChangeArrowheads="1"/>
            </p:cNvSpPr>
            <p:nvPr/>
          </p:nvSpPr>
          <p:spPr bwMode="auto">
            <a:xfrm>
              <a:off x="4320" y="4716"/>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3759" name="Text Box 90"/>
            <p:cNvSpPr txBox="1">
              <a:spLocks noChangeArrowheads="1"/>
            </p:cNvSpPr>
            <p:nvPr/>
          </p:nvSpPr>
          <p:spPr bwMode="auto">
            <a:xfrm>
              <a:off x="3780" y="4404"/>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5</a:t>
              </a:r>
              <a:endParaRPr lang="en-US" altLang="zh-CN" sz="2400" b="1">
                <a:latin typeface="Times New Roman" panose="02020603050405020304" pitchFamily="18" charset="0"/>
                <a:ea typeface="宋体" panose="02010600030101010101" pitchFamily="2" charset="-122"/>
              </a:endParaRPr>
            </a:p>
          </p:txBody>
        </p:sp>
        <p:sp>
          <p:nvSpPr>
            <p:cNvPr id="113760" name="Text Box 91"/>
            <p:cNvSpPr txBox="1">
              <a:spLocks noChangeArrowheads="1"/>
            </p:cNvSpPr>
            <p:nvPr/>
          </p:nvSpPr>
          <p:spPr bwMode="auto">
            <a:xfrm>
              <a:off x="3960" y="5028"/>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2</a:t>
              </a:r>
              <a:endParaRPr lang="en-US" altLang="zh-CN" sz="2400" b="1">
                <a:latin typeface="Times New Roman" panose="02020603050405020304" pitchFamily="18" charset="0"/>
                <a:ea typeface="宋体" panose="02010600030101010101" pitchFamily="2" charset="-122"/>
              </a:endParaRPr>
            </a:p>
          </p:txBody>
        </p:sp>
        <p:sp>
          <p:nvSpPr>
            <p:cNvPr id="113761" name="Text Box 92"/>
            <p:cNvSpPr txBox="1">
              <a:spLocks noChangeArrowheads="1"/>
            </p:cNvSpPr>
            <p:nvPr/>
          </p:nvSpPr>
          <p:spPr bwMode="auto">
            <a:xfrm>
              <a:off x="3780" y="5652"/>
              <a:ext cx="240" cy="24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3</a:t>
              </a:r>
              <a:endParaRPr lang="en-US" altLang="zh-CN" sz="2400" b="1">
                <a:latin typeface="Times New Roman" panose="02020603050405020304" pitchFamily="18" charset="0"/>
                <a:ea typeface="宋体" panose="02010600030101010101" pitchFamily="2" charset="-122"/>
              </a:endParaRPr>
            </a:p>
          </p:txBody>
        </p:sp>
        <p:sp>
          <p:nvSpPr>
            <p:cNvPr id="113762" name="Text Box 93"/>
            <p:cNvSpPr txBox="1">
              <a:spLocks noChangeArrowheads="1"/>
            </p:cNvSpPr>
            <p:nvPr/>
          </p:nvSpPr>
          <p:spPr bwMode="auto">
            <a:xfrm>
              <a:off x="3240" y="5964"/>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4</a:t>
              </a:r>
              <a:endParaRPr lang="en-US" altLang="zh-CN" sz="2400" b="1">
                <a:latin typeface="Times New Roman" panose="02020603050405020304" pitchFamily="18" charset="0"/>
                <a:ea typeface="宋体" panose="02010600030101010101" pitchFamily="2" charset="-122"/>
              </a:endParaRPr>
            </a:p>
          </p:txBody>
        </p:sp>
        <p:sp>
          <p:nvSpPr>
            <p:cNvPr id="113763" name="Text Box 94"/>
            <p:cNvSpPr txBox="1">
              <a:spLocks noChangeArrowheads="1"/>
            </p:cNvSpPr>
            <p:nvPr/>
          </p:nvSpPr>
          <p:spPr bwMode="auto">
            <a:xfrm>
              <a:off x="3240" y="4716"/>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latin typeface="Times New Roman" panose="02020603050405020304" pitchFamily="18" charset="0"/>
                  <a:ea typeface="宋体" panose="02010600030101010101" pitchFamily="2" charset="-122"/>
                </a:rPr>
                <a:t>7</a:t>
              </a:r>
              <a:endParaRPr lang="en-US" altLang="zh-CN" sz="2400" b="1">
                <a:latin typeface="Times New Roman" panose="02020603050405020304" pitchFamily="18" charset="0"/>
                <a:ea typeface="宋体" panose="02010600030101010101" pitchFamily="2" charset="-122"/>
              </a:endParaRPr>
            </a:p>
          </p:txBody>
        </p:sp>
      </p:grpSp>
      <p:grpSp>
        <p:nvGrpSpPr>
          <p:cNvPr id="93279" name="Group 95"/>
          <p:cNvGrpSpPr/>
          <p:nvPr/>
        </p:nvGrpSpPr>
        <p:grpSpPr bwMode="auto">
          <a:xfrm>
            <a:off x="2286000" y="2057400"/>
            <a:ext cx="4168775" cy="3556000"/>
            <a:chOff x="3420" y="4248"/>
            <a:chExt cx="3240" cy="3120"/>
          </a:xfrm>
        </p:grpSpPr>
        <p:sp>
          <p:nvSpPr>
            <p:cNvPr id="113715" name="Line 96"/>
            <p:cNvSpPr>
              <a:spLocks noChangeShapeType="1"/>
            </p:cNvSpPr>
            <p:nvPr/>
          </p:nvSpPr>
          <p:spPr bwMode="auto">
            <a:xfrm flipV="1">
              <a:off x="3420" y="4248"/>
              <a:ext cx="1080" cy="1248"/>
            </a:xfrm>
            <a:prstGeom prst="line">
              <a:avLst/>
            </a:prstGeom>
            <a:noFill/>
            <a:ln w="9525">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16" name="Line 97"/>
            <p:cNvSpPr>
              <a:spLocks noChangeShapeType="1"/>
            </p:cNvSpPr>
            <p:nvPr/>
          </p:nvSpPr>
          <p:spPr bwMode="auto">
            <a:xfrm>
              <a:off x="3420" y="5496"/>
              <a:ext cx="540" cy="1560"/>
            </a:xfrm>
            <a:prstGeom prst="line">
              <a:avLst/>
            </a:prstGeom>
            <a:noFill/>
            <a:ln w="9525">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17" name="Line 98"/>
            <p:cNvSpPr>
              <a:spLocks noChangeShapeType="1"/>
            </p:cNvSpPr>
            <p:nvPr/>
          </p:nvSpPr>
          <p:spPr bwMode="auto">
            <a:xfrm>
              <a:off x="3960" y="7056"/>
              <a:ext cx="1620" cy="312"/>
            </a:xfrm>
            <a:prstGeom prst="line">
              <a:avLst/>
            </a:prstGeom>
            <a:noFill/>
            <a:ln w="9525">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18" name="Line 99"/>
            <p:cNvSpPr>
              <a:spLocks noChangeShapeType="1"/>
            </p:cNvSpPr>
            <p:nvPr/>
          </p:nvSpPr>
          <p:spPr bwMode="auto">
            <a:xfrm flipV="1">
              <a:off x="5580" y="6120"/>
              <a:ext cx="1080" cy="1248"/>
            </a:xfrm>
            <a:prstGeom prst="line">
              <a:avLst/>
            </a:prstGeom>
            <a:noFill/>
            <a:ln w="9525">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19" name="Line 100"/>
            <p:cNvSpPr>
              <a:spLocks noChangeShapeType="1"/>
            </p:cNvSpPr>
            <p:nvPr/>
          </p:nvSpPr>
          <p:spPr bwMode="auto">
            <a:xfrm>
              <a:off x="4500" y="4248"/>
              <a:ext cx="1620" cy="312"/>
            </a:xfrm>
            <a:prstGeom prst="line">
              <a:avLst/>
            </a:prstGeom>
            <a:noFill/>
            <a:ln w="9525">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20" name="Line 101"/>
            <p:cNvSpPr>
              <a:spLocks noChangeShapeType="1"/>
            </p:cNvSpPr>
            <p:nvPr/>
          </p:nvSpPr>
          <p:spPr bwMode="auto">
            <a:xfrm>
              <a:off x="6120" y="4560"/>
              <a:ext cx="540" cy="1560"/>
            </a:xfrm>
            <a:prstGeom prst="line">
              <a:avLst/>
            </a:prstGeom>
            <a:noFill/>
            <a:ln w="9525">
              <a:solidFill>
                <a:srgbClr val="FF00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3286" name="Group 102"/>
          <p:cNvGrpSpPr/>
          <p:nvPr/>
        </p:nvGrpSpPr>
        <p:grpSpPr bwMode="auto">
          <a:xfrm>
            <a:off x="1828800" y="2743200"/>
            <a:ext cx="3706813" cy="3530600"/>
            <a:chOff x="3060" y="4872"/>
            <a:chExt cx="2880" cy="3120"/>
          </a:xfrm>
        </p:grpSpPr>
        <p:sp>
          <p:nvSpPr>
            <p:cNvPr id="113682" name="Line 103"/>
            <p:cNvSpPr>
              <a:spLocks noChangeShapeType="1"/>
            </p:cNvSpPr>
            <p:nvPr/>
          </p:nvSpPr>
          <p:spPr bwMode="auto">
            <a:xfrm flipH="1">
              <a:off x="3600" y="6120"/>
              <a:ext cx="180" cy="312"/>
            </a:xfrm>
            <a:prstGeom prst="line">
              <a:avLst/>
            </a:prstGeom>
            <a:noFill/>
            <a:ln w="38100">
              <a:solidFill>
                <a:srgbClr val="9933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83" name="Line 104"/>
            <p:cNvSpPr>
              <a:spLocks noChangeShapeType="1"/>
            </p:cNvSpPr>
            <p:nvPr/>
          </p:nvSpPr>
          <p:spPr bwMode="auto">
            <a:xfrm>
              <a:off x="3780" y="6120"/>
              <a:ext cx="360" cy="0"/>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84" name="Line 105"/>
            <p:cNvSpPr>
              <a:spLocks noChangeShapeType="1"/>
            </p:cNvSpPr>
            <p:nvPr/>
          </p:nvSpPr>
          <p:spPr bwMode="auto">
            <a:xfrm>
              <a:off x="4140" y="6120"/>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85" name="Line 106"/>
            <p:cNvSpPr>
              <a:spLocks noChangeShapeType="1"/>
            </p:cNvSpPr>
            <p:nvPr/>
          </p:nvSpPr>
          <p:spPr bwMode="auto">
            <a:xfrm>
              <a:off x="4320" y="6432"/>
              <a:ext cx="360" cy="0"/>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86" name="Line 107"/>
            <p:cNvSpPr>
              <a:spLocks noChangeShapeType="1"/>
            </p:cNvSpPr>
            <p:nvPr/>
          </p:nvSpPr>
          <p:spPr bwMode="auto">
            <a:xfrm>
              <a:off x="4680" y="6432"/>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87" name="Line 108"/>
            <p:cNvSpPr>
              <a:spLocks noChangeShapeType="1"/>
            </p:cNvSpPr>
            <p:nvPr/>
          </p:nvSpPr>
          <p:spPr bwMode="auto">
            <a:xfrm flipH="1">
              <a:off x="4680" y="6744"/>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88" name="Line 109"/>
            <p:cNvSpPr>
              <a:spLocks noChangeShapeType="1"/>
            </p:cNvSpPr>
            <p:nvPr/>
          </p:nvSpPr>
          <p:spPr bwMode="auto">
            <a:xfrm>
              <a:off x="4680" y="7056"/>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89" name="Line 110"/>
            <p:cNvSpPr>
              <a:spLocks noChangeShapeType="1"/>
            </p:cNvSpPr>
            <p:nvPr/>
          </p:nvSpPr>
          <p:spPr bwMode="auto">
            <a:xfrm flipH="1">
              <a:off x="4680" y="7368"/>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90" name="Line 111"/>
            <p:cNvSpPr>
              <a:spLocks noChangeShapeType="1"/>
            </p:cNvSpPr>
            <p:nvPr/>
          </p:nvSpPr>
          <p:spPr bwMode="auto">
            <a:xfrm>
              <a:off x="4320" y="7680"/>
              <a:ext cx="360" cy="0"/>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91" name="Line 112"/>
            <p:cNvSpPr>
              <a:spLocks noChangeShapeType="1"/>
            </p:cNvSpPr>
            <p:nvPr/>
          </p:nvSpPr>
          <p:spPr bwMode="auto">
            <a:xfrm flipH="1">
              <a:off x="4140" y="7680"/>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92" name="Line 113"/>
            <p:cNvSpPr>
              <a:spLocks noChangeShapeType="1"/>
            </p:cNvSpPr>
            <p:nvPr/>
          </p:nvSpPr>
          <p:spPr bwMode="auto">
            <a:xfrm>
              <a:off x="3780" y="7992"/>
              <a:ext cx="360" cy="0"/>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93" name="Line 114"/>
            <p:cNvSpPr>
              <a:spLocks noChangeShapeType="1"/>
            </p:cNvSpPr>
            <p:nvPr/>
          </p:nvSpPr>
          <p:spPr bwMode="auto">
            <a:xfrm>
              <a:off x="3600" y="7680"/>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94" name="Line 115"/>
            <p:cNvSpPr>
              <a:spLocks noChangeShapeType="1"/>
            </p:cNvSpPr>
            <p:nvPr/>
          </p:nvSpPr>
          <p:spPr bwMode="auto">
            <a:xfrm>
              <a:off x="3240" y="7680"/>
              <a:ext cx="360" cy="0"/>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95" name="Line 116"/>
            <p:cNvSpPr>
              <a:spLocks noChangeShapeType="1"/>
            </p:cNvSpPr>
            <p:nvPr/>
          </p:nvSpPr>
          <p:spPr bwMode="auto">
            <a:xfrm>
              <a:off x="3060" y="7368"/>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96" name="Line 117"/>
            <p:cNvSpPr>
              <a:spLocks noChangeShapeType="1"/>
            </p:cNvSpPr>
            <p:nvPr/>
          </p:nvSpPr>
          <p:spPr bwMode="auto">
            <a:xfrm>
              <a:off x="3240" y="6432"/>
              <a:ext cx="360" cy="0"/>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97" name="Line 118"/>
            <p:cNvSpPr>
              <a:spLocks noChangeShapeType="1"/>
            </p:cNvSpPr>
            <p:nvPr/>
          </p:nvSpPr>
          <p:spPr bwMode="auto">
            <a:xfrm flipH="1">
              <a:off x="3060" y="6432"/>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98" name="Line 119"/>
            <p:cNvSpPr>
              <a:spLocks noChangeShapeType="1"/>
            </p:cNvSpPr>
            <p:nvPr/>
          </p:nvSpPr>
          <p:spPr bwMode="auto">
            <a:xfrm>
              <a:off x="3060" y="6744"/>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99" name="Line 120"/>
            <p:cNvSpPr>
              <a:spLocks noChangeShapeType="1"/>
            </p:cNvSpPr>
            <p:nvPr/>
          </p:nvSpPr>
          <p:spPr bwMode="auto">
            <a:xfrm flipH="1">
              <a:off x="3060" y="7056"/>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00" name="Line 121"/>
            <p:cNvSpPr>
              <a:spLocks noChangeShapeType="1"/>
            </p:cNvSpPr>
            <p:nvPr/>
          </p:nvSpPr>
          <p:spPr bwMode="auto">
            <a:xfrm flipH="1">
              <a:off x="4140" y="5808"/>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01" name="Line 122"/>
            <p:cNvSpPr>
              <a:spLocks noChangeShapeType="1"/>
            </p:cNvSpPr>
            <p:nvPr/>
          </p:nvSpPr>
          <p:spPr bwMode="auto">
            <a:xfrm>
              <a:off x="4140" y="5496"/>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02" name="Line 123"/>
            <p:cNvSpPr>
              <a:spLocks noChangeShapeType="1"/>
            </p:cNvSpPr>
            <p:nvPr/>
          </p:nvSpPr>
          <p:spPr bwMode="auto">
            <a:xfrm flipH="1">
              <a:off x="4140" y="5184"/>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03" name="Line 124"/>
            <p:cNvSpPr>
              <a:spLocks noChangeShapeType="1"/>
            </p:cNvSpPr>
            <p:nvPr/>
          </p:nvSpPr>
          <p:spPr bwMode="auto">
            <a:xfrm>
              <a:off x="4320" y="5184"/>
              <a:ext cx="360" cy="0"/>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04" name="Line 125"/>
            <p:cNvSpPr>
              <a:spLocks noChangeShapeType="1"/>
            </p:cNvSpPr>
            <p:nvPr/>
          </p:nvSpPr>
          <p:spPr bwMode="auto">
            <a:xfrm flipH="1">
              <a:off x="4680" y="4872"/>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05" name="Line 126"/>
            <p:cNvSpPr>
              <a:spLocks noChangeShapeType="1"/>
            </p:cNvSpPr>
            <p:nvPr/>
          </p:nvSpPr>
          <p:spPr bwMode="auto">
            <a:xfrm>
              <a:off x="4860" y="4872"/>
              <a:ext cx="360" cy="0"/>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06" name="Line 127"/>
            <p:cNvSpPr>
              <a:spLocks noChangeShapeType="1"/>
            </p:cNvSpPr>
            <p:nvPr/>
          </p:nvSpPr>
          <p:spPr bwMode="auto">
            <a:xfrm>
              <a:off x="5220" y="4872"/>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07" name="Line 128"/>
            <p:cNvSpPr>
              <a:spLocks noChangeShapeType="1"/>
            </p:cNvSpPr>
            <p:nvPr/>
          </p:nvSpPr>
          <p:spPr bwMode="auto">
            <a:xfrm>
              <a:off x="5400" y="5184"/>
              <a:ext cx="360" cy="0"/>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08" name="Line 129"/>
            <p:cNvSpPr>
              <a:spLocks noChangeShapeType="1"/>
            </p:cNvSpPr>
            <p:nvPr/>
          </p:nvSpPr>
          <p:spPr bwMode="auto">
            <a:xfrm>
              <a:off x="5760" y="5184"/>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09" name="Line 130"/>
            <p:cNvSpPr>
              <a:spLocks noChangeShapeType="1"/>
            </p:cNvSpPr>
            <p:nvPr/>
          </p:nvSpPr>
          <p:spPr bwMode="auto">
            <a:xfrm flipH="1">
              <a:off x="5760" y="5496"/>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10" name="Line 131"/>
            <p:cNvSpPr>
              <a:spLocks noChangeShapeType="1"/>
            </p:cNvSpPr>
            <p:nvPr/>
          </p:nvSpPr>
          <p:spPr bwMode="auto">
            <a:xfrm>
              <a:off x="5760" y="5808"/>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11" name="Line 132"/>
            <p:cNvSpPr>
              <a:spLocks noChangeShapeType="1"/>
            </p:cNvSpPr>
            <p:nvPr/>
          </p:nvSpPr>
          <p:spPr bwMode="auto">
            <a:xfrm flipH="1">
              <a:off x="5760" y="6120"/>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12" name="Line 133"/>
            <p:cNvSpPr>
              <a:spLocks noChangeShapeType="1"/>
            </p:cNvSpPr>
            <p:nvPr/>
          </p:nvSpPr>
          <p:spPr bwMode="auto">
            <a:xfrm>
              <a:off x="5400" y="6432"/>
              <a:ext cx="360" cy="0"/>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13" name="Line 134"/>
            <p:cNvSpPr>
              <a:spLocks noChangeShapeType="1"/>
            </p:cNvSpPr>
            <p:nvPr/>
          </p:nvSpPr>
          <p:spPr bwMode="auto">
            <a:xfrm flipH="1">
              <a:off x="5220" y="6432"/>
              <a:ext cx="180" cy="312"/>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714" name="Line 135"/>
            <p:cNvSpPr>
              <a:spLocks noChangeShapeType="1"/>
            </p:cNvSpPr>
            <p:nvPr/>
          </p:nvSpPr>
          <p:spPr bwMode="auto">
            <a:xfrm>
              <a:off x="4860" y="6744"/>
              <a:ext cx="360" cy="0"/>
            </a:xfrm>
            <a:prstGeom prst="line">
              <a:avLst/>
            </a:prstGeom>
            <a:noFill/>
            <a:ln w="38100">
              <a:solidFill>
                <a:srgbClr val="800000"/>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3320" name="Group 136"/>
          <p:cNvGrpSpPr/>
          <p:nvPr/>
        </p:nvGrpSpPr>
        <p:grpSpPr bwMode="auto">
          <a:xfrm>
            <a:off x="3657600" y="2057400"/>
            <a:ext cx="2547938" cy="1778000"/>
            <a:chOff x="4500" y="4248"/>
            <a:chExt cx="1980" cy="1560"/>
          </a:xfrm>
        </p:grpSpPr>
        <p:sp>
          <p:nvSpPr>
            <p:cNvPr id="113676" name="Line 137"/>
            <p:cNvSpPr>
              <a:spLocks noChangeShapeType="1"/>
            </p:cNvSpPr>
            <p:nvPr/>
          </p:nvSpPr>
          <p:spPr bwMode="auto">
            <a:xfrm flipV="1">
              <a:off x="5040" y="5184"/>
              <a:ext cx="1080" cy="624"/>
            </a:xfrm>
            <a:prstGeom prst="line">
              <a:avLst/>
            </a:prstGeom>
            <a:noFill/>
            <a:ln w="28575">
              <a:solidFill>
                <a:srgbClr val="3366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77" name="Line 138"/>
            <p:cNvSpPr>
              <a:spLocks noChangeShapeType="1"/>
            </p:cNvSpPr>
            <p:nvPr/>
          </p:nvSpPr>
          <p:spPr bwMode="auto">
            <a:xfrm flipV="1">
              <a:off x="6120" y="4560"/>
              <a:ext cx="0" cy="624"/>
            </a:xfrm>
            <a:prstGeom prst="line">
              <a:avLst/>
            </a:prstGeom>
            <a:noFill/>
            <a:ln w="28575">
              <a:solidFill>
                <a:srgbClr val="0000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78" name="Text Box 139"/>
            <p:cNvSpPr txBox="1">
              <a:spLocks noChangeArrowheads="1"/>
            </p:cNvSpPr>
            <p:nvPr/>
          </p:nvSpPr>
          <p:spPr bwMode="auto">
            <a:xfrm>
              <a:off x="5580" y="5028"/>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solidFill>
                    <a:srgbClr val="0000FF"/>
                  </a:solidFill>
                  <a:latin typeface="Times New Roman" panose="02020603050405020304" pitchFamily="18" charset="0"/>
                  <a:ea typeface="宋体" panose="02010600030101010101" pitchFamily="2" charset="-122"/>
                </a:rPr>
                <a:t>i</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113679" name="Text Box 140"/>
            <p:cNvSpPr txBox="1">
              <a:spLocks noChangeArrowheads="1"/>
            </p:cNvSpPr>
            <p:nvPr/>
          </p:nvSpPr>
          <p:spPr bwMode="auto">
            <a:xfrm>
              <a:off x="6300" y="4716"/>
              <a:ext cx="180" cy="3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just">
                <a:spcBef>
                  <a:spcPct val="0"/>
                </a:spcBef>
                <a:buClrTx/>
                <a:buFontTx/>
                <a:buNone/>
              </a:pPr>
              <a:r>
                <a:rPr lang="en-US" altLang="zh-CN" sz="2400" b="1">
                  <a:solidFill>
                    <a:srgbClr val="0000FF"/>
                  </a:solidFill>
                  <a:latin typeface="Times New Roman" panose="02020603050405020304" pitchFamily="18" charset="0"/>
                  <a:ea typeface="宋体" panose="02010600030101010101" pitchFamily="2" charset="-122"/>
                </a:rPr>
                <a:t>j</a:t>
              </a:r>
              <a:endParaRPr lang="en-US" altLang="zh-CN" sz="2400" b="1">
                <a:solidFill>
                  <a:srgbClr val="0000FF"/>
                </a:solidFill>
                <a:latin typeface="Times New Roman" panose="02020603050405020304" pitchFamily="18" charset="0"/>
                <a:ea typeface="宋体" panose="02010600030101010101" pitchFamily="2" charset="-122"/>
              </a:endParaRPr>
            </a:p>
          </p:txBody>
        </p:sp>
        <p:sp>
          <p:nvSpPr>
            <p:cNvPr id="113680" name="Line 141"/>
            <p:cNvSpPr>
              <a:spLocks noChangeShapeType="1"/>
            </p:cNvSpPr>
            <p:nvPr/>
          </p:nvSpPr>
          <p:spPr bwMode="auto">
            <a:xfrm flipV="1">
              <a:off x="5040" y="4560"/>
              <a:ext cx="0" cy="1248"/>
            </a:xfrm>
            <a:prstGeom prst="line">
              <a:avLst/>
            </a:prstGeom>
            <a:noFill/>
            <a:ln w="28575">
              <a:solidFill>
                <a:srgbClr val="3366FF"/>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81" name="Line 142"/>
            <p:cNvSpPr>
              <a:spLocks noChangeShapeType="1"/>
            </p:cNvSpPr>
            <p:nvPr/>
          </p:nvSpPr>
          <p:spPr bwMode="auto">
            <a:xfrm>
              <a:off x="4500" y="4248"/>
              <a:ext cx="540" cy="312"/>
            </a:xfrm>
            <a:prstGeom prst="line">
              <a:avLst/>
            </a:prstGeom>
            <a:noFill/>
            <a:ln w="28575">
              <a:solidFill>
                <a:srgbClr val="3366FF"/>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93327" name="Group 143"/>
          <p:cNvGrpSpPr/>
          <p:nvPr/>
        </p:nvGrpSpPr>
        <p:grpSpPr bwMode="auto">
          <a:xfrm>
            <a:off x="4343400" y="2438400"/>
            <a:ext cx="1390650" cy="1422400"/>
            <a:chOff x="5040" y="4560"/>
            <a:chExt cx="1080" cy="1248"/>
          </a:xfrm>
        </p:grpSpPr>
        <p:sp>
          <p:nvSpPr>
            <p:cNvPr id="113673" name="Line 144"/>
            <p:cNvSpPr>
              <a:spLocks noChangeShapeType="1"/>
            </p:cNvSpPr>
            <p:nvPr/>
          </p:nvSpPr>
          <p:spPr bwMode="auto">
            <a:xfrm flipV="1">
              <a:off x="5040" y="4560"/>
              <a:ext cx="1080" cy="1248"/>
            </a:xfrm>
            <a:prstGeom prst="line">
              <a:avLst/>
            </a:prstGeom>
            <a:noFill/>
            <a:ln w="28575">
              <a:solidFill>
                <a:srgbClr val="008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74" name="Line 145"/>
            <p:cNvSpPr>
              <a:spLocks noChangeShapeType="1"/>
            </p:cNvSpPr>
            <p:nvPr/>
          </p:nvSpPr>
          <p:spPr bwMode="auto">
            <a:xfrm flipV="1">
              <a:off x="5040" y="5184"/>
              <a:ext cx="1080" cy="624"/>
            </a:xfrm>
            <a:prstGeom prst="line">
              <a:avLst/>
            </a:prstGeom>
            <a:noFill/>
            <a:ln w="28575">
              <a:solidFill>
                <a:srgbClr val="339966"/>
              </a:solidFill>
              <a:round/>
            </a:ln>
            <a:extLst>
              <a:ext uri="{909E8E84-426E-40DD-AFC4-6F175D3DCCD1}">
                <a14:hiddenFill xmlns:a14="http://schemas.microsoft.com/office/drawing/2010/main">
                  <a:noFill/>
                </a14:hiddenFill>
              </a:ext>
            </a:extLst>
          </p:spPr>
          <p:txBody>
            <a:bodyPr/>
            <a:lstStyle/>
            <a:p>
              <a:endParaRPr lang="zh-CN" altLang="en-US"/>
            </a:p>
          </p:txBody>
        </p:sp>
        <p:sp>
          <p:nvSpPr>
            <p:cNvPr id="113675" name="Line 146"/>
            <p:cNvSpPr>
              <a:spLocks noChangeShapeType="1"/>
            </p:cNvSpPr>
            <p:nvPr/>
          </p:nvSpPr>
          <p:spPr bwMode="auto">
            <a:xfrm>
              <a:off x="6120" y="4560"/>
              <a:ext cx="0" cy="624"/>
            </a:xfrm>
            <a:prstGeom prst="line">
              <a:avLst/>
            </a:prstGeom>
            <a:noFill/>
            <a:ln w="28575">
              <a:solidFill>
                <a:srgbClr val="008000"/>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13672" name="Rectangle 149"/>
          <p:cNvSpPr>
            <a:spLocks noGrp="1" noChangeArrowheads="1"/>
          </p:cNvSpPr>
          <p:nvPr>
            <p:ph type="title"/>
          </p:nvPr>
        </p:nvSpPr>
        <p:spPr>
          <a:xfrm>
            <a:off x="228600" y="381000"/>
            <a:ext cx="8763000" cy="808038"/>
          </a:xfrm>
        </p:spPr>
        <p:txBody>
          <a:bodyPr/>
          <a:lstStyle/>
          <a:p>
            <a:pPr eaLnBrk="1" hangingPunct="1"/>
            <a:r>
              <a:rPr lang="zh-CN" altLang="en-US" sz="2400" dirty="0" smtClean="0">
                <a:solidFill>
                  <a:schemeClr val="tx1"/>
                </a:solidFill>
                <a:latin typeface="宋体" panose="02010600030101010101" pitchFamily="2" charset="-122"/>
              </a:rPr>
              <a:t>族的大小</a:t>
            </a:r>
            <a:r>
              <a:rPr lang="en-US" altLang="zh-CN" sz="2400" dirty="0" smtClean="0">
                <a:solidFill>
                  <a:schemeClr val="tx1"/>
                </a:solidFill>
                <a:latin typeface="Arial" panose="020B0604020202020204" pitchFamily="34" charset="0"/>
              </a:rPr>
              <a:t>—</a:t>
            </a:r>
            <a:r>
              <a:rPr lang="en-US" altLang="zh-CN" sz="2400" dirty="0" smtClean="0">
                <a:solidFill>
                  <a:schemeClr val="tx1"/>
                </a:solidFill>
              </a:rPr>
              <a:t>N</a:t>
            </a:r>
            <a:r>
              <a:rPr lang="zh-CN" altLang="en-US" sz="2400" dirty="0" smtClean="0">
                <a:solidFill>
                  <a:schemeClr val="tx1"/>
                </a:solidFill>
                <a:latin typeface="宋体" panose="02010600030101010101" pitchFamily="2" charset="-122"/>
              </a:rPr>
              <a:t>，是一些特定的值，必须符合以下条件：</a:t>
            </a:r>
            <a:r>
              <a:rPr lang="en-US" altLang="zh-CN" sz="2800" dirty="0" smtClean="0">
                <a:solidFill>
                  <a:schemeClr val="tx1"/>
                </a:solidFill>
              </a:rPr>
              <a:t>N=i</a:t>
            </a:r>
            <a:r>
              <a:rPr lang="en-US" altLang="zh-CN" sz="2800" baseline="30000" dirty="0" smtClean="0">
                <a:solidFill>
                  <a:schemeClr val="tx1"/>
                </a:solidFill>
              </a:rPr>
              <a:t>2</a:t>
            </a:r>
            <a:r>
              <a:rPr lang="en-US" altLang="zh-CN" sz="2800" dirty="0" smtClean="0">
                <a:solidFill>
                  <a:schemeClr val="tx1"/>
                </a:solidFill>
              </a:rPr>
              <a:t>+ij+j</a:t>
            </a:r>
            <a:r>
              <a:rPr lang="en-US" altLang="zh-CN" sz="2800" baseline="30000" dirty="0" smtClean="0">
                <a:solidFill>
                  <a:schemeClr val="tx1"/>
                </a:solidFill>
              </a:rPr>
              <a:t>2</a:t>
            </a:r>
            <a:endParaRPr lang="en-US" altLang="zh-CN" sz="2800" baseline="30000" dirty="0" smtClean="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16" fill="hold" nodeType="clickEffect">
                                  <p:stCondLst>
                                    <p:cond delay="0"/>
                                  </p:stCondLst>
                                  <p:childTnLst>
                                    <p:set>
                                      <p:cBhvr>
                                        <p:cTn id="6" dur="1" fill="hold">
                                          <p:stCondLst>
                                            <p:cond delay="0"/>
                                          </p:stCondLst>
                                        </p:cTn>
                                        <p:tgtEl>
                                          <p:spTgt spid="93235"/>
                                        </p:tgtEl>
                                        <p:attrNameLst>
                                          <p:attrName>style.visibility</p:attrName>
                                        </p:attrNameLst>
                                      </p:cBhvr>
                                      <p:to>
                                        <p:strVal val="visible"/>
                                      </p:to>
                                    </p:set>
                                    <p:anim calcmode="lin" valueType="num">
                                      <p:cBhvr>
                                        <p:cTn id="7" dur="500" fill="hold"/>
                                        <p:tgtEl>
                                          <p:spTgt spid="93235"/>
                                        </p:tgtEl>
                                        <p:attrNameLst>
                                          <p:attrName>ppt_w</p:attrName>
                                        </p:attrNameLst>
                                      </p:cBhvr>
                                      <p:tavLst>
                                        <p:tav tm="0">
                                          <p:val>
                                            <p:fltVal val="0"/>
                                          </p:val>
                                        </p:tav>
                                        <p:tav tm="100000">
                                          <p:val>
                                            <p:strVal val="#ppt_w"/>
                                          </p:val>
                                        </p:tav>
                                      </p:tavLst>
                                    </p:anim>
                                    <p:anim calcmode="lin" valueType="num">
                                      <p:cBhvr>
                                        <p:cTn id="8" dur="500" fill="hold"/>
                                        <p:tgtEl>
                                          <p:spTgt spid="93235"/>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1" presetClass="entr" presetSubtype="0" fill="hold" nodeType="clickEffect">
                                  <p:stCondLst>
                                    <p:cond delay="0"/>
                                  </p:stCondLst>
                                  <p:childTnLst>
                                    <p:set>
                                      <p:cBhvr>
                                        <p:cTn id="12" dur="1000">
                                          <p:stCondLst>
                                            <p:cond delay="0"/>
                                          </p:stCondLst>
                                        </p:cTn>
                                        <p:tgtEl>
                                          <p:spTgt spid="93286"/>
                                        </p:tgtEl>
                                        <p:attrNameLst>
                                          <p:attrName>style.visibility</p:attrName>
                                        </p:attrNameLst>
                                      </p:cBhvr>
                                      <p:to>
                                        <p:strVal val="visible"/>
                                      </p:to>
                                    </p:set>
                                  </p:childTnLst>
                                  <p:subTnLst>
                                    <p:animClr clrSpc="rgb" dir="cw">
                                      <p:cBhvr override="childStyle">
                                        <p:cTn dur="1" fill="hold" display="0" masterRel="nextClick" afterEffect="1"/>
                                        <p:tgtEl>
                                          <p:spTgt spid="93286"/>
                                        </p:tgtEl>
                                        <p:attrNameLst>
                                          <p:attrName>ppt_c</p:attrName>
                                        </p:attrNameLst>
                                      </p:cBhvr>
                                      <p:to>
                                        <a:srgbClr val="FF33CC"/>
                                      </p:to>
                                    </p:animClr>
                                  </p:subTnLst>
                                </p:cTn>
                              </p:par>
                            </p:childTnLst>
                          </p:cTn>
                        </p:par>
                      </p:childTnLst>
                    </p:cTn>
                  </p:par>
                  <p:par>
                    <p:cTn id="13" fill="hold">
                      <p:stCondLst>
                        <p:cond delay="indefinite"/>
                      </p:stCondLst>
                      <p:childTnLst>
                        <p:par>
                          <p:cTn id="14" fill="hold">
                            <p:stCondLst>
                              <p:cond delay="0"/>
                            </p:stCondLst>
                            <p:childTnLst>
                              <p:par>
                                <p:cTn id="15" presetID="23" presetClass="entr" presetSubtype="16" fill="hold" nodeType="clickEffect">
                                  <p:stCondLst>
                                    <p:cond delay="0"/>
                                  </p:stCondLst>
                                  <p:childTnLst>
                                    <p:set>
                                      <p:cBhvr>
                                        <p:cTn id="16" dur="1" fill="hold">
                                          <p:stCondLst>
                                            <p:cond delay="0"/>
                                          </p:stCondLst>
                                        </p:cTn>
                                        <p:tgtEl>
                                          <p:spTgt spid="93279"/>
                                        </p:tgtEl>
                                        <p:attrNameLst>
                                          <p:attrName>style.visibility</p:attrName>
                                        </p:attrNameLst>
                                      </p:cBhvr>
                                      <p:to>
                                        <p:strVal val="visible"/>
                                      </p:to>
                                    </p:set>
                                    <p:anim calcmode="lin" valueType="num">
                                      <p:cBhvr>
                                        <p:cTn id="17" dur="500" fill="hold"/>
                                        <p:tgtEl>
                                          <p:spTgt spid="93279"/>
                                        </p:tgtEl>
                                        <p:attrNameLst>
                                          <p:attrName>ppt_w</p:attrName>
                                        </p:attrNameLst>
                                      </p:cBhvr>
                                      <p:tavLst>
                                        <p:tav tm="0">
                                          <p:val>
                                            <p:fltVal val="0"/>
                                          </p:val>
                                        </p:tav>
                                        <p:tav tm="100000">
                                          <p:val>
                                            <p:strVal val="#ppt_w"/>
                                          </p:val>
                                        </p:tav>
                                      </p:tavLst>
                                    </p:anim>
                                    <p:anim calcmode="lin" valueType="num">
                                      <p:cBhvr>
                                        <p:cTn id="18" dur="500" fill="hold"/>
                                        <p:tgtEl>
                                          <p:spTgt spid="93279"/>
                                        </p:tgtEl>
                                        <p:attrNameLst>
                                          <p:attrName>ppt_h</p:attrName>
                                        </p:attrNameLst>
                                      </p:cBhvr>
                                      <p:tavLst>
                                        <p:tav tm="0">
                                          <p:val>
                                            <p:fltVal val="0"/>
                                          </p:val>
                                        </p:tav>
                                        <p:tav tm="100000">
                                          <p:val>
                                            <p:strVal val="#ppt_h"/>
                                          </p:val>
                                        </p:tav>
                                      </p:tavLst>
                                    </p:anim>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499"/>
                                          </p:stCondLst>
                                        </p:cTn>
                                        <p:tgtEl>
                                          <p:spTgt spid="933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3" presetClass="entr" presetSubtype="16" fill="hold" nodeType="clickEffect">
                                  <p:stCondLst>
                                    <p:cond delay="0"/>
                                  </p:stCondLst>
                                  <p:childTnLst>
                                    <p:set>
                                      <p:cBhvr>
                                        <p:cTn id="26" dur="1" fill="hold">
                                          <p:stCondLst>
                                            <p:cond delay="0"/>
                                          </p:stCondLst>
                                        </p:cTn>
                                        <p:tgtEl>
                                          <p:spTgt spid="93327"/>
                                        </p:tgtEl>
                                        <p:attrNameLst>
                                          <p:attrName>style.visibility</p:attrName>
                                        </p:attrNameLst>
                                      </p:cBhvr>
                                      <p:to>
                                        <p:strVal val="visible"/>
                                      </p:to>
                                    </p:set>
                                    <p:anim calcmode="lin" valueType="num">
                                      <p:cBhvr>
                                        <p:cTn id="27" dur="500" fill="hold"/>
                                        <p:tgtEl>
                                          <p:spTgt spid="93327"/>
                                        </p:tgtEl>
                                        <p:attrNameLst>
                                          <p:attrName>ppt_w</p:attrName>
                                        </p:attrNameLst>
                                      </p:cBhvr>
                                      <p:tavLst>
                                        <p:tav tm="0">
                                          <p:val>
                                            <p:fltVal val="0"/>
                                          </p:val>
                                        </p:tav>
                                        <p:tav tm="100000">
                                          <p:val>
                                            <p:strVal val="#ppt_w"/>
                                          </p:val>
                                        </p:tav>
                                      </p:tavLst>
                                    </p:anim>
                                    <p:anim calcmode="lin" valueType="num">
                                      <p:cBhvr>
                                        <p:cTn id="28" dur="500" fill="hold"/>
                                        <p:tgtEl>
                                          <p:spTgt spid="93327"/>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p:cNvSpPr>
            <a:spLocks noGrp="1" noChangeArrowheads="1"/>
          </p:cNvSpPr>
          <p:nvPr>
            <p:ph type="title"/>
          </p:nvPr>
        </p:nvSpPr>
        <p:spPr/>
        <p:txBody>
          <a:bodyPr/>
          <a:lstStyle/>
          <a:p>
            <a:pPr algn="l" eaLnBrk="1" hangingPunct="1"/>
            <a:r>
              <a:rPr lang="en-US" altLang="zh-CN" sz="3200" dirty="0" smtClean="0">
                <a:solidFill>
                  <a:schemeClr val="tx1"/>
                </a:solidFill>
              </a:rPr>
              <a:t>5</a:t>
            </a:r>
            <a:r>
              <a:rPr lang="zh-CN" altLang="en-US" sz="3200" dirty="0" smtClean="0">
                <a:solidFill>
                  <a:schemeClr val="tx1"/>
                </a:solidFill>
              </a:rPr>
              <a:t>）系统容量与区群的关系</a:t>
            </a:r>
            <a:endParaRPr lang="zh-CN" altLang="en-US" sz="3200" dirty="0" smtClean="0">
              <a:solidFill>
                <a:schemeClr val="tx1"/>
              </a:solidFill>
            </a:endParaRPr>
          </a:p>
        </p:txBody>
      </p:sp>
      <p:sp>
        <p:nvSpPr>
          <p:cNvPr id="114691" name="Rectangle 3"/>
          <p:cNvSpPr>
            <a:spLocks noGrp="1" noChangeArrowheads="1"/>
          </p:cNvSpPr>
          <p:nvPr>
            <p:ph type="body" idx="1"/>
          </p:nvPr>
        </p:nvSpPr>
        <p:spPr/>
        <p:txBody>
          <a:bodyPr/>
          <a:lstStyle/>
          <a:p>
            <a:pPr eaLnBrk="1" hangingPunct="1">
              <a:lnSpc>
                <a:spcPct val="150000"/>
              </a:lnSpc>
            </a:pPr>
            <a:r>
              <a:rPr lang="zh-CN" altLang="en-US" dirty="0" smtClean="0"/>
              <a:t>       </a:t>
            </a:r>
            <a:r>
              <a:rPr lang="zh-CN" altLang="en-US" b="1" dirty="0" smtClean="0"/>
              <a:t>在</a:t>
            </a:r>
            <a:r>
              <a:rPr lang="zh-CN" altLang="en-US" b="1" dirty="0" smtClean="0"/>
              <a:t>进行了频率规划的蜂窝系统中，随着无线服务需求的提高，要求给单位覆盖区域提供更多的信道，此时，通常采用①小区分裂、②裂向（扇区化）和③覆盖区分区域（分区微小区化）的方法来增大蜂窝系统的容量。</a:t>
            </a:r>
            <a:endParaRPr lang="zh-CN" altLang="en-US" b="1" dirty="0"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1.2 </a:t>
            </a:r>
            <a:r>
              <a:rPr lang="zh-CN" altLang="en-US" sz="3800" dirty="0" smtClean="0"/>
              <a:t>移动通信的发展历程</a:t>
            </a:r>
            <a:endParaRPr lang="zh-CN" altLang="en-US" sz="3800" dirty="0" smtClean="0"/>
          </a:p>
        </p:txBody>
      </p:sp>
      <p:sp>
        <p:nvSpPr>
          <p:cNvPr id="15363" name="Rectangle 3"/>
          <p:cNvSpPr>
            <a:spLocks noGrp="1" noChangeArrowheads="1"/>
          </p:cNvSpPr>
          <p:nvPr>
            <p:ph type="body" idx="1"/>
          </p:nvPr>
        </p:nvSpPr>
        <p:spPr>
          <a:xfrm>
            <a:off x="304800" y="1524000"/>
            <a:ext cx="8229600" cy="4267200"/>
          </a:xfrm>
        </p:spPr>
        <p:txBody>
          <a:bodyPr/>
          <a:lstStyle/>
          <a:p>
            <a:pPr eaLnBrk="1" hangingPunct="1">
              <a:lnSpc>
                <a:spcPct val="150000"/>
              </a:lnSpc>
            </a:pPr>
            <a:r>
              <a:rPr lang="en-US" altLang="zh-CN" sz="3200" b="1" dirty="0" smtClean="0"/>
              <a:t>     </a:t>
            </a:r>
            <a:r>
              <a:rPr lang="zh-CN" altLang="zh-CN" sz="3200" b="1" dirty="0" smtClean="0"/>
              <a:t>（</a:t>
            </a:r>
            <a:r>
              <a:rPr lang="en-US" altLang="zh-CN" sz="3200" b="1" dirty="0" smtClean="0"/>
              <a:t>7</a:t>
            </a:r>
            <a:r>
              <a:rPr lang="zh-CN" altLang="zh-CN" sz="3200" b="1" dirty="0" smtClean="0"/>
              <a:t>）第</a:t>
            </a:r>
            <a:r>
              <a:rPr lang="en-US" altLang="zh-CN" sz="3200" b="1" dirty="0" smtClean="0"/>
              <a:t>7</a:t>
            </a:r>
            <a:r>
              <a:rPr lang="zh-CN" altLang="zh-CN" sz="3200" b="1" dirty="0" smtClean="0"/>
              <a:t>阶段从</a:t>
            </a:r>
            <a:r>
              <a:rPr lang="en-US" altLang="zh-CN" sz="3200" b="1" dirty="0" smtClean="0"/>
              <a:t>21</a:t>
            </a:r>
            <a:r>
              <a:rPr lang="zh-CN" altLang="zh-CN" sz="3200" b="1" dirty="0" smtClean="0"/>
              <a:t>世纪初开始。在推动</a:t>
            </a:r>
            <a:r>
              <a:rPr lang="en-US" altLang="zh-CN" sz="3200" b="1" dirty="0" smtClean="0"/>
              <a:t>3G</a:t>
            </a:r>
            <a:r>
              <a:rPr lang="zh-CN" altLang="zh-CN" sz="3200" b="1" dirty="0" smtClean="0"/>
              <a:t>系统产业化和规模商用化的同时，世界各国已把研究重点转至第四代（</a:t>
            </a:r>
            <a:r>
              <a:rPr lang="en-US" altLang="zh-CN" sz="3200" b="1" dirty="0" smtClean="0"/>
              <a:t>4G</a:t>
            </a:r>
            <a:r>
              <a:rPr lang="zh-CN" altLang="zh-CN" sz="3200" b="1" dirty="0" smtClean="0"/>
              <a:t>）移动通信系统。</a:t>
            </a:r>
            <a:r>
              <a:rPr lang="en-US" altLang="zh-CN" sz="3200" b="1" dirty="0" smtClean="0"/>
              <a:t>2008</a:t>
            </a:r>
            <a:r>
              <a:rPr lang="zh-CN" altLang="zh-CN" sz="3200" b="1" dirty="0" smtClean="0"/>
              <a:t>年，</a:t>
            </a:r>
            <a:r>
              <a:rPr lang="en-US" altLang="zh-CN" sz="3200" b="1" dirty="0" smtClean="0"/>
              <a:t>ITU</a:t>
            </a:r>
            <a:r>
              <a:rPr lang="zh-CN" altLang="zh-CN" sz="3200" b="1" dirty="0" smtClean="0"/>
              <a:t>确定了</a:t>
            </a:r>
            <a:r>
              <a:rPr lang="en-US" altLang="zh-CN" sz="3200" b="1" dirty="0" smtClean="0"/>
              <a:t>3</a:t>
            </a:r>
            <a:r>
              <a:rPr lang="zh-CN" altLang="zh-CN" sz="3200" b="1" dirty="0" smtClean="0"/>
              <a:t>种方案为</a:t>
            </a:r>
            <a:r>
              <a:rPr lang="en-US" altLang="zh-CN" sz="3200" b="1" dirty="0" smtClean="0"/>
              <a:t>4G</a:t>
            </a:r>
            <a:r>
              <a:rPr lang="zh-CN" altLang="zh-CN" sz="3200" b="1" dirty="0" smtClean="0"/>
              <a:t>的备选方案</a:t>
            </a:r>
            <a:r>
              <a:rPr lang="zh-CN" altLang="en-US" sz="3200" b="1" dirty="0" smtClean="0"/>
              <a:t>。</a:t>
            </a:r>
            <a:endParaRPr lang="zh-CN" altLang="zh-CN" sz="3200" b="1" dirty="0" smtClean="0"/>
          </a:p>
        </p:txBody>
      </p:sp>
    </p:spTree>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pPr algn="l" eaLnBrk="1" hangingPunct="1"/>
            <a:r>
              <a:rPr lang="en-US" altLang="zh-CN" sz="3200" dirty="0" smtClean="0">
                <a:solidFill>
                  <a:schemeClr val="tx1"/>
                </a:solidFill>
              </a:rPr>
              <a:t>5</a:t>
            </a:r>
            <a:r>
              <a:rPr lang="zh-CN" altLang="en-US" sz="3200" dirty="0" smtClean="0">
                <a:solidFill>
                  <a:schemeClr val="tx1"/>
                </a:solidFill>
              </a:rPr>
              <a:t>）系统容量与区群的关系</a:t>
            </a:r>
            <a:endParaRPr lang="zh-CN" altLang="en-US" sz="3200" dirty="0" smtClean="0">
              <a:solidFill>
                <a:schemeClr val="tx1"/>
              </a:solidFill>
            </a:endParaRPr>
          </a:p>
        </p:txBody>
      </p:sp>
      <p:sp>
        <p:nvSpPr>
          <p:cNvPr id="2" name="内容占位符 1"/>
          <p:cNvSpPr>
            <a:spLocks noGrp="1"/>
          </p:cNvSpPr>
          <p:nvPr>
            <p:ph idx="1"/>
          </p:nvPr>
        </p:nvSpPr>
        <p:spPr>
          <a:xfrm>
            <a:off x="457200" y="1371600"/>
            <a:ext cx="8229600" cy="4530725"/>
          </a:xfrm>
        </p:spPr>
        <p:txBody>
          <a:bodyPr/>
          <a:lstStyle/>
          <a:p>
            <a:pPr>
              <a:lnSpc>
                <a:spcPct val="150000"/>
              </a:lnSpc>
            </a:pPr>
            <a:r>
              <a:rPr lang="zh-CN" altLang="en-US" dirty="0" smtClean="0"/>
              <a:t>       </a:t>
            </a:r>
            <a:r>
              <a:rPr lang="zh-CN" altLang="en-US" b="1" dirty="0" smtClean="0"/>
              <a:t>假设</a:t>
            </a:r>
            <a:r>
              <a:rPr lang="zh-CN" altLang="en-US" b="1" dirty="0"/>
              <a:t>考虑一个共有</a:t>
            </a:r>
            <a:r>
              <a:rPr lang="en-US" altLang="zh-CN" b="1" i="1" dirty="0"/>
              <a:t>S</a:t>
            </a:r>
            <a:r>
              <a:rPr lang="zh-CN" altLang="en-US" b="1" dirty="0"/>
              <a:t>个可用信道的蜂窝系统，若每个小区都分配</a:t>
            </a:r>
            <a:r>
              <a:rPr lang="en-US" altLang="zh-CN" b="1" i="1" dirty="0"/>
              <a:t>k</a:t>
            </a:r>
            <a:r>
              <a:rPr lang="zh-CN" altLang="en-US" b="1" dirty="0"/>
              <a:t>个信道</a:t>
            </a:r>
            <a:r>
              <a:rPr lang="en-US" altLang="zh-CN" b="1" dirty="0"/>
              <a:t>(</a:t>
            </a:r>
            <a:r>
              <a:rPr lang="en-US" altLang="zh-CN" b="1" i="1" dirty="0"/>
              <a:t>k</a:t>
            </a:r>
            <a:r>
              <a:rPr lang="en-US" altLang="zh-CN" b="1" dirty="0"/>
              <a:t>&lt;</a:t>
            </a:r>
            <a:r>
              <a:rPr lang="en-US" altLang="zh-CN" b="1" i="1" dirty="0"/>
              <a:t>S</a:t>
            </a:r>
            <a:r>
              <a:rPr lang="en-US" altLang="zh-CN" b="1" dirty="0"/>
              <a:t>)</a:t>
            </a:r>
            <a:r>
              <a:rPr lang="zh-CN" altLang="en-US" b="1" dirty="0"/>
              <a:t>，并且</a:t>
            </a:r>
            <a:r>
              <a:rPr lang="en-US" altLang="zh-CN" b="1" i="1" dirty="0"/>
              <a:t>S</a:t>
            </a:r>
            <a:r>
              <a:rPr lang="zh-CN" altLang="en-US" b="1" dirty="0"/>
              <a:t>个信道在</a:t>
            </a:r>
            <a:r>
              <a:rPr lang="en-US" altLang="zh-CN" b="1" i="1" dirty="0"/>
              <a:t>N</a:t>
            </a:r>
            <a:r>
              <a:rPr lang="zh-CN" altLang="en-US" b="1" dirty="0"/>
              <a:t>个小区中</a:t>
            </a:r>
            <a:r>
              <a:rPr lang="zh-CN" altLang="en-US" b="1" dirty="0" smtClean="0"/>
              <a:t>分别为</a:t>
            </a:r>
            <a:r>
              <a:rPr lang="zh-CN" altLang="en-US" b="1" dirty="0"/>
              <a:t>各不相同的、各自独立的信道组</a:t>
            </a:r>
            <a:r>
              <a:rPr lang="zh-CN" altLang="en-US" b="1" dirty="0" smtClean="0"/>
              <a:t>，</a:t>
            </a:r>
            <a:r>
              <a:rPr lang="zh-CN" altLang="zh-CN" b="1" dirty="0"/>
              <a:t>而且每个信道组有相同的信道数目，那么可用无线信道的总数记</a:t>
            </a:r>
            <a:r>
              <a:rPr lang="zh-CN" altLang="zh-CN" b="1" dirty="0" smtClean="0"/>
              <a:t>为</a:t>
            </a:r>
            <a:r>
              <a:rPr lang="zh-CN" altLang="en-US" b="1" dirty="0" smtClean="0"/>
              <a:t>：</a:t>
            </a:r>
            <a:endParaRPr lang="zh-CN" altLang="zh-CN" b="1" dirty="0"/>
          </a:p>
          <a:p>
            <a:pPr>
              <a:lnSpc>
                <a:spcPct val="150000"/>
              </a:lnSpc>
            </a:pPr>
            <a:r>
              <a:rPr lang="zh-CN" altLang="en-US" b="1" dirty="0" smtClean="0"/>
              <a:t>       如果</a:t>
            </a:r>
            <a:r>
              <a:rPr lang="zh-CN" altLang="en-US" b="1" dirty="0"/>
              <a:t>区群在系统中共复制了</a:t>
            </a:r>
            <a:r>
              <a:rPr lang="en-US" altLang="zh-CN" b="1" i="1" dirty="0"/>
              <a:t>M</a:t>
            </a:r>
            <a:r>
              <a:rPr lang="zh-CN" altLang="en-US" b="1" dirty="0"/>
              <a:t>次，则系统信道的总数为</a:t>
            </a:r>
            <a:r>
              <a:rPr lang="en-US" altLang="zh-CN" b="1" i="1" dirty="0"/>
              <a:t>C</a:t>
            </a:r>
            <a:r>
              <a:rPr lang="zh-CN" altLang="en-US" b="1" dirty="0"/>
              <a:t>，可以表示</a:t>
            </a:r>
            <a:r>
              <a:rPr lang="zh-CN" altLang="en-US" b="1" dirty="0" smtClean="0"/>
              <a:t>为：</a:t>
            </a:r>
            <a:endParaRPr lang="zh-CN" altLang="en-US" b="1" dirty="0"/>
          </a:p>
        </p:txBody>
      </p:sp>
      <p:pic>
        <p:nvPicPr>
          <p:cNvPr id="11571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76600" y="4140835"/>
            <a:ext cx="1545590" cy="5283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571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8200" y="5486400"/>
            <a:ext cx="2808605" cy="5448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noChangeArrowheads="1"/>
          </p:cNvSpPr>
          <p:nvPr>
            <p:ph type="title"/>
          </p:nvPr>
        </p:nvSpPr>
        <p:spPr/>
        <p:txBody>
          <a:bodyPr/>
          <a:lstStyle/>
          <a:p>
            <a:pPr algn="l" eaLnBrk="1" hangingPunct="1"/>
            <a:r>
              <a:rPr lang="en-US" altLang="zh-CN" sz="3200" dirty="0" smtClean="0">
                <a:solidFill>
                  <a:schemeClr val="tx1"/>
                </a:solidFill>
              </a:rPr>
              <a:t>6</a:t>
            </a:r>
            <a:r>
              <a:rPr lang="zh-CN" altLang="zh-CN" sz="3200" dirty="0" smtClean="0">
                <a:solidFill>
                  <a:schemeClr val="tx1"/>
                </a:solidFill>
              </a:rPr>
              <a:t>）射频防护比</a:t>
            </a:r>
            <a:endParaRPr lang="zh-CN" altLang="en-US" sz="3200" dirty="0" smtClean="0">
              <a:solidFill>
                <a:schemeClr val="tx1"/>
              </a:solidFill>
            </a:endParaRPr>
          </a:p>
        </p:txBody>
      </p:sp>
      <p:sp>
        <p:nvSpPr>
          <p:cNvPr id="116739" name="Rectangle 3"/>
          <p:cNvSpPr>
            <a:spLocks noGrp="1" noChangeArrowheads="1"/>
          </p:cNvSpPr>
          <p:nvPr>
            <p:ph type="body" idx="1"/>
          </p:nvPr>
        </p:nvSpPr>
        <p:spPr>
          <a:xfrm>
            <a:off x="228600" y="1219200"/>
            <a:ext cx="8610600" cy="4530725"/>
          </a:xfrm>
        </p:spPr>
        <p:txBody>
          <a:bodyPr/>
          <a:lstStyle/>
          <a:p>
            <a:pPr>
              <a:lnSpc>
                <a:spcPct val="150000"/>
              </a:lnSpc>
            </a:pPr>
            <a:r>
              <a:rPr lang="en-US" altLang="zh-CN" b="1" dirty="0" smtClean="0"/>
              <a:t>        </a:t>
            </a:r>
            <a:r>
              <a:rPr lang="zh-CN" altLang="zh-CN" b="1" dirty="0" smtClean="0"/>
              <a:t>射频</a:t>
            </a:r>
            <a:r>
              <a:rPr lang="zh-CN" altLang="zh-CN" b="1" dirty="0" smtClean="0"/>
              <a:t>防护比是指达到主观上限定的接收质量时，接收机输入端的有用信号与同频道干扰信号之比，一般用</a:t>
            </a:r>
            <a:r>
              <a:rPr lang="en-US" altLang="zh-CN" b="1" dirty="0" smtClean="0"/>
              <a:t>dB</a:t>
            </a:r>
            <a:r>
              <a:rPr lang="zh-CN" altLang="zh-CN" b="1" dirty="0" smtClean="0"/>
              <a:t>表示。在移动通信中，为避免同信道干扰，必须保证接收机输入端的信号与同信道干扰信号之比大于或等于射频防护比。</a:t>
            </a:r>
            <a:endParaRPr lang="zh-CN" altLang="zh-CN" b="1" dirty="0" smtClean="0"/>
          </a:p>
        </p:txBody>
      </p:sp>
    </p:spTree>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p:cNvSpPr>
            <a:spLocks noGrp="1" noChangeArrowheads="1"/>
          </p:cNvSpPr>
          <p:nvPr>
            <p:ph type="title"/>
          </p:nvPr>
        </p:nvSpPr>
        <p:spPr/>
        <p:txBody>
          <a:bodyPr/>
          <a:lstStyle/>
          <a:p>
            <a:pPr algn="l" eaLnBrk="1" hangingPunct="1"/>
            <a:r>
              <a:rPr lang="en-US" altLang="zh-CN" sz="3200" dirty="0" smtClean="0">
                <a:solidFill>
                  <a:schemeClr val="tx1"/>
                </a:solidFill>
              </a:rPr>
              <a:t>6</a:t>
            </a:r>
            <a:r>
              <a:rPr lang="zh-CN" altLang="zh-CN" sz="3200" dirty="0" smtClean="0">
                <a:solidFill>
                  <a:schemeClr val="tx1"/>
                </a:solidFill>
              </a:rPr>
              <a:t>）射频防护比</a:t>
            </a:r>
            <a:endParaRPr lang="zh-CN" altLang="en-US" sz="3200" dirty="0" smtClean="0">
              <a:solidFill>
                <a:schemeClr val="tx1"/>
              </a:solidFill>
            </a:endParaRPr>
          </a:p>
        </p:txBody>
      </p:sp>
      <p:sp>
        <p:nvSpPr>
          <p:cNvPr id="79875" name="Rectangle 3"/>
          <p:cNvSpPr>
            <a:spLocks noGrp="1" noRot="1" noChangeAspect="1" noMove="1" noResize="1" noEditPoints="1" noAdjustHandles="1" noChangeArrowheads="1" noChangeShapeType="1" noTextEdit="1"/>
          </p:cNvSpPr>
          <p:nvPr>
            <p:ph type="body" idx="1"/>
          </p:nvPr>
        </p:nvSpPr>
        <p:spPr>
          <a:xfrm>
            <a:off x="381000" y="1219200"/>
            <a:ext cx="8229600" cy="4530725"/>
          </a:xfrm>
          <a:blipFill rotWithShape="1">
            <a:blip r:embed="rId1"/>
            <a:stretch>
              <a:fillRect l="-1556" t="-1750"/>
            </a:stretch>
          </a:blipFill>
        </p:spPr>
        <p:txBody>
          <a:bodyPr/>
          <a:lstStyle/>
          <a:p>
            <a:r>
              <a:rPr lang="zh-CN" altLang="en-US" dirty="0">
                <a:noFill/>
              </a:rPr>
              <a:t> </a:t>
            </a:r>
            <a:endParaRPr lang="zh-CN" altLang="en-US" dirty="0">
              <a:noFill/>
            </a:endParaRPr>
          </a:p>
        </p:txBody>
      </p:sp>
    </p:spTree>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728663" y="533400"/>
            <a:ext cx="7772400" cy="752475"/>
          </a:xfrm>
        </p:spPr>
        <p:txBody>
          <a:bodyPr>
            <a:normAutofit/>
          </a:bodyPr>
          <a:lstStyle/>
          <a:p>
            <a:pPr eaLnBrk="1" hangingPunct="1">
              <a:defRPr/>
            </a:pPr>
            <a:r>
              <a:rPr lang="en-US" altLang="zh-CN" sz="3600" dirty="0" smtClean="0">
                <a:solidFill>
                  <a:schemeClr val="tx1"/>
                </a:solidFill>
                <a:latin typeface="方正兰亭粗黑简体" pitchFamily="2" charset="-122"/>
                <a:ea typeface="方正兰亭粗黑简体" pitchFamily="2" charset="-122"/>
                <a:cs typeface="+mn-cs"/>
              </a:rPr>
              <a:t>1.5.4 </a:t>
            </a:r>
            <a:r>
              <a:rPr lang="zh-CN" altLang="en-US" sz="3600" dirty="0" smtClean="0">
                <a:solidFill>
                  <a:schemeClr val="tx1"/>
                </a:solidFill>
                <a:latin typeface="方正兰亭粗黑简体" pitchFamily="2" charset="-122"/>
                <a:ea typeface="方正兰亭粗黑简体" pitchFamily="2" charset="-122"/>
                <a:cs typeface="+mn-cs"/>
              </a:rPr>
              <a:t>多信道共用技术</a:t>
            </a:r>
            <a:endParaRPr lang="zh-CN" altLang="en-US" sz="3600" dirty="0" smtClean="0">
              <a:solidFill>
                <a:schemeClr val="tx1"/>
              </a:solidFill>
              <a:latin typeface="方正兰亭粗黑简体" pitchFamily="2" charset="-122"/>
              <a:ea typeface="方正兰亭粗黑简体" pitchFamily="2" charset="-122"/>
              <a:cs typeface="+mn-cs"/>
            </a:endParaRPr>
          </a:p>
        </p:txBody>
      </p:sp>
      <p:sp>
        <p:nvSpPr>
          <p:cNvPr id="21508" name="Rectangle 3"/>
          <p:cNvSpPr>
            <a:spLocks noGrp="1" noChangeArrowheads="1"/>
          </p:cNvSpPr>
          <p:nvPr>
            <p:ph type="body" idx="1"/>
          </p:nvPr>
        </p:nvSpPr>
        <p:spPr>
          <a:xfrm>
            <a:off x="381000" y="1371600"/>
            <a:ext cx="8120062" cy="4929188"/>
          </a:xfrm>
        </p:spPr>
        <p:txBody>
          <a:bodyPr/>
          <a:lstStyle/>
          <a:p>
            <a:pPr eaLnBrk="1" hangingPunct="1">
              <a:lnSpc>
                <a:spcPct val="150000"/>
              </a:lnSpc>
              <a:spcBef>
                <a:spcPts val="1200"/>
              </a:spcBef>
              <a:buClr>
                <a:schemeClr val="accent1">
                  <a:lumMod val="75000"/>
                </a:schemeClr>
              </a:buClr>
              <a:defRPr/>
            </a:pPr>
            <a:r>
              <a:rPr lang="en-US" altLang="zh-CN" b="1" dirty="0" smtClean="0">
                <a:latin typeface="黑体" panose="02010609060101010101" pitchFamily="49" charset="-122"/>
              </a:rPr>
              <a:t>1</a:t>
            </a:r>
            <a:r>
              <a:rPr lang="zh-CN" altLang="en-US" b="1" dirty="0" smtClean="0">
                <a:latin typeface="黑体" panose="02010609060101010101" pitchFamily="49" charset="-122"/>
              </a:rPr>
              <a:t>、问题的引出</a:t>
            </a:r>
            <a:endParaRPr lang="en-US" altLang="zh-CN" b="1" dirty="0" smtClean="0">
              <a:latin typeface="黑体" panose="02010609060101010101" pitchFamily="49" charset="-122"/>
            </a:endParaRPr>
          </a:p>
          <a:p>
            <a:pPr marL="742950" lvl="2" indent="-342900">
              <a:lnSpc>
                <a:spcPct val="150000"/>
              </a:lnSpc>
              <a:spcBef>
                <a:spcPts val="1200"/>
              </a:spcBef>
              <a:buClr>
                <a:srgbClr val="0000FF"/>
              </a:buClr>
              <a:buFont typeface="Wingdings" panose="05000000000000000000" pitchFamily="2" charset="2"/>
              <a:buChar char="p"/>
              <a:defRPr/>
            </a:pPr>
            <a:r>
              <a:rPr lang="en-US" altLang="zh-CN" b="1" dirty="0" smtClean="0">
                <a:latin typeface="黑体" panose="02010609060101010101" pitchFamily="49" charset="-122"/>
              </a:rPr>
              <a:t> </a:t>
            </a:r>
            <a:r>
              <a:rPr lang="zh-CN" altLang="en-US" sz="2400" b="1" dirty="0" smtClean="0">
                <a:latin typeface="黑体" panose="02010609060101010101" pitchFamily="49" charset="-122"/>
              </a:rPr>
              <a:t>实际问题：每个基站的信道数量是有限的，如何合理地分配给用户使用。</a:t>
            </a:r>
            <a:endParaRPr lang="en-US" altLang="zh-CN" sz="2400" b="1" dirty="0" smtClean="0">
              <a:latin typeface="黑体" panose="02010609060101010101" pitchFamily="49" charset="-122"/>
            </a:endParaRPr>
          </a:p>
          <a:p>
            <a:pPr marL="742950" lvl="2" indent="-342900">
              <a:lnSpc>
                <a:spcPct val="150000"/>
              </a:lnSpc>
              <a:spcBef>
                <a:spcPts val="1200"/>
              </a:spcBef>
              <a:buClr>
                <a:srgbClr val="0000FF"/>
              </a:buClr>
              <a:buFont typeface="Wingdings" panose="05000000000000000000" pitchFamily="2" charset="2"/>
              <a:buChar char="p"/>
              <a:defRPr/>
            </a:pPr>
            <a:r>
              <a:rPr lang="en-US" altLang="zh-CN" sz="2400" b="1" dirty="0" smtClean="0">
                <a:latin typeface="黑体" panose="02010609060101010101" pitchFamily="49" charset="-122"/>
              </a:rPr>
              <a:t> </a:t>
            </a:r>
            <a:r>
              <a:rPr lang="zh-CN" altLang="en-US" sz="2400" b="1" dirty="0" smtClean="0">
                <a:latin typeface="黑体" panose="02010609060101010101" pitchFamily="49" charset="-122"/>
              </a:rPr>
              <a:t>有线电话是如何做的？</a:t>
            </a:r>
            <a:endParaRPr lang="en-US" altLang="zh-CN" sz="2400" b="1" dirty="0" smtClean="0">
              <a:latin typeface="黑体" panose="02010609060101010101" pitchFamily="49" charset="-122"/>
            </a:endParaRPr>
          </a:p>
          <a:p>
            <a:pPr marL="742950" lvl="2" indent="-342900">
              <a:lnSpc>
                <a:spcPct val="150000"/>
              </a:lnSpc>
              <a:spcBef>
                <a:spcPts val="1200"/>
              </a:spcBef>
              <a:buClr>
                <a:srgbClr val="0000FF"/>
              </a:buClr>
              <a:buFont typeface="Wingdings" panose="05000000000000000000" pitchFamily="2" charset="2"/>
              <a:buChar char="p"/>
              <a:defRPr/>
            </a:pPr>
            <a:r>
              <a:rPr lang="en-US" altLang="zh-CN" sz="2400" b="1" dirty="0" smtClean="0">
                <a:latin typeface="黑体" panose="02010609060101010101" pitchFamily="49" charset="-122"/>
              </a:rPr>
              <a:t> </a:t>
            </a:r>
            <a:r>
              <a:rPr lang="zh-CN" altLang="en-US" sz="2400" b="1" dirty="0" smtClean="0">
                <a:latin typeface="黑体" panose="02010609060101010101" pitchFamily="49" charset="-122"/>
              </a:rPr>
              <a:t>独立信道 </a:t>
            </a:r>
            <a:r>
              <a:rPr lang="en-US" altLang="zh-CN" sz="2400" b="1" dirty="0" smtClean="0">
                <a:latin typeface="黑体" panose="02010609060101010101" pitchFamily="49" charset="-122"/>
              </a:rPr>
              <a:t>vs. </a:t>
            </a:r>
            <a:r>
              <a:rPr lang="zh-CN" altLang="en-US" sz="2400" b="1" dirty="0" smtClean="0">
                <a:latin typeface="黑体" panose="02010609060101010101" pitchFamily="49" charset="-122"/>
              </a:rPr>
              <a:t>多信道共用</a:t>
            </a:r>
            <a:endParaRPr lang="zh-CN" altLang="en-US" sz="2400" b="1" dirty="0" smtClean="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8">
                                            <p:txEl>
                                              <p:pRg st="1" end="1"/>
                                            </p:txEl>
                                          </p:spTgt>
                                        </p:tgtEl>
                                        <p:attrNameLst>
                                          <p:attrName>style.visibility</p:attrName>
                                        </p:attrNameLst>
                                      </p:cBhvr>
                                      <p:to>
                                        <p:strVal val="visible"/>
                                      </p:to>
                                    </p:set>
                                    <p:animEffect transition="in" filter="blinds(horizontal)">
                                      <p:cBhvr>
                                        <p:cTn id="7" dur="500"/>
                                        <p:tgtEl>
                                          <p:spTgt spid="21508">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1508">
                                            <p:txEl>
                                              <p:pRg st="2" end="2"/>
                                            </p:txEl>
                                          </p:spTgt>
                                        </p:tgtEl>
                                        <p:attrNameLst>
                                          <p:attrName>style.visibility</p:attrName>
                                        </p:attrNameLst>
                                      </p:cBhvr>
                                      <p:to>
                                        <p:strVal val="visible"/>
                                      </p:to>
                                    </p:set>
                                    <p:animEffect transition="in" filter="blinds(horizontal)">
                                      <p:cBhvr>
                                        <p:cTn id="12" dur="500"/>
                                        <p:tgtEl>
                                          <p:spTgt spid="2150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1508">
                                            <p:txEl>
                                              <p:pRg st="3" end="3"/>
                                            </p:txEl>
                                          </p:spTgt>
                                        </p:tgtEl>
                                        <p:attrNameLst>
                                          <p:attrName>style.visibility</p:attrName>
                                        </p:attrNameLst>
                                      </p:cBhvr>
                                      <p:to>
                                        <p:strVal val="visible"/>
                                      </p:to>
                                    </p:set>
                                    <p:animEffect transition="in" filter="blinds(horizontal)">
                                      <p:cBhvr>
                                        <p:cTn id="17" dur="500"/>
                                        <p:tgtEl>
                                          <p:spTgt spid="2150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728663" y="142875"/>
            <a:ext cx="7772400" cy="11430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一、多信道共用</a:t>
            </a:r>
            <a:r>
              <a:rPr lang="zh-CN" altLang="en-US" sz="3600" dirty="0" smtClean="0">
                <a:solidFill>
                  <a:schemeClr val="bg1"/>
                </a:solidFill>
                <a:latin typeface="方正兰亭粗黑简体" pitchFamily="2" charset="-122"/>
                <a:ea typeface="方正兰亭粗黑简体" pitchFamily="2" charset="-122"/>
              </a:rPr>
              <a:t>基本原理</a:t>
            </a:r>
            <a:endParaRPr lang="zh-CN" altLang="en-US" sz="3600" dirty="0" smtClean="0">
              <a:solidFill>
                <a:schemeClr val="bg1"/>
              </a:solidFill>
              <a:latin typeface="方正兰亭粗黑简体" pitchFamily="2" charset="-122"/>
              <a:ea typeface="方正兰亭粗黑简体" pitchFamily="2" charset="-122"/>
              <a:cs typeface="+mn-cs"/>
            </a:endParaRPr>
          </a:p>
        </p:txBody>
      </p:sp>
      <p:sp>
        <p:nvSpPr>
          <p:cNvPr id="21508" name="Rectangle 3"/>
          <p:cNvSpPr>
            <a:spLocks noGrp="1" noChangeArrowheads="1"/>
          </p:cNvSpPr>
          <p:nvPr>
            <p:ph type="body" idx="1"/>
          </p:nvPr>
        </p:nvSpPr>
        <p:spPr>
          <a:xfrm>
            <a:off x="609600" y="914400"/>
            <a:ext cx="8043863" cy="4929188"/>
          </a:xfrm>
        </p:spPr>
        <p:txBody>
          <a:bodyPr/>
          <a:lstStyle/>
          <a:p>
            <a:pPr eaLnBrk="1" hangingPunct="1">
              <a:lnSpc>
                <a:spcPct val="150000"/>
              </a:lnSpc>
              <a:spcBef>
                <a:spcPts val="1200"/>
              </a:spcBef>
              <a:buClr>
                <a:schemeClr val="accent1">
                  <a:lumMod val="75000"/>
                </a:schemeClr>
              </a:buClr>
              <a:defRPr/>
            </a:pPr>
            <a:r>
              <a:rPr lang="en-US" altLang="zh-CN" b="1" dirty="0" smtClean="0">
                <a:latin typeface="黑体" panose="02010609060101010101" pitchFamily="49" charset="-122"/>
              </a:rPr>
              <a:t>2</a:t>
            </a:r>
            <a:r>
              <a:rPr lang="zh-CN" altLang="en-US" b="1" dirty="0" smtClean="0">
                <a:latin typeface="黑体" panose="02010609060101010101" pitchFamily="49" charset="-122"/>
              </a:rPr>
              <a:t>、多信道共用的概念</a:t>
            </a:r>
            <a:endParaRPr lang="en-US" altLang="zh-CN" sz="3200" b="1" dirty="0" smtClean="0">
              <a:latin typeface="黑体" panose="02010609060101010101" pitchFamily="49" charset="-122"/>
            </a:endParaRPr>
          </a:p>
          <a:p>
            <a:pPr lvl="1" eaLnBrk="1" hangingPunct="1">
              <a:lnSpc>
                <a:spcPct val="150000"/>
              </a:lnSpc>
              <a:spcBef>
                <a:spcPts val="1200"/>
              </a:spcBef>
              <a:buClr>
                <a:srgbClr val="0000FF"/>
              </a:buClr>
              <a:buFont typeface="Wingdings" panose="05000000000000000000" pitchFamily="2" charset="2"/>
              <a:buChar char="p"/>
              <a:defRPr/>
            </a:pPr>
            <a:r>
              <a:rPr lang="zh-CN" altLang="en-US" b="1" dirty="0" smtClean="0">
                <a:latin typeface="黑体" panose="02010609060101010101" pitchFamily="49" charset="-122"/>
              </a:rPr>
              <a:t> 多信道共用（中继）：由网内的大量用户共享相对较小数量的无线信道。</a:t>
            </a:r>
            <a:endParaRPr lang="en-US" altLang="zh-CN" b="1" dirty="0" smtClean="0">
              <a:latin typeface="黑体" panose="02010609060101010101" pitchFamily="49" charset="-122"/>
            </a:endParaRPr>
          </a:p>
          <a:p>
            <a:pPr lvl="2" eaLnBrk="1" hangingPunct="1">
              <a:lnSpc>
                <a:spcPct val="150000"/>
              </a:lnSpc>
              <a:spcBef>
                <a:spcPts val="1200"/>
              </a:spcBef>
              <a:buClr>
                <a:srgbClr val="FF0000"/>
              </a:buClr>
              <a:buFont typeface="Wingdings" panose="05000000000000000000" pitchFamily="2" charset="2"/>
              <a:buChar char="ü"/>
              <a:defRPr/>
            </a:pPr>
            <a:r>
              <a:rPr lang="zh-CN" altLang="en-US" b="1" dirty="0" smtClean="0">
                <a:latin typeface="黑体" panose="02010609060101010101" pitchFamily="49" charset="-122"/>
              </a:rPr>
              <a:t> 19世纪末由丹麦数学家爱尔兰提出</a:t>
            </a:r>
            <a:endParaRPr lang="en-US" altLang="zh-CN" b="1" dirty="0" smtClean="0">
              <a:latin typeface="黑体" panose="02010609060101010101" pitchFamily="49" charset="-122"/>
            </a:endParaRPr>
          </a:p>
          <a:p>
            <a:pPr lvl="2" eaLnBrk="1" hangingPunct="1">
              <a:lnSpc>
                <a:spcPct val="150000"/>
              </a:lnSpc>
              <a:spcBef>
                <a:spcPts val="1200"/>
              </a:spcBef>
              <a:buClr>
                <a:srgbClr val="FF0000"/>
              </a:buClr>
              <a:buFont typeface="Wingdings" panose="05000000000000000000" pitchFamily="2" charset="2"/>
              <a:buChar char="ü"/>
              <a:defRPr/>
            </a:pPr>
            <a:r>
              <a:rPr lang="zh-CN" altLang="en-US" b="1" dirty="0" smtClean="0">
                <a:latin typeface="黑体" panose="02010609060101010101" pitchFamily="49" charset="-122"/>
              </a:rPr>
              <a:t> 现在用他的名字作为话务量强度的单位</a:t>
            </a:r>
            <a:endParaRPr lang="en-US" altLang="zh-CN" b="1" dirty="0" smtClean="0">
              <a:latin typeface="黑体" panose="02010609060101010101" pitchFamily="49" charset="-122"/>
            </a:endParaRPr>
          </a:p>
          <a:p>
            <a:pPr lvl="1" eaLnBrk="1" hangingPunct="1">
              <a:lnSpc>
                <a:spcPct val="150000"/>
              </a:lnSpc>
              <a:spcBef>
                <a:spcPts val="1200"/>
              </a:spcBef>
              <a:buClr>
                <a:srgbClr val="0000FF"/>
              </a:buClr>
              <a:buFont typeface="Wingdings" panose="05000000000000000000" pitchFamily="2" charset="2"/>
              <a:buChar char="p"/>
              <a:defRPr/>
            </a:pPr>
            <a:r>
              <a:rPr lang="en-US" altLang="zh-CN" b="1" dirty="0" smtClean="0">
                <a:latin typeface="黑体" panose="02010609060101010101" pitchFamily="49" charset="-122"/>
              </a:rPr>
              <a:t> </a:t>
            </a:r>
            <a:r>
              <a:rPr lang="zh-CN" altLang="en-US" b="1" dirty="0" smtClean="0">
                <a:latin typeface="黑体" panose="02010609060101010101" pitchFamily="49" charset="-122"/>
              </a:rPr>
              <a:t>如何做到？</a:t>
            </a:r>
            <a:endParaRPr lang="zh-CN" altLang="en-US" b="1" dirty="0" smtClean="0">
              <a:latin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8">
                                            <p:txEl>
                                              <p:pRg st="4" end="4"/>
                                            </p:txEl>
                                          </p:spTgt>
                                        </p:tgtEl>
                                        <p:attrNameLst>
                                          <p:attrName>style.visibility</p:attrName>
                                        </p:attrNameLst>
                                      </p:cBhvr>
                                      <p:to>
                                        <p:strVal val="visible"/>
                                      </p:to>
                                    </p:set>
                                    <p:animEffect transition="in" filter="blinds(horizontal)">
                                      <p:cBhvr>
                                        <p:cTn id="7" dur="500"/>
                                        <p:tgtEl>
                                          <p:spTgt spid="2150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p:cNvSpPr>
            <a:spLocks noGrp="1" noChangeArrowheads="1"/>
          </p:cNvSpPr>
          <p:nvPr>
            <p:ph type="title"/>
          </p:nvPr>
        </p:nvSpPr>
        <p:spPr>
          <a:xfrm>
            <a:off x="728663" y="142875"/>
            <a:ext cx="7772400" cy="11430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一、多信道共用</a:t>
            </a:r>
            <a:r>
              <a:rPr lang="zh-CN" altLang="en-US" sz="3600" dirty="0" smtClean="0">
                <a:solidFill>
                  <a:schemeClr val="bg1"/>
                </a:solidFill>
                <a:latin typeface="方正兰亭粗黑简体" pitchFamily="2" charset="-122"/>
                <a:ea typeface="方正兰亭粗黑简体" pitchFamily="2" charset="-122"/>
              </a:rPr>
              <a:t>基本原理</a:t>
            </a:r>
            <a:endParaRPr lang="zh-CN" altLang="en-US" sz="3600" dirty="0" smtClean="0">
              <a:solidFill>
                <a:schemeClr val="bg1"/>
              </a:solidFill>
              <a:latin typeface="方正兰亭粗黑简体" pitchFamily="2" charset="-122"/>
              <a:ea typeface="方正兰亭粗黑简体" pitchFamily="2" charset="-122"/>
              <a:cs typeface="+mn-cs"/>
            </a:endParaRPr>
          </a:p>
        </p:txBody>
      </p:sp>
      <p:sp>
        <p:nvSpPr>
          <p:cNvPr id="21508" name="Rectangle 3"/>
          <p:cNvSpPr>
            <a:spLocks noGrp="1" noChangeArrowheads="1"/>
          </p:cNvSpPr>
          <p:nvPr>
            <p:ph type="body" idx="1"/>
          </p:nvPr>
        </p:nvSpPr>
        <p:spPr>
          <a:xfrm>
            <a:off x="642938" y="1428750"/>
            <a:ext cx="7772400" cy="4929188"/>
          </a:xfrm>
        </p:spPr>
        <p:txBody>
          <a:bodyPr/>
          <a:lstStyle/>
          <a:p>
            <a:pPr eaLnBrk="1" hangingPunct="1">
              <a:lnSpc>
                <a:spcPct val="150000"/>
              </a:lnSpc>
              <a:buClr>
                <a:schemeClr val="accent1">
                  <a:lumMod val="75000"/>
                </a:schemeClr>
              </a:buClr>
              <a:defRPr/>
            </a:pPr>
            <a:r>
              <a:rPr lang="en-US" altLang="zh-CN" b="1" dirty="0" smtClean="0">
                <a:latin typeface="黑体" panose="02010609060101010101" pitchFamily="49" charset="-122"/>
              </a:rPr>
              <a:t>3</a:t>
            </a:r>
            <a:r>
              <a:rPr lang="zh-CN" altLang="en-US" b="1" dirty="0" smtClean="0">
                <a:latin typeface="黑体" panose="02010609060101010101" pitchFamily="49" charset="-122"/>
              </a:rPr>
              <a:t>、多信道共用技术的基本思路</a:t>
            </a:r>
            <a:endParaRPr lang="zh-CN" altLang="en-US" b="1" dirty="0" smtClean="0">
              <a:latin typeface="黑体" panose="02010609060101010101" pitchFamily="49" charset="-122"/>
            </a:endParaRPr>
          </a:p>
        </p:txBody>
      </p:sp>
      <p:sp>
        <p:nvSpPr>
          <p:cNvPr id="5" name="AutoShape 8"/>
          <p:cNvSpPr>
            <a:spLocks noChangeArrowheads="1"/>
          </p:cNvSpPr>
          <p:nvPr/>
        </p:nvSpPr>
        <p:spPr bwMode="auto">
          <a:xfrm>
            <a:off x="533400" y="2357438"/>
            <a:ext cx="8229600" cy="3500437"/>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fontAlgn="auto">
              <a:lnSpc>
                <a:spcPct val="150000"/>
              </a:lnSpc>
              <a:spcAft>
                <a:spcPts val="0"/>
              </a:spcAft>
              <a:defRPr/>
            </a:pPr>
            <a:r>
              <a:rPr kumimoji="1" lang="zh-CN" altLang="en-US" sz="3200" b="1" kern="0" dirty="0" smtClean="0">
                <a:latin typeface="黑体" panose="02010609060101010101" pitchFamily="49" charset="-122"/>
                <a:ea typeface="黑体" panose="02010609060101010101" pitchFamily="49" charset="-122"/>
              </a:rPr>
              <a:t> 基本</a:t>
            </a:r>
            <a:r>
              <a:rPr kumimoji="1" lang="zh-CN" altLang="en-US" sz="3200" b="1" kern="0" dirty="0">
                <a:latin typeface="黑体" panose="02010609060101010101" pitchFamily="49" charset="-122"/>
                <a:ea typeface="黑体" panose="02010609060101010101" pitchFamily="49" charset="-122"/>
              </a:rPr>
              <a:t>思路 </a:t>
            </a:r>
            <a:r>
              <a:rPr kumimoji="1" lang="en-US" altLang="zh-CN" sz="3200" b="1" kern="0" dirty="0">
                <a:latin typeface="黑体" panose="02010609060101010101" pitchFamily="49" charset="-122"/>
                <a:ea typeface="黑体" panose="02010609060101010101" pitchFamily="49" charset="-122"/>
              </a:rPr>
              <a:t>- </a:t>
            </a:r>
            <a:r>
              <a:rPr kumimoji="1" lang="zh-CN" altLang="en-US" sz="3200" b="1" kern="0" dirty="0">
                <a:solidFill>
                  <a:srgbClr val="FF0000"/>
                </a:solidFill>
                <a:latin typeface="黑体" panose="02010609060101010101" pitchFamily="49" charset="-122"/>
                <a:ea typeface="黑体" panose="02010609060101010101" pitchFamily="49" charset="-122"/>
              </a:rPr>
              <a:t>按需分配</a:t>
            </a:r>
            <a:endParaRPr kumimoji="1" lang="en-US" altLang="zh-CN" sz="3200" b="1" kern="0" dirty="0">
              <a:solidFill>
                <a:srgbClr val="FF0000"/>
              </a:solidFill>
              <a:latin typeface="黑体" panose="02010609060101010101" pitchFamily="49" charset="-122"/>
              <a:ea typeface="黑体" panose="02010609060101010101" pitchFamily="49" charset="-122"/>
            </a:endParaRPr>
          </a:p>
          <a:p>
            <a:pPr>
              <a:lnSpc>
                <a:spcPct val="150000"/>
              </a:lnSpc>
              <a:spcBef>
                <a:spcPct val="20000"/>
              </a:spcBef>
              <a:buClr>
                <a:schemeClr val="accent1">
                  <a:lumMod val="75000"/>
                </a:schemeClr>
              </a:buClr>
              <a:buFont typeface="Wingdings" panose="05000000000000000000" pitchFamily="2" charset="2"/>
              <a:buNone/>
              <a:defRPr/>
            </a:pPr>
            <a:r>
              <a:rPr kumimoji="1" lang="zh-CN" altLang="en-US" sz="2800" b="1" kern="0" dirty="0">
                <a:latin typeface="黑体" panose="02010609060101010101" pitchFamily="49" charset="-122"/>
                <a:ea typeface="黑体" panose="02010609060101010101" pitchFamily="49" charset="-122"/>
              </a:rPr>
              <a:t>（</a:t>
            </a:r>
            <a:r>
              <a:rPr kumimoji="1" lang="en-US" altLang="zh-CN" sz="2800" b="1" kern="0" dirty="0">
                <a:latin typeface="黑体" panose="02010609060101010101" pitchFamily="49" charset="-122"/>
                <a:ea typeface="黑体" panose="02010609060101010101" pitchFamily="49" charset="-122"/>
              </a:rPr>
              <a:t>1</a:t>
            </a:r>
            <a:r>
              <a:rPr kumimoji="1" lang="zh-CN" altLang="en-US" sz="2800" b="1" kern="0" dirty="0">
                <a:latin typeface="黑体" panose="02010609060101010101" pitchFamily="49" charset="-122"/>
                <a:ea typeface="黑体" panose="02010609060101010101" pitchFamily="49" charset="-122"/>
              </a:rPr>
              <a:t>）当用户提出服务要求时，系统为其分配信道</a:t>
            </a:r>
            <a:endParaRPr kumimoji="1" lang="en-US" altLang="zh-CN" sz="2800" b="1" kern="0" dirty="0">
              <a:latin typeface="黑体" panose="02010609060101010101" pitchFamily="49" charset="-122"/>
              <a:ea typeface="黑体" panose="02010609060101010101" pitchFamily="49" charset="-122"/>
            </a:endParaRPr>
          </a:p>
          <a:p>
            <a:pPr>
              <a:lnSpc>
                <a:spcPct val="150000"/>
              </a:lnSpc>
              <a:spcBef>
                <a:spcPct val="20000"/>
              </a:spcBef>
              <a:buClr>
                <a:schemeClr val="accent1">
                  <a:lumMod val="75000"/>
                </a:schemeClr>
              </a:buClr>
              <a:buFont typeface="Wingdings" panose="05000000000000000000" pitchFamily="2" charset="2"/>
              <a:buNone/>
              <a:defRPr/>
            </a:pPr>
            <a:r>
              <a:rPr kumimoji="1" lang="zh-CN" altLang="en-US" sz="2800" b="1" kern="0" dirty="0">
                <a:latin typeface="黑体" panose="02010609060101010101" pitchFamily="49" charset="-122"/>
                <a:ea typeface="黑体" panose="02010609060101010101" pitchFamily="49" charset="-122"/>
              </a:rPr>
              <a:t>（</a:t>
            </a:r>
            <a:r>
              <a:rPr kumimoji="1" lang="en-US" altLang="zh-CN" sz="2800" b="1" kern="0" dirty="0">
                <a:latin typeface="黑体" panose="02010609060101010101" pitchFamily="49" charset="-122"/>
                <a:ea typeface="黑体" panose="02010609060101010101" pitchFamily="49" charset="-122"/>
              </a:rPr>
              <a:t>2</a:t>
            </a:r>
            <a:r>
              <a:rPr kumimoji="1" lang="zh-CN" altLang="en-US" sz="2800" b="1" kern="0" dirty="0">
                <a:latin typeface="黑体" panose="02010609060101010101" pitchFamily="49" charset="-122"/>
                <a:ea typeface="黑体" panose="02010609060101010101" pitchFamily="49" charset="-122"/>
              </a:rPr>
              <a:t>）当用户不需要服务时，信道被释放</a:t>
            </a:r>
            <a:endParaRPr kumimoji="1" lang="zh-CN" altLang="en-US" sz="3600" b="1" kern="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a:xfrm>
            <a:off x="685800" y="142875"/>
            <a:ext cx="7772400" cy="11430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一、多信道共用</a:t>
            </a:r>
            <a:r>
              <a:rPr lang="zh-CN" altLang="en-US" sz="3600" dirty="0" smtClean="0">
                <a:solidFill>
                  <a:schemeClr val="bg1"/>
                </a:solidFill>
                <a:latin typeface="方正兰亭粗黑简体" pitchFamily="2" charset="-122"/>
                <a:ea typeface="方正兰亭粗黑简体" pitchFamily="2" charset="-122"/>
              </a:rPr>
              <a:t>基本原理</a:t>
            </a:r>
            <a:endParaRPr lang="zh-CN" altLang="en-US" sz="3600" dirty="0" smtClean="0">
              <a:solidFill>
                <a:schemeClr val="bg1"/>
              </a:solidFill>
              <a:latin typeface="方正兰亭粗黑简体" pitchFamily="2" charset="-122"/>
              <a:ea typeface="方正兰亭粗黑简体" pitchFamily="2" charset="-122"/>
              <a:cs typeface="+mn-cs"/>
            </a:endParaRPr>
          </a:p>
        </p:txBody>
      </p:sp>
      <p:sp>
        <p:nvSpPr>
          <p:cNvPr id="21508" name="Rectangle 3"/>
          <p:cNvSpPr>
            <a:spLocks noGrp="1" noChangeArrowheads="1"/>
          </p:cNvSpPr>
          <p:nvPr>
            <p:ph type="body" idx="1"/>
          </p:nvPr>
        </p:nvSpPr>
        <p:spPr>
          <a:xfrm>
            <a:off x="642938" y="1285875"/>
            <a:ext cx="7772400" cy="4929188"/>
          </a:xfrm>
        </p:spPr>
        <p:txBody>
          <a:bodyPr/>
          <a:lstStyle/>
          <a:p>
            <a:pPr>
              <a:lnSpc>
                <a:spcPct val="150000"/>
              </a:lnSpc>
              <a:buClr>
                <a:schemeClr val="accent1">
                  <a:lumMod val="75000"/>
                </a:schemeClr>
              </a:buClr>
              <a:defRPr/>
            </a:pPr>
            <a:r>
              <a:rPr lang="en-US" altLang="zh-CN" b="1" dirty="0" smtClean="0">
                <a:latin typeface="黑体" panose="02010609060101010101" pitchFamily="49" charset="-122"/>
              </a:rPr>
              <a:t>4</a:t>
            </a:r>
            <a:r>
              <a:rPr lang="zh-CN" altLang="en-US" b="1" dirty="0" smtClean="0">
                <a:latin typeface="黑体" panose="02010609060101010101" pitchFamily="49" charset="-122"/>
              </a:rPr>
              <a:t>、多信道共用技术的基本思路</a:t>
            </a:r>
            <a:endParaRPr lang="zh-CN" altLang="en-US" b="1" dirty="0" smtClean="0">
              <a:latin typeface="黑体" panose="02010609060101010101" pitchFamily="49" charset="-122"/>
            </a:endParaRPr>
          </a:p>
          <a:p>
            <a:pPr eaLnBrk="1" hangingPunct="1">
              <a:lnSpc>
                <a:spcPct val="150000"/>
              </a:lnSpc>
              <a:buClr>
                <a:srgbClr val="0000FF"/>
              </a:buClr>
              <a:buFont typeface="Wingdings" panose="05000000000000000000" pitchFamily="2" charset="2"/>
              <a:buChar char="p"/>
              <a:defRPr/>
            </a:pPr>
            <a:r>
              <a:rPr lang="zh-CN" altLang="en-US" sz="2400" b="1" dirty="0" smtClean="0">
                <a:latin typeface="黑体" panose="02010609060101010101" pitchFamily="49" charset="-122"/>
              </a:rPr>
              <a:t> 数学模型抽象：</a:t>
            </a:r>
            <a:r>
              <a:rPr lang="en-US" altLang="zh-CN" sz="2400" b="1" dirty="0" smtClean="0">
                <a:latin typeface="黑体" panose="02010609060101010101" pitchFamily="49" charset="-122"/>
              </a:rPr>
              <a:t>M</a:t>
            </a:r>
            <a:r>
              <a:rPr lang="zh-CN" altLang="en-US" sz="2400" b="1" dirty="0" smtClean="0">
                <a:latin typeface="黑体" panose="02010609060101010101" pitchFamily="49" charset="-122"/>
              </a:rPr>
              <a:t>个用户，   个信道</a:t>
            </a:r>
            <a:endParaRPr lang="zh-CN" altLang="en-US" sz="2400" b="1" dirty="0" smtClean="0">
              <a:latin typeface="黑体" panose="02010609060101010101" pitchFamily="49" charset="-122"/>
            </a:endParaRPr>
          </a:p>
          <a:p>
            <a:pPr lvl="1" eaLnBrk="1" hangingPunct="1">
              <a:lnSpc>
                <a:spcPct val="150000"/>
              </a:lnSpc>
              <a:buClr>
                <a:srgbClr val="0000FF"/>
              </a:buClr>
              <a:defRPr/>
            </a:pPr>
            <a:r>
              <a:rPr lang="zh-CN" altLang="en-US" b="1" dirty="0" smtClean="0">
                <a:latin typeface="黑体" panose="02010609060101010101" pitchFamily="49" charset="-122"/>
              </a:rPr>
              <a:t> 若无空闲信道，则新用户被阻塞或需要排队等待服务</a:t>
            </a:r>
            <a:endParaRPr lang="zh-CN" altLang="en-US" b="1" dirty="0" smtClean="0">
              <a:latin typeface="黑体" panose="02010609060101010101" pitchFamily="49" charset="-122"/>
            </a:endParaRPr>
          </a:p>
          <a:p>
            <a:pPr lvl="2">
              <a:lnSpc>
                <a:spcPct val="150000"/>
              </a:lnSpc>
              <a:buClr>
                <a:srgbClr val="FF0000"/>
              </a:buClr>
              <a:buFont typeface="Wingdings" panose="05000000000000000000" pitchFamily="2" charset="2"/>
              <a:buChar char="ü"/>
              <a:defRPr/>
            </a:pPr>
            <a:r>
              <a:rPr lang="en-US" altLang="zh-CN" b="1" dirty="0" smtClean="0">
                <a:latin typeface="黑体" panose="02010609060101010101" pitchFamily="49" charset="-122"/>
              </a:rPr>
              <a:t>  M≤   </a:t>
            </a:r>
            <a:r>
              <a:rPr lang="en-US" altLang="zh-CN" b="1" dirty="0" smtClean="0">
                <a:latin typeface="Times New Roman" panose="02020603050405020304" pitchFamily="18" charset="0"/>
                <a:cs typeface="Times New Roman" panose="02020603050405020304" pitchFamily="18" charset="0"/>
              </a:rPr>
              <a:t> </a:t>
            </a:r>
            <a:r>
              <a:rPr lang="zh-CN" altLang="en-US" b="1" dirty="0" smtClean="0">
                <a:latin typeface="黑体" panose="02010609060101010101" pitchFamily="49" charset="-122"/>
              </a:rPr>
              <a:t>　不存在阻塞</a:t>
            </a:r>
            <a:endParaRPr lang="zh-CN" altLang="en-US" b="1" dirty="0" smtClean="0">
              <a:latin typeface="黑体" panose="02010609060101010101" pitchFamily="49" charset="-122"/>
            </a:endParaRPr>
          </a:p>
          <a:p>
            <a:pPr lvl="2">
              <a:lnSpc>
                <a:spcPct val="150000"/>
              </a:lnSpc>
              <a:buClr>
                <a:srgbClr val="FF0000"/>
              </a:buClr>
              <a:buFont typeface="Wingdings" panose="05000000000000000000" pitchFamily="2" charset="2"/>
              <a:buChar char="ü"/>
              <a:defRPr/>
            </a:pPr>
            <a:r>
              <a:rPr lang="en-US" altLang="zh-CN" b="1" dirty="0" smtClean="0">
                <a:latin typeface="黑体" panose="02010609060101010101" pitchFamily="49" charset="-122"/>
              </a:rPr>
              <a:t>  M</a:t>
            </a:r>
            <a:r>
              <a:rPr lang="zh-CN" altLang="en-US" b="1" dirty="0" smtClean="0">
                <a:latin typeface="黑体" panose="02010609060101010101" pitchFamily="49" charset="-122"/>
              </a:rPr>
              <a:t>＞   </a:t>
            </a:r>
            <a:r>
              <a:rPr lang="en-US" altLang="zh-CN" b="1" dirty="0" smtClean="0">
                <a:latin typeface="Times New Roman" panose="02020603050405020304" pitchFamily="18" charset="0"/>
                <a:cs typeface="Times New Roman" panose="02020603050405020304" pitchFamily="18" charset="0"/>
              </a:rPr>
              <a:t> </a:t>
            </a:r>
            <a:r>
              <a:rPr lang="zh-CN" altLang="en-US" b="1" dirty="0" smtClean="0">
                <a:latin typeface="黑体" panose="02010609060101010101" pitchFamily="49" charset="-122"/>
              </a:rPr>
              <a:t>　存在阻塞</a:t>
            </a:r>
            <a:r>
              <a:rPr lang="en-US" altLang="zh-CN" b="1" dirty="0" smtClean="0">
                <a:latin typeface="黑体" panose="02010609060101010101" pitchFamily="49" charset="-122"/>
              </a:rPr>
              <a:t> </a:t>
            </a:r>
            <a:endParaRPr lang="zh-CN" altLang="en-US" b="1" dirty="0" smtClean="0">
              <a:latin typeface="黑体" panose="02010609060101010101" pitchFamily="49" charset="-122"/>
            </a:endParaRPr>
          </a:p>
        </p:txBody>
      </p:sp>
      <p:graphicFrame>
        <p:nvGraphicFramePr>
          <p:cNvPr id="124929" name="Object 1"/>
          <p:cNvGraphicFramePr>
            <a:graphicFrameLocks noChangeAspect="1"/>
          </p:cNvGraphicFramePr>
          <p:nvPr/>
        </p:nvGraphicFramePr>
        <p:xfrm>
          <a:off x="2438400" y="3818890"/>
          <a:ext cx="251460" cy="501650"/>
        </p:xfrm>
        <a:graphic>
          <a:graphicData uri="http://schemas.openxmlformats.org/presentationml/2006/ole">
            <mc:AlternateContent xmlns:mc="http://schemas.openxmlformats.org/markup-compatibility/2006">
              <mc:Choice xmlns:v="urn:schemas-microsoft-com:vml" Requires="v">
                <p:oleObj spid="_x0000_s121882" name="Equation" r:id="rId1" imgW="88900" imgH="177165" progId="">
                  <p:embed/>
                </p:oleObj>
              </mc:Choice>
              <mc:Fallback>
                <p:oleObj name="Equation" r:id="rId1" imgW="88900" imgH="177165" progId="">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3818890"/>
                        <a:ext cx="25146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1861" name="Object 1"/>
          <p:cNvGraphicFramePr>
            <a:graphicFrameLocks noChangeAspect="1"/>
          </p:cNvGraphicFramePr>
          <p:nvPr/>
        </p:nvGraphicFramePr>
        <p:xfrm>
          <a:off x="4794885" y="2133600"/>
          <a:ext cx="255905" cy="511175"/>
        </p:xfrm>
        <a:graphic>
          <a:graphicData uri="http://schemas.openxmlformats.org/presentationml/2006/ole">
            <mc:AlternateContent xmlns:mc="http://schemas.openxmlformats.org/markup-compatibility/2006">
              <mc:Choice xmlns:v="urn:schemas-microsoft-com:vml" Requires="v">
                <p:oleObj spid="_x0000_s121883" name="Equation" r:id="rId3" imgW="88900" imgH="177165" progId="">
                  <p:embed/>
                </p:oleObj>
              </mc:Choice>
              <mc:Fallback>
                <p:oleObj name="Equation" r:id="rId3" imgW="88900" imgH="177165" progId="">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94885" y="2133600"/>
                        <a:ext cx="25590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7" name="Object 1"/>
          <p:cNvGraphicFramePr>
            <a:graphicFrameLocks noChangeAspect="1"/>
          </p:cNvGraphicFramePr>
          <p:nvPr/>
        </p:nvGraphicFramePr>
        <p:xfrm>
          <a:off x="2479675" y="3276600"/>
          <a:ext cx="271780" cy="542290"/>
        </p:xfrm>
        <a:graphic>
          <a:graphicData uri="http://schemas.openxmlformats.org/presentationml/2006/ole">
            <mc:AlternateContent xmlns:mc="http://schemas.openxmlformats.org/markup-compatibility/2006">
              <mc:Choice xmlns:v="urn:schemas-microsoft-com:vml" Requires="v">
                <p:oleObj spid="_x0000_s121884" name="Equation" r:id="rId4" imgW="88900" imgH="177165" progId="">
                  <p:embed/>
                </p:oleObj>
              </mc:Choice>
              <mc:Fallback>
                <p:oleObj name="Equation" r:id="rId4" imgW="88900" imgH="177165" progId="">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79675" y="3276600"/>
                        <a:ext cx="271780" cy="542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9" name="组合 8"/>
          <p:cNvGrpSpPr/>
          <p:nvPr/>
        </p:nvGrpSpPr>
        <p:grpSpPr bwMode="auto">
          <a:xfrm>
            <a:off x="1295400" y="4975309"/>
            <a:ext cx="6643687" cy="785812"/>
            <a:chOff x="1357290" y="5357826"/>
            <a:chExt cx="6643734" cy="785818"/>
          </a:xfrm>
        </p:grpSpPr>
        <p:sp>
          <p:nvSpPr>
            <p:cNvPr id="4" name="AutoShape 8"/>
            <p:cNvSpPr>
              <a:spLocks noChangeArrowheads="1"/>
            </p:cNvSpPr>
            <p:nvPr/>
          </p:nvSpPr>
          <p:spPr bwMode="auto">
            <a:xfrm>
              <a:off x="1357290" y="5357826"/>
              <a:ext cx="6643734" cy="785818"/>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algn="ctr" fontAlgn="auto">
                <a:lnSpc>
                  <a:spcPct val="150000"/>
                </a:lnSpc>
                <a:spcAft>
                  <a:spcPts val="0"/>
                </a:spcAft>
                <a:defRPr/>
              </a:pPr>
              <a:r>
                <a:rPr kumimoji="1" lang="zh-CN" altLang="en-US" sz="2800" b="1" kern="0" dirty="0">
                  <a:solidFill>
                    <a:srgbClr val="FF0000"/>
                  </a:solidFill>
                  <a:latin typeface="黑体" panose="02010609060101010101" pitchFamily="49" charset="-122"/>
                  <a:ea typeface="黑体" panose="02010609060101010101" pitchFamily="49" charset="-122"/>
                </a:rPr>
                <a:t>思考</a:t>
              </a:r>
              <a:r>
                <a:rPr kumimoji="1" lang="zh-CN" altLang="en-US" sz="2800" b="1" kern="0" dirty="0">
                  <a:latin typeface="黑体" panose="02010609060101010101" pitchFamily="49" charset="-122"/>
                  <a:ea typeface="黑体" panose="02010609060101010101" pitchFamily="49" charset="-122"/>
                </a:rPr>
                <a:t>：</a:t>
              </a:r>
              <a:r>
                <a:rPr kumimoji="1" lang="en-US" altLang="zh-CN" sz="2800" b="1" kern="0" dirty="0">
                  <a:latin typeface="黑体" panose="02010609060101010101" pitchFamily="49" charset="-122"/>
                  <a:ea typeface="黑体" panose="02010609060101010101" pitchFamily="49" charset="-122"/>
                </a:rPr>
                <a:t> M</a:t>
              </a:r>
              <a:r>
                <a:rPr kumimoji="1" lang="zh-CN" altLang="en-US" sz="2800" b="1" kern="0" dirty="0">
                  <a:latin typeface="黑体" panose="02010609060101010101" pitchFamily="49" charset="-122"/>
                  <a:ea typeface="黑体" panose="02010609060101010101" pitchFamily="49" charset="-122"/>
                </a:rPr>
                <a:t>与</a:t>
              </a:r>
              <a:r>
                <a:rPr kumimoji="1" lang="en-US" altLang="zh-CN" sz="2800" b="1" kern="0" dirty="0">
                  <a:latin typeface="黑体" panose="02010609060101010101" pitchFamily="49" charset="-122"/>
                  <a:ea typeface="黑体" panose="02010609060101010101" pitchFamily="49" charset="-122"/>
                </a:rPr>
                <a:t>  </a:t>
              </a:r>
              <a:r>
                <a:rPr kumimoji="1" lang="zh-CN" altLang="en-US" sz="2800" b="1" kern="0" dirty="0">
                  <a:latin typeface="黑体" panose="02010609060101010101" pitchFamily="49" charset="-122"/>
                  <a:ea typeface="黑体" panose="02010609060101010101" pitchFamily="49" charset="-122"/>
                </a:rPr>
                <a:t>怎样</a:t>
              </a:r>
              <a:r>
                <a:rPr kumimoji="1" lang="zh-CN" altLang="en-US" sz="2800" b="1" kern="0" dirty="0">
                  <a:latin typeface="黑体" panose="02010609060101010101" pitchFamily="49" charset="-122"/>
                  <a:ea typeface="黑体" panose="02010609060101010101" pitchFamily="49" charset="-122"/>
                </a:rPr>
                <a:t>关系才合理</a:t>
              </a:r>
              <a:r>
                <a:rPr kumimoji="1" lang="zh-CN" altLang="en-US" sz="2800" b="1" kern="0" dirty="0">
                  <a:latin typeface="黑体" panose="02010609060101010101" pitchFamily="49" charset="-122"/>
                  <a:ea typeface="黑体" panose="02010609060101010101" pitchFamily="49" charset="-122"/>
                </a:rPr>
                <a:t>？</a:t>
              </a:r>
              <a:endParaRPr kumimoji="1" lang="zh-CN" altLang="en-US" sz="2800" b="1" kern="0" dirty="0">
                <a:latin typeface="黑体" panose="02010609060101010101" pitchFamily="49" charset="-122"/>
                <a:ea typeface="黑体" panose="02010609060101010101" pitchFamily="49" charset="-122"/>
              </a:endParaRPr>
            </a:p>
          </p:txBody>
        </p:sp>
        <p:graphicFrame>
          <p:nvGraphicFramePr>
            <p:cNvPr id="121865" name="Object 1"/>
            <p:cNvGraphicFramePr>
              <a:graphicFrameLocks noChangeAspect="1"/>
            </p:cNvGraphicFramePr>
            <p:nvPr/>
          </p:nvGraphicFramePr>
          <p:xfrm>
            <a:off x="4033834" y="5602938"/>
            <a:ext cx="198121" cy="398148"/>
          </p:xfrm>
          <a:graphic>
            <a:graphicData uri="http://schemas.openxmlformats.org/presentationml/2006/ole">
              <mc:AlternateContent xmlns:mc="http://schemas.openxmlformats.org/markup-compatibility/2006">
                <mc:Choice xmlns:v="urn:schemas-microsoft-com:vml" Requires="v">
                  <p:oleObj spid="_x0000_s121885" name="Equation" r:id="rId5" imgW="88900" imgH="177165" progId="">
                    <p:embed/>
                  </p:oleObj>
                </mc:Choice>
                <mc:Fallback>
                  <p:oleObj name="Equation" r:id="rId5" imgW="88900" imgH="177165" progId="">
                    <p:embed/>
                    <p:pic>
                      <p:nvPicPr>
                        <p:cNvPr id="0" name="Object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33834" y="5602938"/>
                          <a:ext cx="198121" cy="398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1508">
                                            <p:txEl>
                                              <p:pRg st="3" end="3"/>
                                            </p:txEl>
                                          </p:spTgt>
                                        </p:tgtEl>
                                        <p:attrNameLst>
                                          <p:attrName>style.visibility</p:attrName>
                                        </p:attrNameLst>
                                      </p:cBhvr>
                                      <p:to>
                                        <p:strVal val="visible"/>
                                      </p:to>
                                    </p:set>
                                    <p:animEffect transition="in" filter="blinds(horizontal)">
                                      <p:cBhvr>
                                        <p:cTn id="7" dur="500"/>
                                        <p:tgtEl>
                                          <p:spTgt spid="21508">
                                            <p:txEl>
                                              <p:pRg st="3" end="3"/>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24929"/>
                                        </p:tgtEl>
                                        <p:attrNameLst>
                                          <p:attrName>style.visibility</p:attrName>
                                        </p:attrNameLst>
                                      </p:cBhvr>
                                      <p:to>
                                        <p:strVal val="visible"/>
                                      </p:to>
                                    </p:set>
                                    <p:animEffect transition="in" filter="blinds(horizontal)">
                                      <p:cBhvr>
                                        <p:cTn id="10" dur="500"/>
                                        <p:tgtEl>
                                          <p:spTgt spid="124929"/>
                                        </p:tgtEl>
                                      </p:cBhvr>
                                    </p:animEffect>
                                  </p:childTnLst>
                                </p:cTn>
                              </p:par>
                              <p:par>
                                <p:cTn id="11" presetID="3" presetClass="entr" presetSubtype="10" fill="hold" nodeType="withEffect">
                                  <p:stCondLst>
                                    <p:cond delay="0"/>
                                  </p:stCondLst>
                                  <p:childTnLst>
                                    <p:set>
                                      <p:cBhvr>
                                        <p:cTn id="12" dur="1" fill="hold">
                                          <p:stCondLst>
                                            <p:cond delay="0"/>
                                          </p:stCondLst>
                                        </p:cTn>
                                        <p:tgtEl>
                                          <p:spTgt spid="21508">
                                            <p:txEl>
                                              <p:pRg st="4" end="4"/>
                                            </p:txEl>
                                          </p:spTgt>
                                        </p:tgtEl>
                                        <p:attrNameLst>
                                          <p:attrName>style.visibility</p:attrName>
                                        </p:attrNameLst>
                                      </p:cBhvr>
                                      <p:to>
                                        <p:strVal val="visible"/>
                                      </p:to>
                                    </p:set>
                                    <p:animEffect transition="in" filter="blinds(horizontal)">
                                      <p:cBhvr>
                                        <p:cTn id="13" dur="500"/>
                                        <p:tgtEl>
                                          <p:spTgt spid="21508">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3"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blinds(horizontal)">
                                      <p:cBhvr>
                                        <p:cTn id="21"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Rectangle 2"/>
          <p:cNvSpPr>
            <a:spLocks noGrp="1" noChangeArrowheads="1"/>
          </p:cNvSpPr>
          <p:nvPr>
            <p:ph type="title"/>
          </p:nvPr>
        </p:nvSpPr>
        <p:spPr>
          <a:xfrm>
            <a:off x="728663" y="142875"/>
            <a:ext cx="7772400" cy="11430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二、话务量与呼损</a:t>
            </a:r>
            <a:endParaRPr lang="zh-CN" altLang="en-US" sz="3600" dirty="0" smtClean="0">
              <a:solidFill>
                <a:schemeClr val="bg1"/>
              </a:solidFill>
              <a:latin typeface="方正兰亭粗黑简体" pitchFamily="2" charset="-122"/>
              <a:ea typeface="方正兰亭粗黑简体" pitchFamily="2" charset="-122"/>
              <a:cs typeface="+mn-cs"/>
            </a:endParaRPr>
          </a:p>
        </p:txBody>
      </p:sp>
      <p:sp>
        <p:nvSpPr>
          <p:cNvPr id="51204" name="Rectangle 3"/>
          <p:cNvSpPr>
            <a:spLocks noGrp="1" noChangeArrowheads="1"/>
          </p:cNvSpPr>
          <p:nvPr>
            <p:ph type="body" idx="1"/>
          </p:nvPr>
        </p:nvSpPr>
        <p:spPr>
          <a:xfrm>
            <a:off x="590550" y="990600"/>
            <a:ext cx="8143875" cy="2786063"/>
          </a:xfrm>
        </p:spPr>
        <p:txBody>
          <a:bodyPr>
            <a:normAutofit fontScale="85000" lnSpcReduction="10000"/>
          </a:bodyPr>
          <a:lstStyle/>
          <a:p>
            <a:pPr algn="just" eaLnBrk="1" hangingPunct="1">
              <a:lnSpc>
                <a:spcPct val="150000"/>
              </a:lnSpc>
              <a:buClr>
                <a:schemeClr val="accent1">
                  <a:lumMod val="75000"/>
                </a:schemeClr>
              </a:buClr>
              <a:defRPr/>
            </a:pPr>
            <a:r>
              <a:rPr lang="en-US" altLang="zh-CN" b="1" dirty="0" smtClean="0">
                <a:latin typeface="黑体" panose="02010609060101010101" pitchFamily="49" charset="-122"/>
              </a:rPr>
              <a:t>1</a:t>
            </a:r>
            <a:r>
              <a:rPr lang="zh-CN" altLang="en-US" b="1" dirty="0" smtClean="0">
                <a:latin typeface="黑体" panose="02010609060101010101" pitchFamily="49" charset="-122"/>
              </a:rPr>
              <a:t>）话音业务</a:t>
            </a:r>
            <a:endParaRPr lang="en-US" altLang="zh-CN" b="1" dirty="0" smtClean="0">
              <a:latin typeface="黑体" panose="02010609060101010101" pitchFamily="49" charset="-122"/>
            </a:endParaRPr>
          </a:p>
          <a:p>
            <a:pPr algn="just" eaLnBrk="1" hangingPunct="1">
              <a:lnSpc>
                <a:spcPct val="150000"/>
              </a:lnSpc>
              <a:buClr>
                <a:schemeClr val="accent1">
                  <a:lumMod val="75000"/>
                </a:schemeClr>
              </a:buClr>
              <a:defRPr/>
            </a:pPr>
            <a:r>
              <a:rPr lang="zh-CN" altLang="en-US" sz="2400" b="1" dirty="0" smtClean="0">
                <a:latin typeface="黑体" panose="02010609060101010101" pitchFamily="49" charset="-122"/>
              </a:rPr>
              <a:t> </a:t>
            </a:r>
            <a:r>
              <a:rPr lang="zh-CN" altLang="en-US" b="1" dirty="0" smtClean="0">
                <a:latin typeface="黑体" panose="02010609060101010101" pitchFamily="49" charset="-122"/>
              </a:rPr>
              <a:t>度量话音通信中业务量的大小 ，其如同客流量。</a:t>
            </a:r>
            <a:endParaRPr lang="en-US" altLang="zh-CN" b="1" dirty="0" smtClean="0">
              <a:latin typeface="黑体" panose="02010609060101010101" pitchFamily="49" charset="-122"/>
            </a:endParaRPr>
          </a:p>
          <a:p>
            <a:pPr algn="just">
              <a:lnSpc>
                <a:spcPct val="150000"/>
              </a:lnSpc>
              <a:buClr>
                <a:srgbClr val="0000FF"/>
              </a:buClr>
              <a:defRPr/>
            </a:pPr>
            <a:r>
              <a:rPr lang="en-US" altLang="zh-CN" b="1" dirty="0" smtClean="0">
                <a:latin typeface="黑体" panose="02010609060101010101" pitchFamily="49" charset="-122"/>
              </a:rPr>
              <a:t> </a:t>
            </a:r>
            <a:r>
              <a:rPr lang="zh-CN" altLang="en-US" b="1" dirty="0" smtClean="0">
                <a:latin typeface="黑体" panose="02010609060101010101" pitchFamily="49" charset="-122"/>
              </a:rPr>
              <a:t>（</a:t>
            </a:r>
            <a:r>
              <a:rPr lang="en-US" altLang="zh-CN" b="1" dirty="0" smtClean="0">
                <a:latin typeface="黑体" panose="02010609060101010101" pitchFamily="49" charset="-122"/>
              </a:rPr>
              <a:t>1</a:t>
            </a:r>
            <a:r>
              <a:rPr lang="zh-CN" altLang="en-US" b="1" dirty="0" smtClean="0">
                <a:latin typeface="黑体" panose="02010609060101010101" pitchFamily="49" charset="-122"/>
              </a:rPr>
              <a:t>）呼叫话务量</a:t>
            </a:r>
            <a:endParaRPr lang="en-US" altLang="zh-CN" b="1" dirty="0" smtClean="0">
              <a:latin typeface="黑体" panose="02010609060101010101" pitchFamily="49" charset="-122"/>
            </a:endParaRPr>
          </a:p>
          <a:p>
            <a:pPr lvl="1" algn="just">
              <a:lnSpc>
                <a:spcPct val="150000"/>
              </a:lnSpc>
              <a:buClr>
                <a:srgbClr val="0000FF"/>
              </a:buClr>
              <a:buFont typeface="Wingdings" panose="05000000000000000000" pitchFamily="2" charset="2"/>
              <a:buChar char="p"/>
              <a:defRPr/>
            </a:pPr>
            <a:r>
              <a:rPr lang="zh-CN" altLang="en-US" b="1" dirty="0" smtClean="0">
                <a:latin typeface="黑体" panose="02010609060101010101" pitchFamily="49" charset="-122"/>
              </a:rPr>
              <a:t>定义：单位时间内的平均电话交换量</a:t>
            </a:r>
            <a:r>
              <a:rPr lang="en-US" altLang="zh-CN" b="1" dirty="0" smtClean="0">
                <a:latin typeface="黑体" panose="02010609060101010101" pitchFamily="49" charset="-122"/>
              </a:rPr>
              <a:t> </a:t>
            </a:r>
            <a:endParaRPr lang="en-US" altLang="zh-CN" b="1" dirty="0" smtClean="0">
              <a:latin typeface="黑体" panose="02010609060101010101" pitchFamily="49" charset="-122"/>
            </a:endParaRPr>
          </a:p>
          <a:p>
            <a:pPr lvl="1" algn="just" eaLnBrk="1" hangingPunct="1">
              <a:lnSpc>
                <a:spcPct val="150000"/>
              </a:lnSpc>
              <a:buClr>
                <a:srgbClr val="0000FF"/>
              </a:buClr>
              <a:buFont typeface="Wingdings" panose="05000000000000000000" pitchFamily="2" charset="2"/>
              <a:buChar char="p"/>
              <a:defRPr/>
            </a:pPr>
            <a:r>
              <a:rPr lang="zh-CN" altLang="en-US" b="1" dirty="0" smtClean="0">
                <a:latin typeface="黑体" panose="02010609060101010101" pitchFamily="49" charset="-122"/>
              </a:rPr>
              <a:t>表达式</a:t>
            </a:r>
            <a:endParaRPr lang="en-US" altLang="zh-CN" b="1" dirty="0" smtClean="0">
              <a:latin typeface="黑体" panose="02010609060101010101" pitchFamily="49" charset="-122"/>
            </a:endParaRPr>
          </a:p>
        </p:txBody>
      </p:sp>
      <p:sp>
        <p:nvSpPr>
          <p:cNvPr id="16391" name="矩形 5"/>
          <p:cNvSpPr>
            <a:spLocks noRot="1" noChangeAspect="1" noMove="1" noResize="1" noEditPoints="1" noAdjustHandles="1" noChangeArrowheads="1" noChangeShapeType="1" noTextEdit="1"/>
          </p:cNvSpPr>
          <p:nvPr/>
        </p:nvSpPr>
        <p:spPr bwMode="auto">
          <a:xfrm>
            <a:off x="928662" y="4519705"/>
            <a:ext cx="7786688" cy="1274195"/>
          </a:xfrm>
          <a:prstGeom prst="rect">
            <a:avLst/>
          </a:prstGeom>
          <a:blipFill rotWithShape="1">
            <a:blip r:embed="rId1"/>
            <a:stretch>
              <a:fillRect l="-1174" t="-5263" b="-10048"/>
            </a:stretch>
          </a:blipFill>
          <a:ln w="9525">
            <a:noFill/>
            <a:miter lim="800000"/>
          </a:ln>
        </p:spPr>
        <p:txBody>
          <a:bodyPr/>
          <a:lstStyle/>
          <a:p>
            <a:r>
              <a:rPr lang="zh-CN" altLang="en-US">
                <a:noFill/>
              </a:rPr>
              <a:t> </a:t>
            </a:r>
            <a:endParaRPr lang="zh-CN" altLang="en-US">
              <a:noFill/>
            </a:endParaRPr>
          </a:p>
        </p:txBody>
      </p:sp>
      <p:sp>
        <p:nvSpPr>
          <p:cNvPr id="3" name="矩形 2"/>
          <p:cNvSpPr>
            <a:spLocks noRot="1" noChangeAspect="1" noMove="1" noResize="1" noEditPoints="1" noAdjustHandles="1" noChangeArrowheads="1" noChangeShapeType="1" noTextEdit="1"/>
          </p:cNvSpPr>
          <p:nvPr/>
        </p:nvSpPr>
        <p:spPr>
          <a:xfrm>
            <a:off x="3048000" y="3810000"/>
            <a:ext cx="2285999" cy="523220"/>
          </a:xfrm>
          <a:prstGeom prst="rect">
            <a:avLst/>
          </a:prstGeom>
          <a:blipFill rotWithShape="1">
            <a:blip r:embed="rId2"/>
            <a:stretch>
              <a:fillRect/>
            </a:stretch>
          </a:blipFill>
        </p:spPr>
        <p:txBody>
          <a:bodyPr/>
          <a:lstStyle/>
          <a:p>
            <a:r>
              <a:rPr lang="zh-CN" altLang="en-US">
                <a:noFill/>
              </a:rPr>
              <a:t> </a:t>
            </a:r>
            <a:endParaRPr lang="zh-CN" altLang="en-US">
              <a:noFill/>
            </a:endParaRPr>
          </a:p>
        </p:txBody>
      </p:sp>
      <p:sp>
        <p:nvSpPr>
          <p:cNvPr id="2" name="文本框 1"/>
          <p:cNvSpPr txBox="1"/>
          <p:nvPr/>
        </p:nvSpPr>
        <p:spPr>
          <a:xfrm>
            <a:off x="381000" y="304800"/>
            <a:ext cx="4572000" cy="737235"/>
          </a:xfrm>
          <a:prstGeom prst="rect">
            <a:avLst/>
          </a:prstGeom>
          <a:noFill/>
        </p:spPr>
        <p:txBody>
          <a:bodyPr wrap="square" rtlCol="0" anchor="t">
            <a:spAutoFit/>
            <a:scene3d>
              <a:camera prst="orthographicFront"/>
              <a:lightRig rig="threePt" dir="t"/>
            </a:scene3d>
          </a:bodyPr>
          <a:p>
            <a:pPr>
              <a:lnSpc>
                <a:spcPct val="150000"/>
              </a:lnSpc>
              <a:buClr>
                <a:schemeClr val="accent1">
                  <a:lumMod val="75000"/>
                </a:schemeClr>
              </a:buClr>
              <a:defRPr/>
            </a:pPr>
            <a:r>
              <a:rPr lang="en-US" altLang="zh-CN" sz="2800" b="1" dirty="0" smtClean="0">
                <a:ln/>
                <a:solidFill>
                  <a:schemeClr val="tx1"/>
                </a:solidFill>
                <a:effectLst>
                  <a:outerShdw blurRad="38100" dist="19050" dir="2700000" algn="tl" rotWithShape="0">
                    <a:schemeClr val="dk1">
                      <a:alpha val="40000"/>
                    </a:schemeClr>
                  </a:outerShdw>
                </a:effectLst>
                <a:latin typeface="黑体" panose="02010609060101010101" pitchFamily="49" charset="-122"/>
                <a:sym typeface="+mn-ea"/>
              </a:rPr>
              <a:t>4</a:t>
            </a:r>
            <a:r>
              <a:rPr lang="zh-CN" altLang="en-US" sz="2800" b="1" dirty="0" smtClean="0">
                <a:ln/>
                <a:solidFill>
                  <a:schemeClr val="tx1"/>
                </a:solidFill>
                <a:effectLst>
                  <a:outerShdw blurRad="38100" dist="19050" dir="2700000" algn="tl" rotWithShape="0">
                    <a:schemeClr val="dk1">
                      <a:alpha val="40000"/>
                    </a:schemeClr>
                  </a:outerShdw>
                </a:effectLst>
                <a:latin typeface="黑体" panose="02010609060101010101" pitchFamily="49" charset="-122"/>
                <a:sym typeface="+mn-ea"/>
              </a:rPr>
              <a:t>、电信业务流量</a:t>
            </a:r>
            <a:endParaRPr lang="zh-CN" altLang="en-US" sz="2800" b="1" dirty="0" smtClean="0">
              <a:ln/>
              <a:solidFill>
                <a:schemeClr val="tx1"/>
              </a:solidFill>
              <a:effectLst>
                <a:outerShdw blurRad="38100" dist="19050" dir="2700000" algn="tl" rotWithShape="0">
                  <a:schemeClr val="dk1">
                    <a:alpha val="40000"/>
                  </a:schemeClr>
                </a:outerShdw>
              </a:effectLst>
              <a:latin typeface="黑体" panose="02010609060101010101" pitchFamily="49" charset="-122"/>
              <a:sym typeface="+mn-ea"/>
            </a:endParaRPr>
          </a:p>
        </p:txBody>
      </p:sp>
    </p:spTree>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4" name="Rectangle 3"/>
          <p:cNvSpPr>
            <a:spLocks noGrp="1" noChangeArrowheads="1"/>
          </p:cNvSpPr>
          <p:nvPr>
            <p:ph type="body" idx="1"/>
          </p:nvPr>
        </p:nvSpPr>
        <p:spPr>
          <a:xfrm>
            <a:off x="542925" y="1285875"/>
            <a:ext cx="8143875" cy="4000500"/>
          </a:xfrm>
        </p:spPr>
        <p:txBody>
          <a:bodyPr/>
          <a:lstStyle/>
          <a:p>
            <a:pPr marL="342900" lvl="1" algn="just" eaLnBrk="1" hangingPunct="1">
              <a:lnSpc>
                <a:spcPct val="150000"/>
              </a:lnSpc>
              <a:spcBef>
                <a:spcPts val="1200"/>
              </a:spcBef>
              <a:buClr>
                <a:srgbClr val="0000FF"/>
              </a:buClr>
            </a:pPr>
            <a:r>
              <a:rPr lang="zh-CN" altLang="en-US" b="1" dirty="0" smtClean="0">
                <a:latin typeface="黑体" panose="02010609060101010101" pitchFamily="49" charset="-122"/>
                <a:cs typeface="方正大黑简体"/>
              </a:rPr>
              <a:t>（</a:t>
            </a:r>
            <a:r>
              <a:rPr lang="en-US" altLang="zh-CN" b="1" dirty="0" smtClean="0">
                <a:latin typeface="黑体" panose="02010609060101010101" pitchFamily="49" charset="-122"/>
                <a:cs typeface="方正大黑简体"/>
              </a:rPr>
              <a:t>2</a:t>
            </a:r>
            <a:r>
              <a:rPr lang="zh-CN" altLang="en-US" b="1" dirty="0" smtClean="0">
                <a:latin typeface="黑体" panose="02010609060101010101" pitchFamily="49" charset="-122"/>
                <a:cs typeface="方正大黑简体"/>
              </a:rPr>
              <a:t>）举例：</a:t>
            </a:r>
            <a:endParaRPr lang="en-US" altLang="zh-CN" b="1" dirty="0" smtClean="0">
              <a:latin typeface="黑体" panose="02010609060101010101" pitchFamily="49" charset="-122"/>
              <a:cs typeface="方正大黑简体"/>
            </a:endParaRPr>
          </a:p>
          <a:p>
            <a:pPr marL="342900" lvl="1" algn="just" eaLnBrk="1" hangingPunct="1">
              <a:lnSpc>
                <a:spcPct val="150000"/>
              </a:lnSpc>
              <a:spcBef>
                <a:spcPts val="1200"/>
              </a:spcBef>
              <a:buClr>
                <a:srgbClr val="0000FF"/>
              </a:buClr>
              <a:buFont typeface="Wingdings" panose="05000000000000000000" pitchFamily="2" charset="2"/>
              <a:buChar char="p"/>
            </a:pPr>
            <a:r>
              <a:rPr lang="zh-CN" altLang="en-US" b="1" dirty="0" smtClean="0">
                <a:latin typeface="黑体" panose="02010609060101010101" pitchFamily="49" charset="-122"/>
                <a:cs typeface="方正大黑简体"/>
              </a:rPr>
              <a:t>设在</a:t>
            </a:r>
            <a:r>
              <a:rPr lang="en-US" altLang="zh-CN" b="1" dirty="0" smtClean="0">
                <a:latin typeface="黑体" panose="02010609060101010101" pitchFamily="49" charset="-122"/>
                <a:cs typeface="方正大黑简体"/>
              </a:rPr>
              <a:t>100</a:t>
            </a:r>
            <a:r>
              <a:rPr lang="zh-CN" altLang="en-US" b="1" dirty="0" smtClean="0">
                <a:latin typeface="黑体" panose="02010609060101010101" pitchFamily="49" charset="-122"/>
                <a:cs typeface="方正大黑简体"/>
              </a:rPr>
              <a:t>个信道上，平均每小时有</a:t>
            </a:r>
            <a:r>
              <a:rPr lang="en-US" altLang="zh-CN" b="1" dirty="0" smtClean="0">
                <a:latin typeface="黑体" panose="02010609060101010101" pitchFamily="49" charset="-122"/>
                <a:cs typeface="方正大黑简体"/>
              </a:rPr>
              <a:t>2100</a:t>
            </a:r>
            <a:r>
              <a:rPr lang="zh-CN" altLang="en-US" b="1" dirty="0" smtClean="0">
                <a:latin typeface="黑体" panose="02010609060101010101" pitchFamily="49" charset="-122"/>
                <a:cs typeface="方正大黑简体"/>
              </a:rPr>
              <a:t>次呼叫，平均每次呼叫时间为</a:t>
            </a:r>
            <a:r>
              <a:rPr lang="en-US" altLang="zh-CN" b="1" dirty="0" smtClean="0">
                <a:latin typeface="黑体" panose="02010609060101010101" pitchFamily="49" charset="-122"/>
                <a:cs typeface="方正大黑简体"/>
              </a:rPr>
              <a:t>2</a:t>
            </a:r>
            <a:r>
              <a:rPr lang="zh-CN" altLang="en-US" b="1" dirty="0" smtClean="0">
                <a:latin typeface="黑体" panose="02010609060101010101" pitchFamily="49" charset="-122"/>
                <a:cs typeface="方正大黑简体"/>
              </a:rPr>
              <a:t>分钟，则这些信道上的总呼叫话务量为：</a:t>
            </a:r>
            <a:endParaRPr lang="en-US" altLang="zh-CN" b="1" dirty="0" smtClean="0">
              <a:latin typeface="黑体" panose="02010609060101010101" pitchFamily="49" charset="-122"/>
              <a:cs typeface="方正大黑简体"/>
            </a:endParaRPr>
          </a:p>
          <a:p>
            <a:pPr algn="just" eaLnBrk="1" hangingPunct="1">
              <a:lnSpc>
                <a:spcPct val="200000"/>
              </a:lnSpc>
              <a:spcBef>
                <a:spcPts val="1200"/>
              </a:spcBef>
              <a:buClr>
                <a:srgbClr val="0000FF"/>
              </a:buClr>
              <a:buFont typeface="Wingdings" panose="05000000000000000000" pitchFamily="2" charset="2"/>
              <a:buChar char="Ø"/>
            </a:pPr>
            <a:endParaRPr lang="en-US" altLang="zh-CN" sz="2400" b="1" dirty="0" smtClean="0">
              <a:latin typeface="黑体" panose="02010609060101010101" pitchFamily="49" charset="-122"/>
              <a:cs typeface="方正大黑简体"/>
            </a:endParaRPr>
          </a:p>
          <a:p>
            <a:pPr marL="342900" lvl="1" algn="just" eaLnBrk="1" hangingPunct="1">
              <a:lnSpc>
                <a:spcPct val="150000"/>
              </a:lnSpc>
              <a:spcBef>
                <a:spcPts val="1200"/>
              </a:spcBef>
              <a:buClr>
                <a:srgbClr val="0000FF"/>
              </a:buClr>
              <a:buFont typeface="Wingdings" panose="05000000000000000000" pitchFamily="2" charset="2"/>
              <a:buChar char="p"/>
            </a:pPr>
            <a:r>
              <a:rPr lang="zh-CN" altLang="en-US" b="1" dirty="0" smtClean="0">
                <a:latin typeface="黑体" panose="02010609060101010101" pitchFamily="49" charset="-122"/>
                <a:cs typeface="方正大黑简体"/>
              </a:rPr>
              <a:t> </a:t>
            </a:r>
            <a:endParaRPr lang="zh-CN" altLang="en-US" b="1" dirty="0" smtClean="0">
              <a:latin typeface="黑体" panose="02010609060101010101" pitchFamily="49" charset="-122"/>
              <a:cs typeface="方正大黑简体"/>
            </a:endParaRPr>
          </a:p>
        </p:txBody>
      </p:sp>
      <p:graphicFrame>
        <p:nvGraphicFramePr>
          <p:cNvPr id="226309" name="Object 5"/>
          <p:cNvGraphicFramePr>
            <a:graphicFrameLocks noChangeAspect="1"/>
          </p:cNvGraphicFramePr>
          <p:nvPr/>
        </p:nvGraphicFramePr>
        <p:xfrm>
          <a:off x="2819400" y="3276600"/>
          <a:ext cx="3140075" cy="1004888"/>
        </p:xfrm>
        <a:graphic>
          <a:graphicData uri="http://schemas.openxmlformats.org/presentationml/2006/ole">
            <mc:AlternateContent xmlns:mc="http://schemas.openxmlformats.org/markup-compatibility/2006">
              <mc:Choice xmlns:v="urn:schemas-microsoft-com:vml" Requires="v">
                <p:oleObj spid="_x0000_s123913" name="Equation" r:id="rId1" imgW="1116965" imgH="355600" progId="">
                  <p:embed/>
                </p:oleObj>
              </mc:Choice>
              <mc:Fallback>
                <p:oleObj name="Equation" r:id="rId1" imgW="1116965" imgH="355600" progId="">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3276600"/>
                        <a:ext cx="3140075"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3908" name="Rectangle 2"/>
          <p:cNvSpPr txBox="1">
            <a:spLocks noChangeArrowheads="1"/>
          </p:cNvSpPr>
          <p:nvPr/>
        </p:nvSpPr>
        <p:spPr bwMode="auto">
          <a:xfrm>
            <a:off x="728663" y="1428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a:solidFill>
                  <a:schemeClr val="bg1"/>
                </a:solidFill>
                <a:latin typeface="方正兰亭粗黑简体"/>
                <a:ea typeface="方正兰亭粗黑简体"/>
                <a:cs typeface="方正兰亭粗黑简体"/>
              </a:rPr>
              <a:t>二、话务量与呼损</a:t>
            </a:r>
            <a:endParaRPr lang="zh-CN" altLang="en-US" sz="3600">
              <a:solidFill>
                <a:schemeClr val="bg1"/>
              </a:solidFill>
              <a:latin typeface="方正兰亭粗黑简体"/>
              <a:ea typeface="方正兰亭粗黑简体"/>
              <a:cs typeface="方正兰亭粗黑简体"/>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6309"/>
                                        </p:tgtEl>
                                        <p:attrNameLst>
                                          <p:attrName>style.visibility</p:attrName>
                                        </p:attrNameLst>
                                      </p:cBhvr>
                                      <p:to>
                                        <p:strVal val="visible"/>
                                      </p:to>
                                    </p:set>
                                    <p:animEffect transition="in" filter="blinds(horizontal)">
                                      <p:cBhvr>
                                        <p:cTn id="7" dur="500"/>
                                        <p:tgtEl>
                                          <p:spTgt spid="226309"/>
                                        </p:tgtEl>
                                      </p:cBhvr>
                                    </p:animEffect>
                                  </p:childTnLst>
                                </p:cTn>
                              </p:par>
                            </p:childTnLst>
                          </p:cTn>
                        </p:par>
                      </p:childTnLst>
                    </p:cTn>
                  </p:par>
                  <p:par>
                    <p:cTn id="8" fill="hold">
                      <p:stCondLst>
                        <p:cond delay="indefinite"/>
                      </p:stCondLst>
                      <p:childTnLst>
                        <p:par>
                          <p:cTn id="9" fill="hold">
                            <p:stCondLst>
                              <p:cond delay="0"/>
                            </p:stCondLst>
                            <p:childTnLst>
                              <p:par>
                                <p:cTn id="10" presetID="27" presetClass="entr" presetSubtype="0" fill="hold" nodeType="clickEffect">
                                  <p:stCondLst>
                                    <p:cond delay="0"/>
                                  </p:stCondLst>
                                  <p:iterate type="lt">
                                    <p:tmPct val="50000"/>
                                  </p:iterate>
                                  <p:childTnLst>
                                    <p:set>
                                      <p:cBhvr>
                                        <p:cTn id="11" dur="1" fill="hold">
                                          <p:stCondLst>
                                            <p:cond delay="0"/>
                                          </p:stCondLst>
                                        </p:cTn>
                                        <p:tgtEl>
                                          <p:spTgt spid="51204">
                                            <p:txEl>
                                              <p:pRg st="3" end="3"/>
                                            </p:txEl>
                                          </p:spTgt>
                                        </p:tgtEl>
                                        <p:attrNameLst>
                                          <p:attrName>style.visibility</p:attrName>
                                        </p:attrNameLst>
                                      </p:cBhvr>
                                      <p:to>
                                        <p:strVal val="visible"/>
                                      </p:to>
                                    </p:set>
                                    <p:anim calcmode="discrete" valueType="clr">
                                      <p:cBhvr override="childStyle">
                                        <p:cTn id="12" dur="80"/>
                                        <p:tgtEl>
                                          <p:spTgt spid="51204">
                                            <p:txEl>
                                              <p:pRg st="3" end="3"/>
                                            </p:txEl>
                                          </p:spTgt>
                                        </p:tgtEl>
                                        <p:attrNameLst>
                                          <p:attrName>style.color</p:attrName>
                                        </p:attrNameLst>
                                      </p:cBhvr>
                                      <p:tavLst>
                                        <p:tav tm="0">
                                          <p:val>
                                            <p:clrVal>
                                              <a:schemeClr val="accent2"/>
                                            </p:clrVal>
                                          </p:val>
                                        </p:tav>
                                        <p:tav tm="50000">
                                          <p:val>
                                            <p:clrVal>
                                              <a:schemeClr val="hlink"/>
                                            </p:clrVal>
                                          </p:val>
                                        </p:tav>
                                      </p:tavLst>
                                    </p:anim>
                                    <p:anim calcmode="discrete" valueType="clr">
                                      <p:cBhvr>
                                        <p:cTn id="13" dur="80"/>
                                        <p:tgtEl>
                                          <p:spTgt spid="51204">
                                            <p:txEl>
                                              <p:pRg st="3" end="3"/>
                                            </p:txEl>
                                          </p:spTgt>
                                        </p:tgtEl>
                                        <p:attrNameLst>
                                          <p:attrName>fillcolor</p:attrName>
                                        </p:attrNameLst>
                                      </p:cBhvr>
                                      <p:tavLst>
                                        <p:tav tm="0">
                                          <p:val>
                                            <p:clrVal>
                                              <a:schemeClr val="accent2"/>
                                            </p:clrVal>
                                          </p:val>
                                        </p:tav>
                                        <p:tav tm="50000">
                                          <p:val>
                                            <p:clrVal>
                                              <a:schemeClr val="hlink"/>
                                            </p:clrVal>
                                          </p:val>
                                        </p:tav>
                                      </p:tavLst>
                                    </p:anim>
                                    <p:set>
                                      <p:cBhvr>
                                        <p:cTn id="14" dur="80"/>
                                        <p:tgtEl>
                                          <p:spTgt spid="51204">
                                            <p:txEl>
                                              <p:pRg st="3" end="3"/>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a:spLocks noRot="1" noChangeAspect="1" noMove="1" noResize="1" noEditPoints="1" noAdjustHandles="1" noChangeArrowheads="1" noChangeShapeType="1" noTextEdit="1"/>
          </p:cNvSpPr>
          <p:nvPr/>
        </p:nvSpPr>
        <p:spPr>
          <a:xfrm>
            <a:off x="381000" y="4419600"/>
            <a:ext cx="8305800" cy="1384995"/>
          </a:xfrm>
          <a:prstGeom prst="rect">
            <a:avLst/>
          </a:prstGeom>
          <a:blipFill rotWithShape="1">
            <a:blip r:embed="rId1"/>
            <a:stretch>
              <a:fillRect l="-1542" t="-5727" r="-5507" b="-11454"/>
            </a:stretch>
          </a:blipFill>
        </p:spPr>
        <p:txBody>
          <a:bodyPr/>
          <a:lstStyle/>
          <a:p>
            <a:r>
              <a:rPr lang="zh-CN" altLang="en-US">
                <a:noFill/>
              </a:rPr>
              <a:t> </a:t>
            </a:r>
            <a:endParaRPr lang="zh-CN" altLang="en-US">
              <a:noFill/>
            </a:endParaRPr>
          </a:p>
        </p:txBody>
      </p:sp>
      <p:pic>
        <p:nvPicPr>
          <p:cNvPr id="12493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200400"/>
            <a:ext cx="6539865" cy="8883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内容占位符 2"/>
          <p:cNvSpPr>
            <a:spLocks noGrp="1"/>
          </p:cNvSpPr>
          <p:nvPr>
            <p:ph idx="1"/>
          </p:nvPr>
        </p:nvSpPr>
        <p:spPr>
          <a:xfrm>
            <a:off x="457200" y="533400"/>
            <a:ext cx="8229600" cy="1948815"/>
          </a:xfrm>
        </p:spPr>
        <p:txBody>
          <a:bodyPr/>
          <a:lstStyle/>
          <a:p>
            <a:pPr>
              <a:lnSpc>
                <a:spcPct val="130000"/>
              </a:lnSpc>
            </a:pPr>
            <a:r>
              <a:rPr lang="zh-CN" altLang="en-US" b="1" dirty="0" smtClean="0">
                <a:latin typeface="+mn-ea"/>
                <a:ea typeface="+mn-ea"/>
              </a:rPr>
              <a:t>（</a:t>
            </a:r>
            <a:r>
              <a:rPr lang="en-US" altLang="zh-CN" b="1" dirty="0" smtClean="0">
                <a:latin typeface="+mn-ea"/>
                <a:ea typeface="+mn-ea"/>
              </a:rPr>
              <a:t>2</a:t>
            </a:r>
            <a:r>
              <a:rPr lang="zh-CN" altLang="en-US" b="1" dirty="0" smtClean="0">
                <a:latin typeface="+mn-ea"/>
                <a:ea typeface="+mn-ea"/>
              </a:rPr>
              <a:t>）举例</a:t>
            </a:r>
            <a:r>
              <a:rPr lang="en-US" altLang="zh-CN" b="1" dirty="0" smtClean="0">
                <a:latin typeface="+mn-ea"/>
                <a:ea typeface="+mn-ea"/>
              </a:rPr>
              <a:t>:</a:t>
            </a:r>
            <a:endParaRPr lang="en-US" altLang="zh-CN" b="1" dirty="0" smtClean="0">
              <a:latin typeface="+mn-ea"/>
              <a:ea typeface="+mn-ea"/>
            </a:endParaRPr>
          </a:p>
          <a:p>
            <a:pPr>
              <a:lnSpc>
                <a:spcPct val="130000"/>
              </a:lnSpc>
            </a:pPr>
            <a:r>
              <a:rPr lang="zh-CN" altLang="en-US" b="1" dirty="0" smtClean="0">
                <a:latin typeface="+mn-ea"/>
                <a:ea typeface="+mn-ea"/>
              </a:rPr>
              <a:t>    某</a:t>
            </a:r>
            <a:r>
              <a:rPr lang="zh-CN" altLang="en-US" b="1" dirty="0">
                <a:latin typeface="+mn-ea"/>
                <a:ea typeface="+mn-ea"/>
              </a:rPr>
              <a:t>系统有</a:t>
            </a:r>
            <a:r>
              <a:rPr lang="en-US" altLang="zh-CN" b="1" dirty="0">
                <a:latin typeface="+mn-ea"/>
                <a:ea typeface="+mn-ea"/>
              </a:rPr>
              <a:t>50</a:t>
            </a:r>
            <a:r>
              <a:rPr lang="zh-CN" altLang="en-US" b="1" dirty="0">
                <a:latin typeface="+mn-ea"/>
                <a:ea typeface="+mn-ea"/>
              </a:rPr>
              <a:t>个用户，每个用户平均每小时发出</a:t>
            </a:r>
            <a:r>
              <a:rPr lang="en-US" altLang="zh-CN" b="1" dirty="0">
                <a:latin typeface="+mn-ea"/>
                <a:ea typeface="+mn-ea"/>
              </a:rPr>
              <a:t>2</a:t>
            </a:r>
            <a:r>
              <a:rPr lang="zh-CN" altLang="en-US" b="1" dirty="0">
                <a:latin typeface="+mn-ea"/>
                <a:ea typeface="+mn-ea"/>
              </a:rPr>
              <a:t>次呼叫，每次呼叫平均保持</a:t>
            </a:r>
            <a:r>
              <a:rPr lang="en-US" altLang="zh-CN" b="1" dirty="0">
                <a:latin typeface="+mn-ea"/>
                <a:ea typeface="+mn-ea"/>
              </a:rPr>
              <a:t>3</a:t>
            </a:r>
            <a:r>
              <a:rPr lang="zh-CN" altLang="en-US" b="1" dirty="0">
                <a:latin typeface="+mn-ea"/>
                <a:ea typeface="+mn-ea"/>
              </a:rPr>
              <a:t>分钟，则每个用户的话务量是</a:t>
            </a:r>
            <a:r>
              <a:rPr lang="zh-CN" altLang="en-US" b="1" dirty="0" smtClean="0">
                <a:latin typeface="+mn-ea"/>
                <a:ea typeface="+mn-ea"/>
              </a:rPr>
              <a:t>多少？</a:t>
            </a:r>
            <a:endParaRPr lang="en-US" altLang="zh-CN" b="1" dirty="0" smtClean="0">
              <a:latin typeface="+mn-ea"/>
              <a:ea typeface="+mn-ea"/>
            </a:endParaRPr>
          </a:p>
          <a:p>
            <a:pPr>
              <a:lnSpc>
                <a:spcPct val="130000"/>
              </a:lnSpc>
            </a:pPr>
            <a:r>
              <a:rPr lang="zh-CN" altLang="en-US" b="1" dirty="0" smtClean="0">
                <a:latin typeface="+mn-ea"/>
                <a:ea typeface="+mn-ea"/>
              </a:rPr>
              <a:t>解</a:t>
            </a:r>
            <a:r>
              <a:rPr lang="en-US" altLang="zh-CN" b="1" dirty="0">
                <a:latin typeface="+mn-ea"/>
                <a:ea typeface="+mn-ea"/>
              </a:rPr>
              <a:t>:</a:t>
            </a:r>
            <a:endParaRPr lang="zh-CN" altLang="en-US" b="1" dirty="0">
              <a:latin typeface="+mn-ea"/>
              <a:ea typeface="+mn-ea"/>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1.2 </a:t>
            </a:r>
            <a:r>
              <a:rPr lang="zh-CN" altLang="en-US" sz="3800" dirty="0" smtClean="0"/>
              <a:t>移动通信的发展历程</a:t>
            </a:r>
            <a:endParaRPr lang="zh-CN" altLang="en-US" sz="3800" dirty="0" smtClean="0"/>
          </a:p>
        </p:txBody>
      </p:sp>
      <p:sp>
        <p:nvSpPr>
          <p:cNvPr id="16387" name="Rectangle 3"/>
          <p:cNvSpPr>
            <a:spLocks noGrp="1" noChangeArrowheads="1"/>
          </p:cNvSpPr>
          <p:nvPr>
            <p:ph type="body" idx="1"/>
          </p:nvPr>
        </p:nvSpPr>
        <p:spPr>
          <a:xfrm>
            <a:off x="304800" y="1524000"/>
            <a:ext cx="8229600" cy="4267200"/>
          </a:xfrm>
        </p:spPr>
        <p:txBody>
          <a:bodyPr/>
          <a:lstStyle/>
          <a:p>
            <a:pPr eaLnBrk="1" hangingPunct="1">
              <a:lnSpc>
                <a:spcPct val="150000"/>
              </a:lnSpc>
            </a:pPr>
            <a:r>
              <a:rPr lang="en-US" altLang="zh-CN" sz="3200" b="1" dirty="0" smtClean="0"/>
              <a:t>     </a:t>
            </a:r>
            <a:r>
              <a:rPr lang="zh-CN" altLang="zh-CN" sz="3200" b="1" dirty="0" smtClean="0"/>
              <a:t>（</a:t>
            </a:r>
            <a:r>
              <a:rPr lang="en-US" altLang="zh-CN" sz="3200" b="1" dirty="0" smtClean="0"/>
              <a:t>8</a:t>
            </a:r>
            <a:r>
              <a:rPr lang="zh-CN" altLang="zh-CN" sz="3200" b="1" dirty="0" smtClean="0"/>
              <a:t>）第</a:t>
            </a:r>
            <a:r>
              <a:rPr lang="en-US" altLang="zh-CN" sz="3200" b="1" dirty="0" smtClean="0"/>
              <a:t>8</a:t>
            </a:r>
            <a:r>
              <a:rPr lang="zh-CN" altLang="zh-CN" sz="3200" b="1" dirty="0" smtClean="0"/>
              <a:t>阶段从</a:t>
            </a:r>
            <a:r>
              <a:rPr lang="en-US" altLang="zh-CN" sz="3200" b="1" dirty="0" smtClean="0"/>
              <a:t>21</a:t>
            </a:r>
            <a:r>
              <a:rPr lang="zh-CN" altLang="zh-CN" sz="3200" b="1" dirty="0" smtClean="0"/>
              <a:t>世纪</a:t>
            </a:r>
            <a:r>
              <a:rPr lang="en-US" altLang="zh-CN" sz="3200" b="1" dirty="0" smtClean="0"/>
              <a:t>10</a:t>
            </a:r>
            <a:r>
              <a:rPr lang="zh-CN" altLang="zh-CN" sz="3200" b="1" dirty="0" smtClean="0"/>
              <a:t>年开始。这一阶段主要是第五代（</a:t>
            </a:r>
            <a:r>
              <a:rPr lang="en-US" altLang="zh-CN" sz="3200" b="1" dirty="0" smtClean="0"/>
              <a:t>5G</a:t>
            </a:r>
            <a:r>
              <a:rPr lang="zh-CN" altLang="zh-CN" sz="3200" b="1" dirty="0" smtClean="0"/>
              <a:t>）移动通信系统的发展阶段。</a:t>
            </a:r>
            <a:endParaRPr lang="zh-CN" altLang="zh-CN" sz="3200" b="1" dirty="0" smtClean="0"/>
          </a:p>
        </p:txBody>
      </p:sp>
    </p:spTree>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5" name="Rectangle 2"/>
          <p:cNvSpPr txBox="1">
            <a:spLocks noChangeArrowheads="1"/>
          </p:cNvSpPr>
          <p:nvPr/>
        </p:nvSpPr>
        <p:spPr bwMode="auto">
          <a:xfrm>
            <a:off x="728663" y="142875"/>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600">
                <a:solidFill>
                  <a:schemeClr val="bg1"/>
                </a:solidFill>
                <a:latin typeface="方正兰亭粗黑简体"/>
                <a:ea typeface="方正兰亭粗黑简体"/>
                <a:cs typeface="方正兰亭粗黑简体"/>
              </a:rPr>
              <a:t>二、话务量与呼损</a:t>
            </a:r>
            <a:endParaRPr lang="zh-CN" altLang="en-US" sz="3600">
              <a:solidFill>
                <a:schemeClr val="bg1"/>
              </a:solidFill>
              <a:latin typeface="方正兰亭粗黑简体"/>
              <a:ea typeface="方正兰亭粗黑简体"/>
              <a:cs typeface="方正兰亭粗黑简体"/>
            </a:endParaRPr>
          </a:p>
        </p:txBody>
      </p:sp>
      <p:sp>
        <p:nvSpPr>
          <p:cNvPr id="2" name="矩形 1"/>
          <p:cNvSpPr/>
          <p:nvPr/>
        </p:nvSpPr>
        <p:spPr>
          <a:xfrm>
            <a:off x="444500" y="914400"/>
            <a:ext cx="8475345" cy="2330450"/>
          </a:xfrm>
          <a:prstGeom prst="rect">
            <a:avLst/>
          </a:prstGeom>
        </p:spPr>
        <p:txBody>
          <a:bodyPr wrap="square">
            <a:spAutoFit/>
          </a:bodyPr>
          <a:lstStyle/>
          <a:p>
            <a:pPr>
              <a:lnSpc>
                <a:spcPct val="130000"/>
              </a:lnSpc>
            </a:pPr>
            <a:r>
              <a:rPr lang="en-US" altLang="zh-CN" sz="2800" b="1" dirty="0" smtClean="0">
                <a:latin typeface="+mn-ea"/>
                <a:ea typeface="+mn-ea"/>
              </a:rPr>
              <a:t>2</a:t>
            </a:r>
            <a:r>
              <a:rPr lang="zh-CN" altLang="en-US" sz="2800" b="1" dirty="0" smtClean="0">
                <a:latin typeface="+mn-ea"/>
                <a:ea typeface="+mn-ea"/>
              </a:rPr>
              <a:t>）非话音业务</a:t>
            </a:r>
            <a:endParaRPr lang="zh-CN" altLang="en-US" sz="2800" b="1" dirty="0" smtClean="0">
              <a:latin typeface="+mn-ea"/>
              <a:ea typeface="+mn-ea"/>
            </a:endParaRPr>
          </a:p>
          <a:p>
            <a:pPr>
              <a:lnSpc>
                <a:spcPct val="130000"/>
              </a:lnSpc>
            </a:pPr>
            <a:r>
              <a:rPr lang="en-US" altLang="zh-CN" sz="2800" b="1" dirty="0" smtClean="0">
                <a:latin typeface="+mn-ea"/>
                <a:ea typeface="+mn-ea"/>
              </a:rPr>
              <a:t>    </a:t>
            </a:r>
            <a:r>
              <a:rPr lang="zh-CN" altLang="en-US" sz="2800" b="1" dirty="0" smtClean="0">
                <a:latin typeface="+mn-ea"/>
                <a:ea typeface="+mn-ea"/>
              </a:rPr>
              <a:t>在非话</a:t>
            </a:r>
            <a:r>
              <a:rPr lang="zh-CN" altLang="en-US" sz="2800" b="1" dirty="0" smtClean="0">
                <a:latin typeface="+mn-ea"/>
                <a:ea typeface="+mn-ea"/>
                <a:sym typeface="+mn-ea"/>
              </a:rPr>
              <a:t>音</a:t>
            </a:r>
            <a:r>
              <a:rPr lang="zh-CN" altLang="en-US" sz="2800" b="1" dirty="0" smtClean="0">
                <a:latin typeface="+mn-ea"/>
                <a:ea typeface="+mn-ea"/>
              </a:rPr>
              <a:t>业务中，一个呼叫就是一个信息或一个报文，占用时间是一个信息或一个报文传送时间。对于非话音业务的业务流量</a:t>
            </a:r>
            <a:r>
              <a:rPr lang="en-US" altLang="zh-CN" sz="2800" b="1" dirty="0" smtClean="0">
                <a:latin typeface="+mn-ea"/>
                <a:ea typeface="+mn-ea"/>
              </a:rPr>
              <a:t>A</a:t>
            </a:r>
            <a:r>
              <a:rPr lang="zh-CN" altLang="en-US" sz="2800" b="1" dirty="0" smtClean="0">
                <a:latin typeface="+mn-ea"/>
                <a:ea typeface="+mn-ea"/>
              </a:rPr>
              <a:t>可以表示为</a:t>
            </a:r>
            <a:endParaRPr lang="zh-CN" altLang="en-US" sz="2800" b="1" dirty="0">
              <a:latin typeface="+mn-ea"/>
              <a:ea typeface="+mn-ea"/>
            </a:endParaRPr>
          </a:p>
        </p:txBody>
      </p:sp>
      <p:pic>
        <p:nvPicPr>
          <p:cNvPr id="125956"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409950" y="3429000"/>
            <a:ext cx="1891665" cy="7696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595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70" y="4648276"/>
            <a:ext cx="7773306" cy="60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381000" y="457200"/>
            <a:ext cx="8283575" cy="2553335"/>
          </a:xfrm>
          <a:prstGeom prst="rect">
            <a:avLst/>
          </a:prstGeom>
        </p:spPr>
        <p:txBody>
          <a:bodyPr wrap="square">
            <a:spAutoFit/>
          </a:bodyPr>
          <a:lstStyle/>
          <a:p>
            <a:pPr algn="just">
              <a:lnSpc>
                <a:spcPct val="150000"/>
              </a:lnSpc>
              <a:spcBef>
                <a:spcPts val="600"/>
              </a:spcBef>
              <a:buClr>
                <a:schemeClr val="accent1">
                  <a:lumMod val="75000"/>
                </a:schemeClr>
              </a:buClr>
              <a:buFont typeface="Wingdings" panose="05000000000000000000" pitchFamily="2" charset="2"/>
              <a:buNone/>
              <a:defRPr/>
            </a:pPr>
            <a:r>
              <a:rPr lang="en-US" altLang="zh-CN" sz="2800" b="1" dirty="0">
                <a:latin typeface="黑体" panose="02010609060101010101" pitchFamily="49" charset="-122"/>
                <a:ea typeface="黑体" panose="02010609060101010101" pitchFamily="49" charset="-122"/>
              </a:rPr>
              <a:t>2</a:t>
            </a:r>
            <a:r>
              <a:rPr lang="zh-CN" altLang="en-US" sz="2800" b="1" dirty="0">
                <a:latin typeface="黑体" panose="02010609060101010101" pitchFamily="49" charset="-122"/>
                <a:ea typeface="黑体" panose="02010609060101010101" pitchFamily="49" charset="-122"/>
              </a:rPr>
              <a:t>、呼损率</a:t>
            </a:r>
            <a:endParaRPr lang="en-US" altLang="zh-CN" sz="2800" b="1" dirty="0">
              <a:latin typeface="黑体" panose="02010609060101010101" pitchFamily="49" charset="-122"/>
              <a:ea typeface="黑体" panose="02010609060101010101" pitchFamily="49" charset="-122"/>
            </a:endParaRPr>
          </a:p>
          <a:p>
            <a:pPr algn="just">
              <a:lnSpc>
                <a:spcPct val="150000"/>
              </a:lnSpc>
              <a:spcBef>
                <a:spcPts val="600"/>
              </a:spcBef>
              <a:buClr>
                <a:srgbClr val="0000FF"/>
              </a:buClr>
              <a:buFont typeface="Wingdings" panose="05000000000000000000" pitchFamily="2" charset="2"/>
              <a:buChar char="p"/>
              <a:defRPr/>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定义：呼损率（</a:t>
            </a:r>
            <a:r>
              <a:rPr lang="en-US" altLang="zh-CN" sz="2400" b="1" dirty="0">
                <a:latin typeface="黑体" panose="02010609060101010101" pitchFamily="49" charset="-122"/>
                <a:ea typeface="黑体" panose="02010609060101010101" pitchFamily="49" charset="-122"/>
              </a:rPr>
              <a:t>B</a:t>
            </a:r>
            <a:r>
              <a:rPr lang="zh-CN" altLang="en-US" sz="2400" b="1" dirty="0">
                <a:latin typeface="黑体" panose="02010609060101010101" pitchFamily="49" charset="-122"/>
                <a:ea typeface="黑体" panose="02010609060101010101" pitchFamily="49" charset="-122"/>
              </a:rPr>
              <a:t>）指由于</a:t>
            </a:r>
            <a:r>
              <a:rPr lang="zh-CN" altLang="en-GB" sz="2400" b="1" dirty="0">
                <a:latin typeface="黑体" panose="02010609060101010101" pitchFamily="49" charset="-122"/>
                <a:ea typeface="黑体" panose="02010609060101010101" pitchFamily="49" charset="-122"/>
              </a:rPr>
              <a:t>无信道</a:t>
            </a:r>
            <a:r>
              <a:rPr lang="zh-CN" altLang="en-US" sz="2400" b="1" dirty="0">
                <a:latin typeface="黑体" panose="02010609060101010101" pitchFamily="49" charset="-122"/>
                <a:ea typeface="黑体" panose="02010609060101010101" pitchFamily="49" charset="-122"/>
              </a:rPr>
              <a:t>可用</a:t>
            </a:r>
            <a:r>
              <a:rPr lang="zh-CN" altLang="en-GB" sz="2400" b="1" dirty="0">
                <a:latin typeface="黑体" panose="02010609060101010101" pitchFamily="49" charset="-122"/>
                <a:ea typeface="黑体" panose="02010609060101010101" pitchFamily="49" charset="-122"/>
              </a:rPr>
              <a:t>而</a:t>
            </a:r>
            <a:r>
              <a:rPr lang="zh-CN" altLang="en-US" sz="2400" b="1" dirty="0">
                <a:latin typeface="黑体" panose="02010609060101010101" pitchFamily="49" charset="-122"/>
                <a:ea typeface="黑体" panose="02010609060101010101" pitchFamily="49" charset="-122"/>
              </a:rPr>
              <a:t>造成呼叫失败的概率。</a:t>
            </a:r>
            <a:endParaRPr lang="en-US" altLang="zh-CN" sz="2400" b="1" dirty="0">
              <a:latin typeface="黑体" panose="02010609060101010101" pitchFamily="49" charset="-122"/>
              <a:ea typeface="黑体" panose="02010609060101010101" pitchFamily="49" charset="-122"/>
            </a:endParaRPr>
          </a:p>
          <a:p>
            <a:pPr algn="just">
              <a:lnSpc>
                <a:spcPct val="150000"/>
              </a:lnSpc>
              <a:spcBef>
                <a:spcPts val="600"/>
              </a:spcBef>
              <a:buClr>
                <a:srgbClr val="0000FF"/>
              </a:buClr>
              <a:buFont typeface="Wingdings" panose="05000000000000000000" pitchFamily="2" charset="2"/>
              <a:buChar char="p"/>
              <a:defRPr/>
            </a:pPr>
            <a:r>
              <a:rPr lang="en-US" altLang="zh-CN" sz="2400" b="1" dirty="0">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数学表达式</a:t>
            </a:r>
            <a:endParaRPr lang="zh-CN" altLang="en-US" sz="2400" b="1" dirty="0">
              <a:latin typeface="黑体" panose="02010609060101010101" pitchFamily="49" charset="-122"/>
              <a:ea typeface="黑体" panose="02010609060101010101" pitchFamily="49" charset="-122"/>
            </a:endParaRPr>
          </a:p>
        </p:txBody>
      </p:sp>
      <p:cxnSp>
        <p:nvCxnSpPr>
          <p:cNvPr id="126979" name="直接箭头连接符 15"/>
          <p:cNvCxnSpPr>
            <a:cxnSpLocks noChangeShapeType="1"/>
          </p:cNvCxnSpPr>
          <p:nvPr/>
        </p:nvCxnSpPr>
        <p:spPr bwMode="auto">
          <a:xfrm>
            <a:off x="4357688" y="5072063"/>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arrow" w="med" len="med"/>
              </a14:hiddenLine>
            </a:ext>
          </a:extLst>
        </p:spPr>
      </p:cxnSp>
      <p:sp>
        <p:nvSpPr>
          <p:cNvPr id="17" name="Rectangle 2"/>
          <p:cNvSpPr>
            <a:spLocks noGrp="1" noChangeArrowheads="1"/>
          </p:cNvSpPr>
          <p:nvPr>
            <p:ph type="title"/>
          </p:nvPr>
        </p:nvSpPr>
        <p:spPr>
          <a:xfrm>
            <a:off x="728663" y="142875"/>
            <a:ext cx="7772400" cy="11430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二、话务量与呼损</a:t>
            </a:r>
            <a:endParaRPr lang="zh-CN" altLang="en-US" sz="3600" dirty="0" smtClean="0">
              <a:solidFill>
                <a:schemeClr val="bg1"/>
              </a:solidFill>
              <a:latin typeface="方正兰亭粗黑简体" pitchFamily="2" charset="-122"/>
              <a:ea typeface="方正兰亭粗黑简体" pitchFamily="2" charset="-122"/>
              <a:cs typeface="+mn-cs"/>
            </a:endParaRPr>
          </a:p>
        </p:txBody>
      </p:sp>
      <p:sp>
        <p:nvSpPr>
          <p:cNvPr id="5" name="矩形 4"/>
          <p:cNvSpPr>
            <a:spLocks noRot="1" noChangeAspect="1" noMove="1" noResize="1" noEditPoints="1" noAdjustHandles="1" noChangeArrowheads="1" noChangeShapeType="1" noTextEdit="1"/>
          </p:cNvSpPr>
          <p:nvPr/>
        </p:nvSpPr>
        <p:spPr>
          <a:xfrm>
            <a:off x="457200" y="3048000"/>
            <a:ext cx="8229600" cy="2677656"/>
          </a:xfrm>
          <a:prstGeom prst="rect">
            <a:avLst/>
          </a:prstGeom>
          <a:blipFill rotWithShape="1">
            <a:blip r:embed="rId1"/>
            <a:stretch>
              <a:fillRect l="-1556" r="-519" b="-1822"/>
            </a:stretch>
          </a:blipFill>
        </p:spPr>
        <p:txBody>
          <a:bodyPr/>
          <a:lstStyle/>
          <a:p>
            <a:r>
              <a:rPr lang="zh-CN" altLang="en-US">
                <a:noFill/>
              </a:rPr>
              <a:t> </a:t>
            </a:r>
            <a:endParaRPr lang="zh-CN" altLang="en-US">
              <a:no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blinds(horizontal)">
                                      <p:cBhvr>
                                        <p:cTn id="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txBox="1">
            <a:spLocks noChangeArrowheads="1"/>
          </p:cNvSpPr>
          <p:nvPr/>
        </p:nvSpPr>
        <p:spPr bwMode="auto">
          <a:xfrm>
            <a:off x="360363" y="685800"/>
            <a:ext cx="7994650" cy="685800"/>
          </a:xfrm>
          <a:prstGeom prst="rect">
            <a:avLst/>
          </a:prstGeom>
          <a:noFill/>
          <a:ln w="9525">
            <a:noFill/>
            <a:miter lim="800000"/>
          </a:ln>
        </p:spPr>
        <p:txBody>
          <a:bodyPr/>
          <a:lstStyle/>
          <a:p>
            <a:pPr marL="755650" lvl="1" indent="-298450" algn="just" defTabSz="697230">
              <a:lnSpc>
                <a:spcPct val="150000"/>
              </a:lnSpc>
              <a:spcBef>
                <a:spcPct val="20000"/>
              </a:spcBef>
              <a:buClr>
                <a:srgbClr val="FF0000"/>
              </a:buClr>
              <a:buFont typeface="Wingdings" panose="05000000000000000000" pitchFamily="2" charset="2"/>
              <a:buChar char="ü"/>
              <a:defRPr/>
            </a:pPr>
            <a:r>
              <a:rPr lang="en-US" altLang="zh-CN" sz="2400" dirty="0">
                <a:solidFill>
                  <a:srgbClr val="0000FF"/>
                </a:solidFill>
                <a:latin typeface="黑体" panose="02010609060101010101" pitchFamily="49" charset="-122"/>
                <a:ea typeface="黑体" panose="02010609060101010101" pitchFamily="49" charset="-122"/>
              </a:rPr>
              <a:t> </a:t>
            </a:r>
            <a:r>
              <a:rPr lang="zh-CN" altLang="en-US" sz="2400" b="1" dirty="0">
                <a:latin typeface="黑体" panose="02010609060101010101" pitchFamily="49" charset="-122"/>
                <a:ea typeface="黑体" panose="02010609060101010101" pitchFamily="49" charset="-122"/>
              </a:rPr>
              <a:t>则呼损率为：</a:t>
            </a:r>
            <a:endParaRPr lang="en-US" altLang="zh-CN" sz="2400" b="1" dirty="0">
              <a:latin typeface="黑体" panose="02010609060101010101" pitchFamily="49" charset="-122"/>
              <a:ea typeface="黑体" panose="02010609060101010101" pitchFamily="49" charset="-122"/>
            </a:endParaRPr>
          </a:p>
          <a:p>
            <a:pPr marL="755650" lvl="1" indent="-298450" algn="just" defTabSz="697230">
              <a:lnSpc>
                <a:spcPct val="150000"/>
              </a:lnSpc>
              <a:spcBef>
                <a:spcPct val="20000"/>
              </a:spcBef>
              <a:buClr>
                <a:schemeClr val="accent1">
                  <a:lumMod val="75000"/>
                </a:schemeClr>
              </a:buClr>
              <a:buFont typeface="Wingdings" panose="05000000000000000000" pitchFamily="2" charset="2"/>
              <a:buChar char="Ø"/>
              <a:defRPr/>
            </a:pPr>
            <a:endParaRPr lang="en-US" altLang="zh-CN" sz="2800" kern="0" dirty="0">
              <a:latin typeface="黑体" panose="02010609060101010101" pitchFamily="49" charset="-122"/>
              <a:ea typeface="黑体" panose="02010609060101010101" pitchFamily="49" charset="-122"/>
            </a:endParaRPr>
          </a:p>
        </p:txBody>
      </p:sp>
      <p:cxnSp>
        <p:nvCxnSpPr>
          <p:cNvPr id="128003" name="直接箭头连接符 15"/>
          <p:cNvCxnSpPr>
            <a:cxnSpLocks noChangeShapeType="1"/>
          </p:cNvCxnSpPr>
          <p:nvPr/>
        </p:nvCxnSpPr>
        <p:spPr bwMode="auto">
          <a:xfrm>
            <a:off x="4357688" y="5072063"/>
            <a:ext cx="914400" cy="914400"/>
          </a:xfrm>
          <a:prstGeom prst="straightConnector1">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round/>
                <a:tailEnd type="arrow" w="med" len="med"/>
              </a14:hiddenLine>
            </a:ext>
          </a:extLst>
        </p:spPr>
      </p:cxnSp>
      <p:sp>
        <p:nvSpPr>
          <p:cNvPr id="4" name="矩形 3"/>
          <p:cNvSpPr>
            <a:spLocks noRot="1" noChangeAspect="1" noMove="1" noResize="1" noEditPoints="1" noAdjustHandles="1" noChangeArrowheads="1" noChangeShapeType="1" noTextEdit="1"/>
          </p:cNvSpPr>
          <p:nvPr/>
        </p:nvSpPr>
        <p:spPr>
          <a:xfrm>
            <a:off x="533400" y="1752600"/>
            <a:ext cx="8488680" cy="2773045"/>
          </a:xfrm>
          <a:prstGeom prst="rect">
            <a:avLst/>
          </a:prstGeom>
          <a:blipFill rotWithShape="1">
            <a:blip r:embed="rId1"/>
            <a:stretch>
              <a:fillRect l="-1635" r="-1226" b="-5263"/>
            </a:stretch>
          </a:blipFill>
        </p:spPr>
        <p:txBody>
          <a:bodyPr/>
          <a:lstStyle/>
          <a:p>
            <a:r>
              <a:rPr lang="zh-CN" altLang="en-US">
                <a:noFill/>
              </a:rPr>
              <a:t> </a:t>
            </a:r>
            <a:endParaRPr lang="zh-CN" altLang="en-US">
              <a:noFill/>
            </a:endParaRPr>
          </a:p>
        </p:txBody>
      </p:sp>
    </p:spTree>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5" name="Rectangle 3"/>
          <p:cNvSpPr>
            <a:spLocks noGrp="1" noChangeArrowheads="1"/>
          </p:cNvSpPr>
          <p:nvPr>
            <p:ph type="body" sz="half" idx="1"/>
          </p:nvPr>
        </p:nvSpPr>
        <p:spPr>
          <a:xfrm>
            <a:off x="511175" y="762000"/>
            <a:ext cx="8135938" cy="5113338"/>
          </a:xfrm>
        </p:spPr>
        <p:txBody>
          <a:bodyPr/>
          <a:lstStyle/>
          <a:p>
            <a:pPr algn="just" eaLnBrk="1" hangingPunct="1">
              <a:lnSpc>
                <a:spcPct val="150000"/>
              </a:lnSpc>
              <a:spcBef>
                <a:spcPts val="600"/>
              </a:spcBef>
              <a:buClr>
                <a:schemeClr val="accent1">
                  <a:lumMod val="75000"/>
                </a:schemeClr>
              </a:buClr>
              <a:buFont typeface="Wingdings" panose="05000000000000000000" pitchFamily="2" charset="2"/>
              <a:buNone/>
              <a:defRPr/>
            </a:pPr>
            <a:r>
              <a:rPr lang="zh-CN" altLang="en-US" b="1" dirty="0" smtClean="0">
                <a:latin typeface="黑体" panose="02010609060101010101" pitchFamily="49" charset="-122"/>
              </a:rPr>
              <a:t> </a:t>
            </a:r>
            <a:r>
              <a:rPr lang="en-US" altLang="zh-CN" b="1" dirty="0" smtClean="0">
                <a:latin typeface="黑体" panose="02010609060101010101" pitchFamily="49" charset="-122"/>
              </a:rPr>
              <a:t>3</a:t>
            </a:r>
            <a:r>
              <a:rPr lang="zh-CN" altLang="en-US" b="1" dirty="0" smtClean="0">
                <a:latin typeface="黑体" panose="02010609060101010101" pitchFamily="49" charset="-122"/>
              </a:rPr>
              <a:t>、服务等级（</a:t>
            </a:r>
            <a:r>
              <a:rPr lang="en-US" altLang="zh-CN" b="1" dirty="0" err="1" smtClean="0">
                <a:latin typeface="黑体" panose="02010609060101010101" pitchFamily="49" charset="-122"/>
              </a:rPr>
              <a:t>GoS</a:t>
            </a:r>
            <a:r>
              <a:rPr lang="zh-CN" altLang="en-US" b="1" dirty="0" smtClean="0">
                <a:latin typeface="黑体" panose="02010609060101010101" pitchFamily="49" charset="-122"/>
              </a:rPr>
              <a:t>）</a:t>
            </a:r>
            <a:endParaRPr lang="en-US" altLang="zh-CN" b="1" dirty="0" smtClean="0">
              <a:latin typeface="黑体" panose="02010609060101010101" pitchFamily="49" charset="-122"/>
            </a:endParaRPr>
          </a:p>
          <a:p>
            <a:pPr lvl="1" eaLnBrk="1" hangingPunct="1">
              <a:lnSpc>
                <a:spcPct val="150000"/>
              </a:lnSpc>
              <a:spcBef>
                <a:spcPts val="600"/>
              </a:spcBef>
              <a:buClr>
                <a:srgbClr val="0000FF"/>
              </a:buClr>
              <a:buFont typeface="Wingdings" panose="05000000000000000000" pitchFamily="2" charset="2"/>
              <a:buChar char="p"/>
              <a:defRPr/>
            </a:pPr>
            <a:r>
              <a:rPr lang="zh-CN" altLang="en-US" sz="2800" b="1" dirty="0" smtClean="0">
                <a:latin typeface="黑体" panose="02010609060101010101" pitchFamily="49" charset="-122"/>
              </a:rPr>
              <a:t> 呼损率也称为服务等级（</a:t>
            </a:r>
            <a:r>
              <a:rPr lang="en-US" altLang="zh-CN" sz="2800" b="1" dirty="0" smtClean="0">
                <a:latin typeface="黑体" panose="02010609060101010101" pitchFamily="49" charset="-122"/>
              </a:rPr>
              <a:t>Grade of Service</a:t>
            </a:r>
            <a:r>
              <a:rPr lang="zh-CN" altLang="en-US" sz="2800" b="1" dirty="0" smtClean="0">
                <a:latin typeface="黑体" panose="02010609060101010101" pitchFamily="49" charset="-122"/>
              </a:rPr>
              <a:t>）</a:t>
            </a:r>
            <a:endParaRPr lang="en-US" altLang="zh-CN" sz="2800" b="1" dirty="0" smtClean="0">
              <a:latin typeface="黑体" panose="02010609060101010101" pitchFamily="49" charset="-122"/>
            </a:endParaRPr>
          </a:p>
          <a:p>
            <a:pPr lvl="1" algn="just" eaLnBrk="1" hangingPunct="1">
              <a:lnSpc>
                <a:spcPct val="150000"/>
              </a:lnSpc>
              <a:spcBef>
                <a:spcPts val="600"/>
              </a:spcBef>
              <a:buClr>
                <a:srgbClr val="0000FF"/>
              </a:buClr>
              <a:buFont typeface="Wingdings" panose="05000000000000000000" pitchFamily="2" charset="2"/>
              <a:buChar char="p"/>
              <a:defRPr/>
            </a:pPr>
            <a:r>
              <a:rPr lang="en-US" altLang="zh-CN" sz="2800" b="1" dirty="0" smtClean="0">
                <a:latin typeface="黑体" panose="02010609060101010101" pitchFamily="49" charset="-122"/>
              </a:rPr>
              <a:t> </a:t>
            </a:r>
            <a:r>
              <a:rPr lang="zh-CN" altLang="en-US" sz="2800" b="1" dirty="0" smtClean="0">
                <a:latin typeface="黑体" panose="02010609060101010101" pitchFamily="49" charset="-122"/>
              </a:rPr>
              <a:t>服务等级与用户满意度</a:t>
            </a:r>
            <a:endParaRPr lang="en-US" altLang="zh-CN" sz="2800" b="1" dirty="0" smtClean="0">
              <a:latin typeface="黑体" panose="02010609060101010101" pitchFamily="49" charset="-122"/>
            </a:endParaRPr>
          </a:p>
          <a:p>
            <a:pPr lvl="2" algn="just" eaLnBrk="1" hangingPunct="1">
              <a:lnSpc>
                <a:spcPct val="150000"/>
              </a:lnSpc>
              <a:buClr>
                <a:srgbClr val="FF0000"/>
              </a:buClr>
              <a:buFont typeface="Wingdings" panose="05000000000000000000" pitchFamily="2" charset="2"/>
              <a:buChar char="ü"/>
              <a:defRPr/>
            </a:pPr>
            <a:r>
              <a:rPr lang="en-US" altLang="zh-CN" sz="2800" b="1" dirty="0" smtClean="0">
                <a:latin typeface="黑体" panose="02010609060101010101" pitchFamily="49" charset="-122"/>
              </a:rPr>
              <a:t> </a:t>
            </a:r>
            <a:r>
              <a:rPr lang="zh-CN" altLang="en-US" b="1" dirty="0" smtClean="0">
                <a:latin typeface="黑体" panose="02010609060101010101" pitchFamily="49" charset="-122"/>
              </a:rPr>
              <a:t>呼损率越小，成功呼叫概率越大，用户越满意。</a:t>
            </a:r>
            <a:endParaRPr lang="en-US" altLang="zh-CN" b="1" dirty="0" smtClean="0">
              <a:latin typeface="黑体" panose="02010609060101010101" pitchFamily="49" charset="-122"/>
            </a:endParaRPr>
          </a:p>
          <a:p>
            <a:pPr lvl="1" algn="just" eaLnBrk="1" hangingPunct="1">
              <a:lnSpc>
                <a:spcPct val="150000"/>
              </a:lnSpc>
              <a:buClr>
                <a:srgbClr val="0000FF"/>
              </a:buClr>
              <a:buFont typeface="Wingdings" panose="05000000000000000000" pitchFamily="2" charset="2"/>
              <a:buChar char="p"/>
              <a:defRPr/>
            </a:pPr>
            <a:r>
              <a:rPr lang="zh-CN" altLang="en-US" sz="2800" b="1" dirty="0" smtClean="0">
                <a:latin typeface="黑体" panose="02010609060101010101" pitchFamily="49" charset="-122"/>
              </a:rPr>
              <a:t> 可用来衡量最忙情况下用户进入系统的能力</a:t>
            </a:r>
            <a:endParaRPr lang="zh-CN" altLang="en-US" sz="2800" b="1" dirty="0" smtClean="0">
              <a:latin typeface="黑体" panose="02010609060101010101" pitchFamily="49" charset="-122"/>
            </a:endParaRPr>
          </a:p>
          <a:p>
            <a:pPr algn="just" eaLnBrk="1" hangingPunct="1">
              <a:defRPr/>
            </a:pPr>
            <a:endParaRPr lang="zh-CN" altLang="en-US" sz="2000" b="1" dirty="0" smtClean="0">
              <a:latin typeface="黑体" panose="02010609060101010101" pitchFamily="49" charset="-122"/>
            </a:endParaRPr>
          </a:p>
        </p:txBody>
      </p:sp>
      <p:sp>
        <p:nvSpPr>
          <p:cNvPr id="129027" name="Rectangle 4"/>
          <p:cNvSpPr>
            <a:spLocks noChangeArrowheads="1"/>
          </p:cNvSpPr>
          <p:nvPr/>
        </p:nvSpPr>
        <p:spPr bwMode="auto">
          <a:xfrm>
            <a:off x="0" y="3049588"/>
            <a:ext cx="388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29028" name="Rectangle 5"/>
          <p:cNvSpPr>
            <a:spLocks noChangeArrowheads="1"/>
          </p:cNvSpPr>
          <p:nvPr/>
        </p:nvSpPr>
        <p:spPr bwMode="auto">
          <a:xfrm>
            <a:off x="0" y="3046413"/>
            <a:ext cx="3889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8" name="AutoShape 8"/>
          <p:cNvSpPr>
            <a:spLocks noChangeArrowheads="1"/>
          </p:cNvSpPr>
          <p:nvPr/>
        </p:nvSpPr>
        <p:spPr bwMode="auto">
          <a:xfrm>
            <a:off x="642938" y="4214813"/>
            <a:ext cx="8001000" cy="2000250"/>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a:lnSpc>
                <a:spcPct val="130000"/>
              </a:lnSpc>
              <a:spcBef>
                <a:spcPct val="20000"/>
              </a:spcBef>
              <a:buClr>
                <a:srgbClr val="FF0000"/>
              </a:buClr>
              <a:buFont typeface="Wingdings" panose="05000000000000000000" pitchFamily="2" charset="2"/>
              <a:buNone/>
              <a:defRPr/>
            </a:pPr>
            <a:r>
              <a:rPr kumimoji="1" lang="zh-CN" altLang="en-US" sz="2800" b="1" kern="0" dirty="0">
                <a:latin typeface="黑体" panose="02010609060101010101" pitchFamily="49" charset="-122"/>
                <a:ea typeface="黑体" panose="02010609060101010101" pitchFamily="49" charset="-122"/>
              </a:rPr>
              <a:t>主要考虑两个问题：</a:t>
            </a:r>
            <a:endParaRPr kumimoji="1" lang="en-US" altLang="zh-CN" sz="2800" b="1" kern="0" dirty="0">
              <a:latin typeface="黑体" panose="02010609060101010101" pitchFamily="49" charset="-122"/>
              <a:ea typeface="黑体" panose="02010609060101010101" pitchFamily="49" charset="-122"/>
            </a:endParaRPr>
          </a:p>
          <a:p>
            <a:pPr lvl="1">
              <a:lnSpc>
                <a:spcPct val="130000"/>
              </a:lnSpc>
              <a:spcBef>
                <a:spcPct val="20000"/>
              </a:spcBef>
              <a:buClr>
                <a:srgbClr val="FF0000"/>
              </a:buClr>
              <a:buFont typeface="Wingdings" panose="05000000000000000000" pitchFamily="2" charset="2"/>
              <a:buChar char="ü"/>
              <a:defRPr/>
            </a:pPr>
            <a:r>
              <a:rPr kumimoji="1" lang="zh-CN" altLang="en-US" sz="2800" b="1" kern="0" dirty="0">
                <a:latin typeface="黑体" panose="02010609060101010101" pitchFamily="49" charset="-122"/>
                <a:ea typeface="黑体" panose="02010609060101010101" pitchFamily="49" charset="-122"/>
              </a:rPr>
              <a:t>确定用户在忙时接入系统被阻塞的概率。</a:t>
            </a:r>
            <a:endParaRPr kumimoji="1" lang="zh-CN" altLang="en-US" sz="2800" b="1" kern="0" dirty="0">
              <a:latin typeface="黑体" panose="02010609060101010101" pitchFamily="49" charset="-122"/>
              <a:ea typeface="黑体" panose="02010609060101010101" pitchFamily="49" charset="-122"/>
            </a:endParaRPr>
          </a:p>
          <a:p>
            <a:pPr lvl="1">
              <a:lnSpc>
                <a:spcPct val="130000"/>
              </a:lnSpc>
              <a:spcBef>
                <a:spcPct val="20000"/>
              </a:spcBef>
              <a:buClr>
                <a:srgbClr val="FF0000"/>
              </a:buClr>
              <a:buFont typeface="Wingdings" panose="05000000000000000000" pitchFamily="2" charset="2"/>
              <a:buChar char="ü"/>
              <a:defRPr/>
            </a:pPr>
            <a:r>
              <a:rPr kumimoji="1" lang="zh-CN" altLang="en-US" sz="2800" b="1" kern="0" dirty="0">
                <a:latin typeface="黑体" panose="02010609060101010101" pitchFamily="49" charset="-122"/>
                <a:ea typeface="黑体" panose="02010609060101010101" pitchFamily="49" charset="-122"/>
              </a:rPr>
              <a:t>确定符合</a:t>
            </a:r>
            <a:r>
              <a:rPr kumimoji="1" lang="en-US" altLang="zh-CN" sz="2800" b="1" kern="0" dirty="0" err="1">
                <a:latin typeface="黑体" panose="02010609060101010101" pitchFamily="49" charset="-122"/>
                <a:ea typeface="黑体" panose="02010609060101010101" pitchFamily="49" charset="-122"/>
              </a:rPr>
              <a:t>GoS</a:t>
            </a:r>
            <a:r>
              <a:rPr kumimoji="1" lang="zh-CN" altLang="en-US" sz="2800" b="1" kern="0" dirty="0">
                <a:latin typeface="黑体" panose="02010609060101010101" pitchFamily="49" charset="-122"/>
                <a:ea typeface="黑体" panose="02010609060101010101" pitchFamily="49" charset="-122"/>
              </a:rPr>
              <a:t>所需要的通信容量。</a:t>
            </a:r>
            <a:endParaRPr kumimoji="1" lang="zh-CN" altLang="en-US" sz="2800" b="1" kern="0" dirty="0">
              <a:latin typeface="黑体" panose="02010609060101010101" pitchFamily="49" charset="-122"/>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28355">
                                            <p:txEl>
                                              <p:pRg st="2" end="2"/>
                                            </p:txEl>
                                          </p:spTgt>
                                        </p:tgtEl>
                                        <p:attrNameLst>
                                          <p:attrName>style.visibility</p:attrName>
                                        </p:attrNameLst>
                                      </p:cBhvr>
                                      <p:to>
                                        <p:strVal val="visible"/>
                                      </p:to>
                                    </p:set>
                                    <p:animEffect transition="in" filter="blinds(horizontal)">
                                      <p:cBhvr>
                                        <p:cTn id="7" dur="500"/>
                                        <p:tgtEl>
                                          <p:spTgt spid="228355">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28355">
                                            <p:txEl>
                                              <p:pRg st="3" end="3"/>
                                            </p:txEl>
                                          </p:spTgt>
                                        </p:tgtEl>
                                        <p:attrNameLst>
                                          <p:attrName>style.visibility</p:attrName>
                                        </p:attrNameLst>
                                      </p:cBhvr>
                                      <p:to>
                                        <p:strVal val="visible"/>
                                      </p:to>
                                    </p:set>
                                    <p:animEffect transition="in" filter="blinds(horizontal)">
                                      <p:cBhvr>
                                        <p:cTn id="12" dur="500"/>
                                        <p:tgtEl>
                                          <p:spTgt spid="228355">
                                            <p:txEl>
                                              <p:pRg st="3" end="3"/>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28355">
                                            <p:txEl>
                                              <p:pRg st="4" end="4"/>
                                            </p:txEl>
                                          </p:spTgt>
                                        </p:tgtEl>
                                        <p:attrNameLst>
                                          <p:attrName>style.visibility</p:attrName>
                                        </p:attrNameLst>
                                      </p:cBhvr>
                                      <p:to>
                                        <p:strVal val="visible"/>
                                      </p:to>
                                    </p:set>
                                    <p:animEffect transition="in" filter="blinds(horizontal)">
                                      <p:cBhvr>
                                        <p:cTn id="17" dur="500"/>
                                        <p:tgtEl>
                                          <p:spTgt spid="228355">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sz="half" idx="1"/>
          </p:nvPr>
        </p:nvSpPr>
        <p:spPr>
          <a:xfrm>
            <a:off x="457200" y="1066800"/>
            <a:ext cx="8337550" cy="4572000"/>
          </a:xfrm>
        </p:spPr>
        <p:txBody>
          <a:bodyPr>
            <a:noAutofit/>
          </a:bodyPr>
          <a:lstStyle/>
          <a:p>
            <a:pPr algn="just" eaLnBrk="1" hangingPunct="1">
              <a:lnSpc>
                <a:spcPct val="150000"/>
              </a:lnSpc>
              <a:spcBef>
                <a:spcPts val="1200"/>
              </a:spcBef>
              <a:buClr>
                <a:schemeClr val="accent1">
                  <a:lumMod val="75000"/>
                </a:schemeClr>
              </a:buClr>
              <a:buFont typeface="Wingdings" panose="05000000000000000000" pitchFamily="2" charset="2"/>
              <a:buNone/>
              <a:defRPr/>
            </a:pPr>
            <a:r>
              <a:rPr lang="en-US" altLang="zh-CN" b="1" dirty="0" smtClean="0">
                <a:latin typeface="黑体" panose="02010609060101010101" pitchFamily="49" charset="-122"/>
              </a:rPr>
              <a:t>4</a:t>
            </a:r>
            <a:r>
              <a:rPr lang="zh-CN" altLang="en-US" b="1" dirty="0" smtClean="0">
                <a:latin typeface="黑体" panose="02010609060101010101" pitchFamily="49" charset="-122"/>
              </a:rPr>
              <a:t>、</a:t>
            </a:r>
            <a:r>
              <a:rPr lang="zh-CN" altLang="en-GB" b="1" dirty="0" smtClean="0">
                <a:latin typeface="黑体" panose="02010609060101010101" pitchFamily="49" charset="-122"/>
              </a:rPr>
              <a:t>爱尔兰公式</a:t>
            </a:r>
            <a:endParaRPr lang="zh-CN" altLang="en-GB" b="1" dirty="0" smtClean="0">
              <a:latin typeface="黑体" panose="02010609060101010101" pitchFamily="49" charset="-122"/>
            </a:endParaRPr>
          </a:p>
          <a:p>
            <a:pPr algn="just" eaLnBrk="1" hangingPunct="1">
              <a:lnSpc>
                <a:spcPct val="150000"/>
              </a:lnSpc>
              <a:spcBef>
                <a:spcPts val="1200"/>
              </a:spcBef>
              <a:buFont typeface="Wingdings" panose="05000000000000000000" pitchFamily="2" charset="2"/>
              <a:buNone/>
              <a:defRPr/>
            </a:pPr>
            <a:r>
              <a:rPr lang="zh-CN" altLang="en-GB" sz="2400" b="1" dirty="0" smtClean="0">
                <a:latin typeface="黑体" panose="02010609060101010101" pitchFamily="49" charset="-122"/>
              </a:rPr>
              <a:t>	 </a:t>
            </a:r>
            <a:r>
              <a:rPr lang="zh-CN" altLang="en-US" sz="2400" b="1" dirty="0" smtClean="0">
                <a:latin typeface="黑体" panose="02010609060101010101" pitchFamily="49" charset="-122"/>
              </a:rPr>
              <a:t>假设</a:t>
            </a:r>
            <a:r>
              <a:rPr lang="zh-CN" altLang="en-GB" sz="2400" b="1" dirty="0" smtClean="0">
                <a:latin typeface="黑体" panose="02010609060101010101" pitchFamily="49" charset="-122"/>
              </a:rPr>
              <a:t>呼叫</a:t>
            </a:r>
            <a:r>
              <a:rPr lang="zh-CN" altLang="en-US" sz="2400" b="1" dirty="0" smtClean="0">
                <a:latin typeface="黑体" panose="02010609060101010101" pitchFamily="49" charset="-122"/>
              </a:rPr>
              <a:t>具有以下</a:t>
            </a:r>
            <a:r>
              <a:rPr lang="zh-CN" altLang="en-GB" sz="2400" b="1" dirty="0" smtClean="0">
                <a:latin typeface="黑体" panose="02010609060101010101" pitchFamily="49" charset="-122"/>
              </a:rPr>
              <a:t>性质：</a:t>
            </a:r>
            <a:endParaRPr lang="en-US" altLang="zh-CN" sz="2400" b="1" dirty="0" smtClean="0">
              <a:latin typeface="黑体" panose="02010609060101010101" pitchFamily="49" charset="-122"/>
            </a:endParaRPr>
          </a:p>
          <a:p>
            <a:pPr lvl="1" algn="just">
              <a:lnSpc>
                <a:spcPct val="150000"/>
              </a:lnSpc>
              <a:spcBef>
                <a:spcPts val="1200"/>
              </a:spcBef>
              <a:buFont typeface="Wingdings" panose="05000000000000000000" pitchFamily="2" charset="2"/>
              <a:buChar char="p"/>
              <a:defRPr/>
            </a:pPr>
            <a:r>
              <a:rPr lang="zh-CN" altLang="en-GB" b="1" dirty="0" smtClean="0">
                <a:latin typeface="黑体" panose="02010609060101010101" pitchFamily="49" charset="-122"/>
              </a:rPr>
              <a:t> 每次呼叫相互独立，互不相关</a:t>
            </a:r>
            <a:r>
              <a:rPr lang="zh-CN" altLang="en-US" b="1" dirty="0" smtClean="0">
                <a:latin typeface="黑体" panose="02010609060101010101" pitchFamily="49" charset="-122"/>
              </a:rPr>
              <a:t>，且达到时间服从</a:t>
            </a:r>
            <a:r>
              <a:rPr lang="zh-CN" altLang="en-GB" b="1" dirty="0" smtClean="0">
                <a:latin typeface="黑体" panose="02010609060101010101" pitchFamily="49" charset="-122"/>
              </a:rPr>
              <a:t>泊松分布</a:t>
            </a:r>
            <a:r>
              <a:rPr lang="zh-CN" altLang="en-US" b="1" dirty="0" smtClean="0">
                <a:latin typeface="黑体" panose="02010609060101010101" pitchFamily="49" charset="-122"/>
              </a:rPr>
              <a:t>；</a:t>
            </a:r>
            <a:endParaRPr lang="zh-CN" altLang="en-GB" b="1" dirty="0" smtClean="0">
              <a:latin typeface="黑体" panose="02010609060101010101" pitchFamily="49" charset="-122"/>
            </a:endParaRPr>
          </a:p>
          <a:p>
            <a:pPr lvl="1" algn="just">
              <a:lnSpc>
                <a:spcPct val="150000"/>
              </a:lnSpc>
              <a:spcBef>
                <a:spcPts val="1200"/>
              </a:spcBef>
              <a:buFont typeface="Wingdings" panose="05000000000000000000" pitchFamily="2" charset="2"/>
              <a:buChar char="p"/>
              <a:defRPr/>
            </a:pPr>
            <a:r>
              <a:rPr lang="zh-CN" altLang="en-US" b="1" dirty="0" smtClean="0">
                <a:latin typeface="黑体" panose="02010609060101010101" pitchFamily="49" charset="-122"/>
              </a:rPr>
              <a:t> 呼叫请求的达到无记忆性；用户占用信道的时间服从指数分布。</a:t>
            </a:r>
            <a:endParaRPr lang="zh-CN" altLang="en-GB" b="1" dirty="0" smtClean="0">
              <a:latin typeface="黑体" panose="02010609060101010101" pitchFamily="49" charset="-122"/>
            </a:endParaRPr>
          </a:p>
          <a:p>
            <a:pPr algn="just" eaLnBrk="1" hangingPunct="1">
              <a:lnSpc>
                <a:spcPct val="150000"/>
              </a:lnSpc>
              <a:buFont typeface="Wingdings" panose="05000000000000000000" pitchFamily="2" charset="2"/>
              <a:buNone/>
              <a:defRPr/>
            </a:pPr>
            <a:endParaRPr lang="zh-CN" altLang="en-GB" sz="1400" dirty="0" smtClean="0">
              <a:latin typeface="黑体" panose="02010609060101010101" pitchFamily="49" charset="-122"/>
            </a:endParaRPr>
          </a:p>
          <a:p>
            <a:pPr algn="just" eaLnBrk="1" hangingPunct="1">
              <a:lnSpc>
                <a:spcPct val="150000"/>
              </a:lnSpc>
              <a:buFont typeface="Wingdings" panose="05000000000000000000" pitchFamily="2" charset="2"/>
              <a:buNone/>
              <a:defRPr/>
            </a:pPr>
            <a:endParaRPr lang="zh-CN" altLang="en-GB" sz="1400" dirty="0" smtClean="0">
              <a:latin typeface="黑体" panose="02010609060101010101" pitchFamily="49" charset="-122"/>
            </a:endParaRPr>
          </a:p>
          <a:p>
            <a:pPr algn="just" eaLnBrk="1" hangingPunct="1">
              <a:lnSpc>
                <a:spcPct val="150000"/>
              </a:lnSpc>
              <a:buFont typeface="Wingdings" panose="05000000000000000000" pitchFamily="2" charset="2"/>
              <a:buNone/>
              <a:defRPr/>
            </a:pPr>
            <a:r>
              <a:rPr lang="zh-CN" altLang="en-US" sz="1400" dirty="0" smtClean="0">
                <a:latin typeface="黑体" panose="02010609060101010101" pitchFamily="49" charset="-122"/>
              </a:rPr>
              <a:t>　</a:t>
            </a:r>
            <a:endParaRPr lang="zh-CN" altLang="en-US" sz="1400" dirty="0" smtClean="0">
              <a:latin typeface="黑体" panose="02010609060101010101" pitchFamily="49" charset="-122"/>
            </a:endParaRPr>
          </a:p>
        </p:txBody>
      </p:sp>
      <p:sp>
        <p:nvSpPr>
          <p:cNvPr id="7" name="Rectangle 2"/>
          <p:cNvSpPr>
            <a:spLocks noGrp="1" noChangeArrowheads="1"/>
          </p:cNvSpPr>
          <p:nvPr>
            <p:ph type="title"/>
          </p:nvPr>
        </p:nvSpPr>
        <p:spPr>
          <a:xfrm>
            <a:off x="728663" y="142875"/>
            <a:ext cx="7772400" cy="11430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二、话务量与呼损</a:t>
            </a:r>
            <a:endParaRPr lang="zh-CN" altLang="en-US" sz="3600" dirty="0" smtClean="0">
              <a:solidFill>
                <a:schemeClr val="bg1"/>
              </a:solidFill>
              <a:latin typeface="方正兰亭粗黑简体" pitchFamily="2" charset="-122"/>
              <a:ea typeface="方正兰亭粗黑简体" pitchFamily="2" charset="-122"/>
              <a:cs typeface="+mn-cs"/>
            </a:endParaRPr>
          </a:p>
        </p:txBody>
      </p:sp>
    </p:spTree>
  </p:cSld>
  <p:clrMapOvr>
    <a:masterClrMapping/>
  </p:clrMapOvr>
  <p:transition/>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sz="half" idx="1"/>
          </p:nvPr>
        </p:nvSpPr>
        <p:spPr>
          <a:xfrm>
            <a:off x="571500" y="609283"/>
            <a:ext cx="8123238" cy="4648200"/>
          </a:xfrm>
        </p:spPr>
        <p:txBody>
          <a:bodyPr>
            <a:normAutofit/>
          </a:bodyPr>
          <a:lstStyle/>
          <a:p>
            <a:pPr algn="just" eaLnBrk="1" hangingPunct="1">
              <a:lnSpc>
                <a:spcPct val="150000"/>
              </a:lnSpc>
              <a:buClr>
                <a:schemeClr val="accent1">
                  <a:lumMod val="75000"/>
                </a:schemeClr>
              </a:buClr>
              <a:buFont typeface="Wingdings" panose="05000000000000000000" pitchFamily="2" charset="2"/>
              <a:buNone/>
              <a:defRPr/>
            </a:pPr>
            <a:r>
              <a:rPr lang="en-US" altLang="zh-CN" b="1" dirty="0" smtClean="0">
                <a:latin typeface="黑体" panose="02010609060101010101" pitchFamily="49" charset="-122"/>
              </a:rPr>
              <a:t>4</a:t>
            </a:r>
            <a:r>
              <a:rPr lang="zh-CN" altLang="en-US" b="1" dirty="0" smtClean="0">
                <a:latin typeface="黑体" panose="02010609060101010101" pitchFamily="49" charset="-122"/>
              </a:rPr>
              <a:t>、</a:t>
            </a:r>
            <a:r>
              <a:rPr lang="zh-CN" altLang="en-GB" b="1" dirty="0" smtClean="0">
                <a:latin typeface="黑体" panose="02010609060101010101" pitchFamily="49" charset="-122"/>
              </a:rPr>
              <a:t>爱尔兰公式</a:t>
            </a:r>
            <a:endParaRPr lang="zh-CN" altLang="en-GB" b="1" dirty="0" smtClean="0">
              <a:latin typeface="黑体" panose="02010609060101010101" pitchFamily="49" charset="-122"/>
            </a:endParaRPr>
          </a:p>
          <a:p>
            <a:pPr algn="just" eaLnBrk="1" hangingPunct="1">
              <a:lnSpc>
                <a:spcPct val="150000"/>
              </a:lnSpc>
              <a:buFont typeface="Wingdings" panose="05000000000000000000" pitchFamily="2" charset="2"/>
              <a:buNone/>
              <a:defRPr/>
            </a:pPr>
            <a:r>
              <a:rPr lang="zh-CN" altLang="en-GB" sz="2400" b="1" dirty="0" smtClean="0">
                <a:latin typeface="黑体" panose="02010609060101010101" pitchFamily="49" charset="-122"/>
              </a:rPr>
              <a:t>	  </a:t>
            </a:r>
            <a:r>
              <a:rPr lang="zh-CN" altLang="en-US" sz="2400" b="1" dirty="0" smtClean="0">
                <a:latin typeface="黑体" panose="02010609060101010101" pitchFamily="49" charset="-122"/>
              </a:rPr>
              <a:t>则呼损率可用下面的爱尔兰公式表示</a:t>
            </a:r>
            <a:endParaRPr lang="en-US" altLang="zh-CN" sz="2400" b="1" dirty="0" smtClean="0">
              <a:latin typeface="黑体" panose="02010609060101010101" pitchFamily="49" charset="-122"/>
            </a:endParaRPr>
          </a:p>
          <a:p>
            <a:pPr algn="just" eaLnBrk="1" hangingPunct="1">
              <a:lnSpc>
                <a:spcPct val="150000"/>
              </a:lnSpc>
              <a:buFont typeface="Wingdings" panose="05000000000000000000" pitchFamily="2" charset="2"/>
              <a:buNone/>
              <a:defRPr/>
            </a:pPr>
            <a:endParaRPr lang="zh-CN" altLang="en-GB" b="1" dirty="0" smtClean="0">
              <a:latin typeface="黑体" panose="02010609060101010101" pitchFamily="49" charset="-122"/>
            </a:endParaRPr>
          </a:p>
          <a:p>
            <a:pPr algn="just" eaLnBrk="1" hangingPunct="1">
              <a:lnSpc>
                <a:spcPct val="150000"/>
              </a:lnSpc>
              <a:buFont typeface="Wingdings" panose="05000000000000000000" pitchFamily="2" charset="2"/>
              <a:buNone/>
              <a:defRPr/>
            </a:pPr>
            <a:endParaRPr lang="zh-CN" altLang="en-US" b="1" dirty="0" smtClean="0">
              <a:latin typeface="黑体" panose="02010609060101010101" pitchFamily="49" charset="-122"/>
            </a:endParaRPr>
          </a:p>
        </p:txBody>
      </p:sp>
      <p:graphicFrame>
        <p:nvGraphicFramePr>
          <p:cNvPr id="131075" name="Object 7"/>
          <p:cNvGraphicFramePr>
            <a:graphicFrameLocks noChangeAspect="1"/>
          </p:cNvGraphicFramePr>
          <p:nvPr/>
        </p:nvGraphicFramePr>
        <p:xfrm>
          <a:off x="3129915" y="1905000"/>
          <a:ext cx="1510030" cy="1991360"/>
        </p:xfrm>
        <a:graphic>
          <a:graphicData uri="http://schemas.openxmlformats.org/presentationml/2006/ole">
            <mc:AlternateContent xmlns:mc="http://schemas.openxmlformats.org/markup-compatibility/2006">
              <mc:Choice xmlns:v="urn:schemas-microsoft-com:vml" Requires="v">
                <p:oleObj spid="_x0000_s131083" name="Equation" r:id="rId1" imgW="685800" imgH="812800" progId="">
                  <p:embed/>
                </p:oleObj>
              </mc:Choice>
              <mc:Fallback>
                <p:oleObj name="Equation" r:id="rId1" imgW="685800" imgH="812800" progId="">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9915" y="1905000"/>
                        <a:ext cx="1510030" cy="1991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FF66"/>
                            </a:solidFill>
                            <a:miter lim="800000"/>
                            <a:headEnd/>
                            <a:tailEnd/>
                          </a14:hiddenLine>
                        </a:ext>
                      </a:extLst>
                    </p:spPr>
                  </p:pic>
                </p:oleObj>
              </mc:Fallback>
            </mc:AlternateContent>
          </a:graphicData>
        </a:graphic>
      </p:graphicFrame>
      <p:sp>
        <p:nvSpPr>
          <p:cNvPr id="6" name="矩形 5"/>
          <p:cNvSpPr>
            <a:spLocks noChangeArrowheads="1"/>
          </p:cNvSpPr>
          <p:nvPr/>
        </p:nvSpPr>
        <p:spPr bwMode="auto">
          <a:xfrm>
            <a:off x="928688" y="4429125"/>
            <a:ext cx="62626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400" b="1" dirty="0">
                <a:latin typeface="黑体" panose="02010609060101010101" pitchFamily="49" charset="-122"/>
                <a:ea typeface="黑体" panose="02010609060101010101" pitchFamily="49" charset="-122"/>
                <a:cs typeface="方正兰亭粗黑简体"/>
              </a:rPr>
              <a:t>其中，</a:t>
            </a:r>
            <a:r>
              <a:rPr lang="en-US" altLang="zh-CN" sz="2400" b="1" dirty="0">
                <a:latin typeface="黑体" panose="02010609060101010101" pitchFamily="49" charset="-122"/>
                <a:ea typeface="黑体" panose="02010609060101010101" pitchFamily="49" charset="-122"/>
                <a:cs typeface="方正兰亭粗黑简体"/>
              </a:rPr>
              <a:t>A</a:t>
            </a:r>
            <a:r>
              <a:rPr lang="zh-CN" altLang="en-US" sz="2400" b="1" dirty="0">
                <a:latin typeface="黑体" panose="02010609060101010101" pitchFamily="49" charset="-122"/>
                <a:ea typeface="黑体" panose="02010609060101010101" pitchFamily="49" charset="-122"/>
                <a:cs typeface="方正兰亭粗黑简体"/>
              </a:rPr>
              <a:t>为总呼叫话务量，</a:t>
            </a:r>
            <a:r>
              <a:rPr lang="en-GB" altLang="zh-CN" sz="2400" b="1" dirty="0">
                <a:latin typeface="黑体" panose="02010609060101010101" pitchFamily="49" charset="-122"/>
                <a:ea typeface="黑体" panose="02010609060101010101" pitchFamily="49" charset="-122"/>
                <a:cs typeface="方正兰亭粗黑简体"/>
              </a:rPr>
              <a:t> l</a:t>
            </a:r>
            <a:r>
              <a:rPr lang="zh-CN" altLang="en-US" sz="2400" b="1" dirty="0">
                <a:latin typeface="黑体" panose="02010609060101010101" pitchFamily="49" charset="-122"/>
                <a:ea typeface="黑体" panose="02010609060101010101" pitchFamily="49" charset="-122"/>
                <a:cs typeface="方正兰亭粗黑简体"/>
              </a:rPr>
              <a:t>为可用</a:t>
            </a:r>
            <a:r>
              <a:rPr lang="zh-CN" altLang="en-GB" sz="2400" b="1" dirty="0">
                <a:latin typeface="黑体" panose="02010609060101010101" pitchFamily="49" charset="-122"/>
                <a:ea typeface="黑体" panose="02010609060101010101" pitchFamily="49" charset="-122"/>
                <a:cs typeface="方正兰亭粗黑简体"/>
              </a:rPr>
              <a:t>信道数</a:t>
            </a:r>
            <a:r>
              <a:rPr lang="zh-CN" altLang="en-US" sz="2400" b="1" dirty="0">
                <a:latin typeface="黑体" panose="02010609060101010101" pitchFamily="49" charset="-122"/>
                <a:ea typeface="黑体" panose="02010609060101010101" pitchFamily="49" charset="-122"/>
                <a:cs typeface="方正兰亭粗黑简体"/>
              </a:rPr>
              <a:t>。</a:t>
            </a:r>
            <a:endParaRPr lang="zh-CN" altLang="en-US" sz="2400" b="1" dirty="0">
              <a:latin typeface="黑体" panose="02010609060101010101" pitchFamily="49" charset="-122"/>
              <a:ea typeface="黑体" panose="02010609060101010101" pitchFamily="49" charset="-122"/>
              <a:cs typeface="方正兰亭粗黑简体"/>
            </a:endParaRPr>
          </a:p>
        </p:txBody>
      </p:sp>
      <p:sp>
        <p:nvSpPr>
          <p:cNvPr id="7" name="AutoShape 8"/>
          <p:cNvSpPr>
            <a:spLocks noChangeArrowheads="1"/>
          </p:cNvSpPr>
          <p:nvPr/>
        </p:nvSpPr>
        <p:spPr bwMode="auto">
          <a:xfrm>
            <a:off x="428625" y="5072063"/>
            <a:ext cx="7929563" cy="1285875"/>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lvl="1">
              <a:lnSpc>
                <a:spcPct val="150000"/>
              </a:lnSpc>
              <a:spcBef>
                <a:spcPct val="20000"/>
              </a:spcBef>
              <a:buClr>
                <a:srgbClr val="FF0000"/>
              </a:buClr>
              <a:buFont typeface="Wingdings" panose="05000000000000000000" pitchFamily="2" charset="2"/>
              <a:buNone/>
              <a:defRPr/>
            </a:pPr>
            <a:r>
              <a:rPr kumimoji="1" lang="zh-CN" altLang="en-US" sz="2800" b="1" kern="0" dirty="0">
                <a:latin typeface="+mn-ea"/>
                <a:ea typeface="+mn-ea"/>
              </a:rPr>
              <a:t>工程方法：已知呼损率</a:t>
            </a:r>
            <a:r>
              <a:rPr kumimoji="1" lang="en-US" altLang="zh-CN" sz="2800" b="1" kern="0" dirty="0">
                <a:latin typeface="+mn-ea"/>
                <a:ea typeface="+mn-ea"/>
              </a:rPr>
              <a:t>B</a:t>
            </a:r>
            <a:r>
              <a:rPr kumimoji="1" lang="zh-CN" altLang="en-US" sz="2800" b="1" kern="0" dirty="0">
                <a:latin typeface="+mn-ea"/>
                <a:ea typeface="+mn-ea"/>
              </a:rPr>
              <a:t>和信道数，利用查表法或查图法得到总呼叫话务量</a:t>
            </a:r>
            <a:r>
              <a:rPr kumimoji="1" lang="en-US" altLang="zh-CN" sz="2800" b="1" kern="0" dirty="0">
                <a:latin typeface="+mn-ea"/>
                <a:ea typeface="+mn-ea"/>
              </a:rPr>
              <a:t>A</a:t>
            </a:r>
            <a:r>
              <a:rPr kumimoji="1" lang="zh-CN" altLang="en-US" sz="2800" b="1" kern="0" dirty="0">
                <a:latin typeface="+mn-ea"/>
                <a:ea typeface="+mn-ea"/>
              </a:rPr>
              <a:t>！</a:t>
            </a:r>
            <a:endParaRPr kumimoji="1" lang="zh-CN" altLang="en-US" sz="2800" b="1" kern="0" dirty="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3"/>
          <p:cNvSpPr>
            <a:spLocks noGrp="1" noChangeArrowheads="1"/>
          </p:cNvSpPr>
          <p:nvPr>
            <p:ph type="body" sz="half" idx="1"/>
          </p:nvPr>
        </p:nvSpPr>
        <p:spPr>
          <a:xfrm>
            <a:off x="533400" y="762000"/>
            <a:ext cx="8123238" cy="1071562"/>
          </a:xfrm>
        </p:spPr>
        <p:txBody>
          <a:bodyPr>
            <a:normAutofit/>
          </a:bodyPr>
          <a:lstStyle/>
          <a:p>
            <a:pPr algn="just" eaLnBrk="1" hangingPunct="1">
              <a:lnSpc>
                <a:spcPct val="150000"/>
              </a:lnSpc>
              <a:buClr>
                <a:schemeClr val="accent1">
                  <a:lumMod val="75000"/>
                </a:schemeClr>
              </a:buClr>
              <a:buFont typeface="Wingdings" panose="05000000000000000000" pitchFamily="2" charset="2"/>
              <a:buNone/>
              <a:defRPr/>
            </a:pPr>
            <a:r>
              <a:rPr lang="en-US" altLang="zh-CN" b="1" dirty="0" smtClean="0">
                <a:latin typeface="黑体" panose="02010609060101010101" pitchFamily="49" charset="-122"/>
              </a:rPr>
              <a:t>4</a:t>
            </a:r>
            <a:r>
              <a:rPr lang="zh-CN" altLang="en-US" b="1" dirty="0" smtClean="0">
                <a:latin typeface="黑体" panose="02010609060101010101" pitchFamily="49" charset="-122"/>
              </a:rPr>
              <a:t>、</a:t>
            </a:r>
            <a:r>
              <a:rPr lang="zh-CN" altLang="en-GB" b="1" dirty="0" smtClean="0">
                <a:latin typeface="黑体" panose="02010609060101010101" pitchFamily="49" charset="-122"/>
              </a:rPr>
              <a:t>爱尔兰公式</a:t>
            </a:r>
            <a:endParaRPr lang="en-US" altLang="zh-CN" sz="2400" b="1" dirty="0" smtClean="0">
              <a:latin typeface="黑体" panose="02010609060101010101" pitchFamily="49" charset="-122"/>
            </a:endParaRPr>
          </a:p>
          <a:p>
            <a:pPr algn="just" eaLnBrk="1" hangingPunct="1">
              <a:lnSpc>
                <a:spcPct val="150000"/>
              </a:lnSpc>
              <a:buFont typeface="Wingdings" panose="05000000000000000000" pitchFamily="2" charset="2"/>
              <a:buNone/>
              <a:defRPr/>
            </a:pPr>
            <a:endParaRPr lang="zh-CN" altLang="en-GB" dirty="0" smtClean="0">
              <a:latin typeface="黑体" panose="02010609060101010101" pitchFamily="49" charset="-122"/>
            </a:endParaRPr>
          </a:p>
          <a:p>
            <a:pPr algn="just" eaLnBrk="1" hangingPunct="1">
              <a:lnSpc>
                <a:spcPct val="150000"/>
              </a:lnSpc>
              <a:buFont typeface="Wingdings" panose="05000000000000000000" pitchFamily="2" charset="2"/>
              <a:buNone/>
              <a:defRPr/>
            </a:pPr>
            <a:endParaRPr lang="zh-CN" altLang="en-US" dirty="0" smtClean="0">
              <a:latin typeface="黑体" panose="02010609060101010101" pitchFamily="49" charset="-122"/>
            </a:endParaRPr>
          </a:p>
        </p:txBody>
      </p:sp>
      <p:sp>
        <p:nvSpPr>
          <p:cNvPr id="11" name="Rectangle 2"/>
          <p:cNvSpPr>
            <a:spLocks noGrp="1" noChangeArrowheads="1"/>
          </p:cNvSpPr>
          <p:nvPr>
            <p:ph type="title"/>
          </p:nvPr>
        </p:nvSpPr>
        <p:spPr>
          <a:xfrm>
            <a:off x="728663" y="142875"/>
            <a:ext cx="7772400" cy="11430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二、话务量与呼损</a:t>
            </a:r>
            <a:endParaRPr lang="zh-CN" altLang="en-US" sz="3600" dirty="0" smtClean="0">
              <a:solidFill>
                <a:schemeClr val="bg1"/>
              </a:solidFill>
              <a:latin typeface="方正兰亭粗黑简体" pitchFamily="2" charset="-122"/>
              <a:ea typeface="方正兰亭粗黑简体" pitchFamily="2" charset="-122"/>
              <a:cs typeface="+mn-cs"/>
            </a:endParaRPr>
          </a:p>
        </p:txBody>
      </p:sp>
      <p:graphicFrame>
        <p:nvGraphicFramePr>
          <p:cNvPr id="8" name="表格 7"/>
          <p:cNvGraphicFramePr>
            <a:graphicFrameLocks noGrp="1"/>
          </p:cNvGraphicFramePr>
          <p:nvPr/>
        </p:nvGraphicFramePr>
        <p:xfrm>
          <a:off x="1119187" y="1942874"/>
          <a:ext cx="7143752" cy="3260729"/>
        </p:xfrm>
        <a:graphic>
          <a:graphicData uri="http://schemas.openxmlformats.org/drawingml/2006/table">
            <a:tbl>
              <a:tblPr/>
              <a:tblGrid>
                <a:gridCol w="892969"/>
                <a:gridCol w="892969"/>
                <a:gridCol w="892969"/>
                <a:gridCol w="892969"/>
                <a:gridCol w="892969"/>
                <a:gridCol w="892969"/>
                <a:gridCol w="892969"/>
                <a:gridCol w="892969"/>
              </a:tblGrid>
              <a:tr h="500025">
                <a:tc>
                  <a:txBody>
                    <a:bodyPr/>
                    <a:lstStyle/>
                    <a:p>
                      <a:pPr algn="ctr">
                        <a:spcAft>
                          <a:spcPts val="0"/>
                        </a:spcAft>
                      </a:pPr>
                      <a:endParaRPr lang="zh-CN" sz="1800" kern="100" dirty="0">
                        <a:solidFill>
                          <a:schemeClr val="tx1"/>
                        </a:solidFill>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1</a:t>
                      </a:r>
                      <a:r>
                        <a:rPr lang="zh-CN" sz="1800" kern="100" dirty="0">
                          <a:latin typeface="Times New Roman" panose="02020603050405020304"/>
                          <a:ea typeface="宋体" panose="02010600030101010101" pitchFamily="2" charset="-122"/>
                          <a:cs typeface="Times New Roman" panose="02020603050405020304"/>
                        </a:rPr>
                        <a:t>％</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2</a:t>
                      </a:r>
                      <a:r>
                        <a:rPr lang="zh-CN" sz="1800" kern="100" dirty="0">
                          <a:latin typeface="Times New Roman" panose="02020603050405020304"/>
                          <a:ea typeface="宋体" panose="02010600030101010101" pitchFamily="2" charset="-122"/>
                          <a:cs typeface="Times New Roman" panose="02020603050405020304"/>
                        </a:rPr>
                        <a:t>％</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3</a:t>
                      </a:r>
                      <a:r>
                        <a:rPr lang="zh-CN" sz="1800" kern="100" dirty="0">
                          <a:latin typeface="Times New Roman" panose="02020603050405020304"/>
                          <a:ea typeface="宋体" panose="02010600030101010101" pitchFamily="2" charset="-122"/>
                          <a:cs typeface="Times New Roman" panose="02020603050405020304"/>
                        </a:rPr>
                        <a:t>％</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5</a:t>
                      </a:r>
                      <a:r>
                        <a:rPr lang="zh-CN" sz="1800" kern="100">
                          <a:latin typeface="Times New Roman" panose="02020603050405020304"/>
                          <a:ea typeface="宋体" panose="02010600030101010101" pitchFamily="2" charset="-122"/>
                          <a:cs typeface="Times New Roman" panose="02020603050405020304"/>
                        </a:rPr>
                        <a:t>％</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7</a:t>
                      </a:r>
                      <a:r>
                        <a:rPr lang="zh-CN" sz="1800" kern="100">
                          <a:latin typeface="Times New Roman" panose="02020603050405020304"/>
                          <a:ea typeface="宋体" panose="02010600030101010101" pitchFamily="2" charset="-122"/>
                          <a:cs typeface="Times New Roman" panose="02020603050405020304"/>
                        </a:rPr>
                        <a:t>％</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10</a:t>
                      </a:r>
                      <a:r>
                        <a:rPr lang="zh-CN" sz="1800" kern="100">
                          <a:latin typeface="Times New Roman" panose="02020603050405020304"/>
                          <a:ea typeface="宋体" panose="02010600030101010101" pitchFamily="2" charset="-122"/>
                          <a:cs typeface="Times New Roman" panose="02020603050405020304"/>
                        </a:rPr>
                        <a:t>％</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20</a:t>
                      </a:r>
                      <a:r>
                        <a:rPr lang="zh-CN" sz="1800" kern="100">
                          <a:latin typeface="Times New Roman" panose="02020603050405020304"/>
                          <a:ea typeface="宋体" panose="02010600030101010101" pitchFamily="2" charset="-122"/>
                          <a:cs typeface="Times New Roman" panose="02020603050405020304"/>
                        </a:rPr>
                        <a:t>％</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88">
                <a:tc>
                  <a:txBody>
                    <a:bodyPr/>
                    <a:lstStyle/>
                    <a:p>
                      <a:pPr algn="ctr">
                        <a:spcAft>
                          <a:spcPts val="0"/>
                        </a:spcAft>
                      </a:pP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A</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A</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A</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A</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A</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A</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A</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88">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1</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0.010</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0.020</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0.031</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0.053</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0.075</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0.111</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0.250</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88">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2</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0.153</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0. 223</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0.282</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0.381</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0.470</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0.595</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1.000</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88">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3</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0.455</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0. 602</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0.725</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0.899</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1.057</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1.271</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1.980</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88">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4</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0.869</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1. 902</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1.219</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1.525</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1.748</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2.045</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2.945</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88">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5</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1.361</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1. 657</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1.875</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2.218</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2.054</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2.881</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4.010</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88">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6</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1.909</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2. 276</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2.543</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2.960</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3.305</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3.758</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5.109</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45088">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7</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2.051</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2. 935</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3.250</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3.738</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a:latin typeface="Times New Roman" panose="02020603050405020304"/>
                          <a:ea typeface="宋体" panose="02010600030101010101" pitchFamily="2" charset="-122"/>
                          <a:cs typeface="Times New Roman" panose="02020603050405020304"/>
                        </a:rPr>
                        <a:t>4.139</a:t>
                      </a:r>
                      <a:endParaRPr lang="zh-CN" sz="1800" kern="10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4.666</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800" kern="100" dirty="0">
                          <a:latin typeface="Times New Roman" panose="02020603050405020304"/>
                          <a:ea typeface="宋体" panose="02010600030101010101" pitchFamily="2" charset="-122"/>
                          <a:cs typeface="Times New Roman" panose="02020603050405020304"/>
                        </a:rPr>
                        <a:t>6.230</a:t>
                      </a:r>
                      <a:endParaRPr lang="zh-CN" sz="1800" kern="100" dirty="0">
                        <a:latin typeface="Times New Roman" panose="02020603050405020304"/>
                        <a:ea typeface="宋体" panose="02010600030101010101" pitchFamily="2" charset="-122"/>
                        <a:cs typeface="Times New Roman" panose="02020603050405020304"/>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9" name="圆角矩形 8"/>
          <p:cNvSpPr/>
          <p:nvPr/>
        </p:nvSpPr>
        <p:spPr>
          <a:xfrm>
            <a:off x="3833813" y="4495800"/>
            <a:ext cx="857250" cy="357188"/>
          </a:xfrm>
          <a:prstGeom prst="round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dirty="0">
              <a:ea typeface="黑体" panose="02010609060101010101" pitchFamily="49" charset="-122"/>
            </a:endParaRPr>
          </a:p>
        </p:txBody>
      </p:sp>
      <p:sp>
        <p:nvSpPr>
          <p:cNvPr id="132193" name="TextBox 5"/>
          <p:cNvSpPr txBox="1">
            <a:spLocks noChangeArrowheads="1"/>
          </p:cNvSpPr>
          <p:nvPr/>
        </p:nvSpPr>
        <p:spPr bwMode="auto">
          <a:xfrm>
            <a:off x="1428750" y="2500313"/>
            <a:ext cx="5000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en-US" altLang="zh-CN"/>
              <a:t>B</a:t>
            </a:r>
            <a:endParaRPr lang="zh-CN" altLang="en-US"/>
          </a:p>
        </p:txBody>
      </p:sp>
      <p:graphicFrame>
        <p:nvGraphicFramePr>
          <p:cNvPr id="132194" name="对象 6"/>
          <p:cNvGraphicFramePr>
            <a:graphicFrameLocks noChangeAspect="1"/>
          </p:cNvGraphicFramePr>
          <p:nvPr/>
        </p:nvGraphicFramePr>
        <p:xfrm>
          <a:off x="1553191" y="2057400"/>
          <a:ext cx="160337" cy="320675"/>
        </p:xfrm>
        <a:graphic>
          <a:graphicData uri="http://schemas.openxmlformats.org/presentationml/2006/ole">
            <mc:AlternateContent xmlns:mc="http://schemas.openxmlformats.org/markup-compatibility/2006">
              <mc:Choice xmlns:v="urn:schemas-microsoft-com:vml" Requires="v">
                <p:oleObj spid="_x0000_s132200" name="Equation" r:id="rId1" imgW="88900" imgH="177165" progId="">
                  <p:embed/>
                </p:oleObj>
              </mc:Choice>
              <mc:Fallback>
                <p:oleObj name="Equation" r:id="rId1" imgW="88900" imgH="177165" progId="">
                  <p:embed/>
                  <p:pic>
                    <p:nvPicPr>
                      <p:cNvPr id="0" name="对象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3191" y="2057400"/>
                        <a:ext cx="160337" cy="32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sz="half" idx="1"/>
          </p:nvPr>
        </p:nvSpPr>
        <p:spPr>
          <a:xfrm>
            <a:off x="428625" y="1428750"/>
            <a:ext cx="8355965" cy="4373880"/>
          </a:xfrm>
        </p:spPr>
        <p:txBody>
          <a:bodyPr/>
          <a:lstStyle/>
          <a:p>
            <a:pPr algn="just" eaLnBrk="1" hangingPunct="1">
              <a:lnSpc>
                <a:spcPct val="150000"/>
              </a:lnSpc>
              <a:buClr>
                <a:schemeClr val="accent1">
                  <a:lumMod val="75000"/>
                </a:schemeClr>
              </a:buClr>
              <a:buFont typeface="Wingdings" panose="05000000000000000000" pitchFamily="2" charset="2"/>
              <a:buNone/>
              <a:defRPr/>
            </a:pPr>
            <a:r>
              <a:rPr lang="en-US" altLang="zh-CN" b="1" dirty="0" smtClean="0">
                <a:latin typeface="黑体" panose="02010609060101010101" pitchFamily="49" charset="-122"/>
              </a:rPr>
              <a:t>5</a:t>
            </a:r>
            <a:r>
              <a:rPr lang="zh-CN" altLang="en-US" b="1" dirty="0" smtClean="0">
                <a:latin typeface="黑体" panose="02010609060101010101" pitchFamily="49" charset="-122"/>
              </a:rPr>
              <a:t>、</a:t>
            </a:r>
            <a:r>
              <a:rPr lang="zh-CN" altLang="en-GB" b="1" dirty="0" smtClean="0">
                <a:latin typeface="黑体" panose="02010609060101010101" pitchFamily="49" charset="-122"/>
              </a:rPr>
              <a:t>每个用户忙时话务量（</a:t>
            </a:r>
            <a:r>
              <a:rPr lang="en-GB" altLang="zh-CN" b="1" dirty="0" err="1" smtClean="0">
                <a:latin typeface="黑体" panose="02010609060101010101" pitchFamily="49" charset="-122"/>
              </a:rPr>
              <a:t>Aa</a:t>
            </a:r>
            <a:r>
              <a:rPr lang="zh-CN" altLang="en-GB" b="1" dirty="0" smtClean="0">
                <a:latin typeface="黑体" panose="02010609060101010101" pitchFamily="49" charset="-122"/>
              </a:rPr>
              <a:t>） </a:t>
            </a:r>
            <a:endParaRPr lang="en-US" altLang="zh-CN" b="1" dirty="0" smtClean="0">
              <a:latin typeface="黑体" panose="02010609060101010101" pitchFamily="49" charset="-122"/>
            </a:endParaRPr>
          </a:p>
          <a:p>
            <a:pPr lvl="1" algn="just" eaLnBrk="1" hangingPunct="1">
              <a:lnSpc>
                <a:spcPct val="150000"/>
              </a:lnSpc>
              <a:buClr>
                <a:srgbClr val="0000FF"/>
              </a:buClr>
              <a:buFont typeface="Wingdings" panose="05000000000000000000" pitchFamily="2" charset="2"/>
              <a:buChar char="p"/>
              <a:defRPr/>
            </a:pPr>
            <a:r>
              <a:rPr lang="zh-CN" altLang="en-GB" b="1" dirty="0" smtClean="0">
                <a:latin typeface="黑体" panose="02010609060101010101" pitchFamily="49" charset="-122"/>
              </a:rPr>
              <a:t> </a:t>
            </a:r>
            <a:r>
              <a:rPr lang="zh-CN" altLang="en-US" b="1" dirty="0" smtClean="0">
                <a:latin typeface="黑体" panose="02010609060101010101" pitchFamily="49" charset="-122"/>
              </a:rPr>
              <a:t>定义：</a:t>
            </a:r>
            <a:r>
              <a:rPr lang="zh-CN" altLang="en-GB" b="1" dirty="0" smtClean="0">
                <a:latin typeface="黑体" panose="02010609060101010101" pitchFamily="49" charset="-122"/>
              </a:rPr>
              <a:t>一天中最忙的那个小时</a:t>
            </a:r>
            <a:r>
              <a:rPr lang="zh-CN" altLang="en-US" b="1" dirty="0" smtClean="0">
                <a:latin typeface="黑体" panose="02010609060101010101" pitchFamily="49" charset="-122"/>
              </a:rPr>
              <a:t>中每个用户的平均话务量</a:t>
            </a:r>
            <a:endParaRPr lang="en-US" altLang="zh-CN" b="1" dirty="0" smtClean="0">
              <a:latin typeface="黑体" panose="02010609060101010101" pitchFamily="49" charset="-122"/>
            </a:endParaRPr>
          </a:p>
          <a:p>
            <a:pPr lvl="2" algn="just" eaLnBrk="1" hangingPunct="1">
              <a:lnSpc>
                <a:spcPct val="150000"/>
              </a:lnSpc>
              <a:buClr>
                <a:srgbClr val="FF0000"/>
              </a:buClr>
              <a:buFont typeface="Wingdings" panose="05000000000000000000" pitchFamily="2" charset="2"/>
              <a:buChar char="ü"/>
              <a:defRPr/>
            </a:pPr>
            <a:r>
              <a:rPr lang="zh-CN" altLang="en-GB" b="1" dirty="0" smtClean="0">
                <a:latin typeface="黑体" panose="02010609060101010101" pitchFamily="49" charset="-122"/>
              </a:rPr>
              <a:t> </a:t>
            </a:r>
            <a:r>
              <a:rPr lang="zh-CN" altLang="en-GB" sz="2400" b="1" dirty="0" smtClean="0">
                <a:latin typeface="黑体" panose="02010609060101010101" pitchFamily="49" charset="-122"/>
              </a:rPr>
              <a:t>一天</a:t>
            </a:r>
            <a:r>
              <a:rPr lang="zh-CN" altLang="en-US" sz="2400" b="1" dirty="0" smtClean="0">
                <a:latin typeface="黑体" panose="02010609060101010101" pitchFamily="49" charset="-122"/>
              </a:rPr>
              <a:t>中不同时段的</a:t>
            </a:r>
            <a:r>
              <a:rPr lang="zh-CN" altLang="en-GB" sz="2400" b="1" dirty="0" smtClean="0">
                <a:latin typeface="黑体" panose="02010609060101010101" pitchFamily="49" charset="-122"/>
              </a:rPr>
              <a:t>话务量</a:t>
            </a:r>
            <a:r>
              <a:rPr lang="zh-CN" altLang="en-US" sz="2400" b="1" dirty="0" smtClean="0">
                <a:latin typeface="黑体" panose="02010609060101010101" pitchFamily="49" charset="-122"/>
              </a:rPr>
              <a:t>是有区别的</a:t>
            </a:r>
            <a:endParaRPr lang="en-US" altLang="zh-CN" sz="2400" b="1" dirty="0" smtClean="0">
              <a:latin typeface="黑体" panose="02010609060101010101" pitchFamily="49" charset="-122"/>
            </a:endParaRPr>
          </a:p>
          <a:p>
            <a:pPr lvl="2" algn="just" eaLnBrk="1" hangingPunct="1">
              <a:lnSpc>
                <a:spcPct val="150000"/>
              </a:lnSpc>
              <a:buClr>
                <a:srgbClr val="FF0000"/>
              </a:buClr>
              <a:buFont typeface="Wingdings" panose="05000000000000000000" pitchFamily="2" charset="2"/>
              <a:buChar char="ü"/>
              <a:defRPr/>
            </a:pPr>
            <a:r>
              <a:rPr lang="en-US" altLang="zh-CN" sz="2400" b="1" dirty="0" smtClean="0">
                <a:latin typeface="黑体" panose="02010609060101010101" pitchFamily="49" charset="-122"/>
              </a:rPr>
              <a:t> </a:t>
            </a:r>
            <a:r>
              <a:rPr lang="zh-CN" altLang="en-GB" sz="2400" b="1" dirty="0" smtClean="0">
                <a:latin typeface="黑体" panose="02010609060101010101" pitchFamily="49" charset="-122"/>
              </a:rPr>
              <a:t>考虑通信系统的用户数和信道数时，</a:t>
            </a:r>
            <a:r>
              <a:rPr lang="zh-CN" altLang="en-US" sz="2400" b="1" dirty="0" smtClean="0">
                <a:latin typeface="黑体" panose="02010609060101010101" pitchFamily="49" charset="-122"/>
              </a:rPr>
              <a:t>应</a:t>
            </a:r>
            <a:r>
              <a:rPr lang="zh-CN" altLang="en-GB" sz="2400" b="1" dirty="0" smtClean="0">
                <a:latin typeface="黑体" panose="02010609060101010101" pitchFamily="49" charset="-122"/>
              </a:rPr>
              <a:t>采用忙时平均话务量</a:t>
            </a:r>
            <a:endParaRPr lang="en-US" altLang="zh-CN" sz="2400" b="1" dirty="0" smtClean="0">
              <a:latin typeface="黑体" panose="02010609060101010101" pitchFamily="49" charset="-122"/>
            </a:endParaRPr>
          </a:p>
        </p:txBody>
      </p:sp>
      <p:sp>
        <p:nvSpPr>
          <p:cNvPr id="133123" name="Rectangle 4"/>
          <p:cNvSpPr>
            <a:spLocks noChangeArrowheads="1"/>
          </p:cNvSpPr>
          <p:nvPr/>
        </p:nvSpPr>
        <p:spPr bwMode="auto">
          <a:xfrm>
            <a:off x="0" y="3249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a:p>
        </p:txBody>
      </p:sp>
      <p:sp>
        <p:nvSpPr>
          <p:cNvPr id="133124" name="Rectangle 5"/>
          <p:cNvSpPr>
            <a:spLocks noChangeArrowheads="1"/>
          </p:cNvSpPr>
          <p:nvPr/>
        </p:nvSpPr>
        <p:spPr bwMode="auto">
          <a:xfrm>
            <a:off x="0" y="3246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a:p>
        </p:txBody>
      </p:sp>
      <p:sp>
        <p:nvSpPr>
          <p:cNvPr id="9" name="Rectangle 2"/>
          <p:cNvSpPr>
            <a:spLocks noGrp="1" noChangeArrowheads="1"/>
          </p:cNvSpPr>
          <p:nvPr>
            <p:ph type="title"/>
          </p:nvPr>
        </p:nvSpPr>
        <p:spPr>
          <a:xfrm>
            <a:off x="728663" y="142875"/>
            <a:ext cx="7772400" cy="11430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二、话务量与呼损</a:t>
            </a:r>
            <a:endParaRPr lang="zh-CN" altLang="en-US" sz="3600" dirty="0" smtClean="0">
              <a:solidFill>
                <a:schemeClr val="bg1"/>
              </a:solidFill>
              <a:latin typeface="方正兰亭粗黑简体" pitchFamily="2" charset="-122"/>
              <a:ea typeface="方正兰亭粗黑简体" pitchFamily="2" charset="-122"/>
              <a:cs typeface="+mn-cs"/>
            </a:endParaRPr>
          </a:p>
        </p:txBody>
      </p:sp>
    </p:spTree>
  </p:cSld>
  <p:clrMapOvr>
    <a:masterClrMapping/>
  </p:clrMapOvr>
  <p:transition/>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sz="half" idx="1"/>
          </p:nvPr>
        </p:nvSpPr>
        <p:spPr>
          <a:xfrm>
            <a:off x="500063" y="1357313"/>
            <a:ext cx="7737475" cy="4516437"/>
          </a:xfrm>
        </p:spPr>
        <p:txBody>
          <a:bodyPr>
            <a:normAutofit/>
          </a:bodyPr>
          <a:lstStyle/>
          <a:p>
            <a:pPr algn="just" eaLnBrk="1" hangingPunct="1">
              <a:lnSpc>
                <a:spcPct val="150000"/>
              </a:lnSpc>
              <a:buClr>
                <a:schemeClr val="accent1">
                  <a:lumMod val="75000"/>
                </a:schemeClr>
              </a:buClr>
              <a:buFont typeface="Wingdings" panose="05000000000000000000" pitchFamily="2" charset="2"/>
              <a:buNone/>
              <a:defRPr/>
            </a:pPr>
            <a:r>
              <a:rPr lang="en-US" altLang="zh-CN" b="1" dirty="0" smtClean="0">
                <a:latin typeface="黑体" panose="02010609060101010101" pitchFamily="49" charset="-122"/>
              </a:rPr>
              <a:t>5</a:t>
            </a:r>
            <a:r>
              <a:rPr lang="zh-CN" altLang="en-US" b="1" dirty="0" smtClean="0">
                <a:latin typeface="黑体" panose="02010609060101010101" pitchFamily="49" charset="-122"/>
              </a:rPr>
              <a:t>、</a:t>
            </a:r>
            <a:r>
              <a:rPr lang="zh-CN" altLang="en-GB" b="1" dirty="0" smtClean="0">
                <a:latin typeface="黑体" panose="02010609060101010101" pitchFamily="49" charset="-122"/>
              </a:rPr>
              <a:t>每个用户忙时话务量（</a:t>
            </a:r>
            <a:r>
              <a:rPr lang="en-GB" altLang="zh-CN" b="1" dirty="0" err="1" smtClean="0">
                <a:latin typeface="黑体" panose="02010609060101010101" pitchFamily="49" charset="-122"/>
              </a:rPr>
              <a:t>Aa</a:t>
            </a:r>
            <a:r>
              <a:rPr lang="zh-CN" altLang="en-GB" b="1" dirty="0" smtClean="0">
                <a:latin typeface="黑体" panose="02010609060101010101" pitchFamily="49" charset="-122"/>
              </a:rPr>
              <a:t>） </a:t>
            </a:r>
            <a:endParaRPr lang="en-US" altLang="zh-CN" b="1" dirty="0" smtClean="0">
              <a:latin typeface="黑体" panose="02010609060101010101" pitchFamily="49" charset="-122"/>
            </a:endParaRPr>
          </a:p>
          <a:p>
            <a:pPr lvl="1" algn="just" eaLnBrk="1" hangingPunct="1">
              <a:lnSpc>
                <a:spcPct val="150000"/>
              </a:lnSpc>
              <a:buClr>
                <a:srgbClr val="0000FF"/>
              </a:buClr>
              <a:buFont typeface="Wingdings" panose="05000000000000000000" pitchFamily="2" charset="2"/>
              <a:buChar char="p"/>
              <a:defRPr/>
            </a:pPr>
            <a:r>
              <a:rPr lang="zh-CN" altLang="en-GB" b="1" dirty="0" smtClean="0">
                <a:latin typeface="黑体" panose="02010609060101010101" pitchFamily="49" charset="-122"/>
              </a:rPr>
              <a:t> 集中系数（</a:t>
            </a:r>
            <a:r>
              <a:rPr lang="en-GB" altLang="zh-CN" b="1" dirty="0" smtClean="0">
                <a:latin typeface="黑体" panose="02010609060101010101" pitchFamily="49" charset="-122"/>
              </a:rPr>
              <a:t>K</a:t>
            </a:r>
            <a:r>
              <a:rPr lang="zh-CN" altLang="en-GB" b="1" dirty="0" smtClean="0">
                <a:latin typeface="黑体" panose="02010609060101010101" pitchFamily="49" charset="-122"/>
              </a:rPr>
              <a:t>）</a:t>
            </a:r>
            <a:endParaRPr lang="en-US" altLang="zh-CN" b="1" dirty="0" smtClean="0">
              <a:latin typeface="黑体" panose="02010609060101010101" pitchFamily="49" charset="-122"/>
            </a:endParaRPr>
          </a:p>
          <a:p>
            <a:pPr lvl="2" algn="just" eaLnBrk="1" hangingPunct="1">
              <a:lnSpc>
                <a:spcPct val="150000"/>
              </a:lnSpc>
              <a:buClr>
                <a:srgbClr val="FF0000"/>
              </a:buClr>
              <a:buFont typeface="Wingdings" panose="05000000000000000000" pitchFamily="2" charset="2"/>
              <a:buChar char="ü"/>
              <a:defRPr/>
            </a:pPr>
            <a:r>
              <a:rPr lang="en-US" altLang="zh-CN" b="1" dirty="0" smtClean="0">
                <a:latin typeface="黑体" panose="02010609060101010101" pitchFamily="49" charset="-122"/>
              </a:rPr>
              <a:t> </a:t>
            </a:r>
            <a:r>
              <a:rPr lang="zh-CN" altLang="en-GB" b="1" dirty="0" smtClean="0">
                <a:latin typeface="黑体" panose="02010609060101010101" pitchFamily="49" charset="-122"/>
              </a:rPr>
              <a:t>忙时话务量与全日话务量之比</a:t>
            </a:r>
            <a:endParaRPr lang="en-US" altLang="zh-CN" b="1" dirty="0" smtClean="0">
              <a:latin typeface="黑体" panose="02010609060101010101" pitchFamily="49" charset="-122"/>
            </a:endParaRPr>
          </a:p>
          <a:p>
            <a:pPr lvl="2" algn="just" eaLnBrk="1" hangingPunct="1">
              <a:lnSpc>
                <a:spcPct val="150000"/>
              </a:lnSpc>
              <a:buClr>
                <a:srgbClr val="FF0000"/>
              </a:buClr>
              <a:buFont typeface="Wingdings" panose="05000000000000000000" pitchFamily="2" charset="2"/>
              <a:buChar char="ü"/>
              <a:defRPr/>
            </a:pPr>
            <a:r>
              <a:rPr lang="zh-CN" altLang="en-US" b="1" dirty="0" smtClean="0">
                <a:latin typeface="黑体" panose="02010609060101010101" pitchFamily="49" charset="-122"/>
              </a:rPr>
              <a:t> 一般取</a:t>
            </a:r>
            <a:r>
              <a:rPr lang="en-GB" altLang="zh-CN" b="1" dirty="0" smtClean="0">
                <a:latin typeface="黑体" panose="02010609060101010101" pitchFamily="49" charset="-122"/>
              </a:rPr>
              <a:t>7%</a:t>
            </a:r>
            <a:r>
              <a:rPr lang="zh-CN" altLang="en-GB" b="1" dirty="0" smtClean="0">
                <a:latin typeface="黑体" panose="02010609060101010101" pitchFamily="49" charset="-122"/>
              </a:rPr>
              <a:t>－</a:t>
            </a:r>
            <a:r>
              <a:rPr lang="en-GB" altLang="zh-CN" b="1" dirty="0" smtClean="0">
                <a:latin typeface="黑体" panose="02010609060101010101" pitchFamily="49" charset="-122"/>
              </a:rPr>
              <a:t>15%</a:t>
            </a:r>
            <a:endParaRPr lang="en-GB" altLang="zh-CN" b="1" dirty="0" smtClean="0">
              <a:latin typeface="黑体" panose="02010609060101010101" pitchFamily="49" charset="-122"/>
            </a:endParaRPr>
          </a:p>
          <a:p>
            <a:pPr lvl="1" algn="just" eaLnBrk="1" hangingPunct="1">
              <a:lnSpc>
                <a:spcPct val="150000"/>
              </a:lnSpc>
              <a:buClr>
                <a:srgbClr val="0000FF"/>
              </a:buClr>
              <a:buFont typeface="Wingdings" panose="05000000000000000000" pitchFamily="2" charset="2"/>
              <a:buChar char="p"/>
              <a:defRPr/>
            </a:pPr>
            <a:r>
              <a:rPr lang="zh-CN" altLang="en-GB" b="1" dirty="0" smtClean="0">
                <a:latin typeface="黑体" panose="02010609060101010101" pitchFamily="49" charset="-122"/>
              </a:rPr>
              <a:t> 忙时</a:t>
            </a:r>
            <a:r>
              <a:rPr lang="zh-CN" altLang="en-US" b="1" dirty="0" smtClean="0">
                <a:latin typeface="黑体" panose="02010609060101010101" pitchFamily="49" charset="-122"/>
              </a:rPr>
              <a:t>话务量表达式</a:t>
            </a:r>
            <a:endParaRPr lang="en-US" altLang="zh-CN" b="1" dirty="0" smtClean="0">
              <a:latin typeface="黑体" panose="02010609060101010101" pitchFamily="49" charset="-122"/>
            </a:endParaRPr>
          </a:p>
        </p:txBody>
      </p:sp>
      <p:sp>
        <p:nvSpPr>
          <p:cNvPr id="134147" name="Rectangle 4"/>
          <p:cNvSpPr>
            <a:spLocks noChangeArrowheads="1"/>
          </p:cNvSpPr>
          <p:nvPr/>
        </p:nvSpPr>
        <p:spPr bwMode="auto">
          <a:xfrm>
            <a:off x="0" y="3249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a:p>
        </p:txBody>
      </p:sp>
      <p:sp>
        <p:nvSpPr>
          <p:cNvPr id="134148" name="Rectangle 5"/>
          <p:cNvSpPr>
            <a:spLocks noChangeArrowheads="1"/>
          </p:cNvSpPr>
          <p:nvPr/>
        </p:nvSpPr>
        <p:spPr bwMode="auto">
          <a:xfrm>
            <a:off x="0" y="3246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a:p>
        </p:txBody>
      </p:sp>
      <p:grpSp>
        <p:nvGrpSpPr>
          <p:cNvPr id="2" name="组合 10"/>
          <p:cNvGrpSpPr/>
          <p:nvPr/>
        </p:nvGrpSpPr>
        <p:grpSpPr bwMode="auto">
          <a:xfrm>
            <a:off x="3352800" y="4359275"/>
            <a:ext cx="5643563" cy="2492990"/>
            <a:chOff x="3357553" y="4818405"/>
            <a:chExt cx="5643571" cy="3577060"/>
          </a:xfrm>
        </p:grpSpPr>
        <p:sp>
          <p:nvSpPr>
            <p:cNvPr id="8" name="矩形 7"/>
            <p:cNvSpPr/>
            <p:nvPr/>
          </p:nvSpPr>
          <p:spPr>
            <a:xfrm>
              <a:off x="3357553" y="4818405"/>
              <a:ext cx="4572006" cy="3577060"/>
            </a:xfrm>
            <a:prstGeom prst="rect">
              <a:avLst/>
            </a:prstGeom>
          </p:spPr>
          <p:txBody>
            <a:bodyPr>
              <a:spAutoFit/>
            </a:bodyPr>
            <a:lstStyle/>
            <a:p>
              <a:pPr lvl="1" algn="just">
                <a:lnSpc>
                  <a:spcPct val="130000"/>
                </a:lnSpc>
                <a:buClr>
                  <a:schemeClr val="accent1">
                    <a:lumMod val="75000"/>
                  </a:schemeClr>
                </a:buClr>
                <a:defRPr/>
              </a:pPr>
              <a:r>
                <a:rPr lang="en-US" altLang="zh-CN" b="1" dirty="0">
                  <a:latin typeface="黑体" panose="02010609060101010101" pitchFamily="49" charset="-122"/>
                </a:rPr>
                <a:t> </a:t>
              </a:r>
              <a:r>
                <a:rPr lang="en-US" altLang="zh-CN" b="1" dirty="0">
                  <a:latin typeface="+mn-ea"/>
                  <a:ea typeface="+mn-ea"/>
                </a:rPr>
                <a:t>C</a:t>
              </a:r>
              <a:r>
                <a:rPr lang="zh-CN" altLang="en-US" b="1" dirty="0">
                  <a:latin typeface="+mn-ea"/>
                  <a:ea typeface="+mn-ea"/>
                </a:rPr>
                <a:t>：每一用户每天平均呼叫</a:t>
              </a:r>
              <a:r>
                <a:rPr lang="zh-CN" altLang="en-US" b="1" dirty="0">
                  <a:latin typeface="+mn-ea"/>
                  <a:ea typeface="+mn-ea"/>
                </a:rPr>
                <a:t>次数</a:t>
              </a:r>
              <a:endParaRPr lang="en-US" altLang="zh-CN" b="1" dirty="0">
                <a:latin typeface="+mn-ea"/>
                <a:ea typeface="+mn-ea"/>
              </a:endParaRPr>
            </a:p>
            <a:p>
              <a:pPr lvl="1" algn="just">
                <a:lnSpc>
                  <a:spcPct val="130000"/>
                </a:lnSpc>
                <a:buClr>
                  <a:schemeClr val="accent1">
                    <a:lumMod val="75000"/>
                  </a:schemeClr>
                </a:buClr>
                <a:defRPr/>
              </a:pPr>
              <a:r>
                <a:rPr lang="en-US" altLang="zh-CN" b="1" dirty="0" smtClean="0">
                  <a:latin typeface="+mn-ea"/>
                  <a:ea typeface="+mn-ea"/>
                </a:rPr>
                <a:t> T</a:t>
              </a:r>
              <a:r>
                <a:rPr lang="zh-CN" altLang="en-US" b="1" dirty="0">
                  <a:latin typeface="+mn-ea"/>
                  <a:ea typeface="+mn-ea"/>
                </a:rPr>
                <a:t>：每次呼叫平均占用信道时间（单位为秒</a:t>
              </a:r>
              <a:r>
                <a:rPr lang="zh-CN" altLang="en-US" b="1" dirty="0">
                  <a:latin typeface="+mn-ea"/>
                  <a:ea typeface="+mn-ea"/>
                </a:rPr>
                <a:t>）</a:t>
              </a:r>
              <a:endParaRPr lang="en-US" altLang="zh-CN" b="1" dirty="0">
                <a:latin typeface="+mn-ea"/>
                <a:ea typeface="+mn-ea"/>
              </a:endParaRPr>
            </a:p>
            <a:p>
              <a:pPr lvl="1" algn="just">
                <a:lnSpc>
                  <a:spcPct val="130000"/>
                </a:lnSpc>
                <a:buClr>
                  <a:schemeClr val="accent1">
                    <a:lumMod val="75000"/>
                  </a:schemeClr>
                </a:buClr>
                <a:defRPr/>
              </a:pPr>
              <a:r>
                <a:rPr lang="en-US" altLang="zh-CN" b="1" dirty="0" smtClean="0">
                  <a:latin typeface="+mn-ea"/>
                  <a:ea typeface="+mn-ea"/>
                </a:rPr>
                <a:t> K</a:t>
              </a:r>
              <a:r>
                <a:rPr lang="zh-CN" altLang="en-US" b="1" dirty="0">
                  <a:latin typeface="+mn-ea"/>
                  <a:ea typeface="+mn-ea"/>
                </a:rPr>
                <a:t>：忙时集中系数</a:t>
              </a:r>
              <a:endParaRPr lang="en-US" altLang="zh-CN" b="1" dirty="0">
                <a:latin typeface="+mn-ea"/>
                <a:ea typeface="+mn-ea"/>
              </a:endParaRPr>
            </a:p>
            <a:p>
              <a:pPr lvl="1" algn="just">
                <a:lnSpc>
                  <a:spcPct val="130000"/>
                </a:lnSpc>
                <a:buClr>
                  <a:schemeClr val="accent1">
                    <a:lumMod val="75000"/>
                  </a:schemeClr>
                </a:buClr>
                <a:defRPr/>
              </a:pPr>
              <a:endParaRPr lang="en-US" altLang="zh-CN" b="1" dirty="0">
                <a:solidFill>
                  <a:srgbClr val="0000FF"/>
                </a:solidFill>
                <a:latin typeface="黑体" panose="02010609060101010101" pitchFamily="49" charset="-122"/>
              </a:endParaRPr>
            </a:p>
            <a:p>
              <a:pPr lvl="1" algn="just">
                <a:lnSpc>
                  <a:spcPct val="130000"/>
                </a:lnSpc>
                <a:buClr>
                  <a:schemeClr val="accent1">
                    <a:lumMod val="75000"/>
                  </a:schemeClr>
                </a:buClr>
                <a:defRPr/>
              </a:pPr>
              <a:endParaRPr lang="en-US" altLang="zh-CN" b="1" dirty="0">
                <a:latin typeface="黑体" panose="02010609060101010101" pitchFamily="49" charset="-122"/>
              </a:endParaRPr>
            </a:p>
          </p:txBody>
        </p:sp>
        <p:sp>
          <p:nvSpPr>
            <p:cNvPr id="9" name="矩形 8"/>
            <p:cNvSpPr/>
            <p:nvPr/>
          </p:nvSpPr>
          <p:spPr>
            <a:xfrm>
              <a:off x="3357553" y="5285359"/>
              <a:ext cx="5643571" cy="706581"/>
            </a:xfrm>
            <a:prstGeom prst="rect">
              <a:avLst/>
            </a:prstGeom>
          </p:spPr>
          <p:txBody>
            <a:bodyPr>
              <a:spAutoFit/>
            </a:bodyPr>
            <a:lstStyle/>
            <a:p>
              <a:pPr lvl="1" algn="just">
                <a:lnSpc>
                  <a:spcPct val="130000"/>
                </a:lnSpc>
                <a:buClr>
                  <a:schemeClr val="accent1">
                    <a:lumMod val="75000"/>
                  </a:schemeClr>
                </a:buClr>
                <a:defRPr/>
              </a:pPr>
              <a:r>
                <a:rPr lang="en-US" altLang="zh-CN" b="1" dirty="0">
                  <a:solidFill>
                    <a:srgbClr val="0000FF"/>
                  </a:solidFill>
                  <a:latin typeface="黑体" panose="02010609060101010101" pitchFamily="49" charset="-122"/>
                </a:rPr>
                <a:t> </a:t>
              </a:r>
              <a:endParaRPr lang="en-US" altLang="zh-CN" b="1" dirty="0">
                <a:solidFill>
                  <a:srgbClr val="0000FF"/>
                </a:solidFill>
                <a:latin typeface="黑体" panose="02010609060101010101" pitchFamily="49" charset="-122"/>
              </a:endParaRPr>
            </a:p>
          </p:txBody>
        </p:sp>
        <p:sp>
          <p:nvSpPr>
            <p:cNvPr id="10" name="矩形 9"/>
            <p:cNvSpPr/>
            <p:nvPr/>
          </p:nvSpPr>
          <p:spPr>
            <a:xfrm>
              <a:off x="3357553" y="5738644"/>
              <a:ext cx="4572006" cy="706581"/>
            </a:xfrm>
            <a:prstGeom prst="rect">
              <a:avLst/>
            </a:prstGeom>
          </p:spPr>
          <p:txBody>
            <a:bodyPr>
              <a:spAutoFit/>
            </a:bodyPr>
            <a:lstStyle/>
            <a:p>
              <a:pPr lvl="1" algn="just">
                <a:lnSpc>
                  <a:spcPct val="130000"/>
                </a:lnSpc>
                <a:buClr>
                  <a:schemeClr val="accent1">
                    <a:lumMod val="75000"/>
                  </a:schemeClr>
                </a:buClr>
                <a:defRPr/>
              </a:pPr>
              <a:r>
                <a:rPr lang="en-US" altLang="zh-CN" b="1" dirty="0">
                  <a:solidFill>
                    <a:srgbClr val="0000FF"/>
                  </a:solidFill>
                  <a:latin typeface="黑体" panose="02010609060101010101" pitchFamily="49" charset="-122"/>
                </a:rPr>
                <a:t> </a:t>
              </a:r>
              <a:endParaRPr lang="en-US" altLang="zh-CN" b="1" dirty="0">
                <a:solidFill>
                  <a:srgbClr val="0000FF"/>
                </a:solidFill>
                <a:latin typeface="黑体" panose="02010609060101010101" pitchFamily="49" charset="-122"/>
              </a:endParaRPr>
            </a:p>
          </p:txBody>
        </p:sp>
      </p:grpSp>
      <p:sp>
        <p:nvSpPr>
          <p:cNvPr id="14" name="Rectangle 2"/>
          <p:cNvSpPr>
            <a:spLocks noGrp="1" noChangeArrowheads="1"/>
          </p:cNvSpPr>
          <p:nvPr>
            <p:ph type="title"/>
          </p:nvPr>
        </p:nvSpPr>
        <p:spPr>
          <a:xfrm>
            <a:off x="728663" y="142875"/>
            <a:ext cx="7772400" cy="11430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二、话务量与呼损</a:t>
            </a:r>
            <a:endParaRPr lang="zh-CN" altLang="en-US" sz="3600" dirty="0" smtClean="0">
              <a:solidFill>
                <a:schemeClr val="bg1"/>
              </a:solidFill>
              <a:latin typeface="方正兰亭粗黑简体" pitchFamily="2" charset="-122"/>
              <a:ea typeface="方正兰亭粗黑简体" pitchFamily="2" charset="-122"/>
              <a:cs typeface="+mn-cs"/>
            </a:endParaRPr>
          </a:p>
        </p:txBody>
      </p:sp>
      <p:sp>
        <p:nvSpPr>
          <p:cNvPr id="3" name="矩形 2"/>
          <p:cNvSpPr>
            <a:spLocks noRot="1" noChangeAspect="1" noMove="1" noResize="1" noEditPoints="1" noAdjustHandles="1" noChangeArrowheads="1" noChangeShapeType="1" noTextEdit="1"/>
          </p:cNvSpPr>
          <p:nvPr/>
        </p:nvSpPr>
        <p:spPr>
          <a:xfrm>
            <a:off x="609600" y="4730011"/>
            <a:ext cx="3124200" cy="1145570"/>
          </a:xfrm>
          <a:prstGeom prst="rect">
            <a:avLst/>
          </a:prstGeom>
          <a:blipFill rotWithShape="1">
            <a:blip r:embed="rId1"/>
            <a:stretch>
              <a:fillRect l="-3899" b="-13830"/>
            </a:stretch>
          </a:blipFill>
        </p:spPr>
        <p:txBody>
          <a:bodyPr/>
          <a:lstStyle/>
          <a:p>
            <a:r>
              <a:rPr lang="zh-CN" altLang="en-US">
                <a:noFill/>
              </a:rPr>
              <a:t> </a:t>
            </a:r>
            <a:endParaRPr lang="zh-CN" altLang="en-US">
              <a:no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2450">
                                            <p:txEl>
                                              <p:pRg st="4" end="4"/>
                                            </p:txEl>
                                          </p:spTgt>
                                        </p:tgtEl>
                                        <p:attrNameLst>
                                          <p:attrName>style.visibility</p:attrName>
                                        </p:attrNameLst>
                                      </p:cBhvr>
                                      <p:to>
                                        <p:strVal val="visible"/>
                                      </p:to>
                                    </p:set>
                                    <p:animEffect transition="in" filter="blinds(horizontal)">
                                      <p:cBhvr>
                                        <p:cTn id="7" dur="500"/>
                                        <p:tgtEl>
                                          <p:spTgt spid="232450">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linds(horizontal)">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body" sz="half" idx="1"/>
          </p:nvPr>
        </p:nvSpPr>
        <p:spPr>
          <a:xfrm>
            <a:off x="549275" y="1428750"/>
            <a:ext cx="7737475" cy="4516438"/>
          </a:xfrm>
        </p:spPr>
        <p:txBody>
          <a:bodyPr>
            <a:normAutofit/>
          </a:bodyPr>
          <a:lstStyle/>
          <a:p>
            <a:pPr algn="just" eaLnBrk="1" hangingPunct="1">
              <a:lnSpc>
                <a:spcPct val="150000"/>
              </a:lnSpc>
              <a:buClr>
                <a:schemeClr val="accent1">
                  <a:lumMod val="75000"/>
                </a:schemeClr>
              </a:buClr>
              <a:buFont typeface="Wingdings" panose="05000000000000000000" pitchFamily="2" charset="2"/>
              <a:buNone/>
              <a:defRPr/>
            </a:pPr>
            <a:r>
              <a:rPr lang="en-US" altLang="zh-CN" b="1" dirty="0" smtClean="0">
                <a:latin typeface="黑体" panose="02010609060101010101" pitchFamily="49" charset="-122"/>
              </a:rPr>
              <a:t>  5</a:t>
            </a:r>
            <a:r>
              <a:rPr lang="zh-CN" altLang="en-US" b="1" dirty="0" smtClean="0">
                <a:latin typeface="黑体" panose="02010609060101010101" pitchFamily="49" charset="-122"/>
              </a:rPr>
              <a:t>、</a:t>
            </a:r>
            <a:r>
              <a:rPr lang="zh-CN" altLang="en-GB" b="1" dirty="0" smtClean="0">
                <a:latin typeface="黑体" panose="02010609060101010101" pitchFamily="49" charset="-122"/>
              </a:rPr>
              <a:t>每个用户忙时话务量（</a:t>
            </a:r>
            <a:r>
              <a:rPr lang="en-GB" altLang="zh-CN" b="1" dirty="0" err="1" smtClean="0">
                <a:latin typeface="黑体" panose="02010609060101010101" pitchFamily="49" charset="-122"/>
              </a:rPr>
              <a:t>Aa</a:t>
            </a:r>
            <a:r>
              <a:rPr lang="zh-CN" altLang="en-GB" b="1" dirty="0" smtClean="0">
                <a:latin typeface="黑体" panose="02010609060101010101" pitchFamily="49" charset="-122"/>
              </a:rPr>
              <a:t>） </a:t>
            </a:r>
            <a:endParaRPr lang="en-US" altLang="zh-CN" b="1" dirty="0" smtClean="0">
              <a:latin typeface="黑体" panose="02010609060101010101" pitchFamily="49" charset="-122"/>
            </a:endParaRPr>
          </a:p>
          <a:p>
            <a:pPr lvl="1" eaLnBrk="1" hangingPunct="1">
              <a:lnSpc>
                <a:spcPct val="150000"/>
              </a:lnSpc>
              <a:spcBef>
                <a:spcPts val="1200"/>
              </a:spcBef>
              <a:buClr>
                <a:srgbClr val="0000FF"/>
              </a:buClr>
              <a:buFont typeface="Wingdings" panose="05000000000000000000" pitchFamily="2" charset="2"/>
              <a:buChar char="p"/>
              <a:defRPr/>
            </a:pPr>
            <a:r>
              <a:rPr lang="zh-CN" altLang="en-GB" b="1" dirty="0" smtClean="0">
                <a:latin typeface="黑体" panose="02010609060101010101" pitchFamily="49" charset="-122"/>
              </a:rPr>
              <a:t> </a:t>
            </a:r>
            <a:r>
              <a:rPr lang="zh-CN" altLang="en-US" b="1" dirty="0" smtClean="0">
                <a:latin typeface="黑体" panose="02010609060101010101" pitchFamily="49" charset="-122"/>
              </a:rPr>
              <a:t>例子 ： 每天平均呼叫</a:t>
            </a:r>
            <a:r>
              <a:rPr lang="en-US" altLang="zh-CN" b="1" dirty="0" smtClean="0">
                <a:latin typeface="黑体" panose="02010609060101010101" pitchFamily="49" charset="-122"/>
              </a:rPr>
              <a:t>3</a:t>
            </a:r>
            <a:r>
              <a:rPr lang="zh-CN" altLang="en-US" b="1" dirty="0" smtClean="0">
                <a:latin typeface="黑体" panose="02010609060101010101" pitchFamily="49" charset="-122"/>
              </a:rPr>
              <a:t>次，每次的呼叫平均占用时间为</a:t>
            </a:r>
            <a:r>
              <a:rPr lang="en-US" altLang="zh-CN" b="1" dirty="0" smtClean="0">
                <a:latin typeface="黑体" panose="02010609060101010101" pitchFamily="49" charset="-122"/>
              </a:rPr>
              <a:t>120s</a:t>
            </a:r>
            <a:r>
              <a:rPr lang="zh-CN" altLang="en-US" b="1" dirty="0" smtClean="0">
                <a:latin typeface="黑体" panose="02010609060101010101" pitchFamily="49" charset="-122"/>
              </a:rPr>
              <a:t>，忙时集中系数为</a:t>
            </a:r>
            <a:r>
              <a:rPr lang="en-US" altLang="zh-CN" b="1" dirty="0" smtClean="0">
                <a:latin typeface="黑体" panose="02010609060101010101" pitchFamily="49" charset="-122"/>
              </a:rPr>
              <a:t>10%</a:t>
            </a:r>
            <a:endParaRPr lang="en-US" altLang="zh-CN" b="1" dirty="0" smtClean="0">
              <a:latin typeface="黑体" panose="02010609060101010101" pitchFamily="49" charset="-122"/>
            </a:endParaRPr>
          </a:p>
          <a:p>
            <a:pPr lvl="1" eaLnBrk="1" hangingPunct="1">
              <a:lnSpc>
                <a:spcPct val="150000"/>
              </a:lnSpc>
              <a:spcBef>
                <a:spcPts val="1200"/>
              </a:spcBef>
              <a:buClr>
                <a:srgbClr val="0000FF"/>
              </a:buClr>
              <a:buFont typeface="Wingdings" panose="05000000000000000000" pitchFamily="2" charset="2"/>
              <a:buNone/>
              <a:defRPr/>
            </a:pPr>
            <a:r>
              <a:rPr lang="en-US" altLang="zh-CN" b="1" dirty="0" smtClean="0">
                <a:latin typeface="黑体" panose="02010609060101010101" pitchFamily="49" charset="-122"/>
              </a:rPr>
              <a:t> </a:t>
            </a:r>
            <a:r>
              <a:rPr lang="en-US" altLang="zh-CN" b="1" dirty="0" err="1" smtClean="0">
                <a:latin typeface="黑体" panose="02010609060101010101" pitchFamily="49" charset="-122"/>
              </a:rPr>
              <a:t>A</a:t>
            </a:r>
            <a:r>
              <a:rPr lang="en-US" altLang="zh-CN" b="1" baseline="-25000" dirty="0" err="1" smtClean="0">
                <a:latin typeface="黑体" panose="02010609060101010101" pitchFamily="49" charset="-122"/>
              </a:rPr>
              <a:t>a</a:t>
            </a:r>
            <a:r>
              <a:rPr lang="en-US" altLang="zh-CN" b="1" dirty="0" smtClean="0">
                <a:latin typeface="黑体" panose="02010609060101010101" pitchFamily="49" charset="-122"/>
              </a:rPr>
              <a:t> = </a:t>
            </a:r>
            <a:r>
              <a:rPr lang="zh-CN" altLang="en-US" b="1" dirty="0" smtClean="0">
                <a:latin typeface="黑体" panose="02010609060101010101" pitchFamily="49" charset="-122"/>
              </a:rPr>
              <a:t>（</a:t>
            </a:r>
            <a:r>
              <a:rPr lang="en-US" altLang="zh-CN" b="1" dirty="0" smtClean="0">
                <a:latin typeface="黑体" panose="02010609060101010101" pitchFamily="49" charset="-122"/>
              </a:rPr>
              <a:t>3×120×0.1</a:t>
            </a:r>
            <a:r>
              <a:rPr lang="zh-CN" altLang="en-US" b="1" dirty="0" smtClean="0">
                <a:latin typeface="黑体" panose="02010609060101010101" pitchFamily="49" charset="-122"/>
              </a:rPr>
              <a:t>）</a:t>
            </a:r>
            <a:r>
              <a:rPr lang="en-US" altLang="zh-CN" b="1" dirty="0" smtClean="0">
                <a:latin typeface="黑体" panose="02010609060101010101" pitchFamily="49" charset="-122"/>
              </a:rPr>
              <a:t>/3600 = 0.01</a:t>
            </a:r>
            <a:endParaRPr lang="en-US" altLang="zh-CN" b="1" dirty="0" smtClean="0">
              <a:latin typeface="黑体" panose="02010609060101010101" pitchFamily="49" charset="-122"/>
            </a:endParaRPr>
          </a:p>
          <a:p>
            <a:pPr lvl="1" eaLnBrk="1" hangingPunct="1">
              <a:lnSpc>
                <a:spcPct val="150000"/>
              </a:lnSpc>
              <a:spcBef>
                <a:spcPts val="1200"/>
              </a:spcBef>
              <a:buClr>
                <a:srgbClr val="0000FF"/>
              </a:buClr>
              <a:buFont typeface="Wingdings" panose="05000000000000000000" pitchFamily="2" charset="2"/>
              <a:buNone/>
              <a:defRPr/>
            </a:pPr>
            <a:r>
              <a:rPr lang="en-US" altLang="zh-CN" b="1" dirty="0" smtClean="0">
                <a:latin typeface="黑体" panose="02010609060101010101" pitchFamily="49" charset="-122"/>
              </a:rPr>
              <a:t> </a:t>
            </a:r>
            <a:r>
              <a:rPr lang="zh-CN" altLang="en-US" b="1" dirty="0" smtClean="0">
                <a:latin typeface="黑体" panose="02010609060101010101" pitchFamily="49" charset="-122"/>
              </a:rPr>
              <a:t>公共移动通信网</a:t>
            </a:r>
            <a:r>
              <a:rPr lang="en-US" altLang="zh-CN" b="1" dirty="0" err="1" smtClean="0">
                <a:latin typeface="黑体" panose="02010609060101010101" pitchFamily="49" charset="-122"/>
              </a:rPr>
              <a:t>Aa</a:t>
            </a:r>
            <a:r>
              <a:rPr lang="zh-CN" altLang="en-US" b="1" dirty="0" smtClean="0">
                <a:latin typeface="黑体" panose="02010609060101010101" pitchFamily="49" charset="-122"/>
              </a:rPr>
              <a:t>范围（</a:t>
            </a:r>
            <a:r>
              <a:rPr lang="en-US" altLang="zh-CN" b="1" dirty="0" smtClean="0">
                <a:latin typeface="黑体" panose="02010609060101010101" pitchFamily="49" charset="-122"/>
              </a:rPr>
              <a:t>0.01</a:t>
            </a:r>
            <a:r>
              <a:rPr lang="zh-CN" altLang="en-US" b="1" dirty="0" smtClean="0">
                <a:latin typeface="黑体" panose="02010609060101010101" pitchFamily="49" charset="-122"/>
              </a:rPr>
              <a:t>～</a:t>
            </a:r>
            <a:r>
              <a:rPr lang="en-US" altLang="zh-CN" b="1" dirty="0" smtClean="0">
                <a:latin typeface="黑体" panose="02010609060101010101" pitchFamily="49" charset="-122"/>
              </a:rPr>
              <a:t>0.03Erl</a:t>
            </a:r>
            <a:r>
              <a:rPr lang="zh-CN" altLang="en-US" b="1" dirty="0" smtClean="0">
                <a:latin typeface="黑体" panose="02010609060101010101" pitchFamily="49" charset="-122"/>
              </a:rPr>
              <a:t>）</a:t>
            </a:r>
            <a:endParaRPr lang="en-US" altLang="zh-CN" b="1" dirty="0" smtClean="0">
              <a:latin typeface="黑体" panose="02010609060101010101" pitchFamily="49" charset="-122"/>
            </a:endParaRPr>
          </a:p>
          <a:p>
            <a:pPr lvl="1" eaLnBrk="1" hangingPunct="1">
              <a:lnSpc>
                <a:spcPct val="150000"/>
              </a:lnSpc>
              <a:spcBef>
                <a:spcPts val="1200"/>
              </a:spcBef>
              <a:buClr>
                <a:srgbClr val="0000FF"/>
              </a:buClr>
              <a:buFont typeface="Wingdings" panose="05000000000000000000" pitchFamily="2" charset="2"/>
              <a:buNone/>
              <a:defRPr/>
            </a:pPr>
            <a:r>
              <a:rPr lang="zh-CN" altLang="en-US" b="1" dirty="0" smtClean="0">
                <a:latin typeface="黑体" panose="02010609060101010101" pitchFamily="49" charset="-122"/>
              </a:rPr>
              <a:t> 专用移动通信网</a:t>
            </a:r>
            <a:r>
              <a:rPr lang="en-US" altLang="zh-CN" b="1" dirty="0" err="1" smtClean="0">
                <a:latin typeface="黑体" panose="02010609060101010101" pitchFamily="49" charset="-122"/>
              </a:rPr>
              <a:t>Aa</a:t>
            </a:r>
            <a:r>
              <a:rPr lang="zh-CN" altLang="en-US" b="1" dirty="0" smtClean="0">
                <a:latin typeface="黑体" panose="02010609060101010101" pitchFamily="49" charset="-122"/>
              </a:rPr>
              <a:t>范围（</a:t>
            </a:r>
            <a:r>
              <a:rPr lang="en-US" altLang="zh-CN" b="1" dirty="0" smtClean="0">
                <a:latin typeface="黑体" panose="02010609060101010101" pitchFamily="49" charset="-122"/>
              </a:rPr>
              <a:t>0.03</a:t>
            </a:r>
            <a:r>
              <a:rPr lang="zh-CN" altLang="en-US" b="1" dirty="0" smtClean="0">
                <a:latin typeface="黑体" panose="02010609060101010101" pitchFamily="49" charset="-122"/>
              </a:rPr>
              <a:t>～</a:t>
            </a:r>
            <a:r>
              <a:rPr lang="en-US" altLang="zh-CN" b="1" dirty="0" smtClean="0">
                <a:latin typeface="黑体" panose="02010609060101010101" pitchFamily="49" charset="-122"/>
              </a:rPr>
              <a:t>0.06Erl</a:t>
            </a:r>
            <a:r>
              <a:rPr lang="zh-CN" altLang="en-US" b="1" dirty="0" smtClean="0">
                <a:latin typeface="黑体" panose="02010609060101010101" pitchFamily="49" charset="-122"/>
              </a:rPr>
              <a:t>）</a:t>
            </a:r>
            <a:r>
              <a:rPr lang="en-US" altLang="zh-CN" b="1" dirty="0" smtClean="0">
                <a:latin typeface="黑体" panose="02010609060101010101" pitchFamily="49" charset="-122"/>
              </a:rPr>
              <a:t> </a:t>
            </a:r>
            <a:endParaRPr lang="en-US" altLang="zh-CN" b="1" dirty="0" smtClean="0">
              <a:latin typeface="黑体" panose="02010609060101010101" pitchFamily="49" charset="-122"/>
            </a:endParaRPr>
          </a:p>
        </p:txBody>
      </p:sp>
      <p:sp>
        <p:nvSpPr>
          <p:cNvPr id="135171" name="Rectangle 4"/>
          <p:cNvSpPr>
            <a:spLocks noChangeArrowheads="1"/>
          </p:cNvSpPr>
          <p:nvPr/>
        </p:nvSpPr>
        <p:spPr bwMode="auto">
          <a:xfrm>
            <a:off x="0" y="3249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a:p>
        </p:txBody>
      </p:sp>
      <p:sp>
        <p:nvSpPr>
          <p:cNvPr id="135172" name="Rectangle 5"/>
          <p:cNvSpPr>
            <a:spLocks noChangeArrowheads="1"/>
          </p:cNvSpPr>
          <p:nvPr/>
        </p:nvSpPr>
        <p:spPr bwMode="auto">
          <a:xfrm>
            <a:off x="0" y="3246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a:p>
        </p:txBody>
      </p:sp>
      <p:sp>
        <p:nvSpPr>
          <p:cNvPr id="10" name="Rectangle 2"/>
          <p:cNvSpPr>
            <a:spLocks noGrp="1" noChangeArrowheads="1"/>
          </p:cNvSpPr>
          <p:nvPr>
            <p:ph type="title"/>
          </p:nvPr>
        </p:nvSpPr>
        <p:spPr>
          <a:xfrm>
            <a:off x="728663" y="142875"/>
            <a:ext cx="7772400" cy="1143000"/>
          </a:xfrm>
        </p:spPr>
        <p:txBody>
          <a:bodyPr>
            <a:normAutofit/>
          </a:bodyPr>
          <a:lstStyle/>
          <a:p>
            <a:pPr>
              <a:defRPr/>
            </a:pPr>
            <a:r>
              <a:rPr lang="zh-CN" altLang="en-US" sz="3600" dirty="0" smtClean="0">
                <a:solidFill>
                  <a:schemeClr val="bg1"/>
                </a:solidFill>
                <a:latin typeface="方正兰亭粗黑简体" pitchFamily="2" charset="-122"/>
                <a:ea typeface="方正兰亭粗黑简体" pitchFamily="2" charset="-122"/>
                <a:cs typeface="+mn-cs"/>
              </a:rPr>
              <a:t>二、话务量与呼损</a:t>
            </a:r>
            <a:endParaRPr lang="zh-CN" altLang="en-US" sz="3600" dirty="0" smtClean="0">
              <a:solidFill>
                <a:schemeClr val="bg1"/>
              </a:solidFill>
              <a:latin typeface="方正兰亭粗黑简体" pitchFamily="2" charset="-122"/>
              <a:ea typeface="方正兰亭粗黑简体" pitchFamily="2" charset="-122"/>
              <a:cs typeface="+mn-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32450">
                                            <p:txEl>
                                              <p:pRg st="2" end="2"/>
                                            </p:txEl>
                                          </p:spTgt>
                                        </p:tgtEl>
                                        <p:attrNameLst>
                                          <p:attrName>style.visibility</p:attrName>
                                        </p:attrNameLst>
                                      </p:cBhvr>
                                      <p:to>
                                        <p:strVal val="visible"/>
                                      </p:to>
                                    </p:set>
                                    <p:animEffect transition="in" filter="blinds(horizontal)">
                                      <p:cBhvr>
                                        <p:cTn id="7" dur="500"/>
                                        <p:tgtEl>
                                          <p:spTgt spid="232450">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32450">
                                            <p:txEl>
                                              <p:pRg st="3" end="3"/>
                                            </p:txEl>
                                          </p:spTgt>
                                        </p:tgtEl>
                                        <p:attrNameLst>
                                          <p:attrName>style.visibility</p:attrName>
                                        </p:attrNameLst>
                                      </p:cBhvr>
                                      <p:to>
                                        <p:strVal val="visible"/>
                                      </p:to>
                                    </p:set>
                                    <p:animEffect transition="in" filter="blinds(horizontal)">
                                      <p:cBhvr>
                                        <p:cTn id="12" dur="500"/>
                                        <p:tgtEl>
                                          <p:spTgt spid="232450">
                                            <p:txEl>
                                              <p:pRg st="3" end="3"/>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232450">
                                            <p:txEl>
                                              <p:pRg st="4" end="4"/>
                                            </p:txEl>
                                          </p:spTgt>
                                        </p:tgtEl>
                                        <p:attrNameLst>
                                          <p:attrName>style.visibility</p:attrName>
                                        </p:attrNameLst>
                                      </p:cBhvr>
                                      <p:to>
                                        <p:strVal val="visible"/>
                                      </p:to>
                                    </p:set>
                                    <p:animEffect transition="in" filter="blinds(horizontal)">
                                      <p:cBhvr>
                                        <p:cTn id="15" dur="500"/>
                                        <p:tgtEl>
                                          <p:spTgt spid="23245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17411" name="Rectangle 3"/>
          <p:cNvSpPr>
            <a:spLocks noGrp="1" noChangeArrowheads="1"/>
          </p:cNvSpPr>
          <p:nvPr>
            <p:ph type="body" idx="1"/>
          </p:nvPr>
        </p:nvSpPr>
        <p:spPr>
          <a:xfrm>
            <a:off x="304800" y="5105400"/>
            <a:ext cx="8229600" cy="685800"/>
          </a:xfrm>
        </p:spPr>
        <p:txBody>
          <a:bodyPr/>
          <a:lstStyle/>
          <a:p>
            <a:pPr algn="ctr" eaLnBrk="1" hangingPunct="1">
              <a:lnSpc>
                <a:spcPct val="150000"/>
              </a:lnSpc>
            </a:pPr>
            <a:r>
              <a:rPr lang="zh-CN" altLang="en-US" sz="3200" b="1" dirty="0" smtClean="0"/>
              <a:t>   图</a:t>
            </a:r>
            <a:r>
              <a:rPr lang="en-US" altLang="zh-CN" sz="3200" b="1" dirty="0" smtClean="0"/>
              <a:t>1-2 </a:t>
            </a:r>
            <a:r>
              <a:rPr lang="zh-CN" altLang="en-US" sz="3200" b="1" dirty="0" smtClean="0"/>
              <a:t>移动通信示意图</a:t>
            </a:r>
            <a:endParaRPr lang="zh-CN" altLang="zh-CN" sz="3200" b="1" dirty="0" smtClean="0"/>
          </a:p>
        </p:txBody>
      </p:sp>
      <p:pic>
        <p:nvPicPr>
          <p:cNvPr id="17412"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1828800"/>
            <a:ext cx="61722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5" name="Rectangle 4"/>
          <p:cNvSpPr>
            <a:spLocks noChangeArrowheads="1"/>
          </p:cNvSpPr>
          <p:nvPr/>
        </p:nvSpPr>
        <p:spPr bwMode="auto">
          <a:xfrm>
            <a:off x="0" y="3249613"/>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a:p>
        </p:txBody>
      </p:sp>
      <p:sp>
        <p:nvSpPr>
          <p:cNvPr id="136196" name="Rectangle 5"/>
          <p:cNvSpPr>
            <a:spLocks noChangeArrowheads="1"/>
          </p:cNvSpPr>
          <p:nvPr/>
        </p:nvSpPr>
        <p:spPr bwMode="auto">
          <a:xfrm>
            <a:off x="0" y="3246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a:p>
        </p:txBody>
      </p:sp>
      <p:sp>
        <p:nvSpPr>
          <p:cNvPr id="3" name="矩形 2"/>
          <p:cNvSpPr/>
          <p:nvPr/>
        </p:nvSpPr>
        <p:spPr>
          <a:xfrm>
            <a:off x="419100" y="685800"/>
            <a:ext cx="8305800" cy="2424895"/>
          </a:xfrm>
          <a:prstGeom prst="rect">
            <a:avLst/>
          </a:prstGeom>
        </p:spPr>
        <p:txBody>
          <a:bodyPr wrap="square">
            <a:spAutoFit/>
          </a:bodyPr>
          <a:lstStyle/>
          <a:p>
            <a:pPr>
              <a:lnSpc>
                <a:spcPct val="130000"/>
              </a:lnSpc>
            </a:pPr>
            <a:r>
              <a:rPr lang="zh-CN" altLang="en-US" sz="2400" b="1" dirty="0" smtClean="0">
                <a:latin typeface="+mn-ea"/>
                <a:ea typeface="+mn-ea"/>
              </a:rPr>
              <a:t>    例</a:t>
            </a:r>
            <a:r>
              <a:rPr lang="en-US" altLang="zh-CN" sz="2400" b="1" dirty="0" smtClean="0">
                <a:latin typeface="+mn-ea"/>
                <a:ea typeface="+mn-ea"/>
              </a:rPr>
              <a:t>1-3</a:t>
            </a:r>
            <a:r>
              <a:rPr lang="zh-CN" altLang="en-US" sz="2400" b="1" dirty="0" smtClean="0">
                <a:latin typeface="+mn-ea"/>
                <a:ea typeface="+mn-ea"/>
              </a:rPr>
              <a:t>：某一移动通信系统中，平均每天有</a:t>
            </a:r>
            <a:r>
              <a:rPr lang="en-US" altLang="zh-CN" sz="2400" b="1" dirty="0" smtClean="0">
                <a:latin typeface="+mn-ea"/>
                <a:ea typeface="+mn-ea"/>
              </a:rPr>
              <a:t>1000</a:t>
            </a:r>
            <a:r>
              <a:rPr lang="zh-CN" altLang="en-US" sz="2400" b="1" dirty="0" smtClean="0">
                <a:latin typeface="+mn-ea"/>
                <a:ea typeface="+mn-ea"/>
              </a:rPr>
              <a:t>次电话，平均每次通话时间为</a:t>
            </a:r>
            <a:r>
              <a:rPr lang="en-US" altLang="zh-CN" sz="2400" b="1" dirty="0" smtClean="0">
                <a:latin typeface="+mn-ea"/>
                <a:ea typeface="+mn-ea"/>
              </a:rPr>
              <a:t>3</a:t>
            </a:r>
            <a:r>
              <a:rPr lang="zh-CN" altLang="en-US" sz="2400" b="1" dirty="0" smtClean="0">
                <a:latin typeface="+mn-ea"/>
                <a:ea typeface="+mn-ea"/>
              </a:rPr>
              <a:t>分钟，忙时集中率为</a:t>
            </a:r>
            <a:r>
              <a:rPr lang="en-US" altLang="zh-CN" sz="2400" b="1" dirty="0" smtClean="0">
                <a:latin typeface="+mn-ea"/>
                <a:ea typeface="+mn-ea"/>
              </a:rPr>
              <a:t>30%</a:t>
            </a:r>
            <a:r>
              <a:rPr lang="zh-CN" altLang="en-US" sz="2400" b="1" dirty="0" smtClean="0">
                <a:latin typeface="+mn-ea"/>
                <a:ea typeface="+mn-ea"/>
              </a:rPr>
              <a:t>，现要求在忙时提供的服务等级为</a:t>
            </a:r>
            <a:r>
              <a:rPr lang="en-US" altLang="zh-CN" sz="2400" b="1" dirty="0" smtClean="0">
                <a:latin typeface="+mn-ea"/>
                <a:ea typeface="+mn-ea"/>
              </a:rPr>
              <a:t>0.10</a:t>
            </a:r>
            <a:r>
              <a:rPr lang="zh-CN" altLang="en-US" sz="2400" b="1" dirty="0" smtClean="0">
                <a:latin typeface="+mn-ea"/>
                <a:ea typeface="+mn-ea"/>
              </a:rPr>
              <a:t>，问应该设多少信道才能满足系统要求</a:t>
            </a:r>
            <a:r>
              <a:rPr lang="en-US" altLang="zh-CN" sz="2400" b="1" dirty="0" smtClean="0">
                <a:latin typeface="+mn-ea"/>
                <a:ea typeface="+mn-ea"/>
              </a:rPr>
              <a:t>?</a:t>
            </a:r>
            <a:endParaRPr lang="en-US" altLang="zh-CN" sz="2400" b="1" dirty="0" smtClean="0">
              <a:latin typeface="+mn-ea"/>
              <a:ea typeface="+mn-ea"/>
            </a:endParaRPr>
          </a:p>
          <a:p>
            <a:pPr>
              <a:lnSpc>
                <a:spcPct val="130000"/>
              </a:lnSpc>
            </a:pPr>
            <a:r>
              <a:rPr lang="zh-CN" altLang="en-US" sz="2400" b="1" dirty="0" smtClean="0">
                <a:latin typeface="+mn-ea"/>
                <a:ea typeface="+mn-ea"/>
              </a:rPr>
              <a:t>解</a:t>
            </a:r>
            <a:r>
              <a:rPr lang="en-US" altLang="zh-CN" sz="2400" b="1" dirty="0" smtClean="0">
                <a:latin typeface="+mn-ea"/>
                <a:ea typeface="+mn-ea"/>
              </a:rPr>
              <a:t>:</a:t>
            </a:r>
            <a:r>
              <a:rPr lang="zh-CN" altLang="en-US" sz="2400" b="1" dirty="0" smtClean="0">
                <a:latin typeface="+mn-ea"/>
                <a:ea typeface="+mn-ea"/>
              </a:rPr>
              <a:t>由题可得，忙时话务量</a:t>
            </a:r>
            <a:r>
              <a:rPr lang="en-US" altLang="zh-CN" sz="2400" b="1" i="1" dirty="0" smtClean="0">
                <a:latin typeface="+mn-ea"/>
                <a:ea typeface="+mn-ea"/>
              </a:rPr>
              <a:t>a</a:t>
            </a:r>
            <a:endParaRPr lang="zh-CN" altLang="en-US" sz="2400" b="1" i="1" dirty="0">
              <a:latin typeface="+mn-ea"/>
              <a:ea typeface="+mn-ea"/>
            </a:endParaRPr>
          </a:p>
        </p:txBody>
      </p:sp>
      <p:pic>
        <p:nvPicPr>
          <p:cNvPr id="136198" name="Picture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085746" y="3276600"/>
            <a:ext cx="4953000" cy="7429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矩形 4"/>
          <p:cNvSpPr/>
          <p:nvPr/>
        </p:nvSpPr>
        <p:spPr>
          <a:xfrm>
            <a:off x="609600" y="4419600"/>
            <a:ext cx="8001000" cy="1015663"/>
          </a:xfrm>
          <a:prstGeom prst="rect">
            <a:avLst/>
          </a:prstGeom>
        </p:spPr>
        <p:txBody>
          <a:bodyPr wrap="square">
            <a:spAutoFit/>
          </a:bodyPr>
          <a:lstStyle/>
          <a:p>
            <a:pPr>
              <a:lnSpc>
                <a:spcPct val="150000"/>
              </a:lnSpc>
            </a:pPr>
            <a:r>
              <a:rPr lang="zh-CN" altLang="zh-CN" b="1" dirty="0">
                <a:latin typeface="+mn-ea"/>
                <a:ea typeface="+mn-ea"/>
              </a:rPr>
              <a:t>因要求</a:t>
            </a:r>
            <a:r>
              <a:rPr lang="en-US" altLang="zh-CN" b="1" i="1" dirty="0">
                <a:latin typeface="+mn-ea"/>
                <a:ea typeface="+mn-ea"/>
              </a:rPr>
              <a:t>B</a:t>
            </a:r>
            <a:r>
              <a:rPr lang="en-US" altLang="zh-CN" b="1" dirty="0">
                <a:latin typeface="+mn-ea"/>
                <a:ea typeface="+mn-ea"/>
              </a:rPr>
              <a:t>=0.10</a:t>
            </a:r>
            <a:r>
              <a:rPr lang="zh-CN" altLang="zh-CN" b="1" dirty="0">
                <a:latin typeface="+mn-ea"/>
                <a:ea typeface="+mn-ea"/>
              </a:rPr>
              <a:t>，故从爱尔兰呼损表</a:t>
            </a:r>
            <a:r>
              <a:rPr lang="en-US" altLang="zh-CN" b="1" dirty="0">
                <a:latin typeface="+mn-ea"/>
                <a:ea typeface="+mn-ea"/>
              </a:rPr>
              <a:t>1-5</a:t>
            </a:r>
            <a:r>
              <a:rPr lang="zh-CN" altLang="zh-CN" b="1" dirty="0">
                <a:latin typeface="+mn-ea"/>
                <a:ea typeface="+mn-ea"/>
              </a:rPr>
              <a:t>中查出，当</a:t>
            </a:r>
            <a:r>
              <a:rPr lang="en-US" altLang="zh-CN" b="1" i="1" dirty="0">
                <a:latin typeface="+mn-ea"/>
                <a:ea typeface="+mn-ea"/>
              </a:rPr>
              <a:t>n</a:t>
            </a:r>
            <a:r>
              <a:rPr lang="en-US" altLang="zh-CN" b="1" dirty="0">
                <a:latin typeface="+mn-ea"/>
                <a:ea typeface="+mn-ea"/>
              </a:rPr>
              <a:t>=18</a:t>
            </a:r>
            <a:r>
              <a:rPr lang="zh-CN" altLang="zh-CN" b="1" dirty="0">
                <a:latin typeface="+mn-ea"/>
                <a:ea typeface="+mn-ea"/>
              </a:rPr>
              <a:t>时，可得话务量</a:t>
            </a:r>
            <a:r>
              <a:rPr lang="en-US" altLang="zh-CN" b="1" i="1" dirty="0">
                <a:latin typeface="+mn-ea"/>
                <a:ea typeface="+mn-ea"/>
              </a:rPr>
              <a:t>A</a:t>
            </a:r>
            <a:r>
              <a:rPr lang="en-US" altLang="zh-CN" b="1" dirty="0">
                <a:latin typeface="+mn-ea"/>
                <a:ea typeface="+mn-ea"/>
              </a:rPr>
              <a:t>=15.548Erl</a:t>
            </a:r>
            <a:r>
              <a:rPr lang="zh-CN" altLang="zh-CN" b="1" dirty="0">
                <a:latin typeface="+mn-ea"/>
                <a:ea typeface="+mn-ea"/>
              </a:rPr>
              <a:t>的业务量服务，故需要</a:t>
            </a:r>
            <a:r>
              <a:rPr lang="en-US" altLang="zh-CN" b="1" dirty="0">
                <a:latin typeface="+mn-ea"/>
                <a:ea typeface="+mn-ea"/>
              </a:rPr>
              <a:t>18</a:t>
            </a:r>
            <a:r>
              <a:rPr lang="zh-CN" altLang="zh-CN" b="1" dirty="0">
                <a:latin typeface="+mn-ea"/>
                <a:ea typeface="+mn-ea"/>
              </a:rPr>
              <a:t>个信道。</a:t>
            </a:r>
            <a:endParaRPr lang="zh-CN" altLang="en-US" b="1" dirty="0">
              <a:latin typeface="+mn-ea"/>
              <a:ea typeface="+mn-ea"/>
            </a:endParaRPr>
          </a:p>
        </p:txBody>
      </p:sp>
    </p:spTree>
  </p:cSld>
  <p:clrMapOvr>
    <a:masterClrMapping/>
  </p:clrMapOvr>
  <p:transition/>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5" name="矩形 4"/>
              <p:cNvSpPr/>
              <p:nvPr/>
            </p:nvSpPr>
            <p:spPr>
              <a:xfrm>
                <a:off x="609600" y="762000"/>
                <a:ext cx="7848600" cy="1200329"/>
              </a:xfrm>
              <a:prstGeom prst="rect">
                <a:avLst/>
              </a:prstGeom>
            </p:spPr>
            <p:txBody>
              <a:bodyPr wrap="square">
                <a:spAutoFit/>
              </a:bodyPr>
              <a:lstStyle/>
              <a:p>
                <a:pPr>
                  <a:lnSpc>
                    <a:spcPct val="150000"/>
                  </a:lnSpc>
                </a:pPr>
                <a:r>
                  <a:rPr lang="en-US" altLang="zh-CN" sz="2400" b="1" dirty="0" smtClean="0"/>
                  <a:t>       </a:t>
                </a:r>
                <a:r>
                  <a:rPr lang="zh-CN" altLang="zh-CN" sz="2400" b="1" dirty="0" smtClean="0"/>
                  <a:t>当</a:t>
                </a:r>
                <a:r>
                  <a:rPr lang="zh-CN" altLang="zh-CN" sz="2400" b="1" dirty="0"/>
                  <a:t>采用</a:t>
                </a:r>
                <a:r>
                  <a:rPr lang="en-US" altLang="zh-CN" sz="2400" b="1" dirty="0"/>
                  <a:t>18</a:t>
                </a:r>
                <a:r>
                  <a:rPr lang="zh-CN" altLang="zh-CN" sz="2400" b="1" dirty="0"/>
                  <a:t>个信道，</a:t>
                </a:r>
                <a:r>
                  <a:rPr lang="en-US" altLang="zh-CN" sz="2400" b="1" i="1" dirty="0"/>
                  <a:t>B</a:t>
                </a:r>
                <a:r>
                  <a:rPr lang="en-US" altLang="zh-CN" sz="2400" b="1" dirty="0"/>
                  <a:t>=0.10</a:t>
                </a:r>
                <a:r>
                  <a:rPr lang="zh-CN" altLang="zh-CN" sz="2400" b="1" dirty="0"/>
                  <a:t>时，可提供</a:t>
                </a:r>
                <a:r>
                  <a:rPr lang="en-US" altLang="zh-CN" sz="2400" b="1" dirty="0"/>
                  <a:t>15.548Erl</a:t>
                </a:r>
                <a:r>
                  <a:rPr lang="zh-CN" altLang="zh-CN" sz="2400" b="1" dirty="0"/>
                  <a:t>，因此，实际完成的话务量</a:t>
                </a:r>
                <a14:m>
                  <m:oMath xmlns:m="http://schemas.openxmlformats.org/officeDocument/2006/math">
                    <m:sSub>
                      <m:sSubPr>
                        <m:ctrlPr>
                          <a:rPr lang="zh-CN" altLang="zh-CN" sz="2400" b="1" i="1"/>
                        </m:ctrlPr>
                      </m:sSubPr>
                      <m:e>
                        <m:r>
                          <a:rPr lang="en-US" altLang="zh-CN" sz="2400" b="1" i="1">
                            <a:latin typeface="Cambria Math" panose="02040503050406030204" charset="0"/>
                          </a:rPr>
                          <m:t>𝑨</m:t>
                        </m:r>
                      </m:e>
                      <m:sub>
                        <m:r>
                          <a:rPr lang="en-US" altLang="zh-CN" sz="2400" b="1" i="1">
                            <a:latin typeface="Cambria Math" panose="02040503050406030204" charset="0"/>
                          </a:rPr>
                          <m:t>𝟎</m:t>
                        </m:r>
                      </m:sub>
                    </m:sSub>
                  </m:oMath>
                </a14:m>
                <a:r>
                  <a:rPr lang="zh-CN" altLang="zh-CN" sz="2400" b="1" dirty="0"/>
                  <a:t>为</a:t>
                </a:r>
                <a:endParaRPr lang="zh-CN" altLang="zh-CN" sz="2400" b="1" dirty="0"/>
              </a:p>
            </p:txBody>
          </p:sp>
        </mc:Choice>
        <mc:Fallback>
          <p:sp>
            <p:nvSpPr>
              <p:cNvPr id="5" name="矩形 4"/>
              <p:cNvSpPr>
                <a:spLocks noRot="1" noChangeAspect="1" noMove="1" noResize="1" noEditPoints="1" noAdjustHandles="1" noChangeArrowheads="1" noChangeShapeType="1" noTextEdit="1"/>
              </p:cNvSpPr>
              <p:nvPr/>
            </p:nvSpPr>
            <p:spPr>
              <a:xfrm>
                <a:off x="609600" y="762000"/>
                <a:ext cx="7848600" cy="1200329"/>
              </a:xfrm>
              <a:prstGeom prst="rect">
                <a:avLst/>
              </a:prstGeom>
              <a:blipFill rotWithShape="1">
                <a:blip r:embed="rId1"/>
                <a:stretch>
                  <a:fillRect b="-620"/>
                </a:stretch>
              </a:blipFill>
            </p:spPr>
            <p:txBody>
              <a:bodyPr/>
              <a:lstStyle/>
              <a:p>
                <a:r>
                  <a:rPr lang="zh-CN" altLang="en-US">
                    <a:noFill/>
                  </a:rPr>
                  <a:t> </a:t>
                </a:r>
              </a:p>
            </p:txBody>
          </p:sp>
        </mc:Fallback>
      </mc:AlternateContent>
      <p:pic>
        <p:nvPicPr>
          <p:cNvPr id="2078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209800"/>
            <a:ext cx="5486400" cy="32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矩形 5"/>
          <p:cNvSpPr/>
          <p:nvPr/>
        </p:nvSpPr>
        <p:spPr>
          <a:xfrm>
            <a:off x="1066800" y="2892305"/>
            <a:ext cx="6019800" cy="461665"/>
          </a:xfrm>
          <a:prstGeom prst="rect">
            <a:avLst/>
          </a:prstGeom>
        </p:spPr>
        <p:txBody>
          <a:bodyPr wrap="square">
            <a:spAutoFit/>
          </a:bodyPr>
          <a:lstStyle/>
          <a:p>
            <a:r>
              <a:rPr lang="zh-CN" altLang="zh-CN" sz="2400" b="1" dirty="0">
                <a:latin typeface="黑体" panose="02010609060101010101" pitchFamily="49" charset="-122"/>
                <a:ea typeface="黑体" panose="02010609060101010101" pitchFamily="49" charset="-122"/>
              </a:rPr>
              <a:t>对于上述多信道共用的信道利用率可表示为</a:t>
            </a:r>
            <a:endParaRPr lang="zh-CN" altLang="zh-CN" sz="2400" b="1" dirty="0">
              <a:latin typeface="黑体" panose="02010609060101010101" pitchFamily="49" charset="-122"/>
              <a:ea typeface="黑体" panose="02010609060101010101" pitchFamily="49" charset="-122"/>
            </a:endParaRPr>
          </a:p>
        </p:txBody>
      </p:sp>
      <p:pic>
        <p:nvPicPr>
          <p:cNvPr id="2078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3505200"/>
            <a:ext cx="2676525" cy="5762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矩形 6"/>
          <p:cNvSpPr/>
          <p:nvPr/>
        </p:nvSpPr>
        <p:spPr>
          <a:xfrm>
            <a:off x="533400" y="4081463"/>
            <a:ext cx="8077200" cy="1464632"/>
          </a:xfrm>
          <a:prstGeom prst="rect">
            <a:avLst/>
          </a:prstGeom>
        </p:spPr>
        <p:txBody>
          <a:bodyPr wrap="square">
            <a:spAutoFit/>
          </a:bodyPr>
          <a:lstStyle/>
          <a:p>
            <a:pPr>
              <a:lnSpc>
                <a:spcPct val="130000"/>
              </a:lnSpc>
            </a:pPr>
            <a:r>
              <a:rPr lang="zh-CN" altLang="zh-CN" sz="2400" b="1" dirty="0">
                <a:latin typeface="+mn-ea"/>
                <a:ea typeface="+mn-ea"/>
              </a:rPr>
              <a:t>当我们采用单信道共用系统时，当</a:t>
            </a:r>
            <a:r>
              <a:rPr lang="en-US" altLang="zh-CN" sz="2400" b="1" i="1" dirty="0">
                <a:latin typeface="+mn-ea"/>
                <a:ea typeface="+mn-ea"/>
              </a:rPr>
              <a:t>n</a:t>
            </a:r>
            <a:r>
              <a:rPr lang="en-US" altLang="zh-CN" sz="2400" b="1" dirty="0">
                <a:latin typeface="+mn-ea"/>
                <a:ea typeface="+mn-ea"/>
              </a:rPr>
              <a:t>=1</a:t>
            </a:r>
            <a:r>
              <a:rPr lang="zh-CN" altLang="zh-CN" sz="2400" b="1" dirty="0">
                <a:latin typeface="+mn-ea"/>
                <a:ea typeface="+mn-ea"/>
              </a:rPr>
              <a:t>，</a:t>
            </a:r>
            <a:r>
              <a:rPr lang="en-US" altLang="zh-CN" sz="2400" b="1" i="1" dirty="0">
                <a:latin typeface="+mn-ea"/>
                <a:ea typeface="+mn-ea"/>
              </a:rPr>
              <a:t>B</a:t>
            </a:r>
            <a:r>
              <a:rPr lang="en-US" altLang="zh-CN" sz="2400" b="1" dirty="0">
                <a:latin typeface="+mn-ea"/>
                <a:ea typeface="+mn-ea"/>
              </a:rPr>
              <a:t>=0.10</a:t>
            </a:r>
            <a:r>
              <a:rPr lang="zh-CN" altLang="zh-CN" sz="2400" b="1" dirty="0">
                <a:latin typeface="+mn-ea"/>
                <a:ea typeface="+mn-ea"/>
              </a:rPr>
              <a:t>时，查爱尔兰呼损表，可得话务量</a:t>
            </a:r>
            <a:r>
              <a:rPr lang="en-US" altLang="zh-CN" sz="2400" b="1" i="1" dirty="0">
                <a:latin typeface="+mn-ea"/>
                <a:ea typeface="+mn-ea"/>
              </a:rPr>
              <a:t>A</a:t>
            </a:r>
            <a:r>
              <a:rPr lang="en-US" altLang="zh-CN" sz="2400" b="1" dirty="0">
                <a:latin typeface="+mn-ea"/>
                <a:ea typeface="+mn-ea"/>
              </a:rPr>
              <a:t>=0.111Erl</a:t>
            </a:r>
            <a:r>
              <a:rPr lang="zh-CN" altLang="zh-CN" sz="2400" b="1" dirty="0">
                <a:latin typeface="+mn-ea"/>
                <a:ea typeface="+mn-ea"/>
              </a:rPr>
              <a:t>，则信道利用率可表示为</a:t>
            </a:r>
            <a:endParaRPr lang="zh-CN" altLang="zh-CN" sz="2400" b="1" dirty="0">
              <a:latin typeface="+mn-ea"/>
              <a:ea typeface="+mn-ea"/>
            </a:endParaRPr>
          </a:p>
        </p:txBody>
      </p:sp>
      <p:pic>
        <p:nvPicPr>
          <p:cNvPr id="20787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52800" y="5191370"/>
            <a:ext cx="2751805" cy="7094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pull/>
  </p:transition>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1.5.5 </a:t>
            </a:r>
            <a:r>
              <a:rPr lang="zh-CN" altLang="zh-CN" sz="3600" dirty="0" smtClean="0">
                <a:solidFill>
                  <a:schemeClr val="tx1"/>
                </a:solidFill>
              </a:rPr>
              <a:t>干扰和信道容量</a:t>
            </a:r>
            <a:endParaRPr lang="zh-CN" altLang="zh-CN" sz="3600" dirty="0" smtClean="0">
              <a:solidFill>
                <a:schemeClr val="tx1"/>
              </a:solidFill>
            </a:endParaRPr>
          </a:p>
        </p:txBody>
      </p:sp>
      <p:sp>
        <p:nvSpPr>
          <p:cNvPr id="4" name="内容占位符 3"/>
          <p:cNvSpPr>
            <a:spLocks noGrp="1" noRot="1" noChangeAspect="1" noMove="1" noResize="1" noEditPoints="1" noAdjustHandles="1" noChangeArrowheads="1" noChangeShapeType="1" noTextEdit="1"/>
          </p:cNvSpPr>
          <p:nvPr>
            <p:ph sz="half" idx="2"/>
          </p:nvPr>
        </p:nvSpPr>
        <p:spPr>
          <a:xfrm>
            <a:off x="457200" y="1447800"/>
            <a:ext cx="8001000" cy="4724400"/>
          </a:xfrm>
          <a:blipFill rotWithShape="1">
            <a:blip r:embed="rId1"/>
            <a:stretch>
              <a:fillRect l="-1523" t="-1677"/>
            </a:stretch>
          </a:blipFill>
        </p:spPr>
        <p:txBody>
          <a:bodyPr/>
          <a:lstStyle/>
          <a:p>
            <a:r>
              <a:rPr lang="zh-CN" altLang="en-US" dirty="0">
                <a:noFill/>
              </a:rPr>
              <a:t> </a:t>
            </a:r>
            <a:endParaRPr lang="zh-CN" altLang="en-US" dirty="0">
              <a:noFill/>
            </a:endParaRPr>
          </a:p>
        </p:txBody>
      </p:sp>
    </p:spTree>
  </p:cSld>
  <p:clrMapOvr>
    <a:masterClrMapping/>
  </p:clrMapOvr>
  <p:transition spd="slow">
    <p:pull/>
  </p:transition>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1.5.5 </a:t>
            </a:r>
            <a:r>
              <a:rPr lang="zh-CN" altLang="zh-CN" sz="3600" dirty="0" smtClean="0">
                <a:solidFill>
                  <a:schemeClr val="tx1"/>
                </a:solidFill>
              </a:rPr>
              <a:t>干扰和信道容量</a:t>
            </a:r>
            <a:endParaRPr lang="zh-CN" altLang="zh-CN" sz="3600" dirty="0" smtClean="0">
              <a:solidFill>
                <a:schemeClr val="tx1"/>
              </a:solidFill>
            </a:endParaRPr>
          </a:p>
        </p:txBody>
      </p:sp>
      <p:sp>
        <p:nvSpPr>
          <p:cNvPr id="140291" name="内容占位符 3"/>
          <p:cNvSpPr>
            <a:spLocks noGrp="1"/>
          </p:cNvSpPr>
          <p:nvPr>
            <p:ph sz="half" idx="2"/>
          </p:nvPr>
        </p:nvSpPr>
        <p:spPr>
          <a:xfrm>
            <a:off x="457200" y="1447800"/>
            <a:ext cx="8001000" cy="4724400"/>
          </a:xfrm>
        </p:spPr>
        <p:txBody>
          <a:bodyPr/>
          <a:lstStyle/>
          <a:p>
            <a:pPr marL="514350" indent="-514350">
              <a:buFont typeface="Wingdings" panose="05000000000000000000" pitchFamily="2" charset="2"/>
              <a:buAutoNum type="arabicPeriod"/>
            </a:pPr>
            <a:r>
              <a:rPr lang="zh-CN" altLang="zh-CN" b="1" dirty="0" smtClean="0"/>
              <a:t>同频干扰和系统容量</a:t>
            </a:r>
            <a:endParaRPr lang="en-US" altLang="zh-CN" b="1" dirty="0" smtClean="0"/>
          </a:p>
        </p:txBody>
      </p:sp>
      <p:pic>
        <p:nvPicPr>
          <p:cNvPr id="14029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33400" y="2546350"/>
            <a:ext cx="7848600" cy="301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1.5.5 </a:t>
            </a:r>
            <a:r>
              <a:rPr lang="zh-CN" altLang="zh-CN" sz="3600" dirty="0" smtClean="0">
                <a:solidFill>
                  <a:schemeClr val="tx1"/>
                </a:solidFill>
              </a:rPr>
              <a:t>干扰和信道容量</a:t>
            </a:r>
            <a:endParaRPr lang="zh-CN" altLang="zh-CN" sz="3600" dirty="0" smtClean="0">
              <a:solidFill>
                <a:schemeClr val="tx1"/>
              </a:solidFill>
            </a:endParaRPr>
          </a:p>
        </p:txBody>
      </p:sp>
      <p:sp>
        <p:nvSpPr>
          <p:cNvPr id="4" name="内容占位符 3"/>
          <p:cNvSpPr>
            <a:spLocks noGrp="1" noRot="1" noChangeAspect="1" noMove="1" noResize="1" noEditPoints="1" noAdjustHandles="1" noChangeArrowheads="1" noChangeShapeType="1" noTextEdit="1"/>
          </p:cNvSpPr>
          <p:nvPr>
            <p:ph sz="half" idx="2"/>
          </p:nvPr>
        </p:nvSpPr>
        <p:spPr>
          <a:xfrm>
            <a:off x="457200" y="1447800"/>
            <a:ext cx="8001000" cy="4724400"/>
          </a:xfrm>
          <a:blipFill rotWithShape="1">
            <a:blip r:embed="rId1"/>
            <a:stretch>
              <a:fillRect l="-1523" t="-1677" r="-228"/>
            </a:stretch>
          </a:blipFill>
        </p:spPr>
        <p:txBody>
          <a:bodyPr/>
          <a:lstStyle/>
          <a:p>
            <a:r>
              <a:rPr lang="zh-CN" altLang="en-US" dirty="0">
                <a:noFill/>
              </a:rPr>
              <a:t> </a:t>
            </a:r>
            <a:endParaRPr lang="zh-CN" altLang="en-US" dirty="0">
              <a:noFill/>
            </a:endParaRPr>
          </a:p>
        </p:txBody>
      </p:sp>
    </p:spTree>
  </p:cSld>
  <p:clrMapOvr>
    <a:masterClrMapping/>
  </p:clrMapOvr>
  <p:transition spd="slow">
    <p:pull/>
  </p:transition>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1.5.5 </a:t>
            </a:r>
            <a:r>
              <a:rPr lang="zh-CN" altLang="zh-CN" sz="3600" dirty="0" smtClean="0">
                <a:solidFill>
                  <a:schemeClr val="tx1"/>
                </a:solidFill>
              </a:rPr>
              <a:t>干扰和信道容量</a:t>
            </a:r>
            <a:endParaRPr lang="zh-CN" altLang="zh-CN" sz="3600" dirty="0" smtClean="0">
              <a:solidFill>
                <a:schemeClr val="tx1"/>
              </a:solidFill>
            </a:endParaRPr>
          </a:p>
        </p:txBody>
      </p:sp>
      <p:sp>
        <p:nvSpPr>
          <p:cNvPr id="4" name="内容占位符 3"/>
          <p:cNvSpPr>
            <a:spLocks noGrp="1" noRot="1" noChangeAspect="1" noMove="1" noResize="1" noEditPoints="1" noAdjustHandles="1" noChangeArrowheads="1" noChangeShapeType="1" noTextEdit="1"/>
          </p:cNvSpPr>
          <p:nvPr>
            <p:ph sz="half" idx="2"/>
          </p:nvPr>
        </p:nvSpPr>
        <p:spPr>
          <a:xfrm>
            <a:off x="457200" y="1447800"/>
            <a:ext cx="8001000" cy="4724400"/>
          </a:xfrm>
          <a:blipFill rotWithShape="1">
            <a:blip r:embed="rId1"/>
            <a:stretch>
              <a:fillRect l="-1523" t="-1677"/>
            </a:stretch>
          </a:blipFill>
        </p:spPr>
        <p:txBody>
          <a:bodyPr/>
          <a:lstStyle/>
          <a:p>
            <a:r>
              <a:rPr lang="zh-CN" altLang="en-US" dirty="0">
                <a:noFill/>
              </a:rPr>
              <a:t> </a:t>
            </a:r>
            <a:endParaRPr lang="zh-CN" altLang="en-US" dirty="0">
              <a:noFill/>
            </a:endParaRPr>
          </a:p>
        </p:txBody>
      </p:sp>
    </p:spTree>
  </p:cSld>
  <p:clrMapOvr>
    <a:masterClrMapping/>
  </p:clrMapOvr>
  <p:transition spd="slow">
    <p:pull/>
  </p:transition>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1.5.5 </a:t>
            </a:r>
            <a:r>
              <a:rPr lang="zh-CN" altLang="zh-CN" sz="3600" dirty="0" smtClean="0">
                <a:solidFill>
                  <a:schemeClr val="tx1"/>
                </a:solidFill>
              </a:rPr>
              <a:t>干扰和信道容量</a:t>
            </a:r>
            <a:endParaRPr lang="zh-CN" altLang="zh-CN" sz="3600" dirty="0" smtClean="0">
              <a:solidFill>
                <a:schemeClr val="tx1"/>
              </a:solidFill>
            </a:endParaRPr>
          </a:p>
        </p:txBody>
      </p:sp>
      <p:sp>
        <p:nvSpPr>
          <p:cNvPr id="4" name="内容占位符 3"/>
          <p:cNvSpPr>
            <a:spLocks noGrp="1" noRot="1" noChangeAspect="1" noMove="1" noResize="1" noEditPoints="1" noAdjustHandles="1" noChangeArrowheads="1" noChangeShapeType="1" noTextEdit="1"/>
          </p:cNvSpPr>
          <p:nvPr>
            <p:ph sz="half" idx="2"/>
          </p:nvPr>
        </p:nvSpPr>
        <p:spPr>
          <a:xfrm>
            <a:off x="457200" y="1447800"/>
            <a:ext cx="8001000" cy="4724400"/>
          </a:xfrm>
          <a:blipFill rotWithShape="1">
            <a:blip r:embed="rId1"/>
            <a:stretch>
              <a:fillRect l="-1523" t="-1677" r="-990"/>
            </a:stretch>
          </a:blipFill>
        </p:spPr>
        <p:txBody>
          <a:bodyPr/>
          <a:lstStyle/>
          <a:p>
            <a:r>
              <a:rPr lang="zh-CN" altLang="en-US" dirty="0">
                <a:noFill/>
              </a:rPr>
              <a:t> </a:t>
            </a:r>
            <a:endParaRPr lang="zh-CN" altLang="en-US" dirty="0">
              <a:noFill/>
            </a:endParaRPr>
          </a:p>
        </p:txBody>
      </p:sp>
    </p:spTree>
  </p:cSld>
  <p:clrMapOvr>
    <a:masterClrMapping/>
  </p:clrMapOvr>
  <p:transition spd="slow">
    <p:pull/>
  </p:transition>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1.5.5 </a:t>
            </a:r>
            <a:r>
              <a:rPr lang="zh-CN" altLang="zh-CN" sz="3600" dirty="0" smtClean="0">
                <a:solidFill>
                  <a:schemeClr val="tx1"/>
                </a:solidFill>
              </a:rPr>
              <a:t>干扰和信道容量</a:t>
            </a:r>
            <a:endParaRPr lang="zh-CN" altLang="zh-CN" sz="3600" dirty="0" smtClean="0">
              <a:solidFill>
                <a:schemeClr val="tx1"/>
              </a:solidFill>
            </a:endParaRPr>
          </a:p>
        </p:txBody>
      </p:sp>
      <p:sp>
        <p:nvSpPr>
          <p:cNvPr id="144387" name="内容占位符 3"/>
          <p:cNvSpPr>
            <a:spLocks noGrp="1"/>
          </p:cNvSpPr>
          <p:nvPr>
            <p:ph sz="half" idx="2"/>
          </p:nvPr>
        </p:nvSpPr>
        <p:spPr>
          <a:xfrm>
            <a:off x="457200" y="1447800"/>
            <a:ext cx="8458200" cy="4724400"/>
          </a:xfrm>
        </p:spPr>
        <p:txBody>
          <a:bodyPr/>
          <a:lstStyle/>
          <a:p>
            <a:pPr marL="0" indent="0">
              <a:buFont typeface="Wingdings" panose="05000000000000000000" pitchFamily="2" charset="2"/>
              <a:buNone/>
            </a:pPr>
            <a:r>
              <a:rPr lang="en-US" altLang="zh-CN" b="1" dirty="0" smtClean="0"/>
              <a:t>2. </a:t>
            </a:r>
            <a:r>
              <a:rPr lang="zh-CN" altLang="zh-CN" b="1" dirty="0" smtClean="0"/>
              <a:t>邻道干扰对系统容量的影响</a:t>
            </a:r>
            <a:endParaRPr lang="zh-CN" altLang="zh-CN" b="1" dirty="0" smtClean="0"/>
          </a:p>
          <a:p>
            <a:pPr marL="0" indent="0">
              <a:lnSpc>
                <a:spcPct val="150000"/>
              </a:lnSpc>
              <a:buFont typeface="Wingdings" panose="05000000000000000000" pitchFamily="2" charset="2"/>
              <a:buNone/>
            </a:pPr>
            <a:r>
              <a:rPr lang="en-US" altLang="zh-CN" b="1" dirty="0" smtClean="0"/>
              <a:t>       </a:t>
            </a:r>
            <a:r>
              <a:rPr lang="zh-CN" altLang="zh-CN" b="1" dirty="0" smtClean="0"/>
              <a:t>邻道干扰</a:t>
            </a:r>
            <a:r>
              <a:rPr lang="zh-CN" altLang="zh-CN" b="1" dirty="0" smtClean="0"/>
              <a:t>可以通过提高</a:t>
            </a:r>
            <a:r>
              <a:rPr lang="en-US" altLang="zh-CN" b="1" dirty="0" err="1" smtClean="0">
                <a:solidFill>
                  <a:srgbClr val="FF0000"/>
                </a:solidFill>
                <a:latin typeface="黑体" panose="02010609060101010101" pitchFamily="49" charset="-122"/>
                <a:hlinkClick r:id="rId1"/>
              </a:rPr>
              <a:t>收发信机</a:t>
            </a:r>
            <a:r>
              <a:rPr lang="zh-CN" altLang="zh-CN" b="1" dirty="0" smtClean="0"/>
              <a:t>的</a:t>
            </a:r>
            <a:r>
              <a:rPr lang="en-US" altLang="zh-CN" b="1" dirty="0" err="1" smtClean="0">
                <a:solidFill>
                  <a:srgbClr val="FF0000"/>
                </a:solidFill>
                <a:latin typeface="+mn-ea"/>
                <a:ea typeface="+mn-ea"/>
                <a:hlinkClick r:id="rId2"/>
              </a:rPr>
              <a:t>频率稳定度</a:t>
            </a:r>
            <a:r>
              <a:rPr lang="zh-CN" altLang="zh-CN" b="1" dirty="0" smtClean="0"/>
              <a:t>、控制瞬时频偏不超过最大允许值等措施来减小。为了保证调制后的信号频偏不超过允许值，必须对调制信号幅度加以限幅。通常在发射机的语音传输电路中，均有设置瞬时频偏控制电路和邻道干扰滤波电路来抑制邻道干扰，提高系统容量。</a:t>
            </a:r>
            <a:endParaRPr lang="zh-CN" altLang="zh-CN" b="1" dirty="0" smtClean="0"/>
          </a:p>
        </p:txBody>
      </p:sp>
    </p:spTree>
  </p:cSld>
  <p:clrMapOvr>
    <a:masterClrMapping/>
  </p:clrMapOvr>
  <p:transition spd="slow">
    <p:pull/>
  </p:transition>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sp>
        <p:nvSpPr>
          <p:cNvPr id="145411" name="内容占位符 3"/>
          <p:cNvSpPr>
            <a:spLocks noGrp="1"/>
          </p:cNvSpPr>
          <p:nvPr>
            <p:ph sz="half" idx="2"/>
          </p:nvPr>
        </p:nvSpPr>
        <p:spPr>
          <a:xfrm>
            <a:off x="457200" y="1447800"/>
            <a:ext cx="8458200" cy="4724400"/>
          </a:xfrm>
        </p:spPr>
        <p:txBody>
          <a:bodyPr/>
          <a:lstStyle/>
          <a:p>
            <a:pPr marL="0" indent="0">
              <a:lnSpc>
                <a:spcPct val="150000"/>
              </a:lnSpc>
              <a:buFont typeface="Wingdings" panose="05000000000000000000" pitchFamily="2" charset="2"/>
              <a:buNone/>
            </a:pPr>
            <a:r>
              <a:rPr lang="en-US" altLang="zh-CN" b="1" dirty="0" smtClean="0"/>
              <a:t>       </a:t>
            </a:r>
            <a:r>
              <a:rPr lang="zh-CN" altLang="zh-CN" b="1" dirty="0" smtClean="0"/>
              <a:t>传统</a:t>
            </a:r>
            <a:r>
              <a:rPr lang="zh-CN" altLang="zh-CN" b="1" dirty="0" smtClean="0"/>
              <a:t>移动蜂窝系统的容量包括两方面的概念，即用户容量和业务容量。用户容量是指系统可以同时接纳的用户数目（信道数）；业务容量是指系统允许同时传输的数据量（满足一定的</a:t>
            </a:r>
            <a:r>
              <a:rPr lang="en-US" altLang="zh-CN" b="1" dirty="0" err="1" smtClean="0"/>
              <a:t>QoS</a:t>
            </a:r>
            <a:r>
              <a:rPr lang="zh-CN" altLang="zh-CN" b="1" dirty="0" smtClean="0"/>
              <a:t>要求）。本节采用用户容量来表征系统容量即系统中的信道数。</a:t>
            </a:r>
            <a:endParaRPr lang="zh-CN" altLang="zh-CN" b="1" dirty="0" smtClean="0"/>
          </a:p>
        </p:txBody>
      </p:sp>
    </p:spTree>
  </p:cSld>
  <p:clrMapOvr>
    <a:masterClrMapping/>
  </p:clrMapOvr>
  <p:transition spd="slow">
    <p:pull/>
  </p:transition>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sp>
        <p:nvSpPr>
          <p:cNvPr id="146435" name="内容占位符 2"/>
          <p:cNvSpPr>
            <a:spLocks noGrp="1"/>
          </p:cNvSpPr>
          <p:nvPr>
            <p:ph sz="half" idx="2"/>
          </p:nvPr>
        </p:nvSpPr>
        <p:spPr>
          <a:xfrm>
            <a:off x="381000" y="1295400"/>
            <a:ext cx="8458200" cy="4724400"/>
          </a:xfrm>
        </p:spPr>
        <p:txBody>
          <a:bodyPr/>
          <a:lstStyle/>
          <a:p>
            <a:pPr marL="0" indent="0">
              <a:lnSpc>
                <a:spcPct val="150000"/>
              </a:lnSpc>
              <a:buFont typeface="Wingdings" panose="05000000000000000000" pitchFamily="2" charset="2"/>
              <a:buNone/>
            </a:pPr>
            <a:r>
              <a:rPr lang="en-US" altLang="zh-CN" b="1" dirty="0" smtClean="0"/>
              <a:t>       </a:t>
            </a:r>
            <a:r>
              <a:rPr lang="zh-CN" altLang="zh-CN" b="1" dirty="0" smtClean="0"/>
              <a:t>在</a:t>
            </a:r>
            <a:r>
              <a:rPr lang="zh-CN" altLang="zh-CN" b="1" dirty="0" smtClean="0"/>
              <a:t>每个蜂窝小区中，基站可以设置在小区的中心，用全向天线覆盖成圆形区域，即</a:t>
            </a:r>
            <a:r>
              <a:rPr lang="en-US" altLang="zh-CN" b="1" dirty="0" smtClean="0"/>
              <a:t>“</a:t>
            </a:r>
            <a:r>
              <a:rPr lang="zh-CN" altLang="zh-CN" b="1" dirty="0" smtClean="0"/>
              <a:t>中心激励</a:t>
            </a:r>
            <a:r>
              <a:rPr lang="en-US" altLang="zh-CN" b="1" dirty="0" smtClean="0"/>
              <a:t>”</a:t>
            </a:r>
            <a:r>
              <a:rPr lang="zh-CN" altLang="zh-CN" b="1" dirty="0" smtClean="0"/>
              <a:t>方式；</a:t>
            </a:r>
            <a:r>
              <a:rPr lang="zh-CN" altLang="zh-CN" b="1" dirty="0" smtClean="0"/>
              <a:t>基站也可以设置在正六边形小区间隔的三个顶点之上，每个基站采用三副</a:t>
            </a:r>
            <a:r>
              <a:rPr lang="en-US" altLang="zh-CN" b="1" dirty="0" smtClean="0"/>
              <a:t>120</a:t>
            </a:r>
            <a:r>
              <a:rPr lang="en-US" altLang="zh-CN" b="1" baseline="30000" dirty="0" smtClean="0"/>
              <a:t>0</a:t>
            </a:r>
            <a:r>
              <a:rPr lang="zh-CN" altLang="zh-CN" b="1" dirty="0" smtClean="0"/>
              <a:t>扇形辐射的定向天线，它们分别覆盖三个相邻小区的各三分之一区域，每个小区由三副</a:t>
            </a:r>
            <a:r>
              <a:rPr lang="en-US" altLang="zh-CN" b="1" dirty="0" smtClean="0"/>
              <a:t>120</a:t>
            </a:r>
            <a:r>
              <a:rPr lang="en-US" altLang="zh-CN" b="1" baseline="30000" dirty="0" smtClean="0"/>
              <a:t>0 </a:t>
            </a:r>
            <a:r>
              <a:rPr lang="zh-CN" altLang="zh-CN" b="1" dirty="0" smtClean="0"/>
              <a:t>扇形天线分三个扇区来共同覆盖，即“顶点激励”</a:t>
            </a:r>
            <a:r>
              <a:rPr lang="zh-CN" altLang="zh-CN" b="1" dirty="0" smtClean="0"/>
              <a:t>方式</a:t>
            </a:r>
            <a:r>
              <a:rPr lang="zh-CN" altLang="en-US" b="1" dirty="0" smtClean="0"/>
              <a:t>。</a:t>
            </a:r>
            <a:endParaRPr lang="zh-CN" altLang="en-US" b="1" dirty="0" smtClean="0"/>
          </a:p>
        </p:txBody>
      </p:sp>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18435" name="Rectangle 3"/>
          <p:cNvSpPr>
            <a:spLocks noGrp="1" noChangeArrowheads="1"/>
          </p:cNvSpPr>
          <p:nvPr>
            <p:ph type="body" idx="1"/>
          </p:nvPr>
        </p:nvSpPr>
        <p:spPr>
          <a:xfrm>
            <a:off x="609600" y="1600200"/>
            <a:ext cx="8229600" cy="4038600"/>
          </a:xfrm>
        </p:spPr>
        <p:txBody>
          <a:bodyPr/>
          <a:lstStyle/>
          <a:p>
            <a:pPr eaLnBrk="1" hangingPunct="1"/>
            <a:r>
              <a:rPr lang="en-US" altLang="zh-CN" sz="3200" b="1" dirty="0" smtClean="0"/>
              <a:t>1.3.1 </a:t>
            </a:r>
            <a:r>
              <a:rPr lang="zh-CN" altLang="zh-CN" sz="3200" b="1" dirty="0" smtClean="0"/>
              <a:t>信源编码技术</a:t>
            </a:r>
            <a:endParaRPr lang="en-US" altLang="zh-CN" sz="3200" b="1" dirty="0" smtClean="0"/>
          </a:p>
          <a:p>
            <a:pPr eaLnBrk="1" hangingPunct="1"/>
            <a:r>
              <a:rPr lang="en-US" altLang="zh-CN" sz="3200" b="1" dirty="0" smtClean="0"/>
              <a:t> </a:t>
            </a:r>
            <a:r>
              <a:rPr lang="en-US" altLang="zh-CN" sz="3200" b="1" dirty="0" smtClean="0"/>
              <a:t>      1</a:t>
            </a:r>
            <a:r>
              <a:rPr lang="en-US" altLang="zh-CN" sz="3200" b="1" dirty="0" smtClean="0"/>
              <a:t>.</a:t>
            </a:r>
            <a:r>
              <a:rPr lang="zh-CN" altLang="en-US" sz="3200" b="1" dirty="0" smtClean="0"/>
              <a:t>语音编码概述</a:t>
            </a:r>
            <a:endParaRPr lang="en-US" altLang="zh-CN" sz="3200" b="1" dirty="0" smtClean="0"/>
          </a:p>
          <a:p>
            <a:pPr eaLnBrk="1" hangingPunct="1">
              <a:lnSpc>
                <a:spcPct val="150000"/>
              </a:lnSpc>
            </a:pPr>
            <a:r>
              <a:rPr lang="en-US" altLang="zh-CN" sz="3200" dirty="0" smtClean="0"/>
              <a:t>       </a:t>
            </a:r>
            <a:r>
              <a:rPr lang="zh-CN" altLang="zh-CN" b="1" dirty="0" smtClean="0">
                <a:latin typeface="黑体" panose="02010609060101010101" pitchFamily="49" charset="-122"/>
              </a:rPr>
              <a:t>移动通信</a:t>
            </a:r>
            <a:r>
              <a:rPr lang="zh-CN" altLang="zh-CN" b="1" dirty="0" smtClean="0">
                <a:latin typeface="黑体" panose="02010609060101010101" pitchFamily="49" charset="-122"/>
              </a:rPr>
              <a:t>对于语音编码的具体要求：编码速率要适合在移动信道内传输，应低于</a:t>
            </a:r>
            <a:r>
              <a:rPr lang="en-US" altLang="zh-CN" b="1" dirty="0" smtClean="0">
                <a:latin typeface="黑体" panose="02010609060101010101" pitchFamily="49" charset="-122"/>
              </a:rPr>
              <a:t>16Kbit/s</a:t>
            </a:r>
            <a:r>
              <a:rPr lang="zh-CN" altLang="zh-CN" b="1" dirty="0" smtClean="0">
                <a:latin typeface="黑体" panose="02010609060101010101" pitchFamily="49" charset="-122"/>
              </a:rPr>
              <a:t>；编解码总时延不能超过</a:t>
            </a:r>
            <a:r>
              <a:rPr lang="en-US" altLang="zh-CN" b="1" dirty="0" smtClean="0">
                <a:latin typeface="黑体" panose="02010609060101010101" pitchFamily="49" charset="-122"/>
              </a:rPr>
              <a:t>65ms</a:t>
            </a:r>
            <a:r>
              <a:rPr lang="zh-CN" altLang="zh-CN" b="1" dirty="0" smtClean="0">
                <a:latin typeface="黑体" panose="02010609060101010101" pitchFamily="49" charset="-122"/>
              </a:rPr>
              <a:t>；算法复杂程度要适中，易于大规模电路集成且功耗要低，话音质量要高，复原话音后保真度要高等</a:t>
            </a:r>
            <a:r>
              <a:rPr lang="zh-CN" altLang="en-US" b="1" dirty="0" smtClean="0">
                <a:latin typeface="黑体" panose="02010609060101010101" pitchFamily="49" charset="-122"/>
              </a:rPr>
              <a:t>。</a:t>
            </a:r>
            <a:endParaRPr lang="zh-CN" altLang="zh-CN"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pic>
        <p:nvPicPr>
          <p:cNvPr id="147459" name="Picture 2"/>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l="23932" t="-2174" r="19658"/>
          <a:stretch>
            <a:fillRect/>
          </a:stretch>
        </p:blipFill>
        <p:spPr>
          <a:xfrm>
            <a:off x="1524000" y="1447800"/>
            <a:ext cx="6776085" cy="4825365"/>
          </a:xfrm>
          <a:noFill/>
        </p:spPr>
      </p:pic>
    </p:spTree>
  </p:cSld>
  <p:clrMapOvr>
    <a:masterClrMapping/>
  </p:clrMapOvr>
  <p:transition spd="slow">
    <p:pull/>
  </p:transition>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sp>
        <p:nvSpPr>
          <p:cNvPr id="148483" name="内容占位符 2"/>
          <p:cNvSpPr>
            <a:spLocks noGrp="1"/>
          </p:cNvSpPr>
          <p:nvPr>
            <p:ph sz="half" idx="2"/>
          </p:nvPr>
        </p:nvSpPr>
        <p:spPr>
          <a:xfrm>
            <a:off x="-57150" y="1371600"/>
            <a:ext cx="9200515" cy="4724400"/>
          </a:xfrm>
        </p:spPr>
        <p:txBody>
          <a:bodyPr/>
          <a:lstStyle/>
          <a:p>
            <a:pPr marL="0" indent="0">
              <a:buFont typeface="Wingdings" panose="05000000000000000000" pitchFamily="2" charset="2"/>
              <a:buNone/>
            </a:pPr>
            <a:r>
              <a:rPr lang="en-US" altLang="zh-CN" b="1" dirty="0" smtClean="0"/>
              <a:t>1. </a:t>
            </a:r>
            <a:r>
              <a:rPr lang="zh-CN" altLang="zh-CN" b="1" dirty="0" smtClean="0"/>
              <a:t>小区分裂和扇区化</a:t>
            </a:r>
            <a:endParaRPr lang="zh-CN" altLang="zh-CN" b="1" dirty="0" smtClean="0"/>
          </a:p>
          <a:p>
            <a:pPr marL="457200" indent="-457200">
              <a:lnSpc>
                <a:spcPct val="150000"/>
              </a:lnSpc>
              <a:buFont typeface="Wingdings" panose="05000000000000000000" charset="0"/>
              <a:buChar char="Ø"/>
            </a:pPr>
            <a:r>
              <a:rPr lang="en-US" altLang="zh-CN" b="1" dirty="0" smtClean="0"/>
              <a:t> </a:t>
            </a:r>
            <a:r>
              <a:rPr lang="zh-CN" altLang="zh-CN" b="1" dirty="0" smtClean="0"/>
              <a:t>在用户密度高的市中心区可使小区的面积小一些，在用户密度低的市郊区可使小区的面积大一些。</a:t>
            </a:r>
            <a:endParaRPr lang="zh-CN" altLang="zh-CN" b="1" dirty="0" smtClean="0"/>
          </a:p>
          <a:p>
            <a:pPr marL="457200" indent="-457200">
              <a:lnSpc>
                <a:spcPct val="150000"/>
              </a:lnSpc>
              <a:buFont typeface="Wingdings" panose="05000000000000000000" charset="0"/>
              <a:buChar char="Ø"/>
            </a:pPr>
            <a:r>
              <a:rPr lang="zh-CN" altLang="zh-CN" b="1" dirty="0" smtClean="0"/>
              <a:t>小区分裂是指把高用户密度的小区面积划得更小；将全向覆盖改为定向覆盖，使每个小区的信道数增多。</a:t>
            </a:r>
            <a:endParaRPr lang="zh-CN" altLang="zh-CN" b="1" dirty="0" smtClean="0"/>
          </a:p>
          <a:p>
            <a:pPr marL="457200" indent="-457200">
              <a:lnSpc>
                <a:spcPct val="150000"/>
              </a:lnSpc>
              <a:buFont typeface="Wingdings" panose="05000000000000000000" charset="0"/>
              <a:buChar char="Ø"/>
            </a:pPr>
            <a:r>
              <a:rPr lang="zh-CN" altLang="en-US" b="1" dirty="0" smtClean="0"/>
              <a:t>小区分裂有扇区化（原基站上分裂）和重新划分小区（重新设置基站）两种。</a:t>
            </a:r>
            <a:endParaRPr lang="en-US" altLang="zh-CN" b="1" dirty="0" smtClean="0"/>
          </a:p>
        </p:txBody>
      </p:sp>
    </p:spTree>
  </p:cSld>
  <p:clrMapOvr>
    <a:masterClrMapping/>
  </p:clrMapOvr>
  <p:transition spd="slow">
    <p:pull/>
  </p:transition>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sp>
        <p:nvSpPr>
          <p:cNvPr id="151555" name="内容占位符 2"/>
          <p:cNvSpPr>
            <a:spLocks noGrp="1"/>
          </p:cNvSpPr>
          <p:nvPr>
            <p:ph sz="half" idx="2"/>
          </p:nvPr>
        </p:nvSpPr>
        <p:spPr>
          <a:xfrm>
            <a:off x="457200" y="1600200"/>
            <a:ext cx="8305800" cy="4724400"/>
          </a:xfrm>
        </p:spPr>
        <p:txBody>
          <a:bodyPr/>
          <a:lstStyle/>
          <a:p>
            <a:pPr marL="0" indent="0">
              <a:lnSpc>
                <a:spcPct val="150000"/>
              </a:lnSpc>
              <a:buFont typeface="Wingdings" panose="05000000000000000000" pitchFamily="2" charset="2"/>
              <a:buNone/>
            </a:pPr>
            <a:r>
              <a:rPr lang="en-US" altLang="zh-CN" b="1" dirty="0" smtClean="0"/>
              <a:t>       </a:t>
            </a:r>
            <a:r>
              <a:rPr lang="zh-CN" altLang="zh-CN" b="1" dirty="0" smtClean="0"/>
              <a:t>在</a:t>
            </a:r>
            <a:r>
              <a:rPr lang="zh-CN" altLang="zh-CN" b="1" dirty="0" smtClean="0"/>
              <a:t>原基站上分裂（划分扇区）也叫“扇区化”技术。扇区化是将一个基站分成多个扇区，每个扇区都可以看作一个新的小区。每个小区都有自己的发射和接收天线，相当于一个独立的小区。每个扇区使用一组不同的信道，并采用一副定向天线来覆盖每个扇区。</a:t>
            </a:r>
            <a:endParaRPr lang="zh-CN" altLang="en-US" b="1" dirty="0" smtClean="0"/>
          </a:p>
        </p:txBody>
      </p:sp>
    </p:spTree>
  </p:cSld>
  <p:clrMapOvr>
    <a:masterClrMapping/>
  </p:clrMapOvr>
  <p:transition spd="slow">
    <p:pull/>
  </p:transition>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pic>
        <p:nvPicPr>
          <p:cNvPr id="149507" name="Picture 2"/>
          <p:cNvPicPr>
            <a:picLocks noGrp="1" noChangeAspect="1" noChangeArrowheads="1"/>
          </p:cNvPicPr>
          <p:nvPr>
            <p:ph sz="half" idx="2"/>
          </p:nvPr>
        </p:nvPicPr>
        <p:blipFill>
          <a:blip r:embed="rId1" cstate="print">
            <a:extLst>
              <a:ext uri="{28A0092B-C50C-407E-A947-70E740481C1C}">
                <a14:useLocalDpi xmlns:a14="http://schemas.microsoft.com/office/drawing/2010/main" val="0"/>
              </a:ext>
            </a:extLst>
          </a:blip>
          <a:srcRect/>
          <a:stretch>
            <a:fillRect/>
          </a:stretch>
        </p:blipFill>
        <p:spPr>
          <a:xfrm>
            <a:off x="381000" y="2133600"/>
            <a:ext cx="8153400" cy="2590800"/>
          </a:xfrm>
          <a:noFill/>
        </p:spPr>
      </p:pic>
    </p:spTree>
  </p:cSld>
  <p:clrMapOvr>
    <a:masterClrMapping/>
  </p:clrMapOvr>
  <p:transition spd="slow">
    <p:pull/>
  </p:transition>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sp>
        <p:nvSpPr>
          <p:cNvPr id="150531" name="内容占位符 2"/>
          <p:cNvSpPr>
            <a:spLocks noGrp="1"/>
          </p:cNvSpPr>
          <p:nvPr>
            <p:ph sz="half" idx="2"/>
          </p:nvPr>
        </p:nvSpPr>
        <p:spPr>
          <a:xfrm>
            <a:off x="457200" y="1600200"/>
            <a:ext cx="8001000" cy="4724400"/>
          </a:xfrm>
        </p:spPr>
        <p:txBody>
          <a:bodyPr/>
          <a:lstStyle/>
          <a:p>
            <a:pPr marL="0" indent="0">
              <a:lnSpc>
                <a:spcPct val="150000"/>
              </a:lnSpc>
              <a:buFont typeface="Wingdings" panose="05000000000000000000" pitchFamily="2" charset="2"/>
              <a:buNone/>
            </a:pPr>
            <a:r>
              <a:rPr lang="zh-CN" altLang="zh-CN" b="1" dirty="0" smtClean="0"/>
              <a:t>选择小区分裂提高系统容量时应遵循以下原则：</a:t>
            </a:r>
            <a:endParaRPr lang="zh-CN" altLang="zh-CN" b="1" dirty="0" smtClean="0"/>
          </a:p>
          <a:p>
            <a:pPr marL="0" indent="0">
              <a:lnSpc>
                <a:spcPct val="150000"/>
              </a:lnSpc>
              <a:buFont typeface="Wingdings" panose="05000000000000000000" pitchFamily="2" charset="2"/>
              <a:buNone/>
            </a:pPr>
            <a:r>
              <a:rPr lang="zh-CN" altLang="en-US" b="1" dirty="0" smtClean="0">
                <a:latin typeface="宋体" panose="02010600030101010101" pitchFamily="2" charset="-122"/>
                <a:ea typeface="宋体" panose="02010600030101010101" pitchFamily="2" charset="-122"/>
              </a:rPr>
              <a:t>●</a:t>
            </a:r>
            <a:r>
              <a:rPr lang="zh-CN" altLang="zh-CN" b="1" dirty="0" smtClean="0"/>
              <a:t>确保已建好的基站可以继续使用；</a:t>
            </a:r>
            <a:endParaRPr lang="zh-CN" altLang="zh-CN" b="1" dirty="0" smtClean="0"/>
          </a:p>
          <a:p>
            <a:pPr marL="0" indent="0">
              <a:lnSpc>
                <a:spcPct val="150000"/>
              </a:lnSpc>
              <a:buFont typeface="Wingdings" panose="05000000000000000000" pitchFamily="2" charset="2"/>
              <a:buNone/>
            </a:pPr>
            <a:r>
              <a:rPr lang="zh-CN" altLang="en-US" b="1" dirty="0" smtClean="0">
                <a:latin typeface="宋体" panose="02010600030101010101" pitchFamily="2" charset="-122"/>
                <a:ea typeface="宋体" panose="02010600030101010101" pitchFamily="2" charset="-122"/>
              </a:rPr>
              <a:t>●</a:t>
            </a:r>
            <a:r>
              <a:rPr lang="zh-CN" altLang="zh-CN" b="1" dirty="0" smtClean="0"/>
              <a:t>应保持原频率复用方式的规则性与重复性；</a:t>
            </a:r>
            <a:endParaRPr lang="zh-CN" altLang="zh-CN" b="1" dirty="0" smtClean="0"/>
          </a:p>
          <a:p>
            <a:pPr marL="0" indent="0">
              <a:lnSpc>
                <a:spcPct val="150000"/>
              </a:lnSpc>
              <a:buFont typeface="Wingdings" panose="05000000000000000000" pitchFamily="2" charset="2"/>
              <a:buNone/>
            </a:pPr>
            <a:r>
              <a:rPr lang="zh-CN" altLang="en-US" b="1" dirty="0" smtClean="0">
                <a:latin typeface="宋体" panose="02010600030101010101" pitchFamily="2" charset="-122"/>
                <a:ea typeface="宋体" panose="02010600030101010101" pitchFamily="2" charset="-122"/>
              </a:rPr>
              <a:t>●</a:t>
            </a:r>
            <a:r>
              <a:rPr lang="zh-CN" altLang="zh-CN" b="1" dirty="0" smtClean="0"/>
              <a:t>尽量减少或避免重叠区的出现；</a:t>
            </a:r>
            <a:endParaRPr lang="zh-CN" altLang="zh-CN" b="1" dirty="0" smtClean="0"/>
          </a:p>
          <a:p>
            <a:pPr marL="0" indent="0">
              <a:lnSpc>
                <a:spcPct val="150000"/>
              </a:lnSpc>
              <a:buFont typeface="Wingdings" panose="05000000000000000000" pitchFamily="2" charset="2"/>
              <a:buNone/>
            </a:pPr>
            <a:r>
              <a:rPr lang="zh-CN" altLang="en-US" b="1" dirty="0" smtClean="0">
                <a:latin typeface="宋体" panose="02010600030101010101" pitchFamily="2" charset="-122"/>
                <a:ea typeface="宋体" panose="02010600030101010101" pitchFamily="2" charset="-122"/>
              </a:rPr>
              <a:t>●</a:t>
            </a:r>
            <a:r>
              <a:rPr lang="zh-CN" altLang="zh-CN" b="1" dirty="0" smtClean="0"/>
              <a:t>确保以后小区分裂的可扩展性。</a:t>
            </a:r>
            <a:endParaRPr lang="zh-CN" altLang="zh-CN" b="1" dirty="0" smtClean="0"/>
          </a:p>
          <a:p>
            <a:pPr marL="0" indent="0">
              <a:buFont typeface="Wingdings" panose="05000000000000000000" pitchFamily="2" charset="2"/>
              <a:buNone/>
            </a:pPr>
            <a:endParaRPr lang="zh-CN" altLang="en-US" dirty="0" smtClean="0"/>
          </a:p>
        </p:txBody>
      </p:sp>
    </p:spTree>
  </p:cSld>
  <p:clrMapOvr>
    <a:masterClrMapping/>
  </p:clrMapOvr>
  <p:transition spd="slow">
    <p:pull/>
  </p:transition>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sp>
        <p:nvSpPr>
          <p:cNvPr id="152579" name="内容占位符 2"/>
          <p:cNvSpPr>
            <a:spLocks noGrp="1"/>
          </p:cNvSpPr>
          <p:nvPr>
            <p:ph sz="half" idx="2"/>
          </p:nvPr>
        </p:nvSpPr>
        <p:spPr>
          <a:xfrm>
            <a:off x="205105" y="1219200"/>
            <a:ext cx="9029700" cy="4724400"/>
          </a:xfrm>
        </p:spPr>
        <p:txBody>
          <a:bodyPr/>
          <a:lstStyle/>
          <a:p>
            <a:pPr marL="0" indent="0">
              <a:buFont typeface="Wingdings" panose="05000000000000000000" pitchFamily="2" charset="2"/>
              <a:buNone/>
            </a:pPr>
            <a:r>
              <a:rPr lang="en-US" altLang="zh-CN" b="1" dirty="0" smtClean="0"/>
              <a:t>2. </a:t>
            </a:r>
            <a:r>
              <a:rPr lang="zh-CN" altLang="zh-CN" b="1" dirty="0" smtClean="0"/>
              <a:t>微蜂窝技术</a:t>
            </a:r>
            <a:endParaRPr lang="zh-CN" altLang="zh-CN" b="1" dirty="0" smtClean="0"/>
          </a:p>
          <a:p>
            <a:pPr marL="0" indent="0">
              <a:lnSpc>
                <a:spcPct val="120000"/>
              </a:lnSpc>
              <a:buFont typeface="Wingdings" panose="05000000000000000000" pitchFamily="2" charset="2"/>
              <a:buNone/>
            </a:pPr>
            <a:r>
              <a:rPr lang="en-US" altLang="zh-CN" b="1" dirty="0" smtClean="0"/>
              <a:t>       </a:t>
            </a:r>
            <a:r>
              <a:rPr lang="zh-CN" altLang="zh-CN" b="1" dirty="0" smtClean="0"/>
              <a:t>在实际的宏蜂窝系统组网时，通常存在着两种特殊的微小区域，即“盲点”与“热点”。</a:t>
            </a:r>
            <a:endParaRPr lang="zh-CN" altLang="zh-CN" b="1" dirty="0" smtClean="0"/>
          </a:p>
          <a:p>
            <a:pPr>
              <a:lnSpc>
                <a:spcPct val="120000"/>
              </a:lnSpc>
              <a:buFont typeface="Wingdings" panose="05000000000000000000" charset="0"/>
              <a:buChar char="l"/>
            </a:pPr>
            <a:r>
              <a:rPr lang="zh-CN" altLang="zh-CN" sz="2400" b="1" dirty="0" smtClean="0">
                <a:solidFill>
                  <a:srgbClr val="FF0000"/>
                </a:solidFill>
              </a:rPr>
              <a:t>盲点</a:t>
            </a:r>
            <a:r>
              <a:rPr lang="zh-CN" altLang="zh-CN" sz="2400" b="1" dirty="0" smtClean="0"/>
              <a:t>是指由于网络漏覆盖或电波在传播过程中遇到障碍物而造成阴影区域等原因，使得该区域的信号强度极弱，通信质量极差；</a:t>
            </a:r>
            <a:endParaRPr lang="zh-CN" altLang="zh-CN" sz="2400" b="1" dirty="0" smtClean="0"/>
          </a:p>
          <a:p>
            <a:pPr>
              <a:lnSpc>
                <a:spcPct val="120000"/>
              </a:lnSpc>
              <a:buFont typeface="Wingdings" panose="05000000000000000000" charset="0"/>
              <a:buChar char="l"/>
            </a:pPr>
            <a:r>
              <a:rPr lang="zh-CN" altLang="zh-CN" sz="2400" b="1" dirty="0" smtClean="0">
                <a:solidFill>
                  <a:srgbClr val="FF0000"/>
                </a:solidFill>
              </a:rPr>
              <a:t>热点</a:t>
            </a:r>
            <a:r>
              <a:rPr lang="zh-CN" altLang="zh-CN" sz="2400" b="1" dirty="0" smtClean="0"/>
              <a:t>是指由于客观存在商业中心或交通要道等业务繁忙区域，造成空间业务负荷的不均匀分布。</a:t>
            </a:r>
            <a:endParaRPr lang="zh-CN" altLang="zh-CN" sz="2400" b="1" dirty="0" smtClean="0"/>
          </a:p>
          <a:p>
            <a:pPr>
              <a:lnSpc>
                <a:spcPct val="120000"/>
              </a:lnSpc>
              <a:buFont typeface="Wingdings" panose="05000000000000000000" charset="0"/>
              <a:buChar char="l"/>
            </a:pPr>
            <a:r>
              <a:rPr lang="zh-CN" altLang="zh-CN" sz="2400" b="1" dirty="0" smtClean="0"/>
              <a:t>对于以上两“点”问题，往往通过设置微蜂窝技术直放站、微小区等方法加以解决。</a:t>
            </a:r>
            <a:endParaRPr lang="zh-CN" altLang="zh-CN" sz="2400" b="1" dirty="0" smtClean="0"/>
          </a:p>
        </p:txBody>
      </p:sp>
    </p:spTree>
  </p:cSld>
  <p:clrMapOvr>
    <a:masterClrMapping/>
  </p:clrMapOvr>
  <p:transition spd="slow">
    <p:pull/>
  </p:transition>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sp>
        <p:nvSpPr>
          <p:cNvPr id="154627" name="内容占位符 2"/>
          <p:cNvSpPr>
            <a:spLocks noGrp="1"/>
          </p:cNvSpPr>
          <p:nvPr>
            <p:ph sz="half" idx="2"/>
          </p:nvPr>
        </p:nvSpPr>
        <p:spPr>
          <a:xfrm>
            <a:off x="381000" y="1295400"/>
            <a:ext cx="8305800" cy="4724400"/>
          </a:xfrm>
        </p:spPr>
        <p:txBody>
          <a:bodyPr/>
          <a:lstStyle/>
          <a:p>
            <a:pPr marL="0" indent="0">
              <a:buFont typeface="Wingdings" panose="05000000000000000000" pitchFamily="2" charset="2"/>
              <a:buNone/>
            </a:pPr>
            <a:r>
              <a:rPr lang="en-US" altLang="zh-CN" sz="2000" b="1" dirty="0" smtClean="0"/>
              <a:t>2. </a:t>
            </a:r>
            <a:r>
              <a:rPr lang="zh-CN" altLang="zh-CN" sz="2000" b="1" dirty="0" smtClean="0"/>
              <a:t>微蜂窝技术</a:t>
            </a:r>
            <a:endParaRPr lang="zh-CN" altLang="zh-CN" sz="2000" b="1" dirty="0" smtClean="0"/>
          </a:p>
          <a:p>
            <a:pPr marL="0" indent="0">
              <a:buFont typeface="Wingdings" panose="05000000000000000000" pitchFamily="2" charset="2"/>
              <a:buNone/>
            </a:pPr>
            <a:r>
              <a:rPr lang="zh-CN" altLang="zh-CN" sz="2000" b="1" dirty="0" smtClean="0"/>
              <a:t>微蜂窝与宏蜂窝组网</a:t>
            </a:r>
            <a:endParaRPr lang="zh-CN" altLang="zh-CN" sz="2000" b="1" dirty="0" smtClean="0"/>
          </a:p>
          <a:p>
            <a:pPr marL="0" indent="0">
              <a:buFont typeface="Wingdings" panose="05000000000000000000" pitchFamily="2" charset="2"/>
              <a:buNone/>
            </a:pPr>
            <a:r>
              <a:rPr lang="zh-CN" altLang="zh-CN" sz="2000" b="1" dirty="0" smtClean="0"/>
              <a:t>结构示意图如图</a:t>
            </a:r>
            <a:r>
              <a:rPr lang="en-US" altLang="zh-CN" sz="2000" b="1" dirty="0" smtClean="0"/>
              <a:t>1-29</a:t>
            </a:r>
            <a:r>
              <a:rPr lang="zh-CN" altLang="zh-CN" sz="2000" b="1" dirty="0" smtClean="0"/>
              <a:t>所示</a:t>
            </a:r>
            <a:r>
              <a:rPr lang="zh-CN" altLang="zh-CN" sz="2000" dirty="0" smtClean="0"/>
              <a:t>。</a:t>
            </a:r>
            <a:endParaRPr lang="zh-CN" altLang="zh-CN" sz="2000" b="1" dirty="0" smtClean="0"/>
          </a:p>
        </p:txBody>
      </p:sp>
      <p:pic>
        <p:nvPicPr>
          <p:cNvPr id="154628"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32935" t="1388" r="28869"/>
          <a:stretch>
            <a:fillRect/>
          </a:stretch>
        </p:blipFill>
        <p:spPr bwMode="auto">
          <a:xfrm>
            <a:off x="3657600" y="1143000"/>
            <a:ext cx="4383405" cy="5659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sp>
        <p:nvSpPr>
          <p:cNvPr id="155651" name="内容占位符 2"/>
          <p:cNvSpPr>
            <a:spLocks noGrp="1"/>
          </p:cNvSpPr>
          <p:nvPr>
            <p:ph sz="half" idx="2"/>
          </p:nvPr>
        </p:nvSpPr>
        <p:spPr>
          <a:xfrm>
            <a:off x="533400" y="1143000"/>
            <a:ext cx="8305800" cy="4724400"/>
          </a:xfrm>
        </p:spPr>
        <p:txBody>
          <a:bodyPr/>
          <a:lstStyle/>
          <a:p>
            <a:pPr marL="0" indent="0">
              <a:buFont typeface="Wingdings" panose="05000000000000000000" pitchFamily="2" charset="2"/>
              <a:buNone/>
            </a:pPr>
            <a:r>
              <a:rPr lang="en-US" altLang="zh-CN" b="1" dirty="0" smtClean="0"/>
              <a:t>2. </a:t>
            </a:r>
            <a:r>
              <a:rPr lang="zh-CN" altLang="zh-CN" b="1" dirty="0" smtClean="0"/>
              <a:t>微蜂窝技术</a:t>
            </a:r>
            <a:endParaRPr lang="zh-CN" altLang="zh-CN" b="1" dirty="0" smtClean="0"/>
          </a:p>
        </p:txBody>
      </p:sp>
      <p:pic>
        <p:nvPicPr>
          <p:cNvPr id="15565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20192" t="8333" r="16346"/>
          <a:stretch>
            <a:fillRect/>
          </a:stretch>
        </p:blipFill>
        <p:spPr bwMode="auto">
          <a:xfrm>
            <a:off x="838200" y="1447800"/>
            <a:ext cx="7660640" cy="5107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sp>
        <p:nvSpPr>
          <p:cNvPr id="156675" name="内容占位符 2"/>
          <p:cNvSpPr>
            <a:spLocks noGrp="1"/>
          </p:cNvSpPr>
          <p:nvPr>
            <p:ph sz="half" idx="2"/>
          </p:nvPr>
        </p:nvSpPr>
        <p:spPr>
          <a:xfrm>
            <a:off x="533400" y="1524000"/>
            <a:ext cx="8382000" cy="4724400"/>
          </a:xfrm>
        </p:spPr>
        <p:txBody>
          <a:bodyPr/>
          <a:lstStyle/>
          <a:p>
            <a:pPr marL="0" indent="0">
              <a:lnSpc>
                <a:spcPct val="150000"/>
              </a:lnSpc>
              <a:buFont typeface="Wingdings" panose="05000000000000000000" pitchFamily="2" charset="2"/>
              <a:buNone/>
            </a:pPr>
            <a:r>
              <a:rPr lang="en-US" altLang="zh-CN" b="1" dirty="0" smtClean="0"/>
              <a:t>3. </a:t>
            </a:r>
            <a:r>
              <a:rPr lang="zh-CN" altLang="zh-CN" b="1" dirty="0" smtClean="0"/>
              <a:t>分层小区技术</a:t>
            </a:r>
            <a:endParaRPr lang="zh-CN" altLang="zh-CN" b="1" dirty="0" smtClean="0"/>
          </a:p>
          <a:p>
            <a:pPr marL="0" indent="0">
              <a:lnSpc>
                <a:spcPct val="150000"/>
              </a:lnSpc>
              <a:buFont typeface="Wingdings" panose="05000000000000000000" pitchFamily="2" charset="2"/>
              <a:buNone/>
            </a:pPr>
            <a:r>
              <a:rPr lang="en-US" altLang="zh-CN" b="1" dirty="0" smtClean="0"/>
              <a:t>       </a:t>
            </a:r>
            <a:r>
              <a:rPr lang="zh-CN" altLang="zh-CN" b="1" dirty="0" smtClean="0"/>
              <a:t>分层</a:t>
            </a:r>
            <a:r>
              <a:rPr lang="zh-CN" altLang="zh-CN" b="1" dirty="0" smtClean="0"/>
              <a:t>小区结构（</a:t>
            </a:r>
            <a:r>
              <a:rPr lang="en-US" altLang="zh-CN" b="1" dirty="0" smtClean="0"/>
              <a:t>HCS</a:t>
            </a:r>
            <a:r>
              <a:rPr lang="zh-CN" altLang="zh-CN" b="1" dirty="0" smtClean="0"/>
              <a:t>）中至少有两种不同的小区类型（宏小区和微小区或微微小区）相互叠加而工作。宏小区主要保证连续覆盖，微小区主要用于吸纳业务量。低移动性和高容量终端尽量使用微小区，而高移动性和低容量的终端尽量使用宏小区来工作。</a:t>
            </a:r>
            <a:endParaRPr lang="zh-CN" altLang="zh-CN" b="1" dirty="0" smtClean="0"/>
          </a:p>
        </p:txBody>
      </p:sp>
    </p:spTree>
  </p:cSld>
  <p:clrMapOvr>
    <a:masterClrMapping/>
  </p:clrMapOvr>
  <p:transition spd="slow">
    <p:pull/>
  </p:transition>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sp>
        <p:nvSpPr>
          <p:cNvPr id="157699" name="内容占位符 2"/>
          <p:cNvSpPr>
            <a:spLocks noGrp="1"/>
          </p:cNvSpPr>
          <p:nvPr>
            <p:ph sz="half" idx="2"/>
          </p:nvPr>
        </p:nvSpPr>
        <p:spPr>
          <a:xfrm>
            <a:off x="381000" y="1066800"/>
            <a:ext cx="8610600" cy="4724400"/>
          </a:xfrm>
        </p:spPr>
        <p:txBody>
          <a:bodyPr/>
          <a:lstStyle/>
          <a:p>
            <a:pPr marL="0" indent="0">
              <a:lnSpc>
                <a:spcPct val="150000"/>
              </a:lnSpc>
              <a:buFont typeface="Wingdings" panose="05000000000000000000" pitchFamily="2" charset="2"/>
              <a:buNone/>
            </a:pPr>
            <a:r>
              <a:rPr lang="en-US" altLang="zh-CN" b="1" dirty="0" smtClean="0"/>
              <a:t>3. </a:t>
            </a:r>
            <a:r>
              <a:rPr lang="zh-CN" altLang="zh-CN" b="1" dirty="0" smtClean="0"/>
              <a:t>分层小区技术</a:t>
            </a:r>
            <a:endParaRPr lang="zh-CN" altLang="zh-CN" b="1" dirty="0" smtClean="0"/>
          </a:p>
        </p:txBody>
      </p:sp>
      <p:pic>
        <p:nvPicPr>
          <p:cNvPr id="15770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l="4141" t="1907" r="7234" b="-2972"/>
          <a:stretch>
            <a:fillRect/>
          </a:stretch>
        </p:blipFill>
        <p:spPr bwMode="auto">
          <a:xfrm>
            <a:off x="107315" y="1905000"/>
            <a:ext cx="8971915" cy="4444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19459" name="Rectangle 3"/>
          <p:cNvSpPr>
            <a:spLocks noGrp="1" noChangeArrowheads="1"/>
          </p:cNvSpPr>
          <p:nvPr>
            <p:ph type="body" idx="1"/>
          </p:nvPr>
        </p:nvSpPr>
        <p:spPr>
          <a:xfrm>
            <a:off x="304800" y="1752600"/>
            <a:ext cx="8229600" cy="4038600"/>
          </a:xfrm>
        </p:spPr>
        <p:txBody>
          <a:bodyPr/>
          <a:lstStyle/>
          <a:p>
            <a:pPr eaLnBrk="1" hangingPunct="1"/>
            <a:r>
              <a:rPr lang="en-US" altLang="zh-CN" sz="3200" b="1" dirty="0" smtClean="0"/>
              <a:t>1.3.1 </a:t>
            </a:r>
            <a:r>
              <a:rPr lang="zh-CN" altLang="zh-CN" sz="3200" b="1" dirty="0" smtClean="0"/>
              <a:t>信源编码技术</a:t>
            </a:r>
            <a:endParaRPr lang="en-US" altLang="zh-CN" sz="3200" b="1" dirty="0" smtClean="0"/>
          </a:p>
          <a:p>
            <a:pPr eaLnBrk="1" hangingPunct="1"/>
            <a:r>
              <a:rPr lang="en-US" altLang="zh-CN" sz="3200" b="1" dirty="0" smtClean="0"/>
              <a:t> </a:t>
            </a:r>
            <a:r>
              <a:rPr lang="en-US" altLang="zh-CN" sz="3200" b="1" dirty="0" smtClean="0"/>
              <a:t>      2</a:t>
            </a:r>
            <a:r>
              <a:rPr lang="en-US" altLang="zh-CN" sz="3200" b="1" dirty="0" smtClean="0"/>
              <a:t>.</a:t>
            </a:r>
            <a:r>
              <a:rPr lang="zh-CN" altLang="en-US" sz="3200" b="1" dirty="0" smtClean="0"/>
              <a:t>语音质量评价</a:t>
            </a:r>
            <a:endParaRPr lang="en-US" altLang="zh-CN" sz="3200" b="1" dirty="0" smtClean="0"/>
          </a:p>
          <a:p>
            <a:pPr eaLnBrk="1" hangingPunct="1">
              <a:lnSpc>
                <a:spcPct val="150000"/>
              </a:lnSpc>
            </a:pPr>
            <a:r>
              <a:rPr lang="en-US" altLang="zh-CN" sz="3200" dirty="0" smtClean="0"/>
              <a:t>       </a:t>
            </a:r>
            <a:r>
              <a:rPr lang="zh-CN" altLang="zh-CN" sz="3200" b="1" dirty="0" smtClean="0"/>
              <a:t>在语音编码技术中，对语音质量的评价是一个很重要的问题，通常分为客观评价和主观评价两种。</a:t>
            </a:r>
            <a:endParaRPr lang="zh-CN" altLang="en-US" sz="3200" b="1" dirty="0" smtClean="0"/>
          </a:p>
        </p:txBody>
      </p:sp>
    </p:spTree>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标题 1"/>
          <p:cNvSpPr>
            <a:spLocks noGrp="1"/>
          </p:cNvSpPr>
          <p:nvPr>
            <p:ph type="title"/>
          </p:nvPr>
        </p:nvSpPr>
        <p:spPr>
          <a:xfrm>
            <a:off x="457200" y="533400"/>
            <a:ext cx="7772400" cy="762000"/>
          </a:xfrm>
        </p:spPr>
        <p:txBody>
          <a:bodyPr/>
          <a:lstStyle/>
          <a:p>
            <a:r>
              <a:rPr lang="en-US" altLang="zh-CN" sz="3600" dirty="0" smtClean="0">
                <a:solidFill>
                  <a:schemeClr val="tx1"/>
                </a:solidFill>
              </a:rPr>
              <a:t>1.5.6 </a:t>
            </a:r>
            <a:r>
              <a:rPr lang="zh-CN" altLang="zh-CN" sz="3600" dirty="0" smtClean="0">
                <a:solidFill>
                  <a:schemeClr val="tx1"/>
                </a:solidFill>
              </a:rPr>
              <a:t>蜂窝小区容量改善方法</a:t>
            </a:r>
            <a:endParaRPr lang="zh-CN" altLang="zh-CN" sz="3600" dirty="0" smtClean="0">
              <a:solidFill>
                <a:schemeClr val="tx1"/>
              </a:solidFill>
            </a:endParaRPr>
          </a:p>
        </p:txBody>
      </p:sp>
      <p:sp>
        <p:nvSpPr>
          <p:cNvPr id="157699" name="内容占位符 2"/>
          <p:cNvSpPr>
            <a:spLocks noGrp="1"/>
          </p:cNvSpPr>
          <p:nvPr>
            <p:ph sz="half" idx="2"/>
          </p:nvPr>
        </p:nvSpPr>
        <p:spPr>
          <a:xfrm>
            <a:off x="457200" y="1600200"/>
            <a:ext cx="8534400" cy="4724400"/>
          </a:xfrm>
        </p:spPr>
        <p:txBody>
          <a:bodyPr/>
          <a:lstStyle/>
          <a:p>
            <a:pPr marL="0" indent="0">
              <a:lnSpc>
                <a:spcPct val="150000"/>
              </a:lnSpc>
              <a:buNone/>
            </a:pPr>
            <a:r>
              <a:rPr lang="en-US" altLang="zh-CN" b="1" dirty="0" smtClean="0"/>
              <a:t>       </a:t>
            </a:r>
            <a:r>
              <a:rPr lang="zh-CN" altLang="zh-CN" b="1" dirty="0" smtClean="0"/>
              <a:t>除了</a:t>
            </a:r>
            <a:r>
              <a:rPr lang="zh-CN" altLang="zh-CN" b="1" dirty="0"/>
              <a:t>上述提高系统容量的方法，在实际组网时，还可以通过信道分配技术、功率控制技术和自适应天线技术等常用方法来改善移动通信系统容量。</a:t>
            </a:r>
            <a:endParaRPr lang="zh-CN" altLang="zh-CN" b="1" dirty="0"/>
          </a:p>
          <a:p>
            <a:pPr marL="0" indent="0">
              <a:lnSpc>
                <a:spcPct val="150000"/>
              </a:lnSpc>
              <a:buFont typeface="Wingdings" panose="05000000000000000000" pitchFamily="2" charset="2"/>
              <a:buNone/>
            </a:pPr>
            <a:endParaRPr lang="zh-CN" altLang="zh-CN" b="1" dirty="0" smtClean="0"/>
          </a:p>
        </p:txBody>
      </p:sp>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20483"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1.3.1 </a:t>
            </a:r>
            <a:r>
              <a:rPr lang="zh-CN" altLang="zh-CN" sz="3200" b="1" dirty="0" smtClean="0"/>
              <a:t>信源编码技术</a:t>
            </a:r>
            <a:endParaRPr lang="en-US" altLang="zh-CN" sz="3200" b="1" dirty="0" smtClean="0"/>
          </a:p>
          <a:p>
            <a:pPr eaLnBrk="1" hangingPunct="1"/>
            <a:r>
              <a:rPr lang="en-US" altLang="zh-CN" sz="3200" b="1" dirty="0" smtClean="0"/>
              <a:t>      3</a:t>
            </a:r>
            <a:r>
              <a:rPr lang="zh-CN" altLang="zh-CN" sz="3200" b="1" dirty="0" smtClean="0"/>
              <a:t>．语音编码的分类</a:t>
            </a:r>
            <a:endParaRPr lang="zh-CN" altLang="zh-CN" sz="3200" b="1" dirty="0" smtClean="0"/>
          </a:p>
          <a:p>
            <a:pPr eaLnBrk="1" hangingPunct="1">
              <a:lnSpc>
                <a:spcPct val="150000"/>
              </a:lnSpc>
            </a:pPr>
            <a:r>
              <a:rPr lang="en-US" altLang="zh-CN" b="1" dirty="0" smtClean="0"/>
              <a:t>       </a:t>
            </a:r>
            <a:r>
              <a:rPr lang="zh-CN" altLang="zh-CN" b="1" dirty="0" smtClean="0">
                <a:latin typeface="黑体" panose="02010609060101010101" pitchFamily="49" charset="-122"/>
              </a:rPr>
              <a:t>语音编码分类方法不同，也就有不同的编码方式。按照编码速率来分，有低速率编码器（低于</a:t>
            </a:r>
            <a:r>
              <a:rPr lang="en-US" altLang="zh-CN" b="1" dirty="0" smtClean="0">
                <a:latin typeface="黑体" panose="02010609060101010101" pitchFamily="49" charset="-122"/>
              </a:rPr>
              <a:t>4.8 Kbit/s</a:t>
            </a:r>
            <a:r>
              <a:rPr lang="zh-CN" altLang="zh-CN" b="1" dirty="0" smtClean="0">
                <a:latin typeface="黑体" panose="02010609060101010101" pitchFamily="49" charset="-122"/>
              </a:rPr>
              <a:t>）、中速率编码器（</a:t>
            </a:r>
            <a:r>
              <a:rPr lang="en-US" altLang="zh-CN" b="1" dirty="0" smtClean="0">
                <a:latin typeface="黑体" panose="02010609060101010101" pitchFamily="49" charset="-122"/>
              </a:rPr>
              <a:t>4.8Kbit/s~32Kbit/s</a:t>
            </a:r>
            <a:r>
              <a:rPr lang="zh-CN" altLang="zh-CN" b="1" dirty="0" smtClean="0">
                <a:latin typeface="黑体" panose="02010609060101010101" pitchFamily="49" charset="-122"/>
              </a:rPr>
              <a:t>）和高速率编码器（高于</a:t>
            </a:r>
            <a:r>
              <a:rPr lang="en-US" altLang="zh-CN" b="1" dirty="0" smtClean="0">
                <a:latin typeface="黑体" panose="02010609060101010101" pitchFamily="49" charset="-122"/>
              </a:rPr>
              <a:t>32Kbit/s</a:t>
            </a:r>
            <a:r>
              <a:rPr lang="zh-CN" altLang="zh-CN" b="1" dirty="0" smtClean="0">
                <a:latin typeface="黑体" panose="02010609060101010101" pitchFamily="49" charset="-122"/>
              </a:rPr>
              <a:t>）；如果按照编码对象来分，有波形编码、参量编码以及混合编码方式。</a:t>
            </a:r>
            <a:endParaRPr lang="zh-CN" altLang="zh-CN"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21507"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1.3.2 </a:t>
            </a:r>
            <a:r>
              <a:rPr lang="zh-CN" altLang="en-US" sz="3200" b="1" dirty="0" smtClean="0"/>
              <a:t>信道</a:t>
            </a:r>
            <a:r>
              <a:rPr lang="zh-CN" altLang="zh-CN" sz="3200" b="1" dirty="0" smtClean="0"/>
              <a:t>编码技术</a:t>
            </a:r>
            <a:endParaRPr lang="en-US" altLang="zh-CN" sz="3200" b="1" dirty="0" smtClean="0"/>
          </a:p>
          <a:p>
            <a:pPr eaLnBrk="1" hangingPunct="1">
              <a:lnSpc>
                <a:spcPct val="150000"/>
              </a:lnSpc>
            </a:pPr>
            <a:r>
              <a:rPr lang="en-US" altLang="zh-CN" sz="3200" dirty="0" smtClean="0"/>
              <a:t>      </a:t>
            </a:r>
            <a:r>
              <a:rPr lang="zh-CN" altLang="zh-CN" b="1" dirty="0" smtClean="0">
                <a:latin typeface="黑体" panose="02010609060101010101" pitchFamily="49" charset="-122"/>
              </a:rPr>
              <a:t>信道编码是在数据传输</a:t>
            </a:r>
            <a:r>
              <a:rPr lang="en-US" altLang="zh-CN" b="1" dirty="0" smtClean="0">
                <a:latin typeface="黑体" panose="02010609060101010101" pitchFamily="49" charset="-122"/>
              </a:rPr>
              <a:t>/</a:t>
            </a:r>
            <a:r>
              <a:rPr lang="zh-CN" altLang="zh-CN" b="1" dirty="0" smtClean="0">
                <a:latin typeface="黑体" panose="02010609060101010101" pitchFamily="49" charset="-122"/>
              </a:rPr>
              <a:t>存储中所采用的降低系统差错率，提高系统可靠性的一种数字处理技术。</a:t>
            </a:r>
            <a:endParaRPr lang="zh-CN" altLang="zh-CN"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22531"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1.3.2 </a:t>
            </a:r>
            <a:r>
              <a:rPr lang="zh-CN" altLang="en-US" sz="3200" b="1" dirty="0" smtClean="0"/>
              <a:t>信道</a:t>
            </a:r>
            <a:r>
              <a:rPr lang="zh-CN" altLang="zh-CN" sz="3200" b="1" dirty="0" smtClean="0"/>
              <a:t>编码技术</a:t>
            </a:r>
            <a:endParaRPr lang="en-US" altLang="zh-CN" sz="3200" b="1" dirty="0" smtClean="0"/>
          </a:p>
          <a:p>
            <a:pPr eaLnBrk="1" hangingPunct="1"/>
            <a:r>
              <a:rPr lang="en-US" altLang="zh-CN" sz="3200" b="1" dirty="0" smtClean="0"/>
              <a:t>      </a:t>
            </a:r>
            <a:r>
              <a:rPr lang="zh-CN" altLang="zh-CN" sz="3200" b="1" dirty="0" smtClean="0"/>
              <a:t>常见</a:t>
            </a:r>
            <a:r>
              <a:rPr lang="zh-CN" altLang="zh-CN" sz="3200" b="1" dirty="0" smtClean="0"/>
              <a:t>的移动通信系统使用的信道编码如下：</a:t>
            </a:r>
            <a:endParaRPr lang="zh-CN" altLang="zh-CN" sz="3200" b="1" dirty="0" smtClean="0"/>
          </a:p>
          <a:p>
            <a:pPr eaLnBrk="1" hangingPunct="1">
              <a:lnSpc>
                <a:spcPct val="130000"/>
              </a:lnSpc>
            </a:pPr>
            <a:r>
              <a:rPr lang="en-US" altLang="zh-CN" b="1" dirty="0" smtClean="0"/>
              <a:t>      </a:t>
            </a:r>
            <a:r>
              <a:rPr lang="zh-CN" altLang="zh-CN" b="1" dirty="0" smtClean="0">
                <a:latin typeface="黑体" panose="02010609060101010101" pitchFamily="49" charset="-122"/>
              </a:rPr>
              <a:t>（</a:t>
            </a:r>
            <a:r>
              <a:rPr lang="en-US" altLang="zh-CN" b="1" dirty="0" smtClean="0">
                <a:latin typeface="黑体" panose="02010609060101010101" pitchFamily="49" charset="-122"/>
              </a:rPr>
              <a:t>1</a:t>
            </a:r>
            <a:r>
              <a:rPr lang="zh-CN" altLang="zh-CN" b="1" dirty="0" smtClean="0">
                <a:latin typeface="黑体" panose="02010609060101010101" pitchFamily="49" charset="-122"/>
              </a:rPr>
              <a:t>）第一代通信系统是模拟通信系统，业务信道采用模拟信号传输，控制信道传输数字信令并进行信道编码与数字调制操作。以英国</a:t>
            </a:r>
            <a:r>
              <a:rPr lang="en-US" altLang="zh-CN" b="1" dirty="0" smtClean="0">
                <a:latin typeface="黑体" panose="02010609060101010101" pitchFamily="49" charset="-122"/>
              </a:rPr>
              <a:t>TACS</a:t>
            </a:r>
            <a:r>
              <a:rPr lang="zh-CN" altLang="zh-CN" b="1" dirty="0" smtClean="0">
                <a:latin typeface="黑体" panose="02010609060101010101" pitchFamily="49" charset="-122"/>
              </a:rPr>
              <a:t>系统为例，基站与终端信道编码采用不同的</a:t>
            </a:r>
            <a:r>
              <a:rPr lang="en-US" altLang="zh-CN" b="1" dirty="0" smtClean="0">
                <a:latin typeface="黑体" panose="02010609060101010101" pitchFamily="49" charset="-122"/>
              </a:rPr>
              <a:t>BCH</a:t>
            </a:r>
            <a:r>
              <a:rPr lang="zh-CN" altLang="zh-CN" b="1" dirty="0" smtClean="0">
                <a:latin typeface="黑体" panose="02010609060101010101" pitchFamily="49" charset="-122"/>
              </a:rPr>
              <a:t>编码</a:t>
            </a:r>
            <a:r>
              <a:rPr lang="zh-CN" altLang="en-US" b="1" dirty="0" smtClean="0">
                <a:latin typeface="黑体" panose="02010609060101010101" pitchFamily="49" charset="-122"/>
              </a:rPr>
              <a:t>。</a:t>
            </a:r>
            <a:endParaRPr lang="zh-CN" altLang="zh-CN"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23555" name="Rectangle 3"/>
          <p:cNvSpPr>
            <a:spLocks noGrp="1" noChangeArrowheads="1"/>
          </p:cNvSpPr>
          <p:nvPr>
            <p:ph type="body" idx="1"/>
          </p:nvPr>
        </p:nvSpPr>
        <p:spPr>
          <a:xfrm>
            <a:off x="152400" y="1676400"/>
            <a:ext cx="8915400" cy="4038600"/>
          </a:xfrm>
        </p:spPr>
        <p:txBody>
          <a:bodyPr/>
          <a:lstStyle/>
          <a:p>
            <a:pPr eaLnBrk="1" hangingPunct="1"/>
            <a:r>
              <a:rPr lang="en-US" altLang="zh-CN" sz="3200" b="1" dirty="0" smtClean="0"/>
              <a:t>1.3.2 </a:t>
            </a:r>
            <a:r>
              <a:rPr lang="zh-CN" altLang="en-US" sz="3200" b="1" dirty="0" smtClean="0"/>
              <a:t>信道</a:t>
            </a:r>
            <a:r>
              <a:rPr lang="zh-CN" altLang="zh-CN" sz="3200" b="1" dirty="0" smtClean="0"/>
              <a:t>编码技术</a:t>
            </a:r>
            <a:endParaRPr lang="en-US" altLang="zh-CN" sz="3200" b="1" dirty="0" smtClean="0"/>
          </a:p>
          <a:p>
            <a:pPr eaLnBrk="1" hangingPunct="1"/>
            <a:r>
              <a:rPr lang="en-US" altLang="zh-CN" sz="3200" b="1" dirty="0" smtClean="0"/>
              <a:t> </a:t>
            </a:r>
            <a:endParaRPr lang="zh-CN" altLang="zh-CN" sz="3200" b="1" dirty="0" smtClean="0"/>
          </a:p>
          <a:p>
            <a:pPr eaLnBrk="1" hangingPunct="1">
              <a:lnSpc>
                <a:spcPct val="150000"/>
              </a:lnSpc>
            </a:pPr>
            <a:r>
              <a:rPr lang="en-US" altLang="zh-CN" dirty="0" smtClean="0"/>
              <a:t>       </a:t>
            </a:r>
            <a:r>
              <a:rPr lang="zh-CN" altLang="zh-CN" dirty="0" smtClean="0">
                <a:latin typeface="黑体" panose="02010609060101010101" pitchFamily="49" charset="-122"/>
              </a:rPr>
              <a:t>（</a:t>
            </a:r>
            <a:r>
              <a:rPr lang="en-US" altLang="zh-CN" b="1" dirty="0" smtClean="0">
                <a:latin typeface="黑体" panose="02010609060101010101" pitchFamily="49" charset="-122"/>
              </a:rPr>
              <a:t>2</a:t>
            </a:r>
            <a:r>
              <a:rPr lang="zh-CN" altLang="zh-CN" b="1" dirty="0" smtClean="0">
                <a:latin typeface="黑体" panose="02010609060101010101" pitchFamily="49" charset="-122"/>
              </a:rPr>
              <a:t>）第二代移动通信系统中的</a:t>
            </a:r>
            <a:r>
              <a:rPr lang="en-US" altLang="zh-CN" b="1" dirty="0" smtClean="0">
                <a:latin typeface="黑体" panose="02010609060101010101" pitchFamily="49" charset="-122"/>
              </a:rPr>
              <a:t>GSM</a:t>
            </a:r>
            <a:r>
              <a:rPr lang="zh-CN" altLang="zh-CN" b="1" dirty="0" smtClean="0">
                <a:latin typeface="黑体" panose="02010609060101010101" pitchFamily="49" charset="-122"/>
              </a:rPr>
              <a:t>和</a:t>
            </a:r>
            <a:r>
              <a:rPr lang="en-US" altLang="zh-CN" b="1" dirty="0" smtClean="0">
                <a:latin typeface="黑体" panose="02010609060101010101" pitchFamily="49" charset="-122"/>
              </a:rPr>
              <a:t>IS-95</a:t>
            </a:r>
            <a:r>
              <a:rPr lang="zh-CN" altLang="zh-CN" b="1" dirty="0" smtClean="0">
                <a:latin typeface="黑体" panose="02010609060101010101" pitchFamily="49" charset="-122"/>
              </a:rPr>
              <a:t>系统的信道编码主要采用卷积码、</a:t>
            </a:r>
            <a:r>
              <a:rPr lang="en-US" altLang="zh-CN" b="1" dirty="0" smtClean="0">
                <a:latin typeface="黑体" panose="02010609060101010101" pitchFamily="49" charset="-122"/>
              </a:rPr>
              <a:t>Fire</a:t>
            </a:r>
            <a:r>
              <a:rPr lang="zh-CN" altLang="zh-CN" b="1" dirty="0" smtClean="0">
                <a:latin typeface="黑体" panose="02010609060101010101" pitchFamily="49" charset="-122"/>
              </a:rPr>
              <a:t>码以及卷积码和</a:t>
            </a:r>
            <a:r>
              <a:rPr lang="en-US" altLang="zh-CN" b="1" dirty="0" smtClean="0">
                <a:latin typeface="黑体" panose="02010609060101010101" pitchFamily="49" charset="-122"/>
              </a:rPr>
              <a:t>RS</a:t>
            </a:r>
            <a:r>
              <a:rPr lang="zh-CN" altLang="zh-CN" b="1" dirty="0" smtClean="0">
                <a:latin typeface="黑体" panose="02010609060101010101" pitchFamily="49" charset="-122"/>
              </a:rPr>
              <a:t>的级联码。</a:t>
            </a:r>
            <a:endParaRPr lang="zh-CN" altLang="zh-CN"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p:cNvSpPr>
            <a:spLocks noGrp="1"/>
          </p:cNvSpPr>
          <p:nvPr>
            <p:ph type="title"/>
          </p:nvPr>
        </p:nvSpPr>
        <p:spPr/>
        <p:txBody>
          <a:bodyPr/>
          <a:lstStyle/>
          <a:p>
            <a:pPr eaLnBrk="1" hangingPunct="1"/>
            <a:r>
              <a:rPr lang="zh-CN" altLang="en-US" dirty="0" smtClean="0"/>
              <a:t>学习重点和要求</a:t>
            </a:r>
            <a:endParaRPr lang="zh-CN" altLang="en-US" dirty="0" smtClean="0"/>
          </a:p>
        </p:txBody>
      </p:sp>
      <p:sp>
        <p:nvSpPr>
          <p:cNvPr id="6147" name="内容占位符 2"/>
          <p:cNvSpPr>
            <a:spLocks noGrp="1"/>
          </p:cNvSpPr>
          <p:nvPr>
            <p:ph idx="1"/>
          </p:nvPr>
        </p:nvSpPr>
        <p:spPr/>
        <p:txBody>
          <a:bodyPr/>
          <a:lstStyle/>
          <a:p>
            <a:pPr eaLnBrk="1" hangingPunct="1"/>
            <a:r>
              <a:rPr lang="en-US" altLang="zh-CN" dirty="0" smtClean="0"/>
              <a:t>       </a:t>
            </a:r>
            <a:r>
              <a:rPr lang="zh-CN" altLang="zh-CN" dirty="0" smtClean="0"/>
              <a:t>本章主要介绍移动通信的基本原理和概念。内容包括移动通信的特点；移动通信的发展历程；移动通信的基本技术（信源编码、信道编码、调制技术、双工技术）；移动通信的组网技术（网络结构、多址技术、频率复用、信道共用技术等）。要求：</a:t>
            </a:r>
            <a:endParaRPr lang="zh-CN" altLang="zh-CN" dirty="0" smtClean="0"/>
          </a:p>
          <a:p>
            <a:pPr eaLnBrk="1" hangingPunct="1"/>
            <a:r>
              <a:rPr lang="zh-CN" altLang="en-US" dirty="0" smtClean="0">
                <a:latin typeface="宋体" panose="02010600030101010101" pitchFamily="2" charset="-122"/>
                <a:ea typeface="宋体" panose="02010600030101010101" pitchFamily="2" charset="-122"/>
              </a:rPr>
              <a:t>◆</a:t>
            </a:r>
            <a:r>
              <a:rPr lang="zh-CN" altLang="zh-CN" dirty="0" smtClean="0"/>
              <a:t>掌握移动通信的概念及特点；</a:t>
            </a:r>
            <a:endParaRPr lang="zh-CN" altLang="zh-CN" dirty="0" smtClean="0"/>
          </a:p>
          <a:p>
            <a:pPr eaLnBrk="1" hangingPunct="1"/>
            <a:r>
              <a:rPr lang="zh-CN" altLang="en-US" dirty="0" smtClean="0">
                <a:latin typeface="宋体" panose="02010600030101010101" pitchFamily="2" charset="-122"/>
                <a:ea typeface="宋体" panose="02010600030101010101" pitchFamily="2" charset="-122"/>
              </a:rPr>
              <a:t>◆</a:t>
            </a:r>
            <a:r>
              <a:rPr lang="zh-CN" altLang="zh-CN" dirty="0" smtClean="0"/>
              <a:t>了解移动通信的发展历程</a:t>
            </a:r>
            <a:endParaRPr lang="zh-CN" altLang="zh-CN" dirty="0" smtClean="0"/>
          </a:p>
          <a:p>
            <a:pPr eaLnBrk="1" hangingPunct="1"/>
            <a:r>
              <a:rPr lang="zh-CN" altLang="en-US" dirty="0" smtClean="0">
                <a:latin typeface="宋体" panose="02010600030101010101" pitchFamily="2" charset="-122"/>
                <a:ea typeface="宋体" panose="02010600030101010101" pitchFamily="2" charset="-122"/>
              </a:rPr>
              <a:t>◆</a:t>
            </a:r>
            <a:r>
              <a:rPr lang="zh-CN" altLang="zh-CN" dirty="0" smtClean="0"/>
              <a:t>理解移动通信的基本技术；</a:t>
            </a:r>
            <a:endParaRPr lang="zh-CN" altLang="zh-CN" dirty="0" smtClean="0"/>
          </a:p>
          <a:p>
            <a:pPr eaLnBrk="1" hangingPunct="1"/>
            <a:r>
              <a:rPr lang="zh-CN" altLang="en-US" dirty="0" smtClean="0">
                <a:latin typeface="宋体" panose="02010600030101010101" pitchFamily="2" charset="-122"/>
                <a:ea typeface="宋体" panose="02010600030101010101" pitchFamily="2" charset="-122"/>
              </a:rPr>
              <a:t>◆</a:t>
            </a:r>
            <a:r>
              <a:rPr lang="zh-CN" altLang="zh-CN" dirty="0" smtClean="0"/>
              <a:t>掌握移动通信的组网技术。</a:t>
            </a:r>
            <a:endParaRPr lang="zh-CN" altLang="zh-CN" dirty="0" smtClean="0"/>
          </a:p>
          <a:p>
            <a:pPr eaLnBrk="1" hangingPunct="1"/>
            <a:endParaRPr lang="zh-CN" altLang="en-US" dirty="0" smtClean="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24579"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1.3.2 </a:t>
            </a:r>
            <a:r>
              <a:rPr lang="zh-CN" altLang="en-US" sz="3200" b="1" dirty="0" smtClean="0"/>
              <a:t>信道</a:t>
            </a:r>
            <a:r>
              <a:rPr lang="zh-CN" altLang="zh-CN" sz="3200" b="1" dirty="0" smtClean="0"/>
              <a:t>编码技术</a:t>
            </a:r>
            <a:endParaRPr lang="en-US" altLang="zh-CN" sz="3200" b="1" dirty="0" smtClean="0"/>
          </a:p>
          <a:p>
            <a:pPr eaLnBrk="1" hangingPunct="1"/>
            <a:r>
              <a:rPr lang="en-US" altLang="zh-CN" sz="3200" b="1" dirty="0" smtClean="0"/>
              <a:t> </a:t>
            </a:r>
            <a:endParaRPr lang="zh-CN" altLang="zh-CN" sz="3200" b="1" dirty="0" smtClean="0"/>
          </a:p>
          <a:p>
            <a:pPr eaLnBrk="1" hangingPunct="1">
              <a:lnSpc>
                <a:spcPct val="150000"/>
              </a:lnSpc>
            </a:pPr>
            <a:r>
              <a:rPr lang="zh-CN" altLang="en-US" b="1" dirty="0" smtClean="0"/>
              <a:t>      （</a:t>
            </a:r>
            <a:r>
              <a:rPr lang="en-US" altLang="zh-CN" b="1" dirty="0" smtClean="0"/>
              <a:t>3</a:t>
            </a:r>
            <a:r>
              <a:rPr lang="zh-CN" altLang="en-US" b="1" dirty="0" smtClean="0"/>
              <a:t>）</a:t>
            </a:r>
            <a:r>
              <a:rPr lang="en-US" altLang="zh-CN" b="1" dirty="0" smtClean="0"/>
              <a:t>3G</a:t>
            </a:r>
            <a:r>
              <a:rPr lang="zh-CN" altLang="zh-CN" b="1" dirty="0" smtClean="0"/>
              <a:t>移动通信的</a:t>
            </a:r>
            <a:r>
              <a:rPr lang="en-US" altLang="zh-CN" b="1" dirty="0" smtClean="0"/>
              <a:t>3</a:t>
            </a:r>
            <a:r>
              <a:rPr lang="zh-CN" altLang="zh-CN" b="1" dirty="0" smtClean="0"/>
              <a:t>大主流技术（</a:t>
            </a:r>
            <a:r>
              <a:rPr lang="en-US" altLang="zh-CN" b="1" dirty="0" smtClean="0"/>
              <a:t>WCDMA</a:t>
            </a:r>
            <a:r>
              <a:rPr lang="zh-CN" altLang="zh-CN" b="1" dirty="0" smtClean="0"/>
              <a:t>、</a:t>
            </a:r>
            <a:r>
              <a:rPr lang="en-US" altLang="zh-CN" b="1" dirty="0" smtClean="0"/>
              <a:t>cdma2000</a:t>
            </a:r>
            <a:r>
              <a:rPr lang="zh-CN" altLang="zh-CN" b="1" dirty="0" smtClean="0"/>
              <a:t>、</a:t>
            </a:r>
            <a:r>
              <a:rPr lang="en-US" altLang="zh-CN" b="1" dirty="0" smtClean="0"/>
              <a:t>TD-SCDMA</a:t>
            </a:r>
            <a:r>
              <a:rPr lang="zh-CN" altLang="zh-CN" b="1" dirty="0" smtClean="0"/>
              <a:t>）都采用了卷积码和</a:t>
            </a:r>
            <a:r>
              <a:rPr lang="en-US" altLang="zh-CN" b="1" dirty="0" smtClean="0"/>
              <a:t>Turbo</a:t>
            </a:r>
            <a:r>
              <a:rPr lang="zh-CN" altLang="zh-CN" b="1" dirty="0" smtClean="0"/>
              <a:t>码两种纠错编码。</a:t>
            </a:r>
            <a:endParaRPr lang="zh-CN" altLang="zh-CN" b="1" dirty="0" smtClean="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25603"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1.3.2 </a:t>
            </a:r>
            <a:r>
              <a:rPr lang="zh-CN" altLang="en-US" sz="3200" b="1" dirty="0" smtClean="0"/>
              <a:t>信道</a:t>
            </a:r>
            <a:r>
              <a:rPr lang="zh-CN" altLang="zh-CN" sz="3200" b="1" dirty="0" smtClean="0"/>
              <a:t>编码技术</a:t>
            </a:r>
            <a:endParaRPr lang="en-US" altLang="zh-CN" sz="3200" b="1" dirty="0" smtClean="0"/>
          </a:p>
          <a:p>
            <a:pPr eaLnBrk="1" hangingPunct="1"/>
            <a:r>
              <a:rPr lang="en-US" altLang="zh-CN" sz="3200" b="1" dirty="0" smtClean="0"/>
              <a:t> </a:t>
            </a:r>
            <a:endParaRPr lang="zh-CN" altLang="zh-CN" sz="3200" b="1" dirty="0" smtClean="0"/>
          </a:p>
          <a:p>
            <a:pPr eaLnBrk="1" hangingPunct="1">
              <a:lnSpc>
                <a:spcPct val="150000"/>
              </a:lnSpc>
            </a:pPr>
            <a:r>
              <a:rPr lang="en-US" altLang="zh-CN" b="1" dirty="0" smtClean="0"/>
              <a:t>     </a:t>
            </a:r>
            <a:r>
              <a:rPr lang="zh-CN" altLang="zh-CN" b="1" dirty="0" smtClean="0"/>
              <a:t>（</a:t>
            </a:r>
            <a:r>
              <a:rPr lang="en-US" altLang="zh-CN" b="1" dirty="0" smtClean="0"/>
              <a:t>4</a:t>
            </a:r>
            <a:r>
              <a:rPr lang="zh-CN" altLang="zh-CN" b="1" dirty="0" smtClean="0"/>
              <a:t>）</a:t>
            </a:r>
            <a:r>
              <a:rPr lang="en-US" altLang="zh-CN" b="1" dirty="0" smtClean="0"/>
              <a:t>LTE</a:t>
            </a:r>
            <a:r>
              <a:rPr lang="zh-CN" altLang="zh-CN" b="1" dirty="0" smtClean="0"/>
              <a:t>移动通信系统的信道编码采用了卷积码与</a:t>
            </a:r>
            <a:r>
              <a:rPr lang="en-US" altLang="zh-CN" b="1" dirty="0" smtClean="0"/>
              <a:t>Turbo</a:t>
            </a:r>
            <a:r>
              <a:rPr lang="zh-CN" altLang="zh-CN" b="1" dirty="0" smtClean="0"/>
              <a:t>码作为纠错编码方案，其中卷积码用于控制信道，</a:t>
            </a:r>
            <a:r>
              <a:rPr lang="en-US" altLang="zh-CN" b="1" dirty="0" smtClean="0"/>
              <a:t>Turbo </a:t>
            </a:r>
            <a:r>
              <a:rPr lang="zh-CN" altLang="zh-CN" b="1" dirty="0" smtClean="0"/>
              <a:t>码用于数据信道。</a:t>
            </a:r>
            <a:endParaRPr lang="zh-CN" altLang="zh-CN" b="1"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26627"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1.3.2 </a:t>
            </a:r>
            <a:r>
              <a:rPr lang="zh-CN" altLang="en-US" sz="3200" b="1" dirty="0" smtClean="0"/>
              <a:t>信道</a:t>
            </a:r>
            <a:r>
              <a:rPr lang="zh-CN" altLang="zh-CN" sz="3200" b="1" dirty="0" smtClean="0"/>
              <a:t>编码技术</a:t>
            </a:r>
            <a:endParaRPr lang="en-US" altLang="zh-CN" sz="3200" b="1" dirty="0" smtClean="0"/>
          </a:p>
          <a:p>
            <a:pPr eaLnBrk="1" hangingPunct="1"/>
            <a:r>
              <a:rPr lang="en-US" altLang="zh-CN" sz="3200" b="1" dirty="0" smtClean="0"/>
              <a:t> </a:t>
            </a:r>
            <a:endParaRPr lang="zh-CN" altLang="zh-CN" sz="3200" b="1" dirty="0" smtClean="0"/>
          </a:p>
          <a:p>
            <a:pPr eaLnBrk="1" hangingPunct="1">
              <a:lnSpc>
                <a:spcPct val="150000"/>
              </a:lnSpc>
            </a:pPr>
            <a:r>
              <a:rPr lang="en-US" altLang="zh-CN" b="1" dirty="0" smtClean="0"/>
              <a:t>      </a:t>
            </a:r>
            <a:r>
              <a:rPr lang="zh-CN" altLang="zh-CN" b="1" dirty="0" smtClean="0"/>
              <a:t>（</a:t>
            </a:r>
            <a:r>
              <a:rPr lang="en-US" altLang="zh-CN" b="1" dirty="0" smtClean="0"/>
              <a:t>5</a:t>
            </a:r>
            <a:r>
              <a:rPr lang="zh-CN" altLang="zh-CN" b="1" dirty="0" smtClean="0"/>
              <a:t>）</a:t>
            </a:r>
            <a:r>
              <a:rPr lang="en-US" altLang="zh-CN" b="1" dirty="0" smtClean="0"/>
              <a:t>5G</a:t>
            </a:r>
            <a:r>
              <a:rPr lang="zh-CN" altLang="zh-CN" b="1" dirty="0" smtClean="0"/>
              <a:t>中的新空口（</a:t>
            </a:r>
            <a:r>
              <a:rPr lang="en-US" altLang="zh-CN" b="1" dirty="0" smtClean="0"/>
              <a:t>NR</a:t>
            </a:r>
            <a:r>
              <a:rPr lang="zh-CN" altLang="zh-CN" b="1" dirty="0" smtClean="0"/>
              <a:t>）中定义了新的应用场景，在</a:t>
            </a:r>
            <a:r>
              <a:rPr lang="en-US" altLang="zh-CN" b="1" dirty="0" smtClean="0"/>
              <a:t>3GPP</a:t>
            </a:r>
            <a:r>
              <a:rPr lang="zh-CN" altLang="zh-CN" b="1" dirty="0" smtClean="0"/>
              <a:t>的</a:t>
            </a:r>
            <a:r>
              <a:rPr lang="en-US" altLang="zh-CN" b="1" dirty="0" smtClean="0"/>
              <a:t>R15</a:t>
            </a:r>
            <a:r>
              <a:rPr lang="zh-CN" altLang="zh-CN" b="1" dirty="0" smtClean="0"/>
              <a:t>（是主要针对</a:t>
            </a:r>
            <a:r>
              <a:rPr lang="en-US" altLang="zh-CN" b="1" dirty="0" err="1" smtClean="0"/>
              <a:t>eMBB</a:t>
            </a:r>
            <a:r>
              <a:rPr lang="zh-CN" altLang="zh-CN" b="1" dirty="0" smtClean="0"/>
              <a:t>和</a:t>
            </a:r>
            <a:r>
              <a:rPr lang="en-US" altLang="zh-CN" b="1" dirty="0" smtClean="0"/>
              <a:t>URLLC</a:t>
            </a:r>
            <a:r>
              <a:rPr lang="zh-CN" altLang="zh-CN" b="1" dirty="0" smtClean="0"/>
              <a:t>两大场景定义）规范中，业务信道采用了低密度奇偶校验码（</a:t>
            </a:r>
            <a:r>
              <a:rPr lang="en-US" altLang="zh-CN" b="1" dirty="0" smtClean="0"/>
              <a:t>LDPC</a:t>
            </a:r>
            <a:r>
              <a:rPr lang="zh-CN" altLang="zh-CN" b="1" dirty="0" smtClean="0"/>
              <a:t>），控制信道采用了</a:t>
            </a:r>
            <a:r>
              <a:rPr lang="en-US" altLang="zh-CN" b="1" dirty="0" smtClean="0"/>
              <a:t>Polar</a:t>
            </a:r>
            <a:r>
              <a:rPr lang="zh-CN" altLang="zh-CN" b="1" dirty="0" smtClean="0"/>
              <a:t>编码。</a:t>
            </a:r>
            <a:endParaRPr lang="zh-CN" altLang="zh-CN" b="1" dirty="0" smtClean="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27651"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1.3.3 </a:t>
            </a:r>
            <a:r>
              <a:rPr lang="zh-CN" altLang="en-US" sz="3200" b="1" dirty="0" smtClean="0"/>
              <a:t>调制</a:t>
            </a:r>
            <a:r>
              <a:rPr lang="zh-CN" altLang="zh-CN" sz="3200" b="1" dirty="0" smtClean="0"/>
              <a:t>技术</a:t>
            </a:r>
            <a:endParaRPr lang="en-US" altLang="zh-CN" sz="3200" b="1" dirty="0" smtClean="0"/>
          </a:p>
          <a:p>
            <a:pPr eaLnBrk="1" hangingPunct="1">
              <a:lnSpc>
                <a:spcPct val="150000"/>
              </a:lnSpc>
            </a:pPr>
            <a:r>
              <a:rPr lang="en-US" altLang="zh-CN" b="1" dirty="0" smtClean="0"/>
              <a:t>      </a:t>
            </a:r>
            <a:r>
              <a:rPr lang="zh-CN" altLang="zh-CN" b="1" dirty="0" smtClean="0"/>
              <a:t>移动通信系统采用调制技术的目的是使所传送的信息能更好地适应于移动通信信道特性，以达到最有效和最可靠的传输。</a:t>
            </a:r>
            <a:endParaRPr lang="zh-CN" altLang="zh-CN" b="1"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2" name="内容占位符 1"/>
          <p:cNvSpPr>
            <a:spLocks noGrp="1"/>
          </p:cNvSpPr>
          <p:nvPr>
            <p:ph idx="1"/>
          </p:nvPr>
        </p:nvSpPr>
        <p:spPr>
          <a:xfrm>
            <a:off x="381000" y="1447800"/>
            <a:ext cx="8229600" cy="4530725"/>
          </a:xfrm>
        </p:spPr>
        <p:txBody>
          <a:bodyPr/>
          <a:lstStyle/>
          <a:p>
            <a:pPr>
              <a:lnSpc>
                <a:spcPct val="150000"/>
              </a:lnSpc>
            </a:pPr>
            <a:r>
              <a:rPr lang="en-US" altLang="zh-CN" sz="3200" b="1" dirty="0">
                <a:latin typeface="黑体" panose="02010609060101010101" pitchFamily="49" charset="-122"/>
              </a:rPr>
              <a:t>1.3.3</a:t>
            </a:r>
            <a:r>
              <a:rPr lang="zh-CN" altLang="en-US" sz="3200" b="1" dirty="0">
                <a:latin typeface="黑体" panose="02010609060101010101" pitchFamily="49" charset="-122"/>
              </a:rPr>
              <a:t>调制</a:t>
            </a:r>
            <a:r>
              <a:rPr lang="zh-CN" altLang="en-US" sz="3200" b="1" dirty="0" smtClean="0">
                <a:latin typeface="黑体" panose="02010609060101010101" pitchFamily="49" charset="-122"/>
              </a:rPr>
              <a:t>技术</a:t>
            </a:r>
            <a:endParaRPr lang="en-US" altLang="zh-CN" sz="3200" b="1" dirty="0" smtClean="0">
              <a:latin typeface="黑体" panose="02010609060101010101" pitchFamily="49" charset="-122"/>
            </a:endParaRPr>
          </a:p>
          <a:p>
            <a:pPr>
              <a:lnSpc>
                <a:spcPct val="150000"/>
              </a:lnSpc>
            </a:pPr>
            <a:r>
              <a:rPr lang="zh-CN" altLang="en-US" b="1" dirty="0" smtClean="0">
                <a:latin typeface="黑体" panose="02010609060101010101" pitchFamily="49" charset="-122"/>
              </a:rPr>
              <a:t>    常见</a:t>
            </a:r>
            <a:r>
              <a:rPr lang="zh-CN" altLang="en-US" b="1" dirty="0">
                <a:latin typeface="黑体" panose="02010609060101010101" pitchFamily="49" charset="-122"/>
              </a:rPr>
              <a:t>移动通信系统所使用的主要调制方式有</a:t>
            </a:r>
            <a:r>
              <a:rPr lang="en-US" altLang="zh-CN" b="1" dirty="0" smtClean="0">
                <a:latin typeface="黑体" panose="02010609060101010101" pitchFamily="49" charset="-122"/>
              </a:rPr>
              <a:t>:</a:t>
            </a:r>
            <a:endParaRPr lang="en-US" altLang="zh-CN" b="1" dirty="0" smtClean="0">
              <a:latin typeface="黑体" panose="02010609060101010101" pitchFamily="49" charset="-122"/>
            </a:endParaRPr>
          </a:p>
          <a:p>
            <a:pPr>
              <a:lnSpc>
                <a:spcPct val="150000"/>
              </a:lnSpc>
            </a:pPr>
            <a:r>
              <a:rPr lang="en-US" altLang="zh-CN" b="1" dirty="0">
                <a:latin typeface="黑体" panose="02010609060101010101" pitchFamily="49" charset="-122"/>
              </a:rPr>
              <a:t> </a:t>
            </a:r>
            <a:r>
              <a:rPr lang="en-US" altLang="zh-CN" b="1" dirty="0" smtClean="0">
                <a:latin typeface="黑体" panose="02010609060101010101" pitchFamily="49" charset="-122"/>
              </a:rPr>
              <a:t>   (</a:t>
            </a:r>
            <a:r>
              <a:rPr lang="en-US" altLang="zh-CN" b="1" dirty="0">
                <a:latin typeface="黑体" panose="02010609060101010101" pitchFamily="49" charset="-122"/>
              </a:rPr>
              <a:t>1</a:t>
            </a:r>
            <a:r>
              <a:rPr lang="zh-CN" altLang="en-US" b="1" dirty="0">
                <a:latin typeface="黑体" panose="02010609060101010101" pitchFamily="49" charset="-122"/>
              </a:rPr>
              <a:t>）线性调制技术</a:t>
            </a:r>
            <a:r>
              <a:rPr lang="zh-CN" altLang="en-US" b="1" dirty="0" smtClean="0">
                <a:latin typeface="黑体" panose="02010609060101010101" pitchFamily="49" charset="-122"/>
              </a:rPr>
              <a:t>。</a:t>
            </a:r>
            <a:endParaRPr lang="en-US" altLang="zh-CN" b="1" dirty="0" smtClean="0">
              <a:latin typeface="黑体" panose="02010609060101010101" pitchFamily="49" charset="-122"/>
            </a:endParaRPr>
          </a:p>
          <a:p>
            <a:pPr>
              <a:lnSpc>
                <a:spcPct val="150000"/>
              </a:lnSpc>
            </a:pPr>
            <a:r>
              <a:rPr lang="en-US" altLang="zh-CN" b="1" dirty="0">
                <a:latin typeface="黑体" panose="02010609060101010101" pitchFamily="49" charset="-122"/>
              </a:rPr>
              <a:t> </a:t>
            </a:r>
            <a:r>
              <a:rPr lang="en-US" altLang="zh-CN" b="1" dirty="0" smtClean="0">
                <a:latin typeface="黑体" panose="02010609060101010101" pitchFamily="49" charset="-122"/>
              </a:rPr>
              <a:t>    </a:t>
            </a:r>
            <a:r>
              <a:rPr lang="zh-CN" altLang="en-US" b="1" dirty="0" smtClean="0">
                <a:latin typeface="黑体" panose="02010609060101010101" pitchFamily="49" charset="-122"/>
              </a:rPr>
              <a:t>在</a:t>
            </a:r>
            <a:r>
              <a:rPr lang="zh-CN" altLang="en-US" b="1" dirty="0">
                <a:latin typeface="黑体" panose="02010609060101010101" pitchFamily="49" charset="-122"/>
              </a:rPr>
              <a:t>线性调制技术当中，传输信号的幅度随调制信号的变化呈线性。目前，移动通信系统使用的最普遍的线性调制技术有</a:t>
            </a:r>
            <a:r>
              <a:rPr lang="en-US" altLang="zh-CN" b="1" dirty="0">
                <a:latin typeface="黑体" panose="02010609060101010101" pitchFamily="49" charset="-122"/>
              </a:rPr>
              <a:t>QPSK</a:t>
            </a:r>
            <a:r>
              <a:rPr lang="zh-CN" altLang="en-US" b="1" dirty="0" smtClean="0">
                <a:latin typeface="黑体" panose="02010609060101010101" pitchFamily="49" charset="-122"/>
              </a:rPr>
              <a:t>、</a:t>
            </a:r>
            <a:r>
              <a:rPr lang="en-US" altLang="zh-CN" b="1" dirty="0" smtClean="0">
                <a:latin typeface="黑体" panose="02010609060101010101" pitchFamily="49" charset="-122"/>
              </a:rPr>
              <a:t>OQPSK</a:t>
            </a:r>
            <a:r>
              <a:rPr lang="zh-CN" altLang="en-US" b="1" dirty="0" smtClean="0">
                <a:latin typeface="黑体" panose="02010609060101010101" pitchFamily="49" charset="-122"/>
              </a:rPr>
              <a:t>和</a:t>
            </a:r>
            <a:r>
              <a:rPr lang="el-GR" altLang="zh-CN" b="1" dirty="0" smtClean="0">
                <a:latin typeface="Times New Roman" panose="02020603050405020304"/>
                <a:cs typeface="Times New Roman" panose="02020603050405020304"/>
              </a:rPr>
              <a:t>π</a:t>
            </a:r>
            <a:r>
              <a:rPr lang="en-US" altLang="zh-CN" b="1" dirty="0" smtClean="0">
                <a:latin typeface="黑体" panose="02010609060101010101" pitchFamily="49" charset="-122"/>
              </a:rPr>
              <a:t>/4QPSK</a:t>
            </a:r>
            <a:r>
              <a:rPr lang="zh-CN" altLang="en-US" b="1" dirty="0">
                <a:latin typeface="黑体" panose="02010609060101010101" pitchFamily="49" charset="-122"/>
              </a:rPr>
              <a:t>。</a:t>
            </a:r>
            <a:endParaRPr lang="zh-CN" altLang="en-US" b="1" dirty="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29699"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1.3.3 </a:t>
            </a:r>
            <a:r>
              <a:rPr lang="zh-CN" altLang="en-US" sz="3200" b="1" dirty="0" smtClean="0"/>
              <a:t>调制</a:t>
            </a:r>
            <a:r>
              <a:rPr lang="zh-CN" altLang="zh-CN" sz="3200" b="1" dirty="0" smtClean="0"/>
              <a:t>技术</a:t>
            </a:r>
            <a:endParaRPr lang="en-US" altLang="zh-CN" sz="3200" b="1" dirty="0" smtClean="0"/>
          </a:p>
          <a:p>
            <a:pPr eaLnBrk="1" hangingPunct="1">
              <a:lnSpc>
                <a:spcPct val="15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a:t>
            </a:r>
            <a:r>
              <a:rPr lang="en-US" altLang="zh-CN" b="1" dirty="0" smtClean="0">
                <a:latin typeface="黑体" panose="02010609060101010101" pitchFamily="49" charset="-122"/>
              </a:rPr>
              <a:t>2</a:t>
            </a:r>
            <a:r>
              <a:rPr lang="zh-CN" altLang="zh-CN" b="1" dirty="0" smtClean="0">
                <a:latin typeface="黑体" panose="02010609060101010101" pitchFamily="49" charset="-122"/>
              </a:rPr>
              <a:t>）恒包络调制技术</a:t>
            </a:r>
            <a:r>
              <a:rPr lang="zh-CN" altLang="zh-CN" b="1" dirty="0" smtClean="0">
                <a:latin typeface="黑体" panose="02010609060101010101" pitchFamily="49" charset="-122"/>
              </a:rPr>
              <a:t>。</a:t>
            </a:r>
            <a:endParaRPr lang="en-US" altLang="zh-CN" b="1" dirty="0" smtClean="0">
              <a:latin typeface="黑体" panose="02010609060101010101" pitchFamily="49" charset="-122"/>
            </a:endParaRPr>
          </a:p>
          <a:p>
            <a:pPr eaLnBrk="1" hangingPunct="1">
              <a:lnSpc>
                <a:spcPct val="150000"/>
              </a:lnSpc>
            </a:pPr>
            <a:r>
              <a:rPr lang="en-US" altLang="zh-CN" b="1" dirty="0">
                <a:latin typeface="黑体" panose="02010609060101010101" pitchFamily="49" charset="-122"/>
              </a:rPr>
              <a:t> </a:t>
            </a:r>
            <a:r>
              <a:rPr lang="en-US" altLang="zh-CN" b="1" dirty="0" smtClean="0">
                <a:latin typeface="黑体" panose="02010609060101010101" pitchFamily="49" charset="-122"/>
              </a:rPr>
              <a:t>    </a:t>
            </a:r>
            <a:r>
              <a:rPr lang="zh-CN" altLang="zh-CN" b="1" dirty="0" smtClean="0">
                <a:latin typeface="黑体" panose="02010609060101010101" pitchFamily="49" charset="-122"/>
              </a:rPr>
              <a:t>不管</a:t>
            </a:r>
            <a:r>
              <a:rPr lang="zh-CN" altLang="zh-CN" b="1" dirty="0" smtClean="0">
                <a:latin typeface="黑体" panose="02010609060101010101" pitchFamily="49" charset="-122"/>
              </a:rPr>
              <a:t>调制信号如何变化都要保证载波的振幅是恒定的，即恒包络调制。其主要包括最小频移键控（</a:t>
            </a:r>
            <a:r>
              <a:rPr lang="en-US" altLang="zh-CN" b="1" dirty="0" smtClean="0">
                <a:latin typeface="黑体" panose="02010609060101010101" pitchFamily="49" charset="-122"/>
              </a:rPr>
              <a:t>MSK</a:t>
            </a:r>
            <a:r>
              <a:rPr lang="zh-CN" altLang="zh-CN" b="1" dirty="0" smtClean="0">
                <a:latin typeface="黑体" panose="02010609060101010101" pitchFamily="49" charset="-122"/>
              </a:rPr>
              <a:t>）、平滑调频（</a:t>
            </a:r>
            <a:r>
              <a:rPr lang="en-US" altLang="zh-CN" b="1" dirty="0" smtClean="0">
                <a:latin typeface="黑体" panose="02010609060101010101" pitchFamily="49" charset="-122"/>
              </a:rPr>
              <a:t>TFM</a:t>
            </a:r>
            <a:r>
              <a:rPr lang="zh-CN" altLang="zh-CN" b="1" dirty="0" smtClean="0">
                <a:latin typeface="黑体" panose="02010609060101010101" pitchFamily="49" charset="-122"/>
              </a:rPr>
              <a:t>）、高斯最小频移键控（</a:t>
            </a:r>
            <a:r>
              <a:rPr lang="en-US" altLang="zh-CN" b="1" dirty="0" smtClean="0">
                <a:latin typeface="黑体" panose="02010609060101010101" pitchFamily="49" charset="-122"/>
              </a:rPr>
              <a:t>GMSK</a:t>
            </a:r>
            <a:r>
              <a:rPr lang="zh-CN" altLang="zh-CN" b="1" dirty="0" smtClean="0">
                <a:latin typeface="黑体" panose="02010609060101010101" pitchFamily="49" charset="-122"/>
              </a:rPr>
              <a:t>）等，</a:t>
            </a:r>
            <a:r>
              <a:rPr lang="en-US" altLang="zh-CN" b="1" dirty="0" smtClean="0">
                <a:latin typeface="黑体" panose="02010609060101010101" pitchFamily="49" charset="-122"/>
              </a:rPr>
              <a:t>GSMK</a:t>
            </a:r>
            <a:r>
              <a:rPr lang="zh-CN" altLang="zh-CN" b="1" dirty="0" smtClean="0">
                <a:latin typeface="黑体" panose="02010609060101010101" pitchFamily="49" charset="-122"/>
              </a:rPr>
              <a:t>用于</a:t>
            </a:r>
            <a:r>
              <a:rPr lang="en-US" altLang="zh-CN" b="1" dirty="0" smtClean="0">
                <a:latin typeface="黑体" panose="02010609060101010101" pitchFamily="49" charset="-122"/>
              </a:rPr>
              <a:t>GSM</a:t>
            </a:r>
            <a:r>
              <a:rPr lang="zh-CN" altLang="zh-CN" b="1" dirty="0" smtClean="0">
                <a:latin typeface="黑体" panose="02010609060101010101" pitchFamily="49" charset="-122"/>
              </a:rPr>
              <a:t>系统中。</a:t>
            </a:r>
            <a:endParaRPr lang="zh-CN" altLang="zh-CN"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30723"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1.3.3 </a:t>
            </a:r>
            <a:r>
              <a:rPr lang="zh-CN" altLang="en-US" sz="3200" b="1" dirty="0" smtClean="0"/>
              <a:t>调制</a:t>
            </a:r>
            <a:r>
              <a:rPr lang="zh-CN" altLang="zh-CN" sz="3200" b="1" dirty="0" smtClean="0"/>
              <a:t>技术</a:t>
            </a:r>
            <a:endParaRPr lang="en-US" altLang="zh-CN" sz="3200" b="1" dirty="0" smtClean="0"/>
          </a:p>
          <a:p>
            <a:pPr eaLnBrk="1" hangingPunct="1">
              <a:lnSpc>
                <a:spcPct val="15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a:t>
            </a:r>
            <a:r>
              <a:rPr lang="en-US" altLang="zh-CN" b="1" dirty="0" smtClean="0">
                <a:latin typeface="黑体" panose="02010609060101010101" pitchFamily="49" charset="-122"/>
              </a:rPr>
              <a:t>3</a:t>
            </a:r>
            <a:r>
              <a:rPr lang="zh-CN" altLang="zh-CN" b="1" dirty="0" smtClean="0">
                <a:latin typeface="黑体" panose="02010609060101010101" pitchFamily="49" charset="-122"/>
              </a:rPr>
              <a:t>）线性和恒包络相结合的调制技术</a:t>
            </a:r>
            <a:r>
              <a:rPr lang="zh-CN" altLang="zh-CN" b="1" dirty="0" smtClean="0">
                <a:latin typeface="黑体" panose="02010609060101010101" pitchFamily="49" charset="-122"/>
              </a:rPr>
              <a:t>。</a:t>
            </a:r>
            <a:endParaRPr lang="en-US" altLang="zh-CN" b="1" dirty="0" smtClean="0">
              <a:latin typeface="黑体" panose="02010609060101010101" pitchFamily="49" charset="-122"/>
            </a:endParaRPr>
          </a:p>
          <a:p>
            <a:pPr eaLnBrk="1" hangingPunct="1">
              <a:lnSpc>
                <a:spcPct val="15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同时</a:t>
            </a:r>
            <a:r>
              <a:rPr lang="zh-CN" altLang="zh-CN" b="1" dirty="0" smtClean="0">
                <a:latin typeface="黑体" panose="02010609060101010101" pitchFamily="49" charset="-122"/>
              </a:rPr>
              <a:t>改变发射载波的包络和相位（或频率）是现代调制技术常用的方法。由于包络和相位（或频率）有两个自由取值，二者结合起来会获得比单独使用幅度或相位调制更高的频谱效率，如多进制</a:t>
            </a:r>
            <a:r>
              <a:rPr lang="en-US" altLang="zh-CN" b="1" dirty="0" smtClean="0">
                <a:latin typeface="黑体" panose="02010609060101010101" pitchFamily="49" charset="-122"/>
              </a:rPr>
              <a:t>QAM</a:t>
            </a:r>
            <a:r>
              <a:rPr lang="zh-CN" altLang="zh-CN" b="1" dirty="0" smtClean="0">
                <a:latin typeface="黑体" panose="02010609060101010101" pitchFamily="49" charset="-122"/>
              </a:rPr>
              <a:t>。</a:t>
            </a:r>
            <a:endParaRPr lang="zh-CN" altLang="zh-CN"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31747"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1.3.3 </a:t>
            </a:r>
            <a:r>
              <a:rPr lang="zh-CN" altLang="en-US" sz="3200" b="1" dirty="0" smtClean="0"/>
              <a:t>调制</a:t>
            </a:r>
            <a:r>
              <a:rPr lang="zh-CN" altLang="zh-CN" sz="3200" b="1" dirty="0" smtClean="0"/>
              <a:t>技术</a:t>
            </a:r>
            <a:endParaRPr lang="en-US" altLang="zh-CN" sz="3200" b="1" dirty="0" smtClean="0"/>
          </a:p>
          <a:p>
            <a:pPr eaLnBrk="1" hangingPunct="1">
              <a:lnSpc>
                <a:spcPct val="15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a:t>
            </a:r>
            <a:r>
              <a:rPr lang="en-US" altLang="zh-CN" b="1" dirty="0" smtClean="0">
                <a:latin typeface="黑体" panose="02010609060101010101" pitchFamily="49" charset="-122"/>
              </a:rPr>
              <a:t>4</a:t>
            </a:r>
            <a:r>
              <a:rPr lang="zh-CN" altLang="zh-CN" b="1" dirty="0" smtClean="0">
                <a:latin typeface="黑体" panose="02010609060101010101" pitchFamily="49" charset="-122"/>
              </a:rPr>
              <a:t>）扩频调制技术</a:t>
            </a:r>
            <a:r>
              <a:rPr lang="zh-CN" altLang="zh-CN" b="1" dirty="0" smtClean="0">
                <a:latin typeface="黑体" panose="02010609060101010101" pitchFamily="49" charset="-122"/>
              </a:rPr>
              <a:t>。</a:t>
            </a:r>
            <a:endParaRPr lang="en-US" altLang="zh-CN" b="1" dirty="0" smtClean="0">
              <a:latin typeface="黑体" panose="02010609060101010101" pitchFamily="49" charset="-122"/>
            </a:endParaRPr>
          </a:p>
          <a:p>
            <a:pPr eaLnBrk="1" hangingPunct="1">
              <a:lnSpc>
                <a:spcPct val="150000"/>
              </a:lnSpc>
            </a:pPr>
            <a:r>
              <a:rPr lang="en-US" altLang="zh-CN" b="1" dirty="0">
                <a:latin typeface="黑体" panose="02010609060101010101" pitchFamily="49" charset="-122"/>
              </a:rPr>
              <a:t> </a:t>
            </a:r>
            <a:r>
              <a:rPr lang="en-US" altLang="zh-CN" b="1" dirty="0" smtClean="0">
                <a:latin typeface="黑体" panose="02010609060101010101" pitchFamily="49" charset="-122"/>
              </a:rPr>
              <a:t>   </a:t>
            </a:r>
            <a:r>
              <a:rPr lang="zh-CN" altLang="zh-CN" b="1" dirty="0" smtClean="0">
                <a:latin typeface="黑体" panose="02010609060101010101" pitchFamily="49" charset="-122"/>
              </a:rPr>
              <a:t>扩</a:t>
            </a:r>
            <a:r>
              <a:rPr lang="zh-CN" altLang="zh-CN" b="1" dirty="0" smtClean="0">
                <a:latin typeface="黑体" panose="02010609060101010101" pitchFamily="49" charset="-122"/>
              </a:rPr>
              <a:t>频是指用来传输信息的信号带宽远远大于信息本身带宽的一种传输方式</a:t>
            </a:r>
            <a:r>
              <a:rPr lang="zh-CN" altLang="zh-CN" b="1" dirty="0" smtClean="0">
                <a:latin typeface="黑体" panose="02010609060101010101" pitchFamily="49" charset="-122"/>
              </a:rPr>
              <a:t>。包括</a:t>
            </a:r>
            <a:r>
              <a:rPr lang="zh-CN" altLang="zh-CN" b="1" dirty="0" smtClean="0">
                <a:latin typeface="黑体" panose="02010609060101010101" pitchFamily="49" charset="-122"/>
              </a:rPr>
              <a:t>直接序列扩频（</a:t>
            </a:r>
            <a:r>
              <a:rPr lang="en-US" altLang="zh-CN" b="1" dirty="0" smtClean="0">
                <a:latin typeface="黑体" panose="02010609060101010101" pitchFamily="49" charset="-122"/>
              </a:rPr>
              <a:t>DSSS</a:t>
            </a:r>
            <a:r>
              <a:rPr lang="zh-CN" altLang="zh-CN" b="1" dirty="0" smtClean="0">
                <a:latin typeface="黑体" panose="02010609060101010101" pitchFamily="49" charset="-122"/>
              </a:rPr>
              <a:t>）、跳频扩频（</a:t>
            </a:r>
            <a:r>
              <a:rPr lang="en-US" altLang="zh-CN" b="1" dirty="0" smtClean="0">
                <a:latin typeface="黑体" panose="02010609060101010101" pitchFamily="49" charset="-122"/>
              </a:rPr>
              <a:t>FHSS</a:t>
            </a:r>
            <a:r>
              <a:rPr lang="zh-CN" altLang="zh-CN" b="1" dirty="0" smtClean="0">
                <a:latin typeface="黑体" panose="02010609060101010101" pitchFamily="49" charset="-122"/>
              </a:rPr>
              <a:t>）以及跳时扩频（</a:t>
            </a:r>
            <a:r>
              <a:rPr lang="en-US" altLang="zh-CN" b="1" dirty="0" smtClean="0">
                <a:latin typeface="黑体" panose="02010609060101010101" pitchFamily="49" charset="-122"/>
              </a:rPr>
              <a:t>THSS</a:t>
            </a:r>
            <a:r>
              <a:rPr lang="zh-CN" altLang="zh-CN" b="1" dirty="0" smtClean="0">
                <a:latin typeface="黑体" panose="02010609060101010101" pitchFamily="49" charset="-122"/>
              </a:rPr>
              <a:t>）</a:t>
            </a:r>
            <a:r>
              <a:rPr lang="zh-CN" altLang="en-US" b="1" dirty="0" smtClean="0">
                <a:latin typeface="黑体" panose="02010609060101010101" pitchFamily="49" charset="-122"/>
              </a:rPr>
              <a:t>。</a:t>
            </a:r>
            <a:endParaRPr lang="zh-CN" altLang="zh-CN"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32771"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1.3.3 </a:t>
            </a:r>
            <a:r>
              <a:rPr lang="zh-CN" altLang="en-US" sz="3200" b="1" dirty="0" smtClean="0"/>
              <a:t>调制</a:t>
            </a:r>
            <a:r>
              <a:rPr lang="zh-CN" altLang="zh-CN" sz="3200" b="1" dirty="0" smtClean="0"/>
              <a:t>技术</a:t>
            </a:r>
            <a:endParaRPr lang="en-US" altLang="zh-CN" sz="3200" b="1" dirty="0" smtClean="0"/>
          </a:p>
          <a:p>
            <a:pPr eaLnBrk="1" hangingPunct="1">
              <a:lnSpc>
                <a:spcPct val="15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a:t>
            </a:r>
            <a:r>
              <a:rPr lang="en-US" altLang="zh-CN" b="1" dirty="0" smtClean="0">
                <a:latin typeface="黑体" panose="02010609060101010101" pitchFamily="49" charset="-122"/>
              </a:rPr>
              <a:t>5</a:t>
            </a:r>
            <a:r>
              <a:rPr lang="zh-CN" altLang="zh-CN" b="1" dirty="0" smtClean="0">
                <a:latin typeface="黑体" panose="02010609060101010101" pitchFamily="49" charset="-122"/>
              </a:rPr>
              <a:t>）自适应调制编码（</a:t>
            </a:r>
            <a:r>
              <a:rPr lang="en-US" altLang="zh-CN" b="1" dirty="0" smtClean="0">
                <a:latin typeface="黑体" panose="02010609060101010101" pitchFamily="49" charset="-122"/>
              </a:rPr>
              <a:t>AMC</a:t>
            </a:r>
            <a:r>
              <a:rPr lang="zh-CN" altLang="zh-CN" b="1" dirty="0" smtClean="0">
                <a:latin typeface="黑体" panose="02010609060101010101" pitchFamily="49" charset="-122"/>
              </a:rPr>
              <a:t>）技术</a:t>
            </a:r>
            <a:r>
              <a:rPr lang="zh-CN" altLang="zh-CN" b="1" dirty="0" smtClean="0">
                <a:latin typeface="黑体" panose="02010609060101010101" pitchFamily="49" charset="-122"/>
              </a:rPr>
              <a:t>。</a:t>
            </a:r>
            <a:endParaRPr lang="en-US" altLang="zh-CN" b="1" dirty="0" smtClean="0">
              <a:latin typeface="黑体" panose="02010609060101010101" pitchFamily="49" charset="-122"/>
            </a:endParaRPr>
          </a:p>
          <a:p>
            <a:pPr eaLnBrk="1" hangingPunct="1">
              <a:lnSpc>
                <a:spcPct val="150000"/>
              </a:lnSpc>
            </a:pPr>
            <a:r>
              <a:rPr lang="en-US" altLang="zh-CN" b="1" dirty="0" smtClean="0">
                <a:latin typeface="黑体" panose="02010609060101010101" pitchFamily="49" charset="-122"/>
              </a:rPr>
              <a:t>    ATCQAM</a:t>
            </a:r>
            <a:r>
              <a:rPr lang="zh-CN" altLang="zh-CN" b="1" dirty="0" smtClean="0">
                <a:latin typeface="黑体" panose="02010609060101010101" pitchFamily="49" charset="-122"/>
              </a:rPr>
              <a:t>通过改变码率与调制的星座图来动态地与信道进行适配。</a:t>
            </a:r>
            <a:endParaRPr lang="zh-CN" altLang="zh-CN"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33795" name="Rectangle 3"/>
          <p:cNvSpPr>
            <a:spLocks noGrp="1" noChangeArrowheads="1"/>
          </p:cNvSpPr>
          <p:nvPr>
            <p:ph type="body" idx="1"/>
          </p:nvPr>
        </p:nvSpPr>
        <p:spPr>
          <a:xfrm>
            <a:off x="304800" y="1447800"/>
            <a:ext cx="8610600" cy="4038600"/>
          </a:xfrm>
        </p:spPr>
        <p:txBody>
          <a:bodyPr/>
          <a:lstStyle/>
          <a:p>
            <a:pPr eaLnBrk="1" hangingPunct="1"/>
            <a:r>
              <a:rPr lang="en-US" altLang="zh-CN" sz="3200" b="1" dirty="0" smtClean="0"/>
              <a:t>1.3.3 </a:t>
            </a:r>
            <a:r>
              <a:rPr lang="zh-CN" altLang="en-US" sz="3200" b="1" dirty="0" smtClean="0"/>
              <a:t>调制</a:t>
            </a:r>
            <a:r>
              <a:rPr lang="zh-CN" altLang="zh-CN" sz="3200" b="1" dirty="0" smtClean="0"/>
              <a:t>技术</a:t>
            </a:r>
            <a:endParaRPr lang="en-US" altLang="zh-CN" sz="3200" b="1" dirty="0" smtClean="0"/>
          </a:p>
          <a:p>
            <a:pPr eaLnBrk="1" hangingPunct="1"/>
            <a:r>
              <a:rPr lang="en-US" altLang="zh-CN" b="1" dirty="0" smtClean="0"/>
              <a:t>      </a:t>
            </a:r>
            <a:r>
              <a:rPr lang="zh-CN" altLang="zh-CN" b="1" dirty="0" smtClean="0">
                <a:latin typeface="黑体" panose="02010609060101010101" pitchFamily="49" charset="-122"/>
              </a:rPr>
              <a:t>（</a:t>
            </a:r>
            <a:r>
              <a:rPr lang="en-US" altLang="zh-CN" b="1" dirty="0" smtClean="0">
                <a:latin typeface="黑体" panose="02010609060101010101" pitchFamily="49" charset="-122"/>
              </a:rPr>
              <a:t>6</a:t>
            </a:r>
            <a:r>
              <a:rPr lang="zh-CN" altLang="zh-CN" b="1" dirty="0" smtClean="0">
                <a:latin typeface="黑体" panose="02010609060101010101" pitchFamily="49" charset="-122"/>
              </a:rPr>
              <a:t>）多载波调制技术，如正交频分复用技术（</a:t>
            </a:r>
            <a:r>
              <a:rPr lang="en-US" altLang="zh-CN" b="1" dirty="0" smtClean="0">
                <a:latin typeface="黑体" panose="02010609060101010101" pitchFamily="49" charset="-122"/>
              </a:rPr>
              <a:t>OFDM</a:t>
            </a:r>
            <a:r>
              <a:rPr lang="zh-CN" altLang="zh-CN" b="1" dirty="0" smtClean="0">
                <a:latin typeface="黑体" panose="02010609060101010101" pitchFamily="49" charset="-122"/>
              </a:rPr>
              <a:t>）调制。</a:t>
            </a:r>
            <a:endParaRPr lang="en-US" altLang="zh-CN" b="1" dirty="0" smtClean="0">
              <a:latin typeface="黑体" panose="02010609060101010101" pitchFamily="49" charset="-122"/>
            </a:endParaRPr>
          </a:p>
          <a:p>
            <a:pPr eaLnBrk="1" hangingPunct="1">
              <a:lnSpc>
                <a:spcPct val="15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把</a:t>
            </a:r>
            <a:r>
              <a:rPr lang="zh-CN" altLang="zh-CN" b="1" dirty="0" smtClean="0">
                <a:latin typeface="黑体" panose="02010609060101010101" pitchFamily="49" charset="-122"/>
              </a:rPr>
              <a:t>高速数据流串并变换为多个低速率数据流，在多个子载波上并行传输，这样并行子载波上的符号周期变长，从而多径时延扩展相对变小，减少了码间干扰的影响。</a:t>
            </a:r>
            <a:endParaRPr lang="zh-CN" altLang="zh-CN"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1.1 </a:t>
            </a:r>
            <a:r>
              <a:rPr lang="zh-CN" altLang="en-US" sz="3800" dirty="0" smtClean="0"/>
              <a:t>移动通信的特点</a:t>
            </a:r>
            <a:endParaRPr lang="zh-CN" altLang="en-US" sz="3800" dirty="0" smtClean="0"/>
          </a:p>
        </p:txBody>
      </p:sp>
      <p:sp>
        <p:nvSpPr>
          <p:cNvPr id="12291" name="Rectangle 3"/>
          <p:cNvSpPr>
            <a:spLocks noGrp="1" noChangeArrowheads="1"/>
          </p:cNvSpPr>
          <p:nvPr>
            <p:ph type="body" idx="1"/>
          </p:nvPr>
        </p:nvSpPr>
        <p:spPr>
          <a:xfrm>
            <a:off x="457200" y="1752600"/>
            <a:ext cx="8229600" cy="4267200"/>
          </a:xfrm>
        </p:spPr>
        <p:txBody>
          <a:bodyPr/>
          <a:lstStyle/>
          <a:p>
            <a:pPr eaLnBrk="1" hangingPunct="1">
              <a:lnSpc>
                <a:spcPct val="90000"/>
              </a:lnSpc>
              <a:defRPr/>
            </a:pPr>
            <a:r>
              <a:rPr lang="en-US" altLang="zh-CN" b="1" dirty="0" smtClean="0">
                <a:latin typeface="黑体" panose="02010609060101010101" pitchFamily="49" charset="-122"/>
              </a:rPr>
              <a:t>1.</a:t>
            </a:r>
            <a:r>
              <a:rPr lang="zh-CN" altLang="en-US" b="1" dirty="0" smtClean="0">
                <a:latin typeface="黑体" panose="02010609060101010101" pitchFamily="49" charset="-122"/>
              </a:rPr>
              <a:t>定义</a:t>
            </a:r>
            <a:endParaRPr lang="en-US" altLang="zh-CN" b="1" dirty="0" smtClean="0">
              <a:latin typeface="黑体" panose="02010609060101010101" pitchFamily="49" charset="-122"/>
            </a:endParaRPr>
          </a:p>
          <a:p>
            <a:pPr eaLnBrk="1" hangingPunct="1">
              <a:lnSpc>
                <a:spcPct val="150000"/>
              </a:lnSpc>
              <a:defRPr/>
            </a:pPr>
            <a:r>
              <a:rPr lang="en-US" altLang="zh-CN" dirty="0" smtClean="0"/>
              <a:t>      </a:t>
            </a:r>
            <a:r>
              <a:rPr lang="zh-CN" altLang="zh-CN" b="1" dirty="0" smtClean="0"/>
              <a:t>移动通是指通信双方中至少有一方是处于运动中进行信息交换的通信方式，包括移动体与移动体之间的通信、移动体和固定点之间的通信</a:t>
            </a:r>
            <a:r>
              <a:rPr lang="zh-CN" altLang="en-US" b="1" dirty="0" smtClean="0"/>
              <a:t>。</a:t>
            </a:r>
            <a:endParaRPr lang="zh-CN" altLang="en-US"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34819" name="Rectangle 3"/>
          <p:cNvSpPr>
            <a:spLocks noGrp="1" noChangeArrowheads="1"/>
          </p:cNvSpPr>
          <p:nvPr>
            <p:ph type="body" idx="1"/>
          </p:nvPr>
        </p:nvSpPr>
        <p:spPr>
          <a:xfrm>
            <a:off x="304800" y="1447800"/>
            <a:ext cx="8610600" cy="4038600"/>
          </a:xfrm>
        </p:spPr>
        <p:txBody>
          <a:bodyPr/>
          <a:lstStyle/>
          <a:p>
            <a:pPr eaLnBrk="1" hangingPunct="1"/>
            <a:r>
              <a:rPr lang="en-US" altLang="zh-CN" sz="3200" b="1" dirty="0" smtClean="0"/>
              <a:t>1.3.4 </a:t>
            </a:r>
            <a:r>
              <a:rPr lang="zh-CN" altLang="en-US" sz="3200" b="1" dirty="0" smtClean="0"/>
              <a:t>双工技术</a:t>
            </a:r>
            <a:endParaRPr lang="en-US" altLang="zh-CN" sz="3200" b="1" dirty="0" smtClean="0"/>
          </a:p>
          <a:p>
            <a:pPr eaLnBrk="1" hangingPunct="1">
              <a:lnSpc>
                <a:spcPct val="15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双工</a:t>
            </a:r>
            <a:r>
              <a:rPr lang="zh-CN" altLang="zh-CN" b="1" dirty="0" smtClean="0">
                <a:latin typeface="黑体" panose="02010609060101010101" pitchFamily="49" charset="-122"/>
              </a:rPr>
              <a:t>通信是指通信双方可同时进行信息传输的工作方式，通信的双方在通话时收发信机均同时工作，目前的公众移动通信系统采用双工方式可以分为频分双工（</a:t>
            </a:r>
            <a:r>
              <a:rPr lang="en-US" altLang="zh-CN" b="1" dirty="0" smtClean="0">
                <a:latin typeface="黑体" panose="02010609060101010101" pitchFamily="49" charset="-122"/>
              </a:rPr>
              <a:t>FDD</a:t>
            </a:r>
            <a:r>
              <a:rPr lang="zh-CN" altLang="zh-CN" b="1" dirty="0" smtClean="0">
                <a:latin typeface="黑体" panose="02010609060101010101" pitchFamily="49" charset="-122"/>
              </a:rPr>
              <a:t>）、时分双工（</a:t>
            </a:r>
            <a:r>
              <a:rPr lang="en-US" altLang="zh-CN" b="1" dirty="0" smtClean="0">
                <a:latin typeface="黑体" panose="02010609060101010101" pitchFamily="49" charset="-122"/>
              </a:rPr>
              <a:t>TDD</a:t>
            </a:r>
            <a:r>
              <a:rPr lang="zh-CN" altLang="zh-CN" b="1" dirty="0" smtClean="0">
                <a:latin typeface="黑体" panose="02010609060101010101" pitchFamily="49" charset="-122"/>
              </a:rPr>
              <a:t>）以及同频同时全双工（</a:t>
            </a:r>
            <a:r>
              <a:rPr lang="en-US" altLang="zh-CN" b="1" dirty="0" smtClean="0">
                <a:latin typeface="黑体" panose="02010609060101010101" pitchFamily="49" charset="-122"/>
              </a:rPr>
              <a:t>CCFD</a:t>
            </a:r>
            <a:r>
              <a:rPr lang="zh-CN" altLang="zh-CN" b="1" dirty="0" smtClean="0">
                <a:latin typeface="黑体" panose="02010609060101010101" pitchFamily="49" charset="-122"/>
              </a:rPr>
              <a:t>）。</a:t>
            </a:r>
            <a:endParaRPr lang="zh-CN" altLang="zh-CN"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1.3 </a:t>
            </a:r>
            <a:r>
              <a:rPr lang="zh-CN" altLang="en-US" sz="3800" dirty="0" smtClean="0"/>
              <a:t>移动通信的基本技术</a:t>
            </a:r>
            <a:endParaRPr lang="zh-CN" altLang="en-US" sz="3800" dirty="0" smtClean="0"/>
          </a:p>
        </p:txBody>
      </p:sp>
      <p:sp>
        <p:nvSpPr>
          <p:cNvPr id="35843"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1.3.4 </a:t>
            </a:r>
            <a:r>
              <a:rPr lang="zh-CN" altLang="en-US" sz="3200" b="1" dirty="0" smtClean="0"/>
              <a:t>双工技术</a:t>
            </a:r>
            <a:endParaRPr lang="en-US" altLang="zh-CN" sz="3200" b="1" dirty="0" smtClean="0"/>
          </a:p>
        </p:txBody>
      </p:sp>
      <p:pic>
        <p:nvPicPr>
          <p:cNvPr id="35844"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8813" y="2133600"/>
            <a:ext cx="7037387" cy="412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1.4 </a:t>
            </a:r>
            <a:r>
              <a:rPr lang="zh-CN" altLang="en-US" sz="3800" dirty="0" smtClean="0"/>
              <a:t>移动通信中的噪声与干扰</a:t>
            </a:r>
            <a:endParaRPr lang="zh-CN" altLang="en-US" sz="3800" dirty="0" smtClean="0"/>
          </a:p>
        </p:txBody>
      </p:sp>
      <p:sp>
        <p:nvSpPr>
          <p:cNvPr id="36867"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1.4.1 </a:t>
            </a:r>
            <a:r>
              <a:rPr lang="zh-CN" altLang="en-US" sz="3200" b="1" dirty="0" smtClean="0"/>
              <a:t>噪声</a:t>
            </a:r>
            <a:endParaRPr lang="en-US" altLang="zh-CN" sz="3200" b="1" dirty="0" smtClean="0"/>
          </a:p>
          <a:p>
            <a:pPr eaLnBrk="1" hangingPunct="1">
              <a:lnSpc>
                <a:spcPct val="150000"/>
              </a:lnSpc>
            </a:pPr>
            <a:r>
              <a:rPr lang="en-US" altLang="zh-CN" sz="3200" b="1" dirty="0" smtClean="0"/>
              <a:t>      </a:t>
            </a:r>
            <a:r>
              <a:rPr lang="zh-CN" altLang="zh-CN" sz="3200" b="1" dirty="0" smtClean="0"/>
              <a:t>根据噪声的来源进行分类，一般可以分为三类：内部噪声、人为噪声和自然噪声。</a:t>
            </a:r>
            <a:endParaRPr lang="en-US" altLang="zh-CN" sz="3200" b="1" dirty="0" smtClean="0"/>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1.4 </a:t>
            </a:r>
            <a:r>
              <a:rPr lang="zh-CN" altLang="en-US" sz="3800" dirty="0" smtClean="0"/>
              <a:t>移动通信中的噪声与干扰</a:t>
            </a:r>
            <a:endParaRPr lang="zh-CN" altLang="en-US" sz="3800" dirty="0" smtClean="0"/>
          </a:p>
        </p:txBody>
      </p:sp>
      <p:sp>
        <p:nvSpPr>
          <p:cNvPr id="37891"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1.4.2 </a:t>
            </a:r>
            <a:r>
              <a:rPr lang="zh-CN" altLang="en-US" sz="3200" b="1" dirty="0" smtClean="0"/>
              <a:t>干扰</a:t>
            </a:r>
            <a:endParaRPr lang="en-US" altLang="zh-CN" sz="3200" b="1" dirty="0" smtClean="0"/>
          </a:p>
          <a:p>
            <a:pPr eaLnBrk="1" hangingPunct="1">
              <a:lnSpc>
                <a:spcPct val="150000"/>
              </a:lnSpc>
            </a:pPr>
            <a:r>
              <a:rPr lang="en-US" altLang="zh-CN" sz="3200" b="1" dirty="0" smtClean="0"/>
              <a:t>      </a:t>
            </a:r>
            <a:r>
              <a:rPr lang="zh-CN" altLang="zh-CN" sz="3200" b="1" dirty="0" smtClean="0"/>
              <a:t>在移动通信网中，干扰一般包括同频干扰、邻道干扰、互调干扰、阻塞干扰、近端对远端的干扰、多径干扰以及多址干扰等。</a:t>
            </a:r>
            <a:endParaRPr lang="en-US" altLang="zh-CN" sz="3200" b="1" dirty="0" smtClean="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1.4 </a:t>
            </a:r>
            <a:r>
              <a:rPr lang="zh-CN" altLang="en-US" sz="3800" dirty="0" smtClean="0"/>
              <a:t>移动通信中的噪声与干扰</a:t>
            </a:r>
            <a:endParaRPr lang="zh-CN" altLang="en-US" sz="3800" dirty="0" smtClean="0"/>
          </a:p>
        </p:txBody>
      </p:sp>
      <p:sp>
        <p:nvSpPr>
          <p:cNvPr id="38915" name="Rectangle 3"/>
          <p:cNvSpPr>
            <a:spLocks noGrp="1" noChangeArrowheads="1"/>
          </p:cNvSpPr>
          <p:nvPr>
            <p:ph type="body" idx="1"/>
          </p:nvPr>
        </p:nvSpPr>
        <p:spPr>
          <a:xfrm>
            <a:off x="152400" y="1447800"/>
            <a:ext cx="8915400" cy="4038600"/>
          </a:xfrm>
        </p:spPr>
        <p:txBody>
          <a:bodyPr/>
          <a:lstStyle/>
          <a:p>
            <a:pPr eaLnBrk="1" hangingPunct="1"/>
            <a:r>
              <a:rPr lang="en-US" altLang="zh-CN" sz="3200" b="1" dirty="0" smtClean="0"/>
              <a:t>1.4.2 </a:t>
            </a:r>
            <a:r>
              <a:rPr lang="zh-CN" altLang="en-US" sz="3200" b="1" dirty="0" smtClean="0"/>
              <a:t>干扰</a:t>
            </a:r>
            <a:endParaRPr lang="en-US" altLang="zh-CN" sz="3200" b="1" dirty="0" smtClean="0"/>
          </a:p>
          <a:p>
            <a:pPr eaLnBrk="1" hangingPunct="1">
              <a:lnSpc>
                <a:spcPct val="150000"/>
              </a:lnSpc>
            </a:pPr>
            <a:r>
              <a:rPr lang="en-US" altLang="zh-CN" sz="3200" b="1" dirty="0" smtClean="0"/>
              <a:t>      </a:t>
            </a:r>
            <a:r>
              <a:rPr lang="zh-CN" altLang="zh-CN" sz="3200" b="1" dirty="0" smtClean="0"/>
              <a:t>在移动通信网中，干扰一般包括同频干扰、邻道干扰、互调干扰、阻塞干扰、近端对远端的干扰、多径干扰以及多址干扰等。</a:t>
            </a:r>
            <a:endParaRPr lang="en-US" altLang="zh-CN" sz="3200" b="1" dirty="0" smtClean="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3"/>
          <p:cNvSpPr>
            <a:spLocks noGrp="1" noChangeArrowheads="1"/>
          </p:cNvSpPr>
          <p:nvPr>
            <p:ph type="body" idx="1"/>
          </p:nvPr>
        </p:nvSpPr>
        <p:spPr>
          <a:xfrm>
            <a:off x="457200" y="1066800"/>
            <a:ext cx="8207375" cy="4724400"/>
          </a:xfrm>
        </p:spPr>
        <p:txBody>
          <a:bodyPr/>
          <a:lstStyle/>
          <a:p>
            <a:pPr algn="just" eaLnBrk="1" hangingPunct="1">
              <a:lnSpc>
                <a:spcPct val="150000"/>
              </a:lnSpc>
              <a:spcBef>
                <a:spcPts val="1200"/>
              </a:spcBef>
              <a:buClr>
                <a:schemeClr val="tx1"/>
              </a:buClr>
              <a:buFont typeface="Wingdings" panose="05000000000000000000" pitchFamily="2" charset="2"/>
              <a:buChar char="p"/>
            </a:pPr>
            <a:r>
              <a:rPr lang="zh-CN" altLang="en-US" b="1" dirty="0" smtClean="0">
                <a:latin typeface="黑体" panose="02010609060101010101" pitchFamily="49" charset="-122"/>
              </a:rPr>
              <a:t>干扰是限制移动通信系统性能的主要因素。</a:t>
            </a:r>
            <a:endParaRPr lang="zh-CN" altLang="en-US" b="1" dirty="0" smtClean="0">
              <a:latin typeface="黑体" panose="02010609060101010101" pitchFamily="49" charset="-122"/>
            </a:endParaRPr>
          </a:p>
          <a:p>
            <a:pPr algn="just" eaLnBrk="1" hangingPunct="1">
              <a:lnSpc>
                <a:spcPct val="150000"/>
              </a:lnSpc>
              <a:spcBef>
                <a:spcPts val="1200"/>
              </a:spcBef>
              <a:buFont typeface="Wingdings" panose="05000000000000000000" pitchFamily="2" charset="2"/>
              <a:buChar char="p"/>
            </a:pPr>
            <a:r>
              <a:rPr lang="zh-CN" altLang="en-US" b="1" dirty="0" smtClean="0">
                <a:latin typeface="黑体" panose="02010609060101010101" pitchFamily="49" charset="-122"/>
              </a:rPr>
              <a:t>在移动通信网中，无线电干扰一般分为：</a:t>
            </a:r>
            <a:endParaRPr lang="zh-CN" altLang="en-US" b="1" dirty="0" smtClean="0">
              <a:latin typeface="黑体" panose="02010609060101010101" pitchFamily="49" charset="-122"/>
            </a:endParaRPr>
          </a:p>
          <a:p>
            <a:pPr marL="342900" lvl="1" algn="just" eaLnBrk="1" hangingPunct="1">
              <a:lnSpc>
                <a:spcPct val="150000"/>
              </a:lnSpc>
              <a:spcBef>
                <a:spcPts val="1200"/>
              </a:spcBef>
              <a:buClr>
                <a:srgbClr val="FF0000"/>
              </a:buClr>
              <a:buFont typeface="Wingdings" panose="05000000000000000000" pitchFamily="2" charset="2"/>
              <a:buChar char="ü"/>
            </a:pPr>
            <a:r>
              <a:rPr lang="zh-CN" altLang="en-US" b="1" dirty="0" smtClean="0">
                <a:latin typeface="黑体" panose="02010609060101010101" pitchFamily="49" charset="-122"/>
              </a:rPr>
              <a:t> 同频干扰、邻道干扰、互调干扰、阻塞干扰</a:t>
            </a:r>
            <a:endParaRPr lang="zh-CN" altLang="en-US" b="1" dirty="0" smtClean="0">
              <a:latin typeface="黑体" panose="02010609060101010101" pitchFamily="49" charset="-122"/>
            </a:endParaRPr>
          </a:p>
          <a:p>
            <a:pPr marL="342900" lvl="1" algn="just" eaLnBrk="1" hangingPunct="1">
              <a:lnSpc>
                <a:spcPct val="150000"/>
              </a:lnSpc>
              <a:spcBef>
                <a:spcPts val="1200"/>
              </a:spcBef>
              <a:buClr>
                <a:srgbClr val="FF0000"/>
              </a:buClr>
              <a:buFont typeface="Wingdings" panose="05000000000000000000" pitchFamily="2" charset="2"/>
              <a:buChar char="ü"/>
            </a:pPr>
            <a:r>
              <a:rPr lang="zh-CN" altLang="en-US" b="1" dirty="0" smtClean="0">
                <a:latin typeface="黑体" panose="02010609060101010101" pitchFamily="49" charset="-122"/>
              </a:rPr>
              <a:t> 近端对远端的干扰</a:t>
            </a:r>
            <a:endParaRPr lang="zh-CN" altLang="en-US" b="1" dirty="0" smtClean="0">
              <a:latin typeface="黑体" panose="02010609060101010101" pitchFamily="49" charset="-122"/>
            </a:endParaRPr>
          </a:p>
        </p:txBody>
      </p:sp>
      <p:sp>
        <p:nvSpPr>
          <p:cNvPr id="5" name="矩形 4"/>
          <p:cNvSpPr/>
          <p:nvPr/>
        </p:nvSpPr>
        <p:spPr>
          <a:xfrm>
            <a:off x="571500" y="5072063"/>
            <a:ext cx="8143875" cy="574196"/>
          </a:xfrm>
          <a:prstGeom prst="rect">
            <a:avLst/>
          </a:prstGeom>
        </p:spPr>
        <p:txBody>
          <a:bodyPr>
            <a:spAutoFit/>
          </a:bodyPr>
          <a:lstStyle/>
          <a:p>
            <a:pPr marL="457200" indent="-457200">
              <a:lnSpc>
                <a:spcPct val="125000"/>
              </a:lnSpc>
              <a:buFont typeface="Wingdings" panose="05000000000000000000" pitchFamily="2" charset="2"/>
              <a:buNone/>
              <a:defRPr/>
            </a:pPr>
            <a:r>
              <a:rPr lang="en-US" altLang="zh-CN" sz="2800" b="1" dirty="0">
                <a:solidFill>
                  <a:srgbClr val="FF0000"/>
                </a:solidFill>
                <a:latin typeface="+mn-lt"/>
                <a:ea typeface="黑体" panose="02010609060101010101" pitchFamily="49" charset="-122"/>
              </a:rPr>
              <a:t>=》</a:t>
            </a:r>
            <a:r>
              <a:rPr lang="zh-CN" altLang="en-US" sz="2800" b="1" dirty="0">
                <a:solidFill>
                  <a:srgbClr val="FF0000"/>
                </a:solidFill>
                <a:latin typeface="+mn-lt"/>
                <a:ea typeface="黑体" panose="02010609060101010101" pitchFamily="49" charset="-122"/>
              </a:rPr>
              <a:t>若对移动通信网进行合理设计可削弱这些干扰！</a:t>
            </a:r>
            <a:endParaRPr lang="en-US" altLang="zh-CN" sz="2800" b="1" dirty="0">
              <a:solidFill>
                <a:srgbClr val="FF0000"/>
              </a:solidFill>
              <a:latin typeface="+mn-lt"/>
              <a:ea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533400" y="609600"/>
            <a:ext cx="7689850" cy="685800"/>
          </a:xfrm>
        </p:spPr>
        <p:txBody>
          <a:bodyPr/>
          <a:lstStyle/>
          <a:p>
            <a:pPr eaLnBrk="1" hangingPunct="1"/>
            <a:r>
              <a:rPr lang="en-US" altLang="zh-CN" sz="3600" smtClean="0">
                <a:solidFill>
                  <a:schemeClr val="bg1"/>
                </a:solidFill>
                <a:latin typeface="方正兰亭粗黑简体"/>
                <a:ea typeface="方正兰亭粗黑简体"/>
                <a:cs typeface="方正兰亭粗黑简体"/>
              </a:rPr>
              <a:t>1</a:t>
            </a:r>
            <a:r>
              <a:rPr lang="zh-CN" altLang="en-US" sz="3600" smtClean="0">
                <a:solidFill>
                  <a:schemeClr val="bg1"/>
                </a:solidFill>
                <a:latin typeface="方正兰亭粗黑简体"/>
                <a:ea typeface="方正兰亭粗黑简体"/>
                <a:cs typeface="方正兰亭粗黑简体"/>
              </a:rPr>
              <a:t>、</a:t>
            </a:r>
            <a:r>
              <a:rPr lang="en-US" altLang="zh-CN" sz="3600" smtClean="0">
                <a:solidFill>
                  <a:schemeClr val="tx1"/>
                </a:solidFill>
                <a:latin typeface="方正兰亭粗黑简体"/>
                <a:ea typeface="方正兰亭粗黑简体"/>
                <a:cs typeface="方正兰亭粗黑简体"/>
              </a:rPr>
              <a:t>1.</a:t>
            </a:r>
            <a:r>
              <a:rPr lang="zh-CN" altLang="en-GB" sz="3600" smtClean="0">
                <a:solidFill>
                  <a:schemeClr val="tx1"/>
                </a:solidFill>
                <a:latin typeface="方正兰亭粗黑简体"/>
                <a:ea typeface="方正兰亭粗黑简体"/>
                <a:cs typeface="方正兰亭粗黑简体"/>
              </a:rPr>
              <a:t>同频干扰</a:t>
            </a:r>
            <a:endParaRPr lang="zh-CN" altLang="en-US" sz="3600" smtClean="0">
              <a:solidFill>
                <a:schemeClr val="tx1"/>
              </a:solidFill>
              <a:latin typeface="方正兰亭粗黑简体"/>
              <a:ea typeface="方正兰亭粗黑简体"/>
              <a:cs typeface="方正兰亭粗黑简体"/>
            </a:endParaRPr>
          </a:p>
        </p:txBody>
      </p:sp>
      <p:sp>
        <p:nvSpPr>
          <p:cNvPr id="40963" name="Rectangle 3"/>
          <p:cNvSpPr>
            <a:spLocks noGrp="1" noChangeArrowheads="1"/>
          </p:cNvSpPr>
          <p:nvPr>
            <p:ph type="body" idx="1"/>
          </p:nvPr>
        </p:nvSpPr>
        <p:spPr>
          <a:xfrm>
            <a:off x="685800" y="1357313"/>
            <a:ext cx="8001000" cy="5286375"/>
          </a:xfrm>
        </p:spPr>
        <p:txBody>
          <a:bodyPr/>
          <a:lstStyle/>
          <a:p>
            <a:pPr algn="just" eaLnBrk="1" hangingPunct="1">
              <a:lnSpc>
                <a:spcPct val="150000"/>
              </a:lnSpc>
              <a:spcBef>
                <a:spcPts val="1200"/>
              </a:spcBef>
            </a:pPr>
            <a:r>
              <a:rPr lang="zh-CN" altLang="en-US" b="1" dirty="0" smtClean="0">
                <a:latin typeface="黑体" panose="02010609060101010101" pitchFamily="49" charset="-122"/>
              </a:rPr>
              <a:t>（</a:t>
            </a:r>
            <a:r>
              <a:rPr lang="en-US" altLang="zh-CN" b="1" dirty="0" smtClean="0">
                <a:latin typeface="黑体" panose="02010609060101010101" pitchFamily="49" charset="-122"/>
              </a:rPr>
              <a:t>1</a:t>
            </a:r>
            <a:r>
              <a:rPr lang="zh-CN" altLang="en-US" b="1" dirty="0" smtClean="0">
                <a:latin typeface="黑体" panose="02010609060101010101" pitchFamily="49" charset="-122"/>
              </a:rPr>
              <a:t>）基本概念</a:t>
            </a:r>
            <a:endParaRPr lang="en-US" altLang="zh-CN" b="1" dirty="0" smtClean="0">
              <a:latin typeface="黑体" panose="02010609060101010101" pitchFamily="49" charset="-122"/>
            </a:endParaRPr>
          </a:p>
          <a:p>
            <a:pPr algn="just" eaLnBrk="1" hangingPunct="1">
              <a:lnSpc>
                <a:spcPct val="150000"/>
              </a:lnSpc>
              <a:spcBef>
                <a:spcPts val="1200"/>
              </a:spcBef>
              <a:buFont typeface="Wingdings" panose="05000000000000000000" pitchFamily="2" charset="2"/>
              <a:buChar char="p"/>
            </a:pPr>
            <a:r>
              <a:rPr lang="zh-CN" altLang="en-US" b="1" dirty="0" smtClean="0">
                <a:latin typeface="黑体" panose="02010609060101010101" pitchFamily="49" charset="-122"/>
              </a:rPr>
              <a:t>定义：所有</a:t>
            </a:r>
            <a:r>
              <a:rPr lang="zh-CN" altLang="en-US" b="1" dirty="0" smtClean="0">
                <a:solidFill>
                  <a:srgbClr val="FF0000"/>
                </a:solidFill>
                <a:latin typeface="黑体" panose="02010609060101010101" pitchFamily="49" charset="-122"/>
              </a:rPr>
              <a:t>落在接收机通带内的与有用信号频率相同的干扰</a:t>
            </a:r>
            <a:r>
              <a:rPr lang="zh-CN" altLang="en-US" b="1" dirty="0" smtClean="0">
                <a:latin typeface="黑体" panose="02010609060101010101" pitchFamily="49" charset="-122"/>
              </a:rPr>
              <a:t>，又称为同信道干扰</a:t>
            </a:r>
            <a:r>
              <a:rPr lang="en-US" altLang="zh-CN" b="1" dirty="0" smtClean="0">
                <a:latin typeface="黑体" panose="02010609060101010101" pitchFamily="49" charset="-122"/>
              </a:rPr>
              <a:t>/</a:t>
            </a:r>
            <a:r>
              <a:rPr lang="zh-CN" altLang="en-US" b="1" dirty="0" smtClean="0">
                <a:latin typeface="黑体" panose="02010609060101010101" pitchFamily="49" charset="-122"/>
              </a:rPr>
              <a:t>同道干扰</a:t>
            </a:r>
            <a:r>
              <a:rPr lang="en-US" altLang="zh-CN" b="1" dirty="0" smtClean="0">
                <a:latin typeface="黑体" panose="02010609060101010101" pitchFamily="49" charset="-122"/>
              </a:rPr>
              <a:t>/</a:t>
            </a:r>
            <a:r>
              <a:rPr lang="zh-CN" altLang="en-US" b="1" dirty="0" smtClean="0">
                <a:latin typeface="黑体" panose="02010609060101010101" pitchFamily="49" charset="-122"/>
              </a:rPr>
              <a:t>共道干扰。</a:t>
            </a:r>
            <a:endParaRPr lang="zh-CN" altLang="en-US" b="1" dirty="0" smtClean="0">
              <a:latin typeface="黑体" panose="02010609060101010101" pitchFamily="49" charset="-122"/>
            </a:endParaRPr>
          </a:p>
          <a:p>
            <a:pPr algn="just" eaLnBrk="1" hangingPunct="1">
              <a:lnSpc>
                <a:spcPct val="150000"/>
              </a:lnSpc>
              <a:spcBef>
                <a:spcPts val="1200"/>
              </a:spcBef>
              <a:buFont typeface="Wingdings" panose="05000000000000000000" pitchFamily="2" charset="2"/>
              <a:buChar char="p"/>
            </a:pPr>
            <a:r>
              <a:rPr lang="zh-CN" altLang="en-US" b="1" dirty="0" smtClean="0">
                <a:latin typeface="黑体" panose="02010609060101010101" pitchFamily="49" charset="-122"/>
              </a:rPr>
              <a:t>采用频域滤波的方法能够消除同频干扰吗？</a:t>
            </a:r>
            <a:endParaRPr lang="zh-CN" altLang="en-US" b="1" dirty="0" smtClean="0">
              <a:latin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3"/>
          <p:cNvSpPr>
            <a:spLocks noGrp="1" noChangeArrowheads="1"/>
          </p:cNvSpPr>
          <p:nvPr>
            <p:ph type="body" idx="1"/>
          </p:nvPr>
        </p:nvSpPr>
        <p:spPr>
          <a:xfrm>
            <a:off x="685800" y="1143000"/>
            <a:ext cx="7772400" cy="5143500"/>
          </a:xfrm>
        </p:spPr>
        <p:txBody>
          <a:bodyPr/>
          <a:lstStyle/>
          <a:p>
            <a:pPr algn="just" eaLnBrk="1" hangingPunct="1">
              <a:lnSpc>
                <a:spcPct val="150000"/>
              </a:lnSpc>
              <a:buClr>
                <a:schemeClr val="tx1"/>
              </a:buClr>
            </a:pPr>
            <a:r>
              <a:rPr lang="zh-CN" altLang="en-US" b="1" dirty="0" smtClean="0">
                <a:latin typeface="黑体" panose="02010609060101010101" pitchFamily="49" charset="-122"/>
              </a:rPr>
              <a:t>（</a:t>
            </a:r>
            <a:r>
              <a:rPr lang="en-US" altLang="zh-CN" b="1" dirty="0" smtClean="0">
                <a:latin typeface="黑体" panose="02010609060101010101" pitchFamily="49" charset="-122"/>
              </a:rPr>
              <a:t>2</a:t>
            </a:r>
            <a:r>
              <a:rPr lang="zh-CN" altLang="en-US" b="1" dirty="0" smtClean="0">
                <a:latin typeface="黑体" panose="02010609060101010101" pitchFamily="49" charset="-122"/>
              </a:rPr>
              <a:t>）同频干扰产生的原因</a:t>
            </a:r>
            <a:endParaRPr lang="en-US" altLang="zh-CN" b="1" dirty="0" smtClean="0">
              <a:latin typeface="黑体" panose="02010609060101010101" pitchFamily="49" charset="-122"/>
            </a:endParaRPr>
          </a:p>
          <a:p>
            <a:pPr algn="just" eaLnBrk="1" hangingPunct="1">
              <a:lnSpc>
                <a:spcPct val="150000"/>
              </a:lnSpc>
              <a:buClr>
                <a:schemeClr val="tx1"/>
              </a:buClr>
              <a:buFont typeface="Wingdings" panose="05000000000000000000" pitchFamily="2" charset="2"/>
              <a:buChar char="p"/>
            </a:pPr>
            <a:r>
              <a:rPr lang="zh-CN" altLang="en-US" b="1" dirty="0" smtClean="0">
                <a:latin typeface="黑体" panose="02010609060101010101" pitchFamily="49" charset="-122"/>
                <a:cs typeface="Times New Roman" panose="02020603050405020304" pitchFamily="18" charset="0"/>
              </a:rPr>
              <a:t> </a:t>
            </a:r>
            <a:r>
              <a:rPr lang="zh-CN" altLang="en-US" sz="2400" b="1" dirty="0" smtClean="0">
                <a:latin typeface="黑体" panose="02010609060101010101" pitchFamily="49" charset="-122"/>
                <a:cs typeface="Times New Roman" panose="02020603050405020304" pitchFamily="18" charset="0"/>
              </a:rPr>
              <a:t>为了提高频率利用率，在相隔一定距离以外，可以使用相同的频率，称为频率复用或同频复用。</a:t>
            </a:r>
            <a:endParaRPr lang="zh-CN" altLang="en-US" sz="2400" b="1" dirty="0" smtClean="0">
              <a:latin typeface="黑体" panose="02010609060101010101" pitchFamily="49" charset="-122"/>
              <a:cs typeface="Times New Roman" panose="02020603050405020304" pitchFamily="18" charset="0"/>
            </a:endParaRPr>
          </a:p>
          <a:p>
            <a:pPr algn="just" eaLnBrk="1" hangingPunct="1">
              <a:lnSpc>
                <a:spcPct val="150000"/>
              </a:lnSpc>
              <a:buFont typeface="Wingdings" panose="05000000000000000000" pitchFamily="2" charset="2"/>
              <a:buChar char="p"/>
            </a:pPr>
            <a:r>
              <a:rPr lang="zh-CN" altLang="en-US" sz="2400" b="1" dirty="0" smtClean="0">
                <a:latin typeface="黑体" panose="02010609060101010101" pitchFamily="49" charset="-122"/>
                <a:cs typeface="Times New Roman" panose="02020603050405020304" pitchFamily="18" charset="0"/>
              </a:rPr>
              <a:t>同频复用带来了什么问题？</a:t>
            </a:r>
            <a:endParaRPr lang="en-US" altLang="zh-CN" sz="2400" b="1" dirty="0" smtClean="0">
              <a:latin typeface="黑体" panose="02010609060101010101" pitchFamily="49" charset="-122"/>
              <a:cs typeface="Times New Roman" panose="02020603050405020304" pitchFamily="18" charset="0"/>
            </a:endParaRPr>
          </a:p>
          <a:p>
            <a:pPr marL="342900" lvl="1" algn="just" eaLnBrk="1" hangingPunct="1">
              <a:lnSpc>
                <a:spcPct val="150000"/>
              </a:lnSpc>
              <a:buFont typeface="Wingdings" panose="05000000000000000000" pitchFamily="2" charset="2"/>
              <a:buChar char="ü"/>
            </a:pPr>
            <a:r>
              <a:rPr lang="zh-CN" altLang="en-US" b="1" dirty="0" smtClean="0">
                <a:solidFill>
                  <a:srgbClr val="FF0000"/>
                </a:solidFill>
                <a:latin typeface="黑体" panose="02010609060101010101" pitchFamily="49" charset="-122"/>
                <a:cs typeface="Times New Roman" panose="02020603050405020304" pitchFamily="18" charset="0"/>
              </a:rPr>
              <a:t>同频干扰</a:t>
            </a:r>
            <a:endParaRPr lang="en-US" altLang="zh-CN" b="1" dirty="0" smtClean="0">
              <a:solidFill>
                <a:srgbClr val="FF0000"/>
              </a:solidFill>
              <a:latin typeface="黑体" panose="02010609060101010101" pitchFamily="49" charset="-122"/>
              <a:cs typeface="Times New Roman" panose="02020603050405020304" pitchFamily="18" charset="0"/>
            </a:endParaRPr>
          </a:p>
          <a:p>
            <a:pPr algn="just" eaLnBrk="1" hangingPunct="1">
              <a:lnSpc>
                <a:spcPct val="150000"/>
              </a:lnSpc>
              <a:buFont typeface="Wingdings" panose="05000000000000000000" pitchFamily="2" charset="2"/>
              <a:buChar char="p"/>
            </a:pPr>
            <a:r>
              <a:rPr lang="zh-CN" altLang="en-US" sz="2400" b="1" dirty="0" smtClean="0">
                <a:latin typeface="黑体" panose="02010609060101010101" pitchFamily="49" charset="-122"/>
                <a:cs typeface="Times New Roman" panose="02020603050405020304" pitchFamily="18" charset="0"/>
              </a:rPr>
              <a:t>同频复用的限制条件是什么？</a:t>
            </a:r>
            <a:endParaRPr lang="en-US" altLang="zh-CN" sz="2400" b="1" dirty="0" smtClean="0">
              <a:latin typeface="黑体" panose="02010609060101010101" pitchFamily="49" charset="-122"/>
              <a:cs typeface="Times New Roman" panose="02020603050405020304" pitchFamily="18" charset="0"/>
            </a:endParaRPr>
          </a:p>
          <a:p>
            <a:pPr marL="342900" lvl="1" algn="just" eaLnBrk="1" hangingPunct="1">
              <a:lnSpc>
                <a:spcPct val="150000"/>
              </a:lnSpc>
              <a:buFont typeface="Wingdings" panose="05000000000000000000" pitchFamily="2" charset="2"/>
              <a:buChar char="ü"/>
            </a:pPr>
            <a:r>
              <a:rPr lang="zh-CN" altLang="en-US" b="1" dirty="0" smtClean="0">
                <a:solidFill>
                  <a:srgbClr val="FF0000"/>
                </a:solidFill>
                <a:latin typeface="黑体" panose="02010609060101010101" pitchFamily="49" charset="-122"/>
                <a:cs typeface="Times New Roman" panose="02020603050405020304" pitchFamily="18" charset="0"/>
              </a:rPr>
              <a:t>同频干扰不能过大</a:t>
            </a:r>
            <a:endParaRPr lang="en-US" altLang="zh-CN" b="1" dirty="0" smtClean="0">
              <a:solidFill>
                <a:srgbClr val="FF0000"/>
              </a:solidFill>
              <a:latin typeface="黑体" panose="02010609060101010101" pitchFamily="49" charset="-122"/>
              <a:cs typeface="Times New Roman" panose="02020603050405020304" pitchFamily="18" charset="0"/>
            </a:endParaRPr>
          </a:p>
          <a:p>
            <a:pPr algn="just" eaLnBrk="1" hangingPunct="1"/>
            <a:endParaRPr lang="zh-CN" altLang="en-US" dirty="0" smtClean="0">
              <a:latin typeface="黑体" panose="02010609060101010101" pitchFamily="49" charset="-122"/>
              <a:cs typeface="Times New Roman" panose="02020603050405020304"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844">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84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8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0" name="Rectangle 3"/>
          <p:cNvSpPr>
            <a:spLocks noGrp="1" noChangeArrowheads="1"/>
          </p:cNvSpPr>
          <p:nvPr>
            <p:ph type="body" idx="1"/>
          </p:nvPr>
        </p:nvSpPr>
        <p:spPr>
          <a:xfrm>
            <a:off x="377825" y="762000"/>
            <a:ext cx="8601075" cy="4724400"/>
          </a:xfrm>
        </p:spPr>
        <p:txBody>
          <a:bodyPr/>
          <a:lstStyle/>
          <a:p>
            <a:pPr eaLnBrk="1" hangingPunct="1">
              <a:lnSpc>
                <a:spcPct val="150000"/>
              </a:lnSpc>
              <a:spcBef>
                <a:spcPts val="1200"/>
              </a:spcBef>
              <a:buClr>
                <a:schemeClr val="accent1">
                  <a:lumMod val="75000"/>
                </a:schemeClr>
              </a:buClr>
              <a:defRPr/>
            </a:pPr>
            <a:r>
              <a:rPr lang="zh-CN" altLang="en-US" b="1" dirty="0" smtClean="0">
                <a:latin typeface="黑体" panose="02010609060101010101" pitchFamily="49" charset="-122"/>
              </a:rPr>
              <a:t>（</a:t>
            </a:r>
            <a:r>
              <a:rPr lang="en-US" altLang="zh-CN" b="1" dirty="0" smtClean="0">
                <a:latin typeface="黑体" panose="02010609060101010101" pitchFamily="49" charset="-122"/>
              </a:rPr>
              <a:t>3</a:t>
            </a:r>
            <a:r>
              <a:rPr lang="zh-CN" altLang="en-US" b="1" dirty="0" smtClean="0">
                <a:latin typeface="黑体" panose="02010609060101010101" pitchFamily="49" charset="-122"/>
              </a:rPr>
              <a:t>） 同频干扰会带来的</a:t>
            </a:r>
            <a:r>
              <a:rPr lang="zh-CN" altLang="en-US" b="1" dirty="0" smtClean="0">
                <a:solidFill>
                  <a:srgbClr val="FF0000"/>
                </a:solidFill>
                <a:latin typeface="黑体" panose="02010609060101010101" pitchFamily="49" charset="-122"/>
              </a:rPr>
              <a:t>问题</a:t>
            </a:r>
            <a:endParaRPr lang="zh-CN" altLang="en-US" b="1" dirty="0" smtClean="0">
              <a:solidFill>
                <a:srgbClr val="000099"/>
              </a:solidFill>
              <a:latin typeface="黑体" panose="02010609060101010101" pitchFamily="49" charset="-122"/>
            </a:endParaRPr>
          </a:p>
          <a:p>
            <a:pPr lvl="1" eaLnBrk="1" hangingPunct="1">
              <a:lnSpc>
                <a:spcPct val="150000"/>
              </a:lnSpc>
              <a:spcBef>
                <a:spcPts val="1200"/>
              </a:spcBef>
              <a:buClr>
                <a:srgbClr val="0000FF"/>
              </a:buClr>
              <a:defRPr/>
            </a:pPr>
            <a:r>
              <a:rPr lang="zh-CN" altLang="en-US" b="1" dirty="0" smtClean="0">
                <a:latin typeface="黑体" panose="02010609060101010101" pitchFamily="49" charset="-122"/>
              </a:rPr>
              <a:t>蜂窝系统 </a:t>
            </a:r>
            <a:endParaRPr lang="en-US" altLang="zh-CN" b="1" dirty="0" smtClean="0">
              <a:latin typeface="黑体" panose="02010609060101010101" pitchFamily="49" charset="-122"/>
            </a:endParaRPr>
          </a:p>
          <a:p>
            <a:pPr lvl="1" eaLnBrk="1" hangingPunct="1">
              <a:lnSpc>
                <a:spcPct val="150000"/>
              </a:lnSpc>
              <a:spcBef>
                <a:spcPts val="1200"/>
              </a:spcBef>
              <a:buClr>
                <a:srgbClr val="0000FF"/>
              </a:buClr>
              <a:buFont typeface="Wingdings" panose="05000000000000000000" pitchFamily="2" charset="2"/>
              <a:buChar char="p"/>
              <a:defRPr/>
            </a:pPr>
            <a:r>
              <a:rPr lang="zh-CN" altLang="en-US" b="1" dirty="0" smtClean="0">
                <a:latin typeface="黑体" panose="02010609060101010101" pitchFamily="49" charset="-122"/>
              </a:rPr>
              <a:t>影响链路性能</a:t>
            </a:r>
            <a:endParaRPr lang="zh-CN" altLang="en-US" b="1" dirty="0" smtClean="0">
              <a:latin typeface="黑体" panose="02010609060101010101" pitchFamily="49" charset="-122"/>
            </a:endParaRPr>
          </a:p>
          <a:p>
            <a:pPr lvl="1" eaLnBrk="1" hangingPunct="1">
              <a:lnSpc>
                <a:spcPct val="150000"/>
              </a:lnSpc>
              <a:spcBef>
                <a:spcPts val="1200"/>
              </a:spcBef>
              <a:buClr>
                <a:srgbClr val="0000FF"/>
              </a:buClr>
              <a:buFont typeface="Wingdings" panose="05000000000000000000" pitchFamily="2" charset="2"/>
              <a:buChar char="p"/>
              <a:defRPr/>
            </a:pPr>
            <a:r>
              <a:rPr lang="zh-CN" altLang="en-US" b="1" dirty="0" smtClean="0">
                <a:latin typeface="黑体" panose="02010609060101010101" pitchFamily="49" charset="-122"/>
              </a:rPr>
              <a:t> 影响频率复用方案的选择</a:t>
            </a:r>
            <a:endParaRPr lang="zh-CN" altLang="en-US" b="1" dirty="0" smtClean="0">
              <a:latin typeface="黑体" panose="02010609060101010101" pitchFamily="49" charset="-122"/>
            </a:endParaRPr>
          </a:p>
          <a:p>
            <a:pPr lvl="1" eaLnBrk="1" hangingPunct="1">
              <a:lnSpc>
                <a:spcPct val="150000"/>
              </a:lnSpc>
              <a:spcBef>
                <a:spcPts val="1200"/>
              </a:spcBef>
              <a:buClr>
                <a:srgbClr val="0000FF"/>
              </a:buClr>
              <a:buFont typeface="Wingdings" panose="05000000000000000000" pitchFamily="2" charset="2"/>
              <a:buChar char="p"/>
              <a:defRPr/>
            </a:pPr>
            <a:r>
              <a:rPr lang="zh-CN" altLang="en-US" b="1" dirty="0" smtClean="0">
                <a:latin typeface="黑体" panose="02010609060101010101" pitchFamily="49" charset="-122"/>
              </a:rPr>
              <a:t> 限制系统的容量</a:t>
            </a:r>
            <a:endParaRPr lang="zh-CN" altLang="en-US" b="1" dirty="0" smtClean="0">
              <a:latin typeface="黑体" panose="02010609060101010101" pitchFamily="49" charset="-122"/>
            </a:endParaRPr>
          </a:p>
        </p:txBody>
      </p:sp>
      <p:sp>
        <p:nvSpPr>
          <p:cNvPr id="5" name="AutoShape 8"/>
          <p:cNvSpPr>
            <a:spLocks noChangeArrowheads="1"/>
          </p:cNvSpPr>
          <p:nvPr/>
        </p:nvSpPr>
        <p:spPr bwMode="auto">
          <a:xfrm>
            <a:off x="785813" y="4572000"/>
            <a:ext cx="7786687" cy="1571625"/>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a:lnSpc>
                <a:spcPct val="150000"/>
              </a:lnSpc>
              <a:defRPr/>
            </a:pPr>
            <a:r>
              <a:rPr lang="zh-CN" altLang="en-US" sz="3200" dirty="0">
                <a:solidFill>
                  <a:srgbClr val="000099"/>
                </a:solidFill>
                <a:latin typeface="黑体" panose="02010609060101010101" pitchFamily="49" charset="-122"/>
                <a:ea typeface="黑体" panose="02010609060101010101" pitchFamily="49" charset="-122"/>
              </a:rPr>
              <a:t>    </a:t>
            </a:r>
            <a:r>
              <a:rPr lang="zh-CN" altLang="en-US" sz="3200" b="1" dirty="0">
                <a:solidFill>
                  <a:srgbClr val="FF0000"/>
                </a:solidFill>
                <a:latin typeface="黑体" panose="02010609060101010101" pitchFamily="49" charset="-122"/>
                <a:ea typeface="黑体" panose="02010609060101010101" pitchFamily="49" charset="-122"/>
              </a:rPr>
              <a:t>需要通过合理的系统设计降低同频干扰的影响！</a:t>
            </a:r>
            <a:endParaRPr kumimoji="1" lang="zh-CN" altLang="en-US" sz="3200" b="1" kern="0" dirty="0">
              <a:solidFill>
                <a:srgbClr val="FF0000"/>
              </a:solidFill>
              <a:latin typeface="黑体" panose="02010609060101010101" pitchFamily="49" charset="-122"/>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animEffect transition="in" filter="blinds(horizontal)">
                                      <p:cBhvr>
                                        <p:cTn id="7" dur="500"/>
                                        <p:tgtEl>
                                          <p:spTgt spid="29700">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9700">
                                            <p:txEl>
                                              <p:pRg st="2" end="2"/>
                                            </p:txEl>
                                          </p:spTgt>
                                        </p:tgtEl>
                                        <p:attrNameLst>
                                          <p:attrName>style.visibility</p:attrName>
                                        </p:attrNameLst>
                                      </p:cBhvr>
                                      <p:to>
                                        <p:strVal val="visible"/>
                                      </p:to>
                                    </p:set>
                                    <p:animEffect transition="in" filter="blinds(horizontal)">
                                      <p:cBhvr>
                                        <p:cTn id="10" dur="500"/>
                                        <p:tgtEl>
                                          <p:spTgt spid="29700">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9700">
                                            <p:txEl>
                                              <p:pRg st="3" end="3"/>
                                            </p:txEl>
                                          </p:spTgt>
                                        </p:tgtEl>
                                        <p:attrNameLst>
                                          <p:attrName>style.visibility</p:attrName>
                                        </p:attrNameLst>
                                      </p:cBhvr>
                                      <p:to>
                                        <p:strVal val="visible"/>
                                      </p:to>
                                    </p:set>
                                    <p:animEffect transition="in" filter="blinds(horizontal)">
                                      <p:cBhvr>
                                        <p:cTn id="13" dur="500"/>
                                        <p:tgtEl>
                                          <p:spTgt spid="29700">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9700">
                                            <p:txEl>
                                              <p:pRg st="4" end="4"/>
                                            </p:txEl>
                                          </p:spTgt>
                                        </p:tgtEl>
                                        <p:attrNameLst>
                                          <p:attrName>style.visibility</p:attrName>
                                        </p:attrNameLst>
                                      </p:cBhvr>
                                      <p:to>
                                        <p:strVal val="visible"/>
                                      </p:to>
                                    </p:set>
                                    <p:animEffect transition="in" filter="blinds(horizontal)">
                                      <p:cBhvr>
                                        <p:cTn id="16" dur="500"/>
                                        <p:tgtEl>
                                          <p:spTgt spid="29700">
                                            <p:txEl>
                                              <p:pRg st="4" end="4"/>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1752600" y="457200"/>
            <a:ext cx="5464175" cy="685800"/>
          </a:xfrm>
        </p:spPr>
        <p:txBody>
          <a:bodyPr/>
          <a:lstStyle/>
          <a:p>
            <a:pPr eaLnBrk="1" hangingPunct="1"/>
            <a:r>
              <a:rPr lang="en-US" altLang="zh-CN" sz="3600" smtClean="0">
                <a:solidFill>
                  <a:schemeClr val="tx1"/>
                </a:solidFill>
                <a:latin typeface="方正兰亭粗黑简体"/>
                <a:ea typeface="方正兰亭粗黑简体"/>
                <a:cs typeface="方正兰亭粗黑简体"/>
              </a:rPr>
              <a:t>2</a:t>
            </a:r>
            <a:r>
              <a:rPr lang="zh-CN" altLang="en-US" sz="3600" smtClean="0">
                <a:solidFill>
                  <a:schemeClr val="tx1"/>
                </a:solidFill>
                <a:latin typeface="方正兰亭粗黑简体"/>
                <a:ea typeface="方正兰亭粗黑简体"/>
                <a:cs typeface="方正兰亭粗黑简体"/>
              </a:rPr>
              <a:t>、邻道干扰</a:t>
            </a:r>
            <a:endParaRPr lang="zh-CN" altLang="en-US" sz="3600" smtClean="0">
              <a:solidFill>
                <a:schemeClr val="tx1"/>
              </a:solidFill>
              <a:latin typeface="方正兰亭粗黑简体"/>
              <a:ea typeface="方正兰亭粗黑简体"/>
              <a:cs typeface="方正兰亭粗黑简体"/>
            </a:endParaRPr>
          </a:p>
        </p:txBody>
      </p:sp>
      <p:sp>
        <p:nvSpPr>
          <p:cNvPr id="41988" name="Rectangle 3"/>
          <p:cNvSpPr>
            <a:spLocks noGrp="1" noChangeArrowheads="1"/>
          </p:cNvSpPr>
          <p:nvPr>
            <p:ph type="body" idx="1"/>
          </p:nvPr>
        </p:nvSpPr>
        <p:spPr>
          <a:xfrm>
            <a:off x="642938" y="1357313"/>
            <a:ext cx="7958137" cy="4516437"/>
          </a:xfrm>
        </p:spPr>
        <p:txBody>
          <a:bodyPr/>
          <a:lstStyle/>
          <a:p>
            <a:pPr algn="just" eaLnBrk="1" hangingPunct="1">
              <a:lnSpc>
                <a:spcPct val="150000"/>
              </a:lnSpc>
              <a:spcBef>
                <a:spcPts val="1200"/>
              </a:spcBef>
            </a:pPr>
            <a:r>
              <a:rPr lang="zh-CN" altLang="en-US" b="1" dirty="0" smtClean="0">
                <a:latin typeface="黑体" panose="02010609060101010101" pitchFamily="49" charset="-122"/>
                <a:cs typeface="方正兰亭粗黑简体"/>
              </a:rPr>
              <a:t>（</a:t>
            </a:r>
            <a:r>
              <a:rPr lang="en-US" altLang="zh-CN" b="1" dirty="0" smtClean="0">
                <a:latin typeface="黑体" panose="02010609060101010101" pitchFamily="49" charset="-122"/>
                <a:cs typeface="方正兰亭粗黑简体"/>
              </a:rPr>
              <a:t>1</a:t>
            </a:r>
            <a:r>
              <a:rPr lang="zh-CN" altLang="en-US" b="1" dirty="0" smtClean="0">
                <a:latin typeface="黑体" panose="02010609060101010101" pitchFamily="49" charset="-122"/>
                <a:cs typeface="方正兰亭粗黑简体"/>
              </a:rPr>
              <a:t>）基本概念</a:t>
            </a:r>
            <a:endParaRPr lang="en-US" altLang="zh-CN" b="1" dirty="0" smtClean="0">
              <a:latin typeface="黑体" panose="02010609060101010101" pitchFamily="49" charset="-122"/>
              <a:cs typeface="方正兰亭粗黑简体"/>
            </a:endParaRPr>
          </a:p>
          <a:p>
            <a:pPr algn="just" eaLnBrk="1" hangingPunct="1">
              <a:lnSpc>
                <a:spcPct val="150000"/>
              </a:lnSpc>
              <a:spcBef>
                <a:spcPts val="1200"/>
              </a:spcBef>
              <a:buFont typeface="Wingdings" panose="05000000000000000000" pitchFamily="2" charset="2"/>
              <a:buChar char="p"/>
            </a:pPr>
            <a:r>
              <a:rPr lang="zh-CN" altLang="en-US" b="1" dirty="0" smtClean="0">
                <a:latin typeface="黑体" panose="02010609060101010101" pitchFamily="49" charset="-122"/>
                <a:cs typeface="方正兰亭粗黑简体"/>
              </a:rPr>
              <a:t> 定义：指</a:t>
            </a:r>
            <a:r>
              <a:rPr lang="zh-CN" altLang="en-US" b="1" dirty="0" smtClean="0">
                <a:solidFill>
                  <a:srgbClr val="FF0000"/>
                </a:solidFill>
                <a:latin typeface="黑体" panose="02010609060101010101" pitchFamily="49" charset="-122"/>
                <a:cs typeface="方正兰亭粗黑简体"/>
              </a:rPr>
              <a:t>相邻</a:t>
            </a:r>
            <a:r>
              <a:rPr lang="zh-CN" altLang="en-US" b="1" dirty="0" smtClean="0">
                <a:latin typeface="黑体" panose="02010609060101010101" pitchFamily="49" charset="-122"/>
                <a:cs typeface="方正兰亭粗黑简体"/>
              </a:rPr>
              <a:t>信道或</a:t>
            </a:r>
            <a:r>
              <a:rPr lang="zh-CN" altLang="en-US" b="1" dirty="0" smtClean="0">
                <a:solidFill>
                  <a:srgbClr val="FF0000"/>
                </a:solidFill>
                <a:latin typeface="黑体" panose="02010609060101010101" pitchFamily="49" charset="-122"/>
                <a:cs typeface="方正兰亭粗黑简体"/>
              </a:rPr>
              <a:t>邻近</a:t>
            </a:r>
            <a:r>
              <a:rPr lang="zh-CN" altLang="en-US" b="1" dirty="0" smtClean="0">
                <a:latin typeface="黑体" panose="02010609060101010101" pitchFamily="49" charset="-122"/>
                <a:cs typeface="方正兰亭粗黑简体"/>
              </a:rPr>
              <a:t>信道的信号相互干扰。</a:t>
            </a:r>
            <a:endParaRPr lang="zh-CN" altLang="en-US" b="1" dirty="0" smtClean="0">
              <a:latin typeface="黑体" panose="02010609060101010101" pitchFamily="49" charset="-122"/>
              <a:cs typeface="方正兰亭粗黑简体"/>
            </a:endParaRPr>
          </a:p>
          <a:p>
            <a:pPr algn="just" eaLnBrk="1" hangingPunct="1">
              <a:lnSpc>
                <a:spcPct val="150000"/>
              </a:lnSpc>
              <a:spcBef>
                <a:spcPts val="1200"/>
              </a:spcBef>
              <a:buFont typeface="Wingdings" panose="05000000000000000000" pitchFamily="2" charset="2"/>
              <a:buChar char="p"/>
            </a:pPr>
            <a:r>
              <a:rPr lang="zh-CN" altLang="en-US" b="1" dirty="0" smtClean="0">
                <a:latin typeface="黑体" panose="02010609060101010101" pitchFamily="49" charset="-122"/>
                <a:cs typeface="方正兰亭粗黑简体"/>
              </a:rPr>
              <a:t> 产生邻道干扰的原因？</a:t>
            </a:r>
            <a:endParaRPr lang="zh-CN" altLang="en-US" b="1" dirty="0" smtClean="0">
              <a:latin typeface="黑体" panose="02010609060101010101" pitchFamily="49" charset="-122"/>
              <a:cs typeface="方正兰亭粗黑简体"/>
            </a:endParaRPr>
          </a:p>
          <a:p>
            <a:pPr marL="342900" lvl="1" algn="just" eaLnBrk="1" hangingPunct="1">
              <a:lnSpc>
                <a:spcPct val="150000"/>
              </a:lnSpc>
              <a:spcBef>
                <a:spcPts val="1200"/>
              </a:spcBef>
              <a:buClr>
                <a:srgbClr val="FF0000"/>
              </a:buClr>
              <a:buFont typeface="Wingdings" panose="05000000000000000000" pitchFamily="2" charset="2"/>
              <a:buChar char="ü"/>
            </a:pPr>
            <a:r>
              <a:rPr lang="zh-CN" altLang="en-US" b="1" dirty="0" smtClean="0">
                <a:latin typeface="黑体" panose="02010609060101010101" pitchFamily="49" charset="-122"/>
                <a:cs typeface="方正兰亭粗黑简体"/>
              </a:rPr>
              <a:t> 接收</a:t>
            </a:r>
            <a:r>
              <a:rPr lang="en-US" altLang="zh-CN" b="1" dirty="0" smtClean="0">
                <a:latin typeface="黑体" panose="02010609060101010101" pitchFamily="49" charset="-122"/>
                <a:cs typeface="方正兰亭粗黑简体"/>
              </a:rPr>
              <a:t>/</a:t>
            </a:r>
            <a:r>
              <a:rPr lang="zh-CN" altLang="en-US" b="1" dirty="0" smtClean="0">
                <a:latin typeface="黑体" panose="02010609060101010101" pitchFamily="49" charset="-122"/>
                <a:cs typeface="方正兰亭粗黑简体"/>
              </a:rPr>
              <a:t>发射滤波器不理想</a:t>
            </a:r>
            <a:endParaRPr lang="en-US" altLang="zh-CN" b="1" dirty="0" smtClean="0">
              <a:latin typeface="黑体" panose="02010609060101010101" pitchFamily="49" charset="-122"/>
              <a:cs typeface="方正兰亭粗黑简体"/>
            </a:endParaRPr>
          </a:p>
          <a:p>
            <a:pPr marL="342900" lvl="1" algn="just" eaLnBrk="1" hangingPunct="1">
              <a:lnSpc>
                <a:spcPct val="150000"/>
              </a:lnSpc>
              <a:spcBef>
                <a:spcPts val="1200"/>
              </a:spcBef>
              <a:buClr>
                <a:srgbClr val="FF0000"/>
              </a:buClr>
              <a:buFont typeface="Wingdings" panose="05000000000000000000" pitchFamily="2" charset="2"/>
              <a:buChar char="ü"/>
            </a:pPr>
            <a:r>
              <a:rPr lang="zh-CN" altLang="en-US" b="1" dirty="0" smtClean="0">
                <a:latin typeface="黑体" panose="02010609060101010101" pitchFamily="49" charset="-122"/>
                <a:cs typeface="方正兰亭粗黑简体"/>
              </a:rPr>
              <a:t> 相邻频率信号泄漏到传输带宽内</a:t>
            </a:r>
            <a:endParaRPr lang="zh-CN" altLang="en-US" b="1" dirty="0" smtClean="0">
              <a:latin typeface="黑体" panose="02010609060101010101" pitchFamily="49" charset="-122"/>
              <a:cs typeface="方正兰亭粗黑简体"/>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988">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198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1.1 </a:t>
            </a:r>
            <a:r>
              <a:rPr lang="zh-CN" altLang="en-US" sz="3800" dirty="0" smtClean="0"/>
              <a:t>移动通信的特点</a:t>
            </a:r>
            <a:endParaRPr lang="zh-CN" altLang="en-US" sz="3800" dirty="0" smtClean="0"/>
          </a:p>
        </p:txBody>
      </p:sp>
      <p:sp>
        <p:nvSpPr>
          <p:cNvPr id="12291" name="Rectangle 3"/>
          <p:cNvSpPr>
            <a:spLocks noGrp="1" noChangeArrowheads="1"/>
          </p:cNvSpPr>
          <p:nvPr>
            <p:ph type="body" idx="1"/>
          </p:nvPr>
        </p:nvSpPr>
        <p:spPr>
          <a:xfrm>
            <a:off x="558800" y="1564850"/>
            <a:ext cx="8229600" cy="4481512"/>
          </a:xfrm>
        </p:spPr>
        <p:txBody>
          <a:bodyPr/>
          <a:lstStyle/>
          <a:p>
            <a:pPr eaLnBrk="1" hangingPunct="1">
              <a:lnSpc>
                <a:spcPct val="90000"/>
              </a:lnSpc>
              <a:defRPr/>
            </a:pPr>
            <a:r>
              <a:rPr lang="en-US" altLang="zh-CN" b="1" dirty="0" smtClean="0">
                <a:latin typeface="黑体" panose="02010609060101010101" pitchFamily="49" charset="-122"/>
              </a:rPr>
              <a:t>2.</a:t>
            </a:r>
            <a:r>
              <a:rPr lang="zh-CN" altLang="en-US" b="1" dirty="0" smtClean="0">
                <a:latin typeface="黑体" panose="02010609060101010101" pitchFamily="49" charset="-122"/>
              </a:rPr>
              <a:t>特点</a:t>
            </a:r>
            <a:r>
              <a:rPr lang="en-US" altLang="zh-CN" dirty="0" smtClean="0"/>
              <a:t>      </a:t>
            </a:r>
            <a:endParaRPr lang="en-US" altLang="zh-CN" dirty="0" smtClean="0"/>
          </a:p>
          <a:p>
            <a:pPr eaLnBrk="1" hangingPunct="1">
              <a:lnSpc>
                <a:spcPct val="90000"/>
              </a:lnSpc>
              <a:defRPr/>
            </a:pPr>
            <a:endParaRPr lang="zh-CN" altLang="zh-CN" b="1" dirty="0" smtClean="0"/>
          </a:p>
        </p:txBody>
      </p:sp>
      <p:grpSp>
        <p:nvGrpSpPr>
          <p:cNvPr id="4" name="组合 3"/>
          <p:cNvGrpSpPr/>
          <p:nvPr/>
        </p:nvGrpSpPr>
        <p:grpSpPr bwMode="auto">
          <a:xfrm>
            <a:off x="2162175" y="2251278"/>
            <a:ext cx="4902201" cy="612538"/>
            <a:chOff x="1608886" y="1924806"/>
            <a:chExt cx="4901949" cy="611537"/>
          </a:xfrm>
        </p:grpSpPr>
        <p:sp>
          <p:nvSpPr>
            <p:cNvPr id="5" name="AutoShape 8"/>
            <p:cNvSpPr>
              <a:spLocks noChangeArrowheads="1"/>
            </p:cNvSpPr>
            <p:nvPr/>
          </p:nvSpPr>
          <p:spPr bwMode="gray">
            <a:xfrm>
              <a:off x="1729530" y="1924806"/>
              <a:ext cx="4781305" cy="602264"/>
            </a:xfrm>
            <a:prstGeom prst="roundRect">
              <a:avLst>
                <a:gd name="adj" fmla="val 50000"/>
              </a:avLst>
            </a:prstGeom>
            <a:noFill/>
            <a:ln w="28575" algn="ctr">
              <a:solidFill>
                <a:srgbClr val="B2B2B2"/>
              </a:solidFill>
              <a:round/>
            </a:ln>
            <a:effectLst/>
          </p:spPr>
          <p:txBody>
            <a:bodyPr anchor="ctr"/>
            <a:lstStyle/>
            <a:p>
              <a:pPr eaLnBrk="0" fontAlgn="auto" hangingPunct="0">
                <a:spcBef>
                  <a:spcPts val="0"/>
                </a:spcBef>
                <a:spcAft>
                  <a:spcPts val="0"/>
                </a:spcAft>
                <a:defRPr/>
              </a:pPr>
              <a:r>
                <a:rPr lang="zh-CN" altLang="en-US" sz="3200" b="1" kern="0" dirty="0">
                  <a:latin typeface="+mn-lt"/>
                  <a:ea typeface="黑体" panose="02010609060101010101" pitchFamily="49" charset="-122"/>
                </a:rPr>
                <a:t>移动通信运行环境复杂</a:t>
              </a:r>
              <a:endParaRPr lang="en-US" altLang="zh-CN" sz="3200" b="1" kern="0" dirty="0">
                <a:latin typeface="+mn-lt"/>
                <a:ea typeface="黑体" panose="02010609060101010101" pitchFamily="49" charset="-122"/>
              </a:endParaRPr>
            </a:p>
          </p:txBody>
        </p:sp>
        <p:grpSp>
          <p:nvGrpSpPr>
            <p:cNvPr id="8234" name="Group 11"/>
            <p:cNvGrpSpPr/>
            <p:nvPr/>
          </p:nvGrpSpPr>
          <p:grpSpPr bwMode="auto">
            <a:xfrm>
              <a:off x="1608886" y="1974397"/>
              <a:ext cx="381000" cy="561946"/>
              <a:chOff x="2078" y="1296"/>
              <a:chExt cx="1615" cy="2382"/>
            </a:xfrm>
          </p:grpSpPr>
          <p:sp>
            <p:nvSpPr>
              <p:cNvPr id="8235" name="Oval 12"/>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8236" name="Oval 13"/>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9" name="Oval 14"/>
              <p:cNvSpPr>
                <a:spLocks noChangeArrowheads="1"/>
              </p:cNvSpPr>
              <p:nvPr/>
            </p:nvSpPr>
            <p:spPr bwMode="gray">
              <a:xfrm>
                <a:off x="2253" y="1297"/>
                <a:ext cx="1101" cy="238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fontAlgn="auto">
                  <a:spcBef>
                    <a:spcPts val="0"/>
                  </a:spcBef>
                  <a:spcAft>
                    <a:spcPts val="0"/>
                  </a:spcAft>
                  <a:defRPr/>
                </a:pPr>
                <a:endParaRPr lang="zh-CN" altLang="en-US" dirty="0">
                  <a:latin typeface="+mn-lt"/>
                  <a:ea typeface="黑体" panose="02010609060101010101" pitchFamily="49" charset="-122"/>
                </a:endParaRPr>
              </a:p>
            </p:txBody>
          </p:sp>
          <p:sp>
            <p:nvSpPr>
              <p:cNvPr id="8238" name="Oval 15"/>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11" name="Oval 16"/>
              <p:cNvSpPr>
                <a:spLocks noChangeArrowheads="1"/>
              </p:cNvSpPr>
              <p:nvPr/>
            </p:nvSpPr>
            <p:spPr bwMode="gray">
              <a:xfrm>
                <a:off x="2334" y="1296"/>
                <a:ext cx="1097" cy="238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fontAlgn="auto">
                  <a:spcBef>
                    <a:spcPts val="0"/>
                  </a:spcBef>
                  <a:spcAft>
                    <a:spcPts val="0"/>
                  </a:spcAft>
                  <a:defRPr/>
                </a:pPr>
                <a:endParaRPr lang="zh-CN" altLang="en-US" dirty="0">
                  <a:latin typeface="+mn-lt"/>
                  <a:ea typeface="黑体" panose="02010609060101010101" pitchFamily="49" charset="-122"/>
                </a:endParaRPr>
              </a:p>
            </p:txBody>
          </p:sp>
          <p:sp>
            <p:nvSpPr>
              <p:cNvPr id="8240" name="Oval 17"/>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grpSp>
      </p:grpSp>
      <p:grpSp>
        <p:nvGrpSpPr>
          <p:cNvPr id="13" name="组合 11"/>
          <p:cNvGrpSpPr/>
          <p:nvPr/>
        </p:nvGrpSpPr>
        <p:grpSpPr bwMode="auto">
          <a:xfrm>
            <a:off x="2332038" y="3043238"/>
            <a:ext cx="5014912" cy="601662"/>
            <a:chOff x="2142286" y="2744354"/>
            <a:chExt cx="5013618" cy="602264"/>
          </a:xfrm>
        </p:grpSpPr>
        <p:sp>
          <p:nvSpPr>
            <p:cNvPr id="14" name="AutoShape 17"/>
            <p:cNvSpPr>
              <a:spLocks noChangeArrowheads="1"/>
            </p:cNvSpPr>
            <p:nvPr/>
          </p:nvSpPr>
          <p:spPr bwMode="gray">
            <a:xfrm>
              <a:off x="2374001" y="2744354"/>
              <a:ext cx="4781903" cy="602264"/>
            </a:xfrm>
            <a:prstGeom prst="roundRect">
              <a:avLst>
                <a:gd name="adj" fmla="val 50000"/>
              </a:avLst>
            </a:prstGeom>
            <a:noFill/>
            <a:ln w="28575" algn="ctr">
              <a:solidFill>
                <a:srgbClr val="B2B2B2"/>
              </a:solidFill>
              <a:round/>
            </a:ln>
            <a:effectLst/>
          </p:spPr>
          <p:txBody>
            <a:bodyPr anchor="ctr"/>
            <a:lstStyle/>
            <a:p>
              <a:pPr eaLnBrk="0" fontAlgn="auto" hangingPunct="0">
                <a:spcBef>
                  <a:spcPts val="0"/>
                </a:spcBef>
                <a:spcAft>
                  <a:spcPts val="0"/>
                </a:spcAft>
                <a:defRPr/>
              </a:pPr>
              <a:r>
                <a:rPr lang="zh-CN" altLang="en-US" sz="3200" b="1" kern="0" dirty="0">
                  <a:latin typeface="+mn-lt"/>
                  <a:ea typeface="黑体" panose="02010609060101010101" pitchFamily="49" charset="-122"/>
                </a:rPr>
                <a:t>移动通信环境干扰复杂</a:t>
              </a:r>
              <a:endParaRPr lang="en-US" altLang="zh-CN" sz="3200" b="1" kern="0" dirty="0">
                <a:latin typeface="+mn-lt"/>
                <a:ea typeface="黑体" panose="02010609060101010101" pitchFamily="49" charset="-122"/>
              </a:endParaRPr>
            </a:p>
          </p:txBody>
        </p:sp>
        <p:grpSp>
          <p:nvGrpSpPr>
            <p:cNvPr id="8226" name="Group 18"/>
            <p:cNvGrpSpPr/>
            <p:nvPr/>
          </p:nvGrpSpPr>
          <p:grpSpPr bwMode="auto">
            <a:xfrm>
              <a:off x="2142286" y="2761325"/>
              <a:ext cx="381000" cy="563361"/>
              <a:chOff x="2078" y="1294"/>
              <a:chExt cx="1615" cy="2388"/>
            </a:xfrm>
          </p:grpSpPr>
          <p:sp>
            <p:nvSpPr>
              <p:cNvPr id="8227" name="Oval 19"/>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8228" name="Oval 20"/>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18" name="Oval 21"/>
              <p:cNvSpPr>
                <a:spLocks noChangeArrowheads="1"/>
              </p:cNvSpPr>
              <p:nvPr/>
            </p:nvSpPr>
            <p:spPr bwMode="gray">
              <a:xfrm>
                <a:off x="2253" y="1294"/>
                <a:ext cx="1101" cy="23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fontAlgn="auto">
                  <a:spcBef>
                    <a:spcPts val="0"/>
                  </a:spcBef>
                  <a:spcAft>
                    <a:spcPts val="0"/>
                  </a:spcAft>
                  <a:defRPr/>
                </a:pPr>
                <a:endParaRPr lang="zh-CN" altLang="en-US" dirty="0">
                  <a:latin typeface="+mn-lt"/>
                  <a:ea typeface="黑体" panose="02010609060101010101" pitchFamily="49" charset="-122"/>
                </a:endParaRPr>
              </a:p>
            </p:txBody>
          </p:sp>
          <p:sp>
            <p:nvSpPr>
              <p:cNvPr id="8230" name="Oval 22"/>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20" name="Oval 23"/>
              <p:cNvSpPr>
                <a:spLocks noChangeArrowheads="1"/>
              </p:cNvSpPr>
              <p:nvPr/>
            </p:nvSpPr>
            <p:spPr bwMode="gray">
              <a:xfrm>
                <a:off x="2334" y="1295"/>
                <a:ext cx="1097" cy="23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fontAlgn="auto">
                  <a:spcBef>
                    <a:spcPts val="0"/>
                  </a:spcBef>
                  <a:spcAft>
                    <a:spcPts val="0"/>
                  </a:spcAft>
                  <a:defRPr/>
                </a:pPr>
                <a:endParaRPr lang="zh-CN" altLang="en-US" dirty="0">
                  <a:latin typeface="+mn-lt"/>
                  <a:ea typeface="黑体" panose="02010609060101010101" pitchFamily="49" charset="-122"/>
                </a:endParaRPr>
              </a:p>
            </p:txBody>
          </p:sp>
          <p:sp>
            <p:nvSpPr>
              <p:cNvPr id="8232" name="Oval 24"/>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grpSp>
      </p:grpSp>
      <p:grpSp>
        <p:nvGrpSpPr>
          <p:cNvPr id="22" name="组合 12"/>
          <p:cNvGrpSpPr/>
          <p:nvPr/>
        </p:nvGrpSpPr>
        <p:grpSpPr bwMode="auto">
          <a:xfrm>
            <a:off x="2282825" y="3657600"/>
            <a:ext cx="5014913" cy="601663"/>
            <a:chOff x="2294686" y="3563902"/>
            <a:chExt cx="5013618" cy="602265"/>
          </a:xfrm>
        </p:grpSpPr>
        <p:sp>
          <p:nvSpPr>
            <p:cNvPr id="23" name="AutoShape 26"/>
            <p:cNvSpPr>
              <a:spLocks noChangeArrowheads="1"/>
            </p:cNvSpPr>
            <p:nvPr/>
          </p:nvSpPr>
          <p:spPr bwMode="gray">
            <a:xfrm>
              <a:off x="2526401" y="3563902"/>
              <a:ext cx="4781903" cy="602265"/>
            </a:xfrm>
            <a:prstGeom prst="roundRect">
              <a:avLst>
                <a:gd name="adj" fmla="val 50000"/>
              </a:avLst>
            </a:prstGeom>
            <a:noFill/>
            <a:ln w="28575" algn="ctr">
              <a:solidFill>
                <a:srgbClr val="B2B2B2"/>
              </a:solidFill>
              <a:round/>
            </a:ln>
            <a:effectLst/>
          </p:spPr>
          <p:txBody>
            <a:bodyPr anchor="ctr"/>
            <a:lstStyle/>
            <a:p>
              <a:pPr eaLnBrk="0" fontAlgn="auto" hangingPunct="0">
                <a:spcBef>
                  <a:spcPts val="0"/>
                </a:spcBef>
                <a:spcAft>
                  <a:spcPts val="0"/>
                </a:spcAft>
                <a:defRPr/>
              </a:pPr>
              <a:r>
                <a:rPr lang="zh-CN" altLang="zh-CN" sz="3200" b="1" kern="0" dirty="0">
                  <a:latin typeface="+mn-lt"/>
                  <a:ea typeface="黑体" panose="02010609060101010101" pitchFamily="49" charset="-122"/>
                </a:rPr>
                <a:t>无线电频谱资源有限</a:t>
              </a:r>
              <a:endParaRPr lang="en-US" altLang="zh-CN" sz="3200" b="1" kern="0" dirty="0">
                <a:latin typeface="+mn-lt"/>
                <a:ea typeface="黑体" panose="02010609060101010101" pitchFamily="49" charset="-122"/>
              </a:endParaRPr>
            </a:p>
          </p:txBody>
        </p:sp>
        <p:grpSp>
          <p:nvGrpSpPr>
            <p:cNvPr id="8218" name="Group 25"/>
            <p:cNvGrpSpPr/>
            <p:nvPr/>
          </p:nvGrpSpPr>
          <p:grpSpPr bwMode="auto">
            <a:xfrm>
              <a:off x="2294686" y="3599290"/>
              <a:ext cx="381000" cy="563125"/>
              <a:chOff x="2078" y="1293"/>
              <a:chExt cx="1615" cy="2387"/>
            </a:xfrm>
          </p:grpSpPr>
          <p:sp>
            <p:nvSpPr>
              <p:cNvPr id="8219" name="Oval 2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8220" name="Oval 2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27" name="Oval 28"/>
              <p:cNvSpPr>
                <a:spLocks noChangeArrowheads="1"/>
              </p:cNvSpPr>
              <p:nvPr/>
            </p:nvSpPr>
            <p:spPr bwMode="gray">
              <a:xfrm>
                <a:off x="2253" y="1293"/>
                <a:ext cx="1101" cy="2387"/>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fontAlgn="auto">
                  <a:spcBef>
                    <a:spcPts val="0"/>
                  </a:spcBef>
                  <a:spcAft>
                    <a:spcPts val="0"/>
                  </a:spcAft>
                  <a:defRPr/>
                </a:pPr>
                <a:endParaRPr lang="zh-CN" altLang="en-US" dirty="0">
                  <a:latin typeface="+mn-lt"/>
                  <a:ea typeface="黑体" panose="02010609060101010101" pitchFamily="49" charset="-122"/>
                </a:endParaRPr>
              </a:p>
            </p:txBody>
          </p:sp>
          <p:sp>
            <p:nvSpPr>
              <p:cNvPr id="8222" name="Oval 29"/>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29" name="Oval 30"/>
              <p:cNvSpPr>
                <a:spLocks noChangeArrowheads="1"/>
              </p:cNvSpPr>
              <p:nvPr/>
            </p:nvSpPr>
            <p:spPr bwMode="gray">
              <a:xfrm>
                <a:off x="2334" y="1293"/>
                <a:ext cx="1097" cy="238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fontAlgn="auto">
                  <a:spcBef>
                    <a:spcPts val="0"/>
                  </a:spcBef>
                  <a:spcAft>
                    <a:spcPts val="0"/>
                  </a:spcAft>
                  <a:defRPr/>
                </a:pPr>
                <a:endParaRPr lang="zh-CN" altLang="en-US" dirty="0">
                  <a:latin typeface="+mn-lt"/>
                  <a:ea typeface="黑体" panose="02010609060101010101" pitchFamily="49" charset="-122"/>
                </a:endParaRPr>
              </a:p>
            </p:txBody>
          </p:sp>
          <p:sp>
            <p:nvSpPr>
              <p:cNvPr id="8224" name="Oval 31"/>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grpSp>
      </p:grpSp>
      <p:grpSp>
        <p:nvGrpSpPr>
          <p:cNvPr id="33" name="组合 13"/>
          <p:cNvGrpSpPr/>
          <p:nvPr/>
        </p:nvGrpSpPr>
        <p:grpSpPr bwMode="auto">
          <a:xfrm>
            <a:off x="2141538" y="4383088"/>
            <a:ext cx="5048250" cy="617938"/>
            <a:chOff x="2142286" y="4383451"/>
            <a:chExt cx="5047966" cy="616928"/>
          </a:xfrm>
        </p:grpSpPr>
        <p:sp>
          <p:nvSpPr>
            <p:cNvPr id="34" name="AutoShape 35"/>
            <p:cNvSpPr>
              <a:spLocks noChangeArrowheads="1"/>
            </p:cNvSpPr>
            <p:nvPr/>
          </p:nvSpPr>
          <p:spPr bwMode="gray">
            <a:xfrm>
              <a:off x="2408971" y="4383451"/>
              <a:ext cx="4781281" cy="602264"/>
            </a:xfrm>
            <a:prstGeom prst="roundRect">
              <a:avLst>
                <a:gd name="adj" fmla="val 50000"/>
              </a:avLst>
            </a:prstGeom>
            <a:noFill/>
            <a:ln w="28575" algn="ctr">
              <a:solidFill>
                <a:srgbClr val="B2B2B2"/>
              </a:solidFill>
              <a:round/>
            </a:ln>
            <a:effectLst/>
          </p:spPr>
          <p:txBody>
            <a:bodyPr anchor="ctr"/>
            <a:lstStyle/>
            <a:p>
              <a:pPr eaLnBrk="0" fontAlgn="auto" hangingPunct="0">
                <a:spcBef>
                  <a:spcPts val="0"/>
                </a:spcBef>
                <a:spcAft>
                  <a:spcPts val="0"/>
                </a:spcAft>
                <a:defRPr/>
              </a:pPr>
              <a:r>
                <a:rPr lang="zh-CN" altLang="en-US" sz="3200" b="1" kern="0" dirty="0">
                  <a:latin typeface="+mn-lt"/>
                  <a:ea typeface="黑体" panose="02010609060101010101" pitchFamily="49" charset="-122"/>
                </a:rPr>
                <a:t>网络结构多样性</a:t>
              </a:r>
              <a:endParaRPr lang="en-US" altLang="zh-CN" sz="3200" b="1" kern="0" dirty="0">
                <a:latin typeface="+mn-lt"/>
                <a:ea typeface="黑体" panose="02010609060101010101" pitchFamily="49" charset="-122"/>
              </a:endParaRPr>
            </a:p>
          </p:txBody>
        </p:sp>
        <p:grpSp>
          <p:nvGrpSpPr>
            <p:cNvPr id="8210" name="Group 32"/>
            <p:cNvGrpSpPr/>
            <p:nvPr/>
          </p:nvGrpSpPr>
          <p:grpSpPr bwMode="auto">
            <a:xfrm>
              <a:off x="2142286" y="4438669"/>
              <a:ext cx="381000" cy="561710"/>
              <a:chOff x="2078" y="1298"/>
              <a:chExt cx="1615" cy="2381"/>
            </a:xfrm>
          </p:grpSpPr>
          <p:sp>
            <p:nvSpPr>
              <p:cNvPr id="8211" name="Oval 3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8212" name="Oval 3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38" name="Oval 35"/>
              <p:cNvSpPr>
                <a:spLocks noChangeArrowheads="1"/>
              </p:cNvSpPr>
              <p:nvPr/>
            </p:nvSpPr>
            <p:spPr bwMode="gray">
              <a:xfrm>
                <a:off x="2253" y="1298"/>
                <a:ext cx="1101" cy="238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fontAlgn="auto">
                  <a:spcBef>
                    <a:spcPts val="0"/>
                  </a:spcBef>
                  <a:spcAft>
                    <a:spcPts val="0"/>
                  </a:spcAft>
                  <a:defRPr/>
                </a:pPr>
                <a:endParaRPr lang="zh-CN" altLang="en-US" dirty="0">
                  <a:latin typeface="+mn-lt"/>
                  <a:ea typeface="黑体" panose="02010609060101010101" pitchFamily="49" charset="-122"/>
                </a:endParaRPr>
              </a:p>
            </p:txBody>
          </p:sp>
          <p:sp>
            <p:nvSpPr>
              <p:cNvPr id="8214" name="Oval 36"/>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40" name="Oval 37"/>
              <p:cNvSpPr>
                <a:spLocks noChangeArrowheads="1"/>
              </p:cNvSpPr>
              <p:nvPr/>
            </p:nvSpPr>
            <p:spPr bwMode="gray">
              <a:xfrm>
                <a:off x="2334" y="1298"/>
                <a:ext cx="1097" cy="238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fontAlgn="auto">
                  <a:spcBef>
                    <a:spcPts val="0"/>
                  </a:spcBef>
                  <a:spcAft>
                    <a:spcPts val="0"/>
                  </a:spcAft>
                  <a:defRPr/>
                </a:pPr>
                <a:endParaRPr lang="zh-CN" altLang="en-US" dirty="0">
                  <a:latin typeface="+mn-lt"/>
                  <a:ea typeface="黑体" panose="02010609060101010101" pitchFamily="49" charset="-122"/>
                </a:endParaRPr>
              </a:p>
            </p:txBody>
          </p:sp>
          <p:sp>
            <p:nvSpPr>
              <p:cNvPr id="8216" name="Oval 38"/>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grpSp>
      </p:grpSp>
      <p:grpSp>
        <p:nvGrpSpPr>
          <p:cNvPr id="42" name="组合 14"/>
          <p:cNvGrpSpPr/>
          <p:nvPr/>
        </p:nvGrpSpPr>
        <p:grpSpPr bwMode="auto">
          <a:xfrm>
            <a:off x="2019519" y="5191723"/>
            <a:ext cx="5076825" cy="603250"/>
            <a:chOff x="1685086" y="5202999"/>
            <a:chExt cx="5075959" cy="602265"/>
          </a:xfrm>
        </p:grpSpPr>
        <p:sp>
          <p:nvSpPr>
            <p:cNvPr id="43" name="AutoShape 44"/>
            <p:cNvSpPr>
              <a:spLocks noChangeArrowheads="1"/>
            </p:cNvSpPr>
            <p:nvPr/>
          </p:nvSpPr>
          <p:spPr bwMode="gray">
            <a:xfrm>
              <a:off x="1980311" y="5202999"/>
              <a:ext cx="4780734" cy="602265"/>
            </a:xfrm>
            <a:prstGeom prst="roundRect">
              <a:avLst>
                <a:gd name="adj" fmla="val 50000"/>
              </a:avLst>
            </a:prstGeom>
            <a:noFill/>
            <a:ln w="28575" algn="ctr">
              <a:solidFill>
                <a:srgbClr val="B2B2B2"/>
              </a:solidFill>
              <a:round/>
            </a:ln>
            <a:effectLst/>
          </p:spPr>
          <p:txBody>
            <a:bodyPr anchor="ctr"/>
            <a:lstStyle/>
            <a:p>
              <a:pPr eaLnBrk="0" fontAlgn="auto" hangingPunct="0">
                <a:spcBef>
                  <a:spcPts val="0"/>
                </a:spcBef>
                <a:spcAft>
                  <a:spcPts val="0"/>
                </a:spcAft>
                <a:defRPr/>
              </a:pPr>
              <a:r>
                <a:rPr lang="zh-CN" altLang="en-US" sz="3200" b="1" kern="0" dirty="0">
                  <a:latin typeface="+mn-lt"/>
                  <a:ea typeface="黑体" panose="02010609060101010101" pitchFamily="49" charset="-122"/>
                </a:rPr>
                <a:t>移动通信设备要求高</a:t>
              </a:r>
              <a:endParaRPr lang="en-US" altLang="zh-CN" sz="3200" b="1" kern="0" dirty="0">
                <a:latin typeface="+mn-lt"/>
                <a:ea typeface="黑体" panose="02010609060101010101" pitchFamily="49" charset="-122"/>
              </a:endParaRPr>
            </a:p>
          </p:txBody>
        </p:sp>
        <p:grpSp>
          <p:nvGrpSpPr>
            <p:cNvPr id="8202" name="Group 39"/>
            <p:cNvGrpSpPr/>
            <p:nvPr/>
          </p:nvGrpSpPr>
          <p:grpSpPr bwMode="auto">
            <a:xfrm>
              <a:off x="1685086" y="5212898"/>
              <a:ext cx="355600" cy="561710"/>
              <a:chOff x="2078" y="1296"/>
              <a:chExt cx="1615" cy="2381"/>
            </a:xfrm>
          </p:grpSpPr>
          <p:sp>
            <p:nvSpPr>
              <p:cNvPr id="8203" name="Oval 40"/>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8204" name="Oval 41"/>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solidFill>
                      <a:srgbClr val="000000"/>
                    </a:solidFill>
                    <a:round/>
                  </a14:hiddenLine>
                </a:ext>
              </a:extLst>
            </p:spPr>
            <p:txBody>
              <a:bodyPr wrap="none"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47" name="Oval 42"/>
              <p:cNvSpPr>
                <a:spLocks noChangeArrowheads="1"/>
              </p:cNvSpPr>
              <p:nvPr/>
            </p:nvSpPr>
            <p:spPr bwMode="gray">
              <a:xfrm>
                <a:off x="2251" y="1296"/>
                <a:ext cx="1180" cy="2381"/>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p:spPr>
            <p:txBody>
              <a:bodyPr wrap="none" anchor="ctr">
                <a:spAutoFit/>
              </a:bodyPr>
              <a:lstStyle/>
              <a:p>
                <a:pPr fontAlgn="auto">
                  <a:spcBef>
                    <a:spcPts val="0"/>
                  </a:spcBef>
                  <a:spcAft>
                    <a:spcPts val="0"/>
                  </a:spcAft>
                  <a:defRPr/>
                </a:pPr>
                <a:endParaRPr lang="zh-CN" altLang="en-US" dirty="0">
                  <a:latin typeface="+mn-lt"/>
                  <a:ea typeface="黑体" panose="02010609060101010101" pitchFamily="49" charset="-122"/>
                </a:endParaRPr>
              </a:p>
            </p:txBody>
          </p:sp>
          <p:sp>
            <p:nvSpPr>
              <p:cNvPr id="8206" name="Oval 43"/>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wrap="none"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sp>
            <p:nvSpPr>
              <p:cNvPr id="49" name="Oval 44"/>
              <p:cNvSpPr>
                <a:spLocks noChangeArrowheads="1"/>
              </p:cNvSpPr>
              <p:nvPr/>
            </p:nvSpPr>
            <p:spPr bwMode="gray">
              <a:xfrm>
                <a:off x="2338" y="1296"/>
                <a:ext cx="1096" cy="2381"/>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p:spPr>
            <p:txBody>
              <a:bodyPr anchor="ctr">
                <a:spAutoFit/>
              </a:bodyPr>
              <a:lstStyle/>
              <a:p>
                <a:pPr fontAlgn="auto">
                  <a:spcBef>
                    <a:spcPts val="0"/>
                  </a:spcBef>
                  <a:spcAft>
                    <a:spcPts val="0"/>
                  </a:spcAft>
                  <a:defRPr/>
                </a:pPr>
                <a:endParaRPr lang="zh-CN" altLang="en-US" dirty="0">
                  <a:latin typeface="+mn-lt"/>
                  <a:ea typeface="黑体" panose="02010609060101010101" pitchFamily="49" charset="-122"/>
                </a:endParaRPr>
              </a:p>
            </p:txBody>
          </p:sp>
          <p:sp>
            <p:nvSpPr>
              <p:cNvPr id="8208" name="Oval 45"/>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9525">
                    <a:solidFill>
                      <a:srgbClr val="000000"/>
                    </a:solidFill>
                    <a:round/>
                  </a14:hiddenLine>
                </a:ext>
              </a:extLst>
            </p:spPr>
            <p:txBody>
              <a:bodyPr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a:latin typeface="Calibri" panose="020F0502020204030204" pitchFamily="34" charset="0"/>
                  <a:ea typeface="宋体" panose="02010600030101010101" pitchFamily="2" charset="-122"/>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heckerboard(across)">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checkerboard(across)">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5" presetClass="entr" presetSubtype="1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heckerboard(across)">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nodeType="clickEffect">
                                  <p:stCondLst>
                                    <p:cond delay="0"/>
                                  </p:stCondLst>
                                  <p:childTnLst>
                                    <p:set>
                                      <p:cBhvr>
                                        <p:cTn id="21" dur="1" fill="hold">
                                          <p:stCondLst>
                                            <p:cond delay="0"/>
                                          </p:stCondLst>
                                        </p:cTn>
                                        <p:tgtEl>
                                          <p:spTgt spid="33"/>
                                        </p:tgtEl>
                                        <p:attrNameLst>
                                          <p:attrName>style.visibility</p:attrName>
                                        </p:attrNameLst>
                                      </p:cBhvr>
                                      <p:to>
                                        <p:strVal val="visible"/>
                                      </p:to>
                                    </p:set>
                                    <p:animEffect transition="in" filter="checkerboard(across)">
                                      <p:cBhvr>
                                        <p:cTn id="22" dur="500"/>
                                        <p:tgtEl>
                                          <p:spTgt spid="33"/>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42"/>
                                        </p:tgtEl>
                                        <p:attrNameLst>
                                          <p:attrName>style.visibility</p:attrName>
                                        </p:attrNameLst>
                                      </p:cBhvr>
                                      <p:to>
                                        <p:strVal val="visible"/>
                                      </p:to>
                                    </p:set>
                                    <p:animEffect transition="in" filter="checkerboard(across)">
                                      <p:cBhvr>
                                        <p:cTn id="27"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3"/>
          <p:cNvSpPr>
            <a:spLocks noGrp="1" noChangeArrowheads="1"/>
          </p:cNvSpPr>
          <p:nvPr>
            <p:ph type="body" idx="1"/>
          </p:nvPr>
        </p:nvSpPr>
        <p:spPr>
          <a:xfrm>
            <a:off x="609600" y="838200"/>
            <a:ext cx="8229600" cy="4972050"/>
          </a:xfrm>
        </p:spPr>
        <p:txBody>
          <a:bodyPr/>
          <a:lstStyle/>
          <a:p>
            <a:pPr eaLnBrk="1" hangingPunct="1">
              <a:lnSpc>
                <a:spcPct val="150000"/>
              </a:lnSpc>
            </a:pPr>
            <a:r>
              <a:rPr lang="zh-CN" altLang="en-US" b="1" dirty="0" smtClean="0">
                <a:latin typeface="黑体" panose="02010609060101010101" pitchFamily="49" charset="-122"/>
              </a:rPr>
              <a:t>（</a:t>
            </a:r>
            <a:r>
              <a:rPr lang="en-US" altLang="zh-CN" b="1" dirty="0" smtClean="0">
                <a:latin typeface="黑体" panose="02010609060101010101" pitchFamily="49" charset="-122"/>
              </a:rPr>
              <a:t>2</a:t>
            </a:r>
            <a:r>
              <a:rPr lang="zh-CN" altLang="en-US" b="1" dirty="0" smtClean="0">
                <a:latin typeface="黑体" panose="02010609060101010101" pitchFamily="49" charset="-122"/>
              </a:rPr>
              <a:t>）降低邻道干扰的方法</a:t>
            </a:r>
            <a:endParaRPr lang="zh-CN" altLang="en-US" b="1" dirty="0" smtClean="0">
              <a:latin typeface="黑体" panose="02010609060101010101" pitchFamily="49" charset="-122"/>
            </a:endParaRPr>
          </a:p>
          <a:p>
            <a:pPr marL="342900" lvl="1" eaLnBrk="1" hangingPunct="1">
              <a:lnSpc>
                <a:spcPct val="150000"/>
              </a:lnSpc>
              <a:buClr>
                <a:srgbClr val="0000FF"/>
              </a:buClr>
              <a:buFont typeface="Wingdings" panose="05000000000000000000" pitchFamily="2" charset="2"/>
              <a:buChar char="p"/>
            </a:pPr>
            <a:r>
              <a:rPr lang="zh-CN" altLang="en-US" sz="2800" b="1" dirty="0" smtClean="0">
                <a:solidFill>
                  <a:srgbClr val="FF0000"/>
                </a:solidFill>
                <a:latin typeface="黑体" panose="02010609060101010101" pitchFamily="49" charset="-122"/>
              </a:rPr>
              <a:t> 降低发射机落入相邻频道的干扰功率</a:t>
            </a:r>
            <a:r>
              <a:rPr lang="zh-CN" altLang="en-US" sz="2800" b="1" dirty="0" smtClean="0">
                <a:latin typeface="黑体" panose="02010609060101010101" pitchFamily="49" charset="-122"/>
              </a:rPr>
              <a:t>，即减小发射机带外辐射；</a:t>
            </a:r>
            <a:endParaRPr lang="zh-CN" altLang="en-US" sz="2800" b="1" dirty="0" smtClean="0">
              <a:latin typeface="黑体" panose="02010609060101010101" pitchFamily="49" charset="-122"/>
            </a:endParaRPr>
          </a:p>
          <a:p>
            <a:pPr marL="342900" lvl="1" eaLnBrk="1" hangingPunct="1">
              <a:lnSpc>
                <a:spcPct val="150000"/>
              </a:lnSpc>
              <a:buClr>
                <a:srgbClr val="0000FF"/>
              </a:buClr>
              <a:buFont typeface="Wingdings" panose="05000000000000000000" pitchFamily="2" charset="2"/>
              <a:buChar char="p"/>
            </a:pPr>
            <a:r>
              <a:rPr lang="zh-CN" altLang="en-US" sz="2800" b="1" dirty="0" smtClean="0">
                <a:solidFill>
                  <a:srgbClr val="FF0000"/>
                </a:solidFill>
                <a:latin typeface="黑体" panose="02010609060101010101" pitchFamily="49" charset="-122"/>
              </a:rPr>
              <a:t> </a:t>
            </a:r>
            <a:r>
              <a:rPr lang="zh-CN" altLang="en-US" b="1" dirty="0" smtClean="0">
                <a:latin typeface="黑体" panose="02010609060101010101" pitchFamily="49" charset="-122"/>
              </a:rPr>
              <a:t>提高接收机的</a:t>
            </a:r>
            <a:r>
              <a:rPr lang="zh-CN" altLang="en-US" sz="2800" b="1" dirty="0" smtClean="0">
                <a:solidFill>
                  <a:srgbClr val="FF0000"/>
                </a:solidFill>
                <a:latin typeface="黑体" panose="02010609060101010101" pitchFamily="49" charset="-122"/>
              </a:rPr>
              <a:t>邻频道选择性</a:t>
            </a:r>
            <a:r>
              <a:rPr lang="zh-CN" altLang="en-US" sz="2800" b="1" dirty="0" smtClean="0">
                <a:latin typeface="黑体" panose="02010609060101010101" pitchFamily="49" charset="-122"/>
              </a:rPr>
              <a:t>；</a:t>
            </a:r>
            <a:endParaRPr lang="zh-CN" altLang="en-US" sz="2800" b="1" dirty="0" smtClean="0">
              <a:latin typeface="黑体" panose="02010609060101010101" pitchFamily="49" charset="-122"/>
            </a:endParaRPr>
          </a:p>
          <a:p>
            <a:pPr marL="342900" lvl="1" eaLnBrk="1" hangingPunct="1">
              <a:lnSpc>
                <a:spcPct val="150000"/>
              </a:lnSpc>
              <a:buClr>
                <a:srgbClr val="0000FF"/>
              </a:buClr>
              <a:buFont typeface="Wingdings" panose="05000000000000000000" pitchFamily="2" charset="2"/>
              <a:buChar char="p"/>
            </a:pPr>
            <a:r>
              <a:rPr lang="zh-CN" altLang="en-US" sz="2800" b="1" dirty="0" smtClean="0">
                <a:latin typeface="黑体" panose="02010609060101010101" pitchFamily="49" charset="-122"/>
              </a:rPr>
              <a:t> 在网络设计中，</a:t>
            </a:r>
            <a:r>
              <a:rPr lang="zh-CN" altLang="en-US" sz="2800" b="1" dirty="0" smtClean="0">
                <a:solidFill>
                  <a:srgbClr val="FF0000"/>
                </a:solidFill>
                <a:latin typeface="黑体" panose="02010609060101010101" pitchFamily="49" charset="-122"/>
              </a:rPr>
              <a:t>避免相邻频道</a:t>
            </a:r>
            <a:r>
              <a:rPr lang="zh-CN" altLang="en-US" b="1" dirty="0" smtClean="0">
                <a:latin typeface="黑体" panose="02010609060101010101" pitchFamily="49" charset="-122"/>
              </a:rPr>
              <a:t>在同一小区或相邻小区内使用</a:t>
            </a:r>
            <a:r>
              <a:rPr lang="zh-CN" altLang="en-US" sz="2800" b="1" dirty="0" smtClean="0">
                <a:latin typeface="黑体" panose="02010609060101010101" pitchFamily="49" charset="-122"/>
              </a:rPr>
              <a:t>。</a:t>
            </a:r>
            <a:endParaRPr lang="zh-CN" altLang="en-US" sz="2800" b="1" dirty="0" smtClean="0">
              <a:latin typeface="黑体" panose="02010609060101010101" pitchFamily="49" charset="-122"/>
            </a:endParaRPr>
          </a:p>
        </p:txBody>
      </p:sp>
      <p:sp>
        <p:nvSpPr>
          <p:cNvPr id="45059" name="Rectangle 2"/>
          <p:cNvSpPr>
            <a:spLocks noGrp="1" noChangeArrowheads="1"/>
          </p:cNvSpPr>
          <p:nvPr>
            <p:ph type="title"/>
          </p:nvPr>
        </p:nvSpPr>
        <p:spPr>
          <a:xfrm>
            <a:off x="1393825" y="274638"/>
            <a:ext cx="6821488" cy="939800"/>
          </a:xfrm>
        </p:spPr>
        <p:txBody>
          <a:bodyPr/>
          <a:lstStyle/>
          <a:p>
            <a:pPr eaLnBrk="1" hangingPunct="1"/>
            <a:r>
              <a:rPr lang="en-US" altLang="zh-CN" sz="3600" smtClean="0">
                <a:solidFill>
                  <a:schemeClr val="bg1"/>
                </a:solidFill>
                <a:latin typeface="方正兰亭粗黑简体"/>
                <a:ea typeface="方正兰亭粗黑简体"/>
                <a:cs typeface="方正兰亭粗黑简体"/>
              </a:rPr>
              <a:t>2</a:t>
            </a:r>
            <a:r>
              <a:rPr lang="zh-CN" altLang="en-US" sz="3600" smtClean="0">
                <a:solidFill>
                  <a:schemeClr val="bg1"/>
                </a:solidFill>
                <a:latin typeface="方正兰亭粗黑简体"/>
                <a:ea typeface="方正兰亭粗黑简体"/>
                <a:cs typeface="方正兰亭粗黑简体"/>
              </a:rPr>
              <a:t>、邻道干扰</a:t>
            </a:r>
            <a:endParaRPr lang="zh-CN" altLang="en-US" sz="3600" smtClean="0">
              <a:solidFill>
                <a:schemeClr val="bg1"/>
              </a:solidFill>
              <a:latin typeface="方正兰亭粗黑简体"/>
              <a:ea typeface="方正兰亭粗黑简体"/>
              <a:cs typeface="方正兰亭粗黑简体"/>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012">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01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619250" y="533400"/>
            <a:ext cx="6238875" cy="681038"/>
          </a:xfrm>
        </p:spPr>
        <p:txBody>
          <a:bodyPr/>
          <a:lstStyle/>
          <a:p>
            <a:pPr eaLnBrk="1" hangingPunct="1"/>
            <a:r>
              <a:rPr lang="en-US" altLang="zh-CN" sz="3600" smtClean="0">
                <a:solidFill>
                  <a:schemeClr val="tx1"/>
                </a:solidFill>
                <a:latin typeface="方正兰亭粗黑简体"/>
                <a:ea typeface="方正兰亭粗黑简体"/>
                <a:cs typeface="方正兰亭粗黑简体"/>
              </a:rPr>
              <a:t>3</a:t>
            </a:r>
            <a:r>
              <a:rPr lang="zh-CN" altLang="en-US" sz="3600" smtClean="0">
                <a:solidFill>
                  <a:schemeClr val="tx1"/>
                </a:solidFill>
                <a:latin typeface="方正兰亭粗黑简体"/>
                <a:ea typeface="方正兰亭粗黑简体"/>
                <a:cs typeface="方正兰亭粗黑简体"/>
              </a:rPr>
              <a:t>、互调干扰</a:t>
            </a:r>
            <a:endParaRPr lang="zh-CN" altLang="en-US" sz="3600" smtClean="0">
              <a:solidFill>
                <a:schemeClr val="tx1"/>
              </a:solidFill>
              <a:latin typeface="方正兰亭粗黑简体"/>
              <a:ea typeface="方正兰亭粗黑简体"/>
              <a:cs typeface="方正兰亭粗黑简体"/>
            </a:endParaRPr>
          </a:p>
        </p:txBody>
      </p:sp>
      <p:sp>
        <p:nvSpPr>
          <p:cNvPr id="36868" name="Rectangle 3"/>
          <p:cNvSpPr>
            <a:spLocks noGrp="1" noChangeArrowheads="1"/>
          </p:cNvSpPr>
          <p:nvPr>
            <p:ph type="body" idx="1"/>
          </p:nvPr>
        </p:nvSpPr>
        <p:spPr>
          <a:xfrm>
            <a:off x="428625" y="1143000"/>
            <a:ext cx="8229600" cy="5000625"/>
          </a:xfrm>
        </p:spPr>
        <p:txBody>
          <a:bodyPr>
            <a:normAutofit fontScale="92500" lnSpcReduction="10000"/>
          </a:bodyPr>
          <a:lstStyle/>
          <a:p>
            <a:pPr algn="just" eaLnBrk="1" hangingPunct="1">
              <a:lnSpc>
                <a:spcPct val="160000"/>
              </a:lnSpc>
              <a:defRPr/>
            </a:pPr>
            <a:r>
              <a:rPr lang="zh-CN" altLang="en-US" sz="3000" b="1" dirty="0" smtClean="0">
                <a:latin typeface="黑体" panose="02010609060101010101" pitchFamily="49" charset="-122"/>
              </a:rPr>
              <a:t>（</a:t>
            </a:r>
            <a:r>
              <a:rPr lang="en-US" altLang="zh-CN" sz="3000" b="1" dirty="0" smtClean="0">
                <a:latin typeface="黑体" panose="02010609060101010101" pitchFamily="49" charset="-122"/>
              </a:rPr>
              <a:t>1</a:t>
            </a:r>
            <a:r>
              <a:rPr lang="zh-CN" altLang="en-US" sz="3000" b="1" dirty="0" smtClean="0">
                <a:latin typeface="黑体" panose="02010609060101010101" pitchFamily="49" charset="-122"/>
              </a:rPr>
              <a:t>）基本概念</a:t>
            </a:r>
            <a:endParaRPr lang="en-US" altLang="zh-CN" sz="3000" b="1" dirty="0" smtClean="0">
              <a:latin typeface="黑体" panose="02010609060101010101" pitchFamily="49" charset="-122"/>
            </a:endParaRPr>
          </a:p>
          <a:p>
            <a:pPr algn="just" eaLnBrk="1" hangingPunct="1">
              <a:lnSpc>
                <a:spcPct val="160000"/>
              </a:lnSpc>
              <a:buClr>
                <a:srgbClr val="0000FF"/>
              </a:buClr>
              <a:buFont typeface="Wingdings" panose="05000000000000000000" pitchFamily="2" charset="2"/>
              <a:buChar char="p"/>
              <a:defRPr/>
            </a:pPr>
            <a:r>
              <a:rPr lang="zh-CN" altLang="en-US" sz="2600" b="1" dirty="0" smtClean="0">
                <a:solidFill>
                  <a:srgbClr val="FF0000"/>
                </a:solidFill>
                <a:latin typeface="黑体" panose="02010609060101010101" pitchFamily="49" charset="-122"/>
              </a:rPr>
              <a:t>定义：</a:t>
            </a:r>
            <a:r>
              <a:rPr lang="zh-CN" altLang="en-US" sz="2600" b="1" dirty="0" smtClean="0">
                <a:latin typeface="黑体" panose="02010609060101010101" pitchFamily="49" charset="-122"/>
              </a:rPr>
              <a:t>指两个或多个信号作用在通信设备的</a:t>
            </a:r>
            <a:r>
              <a:rPr lang="zh-CN" altLang="en-US" sz="2600" b="1" dirty="0" smtClean="0">
                <a:solidFill>
                  <a:srgbClr val="FF0000"/>
                </a:solidFill>
                <a:latin typeface="黑体" panose="02010609060101010101" pitchFamily="49" charset="-122"/>
              </a:rPr>
              <a:t>非线性</a:t>
            </a:r>
            <a:r>
              <a:rPr lang="zh-CN" altLang="en-US" sz="2600" b="1" dirty="0" smtClean="0">
                <a:latin typeface="黑体" panose="02010609060101010101" pitchFamily="49" charset="-122"/>
              </a:rPr>
              <a:t>器件上，产生同有用信号频率</a:t>
            </a:r>
            <a:r>
              <a:rPr lang="zh-CN" altLang="en-US" sz="2600" b="1" dirty="0" smtClean="0">
                <a:solidFill>
                  <a:srgbClr val="FF0000"/>
                </a:solidFill>
                <a:latin typeface="黑体" panose="02010609060101010101" pitchFamily="49" charset="-122"/>
              </a:rPr>
              <a:t>相近的组合频率</a:t>
            </a:r>
            <a:r>
              <a:rPr lang="zh-CN" altLang="en-US" sz="2600" b="1" dirty="0" smtClean="0">
                <a:latin typeface="黑体" panose="02010609060101010101" pitchFamily="49" charset="-122"/>
              </a:rPr>
              <a:t>，从而对通信系统构成干扰的现象。</a:t>
            </a:r>
            <a:endParaRPr lang="en-US" altLang="zh-CN" sz="2600" b="1" dirty="0" smtClean="0">
              <a:latin typeface="黑体" panose="02010609060101010101" pitchFamily="49" charset="-122"/>
            </a:endParaRPr>
          </a:p>
          <a:p>
            <a:pPr lvl="1" eaLnBrk="1" hangingPunct="1">
              <a:lnSpc>
                <a:spcPct val="160000"/>
              </a:lnSpc>
              <a:buClr>
                <a:srgbClr val="FF0000"/>
              </a:buClr>
              <a:buFont typeface="Wingdings" panose="05000000000000000000" pitchFamily="2" charset="2"/>
              <a:buChar char="ü"/>
              <a:defRPr/>
            </a:pPr>
            <a:r>
              <a:rPr lang="zh-CN" altLang="en-US" sz="2600" b="1" dirty="0" smtClean="0">
                <a:solidFill>
                  <a:srgbClr val="FF0000"/>
                </a:solidFill>
                <a:latin typeface="黑体" panose="02010609060101010101" pitchFamily="49" charset="-122"/>
              </a:rPr>
              <a:t>发射机互调干扰：</a:t>
            </a:r>
            <a:r>
              <a:rPr lang="zh-CN" altLang="en-US" sz="2600" b="1" dirty="0" smtClean="0">
                <a:latin typeface="黑体" panose="02010609060101010101" pitchFamily="49" charset="-122"/>
              </a:rPr>
              <a:t>发射端产生的互调信号正好落在接收机工作频带内。</a:t>
            </a:r>
            <a:endParaRPr lang="zh-CN" altLang="en-US" sz="2600" b="1" dirty="0" smtClean="0">
              <a:latin typeface="黑体" panose="02010609060101010101" pitchFamily="49" charset="-122"/>
            </a:endParaRPr>
          </a:p>
          <a:p>
            <a:pPr lvl="1" eaLnBrk="1" hangingPunct="1">
              <a:lnSpc>
                <a:spcPct val="160000"/>
              </a:lnSpc>
              <a:buClr>
                <a:srgbClr val="FF0000"/>
              </a:buClr>
              <a:buFont typeface="Wingdings" panose="05000000000000000000" pitchFamily="2" charset="2"/>
              <a:buChar char="ü"/>
              <a:defRPr/>
            </a:pPr>
            <a:r>
              <a:rPr lang="zh-CN" altLang="en-US" sz="2600" b="1" dirty="0" smtClean="0">
                <a:solidFill>
                  <a:srgbClr val="FF0000"/>
                </a:solidFill>
                <a:latin typeface="黑体" panose="02010609060101010101" pitchFamily="49" charset="-122"/>
              </a:rPr>
              <a:t>接收机互调干扰：</a:t>
            </a:r>
            <a:r>
              <a:rPr lang="zh-CN" altLang="en-US" sz="2600" b="1" dirty="0" smtClean="0">
                <a:latin typeface="黑体" panose="02010609060101010101" pitchFamily="49" charset="-122"/>
              </a:rPr>
              <a:t>频率不同的多个信号同时进入接收机，由接收机本身的非线性而产生的干扰。</a:t>
            </a:r>
            <a:endParaRPr lang="zh-CN" altLang="en-US" sz="2600" b="1" dirty="0" smtClean="0">
              <a:latin typeface="黑体" panose="02010609060101010101" pitchFamily="49" charset="-122"/>
            </a:endParaRPr>
          </a:p>
          <a:p>
            <a:pPr algn="just" eaLnBrk="1" hangingPunct="1">
              <a:lnSpc>
                <a:spcPct val="150000"/>
              </a:lnSpc>
              <a:buClr>
                <a:srgbClr val="0000FF"/>
              </a:buClr>
              <a:buFont typeface="Wingdings" panose="05000000000000000000" pitchFamily="2" charset="2"/>
              <a:buChar char="p"/>
              <a:defRPr/>
            </a:pPr>
            <a:endParaRPr lang="zh-CN" altLang="en-US" dirty="0" smtClean="0">
              <a:latin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6868">
                                            <p:txEl>
                                              <p:pRg st="2" end="2"/>
                                            </p:txEl>
                                          </p:spTgt>
                                        </p:tgtEl>
                                        <p:attrNameLst>
                                          <p:attrName>style.visibility</p:attrName>
                                        </p:attrNameLst>
                                      </p:cBhvr>
                                      <p:to>
                                        <p:strVal val="visible"/>
                                      </p:to>
                                    </p:set>
                                    <p:animEffect transition="in" filter="blinds(horizontal)">
                                      <p:cBhvr>
                                        <p:cTn id="7" dur="500"/>
                                        <p:tgtEl>
                                          <p:spTgt spid="36868">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6868">
                                            <p:txEl>
                                              <p:pRg st="3" end="3"/>
                                            </p:txEl>
                                          </p:spTgt>
                                        </p:tgtEl>
                                        <p:attrNameLst>
                                          <p:attrName>style.visibility</p:attrName>
                                        </p:attrNameLst>
                                      </p:cBhvr>
                                      <p:to>
                                        <p:strVal val="visible"/>
                                      </p:to>
                                    </p:set>
                                    <p:animEffect transition="in" filter="blinds(horizontal)">
                                      <p:cBhvr>
                                        <p:cTn id="12" dur="500"/>
                                        <p:tgtEl>
                                          <p:spTgt spid="368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8"/>
          <p:cNvSpPr>
            <a:spLocks noGrp="1" noChangeArrowheads="1"/>
          </p:cNvSpPr>
          <p:nvPr>
            <p:ph type="title"/>
          </p:nvPr>
        </p:nvSpPr>
        <p:spPr>
          <a:xfrm>
            <a:off x="685800" y="300038"/>
            <a:ext cx="7772400" cy="914400"/>
          </a:xfrm>
        </p:spPr>
        <p:txBody>
          <a:bodyPr/>
          <a:lstStyle/>
          <a:p>
            <a:pPr eaLnBrk="1" hangingPunct="1"/>
            <a:r>
              <a:rPr lang="en-US" altLang="zh-CN" sz="3600" smtClean="0">
                <a:solidFill>
                  <a:schemeClr val="bg1"/>
                </a:solidFill>
                <a:latin typeface="方正兰亭粗黑简体"/>
                <a:ea typeface="方正兰亭粗黑简体"/>
                <a:cs typeface="方正兰亭粗黑简体"/>
              </a:rPr>
              <a:t>3</a:t>
            </a:r>
            <a:r>
              <a:rPr lang="zh-CN" altLang="en-US" sz="3600" smtClean="0">
                <a:solidFill>
                  <a:schemeClr val="bg1"/>
                </a:solidFill>
                <a:latin typeface="方正兰亭粗黑简体"/>
                <a:ea typeface="方正兰亭粗黑简体"/>
                <a:cs typeface="方正兰亭粗黑简体"/>
              </a:rPr>
              <a:t>、互调干扰</a:t>
            </a:r>
            <a:endParaRPr lang="zh-CN" altLang="en-US" sz="3600" smtClean="0">
              <a:solidFill>
                <a:schemeClr val="bg1"/>
              </a:solidFill>
              <a:latin typeface="方正兰亭粗黑简体"/>
              <a:ea typeface="方正兰亭粗黑简体"/>
              <a:cs typeface="方正兰亭粗黑简体"/>
            </a:endParaRPr>
          </a:p>
        </p:txBody>
      </p:sp>
      <p:sp>
        <p:nvSpPr>
          <p:cNvPr id="8" name="AutoShape 8"/>
          <p:cNvSpPr>
            <a:spLocks noChangeArrowheads="1"/>
          </p:cNvSpPr>
          <p:nvPr/>
        </p:nvSpPr>
        <p:spPr bwMode="auto">
          <a:xfrm>
            <a:off x="990600" y="1524000"/>
            <a:ext cx="7572375" cy="3133725"/>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a:lnSpc>
                <a:spcPct val="150000"/>
              </a:lnSpc>
              <a:spcBef>
                <a:spcPct val="20000"/>
              </a:spcBef>
              <a:buClr>
                <a:schemeClr val="accent1">
                  <a:lumMod val="75000"/>
                </a:schemeClr>
              </a:buClr>
              <a:buFont typeface="Wingdings" panose="05000000000000000000" pitchFamily="2" charset="2"/>
              <a:buNone/>
              <a:defRPr/>
            </a:pPr>
            <a:r>
              <a:rPr kumimoji="1" lang="zh-CN" altLang="en-US" sz="2800" b="1" kern="0" dirty="0">
                <a:latin typeface="黑体" panose="02010609060101010101" pitchFamily="49" charset="-122"/>
                <a:ea typeface="黑体" panose="02010609060101010101" pitchFamily="49" charset="-122"/>
              </a:rPr>
              <a:t>    </a:t>
            </a:r>
            <a:r>
              <a:rPr kumimoji="1" lang="zh-CN" altLang="en-US" sz="2800" b="1" kern="0" dirty="0" smtClean="0">
                <a:latin typeface="黑体" panose="02010609060101010101" pitchFamily="49" charset="-122"/>
                <a:ea typeface="黑体" panose="02010609060101010101" pitchFamily="49" charset="-122"/>
              </a:rPr>
              <a:t>移动通信</a:t>
            </a:r>
            <a:r>
              <a:rPr kumimoji="1" lang="zh-CN" altLang="en-US" sz="2800" b="1" kern="0" dirty="0">
                <a:latin typeface="黑体" panose="02010609060101010101" pitchFamily="49" charset="-122"/>
                <a:ea typeface="黑体" panose="02010609060101010101" pitchFamily="49" charset="-122"/>
              </a:rPr>
              <a:t>系统中，为了避免三阶互调干扰，应合理地选择频道组中的频率，使可能产生的互调产物不至于落入同组的任一个工作频道。</a:t>
            </a:r>
            <a:endParaRPr kumimoji="1" lang="en-US" altLang="zh-CN" sz="2800" b="1" kern="0" dirty="0">
              <a:latin typeface="黑体" panose="02010609060101010101" pitchFamily="49" charset="-122"/>
              <a:ea typeface="黑体" panose="02010609060101010101" pitchFamily="49" charset="-122"/>
            </a:endParaRPr>
          </a:p>
        </p:txBody>
      </p:sp>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圆角矩形 5"/>
          <p:cNvSpPr>
            <a:spLocks noChangeArrowheads="1"/>
          </p:cNvSpPr>
          <p:nvPr/>
        </p:nvSpPr>
        <p:spPr bwMode="auto">
          <a:xfrm>
            <a:off x="71438" y="1357313"/>
            <a:ext cx="8929687" cy="53578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marL="298450" indent="-298450" defTabSz="697230"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defTabSz="69723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defTabSz="69723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defTabSz="69723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defTabSz="69723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dirty="0">
              <a:latin typeface="黑体" panose="02010609060101010101" pitchFamily="49" charset="-122"/>
              <a:ea typeface="黑体" panose="02010609060101010101" pitchFamily="49" charset="-122"/>
              <a:cs typeface="方正大黑简体"/>
            </a:endParaRPr>
          </a:p>
        </p:txBody>
      </p:sp>
      <p:sp>
        <p:nvSpPr>
          <p:cNvPr id="48132" name="Rectangle 2"/>
          <p:cNvSpPr txBox="1">
            <a:spLocks noChangeArrowheads="1"/>
          </p:cNvSpPr>
          <p:nvPr/>
        </p:nvSpPr>
        <p:spPr bwMode="auto">
          <a:xfrm>
            <a:off x="928688" y="274638"/>
            <a:ext cx="7416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3600">
                <a:solidFill>
                  <a:schemeClr val="bg1"/>
                </a:solidFill>
                <a:latin typeface="方正兰亭粗黑简体"/>
                <a:ea typeface="方正兰亭粗黑简体"/>
                <a:cs typeface="方正兰亭粗黑简体"/>
              </a:rPr>
              <a:t>3</a:t>
            </a:r>
            <a:r>
              <a:rPr lang="zh-CN" altLang="en-US" sz="3600">
                <a:solidFill>
                  <a:schemeClr val="bg1"/>
                </a:solidFill>
                <a:latin typeface="方正兰亭粗黑简体"/>
                <a:ea typeface="方正兰亭粗黑简体"/>
                <a:cs typeface="方正兰亭粗黑简体"/>
              </a:rPr>
              <a:t>、互调干扰</a:t>
            </a:r>
            <a:endParaRPr lang="zh-CN" altLang="en-US" sz="3600">
              <a:solidFill>
                <a:schemeClr val="bg1"/>
              </a:solidFill>
              <a:latin typeface="方正兰亭粗黑简体"/>
              <a:ea typeface="方正兰亭粗黑简体"/>
              <a:cs typeface="方正兰亭粗黑简体"/>
            </a:endParaRPr>
          </a:p>
        </p:txBody>
      </p:sp>
      <p:sp>
        <p:nvSpPr>
          <p:cNvPr id="48133" name="Rectangle 3"/>
          <p:cNvSpPr txBox="1">
            <a:spLocks noChangeArrowheads="1"/>
          </p:cNvSpPr>
          <p:nvPr/>
        </p:nvSpPr>
        <p:spPr bwMode="auto">
          <a:xfrm>
            <a:off x="535011" y="838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4889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marL="0" indent="0" eaLnBrk="1" hangingPunct="1">
              <a:lnSpc>
                <a:spcPct val="150000"/>
              </a:lnSpc>
              <a:buClr>
                <a:srgbClr val="0000FF"/>
              </a:buClr>
              <a:buNone/>
            </a:pPr>
            <a:r>
              <a:rPr lang="zh-CN" altLang="en-US" b="1" dirty="0" smtClean="0">
                <a:latin typeface="黑体" panose="02010609060101010101" pitchFamily="49" charset="-122"/>
                <a:ea typeface="黑体" panose="02010609060101010101" pitchFamily="49" charset="-122"/>
                <a:cs typeface="方正大黑简体"/>
              </a:rPr>
              <a:t>（</a:t>
            </a:r>
            <a:r>
              <a:rPr lang="en-US" altLang="zh-CN" b="1" dirty="0" smtClean="0">
                <a:latin typeface="黑体" panose="02010609060101010101" pitchFamily="49" charset="-122"/>
                <a:ea typeface="黑体" panose="02010609060101010101" pitchFamily="49" charset="-122"/>
                <a:cs typeface="方正大黑简体"/>
              </a:rPr>
              <a:t>2</a:t>
            </a:r>
            <a:r>
              <a:rPr lang="zh-CN" altLang="en-US" b="1" dirty="0" smtClean="0">
                <a:latin typeface="黑体" panose="02010609060101010101" pitchFamily="49" charset="-122"/>
                <a:ea typeface="黑体" panose="02010609060101010101" pitchFamily="49" charset="-122"/>
                <a:cs typeface="方正大黑简体"/>
              </a:rPr>
              <a:t>）出现三阶互调干扰的快速判断法</a:t>
            </a:r>
            <a:endParaRPr lang="zh-CN" altLang="en-US" b="1" dirty="0" smtClean="0">
              <a:latin typeface="黑体" panose="02010609060101010101" pitchFamily="49" charset="-122"/>
              <a:ea typeface="黑体" panose="02010609060101010101" pitchFamily="49" charset="-122"/>
              <a:cs typeface="方正大黑简体"/>
            </a:endParaRPr>
          </a:p>
          <a:p>
            <a:pPr eaLnBrk="1" hangingPunct="1">
              <a:lnSpc>
                <a:spcPct val="150000"/>
              </a:lnSpc>
              <a:buClr>
                <a:srgbClr val="0000FF"/>
              </a:buClr>
              <a:buFont typeface="Wingdings" panose="05000000000000000000" pitchFamily="2" charset="2"/>
              <a:buChar char="p"/>
            </a:pPr>
            <a:r>
              <a:rPr lang="zh-CN" altLang="en-US" b="1" dirty="0" smtClean="0">
                <a:solidFill>
                  <a:srgbClr val="FF0000"/>
                </a:solidFill>
                <a:latin typeface="黑体" panose="02010609060101010101" pitchFamily="49" charset="-122"/>
                <a:ea typeface="黑体" panose="02010609060101010101" pitchFamily="49" charset="-122"/>
                <a:cs typeface="方正大黑简体"/>
              </a:rPr>
              <a:t>频道</a:t>
            </a:r>
            <a:r>
              <a:rPr lang="zh-CN" altLang="en-US" b="1" dirty="0">
                <a:solidFill>
                  <a:srgbClr val="FF0000"/>
                </a:solidFill>
                <a:latin typeface="黑体" panose="02010609060101010101" pitchFamily="49" charset="-122"/>
                <a:ea typeface="黑体" panose="02010609060101010101" pitchFamily="49" charset="-122"/>
                <a:cs typeface="方正大黑简体"/>
              </a:rPr>
              <a:t>序号差值</a:t>
            </a:r>
            <a:r>
              <a:rPr lang="zh-CN" altLang="en-US" b="1" dirty="0">
                <a:latin typeface="黑体" panose="02010609060101010101" pitchFamily="49" charset="-122"/>
                <a:ea typeface="黑体" panose="02010609060101010101" pitchFamily="49" charset="-122"/>
                <a:cs typeface="方正大黑简体"/>
              </a:rPr>
              <a:t>判别法</a:t>
            </a:r>
            <a:endParaRPr lang="zh-CN" altLang="en-US" b="1" dirty="0">
              <a:latin typeface="黑体" panose="02010609060101010101" pitchFamily="49" charset="-122"/>
              <a:ea typeface="黑体" panose="02010609060101010101" pitchFamily="49" charset="-122"/>
              <a:cs typeface="方正大黑简体"/>
            </a:endParaRPr>
          </a:p>
          <a:p>
            <a:pPr lvl="1" eaLnBrk="1" hangingPunct="1">
              <a:lnSpc>
                <a:spcPct val="150000"/>
              </a:lnSpc>
              <a:buClr>
                <a:srgbClr val="FF0000"/>
              </a:buClr>
              <a:buFont typeface="Wingdings" panose="05000000000000000000" pitchFamily="2" charset="2"/>
              <a:buChar char="ü"/>
            </a:pPr>
            <a:r>
              <a:rPr lang="zh-CN" altLang="en-US" b="1" dirty="0">
                <a:latin typeface="黑体" panose="02010609060101010101" pitchFamily="49" charset="-122"/>
                <a:ea typeface="黑体" panose="02010609060101010101" pitchFamily="49" charset="-122"/>
                <a:cs typeface="方正大黑简体"/>
              </a:rPr>
              <a:t> 在等间隔分割信道，且按频率顺序编号情况下，判别各频道序号的差值</a:t>
            </a:r>
            <a:r>
              <a:rPr lang="zh-CN" altLang="en-US" b="1" dirty="0">
                <a:solidFill>
                  <a:srgbClr val="FF0000"/>
                </a:solidFill>
                <a:latin typeface="黑体" panose="02010609060101010101" pitchFamily="49" charset="-122"/>
                <a:ea typeface="黑体" panose="02010609060101010101" pitchFamily="49" charset="-122"/>
                <a:cs typeface="方正大黑简体"/>
              </a:rPr>
              <a:t>有无相同</a:t>
            </a:r>
            <a:r>
              <a:rPr lang="zh-CN" altLang="en-US" b="1" dirty="0">
                <a:latin typeface="黑体" panose="02010609060101010101" pitchFamily="49" charset="-122"/>
                <a:ea typeface="黑体" panose="02010609060101010101" pitchFamily="49" charset="-122"/>
                <a:cs typeface="方正大黑简体"/>
              </a:rPr>
              <a:t>。</a:t>
            </a:r>
            <a:endParaRPr lang="en-US" altLang="zh-CN" b="1" dirty="0">
              <a:latin typeface="黑体" panose="02010609060101010101" pitchFamily="49" charset="-122"/>
              <a:ea typeface="黑体" panose="02010609060101010101" pitchFamily="49" charset="-122"/>
              <a:cs typeface="方正大黑简体"/>
            </a:endParaRPr>
          </a:p>
          <a:p>
            <a:pPr lvl="1" eaLnBrk="1" hangingPunct="1">
              <a:lnSpc>
                <a:spcPct val="150000"/>
              </a:lnSpc>
              <a:buClr>
                <a:srgbClr val="FF0000"/>
              </a:buClr>
              <a:buFont typeface="Wingdings" panose="05000000000000000000" pitchFamily="2" charset="2"/>
              <a:buChar char="ü"/>
            </a:pPr>
            <a:r>
              <a:rPr lang="en-US" altLang="zh-CN" b="1" dirty="0">
                <a:latin typeface="黑体" panose="02010609060101010101" pitchFamily="49" charset="-122"/>
                <a:ea typeface="黑体" panose="02010609060101010101" pitchFamily="49" charset="-122"/>
                <a:cs typeface="方正大黑简体"/>
              </a:rPr>
              <a:t> </a:t>
            </a:r>
            <a:r>
              <a:rPr lang="zh-CN" altLang="en-US" b="1" dirty="0">
                <a:latin typeface="黑体" panose="02010609060101010101" pitchFamily="49" charset="-122"/>
                <a:ea typeface="黑体" panose="02010609060101010101" pitchFamily="49" charset="-122"/>
                <a:cs typeface="方正大黑简体"/>
              </a:rPr>
              <a:t>如有相同，则存在三阶互调，否则不存在互调。</a:t>
            </a:r>
            <a:endParaRPr lang="zh-CN" altLang="en-US" b="1" dirty="0">
              <a:latin typeface="黑体" panose="02010609060101010101" pitchFamily="49" charset="-122"/>
              <a:ea typeface="黑体" panose="02010609060101010101" pitchFamily="49" charset="-122"/>
              <a:cs typeface="方正大黑简体"/>
            </a:endParaRPr>
          </a:p>
        </p:txBody>
      </p:sp>
    </p:spTree>
  </p:cSld>
  <p:clrMapOvr>
    <a:masterClrMapping/>
  </p:clrMapOvr>
  <p:transition spd="slow"/>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页脚占位符 3"/>
          <p:cNvSpPr>
            <a:spLocks noGrp="1"/>
          </p:cNvSpPr>
          <p:nvPr>
            <p:ph type="ftr" sz="quarter" idx="4294967295"/>
          </p:nvPr>
        </p:nvSpPr>
        <p:spPr bwMode="auto">
          <a:xfrm>
            <a:off x="457200" y="6356350"/>
            <a:ext cx="2133600" cy="365125"/>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697230"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defTabSz="69723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defTabSz="69723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defTabSz="69723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defTabSz="69723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en-US" altLang="zh-CN" sz="2000" b="1">
                <a:ea typeface="宋体" panose="02010600030101010101" pitchFamily="2" charset="-122"/>
              </a:rPr>
              <a:t>3-</a:t>
            </a:r>
            <a:fld id="{BDC3C658-C5E8-4941-AC25-C2038F60ED2A}" type="slidenum">
              <a:rPr lang="en-US" altLang="zh-CN" sz="2000" b="1">
                <a:ea typeface="宋体" panose="02010600030101010101" pitchFamily="2" charset="-122"/>
              </a:rPr>
            </a:fld>
            <a:endParaRPr lang="en-US" altLang="zh-CN" sz="2000" b="1">
              <a:ea typeface="宋体" panose="02010600030101010101" pitchFamily="2" charset="-122"/>
            </a:endParaRPr>
          </a:p>
        </p:txBody>
      </p:sp>
      <p:sp>
        <p:nvSpPr>
          <p:cNvPr id="49155" name="圆角矩形 5"/>
          <p:cNvSpPr>
            <a:spLocks noChangeArrowheads="1"/>
          </p:cNvSpPr>
          <p:nvPr/>
        </p:nvSpPr>
        <p:spPr bwMode="auto">
          <a:xfrm>
            <a:off x="71438" y="1357313"/>
            <a:ext cx="8929687" cy="53578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marL="298450" indent="-298450" defTabSz="697230"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defTabSz="69723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defTabSz="69723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defTabSz="69723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defTabSz="69723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1" dirty="0">
              <a:ea typeface="黑体" panose="02010609060101010101" pitchFamily="49" charset="-122"/>
              <a:cs typeface="方正大黑简体"/>
            </a:endParaRPr>
          </a:p>
        </p:txBody>
      </p:sp>
      <p:sp>
        <p:nvSpPr>
          <p:cNvPr id="7" name="Text Box 3"/>
          <p:cNvSpPr txBox="1">
            <a:spLocks noChangeArrowheads="1"/>
          </p:cNvSpPr>
          <p:nvPr/>
        </p:nvSpPr>
        <p:spPr bwMode="auto">
          <a:xfrm>
            <a:off x="409574" y="1143000"/>
            <a:ext cx="8183563" cy="4610493"/>
          </a:xfrm>
          <a:prstGeom prst="rect">
            <a:avLst/>
          </a:prstGeom>
          <a:noFill/>
          <a:ln w="9525">
            <a:noFill/>
            <a:miter lim="800000"/>
          </a:ln>
          <a:effectLst/>
        </p:spPr>
        <p:txBody>
          <a:bodyPr>
            <a:spAutoFit/>
          </a:bodyPr>
          <a:lstStyle/>
          <a:p>
            <a:pPr>
              <a:lnSpc>
                <a:spcPct val="130000"/>
              </a:lnSpc>
              <a:defRPr/>
            </a:pPr>
            <a:r>
              <a:rPr lang="zh-CN" altLang="en-US" sz="2400" b="1" dirty="0" smtClean="0">
                <a:latin typeface="黑体" panose="02010609060101010101" pitchFamily="49" charset="-122"/>
                <a:ea typeface="黑体" panose="02010609060101010101" pitchFamily="49" charset="-122"/>
                <a:cs typeface="方正大黑简体"/>
              </a:rPr>
              <a:t>    无</a:t>
            </a:r>
            <a:r>
              <a:rPr lang="zh-CN" altLang="en-US" sz="2400" b="1" dirty="0">
                <a:latin typeface="黑体" panose="02010609060101010101" pitchFamily="49" charset="-122"/>
                <a:ea typeface="黑体" panose="02010609060101010101" pitchFamily="49" charset="-122"/>
                <a:cs typeface="方正大黑简体"/>
              </a:rPr>
              <a:t>三阶互调频道组判据：差值有无相同？</a:t>
            </a:r>
            <a:endParaRPr lang="zh-CN" altLang="en-US" sz="2400" b="1" dirty="0">
              <a:latin typeface="黑体" panose="02010609060101010101" pitchFamily="49" charset="-122"/>
              <a:ea typeface="黑体" panose="02010609060101010101" pitchFamily="49" charset="-122"/>
              <a:cs typeface="方正大黑简体"/>
            </a:endParaRPr>
          </a:p>
          <a:p>
            <a:pPr>
              <a:lnSpc>
                <a:spcPct val="130000"/>
              </a:lnSpc>
              <a:buFont typeface="Wingdings" panose="05000000000000000000" pitchFamily="2" charset="2"/>
              <a:buNone/>
              <a:defRPr/>
            </a:pPr>
            <a:r>
              <a:rPr lang="zh-CN" altLang="en-US" sz="2400" b="1" dirty="0" smtClean="0">
                <a:latin typeface="黑体" panose="02010609060101010101" pitchFamily="49" charset="-122"/>
                <a:ea typeface="黑体" panose="02010609060101010101" pitchFamily="49" charset="-122"/>
              </a:rPr>
              <a:t>    例</a:t>
            </a:r>
            <a:r>
              <a:rPr lang="zh-CN" altLang="en-US" sz="2400" b="1" dirty="0">
                <a:latin typeface="黑体" panose="02010609060101010101" pitchFamily="49" charset="-122"/>
                <a:ea typeface="黑体" panose="02010609060101010101" pitchFamily="49" charset="-122"/>
              </a:rPr>
              <a:t>：表</a:t>
            </a:r>
            <a:r>
              <a:rPr lang="en-US" altLang="zh-CN" sz="2400" b="1" dirty="0">
                <a:latin typeface="黑体" panose="02010609060101010101" pitchFamily="49" charset="-122"/>
                <a:ea typeface="黑体" panose="02010609060101010101" pitchFamily="49" charset="-122"/>
              </a:rPr>
              <a:t>3-1</a:t>
            </a:r>
            <a:r>
              <a:rPr lang="zh-CN" altLang="en-US" sz="2400" b="1" dirty="0">
                <a:latin typeface="黑体" panose="02010609060101010101" pitchFamily="49" charset="-122"/>
                <a:ea typeface="黑体" panose="02010609060101010101" pitchFamily="49" charset="-122"/>
              </a:rPr>
              <a:t>中七个信道</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8</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12</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24</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26</a:t>
            </a:r>
            <a:r>
              <a:rPr lang="zh-CN" altLang="en-US" sz="2400" b="1" dirty="0">
                <a:latin typeface="黑体" panose="02010609060101010101" pitchFamily="49" charset="-122"/>
                <a:ea typeface="黑体" panose="02010609060101010101" pitchFamily="49" charset="-122"/>
              </a:rPr>
              <a:t>是不是无三阶互调频道组？</a:t>
            </a:r>
            <a:endParaRPr lang="zh-CN" altLang="en-US" sz="2400" b="1" dirty="0">
              <a:latin typeface="黑体" panose="02010609060101010101" pitchFamily="49" charset="-122"/>
              <a:ea typeface="黑体" panose="02010609060101010101" pitchFamily="49" charset="-122"/>
            </a:endParaRPr>
          </a:p>
          <a:p>
            <a:pPr>
              <a:buFont typeface="Wingdings" panose="05000000000000000000" pitchFamily="2" charset="2"/>
              <a:buNone/>
              <a:defRPr/>
            </a:pPr>
            <a:r>
              <a:rPr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rPr>
              <a:t>	</a:t>
            </a:r>
            <a:r>
              <a:rPr lang="en-US" altLang="zh-CN"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f</a:t>
            </a:r>
            <a:r>
              <a:rPr lang="en-US" altLang="zh-CN" sz="2400" b="1" baseline="-25000"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a:t>
            </a:r>
            <a:r>
              <a:rPr lang="en-US" altLang="zh-CN"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f</a:t>
            </a:r>
            <a:r>
              <a:rPr lang="en-US" altLang="zh-CN" sz="2400" b="1" baseline="-25000"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2</a:t>
            </a:r>
            <a:r>
              <a:rPr lang="en-US" altLang="zh-CN"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f</a:t>
            </a:r>
            <a:r>
              <a:rPr lang="en-US" altLang="zh-CN" sz="2400" b="1" baseline="-25000"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8</a:t>
            </a:r>
            <a:r>
              <a:rPr lang="en-US" altLang="zh-CN"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f</a:t>
            </a:r>
            <a:r>
              <a:rPr lang="en-US" altLang="zh-CN" sz="2400" b="1" baseline="-25000"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12</a:t>
            </a:r>
            <a:r>
              <a:rPr lang="en-US" altLang="zh-CN"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f</a:t>
            </a:r>
            <a:r>
              <a:rPr lang="en-US" altLang="zh-CN" sz="2400" b="1" baseline="-25000"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21</a:t>
            </a:r>
            <a:r>
              <a:rPr lang="en-US" altLang="zh-CN"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f</a:t>
            </a:r>
            <a:r>
              <a:rPr lang="en-US" altLang="zh-CN" sz="2400" b="1" baseline="-25000"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24</a:t>
            </a:r>
            <a:r>
              <a:rPr lang="en-US" altLang="zh-CN" sz="2400" b="1"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	f</a:t>
            </a:r>
            <a:r>
              <a:rPr lang="en-US" altLang="zh-CN" sz="2400" b="1" baseline="-25000"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rPr>
              <a:t>26</a:t>
            </a:r>
            <a:endParaRPr lang="en-US" altLang="zh-CN" sz="2400" b="1" baseline="-25000" dirty="0">
              <a:effectLst>
                <a:outerShdw blurRad="38100" dist="38100" dir="2700000" algn="tl">
                  <a:srgbClr val="C0C0C0"/>
                </a:outerShdw>
              </a:effectLst>
              <a:latin typeface="Times New Roman" panose="02020603050405020304" pitchFamily="18" charset="0"/>
              <a:ea typeface="黑体" panose="02010609060101010101" pitchFamily="49" charset="-122"/>
              <a:cs typeface="Times New Roman" panose="02020603050405020304" pitchFamily="18" charset="0"/>
            </a:endParaRPr>
          </a:p>
          <a:p>
            <a:pPr>
              <a:buFont typeface="Wingdings" panose="05000000000000000000" pitchFamily="2" charset="2"/>
              <a:buNone/>
              <a:defRPr/>
            </a:pPr>
            <a:r>
              <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rPr>
              <a:t>		1	6	4	9	3	2</a:t>
            </a:r>
            <a:endPar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a:buFont typeface="Wingdings" panose="05000000000000000000" pitchFamily="2" charset="2"/>
              <a:buNone/>
              <a:defRPr/>
            </a:pPr>
            <a:r>
              <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rPr>
              <a:t>			7 	10	13	12	5</a:t>
            </a:r>
            <a:endPar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a:buFont typeface="Wingdings" panose="05000000000000000000" pitchFamily="2" charset="2"/>
              <a:buNone/>
              <a:defRPr/>
            </a:pPr>
            <a:r>
              <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rPr>
              <a:t>				11	19	16	14</a:t>
            </a:r>
            <a:endPar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a:buFont typeface="Wingdings" panose="05000000000000000000" pitchFamily="2" charset="2"/>
              <a:buNone/>
              <a:defRPr/>
            </a:pPr>
            <a:r>
              <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rPr>
              <a:t>					20	22	18</a:t>
            </a:r>
            <a:endPar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a:buFont typeface="Wingdings" panose="05000000000000000000" pitchFamily="2" charset="2"/>
              <a:buNone/>
              <a:defRPr/>
            </a:pPr>
            <a:r>
              <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rPr>
              <a:t>						23	24</a:t>
            </a:r>
            <a:endPar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a:buFont typeface="Wingdings" panose="05000000000000000000" pitchFamily="2" charset="2"/>
              <a:buNone/>
              <a:defRPr/>
            </a:pPr>
            <a:r>
              <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rPr>
              <a:t>							25</a:t>
            </a:r>
            <a:endParaRPr lang="en-US" altLang="zh-CN"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a:p>
            <a:pPr>
              <a:buFont typeface="Wingdings" panose="05000000000000000000" pitchFamily="2" charset="2"/>
              <a:buNone/>
              <a:defRPr/>
            </a:pPr>
            <a:r>
              <a:rPr lang="zh-CN" altLang="en-US" sz="3200" b="1" dirty="0">
                <a:effectLst>
                  <a:outerShdw blurRad="38100" dist="38100" dir="2700000" algn="tl">
                    <a:srgbClr val="C0C0C0"/>
                  </a:outerShdw>
                </a:effectLst>
                <a:latin typeface="黑体" panose="02010609060101010101" pitchFamily="49" charset="-122"/>
                <a:ea typeface="黑体" panose="02010609060101010101" pitchFamily="49" charset="-122"/>
              </a:rPr>
              <a:t>			</a:t>
            </a:r>
            <a:r>
              <a:rPr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rPr>
              <a:t>结论：</a:t>
            </a:r>
            <a:r>
              <a:rPr lang="zh-CN" altLang="en-US" sz="24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rPr>
              <a:t>无三阶互调</a:t>
            </a:r>
            <a:endParaRPr lang="zh-CN" altLang="en-US" sz="2400" b="1" dirty="0">
              <a:solidFill>
                <a:srgbClr val="FF0000"/>
              </a:solidFill>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10" name="Rectangle 10"/>
          <p:cNvSpPr>
            <a:spLocks noChangeArrowheads="1"/>
          </p:cNvSpPr>
          <p:nvPr/>
        </p:nvSpPr>
        <p:spPr bwMode="auto">
          <a:xfrm>
            <a:off x="414338" y="4222750"/>
            <a:ext cx="3736975" cy="147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9875" indent="-269875"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lnSpc>
                <a:spcPct val="125000"/>
              </a:lnSpc>
              <a:spcBef>
                <a:spcPct val="0"/>
              </a:spcBef>
              <a:buClrTx/>
              <a:buFontTx/>
              <a:buNone/>
            </a:pPr>
            <a:r>
              <a:rPr lang="zh-CN" altLang="zh-CN" sz="2400" b="1" dirty="0">
                <a:latin typeface="黑体" panose="02010609060101010101" pitchFamily="49" charset="-122"/>
                <a:ea typeface="黑体" panose="02010609060101010101" pitchFamily="49" charset="-122"/>
                <a:cs typeface="方正大黑简体"/>
              </a:rPr>
              <a:t>需用信道数</a:t>
            </a:r>
            <a:r>
              <a:rPr lang="zh-CN" altLang="en-US" sz="2400" b="1" dirty="0">
                <a:solidFill>
                  <a:srgbClr val="FF0000"/>
                </a:solidFill>
                <a:latin typeface="黑体" panose="02010609060101010101" pitchFamily="49" charset="-122"/>
                <a:ea typeface="黑体" panose="02010609060101010101" pitchFamily="49" charset="-122"/>
                <a:cs typeface="方正大黑简体"/>
              </a:rPr>
              <a:t>7</a:t>
            </a:r>
            <a:endParaRPr lang="zh-CN" altLang="en-US" sz="2400" b="1" dirty="0">
              <a:solidFill>
                <a:srgbClr val="FF0000"/>
              </a:solidFill>
              <a:latin typeface="黑体" panose="02010609060101010101" pitchFamily="49" charset="-122"/>
              <a:ea typeface="黑体" panose="02010609060101010101" pitchFamily="49" charset="-122"/>
              <a:cs typeface="方正大黑简体"/>
            </a:endParaRPr>
          </a:p>
          <a:p>
            <a:pPr eaLnBrk="1" hangingPunct="1">
              <a:lnSpc>
                <a:spcPct val="125000"/>
              </a:lnSpc>
              <a:spcBef>
                <a:spcPct val="0"/>
              </a:spcBef>
              <a:buClrTx/>
              <a:buFontTx/>
              <a:buNone/>
            </a:pPr>
            <a:r>
              <a:rPr lang="zh-CN" altLang="en-US" sz="2400" b="1" dirty="0">
                <a:latin typeface="黑体" panose="02010609060101010101" pitchFamily="49" charset="-122"/>
                <a:ea typeface="黑体" panose="02010609060101010101" pitchFamily="49" charset="-122"/>
                <a:cs typeface="方正大黑简体"/>
              </a:rPr>
              <a:t>最小占用信道数 </a:t>
            </a:r>
            <a:r>
              <a:rPr lang="en-US" altLang="zh-CN" sz="2400" b="1" dirty="0">
                <a:solidFill>
                  <a:srgbClr val="FF0000"/>
                </a:solidFill>
                <a:latin typeface="黑体" panose="02010609060101010101" pitchFamily="49" charset="-122"/>
                <a:ea typeface="黑体" panose="02010609060101010101" pitchFamily="49" charset="-122"/>
                <a:cs typeface="方正大黑简体"/>
              </a:rPr>
              <a:t>26</a:t>
            </a:r>
            <a:endParaRPr lang="en-US" altLang="zh-CN" sz="2400" b="1" dirty="0">
              <a:solidFill>
                <a:srgbClr val="FF0000"/>
              </a:solidFill>
              <a:latin typeface="黑体" panose="02010609060101010101" pitchFamily="49" charset="-122"/>
              <a:ea typeface="黑体" panose="02010609060101010101" pitchFamily="49" charset="-122"/>
              <a:cs typeface="方正大黑简体"/>
            </a:endParaRPr>
          </a:p>
          <a:p>
            <a:pPr eaLnBrk="1" hangingPunct="1">
              <a:lnSpc>
                <a:spcPct val="125000"/>
              </a:lnSpc>
              <a:spcBef>
                <a:spcPct val="0"/>
              </a:spcBef>
              <a:buClrTx/>
              <a:buFontTx/>
              <a:buNone/>
            </a:pPr>
            <a:r>
              <a:rPr lang="zh-CN" altLang="en-US" sz="2400" b="1" dirty="0">
                <a:latin typeface="黑体" panose="02010609060101010101" pitchFamily="49" charset="-122"/>
                <a:ea typeface="黑体" panose="02010609060101010101" pitchFamily="49" charset="-122"/>
                <a:cs typeface="方正大黑简体"/>
              </a:rPr>
              <a:t>信道利用率 </a:t>
            </a:r>
            <a:r>
              <a:rPr lang="en-US" altLang="zh-CN" sz="2400" b="1" dirty="0">
                <a:solidFill>
                  <a:srgbClr val="FF0000"/>
                </a:solidFill>
                <a:latin typeface="黑体" panose="02010609060101010101" pitchFamily="49" charset="-122"/>
                <a:ea typeface="黑体" panose="02010609060101010101" pitchFamily="49" charset="-122"/>
                <a:cs typeface="方正大黑简体"/>
              </a:rPr>
              <a:t>27%</a:t>
            </a:r>
            <a:endParaRPr lang="en-US" altLang="zh-CN" sz="2400" b="1" dirty="0">
              <a:solidFill>
                <a:srgbClr val="FF0000"/>
              </a:solidFill>
              <a:latin typeface="黑体" panose="02010609060101010101" pitchFamily="49" charset="-122"/>
              <a:ea typeface="黑体" panose="02010609060101010101" pitchFamily="49" charset="-122"/>
              <a:cs typeface="方正大黑简体"/>
            </a:endParaRPr>
          </a:p>
        </p:txBody>
      </p:sp>
      <p:sp>
        <p:nvSpPr>
          <p:cNvPr id="49159" name="Rectangle 2"/>
          <p:cNvSpPr txBox="1">
            <a:spLocks noChangeArrowheads="1"/>
          </p:cNvSpPr>
          <p:nvPr/>
        </p:nvSpPr>
        <p:spPr bwMode="auto">
          <a:xfrm>
            <a:off x="928688" y="274638"/>
            <a:ext cx="7416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3600" b="1">
                <a:latin typeface="方正兰亭粗黑简体"/>
                <a:ea typeface="方正兰亭粗黑简体"/>
                <a:cs typeface="方正兰亭粗黑简体"/>
              </a:rPr>
              <a:t>3</a:t>
            </a:r>
            <a:r>
              <a:rPr lang="zh-CN" altLang="en-US" sz="3600" b="1">
                <a:latin typeface="方正兰亭粗黑简体"/>
                <a:ea typeface="方正兰亭粗黑简体"/>
                <a:cs typeface="方正兰亭粗黑简体"/>
              </a:rPr>
              <a:t>、互调干扰</a:t>
            </a:r>
            <a:endParaRPr lang="zh-CN" altLang="en-US" sz="3600" b="1">
              <a:latin typeface="方正兰亭粗黑简体"/>
              <a:ea typeface="方正兰亭粗黑简体"/>
              <a:cs typeface="方正兰亭粗黑简体"/>
            </a:endParaRPr>
          </a:p>
        </p:txBody>
      </p:sp>
      <p:cxnSp>
        <p:nvCxnSpPr>
          <p:cNvPr id="22" name="直接连接符 21"/>
          <p:cNvCxnSpPr/>
          <p:nvPr/>
        </p:nvCxnSpPr>
        <p:spPr>
          <a:xfrm>
            <a:off x="2428875" y="3357563"/>
            <a:ext cx="4857750" cy="192881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286125" y="3357563"/>
            <a:ext cx="3957638" cy="157162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4214813" y="3357563"/>
            <a:ext cx="2928937" cy="1163637"/>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5143500" y="3357563"/>
            <a:ext cx="2000250" cy="7937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a:off x="6072188" y="3357563"/>
            <a:ext cx="1071562" cy="42545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animEffect transition="in" filter="wipe(down)">
                                      <p:cBhvr>
                                        <p:cTn id="21" dur="500"/>
                                        <p:tgtEl>
                                          <p:spTgt spid="7">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7">
                                            <p:txEl>
                                              <p:pRg st="4" end="4"/>
                                            </p:txEl>
                                          </p:spTgt>
                                        </p:tgtEl>
                                        <p:attrNameLst>
                                          <p:attrName>style.visibility</p:attrName>
                                        </p:attrNameLst>
                                      </p:cBhvr>
                                      <p:to>
                                        <p:strVal val="visible"/>
                                      </p:to>
                                    </p:set>
                                    <p:animEffect transition="in" filter="wipe(down)">
                                      <p:cBhvr>
                                        <p:cTn id="26" dur="500"/>
                                        <p:tgtEl>
                                          <p:spTgt spid="7">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5" end="5"/>
                                            </p:txEl>
                                          </p:spTgt>
                                        </p:tgtEl>
                                        <p:attrNameLst>
                                          <p:attrName>style.visibility</p:attrName>
                                        </p:attrNameLst>
                                      </p:cBhvr>
                                      <p:to>
                                        <p:strVal val="visible"/>
                                      </p:to>
                                    </p:set>
                                    <p:animEffect transition="in" filter="wipe(down)">
                                      <p:cBhvr>
                                        <p:cTn id="31" dur="500"/>
                                        <p:tgtEl>
                                          <p:spTgt spid="7">
                                            <p:txEl>
                                              <p:pRg st="5" end="5"/>
                                            </p:txEl>
                                          </p:spTgt>
                                        </p:tgtEl>
                                      </p:cBhvr>
                                    </p:animEffect>
                                  </p:childTnLst>
                                </p:cTn>
                              </p:par>
                              <p:par>
                                <p:cTn id="32" presetID="22" presetClass="entr" presetSubtype="4" fill="hold" nodeType="withEffect">
                                  <p:stCondLst>
                                    <p:cond delay="0"/>
                                  </p:stCondLst>
                                  <p:childTnLst>
                                    <p:set>
                                      <p:cBhvr>
                                        <p:cTn id="33" dur="1" fill="hold">
                                          <p:stCondLst>
                                            <p:cond delay="0"/>
                                          </p:stCondLst>
                                        </p:cTn>
                                        <p:tgtEl>
                                          <p:spTgt spid="7">
                                            <p:txEl>
                                              <p:pRg st="6" end="6"/>
                                            </p:txEl>
                                          </p:spTgt>
                                        </p:tgtEl>
                                        <p:attrNameLst>
                                          <p:attrName>style.visibility</p:attrName>
                                        </p:attrNameLst>
                                      </p:cBhvr>
                                      <p:to>
                                        <p:strVal val="visible"/>
                                      </p:to>
                                    </p:set>
                                    <p:animEffect transition="in" filter="wipe(down)">
                                      <p:cBhvr>
                                        <p:cTn id="34" dur="500"/>
                                        <p:tgtEl>
                                          <p:spTgt spid="7">
                                            <p:txEl>
                                              <p:pRg st="6" end="6"/>
                                            </p:txEl>
                                          </p:spTgt>
                                        </p:tgtEl>
                                      </p:cBhvr>
                                    </p:animEffect>
                                  </p:childTnLst>
                                </p:cTn>
                              </p:par>
                              <p:par>
                                <p:cTn id="35" presetID="22" presetClass="entr" presetSubtype="4" fill="hold" nodeType="with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wipe(down)">
                                      <p:cBhvr>
                                        <p:cTn id="37" dur="500"/>
                                        <p:tgtEl>
                                          <p:spTgt spid="7">
                                            <p:txEl>
                                              <p:pRg st="7" end="7"/>
                                            </p:txEl>
                                          </p:spTgt>
                                        </p:tgtEl>
                                      </p:cBhvr>
                                    </p:animEffect>
                                  </p:childTnLst>
                                </p:cTn>
                              </p:par>
                              <p:par>
                                <p:cTn id="38" presetID="22" presetClass="entr" presetSubtype="4" fill="hold" nodeType="withEffect">
                                  <p:stCondLst>
                                    <p:cond delay="0"/>
                                  </p:stCondLst>
                                  <p:childTnLst>
                                    <p:set>
                                      <p:cBhvr>
                                        <p:cTn id="39" dur="1" fill="hold">
                                          <p:stCondLst>
                                            <p:cond delay="0"/>
                                          </p:stCondLst>
                                        </p:cTn>
                                        <p:tgtEl>
                                          <p:spTgt spid="7">
                                            <p:txEl>
                                              <p:pRg st="8" end="8"/>
                                            </p:txEl>
                                          </p:spTgt>
                                        </p:tgtEl>
                                        <p:attrNameLst>
                                          <p:attrName>style.visibility</p:attrName>
                                        </p:attrNameLst>
                                      </p:cBhvr>
                                      <p:to>
                                        <p:strVal val="visible"/>
                                      </p:to>
                                    </p:set>
                                    <p:animEffect transition="in" filter="wipe(down)">
                                      <p:cBhvr>
                                        <p:cTn id="40" dur="500"/>
                                        <p:tgtEl>
                                          <p:spTgt spid="7">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3" presetClass="entr" presetSubtype="10" fill="hold" nodeType="clickEffect">
                                  <p:stCondLst>
                                    <p:cond delay="0"/>
                                  </p:stCondLst>
                                  <p:childTnLst>
                                    <p:set>
                                      <p:cBhvr>
                                        <p:cTn id="44" dur="1" fill="hold">
                                          <p:stCondLst>
                                            <p:cond delay="0"/>
                                          </p:stCondLst>
                                        </p:cTn>
                                        <p:tgtEl>
                                          <p:spTgt spid="29"/>
                                        </p:tgtEl>
                                        <p:attrNameLst>
                                          <p:attrName>style.visibility</p:attrName>
                                        </p:attrNameLst>
                                      </p:cBhvr>
                                      <p:to>
                                        <p:strVal val="visible"/>
                                      </p:to>
                                    </p:set>
                                    <p:animEffect transition="in" filter="blinds(horizontal)">
                                      <p:cBhvr>
                                        <p:cTn id="45" dur="500"/>
                                        <p:tgtEl>
                                          <p:spTgt spid="29"/>
                                        </p:tgtEl>
                                      </p:cBhvr>
                                    </p:animEffect>
                                  </p:childTnLst>
                                </p:cTn>
                              </p:par>
                              <p:par>
                                <p:cTn id="46" presetID="3" presetClass="entr" presetSubtype="1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blinds(horizontal)">
                                      <p:cBhvr>
                                        <p:cTn id="48" dur="500"/>
                                        <p:tgtEl>
                                          <p:spTgt spid="27"/>
                                        </p:tgtEl>
                                      </p:cBhvr>
                                    </p:animEffect>
                                  </p:childTnLst>
                                </p:cTn>
                              </p:par>
                              <p:par>
                                <p:cTn id="49" presetID="3" presetClass="entr" presetSubtype="10" fill="hold" nodeType="withEffect">
                                  <p:stCondLst>
                                    <p:cond delay="0"/>
                                  </p:stCondLst>
                                  <p:childTnLst>
                                    <p:set>
                                      <p:cBhvr>
                                        <p:cTn id="50" dur="1" fill="hold">
                                          <p:stCondLst>
                                            <p:cond delay="0"/>
                                          </p:stCondLst>
                                        </p:cTn>
                                        <p:tgtEl>
                                          <p:spTgt spid="25"/>
                                        </p:tgtEl>
                                        <p:attrNameLst>
                                          <p:attrName>style.visibility</p:attrName>
                                        </p:attrNameLst>
                                      </p:cBhvr>
                                      <p:to>
                                        <p:strVal val="visible"/>
                                      </p:to>
                                    </p:set>
                                    <p:animEffect transition="in" filter="blinds(horizontal)">
                                      <p:cBhvr>
                                        <p:cTn id="51" dur="500"/>
                                        <p:tgtEl>
                                          <p:spTgt spid="25"/>
                                        </p:tgtEl>
                                      </p:cBhvr>
                                    </p:animEffect>
                                  </p:childTnLst>
                                </p:cTn>
                              </p:par>
                              <p:par>
                                <p:cTn id="52" presetID="3" presetClass="entr" presetSubtype="10" fill="hold" nodeType="withEffect">
                                  <p:stCondLst>
                                    <p:cond delay="0"/>
                                  </p:stCondLst>
                                  <p:childTnLst>
                                    <p:set>
                                      <p:cBhvr>
                                        <p:cTn id="53" dur="1" fill="hold">
                                          <p:stCondLst>
                                            <p:cond delay="0"/>
                                          </p:stCondLst>
                                        </p:cTn>
                                        <p:tgtEl>
                                          <p:spTgt spid="23"/>
                                        </p:tgtEl>
                                        <p:attrNameLst>
                                          <p:attrName>style.visibility</p:attrName>
                                        </p:attrNameLst>
                                      </p:cBhvr>
                                      <p:to>
                                        <p:strVal val="visible"/>
                                      </p:to>
                                    </p:set>
                                    <p:animEffect transition="in" filter="blinds(horizontal)">
                                      <p:cBhvr>
                                        <p:cTn id="54" dur="500"/>
                                        <p:tgtEl>
                                          <p:spTgt spid="23"/>
                                        </p:tgtEl>
                                      </p:cBhvr>
                                    </p:animEffect>
                                  </p:childTnLst>
                                </p:cTn>
                              </p:par>
                              <p:par>
                                <p:cTn id="55" presetID="3" presetClass="entr" presetSubtype="10" fill="hold" nodeType="with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blinds(horizontal)">
                                      <p:cBhvr>
                                        <p:cTn id="57" dur="500"/>
                                        <p:tgtEl>
                                          <p:spTgt spid="22"/>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nodeType="clickEffect">
                                  <p:stCondLst>
                                    <p:cond delay="0"/>
                                  </p:stCondLst>
                                  <p:childTnLst>
                                    <p:set>
                                      <p:cBhvr>
                                        <p:cTn id="61" dur="1" fill="hold">
                                          <p:stCondLst>
                                            <p:cond delay="0"/>
                                          </p:stCondLst>
                                        </p:cTn>
                                        <p:tgtEl>
                                          <p:spTgt spid="7">
                                            <p:txEl>
                                              <p:pRg st="9" end="9"/>
                                            </p:txEl>
                                          </p:spTgt>
                                        </p:tgtEl>
                                        <p:attrNameLst>
                                          <p:attrName>style.visibility</p:attrName>
                                        </p:attrNameLst>
                                      </p:cBhvr>
                                      <p:to>
                                        <p:strVal val="visible"/>
                                      </p:to>
                                    </p:set>
                                    <p:animEffect transition="in" filter="wipe(down)">
                                      <p:cBhvr>
                                        <p:cTn id="62" dur="500"/>
                                        <p:tgtEl>
                                          <p:spTgt spid="7">
                                            <p:txEl>
                                              <p:pRg st="9" end="9"/>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3" presetClass="entr" presetSubtype="10" fill="hold" nodeType="clickEffect">
                                  <p:stCondLst>
                                    <p:cond delay="0"/>
                                  </p:stCondLst>
                                  <p:childTnLst>
                                    <p:set>
                                      <p:cBhvr>
                                        <p:cTn id="66" dur="1" fill="hold">
                                          <p:stCondLst>
                                            <p:cond delay="0"/>
                                          </p:stCondLst>
                                        </p:cTn>
                                        <p:tgtEl>
                                          <p:spTgt spid="10">
                                            <p:txEl>
                                              <p:pRg st="0" end="0"/>
                                            </p:txEl>
                                          </p:spTgt>
                                        </p:tgtEl>
                                        <p:attrNameLst>
                                          <p:attrName>style.visibility</p:attrName>
                                        </p:attrNameLst>
                                      </p:cBhvr>
                                      <p:to>
                                        <p:strVal val="visible"/>
                                      </p:to>
                                    </p:set>
                                    <p:animEffect transition="in" filter="blinds(horizontal)">
                                      <p:cBhvr>
                                        <p:cTn id="67" dur="500"/>
                                        <p:tgtEl>
                                          <p:spTgt spid="10">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3" presetClass="entr" presetSubtype="10" fill="hold" nodeType="clickEffect">
                                  <p:stCondLst>
                                    <p:cond delay="0"/>
                                  </p:stCondLst>
                                  <p:childTnLst>
                                    <p:set>
                                      <p:cBhvr>
                                        <p:cTn id="71" dur="1" fill="hold">
                                          <p:stCondLst>
                                            <p:cond delay="0"/>
                                          </p:stCondLst>
                                        </p:cTn>
                                        <p:tgtEl>
                                          <p:spTgt spid="10">
                                            <p:txEl>
                                              <p:pRg st="1" end="1"/>
                                            </p:txEl>
                                          </p:spTgt>
                                        </p:tgtEl>
                                        <p:attrNameLst>
                                          <p:attrName>style.visibility</p:attrName>
                                        </p:attrNameLst>
                                      </p:cBhvr>
                                      <p:to>
                                        <p:strVal val="visible"/>
                                      </p:to>
                                    </p:set>
                                    <p:animEffect transition="in" filter="blinds(horizontal)">
                                      <p:cBhvr>
                                        <p:cTn id="72" dur="500"/>
                                        <p:tgtEl>
                                          <p:spTgt spid="10">
                                            <p:txEl>
                                              <p:pRg st="1" end="1"/>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3" presetClass="entr" presetSubtype="10" fill="hold" nodeType="clickEffect">
                                  <p:stCondLst>
                                    <p:cond delay="0"/>
                                  </p:stCondLst>
                                  <p:childTnLst>
                                    <p:set>
                                      <p:cBhvr>
                                        <p:cTn id="76" dur="1" fill="hold">
                                          <p:stCondLst>
                                            <p:cond delay="0"/>
                                          </p:stCondLst>
                                        </p:cTn>
                                        <p:tgtEl>
                                          <p:spTgt spid="10">
                                            <p:txEl>
                                              <p:pRg st="2" end="2"/>
                                            </p:txEl>
                                          </p:spTgt>
                                        </p:tgtEl>
                                        <p:attrNameLst>
                                          <p:attrName>style.visibility</p:attrName>
                                        </p:attrNameLst>
                                      </p:cBhvr>
                                      <p:to>
                                        <p:strVal val="visible"/>
                                      </p:to>
                                    </p:set>
                                    <p:animEffect transition="in" filter="blinds(horizontal)">
                                      <p:cBhvr>
                                        <p:cTn id="77" dur="500"/>
                                        <p:tgtEl>
                                          <p:spTgt spid="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圆角矩形 5"/>
          <p:cNvSpPr>
            <a:spLocks noChangeArrowheads="1"/>
          </p:cNvSpPr>
          <p:nvPr/>
        </p:nvSpPr>
        <p:spPr bwMode="auto">
          <a:xfrm>
            <a:off x="71438" y="1357313"/>
            <a:ext cx="8929687" cy="5357812"/>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14:hiddenLine>
            </a:ext>
          </a:extLst>
        </p:spPr>
        <p:txBody>
          <a:bodyPr/>
          <a:lstStyle>
            <a:lvl1pPr marL="298450" indent="-298450" defTabSz="697230"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defTabSz="69723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defTabSz="69723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defTabSz="69723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defTabSz="69723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defTabSz="69723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endParaRPr lang="zh-CN" altLang="en-US" sz="2000" b="1" dirty="0">
              <a:ea typeface="黑体" panose="02010609060101010101" pitchFamily="49" charset="-122"/>
              <a:cs typeface="方正大黑简体"/>
            </a:endParaRPr>
          </a:p>
        </p:txBody>
      </p:sp>
      <p:sp>
        <p:nvSpPr>
          <p:cNvPr id="7" name="Text Box 3"/>
          <p:cNvSpPr txBox="1">
            <a:spLocks noChangeArrowheads="1"/>
          </p:cNvSpPr>
          <p:nvPr/>
        </p:nvSpPr>
        <p:spPr bwMode="auto">
          <a:xfrm>
            <a:off x="295275" y="5156925"/>
            <a:ext cx="8683625" cy="1754326"/>
          </a:xfrm>
          <a:prstGeom prst="rect">
            <a:avLst/>
          </a:prstGeom>
          <a:noFill/>
          <a:ln w="9525">
            <a:noFill/>
            <a:miter lim="800000"/>
          </a:ln>
          <a:effectLst/>
        </p:spPr>
        <p:txBody>
          <a:bodyPr>
            <a:spAutoFit/>
          </a:bodyPr>
          <a:lstStyle/>
          <a:p>
            <a:pPr>
              <a:lnSpc>
                <a:spcPct val="150000"/>
              </a:lnSpc>
              <a:buFont typeface="Wingdings" panose="05000000000000000000" pitchFamily="2" charset="2"/>
              <a:buNone/>
              <a:defRPr/>
            </a:pPr>
            <a:r>
              <a:rPr lang="zh-CN" altLang="en-US" sz="2400" b="1" dirty="0">
                <a:latin typeface="黑体" panose="02010609060101010101" pitchFamily="49" charset="-122"/>
                <a:ea typeface="黑体" panose="02010609060101010101" pitchFamily="49" charset="-122"/>
              </a:rPr>
              <a:t>思考：</a:t>
            </a:r>
            <a:r>
              <a:rPr lang="en-US" altLang="zh-CN" sz="2400" b="1" dirty="0">
                <a:latin typeface="黑体" panose="02010609060101010101" pitchFamily="49" charset="-122"/>
                <a:ea typeface="黑体" panose="02010609060101010101" pitchFamily="49" charset="-122"/>
              </a:rPr>
              <a:t>1</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2</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9</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13</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15</a:t>
            </a:r>
            <a:r>
              <a:rPr lang="zh-CN" altLang="en-US" sz="2400" b="1" dirty="0">
                <a:latin typeface="黑体" panose="02010609060101010101" pitchFamily="49" charset="-122"/>
                <a:ea typeface="黑体" panose="02010609060101010101" pitchFamily="49" charset="-122"/>
              </a:rPr>
              <a:t>、</a:t>
            </a:r>
            <a:r>
              <a:rPr lang="en-US" altLang="zh-CN" sz="2400" b="1" dirty="0">
                <a:latin typeface="黑体" panose="02010609060101010101" pitchFamily="49" charset="-122"/>
                <a:ea typeface="黑体" panose="02010609060101010101" pitchFamily="49" charset="-122"/>
              </a:rPr>
              <a:t>18</a:t>
            </a:r>
            <a:r>
              <a:rPr lang="zh-CN" altLang="en-US" sz="2400" b="1" dirty="0">
                <a:latin typeface="黑体" panose="02010609060101010101" pitchFamily="49" charset="-122"/>
                <a:ea typeface="黑体" panose="02010609060101010101" pitchFamily="49" charset="-122"/>
              </a:rPr>
              <a:t>是不是无三阶互调频道组</a:t>
            </a:r>
            <a:r>
              <a:rPr lang="zh-CN" altLang="en-US" sz="2400" b="1" dirty="0" smtClean="0">
                <a:latin typeface="黑体" panose="02010609060101010101" pitchFamily="49" charset="-122"/>
                <a:ea typeface="黑体" panose="02010609060101010101" pitchFamily="49" charset="-122"/>
              </a:rPr>
              <a:t>？</a:t>
            </a:r>
            <a:endParaRPr lang="en-US" altLang="zh-CN" sz="2400" b="1" dirty="0" smtClean="0">
              <a:latin typeface="黑体" panose="02010609060101010101" pitchFamily="49" charset="-122"/>
              <a:ea typeface="黑体" panose="02010609060101010101" pitchFamily="49" charset="-122"/>
            </a:endParaRPr>
          </a:p>
          <a:p>
            <a:pPr>
              <a:lnSpc>
                <a:spcPct val="150000"/>
              </a:lnSpc>
              <a:defRPr/>
            </a:pPr>
            <a:r>
              <a:rPr lang="zh-CN" altLang="en-US" sz="2400" b="1" dirty="0">
                <a:latin typeface="黑体" panose="02010609060101010101" pitchFamily="49" charset="-122"/>
                <a:ea typeface="黑体" panose="02010609060101010101" pitchFamily="49" charset="-122"/>
                <a:cs typeface="方正大黑简体"/>
              </a:rPr>
              <a:t>结论：无三阶互调！</a:t>
            </a:r>
            <a:endParaRPr lang="zh-CN" altLang="en-US" sz="2400" b="1" dirty="0">
              <a:latin typeface="黑体" panose="02010609060101010101" pitchFamily="49" charset="-122"/>
              <a:ea typeface="黑体" panose="02010609060101010101" pitchFamily="49" charset="-122"/>
              <a:cs typeface="方正大黑简体"/>
            </a:endParaRPr>
          </a:p>
          <a:p>
            <a:pPr>
              <a:lnSpc>
                <a:spcPct val="150000"/>
              </a:lnSpc>
              <a:buFont typeface="Wingdings" panose="05000000000000000000" pitchFamily="2" charset="2"/>
              <a:buNone/>
              <a:defRPr/>
            </a:pPr>
            <a:endParaRPr lang="zh-CN" altLang="en-US" sz="2400" b="1" dirty="0">
              <a:effectLst>
                <a:outerShdw blurRad="38100" dist="38100" dir="2700000" algn="tl">
                  <a:srgbClr val="C0C0C0"/>
                </a:outerShdw>
              </a:effectLst>
              <a:latin typeface="黑体" panose="02010609060101010101" pitchFamily="49" charset="-122"/>
              <a:ea typeface="黑体" panose="02010609060101010101" pitchFamily="49" charset="-122"/>
            </a:endParaRPr>
          </a:p>
        </p:txBody>
      </p:sp>
      <p:sp>
        <p:nvSpPr>
          <p:cNvPr id="50180" name="Rectangle 7"/>
          <p:cNvSpPr>
            <a:spLocks noChangeArrowheads="1"/>
          </p:cNvSpPr>
          <p:nvPr/>
        </p:nvSpPr>
        <p:spPr bwMode="auto">
          <a:xfrm>
            <a:off x="428625" y="1118768"/>
            <a:ext cx="61642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 typeface="Wingdings" panose="05000000000000000000" pitchFamily="2" charset="2"/>
              <a:buNone/>
            </a:pPr>
            <a:r>
              <a:rPr lang="zh-CN" altLang="en-US" b="1" dirty="0">
                <a:latin typeface="黑体" panose="02010609060101010101" pitchFamily="49" charset="-122"/>
                <a:ea typeface="黑体" panose="02010609060101010101" pitchFamily="49" charset="-122"/>
                <a:cs typeface="方正大黑简体"/>
              </a:rPr>
              <a:t>（</a:t>
            </a:r>
            <a:r>
              <a:rPr lang="en-US" altLang="zh-CN" b="1" dirty="0">
                <a:latin typeface="黑体" panose="02010609060101010101" pitchFamily="49" charset="-122"/>
                <a:ea typeface="黑体" panose="02010609060101010101" pitchFamily="49" charset="-122"/>
                <a:cs typeface="方正大黑简体"/>
              </a:rPr>
              <a:t>3</a:t>
            </a:r>
            <a:r>
              <a:rPr lang="zh-CN" altLang="en-US" b="1" dirty="0">
                <a:latin typeface="黑体" panose="02010609060101010101" pitchFamily="49" charset="-122"/>
                <a:ea typeface="黑体" panose="02010609060101010101" pitchFamily="49" charset="-122"/>
                <a:cs typeface="方正大黑简体"/>
              </a:rPr>
              <a:t>）出现三阶互调干扰的快速判断法</a:t>
            </a:r>
            <a:endParaRPr lang="zh-CN" altLang="en-US" b="1" dirty="0">
              <a:latin typeface="黑体" panose="02010609060101010101" pitchFamily="49" charset="-122"/>
              <a:ea typeface="黑体" panose="02010609060101010101" pitchFamily="49" charset="-122"/>
              <a:cs typeface="方正大黑简体"/>
            </a:endParaRPr>
          </a:p>
        </p:txBody>
      </p:sp>
      <p:sp>
        <p:nvSpPr>
          <p:cNvPr id="50181" name="Rectangle 2"/>
          <p:cNvSpPr txBox="1">
            <a:spLocks noChangeArrowheads="1"/>
          </p:cNvSpPr>
          <p:nvPr/>
        </p:nvSpPr>
        <p:spPr bwMode="auto">
          <a:xfrm>
            <a:off x="928688" y="274638"/>
            <a:ext cx="7416800" cy="93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3600" b="1">
                <a:latin typeface="方正兰亭粗黑简体"/>
                <a:ea typeface="方正兰亭粗黑简体"/>
                <a:cs typeface="方正兰亭粗黑简体"/>
              </a:rPr>
              <a:t>3</a:t>
            </a:r>
            <a:r>
              <a:rPr lang="zh-CN" altLang="en-US" sz="3600" b="1">
                <a:latin typeface="方正兰亭粗黑简体"/>
                <a:ea typeface="方正兰亭粗黑简体"/>
                <a:cs typeface="方正兰亭粗黑简体"/>
              </a:rPr>
              <a:t>、互调干扰</a:t>
            </a:r>
            <a:endParaRPr lang="zh-CN" altLang="en-US" sz="3600" b="1">
              <a:latin typeface="方正兰亭粗黑简体"/>
              <a:ea typeface="方正兰亭粗黑简体"/>
              <a:cs typeface="方正兰亭粗黑简体"/>
            </a:endParaRPr>
          </a:p>
        </p:txBody>
      </p:sp>
      <p:graphicFrame>
        <p:nvGraphicFramePr>
          <p:cNvPr id="8" name="表格 7"/>
          <p:cNvGraphicFramePr>
            <a:graphicFrameLocks noGrp="1"/>
          </p:cNvGraphicFramePr>
          <p:nvPr/>
        </p:nvGraphicFramePr>
        <p:xfrm>
          <a:off x="571500" y="2000250"/>
          <a:ext cx="8001000" cy="3105492"/>
        </p:xfrm>
        <a:graphic>
          <a:graphicData uri="http://schemas.openxmlformats.org/drawingml/2006/table">
            <a:tbl>
              <a:tblPr/>
              <a:tblGrid>
                <a:gridCol w="1285875"/>
                <a:gridCol w="1643063"/>
                <a:gridCol w="3138324"/>
                <a:gridCol w="1933738"/>
              </a:tblGrid>
              <a:tr h="357076">
                <a:tc>
                  <a:txBody>
                    <a:bodyPr/>
                    <a:lstStyle/>
                    <a:p>
                      <a:pPr algn="ctr">
                        <a:spcAft>
                          <a:spcPts val="0"/>
                        </a:spcAft>
                      </a:pPr>
                      <a:r>
                        <a:rPr lang="zh-CN" sz="1600" b="1" kern="100" dirty="0">
                          <a:latin typeface="黑体" panose="02010609060101010101" pitchFamily="49" charset="-122"/>
                          <a:ea typeface="黑体" panose="02010609060101010101" pitchFamily="49" charset="-122"/>
                          <a:cs typeface="Times New Roman" panose="02020603050405020304"/>
                        </a:rPr>
                        <a:t>需用信道数</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latin typeface="黑体" panose="02010609060101010101" pitchFamily="49" charset="-122"/>
                          <a:ea typeface="黑体" panose="02010609060101010101" pitchFamily="49" charset="-122"/>
                          <a:cs typeface="Times New Roman" panose="02020603050405020304"/>
                        </a:rPr>
                        <a:t>最小占用信道数</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zh-CN" sz="1600" b="1" kern="100" dirty="0">
                          <a:latin typeface="黑体" panose="02010609060101010101" pitchFamily="49" charset="-122"/>
                          <a:ea typeface="黑体" panose="02010609060101010101" pitchFamily="49" charset="-122"/>
                          <a:cs typeface="Times New Roman" panose="02020603050405020304"/>
                        </a:rPr>
                        <a:t>无三阶互调信道组的信道序号</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zh-CN" sz="1600" b="1" kern="100" dirty="0">
                          <a:latin typeface="黑体" panose="02010609060101010101" pitchFamily="49" charset="-122"/>
                          <a:ea typeface="黑体" panose="02010609060101010101" pitchFamily="49" charset="-122"/>
                          <a:cs typeface="Times New Roman" panose="02020603050405020304"/>
                        </a:rPr>
                        <a:t>最高信道利用率</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12">
                <a:tc>
                  <a:txBody>
                    <a:bodyPr/>
                    <a:lstStyle/>
                    <a:p>
                      <a:pPr indent="228600" algn="ctr">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3</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4</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1</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2</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4</a:t>
                      </a:r>
                      <a:endParaRPr lang="zh-CN" sz="1600" b="1" kern="100" dirty="0">
                        <a:latin typeface="黑体" panose="02010609060101010101" pitchFamily="49" charset="-122"/>
                        <a:ea typeface="黑体" panose="02010609060101010101" pitchFamily="49" charset="-122"/>
                        <a:cs typeface="Times New Roman" panose="02020603050405020304"/>
                      </a:endParaRPr>
                    </a:p>
                    <a:p>
                      <a:pPr algn="just">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1</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3</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4</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75</a:t>
                      </a:r>
                      <a:r>
                        <a:rPr lang="zh-CN" sz="1600" b="1" kern="100" dirty="0">
                          <a:latin typeface="黑体" panose="02010609060101010101" pitchFamily="49" charset="-122"/>
                          <a:ea typeface="黑体" panose="02010609060101010101" pitchFamily="49" charset="-122"/>
                          <a:cs typeface="Times New Roman" panose="02020603050405020304"/>
                        </a:rPr>
                        <a:t>％</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12">
                <a:tc>
                  <a:txBody>
                    <a:bodyPr/>
                    <a:lstStyle/>
                    <a:p>
                      <a:pPr indent="228600" algn="ctr">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4</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7</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1</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2</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5</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7</a:t>
                      </a:r>
                      <a:endParaRPr lang="zh-CN" sz="1600" b="1" kern="100" dirty="0">
                        <a:latin typeface="黑体" panose="02010609060101010101" pitchFamily="49" charset="-122"/>
                        <a:ea typeface="黑体" panose="02010609060101010101" pitchFamily="49" charset="-122"/>
                        <a:cs typeface="Times New Roman" panose="02020603050405020304"/>
                      </a:endParaRPr>
                    </a:p>
                    <a:p>
                      <a:pPr algn="just">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1</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3</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6</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7</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57</a:t>
                      </a:r>
                      <a:r>
                        <a:rPr lang="zh-CN" sz="1600" b="1" kern="100" dirty="0">
                          <a:latin typeface="黑体" panose="02010609060101010101" pitchFamily="49" charset="-122"/>
                          <a:ea typeface="黑体" panose="02010609060101010101" pitchFamily="49" charset="-122"/>
                          <a:cs typeface="Times New Roman" panose="02020603050405020304"/>
                        </a:rPr>
                        <a:t>％</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487612">
                <a:tc>
                  <a:txBody>
                    <a:bodyPr/>
                    <a:lstStyle/>
                    <a:p>
                      <a:pPr indent="228600" algn="ctr">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5</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12</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1</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2</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5</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10</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12</a:t>
                      </a:r>
                      <a:endParaRPr lang="zh-CN" sz="1600" b="1" kern="100" dirty="0">
                        <a:latin typeface="黑体" panose="02010609060101010101" pitchFamily="49" charset="-122"/>
                        <a:ea typeface="黑体" panose="02010609060101010101" pitchFamily="49" charset="-122"/>
                        <a:cs typeface="Times New Roman" panose="02020603050405020304"/>
                      </a:endParaRPr>
                    </a:p>
                    <a:p>
                      <a:pPr algn="just">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1</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3</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8</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11</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12</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41</a:t>
                      </a:r>
                      <a:r>
                        <a:rPr lang="zh-CN" sz="1600" b="1" kern="100" dirty="0">
                          <a:latin typeface="黑体" panose="02010609060101010101" pitchFamily="49" charset="-122"/>
                          <a:ea typeface="黑体" panose="02010609060101010101" pitchFamily="49" charset="-122"/>
                          <a:cs typeface="Times New Roman" panose="02020603050405020304"/>
                        </a:rPr>
                        <a:t>％</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975223">
                <a:tc>
                  <a:txBody>
                    <a:bodyPr/>
                    <a:lstStyle/>
                    <a:p>
                      <a:pPr indent="228600" algn="ctr">
                        <a:spcAft>
                          <a:spcPts val="0"/>
                        </a:spcAft>
                      </a:pPr>
                      <a:r>
                        <a:rPr lang="en-US" sz="1600" b="1" kern="100" dirty="0" smtClean="0">
                          <a:latin typeface="黑体" panose="02010609060101010101" pitchFamily="49" charset="-122"/>
                          <a:ea typeface="黑体" panose="02010609060101010101" pitchFamily="49" charset="-122"/>
                          <a:cs typeface="Times New Roman" panose="02020603050405020304"/>
                        </a:rPr>
                        <a:t>6</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600" b="1" kern="100" dirty="0" smtClean="0">
                          <a:latin typeface="黑体" panose="02010609060101010101" pitchFamily="49" charset="-122"/>
                          <a:ea typeface="黑体" panose="02010609060101010101" pitchFamily="49" charset="-122"/>
                          <a:cs typeface="Times New Roman" panose="02020603050405020304"/>
                        </a:rPr>
                        <a:t>18</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smtClean="0">
                          <a:latin typeface="黑体" panose="02010609060101010101" pitchFamily="49" charset="-122"/>
                          <a:ea typeface="黑体" panose="02010609060101010101" pitchFamily="49" charset="-122"/>
                          <a:cs typeface="Times New Roman" panose="02020603050405020304"/>
                        </a:rPr>
                        <a:t>1</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2</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5</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11</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16</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18</a:t>
                      </a:r>
                      <a:endParaRPr lang="zh-CN" sz="1600" b="1" kern="100" dirty="0" smtClean="0">
                        <a:latin typeface="黑体" panose="02010609060101010101" pitchFamily="49" charset="-122"/>
                        <a:ea typeface="黑体" panose="02010609060101010101" pitchFamily="49" charset="-122"/>
                        <a:cs typeface="Times New Roman" panose="02020603050405020304"/>
                      </a:endParaRPr>
                    </a:p>
                    <a:p>
                      <a:pPr algn="just">
                        <a:spcAft>
                          <a:spcPts val="0"/>
                        </a:spcAft>
                      </a:pPr>
                      <a:r>
                        <a:rPr lang="en-US" sz="1600" b="1" kern="100" dirty="0" smtClean="0">
                          <a:latin typeface="黑体" panose="02010609060101010101" pitchFamily="49" charset="-122"/>
                          <a:ea typeface="黑体" panose="02010609060101010101" pitchFamily="49" charset="-122"/>
                          <a:cs typeface="Times New Roman" panose="02020603050405020304"/>
                        </a:rPr>
                        <a:t>1</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2</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5</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11</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13</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18</a:t>
                      </a:r>
                      <a:endParaRPr lang="zh-CN" sz="1600" b="1" kern="100" dirty="0" smtClean="0">
                        <a:latin typeface="黑体" panose="02010609060101010101" pitchFamily="49" charset="-122"/>
                        <a:ea typeface="黑体" panose="02010609060101010101" pitchFamily="49" charset="-122"/>
                        <a:cs typeface="Times New Roman" panose="02020603050405020304"/>
                      </a:endParaRPr>
                    </a:p>
                    <a:p>
                      <a:pPr algn="just">
                        <a:spcAft>
                          <a:spcPts val="0"/>
                        </a:spcAft>
                      </a:pPr>
                      <a:r>
                        <a:rPr lang="en-US" sz="1600" b="1" kern="100" dirty="0" smtClean="0">
                          <a:latin typeface="黑体" panose="02010609060101010101" pitchFamily="49" charset="-122"/>
                          <a:ea typeface="黑体" panose="02010609060101010101" pitchFamily="49" charset="-122"/>
                          <a:cs typeface="Times New Roman" panose="02020603050405020304"/>
                        </a:rPr>
                        <a:t>1</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2</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9</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12</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14</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18</a:t>
                      </a:r>
                      <a:endParaRPr lang="zh-CN" sz="1600" b="1" kern="100" dirty="0" smtClean="0">
                        <a:latin typeface="黑体" panose="02010609060101010101" pitchFamily="49" charset="-122"/>
                        <a:ea typeface="黑体" panose="02010609060101010101" pitchFamily="49" charset="-122"/>
                        <a:cs typeface="Times New Roman" panose="02020603050405020304"/>
                      </a:endParaRPr>
                    </a:p>
                    <a:p>
                      <a:pPr algn="just">
                        <a:spcAft>
                          <a:spcPts val="0"/>
                        </a:spcAft>
                      </a:pPr>
                      <a:r>
                        <a:rPr lang="en-US" sz="1600" b="1" kern="100" dirty="0" smtClean="0">
                          <a:latin typeface="黑体" panose="02010609060101010101" pitchFamily="49" charset="-122"/>
                          <a:ea typeface="黑体" panose="02010609060101010101" pitchFamily="49" charset="-122"/>
                          <a:cs typeface="Times New Roman" panose="02020603050405020304"/>
                        </a:rPr>
                        <a:t>1</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2</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9</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13</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15</a:t>
                      </a:r>
                      <a:r>
                        <a:rPr lang="zh-CN" sz="1600" b="1" kern="100" dirty="0" smtClean="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18</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600" b="1" kern="100" dirty="0" smtClean="0">
                          <a:latin typeface="黑体" panose="02010609060101010101" pitchFamily="49" charset="-122"/>
                          <a:ea typeface="黑体" panose="02010609060101010101" pitchFamily="49" charset="-122"/>
                          <a:cs typeface="Times New Roman" panose="02020603050405020304"/>
                        </a:rPr>
                        <a:t>33</a:t>
                      </a:r>
                      <a:r>
                        <a:rPr lang="zh-CN" sz="1600" b="1" kern="100" dirty="0" smtClean="0">
                          <a:latin typeface="黑体" panose="02010609060101010101" pitchFamily="49" charset="-122"/>
                          <a:ea typeface="黑体" panose="02010609060101010101" pitchFamily="49" charset="-122"/>
                          <a:cs typeface="Times New Roman" panose="02020603050405020304"/>
                        </a:rPr>
                        <a:t>％</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310016">
                <a:tc>
                  <a:txBody>
                    <a:bodyPr/>
                    <a:lstStyle/>
                    <a:p>
                      <a:pPr indent="228600" algn="ctr">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7</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26</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1</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2</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8</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12</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21</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a:latin typeface="黑体" panose="02010609060101010101" pitchFamily="49" charset="-122"/>
                          <a:ea typeface="黑体" panose="02010609060101010101" pitchFamily="49" charset="-122"/>
                          <a:cs typeface="Times New Roman" panose="02020603050405020304"/>
                        </a:rPr>
                        <a:t>24</a:t>
                      </a:r>
                      <a:r>
                        <a:rPr lang="zh-CN" sz="1600" b="1" kern="100" dirty="0">
                          <a:latin typeface="黑体" panose="02010609060101010101" pitchFamily="49" charset="-122"/>
                          <a:ea typeface="黑体" panose="02010609060101010101" pitchFamily="49" charset="-122"/>
                          <a:cs typeface="Times New Roman" panose="02020603050405020304"/>
                        </a:rPr>
                        <a:t>，</a:t>
                      </a:r>
                      <a:r>
                        <a:rPr lang="en-US" sz="1600" b="1" kern="100" dirty="0" smtClean="0">
                          <a:latin typeface="黑体" panose="02010609060101010101" pitchFamily="49" charset="-122"/>
                          <a:ea typeface="黑体" panose="02010609060101010101" pitchFamily="49" charset="-122"/>
                          <a:cs typeface="Times New Roman" panose="02020603050405020304"/>
                        </a:rPr>
                        <a:t>26</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28600" algn="ctr">
                        <a:spcAft>
                          <a:spcPts val="0"/>
                        </a:spcAft>
                      </a:pPr>
                      <a:r>
                        <a:rPr lang="en-US" sz="1600" b="1" kern="100" dirty="0">
                          <a:latin typeface="黑体" panose="02010609060101010101" pitchFamily="49" charset="-122"/>
                          <a:ea typeface="黑体" panose="02010609060101010101" pitchFamily="49" charset="-122"/>
                          <a:cs typeface="Times New Roman" panose="02020603050405020304"/>
                        </a:rPr>
                        <a:t>27</a:t>
                      </a:r>
                      <a:r>
                        <a:rPr lang="zh-CN" sz="1600" b="1" kern="100" dirty="0">
                          <a:latin typeface="黑体" panose="02010609060101010101" pitchFamily="49" charset="-122"/>
                          <a:ea typeface="黑体" panose="02010609060101010101" pitchFamily="49" charset="-122"/>
                          <a:cs typeface="Times New Roman" panose="02020603050405020304"/>
                        </a:rPr>
                        <a:t>％</a:t>
                      </a:r>
                      <a:endParaRPr lang="zh-CN" sz="1600" b="1" kern="100" dirty="0">
                        <a:latin typeface="黑体" panose="02010609060101010101" pitchFamily="49" charset="-122"/>
                        <a:ea typeface="黑体" panose="02010609060101010101" pitchFamily="49" charset="-122"/>
                        <a:cs typeface="Times New Roman" panose="02020603050405020304"/>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 name="圆角矩形 9"/>
          <p:cNvSpPr/>
          <p:nvPr/>
        </p:nvSpPr>
        <p:spPr>
          <a:xfrm>
            <a:off x="3235325" y="4500563"/>
            <a:ext cx="2479675" cy="28575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solidFill>
                <a:schemeClr val="tx1"/>
              </a:solidFill>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blinds(horizontal)">
                                      <p:cBhvr>
                                        <p:cTn id="12"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533400"/>
            <a:ext cx="8229600" cy="823913"/>
          </a:xfrm>
        </p:spPr>
        <p:txBody>
          <a:bodyPr/>
          <a:lstStyle/>
          <a:p>
            <a:pPr eaLnBrk="1" hangingPunct="1"/>
            <a:r>
              <a:rPr lang="en-US" altLang="zh-CN" sz="3600" smtClean="0">
                <a:solidFill>
                  <a:schemeClr val="tx1"/>
                </a:solidFill>
                <a:latin typeface="方正兰亭粗黑简体"/>
                <a:ea typeface="方正兰亭粗黑简体"/>
                <a:cs typeface="方正兰亭粗黑简体"/>
              </a:rPr>
              <a:t>4</a:t>
            </a:r>
            <a:r>
              <a:rPr lang="zh-CN" altLang="en-US" sz="3600" smtClean="0">
                <a:solidFill>
                  <a:schemeClr val="tx1"/>
                </a:solidFill>
                <a:latin typeface="方正兰亭粗黑简体"/>
                <a:ea typeface="方正兰亭粗黑简体"/>
                <a:cs typeface="方正兰亭粗黑简体"/>
              </a:rPr>
              <a:t>、</a:t>
            </a:r>
            <a:r>
              <a:rPr lang="en-US" altLang="zh-CN" sz="3600" smtClean="0">
                <a:solidFill>
                  <a:schemeClr val="tx1"/>
                </a:solidFill>
                <a:latin typeface="方正兰亭粗黑简体"/>
                <a:ea typeface="方正兰亭粗黑简体"/>
                <a:cs typeface="方正兰亭粗黑简体"/>
              </a:rPr>
              <a:t> </a:t>
            </a:r>
            <a:r>
              <a:rPr lang="zh-CN" altLang="en-US" sz="3600" smtClean="0">
                <a:solidFill>
                  <a:schemeClr val="tx1"/>
                </a:solidFill>
                <a:latin typeface="方正兰亭粗黑简体"/>
                <a:ea typeface="方正兰亭粗黑简体"/>
                <a:cs typeface="方正兰亭粗黑简体"/>
              </a:rPr>
              <a:t>阻塞干扰</a:t>
            </a:r>
            <a:endParaRPr lang="zh-CN" altLang="en-US" sz="3600" smtClean="0">
              <a:solidFill>
                <a:schemeClr val="tx1"/>
              </a:solidFill>
              <a:latin typeface="方正兰亭粗黑简体"/>
              <a:ea typeface="方正兰亭粗黑简体"/>
              <a:cs typeface="方正兰亭粗黑简体"/>
            </a:endParaRPr>
          </a:p>
        </p:txBody>
      </p:sp>
      <p:sp>
        <p:nvSpPr>
          <p:cNvPr id="51203" name="Rectangle 3"/>
          <p:cNvSpPr>
            <a:spLocks noGrp="1" noChangeArrowheads="1"/>
          </p:cNvSpPr>
          <p:nvPr>
            <p:ph type="body" idx="1"/>
          </p:nvPr>
        </p:nvSpPr>
        <p:spPr>
          <a:xfrm>
            <a:off x="642938" y="1428750"/>
            <a:ext cx="8120062" cy="4724400"/>
          </a:xfrm>
        </p:spPr>
        <p:txBody>
          <a:bodyPr/>
          <a:lstStyle/>
          <a:p>
            <a:pPr algn="just" eaLnBrk="1" hangingPunct="1">
              <a:lnSpc>
                <a:spcPct val="150000"/>
              </a:lnSpc>
              <a:spcBef>
                <a:spcPts val="1200"/>
              </a:spcBef>
              <a:buClr>
                <a:srgbClr val="0000FF"/>
              </a:buClr>
              <a:buFont typeface="Wingdings" panose="05000000000000000000" pitchFamily="2" charset="2"/>
              <a:buChar char="p"/>
            </a:pPr>
            <a:r>
              <a:rPr lang="en-US" altLang="zh-CN" dirty="0" smtClean="0">
                <a:latin typeface="黑体" panose="02010609060101010101" pitchFamily="49" charset="-122"/>
              </a:rPr>
              <a:t> </a:t>
            </a:r>
            <a:r>
              <a:rPr lang="zh-CN" altLang="en-US" b="1" dirty="0" smtClean="0">
                <a:solidFill>
                  <a:srgbClr val="FF0000"/>
                </a:solidFill>
                <a:latin typeface="黑体" panose="02010609060101010101" pitchFamily="49" charset="-122"/>
              </a:rPr>
              <a:t>定义：</a:t>
            </a:r>
            <a:r>
              <a:rPr lang="zh-CN" altLang="en-US" b="1" dirty="0" smtClean="0">
                <a:latin typeface="黑体" panose="02010609060101010101" pitchFamily="49" charset="-122"/>
              </a:rPr>
              <a:t>接收机接收到带外的强干扰信号后，进入饱和区，导致信号严重失真。</a:t>
            </a:r>
            <a:endParaRPr lang="en-US" altLang="zh-CN" b="1" dirty="0" smtClean="0">
              <a:latin typeface="黑体" panose="02010609060101010101" pitchFamily="49" charset="-122"/>
            </a:endParaRPr>
          </a:p>
          <a:p>
            <a:pPr algn="just" eaLnBrk="1" hangingPunct="1">
              <a:lnSpc>
                <a:spcPct val="150000"/>
              </a:lnSpc>
              <a:spcBef>
                <a:spcPts val="1200"/>
              </a:spcBef>
              <a:buClr>
                <a:srgbClr val="0000FF"/>
              </a:buClr>
              <a:buFont typeface="Wingdings" panose="05000000000000000000" pitchFamily="2" charset="2"/>
              <a:buChar char="p"/>
            </a:pPr>
            <a:r>
              <a:rPr lang="en-US" altLang="zh-CN" b="1" dirty="0" smtClean="0">
                <a:latin typeface="黑体" panose="02010609060101010101" pitchFamily="49" charset="-122"/>
              </a:rPr>
              <a:t> </a:t>
            </a:r>
            <a:r>
              <a:rPr lang="zh-CN" altLang="en-US" b="1" dirty="0" smtClean="0">
                <a:latin typeface="黑体" panose="02010609060101010101" pitchFamily="49" charset="-122"/>
              </a:rPr>
              <a:t>克服方法</a:t>
            </a:r>
            <a:endParaRPr lang="en-US" altLang="zh-CN" b="1" dirty="0" smtClean="0">
              <a:latin typeface="黑体" panose="02010609060101010101" pitchFamily="49" charset="-122"/>
            </a:endParaRPr>
          </a:p>
          <a:p>
            <a:pPr marL="342900" lvl="1" algn="just" eaLnBrk="1" hangingPunct="1">
              <a:lnSpc>
                <a:spcPct val="150000"/>
              </a:lnSpc>
              <a:spcBef>
                <a:spcPts val="1200"/>
              </a:spcBef>
              <a:buClr>
                <a:srgbClr val="FF0000"/>
              </a:buClr>
              <a:buFont typeface="Wingdings" panose="05000000000000000000" pitchFamily="2" charset="2"/>
              <a:buChar char="ü"/>
            </a:pPr>
            <a:r>
              <a:rPr lang="en-US" altLang="zh-CN" sz="2800" b="1" dirty="0" smtClean="0">
                <a:latin typeface="黑体" panose="02010609060101010101" pitchFamily="49" charset="-122"/>
              </a:rPr>
              <a:t> </a:t>
            </a:r>
            <a:r>
              <a:rPr lang="zh-CN" altLang="en-US" sz="2800" b="1" dirty="0" smtClean="0">
                <a:latin typeface="黑体" panose="02010609060101010101" pitchFamily="49" charset="-122"/>
              </a:rPr>
              <a:t>增加接收机的带外抑制度</a:t>
            </a:r>
            <a:endParaRPr lang="en-US" altLang="zh-CN" sz="2800" b="1" dirty="0" smtClean="0">
              <a:latin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sz="3600" smtClean="0">
                <a:solidFill>
                  <a:schemeClr val="tx1"/>
                </a:solidFill>
                <a:latin typeface="方正兰亭粗黑简体"/>
                <a:ea typeface="方正兰亭粗黑简体"/>
                <a:cs typeface="方正兰亭粗黑简体"/>
              </a:rPr>
              <a:t>5</a:t>
            </a:r>
            <a:r>
              <a:rPr lang="zh-CN" altLang="en-US" sz="3600" smtClean="0">
                <a:solidFill>
                  <a:schemeClr val="tx1"/>
                </a:solidFill>
                <a:latin typeface="方正兰亭粗黑简体"/>
                <a:ea typeface="方正兰亭粗黑简体"/>
                <a:cs typeface="方正兰亭粗黑简体"/>
              </a:rPr>
              <a:t>、</a:t>
            </a:r>
            <a:r>
              <a:rPr lang="en-US" altLang="zh-CN" sz="3600" smtClean="0">
                <a:solidFill>
                  <a:schemeClr val="tx1"/>
                </a:solidFill>
                <a:latin typeface="方正兰亭粗黑简体"/>
                <a:ea typeface="方正兰亭粗黑简体"/>
                <a:cs typeface="方正兰亭粗黑简体"/>
              </a:rPr>
              <a:t> </a:t>
            </a:r>
            <a:r>
              <a:rPr lang="zh-CN" altLang="en-US" sz="3600" smtClean="0">
                <a:solidFill>
                  <a:schemeClr val="tx1"/>
                </a:solidFill>
                <a:latin typeface="方正兰亭粗黑简体"/>
                <a:ea typeface="方正兰亭粗黑简体"/>
                <a:cs typeface="方正兰亭粗黑简体"/>
              </a:rPr>
              <a:t>近端对远端的干扰</a:t>
            </a:r>
            <a:endParaRPr lang="zh-CN" altLang="en-US" sz="3600" smtClean="0">
              <a:solidFill>
                <a:schemeClr val="tx1"/>
              </a:solidFill>
              <a:latin typeface="方正兰亭粗黑简体"/>
              <a:ea typeface="方正兰亭粗黑简体"/>
              <a:cs typeface="方正兰亭粗黑简体"/>
            </a:endParaRPr>
          </a:p>
        </p:txBody>
      </p:sp>
      <p:sp>
        <p:nvSpPr>
          <p:cNvPr id="50180" name="Rectangle 3"/>
          <p:cNvSpPr>
            <a:spLocks noGrp="1" noChangeArrowheads="1"/>
          </p:cNvSpPr>
          <p:nvPr>
            <p:ph type="body" idx="1"/>
          </p:nvPr>
        </p:nvSpPr>
        <p:spPr>
          <a:xfrm>
            <a:off x="571500" y="1357313"/>
            <a:ext cx="8143875" cy="5000625"/>
          </a:xfrm>
        </p:spPr>
        <p:txBody>
          <a:bodyPr/>
          <a:lstStyle/>
          <a:p>
            <a:pPr eaLnBrk="1" hangingPunct="1">
              <a:lnSpc>
                <a:spcPct val="150000"/>
              </a:lnSpc>
              <a:buClr>
                <a:schemeClr val="accent1">
                  <a:lumMod val="75000"/>
                </a:schemeClr>
              </a:buClr>
              <a:defRPr/>
            </a:pPr>
            <a:r>
              <a:rPr lang="zh-CN" altLang="en-US" b="1" dirty="0" smtClean="0">
                <a:latin typeface="黑体" panose="02010609060101010101" pitchFamily="49" charset="-122"/>
              </a:rPr>
              <a:t>（</a:t>
            </a:r>
            <a:r>
              <a:rPr lang="en-US" altLang="zh-CN" b="1" dirty="0" smtClean="0">
                <a:latin typeface="黑体" panose="02010609060101010101" pitchFamily="49" charset="-122"/>
              </a:rPr>
              <a:t>1</a:t>
            </a:r>
            <a:r>
              <a:rPr lang="zh-CN" altLang="en-US" b="1" dirty="0" smtClean="0">
                <a:latin typeface="黑体" panose="02010609060101010101" pitchFamily="49" charset="-122"/>
              </a:rPr>
              <a:t>）基本概念</a:t>
            </a:r>
            <a:endParaRPr lang="zh-CN" altLang="en-US" b="1" dirty="0" smtClean="0">
              <a:latin typeface="黑体" panose="02010609060101010101" pitchFamily="49" charset="-122"/>
            </a:endParaRPr>
          </a:p>
          <a:p>
            <a:pPr lvl="1" eaLnBrk="1" hangingPunct="1">
              <a:lnSpc>
                <a:spcPct val="150000"/>
              </a:lnSpc>
              <a:buClr>
                <a:srgbClr val="0000FF"/>
              </a:buClr>
              <a:buFont typeface="Wingdings" panose="05000000000000000000" pitchFamily="2" charset="2"/>
              <a:buChar char="p"/>
              <a:defRPr/>
            </a:pPr>
            <a:r>
              <a:rPr lang="zh-CN" altLang="en-US" sz="2800" b="1" dirty="0" smtClean="0">
                <a:latin typeface="黑体" panose="02010609060101010101" pitchFamily="49" charset="-122"/>
              </a:rPr>
              <a:t> 基站同时接收从两个移动台发来的信号时，距离近的信号功率要明显要大于距离远的信号功率。</a:t>
            </a:r>
            <a:endParaRPr lang="en-US" altLang="zh-CN" sz="2800" b="1" dirty="0" smtClean="0">
              <a:latin typeface="黑体" panose="02010609060101010101" pitchFamily="49" charset="-122"/>
            </a:endParaRPr>
          </a:p>
          <a:p>
            <a:pPr lvl="1" eaLnBrk="1" hangingPunct="1">
              <a:lnSpc>
                <a:spcPct val="150000"/>
              </a:lnSpc>
              <a:buClr>
                <a:srgbClr val="0000FF"/>
              </a:buClr>
              <a:buFont typeface="Wingdings" panose="05000000000000000000" pitchFamily="2" charset="2"/>
              <a:buChar char="p"/>
              <a:defRPr/>
            </a:pPr>
            <a:r>
              <a:rPr lang="zh-CN" altLang="en-US" sz="2800" b="1" dirty="0" smtClean="0">
                <a:latin typeface="黑体" panose="02010609060101010101" pitchFamily="49" charset="-122"/>
              </a:rPr>
              <a:t> 若二者频率相近，则距基站近的移动台对距基站远的移动台造成干扰，甚至淹没远端移动台的有用信号</a:t>
            </a:r>
            <a:r>
              <a:rPr lang="zh-CN" altLang="en-US" b="1" dirty="0" smtClean="0">
                <a:solidFill>
                  <a:srgbClr val="000099"/>
                </a:solidFill>
                <a:latin typeface="黑体" panose="02010609060101010101" pitchFamily="49" charset="-122"/>
              </a:rPr>
              <a:t>（</a:t>
            </a:r>
            <a:r>
              <a:rPr lang="zh-CN" altLang="en-US" b="1" dirty="0" smtClean="0">
                <a:solidFill>
                  <a:srgbClr val="FF0000"/>
                </a:solidFill>
                <a:latin typeface="黑体" panose="02010609060101010101" pitchFamily="49" charset="-122"/>
              </a:rPr>
              <a:t>远近效应</a:t>
            </a:r>
            <a:r>
              <a:rPr lang="zh-CN" altLang="en-US" b="1" dirty="0" smtClean="0">
                <a:solidFill>
                  <a:srgbClr val="000099"/>
                </a:solidFill>
                <a:latin typeface="黑体" panose="02010609060101010101" pitchFamily="49" charset="-122"/>
              </a:rPr>
              <a:t>） </a:t>
            </a:r>
            <a:r>
              <a:rPr lang="zh-CN" altLang="en-US" sz="2800" b="1" dirty="0" smtClean="0">
                <a:latin typeface="黑体" panose="02010609060101010101" pitchFamily="49" charset="-122"/>
              </a:rPr>
              <a:t>。</a:t>
            </a:r>
            <a:endParaRPr lang="en-US" altLang="zh-CN" sz="2800" b="1" dirty="0" smtClean="0">
              <a:latin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 Box 19"/>
          <p:cNvSpPr txBox="1">
            <a:spLocks noChangeArrowheads="1"/>
          </p:cNvSpPr>
          <p:nvPr/>
        </p:nvSpPr>
        <p:spPr bwMode="auto">
          <a:xfrm>
            <a:off x="216663" y="4572000"/>
            <a:ext cx="8786874" cy="559769"/>
          </a:xfrm>
          <a:prstGeom prst="rect">
            <a:avLst/>
          </a:prstGeom>
          <a:noFill/>
          <a:ln w="9525">
            <a:noFill/>
            <a:miter lim="800000"/>
            <a:headEnd type="none" w="sm" len="sm"/>
            <a:tailEnd type="none" w="sm" len="sm"/>
          </a:ln>
          <a:effectLst/>
        </p:spPr>
        <p:txBody>
          <a:bodyPr>
            <a:spAutoFit/>
          </a:bodyPr>
          <a:lstStyle/>
          <a:p>
            <a:pPr fontAlgn="auto">
              <a:lnSpc>
                <a:spcPct val="150000"/>
              </a:lnSpc>
              <a:spcBef>
                <a:spcPct val="50000"/>
              </a:spcBef>
              <a:spcAft>
                <a:spcPts val="0"/>
              </a:spcAft>
              <a:buFont typeface="Wingdings" panose="05000000000000000000" pitchFamily="2" charset="2"/>
              <a:buNone/>
              <a:defRPr/>
            </a:pPr>
            <a:r>
              <a:rPr kumimoji="1" lang="zh-CN" altLang="en-US"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若</a:t>
            </a:r>
            <a:r>
              <a:rPr kumimoji="1" lang="en-US" altLang="zh-CN"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d</a:t>
            </a:r>
            <a:r>
              <a:rPr kumimoji="1" lang="en-US" altLang="zh-CN" sz="2400" b="1" spc="-150" baseline="-2500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2</a:t>
            </a:r>
            <a:r>
              <a:rPr kumimoji="1" lang="en-US" altLang="zh-CN"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/d</a:t>
            </a:r>
            <a:r>
              <a:rPr kumimoji="1" lang="en-US" altLang="zh-CN" sz="2400" b="1" spc="-150" baseline="-2500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1</a:t>
            </a:r>
            <a:r>
              <a:rPr kumimoji="1" lang="en-US" altLang="zh-CN"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=10</a:t>
            </a:r>
            <a:r>
              <a:rPr kumimoji="1" lang="zh-CN" altLang="en-US"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，则接收信号功率比</a:t>
            </a:r>
            <a:r>
              <a:rPr kumimoji="1" lang="en-US" altLang="zh-CN"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P1/P2</a:t>
            </a:r>
            <a:r>
              <a:rPr kumimoji="1" lang="zh-CN" altLang="en-US"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将达近</a:t>
            </a:r>
            <a:r>
              <a:rPr kumimoji="1" lang="en-US" altLang="zh-CN"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40dB</a:t>
            </a:r>
            <a:r>
              <a:rPr kumimoji="1" lang="zh-CN" altLang="en-US"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（衰减因子为</a:t>
            </a:r>
            <a:r>
              <a:rPr kumimoji="1" lang="en-US" altLang="zh-CN"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4</a:t>
            </a:r>
            <a:r>
              <a:rPr kumimoji="1" lang="zh-CN" altLang="en-US"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a:t>
            </a:r>
            <a:r>
              <a:rPr kumimoji="1" lang="en-US" altLang="zh-CN"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rPr>
              <a:t>! </a:t>
            </a:r>
            <a:endParaRPr kumimoji="1" lang="en-US" altLang="zh-CN" sz="2400" b="1" spc="-150" dirty="0">
              <a:ln w="9525" cmpd="sng">
                <a:solidFill>
                  <a:srgbClr val="EEECE1">
                    <a:lumMod val="25000"/>
                  </a:srgbClr>
                </a:solidFill>
                <a:prstDash val="solid"/>
              </a:ln>
              <a:latin typeface="黑体" panose="02010609060101010101" pitchFamily="49" charset="-122"/>
              <a:ea typeface="黑体" panose="02010609060101010101" pitchFamily="49" charset="-122"/>
              <a:sym typeface="Monotype Sorts" charset="2"/>
            </a:endParaRPr>
          </a:p>
        </p:txBody>
      </p:sp>
      <p:sp>
        <p:nvSpPr>
          <p:cNvPr id="22" name="Text Box 29"/>
          <p:cNvSpPr txBox="1">
            <a:spLocks noChangeArrowheads="1"/>
          </p:cNvSpPr>
          <p:nvPr/>
        </p:nvSpPr>
        <p:spPr bwMode="auto">
          <a:xfrm>
            <a:off x="3048000" y="3352800"/>
            <a:ext cx="2714644" cy="584775"/>
          </a:xfrm>
          <a:prstGeom prst="rect">
            <a:avLst/>
          </a:prstGeom>
          <a:noFill/>
          <a:ln w="9525">
            <a:noFill/>
            <a:miter lim="800000"/>
            <a:headEnd type="none" w="sm" len="sm"/>
            <a:tailEnd type="none" w="sm" len="sm"/>
          </a:ln>
          <a:effectLst/>
        </p:spPr>
        <p:txBody>
          <a:bodyPr>
            <a:spAutoFit/>
          </a:bodyPr>
          <a:lstStyle/>
          <a:p>
            <a:pPr fontAlgn="auto">
              <a:spcBef>
                <a:spcPct val="50000"/>
              </a:spcBef>
              <a:spcAft>
                <a:spcPts val="0"/>
              </a:spcAft>
              <a:buFont typeface="Wingdings" panose="05000000000000000000" pitchFamily="2" charset="2"/>
              <a:buNone/>
              <a:defRPr/>
            </a:pPr>
            <a:r>
              <a:rPr kumimoji="1" lang="zh-CN" altLang="en-US" sz="3200" b="1" spc="-150" dirty="0">
                <a:ln w="9525" cmpd="sng">
                  <a:solidFill>
                    <a:srgbClr val="EEECE1">
                      <a:lumMod val="25000"/>
                    </a:srgbClr>
                  </a:solidFill>
                  <a:prstDash val="solid"/>
                </a:ln>
                <a:solidFill>
                  <a:srgbClr val="FF0000"/>
                </a:solidFill>
                <a:effectLst>
                  <a:innerShdw blurRad="63500" dist="50800" dir="8100000">
                    <a:prstClr val="black">
                      <a:alpha val="50000"/>
                    </a:prstClr>
                  </a:innerShdw>
                </a:effectLst>
                <a:latin typeface="方正兰亭粗黑简体" pitchFamily="2" charset="-122"/>
                <a:ea typeface="方正兰亭粗黑简体" pitchFamily="2" charset="-122"/>
                <a:sym typeface="Monotype Sorts" charset="2"/>
              </a:rPr>
              <a:t>强抑制弱！</a:t>
            </a:r>
            <a:endParaRPr kumimoji="1" lang="zh-CN" altLang="en-US" sz="3200" b="1" spc="-150" dirty="0">
              <a:ln w="9525" cmpd="sng">
                <a:solidFill>
                  <a:srgbClr val="EEECE1">
                    <a:lumMod val="25000"/>
                  </a:srgbClr>
                </a:solidFill>
                <a:prstDash val="solid"/>
              </a:ln>
              <a:solidFill>
                <a:srgbClr val="FF0000"/>
              </a:solidFill>
              <a:effectLst>
                <a:innerShdw blurRad="63500" dist="50800" dir="8100000">
                  <a:prstClr val="black">
                    <a:alpha val="50000"/>
                  </a:prstClr>
                </a:innerShdw>
              </a:effectLst>
              <a:latin typeface="方正兰亭粗黑简体" pitchFamily="2" charset="-122"/>
              <a:ea typeface="方正兰亭粗黑简体" pitchFamily="2" charset="-122"/>
              <a:sym typeface="Monotype Sorts" charset="2"/>
            </a:endParaRPr>
          </a:p>
        </p:txBody>
      </p:sp>
      <p:sp>
        <p:nvSpPr>
          <p:cNvPr id="18" name="Rectangle 2"/>
          <p:cNvSpPr>
            <a:spLocks noGrp="1" noChangeArrowheads="1"/>
          </p:cNvSpPr>
          <p:nvPr>
            <p:ph type="title"/>
          </p:nvPr>
        </p:nvSpPr>
        <p:spPr>
          <a:xfrm>
            <a:off x="1238250" y="274638"/>
            <a:ext cx="7119938" cy="939800"/>
          </a:xfrm>
        </p:spPr>
        <p:txBody>
          <a:bodyPr>
            <a:normAutofit/>
          </a:bodyPr>
          <a:lstStyle/>
          <a:p>
            <a:pPr eaLnBrk="1" hangingPunct="1">
              <a:defRPr/>
            </a:pPr>
            <a:r>
              <a:rPr lang="en-US" altLang="zh-CN" sz="3600" dirty="0" smtClean="0">
                <a:solidFill>
                  <a:schemeClr val="bg1"/>
                </a:solidFill>
                <a:latin typeface="方正兰亭粗黑简体" pitchFamily="2" charset="-122"/>
                <a:ea typeface="方正兰亭粗黑简体" pitchFamily="2" charset="-122"/>
              </a:rPr>
              <a:t>5</a:t>
            </a:r>
            <a:r>
              <a:rPr lang="zh-CN" altLang="en-US" sz="3600" dirty="0" smtClean="0">
                <a:solidFill>
                  <a:schemeClr val="bg1"/>
                </a:solidFill>
                <a:latin typeface="方正兰亭粗黑简体" pitchFamily="2" charset="-122"/>
                <a:ea typeface="方正兰亭粗黑简体" pitchFamily="2" charset="-122"/>
              </a:rPr>
              <a:t>、</a:t>
            </a:r>
            <a:r>
              <a:rPr lang="en-US" altLang="zh-CN" sz="3600" dirty="0" smtClean="0">
                <a:solidFill>
                  <a:schemeClr val="bg1"/>
                </a:solidFill>
                <a:latin typeface="方正兰亭粗黑简体" pitchFamily="2" charset="-122"/>
                <a:ea typeface="方正兰亭粗黑简体" pitchFamily="2" charset="-122"/>
              </a:rPr>
              <a:t> </a:t>
            </a:r>
            <a:r>
              <a:rPr lang="zh-CN" altLang="en-US" sz="3600" dirty="0" smtClean="0">
                <a:solidFill>
                  <a:schemeClr val="bg1"/>
                </a:solidFill>
                <a:latin typeface="方正兰亭粗黑简体" pitchFamily="2" charset="-122"/>
                <a:ea typeface="方正兰亭粗黑简体" pitchFamily="2" charset="-122"/>
              </a:rPr>
              <a:t>近端对远端的干扰</a:t>
            </a:r>
            <a:endParaRPr lang="zh-CN" altLang="en-US" sz="3600" dirty="0" smtClean="0">
              <a:solidFill>
                <a:schemeClr val="bg1"/>
              </a:solidFill>
              <a:effectLst>
                <a:outerShdw blurRad="38100" dist="38100" dir="2700000" algn="tl">
                  <a:srgbClr val="000000">
                    <a:alpha val="43137"/>
                  </a:srgbClr>
                </a:outerShdw>
              </a:effectLst>
              <a:latin typeface="黑体" panose="02010609060101010101" pitchFamily="49" charset="-122"/>
            </a:endParaRPr>
          </a:p>
        </p:txBody>
      </p:sp>
      <p:pic>
        <p:nvPicPr>
          <p:cNvPr id="53264" name="Picture 1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762000"/>
            <a:ext cx="6324600" cy="2362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ppt_x"/>
                                          </p:val>
                                        </p:tav>
                                        <p:tav tm="100000">
                                          <p:val>
                                            <p:strVal val="#ppt_x"/>
                                          </p:val>
                                        </p:tav>
                                      </p:tavLst>
                                    </p:anim>
                                    <p:anim calcmode="lin" valueType="num">
                                      <p:cBhvr additive="base">
                                        <p:cTn id="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down)">
                                      <p:cBhvr>
                                        <p:cTn id="13"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3"/>
          <p:cNvSpPr>
            <a:spLocks noGrp="1" noChangeArrowheads="1"/>
          </p:cNvSpPr>
          <p:nvPr>
            <p:ph type="body" idx="1"/>
          </p:nvPr>
        </p:nvSpPr>
        <p:spPr>
          <a:xfrm>
            <a:off x="428625" y="1357313"/>
            <a:ext cx="8181975" cy="4525962"/>
          </a:xfrm>
        </p:spPr>
        <p:txBody>
          <a:bodyPr/>
          <a:lstStyle/>
          <a:p>
            <a:pPr algn="just" eaLnBrk="1" hangingPunct="1">
              <a:lnSpc>
                <a:spcPct val="150000"/>
              </a:lnSpc>
              <a:spcBef>
                <a:spcPts val="1200"/>
              </a:spcBef>
            </a:pPr>
            <a:r>
              <a:rPr lang="zh-CN" altLang="en-US" b="1" dirty="0" smtClean="0">
                <a:latin typeface="黑体" panose="02010609060101010101" pitchFamily="49" charset="-122"/>
              </a:rPr>
              <a:t>（</a:t>
            </a:r>
            <a:r>
              <a:rPr lang="en-US" altLang="zh-CN" b="1" dirty="0" smtClean="0">
                <a:latin typeface="黑体" panose="02010609060101010101" pitchFamily="49" charset="-122"/>
              </a:rPr>
              <a:t>2</a:t>
            </a:r>
            <a:r>
              <a:rPr lang="zh-CN" altLang="en-US" b="1" dirty="0" smtClean="0">
                <a:latin typeface="黑体" panose="02010609060101010101" pitchFamily="49" charset="-122"/>
              </a:rPr>
              <a:t>）减小方法</a:t>
            </a:r>
            <a:endParaRPr lang="zh-CN" altLang="en-US" b="1" dirty="0" smtClean="0">
              <a:latin typeface="黑体" panose="02010609060101010101" pitchFamily="49" charset="-122"/>
            </a:endParaRPr>
          </a:p>
          <a:p>
            <a:pPr marL="342900" lvl="1" algn="just" eaLnBrk="1" hangingPunct="1">
              <a:lnSpc>
                <a:spcPct val="150000"/>
              </a:lnSpc>
              <a:spcBef>
                <a:spcPts val="1200"/>
              </a:spcBef>
              <a:buClr>
                <a:srgbClr val="0000FF"/>
              </a:buClr>
              <a:buFont typeface="Wingdings" panose="05000000000000000000" pitchFamily="2" charset="2"/>
              <a:buChar char="p"/>
            </a:pPr>
            <a:r>
              <a:rPr lang="zh-CN" altLang="en-US" b="1" dirty="0" smtClean="0">
                <a:solidFill>
                  <a:srgbClr val="FF0000"/>
                </a:solidFill>
                <a:latin typeface="黑体" panose="02010609060101010101" pitchFamily="49" charset="-122"/>
              </a:rPr>
              <a:t> 频道间隔</a:t>
            </a:r>
            <a:r>
              <a:rPr lang="zh-CN" altLang="en-US" b="1" dirty="0" smtClean="0">
                <a:latin typeface="黑体" panose="02010609060101010101" pitchFamily="49" charset="-122"/>
              </a:rPr>
              <a:t>：两个移动台所用频道拉开必要间隔；</a:t>
            </a:r>
            <a:endParaRPr lang="zh-CN" altLang="en-US" b="1" dirty="0" smtClean="0">
              <a:latin typeface="黑体" panose="02010609060101010101" pitchFamily="49" charset="-122"/>
            </a:endParaRPr>
          </a:p>
          <a:p>
            <a:pPr marL="342900" lvl="1" algn="just" eaLnBrk="1" hangingPunct="1">
              <a:lnSpc>
                <a:spcPct val="150000"/>
              </a:lnSpc>
              <a:spcBef>
                <a:spcPts val="1200"/>
              </a:spcBef>
              <a:buClr>
                <a:srgbClr val="0000FF"/>
              </a:buClr>
              <a:buFont typeface="Wingdings" panose="05000000000000000000" pitchFamily="2" charset="2"/>
              <a:buChar char="p"/>
            </a:pPr>
            <a:r>
              <a:rPr lang="zh-CN" altLang="en-US" b="1" dirty="0" smtClean="0">
                <a:solidFill>
                  <a:srgbClr val="FF0000"/>
                </a:solidFill>
                <a:latin typeface="黑体" panose="02010609060101010101" pitchFamily="49" charset="-122"/>
              </a:rPr>
              <a:t> 移动台的自动功率控制</a:t>
            </a:r>
            <a:r>
              <a:rPr lang="zh-CN" altLang="en-US" b="1" dirty="0" smtClean="0">
                <a:latin typeface="黑体" panose="02010609060101010101" pitchFamily="49" charset="-122"/>
              </a:rPr>
              <a:t>：移动台端加自动（发射）功率控制（</a:t>
            </a:r>
            <a:r>
              <a:rPr lang="en-US" altLang="zh-CN" b="1" dirty="0" smtClean="0">
                <a:latin typeface="黑体" panose="02010609060101010101" pitchFamily="49" charset="-122"/>
              </a:rPr>
              <a:t>APC</a:t>
            </a:r>
            <a:r>
              <a:rPr lang="zh-CN" altLang="en-US" b="1" dirty="0" smtClean="0">
                <a:latin typeface="黑体" panose="02010609060101010101" pitchFamily="49" charset="-122"/>
              </a:rPr>
              <a:t>），使所有工作的移动台到达基站功率基本一致。</a:t>
            </a:r>
            <a:endParaRPr lang="zh-CN" altLang="en-US" b="1" dirty="0" smtClean="0">
              <a:latin typeface="黑体" panose="02010609060101010101" pitchFamily="49" charset="-122"/>
            </a:endParaRPr>
          </a:p>
        </p:txBody>
      </p:sp>
      <p:sp>
        <p:nvSpPr>
          <p:cNvPr id="54275" name="Rectangle 2"/>
          <p:cNvSpPr>
            <a:spLocks noGrp="1" noChangeArrowheads="1"/>
          </p:cNvSpPr>
          <p:nvPr>
            <p:ph type="title"/>
          </p:nvPr>
        </p:nvSpPr>
        <p:spPr>
          <a:xfrm>
            <a:off x="1238250" y="274638"/>
            <a:ext cx="7548563" cy="939800"/>
          </a:xfrm>
        </p:spPr>
        <p:txBody>
          <a:bodyPr/>
          <a:lstStyle/>
          <a:p>
            <a:pPr eaLnBrk="1" hangingPunct="1"/>
            <a:r>
              <a:rPr lang="en-US" altLang="zh-CN" sz="3600" smtClean="0">
                <a:solidFill>
                  <a:schemeClr val="bg1"/>
                </a:solidFill>
                <a:latin typeface="方正兰亭粗黑简体"/>
                <a:ea typeface="方正兰亭粗黑简体"/>
                <a:cs typeface="方正兰亭粗黑简体"/>
              </a:rPr>
              <a:t>5</a:t>
            </a:r>
            <a:r>
              <a:rPr lang="zh-CN" altLang="en-US" sz="3600" smtClean="0">
                <a:solidFill>
                  <a:schemeClr val="bg1"/>
                </a:solidFill>
                <a:latin typeface="方正兰亭粗黑简体"/>
                <a:ea typeface="方正兰亭粗黑简体"/>
                <a:cs typeface="方正兰亭粗黑简体"/>
              </a:rPr>
              <a:t>、近端对远端的干扰</a:t>
            </a:r>
            <a:endParaRPr lang="zh-CN" altLang="en-US" sz="3600" smtClean="0">
              <a:solidFill>
                <a:schemeClr val="bg1"/>
              </a:solidFill>
              <a:latin typeface="方正兰亭粗黑简体"/>
              <a:ea typeface="方正兰亭粗黑简体"/>
              <a:cs typeface="方正兰亭粗黑简体"/>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30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530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1.2 </a:t>
            </a:r>
            <a:r>
              <a:rPr lang="zh-CN" altLang="en-US" sz="3800" dirty="0" smtClean="0"/>
              <a:t>移动通信的发展历程</a:t>
            </a:r>
            <a:endParaRPr lang="zh-CN" altLang="en-US" sz="3800" dirty="0" smtClean="0"/>
          </a:p>
        </p:txBody>
      </p:sp>
      <p:sp>
        <p:nvSpPr>
          <p:cNvPr id="9219" name="Rectangle 3"/>
          <p:cNvSpPr>
            <a:spLocks noGrp="1" noChangeArrowheads="1"/>
          </p:cNvSpPr>
          <p:nvPr>
            <p:ph type="body" idx="1"/>
          </p:nvPr>
        </p:nvSpPr>
        <p:spPr>
          <a:xfrm>
            <a:off x="457200" y="1600200"/>
            <a:ext cx="8229600" cy="4267200"/>
          </a:xfrm>
        </p:spPr>
        <p:txBody>
          <a:bodyPr/>
          <a:lstStyle/>
          <a:p>
            <a:pPr eaLnBrk="1" hangingPunct="1">
              <a:lnSpc>
                <a:spcPct val="150000"/>
              </a:lnSpc>
            </a:pPr>
            <a:r>
              <a:rPr lang="en-US" altLang="zh-CN" sz="3200" b="1" dirty="0" smtClean="0"/>
              <a:t>     </a:t>
            </a:r>
            <a:r>
              <a:rPr lang="zh-CN" altLang="zh-CN" sz="3200" b="1" dirty="0" smtClean="0"/>
              <a:t>（</a:t>
            </a:r>
            <a:r>
              <a:rPr lang="en-US" altLang="zh-CN" sz="3200" b="1" dirty="0" smtClean="0"/>
              <a:t>1</a:t>
            </a:r>
            <a:r>
              <a:rPr lang="zh-CN" altLang="zh-CN" sz="3200" b="1" dirty="0" smtClean="0"/>
              <a:t>）第</a:t>
            </a:r>
            <a:r>
              <a:rPr lang="en-US" altLang="zh-CN" sz="3200" b="1" dirty="0" smtClean="0"/>
              <a:t>1</a:t>
            </a:r>
            <a:r>
              <a:rPr lang="zh-CN" altLang="zh-CN" sz="3200" b="1" dirty="0" smtClean="0"/>
              <a:t>阶段从</a:t>
            </a:r>
            <a:r>
              <a:rPr lang="en-US" altLang="zh-CN" sz="3200" b="1" dirty="0" smtClean="0"/>
              <a:t>20</a:t>
            </a:r>
            <a:r>
              <a:rPr lang="zh-CN" altLang="zh-CN" sz="3200" b="1" dirty="0" smtClean="0"/>
              <a:t>世纪</a:t>
            </a:r>
            <a:r>
              <a:rPr lang="en-US" altLang="zh-CN" sz="3200" b="1" dirty="0" smtClean="0"/>
              <a:t>20</a:t>
            </a:r>
            <a:r>
              <a:rPr lang="zh-CN" altLang="zh-CN" sz="3200" b="1" dirty="0" smtClean="0"/>
              <a:t>年代到</a:t>
            </a:r>
            <a:r>
              <a:rPr lang="en-US" altLang="zh-CN" sz="3200" b="1" dirty="0" smtClean="0"/>
              <a:t>40</a:t>
            </a:r>
            <a:r>
              <a:rPr lang="zh-CN" altLang="zh-CN" sz="3200" b="1" dirty="0" smtClean="0"/>
              <a:t>年代。</a:t>
            </a:r>
            <a:endParaRPr lang="en-US" altLang="zh-CN" sz="3200" b="1" dirty="0" smtClean="0"/>
          </a:p>
          <a:p>
            <a:pPr eaLnBrk="1" hangingPunct="1">
              <a:lnSpc>
                <a:spcPct val="150000"/>
              </a:lnSpc>
            </a:pPr>
            <a:r>
              <a:rPr lang="en-US" altLang="zh-CN" sz="3200" b="1" dirty="0" smtClean="0"/>
              <a:t>       </a:t>
            </a:r>
            <a:r>
              <a:rPr lang="zh-CN" altLang="zh-CN" sz="3200" b="1" dirty="0" smtClean="0"/>
              <a:t>诞生</a:t>
            </a:r>
            <a:r>
              <a:rPr lang="zh-CN" altLang="zh-CN" sz="3200" b="1" dirty="0" smtClean="0"/>
              <a:t>于</a:t>
            </a:r>
            <a:r>
              <a:rPr lang="en-US" altLang="zh-CN" sz="3200" b="1" dirty="0" smtClean="0"/>
              <a:t>20</a:t>
            </a:r>
            <a:r>
              <a:rPr lang="zh-CN" altLang="zh-CN" sz="3200" b="1" dirty="0" smtClean="0"/>
              <a:t>世纪</a:t>
            </a:r>
            <a:r>
              <a:rPr lang="en-US" altLang="zh-CN" sz="3200" b="1" dirty="0" smtClean="0"/>
              <a:t>20</a:t>
            </a:r>
            <a:r>
              <a:rPr lang="zh-CN" altLang="zh-CN" sz="3200" b="1" dirty="0" smtClean="0"/>
              <a:t>年代的美国底特律市警察使用的车载无线电系统（</a:t>
            </a:r>
            <a:r>
              <a:rPr lang="en-US" altLang="zh-CN" sz="3200" b="1" dirty="0" smtClean="0"/>
              <a:t>1921</a:t>
            </a:r>
            <a:r>
              <a:rPr lang="zh-CN" altLang="zh-CN" sz="3200" b="1" dirty="0" smtClean="0"/>
              <a:t>年）</a:t>
            </a:r>
            <a:r>
              <a:rPr lang="zh-CN" altLang="en-US" sz="3200" b="1" dirty="0" smtClean="0"/>
              <a:t>。</a:t>
            </a:r>
            <a:endParaRPr lang="en-US" altLang="zh-CN" sz="3200" b="1" dirty="0" smtClean="0"/>
          </a:p>
          <a:p>
            <a:pPr eaLnBrk="1" hangingPunct="1">
              <a:lnSpc>
                <a:spcPct val="15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特点</a:t>
            </a:r>
            <a:r>
              <a:rPr lang="zh-CN" altLang="zh-CN" b="1" dirty="0" smtClean="0">
                <a:latin typeface="黑体" panose="02010609060101010101" pitchFamily="49" charset="-122"/>
              </a:rPr>
              <a:t>是用于专用系统、工作频率较低，移动终端体积大、重量重</a:t>
            </a:r>
            <a:r>
              <a:rPr lang="zh-CN" altLang="en-US" b="1" dirty="0" smtClean="0">
                <a:latin typeface="黑体" panose="02010609060101010101" pitchFamily="49" charset="-122"/>
              </a:rPr>
              <a:t>。</a:t>
            </a:r>
            <a:endParaRPr lang="zh-CN" altLang="en-US" b="1" dirty="0" smtClean="0">
              <a:latin typeface="黑体" panose="02010609060101010101" pitchFamily="49" charset="-122"/>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3"/>
          <p:cNvSpPr>
            <a:spLocks noGrp="1" noChangeArrowheads="1"/>
          </p:cNvSpPr>
          <p:nvPr>
            <p:ph type="body" idx="1"/>
          </p:nvPr>
        </p:nvSpPr>
        <p:spPr>
          <a:xfrm>
            <a:off x="457200" y="1447800"/>
            <a:ext cx="8043863" cy="4525963"/>
          </a:xfrm>
        </p:spPr>
        <p:txBody>
          <a:bodyPr/>
          <a:lstStyle/>
          <a:p>
            <a:pPr eaLnBrk="1" hangingPunct="1">
              <a:lnSpc>
                <a:spcPct val="150000"/>
              </a:lnSpc>
            </a:pPr>
            <a:r>
              <a:rPr lang="en-US" altLang="zh-CN" b="1" dirty="0" smtClean="0"/>
              <a:t>       </a:t>
            </a:r>
            <a:r>
              <a:rPr lang="zh-CN" altLang="zh-CN" b="1" dirty="0" smtClean="0">
                <a:latin typeface="黑体" panose="02010609060101010101" pitchFamily="49" charset="-122"/>
              </a:rPr>
              <a:t>多径干扰主要是由于电波传播的开放性和地理环境的复杂性而引起的多条传播路径之间的相互干扰。</a:t>
            </a:r>
            <a:endParaRPr lang="en-US" altLang="zh-CN" b="1" dirty="0" smtClean="0">
              <a:latin typeface="黑体" panose="02010609060101010101" pitchFamily="49" charset="-122"/>
            </a:endParaRPr>
          </a:p>
          <a:p>
            <a:pPr eaLnBrk="1" hangingPunct="1">
              <a:lnSpc>
                <a:spcPct val="15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在</a:t>
            </a:r>
            <a:r>
              <a:rPr lang="zh-CN" altLang="zh-CN" b="1" dirty="0" smtClean="0">
                <a:latin typeface="黑体" panose="02010609060101010101" pitchFamily="49" charset="-122"/>
              </a:rPr>
              <a:t>数字与数据通信情况下，主要表现为码间干扰及高速数据的符号间干扰。</a:t>
            </a:r>
            <a:endParaRPr lang="en-US" altLang="zh-CN" b="1" dirty="0" smtClean="0">
              <a:latin typeface="黑体" panose="02010609060101010101" pitchFamily="49" charset="-122"/>
            </a:endParaRPr>
          </a:p>
          <a:p>
            <a:pPr eaLnBrk="1" hangingPunct="1">
              <a:lnSpc>
                <a:spcPct val="15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多</a:t>
            </a:r>
            <a:r>
              <a:rPr lang="zh-CN" altLang="zh-CN" b="1" dirty="0" smtClean="0">
                <a:latin typeface="黑体" panose="02010609060101010101" pitchFamily="49" charset="-122"/>
              </a:rPr>
              <a:t>径干扰对于码分多址系统尤为严重。</a:t>
            </a:r>
            <a:endParaRPr lang="zh-CN" altLang="zh-CN" b="1" dirty="0" smtClean="0">
              <a:latin typeface="黑体" panose="02010609060101010101" pitchFamily="49" charset="-122"/>
            </a:endParaRPr>
          </a:p>
        </p:txBody>
      </p:sp>
      <p:sp>
        <p:nvSpPr>
          <p:cNvPr id="6" name="Rectangle 2"/>
          <p:cNvSpPr>
            <a:spLocks noGrp="1" noChangeArrowheads="1"/>
          </p:cNvSpPr>
          <p:nvPr>
            <p:ph type="title"/>
          </p:nvPr>
        </p:nvSpPr>
        <p:spPr>
          <a:xfrm>
            <a:off x="228600" y="609600"/>
            <a:ext cx="8305800" cy="762000"/>
          </a:xfrm>
        </p:spPr>
        <p:txBody>
          <a:bodyPr>
            <a:normAutofit fontScale="90000"/>
          </a:bodyPr>
          <a:lstStyle/>
          <a:p>
            <a:pPr eaLnBrk="1" hangingPunct="1">
              <a:defRPr/>
            </a:pPr>
            <a:r>
              <a:rPr lang="en-US" altLang="zh-CN" sz="4000" dirty="0" smtClean="0">
                <a:solidFill>
                  <a:schemeClr val="tx1"/>
                </a:solidFill>
              </a:rPr>
              <a:t>6</a:t>
            </a:r>
            <a:r>
              <a:rPr lang="zh-CN" altLang="zh-CN" sz="4000" dirty="0" smtClean="0">
                <a:solidFill>
                  <a:schemeClr val="tx1"/>
                </a:solidFill>
              </a:rPr>
              <a:t>．多径干扰</a:t>
            </a:r>
            <a:br>
              <a:rPr lang="zh-CN" altLang="zh-CN" sz="4000" dirty="0" smtClean="0">
                <a:solidFill>
                  <a:schemeClr val="tx1"/>
                </a:solidFill>
              </a:rPr>
            </a:br>
            <a:endParaRPr lang="zh-CN" altLang="en-US" sz="4000" dirty="0" smtClean="0">
              <a:solidFill>
                <a:schemeClr val="tx1"/>
              </a:solidFill>
              <a:latin typeface="方正兰亭粗黑简体" pitchFamily="2" charset="-122"/>
              <a:ea typeface="方正兰亭粗黑简体" pitchFamily="2" charset="-122"/>
            </a:endParaRPr>
          </a:p>
        </p:txBody>
      </p:sp>
    </p:spTree>
  </p:cSld>
  <p:clrMapOvr>
    <a:masterClrMapping/>
  </p:clrMapOvr>
  <p:transition spd="slow"/>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457200" y="1447800"/>
            <a:ext cx="8458200" cy="4525963"/>
          </a:xfrm>
        </p:spPr>
        <p:txBody>
          <a:bodyPr/>
          <a:lstStyle/>
          <a:p>
            <a:pPr eaLnBrk="1" hangingPunct="1">
              <a:lnSpc>
                <a:spcPct val="150000"/>
              </a:lnSpc>
            </a:pPr>
            <a:r>
              <a:rPr lang="en-US" altLang="zh-CN" b="1" dirty="0" smtClean="0"/>
              <a:t>      </a:t>
            </a:r>
            <a:r>
              <a:rPr lang="zh-CN" altLang="zh-CN" b="1" dirty="0" smtClean="0">
                <a:latin typeface="黑体" panose="02010609060101010101" pitchFamily="49" charset="-122"/>
              </a:rPr>
              <a:t>多址干扰是由于在移动通信网中同时进行通信的多个用户信号之间的正交性保证不了而所引起的。</a:t>
            </a:r>
            <a:endParaRPr lang="zh-CN" altLang="zh-CN" b="1" dirty="0" smtClean="0">
              <a:latin typeface="黑体" panose="02010609060101010101" pitchFamily="49" charset="-122"/>
            </a:endParaRPr>
          </a:p>
        </p:txBody>
      </p:sp>
      <p:sp>
        <p:nvSpPr>
          <p:cNvPr id="56323" name="Rectangle 2"/>
          <p:cNvSpPr>
            <a:spLocks noGrp="1" noChangeArrowheads="1"/>
          </p:cNvSpPr>
          <p:nvPr>
            <p:ph type="title"/>
          </p:nvPr>
        </p:nvSpPr>
        <p:spPr>
          <a:xfrm>
            <a:off x="762000" y="533400"/>
            <a:ext cx="7548563" cy="762000"/>
          </a:xfrm>
        </p:spPr>
        <p:txBody>
          <a:bodyPr/>
          <a:lstStyle/>
          <a:p>
            <a:pPr eaLnBrk="1" hangingPunct="1"/>
            <a:r>
              <a:rPr lang="en-US" altLang="zh-CN" sz="3600" dirty="0" smtClean="0">
                <a:solidFill>
                  <a:schemeClr val="bg1"/>
                </a:solidFill>
                <a:latin typeface="方正兰亭粗黑简体"/>
                <a:ea typeface="方正兰亭粗黑简体"/>
                <a:cs typeface="方正兰亭粗黑简体"/>
              </a:rPr>
              <a:t>5</a:t>
            </a:r>
            <a:r>
              <a:rPr lang="zh-CN" altLang="en-US" sz="3600" dirty="0" smtClean="0">
                <a:solidFill>
                  <a:schemeClr val="bg1"/>
                </a:solidFill>
                <a:latin typeface="方正兰亭粗黑简体"/>
                <a:ea typeface="方正兰亭粗黑简体"/>
                <a:cs typeface="方正兰亭粗黑简体"/>
              </a:rPr>
              <a:t>、</a:t>
            </a:r>
            <a:r>
              <a:rPr lang="en-US" altLang="zh-CN" sz="3600" dirty="0" smtClean="0">
                <a:solidFill>
                  <a:schemeClr val="tx1"/>
                </a:solidFill>
              </a:rPr>
              <a:t>7</a:t>
            </a:r>
            <a:r>
              <a:rPr lang="zh-CN" altLang="zh-CN" sz="3600" dirty="0" smtClean="0">
                <a:solidFill>
                  <a:schemeClr val="tx1"/>
                </a:solidFill>
              </a:rPr>
              <a:t>．多址干扰</a:t>
            </a:r>
            <a:endParaRPr lang="zh-CN" altLang="en-US" sz="3600" dirty="0" smtClean="0">
              <a:solidFill>
                <a:schemeClr val="tx1"/>
              </a:solidFill>
              <a:latin typeface="方正兰亭粗黑简体"/>
              <a:ea typeface="方正兰亭粗黑简体"/>
              <a:cs typeface="方正兰亭粗黑简体"/>
            </a:endParaRPr>
          </a:p>
        </p:txBody>
      </p:sp>
    </p:spTree>
  </p:cSld>
  <p:clrMapOvr>
    <a:masterClrMapping/>
  </p:clrMapOvr>
  <p:transition spd="slow"/>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457200" y="1447800"/>
            <a:ext cx="8458200" cy="4525963"/>
          </a:xfrm>
        </p:spPr>
        <p:txBody>
          <a:bodyPr/>
          <a:lstStyle/>
          <a:p>
            <a:pPr eaLnBrk="1" hangingPunct="1">
              <a:lnSpc>
                <a:spcPct val="150000"/>
              </a:lnSpc>
              <a:spcBef>
                <a:spcPts val="1200"/>
              </a:spcBef>
            </a:pPr>
            <a:r>
              <a:rPr lang="zh-CN" altLang="en-US" b="1" dirty="0" smtClean="0">
                <a:latin typeface="黑体" panose="02010609060101010101" pitchFamily="49" charset="-122"/>
              </a:rPr>
              <a:t>移动通信网的定义</a:t>
            </a:r>
            <a:endParaRPr lang="en-US" altLang="zh-CN" b="1" dirty="0" smtClean="0">
              <a:latin typeface="黑体" panose="02010609060101010101" pitchFamily="49" charset="-122"/>
            </a:endParaRPr>
          </a:p>
          <a:p>
            <a:pPr eaLnBrk="1" hangingPunct="1">
              <a:lnSpc>
                <a:spcPct val="150000"/>
              </a:lnSpc>
              <a:spcBef>
                <a:spcPts val="1200"/>
              </a:spcBef>
              <a:buClr>
                <a:srgbClr val="0000FF"/>
              </a:buClr>
              <a:buFont typeface="Wingdings" panose="05000000000000000000" pitchFamily="2" charset="2"/>
              <a:buChar char="p"/>
            </a:pPr>
            <a:r>
              <a:rPr lang="zh-CN" altLang="en-US" b="1" dirty="0" smtClean="0">
                <a:latin typeface="黑体" panose="02010609060101010101" pitchFamily="49" charset="-122"/>
              </a:rPr>
              <a:t> 定义：移动通信网是承载移动通信业务的网络，主要完成移动用户之间、移动用户与固定用户之间的信息交换。</a:t>
            </a:r>
            <a:endParaRPr lang="zh-CN" altLang="en-US" b="1" dirty="0" smtClean="0">
              <a:latin typeface="黑体" panose="02010609060101010101" pitchFamily="49" charset="-122"/>
            </a:endParaRPr>
          </a:p>
          <a:p>
            <a:pPr marL="522605" lvl="1" eaLnBrk="1" hangingPunct="1">
              <a:lnSpc>
                <a:spcPct val="150000"/>
              </a:lnSpc>
              <a:spcBef>
                <a:spcPts val="1200"/>
              </a:spcBef>
              <a:buClr>
                <a:srgbClr val="FF0000"/>
              </a:buClr>
              <a:buFont typeface="Wingdings" panose="05000000000000000000" pitchFamily="2" charset="2"/>
              <a:buChar char="ü"/>
            </a:pPr>
            <a:r>
              <a:rPr lang="zh-CN" altLang="en-US" b="1" dirty="0" smtClean="0">
                <a:latin typeface="黑体" panose="02010609060101010101" pitchFamily="49" charset="-122"/>
              </a:rPr>
              <a:t> 空中网络（无线网络）</a:t>
            </a:r>
            <a:endParaRPr lang="en-US" altLang="zh-CN" b="1" dirty="0" smtClean="0">
              <a:latin typeface="黑体" panose="02010609060101010101" pitchFamily="49" charset="-122"/>
            </a:endParaRPr>
          </a:p>
          <a:p>
            <a:pPr marL="522605" lvl="1" eaLnBrk="1" hangingPunct="1">
              <a:lnSpc>
                <a:spcPct val="150000"/>
              </a:lnSpc>
              <a:spcBef>
                <a:spcPts val="1200"/>
              </a:spcBef>
              <a:buClr>
                <a:srgbClr val="FF0000"/>
              </a:buClr>
              <a:buFont typeface="Wingdings" panose="05000000000000000000" pitchFamily="2" charset="2"/>
              <a:buChar char="ü"/>
            </a:pPr>
            <a:r>
              <a:rPr lang="zh-CN" altLang="en-US" b="1" dirty="0" smtClean="0">
                <a:latin typeface="黑体" panose="02010609060101010101" pitchFamily="49" charset="-122"/>
              </a:rPr>
              <a:t> 地面网络（有线网络）</a:t>
            </a:r>
            <a:endParaRPr lang="zh-CN" altLang="en-US" b="1" dirty="0" smtClean="0">
              <a:latin typeface="黑体" panose="02010609060101010101" pitchFamily="49" charset="-122"/>
            </a:endParaRPr>
          </a:p>
        </p:txBody>
      </p:sp>
      <p:sp>
        <p:nvSpPr>
          <p:cNvPr id="6" name="Rectangle 2"/>
          <p:cNvSpPr>
            <a:spLocks noGrp="1" noChangeArrowheads="1"/>
          </p:cNvSpPr>
          <p:nvPr>
            <p:ph type="title"/>
          </p:nvPr>
        </p:nvSpPr>
        <p:spPr>
          <a:xfrm>
            <a:off x="762000" y="533400"/>
            <a:ext cx="7548563" cy="762000"/>
          </a:xfrm>
        </p:spPr>
        <p:txBody>
          <a:bodyPr>
            <a:normAutofit fontScale="90000"/>
          </a:bodyPr>
          <a:lstStyle/>
          <a:p>
            <a:pPr marL="800100" indent="-800100" eaLnBrk="1" hangingPunct="1">
              <a:defRPr/>
            </a:pPr>
            <a:r>
              <a:rPr lang="en-US" altLang="zh-CN" sz="3600" dirty="0" smtClean="0">
                <a:solidFill>
                  <a:schemeClr val="bg1"/>
                </a:solidFill>
                <a:latin typeface="方正兰亭粗黑简体" pitchFamily="2" charset="-122"/>
                <a:ea typeface="方正兰亭粗黑简体" pitchFamily="2" charset="-122"/>
              </a:rPr>
              <a:t>5</a:t>
            </a:r>
            <a:r>
              <a:rPr lang="zh-CN" altLang="en-US" sz="3600" dirty="0" smtClean="0">
                <a:solidFill>
                  <a:schemeClr val="bg1"/>
                </a:solidFill>
                <a:latin typeface="方正兰亭粗黑简体" pitchFamily="2" charset="-122"/>
                <a:ea typeface="方正兰亭粗黑简体" pitchFamily="2" charset="-122"/>
              </a:rPr>
              <a:t>、</a:t>
            </a:r>
            <a:r>
              <a:rPr lang="en-US" altLang="zh-CN" dirty="0" smtClean="0"/>
              <a:t>1.5 </a:t>
            </a:r>
            <a:r>
              <a:rPr lang="zh-CN" altLang="zh-CN" dirty="0" smtClean="0"/>
              <a:t>蜂窝移动通信的组网技术</a:t>
            </a:r>
            <a:br>
              <a:rPr lang="zh-CN" altLang="zh-CN" dirty="0" smtClean="0"/>
            </a:br>
            <a:endParaRPr lang="zh-CN" altLang="en-US" dirty="0" smtClean="0"/>
          </a:p>
        </p:txBody>
      </p:sp>
    </p:spTree>
  </p:cSld>
  <p:clrMapOvr>
    <a:masterClrMapping/>
  </p:clrMapOvr>
  <p:transition spd="slow"/>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3"/>
          <p:cNvSpPr>
            <a:spLocks noGrp="1" noChangeArrowheads="1"/>
          </p:cNvSpPr>
          <p:nvPr>
            <p:ph type="body" idx="1"/>
          </p:nvPr>
        </p:nvSpPr>
        <p:spPr>
          <a:xfrm>
            <a:off x="304800" y="1295400"/>
            <a:ext cx="8458200" cy="4525963"/>
          </a:xfrm>
        </p:spPr>
        <p:txBody>
          <a:bodyPr/>
          <a:lstStyle/>
          <a:p>
            <a:pPr eaLnBrk="1" hangingPunct="1"/>
            <a:r>
              <a:rPr lang="zh-CN" altLang="en-US" b="1" dirty="0" smtClean="0">
                <a:latin typeface="宋体" panose="02010600030101010101" pitchFamily="2" charset="-122"/>
                <a:ea typeface="宋体" panose="02010600030101010101" pitchFamily="2" charset="-122"/>
              </a:rPr>
              <a:t>◆</a:t>
            </a:r>
            <a:r>
              <a:rPr lang="zh-CN" altLang="en-US" b="1" dirty="0" smtClean="0">
                <a:latin typeface="黑体" panose="02010609060101010101" pitchFamily="49" charset="-122"/>
              </a:rPr>
              <a:t>组网需要</a:t>
            </a:r>
            <a:r>
              <a:rPr lang="zh-CN" altLang="en-US" b="1" dirty="0" smtClean="0">
                <a:latin typeface="黑体" panose="02010609060101010101" pitchFamily="49" charset="-122"/>
              </a:rPr>
              <a:t>解决的问题</a:t>
            </a:r>
            <a:endParaRPr lang="en-US" altLang="zh-CN" b="1" dirty="0" smtClean="0">
              <a:latin typeface="黑体" panose="02010609060101010101" pitchFamily="49" charset="-122"/>
            </a:endParaRPr>
          </a:p>
          <a:p>
            <a:pPr eaLnBrk="1" hangingPunct="1">
              <a:lnSpc>
                <a:spcPct val="12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a:t>
            </a:r>
            <a:r>
              <a:rPr lang="en-US" altLang="zh-CN" b="1" dirty="0" smtClean="0">
                <a:latin typeface="黑体" panose="02010609060101010101" pitchFamily="49" charset="-122"/>
              </a:rPr>
              <a:t>1</a:t>
            </a:r>
            <a:r>
              <a:rPr lang="zh-CN" altLang="zh-CN" b="1" dirty="0" smtClean="0">
                <a:latin typeface="黑体" panose="02010609060101010101" pitchFamily="49" charset="-122"/>
              </a:rPr>
              <a:t>）对于基站给定的无线资源，多个移动台如何共享使用？使得有限的资源能够传输更大的容量信息。</a:t>
            </a:r>
            <a:endParaRPr lang="zh-CN" altLang="zh-CN" b="1" dirty="0" smtClean="0">
              <a:latin typeface="黑体" panose="02010609060101010101" pitchFamily="49" charset="-122"/>
            </a:endParaRPr>
          </a:p>
          <a:p>
            <a:pPr eaLnBrk="1" hangingPunct="1">
              <a:lnSpc>
                <a:spcPct val="12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a:t>
            </a:r>
            <a:r>
              <a:rPr lang="en-US" altLang="zh-CN" b="1" dirty="0" smtClean="0">
                <a:latin typeface="黑体" panose="02010609060101010101" pitchFamily="49" charset="-122"/>
              </a:rPr>
              <a:t>2</a:t>
            </a:r>
            <a:r>
              <a:rPr lang="zh-CN" altLang="zh-CN" b="1" dirty="0" smtClean="0">
                <a:latin typeface="黑体" panose="02010609060101010101" pitchFamily="49" charset="-122"/>
              </a:rPr>
              <a:t>）由于传播损耗的存在，基站和移动台之间的通信距离是有限的。为了使用户在某一服务区的任意位置都能接入网络，需要在该服务区内设置多少基站？</a:t>
            </a:r>
            <a:endParaRPr lang="zh-CN" altLang="zh-CN" b="1" dirty="0" smtClean="0">
              <a:latin typeface="黑体" panose="02010609060101010101" pitchFamily="49" charset="-122"/>
            </a:endParaRPr>
          </a:p>
          <a:p>
            <a:pPr eaLnBrk="1" hangingPunct="1">
              <a:lnSpc>
                <a:spcPct val="12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a:t>
            </a:r>
            <a:r>
              <a:rPr lang="en-US" altLang="zh-CN" b="1" dirty="0" smtClean="0">
                <a:latin typeface="黑体" panose="02010609060101010101" pitchFamily="49" charset="-122"/>
              </a:rPr>
              <a:t>3</a:t>
            </a:r>
            <a:r>
              <a:rPr lang="zh-CN" altLang="zh-CN" b="1" dirty="0" smtClean="0">
                <a:latin typeface="黑体" panose="02010609060101010101" pitchFamily="49" charset="-122"/>
              </a:rPr>
              <a:t>）对于给定的频率资源，如何在这些基站之间进行信道分配以满足用户容量的要求？</a:t>
            </a:r>
            <a:endParaRPr lang="zh-CN" altLang="zh-CN" b="1" dirty="0" smtClean="0">
              <a:latin typeface="黑体" panose="02010609060101010101" pitchFamily="49" charset="-122"/>
            </a:endParaRPr>
          </a:p>
        </p:txBody>
      </p:sp>
      <p:sp>
        <p:nvSpPr>
          <p:cNvPr id="6" name="Rectangle 2"/>
          <p:cNvSpPr>
            <a:spLocks noGrp="1" noChangeArrowheads="1"/>
          </p:cNvSpPr>
          <p:nvPr>
            <p:ph type="title"/>
          </p:nvPr>
        </p:nvSpPr>
        <p:spPr>
          <a:xfrm>
            <a:off x="762000" y="533400"/>
            <a:ext cx="7548563" cy="762000"/>
          </a:xfrm>
        </p:spPr>
        <p:txBody>
          <a:bodyPr>
            <a:normAutofit fontScale="90000"/>
          </a:bodyPr>
          <a:lstStyle/>
          <a:p>
            <a:pPr marL="800100" indent="-800100" eaLnBrk="1" hangingPunct="1">
              <a:defRPr/>
            </a:pPr>
            <a:r>
              <a:rPr lang="en-US" altLang="zh-CN" sz="3600" dirty="0" smtClean="0">
                <a:solidFill>
                  <a:schemeClr val="bg1"/>
                </a:solidFill>
                <a:latin typeface="方正兰亭粗黑简体" pitchFamily="2" charset="-122"/>
                <a:ea typeface="方正兰亭粗黑简体" pitchFamily="2" charset="-122"/>
              </a:rPr>
              <a:t>5</a:t>
            </a:r>
            <a:r>
              <a:rPr lang="zh-CN" altLang="en-US" sz="3600" dirty="0" smtClean="0">
                <a:solidFill>
                  <a:schemeClr val="bg1"/>
                </a:solidFill>
                <a:latin typeface="方正兰亭粗黑简体" pitchFamily="2" charset="-122"/>
                <a:ea typeface="方正兰亭粗黑简体" pitchFamily="2" charset="-122"/>
              </a:rPr>
              <a:t>、</a:t>
            </a:r>
            <a:r>
              <a:rPr lang="en-US" altLang="zh-CN" dirty="0" smtClean="0"/>
              <a:t>1.5 </a:t>
            </a:r>
            <a:r>
              <a:rPr lang="zh-CN" altLang="zh-CN" dirty="0" smtClean="0"/>
              <a:t>蜂窝移动通信的组网技术</a:t>
            </a:r>
            <a:br>
              <a:rPr lang="zh-CN" altLang="zh-CN" dirty="0" smtClean="0"/>
            </a:br>
            <a:endParaRPr lang="zh-CN" altLang="en-US" dirty="0" smtClean="0"/>
          </a:p>
        </p:txBody>
      </p:sp>
    </p:spTree>
  </p:cSld>
  <p:clrMapOvr>
    <a:masterClrMapping/>
  </p:clrMapOvr>
  <p:transition spd="slow"/>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3"/>
          <p:cNvSpPr>
            <a:spLocks noGrp="1" noChangeArrowheads="1"/>
          </p:cNvSpPr>
          <p:nvPr>
            <p:ph type="body" idx="1"/>
          </p:nvPr>
        </p:nvSpPr>
        <p:spPr>
          <a:xfrm>
            <a:off x="304800" y="1295400"/>
            <a:ext cx="8458200" cy="4525963"/>
          </a:xfrm>
        </p:spPr>
        <p:txBody>
          <a:bodyPr/>
          <a:lstStyle/>
          <a:p>
            <a:pPr eaLnBrk="1" hangingPunct="1">
              <a:lnSpc>
                <a:spcPct val="12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a:t>
            </a:r>
            <a:r>
              <a:rPr lang="en-US" altLang="zh-CN" b="1" dirty="0" smtClean="0">
                <a:latin typeface="黑体" panose="02010609060101010101" pitchFamily="49" charset="-122"/>
              </a:rPr>
              <a:t>4</a:t>
            </a:r>
            <a:r>
              <a:rPr lang="zh-CN" altLang="zh-CN" b="1" dirty="0" smtClean="0">
                <a:latin typeface="黑体" panose="02010609060101010101" pitchFamily="49" charset="-122"/>
              </a:rPr>
              <a:t>）移动通信网络结构复杂，包括的功能实体众多，如何实现移动通信网中各功能实体协同有效地工作？</a:t>
            </a:r>
            <a:endParaRPr lang="zh-CN" altLang="zh-CN" b="1" dirty="0" smtClean="0">
              <a:latin typeface="黑体" panose="02010609060101010101" pitchFamily="49" charset="-122"/>
            </a:endParaRPr>
          </a:p>
          <a:p>
            <a:pPr eaLnBrk="1" hangingPunct="1">
              <a:lnSpc>
                <a:spcPct val="12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a:t>
            </a:r>
            <a:r>
              <a:rPr lang="en-US" altLang="zh-CN" b="1" dirty="0" smtClean="0">
                <a:latin typeface="黑体" panose="02010609060101010101" pitchFamily="49" charset="-122"/>
              </a:rPr>
              <a:t>5</a:t>
            </a:r>
            <a:r>
              <a:rPr lang="zh-CN" altLang="zh-CN" b="1" dirty="0" smtClean="0">
                <a:latin typeface="黑体" panose="02010609060101010101" pitchFamily="49" charset="-122"/>
              </a:rPr>
              <a:t>）基站和移动台之间交互信息的方式，如何将呼叫接续到被叫移动台？用户在通信状态下跨越小区移动，如何保持通信连续不中断？ </a:t>
            </a:r>
            <a:endParaRPr lang="zh-CN" altLang="zh-CN" b="1" dirty="0" smtClean="0">
              <a:latin typeface="黑体" panose="02010609060101010101" pitchFamily="49" charset="-122"/>
            </a:endParaRPr>
          </a:p>
        </p:txBody>
      </p:sp>
      <p:sp>
        <p:nvSpPr>
          <p:cNvPr id="6" name="Rectangle 2"/>
          <p:cNvSpPr>
            <a:spLocks noGrp="1" noChangeArrowheads="1"/>
          </p:cNvSpPr>
          <p:nvPr>
            <p:ph type="title"/>
          </p:nvPr>
        </p:nvSpPr>
        <p:spPr>
          <a:xfrm>
            <a:off x="762000" y="533400"/>
            <a:ext cx="7548563" cy="762000"/>
          </a:xfrm>
        </p:spPr>
        <p:txBody>
          <a:bodyPr>
            <a:normAutofit fontScale="90000"/>
          </a:bodyPr>
          <a:lstStyle/>
          <a:p>
            <a:pPr marL="800100" indent="-800100" eaLnBrk="1" hangingPunct="1">
              <a:defRPr/>
            </a:pPr>
            <a:r>
              <a:rPr lang="en-US" altLang="zh-CN" sz="3600" dirty="0" smtClean="0">
                <a:solidFill>
                  <a:schemeClr val="bg1"/>
                </a:solidFill>
                <a:latin typeface="方正兰亭粗黑简体" pitchFamily="2" charset="-122"/>
                <a:ea typeface="方正兰亭粗黑简体" pitchFamily="2" charset="-122"/>
              </a:rPr>
              <a:t>5</a:t>
            </a:r>
            <a:r>
              <a:rPr lang="zh-CN" altLang="en-US" sz="3600" dirty="0" smtClean="0">
                <a:solidFill>
                  <a:schemeClr val="bg1"/>
                </a:solidFill>
                <a:latin typeface="方正兰亭粗黑简体" pitchFamily="2" charset="-122"/>
                <a:ea typeface="方正兰亭粗黑简体" pitchFamily="2" charset="-122"/>
              </a:rPr>
              <a:t>、</a:t>
            </a:r>
            <a:r>
              <a:rPr lang="en-US" altLang="zh-CN" dirty="0" smtClean="0"/>
              <a:t>1.5 </a:t>
            </a:r>
            <a:r>
              <a:rPr lang="zh-CN" altLang="zh-CN" dirty="0" smtClean="0"/>
              <a:t>蜂窝移动通信的组网技术</a:t>
            </a:r>
            <a:br>
              <a:rPr lang="zh-CN" altLang="zh-CN" dirty="0" smtClean="0"/>
            </a:br>
            <a:endParaRPr lang="zh-CN" altLang="en-US" dirty="0" smtClean="0"/>
          </a:p>
        </p:txBody>
      </p:sp>
    </p:spTree>
  </p:cSld>
  <p:clrMapOvr>
    <a:masterClrMapping/>
  </p:clrMapOvr>
  <p:transition spd="slow"/>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3"/>
          <p:cNvSpPr>
            <a:spLocks noGrp="1" noChangeArrowheads="1"/>
          </p:cNvSpPr>
          <p:nvPr>
            <p:ph type="body" idx="1"/>
          </p:nvPr>
        </p:nvSpPr>
        <p:spPr>
          <a:xfrm>
            <a:off x="304800" y="1295400"/>
            <a:ext cx="8458200" cy="4525963"/>
          </a:xfrm>
        </p:spPr>
        <p:txBody>
          <a:bodyPr/>
          <a:lstStyle/>
          <a:p>
            <a:pPr eaLnBrk="1" hangingPunct="1"/>
            <a:r>
              <a:rPr lang="en-US" altLang="zh-CN" b="1" dirty="0" smtClean="0">
                <a:latin typeface="黑体" panose="02010609060101010101" pitchFamily="49" charset="-122"/>
              </a:rPr>
              <a:t>1.5.1 </a:t>
            </a:r>
            <a:r>
              <a:rPr lang="zh-CN" altLang="zh-CN" b="1" dirty="0" smtClean="0">
                <a:latin typeface="黑体" panose="02010609060101010101" pitchFamily="49" charset="-122"/>
              </a:rPr>
              <a:t>基本的网络结构</a:t>
            </a:r>
            <a:endParaRPr lang="zh-CN" altLang="zh-CN" b="1" dirty="0" smtClean="0">
              <a:latin typeface="黑体" panose="02010609060101010101" pitchFamily="49" charset="-122"/>
            </a:endParaRPr>
          </a:p>
          <a:p>
            <a:pPr eaLnBrk="1" hangingPunct="1">
              <a:lnSpc>
                <a:spcPct val="150000"/>
              </a:lnSpc>
            </a:pPr>
            <a:r>
              <a:rPr lang="en-US" altLang="zh-CN" b="1" dirty="0" smtClean="0">
                <a:latin typeface="黑体" panose="02010609060101010101" pitchFamily="49" charset="-122"/>
              </a:rPr>
              <a:t>    </a:t>
            </a:r>
            <a:r>
              <a:rPr lang="zh-CN" altLang="zh-CN" b="1" dirty="0" smtClean="0">
                <a:latin typeface="黑体" panose="02010609060101010101" pitchFamily="49" charset="-122"/>
              </a:rPr>
              <a:t>数字</a:t>
            </a:r>
            <a:r>
              <a:rPr lang="zh-CN" altLang="zh-CN" b="1" dirty="0" smtClean="0">
                <a:latin typeface="黑体" panose="02010609060101010101" pitchFamily="49" charset="-122"/>
              </a:rPr>
              <a:t>蜂窝移动通信系统的主要组成部分可分为移动台、 基站子系统和网络子系统。</a:t>
            </a:r>
            <a:endParaRPr lang="zh-CN" altLang="zh-CN" b="1" dirty="0" smtClean="0">
              <a:latin typeface="黑体" panose="02010609060101010101" pitchFamily="49" charset="-122"/>
            </a:endParaRPr>
          </a:p>
        </p:txBody>
      </p:sp>
      <p:sp>
        <p:nvSpPr>
          <p:cNvPr id="6" name="Rectangle 2"/>
          <p:cNvSpPr>
            <a:spLocks noGrp="1" noChangeArrowheads="1"/>
          </p:cNvSpPr>
          <p:nvPr>
            <p:ph type="title"/>
          </p:nvPr>
        </p:nvSpPr>
        <p:spPr>
          <a:xfrm>
            <a:off x="762000" y="533400"/>
            <a:ext cx="7548563" cy="762000"/>
          </a:xfrm>
        </p:spPr>
        <p:txBody>
          <a:bodyPr>
            <a:normAutofit fontScale="90000"/>
          </a:bodyPr>
          <a:lstStyle/>
          <a:p>
            <a:pPr marL="800100" indent="-800100" eaLnBrk="1" hangingPunct="1">
              <a:defRPr/>
            </a:pPr>
            <a:r>
              <a:rPr lang="en-US" altLang="zh-CN" sz="3600" dirty="0" smtClean="0">
                <a:solidFill>
                  <a:schemeClr val="bg1"/>
                </a:solidFill>
                <a:latin typeface="方正兰亭粗黑简体" pitchFamily="2" charset="-122"/>
                <a:ea typeface="方正兰亭粗黑简体" pitchFamily="2" charset="-122"/>
              </a:rPr>
              <a:t>5</a:t>
            </a:r>
            <a:r>
              <a:rPr lang="zh-CN" altLang="en-US" sz="3600" dirty="0" smtClean="0">
                <a:solidFill>
                  <a:schemeClr val="bg1"/>
                </a:solidFill>
                <a:latin typeface="方正兰亭粗黑简体" pitchFamily="2" charset="-122"/>
                <a:ea typeface="方正兰亭粗黑简体" pitchFamily="2" charset="-122"/>
              </a:rPr>
              <a:t>、</a:t>
            </a:r>
            <a:r>
              <a:rPr lang="en-US" altLang="zh-CN" dirty="0" smtClean="0"/>
              <a:t>1.5 </a:t>
            </a:r>
            <a:r>
              <a:rPr lang="zh-CN" altLang="zh-CN" dirty="0" smtClean="0"/>
              <a:t>蜂窝移动通信的组网技术</a:t>
            </a:r>
            <a:br>
              <a:rPr lang="zh-CN" altLang="zh-CN" dirty="0" smtClean="0"/>
            </a:br>
            <a:endParaRPr lang="zh-CN" altLang="en-US" dirty="0" smtClean="0"/>
          </a:p>
        </p:txBody>
      </p:sp>
    </p:spTree>
  </p:cSld>
  <p:clrMapOvr>
    <a:masterClrMapping/>
  </p:clrMapOvr>
  <p:transition spd="slow"/>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3"/>
          <p:cNvSpPr>
            <a:spLocks noGrp="1" noChangeArrowheads="1"/>
          </p:cNvSpPr>
          <p:nvPr>
            <p:ph type="body" idx="1"/>
          </p:nvPr>
        </p:nvSpPr>
        <p:spPr>
          <a:xfrm>
            <a:off x="304800" y="1295400"/>
            <a:ext cx="8458200" cy="4525963"/>
          </a:xfrm>
        </p:spPr>
        <p:txBody>
          <a:bodyPr/>
          <a:lstStyle/>
          <a:p>
            <a:pPr eaLnBrk="1" hangingPunct="1"/>
            <a:r>
              <a:rPr lang="zh-CN" altLang="zh-CN" b="1" dirty="0" smtClean="0">
                <a:latin typeface="黑体" panose="02010609060101010101" pitchFamily="49" charset="-122"/>
              </a:rPr>
              <a:t>（</a:t>
            </a:r>
            <a:r>
              <a:rPr lang="en-US" altLang="zh-CN" b="1" dirty="0" smtClean="0">
                <a:latin typeface="黑体" panose="02010609060101010101" pitchFamily="49" charset="-122"/>
              </a:rPr>
              <a:t>a</a:t>
            </a:r>
            <a:r>
              <a:rPr lang="zh-CN" altLang="zh-CN" b="1" dirty="0" smtClean="0">
                <a:latin typeface="黑体" panose="02010609060101010101" pitchFamily="49" charset="-122"/>
              </a:rPr>
              <a:t>）</a:t>
            </a:r>
            <a:r>
              <a:rPr lang="en-US" altLang="zh-CN" b="1" dirty="0" smtClean="0">
                <a:latin typeface="黑体" panose="02010609060101010101" pitchFamily="49" charset="-122"/>
              </a:rPr>
              <a:t>GSM</a:t>
            </a:r>
            <a:r>
              <a:rPr lang="zh-CN" altLang="zh-CN" b="1" dirty="0" smtClean="0">
                <a:latin typeface="黑体" panose="02010609060101010101" pitchFamily="49" charset="-122"/>
              </a:rPr>
              <a:t>网络结构示意图</a:t>
            </a:r>
            <a:r>
              <a:rPr lang="en-US" altLang="zh-CN" b="1" dirty="0" smtClean="0">
                <a:latin typeface="黑体" panose="02010609060101010101" pitchFamily="49" charset="-122"/>
              </a:rPr>
              <a:t> </a:t>
            </a:r>
            <a:endParaRPr lang="zh-CN" altLang="zh-CN" b="1" dirty="0" smtClean="0">
              <a:latin typeface="黑体" panose="02010609060101010101" pitchFamily="49" charset="-122"/>
            </a:endParaRPr>
          </a:p>
        </p:txBody>
      </p:sp>
      <p:sp>
        <p:nvSpPr>
          <p:cNvPr id="6" name="Rectangle 2"/>
          <p:cNvSpPr>
            <a:spLocks noGrp="1" noChangeArrowheads="1"/>
          </p:cNvSpPr>
          <p:nvPr>
            <p:ph type="title"/>
          </p:nvPr>
        </p:nvSpPr>
        <p:spPr>
          <a:xfrm>
            <a:off x="762000" y="533400"/>
            <a:ext cx="7548563" cy="762000"/>
          </a:xfrm>
        </p:spPr>
        <p:txBody>
          <a:bodyPr>
            <a:normAutofit fontScale="90000"/>
          </a:bodyPr>
          <a:lstStyle/>
          <a:p>
            <a:pPr marL="800100" indent="-800100" eaLnBrk="1" hangingPunct="1">
              <a:defRPr/>
            </a:pPr>
            <a:r>
              <a:rPr lang="en-US" altLang="zh-CN" sz="3600" dirty="0" smtClean="0">
                <a:solidFill>
                  <a:schemeClr val="bg1"/>
                </a:solidFill>
                <a:latin typeface="方正兰亭粗黑简体" pitchFamily="2" charset="-122"/>
                <a:ea typeface="方正兰亭粗黑简体" pitchFamily="2" charset="-122"/>
              </a:rPr>
              <a:t>5</a:t>
            </a:r>
            <a:r>
              <a:rPr lang="zh-CN" altLang="en-US" sz="3600" dirty="0" smtClean="0">
                <a:solidFill>
                  <a:schemeClr val="bg1"/>
                </a:solidFill>
                <a:latin typeface="方正兰亭粗黑简体" pitchFamily="2" charset="-122"/>
                <a:ea typeface="方正兰亭粗黑简体" pitchFamily="2" charset="-122"/>
              </a:rPr>
              <a:t>、</a:t>
            </a:r>
            <a:r>
              <a:rPr lang="en-US" altLang="zh-CN" dirty="0" smtClean="0"/>
              <a:t>1.5 </a:t>
            </a:r>
            <a:r>
              <a:rPr lang="zh-CN" altLang="zh-CN" dirty="0" smtClean="0"/>
              <a:t>蜂窝移动通信的组网技术</a:t>
            </a:r>
            <a:br>
              <a:rPr lang="zh-CN" altLang="zh-CN" dirty="0" smtClean="0"/>
            </a:br>
            <a:endParaRPr lang="zh-CN" altLang="en-US" dirty="0" smtClean="0"/>
          </a:p>
        </p:txBody>
      </p:sp>
      <p:pic>
        <p:nvPicPr>
          <p:cNvPr id="61444" name="图片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981200" y="2057400"/>
            <a:ext cx="5257800"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304800" y="1295400"/>
            <a:ext cx="8458200" cy="4525963"/>
          </a:xfrm>
        </p:spPr>
        <p:txBody>
          <a:bodyPr/>
          <a:lstStyle/>
          <a:p>
            <a:pPr eaLnBrk="1" hangingPunct="1"/>
            <a:r>
              <a:rPr lang="zh-CN" altLang="zh-CN" b="1" dirty="0" smtClean="0">
                <a:latin typeface="黑体" panose="02010609060101010101" pitchFamily="49" charset="-122"/>
              </a:rPr>
              <a:t>（</a:t>
            </a:r>
            <a:r>
              <a:rPr lang="en-US" altLang="zh-CN" b="1" dirty="0" smtClean="0">
                <a:latin typeface="黑体" panose="02010609060101010101" pitchFamily="49" charset="-122"/>
              </a:rPr>
              <a:t>b</a:t>
            </a:r>
            <a:r>
              <a:rPr lang="zh-CN" altLang="zh-CN" b="1" dirty="0" smtClean="0">
                <a:latin typeface="黑体" panose="02010609060101010101" pitchFamily="49" charset="-122"/>
              </a:rPr>
              <a:t>）</a:t>
            </a:r>
            <a:r>
              <a:rPr lang="en-US" altLang="zh-CN" b="1" dirty="0" smtClean="0">
                <a:latin typeface="黑体" panose="02010609060101010101" pitchFamily="49" charset="-122"/>
              </a:rPr>
              <a:t>WCDMA</a:t>
            </a:r>
            <a:r>
              <a:rPr lang="zh-CN" altLang="zh-CN" b="1" dirty="0" smtClean="0">
                <a:latin typeface="黑体" panose="02010609060101010101" pitchFamily="49" charset="-122"/>
              </a:rPr>
              <a:t>网络结构示意图</a:t>
            </a:r>
            <a:endParaRPr lang="zh-CN" altLang="zh-CN" b="1" dirty="0" smtClean="0">
              <a:latin typeface="黑体" panose="02010609060101010101" pitchFamily="49" charset="-122"/>
            </a:endParaRPr>
          </a:p>
        </p:txBody>
      </p:sp>
      <p:sp>
        <p:nvSpPr>
          <p:cNvPr id="6" name="Rectangle 2"/>
          <p:cNvSpPr>
            <a:spLocks noGrp="1" noChangeArrowheads="1"/>
          </p:cNvSpPr>
          <p:nvPr>
            <p:ph type="title"/>
          </p:nvPr>
        </p:nvSpPr>
        <p:spPr>
          <a:xfrm>
            <a:off x="762000" y="533400"/>
            <a:ext cx="7548563" cy="762000"/>
          </a:xfrm>
        </p:spPr>
        <p:txBody>
          <a:bodyPr>
            <a:normAutofit fontScale="90000"/>
          </a:bodyPr>
          <a:lstStyle/>
          <a:p>
            <a:pPr marL="800100" indent="-800100" eaLnBrk="1" hangingPunct="1">
              <a:defRPr/>
            </a:pPr>
            <a:r>
              <a:rPr lang="en-US" altLang="zh-CN" sz="3600" dirty="0" smtClean="0">
                <a:solidFill>
                  <a:schemeClr val="bg1"/>
                </a:solidFill>
                <a:latin typeface="方正兰亭粗黑简体" pitchFamily="2" charset="-122"/>
                <a:ea typeface="方正兰亭粗黑简体" pitchFamily="2" charset="-122"/>
              </a:rPr>
              <a:t>5</a:t>
            </a:r>
            <a:r>
              <a:rPr lang="zh-CN" altLang="en-US" sz="3600" dirty="0" smtClean="0">
                <a:solidFill>
                  <a:schemeClr val="bg1"/>
                </a:solidFill>
                <a:latin typeface="方正兰亭粗黑简体" pitchFamily="2" charset="-122"/>
                <a:ea typeface="方正兰亭粗黑简体" pitchFamily="2" charset="-122"/>
              </a:rPr>
              <a:t>、</a:t>
            </a:r>
            <a:r>
              <a:rPr lang="en-US" altLang="zh-CN" dirty="0" smtClean="0"/>
              <a:t>1.5 </a:t>
            </a:r>
            <a:r>
              <a:rPr lang="zh-CN" altLang="zh-CN" dirty="0" smtClean="0"/>
              <a:t>蜂窝移动通信的组网技术</a:t>
            </a:r>
            <a:br>
              <a:rPr lang="zh-CN" altLang="zh-CN" dirty="0" smtClean="0"/>
            </a:br>
            <a:endParaRPr lang="zh-CN" altLang="en-US" dirty="0" smtClean="0"/>
          </a:p>
        </p:txBody>
      </p:sp>
      <p:pic>
        <p:nvPicPr>
          <p:cNvPr id="62468" name="图片 4" descr="C:\Users\ThinkPad\Desktop\重要\移动通信初稿\所需的图\3G网络结构.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2133600"/>
            <a:ext cx="6400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304800" y="1295400"/>
            <a:ext cx="8458200" cy="4525963"/>
          </a:xfrm>
        </p:spPr>
        <p:txBody>
          <a:bodyPr/>
          <a:lstStyle/>
          <a:p>
            <a:pPr eaLnBrk="1" hangingPunct="1"/>
            <a:r>
              <a:rPr lang="zh-CN" altLang="zh-CN" b="1" dirty="0" smtClean="0">
                <a:latin typeface="黑体" panose="02010609060101010101" pitchFamily="49" charset="-122"/>
              </a:rPr>
              <a:t>（</a:t>
            </a:r>
            <a:r>
              <a:rPr lang="en-US" altLang="zh-CN" b="1" dirty="0" smtClean="0">
                <a:latin typeface="黑体" panose="02010609060101010101" pitchFamily="49" charset="-122"/>
              </a:rPr>
              <a:t>b</a:t>
            </a:r>
            <a:r>
              <a:rPr lang="zh-CN" altLang="zh-CN" b="1" dirty="0" smtClean="0">
                <a:latin typeface="黑体" panose="02010609060101010101" pitchFamily="49" charset="-122"/>
              </a:rPr>
              <a:t>）</a:t>
            </a:r>
            <a:r>
              <a:rPr lang="en-US" altLang="zh-CN" b="1" dirty="0" smtClean="0">
                <a:latin typeface="黑体" panose="02010609060101010101" pitchFamily="49" charset="-122"/>
              </a:rPr>
              <a:t>WCDMA</a:t>
            </a:r>
            <a:r>
              <a:rPr lang="zh-CN" altLang="zh-CN" b="1" dirty="0" smtClean="0">
                <a:latin typeface="黑体" panose="02010609060101010101" pitchFamily="49" charset="-122"/>
              </a:rPr>
              <a:t>网络结构示意图</a:t>
            </a:r>
            <a:endParaRPr lang="zh-CN" altLang="zh-CN" b="1" dirty="0" smtClean="0">
              <a:latin typeface="黑体" panose="02010609060101010101" pitchFamily="49" charset="-122"/>
            </a:endParaRPr>
          </a:p>
        </p:txBody>
      </p:sp>
      <p:sp>
        <p:nvSpPr>
          <p:cNvPr id="6" name="Rectangle 2"/>
          <p:cNvSpPr>
            <a:spLocks noGrp="1" noChangeArrowheads="1"/>
          </p:cNvSpPr>
          <p:nvPr>
            <p:ph type="title"/>
          </p:nvPr>
        </p:nvSpPr>
        <p:spPr>
          <a:xfrm>
            <a:off x="762000" y="533400"/>
            <a:ext cx="7548563" cy="762000"/>
          </a:xfrm>
        </p:spPr>
        <p:txBody>
          <a:bodyPr>
            <a:normAutofit fontScale="90000"/>
          </a:bodyPr>
          <a:lstStyle/>
          <a:p>
            <a:pPr marL="800100" indent="-800100" eaLnBrk="1" hangingPunct="1">
              <a:defRPr/>
            </a:pPr>
            <a:r>
              <a:rPr lang="en-US" altLang="zh-CN" sz="3600" dirty="0" smtClean="0">
                <a:solidFill>
                  <a:schemeClr val="bg1"/>
                </a:solidFill>
                <a:latin typeface="方正兰亭粗黑简体" pitchFamily="2" charset="-122"/>
                <a:ea typeface="方正兰亭粗黑简体" pitchFamily="2" charset="-122"/>
              </a:rPr>
              <a:t>5</a:t>
            </a:r>
            <a:r>
              <a:rPr lang="zh-CN" altLang="en-US" sz="3600" dirty="0" smtClean="0">
                <a:solidFill>
                  <a:schemeClr val="bg1"/>
                </a:solidFill>
                <a:latin typeface="方正兰亭粗黑简体" pitchFamily="2" charset="-122"/>
                <a:ea typeface="方正兰亭粗黑简体" pitchFamily="2" charset="-122"/>
              </a:rPr>
              <a:t>、</a:t>
            </a:r>
            <a:r>
              <a:rPr lang="en-US" altLang="zh-CN" dirty="0" smtClean="0"/>
              <a:t>1.5 </a:t>
            </a:r>
            <a:r>
              <a:rPr lang="zh-CN" altLang="zh-CN" dirty="0" smtClean="0"/>
              <a:t>蜂窝移动通信的组网技术</a:t>
            </a:r>
            <a:br>
              <a:rPr lang="zh-CN" altLang="zh-CN" dirty="0" smtClean="0"/>
            </a:br>
            <a:endParaRPr lang="zh-CN" altLang="en-US" dirty="0" smtClean="0"/>
          </a:p>
        </p:txBody>
      </p:sp>
      <p:pic>
        <p:nvPicPr>
          <p:cNvPr id="63492" name="图片 4" descr="C:\Users\ThinkPad\Desktop\重要\移动通信初稿\所需的图\3G网络结构.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2133600"/>
            <a:ext cx="64008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304800" y="1295400"/>
            <a:ext cx="8458200" cy="4525963"/>
          </a:xfrm>
        </p:spPr>
        <p:txBody>
          <a:bodyPr/>
          <a:lstStyle/>
          <a:p>
            <a:pPr eaLnBrk="1" hangingPunct="1"/>
            <a:r>
              <a:rPr lang="zh-CN" altLang="zh-CN" b="1" dirty="0" smtClean="0"/>
              <a:t>（</a:t>
            </a:r>
            <a:r>
              <a:rPr lang="en-US" altLang="zh-CN" b="1" dirty="0" smtClean="0"/>
              <a:t>d</a:t>
            </a:r>
            <a:r>
              <a:rPr lang="zh-CN" altLang="zh-CN" b="1" dirty="0" smtClean="0"/>
              <a:t>）</a:t>
            </a:r>
            <a:r>
              <a:rPr lang="en-US" altLang="zh-CN" b="1" dirty="0" smtClean="0"/>
              <a:t>LTE</a:t>
            </a:r>
            <a:r>
              <a:rPr lang="zh-CN" altLang="zh-CN" b="1" dirty="0" smtClean="0"/>
              <a:t>网络结构示意图</a:t>
            </a:r>
            <a:endParaRPr lang="zh-CN" altLang="zh-CN" b="1" dirty="0" smtClean="0"/>
          </a:p>
        </p:txBody>
      </p:sp>
      <p:sp>
        <p:nvSpPr>
          <p:cNvPr id="6" name="Rectangle 2"/>
          <p:cNvSpPr>
            <a:spLocks noGrp="1" noChangeArrowheads="1"/>
          </p:cNvSpPr>
          <p:nvPr>
            <p:ph type="title"/>
          </p:nvPr>
        </p:nvSpPr>
        <p:spPr>
          <a:xfrm>
            <a:off x="762000" y="533400"/>
            <a:ext cx="7548563" cy="762000"/>
          </a:xfrm>
        </p:spPr>
        <p:txBody>
          <a:bodyPr>
            <a:normAutofit fontScale="90000"/>
          </a:bodyPr>
          <a:lstStyle/>
          <a:p>
            <a:pPr marL="800100" indent="-800100" eaLnBrk="1" hangingPunct="1">
              <a:defRPr/>
            </a:pPr>
            <a:r>
              <a:rPr lang="en-US" altLang="zh-CN" sz="3600" dirty="0" smtClean="0">
                <a:solidFill>
                  <a:schemeClr val="bg1"/>
                </a:solidFill>
                <a:latin typeface="方正兰亭粗黑简体" pitchFamily="2" charset="-122"/>
                <a:ea typeface="方正兰亭粗黑简体" pitchFamily="2" charset="-122"/>
              </a:rPr>
              <a:t>5</a:t>
            </a:r>
            <a:r>
              <a:rPr lang="zh-CN" altLang="en-US" sz="3600" dirty="0" smtClean="0">
                <a:solidFill>
                  <a:schemeClr val="bg1"/>
                </a:solidFill>
                <a:latin typeface="方正兰亭粗黑简体" pitchFamily="2" charset="-122"/>
                <a:ea typeface="方正兰亭粗黑简体" pitchFamily="2" charset="-122"/>
              </a:rPr>
              <a:t>、</a:t>
            </a:r>
            <a:r>
              <a:rPr lang="en-US" altLang="zh-CN" dirty="0" smtClean="0"/>
              <a:t>1.5 </a:t>
            </a:r>
            <a:r>
              <a:rPr lang="zh-CN" altLang="zh-CN" dirty="0" smtClean="0"/>
              <a:t>蜂窝移动通信的组网技术</a:t>
            </a:r>
            <a:br>
              <a:rPr lang="zh-CN" altLang="zh-CN" dirty="0" smtClean="0"/>
            </a:br>
            <a:endParaRPr lang="zh-CN" altLang="en-US" dirty="0" smtClean="0"/>
          </a:p>
        </p:txBody>
      </p:sp>
      <p:pic>
        <p:nvPicPr>
          <p:cNvPr id="64516" name="图片 6" descr="C:\Users\ThinkPad\Desktop\重要\移动通信初稿\所需的图\4G网络结构.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52600" y="2057400"/>
            <a:ext cx="5562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1.2 </a:t>
            </a:r>
            <a:r>
              <a:rPr lang="zh-CN" altLang="en-US" sz="3800" dirty="0" smtClean="0"/>
              <a:t>移动通信的发展历程</a:t>
            </a:r>
            <a:endParaRPr lang="zh-CN" altLang="en-US" sz="3800" dirty="0" smtClean="0"/>
          </a:p>
        </p:txBody>
      </p:sp>
      <p:sp>
        <p:nvSpPr>
          <p:cNvPr id="10243" name="Rectangle 3"/>
          <p:cNvSpPr>
            <a:spLocks noGrp="1" noChangeArrowheads="1"/>
          </p:cNvSpPr>
          <p:nvPr>
            <p:ph type="body" idx="1"/>
          </p:nvPr>
        </p:nvSpPr>
        <p:spPr>
          <a:xfrm>
            <a:off x="457200" y="1600200"/>
            <a:ext cx="8229600" cy="4267200"/>
          </a:xfrm>
        </p:spPr>
        <p:txBody>
          <a:bodyPr/>
          <a:lstStyle/>
          <a:p>
            <a:pPr eaLnBrk="1" hangingPunct="1">
              <a:lnSpc>
                <a:spcPct val="150000"/>
              </a:lnSpc>
            </a:pPr>
            <a:r>
              <a:rPr lang="en-US" altLang="zh-CN" sz="3200" dirty="0" smtClean="0"/>
              <a:t>     </a:t>
            </a:r>
            <a:r>
              <a:rPr lang="zh-CN" altLang="zh-CN" sz="3200" dirty="0" smtClean="0"/>
              <a:t>（</a:t>
            </a:r>
            <a:r>
              <a:rPr lang="en-US" altLang="zh-CN" sz="3200" b="1" dirty="0" smtClean="0"/>
              <a:t>2</a:t>
            </a:r>
            <a:r>
              <a:rPr lang="zh-CN" altLang="zh-CN" sz="3200" b="1" dirty="0" smtClean="0"/>
              <a:t>）第</a:t>
            </a:r>
            <a:r>
              <a:rPr lang="en-US" altLang="zh-CN" sz="3200" b="1" dirty="0" smtClean="0"/>
              <a:t>2</a:t>
            </a:r>
            <a:r>
              <a:rPr lang="zh-CN" altLang="zh-CN" sz="3200" b="1" dirty="0" smtClean="0"/>
              <a:t>阶段从</a:t>
            </a:r>
            <a:r>
              <a:rPr lang="en-US" altLang="zh-CN" sz="3200" b="1" dirty="0" smtClean="0"/>
              <a:t>20</a:t>
            </a:r>
            <a:r>
              <a:rPr lang="zh-CN" altLang="zh-CN" sz="3200" b="1" dirty="0" smtClean="0"/>
              <a:t>世纪</a:t>
            </a:r>
            <a:r>
              <a:rPr lang="en-US" altLang="zh-CN" sz="3200" b="1" dirty="0" smtClean="0"/>
              <a:t>40</a:t>
            </a:r>
            <a:r>
              <a:rPr lang="zh-CN" altLang="zh-CN" sz="3200" b="1" dirty="0" smtClean="0"/>
              <a:t>年代中期到</a:t>
            </a:r>
            <a:r>
              <a:rPr lang="en-US" altLang="zh-CN" sz="3200" b="1" dirty="0" smtClean="0"/>
              <a:t>60</a:t>
            </a:r>
            <a:r>
              <a:rPr lang="zh-CN" altLang="zh-CN" sz="3200" b="1" dirty="0" smtClean="0"/>
              <a:t>年代初期</a:t>
            </a:r>
            <a:r>
              <a:rPr lang="zh-CN" altLang="zh-CN" sz="3200" b="1" dirty="0" smtClean="0"/>
              <a:t>。</a:t>
            </a:r>
            <a:endParaRPr lang="en-US" altLang="zh-CN" sz="3200" b="1" dirty="0" smtClean="0"/>
          </a:p>
          <a:p>
            <a:pPr eaLnBrk="1" hangingPunct="1">
              <a:lnSpc>
                <a:spcPct val="150000"/>
              </a:lnSpc>
            </a:pPr>
            <a:r>
              <a:rPr lang="en-US" altLang="zh-CN" sz="3200" b="1" dirty="0"/>
              <a:t> </a:t>
            </a:r>
            <a:r>
              <a:rPr lang="en-US" altLang="zh-CN" sz="3200" b="1" dirty="0" smtClean="0"/>
              <a:t>      </a:t>
            </a:r>
            <a:r>
              <a:rPr lang="zh-CN" altLang="zh-CN" sz="3200" b="1" dirty="0" smtClean="0"/>
              <a:t>具有</a:t>
            </a:r>
            <a:r>
              <a:rPr lang="zh-CN" altLang="zh-CN" sz="3200" b="1" dirty="0" smtClean="0"/>
              <a:t>里程碑意义的通信系统是</a:t>
            </a:r>
            <a:r>
              <a:rPr lang="en-US" altLang="zh-CN" sz="3200" b="1" dirty="0" smtClean="0"/>
              <a:t>1946</a:t>
            </a:r>
            <a:r>
              <a:rPr lang="zh-CN" altLang="zh-CN" sz="3200" b="1" dirty="0" smtClean="0"/>
              <a:t>年贝尔实验室在美国圣路易斯建立的世界第一个公用汽车电话系统</a:t>
            </a:r>
            <a:r>
              <a:rPr lang="zh-CN" altLang="en-US" sz="3200" b="1" dirty="0" smtClean="0"/>
              <a:t>。</a:t>
            </a:r>
            <a:endParaRPr lang="en-US" altLang="zh-CN" sz="3200" b="1" dirty="0" smtClean="0"/>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3"/>
          <p:cNvSpPr>
            <a:spLocks noGrp="1" noChangeArrowheads="1"/>
          </p:cNvSpPr>
          <p:nvPr>
            <p:ph type="body" idx="1"/>
          </p:nvPr>
        </p:nvSpPr>
        <p:spPr>
          <a:xfrm>
            <a:off x="304800" y="1295400"/>
            <a:ext cx="8458200" cy="4525963"/>
          </a:xfrm>
        </p:spPr>
        <p:txBody>
          <a:bodyPr/>
          <a:lstStyle/>
          <a:p>
            <a:pPr eaLnBrk="1" hangingPunct="1"/>
            <a:r>
              <a:rPr lang="zh-CN" altLang="en-US" b="1" dirty="0" smtClean="0"/>
              <a:t>核心网演进示意图</a:t>
            </a:r>
            <a:endParaRPr lang="zh-CN" altLang="zh-CN" b="1" dirty="0" smtClean="0"/>
          </a:p>
        </p:txBody>
      </p:sp>
      <p:sp>
        <p:nvSpPr>
          <p:cNvPr id="6" name="Rectangle 2"/>
          <p:cNvSpPr>
            <a:spLocks noGrp="1" noChangeArrowheads="1"/>
          </p:cNvSpPr>
          <p:nvPr>
            <p:ph type="title"/>
          </p:nvPr>
        </p:nvSpPr>
        <p:spPr>
          <a:xfrm>
            <a:off x="762000" y="533400"/>
            <a:ext cx="7548563" cy="762000"/>
          </a:xfrm>
        </p:spPr>
        <p:txBody>
          <a:bodyPr>
            <a:normAutofit fontScale="90000"/>
          </a:bodyPr>
          <a:lstStyle/>
          <a:p>
            <a:pPr marL="800100" indent="-800100" eaLnBrk="1" hangingPunct="1">
              <a:defRPr/>
            </a:pPr>
            <a:r>
              <a:rPr lang="en-US" altLang="zh-CN" sz="3600" dirty="0" smtClean="0">
                <a:solidFill>
                  <a:schemeClr val="bg1"/>
                </a:solidFill>
                <a:latin typeface="方正兰亭粗黑简体" pitchFamily="2" charset="-122"/>
                <a:ea typeface="方正兰亭粗黑简体" pitchFamily="2" charset="-122"/>
              </a:rPr>
              <a:t>5</a:t>
            </a:r>
            <a:r>
              <a:rPr lang="zh-CN" altLang="en-US" sz="3600" dirty="0" smtClean="0">
                <a:solidFill>
                  <a:schemeClr val="bg1"/>
                </a:solidFill>
                <a:latin typeface="方正兰亭粗黑简体" pitchFamily="2" charset="-122"/>
                <a:ea typeface="方正兰亭粗黑简体" pitchFamily="2" charset="-122"/>
              </a:rPr>
              <a:t>、</a:t>
            </a:r>
            <a:r>
              <a:rPr lang="en-US" altLang="zh-CN" dirty="0" smtClean="0"/>
              <a:t>1.5 </a:t>
            </a:r>
            <a:r>
              <a:rPr lang="zh-CN" altLang="zh-CN" dirty="0" smtClean="0"/>
              <a:t>蜂窝移动通信的组网技术</a:t>
            </a:r>
            <a:br>
              <a:rPr lang="zh-CN" altLang="zh-CN" dirty="0" smtClean="0"/>
            </a:br>
            <a:endParaRPr lang="zh-CN" altLang="en-US" dirty="0" smtClean="0"/>
          </a:p>
        </p:txBody>
      </p:sp>
      <p:pic>
        <p:nvPicPr>
          <p:cNvPr id="6554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04825" y="2286000"/>
            <a:ext cx="84105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p:cNvSpPr>
            <a:spLocks noGrp="1" noChangeArrowheads="1"/>
          </p:cNvSpPr>
          <p:nvPr>
            <p:ph type="body" idx="1"/>
          </p:nvPr>
        </p:nvSpPr>
        <p:spPr>
          <a:xfrm>
            <a:off x="304800" y="1295400"/>
            <a:ext cx="8458200" cy="4525963"/>
          </a:xfrm>
        </p:spPr>
        <p:txBody>
          <a:bodyPr/>
          <a:lstStyle/>
          <a:p>
            <a:pPr eaLnBrk="1" hangingPunct="1"/>
            <a:r>
              <a:rPr lang="zh-CN" altLang="zh-CN" b="1" dirty="0" smtClean="0"/>
              <a:t>基于</a:t>
            </a:r>
            <a:r>
              <a:rPr lang="en-US" altLang="zh-CN" b="1" dirty="0" smtClean="0"/>
              <a:t>SDN/NFV</a:t>
            </a:r>
            <a:r>
              <a:rPr lang="zh-CN" altLang="zh-CN" b="1" dirty="0" smtClean="0"/>
              <a:t>的云网络架构</a:t>
            </a:r>
            <a:endParaRPr lang="zh-CN" altLang="zh-CN" b="1" dirty="0" smtClean="0"/>
          </a:p>
        </p:txBody>
      </p:sp>
      <p:sp>
        <p:nvSpPr>
          <p:cNvPr id="6" name="Rectangle 2"/>
          <p:cNvSpPr>
            <a:spLocks noGrp="1" noChangeArrowheads="1"/>
          </p:cNvSpPr>
          <p:nvPr>
            <p:ph type="title"/>
          </p:nvPr>
        </p:nvSpPr>
        <p:spPr>
          <a:xfrm>
            <a:off x="762000" y="533400"/>
            <a:ext cx="7548563" cy="762000"/>
          </a:xfrm>
        </p:spPr>
        <p:txBody>
          <a:bodyPr>
            <a:normAutofit fontScale="90000"/>
          </a:bodyPr>
          <a:lstStyle/>
          <a:p>
            <a:pPr marL="800100" indent="-800100" eaLnBrk="1" hangingPunct="1">
              <a:defRPr/>
            </a:pPr>
            <a:r>
              <a:rPr lang="en-US" altLang="zh-CN" sz="3600" dirty="0" smtClean="0">
                <a:solidFill>
                  <a:schemeClr val="bg1"/>
                </a:solidFill>
                <a:latin typeface="方正兰亭粗黑简体" pitchFamily="2" charset="-122"/>
                <a:ea typeface="方正兰亭粗黑简体" pitchFamily="2" charset="-122"/>
              </a:rPr>
              <a:t>5</a:t>
            </a:r>
            <a:r>
              <a:rPr lang="zh-CN" altLang="en-US" sz="3600" dirty="0" smtClean="0">
                <a:solidFill>
                  <a:schemeClr val="bg1"/>
                </a:solidFill>
                <a:latin typeface="方正兰亭粗黑简体" pitchFamily="2" charset="-122"/>
                <a:ea typeface="方正兰亭粗黑简体" pitchFamily="2" charset="-122"/>
              </a:rPr>
              <a:t>、</a:t>
            </a:r>
            <a:r>
              <a:rPr lang="en-US" altLang="zh-CN" dirty="0" smtClean="0"/>
              <a:t>1.5 </a:t>
            </a:r>
            <a:r>
              <a:rPr lang="zh-CN" altLang="zh-CN" dirty="0" smtClean="0"/>
              <a:t>蜂窝移动通信的组网技术</a:t>
            </a:r>
            <a:br>
              <a:rPr lang="zh-CN" altLang="zh-CN" dirty="0" smtClean="0"/>
            </a:br>
            <a:endParaRPr lang="zh-CN" altLang="en-US" dirty="0" smtClean="0"/>
          </a:p>
        </p:txBody>
      </p:sp>
      <p:pic>
        <p:nvPicPr>
          <p:cNvPr id="6656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04800" y="2209800"/>
            <a:ext cx="8399463" cy="3505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p:cNvSpPr>
            <a:spLocks noGrp="1" noChangeArrowheads="1"/>
          </p:cNvSpPr>
          <p:nvPr>
            <p:ph type="body" idx="1"/>
          </p:nvPr>
        </p:nvSpPr>
        <p:spPr>
          <a:xfrm>
            <a:off x="304800" y="1295400"/>
            <a:ext cx="8458200" cy="4525963"/>
          </a:xfrm>
        </p:spPr>
        <p:txBody>
          <a:bodyPr/>
          <a:lstStyle/>
          <a:p>
            <a:pPr eaLnBrk="1" hangingPunct="1"/>
            <a:r>
              <a:rPr lang="en-US" altLang="zh-CN" b="1" dirty="0" smtClean="0"/>
              <a:t>1.5.2 </a:t>
            </a:r>
            <a:r>
              <a:rPr lang="zh-CN" altLang="zh-CN" b="1" dirty="0" smtClean="0"/>
              <a:t>不同的多址接入技术</a:t>
            </a:r>
            <a:endParaRPr lang="en-US" altLang="zh-CN" b="1" dirty="0" smtClean="0"/>
          </a:p>
          <a:p>
            <a:pPr eaLnBrk="1" hangingPunct="1">
              <a:lnSpc>
                <a:spcPct val="150000"/>
              </a:lnSpc>
            </a:pPr>
            <a:r>
              <a:rPr lang="en-US" altLang="zh-CN" b="1" dirty="0" smtClean="0"/>
              <a:t>       </a:t>
            </a:r>
            <a:r>
              <a:rPr lang="zh-CN" altLang="zh-CN" b="1" dirty="0" smtClean="0"/>
              <a:t>多址接入技术主要解决众多用户如何高效共享给定频谱资源问题。通信系统是以信道来区分通信用户的，传统通信系统的每个信道只能容纳一个用户进行通信，许多同时通话的用户需要用不同的信道来区分，这样的多个信道叫作多址，相应的技术称作多址接入技术。</a:t>
            </a:r>
            <a:endParaRPr lang="zh-CN" altLang="zh-CN" b="1" dirty="0" smtClean="0"/>
          </a:p>
        </p:txBody>
      </p:sp>
      <p:sp>
        <p:nvSpPr>
          <p:cNvPr id="67587" name="Rectangle 2"/>
          <p:cNvSpPr>
            <a:spLocks noGrp="1" noChangeArrowheads="1"/>
          </p:cNvSpPr>
          <p:nvPr>
            <p:ph type="title"/>
          </p:nvPr>
        </p:nvSpPr>
        <p:spPr>
          <a:xfrm>
            <a:off x="762000" y="381000"/>
            <a:ext cx="7548563" cy="762000"/>
          </a:xfrm>
        </p:spPr>
        <p:txBody>
          <a:bodyPr/>
          <a:lstStyle/>
          <a:p>
            <a:pPr marL="800100" indent="-800100" eaLnBrk="1" hangingPunct="1"/>
            <a:r>
              <a:rPr lang="en-US" altLang="zh-CN" sz="3600" dirty="0" smtClean="0">
                <a:solidFill>
                  <a:schemeClr val="bg1"/>
                </a:solidFill>
                <a:latin typeface="方正兰亭粗黑简体"/>
                <a:ea typeface="方正兰亭粗黑简体"/>
                <a:cs typeface="方正兰亭粗黑简体"/>
              </a:rPr>
              <a:t>5</a:t>
            </a:r>
            <a:r>
              <a:rPr lang="zh-CN" altLang="en-US" sz="3600" dirty="0" smtClean="0">
                <a:solidFill>
                  <a:schemeClr val="bg1"/>
                </a:solidFill>
                <a:latin typeface="方正兰亭粗黑简体"/>
                <a:ea typeface="方正兰亭粗黑简体"/>
                <a:cs typeface="方正兰亭粗黑简体"/>
              </a:rPr>
              <a:t>、</a:t>
            </a:r>
            <a:r>
              <a:rPr lang="en-US" altLang="zh-CN" sz="3200" dirty="0" smtClean="0"/>
              <a:t>1.5 </a:t>
            </a:r>
            <a:r>
              <a:rPr lang="zh-CN" altLang="zh-CN" sz="3200" dirty="0" smtClean="0"/>
              <a:t>蜂窝移动通信的组网技术</a:t>
            </a:r>
            <a:endParaRPr lang="zh-CN" altLang="en-US" sz="3200" dirty="0" smtClean="0"/>
          </a:p>
        </p:txBody>
      </p:sp>
    </p:spTree>
  </p:cSld>
  <p:clrMapOvr>
    <a:masterClrMapping/>
  </p:clrMapOvr>
  <p:transition spd="slow"/>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body" idx="1"/>
          </p:nvPr>
        </p:nvSpPr>
        <p:spPr>
          <a:xfrm>
            <a:off x="304800" y="1219200"/>
            <a:ext cx="6084888" cy="4445000"/>
          </a:xfrm>
        </p:spPr>
        <p:txBody>
          <a:bodyPr anchor="ctr"/>
          <a:lstStyle/>
          <a:p>
            <a:pPr eaLnBrk="1" hangingPunct="1">
              <a:lnSpc>
                <a:spcPct val="120000"/>
              </a:lnSpc>
            </a:pPr>
            <a:r>
              <a:rPr lang="zh-CN" altLang="en-GB" b="1" dirty="0" smtClean="0">
                <a:latin typeface="黑体" panose="02010609060101010101" pitchFamily="49" charset="-122"/>
                <a:cs typeface="方正大黑简体"/>
              </a:rPr>
              <a:t>  </a:t>
            </a:r>
            <a:r>
              <a:rPr lang="zh-CN" altLang="en-US" b="1" dirty="0" smtClean="0">
                <a:latin typeface="宋体" panose="02010600030101010101" pitchFamily="2" charset="-122"/>
                <a:ea typeface="宋体" panose="02010600030101010101" pitchFamily="2" charset="-122"/>
                <a:cs typeface="方正大黑简体"/>
              </a:rPr>
              <a:t>◆</a:t>
            </a:r>
            <a:r>
              <a:rPr lang="zh-CN" altLang="en-GB" b="1" dirty="0" smtClean="0">
                <a:latin typeface="黑体" panose="02010609060101010101" pitchFamily="49" charset="-122"/>
                <a:cs typeface="方正大黑简体"/>
              </a:rPr>
              <a:t>多址</a:t>
            </a:r>
            <a:r>
              <a:rPr lang="zh-CN" altLang="en-GB" b="1" dirty="0" smtClean="0">
                <a:latin typeface="黑体" panose="02010609060101010101" pitchFamily="49" charset="-122"/>
                <a:cs typeface="方正大黑简体"/>
              </a:rPr>
              <a:t>接入原理</a:t>
            </a:r>
            <a:endParaRPr lang="zh-CN" altLang="en-GB" b="1" dirty="0" smtClean="0">
              <a:latin typeface="黑体" panose="02010609060101010101" pitchFamily="49" charset="-122"/>
              <a:cs typeface="方正大黑简体"/>
            </a:endParaRPr>
          </a:p>
          <a:p>
            <a:pPr marL="342900" lvl="1" eaLnBrk="1" hangingPunct="1">
              <a:lnSpc>
                <a:spcPct val="120000"/>
              </a:lnSpc>
            </a:pPr>
            <a:r>
              <a:rPr lang="zh-CN" altLang="en-US" sz="2800" b="1" dirty="0" smtClean="0">
                <a:latin typeface="黑体" panose="02010609060101010101" pitchFamily="49" charset="-122"/>
                <a:cs typeface="方正大黑简体"/>
              </a:rPr>
              <a:t>在无线通信环境中的电波覆盖区内，如何建立用户之间的无线信道的连接</a:t>
            </a:r>
            <a:endParaRPr lang="zh-CN" altLang="en-US" sz="2800" b="1" dirty="0" smtClean="0">
              <a:latin typeface="黑体" panose="02010609060101010101" pitchFamily="49" charset="-122"/>
              <a:cs typeface="方正大黑简体"/>
            </a:endParaRPr>
          </a:p>
          <a:p>
            <a:pPr eaLnBrk="1" hangingPunct="1">
              <a:lnSpc>
                <a:spcPct val="120000"/>
              </a:lnSpc>
            </a:pPr>
            <a:r>
              <a:rPr lang="zh-CN" altLang="en-GB" b="1" dirty="0" smtClean="0">
                <a:latin typeface="黑体" panose="02010609060101010101" pitchFamily="49" charset="-122"/>
                <a:cs typeface="方正大黑简体"/>
              </a:rPr>
              <a:t>  </a:t>
            </a:r>
            <a:r>
              <a:rPr lang="zh-CN" altLang="en-US" b="1" dirty="0">
                <a:latin typeface="宋体" panose="02010600030101010101" pitchFamily="2" charset="-122"/>
                <a:ea typeface="宋体" panose="02010600030101010101" pitchFamily="2" charset="-122"/>
                <a:cs typeface="方正大黑简体"/>
              </a:rPr>
              <a:t>◆</a:t>
            </a:r>
            <a:r>
              <a:rPr lang="zh-CN" altLang="en-GB" b="1" dirty="0" smtClean="0">
                <a:latin typeface="黑体" panose="02010609060101010101" pitchFamily="49" charset="-122"/>
                <a:cs typeface="方正大黑简体"/>
              </a:rPr>
              <a:t>多址</a:t>
            </a:r>
            <a:r>
              <a:rPr lang="zh-CN" altLang="en-GB" b="1" dirty="0" smtClean="0">
                <a:latin typeface="黑体" panose="02010609060101010101" pitchFamily="49" charset="-122"/>
                <a:cs typeface="方正大黑简体"/>
              </a:rPr>
              <a:t>接入方式及特点</a:t>
            </a:r>
            <a:endParaRPr lang="zh-CN" altLang="en-GB" b="1" dirty="0" smtClean="0">
              <a:latin typeface="黑体" panose="02010609060101010101" pitchFamily="49" charset="-122"/>
              <a:cs typeface="方正大黑简体"/>
            </a:endParaRPr>
          </a:p>
          <a:p>
            <a:pPr marL="342900" lvl="1" eaLnBrk="1" hangingPunct="1">
              <a:lnSpc>
                <a:spcPct val="120000"/>
              </a:lnSpc>
              <a:spcBef>
                <a:spcPct val="0"/>
              </a:spcBef>
            </a:pPr>
            <a:r>
              <a:rPr lang="en-US" altLang="zh-CN" sz="2800" b="1" dirty="0" smtClean="0">
                <a:latin typeface="黑体" panose="02010609060101010101" pitchFamily="49" charset="-122"/>
                <a:cs typeface="方正大黑简体"/>
              </a:rPr>
              <a:t>FDMA</a:t>
            </a:r>
            <a:endParaRPr lang="en-US" altLang="zh-CN" sz="2800" b="1" dirty="0" smtClean="0">
              <a:latin typeface="黑体" panose="02010609060101010101" pitchFamily="49" charset="-122"/>
              <a:cs typeface="方正大黑简体"/>
            </a:endParaRPr>
          </a:p>
          <a:p>
            <a:pPr marL="342900" lvl="1" eaLnBrk="1" hangingPunct="1">
              <a:lnSpc>
                <a:spcPct val="120000"/>
              </a:lnSpc>
              <a:spcBef>
                <a:spcPct val="0"/>
              </a:spcBef>
            </a:pPr>
            <a:r>
              <a:rPr lang="en-GB" altLang="zh-CN" sz="2800" b="1" dirty="0" smtClean="0">
                <a:latin typeface="黑体" panose="02010609060101010101" pitchFamily="49" charset="-122"/>
                <a:cs typeface="方正大黑简体"/>
              </a:rPr>
              <a:t>TDMA</a:t>
            </a:r>
            <a:endParaRPr lang="en-GB" altLang="zh-CN" sz="2800" b="1" dirty="0" smtClean="0">
              <a:latin typeface="黑体" panose="02010609060101010101" pitchFamily="49" charset="-122"/>
              <a:cs typeface="方正大黑简体"/>
            </a:endParaRPr>
          </a:p>
          <a:p>
            <a:pPr marL="342900" lvl="1" eaLnBrk="1" hangingPunct="1">
              <a:lnSpc>
                <a:spcPct val="120000"/>
              </a:lnSpc>
              <a:spcBef>
                <a:spcPct val="0"/>
              </a:spcBef>
            </a:pPr>
            <a:r>
              <a:rPr lang="en-GB" altLang="zh-CN" sz="2800" b="1" dirty="0" smtClean="0">
                <a:latin typeface="黑体" panose="02010609060101010101" pitchFamily="49" charset="-122"/>
                <a:cs typeface="方正大黑简体"/>
              </a:rPr>
              <a:t>CDMA</a:t>
            </a:r>
            <a:endParaRPr lang="en-GB" altLang="zh-CN" sz="2800" b="1" dirty="0" smtClean="0">
              <a:latin typeface="黑体" panose="02010609060101010101" pitchFamily="49" charset="-122"/>
              <a:cs typeface="方正大黑简体"/>
            </a:endParaRPr>
          </a:p>
          <a:p>
            <a:pPr marL="342900" lvl="1" eaLnBrk="1" hangingPunct="1">
              <a:lnSpc>
                <a:spcPct val="120000"/>
              </a:lnSpc>
              <a:spcBef>
                <a:spcPct val="0"/>
              </a:spcBef>
            </a:pPr>
            <a:r>
              <a:rPr lang="en-GB" altLang="zh-CN" sz="2800" b="1" dirty="0" smtClean="0">
                <a:latin typeface="黑体" panose="02010609060101010101" pitchFamily="49" charset="-122"/>
                <a:cs typeface="方正大黑简体"/>
              </a:rPr>
              <a:t>SDMA</a:t>
            </a:r>
            <a:r>
              <a:rPr lang="zh-CN" altLang="en-GB" sz="2800" b="1" dirty="0" smtClean="0">
                <a:latin typeface="黑体" panose="02010609060101010101" pitchFamily="49" charset="-122"/>
                <a:cs typeface="方正大黑简体"/>
              </a:rPr>
              <a:t>等</a:t>
            </a:r>
            <a:endParaRPr lang="zh-CN" altLang="en-GB" sz="2800" b="1" dirty="0" smtClean="0">
              <a:latin typeface="黑体" panose="02010609060101010101" pitchFamily="49" charset="-122"/>
              <a:cs typeface="方正大黑简体"/>
            </a:endParaRPr>
          </a:p>
        </p:txBody>
      </p:sp>
      <p:sp>
        <p:nvSpPr>
          <p:cNvPr id="68611" name="Rectangle 3"/>
          <p:cNvSpPr>
            <a:spLocks noGrp="1" noChangeArrowheads="1"/>
          </p:cNvSpPr>
          <p:nvPr>
            <p:ph type="title"/>
          </p:nvPr>
        </p:nvSpPr>
        <p:spPr>
          <a:xfrm>
            <a:off x="998538" y="290513"/>
            <a:ext cx="7442200" cy="923925"/>
          </a:xfrm>
        </p:spPr>
        <p:txBody>
          <a:bodyPr lIns="92075" tIns="46038" rIns="92075" bIns="46038"/>
          <a:lstStyle/>
          <a:p>
            <a:pPr eaLnBrk="1" hangingPunct="1"/>
            <a:r>
              <a:rPr lang="zh-CN" altLang="en-US" sz="3600" dirty="0" smtClean="0">
                <a:solidFill>
                  <a:schemeClr val="bg1"/>
                </a:solidFill>
                <a:latin typeface="黑体" panose="02010609060101010101" pitchFamily="49" charset="-122"/>
                <a:cs typeface="方正大黑简体"/>
              </a:rPr>
              <a:t>第</a:t>
            </a:r>
            <a:r>
              <a:rPr lang="en-US" altLang="zh-CN" sz="3600" dirty="0" smtClean="0">
                <a:solidFill>
                  <a:schemeClr val="bg1"/>
                </a:solidFill>
                <a:latin typeface="黑体" panose="02010609060101010101" pitchFamily="49" charset="-122"/>
                <a:cs typeface="方正大黑简体"/>
              </a:rPr>
              <a:t>6</a:t>
            </a:r>
            <a:r>
              <a:rPr lang="zh-CN" altLang="en-US" sz="3600" dirty="0" smtClean="0">
                <a:solidFill>
                  <a:schemeClr val="bg1"/>
                </a:solidFill>
                <a:latin typeface="黑体" panose="02010609060101010101" pitchFamily="49" charset="-122"/>
                <a:cs typeface="方正大黑简体"/>
              </a:rPr>
              <a:t>章　多址接入技术</a:t>
            </a:r>
            <a:endParaRPr lang="zh-CN" altLang="en-US" sz="3600" dirty="0" smtClean="0">
              <a:solidFill>
                <a:schemeClr val="bg1"/>
              </a:solidFill>
              <a:latin typeface="黑体" panose="02010609060101010101" pitchFamily="49" charset="-122"/>
              <a:cs typeface="方正大黑简体"/>
            </a:endParaRPr>
          </a:p>
        </p:txBody>
      </p:sp>
      <p:sp>
        <p:nvSpPr>
          <p:cNvPr id="334852" name="AutoShape 4"/>
          <p:cNvSpPr>
            <a:spLocks noChangeArrowheads="1"/>
          </p:cNvSpPr>
          <p:nvPr/>
        </p:nvSpPr>
        <p:spPr bwMode="auto">
          <a:xfrm>
            <a:off x="5791200" y="3089275"/>
            <a:ext cx="1065213" cy="669925"/>
          </a:xfrm>
          <a:prstGeom prst="rightArrow">
            <a:avLst>
              <a:gd name="adj1" fmla="val 50000"/>
              <a:gd name="adj2" fmla="val 57418"/>
            </a:avLst>
          </a:prstGeom>
          <a:solidFill>
            <a:schemeClr val="accent1"/>
          </a:solidFill>
          <a:ln w="9525">
            <a:solidFill>
              <a:schemeClr val="tx1"/>
            </a:solidFill>
            <a:miter lim="800000"/>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34853" name="Text Box 5"/>
          <p:cNvSpPr txBox="1">
            <a:spLocks noChangeArrowheads="1"/>
          </p:cNvSpPr>
          <p:nvPr/>
        </p:nvSpPr>
        <p:spPr bwMode="auto">
          <a:xfrm>
            <a:off x="7094538" y="2690813"/>
            <a:ext cx="1860550"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pPr>
            <a:r>
              <a:rPr lang="zh-CN" altLang="en-US" b="1" dirty="0">
                <a:latin typeface="黑体" panose="02010609060101010101" pitchFamily="49" charset="-122"/>
                <a:ea typeface="黑体" panose="02010609060101010101" pitchFamily="49" charset="-122"/>
                <a:cs typeface="方正大黑简体"/>
              </a:rPr>
              <a:t>对多址接入技术有一个全面深入的理解</a:t>
            </a:r>
            <a:endParaRPr lang="zh-CN" altLang="en-US" b="1" dirty="0">
              <a:latin typeface="黑体" panose="02010609060101010101" pitchFamily="49" charset="-122"/>
              <a:ea typeface="黑体" panose="02010609060101010101" pitchFamily="49" charset="-122"/>
              <a:cs typeface="方正大黑简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4850">
                                            <p:txEl>
                                              <p:pRg st="0" end="0"/>
                                            </p:txEl>
                                          </p:spTgt>
                                        </p:tgtEl>
                                        <p:attrNameLst>
                                          <p:attrName>style.visibility</p:attrName>
                                        </p:attrNameLst>
                                      </p:cBhvr>
                                      <p:to>
                                        <p:strVal val="visible"/>
                                      </p:to>
                                    </p:set>
                                    <p:animEffect transition="in" filter="fade">
                                      <p:cBhvr>
                                        <p:cTn id="7" dur="2000"/>
                                        <p:tgtEl>
                                          <p:spTgt spid="334850">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34850">
                                            <p:txEl>
                                              <p:pRg st="1" end="1"/>
                                            </p:txEl>
                                          </p:spTgt>
                                        </p:tgtEl>
                                        <p:attrNameLst>
                                          <p:attrName>style.visibility</p:attrName>
                                        </p:attrNameLst>
                                      </p:cBhvr>
                                      <p:to>
                                        <p:strVal val="visible"/>
                                      </p:to>
                                    </p:set>
                                    <p:animEffect transition="in" filter="fade">
                                      <p:cBhvr>
                                        <p:cTn id="10" dur="2000"/>
                                        <p:tgtEl>
                                          <p:spTgt spid="33485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37" presetClass="entr" presetSubtype="0" fill="hold" nodeType="clickEffect">
                                  <p:stCondLst>
                                    <p:cond delay="0"/>
                                  </p:stCondLst>
                                  <p:childTnLst>
                                    <p:set>
                                      <p:cBhvr>
                                        <p:cTn id="14" dur="1" fill="hold">
                                          <p:stCondLst>
                                            <p:cond delay="0"/>
                                          </p:stCondLst>
                                        </p:cTn>
                                        <p:tgtEl>
                                          <p:spTgt spid="334850">
                                            <p:txEl>
                                              <p:pRg st="2" end="2"/>
                                            </p:txEl>
                                          </p:spTgt>
                                        </p:tgtEl>
                                        <p:attrNameLst>
                                          <p:attrName>style.visibility</p:attrName>
                                        </p:attrNameLst>
                                      </p:cBhvr>
                                      <p:to>
                                        <p:strVal val="visible"/>
                                      </p:to>
                                    </p:set>
                                    <p:animEffect transition="in" filter="fade">
                                      <p:cBhvr>
                                        <p:cTn id="15" dur="1000"/>
                                        <p:tgtEl>
                                          <p:spTgt spid="334850">
                                            <p:txEl>
                                              <p:pRg st="2" end="2"/>
                                            </p:txEl>
                                          </p:spTgt>
                                        </p:tgtEl>
                                      </p:cBhvr>
                                    </p:animEffect>
                                    <p:anim calcmode="lin" valueType="num">
                                      <p:cBhvr>
                                        <p:cTn id="16" dur="1000" fill="hold"/>
                                        <p:tgtEl>
                                          <p:spTgt spid="334850">
                                            <p:txEl>
                                              <p:pRg st="2" end="2"/>
                                            </p:txEl>
                                          </p:spTgt>
                                        </p:tgtEl>
                                        <p:attrNameLst>
                                          <p:attrName>ppt_x</p:attrName>
                                        </p:attrNameLst>
                                      </p:cBhvr>
                                      <p:tavLst>
                                        <p:tav tm="0">
                                          <p:val>
                                            <p:strVal val="#ppt_x"/>
                                          </p:val>
                                        </p:tav>
                                        <p:tav tm="100000">
                                          <p:val>
                                            <p:strVal val="#ppt_x"/>
                                          </p:val>
                                        </p:tav>
                                      </p:tavLst>
                                    </p:anim>
                                    <p:anim calcmode="lin" valueType="num">
                                      <p:cBhvr>
                                        <p:cTn id="17" dur="900" decel="100000" fill="hold"/>
                                        <p:tgtEl>
                                          <p:spTgt spid="334850">
                                            <p:txEl>
                                              <p:pRg st="2" end="2"/>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900"/>
                                          </p:stCondLst>
                                        </p:cTn>
                                        <p:tgtEl>
                                          <p:spTgt spid="334850">
                                            <p:txEl>
                                              <p:pRg st="2" end="2"/>
                                            </p:txEl>
                                          </p:spTgt>
                                        </p:tgtEl>
                                        <p:attrNameLst>
                                          <p:attrName>ppt_y</p:attrName>
                                        </p:attrNameLst>
                                      </p:cBhvr>
                                      <p:tavLst>
                                        <p:tav tm="0">
                                          <p:val>
                                            <p:strVal val="#ppt_y-.03"/>
                                          </p:val>
                                        </p:tav>
                                        <p:tav tm="100000">
                                          <p:val>
                                            <p:strVal val="#ppt_y"/>
                                          </p:val>
                                        </p:tav>
                                      </p:tavLst>
                                    </p:anim>
                                  </p:childTnLst>
                                </p:cTn>
                              </p:par>
                              <p:par>
                                <p:cTn id="19" presetID="37" presetClass="entr" presetSubtype="0" fill="hold" nodeType="withEffect">
                                  <p:stCondLst>
                                    <p:cond delay="0"/>
                                  </p:stCondLst>
                                  <p:childTnLst>
                                    <p:set>
                                      <p:cBhvr>
                                        <p:cTn id="20" dur="1" fill="hold">
                                          <p:stCondLst>
                                            <p:cond delay="0"/>
                                          </p:stCondLst>
                                        </p:cTn>
                                        <p:tgtEl>
                                          <p:spTgt spid="334850">
                                            <p:txEl>
                                              <p:pRg st="3" end="3"/>
                                            </p:txEl>
                                          </p:spTgt>
                                        </p:tgtEl>
                                        <p:attrNameLst>
                                          <p:attrName>style.visibility</p:attrName>
                                        </p:attrNameLst>
                                      </p:cBhvr>
                                      <p:to>
                                        <p:strVal val="visible"/>
                                      </p:to>
                                    </p:set>
                                    <p:animEffect transition="in" filter="fade">
                                      <p:cBhvr>
                                        <p:cTn id="21" dur="1000"/>
                                        <p:tgtEl>
                                          <p:spTgt spid="334850">
                                            <p:txEl>
                                              <p:pRg st="3" end="3"/>
                                            </p:txEl>
                                          </p:spTgt>
                                        </p:tgtEl>
                                      </p:cBhvr>
                                    </p:animEffect>
                                    <p:anim calcmode="lin" valueType="num">
                                      <p:cBhvr>
                                        <p:cTn id="22" dur="1000" fill="hold"/>
                                        <p:tgtEl>
                                          <p:spTgt spid="334850">
                                            <p:txEl>
                                              <p:pRg st="3" end="3"/>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334850">
                                            <p:txEl>
                                              <p:pRg st="3" end="3"/>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334850">
                                            <p:txEl>
                                              <p:pRg st="3" end="3"/>
                                            </p:txEl>
                                          </p:spTgt>
                                        </p:tgtEl>
                                        <p:attrNameLst>
                                          <p:attrName>ppt_y</p:attrName>
                                        </p:attrNameLst>
                                      </p:cBhvr>
                                      <p:tavLst>
                                        <p:tav tm="0">
                                          <p:val>
                                            <p:strVal val="#ppt_y-.03"/>
                                          </p:val>
                                        </p:tav>
                                        <p:tav tm="100000">
                                          <p:val>
                                            <p:strVal val="#ppt_y"/>
                                          </p:val>
                                        </p:tav>
                                      </p:tavLst>
                                    </p:anim>
                                  </p:childTnLst>
                                </p:cTn>
                              </p:par>
                              <p:par>
                                <p:cTn id="25" presetID="37" presetClass="entr" presetSubtype="0" fill="hold" nodeType="withEffect">
                                  <p:stCondLst>
                                    <p:cond delay="0"/>
                                  </p:stCondLst>
                                  <p:childTnLst>
                                    <p:set>
                                      <p:cBhvr>
                                        <p:cTn id="26" dur="1" fill="hold">
                                          <p:stCondLst>
                                            <p:cond delay="0"/>
                                          </p:stCondLst>
                                        </p:cTn>
                                        <p:tgtEl>
                                          <p:spTgt spid="334850">
                                            <p:txEl>
                                              <p:pRg st="4" end="4"/>
                                            </p:txEl>
                                          </p:spTgt>
                                        </p:tgtEl>
                                        <p:attrNameLst>
                                          <p:attrName>style.visibility</p:attrName>
                                        </p:attrNameLst>
                                      </p:cBhvr>
                                      <p:to>
                                        <p:strVal val="visible"/>
                                      </p:to>
                                    </p:set>
                                    <p:animEffect transition="in" filter="fade">
                                      <p:cBhvr>
                                        <p:cTn id="27" dur="1000"/>
                                        <p:tgtEl>
                                          <p:spTgt spid="334850">
                                            <p:txEl>
                                              <p:pRg st="4" end="4"/>
                                            </p:txEl>
                                          </p:spTgt>
                                        </p:tgtEl>
                                      </p:cBhvr>
                                    </p:animEffect>
                                    <p:anim calcmode="lin" valueType="num">
                                      <p:cBhvr>
                                        <p:cTn id="28" dur="1000" fill="hold"/>
                                        <p:tgtEl>
                                          <p:spTgt spid="334850">
                                            <p:txEl>
                                              <p:pRg st="4" end="4"/>
                                            </p:txEl>
                                          </p:spTgt>
                                        </p:tgtEl>
                                        <p:attrNameLst>
                                          <p:attrName>ppt_x</p:attrName>
                                        </p:attrNameLst>
                                      </p:cBhvr>
                                      <p:tavLst>
                                        <p:tav tm="0">
                                          <p:val>
                                            <p:strVal val="#ppt_x"/>
                                          </p:val>
                                        </p:tav>
                                        <p:tav tm="100000">
                                          <p:val>
                                            <p:strVal val="#ppt_x"/>
                                          </p:val>
                                        </p:tav>
                                      </p:tavLst>
                                    </p:anim>
                                    <p:anim calcmode="lin" valueType="num">
                                      <p:cBhvr>
                                        <p:cTn id="29" dur="900" decel="100000" fill="hold"/>
                                        <p:tgtEl>
                                          <p:spTgt spid="334850">
                                            <p:txEl>
                                              <p:pRg st="4" end="4"/>
                                            </p:txEl>
                                          </p:spTgt>
                                        </p:tgtEl>
                                        <p:attrNameLst>
                                          <p:attrName>ppt_y</p:attrName>
                                        </p:attrNameLst>
                                      </p:cBhvr>
                                      <p:tavLst>
                                        <p:tav tm="0">
                                          <p:val>
                                            <p:strVal val="#ppt_y+1"/>
                                          </p:val>
                                        </p:tav>
                                        <p:tav tm="100000">
                                          <p:val>
                                            <p:strVal val="#ppt_y-.03"/>
                                          </p:val>
                                        </p:tav>
                                      </p:tavLst>
                                    </p:anim>
                                    <p:anim calcmode="lin" valueType="num">
                                      <p:cBhvr>
                                        <p:cTn id="30" dur="100" accel="100000" fill="hold">
                                          <p:stCondLst>
                                            <p:cond delay="900"/>
                                          </p:stCondLst>
                                        </p:cTn>
                                        <p:tgtEl>
                                          <p:spTgt spid="334850">
                                            <p:txEl>
                                              <p:pRg st="4" end="4"/>
                                            </p:txEl>
                                          </p:spTgt>
                                        </p:tgtEl>
                                        <p:attrNameLst>
                                          <p:attrName>ppt_y</p:attrName>
                                        </p:attrNameLst>
                                      </p:cBhvr>
                                      <p:tavLst>
                                        <p:tav tm="0">
                                          <p:val>
                                            <p:strVal val="#ppt_y-.03"/>
                                          </p:val>
                                        </p:tav>
                                        <p:tav tm="100000">
                                          <p:val>
                                            <p:strVal val="#ppt_y"/>
                                          </p:val>
                                        </p:tav>
                                      </p:tavLst>
                                    </p:anim>
                                  </p:childTnLst>
                                </p:cTn>
                              </p:par>
                              <p:par>
                                <p:cTn id="31" presetID="37" presetClass="entr" presetSubtype="0" fill="hold" nodeType="withEffect">
                                  <p:stCondLst>
                                    <p:cond delay="0"/>
                                  </p:stCondLst>
                                  <p:childTnLst>
                                    <p:set>
                                      <p:cBhvr>
                                        <p:cTn id="32" dur="1" fill="hold">
                                          <p:stCondLst>
                                            <p:cond delay="0"/>
                                          </p:stCondLst>
                                        </p:cTn>
                                        <p:tgtEl>
                                          <p:spTgt spid="334850">
                                            <p:txEl>
                                              <p:pRg st="5" end="5"/>
                                            </p:txEl>
                                          </p:spTgt>
                                        </p:tgtEl>
                                        <p:attrNameLst>
                                          <p:attrName>style.visibility</p:attrName>
                                        </p:attrNameLst>
                                      </p:cBhvr>
                                      <p:to>
                                        <p:strVal val="visible"/>
                                      </p:to>
                                    </p:set>
                                    <p:animEffect transition="in" filter="fade">
                                      <p:cBhvr>
                                        <p:cTn id="33" dur="1000"/>
                                        <p:tgtEl>
                                          <p:spTgt spid="334850">
                                            <p:txEl>
                                              <p:pRg st="5" end="5"/>
                                            </p:txEl>
                                          </p:spTgt>
                                        </p:tgtEl>
                                      </p:cBhvr>
                                    </p:animEffect>
                                    <p:anim calcmode="lin" valueType="num">
                                      <p:cBhvr>
                                        <p:cTn id="34" dur="1000" fill="hold"/>
                                        <p:tgtEl>
                                          <p:spTgt spid="334850">
                                            <p:txEl>
                                              <p:pRg st="5" end="5"/>
                                            </p:txEl>
                                          </p:spTgt>
                                        </p:tgtEl>
                                        <p:attrNameLst>
                                          <p:attrName>ppt_x</p:attrName>
                                        </p:attrNameLst>
                                      </p:cBhvr>
                                      <p:tavLst>
                                        <p:tav tm="0">
                                          <p:val>
                                            <p:strVal val="#ppt_x"/>
                                          </p:val>
                                        </p:tav>
                                        <p:tav tm="100000">
                                          <p:val>
                                            <p:strVal val="#ppt_x"/>
                                          </p:val>
                                        </p:tav>
                                      </p:tavLst>
                                    </p:anim>
                                    <p:anim calcmode="lin" valueType="num">
                                      <p:cBhvr>
                                        <p:cTn id="35" dur="900" decel="100000" fill="hold"/>
                                        <p:tgtEl>
                                          <p:spTgt spid="334850">
                                            <p:txEl>
                                              <p:pRg st="5" end="5"/>
                                            </p:txEl>
                                          </p:spTgt>
                                        </p:tgtEl>
                                        <p:attrNameLst>
                                          <p:attrName>ppt_y</p:attrName>
                                        </p:attrNameLst>
                                      </p:cBhvr>
                                      <p:tavLst>
                                        <p:tav tm="0">
                                          <p:val>
                                            <p:strVal val="#ppt_y+1"/>
                                          </p:val>
                                        </p:tav>
                                        <p:tav tm="100000">
                                          <p:val>
                                            <p:strVal val="#ppt_y-.03"/>
                                          </p:val>
                                        </p:tav>
                                      </p:tavLst>
                                    </p:anim>
                                    <p:anim calcmode="lin" valueType="num">
                                      <p:cBhvr>
                                        <p:cTn id="36" dur="100" accel="100000" fill="hold">
                                          <p:stCondLst>
                                            <p:cond delay="900"/>
                                          </p:stCondLst>
                                        </p:cTn>
                                        <p:tgtEl>
                                          <p:spTgt spid="334850">
                                            <p:txEl>
                                              <p:pRg st="5" end="5"/>
                                            </p:txEl>
                                          </p:spTgt>
                                        </p:tgtEl>
                                        <p:attrNameLst>
                                          <p:attrName>ppt_y</p:attrName>
                                        </p:attrNameLst>
                                      </p:cBhvr>
                                      <p:tavLst>
                                        <p:tav tm="0">
                                          <p:val>
                                            <p:strVal val="#ppt_y-.03"/>
                                          </p:val>
                                        </p:tav>
                                        <p:tav tm="100000">
                                          <p:val>
                                            <p:strVal val="#ppt_y"/>
                                          </p:val>
                                        </p:tav>
                                      </p:tavLst>
                                    </p:anim>
                                  </p:childTnLst>
                                </p:cTn>
                              </p:par>
                              <p:par>
                                <p:cTn id="37" presetID="37" presetClass="entr" presetSubtype="0" fill="hold" nodeType="withEffect">
                                  <p:stCondLst>
                                    <p:cond delay="0"/>
                                  </p:stCondLst>
                                  <p:childTnLst>
                                    <p:set>
                                      <p:cBhvr>
                                        <p:cTn id="38" dur="1" fill="hold">
                                          <p:stCondLst>
                                            <p:cond delay="0"/>
                                          </p:stCondLst>
                                        </p:cTn>
                                        <p:tgtEl>
                                          <p:spTgt spid="334850">
                                            <p:txEl>
                                              <p:pRg st="6" end="6"/>
                                            </p:txEl>
                                          </p:spTgt>
                                        </p:tgtEl>
                                        <p:attrNameLst>
                                          <p:attrName>style.visibility</p:attrName>
                                        </p:attrNameLst>
                                      </p:cBhvr>
                                      <p:to>
                                        <p:strVal val="visible"/>
                                      </p:to>
                                    </p:set>
                                    <p:animEffect transition="in" filter="fade">
                                      <p:cBhvr>
                                        <p:cTn id="39" dur="1000"/>
                                        <p:tgtEl>
                                          <p:spTgt spid="334850">
                                            <p:txEl>
                                              <p:pRg st="6" end="6"/>
                                            </p:txEl>
                                          </p:spTgt>
                                        </p:tgtEl>
                                      </p:cBhvr>
                                    </p:animEffect>
                                    <p:anim calcmode="lin" valueType="num">
                                      <p:cBhvr>
                                        <p:cTn id="40" dur="1000" fill="hold"/>
                                        <p:tgtEl>
                                          <p:spTgt spid="334850">
                                            <p:txEl>
                                              <p:pRg st="6" end="6"/>
                                            </p:txEl>
                                          </p:spTgt>
                                        </p:tgtEl>
                                        <p:attrNameLst>
                                          <p:attrName>ppt_x</p:attrName>
                                        </p:attrNameLst>
                                      </p:cBhvr>
                                      <p:tavLst>
                                        <p:tav tm="0">
                                          <p:val>
                                            <p:strVal val="#ppt_x"/>
                                          </p:val>
                                        </p:tav>
                                        <p:tav tm="100000">
                                          <p:val>
                                            <p:strVal val="#ppt_x"/>
                                          </p:val>
                                        </p:tav>
                                      </p:tavLst>
                                    </p:anim>
                                    <p:anim calcmode="lin" valueType="num">
                                      <p:cBhvr>
                                        <p:cTn id="41" dur="900" decel="100000" fill="hold"/>
                                        <p:tgtEl>
                                          <p:spTgt spid="334850">
                                            <p:txEl>
                                              <p:pRg st="6" end="6"/>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900"/>
                                          </p:stCondLst>
                                        </p:cTn>
                                        <p:tgtEl>
                                          <p:spTgt spid="334850">
                                            <p:txEl>
                                              <p:pRg st="6" end="6"/>
                                            </p:txEl>
                                          </p:spTgt>
                                        </p:tgtEl>
                                        <p:attrNameLst>
                                          <p:attrName>ppt_y</p:attrName>
                                        </p:attrNameLst>
                                      </p:cBhvr>
                                      <p:tavLst>
                                        <p:tav tm="0">
                                          <p:val>
                                            <p:strVal val="#ppt_y-.03"/>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8" fill="hold" grpId="0" nodeType="clickEffect">
                                  <p:stCondLst>
                                    <p:cond delay="0"/>
                                  </p:stCondLst>
                                  <p:childTnLst>
                                    <p:set>
                                      <p:cBhvr>
                                        <p:cTn id="46" dur="1" fill="hold">
                                          <p:stCondLst>
                                            <p:cond delay="0"/>
                                          </p:stCondLst>
                                        </p:cTn>
                                        <p:tgtEl>
                                          <p:spTgt spid="334852"/>
                                        </p:tgtEl>
                                        <p:attrNameLst>
                                          <p:attrName>style.visibility</p:attrName>
                                        </p:attrNameLst>
                                      </p:cBhvr>
                                      <p:to>
                                        <p:strVal val="visible"/>
                                      </p:to>
                                    </p:set>
                                    <p:anim calcmode="lin" valueType="num">
                                      <p:cBhvr additive="base">
                                        <p:cTn id="47" dur="500" fill="hold"/>
                                        <p:tgtEl>
                                          <p:spTgt spid="334852"/>
                                        </p:tgtEl>
                                        <p:attrNameLst>
                                          <p:attrName>ppt_x</p:attrName>
                                        </p:attrNameLst>
                                      </p:cBhvr>
                                      <p:tavLst>
                                        <p:tav tm="0">
                                          <p:val>
                                            <p:strVal val="0-#ppt_w/2"/>
                                          </p:val>
                                        </p:tav>
                                        <p:tav tm="100000">
                                          <p:val>
                                            <p:strVal val="#ppt_x"/>
                                          </p:val>
                                        </p:tav>
                                      </p:tavLst>
                                    </p:anim>
                                    <p:anim calcmode="lin" valueType="num">
                                      <p:cBhvr additive="base">
                                        <p:cTn id="48" dur="500" fill="hold"/>
                                        <p:tgtEl>
                                          <p:spTgt spid="334852"/>
                                        </p:tgtEl>
                                        <p:attrNameLst>
                                          <p:attrName>ppt_y</p:attrName>
                                        </p:attrNameLst>
                                      </p:cBhvr>
                                      <p:tavLst>
                                        <p:tav tm="0">
                                          <p:val>
                                            <p:strVal val="#ppt_y"/>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58" presetClass="entr" presetSubtype="0" accel="100000" fill="hold" nodeType="clickEffect">
                                  <p:stCondLst>
                                    <p:cond delay="0"/>
                                  </p:stCondLst>
                                  <p:childTnLst>
                                    <p:set>
                                      <p:cBhvr>
                                        <p:cTn id="52" dur="1" fill="hold">
                                          <p:stCondLst>
                                            <p:cond delay="0"/>
                                          </p:stCondLst>
                                        </p:cTn>
                                        <p:tgtEl>
                                          <p:spTgt spid="334853">
                                            <p:txEl>
                                              <p:pRg st="0" end="0"/>
                                            </p:txEl>
                                          </p:spTgt>
                                        </p:tgtEl>
                                        <p:attrNameLst>
                                          <p:attrName>style.visibility</p:attrName>
                                        </p:attrNameLst>
                                      </p:cBhvr>
                                      <p:to>
                                        <p:strVal val="visible"/>
                                      </p:to>
                                    </p:set>
                                    <p:anim calcmode="lin" valueType="num">
                                      <p:cBhvr>
                                        <p:cTn id="53" dur="500" fill="hold"/>
                                        <p:tgtEl>
                                          <p:spTgt spid="334853">
                                            <p:txEl>
                                              <p:pRg st="0" end="0"/>
                                            </p:txEl>
                                          </p:spTgt>
                                        </p:tgtEl>
                                        <p:attrNameLst>
                                          <p:attrName>ppt_w</p:attrName>
                                        </p:attrNameLst>
                                      </p:cBhvr>
                                      <p:tavLst>
                                        <p:tav tm="0">
                                          <p:val>
                                            <p:strVal val="#ppt_w*2.5"/>
                                          </p:val>
                                        </p:tav>
                                        <p:tav tm="100000">
                                          <p:val>
                                            <p:strVal val="#ppt_w"/>
                                          </p:val>
                                        </p:tav>
                                      </p:tavLst>
                                    </p:anim>
                                    <p:anim calcmode="lin" valueType="num">
                                      <p:cBhvr>
                                        <p:cTn id="54" dur="500" fill="hold"/>
                                        <p:tgtEl>
                                          <p:spTgt spid="334853">
                                            <p:txEl>
                                              <p:pRg st="0" end="0"/>
                                            </p:txEl>
                                          </p:spTgt>
                                        </p:tgtEl>
                                        <p:attrNameLst>
                                          <p:attrName>ppt_h</p:attrName>
                                        </p:attrNameLst>
                                      </p:cBhvr>
                                      <p:tavLst>
                                        <p:tav tm="0">
                                          <p:val>
                                            <p:strVal val="#ppt_h*0.01"/>
                                          </p:val>
                                        </p:tav>
                                        <p:tav tm="100000">
                                          <p:val>
                                            <p:strVal val="#ppt_h"/>
                                          </p:val>
                                        </p:tav>
                                      </p:tavLst>
                                    </p:anim>
                                    <p:anim calcmode="lin" valueType="num">
                                      <p:cBhvr>
                                        <p:cTn id="55" dur="500" fill="hold"/>
                                        <p:tgtEl>
                                          <p:spTgt spid="334853">
                                            <p:txEl>
                                              <p:pRg st="0" end="0"/>
                                            </p:txEl>
                                          </p:spTgt>
                                        </p:tgtEl>
                                        <p:attrNameLst>
                                          <p:attrName>ppt_x</p:attrName>
                                        </p:attrNameLst>
                                      </p:cBhvr>
                                      <p:tavLst>
                                        <p:tav tm="0">
                                          <p:val>
                                            <p:strVal val="#ppt_x"/>
                                          </p:val>
                                        </p:tav>
                                        <p:tav tm="100000">
                                          <p:val>
                                            <p:strVal val="#ppt_x"/>
                                          </p:val>
                                        </p:tav>
                                      </p:tavLst>
                                    </p:anim>
                                    <p:anim calcmode="lin" valueType="num">
                                      <p:cBhvr>
                                        <p:cTn id="56" dur="500" fill="hold"/>
                                        <p:tgtEl>
                                          <p:spTgt spid="334853">
                                            <p:txEl>
                                              <p:pRg st="0" end="0"/>
                                            </p:txEl>
                                          </p:spTgt>
                                        </p:tgtEl>
                                        <p:attrNameLst>
                                          <p:attrName>ppt_y</p:attrName>
                                        </p:attrNameLst>
                                      </p:cBhvr>
                                      <p:tavLst>
                                        <p:tav tm="0">
                                          <p:val>
                                            <p:strVal val="#ppt_h+1"/>
                                          </p:val>
                                        </p:tav>
                                        <p:tav tm="100000">
                                          <p:val>
                                            <p:strVal val="#ppt_y"/>
                                          </p:val>
                                        </p:tav>
                                      </p:tavLst>
                                    </p:anim>
                                    <p:animEffect transition="in" filter="fade">
                                      <p:cBhvr>
                                        <p:cTn id="57" dur="500"/>
                                        <p:tgtEl>
                                          <p:spTgt spid="33485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852"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304800" y="1295400"/>
            <a:ext cx="8458200" cy="990600"/>
          </a:xfrm>
        </p:spPr>
        <p:txBody>
          <a:bodyPr/>
          <a:lstStyle/>
          <a:p>
            <a:pPr eaLnBrk="1" hangingPunct="1"/>
            <a:r>
              <a:rPr lang="en-US" altLang="zh-CN" b="1" dirty="0" smtClean="0"/>
              <a:t>1.5.2 </a:t>
            </a:r>
            <a:r>
              <a:rPr lang="zh-CN" altLang="zh-CN" b="1" dirty="0" smtClean="0"/>
              <a:t>不同的多址接入技术</a:t>
            </a:r>
            <a:endParaRPr lang="en-US" altLang="zh-CN" b="1" dirty="0" smtClean="0"/>
          </a:p>
          <a:p>
            <a:pPr eaLnBrk="1" hangingPunct="1">
              <a:lnSpc>
                <a:spcPct val="150000"/>
              </a:lnSpc>
            </a:pPr>
            <a:r>
              <a:rPr lang="en-US" altLang="zh-CN" b="1" dirty="0" smtClean="0"/>
              <a:t>       </a:t>
            </a:r>
            <a:endParaRPr lang="zh-CN" altLang="zh-CN" b="1" dirty="0" smtClean="0"/>
          </a:p>
        </p:txBody>
      </p:sp>
      <p:sp>
        <p:nvSpPr>
          <p:cNvPr id="69635" name="Rectangle 2"/>
          <p:cNvSpPr>
            <a:spLocks noGrp="1" noChangeArrowheads="1"/>
          </p:cNvSpPr>
          <p:nvPr>
            <p:ph type="title"/>
          </p:nvPr>
        </p:nvSpPr>
        <p:spPr>
          <a:xfrm>
            <a:off x="762000" y="381000"/>
            <a:ext cx="7548563" cy="762000"/>
          </a:xfrm>
        </p:spPr>
        <p:txBody>
          <a:bodyPr/>
          <a:lstStyle/>
          <a:p>
            <a:pPr marL="800100" indent="-800100" eaLnBrk="1" hangingPunct="1"/>
            <a:r>
              <a:rPr lang="en-US" altLang="zh-CN" sz="3600" dirty="0" smtClean="0">
                <a:solidFill>
                  <a:schemeClr val="bg1"/>
                </a:solidFill>
                <a:latin typeface="方正兰亭粗黑简体"/>
                <a:ea typeface="方正兰亭粗黑简体"/>
                <a:cs typeface="方正兰亭粗黑简体"/>
              </a:rPr>
              <a:t>5</a:t>
            </a:r>
            <a:r>
              <a:rPr lang="zh-CN" altLang="en-US" sz="3600" dirty="0" smtClean="0">
                <a:solidFill>
                  <a:schemeClr val="bg1"/>
                </a:solidFill>
                <a:latin typeface="方正兰亭粗黑简体"/>
                <a:ea typeface="方正兰亭粗黑简体"/>
                <a:cs typeface="方正兰亭粗黑简体"/>
              </a:rPr>
              <a:t>、</a:t>
            </a:r>
            <a:r>
              <a:rPr lang="en-US" altLang="zh-CN" sz="3200" dirty="0" smtClean="0"/>
              <a:t>1.5 </a:t>
            </a:r>
            <a:r>
              <a:rPr lang="zh-CN" altLang="zh-CN" sz="3200" dirty="0" smtClean="0"/>
              <a:t>蜂窝移动通信的组网技术</a:t>
            </a:r>
            <a:endParaRPr lang="zh-CN" altLang="en-US" sz="3200" dirty="0" smtClean="0"/>
          </a:p>
        </p:txBody>
      </p:sp>
      <p:pic>
        <p:nvPicPr>
          <p:cNvPr id="69636" name="图片 3" descr="C:\Users\ThinkPad\Desktop\重要\移动通信初稿\所需的图\常见多址方式.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14400" y="2057400"/>
            <a:ext cx="70866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9637" name="矩形 1"/>
          <p:cNvSpPr>
            <a:spLocks noChangeArrowheads="1"/>
          </p:cNvSpPr>
          <p:nvPr/>
        </p:nvSpPr>
        <p:spPr bwMode="auto">
          <a:xfrm>
            <a:off x="938213" y="5334000"/>
            <a:ext cx="70866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chemeClr val="accent1"/>
              </a:buClr>
              <a:buFont typeface="Wingdings" panose="05000000000000000000" pitchFamily="2" charset="2"/>
              <a:buBlip>
                <a:blip r:embed="rId2"/>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2"/>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2"/>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2"/>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2"/>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2"/>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2"/>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2"/>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2"/>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zh-CN" sz="2000">
                <a:ea typeface="宋体" panose="02010600030101010101" pitchFamily="2" charset="-122"/>
              </a:rPr>
              <a:t>（</a:t>
            </a:r>
            <a:r>
              <a:rPr lang="en-US" altLang="zh-CN" sz="2000">
                <a:ea typeface="宋体" panose="02010600030101010101" pitchFamily="2" charset="-122"/>
              </a:rPr>
              <a:t>a</a:t>
            </a:r>
            <a:r>
              <a:rPr lang="zh-CN" altLang="zh-CN" sz="2000">
                <a:ea typeface="宋体" panose="02010600030101010101" pitchFamily="2" charset="-122"/>
              </a:rPr>
              <a:t>）</a:t>
            </a:r>
            <a:r>
              <a:rPr lang="en-US" altLang="zh-CN" sz="2000">
                <a:ea typeface="宋体" panose="02010600030101010101" pitchFamily="2" charset="-122"/>
              </a:rPr>
              <a:t>FDMA              </a:t>
            </a:r>
            <a:r>
              <a:rPr lang="zh-CN" altLang="zh-CN" sz="2000">
                <a:ea typeface="宋体" panose="02010600030101010101" pitchFamily="2" charset="-122"/>
              </a:rPr>
              <a:t>（</a:t>
            </a:r>
            <a:r>
              <a:rPr lang="en-US" altLang="zh-CN" sz="2000">
                <a:ea typeface="宋体" panose="02010600030101010101" pitchFamily="2" charset="-122"/>
              </a:rPr>
              <a:t>b</a:t>
            </a:r>
            <a:r>
              <a:rPr lang="zh-CN" altLang="zh-CN" sz="2000">
                <a:ea typeface="宋体" panose="02010600030101010101" pitchFamily="2" charset="-122"/>
              </a:rPr>
              <a:t>）</a:t>
            </a:r>
            <a:r>
              <a:rPr lang="en-US" altLang="zh-CN" sz="2000">
                <a:ea typeface="宋体" panose="02010600030101010101" pitchFamily="2" charset="-122"/>
              </a:rPr>
              <a:t>TDMA                 </a:t>
            </a:r>
            <a:r>
              <a:rPr lang="zh-CN" altLang="zh-CN" sz="2000">
                <a:ea typeface="宋体" panose="02010600030101010101" pitchFamily="2" charset="-122"/>
              </a:rPr>
              <a:t>（</a:t>
            </a:r>
            <a:r>
              <a:rPr lang="en-US" altLang="zh-CN" sz="2000">
                <a:ea typeface="宋体" panose="02010600030101010101" pitchFamily="2" charset="-122"/>
              </a:rPr>
              <a:t>c</a:t>
            </a:r>
            <a:r>
              <a:rPr lang="zh-CN" altLang="zh-CN" sz="2000">
                <a:ea typeface="宋体" panose="02010600030101010101" pitchFamily="2" charset="-122"/>
              </a:rPr>
              <a:t>）</a:t>
            </a:r>
            <a:r>
              <a:rPr lang="en-US" altLang="zh-CN" sz="2000">
                <a:ea typeface="宋体" panose="02010600030101010101" pitchFamily="2" charset="-122"/>
              </a:rPr>
              <a:t>CDMA</a:t>
            </a:r>
            <a:endParaRPr lang="zh-CN" altLang="zh-CN" sz="2000">
              <a:ea typeface="宋体" panose="02010600030101010101" pitchFamily="2" charset="-122"/>
            </a:endParaRPr>
          </a:p>
        </p:txBody>
      </p:sp>
    </p:spTree>
  </p:cSld>
  <p:clrMapOvr>
    <a:masterClrMapping/>
  </p:clrMapOvr>
  <p:transition spd="slow"/>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ChangeArrowheads="1"/>
          </p:cNvSpPr>
          <p:nvPr/>
        </p:nvSpPr>
        <p:spPr bwMode="auto">
          <a:xfrm>
            <a:off x="217488" y="1371600"/>
            <a:ext cx="8709025" cy="509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marL="307975" indent="-307975" defTabSz="822325" eaLnBrk="0" hangingPunct="0">
              <a:defRPr sz="2000">
                <a:solidFill>
                  <a:schemeClr val="tx1"/>
                </a:solidFill>
                <a:latin typeface="Arial" panose="020B0604020202020204" pitchFamily="34" charset="0"/>
                <a:ea typeface="宋体" panose="02010600030101010101" pitchFamily="2" charset="-122"/>
              </a:defRPr>
            </a:lvl1pPr>
            <a:lvl2pPr marL="765175" indent="-307975" defTabSz="822325" eaLnBrk="0" hangingPunct="0">
              <a:defRPr sz="2000">
                <a:solidFill>
                  <a:schemeClr val="tx1"/>
                </a:solidFill>
                <a:latin typeface="Arial" panose="020B0604020202020204" pitchFamily="34" charset="0"/>
                <a:ea typeface="宋体" panose="02010600030101010101" pitchFamily="2" charset="-122"/>
              </a:defRPr>
            </a:lvl2pPr>
            <a:lvl3pPr marL="1143000" indent="-228600" defTabSz="822325" eaLnBrk="0" hangingPunct="0">
              <a:defRPr sz="2000">
                <a:solidFill>
                  <a:schemeClr val="tx1"/>
                </a:solidFill>
                <a:latin typeface="Arial" panose="020B0604020202020204" pitchFamily="34" charset="0"/>
                <a:ea typeface="宋体" panose="02010600030101010101" pitchFamily="2" charset="-122"/>
              </a:defRPr>
            </a:lvl3pPr>
            <a:lvl4pPr marL="1600200" indent="-228600" defTabSz="822325" eaLnBrk="0" hangingPunct="0">
              <a:defRPr sz="2000">
                <a:solidFill>
                  <a:schemeClr val="tx1"/>
                </a:solidFill>
                <a:latin typeface="Arial" panose="020B0604020202020204" pitchFamily="34" charset="0"/>
                <a:ea typeface="宋体" panose="02010600030101010101" pitchFamily="2" charset="-122"/>
              </a:defRPr>
            </a:lvl4pPr>
            <a:lvl5pPr marL="2057400" indent="-228600" defTabSz="822325" eaLnBrk="0" hangingPunct="0">
              <a:defRPr sz="2000">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zh-CN" altLang="en-US" sz="2800" b="1" dirty="0" smtClean="0">
                <a:latin typeface="黑体" panose="02010609060101010101" pitchFamily="49" charset="-122"/>
                <a:ea typeface="黑体" panose="02010609060101010101" pitchFamily="49" charset="-122"/>
                <a:cs typeface="方正大黑简体"/>
              </a:rPr>
              <a:t> （</a:t>
            </a:r>
            <a:r>
              <a:rPr lang="en-US" altLang="zh-CN" sz="2800" b="1" dirty="0">
                <a:latin typeface="黑体" panose="02010609060101010101" pitchFamily="49" charset="-122"/>
                <a:ea typeface="黑体" panose="02010609060101010101" pitchFamily="49" charset="-122"/>
                <a:cs typeface="方正大黑简体"/>
              </a:rPr>
              <a:t>1</a:t>
            </a:r>
            <a:r>
              <a:rPr lang="zh-CN" altLang="en-US" sz="2800" b="1" dirty="0">
                <a:latin typeface="黑体" panose="02010609060101010101" pitchFamily="49" charset="-122"/>
                <a:ea typeface="黑体" panose="02010609060101010101" pitchFamily="49" charset="-122"/>
                <a:cs typeface="方正大黑简体"/>
              </a:rPr>
              <a:t>）</a:t>
            </a:r>
            <a:r>
              <a:rPr lang="en-US" altLang="zh-CN" sz="2800" b="1" dirty="0">
                <a:latin typeface="黑体" panose="02010609060101010101" pitchFamily="49" charset="-122"/>
                <a:ea typeface="黑体" panose="02010609060101010101" pitchFamily="49" charset="-122"/>
                <a:cs typeface="方正大黑简体"/>
              </a:rPr>
              <a:t>FDMA</a:t>
            </a:r>
            <a:r>
              <a:rPr lang="zh-CN" altLang="en-US" sz="2800" b="1" dirty="0">
                <a:latin typeface="黑体" panose="02010609060101010101" pitchFamily="49" charset="-122"/>
                <a:ea typeface="黑体" panose="02010609060101010101" pitchFamily="49" charset="-122"/>
                <a:cs typeface="方正大黑简体"/>
              </a:rPr>
              <a:t>系统原理</a:t>
            </a:r>
            <a:endParaRPr lang="zh-CN" altLang="en-US" sz="2800" b="1" dirty="0">
              <a:latin typeface="黑体" panose="02010609060101010101" pitchFamily="49" charset="-122"/>
              <a:ea typeface="黑体" panose="02010609060101010101" pitchFamily="49" charset="-122"/>
              <a:cs typeface="方正大黑简体"/>
            </a:endParaRPr>
          </a:p>
          <a:p>
            <a:pPr eaLnBrk="1" hangingPunct="1">
              <a:spcBef>
                <a:spcPct val="20000"/>
              </a:spcBef>
              <a:buClr>
                <a:schemeClr val="folHlink"/>
              </a:buClr>
              <a:buSzPct val="60000"/>
              <a:buFont typeface="Wingdings" panose="05000000000000000000" pitchFamily="2" charset="2"/>
              <a:buChar char="n"/>
            </a:pPr>
            <a:r>
              <a:rPr lang="en-US" altLang="zh-CN" sz="2400" b="1" dirty="0">
                <a:latin typeface="黑体" panose="02010609060101010101" pitchFamily="49" charset="-122"/>
                <a:ea typeface="黑体" panose="02010609060101010101" pitchFamily="49" charset="-122"/>
                <a:cs typeface="方正大黑简体"/>
              </a:rPr>
              <a:t>FDMA</a:t>
            </a:r>
            <a:r>
              <a:rPr lang="zh-CN" altLang="en-US" sz="2400" b="1" dirty="0">
                <a:latin typeface="黑体" panose="02010609060101010101" pitchFamily="49" charset="-122"/>
                <a:ea typeface="黑体" panose="02010609060101010101" pitchFamily="49" charset="-122"/>
                <a:cs typeface="方正大黑简体"/>
              </a:rPr>
              <a:t>为每一个用户指定了特定信道，这些信道按要求分配给请求服务的用户。在呼叫的整个过程中，其他用户不能共享这一频段。 </a:t>
            </a:r>
            <a:endParaRPr lang="zh-CN" altLang="en-US" sz="2400" b="1" dirty="0">
              <a:latin typeface="黑体" panose="02010609060101010101" pitchFamily="49" charset="-122"/>
              <a:ea typeface="黑体" panose="02010609060101010101" pitchFamily="49" charset="-122"/>
              <a:cs typeface="方正大黑简体"/>
            </a:endParaRPr>
          </a:p>
          <a:p>
            <a:pPr eaLnBrk="1" hangingPunct="1">
              <a:spcBef>
                <a:spcPct val="20000"/>
              </a:spcBef>
              <a:buClr>
                <a:schemeClr val="folHlink"/>
              </a:buClr>
              <a:buSzPct val="60000"/>
              <a:buFont typeface="Wingdings" panose="05000000000000000000" pitchFamily="2" charset="2"/>
              <a:buChar char="n"/>
            </a:pPr>
            <a:r>
              <a:rPr lang="zh-CN" altLang="en-US" sz="2400" b="1" dirty="0">
                <a:latin typeface="黑体" panose="02010609060101010101" pitchFamily="49" charset="-122"/>
                <a:ea typeface="黑体" panose="02010609060101010101" pitchFamily="49" charset="-122"/>
                <a:cs typeface="方正大黑简体"/>
              </a:rPr>
              <a:t>在频分双工（</a:t>
            </a:r>
            <a:r>
              <a:rPr lang="en-US" altLang="zh-CN" sz="2400" b="1" dirty="0">
                <a:latin typeface="黑体" panose="02010609060101010101" pitchFamily="49" charset="-122"/>
                <a:ea typeface="黑体" panose="02010609060101010101" pitchFamily="49" charset="-122"/>
                <a:cs typeface="方正大黑简体"/>
              </a:rPr>
              <a:t>FDD</a:t>
            </a:r>
            <a:r>
              <a:rPr lang="zh-CN" altLang="en-US" sz="2400" b="1" dirty="0">
                <a:latin typeface="黑体" panose="02010609060101010101" pitchFamily="49" charset="-122"/>
                <a:ea typeface="黑体" panose="02010609060101010101" pitchFamily="49" charset="-122"/>
                <a:cs typeface="方正大黑简体"/>
              </a:rPr>
              <a:t>：</a:t>
            </a:r>
            <a:r>
              <a:rPr lang="en-US" altLang="zh-CN" sz="2400" b="1" dirty="0">
                <a:latin typeface="黑体" panose="02010609060101010101" pitchFamily="49" charset="-122"/>
                <a:ea typeface="黑体" panose="02010609060101010101" pitchFamily="49" charset="-122"/>
                <a:cs typeface="方正大黑简体"/>
              </a:rPr>
              <a:t>frequency division duplex</a:t>
            </a:r>
            <a:r>
              <a:rPr lang="zh-CN" altLang="en-US" sz="2400" b="1" dirty="0">
                <a:latin typeface="黑体" panose="02010609060101010101" pitchFamily="49" charset="-122"/>
                <a:ea typeface="黑体" panose="02010609060101010101" pitchFamily="49" charset="-122"/>
                <a:cs typeface="方正大黑简体"/>
              </a:rPr>
              <a:t>）系统中，分配给用户一个信道，即一对频道。</a:t>
            </a:r>
            <a:endParaRPr lang="en-US" altLang="zh-CN" sz="2400" b="1" dirty="0">
              <a:latin typeface="黑体" panose="02010609060101010101" pitchFamily="49" charset="-122"/>
              <a:ea typeface="黑体" panose="02010609060101010101" pitchFamily="49" charset="-122"/>
              <a:cs typeface="方正大黑简体"/>
            </a:endParaRPr>
          </a:p>
          <a:p>
            <a:pPr lvl="1" eaLnBrk="1" hangingPunct="1">
              <a:spcBef>
                <a:spcPct val="20000"/>
              </a:spcBef>
              <a:buClr>
                <a:srgbClr val="FF0000"/>
              </a:buClr>
              <a:buSzPct val="60000"/>
              <a:buFont typeface="Wingdings" panose="05000000000000000000" pitchFamily="2" charset="2"/>
              <a:buChar char="n"/>
            </a:pPr>
            <a:r>
              <a:rPr lang="zh-CN" altLang="en-US" sz="2400" b="1" dirty="0">
                <a:latin typeface="黑体" panose="02010609060101010101" pitchFamily="49" charset="-122"/>
                <a:ea typeface="黑体" panose="02010609060101010101" pitchFamily="49" charset="-122"/>
                <a:cs typeface="方正大黑简体"/>
              </a:rPr>
              <a:t>一个频道用作前向（下行）信道，即基站（</a:t>
            </a:r>
            <a:r>
              <a:rPr lang="en-US" altLang="zh-CN" sz="2400" b="1" dirty="0">
                <a:latin typeface="黑体" panose="02010609060101010101" pitchFamily="49" charset="-122"/>
                <a:ea typeface="黑体" panose="02010609060101010101" pitchFamily="49" charset="-122"/>
                <a:cs typeface="方正大黑简体"/>
              </a:rPr>
              <a:t>BS</a:t>
            </a:r>
            <a:r>
              <a:rPr lang="zh-CN" altLang="en-US" sz="2400" b="1" dirty="0">
                <a:latin typeface="黑体" panose="02010609060101010101" pitchFamily="49" charset="-122"/>
                <a:ea typeface="黑体" panose="02010609060101010101" pitchFamily="49" charset="-122"/>
                <a:cs typeface="方正大黑简体"/>
              </a:rPr>
              <a:t>）向移动台（</a:t>
            </a:r>
            <a:r>
              <a:rPr lang="en-US" altLang="zh-CN" sz="2400" b="1" dirty="0">
                <a:latin typeface="黑体" panose="02010609060101010101" pitchFamily="49" charset="-122"/>
                <a:ea typeface="黑体" panose="02010609060101010101" pitchFamily="49" charset="-122"/>
                <a:cs typeface="方正大黑简体"/>
              </a:rPr>
              <a:t>MS</a:t>
            </a:r>
            <a:r>
              <a:rPr lang="zh-CN" altLang="en-US" sz="2400" b="1" dirty="0">
                <a:latin typeface="黑体" panose="02010609060101010101" pitchFamily="49" charset="-122"/>
                <a:ea typeface="黑体" panose="02010609060101010101" pitchFamily="49" charset="-122"/>
                <a:cs typeface="方正大黑简体"/>
              </a:rPr>
              <a:t>）方向的信道；另一个则用作反向（上行）信道，即移动台向基站方向的信道。</a:t>
            </a:r>
            <a:endParaRPr lang="en-US" altLang="zh-CN" sz="2400" b="1" dirty="0">
              <a:latin typeface="黑体" panose="02010609060101010101" pitchFamily="49" charset="-122"/>
              <a:ea typeface="黑体" panose="02010609060101010101" pitchFamily="49" charset="-122"/>
              <a:cs typeface="方正大黑简体"/>
            </a:endParaRPr>
          </a:p>
          <a:p>
            <a:pPr lvl="1" eaLnBrk="1" hangingPunct="1">
              <a:spcBef>
                <a:spcPct val="20000"/>
              </a:spcBef>
              <a:buClr>
                <a:srgbClr val="FF0000"/>
              </a:buClr>
              <a:buSzPct val="60000"/>
              <a:buFont typeface="Wingdings" panose="05000000000000000000" pitchFamily="2" charset="2"/>
              <a:buChar char="n"/>
            </a:pPr>
            <a:r>
              <a:rPr lang="zh-CN" altLang="en-US" sz="2400" b="1" dirty="0">
                <a:latin typeface="黑体" panose="02010609060101010101" pitchFamily="49" charset="-122"/>
                <a:ea typeface="黑体" panose="02010609060101010101" pitchFamily="49" charset="-122"/>
                <a:cs typeface="方正大黑简体"/>
              </a:rPr>
              <a:t>任意两个移动用户之间进行通信都必须经过基站的中转，即必须同时占用</a:t>
            </a:r>
            <a:r>
              <a:rPr lang="en-US" altLang="zh-CN" sz="2400" b="1" dirty="0">
                <a:latin typeface="黑体" panose="02010609060101010101" pitchFamily="49" charset="-122"/>
                <a:ea typeface="黑体" panose="02010609060101010101" pitchFamily="49" charset="-122"/>
                <a:cs typeface="方正大黑简体"/>
              </a:rPr>
              <a:t>2</a:t>
            </a:r>
            <a:r>
              <a:rPr lang="zh-CN" altLang="en-US" sz="2400" b="1" dirty="0">
                <a:latin typeface="黑体" panose="02010609060101010101" pitchFamily="49" charset="-122"/>
                <a:ea typeface="黑体" panose="02010609060101010101" pitchFamily="49" charset="-122"/>
                <a:cs typeface="方正大黑简体"/>
              </a:rPr>
              <a:t>个信道（</a:t>
            </a:r>
            <a:r>
              <a:rPr lang="en-US" altLang="zh-CN" sz="2400" b="1" dirty="0">
                <a:latin typeface="黑体" panose="02010609060101010101" pitchFamily="49" charset="-122"/>
                <a:ea typeface="黑体" panose="02010609060101010101" pitchFamily="49" charset="-122"/>
                <a:cs typeface="方正大黑简体"/>
              </a:rPr>
              <a:t>1</a:t>
            </a:r>
            <a:r>
              <a:rPr lang="zh-CN" altLang="en-US" sz="2400" b="1" dirty="0">
                <a:latin typeface="黑体" panose="02010609060101010101" pitchFamily="49" charset="-122"/>
                <a:ea typeface="黑体" panose="02010609060101010101" pitchFamily="49" charset="-122"/>
                <a:cs typeface="方正大黑简体"/>
              </a:rPr>
              <a:t>对频道）才能实现双工通信。 </a:t>
            </a:r>
            <a:endParaRPr lang="zh-CN" altLang="en-US" sz="2400" b="1" dirty="0">
              <a:latin typeface="黑体" panose="02010609060101010101" pitchFamily="49" charset="-122"/>
              <a:ea typeface="黑体" panose="02010609060101010101" pitchFamily="49" charset="-122"/>
              <a:cs typeface="方正大黑简体"/>
            </a:endParaRPr>
          </a:p>
        </p:txBody>
      </p:sp>
      <p:sp>
        <p:nvSpPr>
          <p:cNvPr id="70659" name="Rectangle 3"/>
          <p:cNvSpPr>
            <a:spLocks noGrp="1" noChangeArrowheads="1"/>
          </p:cNvSpPr>
          <p:nvPr>
            <p:ph type="title" idx="4294967295"/>
          </p:nvPr>
        </p:nvSpPr>
        <p:spPr>
          <a:xfrm>
            <a:off x="1066800" y="609600"/>
            <a:ext cx="7213600" cy="628650"/>
          </a:xfrm>
        </p:spPr>
        <p:txBody>
          <a:bodyPr/>
          <a:lstStyle/>
          <a:p>
            <a:pPr eaLnBrk="1" hangingPunct="1"/>
            <a:r>
              <a:rPr lang="en-US" altLang="zh-CN" sz="3600" dirty="0" smtClean="0">
                <a:solidFill>
                  <a:schemeClr val="tx1"/>
                </a:solidFill>
                <a:latin typeface="黑体" panose="02010609060101010101" pitchFamily="49" charset="-122"/>
                <a:cs typeface="方正大黑简体"/>
              </a:rPr>
              <a:t>1. FDMA</a:t>
            </a:r>
            <a:r>
              <a:rPr lang="zh-CN" altLang="en-US" sz="3600" dirty="0" smtClean="0">
                <a:solidFill>
                  <a:schemeClr val="bg1"/>
                </a:solidFill>
                <a:latin typeface="黑体" panose="02010609060101010101" pitchFamily="49" charset="-122"/>
                <a:cs typeface="方正大黑简体"/>
              </a:rPr>
              <a:t>式</a:t>
            </a:r>
            <a:endParaRPr lang="zh-CN" altLang="en-US" sz="3600" dirty="0" smtClean="0">
              <a:solidFill>
                <a:schemeClr val="bg1"/>
              </a:solidFill>
              <a:latin typeface="黑体" panose="02010609060101010101" pitchFamily="49" charset="-122"/>
              <a:cs typeface="方正大黑简体"/>
            </a:endParaRPr>
          </a:p>
        </p:txBody>
      </p:sp>
      <p:sp>
        <p:nvSpPr>
          <p:cNvPr id="70660" name="Rectangle 4"/>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69346">
                                            <p:txEl>
                                              <p:pRg st="0" end="0"/>
                                            </p:txEl>
                                          </p:spTgt>
                                        </p:tgtEl>
                                        <p:attrNameLst>
                                          <p:attrName>style.visibility</p:attrName>
                                        </p:attrNameLst>
                                      </p:cBhvr>
                                      <p:to>
                                        <p:strVal val="visible"/>
                                      </p:to>
                                    </p:set>
                                    <p:anim calcmode="lin" valueType="num">
                                      <p:cBhvr>
                                        <p:cTn id="7" dur="500" fill="hold"/>
                                        <p:tgtEl>
                                          <p:spTgt spid="569346">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69346">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69346">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69346">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6934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69346">
                                            <p:txEl>
                                              <p:pRg st="1" end="1"/>
                                            </p:txEl>
                                          </p:spTgt>
                                        </p:tgtEl>
                                        <p:attrNameLst>
                                          <p:attrName>style.visibility</p:attrName>
                                        </p:attrNameLst>
                                      </p:cBhvr>
                                      <p:to>
                                        <p:strVal val="visible"/>
                                      </p:to>
                                    </p:set>
                                    <p:anim calcmode="lin" valueType="num">
                                      <p:cBhvr>
                                        <p:cTn id="16" dur="500" fill="hold"/>
                                        <p:tgtEl>
                                          <p:spTgt spid="569346">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69346">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69346">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69346">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6934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69346">
                                            <p:txEl>
                                              <p:pRg st="2" end="2"/>
                                            </p:txEl>
                                          </p:spTgt>
                                        </p:tgtEl>
                                        <p:attrNameLst>
                                          <p:attrName>style.visibility</p:attrName>
                                        </p:attrNameLst>
                                      </p:cBhvr>
                                      <p:to>
                                        <p:strVal val="visible"/>
                                      </p:to>
                                    </p:set>
                                    <p:anim calcmode="lin" valueType="num">
                                      <p:cBhvr>
                                        <p:cTn id="25" dur="500" fill="hold"/>
                                        <p:tgtEl>
                                          <p:spTgt spid="569346">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69346">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69346">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69346">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6934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569346">
                                            <p:txEl>
                                              <p:pRg st="3" end="3"/>
                                            </p:txEl>
                                          </p:spTgt>
                                        </p:tgtEl>
                                        <p:attrNameLst>
                                          <p:attrName>style.visibility</p:attrName>
                                        </p:attrNameLst>
                                      </p:cBhvr>
                                      <p:to>
                                        <p:strVal val="visible"/>
                                      </p:to>
                                    </p:set>
                                    <p:anim calcmode="lin" valueType="num">
                                      <p:cBhvr>
                                        <p:cTn id="34" dur="500" fill="hold"/>
                                        <p:tgtEl>
                                          <p:spTgt spid="569346">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569346">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569346">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569346">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569346">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569346">
                                            <p:txEl>
                                              <p:pRg st="4" end="4"/>
                                            </p:txEl>
                                          </p:spTgt>
                                        </p:tgtEl>
                                        <p:attrNameLst>
                                          <p:attrName>style.visibility</p:attrName>
                                        </p:attrNameLst>
                                      </p:cBhvr>
                                      <p:to>
                                        <p:strVal val="visible"/>
                                      </p:to>
                                    </p:set>
                                    <p:anim calcmode="lin" valueType="num">
                                      <p:cBhvr>
                                        <p:cTn id="43" dur="500" fill="hold"/>
                                        <p:tgtEl>
                                          <p:spTgt spid="569346">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569346">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569346">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569346">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56934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ChangeArrowheads="1"/>
          </p:cNvSpPr>
          <p:nvPr/>
        </p:nvSpPr>
        <p:spPr bwMode="auto">
          <a:xfrm>
            <a:off x="180975" y="1571625"/>
            <a:ext cx="8709025" cy="460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marL="307975" indent="-307975" defTabSz="822325" eaLnBrk="0" hangingPunct="0">
              <a:defRPr sz="2000">
                <a:solidFill>
                  <a:schemeClr val="tx1"/>
                </a:solidFill>
                <a:latin typeface="Arial" panose="020B0604020202020204" pitchFamily="34" charset="0"/>
                <a:ea typeface="宋体" panose="02010600030101010101" pitchFamily="2" charset="-122"/>
              </a:defRPr>
            </a:lvl1pPr>
            <a:lvl2pPr marL="742950" indent="-285750" defTabSz="822325" eaLnBrk="0" hangingPunct="0">
              <a:defRPr sz="2000">
                <a:solidFill>
                  <a:schemeClr val="tx1"/>
                </a:solidFill>
                <a:latin typeface="Arial" panose="020B0604020202020204" pitchFamily="34" charset="0"/>
                <a:ea typeface="宋体" panose="02010600030101010101" pitchFamily="2" charset="-122"/>
              </a:defRPr>
            </a:lvl2pPr>
            <a:lvl3pPr marL="1143000" indent="-228600" defTabSz="822325" eaLnBrk="0" hangingPunct="0">
              <a:defRPr sz="2000">
                <a:solidFill>
                  <a:schemeClr val="tx1"/>
                </a:solidFill>
                <a:latin typeface="Arial" panose="020B0604020202020204" pitchFamily="34" charset="0"/>
                <a:ea typeface="宋体" panose="02010600030101010101" pitchFamily="2" charset="-122"/>
              </a:defRPr>
            </a:lvl3pPr>
            <a:lvl4pPr marL="1600200" indent="-228600" defTabSz="822325" eaLnBrk="0" hangingPunct="0">
              <a:defRPr sz="2000">
                <a:solidFill>
                  <a:schemeClr val="tx1"/>
                </a:solidFill>
                <a:latin typeface="Arial" panose="020B0604020202020204" pitchFamily="34" charset="0"/>
                <a:ea typeface="宋体" panose="02010600030101010101" pitchFamily="2" charset="-122"/>
              </a:defRPr>
            </a:lvl4pPr>
            <a:lvl5pPr marL="2057400" indent="-228600" defTabSz="822325" eaLnBrk="0" hangingPunct="0">
              <a:defRPr sz="2000">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2400" b="1" dirty="0" smtClean="0">
                <a:latin typeface="黑体" panose="02010609060101010101" pitchFamily="49" charset="-122"/>
                <a:ea typeface="黑体" panose="02010609060101010101" pitchFamily="49" charset="-122"/>
                <a:cs typeface="方正大黑简体"/>
              </a:rPr>
              <a:t>    FDMA</a:t>
            </a:r>
            <a:r>
              <a:rPr lang="zh-CN" altLang="en-US" sz="2400" b="1" dirty="0">
                <a:latin typeface="黑体" panose="02010609060101010101" pitchFamily="49" charset="-122"/>
                <a:ea typeface="黑体" panose="02010609060101010101" pitchFamily="49" charset="-122"/>
                <a:cs typeface="方正大黑简体"/>
              </a:rPr>
              <a:t>系统的工作示意图 </a:t>
            </a:r>
            <a:endParaRPr lang="zh-CN" altLang="en-US" sz="2400" b="1" dirty="0">
              <a:latin typeface="黑体" panose="02010609060101010101" pitchFamily="49" charset="-122"/>
              <a:ea typeface="黑体" panose="02010609060101010101" pitchFamily="49" charset="-122"/>
              <a:cs typeface="方正大黑简体"/>
            </a:endParaRPr>
          </a:p>
        </p:txBody>
      </p:sp>
      <p:sp>
        <p:nvSpPr>
          <p:cNvPr id="71683" name="Rectangle 4"/>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684" name="Rectangle 6"/>
          <p:cNvSpPr>
            <a:spLocks noChangeArrowheads="1"/>
          </p:cNvSpPr>
          <p:nvPr/>
        </p:nvSpPr>
        <p:spPr bwMode="auto">
          <a:xfrm>
            <a:off x="0" y="2566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3"/>
          <p:cNvSpPr txBox="1">
            <a:spLocks noChangeArrowheads="1"/>
          </p:cNvSpPr>
          <p:nvPr/>
        </p:nvSpPr>
        <p:spPr bwMode="auto">
          <a:xfrm>
            <a:off x="1120775" y="285750"/>
            <a:ext cx="7213600" cy="928688"/>
          </a:xfrm>
          <a:prstGeom prst="rect">
            <a:avLst/>
          </a:prstGeom>
          <a:noFill/>
          <a:ln w="9525">
            <a:noFill/>
            <a:miter lim="800000"/>
          </a:ln>
        </p:spPr>
        <p:txBody>
          <a:bodyPr anchor="ctr"/>
          <a:lstStyle/>
          <a:p>
            <a:pPr algn="ctr">
              <a:defRPr/>
            </a:pPr>
            <a:r>
              <a:rPr lang="en-US" altLang="zh-CN" sz="3600" dirty="0">
                <a:solidFill>
                  <a:schemeClr val="bg1"/>
                </a:solidFill>
                <a:latin typeface="黑体" panose="02010609060101010101" pitchFamily="49" charset="-122"/>
                <a:ea typeface="黑体" panose="02010609060101010101" pitchFamily="49" charset="-122"/>
                <a:cs typeface="+mj-cs"/>
              </a:rPr>
              <a:t>6.2 FDMA</a:t>
            </a:r>
            <a:r>
              <a:rPr lang="zh-CN" altLang="en-US" sz="3600" dirty="0">
                <a:solidFill>
                  <a:schemeClr val="bg1"/>
                </a:solidFill>
                <a:latin typeface="黑体" panose="02010609060101010101" pitchFamily="49" charset="-122"/>
                <a:ea typeface="黑体" panose="02010609060101010101" pitchFamily="49" charset="-122"/>
                <a:cs typeface="+mj-cs"/>
              </a:rPr>
              <a:t>方式</a:t>
            </a:r>
            <a:endParaRPr lang="zh-CN" altLang="en-US" sz="3600" dirty="0">
              <a:solidFill>
                <a:schemeClr val="bg1"/>
              </a:solidFill>
              <a:latin typeface="黑体" panose="02010609060101010101" pitchFamily="49" charset="-122"/>
              <a:ea typeface="黑体" panose="02010609060101010101" pitchFamily="49" charset="-122"/>
              <a:cs typeface="+mj-cs"/>
            </a:endParaRPr>
          </a:p>
        </p:txBody>
      </p:sp>
      <p:pic>
        <p:nvPicPr>
          <p:cNvPr id="71686" name="图片 7" descr="图片16.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24000" y="2185988"/>
            <a:ext cx="6096000" cy="3743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ChangeArrowheads="1"/>
          </p:cNvSpPr>
          <p:nvPr/>
        </p:nvSpPr>
        <p:spPr bwMode="auto">
          <a:xfrm>
            <a:off x="180975" y="1714500"/>
            <a:ext cx="8709025"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marL="307975" indent="-307975" defTabSz="822325" eaLnBrk="0" hangingPunct="0">
              <a:defRPr sz="2000">
                <a:solidFill>
                  <a:schemeClr val="tx1"/>
                </a:solidFill>
                <a:latin typeface="Arial" panose="020B0604020202020204" pitchFamily="34" charset="0"/>
                <a:ea typeface="宋体" panose="02010600030101010101" pitchFamily="2" charset="-122"/>
              </a:defRPr>
            </a:lvl1pPr>
            <a:lvl2pPr marL="742950" indent="-285750" defTabSz="822325" eaLnBrk="0" hangingPunct="0">
              <a:defRPr sz="2000">
                <a:solidFill>
                  <a:schemeClr val="tx1"/>
                </a:solidFill>
                <a:latin typeface="Arial" panose="020B0604020202020204" pitchFamily="34" charset="0"/>
                <a:ea typeface="宋体" panose="02010600030101010101" pitchFamily="2" charset="-122"/>
              </a:defRPr>
            </a:lvl2pPr>
            <a:lvl3pPr marL="1143000" indent="-228600" defTabSz="822325" eaLnBrk="0" hangingPunct="0">
              <a:defRPr sz="2000">
                <a:solidFill>
                  <a:schemeClr val="tx1"/>
                </a:solidFill>
                <a:latin typeface="Arial" panose="020B0604020202020204" pitchFamily="34" charset="0"/>
                <a:ea typeface="宋体" panose="02010600030101010101" pitchFamily="2" charset="-122"/>
              </a:defRPr>
            </a:lvl3pPr>
            <a:lvl4pPr marL="1600200" indent="-228600" defTabSz="822325" eaLnBrk="0" hangingPunct="0">
              <a:defRPr sz="2000">
                <a:solidFill>
                  <a:schemeClr val="tx1"/>
                </a:solidFill>
                <a:latin typeface="Arial" panose="020B0604020202020204" pitchFamily="34" charset="0"/>
                <a:ea typeface="宋体" panose="02010600030101010101" pitchFamily="2" charset="-122"/>
              </a:defRPr>
            </a:lvl4pPr>
            <a:lvl5pPr marL="2057400" indent="-228600" defTabSz="822325" eaLnBrk="0" hangingPunct="0">
              <a:defRPr sz="2000">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2400" dirty="0" smtClean="0">
                <a:latin typeface="黑体" panose="02010609060101010101" pitchFamily="49" charset="-122"/>
                <a:ea typeface="黑体" panose="02010609060101010101" pitchFamily="49" charset="-122"/>
                <a:cs typeface="方正大黑简体"/>
              </a:rPr>
              <a:t>  FDMA</a:t>
            </a:r>
            <a:r>
              <a:rPr lang="zh-CN" altLang="en-US" sz="2400" dirty="0">
                <a:latin typeface="黑体" panose="02010609060101010101" pitchFamily="49" charset="-122"/>
                <a:ea typeface="黑体" panose="02010609060101010101" pitchFamily="49" charset="-122"/>
                <a:cs typeface="方正大黑简体"/>
              </a:rPr>
              <a:t>系统频谱分隔示意图 </a:t>
            </a:r>
            <a:endParaRPr lang="zh-CN" altLang="en-US" sz="2400" dirty="0">
              <a:latin typeface="黑体" panose="02010609060101010101" pitchFamily="49" charset="-122"/>
              <a:ea typeface="黑体" panose="02010609060101010101" pitchFamily="49" charset="-122"/>
              <a:cs typeface="方正大黑简体"/>
            </a:endParaRPr>
          </a:p>
        </p:txBody>
      </p:sp>
      <p:sp>
        <p:nvSpPr>
          <p:cNvPr id="72707" name="Rectangle 4"/>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08" name="Rectangle 5"/>
          <p:cNvSpPr>
            <a:spLocks noChangeArrowheads="1"/>
          </p:cNvSpPr>
          <p:nvPr/>
        </p:nvSpPr>
        <p:spPr bwMode="auto">
          <a:xfrm>
            <a:off x="0" y="2566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709" name="Rectangle 8"/>
          <p:cNvSpPr>
            <a:spLocks noChangeArrowheads="1"/>
          </p:cNvSpPr>
          <p:nvPr/>
        </p:nvSpPr>
        <p:spPr bwMode="auto">
          <a:xfrm>
            <a:off x="0" y="2852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 name="Rectangle 3"/>
          <p:cNvSpPr txBox="1">
            <a:spLocks noChangeArrowheads="1"/>
          </p:cNvSpPr>
          <p:nvPr/>
        </p:nvSpPr>
        <p:spPr bwMode="auto">
          <a:xfrm>
            <a:off x="1120775" y="285750"/>
            <a:ext cx="7213600" cy="928688"/>
          </a:xfrm>
          <a:prstGeom prst="rect">
            <a:avLst/>
          </a:prstGeom>
          <a:noFill/>
          <a:ln w="9525">
            <a:noFill/>
            <a:miter lim="800000"/>
          </a:ln>
        </p:spPr>
        <p:txBody>
          <a:bodyPr anchor="ctr"/>
          <a:lstStyle/>
          <a:p>
            <a:pPr algn="ctr">
              <a:defRPr/>
            </a:pPr>
            <a:r>
              <a:rPr lang="en-US" altLang="zh-CN" sz="3600" dirty="0">
                <a:solidFill>
                  <a:schemeClr val="bg1"/>
                </a:solidFill>
                <a:latin typeface="黑体" panose="02010609060101010101" pitchFamily="49" charset="-122"/>
                <a:ea typeface="黑体" panose="02010609060101010101" pitchFamily="49" charset="-122"/>
                <a:cs typeface="+mj-cs"/>
              </a:rPr>
              <a:t>6.2 FDMA</a:t>
            </a:r>
            <a:r>
              <a:rPr lang="zh-CN" altLang="en-US" sz="3600" dirty="0">
                <a:solidFill>
                  <a:schemeClr val="bg1"/>
                </a:solidFill>
                <a:latin typeface="黑体" panose="02010609060101010101" pitchFamily="49" charset="-122"/>
                <a:ea typeface="黑体" panose="02010609060101010101" pitchFamily="49" charset="-122"/>
                <a:cs typeface="+mj-cs"/>
              </a:rPr>
              <a:t>方式</a:t>
            </a:r>
            <a:endParaRPr lang="zh-CN" altLang="en-US" sz="3600" dirty="0">
              <a:solidFill>
                <a:schemeClr val="bg1"/>
              </a:solidFill>
              <a:latin typeface="黑体" panose="02010609060101010101" pitchFamily="49" charset="-122"/>
              <a:ea typeface="黑体" panose="02010609060101010101" pitchFamily="49" charset="-122"/>
              <a:cs typeface="+mj-cs"/>
            </a:endParaRPr>
          </a:p>
        </p:txBody>
      </p:sp>
      <p:pic>
        <p:nvPicPr>
          <p:cNvPr id="72711" name="图片 8" descr="图片17.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285750" y="2571750"/>
            <a:ext cx="8502650" cy="2541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418" name="Rectangle 2"/>
          <p:cNvSpPr>
            <a:spLocks noChangeArrowheads="1"/>
          </p:cNvSpPr>
          <p:nvPr/>
        </p:nvSpPr>
        <p:spPr bwMode="auto">
          <a:xfrm>
            <a:off x="217487" y="838200"/>
            <a:ext cx="8709025" cy="467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marL="307975" indent="-307975" defTabSz="822325" eaLnBrk="0" hangingPunct="0">
              <a:defRPr sz="2000">
                <a:solidFill>
                  <a:schemeClr val="tx1"/>
                </a:solidFill>
                <a:latin typeface="Arial" panose="020B0604020202020204" pitchFamily="34" charset="0"/>
                <a:ea typeface="宋体" panose="02010600030101010101" pitchFamily="2" charset="-122"/>
              </a:defRPr>
            </a:lvl1pPr>
            <a:lvl2pPr marL="742950" indent="-285750" defTabSz="822325" eaLnBrk="0" hangingPunct="0">
              <a:defRPr sz="2000">
                <a:solidFill>
                  <a:schemeClr val="tx1"/>
                </a:solidFill>
                <a:latin typeface="Arial" panose="020B0604020202020204" pitchFamily="34" charset="0"/>
                <a:ea typeface="宋体" panose="02010600030101010101" pitchFamily="2" charset="-122"/>
              </a:defRPr>
            </a:lvl2pPr>
            <a:lvl3pPr marL="1143000" indent="-228600" defTabSz="822325" eaLnBrk="0" hangingPunct="0">
              <a:defRPr sz="2000">
                <a:solidFill>
                  <a:schemeClr val="tx1"/>
                </a:solidFill>
                <a:latin typeface="Arial" panose="020B0604020202020204" pitchFamily="34" charset="0"/>
                <a:ea typeface="宋体" panose="02010600030101010101" pitchFamily="2" charset="-122"/>
              </a:defRPr>
            </a:lvl3pPr>
            <a:lvl4pPr marL="1600200" indent="-228600" defTabSz="822325" eaLnBrk="0" hangingPunct="0">
              <a:defRPr sz="2000">
                <a:solidFill>
                  <a:schemeClr val="tx1"/>
                </a:solidFill>
                <a:latin typeface="Arial" panose="020B0604020202020204" pitchFamily="34" charset="0"/>
                <a:ea typeface="宋体" panose="02010600030101010101" pitchFamily="2" charset="-122"/>
              </a:defRPr>
            </a:lvl4pPr>
            <a:lvl5pPr marL="2057400" indent="-228600" defTabSz="822325" eaLnBrk="0" hangingPunct="0">
              <a:defRPr sz="2000">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cs typeface="方正大黑简体"/>
              </a:rPr>
              <a:t> （</a:t>
            </a:r>
            <a:r>
              <a:rPr lang="en-US" altLang="zh-CN" sz="2400" b="1" dirty="0">
                <a:latin typeface="黑体" panose="02010609060101010101" pitchFamily="49" charset="-122"/>
                <a:ea typeface="黑体" panose="02010609060101010101" pitchFamily="49" charset="-122"/>
                <a:cs typeface="方正大黑简体"/>
              </a:rPr>
              <a:t>2</a:t>
            </a:r>
            <a:r>
              <a:rPr lang="zh-CN" altLang="en-US" sz="2400" b="1" dirty="0">
                <a:latin typeface="黑体" panose="02010609060101010101" pitchFamily="49" charset="-122"/>
                <a:ea typeface="黑体" panose="02010609060101010101" pitchFamily="49" charset="-122"/>
                <a:cs typeface="方正大黑简体"/>
              </a:rPr>
              <a:t>）</a:t>
            </a:r>
            <a:r>
              <a:rPr lang="en-US" altLang="zh-CN" sz="2400" b="1" dirty="0">
                <a:latin typeface="黑体" panose="02010609060101010101" pitchFamily="49" charset="-122"/>
                <a:ea typeface="黑体" panose="02010609060101010101" pitchFamily="49" charset="-122"/>
                <a:cs typeface="方正大黑简体"/>
              </a:rPr>
              <a:t>FDMA</a:t>
            </a:r>
            <a:r>
              <a:rPr lang="zh-CN" altLang="en-US" sz="2400" b="1" dirty="0">
                <a:latin typeface="黑体" panose="02010609060101010101" pitchFamily="49" charset="-122"/>
                <a:ea typeface="黑体" panose="02010609060101010101" pitchFamily="49" charset="-122"/>
                <a:cs typeface="方正大黑简体"/>
              </a:rPr>
              <a:t>系统的特点</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chemeClr val="folHlink"/>
              </a:buClr>
              <a:buSzPct val="60000"/>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cs typeface="方正大黑简体"/>
              </a:rPr>
              <a:t>      ① </a:t>
            </a:r>
            <a:r>
              <a:rPr lang="zh-CN" altLang="en-US" sz="2400" b="1" dirty="0">
                <a:latin typeface="黑体" panose="02010609060101010101" pitchFamily="49" charset="-122"/>
                <a:ea typeface="黑体" panose="02010609060101010101" pitchFamily="49" charset="-122"/>
                <a:cs typeface="方正大黑简体"/>
              </a:rPr>
              <a:t>每信道占用一个载频，相邻载频之间的间隔应满足传输信号带宽的要求。 </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chemeClr val="folHlink"/>
              </a:buClr>
              <a:buSzPct val="60000"/>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cs typeface="方正大黑简体"/>
              </a:rPr>
              <a:t>      ② </a:t>
            </a:r>
            <a:r>
              <a:rPr lang="zh-CN" altLang="en-US" sz="2400" b="1" dirty="0">
                <a:latin typeface="黑体" panose="02010609060101010101" pitchFamily="49" charset="-122"/>
                <a:ea typeface="黑体" panose="02010609060101010101" pitchFamily="49" charset="-122"/>
                <a:cs typeface="方正大黑简体"/>
              </a:rPr>
              <a:t>符号时间远大于平均延迟扩展。 </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chemeClr val="folHlink"/>
              </a:buClr>
              <a:buSzPct val="60000"/>
              <a:buFont typeface="Wingdings" panose="05000000000000000000" pitchFamily="2" charset="2"/>
              <a:buNone/>
            </a:pPr>
            <a:r>
              <a:rPr lang="zh-CN" altLang="en-US" sz="2400" b="1" dirty="0" smtClean="0">
                <a:latin typeface="黑体" panose="02010609060101010101" pitchFamily="49" charset="-122"/>
                <a:ea typeface="黑体" panose="02010609060101010101" pitchFamily="49" charset="-122"/>
                <a:cs typeface="方正大黑简体"/>
              </a:rPr>
              <a:t>      ③ </a:t>
            </a:r>
            <a:r>
              <a:rPr lang="zh-CN" altLang="en-US" sz="2400" b="1" dirty="0">
                <a:latin typeface="黑体" panose="02010609060101010101" pitchFamily="49" charset="-122"/>
                <a:ea typeface="黑体" panose="02010609060101010101" pitchFamily="49" charset="-122"/>
                <a:cs typeface="方正大黑简体"/>
              </a:rPr>
              <a:t>基站复杂庞大，重复设置收发信设备。 </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chemeClr val="folHlink"/>
              </a:buClr>
              <a:buSzPct val="60000"/>
              <a:buFont typeface="Wingdings" panose="05000000000000000000" pitchFamily="2" charset="2"/>
              <a:buNone/>
            </a:pPr>
            <a:r>
              <a:rPr lang="en-US" altLang="zh-CN" sz="2400" b="1" dirty="0" smtClean="0">
                <a:latin typeface="黑体" panose="02010609060101010101" pitchFamily="49" charset="-122"/>
                <a:ea typeface="黑体" panose="02010609060101010101" pitchFamily="49" charset="-122"/>
                <a:cs typeface="方正大黑简体"/>
              </a:rPr>
              <a:t>      ④ </a:t>
            </a:r>
            <a:r>
              <a:rPr lang="en-US" altLang="zh-CN" sz="2400" b="1" dirty="0">
                <a:latin typeface="黑体" panose="02010609060101010101" pitchFamily="49" charset="-122"/>
                <a:ea typeface="黑体" panose="02010609060101010101" pitchFamily="49" charset="-122"/>
                <a:cs typeface="方正大黑简体"/>
              </a:rPr>
              <a:t>FDMA</a:t>
            </a:r>
            <a:r>
              <a:rPr lang="zh-CN" altLang="en-US" sz="2400" b="1" dirty="0">
                <a:latin typeface="黑体" panose="02010609060101010101" pitchFamily="49" charset="-122"/>
                <a:ea typeface="黑体" panose="02010609060101010101" pitchFamily="49" charset="-122"/>
                <a:cs typeface="方正大黑简体"/>
              </a:rPr>
              <a:t>系统每载波单个信道的设计，使得在接收设备中必须使用带通滤波器允许指定信道里的信号通过，滤除其它频率的信号，从而限制邻近信道间的相互干扰。</a:t>
            </a:r>
            <a:r>
              <a:rPr lang="en-US" altLang="zh-CN" sz="2400" b="1" dirty="0">
                <a:latin typeface="黑体" panose="02010609060101010101" pitchFamily="49" charset="-122"/>
                <a:ea typeface="黑体" panose="02010609060101010101" pitchFamily="49" charset="-122"/>
                <a:cs typeface="方正大黑简体"/>
              </a:rPr>
              <a:t> </a:t>
            </a:r>
            <a:endParaRPr lang="en-US" altLang="zh-CN" sz="24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chemeClr val="folHlink"/>
              </a:buClr>
              <a:buSzPct val="60000"/>
              <a:buFont typeface="Wingdings" panose="05000000000000000000" pitchFamily="2" charset="2"/>
              <a:buNone/>
            </a:pPr>
            <a:r>
              <a:rPr lang="en-US" altLang="zh-CN" sz="2400" b="1" dirty="0" smtClean="0">
                <a:latin typeface="黑体" panose="02010609060101010101" pitchFamily="49" charset="-122"/>
                <a:ea typeface="黑体" panose="02010609060101010101" pitchFamily="49" charset="-122"/>
                <a:cs typeface="方正大黑简体"/>
              </a:rPr>
              <a:t>      ⑤ </a:t>
            </a:r>
            <a:r>
              <a:rPr lang="zh-CN" altLang="en-US" sz="2400" b="1" dirty="0">
                <a:latin typeface="黑体" panose="02010609060101010101" pitchFamily="49" charset="-122"/>
                <a:ea typeface="黑体" panose="02010609060101010101" pitchFamily="49" charset="-122"/>
                <a:cs typeface="方正大黑简体"/>
              </a:rPr>
              <a:t>越区切换较为复杂和困难。 </a:t>
            </a:r>
            <a:endParaRPr lang="en-US" altLang="zh-CN" sz="2400" b="1" dirty="0">
              <a:latin typeface="黑体" panose="02010609060101010101" pitchFamily="49" charset="-122"/>
              <a:ea typeface="黑体" panose="02010609060101010101" pitchFamily="49" charset="-122"/>
              <a:cs typeface="方正大黑简体"/>
            </a:endParaRPr>
          </a:p>
        </p:txBody>
      </p:sp>
      <p:sp>
        <p:nvSpPr>
          <p:cNvPr id="73731" name="Rectangle 4"/>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32" name="Rectangle 5"/>
          <p:cNvSpPr>
            <a:spLocks noChangeArrowheads="1"/>
          </p:cNvSpPr>
          <p:nvPr/>
        </p:nvSpPr>
        <p:spPr bwMode="auto">
          <a:xfrm>
            <a:off x="0" y="2566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3733" name="Rectangle 6"/>
          <p:cNvSpPr>
            <a:spLocks noChangeArrowheads="1"/>
          </p:cNvSpPr>
          <p:nvPr/>
        </p:nvSpPr>
        <p:spPr bwMode="auto">
          <a:xfrm>
            <a:off x="0" y="2852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 name="Rectangle 3"/>
          <p:cNvSpPr txBox="1">
            <a:spLocks noChangeArrowheads="1"/>
          </p:cNvSpPr>
          <p:nvPr/>
        </p:nvSpPr>
        <p:spPr bwMode="auto">
          <a:xfrm>
            <a:off x="1120775" y="285750"/>
            <a:ext cx="7213600" cy="928688"/>
          </a:xfrm>
          <a:prstGeom prst="rect">
            <a:avLst/>
          </a:prstGeom>
          <a:noFill/>
          <a:ln w="9525">
            <a:noFill/>
            <a:miter lim="800000"/>
          </a:ln>
        </p:spPr>
        <p:txBody>
          <a:bodyPr anchor="ctr"/>
          <a:lstStyle/>
          <a:p>
            <a:pPr algn="ctr">
              <a:defRPr/>
            </a:pPr>
            <a:r>
              <a:rPr lang="en-US" altLang="zh-CN" sz="3600" dirty="0">
                <a:solidFill>
                  <a:schemeClr val="bg1"/>
                </a:solidFill>
                <a:latin typeface="黑体" panose="02010609060101010101" pitchFamily="49" charset="-122"/>
                <a:ea typeface="黑体" panose="02010609060101010101" pitchFamily="49" charset="-122"/>
                <a:cs typeface="+mj-cs"/>
              </a:rPr>
              <a:t>6.2 FDMA</a:t>
            </a:r>
            <a:r>
              <a:rPr lang="zh-CN" altLang="en-US" sz="3600" dirty="0">
                <a:solidFill>
                  <a:schemeClr val="bg1"/>
                </a:solidFill>
                <a:latin typeface="黑体" panose="02010609060101010101" pitchFamily="49" charset="-122"/>
                <a:ea typeface="黑体" panose="02010609060101010101" pitchFamily="49" charset="-122"/>
                <a:cs typeface="+mj-cs"/>
              </a:rPr>
              <a:t>方式</a:t>
            </a:r>
            <a:endParaRPr lang="zh-CN" altLang="en-US" sz="3600" dirty="0">
              <a:solidFill>
                <a:schemeClr val="bg1"/>
              </a:solidFill>
              <a:latin typeface="黑体" panose="02010609060101010101" pitchFamily="49" charset="-122"/>
              <a:ea typeface="黑体" panose="02010609060101010101" pitchFamily="49" charset="-122"/>
              <a:cs typeface="+mj-cs"/>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72418">
                                            <p:txEl>
                                              <p:pRg st="0" end="0"/>
                                            </p:txEl>
                                          </p:spTgt>
                                        </p:tgtEl>
                                        <p:attrNameLst>
                                          <p:attrName>style.visibility</p:attrName>
                                        </p:attrNameLst>
                                      </p:cBhvr>
                                      <p:to>
                                        <p:strVal val="visible"/>
                                      </p:to>
                                    </p:set>
                                    <p:anim calcmode="lin" valueType="num">
                                      <p:cBhvr>
                                        <p:cTn id="7" dur="500" fill="hold"/>
                                        <p:tgtEl>
                                          <p:spTgt spid="572418">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72418">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72418">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72418">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7241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72418">
                                            <p:txEl>
                                              <p:pRg st="1" end="1"/>
                                            </p:txEl>
                                          </p:spTgt>
                                        </p:tgtEl>
                                        <p:attrNameLst>
                                          <p:attrName>style.visibility</p:attrName>
                                        </p:attrNameLst>
                                      </p:cBhvr>
                                      <p:to>
                                        <p:strVal val="visible"/>
                                      </p:to>
                                    </p:set>
                                    <p:anim calcmode="lin" valueType="num">
                                      <p:cBhvr>
                                        <p:cTn id="16" dur="500" fill="hold"/>
                                        <p:tgtEl>
                                          <p:spTgt spid="572418">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72418">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72418">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72418">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7241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72418">
                                            <p:txEl>
                                              <p:pRg st="2" end="2"/>
                                            </p:txEl>
                                          </p:spTgt>
                                        </p:tgtEl>
                                        <p:attrNameLst>
                                          <p:attrName>style.visibility</p:attrName>
                                        </p:attrNameLst>
                                      </p:cBhvr>
                                      <p:to>
                                        <p:strVal val="visible"/>
                                      </p:to>
                                    </p:set>
                                    <p:anim calcmode="lin" valueType="num">
                                      <p:cBhvr>
                                        <p:cTn id="25" dur="500" fill="hold"/>
                                        <p:tgtEl>
                                          <p:spTgt spid="572418">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72418">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72418">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72418">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7241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572418">
                                            <p:txEl>
                                              <p:pRg st="3" end="3"/>
                                            </p:txEl>
                                          </p:spTgt>
                                        </p:tgtEl>
                                        <p:attrNameLst>
                                          <p:attrName>style.visibility</p:attrName>
                                        </p:attrNameLst>
                                      </p:cBhvr>
                                      <p:to>
                                        <p:strVal val="visible"/>
                                      </p:to>
                                    </p:set>
                                    <p:anim calcmode="lin" valueType="num">
                                      <p:cBhvr>
                                        <p:cTn id="34" dur="500" fill="hold"/>
                                        <p:tgtEl>
                                          <p:spTgt spid="572418">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572418">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572418">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572418">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572418">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572418">
                                            <p:txEl>
                                              <p:pRg st="4" end="4"/>
                                            </p:txEl>
                                          </p:spTgt>
                                        </p:tgtEl>
                                        <p:attrNameLst>
                                          <p:attrName>style.visibility</p:attrName>
                                        </p:attrNameLst>
                                      </p:cBhvr>
                                      <p:to>
                                        <p:strVal val="visible"/>
                                      </p:to>
                                    </p:set>
                                    <p:anim calcmode="lin" valueType="num">
                                      <p:cBhvr>
                                        <p:cTn id="43" dur="500" fill="hold"/>
                                        <p:tgtEl>
                                          <p:spTgt spid="572418">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572418">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572418">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572418">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57241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nodeType="clickEffect">
                                  <p:stCondLst>
                                    <p:cond delay="0"/>
                                  </p:stCondLst>
                                  <p:childTnLst>
                                    <p:set>
                                      <p:cBhvr>
                                        <p:cTn id="51" dur="1" fill="hold">
                                          <p:stCondLst>
                                            <p:cond delay="0"/>
                                          </p:stCondLst>
                                        </p:cTn>
                                        <p:tgtEl>
                                          <p:spTgt spid="572418">
                                            <p:txEl>
                                              <p:pRg st="5" end="5"/>
                                            </p:txEl>
                                          </p:spTgt>
                                        </p:tgtEl>
                                        <p:attrNameLst>
                                          <p:attrName>style.visibility</p:attrName>
                                        </p:attrNameLst>
                                      </p:cBhvr>
                                      <p:to>
                                        <p:strVal val="visible"/>
                                      </p:to>
                                    </p:set>
                                    <p:anim calcmode="lin" valueType="num">
                                      <p:cBhvr>
                                        <p:cTn id="52" dur="500" fill="hold"/>
                                        <p:tgtEl>
                                          <p:spTgt spid="572418">
                                            <p:txEl>
                                              <p:pRg st="5" end="5"/>
                                            </p:txEl>
                                          </p:spTgt>
                                        </p:tgtEl>
                                        <p:attrNameLst>
                                          <p:attrName>ppt_w</p:attrName>
                                        </p:attrNameLst>
                                      </p:cBhvr>
                                      <p:tavLst>
                                        <p:tav tm="0">
                                          <p:val>
                                            <p:strVal val="#ppt_w*0.05"/>
                                          </p:val>
                                        </p:tav>
                                        <p:tav tm="100000">
                                          <p:val>
                                            <p:strVal val="#ppt_w"/>
                                          </p:val>
                                        </p:tav>
                                      </p:tavLst>
                                    </p:anim>
                                    <p:anim calcmode="lin" valueType="num">
                                      <p:cBhvr>
                                        <p:cTn id="53" dur="500" fill="hold"/>
                                        <p:tgtEl>
                                          <p:spTgt spid="572418">
                                            <p:txEl>
                                              <p:pRg st="5" end="5"/>
                                            </p:txEl>
                                          </p:spTgt>
                                        </p:tgtEl>
                                        <p:attrNameLst>
                                          <p:attrName>ppt_h</p:attrName>
                                        </p:attrNameLst>
                                      </p:cBhvr>
                                      <p:tavLst>
                                        <p:tav tm="0">
                                          <p:val>
                                            <p:strVal val="#ppt_h"/>
                                          </p:val>
                                        </p:tav>
                                        <p:tav tm="100000">
                                          <p:val>
                                            <p:strVal val="#ppt_h"/>
                                          </p:val>
                                        </p:tav>
                                      </p:tavLst>
                                    </p:anim>
                                    <p:anim calcmode="lin" valueType="num">
                                      <p:cBhvr>
                                        <p:cTn id="54" dur="500" fill="hold"/>
                                        <p:tgtEl>
                                          <p:spTgt spid="572418">
                                            <p:txEl>
                                              <p:pRg st="5" end="5"/>
                                            </p:txEl>
                                          </p:spTgt>
                                        </p:tgtEl>
                                        <p:attrNameLst>
                                          <p:attrName>ppt_x</p:attrName>
                                        </p:attrNameLst>
                                      </p:cBhvr>
                                      <p:tavLst>
                                        <p:tav tm="0">
                                          <p:val>
                                            <p:strVal val="#ppt_x-.2"/>
                                          </p:val>
                                        </p:tav>
                                        <p:tav tm="100000">
                                          <p:val>
                                            <p:strVal val="#ppt_x"/>
                                          </p:val>
                                        </p:tav>
                                      </p:tavLst>
                                    </p:anim>
                                    <p:anim calcmode="lin" valueType="num">
                                      <p:cBhvr>
                                        <p:cTn id="55" dur="500" fill="hold"/>
                                        <p:tgtEl>
                                          <p:spTgt spid="572418">
                                            <p:txEl>
                                              <p:pRg st="5" end="5"/>
                                            </p:txEl>
                                          </p:spTgt>
                                        </p:tgtEl>
                                        <p:attrNameLst>
                                          <p:attrName>ppt_y</p:attrName>
                                        </p:attrNameLst>
                                      </p:cBhvr>
                                      <p:tavLst>
                                        <p:tav tm="0">
                                          <p:val>
                                            <p:strVal val="#ppt_y"/>
                                          </p:val>
                                        </p:tav>
                                        <p:tav tm="100000">
                                          <p:val>
                                            <p:strVal val="#ppt_y"/>
                                          </p:val>
                                        </p:tav>
                                      </p:tavLst>
                                    </p:anim>
                                    <p:animEffect transition="in" filter="fade">
                                      <p:cBhvr>
                                        <p:cTn id="56" dur="500"/>
                                        <p:tgtEl>
                                          <p:spTgt spid="57241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ChangeArrowheads="1"/>
          </p:cNvSpPr>
          <p:nvPr/>
        </p:nvSpPr>
        <p:spPr bwMode="auto">
          <a:xfrm>
            <a:off x="171450" y="1295400"/>
            <a:ext cx="8709025" cy="508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marL="307975" indent="-307975" defTabSz="822325" eaLnBrk="0" hangingPunct="0">
              <a:defRPr sz="2000">
                <a:solidFill>
                  <a:schemeClr val="tx1"/>
                </a:solidFill>
                <a:latin typeface="Arial" panose="020B0604020202020204" pitchFamily="34" charset="0"/>
                <a:ea typeface="宋体" panose="02010600030101010101" pitchFamily="2" charset="-122"/>
              </a:defRPr>
            </a:lvl1pPr>
            <a:lvl2pPr marL="742950" indent="-285750" defTabSz="822325" eaLnBrk="0" hangingPunct="0">
              <a:defRPr sz="2000">
                <a:solidFill>
                  <a:schemeClr val="tx1"/>
                </a:solidFill>
                <a:latin typeface="Arial" panose="020B0604020202020204" pitchFamily="34" charset="0"/>
                <a:ea typeface="宋体" panose="02010600030101010101" pitchFamily="2" charset="-122"/>
              </a:defRPr>
            </a:lvl2pPr>
            <a:lvl3pPr marL="1143000" indent="-228600" defTabSz="822325" eaLnBrk="0" hangingPunct="0">
              <a:defRPr sz="2000">
                <a:solidFill>
                  <a:schemeClr val="tx1"/>
                </a:solidFill>
                <a:latin typeface="Arial" panose="020B0604020202020204" pitchFamily="34" charset="0"/>
                <a:ea typeface="宋体" panose="02010600030101010101" pitchFamily="2" charset="-122"/>
              </a:defRPr>
            </a:lvl3pPr>
            <a:lvl4pPr marL="1600200" indent="-228600" defTabSz="822325" eaLnBrk="0" hangingPunct="0">
              <a:defRPr sz="2000">
                <a:solidFill>
                  <a:schemeClr val="tx1"/>
                </a:solidFill>
                <a:latin typeface="Arial" panose="020B0604020202020204" pitchFamily="34" charset="0"/>
                <a:ea typeface="宋体" panose="02010600030101010101" pitchFamily="2" charset="-122"/>
              </a:defRPr>
            </a:lvl4pPr>
            <a:lvl5pPr marL="2057400" indent="-228600" defTabSz="822325" eaLnBrk="0" hangingPunct="0">
              <a:defRPr sz="2000">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60000"/>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cs typeface="方正大黑简体"/>
              </a:rPr>
              <a:t>（</a:t>
            </a:r>
            <a:r>
              <a:rPr lang="en-US" altLang="zh-CN" sz="2400" b="1" dirty="0">
                <a:latin typeface="黑体" panose="02010609060101010101" pitchFamily="49" charset="-122"/>
                <a:ea typeface="黑体" panose="02010609060101010101" pitchFamily="49" charset="-122"/>
                <a:cs typeface="方正大黑简体"/>
              </a:rPr>
              <a:t>1</a:t>
            </a:r>
            <a:r>
              <a:rPr lang="zh-CN" altLang="en-US" sz="2400" b="1" dirty="0">
                <a:latin typeface="黑体" panose="02010609060101010101" pitchFamily="49" charset="-122"/>
                <a:ea typeface="黑体" panose="02010609060101010101" pitchFamily="49" charset="-122"/>
                <a:cs typeface="方正大黑简体"/>
              </a:rPr>
              <a:t>）</a:t>
            </a:r>
            <a:r>
              <a:rPr lang="en-US" altLang="zh-CN" sz="2400" b="1" dirty="0">
                <a:latin typeface="黑体" panose="02010609060101010101" pitchFamily="49" charset="-122"/>
                <a:ea typeface="黑体" panose="02010609060101010101" pitchFamily="49" charset="-122"/>
                <a:cs typeface="方正大黑简体"/>
              </a:rPr>
              <a:t>TDMA</a:t>
            </a:r>
            <a:r>
              <a:rPr lang="zh-CN" altLang="en-US" sz="2400" b="1" dirty="0">
                <a:latin typeface="黑体" panose="02010609060101010101" pitchFamily="49" charset="-122"/>
                <a:ea typeface="黑体" panose="02010609060101010101" pitchFamily="49" charset="-122"/>
                <a:cs typeface="方正大黑简体"/>
              </a:rPr>
              <a:t>系统原理</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chemeClr val="folHlink"/>
              </a:buClr>
              <a:buSzPct val="60000"/>
              <a:buFont typeface="Wingdings" panose="05000000000000000000" pitchFamily="2" charset="2"/>
              <a:buChar char="n"/>
            </a:pPr>
            <a:r>
              <a:rPr lang="en-US" altLang="zh-CN" sz="2400" b="1" dirty="0">
                <a:latin typeface="黑体" panose="02010609060101010101" pitchFamily="49" charset="-122"/>
                <a:ea typeface="黑体" panose="02010609060101010101" pitchFamily="49" charset="-122"/>
                <a:cs typeface="方正大黑简体"/>
              </a:rPr>
              <a:t>TDMA</a:t>
            </a:r>
            <a:r>
              <a:rPr lang="zh-CN" altLang="en-US" sz="2400" b="1" dirty="0">
                <a:latin typeface="黑体" panose="02010609060101010101" pitchFamily="49" charset="-122"/>
                <a:ea typeface="黑体" panose="02010609060101010101" pitchFamily="49" charset="-122"/>
                <a:cs typeface="方正大黑简体"/>
              </a:rPr>
              <a:t>是在一个宽带的无线载波上，把时间分成周期性的帧，每一帧再分割成若干时隙（无论帧或时隙都是互不重叠的），每个时隙就是一个通信信道，分配给一个用户。 </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chemeClr val="folHlink"/>
              </a:buClr>
              <a:buSzPct val="60000"/>
              <a:buFont typeface="Wingdings" panose="05000000000000000000" pitchFamily="2" charset="2"/>
              <a:buChar char="n"/>
            </a:pPr>
            <a:r>
              <a:rPr lang="zh-CN" altLang="en-US" sz="2400" b="1" dirty="0">
                <a:latin typeface="黑体" panose="02010609060101010101" pitchFamily="49" charset="-122"/>
                <a:ea typeface="黑体" panose="02010609060101010101" pitchFamily="49" charset="-122"/>
                <a:cs typeface="方正大黑简体"/>
              </a:rPr>
              <a:t>系统根据一定的时隙分配原则，使各个移动台在每帧内只能按指定的时隙向基站发射信号（突发信号），在满足定时和同步的条件下，基站可以在各时隙中接收到各移动台的信号而互不干扰。同时，基站发向各个移动台的信号都按顺序安排在预定的时隙中传输，各移动台只要在指定的时隙内接收，就能在合路的信号（</a:t>
            </a:r>
            <a:r>
              <a:rPr lang="en-US" altLang="zh-CN" sz="2400" b="1" dirty="0">
                <a:latin typeface="黑体" panose="02010609060101010101" pitchFamily="49" charset="-122"/>
                <a:ea typeface="黑体" panose="02010609060101010101" pitchFamily="49" charset="-122"/>
                <a:cs typeface="方正大黑简体"/>
              </a:rPr>
              <a:t>TDM</a:t>
            </a:r>
            <a:r>
              <a:rPr lang="zh-CN" altLang="en-US" sz="2400" b="1" dirty="0">
                <a:latin typeface="黑体" panose="02010609060101010101" pitchFamily="49" charset="-122"/>
                <a:ea typeface="黑体" panose="02010609060101010101" pitchFamily="49" charset="-122"/>
                <a:cs typeface="方正大黑简体"/>
              </a:rPr>
              <a:t>信号）中把发给它的信号区分出来。 </a:t>
            </a:r>
            <a:endParaRPr lang="en-US" altLang="zh-CN" sz="2400" b="1" dirty="0">
              <a:latin typeface="黑体" panose="02010609060101010101" pitchFamily="49" charset="-122"/>
              <a:ea typeface="黑体" panose="02010609060101010101" pitchFamily="49" charset="-122"/>
              <a:cs typeface="方正大黑简体"/>
            </a:endParaRPr>
          </a:p>
        </p:txBody>
      </p:sp>
      <p:sp>
        <p:nvSpPr>
          <p:cNvPr id="74755" name="Rectangle 3"/>
          <p:cNvSpPr>
            <a:spLocks noGrp="1" noChangeArrowheads="1"/>
          </p:cNvSpPr>
          <p:nvPr>
            <p:ph type="title" idx="4294967295"/>
          </p:nvPr>
        </p:nvSpPr>
        <p:spPr>
          <a:xfrm>
            <a:off x="1066800" y="533400"/>
            <a:ext cx="7213600" cy="646113"/>
          </a:xfrm>
        </p:spPr>
        <p:txBody>
          <a:bodyPr/>
          <a:lstStyle/>
          <a:p>
            <a:pPr eaLnBrk="1" hangingPunct="1"/>
            <a:r>
              <a:rPr lang="en-US" altLang="zh-CN" sz="3600" dirty="0" smtClean="0">
                <a:solidFill>
                  <a:schemeClr val="tx1"/>
                </a:solidFill>
                <a:latin typeface="黑体" panose="02010609060101010101" pitchFamily="49" charset="-122"/>
                <a:cs typeface="方正大黑简体"/>
              </a:rPr>
              <a:t>2.TDM</a:t>
            </a:r>
            <a:r>
              <a:rPr lang="zh-CN" altLang="en-US" sz="3600" dirty="0" smtClean="0">
                <a:solidFill>
                  <a:schemeClr val="tx1"/>
                </a:solidFill>
                <a:latin typeface="黑体" panose="02010609060101010101" pitchFamily="49" charset="-122"/>
                <a:cs typeface="方正大黑简体"/>
              </a:rPr>
              <a:t>方式</a:t>
            </a:r>
            <a:endParaRPr lang="zh-CN" altLang="en-US" sz="3600" dirty="0" smtClean="0">
              <a:solidFill>
                <a:schemeClr val="tx1"/>
              </a:solidFill>
              <a:latin typeface="黑体" panose="02010609060101010101" pitchFamily="49" charset="-122"/>
              <a:cs typeface="方正大黑简体"/>
            </a:endParaRPr>
          </a:p>
        </p:txBody>
      </p:sp>
      <p:sp>
        <p:nvSpPr>
          <p:cNvPr id="74756" name="Rectangle 4"/>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57" name="Rectangle 5"/>
          <p:cNvSpPr>
            <a:spLocks noChangeArrowheads="1"/>
          </p:cNvSpPr>
          <p:nvPr/>
        </p:nvSpPr>
        <p:spPr bwMode="auto">
          <a:xfrm>
            <a:off x="0" y="2566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4758" name="Rectangle 6"/>
          <p:cNvSpPr>
            <a:spLocks noChangeArrowheads="1"/>
          </p:cNvSpPr>
          <p:nvPr/>
        </p:nvSpPr>
        <p:spPr bwMode="auto">
          <a:xfrm>
            <a:off x="0" y="2852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73442">
                                            <p:txEl>
                                              <p:pRg st="0" end="0"/>
                                            </p:txEl>
                                          </p:spTgt>
                                        </p:tgtEl>
                                        <p:attrNameLst>
                                          <p:attrName>style.visibility</p:attrName>
                                        </p:attrNameLst>
                                      </p:cBhvr>
                                      <p:to>
                                        <p:strVal val="visible"/>
                                      </p:to>
                                    </p:set>
                                    <p:anim calcmode="lin" valueType="num">
                                      <p:cBhvr>
                                        <p:cTn id="7" dur="500" fill="hold"/>
                                        <p:tgtEl>
                                          <p:spTgt spid="573442">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73442">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73442">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73442">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7344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73442">
                                            <p:txEl>
                                              <p:pRg st="1" end="1"/>
                                            </p:txEl>
                                          </p:spTgt>
                                        </p:tgtEl>
                                        <p:attrNameLst>
                                          <p:attrName>style.visibility</p:attrName>
                                        </p:attrNameLst>
                                      </p:cBhvr>
                                      <p:to>
                                        <p:strVal val="visible"/>
                                      </p:to>
                                    </p:set>
                                    <p:anim calcmode="lin" valueType="num">
                                      <p:cBhvr>
                                        <p:cTn id="16" dur="500" fill="hold"/>
                                        <p:tgtEl>
                                          <p:spTgt spid="573442">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73442">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73442">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73442">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73442">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73442">
                                            <p:txEl>
                                              <p:pRg st="2" end="2"/>
                                            </p:txEl>
                                          </p:spTgt>
                                        </p:tgtEl>
                                        <p:attrNameLst>
                                          <p:attrName>style.visibility</p:attrName>
                                        </p:attrNameLst>
                                      </p:cBhvr>
                                      <p:to>
                                        <p:strVal val="visible"/>
                                      </p:to>
                                    </p:set>
                                    <p:anim calcmode="lin" valueType="num">
                                      <p:cBhvr>
                                        <p:cTn id="25" dur="500" fill="hold"/>
                                        <p:tgtEl>
                                          <p:spTgt spid="573442">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73442">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73442">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73442">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734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1.2 </a:t>
            </a:r>
            <a:r>
              <a:rPr lang="zh-CN" altLang="en-US" sz="3800" dirty="0" smtClean="0"/>
              <a:t>移动通信的发展历程</a:t>
            </a:r>
            <a:endParaRPr lang="zh-CN" altLang="en-US" sz="3800" dirty="0" smtClean="0"/>
          </a:p>
        </p:txBody>
      </p:sp>
      <p:sp>
        <p:nvSpPr>
          <p:cNvPr id="11267" name="Rectangle 3"/>
          <p:cNvSpPr>
            <a:spLocks noGrp="1" noChangeArrowheads="1"/>
          </p:cNvSpPr>
          <p:nvPr>
            <p:ph type="body" idx="1"/>
          </p:nvPr>
        </p:nvSpPr>
        <p:spPr>
          <a:xfrm>
            <a:off x="457200" y="1600200"/>
            <a:ext cx="8229600" cy="4267200"/>
          </a:xfrm>
        </p:spPr>
        <p:txBody>
          <a:bodyPr/>
          <a:lstStyle/>
          <a:p>
            <a:pPr eaLnBrk="1" hangingPunct="1">
              <a:lnSpc>
                <a:spcPct val="150000"/>
              </a:lnSpc>
            </a:pPr>
            <a:r>
              <a:rPr lang="en-US" altLang="zh-CN" sz="3200" b="1" dirty="0" smtClean="0"/>
              <a:t>     </a:t>
            </a:r>
            <a:r>
              <a:rPr lang="zh-CN" altLang="zh-CN" sz="3200" b="1" dirty="0" smtClean="0"/>
              <a:t>（</a:t>
            </a:r>
            <a:r>
              <a:rPr lang="en-US" altLang="zh-CN" sz="3200" b="1" dirty="0" smtClean="0"/>
              <a:t>3</a:t>
            </a:r>
            <a:r>
              <a:rPr lang="zh-CN" altLang="zh-CN" sz="3200" b="1" dirty="0" smtClean="0"/>
              <a:t>）第</a:t>
            </a:r>
            <a:r>
              <a:rPr lang="en-US" altLang="zh-CN" sz="3200" b="1" dirty="0" smtClean="0"/>
              <a:t>3</a:t>
            </a:r>
            <a:r>
              <a:rPr lang="zh-CN" altLang="zh-CN" sz="3200" b="1" dirty="0" smtClean="0"/>
              <a:t>阶段从</a:t>
            </a:r>
            <a:r>
              <a:rPr lang="en-US" altLang="zh-CN" sz="3200" b="1" dirty="0" smtClean="0"/>
              <a:t>20</a:t>
            </a:r>
            <a:r>
              <a:rPr lang="zh-CN" altLang="zh-CN" sz="3200" b="1" dirty="0" smtClean="0"/>
              <a:t>世纪</a:t>
            </a:r>
            <a:r>
              <a:rPr lang="en-US" altLang="zh-CN" sz="3200" b="1" dirty="0" smtClean="0"/>
              <a:t>60</a:t>
            </a:r>
            <a:r>
              <a:rPr lang="zh-CN" altLang="zh-CN" sz="3200" b="1" dirty="0" smtClean="0"/>
              <a:t>年代中期到</a:t>
            </a:r>
            <a:r>
              <a:rPr lang="en-US" altLang="zh-CN" sz="3200" b="1" dirty="0" smtClean="0"/>
              <a:t>70</a:t>
            </a:r>
            <a:r>
              <a:rPr lang="zh-CN" altLang="zh-CN" sz="3200" b="1" dirty="0" smtClean="0"/>
              <a:t>年代中期。</a:t>
            </a:r>
            <a:endParaRPr lang="en-US" altLang="zh-CN" sz="3200" b="1" dirty="0" smtClean="0"/>
          </a:p>
          <a:p>
            <a:pPr eaLnBrk="1" hangingPunct="1">
              <a:lnSpc>
                <a:spcPct val="150000"/>
              </a:lnSpc>
            </a:pPr>
            <a:r>
              <a:rPr lang="en-US" altLang="zh-CN" sz="3200" b="1" dirty="0" smtClean="0"/>
              <a:t>      </a:t>
            </a:r>
            <a:r>
              <a:rPr lang="zh-CN" altLang="zh-CN" sz="3200" b="1" dirty="0" smtClean="0"/>
              <a:t>采用大区制、中小容量系统，实现了无线频谱自动选择并接续到公用电话网中。</a:t>
            </a:r>
            <a:endParaRPr lang="en-US" altLang="zh-CN" sz="3200" b="1" dirty="0" smtClean="0"/>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ChangeArrowheads="1"/>
          </p:cNvSpPr>
          <p:nvPr/>
        </p:nvSpPr>
        <p:spPr bwMode="auto">
          <a:xfrm>
            <a:off x="180975" y="990600"/>
            <a:ext cx="8709025" cy="494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marL="307975" indent="-307975" defTabSz="822325" eaLnBrk="0" hangingPunct="0">
              <a:defRPr sz="2000">
                <a:solidFill>
                  <a:schemeClr val="tx1"/>
                </a:solidFill>
                <a:latin typeface="Arial" panose="020B0604020202020204" pitchFamily="34" charset="0"/>
                <a:ea typeface="宋体" panose="02010600030101010101" pitchFamily="2" charset="-122"/>
              </a:defRPr>
            </a:lvl1pPr>
            <a:lvl2pPr marL="742950" indent="-285750" defTabSz="822325" eaLnBrk="0" hangingPunct="0">
              <a:defRPr sz="2000">
                <a:solidFill>
                  <a:schemeClr val="tx1"/>
                </a:solidFill>
                <a:latin typeface="Arial" panose="020B0604020202020204" pitchFamily="34" charset="0"/>
                <a:ea typeface="宋体" panose="02010600030101010101" pitchFamily="2" charset="-122"/>
              </a:defRPr>
            </a:lvl2pPr>
            <a:lvl3pPr marL="1143000" indent="-228600" defTabSz="822325" eaLnBrk="0" hangingPunct="0">
              <a:defRPr sz="2000">
                <a:solidFill>
                  <a:schemeClr val="tx1"/>
                </a:solidFill>
                <a:latin typeface="Arial" panose="020B0604020202020204" pitchFamily="34" charset="0"/>
                <a:ea typeface="宋体" panose="02010600030101010101" pitchFamily="2" charset="-122"/>
              </a:defRPr>
            </a:lvl3pPr>
            <a:lvl4pPr marL="1600200" indent="-228600" defTabSz="822325" eaLnBrk="0" hangingPunct="0">
              <a:defRPr sz="2000">
                <a:solidFill>
                  <a:schemeClr val="tx1"/>
                </a:solidFill>
                <a:latin typeface="Arial" panose="020B0604020202020204" pitchFamily="34" charset="0"/>
                <a:ea typeface="宋体" panose="02010600030101010101" pitchFamily="2" charset="-122"/>
              </a:defRPr>
            </a:lvl4pPr>
            <a:lvl5pPr marL="2057400" indent="-228600" defTabSz="822325" eaLnBrk="0" hangingPunct="0">
              <a:defRPr sz="2000">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None/>
            </a:pPr>
            <a:r>
              <a:rPr lang="en-US" altLang="zh-CN" sz="2400" dirty="0">
                <a:latin typeface="黑体" panose="02010609060101010101" pitchFamily="49" charset="-122"/>
                <a:ea typeface="黑体" panose="02010609060101010101" pitchFamily="49" charset="-122"/>
                <a:cs typeface="方正大黑简体"/>
              </a:rPr>
              <a:t>TDMA</a:t>
            </a:r>
            <a:r>
              <a:rPr lang="zh-CN" altLang="en-US" sz="2400" dirty="0">
                <a:latin typeface="黑体" panose="02010609060101010101" pitchFamily="49" charset="-122"/>
                <a:ea typeface="黑体" panose="02010609060101010101" pitchFamily="49" charset="-122"/>
                <a:cs typeface="方正大黑简体"/>
              </a:rPr>
              <a:t>系统的工作示意图</a:t>
            </a:r>
            <a:endParaRPr lang="en-US" altLang="zh-CN" sz="2400" dirty="0">
              <a:latin typeface="黑体" panose="02010609060101010101" pitchFamily="49" charset="-122"/>
              <a:ea typeface="黑体" panose="02010609060101010101" pitchFamily="49" charset="-122"/>
              <a:cs typeface="方正大黑简体"/>
            </a:endParaRPr>
          </a:p>
        </p:txBody>
      </p:sp>
      <p:sp>
        <p:nvSpPr>
          <p:cNvPr id="75779" name="Rectangle 3"/>
          <p:cNvSpPr>
            <a:spLocks noGrp="1" noChangeArrowheads="1"/>
          </p:cNvSpPr>
          <p:nvPr>
            <p:ph type="title" idx="4294967295"/>
          </p:nvPr>
        </p:nvSpPr>
        <p:spPr>
          <a:xfrm>
            <a:off x="1120775" y="192088"/>
            <a:ext cx="7213600" cy="1143000"/>
          </a:xfrm>
        </p:spPr>
        <p:txBody>
          <a:bodyPr/>
          <a:lstStyle/>
          <a:p>
            <a:pPr eaLnBrk="1" hangingPunct="1"/>
            <a:r>
              <a:rPr lang="en-US" altLang="zh-CN" sz="3600" dirty="0" smtClean="0">
                <a:solidFill>
                  <a:schemeClr val="bg1"/>
                </a:solidFill>
                <a:latin typeface="黑体" panose="02010609060101010101" pitchFamily="49" charset="-122"/>
                <a:cs typeface="方正大黑简体"/>
              </a:rPr>
              <a:t>6.3 TDMA</a:t>
            </a:r>
            <a:r>
              <a:rPr lang="zh-CN" altLang="en-US" sz="3600" dirty="0" smtClean="0">
                <a:solidFill>
                  <a:schemeClr val="bg1"/>
                </a:solidFill>
                <a:latin typeface="黑体" panose="02010609060101010101" pitchFamily="49" charset="-122"/>
                <a:cs typeface="方正大黑简体"/>
              </a:rPr>
              <a:t>方式</a:t>
            </a:r>
            <a:endParaRPr lang="zh-CN" altLang="en-US" sz="3600" dirty="0" smtClean="0">
              <a:solidFill>
                <a:schemeClr val="bg1"/>
              </a:solidFill>
              <a:latin typeface="黑体" panose="02010609060101010101" pitchFamily="49" charset="-122"/>
              <a:cs typeface="方正大黑简体"/>
            </a:endParaRPr>
          </a:p>
        </p:txBody>
      </p:sp>
      <p:sp>
        <p:nvSpPr>
          <p:cNvPr id="75780" name="Rectangle 4"/>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781" name="Rectangle 5"/>
          <p:cNvSpPr>
            <a:spLocks noChangeArrowheads="1"/>
          </p:cNvSpPr>
          <p:nvPr/>
        </p:nvSpPr>
        <p:spPr bwMode="auto">
          <a:xfrm>
            <a:off x="0" y="2566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782" name="Rectangle 6"/>
          <p:cNvSpPr>
            <a:spLocks noChangeArrowheads="1"/>
          </p:cNvSpPr>
          <p:nvPr/>
        </p:nvSpPr>
        <p:spPr bwMode="auto">
          <a:xfrm>
            <a:off x="0" y="2852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5783" name="Rectangle 8"/>
          <p:cNvSpPr>
            <a:spLocks noChangeArrowheads="1"/>
          </p:cNvSpPr>
          <p:nvPr/>
        </p:nvSpPr>
        <p:spPr bwMode="auto">
          <a:xfrm>
            <a:off x="0" y="27622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75784" name="Picture 9" descr="图6-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3413" y="2057400"/>
            <a:ext cx="7545387" cy="324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7538" name="Rectangle 2"/>
          <p:cNvSpPr>
            <a:spLocks noChangeArrowheads="1"/>
          </p:cNvSpPr>
          <p:nvPr/>
        </p:nvSpPr>
        <p:spPr bwMode="auto">
          <a:xfrm>
            <a:off x="76200" y="1066800"/>
            <a:ext cx="8709025"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marL="307975" indent="-307975" defTabSz="822325" eaLnBrk="0" hangingPunct="0">
              <a:defRPr sz="2000">
                <a:solidFill>
                  <a:schemeClr val="tx1"/>
                </a:solidFill>
                <a:latin typeface="Arial" panose="020B0604020202020204" pitchFamily="34" charset="0"/>
                <a:ea typeface="宋体" panose="02010600030101010101" pitchFamily="2" charset="-122"/>
              </a:defRPr>
            </a:lvl1pPr>
            <a:lvl2pPr marL="742950" indent="-285750" defTabSz="822325" eaLnBrk="0" hangingPunct="0">
              <a:defRPr sz="2000">
                <a:solidFill>
                  <a:schemeClr val="tx1"/>
                </a:solidFill>
                <a:latin typeface="Arial" panose="020B0604020202020204" pitchFamily="34" charset="0"/>
                <a:ea typeface="宋体" panose="02010600030101010101" pitchFamily="2" charset="-122"/>
              </a:defRPr>
            </a:lvl2pPr>
            <a:lvl3pPr marL="1143000" indent="-228600" defTabSz="822325" eaLnBrk="0" hangingPunct="0">
              <a:defRPr sz="2000">
                <a:solidFill>
                  <a:schemeClr val="tx1"/>
                </a:solidFill>
                <a:latin typeface="Arial" panose="020B0604020202020204" pitchFamily="34" charset="0"/>
                <a:ea typeface="宋体" panose="02010600030101010101" pitchFamily="2" charset="-122"/>
              </a:defRPr>
            </a:lvl3pPr>
            <a:lvl4pPr marL="1600200" indent="-228600" defTabSz="822325" eaLnBrk="0" hangingPunct="0">
              <a:defRPr sz="2000">
                <a:solidFill>
                  <a:schemeClr val="tx1"/>
                </a:solidFill>
                <a:latin typeface="Arial" panose="020B0604020202020204" pitchFamily="34" charset="0"/>
                <a:ea typeface="宋体" panose="02010600030101010101" pitchFamily="2" charset="-122"/>
              </a:defRPr>
            </a:lvl4pPr>
            <a:lvl5pPr marL="2057400" indent="-228600" defTabSz="822325" eaLnBrk="0" hangingPunct="0">
              <a:defRPr sz="2000">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20000"/>
              </a:spcBef>
              <a:buClr>
                <a:schemeClr val="folHlink"/>
              </a:buClr>
              <a:buSzPct val="60000"/>
              <a:buFont typeface="Wingdings" panose="05000000000000000000" pitchFamily="2" charset="2"/>
              <a:buNone/>
            </a:pPr>
            <a:r>
              <a:rPr lang="zh-CN" altLang="en-US" sz="2400" b="1" dirty="0">
                <a:latin typeface="黑体" panose="02010609060101010101" pitchFamily="49" charset="-122"/>
                <a:ea typeface="黑体" panose="02010609060101010101" pitchFamily="49" charset="-122"/>
                <a:cs typeface="方正大黑简体"/>
              </a:rPr>
              <a:t>（</a:t>
            </a:r>
            <a:r>
              <a:rPr lang="en-US" altLang="zh-CN" sz="2400" b="1" dirty="0">
                <a:latin typeface="黑体" panose="02010609060101010101" pitchFamily="49" charset="-122"/>
                <a:ea typeface="黑体" panose="02010609060101010101" pitchFamily="49" charset="-122"/>
                <a:cs typeface="方正大黑简体"/>
              </a:rPr>
              <a:t>2</a:t>
            </a:r>
            <a:r>
              <a:rPr lang="zh-CN" altLang="en-US" sz="2400" b="1" dirty="0">
                <a:latin typeface="黑体" panose="02010609060101010101" pitchFamily="49" charset="-122"/>
                <a:ea typeface="黑体" panose="02010609060101010101" pitchFamily="49" charset="-122"/>
                <a:cs typeface="方正大黑简体"/>
              </a:rPr>
              <a:t>）</a:t>
            </a:r>
            <a:r>
              <a:rPr lang="en-US" altLang="zh-CN" sz="2400" b="1" dirty="0">
                <a:latin typeface="黑体" panose="02010609060101010101" pitchFamily="49" charset="-122"/>
                <a:ea typeface="黑体" panose="02010609060101010101" pitchFamily="49" charset="-122"/>
                <a:cs typeface="方正大黑简体"/>
              </a:rPr>
              <a:t>TDMA</a:t>
            </a:r>
            <a:r>
              <a:rPr lang="zh-CN" altLang="en-US" sz="2400" b="1" dirty="0">
                <a:latin typeface="黑体" panose="02010609060101010101" pitchFamily="49" charset="-122"/>
                <a:ea typeface="黑体" panose="02010609060101010101" pitchFamily="49" charset="-122"/>
                <a:cs typeface="方正大黑简体"/>
              </a:rPr>
              <a:t>系统的特点</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30000"/>
              </a:lnSpc>
            </a:pPr>
            <a:r>
              <a:rPr lang="zh-CN" altLang="en-US" sz="2400" b="1" dirty="0" smtClean="0">
                <a:latin typeface="黑体" panose="02010609060101010101" pitchFamily="49" charset="-122"/>
                <a:ea typeface="黑体" panose="02010609060101010101" pitchFamily="49" charset="-122"/>
                <a:cs typeface="方正大黑简体"/>
              </a:rPr>
              <a:t>      ① </a:t>
            </a:r>
            <a:r>
              <a:rPr lang="zh-CN" altLang="en-US" sz="2400" b="1" dirty="0">
                <a:latin typeface="黑体" panose="02010609060101010101" pitchFamily="49" charset="-122"/>
                <a:ea typeface="黑体" panose="02010609060101010101" pitchFamily="49" charset="-122"/>
                <a:cs typeface="方正大黑简体"/>
              </a:rPr>
              <a:t>突发传输的速率高，远大于语音编码速率。</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30000"/>
              </a:lnSpc>
            </a:pPr>
            <a:r>
              <a:rPr lang="zh-CN" altLang="en-US" sz="2400" b="1" dirty="0" smtClean="0">
                <a:latin typeface="黑体" panose="02010609060101010101" pitchFamily="49" charset="-122"/>
                <a:ea typeface="黑体" panose="02010609060101010101" pitchFamily="49" charset="-122"/>
                <a:cs typeface="方正大黑简体"/>
              </a:rPr>
              <a:t>      ② </a:t>
            </a:r>
            <a:r>
              <a:rPr lang="zh-CN" altLang="en-US" sz="2400" b="1" dirty="0">
                <a:latin typeface="黑体" panose="02010609060101010101" pitchFamily="49" charset="-122"/>
                <a:ea typeface="黑体" panose="02010609060101010101" pitchFamily="49" charset="-122"/>
                <a:cs typeface="方正大黑简体"/>
              </a:rPr>
              <a:t>发射信号速率随</a:t>
            </a:r>
            <a:r>
              <a:rPr lang="en-US" altLang="zh-CN" sz="2400" b="1" dirty="0">
                <a:latin typeface="黑体" panose="02010609060101010101" pitchFamily="49" charset="-122"/>
                <a:ea typeface="黑体" panose="02010609060101010101" pitchFamily="49" charset="-122"/>
                <a:cs typeface="方正大黑简体"/>
              </a:rPr>
              <a:t>N</a:t>
            </a:r>
            <a:r>
              <a:rPr lang="zh-CN" altLang="en-US" sz="2400" b="1" dirty="0">
                <a:latin typeface="黑体" panose="02010609060101010101" pitchFamily="49" charset="-122"/>
                <a:ea typeface="黑体" panose="02010609060101010101" pitchFamily="49" charset="-122"/>
                <a:cs typeface="方正大黑简体"/>
              </a:rPr>
              <a:t>的增大而提高，如果达到</a:t>
            </a:r>
            <a:r>
              <a:rPr lang="en-US" altLang="zh-CN" sz="2400" b="1" dirty="0">
                <a:latin typeface="黑体" panose="02010609060101010101" pitchFamily="49" charset="-122"/>
                <a:ea typeface="黑体" panose="02010609060101010101" pitchFamily="49" charset="-122"/>
                <a:cs typeface="方正大黑简体"/>
              </a:rPr>
              <a:t>100 kbps</a:t>
            </a:r>
            <a:r>
              <a:rPr lang="zh-CN" altLang="en-US" sz="2400" b="1" dirty="0">
                <a:latin typeface="黑体" panose="02010609060101010101" pitchFamily="49" charset="-122"/>
                <a:ea typeface="黑体" panose="02010609060101010101" pitchFamily="49" charset="-122"/>
                <a:cs typeface="方正大黑简体"/>
              </a:rPr>
              <a:t>以上，码间串扰就将加大，必须采用自适应均衡，以补偿传输失真。</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30000"/>
              </a:lnSpc>
            </a:pPr>
            <a:r>
              <a:rPr lang="zh-CN" altLang="en-US" sz="2400" b="1" dirty="0" smtClean="0">
                <a:latin typeface="黑体" panose="02010609060101010101" pitchFamily="49" charset="-122"/>
                <a:ea typeface="黑体" panose="02010609060101010101" pitchFamily="49" charset="-122"/>
                <a:cs typeface="方正大黑简体"/>
              </a:rPr>
              <a:t>      ③ </a:t>
            </a:r>
            <a:r>
              <a:rPr lang="en-US" altLang="zh-CN" sz="2400" b="1" dirty="0">
                <a:latin typeface="黑体" panose="02010609060101010101" pitchFamily="49" charset="-122"/>
                <a:ea typeface="黑体" panose="02010609060101010101" pitchFamily="49" charset="-122"/>
                <a:cs typeface="方正大黑简体"/>
              </a:rPr>
              <a:t>TDMA</a:t>
            </a:r>
            <a:r>
              <a:rPr lang="zh-CN" altLang="en-US" sz="2400" b="1" dirty="0">
                <a:latin typeface="黑体" panose="02010609060101010101" pitchFamily="49" charset="-122"/>
                <a:ea typeface="黑体" panose="02010609060101010101" pitchFamily="49" charset="-122"/>
                <a:cs typeface="方正大黑简体"/>
              </a:rPr>
              <a:t>用不同的时隙来发射和接收，因此不需要双工器。</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30000"/>
              </a:lnSpc>
            </a:pPr>
            <a:r>
              <a:rPr lang="en-US" altLang="zh-CN" sz="2400" b="1" dirty="0" smtClean="0">
                <a:latin typeface="黑体" panose="02010609060101010101" pitchFamily="49" charset="-122"/>
                <a:ea typeface="黑体" panose="02010609060101010101" pitchFamily="49" charset="-122"/>
                <a:cs typeface="方正大黑简体"/>
              </a:rPr>
              <a:t>      ④ </a:t>
            </a:r>
            <a:r>
              <a:rPr lang="zh-CN" altLang="en-US" sz="2400" b="1" dirty="0">
                <a:latin typeface="黑体" panose="02010609060101010101" pitchFamily="49" charset="-122"/>
                <a:ea typeface="黑体" panose="02010609060101010101" pitchFamily="49" charset="-122"/>
                <a:cs typeface="方正大黑简体"/>
              </a:rPr>
              <a:t>基站复杂性减小。 </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30000"/>
              </a:lnSpc>
            </a:pPr>
            <a:r>
              <a:rPr lang="en-US" altLang="zh-CN" sz="2400" b="1" dirty="0" smtClean="0">
                <a:latin typeface="黑体" panose="02010609060101010101" pitchFamily="49" charset="-122"/>
                <a:ea typeface="黑体" panose="02010609060101010101" pitchFamily="49" charset="-122"/>
                <a:cs typeface="方正大黑简体"/>
              </a:rPr>
              <a:t>      ⑤ </a:t>
            </a:r>
            <a:r>
              <a:rPr lang="zh-CN" altLang="en-US" sz="2400" b="1" dirty="0">
                <a:latin typeface="黑体" panose="02010609060101010101" pitchFamily="49" charset="-122"/>
                <a:ea typeface="黑体" panose="02010609060101010101" pitchFamily="49" charset="-122"/>
                <a:cs typeface="方正大黑简体"/>
              </a:rPr>
              <a:t>抗干扰能力强，频率利用率高，系统容量较大。</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30000"/>
              </a:lnSpc>
            </a:pPr>
            <a:r>
              <a:rPr lang="en-US" altLang="zh-CN" sz="2400" b="1" dirty="0" smtClean="0">
                <a:latin typeface="黑体" panose="02010609060101010101" pitchFamily="49" charset="-122"/>
                <a:ea typeface="黑体" panose="02010609060101010101" pitchFamily="49" charset="-122"/>
                <a:cs typeface="方正大黑简体"/>
              </a:rPr>
              <a:t>      ⑥ </a:t>
            </a:r>
            <a:r>
              <a:rPr lang="zh-CN" altLang="en-US" sz="2400" b="1" dirty="0">
                <a:latin typeface="黑体" panose="02010609060101010101" pitchFamily="49" charset="-122"/>
                <a:ea typeface="黑体" panose="02010609060101010101" pitchFamily="49" charset="-122"/>
                <a:cs typeface="方正大黑简体"/>
              </a:rPr>
              <a:t>越区切换简单。 </a:t>
            </a:r>
            <a:endParaRPr lang="en-US" altLang="zh-CN" sz="2400" b="1" dirty="0">
              <a:latin typeface="黑体" panose="02010609060101010101" pitchFamily="49" charset="-122"/>
              <a:ea typeface="黑体" panose="02010609060101010101" pitchFamily="49" charset="-122"/>
              <a:cs typeface="方正大黑简体"/>
            </a:endParaRPr>
          </a:p>
        </p:txBody>
      </p:sp>
      <p:sp>
        <p:nvSpPr>
          <p:cNvPr id="76803" name="Rectangle 3"/>
          <p:cNvSpPr>
            <a:spLocks noGrp="1" noChangeArrowheads="1"/>
          </p:cNvSpPr>
          <p:nvPr>
            <p:ph type="title" idx="4294967295"/>
          </p:nvPr>
        </p:nvSpPr>
        <p:spPr>
          <a:xfrm>
            <a:off x="1120775" y="192088"/>
            <a:ext cx="7213600" cy="1143000"/>
          </a:xfrm>
        </p:spPr>
        <p:txBody>
          <a:bodyPr/>
          <a:lstStyle/>
          <a:p>
            <a:pPr eaLnBrk="1" hangingPunct="1"/>
            <a:r>
              <a:rPr lang="en-US" altLang="zh-CN" sz="3600" dirty="0" smtClean="0">
                <a:solidFill>
                  <a:schemeClr val="bg1"/>
                </a:solidFill>
                <a:latin typeface="黑体" panose="02010609060101010101" pitchFamily="49" charset="-122"/>
                <a:cs typeface="方正大黑简体"/>
              </a:rPr>
              <a:t>6.3 TDMA</a:t>
            </a:r>
            <a:r>
              <a:rPr lang="zh-CN" altLang="en-US" sz="3600" dirty="0" smtClean="0">
                <a:solidFill>
                  <a:schemeClr val="bg1"/>
                </a:solidFill>
                <a:latin typeface="黑体" panose="02010609060101010101" pitchFamily="49" charset="-122"/>
                <a:cs typeface="方正大黑简体"/>
              </a:rPr>
              <a:t>方式</a:t>
            </a:r>
            <a:endParaRPr lang="zh-CN" altLang="en-US" sz="3600" dirty="0" smtClean="0">
              <a:solidFill>
                <a:schemeClr val="bg1"/>
              </a:solidFill>
              <a:latin typeface="黑体" panose="02010609060101010101" pitchFamily="49" charset="-122"/>
              <a:cs typeface="方正大黑简体"/>
            </a:endParaRPr>
          </a:p>
        </p:txBody>
      </p:sp>
      <p:sp>
        <p:nvSpPr>
          <p:cNvPr id="76804" name="Rectangle 4"/>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05" name="Rectangle 5"/>
          <p:cNvSpPr>
            <a:spLocks noChangeArrowheads="1"/>
          </p:cNvSpPr>
          <p:nvPr/>
        </p:nvSpPr>
        <p:spPr bwMode="auto">
          <a:xfrm>
            <a:off x="0" y="2566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6806" name="Rectangle 6"/>
          <p:cNvSpPr>
            <a:spLocks noChangeArrowheads="1"/>
          </p:cNvSpPr>
          <p:nvPr/>
        </p:nvSpPr>
        <p:spPr bwMode="auto">
          <a:xfrm>
            <a:off x="0" y="2852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77538">
                                            <p:txEl>
                                              <p:pRg st="0" end="0"/>
                                            </p:txEl>
                                          </p:spTgt>
                                        </p:tgtEl>
                                        <p:attrNameLst>
                                          <p:attrName>style.visibility</p:attrName>
                                        </p:attrNameLst>
                                      </p:cBhvr>
                                      <p:to>
                                        <p:strVal val="visible"/>
                                      </p:to>
                                    </p:set>
                                    <p:anim calcmode="lin" valueType="num">
                                      <p:cBhvr>
                                        <p:cTn id="7" dur="500" fill="hold"/>
                                        <p:tgtEl>
                                          <p:spTgt spid="577538">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77538">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77538">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77538">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77538">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77538">
                                            <p:txEl>
                                              <p:pRg st="1" end="1"/>
                                            </p:txEl>
                                          </p:spTgt>
                                        </p:tgtEl>
                                        <p:attrNameLst>
                                          <p:attrName>style.visibility</p:attrName>
                                        </p:attrNameLst>
                                      </p:cBhvr>
                                      <p:to>
                                        <p:strVal val="visible"/>
                                      </p:to>
                                    </p:set>
                                    <p:anim calcmode="lin" valueType="num">
                                      <p:cBhvr>
                                        <p:cTn id="16" dur="500" fill="hold"/>
                                        <p:tgtEl>
                                          <p:spTgt spid="577538">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77538">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77538">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77538">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77538">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77538">
                                            <p:txEl>
                                              <p:pRg st="2" end="2"/>
                                            </p:txEl>
                                          </p:spTgt>
                                        </p:tgtEl>
                                        <p:attrNameLst>
                                          <p:attrName>style.visibility</p:attrName>
                                        </p:attrNameLst>
                                      </p:cBhvr>
                                      <p:to>
                                        <p:strVal val="visible"/>
                                      </p:to>
                                    </p:set>
                                    <p:anim calcmode="lin" valueType="num">
                                      <p:cBhvr>
                                        <p:cTn id="25" dur="500" fill="hold"/>
                                        <p:tgtEl>
                                          <p:spTgt spid="577538">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77538">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77538">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77538">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77538">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577538">
                                            <p:txEl>
                                              <p:pRg st="3" end="3"/>
                                            </p:txEl>
                                          </p:spTgt>
                                        </p:tgtEl>
                                        <p:attrNameLst>
                                          <p:attrName>style.visibility</p:attrName>
                                        </p:attrNameLst>
                                      </p:cBhvr>
                                      <p:to>
                                        <p:strVal val="visible"/>
                                      </p:to>
                                    </p:set>
                                    <p:anim calcmode="lin" valueType="num">
                                      <p:cBhvr>
                                        <p:cTn id="34" dur="500" fill="hold"/>
                                        <p:tgtEl>
                                          <p:spTgt spid="577538">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577538">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577538">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577538">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577538">
                                            <p:txEl>
                                              <p:pRg st="3" end="3"/>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54" presetClass="entr" presetSubtype="0" accel="100000" fill="hold" nodeType="clickEffect">
                                  <p:stCondLst>
                                    <p:cond delay="0"/>
                                  </p:stCondLst>
                                  <p:childTnLst>
                                    <p:set>
                                      <p:cBhvr>
                                        <p:cTn id="42" dur="1" fill="hold">
                                          <p:stCondLst>
                                            <p:cond delay="0"/>
                                          </p:stCondLst>
                                        </p:cTn>
                                        <p:tgtEl>
                                          <p:spTgt spid="577538">
                                            <p:txEl>
                                              <p:pRg st="4" end="4"/>
                                            </p:txEl>
                                          </p:spTgt>
                                        </p:tgtEl>
                                        <p:attrNameLst>
                                          <p:attrName>style.visibility</p:attrName>
                                        </p:attrNameLst>
                                      </p:cBhvr>
                                      <p:to>
                                        <p:strVal val="visible"/>
                                      </p:to>
                                    </p:set>
                                    <p:anim calcmode="lin" valueType="num">
                                      <p:cBhvr>
                                        <p:cTn id="43" dur="500" fill="hold"/>
                                        <p:tgtEl>
                                          <p:spTgt spid="577538">
                                            <p:txEl>
                                              <p:pRg st="4" end="4"/>
                                            </p:txEl>
                                          </p:spTgt>
                                        </p:tgtEl>
                                        <p:attrNameLst>
                                          <p:attrName>ppt_w</p:attrName>
                                        </p:attrNameLst>
                                      </p:cBhvr>
                                      <p:tavLst>
                                        <p:tav tm="0">
                                          <p:val>
                                            <p:strVal val="#ppt_w*0.05"/>
                                          </p:val>
                                        </p:tav>
                                        <p:tav tm="100000">
                                          <p:val>
                                            <p:strVal val="#ppt_w"/>
                                          </p:val>
                                        </p:tav>
                                      </p:tavLst>
                                    </p:anim>
                                    <p:anim calcmode="lin" valueType="num">
                                      <p:cBhvr>
                                        <p:cTn id="44" dur="500" fill="hold"/>
                                        <p:tgtEl>
                                          <p:spTgt spid="577538">
                                            <p:txEl>
                                              <p:pRg st="4" end="4"/>
                                            </p:txEl>
                                          </p:spTgt>
                                        </p:tgtEl>
                                        <p:attrNameLst>
                                          <p:attrName>ppt_h</p:attrName>
                                        </p:attrNameLst>
                                      </p:cBhvr>
                                      <p:tavLst>
                                        <p:tav tm="0">
                                          <p:val>
                                            <p:strVal val="#ppt_h"/>
                                          </p:val>
                                        </p:tav>
                                        <p:tav tm="100000">
                                          <p:val>
                                            <p:strVal val="#ppt_h"/>
                                          </p:val>
                                        </p:tav>
                                      </p:tavLst>
                                    </p:anim>
                                    <p:anim calcmode="lin" valueType="num">
                                      <p:cBhvr>
                                        <p:cTn id="45" dur="500" fill="hold"/>
                                        <p:tgtEl>
                                          <p:spTgt spid="577538">
                                            <p:txEl>
                                              <p:pRg st="4" end="4"/>
                                            </p:txEl>
                                          </p:spTgt>
                                        </p:tgtEl>
                                        <p:attrNameLst>
                                          <p:attrName>ppt_x</p:attrName>
                                        </p:attrNameLst>
                                      </p:cBhvr>
                                      <p:tavLst>
                                        <p:tav tm="0">
                                          <p:val>
                                            <p:strVal val="#ppt_x-.2"/>
                                          </p:val>
                                        </p:tav>
                                        <p:tav tm="100000">
                                          <p:val>
                                            <p:strVal val="#ppt_x"/>
                                          </p:val>
                                        </p:tav>
                                      </p:tavLst>
                                    </p:anim>
                                    <p:anim calcmode="lin" valueType="num">
                                      <p:cBhvr>
                                        <p:cTn id="46" dur="500" fill="hold"/>
                                        <p:tgtEl>
                                          <p:spTgt spid="577538">
                                            <p:txEl>
                                              <p:pRg st="4" end="4"/>
                                            </p:txEl>
                                          </p:spTgt>
                                        </p:tgtEl>
                                        <p:attrNameLst>
                                          <p:attrName>ppt_y</p:attrName>
                                        </p:attrNameLst>
                                      </p:cBhvr>
                                      <p:tavLst>
                                        <p:tav tm="0">
                                          <p:val>
                                            <p:strVal val="#ppt_y"/>
                                          </p:val>
                                        </p:tav>
                                        <p:tav tm="100000">
                                          <p:val>
                                            <p:strVal val="#ppt_y"/>
                                          </p:val>
                                        </p:tav>
                                      </p:tavLst>
                                    </p:anim>
                                    <p:animEffect transition="in" filter="fade">
                                      <p:cBhvr>
                                        <p:cTn id="47" dur="500"/>
                                        <p:tgtEl>
                                          <p:spTgt spid="577538">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4" presetClass="entr" presetSubtype="0" accel="100000" fill="hold" nodeType="clickEffect">
                                  <p:stCondLst>
                                    <p:cond delay="0"/>
                                  </p:stCondLst>
                                  <p:childTnLst>
                                    <p:set>
                                      <p:cBhvr>
                                        <p:cTn id="51" dur="1" fill="hold">
                                          <p:stCondLst>
                                            <p:cond delay="0"/>
                                          </p:stCondLst>
                                        </p:cTn>
                                        <p:tgtEl>
                                          <p:spTgt spid="577538">
                                            <p:txEl>
                                              <p:pRg st="5" end="5"/>
                                            </p:txEl>
                                          </p:spTgt>
                                        </p:tgtEl>
                                        <p:attrNameLst>
                                          <p:attrName>style.visibility</p:attrName>
                                        </p:attrNameLst>
                                      </p:cBhvr>
                                      <p:to>
                                        <p:strVal val="visible"/>
                                      </p:to>
                                    </p:set>
                                    <p:anim calcmode="lin" valueType="num">
                                      <p:cBhvr>
                                        <p:cTn id="52" dur="500" fill="hold"/>
                                        <p:tgtEl>
                                          <p:spTgt spid="577538">
                                            <p:txEl>
                                              <p:pRg st="5" end="5"/>
                                            </p:txEl>
                                          </p:spTgt>
                                        </p:tgtEl>
                                        <p:attrNameLst>
                                          <p:attrName>ppt_w</p:attrName>
                                        </p:attrNameLst>
                                      </p:cBhvr>
                                      <p:tavLst>
                                        <p:tav tm="0">
                                          <p:val>
                                            <p:strVal val="#ppt_w*0.05"/>
                                          </p:val>
                                        </p:tav>
                                        <p:tav tm="100000">
                                          <p:val>
                                            <p:strVal val="#ppt_w"/>
                                          </p:val>
                                        </p:tav>
                                      </p:tavLst>
                                    </p:anim>
                                    <p:anim calcmode="lin" valueType="num">
                                      <p:cBhvr>
                                        <p:cTn id="53" dur="500" fill="hold"/>
                                        <p:tgtEl>
                                          <p:spTgt spid="577538">
                                            <p:txEl>
                                              <p:pRg st="5" end="5"/>
                                            </p:txEl>
                                          </p:spTgt>
                                        </p:tgtEl>
                                        <p:attrNameLst>
                                          <p:attrName>ppt_h</p:attrName>
                                        </p:attrNameLst>
                                      </p:cBhvr>
                                      <p:tavLst>
                                        <p:tav tm="0">
                                          <p:val>
                                            <p:strVal val="#ppt_h"/>
                                          </p:val>
                                        </p:tav>
                                        <p:tav tm="100000">
                                          <p:val>
                                            <p:strVal val="#ppt_h"/>
                                          </p:val>
                                        </p:tav>
                                      </p:tavLst>
                                    </p:anim>
                                    <p:anim calcmode="lin" valueType="num">
                                      <p:cBhvr>
                                        <p:cTn id="54" dur="500" fill="hold"/>
                                        <p:tgtEl>
                                          <p:spTgt spid="577538">
                                            <p:txEl>
                                              <p:pRg st="5" end="5"/>
                                            </p:txEl>
                                          </p:spTgt>
                                        </p:tgtEl>
                                        <p:attrNameLst>
                                          <p:attrName>ppt_x</p:attrName>
                                        </p:attrNameLst>
                                      </p:cBhvr>
                                      <p:tavLst>
                                        <p:tav tm="0">
                                          <p:val>
                                            <p:strVal val="#ppt_x-.2"/>
                                          </p:val>
                                        </p:tav>
                                        <p:tav tm="100000">
                                          <p:val>
                                            <p:strVal val="#ppt_x"/>
                                          </p:val>
                                        </p:tav>
                                      </p:tavLst>
                                    </p:anim>
                                    <p:anim calcmode="lin" valueType="num">
                                      <p:cBhvr>
                                        <p:cTn id="55" dur="500" fill="hold"/>
                                        <p:tgtEl>
                                          <p:spTgt spid="577538">
                                            <p:txEl>
                                              <p:pRg st="5" end="5"/>
                                            </p:txEl>
                                          </p:spTgt>
                                        </p:tgtEl>
                                        <p:attrNameLst>
                                          <p:attrName>ppt_y</p:attrName>
                                        </p:attrNameLst>
                                      </p:cBhvr>
                                      <p:tavLst>
                                        <p:tav tm="0">
                                          <p:val>
                                            <p:strVal val="#ppt_y"/>
                                          </p:val>
                                        </p:tav>
                                        <p:tav tm="100000">
                                          <p:val>
                                            <p:strVal val="#ppt_y"/>
                                          </p:val>
                                        </p:tav>
                                      </p:tavLst>
                                    </p:anim>
                                    <p:animEffect transition="in" filter="fade">
                                      <p:cBhvr>
                                        <p:cTn id="56" dur="500"/>
                                        <p:tgtEl>
                                          <p:spTgt spid="577538">
                                            <p:txEl>
                                              <p:pRg st="5" end="5"/>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54" presetClass="entr" presetSubtype="0" accel="100000" fill="hold" nodeType="clickEffect">
                                  <p:stCondLst>
                                    <p:cond delay="0"/>
                                  </p:stCondLst>
                                  <p:childTnLst>
                                    <p:set>
                                      <p:cBhvr>
                                        <p:cTn id="60" dur="1" fill="hold">
                                          <p:stCondLst>
                                            <p:cond delay="0"/>
                                          </p:stCondLst>
                                        </p:cTn>
                                        <p:tgtEl>
                                          <p:spTgt spid="577538">
                                            <p:txEl>
                                              <p:pRg st="6" end="6"/>
                                            </p:txEl>
                                          </p:spTgt>
                                        </p:tgtEl>
                                        <p:attrNameLst>
                                          <p:attrName>style.visibility</p:attrName>
                                        </p:attrNameLst>
                                      </p:cBhvr>
                                      <p:to>
                                        <p:strVal val="visible"/>
                                      </p:to>
                                    </p:set>
                                    <p:anim calcmode="lin" valueType="num">
                                      <p:cBhvr>
                                        <p:cTn id="61" dur="500" fill="hold"/>
                                        <p:tgtEl>
                                          <p:spTgt spid="577538">
                                            <p:txEl>
                                              <p:pRg st="6" end="6"/>
                                            </p:txEl>
                                          </p:spTgt>
                                        </p:tgtEl>
                                        <p:attrNameLst>
                                          <p:attrName>ppt_w</p:attrName>
                                        </p:attrNameLst>
                                      </p:cBhvr>
                                      <p:tavLst>
                                        <p:tav tm="0">
                                          <p:val>
                                            <p:strVal val="#ppt_w*0.05"/>
                                          </p:val>
                                        </p:tav>
                                        <p:tav tm="100000">
                                          <p:val>
                                            <p:strVal val="#ppt_w"/>
                                          </p:val>
                                        </p:tav>
                                      </p:tavLst>
                                    </p:anim>
                                    <p:anim calcmode="lin" valueType="num">
                                      <p:cBhvr>
                                        <p:cTn id="62" dur="500" fill="hold"/>
                                        <p:tgtEl>
                                          <p:spTgt spid="577538">
                                            <p:txEl>
                                              <p:pRg st="6" end="6"/>
                                            </p:txEl>
                                          </p:spTgt>
                                        </p:tgtEl>
                                        <p:attrNameLst>
                                          <p:attrName>ppt_h</p:attrName>
                                        </p:attrNameLst>
                                      </p:cBhvr>
                                      <p:tavLst>
                                        <p:tav tm="0">
                                          <p:val>
                                            <p:strVal val="#ppt_h"/>
                                          </p:val>
                                        </p:tav>
                                        <p:tav tm="100000">
                                          <p:val>
                                            <p:strVal val="#ppt_h"/>
                                          </p:val>
                                        </p:tav>
                                      </p:tavLst>
                                    </p:anim>
                                    <p:anim calcmode="lin" valueType="num">
                                      <p:cBhvr>
                                        <p:cTn id="63" dur="500" fill="hold"/>
                                        <p:tgtEl>
                                          <p:spTgt spid="577538">
                                            <p:txEl>
                                              <p:pRg st="6" end="6"/>
                                            </p:txEl>
                                          </p:spTgt>
                                        </p:tgtEl>
                                        <p:attrNameLst>
                                          <p:attrName>ppt_x</p:attrName>
                                        </p:attrNameLst>
                                      </p:cBhvr>
                                      <p:tavLst>
                                        <p:tav tm="0">
                                          <p:val>
                                            <p:strVal val="#ppt_x-.2"/>
                                          </p:val>
                                        </p:tav>
                                        <p:tav tm="100000">
                                          <p:val>
                                            <p:strVal val="#ppt_x"/>
                                          </p:val>
                                        </p:tav>
                                      </p:tavLst>
                                    </p:anim>
                                    <p:anim calcmode="lin" valueType="num">
                                      <p:cBhvr>
                                        <p:cTn id="64" dur="500" fill="hold"/>
                                        <p:tgtEl>
                                          <p:spTgt spid="577538">
                                            <p:txEl>
                                              <p:pRg st="6" end="6"/>
                                            </p:txEl>
                                          </p:spTgt>
                                        </p:tgtEl>
                                        <p:attrNameLst>
                                          <p:attrName>ppt_y</p:attrName>
                                        </p:attrNameLst>
                                      </p:cBhvr>
                                      <p:tavLst>
                                        <p:tav tm="0">
                                          <p:val>
                                            <p:strVal val="#ppt_y"/>
                                          </p:val>
                                        </p:tav>
                                        <p:tav tm="100000">
                                          <p:val>
                                            <p:strVal val="#ppt_y"/>
                                          </p:val>
                                        </p:tav>
                                      </p:tavLst>
                                    </p:anim>
                                    <p:animEffect transition="in" filter="fade">
                                      <p:cBhvr>
                                        <p:cTn id="65" dur="500"/>
                                        <p:tgtEl>
                                          <p:spTgt spid="57753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9586" name="Rectangle 2"/>
          <p:cNvSpPr>
            <a:spLocks noChangeArrowheads="1"/>
          </p:cNvSpPr>
          <p:nvPr/>
        </p:nvSpPr>
        <p:spPr bwMode="auto">
          <a:xfrm>
            <a:off x="217488" y="1143000"/>
            <a:ext cx="8709025"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marL="307975" indent="-307975" defTabSz="822325" eaLnBrk="0" hangingPunct="0">
              <a:defRPr sz="2000">
                <a:solidFill>
                  <a:schemeClr val="tx1"/>
                </a:solidFill>
                <a:latin typeface="Arial" panose="020B0604020202020204" pitchFamily="34" charset="0"/>
                <a:ea typeface="宋体" panose="02010600030101010101" pitchFamily="2" charset="-122"/>
              </a:defRPr>
            </a:lvl1pPr>
            <a:lvl2pPr marL="742950" indent="-285750" defTabSz="822325" eaLnBrk="0" hangingPunct="0">
              <a:defRPr sz="2000">
                <a:solidFill>
                  <a:schemeClr val="tx1"/>
                </a:solidFill>
                <a:latin typeface="Arial" panose="020B0604020202020204" pitchFamily="34" charset="0"/>
                <a:ea typeface="宋体" panose="02010600030101010101" pitchFamily="2" charset="-122"/>
              </a:defRPr>
            </a:lvl2pPr>
            <a:lvl3pPr marL="1143000" indent="-228600" defTabSz="822325" eaLnBrk="0" hangingPunct="0">
              <a:defRPr sz="2000">
                <a:solidFill>
                  <a:schemeClr val="tx1"/>
                </a:solidFill>
                <a:latin typeface="Arial" panose="020B0604020202020204" pitchFamily="34" charset="0"/>
                <a:ea typeface="宋体" panose="02010600030101010101" pitchFamily="2" charset="-122"/>
              </a:defRPr>
            </a:lvl3pPr>
            <a:lvl4pPr marL="1600200" indent="-228600" defTabSz="822325" eaLnBrk="0" hangingPunct="0">
              <a:defRPr sz="2000">
                <a:solidFill>
                  <a:schemeClr val="tx1"/>
                </a:solidFill>
                <a:latin typeface="Arial" panose="020B0604020202020204" pitchFamily="34" charset="0"/>
                <a:ea typeface="宋体" panose="02010600030101010101" pitchFamily="2" charset="-122"/>
              </a:defRPr>
            </a:lvl4pPr>
            <a:lvl5pPr marL="2057400" indent="-228600" defTabSz="822325" eaLnBrk="0" hangingPunct="0">
              <a:defRPr sz="2000">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40000"/>
              </a:lnSpc>
            </a:pPr>
            <a:r>
              <a:rPr lang="zh-CN" altLang="en-US" sz="2400" b="1" dirty="0" smtClean="0">
                <a:solidFill>
                  <a:srgbClr val="FF0000"/>
                </a:solidFill>
                <a:latin typeface="黑体" panose="02010609060101010101" pitchFamily="49" charset="-122"/>
                <a:ea typeface="黑体" panose="02010609060101010101" pitchFamily="49" charset="-122"/>
                <a:cs typeface="方正大黑简体"/>
              </a:rPr>
              <a:t>  例</a:t>
            </a:r>
            <a:r>
              <a:rPr lang="en-US" altLang="zh-CN" sz="2400" b="1" dirty="0" smtClean="0">
                <a:solidFill>
                  <a:srgbClr val="FF0000"/>
                </a:solidFill>
                <a:latin typeface="黑体" panose="02010609060101010101" pitchFamily="49" charset="-122"/>
                <a:ea typeface="黑体" panose="02010609060101010101" pitchFamily="49" charset="-122"/>
                <a:cs typeface="方正大黑简体"/>
              </a:rPr>
              <a:t>1</a:t>
            </a:r>
            <a:r>
              <a:rPr lang="zh-CN" altLang="en-US" sz="2400" b="1" dirty="0" smtClean="0">
                <a:solidFill>
                  <a:srgbClr val="FF0000"/>
                </a:solidFill>
                <a:latin typeface="黑体" panose="02010609060101010101" pitchFamily="49" charset="-122"/>
                <a:ea typeface="黑体" panose="02010609060101010101" pitchFamily="49" charset="-122"/>
                <a:cs typeface="方正大黑简体"/>
              </a:rPr>
              <a:t>：</a:t>
            </a:r>
            <a:r>
              <a:rPr lang="en-US" altLang="zh-CN" sz="2400" b="1" dirty="0" smtClean="0">
                <a:latin typeface="黑体" panose="02010609060101010101" pitchFamily="49" charset="-122"/>
                <a:ea typeface="黑体" panose="02010609060101010101" pitchFamily="49" charset="-122"/>
                <a:cs typeface="方正大黑简体"/>
              </a:rPr>
              <a:t> </a:t>
            </a:r>
            <a:r>
              <a:rPr lang="zh-CN" altLang="en-US" sz="2400" b="1" dirty="0">
                <a:latin typeface="黑体" panose="02010609060101010101" pitchFamily="49" charset="-122"/>
                <a:ea typeface="黑体" panose="02010609060101010101" pitchFamily="49" charset="-122"/>
                <a:cs typeface="方正大黑简体"/>
              </a:rPr>
              <a:t>考虑每帧支持</a:t>
            </a:r>
            <a:r>
              <a:rPr lang="en-US" altLang="zh-CN" sz="2400" b="1" dirty="0">
                <a:latin typeface="黑体" panose="02010609060101010101" pitchFamily="49" charset="-122"/>
                <a:ea typeface="黑体" panose="02010609060101010101" pitchFamily="49" charset="-122"/>
                <a:cs typeface="方正大黑简体"/>
              </a:rPr>
              <a:t>8</a:t>
            </a:r>
            <a:r>
              <a:rPr lang="zh-CN" altLang="en-US" sz="2400" b="1" dirty="0">
                <a:latin typeface="黑体" panose="02010609060101010101" pitchFamily="49" charset="-122"/>
                <a:ea typeface="黑体" panose="02010609060101010101" pitchFamily="49" charset="-122"/>
                <a:cs typeface="方正大黑简体"/>
              </a:rPr>
              <a:t>个用户且数据速率为</a:t>
            </a:r>
            <a:r>
              <a:rPr lang="en-US" altLang="zh-CN" sz="2400" b="1" dirty="0">
                <a:latin typeface="黑体" panose="02010609060101010101" pitchFamily="49" charset="-122"/>
                <a:ea typeface="黑体" panose="02010609060101010101" pitchFamily="49" charset="-122"/>
                <a:cs typeface="方正大黑简体"/>
              </a:rPr>
              <a:t>270.833kbps</a:t>
            </a:r>
            <a:r>
              <a:rPr lang="zh-CN" altLang="en-US" sz="2400" b="1" dirty="0">
                <a:latin typeface="黑体" panose="02010609060101010101" pitchFamily="49" charset="-122"/>
                <a:ea typeface="黑体" panose="02010609060101010101" pitchFamily="49" charset="-122"/>
                <a:cs typeface="方正大黑简体"/>
              </a:rPr>
              <a:t>的</a:t>
            </a:r>
            <a:r>
              <a:rPr lang="en-US" altLang="zh-CN" sz="2400" b="1" dirty="0">
                <a:latin typeface="黑体" panose="02010609060101010101" pitchFamily="49" charset="-122"/>
                <a:ea typeface="黑体" panose="02010609060101010101" pitchFamily="49" charset="-122"/>
                <a:cs typeface="方正大黑简体"/>
              </a:rPr>
              <a:t>GSM TDMA</a:t>
            </a:r>
            <a:r>
              <a:rPr lang="zh-CN" altLang="en-US" sz="2400" b="1" dirty="0">
                <a:latin typeface="黑体" panose="02010609060101010101" pitchFamily="49" charset="-122"/>
                <a:ea typeface="黑体" panose="02010609060101010101" pitchFamily="49" charset="-122"/>
                <a:cs typeface="方正大黑简体"/>
              </a:rPr>
              <a:t>系统，试求：</a:t>
            </a:r>
            <a:r>
              <a:rPr lang="en-US" altLang="zh-CN" sz="2400" b="1" dirty="0">
                <a:latin typeface="黑体" panose="02010609060101010101" pitchFamily="49" charset="-122"/>
                <a:ea typeface="黑体" panose="02010609060101010101" pitchFamily="49" charset="-122"/>
                <a:cs typeface="方正大黑简体"/>
              </a:rPr>
              <a:t>(a)</a:t>
            </a:r>
            <a:r>
              <a:rPr lang="zh-CN" altLang="en-US" sz="2400" b="1" dirty="0">
                <a:latin typeface="黑体" panose="02010609060101010101" pitchFamily="49" charset="-122"/>
                <a:ea typeface="黑体" panose="02010609060101010101" pitchFamily="49" charset="-122"/>
                <a:cs typeface="方正大黑简体"/>
              </a:rPr>
              <a:t>每一用户的原始数据速率是多少？</a:t>
            </a:r>
            <a:r>
              <a:rPr lang="en-US" altLang="zh-CN" sz="2400" b="1" dirty="0">
                <a:latin typeface="黑体" panose="02010609060101010101" pitchFamily="49" charset="-122"/>
                <a:ea typeface="黑体" panose="02010609060101010101" pitchFamily="49" charset="-122"/>
                <a:cs typeface="方正大黑简体"/>
              </a:rPr>
              <a:t>(b)</a:t>
            </a:r>
            <a:r>
              <a:rPr lang="zh-CN" altLang="en-US" sz="2400" b="1" dirty="0">
                <a:latin typeface="黑体" panose="02010609060101010101" pitchFamily="49" charset="-122"/>
                <a:ea typeface="黑体" panose="02010609060101010101" pitchFamily="49" charset="-122"/>
                <a:cs typeface="方正大黑简体"/>
              </a:rPr>
              <a:t>在保护时间、跳变时间和同步比特共占用</a:t>
            </a:r>
            <a:r>
              <a:rPr lang="en-US" altLang="zh-CN" sz="2400" b="1" dirty="0">
                <a:latin typeface="黑体" panose="02010609060101010101" pitchFamily="49" charset="-122"/>
                <a:ea typeface="黑体" panose="02010609060101010101" pitchFamily="49" charset="-122"/>
                <a:cs typeface="方正大黑简体"/>
              </a:rPr>
              <a:t>10.1kbps</a:t>
            </a:r>
            <a:r>
              <a:rPr lang="zh-CN" altLang="en-US" sz="2400" b="1" dirty="0">
                <a:latin typeface="黑体" panose="02010609060101010101" pitchFamily="49" charset="-122"/>
                <a:ea typeface="黑体" panose="02010609060101010101" pitchFamily="49" charset="-122"/>
                <a:cs typeface="方正大黑简体"/>
              </a:rPr>
              <a:t>的情况下，每一用户的传输效率是多少？。</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40000"/>
              </a:lnSpc>
            </a:pPr>
            <a:r>
              <a:rPr lang="zh-CN" altLang="en-US" sz="2400" b="1" dirty="0" smtClean="0">
                <a:latin typeface="黑体" panose="02010609060101010101" pitchFamily="49" charset="-122"/>
                <a:ea typeface="黑体" panose="02010609060101010101" pitchFamily="49" charset="-122"/>
                <a:cs typeface="方正大黑简体"/>
              </a:rPr>
              <a:t>   解：</a:t>
            </a:r>
            <a:r>
              <a:rPr lang="en-US" altLang="zh-CN" sz="2400" b="1" dirty="0" smtClean="0">
                <a:latin typeface="黑体" panose="02010609060101010101" pitchFamily="49" charset="-122"/>
                <a:ea typeface="黑体" panose="02010609060101010101" pitchFamily="49" charset="-122"/>
                <a:cs typeface="方正大黑简体"/>
              </a:rPr>
              <a:t>(</a:t>
            </a:r>
            <a:r>
              <a:rPr lang="en-US" altLang="zh-CN" sz="2400" b="1" dirty="0">
                <a:latin typeface="黑体" panose="02010609060101010101" pitchFamily="49" charset="-122"/>
                <a:ea typeface="黑体" panose="02010609060101010101" pitchFamily="49" charset="-122"/>
                <a:cs typeface="方正大黑简体"/>
              </a:rPr>
              <a:t>a) </a:t>
            </a:r>
            <a:r>
              <a:rPr lang="zh-CN" altLang="en-US" sz="2400" b="1" dirty="0">
                <a:latin typeface="黑体" panose="02010609060101010101" pitchFamily="49" charset="-122"/>
                <a:ea typeface="黑体" panose="02010609060101010101" pitchFamily="49" charset="-122"/>
                <a:cs typeface="方正大黑简体"/>
              </a:rPr>
              <a:t>每用户的原始数据速率</a:t>
            </a:r>
            <a:r>
              <a:rPr lang="zh-CN" altLang="en-US" sz="2400" b="1" dirty="0" smtClean="0">
                <a:latin typeface="黑体" panose="02010609060101010101" pitchFamily="49" charset="-122"/>
                <a:ea typeface="黑体" panose="02010609060101010101" pitchFamily="49" charset="-122"/>
                <a:cs typeface="方正大黑简体"/>
              </a:rPr>
              <a:t>：</a:t>
            </a:r>
            <a:endParaRPr lang="en-US" altLang="zh-CN" sz="2400" b="1" dirty="0" smtClean="0">
              <a:latin typeface="黑体" panose="02010609060101010101" pitchFamily="49" charset="-122"/>
              <a:ea typeface="黑体" panose="02010609060101010101" pitchFamily="49" charset="-122"/>
              <a:cs typeface="方正大黑简体"/>
            </a:endParaRPr>
          </a:p>
          <a:p>
            <a:pPr eaLnBrk="1" hangingPunct="1">
              <a:lnSpc>
                <a:spcPct val="140000"/>
              </a:lnSpc>
            </a:pPr>
            <a:r>
              <a:rPr lang="en-US" altLang="zh-CN" sz="2400" b="1" dirty="0">
                <a:latin typeface="黑体" panose="02010609060101010101" pitchFamily="49" charset="-122"/>
                <a:ea typeface="黑体" panose="02010609060101010101" pitchFamily="49" charset="-122"/>
                <a:cs typeface="方正大黑简体"/>
              </a:rPr>
              <a:t> </a:t>
            </a:r>
            <a:r>
              <a:rPr lang="en-US" altLang="zh-CN" sz="2400" b="1" dirty="0" smtClean="0">
                <a:latin typeface="黑体" panose="02010609060101010101" pitchFamily="49" charset="-122"/>
                <a:ea typeface="黑体" panose="02010609060101010101" pitchFamily="49" charset="-122"/>
                <a:cs typeface="方正大黑简体"/>
              </a:rPr>
              <a:t>      </a:t>
            </a:r>
            <a:r>
              <a:rPr lang="zh-CN" altLang="en-US" sz="2400" b="1" dirty="0" smtClean="0">
                <a:latin typeface="黑体" panose="02010609060101010101" pitchFamily="49" charset="-122"/>
                <a:ea typeface="黑体" panose="02010609060101010101" pitchFamily="49" charset="-122"/>
                <a:cs typeface="方正大黑简体"/>
              </a:rPr>
              <a:t> </a:t>
            </a:r>
            <a:r>
              <a:rPr lang="en-US" altLang="zh-CN" sz="2400" b="1" dirty="0" smtClean="0">
                <a:latin typeface="黑体" panose="02010609060101010101" pitchFamily="49" charset="-122"/>
                <a:ea typeface="黑体" panose="02010609060101010101" pitchFamily="49" charset="-122"/>
                <a:cs typeface="方正大黑简体"/>
              </a:rPr>
              <a:t>270.833kbps/8=43.854kbps</a:t>
            </a:r>
            <a:endParaRPr lang="en-US" altLang="zh-CN" sz="2400" b="1" dirty="0">
              <a:latin typeface="黑体" panose="02010609060101010101" pitchFamily="49" charset="-122"/>
              <a:ea typeface="黑体" panose="02010609060101010101" pitchFamily="49" charset="-122"/>
              <a:cs typeface="方正大黑简体"/>
            </a:endParaRPr>
          </a:p>
          <a:p>
            <a:pPr eaLnBrk="1" hangingPunct="1">
              <a:lnSpc>
                <a:spcPct val="140000"/>
              </a:lnSpc>
            </a:pPr>
            <a:r>
              <a:rPr lang="en-US" altLang="zh-CN" sz="2400" b="1" dirty="0">
                <a:latin typeface="黑体" panose="02010609060101010101" pitchFamily="49" charset="-122"/>
                <a:ea typeface="黑体" panose="02010609060101010101" pitchFamily="49" charset="-122"/>
                <a:cs typeface="方正大黑简体"/>
              </a:rPr>
              <a:t>    </a:t>
            </a:r>
            <a:r>
              <a:rPr lang="en-US" altLang="zh-CN" sz="2400" b="1" dirty="0" smtClean="0">
                <a:latin typeface="黑体" panose="02010609060101010101" pitchFamily="49" charset="-122"/>
                <a:ea typeface="黑体" panose="02010609060101010101" pitchFamily="49" charset="-122"/>
                <a:cs typeface="方正大黑简体"/>
              </a:rPr>
              <a:t>   (</a:t>
            </a:r>
            <a:r>
              <a:rPr lang="en-US" altLang="zh-CN" sz="2400" b="1" dirty="0">
                <a:latin typeface="黑体" panose="02010609060101010101" pitchFamily="49" charset="-122"/>
                <a:ea typeface="黑体" panose="02010609060101010101" pitchFamily="49" charset="-122"/>
                <a:cs typeface="方正大黑简体"/>
              </a:rPr>
              <a:t>b) </a:t>
            </a:r>
            <a:r>
              <a:rPr lang="zh-CN" altLang="en-US" sz="2400" b="1" dirty="0">
                <a:latin typeface="黑体" panose="02010609060101010101" pitchFamily="49" charset="-122"/>
                <a:ea typeface="黑体" panose="02010609060101010101" pitchFamily="49" charset="-122"/>
                <a:cs typeface="方正大黑简体"/>
              </a:rPr>
              <a:t>传输效率：</a:t>
            </a:r>
            <a:r>
              <a:rPr lang="en-US" altLang="zh-CN" sz="2400" b="1" dirty="0">
                <a:latin typeface="黑体" panose="02010609060101010101" pitchFamily="49" charset="-122"/>
                <a:ea typeface="黑体" panose="02010609060101010101" pitchFamily="49" charset="-122"/>
                <a:cs typeface="方正大黑简体"/>
              </a:rPr>
              <a:t>1-10.1/43.854=77%</a:t>
            </a:r>
            <a:endParaRPr lang="en-US" altLang="zh-CN" sz="2400" b="1" dirty="0">
              <a:latin typeface="黑体" panose="02010609060101010101" pitchFamily="49" charset="-122"/>
              <a:ea typeface="黑体" panose="02010609060101010101" pitchFamily="49" charset="-122"/>
              <a:cs typeface="方正大黑简体"/>
            </a:endParaRPr>
          </a:p>
        </p:txBody>
      </p:sp>
      <p:sp>
        <p:nvSpPr>
          <p:cNvPr id="77827" name="Rectangle 3"/>
          <p:cNvSpPr>
            <a:spLocks noGrp="1" noChangeArrowheads="1"/>
          </p:cNvSpPr>
          <p:nvPr>
            <p:ph type="title" idx="4294967295"/>
          </p:nvPr>
        </p:nvSpPr>
        <p:spPr>
          <a:xfrm>
            <a:off x="1120775" y="192088"/>
            <a:ext cx="7213600" cy="1143000"/>
          </a:xfrm>
        </p:spPr>
        <p:txBody>
          <a:bodyPr/>
          <a:lstStyle/>
          <a:p>
            <a:pPr eaLnBrk="1" hangingPunct="1"/>
            <a:r>
              <a:rPr lang="en-US" altLang="zh-CN" sz="3600" dirty="0" smtClean="0">
                <a:solidFill>
                  <a:schemeClr val="bg1"/>
                </a:solidFill>
                <a:latin typeface="黑体" panose="02010609060101010101" pitchFamily="49" charset="-122"/>
                <a:cs typeface="方正大黑简体"/>
              </a:rPr>
              <a:t>6.3 TDMA</a:t>
            </a:r>
            <a:r>
              <a:rPr lang="zh-CN" altLang="en-US" sz="3600" dirty="0" smtClean="0">
                <a:solidFill>
                  <a:schemeClr val="bg1"/>
                </a:solidFill>
                <a:latin typeface="黑体" panose="02010609060101010101" pitchFamily="49" charset="-122"/>
                <a:cs typeface="方正大黑简体"/>
              </a:rPr>
              <a:t>方式</a:t>
            </a:r>
            <a:endParaRPr lang="zh-CN" altLang="en-US" sz="3600" dirty="0" smtClean="0">
              <a:solidFill>
                <a:schemeClr val="bg1"/>
              </a:solidFill>
              <a:latin typeface="黑体" panose="02010609060101010101" pitchFamily="49" charset="-122"/>
              <a:cs typeface="方正大黑简体"/>
            </a:endParaRPr>
          </a:p>
        </p:txBody>
      </p:sp>
      <p:sp>
        <p:nvSpPr>
          <p:cNvPr id="77828" name="Rectangle 4"/>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29" name="Rectangle 5"/>
          <p:cNvSpPr>
            <a:spLocks noChangeArrowheads="1"/>
          </p:cNvSpPr>
          <p:nvPr/>
        </p:nvSpPr>
        <p:spPr bwMode="auto">
          <a:xfrm>
            <a:off x="0" y="2566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7830" name="Rectangle 6"/>
          <p:cNvSpPr>
            <a:spLocks noChangeArrowheads="1"/>
          </p:cNvSpPr>
          <p:nvPr/>
        </p:nvSpPr>
        <p:spPr bwMode="auto">
          <a:xfrm>
            <a:off x="0" y="28527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79586">
                                            <p:txEl>
                                              <p:pRg st="0" end="0"/>
                                            </p:txEl>
                                          </p:spTgt>
                                        </p:tgtEl>
                                        <p:attrNameLst>
                                          <p:attrName>style.visibility</p:attrName>
                                        </p:attrNameLst>
                                      </p:cBhvr>
                                      <p:to>
                                        <p:strVal val="visible"/>
                                      </p:to>
                                    </p:set>
                                    <p:anim calcmode="lin" valueType="num">
                                      <p:cBhvr>
                                        <p:cTn id="7" dur="500" fill="hold"/>
                                        <p:tgtEl>
                                          <p:spTgt spid="579586">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79586">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79586">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79586">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79586">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79586">
                                            <p:txEl>
                                              <p:pRg st="1" end="1"/>
                                            </p:txEl>
                                          </p:spTgt>
                                        </p:tgtEl>
                                        <p:attrNameLst>
                                          <p:attrName>style.visibility</p:attrName>
                                        </p:attrNameLst>
                                      </p:cBhvr>
                                      <p:to>
                                        <p:strVal val="visible"/>
                                      </p:to>
                                    </p:set>
                                    <p:anim calcmode="lin" valueType="num">
                                      <p:cBhvr>
                                        <p:cTn id="16" dur="500" fill="hold"/>
                                        <p:tgtEl>
                                          <p:spTgt spid="579586">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79586">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79586">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79586">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79586">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79586">
                                            <p:txEl>
                                              <p:pRg st="2" end="2"/>
                                            </p:txEl>
                                          </p:spTgt>
                                        </p:tgtEl>
                                        <p:attrNameLst>
                                          <p:attrName>style.visibility</p:attrName>
                                        </p:attrNameLst>
                                      </p:cBhvr>
                                      <p:to>
                                        <p:strVal val="visible"/>
                                      </p:to>
                                    </p:set>
                                    <p:anim calcmode="lin" valueType="num">
                                      <p:cBhvr>
                                        <p:cTn id="25" dur="500" fill="hold"/>
                                        <p:tgtEl>
                                          <p:spTgt spid="579586">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79586">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79586">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79586">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79586">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579586">
                                            <p:txEl>
                                              <p:pRg st="3" end="3"/>
                                            </p:txEl>
                                          </p:spTgt>
                                        </p:tgtEl>
                                        <p:attrNameLst>
                                          <p:attrName>style.visibility</p:attrName>
                                        </p:attrNameLst>
                                      </p:cBhvr>
                                      <p:to>
                                        <p:strVal val="visible"/>
                                      </p:to>
                                    </p:set>
                                    <p:anim calcmode="lin" valueType="num">
                                      <p:cBhvr>
                                        <p:cTn id="34" dur="500" fill="hold"/>
                                        <p:tgtEl>
                                          <p:spTgt spid="579586">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579586">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579586">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579586">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5795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ChangeArrowheads="1"/>
          </p:cNvSpPr>
          <p:nvPr/>
        </p:nvSpPr>
        <p:spPr bwMode="auto">
          <a:xfrm>
            <a:off x="217488" y="1143000"/>
            <a:ext cx="8709025" cy="472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8" tIns="45719" rIns="91438" bIns="45719"/>
          <a:lstStyle>
            <a:lvl1pPr marL="307975" indent="-307975" defTabSz="822325" eaLnBrk="0" hangingPunct="0">
              <a:defRPr sz="2000">
                <a:solidFill>
                  <a:schemeClr val="tx1"/>
                </a:solidFill>
                <a:latin typeface="Arial" panose="020B0604020202020204" pitchFamily="34" charset="0"/>
                <a:ea typeface="宋体" panose="02010600030101010101" pitchFamily="2" charset="-122"/>
              </a:defRPr>
            </a:lvl1pPr>
            <a:lvl2pPr marL="742950" indent="-285750" defTabSz="822325" eaLnBrk="0" hangingPunct="0">
              <a:defRPr sz="2000">
                <a:solidFill>
                  <a:schemeClr val="tx1"/>
                </a:solidFill>
                <a:latin typeface="Arial" panose="020B0604020202020204" pitchFamily="34" charset="0"/>
                <a:ea typeface="宋体" panose="02010600030101010101" pitchFamily="2" charset="-122"/>
              </a:defRPr>
            </a:lvl2pPr>
            <a:lvl3pPr marL="1143000" indent="-228600" defTabSz="822325" eaLnBrk="0" hangingPunct="0">
              <a:defRPr sz="2000">
                <a:solidFill>
                  <a:schemeClr val="tx1"/>
                </a:solidFill>
                <a:latin typeface="Arial" panose="020B0604020202020204" pitchFamily="34" charset="0"/>
                <a:ea typeface="宋体" panose="02010600030101010101" pitchFamily="2" charset="-122"/>
              </a:defRPr>
            </a:lvl3pPr>
            <a:lvl4pPr marL="1600200" indent="-228600" defTabSz="822325" eaLnBrk="0" hangingPunct="0">
              <a:defRPr sz="2000">
                <a:solidFill>
                  <a:schemeClr val="tx1"/>
                </a:solidFill>
                <a:latin typeface="Arial" panose="020B0604020202020204" pitchFamily="34" charset="0"/>
                <a:ea typeface="宋体" panose="02010600030101010101" pitchFamily="2" charset="-122"/>
              </a:defRPr>
            </a:lvl4pPr>
            <a:lvl5pPr marL="2057400" indent="-228600" defTabSz="822325" eaLnBrk="0" hangingPunct="0">
              <a:defRPr sz="2000">
                <a:solidFill>
                  <a:schemeClr val="tx1"/>
                </a:solidFill>
                <a:latin typeface="Arial" panose="020B0604020202020204" pitchFamily="34" charset="0"/>
                <a:ea typeface="宋体" panose="02010600030101010101" pitchFamily="2" charset="-122"/>
              </a:defRPr>
            </a:lvl5pPr>
            <a:lvl6pPr marL="25146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822325"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zh-CN" altLang="en-US" sz="2400" b="1" dirty="0" smtClean="0">
                <a:latin typeface="黑体" panose="02010609060101010101" pitchFamily="49" charset="-122"/>
                <a:ea typeface="黑体" panose="02010609060101010101" pitchFamily="49" charset="-122"/>
                <a:cs typeface="方正大黑简体"/>
              </a:rPr>
              <a:t>  </a:t>
            </a:r>
            <a:r>
              <a:rPr lang="zh-CN" altLang="en-US" sz="2400" b="1" dirty="0" smtClean="0">
                <a:solidFill>
                  <a:srgbClr val="FF0000"/>
                </a:solidFill>
                <a:latin typeface="黑体" panose="02010609060101010101" pitchFamily="49" charset="-122"/>
                <a:ea typeface="黑体" panose="02010609060101010101" pitchFamily="49" charset="-122"/>
                <a:cs typeface="方正大黑简体"/>
              </a:rPr>
              <a:t>例</a:t>
            </a:r>
            <a:r>
              <a:rPr lang="en-US" altLang="zh-CN" sz="2400" b="1" dirty="0" smtClean="0">
                <a:solidFill>
                  <a:srgbClr val="FF0000"/>
                </a:solidFill>
                <a:latin typeface="黑体" panose="02010609060101010101" pitchFamily="49" charset="-122"/>
                <a:ea typeface="黑体" panose="02010609060101010101" pitchFamily="49" charset="-122"/>
                <a:cs typeface="方正大黑简体"/>
              </a:rPr>
              <a:t>2</a:t>
            </a:r>
            <a:r>
              <a:rPr lang="zh-CN" altLang="en-US" sz="2400" b="1" dirty="0" smtClean="0">
                <a:solidFill>
                  <a:srgbClr val="FF0000"/>
                </a:solidFill>
                <a:latin typeface="黑体" panose="02010609060101010101" pitchFamily="49" charset="-122"/>
                <a:ea typeface="黑体" panose="02010609060101010101" pitchFamily="49" charset="-122"/>
                <a:cs typeface="方正大黑简体"/>
              </a:rPr>
              <a:t>：</a:t>
            </a:r>
            <a:r>
              <a:rPr lang="zh-CN" altLang="en-US" sz="2400" b="1" dirty="0" smtClean="0">
                <a:latin typeface="黑体" panose="02010609060101010101" pitchFamily="49" charset="-122"/>
                <a:ea typeface="黑体" panose="02010609060101010101" pitchFamily="49" charset="-122"/>
                <a:cs typeface="方正大黑简体"/>
              </a:rPr>
              <a:t>假定</a:t>
            </a:r>
            <a:r>
              <a:rPr lang="zh-CN" altLang="en-US" sz="2400" b="1" dirty="0">
                <a:latin typeface="黑体" panose="02010609060101010101" pitchFamily="49" charset="-122"/>
                <a:ea typeface="黑体" panose="02010609060101010101" pitchFamily="49" charset="-122"/>
                <a:cs typeface="方正大黑简体"/>
              </a:rPr>
              <a:t>某个系统是一个前向信道带宽为</a:t>
            </a:r>
            <a:r>
              <a:rPr lang="en-US" altLang="zh-CN" sz="2400" b="1" dirty="0">
                <a:latin typeface="黑体" panose="02010609060101010101" pitchFamily="49" charset="-122"/>
                <a:ea typeface="黑体" panose="02010609060101010101" pitchFamily="49" charset="-122"/>
                <a:cs typeface="方正大黑简体"/>
              </a:rPr>
              <a:t>50MHz</a:t>
            </a:r>
            <a:r>
              <a:rPr lang="zh-CN" altLang="en-US" sz="2400" b="1" dirty="0">
                <a:latin typeface="黑体" panose="02010609060101010101" pitchFamily="49" charset="-122"/>
                <a:ea typeface="黑体" panose="02010609060101010101" pitchFamily="49" charset="-122"/>
                <a:cs typeface="方正大黑简体"/>
              </a:rPr>
              <a:t>的</a:t>
            </a:r>
            <a:r>
              <a:rPr lang="en-US" altLang="zh-CN" sz="2400" b="1" dirty="0">
                <a:latin typeface="黑体" panose="02010609060101010101" pitchFamily="49" charset="-122"/>
                <a:ea typeface="黑体" panose="02010609060101010101" pitchFamily="49" charset="-122"/>
                <a:cs typeface="方正大黑简体"/>
              </a:rPr>
              <a:t>TDMA/FDD</a:t>
            </a:r>
            <a:r>
              <a:rPr lang="zh-CN" altLang="en-US" sz="2400" b="1" dirty="0">
                <a:latin typeface="黑体" panose="02010609060101010101" pitchFamily="49" charset="-122"/>
                <a:ea typeface="黑体" panose="02010609060101010101" pitchFamily="49" charset="-122"/>
                <a:cs typeface="方正大黑简体"/>
              </a:rPr>
              <a:t>系统，并且将</a:t>
            </a:r>
            <a:r>
              <a:rPr lang="en-US" altLang="zh-CN" sz="2400" b="1" dirty="0">
                <a:latin typeface="黑体" panose="02010609060101010101" pitchFamily="49" charset="-122"/>
                <a:ea typeface="黑体" panose="02010609060101010101" pitchFamily="49" charset="-122"/>
                <a:cs typeface="方正大黑简体"/>
              </a:rPr>
              <a:t>50MHz</a:t>
            </a:r>
            <a:r>
              <a:rPr lang="zh-CN" altLang="en-US" sz="2400" b="1" dirty="0">
                <a:latin typeface="黑体" panose="02010609060101010101" pitchFamily="49" charset="-122"/>
                <a:ea typeface="黑体" panose="02010609060101010101" pitchFamily="49" charset="-122"/>
                <a:cs typeface="方正大黑简体"/>
              </a:rPr>
              <a:t>分为若干个</a:t>
            </a:r>
            <a:r>
              <a:rPr lang="en-US" altLang="zh-CN" sz="2400" b="1" dirty="0">
                <a:latin typeface="黑体" panose="02010609060101010101" pitchFamily="49" charset="-122"/>
                <a:ea typeface="黑体" panose="02010609060101010101" pitchFamily="49" charset="-122"/>
                <a:cs typeface="方正大黑简体"/>
              </a:rPr>
              <a:t>200kHz</a:t>
            </a:r>
            <a:r>
              <a:rPr lang="zh-CN" altLang="en-US" sz="2400" b="1" dirty="0">
                <a:latin typeface="黑体" panose="02010609060101010101" pitchFamily="49" charset="-122"/>
                <a:ea typeface="黑体" panose="02010609060101010101" pitchFamily="49" charset="-122"/>
                <a:cs typeface="方正大黑简体"/>
              </a:rPr>
              <a:t>的无线信道。当一个无线信道支持</a:t>
            </a:r>
            <a:r>
              <a:rPr lang="en-US" altLang="zh-CN" sz="2400" b="1" dirty="0">
                <a:latin typeface="黑体" panose="02010609060101010101" pitchFamily="49" charset="-122"/>
                <a:ea typeface="黑体" panose="02010609060101010101" pitchFamily="49" charset="-122"/>
                <a:cs typeface="方正大黑简体"/>
              </a:rPr>
              <a:t>16</a:t>
            </a:r>
            <a:r>
              <a:rPr lang="zh-CN" altLang="en-US" sz="2400" b="1" dirty="0">
                <a:latin typeface="黑体" panose="02010609060101010101" pitchFamily="49" charset="-122"/>
                <a:ea typeface="黑体" panose="02010609060101010101" pitchFamily="49" charset="-122"/>
                <a:cs typeface="方正大黑简体"/>
              </a:rPr>
              <a:t>个语音信道，并且假设没有保护频隙时，试求出该系统所能同时支持的用户数。</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50000"/>
              </a:lnSpc>
            </a:pPr>
            <a:r>
              <a:rPr lang="zh-CN" altLang="en-US" sz="2400" b="1" dirty="0" smtClean="0">
                <a:latin typeface="黑体" panose="02010609060101010101" pitchFamily="49" charset="-122"/>
                <a:ea typeface="黑体" panose="02010609060101010101" pitchFamily="49" charset="-122"/>
                <a:cs typeface="方正大黑简体"/>
              </a:rPr>
              <a:t>  解：在</a:t>
            </a:r>
            <a:r>
              <a:rPr lang="en-US" altLang="zh-CN" sz="2400" b="1" dirty="0">
                <a:latin typeface="黑体" panose="02010609060101010101" pitchFamily="49" charset="-122"/>
                <a:ea typeface="黑体" panose="02010609060101010101" pitchFamily="49" charset="-122"/>
                <a:cs typeface="方正大黑简体"/>
              </a:rPr>
              <a:t>GSM</a:t>
            </a:r>
            <a:r>
              <a:rPr lang="zh-CN" altLang="en-US" sz="2400" b="1" dirty="0">
                <a:latin typeface="黑体" panose="02010609060101010101" pitchFamily="49" charset="-122"/>
                <a:ea typeface="黑体" panose="02010609060101010101" pitchFamily="49" charset="-122"/>
                <a:cs typeface="方正大黑简体"/>
              </a:rPr>
              <a:t>中包含的同时用户数为：</a:t>
            </a:r>
            <a:endParaRPr lang="zh-CN" altLang="en-US" sz="2400" b="1" dirty="0">
              <a:latin typeface="黑体" panose="02010609060101010101" pitchFamily="49" charset="-122"/>
              <a:ea typeface="黑体" panose="02010609060101010101" pitchFamily="49" charset="-122"/>
              <a:cs typeface="方正大黑简体"/>
            </a:endParaRPr>
          </a:p>
          <a:p>
            <a:pPr eaLnBrk="1" hangingPunct="1">
              <a:lnSpc>
                <a:spcPct val="150000"/>
              </a:lnSpc>
            </a:pPr>
            <a:r>
              <a:rPr lang="zh-CN" altLang="en-US" sz="2400" b="1" dirty="0">
                <a:latin typeface="黑体" panose="02010609060101010101" pitchFamily="49" charset="-122"/>
                <a:ea typeface="黑体" panose="02010609060101010101" pitchFamily="49" charset="-122"/>
                <a:cs typeface="方正大黑简体"/>
              </a:rPr>
              <a:t>         </a:t>
            </a:r>
            <a:r>
              <a:rPr lang="en-US" altLang="zh-CN" sz="2400" b="1" dirty="0">
                <a:latin typeface="黑体" panose="02010609060101010101" pitchFamily="49" charset="-122"/>
                <a:ea typeface="黑体" panose="02010609060101010101" pitchFamily="49" charset="-122"/>
                <a:cs typeface="方正大黑简体"/>
              </a:rPr>
              <a:t>N</a:t>
            </a:r>
            <a:r>
              <a:rPr lang="zh-CN" altLang="en-US" sz="2400" b="1" dirty="0">
                <a:latin typeface="黑体" panose="02010609060101010101" pitchFamily="49" charset="-122"/>
                <a:ea typeface="黑体" panose="02010609060101010101" pitchFamily="49" charset="-122"/>
                <a:cs typeface="方正大黑简体"/>
              </a:rPr>
              <a:t>＝（</a:t>
            </a:r>
            <a:r>
              <a:rPr lang="en-US" altLang="zh-CN" sz="2400" b="1" dirty="0">
                <a:latin typeface="黑体" panose="02010609060101010101" pitchFamily="49" charset="-122"/>
                <a:ea typeface="黑体" panose="02010609060101010101" pitchFamily="49" charset="-122"/>
                <a:cs typeface="方正大黑简体"/>
              </a:rPr>
              <a:t>50MHz / 200kHz</a:t>
            </a:r>
            <a:r>
              <a:rPr lang="zh-CN" altLang="en-US" sz="2400" b="1" dirty="0">
                <a:latin typeface="黑体" panose="02010609060101010101" pitchFamily="49" charset="-122"/>
                <a:ea typeface="黑体" panose="02010609060101010101" pitchFamily="49" charset="-122"/>
                <a:cs typeface="方正大黑简体"/>
              </a:rPr>
              <a:t>）</a:t>
            </a:r>
            <a:r>
              <a:rPr lang="en-US" altLang="zh-CN" sz="2400" b="1" dirty="0">
                <a:latin typeface="黑体" panose="02010609060101010101" pitchFamily="49" charset="-122"/>
                <a:ea typeface="黑体" panose="02010609060101010101" pitchFamily="49" charset="-122"/>
                <a:cs typeface="方正大黑简体"/>
              </a:rPr>
              <a:t>16=4000</a:t>
            </a:r>
            <a:endParaRPr lang="en-US" altLang="zh-CN" sz="2400" b="1" dirty="0">
              <a:latin typeface="黑体" panose="02010609060101010101" pitchFamily="49" charset="-122"/>
              <a:ea typeface="黑体" panose="02010609060101010101" pitchFamily="49" charset="-122"/>
              <a:cs typeface="方正大黑简体"/>
            </a:endParaRPr>
          </a:p>
          <a:p>
            <a:pPr eaLnBrk="1" hangingPunct="1">
              <a:lnSpc>
                <a:spcPct val="150000"/>
              </a:lnSpc>
            </a:pPr>
            <a:r>
              <a:rPr lang="zh-CN" altLang="en-US" sz="2400" b="1" dirty="0" smtClean="0">
                <a:latin typeface="黑体" panose="02010609060101010101" pitchFamily="49" charset="-122"/>
                <a:ea typeface="黑体" panose="02010609060101010101" pitchFamily="49" charset="-122"/>
                <a:cs typeface="方正大黑简体"/>
              </a:rPr>
              <a:t>   因此</a:t>
            </a:r>
            <a:r>
              <a:rPr lang="zh-CN" altLang="en-US" sz="2400" b="1" dirty="0">
                <a:latin typeface="黑体" panose="02010609060101010101" pitchFamily="49" charset="-122"/>
                <a:ea typeface="黑体" panose="02010609060101010101" pitchFamily="49" charset="-122"/>
                <a:cs typeface="方正大黑简体"/>
              </a:rPr>
              <a:t>，该系统能同时支持</a:t>
            </a:r>
            <a:r>
              <a:rPr lang="en-US" altLang="zh-CN" sz="2400" b="1" dirty="0">
                <a:latin typeface="黑体" panose="02010609060101010101" pitchFamily="49" charset="-122"/>
                <a:ea typeface="黑体" panose="02010609060101010101" pitchFamily="49" charset="-122"/>
                <a:cs typeface="方正大黑简体"/>
              </a:rPr>
              <a:t>4000</a:t>
            </a:r>
            <a:r>
              <a:rPr lang="zh-CN" altLang="en-US" sz="2400" b="1" dirty="0">
                <a:latin typeface="黑体" panose="02010609060101010101" pitchFamily="49" charset="-122"/>
                <a:ea typeface="黑体" panose="02010609060101010101" pitchFamily="49" charset="-122"/>
                <a:cs typeface="方正大黑简体"/>
              </a:rPr>
              <a:t>个用户。</a:t>
            </a:r>
            <a:endParaRPr lang="en-US" altLang="zh-CN" sz="2400" b="1" dirty="0">
              <a:latin typeface="黑体" panose="02010609060101010101" pitchFamily="49" charset="-122"/>
              <a:ea typeface="黑体" panose="02010609060101010101" pitchFamily="49" charset="-122"/>
              <a:cs typeface="方正大黑简体"/>
            </a:endParaRPr>
          </a:p>
        </p:txBody>
      </p:sp>
      <p:sp>
        <p:nvSpPr>
          <p:cNvPr id="78851" name="Rectangle 3"/>
          <p:cNvSpPr>
            <a:spLocks noGrp="1" noChangeArrowheads="1"/>
          </p:cNvSpPr>
          <p:nvPr>
            <p:ph type="title" idx="4294967295"/>
          </p:nvPr>
        </p:nvSpPr>
        <p:spPr>
          <a:xfrm>
            <a:off x="1120775" y="192088"/>
            <a:ext cx="7213600" cy="1143000"/>
          </a:xfrm>
        </p:spPr>
        <p:txBody>
          <a:bodyPr/>
          <a:lstStyle/>
          <a:p>
            <a:pPr eaLnBrk="1" hangingPunct="1"/>
            <a:r>
              <a:rPr lang="en-US" altLang="zh-CN" sz="3600" dirty="0" smtClean="0">
                <a:solidFill>
                  <a:schemeClr val="bg1"/>
                </a:solidFill>
                <a:latin typeface="黑体" panose="02010609060101010101" pitchFamily="49" charset="-122"/>
                <a:cs typeface="方正大黑简体"/>
              </a:rPr>
              <a:t>6.3 TDMA</a:t>
            </a:r>
            <a:r>
              <a:rPr lang="zh-CN" altLang="en-US" sz="3600" dirty="0" smtClean="0">
                <a:solidFill>
                  <a:schemeClr val="bg1"/>
                </a:solidFill>
                <a:latin typeface="黑体" panose="02010609060101010101" pitchFamily="49" charset="-122"/>
                <a:cs typeface="方正大黑简体"/>
              </a:rPr>
              <a:t>方式</a:t>
            </a:r>
            <a:endParaRPr lang="zh-CN" altLang="en-US" sz="3600" dirty="0" smtClean="0">
              <a:solidFill>
                <a:schemeClr val="bg1"/>
              </a:solidFill>
              <a:latin typeface="黑体" panose="02010609060101010101" pitchFamily="49" charset="-122"/>
              <a:cs typeface="方正大黑简体"/>
            </a:endParaRPr>
          </a:p>
        </p:txBody>
      </p:sp>
      <p:sp>
        <p:nvSpPr>
          <p:cNvPr id="78852" name="Rectangle 4"/>
          <p:cNvSpPr>
            <a:spLocks noChangeArrowheads="1"/>
          </p:cNvSpPr>
          <p:nvPr/>
        </p:nvSpPr>
        <p:spPr bwMode="auto">
          <a:xfrm>
            <a:off x="0" y="2619375"/>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8853" name="Rectangle 5"/>
          <p:cNvSpPr>
            <a:spLocks noChangeArrowheads="1"/>
          </p:cNvSpPr>
          <p:nvPr/>
        </p:nvSpPr>
        <p:spPr bwMode="auto">
          <a:xfrm>
            <a:off x="0" y="256698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4" presetClass="entr" presetSubtype="0" accel="100000" fill="hold" nodeType="clickEffect">
                                  <p:stCondLst>
                                    <p:cond delay="0"/>
                                  </p:stCondLst>
                                  <p:childTnLst>
                                    <p:set>
                                      <p:cBhvr>
                                        <p:cTn id="6" dur="1" fill="hold">
                                          <p:stCondLst>
                                            <p:cond delay="0"/>
                                          </p:stCondLst>
                                        </p:cTn>
                                        <p:tgtEl>
                                          <p:spTgt spid="580610">
                                            <p:txEl>
                                              <p:pRg st="0" end="0"/>
                                            </p:txEl>
                                          </p:spTgt>
                                        </p:tgtEl>
                                        <p:attrNameLst>
                                          <p:attrName>style.visibility</p:attrName>
                                        </p:attrNameLst>
                                      </p:cBhvr>
                                      <p:to>
                                        <p:strVal val="visible"/>
                                      </p:to>
                                    </p:set>
                                    <p:anim calcmode="lin" valueType="num">
                                      <p:cBhvr>
                                        <p:cTn id="7" dur="500" fill="hold"/>
                                        <p:tgtEl>
                                          <p:spTgt spid="580610">
                                            <p:txEl>
                                              <p:pRg st="0" end="0"/>
                                            </p:txEl>
                                          </p:spTgt>
                                        </p:tgtEl>
                                        <p:attrNameLst>
                                          <p:attrName>ppt_w</p:attrName>
                                        </p:attrNameLst>
                                      </p:cBhvr>
                                      <p:tavLst>
                                        <p:tav tm="0">
                                          <p:val>
                                            <p:strVal val="#ppt_w*0.05"/>
                                          </p:val>
                                        </p:tav>
                                        <p:tav tm="100000">
                                          <p:val>
                                            <p:strVal val="#ppt_w"/>
                                          </p:val>
                                        </p:tav>
                                      </p:tavLst>
                                    </p:anim>
                                    <p:anim calcmode="lin" valueType="num">
                                      <p:cBhvr>
                                        <p:cTn id="8" dur="500" fill="hold"/>
                                        <p:tgtEl>
                                          <p:spTgt spid="580610">
                                            <p:txEl>
                                              <p:pRg st="0" end="0"/>
                                            </p:txEl>
                                          </p:spTgt>
                                        </p:tgtEl>
                                        <p:attrNameLst>
                                          <p:attrName>ppt_h</p:attrName>
                                        </p:attrNameLst>
                                      </p:cBhvr>
                                      <p:tavLst>
                                        <p:tav tm="0">
                                          <p:val>
                                            <p:strVal val="#ppt_h"/>
                                          </p:val>
                                        </p:tav>
                                        <p:tav tm="100000">
                                          <p:val>
                                            <p:strVal val="#ppt_h"/>
                                          </p:val>
                                        </p:tav>
                                      </p:tavLst>
                                    </p:anim>
                                    <p:anim calcmode="lin" valueType="num">
                                      <p:cBhvr>
                                        <p:cTn id="9" dur="500" fill="hold"/>
                                        <p:tgtEl>
                                          <p:spTgt spid="580610">
                                            <p:txEl>
                                              <p:pRg st="0" end="0"/>
                                            </p:txEl>
                                          </p:spTgt>
                                        </p:tgtEl>
                                        <p:attrNameLst>
                                          <p:attrName>ppt_x</p:attrName>
                                        </p:attrNameLst>
                                      </p:cBhvr>
                                      <p:tavLst>
                                        <p:tav tm="0">
                                          <p:val>
                                            <p:strVal val="#ppt_x-.2"/>
                                          </p:val>
                                        </p:tav>
                                        <p:tav tm="100000">
                                          <p:val>
                                            <p:strVal val="#ppt_x"/>
                                          </p:val>
                                        </p:tav>
                                      </p:tavLst>
                                    </p:anim>
                                    <p:anim calcmode="lin" valueType="num">
                                      <p:cBhvr>
                                        <p:cTn id="10" dur="500" fill="hold"/>
                                        <p:tgtEl>
                                          <p:spTgt spid="580610">
                                            <p:txEl>
                                              <p:pRg st="0" end="0"/>
                                            </p:txEl>
                                          </p:spTgt>
                                        </p:tgtEl>
                                        <p:attrNameLst>
                                          <p:attrName>ppt_y</p:attrName>
                                        </p:attrNameLst>
                                      </p:cBhvr>
                                      <p:tavLst>
                                        <p:tav tm="0">
                                          <p:val>
                                            <p:strVal val="#ppt_y"/>
                                          </p:val>
                                        </p:tav>
                                        <p:tav tm="100000">
                                          <p:val>
                                            <p:strVal val="#ppt_y"/>
                                          </p:val>
                                        </p:tav>
                                      </p:tavLst>
                                    </p:anim>
                                    <p:animEffect transition="in" filter="fade">
                                      <p:cBhvr>
                                        <p:cTn id="11" dur="500"/>
                                        <p:tgtEl>
                                          <p:spTgt spid="580610">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4" presetClass="entr" presetSubtype="0" accel="100000" fill="hold" nodeType="clickEffect">
                                  <p:stCondLst>
                                    <p:cond delay="0"/>
                                  </p:stCondLst>
                                  <p:childTnLst>
                                    <p:set>
                                      <p:cBhvr>
                                        <p:cTn id="15" dur="1" fill="hold">
                                          <p:stCondLst>
                                            <p:cond delay="0"/>
                                          </p:stCondLst>
                                        </p:cTn>
                                        <p:tgtEl>
                                          <p:spTgt spid="580610">
                                            <p:txEl>
                                              <p:pRg st="1" end="1"/>
                                            </p:txEl>
                                          </p:spTgt>
                                        </p:tgtEl>
                                        <p:attrNameLst>
                                          <p:attrName>style.visibility</p:attrName>
                                        </p:attrNameLst>
                                      </p:cBhvr>
                                      <p:to>
                                        <p:strVal val="visible"/>
                                      </p:to>
                                    </p:set>
                                    <p:anim calcmode="lin" valueType="num">
                                      <p:cBhvr>
                                        <p:cTn id="16" dur="500" fill="hold"/>
                                        <p:tgtEl>
                                          <p:spTgt spid="580610">
                                            <p:txEl>
                                              <p:pRg st="1" end="1"/>
                                            </p:txEl>
                                          </p:spTgt>
                                        </p:tgtEl>
                                        <p:attrNameLst>
                                          <p:attrName>ppt_w</p:attrName>
                                        </p:attrNameLst>
                                      </p:cBhvr>
                                      <p:tavLst>
                                        <p:tav tm="0">
                                          <p:val>
                                            <p:strVal val="#ppt_w*0.05"/>
                                          </p:val>
                                        </p:tav>
                                        <p:tav tm="100000">
                                          <p:val>
                                            <p:strVal val="#ppt_w"/>
                                          </p:val>
                                        </p:tav>
                                      </p:tavLst>
                                    </p:anim>
                                    <p:anim calcmode="lin" valueType="num">
                                      <p:cBhvr>
                                        <p:cTn id="17" dur="500" fill="hold"/>
                                        <p:tgtEl>
                                          <p:spTgt spid="580610">
                                            <p:txEl>
                                              <p:pRg st="1" end="1"/>
                                            </p:txEl>
                                          </p:spTgt>
                                        </p:tgtEl>
                                        <p:attrNameLst>
                                          <p:attrName>ppt_h</p:attrName>
                                        </p:attrNameLst>
                                      </p:cBhvr>
                                      <p:tavLst>
                                        <p:tav tm="0">
                                          <p:val>
                                            <p:strVal val="#ppt_h"/>
                                          </p:val>
                                        </p:tav>
                                        <p:tav tm="100000">
                                          <p:val>
                                            <p:strVal val="#ppt_h"/>
                                          </p:val>
                                        </p:tav>
                                      </p:tavLst>
                                    </p:anim>
                                    <p:anim calcmode="lin" valueType="num">
                                      <p:cBhvr>
                                        <p:cTn id="18" dur="500" fill="hold"/>
                                        <p:tgtEl>
                                          <p:spTgt spid="580610">
                                            <p:txEl>
                                              <p:pRg st="1" end="1"/>
                                            </p:txEl>
                                          </p:spTgt>
                                        </p:tgtEl>
                                        <p:attrNameLst>
                                          <p:attrName>ppt_x</p:attrName>
                                        </p:attrNameLst>
                                      </p:cBhvr>
                                      <p:tavLst>
                                        <p:tav tm="0">
                                          <p:val>
                                            <p:strVal val="#ppt_x-.2"/>
                                          </p:val>
                                        </p:tav>
                                        <p:tav tm="100000">
                                          <p:val>
                                            <p:strVal val="#ppt_x"/>
                                          </p:val>
                                        </p:tav>
                                      </p:tavLst>
                                    </p:anim>
                                    <p:anim calcmode="lin" valueType="num">
                                      <p:cBhvr>
                                        <p:cTn id="19" dur="500" fill="hold"/>
                                        <p:tgtEl>
                                          <p:spTgt spid="580610">
                                            <p:txEl>
                                              <p:pRg st="1" end="1"/>
                                            </p:txEl>
                                          </p:spTgt>
                                        </p:tgtEl>
                                        <p:attrNameLst>
                                          <p:attrName>ppt_y</p:attrName>
                                        </p:attrNameLst>
                                      </p:cBhvr>
                                      <p:tavLst>
                                        <p:tav tm="0">
                                          <p:val>
                                            <p:strVal val="#ppt_y"/>
                                          </p:val>
                                        </p:tav>
                                        <p:tav tm="100000">
                                          <p:val>
                                            <p:strVal val="#ppt_y"/>
                                          </p:val>
                                        </p:tav>
                                      </p:tavLst>
                                    </p:anim>
                                    <p:animEffect transition="in" filter="fade">
                                      <p:cBhvr>
                                        <p:cTn id="20" dur="500"/>
                                        <p:tgtEl>
                                          <p:spTgt spid="580610">
                                            <p:txEl>
                                              <p:pRg st="1" end="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54" presetClass="entr" presetSubtype="0" accel="100000" fill="hold" nodeType="clickEffect">
                                  <p:stCondLst>
                                    <p:cond delay="0"/>
                                  </p:stCondLst>
                                  <p:childTnLst>
                                    <p:set>
                                      <p:cBhvr>
                                        <p:cTn id="24" dur="1" fill="hold">
                                          <p:stCondLst>
                                            <p:cond delay="0"/>
                                          </p:stCondLst>
                                        </p:cTn>
                                        <p:tgtEl>
                                          <p:spTgt spid="580610">
                                            <p:txEl>
                                              <p:pRg st="2" end="2"/>
                                            </p:txEl>
                                          </p:spTgt>
                                        </p:tgtEl>
                                        <p:attrNameLst>
                                          <p:attrName>style.visibility</p:attrName>
                                        </p:attrNameLst>
                                      </p:cBhvr>
                                      <p:to>
                                        <p:strVal val="visible"/>
                                      </p:to>
                                    </p:set>
                                    <p:anim calcmode="lin" valueType="num">
                                      <p:cBhvr>
                                        <p:cTn id="25" dur="500" fill="hold"/>
                                        <p:tgtEl>
                                          <p:spTgt spid="580610">
                                            <p:txEl>
                                              <p:pRg st="2" end="2"/>
                                            </p:txEl>
                                          </p:spTgt>
                                        </p:tgtEl>
                                        <p:attrNameLst>
                                          <p:attrName>ppt_w</p:attrName>
                                        </p:attrNameLst>
                                      </p:cBhvr>
                                      <p:tavLst>
                                        <p:tav tm="0">
                                          <p:val>
                                            <p:strVal val="#ppt_w*0.05"/>
                                          </p:val>
                                        </p:tav>
                                        <p:tav tm="100000">
                                          <p:val>
                                            <p:strVal val="#ppt_w"/>
                                          </p:val>
                                        </p:tav>
                                      </p:tavLst>
                                    </p:anim>
                                    <p:anim calcmode="lin" valueType="num">
                                      <p:cBhvr>
                                        <p:cTn id="26" dur="500" fill="hold"/>
                                        <p:tgtEl>
                                          <p:spTgt spid="580610">
                                            <p:txEl>
                                              <p:pRg st="2" end="2"/>
                                            </p:txEl>
                                          </p:spTgt>
                                        </p:tgtEl>
                                        <p:attrNameLst>
                                          <p:attrName>ppt_h</p:attrName>
                                        </p:attrNameLst>
                                      </p:cBhvr>
                                      <p:tavLst>
                                        <p:tav tm="0">
                                          <p:val>
                                            <p:strVal val="#ppt_h"/>
                                          </p:val>
                                        </p:tav>
                                        <p:tav tm="100000">
                                          <p:val>
                                            <p:strVal val="#ppt_h"/>
                                          </p:val>
                                        </p:tav>
                                      </p:tavLst>
                                    </p:anim>
                                    <p:anim calcmode="lin" valueType="num">
                                      <p:cBhvr>
                                        <p:cTn id="27" dur="500" fill="hold"/>
                                        <p:tgtEl>
                                          <p:spTgt spid="580610">
                                            <p:txEl>
                                              <p:pRg st="2" end="2"/>
                                            </p:txEl>
                                          </p:spTgt>
                                        </p:tgtEl>
                                        <p:attrNameLst>
                                          <p:attrName>ppt_x</p:attrName>
                                        </p:attrNameLst>
                                      </p:cBhvr>
                                      <p:tavLst>
                                        <p:tav tm="0">
                                          <p:val>
                                            <p:strVal val="#ppt_x-.2"/>
                                          </p:val>
                                        </p:tav>
                                        <p:tav tm="100000">
                                          <p:val>
                                            <p:strVal val="#ppt_x"/>
                                          </p:val>
                                        </p:tav>
                                      </p:tavLst>
                                    </p:anim>
                                    <p:anim calcmode="lin" valueType="num">
                                      <p:cBhvr>
                                        <p:cTn id="28" dur="500" fill="hold"/>
                                        <p:tgtEl>
                                          <p:spTgt spid="580610">
                                            <p:txEl>
                                              <p:pRg st="2" end="2"/>
                                            </p:txEl>
                                          </p:spTgt>
                                        </p:tgtEl>
                                        <p:attrNameLst>
                                          <p:attrName>ppt_y</p:attrName>
                                        </p:attrNameLst>
                                      </p:cBhvr>
                                      <p:tavLst>
                                        <p:tav tm="0">
                                          <p:val>
                                            <p:strVal val="#ppt_y"/>
                                          </p:val>
                                        </p:tav>
                                        <p:tav tm="100000">
                                          <p:val>
                                            <p:strVal val="#ppt_y"/>
                                          </p:val>
                                        </p:tav>
                                      </p:tavLst>
                                    </p:anim>
                                    <p:animEffect transition="in" filter="fade">
                                      <p:cBhvr>
                                        <p:cTn id="29" dur="500"/>
                                        <p:tgtEl>
                                          <p:spTgt spid="580610">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54" presetClass="entr" presetSubtype="0" accel="100000" fill="hold" nodeType="clickEffect">
                                  <p:stCondLst>
                                    <p:cond delay="0"/>
                                  </p:stCondLst>
                                  <p:childTnLst>
                                    <p:set>
                                      <p:cBhvr>
                                        <p:cTn id="33" dur="1" fill="hold">
                                          <p:stCondLst>
                                            <p:cond delay="0"/>
                                          </p:stCondLst>
                                        </p:cTn>
                                        <p:tgtEl>
                                          <p:spTgt spid="580610">
                                            <p:txEl>
                                              <p:pRg st="3" end="3"/>
                                            </p:txEl>
                                          </p:spTgt>
                                        </p:tgtEl>
                                        <p:attrNameLst>
                                          <p:attrName>style.visibility</p:attrName>
                                        </p:attrNameLst>
                                      </p:cBhvr>
                                      <p:to>
                                        <p:strVal val="visible"/>
                                      </p:to>
                                    </p:set>
                                    <p:anim calcmode="lin" valueType="num">
                                      <p:cBhvr>
                                        <p:cTn id="34" dur="500" fill="hold"/>
                                        <p:tgtEl>
                                          <p:spTgt spid="580610">
                                            <p:txEl>
                                              <p:pRg st="3" end="3"/>
                                            </p:txEl>
                                          </p:spTgt>
                                        </p:tgtEl>
                                        <p:attrNameLst>
                                          <p:attrName>ppt_w</p:attrName>
                                        </p:attrNameLst>
                                      </p:cBhvr>
                                      <p:tavLst>
                                        <p:tav tm="0">
                                          <p:val>
                                            <p:strVal val="#ppt_w*0.05"/>
                                          </p:val>
                                        </p:tav>
                                        <p:tav tm="100000">
                                          <p:val>
                                            <p:strVal val="#ppt_w"/>
                                          </p:val>
                                        </p:tav>
                                      </p:tavLst>
                                    </p:anim>
                                    <p:anim calcmode="lin" valueType="num">
                                      <p:cBhvr>
                                        <p:cTn id="35" dur="500" fill="hold"/>
                                        <p:tgtEl>
                                          <p:spTgt spid="580610">
                                            <p:txEl>
                                              <p:pRg st="3" end="3"/>
                                            </p:txEl>
                                          </p:spTgt>
                                        </p:tgtEl>
                                        <p:attrNameLst>
                                          <p:attrName>ppt_h</p:attrName>
                                        </p:attrNameLst>
                                      </p:cBhvr>
                                      <p:tavLst>
                                        <p:tav tm="0">
                                          <p:val>
                                            <p:strVal val="#ppt_h"/>
                                          </p:val>
                                        </p:tav>
                                        <p:tav tm="100000">
                                          <p:val>
                                            <p:strVal val="#ppt_h"/>
                                          </p:val>
                                        </p:tav>
                                      </p:tavLst>
                                    </p:anim>
                                    <p:anim calcmode="lin" valueType="num">
                                      <p:cBhvr>
                                        <p:cTn id="36" dur="500" fill="hold"/>
                                        <p:tgtEl>
                                          <p:spTgt spid="580610">
                                            <p:txEl>
                                              <p:pRg st="3" end="3"/>
                                            </p:txEl>
                                          </p:spTgt>
                                        </p:tgtEl>
                                        <p:attrNameLst>
                                          <p:attrName>ppt_x</p:attrName>
                                        </p:attrNameLst>
                                      </p:cBhvr>
                                      <p:tavLst>
                                        <p:tav tm="0">
                                          <p:val>
                                            <p:strVal val="#ppt_x-.2"/>
                                          </p:val>
                                        </p:tav>
                                        <p:tav tm="100000">
                                          <p:val>
                                            <p:strVal val="#ppt_x"/>
                                          </p:val>
                                        </p:tav>
                                      </p:tavLst>
                                    </p:anim>
                                    <p:anim calcmode="lin" valueType="num">
                                      <p:cBhvr>
                                        <p:cTn id="37" dur="500" fill="hold"/>
                                        <p:tgtEl>
                                          <p:spTgt spid="580610">
                                            <p:txEl>
                                              <p:pRg st="3" end="3"/>
                                            </p:txEl>
                                          </p:spTgt>
                                        </p:tgtEl>
                                        <p:attrNameLst>
                                          <p:attrName>ppt_y</p:attrName>
                                        </p:attrNameLst>
                                      </p:cBhvr>
                                      <p:tavLst>
                                        <p:tav tm="0">
                                          <p:val>
                                            <p:strVal val="#ppt_y"/>
                                          </p:val>
                                        </p:tav>
                                        <p:tav tm="100000">
                                          <p:val>
                                            <p:strVal val="#ppt_y"/>
                                          </p:val>
                                        </p:tav>
                                      </p:tavLst>
                                    </p:anim>
                                    <p:animEffect transition="in" filter="fade">
                                      <p:cBhvr>
                                        <p:cTn id="38" dur="500"/>
                                        <p:tgtEl>
                                          <p:spTgt spid="5806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609600" y="533400"/>
            <a:ext cx="7793038" cy="685800"/>
          </a:xfrm>
        </p:spPr>
        <p:txBody>
          <a:bodyPr/>
          <a:lstStyle/>
          <a:p>
            <a:pPr eaLnBrk="1" hangingPunct="1"/>
            <a:r>
              <a:rPr lang="en-US" altLang="zh-CN" sz="3600" dirty="0" smtClean="0">
                <a:solidFill>
                  <a:schemeClr val="tx1"/>
                </a:solidFill>
                <a:latin typeface="黑体" panose="02010609060101010101" pitchFamily="49" charset="-122"/>
                <a:cs typeface="方正大黑简体"/>
              </a:rPr>
              <a:t>3. CDMA</a:t>
            </a:r>
            <a:r>
              <a:rPr lang="zh-CN" altLang="en-US" sz="3600" dirty="0" smtClean="0">
                <a:solidFill>
                  <a:schemeClr val="tx1"/>
                </a:solidFill>
                <a:latin typeface="黑体" panose="02010609060101010101" pitchFamily="49" charset="-122"/>
                <a:cs typeface="方正大黑简体"/>
              </a:rPr>
              <a:t>方式</a:t>
            </a:r>
            <a:endParaRPr lang="zh-CN" altLang="en-US" sz="3600" dirty="0" smtClean="0">
              <a:solidFill>
                <a:schemeClr val="tx1"/>
              </a:solidFill>
              <a:latin typeface="黑体" panose="02010609060101010101" pitchFamily="49" charset="-122"/>
              <a:cs typeface="方正大黑简体"/>
            </a:endParaRPr>
          </a:p>
        </p:txBody>
      </p:sp>
      <p:sp>
        <p:nvSpPr>
          <p:cNvPr id="509955" name="Rectangle 3"/>
          <p:cNvSpPr>
            <a:spLocks noGrp="1" noChangeArrowheads="1"/>
          </p:cNvSpPr>
          <p:nvPr>
            <p:ph type="body" idx="1"/>
          </p:nvPr>
        </p:nvSpPr>
        <p:spPr>
          <a:xfrm>
            <a:off x="228600" y="1371600"/>
            <a:ext cx="8747125" cy="4878388"/>
          </a:xfrm>
        </p:spPr>
        <p:txBody>
          <a:bodyPr/>
          <a:lstStyle/>
          <a:p>
            <a:pPr eaLnBrk="1" hangingPunct="1"/>
            <a:r>
              <a:rPr lang="zh-CN" altLang="en-US" sz="2400" b="1" dirty="0" smtClean="0">
                <a:latin typeface="黑体" panose="02010609060101010101" pitchFamily="49" charset="-122"/>
                <a:cs typeface="方正大黑简体"/>
              </a:rPr>
              <a:t>（</a:t>
            </a:r>
            <a:r>
              <a:rPr lang="en-US" altLang="zh-CN" sz="2400" b="1" dirty="0" smtClean="0">
                <a:latin typeface="黑体" panose="02010609060101010101" pitchFamily="49" charset="-122"/>
                <a:cs typeface="方正大黑简体"/>
              </a:rPr>
              <a:t>1</a:t>
            </a:r>
            <a:r>
              <a:rPr lang="zh-CN" altLang="en-US" sz="2400" b="1" dirty="0" smtClean="0">
                <a:latin typeface="黑体" panose="02010609060101010101" pitchFamily="49" charset="-122"/>
                <a:cs typeface="方正大黑简体"/>
              </a:rPr>
              <a:t>）</a:t>
            </a:r>
            <a:r>
              <a:rPr lang="en-US" altLang="zh-CN" sz="2400" b="1" dirty="0" smtClean="0">
                <a:latin typeface="黑体" panose="02010609060101010101" pitchFamily="49" charset="-122"/>
                <a:cs typeface="方正大黑简体"/>
              </a:rPr>
              <a:t>CDMA</a:t>
            </a:r>
            <a:r>
              <a:rPr lang="zh-CN" altLang="en-US" sz="2400" b="1" dirty="0" smtClean="0">
                <a:latin typeface="黑体" panose="02010609060101010101" pitchFamily="49" charset="-122"/>
                <a:cs typeface="方正大黑简体"/>
              </a:rPr>
              <a:t>系统原理</a:t>
            </a:r>
            <a:endParaRPr lang="zh-CN" altLang="en-US" sz="2400" b="1" dirty="0" smtClean="0">
              <a:latin typeface="黑体" panose="02010609060101010101" pitchFamily="49" charset="-122"/>
              <a:cs typeface="方正大黑简体"/>
            </a:endParaRPr>
          </a:p>
          <a:p>
            <a:pPr eaLnBrk="1" hangingPunct="1">
              <a:lnSpc>
                <a:spcPct val="130000"/>
              </a:lnSpc>
            </a:pPr>
            <a:r>
              <a:rPr lang="en-US" altLang="zh-CN" sz="2400" b="1" dirty="0" smtClean="0">
                <a:latin typeface="黑体" panose="02010609060101010101" pitchFamily="49" charset="-122"/>
                <a:cs typeface="方正大黑简体"/>
              </a:rPr>
              <a:t>    CDMA</a:t>
            </a:r>
            <a:r>
              <a:rPr lang="zh-CN" altLang="en-US" sz="2400" b="1" dirty="0" smtClean="0">
                <a:latin typeface="黑体" panose="02010609060101010101" pitchFamily="49" charset="-122"/>
                <a:cs typeface="方正大黑简体"/>
              </a:rPr>
              <a:t>系统为每个用户分配了各自特定的地址码，这些地址码相互正交，在频率、时间和空间上都可能重叠。</a:t>
            </a:r>
            <a:endParaRPr lang="zh-CN" altLang="en-US" sz="2400" b="1" dirty="0" smtClean="0">
              <a:latin typeface="黑体" panose="02010609060101010101" pitchFamily="49" charset="-122"/>
              <a:cs typeface="方正大黑简体"/>
            </a:endParaRPr>
          </a:p>
          <a:p>
            <a:pPr eaLnBrk="1" hangingPunct="1">
              <a:lnSpc>
                <a:spcPct val="130000"/>
              </a:lnSpc>
            </a:pPr>
            <a:r>
              <a:rPr lang="zh-CN" altLang="en-US" sz="2400" b="1" dirty="0" smtClean="0">
                <a:latin typeface="黑体" panose="02010609060101010101" pitchFamily="49" charset="-122"/>
                <a:cs typeface="方正大黑简体"/>
              </a:rPr>
              <a:t>系统的接收端必须有完全一致的本地地址码，用来对接收的信号进行相关检测。</a:t>
            </a:r>
            <a:endParaRPr lang="zh-CN" altLang="en-US" sz="2400" b="1" dirty="0" smtClean="0">
              <a:latin typeface="黑体" panose="02010609060101010101" pitchFamily="49" charset="-122"/>
              <a:cs typeface="方正大黑简体"/>
            </a:endParaRPr>
          </a:p>
          <a:p>
            <a:pPr eaLnBrk="1" hangingPunct="1">
              <a:lnSpc>
                <a:spcPct val="130000"/>
              </a:lnSpc>
            </a:pPr>
            <a:r>
              <a:rPr lang="zh-CN" altLang="en-US" sz="2400" b="1" dirty="0" smtClean="0">
                <a:latin typeface="黑体" panose="02010609060101010101" pitchFamily="49" charset="-122"/>
                <a:cs typeface="方正大黑简体"/>
              </a:rPr>
              <a:t>    地址码</a:t>
            </a:r>
            <a:r>
              <a:rPr lang="zh-CN" altLang="en-US" sz="2400" b="1" dirty="0" smtClean="0">
                <a:latin typeface="黑体" panose="02010609060101010101" pitchFamily="49" charset="-122"/>
                <a:cs typeface="方正大黑简体"/>
              </a:rPr>
              <a:t>的设计直接影响</a:t>
            </a:r>
            <a:r>
              <a:rPr lang="en-US" altLang="zh-CN" sz="2400" b="1" dirty="0" smtClean="0">
                <a:latin typeface="黑体" panose="02010609060101010101" pitchFamily="49" charset="-122"/>
                <a:cs typeface="方正大黑简体"/>
              </a:rPr>
              <a:t>CDMA</a:t>
            </a:r>
            <a:r>
              <a:rPr lang="zh-CN" altLang="en-US" sz="2400" b="1" dirty="0" smtClean="0">
                <a:latin typeface="黑体" panose="02010609060101010101" pitchFamily="49" charset="-122"/>
                <a:cs typeface="方正大黑简体"/>
              </a:rPr>
              <a:t>系统的性能，为提高抗干扰能力，地址码要用</a:t>
            </a:r>
            <a:r>
              <a:rPr lang="zh-CN" altLang="en-US" sz="2400" b="1" dirty="0" smtClean="0">
                <a:latin typeface="黑体" panose="02010609060101010101" pitchFamily="49" charset="-122"/>
                <a:cs typeface="方正大黑简体"/>
              </a:rPr>
              <a:t>伪随机码。</a:t>
            </a:r>
            <a:r>
              <a:rPr lang="zh-CN" altLang="en-US" b="1" dirty="0" smtClean="0">
                <a:latin typeface="黑体" panose="02010609060101010101" pitchFamily="49" charset="-122"/>
                <a:cs typeface="方正大黑简体"/>
              </a:rPr>
              <a:t> </a:t>
            </a:r>
            <a:endParaRPr lang="zh-CN" altLang="en-US" b="1" dirty="0" smtClean="0">
              <a:latin typeface="黑体" panose="02010609060101010101" pitchFamily="49" charset="-122"/>
              <a:cs typeface="方正大黑简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09955">
                                            <p:txEl>
                                              <p:pRg st="2" end="2"/>
                                            </p:txEl>
                                          </p:spTgt>
                                        </p:tgtEl>
                                        <p:attrNameLst>
                                          <p:attrName>style.visibility</p:attrName>
                                        </p:attrNameLst>
                                      </p:cBhvr>
                                      <p:to>
                                        <p:strVal val="visible"/>
                                      </p:to>
                                    </p:set>
                                    <p:anim calcmode="lin" valueType="num">
                                      <p:cBhvr>
                                        <p:cTn id="7" dur="500" fill="hold"/>
                                        <p:tgtEl>
                                          <p:spTgt spid="509955">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509955">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509955">
                                            <p:txEl>
                                              <p:pRg st="2" end="2"/>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09955">
                                            <p:txEl>
                                              <p:pRg st="3" end="3"/>
                                            </p:txEl>
                                          </p:spTgt>
                                        </p:tgtEl>
                                        <p:attrNameLst>
                                          <p:attrName>style.visibility</p:attrName>
                                        </p:attrNameLst>
                                      </p:cBhvr>
                                      <p:to>
                                        <p:strVal val="visible"/>
                                      </p:to>
                                    </p:set>
                                    <p:anim calcmode="lin" valueType="num">
                                      <p:cBhvr>
                                        <p:cTn id="12" dur="500" fill="hold"/>
                                        <p:tgtEl>
                                          <p:spTgt spid="509955">
                                            <p:txEl>
                                              <p:pRg st="3" end="3"/>
                                            </p:txEl>
                                          </p:spTgt>
                                        </p:tgtEl>
                                        <p:attrNameLst>
                                          <p:attrName>ppt_w</p:attrName>
                                        </p:attrNameLst>
                                      </p:cBhvr>
                                      <p:tavLst>
                                        <p:tav tm="0">
                                          <p:val>
                                            <p:fltVal val="0"/>
                                          </p:val>
                                        </p:tav>
                                        <p:tav tm="100000">
                                          <p:val>
                                            <p:strVal val="#ppt_w"/>
                                          </p:val>
                                        </p:tav>
                                      </p:tavLst>
                                    </p:anim>
                                    <p:anim calcmode="lin" valueType="num">
                                      <p:cBhvr>
                                        <p:cTn id="13" dur="500" fill="hold"/>
                                        <p:tgtEl>
                                          <p:spTgt spid="509955">
                                            <p:txEl>
                                              <p:pRg st="3" end="3"/>
                                            </p:txEl>
                                          </p:spTgt>
                                        </p:tgtEl>
                                        <p:attrNameLst>
                                          <p:attrName>ppt_h</p:attrName>
                                        </p:attrNameLst>
                                      </p:cBhvr>
                                      <p:tavLst>
                                        <p:tav tm="0">
                                          <p:val>
                                            <p:fltVal val="0"/>
                                          </p:val>
                                        </p:tav>
                                        <p:tav tm="100000">
                                          <p:val>
                                            <p:strVal val="#ppt_h"/>
                                          </p:val>
                                        </p:tav>
                                      </p:tavLst>
                                    </p:anim>
                                    <p:animEffect transition="in" filter="fade">
                                      <p:cBhvr>
                                        <p:cTn id="14" dur="500"/>
                                        <p:tgtEl>
                                          <p:spTgt spid="509955">
                                            <p:txEl>
                                              <p:pRg st="3" end="3"/>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09955">
                                            <p:txEl>
                                              <p:pRg st="1" end="1"/>
                                            </p:txEl>
                                          </p:spTgt>
                                        </p:tgtEl>
                                        <p:attrNameLst>
                                          <p:attrName>style.visibility</p:attrName>
                                        </p:attrNameLst>
                                      </p:cBhvr>
                                      <p:to>
                                        <p:strVal val="visible"/>
                                      </p:to>
                                    </p:set>
                                    <p:anim calcmode="lin" valueType="num">
                                      <p:cBhvr>
                                        <p:cTn id="17" dur="500" fill="hold"/>
                                        <p:tgtEl>
                                          <p:spTgt spid="509955">
                                            <p:txEl>
                                              <p:pRg st="1" end="1"/>
                                            </p:txEl>
                                          </p:spTgt>
                                        </p:tgtEl>
                                        <p:attrNameLst>
                                          <p:attrName>ppt_w</p:attrName>
                                        </p:attrNameLst>
                                      </p:cBhvr>
                                      <p:tavLst>
                                        <p:tav tm="0">
                                          <p:val>
                                            <p:fltVal val="0"/>
                                          </p:val>
                                        </p:tav>
                                        <p:tav tm="100000">
                                          <p:val>
                                            <p:strVal val="#ppt_w"/>
                                          </p:val>
                                        </p:tav>
                                      </p:tavLst>
                                    </p:anim>
                                    <p:anim calcmode="lin" valueType="num">
                                      <p:cBhvr>
                                        <p:cTn id="18" dur="500" fill="hold"/>
                                        <p:tgtEl>
                                          <p:spTgt spid="509955">
                                            <p:txEl>
                                              <p:pRg st="1" end="1"/>
                                            </p:txEl>
                                          </p:spTgt>
                                        </p:tgtEl>
                                        <p:attrNameLst>
                                          <p:attrName>ppt_h</p:attrName>
                                        </p:attrNameLst>
                                      </p:cBhvr>
                                      <p:tavLst>
                                        <p:tav tm="0">
                                          <p:val>
                                            <p:fltVal val="0"/>
                                          </p:val>
                                        </p:tav>
                                        <p:tav tm="100000">
                                          <p:val>
                                            <p:strVal val="#ppt_h"/>
                                          </p:val>
                                        </p:tav>
                                      </p:tavLst>
                                    </p:anim>
                                    <p:animEffect transition="in" filter="fade">
                                      <p:cBhvr>
                                        <p:cTn id="19" dur="500"/>
                                        <p:tgtEl>
                                          <p:spTgt spid="509955">
                                            <p:txEl>
                                              <p:pRg st="1" end="1"/>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09955">
                                            <p:txEl>
                                              <p:pRg st="0" end="0"/>
                                            </p:txEl>
                                          </p:spTgt>
                                        </p:tgtEl>
                                        <p:attrNameLst>
                                          <p:attrName>style.visibility</p:attrName>
                                        </p:attrNameLst>
                                      </p:cBhvr>
                                      <p:to>
                                        <p:strVal val="visible"/>
                                      </p:to>
                                    </p:set>
                                    <p:anim calcmode="lin" valueType="num">
                                      <p:cBhvr>
                                        <p:cTn id="22" dur="500" fill="hold"/>
                                        <p:tgtEl>
                                          <p:spTgt spid="509955">
                                            <p:txEl>
                                              <p:pRg st="0" end="0"/>
                                            </p:txEl>
                                          </p:spTgt>
                                        </p:tgtEl>
                                        <p:attrNameLst>
                                          <p:attrName>ppt_w</p:attrName>
                                        </p:attrNameLst>
                                      </p:cBhvr>
                                      <p:tavLst>
                                        <p:tav tm="0">
                                          <p:val>
                                            <p:fltVal val="0"/>
                                          </p:val>
                                        </p:tav>
                                        <p:tav tm="100000">
                                          <p:val>
                                            <p:strVal val="#ppt_w"/>
                                          </p:val>
                                        </p:tav>
                                      </p:tavLst>
                                    </p:anim>
                                    <p:anim calcmode="lin" valueType="num">
                                      <p:cBhvr>
                                        <p:cTn id="23" dur="500" fill="hold"/>
                                        <p:tgtEl>
                                          <p:spTgt spid="509955">
                                            <p:txEl>
                                              <p:pRg st="0" end="0"/>
                                            </p:txEl>
                                          </p:spTgt>
                                        </p:tgtEl>
                                        <p:attrNameLst>
                                          <p:attrName>ppt_h</p:attrName>
                                        </p:attrNameLst>
                                      </p:cBhvr>
                                      <p:tavLst>
                                        <p:tav tm="0">
                                          <p:val>
                                            <p:fltVal val="0"/>
                                          </p:val>
                                        </p:tav>
                                        <p:tav tm="100000">
                                          <p:val>
                                            <p:strVal val="#ppt_h"/>
                                          </p:val>
                                        </p:tav>
                                      </p:tavLst>
                                    </p:anim>
                                    <p:animEffect transition="in" filter="fade">
                                      <p:cBhvr>
                                        <p:cTn id="24" dur="500"/>
                                        <p:tgtEl>
                                          <p:spTgt spid="50995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9" name="Rectangle 3"/>
          <p:cNvSpPr>
            <a:spLocks noGrp="1" noChangeArrowheads="1"/>
          </p:cNvSpPr>
          <p:nvPr>
            <p:ph type="body" idx="1"/>
          </p:nvPr>
        </p:nvSpPr>
        <p:spPr>
          <a:xfrm>
            <a:off x="198438" y="1193800"/>
            <a:ext cx="8747125" cy="4949825"/>
          </a:xfrm>
        </p:spPr>
        <p:txBody>
          <a:bodyPr/>
          <a:lstStyle/>
          <a:p>
            <a:pPr eaLnBrk="1" hangingPunct="1"/>
            <a:r>
              <a:rPr lang="en-US" altLang="zh-CN" sz="2400" b="1" dirty="0" smtClean="0">
                <a:latin typeface="黑体" panose="02010609060101010101" pitchFamily="49" charset="-122"/>
                <a:cs typeface="方正大黑简体"/>
              </a:rPr>
              <a:t>    CDMA</a:t>
            </a:r>
            <a:r>
              <a:rPr lang="zh-CN" altLang="en-US" sz="2400" b="1" dirty="0" smtClean="0">
                <a:latin typeface="黑体" panose="02010609060101010101" pitchFamily="49" charset="-122"/>
                <a:cs typeface="方正大黑简体"/>
              </a:rPr>
              <a:t>系统的工作原理示意图</a:t>
            </a:r>
            <a:endParaRPr lang="zh-CN" altLang="en-US" b="1" dirty="0" smtClean="0">
              <a:latin typeface="黑体" panose="02010609060101010101" pitchFamily="49" charset="-122"/>
              <a:cs typeface="方正大黑简体"/>
            </a:endParaRPr>
          </a:p>
        </p:txBody>
      </p:sp>
      <p:sp>
        <p:nvSpPr>
          <p:cNvPr id="80899" name="Rectangle 5"/>
          <p:cNvSpPr>
            <a:spLocks noChangeArrowheads="1"/>
          </p:cNvSpPr>
          <p:nvPr/>
        </p:nvSpPr>
        <p:spPr bwMode="auto">
          <a:xfrm>
            <a:off x="0" y="257175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0900" name="Rectangle 2"/>
          <p:cNvSpPr>
            <a:spLocks noGrp="1" noChangeArrowheads="1"/>
          </p:cNvSpPr>
          <p:nvPr>
            <p:ph type="title"/>
          </p:nvPr>
        </p:nvSpPr>
        <p:spPr>
          <a:xfrm>
            <a:off x="1150938" y="285750"/>
            <a:ext cx="7793037" cy="928688"/>
          </a:xfrm>
        </p:spPr>
        <p:txBody>
          <a:bodyPr/>
          <a:lstStyle/>
          <a:p>
            <a:pPr eaLnBrk="1" hangingPunct="1"/>
            <a:r>
              <a:rPr lang="en-US" altLang="zh-CN" sz="3600" dirty="0" smtClean="0">
                <a:solidFill>
                  <a:schemeClr val="bg1"/>
                </a:solidFill>
                <a:latin typeface="黑体" panose="02010609060101010101" pitchFamily="49" charset="-122"/>
                <a:cs typeface="方正大黑简体"/>
              </a:rPr>
              <a:t>6.4 CDMA</a:t>
            </a:r>
            <a:r>
              <a:rPr lang="zh-CN" altLang="en-US" sz="3600" dirty="0" smtClean="0">
                <a:solidFill>
                  <a:schemeClr val="bg1"/>
                </a:solidFill>
                <a:latin typeface="黑体" panose="02010609060101010101" pitchFamily="49" charset="-122"/>
                <a:cs typeface="方正大黑简体"/>
              </a:rPr>
              <a:t>方式</a:t>
            </a:r>
            <a:endParaRPr lang="zh-CN" altLang="en-US" sz="3600" dirty="0" smtClean="0">
              <a:solidFill>
                <a:schemeClr val="bg1"/>
              </a:solidFill>
              <a:latin typeface="黑体" panose="02010609060101010101" pitchFamily="49" charset="-122"/>
              <a:cs typeface="方正大黑简体"/>
            </a:endParaRPr>
          </a:p>
        </p:txBody>
      </p:sp>
      <p:pic>
        <p:nvPicPr>
          <p:cNvPr id="80901" name="图片 7" descr="图片19.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371600" y="1524000"/>
            <a:ext cx="6619875" cy="402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82659">
                                            <p:txEl>
                                              <p:pRg st="0" end="0"/>
                                            </p:txEl>
                                          </p:spTgt>
                                        </p:tgtEl>
                                        <p:attrNameLst>
                                          <p:attrName>style.visibility</p:attrName>
                                        </p:attrNameLst>
                                      </p:cBhvr>
                                      <p:to>
                                        <p:strVal val="visible"/>
                                      </p:to>
                                    </p:set>
                                    <p:anim calcmode="lin" valueType="num">
                                      <p:cBhvr>
                                        <p:cTn id="7" dur="500" fill="hold"/>
                                        <p:tgtEl>
                                          <p:spTgt spid="58265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8265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8265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1" name="Rectangle 3"/>
          <p:cNvSpPr>
            <a:spLocks noGrp="1" noChangeArrowheads="1"/>
          </p:cNvSpPr>
          <p:nvPr>
            <p:ph type="body" idx="1"/>
          </p:nvPr>
        </p:nvSpPr>
        <p:spPr>
          <a:xfrm>
            <a:off x="228600" y="1066800"/>
            <a:ext cx="8747125" cy="4806950"/>
          </a:xfrm>
        </p:spPr>
        <p:txBody>
          <a:bodyPr/>
          <a:lstStyle/>
          <a:p>
            <a:pPr eaLnBrk="1" hangingPunct="1"/>
            <a:r>
              <a:rPr lang="zh-CN" altLang="en-US" sz="2400" b="1" dirty="0" smtClean="0">
                <a:latin typeface="黑体" panose="02010609060101010101" pitchFamily="49" charset="-122"/>
                <a:cs typeface="方正大黑简体"/>
              </a:rPr>
              <a:t> （</a:t>
            </a:r>
            <a:r>
              <a:rPr lang="en-US" altLang="zh-CN" sz="2400" b="1" dirty="0" smtClean="0">
                <a:latin typeface="黑体" panose="02010609060101010101" pitchFamily="49" charset="-122"/>
                <a:cs typeface="方正大黑简体"/>
              </a:rPr>
              <a:t>2</a:t>
            </a:r>
            <a:r>
              <a:rPr lang="zh-CN" altLang="en-US" sz="2400" b="1" dirty="0" smtClean="0">
                <a:latin typeface="黑体" panose="02010609060101010101" pitchFamily="49" charset="-122"/>
                <a:cs typeface="方正大黑简体"/>
              </a:rPr>
              <a:t>）</a:t>
            </a:r>
            <a:r>
              <a:rPr lang="en-US" altLang="zh-CN" sz="2400" b="1" dirty="0" smtClean="0">
                <a:latin typeface="黑体" panose="02010609060101010101" pitchFamily="49" charset="-122"/>
                <a:cs typeface="方正大黑简体"/>
              </a:rPr>
              <a:t>CDMA</a:t>
            </a:r>
            <a:r>
              <a:rPr lang="zh-CN" altLang="en-US" sz="2400" b="1" dirty="0" smtClean="0">
                <a:latin typeface="黑体" panose="02010609060101010101" pitchFamily="49" charset="-122"/>
                <a:cs typeface="方正大黑简体"/>
              </a:rPr>
              <a:t>系统的特点 </a:t>
            </a:r>
            <a:endParaRPr lang="zh-CN" altLang="en-US" sz="2400" b="1" dirty="0" smtClean="0">
              <a:latin typeface="黑体" panose="02010609060101010101" pitchFamily="49" charset="-122"/>
              <a:cs typeface="方正大黑简体"/>
            </a:endParaRPr>
          </a:p>
          <a:p>
            <a:pPr eaLnBrk="1" hangingPunct="1"/>
            <a:r>
              <a:rPr lang="en-US" altLang="zh-CN" sz="2400" b="1" dirty="0" smtClean="0">
                <a:latin typeface="黑体" panose="02010609060101010101" pitchFamily="49" charset="-122"/>
                <a:cs typeface="方正大黑简体"/>
              </a:rPr>
              <a:t>   ① </a:t>
            </a:r>
            <a:r>
              <a:rPr lang="en-US" altLang="zh-CN" sz="2400" b="1" dirty="0" smtClean="0">
                <a:latin typeface="黑体" panose="02010609060101010101" pitchFamily="49" charset="-122"/>
                <a:cs typeface="方正大黑简体"/>
              </a:rPr>
              <a:t>CDMA</a:t>
            </a:r>
            <a:r>
              <a:rPr lang="zh-CN" altLang="en-US" sz="2400" b="1" dirty="0" smtClean="0">
                <a:latin typeface="黑体" panose="02010609060101010101" pitchFamily="49" charset="-122"/>
                <a:cs typeface="方正大黑简体"/>
              </a:rPr>
              <a:t>系统的许多用户共享同一频率。</a:t>
            </a:r>
            <a:endParaRPr lang="zh-CN" altLang="en-US" sz="2400" b="1" dirty="0" smtClean="0">
              <a:latin typeface="黑体" panose="02010609060101010101" pitchFamily="49" charset="-122"/>
              <a:cs typeface="方正大黑简体"/>
            </a:endParaRPr>
          </a:p>
          <a:p>
            <a:pPr eaLnBrk="1" hangingPunct="1"/>
            <a:r>
              <a:rPr lang="zh-CN" altLang="en-US" sz="2400" b="1" dirty="0" smtClean="0">
                <a:latin typeface="黑体" panose="02010609060101010101" pitchFamily="49" charset="-122"/>
                <a:cs typeface="方正大黑简体"/>
              </a:rPr>
              <a:t>   ② </a:t>
            </a:r>
            <a:r>
              <a:rPr lang="zh-CN" altLang="en-US" sz="2400" b="1" dirty="0" smtClean="0">
                <a:latin typeface="黑体" panose="02010609060101010101" pitchFamily="49" charset="-122"/>
                <a:cs typeface="方正大黑简体"/>
              </a:rPr>
              <a:t>通信容量大。</a:t>
            </a:r>
            <a:endParaRPr lang="zh-CN" altLang="en-US" b="1" dirty="0" smtClean="0">
              <a:latin typeface="黑体" panose="02010609060101010101" pitchFamily="49" charset="-122"/>
              <a:cs typeface="方正大黑简体"/>
            </a:endParaRPr>
          </a:p>
          <a:p>
            <a:pPr eaLnBrk="1" hangingPunct="1"/>
            <a:r>
              <a:rPr lang="zh-CN" altLang="en-US" sz="2400" b="1" dirty="0" smtClean="0">
                <a:latin typeface="黑体" panose="02010609060101010101" pitchFamily="49" charset="-122"/>
                <a:cs typeface="方正大黑简体"/>
              </a:rPr>
              <a:t>   ③ </a:t>
            </a:r>
            <a:r>
              <a:rPr lang="zh-CN" altLang="en-US" sz="2400" b="1" dirty="0" smtClean="0">
                <a:latin typeface="黑体" panose="02010609060101010101" pitchFamily="49" charset="-122"/>
                <a:cs typeface="方正大黑简体"/>
              </a:rPr>
              <a:t>软容量特性。</a:t>
            </a:r>
            <a:endParaRPr lang="zh-CN" altLang="en-US" sz="2400" b="1" dirty="0" smtClean="0">
              <a:latin typeface="黑体" panose="02010609060101010101" pitchFamily="49" charset="-122"/>
              <a:cs typeface="方正大黑简体"/>
            </a:endParaRPr>
          </a:p>
          <a:p>
            <a:pPr eaLnBrk="1" hangingPunct="1"/>
            <a:r>
              <a:rPr lang="zh-CN" altLang="en-US" sz="2400" b="1" dirty="0" smtClean="0">
                <a:latin typeface="黑体" panose="02010609060101010101" pitchFamily="49" charset="-122"/>
                <a:cs typeface="方正大黑简体"/>
              </a:rPr>
              <a:t>   ④ </a:t>
            </a:r>
            <a:r>
              <a:rPr lang="zh-CN" altLang="en-US" sz="2400" b="1" dirty="0" smtClean="0">
                <a:latin typeface="黑体" panose="02010609060101010101" pitchFamily="49" charset="-122"/>
                <a:cs typeface="方正大黑简体"/>
              </a:rPr>
              <a:t>由于信号被扩展在一较宽频谱上，所以可减小多径衰落。</a:t>
            </a:r>
            <a:endParaRPr lang="zh-CN" altLang="en-US" sz="2400" b="1" dirty="0" smtClean="0">
              <a:latin typeface="黑体" panose="02010609060101010101" pitchFamily="49" charset="-122"/>
              <a:cs typeface="方正大黑简体"/>
            </a:endParaRPr>
          </a:p>
          <a:p>
            <a:pPr eaLnBrk="1" hangingPunct="1"/>
            <a:r>
              <a:rPr lang="zh-CN" altLang="en-US" sz="2400" b="1" dirty="0" smtClean="0">
                <a:latin typeface="黑体" panose="02010609060101010101" pitchFamily="49" charset="-122"/>
                <a:cs typeface="方正大黑简体"/>
              </a:rPr>
              <a:t>   ⑤ </a:t>
            </a:r>
            <a:r>
              <a:rPr lang="zh-CN" altLang="en-US" sz="2400" b="1" dirty="0" smtClean="0">
                <a:latin typeface="黑体" panose="02010609060101010101" pitchFamily="49" charset="-122"/>
                <a:cs typeface="方正大黑简体"/>
              </a:rPr>
              <a:t>在</a:t>
            </a:r>
            <a:r>
              <a:rPr lang="en-US" altLang="zh-CN" sz="2400" b="1" dirty="0" smtClean="0">
                <a:latin typeface="黑体" panose="02010609060101010101" pitchFamily="49" charset="-122"/>
                <a:cs typeface="方正大黑简体"/>
              </a:rPr>
              <a:t>CDMA</a:t>
            </a:r>
            <a:r>
              <a:rPr lang="zh-CN" altLang="en-US" sz="2400" b="1" dirty="0" smtClean="0">
                <a:latin typeface="黑体" panose="02010609060101010101" pitchFamily="49" charset="-122"/>
                <a:cs typeface="方正大黑简体"/>
              </a:rPr>
              <a:t>系统中，信道数据速率很高。采用分集接收最大比合并技术，可获得最佳的抗多径衰落效果。 </a:t>
            </a:r>
            <a:endParaRPr lang="zh-CN" altLang="en-US" sz="2400" b="1" dirty="0" smtClean="0">
              <a:latin typeface="黑体" panose="02010609060101010101" pitchFamily="49" charset="-122"/>
              <a:cs typeface="方正大黑简体"/>
            </a:endParaRPr>
          </a:p>
          <a:p>
            <a:pPr eaLnBrk="1" hangingPunct="1"/>
            <a:r>
              <a:rPr lang="zh-CN" altLang="en-US" sz="2400" b="1" dirty="0" smtClean="0">
                <a:latin typeface="黑体" panose="02010609060101010101" pitchFamily="49" charset="-122"/>
                <a:cs typeface="方正大黑简体"/>
              </a:rPr>
              <a:t>   ⑥ </a:t>
            </a:r>
            <a:r>
              <a:rPr lang="zh-CN" altLang="en-US" sz="2400" b="1" dirty="0" smtClean="0">
                <a:latin typeface="黑体" panose="02010609060101010101" pitchFamily="49" charset="-122"/>
                <a:cs typeface="方正大黑简体"/>
              </a:rPr>
              <a:t>软切换和有效的宏分集。</a:t>
            </a:r>
            <a:endParaRPr lang="zh-CN" altLang="en-US" sz="2400" b="1" dirty="0" smtClean="0">
              <a:latin typeface="黑体" panose="02010609060101010101" pitchFamily="49" charset="-122"/>
              <a:cs typeface="方正大黑简体"/>
            </a:endParaRPr>
          </a:p>
          <a:p>
            <a:pPr eaLnBrk="1" hangingPunct="1"/>
            <a:r>
              <a:rPr lang="zh-CN" altLang="en-US" sz="2400" b="1" dirty="0" smtClean="0">
                <a:latin typeface="黑体" panose="02010609060101010101" pitchFamily="49" charset="-122"/>
                <a:cs typeface="方正大黑简体"/>
              </a:rPr>
              <a:t>   ⑦ </a:t>
            </a:r>
            <a:r>
              <a:rPr lang="zh-CN" altLang="en-US" sz="2400" b="1" dirty="0" smtClean="0">
                <a:latin typeface="黑体" panose="02010609060101010101" pitchFamily="49" charset="-122"/>
                <a:cs typeface="方正大黑简体"/>
              </a:rPr>
              <a:t>低信号功率谱密度。</a:t>
            </a:r>
            <a:endParaRPr lang="zh-CN" altLang="en-US" sz="2400" b="1" dirty="0" smtClean="0">
              <a:latin typeface="黑体" panose="02010609060101010101" pitchFamily="49" charset="-122"/>
              <a:cs typeface="方正大黑简体"/>
            </a:endParaRPr>
          </a:p>
        </p:txBody>
      </p:sp>
      <p:sp>
        <p:nvSpPr>
          <p:cNvPr id="81923" name="Rectangle 2"/>
          <p:cNvSpPr>
            <a:spLocks noGrp="1" noChangeArrowheads="1"/>
          </p:cNvSpPr>
          <p:nvPr>
            <p:ph type="title"/>
          </p:nvPr>
        </p:nvSpPr>
        <p:spPr>
          <a:xfrm>
            <a:off x="1150938" y="285750"/>
            <a:ext cx="7793037" cy="928688"/>
          </a:xfrm>
        </p:spPr>
        <p:txBody>
          <a:bodyPr/>
          <a:lstStyle/>
          <a:p>
            <a:pPr eaLnBrk="1" hangingPunct="1"/>
            <a:r>
              <a:rPr lang="en-US" altLang="zh-CN" sz="3600" dirty="0" smtClean="0">
                <a:solidFill>
                  <a:schemeClr val="bg1"/>
                </a:solidFill>
                <a:latin typeface="黑体" panose="02010609060101010101" pitchFamily="49" charset="-122"/>
                <a:cs typeface="方正大黑简体"/>
              </a:rPr>
              <a:t>6.4 CDMA</a:t>
            </a:r>
            <a:r>
              <a:rPr lang="zh-CN" altLang="en-US" sz="3600" dirty="0" smtClean="0">
                <a:solidFill>
                  <a:schemeClr val="bg1"/>
                </a:solidFill>
                <a:latin typeface="黑体" panose="02010609060101010101" pitchFamily="49" charset="-122"/>
                <a:cs typeface="方正大黑简体"/>
              </a:rPr>
              <a:t>方式</a:t>
            </a:r>
            <a:endParaRPr lang="zh-CN" altLang="en-US" sz="3600" dirty="0" smtClean="0">
              <a:solidFill>
                <a:schemeClr val="bg1"/>
              </a:solidFill>
              <a:latin typeface="黑体" panose="02010609060101010101" pitchFamily="49" charset="-122"/>
              <a:cs typeface="方正大黑简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95971">
                                            <p:txEl>
                                              <p:pRg st="1" end="1"/>
                                            </p:txEl>
                                          </p:spTgt>
                                        </p:tgtEl>
                                        <p:attrNameLst>
                                          <p:attrName>style.visibility</p:attrName>
                                        </p:attrNameLst>
                                      </p:cBhvr>
                                      <p:to>
                                        <p:strVal val="visible"/>
                                      </p:to>
                                    </p:set>
                                    <p:anim calcmode="lin" valueType="num">
                                      <p:cBhvr>
                                        <p:cTn id="7" dur="500" fill="hold"/>
                                        <p:tgtEl>
                                          <p:spTgt spid="595971">
                                            <p:txEl>
                                              <p:pRg st="1" end="1"/>
                                            </p:txEl>
                                          </p:spTgt>
                                        </p:tgtEl>
                                        <p:attrNameLst>
                                          <p:attrName>ppt_w</p:attrName>
                                        </p:attrNameLst>
                                      </p:cBhvr>
                                      <p:tavLst>
                                        <p:tav tm="0">
                                          <p:val>
                                            <p:fltVal val="0"/>
                                          </p:val>
                                        </p:tav>
                                        <p:tav tm="100000">
                                          <p:val>
                                            <p:strVal val="#ppt_w"/>
                                          </p:val>
                                        </p:tav>
                                      </p:tavLst>
                                    </p:anim>
                                    <p:anim calcmode="lin" valueType="num">
                                      <p:cBhvr>
                                        <p:cTn id="8" dur="500" fill="hold"/>
                                        <p:tgtEl>
                                          <p:spTgt spid="595971">
                                            <p:txEl>
                                              <p:pRg st="1" end="1"/>
                                            </p:txEl>
                                          </p:spTgt>
                                        </p:tgtEl>
                                        <p:attrNameLst>
                                          <p:attrName>ppt_h</p:attrName>
                                        </p:attrNameLst>
                                      </p:cBhvr>
                                      <p:tavLst>
                                        <p:tav tm="0">
                                          <p:val>
                                            <p:fltVal val="0"/>
                                          </p:val>
                                        </p:tav>
                                        <p:tav tm="100000">
                                          <p:val>
                                            <p:strVal val="#ppt_h"/>
                                          </p:val>
                                        </p:tav>
                                      </p:tavLst>
                                    </p:anim>
                                    <p:animEffect transition="in" filter="fade">
                                      <p:cBhvr>
                                        <p:cTn id="9" dur="500"/>
                                        <p:tgtEl>
                                          <p:spTgt spid="595971">
                                            <p:txEl>
                                              <p:pRg st="1" end="1"/>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95971">
                                            <p:txEl>
                                              <p:pRg st="2" end="2"/>
                                            </p:txEl>
                                          </p:spTgt>
                                        </p:tgtEl>
                                        <p:attrNameLst>
                                          <p:attrName>style.visibility</p:attrName>
                                        </p:attrNameLst>
                                      </p:cBhvr>
                                      <p:to>
                                        <p:strVal val="visible"/>
                                      </p:to>
                                    </p:set>
                                    <p:anim calcmode="lin" valueType="num">
                                      <p:cBhvr>
                                        <p:cTn id="12" dur="500" fill="hold"/>
                                        <p:tgtEl>
                                          <p:spTgt spid="595971">
                                            <p:txEl>
                                              <p:pRg st="2" end="2"/>
                                            </p:txEl>
                                          </p:spTgt>
                                        </p:tgtEl>
                                        <p:attrNameLst>
                                          <p:attrName>ppt_w</p:attrName>
                                        </p:attrNameLst>
                                      </p:cBhvr>
                                      <p:tavLst>
                                        <p:tav tm="0">
                                          <p:val>
                                            <p:fltVal val="0"/>
                                          </p:val>
                                        </p:tav>
                                        <p:tav tm="100000">
                                          <p:val>
                                            <p:strVal val="#ppt_w"/>
                                          </p:val>
                                        </p:tav>
                                      </p:tavLst>
                                    </p:anim>
                                    <p:anim calcmode="lin" valueType="num">
                                      <p:cBhvr>
                                        <p:cTn id="13" dur="500" fill="hold"/>
                                        <p:tgtEl>
                                          <p:spTgt spid="595971">
                                            <p:txEl>
                                              <p:pRg st="2" end="2"/>
                                            </p:txEl>
                                          </p:spTgt>
                                        </p:tgtEl>
                                        <p:attrNameLst>
                                          <p:attrName>ppt_h</p:attrName>
                                        </p:attrNameLst>
                                      </p:cBhvr>
                                      <p:tavLst>
                                        <p:tav tm="0">
                                          <p:val>
                                            <p:fltVal val="0"/>
                                          </p:val>
                                        </p:tav>
                                        <p:tav tm="100000">
                                          <p:val>
                                            <p:strVal val="#ppt_h"/>
                                          </p:val>
                                        </p:tav>
                                      </p:tavLst>
                                    </p:anim>
                                    <p:animEffect transition="in" filter="fade">
                                      <p:cBhvr>
                                        <p:cTn id="14" dur="500"/>
                                        <p:tgtEl>
                                          <p:spTgt spid="595971">
                                            <p:txEl>
                                              <p:pRg st="2" end="2"/>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595971">
                                            <p:txEl>
                                              <p:pRg st="3" end="3"/>
                                            </p:txEl>
                                          </p:spTgt>
                                        </p:tgtEl>
                                        <p:attrNameLst>
                                          <p:attrName>style.visibility</p:attrName>
                                        </p:attrNameLst>
                                      </p:cBhvr>
                                      <p:to>
                                        <p:strVal val="visible"/>
                                      </p:to>
                                    </p:set>
                                    <p:anim calcmode="lin" valueType="num">
                                      <p:cBhvr>
                                        <p:cTn id="17" dur="500" fill="hold"/>
                                        <p:tgtEl>
                                          <p:spTgt spid="595971">
                                            <p:txEl>
                                              <p:pRg st="3" end="3"/>
                                            </p:txEl>
                                          </p:spTgt>
                                        </p:tgtEl>
                                        <p:attrNameLst>
                                          <p:attrName>ppt_w</p:attrName>
                                        </p:attrNameLst>
                                      </p:cBhvr>
                                      <p:tavLst>
                                        <p:tav tm="0">
                                          <p:val>
                                            <p:fltVal val="0"/>
                                          </p:val>
                                        </p:tav>
                                        <p:tav tm="100000">
                                          <p:val>
                                            <p:strVal val="#ppt_w"/>
                                          </p:val>
                                        </p:tav>
                                      </p:tavLst>
                                    </p:anim>
                                    <p:anim calcmode="lin" valueType="num">
                                      <p:cBhvr>
                                        <p:cTn id="18" dur="500" fill="hold"/>
                                        <p:tgtEl>
                                          <p:spTgt spid="595971">
                                            <p:txEl>
                                              <p:pRg st="3" end="3"/>
                                            </p:txEl>
                                          </p:spTgt>
                                        </p:tgtEl>
                                        <p:attrNameLst>
                                          <p:attrName>ppt_h</p:attrName>
                                        </p:attrNameLst>
                                      </p:cBhvr>
                                      <p:tavLst>
                                        <p:tav tm="0">
                                          <p:val>
                                            <p:fltVal val="0"/>
                                          </p:val>
                                        </p:tav>
                                        <p:tav tm="100000">
                                          <p:val>
                                            <p:strVal val="#ppt_h"/>
                                          </p:val>
                                        </p:tav>
                                      </p:tavLst>
                                    </p:anim>
                                    <p:animEffect transition="in" filter="fade">
                                      <p:cBhvr>
                                        <p:cTn id="19" dur="500"/>
                                        <p:tgtEl>
                                          <p:spTgt spid="595971">
                                            <p:txEl>
                                              <p:pRg st="3" end="3"/>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595971">
                                            <p:txEl>
                                              <p:pRg st="4" end="4"/>
                                            </p:txEl>
                                          </p:spTgt>
                                        </p:tgtEl>
                                        <p:attrNameLst>
                                          <p:attrName>style.visibility</p:attrName>
                                        </p:attrNameLst>
                                      </p:cBhvr>
                                      <p:to>
                                        <p:strVal val="visible"/>
                                      </p:to>
                                    </p:set>
                                    <p:anim calcmode="lin" valueType="num">
                                      <p:cBhvr>
                                        <p:cTn id="22" dur="500" fill="hold"/>
                                        <p:tgtEl>
                                          <p:spTgt spid="595971">
                                            <p:txEl>
                                              <p:pRg st="4" end="4"/>
                                            </p:txEl>
                                          </p:spTgt>
                                        </p:tgtEl>
                                        <p:attrNameLst>
                                          <p:attrName>ppt_w</p:attrName>
                                        </p:attrNameLst>
                                      </p:cBhvr>
                                      <p:tavLst>
                                        <p:tav tm="0">
                                          <p:val>
                                            <p:fltVal val="0"/>
                                          </p:val>
                                        </p:tav>
                                        <p:tav tm="100000">
                                          <p:val>
                                            <p:strVal val="#ppt_w"/>
                                          </p:val>
                                        </p:tav>
                                      </p:tavLst>
                                    </p:anim>
                                    <p:anim calcmode="lin" valueType="num">
                                      <p:cBhvr>
                                        <p:cTn id="23" dur="500" fill="hold"/>
                                        <p:tgtEl>
                                          <p:spTgt spid="595971">
                                            <p:txEl>
                                              <p:pRg st="4" end="4"/>
                                            </p:txEl>
                                          </p:spTgt>
                                        </p:tgtEl>
                                        <p:attrNameLst>
                                          <p:attrName>ppt_h</p:attrName>
                                        </p:attrNameLst>
                                      </p:cBhvr>
                                      <p:tavLst>
                                        <p:tav tm="0">
                                          <p:val>
                                            <p:fltVal val="0"/>
                                          </p:val>
                                        </p:tav>
                                        <p:tav tm="100000">
                                          <p:val>
                                            <p:strVal val="#ppt_h"/>
                                          </p:val>
                                        </p:tav>
                                      </p:tavLst>
                                    </p:anim>
                                    <p:animEffect transition="in" filter="fade">
                                      <p:cBhvr>
                                        <p:cTn id="24" dur="500"/>
                                        <p:tgtEl>
                                          <p:spTgt spid="595971">
                                            <p:txEl>
                                              <p:pRg st="4" end="4"/>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595971">
                                            <p:txEl>
                                              <p:pRg st="5" end="5"/>
                                            </p:txEl>
                                          </p:spTgt>
                                        </p:tgtEl>
                                        <p:attrNameLst>
                                          <p:attrName>style.visibility</p:attrName>
                                        </p:attrNameLst>
                                      </p:cBhvr>
                                      <p:to>
                                        <p:strVal val="visible"/>
                                      </p:to>
                                    </p:set>
                                    <p:anim calcmode="lin" valueType="num">
                                      <p:cBhvr>
                                        <p:cTn id="27" dur="500" fill="hold"/>
                                        <p:tgtEl>
                                          <p:spTgt spid="595971">
                                            <p:txEl>
                                              <p:pRg st="5" end="5"/>
                                            </p:txEl>
                                          </p:spTgt>
                                        </p:tgtEl>
                                        <p:attrNameLst>
                                          <p:attrName>ppt_w</p:attrName>
                                        </p:attrNameLst>
                                      </p:cBhvr>
                                      <p:tavLst>
                                        <p:tav tm="0">
                                          <p:val>
                                            <p:fltVal val="0"/>
                                          </p:val>
                                        </p:tav>
                                        <p:tav tm="100000">
                                          <p:val>
                                            <p:strVal val="#ppt_w"/>
                                          </p:val>
                                        </p:tav>
                                      </p:tavLst>
                                    </p:anim>
                                    <p:anim calcmode="lin" valueType="num">
                                      <p:cBhvr>
                                        <p:cTn id="28" dur="500" fill="hold"/>
                                        <p:tgtEl>
                                          <p:spTgt spid="595971">
                                            <p:txEl>
                                              <p:pRg st="5" end="5"/>
                                            </p:txEl>
                                          </p:spTgt>
                                        </p:tgtEl>
                                        <p:attrNameLst>
                                          <p:attrName>ppt_h</p:attrName>
                                        </p:attrNameLst>
                                      </p:cBhvr>
                                      <p:tavLst>
                                        <p:tav tm="0">
                                          <p:val>
                                            <p:fltVal val="0"/>
                                          </p:val>
                                        </p:tav>
                                        <p:tav tm="100000">
                                          <p:val>
                                            <p:strVal val="#ppt_h"/>
                                          </p:val>
                                        </p:tav>
                                      </p:tavLst>
                                    </p:anim>
                                    <p:animEffect transition="in" filter="fade">
                                      <p:cBhvr>
                                        <p:cTn id="29" dur="500"/>
                                        <p:tgtEl>
                                          <p:spTgt spid="595971">
                                            <p:txEl>
                                              <p:pRg st="5" end="5"/>
                                            </p:txEl>
                                          </p:spTgt>
                                        </p:tgtEl>
                                      </p:cBhvr>
                                    </p:animEffect>
                                  </p:childTnLst>
                                </p:cTn>
                              </p:par>
                              <p:par>
                                <p:cTn id="30" presetID="53" presetClass="entr" presetSubtype="16" fill="hold" nodeType="withEffect">
                                  <p:stCondLst>
                                    <p:cond delay="0"/>
                                  </p:stCondLst>
                                  <p:childTnLst>
                                    <p:set>
                                      <p:cBhvr>
                                        <p:cTn id="31" dur="1" fill="hold">
                                          <p:stCondLst>
                                            <p:cond delay="0"/>
                                          </p:stCondLst>
                                        </p:cTn>
                                        <p:tgtEl>
                                          <p:spTgt spid="595971">
                                            <p:txEl>
                                              <p:pRg st="6" end="6"/>
                                            </p:txEl>
                                          </p:spTgt>
                                        </p:tgtEl>
                                        <p:attrNameLst>
                                          <p:attrName>style.visibility</p:attrName>
                                        </p:attrNameLst>
                                      </p:cBhvr>
                                      <p:to>
                                        <p:strVal val="visible"/>
                                      </p:to>
                                    </p:set>
                                    <p:anim calcmode="lin" valueType="num">
                                      <p:cBhvr>
                                        <p:cTn id="32" dur="500" fill="hold"/>
                                        <p:tgtEl>
                                          <p:spTgt spid="595971">
                                            <p:txEl>
                                              <p:pRg st="6" end="6"/>
                                            </p:txEl>
                                          </p:spTgt>
                                        </p:tgtEl>
                                        <p:attrNameLst>
                                          <p:attrName>ppt_w</p:attrName>
                                        </p:attrNameLst>
                                      </p:cBhvr>
                                      <p:tavLst>
                                        <p:tav tm="0">
                                          <p:val>
                                            <p:fltVal val="0"/>
                                          </p:val>
                                        </p:tav>
                                        <p:tav tm="100000">
                                          <p:val>
                                            <p:strVal val="#ppt_w"/>
                                          </p:val>
                                        </p:tav>
                                      </p:tavLst>
                                    </p:anim>
                                    <p:anim calcmode="lin" valueType="num">
                                      <p:cBhvr>
                                        <p:cTn id="33" dur="500" fill="hold"/>
                                        <p:tgtEl>
                                          <p:spTgt spid="595971">
                                            <p:txEl>
                                              <p:pRg st="6" end="6"/>
                                            </p:txEl>
                                          </p:spTgt>
                                        </p:tgtEl>
                                        <p:attrNameLst>
                                          <p:attrName>ppt_h</p:attrName>
                                        </p:attrNameLst>
                                      </p:cBhvr>
                                      <p:tavLst>
                                        <p:tav tm="0">
                                          <p:val>
                                            <p:fltVal val="0"/>
                                          </p:val>
                                        </p:tav>
                                        <p:tav tm="100000">
                                          <p:val>
                                            <p:strVal val="#ppt_h"/>
                                          </p:val>
                                        </p:tav>
                                      </p:tavLst>
                                    </p:anim>
                                    <p:animEffect transition="in" filter="fade">
                                      <p:cBhvr>
                                        <p:cTn id="34" dur="500"/>
                                        <p:tgtEl>
                                          <p:spTgt spid="595971">
                                            <p:txEl>
                                              <p:pRg st="6" end="6"/>
                                            </p:txEl>
                                          </p:spTgt>
                                        </p:tgtEl>
                                      </p:cBhvr>
                                    </p:animEffect>
                                  </p:childTnLst>
                                </p:cTn>
                              </p:par>
                              <p:par>
                                <p:cTn id="35" presetID="53" presetClass="entr" presetSubtype="16" fill="hold" nodeType="withEffect">
                                  <p:stCondLst>
                                    <p:cond delay="0"/>
                                  </p:stCondLst>
                                  <p:childTnLst>
                                    <p:set>
                                      <p:cBhvr>
                                        <p:cTn id="36" dur="1" fill="hold">
                                          <p:stCondLst>
                                            <p:cond delay="0"/>
                                          </p:stCondLst>
                                        </p:cTn>
                                        <p:tgtEl>
                                          <p:spTgt spid="595971">
                                            <p:txEl>
                                              <p:pRg st="7" end="7"/>
                                            </p:txEl>
                                          </p:spTgt>
                                        </p:tgtEl>
                                        <p:attrNameLst>
                                          <p:attrName>style.visibility</p:attrName>
                                        </p:attrNameLst>
                                      </p:cBhvr>
                                      <p:to>
                                        <p:strVal val="visible"/>
                                      </p:to>
                                    </p:set>
                                    <p:anim calcmode="lin" valueType="num">
                                      <p:cBhvr>
                                        <p:cTn id="37" dur="500" fill="hold"/>
                                        <p:tgtEl>
                                          <p:spTgt spid="595971">
                                            <p:txEl>
                                              <p:pRg st="7" end="7"/>
                                            </p:txEl>
                                          </p:spTgt>
                                        </p:tgtEl>
                                        <p:attrNameLst>
                                          <p:attrName>ppt_w</p:attrName>
                                        </p:attrNameLst>
                                      </p:cBhvr>
                                      <p:tavLst>
                                        <p:tav tm="0">
                                          <p:val>
                                            <p:fltVal val="0"/>
                                          </p:val>
                                        </p:tav>
                                        <p:tav tm="100000">
                                          <p:val>
                                            <p:strVal val="#ppt_w"/>
                                          </p:val>
                                        </p:tav>
                                      </p:tavLst>
                                    </p:anim>
                                    <p:anim calcmode="lin" valueType="num">
                                      <p:cBhvr>
                                        <p:cTn id="38" dur="500" fill="hold"/>
                                        <p:tgtEl>
                                          <p:spTgt spid="595971">
                                            <p:txEl>
                                              <p:pRg st="7" end="7"/>
                                            </p:txEl>
                                          </p:spTgt>
                                        </p:tgtEl>
                                        <p:attrNameLst>
                                          <p:attrName>ppt_h</p:attrName>
                                        </p:attrNameLst>
                                      </p:cBhvr>
                                      <p:tavLst>
                                        <p:tav tm="0">
                                          <p:val>
                                            <p:fltVal val="0"/>
                                          </p:val>
                                        </p:tav>
                                        <p:tav tm="100000">
                                          <p:val>
                                            <p:strVal val="#ppt_h"/>
                                          </p:val>
                                        </p:tav>
                                      </p:tavLst>
                                    </p:anim>
                                    <p:animEffect transition="in" filter="fade">
                                      <p:cBhvr>
                                        <p:cTn id="39" dur="500"/>
                                        <p:tgtEl>
                                          <p:spTgt spid="595971">
                                            <p:txEl>
                                              <p:pRg st="7" end="7"/>
                                            </p:txEl>
                                          </p:spTgt>
                                        </p:tgtEl>
                                      </p:cBhvr>
                                    </p:animEffect>
                                  </p:childTnLst>
                                </p:cTn>
                              </p:par>
                              <p:par>
                                <p:cTn id="40" presetID="53" presetClass="entr" presetSubtype="16" fill="hold" nodeType="withEffect">
                                  <p:stCondLst>
                                    <p:cond delay="0"/>
                                  </p:stCondLst>
                                  <p:childTnLst>
                                    <p:set>
                                      <p:cBhvr>
                                        <p:cTn id="41" dur="1" fill="hold">
                                          <p:stCondLst>
                                            <p:cond delay="0"/>
                                          </p:stCondLst>
                                        </p:cTn>
                                        <p:tgtEl>
                                          <p:spTgt spid="595971">
                                            <p:txEl>
                                              <p:pRg st="0" end="0"/>
                                            </p:txEl>
                                          </p:spTgt>
                                        </p:tgtEl>
                                        <p:attrNameLst>
                                          <p:attrName>style.visibility</p:attrName>
                                        </p:attrNameLst>
                                      </p:cBhvr>
                                      <p:to>
                                        <p:strVal val="visible"/>
                                      </p:to>
                                    </p:set>
                                    <p:anim calcmode="lin" valueType="num">
                                      <p:cBhvr>
                                        <p:cTn id="42" dur="500" fill="hold"/>
                                        <p:tgtEl>
                                          <p:spTgt spid="595971">
                                            <p:txEl>
                                              <p:pRg st="0" end="0"/>
                                            </p:txEl>
                                          </p:spTgt>
                                        </p:tgtEl>
                                        <p:attrNameLst>
                                          <p:attrName>ppt_w</p:attrName>
                                        </p:attrNameLst>
                                      </p:cBhvr>
                                      <p:tavLst>
                                        <p:tav tm="0">
                                          <p:val>
                                            <p:fltVal val="0"/>
                                          </p:val>
                                        </p:tav>
                                        <p:tav tm="100000">
                                          <p:val>
                                            <p:strVal val="#ppt_w"/>
                                          </p:val>
                                        </p:tav>
                                      </p:tavLst>
                                    </p:anim>
                                    <p:anim calcmode="lin" valueType="num">
                                      <p:cBhvr>
                                        <p:cTn id="43" dur="500" fill="hold"/>
                                        <p:tgtEl>
                                          <p:spTgt spid="595971">
                                            <p:txEl>
                                              <p:pRg st="0" end="0"/>
                                            </p:txEl>
                                          </p:spTgt>
                                        </p:tgtEl>
                                        <p:attrNameLst>
                                          <p:attrName>ppt_h</p:attrName>
                                        </p:attrNameLst>
                                      </p:cBhvr>
                                      <p:tavLst>
                                        <p:tav tm="0">
                                          <p:val>
                                            <p:fltVal val="0"/>
                                          </p:val>
                                        </p:tav>
                                        <p:tav tm="100000">
                                          <p:val>
                                            <p:strVal val="#ppt_h"/>
                                          </p:val>
                                        </p:tav>
                                      </p:tavLst>
                                    </p:anim>
                                    <p:animEffect transition="in" filter="fade">
                                      <p:cBhvr>
                                        <p:cTn id="44" dur="500"/>
                                        <p:tgtEl>
                                          <p:spTgt spid="5959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09600" y="533400"/>
            <a:ext cx="7793038" cy="628650"/>
          </a:xfrm>
        </p:spPr>
        <p:txBody>
          <a:bodyPr/>
          <a:lstStyle/>
          <a:p>
            <a:pPr eaLnBrk="1" hangingPunct="1"/>
            <a:r>
              <a:rPr lang="en-US" altLang="zh-CN" sz="3600" dirty="0" smtClean="0">
                <a:solidFill>
                  <a:schemeClr val="tx1"/>
                </a:solidFill>
                <a:latin typeface="黑体" panose="02010609060101010101" pitchFamily="49" charset="-122"/>
                <a:cs typeface="方正大黑简体"/>
              </a:rPr>
              <a:t>4. SDMA</a:t>
            </a:r>
            <a:r>
              <a:rPr lang="zh-CN" altLang="en-US" sz="3600" dirty="0" smtClean="0">
                <a:solidFill>
                  <a:schemeClr val="tx1"/>
                </a:solidFill>
                <a:latin typeface="黑体" panose="02010609060101010101" pitchFamily="49" charset="-122"/>
                <a:cs typeface="方正大黑简体"/>
              </a:rPr>
              <a:t>方式</a:t>
            </a:r>
            <a:endParaRPr lang="zh-CN" altLang="en-US" sz="3600" dirty="0" smtClean="0">
              <a:solidFill>
                <a:schemeClr val="tx1"/>
              </a:solidFill>
              <a:latin typeface="黑体" panose="02010609060101010101" pitchFamily="49" charset="-122"/>
              <a:cs typeface="方正大黑简体"/>
            </a:endParaRPr>
          </a:p>
        </p:txBody>
      </p:sp>
      <p:sp>
        <p:nvSpPr>
          <p:cNvPr id="598019" name="Rectangle 3"/>
          <p:cNvSpPr>
            <a:spLocks noGrp="1" noChangeArrowheads="1"/>
          </p:cNvSpPr>
          <p:nvPr>
            <p:ph type="body" idx="1"/>
          </p:nvPr>
        </p:nvSpPr>
        <p:spPr>
          <a:xfrm>
            <a:off x="228600" y="1447800"/>
            <a:ext cx="8747125" cy="4806950"/>
          </a:xfrm>
        </p:spPr>
        <p:txBody>
          <a:bodyPr/>
          <a:lstStyle/>
          <a:p>
            <a:pPr eaLnBrk="1" hangingPunct="1">
              <a:lnSpc>
                <a:spcPct val="150000"/>
              </a:lnSpc>
            </a:pPr>
            <a:r>
              <a:rPr lang="en-US" altLang="zh-CN" sz="2400" b="1" dirty="0" smtClean="0">
                <a:latin typeface="黑体" panose="02010609060101010101" pitchFamily="49" charset="-122"/>
                <a:cs typeface="方正大黑简体"/>
              </a:rPr>
              <a:t>    </a:t>
            </a:r>
            <a:r>
              <a:rPr lang="en-US" altLang="zh-CN" b="1" dirty="0" smtClean="0">
                <a:latin typeface="黑体" panose="02010609060101010101" pitchFamily="49" charset="-122"/>
                <a:cs typeface="方正大黑简体"/>
              </a:rPr>
              <a:t>SDMA</a:t>
            </a:r>
            <a:r>
              <a:rPr lang="zh-CN" altLang="en-US" b="1" dirty="0" smtClean="0">
                <a:latin typeface="黑体" panose="02010609060101010101" pitchFamily="49" charset="-122"/>
                <a:cs typeface="方正大黑简体"/>
              </a:rPr>
              <a:t>（空分多址）方式是通过空间的分割来区别不同用户的，它利用无线的方向性波束将小区划分成不同的子空间来实现空间的正交隔离。 </a:t>
            </a:r>
            <a:endParaRPr lang="zh-CN" altLang="en-US" b="1" dirty="0" smtClean="0">
              <a:latin typeface="黑体" panose="02010609060101010101" pitchFamily="49" charset="-122"/>
              <a:cs typeface="方正大黑简体"/>
            </a:endParaRPr>
          </a:p>
          <a:p>
            <a:pPr eaLnBrk="1" hangingPunct="1">
              <a:lnSpc>
                <a:spcPct val="150000"/>
              </a:lnSpc>
            </a:pPr>
            <a:r>
              <a:rPr lang="zh-CN" altLang="en-US" b="1" dirty="0" smtClean="0">
                <a:latin typeface="黑体" panose="02010609060101010101" pitchFamily="49" charset="-122"/>
                <a:cs typeface="方正大黑简体"/>
              </a:rPr>
              <a:t>    在</a:t>
            </a:r>
            <a:r>
              <a:rPr lang="zh-CN" altLang="en-US" b="1" dirty="0" smtClean="0">
                <a:latin typeface="黑体" panose="02010609060101010101" pitchFamily="49" charset="-122"/>
                <a:cs typeface="方正大黑简体"/>
              </a:rPr>
              <a:t>移动通信中，采用自适应阵列天线是实现空间分割的基本技术，它可在不同用户方向上形成不同的波束。 </a:t>
            </a:r>
            <a:endParaRPr lang="zh-CN" altLang="en-US" b="1" dirty="0" smtClean="0">
              <a:latin typeface="黑体" panose="02010609060101010101" pitchFamily="49" charset="-122"/>
              <a:cs typeface="方正大黑简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anim calcmode="lin" valueType="num">
                                      <p:cBhvr>
                                        <p:cTn id="7" dur="500" fill="hold"/>
                                        <p:tgtEl>
                                          <p:spTgt spid="5980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980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9801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98019">
                                            <p:txEl>
                                              <p:pRg st="1" end="1"/>
                                            </p:txEl>
                                          </p:spTgt>
                                        </p:tgtEl>
                                        <p:attrNameLst>
                                          <p:attrName>style.visibility</p:attrName>
                                        </p:attrNameLst>
                                      </p:cBhvr>
                                      <p:to>
                                        <p:strVal val="visible"/>
                                      </p:to>
                                    </p:set>
                                    <p:anim calcmode="lin" valueType="num">
                                      <p:cBhvr>
                                        <p:cTn id="12" dur="500" fill="hold"/>
                                        <p:tgtEl>
                                          <p:spTgt spid="59801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59801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5980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a:xfrm>
            <a:off x="609600" y="381000"/>
            <a:ext cx="7793038" cy="628650"/>
          </a:xfrm>
        </p:spPr>
        <p:txBody>
          <a:bodyPr/>
          <a:lstStyle/>
          <a:p>
            <a:pPr eaLnBrk="1" hangingPunct="1"/>
            <a:r>
              <a:rPr lang="en-US" altLang="zh-CN" sz="3600" dirty="0" smtClean="0">
                <a:solidFill>
                  <a:schemeClr val="tx1"/>
                </a:solidFill>
                <a:latin typeface="黑体" panose="02010609060101010101" pitchFamily="49" charset="-122"/>
                <a:cs typeface="方正大黑简体"/>
              </a:rPr>
              <a:t>4. SDMA</a:t>
            </a:r>
            <a:r>
              <a:rPr lang="zh-CN" altLang="en-US" sz="3600" dirty="0" smtClean="0">
                <a:solidFill>
                  <a:schemeClr val="tx1"/>
                </a:solidFill>
                <a:latin typeface="黑体" panose="02010609060101010101" pitchFamily="49" charset="-122"/>
                <a:cs typeface="方正大黑简体"/>
              </a:rPr>
              <a:t>方式</a:t>
            </a:r>
            <a:endParaRPr lang="zh-CN" altLang="en-US" sz="3600" dirty="0" smtClean="0">
              <a:solidFill>
                <a:schemeClr val="tx1"/>
              </a:solidFill>
              <a:latin typeface="黑体" panose="02010609060101010101" pitchFamily="49" charset="-122"/>
              <a:cs typeface="方正大黑简体"/>
            </a:endParaRPr>
          </a:p>
        </p:txBody>
      </p:sp>
      <p:sp>
        <p:nvSpPr>
          <p:cNvPr id="598019" name="Rectangle 3"/>
          <p:cNvSpPr>
            <a:spLocks noGrp="1" noChangeArrowheads="1"/>
          </p:cNvSpPr>
          <p:nvPr>
            <p:ph type="body" idx="1"/>
          </p:nvPr>
        </p:nvSpPr>
        <p:spPr>
          <a:xfrm>
            <a:off x="228600" y="1066800"/>
            <a:ext cx="8747125" cy="4806950"/>
          </a:xfrm>
        </p:spPr>
        <p:txBody>
          <a:bodyPr/>
          <a:lstStyle/>
          <a:p>
            <a:pPr eaLnBrk="1" hangingPunct="1">
              <a:lnSpc>
                <a:spcPct val="150000"/>
              </a:lnSpc>
            </a:pPr>
            <a:r>
              <a:rPr lang="en-US" altLang="zh-CN" sz="2400" b="1" dirty="0" smtClean="0">
                <a:latin typeface="黑体" panose="02010609060101010101" pitchFamily="49" charset="-122"/>
                <a:cs typeface="方正大黑简体"/>
              </a:rPr>
              <a:t>    </a:t>
            </a:r>
            <a:r>
              <a:rPr lang="en-US" altLang="zh-CN" b="1" dirty="0" smtClean="0">
                <a:latin typeface="黑体" panose="02010609060101010101" pitchFamily="49" charset="-122"/>
                <a:cs typeface="方正大黑简体"/>
              </a:rPr>
              <a:t>SDMA</a:t>
            </a:r>
            <a:r>
              <a:rPr lang="zh-CN" altLang="en-US" b="1" dirty="0" smtClean="0">
                <a:latin typeface="黑体" panose="02010609060101010101" pitchFamily="49" charset="-122"/>
                <a:cs typeface="方正大黑简体"/>
              </a:rPr>
              <a:t>使用不同的天线波束为不同区域的用户提供接入。相同的频率（在</a:t>
            </a:r>
            <a:r>
              <a:rPr lang="en-US" altLang="zh-CN" b="1" dirty="0" smtClean="0">
                <a:latin typeface="黑体" panose="02010609060101010101" pitchFamily="49" charset="-122"/>
                <a:cs typeface="方正大黑简体"/>
              </a:rPr>
              <a:t>CDMA</a:t>
            </a:r>
            <a:r>
              <a:rPr lang="zh-CN" altLang="en-US" b="1" dirty="0" smtClean="0">
                <a:latin typeface="黑体" panose="02010609060101010101" pitchFamily="49" charset="-122"/>
                <a:cs typeface="方正大黑简体"/>
              </a:rPr>
              <a:t>系统中</a:t>
            </a:r>
            <a:r>
              <a:rPr lang="en-US" altLang="zh-CN" b="1" dirty="0" smtClean="0">
                <a:latin typeface="黑体" panose="02010609060101010101" pitchFamily="49" charset="-122"/>
                <a:cs typeface="方正大黑简体"/>
              </a:rPr>
              <a:t>)</a:t>
            </a:r>
            <a:r>
              <a:rPr lang="zh-CN" altLang="en-US" b="1" dirty="0" smtClean="0">
                <a:latin typeface="黑体" panose="02010609060101010101" pitchFamily="49" charset="-122"/>
                <a:cs typeface="方正大黑简体"/>
              </a:rPr>
              <a:t>或不同的频率（在</a:t>
            </a:r>
            <a:r>
              <a:rPr lang="en-US" altLang="zh-CN" b="1" dirty="0" smtClean="0">
                <a:latin typeface="黑体" panose="02010609060101010101" pitchFamily="49" charset="-122"/>
                <a:cs typeface="方正大黑简体"/>
              </a:rPr>
              <a:t>FDMA</a:t>
            </a:r>
            <a:r>
              <a:rPr lang="zh-CN" altLang="en-US" b="1" dirty="0" smtClean="0">
                <a:latin typeface="黑体" panose="02010609060101010101" pitchFamily="49" charset="-122"/>
                <a:cs typeface="方正大黑简体"/>
              </a:rPr>
              <a:t>系统中）用来服务于被天线波束覆盖的这些不同区域。实际上，蜂窝系统中广泛使用的多扇区划分即可看作是</a:t>
            </a:r>
            <a:r>
              <a:rPr lang="en-US" altLang="zh-CN" b="1" dirty="0" smtClean="0">
                <a:latin typeface="黑体" panose="02010609060101010101" pitchFamily="49" charset="-122"/>
                <a:cs typeface="方正大黑简体"/>
              </a:rPr>
              <a:t>SDMA</a:t>
            </a:r>
            <a:r>
              <a:rPr lang="zh-CN" altLang="en-US" b="1" dirty="0" smtClean="0">
                <a:latin typeface="黑体" panose="02010609060101010101" pitchFamily="49" charset="-122"/>
                <a:cs typeface="方正大黑简体"/>
              </a:rPr>
              <a:t>一种雏形。 </a:t>
            </a:r>
            <a:endParaRPr lang="zh-CN" altLang="en-US" b="1" dirty="0" smtClean="0">
              <a:latin typeface="黑体" panose="02010609060101010101" pitchFamily="49" charset="-122"/>
              <a:cs typeface="方正大黑简体"/>
            </a:endParaRPr>
          </a:p>
          <a:p>
            <a:pPr eaLnBrk="1" hangingPunct="1">
              <a:lnSpc>
                <a:spcPct val="150000"/>
              </a:lnSpc>
            </a:pPr>
            <a:r>
              <a:rPr lang="zh-CN" altLang="en-US" b="1" dirty="0" smtClean="0">
                <a:latin typeface="黑体" panose="02010609060101010101" pitchFamily="49" charset="-122"/>
                <a:cs typeface="方正大黑简体"/>
              </a:rPr>
              <a:t>    在</a:t>
            </a:r>
            <a:r>
              <a:rPr lang="zh-CN" altLang="en-US" b="1" dirty="0" smtClean="0">
                <a:latin typeface="黑体" panose="02010609060101010101" pitchFamily="49" charset="-122"/>
                <a:cs typeface="方正大黑简体"/>
              </a:rPr>
              <a:t>极限情况下，自适应阵列天线具有极小的波束和无限快的跟踪速度（类似于激光束），它可以实现最佳的</a:t>
            </a:r>
            <a:r>
              <a:rPr lang="en-US" altLang="zh-CN" b="1" dirty="0" smtClean="0">
                <a:latin typeface="黑体" panose="02010609060101010101" pitchFamily="49" charset="-122"/>
                <a:cs typeface="方正大黑简体"/>
              </a:rPr>
              <a:t>SDMA</a:t>
            </a:r>
            <a:r>
              <a:rPr lang="zh-CN" altLang="en-US" b="1" dirty="0" smtClean="0">
                <a:latin typeface="黑体" panose="02010609060101010101" pitchFamily="49" charset="-122"/>
                <a:cs typeface="方正大黑简体"/>
              </a:rPr>
              <a:t>。 </a:t>
            </a:r>
            <a:endParaRPr lang="en-US" altLang="zh-CN" b="1" dirty="0" smtClean="0">
              <a:latin typeface="黑体" panose="02010609060101010101" pitchFamily="49" charset="-122"/>
              <a:cs typeface="方正大黑简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anim calcmode="lin" valueType="num">
                                      <p:cBhvr>
                                        <p:cTn id="7" dur="500" fill="hold"/>
                                        <p:tgtEl>
                                          <p:spTgt spid="598019">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598019">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598019">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598019">
                                            <p:txEl>
                                              <p:pRg st="1" end="1"/>
                                            </p:txEl>
                                          </p:spTgt>
                                        </p:tgtEl>
                                        <p:attrNameLst>
                                          <p:attrName>style.visibility</p:attrName>
                                        </p:attrNameLst>
                                      </p:cBhvr>
                                      <p:to>
                                        <p:strVal val="visible"/>
                                      </p:to>
                                    </p:set>
                                    <p:anim calcmode="lin" valueType="num">
                                      <p:cBhvr>
                                        <p:cTn id="12" dur="500" fill="hold"/>
                                        <p:tgtEl>
                                          <p:spTgt spid="598019">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598019">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59801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9043" name="Rectangle 3"/>
          <p:cNvSpPr>
            <a:spLocks noGrp="1" noChangeArrowheads="1"/>
          </p:cNvSpPr>
          <p:nvPr>
            <p:ph type="body" idx="1"/>
          </p:nvPr>
        </p:nvSpPr>
        <p:spPr>
          <a:xfrm>
            <a:off x="198438" y="1066800"/>
            <a:ext cx="8747125" cy="4806950"/>
          </a:xfrm>
        </p:spPr>
        <p:txBody>
          <a:bodyPr/>
          <a:lstStyle/>
          <a:p>
            <a:pPr eaLnBrk="1" hangingPunct="1"/>
            <a:r>
              <a:rPr lang="en-US" altLang="zh-CN" sz="2400" b="1" dirty="0" smtClean="0">
                <a:latin typeface="黑体" panose="02010609060101010101" pitchFamily="49" charset="-122"/>
                <a:cs typeface="方正大黑简体"/>
              </a:rPr>
              <a:t>SDMA</a:t>
            </a:r>
            <a:r>
              <a:rPr lang="zh-CN" altLang="en-US" sz="2400" b="1" dirty="0" smtClean="0">
                <a:latin typeface="黑体" panose="02010609060101010101" pitchFamily="49" charset="-122"/>
                <a:cs typeface="方正大黑简体"/>
              </a:rPr>
              <a:t>系统的工作示意图</a:t>
            </a:r>
            <a:r>
              <a:rPr lang="zh-CN" altLang="en-US" b="1" dirty="0" smtClean="0">
                <a:latin typeface="黑体" panose="02010609060101010101" pitchFamily="49" charset="-122"/>
                <a:cs typeface="方正大黑简体"/>
              </a:rPr>
              <a:t> </a:t>
            </a:r>
            <a:endParaRPr lang="en-US" altLang="zh-CN" b="1" dirty="0" smtClean="0">
              <a:latin typeface="黑体" panose="02010609060101010101" pitchFamily="49" charset="-122"/>
              <a:cs typeface="方正大黑简体"/>
            </a:endParaRPr>
          </a:p>
        </p:txBody>
      </p:sp>
      <p:sp>
        <p:nvSpPr>
          <p:cNvPr id="8397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3972" name="Rectangle 2"/>
          <p:cNvSpPr>
            <a:spLocks noGrp="1" noChangeArrowheads="1"/>
          </p:cNvSpPr>
          <p:nvPr>
            <p:ph type="title"/>
          </p:nvPr>
        </p:nvSpPr>
        <p:spPr>
          <a:xfrm>
            <a:off x="1150938" y="285750"/>
            <a:ext cx="7793037" cy="928688"/>
          </a:xfrm>
        </p:spPr>
        <p:txBody>
          <a:bodyPr/>
          <a:lstStyle/>
          <a:p>
            <a:pPr eaLnBrk="1" hangingPunct="1"/>
            <a:r>
              <a:rPr lang="en-US" altLang="zh-CN" sz="3600" dirty="0" smtClean="0">
                <a:solidFill>
                  <a:schemeClr val="bg1"/>
                </a:solidFill>
                <a:latin typeface="黑体" panose="02010609060101010101" pitchFamily="49" charset="-122"/>
                <a:cs typeface="方正大黑简体"/>
              </a:rPr>
              <a:t>6.5 SDMA</a:t>
            </a:r>
            <a:r>
              <a:rPr lang="zh-CN" altLang="en-US" sz="3600" dirty="0" smtClean="0">
                <a:solidFill>
                  <a:schemeClr val="bg1"/>
                </a:solidFill>
                <a:latin typeface="黑体" panose="02010609060101010101" pitchFamily="49" charset="-122"/>
                <a:cs typeface="方正大黑简体"/>
              </a:rPr>
              <a:t>方式</a:t>
            </a:r>
            <a:endParaRPr lang="zh-CN" altLang="en-US" sz="3600" dirty="0" smtClean="0">
              <a:solidFill>
                <a:schemeClr val="bg1"/>
              </a:solidFill>
              <a:latin typeface="黑体" panose="02010609060101010101" pitchFamily="49" charset="-122"/>
              <a:cs typeface="方正大黑简体"/>
            </a:endParaRPr>
          </a:p>
        </p:txBody>
      </p:sp>
      <p:pic>
        <p:nvPicPr>
          <p:cNvPr id="83973" name="图片 7" descr="图片21.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149350" y="2286000"/>
            <a:ext cx="6845300" cy="3956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499"/>
                                          </p:stCondLst>
                                        </p:cTn>
                                        <p:tgtEl>
                                          <p:spTgt spid="599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9043"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1.2 </a:t>
            </a:r>
            <a:r>
              <a:rPr lang="zh-CN" altLang="en-US" sz="3800" dirty="0" smtClean="0"/>
              <a:t>移动通信的发展历程</a:t>
            </a:r>
            <a:endParaRPr lang="zh-CN" altLang="en-US" sz="3800" dirty="0" smtClean="0"/>
          </a:p>
        </p:txBody>
      </p:sp>
      <p:sp>
        <p:nvSpPr>
          <p:cNvPr id="12291" name="Rectangle 3"/>
          <p:cNvSpPr>
            <a:spLocks noGrp="1" noChangeArrowheads="1"/>
          </p:cNvSpPr>
          <p:nvPr>
            <p:ph type="body" idx="1"/>
          </p:nvPr>
        </p:nvSpPr>
        <p:spPr>
          <a:xfrm>
            <a:off x="457200" y="1600200"/>
            <a:ext cx="8229600" cy="4267200"/>
          </a:xfrm>
        </p:spPr>
        <p:txBody>
          <a:bodyPr/>
          <a:lstStyle/>
          <a:p>
            <a:pPr eaLnBrk="1" hangingPunct="1">
              <a:lnSpc>
                <a:spcPct val="150000"/>
              </a:lnSpc>
            </a:pPr>
            <a:r>
              <a:rPr lang="en-US" altLang="zh-CN" sz="3200" b="1" dirty="0" smtClean="0"/>
              <a:t>     </a:t>
            </a:r>
            <a:r>
              <a:rPr lang="zh-CN" altLang="zh-CN" sz="3200" b="1" dirty="0" smtClean="0"/>
              <a:t>（</a:t>
            </a:r>
            <a:r>
              <a:rPr lang="en-US" altLang="zh-CN" sz="3200" b="1" dirty="0" smtClean="0"/>
              <a:t>4</a:t>
            </a:r>
            <a:r>
              <a:rPr lang="zh-CN" altLang="zh-CN" sz="3200" b="1" dirty="0" smtClean="0"/>
              <a:t>）第</a:t>
            </a:r>
            <a:r>
              <a:rPr lang="en-US" altLang="zh-CN" sz="3200" b="1" dirty="0" smtClean="0"/>
              <a:t>4</a:t>
            </a:r>
            <a:r>
              <a:rPr lang="zh-CN" altLang="zh-CN" sz="3200" b="1" dirty="0" smtClean="0"/>
              <a:t>阶段从</a:t>
            </a:r>
            <a:r>
              <a:rPr lang="en-US" altLang="zh-CN" sz="3200" b="1" dirty="0" smtClean="0"/>
              <a:t>20</a:t>
            </a:r>
            <a:r>
              <a:rPr lang="zh-CN" altLang="zh-CN" sz="3200" b="1" dirty="0" smtClean="0"/>
              <a:t>世纪</a:t>
            </a:r>
            <a:r>
              <a:rPr lang="en-US" altLang="zh-CN" sz="3200" b="1" dirty="0" smtClean="0"/>
              <a:t>70</a:t>
            </a:r>
            <a:r>
              <a:rPr lang="zh-CN" altLang="zh-CN" sz="3200" b="1" dirty="0" smtClean="0"/>
              <a:t>年代中期到</a:t>
            </a:r>
            <a:r>
              <a:rPr lang="en-US" altLang="zh-CN" sz="3200" b="1" dirty="0" smtClean="0"/>
              <a:t>80</a:t>
            </a:r>
            <a:r>
              <a:rPr lang="zh-CN" altLang="zh-CN" sz="3200" b="1" dirty="0" smtClean="0"/>
              <a:t>年代中期。</a:t>
            </a:r>
            <a:endParaRPr lang="en-US" altLang="zh-CN" sz="3200" b="1" dirty="0" smtClean="0"/>
          </a:p>
          <a:p>
            <a:pPr eaLnBrk="1" hangingPunct="1">
              <a:lnSpc>
                <a:spcPct val="150000"/>
              </a:lnSpc>
            </a:pPr>
            <a:r>
              <a:rPr lang="en-US" altLang="zh-CN" sz="3200" b="1" dirty="0" smtClean="0"/>
              <a:t>     </a:t>
            </a:r>
            <a:r>
              <a:rPr lang="en-US" altLang="zh-CN" sz="3200" b="1" dirty="0" smtClean="0"/>
              <a:t>  20</a:t>
            </a:r>
            <a:r>
              <a:rPr lang="zh-CN" altLang="zh-CN" sz="3200" b="1" dirty="0" smtClean="0"/>
              <a:t>世纪</a:t>
            </a:r>
            <a:r>
              <a:rPr lang="en-US" altLang="zh-CN" sz="3200" b="1" dirty="0" smtClean="0"/>
              <a:t>70</a:t>
            </a:r>
            <a:r>
              <a:rPr lang="zh-CN" altLang="zh-CN" sz="3200" b="1" dirty="0" smtClean="0"/>
              <a:t>年代末贝尔实验室推出的蜂窝移动通信系统算起，也就是我们通常所说的第一代（</a:t>
            </a:r>
            <a:r>
              <a:rPr lang="en-US" altLang="zh-CN" sz="3200" b="1" dirty="0" smtClean="0"/>
              <a:t>1G</a:t>
            </a:r>
            <a:r>
              <a:rPr lang="zh-CN" altLang="zh-CN" sz="3200" b="1" dirty="0" smtClean="0"/>
              <a:t>）移动通信系统，为模拟蜂窝移动通信系统。</a:t>
            </a:r>
            <a:endParaRPr lang="zh-CN" altLang="zh-CN" sz="3200" b="1" dirty="0" smtClean="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7" name="Rectangle 3"/>
          <p:cNvSpPr>
            <a:spLocks noGrp="1" noChangeArrowheads="1"/>
          </p:cNvSpPr>
          <p:nvPr>
            <p:ph type="body" idx="1"/>
          </p:nvPr>
        </p:nvSpPr>
        <p:spPr>
          <a:xfrm>
            <a:off x="381000" y="990600"/>
            <a:ext cx="8534399" cy="4949825"/>
          </a:xfrm>
        </p:spPr>
        <p:txBody>
          <a:bodyPr/>
          <a:lstStyle/>
          <a:p>
            <a:pPr eaLnBrk="1" hangingPunct="1">
              <a:lnSpc>
                <a:spcPct val="130000"/>
              </a:lnSpc>
            </a:pPr>
            <a:r>
              <a:rPr lang="zh-CN" altLang="en-US" sz="2400" dirty="0" smtClean="0">
                <a:latin typeface="黑体" panose="02010609060101010101" pitchFamily="49" charset="-122"/>
                <a:cs typeface="方正大黑简体"/>
              </a:rPr>
              <a:t>  </a:t>
            </a:r>
            <a:r>
              <a:rPr lang="zh-CN" altLang="en-US" sz="2400" dirty="0" smtClean="0">
                <a:latin typeface="黑体" panose="02010609060101010101" pitchFamily="49" charset="-122"/>
                <a:cs typeface="方正大黑简体"/>
              </a:rPr>
              <a:t>  </a:t>
            </a:r>
            <a:r>
              <a:rPr lang="zh-CN" altLang="en-US" sz="2400" b="1" dirty="0" smtClean="0">
                <a:latin typeface="黑体" panose="02010609060101010101" pitchFamily="49" charset="-122"/>
                <a:cs typeface="方正大黑简体"/>
              </a:rPr>
              <a:t>在</a:t>
            </a:r>
            <a:r>
              <a:rPr lang="zh-CN" altLang="en-US" sz="2400" b="1" dirty="0" smtClean="0">
                <a:latin typeface="黑体" panose="02010609060101010101" pitchFamily="49" charset="-122"/>
                <a:cs typeface="方正大黑简体"/>
              </a:rPr>
              <a:t>蜂窝系统中，反向链路设计比较困难，主要原因有两</a:t>
            </a:r>
            <a:r>
              <a:rPr lang="zh-CN" altLang="en-US" sz="2400" b="1" dirty="0" smtClean="0">
                <a:latin typeface="黑体" panose="02010609060101010101" pitchFamily="49" charset="-122"/>
                <a:cs typeface="方正大黑简体"/>
              </a:rPr>
              <a:t>个：</a:t>
            </a:r>
            <a:endParaRPr lang="en-US" altLang="zh-CN" sz="2400" b="1" dirty="0" smtClean="0">
              <a:latin typeface="黑体" panose="02010609060101010101" pitchFamily="49" charset="-122"/>
              <a:cs typeface="方正大黑简体"/>
            </a:endParaRPr>
          </a:p>
          <a:p>
            <a:pPr eaLnBrk="1" hangingPunct="1">
              <a:lnSpc>
                <a:spcPct val="130000"/>
              </a:lnSpc>
            </a:pPr>
            <a:r>
              <a:rPr lang="en-US" altLang="zh-CN" sz="2400" b="1" dirty="0">
                <a:latin typeface="黑体" panose="02010609060101010101" pitchFamily="49" charset="-122"/>
                <a:cs typeface="方正大黑简体"/>
              </a:rPr>
              <a:t> </a:t>
            </a:r>
            <a:r>
              <a:rPr lang="en-US" altLang="zh-CN" sz="2400" b="1" dirty="0" smtClean="0">
                <a:latin typeface="黑体" panose="02010609060101010101" pitchFamily="49" charset="-122"/>
                <a:cs typeface="方正大黑简体"/>
              </a:rPr>
              <a:t> </a:t>
            </a:r>
            <a:r>
              <a:rPr lang="zh-CN" altLang="en-US" sz="2400" b="1" dirty="0" smtClean="0">
                <a:latin typeface="黑体" panose="02010609060101010101" pitchFamily="49" charset="-122"/>
                <a:cs typeface="方正大黑简体"/>
              </a:rPr>
              <a:t>  由于</a:t>
            </a:r>
            <a:r>
              <a:rPr lang="zh-CN" altLang="en-US" sz="2400" b="1" dirty="0" smtClean="0">
                <a:latin typeface="黑体" panose="02010609060101010101" pitchFamily="49" charset="-122"/>
                <a:cs typeface="方正大黑简体"/>
              </a:rPr>
              <a:t>每一用户和基站间无线传播路径的不同，从每一用户单元出来的发射功率动态控制</a:t>
            </a:r>
            <a:r>
              <a:rPr lang="zh-CN" altLang="en-US" sz="2400" b="1" dirty="0" smtClean="0">
                <a:latin typeface="黑体" panose="02010609060101010101" pitchFamily="49" charset="-122"/>
                <a:cs typeface="方正大黑简体"/>
              </a:rPr>
              <a:t>困难；发射</a:t>
            </a:r>
            <a:r>
              <a:rPr lang="zh-CN" altLang="en-US" sz="2400" b="1" dirty="0">
                <a:latin typeface="黑体" panose="02010609060101010101" pitchFamily="49" charset="-122"/>
                <a:cs typeface="方正大黑简体"/>
              </a:rPr>
              <a:t>受到用户单元电池能量的限制，因此也限制了反向链路上对功率的控制程度。</a:t>
            </a:r>
            <a:endParaRPr lang="zh-CN" altLang="en-US" sz="2400" b="1" dirty="0">
              <a:latin typeface="黑体" panose="02010609060101010101" pitchFamily="49" charset="-122"/>
              <a:cs typeface="方正大黑简体"/>
            </a:endParaRPr>
          </a:p>
          <a:p>
            <a:pPr eaLnBrk="1" hangingPunct="1">
              <a:lnSpc>
                <a:spcPct val="130000"/>
              </a:lnSpc>
            </a:pPr>
            <a:r>
              <a:rPr lang="zh-CN" altLang="en-US" sz="2400" b="1" dirty="0">
                <a:latin typeface="黑体" panose="02010609060101010101" pitchFamily="49" charset="-122"/>
                <a:cs typeface="方正大黑简体"/>
              </a:rPr>
              <a:t>   </a:t>
            </a:r>
            <a:r>
              <a:rPr lang="zh-CN" altLang="en-US" sz="2400" b="1" dirty="0" smtClean="0">
                <a:latin typeface="黑体" panose="02010609060101010101" pitchFamily="49" charset="-122"/>
                <a:cs typeface="方正大黑简体"/>
              </a:rPr>
              <a:t> 用</a:t>
            </a:r>
            <a:r>
              <a:rPr lang="zh-CN" altLang="en-US" sz="2400" b="1" dirty="0">
                <a:latin typeface="黑体" panose="02010609060101010101" pitchFamily="49" charset="-122"/>
                <a:cs typeface="方正大黑简体"/>
              </a:rPr>
              <a:t>在基站的自适应天线，可以解决反向链路的一些问题。</a:t>
            </a:r>
            <a:endParaRPr lang="zh-CN" altLang="en-US" sz="2400" b="1" dirty="0">
              <a:latin typeface="黑体" panose="02010609060101010101" pitchFamily="49" charset="-122"/>
              <a:cs typeface="方正大黑简体"/>
            </a:endParaRPr>
          </a:p>
          <a:p>
            <a:pPr marL="0" lvl="1" eaLnBrk="1" hangingPunct="1">
              <a:lnSpc>
                <a:spcPct val="130000"/>
              </a:lnSpc>
              <a:buClr>
                <a:schemeClr val="accent1"/>
              </a:buClr>
            </a:pPr>
            <a:r>
              <a:rPr lang="zh-CN" altLang="en-US" b="1" dirty="0">
                <a:latin typeface="黑体" panose="02010609060101010101" pitchFamily="49" charset="-122"/>
                <a:cs typeface="方正大黑简体"/>
              </a:rPr>
              <a:t>提供了最理想的</a:t>
            </a:r>
            <a:r>
              <a:rPr lang="en-US" altLang="zh-CN" b="1" dirty="0">
                <a:latin typeface="黑体" panose="02010609060101010101" pitchFamily="49" charset="-122"/>
                <a:cs typeface="方正大黑简体"/>
              </a:rPr>
              <a:t>SDMA</a:t>
            </a:r>
            <a:r>
              <a:rPr lang="zh-CN" altLang="en-US" b="1" dirty="0">
                <a:latin typeface="黑体" panose="02010609060101010101" pitchFamily="49" charset="-122"/>
                <a:cs typeface="方正大黑简体"/>
              </a:rPr>
              <a:t>，提供了在本小区内不受其他用户干扰的唯一信道</a:t>
            </a:r>
            <a:r>
              <a:rPr lang="zh-CN" altLang="en-US" b="1" dirty="0" smtClean="0">
                <a:latin typeface="黑体" panose="02010609060101010101" pitchFamily="49" charset="-122"/>
                <a:cs typeface="方正大黑简体"/>
              </a:rPr>
              <a:t>。尽管</a:t>
            </a:r>
            <a:r>
              <a:rPr lang="zh-CN" altLang="en-US" b="1" dirty="0">
                <a:latin typeface="黑体" panose="02010609060101010101" pitchFamily="49" charset="-122"/>
                <a:cs typeface="方正大黑简体"/>
              </a:rPr>
              <a:t>上述理想情况是不可实现的，它需要无限多个阵元，但采用适当数目的阵元，也可以获得较大的系统增益。 </a:t>
            </a:r>
            <a:endParaRPr lang="en-US" altLang="zh-CN" b="1" dirty="0">
              <a:latin typeface="黑体" panose="02010609060101010101" pitchFamily="49" charset="-122"/>
              <a:cs typeface="方正大黑简体"/>
            </a:endParaRPr>
          </a:p>
        </p:txBody>
      </p:sp>
      <p:sp>
        <p:nvSpPr>
          <p:cNvPr id="84995" name="Rectangle 2"/>
          <p:cNvSpPr>
            <a:spLocks noGrp="1" noChangeArrowheads="1"/>
          </p:cNvSpPr>
          <p:nvPr>
            <p:ph type="title"/>
          </p:nvPr>
        </p:nvSpPr>
        <p:spPr>
          <a:xfrm>
            <a:off x="1150938" y="285750"/>
            <a:ext cx="7793037" cy="928688"/>
          </a:xfrm>
        </p:spPr>
        <p:txBody>
          <a:bodyPr/>
          <a:lstStyle/>
          <a:p>
            <a:pPr eaLnBrk="1" hangingPunct="1"/>
            <a:r>
              <a:rPr lang="en-US" altLang="zh-CN" sz="3600" dirty="0" smtClean="0">
                <a:solidFill>
                  <a:schemeClr val="bg1"/>
                </a:solidFill>
                <a:latin typeface="黑体" panose="02010609060101010101" pitchFamily="49" charset="-122"/>
                <a:cs typeface="方正大黑简体"/>
              </a:rPr>
              <a:t>6.5 SDMA</a:t>
            </a:r>
            <a:r>
              <a:rPr lang="zh-CN" altLang="en-US" sz="3600" dirty="0" smtClean="0">
                <a:solidFill>
                  <a:schemeClr val="bg1"/>
                </a:solidFill>
                <a:latin typeface="黑体" panose="02010609060101010101" pitchFamily="49" charset="-122"/>
                <a:cs typeface="方正大黑简体"/>
              </a:rPr>
              <a:t>方式</a:t>
            </a:r>
            <a:endParaRPr lang="zh-CN" altLang="en-US" sz="3600" dirty="0" smtClean="0">
              <a:solidFill>
                <a:schemeClr val="bg1"/>
              </a:solidFill>
              <a:latin typeface="黑体" panose="02010609060101010101" pitchFamily="49" charset="-122"/>
              <a:cs typeface="方正大黑简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0067">
                                            <p:txEl>
                                              <p:pRg st="0" end="0"/>
                                            </p:txEl>
                                          </p:spTgt>
                                        </p:tgtEl>
                                        <p:attrNameLst>
                                          <p:attrName>style.visibility</p:attrName>
                                        </p:attrNameLst>
                                      </p:cBhvr>
                                      <p:to>
                                        <p:strVal val="visible"/>
                                      </p:to>
                                    </p:set>
                                    <p:anim calcmode="lin" valueType="num">
                                      <p:cBhvr>
                                        <p:cTn id="7" dur="500" fill="hold"/>
                                        <p:tgtEl>
                                          <p:spTgt spid="600067">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00067">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00067">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00067">
                                            <p:txEl>
                                              <p:pRg st="1" end="1"/>
                                            </p:txEl>
                                          </p:spTgt>
                                        </p:tgtEl>
                                        <p:attrNameLst>
                                          <p:attrName>style.visibility</p:attrName>
                                        </p:attrNameLst>
                                      </p:cBhvr>
                                      <p:to>
                                        <p:strVal val="visible"/>
                                      </p:to>
                                    </p:set>
                                    <p:anim calcmode="lin" valueType="num">
                                      <p:cBhvr>
                                        <p:cTn id="12" dur="500" fill="hold"/>
                                        <p:tgtEl>
                                          <p:spTgt spid="600067">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00067">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00067">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00067">
                                            <p:txEl>
                                              <p:pRg st="2" end="2"/>
                                            </p:txEl>
                                          </p:spTgt>
                                        </p:tgtEl>
                                        <p:attrNameLst>
                                          <p:attrName>style.visibility</p:attrName>
                                        </p:attrNameLst>
                                      </p:cBhvr>
                                      <p:to>
                                        <p:strVal val="visible"/>
                                      </p:to>
                                    </p:set>
                                    <p:anim calcmode="lin" valueType="num">
                                      <p:cBhvr>
                                        <p:cTn id="17" dur="500" fill="hold"/>
                                        <p:tgtEl>
                                          <p:spTgt spid="600067">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00067">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00067">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600067">
                                            <p:txEl>
                                              <p:pRg st="3" end="3"/>
                                            </p:txEl>
                                          </p:spTgt>
                                        </p:tgtEl>
                                        <p:attrNameLst>
                                          <p:attrName>style.visibility</p:attrName>
                                        </p:attrNameLst>
                                      </p:cBhvr>
                                      <p:to>
                                        <p:strVal val="visible"/>
                                      </p:to>
                                    </p:set>
                                    <p:anim calcmode="lin" valueType="num">
                                      <p:cBhvr>
                                        <p:cTn id="22" dur="500" fill="hold"/>
                                        <p:tgtEl>
                                          <p:spTgt spid="600067">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600067">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60006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a:xfrm>
            <a:off x="838200" y="609600"/>
            <a:ext cx="7793038" cy="704850"/>
          </a:xfrm>
        </p:spPr>
        <p:txBody>
          <a:bodyPr/>
          <a:lstStyle/>
          <a:p>
            <a:pPr eaLnBrk="1" hangingPunct="1"/>
            <a:r>
              <a:rPr lang="en-US" altLang="zh-CN" sz="3600" dirty="0" smtClean="0">
                <a:solidFill>
                  <a:schemeClr val="tx1"/>
                </a:solidFill>
                <a:latin typeface="黑体" panose="02010609060101010101" pitchFamily="49" charset="-122"/>
                <a:cs typeface="方正大黑简体"/>
              </a:rPr>
              <a:t>5. OFDM</a:t>
            </a:r>
            <a:r>
              <a:rPr lang="zh-CN" altLang="en-US" sz="3600" dirty="0" smtClean="0">
                <a:solidFill>
                  <a:schemeClr val="tx1"/>
                </a:solidFill>
                <a:latin typeface="黑体" panose="02010609060101010101" pitchFamily="49" charset="-122"/>
                <a:cs typeface="方正大黑简体"/>
              </a:rPr>
              <a:t>多址方式</a:t>
            </a:r>
            <a:endParaRPr lang="zh-CN" altLang="en-US" sz="3600" dirty="0" smtClean="0">
              <a:solidFill>
                <a:schemeClr val="tx1"/>
              </a:solidFill>
              <a:latin typeface="黑体" panose="02010609060101010101" pitchFamily="49" charset="-122"/>
              <a:cs typeface="方正大黑简体"/>
            </a:endParaRPr>
          </a:p>
        </p:txBody>
      </p:sp>
      <p:sp>
        <p:nvSpPr>
          <p:cNvPr id="601091" name="Rectangle 3"/>
          <p:cNvSpPr>
            <a:spLocks noGrp="1" noChangeArrowheads="1"/>
          </p:cNvSpPr>
          <p:nvPr>
            <p:ph type="body" idx="1"/>
          </p:nvPr>
        </p:nvSpPr>
        <p:spPr>
          <a:xfrm>
            <a:off x="304800" y="1371600"/>
            <a:ext cx="8747125" cy="4806950"/>
          </a:xfrm>
        </p:spPr>
        <p:txBody>
          <a:bodyPr/>
          <a:lstStyle/>
          <a:p>
            <a:pPr eaLnBrk="1" hangingPunct="1"/>
            <a:r>
              <a:rPr lang="zh-CN" altLang="en-US" sz="2400" b="1" dirty="0" smtClean="0">
                <a:latin typeface="黑体" panose="02010609060101010101" pitchFamily="49" charset="-122"/>
                <a:cs typeface="方正大黑简体"/>
              </a:rPr>
              <a:t>   </a:t>
            </a:r>
            <a:endParaRPr lang="en-US" altLang="zh-CN" sz="2400" b="1" dirty="0" smtClean="0">
              <a:latin typeface="黑体" panose="02010609060101010101" pitchFamily="49" charset="-122"/>
              <a:cs typeface="方正大黑简体"/>
            </a:endParaRPr>
          </a:p>
          <a:p>
            <a:pPr eaLnBrk="1" hangingPunct="1"/>
            <a:r>
              <a:rPr lang="zh-CN" altLang="en-US" sz="2400" b="1" dirty="0" smtClean="0">
                <a:latin typeface="黑体" panose="02010609060101010101" pitchFamily="49" charset="-122"/>
                <a:cs typeface="方正大黑简体"/>
              </a:rPr>
              <a:t>    通过</a:t>
            </a:r>
            <a:r>
              <a:rPr lang="zh-CN" altLang="en-US" sz="2400" b="1" dirty="0" smtClean="0">
                <a:latin typeface="黑体" panose="02010609060101010101" pitchFamily="49" charset="-122"/>
                <a:cs typeface="方正大黑简体"/>
              </a:rPr>
              <a:t>为每个用户提供部分不同的子载波来实现多用户接入，也就是每个用户分配一个</a:t>
            </a:r>
            <a:r>
              <a:rPr lang="en-US" altLang="zh-CN" sz="2400" b="1" dirty="0" smtClean="0">
                <a:latin typeface="黑体" panose="02010609060101010101" pitchFamily="49" charset="-122"/>
                <a:cs typeface="方正大黑简体"/>
              </a:rPr>
              <a:t>OFDM</a:t>
            </a:r>
            <a:r>
              <a:rPr lang="zh-CN" altLang="en-US" sz="2400" b="1" dirty="0" smtClean="0">
                <a:latin typeface="黑体" panose="02010609060101010101" pitchFamily="49" charset="-122"/>
                <a:cs typeface="方正大黑简体"/>
              </a:rPr>
              <a:t>符号中的一个子载波或一组子载波，以子载波频率的不同来区分用户。</a:t>
            </a:r>
            <a:endParaRPr lang="zh-CN" altLang="en-US" sz="2400" b="1" dirty="0" smtClean="0">
              <a:latin typeface="黑体" panose="02010609060101010101" pitchFamily="49" charset="-122"/>
              <a:cs typeface="方正大黑简体"/>
            </a:endParaRPr>
          </a:p>
          <a:p>
            <a:pPr eaLnBrk="1" hangingPunct="1"/>
            <a:r>
              <a:rPr lang="zh-CN" altLang="en-US" sz="2400" b="1" dirty="0" smtClean="0">
                <a:latin typeface="黑体" panose="02010609060101010101" pitchFamily="49" charset="-122"/>
                <a:cs typeface="方正大黑简体"/>
              </a:rPr>
              <a:t>    给</a:t>
            </a:r>
            <a:r>
              <a:rPr lang="zh-CN" altLang="en-US" sz="2400" b="1" dirty="0" smtClean="0">
                <a:latin typeface="黑体" panose="02010609060101010101" pitchFamily="49" charset="-122"/>
                <a:cs typeface="方正大黑简体"/>
              </a:rPr>
              <a:t>用户分配子载波有很多方法，使用最广泛的有两种：</a:t>
            </a:r>
            <a:endParaRPr lang="en-US" altLang="zh-CN" sz="2400" b="1" dirty="0" smtClean="0">
              <a:latin typeface="黑体" panose="02010609060101010101" pitchFamily="49" charset="-122"/>
              <a:cs typeface="方正大黑简体"/>
            </a:endParaRPr>
          </a:p>
          <a:p>
            <a:pPr marL="0" lvl="1" eaLnBrk="1" hangingPunct="1">
              <a:buClr>
                <a:schemeClr val="accent1"/>
              </a:buClr>
            </a:pPr>
            <a:r>
              <a:rPr lang="zh-CN" altLang="en-US" b="1" dirty="0" smtClean="0">
                <a:latin typeface="宋体" panose="02010600030101010101" pitchFamily="2" charset="-122"/>
                <a:ea typeface="宋体" panose="02010600030101010101" pitchFamily="2" charset="-122"/>
                <a:cs typeface="方正大黑简体"/>
              </a:rPr>
              <a:t>    ◆</a:t>
            </a:r>
            <a:r>
              <a:rPr lang="zh-CN" altLang="en-US" b="1" dirty="0" smtClean="0">
                <a:latin typeface="黑体" panose="02010609060101010101" pitchFamily="49" charset="-122"/>
                <a:cs typeface="方正大黑简体"/>
              </a:rPr>
              <a:t>分组</a:t>
            </a:r>
            <a:r>
              <a:rPr lang="zh-CN" altLang="en-US" b="1" dirty="0">
                <a:latin typeface="黑体" panose="02010609060101010101" pitchFamily="49" charset="-122"/>
                <a:cs typeface="方正大黑简体"/>
              </a:rPr>
              <a:t>子载波（</a:t>
            </a:r>
            <a:r>
              <a:rPr lang="en-US" altLang="zh-CN" b="1" dirty="0">
                <a:latin typeface="黑体" panose="02010609060101010101" pitchFamily="49" charset="-122"/>
                <a:cs typeface="方正大黑简体"/>
              </a:rPr>
              <a:t>Grouped Subcarriers</a:t>
            </a:r>
            <a:r>
              <a:rPr lang="zh-CN" altLang="en-US" b="1" dirty="0">
                <a:latin typeface="黑体" panose="02010609060101010101" pitchFamily="49" charset="-122"/>
                <a:cs typeface="方正大黑简体"/>
              </a:rPr>
              <a:t>）方法，其特点是比较简单，用户间干扰较小，但是受传输中信道衰落的影响比较大。</a:t>
            </a:r>
            <a:endParaRPr lang="en-US" altLang="zh-CN" b="1" dirty="0">
              <a:latin typeface="黑体" panose="02010609060101010101" pitchFamily="49" charset="-122"/>
              <a:cs typeface="方正大黑简体"/>
            </a:endParaRPr>
          </a:p>
          <a:p>
            <a:pPr marL="0" lvl="1" eaLnBrk="1" hangingPunct="1">
              <a:buClr>
                <a:schemeClr val="accent1"/>
              </a:buClr>
            </a:pPr>
            <a:r>
              <a:rPr lang="zh-CN" altLang="en-US" b="1" dirty="0" smtClean="0">
                <a:latin typeface="宋体" panose="02010600030101010101" pitchFamily="2" charset="-122"/>
                <a:ea typeface="宋体" panose="02010600030101010101" pitchFamily="2" charset="-122"/>
                <a:cs typeface="方正大黑简体"/>
              </a:rPr>
              <a:t>    ◆</a:t>
            </a:r>
            <a:r>
              <a:rPr lang="zh-CN" altLang="en-US" b="1" dirty="0" smtClean="0">
                <a:latin typeface="黑体" panose="02010609060101010101" pitchFamily="49" charset="-122"/>
                <a:cs typeface="方正大黑简体"/>
              </a:rPr>
              <a:t>间隔</a:t>
            </a:r>
            <a:r>
              <a:rPr lang="zh-CN" altLang="en-US" b="1" dirty="0">
                <a:latin typeface="黑体" panose="02010609060101010101" pitchFamily="49" charset="-122"/>
                <a:cs typeface="方正大黑简体"/>
              </a:rPr>
              <a:t>扩展子载波（</a:t>
            </a:r>
            <a:r>
              <a:rPr lang="en-US" altLang="zh-CN" b="1" dirty="0">
                <a:latin typeface="黑体" panose="02010609060101010101" pitchFamily="49" charset="-122"/>
                <a:cs typeface="方正大黑简体"/>
              </a:rPr>
              <a:t>Comb Spread Subcarriers</a:t>
            </a:r>
            <a:r>
              <a:rPr lang="zh-CN" altLang="en-US" b="1" dirty="0">
                <a:latin typeface="黑体" panose="02010609060101010101" pitchFamily="49" charset="-122"/>
                <a:cs typeface="方正大黑简体"/>
              </a:rPr>
              <a:t>），其特点是通过频域扩展，增加频率分集，从而减少了信道衰落的影响。</a:t>
            </a:r>
            <a:endParaRPr lang="zh-CN" altLang="en-US" b="1" dirty="0">
              <a:latin typeface="黑体" panose="02010609060101010101" pitchFamily="49" charset="-122"/>
              <a:cs typeface="方正大黑简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1091">
                                            <p:txEl>
                                              <p:pRg st="0" end="0"/>
                                            </p:txEl>
                                          </p:spTgt>
                                        </p:tgtEl>
                                        <p:attrNameLst>
                                          <p:attrName>style.visibility</p:attrName>
                                        </p:attrNameLst>
                                      </p:cBhvr>
                                      <p:to>
                                        <p:strVal val="visible"/>
                                      </p:to>
                                    </p:set>
                                    <p:anim calcmode="lin" valueType="num">
                                      <p:cBhvr>
                                        <p:cTn id="7" dur="500" fill="hold"/>
                                        <p:tgtEl>
                                          <p:spTgt spid="601091">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01091">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01091">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01091">
                                            <p:txEl>
                                              <p:pRg st="1" end="1"/>
                                            </p:txEl>
                                          </p:spTgt>
                                        </p:tgtEl>
                                        <p:attrNameLst>
                                          <p:attrName>style.visibility</p:attrName>
                                        </p:attrNameLst>
                                      </p:cBhvr>
                                      <p:to>
                                        <p:strVal val="visible"/>
                                      </p:to>
                                    </p:set>
                                    <p:anim calcmode="lin" valueType="num">
                                      <p:cBhvr>
                                        <p:cTn id="12" dur="500" fill="hold"/>
                                        <p:tgtEl>
                                          <p:spTgt spid="601091">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01091">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01091">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01091">
                                            <p:txEl>
                                              <p:pRg st="2" end="2"/>
                                            </p:txEl>
                                          </p:spTgt>
                                        </p:tgtEl>
                                        <p:attrNameLst>
                                          <p:attrName>style.visibility</p:attrName>
                                        </p:attrNameLst>
                                      </p:cBhvr>
                                      <p:to>
                                        <p:strVal val="visible"/>
                                      </p:to>
                                    </p:set>
                                    <p:anim calcmode="lin" valueType="num">
                                      <p:cBhvr>
                                        <p:cTn id="17" dur="500" fill="hold"/>
                                        <p:tgtEl>
                                          <p:spTgt spid="601091">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01091">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01091">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601091">
                                            <p:txEl>
                                              <p:pRg st="3" end="3"/>
                                            </p:txEl>
                                          </p:spTgt>
                                        </p:tgtEl>
                                        <p:attrNameLst>
                                          <p:attrName>style.visibility</p:attrName>
                                        </p:attrNameLst>
                                      </p:cBhvr>
                                      <p:to>
                                        <p:strVal val="visible"/>
                                      </p:to>
                                    </p:set>
                                    <p:anim calcmode="lin" valueType="num">
                                      <p:cBhvr>
                                        <p:cTn id="22" dur="500" fill="hold"/>
                                        <p:tgtEl>
                                          <p:spTgt spid="601091">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601091">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601091">
                                            <p:txEl>
                                              <p:pRg st="3" end="3"/>
                                            </p:txEl>
                                          </p:spTgt>
                                        </p:tgtEl>
                                      </p:cBhvr>
                                    </p:animEffect>
                                  </p:childTnLst>
                                </p:cTn>
                              </p:par>
                              <p:par>
                                <p:cTn id="25" presetID="53" presetClass="entr" presetSubtype="16" fill="hold" nodeType="withEffect">
                                  <p:stCondLst>
                                    <p:cond delay="0"/>
                                  </p:stCondLst>
                                  <p:childTnLst>
                                    <p:set>
                                      <p:cBhvr>
                                        <p:cTn id="26" dur="1" fill="hold">
                                          <p:stCondLst>
                                            <p:cond delay="0"/>
                                          </p:stCondLst>
                                        </p:cTn>
                                        <p:tgtEl>
                                          <p:spTgt spid="601091">
                                            <p:txEl>
                                              <p:pRg st="4" end="4"/>
                                            </p:txEl>
                                          </p:spTgt>
                                        </p:tgtEl>
                                        <p:attrNameLst>
                                          <p:attrName>style.visibility</p:attrName>
                                        </p:attrNameLst>
                                      </p:cBhvr>
                                      <p:to>
                                        <p:strVal val="visible"/>
                                      </p:to>
                                    </p:set>
                                    <p:anim calcmode="lin" valueType="num">
                                      <p:cBhvr>
                                        <p:cTn id="27" dur="500" fill="hold"/>
                                        <p:tgtEl>
                                          <p:spTgt spid="601091">
                                            <p:txEl>
                                              <p:pRg st="4" end="4"/>
                                            </p:txEl>
                                          </p:spTgt>
                                        </p:tgtEl>
                                        <p:attrNameLst>
                                          <p:attrName>ppt_w</p:attrName>
                                        </p:attrNameLst>
                                      </p:cBhvr>
                                      <p:tavLst>
                                        <p:tav tm="0">
                                          <p:val>
                                            <p:fltVal val="0"/>
                                          </p:val>
                                        </p:tav>
                                        <p:tav tm="100000">
                                          <p:val>
                                            <p:strVal val="#ppt_w"/>
                                          </p:val>
                                        </p:tav>
                                      </p:tavLst>
                                    </p:anim>
                                    <p:anim calcmode="lin" valueType="num">
                                      <p:cBhvr>
                                        <p:cTn id="28" dur="500" fill="hold"/>
                                        <p:tgtEl>
                                          <p:spTgt spid="601091">
                                            <p:txEl>
                                              <p:pRg st="4" end="4"/>
                                            </p:txEl>
                                          </p:spTgt>
                                        </p:tgtEl>
                                        <p:attrNameLst>
                                          <p:attrName>ppt_h</p:attrName>
                                        </p:attrNameLst>
                                      </p:cBhvr>
                                      <p:tavLst>
                                        <p:tav tm="0">
                                          <p:val>
                                            <p:fltVal val="0"/>
                                          </p:val>
                                        </p:tav>
                                        <p:tav tm="100000">
                                          <p:val>
                                            <p:strVal val="#ppt_h"/>
                                          </p:val>
                                        </p:tav>
                                      </p:tavLst>
                                    </p:anim>
                                    <p:animEffect transition="in" filter="fade">
                                      <p:cBhvr>
                                        <p:cTn id="29" dur="500"/>
                                        <p:tgtEl>
                                          <p:spTgt spid="60109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87043" name="Text Box 8"/>
          <p:cNvSpPr txBox="1">
            <a:spLocks noChangeArrowheads="1"/>
          </p:cNvSpPr>
          <p:nvPr/>
        </p:nvSpPr>
        <p:spPr bwMode="auto">
          <a:xfrm>
            <a:off x="2133600" y="2743200"/>
            <a:ext cx="3848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dirty="0">
                <a:latin typeface="黑体" panose="02010609060101010101" pitchFamily="49" charset="-122"/>
                <a:ea typeface="黑体" panose="02010609060101010101" pitchFamily="49" charset="-122"/>
                <a:cs typeface="方正大黑简体"/>
              </a:rPr>
              <a:t>(a)  </a:t>
            </a:r>
            <a:r>
              <a:rPr lang="zh-CN" altLang="en-US" b="1" dirty="0">
                <a:latin typeface="黑体" panose="02010609060101010101" pitchFamily="49" charset="-122"/>
                <a:ea typeface="黑体" panose="02010609060101010101" pitchFamily="49" charset="-122"/>
                <a:cs typeface="方正大黑简体"/>
              </a:rPr>
              <a:t>分组子载波方式</a:t>
            </a:r>
            <a:endParaRPr lang="zh-CN" altLang="en-US" b="1" dirty="0">
              <a:latin typeface="黑体" panose="02010609060101010101" pitchFamily="49" charset="-122"/>
              <a:ea typeface="黑体" panose="02010609060101010101" pitchFamily="49" charset="-122"/>
              <a:cs typeface="方正大黑简体"/>
            </a:endParaRPr>
          </a:p>
        </p:txBody>
      </p:sp>
      <p:sp>
        <p:nvSpPr>
          <p:cNvPr id="87044" name="Text Box 9"/>
          <p:cNvSpPr txBox="1">
            <a:spLocks noChangeArrowheads="1"/>
          </p:cNvSpPr>
          <p:nvPr/>
        </p:nvSpPr>
        <p:spPr bwMode="auto">
          <a:xfrm>
            <a:off x="2305050" y="5486400"/>
            <a:ext cx="38481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en-US" altLang="zh-CN" b="1" dirty="0">
                <a:latin typeface="黑体" panose="02010609060101010101" pitchFamily="49" charset="-122"/>
                <a:ea typeface="黑体" panose="02010609060101010101" pitchFamily="49" charset="-122"/>
                <a:cs typeface="方正大黑简体"/>
              </a:rPr>
              <a:t>(b)  </a:t>
            </a:r>
            <a:r>
              <a:rPr lang="zh-CN" altLang="en-US" b="1" dirty="0">
                <a:latin typeface="黑体" panose="02010609060101010101" pitchFamily="49" charset="-122"/>
                <a:ea typeface="黑体" panose="02010609060101010101" pitchFamily="49" charset="-122"/>
                <a:cs typeface="方正大黑简体"/>
              </a:rPr>
              <a:t>间隔扩展子载波方式 </a:t>
            </a:r>
            <a:endParaRPr lang="zh-CN" altLang="en-US" b="1" dirty="0">
              <a:latin typeface="黑体" panose="02010609060101010101" pitchFamily="49" charset="-122"/>
              <a:ea typeface="黑体" panose="02010609060101010101" pitchFamily="49" charset="-122"/>
              <a:cs typeface="方正大黑简体"/>
            </a:endParaRPr>
          </a:p>
        </p:txBody>
      </p:sp>
      <p:sp>
        <p:nvSpPr>
          <p:cNvPr id="87045" name="Rectangle 2"/>
          <p:cNvSpPr>
            <a:spLocks noGrp="1" noChangeArrowheads="1"/>
          </p:cNvSpPr>
          <p:nvPr>
            <p:ph type="title"/>
          </p:nvPr>
        </p:nvSpPr>
        <p:spPr>
          <a:xfrm>
            <a:off x="1150938" y="285750"/>
            <a:ext cx="7793037" cy="928688"/>
          </a:xfrm>
        </p:spPr>
        <p:txBody>
          <a:bodyPr/>
          <a:lstStyle/>
          <a:p>
            <a:pPr eaLnBrk="1" hangingPunct="1"/>
            <a:r>
              <a:rPr lang="en-US" altLang="zh-CN" sz="3600" dirty="0" smtClean="0">
                <a:solidFill>
                  <a:schemeClr val="bg1"/>
                </a:solidFill>
                <a:latin typeface="黑体" panose="02010609060101010101" pitchFamily="49" charset="-122"/>
                <a:cs typeface="方正大黑简体"/>
              </a:rPr>
              <a:t>6.6.2 OFDM</a:t>
            </a:r>
            <a:r>
              <a:rPr lang="zh-CN" altLang="en-US" sz="3600" dirty="0" smtClean="0">
                <a:solidFill>
                  <a:schemeClr val="bg1"/>
                </a:solidFill>
                <a:latin typeface="黑体" panose="02010609060101010101" pitchFamily="49" charset="-122"/>
                <a:cs typeface="方正大黑简体"/>
              </a:rPr>
              <a:t>多址方式</a:t>
            </a:r>
            <a:endParaRPr lang="en-US" altLang="zh-CN" sz="3600" dirty="0" smtClean="0">
              <a:solidFill>
                <a:schemeClr val="bg1"/>
              </a:solidFill>
              <a:latin typeface="黑体" panose="02010609060101010101" pitchFamily="49" charset="-122"/>
              <a:cs typeface="方正大黑简体"/>
            </a:endParaRPr>
          </a:p>
        </p:txBody>
      </p:sp>
      <p:pic>
        <p:nvPicPr>
          <p:cNvPr id="87046" name="图片 9" descr="图片22.png"/>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1525588" y="787400"/>
            <a:ext cx="5407025" cy="171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047" name="图片 10" descr="图片23.pn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3352800"/>
            <a:ext cx="5314950" cy="179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Rectangle 3"/>
          <p:cNvSpPr>
            <a:spLocks noGrp="1" noChangeArrowheads="1"/>
          </p:cNvSpPr>
          <p:nvPr>
            <p:ph type="body" idx="1"/>
          </p:nvPr>
        </p:nvSpPr>
        <p:spPr>
          <a:xfrm>
            <a:off x="152400" y="990600"/>
            <a:ext cx="9067800" cy="2362200"/>
          </a:xfrm>
        </p:spPr>
        <p:txBody>
          <a:bodyPr/>
          <a:lstStyle/>
          <a:p>
            <a:pPr>
              <a:lnSpc>
                <a:spcPct val="150000"/>
              </a:lnSpc>
            </a:pPr>
            <a:r>
              <a:rPr lang="en-US" altLang="zh-CN" sz="2400" b="1" dirty="0" smtClean="0"/>
              <a:t>  OFDMA</a:t>
            </a:r>
            <a:r>
              <a:rPr lang="zh-CN" altLang="zh-CN" sz="2400" b="1" dirty="0" smtClean="0"/>
              <a:t>系统主要特点如下：</a:t>
            </a:r>
            <a:endParaRPr lang="zh-CN" altLang="zh-CN" sz="2400" b="1" dirty="0" smtClean="0"/>
          </a:p>
          <a:p>
            <a:pPr>
              <a:lnSpc>
                <a:spcPct val="150000"/>
              </a:lnSpc>
            </a:pPr>
            <a:r>
              <a:rPr lang="zh-CN" altLang="zh-CN" sz="2400" b="1" dirty="0" smtClean="0"/>
              <a:t>（</a:t>
            </a:r>
            <a:r>
              <a:rPr lang="en-US" altLang="zh-CN" sz="2400" b="1" dirty="0" smtClean="0"/>
              <a:t>1</a:t>
            </a:r>
            <a:r>
              <a:rPr lang="zh-CN" altLang="zh-CN" sz="2400" b="1" dirty="0" smtClean="0"/>
              <a:t>）可以不受小区内的干扰影响；</a:t>
            </a:r>
            <a:endParaRPr lang="zh-CN" altLang="zh-CN" sz="2400" b="1" dirty="0" smtClean="0"/>
          </a:p>
          <a:p>
            <a:pPr>
              <a:lnSpc>
                <a:spcPct val="150000"/>
              </a:lnSpc>
            </a:pPr>
            <a:r>
              <a:rPr lang="zh-CN" altLang="zh-CN" sz="2400" b="1" dirty="0" smtClean="0"/>
              <a:t>（</a:t>
            </a:r>
            <a:r>
              <a:rPr lang="en-US" altLang="zh-CN" sz="2400" b="1" dirty="0" smtClean="0"/>
              <a:t>2</a:t>
            </a:r>
            <a:r>
              <a:rPr lang="zh-CN" altLang="zh-CN" sz="2400" b="1" dirty="0" smtClean="0"/>
              <a:t>）可以灵活地适应带宽的要求；</a:t>
            </a:r>
            <a:endParaRPr lang="zh-CN" altLang="zh-CN" sz="2400" b="1" dirty="0" smtClean="0"/>
          </a:p>
          <a:p>
            <a:pPr>
              <a:lnSpc>
                <a:spcPct val="150000"/>
              </a:lnSpc>
            </a:pPr>
            <a:r>
              <a:rPr lang="zh-CN" altLang="zh-CN" sz="2400" b="1" dirty="0" smtClean="0"/>
              <a:t>（</a:t>
            </a:r>
            <a:r>
              <a:rPr lang="en-US" altLang="zh-CN" sz="2400" b="1" dirty="0" smtClean="0"/>
              <a:t>3</a:t>
            </a:r>
            <a:r>
              <a:rPr lang="zh-CN" altLang="zh-CN" sz="2400" b="1" dirty="0" smtClean="0"/>
              <a:t>）可与动态信道分配技术相结合，以支持高速率的数据</a:t>
            </a:r>
            <a:r>
              <a:rPr lang="zh-CN" altLang="zh-CN" sz="2400" b="1" dirty="0" smtClean="0"/>
              <a:t>传输</a:t>
            </a:r>
            <a:r>
              <a:rPr lang="zh-CN" altLang="en-US" sz="2400" b="1" dirty="0" smtClean="0"/>
              <a:t>。</a:t>
            </a:r>
            <a:endParaRPr lang="zh-CN" altLang="zh-CN" sz="2400" b="1" dirty="0" smtClean="0"/>
          </a:p>
          <a:p>
            <a:pPr marL="342900" lvl="1" eaLnBrk="1" hangingPunct="1">
              <a:lnSpc>
                <a:spcPct val="150000"/>
              </a:lnSpc>
            </a:pPr>
            <a:endParaRPr lang="zh-CN" altLang="en-US" b="1" dirty="0" smtClean="0">
              <a:latin typeface="黑体" panose="02010609060101010101" pitchFamily="49" charset="-122"/>
              <a:cs typeface="方正大黑简体"/>
            </a:endParaRPr>
          </a:p>
        </p:txBody>
      </p:sp>
      <p:sp>
        <p:nvSpPr>
          <p:cNvPr id="88067" name="Rectangle 2"/>
          <p:cNvSpPr>
            <a:spLocks noGrp="1" noChangeArrowheads="1"/>
          </p:cNvSpPr>
          <p:nvPr>
            <p:ph type="title"/>
          </p:nvPr>
        </p:nvSpPr>
        <p:spPr>
          <a:xfrm>
            <a:off x="1150938" y="285750"/>
            <a:ext cx="7793037" cy="928688"/>
          </a:xfrm>
        </p:spPr>
        <p:txBody>
          <a:bodyPr/>
          <a:lstStyle/>
          <a:p>
            <a:pPr eaLnBrk="1" hangingPunct="1"/>
            <a:r>
              <a:rPr lang="en-US" altLang="zh-CN" sz="3600" dirty="0" smtClean="0">
                <a:solidFill>
                  <a:schemeClr val="bg1"/>
                </a:solidFill>
                <a:latin typeface="黑体" panose="02010609060101010101" pitchFamily="49" charset="-122"/>
                <a:cs typeface="方正大黑简体"/>
              </a:rPr>
              <a:t>6.6.2 OFDM</a:t>
            </a:r>
            <a:r>
              <a:rPr lang="zh-CN" altLang="en-US" sz="3600" dirty="0" smtClean="0">
                <a:solidFill>
                  <a:schemeClr val="bg1"/>
                </a:solidFill>
                <a:latin typeface="黑体" panose="02010609060101010101" pitchFamily="49" charset="-122"/>
                <a:cs typeface="方正大黑简体"/>
              </a:rPr>
              <a:t>多址方式</a:t>
            </a:r>
            <a:endParaRPr lang="en-US" altLang="zh-CN" sz="3600" dirty="0" smtClean="0">
              <a:solidFill>
                <a:schemeClr val="bg1"/>
              </a:solidFill>
              <a:latin typeface="黑体" panose="02010609060101010101" pitchFamily="49" charset="-122"/>
              <a:cs typeface="方正大黑简体"/>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4163">
                                            <p:txEl>
                                              <p:pRg st="0" end="0"/>
                                            </p:txEl>
                                          </p:spTgt>
                                        </p:tgtEl>
                                        <p:attrNameLst>
                                          <p:attrName>style.visibility</p:attrName>
                                        </p:attrNameLst>
                                      </p:cBhvr>
                                      <p:to>
                                        <p:strVal val="visible"/>
                                      </p:to>
                                    </p:set>
                                    <p:anim calcmode="lin" valueType="num">
                                      <p:cBhvr>
                                        <p:cTn id="7" dur="500" fill="hold"/>
                                        <p:tgtEl>
                                          <p:spTgt spid="6041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0416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0416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04163">
                                            <p:txEl>
                                              <p:pRg st="1" end="1"/>
                                            </p:txEl>
                                          </p:spTgt>
                                        </p:tgtEl>
                                        <p:attrNameLst>
                                          <p:attrName>style.visibility</p:attrName>
                                        </p:attrNameLst>
                                      </p:cBhvr>
                                      <p:to>
                                        <p:strVal val="visible"/>
                                      </p:to>
                                    </p:set>
                                    <p:anim calcmode="lin" valueType="num">
                                      <p:cBhvr>
                                        <p:cTn id="12" dur="500" fill="hold"/>
                                        <p:tgtEl>
                                          <p:spTgt spid="60416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0416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04163">
                                            <p:txEl>
                                              <p:pRg st="1" end="1"/>
                                            </p:txEl>
                                          </p:spTgt>
                                        </p:tgtEl>
                                      </p:cBhvr>
                                    </p:animEffect>
                                  </p:childTnLst>
                                </p:cTn>
                              </p:par>
                              <p:par>
                                <p:cTn id="15" presetID="53" presetClass="entr" presetSubtype="16" fill="hold" nodeType="withEffect">
                                  <p:stCondLst>
                                    <p:cond delay="0"/>
                                  </p:stCondLst>
                                  <p:childTnLst>
                                    <p:set>
                                      <p:cBhvr>
                                        <p:cTn id="16" dur="1" fill="hold">
                                          <p:stCondLst>
                                            <p:cond delay="0"/>
                                          </p:stCondLst>
                                        </p:cTn>
                                        <p:tgtEl>
                                          <p:spTgt spid="604163">
                                            <p:txEl>
                                              <p:pRg st="2" end="2"/>
                                            </p:txEl>
                                          </p:spTgt>
                                        </p:tgtEl>
                                        <p:attrNameLst>
                                          <p:attrName>style.visibility</p:attrName>
                                        </p:attrNameLst>
                                      </p:cBhvr>
                                      <p:to>
                                        <p:strVal val="visible"/>
                                      </p:to>
                                    </p:set>
                                    <p:anim calcmode="lin" valueType="num">
                                      <p:cBhvr>
                                        <p:cTn id="17" dur="500" fill="hold"/>
                                        <p:tgtEl>
                                          <p:spTgt spid="604163">
                                            <p:txEl>
                                              <p:pRg st="2" end="2"/>
                                            </p:txEl>
                                          </p:spTgt>
                                        </p:tgtEl>
                                        <p:attrNameLst>
                                          <p:attrName>ppt_w</p:attrName>
                                        </p:attrNameLst>
                                      </p:cBhvr>
                                      <p:tavLst>
                                        <p:tav tm="0">
                                          <p:val>
                                            <p:fltVal val="0"/>
                                          </p:val>
                                        </p:tav>
                                        <p:tav tm="100000">
                                          <p:val>
                                            <p:strVal val="#ppt_w"/>
                                          </p:val>
                                        </p:tav>
                                      </p:tavLst>
                                    </p:anim>
                                    <p:anim calcmode="lin" valueType="num">
                                      <p:cBhvr>
                                        <p:cTn id="18" dur="500" fill="hold"/>
                                        <p:tgtEl>
                                          <p:spTgt spid="604163">
                                            <p:txEl>
                                              <p:pRg st="2" end="2"/>
                                            </p:txEl>
                                          </p:spTgt>
                                        </p:tgtEl>
                                        <p:attrNameLst>
                                          <p:attrName>ppt_h</p:attrName>
                                        </p:attrNameLst>
                                      </p:cBhvr>
                                      <p:tavLst>
                                        <p:tav tm="0">
                                          <p:val>
                                            <p:fltVal val="0"/>
                                          </p:val>
                                        </p:tav>
                                        <p:tav tm="100000">
                                          <p:val>
                                            <p:strVal val="#ppt_h"/>
                                          </p:val>
                                        </p:tav>
                                      </p:tavLst>
                                    </p:anim>
                                    <p:animEffect transition="in" filter="fade">
                                      <p:cBhvr>
                                        <p:cTn id="19" dur="500"/>
                                        <p:tgtEl>
                                          <p:spTgt spid="604163">
                                            <p:txEl>
                                              <p:pRg st="2" end="2"/>
                                            </p:txEl>
                                          </p:spTgt>
                                        </p:tgtEl>
                                      </p:cBhvr>
                                    </p:animEffect>
                                  </p:childTnLst>
                                </p:cTn>
                              </p:par>
                              <p:par>
                                <p:cTn id="20" presetID="53" presetClass="entr" presetSubtype="16" fill="hold" nodeType="withEffect">
                                  <p:stCondLst>
                                    <p:cond delay="0"/>
                                  </p:stCondLst>
                                  <p:childTnLst>
                                    <p:set>
                                      <p:cBhvr>
                                        <p:cTn id="21" dur="1" fill="hold">
                                          <p:stCondLst>
                                            <p:cond delay="0"/>
                                          </p:stCondLst>
                                        </p:cTn>
                                        <p:tgtEl>
                                          <p:spTgt spid="604163">
                                            <p:txEl>
                                              <p:pRg st="3" end="3"/>
                                            </p:txEl>
                                          </p:spTgt>
                                        </p:tgtEl>
                                        <p:attrNameLst>
                                          <p:attrName>style.visibility</p:attrName>
                                        </p:attrNameLst>
                                      </p:cBhvr>
                                      <p:to>
                                        <p:strVal val="visible"/>
                                      </p:to>
                                    </p:set>
                                    <p:anim calcmode="lin" valueType="num">
                                      <p:cBhvr>
                                        <p:cTn id="22" dur="500" fill="hold"/>
                                        <p:tgtEl>
                                          <p:spTgt spid="604163">
                                            <p:txEl>
                                              <p:pRg st="3" end="3"/>
                                            </p:txEl>
                                          </p:spTgt>
                                        </p:tgtEl>
                                        <p:attrNameLst>
                                          <p:attrName>ppt_w</p:attrName>
                                        </p:attrNameLst>
                                      </p:cBhvr>
                                      <p:tavLst>
                                        <p:tav tm="0">
                                          <p:val>
                                            <p:fltVal val="0"/>
                                          </p:val>
                                        </p:tav>
                                        <p:tav tm="100000">
                                          <p:val>
                                            <p:strVal val="#ppt_w"/>
                                          </p:val>
                                        </p:tav>
                                      </p:tavLst>
                                    </p:anim>
                                    <p:anim calcmode="lin" valueType="num">
                                      <p:cBhvr>
                                        <p:cTn id="23" dur="500" fill="hold"/>
                                        <p:tgtEl>
                                          <p:spTgt spid="604163">
                                            <p:txEl>
                                              <p:pRg st="3" end="3"/>
                                            </p:txEl>
                                          </p:spTgt>
                                        </p:tgtEl>
                                        <p:attrNameLst>
                                          <p:attrName>ppt_h</p:attrName>
                                        </p:attrNameLst>
                                      </p:cBhvr>
                                      <p:tavLst>
                                        <p:tav tm="0">
                                          <p:val>
                                            <p:fltVal val="0"/>
                                          </p:val>
                                        </p:tav>
                                        <p:tav tm="100000">
                                          <p:val>
                                            <p:strVal val="#ppt_h"/>
                                          </p:val>
                                        </p:tav>
                                      </p:tavLst>
                                    </p:anim>
                                    <p:animEffect transition="in" filter="fade">
                                      <p:cBhvr>
                                        <p:cTn id="24" dur="500"/>
                                        <p:tgtEl>
                                          <p:spTgt spid="6041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3" name="Rectangle 3"/>
          <p:cNvSpPr>
            <a:spLocks noGrp="1" noChangeArrowheads="1"/>
          </p:cNvSpPr>
          <p:nvPr>
            <p:ph type="body" idx="1"/>
          </p:nvPr>
        </p:nvSpPr>
        <p:spPr>
          <a:xfrm>
            <a:off x="228600" y="1219200"/>
            <a:ext cx="8763000" cy="3200400"/>
          </a:xfrm>
        </p:spPr>
        <p:txBody>
          <a:bodyPr/>
          <a:lstStyle/>
          <a:p>
            <a:pPr>
              <a:lnSpc>
                <a:spcPct val="150000"/>
              </a:lnSpc>
            </a:pPr>
            <a:r>
              <a:rPr lang="en-US" altLang="zh-CN" sz="2400" b="1" dirty="0" smtClean="0"/>
              <a:t>       </a:t>
            </a:r>
            <a:r>
              <a:rPr lang="zh-CN" altLang="zh-CN" sz="2400" b="1" dirty="0" smtClean="0"/>
              <a:t>非正交多址接入（</a:t>
            </a:r>
            <a:r>
              <a:rPr lang="en-US" altLang="zh-CN" sz="2400" b="1" dirty="0" smtClean="0"/>
              <a:t>NOMA</a:t>
            </a:r>
            <a:r>
              <a:rPr lang="zh-CN" altLang="zh-CN" sz="2400" b="1" dirty="0" smtClean="0"/>
              <a:t>）技术是通过功率复用或特征码本来设计，允许不同用户占用相同的频谱、时间和空间等资源。</a:t>
            </a:r>
            <a:endParaRPr lang="en-US" altLang="zh-CN" sz="2400" b="1" dirty="0" smtClean="0"/>
          </a:p>
          <a:p>
            <a:pPr>
              <a:lnSpc>
                <a:spcPct val="150000"/>
              </a:lnSpc>
            </a:pPr>
            <a:r>
              <a:rPr lang="en-US" altLang="zh-CN" sz="2400" dirty="0" smtClean="0"/>
              <a:t>       </a:t>
            </a:r>
            <a:r>
              <a:rPr lang="zh-CN" altLang="zh-CN" sz="2400" b="1" dirty="0" smtClean="0"/>
              <a:t>非</a:t>
            </a:r>
            <a:r>
              <a:rPr lang="zh-CN" altLang="zh-CN" sz="2400" b="1" dirty="0" smtClean="0"/>
              <a:t>正交多址技术的基本思想是在系统的发送端采用非正交方式发送，在接收端通过串行干扰消除（</a:t>
            </a:r>
            <a:r>
              <a:rPr lang="en-US" altLang="zh-CN" sz="2400" b="1" dirty="0" smtClean="0"/>
              <a:t>SIC</a:t>
            </a:r>
            <a:r>
              <a:rPr lang="zh-CN" altLang="zh-CN" sz="2400" b="1" dirty="0" smtClean="0"/>
              <a:t>）接收机实现正确解调。</a:t>
            </a:r>
            <a:endParaRPr lang="zh-CN" altLang="en-US" sz="2400" b="1" dirty="0" smtClean="0">
              <a:latin typeface="黑体" panose="02010609060101010101" pitchFamily="49" charset="-122"/>
              <a:cs typeface="方正大黑简体"/>
            </a:endParaRPr>
          </a:p>
        </p:txBody>
      </p:sp>
      <p:sp>
        <p:nvSpPr>
          <p:cNvPr id="89091" name="Rectangle 2"/>
          <p:cNvSpPr>
            <a:spLocks noGrp="1" noChangeArrowheads="1"/>
          </p:cNvSpPr>
          <p:nvPr>
            <p:ph type="title"/>
          </p:nvPr>
        </p:nvSpPr>
        <p:spPr>
          <a:xfrm>
            <a:off x="1066800" y="533400"/>
            <a:ext cx="7793038" cy="609600"/>
          </a:xfrm>
        </p:spPr>
        <p:txBody>
          <a:bodyPr/>
          <a:lstStyle/>
          <a:p>
            <a:r>
              <a:rPr lang="en-US" altLang="zh-CN" sz="3200" dirty="0" smtClean="0">
                <a:solidFill>
                  <a:schemeClr val="tx1"/>
                </a:solidFill>
              </a:rPr>
              <a:t>6. </a:t>
            </a:r>
            <a:r>
              <a:rPr lang="zh-CN" altLang="zh-CN" sz="3200" dirty="0" smtClean="0">
                <a:solidFill>
                  <a:schemeClr val="tx1"/>
                </a:solidFill>
              </a:rPr>
              <a:t>非正交多址接入（</a:t>
            </a:r>
            <a:r>
              <a:rPr lang="en-US" altLang="zh-CN" sz="3200" dirty="0" smtClean="0">
                <a:solidFill>
                  <a:schemeClr val="tx1"/>
                </a:solidFill>
              </a:rPr>
              <a:t>NOMA</a:t>
            </a:r>
            <a:r>
              <a:rPr lang="zh-CN" altLang="zh-CN" sz="3200" dirty="0" smtClean="0">
                <a:solidFill>
                  <a:schemeClr val="tx1"/>
                </a:solidFill>
              </a:rPr>
              <a:t>）</a:t>
            </a:r>
            <a:endParaRPr lang="zh-CN" altLang="zh-CN" sz="3200" dirty="0" smtClean="0">
              <a:solidFill>
                <a:schemeClr val="tx1"/>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604163">
                                            <p:txEl>
                                              <p:pRg st="0" end="0"/>
                                            </p:txEl>
                                          </p:spTgt>
                                        </p:tgtEl>
                                        <p:attrNameLst>
                                          <p:attrName>style.visibility</p:attrName>
                                        </p:attrNameLst>
                                      </p:cBhvr>
                                      <p:to>
                                        <p:strVal val="visible"/>
                                      </p:to>
                                    </p:set>
                                    <p:anim calcmode="lin" valueType="num">
                                      <p:cBhvr>
                                        <p:cTn id="7" dur="500" fill="hold"/>
                                        <p:tgtEl>
                                          <p:spTgt spid="604163">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604163">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604163">
                                            <p:txEl>
                                              <p:pRg st="0" end="0"/>
                                            </p:txEl>
                                          </p:spTgt>
                                        </p:tgtEl>
                                      </p:cBhvr>
                                    </p:animEffect>
                                  </p:childTnLst>
                                </p:cTn>
                              </p:par>
                              <p:par>
                                <p:cTn id="10" presetID="53" presetClass="entr" presetSubtype="16" fill="hold" nodeType="withEffect">
                                  <p:stCondLst>
                                    <p:cond delay="0"/>
                                  </p:stCondLst>
                                  <p:childTnLst>
                                    <p:set>
                                      <p:cBhvr>
                                        <p:cTn id="11" dur="1" fill="hold">
                                          <p:stCondLst>
                                            <p:cond delay="0"/>
                                          </p:stCondLst>
                                        </p:cTn>
                                        <p:tgtEl>
                                          <p:spTgt spid="604163">
                                            <p:txEl>
                                              <p:pRg st="1" end="1"/>
                                            </p:txEl>
                                          </p:spTgt>
                                        </p:tgtEl>
                                        <p:attrNameLst>
                                          <p:attrName>style.visibility</p:attrName>
                                        </p:attrNameLst>
                                      </p:cBhvr>
                                      <p:to>
                                        <p:strVal val="visible"/>
                                      </p:to>
                                    </p:set>
                                    <p:anim calcmode="lin" valueType="num">
                                      <p:cBhvr>
                                        <p:cTn id="12" dur="500" fill="hold"/>
                                        <p:tgtEl>
                                          <p:spTgt spid="604163">
                                            <p:txEl>
                                              <p:pRg st="1" end="1"/>
                                            </p:txEl>
                                          </p:spTgt>
                                        </p:tgtEl>
                                        <p:attrNameLst>
                                          <p:attrName>ppt_w</p:attrName>
                                        </p:attrNameLst>
                                      </p:cBhvr>
                                      <p:tavLst>
                                        <p:tav tm="0">
                                          <p:val>
                                            <p:fltVal val="0"/>
                                          </p:val>
                                        </p:tav>
                                        <p:tav tm="100000">
                                          <p:val>
                                            <p:strVal val="#ppt_w"/>
                                          </p:val>
                                        </p:tav>
                                      </p:tavLst>
                                    </p:anim>
                                    <p:anim calcmode="lin" valueType="num">
                                      <p:cBhvr>
                                        <p:cTn id="13" dur="500" fill="hold"/>
                                        <p:tgtEl>
                                          <p:spTgt spid="604163">
                                            <p:txEl>
                                              <p:pRg st="1" end="1"/>
                                            </p:txEl>
                                          </p:spTgt>
                                        </p:tgtEl>
                                        <p:attrNameLst>
                                          <p:attrName>ppt_h</p:attrName>
                                        </p:attrNameLst>
                                      </p:cBhvr>
                                      <p:tavLst>
                                        <p:tav tm="0">
                                          <p:val>
                                            <p:fltVal val="0"/>
                                          </p:val>
                                        </p:tav>
                                        <p:tav tm="100000">
                                          <p:val>
                                            <p:strVal val="#ppt_h"/>
                                          </p:val>
                                        </p:tav>
                                      </p:tavLst>
                                    </p:anim>
                                    <p:animEffect transition="in" filter="fade">
                                      <p:cBhvr>
                                        <p:cTn id="14" dur="500"/>
                                        <p:tgtEl>
                                          <p:spTgt spid="60416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1" name="Rectangle 1027"/>
          <p:cNvSpPr>
            <a:spLocks noGrp="1" noChangeArrowheads="1"/>
          </p:cNvSpPr>
          <p:nvPr>
            <p:ph type="body" idx="1"/>
          </p:nvPr>
        </p:nvSpPr>
        <p:spPr>
          <a:xfrm>
            <a:off x="285750" y="1214438"/>
            <a:ext cx="8629650" cy="5500687"/>
          </a:xfrm>
        </p:spPr>
        <p:txBody>
          <a:bodyPr>
            <a:normAutofit/>
          </a:bodyPr>
          <a:lstStyle/>
          <a:p>
            <a:pPr eaLnBrk="1" hangingPunct="1">
              <a:lnSpc>
                <a:spcPct val="150000"/>
              </a:lnSpc>
              <a:defRPr/>
            </a:pPr>
            <a:r>
              <a:rPr lang="zh-CN" altLang="en-US" sz="3200" b="1" dirty="0" smtClean="0">
                <a:latin typeface="黑体" panose="02010609060101010101" pitchFamily="49" charset="-122"/>
              </a:rPr>
              <a:t>  </a:t>
            </a:r>
            <a:r>
              <a:rPr lang="zh-CN" altLang="en-US" sz="3200" b="1" dirty="0" smtClean="0">
                <a:solidFill>
                  <a:srgbClr val="FF0000"/>
                </a:solidFill>
                <a:latin typeface="黑体" panose="02010609060101010101" pitchFamily="49" charset="-122"/>
              </a:rPr>
              <a:t>问题</a:t>
            </a:r>
            <a:r>
              <a:rPr lang="zh-CN" altLang="en-US" b="1" dirty="0" smtClean="0">
                <a:latin typeface="黑体" panose="02010609060101010101" pitchFamily="49" charset="-122"/>
              </a:rPr>
              <a:t>的</a:t>
            </a:r>
            <a:r>
              <a:rPr lang="zh-CN" altLang="en-US" sz="3200" b="1" dirty="0" smtClean="0">
                <a:solidFill>
                  <a:srgbClr val="FF0000"/>
                </a:solidFill>
                <a:latin typeface="黑体" panose="02010609060101010101" pitchFamily="49" charset="-122"/>
              </a:rPr>
              <a:t>提出</a:t>
            </a:r>
            <a:endParaRPr lang="zh-CN" altLang="en-US" sz="3200" b="1" dirty="0" smtClean="0">
              <a:solidFill>
                <a:srgbClr val="FF0000"/>
              </a:solidFill>
              <a:latin typeface="黑体" panose="02010609060101010101" pitchFamily="49" charset="-122"/>
            </a:endParaRPr>
          </a:p>
          <a:p>
            <a:pPr lvl="1" eaLnBrk="1" hangingPunct="1">
              <a:lnSpc>
                <a:spcPct val="150000"/>
              </a:lnSpc>
              <a:buClr>
                <a:srgbClr val="0000FF"/>
              </a:buClr>
              <a:buFont typeface="Wingdings" panose="05000000000000000000" pitchFamily="2" charset="2"/>
              <a:buChar char="p"/>
              <a:defRPr/>
            </a:pPr>
            <a:r>
              <a:rPr lang="zh-CN" altLang="en-US" sz="3000" b="1" dirty="0" smtClean="0">
                <a:latin typeface="黑体" panose="02010609060101010101" pitchFamily="49" charset="-122"/>
              </a:rPr>
              <a:t>由于传播损耗的存在，基站和移动台之间的通信距离是有限的。</a:t>
            </a:r>
            <a:endParaRPr lang="en-US" altLang="zh-CN" sz="3000" b="1" dirty="0" smtClean="0">
              <a:latin typeface="黑体" panose="02010609060101010101" pitchFamily="49" charset="-122"/>
            </a:endParaRPr>
          </a:p>
          <a:p>
            <a:pPr lvl="1" eaLnBrk="1" hangingPunct="1">
              <a:lnSpc>
                <a:spcPct val="150000"/>
              </a:lnSpc>
              <a:buClr>
                <a:srgbClr val="0000FF"/>
              </a:buClr>
              <a:buFont typeface="Wingdings" panose="05000000000000000000" pitchFamily="2" charset="2"/>
              <a:buChar char="p"/>
              <a:defRPr/>
            </a:pPr>
            <a:r>
              <a:rPr lang="zh-CN" altLang="en-US" sz="3000" b="1" dirty="0" smtClean="0">
                <a:latin typeface="黑体" panose="02010609060101010101" pitchFamily="49" charset="-122"/>
              </a:rPr>
              <a:t>为了使得用户在某一地域内的任一点都能接入网络，需要在该地域内设置多少基站？</a:t>
            </a:r>
            <a:endParaRPr lang="en-US" altLang="zh-CN" sz="3000" b="1" dirty="0" smtClean="0">
              <a:latin typeface="黑体" panose="02010609060101010101" pitchFamily="49" charset="-122"/>
            </a:endParaRPr>
          </a:p>
          <a:p>
            <a:pPr lvl="1" eaLnBrk="1" hangingPunct="1">
              <a:lnSpc>
                <a:spcPct val="150000"/>
              </a:lnSpc>
              <a:buClr>
                <a:srgbClr val="0000FF"/>
              </a:buClr>
              <a:buFont typeface="Wingdings" panose="05000000000000000000" pitchFamily="2" charset="2"/>
              <a:buChar char="p"/>
              <a:defRPr/>
            </a:pPr>
            <a:r>
              <a:rPr lang="zh-CN" altLang="en-US" sz="3000" b="1" dirty="0" smtClean="0">
                <a:latin typeface="黑体" panose="02010609060101010101" pitchFamily="49" charset="-122"/>
              </a:rPr>
              <a:t>如何为这些基站分配信道？</a:t>
            </a:r>
            <a:endParaRPr lang="zh-CN" altLang="en-US" sz="3000" b="1" dirty="0" smtClean="0">
              <a:latin typeface="黑体" panose="02010609060101010101" pitchFamily="49" charset="-122"/>
            </a:endParaRPr>
          </a:p>
          <a:p>
            <a:pPr lvl="1" eaLnBrk="1" hangingPunct="1">
              <a:lnSpc>
                <a:spcPct val="130000"/>
              </a:lnSpc>
              <a:buClr>
                <a:schemeClr val="accent1">
                  <a:lumMod val="75000"/>
                </a:schemeClr>
              </a:buClr>
              <a:defRPr/>
            </a:pPr>
            <a:endParaRPr lang="zh-CN" altLang="en-US" sz="3000" b="1" dirty="0" smtClean="0">
              <a:solidFill>
                <a:srgbClr val="0000FF"/>
              </a:solidFill>
              <a:latin typeface="黑体" panose="02010609060101010101" pitchFamily="49" charset="-122"/>
            </a:endParaRPr>
          </a:p>
        </p:txBody>
      </p:sp>
      <p:sp>
        <p:nvSpPr>
          <p:cNvPr id="90115" name="Rectangle 2"/>
          <p:cNvSpPr>
            <a:spLocks noGrp="1" noChangeArrowheads="1"/>
          </p:cNvSpPr>
          <p:nvPr>
            <p:ph type="title"/>
          </p:nvPr>
        </p:nvSpPr>
        <p:spPr>
          <a:xfrm>
            <a:off x="1428750" y="214313"/>
            <a:ext cx="6630988" cy="1079500"/>
          </a:xfrm>
          <a:effectLst>
            <a:outerShdw dist="35921" dir="2700000" algn="ctr" rotWithShape="0">
              <a:srgbClr val="292929"/>
            </a:outerShdw>
          </a:effectLst>
        </p:spPr>
        <p:txBody>
          <a:bodyPr lIns="101700" tIns="50850" rIns="101700" bIns="50850" anchor="ctr"/>
          <a:lstStyle/>
          <a:p>
            <a:pPr defTabSz="1017905"/>
            <a:r>
              <a:rPr lang="en-US" altLang="zh-CN" sz="3000" dirty="0" smtClean="0">
                <a:solidFill>
                  <a:schemeClr val="tx1"/>
                </a:solidFill>
                <a:latin typeface="黑体" panose="02010609060101010101" pitchFamily="49" charset="-122"/>
              </a:rPr>
              <a:t>1.5.3 </a:t>
            </a:r>
            <a:r>
              <a:rPr lang="zh-CN" altLang="zh-CN" sz="3000" dirty="0" smtClean="0">
                <a:solidFill>
                  <a:schemeClr val="tx1"/>
                </a:solidFill>
                <a:latin typeface="黑体" panose="02010609060101010101" pitchFamily="49" charset="-122"/>
              </a:rPr>
              <a:t>频率复用技术与蜂窝小区</a:t>
            </a:r>
            <a:endParaRPr lang="zh-CN" altLang="en-US" sz="3000" dirty="0" smtClean="0">
              <a:solidFill>
                <a:schemeClr val="tx1"/>
              </a:solidFill>
              <a:latin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0739" name="Rectangle 3"/>
          <p:cNvSpPr>
            <a:spLocks noChangeArrowheads="1"/>
          </p:cNvSpPr>
          <p:nvPr/>
        </p:nvSpPr>
        <p:spPr bwMode="auto">
          <a:xfrm>
            <a:off x="287338" y="1357313"/>
            <a:ext cx="4856162" cy="453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6" tIns="45718" rIns="91436" bIns="45718"/>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50000"/>
              </a:lnSpc>
              <a:spcBef>
                <a:spcPts val="600"/>
              </a:spcBef>
              <a:buClr>
                <a:schemeClr val="folHlink"/>
              </a:buClr>
              <a:buSzPct val="60000"/>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cs typeface="方正大黑简体"/>
              </a:rPr>
              <a:t>（</a:t>
            </a:r>
            <a:r>
              <a:rPr lang="en-US" altLang="zh-CN" sz="2800" b="1" dirty="0">
                <a:latin typeface="黑体" panose="02010609060101010101" pitchFamily="49" charset="-122"/>
                <a:ea typeface="黑体" panose="02010609060101010101" pitchFamily="49" charset="-122"/>
                <a:cs typeface="方正大黑简体"/>
              </a:rPr>
              <a:t>1</a:t>
            </a:r>
            <a:r>
              <a:rPr lang="zh-CN" altLang="en-US" sz="2800" b="1" dirty="0">
                <a:latin typeface="黑体" panose="02010609060101010101" pitchFamily="49" charset="-122"/>
                <a:ea typeface="黑体" panose="02010609060101010101" pitchFamily="49" charset="-122"/>
                <a:cs typeface="方正大黑简体"/>
              </a:rPr>
              <a:t>）大区制区域覆盖的概念</a:t>
            </a:r>
            <a:endParaRPr lang="en-US" altLang="zh-CN" sz="2800" b="1" dirty="0">
              <a:latin typeface="黑体" panose="02010609060101010101" pitchFamily="49" charset="-122"/>
              <a:ea typeface="黑体" panose="02010609060101010101" pitchFamily="49" charset="-122"/>
              <a:cs typeface="方正大黑简体"/>
            </a:endParaRPr>
          </a:p>
          <a:p>
            <a:pPr algn="just" eaLnBrk="1" hangingPunct="1">
              <a:lnSpc>
                <a:spcPct val="150000"/>
              </a:lnSpc>
              <a:spcBef>
                <a:spcPts val="600"/>
              </a:spcBef>
              <a:buClr>
                <a:srgbClr val="0000FF"/>
              </a:buClr>
              <a:buSzPct val="100000"/>
              <a:buFont typeface="Wingdings" panose="05000000000000000000" pitchFamily="2" charset="2"/>
              <a:buChar char="p"/>
            </a:pPr>
            <a:r>
              <a:rPr lang="zh-CN" altLang="en-US" sz="2800" b="1" dirty="0">
                <a:latin typeface="黑体" panose="02010609060101010101" pitchFamily="49" charset="-122"/>
                <a:ea typeface="黑体" panose="02010609060101010101" pitchFamily="49" charset="-122"/>
                <a:cs typeface="方正大黑简体"/>
              </a:rPr>
              <a:t> 整个服务区由</a:t>
            </a:r>
            <a:r>
              <a:rPr lang="zh-CN" altLang="en-US" sz="2800" b="1" dirty="0">
                <a:solidFill>
                  <a:srgbClr val="FF0000"/>
                </a:solidFill>
                <a:latin typeface="黑体" panose="02010609060101010101" pitchFamily="49" charset="-122"/>
                <a:ea typeface="黑体" panose="02010609060101010101" pitchFamily="49" charset="-122"/>
                <a:cs typeface="方正大黑简体"/>
              </a:rPr>
              <a:t>一个基站</a:t>
            </a:r>
            <a:r>
              <a:rPr lang="zh-CN" altLang="en-US" sz="2800" b="1" dirty="0">
                <a:latin typeface="黑体" panose="02010609060101010101" pitchFamily="49" charset="-122"/>
                <a:ea typeface="黑体" panose="02010609060101010101" pitchFamily="49" charset="-122"/>
                <a:cs typeface="方正大黑简体"/>
              </a:rPr>
              <a:t>覆盖的系统，被称为</a:t>
            </a:r>
            <a:r>
              <a:rPr lang="zh-CN" altLang="en-US" sz="2800" b="1" dirty="0">
                <a:solidFill>
                  <a:srgbClr val="FF0000"/>
                </a:solidFill>
                <a:latin typeface="黑体" panose="02010609060101010101" pitchFamily="49" charset="-122"/>
                <a:ea typeface="黑体" panose="02010609060101010101" pitchFamily="49" charset="-122"/>
                <a:cs typeface="方正大黑简体"/>
              </a:rPr>
              <a:t>大区制移动通信系统</a:t>
            </a:r>
            <a:r>
              <a:rPr lang="zh-CN" altLang="en-US" sz="2800" b="1" dirty="0">
                <a:latin typeface="黑体" panose="02010609060101010101" pitchFamily="49" charset="-122"/>
                <a:ea typeface="黑体" panose="02010609060101010101" pitchFamily="49" charset="-122"/>
                <a:cs typeface="方正大黑简体"/>
              </a:rPr>
              <a:t>。</a:t>
            </a:r>
            <a:endParaRPr lang="en-US" altLang="zh-CN" sz="2800" b="1" dirty="0">
              <a:latin typeface="黑体" panose="02010609060101010101" pitchFamily="49" charset="-122"/>
              <a:ea typeface="黑体" panose="02010609060101010101" pitchFamily="49" charset="-122"/>
              <a:cs typeface="方正大黑简体"/>
            </a:endParaRPr>
          </a:p>
          <a:p>
            <a:pPr algn="just" eaLnBrk="1" hangingPunct="1">
              <a:lnSpc>
                <a:spcPct val="150000"/>
              </a:lnSpc>
              <a:spcBef>
                <a:spcPts val="600"/>
              </a:spcBef>
              <a:buClr>
                <a:srgbClr val="0000FF"/>
              </a:buClr>
              <a:buSzPct val="100000"/>
              <a:buFont typeface="Wingdings" panose="05000000000000000000" pitchFamily="2" charset="2"/>
              <a:buChar char="p"/>
            </a:pPr>
            <a:r>
              <a:rPr lang="en-US" altLang="zh-CN" sz="2800" b="1" dirty="0">
                <a:latin typeface="黑体" panose="02010609060101010101" pitchFamily="49" charset="-122"/>
                <a:ea typeface="黑体" panose="02010609060101010101" pitchFamily="49" charset="-122"/>
                <a:cs typeface="方正大黑简体"/>
              </a:rPr>
              <a:t> </a:t>
            </a:r>
            <a:r>
              <a:rPr lang="zh-CN" altLang="en-US" sz="2800" b="1" dirty="0">
                <a:latin typeface="黑体" panose="02010609060101010101" pitchFamily="49" charset="-122"/>
                <a:ea typeface="黑体" panose="02010609060101010101" pitchFamily="49" charset="-122"/>
                <a:cs typeface="方正大黑简体"/>
              </a:rPr>
              <a:t>相应的区域覆盖方式被称为</a:t>
            </a:r>
            <a:r>
              <a:rPr lang="zh-CN" altLang="en-US" sz="2800" b="1" dirty="0">
                <a:solidFill>
                  <a:srgbClr val="FF0000"/>
                </a:solidFill>
                <a:latin typeface="黑体" panose="02010609060101010101" pitchFamily="49" charset="-122"/>
                <a:ea typeface="黑体" panose="02010609060101010101" pitchFamily="49" charset="-122"/>
                <a:cs typeface="方正大黑简体"/>
              </a:rPr>
              <a:t>大区制区域覆盖</a:t>
            </a:r>
            <a:r>
              <a:rPr lang="zh-CN" altLang="en-US" sz="2800" b="1" dirty="0">
                <a:latin typeface="黑体" panose="02010609060101010101" pitchFamily="49" charset="-122"/>
                <a:ea typeface="黑体" panose="02010609060101010101" pitchFamily="49" charset="-122"/>
                <a:cs typeface="方正大黑简体"/>
              </a:rPr>
              <a:t>。</a:t>
            </a:r>
            <a:endParaRPr lang="zh-CN" altLang="en-US" sz="2800" b="1" dirty="0">
              <a:latin typeface="黑体" panose="02010609060101010101" pitchFamily="49" charset="-122"/>
              <a:ea typeface="黑体" panose="02010609060101010101" pitchFamily="49" charset="-122"/>
              <a:cs typeface="方正大黑简体"/>
            </a:endParaRPr>
          </a:p>
        </p:txBody>
      </p:sp>
      <p:graphicFrame>
        <p:nvGraphicFramePr>
          <p:cNvPr id="500740" name="Object 4"/>
          <p:cNvGraphicFramePr>
            <a:graphicFrameLocks noGrp="1" noChangeAspect="1"/>
          </p:cNvGraphicFramePr>
          <p:nvPr>
            <p:ph idx="1"/>
          </p:nvPr>
        </p:nvGraphicFramePr>
        <p:xfrm>
          <a:off x="5537200" y="1752600"/>
          <a:ext cx="3357563" cy="3357563"/>
        </p:xfrm>
        <a:graphic>
          <a:graphicData uri="http://schemas.openxmlformats.org/presentationml/2006/ole">
            <mc:AlternateContent xmlns:mc="http://schemas.openxmlformats.org/markup-compatibility/2006">
              <mc:Choice xmlns:v="urn:schemas-microsoft-com:vml" Requires="v">
                <p:oleObj spid="_x0000_s91152" name="Visio" r:id="rId1" imgW="3790950" imgH="3790950" progId="">
                  <p:embed/>
                </p:oleObj>
              </mc:Choice>
              <mc:Fallback>
                <p:oleObj name="Visio" r:id="rId1" imgW="3790950" imgH="3790950" progId="">
                  <p:embed/>
                  <p:pic>
                    <p:nvPicPr>
                      <p:cNvPr id="0" name="Object 4"/>
                      <p:cNvPicPr>
                        <a:picLocks noGrp="1"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37200" y="1752600"/>
                        <a:ext cx="3357563" cy="335756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graphicFrame>
        <p:nvGraphicFramePr>
          <p:cNvPr id="500741" name="Object 5"/>
          <p:cNvGraphicFramePr>
            <a:graphicFrameLocks noChangeAspect="1"/>
          </p:cNvGraphicFramePr>
          <p:nvPr/>
        </p:nvGraphicFramePr>
        <p:xfrm>
          <a:off x="5562600" y="1752600"/>
          <a:ext cx="3357563" cy="3357563"/>
        </p:xfrm>
        <a:graphic>
          <a:graphicData uri="http://schemas.openxmlformats.org/presentationml/2006/ole">
            <mc:AlternateContent xmlns:mc="http://schemas.openxmlformats.org/markup-compatibility/2006">
              <mc:Choice xmlns:v="urn:schemas-microsoft-com:vml" Requires="v">
                <p:oleObj spid="_x0000_s91153" name="Visio" r:id="rId3" imgW="6311900" imgH="6311900" progId="">
                  <p:embed/>
                </p:oleObj>
              </mc:Choice>
              <mc:Fallback>
                <p:oleObj name="Visio" r:id="rId3" imgW="6311900" imgH="63119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1752600"/>
                        <a:ext cx="3357563" cy="3357563"/>
                      </a:xfrm>
                      <a:prstGeom prst="rect">
                        <a:avLst/>
                      </a:prstGeom>
                      <a:noFill/>
                      <a:ln>
                        <a:noFill/>
                      </a:ln>
                      <a:effectLst/>
                      <a:extLst>
                        <a:ext uri="{909E8E84-426E-40DD-AFC4-6F175D3DCCD1}">
                          <a14:hiddenFill xmlns:a14="http://schemas.microsoft.com/office/drawing/2010/main">
                            <a:solidFill>
                              <a:srgbClr val="CCECFF"/>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107763" dir="2700000" algn="ctr" rotWithShape="0">
                                <a:schemeClr val="bg2"/>
                              </a:outerShdw>
                            </a:effectLst>
                          </a14:hiddenEffects>
                        </a:ext>
                      </a:extLst>
                    </p:spPr>
                  </p:pic>
                </p:oleObj>
              </mc:Fallback>
            </mc:AlternateContent>
          </a:graphicData>
        </a:graphic>
      </p:graphicFrame>
      <p:sp>
        <p:nvSpPr>
          <p:cNvPr id="91141" name="Rectangle 1026"/>
          <p:cNvSpPr>
            <a:spLocks noGrp="1" noChangeArrowheads="1"/>
          </p:cNvSpPr>
          <p:nvPr>
            <p:ph type="title"/>
          </p:nvPr>
        </p:nvSpPr>
        <p:spPr>
          <a:xfrm>
            <a:off x="1258888" y="260350"/>
            <a:ext cx="7099300" cy="1011238"/>
          </a:xfrm>
        </p:spPr>
        <p:txBody>
          <a:bodyPr/>
          <a:lstStyle/>
          <a:p>
            <a:pPr eaLnBrk="1" hangingPunct="1"/>
            <a:r>
              <a:rPr lang="en-US" altLang="zh-CN" sz="3600" smtClean="0">
                <a:solidFill>
                  <a:schemeClr val="bg1"/>
                </a:solidFill>
                <a:latin typeface="方正兰亭粗黑简体"/>
                <a:ea typeface="方正兰亭粗黑简体"/>
                <a:cs typeface="方正兰亭粗黑简体"/>
              </a:rPr>
              <a:t>1</a:t>
            </a:r>
            <a:r>
              <a:rPr lang="zh-CN" altLang="en-US" sz="3600" smtClean="0">
                <a:solidFill>
                  <a:schemeClr val="bg1"/>
                </a:solidFill>
                <a:latin typeface="方正兰亭粗黑简体"/>
                <a:ea typeface="方正兰亭粗黑简体"/>
                <a:cs typeface="方正兰亭粗黑简体"/>
              </a:rPr>
              <a:t>、大区制</a:t>
            </a:r>
            <a:endParaRPr lang="zh-CN" altLang="en-US" sz="3600" smtClean="0">
              <a:solidFill>
                <a:schemeClr val="bg1"/>
              </a:solidFill>
              <a:latin typeface="方正兰亭粗黑简体"/>
              <a:ea typeface="方正兰亭粗黑简体"/>
              <a:cs typeface="方正兰亭粗黑简体"/>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5007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nodeType="clickEffect">
                                  <p:stCondLst>
                                    <p:cond delay="0"/>
                                  </p:stCondLst>
                                  <p:childTnLst>
                                    <p:set>
                                      <p:cBhvr>
                                        <p:cTn id="10" dur="1" fill="hold">
                                          <p:stCondLst>
                                            <p:cond delay="0"/>
                                          </p:stCondLst>
                                        </p:cTn>
                                        <p:tgtEl>
                                          <p:spTgt spid="500741"/>
                                        </p:tgtEl>
                                        <p:attrNameLst>
                                          <p:attrName>style.visibility</p:attrName>
                                        </p:attrNameLst>
                                      </p:cBhvr>
                                      <p:to>
                                        <p:strVal val="visible"/>
                                      </p:to>
                                    </p:set>
                                    <p:animEffect transition="in" filter="blinds(horizontal)">
                                      <p:cBhvr>
                                        <p:cTn id="11" dur="500"/>
                                        <p:tgtEl>
                                          <p:spTgt spid="5007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00740"/>
                                        </p:tgtEl>
                                        <p:attrNameLst>
                                          <p:attrName>style.visibility</p:attrName>
                                        </p:attrNameLst>
                                      </p:cBhvr>
                                      <p:to>
                                        <p:strVal val="visible"/>
                                      </p:to>
                                    </p:set>
                                    <p:animEffect transition="in" filter="wipe(down)">
                                      <p:cBhvr>
                                        <p:cTn id="16" dur="500"/>
                                        <p:tgtEl>
                                          <p:spTgt spid="500740"/>
                                        </p:tgtEl>
                                      </p:cBhvr>
                                    </p:animEffec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iterate type="lt">
                                    <p:tmAbs val="0"/>
                                  </p:iterate>
                                  <p:childTnLst>
                                    <p:set>
                                      <p:cBhvr>
                                        <p:cTn id="20" dur="1" fill="hold">
                                          <p:stCondLst>
                                            <p:cond delay="0"/>
                                          </p:stCondLst>
                                        </p:cTn>
                                        <p:tgtEl>
                                          <p:spTgt spid="500739">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iterate type="lt">
                                    <p:tmAbs val="0"/>
                                  </p:iterate>
                                  <p:childTnLst>
                                    <p:set>
                                      <p:cBhvr>
                                        <p:cTn id="24" dur="1" fill="hold">
                                          <p:stCondLst>
                                            <p:cond delay="0"/>
                                          </p:stCondLst>
                                        </p:cTn>
                                        <p:tgtEl>
                                          <p:spTgt spid="5007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3"/>
          <p:cNvSpPr>
            <a:spLocks noGrp="1" noChangeArrowheads="1"/>
          </p:cNvSpPr>
          <p:nvPr>
            <p:ph type="body" idx="1"/>
          </p:nvPr>
        </p:nvSpPr>
        <p:spPr>
          <a:xfrm>
            <a:off x="457200" y="838200"/>
            <a:ext cx="8458200" cy="5257800"/>
          </a:xfrm>
        </p:spPr>
        <p:txBody>
          <a:bodyPr/>
          <a:lstStyle/>
          <a:p>
            <a:pPr>
              <a:lnSpc>
                <a:spcPct val="150000"/>
              </a:lnSpc>
            </a:pPr>
            <a:r>
              <a:rPr lang="zh-CN" altLang="en-US" b="1" dirty="0" smtClean="0">
                <a:latin typeface="黑体" panose="02010609060101010101" pitchFamily="49" charset="-122"/>
              </a:rPr>
              <a:t>（</a:t>
            </a:r>
            <a:r>
              <a:rPr lang="en-US" altLang="zh-CN" b="1" dirty="0" smtClean="0">
                <a:latin typeface="黑体" panose="02010609060101010101" pitchFamily="49" charset="-122"/>
              </a:rPr>
              <a:t>2</a:t>
            </a:r>
            <a:r>
              <a:rPr lang="zh-CN" altLang="en-US" b="1" dirty="0" smtClean="0">
                <a:latin typeface="黑体" panose="02010609060101010101" pitchFamily="49" charset="-122"/>
              </a:rPr>
              <a:t>）大区制的优缺点</a:t>
            </a:r>
            <a:endParaRPr lang="en-US" altLang="zh-CN" b="1" dirty="0" smtClean="0">
              <a:latin typeface="黑体" panose="02010609060101010101" pitchFamily="49" charset="-122"/>
            </a:endParaRPr>
          </a:p>
          <a:p>
            <a:pPr eaLnBrk="1" hangingPunct="1">
              <a:lnSpc>
                <a:spcPct val="150000"/>
              </a:lnSpc>
              <a:buClr>
                <a:srgbClr val="0000FF"/>
              </a:buClr>
              <a:buFont typeface="Wingdings" panose="05000000000000000000" pitchFamily="2" charset="2"/>
              <a:buChar char="p"/>
            </a:pPr>
            <a:r>
              <a:rPr lang="zh-CN" altLang="en-US" b="1" dirty="0" smtClean="0">
                <a:solidFill>
                  <a:srgbClr val="FF0000"/>
                </a:solidFill>
                <a:latin typeface="黑体" panose="02010609060101010101" pitchFamily="49" charset="-122"/>
              </a:rPr>
              <a:t>优点：</a:t>
            </a:r>
            <a:r>
              <a:rPr lang="zh-CN" altLang="en-US" b="1" dirty="0" smtClean="0">
                <a:latin typeface="黑体" panose="02010609060101010101" pitchFamily="49" charset="-122"/>
              </a:rPr>
              <a:t>网络结构简单、成本低</a:t>
            </a:r>
            <a:endParaRPr lang="zh-CN" altLang="en-US" b="1" dirty="0" smtClean="0">
              <a:latin typeface="黑体" panose="02010609060101010101" pitchFamily="49" charset="-122"/>
            </a:endParaRPr>
          </a:p>
          <a:p>
            <a:pPr eaLnBrk="1" hangingPunct="1">
              <a:lnSpc>
                <a:spcPct val="150000"/>
              </a:lnSpc>
              <a:buClr>
                <a:srgbClr val="0000FF"/>
              </a:buClr>
              <a:buFont typeface="Wingdings" panose="05000000000000000000" pitchFamily="2" charset="2"/>
              <a:buChar char="p"/>
            </a:pPr>
            <a:r>
              <a:rPr lang="zh-CN" altLang="en-US" b="1" dirty="0" smtClean="0">
                <a:solidFill>
                  <a:srgbClr val="FF0000"/>
                </a:solidFill>
                <a:latin typeface="黑体" panose="02010609060101010101" pitchFamily="49" charset="-122"/>
              </a:rPr>
              <a:t>缺点：</a:t>
            </a:r>
            <a:r>
              <a:rPr lang="zh-CN" altLang="en-US" b="1" dirty="0" smtClean="0">
                <a:latin typeface="黑体" panose="02010609060101010101" pitchFamily="49" charset="-122"/>
              </a:rPr>
              <a:t>容量小、区域覆盖受限</a:t>
            </a:r>
            <a:endParaRPr lang="zh-CN" altLang="en-US" b="1" dirty="0" smtClean="0">
              <a:latin typeface="黑体" panose="02010609060101010101" pitchFamily="49" charset="-122"/>
            </a:endParaRPr>
          </a:p>
          <a:p>
            <a:pPr marL="342900" lvl="1">
              <a:lnSpc>
                <a:spcPct val="150000"/>
              </a:lnSpc>
              <a:buClr>
                <a:srgbClr val="FF0000"/>
              </a:buClr>
              <a:buFont typeface="Wingdings" panose="05000000000000000000" pitchFamily="2" charset="2"/>
              <a:buChar char="ü"/>
            </a:pPr>
            <a:r>
              <a:rPr lang="zh-CN" altLang="en-US" b="1" dirty="0" smtClean="0">
                <a:latin typeface="黑体" panose="02010609060101010101" pitchFamily="49" charset="-122"/>
              </a:rPr>
              <a:t>地形环境影响，例如山丘、建筑物等阻挡→盲区</a:t>
            </a:r>
            <a:endParaRPr lang="zh-CN" altLang="en-US" b="1" dirty="0" smtClean="0">
              <a:latin typeface="黑体" panose="02010609060101010101" pitchFamily="49" charset="-122"/>
            </a:endParaRPr>
          </a:p>
          <a:p>
            <a:pPr marL="342900" lvl="1">
              <a:lnSpc>
                <a:spcPct val="150000"/>
              </a:lnSpc>
              <a:buClr>
                <a:srgbClr val="FF0000"/>
              </a:buClr>
              <a:buFont typeface="Wingdings" panose="05000000000000000000" pitchFamily="2" charset="2"/>
              <a:buChar char="ü"/>
            </a:pPr>
            <a:r>
              <a:rPr lang="zh-CN" altLang="en-US" b="1" dirty="0" smtClean="0">
                <a:latin typeface="黑体" panose="02010609060101010101" pitchFamily="49" charset="-122"/>
              </a:rPr>
              <a:t>多径反射干扰</a:t>
            </a:r>
            <a:endParaRPr lang="zh-CN" altLang="en-US" b="1" dirty="0" smtClean="0">
              <a:latin typeface="黑体" panose="02010609060101010101" pitchFamily="49" charset="-122"/>
            </a:endParaRPr>
          </a:p>
          <a:p>
            <a:pPr marL="342900" lvl="1">
              <a:lnSpc>
                <a:spcPct val="150000"/>
              </a:lnSpc>
              <a:buClr>
                <a:srgbClr val="FF0000"/>
              </a:buClr>
              <a:buFont typeface="Wingdings" panose="05000000000000000000" pitchFamily="2" charset="2"/>
              <a:buChar char="ü"/>
            </a:pPr>
            <a:r>
              <a:rPr lang="zh-CN" altLang="en-US" b="1" dirty="0" smtClean="0">
                <a:latin typeface="黑体" panose="02010609060101010101" pitchFamily="49" charset="-122"/>
              </a:rPr>
              <a:t>基站发射功率是有限的（大区制能实现</a:t>
            </a:r>
            <a:r>
              <a:rPr lang="zh-CN" altLang="en-US" b="1" dirty="0" smtClean="0">
                <a:solidFill>
                  <a:srgbClr val="FF0000"/>
                </a:solidFill>
                <a:latin typeface="黑体" panose="02010609060101010101" pitchFamily="49" charset="-122"/>
              </a:rPr>
              <a:t>全国覆盖</a:t>
            </a:r>
            <a:r>
              <a:rPr lang="zh-CN" altLang="en-US" b="1" dirty="0" smtClean="0">
                <a:latin typeface="黑体" panose="02010609060101010101" pitchFamily="49" charset="-122"/>
              </a:rPr>
              <a:t>吗？）</a:t>
            </a:r>
            <a:endParaRPr lang="zh-CN" altLang="en-US" b="1" dirty="0" smtClean="0">
              <a:latin typeface="黑体" panose="02010609060101010101" pitchFamily="49" charset="-122"/>
            </a:endParaRPr>
          </a:p>
          <a:p>
            <a:pPr marL="342900" lvl="1">
              <a:lnSpc>
                <a:spcPct val="150000"/>
              </a:lnSpc>
              <a:buClr>
                <a:srgbClr val="FF0000"/>
              </a:buClr>
              <a:buFont typeface="Wingdings" panose="05000000000000000000" pitchFamily="2" charset="2"/>
              <a:buChar char="ü"/>
            </a:pPr>
            <a:r>
              <a:rPr lang="zh-CN" altLang="en-US" b="1" dirty="0" smtClean="0">
                <a:latin typeface="黑体" panose="02010609060101010101" pitchFamily="49" charset="-122"/>
              </a:rPr>
              <a:t>移动台发射功率小，上下行存在增益差</a:t>
            </a:r>
            <a:endParaRPr lang="zh-CN" altLang="en-US" b="1" dirty="0" smtClean="0">
              <a:latin typeface="黑体" panose="02010609060101010101" pitchFamily="49" charset="-122"/>
            </a:endParaRPr>
          </a:p>
        </p:txBody>
      </p:sp>
      <p:sp>
        <p:nvSpPr>
          <p:cNvPr id="92163" name="Rectangle 2"/>
          <p:cNvSpPr>
            <a:spLocks noGrp="1" noChangeArrowheads="1"/>
          </p:cNvSpPr>
          <p:nvPr>
            <p:ph type="title"/>
          </p:nvPr>
        </p:nvSpPr>
        <p:spPr>
          <a:xfrm>
            <a:off x="1320800" y="274638"/>
            <a:ext cx="7108825" cy="1011237"/>
          </a:xfrm>
        </p:spPr>
        <p:txBody>
          <a:bodyPr/>
          <a:lstStyle/>
          <a:p>
            <a:pPr eaLnBrk="1" hangingPunct="1"/>
            <a:r>
              <a:rPr lang="en-US" altLang="zh-CN" sz="3600" smtClean="0">
                <a:solidFill>
                  <a:schemeClr val="bg1"/>
                </a:solidFill>
                <a:latin typeface="方正兰亭粗黑简体"/>
                <a:ea typeface="方正兰亭粗黑简体"/>
                <a:cs typeface="方正兰亭粗黑简体"/>
              </a:rPr>
              <a:t>1</a:t>
            </a:r>
            <a:r>
              <a:rPr lang="zh-CN" altLang="en-US" sz="3600" smtClean="0">
                <a:solidFill>
                  <a:schemeClr val="bg1"/>
                </a:solidFill>
                <a:latin typeface="方正兰亭粗黑简体"/>
                <a:ea typeface="方正兰亭粗黑简体"/>
                <a:cs typeface="方正兰亭粗黑简体"/>
              </a:rPr>
              <a:t>、大区制</a:t>
            </a:r>
            <a:endParaRPr lang="zh-CN" altLang="en-US" sz="3600" smtClean="0">
              <a:solidFill>
                <a:schemeClr val="bg1"/>
              </a:solidFill>
              <a:latin typeface="方正兰亭粗黑简体"/>
              <a:ea typeface="方正兰亭粗黑简体"/>
              <a:cs typeface="方正兰亭粗黑简体"/>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632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632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632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2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3"/>
          <p:cNvSpPr>
            <a:spLocks noGrp="1" noChangeArrowheads="1"/>
          </p:cNvSpPr>
          <p:nvPr>
            <p:ph type="body" idx="1"/>
          </p:nvPr>
        </p:nvSpPr>
        <p:spPr>
          <a:xfrm>
            <a:off x="152400" y="838200"/>
            <a:ext cx="8610600" cy="5257800"/>
          </a:xfrm>
        </p:spPr>
        <p:txBody>
          <a:bodyPr/>
          <a:lstStyle/>
          <a:p>
            <a:pPr algn="just" eaLnBrk="1" hangingPunct="1">
              <a:lnSpc>
                <a:spcPct val="150000"/>
              </a:lnSpc>
            </a:pPr>
            <a:r>
              <a:rPr lang="zh-CN" altLang="en-US" b="1" dirty="0" smtClean="0">
                <a:latin typeface="黑体" panose="02010609060101010101" pitchFamily="49" charset="-122"/>
              </a:rPr>
              <a:t>（</a:t>
            </a:r>
            <a:r>
              <a:rPr lang="en-US" altLang="zh-CN" b="1" dirty="0" smtClean="0">
                <a:latin typeface="黑体" panose="02010609060101010101" pitchFamily="49" charset="-122"/>
              </a:rPr>
              <a:t>3</a:t>
            </a:r>
            <a:r>
              <a:rPr lang="zh-CN" altLang="en-US" b="1" dirty="0" smtClean="0">
                <a:latin typeface="黑体" panose="02010609060101010101" pitchFamily="49" charset="-122"/>
              </a:rPr>
              <a:t>）大区制系统的应用局限性</a:t>
            </a:r>
            <a:endParaRPr lang="zh-CN" altLang="en-US" b="1" dirty="0" smtClean="0">
              <a:latin typeface="黑体" panose="02010609060101010101" pitchFamily="49" charset="-122"/>
            </a:endParaRPr>
          </a:p>
          <a:p>
            <a:pPr marL="342900" lvl="1" algn="just" eaLnBrk="1" hangingPunct="1">
              <a:lnSpc>
                <a:spcPct val="150000"/>
              </a:lnSpc>
              <a:buClr>
                <a:srgbClr val="0000FF"/>
              </a:buClr>
              <a:buFont typeface="Wingdings" panose="05000000000000000000" pitchFamily="2" charset="2"/>
              <a:buChar char="p"/>
            </a:pPr>
            <a:r>
              <a:rPr lang="zh-CN" altLang="en-US" sz="2800" b="1" dirty="0" smtClean="0">
                <a:latin typeface="黑体" panose="02010609060101010101" pitchFamily="49" charset="-122"/>
              </a:rPr>
              <a:t> </a:t>
            </a:r>
            <a:r>
              <a:rPr lang="zh-CN" altLang="en-US" b="1" dirty="0" smtClean="0">
                <a:latin typeface="黑体" panose="02010609060101010101" pitchFamily="49" charset="-122"/>
              </a:rPr>
              <a:t>覆盖范围受限：由于基站天线高度、功率的限制。</a:t>
            </a:r>
            <a:endParaRPr lang="zh-CN" altLang="en-US" b="1" dirty="0" smtClean="0">
              <a:latin typeface="黑体" panose="02010609060101010101" pitchFamily="49" charset="-122"/>
            </a:endParaRPr>
          </a:p>
          <a:p>
            <a:pPr marL="342900" lvl="1" algn="just" eaLnBrk="1" hangingPunct="1">
              <a:lnSpc>
                <a:spcPct val="150000"/>
              </a:lnSpc>
              <a:buClr>
                <a:srgbClr val="0000FF"/>
              </a:buClr>
              <a:buFont typeface="Wingdings" panose="05000000000000000000" pitchFamily="2" charset="2"/>
              <a:buChar char="p"/>
            </a:pPr>
            <a:r>
              <a:rPr lang="zh-CN" altLang="en-US" b="1" dirty="0" smtClean="0">
                <a:latin typeface="黑体" panose="02010609060101010101" pitchFamily="49" charset="-122"/>
              </a:rPr>
              <a:t> 系统容量受限：由于频率资源有限，因而信道数有限。</a:t>
            </a:r>
            <a:endParaRPr lang="zh-CN" altLang="en-US" b="1" dirty="0" smtClean="0">
              <a:latin typeface="黑体" panose="02010609060101010101" pitchFamily="49" charset="-122"/>
            </a:endParaRPr>
          </a:p>
          <a:p>
            <a:pPr marL="342900" lvl="1" algn="just" eaLnBrk="1" hangingPunct="1">
              <a:lnSpc>
                <a:spcPct val="150000"/>
              </a:lnSpc>
              <a:buClr>
                <a:srgbClr val="0000FF"/>
              </a:buClr>
              <a:buFont typeface="Wingdings" panose="05000000000000000000" pitchFamily="2" charset="2"/>
              <a:buChar char="p"/>
            </a:pPr>
            <a:r>
              <a:rPr lang="zh-CN" altLang="en-US" b="1" dirty="0" smtClean="0">
                <a:latin typeface="黑体" panose="02010609060101010101" pitchFamily="49" charset="-122"/>
              </a:rPr>
              <a:t> 系统设备受限：由于需要天线高度较高，功率较大，故很难实现系统设备小型化。 </a:t>
            </a:r>
            <a:endParaRPr lang="zh-CN" altLang="en-US" b="1" dirty="0" smtClean="0">
              <a:latin typeface="黑体" panose="02010609060101010101" pitchFamily="49" charset="-122"/>
            </a:endParaRPr>
          </a:p>
        </p:txBody>
      </p:sp>
      <p:sp>
        <p:nvSpPr>
          <p:cNvPr id="93187" name="Rectangle 2"/>
          <p:cNvSpPr>
            <a:spLocks noGrp="1" noChangeArrowheads="1"/>
          </p:cNvSpPr>
          <p:nvPr>
            <p:ph type="title"/>
          </p:nvPr>
        </p:nvSpPr>
        <p:spPr>
          <a:xfrm>
            <a:off x="1071563" y="274638"/>
            <a:ext cx="7180262" cy="1011237"/>
          </a:xfrm>
        </p:spPr>
        <p:txBody>
          <a:bodyPr/>
          <a:lstStyle/>
          <a:p>
            <a:pPr eaLnBrk="1" hangingPunct="1"/>
            <a:r>
              <a:rPr lang="en-US" altLang="zh-CN" sz="3600" smtClean="0">
                <a:solidFill>
                  <a:schemeClr val="bg1"/>
                </a:solidFill>
                <a:latin typeface="方正兰亭粗黑简体"/>
                <a:ea typeface="方正兰亭粗黑简体"/>
                <a:cs typeface="方正兰亭粗黑简体"/>
              </a:rPr>
              <a:t>2</a:t>
            </a:r>
            <a:r>
              <a:rPr lang="zh-CN" altLang="en-US" sz="3600" smtClean="0">
                <a:solidFill>
                  <a:schemeClr val="bg1"/>
                </a:solidFill>
                <a:latin typeface="方正兰亭粗黑简体"/>
                <a:ea typeface="方正兰亭粗黑简体"/>
                <a:cs typeface="方正兰亭粗黑简体"/>
              </a:rPr>
              <a:t>、大区制</a:t>
            </a:r>
            <a:endParaRPr lang="zh-CN" altLang="en-US" sz="3600" smtClean="0">
              <a:solidFill>
                <a:schemeClr val="bg1"/>
              </a:solidFill>
              <a:latin typeface="方正兰亭粗黑简体"/>
              <a:ea typeface="方正兰亭粗黑简体"/>
              <a:cs typeface="方正兰亭粗黑简体"/>
            </a:endParaRPr>
          </a:p>
        </p:txBody>
      </p:sp>
    </p:spTree>
  </p:cSld>
  <p:clrMapOvr>
    <a:masterClrMapping/>
  </p:clrMapOvr>
  <p:transition spd="slow"/>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a:xfrm>
            <a:off x="1331913" y="260350"/>
            <a:ext cx="6883400" cy="939800"/>
          </a:xfrm>
        </p:spPr>
        <p:txBody>
          <a:bodyPr/>
          <a:lstStyle/>
          <a:p>
            <a:pPr eaLnBrk="1" hangingPunct="1"/>
            <a:r>
              <a:rPr lang="en-US" altLang="zh-CN" sz="3600" smtClean="0">
                <a:solidFill>
                  <a:schemeClr val="bg1"/>
                </a:solidFill>
                <a:latin typeface="方正兰亭粗黑简体"/>
                <a:ea typeface="方正兰亭粗黑简体"/>
                <a:cs typeface="方正兰亭粗黑简体"/>
              </a:rPr>
              <a:t>2</a:t>
            </a:r>
            <a:r>
              <a:rPr lang="zh-CN" altLang="en-US" sz="3600" smtClean="0">
                <a:solidFill>
                  <a:schemeClr val="bg1"/>
                </a:solidFill>
                <a:latin typeface="方正兰亭粗黑简体"/>
                <a:ea typeface="方正兰亭粗黑简体"/>
                <a:cs typeface="方正兰亭粗黑简体"/>
              </a:rPr>
              <a:t>、小区制</a:t>
            </a:r>
            <a:endParaRPr lang="zh-CN" altLang="en-US" sz="3600" smtClean="0">
              <a:solidFill>
                <a:schemeClr val="bg1"/>
              </a:solidFill>
              <a:latin typeface="方正兰亭粗黑简体"/>
              <a:ea typeface="方正兰亭粗黑简体"/>
              <a:cs typeface="方正兰亭粗黑简体"/>
            </a:endParaRPr>
          </a:p>
        </p:txBody>
      </p:sp>
      <p:sp>
        <p:nvSpPr>
          <p:cNvPr id="50180" name="Rectangle 3"/>
          <p:cNvSpPr>
            <a:spLocks noGrp="1" noChangeArrowheads="1"/>
          </p:cNvSpPr>
          <p:nvPr>
            <p:ph type="body" idx="1"/>
          </p:nvPr>
        </p:nvSpPr>
        <p:spPr>
          <a:xfrm>
            <a:off x="609600" y="990600"/>
            <a:ext cx="8382000" cy="5181600"/>
          </a:xfrm>
        </p:spPr>
        <p:txBody>
          <a:bodyPr/>
          <a:lstStyle/>
          <a:p>
            <a:pPr eaLnBrk="1" hangingPunct="1">
              <a:lnSpc>
                <a:spcPct val="150000"/>
              </a:lnSpc>
            </a:pPr>
            <a:r>
              <a:rPr lang="zh-CN" altLang="en-US" b="1" dirty="0" smtClean="0">
                <a:latin typeface="黑体" panose="02010609060101010101" pitchFamily="49" charset="-122"/>
              </a:rPr>
              <a:t>实际问题：</a:t>
            </a:r>
            <a:endParaRPr lang="en-US" altLang="zh-CN" b="1" dirty="0" smtClean="0">
              <a:latin typeface="黑体" panose="02010609060101010101" pitchFamily="49" charset="-122"/>
            </a:endParaRPr>
          </a:p>
          <a:p>
            <a:pPr eaLnBrk="1" hangingPunct="1">
              <a:lnSpc>
                <a:spcPct val="150000"/>
              </a:lnSpc>
              <a:buFont typeface="Wingdings" panose="05000000000000000000" pitchFamily="2" charset="2"/>
              <a:buChar char="p"/>
            </a:pPr>
            <a:r>
              <a:rPr lang="zh-CN" altLang="en-US" b="1" dirty="0" smtClean="0">
                <a:latin typeface="黑体" panose="02010609060101010101" pitchFamily="49" charset="-122"/>
              </a:rPr>
              <a:t> 随着移动通信业务量的增长，大区制移动通信系统的容量已经不能满足需求。</a:t>
            </a:r>
            <a:endParaRPr lang="zh-CN" altLang="en-US" sz="4700" b="1" dirty="0" smtClean="0">
              <a:latin typeface="黑体" panose="02010609060101010101" pitchFamily="49" charset="-122"/>
            </a:endParaRPr>
          </a:p>
          <a:p>
            <a:pPr eaLnBrk="1" hangingPunct="1">
              <a:lnSpc>
                <a:spcPct val="150000"/>
              </a:lnSpc>
            </a:pPr>
            <a:r>
              <a:rPr lang="zh-CN" altLang="en-US" b="1" dirty="0" smtClean="0">
                <a:latin typeface="黑体" panose="02010609060101010101" pitchFamily="49" charset="-122"/>
              </a:rPr>
              <a:t> 解决思路：</a:t>
            </a:r>
            <a:endParaRPr lang="zh-CN" altLang="en-US" b="1" dirty="0" smtClean="0">
              <a:latin typeface="黑体" panose="02010609060101010101" pitchFamily="49" charset="-122"/>
            </a:endParaRPr>
          </a:p>
          <a:p>
            <a:pPr marL="342900" lvl="1" eaLnBrk="1" hangingPunct="1">
              <a:lnSpc>
                <a:spcPct val="150000"/>
              </a:lnSpc>
              <a:buClr>
                <a:srgbClr val="FF0000"/>
              </a:buClr>
              <a:buFont typeface="Wingdings" panose="05000000000000000000" pitchFamily="2" charset="2"/>
              <a:buChar char="ü"/>
            </a:pPr>
            <a:r>
              <a:rPr lang="zh-CN" altLang="en-US" sz="2800" b="1" dirty="0" smtClean="0">
                <a:latin typeface="黑体" panose="02010609060101010101" pitchFamily="49" charset="-122"/>
              </a:rPr>
              <a:t> 通过频率复用解决频率资源与容量需求的矛盾。</a:t>
            </a:r>
            <a:endParaRPr lang="en-US" altLang="zh-CN" sz="2800" b="1" dirty="0" smtClean="0">
              <a:latin typeface="黑体" panose="02010609060101010101" pitchFamily="49" charset="-122"/>
            </a:endParaRPr>
          </a:p>
          <a:p>
            <a:pPr marL="342900" lvl="1" eaLnBrk="1" hangingPunct="1">
              <a:lnSpc>
                <a:spcPct val="150000"/>
              </a:lnSpc>
              <a:buClr>
                <a:srgbClr val="FF0000"/>
              </a:buClr>
              <a:buFont typeface="Wingdings" panose="05000000000000000000" pitchFamily="2" charset="2"/>
              <a:buChar char="ü"/>
            </a:pPr>
            <a:r>
              <a:rPr lang="en-US" altLang="zh-CN" sz="2800" b="1" dirty="0" smtClean="0">
                <a:latin typeface="黑体" panose="02010609060101010101" pitchFamily="49" charset="-122"/>
              </a:rPr>
              <a:t> </a:t>
            </a:r>
            <a:r>
              <a:rPr lang="zh-CN" altLang="en-US" sz="2800" b="1" dirty="0" smtClean="0">
                <a:latin typeface="黑体" panose="02010609060101010101" pitchFamily="49" charset="-122"/>
              </a:rPr>
              <a:t>采用蜂窝思想实现频率复用。</a:t>
            </a:r>
            <a:endParaRPr lang="zh-CN" altLang="en-US" sz="2800" b="1" dirty="0" smtClean="0">
              <a:latin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0180">
                                            <p:txEl>
                                              <p:pRg st="2" end="2"/>
                                            </p:txEl>
                                          </p:spTgt>
                                        </p:tgtEl>
                                        <p:attrNameLst>
                                          <p:attrName>style.visibility</p:attrName>
                                        </p:attrNameLst>
                                      </p:cBhvr>
                                      <p:to>
                                        <p:strVal val="visible"/>
                                      </p:to>
                                    </p:set>
                                    <p:animEffect transition="in" filter="blinds(horizontal)">
                                      <p:cBhvr>
                                        <p:cTn id="7" dur="500"/>
                                        <p:tgtEl>
                                          <p:spTgt spid="50180">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50180">
                                            <p:txEl>
                                              <p:pRg st="3" end="3"/>
                                            </p:txEl>
                                          </p:spTgt>
                                        </p:tgtEl>
                                        <p:attrNameLst>
                                          <p:attrName>style.visibility</p:attrName>
                                        </p:attrNameLst>
                                      </p:cBhvr>
                                      <p:to>
                                        <p:strVal val="visible"/>
                                      </p:to>
                                    </p:set>
                                    <p:animEffect transition="in" filter="blinds(horizontal)">
                                      <p:cBhvr>
                                        <p:cTn id="10" dur="500"/>
                                        <p:tgtEl>
                                          <p:spTgt spid="50180">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50180">
                                            <p:txEl>
                                              <p:pRg st="4" end="4"/>
                                            </p:txEl>
                                          </p:spTgt>
                                        </p:tgtEl>
                                        <p:attrNameLst>
                                          <p:attrName>style.visibility</p:attrName>
                                        </p:attrNameLst>
                                      </p:cBhvr>
                                      <p:to>
                                        <p:strVal val="visible"/>
                                      </p:to>
                                    </p:set>
                                    <p:animEffect transition="in" filter="blinds(horizontal)">
                                      <p:cBhvr>
                                        <p:cTn id="13" dur="500"/>
                                        <p:tgtEl>
                                          <p:spTgt spid="5018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457200" y="685800"/>
            <a:ext cx="8229600" cy="758825"/>
          </a:xfrm>
        </p:spPr>
        <p:txBody>
          <a:bodyPr/>
          <a:lstStyle/>
          <a:p>
            <a:pPr marL="800100" indent="-800100" eaLnBrk="1" hangingPunct="1"/>
            <a:r>
              <a:rPr lang="en-US" altLang="zh-CN" sz="3800" dirty="0" smtClean="0"/>
              <a:t>1.2 </a:t>
            </a:r>
            <a:r>
              <a:rPr lang="zh-CN" altLang="en-US" sz="3800" dirty="0" smtClean="0"/>
              <a:t>移动通信的发展历程</a:t>
            </a:r>
            <a:endParaRPr lang="zh-CN" altLang="en-US" sz="3800" dirty="0" smtClean="0"/>
          </a:p>
        </p:txBody>
      </p:sp>
      <p:sp>
        <p:nvSpPr>
          <p:cNvPr id="13315" name="Rectangle 3"/>
          <p:cNvSpPr>
            <a:spLocks noGrp="1" noChangeArrowheads="1"/>
          </p:cNvSpPr>
          <p:nvPr>
            <p:ph type="body" idx="1"/>
          </p:nvPr>
        </p:nvSpPr>
        <p:spPr>
          <a:xfrm>
            <a:off x="457200" y="1600200"/>
            <a:ext cx="8229600" cy="4267200"/>
          </a:xfrm>
        </p:spPr>
        <p:txBody>
          <a:bodyPr/>
          <a:lstStyle/>
          <a:p>
            <a:pPr eaLnBrk="1" hangingPunct="1">
              <a:lnSpc>
                <a:spcPct val="150000"/>
              </a:lnSpc>
            </a:pPr>
            <a:r>
              <a:rPr lang="en-US" altLang="zh-CN" sz="3200" b="1" dirty="0" smtClean="0"/>
              <a:t>     </a:t>
            </a:r>
            <a:r>
              <a:rPr lang="zh-CN" altLang="zh-CN" sz="3200" b="1" dirty="0" smtClean="0"/>
              <a:t>（</a:t>
            </a:r>
            <a:r>
              <a:rPr lang="en-US" altLang="zh-CN" sz="3200" b="1" dirty="0" smtClean="0"/>
              <a:t>5</a:t>
            </a:r>
            <a:r>
              <a:rPr lang="zh-CN" altLang="zh-CN" sz="3200" b="1" dirty="0" smtClean="0"/>
              <a:t>）第</a:t>
            </a:r>
            <a:r>
              <a:rPr lang="en-US" altLang="zh-CN" sz="3200" b="1" dirty="0" smtClean="0"/>
              <a:t>5</a:t>
            </a:r>
            <a:r>
              <a:rPr lang="zh-CN" altLang="zh-CN" sz="3200" b="1" dirty="0" smtClean="0"/>
              <a:t>阶段从</a:t>
            </a:r>
            <a:r>
              <a:rPr lang="en-US" altLang="zh-CN" sz="3200" b="1" dirty="0" smtClean="0"/>
              <a:t>20</a:t>
            </a:r>
            <a:r>
              <a:rPr lang="zh-CN" altLang="zh-CN" sz="3200" b="1" dirty="0" smtClean="0"/>
              <a:t>世纪</a:t>
            </a:r>
            <a:r>
              <a:rPr lang="en-US" altLang="zh-CN" sz="3200" b="1" dirty="0" smtClean="0"/>
              <a:t>80</a:t>
            </a:r>
            <a:r>
              <a:rPr lang="zh-CN" altLang="zh-CN" sz="3200" b="1" dirty="0" smtClean="0"/>
              <a:t>年代中期到</a:t>
            </a:r>
            <a:r>
              <a:rPr lang="en-US" altLang="zh-CN" sz="3200" b="1" dirty="0" smtClean="0"/>
              <a:t>90</a:t>
            </a:r>
            <a:r>
              <a:rPr lang="zh-CN" altLang="zh-CN" sz="3200" b="1" dirty="0" smtClean="0"/>
              <a:t>年代末。这一阶段是第二代数字蜂窝移动通信系统发展和成熟阶段</a:t>
            </a:r>
            <a:r>
              <a:rPr lang="zh-CN" altLang="en-US" sz="3200" b="1" dirty="0" smtClean="0"/>
              <a:t>。</a:t>
            </a:r>
            <a:endParaRPr lang="zh-CN" altLang="zh-CN" sz="3200" b="1" dirty="0" smtClean="0"/>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p:cNvSpPr>
            <a:spLocks noGrp="1" noChangeArrowheads="1"/>
          </p:cNvSpPr>
          <p:nvPr>
            <p:ph type="title"/>
          </p:nvPr>
        </p:nvSpPr>
        <p:spPr>
          <a:xfrm>
            <a:off x="1331913" y="260350"/>
            <a:ext cx="6883400" cy="939800"/>
          </a:xfrm>
        </p:spPr>
        <p:txBody>
          <a:bodyPr/>
          <a:lstStyle/>
          <a:p>
            <a:pPr eaLnBrk="1" hangingPunct="1"/>
            <a:r>
              <a:rPr lang="en-US" altLang="zh-CN" sz="3600" smtClean="0">
                <a:solidFill>
                  <a:schemeClr val="bg1"/>
                </a:solidFill>
                <a:latin typeface="方正兰亭粗黑简体"/>
                <a:ea typeface="方正兰亭粗黑简体"/>
                <a:cs typeface="方正兰亭粗黑简体"/>
              </a:rPr>
              <a:t>2</a:t>
            </a:r>
            <a:r>
              <a:rPr lang="zh-CN" altLang="en-US" sz="3600" smtClean="0">
                <a:solidFill>
                  <a:schemeClr val="bg1"/>
                </a:solidFill>
                <a:latin typeface="方正兰亭粗黑简体"/>
                <a:ea typeface="方正兰亭粗黑简体"/>
                <a:cs typeface="方正兰亭粗黑简体"/>
              </a:rPr>
              <a:t>、小区制</a:t>
            </a:r>
            <a:endParaRPr lang="zh-CN" altLang="en-US" sz="3600" smtClean="0">
              <a:solidFill>
                <a:schemeClr val="bg1"/>
              </a:solidFill>
              <a:latin typeface="方正兰亭粗黑简体"/>
              <a:ea typeface="方正兰亭粗黑简体"/>
              <a:cs typeface="方正兰亭粗黑简体"/>
            </a:endParaRPr>
          </a:p>
        </p:txBody>
      </p:sp>
      <p:sp>
        <p:nvSpPr>
          <p:cNvPr id="95235" name="Rectangle 3"/>
          <p:cNvSpPr>
            <a:spLocks noGrp="1" noChangeArrowheads="1"/>
          </p:cNvSpPr>
          <p:nvPr>
            <p:ph type="body" idx="1"/>
          </p:nvPr>
        </p:nvSpPr>
        <p:spPr>
          <a:xfrm>
            <a:off x="457200" y="762000"/>
            <a:ext cx="8534400" cy="5181600"/>
          </a:xfrm>
        </p:spPr>
        <p:txBody>
          <a:bodyPr/>
          <a:lstStyle/>
          <a:p>
            <a:r>
              <a:rPr lang="en-US" altLang="zh-CN" b="1" dirty="0" smtClean="0"/>
              <a:t>1. </a:t>
            </a:r>
            <a:r>
              <a:rPr lang="zh-CN" altLang="zh-CN" b="1" dirty="0" smtClean="0"/>
              <a:t>频率复用</a:t>
            </a:r>
            <a:endParaRPr lang="zh-CN" altLang="zh-CN" b="1" dirty="0" smtClean="0"/>
          </a:p>
          <a:p>
            <a:pPr>
              <a:lnSpc>
                <a:spcPct val="150000"/>
              </a:lnSpc>
            </a:pPr>
            <a:r>
              <a:rPr lang="en-US" altLang="zh-CN" b="1" dirty="0" smtClean="0"/>
              <a:t>        </a:t>
            </a:r>
            <a:r>
              <a:rPr lang="zh-CN" altLang="zh-CN" b="1" dirty="0" smtClean="0"/>
              <a:t>在</a:t>
            </a:r>
            <a:r>
              <a:rPr lang="zh-CN" altLang="zh-CN" b="1" dirty="0" smtClean="0"/>
              <a:t>移动通信组网设计时，为了减少对频谱资源的需求和提高频率利用率，在相隔一定距离后，可以重复使用相同的频率，只要使用相同频率的小区（也叫同频小区）之间的干扰足够小即可，即频率复用。</a:t>
            </a:r>
            <a:endParaRPr lang="zh-CN" altLang="en-US" b="1" dirty="0" smtClean="0">
              <a:latin typeface="黑体" panose="02010609060101010101" pitchFamily="49" charset="-122"/>
            </a:endParaRPr>
          </a:p>
        </p:txBody>
      </p:sp>
    </p:spTree>
  </p:cSld>
  <p:clrMapOvr>
    <a:masterClrMapping/>
  </p:clrMapOvr>
  <p:transition spd="slow"/>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258" name="Group 5"/>
          <p:cNvGrpSpPr/>
          <p:nvPr/>
        </p:nvGrpSpPr>
        <p:grpSpPr bwMode="auto">
          <a:xfrm>
            <a:off x="3192463" y="1676400"/>
            <a:ext cx="1519237" cy="1460500"/>
            <a:chOff x="4793" y="1412"/>
            <a:chExt cx="1894" cy="2315"/>
          </a:xfrm>
        </p:grpSpPr>
        <p:sp>
          <p:nvSpPr>
            <p:cNvPr id="96309" name="AutoShape 6"/>
            <p:cNvSpPr>
              <a:spLocks noChangeArrowheads="1"/>
            </p:cNvSpPr>
            <p:nvPr/>
          </p:nvSpPr>
          <p:spPr bwMode="auto">
            <a:xfrm>
              <a:off x="5366" y="2177"/>
              <a:ext cx="748" cy="765"/>
            </a:xfrm>
            <a:prstGeom prst="hexagon">
              <a:avLst>
                <a:gd name="adj" fmla="val 25000"/>
                <a:gd name="vf" fmla="val 115470"/>
              </a:avLst>
            </a:prstGeom>
            <a:solidFill>
              <a:srgbClr val="FF99CC"/>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solidFill>
                    <a:srgbClr val="CC00FF"/>
                  </a:solidFill>
                  <a:latin typeface="Times New Roman" panose="02020603050405020304" pitchFamily="18" charset="0"/>
                  <a:ea typeface="宋体" panose="02010600030101010101" pitchFamily="2" charset="-122"/>
                </a:rPr>
                <a:t>A</a:t>
              </a:r>
              <a:endParaRPr lang="en-US" altLang="zh-CN" sz="1600" b="1">
                <a:solidFill>
                  <a:srgbClr val="CC00FF"/>
                </a:solidFill>
                <a:ea typeface="宋体" panose="02010600030101010101" pitchFamily="2" charset="-122"/>
              </a:endParaRPr>
            </a:p>
          </p:txBody>
        </p:sp>
        <p:sp>
          <p:nvSpPr>
            <p:cNvPr id="96310" name="AutoShape 7"/>
            <p:cNvSpPr>
              <a:spLocks noChangeArrowheads="1"/>
            </p:cNvSpPr>
            <p:nvPr/>
          </p:nvSpPr>
          <p:spPr bwMode="auto">
            <a:xfrm>
              <a:off x="5366" y="1412"/>
              <a:ext cx="746" cy="765"/>
            </a:xfrm>
            <a:prstGeom prst="hexagon">
              <a:avLst>
                <a:gd name="adj" fmla="val 25000"/>
                <a:gd name="vf" fmla="val 115470"/>
              </a:avLst>
            </a:prstGeom>
            <a:solidFill>
              <a:srgbClr val="FF99CC"/>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B</a:t>
              </a:r>
              <a:endParaRPr lang="en-US" altLang="zh-CN" sz="1600">
                <a:ea typeface="宋体" panose="02010600030101010101" pitchFamily="2" charset="-122"/>
              </a:endParaRPr>
            </a:p>
          </p:txBody>
        </p:sp>
        <p:sp>
          <p:nvSpPr>
            <p:cNvPr id="96311" name="AutoShape 8"/>
            <p:cNvSpPr>
              <a:spLocks noChangeArrowheads="1"/>
            </p:cNvSpPr>
            <p:nvPr/>
          </p:nvSpPr>
          <p:spPr bwMode="auto">
            <a:xfrm>
              <a:off x="5939" y="1793"/>
              <a:ext cx="748" cy="765"/>
            </a:xfrm>
            <a:prstGeom prst="hexagon">
              <a:avLst>
                <a:gd name="adj" fmla="val 25000"/>
                <a:gd name="vf" fmla="val 115470"/>
              </a:avLst>
            </a:prstGeom>
            <a:solidFill>
              <a:srgbClr val="FF99CC"/>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C</a:t>
              </a:r>
              <a:endParaRPr lang="en-US" altLang="zh-CN" sz="1600">
                <a:ea typeface="宋体" panose="02010600030101010101" pitchFamily="2" charset="-122"/>
              </a:endParaRPr>
            </a:p>
          </p:txBody>
        </p:sp>
        <p:sp>
          <p:nvSpPr>
            <p:cNvPr id="96312" name="AutoShape 9"/>
            <p:cNvSpPr>
              <a:spLocks noChangeArrowheads="1"/>
            </p:cNvSpPr>
            <p:nvPr/>
          </p:nvSpPr>
          <p:spPr bwMode="auto">
            <a:xfrm>
              <a:off x="5931" y="2572"/>
              <a:ext cx="747" cy="765"/>
            </a:xfrm>
            <a:prstGeom prst="hexagon">
              <a:avLst>
                <a:gd name="adj" fmla="val 25000"/>
                <a:gd name="vf" fmla="val 115470"/>
              </a:avLst>
            </a:prstGeom>
            <a:solidFill>
              <a:srgbClr val="FF99CC"/>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D</a:t>
              </a:r>
              <a:endParaRPr lang="en-US" altLang="zh-CN" sz="1600">
                <a:ea typeface="宋体" panose="02010600030101010101" pitchFamily="2" charset="-122"/>
              </a:endParaRPr>
            </a:p>
          </p:txBody>
        </p:sp>
        <p:sp>
          <p:nvSpPr>
            <p:cNvPr id="96313" name="AutoShape 10"/>
            <p:cNvSpPr>
              <a:spLocks noChangeArrowheads="1"/>
            </p:cNvSpPr>
            <p:nvPr/>
          </p:nvSpPr>
          <p:spPr bwMode="auto">
            <a:xfrm>
              <a:off x="4793" y="1802"/>
              <a:ext cx="747" cy="765"/>
            </a:xfrm>
            <a:prstGeom prst="hexagon">
              <a:avLst>
                <a:gd name="adj" fmla="val 25000"/>
                <a:gd name="vf" fmla="val 115470"/>
              </a:avLst>
            </a:prstGeom>
            <a:solidFill>
              <a:srgbClr val="FF99CC"/>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G</a:t>
              </a:r>
              <a:endParaRPr lang="en-US" altLang="zh-CN" sz="1600">
                <a:ea typeface="宋体" panose="02010600030101010101" pitchFamily="2" charset="-122"/>
              </a:endParaRPr>
            </a:p>
          </p:txBody>
        </p:sp>
        <p:sp>
          <p:nvSpPr>
            <p:cNvPr id="96314" name="AutoShape 11"/>
            <p:cNvSpPr>
              <a:spLocks noChangeArrowheads="1"/>
            </p:cNvSpPr>
            <p:nvPr/>
          </p:nvSpPr>
          <p:spPr bwMode="auto">
            <a:xfrm>
              <a:off x="5361" y="2962"/>
              <a:ext cx="747" cy="765"/>
            </a:xfrm>
            <a:prstGeom prst="hexagon">
              <a:avLst>
                <a:gd name="adj" fmla="val 25000"/>
                <a:gd name="vf" fmla="val 115470"/>
              </a:avLst>
            </a:prstGeom>
            <a:solidFill>
              <a:srgbClr val="FF99CC"/>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E</a:t>
              </a:r>
              <a:endParaRPr lang="en-US" altLang="zh-CN" sz="1600">
                <a:ea typeface="宋体" panose="02010600030101010101" pitchFamily="2" charset="-122"/>
              </a:endParaRPr>
            </a:p>
          </p:txBody>
        </p:sp>
        <p:sp>
          <p:nvSpPr>
            <p:cNvPr id="96315" name="AutoShape 12"/>
            <p:cNvSpPr>
              <a:spLocks noChangeArrowheads="1"/>
            </p:cNvSpPr>
            <p:nvPr/>
          </p:nvSpPr>
          <p:spPr bwMode="auto">
            <a:xfrm>
              <a:off x="4793" y="2560"/>
              <a:ext cx="747" cy="765"/>
            </a:xfrm>
            <a:prstGeom prst="hexagon">
              <a:avLst>
                <a:gd name="adj" fmla="val 25000"/>
                <a:gd name="vf" fmla="val 115470"/>
              </a:avLst>
            </a:prstGeom>
            <a:solidFill>
              <a:srgbClr val="FF99CC"/>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F</a:t>
              </a:r>
              <a:endParaRPr lang="en-US" altLang="zh-CN" sz="1600">
                <a:ea typeface="宋体" panose="02010600030101010101" pitchFamily="2" charset="-122"/>
              </a:endParaRPr>
            </a:p>
          </p:txBody>
        </p:sp>
      </p:grpSp>
      <p:grpSp>
        <p:nvGrpSpPr>
          <p:cNvPr id="96259" name="Group 13"/>
          <p:cNvGrpSpPr/>
          <p:nvPr/>
        </p:nvGrpSpPr>
        <p:grpSpPr bwMode="auto">
          <a:xfrm>
            <a:off x="2286000" y="2647950"/>
            <a:ext cx="1519238" cy="1460500"/>
            <a:chOff x="4793" y="1412"/>
            <a:chExt cx="1894" cy="2315"/>
          </a:xfrm>
        </p:grpSpPr>
        <p:sp>
          <p:nvSpPr>
            <p:cNvPr id="96302" name="AutoShape 14"/>
            <p:cNvSpPr>
              <a:spLocks noChangeArrowheads="1"/>
            </p:cNvSpPr>
            <p:nvPr/>
          </p:nvSpPr>
          <p:spPr bwMode="auto">
            <a:xfrm>
              <a:off x="5366" y="2177"/>
              <a:ext cx="748" cy="765"/>
            </a:xfrm>
            <a:prstGeom prst="hexagon">
              <a:avLst>
                <a:gd name="adj" fmla="val 25000"/>
                <a:gd name="vf" fmla="val 115470"/>
              </a:avLst>
            </a:prstGeom>
            <a:solidFill>
              <a:srgbClr val="FFFF99"/>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solidFill>
                    <a:srgbClr val="CC00FF"/>
                  </a:solidFill>
                  <a:latin typeface="Times New Roman" panose="02020603050405020304" pitchFamily="18" charset="0"/>
                  <a:ea typeface="宋体" panose="02010600030101010101" pitchFamily="2" charset="-122"/>
                </a:rPr>
                <a:t>A</a:t>
              </a:r>
              <a:endParaRPr lang="en-US" altLang="zh-CN" sz="1600" b="1">
                <a:solidFill>
                  <a:srgbClr val="CC00FF"/>
                </a:solidFill>
                <a:ea typeface="宋体" panose="02010600030101010101" pitchFamily="2" charset="-122"/>
              </a:endParaRPr>
            </a:p>
          </p:txBody>
        </p:sp>
        <p:sp>
          <p:nvSpPr>
            <p:cNvPr id="96303" name="AutoShape 15"/>
            <p:cNvSpPr>
              <a:spLocks noChangeArrowheads="1"/>
            </p:cNvSpPr>
            <p:nvPr/>
          </p:nvSpPr>
          <p:spPr bwMode="auto">
            <a:xfrm>
              <a:off x="5366" y="1412"/>
              <a:ext cx="746" cy="765"/>
            </a:xfrm>
            <a:prstGeom prst="hexagon">
              <a:avLst>
                <a:gd name="adj" fmla="val 25000"/>
                <a:gd name="vf" fmla="val 115470"/>
              </a:avLst>
            </a:prstGeom>
            <a:solidFill>
              <a:srgbClr val="FFFF99"/>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B</a:t>
              </a:r>
              <a:endParaRPr lang="en-US" altLang="zh-CN" sz="1600">
                <a:ea typeface="宋体" panose="02010600030101010101" pitchFamily="2" charset="-122"/>
              </a:endParaRPr>
            </a:p>
          </p:txBody>
        </p:sp>
        <p:sp>
          <p:nvSpPr>
            <p:cNvPr id="96304" name="AutoShape 16"/>
            <p:cNvSpPr>
              <a:spLocks noChangeArrowheads="1"/>
            </p:cNvSpPr>
            <p:nvPr/>
          </p:nvSpPr>
          <p:spPr bwMode="auto">
            <a:xfrm>
              <a:off x="5939" y="1793"/>
              <a:ext cx="748" cy="765"/>
            </a:xfrm>
            <a:prstGeom prst="hexagon">
              <a:avLst>
                <a:gd name="adj" fmla="val 25000"/>
                <a:gd name="vf" fmla="val 115470"/>
              </a:avLst>
            </a:prstGeom>
            <a:solidFill>
              <a:srgbClr val="FFFF99"/>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C</a:t>
              </a:r>
              <a:endParaRPr lang="en-US" altLang="zh-CN" sz="1600">
                <a:ea typeface="宋体" panose="02010600030101010101" pitchFamily="2" charset="-122"/>
              </a:endParaRPr>
            </a:p>
          </p:txBody>
        </p:sp>
        <p:sp>
          <p:nvSpPr>
            <p:cNvPr id="96305" name="AutoShape 17"/>
            <p:cNvSpPr>
              <a:spLocks noChangeArrowheads="1"/>
            </p:cNvSpPr>
            <p:nvPr/>
          </p:nvSpPr>
          <p:spPr bwMode="auto">
            <a:xfrm>
              <a:off x="5931" y="2572"/>
              <a:ext cx="747" cy="765"/>
            </a:xfrm>
            <a:prstGeom prst="hexagon">
              <a:avLst>
                <a:gd name="adj" fmla="val 25000"/>
                <a:gd name="vf" fmla="val 115470"/>
              </a:avLst>
            </a:prstGeom>
            <a:solidFill>
              <a:srgbClr val="FFFF99"/>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D</a:t>
              </a:r>
              <a:endParaRPr lang="en-US" altLang="zh-CN" sz="1600">
                <a:ea typeface="宋体" panose="02010600030101010101" pitchFamily="2" charset="-122"/>
              </a:endParaRPr>
            </a:p>
          </p:txBody>
        </p:sp>
        <p:sp>
          <p:nvSpPr>
            <p:cNvPr id="96306" name="AutoShape 18"/>
            <p:cNvSpPr>
              <a:spLocks noChangeArrowheads="1"/>
            </p:cNvSpPr>
            <p:nvPr/>
          </p:nvSpPr>
          <p:spPr bwMode="auto">
            <a:xfrm>
              <a:off x="4793" y="1802"/>
              <a:ext cx="747" cy="765"/>
            </a:xfrm>
            <a:prstGeom prst="hexagon">
              <a:avLst>
                <a:gd name="adj" fmla="val 25000"/>
                <a:gd name="vf" fmla="val 115470"/>
              </a:avLst>
            </a:prstGeom>
            <a:solidFill>
              <a:srgbClr val="FFFF99"/>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G</a:t>
              </a:r>
              <a:endParaRPr lang="en-US" altLang="zh-CN" sz="1600">
                <a:ea typeface="宋体" panose="02010600030101010101" pitchFamily="2" charset="-122"/>
              </a:endParaRPr>
            </a:p>
          </p:txBody>
        </p:sp>
        <p:sp>
          <p:nvSpPr>
            <p:cNvPr id="96307" name="AutoShape 19"/>
            <p:cNvSpPr>
              <a:spLocks noChangeArrowheads="1"/>
            </p:cNvSpPr>
            <p:nvPr/>
          </p:nvSpPr>
          <p:spPr bwMode="auto">
            <a:xfrm>
              <a:off x="5361" y="2962"/>
              <a:ext cx="747" cy="765"/>
            </a:xfrm>
            <a:prstGeom prst="hexagon">
              <a:avLst>
                <a:gd name="adj" fmla="val 25000"/>
                <a:gd name="vf" fmla="val 115470"/>
              </a:avLst>
            </a:prstGeom>
            <a:solidFill>
              <a:srgbClr val="FFFF99"/>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E</a:t>
              </a:r>
              <a:endParaRPr lang="en-US" altLang="zh-CN" sz="1600">
                <a:ea typeface="宋体" panose="02010600030101010101" pitchFamily="2" charset="-122"/>
              </a:endParaRPr>
            </a:p>
          </p:txBody>
        </p:sp>
        <p:sp>
          <p:nvSpPr>
            <p:cNvPr id="96308" name="AutoShape 20"/>
            <p:cNvSpPr>
              <a:spLocks noChangeArrowheads="1"/>
            </p:cNvSpPr>
            <p:nvPr/>
          </p:nvSpPr>
          <p:spPr bwMode="auto">
            <a:xfrm>
              <a:off x="4793" y="2560"/>
              <a:ext cx="747" cy="765"/>
            </a:xfrm>
            <a:prstGeom prst="hexagon">
              <a:avLst>
                <a:gd name="adj" fmla="val 25000"/>
                <a:gd name="vf" fmla="val 115470"/>
              </a:avLst>
            </a:prstGeom>
            <a:solidFill>
              <a:srgbClr val="FFFF99"/>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F</a:t>
              </a:r>
              <a:endParaRPr lang="en-US" altLang="zh-CN" sz="1600">
                <a:ea typeface="宋体" panose="02010600030101010101" pitchFamily="2" charset="-122"/>
              </a:endParaRPr>
            </a:p>
          </p:txBody>
        </p:sp>
      </p:grpSp>
      <p:grpSp>
        <p:nvGrpSpPr>
          <p:cNvPr id="96260" name="Group 21"/>
          <p:cNvGrpSpPr/>
          <p:nvPr/>
        </p:nvGrpSpPr>
        <p:grpSpPr bwMode="auto">
          <a:xfrm>
            <a:off x="3660775" y="2884488"/>
            <a:ext cx="1517650" cy="1460500"/>
            <a:chOff x="4793" y="1412"/>
            <a:chExt cx="1894" cy="2315"/>
          </a:xfrm>
        </p:grpSpPr>
        <p:sp>
          <p:nvSpPr>
            <p:cNvPr id="96295" name="AutoShape 22"/>
            <p:cNvSpPr>
              <a:spLocks noChangeArrowheads="1"/>
            </p:cNvSpPr>
            <p:nvPr/>
          </p:nvSpPr>
          <p:spPr bwMode="auto">
            <a:xfrm>
              <a:off x="5366" y="2177"/>
              <a:ext cx="748" cy="765"/>
            </a:xfrm>
            <a:prstGeom prst="hexagon">
              <a:avLst>
                <a:gd name="adj" fmla="val 25000"/>
                <a:gd name="vf" fmla="val 115470"/>
              </a:avLst>
            </a:prstGeom>
            <a:solidFill>
              <a:srgbClr val="FFFF00"/>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solidFill>
                    <a:srgbClr val="CC00FF"/>
                  </a:solidFill>
                  <a:latin typeface="Times New Roman" panose="02020603050405020304" pitchFamily="18" charset="0"/>
                  <a:ea typeface="宋体" panose="02010600030101010101" pitchFamily="2" charset="-122"/>
                </a:rPr>
                <a:t>A</a:t>
              </a:r>
              <a:endParaRPr lang="en-US" altLang="zh-CN" sz="1600" b="1">
                <a:solidFill>
                  <a:srgbClr val="CC00FF"/>
                </a:solidFill>
                <a:ea typeface="宋体" panose="02010600030101010101" pitchFamily="2" charset="-122"/>
              </a:endParaRPr>
            </a:p>
          </p:txBody>
        </p:sp>
        <p:sp>
          <p:nvSpPr>
            <p:cNvPr id="96296" name="AutoShape 23"/>
            <p:cNvSpPr>
              <a:spLocks noChangeArrowheads="1"/>
            </p:cNvSpPr>
            <p:nvPr/>
          </p:nvSpPr>
          <p:spPr bwMode="auto">
            <a:xfrm>
              <a:off x="5366" y="1412"/>
              <a:ext cx="746" cy="765"/>
            </a:xfrm>
            <a:prstGeom prst="hexagon">
              <a:avLst>
                <a:gd name="adj" fmla="val 25000"/>
                <a:gd name="vf" fmla="val 115470"/>
              </a:avLst>
            </a:prstGeom>
            <a:solidFill>
              <a:srgbClr val="FFFF0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B</a:t>
              </a:r>
              <a:endParaRPr lang="en-US" altLang="zh-CN" sz="1600">
                <a:ea typeface="宋体" panose="02010600030101010101" pitchFamily="2" charset="-122"/>
              </a:endParaRPr>
            </a:p>
          </p:txBody>
        </p:sp>
        <p:sp>
          <p:nvSpPr>
            <p:cNvPr id="96297" name="AutoShape 24"/>
            <p:cNvSpPr>
              <a:spLocks noChangeArrowheads="1"/>
            </p:cNvSpPr>
            <p:nvPr/>
          </p:nvSpPr>
          <p:spPr bwMode="auto">
            <a:xfrm>
              <a:off x="5939" y="1793"/>
              <a:ext cx="748" cy="765"/>
            </a:xfrm>
            <a:prstGeom prst="hexagon">
              <a:avLst>
                <a:gd name="adj" fmla="val 25000"/>
                <a:gd name="vf" fmla="val 115470"/>
              </a:avLst>
            </a:prstGeom>
            <a:solidFill>
              <a:srgbClr val="FFFF0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C</a:t>
              </a:r>
              <a:endParaRPr lang="en-US" altLang="zh-CN" sz="1600">
                <a:ea typeface="宋体" panose="02010600030101010101" pitchFamily="2" charset="-122"/>
              </a:endParaRPr>
            </a:p>
          </p:txBody>
        </p:sp>
        <p:sp>
          <p:nvSpPr>
            <p:cNvPr id="96298" name="AutoShape 25"/>
            <p:cNvSpPr>
              <a:spLocks noChangeArrowheads="1"/>
            </p:cNvSpPr>
            <p:nvPr/>
          </p:nvSpPr>
          <p:spPr bwMode="auto">
            <a:xfrm>
              <a:off x="5931" y="2572"/>
              <a:ext cx="747" cy="765"/>
            </a:xfrm>
            <a:prstGeom prst="hexagon">
              <a:avLst>
                <a:gd name="adj" fmla="val 25000"/>
                <a:gd name="vf" fmla="val 115470"/>
              </a:avLst>
            </a:prstGeom>
            <a:solidFill>
              <a:srgbClr val="FFFF0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D</a:t>
              </a:r>
              <a:endParaRPr lang="en-US" altLang="zh-CN" sz="1600">
                <a:ea typeface="宋体" panose="02010600030101010101" pitchFamily="2" charset="-122"/>
              </a:endParaRPr>
            </a:p>
          </p:txBody>
        </p:sp>
        <p:sp>
          <p:nvSpPr>
            <p:cNvPr id="96299" name="AutoShape 26"/>
            <p:cNvSpPr>
              <a:spLocks noChangeArrowheads="1"/>
            </p:cNvSpPr>
            <p:nvPr/>
          </p:nvSpPr>
          <p:spPr bwMode="auto">
            <a:xfrm>
              <a:off x="4793" y="1802"/>
              <a:ext cx="747" cy="765"/>
            </a:xfrm>
            <a:prstGeom prst="hexagon">
              <a:avLst>
                <a:gd name="adj" fmla="val 25000"/>
                <a:gd name="vf" fmla="val 115470"/>
              </a:avLst>
            </a:prstGeom>
            <a:solidFill>
              <a:srgbClr val="FFFF0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G</a:t>
              </a:r>
              <a:endParaRPr lang="en-US" altLang="zh-CN" sz="1600">
                <a:ea typeface="宋体" panose="02010600030101010101" pitchFamily="2" charset="-122"/>
              </a:endParaRPr>
            </a:p>
          </p:txBody>
        </p:sp>
        <p:sp>
          <p:nvSpPr>
            <p:cNvPr id="96300" name="AutoShape 27"/>
            <p:cNvSpPr>
              <a:spLocks noChangeArrowheads="1"/>
            </p:cNvSpPr>
            <p:nvPr/>
          </p:nvSpPr>
          <p:spPr bwMode="auto">
            <a:xfrm>
              <a:off x="5361" y="2962"/>
              <a:ext cx="747" cy="765"/>
            </a:xfrm>
            <a:prstGeom prst="hexagon">
              <a:avLst>
                <a:gd name="adj" fmla="val 25000"/>
                <a:gd name="vf" fmla="val 115470"/>
              </a:avLst>
            </a:prstGeom>
            <a:solidFill>
              <a:srgbClr val="FFFF0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E</a:t>
              </a:r>
              <a:endParaRPr lang="en-US" altLang="zh-CN" sz="1600">
                <a:ea typeface="宋体" panose="02010600030101010101" pitchFamily="2" charset="-122"/>
              </a:endParaRPr>
            </a:p>
          </p:txBody>
        </p:sp>
        <p:sp>
          <p:nvSpPr>
            <p:cNvPr id="96301" name="AutoShape 28"/>
            <p:cNvSpPr>
              <a:spLocks noChangeArrowheads="1"/>
            </p:cNvSpPr>
            <p:nvPr/>
          </p:nvSpPr>
          <p:spPr bwMode="auto">
            <a:xfrm>
              <a:off x="4793" y="2560"/>
              <a:ext cx="747" cy="765"/>
            </a:xfrm>
            <a:prstGeom prst="hexagon">
              <a:avLst>
                <a:gd name="adj" fmla="val 25000"/>
                <a:gd name="vf" fmla="val 115470"/>
              </a:avLst>
            </a:prstGeom>
            <a:solidFill>
              <a:srgbClr val="FFFF0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F</a:t>
              </a:r>
              <a:endParaRPr lang="en-US" altLang="zh-CN" sz="1600">
                <a:ea typeface="宋体" panose="02010600030101010101" pitchFamily="2" charset="-122"/>
              </a:endParaRPr>
            </a:p>
          </p:txBody>
        </p:sp>
      </p:grpSp>
      <p:grpSp>
        <p:nvGrpSpPr>
          <p:cNvPr id="96261" name="Group 29"/>
          <p:cNvGrpSpPr/>
          <p:nvPr/>
        </p:nvGrpSpPr>
        <p:grpSpPr bwMode="auto">
          <a:xfrm>
            <a:off x="4567238" y="1917700"/>
            <a:ext cx="1519237" cy="1460500"/>
            <a:chOff x="4793" y="1412"/>
            <a:chExt cx="1894" cy="2315"/>
          </a:xfrm>
        </p:grpSpPr>
        <p:sp>
          <p:nvSpPr>
            <p:cNvPr id="96288" name="AutoShape 30"/>
            <p:cNvSpPr>
              <a:spLocks noChangeArrowheads="1"/>
            </p:cNvSpPr>
            <p:nvPr/>
          </p:nvSpPr>
          <p:spPr bwMode="auto">
            <a:xfrm>
              <a:off x="5366" y="2177"/>
              <a:ext cx="748" cy="765"/>
            </a:xfrm>
            <a:prstGeom prst="hexagon">
              <a:avLst>
                <a:gd name="adj" fmla="val 25000"/>
                <a:gd name="vf" fmla="val 115470"/>
              </a:avLst>
            </a:prstGeom>
            <a:solidFill>
              <a:srgbClr val="CCFFCC"/>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solidFill>
                    <a:srgbClr val="CC00FF"/>
                  </a:solidFill>
                  <a:latin typeface="Times New Roman" panose="02020603050405020304" pitchFamily="18" charset="0"/>
                  <a:ea typeface="宋体" panose="02010600030101010101" pitchFamily="2" charset="-122"/>
                </a:rPr>
                <a:t>A</a:t>
              </a:r>
              <a:endParaRPr lang="en-US" altLang="zh-CN" sz="1600" b="1">
                <a:solidFill>
                  <a:srgbClr val="CC00FF"/>
                </a:solidFill>
                <a:ea typeface="宋体" panose="02010600030101010101" pitchFamily="2" charset="-122"/>
              </a:endParaRPr>
            </a:p>
          </p:txBody>
        </p:sp>
        <p:sp>
          <p:nvSpPr>
            <p:cNvPr id="96289" name="AutoShape 31"/>
            <p:cNvSpPr>
              <a:spLocks noChangeArrowheads="1"/>
            </p:cNvSpPr>
            <p:nvPr/>
          </p:nvSpPr>
          <p:spPr bwMode="auto">
            <a:xfrm>
              <a:off x="5366" y="1412"/>
              <a:ext cx="746" cy="765"/>
            </a:xfrm>
            <a:prstGeom prst="hexagon">
              <a:avLst>
                <a:gd name="adj" fmla="val 25000"/>
                <a:gd name="vf" fmla="val 115470"/>
              </a:avLst>
            </a:prstGeom>
            <a:solidFill>
              <a:srgbClr val="CCFFCC"/>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B</a:t>
              </a:r>
              <a:endParaRPr lang="en-US" altLang="zh-CN" sz="1600">
                <a:ea typeface="宋体" panose="02010600030101010101" pitchFamily="2" charset="-122"/>
              </a:endParaRPr>
            </a:p>
          </p:txBody>
        </p:sp>
        <p:sp>
          <p:nvSpPr>
            <p:cNvPr id="96290" name="AutoShape 32"/>
            <p:cNvSpPr>
              <a:spLocks noChangeArrowheads="1"/>
            </p:cNvSpPr>
            <p:nvPr/>
          </p:nvSpPr>
          <p:spPr bwMode="auto">
            <a:xfrm>
              <a:off x="5939" y="1793"/>
              <a:ext cx="748" cy="765"/>
            </a:xfrm>
            <a:prstGeom prst="hexagon">
              <a:avLst>
                <a:gd name="adj" fmla="val 25000"/>
                <a:gd name="vf" fmla="val 115470"/>
              </a:avLst>
            </a:prstGeom>
            <a:solidFill>
              <a:srgbClr val="CCFFCC"/>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C</a:t>
              </a:r>
              <a:endParaRPr lang="en-US" altLang="zh-CN" sz="1600">
                <a:ea typeface="宋体" panose="02010600030101010101" pitchFamily="2" charset="-122"/>
              </a:endParaRPr>
            </a:p>
          </p:txBody>
        </p:sp>
        <p:sp>
          <p:nvSpPr>
            <p:cNvPr id="96291" name="AutoShape 33"/>
            <p:cNvSpPr>
              <a:spLocks noChangeArrowheads="1"/>
            </p:cNvSpPr>
            <p:nvPr/>
          </p:nvSpPr>
          <p:spPr bwMode="auto">
            <a:xfrm>
              <a:off x="5931" y="2572"/>
              <a:ext cx="747" cy="765"/>
            </a:xfrm>
            <a:prstGeom prst="hexagon">
              <a:avLst>
                <a:gd name="adj" fmla="val 25000"/>
                <a:gd name="vf" fmla="val 115470"/>
              </a:avLst>
            </a:prstGeom>
            <a:solidFill>
              <a:srgbClr val="CCFFCC"/>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D</a:t>
              </a:r>
              <a:endParaRPr lang="en-US" altLang="zh-CN" sz="1600">
                <a:ea typeface="宋体" panose="02010600030101010101" pitchFamily="2" charset="-122"/>
              </a:endParaRPr>
            </a:p>
          </p:txBody>
        </p:sp>
        <p:sp>
          <p:nvSpPr>
            <p:cNvPr id="96292" name="AutoShape 34"/>
            <p:cNvSpPr>
              <a:spLocks noChangeArrowheads="1"/>
            </p:cNvSpPr>
            <p:nvPr/>
          </p:nvSpPr>
          <p:spPr bwMode="auto">
            <a:xfrm>
              <a:off x="4793" y="1802"/>
              <a:ext cx="747" cy="765"/>
            </a:xfrm>
            <a:prstGeom prst="hexagon">
              <a:avLst>
                <a:gd name="adj" fmla="val 25000"/>
                <a:gd name="vf" fmla="val 115470"/>
              </a:avLst>
            </a:prstGeom>
            <a:solidFill>
              <a:srgbClr val="CCFFCC"/>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G</a:t>
              </a:r>
              <a:endParaRPr lang="en-US" altLang="zh-CN" sz="1600">
                <a:ea typeface="宋体" panose="02010600030101010101" pitchFamily="2" charset="-122"/>
              </a:endParaRPr>
            </a:p>
          </p:txBody>
        </p:sp>
        <p:sp>
          <p:nvSpPr>
            <p:cNvPr id="96293" name="AutoShape 35"/>
            <p:cNvSpPr>
              <a:spLocks noChangeArrowheads="1"/>
            </p:cNvSpPr>
            <p:nvPr/>
          </p:nvSpPr>
          <p:spPr bwMode="auto">
            <a:xfrm>
              <a:off x="5361" y="2962"/>
              <a:ext cx="747" cy="765"/>
            </a:xfrm>
            <a:prstGeom prst="hexagon">
              <a:avLst>
                <a:gd name="adj" fmla="val 25000"/>
                <a:gd name="vf" fmla="val 115470"/>
              </a:avLst>
            </a:prstGeom>
            <a:solidFill>
              <a:srgbClr val="CCFFCC"/>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E</a:t>
              </a:r>
              <a:endParaRPr lang="en-US" altLang="zh-CN" sz="1600">
                <a:ea typeface="宋体" panose="02010600030101010101" pitchFamily="2" charset="-122"/>
              </a:endParaRPr>
            </a:p>
          </p:txBody>
        </p:sp>
        <p:sp>
          <p:nvSpPr>
            <p:cNvPr id="96294" name="AutoShape 36"/>
            <p:cNvSpPr>
              <a:spLocks noChangeArrowheads="1"/>
            </p:cNvSpPr>
            <p:nvPr/>
          </p:nvSpPr>
          <p:spPr bwMode="auto">
            <a:xfrm>
              <a:off x="4793" y="2560"/>
              <a:ext cx="747" cy="765"/>
            </a:xfrm>
            <a:prstGeom prst="hexagon">
              <a:avLst>
                <a:gd name="adj" fmla="val 25000"/>
                <a:gd name="vf" fmla="val 115470"/>
              </a:avLst>
            </a:prstGeom>
            <a:solidFill>
              <a:srgbClr val="CCFFCC"/>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F</a:t>
              </a:r>
              <a:endParaRPr lang="en-US" altLang="zh-CN" sz="1600">
                <a:ea typeface="宋体" panose="02010600030101010101" pitchFamily="2" charset="-122"/>
              </a:endParaRPr>
            </a:p>
          </p:txBody>
        </p:sp>
      </p:grpSp>
      <p:grpSp>
        <p:nvGrpSpPr>
          <p:cNvPr id="96262" name="Group 37"/>
          <p:cNvGrpSpPr/>
          <p:nvPr/>
        </p:nvGrpSpPr>
        <p:grpSpPr bwMode="auto">
          <a:xfrm>
            <a:off x="5033963" y="3125788"/>
            <a:ext cx="1519237" cy="1460500"/>
            <a:chOff x="4793" y="1412"/>
            <a:chExt cx="1894" cy="2315"/>
          </a:xfrm>
        </p:grpSpPr>
        <p:sp>
          <p:nvSpPr>
            <p:cNvPr id="96281" name="AutoShape 38"/>
            <p:cNvSpPr>
              <a:spLocks noChangeArrowheads="1"/>
            </p:cNvSpPr>
            <p:nvPr/>
          </p:nvSpPr>
          <p:spPr bwMode="auto">
            <a:xfrm>
              <a:off x="5366" y="2177"/>
              <a:ext cx="748" cy="765"/>
            </a:xfrm>
            <a:prstGeom prst="hexagon">
              <a:avLst>
                <a:gd name="adj" fmla="val 25000"/>
                <a:gd name="vf" fmla="val 115470"/>
              </a:avLst>
            </a:prstGeom>
            <a:solidFill>
              <a:srgbClr val="C0C0C0"/>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solidFill>
                    <a:srgbClr val="CC00FF"/>
                  </a:solidFill>
                  <a:latin typeface="Times New Roman" panose="02020603050405020304" pitchFamily="18" charset="0"/>
                  <a:ea typeface="宋体" panose="02010600030101010101" pitchFamily="2" charset="-122"/>
                </a:rPr>
                <a:t>A</a:t>
              </a:r>
              <a:endParaRPr lang="en-US" altLang="zh-CN" sz="1600" b="1">
                <a:solidFill>
                  <a:srgbClr val="CC00FF"/>
                </a:solidFill>
                <a:latin typeface="Times New Roman" panose="02020603050405020304" pitchFamily="18" charset="0"/>
                <a:ea typeface="宋体" panose="02010600030101010101" pitchFamily="2" charset="-122"/>
              </a:endParaRPr>
            </a:p>
          </p:txBody>
        </p:sp>
        <p:sp>
          <p:nvSpPr>
            <p:cNvPr id="96282" name="AutoShape 39"/>
            <p:cNvSpPr>
              <a:spLocks noChangeArrowheads="1"/>
            </p:cNvSpPr>
            <p:nvPr/>
          </p:nvSpPr>
          <p:spPr bwMode="auto">
            <a:xfrm>
              <a:off x="5366" y="1412"/>
              <a:ext cx="746" cy="765"/>
            </a:xfrm>
            <a:prstGeom prst="hexagon">
              <a:avLst>
                <a:gd name="adj" fmla="val 25000"/>
                <a:gd name="vf" fmla="val 115470"/>
              </a:avLst>
            </a:prstGeom>
            <a:solidFill>
              <a:srgbClr val="C0C0C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B</a:t>
              </a:r>
              <a:endParaRPr lang="en-US" altLang="zh-CN" sz="1600">
                <a:ea typeface="宋体" panose="02010600030101010101" pitchFamily="2" charset="-122"/>
              </a:endParaRPr>
            </a:p>
          </p:txBody>
        </p:sp>
        <p:sp>
          <p:nvSpPr>
            <p:cNvPr id="96283" name="AutoShape 40"/>
            <p:cNvSpPr>
              <a:spLocks noChangeArrowheads="1"/>
            </p:cNvSpPr>
            <p:nvPr/>
          </p:nvSpPr>
          <p:spPr bwMode="auto">
            <a:xfrm>
              <a:off x="5939" y="1793"/>
              <a:ext cx="748" cy="765"/>
            </a:xfrm>
            <a:prstGeom prst="hexagon">
              <a:avLst>
                <a:gd name="adj" fmla="val 25000"/>
                <a:gd name="vf" fmla="val 115470"/>
              </a:avLst>
            </a:prstGeom>
            <a:solidFill>
              <a:srgbClr val="C0C0C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C</a:t>
              </a:r>
              <a:endParaRPr lang="en-US" altLang="zh-CN" sz="1600">
                <a:ea typeface="宋体" panose="02010600030101010101" pitchFamily="2" charset="-122"/>
              </a:endParaRPr>
            </a:p>
          </p:txBody>
        </p:sp>
        <p:sp>
          <p:nvSpPr>
            <p:cNvPr id="96284" name="AutoShape 41"/>
            <p:cNvSpPr>
              <a:spLocks noChangeArrowheads="1"/>
            </p:cNvSpPr>
            <p:nvPr/>
          </p:nvSpPr>
          <p:spPr bwMode="auto">
            <a:xfrm>
              <a:off x="5931" y="2572"/>
              <a:ext cx="747" cy="765"/>
            </a:xfrm>
            <a:prstGeom prst="hexagon">
              <a:avLst>
                <a:gd name="adj" fmla="val 25000"/>
                <a:gd name="vf" fmla="val 115470"/>
              </a:avLst>
            </a:prstGeom>
            <a:solidFill>
              <a:srgbClr val="C0C0C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D</a:t>
              </a:r>
              <a:endParaRPr lang="en-US" altLang="zh-CN" sz="1600">
                <a:ea typeface="宋体" panose="02010600030101010101" pitchFamily="2" charset="-122"/>
              </a:endParaRPr>
            </a:p>
          </p:txBody>
        </p:sp>
        <p:sp>
          <p:nvSpPr>
            <p:cNvPr id="96285" name="AutoShape 42"/>
            <p:cNvSpPr>
              <a:spLocks noChangeArrowheads="1"/>
            </p:cNvSpPr>
            <p:nvPr/>
          </p:nvSpPr>
          <p:spPr bwMode="auto">
            <a:xfrm>
              <a:off x="4793" y="1802"/>
              <a:ext cx="747" cy="765"/>
            </a:xfrm>
            <a:prstGeom prst="hexagon">
              <a:avLst>
                <a:gd name="adj" fmla="val 25000"/>
                <a:gd name="vf" fmla="val 115470"/>
              </a:avLst>
            </a:prstGeom>
            <a:solidFill>
              <a:srgbClr val="C0C0C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G</a:t>
              </a:r>
              <a:endParaRPr lang="en-US" altLang="zh-CN" sz="1600">
                <a:ea typeface="宋体" panose="02010600030101010101" pitchFamily="2" charset="-122"/>
              </a:endParaRPr>
            </a:p>
          </p:txBody>
        </p:sp>
        <p:sp>
          <p:nvSpPr>
            <p:cNvPr id="96286" name="AutoShape 43"/>
            <p:cNvSpPr>
              <a:spLocks noChangeArrowheads="1"/>
            </p:cNvSpPr>
            <p:nvPr/>
          </p:nvSpPr>
          <p:spPr bwMode="auto">
            <a:xfrm>
              <a:off x="5361" y="2962"/>
              <a:ext cx="747" cy="765"/>
            </a:xfrm>
            <a:prstGeom prst="hexagon">
              <a:avLst>
                <a:gd name="adj" fmla="val 25000"/>
                <a:gd name="vf" fmla="val 115470"/>
              </a:avLst>
            </a:prstGeom>
            <a:solidFill>
              <a:srgbClr val="C0C0C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E</a:t>
              </a:r>
              <a:endParaRPr lang="en-US" altLang="zh-CN" sz="1600">
                <a:ea typeface="宋体" panose="02010600030101010101" pitchFamily="2" charset="-122"/>
              </a:endParaRPr>
            </a:p>
          </p:txBody>
        </p:sp>
        <p:sp>
          <p:nvSpPr>
            <p:cNvPr id="96287" name="AutoShape 44"/>
            <p:cNvSpPr>
              <a:spLocks noChangeArrowheads="1"/>
            </p:cNvSpPr>
            <p:nvPr/>
          </p:nvSpPr>
          <p:spPr bwMode="auto">
            <a:xfrm>
              <a:off x="4793" y="2560"/>
              <a:ext cx="747" cy="765"/>
            </a:xfrm>
            <a:prstGeom prst="hexagon">
              <a:avLst>
                <a:gd name="adj" fmla="val 25000"/>
                <a:gd name="vf" fmla="val 115470"/>
              </a:avLst>
            </a:prstGeom>
            <a:solidFill>
              <a:srgbClr val="C0C0C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F</a:t>
              </a:r>
              <a:endParaRPr lang="en-US" altLang="zh-CN" sz="1600">
                <a:ea typeface="宋体" panose="02010600030101010101" pitchFamily="2" charset="-122"/>
              </a:endParaRPr>
            </a:p>
          </p:txBody>
        </p:sp>
      </p:grpSp>
      <p:grpSp>
        <p:nvGrpSpPr>
          <p:cNvPr id="96263" name="Group 45"/>
          <p:cNvGrpSpPr/>
          <p:nvPr/>
        </p:nvGrpSpPr>
        <p:grpSpPr bwMode="auto">
          <a:xfrm>
            <a:off x="2751138" y="3852863"/>
            <a:ext cx="1519237" cy="1460500"/>
            <a:chOff x="4793" y="1412"/>
            <a:chExt cx="1894" cy="2315"/>
          </a:xfrm>
        </p:grpSpPr>
        <p:sp>
          <p:nvSpPr>
            <p:cNvPr id="96274" name="AutoShape 46"/>
            <p:cNvSpPr>
              <a:spLocks noChangeArrowheads="1"/>
            </p:cNvSpPr>
            <p:nvPr/>
          </p:nvSpPr>
          <p:spPr bwMode="auto">
            <a:xfrm>
              <a:off x="5366" y="2177"/>
              <a:ext cx="748" cy="765"/>
            </a:xfrm>
            <a:prstGeom prst="hexagon">
              <a:avLst>
                <a:gd name="adj" fmla="val 25000"/>
                <a:gd name="vf" fmla="val 115470"/>
              </a:avLst>
            </a:prstGeom>
            <a:solidFill>
              <a:srgbClr val="00FF00"/>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solidFill>
                    <a:srgbClr val="CC00FF"/>
                  </a:solidFill>
                  <a:latin typeface="Times New Roman" panose="02020603050405020304" pitchFamily="18" charset="0"/>
                  <a:ea typeface="宋体" panose="02010600030101010101" pitchFamily="2" charset="-122"/>
                </a:rPr>
                <a:t>A</a:t>
              </a:r>
              <a:endParaRPr lang="en-US" altLang="zh-CN" sz="1600" b="1">
                <a:solidFill>
                  <a:srgbClr val="CC00FF"/>
                </a:solidFill>
                <a:ea typeface="宋体" panose="02010600030101010101" pitchFamily="2" charset="-122"/>
              </a:endParaRPr>
            </a:p>
          </p:txBody>
        </p:sp>
        <p:sp>
          <p:nvSpPr>
            <p:cNvPr id="96275" name="AutoShape 47"/>
            <p:cNvSpPr>
              <a:spLocks noChangeArrowheads="1"/>
            </p:cNvSpPr>
            <p:nvPr/>
          </p:nvSpPr>
          <p:spPr bwMode="auto">
            <a:xfrm>
              <a:off x="5366" y="1412"/>
              <a:ext cx="746" cy="765"/>
            </a:xfrm>
            <a:prstGeom prst="hexagon">
              <a:avLst>
                <a:gd name="adj" fmla="val 25000"/>
                <a:gd name="vf" fmla="val 115470"/>
              </a:avLst>
            </a:prstGeom>
            <a:solidFill>
              <a:srgbClr val="00FF0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B</a:t>
              </a:r>
              <a:endParaRPr lang="en-US" altLang="zh-CN" sz="1600">
                <a:ea typeface="宋体" panose="02010600030101010101" pitchFamily="2" charset="-122"/>
              </a:endParaRPr>
            </a:p>
          </p:txBody>
        </p:sp>
        <p:sp>
          <p:nvSpPr>
            <p:cNvPr id="96276" name="AutoShape 48"/>
            <p:cNvSpPr>
              <a:spLocks noChangeArrowheads="1"/>
            </p:cNvSpPr>
            <p:nvPr/>
          </p:nvSpPr>
          <p:spPr bwMode="auto">
            <a:xfrm>
              <a:off x="5939" y="1793"/>
              <a:ext cx="748" cy="765"/>
            </a:xfrm>
            <a:prstGeom prst="hexagon">
              <a:avLst>
                <a:gd name="adj" fmla="val 25000"/>
                <a:gd name="vf" fmla="val 115470"/>
              </a:avLst>
            </a:prstGeom>
            <a:solidFill>
              <a:srgbClr val="00FF0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C</a:t>
              </a:r>
              <a:endParaRPr lang="en-US" altLang="zh-CN" sz="1600">
                <a:ea typeface="宋体" panose="02010600030101010101" pitchFamily="2" charset="-122"/>
              </a:endParaRPr>
            </a:p>
          </p:txBody>
        </p:sp>
        <p:sp>
          <p:nvSpPr>
            <p:cNvPr id="96277" name="AutoShape 49"/>
            <p:cNvSpPr>
              <a:spLocks noChangeArrowheads="1"/>
            </p:cNvSpPr>
            <p:nvPr/>
          </p:nvSpPr>
          <p:spPr bwMode="auto">
            <a:xfrm>
              <a:off x="5931" y="2572"/>
              <a:ext cx="747" cy="765"/>
            </a:xfrm>
            <a:prstGeom prst="hexagon">
              <a:avLst>
                <a:gd name="adj" fmla="val 25000"/>
                <a:gd name="vf" fmla="val 115470"/>
              </a:avLst>
            </a:prstGeom>
            <a:solidFill>
              <a:srgbClr val="00FF0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D</a:t>
              </a:r>
              <a:endParaRPr lang="en-US" altLang="zh-CN" sz="1600">
                <a:ea typeface="宋体" panose="02010600030101010101" pitchFamily="2" charset="-122"/>
              </a:endParaRPr>
            </a:p>
          </p:txBody>
        </p:sp>
        <p:sp>
          <p:nvSpPr>
            <p:cNvPr id="96278" name="AutoShape 50"/>
            <p:cNvSpPr>
              <a:spLocks noChangeArrowheads="1"/>
            </p:cNvSpPr>
            <p:nvPr/>
          </p:nvSpPr>
          <p:spPr bwMode="auto">
            <a:xfrm>
              <a:off x="4793" y="1802"/>
              <a:ext cx="747" cy="765"/>
            </a:xfrm>
            <a:prstGeom prst="hexagon">
              <a:avLst>
                <a:gd name="adj" fmla="val 25000"/>
                <a:gd name="vf" fmla="val 115470"/>
              </a:avLst>
            </a:prstGeom>
            <a:solidFill>
              <a:srgbClr val="00FF0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G</a:t>
              </a:r>
              <a:endParaRPr lang="en-US" altLang="zh-CN" sz="1600">
                <a:ea typeface="宋体" panose="02010600030101010101" pitchFamily="2" charset="-122"/>
              </a:endParaRPr>
            </a:p>
          </p:txBody>
        </p:sp>
        <p:sp>
          <p:nvSpPr>
            <p:cNvPr id="96279" name="AutoShape 51"/>
            <p:cNvSpPr>
              <a:spLocks noChangeArrowheads="1"/>
            </p:cNvSpPr>
            <p:nvPr/>
          </p:nvSpPr>
          <p:spPr bwMode="auto">
            <a:xfrm>
              <a:off x="5361" y="2962"/>
              <a:ext cx="747" cy="765"/>
            </a:xfrm>
            <a:prstGeom prst="hexagon">
              <a:avLst>
                <a:gd name="adj" fmla="val 25000"/>
                <a:gd name="vf" fmla="val 115470"/>
              </a:avLst>
            </a:prstGeom>
            <a:solidFill>
              <a:srgbClr val="00FF0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E</a:t>
              </a:r>
              <a:endParaRPr lang="en-US" altLang="zh-CN" sz="1600">
                <a:ea typeface="宋体" panose="02010600030101010101" pitchFamily="2" charset="-122"/>
              </a:endParaRPr>
            </a:p>
          </p:txBody>
        </p:sp>
        <p:sp>
          <p:nvSpPr>
            <p:cNvPr id="96280" name="AutoShape 52"/>
            <p:cNvSpPr>
              <a:spLocks noChangeArrowheads="1"/>
            </p:cNvSpPr>
            <p:nvPr/>
          </p:nvSpPr>
          <p:spPr bwMode="auto">
            <a:xfrm>
              <a:off x="4793" y="2560"/>
              <a:ext cx="747" cy="765"/>
            </a:xfrm>
            <a:prstGeom prst="hexagon">
              <a:avLst>
                <a:gd name="adj" fmla="val 25000"/>
                <a:gd name="vf" fmla="val 115470"/>
              </a:avLst>
            </a:prstGeom>
            <a:solidFill>
              <a:srgbClr val="00FF00"/>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F</a:t>
              </a:r>
              <a:endParaRPr lang="en-US" altLang="zh-CN" sz="1600">
                <a:ea typeface="宋体" panose="02010600030101010101" pitchFamily="2" charset="-122"/>
              </a:endParaRPr>
            </a:p>
          </p:txBody>
        </p:sp>
      </p:grpSp>
      <p:grpSp>
        <p:nvGrpSpPr>
          <p:cNvPr id="96264" name="Group 53"/>
          <p:cNvGrpSpPr/>
          <p:nvPr/>
        </p:nvGrpSpPr>
        <p:grpSpPr bwMode="auto">
          <a:xfrm>
            <a:off x="4114800" y="4102100"/>
            <a:ext cx="1519238" cy="1460500"/>
            <a:chOff x="4793" y="1412"/>
            <a:chExt cx="1894" cy="2315"/>
          </a:xfrm>
        </p:grpSpPr>
        <p:sp>
          <p:nvSpPr>
            <p:cNvPr id="96267" name="AutoShape 54"/>
            <p:cNvSpPr>
              <a:spLocks noChangeArrowheads="1"/>
            </p:cNvSpPr>
            <p:nvPr/>
          </p:nvSpPr>
          <p:spPr bwMode="auto">
            <a:xfrm>
              <a:off x="5366" y="2177"/>
              <a:ext cx="748" cy="765"/>
            </a:xfrm>
            <a:prstGeom prst="hexagon">
              <a:avLst>
                <a:gd name="adj" fmla="val 25000"/>
                <a:gd name="vf" fmla="val 115470"/>
              </a:avLst>
            </a:prstGeom>
            <a:solidFill>
              <a:srgbClr val="99CCFF"/>
            </a:solidFill>
            <a:ln w="9525">
              <a:solidFill>
                <a:srgbClr val="000000"/>
              </a:solidFill>
              <a:miter lim="800000"/>
            </a:ln>
          </p:spPr>
          <p:txBody>
            <a:bodyPr lIns="0" tIns="0" rIns="0" bIns="0"/>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b="1">
                  <a:solidFill>
                    <a:srgbClr val="CC00FF"/>
                  </a:solidFill>
                  <a:latin typeface="Times New Roman" panose="02020603050405020304" pitchFamily="18" charset="0"/>
                  <a:ea typeface="宋体" panose="02010600030101010101" pitchFamily="2" charset="-122"/>
                </a:rPr>
                <a:t>A</a:t>
              </a:r>
              <a:endParaRPr lang="en-US" altLang="zh-CN" sz="1600" b="1">
                <a:solidFill>
                  <a:srgbClr val="CC00FF"/>
                </a:solidFill>
                <a:latin typeface="Times New Roman" panose="02020603050405020304" pitchFamily="18" charset="0"/>
                <a:ea typeface="宋体" panose="02010600030101010101" pitchFamily="2" charset="-122"/>
              </a:endParaRPr>
            </a:p>
          </p:txBody>
        </p:sp>
        <p:sp>
          <p:nvSpPr>
            <p:cNvPr id="96268" name="AutoShape 55"/>
            <p:cNvSpPr>
              <a:spLocks noChangeArrowheads="1"/>
            </p:cNvSpPr>
            <p:nvPr/>
          </p:nvSpPr>
          <p:spPr bwMode="auto">
            <a:xfrm>
              <a:off x="5366" y="1412"/>
              <a:ext cx="746" cy="765"/>
            </a:xfrm>
            <a:prstGeom prst="hexagon">
              <a:avLst>
                <a:gd name="adj" fmla="val 25000"/>
                <a:gd name="vf" fmla="val 115470"/>
              </a:avLst>
            </a:prstGeom>
            <a:solidFill>
              <a:srgbClr val="99CC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B</a:t>
              </a:r>
              <a:endParaRPr lang="en-US" altLang="zh-CN" sz="1600">
                <a:ea typeface="宋体" panose="02010600030101010101" pitchFamily="2" charset="-122"/>
              </a:endParaRPr>
            </a:p>
          </p:txBody>
        </p:sp>
        <p:sp>
          <p:nvSpPr>
            <p:cNvPr id="96269" name="AutoShape 56"/>
            <p:cNvSpPr>
              <a:spLocks noChangeArrowheads="1"/>
            </p:cNvSpPr>
            <p:nvPr/>
          </p:nvSpPr>
          <p:spPr bwMode="auto">
            <a:xfrm>
              <a:off x="5939" y="1793"/>
              <a:ext cx="748" cy="765"/>
            </a:xfrm>
            <a:prstGeom prst="hexagon">
              <a:avLst>
                <a:gd name="adj" fmla="val 25000"/>
                <a:gd name="vf" fmla="val 115470"/>
              </a:avLst>
            </a:prstGeom>
            <a:solidFill>
              <a:srgbClr val="99CC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C</a:t>
              </a:r>
              <a:endParaRPr lang="en-US" altLang="zh-CN" sz="1600">
                <a:ea typeface="宋体" panose="02010600030101010101" pitchFamily="2" charset="-122"/>
              </a:endParaRPr>
            </a:p>
          </p:txBody>
        </p:sp>
        <p:sp>
          <p:nvSpPr>
            <p:cNvPr id="96270" name="AutoShape 57"/>
            <p:cNvSpPr>
              <a:spLocks noChangeArrowheads="1"/>
            </p:cNvSpPr>
            <p:nvPr/>
          </p:nvSpPr>
          <p:spPr bwMode="auto">
            <a:xfrm>
              <a:off x="5931" y="2572"/>
              <a:ext cx="747" cy="765"/>
            </a:xfrm>
            <a:prstGeom prst="hexagon">
              <a:avLst>
                <a:gd name="adj" fmla="val 25000"/>
                <a:gd name="vf" fmla="val 115470"/>
              </a:avLst>
            </a:prstGeom>
            <a:solidFill>
              <a:srgbClr val="99CC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D</a:t>
              </a:r>
              <a:endParaRPr lang="en-US" altLang="zh-CN" sz="1600">
                <a:ea typeface="宋体" panose="02010600030101010101" pitchFamily="2" charset="-122"/>
              </a:endParaRPr>
            </a:p>
          </p:txBody>
        </p:sp>
        <p:sp>
          <p:nvSpPr>
            <p:cNvPr id="96271" name="AutoShape 58"/>
            <p:cNvSpPr>
              <a:spLocks noChangeArrowheads="1"/>
            </p:cNvSpPr>
            <p:nvPr/>
          </p:nvSpPr>
          <p:spPr bwMode="auto">
            <a:xfrm>
              <a:off x="4793" y="1802"/>
              <a:ext cx="747" cy="765"/>
            </a:xfrm>
            <a:prstGeom prst="hexagon">
              <a:avLst>
                <a:gd name="adj" fmla="val 25000"/>
                <a:gd name="vf" fmla="val 115470"/>
              </a:avLst>
            </a:prstGeom>
            <a:solidFill>
              <a:srgbClr val="99CC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G</a:t>
              </a:r>
              <a:endParaRPr lang="en-US" altLang="zh-CN" sz="1600">
                <a:ea typeface="宋体" panose="02010600030101010101" pitchFamily="2" charset="-122"/>
              </a:endParaRPr>
            </a:p>
          </p:txBody>
        </p:sp>
        <p:sp>
          <p:nvSpPr>
            <p:cNvPr id="96272" name="AutoShape 59"/>
            <p:cNvSpPr>
              <a:spLocks noChangeArrowheads="1"/>
            </p:cNvSpPr>
            <p:nvPr/>
          </p:nvSpPr>
          <p:spPr bwMode="auto">
            <a:xfrm>
              <a:off x="5361" y="2962"/>
              <a:ext cx="747" cy="765"/>
            </a:xfrm>
            <a:prstGeom prst="hexagon">
              <a:avLst>
                <a:gd name="adj" fmla="val 25000"/>
                <a:gd name="vf" fmla="val 115470"/>
              </a:avLst>
            </a:prstGeom>
            <a:solidFill>
              <a:srgbClr val="99CC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E</a:t>
              </a:r>
              <a:endParaRPr lang="en-US" altLang="zh-CN" sz="1600">
                <a:ea typeface="宋体" panose="02010600030101010101" pitchFamily="2" charset="-122"/>
              </a:endParaRPr>
            </a:p>
          </p:txBody>
        </p:sp>
        <p:sp>
          <p:nvSpPr>
            <p:cNvPr id="96273" name="AutoShape 60"/>
            <p:cNvSpPr>
              <a:spLocks noChangeArrowheads="1"/>
            </p:cNvSpPr>
            <p:nvPr/>
          </p:nvSpPr>
          <p:spPr bwMode="auto">
            <a:xfrm>
              <a:off x="4793" y="2560"/>
              <a:ext cx="747" cy="765"/>
            </a:xfrm>
            <a:prstGeom prst="hexagon">
              <a:avLst>
                <a:gd name="adj" fmla="val 25000"/>
                <a:gd name="vf" fmla="val 115470"/>
              </a:avLst>
            </a:prstGeom>
            <a:solidFill>
              <a:srgbClr val="99CCFF"/>
            </a:solidFill>
            <a:ln w="9525">
              <a:solidFill>
                <a:srgbClr val="000000"/>
              </a:solidFill>
              <a:miter lim="800000"/>
            </a:ln>
          </p:spPr>
          <p:txBody>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0"/>
                </a:spcBef>
                <a:buClrTx/>
                <a:buFontTx/>
                <a:buNone/>
              </a:pPr>
              <a:r>
                <a:rPr lang="en-US" altLang="zh-CN" sz="1600">
                  <a:latin typeface="Times New Roman" panose="02020603050405020304" pitchFamily="18" charset="0"/>
                  <a:ea typeface="宋体" panose="02010600030101010101" pitchFamily="2" charset="-122"/>
                </a:rPr>
                <a:t>F</a:t>
              </a:r>
              <a:endParaRPr lang="en-US" altLang="zh-CN" sz="1600">
                <a:ea typeface="宋体" panose="02010600030101010101" pitchFamily="2" charset="-122"/>
              </a:endParaRPr>
            </a:p>
          </p:txBody>
        </p:sp>
      </p:grpSp>
      <p:sp>
        <p:nvSpPr>
          <p:cNvPr id="96265" name="Rectangle 61"/>
          <p:cNvSpPr>
            <a:spLocks noChangeArrowheads="1"/>
          </p:cNvSpPr>
          <p:nvPr/>
        </p:nvSpPr>
        <p:spPr bwMode="auto">
          <a:xfrm>
            <a:off x="2514600" y="5713690"/>
            <a:ext cx="344357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spcBef>
                <a:spcPct val="20000"/>
              </a:spcBef>
              <a:buClr>
                <a:schemeClr val="accent1"/>
              </a:buClr>
              <a:buFont typeface="Wingdings" panose="05000000000000000000" pitchFamily="2" charset="2"/>
              <a:buBlip>
                <a:blip r:embed="rId1"/>
              </a:buBlip>
              <a:defRPr sz="2800">
                <a:solidFill>
                  <a:schemeClr val="tx1"/>
                </a:solidFill>
                <a:latin typeface="Arial" panose="020B0604020202020204" pitchFamily="34" charset="0"/>
                <a:ea typeface="楷体_GB2312" pitchFamily="49" charset="-122"/>
              </a:defRPr>
            </a:lvl1pPr>
            <a:lvl2pPr marL="742950" indent="-285750" eaLnBrk="0" hangingPunct="0">
              <a:spcBef>
                <a:spcPct val="20000"/>
              </a:spcBef>
              <a:buClr>
                <a:schemeClr val="accent2"/>
              </a:buClr>
              <a:buFont typeface="Wingdings" panose="05000000000000000000" pitchFamily="2" charset="2"/>
              <a:buBlip>
                <a:blip r:embed="rId1"/>
              </a:buBlip>
              <a:defRPr sz="2400">
                <a:solidFill>
                  <a:schemeClr val="tx1"/>
                </a:solidFill>
                <a:latin typeface="Arial" panose="020B0604020202020204" pitchFamily="34" charset="0"/>
                <a:ea typeface="宋体" panose="02010600030101010101" pitchFamily="2" charset="-122"/>
              </a:defRPr>
            </a:lvl2pPr>
            <a:lvl3pPr marL="11430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3pPr>
            <a:lvl4pPr marL="1600200" indent="-228600" eaLnBrk="0" hangingPunct="0">
              <a:spcBef>
                <a:spcPct val="20000"/>
              </a:spcBef>
              <a:buClr>
                <a:schemeClr val="accent2"/>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4pPr>
            <a:lvl5pPr marL="2057400" indent="-228600" eaLnBrk="0" hangingPunct="0">
              <a:spcBef>
                <a:spcPct val="20000"/>
              </a:spcBef>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Font typeface="Wingdings" panose="05000000000000000000" pitchFamily="2" charset="2"/>
              <a:buBlip>
                <a:blip r:embed="rId1"/>
              </a:buBlip>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ClrTx/>
              <a:buFontTx/>
              <a:buNone/>
            </a:pPr>
            <a:r>
              <a:rPr lang="zh-CN" altLang="en-US" sz="1800" b="1" dirty="0">
                <a:latin typeface="+mn-ea"/>
                <a:ea typeface="+mn-ea"/>
              </a:rPr>
              <a:t>图</a:t>
            </a:r>
            <a:r>
              <a:rPr lang="en-US" altLang="zh-CN" sz="1800" b="1" dirty="0">
                <a:latin typeface="+mn-ea"/>
                <a:ea typeface="+mn-ea"/>
              </a:rPr>
              <a:t>  </a:t>
            </a:r>
            <a:r>
              <a:rPr lang="zh-CN" altLang="en-US" sz="1800" b="1" dirty="0">
                <a:latin typeface="+mn-ea"/>
                <a:ea typeface="+mn-ea"/>
              </a:rPr>
              <a:t>频率复用的几何模型，</a:t>
            </a:r>
            <a:r>
              <a:rPr lang="en-US" altLang="zh-CN" sz="1800" b="1" dirty="0">
                <a:latin typeface="+mn-ea"/>
                <a:ea typeface="+mn-ea"/>
              </a:rPr>
              <a:t>N=7 </a:t>
            </a:r>
            <a:endParaRPr lang="en-US" altLang="zh-CN" sz="1800" b="1" dirty="0">
              <a:latin typeface="+mn-ea"/>
              <a:ea typeface="+mn-ea"/>
            </a:endParaRPr>
          </a:p>
        </p:txBody>
      </p:sp>
      <p:sp>
        <p:nvSpPr>
          <p:cNvPr id="96266" name="标题 1"/>
          <p:cNvSpPr>
            <a:spLocks noGrp="1"/>
          </p:cNvSpPr>
          <p:nvPr>
            <p:ph type="title"/>
          </p:nvPr>
        </p:nvSpPr>
        <p:spPr/>
        <p:txBody>
          <a:bodyPr/>
          <a:lstStyle/>
          <a:p>
            <a:endParaRPr lang="zh-CN" altLang="en-US" dirty="0" smtClean="0"/>
          </a:p>
        </p:txBody>
      </p:sp>
    </p:spTree>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787" name="Rectangle 3"/>
          <p:cNvSpPr>
            <a:spLocks noGrp="1" noChangeArrowheads="1"/>
          </p:cNvSpPr>
          <p:nvPr>
            <p:ph type="body" sz="half" idx="1"/>
          </p:nvPr>
        </p:nvSpPr>
        <p:spPr>
          <a:xfrm>
            <a:off x="381000" y="762000"/>
            <a:ext cx="8358188" cy="4841875"/>
          </a:xfrm>
        </p:spPr>
        <p:txBody>
          <a:bodyPr/>
          <a:lstStyle/>
          <a:p>
            <a:pPr marL="0" indent="0" algn="just">
              <a:lnSpc>
                <a:spcPct val="150000"/>
              </a:lnSpc>
              <a:spcBef>
                <a:spcPct val="0"/>
              </a:spcBef>
              <a:buFont typeface="Wingdings" panose="05000000000000000000" pitchFamily="2" charset="2"/>
              <a:buNone/>
            </a:pPr>
            <a:r>
              <a:rPr lang="en-US" altLang="zh-CN" b="1" dirty="0" smtClean="0">
                <a:latin typeface="黑体" panose="02010609060101010101" pitchFamily="49" charset="-122"/>
                <a:cs typeface="方正兰亭粗黑简体"/>
              </a:rPr>
              <a:t>2.</a:t>
            </a:r>
            <a:r>
              <a:rPr lang="zh-CN" altLang="en-US" b="1" dirty="0" smtClean="0">
                <a:latin typeface="黑体" panose="02010609060101010101" pitchFamily="49" charset="-122"/>
                <a:cs typeface="方正兰亭粗黑简体"/>
              </a:rPr>
              <a:t>小区制区域覆盖的概念</a:t>
            </a:r>
            <a:endParaRPr lang="en-US" altLang="zh-CN" b="1" dirty="0" smtClean="0">
              <a:latin typeface="黑体" panose="02010609060101010101" pitchFamily="49" charset="-122"/>
              <a:cs typeface="方正兰亭粗黑简体"/>
            </a:endParaRPr>
          </a:p>
          <a:p>
            <a:pPr marL="0" indent="0" algn="just">
              <a:lnSpc>
                <a:spcPct val="150000"/>
              </a:lnSpc>
              <a:spcBef>
                <a:spcPct val="0"/>
              </a:spcBef>
              <a:buFont typeface="Wingdings" panose="05000000000000000000" pitchFamily="2" charset="2"/>
              <a:buChar char="p"/>
            </a:pPr>
            <a:r>
              <a:rPr lang="zh-CN" altLang="en-US" b="1" dirty="0" smtClean="0">
                <a:latin typeface="黑体" panose="02010609060101010101" pitchFamily="49" charset="-122"/>
                <a:cs typeface="方正兰亭粗黑简体"/>
              </a:rPr>
              <a:t>整个服务区由多个基站所覆盖的系统，被称为小区制移动通信系统。</a:t>
            </a:r>
            <a:endParaRPr lang="zh-CN" altLang="en-US" b="1" dirty="0" smtClean="0">
              <a:latin typeface="黑体" panose="02010609060101010101" pitchFamily="49" charset="-122"/>
              <a:cs typeface="方正兰亭粗黑简体"/>
            </a:endParaRPr>
          </a:p>
        </p:txBody>
      </p:sp>
      <p:sp>
        <p:nvSpPr>
          <p:cNvPr id="97283" name="Rectangle 1026"/>
          <p:cNvSpPr>
            <a:spLocks noGrp="1" noChangeArrowheads="1"/>
          </p:cNvSpPr>
          <p:nvPr>
            <p:ph type="title"/>
          </p:nvPr>
        </p:nvSpPr>
        <p:spPr>
          <a:xfrm>
            <a:off x="1000125" y="260350"/>
            <a:ext cx="7242175" cy="1011238"/>
          </a:xfrm>
        </p:spPr>
        <p:txBody>
          <a:bodyPr/>
          <a:lstStyle/>
          <a:p>
            <a:r>
              <a:rPr lang="en-US" altLang="zh-CN" sz="3600" smtClean="0">
                <a:solidFill>
                  <a:schemeClr val="bg1"/>
                </a:solidFill>
                <a:latin typeface="方正兰亭粗黑简体"/>
                <a:ea typeface="方正兰亭粗黑简体"/>
                <a:cs typeface="方正兰亭粗黑简体"/>
              </a:rPr>
              <a:t>2</a:t>
            </a:r>
            <a:r>
              <a:rPr lang="zh-CN" altLang="en-US" sz="3600" smtClean="0">
                <a:solidFill>
                  <a:schemeClr val="bg1"/>
                </a:solidFill>
                <a:latin typeface="方正兰亭粗黑简体"/>
                <a:ea typeface="方正兰亭粗黑简体"/>
                <a:cs typeface="方正兰亭粗黑简体"/>
              </a:rPr>
              <a:t>、小区制</a:t>
            </a:r>
            <a:endParaRPr lang="zh-CN" altLang="en-US" sz="3600" smtClean="0">
              <a:solidFill>
                <a:schemeClr val="bg1"/>
              </a:solidFill>
              <a:latin typeface="方正兰亭粗黑简体"/>
              <a:ea typeface="方正兰亭粗黑简体"/>
              <a:cs typeface="方正兰亭粗黑简体"/>
            </a:endParaRPr>
          </a:p>
        </p:txBody>
      </p:sp>
      <p:pic>
        <p:nvPicPr>
          <p:cNvPr id="97284"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644900" y="2819400"/>
            <a:ext cx="3921125" cy="259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ransition spd="slow">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iterate type="lt">
                                    <p:tmAbs val="0"/>
                                  </p:iterate>
                                  <p:childTnLst>
                                    <p:set>
                                      <p:cBhvr>
                                        <p:cTn id="6" dur="1" fill="hold">
                                          <p:stCondLst>
                                            <p:cond delay="0"/>
                                          </p:stCondLst>
                                        </p:cTn>
                                        <p:tgtEl>
                                          <p:spTgt spid="5027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iterate type="lt">
                                    <p:tmAbs val="0"/>
                                  </p:iterate>
                                  <p:childTnLst>
                                    <p:set>
                                      <p:cBhvr>
                                        <p:cTn id="10" dur="1" fill="hold">
                                          <p:stCondLst>
                                            <p:cond delay="0"/>
                                          </p:stCondLst>
                                        </p:cTn>
                                        <p:tgtEl>
                                          <p:spTgt spid="50278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noChangeArrowheads="1"/>
          </p:cNvSpPr>
          <p:nvPr>
            <p:ph type="title"/>
          </p:nvPr>
        </p:nvSpPr>
        <p:spPr>
          <a:xfrm>
            <a:off x="1285875" y="274638"/>
            <a:ext cx="6954838" cy="939800"/>
          </a:xfrm>
        </p:spPr>
        <p:txBody>
          <a:bodyPr/>
          <a:lstStyle/>
          <a:p>
            <a:r>
              <a:rPr lang="en-US" altLang="zh-CN" sz="3600" smtClean="0">
                <a:solidFill>
                  <a:schemeClr val="bg1"/>
                </a:solidFill>
                <a:latin typeface="方正兰亭粗黑简体"/>
                <a:ea typeface="方正兰亭粗黑简体"/>
                <a:cs typeface="方正兰亭粗黑简体"/>
              </a:rPr>
              <a:t>2</a:t>
            </a:r>
            <a:r>
              <a:rPr lang="zh-CN" altLang="en-US" sz="3600" smtClean="0">
                <a:solidFill>
                  <a:schemeClr val="bg1"/>
                </a:solidFill>
                <a:latin typeface="方正兰亭粗黑简体"/>
                <a:ea typeface="方正兰亭粗黑简体"/>
                <a:cs typeface="方正兰亭粗黑简体"/>
              </a:rPr>
              <a:t>、小区制</a:t>
            </a:r>
            <a:endParaRPr lang="zh-CN" altLang="en-US" sz="3600" smtClean="0">
              <a:solidFill>
                <a:schemeClr val="bg1"/>
              </a:solidFill>
              <a:latin typeface="方正兰亭粗黑简体"/>
              <a:ea typeface="方正兰亭粗黑简体"/>
              <a:cs typeface="方正兰亭粗黑简体"/>
            </a:endParaRPr>
          </a:p>
        </p:txBody>
      </p:sp>
      <p:sp>
        <p:nvSpPr>
          <p:cNvPr id="43012" name="Rectangle 3"/>
          <p:cNvSpPr>
            <a:spLocks noGrp="1" noChangeArrowheads="1"/>
          </p:cNvSpPr>
          <p:nvPr>
            <p:ph type="body" idx="1"/>
          </p:nvPr>
        </p:nvSpPr>
        <p:spPr>
          <a:xfrm>
            <a:off x="609600" y="762000"/>
            <a:ext cx="7772400" cy="5143500"/>
          </a:xfrm>
        </p:spPr>
        <p:txBody>
          <a:bodyPr>
            <a:normAutofit fontScale="92500"/>
          </a:bodyPr>
          <a:lstStyle/>
          <a:p>
            <a:pPr eaLnBrk="1" hangingPunct="1">
              <a:lnSpc>
                <a:spcPct val="160000"/>
              </a:lnSpc>
              <a:defRPr/>
            </a:pPr>
            <a:r>
              <a:rPr lang="zh-CN" altLang="en-US" sz="3000" b="1" dirty="0" smtClean="0">
                <a:latin typeface="方正兰亭粗黑简体" pitchFamily="2" charset="-122"/>
                <a:ea typeface="方正兰亭粗黑简体" pitchFamily="2" charset="-122"/>
              </a:rPr>
              <a:t>  </a:t>
            </a:r>
            <a:r>
              <a:rPr lang="zh-CN" altLang="en-US" sz="3000" b="1" dirty="0" smtClean="0">
                <a:solidFill>
                  <a:srgbClr val="FF0000"/>
                </a:solidFill>
                <a:latin typeface="黑体" panose="02010609060101010101" pitchFamily="49" charset="-122"/>
              </a:rPr>
              <a:t>小区</a:t>
            </a:r>
            <a:r>
              <a:rPr lang="zh-CN" altLang="en-US" sz="3000" b="1" dirty="0" smtClean="0">
                <a:solidFill>
                  <a:srgbClr val="FF0000"/>
                </a:solidFill>
                <a:latin typeface="黑体" panose="02010609060101010101" pitchFamily="49" charset="-122"/>
              </a:rPr>
              <a:t>制的基本思想</a:t>
            </a:r>
            <a:endParaRPr lang="zh-CN" altLang="en-US" sz="3000" b="1" dirty="0" smtClean="0">
              <a:solidFill>
                <a:srgbClr val="FF0000"/>
              </a:solidFill>
              <a:latin typeface="黑体" panose="02010609060101010101" pitchFamily="49" charset="-122"/>
            </a:endParaRPr>
          </a:p>
          <a:p>
            <a:pPr lvl="1" eaLnBrk="1" hangingPunct="1">
              <a:lnSpc>
                <a:spcPct val="160000"/>
              </a:lnSpc>
              <a:buFont typeface="Wingdings" panose="05000000000000000000" pitchFamily="2" charset="2"/>
              <a:buChar char="p"/>
              <a:defRPr/>
            </a:pPr>
            <a:r>
              <a:rPr lang="zh-CN" altLang="en-US" sz="2600" b="1" dirty="0" smtClean="0">
                <a:latin typeface="黑体" panose="02010609060101010101" pitchFamily="49" charset="-122"/>
              </a:rPr>
              <a:t> 用多个小功率发射机代替单个大功率发射机，用多个小覆盖区代替一个大覆盖区；</a:t>
            </a:r>
            <a:endParaRPr lang="zh-CN" altLang="en-US" sz="2600" b="1" dirty="0" smtClean="0">
              <a:latin typeface="黑体" panose="02010609060101010101" pitchFamily="49" charset="-122"/>
            </a:endParaRPr>
          </a:p>
          <a:p>
            <a:pPr lvl="1" eaLnBrk="1" hangingPunct="1">
              <a:lnSpc>
                <a:spcPct val="160000"/>
              </a:lnSpc>
              <a:buFont typeface="Wingdings" panose="05000000000000000000" pitchFamily="2" charset="2"/>
              <a:buChar char="p"/>
              <a:defRPr/>
            </a:pPr>
            <a:r>
              <a:rPr lang="zh-CN" altLang="en-US" sz="2600" b="1" dirty="0" smtClean="0">
                <a:latin typeface="黑体" panose="02010609060101010101" pitchFamily="49" charset="-122"/>
              </a:rPr>
              <a:t> 将整个系统的信道分成若干个信道组，每个基站分配整个系统可用信道中的一部分，并且给相邻的基站分配不同的信道组。</a:t>
            </a:r>
            <a:endParaRPr lang="zh-CN" altLang="en-US" sz="2600" b="1" dirty="0" smtClean="0">
              <a:latin typeface="黑体" panose="02010609060101010101" pitchFamily="49" charset="-122"/>
            </a:endParaRPr>
          </a:p>
          <a:p>
            <a:pPr lvl="1" eaLnBrk="1" hangingPunct="1">
              <a:lnSpc>
                <a:spcPct val="160000"/>
              </a:lnSpc>
              <a:buFont typeface="Wingdings" panose="05000000000000000000" pitchFamily="2" charset="2"/>
              <a:buChar char="p"/>
              <a:defRPr/>
            </a:pPr>
            <a:r>
              <a:rPr lang="zh-CN" altLang="en-US" sz="2600" b="1" dirty="0" smtClean="0">
                <a:latin typeface="黑体" panose="02010609060101010101" pitchFamily="49" charset="-122"/>
              </a:rPr>
              <a:t> 通过系统地分隔整个系统的基站及它们的信道组，实现信道在整个系统的覆盖区域内复用。</a:t>
            </a:r>
            <a:endParaRPr lang="zh-CN" altLang="en-US" sz="2600" b="1" dirty="0" smtClean="0">
              <a:latin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43012">
                                            <p:txEl>
                                              <p:pRg st="1" end="1"/>
                                            </p:txEl>
                                          </p:spTgt>
                                        </p:tgtEl>
                                        <p:attrNameLst>
                                          <p:attrName>style.visibility</p:attrName>
                                        </p:attrNameLst>
                                      </p:cBhvr>
                                      <p:to>
                                        <p:strVal val="visible"/>
                                      </p:to>
                                    </p:set>
                                    <p:animEffect transition="in" filter="blinds(horizontal)">
                                      <p:cBhvr>
                                        <p:cTn id="7" dur="500"/>
                                        <p:tgtEl>
                                          <p:spTgt spid="4301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3012">
                                            <p:txEl>
                                              <p:pRg st="2" end="2"/>
                                            </p:txEl>
                                          </p:spTgt>
                                        </p:tgtEl>
                                        <p:attrNameLst>
                                          <p:attrName>style.visibility</p:attrName>
                                        </p:attrNameLst>
                                      </p:cBhvr>
                                      <p:to>
                                        <p:strVal val="visible"/>
                                      </p:to>
                                    </p:set>
                                    <p:animEffect transition="in" filter="blinds(horizontal)">
                                      <p:cBhvr>
                                        <p:cTn id="12" dur="500"/>
                                        <p:tgtEl>
                                          <p:spTgt spid="4301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43012">
                                            <p:txEl>
                                              <p:pRg st="3" end="3"/>
                                            </p:txEl>
                                          </p:spTgt>
                                        </p:tgtEl>
                                        <p:attrNameLst>
                                          <p:attrName>style.visibility</p:attrName>
                                        </p:attrNameLst>
                                      </p:cBhvr>
                                      <p:to>
                                        <p:strVal val="visible"/>
                                      </p:to>
                                    </p:set>
                                    <p:animEffect transition="in" filter="blinds(horizontal)">
                                      <p:cBhvr>
                                        <p:cTn id="17" dur="500"/>
                                        <p:tgtEl>
                                          <p:spTgt spid="4301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9330" name="Picture 4"/>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8638" y="1184275"/>
            <a:ext cx="5929312" cy="2017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53251" name="Rectangle 2"/>
          <p:cNvSpPr>
            <a:spLocks noGrp="1" noChangeArrowheads="1"/>
          </p:cNvSpPr>
          <p:nvPr>
            <p:ph type="title"/>
          </p:nvPr>
        </p:nvSpPr>
        <p:spPr>
          <a:xfrm>
            <a:off x="381000" y="609600"/>
            <a:ext cx="6072188" cy="1011238"/>
          </a:xfrm>
        </p:spPr>
        <p:txBody>
          <a:bodyPr>
            <a:normAutofit/>
          </a:bodyPr>
          <a:lstStyle/>
          <a:p>
            <a:pPr algn="l" eaLnBrk="1" hangingPunct="1">
              <a:defRPr/>
            </a:pPr>
            <a:r>
              <a:rPr lang="zh-CN" altLang="en-US" sz="2800" dirty="0" smtClean="0">
                <a:solidFill>
                  <a:schemeClr val="tx1"/>
                </a:solidFill>
                <a:latin typeface="黑体" panose="02010609060101010101" pitchFamily="49" charset="-122"/>
                <a:cs typeface="+mn-cs"/>
              </a:rPr>
              <a:t>  大</a:t>
            </a:r>
            <a:r>
              <a:rPr lang="zh-CN" altLang="en-US" sz="2800" dirty="0" smtClean="0">
                <a:solidFill>
                  <a:schemeClr val="tx1"/>
                </a:solidFill>
                <a:latin typeface="黑体" panose="02010609060101010101" pitchFamily="49" charset="-122"/>
                <a:cs typeface="+mn-cs"/>
              </a:rPr>
              <a:t>区制与小区制的区别</a:t>
            </a:r>
            <a:endParaRPr lang="zh-CN" altLang="en-US" sz="2800" dirty="0" smtClean="0">
              <a:solidFill>
                <a:schemeClr val="tx1"/>
              </a:solidFill>
              <a:latin typeface="黑体" panose="02010609060101010101" pitchFamily="49" charset="-122"/>
              <a:cs typeface="+mn-cs"/>
            </a:endParaRPr>
          </a:p>
        </p:txBody>
      </p:sp>
      <p:sp>
        <p:nvSpPr>
          <p:cNvPr id="45061" name="Rectangle 5"/>
          <p:cNvSpPr>
            <a:spLocks noChangeArrowheads="1"/>
          </p:cNvSpPr>
          <p:nvPr/>
        </p:nvSpPr>
        <p:spPr bwMode="auto">
          <a:xfrm>
            <a:off x="642938" y="3563938"/>
            <a:ext cx="3286125"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98450" indent="-298450" defTabSz="697230" eaLnBrk="0" hangingPunct="0">
              <a:defRPr sz="2000">
                <a:solidFill>
                  <a:schemeClr val="tx1"/>
                </a:solidFill>
                <a:latin typeface="Arial" panose="020B0604020202020204" pitchFamily="34" charset="0"/>
                <a:ea typeface="宋体" panose="02010600030101010101" pitchFamily="2" charset="-122"/>
              </a:defRPr>
            </a:lvl1pPr>
            <a:lvl2pPr marL="742950" indent="-285750" defTabSz="697230" eaLnBrk="0" hangingPunct="0">
              <a:defRPr sz="2000">
                <a:solidFill>
                  <a:schemeClr val="tx1"/>
                </a:solidFill>
                <a:latin typeface="Arial" panose="020B0604020202020204" pitchFamily="34" charset="0"/>
                <a:ea typeface="宋体" panose="02010600030101010101" pitchFamily="2" charset="-122"/>
              </a:defRPr>
            </a:lvl2pPr>
            <a:lvl3pPr marL="1143000" indent="-228600" defTabSz="697230" eaLnBrk="0" hangingPunct="0">
              <a:defRPr sz="2000">
                <a:solidFill>
                  <a:schemeClr val="tx1"/>
                </a:solidFill>
                <a:latin typeface="Arial" panose="020B0604020202020204" pitchFamily="34" charset="0"/>
                <a:ea typeface="宋体" panose="02010600030101010101" pitchFamily="2" charset="-122"/>
              </a:defRPr>
            </a:lvl3pPr>
            <a:lvl4pPr marL="1600200" indent="-228600" defTabSz="697230" eaLnBrk="0" hangingPunct="0">
              <a:defRPr sz="2000">
                <a:solidFill>
                  <a:schemeClr val="tx1"/>
                </a:solidFill>
                <a:latin typeface="Arial" panose="020B0604020202020204" pitchFamily="34" charset="0"/>
                <a:ea typeface="宋体" panose="02010600030101010101" pitchFamily="2" charset="-122"/>
              </a:defRPr>
            </a:lvl4pPr>
            <a:lvl5pPr marL="2057400" indent="-228600" defTabSz="697230" eaLnBrk="0" hangingPunct="0">
              <a:defRPr sz="2000">
                <a:solidFill>
                  <a:schemeClr val="tx1"/>
                </a:solidFill>
                <a:latin typeface="Arial" panose="020B0604020202020204" pitchFamily="34" charset="0"/>
                <a:ea typeface="宋体" panose="02010600030101010101" pitchFamily="2" charset="-122"/>
              </a:defRPr>
            </a:lvl5pPr>
            <a:lvl6pPr marL="2514600" indent="-228600" defTabSz="6972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6972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6972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6972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cs typeface="方正大黑简体"/>
              </a:rPr>
              <a:t>大区制</a:t>
            </a:r>
            <a:endParaRPr lang="zh-CN" altLang="en-US" sz="28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rgbClr val="CC0000"/>
              </a:buClr>
              <a:buFont typeface="Wingdings" panose="05000000000000000000" pitchFamily="2" charset="2"/>
              <a:buChar char="ü"/>
            </a:pPr>
            <a:r>
              <a:rPr lang="zh-CN" altLang="en-US" sz="2800" b="1" dirty="0">
                <a:latin typeface="黑体" panose="02010609060101010101" pitchFamily="49" charset="-122"/>
                <a:ea typeface="黑体" panose="02010609060101010101" pitchFamily="49" charset="-122"/>
                <a:cs typeface="方正大黑简体"/>
              </a:rPr>
              <a:t>基站发射功率大</a:t>
            </a:r>
            <a:endParaRPr lang="zh-CN" altLang="en-US" sz="28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rgbClr val="CC0000"/>
              </a:buClr>
              <a:buFont typeface="Wingdings" panose="05000000000000000000" pitchFamily="2" charset="2"/>
              <a:buChar char="ü"/>
            </a:pPr>
            <a:r>
              <a:rPr lang="zh-CN" altLang="en-US" sz="2800" b="1" dirty="0">
                <a:latin typeface="黑体" panose="02010609060101010101" pitchFamily="49" charset="-122"/>
                <a:ea typeface="黑体" panose="02010609060101010101" pitchFamily="49" charset="-122"/>
                <a:cs typeface="方正大黑简体"/>
              </a:rPr>
              <a:t>覆盖区域广</a:t>
            </a:r>
            <a:endParaRPr lang="zh-CN" altLang="en-US" sz="28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rgbClr val="CC0000"/>
              </a:buClr>
              <a:buFont typeface="Wingdings" panose="05000000000000000000" pitchFamily="2" charset="2"/>
              <a:buChar char="ü"/>
            </a:pPr>
            <a:r>
              <a:rPr lang="zh-CN" altLang="en-US" sz="2800" b="1" dirty="0">
                <a:solidFill>
                  <a:srgbClr val="FF0000"/>
                </a:solidFill>
                <a:latin typeface="黑体" panose="02010609060101010101" pitchFamily="49" charset="-122"/>
                <a:ea typeface="黑体" panose="02010609060101010101" pitchFamily="49" charset="-122"/>
                <a:cs typeface="方正大黑简体"/>
              </a:rPr>
              <a:t>频率不能复用</a:t>
            </a:r>
            <a:endParaRPr lang="zh-CN" altLang="en-US" sz="2800" b="1" dirty="0">
              <a:solidFill>
                <a:srgbClr val="FF0000"/>
              </a:solidFill>
              <a:latin typeface="黑体" panose="02010609060101010101" pitchFamily="49" charset="-122"/>
              <a:ea typeface="黑体" panose="02010609060101010101" pitchFamily="49" charset="-122"/>
              <a:cs typeface="方正大黑简体"/>
            </a:endParaRPr>
          </a:p>
        </p:txBody>
      </p:sp>
      <p:sp>
        <p:nvSpPr>
          <p:cNvPr id="44038" name="Rectangle 6"/>
          <p:cNvSpPr>
            <a:spLocks noChangeArrowheads="1"/>
          </p:cNvSpPr>
          <p:nvPr/>
        </p:nvSpPr>
        <p:spPr bwMode="auto">
          <a:xfrm>
            <a:off x="4876800" y="3181350"/>
            <a:ext cx="4083050" cy="305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298450" indent="-298450" defTabSz="697230" eaLnBrk="0" hangingPunct="0">
              <a:defRPr sz="2000">
                <a:solidFill>
                  <a:schemeClr val="tx1"/>
                </a:solidFill>
                <a:latin typeface="Arial" panose="020B0604020202020204" pitchFamily="34" charset="0"/>
                <a:ea typeface="宋体" panose="02010600030101010101" pitchFamily="2" charset="-122"/>
              </a:defRPr>
            </a:lvl1pPr>
            <a:lvl2pPr marL="742950" indent="-285750" defTabSz="697230" eaLnBrk="0" hangingPunct="0">
              <a:defRPr sz="2000">
                <a:solidFill>
                  <a:schemeClr val="tx1"/>
                </a:solidFill>
                <a:latin typeface="Arial" panose="020B0604020202020204" pitchFamily="34" charset="0"/>
                <a:ea typeface="宋体" panose="02010600030101010101" pitchFamily="2" charset="-122"/>
              </a:defRPr>
            </a:lvl2pPr>
            <a:lvl3pPr marL="1143000" indent="-228600" defTabSz="697230" eaLnBrk="0" hangingPunct="0">
              <a:defRPr sz="2000">
                <a:solidFill>
                  <a:schemeClr val="tx1"/>
                </a:solidFill>
                <a:latin typeface="Arial" panose="020B0604020202020204" pitchFamily="34" charset="0"/>
                <a:ea typeface="宋体" panose="02010600030101010101" pitchFamily="2" charset="-122"/>
              </a:defRPr>
            </a:lvl3pPr>
            <a:lvl4pPr marL="1600200" indent="-228600" defTabSz="697230" eaLnBrk="0" hangingPunct="0">
              <a:defRPr sz="2000">
                <a:solidFill>
                  <a:schemeClr val="tx1"/>
                </a:solidFill>
                <a:latin typeface="Arial" panose="020B0604020202020204" pitchFamily="34" charset="0"/>
                <a:ea typeface="宋体" panose="02010600030101010101" pitchFamily="2" charset="-122"/>
              </a:defRPr>
            </a:lvl4pPr>
            <a:lvl5pPr marL="2057400" indent="-228600" defTabSz="697230" eaLnBrk="0" hangingPunct="0">
              <a:defRPr sz="2000">
                <a:solidFill>
                  <a:schemeClr val="tx1"/>
                </a:solidFill>
                <a:latin typeface="Arial" panose="020B0604020202020204" pitchFamily="34" charset="0"/>
                <a:ea typeface="宋体" panose="02010600030101010101" pitchFamily="2" charset="-122"/>
              </a:defRPr>
            </a:lvl5pPr>
            <a:lvl6pPr marL="2514600" indent="-228600" defTabSz="6972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defTabSz="6972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defTabSz="6972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defTabSz="69723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Font typeface="Wingdings" panose="05000000000000000000" pitchFamily="2" charset="2"/>
              <a:buNone/>
            </a:pPr>
            <a:r>
              <a:rPr lang="zh-CN" altLang="en-US" sz="2800" b="1" dirty="0">
                <a:latin typeface="黑体" panose="02010609060101010101" pitchFamily="49" charset="-122"/>
                <a:ea typeface="黑体" panose="02010609060101010101" pitchFamily="49" charset="-122"/>
                <a:cs typeface="方正大黑简体"/>
              </a:rPr>
              <a:t>小区制（蜂窝）</a:t>
            </a:r>
            <a:endParaRPr lang="zh-CN" altLang="en-US" sz="28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rgbClr val="CC0000"/>
              </a:buClr>
              <a:buFont typeface="Wingdings" panose="05000000000000000000" pitchFamily="2" charset="2"/>
              <a:buChar char="ü"/>
            </a:pPr>
            <a:r>
              <a:rPr lang="zh-CN" altLang="en-US" sz="2800" b="1" dirty="0">
                <a:latin typeface="黑体" panose="02010609060101010101" pitchFamily="49" charset="-122"/>
                <a:ea typeface="黑体" panose="02010609060101010101" pitchFamily="49" charset="-122"/>
                <a:cs typeface="方正大黑简体"/>
              </a:rPr>
              <a:t>基站发射功率小</a:t>
            </a:r>
            <a:endParaRPr lang="zh-CN" altLang="en-US" sz="28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rgbClr val="CC0000"/>
              </a:buClr>
              <a:buFont typeface="Wingdings" panose="05000000000000000000" pitchFamily="2" charset="2"/>
              <a:buChar char="ü"/>
            </a:pPr>
            <a:r>
              <a:rPr lang="zh-CN" altLang="en-US" sz="2800" b="1" dirty="0">
                <a:latin typeface="黑体" panose="02010609060101010101" pitchFamily="49" charset="-122"/>
                <a:ea typeface="黑体" panose="02010609060101010101" pitchFamily="49" charset="-122"/>
                <a:cs typeface="方正大黑简体"/>
              </a:rPr>
              <a:t>覆盖区域小（小区）</a:t>
            </a:r>
            <a:endParaRPr lang="zh-CN" altLang="en-US" sz="2800" b="1" dirty="0">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rgbClr val="CC0000"/>
              </a:buClr>
              <a:buFont typeface="Wingdings" panose="05000000000000000000" pitchFamily="2" charset="2"/>
              <a:buChar char="ü"/>
            </a:pPr>
            <a:r>
              <a:rPr lang="zh-CN" altLang="en-US" sz="2800" b="1" dirty="0">
                <a:solidFill>
                  <a:srgbClr val="FF0000"/>
                </a:solidFill>
                <a:latin typeface="黑体" panose="02010609060101010101" pitchFamily="49" charset="-122"/>
                <a:ea typeface="黑体" panose="02010609060101010101" pitchFamily="49" charset="-122"/>
                <a:cs typeface="方正大黑简体"/>
              </a:rPr>
              <a:t>频率复用</a:t>
            </a:r>
            <a:endParaRPr lang="zh-CN" altLang="en-US" sz="2800" b="1" dirty="0">
              <a:solidFill>
                <a:srgbClr val="FF0000"/>
              </a:solidFill>
              <a:latin typeface="黑体" panose="02010609060101010101" pitchFamily="49" charset="-122"/>
              <a:ea typeface="黑体" panose="02010609060101010101" pitchFamily="49" charset="-122"/>
              <a:cs typeface="方正大黑简体"/>
            </a:endParaRPr>
          </a:p>
          <a:p>
            <a:pPr eaLnBrk="1" hangingPunct="1">
              <a:lnSpc>
                <a:spcPct val="120000"/>
              </a:lnSpc>
              <a:spcBef>
                <a:spcPct val="20000"/>
              </a:spcBef>
              <a:buClr>
                <a:srgbClr val="CC0000"/>
              </a:buClr>
              <a:buFont typeface="Wingdings" panose="05000000000000000000" pitchFamily="2" charset="2"/>
              <a:buChar char="ü"/>
            </a:pPr>
            <a:r>
              <a:rPr lang="zh-CN" altLang="en-US" sz="2800" b="1" dirty="0">
                <a:solidFill>
                  <a:srgbClr val="FF0000"/>
                </a:solidFill>
                <a:latin typeface="黑体" panose="02010609060101010101" pitchFamily="49" charset="-122"/>
                <a:ea typeface="黑体" panose="02010609060101010101" pitchFamily="49" charset="-122"/>
                <a:cs typeface="方正大黑简体"/>
              </a:rPr>
              <a:t>越区切换和中央控制</a:t>
            </a:r>
            <a:endParaRPr lang="zh-CN" altLang="en-US" sz="3600" b="1" dirty="0">
              <a:solidFill>
                <a:srgbClr val="FF0000"/>
              </a:solidFill>
              <a:latin typeface="黑体" panose="02010609060101010101" pitchFamily="49" charset="-122"/>
              <a:ea typeface="黑体" panose="02010609060101010101" pitchFamily="49" charset="-122"/>
              <a:cs typeface="方正大黑简体"/>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blinds(horizontal)">
                                      <p:cBhvr>
                                        <p:cTn id="7" dur="500"/>
                                        <p:tgtEl>
                                          <p:spTgt spid="45061"/>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44038"/>
                                        </p:tgtEl>
                                        <p:attrNameLst>
                                          <p:attrName>style.visibility</p:attrName>
                                        </p:attrNameLst>
                                      </p:cBhvr>
                                      <p:to>
                                        <p:strVal val="visible"/>
                                      </p:to>
                                    </p:set>
                                    <p:animEffect transition="in" filter="blinds(horizontal)">
                                      <p:cBhvr>
                                        <p:cTn id="10" dur="500"/>
                                        <p:tgtEl>
                                          <p:spTgt spid="440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p:bldP spid="44038" grpId="0"/>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ChangeArrowheads="1"/>
          </p:cNvSpPr>
          <p:nvPr/>
        </p:nvSpPr>
        <p:spPr bwMode="auto">
          <a:xfrm>
            <a:off x="609600" y="838200"/>
            <a:ext cx="77724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400" b="1" dirty="0">
                <a:latin typeface="+mn-ea"/>
                <a:ea typeface="+mn-ea"/>
              </a:rPr>
              <a:t>1</a:t>
            </a:r>
            <a:r>
              <a:rPr lang="zh-CN" altLang="zh-CN" sz="2400" b="1" dirty="0">
                <a:latin typeface="+mn-ea"/>
                <a:ea typeface="+mn-ea"/>
              </a:rPr>
              <a:t>）带状服务区</a:t>
            </a:r>
            <a:endParaRPr lang="zh-CN" altLang="zh-CN" sz="2400" b="1" dirty="0">
              <a:latin typeface="+mn-ea"/>
              <a:ea typeface="+mn-ea"/>
            </a:endParaRPr>
          </a:p>
          <a:p>
            <a:pPr eaLnBrk="1" hangingPunct="1">
              <a:lnSpc>
                <a:spcPct val="150000"/>
              </a:lnSpc>
            </a:pPr>
            <a:r>
              <a:rPr lang="zh-CN" altLang="zh-CN" sz="2400" b="1" dirty="0">
                <a:latin typeface="+mn-ea"/>
                <a:ea typeface="+mn-ea"/>
              </a:rPr>
              <a:t>带状服务覆盖区域组成的通信网络有时也叫带状网，其主要用于覆盖条状性的区域，如公路、铁路、海岸等。</a:t>
            </a:r>
            <a:endParaRPr lang="zh-CN" altLang="en-US" sz="2400" b="1" dirty="0">
              <a:solidFill>
                <a:srgbClr val="FF0000"/>
              </a:solidFill>
              <a:latin typeface="+mn-ea"/>
              <a:ea typeface="+mn-ea"/>
              <a:cs typeface="方正大黑简体"/>
            </a:endParaRPr>
          </a:p>
        </p:txBody>
      </p:sp>
      <p:sp>
        <p:nvSpPr>
          <p:cNvPr id="7" name="Rectangle 2"/>
          <p:cNvSpPr txBox="1">
            <a:spLocks noChangeArrowheads="1"/>
          </p:cNvSpPr>
          <p:nvPr/>
        </p:nvSpPr>
        <p:spPr>
          <a:xfrm>
            <a:off x="1285875" y="274638"/>
            <a:ext cx="6954838" cy="939800"/>
          </a:xfrm>
          <a:prstGeom prst="rect">
            <a:avLst/>
          </a:prstGeom>
        </p:spPr>
        <p:txBody>
          <a:bodyPr anchor="ctr">
            <a:normAutofit/>
          </a:bodyPr>
          <a:lstStyle/>
          <a:p>
            <a:pPr algn="ctr" fontAlgn="auto">
              <a:spcAft>
                <a:spcPts val="0"/>
              </a:spcAft>
              <a:defRPr/>
            </a:pPr>
            <a:r>
              <a:rPr lang="en-US" altLang="zh-CN" sz="3600" dirty="0">
                <a:solidFill>
                  <a:schemeClr val="bg1"/>
                </a:solidFill>
                <a:latin typeface="方正兰亭粗黑简体" pitchFamily="2" charset="-122"/>
                <a:ea typeface="方正兰亭粗黑简体" pitchFamily="2" charset="-122"/>
                <a:cs typeface="+mj-cs"/>
              </a:rPr>
              <a:t>2</a:t>
            </a:r>
            <a:r>
              <a:rPr lang="zh-CN" altLang="en-US" sz="3600" dirty="0">
                <a:solidFill>
                  <a:schemeClr val="bg1"/>
                </a:solidFill>
                <a:latin typeface="方正兰亭粗黑简体" pitchFamily="2" charset="-122"/>
                <a:ea typeface="方正兰亭粗黑简体" pitchFamily="2" charset="-122"/>
                <a:cs typeface="+mj-cs"/>
              </a:rPr>
              <a:t>、小区制</a:t>
            </a:r>
            <a:endParaRPr lang="zh-CN" altLang="en-US" sz="3600" dirty="0">
              <a:solidFill>
                <a:schemeClr val="bg1"/>
              </a:solidFill>
              <a:latin typeface="方正兰亭粗黑简体" pitchFamily="2" charset="-122"/>
              <a:ea typeface="方正兰亭粗黑简体" pitchFamily="2" charset="-122"/>
              <a:cs typeface="+mj-cs"/>
            </a:endParaRPr>
          </a:p>
        </p:txBody>
      </p:sp>
      <p:pic>
        <p:nvPicPr>
          <p:cNvPr id="100356"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7800" y="3733800"/>
            <a:ext cx="2324100" cy="89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0357" name="图片 1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3886200"/>
            <a:ext cx="2166938" cy="871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0358"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0359" name="矩形 4"/>
          <p:cNvSpPr>
            <a:spLocks noChangeArrowheads="1"/>
          </p:cNvSpPr>
          <p:nvPr/>
        </p:nvSpPr>
        <p:spPr bwMode="auto">
          <a:xfrm>
            <a:off x="381000" y="5029200"/>
            <a:ext cx="80772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2171700"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r>
              <a:rPr lang="zh-CN" altLang="zh-CN" b="1" dirty="0">
                <a:latin typeface="+mn-ea"/>
                <a:ea typeface="+mn-ea"/>
                <a:cs typeface="Times New Roman" panose="02020603050405020304" pitchFamily="18" charset="0"/>
              </a:rPr>
              <a:t>（</a:t>
            </a:r>
            <a:r>
              <a:rPr lang="en-US" altLang="zh-CN" b="1" dirty="0">
                <a:latin typeface="+mn-ea"/>
                <a:ea typeface="+mn-ea"/>
                <a:cs typeface="Times New Roman" panose="02020603050405020304" pitchFamily="18" charset="0"/>
              </a:rPr>
              <a:t>a</a:t>
            </a:r>
            <a:r>
              <a:rPr lang="zh-CN" altLang="en-US" b="1" dirty="0">
                <a:latin typeface="+mn-ea"/>
                <a:ea typeface="+mn-ea"/>
                <a:cs typeface="Times New Roman" panose="02020603050405020304" pitchFamily="18" charset="0"/>
              </a:rPr>
              <a:t>）定向天线       （</a:t>
            </a:r>
            <a:r>
              <a:rPr lang="en-US" altLang="zh-CN" b="1" dirty="0">
                <a:latin typeface="+mn-ea"/>
                <a:ea typeface="+mn-ea"/>
                <a:cs typeface="Times New Roman" panose="02020603050405020304" pitchFamily="18" charset="0"/>
              </a:rPr>
              <a:t>b</a:t>
            </a:r>
            <a:r>
              <a:rPr lang="zh-CN" altLang="en-US" b="1" dirty="0">
                <a:latin typeface="+mn-ea"/>
                <a:ea typeface="+mn-ea"/>
                <a:cs typeface="Times New Roman" panose="02020603050405020304" pitchFamily="18" charset="0"/>
              </a:rPr>
              <a:t>）全向天线</a:t>
            </a:r>
            <a:endParaRPr lang="zh-CN" altLang="en-US" sz="800" b="1" dirty="0">
              <a:latin typeface="+mn-ea"/>
              <a:ea typeface="+mn-ea"/>
            </a:endParaRPr>
          </a:p>
          <a:p>
            <a:r>
              <a:rPr lang="zh-CN" altLang="en-US" b="1" dirty="0">
                <a:latin typeface="+mn-ea"/>
                <a:ea typeface="+mn-ea"/>
                <a:cs typeface="Times New Roman" panose="02020603050405020304" pitchFamily="18" charset="0"/>
              </a:rPr>
              <a:t>          </a:t>
            </a:r>
            <a:endParaRPr lang="en-US" altLang="zh-CN" b="1" dirty="0">
              <a:latin typeface="+mn-ea"/>
              <a:ea typeface="+mn-ea"/>
              <a:cs typeface="Times New Roman" panose="02020603050405020304" pitchFamily="18" charset="0"/>
            </a:endParaRPr>
          </a:p>
          <a:p>
            <a:r>
              <a:rPr lang="en-US" altLang="zh-CN" b="1" dirty="0">
                <a:latin typeface="+mn-ea"/>
                <a:ea typeface="+mn-ea"/>
                <a:cs typeface="Times New Roman" panose="02020603050405020304" pitchFamily="18" charset="0"/>
              </a:rPr>
              <a:t>            </a:t>
            </a:r>
            <a:r>
              <a:rPr lang="zh-CN" altLang="en-US" b="1" dirty="0">
                <a:latin typeface="+mn-ea"/>
                <a:ea typeface="+mn-ea"/>
                <a:cs typeface="Times New Roman" panose="02020603050405020304" pitchFamily="18" charset="0"/>
              </a:rPr>
              <a:t>图</a:t>
            </a:r>
            <a:r>
              <a:rPr lang="en-US" altLang="zh-CN" b="1" dirty="0">
                <a:latin typeface="+mn-ea"/>
                <a:ea typeface="+mn-ea"/>
                <a:cs typeface="Times New Roman" panose="02020603050405020304" pitchFamily="18" charset="0"/>
              </a:rPr>
              <a:t>  </a:t>
            </a:r>
            <a:r>
              <a:rPr lang="zh-CN" altLang="en-US" b="1" dirty="0">
                <a:latin typeface="+mn-ea"/>
                <a:ea typeface="+mn-ea"/>
                <a:cs typeface="Times New Roman" panose="02020603050405020304" pitchFamily="18" charset="0"/>
              </a:rPr>
              <a:t>带状网</a:t>
            </a:r>
            <a:endParaRPr lang="zh-CN" altLang="en-US" sz="5400" b="1" dirty="0">
              <a:latin typeface="+mn-ea"/>
              <a:ea typeface="+mn-ea"/>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blinds(horizontal)">
                                      <p:cBhvr>
                                        <p:cTn id="7" dur="5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1" name="Rectangle 5"/>
          <p:cNvSpPr>
            <a:spLocks noChangeArrowheads="1"/>
          </p:cNvSpPr>
          <p:nvPr/>
        </p:nvSpPr>
        <p:spPr bwMode="auto">
          <a:xfrm>
            <a:off x="381000" y="838200"/>
            <a:ext cx="8001000" cy="228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pPr>
            <a:r>
              <a:rPr lang="en-US" altLang="zh-CN" sz="2800" b="1" dirty="0">
                <a:latin typeface="+mn-ea"/>
                <a:ea typeface="+mn-ea"/>
              </a:rPr>
              <a:t>2</a:t>
            </a:r>
            <a:r>
              <a:rPr lang="zh-CN" altLang="zh-CN" sz="2800" b="1" dirty="0">
                <a:latin typeface="+mn-ea"/>
                <a:ea typeface="+mn-ea"/>
              </a:rPr>
              <a:t>）面状覆盖区</a:t>
            </a:r>
            <a:endParaRPr lang="zh-CN" altLang="zh-CN" sz="2800" b="1" dirty="0">
              <a:latin typeface="+mn-ea"/>
              <a:ea typeface="+mn-ea"/>
            </a:endParaRPr>
          </a:p>
          <a:p>
            <a:pPr eaLnBrk="1" hangingPunct="1">
              <a:lnSpc>
                <a:spcPct val="150000"/>
              </a:lnSpc>
            </a:pPr>
            <a:r>
              <a:rPr lang="en-US" altLang="zh-CN" sz="2800" b="1" dirty="0" smtClean="0">
                <a:latin typeface="+mn-ea"/>
                <a:ea typeface="+mn-ea"/>
              </a:rPr>
              <a:t>    </a:t>
            </a:r>
            <a:r>
              <a:rPr lang="zh-CN" altLang="zh-CN" sz="2800" b="1" dirty="0" smtClean="0">
                <a:latin typeface="+mn-ea"/>
                <a:ea typeface="+mn-ea"/>
              </a:rPr>
              <a:t>面</a:t>
            </a:r>
            <a:r>
              <a:rPr lang="zh-CN" altLang="zh-CN" sz="2800" b="1" dirty="0">
                <a:latin typeface="+mn-ea"/>
                <a:ea typeface="+mn-ea"/>
              </a:rPr>
              <a:t>状覆盖区所形成的网络叫蜂窝网。在进行移动通信系统区域覆盖组网规划设计时，若基站采用全向天线，理论上其覆盖区域为圆形。</a:t>
            </a:r>
            <a:endParaRPr lang="zh-CN" altLang="en-US" sz="2800" b="1" dirty="0">
              <a:solidFill>
                <a:srgbClr val="FF0000"/>
              </a:solidFill>
              <a:latin typeface="+mn-ea"/>
              <a:ea typeface="+mn-ea"/>
              <a:cs typeface="方正大黑简体"/>
            </a:endParaRPr>
          </a:p>
        </p:txBody>
      </p:sp>
      <p:sp>
        <p:nvSpPr>
          <p:cNvPr id="7" name="Rectangle 2"/>
          <p:cNvSpPr txBox="1">
            <a:spLocks noChangeArrowheads="1"/>
          </p:cNvSpPr>
          <p:nvPr/>
        </p:nvSpPr>
        <p:spPr>
          <a:xfrm>
            <a:off x="1285875" y="274638"/>
            <a:ext cx="6954838" cy="939800"/>
          </a:xfrm>
          <a:prstGeom prst="rect">
            <a:avLst/>
          </a:prstGeom>
        </p:spPr>
        <p:txBody>
          <a:bodyPr anchor="ctr">
            <a:normAutofit/>
          </a:bodyPr>
          <a:lstStyle/>
          <a:p>
            <a:pPr algn="ctr" fontAlgn="auto">
              <a:spcAft>
                <a:spcPts val="0"/>
              </a:spcAft>
              <a:defRPr/>
            </a:pPr>
            <a:r>
              <a:rPr lang="en-US" altLang="zh-CN" sz="3600" dirty="0">
                <a:solidFill>
                  <a:schemeClr val="bg1"/>
                </a:solidFill>
                <a:latin typeface="方正兰亭粗黑简体" pitchFamily="2" charset="-122"/>
                <a:ea typeface="方正兰亭粗黑简体" pitchFamily="2" charset="-122"/>
                <a:cs typeface="+mj-cs"/>
              </a:rPr>
              <a:t>2</a:t>
            </a:r>
            <a:r>
              <a:rPr lang="zh-CN" altLang="en-US" sz="3600" dirty="0">
                <a:solidFill>
                  <a:schemeClr val="bg1"/>
                </a:solidFill>
                <a:latin typeface="方正兰亭粗黑简体" pitchFamily="2" charset="-122"/>
                <a:ea typeface="方正兰亭粗黑简体" pitchFamily="2" charset="-122"/>
                <a:cs typeface="+mj-cs"/>
              </a:rPr>
              <a:t>、小区制</a:t>
            </a:r>
            <a:endParaRPr lang="zh-CN" altLang="en-US" sz="3600" dirty="0">
              <a:solidFill>
                <a:schemeClr val="bg1"/>
              </a:solidFill>
              <a:latin typeface="方正兰亭粗黑简体" pitchFamily="2" charset="-122"/>
              <a:ea typeface="方正兰亭粗黑简体" pitchFamily="2" charset="-122"/>
              <a:cs typeface="+mj-cs"/>
            </a:endParaRPr>
          </a:p>
        </p:txBody>
      </p:sp>
      <p:sp>
        <p:nvSpPr>
          <p:cNvPr id="101380" name="Rectangle 5"/>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5061"/>
                                        </p:tgtEl>
                                        <p:attrNameLst>
                                          <p:attrName>style.visibility</p:attrName>
                                        </p:attrNameLst>
                                      </p:cBhvr>
                                      <p:to>
                                        <p:strVal val="visible"/>
                                      </p:to>
                                    </p:set>
                                    <p:animEffect transition="in" filter="blinds(horizontal)">
                                      <p:cBhvr>
                                        <p:cTn id="7" dur="500"/>
                                        <p:tgtEl>
                                          <p:spTgt spid="450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061" grpId="0"/>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3"/>
          <p:cNvSpPr>
            <a:spLocks noGrp="1" noChangeArrowheads="1"/>
          </p:cNvSpPr>
          <p:nvPr>
            <p:ph type="body" idx="1"/>
          </p:nvPr>
        </p:nvSpPr>
        <p:spPr>
          <a:xfrm>
            <a:off x="571500" y="2000250"/>
            <a:ext cx="8153400" cy="2071688"/>
          </a:xfrm>
        </p:spPr>
        <p:txBody>
          <a:bodyPr/>
          <a:lstStyle/>
          <a:p>
            <a:pPr eaLnBrk="1" hangingPunct="1">
              <a:lnSpc>
                <a:spcPct val="150000"/>
              </a:lnSpc>
              <a:buClr>
                <a:srgbClr val="0000FF"/>
              </a:buClr>
              <a:buFont typeface="Wingdings" panose="05000000000000000000" pitchFamily="2" charset="2"/>
              <a:buChar char="p"/>
            </a:pPr>
            <a:r>
              <a:rPr lang="zh-CN" altLang="en-US" dirty="0" smtClean="0">
                <a:solidFill>
                  <a:srgbClr val="0000FF"/>
                </a:solidFill>
                <a:latin typeface="黑体" panose="02010609060101010101" pitchFamily="49" charset="-122"/>
              </a:rPr>
              <a:t> </a:t>
            </a:r>
            <a:r>
              <a:rPr lang="zh-CN" altLang="en-US" b="1" dirty="0" smtClean="0">
                <a:latin typeface="黑体" panose="02010609060101010101" pitchFamily="49" charset="-122"/>
              </a:rPr>
              <a:t>全向天线辐射的覆盖区是个圆形。</a:t>
            </a:r>
            <a:endParaRPr lang="en-US" altLang="zh-CN" b="1" dirty="0" smtClean="0">
              <a:latin typeface="黑体" panose="02010609060101010101" pitchFamily="49" charset="-122"/>
            </a:endParaRPr>
          </a:p>
          <a:p>
            <a:pPr eaLnBrk="1" hangingPunct="1">
              <a:lnSpc>
                <a:spcPct val="150000"/>
              </a:lnSpc>
              <a:buClr>
                <a:srgbClr val="0000FF"/>
              </a:buClr>
              <a:buFont typeface="Wingdings" panose="05000000000000000000" pitchFamily="2" charset="2"/>
              <a:buChar char="p"/>
            </a:pPr>
            <a:r>
              <a:rPr lang="zh-CN" altLang="en-US" b="1" dirty="0" smtClean="0">
                <a:latin typeface="黑体" panose="02010609060101010101" pitchFamily="49" charset="-122"/>
              </a:rPr>
              <a:t> 在考虑交叠之后，有效覆盖区是一个多边形。</a:t>
            </a:r>
            <a:endParaRPr lang="zh-CN" altLang="en-US" b="1" dirty="0" smtClean="0">
              <a:latin typeface="黑体" panose="02010609060101010101" pitchFamily="49" charset="-122"/>
            </a:endParaRPr>
          </a:p>
        </p:txBody>
      </p:sp>
      <p:grpSp>
        <p:nvGrpSpPr>
          <p:cNvPr id="102403" name="Group 4"/>
          <p:cNvGrpSpPr/>
          <p:nvPr/>
        </p:nvGrpSpPr>
        <p:grpSpPr bwMode="auto">
          <a:xfrm>
            <a:off x="1143000" y="3786188"/>
            <a:ext cx="7391400" cy="2225675"/>
            <a:chOff x="720" y="2352"/>
            <a:chExt cx="4656" cy="1402"/>
          </a:xfrm>
        </p:grpSpPr>
        <p:sp>
          <p:nvSpPr>
            <p:cNvPr id="102407" name="Text Box 5"/>
            <p:cNvSpPr txBox="1">
              <a:spLocks noChangeArrowheads="1"/>
            </p:cNvSpPr>
            <p:nvPr/>
          </p:nvSpPr>
          <p:spPr bwMode="auto">
            <a:xfrm>
              <a:off x="864" y="3504"/>
              <a:ext cx="45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b="1" dirty="0">
                  <a:latin typeface="黑体" panose="02010609060101010101" pitchFamily="49" charset="-122"/>
                  <a:ea typeface="黑体" panose="02010609060101010101" pitchFamily="49" charset="-122"/>
                  <a:cs typeface="方正大黑简体"/>
                </a:rPr>
                <a:t>正三角形	     正方形		     正六边形</a:t>
              </a:r>
              <a:endParaRPr lang="zh-CN" altLang="en-US" b="1" dirty="0">
                <a:latin typeface="黑体" panose="02010609060101010101" pitchFamily="49" charset="-122"/>
                <a:ea typeface="黑体" panose="02010609060101010101" pitchFamily="49" charset="-122"/>
                <a:cs typeface="方正大黑简体"/>
              </a:endParaRPr>
            </a:p>
          </p:txBody>
        </p:sp>
        <p:grpSp>
          <p:nvGrpSpPr>
            <p:cNvPr id="102408" name="Group 6"/>
            <p:cNvGrpSpPr/>
            <p:nvPr/>
          </p:nvGrpSpPr>
          <p:grpSpPr bwMode="auto">
            <a:xfrm>
              <a:off x="720" y="2400"/>
              <a:ext cx="1118" cy="1070"/>
              <a:chOff x="672" y="2688"/>
              <a:chExt cx="1118" cy="1070"/>
            </a:xfrm>
          </p:grpSpPr>
          <p:sp>
            <p:nvSpPr>
              <p:cNvPr id="102425" name="Oval 7"/>
              <p:cNvSpPr>
                <a:spLocks noChangeArrowheads="1"/>
              </p:cNvSpPr>
              <p:nvPr/>
            </p:nvSpPr>
            <p:spPr bwMode="auto">
              <a:xfrm flipV="1">
                <a:off x="917" y="3068"/>
                <a:ext cx="618" cy="58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26" name="AutoShape 8"/>
              <p:cNvSpPr>
                <a:spLocks noChangeArrowheads="1"/>
              </p:cNvSpPr>
              <p:nvPr/>
            </p:nvSpPr>
            <p:spPr bwMode="auto">
              <a:xfrm flipV="1">
                <a:off x="953" y="3171"/>
                <a:ext cx="509" cy="483"/>
              </a:xfrm>
              <a:prstGeom prst="triangle">
                <a:avLst>
                  <a:gd name="adj" fmla="val 50000"/>
                </a:avLst>
              </a:prstGeom>
              <a:solidFill>
                <a:srgbClr val="FF00FF">
                  <a:alpha val="50195"/>
                </a:srgbClr>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27" name="Oval 9"/>
              <p:cNvSpPr>
                <a:spLocks noChangeArrowheads="1"/>
              </p:cNvSpPr>
              <p:nvPr/>
            </p:nvSpPr>
            <p:spPr bwMode="auto">
              <a:xfrm>
                <a:off x="1172" y="3171"/>
                <a:ext cx="618" cy="587"/>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28" name="AutoShape 10"/>
              <p:cNvSpPr>
                <a:spLocks noChangeArrowheads="1"/>
              </p:cNvSpPr>
              <p:nvPr/>
            </p:nvSpPr>
            <p:spPr bwMode="auto">
              <a:xfrm>
                <a:off x="1208" y="3171"/>
                <a:ext cx="509" cy="483"/>
              </a:xfrm>
              <a:prstGeom prst="triangle">
                <a:avLst>
                  <a:gd name="adj" fmla="val 50000"/>
                </a:avLst>
              </a:prstGeom>
              <a:solidFill>
                <a:srgbClr val="FF00FF">
                  <a:alpha val="50195"/>
                </a:srgbClr>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29" name="Oval 11"/>
              <p:cNvSpPr>
                <a:spLocks noChangeArrowheads="1"/>
              </p:cNvSpPr>
              <p:nvPr/>
            </p:nvSpPr>
            <p:spPr bwMode="auto">
              <a:xfrm>
                <a:off x="672" y="3171"/>
                <a:ext cx="618" cy="587"/>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30" name="AutoShape 12"/>
              <p:cNvSpPr>
                <a:spLocks noChangeArrowheads="1"/>
              </p:cNvSpPr>
              <p:nvPr/>
            </p:nvSpPr>
            <p:spPr bwMode="auto">
              <a:xfrm>
                <a:off x="708" y="3171"/>
                <a:ext cx="509" cy="483"/>
              </a:xfrm>
              <a:prstGeom prst="triangle">
                <a:avLst>
                  <a:gd name="adj" fmla="val 50000"/>
                </a:avLst>
              </a:prstGeom>
              <a:solidFill>
                <a:srgbClr val="FF00FF">
                  <a:alpha val="50195"/>
                </a:srgbClr>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31" name="Oval 13"/>
              <p:cNvSpPr>
                <a:spLocks noChangeArrowheads="1"/>
              </p:cNvSpPr>
              <p:nvPr/>
            </p:nvSpPr>
            <p:spPr bwMode="auto">
              <a:xfrm>
                <a:off x="917" y="2688"/>
                <a:ext cx="618" cy="587"/>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32" name="AutoShape 14"/>
              <p:cNvSpPr>
                <a:spLocks noChangeArrowheads="1"/>
              </p:cNvSpPr>
              <p:nvPr/>
            </p:nvSpPr>
            <p:spPr bwMode="auto">
              <a:xfrm>
                <a:off x="953" y="2688"/>
                <a:ext cx="509" cy="483"/>
              </a:xfrm>
              <a:prstGeom prst="triangle">
                <a:avLst>
                  <a:gd name="adj" fmla="val 50000"/>
                </a:avLst>
              </a:prstGeom>
              <a:solidFill>
                <a:srgbClr val="FF00FF">
                  <a:alpha val="50195"/>
                </a:srgbClr>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grpSp>
        <p:grpSp>
          <p:nvGrpSpPr>
            <p:cNvPr id="102409" name="Group 15"/>
            <p:cNvGrpSpPr/>
            <p:nvPr/>
          </p:nvGrpSpPr>
          <p:grpSpPr bwMode="auto">
            <a:xfrm>
              <a:off x="2256" y="2352"/>
              <a:ext cx="1055" cy="1035"/>
              <a:chOff x="2208" y="2640"/>
              <a:chExt cx="1055" cy="1035"/>
            </a:xfrm>
          </p:grpSpPr>
          <p:sp>
            <p:nvSpPr>
              <p:cNvPr id="102417" name="Oval 16"/>
              <p:cNvSpPr>
                <a:spLocks noChangeArrowheads="1"/>
              </p:cNvSpPr>
              <p:nvPr/>
            </p:nvSpPr>
            <p:spPr bwMode="auto">
              <a:xfrm>
                <a:off x="2208" y="2640"/>
                <a:ext cx="618" cy="587"/>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18" name="Rectangle 17"/>
              <p:cNvSpPr>
                <a:spLocks noChangeArrowheads="1"/>
              </p:cNvSpPr>
              <p:nvPr/>
            </p:nvSpPr>
            <p:spPr bwMode="auto">
              <a:xfrm>
                <a:off x="2317" y="2709"/>
                <a:ext cx="436" cy="449"/>
              </a:xfrm>
              <a:prstGeom prst="rect">
                <a:avLst/>
              </a:prstGeom>
              <a:solidFill>
                <a:srgbClr val="FF00FF">
                  <a:alpha val="50195"/>
                </a:srgbClr>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19" name="Oval 18"/>
              <p:cNvSpPr>
                <a:spLocks noChangeArrowheads="1"/>
              </p:cNvSpPr>
              <p:nvPr/>
            </p:nvSpPr>
            <p:spPr bwMode="auto">
              <a:xfrm>
                <a:off x="2208" y="3089"/>
                <a:ext cx="618" cy="58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20" name="Rectangle 19"/>
              <p:cNvSpPr>
                <a:spLocks noChangeArrowheads="1"/>
              </p:cNvSpPr>
              <p:nvPr/>
            </p:nvSpPr>
            <p:spPr bwMode="auto">
              <a:xfrm>
                <a:off x="2317" y="3158"/>
                <a:ext cx="436" cy="448"/>
              </a:xfrm>
              <a:prstGeom prst="rect">
                <a:avLst/>
              </a:prstGeom>
              <a:solidFill>
                <a:srgbClr val="FF00FF">
                  <a:alpha val="50195"/>
                </a:srgbClr>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21" name="Oval 20"/>
              <p:cNvSpPr>
                <a:spLocks noChangeArrowheads="1"/>
              </p:cNvSpPr>
              <p:nvPr/>
            </p:nvSpPr>
            <p:spPr bwMode="auto">
              <a:xfrm>
                <a:off x="2645" y="2640"/>
                <a:ext cx="618" cy="587"/>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22" name="Rectangle 21"/>
              <p:cNvSpPr>
                <a:spLocks noChangeArrowheads="1"/>
              </p:cNvSpPr>
              <p:nvPr/>
            </p:nvSpPr>
            <p:spPr bwMode="auto">
              <a:xfrm>
                <a:off x="2754" y="2709"/>
                <a:ext cx="436" cy="449"/>
              </a:xfrm>
              <a:prstGeom prst="rect">
                <a:avLst/>
              </a:prstGeom>
              <a:solidFill>
                <a:srgbClr val="FF00FF">
                  <a:alpha val="50195"/>
                </a:srgbClr>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23" name="Oval 22"/>
              <p:cNvSpPr>
                <a:spLocks noChangeArrowheads="1"/>
              </p:cNvSpPr>
              <p:nvPr/>
            </p:nvSpPr>
            <p:spPr bwMode="auto">
              <a:xfrm>
                <a:off x="2645" y="3089"/>
                <a:ext cx="618" cy="58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24" name="Rectangle 23"/>
              <p:cNvSpPr>
                <a:spLocks noChangeArrowheads="1"/>
              </p:cNvSpPr>
              <p:nvPr/>
            </p:nvSpPr>
            <p:spPr bwMode="auto">
              <a:xfrm>
                <a:off x="2754" y="3158"/>
                <a:ext cx="436" cy="448"/>
              </a:xfrm>
              <a:prstGeom prst="rect">
                <a:avLst/>
              </a:prstGeom>
              <a:solidFill>
                <a:srgbClr val="FF00FF">
                  <a:alpha val="50195"/>
                </a:srgbClr>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grpSp>
        <p:grpSp>
          <p:nvGrpSpPr>
            <p:cNvPr id="102410" name="Group 24"/>
            <p:cNvGrpSpPr/>
            <p:nvPr/>
          </p:nvGrpSpPr>
          <p:grpSpPr bwMode="auto">
            <a:xfrm>
              <a:off x="3840" y="2352"/>
              <a:ext cx="1200" cy="1104"/>
              <a:chOff x="3792" y="2640"/>
              <a:chExt cx="1200" cy="1104"/>
            </a:xfrm>
          </p:grpSpPr>
          <p:sp>
            <p:nvSpPr>
              <p:cNvPr id="102411" name="AutoShape 25"/>
              <p:cNvSpPr>
                <a:spLocks noChangeArrowheads="1"/>
              </p:cNvSpPr>
              <p:nvPr/>
            </p:nvSpPr>
            <p:spPr bwMode="auto">
              <a:xfrm>
                <a:off x="3792" y="2916"/>
                <a:ext cx="691" cy="518"/>
              </a:xfrm>
              <a:prstGeom prst="hexagon">
                <a:avLst>
                  <a:gd name="adj" fmla="val 33349"/>
                  <a:gd name="vf" fmla="val 115470"/>
                </a:avLst>
              </a:prstGeom>
              <a:solidFill>
                <a:srgbClr val="FF00FF">
                  <a:alpha val="50195"/>
                </a:srgbClr>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12" name="Oval 26"/>
              <p:cNvSpPr>
                <a:spLocks noChangeArrowheads="1"/>
              </p:cNvSpPr>
              <p:nvPr/>
            </p:nvSpPr>
            <p:spPr bwMode="auto">
              <a:xfrm>
                <a:off x="3828" y="2882"/>
                <a:ext cx="619" cy="58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13" name="AutoShape 27"/>
              <p:cNvSpPr>
                <a:spLocks noChangeArrowheads="1"/>
              </p:cNvSpPr>
              <p:nvPr/>
            </p:nvSpPr>
            <p:spPr bwMode="auto">
              <a:xfrm>
                <a:off x="4301" y="2675"/>
                <a:ext cx="691" cy="517"/>
              </a:xfrm>
              <a:prstGeom prst="hexagon">
                <a:avLst>
                  <a:gd name="adj" fmla="val 33414"/>
                  <a:gd name="vf" fmla="val 115470"/>
                </a:avLst>
              </a:prstGeom>
              <a:solidFill>
                <a:srgbClr val="FF00FF">
                  <a:alpha val="50195"/>
                </a:srgbClr>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14" name="Oval 28"/>
              <p:cNvSpPr>
                <a:spLocks noChangeArrowheads="1"/>
              </p:cNvSpPr>
              <p:nvPr/>
            </p:nvSpPr>
            <p:spPr bwMode="auto">
              <a:xfrm>
                <a:off x="4337" y="2640"/>
                <a:ext cx="619" cy="587"/>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15" name="AutoShape 29"/>
              <p:cNvSpPr>
                <a:spLocks noChangeArrowheads="1"/>
              </p:cNvSpPr>
              <p:nvPr/>
            </p:nvSpPr>
            <p:spPr bwMode="auto">
              <a:xfrm>
                <a:off x="4301" y="3192"/>
                <a:ext cx="691" cy="518"/>
              </a:xfrm>
              <a:prstGeom prst="hexagon">
                <a:avLst>
                  <a:gd name="adj" fmla="val 33349"/>
                  <a:gd name="vf" fmla="val 115470"/>
                </a:avLst>
              </a:prstGeom>
              <a:solidFill>
                <a:srgbClr val="FF00FF">
                  <a:alpha val="50195"/>
                </a:srgbClr>
              </a:solidFill>
              <a:ln w="12700" cap="sq">
                <a:solidFill>
                  <a:schemeClr val="tx1"/>
                </a:solidFill>
                <a:miter lim="800000"/>
                <a:headEnd type="none" w="sm" len="sm"/>
                <a:tailEnd type="none" w="sm" len="sm"/>
              </a:ln>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sp>
            <p:nvSpPr>
              <p:cNvPr id="102416" name="Oval 30"/>
              <p:cNvSpPr>
                <a:spLocks noChangeArrowheads="1"/>
              </p:cNvSpPr>
              <p:nvPr/>
            </p:nvSpPr>
            <p:spPr bwMode="auto">
              <a:xfrm>
                <a:off x="4337" y="3158"/>
                <a:ext cx="619" cy="586"/>
              </a:xfrm>
              <a:prstGeom prst="ellipse">
                <a:avLst/>
              </a:prstGeom>
              <a:noFill/>
              <a:ln w="12700" cap="sq">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dirty="0">
                  <a:latin typeface="黑体" panose="02010609060101010101" pitchFamily="49" charset="-122"/>
                  <a:ea typeface="黑体" panose="02010609060101010101" pitchFamily="49" charset="-122"/>
                  <a:cs typeface="方正大黑简体"/>
                </a:endParaRPr>
              </a:p>
            </p:txBody>
          </p:sp>
        </p:grpSp>
      </p:grpSp>
      <p:sp>
        <p:nvSpPr>
          <p:cNvPr id="33" name="AutoShape 8"/>
          <p:cNvSpPr>
            <a:spLocks noChangeArrowheads="1"/>
          </p:cNvSpPr>
          <p:nvPr/>
        </p:nvSpPr>
        <p:spPr bwMode="auto">
          <a:xfrm>
            <a:off x="642938" y="3643313"/>
            <a:ext cx="7572375" cy="1857375"/>
          </a:xfrm>
          <a:prstGeom prst="roundRect">
            <a:avLst>
              <a:gd name="adj" fmla="val 16667"/>
            </a:avLst>
          </a:prstGeom>
          <a:gradFill rotWithShape="1">
            <a:gsLst>
              <a:gs pos="0">
                <a:srgbClr val="CCECFF"/>
              </a:gs>
              <a:gs pos="50000">
                <a:srgbClr val="FFFFFF"/>
              </a:gs>
              <a:gs pos="100000">
                <a:srgbClr val="CCECFF"/>
              </a:gs>
            </a:gsLst>
            <a:lin ang="5400000" scaled="1"/>
          </a:gradFill>
          <a:ln w="28575" algn="ctr">
            <a:solidFill>
              <a:srgbClr val="003399"/>
            </a:solidFill>
            <a:round/>
          </a:ln>
          <a:effectLst>
            <a:outerShdw dist="107763" dir="18900000" algn="ctr" rotWithShape="0">
              <a:srgbClr val="B2B2B2">
                <a:alpha val="50000"/>
              </a:srgbClr>
            </a:outerShdw>
          </a:effectLst>
        </p:spPr>
        <p:txBody>
          <a:bodyPr anchor="ctr"/>
          <a:lstStyle/>
          <a:p>
            <a:pPr>
              <a:lnSpc>
                <a:spcPct val="150000"/>
              </a:lnSpc>
              <a:spcBef>
                <a:spcPct val="20000"/>
              </a:spcBef>
              <a:buClr>
                <a:schemeClr val="accent1">
                  <a:lumMod val="75000"/>
                </a:schemeClr>
              </a:buClr>
              <a:buFont typeface="Wingdings" panose="05000000000000000000" pitchFamily="2" charset="2"/>
              <a:buNone/>
              <a:defRPr/>
            </a:pPr>
            <a:r>
              <a:rPr kumimoji="1" lang="zh-CN" altLang="en-US" sz="3200" kern="0" dirty="0">
                <a:solidFill>
                  <a:srgbClr val="FF0000"/>
                </a:solidFill>
                <a:latin typeface="黑体" panose="02010609060101010101" pitchFamily="49" charset="-122"/>
                <a:ea typeface="黑体" panose="02010609060101010101" pitchFamily="49" charset="-122"/>
              </a:rPr>
              <a:t>     </a:t>
            </a:r>
            <a:r>
              <a:rPr kumimoji="1" lang="zh-CN" altLang="en-US" sz="3200" b="1" kern="0" dirty="0">
                <a:latin typeface="黑体" panose="02010609060101010101" pitchFamily="49" charset="-122"/>
                <a:ea typeface="黑体" panose="02010609060101010101" pitchFamily="49" charset="-122"/>
              </a:rPr>
              <a:t>无缝</a:t>
            </a:r>
            <a:r>
              <a:rPr kumimoji="1" lang="zh-CN" altLang="en-US" sz="3200" b="1" kern="0" dirty="0">
                <a:latin typeface="黑体" panose="02010609060101010101" pitchFamily="49" charset="-122"/>
                <a:ea typeface="黑体" panose="02010609060101010101" pitchFamily="49" charset="-122"/>
              </a:rPr>
              <a:t>隙地覆盖整个平面的服务区，哪种几何形状最合适？</a:t>
            </a:r>
            <a:endParaRPr kumimoji="1" lang="en-US" altLang="zh-CN" sz="3200" b="1" kern="0" dirty="0">
              <a:latin typeface="黑体" panose="02010609060101010101" pitchFamily="49" charset="-122"/>
              <a:ea typeface="黑体" panose="02010609060101010101" pitchFamily="49" charset="-122"/>
            </a:endParaRPr>
          </a:p>
        </p:txBody>
      </p:sp>
      <p:sp>
        <p:nvSpPr>
          <p:cNvPr id="35" name="Rectangle 2"/>
          <p:cNvSpPr txBox="1">
            <a:spLocks noChangeArrowheads="1"/>
          </p:cNvSpPr>
          <p:nvPr/>
        </p:nvSpPr>
        <p:spPr>
          <a:xfrm>
            <a:off x="1214438" y="274638"/>
            <a:ext cx="6954837" cy="939800"/>
          </a:xfrm>
          <a:prstGeom prst="rect">
            <a:avLst/>
          </a:prstGeom>
        </p:spPr>
        <p:txBody>
          <a:bodyPr anchor="ctr">
            <a:normAutofit/>
          </a:bodyPr>
          <a:lstStyle/>
          <a:p>
            <a:pPr algn="ctr" fontAlgn="auto">
              <a:spcAft>
                <a:spcPts val="0"/>
              </a:spcAft>
              <a:defRPr/>
            </a:pPr>
            <a:r>
              <a:rPr lang="en-US" altLang="zh-CN" sz="3600" dirty="0">
                <a:solidFill>
                  <a:schemeClr val="bg1"/>
                </a:solidFill>
                <a:latin typeface="方正兰亭粗黑简体" pitchFamily="2" charset="-122"/>
                <a:ea typeface="方正兰亭粗黑简体" pitchFamily="2" charset="-122"/>
                <a:cs typeface="+mj-cs"/>
              </a:rPr>
              <a:t>2</a:t>
            </a:r>
            <a:r>
              <a:rPr lang="zh-CN" altLang="en-US" sz="3600" dirty="0">
                <a:solidFill>
                  <a:schemeClr val="bg1"/>
                </a:solidFill>
                <a:latin typeface="方正兰亭粗黑简体" pitchFamily="2" charset="-122"/>
                <a:ea typeface="方正兰亭粗黑简体" pitchFamily="2" charset="-122"/>
                <a:cs typeface="+mj-cs"/>
              </a:rPr>
              <a:t>、小区制</a:t>
            </a:r>
            <a:endParaRPr lang="zh-CN" altLang="en-US" sz="3600" dirty="0">
              <a:solidFill>
                <a:schemeClr val="bg1"/>
              </a:solidFill>
              <a:latin typeface="方正兰亭粗黑简体" pitchFamily="2" charset="-122"/>
              <a:ea typeface="方正兰亭粗黑简体" pitchFamily="2" charset="-122"/>
              <a:cs typeface="+mj-cs"/>
            </a:endParaRPr>
          </a:p>
        </p:txBody>
      </p:sp>
      <p:sp>
        <p:nvSpPr>
          <p:cNvPr id="102406" name="Rectangle 2"/>
          <p:cNvSpPr txBox="1">
            <a:spLocks noChangeArrowheads="1"/>
          </p:cNvSpPr>
          <p:nvPr/>
        </p:nvSpPr>
        <p:spPr bwMode="auto">
          <a:xfrm>
            <a:off x="457200" y="668338"/>
            <a:ext cx="6072188" cy="1011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solidFill>
                  <a:srgbClr val="FF0000"/>
                </a:solidFill>
                <a:latin typeface="黑体" panose="02010609060101010101" pitchFamily="49" charset="-122"/>
                <a:ea typeface="黑体" panose="02010609060101010101" pitchFamily="49" charset="-122"/>
                <a:cs typeface="方正大黑简体"/>
              </a:rPr>
              <a:t>小区形状的选择</a:t>
            </a:r>
            <a:endParaRPr lang="zh-CN" altLang="en-US" sz="2800" b="1" dirty="0">
              <a:solidFill>
                <a:srgbClr val="FF0000"/>
              </a:solidFill>
              <a:latin typeface="黑体" panose="02010609060101010101" pitchFamily="49" charset="-122"/>
              <a:ea typeface="黑体" panose="02010609060101010101" pitchFamily="49" charset="-122"/>
              <a:cs typeface="方正大黑简体"/>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0" name="Rectangle 2"/>
          <p:cNvSpPr>
            <a:spLocks noGrp="1" noChangeArrowheads="1"/>
          </p:cNvSpPr>
          <p:nvPr>
            <p:ph type="title"/>
          </p:nvPr>
        </p:nvSpPr>
        <p:spPr>
          <a:xfrm>
            <a:off x="2809875" y="5500688"/>
            <a:ext cx="4691063" cy="796925"/>
          </a:xfrm>
        </p:spPr>
        <p:txBody>
          <a:bodyPr>
            <a:normAutofit/>
          </a:bodyPr>
          <a:lstStyle/>
          <a:p>
            <a:pPr algn="l" eaLnBrk="1" hangingPunct="1">
              <a:defRPr/>
            </a:pPr>
            <a:r>
              <a:rPr lang="zh-CN" altLang="en-US" sz="2400" dirty="0" smtClean="0">
                <a:solidFill>
                  <a:schemeClr val="tx1"/>
                </a:solidFill>
                <a:latin typeface="方正兰亭粗黑简体" pitchFamily="2" charset="-122"/>
                <a:ea typeface="方正兰亭粗黑简体" pitchFamily="2" charset="-122"/>
                <a:cs typeface="+mn-cs"/>
              </a:rPr>
              <a:t>三种形状小区的比较</a:t>
            </a:r>
            <a:endParaRPr lang="zh-CN" altLang="en-US" sz="2400" dirty="0" smtClean="0">
              <a:solidFill>
                <a:schemeClr val="tx1"/>
              </a:solidFill>
              <a:latin typeface="方正兰亭粗黑简体" pitchFamily="2" charset="-122"/>
              <a:ea typeface="方正兰亭粗黑简体" pitchFamily="2" charset="-122"/>
              <a:cs typeface="+mn-cs"/>
            </a:endParaRPr>
          </a:p>
        </p:txBody>
      </p:sp>
      <p:grpSp>
        <p:nvGrpSpPr>
          <p:cNvPr id="103427" name="Group 3"/>
          <p:cNvGrpSpPr/>
          <p:nvPr/>
        </p:nvGrpSpPr>
        <p:grpSpPr bwMode="auto">
          <a:xfrm>
            <a:off x="779463" y="1641475"/>
            <a:ext cx="7696200" cy="3195638"/>
            <a:chOff x="842" y="1968"/>
            <a:chExt cx="4075" cy="1677"/>
          </a:xfrm>
        </p:grpSpPr>
        <p:sp>
          <p:nvSpPr>
            <p:cNvPr id="103431" name="Rectangle 4"/>
            <p:cNvSpPr>
              <a:spLocks noChangeArrowheads="1"/>
            </p:cNvSpPr>
            <p:nvPr/>
          </p:nvSpPr>
          <p:spPr bwMode="auto">
            <a:xfrm>
              <a:off x="892" y="1971"/>
              <a:ext cx="92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dirty="0">
                  <a:latin typeface="黑体" panose="02010609060101010101" pitchFamily="49" charset="-122"/>
                  <a:ea typeface="黑体" panose="02010609060101010101" pitchFamily="49" charset="-122"/>
                  <a:cs typeface="方正大黑简体"/>
                </a:rPr>
                <a:t>小区形状</a:t>
              </a:r>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a:p>
              <a:pPr algn="just"/>
              <a:endParaRPr lang="en-US" altLang="zh-CN" sz="2400" b="1" dirty="0"/>
            </a:p>
          </p:txBody>
        </p:sp>
        <p:sp>
          <p:nvSpPr>
            <p:cNvPr id="103432" name="Rectangle 5"/>
            <p:cNvSpPr>
              <a:spLocks noChangeArrowheads="1"/>
            </p:cNvSpPr>
            <p:nvPr/>
          </p:nvSpPr>
          <p:spPr bwMode="auto">
            <a:xfrm>
              <a:off x="845" y="1971"/>
              <a:ext cx="1017"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33" name="Rectangle 6"/>
            <p:cNvSpPr>
              <a:spLocks noChangeArrowheads="1"/>
            </p:cNvSpPr>
            <p:nvPr/>
          </p:nvSpPr>
          <p:spPr bwMode="auto">
            <a:xfrm>
              <a:off x="1909" y="1971"/>
              <a:ext cx="92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latin typeface="黑体" panose="02010609060101010101" pitchFamily="49" charset="-122"/>
                  <a:ea typeface="黑体" panose="02010609060101010101" pitchFamily="49" charset="-122"/>
                  <a:cs typeface="方正大黑简体"/>
                </a:rPr>
                <a:t>正三角形</a:t>
              </a:r>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a:p>
              <a:pPr algn="just"/>
              <a:endParaRPr lang="en-US" altLang="zh-CN" sz="2400" b="1" dirty="0"/>
            </a:p>
          </p:txBody>
        </p:sp>
        <p:sp>
          <p:nvSpPr>
            <p:cNvPr id="103434" name="Rectangle 7"/>
            <p:cNvSpPr>
              <a:spLocks noChangeArrowheads="1"/>
            </p:cNvSpPr>
            <p:nvPr/>
          </p:nvSpPr>
          <p:spPr bwMode="auto">
            <a:xfrm>
              <a:off x="1862" y="1971"/>
              <a:ext cx="1018"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35" name="Rectangle 8"/>
            <p:cNvSpPr>
              <a:spLocks noChangeArrowheads="1"/>
            </p:cNvSpPr>
            <p:nvPr/>
          </p:nvSpPr>
          <p:spPr bwMode="auto">
            <a:xfrm>
              <a:off x="2926" y="1971"/>
              <a:ext cx="92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latin typeface="黑体" panose="02010609060101010101" pitchFamily="49" charset="-122"/>
                  <a:ea typeface="黑体" panose="02010609060101010101" pitchFamily="49" charset="-122"/>
                  <a:cs typeface="方正大黑简体"/>
                </a:rPr>
                <a:t>正方形</a:t>
              </a:r>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a:p>
              <a:pPr algn="just"/>
              <a:endParaRPr lang="en-US" altLang="zh-CN" sz="2400" b="1" dirty="0"/>
            </a:p>
          </p:txBody>
        </p:sp>
        <p:sp>
          <p:nvSpPr>
            <p:cNvPr id="103436" name="Rectangle 9"/>
            <p:cNvSpPr>
              <a:spLocks noChangeArrowheads="1"/>
            </p:cNvSpPr>
            <p:nvPr/>
          </p:nvSpPr>
          <p:spPr bwMode="auto">
            <a:xfrm>
              <a:off x="2880" y="1971"/>
              <a:ext cx="1017" cy="210"/>
            </a:xfrm>
            <a:prstGeom prst="rect">
              <a:avLst/>
            </a:prstGeom>
            <a:noFill/>
            <a:ln w="12700">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37" name="Rectangle 10"/>
            <p:cNvSpPr>
              <a:spLocks noChangeArrowheads="1"/>
            </p:cNvSpPr>
            <p:nvPr/>
          </p:nvSpPr>
          <p:spPr bwMode="auto">
            <a:xfrm>
              <a:off x="3944" y="1971"/>
              <a:ext cx="92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dirty="0">
                  <a:latin typeface="黑体" panose="02010609060101010101" pitchFamily="49" charset="-122"/>
                  <a:ea typeface="黑体" panose="02010609060101010101" pitchFamily="49" charset="-122"/>
                  <a:cs typeface="方正大黑简体"/>
                </a:rPr>
                <a:t>正六边形</a:t>
              </a:r>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a:p>
              <a:pPr algn="just"/>
              <a:endParaRPr lang="en-US" altLang="zh-CN" sz="2400" b="1" dirty="0"/>
            </a:p>
          </p:txBody>
        </p:sp>
        <p:sp>
          <p:nvSpPr>
            <p:cNvPr id="103438" name="Rectangle 11"/>
            <p:cNvSpPr>
              <a:spLocks noChangeArrowheads="1"/>
            </p:cNvSpPr>
            <p:nvPr/>
          </p:nvSpPr>
          <p:spPr bwMode="auto">
            <a:xfrm>
              <a:off x="3897" y="1971"/>
              <a:ext cx="101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39" name="Rectangle 12"/>
            <p:cNvSpPr>
              <a:spLocks noChangeArrowheads="1"/>
            </p:cNvSpPr>
            <p:nvPr/>
          </p:nvSpPr>
          <p:spPr bwMode="auto">
            <a:xfrm>
              <a:off x="892" y="2306"/>
              <a:ext cx="92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dirty="0">
                  <a:latin typeface="黑体" panose="02010609060101010101" pitchFamily="49" charset="-122"/>
                  <a:ea typeface="黑体" panose="02010609060101010101" pitchFamily="49" charset="-122"/>
                  <a:cs typeface="方正大黑简体"/>
                </a:rPr>
                <a:t>邻区距离</a:t>
              </a:r>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a:p>
              <a:pPr algn="just"/>
              <a:endParaRPr lang="en-US" altLang="zh-CN" sz="2400" b="1" dirty="0"/>
            </a:p>
          </p:txBody>
        </p:sp>
        <p:sp>
          <p:nvSpPr>
            <p:cNvPr id="103440" name="Rectangle 13"/>
            <p:cNvSpPr>
              <a:spLocks noChangeArrowheads="1"/>
            </p:cNvSpPr>
            <p:nvPr/>
          </p:nvSpPr>
          <p:spPr bwMode="auto">
            <a:xfrm>
              <a:off x="845" y="2306"/>
              <a:ext cx="101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41" name="Rectangle 14"/>
            <p:cNvSpPr>
              <a:spLocks noChangeArrowheads="1"/>
            </p:cNvSpPr>
            <p:nvPr/>
          </p:nvSpPr>
          <p:spPr bwMode="auto">
            <a:xfrm>
              <a:off x="1909" y="2306"/>
              <a:ext cx="92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i="1">
                  <a:solidFill>
                    <a:srgbClr val="000000"/>
                  </a:solidFill>
                  <a:cs typeface="Times New Roman" panose="02020603050405020304" pitchFamily="18" charset="0"/>
                </a:rPr>
                <a:t>r</a:t>
              </a:r>
              <a:endParaRPr lang="en-US" altLang="zh-CN" sz="2400" b="1" i="1">
                <a:solidFill>
                  <a:srgbClr val="000000"/>
                </a:solidFill>
                <a:cs typeface="Times New Roman" panose="02020603050405020304" pitchFamily="18" charset="0"/>
              </a:endParaRPr>
            </a:p>
            <a:p>
              <a:pPr algn="just"/>
              <a:endParaRPr lang="en-US" altLang="zh-CN" sz="2400" b="1" i="1">
                <a:cs typeface="Times New Roman" panose="02020603050405020304" pitchFamily="18" charset="0"/>
              </a:endParaRPr>
            </a:p>
          </p:txBody>
        </p:sp>
        <p:sp>
          <p:nvSpPr>
            <p:cNvPr id="103442" name="Rectangle 15"/>
            <p:cNvSpPr>
              <a:spLocks noChangeArrowheads="1"/>
            </p:cNvSpPr>
            <p:nvPr/>
          </p:nvSpPr>
          <p:spPr bwMode="auto">
            <a:xfrm>
              <a:off x="1862" y="2306"/>
              <a:ext cx="1018" cy="210"/>
            </a:xfrm>
            <a:prstGeom prst="rect">
              <a:avLst/>
            </a:prstGeom>
            <a:noFill/>
            <a:ln w="12700">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43" name="Rectangle 16"/>
            <p:cNvSpPr>
              <a:spLocks noChangeArrowheads="1"/>
            </p:cNvSpPr>
            <p:nvPr/>
          </p:nvSpPr>
          <p:spPr bwMode="auto">
            <a:xfrm>
              <a:off x="2926" y="2306"/>
              <a:ext cx="92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a:endParaRPr lang="zh-CN" altLang="zh-CN" sz="2400" b="1"/>
            </a:p>
          </p:txBody>
        </p:sp>
        <p:sp>
          <p:nvSpPr>
            <p:cNvPr id="103444" name="Rectangle 17"/>
            <p:cNvSpPr>
              <a:spLocks noChangeArrowheads="1"/>
            </p:cNvSpPr>
            <p:nvPr/>
          </p:nvSpPr>
          <p:spPr bwMode="auto">
            <a:xfrm>
              <a:off x="2880" y="2306"/>
              <a:ext cx="1017"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45" name="Rectangle 18"/>
            <p:cNvSpPr>
              <a:spLocks noChangeArrowheads="1"/>
            </p:cNvSpPr>
            <p:nvPr/>
          </p:nvSpPr>
          <p:spPr bwMode="auto">
            <a:xfrm>
              <a:off x="3944" y="2306"/>
              <a:ext cx="92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a:endParaRPr lang="zh-CN" altLang="zh-CN" sz="2400" b="1"/>
            </a:p>
          </p:txBody>
        </p:sp>
        <p:sp>
          <p:nvSpPr>
            <p:cNvPr id="103446" name="Rectangle 19"/>
            <p:cNvSpPr>
              <a:spLocks noChangeArrowheads="1"/>
            </p:cNvSpPr>
            <p:nvPr/>
          </p:nvSpPr>
          <p:spPr bwMode="auto">
            <a:xfrm>
              <a:off x="3897" y="2306"/>
              <a:ext cx="1017"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47" name="Rectangle 20"/>
            <p:cNvSpPr>
              <a:spLocks noChangeArrowheads="1"/>
            </p:cNvSpPr>
            <p:nvPr/>
          </p:nvSpPr>
          <p:spPr bwMode="auto">
            <a:xfrm>
              <a:off x="892" y="2640"/>
              <a:ext cx="92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dirty="0">
                  <a:latin typeface="黑体" panose="02010609060101010101" pitchFamily="49" charset="-122"/>
                  <a:ea typeface="黑体" panose="02010609060101010101" pitchFamily="49" charset="-122"/>
                  <a:cs typeface="方正大黑简体"/>
                </a:rPr>
                <a:t>小区面积</a:t>
              </a:r>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a:p>
              <a:pPr algn="just"/>
              <a:endParaRPr lang="en-US" altLang="zh-CN" sz="2400" b="1" dirty="0"/>
            </a:p>
          </p:txBody>
        </p:sp>
        <p:sp>
          <p:nvSpPr>
            <p:cNvPr id="103448" name="Rectangle 21"/>
            <p:cNvSpPr>
              <a:spLocks noChangeArrowheads="1"/>
            </p:cNvSpPr>
            <p:nvPr/>
          </p:nvSpPr>
          <p:spPr bwMode="auto">
            <a:xfrm>
              <a:off x="845" y="2640"/>
              <a:ext cx="1017"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49" name="Rectangle 22"/>
            <p:cNvSpPr>
              <a:spLocks noChangeArrowheads="1"/>
            </p:cNvSpPr>
            <p:nvPr/>
          </p:nvSpPr>
          <p:spPr bwMode="auto">
            <a:xfrm>
              <a:off x="1909" y="2640"/>
              <a:ext cx="9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1</a:t>
              </a:r>
              <a:r>
                <a:rPr lang="en-US" altLang="zh-CN" sz="2400" b="1">
                  <a:solidFill>
                    <a:srgbClr val="000000"/>
                  </a:solidFill>
                  <a:latin typeface="宋体" panose="02010600030101010101" pitchFamily="2" charset="-122"/>
                  <a:cs typeface="Times New Roman" panose="02020603050405020304" pitchFamily="18" charset="0"/>
                </a:rPr>
                <a:t>.</a:t>
              </a:r>
              <a:r>
                <a:rPr lang="en-US" altLang="zh-CN" sz="2400" b="1">
                  <a:solidFill>
                    <a:srgbClr val="000000"/>
                  </a:solidFill>
                  <a:cs typeface="Times New Roman" panose="02020603050405020304" pitchFamily="18" charset="0"/>
                </a:rPr>
                <a:t>3</a:t>
              </a:r>
              <a:r>
                <a:rPr lang="en-US" altLang="zh-CN" sz="2400" b="1" i="1">
                  <a:solidFill>
                    <a:srgbClr val="000000"/>
                  </a:solidFill>
                  <a:cs typeface="Times New Roman" panose="02020603050405020304" pitchFamily="18" charset="0"/>
                </a:rPr>
                <a:t>r</a:t>
              </a:r>
              <a:r>
                <a:rPr lang="en-US" altLang="zh-CN" sz="2400" b="1" baseline="30000">
                  <a:solidFill>
                    <a:srgbClr val="000000"/>
                  </a:solidFill>
                  <a:cs typeface="Times New Roman" panose="02020603050405020304" pitchFamily="18" charset="0"/>
                </a:rPr>
                <a:t>2</a:t>
              </a:r>
              <a:endParaRPr lang="en-US" altLang="zh-CN" sz="2400" b="1">
                <a:solidFill>
                  <a:srgbClr val="000000"/>
                </a:solidFill>
                <a:cs typeface="Times New Roman" panose="02020603050405020304" pitchFamily="18" charset="0"/>
              </a:endParaRPr>
            </a:p>
            <a:p>
              <a:pPr algn="just"/>
              <a:endParaRPr lang="en-US" altLang="zh-CN" sz="2400" b="1">
                <a:cs typeface="Times New Roman" panose="02020603050405020304" pitchFamily="18" charset="0"/>
              </a:endParaRPr>
            </a:p>
          </p:txBody>
        </p:sp>
        <p:sp>
          <p:nvSpPr>
            <p:cNvPr id="103450" name="Rectangle 23"/>
            <p:cNvSpPr>
              <a:spLocks noChangeArrowheads="1"/>
            </p:cNvSpPr>
            <p:nvPr/>
          </p:nvSpPr>
          <p:spPr bwMode="auto">
            <a:xfrm>
              <a:off x="1862" y="2640"/>
              <a:ext cx="1018"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51" name="Rectangle 24"/>
            <p:cNvSpPr>
              <a:spLocks noChangeArrowheads="1"/>
            </p:cNvSpPr>
            <p:nvPr/>
          </p:nvSpPr>
          <p:spPr bwMode="auto">
            <a:xfrm>
              <a:off x="2926" y="2640"/>
              <a:ext cx="924"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2</a:t>
              </a:r>
              <a:r>
                <a:rPr lang="en-US" altLang="zh-CN" sz="2400" b="1" i="1">
                  <a:solidFill>
                    <a:srgbClr val="000000"/>
                  </a:solidFill>
                  <a:cs typeface="Times New Roman" panose="02020603050405020304" pitchFamily="18" charset="0"/>
                </a:rPr>
                <a:t>r</a:t>
              </a:r>
              <a:r>
                <a:rPr lang="en-US" altLang="zh-CN" sz="2400" b="1" baseline="30000">
                  <a:solidFill>
                    <a:srgbClr val="000000"/>
                  </a:solidFill>
                  <a:cs typeface="Times New Roman" panose="02020603050405020304" pitchFamily="18" charset="0"/>
                </a:rPr>
                <a:t>2</a:t>
              </a:r>
              <a:endParaRPr lang="en-US" altLang="zh-CN" sz="2400" b="1">
                <a:solidFill>
                  <a:srgbClr val="000000"/>
                </a:solidFill>
                <a:cs typeface="Times New Roman" panose="02020603050405020304" pitchFamily="18" charset="0"/>
              </a:endParaRPr>
            </a:p>
            <a:p>
              <a:pPr algn="just"/>
              <a:endParaRPr lang="en-US" altLang="zh-CN" sz="2400" b="1">
                <a:cs typeface="Times New Roman" panose="02020603050405020304" pitchFamily="18" charset="0"/>
              </a:endParaRPr>
            </a:p>
          </p:txBody>
        </p:sp>
        <p:sp>
          <p:nvSpPr>
            <p:cNvPr id="103452" name="Rectangle 25"/>
            <p:cNvSpPr>
              <a:spLocks noChangeArrowheads="1"/>
            </p:cNvSpPr>
            <p:nvPr/>
          </p:nvSpPr>
          <p:spPr bwMode="auto">
            <a:xfrm>
              <a:off x="2880" y="2640"/>
              <a:ext cx="1017"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53" name="Rectangle 26"/>
            <p:cNvSpPr>
              <a:spLocks noChangeArrowheads="1"/>
            </p:cNvSpPr>
            <p:nvPr/>
          </p:nvSpPr>
          <p:spPr bwMode="auto">
            <a:xfrm>
              <a:off x="3944" y="2640"/>
              <a:ext cx="923" cy="3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2.6</a:t>
              </a:r>
              <a:r>
                <a:rPr lang="en-US" altLang="zh-CN" sz="2400" b="1" i="1">
                  <a:solidFill>
                    <a:srgbClr val="000000"/>
                  </a:solidFill>
                  <a:cs typeface="Times New Roman" panose="02020603050405020304" pitchFamily="18" charset="0"/>
                </a:rPr>
                <a:t>r</a:t>
              </a:r>
              <a:r>
                <a:rPr lang="en-US" altLang="zh-CN" sz="2400" b="1" baseline="30000">
                  <a:solidFill>
                    <a:srgbClr val="000000"/>
                  </a:solidFill>
                  <a:cs typeface="Times New Roman" panose="02020603050405020304" pitchFamily="18" charset="0"/>
                </a:rPr>
                <a:t>2</a:t>
              </a:r>
              <a:endParaRPr lang="en-US" altLang="zh-CN" sz="2400" b="1">
                <a:solidFill>
                  <a:srgbClr val="000000"/>
                </a:solidFill>
                <a:cs typeface="Times New Roman" panose="02020603050405020304" pitchFamily="18" charset="0"/>
              </a:endParaRPr>
            </a:p>
            <a:p>
              <a:pPr algn="just"/>
              <a:endParaRPr lang="en-US" altLang="zh-CN" sz="2400" b="1">
                <a:cs typeface="Times New Roman" panose="02020603050405020304" pitchFamily="18" charset="0"/>
              </a:endParaRPr>
            </a:p>
          </p:txBody>
        </p:sp>
        <p:sp>
          <p:nvSpPr>
            <p:cNvPr id="103454" name="Rectangle 27"/>
            <p:cNvSpPr>
              <a:spLocks noChangeArrowheads="1"/>
            </p:cNvSpPr>
            <p:nvPr/>
          </p:nvSpPr>
          <p:spPr bwMode="auto">
            <a:xfrm>
              <a:off x="3897" y="2640"/>
              <a:ext cx="1017"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55" name="Rectangle 28"/>
            <p:cNvSpPr>
              <a:spLocks noChangeArrowheads="1"/>
            </p:cNvSpPr>
            <p:nvPr/>
          </p:nvSpPr>
          <p:spPr bwMode="auto">
            <a:xfrm>
              <a:off x="892" y="2976"/>
              <a:ext cx="92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dirty="0">
                  <a:latin typeface="黑体" panose="02010609060101010101" pitchFamily="49" charset="-122"/>
                  <a:ea typeface="黑体" panose="02010609060101010101" pitchFamily="49" charset="-122"/>
                  <a:cs typeface="方正大黑简体"/>
                </a:rPr>
                <a:t>交叠区宽度</a:t>
              </a:r>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a:p>
              <a:pPr algn="just"/>
              <a:endParaRPr lang="en-US" altLang="zh-CN" sz="2400" b="1" dirty="0"/>
            </a:p>
          </p:txBody>
        </p:sp>
        <p:sp>
          <p:nvSpPr>
            <p:cNvPr id="103456" name="Rectangle 29"/>
            <p:cNvSpPr>
              <a:spLocks noChangeArrowheads="1"/>
            </p:cNvSpPr>
            <p:nvPr/>
          </p:nvSpPr>
          <p:spPr bwMode="auto">
            <a:xfrm>
              <a:off x="845" y="2976"/>
              <a:ext cx="1017"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57" name="Rectangle 30"/>
            <p:cNvSpPr>
              <a:spLocks noChangeArrowheads="1"/>
            </p:cNvSpPr>
            <p:nvPr/>
          </p:nvSpPr>
          <p:spPr bwMode="auto">
            <a:xfrm>
              <a:off x="1909" y="2976"/>
              <a:ext cx="92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i="1">
                  <a:solidFill>
                    <a:srgbClr val="000000"/>
                  </a:solidFill>
                  <a:cs typeface="Times New Roman" panose="02020603050405020304" pitchFamily="18" charset="0"/>
                </a:rPr>
                <a:t>r</a:t>
              </a:r>
              <a:endParaRPr lang="en-US" altLang="zh-CN" sz="2400" b="1" i="1">
                <a:solidFill>
                  <a:srgbClr val="000000"/>
                </a:solidFill>
                <a:cs typeface="Times New Roman" panose="02020603050405020304" pitchFamily="18" charset="0"/>
              </a:endParaRPr>
            </a:p>
            <a:p>
              <a:pPr algn="just"/>
              <a:endParaRPr lang="en-US" altLang="zh-CN" sz="2400" b="1" i="1">
                <a:cs typeface="Times New Roman" panose="02020603050405020304" pitchFamily="18" charset="0"/>
              </a:endParaRPr>
            </a:p>
          </p:txBody>
        </p:sp>
        <p:sp>
          <p:nvSpPr>
            <p:cNvPr id="103458" name="Rectangle 31"/>
            <p:cNvSpPr>
              <a:spLocks noChangeArrowheads="1"/>
            </p:cNvSpPr>
            <p:nvPr/>
          </p:nvSpPr>
          <p:spPr bwMode="auto">
            <a:xfrm>
              <a:off x="1862" y="2976"/>
              <a:ext cx="1018"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59" name="Rectangle 32"/>
            <p:cNvSpPr>
              <a:spLocks noChangeArrowheads="1"/>
            </p:cNvSpPr>
            <p:nvPr/>
          </p:nvSpPr>
          <p:spPr bwMode="auto">
            <a:xfrm>
              <a:off x="2926" y="2976"/>
              <a:ext cx="924"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0.59</a:t>
              </a:r>
              <a:r>
                <a:rPr lang="en-US" altLang="zh-CN" sz="2400" b="1" i="1">
                  <a:solidFill>
                    <a:srgbClr val="000000"/>
                  </a:solidFill>
                  <a:cs typeface="Times New Roman" panose="02020603050405020304" pitchFamily="18" charset="0"/>
                </a:rPr>
                <a:t>r</a:t>
              </a:r>
              <a:endParaRPr lang="en-US" altLang="zh-CN" sz="2400" b="1" i="1">
                <a:solidFill>
                  <a:srgbClr val="000000"/>
                </a:solidFill>
                <a:cs typeface="Times New Roman" panose="02020603050405020304" pitchFamily="18" charset="0"/>
              </a:endParaRPr>
            </a:p>
            <a:p>
              <a:pPr algn="just"/>
              <a:endParaRPr lang="en-US" altLang="zh-CN" sz="2400" b="1">
                <a:cs typeface="Times New Roman" panose="02020603050405020304" pitchFamily="18" charset="0"/>
              </a:endParaRPr>
            </a:p>
          </p:txBody>
        </p:sp>
        <p:sp>
          <p:nvSpPr>
            <p:cNvPr id="103460" name="Rectangle 33"/>
            <p:cNvSpPr>
              <a:spLocks noChangeArrowheads="1"/>
            </p:cNvSpPr>
            <p:nvPr/>
          </p:nvSpPr>
          <p:spPr bwMode="auto">
            <a:xfrm>
              <a:off x="2880" y="2976"/>
              <a:ext cx="1017"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61" name="Rectangle 34"/>
            <p:cNvSpPr>
              <a:spLocks noChangeArrowheads="1"/>
            </p:cNvSpPr>
            <p:nvPr/>
          </p:nvSpPr>
          <p:spPr bwMode="auto">
            <a:xfrm>
              <a:off x="3944" y="2976"/>
              <a:ext cx="923" cy="3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400" b="1">
                  <a:solidFill>
                    <a:srgbClr val="000000"/>
                  </a:solidFill>
                  <a:cs typeface="Times New Roman" panose="02020603050405020304" pitchFamily="18" charset="0"/>
                </a:rPr>
                <a:t>0.27</a:t>
              </a:r>
              <a:r>
                <a:rPr lang="en-US" altLang="zh-CN" sz="2400" b="1" i="1">
                  <a:solidFill>
                    <a:srgbClr val="000000"/>
                  </a:solidFill>
                  <a:cs typeface="Times New Roman" panose="02020603050405020304" pitchFamily="18" charset="0"/>
                </a:rPr>
                <a:t>r</a:t>
              </a:r>
              <a:endParaRPr lang="en-US" altLang="zh-CN" sz="2400" b="1" i="1">
                <a:solidFill>
                  <a:srgbClr val="000000"/>
                </a:solidFill>
                <a:cs typeface="Times New Roman" panose="02020603050405020304" pitchFamily="18" charset="0"/>
              </a:endParaRPr>
            </a:p>
            <a:p>
              <a:pPr algn="just"/>
              <a:endParaRPr lang="en-US" altLang="zh-CN" sz="2400" b="1">
                <a:cs typeface="Times New Roman" panose="02020603050405020304" pitchFamily="18" charset="0"/>
              </a:endParaRPr>
            </a:p>
          </p:txBody>
        </p:sp>
        <p:sp>
          <p:nvSpPr>
            <p:cNvPr id="103462" name="Rectangle 35"/>
            <p:cNvSpPr>
              <a:spLocks noChangeArrowheads="1"/>
            </p:cNvSpPr>
            <p:nvPr/>
          </p:nvSpPr>
          <p:spPr bwMode="auto">
            <a:xfrm>
              <a:off x="3897" y="2976"/>
              <a:ext cx="1017"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63" name="Rectangle 36"/>
            <p:cNvSpPr>
              <a:spLocks noChangeArrowheads="1"/>
            </p:cNvSpPr>
            <p:nvPr/>
          </p:nvSpPr>
          <p:spPr bwMode="auto">
            <a:xfrm>
              <a:off x="892" y="3310"/>
              <a:ext cx="92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eaLnBrk="1" hangingPunct="1"/>
              <a:r>
                <a:rPr lang="zh-CN" altLang="en-US" sz="2400" b="1" dirty="0">
                  <a:latin typeface="黑体" panose="02010609060101010101" pitchFamily="49" charset="-122"/>
                  <a:ea typeface="黑体" panose="02010609060101010101" pitchFamily="49" charset="-122"/>
                  <a:cs typeface="方正大黑简体"/>
                </a:rPr>
                <a:t>交叠区面积</a:t>
              </a:r>
              <a:endParaRPr lang="zh-CN" altLang="en-US" sz="2400" b="1" dirty="0">
                <a:latin typeface="黑体" panose="02010609060101010101" pitchFamily="49" charset="-122"/>
                <a:ea typeface="黑体" panose="02010609060101010101" pitchFamily="49" charset="-122"/>
                <a:cs typeface="Times New Roman" panose="02020603050405020304" pitchFamily="18" charset="0"/>
              </a:endParaRPr>
            </a:p>
            <a:p>
              <a:pPr algn="just"/>
              <a:endParaRPr lang="en-US" altLang="zh-CN" sz="2400" b="1" dirty="0"/>
            </a:p>
          </p:txBody>
        </p:sp>
        <p:sp>
          <p:nvSpPr>
            <p:cNvPr id="103464" name="Rectangle 37"/>
            <p:cNvSpPr>
              <a:spLocks noChangeArrowheads="1"/>
            </p:cNvSpPr>
            <p:nvPr/>
          </p:nvSpPr>
          <p:spPr bwMode="auto">
            <a:xfrm>
              <a:off x="845" y="3310"/>
              <a:ext cx="1017"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65" name="Rectangle 38"/>
            <p:cNvSpPr>
              <a:spLocks noChangeArrowheads="1"/>
            </p:cNvSpPr>
            <p:nvPr/>
          </p:nvSpPr>
          <p:spPr bwMode="auto">
            <a:xfrm>
              <a:off x="1909" y="3310"/>
              <a:ext cx="92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a:endParaRPr lang="zh-CN" altLang="zh-CN" sz="2400" b="1"/>
            </a:p>
          </p:txBody>
        </p:sp>
        <p:sp>
          <p:nvSpPr>
            <p:cNvPr id="103466" name="Rectangle 39"/>
            <p:cNvSpPr>
              <a:spLocks noChangeArrowheads="1"/>
            </p:cNvSpPr>
            <p:nvPr/>
          </p:nvSpPr>
          <p:spPr bwMode="auto">
            <a:xfrm>
              <a:off x="1862" y="3310"/>
              <a:ext cx="1018"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67" name="Rectangle 40"/>
            <p:cNvSpPr>
              <a:spLocks noChangeArrowheads="1"/>
            </p:cNvSpPr>
            <p:nvPr/>
          </p:nvSpPr>
          <p:spPr bwMode="auto">
            <a:xfrm>
              <a:off x="2926" y="3310"/>
              <a:ext cx="924"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a:endParaRPr lang="zh-CN" altLang="zh-CN" sz="2400" b="1"/>
            </a:p>
          </p:txBody>
        </p:sp>
        <p:sp>
          <p:nvSpPr>
            <p:cNvPr id="103468" name="Rectangle 41"/>
            <p:cNvSpPr>
              <a:spLocks noChangeArrowheads="1"/>
            </p:cNvSpPr>
            <p:nvPr/>
          </p:nvSpPr>
          <p:spPr bwMode="auto">
            <a:xfrm>
              <a:off x="2880" y="3310"/>
              <a:ext cx="1017" cy="2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7">
                  <a:solidFill>
                    <a:srgbClr val="000000"/>
                  </a:solidFill>
                  <a:miter lim="800000"/>
                  <a:headEnd/>
                  <a:tailEnd/>
                </a14:hiddenLine>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69" name="Rectangle 42"/>
            <p:cNvSpPr>
              <a:spLocks noChangeArrowheads="1"/>
            </p:cNvSpPr>
            <p:nvPr/>
          </p:nvSpPr>
          <p:spPr bwMode="auto">
            <a:xfrm>
              <a:off x="3944" y="3310"/>
              <a:ext cx="923" cy="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algn="just"/>
              <a:endParaRPr lang="zh-CN" altLang="zh-CN" sz="2400" b="1"/>
            </a:p>
          </p:txBody>
        </p:sp>
        <p:sp>
          <p:nvSpPr>
            <p:cNvPr id="103470" name="Rectangle 43"/>
            <p:cNvSpPr>
              <a:spLocks noChangeArrowheads="1"/>
            </p:cNvSpPr>
            <p:nvPr/>
          </p:nvSpPr>
          <p:spPr bwMode="auto">
            <a:xfrm>
              <a:off x="3897" y="3310"/>
              <a:ext cx="1017" cy="210"/>
            </a:xfrm>
            <a:prstGeom prst="rect">
              <a:avLst/>
            </a:prstGeom>
            <a:noFill/>
            <a:ln w="7">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sp>
          <p:nvSpPr>
            <p:cNvPr id="103471" name="Rectangle 44"/>
            <p:cNvSpPr>
              <a:spLocks noChangeArrowheads="1"/>
            </p:cNvSpPr>
            <p:nvPr/>
          </p:nvSpPr>
          <p:spPr bwMode="auto">
            <a:xfrm>
              <a:off x="842" y="1968"/>
              <a:ext cx="4075" cy="210"/>
            </a:xfrm>
            <a:prstGeom prst="rect">
              <a:avLst/>
            </a:prstGeom>
            <a:noFill/>
            <a:ln w="12700">
              <a:solidFill>
                <a:srgbClr val="FFCC00"/>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spcBef>
                  <a:spcPct val="20000"/>
                </a:spcBef>
                <a:buClr>
                  <a:schemeClr val="accent1"/>
                </a:buClr>
                <a:buFont typeface="Wingdings" panose="05000000000000000000" pitchFamily="2" charset="2"/>
                <a:buChar char="Ø"/>
              </a:pPr>
              <a:endParaRPr lang="zh-CN" altLang="en-US" b="1"/>
            </a:p>
          </p:txBody>
        </p:sp>
        <p:graphicFrame>
          <p:nvGraphicFramePr>
            <p:cNvPr id="103472" name="Object 2"/>
            <p:cNvGraphicFramePr>
              <a:graphicFrameLocks noChangeAspect="1"/>
            </p:cNvGraphicFramePr>
            <p:nvPr/>
          </p:nvGraphicFramePr>
          <p:xfrm>
            <a:off x="3192" y="2340"/>
            <a:ext cx="325" cy="229"/>
          </p:xfrm>
          <a:graphic>
            <a:graphicData uri="http://schemas.openxmlformats.org/presentationml/2006/ole">
              <mc:AlternateContent xmlns:mc="http://schemas.openxmlformats.org/markup-compatibility/2006">
                <mc:Choice xmlns:v="urn:schemas-microsoft-com:vml" Requires="v">
                  <p:oleObj spid="_x0000_s103497" name="Equation" r:id="rId1" imgW="10972800" imgH="7721600" progId="Equation.3">
                    <p:embed/>
                  </p:oleObj>
                </mc:Choice>
                <mc:Fallback>
                  <p:oleObj name="Equation" r:id="rId1" imgW="10972800" imgH="7721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2" y="2340"/>
                          <a:ext cx="325"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73" name="Object 3"/>
            <p:cNvGraphicFramePr>
              <a:graphicFrameLocks noChangeAspect="1"/>
            </p:cNvGraphicFramePr>
            <p:nvPr/>
          </p:nvGraphicFramePr>
          <p:xfrm>
            <a:off x="4217" y="2340"/>
            <a:ext cx="314" cy="229"/>
          </p:xfrm>
          <a:graphic>
            <a:graphicData uri="http://schemas.openxmlformats.org/presentationml/2006/ole">
              <mc:AlternateContent xmlns:mc="http://schemas.openxmlformats.org/markup-compatibility/2006">
                <mc:Choice xmlns:v="urn:schemas-microsoft-com:vml" Requires="v">
                  <p:oleObj spid="_x0000_s103498" name="Equation" r:id="rId3" imgW="10566400" imgH="7721600" progId="Equation.3">
                    <p:embed/>
                  </p:oleObj>
                </mc:Choice>
                <mc:Fallback>
                  <p:oleObj name="Equation" r:id="rId3" imgW="10566400" imgH="77216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17" y="2340"/>
                          <a:ext cx="31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74" name="Object 4"/>
            <p:cNvGraphicFramePr>
              <a:graphicFrameLocks noChangeAspect="1"/>
            </p:cNvGraphicFramePr>
            <p:nvPr/>
          </p:nvGraphicFramePr>
          <p:xfrm>
            <a:off x="2118" y="3348"/>
            <a:ext cx="478" cy="215"/>
          </p:xfrm>
          <a:graphic>
            <a:graphicData uri="http://schemas.openxmlformats.org/presentationml/2006/ole">
              <mc:AlternateContent xmlns:mc="http://schemas.openxmlformats.org/markup-compatibility/2006">
                <mc:Choice xmlns:v="urn:schemas-microsoft-com:vml" Requires="v">
                  <p:oleObj spid="_x0000_s103499" name="Equation" r:id="rId5" imgW="16256000" imgH="7315200" progId="Equation.3">
                    <p:embed/>
                  </p:oleObj>
                </mc:Choice>
                <mc:Fallback>
                  <p:oleObj name="Equation" r:id="rId5" imgW="16256000" imgH="7315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8" y="3348"/>
                          <a:ext cx="478"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75" name="Object 5"/>
            <p:cNvGraphicFramePr>
              <a:graphicFrameLocks noChangeAspect="1"/>
            </p:cNvGraphicFramePr>
            <p:nvPr/>
          </p:nvGraphicFramePr>
          <p:xfrm>
            <a:off x="3132" y="3360"/>
            <a:ext cx="550" cy="215"/>
          </p:xfrm>
          <a:graphic>
            <a:graphicData uri="http://schemas.openxmlformats.org/presentationml/2006/ole">
              <mc:AlternateContent xmlns:mc="http://schemas.openxmlformats.org/markup-compatibility/2006">
                <mc:Choice xmlns:v="urn:schemas-microsoft-com:vml" Requires="v">
                  <p:oleObj spid="_x0000_s103500" name="Equation" r:id="rId7" imgW="18694400" imgH="7315200" progId="Equation.3">
                    <p:embed/>
                  </p:oleObj>
                </mc:Choice>
                <mc:Fallback>
                  <p:oleObj name="Equation" r:id="rId7" imgW="18694400" imgH="7315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32" y="3360"/>
                          <a:ext cx="55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3476" name="Object 6"/>
            <p:cNvGraphicFramePr>
              <a:graphicFrameLocks noChangeAspect="1"/>
            </p:cNvGraphicFramePr>
            <p:nvPr/>
          </p:nvGraphicFramePr>
          <p:xfrm>
            <a:off x="4140" y="3360"/>
            <a:ext cx="550" cy="215"/>
          </p:xfrm>
          <a:graphic>
            <a:graphicData uri="http://schemas.openxmlformats.org/presentationml/2006/ole">
              <mc:AlternateContent xmlns:mc="http://schemas.openxmlformats.org/markup-compatibility/2006">
                <mc:Choice xmlns:v="urn:schemas-microsoft-com:vml" Requires="v">
                  <p:oleObj spid="_x0000_s103501" name="Equation" r:id="rId9" imgW="18694400" imgH="7315200" progId="Equation.3">
                    <p:embed/>
                  </p:oleObj>
                </mc:Choice>
                <mc:Fallback>
                  <p:oleObj name="Equation" r:id="rId9" imgW="18694400" imgH="73152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40" y="3360"/>
                          <a:ext cx="550" cy="2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51" name="Rectangle 2"/>
          <p:cNvSpPr txBox="1">
            <a:spLocks noChangeArrowheads="1"/>
          </p:cNvSpPr>
          <p:nvPr/>
        </p:nvSpPr>
        <p:spPr>
          <a:xfrm>
            <a:off x="1214438" y="274638"/>
            <a:ext cx="6954837" cy="939800"/>
          </a:xfrm>
          <a:prstGeom prst="rect">
            <a:avLst/>
          </a:prstGeom>
        </p:spPr>
        <p:txBody>
          <a:bodyPr anchor="ctr">
            <a:normAutofit/>
          </a:bodyPr>
          <a:lstStyle/>
          <a:p>
            <a:pPr algn="ctr" fontAlgn="auto">
              <a:spcAft>
                <a:spcPts val="0"/>
              </a:spcAft>
              <a:defRPr/>
            </a:pPr>
            <a:r>
              <a:rPr lang="en-US" altLang="zh-CN" sz="3600" b="1" dirty="0">
                <a:solidFill>
                  <a:schemeClr val="bg1"/>
                </a:solidFill>
                <a:latin typeface="方正兰亭粗黑简体" pitchFamily="2" charset="-122"/>
                <a:ea typeface="方正兰亭粗黑简体" pitchFamily="2" charset="-122"/>
                <a:cs typeface="+mj-cs"/>
              </a:rPr>
              <a:t>2</a:t>
            </a:r>
            <a:r>
              <a:rPr lang="zh-CN" altLang="en-US" sz="3600" b="1" dirty="0">
                <a:solidFill>
                  <a:schemeClr val="bg1"/>
                </a:solidFill>
                <a:latin typeface="方正兰亭粗黑简体" pitchFamily="2" charset="-122"/>
                <a:ea typeface="方正兰亭粗黑简体" pitchFamily="2" charset="-122"/>
                <a:cs typeface="+mj-cs"/>
              </a:rPr>
              <a:t>、小区制</a:t>
            </a:r>
            <a:endParaRPr lang="zh-CN" altLang="en-US" sz="3600" b="1" dirty="0">
              <a:solidFill>
                <a:schemeClr val="bg1"/>
              </a:solidFill>
              <a:latin typeface="方正兰亭粗黑简体" pitchFamily="2" charset="-122"/>
              <a:ea typeface="方正兰亭粗黑简体" pitchFamily="2" charset="-122"/>
              <a:cs typeface="+mj-cs"/>
            </a:endParaRPr>
          </a:p>
        </p:txBody>
      </p:sp>
      <p:sp>
        <p:nvSpPr>
          <p:cNvPr id="103429" name="Rectangle 2"/>
          <p:cNvSpPr txBox="1">
            <a:spLocks noChangeArrowheads="1"/>
          </p:cNvSpPr>
          <p:nvPr/>
        </p:nvSpPr>
        <p:spPr bwMode="auto">
          <a:xfrm>
            <a:off x="382588" y="533400"/>
            <a:ext cx="6073775" cy="681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sz="2000">
                <a:solidFill>
                  <a:schemeClr val="tx1"/>
                </a:solidFill>
                <a:latin typeface="Arial" panose="020B0604020202020204" pitchFamily="34" charset="0"/>
                <a:ea typeface="宋体" panose="02010600030101010101" pitchFamily="2" charset="-122"/>
              </a:defRPr>
            </a:lvl1pPr>
            <a:lvl2pPr marL="742950" indent="-285750" eaLnBrk="0" hangingPunct="0">
              <a:defRPr sz="2000">
                <a:solidFill>
                  <a:schemeClr val="tx1"/>
                </a:solidFill>
                <a:latin typeface="Arial" panose="020B0604020202020204" pitchFamily="34" charset="0"/>
                <a:ea typeface="宋体" panose="02010600030101010101" pitchFamily="2" charset="-122"/>
              </a:defRPr>
            </a:lvl2pPr>
            <a:lvl3pPr marL="1143000" indent="-228600" eaLnBrk="0" hangingPunct="0">
              <a:defRPr sz="2000">
                <a:solidFill>
                  <a:schemeClr val="tx1"/>
                </a:solidFill>
                <a:latin typeface="Arial" panose="020B0604020202020204" pitchFamily="34" charset="0"/>
                <a:ea typeface="宋体" panose="02010600030101010101" pitchFamily="2" charset="-122"/>
              </a:defRPr>
            </a:lvl3pPr>
            <a:lvl4pPr marL="1600200" indent="-228600" eaLnBrk="0" hangingPunct="0">
              <a:defRPr sz="2000">
                <a:solidFill>
                  <a:schemeClr val="tx1"/>
                </a:solidFill>
                <a:latin typeface="Arial" panose="020B0604020202020204" pitchFamily="34" charset="0"/>
                <a:ea typeface="宋体" panose="02010600030101010101" pitchFamily="2" charset="-122"/>
              </a:defRPr>
            </a:lvl4pPr>
            <a:lvl5pPr marL="2057400" indent="-228600" eaLnBrk="0" hangingPunct="0">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2000">
                <a:solidFill>
                  <a:schemeClr val="tx1"/>
                </a:solidFill>
                <a:latin typeface="Arial" panose="020B0604020202020204" pitchFamily="34" charset="0"/>
                <a:ea typeface="宋体" panose="02010600030101010101" pitchFamily="2" charset="-122"/>
              </a:defRPr>
            </a:lvl9pPr>
          </a:lstStyle>
          <a:p>
            <a:pPr eaLnBrk="1" hangingPunct="1"/>
            <a:r>
              <a:rPr lang="zh-CN" altLang="en-US" sz="2800" b="1" dirty="0">
                <a:latin typeface="黑体" panose="02010609060101010101" pitchFamily="49" charset="-122"/>
                <a:ea typeface="黑体" panose="02010609060101010101" pitchFamily="49" charset="-122"/>
                <a:cs typeface="方正大黑简体"/>
              </a:rPr>
              <a:t>小区形状的选择</a:t>
            </a:r>
            <a:endParaRPr lang="zh-CN" altLang="en-US" sz="2800" b="1" dirty="0">
              <a:latin typeface="黑体" panose="02010609060101010101" pitchFamily="49" charset="-122"/>
              <a:ea typeface="黑体" panose="02010609060101010101" pitchFamily="49" charset="-122"/>
              <a:cs typeface="方正大黑简体"/>
            </a:endParaRPr>
          </a:p>
        </p:txBody>
      </p:sp>
      <p:sp>
        <p:nvSpPr>
          <p:cNvPr id="53" name="圆角矩形 52"/>
          <p:cNvSpPr/>
          <p:nvPr/>
        </p:nvSpPr>
        <p:spPr>
          <a:xfrm>
            <a:off x="6796088" y="4283075"/>
            <a:ext cx="1428750" cy="500063"/>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b="1" dirty="0">
              <a:ea typeface="黑体" panose="02010609060101010101" pitchFamily="49"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animEffect transition="in" filter="blinds(horizontal)">
                                      <p:cBhvr>
                                        <p:cTn id="7"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3"/>
          <p:cNvSpPr>
            <a:spLocks noGrp="1" noChangeArrowheads="1"/>
          </p:cNvSpPr>
          <p:nvPr>
            <p:ph type="body" idx="1"/>
          </p:nvPr>
        </p:nvSpPr>
        <p:spPr>
          <a:xfrm>
            <a:off x="685800" y="1214438"/>
            <a:ext cx="7772400" cy="4295775"/>
          </a:xfrm>
        </p:spPr>
        <p:txBody>
          <a:bodyPr/>
          <a:lstStyle/>
          <a:p>
            <a:pPr eaLnBrk="1" hangingPunct="1">
              <a:lnSpc>
                <a:spcPct val="150000"/>
              </a:lnSpc>
              <a:buClr>
                <a:srgbClr val="0000FF"/>
              </a:buClr>
              <a:buFont typeface="Wingdings" panose="05000000000000000000" pitchFamily="2" charset="2"/>
              <a:buChar char="p"/>
            </a:pPr>
            <a:r>
              <a:rPr lang="zh-CN" altLang="en-US" b="1" dirty="0" smtClean="0">
                <a:latin typeface="黑体" panose="02010609060101010101" pitchFamily="49" charset="-122"/>
              </a:rPr>
              <a:t>在覆盖区面积一定的情况下，正六边形小区的形状最接近理想的圆形，所需的基站数最小，最经济。</a:t>
            </a:r>
            <a:endParaRPr lang="zh-CN" altLang="en-US" b="1" dirty="0" smtClean="0">
              <a:latin typeface="黑体" panose="02010609060101010101" pitchFamily="49" charset="-122"/>
            </a:endParaRPr>
          </a:p>
          <a:p>
            <a:pPr eaLnBrk="1" hangingPunct="1">
              <a:lnSpc>
                <a:spcPct val="150000"/>
              </a:lnSpc>
              <a:buClr>
                <a:srgbClr val="0000FF"/>
              </a:buClr>
              <a:buFont typeface="Wingdings" panose="05000000000000000000" pitchFamily="2" charset="2"/>
              <a:buChar char="p"/>
            </a:pPr>
            <a:r>
              <a:rPr lang="zh-CN" altLang="en-US" b="1" dirty="0" smtClean="0">
                <a:latin typeface="黑体" panose="02010609060101010101" pitchFamily="49" charset="-122"/>
              </a:rPr>
              <a:t>小区形状为六边形的小区制移动通信网称为蜂窝网。</a:t>
            </a:r>
            <a:endParaRPr lang="zh-CN" altLang="en-US" b="1" dirty="0" smtClean="0">
              <a:latin typeface="黑体" panose="02010609060101010101" pitchFamily="49" charset="-122"/>
            </a:endParaRPr>
          </a:p>
        </p:txBody>
      </p:sp>
      <p:sp>
        <p:nvSpPr>
          <p:cNvPr id="7" name="Rectangle 2"/>
          <p:cNvSpPr txBox="1">
            <a:spLocks noChangeArrowheads="1"/>
          </p:cNvSpPr>
          <p:nvPr/>
        </p:nvSpPr>
        <p:spPr>
          <a:xfrm>
            <a:off x="1214438" y="274638"/>
            <a:ext cx="6954837" cy="939800"/>
          </a:xfrm>
          <a:prstGeom prst="rect">
            <a:avLst/>
          </a:prstGeom>
        </p:spPr>
        <p:txBody>
          <a:bodyPr anchor="ctr">
            <a:normAutofit/>
          </a:bodyPr>
          <a:lstStyle/>
          <a:p>
            <a:pPr algn="ctr" fontAlgn="auto">
              <a:spcAft>
                <a:spcPts val="0"/>
              </a:spcAft>
              <a:defRPr/>
            </a:pPr>
            <a:r>
              <a:rPr lang="en-US" altLang="zh-CN" sz="3600" dirty="0">
                <a:solidFill>
                  <a:schemeClr val="bg1"/>
                </a:solidFill>
                <a:latin typeface="方正兰亭粗黑简体" pitchFamily="2" charset="-122"/>
                <a:ea typeface="方正兰亭粗黑简体" pitchFamily="2" charset="-122"/>
                <a:cs typeface="+mj-cs"/>
              </a:rPr>
              <a:t>2</a:t>
            </a:r>
            <a:r>
              <a:rPr lang="zh-CN" altLang="en-US" sz="3600" dirty="0">
                <a:solidFill>
                  <a:schemeClr val="bg1"/>
                </a:solidFill>
                <a:latin typeface="方正兰亭粗黑简体" pitchFamily="2" charset="-122"/>
                <a:ea typeface="方正兰亭粗黑简体" pitchFamily="2" charset="-122"/>
                <a:cs typeface="+mj-cs"/>
              </a:rPr>
              <a:t>、小区制</a:t>
            </a:r>
            <a:endParaRPr lang="zh-CN" altLang="en-US" sz="3600" dirty="0">
              <a:solidFill>
                <a:schemeClr val="bg1"/>
              </a:solidFill>
              <a:latin typeface="方正兰亭粗黑简体" pitchFamily="2" charset="-122"/>
              <a:ea typeface="方正兰亭粗黑简体" pitchFamily="2" charset="-122"/>
              <a:cs typeface="+mj-cs"/>
            </a:endParaRPr>
          </a:p>
        </p:txBody>
      </p:sp>
    </p:spTree>
  </p:cSld>
  <p:clrMapOvr>
    <a:masterClrMapping/>
  </p:clrMapOvr>
  <p:transition spd="slow"/>
  <p:timing>
    <p:tnLst>
      <p:par>
        <p:cTn id="1" dur="indefinite" restart="never" nodeType="tmRoot"/>
      </p:par>
    </p:tnLst>
  </p:timing>
</p:sld>
</file>

<file path=ppt/tags/tag1.xml><?xml version="1.0" encoding="utf-8"?>
<p:tagLst xmlns:p="http://schemas.openxmlformats.org/presentationml/2006/main">
  <p:tag name="commondata" val="eyJoZGlkIjoiZDg4OGFlMDI1NDBlNjRmZGE3ZDBiOWM0NWViMWY2ZWYifQ=="/>
</p:tagLst>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Edge</Template>
  <TotalTime>0</TotalTime>
  <Words>14696</Words>
  <Application>WPS 演示</Application>
  <PresentationFormat>全屏显示(4:3)</PresentationFormat>
  <Paragraphs>1476</Paragraphs>
  <Slides>150</Slides>
  <Notes>43</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6</vt:i4>
      </vt:variant>
      <vt:variant>
        <vt:lpstr>幻灯片标题</vt:lpstr>
      </vt:variant>
      <vt:variant>
        <vt:i4>150</vt:i4>
      </vt:variant>
    </vt:vector>
  </HeadingPairs>
  <TitlesOfParts>
    <vt:vector size="177" baseType="lpstr">
      <vt:lpstr>Arial</vt:lpstr>
      <vt:lpstr>宋体</vt:lpstr>
      <vt:lpstr>Wingdings</vt:lpstr>
      <vt:lpstr>隶书</vt:lpstr>
      <vt:lpstr>方正舒体</vt:lpstr>
      <vt:lpstr>黑体</vt:lpstr>
      <vt:lpstr>Garamond</vt:lpstr>
      <vt:lpstr>楷体_GB2312</vt:lpstr>
      <vt:lpstr>新宋体</vt:lpstr>
      <vt:lpstr>Calibri</vt:lpstr>
      <vt:lpstr>微软雅黑</vt:lpstr>
      <vt:lpstr>Arial Unicode MS</vt:lpstr>
      <vt:lpstr>Times New Roman</vt:lpstr>
      <vt:lpstr>方正兰亭粗黑简体</vt:lpstr>
      <vt:lpstr>Times New Roman</vt:lpstr>
      <vt:lpstr>方正大黑简体</vt:lpstr>
      <vt:lpstr>Monotype Sorts</vt:lpstr>
      <vt:lpstr>Wingdings</vt:lpstr>
      <vt:lpstr>方正兰亭粗黑简体</vt:lpstr>
      <vt:lpstr>Cambria Math</vt:lpstr>
      <vt:lpstr>Edge</vt:lpstr>
      <vt:lpstr>Equation.3</vt:lpstr>
      <vt:lpstr>Equation.3</vt:lpstr>
      <vt:lpstr>Equation.3</vt:lpstr>
      <vt:lpstr>Equation.3</vt:lpstr>
      <vt:lpstr>Equation.3</vt:lpstr>
      <vt:lpstr>Equation.DSMT4</vt:lpstr>
      <vt:lpstr>第1章   移动通信概述</vt:lpstr>
      <vt:lpstr>学习重点和要求</vt:lpstr>
      <vt:lpstr>1.1 移动通信的特点</vt:lpstr>
      <vt:lpstr>1.1 移动通信的特点</vt:lpstr>
      <vt:lpstr>1.2 移动通信的发展历程</vt:lpstr>
      <vt:lpstr>1.2 移动通信的发展历程</vt:lpstr>
      <vt:lpstr>1.2 移动通信的发展历程</vt:lpstr>
      <vt:lpstr>1.2 移动通信的发展历程</vt:lpstr>
      <vt:lpstr>1.2 移动通信的发展历程</vt:lpstr>
      <vt:lpstr>1.2 移动通信的发展历程</vt:lpstr>
      <vt:lpstr>1.2 移动通信的发展历程</vt:lpstr>
      <vt:lpstr>1.2 移动通信的发展历程</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1.3 移动通信的基本技术</vt:lpstr>
      <vt:lpstr>1.4 移动通信中的噪声与干扰</vt:lpstr>
      <vt:lpstr>1.4 移动通信中的噪声与干扰</vt:lpstr>
      <vt:lpstr>1.4 移动通信中的噪声与干扰</vt:lpstr>
      <vt:lpstr>PowerPoint 演示文稿</vt:lpstr>
      <vt:lpstr>1、1.同频干扰</vt:lpstr>
      <vt:lpstr>PowerPoint 演示文稿</vt:lpstr>
      <vt:lpstr>PowerPoint 演示文稿</vt:lpstr>
      <vt:lpstr>2、邻道干扰</vt:lpstr>
      <vt:lpstr>2、邻道干扰</vt:lpstr>
      <vt:lpstr>3、互调干扰</vt:lpstr>
      <vt:lpstr>3、互调干扰</vt:lpstr>
      <vt:lpstr>PowerPoint 演示文稿</vt:lpstr>
      <vt:lpstr>PowerPoint 演示文稿</vt:lpstr>
      <vt:lpstr>PowerPoint 演示文稿</vt:lpstr>
      <vt:lpstr>4、 阻塞干扰</vt:lpstr>
      <vt:lpstr>5、 近端对远端的干扰</vt:lpstr>
      <vt:lpstr>5、 近端对远端的干扰</vt:lpstr>
      <vt:lpstr>5、近端对远端的干扰</vt:lpstr>
      <vt:lpstr>6．多径干扰 </vt:lpstr>
      <vt:lpstr>5、7．多址干扰</vt:lpstr>
      <vt:lpstr>5、1.5 蜂窝移动通信的组网技术 </vt:lpstr>
      <vt:lpstr>5、1.5 蜂窝移动通信的组网技术 </vt:lpstr>
      <vt:lpstr>5、1.5 蜂窝移动通信的组网技术 </vt:lpstr>
      <vt:lpstr>5、1.5 蜂窝移动通信的组网技术 </vt:lpstr>
      <vt:lpstr>5、1.5 蜂窝移动通信的组网技术 </vt:lpstr>
      <vt:lpstr>5、1.5 蜂窝移动通信的组网技术 </vt:lpstr>
      <vt:lpstr>5、1.5 蜂窝移动通信的组网技术 </vt:lpstr>
      <vt:lpstr>5、1.5 蜂窝移动通信的组网技术 </vt:lpstr>
      <vt:lpstr>5、1.5 蜂窝移动通信的组网技术 </vt:lpstr>
      <vt:lpstr>5、1.5 蜂窝移动通信的组网技术 </vt:lpstr>
      <vt:lpstr>5、1.5 蜂窝移动通信的组网技术</vt:lpstr>
      <vt:lpstr>第6章　多址接入技术</vt:lpstr>
      <vt:lpstr>5、1.5 蜂窝移动通信的组网技术</vt:lpstr>
      <vt:lpstr>1. FDMA式</vt:lpstr>
      <vt:lpstr>PowerPoint 演示文稿</vt:lpstr>
      <vt:lpstr>PowerPoint 演示文稿</vt:lpstr>
      <vt:lpstr>PowerPoint 演示文稿</vt:lpstr>
      <vt:lpstr>2.TDM方式</vt:lpstr>
      <vt:lpstr>6.3 TDMA方式</vt:lpstr>
      <vt:lpstr>6.3 TDMA方式</vt:lpstr>
      <vt:lpstr>6.3 TDMA方式</vt:lpstr>
      <vt:lpstr>6.3 TDMA方式</vt:lpstr>
      <vt:lpstr>3. CDMA方式</vt:lpstr>
      <vt:lpstr>6.4 CDMA方式</vt:lpstr>
      <vt:lpstr>6.4 CDMA方式</vt:lpstr>
      <vt:lpstr>4. SDMA方式</vt:lpstr>
      <vt:lpstr>4. SDMA方式</vt:lpstr>
      <vt:lpstr>6.5 SDMA方式</vt:lpstr>
      <vt:lpstr>6.5 SDMA方式</vt:lpstr>
      <vt:lpstr>5. OFDM多址方式</vt:lpstr>
      <vt:lpstr>6.6.2 OFDM多址方式</vt:lpstr>
      <vt:lpstr>6.6.2 OFDM多址方式</vt:lpstr>
      <vt:lpstr>6. 非正交多址接入（NOMA）</vt:lpstr>
      <vt:lpstr>1.5.3 频率复用技术与蜂窝小区</vt:lpstr>
      <vt:lpstr>1、大区制</vt:lpstr>
      <vt:lpstr>1、大区制</vt:lpstr>
      <vt:lpstr>2、大区制</vt:lpstr>
      <vt:lpstr>2、小区制</vt:lpstr>
      <vt:lpstr>2、小区制</vt:lpstr>
      <vt:lpstr>PowerPoint 演示文稿</vt:lpstr>
      <vt:lpstr>2、小区制</vt:lpstr>
      <vt:lpstr>2、小区制</vt:lpstr>
      <vt:lpstr>  大区制与小区制的区别</vt:lpstr>
      <vt:lpstr>PowerPoint 演示文稿</vt:lpstr>
      <vt:lpstr>PowerPoint 演示文稿</vt:lpstr>
      <vt:lpstr>PowerPoint 演示文稿</vt:lpstr>
      <vt:lpstr>三种形状小区的比较</vt:lpstr>
      <vt:lpstr>PowerPoint 演示文稿</vt:lpstr>
      <vt:lpstr>PowerPoint 演示文稿</vt:lpstr>
      <vt:lpstr>3、区群</vt:lpstr>
      <vt:lpstr>七小区频率复用示意图</vt:lpstr>
      <vt:lpstr>3、区群</vt:lpstr>
      <vt:lpstr>3、区群</vt:lpstr>
      <vt:lpstr>3、区群</vt:lpstr>
      <vt:lpstr>3、区群</vt:lpstr>
      <vt:lpstr>4）定位同频小区方法</vt:lpstr>
      <vt:lpstr>族的大小—N，是一些特定的值，必须符合以下条件：N=i2+ij+j2</vt:lpstr>
      <vt:lpstr>5）系统容量与区群的关系</vt:lpstr>
      <vt:lpstr>5）系统容量与区群的关系</vt:lpstr>
      <vt:lpstr>6）射频防护比</vt:lpstr>
      <vt:lpstr>6）射频防护比</vt:lpstr>
      <vt:lpstr>1.5.4 多信道共用技术</vt:lpstr>
      <vt:lpstr>一、多信道共用基本原理</vt:lpstr>
      <vt:lpstr>一、多信道共用基本原理</vt:lpstr>
      <vt:lpstr>一、多信道共用基本原理</vt:lpstr>
      <vt:lpstr>二、话务量与呼损</vt:lpstr>
      <vt:lpstr>PowerPoint 演示文稿</vt:lpstr>
      <vt:lpstr>PowerPoint 演示文稿</vt:lpstr>
      <vt:lpstr>PowerPoint 演示文稿</vt:lpstr>
      <vt:lpstr>二、话务量与呼损</vt:lpstr>
      <vt:lpstr>PowerPoint 演示文稿</vt:lpstr>
      <vt:lpstr>PowerPoint 演示文稿</vt:lpstr>
      <vt:lpstr>二、话务量与呼损</vt:lpstr>
      <vt:lpstr>PowerPoint 演示文稿</vt:lpstr>
      <vt:lpstr>二、话务量与呼损</vt:lpstr>
      <vt:lpstr>二、话务量与呼损</vt:lpstr>
      <vt:lpstr>二、话务量与呼损</vt:lpstr>
      <vt:lpstr>二、话务量与呼损</vt:lpstr>
      <vt:lpstr>PowerPoint 演示文稿</vt:lpstr>
      <vt:lpstr>PowerPoint 演示文稿</vt:lpstr>
      <vt:lpstr>1.5.5 干扰和信道容量</vt:lpstr>
      <vt:lpstr>1.5.5 干扰和信道容量</vt:lpstr>
      <vt:lpstr>1.5.5 干扰和信道容量</vt:lpstr>
      <vt:lpstr>1.5.5 干扰和信道容量</vt:lpstr>
      <vt:lpstr>1.5.5 干扰和信道容量</vt:lpstr>
      <vt:lpstr>1.5.5 干扰和信道容量</vt:lpstr>
      <vt:lpstr>1.5.6 蜂窝小区容量改善方法</vt:lpstr>
      <vt:lpstr>1.5.6 蜂窝小区容量改善方法</vt:lpstr>
      <vt:lpstr>1.5.6 蜂窝小区容量改善方法</vt:lpstr>
      <vt:lpstr>1.5.6 蜂窝小区容量改善方法</vt:lpstr>
      <vt:lpstr>1.5.6 蜂窝小区容量改善方法</vt:lpstr>
      <vt:lpstr>1.5.6 蜂窝小区容量改善方法</vt:lpstr>
      <vt:lpstr>1.5.6 蜂窝小区容量改善方法</vt:lpstr>
      <vt:lpstr>1.5.6 蜂窝小区容量改善方法</vt:lpstr>
      <vt:lpstr>1.5.6 蜂窝小区容量改善方法</vt:lpstr>
      <vt:lpstr>1.5.6 蜂窝小区容量改善方法</vt:lpstr>
      <vt:lpstr>1.5.6 蜂窝小区容量改善方法</vt:lpstr>
      <vt:lpstr>1.5.6 蜂窝小区容量改善方法</vt:lpstr>
      <vt:lpstr>1.5.6 蜂窝小区容量改善方法</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ThinkPad</dc:creator>
  <cp:lastModifiedBy>杨倩</cp:lastModifiedBy>
  <cp:revision>137</cp:revision>
  <cp:lastPrinted>2113-01-01T00:00:00Z</cp:lastPrinted>
  <dcterms:created xsi:type="dcterms:W3CDTF">2113-01-01T00:00:00Z</dcterms:created>
  <dcterms:modified xsi:type="dcterms:W3CDTF">2025-02-19T15:11:41Z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y fmtid="{D5CDD505-2E9C-101B-9397-08002B2CF9AE}" pid="3" name="ICV">
    <vt:lpwstr>C66A9C4B149B4B04AC14FDEE726BB70E_12</vt:lpwstr>
  </property>
  <property fmtid="{D5CDD505-2E9C-101B-9397-08002B2CF9AE}" pid="4" name="KSOProductBuildVer">
    <vt:lpwstr>2052-12.1.0.15712</vt:lpwstr>
  </property>
</Properties>
</file>