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5"/>
  </p:handoutMasterIdLst>
  <p:sldIdLst>
    <p:sldId id="555" r:id="rId3"/>
    <p:sldId id="556" r:id="rId4"/>
    <p:sldId id="557" r:id="rId6"/>
    <p:sldId id="559" r:id="rId7"/>
    <p:sldId id="560" r:id="rId8"/>
    <p:sldId id="561" r:id="rId9"/>
    <p:sldId id="562" r:id="rId10"/>
    <p:sldId id="563" r:id="rId11"/>
    <p:sldId id="564" r:id="rId12"/>
    <p:sldId id="565" r:id="rId13"/>
    <p:sldId id="566" r:id="rId14"/>
    <p:sldId id="567" r:id="rId15"/>
    <p:sldId id="568" r:id="rId16"/>
    <p:sldId id="580" r:id="rId17"/>
    <p:sldId id="569" r:id="rId18"/>
    <p:sldId id="570" r:id="rId19"/>
    <p:sldId id="575" r:id="rId20"/>
    <p:sldId id="576" r:id="rId21"/>
    <p:sldId id="577" r:id="rId22"/>
    <p:sldId id="578" r:id="rId23"/>
    <p:sldId id="573" r:id="rId24"/>
    <p:sldId id="574" r:id="rId25"/>
    <p:sldId id="571" r:id="rId26"/>
    <p:sldId id="572" r:id="rId27"/>
    <p:sldId id="579" r:id="rId28"/>
    <p:sldId id="581" r:id="rId29"/>
    <p:sldId id="582" r:id="rId30"/>
    <p:sldId id="584" r:id="rId31"/>
    <p:sldId id="585" r:id="rId32"/>
    <p:sldId id="586" r:id="rId33"/>
    <p:sldId id="587" r:id="rId34"/>
    <p:sldId id="588" r:id="rId35"/>
    <p:sldId id="820" r:id="rId36"/>
    <p:sldId id="590" r:id="rId37"/>
    <p:sldId id="604" r:id="rId38"/>
    <p:sldId id="591" r:id="rId39"/>
    <p:sldId id="603" r:id="rId40"/>
    <p:sldId id="607" r:id="rId41"/>
    <p:sldId id="608" r:id="rId42"/>
    <p:sldId id="609" r:id="rId43"/>
    <p:sldId id="610" r:id="rId44"/>
    <p:sldId id="611" r:id="rId45"/>
    <p:sldId id="612" r:id="rId46"/>
    <p:sldId id="613" r:id="rId47"/>
    <p:sldId id="614" r:id="rId48"/>
    <p:sldId id="619" r:id="rId49"/>
    <p:sldId id="622" r:id="rId50"/>
    <p:sldId id="623" r:id="rId51"/>
    <p:sldId id="624" r:id="rId52"/>
    <p:sldId id="626" r:id="rId53"/>
    <p:sldId id="630" r:id="rId54"/>
    <p:sldId id="633" r:id="rId55"/>
    <p:sldId id="634" r:id="rId56"/>
    <p:sldId id="635" r:id="rId57"/>
    <p:sldId id="636" r:id="rId58"/>
    <p:sldId id="637" r:id="rId59"/>
    <p:sldId id="639" r:id="rId60"/>
    <p:sldId id="640" r:id="rId61"/>
    <p:sldId id="645" r:id="rId62"/>
    <p:sldId id="642" r:id="rId63"/>
    <p:sldId id="647" r:id="rId64"/>
    <p:sldId id="650" r:id="rId65"/>
    <p:sldId id="651" r:id="rId66"/>
    <p:sldId id="652" r:id="rId67"/>
    <p:sldId id="653" r:id="rId68"/>
    <p:sldId id="655" r:id="rId69"/>
    <p:sldId id="657" r:id="rId70"/>
    <p:sldId id="658" r:id="rId71"/>
    <p:sldId id="659" r:id="rId72"/>
    <p:sldId id="660" r:id="rId73"/>
    <p:sldId id="661" r:id="rId74"/>
    <p:sldId id="662" r:id="rId75"/>
    <p:sldId id="663" r:id="rId76"/>
    <p:sldId id="664" r:id="rId77"/>
    <p:sldId id="665" r:id="rId78"/>
    <p:sldId id="666" r:id="rId79"/>
    <p:sldId id="667" r:id="rId80"/>
    <p:sldId id="668" r:id="rId81"/>
    <p:sldId id="669" r:id="rId82"/>
    <p:sldId id="670" r:id="rId83"/>
    <p:sldId id="671" r:id="rId84"/>
    <p:sldId id="672" r:id="rId85"/>
    <p:sldId id="673" r:id="rId86"/>
    <p:sldId id="674" r:id="rId87"/>
    <p:sldId id="675" r:id="rId88"/>
    <p:sldId id="676" r:id="rId89"/>
    <p:sldId id="679" r:id="rId90"/>
    <p:sldId id="680" r:id="rId91"/>
    <p:sldId id="682" r:id="rId92"/>
    <p:sldId id="683" r:id="rId93"/>
    <p:sldId id="684" r:id="rId94"/>
    <p:sldId id="685" r:id="rId95"/>
    <p:sldId id="686" r:id="rId96"/>
    <p:sldId id="687" r:id="rId97"/>
    <p:sldId id="688" r:id="rId98"/>
    <p:sldId id="689" r:id="rId99"/>
    <p:sldId id="690" r:id="rId100"/>
    <p:sldId id="692" r:id="rId101"/>
    <p:sldId id="693" r:id="rId102"/>
    <p:sldId id="694" r:id="rId103"/>
    <p:sldId id="700" r:id="rId104"/>
    <p:sldId id="701" r:id="rId105"/>
    <p:sldId id="702" r:id="rId106"/>
    <p:sldId id="703" r:id="rId107"/>
    <p:sldId id="704" r:id="rId108"/>
    <p:sldId id="705" r:id="rId109"/>
    <p:sldId id="707" r:id="rId110"/>
    <p:sldId id="708" r:id="rId111"/>
    <p:sldId id="712" r:id="rId112"/>
    <p:sldId id="758" r:id="rId113"/>
    <p:sldId id="759" r:id="rId114"/>
    <p:sldId id="760" r:id="rId115"/>
    <p:sldId id="713" r:id="rId116"/>
    <p:sldId id="757" r:id="rId117"/>
    <p:sldId id="714" r:id="rId118"/>
    <p:sldId id="715" r:id="rId119"/>
    <p:sldId id="716" r:id="rId120"/>
    <p:sldId id="717" r:id="rId121"/>
    <p:sldId id="719" r:id="rId122"/>
    <p:sldId id="721" r:id="rId123"/>
    <p:sldId id="724" r:id="rId124"/>
    <p:sldId id="725" r:id="rId125"/>
    <p:sldId id="726" r:id="rId126"/>
    <p:sldId id="727" r:id="rId127"/>
    <p:sldId id="728" r:id="rId128"/>
    <p:sldId id="729" r:id="rId129"/>
    <p:sldId id="730" r:id="rId130"/>
    <p:sldId id="732" r:id="rId131"/>
    <p:sldId id="734" r:id="rId132"/>
    <p:sldId id="735" r:id="rId133"/>
    <p:sldId id="736" r:id="rId134"/>
    <p:sldId id="737" r:id="rId135"/>
    <p:sldId id="739" r:id="rId136"/>
    <p:sldId id="741" r:id="rId137"/>
    <p:sldId id="742" r:id="rId138"/>
    <p:sldId id="743" r:id="rId139"/>
    <p:sldId id="744" r:id="rId140"/>
    <p:sldId id="745" r:id="rId141"/>
    <p:sldId id="746" r:id="rId142"/>
    <p:sldId id="747" r:id="rId143"/>
    <p:sldId id="748" r:id="rId144"/>
    <p:sldId id="749" r:id="rId145"/>
    <p:sldId id="750" r:id="rId146"/>
    <p:sldId id="751" r:id="rId147"/>
    <p:sldId id="752" r:id="rId148"/>
    <p:sldId id="753" r:id="rId149"/>
    <p:sldId id="755" r:id="rId150"/>
    <p:sldId id="756" r:id="rId151"/>
    <p:sldId id="762" r:id="rId152"/>
    <p:sldId id="763" r:id="rId153"/>
    <p:sldId id="764" r:id="rId154"/>
    <p:sldId id="766" r:id="rId155"/>
    <p:sldId id="767" r:id="rId156"/>
    <p:sldId id="768" r:id="rId157"/>
    <p:sldId id="769" r:id="rId158"/>
    <p:sldId id="770" r:id="rId159"/>
    <p:sldId id="771" r:id="rId160"/>
    <p:sldId id="772" r:id="rId161"/>
    <p:sldId id="773" r:id="rId162"/>
    <p:sldId id="774" r:id="rId163"/>
    <p:sldId id="775" r:id="rId164"/>
  </p:sldIdLst>
  <p:sldSz cx="9144000" cy="6858000" type="screen4x3"/>
  <p:notesSz cx="6858000" cy="9144000"/>
  <p:custDataLst>
    <p:tags r:id="rId170"/>
  </p:custDataLst>
  <p:defaultTextStyle>
    <a:defPPr>
      <a:defRPr lang="zh-CN"/>
    </a:defPPr>
    <a:lvl1pPr algn="l" rtl="0" fontAlgn="base">
      <a:spcBef>
        <a:spcPct val="0"/>
      </a:spcBef>
      <a:spcAft>
        <a:spcPct val="0"/>
      </a:spcAft>
      <a:defRPr sz="2000" b="1" kern="1200">
        <a:solidFill>
          <a:schemeClr val="accent2"/>
        </a:solidFill>
        <a:latin typeface="Arial" panose="020B0604020202020204" pitchFamily="34" charset="0"/>
        <a:ea typeface="楷体_GB2312" pitchFamily="49" charset="-122"/>
        <a:cs typeface="+mn-cs"/>
      </a:defRPr>
    </a:lvl1pPr>
    <a:lvl2pPr marL="457200" algn="l" rtl="0" fontAlgn="base">
      <a:spcBef>
        <a:spcPct val="0"/>
      </a:spcBef>
      <a:spcAft>
        <a:spcPct val="0"/>
      </a:spcAft>
      <a:defRPr sz="2000" b="1" kern="1200">
        <a:solidFill>
          <a:schemeClr val="accent2"/>
        </a:solidFill>
        <a:latin typeface="Arial" panose="020B0604020202020204" pitchFamily="34" charset="0"/>
        <a:ea typeface="楷体_GB2312" pitchFamily="49" charset="-122"/>
        <a:cs typeface="+mn-cs"/>
      </a:defRPr>
    </a:lvl2pPr>
    <a:lvl3pPr marL="914400" algn="l" rtl="0" fontAlgn="base">
      <a:spcBef>
        <a:spcPct val="0"/>
      </a:spcBef>
      <a:spcAft>
        <a:spcPct val="0"/>
      </a:spcAft>
      <a:defRPr sz="2000" b="1" kern="1200">
        <a:solidFill>
          <a:schemeClr val="accent2"/>
        </a:solidFill>
        <a:latin typeface="Arial" panose="020B0604020202020204" pitchFamily="34" charset="0"/>
        <a:ea typeface="楷体_GB2312" pitchFamily="49" charset="-122"/>
        <a:cs typeface="+mn-cs"/>
      </a:defRPr>
    </a:lvl3pPr>
    <a:lvl4pPr marL="1371600" algn="l" rtl="0" fontAlgn="base">
      <a:spcBef>
        <a:spcPct val="0"/>
      </a:spcBef>
      <a:spcAft>
        <a:spcPct val="0"/>
      </a:spcAft>
      <a:defRPr sz="2000" b="1" kern="1200">
        <a:solidFill>
          <a:schemeClr val="accent2"/>
        </a:solidFill>
        <a:latin typeface="Arial" panose="020B0604020202020204" pitchFamily="34" charset="0"/>
        <a:ea typeface="楷体_GB2312" pitchFamily="49" charset="-122"/>
        <a:cs typeface="+mn-cs"/>
      </a:defRPr>
    </a:lvl4pPr>
    <a:lvl5pPr marL="1828800" algn="l" rtl="0" fontAlgn="base">
      <a:spcBef>
        <a:spcPct val="0"/>
      </a:spcBef>
      <a:spcAft>
        <a:spcPct val="0"/>
      </a:spcAft>
      <a:defRPr sz="2000" b="1" kern="1200">
        <a:solidFill>
          <a:schemeClr val="accent2"/>
        </a:solidFill>
        <a:latin typeface="Arial" panose="020B0604020202020204" pitchFamily="34" charset="0"/>
        <a:ea typeface="楷体_GB2312" pitchFamily="49" charset="-122"/>
        <a:cs typeface="+mn-cs"/>
      </a:defRPr>
    </a:lvl5pPr>
    <a:lvl6pPr marL="2286000" algn="l" defTabSz="914400" rtl="0" eaLnBrk="1" latinLnBrk="0" hangingPunct="1">
      <a:defRPr sz="2000" b="1" kern="1200">
        <a:solidFill>
          <a:schemeClr val="accent2"/>
        </a:solidFill>
        <a:latin typeface="Arial" panose="020B0604020202020204" pitchFamily="34" charset="0"/>
        <a:ea typeface="楷体_GB2312" pitchFamily="49" charset="-122"/>
        <a:cs typeface="+mn-cs"/>
      </a:defRPr>
    </a:lvl6pPr>
    <a:lvl7pPr marL="2743200" algn="l" defTabSz="914400" rtl="0" eaLnBrk="1" latinLnBrk="0" hangingPunct="1">
      <a:defRPr sz="2000" b="1" kern="1200">
        <a:solidFill>
          <a:schemeClr val="accent2"/>
        </a:solidFill>
        <a:latin typeface="Arial" panose="020B0604020202020204" pitchFamily="34" charset="0"/>
        <a:ea typeface="楷体_GB2312" pitchFamily="49" charset="-122"/>
        <a:cs typeface="+mn-cs"/>
      </a:defRPr>
    </a:lvl7pPr>
    <a:lvl8pPr marL="3200400" algn="l" defTabSz="914400" rtl="0" eaLnBrk="1" latinLnBrk="0" hangingPunct="1">
      <a:defRPr sz="2000" b="1" kern="1200">
        <a:solidFill>
          <a:schemeClr val="accent2"/>
        </a:solidFill>
        <a:latin typeface="Arial" panose="020B0604020202020204" pitchFamily="34" charset="0"/>
        <a:ea typeface="楷体_GB2312" pitchFamily="49" charset="-122"/>
        <a:cs typeface="+mn-cs"/>
      </a:defRPr>
    </a:lvl8pPr>
    <a:lvl9pPr marL="3657600" algn="l" defTabSz="914400" rtl="0" eaLnBrk="1" latinLnBrk="0" hangingPunct="1">
      <a:defRPr sz="2000" b="1" kern="1200">
        <a:solidFill>
          <a:schemeClr val="accent2"/>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26" userDrawn="1">
          <p15:clr>
            <a:srgbClr val="A4A3A4"/>
          </p15:clr>
        </p15:guide>
        <p15:guide id="2" pos="288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5143"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6404" autoAdjust="0"/>
    <p:restoredTop sz="93501" autoAdjust="0"/>
  </p:normalViewPr>
  <p:slideViewPr>
    <p:cSldViewPr showGuides="1">
      <p:cViewPr>
        <p:scale>
          <a:sx n="75" d="100"/>
          <a:sy n="75" d="100"/>
        </p:scale>
        <p:origin x="-1419" y="-36"/>
      </p:cViewPr>
      <p:guideLst>
        <p:guide orient="horz" pos="2126"/>
        <p:guide pos="2889"/>
      </p:guideLst>
    </p:cSldViewPr>
  </p:slideViewPr>
  <p:notesTextViewPr>
    <p:cViewPr>
      <p:scale>
        <a:sx n="100" d="100"/>
        <a:sy n="100" d="100"/>
      </p:scale>
      <p:origin x="0" y="0"/>
    </p:cViewPr>
  </p:notesTextViewPr>
  <p:sorterViewPr>
    <p:cViewPr>
      <p:scale>
        <a:sx n="66" d="100"/>
        <a:sy n="66" d="100"/>
      </p:scale>
      <p:origin x="0" y="921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0" Type="http://schemas.openxmlformats.org/officeDocument/2006/relationships/tags" Target="tags/tag8.xml"/><Relationship Id="rId17" Type="http://schemas.openxmlformats.org/officeDocument/2006/relationships/slide" Target="slides/slide14.xml"/><Relationship Id="rId169" Type="http://schemas.openxmlformats.org/officeDocument/2006/relationships/commentAuthors" Target="commentAuthors.xml"/><Relationship Id="rId168" Type="http://schemas.openxmlformats.org/officeDocument/2006/relationships/tableStyles" Target="tableStyles.xml"/><Relationship Id="rId167" Type="http://schemas.openxmlformats.org/officeDocument/2006/relationships/viewProps" Target="viewProps.xml"/><Relationship Id="rId166" Type="http://schemas.openxmlformats.org/officeDocument/2006/relationships/presProps" Target="presProps.xml"/><Relationship Id="rId165" Type="http://schemas.openxmlformats.org/officeDocument/2006/relationships/handoutMaster" Target="handoutMasters/handoutMaster1.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24T09:17:38.667" idx="1">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E21723-0433-44D6-8FAE-6DFEDB0D76A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D4045B-88B4-45A2-B36A-D29687903CF2}"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17E59FA-B665-4811-B549-0AFFD483AE44}"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DA0993F-43D4-4754-A52A-5305DF8FC85A}"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DA0993F-43D4-4754-A52A-5305DF8FC85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7AA6049-2D2E-4459-A8C5-FFB1A331A81C}" type="slidenum">
              <a:rPr lang="en-US" altLang="zh-CN" smtClean="0"/>
            </a:fld>
            <a:endParaRPr lang="en-US" altLang="zh-CN" smtClean="0"/>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zh-CN" smtClean="0">
              <a:latin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7AA6049-2D2E-4459-A8C5-FFB1A331A81C}" type="slidenum">
              <a:rPr lang="en-US" altLang="zh-CN" smtClean="0"/>
            </a:fld>
            <a:endParaRPr lang="en-US" altLang="zh-CN" smtClean="0"/>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zh-CN" smtClean="0">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7AA6049-2D2E-4459-A8C5-FFB1A331A81C}" type="slidenum">
              <a:rPr lang="en-US" altLang="zh-CN" smtClean="0"/>
            </a:fld>
            <a:endParaRPr lang="en-US" altLang="zh-CN" smtClean="0"/>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zh-CN" smtClean="0">
              <a:latin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7AA6049-2D2E-4459-A8C5-FFB1A331A81C}" type="slidenum">
              <a:rPr lang="en-US" altLang="zh-CN" smtClean="0"/>
            </a:fld>
            <a:endParaRPr lang="en-US" altLang="zh-CN" smtClean="0"/>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zh-CN" smtClean="0">
              <a:latin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A6DDC47-3ADC-414F-BCF9-EA16A80C173D}" type="slidenum">
              <a:rPr lang="en-US" altLang="zh-CN" smtClean="0"/>
            </a:fld>
            <a:endParaRPr lang="en-US" altLang="zh-CN" smtClean="0"/>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A6DDC47-3ADC-414F-BCF9-EA16A80C173D}" type="slidenum">
              <a:rPr lang="en-US" altLang="zh-CN" smtClean="0"/>
            </a:fld>
            <a:endParaRPr lang="en-US" altLang="zh-CN" smtClean="0"/>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BBECDE1-C6D8-43ED-ACE0-A26F7F4A9B93}" type="slidenum">
              <a:rPr lang="en-US" altLang="zh-CN" smtClean="0"/>
            </a:fld>
            <a:endParaRPr lang="en-US" altLang="zh-CN" smtClean="0"/>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BBECDE1-C6D8-43ED-ACE0-A26F7F4A9B93}" type="slidenum">
              <a:rPr lang="en-US" altLang="zh-CN" smtClean="0"/>
            </a:fld>
            <a:endParaRPr lang="en-US" altLang="zh-CN" smtClean="0"/>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0FD83DF-5DCC-4DDC-849D-D58607BCD8E7}" type="slidenum">
              <a:rPr lang="en-US" altLang="zh-CN" smtClean="0"/>
            </a:fld>
            <a:endParaRPr lang="en-US" altLang="zh-CN"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algn="just" eaLnBrk="1" hangingPunct="1"/>
            <a:endParaRPr lang="zh-CN" altLang="zh-CN" smtClean="0">
              <a:latin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0FD83DF-5DCC-4DDC-849D-D58607BCD8E7}" type="slidenum">
              <a:rPr lang="en-US" altLang="zh-CN" smtClean="0"/>
            </a:fld>
            <a:endParaRPr lang="en-US" altLang="zh-CN"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algn="just" eaLnBrk="1" hangingPunct="1"/>
            <a:endParaRPr lang="zh-CN" altLang="zh-CN" smtClean="0">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DA0993F-43D4-4754-A52A-5305DF8FC85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0FD83DF-5DCC-4DDC-849D-D58607BCD8E7}" type="slidenum">
              <a:rPr lang="en-US" altLang="zh-CN" smtClean="0"/>
            </a:fld>
            <a:endParaRPr lang="en-US" altLang="zh-CN"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algn="just" eaLnBrk="1" hangingPunct="1"/>
            <a:endParaRPr lang="zh-CN" altLang="zh-CN" smtClean="0">
              <a:latin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0FD83DF-5DCC-4DDC-849D-D58607BCD8E7}" type="slidenum">
              <a:rPr lang="en-US" altLang="zh-CN" smtClean="0"/>
            </a:fld>
            <a:endParaRPr lang="en-US" altLang="zh-CN"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algn="just" eaLnBrk="1" hangingPunct="1"/>
            <a:endParaRPr lang="zh-CN" altLang="zh-CN" smtClean="0">
              <a:latin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0FD83DF-5DCC-4DDC-849D-D58607BCD8E7}" type="slidenum">
              <a:rPr lang="en-US" altLang="zh-CN" smtClean="0"/>
            </a:fld>
            <a:endParaRPr lang="en-US" altLang="zh-CN"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algn="just" eaLnBrk="1" hangingPunct="1"/>
            <a:endParaRPr lang="zh-CN" altLang="zh-CN" smtClean="0">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0FD83DF-5DCC-4DDC-849D-D58607BCD8E7}" type="slidenum">
              <a:rPr lang="en-US" altLang="zh-CN" smtClean="0"/>
            </a:fld>
            <a:endParaRPr lang="en-US" altLang="zh-CN"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algn="just" eaLnBrk="1" hangingPunct="1"/>
            <a:endParaRPr lang="zh-CN" altLang="zh-CN" smtClean="0">
              <a:latin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0FD83DF-5DCC-4DDC-849D-D58607BCD8E7}" type="slidenum">
              <a:rPr lang="en-US" altLang="zh-CN" smtClean="0"/>
            </a:fld>
            <a:endParaRPr lang="en-US" altLang="zh-CN"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algn="just" eaLnBrk="1" hangingPunct="1"/>
            <a:endParaRPr lang="zh-CN" altLang="zh-CN" smtClean="0">
              <a:latin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0FD83DF-5DCC-4DDC-849D-D58607BCD8E7}" type="slidenum">
              <a:rPr lang="en-US" altLang="zh-CN" smtClean="0"/>
            </a:fld>
            <a:endParaRPr lang="en-US" altLang="zh-CN"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algn="just" eaLnBrk="1" hangingPunct="1"/>
            <a:endParaRPr lang="zh-CN" altLang="zh-CN" smtClean="0">
              <a:latin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1B2C168-DC5C-4951-B01D-1F55E8C2F25C}" type="slidenum">
              <a:rPr lang="en-US" altLang="zh-CN" smtClean="0"/>
            </a:fld>
            <a:endParaRPr lang="en-US" altLang="zh-CN" smtClean="0"/>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EB063D2-A167-4900-9400-02A51B11FA90}" type="slidenum">
              <a:rPr lang="en-US" altLang="zh-CN" smtClean="0"/>
            </a:fld>
            <a:endParaRPr lang="en-US" altLang="zh-CN" smtClean="0"/>
          </a:p>
        </p:txBody>
      </p:sp>
      <p:sp>
        <p:nvSpPr>
          <p:cNvPr id="58371" name="Rectangle 1026"/>
          <p:cNvSpPr>
            <a:spLocks noGrp="1" noRot="1" noChangeAspect="1" noChangeArrowheads="1" noTextEdit="1"/>
          </p:cNvSpPr>
          <p:nvPr>
            <p:ph type="sldImg"/>
          </p:nvPr>
        </p:nvSpPr>
        <p:spPr/>
      </p:sp>
      <p:sp>
        <p:nvSpPr>
          <p:cNvPr id="58372" name="Rectangle 1027"/>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2705E2B-329B-4479-8237-B2DFA38301B1}" type="slidenum">
              <a:rPr lang="en-US" altLang="zh-CN" smtClean="0"/>
            </a:fld>
            <a:endParaRPr lang="en-US" altLang="zh-CN" smtClean="0"/>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r>
              <a:rPr lang="zh-CN" altLang="en-US" smtClean="0"/>
              <a:t>建造一个在某一时刻只能解调一个分集支路的单信道接收机将会廉价的多。</a:t>
            </a:r>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9B728C0-33C3-4051-8BB9-F016166B6FBB}" type="slidenum">
              <a:rPr lang="en-US" altLang="zh-CN" smtClean="0"/>
            </a:fld>
            <a:endParaRPr lang="en-US" altLang="zh-CN"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smtClean="0"/>
              <a:t>建造一个在某一时刻只能解调一个分集支路的单信道接收机将会廉价的多。</a:t>
            </a: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r>
              <a:rPr lang="zh-CN" altLang="en-US" smtClean="0">
                <a:latin typeface="Arial" panose="020B0604020202020204" pitchFamily="34" charset="0"/>
              </a:rPr>
              <a:t>我们是不是经常遇到这样的情况，比如说，电话打不通，通了以后呢我们的通话质量还不是很好，时断时续听不清楚，或者压根手机根本就没有信号。这两个漫画给了大家很直观的印象</a:t>
            </a:r>
            <a:endParaRPr lang="zh-CN" altLang="en-US" smtClean="0">
              <a:latin typeface="Arial" panose="020B0604020202020204" pitchFamily="34" charset="0"/>
            </a:endParaRPr>
          </a:p>
        </p:txBody>
      </p:sp>
      <p:sp>
        <p:nvSpPr>
          <p:cNvPr id="48132" name="灯片编号占位符 3"/>
          <p:cNvSpPr>
            <a:spLocks noGrp="1"/>
          </p:cNvSpPr>
          <p:nvPr>
            <p:ph type="sldNum" sz="quarter" idx="5"/>
          </p:nvPr>
        </p:nvSpPr>
        <p:spPr>
          <a:noFill/>
        </p:spPr>
        <p:txBody>
          <a:bodyPr/>
          <a:lstStyle/>
          <a:p>
            <a:fld id="{2E13F2CB-B23B-4E80-ACB2-9B3B3A0D2D34}"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9DBFE37-7544-4897-9D51-00FD3E66F6CD}" type="slidenum">
              <a:rPr lang="en-US" altLang="zh-CN" smtClean="0"/>
            </a:fld>
            <a:endParaRPr lang="en-US" altLang="zh-CN" smtClean="0"/>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zh-CN" altLang="zh-CN" sz="2800" kern="1200" dirty="0" smtClean="0">
              <a:solidFill>
                <a:srgbClr val="000099"/>
              </a:solidFill>
              <a:latin typeface="方正兰亭粗黑简体" pitchFamily="2" charset="-122"/>
              <a:ea typeface="方正兰亭粗黑简体"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C9E034-23AF-4B45-9FD9-83CA107B4953}" type="slidenum">
              <a:rPr lang="en-US" altLang="zh-CN" smtClean="0"/>
            </a:fld>
            <a:endParaRPr lang="en-US" altLang="zh-CN" smtClean="0"/>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r>
              <a:rPr lang="zh-CN" altLang="en-US" smtClean="0"/>
              <a:t>移动通信网因为资源问题，用的最多的是多天线分集</a:t>
            </a:r>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000099"/>
                </a:solidFill>
                <a:latin typeface="方正大黑简体" pitchFamily="2" charset="-122"/>
                <a:ea typeface="方正大黑简体" pitchFamily="2" charset="-122"/>
              </a:rPr>
              <a:t>均衡技术可以起到什么作用？ </a:t>
            </a:r>
            <a:endParaRPr lang="zh-CN" altLang="en-US" dirty="0"/>
          </a:p>
        </p:txBody>
      </p:sp>
      <p:sp>
        <p:nvSpPr>
          <p:cNvPr id="4" name="灯片编号占位符 3"/>
          <p:cNvSpPr>
            <a:spLocks noGrp="1"/>
          </p:cNvSpPr>
          <p:nvPr>
            <p:ph type="sldNum" sz="quarter" idx="10"/>
          </p:nvPr>
        </p:nvSpPr>
        <p:spPr/>
        <p:txBody>
          <a:bodyPr/>
          <a:lstStyle/>
          <a:p>
            <a:fld id="{5F615411-F354-41A7-B6AF-AD07054BD64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000099"/>
                </a:solidFill>
                <a:latin typeface="方正兰亭粗黑简体" pitchFamily="2" charset="-122"/>
                <a:ea typeface="方正兰亭粗黑简体" pitchFamily="2" charset="-122"/>
              </a:rPr>
              <a:t>什么是均衡技术？ </a:t>
            </a:r>
            <a:endParaRPr lang="zh-CN" altLang="en-US" dirty="0"/>
          </a:p>
        </p:txBody>
      </p:sp>
      <p:sp>
        <p:nvSpPr>
          <p:cNvPr id="4" name="灯片编号占位符 3"/>
          <p:cNvSpPr>
            <a:spLocks noGrp="1"/>
          </p:cNvSpPr>
          <p:nvPr>
            <p:ph type="sldNum" sz="quarter" idx="10"/>
          </p:nvPr>
        </p:nvSpPr>
        <p:spPr/>
        <p:txBody>
          <a:bodyPr/>
          <a:lstStyle/>
          <a:p>
            <a:fld id="{5F615411-F354-41A7-B6AF-AD07054BD64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211D430-69B5-450D-8942-626929E4BF94}" type="slidenum">
              <a:rPr lang="zh-CN" altLang="en-US" smtClean="0"/>
            </a:fld>
            <a:endParaRPr lang="en-US" altLang="zh-CN" smtClean="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r>
              <a:rPr lang="zh-CN" altLang="en-US" b="1" smtClean="0">
                <a:latin typeface="宋体" panose="02010600030101010101" pitchFamily="2" charset="-122"/>
              </a:rPr>
              <a:t>判决反馈均衡的另一形式称为预测</a:t>
            </a:r>
            <a:r>
              <a:rPr lang="en-US" altLang="zh-CN" b="1" smtClean="0">
                <a:latin typeface="宋体" panose="02010600030101010101" pitchFamily="2" charset="-122"/>
              </a:rPr>
              <a:t>DFE</a:t>
            </a:r>
            <a:r>
              <a:rPr lang="zh-CN" altLang="en-US" b="1" smtClean="0">
                <a:latin typeface="宋体" panose="02010600030101010101" pitchFamily="2" charset="-122"/>
              </a:rPr>
              <a:t>。</a:t>
            </a:r>
            <a:r>
              <a:rPr lang="zh-CN" altLang="en-US" smtClean="0">
                <a:latin typeface="宋体" panose="02010600030101010101" pitchFamily="2" charset="-122"/>
              </a:rPr>
              <a:t>像传统</a:t>
            </a:r>
            <a:r>
              <a:rPr lang="en-US" altLang="zh-CN" smtClean="0">
                <a:latin typeface="宋体" panose="02010600030101010101" pitchFamily="2" charset="-122"/>
              </a:rPr>
              <a:t>DFE</a:t>
            </a:r>
            <a:r>
              <a:rPr lang="zh-CN" altLang="en-US" smtClean="0">
                <a:latin typeface="宋体" panose="02010600030101010101" pitchFamily="2" charset="-122"/>
              </a:rPr>
              <a:t>一样，它也有一个前馈滤波器</a:t>
            </a:r>
            <a:r>
              <a:rPr lang="en-US" altLang="zh-CN" smtClean="0">
                <a:latin typeface="宋体" panose="02010600030101010101" pitchFamily="2" charset="-122"/>
              </a:rPr>
              <a:t>FFF。</a:t>
            </a:r>
            <a:r>
              <a:rPr lang="zh-CN" altLang="en-US" smtClean="0">
                <a:latin typeface="宋体" panose="02010600030101010101" pitchFamily="2" charset="-122"/>
              </a:rPr>
              <a:t>可是，其</a:t>
            </a:r>
            <a:r>
              <a:rPr lang="en-US" altLang="zh-CN" smtClean="0">
                <a:latin typeface="宋体" panose="02010600030101010101" pitchFamily="2" charset="-122"/>
              </a:rPr>
              <a:t>FBF</a:t>
            </a:r>
            <a:r>
              <a:rPr lang="zh-CN" altLang="en-US" smtClean="0">
                <a:latin typeface="宋体" panose="02010600030101010101" pitchFamily="2" charset="-122"/>
              </a:rPr>
              <a:t>是由被检测器的输出和</a:t>
            </a:r>
            <a:r>
              <a:rPr lang="en-US" altLang="zh-CN" smtClean="0">
                <a:latin typeface="宋体" panose="02010600030101010101" pitchFamily="2" charset="-122"/>
              </a:rPr>
              <a:t>FFF</a:t>
            </a:r>
            <a:r>
              <a:rPr lang="zh-CN" altLang="en-US" smtClean="0">
                <a:latin typeface="宋体" panose="02010600030101010101" pitchFamily="2" charset="-122"/>
              </a:rPr>
              <a:t>的输出之差驱动的。因为它预测了包含在</a:t>
            </a:r>
            <a:r>
              <a:rPr lang="en-US" altLang="zh-CN" smtClean="0">
                <a:latin typeface="宋体" panose="02010600030101010101" pitchFamily="2" charset="-122"/>
              </a:rPr>
              <a:t>FFF</a:t>
            </a:r>
            <a:r>
              <a:rPr lang="zh-CN" altLang="en-US" smtClean="0">
                <a:latin typeface="宋体" panose="02010600030101010101" pitchFamily="2" charset="-122"/>
              </a:rPr>
              <a:t>中的噪声和残留的码间干扰，并减去了经过一段反馈延迟后的检测器的输出，因而这里把</a:t>
            </a:r>
            <a:r>
              <a:rPr lang="en-US" altLang="zh-CN" smtClean="0">
                <a:latin typeface="宋体" panose="02010600030101010101" pitchFamily="2" charset="-122"/>
              </a:rPr>
              <a:t>FBF</a:t>
            </a:r>
            <a:r>
              <a:rPr lang="zh-CN" altLang="en-US" smtClean="0">
                <a:latin typeface="宋体" panose="02010600030101010101" pitchFamily="2" charset="-122"/>
              </a:rPr>
              <a:t>称为噪声预测器。预测</a:t>
            </a:r>
            <a:r>
              <a:rPr lang="en-US" altLang="zh-CN" smtClean="0">
                <a:latin typeface="宋体" panose="02010600030101010101" pitchFamily="2" charset="-122"/>
              </a:rPr>
              <a:t>DFE</a:t>
            </a:r>
            <a:r>
              <a:rPr lang="zh-CN" altLang="en-US" smtClean="0">
                <a:latin typeface="宋体" panose="02010600030101010101" pitchFamily="2" charset="-122"/>
              </a:rPr>
              <a:t>中的</a:t>
            </a:r>
            <a:r>
              <a:rPr lang="en-US" altLang="zh-CN" smtClean="0">
                <a:latin typeface="宋体" panose="02010600030101010101" pitchFamily="2" charset="-122"/>
              </a:rPr>
              <a:t>FBF</a:t>
            </a:r>
            <a:r>
              <a:rPr lang="zh-CN" altLang="en-US" smtClean="0">
                <a:latin typeface="宋体" panose="02010600030101010101" pitchFamily="2" charset="-122"/>
              </a:rPr>
              <a:t>也可以用格型结构来实现。这时，可以用</a:t>
            </a:r>
            <a:r>
              <a:rPr lang="en-US" altLang="zh-CN" smtClean="0">
                <a:latin typeface="宋体" panose="02010600030101010101" pitchFamily="2" charset="-122"/>
              </a:rPr>
              <a:t>RLS</a:t>
            </a:r>
            <a:r>
              <a:rPr lang="zh-CN" altLang="en-US" smtClean="0">
                <a:latin typeface="宋体" panose="02010600030101010101" pitchFamily="2" charset="-122"/>
              </a:rPr>
              <a:t>格型算法产生快速收敛。</a:t>
            </a:r>
            <a:endParaRPr lang="zh-CN" altLang="en-US" smtClean="0">
              <a:latin typeface="宋体" panose="02010600030101010101" pitchFamily="2" charset="-122"/>
            </a:endParaRPr>
          </a:p>
          <a:p>
            <a:endParaRPr lang="zh-CN" altLang="en-US" smtClean="0">
              <a:latin typeface="宋体" panose="02010600030101010101" pitchFamily="2" charset="-122"/>
            </a:endParaRPr>
          </a:p>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DA0993F-43D4-4754-A52A-5305DF8FC85A}"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014413" y="723900"/>
            <a:ext cx="4829175" cy="3622675"/>
          </a:xfr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95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抗干扰容限M</a:t>
            </a:r>
            <a:r>
              <a:rPr lang="zh-CN" altLang="en-US" baseline="-25000" smtClean="0"/>
              <a:t>J</a:t>
            </a:r>
            <a:r>
              <a:rPr lang="zh-CN" altLang="en-US" smtClean="0"/>
              <a:t>与扩频处理增益G</a:t>
            </a:r>
            <a:r>
              <a:rPr lang="zh-CN" altLang="en-US" baseline="-25000" smtClean="0"/>
              <a:t>P</a:t>
            </a:r>
            <a:r>
              <a:rPr lang="zh-CN" altLang="en-US" smtClean="0"/>
              <a:t>成正比，扩频处理增益提高后，抗干扰容限大大提高，甚至信号在一定的噪声湮没下也能正常通信。通常的扩频设备总是将用</a:t>
            </a:r>
            <a:endParaRPr lang="zh-CN" altLang="en-US" smtClean="0"/>
          </a:p>
          <a:p>
            <a:r>
              <a:rPr lang="zh-CN" altLang="en-US" smtClean="0"/>
              <a:t>    户信息(待传输信息)的带宽扩展到数十倍、上百倍甚至千倍，以尽可能地提高处理增益。</a:t>
            </a:r>
            <a:endParaRPr lang="zh-CN" altLang="en-US" smtClean="0"/>
          </a:p>
          <a:p>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6B011B0A-270F-4A87-85AC-AACAEE2FB8D2}" type="slidenum">
              <a:rPr lang="en-US" altLang="zh-CN" smtClean="0"/>
            </a:fld>
            <a:endParaRPr lang="en-US"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6F3172A6-9ABF-444A-B861-CAD00C8A0724}" type="slidenum">
              <a:rPr lang="en-US" altLang="zh-CN" smtClean="0"/>
            </a:fld>
            <a:endParaRPr lang="en-US"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014413" y="723900"/>
            <a:ext cx="4829175" cy="3622675"/>
          </a:xfr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126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频谱的扩展是用数字化方式实现的。在一个二进制码位的时段内用一组新的多位长的码型予以置换</a:t>
            </a:r>
            <a:r>
              <a:rPr lang="zh-CN" altLang="en-US" b="1" smtClean="0"/>
              <a:t>，新码型的码速率远远高出原码的码速率，由傅立叶分析可知新码型的带宽远远高出原码的带宽，从而将信号的带宽进行了扩展。</a:t>
            </a:r>
            <a:r>
              <a:rPr lang="zh-CN" altLang="en-US" smtClean="0"/>
              <a:t>这些新的码型也叫伪随机（PN）码，码位越长系统性能越高。通常，商用扩频系统PN码码长应不低于12位，一般取32位，军用系统可达千位。</a:t>
            </a:r>
            <a:endParaRPr lang="zh-CN" altLang="en-US" smtClean="0"/>
          </a:p>
          <a:p>
            <a:r>
              <a:rPr lang="zh-CN" altLang="en-US" smtClean="0"/>
              <a:t>从图中我们还可以用能量面积图示概念看出：待传信息的频谱被扩展了以后，能量被均匀地分布在较宽的频带上，功率谱密度下降；扩频信号解扩以后，宽带信号恢复成窄带信息，功率谱密度上升；</a:t>
            </a:r>
            <a:endParaRPr lang="zh-CN" altLang="en-US" smtClean="0"/>
          </a:p>
          <a:p>
            <a:r>
              <a:rPr lang="zh-CN" altLang="en-US" smtClean="0"/>
              <a:t> </a:t>
            </a:r>
            <a:endParaRPr lang="zh-CN" altLang="en-US" smtClean="0"/>
          </a:p>
          <a:p>
            <a:r>
              <a:rPr lang="zh-CN" altLang="en-US" smtClean="0"/>
              <a:t>相对与信息信号，脉冲干扰只经过了一次被模二相加的调制过程，频谱被扩展，功率谱密度下降，从而使有用信息在噪声干扰中被提取出来。</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587DC49-5CE2-43D2-BA4C-C2F5F0534067}" type="slidenum">
              <a:rPr lang="en-US" altLang="zh-CN" smtClean="0"/>
            </a:fld>
            <a:endParaRPr lang="en-US" altLang="zh-CN" smtClean="0"/>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AAB46E33-77C3-4021-9ED6-D4C82A8345B6}" type="slidenum">
              <a:rPr lang="en-US" altLang="zh-CN" smtClean="0"/>
            </a:fld>
            <a:endParaRPr lang="en-US"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67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67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001B705C-34C4-4B00-9510-55C345F31EAE}" type="slidenum">
              <a:rPr lang="en-US" altLang="zh-CN" smtClean="0"/>
            </a:fld>
            <a:endParaRPr lang="en-US"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9FBB5DC5-06DC-4D2A-8731-7ECFC272E609}" type="slidenum">
              <a:rPr lang="en-US" altLang="zh-CN" smtClean="0"/>
            </a:fld>
            <a:endParaRPr lang="en-US"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4A4648B3-F383-4159-9548-4B079CD9BA37}" type="slidenum">
              <a:rPr lang="en-US" altLang="zh-CN" smtClean="0"/>
            </a:fld>
            <a:endParaRPr lang="en-US"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418FF0FC-5E4B-43B8-9401-6716371F4C84}" type="slidenum">
              <a:rPr lang="en-US" altLang="zh-CN" smtClean="0"/>
            </a:fld>
            <a:endParaRPr lang="en-US"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8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28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F5C45CC6-9858-4A95-B1F2-827F30236BBC}" type="slidenum">
              <a:rPr lang="en-US" altLang="zh-CN" smtClean="0"/>
            </a:fld>
            <a:endParaRPr lang="en-US"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4A4A0BF5-44BC-4B16-8F91-4DA642806B3E}" type="slidenum">
              <a:rPr lang="en-US" altLang="zh-CN" smtClean="0"/>
            </a:fld>
            <a:endParaRPr lang="en-US"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0884491D-1091-4FD9-8D11-A7289DFD7AEB}" type="slidenum">
              <a:rPr lang="en-US" altLang="zh-CN" smtClean="0"/>
            </a:fld>
            <a:endParaRPr lang="en-US"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153BA0B5-2DD1-44EC-94CA-5BE30F7C93C7}" type="slidenum">
              <a:rPr lang="en-US" altLang="zh-CN" smtClean="0"/>
            </a:fld>
            <a:endParaRPr lang="en-US"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2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2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74495511-0B08-4093-93C0-7870E35AC492}" type="slidenum">
              <a:rPr lang="en-US" altLang="zh-CN" smtClean="0"/>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F9E3093-11D0-4745-9FEA-48207EA3899A}" type="slidenum">
              <a:rPr lang="en-US" altLang="zh-CN" smtClean="0"/>
            </a:fld>
            <a:endParaRPr lang="en-US" altLang="zh-CN" smtClean="0"/>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xfrm>
            <a:off x="685800" y="4343400"/>
            <a:ext cx="5486400" cy="4114800"/>
          </a:xfrm>
          <a:noFill/>
        </p:spPr>
        <p:txBody>
          <a:bodyPr>
            <a:normAutofit fontScale="92500" lnSpcReduction="20000"/>
          </a:bodyPr>
          <a:lstStyle/>
          <a:p>
            <a:pPr eaLnBrk="1" hangingPunct="1"/>
            <a:r>
              <a:rPr lang="zh-CN" altLang="en-US" sz="1200" dirty="0" smtClean="0">
                <a:solidFill>
                  <a:srgbClr val="000099"/>
                </a:solidFill>
                <a:latin typeface="方正大黑简体" pitchFamily="2" charset="-122"/>
                <a:ea typeface="方正大黑简体" pitchFamily="2" charset="-122"/>
              </a:rPr>
              <a:t>抗衰落技术原理是什么？</a:t>
            </a:r>
            <a:r>
              <a:rPr lang="zh-CN" altLang="en-US" sz="1100" dirty="0" smtClean="0">
                <a:latin typeface="方正大黑简体" pitchFamily="2" charset="-122"/>
                <a:ea typeface="方正大黑简体" pitchFamily="2" charset="-122"/>
              </a:rPr>
              <a:t> </a:t>
            </a:r>
            <a:endParaRPr lang="en-US" altLang="zh-CN" sz="1100" dirty="0" smtClean="0">
              <a:latin typeface="方正大黑简体" pitchFamily="2" charset="-122"/>
              <a:ea typeface="方正大黑简体" pitchFamily="2" charset="-122"/>
            </a:endParaRPr>
          </a:p>
          <a:p>
            <a:pPr marL="1143000" lvl="2" indent="-228600">
              <a:lnSpc>
                <a:spcPct val="150000"/>
              </a:lnSpc>
              <a:spcAft>
                <a:spcPts val="840"/>
              </a:spcAft>
              <a:buClr>
                <a:schemeClr val="folHlink"/>
              </a:buClr>
              <a:buSzPct val="50000"/>
              <a:buFont typeface="Wingdings" panose="05000000000000000000" pitchFamily="2" charset="2"/>
              <a:buNone/>
            </a:pPr>
            <a:r>
              <a:rPr lang="en-US" altLang="zh-CN" sz="2800" dirty="0" err="1" smtClean="0">
                <a:latin typeface="楷体_GB2312" pitchFamily="49" charset="-122"/>
                <a:cs typeface="Times New Roman" panose="02020603050405020304" pitchFamily="18" charset="0"/>
              </a:rPr>
              <a:t>通过增加信息的冗余度来纠正衰落引起的误码</a:t>
            </a:r>
            <a:r>
              <a:rPr lang="en-US" altLang="zh-CN" sz="2800" dirty="0" smtClean="0">
                <a:latin typeface="楷体_GB2312" pitchFamily="49" charset="-122"/>
                <a:cs typeface="Times New Roman" panose="02020603050405020304" pitchFamily="18" charset="0"/>
              </a:rPr>
              <a:t> </a:t>
            </a:r>
            <a:endParaRPr lang="en-US" altLang="zh-CN" sz="2800" dirty="0" smtClean="0">
              <a:latin typeface="楷体_GB2312" pitchFamily="49" charset="-122"/>
              <a:cs typeface="Times New Roman" panose="02020603050405020304" pitchFamily="18" charset="0"/>
            </a:endParaRPr>
          </a:p>
          <a:p>
            <a:pPr marL="1143000" lvl="2" indent="-228600">
              <a:lnSpc>
                <a:spcPct val="150000"/>
              </a:lnSpc>
              <a:spcAft>
                <a:spcPts val="840"/>
              </a:spcAft>
              <a:buClr>
                <a:schemeClr val="folHlink"/>
              </a:buClr>
              <a:buSzPct val="50000"/>
              <a:buFont typeface="Wingdings" panose="05000000000000000000" pitchFamily="2" charset="2"/>
              <a:buNone/>
            </a:pP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楷体_GB2312" pitchFamily="49" charset="-122"/>
                <a:cs typeface="Times New Roman" panose="02020603050405020304" pitchFamily="18" charset="0"/>
              </a:rPr>
              <a:t>常用的有分组编码、卷积编码和交织技术</a:t>
            </a:r>
            <a:r>
              <a:rPr lang="en-US" altLang="zh-CN" sz="2800" dirty="0" smtClean="0">
                <a:latin typeface="楷体_GB2312" pitchFamily="49" charset="-122"/>
                <a:cs typeface="Times New Roman" panose="02020603050405020304" pitchFamily="18" charset="0"/>
              </a:rPr>
              <a:t>  </a:t>
            </a:r>
            <a:endParaRPr lang="en-US" altLang="zh-CN" sz="2800" dirty="0" smtClean="0">
              <a:latin typeface="楷体_GB2312" pitchFamily="49" charset="-122"/>
              <a:cs typeface="Times New Roman" panose="02020603050405020304" pitchFamily="18" charset="0"/>
            </a:endParaRPr>
          </a:p>
          <a:p>
            <a:pPr marL="1143000" lvl="2" indent="-228600">
              <a:lnSpc>
                <a:spcPct val="150000"/>
              </a:lnSpc>
              <a:spcAft>
                <a:spcPts val="840"/>
              </a:spcAft>
              <a:buClr>
                <a:schemeClr val="folHlink"/>
              </a:buClr>
              <a:buSzPct val="50000"/>
              <a:buFont typeface="Wingdings" panose="05000000000000000000" pitchFamily="2" charset="2"/>
              <a:buNone/>
            </a:pP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楷体_GB2312" pitchFamily="49" charset="-122"/>
                <a:cs typeface="Times New Roman" panose="02020603050405020304" pitchFamily="18" charset="0"/>
              </a:rPr>
              <a:t>编码调制，不需增加带宽就可获得巨大的编码增益</a:t>
            </a:r>
            <a:endParaRPr lang="en-US" altLang="zh-CN" dirty="0" smtClean="0"/>
          </a:p>
          <a:p>
            <a:pPr eaLnBrk="1" hangingPunct="1"/>
            <a:r>
              <a:rPr lang="zh-CN" altLang="en-US" dirty="0" smtClean="0"/>
              <a:t>当然，扩频技术也是一种常用的抗衰落技术</a:t>
            </a:r>
            <a:endParaRPr lang="zh-CN" altLang="en-US" dirty="0" smtClean="0"/>
          </a:p>
          <a:p>
            <a:pPr eaLnBrk="1" hangingPunct="1"/>
            <a:r>
              <a:rPr lang="zh-CN" altLang="en-US" dirty="0" smtClean="0"/>
              <a:t>直扩：带宽</a:t>
            </a:r>
            <a:endParaRPr lang="zh-CN" altLang="en-US" dirty="0" smtClean="0"/>
          </a:p>
          <a:p>
            <a:pPr eaLnBrk="1" hangingPunct="1"/>
            <a:r>
              <a:rPr lang="zh-CN" altLang="en-US" dirty="0" smtClean="0"/>
              <a:t>跳频：躲避</a:t>
            </a:r>
            <a:endParaRPr lang="zh-CN" alt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87A05476-B2CA-43A2-8F1F-5A151168D3F0}" type="slidenum">
              <a:rPr lang="en-US" altLang="zh-CN" smtClean="0"/>
            </a:fld>
            <a:endParaRPr lang="en-US"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4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C7A76A6B-DB18-4FCA-AE63-47645EC70AF4}" type="slidenum">
              <a:rPr lang="en-US" altLang="zh-CN" smtClean="0"/>
            </a:fld>
            <a:endParaRPr lang="en-US"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6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6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F77D5EF2-551B-41E6-9D50-0CA791CEBF00}" type="slidenum">
              <a:rPr lang="en-US" altLang="zh-CN" smtClean="0"/>
            </a:fld>
            <a:endParaRPr lang="en-US"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6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6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F77D5EF2-551B-41E6-9D50-0CA791CEBF00}" type="slidenum">
              <a:rPr lang="en-US" altLang="zh-CN" smtClean="0"/>
            </a:fld>
            <a:endParaRPr lang="en-US"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7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7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8DB581D7-78F7-4677-902A-60AF48B359AB}" type="slidenum">
              <a:rPr lang="en-US" altLang="zh-CN" smtClean="0"/>
            </a:fld>
            <a:endParaRPr lang="en-US"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p:sp>
      <p:sp>
        <p:nvSpPr>
          <p:cNvPr id="104451" name="备注占位符 2"/>
          <p:cNvSpPr>
            <a:spLocks noGrp="1"/>
          </p:cNvSpPr>
          <p:nvPr>
            <p:ph type="body" idx="1"/>
          </p:nvPr>
        </p:nvSpPr>
        <p:spPr>
          <a:noFill/>
        </p:spPr>
        <p:txBody>
          <a:bodyPr/>
          <a:lstStyle/>
          <a:p>
            <a:r>
              <a:rPr lang="zh-CN" altLang="en-US" smtClean="0">
                <a:ea typeface="宋体" panose="02010600030101010101" pitchFamily="2" charset="-122"/>
              </a:rPr>
              <a:t>一般把干扰看成背景噪声</a:t>
            </a:r>
            <a:endParaRPr lang="zh-CN" altLang="en-US" smtClean="0">
              <a:ea typeface="宋体" panose="02010600030101010101" pitchFamily="2" charset="-122"/>
            </a:endParaRPr>
          </a:p>
        </p:txBody>
      </p:sp>
      <p:sp>
        <p:nvSpPr>
          <p:cNvPr id="104452" name="灯片编号占位符 3"/>
          <p:cNvSpPr>
            <a:spLocks noGrp="1"/>
          </p:cNvSpPr>
          <p:nvPr>
            <p:ph type="sldNum" sz="quarter" idx="5"/>
          </p:nvPr>
        </p:nvSpPr>
        <p:spPr>
          <a:noFill/>
        </p:spPr>
        <p:txBody>
          <a:bodyPr/>
          <a:lstStyle/>
          <a:p>
            <a:fld id="{3121D3A7-5B9F-4537-B47D-17CD534AC843}"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p:sp>
      <p:sp>
        <p:nvSpPr>
          <p:cNvPr id="104451" name="备注占位符 2"/>
          <p:cNvSpPr>
            <a:spLocks noGrp="1"/>
          </p:cNvSpPr>
          <p:nvPr>
            <p:ph type="body" idx="1"/>
          </p:nvPr>
        </p:nvSpPr>
        <p:spPr>
          <a:noFill/>
        </p:spPr>
        <p:txBody>
          <a:bodyPr/>
          <a:lstStyle/>
          <a:p>
            <a:r>
              <a:rPr lang="zh-CN" altLang="en-US" smtClean="0">
                <a:ea typeface="宋体" panose="02010600030101010101" pitchFamily="2" charset="-122"/>
              </a:rPr>
              <a:t>一般把干扰看成背景噪声</a:t>
            </a:r>
            <a:endParaRPr lang="zh-CN" altLang="en-US" smtClean="0">
              <a:ea typeface="宋体" panose="02010600030101010101" pitchFamily="2" charset="-122"/>
            </a:endParaRPr>
          </a:p>
        </p:txBody>
      </p:sp>
      <p:sp>
        <p:nvSpPr>
          <p:cNvPr id="104452" name="灯片编号占位符 3"/>
          <p:cNvSpPr>
            <a:spLocks noGrp="1"/>
          </p:cNvSpPr>
          <p:nvPr>
            <p:ph type="sldNum" sz="quarter" idx="5"/>
          </p:nvPr>
        </p:nvSpPr>
        <p:spPr>
          <a:noFill/>
        </p:spPr>
        <p:txBody>
          <a:bodyPr/>
          <a:lstStyle/>
          <a:p>
            <a:fld id="{3121D3A7-5B9F-4537-B47D-17CD534AC843}"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234C3C0-CEA1-4B39-B4D3-520A25559DBA}" type="slidenum">
              <a:rPr lang="en-US" altLang="zh-CN" smtClean="0"/>
            </a:fld>
            <a:endParaRPr lang="en-US" altLang="zh-CN" smtClean="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D3E1F9B-A27A-44BD-8919-891EEC35616D}" type="slidenum">
              <a:rPr lang="en-US" altLang="zh-CN" smtClean="0"/>
            </a:fld>
            <a:endParaRPr lang="en-US" altLang="zh-CN"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r>
              <a:rPr lang="zh-CN" altLang="en-US" sz="1200" dirty="0" smtClean="0">
                <a:solidFill>
                  <a:srgbClr val="000099"/>
                </a:solidFill>
                <a:latin typeface="方正大黑简体" pitchFamily="2" charset="-122"/>
                <a:ea typeface="方正大黑简体" pitchFamily="2" charset="-122"/>
              </a:rPr>
              <a:t>为什么通过分集可以提高接收性能？</a:t>
            </a:r>
            <a:endParaRPr lang="zh-CN"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D3E1F9B-A27A-44BD-8919-891EEC35616D}" type="slidenum">
              <a:rPr lang="en-US" altLang="zh-CN" smtClean="0"/>
            </a:fld>
            <a:endParaRPr lang="en-US" altLang="zh-CN"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F45E3E2-28D3-4E6D-A816-7B77508D631E}" type="slidenum">
              <a:rPr lang="en-US" altLang="zh-CN" smtClean="0"/>
            </a:fld>
            <a:endParaRPr lang="en-US" altLang="zh-CN" smtClean="0"/>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pPr eaLnBrk="1" hangingPunct="1"/>
            <a:r>
              <a:rPr lang="zh-CN" altLang="en-US" sz="1200" dirty="0" smtClean="0">
                <a:solidFill>
                  <a:srgbClr val="000099"/>
                </a:solidFill>
                <a:latin typeface="方正大黑简体" pitchFamily="2" charset="-122"/>
                <a:ea typeface="方正大黑简体" pitchFamily="2" charset="-122"/>
              </a:rPr>
              <a:t>分集的概念包含哪</a:t>
            </a:r>
            <a:r>
              <a:rPr lang="zh-CN" altLang="en-US" sz="1200" dirty="0" smtClean="0">
                <a:solidFill>
                  <a:srgbClr val="FF0000"/>
                </a:solidFill>
                <a:latin typeface="方正大黑简体" pitchFamily="2" charset="-122"/>
                <a:ea typeface="方正大黑简体" pitchFamily="2" charset="-122"/>
              </a:rPr>
              <a:t>两层</a:t>
            </a:r>
            <a:r>
              <a:rPr lang="zh-CN" altLang="en-US" sz="1200" dirty="0" smtClean="0">
                <a:solidFill>
                  <a:srgbClr val="000099"/>
                </a:solidFill>
                <a:latin typeface="方正大黑简体" pitchFamily="2" charset="-122"/>
                <a:ea typeface="方正大黑简体" pitchFamily="2" charset="-122"/>
              </a:rPr>
              <a:t>意思？</a:t>
            </a:r>
            <a:endParaRPr lang="zh-CN"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E1F8AA1-CDEF-4A72-A615-58811B886878}"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4FC240-ED0B-481B-8162-A62DBB02C31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FEDBAAE-86A6-4903-9CE5-E6F2A1F07288}"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810000" cy="4724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10000" cy="4724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6"/>
          <p:cNvSpPr>
            <a:spLocks noGrp="1" noChangeArrowheads="1"/>
          </p:cNvSpPr>
          <p:nvPr>
            <p:ph type="ftr" sz="quarter" idx="10"/>
          </p:nvPr>
        </p:nvSpPr>
        <p:spPr/>
        <p:txBody>
          <a:bodyPr/>
          <a:lstStyle>
            <a:lvl1pPr>
              <a:defRPr/>
            </a:lvl1pPr>
          </a:lstStyle>
          <a:p>
            <a:pPr>
              <a:defRPr/>
            </a:pPr>
            <a:r>
              <a:rPr lang="en-US" altLang="zh-CN"/>
              <a:t>3-</a:t>
            </a:r>
            <a:fld id="{097C73BC-8619-43E8-9A43-8A729107C55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251E6EB-0105-45F0-BFDC-D5A4F33BD36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94E0F9C-E969-4283-A5EC-BBFA1793145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36941D9-CFEC-4A55-91B3-1EB5659D911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A9E8C16-88D7-42B2-8184-E2FA984200D5}"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2B6DCCA-310D-4AC7-B339-0DF43769886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F8A621C-5E03-4A89-9FFD-BEB55AB4ECA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9DD0A07-1920-4B63-A49D-8FC4683D8976}"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F93A9CC-090E-43B4-A015-66C5E41EFA1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b="0">
                <a:solidFill>
                  <a:schemeClr val="tx1"/>
                </a:solidFill>
                <a:effectLs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solidFill>
                  <a:schemeClr val="tx1"/>
                </a:solidFill>
                <a:effectLs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a:solidFill>
                  <a:schemeClr val="tx1"/>
                </a:solidFill>
                <a:effectLst/>
                <a:ea typeface="+mn-ea"/>
              </a:defRPr>
            </a:lvl1pPr>
          </a:lstStyle>
          <a:p>
            <a:pPr>
              <a:defRPr/>
            </a:pPr>
            <a:fld id="{98C5C141-CE83-4FE6-9FB7-287CC5DAADE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36.wmf"/><Relationship Id="rId2" Type="http://schemas.openxmlformats.org/officeDocument/2006/relationships/oleObject" Target="../embeddings/oleObject6.bin"/><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2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38.wmf"/><Relationship Id="rId1" Type="http://schemas.openxmlformats.org/officeDocument/2006/relationships/oleObject" Target="../embeddings/oleObject7.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5.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3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9"/>
          <p:cNvGrpSpPr/>
          <p:nvPr/>
        </p:nvGrpSpPr>
        <p:grpSpPr bwMode="auto">
          <a:xfrm>
            <a:off x="38100" y="1779588"/>
            <a:ext cx="8910638" cy="2527300"/>
            <a:chOff x="24" y="1157"/>
            <a:chExt cx="5613" cy="1592"/>
          </a:xfrm>
        </p:grpSpPr>
        <p:sp>
          <p:nvSpPr>
            <p:cNvPr id="313357" name="Line 13"/>
            <p:cNvSpPr>
              <a:spLocks noChangeShapeType="1"/>
            </p:cNvSpPr>
            <p:nvPr/>
          </p:nvSpPr>
          <p:spPr bwMode="auto">
            <a:xfrm>
              <a:off x="24" y="1892"/>
              <a:ext cx="971" cy="0"/>
            </a:xfrm>
            <a:prstGeom prst="line">
              <a:avLst/>
            </a:prstGeom>
            <a:noFill/>
            <a:ln w="9525">
              <a:solidFill>
                <a:srgbClr val="0066FF"/>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3356" name="Line 12"/>
            <p:cNvSpPr>
              <a:spLocks noChangeShapeType="1"/>
            </p:cNvSpPr>
            <p:nvPr/>
          </p:nvSpPr>
          <p:spPr bwMode="auto">
            <a:xfrm>
              <a:off x="1084" y="1157"/>
              <a:ext cx="0" cy="654"/>
            </a:xfrm>
            <a:prstGeom prst="line">
              <a:avLst/>
            </a:prstGeom>
            <a:noFill/>
            <a:ln w="9525">
              <a:solidFill>
                <a:srgbClr val="0066FF"/>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3355" name="Line 11"/>
            <p:cNvSpPr>
              <a:spLocks noChangeShapeType="1"/>
            </p:cNvSpPr>
            <p:nvPr/>
          </p:nvSpPr>
          <p:spPr bwMode="auto">
            <a:xfrm>
              <a:off x="1083" y="1981"/>
              <a:ext cx="0" cy="768"/>
            </a:xfrm>
            <a:prstGeom prst="line">
              <a:avLst/>
            </a:prstGeom>
            <a:noFill/>
            <a:ln w="9525">
              <a:solidFill>
                <a:srgbClr val="0066FF"/>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3354" name="Line 10"/>
            <p:cNvSpPr>
              <a:spLocks noChangeShapeType="1"/>
            </p:cNvSpPr>
            <p:nvPr/>
          </p:nvSpPr>
          <p:spPr bwMode="auto">
            <a:xfrm>
              <a:off x="1184" y="1892"/>
              <a:ext cx="4453" cy="0"/>
            </a:xfrm>
            <a:prstGeom prst="line">
              <a:avLst/>
            </a:prstGeom>
            <a:noFill/>
            <a:ln w="9525">
              <a:solidFill>
                <a:srgbClr val="0066FF"/>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051" name="Rectangle 4"/>
          <p:cNvSpPr>
            <a:spLocks noChangeArrowheads="1"/>
          </p:cNvSpPr>
          <p:nvPr/>
        </p:nvSpPr>
        <p:spPr bwMode="auto">
          <a:xfrm>
            <a:off x="2316163" y="1347788"/>
            <a:ext cx="60293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4000" dirty="0" smtClean="0">
                <a:solidFill>
                  <a:srgbClr val="3333FF"/>
                </a:solidFill>
                <a:latin typeface="Tahoma" panose="020B0604030504040204" pitchFamily="34" charset="0"/>
              </a:rPr>
              <a:t>第</a:t>
            </a:r>
            <a:r>
              <a:rPr kumimoji="1" lang="en-US" altLang="zh-CN" sz="4000" dirty="0" smtClean="0">
                <a:solidFill>
                  <a:srgbClr val="3333FF"/>
                </a:solidFill>
                <a:latin typeface="Times New Roman" panose="02020603050405020304" pitchFamily="18" charset="0"/>
              </a:rPr>
              <a:t>3</a:t>
            </a:r>
            <a:r>
              <a:rPr kumimoji="1" lang="zh-CN" altLang="en-US" sz="4000" dirty="0" smtClean="0">
                <a:solidFill>
                  <a:srgbClr val="3333FF"/>
                </a:solidFill>
                <a:latin typeface="Tahoma" panose="020B0604030504040204" pitchFamily="34" charset="0"/>
              </a:rPr>
              <a:t>章</a:t>
            </a:r>
            <a:r>
              <a:rPr kumimoji="1" lang="zh-CN" altLang="en-US" sz="4000" dirty="0" smtClean="0">
                <a:solidFill>
                  <a:srgbClr val="3333FF"/>
                </a:solidFill>
                <a:latin typeface="Tahoma" panose="020B0604030504040204" pitchFamily="34" charset="0"/>
                <a:ea typeface="ˎ̥"/>
                <a:cs typeface="ˎ̥"/>
              </a:rPr>
              <a:t>  抗衰落技术</a:t>
            </a:r>
            <a:endParaRPr lang="zh-CN" altLang="en-US" sz="4400" b="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28680" y="214298"/>
            <a:ext cx="82296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rPr>
              <a:t>二、分集技术的基本概念</a:t>
            </a:r>
            <a:endParaRPr lang="zh-CN" altLang="en-US" sz="3600" dirty="0" smtClean="0">
              <a:solidFill>
                <a:schemeClr val="bg1"/>
              </a:solidFill>
              <a:latin typeface="方正兰亭粗黑简体" pitchFamily="2" charset="-122"/>
              <a:ea typeface="方正兰亭粗黑简体" pitchFamily="2" charset="-122"/>
            </a:endParaRPr>
          </a:p>
        </p:txBody>
      </p:sp>
      <p:sp>
        <p:nvSpPr>
          <p:cNvPr id="38916" name="Rectangle 3"/>
          <p:cNvSpPr>
            <a:spLocks noGrp="1" noChangeArrowheads="1"/>
          </p:cNvSpPr>
          <p:nvPr>
            <p:ph type="body" idx="1"/>
          </p:nvPr>
        </p:nvSpPr>
        <p:spPr>
          <a:xfrm>
            <a:off x="500034" y="332656"/>
            <a:ext cx="8104414" cy="4071938"/>
          </a:xfrm>
        </p:spPr>
        <p:txBody>
          <a:bodyPr>
            <a:normAutofit/>
          </a:bodyPr>
          <a:lstStyle/>
          <a:p>
            <a:pPr algn="just" eaLnBrk="1" hangingPunct="1">
              <a:lnSpc>
                <a:spcPct val="150000"/>
              </a:lnSpc>
              <a:spcBef>
                <a:spcPts val="1200"/>
              </a:spcBef>
              <a:buClr>
                <a:schemeClr val="accent1">
                  <a:lumMod val="75000"/>
                </a:schemeClr>
              </a:buClr>
              <a:buNone/>
              <a:defRPr/>
            </a:pPr>
            <a:r>
              <a:rPr lang="zh-CN" altLang="en-US" sz="2800" b="1" dirty="0" smtClean="0">
                <a:latin typeface="方正大黑简体" pitchFamily="2" charset="-122"/>
                <a:ea typeface="方正大黑简体" pitchFamily="2" charset="-122"/>
              </a:rPr>
              <a:t>  分集的含义</a:t>
            </a:r>
            <a:endParaRPr lang="en-US" altLang="zh-CN" sz="2800" b="1" dirty="0" smtClean="0">
              <a:latin typeface="方正大黑简体" pitchFamily="2" charset="-122"/>
              <a:ea typeface="方正大黑简体" pitchFamily="2" charset="-122"/>
            </a:endParaRPr>
          </a:p>
          <a:p>
            <a:pPr lvl="1" algn="just" eaLnBrk="1" hangingPunct="1">
              <a:lnSpc>
                <a:spcPct val="150000"/>
              </a:lnSpc>
              <a:spcBef>
                <a:spcPts val="1200"/>
              </a:spcBef>
              <a:buClr>
                <a:srgbClr val="0000FF"/>
              </a:buClr>
              <a:buFont typeface="Wingdings" panose="05000000000000000000" pitchFamily="2" charset="2"/>
              <a:buChar char="p"/>
              <a:defRPr/>
            </a:pPr>
            <a:r>
              <a:rPr lang="zh-CN" altLang="en-US" sz="2400" dirty="0" smtClean="0">
                <a:solidFill>
                  <a:srgbClr val="0000FF"/>
                </a:solidFill>
                <a:latin typeface="方正大黑简体" pitchFamily="2" charset="-122"/>
                <a:ea typeface="方正大黑简体" pitchFamily="2" charset="-122"/>
              </a:rPr>
              <a:t> </a:t>
            </a:r>
            <a:r>
              <a:rPr lang="zh-CN" altLang="en-US" sz="2400" b="1" dirty="0" smtClean="0">
                <a:latin typeface="方正大黑简体" pitchFamily="2" charset="-122"/>
                <a:ea typeface="方正大黑简体" pitchFamily="2" charset="-122"/>
              </a:rPr>
              <a:t>一是</a:t>
            </a:r>
            <a:r>
              <a:rPr lang="zh-CN" altLang="en-US" sz="2400" dirty="0" smtClean="0">
                <a:solidFill>
                  <a:srgbClr val="FF0000"/>
                </a:solidFill>
                <a:latin typeface="方正大黑简体" pitchFamily="2" charset="-122"/>
                <a:ea typeface="方正大黑简体" pitchFamily="2" charset="-122"/>
              </a:rPr>
              <a:t>分散传输</a:t>
            </a:r>
            <a:r>
              <a:rPr lang="zh-CN" altLang="en-US" sz="2400" b="1" dirty="0">
                <a:latin typeface="方正大黑简体" pitchFamily="2" charset="-122"/>
                <a:ea typeface="方正大黑简体" pitchFamily="2" charset="-122"/>
              </a:rPr>
              <a:t>，使接收端能获得多个统计独立的、携带同一信息的衰落信号；</a:t>
            </a:r>
            <a:endParaRPr lang="en-US" altLang="zh-CN" sz="2400" b="1" dirty="0">
              <a:latin typeface="方正大黑简体" pitchFamily="2" charset="-122"/>
              <a:ea typeface="方正大黑简体" pitchFamily="2" charset="-122"/>
            </a:endParaRPr>
          </a:p>
          <a:p>
            <a:pPr lvl="1" algn="just" eaLnBrk="1" hangingPunct="1">
              <a:lnSpc>
                <a:spcPct val="150000"/>
              </a:lnSpc>
              <a:spcBef>
                <a:spcPts val="1200"/>
              </a:spcBef>
              <a:buClr>
                <a:srgbClr val="0000FF"/>
              </a:buClr>
              <a:buFont typeface="Wingdings" panose="05000000000000000000" pitchFamily="2" charset="2"/>
              <a:buChar char="p"/>
              <a:defRPr/>
            </a:pPr>
            <a:r>
              <a:rPr lang="zh-CN" altLang="en-US" sz="2400" dirty="0" smtClean="0">
                <a:solidFill>
                  <a:srgbClr val="0000FF"/>
                </a:solidFill>
                <a:latin typeface="方正大黑简体" pitchFamily="2" charset="-122"/>
                <a:ea typeface="方正大黑简体" pitchFamily="2" charset="-122"/>
              </a:rPr>
              <a:t> </a:t>
            </a:r>
            <a:r>
              <a:rPr lang="zh-CN" altLang="en-US" sz="2400" b="1" dirty="0" smtClean="0">
                <a:latin typeface="方正大黑简体" pitchFamily="2" charset="-122"/>
                <a:ea typeface="方正大黑简体" pitchFamily="2" charset="-122"/>
              </a:rPr>
              <a:t>二是</a:t>
            </a:r>
            <a:r>
              <a:rPr lang="zh-CN" altLang="en-US" sz="2400" dirty="0" smtClean="0">
                <a:solidFill>
                  <a:srgbClr val="FF0000"/>
                </a:solidFill>
                <a:latin typeface="方正大黑简体" pitchFamily="2" charset="-122"/>
                <a:ea typeface="方正大黑简体" pitchFamily="2" charset="-122"/>
              </a:rPr>
              <a:t>集中处理</a:t>
            </a:r>
            <a:r>
              <a:rPr lang="zh-CN" altLang="en-US" sz="2400" b="1" dirty="0">
                <a:latin typeface="方正大黑简体" pitchFamily="2" charset="-122"/>
                <a:ea typeface="方正大黑简体" pitchFamily="2" charset="-122"/>
              </a:rPr>
              <a:t>，把收到的多个统计独立的衰落信号进行合并以降低衰落的影响。</a:t>
            </a:r>
            <a:endParaRPr lang="zh-CN" altLang="en-US" sz="2400" b="1" dirty="0">
              <a:latin typeface="方正大黑简体" pitchFamily="2" charset="-122"/>
              <a:ea typeface="方正大黑简体" pitchFamily="2" charset="-122"/>
            </a:endParaRPr>
          </a:p>
        </p:txBody>
      </p:sp>
      <p:sp>
        <p:nvSpPr>
          <p:cNvPr id="15365" name="Text Box 14"/>
          <p:cNvSpPr txBox="1">
            <a:spLocks noChangeArrowheads="1"/>
          </p:cNvSpPr>
          <p:nvPr/>
        </p:nvSpPr>
        <p:spPr bwMode="auto">
          <a:xfrm>
            <a:off x="5334000" y="5445125"/>
            <a:ext cx="685800" cy="495300"/>
          </a:xfrm>
          <a:prstGeom prst="rect">
            <a:avLst/>
          </a:prstGeom>
          <a:noFill/>
          <a:ln w="9525">
            <a:noFill/>
            <a:miter lim="800000"/>
          </a:ln>
        </p:spPr>
        <p:txBody>
          <a:bodyPr/>
          <a:lstStyle/>
          <a:p>
            <a:pPr>
              <a:spcBef>
                <a:spcPct val="20000"/>
              </a:spcBef>
              <a:buClr>
                <a:schemeClr val="accent1"/>
              </a:buClr>
              <a:buFont typeface="Wingdings" panose="05000000000000000000" pitchFamily="2" charset="2"/>
              <a:buChar char="Ø"/>
            </a:pPr>
            <a:endParaRPr lang="zh-CN" altLang="en-US"/>
          </a:p>
        </p:txBody>
      </p:sp>
      <p:sp>
        <p:nvSpPr>
          <p:cNvPr id="5" name="AutoShape 8"/>
          <p:cNvSpPr>
            <a:spLocks noChangeArrowheads="1"/>
          </p:cNvSpPr>
          <p:nvPr/>
        </p:nvSpPr>
        <p:spPr bwMode="auto">
          <a:xfrm>
            <a:off x="530990" y="3717032"/>
            <a:ext cx="8204200" cy="2428892"/>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a:lnSpc>
                <a:spcPct val="150000"/>
              </a:lnSpc>
              <a:spcBef>
                <a:spcPts val="600"/>
              </a:spcBef>
              <a:defRPr/>
            </a:pPr>
            <a:r>
              <a:rPr lang="zh-CN" altLang="en-US" sz="3200" dirty="0" smtClean="0">
                <a:solidFill>
                  <a:srgbClr val="002060"/>
                </a:solidFill>
                <a:latin typeface="方正大黑简体" pitchFamily="2" charset="-122"/>
                <a:ea typeface="方正大黑简体" pitchFamily="2" charset="-122"/>
              </a:rPr>
              <a:t>需要解决</a:t>
            </a:r>
            <a:r>
              <a:rPr lang="zh-CN" altLang="en-US" sz="3200" dirty="0">
                <a:solidFill>
                  <a:srgbClr val="FF0000"/>
                </a:solidFill>
                <a:latin typeface="方正大黑简体" pitchFamily="2" charset="-122"/>
                <a:ea typeface="方正大黑简体" pitchFamily="2" charset="-122"/>
              </a:rPr>
              <a:t>两方面</a:t>
            </a:r>
            <a:r>
              <a:rPr lang="zh-CN" altLang="en-US" sz="3200" dirty="0">
                <a:solidFill>
                  <a:srgbClr val="002060"/>
                </a:solidFill>
                <a:latin typeface="方正大黑简体" pitchFamily="2" charset="-122"/>
                <a:ea typeface="方正大黑简体" pitchFamily="2" charset="-122"/>
              </a:rPr>
              <a:t>的问题</a:t>
            </a:r>
            <a:endParaRPr lang="zh-CN" altLang="en-US" sz="3200" dirty="0">
              <a:solidFill>
                <a:srgbClr val="002060"/>
              </a:solidFill>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3200" dirty="0">
                <a:solidFill>
                  <a:srgbClr val="002060"/>
                </a:solidFill>
                <a:latin typeface="方正大黑简体" pitchFamily="2" charset="-122"/>
                <a:ea typeface="方正大黑简体" pitchFamily="2" charset="-122"/>
              </a:rPr>
              <a:t>如何获得多路独立的信号－&gt;</a:t>
            </a:r>
            <a:r>
              <a:rPr lang="zh-CN" altLang="en-US" sz="3200" dirty="0">
                <a:solidFill>
                  <a:srgbClr val="FF0000"/>
                </a:solidFill>
                <a:latin typeface="方正大黑简体" pitchFamily="2" charset="-122"/>
                <a:ea typeface="方正大黑简体" pitchFamily="2" charset="-122"/>
              </a:rPr>
              <a:t>多径分离</a:t>
            </a:r>
            <a:endParaRPr lang="zh-CN" altLang="en-US" sz="3200" dirty="0">
              <a:solidFill>
                <a:srgbClr val="FF0000"/>
              </a:solidFill>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3200" dirty="0">
                <a:solidFill>
                  <a:srgbClr val="002060"/>
                </a:solidFill>
                <a:latin typeface="方正大黑简体" pitchFamily="2" charset="-122"/>
                <a:ea typeface="方正大黑简体" pitchFamily="2" charset="-122"/>
              </a:rPr>
              <a:t>如何合并多路独立的信号－&gt;</a:t>
            </a:r>
            <a:r>
              <a:rPr lang="zh-CN" altLang="en-US" sz="3200" dirty="0">
                <a:solidFill>
                  <a:srgbClr val="FF0000"/>
                </a:solidFill>
                <a:latin typeface="方正大黑简体" pitchFamily="2" charset="-122"/>
                <a:ea typeface="方正大黑简体" pitchFamily="2" charset="-122"/>
              </a:rPr>
              <a:t>信号合并</a:t>
            </a:r>
            <a:endParaRPr lang="zh-CN" altLang="en-US" sz="3200" dirty="0">
              <a:solidFill>
                <a:srgbClr val="FF0000"/>
              </a:solidFill>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Effect transition="in" filter="blinds(horizontal)">
                                      <p:cBhvr>
                                        <p:cTn id="7" dur="500"/>
                                        <p:tgtEl>
                                          <p:spTgt spid="389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6">
                                            <p:txEl>
                                              <p:pRg st="2" end="2"/>
                                            </p:txEl>
                                          </p:spTgt>
                                        </p:tgtEl>
                                        <p:attrNameLst>
                                          <p:attrName>style.visibility</p:attrName>
                                        </p:attrNameLst>
                                      </p:cBhvr>
                                      <p:to>
                                        <p:strVal val="visible"/>
                                      </p:to>
                                    </p:set>
                                    <p:animEffect transition="in" filter="blinds(horizontal)">
                                      <p:cBhvr>
                                        <p:cTn id="12" dur="500"/>
                                        <p:tgtEl>
                                          <p:spTgt spid="389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1931" y="1124744"/>
            <a:ext cx="7808912"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343535" y="332740"/>
            <a:ext cx="9585960" cy="5454650"/>
          </a:xfrm>
        </p:spPr>
        <p:txBody>
          <a:bodyPr/>
          <a:lstStyle/>
          <a:p>
            <a:pPr>
              <a:lnSpc>
                <a:spcPct val="120000"/>
              </a:lnSpc>
            </a:pPr>
            <a:r>
              <a:rPr lang="en-US" altLang="zh-CN" b="1" dirty="0" smtClean="0">
                <a:latin typeface="方正大黑简体" pitchFamily="2" charset="-122"/>
                <a:ea typeface="方正大黑简体" pitchFamily="2" charset="-122"/>
              </a:rPr>
              <a:t>  2.</a:t>
            </a:r>
            <a:r>
              <a:rPr lang="zh-CN" altLang="zh-CN" b="1" dirty="0" smtClean="0">
                <a:latin typeface="方正大黑简体" pitchFamily="2" charset="-122"/>
                <a:ea typeface="方正大黑简体" pitchFamily="2" charset="-122"/>
              </a:rPr>
              <a:t>跳频扩频技术（</a:t>
            </a:r>
            <a:r>
              <a:rPr lang="en-US" altLang="zh-CN" b="1" dirty="0" smtClean="0">
                <a:latin typeface="方正大黑简体" pitchFamily="2" charset="-122"/>
                <a:ea typeface="方正大黑简体" pitchFamily="2" charset="-122"/>
              </a:rPr>
              <a:t>FH-SS</a:t>
            </a:r>
            <a:r>
              <a:rPr lang="zh-CN" altLang="zh-CN" b="1" dirty="0" smtClean="0">
                <a:latin typeface="方正大黑简体" pitchFamily="2" charset="-122"/>
                <a:ea typeface="方正大黑简体" pitchFamily="2" charset="-122"/>
              </a:rPr>
              <a:t>）</a:t>
            </a:r>
            <a:endParaRPr lang="en-US" altLang="zh-CN" b="1" dirty="0" smtClean="0">
              <a:latin typeface="方正大黑简体" pitchFamily="2" charset="-122"/>
              <a:ea typeface="方正大黑简体" pitchFamily="2" charset="-122"/>
            </a:endParaRPr>
          </a:p>
          <a:p>
            <a:pPr marL="914400" lvl="1" indent="-457200">
              <a:lnSpc>
                <a:spcPct val="120000"/>
              </a:lnSpc>
              <a:buFont typeface="Arial" panose="020B0604020202020204" pitchFamily="34" charset="0"/>
              <a:buChar char="•"/>
            </a:pPr>
            <a:r>
              <a:rPr lang="en-US" altLang="zh-CN" b="1" dirty="0" smtClean="0">
                <a:latin typeface="方正大黑简体" pitchFamily="2" charset="-122"/>
                <a:ea typeface="方正大黑简体" pitchFamily="2" charset="-122"/>
              </a:rPr>
              <a:t>    </a:t>
            </a:r>
            <a:r>
              <a:rPr lang="zh-CN" altLang="zh-CN" b="1" dirty="0" smtClean="0">
                <a:latin typeface="方正大黑简体" pitchFamily="2" charset="-122"/>
                <a:ea typeface="方正大黑简体" pitchFamily="2" charset="-122"/>
              </a:rPr>
              <a:t>跳频扩频技术通过看似随机的载波跳频达到传输数据的目的，而这只有相应的接收机知道。</a:t>
            </a:r>
            <a:endParaRPr lang="zh-CN" altLang="zh-CN" b="1" dirty="0" smtClean="0">
              <a:latin typeface="方正大黑简体" pitchFamily="2" charset="-122"/>
              <a:ea typeface="方正大黑简体" pitchFamily="2" charset="-122"/>
            </a:endParaRPr>
          </a:p>
          <a:p>
            <a:pPr marL="914400" lvl="1" indent="-457200">
              <a:lnSpc>
                <a:spcPct val="120000"/>
              </a:lnSpc>
              <a:buFont typeface="Arial" panose="020B0604020202020204" pitchFamily="34" charset="0"/>
              <a:buChar char="•"/>
            </a:pPr>
            <a:r>
              <a:rPr lang="en-US" altLang="zh-CN" b="1" dirty="0" smtClean="0">
                <a:latin typeface="方正大黑简体" pitchFamily="2" charset="-122"/>
                <a:ea typeface="方正大黑简体" pitchFamily="2" charset="-122"/>
              </a:rPr>
              <a:t>    </a:t>
            </a:r>
            <a:r>
              <a:rPr lang="zh-CN" altLang="zh-CN" b="1" dirty="0" smtClean="0">
                <a:latin typeface="方正大黑简体" pitchFamily="2" charset="-122"/>
                <a:ea typeface="方正大黑简体" pitchFamily="2" charset="-122"/>
              </a:rPr>
              <a:t>跳频伴随射频的一个周期的改变，一个跳频可以看作一列序列调制数据突发，它是具有时变、伪随机的载频。</a:t>
            </a:r>
            <a:endParaRPr lang="en-US" altLang="zh-CN" b="1" dirty="0" smtClean="0">
              <a:latin typeface="方正大黑简体" pitchFamily="2" charset="-122"/>
              <a:ea typeface="方正大黑简体" pitchFamily="2" charset="-122"/>
            </a:endParaRPr>
          </a:p>
          <a:p>
            <a:pPr marL="914400" lvl="1" indent="-457200">
              <a:lnSpc>
                <a:spcPct val="120000"/>
              </a:lnSpc>
              <a:buFont typeface="Arial" panose="020B0604020202020204" pitchFamily="34" charset="0"/>
              <a:buChar char="•"/>
            </a:pPr>
            <a:r>
              <a:rPr lang="en-US" altLang="zh-CN" b="1" dirty="0" smtClean="0">
                <a:latin typeface="方正大黑简体" pitchFamily="2" charset="-122"/>
                <a:ea typeface="方正大黑简体" pitchFamily="2" charset="-122"/>
              </a:rPr>
              <a:t>    </a:t>
            </a:r>
            <a:r>
              <a:rPr lang="zh-CN" altLang="zh-CN" b="1" dirty="0" smtClean="0">
                <a:latin typeface="方正大黑简体" pitchFamily="2" charset="-122"/>
                <a:ea typeface="方正大黑简体" pitchFamily="2" charset="-122"/>
              </a:rPr>
              <a:t>在接收端必须以同样的伪码置定本地频率合成器，使其与发送端的频率作相同的改变，即收发跳频必须同步，只有这样，才能保证通信的建立。所以对于</a:t>
            </a:r>
            <a:r>
              <a:rPr lang="zh-CN" altLang="zh-CN" b="1" dirty="0" smtClean="0">
                <a:solidFill>
                  <a:srgbClr val="0000CC"/>
                </a:solidFill>
                <a:latin typeface="方正大黑简体" pitchFamily="2" charset="-122"/>
                <a:ea typeface="方正大黑简体" pitchFamily="2" charset="-122"/>
              </a:rPr>
              <a:t>同步</a:t>
            </a:r>
            <a:r>
              <a:rPr lang="zh-CN" altLang="zh-CN" b="1" dirty="0" smtClean="0">
                <a:latin typeface="方正大黑简体" pitchFamily="2" charset="-122"/>
                <a:ea typeface="方正大黑简体" pitchFamily="2" charset="-122"/>
              </a:rPr>
              <a:t>和</a:t>
            </a:r>
            <a:r>
              <a:rPr lang="zh-CN" altLang="zh-CN" b="1" dirty="0" smtClean="0">
                <a:solidFill>
                  <a:srgbClr val="0000CC"/>
                </a:solidFill>
                <a:latin typeface="方正大黑简体" pitchFamily="2" charset="-122"/>
                <a:ea typeface="方正大黑简体" pitchFamily="2" charset="-122"/>
              </a:rPr>
              <a:t>定时</a:t>
            </a:r>
            <a:r>
              <a:rPr lang="zh-CN" altLang="zh-CN" b="1" dirty="0" smtClean="0">
                <a:latin typeface="方正大黑简体" pitchFamily="2" charset="-122"/>
                <a:ea typeface="方正大黑简体" pitchFamily="2" charset="-122"/>
              </a:rPr>
              <a:t>的解决是实际跳频系统得一个关键问题。</a:t>
            </a:r>
            <a:endParaRPr lang="zh-CN" altLang="zh-CN" b="1" dirty="0" smtClean="0">
              <a:latin typeface="方正大黑简体" pitchFamily="2" charset="-122"/>
              <a:ea typeface="方正大黑简体" pitchFamily="2" charset="-122"/>
            </a:endParaRPr>
          </a:p>
        </p:txBody>
      </p:sp>
      <p:sp>
        <p:nvSpPr>
          <p:cNvPr id="4096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6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6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6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6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6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7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8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8"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0999"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609600" y="1124744"/>
            <a:ext cx="7924800" cy="4976813"/>
          </a:xfrm>
        </p:spPr>
        <p:txBody>
          <a:bodyPr/>
          <a:lstStyle/>
          <a:p>
            <a:pPr>
              <a:lnSpc>
                <a:spcPct val="120000"/>
              </a:lnSpc>
            </a:pPr>
            <a:r>
              <a:rPr lang="zh-CN" altLang="zh-CN" sz="2800" b="1" dirty="0" smtClean="0">
                <a:latin typeface="方正大黑简体" pitchFamily="2" charset="-122"/>
                <a:ea typeface="方正大黑简体" pitchFamily="2" charset="-122"/>
              </a:rPr>
              <a:t>跳频扩频技术（</a:t>
            </a:r>
            <a:r>
              <a:rPr lang="en-US" altLang="zh-CN" sz="2800" b="1" dirty="0" smtClean="0">
                <a:latin typeface="方正大黑简体" pitchFamily="2" charset="-122"/>
                <a:ea typeface="方正大黑简体" pitchFamily="2" charset="-122"/>
              </a:rPr>
              <a:t>FH-SS</a:t>
            </a:r>
            <a:r>
              <a:rPr lang="zh-CN" altLang="zh-CN" sz="2800" b="1" dirty="0" smtClean="0">
                <a:latin typeface="方正大黑简体" pitchFamily="2" charset="-122"/>
                <a:ea typeface="方正大黑简体" pitchFamily="2" charset="-122"/>
              </a:rPr>
              <a:t>）</a:t>
            </a:r>
            <a:endParaRPr lang="en-US" altLang="zh-CN" sz="2800" b="1" dirty="0" smtClean="0">
              <a:latin typeface="方正大黑简体" pitchFamily="2" charset="-122"/>
              <a:ea typeface="方正大黑简体" pitchFamily="2" charset="-122"/>
            </a:endParaRPr>
          </a:p>
        </p:txBody>
      </p:sp>
      <p:sp>
        <p:nvSpPr>
          <p:cNvPr id="4198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8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8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19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0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2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2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22"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23"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2025" name="矩形 43"/>
          <p:cNvSpPr>
            <a:spLocks noChangeArrowheads="1"/>
          </p:cNvSpPr>
          <p:nvPr/>
        </p:nvSpPr>
        <p:spPr bwMode="auto">
          <a:xfrm>
            <a:off x="3347864" y="5624483"/>
            <a:ext cx="27671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spcBef>
                <a:spcPct val="0"/>
              </a:spcBef>
              <a:buFontTx/>
              <a:buNone/>
            </a:pPr>
            <a:r>
              <a:rPr lang="zh-CN" altLang="en-US" sz="2000" dirty="0">
                <a:latin typeface="方正大黑简体" pitchFamily="2" charset="-122"/>
                <a:ea typeface="方正大黑简体" pitchFamily="2" charset="-122"/>
              </a:rPr>
              <a:t>单信道调制</a:t>
            </a:r>
            <a:r>
              <a:rPr lang="en-US" altLang="zh-CN" sz="2000" dirty="0">
                <a:latin typeface="方正大黑简体" pitchFamily="2" charset="-122"/>
                <a:ea typeface="方正大黑简体" pitchFamily="2" charset="-122"/>
              </a:rPr>
              <a:t>FH</a:t>
            </a:r>
            <a:r>
              <a:rPr lang="zh-CN" altLang="en-US" sz="2000" dirty="0">
                <a:latin typeface="方正大黑简体" pitchFamily="2" charset="-122"/>
                <a:ea typeface="方正大黑简体" pitchFamily="2" charset="-122"/>
              </a:rPr>
              <a:t>系统框图</a:t>
            </a:r>
            <a:endParaRPr lang="zh-CN" altLang="en-US" sz="2000" dirty="0">
              <a:latin typeface="方正大黑简体" pitchFamily="2" charset="-122"/>
              <a:ea typeface="方正大黑简体" pitchFamily="2" charset="-122"/>
            </a:endParaRPr>
          </a:p>
        </p:txBody>
      </p:sp>
      <p:pic>
        <p:nvPicPr>
          <p:cNvPr id="42027" name="图片 46" descr="图片13.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225" y="1988820"/>
            <a:ext cx="9243695" cy="393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40005" y="692785"/>
            <a:ext cx="8964295" cy="4977130"/>
          </a:xfrm>
        </p:spPr>
        <p:txBody>
          <a:bodyPr/>
          <a:lstStyle/>
          <a:p>
            <a:pPr lvl="1">
              <a:lnSpc>
                <a:spcPct val="130000"/>
              </a:lnSpc>
            </a:pPr>
            <a:r>
              <a:rPr lang="zh-CN" altLang="zh-CN" b="1" dirty="0" smtClean="0">
                <a:latin typeface="方正大黑简体" pitchFamily="2" charset="-122"/>
                <a:ea typeface="方正大黑简体" pitchFamily="2" charset="-122"/>
              </a:rPr>
              <a:t>跳频技术可以分为快和慢两种。</a:t>
            </a:r>
            <a:endParaRPr lang="en-US" altLang="zh-CN" b="1" dirty="0" smtClean="0">
              <a:latin typeface="方正大黑简体" pitchFamily="2" charset="-122"/>
              <a:ea typeface="方正大黑简体" pitchFamily="2" charset="-122"/>
            </a:endParaRPr>
          </a:p>
          <a:p>
            <a:pPr lvl="1">
              <a:lnSpc>
                <a:spcPct val="130000"/>
              </a:lnSpc>
            </a:pPr>
            <a:r>
              <a:rPr lang="zh-CN" altLang="en-US" b="1" dirty="0">
                <a:latin typeface="宋体" panose="02010600030101010101" pitchFamily="2" charset="-122"/>
              </a:rPr>
              <a:t>◆</a:t>
            </a:r>
            <a:r>
              <a:rPr lang="zh-CN" altLang="zh-CN" b="1" dirty="0" smtClean="0">
                <a:solidFill>
                  <a:srgbClr val="0000CC"/>
                </a:solidFill>
                <a:latin typeface="方正大黑简体" pitchFamily="2" charset="-122"/>
                <a:ea typeface="方正大黑简体" pitchFamily="2" charset="-122"/>
              </a:rPr>
              <a:t>快跳频</a:t>
            </a:r>
            <a:r>
              <a:rPr lang="zh-CN" altLang="zh-CN" b="1" dirty="0" smtClean="0">
                <a:latin typeface="方正大黑简体" pitchFamily="2" charset="-122"/>
                <a:ea typeface="方正大黑简体" pitchFamily="2" charset="-122"/>
              </a:rPr>
              <a:t>在发送每一个符号时发生多次跳变。因此，快跳频的速率将远远大于信道信号的传输速率。</a:t>
            </a:r>
            <a:endParaRPr lang="en-US" altLang="zh-CN" b="1" dirty="0" smtClean="0">
              <a:latin typeface="方正大黑简体" pitchFamily="2" charset="-122"/>
              <a:ea typeface="方正大黑简体" pitchFamily="2" charset="-122"/>
            </a:endParaRPr>
          </a:p>
          <a:p>
            <a:pPr lvl="1">
              <a:lnSpc>
                <a:spcPct val="130000"/>
              </a:lnSpc>
            </a:pPr>
            <a:r>
              <a:rPr lang="zh-CN" altLang="en-US" b="1" dirty="0">
                <a:latin typeface="宋体" panose="02010600030101010101" pitchFamily="2" charset="-122"/>
              </a:rPr>
              <a:t>◆</a:t>
            </a:r>
            <a:r>
              <a:rPr lang="zh-CN" altLang="zh-CN" b="1" dirty="0" smtClean="0">
                <a:solidFill>
                  <a:srgbClr val="0000CC"/>
                </a:solidFill>
                <a:latin typeface="方正大黑简体" pitchFamily="2" charset="-122"/>
                <a:ea typeface="方正大黑简体" pitchFamily="2" charset="-122"/>
              </a:rPr>
              <a:t>慢跳频</a:t>
            </a:r>
            <a:r>
              <a:rPr lang="zh-CN" altLang="zh-CN" b="1" dirty="0" smtClean="0">
                <a:latin typeface="方正大黑简体" pitchFamily="2" charset="-122"/>
                <a:ea typeface="方正大黑简体" pitchFamily="2" charset="-122"/>
              </a:rPr>
              <a:t>发生在传送一个或者多个符号位后的时间间隔内进行跳频。</a:t>
            </a:r>
            <a:endParaRPr lang="en-US" altLang="zh-CN" b="1" dirty="0" smtClean="0">
              <a:latin typeface="方正大黑简体" pitchFamily="2" charset="-122"/>
              <a:ea typeface="方正大黑简体" pitchFamily="2" charset="-122"/>
            </a:endParaRPr>
          </a:p>
          <a:p>
            <a:pPr lvl="1">
              <a:lnSpc>
                <a:spcPct val="130000"/>
              </a:lnSpc>
            </a:pPr>
            <a:r>
              <a:rPr lang="zh-CN" altLang="en-US" b="1" dirty="0">
                <a:latin typeface="宋体" panose="02010600030101010101" pitchFamily="2" charset="-122"/>
              </a:rPr>
              <a:t>◆ </a:t>
            </a:r>
            <a:r>
              <a:rPr lang="en-US" altLang="zh-CN" b="1" dirty="0" smtClean="0">
                <a:latin typeface="方正大黑简体" pitchFamily="2" charset="-122"/>
                <a:ea typeface="方正大黑简体" pitchFamily="2" charset="-122"/>
              </a:rPr>
              <a:t>FH-SS</a:t>
            </a:r>
            <a:r>
              <a:rPr lang="zh-CN" altLang="zh-CN" b="1" dirty="0" smtClean="0">
                <a:latin typeface="方正大黑简体" pitchFamily="2" charset="-122"/>
                <a:ea typeface="方正大黑简体" pitchFamily="2" charset="-122"/>
              </a:rPr>
              <a:t>系统的跳频速率取决于接收机合成器的频率捷变的灵敏性、发射信号的类型、用于防碰撞编码的冗余度和最近的潜在干扰的距离等。</a:t>
            </a:r>
            <a:endParaRPr lang="zh-CN" altLang="zh-CN" b="1" dirty="0" smtClean="0">
              <a:latin typeface="方正大黑简体" pitchFamily="2" charset="-122"/>
              <a:ea typeface="方正大黑简体" pitchFamily="2" charset="-122"/>
            </a:endParaRPr>
          </a:p>
        </p:txBody>
      </p:sp>
      <p:sp>
        <p:nvSpPr>
          <p:cNvPr id="430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1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1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1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1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16"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17"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2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3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4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4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4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4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46"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3047"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107315" y="764540"/>
            <a:ext cx="8604250" cy="5585460"/>
          </a:xfrm>
        </p:spPr>
        <p:txBody>
          <a:bodyPr/>
          <a:lstStyle/>
          <a:p>
            <a:pPr lvl="1">
              <a:lnSpc>
                <a:spcPct val="120000"/>
              </a:lnSpc>
            </a:pPr>
            <a:r>
              <a:rPr lang="zh-CN" altLang="en-US" sz="3200" b="1" dirty="0" smtClean="0">
                <a:solidFill>
                  <a:srgbClr val="FF0000"/>
                </a:solidFill>
                <a:latin typeface="方正大黑简体" pitchFamily="2" charset="-122"/>
                <a:ea typeface="方正大黑简体" pitchFamily="2" charset="-122"/>
              </a:rPr>
              <a:t>跳频的应用：</a:t>
            </a:r>
            <a:endParaRPr lang="en-US" altLang="zh-CN" sz="3200" b="1" dirty="0" smtClean="0">
              <a:solidFill>
                <a:srgbClr val="FF0000"/>
              </a:solidFill>
              <a:latin typeface="方正大黑简体" pitchFamily="2" charset="-122"/>
              <a:ea typeface="方正大黑简体" pitchFamily="2" charset="-122"/>
            </a:endParaRPr>
          </a:p>
          <a:p>
            <a:pPr lvl="1">
              <a:lnSpc>
                <a:spcPct val="120000"/>
              </a:lnSpc>
            </a:pPr>
            <a:r>
              <a:rPr lang="en-US" altLang="zh-CN" b="1" dirty="0" smtClean="0">
                <a:latin typeface="方正大黑简体" pitchFamily="2" charset="-122"/>
                <a:ea typeface="方正大黑简体" pitchFamily="2" charset="-122"/>
              </a:rPr>
              <a:t>     </a:t>
            </a:r>
            <a:r>
              <a:rPr lang="zh-CN" altLang="zh-CN" b="1" dirty="0" smtClean="0">
                <a:latin typeface="方正大黑简体" pitchFamily="2" charset="-122"/>
                <a:ea typeface="方正大黑简体" pitchFamily="2" charset="-122"/>
              </a:rPr>
              <a:t>移动通信中采用跳频调制系统虽然不能完全避免</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远</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近</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效应带来的干扰，但是能大大减少它的影响，这是因为跳频系统的载波频率是随机改变的。</a:t>
            </a:r>
            <a:endParaRPr lang="en-US" altLang="zh-CN" b="1" dirty="0" smtClean="0">
              <a:latin typeface="方正大黑简体" pitchFamily="2" charset="-122"/>
              <a:ea typeface="方正大黑简体" pitchFamily="2" charset="-122"/>
            </a:endParaRPr>
          </a:p>
          <a:p>
            <a:pPr lvl="1">
              <a:lnSpc>
                <a:spcPct val="120000"/>
              </a:lnSpc>
            </a:pPr>
            <a:r>
              <a:rPr lang="en-US" altLang="zh-CN" b="1" dirty="0" smtClean="0">
                <a:latin typeface="方正大黑简体" pitchFamily="2" charset="-122"/>
                <a:ea typeface="方正大黑简体" pitchFamily="2" charset="-122"/>
              </a:rPr>
              <a:t>    </a:t>
            </a:r>
            <a:r>
              <a:rPr lang="zh-CN" altLang="zh-CN" b="1" dirty="0" smtClean="0">
                <a:latin typeface="方正大黑简体" pitchFamily="2" charset="-122"/>
                <a:ea typeface="方正大黑简体" pitchFamily="2" charset="-122"/>
              </a:rPr>
              <a:t>如跳频带宽为</a:t>
            </a:r>
            <a:r>
              <a:rPr lang="en-US" altLang="zh-CN" b="1" dirty="0" smtClean="0">
                <a:latin typeface="方正大黑简体" pitchFamily="2" charset="-122"/>
                <a:ea typeface="方正大黑简体" pitchFamily="2" charset="-122"/>
              </a:rPr>
              <a:t>10 MHz</a:t>
            </a:r>
            <a:r>
              <a:rPr lang="zh-CN" altLang="zh-CN" b="1" dirty="0" smtClean="0">
                <a:latin typeface="方正大黑简体" pitchFamily="2" charset="-122"/>
                <a:ea typeface="方正大黑简体" pitchFamily="2" charset="-122"/>
              </a:rPr>
              <a:t>，若每个信道占</a:t>
            </a:r>
            <a:r>
              <a:rPr lang="en-US" altLang="zh-CN" b="1" dirty="0" smtClean="0">
                <a:latin typeface="方正大黑简体" pitchFamily="2" charset="-122"/>
                <a:ea typeface="方正大黑简体" pitchFamily="2" charset="-122"/>
              </a:rPr>
              <a:t>30 kHz</a:t>
            </a:r>
            <a:r>
              <a:rPr lang="zh-CN" altLang="zh-CN" b="1" dirty="0" smtClean="0">
                <a:latin typeface="方正大黑简体" pitchFamily="2" charset="-122"/>
                <a:ea typeface="方正大黑简体" pitchFamily="2" charset="-122"/>
              </a:rPr>
              <a:t>带宽，则有</a:t>
            </a:r>
            <a:r>
              <a:rPr lang="en-US" altLang="zh-CN" b="1" dirty="0" smtClean="0">
                <a:latin typeface="方正大黑简体" pitchFamily="2" charset="-122"/>
                <a:ea typeface="方正大黑简体" pitchFamily="2" charset="-122"/>
              </a:rPr>
              <a:t>333</a:t>
            </a:r>
            <a:r>
              <a:rPr lang="zh-CN" altLang="zh-CN" b="1" dirty="0" smtClean="0">
                <a:latin typeface="方正大黑简体" pitchFamily="2" charset="-122"/>
                <a:ea typeface="方正大黑简体" pitchFamily="2" charset="-122"/>
              </a:rPr>
              <a:t>个信道。当采用跳频调制系统时，</a:t>
            </a:r>
            <a:r>
              <a:rPr lang="en-US" altLang="zh-CN" b="1" dirty="0" smtClean="0">
                <a:latin typeface="方正大黑简体" pitchFamily="2" charset="-122"/>
                <a:ea typeface="方正大黑简体" pitchFamily="2" charset="-122"/>
              </a:rPr>
              <a:t>333</a:t>
            </a:r>
            <a:r>
              <a:rPr lang="zh-CN" altLang="zh-CN" b="1" dirty="0" smtClean="0">
                <a:latin typeface="方正大黑简体" pitchFamily="2" charset="-122"/>
                <a:ea typeface="方正大黑简体" pitchFamily="2" charset="-122"/>
              </a:rPr>
              <a:t>个信道可同时供</a:t>
            </a:r>
            <a:r>
              <a:rPr lang="en-US" altLang="zh-CN" b="1" dirty="0" smtClean="0">
                <a:latin typeface="方正大黑简体" pitchFamily="2" charset="-122"/>
                <a:ea typeface="方正大黑简体" pitchFamily="2" charset="-122"/>
              </a:rPr>
              <a:t>333</a:t>
            </a:r>
            <a:r>
              <a:rPr lang="zh-CN" altLang="zh-CN" b="1" dirty="0" smtClean="0">
                <a:latin typeface="方正大黑简体" pitchFamily="2" charset="-122"/>
                <a:ea typeface="方正大黑简体" pitchFamily="2" charset="-122"/>
              </a:rPr>
              <a:t>个用户使用。若用户的跳变规律相互正交，则可减少网内用户载波频率重叠在一起的概率，从而减弱</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远</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近</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效应的干扰影响。</a:t>
            </a:r>
            <a:endParaRPr lang="zh-CN" altLang="zh-CN" b="1" dirty="0" smtClean="0">
              <a:latin typeface="方正大黑简体" pitchFamily="2" charset="-122"/>
              <a:ea typeface="方正大黑简体" pitchFamily="2" charset="-122"/>
            </a:endParaRPr>
          </a:p>
        </p:txBody>
      </p:sp>
      <p:sp>
        <p:nvSpPr>
          <p:cNvPr id="440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3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3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3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3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5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6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70"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71"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44072" name="标题 1"/>
          <p:cNvSpPr>
            <a:spLocks noGrp="1"/>
          </p:cNvSpPr>
          <p:nvPr>
            <p:ph type="title"/>
          </p:nvPr>
        </p:nvSpPr>
        <p:spPr>
          <a:xfrm>
            <a:off x="819150" y="285750"/>
            <a:ext cx="8110538" cy="928688"/>
          </a:xfrm>
        </p:spPr>
        <p:txBody>
          <a:bodyPr/>
          <a:lstStyle/>
          <a:p>
            <a:r>
              <a:rPr lang="en-US" altLang="zh-CN" sz="3600" smtClean="0">
                <a:solidFill>
                  <a:schemeClr val="bg1"/>
                </a:solidFill>
                <a:latin typeface="方正大黑简体" pitchFamily="2" charset="-122"/>
                <a:ea typeface="方正大黑简体" pitchFamily="2" charset="-122"/>
              </a:rPr>
              <a:t>4.5 </a:t>
            </a:r>
            <a:r>
              <a:rPr lang="zh-CN" altLang="en-US" sz="3600" smtClean="0">
                <a:solidFill>
                  <a:schemeClr val="bg1"/>
                </a:solidFill>
                <a:latin typeface="方正大黑简体" pitchFamily="2" charset="-122"/>
                <a:ea typeface="方正大黑简体" pitchFamily="2" charset="-122"/>
              </a:rPr>
              <a:t>扩频调制技术</a:t>
            </a:r>
            <a:endParaRPr lang="en-US" altLang="zh-CN" sz="3600" smtClean="0">
              <a:solidFill>
                <a:schemeClr val="bg1"/>
              </a:solidFill>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内容占位符 2"/>
          <p:cNvSpPr>
            <a:spLocks noGrp="1"/>
          </p:cNvSpPr>
          <p:nvPr>
            <p:ph idx="1"/>
          </p:nvPr>
        </p:nvSpPr>
        <p:spPr>
          <a:xfrm>
            <a:off x="395605" y="1412240"/>
            <a:ext cx="8449310" cy="4977130"/>
          </a:xfrm>
        </p:spPr>
        <p:txBody>
          <a:bodyPr/>
          <a:lstStyle/>
          <a:p>
            <a:pPr>
              <a:lnSpc>
                <a:spcPct val="150000"/>
              </a:lnSpc>
            </a:pPr>
            <a:r>
              <a:rPr lang="zh-CN" altLang="en-US" b="1" dirty="0" smtClean="0">
                <a:latin typeface="方正大黑简体" pitchFamily="2" charset="-122"/>
                <a:ea typeface="方正大黑简体" pitchFamily="2" charset="-122"/>
              </a:rPr>
              <a:t>    多载波传输的方式可以更好地克服由于多径效应而引入的时延功率谱的扩散而带来的频率选择性衰落，频率选择性衰落在高速的宽带移动通信系统，特别是在第三代移动通信系统中特别突出。</a:t>
            </a:r>
            <a:endParaRPr lang="zh-CN" altLang="en-US" b="1" dirty="0" smtClean="0">
              <a:latin typeface="方正大黑简体" pitchFamily="2" charset="-122"/>
              <a:ea typeface="方正大黑简体" pitchFamily="2" charset="-122"/>
            </a:endParaRPr>
          </a:p>
        </p:txBody>
      </p:sp>
      <p:sp>
        <p:nvSpPr>
          <p:cNvPr id="52228"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29" name="Rectangle 6"/>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0" name="Rectangle 8"/>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1" name="Rectangle 6"/>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2" name="Rectangle 9"/>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3" name="Rectangle 1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4" name="Rectangle 16"/>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5" name="Rectangle 2"/>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6"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7" name="Rectangle 5"/>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8" name="Rectangle 2"/>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39"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0"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1" name="Rectangle 6"/>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2" name="Rectangle 2"/>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3"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4" name="Rectangle 6"/>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5" name="Rectangle 8"/>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6" name="Rectangle 6"/>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7"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8"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49" name="Rectangle 2"/>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0"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1"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2"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3"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4"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5" name="Rectangle 2"/>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6"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7" name="Rectangle 6"/>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8" name="Rectangle 8"/>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59" name="Rectangle 2"/>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60" name="Rectangle 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61" name="Rectangle 6"/>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62" name="Rectangle 6"/>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63" name="Rectangle 12"/>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52264" name="Rectangle 14"/>
          <p:cNvSpPr>
            <a:spLocks noChangeArrowheads="1"/>
          </p:cNvSpPr>
          <p:nvPr/>
        </p:nvSpPr>
        <p:spPr bwMode="auto">
          <a:xfrm>
            <a:off x="0" y="-230187"/>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400"/>
          </a:p>
        </p:txBody>
      </p:sp>
      <p:sp>
        <p:nvSpPr>
          <p:cNvPr id="2" name="矩形 1"/>
          <p:cNvSpPr/>
          <p:nvPr/>
        </p:nvSpPr>
        <p:spPr>
          <a:xfrm>
            <a:off x="611684" y="404783"/>
            <a:ext cx="3240405" cy="645160"/>
          </a:xfrm>
          <a:prstGeom prst="rect">
            <a:avLst/>
          </a:prstGeom>
        </p:spPr>
        <p:txBody>
          <a:bodyPr wrap="none">
            <a:spAutoFit/>
          </a:bodyPr>
          <a:lstStyle/>
          <a:p>
            <a:r>
              <a:rPr lang="en-US" altLang="zh-CN" sz="3600" dirty="0">
                <a:solidFill>
                  <a:schemeClr val="tx1"/>
                </a:solidFill>
              </a:rPr>
              <a:t>3.5 </a:t>
            </a:r>
            <a:r>
              <a:rPr lang="zh-CN" altLang="zh-CN" sz="3600" dirty="0">
                <a:solidFill>
                  <a:schemeClr val="tx1"/>
                </a:solidFill>
              </a:rPr>
              <a:t>多载波调制</a:t>
            </a:r>
            <a:endParaRPr lang="zh-CN" altLang="zh-CN" sz="3600" dirty="0">
              <a:solidFill>
                <a:schemeClr val="tx1"/>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251391" y="188511"/>
            <a:ext cx="8110538" cy="928688"/>
          </a:xfrm>
        </p:spPr>
        <p:txBody>
          <a:bodyPr/>
          <a:lstStyle/>
          <a:p>
            <a:pPr algn="l"/>
            <a:r>
              <a:rPr lang="en-US" altLang="zh-CN" sz="2800" b="1" dirty="0"/>
              <a:t>3.5.1 </a:t>
            </a:r>
            <a:r>
              <a:rPr lang="zh-CN" altLang="zh-CN" sz="2800" b="1" dirty="0"/>
              <a:t>多载波传输系统</a:t>
            </a:r>
            <a:endParaRPr lang="zh-CN" altLang="zh-CN" sz="2800" b="1" dirty="0"/>
          </a:p>
        </p:txBody>
      </p:sp>
      <p:sp>
        <p:nvSpPr>
          <p:cNvPr id="53251" name="内容占位符 2"/>
          <p:cNvSpPr>
            <a:spLocks noGrp="1"/>
          </p:cNvSpPr>
          <p:nvPr>
            <p:ph idx="1"/>
          </p:nvPr>
        </p:nvSpPr>
        <p:spPr>
          <a:xfrm>
            <a:off x="251460" y="980440"/>
            <a:ext cx="8605520" cy="4977130"/>
          </a:xfrm>
        </p:spPr>
        <p:txBody>
          <a:bodyPr/>
          <a:lstStyle/>
          <a:p>
            <a:pPr>
              <a:lnSpc>
                <a:spcPct val="150000"/>
              </a:lnSpc>
            </a:pPr>
            <a:r>
              <a:rPr lang="en-US" altLang="zh-CN" sz="2800" b="1" dirty="0" smtClean="0">
                <a:latin typeface="方正大黑简体" pitchFamily="2" charset="-122"/>
                <a:ea typeface="方正大黑简体" pitchFamily="2" charset="-122"/>
              </a:rPr>
              <a:t>    1. </a:t>
            </a:r>
            <a:r>
              <a:rPr lang="zh-CN" altLang="en-US" sz="2800" b="1" dirty="0" smtClean="0">
                <a:latin typeface="方正大黑简体" pitchFamily="2" charset="-122"/>
                <a:ea typeface="方正大黑简体" pitchFamily="2" charset="-122"/>
              </a:rPr>
              <a:t>多载波技术引入</a:t>
            </a:r>
            <a:endParaRPr lang="en-US" altLang="zh-CN" sz="2800" b="1" dirty="0" smtClean="0">
              <a:latin typeface="方正大黑简体" pitchFamily="2" charset="-122"/>
              <a:ea typeface="方正大黑简体" pitchFamily="2" charset="-122"/>
            </a:endParaRPr>
          </a:p>
          <a:p>
            <a:pPr lvl="1">
              <a:lnSpc>
                <a:spcPct val="150000"/>
              </a:lnSpc>
            </a:pPr>
            <a:r>
              <a:rPr lang="en-US" altLang="zh-CN" b="1" dirty="0" smtClean="0">
                <a:latin typeface="方正大黑简体" pitchFamily="2" charset="-122"/>
                <a:ea typeface="方正大黑简体" pitchFamily="2" charset="-122"/>
              </a:rPr>
              <a:t>     </a:t>
            </a:r>
            <a:r>
              <a:rPr lang="zh-CN" altLang="zh-CN" b="1" dirty="0" smtClean="0">
                <a:latin typeface="方正大黑简体" pitchFamily="2" charset="-122"/>
                <a:ea typeface="方正大黑简体" pitchFamily="2" charset="-122"/>
              </a:rPr>
              <a:t>多载波传输的概念出现于</a:t>
            </a:r>
            <a:r>
              <a:rPr lang="en-US" altLang="zh-CN" b="1" dirty="0" smtClean="0">
                <a:latin typeface="方正大黑简体" pitchFamily="2" charset="-122"/>
                <a:ea typeface="方正大黑简体" pitchFamily="2" charset="-122"/>
              </a:rPr>
              <a:t>20</a:t>
            </a:r>
            <a:r>
              <a:rPr lang="zh-CN" altLang="zh-CN" b="1" dirty="0" smtClean="0">
                <a:latin typeface="方正大黑简体" pitchFamily="2" charset="-122"/>
                <a:ea typeface="方正大黑简体" pitchFamily="2" charset="-122"/>
              </a:rPr>
              <a:t>世纪</a:t>
            </a:r>
            <a:r>
              <a:rPr lang="en-US" altLang="zh-CN" b="1" dirty="0" smtClean="0">
                <a:latin typeface="方正大黑简体" pitchFamily="2" charset="-122"/>
                <a:ea typeface="方正大黑简体" pitchFamily="2" charset="-122"/>
              </a:rPr>
              <a:t>60</a:t>
            </a:r>
            <a:r>
              <a:rPr lang="zh-CN" altLang="zh-CN" b="1" dirty="0" smtClean="0">
                <a:latin typeface="方正大黑简体" pitchFamily="2" charset="-122"/>
                <a:ea typeface="方正大黑简体" pitchFamily="2" charset="-122"/>
              </a:rPr>
              <a:t>年代。它将</a:t>
            </a:r>
            <a:r>
              <a:rPr lang="zh-CN" altLang="zh-CN" b="1" dirty="0" smtClean="0">
                <a:solidFill>
                  <a:srgbClr val="0000CC"/>
                </a:solidFill>
                <a:latin typeface="方正大黑简体" pitchFamily="2" charset="-122"/>
                <a:ea typeface="方正大黑简体" pitchFamily="2" charset="-122"/>
              </a:rPr>
              <a:t>高速</a:t>
            </a:r>
            <a:r>
              <a:rPr lang="zh-CN" altLang="zh-CN" b="1" dirty="0" smtClean="0">
                <a:latin typeface="方正大黑简体" pitchFamily="2" charset="-122"/>
                <a:ea typeface="方正大黑简体" pitchFamily="2" charset="-122"/>
              </a:rPr>
              <a:t>率的信息数据流经串</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并变换，</a:t>
            </a:r>
            <a:r>
              <a:rPr lang="zh-CN" altLang="zh-CN" b="1" dirty="0" smtClean="0">
                <a:solidFill>
                  <a:srgbClr val="0000CC"/>
                </a:solidFill>
                <a:latin typeface="方正大黑简体" pitchFamily="2" charset="-122"/>
                <a:ea typeface="方正大黑简体" pitchFamily="2" charset="-122"/>
              </a:rPr>
              <a:t>分割</a:t>
            </a:r>
            <a:r>
              <a:rPr lang="zh-CN" altLang="zh-CN" b="1" dirty="0" smtClean="0">
                <a:latin typeface="方正大黑简体" pitchFamily="2" charset="-122"/>
                <a:ea typeface="方正大黑简体" pitchFamily="2" charset="-122"/>
              </a:rPr>
              <a:t>为若干路</a:t>
            </a:r>
            <a:r>
              <a:rPr lang="zh-CN" altLang="zh-CN" b="1" dirty="0" smtClean="0">
                <a:solidFill>
                  <a:srgbClr val="0000CC"/>
                </a:solidFill>
                <a:latin typeface="方正大黑简体" pitchFamily="2" charset="-122"/>
                <a:ea typeface="方正大黑简体" pitchFamily="2" charset="-122"/>
              </a:rPr>
              <a:t>低速数据流</a:t>
            </a:r>
            <a:r>
              <a:rPr lang="zh-CN" altLang="zh-CN" b="1" dirty="0" smtClean="0">
                <a:latin typeface="方正大黑简体" pitchFamily="2" charset="-122"/>
                <a:ea typeface="方正大黑简体" pitchFamily="2" charset="-122"/>
              </a:rPr>
              <a:t>，然后每路低速数据流采用一个</a:t>
            </a:r>
            <a:r>
              <a:rPr lang="zh-CN" altLang="zh-CN" b="1" dirty="0" smtClean="0">
                <a:solidFill>
                  <a:srgbClr val="0000CC"/>
                </a:solidFill>
                <a:latin typeface="方正大黑简体" pitchFamily="2" charset="-122"/>
                <a:ea typeface="方正大黑简体" pitchFamily="2" charset="-122"/>
              </a:rPr>
              <a:t>独立的载波调制</a:t>
            </a:r>
            <a:r>
              <a:rPr lang="zh-CN" altLang="zh-CN" b="1" dirty="0" smtClean="0">
                <a:latin typeface="方正大黑简体" pitchFamily="2" charset="-122"/>
                <a:ea typeface="方正大黑简体" pitchFamily="2" charset="-122"/>
              </a:rPr>
              <a:t>并迭加在一起构成发送信号。在接收端用同样数量的载波对发送信号进行相干接收，获得低速率信息数据后，再通过并</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串变换得到原来的高速信号。</a:t>
            </a:r>
            <a:endParaRPr lang="zh-CN" altLang="zh-CN" b="1" dirty="0" smtClean="0">
              <a:latin typeface="方正大黑简体" pitchFamily="2" charset="-122"/>
              <a:ea typeface="方正大黑简体" pitchFamily="2" charset="-122"/>
            </a:endParaRPr>
          </a:p>
        </p:txBody>
      </p:sp>
      <p:sp>
        <p:nvSpPr>
          <p:cNvPr id="5325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5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5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5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5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57"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58"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6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8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8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8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8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8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87"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328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609600" y="404664"/>
            <a:ext cx="7924800" cy="792088"/>
          </a:xfrm>
        </p:spPr>
        <p:txBody>
          <a:bodyPr/>
          <a:lstStyle/>
          <a:p>
            <a:pPr>
              <a:lnSpc>
                <a:spcPct val="150000"/>
              </a:lnSpc>
            </a:pPr>
            <a:r>
              <a:rPr lang="en-US" altLang="zh-CN" sz="2400" b="1" dirty="0" smtClean="0">
                <a:latin typeface="方正大黑简体" pitchFamily="2" charset="-122"/>
                <a:ea typeface="方正大黑简体" pitchFamily="2" charset="-122"/>
              </a:rPr>
              <a:t>2.</a:t>
            </a:r>
            <a:r>
              <a:rPr lang="zh-CN" altLang="en-US" sz="2400" b="1" dirty="0" smtClean="0">
                <a:latin typeface="方正大黑简体" pitchFamily="2" charset="-122"/>
                <a:ea typeface="方正大黑简体" pitchFamily="2" charset="-122"/>
              </a:rPr>
              <a:t>多载波传输系统原理图</a:t>
            </a:r>
            <a:endParaRPr lang="en-US" altLang="zh-CN" sz="2400" b="1" dirty="0" smtClean="0">
              <a:latin typeface="方正大黑简体" pitchFamily="2" charset="-122"/>
              <a:ea typeface="方正大黑简体" pitchFamily="2" charset="-122"/>
            </a:endParaRPr>
          </a:p>
          <a:p>
            <a:pPr lvl="1">
              <a:lnSpc>
                <a:spcPct val="120000"/>
              </a:lnSpc>
            </a:pPr>
            <a:endParaRPr lang="zh-CN" altLang="en-US" dirty="0" smtClean="0"/>
          </a:p>
        </p:txBody>
      </p:sp>
      <p:sp>
        <p:nvSpPr>
          <p:cNvPr id="552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4"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5"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0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2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3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3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3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34"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35"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533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pic>
        <p:nvPicPr>
          <p:cNvPr id="55338" name="图片 43" descr="图片14.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196975"/>
            <a:ext cx="8479155" cy="496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251460" y="404495"/>
            <a:ext cx="8792210" cy="6040755"/>
          </a:xfrm>
        </p:spPr>
        <p:txBody>
          <a:bodyPr/>
          <a:lstStyle/>
          <a:p>
            <a:pPr>
              <a:lnSpc>
                <a:spcPct val="150000"/>
              </a:lnSpc>
            </a:pPr>
            <a:r>
              <a:rPr lang="en-US" altLang="zh-CN" sz="2800" b="1" dirty="0" smtClean="0">
                <a:latin typeface="方正大黑简体" pitchFamily="2" charset="-122"/>
                <a:ea typeface="方正大黑简体" pitchFamily="2" charset="-122"/>
              </a:rPr>
              <a:t> 3. </a:t>
            </a:r>
            <a:r>
              <a:rPr lang="zh-CN" altLang="en-US" sz="2800" b="1" dirty="0" smtClean="0">
                <a:latin typeface="方正大黑简体" pitchFamily="2" charset="-122"/>
                <a:ea typeface="方正大黑简体" pitchFamily="2" charset="-122"/>
              </a:rPr>
              <a:t>多载波传输的主要技术</a:t>
            </a:r>
            <a:endParaRPr lang="en-US" altLang="zh-CN" sz="2800" b="1" dirty="0" smtClean="0">
              <a:latin typeface="方正大黑简体" pitchFamily="2" charset="-122"/>
              <a:ea typeface="方正大黑简体" pitchFamily="2" charset="-122"/>
            </a:endParaRPr>
          </a:p>
          <a:p>
            <a:pPr>
              <a:lnSpc>
                <a:spcPct val="150000"/>
              </a:lnSpc>
              <a:buFont typeface="Wingdings" panose="05000000000000000000" pitchFamily="2" charset="2"/>
              <a:buNone/>
            </a:pPr>
            <a:r>
              <a:rPr lang="zh-CN" altLang="en-US" sz="2800" b="1" dirty="0" smtClean="0">
                <a:latin typeface="方正大黑简体" pitchFamily="2" charset="-122"/>
                <a:ea typeface="方正大黑简体" pitchFamily="2" charset="-122"/>
              </a:rPr>
              <a:t>（</a:t>
            </a:r>
            <a:r>
              <a:rPr lang="en-US" altLang="zh-CN" sz="2800" b="1" dirty="0" smtClean="0">
                <a:latin typeface="方正大黑简体" pitchFamily="2" charset="-122"/>
                <a:ea typeface="方正大黑简体" pitchFamily="2" charset="-122"/>
              </a:rPr>
              <a:t>1</a:t>
            </a:r>
            <a:r>
              <a:rPr lang="zh-CN" altLang="en-US" sz="2800" b="1" dirty="0" smtClean="0">
                <a:latin typeface="方正大黑简体" pitchFamily="2" charset="-122"/>
                <a:ea typeface="方正大黑简体" pitchFamily="2" charset="-122"/>
              </a:rPr>
              <a:t>）</a:t>
            </a:r>
            <a:r>
              <a:rPr lang="zh-CN" altLang="zh-CN" sz="2800" b="1" dirty="0" smtClean="0">
                <a:solidFill>
                  <a:srgbClr val="0000CC"/>
                </a:solidFill>
                <a:latin typeface="方正大黑简体" pitchFamily="2" charset="-122"/>
                <a:ea typeface="方正大黑简体" pitchFamily="2" charset="-122"/>
              </a:rPr>
              <a:t>正交频分复用</a:t>
            </a:r>
            <a:r>
              <a:rPr lang="en-US" altLang="zh-CN" sz="2800" b="1" dirty="0" smtClean="0">
                <a:solidFill>
                  <a:srgbClr val="0000CC"/>
                </a:solidFill>
                <a:latin typeface="方正大黑简体" pitchFamily="2" charset="-122"/>
                <a:ea typeface="方正大黑简体" pitchFamily="2" charset="-122"/>
              </a:rPr>
              <a:t>OFDM </a:t>
            </a:r>
            <a:r>
              <a:rPr lang="zh-CN" altLang="zh-CN" sz="2800" b="1" dirty="0" smtClean="0">
                <a:latin typeface="方正大黑简体" pitchFamily="2" charset="-122"/>
                <a:ea typeface="方正大黑简体" pitchFamily="2" charset="-122"/>
              </a:rPr>
              <a:t>（</a:t>
            </a:r>
            <a:r>
              <a:rPr lang="en-US" altLang="zh-CN" sz="2800" b="1" dirty="0" smtClean="0">
                <a:latin typeface="方正大黑简体" pitchFamily="2" charset="-122"/>
                <a:ea typeface="方正大黑简体" pitchFamily="2" charset="-122"/>
              </a:rPr>
              <a:t>Orthogonal Frequency Division Multiplexing</a:t>
            </a:r>
            <a:r>
              <a:rPr lang="zh-CN" altLang="zh-CN" sz="2800" b="1" dirty="0" smtClean="0">
                <a:latin typeface="方正大黑简体" pitchFamily="2" charset="-122"/>
                <a:ea typeface="方正大黑简体" pitchFamily="2" charset="-122"/>
              </a:rPr>
              <a:t>）；</a:t>
            </a:r>
            <a:endParaRPr lang="zh-CN" altLang="zh-CN" sz="2800" b="1" dirty="0" smtClean="0">
              <a:latin typeface="方正大黑简体" pitchFamily="2" charset="-122"/>
              <a:ea typeface="方正大黑简体" pitchFamily="2" charset="-122"/>
            </a:endParaRPr>
          </a:p>
          <a:p>
            <a:pPr>
              <a:lnSpc>
                <a:spcPct val="150000"/>
              </a:lnSpc>
              <a:buFont typeface="Wingdings" panose="05000000000000000000" pitchFamily="2" charset="2"/>
              <a:buNone/>
            </a:pPr>
            <a:r>
              <a:rPr lang="zh-CN" altLang="en-US" sz="2800" b="1" dirty="0" smtClean="0">
                <a:latin typeface="方正大黑简体" pitchFamily="2" charset="-122"/>
                <a:ea typeface="方正大黑简体" pitchFamily="2" charset="-122"/>
              </a:rPr>
              <a:t>（</a:t>
            </a:r>
            <a:r>
              <a:rPr lang="en-US" altLang="zh-CN" sz="2800" b="1" dirty="0" smtClean="0">
                <a:latin typeface="方正大黑简体" pitchFamily="2" charset="-122"/>
                <a:ea typeface="方正大黑简体" pitchFamily="2" charset="-122"/>
              </a:rPr>
              <a:t>2</a:t>
            </a:r>
            <a:r>
              <a:rPr lang="zh-CN" altLang="en-US" sz="2800" b="1" dirty="0" smtClean="0">
                <a:latin typeface="方正大黑简体" pitchFamily="2" charset="-122"/>
                <a:ea typeface="方正大黑简体" pitchFamily="2" charset="-122"/>
              </a:rPr>
              <a:t>）</a:t>
            </a:r>
            <a:r>
              <a:rPr lang="zh-CN" altLang="zh-CN" sz="2800" b="1" dirty="0" smtClean="0">
                <a:latin typeface="方正大黑简体" pitchFamily="2" charset="-122"/>
                <a:ea typeface="方正大黑简体" pitchFamily="2" charset="-122"/>
              </a:rPr>
              <a:t>离散多音调制</a:t>
            </a:r>
            <a:r>
              <a:rPr lang="en-US" altLang="zh-CN" sz="2800" b="1" dirty="0" smtClean="0">
                <a:latin typeface="方正大黑简体" pitchFamily="2" charset="-122"/>
                <a:ea typeface="方正大黑简体" pitchFamily="2" charset="-122"/>
              </a:rPr>
              <a:t>DMT</a:t>
            </a:r>
            <a:r>
              <a:rPr lang="zh-CN" altLang="zh-CN" sz="2800" b="1" dirty="0" smtClean="0">
                <a:latin typeface="方正大黑简体" pitchFamily="2" charset="-122"/>
                <a:ea typeface="方正大黑简体" pitchFamily="2" charset="-122"/>
              </a:rPr>
              <a:t>（</a:t>
            </a:r>
            <a:r>
              <a:rPr lang="en-US" altLang="zh-CN" sz="2800" b="1" dirty="0" smtClean="0">
                <a:latin typeface="方正大黑简体" pitchFamily="2" charset="-122"/>
                <a:ea typeface="方正大黑简体" pitchFamily="2" charset="-122"/>
              </a:rPr>
              <a:t>Discrete Multi Tone</a:t>
            </a:r>
            <a:r>
              <a:rPr lang="zh-CN" altLang="zh-CN" sz="2800" b="1" dirty="0" smtClean="0">
                <a:latin typeface="方正大黑简体" pitchFamily="2" charset="-122"/>
                <a:ea typeface="方正大黑简体" pitchFamily="2" charset="-122"/>
              </a:rPr>
              <a:t>）；</a:t>
            </a:r>
            <a:endParaRPr lang="zh-CN" altLang="zh-CN" sz="2800" b="1" dirty="0" smtClean="0">
              <a:latin typeface="方正大黑简体" pitchFamily="2" charset="-122"/>
              <a:ea typeface="方正大黑简体" pitchFamily="2" charset="-122"/>
            </a:endParaRPr>
          </a:p>
          <a:p>
            <a:pPr>
              <a:lnSpc>
                <a:spcPct val="150000"/>
              </a:lnSpc>
              <a:buFont typeface="Wingdings" panose="05000000000000000000" pitchFamily="2" charset="2"/>
              <a:buNone/>
            </a:pPr>
            <a:r>
              <a:rPr lang="zh-CN" altLang="en-US" sz="2800" b="1" dirty="0" smtClean="0">
                <a:latin typeface="方正大黑简体" pitchFamily="2" charset="-122"/>
                <a:ea typeface="方正大黑简体" pitchFamily="2" charset="-122"/>
              </a:rPr>
              <a:t>（</a:t>
            </a:r>
            <a:r>
              <a:rPr lang="en-US" altLang="zh-CN" sz="2800" b="1" dirty="0" smtClean="0">
                <a:latin typeface="方正大黑简体" pitchFamily="2" charset="-122"/>
                <a:ea typeface="方正大黑简体" pitchFamily="2" charset="-122"/>
              </a:rPr>
              <a:t>3</a:t>
            </a:r>
            <a:r>
              <a:rPr lang="zh-CN" altLang="en-US" sz="2800" b="1" dirty="0" smtClean="0">
                <a:latin typeface="方正大黑简体" pitchFamily="2" charset="-122"/>
                <a:ea typeface="方正大黑简体" pitchFamily="2" charset="-122"/>
              </a:rPr>
              <a:t>）</a:t>
            </a:r>
            <a:r>
              <a:rPr lang="zh-CN" altLang="zh-CN" sz="2800" b="1" dirty="0" smtClean="0">
                <a:latin typeface="方正大黑简体" pitchFamily="2" charset="-122"/>
                <a:ea typeface="方正大黑简体" pitchFamily="2" charset="-122"/>
              </a:rPr>
              <a:t>多载波调制</a:t>
            </a:r>
            <a:r>
              <a:rPr lang="en-US" altLang="zh-CN" sz="2800" b="1" dirty="0" smtClean="0">
                <a:latin typeface="方正大黑简体" pitchFamily="2" charset="-122"/>
                <a:ea typeface="方正大黑简体" pitchFamily="2" charset="-122"/>
              </a:rPr>
              <a:t>MCM</a:t>
            </a:r>
            <a:r>
              <a:rPr lang="zh-CN" altLang="zh-CN" sz="2800" b="1" dirty="0" smtClean="0">
                <a:latin typeface="方正大黑简体" pitchFamily="2" charset="-122"/>
                <a:ea typeface="方正大黑简体" pitchFamily="2" charset="-122"/>
              </a:rPr>
              <a:t>（</a:t>
            </a:r>
            <a:r>
              <a:rPr lang="en-US" altLang="zh-CN" sz="2800" b="1" dirty="0" smtClean="0">
                <a:latin typeface="方正大黑简体" pitchFamily="2" charset="-122"/>
                <a:ea typeface="方正大黑简体" pitchFamily="2" charset="-122"/>
              </a:rPr>
              <a:t>Multi Carrier Modulation</a:t>
            </a:r>
            <a:r>
              <a:rPr lang="zh-CN" altLang="zh-CN" sz="2800" b="1" dirty="0" smtClean="0">
                <a:latin typeface="方正大黑简体" pitchFamily="2" charset="-122"/>
                <a:ea typeface="方正大黑简体" pitchFamily="2" charset="-122"/>
              </a:rPr>
              <a:t>）。</a:t>
            </a:r>
            <a:endParaRPr lang="zh-CN" altLang="zh-CN" sz="2800" b="1" dirty="0" smtClean="0">
              <a:latin typeface="方正大黑简体" pitchFamily="2" charset="-122"/>
              <a:ea typeface="方正大黑简体" pitchFamily="2" charset="-122"/>
            </a:endParaRPr>
          </a:p>
          <a:p>
            <a:pPr>
              <a:lnSpc>
                <a:spcPct val="150000"/>
              </a:lnSpc>
            </a:pPr>
            <a:r>
              <a:rPr lang="zh-CN" altLang="zh-CN" sz="2800" b="1" dirty="0" smtClean="0">
                <a:latin typeface="方正大黑简体" pitchFamily="2" charset="-122"/>
                <a:ea typeface="方正大黑简体" pitchFamily="2" charset="-122"/>
              </a:rPr>
              <a:t>其中</a:t>
            </a:r>
            <a:r>
              <a:rPr lang="en-US" altLang="zh-CN" sz="2800" b="1" dirty="0" smtClean="0">
                <a:solidFill>
                  <a:srgbClr val="0000CC"/>
                </a:solidFill>
                <a:latin typeface="方正大黑简体" pitchFamily="2" charset="-122"/>
                <a:ea typeface="方正大黑简体" pitchFamily="2" charset="-122"/>
              </a:rPr>
              <a:t>OFDM</a:t>
            </a:r>
            <a:r>
              <a:rPr lang="zh-CN" altLang="zh-CN" sz="2800" b="1" dirty="0" smtClean="0">
                <a:solidFill>
                  <a:srgbClr val="0000CC"/>
                </a:solidFill>
                <a:latin typeface="方正大黑简体" pitchFamily="2" charset="-122"/>
                <a:ea typeface="方正大黑简体" pitchFamily="2" charset="-122"/>
              </a:rPr>
              <a:t>中各子载波保持相互正交</a:t>
            </a:r>
            <a:r>
              <a:rPr lang="zh-CN" altLang="zh-CN" sz="2800" b="1" dirty="0" smtClean="0">
                <a:latin typeface="方正大黑简体" pitchFamily="2" charset="-122"/>
                <a:ea typeface="方正大黑简体" pitchFamily="2" charset="-122"/>
              </a:rPr>
              <a:t>，而在</a:t>
            </a:r>
            <a:r>
              <a:rPr lang="en-US" altLang="zh-CN" sz="2800" b="1" dirty="0" smtClean="0">
                <a:latin typeface="方正大黑简体" pitchFamily="2" charset="-122"/>
                <a:ea typeface="方正大黑简体" pitchFamily="2" charset="-122"/>
              </a:rPr>
              <a:t>DMT</a:t>
            </a:r>
            <a:r>
              <a:rPr lang="zh-CN" altLang="zh-CN" sz="2800" b="1" dirty="0" smtClean="0">
                <a:latin typeface="方正大黑简体" pitchFamily="2" charset="-122"/>
                <a:ea typeface="方正大黑简体" pitchFamily="2" charset="-122"/>
              </a:rPr>
              <a:t>与</a:t>
            </a:r>
            <a:r>
              <a:rPr lang="en-US" altLang="zh-CN" sz="2800" b="1" dirty="0" smtClean="0">
                <a:latin typeface="方正大黑简体" pitchFamily="2" charset="-122"/>
                <a:ea typeface="方正大黑简体" pitchFamily="2" charset="-122"/>
              </a:rPr>
              <a:t>MCM</a:t>
            </a:r>
            <a:r>
              <a:rPr lang="zh-CN" altLang="zh-CN" sz="2800" b="1" dirty="0" smtClean="0">
                <a:latin typeface="方正大黑简体" pitchFamily="2" charset="-122"/>
                <a:ea typeface="方正大黑简体" pitchFamily="2" charset="-122"/>
              </a:rPr>
              <a:t>中这一条并不总能成立。</a:t>
            </a:r>
            <a:endParaRPr lang="en-US" altLang="zh-CN" sz="2800" b="1" dirty="0" smtClean="0">
              <a:latin typeface="方正大黑简体" pitchFamily="2" charset="-122"/>
              <a:ea typeface="方正大黑简体" pitchFamily="2" charset="-122"/>
            </a:endParaRPr>
          </a:p>
          <a:p>
            <a:pPr lvl="1">
              <a:lnSpc>
                <a:spcPct val="120000"/>
              </a:lnSpc>
            </a:pPr>
            <a:endParaRPr lang="en-US" altLang="zh-CN" sz="2800" b="1" dirty="0" smtClean="0">
              <a:latin typeface="方正大黑简体" pitchFamily="2" charset="-122"/>
              <a:ea typeface="方正大黑简体" pitchFamily="2" charset="-122"/>
            </a:endParaRPr>
          </a:p>
        </p:txBody>
      </p:sp>
      <p:sp>
        <p:nvSpPr>
          <p:cNvPr id="563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2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2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2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2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2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3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4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8"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59"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636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100965" y="476885"/>
            <a:ext cx="9244330" cy="4976495"/>
          </a:xfrm>
        </p:spPr>
        <p:txBody>
          <a:bodyPr/>
          <a:lstStyle/>
          <a:p>
            <a:pPr>
              <a:lnSpc>
                <a:spcPct val="150000"/>
              </a:lnSpc>
            </a:pPr>
            <a:r>
              <a:rPr lang="en-US" altLang="zh-CN" sz="2400" b="1" dirty="0" smtClean="0">
                <a:latin typeface="方正大黑简体" pitchFamily="2" charset="-122"/>
                <a:ea typeface="方正大黑简体" pitchFamily="2" charset="-122"/>
              </a:rPr>
              <a:t>   </a:t>
            </a:r>
            <a:r>
              <a:rPr lang="en-US" altLang="zh-CN" sz="2800" b="1" dirty="0" smtClean="0">
                <a:latin typeface="方正大黑简体" pitchFamily="2" charset="-122"/>
                <a:ea typeface="方正大黑简体" pitchFamily="2" charset="-122"/>
              </a:rPr>
              <a:t>4.</a:t>
            </a:r>
            <a:r>
              <a:rPr lang="zh-CN" altLang="en-US" sz="2800" b="1" dirty="0" smtClean="0">
                <a:latin typeface="方正大黑简体" pitchFamily="2" charset="-122"/>
                <a:ea typeface="方正大黑简体" pitchFamily="2" charset="-122"/>
              </a:rPr>
              <a:t>多载波系统的实际应用</a:t>
            </a:r>
            <a:endParaRPr lang="en-US" altLang="zh-CN" sz="2800" b="1" dirty="0" smtClean="0">
              <a:latin typeface="方正大黑简体" pitchFamily="2" charset="-122"/>
              <a:ea typeface="方正大黑简体" pitchFamily="2" charset="-122"/>
            </a:endParaRPr>
          </a:p>
          <a:p>
            <a:pPr lvl="1">
              <a:lnSpc>
                <a:spcPct val="150000"/>
              </a:lnSpc>
              <a:buFont typeface="Wingdings" panose="05000000000000000000" pitchFamily="2" charset="2"/>
              <a:buNone/>
            </a:pPr>
            <a:r>
              <a:rPr lang="zh-CN" altLang="en-US" b="1" dirty="0" smtClean="0">
                <a:latin typeface="方正大黑简体" pitchFamily="2" charset="-122"/>
                <a:ea typeface="方正大黑简体" pitchFamily="2" charset="-122"/>
              </a:rPr>
              <a:t>①多载波系统已成功地应用于接入网中的高速数字环路</a:t>
            </a:r>
            <a:r>
              <a:rPr lang="en-US" altLang="zh-CN" b="1" dirty="0" smtClean="0">
                <a:latin typeface="方正大黑简体" pitchFamily="2" charset="-122"/>
                <a:ea typeface="方正大黑简体" pitchFamily="2" charset="-122"/>
              </a:rPr>
              <a:t>HDSL</a:t>
            </a:r>
            <a:r>
              <a:rPr lang="zh-CN" altLang="en-US" b="1" dirty="0" smtClean="0">
                <a:latin typeface="方正大黑简体" pitchFamily="2" charset="-122"/>
                <a:ea typeface="方正大黑简体" pitchFamily="2" charset="-122"/>
              </a:rPr>
              <a:t>，非对称数字环路</a:t>
            </a:r>
            <a:r>
              <a:rPr lang="en-US" altLang="zh-CN" b="1" dirty="0" smtClean="0">
                <a:latin typeface="方正大黑简体" pitchFamily="2" charset="-122"/>
                <a:ea typeface="方正大黑简体" pitchFamily="2" charset="-122"/>
              </a:rPr>
              <a:t>ADSL</a:t>
            </a:r>
            <a:r>
              <a:rPr lang="zh-CN" altLang="en-US" b="1" dirty="0" smtClean="0">
                <a:latin typeface="方正大黑简体" pitchFamily="2" charset="-122"/>
                <a:ea typeface="方正大黑简体" pitchFamily="2" charset="-122"/>
              </a:rPr>
              <a:t>。</a:t>
            </a:r>
            <a:endParaRPr lang="zh-CN" altLang="en-US" b="1" dirty="0" smtClean="0">
              <a:latin typeface="方正大黑简体" pitchFamily="2" charset="-122"/>
              <a:ea typeface="方正大黑简体" pitchFamily="2" charset="-122"/>
            </a:endParaRPr>
          </a:p>
          <a:p>
            <a:pPr lvl="1">
              <a:lnSpc>
                <a:spcPct val="150000"/>
              </a:lnSpc>
              <a:buFont typeface="Wingdings" panose="05000000000000000000" pitchFamily="2" charset="2"/>
              <a:buNone/>
            </a:pPr>
            <a:r>
              <a:rPr lang="zh-CN" altLang="en-US" b="1" dirty="0" smtClean="0">
                <a:latin typeface="方正大黑简体" pitchFamily="2" charset="-122"/>
                <a:ea typeface="方正大黑简体" pitchFamily="2" charset="-122"/>
              </a:rPr>
              <a:t>②数字音频广播</a:t>
            </a:r>
            <a:r>
              <a:rPr lang="en-US" altLang="zh-CN" b="1" dirty="0" smtClean="0">
                <a:latin typeface="方正大黑简体" pitchFamily="2" charset="-122"/>
                <a:ea typeface="方正大黑简体" pitchFamily="2" charset="-122"/>
              </a:rPr>
              <a:t>DAB</a:t>
            </a:r>
            <a:r>
              <a:rPr lang="zh-CN" altLang="en-US" b="1" dirty="0" smtClean="0">
                <a:latin typeface="方正大黑简体" pitchFamily="2" charset="-122"/>
                <a:ea typeface="方正大黑简体" pitchFamily="2" charset="-122"/>
              </a:rPr>
              <a:t>，欧洲</a:t>
            </a:r>
            <a:r>
              <a:rPr lang="en-US" altLang="zh-CN" b="1" dirty="0" smtClean="0">
                <a:latin typeface="方正大黑简体" pitchFamily="2" charset="-122"/>
                <a:ea typeface="方正大黑简体" pitchFamily="2" charset="-122"/>
              </a:rPr>
              <a:t>DAB</a:t>
            </a:r>
            <a:r>
              <a:rPr lang="zh-CN" altLang="en-US" b="1" dirty="0" smtClean="0">
                <a:latin typeface="方正大黑简体" pitchFamily="2" charset="-122"/>
                <a:ea typeface="方正大黑简体" pitchFamily="2" charset="-122"/>
              </a:rPr>
              <a:t>标准就是采用</a:t>
            </a:r>
            <a:r>
              <a:rPr lang="en-US" altLang="zh-CN" b="1" dirty="0" smtClean="0">
                <a:latin typeface="方正大黑简体" pitchFamily="2" charset="-122"/>
                <a:ea typeface="方正大黑简体" pitchFamily="2" charset="-122"/>
              </a:rPr>
              <a:t>OFDM</a:t>
            </a:r>
            <a:r>
              <a:rPr lang="zh-CN" altLang="en-US" b="1" dirty="0" smtClean="0">
                <a:latin typeface="方正大黑简体" pitchFamily="2" charset="-122"/>
                <a:ea typeface="方正大黑简体" pitchFamily="2" charset="-122"/>
              </a:rPr>
              <a:t>技术。</a:t>
            </a:r>
            <a:endParaRPr lang="zh-CN" altLang="en-US" b="1" dirty="0" smtClean="0">
              <a:latin typeface="方正大黑简体" pitchFamily="2" charset="-122"/>
              <a:ea typeface="方正大黑简体" pitchFamily="2" charset="-122"/>
            </a:endParaRPr>
          </a:p>
          <a:p>
            <a:pPr lvl="1">
              <a:lnSpc>
                <a:spcPct val="150000"/>
              </a:lnSpc>
              <a:buFont typeface="Wingdings" panose="05000000000000000000" pitchFamily="2" charset="2"/>
              <a:buNone/>
            </a:pPr>
            <a:r>
              <a:rPr lang="zh-CN" altLang="en-US" b="1" dirty="0" smtClean="0">
                <a:latin typeface="方正大黑简体" pitchFamily="2" charset="-122"/>
                <a:ea typeface="方正大黑简体" pitchFamily="2" charset="-122"/>
              </a:rPr>
              <a:t>③高清晰度电视</a:t>
            </a:r>
            <a:r>
              <a:rPr lang="en-US" altLang="zh-CN" b="1" dirty="0" smtClean="0">
                <a:latin typeface="方正大黑简体" pitchFamily="2" charset="-122"/>
                <a:ea typeface="方正大黑简体" pitchFamily="2" charset="-122"/>
              </a:rPr>
              <a:t>HDTV</a:t>
            </a:r>
            <a:r>
              <a:rPr lang="zh-CN" altLang="en-US" b="1" dirty="0" smtClean="0">
                <a:latin typeface="方正大黑简体" pitchFamily="2" charset="-122"/>
                <a:ea typeface="方正大黑简体" pitchFamily="2" charset="-122"/>
              </a:rPr>
              <a:t>的地面广播系统。</a:t>
            </a:r>
            <a:endParaRPr lang="zh-CN" altLang="en-US" b="1" dirty="0" smtClean="0">
              <a:latin typeface="方正大黑简体" pitchFamily="2" charset="-122"/>
              <a:ea typeface="方正大黑简体" pitchFamily="2" charset="-122"/>
            </a:endParaRPr>
          </a:p>
          <a:p>
            <a:pPr lvl="1">
              <a:lnSpc>
                <a:spcPct val="150000"/>
              </a:lnSpc>
              <a:buFont typeface="Wingdings" panose="05000000000000000000" pitchFamily="2" charset="2"/>
              <a:buNone/>
            </a:pPr>
            <a:r>
              <a:rPr lang="zh-CN" altLang="en-US" b="1" dirty="0" smtClean="0">
                <a:latin typeface="方正大黑简体" pitchFamily="2" charset="-122"/>
                <a:ea typeface="方正大黑简体" pitchFamily="2" charset="-122"/>
              </a:rPr>
              <a:t>④高速移动通信领域，比如它是第三代移动通信准备采用的后备技术之一。</a:t>
            </a:r>
            <a:endParaRPr lang="zh-CN" altLang="en-US" b="1" dirty="0" smtClean="0">
              <a:latin typeface="方正大黑简体" pitchFamily="2" charset="-122"/>
              <a:ea typeface="方正大黑简体" pitchFamily="2" charset="-122"/>
            </a:endParaRPr>
          </a:p>
        </p:txBody>
      </p:sp>
      <p:sp>
        <p:nvSpPr>
          <p:cNvPr id="604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4"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5"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3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4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5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5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5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5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54"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55"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045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323528" y="404664"/>
            <a:ext cx="7772400" cy="914400"/>
          </a:xfrm>
        </p:spPr>
        <p:txBody>
          <a:bodyPr>
            <a:normAutofit/>
          </a:bodyPr>
          <a:lstStyle/>
          <a:p>
            <a:pPr algn="l">
              <a:defRPr/>
            </a:pPr>
            <a:r>
              <a:rPr lang="en-US" altLang="zh-CN" sz="2800" b="1" dirty="0" smtClean="0">
                <a:solidFill>
                  <a:schemeClr val="tx1"/>
                </a:solidFill>
                <a:latin typeface="方正兰亭粗黑简体" pitchFamily="2" charset="-122"/>
                <a:ea typeface="方正兰亭粗黑简体" pitchFamily="2" charset="-122"/>
              </a:rPr>
              <a:t>2.</a:t>
            </a:r>
            <a:r>
              <a:rPr lang="zh-CN" altLang="en-US" sz="2800" b="1" dirty="0" smtClean="0">
                <a:solidFill>
                  <a:schemeClr val="tx1"/>
                </a:solidFill>
                <a:latin typeface="方正兰亭粗黑简体" pitchFamily="2" charset="-122"/>
                <a:ea typeface="方正兰亭粗黑简体" pitchFamily="2" charset="-122"/>
              </a:rPr>
              <a:t>分集技术的分类</a:t>
            </a:r>
            <a:endParaRPr lang="zh-CN" altLang="en-US" sz="2800" b="1" dirty="0" smtClean="0">
              <a:solidFill>
                <a:schemeClr val="tx1"/>
              </a:solidFill>
              <a:latin typeface="方正兰亭粗黑简体" pitchFamily="2" charset="-122"/>
              <a:ea typeface="方正兰亭粗黑简体" pitchFamily="2" charset="-122"/>
            </a:endParaRPr>
          </a:p>
        </p:txBody>
      </p:sp>
      <p:sp>
        <p:nvSpPr>
          <p:cNvPr id="4101" name="Rectangle 3"/>
          <p:cNvSpPr>
            <a:spLocks noGrp="1" noChangeArrowheads="1"/>
          </p:cNvSpPr>
          <p:nvPr>
            <p:ph type="body" sz="half" idx="1"/>
          </p:nvPr>
        </p:nvSpPr>
        <p:spPr>
          <a:xfrm>
            <a:off x="177800" y="1357298"/>
            <a:ext cx="8394728" cy="4730769"/>
          </a:xfrm>
        </p:spPr>
        <p:txBody>
          <a:bodyPr>
            <a:normAutofit/>
          </a:bodyPr>
          <a:lstStyle/>
          <a:p>
            <a:pPr eaLnBrk="1" hangingPunct="1">
              <a:lnSpc>
                <a:spcPct val="150000"/>
              </a:lnSpc>
              <a:spcBef>
                <a:spcPts val="600"/>
              </a:spcBef>
              <a:buClr>
                <a:schemeClr val="accent1">
                  <a:lumMod val="75000"/>
                </a:schemeClr>
              </a:buClr>
              <a:buNone/>
              <a:defRPr/>
            </a:pPr>
            <a:r>
              <a:rPr lang="en-US" altLang="zh-CN" b="1" dirty="0" smtClean="0">
                <a:latin typeface="方正大黑简体" pitchFamily="2" charset="-122"/>
                <a:ea typeface="方正大黑简体" pitchFamily="2" charset="-122"/>
              </a:rPr>
              <a:t>   </a:t>
            </a:r>
            <a:r>
              <a:rPr lang="zh-CN" altLang="en-US" b="1" dirty="0" smtClean="0">
                <a:latin typeface="方正大黑简体" pitchFamily="2" charset="-122"/>
                <a:ea typeface="方正大黑简体" pitchFamily="2" charset="-122"/>
              </a:rPr>
              <a:t>从“分”的角度划分</a:t>
            </a:r>
            <a:endParaRPr lang="zh-CN" altLang="en-US" b="1" dirty="0" smtClean="0">
              <a:latin typeface="方正大黑简体" pitchFamily="2" charset="-122"/>
              <a:ea typeface="方正大黑简体" pitchFamily="2" charset="-122"/>
            </a:endParaRPr>
          </a:p>
          <a:p>
            <a:pPr lvl="1" eaLnBrk="1" hangingPunct="1">
              <a:lnSpc>
                <a:spcPct val="150000"/>
              </a:lnSpc>
              <a:spcBef>
                <a:spcPts val="600"/>
              </a:spcBef>
              <a:buClr>
                <a:srgbClr val="0000FF"/>
              </a:buClr>
              <a:buFont typeface="Wingdings" panose="05000000000000000000" pitchFamily="2" charset="2"/>
              <a:buChar char="p"/>
              <a:defRPr/>
            </a:pPr>
            <a:r>
              <a:rPr lang="en-US" altLang="zh-CN" b="1" dirty="0" smtClean="0">
                <a:latin typeface="方正大黑简体" pitchFamily="2" charset="-122"/>
                <a:ea typeface="方正大黑简体" pitchFamily="2" charset="-122"/>
              </a:rPr>
              <a:t> </a:t>
            </a:r>
            <a:r>
              <a:rPr lang="zh-CN" altLang="en-US" b="1" dirty="0" smtClean="0">
                <a:latin typeface="方正大黑简体" pitchFamily="2" charset="-122"/>
                <a:ea typeface="方正大黑简体" pitchFamily="2" charset="-122"/>
              </a:rPr>
              <a:t>按接收信号样值的结构和统计特性</a:t>
            </a:r>
            <a:endParaRPr lang="en-US" altLang="zh-CN" b="1" dirty="0" smtClean="0">
              <a:latin typeface="方正大黑简体" pitchFamily="2" charset="-122"/>
              <a:ea typeface="方正大黑简体" pitchFamily="2" charset="-122"/>
            </a:endParaRPr>
          </a:p>
          <a:p>
            <a:pPr lvl="2">
              <a:lnSpc>
                <a:spcPct val="150000"/>
              </a:lnSpc>
              <a:spcBef>
                <a:spcPts val="600"/>
              </a:spcBef>
              <a:buClr>
                <a:srgbClr val="FF0000"/>
              </a:buClr>
              <a:buFont typeface="Wingdings" panose="05000000000000000000" pitchFamily="2" charset="2"/>
              <a:buChar char="ü"/>
              <a:defRPr/>
            </a:pPr>
            <a:r>
              <a:rPr lang="zh-CN" altLang="en-US" sz="2800" b="1" dirty="0" smtClean="0">
                <a:latin typeface="方正大黑简体" pitchFamily="2" charset="-122"/>
                <a:ea typeface="方正大黑简体" pitchFamily="2" charset="-122"/>
              </a:rPr>
              <a:t> 空间分集</a:t>
            </a:r>
            <a:endParaRPr lang="en-US" altLang="zh-CN" sz="2800" b="1" dirty="0" smtClean="0">
              <a:latin typeface="方正大黑简体" pitchFamily="2" charset="-122"/>
              <a:ea typeface="方正大黑简体" pitchFamily="2" charset="-122"/>
            </a:endParaRPr>
          </a:p>
          <a:p>
            <a:pPr lvl="2">
              <a:lnSpc>
                <a:spcPct val="150000"/>
              </a:lnSpc>
              <a:spcBef>
                <a:spcPts val="600"/>
              </a:spcBef>
              <a:buClr>
                <a:srgbClr val="FF0000"/>
              </a:buClr>
              <a:buFont typeface="Wingdings" panose="05000000000000000000" pitchFamily="2" charset="2"/>
              <a:buChar char="ü"/>
              <a:defRPr/>
            </a:pPr>
            <a:r>
              <a:rPr lang="en-US" altLang="zh-CN" sz="2800" b="1" dirty="0" smtClean="0">
                <a:latin typeface="方正大黑简体" pitchFamily="2" charset="-122"/>
                <a:ea typeface="方正大黑简体" pitchFamily="2" charset="-122"/>
              </a:rPr>
              <a:t> </a:t>
            </a:r>
            <a:r>
              <a:rPr lang="zh-CN" altLang="en-US" sz="2800" b="1" dirty="0" smtClean="0">
                <a:latin typeface="方正大黑简体" pitchFamily="2" charset="-122"/>
                <a:ea typeface="方正大黑简体" pitchFamily="2" charset="-122"/>
              </a:rPr>
              <a:t>频率分集</a:t>
            </a:r>
            <a:endParaRPr lang="en-US" altLang="zh-CN" sz="2800" b="1" dirty="0" smtClean="0">
              <a:latin typeface="方正大黑简体" pitchFamily="2" charset="-122"/>
              <a:ea typeface="方正大黑简体" pitchFamily="2" charset="-122"/>
            </a:endParaRPr>
          </a:p>
          <a:p>
            <a:pPr lvl="2">
              <a:lnSpc>
                <a:spcPct val="150000"/>
              </a:lnSpc>
              <a:spcBef>
                <a:spcPts val="600"/>
              </a:spcBef>
              <a:buClr>
                <a:srgbClr val="FF0000"/>
              </a:buClr>
              <a:buFont typeface="Wingdings" panose="05000000000000000000" pitchFamily="2" charset="2"/>
              <a:buChar char="ü"/>
              <a:defRPr/>
            </a:pPr>
            <a:r>
              <a:rPr lang="zh-CN" altLang="en-US" sz="2800" b="1" dirty="0" smtClean="0">
                <a:latin typeface="方正大黑简体" pitchFamily="2" charset="-122"/>
                <a:ea typeface="方正大黑简体" pitchFamily="2" charset="-122"/>
              </a:rPr>
              <a:t> 时间分集</a:t>
            </a:r>
            <a:endParaRPr lang="en-US" altLang="zh-CN" sz="2800" b="1" dirty="0" smtClean="0">
              <a:latin typeface="方正大黑简体" pitchFamily="2" charset="-122"/>
              <a:ea typeface="方正大黑简体" pitchFamily="2" charset="-122"/>
            </a:endParaRPr>
          </a:p>
          <a:p>
            <a:pPr lvl="2">
              <a:lnSpc>
                <a:spcPct val="150000"/>
              </a:lnSpc>
              <a:spcBef>
                <a:spcPts val="600"/>
              </a:spcBef>
              <a:buClr>
                <a:srgbClr val="FF0000"/>
              </a:buClr>
              <a:buFont typeface="Wingdings" panose="05000000000000000000" pitchFamily="2" charset="2"/>
              <a:buChar char="ü"/>
              <a:defRPr/>
            </a:pPr>
            <a:r>
              <a:rPr lang="en-US" altLang="zh-CN" sz="2800" b="1" dirty="0" smtClean="0">
                <a:latin typeface="方正大黑简体" pitchFamily="2" charset="-122"/>
                <a:ea typeface="方正大黑简体" pitchFamily="2" charset="-122"/>
              </a:rPr>
              <a:t> </a:t>
            </a:r>
            <a:r>
              <a:rPr lang="zh-CN" altLang="en-US" sz="2800" b="1" dirty="0" smtClean="0">
                <a:latin typeface="方正大黑简体" pitchFamily="2" charset="-122"/>
                <a:ea typeface="方正大黑简体" pitchFamily="2" charset="-122"/>
              </a:rPr>
              <a:t>极化分集</a:t>
            </a:r>
            <a:endParaRPr lang="zh-CN" altLang="en-US" sz="2800" b="1"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108585" y="116840"/>
            <a:ext cx="8874125" cy="5215255"/>
          </a:xfrm>
        </p:spPr>
        <p:txBody>
          <a:bodyPr/>
          <a:lstStyle/>
          <a:p>
            <a:pPr>
              <a:lnSpc>
                <a:spcPct val="150000"/>
              </a:lnSpc>
            </a:pPr>
            <a:r>
              <a:rPr lang="en-US" altLang="zh-CN" sz="2800" b="1" dirty="0" smtClean="0">
                <a:latin typeface="方正大黑简体" pitchFamily="2" charset="-122"/>
                <a:ea typeface="方正大黑简体" pitchFamily="2" charset="-122"/>
              </a:rPr>
              <a:t>   5.</a:t>
            </a:r>
            <a:r>
              <a:rPr lang="zh-CN" altLang="en-US" sz="2800" b="1" dirty="0" smtClean="0">
                <a:latin typeface="方正大黑简体" pitchFamily="2" charset="-122"/>
                <a:ea typeface="方正大黑简体" pitchFamily="2" charset="-122"/>
              </a:rPr>
              <a:t>多载波的主要优点与缺点</a:t>
            </a:r>
            <a:endParaRPr lang="en-US" altLang="zh-CN" sz="2800" b="1" dirty="0" smtClean="0">
              <a:latin typeface="方正大黑简体" pitchFamily="2" charset="-122"/>
              <a:ea typeface="方正大黑简体" pitchFamily="2" charset="-122"/>
            </a:endParaRPr>
          </a:p>
          <a:p>
            <a:pPr>
              <a:lnSpc>
                <a:spcPct val="130000"/>
              </a:lnSpc>
            </a:pPr>
            <a:r>
              <a:rPr lang="en-US" altLang="zh-CN" sz="2800" b="1" dirty="0" smtClean="0">
                <a:latin typeface="方正大黑简体" pitchFamily="2" charset="-122"/>
                <a:ea typeface="方正大黑简体" pitchFamily="2" charset="-122"/>
              </a:rPr>
              <a:t>   1</a:t>
            </a:r>
            <a:r>
              <a:rPr lang="zh-CN" altLang="en-US" sz="2800" b="1" dirty="0" smtClean="0">
                <a:latin typeface="方正大黑简体" pitchFamily="2" charset="-122"/>
                <a:ea typeface="方正大黑简体" pitchFamily="2" charset="-122"/>
              </a:rPr>
              <a:t>）</a:t>
            </a:r>
            <a:r>
              <a:rPr lang="zh-CN" altLang="zh-CN" sz="2800" b="1" dirty="0" smtClean="0">
                <a:latin typeface="方正大黑简体" pitchFamily="2" charset="-122"/>
                <a:ea typeface="方正大黑简体" pitchFamily="2" charset="-122"/>
              </a:rPr>
              <a:t>与单载波系统相比多载波的主要优点有：</a:t>
            </a:r>
            <a:endParaRPr lang="zh-CN" altLang="zh-CN" sz="2800" b="1" dirty="0" smtClean="0">
              <a:latin typeface="方正大黑简体" pitchFamily="2" charset="-122"/>
              <a:ea typeface="方正大黑简体" pitchFamily="2" charset="-122"/>
            </a:endParaRPr>
          </a:p>
          <a:p>
            <a:pPr lvl="1">
              <a:lnSpc>
                <a:spcPct val="130000"/>
              </a:lnSpc>
              <a:buFont typeface="Wingdings" panose="05000000000000000000" pitchFamily="2" charset="2"/>
              <a:buNone/>
            </a:pPr>
            <a:r>
              <a:rPr lang="zh-CN" altLang="zh-CN" b="1" dirty="0" smtClean="0">
                <a:latin typeface="方正大黑简体" pitchFamily="2" charset="-122"/>
                <a:ea typeface="方正大黑简体" pitchFamily="2" charset="-122"/>
              </a:rPr>
              <a:t>① </a:t>
            </a:r>
            <a:r>
              <a:rPr lang="en-US" altLang="zh-CN" b="1" dirty="0" smtClean="0">
                <a:latin typeface="方正大黑简体" pitchFamily="2" charset="-122"/>
                <a:ea typeface="方正大黑简体" pitchFamily="2" charset="-122"/>
              </a:rPr>
              <a:t>OFDM</a:t>
            </a:r>
            <a:r>
              <a:rPr lang="zh-CN" altLang="zh-CN" b="1" dirty="0" smtClean="0">
                <a:latin typeface="方正大黑简体" pitchFamily="2" charset="-122"/>
                <a:ea typeface="方正大黑简体" pitchFamily="2" charset="-122"/>
              </a:rPr>
              <a:t>系统对脉冲干扰的</a:t>
            </a:r>
            <a:r>
              <a:rPr lang="zh-CN" altLang="zh-CN" b="1" dirty="0" smtClean="0">
                <a:solidFill>
                  <a:srgbClr val="0000CC"/>
                </a:solidFill>
                <a:latin typeface="方正大黑简体" pitchFamily="2" charset="-122"/>
                <a:ea typeface="方正大黑简体" pitchFamily="2" charset="-122"/>
              </a:rPr>
              <a:t>抗干扰能力</a:t>
            </a:r>
            <a:r>
              <a:rPr lang="zh-CN" altLang="zh-CN" b="1" dirty="0" smtClean="0">
                <a:latin typeface="方正大黑简体" pitchFamily="2" charset="-122"/>
                <a:ea typeface="方正大黑简体" pitchFamily="2" charset="-122"/>
              </a:rPr>
              <a:t>要比单载波系统大得多，这是因为</a:t>
            </a:r>
            <a:r>
              <a:rPr lang="en-US" altLang="zh-CN" b="1" dirty="0" smtClean="0">
                <a:latin typeface="方正大黑简体" pitchFamily="2" charset="-122"/>
                <a:ea typeface="方正大黑简体" pitchFamily="2" charset="-122"/>
              </a:rPr>
              <a:t>OFDM</a:t>
            </a:r>
            <a:r>
              <a:rPr lang="zh-CN" altLang="zh-CN" b="1" dirty="0" smtClean="0">
                <a:latin typeface="方正大黑简体" pitchFamily="2" charset="-122"/>
                <a:ea typeface="方正大黑简体" pitchFamily="2" charset="-122"/>
              </a:rPr>
              <a:t>信号的解调是在一个很多的符号周期内积分，从而使脉冲干扰的影响得以分散。</a:t>
            </a:r>
            <a:endParaRPr lang="zh-CN" altLang="zh-CN" b="1" dirty="0" smtClean="0">
              <a:latin typeface="方正大黑简体" pitchFamily="2" charset="-122"/>
              <a:ea typeface="方正大黑简体" pitchFamily="2" charset="-122"/>
            </a:endParaRPr>
          </a:p>
          <a:p>
            <a:pPr lvl="1">
              <a:lnSpc>
                <a:spcPct val="130000"/>
              </a:lnSpc>
              <a:buFont typeface="Wingdings" panose="05000000000000000000" pitchFamily="2" charset="2"/>
              <a:buNone/>
            </a:pPr>
            <a:r>
              <a:rPr lang="zh-CN" altLang="zh-CN" b="1" dirty="0" smtClean="0">
                <a:latin typeface="方正大黑简体" pitchFamily="2" charset="-122"/>
                <a:ea typeface="方正大黑简体" pitchFamily="2" charset="-122"/>
                <a:sym typeface="+mn-ea"/>
              </a:rPr>
              <a:t>② </a:t>
            </a:r>
            <a:r>
              <a:rPr lang="zh-CN" altLang="zh-CN" b="1" dirty="0" smtClean="0">
                <a:solidFill>
                  <a:srgbClr val="0000CC"/>
                </a:solidFill>
                <a:latin typeface="方正大黑简体" pitchFamily="2" charset="-122"/>
                <a:ea typeface="方正大黑简体" pitchFamily="2" charset="-122"/>
                <a:sym typeface="+mn-ea"/>
              </a:rPr>
              <a:t>抗多径传播与频率选择性衰落能力强</a:t>
            </a:r>
            <a:r>
              <a:rPr lang="zh-CN" altLang="zh-CN" b="1" dirty="0" smtClean="0">
                <a:latin typeface="方正大黑简体" pitchFamily="2" charset="-122"/>
                <a:ea typeface="方正大黑简体" pitchFamily="2" charset="-122"/>
                <a:sym typeface="+mn-ea"/>
              </a:rPr>
              <a:t>，由于</a:t>
            </a:r>
            <a:r>
              <a:rPr lang="en-US" altLang="zh-CN" b="1" dirty="0" smtClean="0">
                <a:latin typeface="方正大黑简体" pitchFamily="2" charset="-122"/>
                <a:ea typeface="方正大黑简体" pitchFamily="2" charset="-122"/>
                <a:sym typeface="+mn-ea"/>
              </a:rPr>
              <a:t>OFDM</a:t>
            </a:r>
            <a:r>
              <a:rPr lang="zh-CN" altLang="zh-CN" b="1" dirty="0" smtClean="0">
                <a:latin typeface="方正大黑简体" pitchFamily="2" charset="-122"/>
                <a:ea typeface="方正大黑简体" pitchFamily="2" charset="-122"/>
                <a:sym typeface="+mn-ea"/>
              </a:rPr>
              <a:t>系统把信息分散到许多个载波上，大大降低了各子载波的信号速率，从而能减弱多径传播的影响，若再通过采用保护间隔的方法，甚至可以完全消除符号间干扰。</a:t>
            </a:r>
            <a:endParaRPr lang="zh-CN" altLang="zh-CN" b="1" dirty="0" smtClean="0">
              <a:latin typeface="方正大黑简体" pitchFamily="2" charset="-122"/>
              <a:ea typeface="方正大黑简体" pitchFamily="2" charset="-122"/>
            </a:endParaRPr>
          </a:p>
          <a:p>
            <a:pPr lvl="1">
              <a:lnSpc>
                <a:spcPct val="130000"/>
              </a:lnSpc>
              <a:buFont typeface="Wingdings" panose="05000000000000000000" pitchFamily="2" charset="2"/>
              <a:buNone/>
            </a:pPr>
            <a:endParaRPr lang="zh-CN" altLang="zh-CN" b="1" dirty="0" smtClean="0">
              <a:latin typeface="方正大黑简体" pitchFamily="2" charset="-122"/>
              <a:ea typeface="方正大黑简体" pitchFamily="2" charset="-122"/>
            </a:endParaRPr>
          </a:p>
        </p:txBody>
      </p:sp>
      <p:sp>
        <p:nvSpPr>
          <p:cNvPr id="5734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4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4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5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6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7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8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8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82"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83"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73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15265" y="908685"/>
            <a:ext cx="8639175" cy="4977130"/>
          </a:xfrm>
        </p:spPr>
        <p:txBody>
          <a:bodyPr/>
          <a:lstStyle/>
          <a:p>
            <a:pPr lvl="1">
              <a:lnSpc>
                <a:spcPct val="150000"/>
              </a:lnSpc>
              <a:buFont typeface="Wingdings" panose="05000000000000000000" pitchFamily="2" charset="2"/>
              <a:buNone/>
            </a:pPr>
            <a:r>
              <a:rPr lang="zh-CN" altLang="zh-CN" b="1" dirty="0" smtClean="0">
                <a:latin typeface="方正大黑简体" pitchFamily="2" charset="-122"/>
                <a:ea typeface="方正大黑简体" pitchFamily="2" charset="-122"/>
              </a:rPr>
              <a:t>③ 采用动态比特分配技术使系统达到最大比特率。通过选取各子信道，每个符号的比特数以及分配给各子信道的功率使总比特率最大。即要求各子信道功率分配应遵循信息论中的</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注水定理</a:t>
            </a:r>
            <a:r>
              <a:rPr lang="en-US" altLang="zh-CN" b="1" dirty="0" smtClean="0">
                <a:latin typeface="方正大黑简体" pitchFamily="2" charset="-122"/>
                <a:ea typeface="方正大黑简体" pitchFamily="2" charset="-122"/>
              </a:rPr>
              <a:t>”</a:t>
            </a:r>
            <a:r>
              <a:rPr lang="zh-CN" altLang="zh-CN" b="1" dirty="0" smtClean="0">
                <a:latin typeface="方正大黑简体" pitchFamily="2" charset="-122"/>
                <a:ea typeface="方正大黑简体" pitchFamily="2" charset="-122"/>
              </a:rPr>
              <a:t>，亦即优质信道多传送，较差信道少传送，劣质信道不传送的原则。</a:t>
            </a:r>
            <a:endParaRPr lang="zh-CN" altLang="zh-CN" b="1" dirty="0" smtClean="0">
              <a:latin typeface="方正大黑简体" pitchFamily="2" charset="-122"/>
              <a:ea typeface="方正大黑简体" pitchFamily="2" charset="-122"/>
            </a:endParaRPr>
          </a:p>
          <a:p>
            <a:pPr lvl="1">
              <a:lnSpc>
                <a:spcPct val="150000"/>
              </a:lnSpc>
              <a:buFont typeface="Wingdings" panose="05000000000000000000" pitchFamily="2" charset="2"/>
              <a:buNone/>
            </a:pPr>
            <a:r>
              <a:rPr lang="zh-CN" altLang="zh-CN" b="1" dirty="0" smtClean="0">
                <a:latin typeface="方正大黑简体" pitchFamily="2" charset="-122"/>
                <a:ea typeface="方正大黑简体" pitchFamily="2" charset="-122"/>
              </a:rPr>
              <a:t>④ 频谱效益比串行系统提高近一倍。</a:t>
            </a:r>
            <a:endParaRPr lang="zh-CN" altLang="zh-CN" b="1" dirty="0" smtClean="0">
              <a:latin typeface="方正大黑简体" pitchFamily="2" charset="-122"/>
              <a:ea typeface="方正大黑简体" pitchFamily="2" charset="-122"/>
            </a:endParaRPr>
          </a:p>
        </p:txBody>
      </p:sp>
      <p:sp>
        <p:nvSpPr>
          <p:cNvPr id="5837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7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7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7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7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76"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77"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7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7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8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3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40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40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4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4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4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40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406"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407"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84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323215" y="548640"/>
            <a:ext cx="8442960" cy="4977130"/>
          </a:xfrm>
        </p:spPr>
        <p:txBody>
          <a:bodyPr/>
          <a:lstStyle/>
          <a:p>
            <a:pPr>
              <a:lnSpc>
                <a:spcPct val="150000"/>
              </a:lnSpc>
            </a:pPr>
            <a:r>
              <a:rPr lang="en-US" altLang="zh-CN" sz="2800" b="1" dirty="0" smtClean="0">
                <a:latin typeface="方正大黑简体" pitchFamily="2" charset="-122"/>
                <a:ea typeface="方正大黑简体" pitchFamily="2" charset="-122"/>
              </a:rPr>
              <a:t>5.  </a:t>
            </a:r>
            <a:r>
              <a:rPr lang="zh-CN" altLang="zh-CN" sz="2800" b="1" dirty="0" smtClean="0">
                <a:latin typeface="方正大黑简体" pitchFamily="2" charset="-122"/>
                <a:ea typeface="方正大黑简体" pitchFamily="2" charset="-122"/>
              </a:rPr>
              <a:t>多载波系统的主要缺点：</a:t>
            </a:r>
            <a:endParaRPr lang="zh-CN" altLang="zh-CN" sz="2800" b="1" dirty="0" smtClean="0">
              <a:latin typeface="方正大黑简体" pitchFamily="2" charset="-122"/>
              <a:ea typeface="方正大黑简体" pitchFamily="2" charset="-122"/>
            </a:endParaRPr>
          </a:p>
          <a:p>
            <a:pPr lvl="1">
              <a:lnSpc>
                <a:spcPct val="150000"/>
              </a:lnSpc>
              <a:buFont typeface="Wingdings" panose="05000000000000000000" pitchFamily="2" charset="2"/>
              <a:buNone/>
            </a:pPr>
            <a:r>
              <a:rPr lang="zh-CN" altLang="en-US" b="1" dirty="0" smtClean="0">
                <a:latin typeface="方正大黑简体" pitchFamily="2" charset="-122"/>
                <a:ea typeface="方正大黑简体" pitchFamily="2" charset="-122"/>
              </a:rPr>
              <a:t>① 多载波通信系统对符号定时和载波频率偏差比单载波系统敏感。</a:t>
            </a:r>
            <a:endParaRPr lang="zh-CN" altLang="en-US" b="1" dirty="0" smtClean="0">
              <a:latin typeface="方正大黑简体" pitchFamily="2" charset="-122"/>
              <a:ea typeface="方正大黑简体" pitchFamily="2" charset="-122"/>
            </a:endParaRPr>
          </a:p>
          <a:p>
            <a:pPr lvl="1">
              <a:lnSpc>
                <a:spcPct val="150000"/>
              </a:lnSpc>
              <a:buFont typeface="Wingdings" panose="05000000000000000000" pitchFamily="2" charset="2"/>
              <a:buNone/>
            </a:pPr>
            <a:r>
              <a:rPr lang="zh-CN" altLang="en-US" b="1" dirty="0" smtClean="0">
                <a:latin typeface="方正大黑简体" pitchFamily="2" charset="-122"/>
                <a:ea typeface="方正大黑简体" pitchFamily="2" charset="-122"/>
              </a:rPr>
              <a:t>② 多载波信号是多个单载波信号的迭加，因此其峰值功率与平均功率的比值大于单载波系统，它对前端放大器的线性要求较高。</a:t>
            </a:r>
            <a:endParaRPr lang="zh-CN" altLang="en-US" b="1" dirty="0" smtClean="0">
              <a:latin typeface="方正大黑简体" pitchFamily="2" charset="-122"/>
              <a:ea typeface="方正大黑简体" pitchFamily="2" charset="-122"/>
            </a:endParaRPr>
          </a:p>
        </p:txBody>
      </p:sp>
      <p:sp>
        <p:nvSpPr>
          <p:cNvPr id="593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39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39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39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3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0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2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30"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31"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5943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827584" y="403652"/>
            <a:ext cx="8110538" cy="928688"/>
          </a:xfrm>
        </p:spPr>
        <p:txBody>
          <a:bodyPr/>
          <a:lstStyle/>
          <a:p>
            <a:pPr algn="l">
              <a:lnSpc>
                <a:spcPct val="150000"/>
              </a:lnSpc>
            </a:pPr>
            <a:r>
              <a:rPr lang="en-US" altLang="zh-CN" sz="3200" b="1" dirty="0">
                <a:solidFill>
                  <a:srgbClr val="0000CC"/>
                </a:solidFill>
              </a:rPr>
              <a:t>3.5.2 </a:t>
            </a:r>
            <a:r>
              <a:rPr lang="zh-CN" altLang="zh-CN" sz="3200" b="1" dirty="0" smtClean="0">
                <a:solidFill>
                  <a:srgbClr val="0000CC"/>
                </a:solidFill>
                <a:latin typeface="方正大黑简体" pitchFamily="2" charset="-122"/>
                <a:ea typeface="方正大黑简体" pitchFamily="2" charset="-122"/>
                <a:sym typeface="+mn-ea"/>
              </a:rPr>
              <a:t>正交频分复用</a:t>
            </a:r>
            <a:r>
              <a:rPr lang="en-US" altLang="zh-CN" sz="3200" b="1" dirty="0">
                <a:solidFill>
                  <a:srgbClr val="0000CC"/>
                </a:solidFill>
              </a:rPr>
              <a:t>OFDM</a:t>
            </a:r>
            <a:r>
              <a:rPr lang="zh-CN" altLang="zh-CN" sz="3200" b="1" dirty="0">
                <a:solidFill>
                  <a:srgbClr val="0000CC"/>
                </a:solidFill>
              </a:rPr>
              <a:t>调制</a:t>
            </a:r>
            <a:br>
              <a:rPr lang="zh-CN" altLang="zh-CN" sz="3200" b="1" dirty="0">
                <a:solidFill>
                  <a:srgbClr val="0000CC"/>
                </a:solidFill>
              </a:rPr>
            </a:br>
            <a:r>
              <a:rPr lang="en-US" altLang="zh-CN" sz="3200" b="1" dirty="0" smtClean="0">
                <a:solidFill>
                  <a:srgbClr val="0000CC"/>
                </a:solidFill>
              </a:rPr>
              <a:t>1.</a:t>
            </a:r>
            <a:r>
              <a:rPr lang="en-US" altLang="zh-CN" sz="3200" b="1" dirty="0" smtClean="0">
                <a:solidFill>
                  <a:srgbClr val="0000CC"/>
                </a:solidFill>
                <a:latin typeface="方正大黑简体" pitchFamily="2" charset="-122"/>
                <a:ea typeface="方正大黑简体" pitchFamily="2" charset="-122"/>
              </a:rPr>
              <a:t>OFDM</a:t>
            </a:r>
            <a:r>
              <a:rPr lang="zh-CN" altLang="en-US" sz="3200" b="1" dirty="0" smtClean="0">
                <a:solidFill>
                  <a:srgbClr val="0000CC"/>
                </a:solidFill>
                <a:latin typeface="方正大黑简体" pitchFamily="2" charset="-122"/>
                <a:ea typeface="方正大黑简体" pitchFamily="2" charset="-122"/>
              </a:rPr>
              <a:t>基本原理</a:t>
            </a:r>
            <a:endParaRPr lang="zh-CN" altLang="en-US" sz="3200" b="1" dirty="0" smtClean="0">
              <a:solidFill>
                <a:srgbClr val="0000CC"/>
              </a:solidFill>
              <a:latin typeface="方正大黑简体" pitchFamily="2" charset="-122"/>
              <a:ea typeface="方正大黑简体" pitchFamily="2" charset="-122"/>
            </a:endParaRPr>
          </a:p>
        </p:txBody>
      </p:sp>
      <p:sp>
        <p:nvSpPr>
          <p:cNvPr id="61443" name="内容占位符 2"/>
          <p:cNvSpPr>
            <a:spLocks noGrp="1"/>
          </p:cNvSpPr>
          <p:nvPr>
            <p:ph idx="1"/>
          </p:nvPr>
        </p:nvSpPr>
        <p:spPr>
          <a:xfrm>
            <a:off x="179705" y="1627505"/>
            <a:ext cx="8770620" cy="4977130"/>
          </a:xfrm>
        </p:spPr>
        <p:txBody>
          <a:bodyPr/>
          <a:lstStyle/>
          <a:p>
            <a:pPr>
              <a:lnSpc>
                <a:spcPct val="140000"/>
              </a:lnSpc>
            </a:pPr>
            <a:r>
              <a:rPr lang="en-US" altLang="zh-CN" sz="2800" b="1" dirty="0" smtClean="0">
                <a:latin typeface="方正大黑简体" pitchFamily="2" charset="-122"/>
                <a:ea typeface="方正大黑简体" pitchFamily="2" charset="-122"/>
              </a:rPr>
              <a:t>    OFDM</a:t>
            </a:r>
            <a:r>
              <a:rPr lang="zh-CN" altLang="zh-CN" sz="2800" b="1" dirty="0" smtClean="0">
                <a:latin typeface="方正大黑简体" pitchFamily="2" charset="-122"/>
                <a:ea typeface="方正大黑简体" pitchFamily="2" charset="-122"/>
              </a:rPr>
              <a:t>是一种特殊的多载波传输方案，其基本原理是把高速数据流串并变换为多个低速率数据流，在多个子载波上并行传输，这样并行子载波上的符号周期变长，从而多径时延扩展相对变小，减少了码间干扰的影响。</a:t>
            </a:r>
            <a:endParaRPr lang="en-US" altLang="zh-CN" sz="2800" b="1" dirty="0" smtClean="0">
              <a:latin typeface="方正大黑简体" pitchFamily="2" charset="-122"/>
              <a:ea typeface="方正大黑简体" pitchFamily="2" charset="-122"/>
            </a:endParaRPr>
          </a:p>
          <a:p>
            <a:pPr>
              <a:lnSpc>
                <a:spcPct val="140000"/>
              </a:lnSpc>
            </a:pPr>
            <a:r>
              <a:rPr lang="en-US" altLang="zh-CN" sz="2400" b="1" dirty="0" smtClean="0">
                <a:latin typeface="方正大黑简体" pitchFamily="2" charset="-122"/>
                <a:ea typeface="方正大黑简体" pitchFamily="2" charset="-122"/>
              </a:rPr>
              <a:t>     </a:t>
            </a:r>
            <a:endParaRPr lang="zh-CN" altLang="en-US" sz="2400" b="1" dirty="0" smtClean="0">
              <a:latin typeface="方正大黑简体" pitchFamily="2" charset="-122"/>
              <a:ea typeface="方正大黑简体" pitchFamily="2" charset="-122"/>
            </a:endParaRPr>
          </a:p>
        </p:txBody>
      </p:sp>
      <p:sp>
        <p:nvSpPr>
          <p:cNvPr id="61444"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45" name="Rectangle 6"/>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46" name="Rectangle 8"/>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47" name="Rectangle 6"/>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48" name="Rectangle 9"/>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49" name="Rectangle 1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0" name="Rectangle 16"/>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1" name="Rectangle 2"/>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2"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3" name="Rectangle 5"/>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4" name="Rectangle 2"/>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5"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6"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7" name="Rectangle 6"/>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8" name="Rectangle 2"/>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59"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0" name="Rectangle 6"/>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1" name="Rectangle 8"/>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2" name="Rectangle 6"/>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3"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4"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5" name="Rectangle 2"/>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6"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7"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8"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69"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0"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1" name="Rectangle 2"/>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2"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3" name="Rectangle 6"/>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4" name="Rectangle 8"/>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5" name="Rectangle 2"/>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6" name="Rectangle 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7" name="Rectangle 6"/>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8" name="Rectangle 6"/>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79" name="Rectangle 12"/>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80" name="Rectangle 14"/>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1481" name="Rectangle 2"/>
          <p:cNvSpPr>
            <a:spLocks noChangeArrowheads="1"/>
          </p:cNvSpPr>
          <p:nvPr/>
        </p:nvSpPr>
        <p:spPr bwMode="auto">
          <a:xfrm>
            <a:off x="0" y="2870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827584" y="260142"/>
            <a:ext cx="8110538" cy="928688"/>
          </a:xfrm>
        </p:spPr>
        <p:txBody>
          <a:bodyPr/>
          <a:lstStyle/>
          <a:p>
            <a:pPr algn="l">
              <a:lnSpc>
                <a:spcPct val="150000"/>
              </a:lnSpc>
            </a:pPr>
            <a:r>
              <a:rPr lang="en-US" altLang="zh-CN" sz="3200" b="1" dirty="0"/>
              <a:t>3.5.2 </a:t>
            </a:r>
            <a:r>
              <a:rPr lang="zh-CN" altLang="zh-CN" sz="3200" b="1" dirty="0" smtClean="0">
                <a:solidFill>
                  <a:srgbClr val="0000CC"/>
                </a:solidFill>
                <a:latin typeface="方正大黑简体" pitchFamily="2" charset="-122"/>
                <a:ea typeface="方正大黑简体" pitchFamily="2" charset="-122"/>
                <a:sym typeface="+mn-ea"/>
              </a:rPr>
              <a:t>正交频分复用</a:t>
            </a:r>
            <a:r>
              <a:rPr lang="en-US" altLang="zh-CN" sz="3200" b="1" dirty="0"/>
              <a:t>OFDM</a:t>
            </a:r>
            <a:r>
              <a:rPr lang="zh-CN" altLang="zh-CN" sz="3200" b="1" dirty="0"/>
              <a:t>调制</a:t>
            </a:r>
            <a:br>
              <a:rPr lang="zh-CN" altLang="zh-CN" sz="3200" b="1" dirty="0"/>
            </a:br>
            <a:r>
              <a:rPr lang="en-US" altLang="zh-CN" sz="3200" b="1" dirty="0" smtClean="0"/>
              <a:t>1.</a:t>
            </a:r>
            <a:r>
              <a:rPr lang="en-US" altLang="zh-CN" sz="3200" b="1" dirty="0" smtClean="0">
                <a:solidFill>
                  <a:schemeClr val="tx1"/>
                </a:solidFill>
                <a:latin typeface="方正大黑简体" pitchFamily="2" charset="-122"/>
                <a:ea typeface="方正大黑简体" pitchFamily="2" charset="-122"/>
              </a:rPr>
              <a:t>OFDM</a:t>
            </a:r>
            <a:r>
              <a:rPr lang="zh-CN" altLang="en-US" sz="3200" b="1" dirty="0" smtClean="0">
                <a:solidFill>
                  <a:schemeClr val="tx1"/>
                </a:solidFill>
                <a:latin typeface="方正大黑简体" pitchFamily="2" charset="-122"/>
                <a:ea typeface="方正大黑简体" pitchFamily="2" charset="-122"/>
              </a:rPr>
              <a:t>基本原理</a:t>
            </a:r>
            <a:endParaRPr lang="zh-CN" altLang="en-US" sz="3200" b="1" dirty="0" smtClean="0">
              <a:solidFill>
                <a:schemeClr val="tx1"/>
              </a:solidFill>
              <a:latin typeface="方正大黑简体" pitchFamily="2" charset="-122"/>
              <a:ea typeface="方正大黑简体" pitchFamily="2" charset="-122"/>
            </a:endParaRPr>
          </a:p>
        </p:txBody>
      </p:sp>
      <p:sp>
        <p:nvSpPr>
          <p:cNvPr id="61443" name="内容占位符 2"/>
          <p:cNvSpPr>
            <a:spLocks noGrp="1"/>
          </p:cNvSpPr>
          <p:nvPr>
            <p:ph idx="1"/>
          </p:nvPr>
        </p:nvSpPr>
        <p:spPr>
          <a:xfrm>
            <a:off x="755576" y="1556286"/>
            <a:ext cx="7924800" cy="4976813"/>
          </a:xfrm>
        </p:spPr>
        <p:txBody>
          <a:bodyPr/>
          <a:lstStyle/>
          <a:p>
            <a:pPr algn="just">
              <a:lnSpc>
                <a:spcPct val="140000"/>
              </a:lnSpc>
            </a:pPr>
            <a:r>
              <a:rPr lang="en-US" altLang="zh-CN" sz="2800" b="1" dirty="0" smtClean="0">
                <a:latin typeface="方正大黑简体" pitchFamily="2" charset="-122"/>
                <a:ea typeface="方正大黑简体" pitchFamily="2" charset="-122"/>
              </a:rPr>
              <a:t>    </a:t>
            </a:r>
            <a:r>
              <a:rPr lang="zh-CN" altLang="zh-CN" sz="2800" b="1" dirty="0" smtClean="0">
                <a:latin typeface="方正大黑简体" pitchFamily="2" charset="-122"/>
                <a:ea typeface="方正大黑简体" pitchFamily="2" charset="-122"/>
              </a:rPr>
              <a:t>通过采用循环前缀作为保护间隔，无线</a:t>
            </a:r>
            <a:r>
              <a:rPr lang="en-US" altLang="zh-CN" sz="2800" b="1" dirty="0" smtClean="0">
                <a:latin typeface="方正大黑简体" pitchFamily="2" charset="-122"/>
                <a:ea typeface="方正大黑简体" pitchFamily="2" charset="-122"/>
              </a:rPr>
              <a:t>OFDM</a:t>
            </a:r>
            <a:r>
              <a:rPr lang="zh-CN" altLang="zh-CN" sz="2800" b="1" dirty="0" smtClean="0">
                <a:latin typeface="方正大黑简体" pitchFamily="2" charset="-122"/>
                <a:ea typeface="方正大黑简体" pitchFamily="2" charset="-122"/>
              </a:rPr>
              <a:t>系统中可以完全消除符号间干扰</a:t>
            </a:r>
            <a:r>
              <a:rPr lang="en-US" altLang="zh-CN" sz="2800" b="1" dirty="0" smtClean="0">
                <a:latin typeface="方正大黑简体" pitchFamily="2" charset="-122"/>
                <a:ea typeface="方正大黑简体" pitchFamily="2" charset="-122"/>
              </a:rPr>
              <a:t>(ISI)</a:t>
            </a:r>
            <a:r>
              <a:rPr lang="zh-CN" altLang="zh-CN" sz="2800" b="1" dirty="0" smtClean="0">
                <a:latin typeface="方正大黑简体" pitchFamily="2" charset="-122"/>
                <a:ea typeface="方正大黑简体" pitchFamily="2" charset="-122"/>
              </a:rPr>
              <a:t>和子载波干扰</a:t>
            </a:r>
            <a:r>
              <a:rPr lang="en-US" altLang="zh-CN" sz="2800" b="1" dirty="0" smtClean="0">
                <a:latin typeface="方正大黑简体" pitchFamily="2" charset="-122"/>
                <a:ea typeface="方正大黑简体" pitchFamily="2" charset="-122"/>
              </a:rPr>
              <a:t>(ICI)</a:t>
            </a:r>
            <a:r>
              <a:rPr lang="zh-CN" altLang="zh-CN" sz="2800" b="1" dirty="0" smtClean="0">
                <a:latin typeface="方正大黑简体" pitchFamily="2" charset="-122"/>
                <a:ea typeface="方正大黑简体" pitchFamily="2" charset="-122"/>
              </a:rPr>
              <a:t>，与普通多载波方式不同的是，</a:t>
            </a:r>
            <a:r>
              <a:rPr lang="en-US" altLang="zh-CN" sz="2800" b="1" dirty="0" smtClean="0">
                <a:latin typeface="方正大黑简体" pitchFamily="2" charset="-122"/>
                <a:ea typeface="方正大黑简体" pitchFamily="2" charset="-122"/>
              </a:rPr>
              <a:t>OFDM</a:t>
            </a:r>
            <a:r>
              <a:rPr lang="zh-CN" altLang="zh-CN" sz="2800" b="1" dirty="0" smtClean="0">
                <a:latin typeface="方正大黑简体" pitchFamily="2" charset="-122"/>
                <a:ea typeface="方正大黑简体" pitchFamily="2" charset="-122"/>
              </a:rPr>
              <a:t>的各个</a:t>
            </a:r>
            <a:r>
              <a:rPr lang="zh-CN" altLang="zh-CN" sz="2800" b="1" dirty="0" smtClean="0">
                <a:solidFill>
                  <a:srgbClr val="0000CC"/>
                </a:solidFill>
                <a:latin typeface="方正大黑简体" pitchFamily="2" charset="-122"/>
                <a:ea typeface="方正大黑简体" pitchFamily="2" charset="-122"/>
              </a:rPr>
              <a:t>子载波相互正交，调制后的信号频谱可以相互重叠</a:t>
            </a:r>
            <a:r>
              <a:rPr lang="zh-CN" altLang="zh-CN" sz="2800" b="1" dirty="0" smtClean="0">
                <a:latin typeface="方正大黑简体" pitchFamily="2" charset="-122"/>
                <a:ea typeface="方正大黑简体" pitchFamily="2" charset="-122"/>
              </a:rPr>
              <a:t>，提高了频谱利用率，而且它可以利用</a:t>
            </a:r>
            <a:r>
              <a:rPr lang="en-US" altLang="zh-CN" sz="2800" b="1" dirty="0" smtClean="0">
                <a:latin typeface="方正大黑简体" pitchFamily="2" charset="-122"/>
                <a:ea typeface="方正大黑简体" pitchFamily="2" charset="-122"/>
              </a:rPr>
              <a:t>IDFT/DFT离散傅里叶</a:t>
            </a:r>
            <a:r>
              <a:rPr lang="en-US" altLang="zh-CN" sz="2800" b="1" dirty="0" smtClean="0">
                <a:latin typeface="方正大黑简体" pitchFamily="2" charset="-122"/>
                <a:ea typeface="方正大黑简体" pitchFamily="2" charset="-122"/>
                <a:sym typeface="+mn-ea"/>
              </a:rPr>
              <a:t>逆</a:t>
            </a:r>
            <a:r>
              <a:rPr lang="en-US" altLang="zh-CN" sz="2800" b="1" dirty="0" smtClean="0">
                <a:latin typeface="方正大黑简体" pitchFamily="2" charset="-122"/>
                <a:ea typeface="方正大黑简体" pitchFamily="2" charset="-122"/>
              </a:rPr>
              <a:t>变换/变换</a:t>
            </a:r>
            <a:r>
              <a:rPr lang="zh-CN" altLang="zh-CN" sz="2800" b="1" dirty="0" smtClean="0">
                <a:latin typeface="方正大黑简体" pitchFamily="2" charset="-122"/>
                <a:ea typeface="方正大黑简体" pitchFamily="2" charset="-122"/>
              </a:rPr>
              <a:t>实现调制和解调，易用</a:t>
            </a:r>
            <a:r>
              <a:rPr lang="en-US" altLang="zh-CN" sz="2800" b="1" dirty="0" smtClean="0">
                <a:latin typeface="方正大黑简体" pitchFamily="2" charset="-122"/>
                <a:ea typeface="方正大黑简体" pitchFamily="2" charset="-122"/>
              </a:rPr>
              <a:t>DSP</a:t>
            </a:r>
            <a:r>
              <a:rPr lang="zh-CN" altLang="zh-CN" sz="2800" b="1" dirty="0" smtClean="0">
                <a:latin typeface="方正大黑简体" pitchFamily="2" charset="-122"/>
                <a:ea typeface="方正大黑简体" pitchFamily="2" charset="-122"/>
              </a:rPr>
              <a:t>实现。</a:t>
            </a:r>
            <a:endParaRPr lang="zh-CN" altLang="zh-CN" sz="2800" b="1" dirty="0" smtClean="0">
              <a:latin typeface="方正大黑简体" pitchFamily="2" charset="-122"/>
              <a:ea typeface="方正大黑简体" pitchFamily="2" charset="-122"/>
            </a:endParaRPr>
          </a:p>
        </p:txBody>
      </p:sp>
      <p:sp>
        <p:nvSpPr>
          <p:cNvPr id="61444"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45" name="Rectangle 6"/>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46" name="Rectangle 8"/>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47" name="Rectangle 6"/>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48" name="Rectangle 9"/>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49" name="Rectangle 1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0" name="Rectangle 16"/>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1" name="Rectangle 2"/>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2"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3" name="Rectangle 5"/>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4" name="Rectangle 2"/>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5"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6"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7" name="Rectangle 6"/>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8" name="Rectangle 2"/>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59"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0" name="Rectangle 6"/>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1" name="Rectangle 8"/>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2" name="Rectangle 6"/>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3"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4"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5" name="Rectangle 2"/>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6"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7"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8"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69"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0"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1" name="Rectangle 2"/>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2"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3" name="Rectangle 6"/>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4" name="Rectangle 8"/>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5" name="Rectangle 2"/>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6" name="Rectangle 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7" name="Rectangle 6"/>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8" name="Rectangle 6"/>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79" name="Rectangle 12"/>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80" name="Rectangle 14"/>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
        <p:nvSpPr>
          <p:cNvPr id="61481" name="Rectangle 2"/>
          <p:cNvSpPr>
            <a:spLocks noChangeArrowheads="1"/>
          </p:cNvSpPr>
          <p:nvPr/>
        </p:nvSpPr>
        <p:spPr bwMode="auto">
          <a:xfrm>
            <a:off x="0" y="-55880"/>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200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6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6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6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1"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2"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7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8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4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50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50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50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625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pic>
        <p:nvPicPr>
          <p:cNvPr id="6250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1412776"/>
            <a:ext cx="8786813"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5" name="矩形 43"/>
          <p:cNvSpPr>
            <a:spLocks noChangeArrowheads="1"/>
          </p:cNvSpPr>
          <p:nvPr/>
        </p:nvSpPr>
        <p:spPr bwMode="auto">
          <a:xfrm>
            <a:off x="2771800" y="4653136"/>
            <a:ext cx="3538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spcBef>
                <a:spcPct val="0"/>
              </a:spcBef>
              <a:buFontTx/>
              <a:buNone/>
            </a:pPr>
            <a:r>
              <a:rPr lang="en-US" altLang="zh-CN" sz="2400" dirty="0">
                <a:latin typeface="方正大黑简体" pitchFamily="2" charset="-122"/>
                <a:ea typeface="方正大黑简体" pitchFamily="2" charset="-122"/>
              </a:rPr>
              <a:t>OFDM</a:t>
            </a:r>
            <a:r>
              <a:rPr lang="zh-CN" altLang="en-US" sz="2400" dirty="0">
                <a:latin typeface="方正大黑简体" pitchFamily="2" charset="-122"/>
                <a:ea typeface="方正大黑简体" pitchFamily="2" charset="-122"/>
              </a:rPr>
              <a:t>系统基本模型框图</a:t>
            </a:r>
            <a:endParaRPr lang="zh-CN" altLang="en-US" sz="2400" dirty="0">
              <a:latin typeface="方正大黑简体" pitchFamily="2" charset="-122"/>
              <a:ea typeface="方正大黑简体" pitchFamily="2" charset="-122"/>
            </a:endParaRPr>
          </a:p>
        </p:txBody>
      </p:sp>
      <p:sp>
        <p:nvSpPr>
          <p:cNvPr id="62506" name="标题 1"/>
          <p:cNvSpPr>
            <a:spLocks noGrp="1"/>
          </p:cNvSpPr>
          <p:nvPr>
            <p:ph type="title"/>
          </p:nvPr>
        </p:nvSpPr>
        <p:spPr>
          <a:xfrm>
            <a:off x="819150" y="285750"/>
            <a:ext cx="8110538" cy="928688"/>
          </a:xfrm>
        </p:spPr>
        <p:txBody>
          <a:bodyPr/>
          <a:lstStyle/>
          <a:p>
            <a:r>
              <a:rPr lang="zh-CN" altLang="en-US" sz="3600" smtClean="0">
                <a:solidFill>
                  <a:schemeClr val="bg1"/>
                </a:solidFill>
                <a:latin typeface="方正大黑简体" pitchFamily="2" charset="-122"/>
                <a:ea typeface="方正大黑简体" pitchFamily="2" charset="-122"/>
              </a:rPr>
              <a:t>二、</a:t>
            </a:r>
            <a:r>
              <a:rPr lang="en-US" altLang="zh-CN" sz="3600" smtClean="0">
                <a:solidFill>
                  <a:schemeClr val="bg1"/>
                </a:solidFill>
                <a:latin typeface="方正大黑简体" pitchFamily="2" charset="-122"/>
                <a:ea typeface="方正大黑简体" pitchFamily="2" charset="-122"/>
              </a:rPr>
              <a:t>OFDM</a:t>
            </a:r>
            <a:r>
              <a:rPr lang="zh-CN" altLang="en-US" sz="3600" smtClean="0">
                <a:solidFill>
                  <a:schemeClr val="bg1"/>
                </a:solidFill>
                <a:latin typeface="方正大黑简体" pitchFamily="2" charset="-122"/>
                <a:ea typeface="方正大黑简体" pitchFamily="2" charset="-122"/>
              </a:rPr>
              <a:t>基本原理</a:t>
            </a:r>
            <a:endParaRPr lang="en-US" altLang="zh-CN" sz="3600" smtClean="0">
              <a:solidFill>
                <a:schemeClr val="bg1"/>
              </a:solidFill>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4294967295"/>
          </p:nvPr>
        </p:nvSpPr>
        <p:spPr>
          <a:xfrm>
            <a:off x="539552" y="980728"/>
            <a:ext cx="7772400" cy="4267200"/>
          </a:xfrm>
        </p:spPr>
        <p:txBody>
          <a:bodyPr/>
          <a:lstStyle/>
          <a:p>
            <a:pPr algn="just" eaLnBrk="1" hangingPunct="1">
              <a:lnSpc>
                <a:spcPct val="150000"/>
              </a:lnSpc>
              <a:buFontTx/>
              <a:buNone/>
            </a:pPr>
            <a:r>
              <a:rPr lang="zh-CN" altLang="en-US" sz="2800" b="1" dirty="0" smtClean="0"/>
              <a:t>          在OFDM系统中， 将系统带宽B分为</a:t>
            </a:r>
            <a:r>
              <a:rPr lang="zh-CN" altLang="en-US" sz="2800" b="1" i="1" dirty="0" smtClean="0"/>
              <a:t>N</a:t>
            </a:r>
            <a:r>
              <a:rPr lang="zh-CN" altLang="en-US" sz="2800" b="1" dirty="0" smtClean="0"/>
              <a:t>个窄带的信道， 输入数据分配在</a:t>
            </a:r>
            <a:r>
              <a:rPr lang="zh-CN" altLang="en-US" sz="2800" b="1" i="1" dirty="0" smtClean="0"/>
              <a:t>N</a:t>
            </a:r>
            <a:r>
              <a:rPr lang="zh-CN" altLang="en-US" sz="2800" b="1" dirty="0" smtClean="0"/>
              <a:t>个子信道上传输。 </a:t>
            </a:r>
            <a:r>
              <a:rPr lang="zh-CN" altLang="en-US" sz="2800" b="1" dirty="0" smtClean="0">
                <a:solidFill>
                  <a:srgbClr val="FF0000"/>
                </a:solidFill>
              </a:rPr>
              <a:t>OFDM信号的符号长度</a:t>
            </a:r>
            <a:r>
              <a:rPr lang="zh-CN" altLang="en-US" sz="2800" b="1" i="1" dirty="0" smtClean="0">
                <a:solidFill>
                  <a:srgbClr val="FF0000"/>
                </a:solidFill>
              </a:rPr>
              <a:t>T</a:t>
            </a:r>
            <a:r>
              <a:rPr lang="zh-CN" altLang="en-US" sz="2800" b="1" baseline="-25000" dirty="0" smtClean="0">
                <a:solidFill>
                  <a:srgbClr val="FF0000"/>
                </a:solidFill>
              </a:rPr>
              <a:t>s</a:t>
            </a:r>
            <a:r>
              <a:rPr lang="zh-CN" altLang="en-US" sz="2800" b="1" dirty="0" smtClean="0">
                <a:solidFill>
                  <a:srgbClr val="FF0000"/>
                </a:solidFill>
              </a:rPr>
              <a:t>是单载波系统的</a:t>
            </a:r>
            <a:r>
              <a:rPr lang="zh-CN" altLang="en-US" sz="2800" b="1" i="1" dirty="0" smtClean="0">
                <a:solidFill>
                  <a:srgbClr val="FF0000"/>
                </a:solidFill>
              </a:rPr>
              <a:t>N</a:t>
            </a:r>
            <a:r>
              <a:rPr lang="zh-CN" altLang="en-US" sz="2800" b="1" dirty="0" smtClean="0">
                <a:solidFill>
                  <a:srgbClr val="FF0000"/>
                </a:solidFill>
              </a:rPr>
              <a:t>倍。 </a:t>
            </a:r>
            <a:endParaRPr lang="zh-CN" altLang="en-US" sz="2800" b="1" dirty="0" smtClean="0">
              <a:solidFill>
                <a:srgbClr val="FF0000"/>
              </a:solidFill>
            </a:endParaRP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4294967295"/>
          </p:nvPr>
        </p:nvSpPr>
        <p:spPr>
          <a:xfrm>
            <a:off x="533400" y="533400"/>
            <a:ext cx="7772400" cy="4267200"/>
          </a:xfrm>
        </p:spPr>
        <p:txBody>
          <a:bodyPr/>
          <a:lstStyle/>
          <a:p>
            <a:pPr algn="just" eaLnBrk="1" hangingPunct="1">
              <a:lnSpc>
                <a:spcPct val="150000"/>
              </a:lnSpc>
              <a:buFontTx/>
              <a:buNone/>
            </a:pPr>
            <a:r>
              <a:rPr lang="zh-CN" altLang="en-US" sz="2800" b="1" dirty="0" smtClean="0"/>
              <a:t>          OFDM信号由</a:t>
            </a:r>
            <a:r>
              <a:rPr lang="zh-CN" altLang="en-US" sz="2800" b="1" i="1" dirty="0" smtClean="0"/>
              <a:t>N</a:t>
            </a:r>
            <a:r>
              <a:rPr lang="zh-CN" altLang="en-US" sz="2800" b="1" dirty="0" smtClean="0"/>
              <a:t>个子载波组成，</a:t>
            </a:r>
            <a:r>
              <a:rPr lang="zh-CN" altLang="en-US" sz="2800" b="1" dirty="0" smtClean="0">
                <a:solidFill>
                  <a:srgbClr val="0000FF"/>
                </a:solidFill>
              </a:rPr>
              <a:t>子载波的间隔为Δ</a:t>
            </a:r>
            <a:r>
              <a:rPr lang="zh-CN" altLang="en-US" sz="2800" b="1" i="1" dirty="0" smtClean="0">
                <a:solidFill>
                  <a:srgbClr val="0000FF"/>
                </a:solidFill>
              </a:rPr>
              <a:t>f</a:t>
            </a:r>
            <a:r>
              <a:rPr lang="zh-CN" altLang="en-US" sz="2800" b="1" dirty="0" smtClean="0">
                <a:solidFill>
                  <a:srgbClr val="0000FF"/>
                </a:solidFill>
              </a:rPr>
              <a:t>（Δ</a:t>
            </a:r>
            <a:r>
              <a:rPr lang="zh-CN" altLang="en-US" sz="2800" b="1" i="1" dirty="0" smtClean="0">
                <a:solidFill>
                  <a:srgbClr val="0000FF"/>
                </a:solidFill>
              </a:rPr>
              <a:t>f</a:t>
            </a:r>
            <a:r>
              <a:rPr lang="zh-CN" altLang="en-US" sz="2800" b="1" dirty="0" smtClean="0">
                <a:solidFill>
                  <a:srgbClr val="0000FF"/>
                </a:solidFill>
              </a:rPr>
              <a:t> =1/</a:t>
            </a:r>
            <a:r>
              <a:rPr lang="zh-CN" altLang="en-US" sz="2800" b="1" i="1" dirty="0" smtClean="0">
                <a:solidFill>
                  <a:srgbClr val="0000FF"/>
                </a:solidFill>
              </a:rPr>
              <a:t>T</a:t>
            </a:r>
            <a:r>
              <a:rPr lang="zh-CN" altLang="en-US" sz="2800" b="1" baseline="-25000" dirty="0" smtClean="0">
                <a:solidFill>
                  <a:srgbClr val="0000FF"/>
                </a:solidFill>
              </a:rPr>
              <a:t>s</a:t>
            </a:r>
            <a:r>
              <a:rPr lang="zh-CN" altLang="en-US" sz="2800" b="1" dirty="0" smtClean="0"/>
              <a:t>）， </a:t>
            </a:r>
            <a:r>
              <a:rPr lang="zh-CN" altLang="en-US" sz="2800" b="1" dirty="0" smtClean="0">
                <a:solidFill>
                  <a:srgbClr val="FF5050"/>
                </a:solidFill>
              </a:rPr>
              <a:t>所有的子载波在</a:t>
            </a:r>
            <a:r>
              <a:rPr lang="zh-CN" altLang="en-US" sz="2800" b="1" i="1" dirty="0" smtClean="0">
                <a:solidFill>
                  <a:srgbClr val="FF5050"/>
                </a:solidFill>
              </a:rPr>
              <a:t>T</a:t>
            </a:r>
            <a:r>
              <a:rPr lang="zh-CN" altLang="en-US" sz="2800" b="1" baseline="-25000" dirty="0" smtClean="0">
                <a:solidFill>
                  <a:srgbClr val="FF5050"/>
                </a:solidFill>
              </a:rPr>
              <a:t>s</a:t>
            </a:r>
            <a:r>
              <a:rPr lang="zh-CN" altLang="en-US" sz="2800" b="1" dirty="0" smtClean="0">
                <a:solidFill>
                  <a:srgbClr val="FF5050"/>
                </a:solidFill>
              </a:rPr>
              <a:t>内是相互正交的</a:t>
            </a:r>
            <a:r>
              <a:rPr lang="zh-CN" altLang="en-US" sz="2800" b="1" dirty="0" smtClean="0"/>
              <a:t>。 在</a:t>
            </a:r>
            <a:r>
              <a:rPr lang="zh-CN" altLang="en-US" sz="2800" b="1" i="1" dirty="0" smtClean="0"/>
              <a:t>T</a:t>
            </a:r>
            <a:r>
              <a:rPr lang="zh-CN" altLang="en-US" sz="2800" b="1" baseline="-25000" dirty="0" smtClean="0"/>
              <a:t>s</a:t>
            </a:r>
            <a:r>
              <a:rPr lang="zh-CN" altLang="en-US" sz="2800" b="1" dirty="0" smtClean="0"/>
              <a:t>内， 第</a:t>
            </a:r>
            <a:r>
              <a:rPr lang="zh-CN" altLang="en-US" sz="2800" b="1" i="1" dirty="0" smtClean="0"/>
              <a:t>k</a:t>
            </a:r>
            <a:r>
              <a:rPr lang="zh-CN" altLang="en-US" sz="2800" b="1" dirty="0" smtClean="0"/>
              <a:t>个子载波可以用g</a:t>
            </a:r>
            <a:r>
              <a:rPr lang="zh-CN" altLang="en-US" sz="2800" b="1" i="1" baseline="-25000" dirty="0" smtClean="0"/>
              <a:t>k</a:t>
            </a:r>
            <a:r>
              <a:rPr lang="zh-CN" altLang="en-US" sz="2800" b="1" dirty="0" smtClean="0"/>
              <a:t>(</a:t>
            </a:r>
            <a:r>
              <a:rPr lang="zh-CN" altLang="en-US" sz="2800" b="1" i="1" dirty="0" smtClean="0"/>
              <a:t>t</a:t>
            </a:r>
            <a:r>
              <a:rPr lang="zh-CN" altLang="en-US" sz="2800" b="1" dirty="0" smtClean="0"/>
              <a:t>)来表示， </a:t>
            </a:r>
            <a:r>
              <a:rPr lang="zh-CN" altLang="en-US" sz="2800" b="1" i="1" dirty="0" smtClean="0"/>
              <a:t>k</a:t>
            </a:r>
            <a:r>
              <a:rPr lang="zh-CN" altLang="en-US" sz="2800" b="1" dirty="0" smtClean="0"/>
              <a:t> = 0, 1, </a:t>
            </a:r>
            <a:r>
              <a:rPr lang="zh-CN" altLang="en-US" sz="2800" b="1" dirty="0" smtClean="0">
                <a:latin typeface="Courier New" panose="02070309020205020404" pitchFamily="49" charset="0"/>
              </a:rPr>
              <a:t>…</a:t>
            </a:r>
            <a:r>
              <a:rPr lang="zh-CN" altLang="en-US" sz="2800" b="1" dirty="0" smtClean="0"/>
              <a:t>, </a:t>
            </a:r>
            <a:r>
              <a:rPr lang="zh-CN" altLang="en-US" sz="2800" b="1" i="1" dirty="0" smtClean="0"/>
              <a:t>N</a:t>
            </a:r>
            <a:r>
              <a:rPr lang="zh-CN" altLang="en-US" sz="2800" b="1" dirty="0" smtClean="0"/>
              <a:t>-1。 </a:t>
            </a:r>
            <a:endParaRPr lang="zh-CN" altLang="en-US" sz="2800" b="1" dirty="0" smtClean="0"/>
          </a:p>
        </p:txBody>
      </p:sp>
      <p:pic>
        <p:nvPicPr>
          <p:cNvPr id="1679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3501008"/>
            <a:ext cx="5700713"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64770" y="118745"/>
            <a:ext cx="9518650" cy="850265"/>
          </a:xfrm>
        </p:spPr>
        <p:txBody>
          <a:bodyPr/>
          <a:lstStyle/>
          <a:p>
            <a:pPr algn="l"/>
            <a:r>
              <a:rPr lang="zh-CN" altLang="en-US" sz="2800" b="1" dirty="0" smtClean="0">
                <a:solidFill>
                  <a:srgbClr val="FF0000"/>
                </a:solidFill>
                <a:effectLst>
                  <a:outerShdw blurRad="38100" dist="38100" dir="2700000" algn="tl">
                    <a:srgbClr val="000000">
                      <a:alpha val="43137"/>
                    </a:srgbClr>
                  </a:outerShdw>
                </a:effectLst>
              </a:rPr>
              <a:t>     缺点：</a:t>
            </a:r>
            <a:r>
              <a:rPr lang="zh-CN" altLang="zh-CN" sz="2800" b="1" dirty="0" smtClean="0">
                <a:solidFill>
                  <a:srgbClr val="FF0000"/>
                </a:solidFill>
                <a:effectLst>
                  <a:outerShdw blurRad="38100" dist="38100" dir="2700000" algn="tl">
                    <a:srgbClr val="000000">
                      <a:alpha val="43137"/>
                    </a:srgbClr>
                  </a:outerShdw>
                </a:effectLst>
              </a:rPr>
              <a:t>存在码间干扰</a:t>
            </a:r>
            <a:endParaRPr lang="zh-CN" altLang="zh-CN" sz="2800" b="1" dirty="0" smtClean="0">
              <a:solidFill>
                <a:srgbClr val="FF0000"/>
              </a:solidFill>
              <a:effectLst>
                <a:outerShdw blurRad="38100" dist="38100" dir="2700000" algn="tl">
                  <a:srgbClr val="000000">
                    <a:alpha val="43137"/>
                  </a:srgbClr>
                </a:outerShdw>
              </a:effectLst>
            </a:endParaRPr>
          </a:p>
        </p:txBody>
      </p:sp>
      <p:sp>
        <p:nvSpPr>
          <p:cNvPr id="65539" name="Rectangle 3"/>
          <p:cNvSpPr>
            <a:spLocks noGrp="1" noChangeArrowheads="1"/>
          </p:cNvSpPr>
          <p:nvPr>
            <p:ph type="body" idx="4294967295"/>
          </p:nvPr>
        </p:nvSpPr>
        <p:spPr>
          <a:xfrm>
            <a:off x="109220" y="766445"/>
            <a:ext cx="8989695" cy="4467225"/>
          </a:xfrm>
        </p:spPr>
        <p:txBody>
          <a:bodyPr/>
          <a:lstStyle/>
          <a:p>
            <a:pPr>
              <a:lnSpc>
                <a:spcPct val="150000"/>
              </a:lnSpc>
              <a:buFont typeface="Arial" panose="020B0604020202020204" pitchFamily="34" charset="0"/>
              <a:buChar char="•"/>
            </a:pPr>
            <a:r>
              <a:rPr lang="zh-CN" altLang="en-US" dirty="0" smtClean="0"/>
              <a:t>       </a:t>
            </a:r>
            <a:r>
              <a:rPr lang="zh-CN" altLang="en-US" sz="2800" b="1" dirty="0" smtClean="0"/>
              <a:t>随着数据速率的不断提高，高速数据通信的性能不仅受到噪声的影响，更主要受到来自于无线信道时延扩展造成的码间干扰。当发送信号的周期小于时延扩展时将发生严重的码间干扰，性能下降。</a:t>
            </a:r>
            <a:endParaRPr lang="zh-CN" altLang="en-US" sz="2800" b="1" dirty="0" smtClean="0"/>
          </a:p>
          <a:p>
            <a:pPr>
              <a:lnSpc>
                <a:spcPct val="150000"/>
              </a:lnSpc>
              <a:buFont typeface="Arial" panose="020B0604020202020204" pitchFamily="34" charset="0"/>
              <a:buChar char="•"/>
            </a:pPr>
            <a:r>
              <a:rPr lang="zh-CN" altLang="en-US" sz="2800" dirty="0" smtClean="0">
                <a:sym typeface="+mn-ea"/>
              </a:rPr>
              <a:t>  </a:t>
            </a:r>
            <a:r>
              <a:rPr lang="en-US" altLang="zh-CN" sz="2800" dirty="0" smtClean="0">
                <a:sym typeface="+mn-ea"/>
              </a:rPr>
              <a:t>     </a:t>
            </a:r>
            <a:r>
              <a:rPr lang="zh-CN" altLang="en-US" sz="2800" b="1" dirty="0" smtClean="0">
                <a:sym typeface="+mn-ea"/>
              </a:rPr>
              <a:t>为了消除码间干扰，通常要引入</a:t>
            </a:r>
            <a:r>
              <a:rPr lang="zh-CN" altLang="en-US" sz="2800" b="1" dirty="0" smtClean="0">
                <a:solidFill>
                  <a:srgbClr val="0000CC"/>
                </a:solidFill>
                <a:sym typeface="+mn-ea"/>
              </a:rPr>
              <a:t>保护间隔T</a:t>
            </a:r>
            <a:r>
              <a:rPr lang="zh-CN" altLang="en-US" sz="2800" b="1" baseline="-25000" dirty="0" smtClean="0">
                <a:solidFill>
                  <a:srgbClr val="0000CC"/>
                </a:solidFill>
                <a:sym typeface="+mn-ea"/>
              </a:rPr>
              <a:t>G</a:t>
            </a:r>
            <a:r>
              <a:rPr lang="zh-CN" altLang="en-US" sz="2800" b="1" dirty="0" smtClean="0">
                <a:sym typeface="+mn-ea"/>
              </a:rPr>
              <a:t>，通常它的选取应</a:t>
            </a:r>
            <a:r>
              <a:rPr lang="zh-CN" altLang="en-US" sz="2800" b="1" dirty="0" smtClean="0">
                <a:solidFill>
                  <a:srgbClr val="0000CC"/>
                </a:solidFill>
                <a:sym typeface="+mn-ea"/>
              </a:rPr>
              <a:t>大于无线信道中的最大多径的时延的长度</a:t>
            </a:r>
            <a:r>
              <a:rPr lang="zh-CN" altLang="en-US" sz="2800" b="1" dirty="0" smtClean="0">
                <a:sym typeface="+mn-ea"/>
              </a:rPr>
              <a:t>，以保证前后码元之间不会发生干扰</a:t>
            </a:r>
            <a:endParaRPr lang="zh-CN" altLang="en-US" sz="2800" b="1"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227965" y="188595"/>
            <a:ext cx="9361805" cy="3018155"/>
          </a:xfrm>
        </p:spPr>
        <p:txBody>
          <a:bodyPr/>
          <a:lstStyle/>
          <a:p>
            <a:pPr eaLnBrk="1" hangingPunct="1">
              <a:lnSpc>
                <a:spcPct val="150000"/>
              </a:lnSpc>
              <a:buFontTx/>
              <a:buNone/>
            </a:pPr>
            <a:r>
              <a:rPr lang="zh-CN" altLang="en-US" dirty="0" smtClean="0"/>
              <a:t>     </a:t>
            </a:r>
            <a:r>
              <a:rPr lang="zh-CN" altLang="en-US" sz="2800" b="1" dirty="0" smtClean="0"/>
              <a:t>   </a:t>
            </a:r>
            <a:r>
              <a:rPr lang="en-US" altLang="zh-CN" sz="2800" b="1" dirty="0" smtClean="0"/>
              <a:t> </a:t>
            </a:r>
            <a:r>
              <a:rPr lang="zh-CN" altLang="en-US" sz="2800" b="1" dirty="0" smtClean="0"/>
              <a:t>但空闲的保护间隔可能会发生载波间的干扰，导致</a:t>
            </a:r>
            <a:r>
              <a:rPr lang="zh-CN" altLang="en-US" sz="2800" b="1" dirty="0" smtClean="0">
                <a:solidFill>
                  <a:srgbClr val="0000CC"/>
                </a:solidFill>
                <a:sym typeface="+mn-ea"/>
              </a:rPr>
              <a:t>第一载波和第二载波之间的</a:t>
            </a:r>
            <a:r>
              <a:rPr lang="zh-CN" altLang="en-US" sz="2800" b="1" dirty="0" smtClean="0">
                <a:solidFill>
                  <a:srgbClr val="0000CC"/>
                </a:solidFill>
              </a:rPr>
              <a:t>周期个数之差不是整数倍</a:t>
            </a:r>
            <a:r>
              <a:rPr lang="zh-CN" altLang="en-US" sz="2800" b="1" dirty="0" smtClean="0"/>
              <a:t>，子载波的</a:t>
            </a:r>
            <a:r>
              <a:rPr lang="zh-CN" altLang="en-US" sz="2800" b="1" dirty="0" smtClean="0">
                <a:solidFill>
                  <a:srgbClr val="0000CC"/>
                </a:solidFill>
              </a:rPr>
              <a:t>正交性会被破坏</a:t>
            </a:r>
            <a:r>
              <a:rPr lang="zh-CN" altLang="en-US" sz="2800" b="1" dirty="0" smtClean="0"/>
              <a:t>，</a:t>
            </a:r>
            <a:r>
              <a:rPr lang="zh-CN" altLang="en-US" sz="2800" b="1" dirty="0" smtClean="0">
                <a:sym typeface="+mn-ea"/>
              </a:rPr>
              <a:t>解调时会出现干扰。</a:t>
            </a:r>
            <a:endParaRPr lang="zh-CN" altLang="en-US" sz="2800" b="1" baseline="-25000" dirty="0" smtClean="0"/>
          </a:p>
          <a:p>
            <a:pPr eaLnBrk="1" hangingPunct="1">
              <a:lnSpc>
                <a:spcPct val="150000"/>
              </a:lnSpc>
              <a:buFontTx/>
              <a:buNone/>
            </a:pPr>
            <a:endParaRPr lang="zh-CN" altLang="en-US" sz="2800" b="1" dirty="0" smtClean="0"/>
          </a:p>
          <a:p>
            <a:pPr eaLnBrk="1" hangingPunct="1">
              <a:lnSpc>
                <a:spcPct val="150000"/>
              </a:lnSpc>
              <a:buFontTx/>
              <a:buNone/>
            </a:pPr>
            <a:r>
              <a:rPr lang="zh-CN" altLang="en-US" sz="2800" b="1" dirty="0" smtClean="0"/>
              <a:t> </a:t>
            </a:r>
            <a:endParaRPr lang="zh-CN" altLang="en-US" sz="2800" b="1" baseline="-25000" dirty="0" smtClean="0"/>
          </a:p>
        </p:txBody>
      </p:sp>
      <p:graphicFrame>
        <p:nvGraphicFramePr>
          <p:cNvPr id="68611" name="Object 3"/>
          <p:cNvGraphicFramePr>
            <a:graphicFrameLocks noChangeAspect="1"/>
          </p:cNvGraphicFramePr>
          <p:nvPr>
            <p:custDataLst>
              <p:tags r:id="rId1"/>
            </p:custDataLst>
          </p:nvPr>
        </p:nvGraphicFramePr>
        <p:xfrm>
          <a:off x="1445260" y="2564765"/>
          <a:ext cx="5950585" cy="3738880"/>
        </p:xfrm>
        <a:graphic>
          <a:graphicData uri="http://schemas.openxmlformats.org/presentationml/2006/ole">
            <mc:AlternateContent xmlns:mc="http://schemas.openxmlformats.org/markup-compatibility/2006">
              <mc:Choice xmlns:v="urn:schemas-microsoft-com:vml" Requires="v">
                <p:oleObj spid="_x0000_s168969" name="" r:id="rId2" imgW="2153285" imgH="1496060" progId="">
                  <p:embed/>
                </p:oleObj>
              </mc:Choice>
              <mc:Fallback>
                <p:oleObj name="" r:id="rId2" imgW="2153285" imgH="1496060" progId="">
                  <p:embed/>
                  <p:pic>
                    <p:nvPicPr>
                      <p:cNvPr id="0" name="图片 1689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260" y="2564765"/>
                        <a:ext cx="5950585" cy="373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800128" y="300022"/>
            <a:ext cx="7772400" cy="9144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rPr>
              <a:t>三、分集技术的分类</a:t>
            </a:r>
            <a:endParaRPr lang="zh-CN" altLang="en-US" sz="3600" dirty="0" smtClean="0">
              <a:solidFill>
                <a:schemeClr val="bg1"/>
              </a:solidFill>
              <a:latin typeface="方正兰亭粗黑简体" pitchFamily="2" charset="-122"/>
              <a:ea typeface="方正兰亭粗黑简体" pitchFamily="2" charset="-122"/>
            </a:endParaRPr>
          </a:p>
        </p:txBody>
      </p:sp>
      <p:sp>
        <p:nvSpPr>
          <p:cNvPr id="4101" name="Rectangle 3"/>
          <p:cNvSpPr>
            <a:spLocks noGrp="1" noChangeArrowheads="1"/>
          </p:cNvSpPr>
          <p:nvPr>
            <p:ph type="body" sz="half" idx="1"/>
          </p:nvPr>
        </p:nvSpPr>
        <p:spPr>
          <a:xfrm>
            <a:off x="177800" y="1357298"/>
            <a:ext cx="8394728" cy="4730769"/>
          </a:xfrm>
        </p:spPr>
        <p:txBody>
          <a:bodyPr>
            <a:normAutofit/>
          </a:bodyPr>
          <a:lstStyle/>
          <a:p>
            <a:pPr eaLnBrk="1" hangingPunct="1">
              <a:lnSpc>
                <a:spcPct val="150000"/>
              </a:lnSpc>
              <a:spcBef>
                <a:spcPts val="600"/>
              </a:spcBef>
              <a:buClr>
                <a:schemeClr val="accent1">
                  <a:lumMod val="75000"/>
                </a:schemeClr>
              </a:buClr>
              <a:buNone/>
              <a:defRPr/>
            </a:pPr>
            <a:r>
              <a:rPr lang="en-US" altLang="zh-CN" sz="3600" dirty="0" smtClean="0">
                <a:solidFill>
                  <a:srgbClr val="000099"/>
                </a:solidFill>
                <a:latin typeface="方正大黑简体" pitchFamily="2" charset="-122"/>
                <a:ea typeface="方正大黑简体" pitchFamily="2" charset="-122"/>
              </a:rPr>
              <a:t>   </a:t>
            </a:r>
            <a:r>
              <a:rPr lang="zh-CN" altLang="en-US" sz="3600" b="1" dirty="0" smtClean="0">
                <a:latin typeface="方正大黑简体" pitchFamily="2" charset="-122"/>
                <a:ea typeface="方正大黑简体" pitchFamily="2" charset="-122"/>
              </a:rPr>
              <a:t>从“集”的角度划分</a:t>
            </a:r>
            <a:endParaRPr lang="zh-CN" altLang="en-US" sz="3600" b="1" dirty="0" smtClean="0">
              <a:latin typeface="方正大黑简体" pitchFamily="2" charset="-122"/>
              <a:ea typeface="方正大黑简体" pitchFamily="2" charset="-122"/>
            </a:endParaRPr>
          </a:p>
          <a:p>
            <a:pPr lvl="1" eaLnBrk="1" hangingPunct="1">
              <a:lnSpc>
                <a:spcPct val="150000"/>
              </a:lnSpc>
              <a:spcBef>
                <a:spcPts val="600"/>
              </a:spcBef>
              <a:buClr>
                <a:srgbClr val="0000FF"/>
              </a:buClr>
              <a:buFont typeface="Wingdings" panose="05000000000000000000" pitchFamily="2" charset="2"/>
              <a:buChar char="p"/>
              <a:defRPr/>
            </a:pPr>
            <a:r>
              <a:rPr lang="zh-CN" altLang="en-US" sz="3200" b="1" dirty="0" smtClean="0">
                <a:latin typeface="方正大黑简体" pitchFamily="2" charset="-122"/>
                <a:ea typeface="方正大黑简体" pitchFamily="2" charset="-122"/>
              </a:rPr>
              <a:t> 按集合、合并方式</a:t>
            </a:r>
            <a:endParaRPr lang="en-US" altLang="zh-CN" sz="3200" b="1" dirty="0" smtClean="0">
              <a:latin typeface="方正大黑简体" pitchFamily="2" charset="-122"/>
              <a:ea typeface="方正大黑简体" pitchFamily="2" charset="-122"/>
            </a:endParaRPr>
          </a:p>
          <a:p>
            <a:pPr lvl="2">
              <a:lnSpc>
                <a:spcPct val="150000"/>
              </a:lnSpc>
              <a:spcBef>
                <a:spcPts val="600"/>
              </a:spcBef>
              <a:buClr>
                <a:srgbClr val="FF0000"/>
              </a:buClr>
              <a:buFont typeface="Wingdings" panose="05000000000000000000" pitchFamily="2" charset="2"/>
              <a:buChar char="ü"/>
              <a:defRPr/>
            </a:pPr>
            <a:r>
              <a:rPr lang="en-US" altLang="zh-CN" sz="3200" b="1" dirty="0" smtClean="0">
                <a:latin typeface="方正大黑简体" pitchFamily="2" charset="-122"/>
                <a:ea typeface="方正大黑简体" pitchFamily="2" charset="-122"/>
              </a:rPr>
              <a:t>  </a:t>
            </a:r>
            <a:r>
              <a:rPr lang="zh-CN" altLang="en-US" sz="3200" b="1" dirty="0" smtClean="0">
                <a:latin typeface="方正大黑简体" pitchFamily="2" charset="-122"/>
                <a:ea typeface="方正大黑简体" pitchFamily="2" charset="-122"/>
              </a:rPr>
              <a:t>选择式合并</a:t>
            </a:r>
            <a:endParaRPr lang="en-US" altLang="zh-CN" sz="3200" b="1" dirty="0" smtClean="0">
              <a:latin typeface="方正大黑简体" pitchFamily="2" charset="-122"/>
              <a:ea typeface="方正大黑简体" pitchFamily="2" charset="-122"/>
            </a:endParaRPr>
          </a:p>
          <a:p>
            <a:pPr lvl="2">
              <a:lnSpc>
                <a:spcPct val="150000"/>
              </a:lnSpc>
              <a:spcBef>
                <a:spcPts val="600"/>
              </a:spcBef>
              <a:buClr>
                <a:srgbClr val="FF0000"/>
              </a:buClr>
              <a:buFont typeface="Wingdings" panose="05000000000000000000" pitchFamily="2" charset="2"/>
              <a:buChar char="ü"/>
              <a:defRPr/>
            </a:pPr>
            <a:r>
              <a:rPr lang="en-US" altLang="zh-CN" sz="3200" b="1" dirty="0" smtClean="0">
                <a:latin typeface="方正大黑简体" pitchFamily="2" charset="-122"/>
                <a:ea typeface="方正大黑简体" pitchFamily="2" charset="-122"/>
              </a:rPr>
              <a:t>  </a:t>
            </a:r>
            <a:r>
              <a:rPr lang="zh-CN" altLang="en-US" sz="3200" b="1" dirty="0" smtClean="0">
                <a:latin typeface="方正大黑简体" pitchFamily="2" charset="-122"/>
                <a:ea typeface="方正大黑简体" pitchFamily="2" charset="-122"/>
              </a:rPr>
              <a:t>等增益合并</a:t>
            </a:r>
            <a:endParaRPr lang="en-US" altLang="zh-CN" sz="3200" b="1" dirty="0" smtClean="0">
              <a:latin typeface="方正大黑简体" pitchFamily="2" charset="-122"/>
              <a:ea typeface="方正大黑简体" pitchFamily="2" charset="-122"/>
            </a:endParaRPr>
          </a:p>
          <a:p>
            <a:pPr lvl="2">
              <a:lnSpc>
                <a:spcPct val="150000"/>
              </a:lnSpc>
              <a:spcBef>
                <a:spcPts val="600"/>
              </a:spcBef>
              <a:buClr>
                <a:srgbClr val="FF0000"/>
              </a:buClr>
              <a:buFont typeface="Wingdings" panose="05000000000000000000" pitchFamily="2" charset="2"/>
              <a:buChar char="ü"/>
              <a:defRPr/>
            </a:pPr>
            <a:r>
              <a:rPr lang="en-US" altLang="zh-CN" sz="3200" b="1" dirty="0" smtClean="0">
                <a:latin typeface="方正大黑简体" pitchFamily="2" charset="-122"/>
                <a:ea typeface="方正大黑简体" pitchFamily="2" charset="-122"/>
              </a:rPr>
              <a:t>  </a:t>
            </a:r>
            <a:r>
              <a:rPr lang="zh-CN" altLang="en-US" sz="3200" b="1" dirty="0" smtClean="0">
                <a:latin typeface="方正大黑简体" pitchFamily="2" charset="-122"/>
                <a:ea typeface="方正大黑简体" pitchFamily="2" charset="-122"/>
              </a:rPr>
              <a:t>最大比合并</a:t>
            </a:r>
            <a:endParaRPr lang="zh-CN" altLang="en-US" sz="3200" b="1"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4294967295"/>
          </p:nvPr>
        </p:nvSpPr>
        <p:spPr>
          <a:xfrm>
            <a:off x="-168910" y="404495"/>
            <a:ext cx="9333865" cy="935990"/>
          </a:xfrm>
        </p:spPr>
        <p:txBody>
          <a:bodyPr/>
          <a:lstStyle/>
          <a:p>
            <a:pPr eaLnBrk="1" hangingPunct="1">
              <a:buFontTx/>
              <a:buNone/>
            </a:pPr>
            <a:r>
              <a:rPr lang="zh-CN" altLang="en-US" dirty="0" smtClean="0"/>
              <a:t>          </a:t>
            </a:r>
            <a:r>
              <a:rPr lang="zh-CN" altLang="en-US" sz="2800" b="1" dirty="0" smtClean="0"/>
              <a:t>为了解决子载波干扰，可将子载波延拓一个保护间隔（加循环前缀</a:t>
            </a:r>
            <a:r>
              <a:rPr lang="en-US" altLang="zh-CN" sz="2800" b="1" dirty="0" smtClean="0"/>
              <a:t>CP</a:t>
            </a:r>
            <a:r>
              <a:rPr lang="zh-CN" altLang="en-US" sz="2800" b="1" dirty="0" smtClean="0"/>
              <a:t>），即将每个</a:t>
            </a:r>
            <a:r>
              <a:rPr lang="en-US" altLang="zh-CN" sz="2800" b="1" dirty="0" smtClean="0"/>
              <a:t>O</a:t>
            </a:r>
            <a:r>
              <a:rPr lang="en-US" altLang="zh-CN" sz="2800" b="1" dirty="0" smtClean="0"/>
              <a:t>FDM</a:t>
            </a:r>
            <a:r>
              <a:rPr lang="zh-CN" altLang="en-US" sz="2800" b="1" dirty="0" smtClean="0"/>
              <a:t>的尾部一段复制到符号之前，增加了冗余信息，不破坏子载波的正交性</a:t>
            </a:r>
            <a:endParaRPr lang="zh-CN" altLang="en-US" sz="2800" b="1" dirty="0" smtClean="0"/>
          </a:p>
          <a:p>
            <a:pPr eaLnBrk="1" hangingPunct="1">
              <a:buFontTx/>
              <a:buNone/>
            </a:pPr>
            <a:endParaRPr lang="zh-CN" altLang="en-US" sz="2800" b="1" dirty="0" smtClean="0"/>
          </a:p>
        </p:txBody>
      </p:sp>
      <p:pic>
        <p:nvPicPr>
          <p:cNvPr id="1720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1" y="1988721"/>
            <a:ext cx="5773737"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4294967295"/>
          </p:nvPr>
        </p:nvSpPr>
        <p:spPr>
          <a:xfrm>
            <a:off x="2400300" y="5949315"/>
            <a:ext cx="4343400" cy="533400"/>
          </a:xfrm>
        </p:spPr>
        <p:txBody>
          <a:bodyPr/>
          <a:lstStyle/>
          <a:p>
            <a:pPr eaLnBrk="1" hangingPunct="1">
              <a:lnSpc>
                <a:spcPct val="120000"/>
              </a:lnSpc>
              <a:buFontTx/>
              <a:buNone/>
            </a:pPr>
            <a:r>
              <a:rPr lang="zh-CN" altLang="en-US" sz="2400" b="1" smtClean="0"/>
              <a:t>图</a:t>
            </a:r>
            <a:r>
              <a:rPr lang="en-US" altLang="zh-CN" sz="2400" b="1" smtClean="0"/>
              <a:t>   </a:t>
            </a:r>
            <a:r>
              <a:rPr lang="zh-CN" altLang="en-US" sz="2400" b="1" smtClean="0"/>
              <a:t>OFDM系统的实现框图 </a:t>
            </a:r>
            <a:endParaRPr lang="zh-CN" altLang="en-US" sz="2400" b="1" smtClean="0"/>
          </a:p>
        </p:txBody>
      </p:sp>
      <p:graphicFrame>
        <p:nvGraphicFramePr>
          <p:cNvPr id="72707" name="Object 3"/>
          <p:cNvGraphicFramePr>
            <a:graphicFrameLocks noChangeAspect="1"/>
          </p:cNvGraphicFramePr>
          <p:nvPr/>
        </p:nvGraphicFramePr>
        <p:xfrm>
          <a:off x="194310" y="1484630"/>
          <a:ext cx="8735060" cy="4298950"/>
        </p:xfrm>
        <a:graphic>
          <a:graphicData uri="http://schemas.openxmlformats.org/presentationml/2006/ole">
            <mc:AlternateContent xmlns:mc="http://schemas.openxmlformats.org/markup-compatibility/2006">
              <mc:Choice xmlns:v="urn:schemas-microsoft-com:vml" Requires="v">
                <p:oleObj spid="_x0000_s171017" name="" r:id="rId1" imgW="4152900" imgH="1643380" progId="">
                  <p:embed/>
                </p:oleObj>
              </mc:Choice>
              <mc:Fallback>
                <p:oleObj name="" r:id="rId1" imgW="4152900" imgH="1643380" progId="">
                  <p:embed/>
                  <p:pic>
                    <p:nvPicPr>
                      <p:cNvPr id="0" name="图片 171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 y="1484630"/>
                        <a:ext cx="873506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5"/>
          <p:cNvSpPr txBox="1">
            <a:spLocks noChangeArrowheads="1"/>
          </p:cNvSpPr>
          <p:nvPr/>
        </p:nvSpPr>
        <p:spPr bwMode="auto">
          <a:xfrm>
            <a:off x="533400" y="260648"/>
            <a:ext cx="8305800" cy="113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50000"/>
              </a:lnSpc>
              <a:spcBef>
                <a:spcPct val="50000"/>
              </a:spcBef>
              <a:buFontTx/>
              <a:buNone/>
            </a:pPr>
            <a:r>
              <a:rPr lang="zh-CN" altLang="en-US" sz="2400" dirty="0"/>
              <a:t>　　</a:t>
            </a:r>
            <a:r>
              <a:rPr lang="zh-CN" altLang="en-US" sz="2400" b="1" dirty="0"/>
              <a:t>利用离散反傅立叶变换（</a:t>
            </a:r>
            <a:r>
              <a:rPr lang="en-US" altLang="zh-CN" sz="2400" b="1" dirty="0"/>
              <a:t>IDFT</a:t>
            </a:r>
            <a:r>
              <a:rPr lang="zh-CN" altLang="en-US" sz="2400" b="1" dirty="0"/>
              <a:t>）或快速反傅立叶变换</a:t>
            </a:r>
            <a:r>
              <a:rPr lang="en-US" altLang="zh-CN" sz="2400" b="1" dirty="0"/>
              <a:t>(IFFT)</a:t>
            </a:r>
            <a:r>
              <a:rPr lang="zh-CN" altLang="en-US" sz="2400" b="1" dirty="0"/>
              <a:t>实现的</a:t>
            </a:r>
            <a:r>
              <a:rPr lang="en-US" altLang="zh-CN" sz="2400" b="1" dirty="0"/>
              <a:t>OFDM</a:t>
            </a:r>
            <a:r>
              <a:rPr lang="zh-CN" altLang="en-US" sz="2400" b="1" dirty="0"/>
              <a:t>基带</a:t>
            </a:r>
            <a:r>
              <a:rPr lang="zh-CN" altLang="en-US" sz="2400" b="1" dirty="0" smtClean="0"/>
              <a:t>系统。</a:t>
            </a:r>
            <a:endParaRPr lang="zh-CN" altLang="en-US" sz="2400" b="1" dirty="0">
              <a:solidFill>
                <a:srgbClr val="FF5050"/>
              </a:solidFill>
            </a:endParaRPr>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7"/>
          <p:cNvSpPr txBox="1">
            <a:spLocks noChangeArrowheads="1"/>
          </p:cNvSpPr>
          <p:nvPr/>
        </p:nvSpPr>
        <p:spPr bwMode="auto">
          <a:xfrm>
            <a:off x="395536" y="548680"/>
            <a:ext cx="84582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50000"/>
              </a:lnSpc>
              <a:buFontTx/>
              <a:buNone/>
            </a:pPr>
            <a:r>
              <a:rPr lang="zh-CN" altLang="en-US" sz="2400" b="1" dirty="0"/>
              <a:t>　　</a:t>
            </a:r>
            <a:r>
              <a:rPr lang="en-US" altLang="zh-CN" sz="2800" b="1" dirty="0"/>
              <a:t>2. </a:t>
            </a:r>
            <a:r>
              <a:rPr lang="en-US" altLang="zh-CN" sz="2800" b="1" dirty="0">
                <a:solidFill>
                  <a:srgbClr val="FF5050"/>
                </a:solidFill>
              </a:rPr>
              <a:t>OFDM</a:t>
            </a:r>
            <a:r>
              <a:rPr lang="zh-CN" altLang="en-US" sz="2800" b="1" dirty="0">
                <a:solidFill>
                  <a:srgbClr val="FF5050"/>
                </a:solidFill>
              </a:rPr>
              <a:t>信号的特征与性能</a:t>
            </a:r>
            <a:r>
              <a:rPr lang="zh-CN" altLang="en-US" sz="2800" b="1" dirty="0"/>
              <a:t> </a:t>
            </a:r>
            <a:endParaRPr lang="zh-CN" altLang="en-US" sz="2800" b="1" dirty="0"/>
          </a:p>
          <a:p>
            <a:pPr algn="just" eaLnBrk="1" hangingPunct="1">
              <a:lnSpc>
                <a:spcPct val="150000"/>
              </a:lnSpc>
              <a:buFontTx/>
              <a:buNone/>
            </a:pPr>
            <a:r>
              <a:rPr lang="zh-CN" altLang="en-US" sz="2800" b="1" dirty="0"/>
              <a:t>        </a:t>
            </a:r>
            <a:r>
              <a:rPr lang="en-US" altLang="zh-CN" sz="2800" b="1" dirty="0"/>
              <a:t>1) OFDM</a:t>
            </a:r>
            <a:r>
              <a:rPr lang="zh-CN" altLang="en-US" sz="2800" b="1" dirty="0"/>
              <a:t>信号峰值功率与平均功率比</a:t>
            </a:r>
            <a:endParaRPr lang="zh-CN" altLang="en-US" sz="2800" b="1" dirty="0"/>
          </a:p>
          <a:p>
            <a:pPr algn="just" eaLnBrk="1" hangingPunct="1">
              <a:lnSpc>
                <a:spcPct val="150000"/>
              </a:lnSpc>
              <a:buFontTx/>
              <a:buNone/>
            </a:pPr>
            <a:r>
              <a:rPr lang="zh-CN" altLang="en-US" sz="2800" b="1" dirty="0"/>
              <a:t>        与单载波系统相比， 由于</a:t>
            </a:r>
            <a:r>
              <a:rPr lang="en-US" altLang="zh-CN" sz="2800" b="1" dirty="0"/>
              <a:t>OFDM</a:t>
            </a:r>
            <a:r>
              <a:rPr lang="zh-CN" altLang="en-US" sz="2800" b="1" dirty="0"/>
              <a:t>符号是由多个独立的经过调制的子载波信号相加而成的， 这样的合成信号就有可能产生比较大的峰值功率</a:t>
            </a:r>
            <a:r>
              <a:rPr lang="en-US" altLang="zh-CN" sz="2800" b="1" dirty="0"/>
              <a:t>(Peak Power)</a:t>
            </a:r>
            <a:r>
              <a:rPr lang="zh-CN" altLang="en-US" sz="2800" b="1" dirty="0"/>
              <a:t>， </a:t>
            </a:r>
            <a:r>
              <a:rPr lang="zh-CN" altLang="en-US" sz="2800" b="1" dirty="0">
                <a:solidFill>
                  <a:srgbClr val="FF5050"/>
                </a:solidFill>
              </a:rPr>
              <a:t>由此会带来较大的峰值平均功率比</a:t>
            </a:r>
            <a:endParaRPr lang="zh-CN" altLang="en-US" sz="2800" b="1" dirty="0"/>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67544" y="476672"/>
            <a:ext cx="8382000"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50000"/>
              </a:lnSpc>
              <a:spcBef>
                <a:spcPct val="50000"/>
              </a:spcBef>
              <a:buFontTx/>
              <a:buNone/>
            </a:pPr>
            <a:r>
              <a:rPr lang="zh-CN" altLang="en-US" sz="2400" dirty="0">
                <a:latin typeface="宋体" panose="02010600030101010101" pitchFamily="2" charset="-122"/>
              </a:rPr>
              <a:t>　　</a:t>
            </a:r>
            <a:r>
              <a:rPr lang="zh-CN" altLang="en-US" sz="2800" b="1" dirty="0">
                <a:latin typeface="宋体" panose="02010600030101010101" pitchFamily="2" charset="-122"/>
              </a:rPr>
              <a:t>由于一般的功率放大器都不是线性的，而且其动态范围也是有限的，所以当</a:t>
            </a:r>
            <a:r>
              <a:rPr lang="en-US" altLang="zh-CN" sz="2800" b="1" dirty="0">
                <a:latin typeface="宋体" panose="02010600030101010101" pitchFamily="2" charset="-122"/>
              </a:rPr>
              <a:t>OFDM</a:t>
            </a:r>
            <a:r>
              <a:rPr lang="zh-CN" altLang="en-US" sz="2800" b="1" dirty="0">
                <a:latin typeface="宋体" panose="02010600030101010101" pitchFamily="2" charset="-122"/>
              </a:rPr>
              <a:t>系统内这种变化范围较大的信号通过非线性部件</a:t>
            </a:r>
            <a:r>
              <a:rPr lang="en-US" altLang="zh-CN" sz="2800" b="1" dirty="0">
                <a:latin typeface="宋体" panose="02010600030101010101" pitchFamily="2" charset="-122"/>
              </a:rPr>
              <a:t>(</a:t>
            </a:r>
            <a:r>
              <a:rPr lang="zh-CN" altLang="en-US" sz="2800" b="1" dirty="0">
                <a:latin typeface="宋体" panose="02010600030101010101" pitchFamily="2" charset="-122"/>
              </a:rPr>
              <a:t>例如进入放大器的非线性区域</a:t>
            </a:r>
            <a:r>
              <a:rPr lang="en-US" altLang="zh-CN" sz="2800" b="1" dirty="0">
                <a:latin typeface="宋体" panose="02010600030101010101" pitchFamily="2" charset="-122"/>
              </a:rPr>
              <a:t>)</a:t>
            </a:r>
            <a:r>
              <a:rPr lang="zh-CN" altLang="en-US" sz="2800" b="1" dirty="0">
                <a:latin typeface="宋体" panose="02010600030101010101" pitchFamily="2" charset="-122"/>
              </a:rPr>
              <a:t>时，信号会产生非线性失真，产生谐波，造成较明显的频谱扩展干扰以及带内信号畸变，导致整个系统性能的下降，而且同时还会增加</a:t>
            </a:r>
            <a:r>
              <a:rPr lang="en-US" altLang="zh-CN" sz="2800" b="1" dirty="0">
                <a:latin typeface="宋体" panose="02010600030101010101" pitchFamily="2" charset="-122"/>
              </a:rPr>
              <a:t>A</a:t>
            </a:r>
            <a:r>
              <a:rPr lang="zh-CN" altLang="en-US" sz="2800" b="1" dirty="0">
                <a:latin typeface="宋体" panose="02010600030101010101" pitchFamily="2" charset="-122"/>
              </a:rPr>
              <a:t>／</a:t>
            </a:r>
            <a:r>
              <a:rPr lang="en-US" altLang="zh-CN" sz="2800" b="1" dirty="0">
                <a:latin typeface="宋体" panose="02010600030101010101" pitchFamily="2" charset="-122"/>
              </a:rPr>
              <a:t>D</a:t>
            </a:r>
            <a:r>
              <a:rPr lang="zh-CN" altLang="en-US" sz="2800" b="1" dirty="0">
                <a:latin typeface="宋体" panose="02010600030101010101" pitchFamily="2" charset="-122"/>
              </a:rPr>
              <a:t>和</a:t>
            </a:r>
            <a:r>
              <a:rPr lang="en-US" altLang="zh-CN" sz="2800" b="1" dirty="0">
                <a:latin typeface="宋体" panose="02010600030101010101" pitchFamily="2" charset="-122"/>
              </a:rPr>
              <a:t>D</a:t>
            </a:r>
            <a:r>
              <a:rPr lang="zh-CN" altLang="en-US" sz="2800" b="1" dirty="0">
                <a:latin typeface="宋体" panose="02010600030101010101" pitchFamily="2" charset="-122"/>
              </a:rPr>
              <a:t>／</a:t>
            </a:r>
            <a:r>
              <a:rPr lang="en-US" altLang="zh-CN" sz="2800" b="1" dirty="0">
                <a:latin typeface="宋体" panose="02010600030101010101" pitchFamily="2" charset="-122"/>
              </a:rPr>
              <a:t>A</a:t>
            </a:r>
            <a:r>
              <a:rPr lang="zh-CN" altLang="en-US" sz="2800" b="1" dirty="0">
                <a:latin typeface="宋体" panose="02010600030101010101" pitchFamily="2" charset="-122"/>
              </a:rPr>
              <a:t>转换器的复杂度并且降低它们的准确性。</a:t>
            </a:r>
            <a:endParaRPr lang="zh-CN" altLang="en-US" sz="2800" b="1" dirty="0">
              <a:latin typeface="宋体" panose="02010600030101010101" pitchFamily="2" charset="-122"/>
            </a:endParaRPr>
          </a:p>
          <a:p>
            <a:pPr algn="just" eaLnBrk="1" hangingPunct="1">
              <a:lnSpc>
                <a:spcPct val="150000"/>
              </a:lnSpc>
              <a:spcBef>
                <a:spcPct val="50000"/>
              </a:spcBef>
              <a:buFontTx/>
              <a:buNone/>
            </a:pPr>
            <a:r>
              <a:rPr lang="zh-CN" altLang="en-US" sz="2800" b="1" dirty="0">
                <a:latin typeface="宋体" panose="02010600030101010101" pitchFamily="2" charset="-122"/>
              </a:rPr>
              <a:t>　　</a:t>
            </a:r>
            <a:r>
              <a:rPr lang="zh-CN" altLang="en-US" sz="2800" b="1" dirty="0"/>
              <a:t> </a:t>
            </a:r>
            <a:endParaRPr lang="zh-CN" altLang="en-US" sz="2800" b="1" dirty="0"/>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4294967295"/>
          </p:nvPr>
        </p:nvSpPr>
        <p:spPr>
          <a:xfrm>
            <a:off x="533400" y="908050"/>
            <a:ext cx="7772400" cy="5187950"/>
          </a:xfrm>
        </p:spPr>
        <p:txBody>
          <a:bodyPr/>
          <a:lstStyle/>
          <a:p>
            <a:pPr eaLnBrk="1" hangingPunct="1">
              <a:lnSpc>
                <a:spcPct val="150000"/>
              </a:lnSpc>
              <a:buFontTx/>
              <a:buNone/>
            </a:pPr>
            <a:r>
              <a:rPr lang="zh-CN" altLang="en-US" dirty="0" smtClean="0"/>
              <a:t>        </a:t>
            </a:r>
            <a:r>
              <a:rPr lang="zh-CN" altLang="en-US" dirty="0" smtClean="0">
                <a:solidFill>
                  <a:srgbClr val="0000CC"/>
                </a:solidFill>
              </a:rPr>
              <a:t>  </a:t>
            </a:r>
            <a:r>
              <a:rPr lang="zh-CN" altLang="en-US" b="1" dirty="0" smtClean="0">
                <a:solidFill>
                  <a:srgbClr val="0000CC"/>
                </a:solidFill>
              </a:rPr>
              <a:t>峰均比</a:t>
            </a:r>
            <a:r>
              <a:rPr lang="en-US" altLang="zh-CN" b="1" dirty="0" smtClean="0">
                <a:solidFill>
                  <a:srgbClr val="0000CC"/>
                </a:solidFill>
              </a:rPr>
              <a:t>(</a:t>
            </a:r>
            <a:r>
              <a:rPr lang="zh-CN" altLang="en-US" sz="2800" b="1" dirty="0" smtClean="0">
                <a:solidFill>
                  <a:srgbClr val="0000CC"/>
                </a:solidFill>
              </a:rPr>
              <a:t>PAR</a:t>
            </a:r>
            <a:r>
              <a:rPr lang="en-US" altLang="zh-CN" sz="2800" b="1" dirty="0" smtClean="0">
                <a:solidFill>
                  <a:srgbClr val="0000CC"/>
                </a:solidFill>
              </a:rPr>
              <a:t>)</a:t>
            </a:r>
            <a:r>
              <a:rPr lang="zh-CN" altLang="en-US" sz="2800" b="1" dirty="0" smtClean="0"/>
              <a:t>较大是OFDM系统所面临的一个重要问题，必须要考虑如何减小大峰值功率信号的出现概率，从而避免非线性失真的出现。</a:t>
            </a:r>
            <a:endParaRPr lang="zh-CN" altLang="en-US" sz="2800" b="1" dirty="0" smtClean="0"/>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4294967295"/>
          </p:nvPr>
        </p:nvSpPr>
        <p:spPr>
          <a:xfrm>
            <a:off x="533400" y="908050"/>
            <a:ext cx="7772400" cy="5187950"/>
          </a:xfrm>
        </p:spPr>
        <p:txBody>
          <a:bodyPr/>
          <a:lstStyle/>
          <a:p>
            <a:pPr eaLnBrk="1" hangingPunct="1">
              <a:lnSpc>
                <a:spcPct val="150000"/>
              </a:lnSpc>
              <a:buFontTx/>
              <a:buNone/>
            </a:pPr>
            <a:r>
              <a:rPr lang="zh-CN" altLang="en-US" dirty="0" smtClean="0"/>
              <a:t>         </a:t>
            </a:r>
            <a:r>
              <a:rPr lang="zh-CN" altLang="en-US" sz="2800" b="1" dirty="0" smtClean="0"/>
              <a:t>克服这一问题最传统的方法是采用大动态范围的线性放大器，或者对非线性放大器的工作点进行补偿，但是这样所带来的缺点就是功率放大器的效率会大大降低，绝大部分能量都将转化为热能被浪费掉。</a:t>
            </a:r>
            <a:endParaRPr lang="zh-CN" altLang="en-US" sz="2800" b="1" dirty="0" smtClean="0"/>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67544" y="332656"/>
            <a:ext cx="815340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50000"/>
              </a:lnSpc>
              <a:spcBef>
                <a:spcPct val="50000"/>
              </a:spcBef>
              <a:buFontTx/>
              <a:buNone/>
            </a:pPr>
            <a:r>
              <a:rPr lang="zh-CN" altLang="en-US" sz="2400" dirty="0">
                <a:latin typeface="宋体" panose="02010600030101010101" pitchFamily="2" charset="-122"/>
              </a:rPr>
              <a:t>　　</a:t>
            </a:r>
            <a:r>
              <a:rPr lang="zh-CN" altLang="en-US" sz="2800" b="1" dirty="0">
                <a:solidFill>
                  <a:srgbClr val="FF0000"/>
                </a:solidFill>
                <a:latin typeface="宋体" panose="02010600030101010101" pitchFamily="2" charset="-122"/>
              </a:rPr>
              <a:t>常用的减小</a:t>
            </a:r>
            <a:r>
              <a:rPr lang="en-US" altLang="zh-CN" sz="2800" b="1" dirty="0">
                <a:solidFill>
                  <a:srgbClr val="FF0000"/>
                </a:solidFill>
                <a:latin typeface="宋体" panose="02010600030101010101" pitchFamily="2" charset="-122"/>
              </a:rPr>
              <a:t>PAR</a:t>
            </a:r>
            <a:r>
              <a:rPr lang="zh-CN" altLang="en-US" sz="2800" b="1" dirty="0">
                <a:solidFill>
                  <a:srgbClr val="FF0000"/>
                </a:solidFill>
                <a:latin typeface="宋体" panose="02010600030101010101" pitchFamily="2" charset="-122"/>
              </a:rPr>
              <a:t>的方法大概可以被分为三类：</a:t>
            </a:r>
            <a:endParaRPr lang="en-US" altLang="zh-CN" sz="2800" b="1" dirty="0">
              <a:solidFill>
                <a:srgbClr val="FF0000"/>
              </a:solidFill>
              <a:latin typeface="宋体" panose="02010600030101010101" pitchFamily="2" charset="-122"/>
            </a:endParaRPr>
          </a:p>
          <a:p>
            <a:pPr algn="just" eaLnBrk="1" hangingPunct="1">
              <a:lnSpc>
                <a:spcPct val="150000"/>
              </a:lnSpc>
              <a:spcBef>
                <a:spcPct val="50000"/>
              </a:spcBef>
              <a:buFontTx/>
              <a:buNone/>
            </a:pPr>
            <a:r>
              <a:rPr lang="en-US" altLang="zh-CN" sz="2800" b="1" dirty="0">
                <a:solidFill>
                  <a:srgbClr val="009900"/>
                </a:solidFill>
                <a:latin typeface="宋体" panose="02010600030101010101" pitchFamily="2" charset="-122"/>
              </a:rPr>
              <a:t>    </a:t>
            </a:r>
            <a:r>
              <a:rPr lang="zh-CN" altLang="en-US" sz="2800" b="1" dirty="0" smtClean="0">
                <a:solidFill>
                  <a:srgbClr val="FF0000"/>
                </a:solidFill>
                <a:latin typeface="宋体" panose="02010600030101010101" pitchFamily="2" charset="-122"/>
              </a:rPr>
              <a:t>①</a:t>
            </a:r>
            <a:r>
              <a:rPr lang="zh-CN" altLang="en-US" sz="2800" b="1" dirty="0" smtClean="0">
                <a:latin typeface="宋体" panose="02010600030101010101" pitchFamily="2" charset="-122"/>
              </a:rPr>
              <a:t>信号</a:t>
            </a:r>
            <a:r>
              <a:rPr lang="zh-CN" altLang="en-US" sz="2800" b="1" dirty="0">
                <a:latin typeface="宋体" panose="02010600030101010101" pitchFamily="2" charset="-122"/>
              </a:rPr>
              <a:t>预畸变技术。</a:t>
            </a:r>
            <a:endParaRPr lang="en-US" altLang="zh-CN" sz="2800" b="1" dirty="0">
              <a:latin typeface="宋体" panose="02010600030101010101" pitchFamily="2" charset="-122"/>
            </a:endParaRPr>
          </a:p>
          <a:p>
            <a:pPr algn="just" eaLnBrk="1" hangingPunct="1">
              <a:lnSpc>
                <a:spcPct val="150000"/>
              </a:lnSpc>
              <a:spcBef>
                <a:spcPct val="50000"/>
              </a:spcBef>
              <a:buFontTx/>
              <a:buNone/>
            </a:pPr>
            <a:r>
              <a:rPr lang="zh-CN" altLang="en-US" sz="2800" b="1" dirty="0">
                <a:latin typeface="宋体" panose="02010600030101010101" pitchFamily="2" charset="-122"/>
              </a:rPr>
              <a:t>    在信号经过放大之前，首先要对功率值大于门限值的信号进行非线性畸变，包括限幅</a:t>
            </a:r>
            <a:r>
              <a:rPr lang="en-US" altLang="zh-CN" sz="2800" b="1" dirty="0">
                <a:latin typeface="宋体" panose="02010600030101010101" pitchFamily="2" charset="-122"/>
              </a:rPr>
              <a:t>(Clipping)</a:t>
            </a:r>
            <a:r>
              <a:rPr lang="zh-CN" altLang="en-US" sz="2800" b="1" dirty="0">
                <a:latin typeface="宋体" panose="02010600030101010101" pitchFamily="2" charset="-122"/>
              </a:rPr>
              <a:t>、峰值加窗或者峰值消除等操作。这些信号畸变技术的好处在于直观、简单，但信号畸变对系统性能造成的损害是不可避免的。</a:t>
            </a:r>
            <a:endParaRPr lang="zh-CN" altLang="en-US" sz="2800" b="1" dirty="0"/>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1"/>
          <p:cNvSpPr>
            <a:spLocks noChangeArrowheads="1"/>
          </p:cNvSpPr>
          <p:nvPr/>
        </p:nvSpPr>
        <p:spPr bwMode="auto">
          <a:xfrm>
            <a:off x="467311" y="188506"/>
            <a:ext cx="7921625"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50000"/>
              </a:lnSpc>
              <a:spcBef>
                <a:spcPct val="0"/>
              </a:spcBef>
              <a:buFontTx/>
              <a:buNone/>
            </a:pPr>
            <a:r>
              <a:rPr lang="zh-CN" altLang="en-US" sz="2400" b="1" dirty="0">
                <a:solidFill>
                  <a:srgbClr val="0000FF"/>
                </a:solidFill>
                <a:latin typeface="宋体" panose="02010600030101010101" pitchFamily="2" charset="-122"/>
              </a:rPr>
              <a:t> </a:t>
            </a:r>
            <a:r>
              <a:rPr lang="zh-CN" altLang="en-US" sz="2400" b="1" dirty="0" smtClean="0">
                <a:solidFill>
                  <a:srgbClr val="0000FF"/>
                </a:solidFill>
                <a:latin typeface="宋体" panose="02010600030101010101" pitchFamily="2" charset="-122"/>
              </a:rPr>
              <a:t>    </a:t>
            </a:r>
            <a:r>
              <a:rPr lang="zh-CN" altLang="en-US" sz="2400" dirty="0" smtClean="0">
                <a:solidFill>
                  <a:srgbClr val="FF0000"/>
                </a:solidFill>
                <a:latin typeface="宋体" panose="02010600030101010101" pitchFamily="2" charset="-122"/>
              </a:rPr>
              <a:t>②</a:t>
            </a:r>
            <a:r>
              <a:rPr lang="zh-CN" altLang="en-US" sz="2800" b="1" dirty="0" smtClean="0">
                <a:solidFill>
                  <a:srgbClr val="FF0000"/>
                </a:solidFill>
                <a:latin typeface="宋体" panose="02010600030101010101" pitchFamily="2" charset="-122"/>
              </a:rPr>
              <a:t>编码方法</a:t>
            </a:r>
            <a:r>
              <a:rPr lang="zh-CN" altLang="en-US" sz="2800" b="1" dirty="0">
                <a:solidFill>
                  <a:srgbClr val="FF0000"/>
                </a:solidFill>
                <a:latin typeface="宋体" panose="02010600030101010101" pitchFamily="2" charset="-122"/>
              </a:rPr>
              <a:t>。</a:t>
            </a:r>
            <a:endParaRPr lang="en-US" altLang="zh-CN" sz="2800" b="1" dirty="0">
              <a:solidFill>
                <a:srgbClr val="FF0000"/>
              </a:solidFill>
              <a:latin typeface="宋体" panose="02010600030101010101" pitchFamily="2" charset="-122"/>
            </a:endParaRPr>
          </a:p>
          <a:p>
            <a:pPr eaLnBrk="1" hangingPunct="1">
              <a:lnSpc>
                <a:spcPct val="150000"/>
              </a:lnSpc>
              <a:spcBef>
                <a:spcPct val="0"/>
              </a:spcBef>
              <a:buFontTx/>
              <a:buNone/>
            </a:pPr>
            <a:r>
              <a:rPr lang="en-US" altLang="zh-CN" sz="2800" b="1" dirty="0">
                <a:latin typeface="宋体" panose="02010600030101010101" pitchFamily="2" charset="-122"/>
              </a:rPr>
              <a:t>    </a:t>
            </a:r>
            <a:r>
              <a:rPr lang="zh-CN" altLang="en-US" sz="2800" b="1" dirty="0">
                <a:latin typeface="宋体" panose="02010600030101010101" pitchFamily="2" charset="-122"/>
              </a:rPr>
              <a:t>避免使用那些会生成大峰值功率信号的编码图样，例如采用循环编码方法。这种方法的缺陷在于，可供使用的编码图样数量非常少，特别是当子载波数量</a:t>
            </a:r>
            <a:r>
              <a:rPr lang="en-US" altLang="zh-CN" sz="2800" b="1" dirty="0">
                <a:latin typeface="宋体" panose="02010600030101010101" pitchFamily="2" charset="-122"/>
              </a:rPr>
              <a:t>N</a:t>
            </a:r>
            <a:r>
              <a:rPr lang="zh-CN" altLang="en-US" sz="2800" b="1" dirty="0">
                <a:latin typeface="宋体" panose="02010600030101010101" pitchFamily="2" charset="-122"/>
              </a:rPr>
              <a:t>较大时，编码效率会非常低，从而导致这一矛盾更加突出。</a:t>
            </a:r>
            <a:endParaRPr lang="zh-CN" altLang="en-US" sz="2800" b="1" dirty="0"/>
          </a:p>
        </p:txBody>
      </p:sp>
      <p:sp>
        <p:nvSpPr>
          <p:cNvPr id="79874" name="矩形 1"/>
          <p:cNvSpPr>
            <a:spLocks noChangeArrowheads="1"/>
          </p:cNvSpPr>
          <p:nvPr>
            <p:custDataLst>
              <p:tags r:id="rId1"/>
            </p:custDataLst>
          </p:nvPr>
        </p:nvSpPr>
        <p:spPr bwMode="auto">
          <a:xfrm>
            <a:off x="611505" y="4220845"/>
            <a:ext cx="803148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lnSpc>
                <a:spcPct val="150000"/>
              </a:lnSpc>
              <a:spcBef>
                <a:spcPct val="0"/>
              </a:spcBef>
              <a:buFontTx/>
              <a:buNone/>
            </a:pPr>
            <a:r>
              <a:rPr lang="zh-CN" altLang="en-US" sz="2400" b="1" dirty="0">
                <a:solidFill>
                  <a:srgbClr val="FF5050"/>
                </a:solidFill>
                <a:latin typeface="宋体" panose="02010600030101010101" pitchFamily="2" charset="-122"/>
              </a:rPr>
              <a:t> </a:t>
            </a:r>
            <a:r>
              <a:rPr lang="zh-CN" altLang="en-US" sz="2400" b="1" dirty="0" smtClean="0">
                <a:solidFill>
                  <a:srgbClr val="FF5050"/>
                </a:solidFill>
                <a:latin typeface="宋体" panose="02010600030101010101" pitchFamily="2" charset="-122"/>
              </a:rPr>
              <a:t>   </a:t>
            </a:r>
            <a:r>
              <a:rPr lang="zh-CN" altLang="en-US" sz="2400" dirty="0" smtClean="0">
                <a:solidFill>
                  <a:srgbClr val="FF0000"/>
                </a:solidFill>
                <a:latin typeface="黑体" panose="02010609060101010101" charset="-122"/>
                <a:ea typeface="黑体" panose="02010609060101010101" charset="-122"/>
              </a:rPr>
              <a:t>③</a:t>
            </a:r>
            <a:r>
              <a:rPr lang="zh-CN" altLang="en-US" sz="2800" b="1" dirty="0" smtClean="0">
                <a:latin typeface="宋体" panose="02010600030101010101" pitchFamily="2" charset="-122"/>
              </a:rPr>
              <a:t>利用</a:t>
            </a:r>
            <a:r>
              <a:rPr lang="zh-CN" altLang="en-US" sz="2800" b="1" dirty="0">
                <a:latin typeface="宋体" panose="02010600030101010101" pitchFamily="2" charset="-122"/>
              </a:rPr>
              <a:t>不同的加扰序列对</a:t>
            </a:r>
            <a:r>
              <a:rPr lang="en-US" altLang="zh-CN" sz="2800" b="1" dirty="0">
                <a:latin typeface="宋体" panose="02010600030101010101" pitchFamily="2" charset="-122"/>
              </a:rPr>
              <a:t>OFDM</a:t>
            </a:r>
            <a:r>
              <a:rPr lang="zh-CN" altLang="en-US" sz="2800" b="1" dirty="0">
                <a:latin typeface="宋体" panose="02010600030101010101" pitchFamily="2" charset="-122"/>
              </a:rPr>
              <a:t>符号进行加权处理，从而选择</a:t>
            </a:r>
            <a:r>
              <a:rPr lang="en-US" altLang="zh-CN" sz="2800" b="1" dirty="0">
                <a:latin typeface="宋体" panose="02010600030101010101" pitchFamily="2" charset="-122"/>
              </a:rPr>
              <a:t>PAR</a:t>
            </a:r>
            <a:r>
              <a:rPr lang="zh-CN" altLang="en-US" sz="2800" b="1" dirty="0">
                <a:latin typeface="宋体" panose="02010600030101010101" pitchFamily="2" charset="-122"/>
              </a:rPr>
              <a:t>较小的</a:t>
            </a:r>
            <a:r>
              <a:rPr lang="en-US" altLang="zh-CN" sz="2800" b="1" dirty="0">
                <a:latin typeface="宋体" panose="02010600030101010101" pitchFamily="2" charset="-122"/>
              </a:rPr>
              <a:t>OFDM</a:t>
            </a:r>
            <a:r>
              <a:rPr lang="zh-CN" altLang="en-US" sz="2800" b="1" dirty="0">
                <a:latin typeface="宋体" panose="02010600030101010101" pitchFamily="2" charset="-122"/>
              </a:rPr>
              <a:t>符号来传输。</a:t>
            </a:r>
            <a:r>
              <a:rPr lang="zh-CN" altLang="en-US" sz="2800" b="1" dirty="0"/>
              <a:t> </a:t>
            </a:r>
            <a:endParaRPr lang="zh-CN" altLang="en-US" sz="2800" b="1" dirty="0"/>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029"/>
          <p:cNvSpPr txBox="1">
            <a:spLocks noChangeArrowheads="1"/>
          </p:cNvSpPr>
          <p:nvPr/>
        </p:nvSpPr>
        <p:spPr bwMode="auto">
          <a:xfrm>
            <a:off x="468050" y="478949"/>
            <a:ext cx="83058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30000"/>
              </a:lnSpc>
              <a:buFontTx/>
              <a:buNone/>
            </a:pPr>
            <a:r>
              <a:rPr kumimoji="1" lang="en-US" altLang="zh-CN" sz="2800" dirty="0" smtClean="0">
                <a:latin typeface="Times New Roman" panose="02020603050405020304" pitchFamily="18" charset="0"/>
              </a:rPr>
              <a:t>     3. </a:t>
            </a:r>
            <a:r>
              <a:rPr kumimoji="1" lang="zh-CN" altLang="en-US" sz="2800" dirty="0" smtClean="0">
                <a:latin typeface="Times New Roman" panose="02020603050405020304" pitchFamily="18" charset="0"/>
              </a:rPr>
              <a:t>正交</a:t>
            </a:r>
            <a:r>
              <a:rPr kumimoji="1" lang="zh-CN" altLang="en-US" sz="2800" dirty="0">
                <a:latin typeface="Times New Roman" panose="02020603050405020304" pitchFamily="18" charset="0"/>
              </a:rPr>
              <a:t>频分复用</a:t>
            </a:r>
            <a:r>
              <a:rPr kumimoji="1" lang="en-US" altLang="zh-CN" sz="2800" dirty="0">
                <a:latin typeface="Times New Roman" panose="02020603050405020304" pitchFamily="18" charset="0"/>
              </a:rPr>
              <a:t>(OFDM)</a:t>
            </a:r>
            <a:r>
              <a:rPr kumimoji="1" lang="zh-CN" altLang="en-US" sz="2800" dirty="0">
                <a:latin typeface="Times New Roman" panose="02020603050405020304" pitchFamily="18" charset="0"/>
              </a:rPr>
              <a:t>调制的应用 </a:t>
            </a:r>
            <a:endParaRPr kumimoji="1" lang="zh-CN" altLang="en-US" sz="2800" dirty="0">
              <a:latin typeface="Times New Roman" panose="02020603050405020304" pitchFamily="18" charset="0"/>
            </a:endParaRPr>
          </a:p>
          <a:p>
            <a:pPr algn="just" eaLnBrk="1" hangingPunct="1">
              <a:lnSpc>
                <a:spcPct val="130000"/>
              </a:lnSpc>
              <a:buFontTx/>
              <a:buNone/>
            </a:pPr>
            <a:r>
              <a:rPr kumimoji="1" lang="zh-CN" altLang="en-US" sz="2800" dirty="0">
                <a:latin typeface="Times New Roman" panose="02020603050405020304" pitchFamily="18" charset="0"/>
              </a:rPr>
              <a:t>            </a:t>
            </a:r>
            <a:r>
              <a:rPr kumimoji="1" lang="en-US" altLang="zh-CN" sz="2800" dirty="0">
                <a:latin typeface="Times New Roman" panose="02020603050405020304" pitchFamily="18" charset="0"/>
              </a:rPr>
              <a:t>1. OFDM</a:t>
            </a:r>
            <a:r>
              <a:rPr kumimoji="1" lang="zh-CN" altLang="en-US" sz="2800" dirty="0">
                <a:latin typeface="Times New Roman" panose="02020603050405020304" pitchFamily="18" charset="0"/>
              </a:rPr>
              <a:t>基本参数的选择 </a:t>
            </a:r>
            <a:endParaRPr kumimoji="1" lang="zh-CN" altLang="en-US" sz="2800" dirty="0">
              <a:latin typeface="Times New Roman" panose="02020603050405020304" pitchFamily="18" charset="0"/>
            </a:endParaRPr>
          </a:p>
          <a:p>
            <a:pPr algn="just" eaLnBrk="1" hangingPunct="1">
              <a:lnSpc>
                <a:spcPct val="130000"/>
              </a:lnSpc>
              <a:buFontTx/>
              <a:buNone/>
            </a:pPr>
            <a:r>
              <a:rPr kumimoji="1" lang="zh-CN" altLang="en-US" sz="2800" dirty="0">
                <a:latin typeface="Times New Roman" panose="02020603050405020304" pitchFamily="18" charset="0"/>
              </a:rPr>
              <a:t>            </a:t>
            </a:r>
            <a:r>
              <a:rPr kumimoji="1" lang="en-US" altLang="zh-CN" sz="2800" dirty="0">
                <a:latin typeface="Times New Roman" panose="02020603050405020304" pitchFamily="18" charset="0"/>
              </a:rPr>
              <a:t>OFDM</a:t>
            </a:r>
            <a:r>
              <a:rPr kumimoji="1" lang="zh-CN" altLang="en-US" sz="2800" dirty="0">
                <a:latin typeface="Times New Roman" panose="02020603050405020304" pitchFamily="18" charset="0"/>
              </a:rPr>
              <a:t>的基本参数有： </a:t>
            </a:r>
            <a:r>
              <a:rPr kumimoji="1" lang="zh-CN" altLang="en-US" sz="2800" dirty="0">
                <a:solidFill>
                  <a:srgbClr val="FF5050"/>
                </a:solidFill>
                <a:latin typeface="Times New Roman" panose="02020603050405020304" pitchFamily="18" charset="0"/>
              </a:rPr>
              <a:t>带宽</a:t>
            </a:r>
            <a:r>
              <a:rPr kumimoji="1" lang="en-US" altLang="zh-CN" sz="2800" dirty="0">
                <a:latin typeface="Times New Roman" panose="02020603050405020304" pitchFamily="18" charset="0"/>
              </a:rPr>
              <a:t>(Bandwidth)</a:t>
            </a:r>
            <a:r>
              <a:rPr kumimoji="1" lang="zh-CN" altLang="en-US" sz="2800" dirty="0">
                <a:latin typeface="Times New Roman" panose="02020603050405020304" pitchFamily="18" charset="0"/>
              </a:rPr>
              <a:t>、 </a:t>
            </a:r>
            <a:r>
              <a:rPr kumimoji="1" lang="zh-CN" altLang="en-US" sz="2800" dirty="0">
                <a:solidFill>
                  <a:srgbClr val="009900"/>
                </a:solidFill>
                <a:latin typeface="Times New Roman" panose="02020603050405020304" pitchFamily="18" charset="0"/>
              </a:rPr>
              <a:t>比特率</a:t>
            </a:r>
            <a:r>
              <a:rPr kumimoji="1" lang="en-US" altLang="zh-CN" sz="2800" dirty="0">
                <a:latin typeface="Times New Roman" panose="02020603050405020304" pitchFamily="18" charset="0"/>
              </a:rPr>
              <a:t>(Bit Rate)</a:t>
            </a:r>
            <a:r>
              <a:rPr kumimoji="1" lang="zh-CN" altLang="en-US" sz="2800" dirty="0">
                <a:latin typeface="Times New Roman" panose="02020603050405020304" pitchFamily="18" charset="0"/>
              </a:rPr>
              <a:t>及</a:t>
            </a:r>
            <a:r>
              <a:rPr kumimoji="1" lang="zh-CN" altLang="en-US" sz="2800" dirty="0">
                <a:solidFill>
                  <a:srgbClr val="0000FF"/>
                </a:solidFill>
                <a:latin typeface="Times New Roman" panose="02020603050405020304" pitchFamily="18" charset="0"/>
              </a:rPr>
              <a:t>保护间隔</a:t>
            </a:r>
            <a:r>
              <a:rPr kumimoji="1" lang="en-US" altLang="zh-CN" sz="2800" dirty="0">
                <a:latin typeface="Times New Roman" panose="02020603050405020304" pitchFamily="18" charset="0"/>
              </a:rPr>
              <a:t>(Guard Interval)</a:t>
            </a:r>
            <a:endParaRPr kumimoji="1" lang="zh-CN" altLang="en-US" sz="2800" dirty="0">
              <a:solidFill>
                <a:srgbClr val="FF5050"/>
              </a:solidFill>
              <a:latin typeface="Times New Roman" panose="02020603050405020304" pitchFamily="18" charset="0"/>
            </a:endParaRPr>
          </a:p>
        </p:txBody>
      </p:sp>
      <p:sp>
        <p:nvSpPr>
          <p:cNvPr id="81923" name="内容占位符 2"/>
          <p:cNvSpPr>
            <a:spLocks noGrp="1" noChangeArrowheads="1"/>
          </p:cNvSpPr>
          <p:nvPr>
            <p:ph idx="1"/>
            <p:custDataLst>
              <p:tags r:id="rId1"/>
            </p:custDataLst>
          </p:nvPr>
        </p:nvSpPr>
        <p:spPr>
          <a:xfrm>
            <a:off x="395605" y="3284855"/>
            <a:ext cx="8569325" cy="2260600"/>
          </a:xfrm>
        </p:spPr>
        <p:txBody>
          <a:bodyPr/>
          <a:p>
            <a:pPr>
              <a:lnSpc>
                <a:spcPct val="130000"/>
              </a:lnSpc>
            </a:pPr>
            <a:r>
              <a:rPr lang="zh-CN" altLang="en-US" dirty="0" smtClean="0"/>
              <a:t>        </a:t>
            </a:r>
            <a:r>
              <a:rPr lang="zh-CN" altLang="en-US" sz="2800" b="1" dirty="0" smtClean="0"/>
              <a:t>参数的选择需要在多项要求中进行折中考虑。</a:t>
            </a:r>
            <a:endParaRPr lang="en-US" altLang="zh-CN" sz="2800" b="1" dirty="0" smtClean="0"/>
          </a:p>
          <a:p>
            <a:pPr>
              <a:lnSpc>
                <a:spcPct val="130000"/>
              </a:lnSpc>
            </a:pPr>
            <a:r>
              <a:rPr lang="en-US" altLang="zh-CN" sz="2800" b="1" dirty="0" smtClean="0">
                <a:solidFill>
                  <a:srgbClr val="009900"/>
                </a:solidFill>
              </a:rPr>
              <a:t>       </a:t>
            </a:r>
            <a:r>
              <a:rPr lang="zh-CN" altLang="en-US" sz="2800" b="1" dirty="0" smtClean="0">
                <a:solidFill>
                  <a:srgbClr val="FF0000"/>
                </a:solidFill>
              </a:rPr>
              <a:t>保护间隔的时间长度应该为应用移动环境信道的时延扩展均方根值的</a:t>
            </a:r>
            <a:r>
              <a:rPr lang="en-US" altLang="zh-CN" sz="2800" b="1" dirty="0" smtClean="0">
                <a:solidFill>
                  <a:srgbClr val="FF0000"/>
                </a:solidFill>
              </a:rPr>
              <a:t>2</a:t>
            </a:r>
            <a:r>
              <a:rPr lang="zh-CN" altLang="en-US" sz="2800" b="1" dirty="0" smtClean="0">
                <a:solidFill>
                  <a:srgbClr val="FF0000"/>
                </a:solidFill>
              </a:rPr>
              <a:t>～</a:t>
            </a:r>
            <a:r>
              <a:rPr lang="en-US" altLang="zh-CN" sz="2800" b="1" dirty="0" smtClean="0">
                <a:solidFill>
                  <a:srgbClr val="FF0000"/>
                </a:solidFill>
              </a:rPr>
              <a:t>4</a:t>
            </a:r>
            <a:r>
              <a:rPr lang="zh-CN" altLang="en-US" sz="2800" b="1" dirty="0" smtClean="0">
                <a:solidFill>
                  <a:srgbClr val="FF0000"/>
                </a:solidFill>
              </a:rPr>
              <a:t>倍。</a:t>
            </a:r>
            <a:endParaRPr lang="zh-CN" altLang="en-US" sz="2800" b="1" dirty="0" smtClean="0">
              <a:solidFill>
                <a:srgbClr val="FF0000"/>
              </a:solidFill>
            </a:endParaRPr>
          </a:p>
        </p:txBody>
      </p:sp>
    </p:spTree>
  </p:cSld>
  <p:clrMapOvr>
    <a:masterClrMapping/>
  </p:clrMapOvr>
  <p:transition spd="slow"/>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内容占位符 2"/>
          <p:cNvSpPr>
            <a:spLocks noGrp="1" noChangeArrowheads="1"/>
          </p:cNvSpPr>
          <p:nvPr>
            <p:ph idx="1"/>
          </p:nvPr>
        </p:nvSpPr>
        <p:spPr>
          <a:xfrm>
            <a:off x="539552" y="1052736"/>
            <a:ext cx="8208144" cy="4114800"/>
          </a:xfrm>
        </p:spPr>
        <p:txBody>
          <a:bodyPr/>
          <a:lstStyle/>
          <a:p>
            <a:pPr>
              <a:lnSpc>
                <a:spcPct val="130000"/>
              </a:lnSpc>
            </a:pPr>
            <a:r>
              <a:rPr lang="zh-CN" altLang="en-US" dirty="0" smtClean="0">
                <a:latin typeface="宋体" panose="02010600030101010101" pitchFamily="2" charset="-122"/>
              </a:rPr>
              <a:t>   </a:t>
            </a:r>
            <a:r>
              <a:rPr lang="zh-CN" altLang="en-US" sz="2800" b="1" dirty="0" smtClean="0">
                <a:latin typeface="宋体" panose="02010600030101010101" pitchFamily="2" charset="-122"/>
              </a:rPr>
              <a:t>为了最大限度地减少由于插入保护比特所带来的信噪比的损失，</a:t>
            </a:r>
            <a:r>
              <a:rPr lang="zh-CN" altLang="en-US" sz="2800" b="1" dirty="0" smtClean="0">
                <a:solidFill>
                  <a:srgbClr val="0000FF"/>
                </a:solidFill>
                <a:latin typeface="宋体" panose="02010600030101010101" pitchFamily="2" charset="-122"/>
              </a:rPr>
              <a:t>希望</a:t>
            </a:r>
            <a:r>
              <a:rPr lang="en-US" altLang="zh-CN" sz="2800" b="1" dirty="0" smtClean="0">
                <a:solidFill>
                  <a:srgbClr val="0000FF"/>
                </a:solidFill>
                <a:latin typeface="宋体" panose="02010600030101010101" pitchFamily="2" charset="-122"/>
              </a:rPr>
              <a:t>OFDM</a:t>
            </a:r>
            <a:r>
              <a:rPr lang="zh-CN" altLang="en-US" sz="2800" b="1" dirty="0" smtClean="0">
                <a:solidFill>
                  <a:srgbClr val="0000FF"/>
                </a:solidFill>
                <a:latin typeface="宋体" panose="02010600030101010101" pitchFamily="2" charset="-122"/>
              </a:rPr>
              <a:t>符号周期长度要远远大于保护间隔长度</a:t>
            </a:r>
            <a:r>
              <a:rPr lang="zh-CN" altLang="en-US" sz="2800" b="1" dirty="0" smtClean="0">
                <a:latin typeface="宋体" panose="02010600030101010101" pitchFamily="2" charset="-122"/>
              </a:rPr>
              <a:t>。但是符号周期长度又不可能任意大，否则</a:t>
            </a:r>
            <a:r>
              <a:rPr lang="en-US" altLang="zh-CN" sz="2800" b="1" dirty="0" smtClean="0">
                <a:latin typeface="宋体" panose="02010600030101010101" pitchFamily="2" charset="-122"/>
              </a:rPr>
              <a:t>OFDM</a:t>
            </a:r>
            <a:r>
              <a:rPr lang="zh-CN" altLang="en-US" sz="2800" b="1" dirty="0" smtClean="0">
                <a:latin typeface="宋体" panose="02010600030101010101" pitchFamily="2" charset="-122"/>
              </a:rPr>
              <a:t>系统中要包括更多的子载波数，从而导致子载波间隔相应减少，系统的实现复杂度增加，而且还加大了系统的峰值平均功率比，同时使系统对频率偏差更加敏感。</a:t>
            </a:r>
            <a:endParaRPr lang="zh-CN" altLang="en-US" sz="2800" b="1" dirty="0" smtClean="0"/>
          </a:p>
          <a:p>
            <a:endParaRPr lang="zh-CN" altLang="en-US" dirty="0" smtClean="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800128" y="300022"/>
            <a:ext cx="7772400" cy="9144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rPr>
              <a:t>三、分集技术的分类</a:t>
            </a:r>
            <a:endParaRPr lang="zh-CN" altLang="en-US" sz="3600" dirty="0" smtClean="0">
              <a:solidFill>
                <a:schemeClr val="bg1"/>
              </a:solidFill>
              <a:latin typeface="方正兰亭粗黑简体" pitchFamily="2" charset="-122"/>
              <a:ea typeface="方正兰亭粗黑简体" pitchFamily="2" charset="-122"/>
            </a:endParaRPr>
          </a:p>
        </p:txBody>
      </p:sp>
      <p:sp>
        <p:nvSpPr>
          <p:cNvPr id="4101" name="Rectangle 3"/>
          <p:cNvSpPr>
            <a:spLocks noGrp="1" noChangeArrowheads="1"/>
          </p:cNvSpPr>
          <p:nvPr>
            <p:ph type="body" sz="half" idx="1"/>
          </p:nvPr>
        </p:nvSpPr>
        <p:spPr>
          <a:xfrm>
            <a:off x="35620" y="484333"/>
            <a:ext cx="5537208" cy="4730769"/>
          </a:xfrm>
        </p:spPr>
        <p:txBody>
          <a:bodyPr>
            <a:noAutofit/>
          </a:bodyPr>
          <a:lstStyle/>
          <a:p>
            <a:pPr eaLnBrk="1" hangingPunct="1">
              <a:lnSpc>
                <a:spcPct val="150000"/>
              </a:lnSpc>
              <a:spcBef>
                <a:spcPts val="1200"/>
              </a:spcBef>
              <a:buClr>
                <a:schemeClr val="accent1">
                  <a:lumMod val="75000"/>
                </a:schemeClr>
              </a:buClr>
              <a:buNone/>
              <a:defRPr/>
            </a:pPr>
            <a:r>
              <a:rPr lang="en-US" altLang="zh-CN" dirty="0">
                <a:solidFill>
                  <a:srgbClr val="000099"/>
                </a:solidFill>
                <a:latin typeface="方正大黑简体" pitchFamily="2" charset="-122"/>
                <a:ea typeface="方正大黑简体" pitchFamily="2" charset="-122"/>
              </a:rPr>
              <a:t> </a:t>
            </a:r>
            <a:r>
              <a:rPr lang="en-US" altLang="zh-CN" dirty="0" smtClean="0">
                <a:solidFill>
                  <a:srgbClr val="000099"/>
                </a:solidFill>
                <a:latin typeface="方正大黑简体" pitchFamily="2" charset="-122"/>
                <a:ea typeface="方正大黑简体" pitchFamily="2" charset="-122"/>
              </a:rPr>
              <a:t> </a:t>
            </a:r>
            <a:r>
              <a:rPr lang="zh-CN" altLang="en-US" b="1" dirty="0" smtClean="0">
                <a:latin typeface="方正大黑简体" pitchFamily="2" charset="-122"/>
                <a:ea typeface="方正大黑简体" pitchFamily="2" charset="-122"/>
              </a:rPr>
              <a:t>从分集区域划分</a:t>
            </a:r>
            <a:endParaRPr lang="zh-CN" altLang="en-US" b="1" dirty="0" smtClean="0">
              <a:latin typeface="方正大黑简体" pitchFamily="2" charset="-122"/>
              <a:ea typeface="方正大黑简体" pitchFamily="2" charset="-122"/>
            </a:endParaRPr>
          </a:p>
          <a:p>
            <a:pPr lvl="1" eaLnBrk="1" hangingPunct="1">
              <a:lnSpc>
                <a:spcPct val="150000"/>
              </a:lnSpc>
              <a:spcBef>
                <a:spcPts val="1200"/>
              </a:spcBef>
              <a:buClr>
                <a:srgbClr val="0000FF"/>
              </a:buClr>
              <a:buFont typeface="Wingdings" panose="05000000000000000000" pitchFamily="2" charset="2"/>
              <a:buChar char="p"/>
              <a:defRPr/>
            </a:pPr>
            <a:r>
              <a:rPr lang="zh-CN" altLang="en-US" b="1" dirty="0" smtClean="0">
                <a:solidFill>
                  <a:srgbClr val="0000FF"/>
                </a:solidFill>
                <a:latin typeface="方正大黑简体" pitchFamily="2" charset="-122"/>
                <a:ea typeface="方正大黑简体" pitchFamily="2" charset="-122"/>
              </a:rPr>
              <a:t> </a:t>
            </a:r>
            <a:r>
              <a:rPr lang="zh-CN" altLang="en-US" b="1" dirty="0" smtClean="0">
                <a:solidFill>
                  <a:srgbClr val="FF0000"/>
                </a:solidFill>
                <a:latin typeface="方正大黑简体" pitchFamily="2" charset="-122"/>
                <a:ea typeface="方正大黑简体" pitchFamily="2" charset="-122"/>
              </a:rPr>
              <a:t>宏分集：</a:t>
            </a:r>
            <a:r>
              <a:rPr lang="zh-CN" altLang="en-US" b="1" dirty="0" smtClean="0">
                <a:latin typeface="方正大黑简体" pitchFamily="2" charset="-122"/>
                <a:ea typeface="方正大黑简体" pitchFamily="2" charset="-122"/>
              </a:rPr>
              <a:t>抗慢变衰落，多基站分集。</a:t>
            </a:r>
            <a:endParaRPr lang="zh-CN" altLang="en-US" b="1" dirty="0" smtClean="0">
              <a:latin typeface="方正大黑简体" pitchFamily="2" charset="-122"/>
              <a:ea typeface="方正大黑简体" pitchFamily="2" charset="-122"/>
            </a:endParaRPr>
          </a:p>
          <a:p>
            <a:pPr lvl="1" eaLnBrk="1" hangingPunct="1">
              <a:lnSpc>
                <a:spcPct val="150000"/>
              </a:lnSpc>
              <a:spcBef>
                <a:spcPts val="1200"/>
              </a:spcBef>
              <a:buClr>
                <a:srgbClr val="0000FF"/>
              </a:buClr>
              <a:buFont typeface="Wingdings" panose="05000000000000000000" pitchFamily="2" charset="2"/>
              <a:buChar char="p"/>
              <a:defRPr/>
            </a:pPr>
            <a:r>
              <a:rPr lang="zh-CN" altLang="en-US" b="1" dirty="0" smtClean="0">
                <a:solidFill>
                  <a:srgbClr val="0000FF"/>
                </a:solidFill>
                <a:latin typeface="方正大黑简体" pitchFamily="2" charset="-122"/>
                <a:ea typeface="方正大黑简体" pitchFamily="2" charset="-122"/>
              </a:rPr>
              <a:t> </a:t>
            </a:r>
            <a:r>
              <a:rPr lang="zh-CN" altLang="en-US" b="1" dirty="0" smtClean="0">
                <a:solidFill>
                  <a:srgbClr val="FF0000"/>
                </a:solidFill>
                <a:latin typeface="方正大黑简体" pitchFamily="2" charset="-122"/>
                <a:ea typeface="方正大黑简体" pitchFamily="2" charset="-122"/>
              </a:rPr>
              <a:t>微分集：</a:t>
            </a:r>
            <a:r>
              <a:rPr lang="zh-CN" altLang="en-US" b="1" dirty="0">
                <a:latin typeface="方正大黑简体" pitchFamily="2" charset="-122"/>
                <a:ea typeface="方正大黑简体" pitchFamily="2" charset="-122"/>
              </a:rPr>
              <a:t>抗快速变化的衰落，时间分集、空间分集、极化分集和角度分集等。</a:t>
            </a:r>
            <a:endParaRPr lang="zh-CN" altLang="en-US" b="1" dirty="0">
              <a:latin typeface="方正大黑简体" pitchFamily="2" charset="-122"/>
              <a:ea typeface="方正大黑简体" pitchFamily="2" charset="-122"/>
            </a:endParaRPr>
          </a:p>
          <a:p>
            <a:pPr lvl="1" eaLnBrk="1" hangingPunct="1">
              <a:lnSpc>
                <a:spcPct val="115000"/>
              </a:lnSpc>
              <a:buFont typeface="Wingdings" panose="05000000000000000000" pitchFamily="2" charset="2"/>
              <a:buNone/>
              <a:defRPr/>
            </a:pPr>
            <a:r>
              <a:rPr lang="zh-CN" altLang="en-US" sz="3200" dirty="0" smtClean="0">
                <a:latin typeface="方正大黑简体" pitchFamily="2" charset="-122"/>
                <a:ea typeface="方正大黑简体" pitchFamily="2" charset="-122"/>
              </a:rPr>
              <a:t>    </a:t>
            </a:r>
            <a:endParaRPr lang="zh-CN" altLang="en-US" sz="3200" dirty="0" smtClean="0">
              <a:latin typeface="方正大黑简体" pitchFamily="2" charset="-122"/>
              <a:ea typeface="方正大黑简体" pitchFamily="2" charset="-122"/>
            </a:endParaRPr>
          </a:p>
        </p:txBody>
      </p:sp>
      <p:sp>
        <p:nvSpPr>
          <p:cNvPr id="5" name="AutoShape 8"/>
          <p:cNvSpPr>
            <a:spLocks noChangeArrowheads="1"/>
          </p:cNvSpPr>
          <p:nvPr/>
        </p:nvSpPr>
        <p:spPr bwMode="auto">
          <a:xfrm>
            <a:off x="857224" y="5214950"/>
            <a:ext cx="4714908" cy="928674"/>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lvl="1" algn="ctr">
              <a:lnSpc>
                <a:spcPct val="150000"/>
              </a:lnSpc>
              <a:buClr>
                <a:srgbClr val="FF0000"/>
              </a:buClr>
              <a:defRPr/>
            </a:pPr>
            <a:r>
              <a:rPr lang="zh-CN" altLang="en-US" sz="2800" dirty="0" smtClean="0">
                <a:solidFill>
                  <a:srgbClr val="002060"/>
                </a:solidFill>
                <a:latin typeface="方正大黑简体" pitchFamily="2" charset="-122"/>
                <a:ea typeface="方正大黑简体" pitchFamily="2" charset="-122"/>
              </a:rPr>
              <a:t>关注的重点：微分集！</a:t>
            </a:r>
            <a:endParaRPr lang="zh-CN" altLang="en-US" sz="2800" dirty="0">
              <a:solidFill>
                <a:srgbClr val="FF0000"/>
              </a:solidFill>
              <a:latin typeface="方正大黑简体" pitchFamily="2" charset="-122"/>
              <a:ea typeface="方正大黑简体" pitchFamily="2" charset="-122"/>
            </a:endParaRPr>
          </a:p>
        </p:txBody>
      </p:sp>
      <p:graphicFrame>
        <p:nvGraphicFramePr>
          <p:cNvPr id="658435" name="Object 6"/>
          <p:cNvGraphicFramePr>
            <a:graphicFrameLocks noChangeAspect="1"/>
          </p:cNvGraphicFramePr>
          <p:nvPr/>
        </p:nvGraphicFramePr>
        <p:xfrm>
          <a:off x="5572442" y="977254"/>
          <a:ext cx="3646488" cy="3744912"/>
        </p:xfrm>
        <a:graphic>
          <a:graphicData uri="http://schemas.openxmlformats.org/presentationml/2006/ole">
            <mc:AlternateContent xmlns:mc="http://schemas.openxmlformats.org/markup-compatibility/2006">
              <mc:Choice xmlns:v="urn:schemas-microsoft-com:vml" Requires="v">
                <p:oleObj spid="_x0000_s140327" name="Visio" r:id="rId1" imgW="2774315" imgH="2640330" progId="">
                  <p:embed/>
                </p:oleObj>
              </mc:Choice>
              <mc:Fallback>
                <p:oleObj name="Visio" r:id="rId1" imgW="2774315" imgH="2640330" progId="">
                  <p:embed/>
                  <p:pic>
                    <p:nvPicPr>
                      <p:cNvPr id="0" name="图片 140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442" y="977254"/>
                        <a:ext cx="3646488" cy="37449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3420110" y="815340"/>
            <a:ext cx="3048000" cy="398780"/>
          </a:xfrm>
          <a:prstGeom prst="rect">
            <a:avLst/>
          </a:prstGeom>
          <a:noFill/>
        </p:spPr>
        <p:txBody>
          <a:bodyPr wrap="square" rtlCol="0">
            <a:spAutoFit/>
          </a:bodyPr>
          <a:p>
            <a:r>
              <a:rPr lang="zh-CN" altLang="en-US"/>
              <a:t>针对多径衰落和阴影衰落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animEffect transition="in" filter="blinds(horizontal)">
                                      <p:cBhvr>
                                        <p:cTn id="7" dur="500"/>
                                        <p:tgtEl>
                                          <p:spTgt spid="410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8435"/>
                                        </p:tgtEl>
                                        <p:attrNameLst>
                                          <p:attrName>style.visibility</p:attrName>
                                        </p:attrNameLst>
                                      </p:cBhvr>
                                      <p:to>
                                        <p:strVal val="visible"/>
                                      </p:to>
                                    </p:set>
                                    <p:animEffect transition="in" filter="blinds(horizontal)">
                                      <p:cBhvr>
                                        <p:cTn id="12" dur="500"/>
                                        <p:tgtEl>
                                          <p:spTgt spid="65843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noChangeArrowheads="1"/>
          </p:cNvSpPr>
          <p:nvPr>
            <p:ph idx="1"/>
          </p:nvPr>
        </p:nvSpPr>
        <p:spPr/>
        <p:txBody>
          <a:bodyPr/>
          <a:lstStyle/>
          <a:p>
            <a:pPr>
              <a:lnSpc>
                <a:spcPct val="130000"/>
              </a:lnSpc>
            </a:pPr>
            <a:r>
              <a:rPr lang="zh-CN" altLang="en-US" dirty="0" smtClean="0">
                <a:latin typeface="宋体" panose="02010600030101010101" pitchFamily="2" charset="-122"/>
              </a:rPr>
              <a:t>   </a:t>
            </a:r>
            <a:r>
              <a:rPr lang="zh-CN" altLang="en-US" dirty="0" smtClean="0">
                <a:latin typeface="宋体" panose="02010600030101010101" pitchFamily="2" charset="-122"/>
              </a:rPr>
              <a:t> </a:t>
            </a:r>
            <a:r>
              <a:rPr lang="zh-CN" altLang="en-US" sz="2800" b="1" dirty="0" smtClean="0">
                <a:latin typeface="宋体" panose="02010600030101010101" pitchFamily="2" charset="-122"/>
              </a:rPr>
              <a:t>在</a:t>
            </a:r>
            <a:r>
              <a:rPr lang="zh-CN" altLang="en-US" sz="2800" b="1" dirty="0" smtClean="0">
                <a:latin typeface="宋体" panose="02010600030101010101" pitchFamily="2" charset="-122"/>
              </a:rPr>
              <a:t>实际应用中，</a:t>
            </a:r>
            <a:r>
              <a:rPr lang="zh-CN" altLang="en-US" sz="2800" b="1" dirty="0" smtClean="0">
                <a:solidFill>
                  <a:srgbClr val="FF5050"/>
                </a:solidFill>
                <a:latin typeface="宋体" panose="02010600030101010101" pitchFamily="2" charset="-122"/>
              </a:rPr>
              <a:t>一般选择符号周期长度是保护间隔长度的</a:t>
            </a:r>
            <a:r>
              <a:rPr lang="en-US" altLang="zh-CN" sz="2800" b="1" dirty="0" smtClean="0">
                <a:solidFill>
                  <a:srgbClr val="FF5050"/>
                </a:solidFill>
                <a:latin typeface="宋体" panose="02010600030101010101" pitchFamily="2" charset="-122"/>
              </a:rPr>
              <a:t>5~6</a:t>
            </a:r>
            <a:r>
              <a:rPr lang="zh-CN" altLang="en-US" sz="2800" b="1" dirty="0" smtClean="0">
                <a:solidFill>
                  <a:srgbClr val="FF5050"/>
                </a:solidFill>
                <a:latin typeface="宋体" panose="02010600030101010101" pitchFamily="2" charset="-122"/>
              </a:rPr>
              <a:t>倍</a:t>
            </a:r>
            <a:r>
              <a:rPr lang="zh-CN" altLang="en-US" sz="2800" b="1" dirty="0" smtClean="0">
                <a:latin typeface="宋体" panose="02010600030101010101" pitchFamily="2" charset="-122"/>
              </a:rPr>
              <a:t>，这样由插入保护比特所造成的信噪比损耗只有</a:t>
            </a:r>
            <a:r>
              <a:rPr lang="en-US" altLang="zh-CN" sz="2800" b="1" dirty="0" smtClean="0">
                <a:latin typeface="宋体" panose="02010600030101010101" pitchFamily="2" charset="-122"/>
              </a:rPr>
              <a:t>1dB</a:t>
            </a:r>
            <a:r>
              <a:rPr lang="zh-CN" altLang="en-US" sz="2800" b="1" dirty="0" smtClean="0">
                <a:latin typeface="宋体" panose="02010600030101010101" pitchFamily="2" charset="-122"/>
              </a:rPr>
              <a:t>左右。</a:t>
            </a:r>
            <a:endParaRPr lang="zh-CN" altLang="en-US" sz="2800" b="1" dirty="0" smtClean="0"/>
          </a:p>
        </p:txBody>
      </p:sp>
    </p:spTree>
  </p:cSld>
  <p:clrMapOvr>
    <a:masterClrMapping/>
  </p:clrMapOvr>
  <p:transition spd="slow"/>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755576" y="908720"/>
            <a:ext cx="7704856" cy="392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40000"/>
              </a:lnSpc>
              <a:spcBef>
                <a:spcPct val="50000"/>
              </a:spcBef>
              <a:buFontTx/>
              <a:buNone/>
            </a:pPr>
            <a:r>
              <a:rPr kumimoji="1" lang="zh-CN" altLang="en-US" sz="2400" dirty="0">
                <a:latin typeface="黑体" panose="02010609060101010101" charset="-122"/>
                <a:ea typeface="黑体" panose="02010609060101010101" charset="-122"/>
              </a:rPr>
              <a:t>   </a:t>
            </a:r>
            <a:r>
              <a:rPr kumimoji="1" lang="zh-CN" altLang="en-US" sz="2800" dirty="0">
                <a:latin typeface="黑体" panose="02010609060101010101" charset="-122"/>
                <a:ea typeface="黑体" panose="02010609060101010101" charset="-122"/>
              </a:rPr>
              <a:t>子载波的数量可以直接利用</a:t>
            </a:r>
            <a:r>
              <a:rPr kumimoji="1" lang="en-US" altLang="zh-CN" sz="2800" dirty="0">
                <a:latin typeface="黑体" panose="02010609060101010101" charset="-122"/>
                <a:ea typeface="黑体" panose="02010609060101010101" charset="-122"/>
              </a:rPr>
              <a:t>3dB</a:t>
            </a:r>
            <a:r>
              <a:rPr kumimoji="1" lang="zh-CN" altLang="en-US" sz="2800" dirty="0">
                <a:latin typeface="黑体" panose="02010609060101010101" charset="-122"/>
                <a:ea typeface="黑体" panose="02010609060101010101" charset="-122"/>
              </a:rPr>
              <a:t>带宽除以</a:t>
            </a:r>
            <a:r>
              <a:rPr kumimoji="1" lang="zh-CN" altLang="en-US" sz="2800" dirty="0">
                <a:solidFill>
                  <a:srgbClr val="0000CC"/>
                </a:solidFill>
                <a:latin typeface="黑体" panose="02010609060101010101" charset="-122"/>
                <a:ea typeface="黑体" panose="02010609060101010101" charset="-122"/>
              </a:rPr>
              <a:t>子载波间隔</a:t>
            </a:r>
            <a:r>
              <a:rPr kumimoji="1" lang="en-US" altLang="zh-CN" sz="2800" dirty="0">
                <a:solidFill>
                  <a:srgbClr val="0000CC"/>
                </a:solidFill>
                <a:latin typeface="黑体" panose="02010609060101010101" charset="-122"/>
                <a:ea typeface="黑体" panose="02010609060101010101" charset="-122"/>
              </a:rPr>
              <a:t>(</a:t>
            </a:r>
            <a:r>
              <a:rPr kumimoji="1" lang="zh-CN" altLang="en-US" sz="2800" dirty="0">
                <a:solidFill>
                  <a:srgbClr val="0000CC"/>
                </a:solidFill>
                <a:latin typeface="黑体" panose="02010609060101010101" charset="-122"/>
                <a:ea typeface="黑体" panose="02010609060101010101" charset="-122"/>
              </a:rPr>
              <a:t>即去掉保护间隔之后的符号周期的倒数</a:t>
            </a:r>
            <a:r>
              <a:rPr kumimoji="1" lang="en-US" altLang="zh-CN" sz="2800" dirty="0">
                <a:solidFill>
                  <a:srgbClr val="0000CC"/>
                </a:solidFill>
                <a:latin typeface="黑体" panose="02010609060101010101" charset="-122"/>
                <a:ea typeface="黑体" panose="02010609060101010101" charset="-122"/>
              </a:rPr>
              <a:t>)</a:t>
            </a:r>
            <a:r>
              <a:rPr kumimoji="1" lang="zh-CN" altLang="en-US" sz="2800" dirty="0">
                <a:latin typeface="黑体" panose="02010609060101010101" charset="-122"/>
                <a:ea typeface="黑体" panose="02010609060101010101" charset="-122"/>
              </a:rPr>
              <a:t>得到</a:t>
            </a:r>
            <a:r>
              <a:rPr kumimoji="1" lang="en-US" altLang="zh-CN" sz="2800" dirty="0">
                <a:latin typeface="黑体" panose="02010609060101010101" charset="-122"/>
                <a:ea typeface="黑体" panose="02010609060101010101" charset="-122"/>
              </a:rPr>
              <a:t>,</a:t>
            </a:r>
            <a:r>
              <a:rPr kumimoji="1" lang="zh-CN" altLang="en-US" sz="2800" dirty="0">
                <a:latin typeface="黑体" panose="02010609060101010101" charset="-122"/>
                <a:ea typeface="黑体" panose="02010609060101010101" charset="-122"/>
              </a:rPr>
              <a:t>或者可以利用所要求的比特速率除以每个子信道的比特速率来确定子载波的数量。</a:t>
            </a:r>
            <a:endParaRPr kumimoji="1" lang="en-US" altLang="zh-CN" sz="2800" dirty="0">
              <a:latin typeface="黑体" panose="02010609060101010101" charset="-122"/>
              <a:ea typeface="黑体" panose="02010609060101010101" charset="-122"/>
            </a:endParaRPr>
          </a:p>
          <a:p>
            <a:pPr algn="just" eaLnBrk="1" hangingPunct="1">
              <a:lnSpc>
                <a:spcPct val="140000"/>
              </a:lnSpc>
              <a:spcBef>
                <a:spcPct val="50000"/>
              </a:spcBef>
              <a:buFontTx/>
              <a:buNone/>
            </a:pPr>
            <a:r>
              <a:rPr kumimoji="1" lang="zh-CN" altLang="en-US" sz="2800" dirty="0" smtClean="0">
                <a:latin typeface="黑体" panose="02010609060101010101" charset="-122"/>
                <a:ea typeface="黑体" panose="02010609060101010101" charset="-122"/>
              </a:rPr>
              <a:t>    每个</a:t>
            </a:r>
            <a:r>
              <a:rPr kumimoji="1" lang="zh-CN" altLang="en-US" sz="2800" dirty="0">
                <a:latin typeface="黑体" panose="02010609060101010101" charset="-122"/>
                <a:ea typeface="黑体" panose="02010609060101010101" charset="-122"/>
              </a:rPr>
              <a:t>信道中所传输的比特速率可以由调制类型、编码速率和符号速率来确定。 </a:t>
            </a:r>
            <a:endParaRPr kumimoji="1" lang="zh-CN" altLang="en-US" sz="2800" dirty="0">
              <a:latin typeface="黑体" panose="02010609060101010101" charset="-122"/>
              <a:ea typeface="黑体" panose="02010609060101010101" charset="-122"/>
            </a:endParaRPr>
          </a:p>
        </p:txBody>
      </p:sp>
    </p:spTree>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5"/>
          <p:cNvSpPr txBox="1">
            <a:spLocks noChangeArrowheads="1"/>
          </p:cNvSpPr>
          <p:nvPr/>
        </p:nvSpPr>
        <p:spPr bwMode="auto">
          <a:xfrm>
            <a:off x="395288" y="407988"/>
            <a:ext cx="83058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30000"/>
              </a:lnSpc>
              <a:buFontTx/>
              <a:buNone/>
            </a:pPr>
            <a:r>
              <a:rPr kumimoji="1" lang="zh-CN" altLang="en-US" sz="2400">
                <a:latin typeface="Times New Roman" panose="02020603050405020304" pitchFamily="18" charset="0"/>
              </a:rPr>
              <a:t>　　</a:t>
            </a:r>
            <a:r>
              <a:rPr kumimoji="1" lang="zh-CN" altLang="en-US" sz="2800">
                <a:latin typeface="黑体" panose="02010609060101010101" charset="-122"/>
                <a:ea typeface="黑体" panose="02010609060101010101" charset="-122"/>
              </a:rPr>
              <a:t>举例说明如何确定</a:t>
            </a:r>
            <a:r>
              <a:rPr kumimoji="1" lang="en-US" altLang="zh-CN" sz="2800">
                <a:latin typeface="黑体" panose="02010609060101010101" charset="-122"/>
                <a:ea typeface="黑体" panose="02010609060101010101" charset="-122"/>
              </a:rPr>
              <a:t>OFDM</a:t>
            </a:r>
            <a:r>
              <a:rPr kumimoji="1" lang="zh-CN" altLang="en-US" sz="2800">
                <a:latin typeface="黑体" panose="02010609060101010101" charset="-122"/>
                <a:ea typeface="黑体" panose="02010609060101010101" charset="-122"/>
              </a:rPr>
              <a:t>系统的参数， 要求设计系统满足如下条件：</a:t>
            </a:r>
            <a:endParaRPr kumimoji="1" lang="zh-CN" altLang="en-US" sz="2800">
              <a:latin typeface="黑体" panose="02010609060101010101" charset="-122"/>
              <a:ea typeface="黑体" panose="02010609060101010101" charset="-122"/>
            </a:endParaRPr>
          </a:p>
          <a:p>
            <a:pPr eaLnBrk="1" hangingPunct="1">
              <a:lnSpc>
                <a:spcPct val="130000"/>
              </a:lnSpc>
              <a:buFontTx/>
              <a:buNone/>
            </a:pPr>
            <a:r>
              <a:rPr kumimoji="1" lang="zh-CN" altLang="en-US" sz="2800">
                <a:latin typeface="黑体" panose="02010609060101010101" charset="-122"/>
                <a:ea typeface="黑体" panose="02010609060101010101" charset="-122"/>
              </a:rPr>
              <a:t>         </a:t>
            </a:r>
            <a:r>
              <a:rPr kumimoji="1" lang="en-US" altLang="zh-CN" sz="2800">
                <a:latin typeface="黑体" panose="02010609060101010101" charset="-122"/>
                <a:ea typeface="黑体" panose="02010609060101010101" charset="-122"/>
              </a:rPr>
              <a:t>·</a:t>
            </a:r>
            <a:r>
              <a:rPr kumimoji="1" lang="zh-CN" altLang="en-US" sz="2800">
                <a:latin typeface="黑体" panose="02010609060101010101" charset="-122"/>
                <a:ea typeface="黑体" panose="02010609060101010101" charset="-122"/>
              </a:rPr>
              <a:t>比特率           </a:t>
            </a:r>
            <a:r>
              <a:rPr kumimoji="1" lang="en-US" altLang="zh-CN" sz="2800">
                <a:latin typeface="黑体" panose="02010609060101010101" charset="-122"/>
                <a:ea typeface="黑体" panose="02010609060101010101" charset="-122"/>
              </a:rPr>
              <a:t>25 Mb</a:t>
            </a:r>
            <a:r>
              <a:rPr kumimoji="1" lang="zh-CN" altLang="en-US" sz="2800">
                <a:latin typeface="黑体" panose="02010609060101010101" charset="-122"/>
                <a:ea typeface="黑体" panose="02010609060101010101" charset="-122"/>
              </a:rPr>
              <a:t>／</a:t>
            </a:r>
            <a:r>
              <a:rPr kumimoji="1" lang="en-US" altLang="zh-CN" sz="2800">
                <a:latin typeface="黑体" panose="02010609060101010101" charset="-122"/>
                <a:ea typeface="黑体" panose="02010609060101010101" charset="-122"/>
              </a:rPr>
              <a:t>s</a:t>
            </a:r>
            <a:endParaRPr kumimoji="1" lang="en-US" altLang="zh-CN" sz="2800">
              <a:latin typeface="黑体" panose="02010609060101010101" charset="-122"/>
              <a:ea typeface="黑体" panose="02010609060101010101" charset="-122"/>
            </a:endParaRPr>
          </a:p>
          <a:p>
            <a:pPr eaLnBrk="1" hangingPunct="1">
              <a:lnSpc>
                <a:spcPct val="130000"/>
              </a:lnSpc>
              <a:buFontTx/>
              <a:buNone/>
            </a:pPr>
            <a:r>
              <a:rPr kumimoji="1" lang="en-US" altLang="zh-CN" sz="2800">
                <a:latin typeface="黑体" panose="02010609060101010101" charset="-122"/>
                <a:ea typeface="黑体" panose="02010609060101010101" charset="-122"/>
              </a:rPr>
              <a:t>         ·</a:t>
            </a:r>
            <a:r>
              <a:rPr kumimoji="1" lang="zh-CN" altLang="en-US" sz="2800">
                <a:latin typeface="黑体" panose="02010609060101010101" charset="-122"/>
                <a:ea typeface="黑体" panose="02010609060101010101" charset="-122"/>
              </a:rPr>
              <a:t>可容忍的时延扩展   </a:t>
            </a:r>
            <a:r>
              <a:rPr kumimoji="1" lang="en-US" altLang="zh-CN" sz="2800">
                <a:latin typeface="黑体" panose="02010609060101010101" charset="-122"/>
                <a:ea typeface="黑体" panose="02010609060101010101" charset="-122"/>
              </a:rPr>
              <a:t>200 ns</a:t>
            </a:r>
            <a:endParaRPr kumimoji="1" lang="en-US" altLang="zh-CN" sz="2800">
              <a:latin typeface="黑体" panose="02010609060101010101" charset="-122"/>
              <a:ea typeface="黑体" panose="02010609060101010101" charset="-122"/>
            </a:endParaRPr>
          </a:p>
          <a:p>
            <a:pPr eaLnBrk="1" hangingPunct="1">
              <a:lnSpc>
                <a:spcPct val="130000"/>
              </a:lnSpc>
              <a:buFontTx/>
              <a:buNone/>
            </a:pPr>
            <a:r>
              <a:rPr kumimoji="1" lang="en-US" altLang="zh-CN" sz="2800">
                <a:latin typeface="黑体" panose="02010609060101010101" charset="-122"/>
                <a:ea typeface="黑体" panose="02010609060101010101" charset="-122"/>
              </a:rPr>
              <a:t>         ·</a:t>
            </a:r>
            <a:r>
              <a:rPr kumimoji="1" lang="zh-CN" altLang="en-US" sz="2800">
                <a:latin typeface="黑体" panose="02010609060101010101" charset="-122"/>
                <a:ea typeface="黑体" panose="02010609060101010101" charset="-122"/>
              </a:rPr>
              <a:t>带宽             </a:t>
            </a:r>
            <a:r>
              <a:rPr kumimoji="1" lang="en-US" altLang="zh-CN" sz="2800">
                <a:latin typeface="黑体" panose="02010609060101010101" charset="-122"/>
                <a:ea typeface="黑体" panose="02010609060101010101" charset="-122"/>
              </a:rPr>
              <a:t>&lt;18 MHz</a:t>
            </a:r>
            <a:endParaRPr kumimoji="1" lang="en-US" altLang="zh-CN" sz="2800">
              <a:latin typeface="黑体" panose="02010609060101010101" charset="-122"/>
              <a:ea typeface="黑体" panose="02010609060101010101" charset="-122"/>
            </a:endParaRPr>
          </a:p>
          <a:p>
            <a:pPr eaLnBrk="1" hangingPunct="1">
              <a:lnSpc>
                <a:spcPct val="130000"/>
              </a:lnSpc>
              <a:spcBef>
                <a:spcPct val="50000"/>
              </a:spcBef>
              <a:buFontTx/>
              <a:buNone/>
            </a:pPr>
            <a:r>
              <a:rPr kumimoji="1" lang="zh-CN" altLang="en-US" sz="2800">
                <a:latin typeface="黑体" panose="02010609060101010101" charset="-122"/>
                <a:ea typeface="黑体" panose="02010609060101010101" charset="-122"/>
              </a:rPr>
              <a:t>　　</a:t>
            </a:r>
            <a:endParaRPr kumimoji="1" lang="zh-CN" altLang="en-US" sz="2800">
              <a:latin typeface="黑体" panose="02010609060101010101" charset="-122"/>
              <a:ea typeface="黑体" panose="02010609060101010101" charset="-122"/>
            </a:endParaRPr>
          </a:p>
        </p:txBody>
      </p:sp>
      <p:sp>
        <p:nvSpPr>
          <p:cNvPr id="87043" name="内容占位符 2"/>
          <p:cNvSpPr>
            <a:spLocks noGrp="1" noChangeArrowheads="1"/>
          </p:cNvSpPr>
          <p:nvPr>
            <p:ph idx="1"/>
            <p:custDataLst>
              <p:tags r:id="rId1"/>
            </p:custDataLst>
          </p:nvPr>
        </p:nvSpPr>
        <p:spPr>
          <a:xfrm>
            <a:off x="539115" y="3789045"/>
            <a:ext cx="7999730" cy="1515110"/>
          </a:xfrm>
        </p:spPr>
        <p:txBody>
          <a:bodyPr/>
          <a:p>
            <a:pPr>
              <a:lnSpc>
                <a:spcPct val="130000"/>
              </a:lnSpc>
            </a:pPr>
            <a:r>
              <a:rPr lang="zh-CN" altLang="en-US" sz="2800" dirty="0" smtClean="0">
                <a:latin typeface="黑体" panose="02010609060101010101" charset="-122"/>
                <a:ea typeface="黑体" panose="02010609060101010101" charset="-122"/>
              </a:rPr>
              <a:t>（</a:t>
            </a:r>
            <a:r>
              <a:rPr lang="en-US" altLang="zh-CN" sz="2800" dirty="0" smtClean="0">
                <a:latin typeface="黑体" panose="02010609060101010101" charset="-122"/>
                <a:ea typeface="黑体" panose="02010609060101010101" charset="-122"/>
              </a:rPr>
              <a:t>1</a:t>
            </a:r>
            <a:r>
              <a:rPr lang="zh-CN" altLang="en-US" sz="2800" dirty="0" smtClean="0">
                <a:latin typeface="黑体" panose="02010609060101010101" charset="-122"/>
                <a:ea typeface="黑体" panose="02010609060101010101" charset="-122"/>
              </a:rPr>
              <a:t>）保护间隔的有效取值：</a:t>
            </a:r>
            <a:endParaRPr lang="en-US" altLang="zh-CN" sz="2800" dirty="0" smtClean="0">
              <a:latin typeface="黑体" panose="02010609060101010101" charset="-122"/>
              <a:ea typeface="黑体" panose="02010609060101010101" charset="-122"/>
            </a:endParaRPr>
          </a:p>
          <a:p>
            <a:pPr>
              <a:lnSpc>
                <a:spcPct val="130000"/>
              </a:lnSpc>
              <a:buFontTx/>
              <a:buNone/>
            </a:pPr>
            <a:r>
              <a:rPr lang="zh-CN" altLang="en-US" sz="2800" dirty="0" smtClean="0">
                <a:latin typeface="黑体" panose="02010609060101010101" charset="-122"/>
                <a:ea typeface="黑体" panose="02010609060101010101" charset="-122"/>
              </a:rPr>
              <a:t>（</a:t>
            </a:r>
            <a:r>
              <a:rPr lang="en-US" altLang="zh-CN" sz="2800" b="1" dirty="0" smtClean="0">
                <a:latin typeface="黑体" panose="02010609060101010101" charset="-122"/>
                <a:ea typeface="黑体" panose="02010609060101010101" charset="-122"/>
              </a:rPr>
              <a:t> 2</a:t>
            </a:r>
            <a:r>
              <a:rPr lang="zh-CN" altLang="en-US" sz="2800" b="1" dirty="0" smtClean="0">
                <a:latin typeface="黑体" panose="02010609060101010101" charset="-122"/>
                <a:ea typeface="黑体" panose="02010609060101010101" charset="-122"/>
              </a:rPr>
              <a:t>～</a:t>
            </a:r>
            <a:r>
              <a:rPr lang="en-US" altLang="zh-CN" sz="2800" b="1" dirty="0" smtClean="0">
                <a:latin typeface="黑体" panose="02010609060101010101" charset="-122"/>
                <a:ea typeface="黑体" panose="02010609060101010101" charset="-122"/>
              </a:rPr>
              <a:t>4 </a:t>
            </a:r>
            <a:r>
              <a:rPr lang="zh-CN" altLang="en-US" sz="2800" b="1" dirty="0" smtClean="0">
                <a:latin typeface="黑体" panose="02010609060101010101" charset="-122"/>
                <a:ea typeface="黑体" panose="02010609060101010101" charset="-122"/>
              </a:rPr>
              <a:t>）倍时延扩展，取</a:t>
            </a:r>
            <a:r>
              <a:rPr lang="en-US" altLang="zh-CN" sz="2800" b="1" dirty="0" smtClean="0">
                <a:latin typeface="黑体" panose="02010609060101010101" charset="-122"/>
                <a:ea typeface="黑体" panose="02010609060101010101" charset="-122"/>
              </a:rPr>
              <a:t>4</a:t>
            </a:r>
            <a:r>
              <a:rPr lang="zh-CN" altLang="en-US" sz="2800" b="1" dirty="0" smtClean="0">
                <a:latin typeface="黑体" panose="02010609060101010101" charset="-122"/>
                <a:ea typeface="黑体" panose="02010609060101010101" charset="-122"/>
              </a:rPr>
              <a:t>倍为</a:t>
            </a:r>
            <a:r>
              <a:rPr lang="en-US" altLang="zh-CN" sz="2800" b="1" dirty="0" smtClean="0">
                <a:latin typeface="黑体" panose="02010609060101010101" charset="-122"/>
                <a:ea typeface="黑体" panose="02010609060101010101" charset="-122"/>
              </a:rPr>
              <a:t>4</a:t>
            </a:r>
            <a:r>
              <a:rPr lang="zh-CN" altLang="en-US" sz="2800" b="1" dirty="0" smtClean="0">
                <a:latin typeface="黑体" panose="02010609060101010101" charset="-122"/>
                <a:ea typeface="黑体" panose="02010609060101010101" charset="-122"/>
              </a:rPr>
              <a:t>*</a:t>
            </a:r>
            <a:r>
              <a:rPr lang="en-US" altLang="zh-CN" sz="2800" b="1" dirty="0" smtClean="0">
                <a:latin typeface="黑体" panose="02010609060101010101" charset="-122"/>
                <a:ea typeface="黑体" panose="02010609060101010101" charset="-122"/>
              </a:rPr>
              <a:t>200=</a:t>
            </a:r>
            <a:r>
              <a:rPr lang="en-US" altLang="zh-CN" sz="2800" dirty="0" smtClean="0">
                <a:latin typeface="黑体" panose="02010609060101010101" charset="-122"/>
                <a:ea typeface="黑体" panose="02010609060101010101" charset="-122"/>
              </a:rPr>
              <a:t>800ns </a:t>
            </a:r>
            <a:r>
              <a:rPr lang="zh-CN" altLang="en-US" sz="2800" dirty="0" smtClean="0">
                <a:latin typeface="黑体" panose="02010609060101010101" charset="-122"/>
                <a:ea typeface="黑体" panose="02010609060101010101" charset="-122"/>
              </a:rPr>
              <a:t>。</a:t>
            </a:r>
            <a:endParaRPr lang="zh-CN" altLang="en-US" sz="2800" dirty="0" smtClean="0">
              <a:latin typeface="黑体" panose="02010609060101010101" charset="-122"/>
              <a:ea typeface="黑体" panose="02010609060101010101" charset="-122"/>
            </a:endParaRPr>
          </a:p>
        </p:txBody>
      </p:sp>
    </p:spTree>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内容占位符 2"/>
          <p:cNvSpPr>
            <a:spLocks noGrp="1" noChangeArrowheads="1"/>
          </p:cNvSpPr>
          <p:nvPr>
            <p:ph idx="1"/>
          </p:nvPr>
        </p:nvSpPr>
        <p:spPr>
          <a:xfrm>
            <a:off x="420370" y="188595"/>
            <a:ext cx="8460105" cy="2839085"/>
          </a:xfrm>
        </p:spPr>
        <p:txBody>
          <a:bodyPr/>
          <a:lstStyle/>
          <a:p>
            <a:pPr>
              <a:lnSpc>
                <a:spcPct val="150000"/>
              </a:lnSpc>
            </a:pPr>
            <a:r>
              <a:rPr lang="zh-CN" altLang="en-US" sz="2800" dirty="0" smtClean="0">
                <a:latin typeface="黑体" panose="02010609060101010101" charset="-122"/>
                <a:ea typeface="黑体" panose="02010609060101010101" charset="-122"/>
              </a:rPr>
              <a:t>（</a:t>
            </a:r>
            <a:r>
              <a:rPr lang="en-US" altLang="zh-CN" sz="2800" dirty="0" smtClean="0">
                <a:latin typeface="黑体" panose="02010609060101010101" charset="-122"/>
                <a:ea typeface="黑体" panose="02010609060101010101" charset="-122"/>
              </a:rPr>
              <a:t>2</a:t>
            </a:r>
            <a:r>
              <a:rPr lang="zh-CN" altLang="en-US" sz="2800" dirty="0" smtClean="0">
                <a:latin typeface="黑体" panose="02010609060101010101" charset="-122"/>
                <a:ea typeface="黑体" panose="02010609060101010101" charset="-122"/>
              </a:rPr>
              <a:t>）</a:t>
            </a:r>
            <a:r>
              <a:rPr lang="en-US" altLang="zh-CN" sz="2800" dirty="0" smtClean="0">
                <a:latin typeface="黑体" panose="02010609060101010101" charset="-122"/>
                <a:ea typeface="黑体" panose="02010609060101010101" charset="-122"/>
              </a:rPr>
              <a:t>OFDM</a:t>
            </a:r>
            <a:r>
              <a:rPr lang="zh-CN" altLang="en-US" sz="2800" b="1" dirty="0" smtClean="0">
                <a:latin typeface="黑体" panose="02010609060101010101" charset="-122"/>
                <a:ea typeface="黑体" panose="02010609060101010101" charset="-122"/>
              </a:rPr>
              <a:t>符号周期</a:t>
            </a:r>
            <a:r>
              <a:rPr lang="zh-CN" altLang="en-US" sz="2800" dirty="0" smtClean="0">
                <a:latin typeface="黑体" panose="02010609060101010101" charset="-122"/>
                <a:ea typeface="黑体" panose="02010609060101010101" charset="-122"/>
              </a:rPr>
              <a:t>长度为保护间隔的</a:t>
            </a:r>
            <a:r>
              <a:rPr lang="en-US" altLang="zh-CN" sz="2800" dirty="0" smtClean="0">
                <a:latin typeface="黑体" panose="02010609060101010101" charset="-122"/>
                <a:ea typeface="黑体" panose="02010609060101010101" charset="-122"/>
              </a:rPr>
              <a:t>6</a:t>
            </a:r>
            <a:r>
              <a:rPr lang="zh-CN" altLang="en-US" sz="2800" dirty="0" smtClean="0">
                <a:latin typeface="黑体" panose="02010609060101010101" charset="-122"/>
                <a:ea typeface="黑体" panose="02010609060101010101" charset="-122"/>
              </a:rPr>
              <a:t>倍，</a:t>
            </a:r>
            <a:endParaRPr lang="en-US" altLang="zh-CN" sz="2800" dirty="0" smtClean="0">
              <a:latin typeface="黑体" panose="02010609060101010101" charset="-122"/>
              <a:ea typeface="黑体" panose="02010609060101010101" charset="-122"/>
            </a:endParaRPr>
          </a:p>
          <a:p>
            <a:pPr>
              <a:lnSpc>
                <a:spcPct val="150000"/>
              </a:lnSpc>
            </a:pPr>
            <a:r>
              <a:rPr lang="en-US" altLang="zh-CN" sz="2800" dirty="0" smtClean="0">
                <a:latin typeface="黑体" panose="02010609060101010101" charset="-122"/>
                <a:ea typeface="黑体" panose="02010609060101010101" charset="-122"/>
              </a:rPr>
              <a:t>6×800ns=4.8μs</a:t>
            </a:r>
            <a:r>
              <a:rPr lang="zh-CN" altLang="en-US" sz="2800" dirty="0" smtClean="0">
                <a:latin typeface="黑体" panose="02010609060101010101" charset="-122"/>
                <a:ea typeface="黑体" panose="02010609060101010101" charset="-122"/>
              </a:rPr>
              <a:t>，其中由保护间隔所造成的信噪比损耗小于</a:t>
            </a:r>
            <a:r>
              <a:rPr lang="en-US" altLang="zh-CN" sz="2800" dirty="0" smtClean="0">
                <a:latin typeface="黑体" panose="02010609060101010101" charset="-122"/>
                <a:ea typeface="黑体" panose="02010609060101010101" charset="-122"/>
              </a:rPr>
              <a:t>1dB</a:t>
            </a:r>
            <a:r>
              <a:rPr lang="zh-CN" altLang="en-US" sz="2800" dirty="0" smtClean="0">
                <a:latin typeface="黑体" panose="02010609060101010101" charset="-122"/>
                <a:ea typeface="黑体" panose="02010609060101010101" charset="-122"/>
              </a:rPr>
              <a:t>。</a:t>
            </a:r>
            <a:endParaRPr lang="en-US" altLang="zh-CN" sz="2800" dirty="0" smtClean="0">
              <a:latin typeface="黑体" panose="02010609060101010101" charset="-122"/>
              <a:ea typeface="黑体" panose="02010609060101010101" charset="-122"/>
            </a:endParaRPr>
          </a:p>
          <a:p>
            <a:pPr>
              <a:lnSpc>
                <a:spcPct val="150000"/>
              </a:lnSpc>
            </a:pPr>
            <a:r>
              <a:rPr lang="zh-CN" altLang="en-US" sz="2800" b="1" dirty="0" smtClean="0">
                <a:latin typeface="黑体" panose="02010609060101010101" charset="-122"/>
                <a:ea typeface="黑体" panose="02010609060101010101" charset="-122"/>
              </a:rPr>
              <a:t>  子载波间隔取</a:t>
            </a:r>
            <a:r>
              <a:rPr lang="en-US" altLang="zh-CN" sz="2800" b="1" dirty="0" smtClean="0">
                <a:latin typeface="黑体" panose="02010609060101010101" charset="-122"/>
                <a:ea typeface="黑体" panose="02010609060101010101" charset="-122"/>
              </a:rPr>
              <a:t>4.8-0.8=4μs</a:t>
            </a:r>
            <a:r>
              <a:rPr lang="zh-CN" altLang="en-US" sz="2800" b="1" dirty="0" smtClean="0">
                <a:latin typeface="黑体" panose="02010609060101010101" charset="-122"/>
                <a:ea typeface="黑体" panose="02010609060101010101" charset="-122"/>
              </a:rPr>
              <a:t>的倒数，即</a:t>
            </a:r>
            <a:r>
              <a:rPr lang="en-US" altLang="zh-CN" sz="2800" b="1" dirty="0" smtClean="0">
                <a:latin typeface="黑体" panose="02010609060101010101" charset="-122"/>
                <a:ea typeface="黑体" panose="02010609060101010101" charset="-122"/>
              </a:rPr>
              <a:t>250kHz</a:t>
            </a:r>
            <a:r>
              <a:rPr lang="zh-CN" altLang="en-US" sz="2800" b="1" dirty="0" smtClean="0">
                <a:latin typeface="黑体" panose="02010609060101010101" charset="-122"/>
                <a:ea typeface="黑体" panose="02010609060101010101" charset="-122"/>
              </a:rPr>
              <a:t>。</a:t>
            </a:r>
            <a:endParaRPr lang="en-US" altLang="zh-CN" sz="2800" b="1" dirty="0" smtClean="0">
              <a:latin typeface="黑体" panose="02010609060101010101" charset="-122"/>
              <a:ea typeface="黑体" panose="02010609060101010101" charset="-122"/>
            </a:endParaRPr>
          </a:p>
          <a:p>
            <a:endParaRPr lang="en-US" altLang="zh-CN" dirty="0" smtClean="0">
              <a:latin typeface="宋体" panose="02010600030101010101" pitchFamily="2" charset="-122"/>
            </a:endParaRPr>
          </a:p>
        </p:txBody>
      </p:sp>
      <p:sp>
        <p:nvSpPr>
          <p:cNvPr id="89090" name="Text Box 2"/>
          <p:cNvSpPr txBox="1">
            <a:spLocks noChangeArrowheads="1"/>
          </p:cNvSpPr>
          <p:nvPr>
            <p:custDataLst>
              <p:tags r:id="rId1"/>
            </p:custDataLst>
          </p:nvPr>
        </p:nvSpPr>
        <p:spPr bwMode="auto">
          <a:xfrm>
            <a:off x="467678" y="3644900"/>
            <a:ext cx="8305800"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dirty="0" smtClean="0">
                <a:latin typeface="黑体" panose="02010609060101010101" charset="-122"/>
                <a:ea typeface="黑体" panose="02010609060101010101" charset="-122"/>
              </a:rPr>
              <a:t>（</a:t>
            </a:r>
            <a:r>
              <a:rPr kumimoji="1" lang="en-US" altLang="zh-CN" sz="2800" dirty="0" smtClean="0">
                <a:latin typeface="黑体" panose="02010609060101010101" charset="-122"/>
                <a:ea typeface="黑体" panose="02010609060101010101" charset="-122"/>
              </a:rPr>
              <a:t>3</a:t>
            </a:r>
            <a:r>
              <a:rPr kumimoji="1" lang="zh-CN" altLang="en-US" sz="2800" dirty="0" smtClean="0">
                <a:latin typeface="黑体" panose="02010609060101010101" charset="-122"/>
                <a:ea typeface="黑体" panose="02010609060101010101" charset="-122"/>
              </a:rPr>
              <a:t>）子</a:t>
            </a:r>
            <a:r>
              <a:rPr kumimoji="1" lang="zh-CN" altLang="en-US" sz="2800" dirty="0">
                <a:latin typeface="黑体" panose="02010609060101010101" charset="-122"/>
                <a:ea typeface="黑体" panose="02010609060101010101" charset="-122"/>
              </a:rPr>
              <a:t>载波个数：</a:t>
            </a:r>
            <a:endParaRPr kumimoji="1" lang="en-US" altLang="zh-CN" sz="2800" dirty="0">
              <a:latin typeface="黑体" panose="02010609060101010101" charset="-122"/>
              <a:ea typeface="黑体" panose="02010609060101010101" charset="-122"/>
            </a:endParaRPr>
          </a:p>
          <a:p>
            <a:pPr algn="just" eaLnBrk="1" hangingPunct="1">
              <a:lnSpc>
                <a:spcPct val="120000"/>
              </a:lnSpc>
              <a:spcBef>
                <a:spcPct val="50000"/>
              </a:spcBef>
              <a:buFontTx/>
              <a:buNone/>
            </a:pPr>
            <a:r>
              <a:rPr kumimoji="1" lang="zh-CN" altLang="en-US" sz="2800" dirty="0" smtClean="0">
                <a:latin typeface="黑体" panose="02010609060101010101" charset="-122"/>
                <a:ea typeface="黑体" panose="02010609060101010101" charset="-122"/>
              </a:rPr>
              <a:t>     要求</a:t>
            </a:r>
            <a:r>
              <a:rPr kumimoji="1" lang="zh-CN" altLang="en-US" sz="2800" dirty="0">
                <a:latin typeface="黑体" panose="02010609060101010101" charset="-122"/>
                <a:ea typeface="黑体" panose="02010609060101010101" charset="-122"/>
              </a:rPr>
              <a:t>的比特速率与</a:t>
            </a:r>
            <a:r>
              <a:rPr kumimoji="1" lang="en-US" altLang="zh-CN" sz="2800" dirty="0">
                <a:latin typeface="黑体" panose="02010609060101010101" charset="-122"/>
                <a:ea typeface="黑体" panose="02010609060101010101" charset="-122"/>
              </a:rPr>
              <a:t>OFDM</a:t>
            </a:r>
            <a:r>
              <a:rPr kumimoji="1" lang="zh-CN" altLang="en-US" sz="2800" dirty="0">
                <a:latin typeface="黑体" panose="02010609060101010101" charset="-122"/>
                <a:ea typeface="黑体" panose="02010609060101010101" charset="-122"/>
              </a:rPr>
              <a:t>符号速率的比值，即每个</a:t>
            </a:r>
            <a:r>
              <a:rPr kumimoji="1" lang="en-US" altLang="zh-CN" sz="2800" dirty="0">
                <a:latin typeface="黑体" panose="02010609060101010101" charset="-122"/>
                <a:ea typeface="黑体" panose="02010609060101010101" charset="-122"/>
              </a:rPr>
              <a:t>OFDM</a:t>
            </a:r>
            <a:r>
              <a:rPr kumimoji="1" lang="zh-CN" altLang="en-US" sz="2800" dirty="0">
                <a:latin typeface="黑体" panose="02010609060101010101" charset="-122"/>
                <a:ea typeface="黑体" panose="02010609060101010101" charset="-122"/>
              </a:rPr>
              <a:t>信号需要传送</a:t>
            </a:r>
            <a:r>
              <a:rPr kumimoji="1" lang="en-US" altLang="zh-CN" sz="2800" dirty="0">
                <a:latin typeface="黑体" panose="02010609060101010101" charset="-122"/>
                <a:ea typeface="黑体" panose="02010609060101010101" charset="-122"/>
              </a:rPr>
              <a:t>(25Mb/s)</a:t>
            </a:r>
            <a:r>
              <a:rPr kumimoji="1" lang="zh-CN" altLang="en-US" sz="2800" dirty="0">
                <a:latin typeface="黑体" panose="02010609060101010101" charset="-122"/>
                <a:ea typeface="黑体" panose="02010609060101010101" charset="-122"/>
              </a:rPr>
              <a:t>／［</a:t>
            </a:r>
            <a:r>
              <a:rPr kumimoji="1" lang="en-US" altLang="zh-CN" sz="2800" dirty="0">
                <a:latin typeface="黑体" panose="02010609060101010101" charset="-122"/>
                <a:ea typeface="黑体" panose="02010609060101010101" charset="-122"/>
              </a:rPr>
              <a:t>1/(4.8μs)</a:t>
            </a:r>
            <a:r>
              <a:rPr kumimoji="1" lang="zh-CN" altLang="en-US" sz="2800" dirty="0">
                <a:latin typeface="黑体" panose="02010609060101010101" charset="-122"/>
                <a:ea typeface="黑体" panose="02010609060101010101" charset="-122"/>
              </a:rPr>
              <a:t>］</a:t>
            </a:r>
            <a:r>
              <a:rPr kumimoji="1" lang="en-US" altLang="zh-CN" sz="2800" dirty="0">
                <a:latin typeface="黑体" panose="02010609060101010101" charset="-122"/>
                <a:ea typeface="黑体" panose="02010609060101010101" charset="-122"/>
              </a:rPr>
              <a:t>=120bit</a:t>
            </a:r>
            <a:r>
              <a:rPr kumimoji="1" lang="zh-CN" altLang="en-US" sz="2800" dirty="0">
                <a:latin typeface="黑体" panose="02010609060101010101" charset="-122"/>
                <a:ea typeface="黑体" panose="02010609060101010101" charset="-122"/>
              </a:rPr>
              <a:t>。</a:t>
            </a:r>
            <a:endParaRPr kumimoji="1" lang="zh-CN" altLang="en-US" sz="2800" dirty="0">
              <a:latin typeface="黑体" panose="02010609060101010101" charset="-122"/>
              <a:ea typeface="黑体" panose="02010609060101010101" charset="-122"/>
            </a:endParaRP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1"/>
          <p:cNvSpPr>
            <a:spLocks noChangeArrowheads="1"/>
          </p:cNvSpPr>
          <p:nvPr/>
        </p:nvSpPr>
        <p:spPr bwMode="auto">
          <a:xfrm>
            <a:off x="251520" y="620688"/>
            <a:ext cx="8569325" cy="414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50000"/>
              </a:spcBef>
              <a:buFontTx/>
              <a:buNone/>
            </a:pPr>
            <a:r>
              <a:rPr kumimoji="1" lang="zh-CN" altLang="en-US" sz="2800" dirty="0" smtClean="0">
                <a:latin typeface="黑体" panose="02010609060101010101" charset="-122"/>
                <a:ea typeface="黑体" panose="02010609060101010101" charset="-122"/>
              </a:rPr>
              <a:t>      </a:t>
            </a:r>
            <a:r>
              <a:rPr kumimoji="1" lang="zh-CN" altLang="en-US" sz="2800" dirty="0" smtClean="0">
                <a:solidFill>
                  <a:srgbClr val="FF0000"/>
                </a:solidFill>
                <a:latin typeface="黑体" panose="02010609060101010101" charset="-122"/>
                <a:ea typeface="黑体" panose="02010609060101010101" charset="-122"/>
              </a:rPr>
              <a:t>两种</a:t>
            </a:r>
            <a:r>
              <a:rPr kumimoji="1" lang="zh-CN" altLang="en-US" sz="2800" dirty="0">
                <a:solidFill>
                  <a:srgbClr val="FF0000"/>
                </a:solidFill>
                <a:latin typeface="黑体" panose="02010609060101010101" charset="-122"/>
                <a:ea typeface="黑体" panose="02010609060101010101" charset="-122"/>
              </a:rPr>
              <a:t>选择：</a:t>
            </a:r>
            <a:endParaRPr kumimoji="1" lang="en-US" altLang="zh-CN" sz="2800" dirty="0">
              <a:solidFill>
                <a:srgbClr val="FF0000"/>
              </a:solidFill>
              <a:latin typeface="黑体" panose="02010609060101010101" charset="-122"/>
              <a:ea typeface="黑体" panose="02010609060101010101" charset="-122"/>
            </a:endParaRPr>
          </a:p>
          <a:p>
            <a:pPr algn="just" eaLnBrk="1" hangingPunct="1">
              <a:lnSpc>
                <a:spcPct val="120000"/>
              </a:lnSpc>
              <a:spcBef>
                <a:spcPct val="50000"/>
              </a:spcBef>
              <a:buFontTx/>
              <a:buNone/>
            </a:pPr>
            <a:r>
              <a:rPr kumimoji="1" lang="zh-CN" altLang="en-US" sz="2800" dirty="0" smtClean="0">
                <a:latin typeface="黑体" panose="02010609060101010101" charset="-122"/>
                <a:ea typeface="黑体" panose="02010609060101010101" charset="-122"/>
              </a:rPr>
              <a:t>    ①</a:t>
            </a:r>
            <a:r>
              <a:rPr kumimoji="1" lang="zh-CN" altLang="en-US" sz="2800" dirty="0" smtClean="0">
                <a:latin typeface="黑体" panose="02010609060101010101" charset="-122"/>
                <a:ea typeface="黑体" panose="02010609060101010101" charset="-122"/>
              </a:rPr>
              <a:t>利用</a:t>
            </a:r>
            <a:r>
              <a:rPr kumimoji="1" lang="en-US" altLang="zh-CN" sz="2800" dirty="0">
                <a:latin typeface="黑体" panose="02010609060101010101" charset="-122"/>
                <a:ea typeface="黑体" panose="02010609060101010101" charset="-122"/>
              </a:rPr>
              <a:t>16QAM</a:t>
            </a:r>
            <a:r>
              <a:rPr kumimoji="1" lang="zh-CN" altLang="en-US" sz="2800" dirty="0">
                <a:latin typeface="黑体" panose="02010609060101010101" charset="-122"/>
                <a:ea typeface="黑体" panose="02010609060101010101" charset="-122"/>
              </a:rPr>
              <a:t>和码率为</a:t>
            </a:r>
            <a:r>
              <a:rPr kumimoji="1" lang="en-US" altLang="zh-CN" sz="2800" dirty="0">
                <a:latin typeface="黑体" panose="02010609060101010101" charset="-122"/>
                <a:ea typeface="黑体" panose="02010609060101010101" charset="-122"/>
              </a:rPr>
              <a:t>1</a:t>
            </a:r>
            <a:r>
              <a:rPr kumimoji="1" lang="zh-CN" altLang="en-US" sz="2800" dirty="0">
                <a:latin typeface="黑体" panose="02010609060101010101" charset="-122"/>
                <a:ea typeface="黑体" panose="02010609060101010101" charset="-122"/>
              </a:rPr>
              <a:t>／</a:t>
            </a:r>
            <a:r>
              <a:rPr kumimoji="1" lang="en-US" altLang="zh-CN" sz="2800" dirty="0">
                <a:latin typeface="黑体" panose="02010609060101010101" charset="-122"/>
                <a:ea typeface="黑体" panose="02010609060101010101" charset="-122"/>
              </a:rPr>
              <a:t>2</a:t>
            </a:r>
            <a:r>
              <a:rPr kumimoji="1" lang="zh-CN" altLang="en-US" sz="2800" dirty="0">
                <a:latin typeface="黑体" panose="02010609060101010101" charset="-122"/>
                <a:ea typeface="黑体" panose="02010609060101010101" charset="-122"/>
              </a:rPr>
              <a:t>的编码方法，这样每个子载波可以携带</a:t>
            </a:r>
            <a:r>
              <a:rPr kumimoji="1" lang="en-US" altLang="zh-CN" sz="2800" dirty="0">
                <a:latin typeface="黑体" panose="02010609060101010101" charset="-122"/>
                <a:ea typeface="黑体" panose="02010609060101010101" charset="-122"/>
              </a:rPr>
              <a:t>2bit</a:t>
            </a:r>
            <a:r>
              <a:rPr kumimoji="1" lang="zh-CN" altLang="en-US" sz="2800" dirty="0">
                <a:latin typeface="黑体" panose="02010609060101010101" charset="-122"/>
                <a:ea typeface="黑体" panose="02010609060101010101" charset="-122"/>
              </a:rPr>
              <a:t>的有用信息，因此需要</a:t>
            </a:r>
            <a:r>
              <a:rPr kumimoji="1" lang="en-US" altLang="zh-CN" sz="2800" dirty="0">
                <a:latin typeface="黑体" panose="02010609060101010101" charset="-122"/>
                <a:ea typeface="黑体" panose="02010609060101010101" charset="-122"/>
              </a:rPr>
              <a:t>60</a:t>
            </a:r>
            <a:r>
              <a:rPr kumimoji="1" lang="zh-CN" altLang="en-US" sz="2800" dirty="0">
                <a:latin typeface="黑体" panose="02010609060101010101" charset="-122"/>
                <a:ea typeface="黑体" panose="02010609060101010101" charset="-122"/>
              </a:rPr>
              <a:t>个子载波来满足每个符号</a:t>
            </a:r>
            <a:r>
              <a:rPr kumimoji="1" lang="en-US" altLang="zh-CN" sz="2800" dirty="0">
                <a:latin typeface="黑体" panose="02010609060101010101" charset="-122"/>
                <a:ea typeface="黑体" panose="02010609060101010101" charset="-122"/>
              </a:rPr>
              <a:t>120bit</a:t>
            </a:r>
            <a:r>
              <a:rPr kumimoji="1" lang="zh-CN" altLang="en-US" sz="2800" dirty="0">
                <a:latin typeface="黑体" panose="02010609060101010101" charset="-122"/>
                <a:ea typeface="黑体" panose="02010609060101010101" charset="-122"/>
              </a:rPr>
              <a:t>的传输速率。</a:t>
            </a:r>
            <a:endParaRPr kumimoji="1" lang="en-US" altLang="zh-CN" sz="2800" dirty="0">
              <a:latin typeface="黑体" panose="02010609060101010101" charset="-122"/>
              <a:ea typeface="黑体" panose="02010609060101010101" charset="-122"/>
            </a:endParaRPr>
          </a:p>
          <a:p>
            <a:pPr algn="just" eaLnBrk="1" hangingPunct="1">
              <a:lnSpc>
                <a:spcPct val="120000"/>
              </a:lnSpc>
              <a:spcBef>
                <a:spcPct val="50000"/>
              </a:spcBef>
              <a:buFontTx/>
              <a:buNone/>
            </a:pPr>
            <a:r>
              <a:rPr kumimoji="1" lang="zh-CN" altLang="en-US" sz="2800" dirty="0" smtClean="0">
                <a:latin typeface="黑体" panose="02010609060101010101" charset="-122"/>
                <a:ea typeface="黑体" panose="02010609060101010101" charset="-122"/>
              </a:rPr>
              <a:t>    ②</a:t>
            </a:r>
            <a:r>
              <a:rPr kumimoji="1" lang="zh-CN" altLang="en-US" sz="2800" dirty="0" smtClean="0">
                <a:latin typeface="黑体" panose="02010609060101010101" charset="-122"/>
                <a:ea typeface="黑体" panose="02010609060101010101" charset="-122"/>
              </a:rPr>
              <a:t>利用</a:t>
            </a:r>
            <a:r>
              <a:rPr kumimoji="1" lang="en-US" altLang="zh-CN" sz="2800" dirty="0">
                <a:latin typeface="黑体" panose="02010609060101010101" charset="-122"/>
                <a:ea typeface="黑体" panose="02010609060101010101" charset="-122"/>
              </a:rPr>
              <a:t>QPSK</a:t>
            </a:r>
            <a:r>
              <a:rPr kumimoji="1" lang="zh-CN" altLang="en-US" sz="2800" dirty="0">
                <a:latin typeface="黑体" panose="02010609060101010101" charset="-122"/>
                <a:ea typeface="黑体" panose="02010609060101010101" charset="-122"/>
              </a:rPr>
              <a:t>和码率为</a:t>
            </a:r>
            <a:r>
              <a:rPr kumimoji="1" lang="en-US" altLang="zh-CN" sz="2800" dirty="0">
                <a:latin typeface="黑体" panose="02010609060101010101" charset="-122"/>
                <a:ea typeface="黑体" panose="02010609060101010101" charset="-122"/>
              </a:rPr>
              <a:t>3</a:t>
            </a:r>
            <a:r>
              <a:rPr kumimoji="1" lang="zh-CN" altLang="en-US" sz="2800" dirty="0">
                <a:latin typeface="黑体" panose="02010609060101010101" charset="-122"/>
                <a:ea typeface="黑体" panose="02010609060101010101" charset="-122"/>
              </a:rPr>
              <a:t>／</a:t>
            </a:r>
            <a:r>
              <a:rPr kumimoji="1" lang="en-US" altLang="zh-CN" sz="2800" dirty="0">
                <a:latin typeface="黑体" panose="02010609060101010101" charset="-122"/>
                <a:ea typeface="黑体" panose="02010609060101010101" charset="-122"/>
              </a:rPr>
              <a:t>4</a:t>
            </a:r>
            <a:r>
              <a:rPr kumimoji="1" lang="zh-CN" altLang="en-US" sz="2800" dirty="0">
                <a:latin typeface="黑体" panose="02010609060101010101" charset="-122"/>
                <a:ea typeface="黑体" panose="02010609060101010101" charset="-122"/>
              </a:rPr>
              <a:t>的编码方法，这样每个子载波可以携带</a:t>
            </a:r>
            <a:r>
              <a:rPr kumimoji="1" lang="en-US" altLang="zh-CN" sz="2800" dirty="0">
                <a:latin typeface="黑体" panose="02010609060101010101" charset="-122"/>
                <a:ea typeface="黑体" panose="02010609060101010101" charset="-122"/>
              </a:rPr>
              <a:t>1.5bit</a:t>
            </a:r>
            <a:r>
              <a:rPr kumimoji="1" lang="zh-CN" altLang="en-US" sz="2800" dirty="0">
                <a:latin typeface="黑体" panose="02010609060101010101" charset="-122"/>
                <a:ea typeface="黑体" panose="02010609060101010101" charset="-122"/>
              </a:rPr>
              <a:t>的有用信息，因此需要</a:t>
            </a:r>
            <a:r>
              <a:rPr kumimoji="1" lang="en-US" altLang="zh-CN" sz="2800" dirty="0">
                <a:latin typeface="黑体" panose="02010609060101010101" charset="-122"/>
                <a:ea typeface="黑体" panose="02010609060101010101" charset="-122"/>
              </a:rPr>
              <a:t>80</a:t>
            </a:r>
            <a:r>
              <a:rPr kumimoji="1" lang="zh-CN" altLang="en-US" sz="2800" dirty="0">
                <a:latin typeface="黑体" panose="02010609060101010101" charset="-122"/>
                <a:ea typeface="黑体" panose="02010609060101010101" charset="-122"/>
              </a:rPr>
              <a:t>个子载波来传输。</a:t>
            </a:r>
            <a:endParaRPr kumimoji="1" lang="zh-CN" altLang="en-US" sz="2800" dirty="0">
              <a:latin typeface="黑体" panose="02010609060101010101" charset="-122"/>
              <a:ea typeface="黑体" panose="02010609060101010101" charset="-122"/>
            </a:endParaRP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1"/>
          <p:cNvSpPr>
            <a:spLocks noChangeArrowheads="1"/>
          </p:cNvSpPr>
          <p:nvPr/>
        </p:nvSpPr>
        <p:spPr bwMode="auto">
          <a:xfrm>
            <a:off x="468313" y="1389063"/>
            <a:ext cx="8424862"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50000"/>
              </a:spcBef>
              <a:buFontTx/>
              <a:buNone/>
            </a:pPr>
            <a:r>
              <a:rPr kumimoji="1" lang="en-US" altLang="zh-CN" sz="2800">
                <a:latin typeface="Times New Roman" panose="02020603050405020304" pitchFamily="18" charset="0"/>
              </a:rPr>
              <a:t>        </a:t>
            </a:r>
            <a:r>
              <a:rPr kumimoji="1" lang="en-US" altLang="zh-CN" sz="2800">
                <a:latin typeface="黑体" panose="02010609060101010101" charset="-122"/>
                <a:ea typeface="黑体" panose="02010609060101010101" charset="-122"/>
              </a:rPr>
              <a:t>80</a:t>
            </a:r>
            <a:r>
              <a:rPr kumimoji="1" lang="zh-CN" altLang="en-US" sz="2800">
                <a:latin typeface="黑体" panose="02010609060101010101" charset="-122"/>
                <a:ea typeface="黑体" panose="02010609060101010101" charset="-122"/>
              </a:rPr>
              <a:t>个子载波带宽为</a:t>
            </a:r>
            <a:r>
              <a:rPr kumimoji="1" lang="en-US" altLang="zh-CN" sz="2800">
                <a:latin typeface="黑体" panose="02010609060101010101" charset="-122"/>
                <a:ea typeface="黑体" panose="02010609060101010101" charset="-122"/>
              </a:rPr>
              <a:t>80×250kHz=20MHz</a:t>
            </a:r>
            <a:r>
              <a:rPr kumimoji="1" lang="zh-CN" altLang="en-US" sz="2800">
                <a:latin typeface="黑体" panose="02010609060101010101" charset="-122"/>
                <a:ea typeface="黑体" panose="02010609060101010101" charset="-122"/>
              </a:rPr>
              <a:t>，大于所给定的带宽</a:t>
            </a:r>
            <a:r>
              <a:rPr kumimoji="1" lang="en-US" altLang="zh-CN" sz="2800">
                <a:latin typeface="黑体" panose="02010609060101010101" charset="-122"/>
                <a:ea typeface="黑体" panose="02010609060101010101" charset="-122"/>
              </a:rPr>
              <a:t>18MHz</a:t>
            </a:r>
            <a:r>
              <a:rPr kumimoji="1" lang="zh-CN" altLang="en-US" sz="2800">
                <a:latin typeface="黑体" panose="02010609060101010101" charset="-122"/>
                <a:ea typeface="黑体" panose="02010609060101010101" charset="-122"/>
              </a:rPr>
              <a:t>要求</a:t>
            </a:r>
            <a:r>
              <a:rPr kumimoji="1" lang="en-US" altLang="zh-CN" sz="2800">
                <a:latin typeface="黑体" panose="02010609060101010101" charset="-122"/>
                <a:ea typeface="黑体" panose="02010609060101010101" charset="-122"/>
              </a:rPr>
              <a:t>,</a:t>
            </a:r>
            <a:r>
              <a:rPr kumimoji="1" lang="zh-CN" altLang="en-US" sz="2800">
                <a:latin typeface="黑体" panose="02010609060101010101" charset="-122"/>
                <a:ea typeface="黑体" panose="02010609060101010101" charset="-122"/>
              </a:rPr>
              <a:t>因此为了满足带宽的要求，子载波数量不能大于</a:t>
            </a:r>
            <a:r>
              <a:rPr kumimoji="1" lang="en-US" altLang="zh-CN" sz="2800">
                <a:latin typeface="黑体" panose="02010609060101010101" charset="-122"/>
                <a:ea typeface="黑体" panose="02010609060101010101" charset="-122"/>
              </a:rPr>
              <a:t>72</a:t>
            </a:r>
            <a:r>
              <a:rPr kumimoji="1" lang="zh-CN" altLang="en-US" sz="2800">
                <a:latin typeface="黑体" panose="02010609060101010101" charset="-122"/>
                <a:ea typeface="黑体" panose="02010609060101010101" charset="-122"/>
              </a:rPr>
              <a:t>。综合比较可知，第一种采用</a:t>
            </a:r>
            <a:r>
              <a:rPr kumimoji="1" lang="en-US" altLang="zh-CN" sz="2800">
                <a:latin typeface="黑体" panose="02010609060101010101" charset="-122"/>
                <a:ea typeface="黑体" panose="02010609060101010101" charset="-122"/>
              </a:rPr>
              <a:t>16QAM</a:t>
            </a:r>
            <a:r>
              <a:rPr kumimoji="1" lang="zh-CN" altLang="en-US" sz="2800">
                <a:latin typeface="黑体" panose="02010609060101010101" charset="-122"/>
                <a:ea typeface="黑体" panose="02010609060101010101" charset="-122"/>
              </a:rPr>
              <a:t>和</a:t>
            </a:r>
            <a:r>
              <a:rPr kumimoji="1" lang="en-US" altLang="zh-CN" sz="2800">
                <a:latin typeface="黑体" panose="02010609060101010101" charset="-122"/>
                <a:ea typeface="黑体" panose="02010609060101010101" charset="-122"/>
              </a:rPr>
              <a:t>60</a:t>
            </a:r>
            <a:r>
              <a:rPr kumimoji="1" lang="zh-CN" altLang="en-US" sz="2800">
                <a:latin typeface="黑体" panose="02010609060101010101" charset="-122"/>
                <a:ea typeface="黑体" panose="02010609060101010101" charset="-122"/>
              </a:rPr>
              <a:t>个子载波的方法可以满足上述要求，而且还可以在</a:t>
            </a:r>
            <a:r>
              <a:rPr kumimoji="1" lang="en-US" altLang="zh-CN" sz="2800">
                <a:latin typeface="黑体" panose="02010609060101010101" charset="-122"/>
                <a:ea typeface="黑体" panose="02010609060101010101" charset="-122"/>
              </a:rPr>
              <a:t>4</a:t>
            </a:r>
            <a:r>
              <a:rPr kumimoji="1" lang="zh-CN" altLang="en-US" sz="2800">
                <a:latin typeface="黑体" panose="02010609060101010101" charset="-122"/>
                <a:ea typeface="黑体" panose="02010609060101010101" charset="-122"/>
              </a:rPr>
              <a:t>个子载波上补零，然后利用</a:t>
            </a:r>
            <a:r>
              <a:rPr kumimoji="1" lang="en-US" altLang="zh-CN" sz="2800">
                <a:latin typeface="黑体" panose="02010609060101010101" charset="-122"/>
                <a:ea typeface="黑体" panose="02010609060101010101" charset="-122"/>
              </a:rPr>
              <a:t>64</a:t>
            </a:r>
            <a:r>
              <a:rPr kumimoji="1" lang="zh-CN" altLang="en-US" sz="2800">
                <a:latin typeface="黑体" panose="02010609060101010101" charset="-122"/>
                <a:ea typeface="黑体" panose="02010609060101010101" charset="-122"/>
              </a:rPr>
              <a:t>点的</a:t>
            </a:r>
            <a:r>
              <a:rPr kumimoji="1" lang="en-US" altLang="zh-CN" sz="2800">
                <a:latin typeface="黑体" panose="02010609060101010101" charset="-122"/>
                <a:ea typeface="黑体" panose="02010609060101010101" charset="-122"/>
              </a:rPr>
              <a:t>IFFT</a:t>
            </a:r>
            <a:r>
              <a:rPr kumimoji="1" lang="zh-CN" altLang="en-US" sz="2800">
                <a:latin typeface="黑体" panose="02010609060101010101" charset="-122"/>
                <a:ea typeface="黑体" panose="02010609060101010101" charset="-122"/>
              </a:rPr>
              <a:t>／</a:t>
            </a:r>
            <a:r>
              <a:rPr kumimoji="1" lang="en-US" altLang="zh-CN" sz="2800">
                <a:latin typeface="黑体" panose="02010609060101010101" charset="-122"/>
                <a:ea typeface="黑体" panose="02010609060101010101" charset="-122"/>
              </a:rPr>
              <a:t>FFT</a:t>
            </a:r>
            <a:r>
              <a:rPr kumimoji="1" lang="zh-CN" altLang="en-US" sz="2800">
                <a:latin typeface="黑体" panose="02010609060101010101" charset="-122"/>
                <a:ea typeface="黑体" panose="02010609060101010101" charset="-122"/>
              </a:rPr>
              <a:t>来实现调制和解调。 </a:t>
            </a:r>
            <a:endParaRPr kumimoji="1" lang="zh-CN" altLang="en-US" sz="2800">
              <a:latin typeface="黑体" panose="02010609060101010101" charset="-122"/>
              <a:ea typeface="黑体" panose="02010609060101010101" charset="-122"/>
            </a:endParaRP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l"/>
            <a:r>
              <a:rPr lang="en-US" altLang="zh-CN" sz="2800" b="1" dirty="0" smtClean="0"/>
              <a:t>      4.  OFDM</a:t>
            </a:r>
            <a:r>
              <a:rPr lang="zh-CN" altLang="en-US" sz="2800" b="1" dirty="0" smtClean="0"/>
              <a:t>的特点</a:t>
            </a:r>
            <a:endParaRPr lang="zh-CN" altLang="en-US" sz="2800" b="1" dirty="0" smtClean="0"/>
          </a:p>
        </p:txBody>
      </p:sp>
      <p:sp>
        <p:nvSpPr>
          <p:cNvPr id="92163" name="Rectangle 3"/>
          <p:cNvSpPr>
            <a:spLocks noGrp="1" noChangeArrowheads="1"/>
          </p:cNvSpPr>
          <p:nvPr>
            <p:ph type="body" idx="1"/>
          </p:nvPr>
        </p:nvSpPr>
        <p:spPr>
          <a:xfrm>
            <a:off x="467544" y="1268760"/>
            <a:ext cx="8281293" cy="4114800"/>
          </a:xfrm>
        </p:spPr>
        <p:txBody>
          <a:bodyPr/>
          <a:lstStyle/>
          <a:p>
            <a:pPr>
              <a:lnSpc>
                <a:spcPct val="150000"/>
              </a:lnSpc>
            </a:pPr>
            <a:r>
              <a:rPr lang="en-US" altLang="zh-CN" sz="2800" dirty="0" smtClean="0"/>
              <a:t>        </a:t>
            </a:r>
            <a:r>
              <a:rPr lang="en-US" altLang="zh-CN" sz="2800" b="1" dirty="0" smtClean="0">
                <a:latin typeface="黑体" panose="02010609060101010101" charset="-122"/>
                <a:ea typeface="黑体" panose="02010609060101010101" charset="-122"/>
              </a:rPr>
              <a:t>OFDM</a:t>
            </a:r>
            <a:r>
              <a:rPr lang="zh-CN" altLang="en-US" sz="2800" b="1" dirty="0" smtClean="0">
                <a:latin typeface="黑体" panose="02010609060101010101" charset="-122"/>
                <a:ea typeface="黑体" panose="02010609060101010101" charset="-122"/>
              </a:rPr>
              <a:t>系统具有以下优点：</a:t>
            </a:r>
            <a:endParaRPr lang="zh-CN" altLang="en-US" sz="2800" b="1" dirty="0" smtClean="0">
              <a:latin typeface="黑体" panose="02010609060101010101" charset="-122"/>
              <a:ea typeface="黑体" panose="02010609060101010101" charset="-122"/>
            </a:endParaRPr>
          </a:p>
          <a:p>
            <a:pPr>
              <a:lnSpc>
                <a:spcPct val="150000"/>
              </a:lnSpc>
            </a:pPr>
            <a:r>
              <a:rPr lang="zh-CN" altLang="en-US" sz="2800" b="1" dirty="0" smtClean="0">
                <a:latin typeface="黑体" panose="02010609060101010101" charset="-122"/>
                <a:ea typeface="黑体" panose="02010609060101010101" charset="-122"/>
              </a:rPr>
              <a:t>　　（</a:t>
            </a:r>
            <a:r>
              <a:rPr lang="en-US" altLang="zh-CN" sz="2800" b="1" dirty="0" smtClean="0">
                <a:latin typeface="黑体" panose="02010609060101010101" charset="-122"/>
                <a:ea typeface="黑体" panose="02010609060101010101" charset="-122"/>
              </a:rPr>
              <a:t>1</a:t>
            </a:r>
            <a:r>
              <a:rPr lang="zh-CN" altLang="en-US" sz="2800" b="1" dirty="0" smtClean="0">
                <a:latin typeface="黑体" panose="02010609060101010101" charset="-122"/>
                <a:ea typeface="黑体" panose="02010609060101010101" charset="-122"/>
              </a:rPr>
              <a:t>）高速率数据流通过串</a:t>
            </a:r>
            <a:r>
              <a:rPr lang="en-US" altLang="zh-CN" sz="2800" b="1" dirty="0" smtClean="0">
                <a:latin typeface="黑体" panose="02010609060101010101" charset="-122"/>
                <a:ea typeface="黑体" panose="02010609060101010101" charset="-122"/>
              </a:rPr>
              <a:t>/</a:t>
            </a:r>
            <a:r>
              <a:rPr lang="zh-CN" altLang="en-US" sz="2800" b="1" dirty="0" smtClean="0">
                <a:latin typeface="黑体" panose="02010609060101010101" charset="-122"/>
                <a:ea typeface="黑体" panose="02010609060101010101" charset="-122"/>
              </a:rPr>
              <a:t>并转换，使得每个子载波上的数据符号持续长度相对增加，从而</a:t>
            </a:r>
            <a:r>
              <a:rPr lang="zh-CN" altLang="en-US" sz="2800" b="1" dirty="0" smtClean="0">
                <a:solidFill>
                  <a:srgbClr val="FF0000"/>
                </a:solidFill>
                <a:latin typeface="黑体" panose="02010609060101010101" charset="-122"/>
                <a:ea typeface="黑体" panose="02010609060101010101" charset="-122"/>
              </a:rPr>
              <a:t>有效地减少了无线信道的时间弥散所带来</a:t>
            </a:r>
            <a:r>
              <a:rPr lang="zh-CN" altLang="en-US" sz="2800" b="1" dirty="0" smtClean="0">
                <a:latin typeface="黑体" panose="02010609060101010101" charset="-122"/>
                <a:ea typeface="黑体" panose="02010609060101010101" charset="-122"/>
              </a:rPr>
              <a:t>的符号间干扰</a:t>
            </a:r>
            <a:r>
              <a:rPr lang="en-US" altLang="zh-CN" sz="2800" b="1" dirty="0" smtClean="0">
                <a:latin typeface="黑体" panose="02010609060101010101" charset="-122"/>
                <a:ea typeface="黑体" panose="02010609060101010101" charset="-122"/>
              </a:rPr>
              <a:t>(ISI)</a:t>
            </a:r>
            <a:r>
              <a:rPr lang="zh-CN" altLang="en-US" sz="2800" b="1" dirty="0" smtClean="0">
                <a:latin typeface="黑体" panose="02010609060101010101" charset="-122"/>
                <a:ea typeface="黑体" panose="02010609060101010101" charset="-122"/>
              </a:rPr>
              <a:t>，这样就减小了接收机内均衡的复杂度。 </a:t>
            </a:r>
            <a:endParaRPr lang="zh-CN" altLang="en-US" sz="2800" b="1" dirty="0" smtClean="0">
              <a:latin typeface="黑体" panose="02010609060101010101" charset="-122"/>
              <a:ea typeface="黑体" panose="02010609060101010101" charset="-122"/>
            </a:endParaRPr>
          </a:p>
          <a:p>
            <a:pPr>
              <a:lnSpc>
                <a:spcPct val="150000"/>
              </a:lnSpc>
            </a:pPr>
            <a:endParaRPr lang="zh-CN" altLang="en-US" b="1" dirty="0" smtClean="0">
              <a:latin typeface="黑体" panose="02010609060101010101" charset="-122"/>
              <a:ea typeface="黑体" panose="02010609060101010101" charset="-122"/>
            </a:endParaRP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a:xfrm>
            <a:off x="339725" y="620395"/>
            <a:ext cx="8710295" cy="5111750"/>
          </a:xfrm>
        </p:spPr>
        <p:txBody>
          <a:bodyPr/>
          <a:lstStyle/>
          <a:p>
            <a:pPr>
              <a:lnSpc>
                <a:spcPct val="150000"/>
              </a:lnSpc>
            </a:pPr>
            <a:r>
              <a:rPr lang="zh-CN" altLang="en-US" sz="2800" b="1" dirty="0" smtClean="0">
                <a:latin typeface="黑体" panose="02010609060101010101" charset="-122"/>
                <a:ea typeface="黑体" panose="02010609060101010101" charset="-122"/>
              </a:rPr>
              <a:t>  （</a:t>
            </a:r>
            <a:r>
              <a:rPr lang="en-US" altLang="zh-CN" sz="2800" b="1" dirty="0" smtClean="0">
                <a:latin typeface="黑体" panose="02010609060101010101" charset="-122"/>
                <a:ea typeface="黑体" panose="02010609060101010101" charset="-122"/>
              </a:rPr>
              <a:t>2</a:t>
            </a:r>
            <a:r>
              <a:rPr lang="zh-CN" altLang="en-US" sz="2800" b="1" dirty="0" smtClean="0">
                <a:latin typeface="黑体" panose="02010609060101010101" charset="-122"/>
                <a:ea typeface="黑体" panose="02010609060101010101" charset="-122"/>
              </a:rPr>
              <a:t>）传统的频分多路传输方法，将频带分为若干个不相交的子频带来传输并行数据流，子信道之间要保留足够的保护频带。</a:t>
            </a:r>
            <a:endParaRPr lang="en-US" altLang="zh-CN" sz="2800" b="1" dirty="0" smtClean="0">
              <a:latin typeface="黑体" panose="02010609060101010101" charset="-122"/>
              <a:ea typeface="黑体" panose="02010609060101010101" charset="-122"/>
            </a:endParaRPr>
          </a:p>
          <a:p>
            <a:pPr>
              <a:lnSpc>
                <a:spcPct val="150000"/>
              </a:lnSpc>
            </a:pPr>
            <a:r>
              <a:rPr lang="en-US" altLang="zh-CN" sz="2800" b="1" dirty="0" smtClean="0">
                <a:latin typeface="黑体" panose="02010609060101010101" charset="-122"/>
                <a:ea typeface="黑体" panose="02010609060101010101" charset="-122"/>
              </a:rPr>
              <a:t>    OFDM</a:t>
            </a:r>
            <a:r>
              <a:rPr lang="zh-CN" altLang="en-US" sz="2800" b="1" dirty="0" smtClean="0">
                <a:latin typeface="黑体" panose="02010609060101010101" charset="-122"/>
                <a:ea typeface="黑体" panose="02010609060101010101" charset="-122"/>
              </a:rPr>
              <a:t>系统由于各个子载波之间存在正交性，允许子信道的频谱相互重叠，因此与常规的频分复用系统相比，</a:t>
            </a:r>
            <a:r>
              <a:rPr lang="en-US" altLang="zh-CN" sz="2800" b="1" dirty="0" smtClean="0">
                <a:solidFill>
                  <a:srgbClr val="FF0000"/>
                </a:solidFill>
                <a:latin typeface="黑体" panose="02010609060101010101" charset="-122"/>
                <a:ea typeface="黑体" panose="02010609060101010101" charset="-122"/>
              </a:rPr>
              <a:t>OFDM</a:t>
            </a:r>
            <a:r>
              <a:rPr lang="zh-CN" altLang="en-US" sz="2800" b="1" dirty="0" smtClean="0">
                <a:solidFill>
                  <a:srgbClr val="FF0000"/>
                </a:solidFill>
                <a:latin typeface="黑体" panose="02010609060101010101" charset="-122"/>
                <a:ea typeface="黑体" panose="02010609060101010101" charset="-122"/>
              </a:rPr>
              <a:t>系统可以最大限度地利用频谱资源。</a:t>
            </a:r>
            <a:r>
              <a:rPr lang="zh-CN" altLang="en-US" sz="2800" b="1" dirty="0" smtClean="0">
                <a:latin typeface="黑体" panose="02010609060101010101" charset="-122"/>
                <a:ea typeface="黑体" panose="02010609060101010101" charset="-122"/>
              </a:rPr>
              <a:t>当子载波个数很大时，系统的频谱利用率趋于</a:t>
            </a:r>
            <a:r>
              <a:rPr lang="en-US" altLang="zh-CN" sz="2800" b="1" dirty="0" smtClean="0">
                <a:latin typeface="黑体" panose="02010609060101010101" charset="-122"/>
                <a:ea typeface="黑体" panose="02010609060101010101" charset="-122"/>
              </a:rPr>
              <a:t>2Baud</a:t>
            </a:r>
            <a:r>
              <a:rPr lang="zh-CN" altLang="en-US" sz="2800" b="1" dirty="0" smtClean="0">
                <a:latin typeface="黑体" panose="02010609060101010101" charset="-122"/>
                <a:ea typeface="黑体" panose="02010609060101010101" charset="-122"/>
              </a:rPr>
              <a:t>／</a:t>
            </a:r>
            <a:r>
              <a:rPr lang="en-US" altLang="zh-CN" sz="2800" b="1" dirty="0" smtClean="0">
                <a:latin typeface="黑体" panose="02010609060101010101" charset="-122"/>
                <a:ea typeface="黑体" panose="02010609060101010101" charset="-122"/>
              </a:rPr>
              <a:t>Hz</a:t>
            </a:r>
            <a:r>
              <a:rPr lang="zh-CN" altLang="en-US" sz="2800" b="1" dirty="0" smtClean="0">
                <a:latin typeface="黑体" panose="02010609060101010101" charset="-122"/>
                <a:ea typeface="黑体" panose="02010609060101010101" charset="-122"/>
              </a:rPr>
              <a:t>。</a:t>
            </a:r>
            <a:endParaRPr lang="zh-CN" altLang="en-US" sz="2800" b="1" dirty="0" smtClean="0">
              <a:latin typeface="黑体" panose="02010609060101010101" charset="-122"/>
              <a:ea typeface="黑体" panose="02010609060101010101" charset="-122"/>
            </a:endParaRPr>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683568" y="908720"/>
            <a:ext cx="8136904" cy="4114800"/>
          </a:xfrm>
        </p:spPr>
        <p:txBody>
          <a:bodyPr/>
          <a:lstStyle/>
          <a:p>
            <a:pPr>
              <a:lnSpc>
                <a:spcPct val="150000"/>
              </a:lnSpc>
            </a:pPr>
            <a:r>
              <a:rPr lang="zh-CN" altLang="en-US" sz="2800" b="1" dirty="0" smtClean="0">
                <a:latin typeface="黑体" panose="02010609060101010101" charset="-122"/>
                <a:ea typeface="黑体" panose="02010609060101010101" charset="-122"/>
              </a:rPr>
              <a:t>    （</a:t>
            </a:r>
            <a:r>
              <a:rPr lang="en-US" altLang="zh-CN" sz="2800" b="1" dirty="0" smtClean="0">
                <a:latin typeface="黑体" panose="02010609060101010101" charset="-122"/>
                <a:ea typeface="黑体" panose="02010609060101010101" charset="-122"/>
              </a:rPr>
              <a:t>3</a:t>
            </a:r>
            <a:r>
              <a:rPr lang="zh-CN" altLang="en-US" sz="2800" b="1" dirty="0" smtClean="0">
                <a:latin typeface="黑体" panose="02010609060101010101" charset="-122"/>
                <a:ea typeface="黑体" panose="02010609060101010101" charset="-122"/>
              </a:rPr>
              <a:t>）各个子信道中的正交调制和解调可以通过采用</a:t>
            </a:r>
            <a:r>
              <a:rPr lang="zh-CN" altLang="en-US" sz="2800" b="1" dirty="0" smtClean="0">
                <a:solidFill>
                  <a:srgbClr val="FF0000"/>
                </a:solidFill>
                <a:latin typeface="黑体" panose="02010609060101010101" charset="-122"/>
                <a:ea typeface="黑体" panose="02010609060101010101" charset="-122"/>
              </a:rPr>
              <a:t>反离散傅里叶变换</a:t>
            </a:r>
            <a:r>
              <a:rPr lang="en-US" altLang="zh-CN" sz="2800" b="1" dirty="0" smtClean="0">
                <a:latin typeface="黑体" panose="02010609060101010101" charset="-122"/>
                <a:ea typeface="黑体" panose="02010609060101010101" charset="-122"/>
              </a:rPr>
              <a:t>(IDFT)</a:t>
            </a:r>
            <a:r>
              <a:rPr lang="zh-CN" altLang="en-US" sz="2800" b="1" dirty="0" smtClean="0">
                <a:latin typeface="黑体" panose="02010609060101010101" charset="-122"/>
                <a:ea typeface="黑体" panose="02010609060101010101" charset="-122"/>
              </a:rPr>
              <a:t>和离散傅里叶变换</a:t>
            </a:r>
            <a:r>
              <a:rPr lang="en-US" altLang="zh-CN" sz="2800" b="1" dirty="0" smtClean="0">
                <a:latin typeface="黑体" panose="02010609060101010101" charset="-122"/>
                <a:ea typeface="黑体" panose="02010609060101010101" charset="-122"/>
              </a:rPr>
              <a:t>(DFT)</a:t>
            </a:r>
            <a:r>
              <a:rPr lang="zh-CN" altLang="en-US" sz="2800" b="1" dirty="0" smtClean="0">
                <a:latin typeface="黑体" panose="02010609060101010101" charset="-122"/>
                <a:ea typeface="黑体" panose="02010609060101010101" charset="-122"/>
              </a:rPr>
              <a:t>的方法来实现。对于子载波数目较大的系统，可以通过采用</a:t>
            </a:r>
            <a:r>
              <a:rPr lang="zh-CN" altLang="en-US" sz="2800" b="1" dirty="0" smtClean="0">
                <a:solidFill>
                  <a:srgbClr val="FF0000"/>
                </a:solidFill>
                <a:latin typeface="黑体" panose="02010609060101010101" charset="-122"/>
                <a:ea typeface="黑体" panose="02010609060101010101" charset="-122"/>
              </a:rPr>
              <a:t>快速傅里叶变换</a:t>
            </a:r>
            <a:r>
              <a:rPr lang="en-US" altLang="zh-CN" sz="2800" b="1" dirty="0" smtClean="0">
                <a:solidFill>
                  <a:srgbClr val="FF0000"/>
                </a:solidFill>
                <a:latin typeface="黑体" panose="02010609060101010101" charset="-122"/>
                <a:ea typeface="黑体" panose="02010609060101010101" charset="-122"/>
              </a:rPr>
              <a:t>(FFT)</a:t>
            </a:r>
            <a:r>
              <a:rPr lang="zh-CN" altLang="en-US" sz="2800" b="1" dirty="0" smtClean="0">
                <a:latin typeface="黑体" panose="02010609060101010101" charset="-122"/>
                <a:ea typeface="黑体" panose="02010609060101010101" charset="-122"/>
              </a:rPr>
              <a:t>来实现。而随着大规模集成电路技术与</a:t>
            </a:r>
            <a:r>
              <a:rPr lang="en-US" altLang="zh-CN" sz="2800" b="1" dirty="0" smtClean="0">
                <a:latin typeface="黑体" panose="02010609060101010101" charset="-122"/>
                <a:ea typeface="黑体" panose="02010609060101010101" charset="-122"/>
              </a:rPr>
              <a:t>DSP</a:t>
            </a:r>
            <a:r>
              <a:rPr lang="zh-CN" altLang="en-US" sz="2800" b="1" dirty="0" smtClean="0">
                <a:latin typeface="黑体" panose="02010609060101010101" charset="-122"/>
                <a:ea typeface="黑体" panose="02010609060101010101" charset="-122"/>
              </a:rPr>
              <a:t>技术的发展，</a:t>
            </a:r>
            <a:r>
              <a:rPr lang="en-US" altLang="zh-CN" sz="2800" b="1" dirty="0" smtClean="0">
                <a:latin typeface="黑体" panose="02010609060101010101" charset="-122"/>
                <a:ea typeface="黑体" panose="02010609060101010101" charset="-122"/>
              </a:rPr>
              <a:t>IFFT</a:t>
            </a:r>
            <a:r>
              <a:rPr lang="zh-CN" altLang="en-US" sz="2800" b="1" dirty="0" smtClean="0">
                <a:latin typeface="黑体" panose="02010609060101010101" charset="-122"/>
                <a:ea typeface="黑体" panose="02010609060101010101" charset="-122"/>
              </a:rPr>
              <a:t>与</a:t>
            </a:r>
            <a:r>
              <a:rPr lang="en-US" altLang="zh-CN" sz="2800" b="1" dirty="0" smtClean="0">
                <a:latin typeface="黑体" panose="02010609060101010101" charset="-122"/>
                <a:ea typeface="黑体" panose="02010609060101010101" charset="-122"/>
              </a:rPr>
              <a:t>FFT</a:t>
            </a:r>
            <a:r>
              <a:rPr lang="zh-CN" altLang="en-US" sz="2800" b="1" dirty="0" smtClean="0">
                <a:latin typeface="黑体" panose="02010609060101010101" charset="-122"/>
                <a:ea typeface="黑体" panose="02010609060101010101" charset="-122"/>
              </a:rPr>
              <a:t>都是非常容易实现的。</a:t>
            </a:r>
            <a:endParaRPr lang="zh-CN" altLang="en-US" sz="2800" b="1" dirty="0" smtClean="0">
              <a:latin typeface="黑体" panose="02010609060101010101" charset="-122"/>
              <a:ea typeface="黑体" panose="02010609060101010101" charset="-122"/>
            </a:endParaRPr>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body" idx="1"/>
          </p:nvPr>
        </p:nvSpPr>
        <p:spPr>
          <a:xfrm>
            <a:off x="611560" y="1196752"/>
            <a:ext cx="8291264" cy="4525963"/>
          </a:xfrm>
        </p:spPr>
        <p:txBody>
          <a:bodyPr/>
          <a:lstStyle/>
          <a:p>
            <a:pPr algn="just" eaLnBrk="1" hangingPunct="1">
              <a:lnSpc>
                <a:spcPct val="150000"/>
              </a:lnSpc>
              <a:spcBef>
                <a:spcPct val="50000"/>
              </a:spcBef>
              <a:buFontTx/>
              <a:buNone/>
            </a:pPr>
            <a:r>
              <a:rPr lang="zh-CN" altLang="en-US" sz="2800" dirty="0" smtClean="0">
                <a:latin typeface="黑体" panose="02010609060101010101" charset="-122"/>
                <a:ea typeface="黑体" panose="02010609060101010101" charset="-122"/>
              </a:rPr>
              <a:t>   （</a:t>
            </a:r>
            <a:r>
              <a:rPr lang="en-US" altLang="zh-CN" sz="2800" dirty="0" smtClean="0">
                <a:latin typeface="黑体" panose="02010609060101010101" charset="-122"/>
                <a:ea typeface="黑体" panose="02010609060101010101" charset="-122"/>
              </a:rPr>
              <a:t>4</a:t>
            </a:r>
            <a:r>
              <a:rPr lang="zh-CN" altLang="en-US" sz="2800" dirty="0" smtClean="0">
                <a:latin typeface="黑体" panose="02010609060101010101" charset="-122"/>
                <a:ea typeface="黑体" panose="02010609060101010101" charset="-122"/>
              </a:rPr>
              <a:t>）</a:t>
            </a:r>
            <a:r>
              <a:rPr lang="zh-CN" altLang="en-US" sz="2800" b="1" dirty="0" smtClean="0">
                <a:latin typeface="黑体" panose="02010609060101010101" charset="-122"/>
                <a:ea typeface="黑体" panose="02010609060101010101" charset="-122"/>
              </a:rPr>
              <a:t>无线数据业务一般存在非对称性，即下行链路中传输的数据量要大于上行链路中的数据传输量，这就要求物理层支持非对称高速率数据传输。</a:t>
            </a:r>
            <a:r>
              <a:rPr lang="en-US" altLang="zh-CN" sz="2800" b="1" dirty="0" smtClean="0">
                <a:latin typeface="黑体" panose="02010609060101010101" charset="-122"/>
                <a:ea typeface="黑体" panose="02010609060101010101" charset="-122"/>
              </a:rPr>
              <a:t>OFDM</a:t>
            </a:r>
            <a:r>
              <a:rPr lang="zh-CN" altLang="en-US" sz="2800" b="1" dirty="0" smtClean="0">
                <a:latin typeface="黑体" panose="02010609060101010101" charset="-122"/>
                <a:ea typeface="黑体" panose="02010609060101010101" charset="-122"/>
              </a:rPr>
              <a:t>系统可以通过使用不同数量的子信道来实现上行和下行链路中不同的传输速率。</a:t>
            </a:r>
            <a:r>
              <a:rPr lang="zh-CN" altLang="en-US" sz="2800" dirty="0" smtClean="0">
                <a:latin typeface="黑体" panose="02010609060101010101" charset="-122"/>
                <a:ea typeface="黑体" panose="02010609060101010101" charset="-122"/>
              </a:rPr>
              <a:t> </a:t>
            </a:r>
            <a:endParaRPr lang="zh-CN" altLang="en-US" sz="2800" dirty="0" smtClean="0">
              <a:latin typeface="黑体" panose="02010609060101010101" charset="-122"/>
              <a:ea typeface="黑体" panose="02010609060101010101" charset="-122"/>
            </a:endParaRPr>
          </a:p>
          <a:p>
            <a:pPr>
              <a:lnSpc>
                <a:spcPct val="150000"/>
              </a:lnSpc>
            </a:pPr>
            <a:endParaRPr lang="zh-CN" altLang="en-US" dirty="0" smtClean="0">
              <a:latin typeface="黑体" panose="02010609060101010101" charset="-122"/>
              <a:ea typeface="黑体" panose="02010609060101010101"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800128" y="300022"/>
            <a:ext cx="7772400" cy="9144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rPr>
              <a:t>三、分集技术的分类</a:t>
            </a:r>
            <a:endParaRPr lang="zh-CN" altLang="en-US" sz="3600" dirty="0" smtClean="0">
              <a:solidFill>
                <a:schemeClr val="bg1"/>
              </a:solidFill>
              <a:latin typeface="方正兰亭粗黑简体" pitchFamily="2" charset="-122"/>
              <a:ea typeface="方正兰亭粗黑简体" pitchFamily="2" charset="-122"/>
            </a:endParaRPr>
          </a:p>
        </p:txBody>
      </p:sp>
      <p:sp>
        <p:nvSpPr>
          <p:cNvPr id="4101" name="Rectangle 3"/>
          <p:cNvSpPr>
            <a:spLocks noGrp="1" noChangeArrowheads="1"/>
          </p:cNvSpPr>
          <p:nvPr>
            <p:ph type="body" sz="half" idx="1"/>
          </p:nvPr>
        </p:nvSpPr>
        <p:spPr>
          <a:xfrm>
            <a:off x="107315" y="404495"/>
            <a:ext cx="8792845" cy="4730750"/>
          </a:xfrm>
        </p:spPr>
        <p:txBody>
          <a:bodyPr>
            <a:noAutofit/>
          </a:bodyPr>
          <a:lstStyle/>
          <a:p>
            <a:pPr eaLnBrk="1" hangingPunct="1">
              <a:lnSpc>
                <a:spcPct val="150000"/>
              </a:lnSpc>
              <a:spcBef>
                <a:spcPts val="1200"/>
              </a:spcBef>
              <a:buClr>
                <a:schemeClr val="accent1">
                  <a:lumMod val="75000"/>
                </a:schemeClr>
              </a:buClr>
              <a:buNone/>
              <a:defRPr/>
            </a:pPr>
            <a:r>
              <a:rPr lang="en-US" altLang="zh-CN" dirty="0">
                <a:solidFill>
                  <a:srgbClr val="000099"/>
                </a:solidFill>
                <a:latin typeface="方正大黑简体" pitchFamily="2" charset="-122"/>
                <a:ea typeface="方正大黑简体" pitchFamily="2" charset="-122"/>
              </a:rPr>
              <a:t> </a:t>
            </a:r>
            <a:r>
              <a:rPr lang="en-US" altLang="zh-CN" dirty="0" smtClean="0">
                <a:solidFill>
                  <a:srgbClr val="000099"/>
                </a:solidFill>
                <a:latin typeface="方正大黑简体" pitchFamily="2" charset="-122"/>
                <a:ea typeface="方正大黑简体" pitchFamily="2" charset="-122"/>
              </a:rPr>
              <a:t> </a:t>
            </a:r>
            <a:r>
              <a:rPr lang="zh-CN" altLang="en-US" b="1" dirty="0" smtClean="0">
                <a:latin typeface="方正大黑简体" pitchFamily="2" charset="-122"/>
                <a:ea typeface="方正大黑简体" pitchFamily="2" charset="-122"/>
              </a:rPr>
              <a:t>从信号传输形式划分</a:t>
            </a:r>
            <a:endParaRPr lang="zh-CN" altLang="en-US" b="1" dirty="0" smtClean="0">
              <a:latin typeface="方正大黑简体" pitchFamily="2" charset="-122"/>
              <a:ea typeface="方正大黑简体" pitchFamily="2" charset="-122"/>
            </a:endParaRPr>
          </a:p>
          <a:p>
            <a:pPr lvl="1" eaLnBrk="1" hangingPunct="1">
              <a:lnSpc>
                <a:spcPct val="150000"/>
              </a:lnSpc>
              <a:spcBef>
                <a:spcPts val="1200"/>
              </a:spcBef>
              <a:buClr>
                <a:srgbClr val="0000FF"/>
              </a:buClr>
              <a:buFont typeface="Wingdings" panose="05000000000000000000" pitchFamily="2" charset="2"/>
              <a:buChar char="p"/>
              <a:defRPr/>
            </a:pPr>
            <a:r>
              <a:rPr lang="zh-CN" altLang="en-US" b="1" dirty="0" smtClean="0">
                <a:solidFill>
                  <a:srgbClr val="0000FF"/>
                </a:solidFill>
                <a:latin typeface="方正大黑简体" pitchFamily="2" charset="-122"/>
                <a:ea typeface="方正大黑简体" pitchFamily="2" charset="-122"/>
              </a:rPr>
              <a:t> 显分集</a:t>
            </a:r>
            <a:r>
              <a:rPr lang="zh-CN" altLang="en-US" b="1" dirty="0" smtClean="0">
                <a:solidFill>
                  <a:srgbClr val="FF0000"/>
                </a:solidFill>
                <a:latin typeface="方正大黑简体" pitchFamily="2" charset="-122"/>
                <a:ea typeface="方正大黑简体" pitchFamily="2" charset="-122"/>
              </a:rPr>
              <a:t>：</a:t>
            </a:r>
            <a:r>
              <a:rPr lang="zh-CN" altLang="en-US" b="1" dirty="0" smtClean="0">
                <a:latin typeface="方正大黑简体" pitchFamily="2" charset="-122"/>
                <a:ea typeface="方正大黑简体" pitchFamily="2" charset="-122"/>
              </a:rPr>
              <a:t>多副天线接收信号的分</a:t>
            </a:r>
            <a:r>
              <a:rPr lang="zh-CN" altLang="en-US" b="1" smtClean="0">
                <a:latin typeface="方正大黑简体" pitchFamily="2" charset="-122"/>
                <a:ea typeface="方正大黑简体" pitchFamily="2" charset="-122"/>
                <a:sym typeface="+mn-ea"/>
              </a:rPr>
              <a:t>集</a:t>
            </a:r>
            <a:r>
              <a:rPr lang="zh-CN" altLang="en-US" b="1" dirty="0" smtClean="0">
                <a:latin typeface="方正大黑简体" pitchFamily="2" charset="-122"/>
                <a:ea typeface="方正大黑简体" pitchFamily="2" charset="-122"/>
              </a:rPr>
              <a:t>方式</a:t>
            </a:r>
            <a:r>
              <a:rPr lang="zh-CN" altLang="en-US" b="1" smtClean="0">
                <a:solidFill>
                  <a:srgbClr val="0000FF"/>
                </a:solidFill>
                <a:latin typeface="方正大黑简体" pitchFamily="2" charset="-122"/>
                <a:ea typeface="方正大黑简体" pitchFamily="2" charset="-122"/>
              </a:rPr>
              <a:t> </a:t>
            </a:r>
            <a:endParaRPr lang="zh-CN" altLang="en-US" b="1" smtClean="0">
              <a:solidFill>
                <a:srgbClr val="0000FF"/>
              </a:solidFill>
              <a:latin typeface="方正大黑简体" pitchFamily="2" charset="-122"/>
              <a:ea typeface="方正大黑简体" pitchFamily="2" charset="-122"/>
            </a:endParaRPr>
          </a:p>
          <a:p>
            <a:pPr lvl="1" eaLnBrk="1" hangingPunct="1">
              <a:lnSpc>
                <a:spcPct val="150000"/>
              </a:lnSpc>
              <a:spcBef>
                <a:spcPts val="1200"/>
              </a:spcBef>
              <a:buClr>
                <a:srgbClr val="0000FF"/>
              </a:buClr>
              <a:buFont typeface="Wingdings" panose="05000000000000000000" pitchFamily="2" charset="2"/>
              <a:buChar char="p"/>
              <a:defRPr/>
            </a:pPr>
            <a:r>
              <a:rPr lang="zh-CN" altLang="en-US" b="1" smtClean="0">
                <a:solidFill>
                  <a:srgbClr val="0000FF"/>
                </a:solidFill>
                <a:latin typeface="方正大黑简体" pitchFamily="2" charset="-122"/>
                <a:ea typeface="方正大黑简体" pitchFamily="2" charset="-122"/>
              </a:rPr>
              <a:t> 隐分集</a:t>
            </a:r>
            <a:r>
              <a:rPr lang="zh-CN" altLang="en-US" b="1" smtClean="0">
                <a:solidFill>
                  <a:srgbClr val="FF0000"/>
                </a:solidFill>
                <a:latin typeface="方正大黑简体" pitchFamily="2" charset="-122"/>
                <a:ea typeface="方正大黑简体" pitchFamily="2" charset="-122"/>
              </a:rPr>
              <a:t>：</a:t>
            </a:r>
            <a:r>
              <a:rPr lang="zh-CN" altLang="en-US" b="1" smtClean="0">
                <a:solidFill>
                  <a:schemeClr val="tx1"/>
                </a:solidFill>
                <a:latin typeface="方正大黑简体" pitchFamily="2" charset="-122"/>
                <a:ea typeface="方正大黑简体" pitchFamily="2" charset="-122"/>
              </a:rPr>
              <a:t>一般只需一副天线，如交织，指分集作用隐含在传输信号中，接收端利用信号处理技术实现信号的分集方式</a:t>
            </a:r>
            <a:endParaRPr lang="zh-CN" altLang="en-US" b="1" dirty="0">
              <a:solidFill>
                <a:schemeClr val="tx1"/>
              </a:solidFill>
              <a:latin typeface="方正大黑简体" pitchFamily="2" charset="-122"/>
              <a:ea typeface="方正大黑简体" pitchFamily="2" charset="-122"/>
            </a:endParaRPr>
          </a:p>
          <a:p>
            <a:pPr lvl="1" eaLnBrk="1" hangingPunct="1">
              <a:lnSpc>
                <a:spcPct val="115000"/>
              </a:lnSpc>
              <a:buFont typeface="Wingdings" panose="05000000000000000000" pitchFamily="2" charset="2"/>
              <a:buNone/>
              <a:defRPr/>
            </a:pPr>
            <a:r>
              <a:rPr lang="zh-CN" altLang="en-US" sz="3200" dirty="0" smtClean="0">
                <a:latin typeface="方正大黑简体" pitchFamily="2" charset="-122"/>
                <a:ea typeface="方正大黑简体" pitchFamily="2" charset="-122"/>
              </a:rPr>
              <a:t>    </a:t>
            </a:r>
            <a:endParaRPr lang="zh-CN" altLang="en-US" sz="3200"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body" idx="1"/>
          </p:nvPr>
        </p:nvSpPr>
        <p:spPr>
          <a:xfrm>
            <a:off x="467544" y="692696"/>
            <a:ext cx="8136904" cy="4525963"/>
          </a:xfrm>
        </p:spPr>
        <p:txBody>
          <a:bodyPr/>
          <a:lstStyle/>
          <a:p>
            <a:pPr>
              <a:lnSpc>
                <a:spcPct val="150000"/>
              </a:lnSpc>
            </a:pPr>
            <a:r>
              <a:rPr lang="zh-CN" altLang="en-US" sz="2800" b="1" dirty="0" smtClean="0"/>
              <a:t>      （</a:t>
            </a:r>
            <a:r>
              <a:rPr lang="en-US" altLang="zh-CN" sz="2800" b="1" dirty="0" smtClean="0"/>
              <a:t>5</a:t>
            </a:r>
            <a:r>
              <a:rPr lang="zh-CN" altLang="en-US" sz="2800" b="1" dirty="0" smtClean="0"/>
              <a:t>）</a:t>
            </a:r>
            <a:r>
              <a:rPr lang="en-US" altLang="zh-CN" sz="2800" b="1" dirty="0" smtClean="0"/>
              <a:t>OFDM</a:t>
            </a:r>
            <a:r>
              <a:rPr lang="zh-CN" altLang="en-US" sz="2800" b="1" dirty="0" smtClean="0"/>
              <a:t>可以容易地与其他多址接入方式结合使用，构成各种系统，其中包括多载波码分多址</a:t>
            </a:r>
            <a:r>
              <a:rPr lang="en-US" altLang="zh-CN" sz="2800" b="1" dirty="0" smtClean="0"/>
              <a:t>MC-CDMA</a:t>
            </a:r>
            <a:r>
              <a:rPr lang="zh-CN" altLang="en-US" sz="2800" b="1" dirty="0" smtClean="0"/>
              <a:t>、跳频</a:t>
            </a:r>
            <a:r>
              <a:rPr lang="en-US" altLang="zh-CN" sz="2800" b="1" dirty="0" smtClean="0"/>
              <a:t>OFDM</a:t>
            </a:r>
            <a:r>
              <a:rPr lang="zh-CN" altLang="en-US" sz="2800" b="1" dirty="0" smtClean="0"/>
              <a:t>以及</a:t>
            </a:r>
            <a:r>
              <a:rPr lang="en-US" altLang="zh-CN" sz="2800" b="1" dirty="0" smtClean="0"/>
              <a:t>OFDM-TDMA</a:t>
            </a:r>
            <a:r>
              <a:rPr lang="zh-CN" altLang="en-US" sz="2800" b="1" dirty="0" smtClean="0"/>
              <a:t>等等，使得多个用户可以同时利用</a:t>
            </a:r>
            <a:r>
              <a:rPr lang="en-US" altLang="zh-CN" sz="2800" b="1" dirty="0" smtClean="0"/>
              <a:t>OFDM</a:t>
            </a:r>
            <a:r>
              <a:rPr lang="zh-CN" altLang="en-US" sz="2800" b="1" dirty="0" smtClean="0"/>
              <a:t>技术进行信息的传输。</a:t>
            </a:r>
            <a:endParaRPr lang="zh-CN" altLang="en-US" sz="2800" b="1" dirty="0" smtClean="0"/>
          </a:p>
        </p:txBody>
      </p:sp>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a:xfrm>
            <a:off x="611560" y="620688"/>
            <a:ext cx="8075240" cy="4525963"/>
          </a:xfrm>
        </p:spPr>
        <p:txBody>
          <a:bodyPr/>
          <a:lstStyle/>
          <a:p>
            <a:pPr>
              <a:buFontTx/>
              <a:buNone/>
            </a:pPr>
            <a:r>
              <a:rPr lang="zh-CN" altLang="en-US" dirty="0" smtClean="0"/>
              <a:t>       </a:t>
            </a:r>
            <a:endParaRPr lang="en-US" altLang="zh-CN" b="1" dirty="0" smtClean="0"/>
          </a:p>
          <a:p>
            <a:pPr>
              <a:lnSpc>
                <a:spcPct val="150000"/>
              </a:lnSpc>
            </a:pPr>
            <a:r>
              <a:rPr lang="en-US" altLang="zh-CN" sz="2800" b="1" dirty="0" smtClean="0">
                <a:latin typeface="黑体" panose="02010609060101010101" charset="-122"/>
                <a:ea typeface="黑体" panose="02010609060101010101" charset="-122"/>
              </a:rPr>
              <a:t>    OFDM</a:t>
            </a:r>
            <a:r>
              <a:rPr lang="zh-CN" altLang="en-US" sz="2800" b="1" dirty="0" smtClean="0">
                <a:latin typeface="黑体" panose="02010609060101010101" charset="-122"/>
                <a:ea typeface="黑体" panose="02010609060101010101" charset="-122"/>
              </a:rPr>
              <a:t>系统内由于存在有多个正交的子载波，而且其输出信号是多个子信道的叠加，因此与单载波系统相比，存在以下</a:t>
            </a:r>
            <a:r>
              <a:rPr lang="zh-CN" altLang="en-US" sz="2800" b="1" dirty="0" smtClean="0">
                <a:solidFill>
                  <a:srgbClr val="FF0000"/>
                </a:solidFill>
                <a:latin typeface="黑体" panose="02010609060101010101" charset="-122"/>
                <a:ea typeface="黑体" panose="02010609060101010101" charset="-122"/>
              </a:rPr>
              <a:t>缺点</a:t>
            </a:r>
            <a:r>
              <a:rPr lang="zh-CN" altLang="en-US" sz="2800" b="1" dirty="0" smtClean="0">
                <a:latin typeface="黑体" panose="02010609060101010101" charset="-122"/>
                <a:ea typeface="黑体" panose="02010609060101010101" charset="-122"/>
              </a:rPr>
              <a:t>：</a:t>
            </a:r>
            <a:endParaRPr lang="zh-CN" altLang="en-US" sz="2800" b="1" dirty="0" smtClean="0">
              <a:latin typeface="黑体" panose="02010609060101010101" charset="-122"/>
              <a:ea typeface="黑体" panose="02010609060101010101" charset="-122"/>
            </a:endParaRPr>
          </a:p>
        </p:txBody>
      </p:sp>
    </p:spTree>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a:xfrm>
            <a:off x="755576" y="548680"/>
            <a:ext cx="8064896" cy="5043487"/>
          </a:xfrm>
        </p:spPr>
        <p:txBody>
          <a:bodyPr/>
          <a:lstStyle/>
          <a:p>
            <a:pPr>
              <a:lnSpc>
                <a:spcPct val="150000"/>
              </a:lnSpc>
            </a:pPr>
            <a:r>
              <a:rPr lang="en-US" altLang="zh-CN" sz="2800" dirty="0" smtClean="0"/>
              <a:t>        </a:t>
            </a:r>
            <a:r>
              <a:rPr lang="zh-CN" altLang="en-US" sz="2800" dirty="0" smtClean="0">
                <a:latin typeface="黑体" panose="02010609060101010101" charset="-122"/>
                <a:ea typeface="黑体" panose="02010609060101010101" charset="-122"/>
              </a:rPr>
              <a:t>（</a:t>
            </a:r>
            <a:r>
              <a:rPr lang="en-US" altLang="zh-CN" sz="2800" dirty="0" smtClean="0">
                <a:latin typeface="黑体" panose="02010609060101010101" charset="-122"/>
                <a:ea typeface="黑体" panose="02010609060101010101" charset="-122"/>
              </a:rPr>
              <a:t>1</a:t>
            </a:r>
            <a:r>
              <a:rPr lang="zh-CN" altLang="en-US" sz="2800" dirty="0" smtClean="0">
                <a:latin typeface="黑体" panose="02010609060101010101" charset="-122"/>
                <a:ea typeface="黑体" panose="02010609060101010101" charset="-122"/>
              </a:rPr>
              <a:t>）</a:t>
            </a:r>
            <a:r>
              <a:rPr lang="zh-CN" altLang="en-US" sz="2800" b="1" dirty="0" smtClean="0">
                <a:latin typeface="黑体" panose="02010609060101010101" charset="-122"/>
                <a:ea typeface="黑体" panose="02010609060101010101" charset="-122"/>
              </a:rPr>
              <a:t>易受频率偏差的影响。</a:t>
            </a:r>
            <a:endParaRPr lang="en-US" altLang="zh-CN" sz="2800" b="1" dirty="0" smtClean="0">
              <a:latin typeface="黑体" panose="02010609060101010101" charset="-122"/>
              <a:ea typeface="黑体" panose="02010609060101010101" charset="-122"/>
            </a:endParaRPr>
          </a:p>
          <a:p>
            <a:pPr>
              <a:lnSpc>
                <a:spcPct val="150000"/>
              </a:lnSpc>
            </a:pPr>
            <a:r>
              <a:rPr lang="zh-CN" altLang="en-US" sz="2800" b="1" dirty="0" smtClean="0">
                <a:latin typeface="黑体" panose="02010609060101010101" charset="-122"/>
                <a:ea typeface="黑体" panose="02010609060101010101" charset="-122"/>
              </a:rPr>
              <a:t>    子信道的频谱相互覆盖，这就对它们之间的正交性提出了严格的要求。由于无线信道的时变性，在传输过程中出现无线信号的频谱偏移，或发射机与接收机本地振荡器之间存在的频率偏差，都会使</a:t>
            </a:r>
            <a:r>
              <a:rPr lang="en-US" altLang="zh-CN" sz="2800" b="1" dirty="0" smtClean="0">
                <a:latin typeface="黑体" panose="02010609060101010101" charset="-122"/>
                <a:ea typeface="黑体" panose="02010609060101010101" charset="-122"/>
              </a:rPr>
              <a:t>OFDM</a:t>
            </a:r>
            <a:r>
              <a:rPr lang="zh-CN" altLang="en-US" sz="2800" b="1" dirty="0" smtClean="0">
                <a:latin typeface="黑体" panose="02010609060101010101" charset="-122"/>
                <a:ea typeface="黑体" panose="02010609060101010101" charset="-122"/>
              </a:rPr>
              <a:t>系统子载波之间的正交性遭到破坏，导致子信道的信号相互干扰</a:t>
            </a:r>
            <a:r>
              <a:rPr lang="en-US" altLang="zh-CN" sz="2800" b="1" dirty="0" smtClean="0">
                <a:latin typeface="黑体" panose="02010609060101010101" charset="-122"/>
                <a:ea typeface="黑体" panose="02010609060101010101" charset="-122"/>
              </a:rPr>
              <a:t>(ISI)</a:t>
            </a:r>
            <a:r>
              <a:rPr lang="zh-CN" altLang="en-US" sz="2800" b="1" dirty="0" smtClean="0">
                <a:latin typeface="黑体" panose="02010609060101010101" charset="-122"/>
                <a:ea typeface="黑体" panose="02010609060101010101" charset="-122"/>
              </a:rPr>
              <a:t>。这种对频率偏差的敏感是</a:t>
            </a:r>
            <a:r>
              <a:rPr lang="en-US" altLang="zh-CN" sz="2800" b="1" dirty="0" smtClean="0">
                <a:latin typeface="黑体" panose="02010609060101010101" charset="-122"/>
                <a:ea typeface="黑体" panose="02010609060101010101" charset="-122"/>
              </a:rPr>
              <a:t>OFDM</a:t>
            </a:r>
            <a:r>
              <a:rPr lang="zh-CN" altLang="en-US" sz="2800" b="1" dirty="0" smtClean="0">
                <a:latin typeface="黑体" panose="02010609060101010101" charset="-122"/>
                <a:ea typeface="黑体" panose="02010609060101010101" charset="-122"/>
              </a:rPr>
              <a:t>系统的主要缺点之一。</a:t>
            </a:r>
            <a:endParaRPr lang="zh-CN" altLang="en-US" sz="2800" b="1" dirty="0" smtClean="0">
              <a:latin typeface="黑体" panose="02010609060101010101" charset="-122"/>
              <a:ea typeface="黑体" panose="02010609060101010101" charset="-122"/>
            </a:endParaRPr>
          </a:p>
        </p:txBody>
      </p:sp>
    </p:spTree>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323776" y="477049"/>
            <a:ext cx="7992888" cy="5330825"/>
          </a:xfrm>
        </p:spPr>
        <p:txBody>
          <a:bodyPr/>
          <a:lstStyle/>
          <a:p>
            <a:pPr algn="just" eaLnBrk="1" hangingPunct="1">
              <a:lnSpc>
                <a:spcPct val="150000"/>
              </a:lnSpc>
              <a:spcBef>
                <a:spcPct val="50000"/>
              </a:spcBef>
              <a:buFontTx/>
              <a:buNone/>
            </a:pPr>
            <a:r>
              <a:rPr lang="en-US" altLang="zh-CN" sz="2800" b="1" dirty="0" smtClean="0">
                <a:latin typeface="黑体" panose="02010609060101010101" charset="-122"/>
                <a:ea typeface="黑体" panose="02010609060101010101" charset="-122"/>
              </a:rPr>
              <a:t>    (2)</a:t>
            </a:r>
            <a:r>
              <a:rPr lang="zh-CN" altLang="en-US" sz="2800" b="1" dirty="0" smtClean="0">
                <a:latin typeface="黑体" panose="02010609060101010101" charset="-122"/>
                <a:ea typeface="黑体" panose="02010609060101010101" charset="-122"/>
              </a:rPr>
              <a:t>存在较高的峰值平均功率比。</a:t>
            </a:r>
            <a:endParaRPr lang="en-US" altLang="zh-CN" sz="2800" b="1" dirty="0" smtClean="0">
              <a:latin typeface="黑体" panose="02010609060101010101" charset="-122"/>
              <a:ea typeface="黑体" panose="02010609060101010101" charset="-122"/>
            </a:endParaRPr>
          </a:p>
          <a:p>
            <a:pPr algn="just" eaLnBrk="1" hangingPunct="1">
              <a:lnSpc>
                <a:spcPct val="150000"/>
              </a:lnSpc>
              <a:spcBef>
                <a:spcPct val="50000"/>
              </a:spcBef>
              <a:buFontTx/>
              <a:buNone/>
            </a:pPr>
            <a:r>
              <a:rPr lang="en-US" altLang="zh-CN" sz="2800" b="1" dirty="0" smtClean="0">
                <a:latin typeface="黑体" panose="02010609060101010101" charset="-122"/>
                <a:ea typeface="黑体" panose="02010609060101010101" charset="-122"/>
              </a:rPr>
              <a:t>    </a:t>
            </a:r>
            <a:r>
              <a:rPr lang="zh-CN" altLang="en-US" sz="2800" b="1" dirty="0" smtClean="0">
                <a:latin typeface="黑体" panose="02010609060101010101" charset="-122"/>
                <a:ea typeface="黑体" panose="02010609060101010101" charset="-122"/>
              </a:rPr>
              <a:t>多载波系统的输出是多个子信道信号的叠加，在某个时刻，若多个载波以同一个方向进行累加时，就会产生很大的峰值，从而</a:t>
            </a:r>
            <a:r>
              <a:rPr lang="zh-CN" altLang="en-US" sz="2800" b="1" dirty="0" smtClean="0">
                <a:solidFill>
                  <a:srgbClr val="FF0000"/>
                </a:solidFill>
                <a:latin typeface="黑体" panose="02010609060101010101" charset="-122"/>
                <a:ea typeface="黑体" panose="02010609060101010101" charset="-122"/>
              </a:rPr>
              <a:t>要求功率放大器具有很大的线性区域</a:t>
            </a:r>
            <a:r>
              <a:rPr lang="zh-CN" altLang="en-US" sz="2800" b="1" dirty="0" smtClean="0">
                <a:latin typeface="黑体" panose="02010609060101010101" charset="-122"/>
                <a:ea typeface="黑体" panose="02010609060101010101" charset="-122"/>
              </a:rPr>
              <a:t>。否则，当信号峰值进入放大器的非线性区域时，就会使信号产生畸变，从而产生子载波间的互调干扰和带外辐射，破坏子载波间的正交性，降低系统性能。</a:t>
            </a:r>
            <a:endParaRPr lang="zh-CN" altLang="en-US" sz="2800" b="1" dirty="0" smtClean="0">
              <a:latin typeface="黑体" panose="02010609060101010101" charset="-122"/>
              <a:ea typeface="黑体" panose="02010609060101010101" charset="-122"/>
            </a:endParaRPr>
          </a:p>
          <a:p>
            <a:pPr algn="just" eaLnBrk="1" hangingPunct="1">
              <a:lnSpc>
                <a:spcPct val="140000"/>
              </a:lnSpc>
              <a:spcBef>
                <a:spcPct val="50000"/>
              </a:spcBef>
              <a:buFontTx/>
              <a:buNone/>
            </a:pPr>
            <a:endParaRPr lang="zh-CN" altLang="en-US" sz="3600" b="1" dirty="0" smtClean="0"/>
          </a:p>
          <a:p>
            <a:endParaRPr lang="zh-CN" altLang="en-US" sz="3600" b="1" dirty="0" smtClean="0"/>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1188" y="476250"/>
            <a:ext cx="7772400" cy="936625"/>
          </a:xfrm>
        </p:spPr>
        <p:txBody>
          <a:bodyPr/>
          <a:lstStyle/>
          <a:p>
            <a:pPr algn="l"/>
            <a:r>
              <a:rPr lang="en-US" altLang="zh-CN" sz="2800" b="1" dirty="0" smtClean="0">
                <a:solidFill>
                  <a:schemeClr val="tx1"/>
                </a:solidFill>
              </a:rPr>
              <a:t>5. OFDM</a:t>
            </a:r>
            <a:r>
              <a:rPr lang="zh-CN" altLang="en-US" sz="2800" b="1" dirty="0" smtClean="0">
                <a:solidFill>
                  <a:schemeClr val="tx1"/>
                </a:solidFill>
              </a:rPr>
              <a:t>系统关键技术</a:t>
            </a:r>
            <a:endParaRPr lang="zh-CN" altLang="en-US" sz="2800" b="1" dirty="0" smtClean="0">
              <a:solidFill>
                <a:schemeClr val="tx1"/>
              </a:solidFill>
            </a:endParaRPr>
          </a:p>
        </p:txBody>
      </p:sp>
      <p:sp>
        <p:nvSpPr>
          <p:cNvPr id="100355" name="Rectangle 3"/>
          <p:cNvSpPr>
            <a:spLocks noGrp="1" noChangeArrowheads="1"/>
          </p:cNvSpPr>
          <p:nvPr>
            <p:ph type="body" idx="1"/>
          </p:nvPr>
        </p:nvSpPr>
        <p:spPr>
          <a:xfrm>
            <a:off x="533400" y="1412875"/>
            <a:ext cx="8215313" cy="4683125"/>
          </a:xfrm>
        </p:spPr>
        <p:txBody>
          <a:bodyPr/>
          <a:lstStyle/>
          <a:p>
            <a:r>
              <a:rPr lang="zh-CN" altLang="en-US" b="1" dirty="0" smtClean="0"/>
              <a:t>    （</a:t>
            </a:r>
            <a:r>
              <a:rPr lang="en-US" altLang="zh-CN" b="1" dirty="0" smtClean="0"/>
              <a:t>1</a:t>
            </a:r>
            <a:r>
              <a:rPr lang="zh-CN" altLang="en-US" b="1" dirty="0" smtClean="0"/>
              <a:t>）时域和频域同步</a:t>
            </a:r>
            <a:endParaRPr lang="zh-CN" altLang="en-US" b="1" dirty="0" smtClean="0"/>
          </a:p>
          <a:p>
            <a:r>
              <a:rPr lang="zh-CN" altLang="en-US" b="1" dirty="0" smtClean="0"/>
              <a:t>　　</a:t>
            </a:r>
            <a:r>
              <a:rPr lang="en-US" altLang="zh-CN" b="1" dirty="0" smtClean="0"/>
              <a:t>OFDM</a:t>
            </a:r>
            <a:r>
              <a:rPr lang="zh-CN" altLang="en-US" b="1" dirty="0" smtClean="0"/>
              <a:t>系统对定时和频率偏移敏感，特别是实际应用中可能与</a:t>
            </a:r>
            <a:r>
              <a:rPr lang="en-US" altLang="zh-CN" b="1" dirty="0" smtClean="0"/>
              <a:t>FDMA</a:t>
            </a:r>
            <a:r>
              <a:rPr lang="zh-CN" altLang="en-US" b="1" dirty="0" smtClean="0"/>
              <a:t>、</a:t>
            </a:r>
            <a:r>
              <a:rPr lang="en-US" altLang="zh-CN" b="1" dirty="0" smtClean="0"/>
              <a:t>TDMA</a:t>
            </a:r>
            <a:r>
              <a:rPr lang="zh-CN" altLang="en-US" b="1" dirty="0" smtClean="0"/>
              <a:t>和</a:t>
            </a:r>
            <a:r>
              <a:rPr lang="en-US" altLang="zh-CN" b="1" dirty="0" smtClean="0"/>
              <a:t>CDMA</a:t>
            </a:r>
            <a:r>
              <a:rPr lang="zh-CN" altLang="en-US" b="1" dirty="0" smtClean="0"/>
              <a:t>等多址方式结合使用时，时域和频域同步显得尤为重要。与其他数字通信系统一样，同步分为捕获和跟踪两个阶段。</a:t>
            </a:r>
            <a:r>
              <a:rPr lang="zh-CN" altLang="en-US" b="1" dirty="0" smtClean="0">
                <a:solidFill>
                  <a:srgbClr val="FF0000"/>
                </a:solidFill>
              </a:rPr>
              <a:t>在下行链路中，基站向各个移动终端广播式发送同步信号</a:t>
            </a:r>
            <a:r>
              <a:rPr lang="zh-CN" altLang="en-US" b="1" dirty="0" smtClean="0"/>
              <a:t>，所以，下行链路同步相对简单，较易实现。</a:t>
            </a:r>
            <a:endParaRPr lang="zh-CN" altLang="en-US" b="1" dirty="0" smtClean="0"/>
          </a:p>
          <a:p>
            <a:endParaRPr lang="zh-CN" altLang="en-US" b="1" dirty="0" smtClean="0"/>
          </a:p>
        </p:txBody>
      </p:sp>
    </p:spTree>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11188" y="476250"/>
            <a:ext cx="7772400" cy="865188"/>
          </a:xfrm>
        </p:spPr>
        <p:txBody>
          <a:bodyPr/>
          <a:lstStyle/>
          <a:p>
            <a:r>
              <a:rPr lang="en-US" altLang="zh-CN" smtClean="0">
                <a:solidFill>
                  <a:schemeClr val="bg1"/>
                </a:solidFill>
              </a:rPr>
              <a:t>OFDM</a:t>
            </a:r>
            <a:r>
              <a:rPr lang="zh-CN" altLang="en-US" smtClean="0">
                <a:solidFill>
                  <a:schemeClr val="bg1"/>
                </a:solidFill>
              </a:rPr>
              <a:t>系统关键技术（</a:t>
            </a:r>
            <a:r>
              <a:rPr lang="en-US" altLang="zh-CN" smtClean="0">
                <a:solidFill>
                  <a:schemeClr val="bg1"/>
                </a:solidFill>
              </a:rPr>
              <a:t>4</a:t>
            </a:r>
            <a:r>
              <a:rPr lang="zh-CN" altLang="en-US" smtClean="0">
                <a:solidFill>
                  <a:schemeClr val="bg1"/>
                </a:solidFill>
              </a:rPr>
              <a:t>）</a:t>
            </a:r>
            <a:endParaRPr lang="zh-CN" altLang="en-US" smtClean="0">
              <a:solidFill>
                <a:schemeClr val="bg1"/>
              </a:solidFill>
            </a:endParaRPr>
          </a:p>
        </p:txBody>
      </p:sp>
      <p:sp>
        <p:nvSpPr>
          <p:cNvPr id="101379" name="Rectangle 3"/>
          <p:cNvSpPr>
            <a:spLocks noGrp="1" noChangeArrowheads="1"/>
          </p:cNvSpPr>
          <p:nvPr>
            <p:ph type="body" idx="1"/>
          </p:nvPr>
        </p:nvSpPr>
        <p:spPr>
          <a:xfrm>
            <a:off x="539552" y="692696"/>
            <a:ext cx="8424936" cy="4683125"/>
          </a:xfrm>
        </p:spPr>
        <p:txBody>
          <a:bodyPr/>
          <a:lstStyle/>
          <a:p>
            <a:r>
              <a:rPr lang="zh-CN" altLang="en-US" b="1" dirty="0" smtClean="0"/>
              <a:t></a:t>
            </a:r>
            <a:endParaRPr lang="zh-CN" altLang="en-US" b="1" dirty="0" smtClean="0"/>
          </a:p>
          <a:p>
            <a:r>
              <a:rPr lang="zh-CN" altLang="en-US" b="1" dirty="0" smtClean="0"/>
              <a:t>　　在</a:t>
            </a:r>
            <a:r>
              <a:rPr lang="zh-CN" altLang="en-US" b="1" dirty="0" smtClean="0">
                <a:solidFill>
                  <a:srgbClr val="FF0000"/>
                </a:solidFill>
              </a:rPr>
              <a:t>上行</a:t>
            </a:r>
            <a:r>
              <a:rPr lang="zh-CN" altLang="en-US" b="1" dirty="0" smtClean="0"/>
              <a:t>链路中，来自不同移动终端的信号必须同步到达基站，才能保证子载波间的正交性。基站根据各移动终端发来的</a:t>
            </a:r>
            <a:r>
              <a:rPr lang="zh-CN" altLang="en-US" b="1" dirty="0" smtClean="0">
                <a:solidFill>
                  <a:srgbClr val="FF0000"/>
                </a:solidFill>
              </a:rPr>
              <a:t>子载波携带的信息</a:t>
            </a:r>
            <a:r>
              <a:rPr lang="zh-CN" altLang="en-US" b="1" dirty="0" smtClean="0"/>
              <a:t>进行时域和频域同步信息的提取，再由基站发回移动终端，以便让移动终端进行同步。具体实现时，同步可以分别在时域或频域进行，也可以时、频域同步同时进行。</a:t>
            </a:r>
            <a:r>
              <a:rPr lang="zh-CN" altLang="en-US" sz="2000" b="1" dirty="0" smtClean="0"/>
              <a:t> </a:t>
            </a:r>
            <a:endParaRPr lang="zh-CN" altLang="en-US" sz="2000" b="1" dirty="0" smtClean="0"/>
          </a:p>
          <a:p>
            <a:endParaRPr lang="zh-CN" altLang="en-US" sz="2000" b="1" dirty="0" smtClean="0"/>
          </a:p>
        </p:txBody>
      </p:sp>
    </p:spTree>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250825" y="549275"/>
            <a:ext cx="8713788" cy="5619750"/>
          </a:xfrm>
        </p:spPr>
        <p:txBody>
          <a:bodyPr/>
          <a:lstStyle/>
          <a:p>
            <a:r>
              <a:rPr lang="zh-CN" altLang="en-US" dirty="0" smtClean="0"/>
              <a:t>　   </a:t>
            </a:r>
            <a:r>
              <a:rPr lang="zh-CN" altLang="en-US" b="1" dirty="0" smtClean="0"/>
              <a:t>在</a:t>
            </a:r>
            <a:r>
              <a:rPr lang="en-US" altLang="zh-CN" b="1" dirty="0" smtClean="0"/>
              <a:t>OFDM</a:t>
            </a:r>
            <a:r>
              <a:rPr lang="zh-CN" altLang="en-US" b="1" dirty="0" smtClean="0"/>
              <a:t>系统中，信道估计器的设计主要有两个问题。</a:t>
            </a:r>
            <a:endParaRPr lang="en-US" altLang="zh-CN" b="1" dirty="0" smtClean="0"/>
          </a:p>
          <a:p>
            <a:r>
              <a:rPr lang="zh-CN" altLang="en-US" b="1" dirty="0" smtClean="0"/>
              <a:t>       ①</a:t>
            </a:r>
            <a:r>
              <a:rPr lang="zh-CN" altLang="en-US" b="1" dirty="0" smtClean="0">
                <a:solidFill>
                  <a:srgbClr val="FF0000"/>
                </a:solidFill>
              </a:rPr>
              <a:t>导频信息的选择</a:t>
            </a:r>
            <a:r>
              <a:rPr lang="zh-CN" altLang="en-US" b="1" dirty="0" smtClean="0"/>
              <a:t>，由于无线信道常常是衰落信道，需要不断对信道进行跟踪，因此导频信息也必须不断地传送。</a:t>
            </a:r>
            <a:endParaRPr lang="en-US" altLang="zh-CN" b="1" dirty="0" smtClean="0"/>
          </a:p>
          <a:p>
            <a:r>
              <a:rPr lang="zh-CN" altLang="en-US" b="1" dirty="0" smtClean="0"/>
              <a:t>       ②</a:t>
            </a:r>
            <a:r>
              <a:rPr lang="zh-CN" altLang="en-US" b="1" dirty="0" smtClean="0">
                <a:solidFill>
                  <a:srgbClr val="FF0000"/>
                </a:solidFill>
              </a:rPr>
              <a:t>既有较低的复杂度又有良好的导频跟踪能力的</a:t>
            </a:r>
            <a:r>
              <a:rPr lang="zh-CN" altLang="en-US" b="1" dirty="0" smtClean="0"/>
              <a:t>信道估计器的设计。</a:t>
            </a:r>
            <a:endParaRPr lang="en-US" altLang="zh-CN" b="1" dirty="0" smtClean="0"/>
          </a:p>
          <a:p>
            <a:r>
              <a:rPr lang="zh-CN" altLang="en-US" b="1" dirty="0" smtClean="0"/>
              <a:t>       在实际设计中，导频信息的选择和最佳估计器的设计通常又是相互关联的，因为估计器的性能与导频信息的传输方式有关。 </a:t>
            </a:r>
            <a:endParaRPr lang="zh-CN" altLang="en-US" b="1" dirty="0" smtClean="0"/>
          </a:p>
          <a:p>
            <a:endParaRPr lang="zh-CN" altLang="en-US" b="1" dirty="0" smtClean="0"/>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1"/>
          </p:nvPr>
        </p:nvSpPr>
        <p:spPr>
          <a:xfrm>
            <a:off x="539553" y="692150"/>
            <a:ext cx="8424936" cy="5761038"/>
          </a:xfrm>
        </p:spPr>
        <p:txBody>
          <a:bodyPr/>
          <a:lstStyle/>
          <a:p>
            <a:r>
              <a:rPr lang="zh-CN" altLang="en-US" b="1" dirty="0" smtClean="0"/>
              <a:t>　　在</a:t>
            </a:r>
            <a:r>
              <a:rPr lang="en-US" altLang="zh-CN" b="1" dirty="0" smtClean="0"/>
              <a:t>OFDM</a:t>
            </a:r>
            <a:r>
              <a:rPr lang="zh-CN" altLang="en-US" b="1" dirty="0" smtClean="0"/>
              <a:t>系统中，如果信道频域特性比较平缓，均衡是无法再利用信道的分集特性来改善系统性能的，因为</a:t>
            </a:r>
            <a:r>
              <a:rPr lang="en-US" altLang="zh-CN" b="1" dirty="0" smtClean="0">
                <a:solidFill>
                  <a:srgbClr val="FF0000"/>
                </a:solidFill>
              </a:rPr>
              <a:t>OFDM</a:t>
            </a:r>
            <a:r>
              <a:rPr lang="zh-CN" altLang="en-US" b="1" dirty="0" smtClean="0">
                <a:solidFill>
                  <a:srgbClr val="FF0000"/>
                </a:solidFill>
              </a:rPr>
              <a:t>系统自身具有利用信道分集特性的能力</a:t>
            </a:r>
            <a:r>
              <a:rPr lang="zh-CN" altLang="en-US" b="1" dirty="0" smtClean="0"/>
              <a:t>，一般的信道特性信息已经被</a:t>
            </a:r>
            <a:r>
              <a:rPr lang="en-US" altLang="zh-CN" b="1" dirty="0" smtClean="0"/>
              <a:t>OFDM</a:t>
            </a:r>
            <a:r>
              <a:rPr lang="zh-CN" altLang="en-US" b="1" dirty="0" smtClean="0"/>
              <a:t>这种调制方式本身所利用了。</a:t>
            </a:r>
            <a:endParaRPr lang="en-US" altLang="zh-CN" b="1" dirty="0" smtClean="0"/>
          </a:p>
          <a:p>
            <a:r>
              <a:rPr lang="zh-CN" altLang="en-US" b="1" dirty="0" smtClean="0"/>
              <a:t>       </a:t>
            </a:r>
            <a:r>
              <a:rPr lang="en-US" altLang="zh-CN" b="1" dirty="0" smtClean="0"/>
              <a:t>OFDM</a:t>
            </a:r>
            <a:r>
              <a:rPr lang="zh-CN" altLang="en-US" b="1" dirty="0" smtClean="0"/>
              <a:t>系统的结构却为在子</a:t>
            </a:r>
            <a:r>
              <a:rPr lang="zh-CN" altLang="en-US" b="1" dirty="0" smtClean="0">
                <a:solidFill>
                  <a:srgbClr val="FF0000"/>
                </a:solidFill>
              </a:rPr>
              <a:t>载波间进行编码</a:t>
            </a:r>
            <a:r>
              <a:rPr lang="zh-CN" altLang="en-US" b="1" dirty="0" smtClean="0"/>
              <a:t>提供了机会，形成编码</a:t>
            </a:r>
            <a:r>
              <a:rPr lang="en-US" altLang="zh-CN" b="1" dirty="0" smtClean="0"/>
              <a:t>OFDM(COFDM)</a:t>
            </a:r>
            <a:r>
              <a:rPr lang="zh-CN" altLang="en-US" b="1" dirty="0" smtClean="0"/>
              <a:t>方式。编码可以采用各种码，如分组码、卷积码等，卷积码的效果要比分组码好。 </a:t>
            </a:r>
            <a:endParaRPr lang="zh-CN" altLang="en-US" b="1" dirty="0" smtClean="0"/>
          </a:p>
          <a:p>
            <a:endParaRPr lang="zh-CN" altLang="en-US" sz="2000" b="1" dirty="0" smtClean="0"/>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395536" y="620713"/>
            <a:ext cx="8497639" cy="5475287"/>
          </a:xfrm>
        </p:spPr>
        <p:txBody>
          <a:bodyPr/>
          <a:lstStyle/>
          <a:p>
            <a:r>
              <a:rPr lang="en-US" altLang="zh-CN" sz="2800" dirty="0" smtClean="0">
                <a:solidFill>
                  <a:schemeClr val="bg1"/>
                </a:solidFill>
              </a:rPr>
              <a:t>      </a:t>
            </a:r>
            <a:r>
              <a:rPr lang="en-US" altLang="zh-CN" sz="2800" dirty="0" smtClean="0"/>
              <a:t>6. </a:t>
            </a:r>
            <a:r>
              <a:rPr lang="zh-CN" altLang="en-US" sz="2800" b="1" dirty="0" smtClean="0"/>
              <a:t>降低峰均功率比</a:t>
            </a:r>
            <a:endParaRPr lang="zh-CN" altLang="en-US" sz="2800" b="1" dirty="0" smtClean="0"/>
          </a:p>
          <a:p>
            <a:pPr>
              <a:lnSpc>
                <a:spcPct val="150000"/>
              </a:lnSpc>
            </a:pPr>
            <a:r>
              <a:rPr lang="zh-CN" altLang="en-US" sz="2800" b="1" dirty="0" smtClean="0"/>
              <a:t>　   高的</a:t>
            </a:r>
            <a:r>
              <a:rPr lang="en-US" altLang="zh-CN" sz="2800" b="1" dirty="0" smtClean="0"/>
              <a:t>PAPR</a:t>
            </a:r>
            <a:r>
              <a:rPr lang="zh-CN" altLang="en-US" sz="2800" b="1" dirty="0" smtClean="0"/>
              <a:t>使得</a:t>
            </a:r>
            <a:r>
              <a:rPr lang="en-US" altLang="zh-CN" sz="2800" b="1" dirty="0" smtClean="0"/>
              <a:t>OFDM</a:t>
            </a:r>
            <a:r>
              <a:rPr lang="zh-CN" altLang="en-US" sz="2800" b="1" dirty="0" smtClean="0"/>
              <a:t>系统的性能大大下降，甚至直接影响实际应用。为了解决这一问题，</a:t>
            </a:r>
            <a:r>
              <a:rPr lang="zh-CN" altLang="en-US" sz="2800" b="1" dirty="0" smtClean="0">
                <a:solidFill>
                  <a:srgbClr val="FF0000"/>
                </a:solidFill>
              </a:rPr>
              <a:t>人们提出了基于信号畸变技术、信号扰码技术和基于信号空间扩展等降低</a:t>
            </a:r>
            <a:r>
              <a:rPr lang="en-US" altLang="zh-CN" sz="2800" b="1" dirty="0" smtClean="0">
                <a:solidFill>
                  <a:srgbClr val="FF0000"/>
                </a:solidFill>
              </a:rPr>
              <a:t>OFDM</a:t>
            </a:r>
            <a:r>
              <a:rPr lang="zh-CN" altLang="en-US" sz="2800" b="1" dirty="0" smtClean="0">
                <a:solidFill>
                  <a:srgbClr val="FF0000"/>
                </a:solidFill>
              </a:rPr>
              <a:t>系统</a:t>
            </a:r>
            <a:r>
              <a:rPr lang="en-US" altLang="zh-CN" sz="2800" b="1" dirty="0" smtClean="0">
                <a:solidFill>
                  <a:srgbClr val="FF0000"/>
                </a:solidFill>
              </a:rPr>
              <a:t>PAPR</a:t>
            </a:r>
            <a:r>
              <a:rPr lang="zh-CN" altLang="en-US" sz="2800" b="1" dirty="0" smtClean="0">
                <a:solidFill>
                  <a:srgbClr val="FF0000"/>
                </a:solidFill>
              </a:rPr>
              <a:t>的方法</a:t>
            </a:r>
            <a:r>
              <a:rPr lang="zh-CN" altLang="en-US" sz="2800" b="1" dirty="0" smtClean="0"/>
              <a:t>。 </a:t>
            </a:r>
            <a:endParaRPr lang="zh-CN" altLang="en-US" sz="2800" b="1" dirty="0" smtClean="0"/>
          </a:p>
          <a:p>
            <a:endParaRPr lang="zh-CN" altLang="en-US" b="1" dirty="0" smtClean="0"/>
          </a:p>
        </p:txBody>
      </p:sp>
    </p:spTree>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188595"/>
            <a:ext cx="8229600" cy="593090"/>
          </a:xfrm>
        </p:spPr>
        <p:txBody>
          <a:bodyPr/>
          <a:lstStyle/>
          <a:p>
            <a:pPr algn="l">
              <a:lnSpc>
                <a:spcPct val="150000"/>
              </a:lnSpc>
            </a:pPr>
            <a:r>
              <a:rPr lang="en-US" altLang="zh-CN" sz="2800" b="1" dirty="0"/>
              <a:t>3.6 MIMO</a:t>
            </a:r>
            <a:r>
              <a:rPr lang="zh-CN" altLang="zh-CN" sz="2800" b="1" dirty="0"/>
              <a:t>技术</a:t>
            </a:r>
            <a:endParaRPr lang="zh-CN" altLang="en-US" sz="2800" b="1" dirty="0"/>
          </a:p>
        </p:txBody>
      </p:sp>
      <p:sp>
        <p:nvSpPr>
          <p:cNvPr id="3" name="内容占位符 2"/>
          <p:cNvSpPr>
            <a:spLocks noGrp="1"/>
          </p:cNvSpPr>
          <p:nvPr>
            <p:ph idx="1"/>
          </p:nvPr>
        </p:nvSpPr>
        <p:spPr>
          <a:xfrm>
            <a:off x="395605" y="781685"/>
            <a:ext cx="8435340" cy="4526280"/>
          </a:xfrm>
        </p:spPr>
        <p:txBody>
          <a:bodyPr/>
          <a:lstStyle/>
          <a:p>
            <a:pPr>
              <a:lnSpc>
                <a:spcPct val="150000"/>
              </a:lnSpc>
            </a:pPr>
            <a:r>
              <a:rPr lang="en-US" altLang="zh-CN" sz="2800" b="1" dirty="0" smtClean="0"/>
              <a:t>       </a:t>
            </a:r>
            <a:r>
              <a:rPr lang="zh-CN" altLang="zh-CN" sz="2800" b="1" dirty="0" smtClean="0"/>
              <a:t>移动通信</a:t>
            </a:r>
            <a:r>
              <a:rPr lang="zh-CN" altLang="zh-CN" sz="2800" b="1" dirty="0"/>
              <a:t>系统中的</a:t>
            </a:r>
            <a:r>
              <a:rPr lang="en-US" altLang="zh-CN" sz="2800" b="1" dirty="0">
                <a:solidFill>
                  <a:srgbClr val="FF0000"/>
                </a:solidFill>
              </a:rPr>
              <a:t>MIMO</a:t>
            </a:r>
            <a:r>
              <a:rPr lang="zh-CN" altLang="zh-CN" sz="2800" b="1" dirty="0">
                <a:solidFill>
                  <a:srgbClr val="FF0000"/>
                </a:solidFill>
              </a:rPr>
              <a:t>技术</a:t>
            </a:r>
            <a:r>
              <a:rPr lang="zh-CN" altLang="zh-CN" sz="2800" b="1" dirty="0"/>
              <a:t>指的是利用</a:t>
            </a:r>
            <a:r>
              <a:rPr lang="zh-CN" altLang="zh-CN" sz="2800" b="1" dirty="0">
                <a:solidFill>
                  <a:srgbClr val="FF0000"/>
                </a:solidFill>
              </a:rPr>
              <a:t>多发射多接收天线</a:t>
            </a:r>
            <a:r>
              <a:rPr lang="zh-CN" altLang="zh-CN" sz="2800" b="1" dirty="0"/>
              <a:t>进行无线传输的技术，本质上是将空间域和时间域结合起来进行空时信号处理的技术，其原理图如图</a:t>
            </a:r>
            <a:r>
              <a:rPr lang="en-US" altLang="zh-CN" sz="2800" b="1" dirty="0"/>
              <a:t>3-39</a:t>
            </a:r>
            <a:r>
              <a:rPr lang="zh-CN" altLang="zh-CN" sz="2800" b="1" dirty="0"/>
              <a:t>所示。</a:t>
            </a:r>
            <a:endParaRPr lang="zh-CN" altLang="en-US" sz="2800" b="1" dirty="0"/>
          </a:p>
        </p:txBody>
      </p:sp>
      <p:pic>
        <p:nvPicPr>
          <p:cNvPr id="17305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12640" t="2384" r="7460"/>
          <a:stretch>
            <a:fillRect/>
          </a:stretch>
        </p:blipFill>
        <p:spPr bwMode="auto">
          <a:xfrm>
            <a:off x="539750" y="3500755"/>
            <a:ext cx="8208645" cy="2938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971576" y="300022"/>
            <a:ext cx="7315200" cy="9144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rPr>
              <a:t>四、典型的分集方式</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2" name="Rectangle 3"/>
          <p:cNvSpPr>
            <a:spLocks noGrp="1" noChangeArrowheads="1"/>
          </p:cNvSpPr>
          <p:nvPr>
            <p:ph type="body" idx="1"/>
          </p:nvPr>
        </p:nvSpPr>
        <p:spPr>
          <a:xfrm>
            <a:off x="-180340" y="836930"/>
            <a:ext cx="9175115" cy="4895850"/>
          </a:xfrm>
        </p:spPr>
        <p:txBody>
          <a:bodyPr>
            <a:noAutofit/>
          </a:bodyPr>
          <a:lstStyle/>
          <a:p>
            <a:pPr marL="0" indent="376555" algn="just" defTabSz="914400" eaLnBrk="1" hangingPunct="1">
              <a:lnSpc>
                <a:spcPct val="150000"/>
              </a:lnSpc>
              <a:spcBef>
                <a:spcPts val="1200"/>
              </a:spcBef>
              <a:buClr>
                <a:schemeClr val="accent1">
                  <a:lumMod val="75000"/>
                </a:schemeClr>
              </a:buClr>
              <a:buNone/>
              <a:defRPr/>
            </a:pPr>
            <a:r>
              <a:rPr lang="en-US" altLang="zh-CN" b="1" dirty="0" smtClean="0">
                <a:latin typeface="黑体" panose="02010609060101010101" charset="-122"/>
                <a:ea typeface="黑体" panose="02010609060101010101" charset="-122"/>
              </a:rPr>
              <a:t>1</a:t>
            </a:r>
            <a:r>
              <a:rPr lang="zh-CN" altLang="en-US" b="1" dirty="0" smtClean="0">
                <a:latin typeface="黑体" panose="02010609060101010101" charset="-122"/>
                <a:ea typeface="黑体" panose="02010609060101010101" charset="-122"/>
              </a:rPr>
              <a:t>、空间分集</a:t>
            </a:r>
            <a:endParaRPr lang="en-US" altLang="zh-CN" b="1" dirty="0" smtClean="0">
              <a:latin typeface="黑体" panose="02010609060101010101" charset="-122"/>
              <a:ea typeface="黑体" panose="02010609060101010101" charset="-122"/>
            </a:endParaRPr>
          </a:p>
          <a:p>
            <a:pPr marL="400050" lvl="1" indent="376555" algn="just">
              <a:lnSpc>
                <a:spcPct val="150000"/>
              </a:lnSpc>
              <a:spcBef>
                <a:spcPts val="1200"/>
              </a:spcBef>
              <a:buClr>
                <a:srgbClr val="0000FF"/>
              </a:buClr>
              <a:buFont typeface="Wingdings" panose="05000000000000000000" pitchFamily="2" charset="2"/>
              <a:buChar char="p"/>
              <a:defRPr/>
            </a:pPr>
            <a:r>
              <a:rPr lang="zh-CN" altLang="en-US" b="1" dirty="0" smtClean="0">
                <a:solidFill>
                  <a:srgbClr val="FF0000"/>
                </a:solidFill>
                <a:latin typeface="黑体" panose="02010609060101010101" charset="-122"/>
                <a:ea typeface="黑体" panose="02010609060101010101" charset="-122"/>
              </a:rPr>
              <a:t>理论依据</a:t>
            </a:r>
            <a:r>
              <a:rPr lang="en-US" altLang="zh-CN" b="1" dirty="0" smtClean="0">
                <a:solidFill>
                  <a:srgbClr val="FF0000"/>
                </a:solidFill>
                <a:latin typeface="黑体" panose="02010609060101010101" charset="-122"/>
                <a:ea typeface="黑体" panose="02010609060101010101" charset="-122"/>
              </a:rPr>
              <a:t>:(</a:t>
            </a:r>
            <a:r>
              <a:rPr lang="zh-CN" altLang="en-US" b="1" dirty="0" smtClean="0">
                <a:solidFill>
                  <a:srgbClr val="FF0000"/>
                </a:solidFill>
                <a:latin typeface="黑体" panose="02010609060101010101" charset="-122"/>
                <a:ea typeface="黑体" panose="02010609060101010101" charset="-122"/>
              </a:rPr>
              <a:t>快衰落的空间独立性</a:t>
            </a:r>
            <a:r>
              <a:rPr lang="en-US" altLang="zh-CN" b="1" dirty="0" smtClean="0">
                <a:solidFill>
                  <a:srgbClr val="FF0000"/>
                </a:solidFill>
                <a:latin typeface="黑体" panose="02010609060101010101" charset="-122"/>
                <a:ea typeface="黑体" panose="02010609060101010101" charset="-122"/>
              </a:rPr>
              <a:t>)</a:t>
            </a:r>
            <a:r>
              <a:rPr lang="zh-CN" altLang="en-US" b="1" dirty="0" smtClean="0">
                <a:latin typeface="黑体" panose="02010609060101010101" charset="-122"/>
                <a:ea typeface="黑体" panose="02010609060101010101" charset="-122"/>
              </a:rPr>
              <a:t>天线间的相隔距离等于或大于半波长，则从不同的天线上收到的信号包络基本上是</a:t>
            </a:r>
            <a:r>
              <a:rPr lang="zh-CN" altLang="en-US" b="1" dirty="0" smtClean="0">
                <a:solidFill>
                  <a:srgbClr val="FF0000"/>
                </a:solidFill>
                <a:latin typeface="黑体" panose="02010609060101010101" charset="-122"/>
                <a:ea typeface="黑体" panose="02010609060101010101" charset="-122"/>
              </a:rPr>
              <a:t>非相关的</a:t>
            </a:r>
            <a:r>
              <a:rPr lang="zh-CN" altLang="en-US" b="1" dirty="0" smtClean="0">
                <a:solidFill>
                  <a:srgbClr val="0000FF"/>
                </a:solidFill>
                <a:latin typeface="黑体" panose="02010609060101010101" charset="-122"/>
                <a:ea typeface="黑体" panose="02010609060101010101" charset="-122"/>
              </a:rPr>
              <a:t>。</a:t>
            </a:r>
            <a:endParaRPr lang="zh-CN" altLang="en-US" b="1" dirty="0" smtClean="0">
              <a:solidFill>
                <a:srgbClr val="0000FF"/>
              </a:solidFill>
              <a:latin typeface="黑体" panose="02010609060101010101" charset="-122"/>
              <a:ea typeface="黑体" panose="02010609060101010101" charset="-122"/>
            </a:endParaRPr>
          </a:p>
          <a:p>
            <a:pPr marL="400050" lvl="1" indent="376555" algn="just">
              <a:lnSpc>
                <a:spcPct val="150000"/>
              </a:lnSpc>
              <a:spcBef>
                <a:spcPts val="1200"/>
              </a:spcBef>
              <a:buClr>
                <a:srgbClr val="0000FF"/>
              </a:buClr>
              <a:buFont typeface="Wingdings" panose="05000000000000000000" pitchFamily="2" charset="2"/>
              <a:buChar char="p"/>
              <a:defRPr/>
            </a:pPr>
            <a:r>
              <a:rPr lang="zh-CN" altLang="en-US" b="1" dirty="0" smtClean="0">
                <a:solidFill>
                  <a:srgbClr val="FF0000"/>
                </a:solidFill>
                <a:latin typeface="黑体" panose="02010609060101010101" charset="-122"/>
                <a:ea typeface="黑体" panose="02010609060101010101" charset="-122"/>
              </a:rPr>
              <a:t>分集出发点：</a:t>
            </a:r>
            <a:r>
              <a:rPr lang="zh-CN" altLang="en-US" b="1" dirty="0" smtClean="0">
                <a:solidFill>
                  <a:srgbClr val="0000FF"/>
                </a:solidFill>
                <a:latin typeface="黑体" panose="02010609060101010101" charset="-122"/>
                <a:ea typeface="黑体" panose="02010609060101010101" charset="-122"/>
              </a:rPr>
              <a:t>通过</a:t>
            </a:r>
            <a:r>
              <a:rPr lang="zh-CN" altLang="en-US" b="1" dirty="0" smtClean="0">
                <a:solidFill>
                  <a:srgbClr val="FF0000"/>
                </a:solidFill>
                <a:latin typeface="黑体" panose="02010609060101010101" charset="-122"/>
                <a:ea typeface="黑体" panose="02010609060101010101" charset="-122"/>
              </a:rPr>
              <a:t>多个天线</a:t>
            </a:r>
            <a:r>
              <a:rPr lang="zh-CN" altLang="en-US" b="1" dirty="0" smtClean="0">
                <a:latin typeface="黑体" panose="02010609060101010101" charset="-122"/>
                <a:ea typeface="黑体" panose="02010609060101010101" charset="-122"/>
              </a:rPr>
              <a:t>形成多个相互独立的路径</a:t>
            </a:r>
            <a:r>
              <a:rPr lang="zh-CN" altLang="en-US" b="1" dirty="0" smtClean="0">
                <a:solidFill>
                  <a:srgbClr val="0000FF"/>
                </a:solidFill>
                <a:latin typeface="黑体" panose="02010609060101010101" charset="-122"/>
                <a:ea typeface="黑体" panose="02010609060101010101" charset="-122"/>
              </a:rPr>
              <a:t>。</a:t>
            </a:r>
            <a:endParaRPr lang="zh-CN" altLang="en-US" b="1" dirty="0" smtClean="0">
              <a:solidFill>
                <a:srgbClr val="0000FF"/>
              </a:solidFill>
              <a:latin typeface="黑体" panose="02010609060101010101" charset="-122"/>
              <a:ea typeface="黑体" panose="02010609060101010101" charset="-122"/>
            </a:endParaRPr>
          </a:p>
          <a:p>
            <a:pPr marL="400050" lvl="1" indent="376555" algn="just">
              <a:lnSpc>
                <a:spcPct val="150000"/>
              </a:lnSpc>
              <a:spcBef>
                <a:spcPts val="1200"/>
              </a:spcBef>
              <a:buClr>
                <a:srgbClr val="0000FF"/>
              </a:buClr>
              <a:buFont typeface="Wingdings" panose="05000000000000000000" pitchFamily="2" charset="2"/>
              <a:buChar char="p"/>
              <a:defRPr/>
            </a:pPr>
            <a:r>
              <a:rPr lang="zh-CN" altLang="en-US" b="1" dirty="0" smtClean="0">
                <a:solidFill>
                  <a:srgbClr val="FF0000"/>
                </a:solidFill>
                <a:latin typeface="黑体" panose="02010609060101010101" charset="-122"/>
                <a:ea typeface="黑体" panose="02010609060101010101" charset="-122"/>
              </a:rPr>
              <a:t>实现途径：</a:t>
            </a:r>
            <a:r>
              <a:rPr lang="zh-CN" altLang="en-US" b="1" dirty="0" smtClean="0">
                <a:latin typeface="黑体" panose="02010609060101010101" charset="-122"/>
                <a:ea typeface="黑体" panose="02010609060101010101" charset="-122"/>
              </a:rPr>
              <a:t>天线的间隔</a:t>
            </a:r>
            <a:r>
              <a:rPr lang="en-US" altLang="zh-CN" b="1" dirty="0" smtClean="0">
                <a:latin typeface="黑体" panose="02010609060101010101" charset="-122"/>
                <a:ea typeface="黑体" panose="02010609060101010101" charset="-122"/>
              </a:rPr>
              <a:t>d</a:t>
            </a:r>
            <a:r>
              <a:rPr lang="zh-CN" altLang="en-US" b="1" dirty="0" smtClean="0">
                <a:latin typeface="黑体" panose="02010609060101010101" charset="-122"/>
                <a:ea typeface="黑体" panose="02010609060101010101" charset="-122"/>
              </a:rPr>
              <a:t>足够大，接收（或发射）天线至少</a:t>
            </a:r>
            <a:r>
              <a:rPr lang="en-US" altLang="zh-CN" b="1" dirty="0" smtClean="0">
                <a:latin typeface="黑体" panose="02010609060101010101" charset="-122"/>
                <a:ea typeface="黑体" panose="02010609060101010101" charset="-122"/>
              </a:rPr>
              <a:t>2</a:t>
            </a:r>
            <a:r>
              <a:rPr lang="zh-CN" altLang="en-US" b="1" dirty="0" smtClean="0">
                <a:latin typeface="黑体" panose="02010609060101010101" charset="-122"/>
                <a:ea typeface="黑体" panose="02010609060101010101" charset="-122"/>
              </a:rPr>
              <a:t>个。</a:t>
            </a:r>
            <a:endParaRPr lang="zh-CN" altLang="en-US" b="1" dirty="0" smtClean="0">
              <a:latin typeface="黑体" panose="02010609060101010101" charset="-122"/>
              <a:ea typeface="黑体" panose="02010609060101010101" charset="-122"/>
            </a:endParaRPr>
          </a:p>
        </p:txBody>
      </p:sp>
      <p:sp>
        <p:nvSpPr>
          <p:cNvPr id="3" name="文本框 2"/>
          <p:cNvSpPr txBox="1"/>
          <p:nvPr/>
        </p:nvSpPr>
        <p:spPr>
          <a:xfrm>
            <a:off x="107950" y="188595"/>
            <a:ext cx="4572000" cy="645160"/>
          </a:xfrm>
          <a:prstGeom prst="rect">
            <a:avLst/>
          </a:prstGeom>
          <a:noFill/>
        </p:spPr>
        <p:txBody>
          <a:bodyPr wrap="square" rtlCol="0" anchor="t">
            <a:spAutoFit/>
          </a:bodyPr>
          <a:p>
            <a:r>
              <a:rPr lang="zh-CN" altLang="en-US" sz="3600" dirty="0" smtClean="0">
                <a:solidFill>
                  <a:srgbClr val="0000FF"/>
                </a:solidFill>
                <a:latin typeface="方正大黑简体" pitchFamily="2" charset="-122"/>
                <a:ea typeface="方正大黑简体" pitchFamily="2" charset="-122"/>
                <a:sym typeface="+mn-ea"/>
              </a:rPr>
              <a:t> （</a:t>
            </a:r>
            <a:r>
              <a:rPr lang="en-US" altLang="zh-CN" sz="3600" dirty="0" smtClean="0">
                <a:solidFill>
                  <a:srgbClr val="0000FF"/>
                </a:solidFill>
                <a:latin typeface="方正大黑简体" pitchFamily="2" charset="-122"/>
                <a:ea typeface="方正大黑简体" pitchFamily="2" charset="-122"/>
                <a:sym typeface="+mn-ea"/>
              </a:rPr>
              <a:t>1</a:t>
            </a:r>
            <a:r>
              <a:rPr lang="zh-CN" altLang="en-US" sz="3600" dirty="0" smtClean="0">
                <a:solidFill>
                  <a:srgbClr val="0000FF"/>
                </a:solidFill>
                <a:latin typeface="方正大黑简体" pitchFamily="2" charset="-122"/>
                <a:ea typeface="方正大黑简体" pitchFamily="2" charset="-122"/>
                <a:sym typeface="+mn-ea"/>
              </a:rPr>
              <a:t>）显分集</a:t>
            </a:r>
            <a:endParaRPr lang="zh-CN" altLang="en-US" sz="3600" dirty="0" smtClean="0">
              <a:solidFill>
                <a:srgbClr val="0000FF"/>
              </a:solidFill>
              <a:latin typeface="方正大黑简体" pitchFamily="2" charset="-122"/>
              <a:ea typeface="方正大黑简体"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360" y="548640"/>
                <a:ext cx="8229600" cy="5547360"/>
              </a:xfrm>
            </p:spPr>
            <p:txBody>
              <a:bodyPr/>
              <a:lstStyle/>
              <a:p>
                <a:r>
                  <a:rPr lang="en-US" altLang="zh-CN" sz="2800" b="1" dirty="0"/>
                  <a:t>3.6 MIMO</a:t>
                </a:r>
                <a:r>
                  <a:rPr lang="zh-CN" altLang="zh-CN" sz="2800" b="1" dirty="0" smtClean="0"/>
                  <a:t>技术</a:t>
                </a:r>
                <a:endParaRPr lang="en-US" altLang="zh-CN" sz="2800" b="1" dirty="0" smtClean="0"/>
              </a:p>
              <a:p>
                <a:r>
                  <a:rPr lang="en-US" altLang="zh-CN" sz="2800" b="1" dirty="0" smtClean="0">
                    <a:solidFill>
                      <a:schemeClr val="tx2"/>
                    </a:solidFill>
                    <a:latin typeface="+mj-lt"/>
                    <a:ea typeface="+mj-ea"/>
                    <a:cs typeface="+mj-cs"/>
                  </a:rPr>
                  <a:t>3.6.2 </a:t>
                </a:r>
                <a:r>
                  <a:rPr lang="zh-CN" altLang="zh-CN" sz="2800" b="1" dirty="0">
                    <a:solidFill>
                      <a:schemeClr val="tx2"/>
                    </a:solidFill>
                    <a:latin typeface="+mj-lt"/>
                    <a:ea typeface="+mj-ea"/>
                    <a:cs typeface="+mj-cs"/>
                  </a:rPr>
                  <a:t>分类</a:t>
                </a:r>
                <a:endParaRPr lang="zh-CN" altLang="zh-CN" sz="2800" b="1" dirty="0">
                  <a:solidFill>
                    <a:schemeClr val="tx2"/>
                  </a:solidFill>
                  <a:latin typeface="+mj-lt"/>
                  <a:ea typeface="+mj-ea"/>
                  <a:cs typeface="+mj-cs"/>
                </a:endParaRPr>
              </a:p>
              <a:p>
                <a:r>
                  <a:rPr lang="en-US" altLang="zh-CN" sz="2800" b="1" dirty="0">
                    <a:solidFill>
                      <a:schemeClr val="tx2"/>
                    </a:solidFill>
                    <a:latin typeface="+mj-lt"/>
                    <a:ea typeface="+mj-ea"/>
                    <a:cs typeface="+mj-cs"/>
                  </a:rPr>
                  <a:t>1</a:t>
                </a:r>
                <a:r>
                  <a:rPr lang="zh-CN" altLang="zh-CN" sz="2800" b="1" dirty="0">
                    <a:solidFill>
                      <a:schemeClr val="tx2"/>
                    </a:solidFill>
                    <a:latin typeface="+mj-lt"/>
                    <a:ea typeface="+mj-ea"/>
                    <a:cs typeface="+mj-cs"/>
                  </a:rPr>
                  <a:t>．按信号处理方式</a:t>
                </a:r>
                <a:endParaRPr lang="zh-CN" altLang="zh-CN" sz="2800" b="1" dirty="0">
                  <a:solidFill>
                    <a:schemeClr val="tx2"/>
                  </a:solidFill>
                  <a:latin typeface="+mj-lt"/>
                  <a:ea typeface="+mj-ea"/>
                  <a:cs typeface="+mj-cs"/>
                </a:endParaRPr>
              </a:p>
              <a:p>
                <a:r>
                  <a:rPr lang="en-US" altLang="zh-CN" sz="2800" b="1" dirty="0" smtClean="0">
                    <a:solidFill>
                      <a:schemeClr val="tx2"/>
                    </a:solidFill>
                    <a:latin typeface="+mj-lt"/>
                    <a:ea typeface="+mj-ea"/>
                    <a:cs typeface="+mj-cs"/>
                  </a:rPr>
                  <a:t>        MIMO</a:t>
                </a:r>
                <a:r>
                  <a:rPr lang="zh-CN" altLang="zh-CN" sz="2800" b="1" dirty="0">
                    <a:solidFill>
                      <a:schemeClr val="tx2"/>
                    </a:solidFill>
                    <a:latin typeface="+mj-lt"/>
                    <a:ea typeface="+mj-ea"/>
                    <a:cs typeface="+mj-cs"/>
                  </a:rPr>
                  <a:t>技术可以分为</a:t>
                </a:r>
                <a:r>
                  <a:rPr lang="zh-CN" altLang="zh-CN" sz="2800" b="1" dirty="0">
                    <a:solidFill>
                      <a:srgbClr val="0000CC"/>
                    </a:solidFill>
                    <a:latin typeface="+mj-lt"/>
                    <a:ea typeface="+mj-ea"/>
                    <a:cs typeface="+mj-cs"/>
                  </a:rPr>
                  <a:t>空间分集、空间复用以及波束成形</a:t>
                </a:r>
                <a:r>
                  <a:rPr lang="zh-CN" altLang="zh-CN" sz="2800" b="1" dirty="0">
                    <a:solidFill>
                      <a:schemeClr val="tx2"/>
                    </a:solidFill>
                    <a:latin typeface="+mj-lt"/>
                    <a:ea typeface="+mj-ea"/>
                    <a:cs typeface="+mj-cs"/>
                  </a:rPr>
                  <a:t>三类。</a:t>
                </a:r>
                <a:endParaRPr lang="zh-CN" altLang="zh-CN" sz="2800" b="1" dirty="0">
                  <a:solidFill>
                    <a:schemeClr val="tx2"/>
                  </a:solidFill>
                  <a:latin typeface="+mj-lt"/>
                  <a:ea typeface="+mj-ea"/>
                  <a:cs typeface="+mj-cs"/>
                </a:endParaRPr>
              </a:p>
              <a:p>
                <a:r>
                  <a:rPr lang="en-US" altLang="zh-CN" sz="2800" b="1" dirty="0">
                    <a:solidFill>
                      <a:schemeClr val="tx2"/>
                    </a:solidFill>
                    <a:latin typeface="+mj-lt"/>
                    <a:ea typeface="+mj-ea"/>
                    <a:cs typeface="+mj-cs"/>
                  </a:rPr>
                  <a:t>1</a:t>
                </a:r>
                <a:r>
                  <a:rPr lang="zh-CN" altLang="zh-CN" sz="2800" b="1" dirty="0">
                    <a:solidFill>
                      <a:schemeClr val="tx2"/>
                    </a:solidFill>
                    <a:latin typeface="+mj-lt"/>
                    <a:ea typeface="+mj-ea"/>
                    <a:cs typeface="+mj-cs"/>
                  </a:rPr>
                  <a:t>）空间分集</a:t>
                </a:r>
                <a:endParaRPr lang="zh-CN" altLang="zh-CN" sz="2800" b="1" dirty="0">
                  <a:solidFill>
                    <a:schemeClr val="tx2"/>
                  </a:solidFill>
                  <a:latin typeface="+mj-lt"/>
                  <a:ea typeface="+mj-ea"/>
                  <a:cs typeface="+mj-cs"/>
                </a:endParaRPr>
              </a:p>
              <a:p>
                <a:r>
                  <a:rPr lang="en-US" altLang="zh-CN" sz="2800" b="1" dirty="0" smtClean="0">
                    <a:solidFill>
                      <a:schemeClr val="tx2"/>
                    </a:solidFill>
                    <a:latin typeface="+mj-lt"/>
                    <a:ea typeface="+mj-ea"/>
                    <a:cs typeface="+mj-cs"/>
                  </a:rPr>
                  <a:t>       </a:t>
                </a:r>
                <a:r>
                  <a:rPr lang="zh-CN" altLang="zh-CN" sz="2800" b="1" dirty="0" smtClean="0">
                    <a:solidFill>
                      <a:schemeClr val="tx2"/>
                    </a:solidFill>
                    <a:latin typeface="+mj-lt"/>
                    <a:ea typeface="+mj-ea"/>
                    <a:cs typeface="+mj-cs"/>
                  </a:rPr>
                  <a:t>空间分集</a:t>
                </a:r>
                <a:r>
                  <a:rPr lang="zh-CN" altLang="zh-CN" sz="2800" b="1" dirty="0">
                    <a:solidFill>
                      <a:schemeClr val="tx2"/>
                    </a:solidFill>
                    <a:latin typeface="+mj-lt"/>
                    <a:ea typeface="+mj-ea"/>
                    <a:cs typeface="+mj-cs"/>
                  </a:rPr>
                  <a:t>是利用较大间距的天线阵元之间或成形波束之间的不相关性（天线间距在</a:t>
                </a:r>
                <a:r>
                  <a:rPr lang="en-US" altLang="zh-CN" sz="2800" b="1" dirty="0">
                    <a:solidFill>
                      <a:schemeClr val="tx2"/>
                    </a:solidFill>
                    <a:latin typeface="+mj-lt"/>
                    <a:ea typeface="+mj-ea"/>
                    <a:cs typeface="+mj-cs"/>
                  </a:rPr>
                  <a:t>10</a:t>
                </a:r>
                <a14:m>
                  <m:oMath xmlns:m="http://schemas.openxmlformats.org/officeDocument/2006/math">
                    <m:r>
                      <m:rPr>
                        <m:sty m:val="p"/>
                      </m:rPr>
                      <a:rPr lang="en-US" altLang="zh-CN" sz="2800" b="1">
                        <a:solidFill>
                          <a:schemeClr val="tx2"/>
                        </a:solidFill>
                        <a:latin typeface="Cambria Math" panose="02040503050406030204"/>
                        <a:ea typeface="+mj-ea"/>
                        <a:cs typeface="+mj-cs"/>
                      </a:rPr>
                      <m:t>λ</m:t>
                    </m:r>
                  </m:oMath>
                </a14:m>
                <a:r>
                  <a:rPr lang="zh-CN" altLang="zh-CN" sz="2800" b="1" dirty="0">
                    <a:solidFill>
                      <a:schemeClr val="tx2"/>
                    </a:solidFill>
                    <a:latin typeface="+mj-lt"/>
                    <a:ea typeface="+mj-ea"/>
                    <a:cs typeface="+mj-cs"/>
                  </a:rPr>
                  <a:t>以上），将同一个数据流的不同版本分别进行编码调制，然后在不同的天线发送；接收机将不同接收天线上收到的同一数据流的不同版本进行合并，恢复出原始数据流。</a:t>
                </a:r>
                <a:endParaRPr lang="zh-CN" altLang="en-US" sz="2800" b="1" dirty="0">
                  <a:solidFill>
                    <a:schemeClr val="tx2"/>
                  </a:solidFill>
                  <a:latin typeface="+mj-lt"/>
                  <a:ea typeface="+mj-ea"/>
                  <a:cs typeface="+mj-cs"/>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467360" y="548640"/>
                <a:ext cx="8229600" cy="5547360"/>
              </a:xfrm>
              <a:blipFill rotWithShape="1">
                <a:blip r:embed="rId1"/>
                <a:stretch>
                  <a:fillRect b="-801"/>
                </a:stretch>
              </a:blipFill>
            </p:spPr>
            <p:txBody>
              <a:bodyPr/>
              <a:lstStyle/>
              <a:p>
                <a:r>
                  <a:rPr lang="zh-CN" altLang="en-US">
                    <a:noFill/>
                  </a:rPr>
                  <a:t> </a:t>
                </a:r>
              </a:p>
            </p:txBody>
          </p:sp>
        </mc:Fallback>
      </mc:AlternateContent>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4525963"/>
          </a:xfrm>
        </p:spPr>
        <p:txBody>
          <a:bodyPr/>
          <a:lstStyle/>
          <a:p>
            <a:r>
              <a:rPr lang="en-US" altLang="zh-CN" sz="2800" b="1" dirty="0">
                <a:solidFill>
                  <a:schemeClr val="tx2"/>
                </a:solidFill>
                <a:latin typeface="+mj-lt"/>
                <a:ea typeface="+mj-ea"/>
                <a:cs typeface="+mj-cs"/>
              </a:rPr>
              <a:t>1</a:t>
            </a:r>
            <a:r>
              <a:rPr lang="zh-CN" altLang="zh-CN" sz="2800" b="1" dirty="0">
                <a:solidFill>
                  <a:schemeClr val="tx2"/>
                </a:solidFill>
                <a:latin typeface="+mj-lt"/>
                <a:ea typeface="+mj-ea"/>
                <a:cs typeface="+mj-cs"/>
              </a:rPr>
              <a:t>）空间分集</a:t>
            </a:r>
            <a:endParaRPr lang="zh-CN" altLang="zh-CN" sz="2800" b="1" dirty="0">
              <a:solidFill>
                <a:schemeClr val="tx2"/>
              </a:solidFill>
              <a:latin typeface="+mj-lt"/>
              <a:ea typeface="+mj-ea"/>
              <a:cs typeface="+mj-cs"/>
            </a:endParaRPr>
          </a:p>
          <a:p>
            <a:r>
              <a:rPr lang="en-US" altLang="zh-CN" sz="2800" b="1" dirty="0" smtClean="0">
                <a:solidFill>
                  <a:schemeClr val="tx2"/>
                </a:solidFill>
                <a:latin typeface="+mj-lt"/>
                <a:ea typeface="+mj-ea"/>
                <a:cs typeface="+mj-cs"/>
              </a:rPr>
              <a:t>       </a:t>
            </a:r>
            <a:r>
              <a:rPr lang="zh-CN" altLang="zh-CN" sz="2800" b="1" dirty="0" smtClean="0">
                <a:solidFill>
                  <a:schemeClr val="tx2"/>
                </a:solidFill>
                <a:latin typeface="+mj-lt"/>
                <a:ea typeface="+mj-ea"/>
                <a:cs typeface="+mj-cs"/>
              </a:rPr>
              <a:t>空间分集</a:t>
            </a:r>
            <a:r>
              <a:rPr lang="zh-CN" altLang="zh-CN" sz="2800" b="1" dirty="0">
                <a:solidFill>
                  <a:schemeClr val="tx2"/>
                </a:solidFill>
                <a:latin typeface="+mj-lt"/>
                <a:ea typeface="+mj-ea"/>
                <a:cs typeface="+mj-cs"/>
              </a:rPr>
              <a:t>分为发射分集、接收分集和接收发射分集三种。</a:t>
            </a:r>
            <a:endParaRPr lang="zh-CN" altLang="zh-CN" sz="2800" b="1" dirty="0">
              <a:solidFill>
                <a:schemeClr val="tx2"/>
              </a:solidFill>
              <a:latin typeface="+mj-lt"/>
              <a:ea typeface="+mj-ea"/>
              <a:cs typeface="+mj-cs"/>
            </a:endParaRPr>
          </a:p>
          <a:p>
            <a:r>
              <a:rPr lang="en-US" altLang="zh-CN" sz="2800" b="1" dirty="0" smtClean="0">
                <a:sym typeface="+mn-ea"/>
              </a:rPr>
              <a:t>      </a:t>
            </a:r>
            <a:r>
              <a:rPr lang="zh-CN" altLang="zh-CN" sz="2800" b="1" dirty="0" smtClean="0">
                <a:sym typeface="+mn-ea"/>
              </a:rPr>
              <a:t>发射</a:t>
            </a:r>
            <a:r>
              <a:rPr lang="zh-CN" altLang="zh-CN" sz="2800" b="1" dirty="0">
                <a:sym typeface="+mn-ea"/>
              </a:rPr>
              <a:t>分集包含空时发射分集（</a:t>
            </a:r>
            <a:r>
              <a:rPr lang="en-US" altLang="zh-CN" sz="2800" b="1" dirty="0">
                <a:sym typeface="+mn-ea"/>
              </a:rPr>
              <a:t>STTD</a:t>
            </a:r>
            <a:r>
              <a:rPr lang="zh-CN" altLang="zh-CN" sz="2800" b="1" dirty="0">
                <a:sym typeface="+mn-ea"/>
              </a:rPr>
              <a:t>）、空频发射分集（</a:t>
            </a:r>
            <a:r>
              <a:rPr lang="en-US" altLang="zh-CN" sz="2800" b="1" dirty="0">
                <a:sym typeface="+mn-ea"/>
              </a:rPr>
              <a:t>SFBC</a:t>
            </a:r>
            <a:r>
              <a:rPr lang="zh-CN" altLang="zh-CN" sz="2800" b="1" dirty="0">
                <a:sym typeface="+mn-ea"/>
              </a:rPr>
              <a:t>）和循环延迟分集（</a:t>
            </a:r>
            <a:r>
              <a:rPr lang="en-US" altLang="zh-CN" sz="2800" b="1" dirty="0">
                <a:sym typeface="+mn-ea"/>
              </a:rPr>
              <a:t>CDD</a:t>
            </a:r>
            <a:r>
              <a:rPr lang="zh-CN" altLang="zh-CN" sz="2800" b="1" dirty="0" smtClean="0">
                <a:sym typeface="+mn-ea"/>
              </a:rPr>
              <a:t>）。</a:t>
            </a:r>
            <a:endParaRPr lang="zh-CN" altLang="zh-CN" sz="2800" b="1" dirty="0">
              <a:solidFill>
                <a:schemeClr val="tx2"/>
              </a:solidFill>
              <a:latin typeface="+mj-lt"/>
              <a:ea typeface="+mj-ea"/>
              <a:cs typeface="+mj-cs"/>
            </a:endParaRPr>
          </a:p>
          <a:p>
            <a:endParaRPr lang="zh-CN" altLang="zh-CN" sz="2800" b="1" dirty="0">
              <a:solidFill>
                <a:schemeClr val="tx2"/>
              </a:solidFill>
              <a:latin typeface="+mj-lt"/>
              <a:ea typeface="+mj-ea"/>
              <a:cs typeface="+mj-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1"/>
            <a:ext cx="8229600" cy="3312368"/>
          </a:xfrm>
        </p:spPr>
        <p:txBody>
          <a:bodyPr/>
          <a:lstStyle/>
          <a:p>
            <a:r>
              <a:rPr lang="en-US" altLang="zh-CN" sz="2800" b="1" dirty="0"/>
              <a:t>3.6 MIMO</a:t>
            </a:r>
            <a:r>
              <a:rPr lang="zh-CN" altLang="zh-CN" sz="2800" b="1" dirty="0" smtClean="0"/>
              <a:t>技术</a:t>
            </a:r>
            <a:endParaRPr lang="en-US" altLang="zh-CN" sz="2800" b="1" dirty="0" smtClean="0"/>
          </a:p>
          <a:p>
            <a:pPr>
              <a:lnSpc>
                <a:spcPct val="150000"/>
              </a:lnSpc>
            </a:pPr>
            <a:r>
              <a:rPr lang="en-US" altLang="zh-CN" sz="2800" b="1" dirty="0" smtClean="0"/>
              <a:t>       </a:t>
            </a:r>
            <a:r>
              <a:rPr lang="zh-CN" altLang="zh-CN" sz="2800" b="1" dirty="0" smtClean="0"/>
              <a:t>①</a:t>
            </a:r>
            <a:r>
              <a:rPr lang="en-US" altLang="zh-CN" sz="2800" b="1" dirty="0" smtClean="0"/>
              <a:t> </a:t>
            </a:r>
            <a:r>
              <a:rPr lang="en-US" altLang="zh-CN" sz="2800" b="1" dirty="0"/>
              <a:t>STTD</a:t>
            </a:r>
            <a:r>
              <a:rPr lang="zh-CN" altLang="zh-CN" sz="2800" b="1" dirty="0"/>
              <a:t>。通过对不同的天线发射的信号进行空时编码达到时间和空间分集的目的；在发射端对数据流进行联合编码以减小由于信道衰落和噪声导致的符号错误</a:t>
            </a:r>
            <a:r>
              <a:rPr lang="zh-CN" altLang="zh-CN" sz="2800" b="1" dirty="0" smtClean="0"/>
              <a:t>概率 </a:t>
            </a:r>
            <a:r>
              <a:rPr lang="zh-CN" altLang="zh-CN" sz="2800" b="1" dirty="0"/>
              <a:t>。</a:t>
            </a:r>
            <a:endParaRPr lang="zh-CN" altLang="zh-CN" sz="2800" b="1" dirty="0"/>
          </a:p>
        </p:txBody>
      </p:sp>
      <p:pic>
        <p:nvPicPr>
          <p:cNvPr id="17408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1865" y="2924810"/>
            <a:ext cx="4664710" cy="3627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548681"/>
            <a:ext cx="8085584" cy="3312368"/>
          </a:xfrm>
        </p:spPr>
        <p:txBody>
          <a:bodyPr/>
          <a:lstStyle/>
          <a:p>
            <a:r>
              <a:rPr lang="en-US" altLang="zh-CN" sz="2800" b="1" dirty="0"/>
              <a:t>3.6 MIMO</a:t>
            </a:r>
            <a:r>
              <a:rPr lang="zh-CN" altLang="zh-CN" sz="2800" b="1" dirty="0" smtClean="0"/>
              <a:t>技术</a:t>
            </a:r>
            <a:endParaRPr lang="en-US" altLang="zh-CN" sz="2800" b="1" dirty="0" smtClean="0"/>
          </a:p>
          <a:p>
            <a:pPr>
              <a:lnSpc>
                <a:spcPct val="150000"/>
              </a:lnSpc>
            </a:pPr>
            <a:r>
              <a:rPr lang="en-US" altLang="zh-CN" sz="2800" b="1" dirty="0" smtClean="0"/>
              <a:t> </a:t>
            </a:r>
            <a:r>
              <a:rPr lang="zh-CN" altLang="zh-CN" sz="2800" b="1" dirty="0"/>
              <a:t>②</a:t>
            </a:r>
            <a:r>
              <a:rPr lang="en-US" altLang="zh-CN" sz="2800" b="1" dirty="0"/>
              <a:t> SFBC</a:t>
            </a:r>
            <a:r>
              <a:rPr lang="zh-CN" altLang="zh-CN" sz="2800" b="1" dirty="0"/>
              <a:t>。</a:t>
            </a:r>
            <a:r>
              <a:rPr lang="en-US" altLang="zh-CN" sz="2800" b="1" dirty="0"/>
              <a:t>SFBC</a:t>
            </a:r>
            <a:r>
              <a:rPr lang="zh-CN" altLang="zh-CN" sz="2800" b="1" dirty="0"/>
              <a:t>与</a:t>
            </a:r>
            <a:r>
              <a:rPr lang="en-US" altLang="zh-CN" sz="2800" b="1" dirty="0"/>
              <a:t>STTD</a:t>
            </a:r>
            <a:r>
              <a:rPr lang="zh-CN" altLang="zh-CN" sz="2800" b="1" dirty="0"/>
              <a:t>类似，不同的是</a:t>
            </a:r>
            <a:r>
              <a:rPr lang="en-US" altLang="zh-CN" sz="2800" b="1" dirty="0"/>
              <a:t>SFBC</a:t>
            </a:r>
            <a:r>
              <a:rPr lang="zh-CN" altLang="zh-CN" sz="2800" b="1" dirty="0"/>
              <a:t>是对发送的符号进行频域和空域编码；将同一组数据承载在不同的子载波上面，从而获得频率分集增益。 </a:t>
            </a:r>
            <a:r>
              <a:rPr lang="en-US" altLang="zh-CN" sz="2800" b="1" dirty="0" smtClean="0"/>
              <a:t> </a:t>
            </a:r>
            <a:endParaRPr lang="zh-CN" altLang="zh-CN" sz="2800" b="1" dirty="0"/>
          </a:p>
        </p:txBody>
      </p:sp>
      <p:pic>
        <p:nvPicPr>
          <p:cNvPr id="17510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9792" y="3356992"/>
            <a:ext cx="2520280"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548681"/>
            <a:ext cx="8085584" cy="3312368"/>
          </a:xfrm>
        </p:spPr>
        <p:txBody>
          <a:bodyPr/>
          <a:lstStyle/>
          <a:p>
            <a:r>
              <a:rPr lang="en-US" altLang="zh-CN" sz="2800" b="1" dirty="0"/>
              <a:t>3.6 MIMO</a:t>
            </a:r>
            <a:r>
              <a:rPr lang="zh-CN" altLang="zh-CN" sz="2800" b="1" dirty="0" smtClean="0"/>
              <a:t>技术</a:t>
            </a:r>
            <a:endParaRPr lang="en-US" altLang="zh-CN" sz="2800" b="1" dirty="0" smtClean="0"/>
          </a:p>
          <a:p>
            <a:pPr>
              <a:lnSpc>
                <a:spcPct val="150000"/>
              </a:lnSpc>
            </a:pPr>
            <a:r>
              <a:rPr lang="en-US" altLang="zh-CN" sz="2800" b="1" dirty="0" smtClean="0"/>
              <a:t> </a:t>
            </a:r>
            <a:r>
              <a:rPr lang="zh-CN" altLang="zh-CN" sz="2800" b="1" dirty="0"/>
              <a:t>③</a:t>
            </a:r>
            <a:r>
              <a:rPr lang="en-US" altLang="zh-CN" sz="2800" b="1" dirty="0"/>
              <a:t> </a:t>
            </a:r>
            <a:r>
              <a:rPr lang="en-US" altLang="zh-CN" sz="2800" b="1" dirty="0" smtClean="0"/>
              <a:t>CDD</a:t>
            </a:r>
            <a:r>
              <a:rPr lang="zh-CN" altLang="zh-CN" sz="2800" b="1" dirty="0" smtClean="0"/>
              <a:t>发射</a:t>
            </a:r>
            <a:r>
              <a:rPr lang="zh-CN" altLang="zh-CN" sz="2800" b="1" dirty="0"/>
              <a:t>端为接收端人为制造多径。</a:t>
            </a:r>
            <a:endParaRPr lang="zh-CN" altLang="zh-CN" sz="2800" b="1" dirty="0"/>
          </a:p>
        </p:txBody>
      </p:sp>
      <p:pic>
        <p:nvPicPr>
          <p:cNvPr id="176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2708920"/>
            <a:ext cx="5381625" cy="3057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548681"/>
            <a:ext cx="8085584" cy="3312368"/>
          </a:xfrm>
        </p:spPr>
        <p:txBody>
          <a:bodyPr/>
          <a:lstStyle/>
          <a:p>
            <a:r>
              <a:rPr lang="en-US" altLang="zh-CN" sz="2800" b="1" dirty="0"/>
              <a:t>3.6 MIMO</a:t>
            </a:r>
            <a:r>
              <a:rPr lang="zh-CN" altLang="zh-CN" sz="2800" b="1" dirty="0" smtClean="0"/>
              <a:t>技术</a:t>
            </a:r>
            <a:endParaRPr lang="en-US" altLang="zh-CN" sz="2800" b="1" dirty="0" smtClean="0"/>
          </a:p>
          <a:p>
            <a:pPr>
              <a:lnSpc>
                <a:spcPct val="150000"/>
              </a:lnSpc>
            </a:pPr>
            <a:r>
              <a:rPr lang="en-US" altLang="zh-CN" sz="2800" b="1" dirty="0" smtClean="0"/>
              <a:t> </a:t>
            </a:r>
            <a:r>
              <a:rPr lang="zh-CN" altLang="zh-CN" sz="2800" b="1" dirty="0"/>
              <a:t>（</a:t>
            </a:r>
            <a:r>
              <a:rPr lang="en-US" altLang="zh-CN" sz="2800" b="1" dirty="0"/>
              <a:t>2</a:t>
            </a:r>
            <a:r>
              <a:rPr lang="zh-CN" altLang="zh-CN" sz="2800" b="1" dirty="0"/>
              <a:t>）接收分集。接收分集指多个天线接收来自多个信道的承载同一信息的多个独立的信号副本。</a:t>
            </a:r>
            <a:endParaRPr lang="zh-CN" altLang="zh-CN" sz="2800"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332656"/>
            <a:ext cx="7704856" cy="5832647"/>
          </a:xfrm>
        </p:spPr>
        <p:txBody>
          <a:bodyPr/>
          <a:lstStyle/>
          <a:p>
            <a:r>
              <a:rPr lang="en-US" altLang="zh-CN" sz="2800" b="1" dirty="0"/>
              <a:t>3.6 MIMO</a:t>
            </a:r>
            <a:r>
              <a:rPr lang="zh-CN" altLang="zh-CN" sz="2800" b="1" dirty="0" smtClean="0"/>
              <a:t>技术</a:t>
            </a:r>
            <a:endParaRPr lang="en-US" altLang="zh-CN" sz="2800" b="1" dirty="0" smtClean="0"/>
          </a:p>
          <a:p>
            <a:pPr>
              <a:lnSpc>
                <a:spcPct val="150000"/>
              </a:lnSpc>
            </a:pPr>
            <a:r>
              <a:rPr lang="en-US" altLang="zh-CN" sz="2800" b="1" dirty="0" smtClean="0"/>
              <a:t> </a:t>
            </a:r>
            <a:r>
              <a:rPr lang="en-US" altLang="zh-CN" sz="2800" b="1" dirty="0"/>
              <a:t>2</a:t>
            </a:r>
            <a:r>
              <a:rPr lang="zh-CN" altLang="zh-CN" sz="2800" b="1" dirty="0"/>
              <a:t>）空间复用</a:t>
            </a:r>
            <a:endParaRPr lang="zh-CN" altLang="zh-CN" sz="2800" b="1" dirty="0"/>
          </a:p>
          <a:p>
            <a:pPr>
              <a:lnSpc>
                <a:spcPct val="150000"/>
              </a:lnSpc>
            </a:pPr>
            <a:r>
              <a:rPr lang="en-US" altLang="zh-CN" sz="2800" b="1" dirty="0" smtClean="0"/>
              <a:t>        </a:t>
            </a:r>
            <a:r>
              <a:rPr lang="zh-CN" altLang="zh-CN" sz="2800" b="1" dirty="0" smtClean="0"/>
              <a:t>空间</a:t>
            </a:r>
            <a:r>
              <a:rPr lang="zh-CN" altLang="zh-CN" sz="2800" b="1" dirty="0"/>
              <a:t>复用技术是将高速信源数据流按照发射天线数目串并变换为若干子数据流，独立地进行编码、调制，再分别从各个发射天线上发送出去。接收机将不同天线上的接收信号进行分离，然后解调和译码，将几个数据流合并恢复出原始数据流。常用的空间复用技术是基于分层空时编码（</a:t>
            </a:r>
            <a:r>
              <a:rPr lang="en-US" altLang="zh-CN" sz="2800" b="1" dirty="0"/>
              <a:t>BLAST</a:t>
            </a:r>
            <a:r>
              <a:rPr lang="zh-CN" altLang="zh-CN" sz="2800" b="1" dirty="0"/>
              <a:t>）系统等。</a:t>
            </a:r>
            <a:endParaRPr lang="zh-CN" altLang="zh-CN" sz="2800" b="1"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39750" y="332740"/>
                <a:ext cx="8379460" cy="5832475"/>
              </a:xfrm>
            </p:spPr>
            <p:txBody>
              <a:bodyPr/>
              <a:lstStyle/>
              <a:p>
                <a:r>
                  <a:rPr lang="en-US" altLang="zh-CN" sz="2800" b="1" dirty="0"/>
                  <a:t>3.6 MIMO</a:t>
                </a:r>
                <a:r>
                  <a:rPr lang="zh-CN" altLang="zh-CN" sz="2800" b="1" dirty="0" smtClean="0"/>
                  <a:t>技术</a:t>
                </a:r>
                <a:endParaRPr lang="en-US" altLang="zh-CN" sz="2800" b="1" dirty="0" smtClean="0"/>
              </a:p>
              <a:p>
                <a:pPr>
                  <a:lnSpc>
                    <a:spcPct val="150000"/>
                  </a:lnSpc>
                </a:pPr>
                <a:r>
                  <a:rPr lang="en-US" altLang="zh-CN" sz="2800" b="1" dirty="0" smtClean="0"/>
                  <a:t> </a:t>
                </a:r>
                <a:r>
                  <a:rPr lang="en-US" altLang="zh-CN" sz="2800" b="1" dirty="0"/>
                  <a:t>3</a:t>
                </a:r>
                <a:r>
                  <a:rPr lang="zh-CN" altLang="zh-CN" sz="2800" b="1" dirty="0"/>
                  <a:t>）波束赋形</a:t>
                </a:r>
                <a:endParaRPr lang="zh-CN" altLang="zh-CN" sz="2800" b="1" dirty="0"/>
              </a:p>
              <a:p>
                <a:pPr>
                  <a:lnSpc>
                    <a:spcPct val="150000"/>
                  </a:lnSpc>
                </a:pPr>
                <a:r>
                  <a:rPr lang="en-US" altLang="zh-CN" sz="2800" b="1" dirty="0" smtClean="0"/>
                  <a:t>       </a:t>
                </a:r>
                <a:r>
                  <a:rPr lang="zh-CN" altLang="zh-CN" sz="2800" b="1" dirty="0" smtClean="0"/>
                  <a:t>波束</a:t>
                </a:r>
                <a:r>
                  <a:rPr lang="zh-CN" altLang="zh-CN" sz="2800" b="1" dirty="0"/>
                  <a:t>赋形是利用较小间距的天线阵元之间的相关性（天线间距为</a:t>
                </a:r>
                <a14:m>
                  <m:oMath xmlns:m="http://schemas.openxmlformats.org/officeDocument/2006/math">
                    <m:r>
                      <a:rPr lang="en-US" altLang="zh-CN" sz="2800" b="1" i="1">
                        <a:latin typeface="Cambria Math" panose="02040503050406030204"/>
                      </a:rPr>
                      <m:t>𝟎</m:t>
                    </m:r>
                    <m:r>
                      <a:rPr lang="en-US" altLang="zh-CN" sz="2800" b="1">
                        <a:latin typeface="Cambria Math" panose="02040503050406030204"/>
                      </a:rPr>
                      <m:t>.</m:t>
                    </m:r>
                    <m:r>
                      <a:rPr lang="en-US" altLang="zh-CN" sz="2800" b="1" i="1">
                        <a:latin typeface="Cambria Math" panose="02040503050406030204"/>
                      </a:rPr>
                      <m:t>𝟓</m:t>
                    </m:r>
                    <m:r>
                      <a:rPr lang="en-US" altLang="zh-CN" sz="2800" b="1">
                        <a:latin typeface="Cambria Math" panose="02040503050406030204"/>
                      </a:rPr>
                      <m:t>~</m:t>
                    </m:r>
                    <m:r>
                      <a:rPr lang="en-US" altLang="zh-CN" sz="2800" b="1" i="1">
                        <a:latin typeface="Cambria Math" panose="02040503050406030204"/>
                      </a:rPr>
                      <m:t>𝟎</m:t>
                    </m:r>
                    <m:r>
                      <a:rPr lang="en-US" altLang="zh-CN" sz="2800" b="1">
                        <a:latin typeface="Cambria Math" panose="02040503050406030204"/>
                      </a:rPr>
                      <m:t>.</m:t>
                    </m:r>
                    <m:r>
                      <a:rPr lang="en-US" altLang="zh-CN" sz="2800" b="1" i="1">
                        <a:latin typeface="Cambria Math" panose="02040503050406030204"/>
                      </a:rPr>
                      <m:t>𝟔</m:t>
                    </m:r>
                    <m:r>
                      <a:rPr lang="en-US" altLang="zh-CN" sz="2800" b="1" i="1">
                        <a:latin typeface="Cambria Math" panose="02040503050406030204"/>
                      </a:rPr>
                      <m:t>𝛌</m:t>
                    </m:r>
                  </m:oMath>
                </a14:m>
                <a:r>
                  <a:rPr lang="zh-CN" altLang="zh-CN" sz="2800" b="1" dirty="0"/>
                  <a:t>），通过阵元发射的波之间形成干涉，集中能量于某个（或某些）特定方向上形成波束，从而实现更大的覆盖和干扰抑制效果。发送端上通过自适应算法确定天线权重产生发射信号（即窄波束）；接收端上不同天线阵元的信号通过自适应算法来合并（即空间分集）</a:t>
                </a:r>
                <a:r>
                  <a:rPr lang="zh-CN" altLang="zh-CN" sz="2800" b="1" dirty="0" smtClean="0"/>
                  <a:t>。</a:t>
                </a:r>
                <a:endParaRPr lang="zh-CN" altLang="zh-CN" sz="28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539750" y="332740"/>
                <a:ext cx="8379460" cy="5832475"/>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095" y="332740"/>
            <a:ext cx="8728075" cy="5832475"/>
          </a:xfrm>
        </p:spPr>
        <p:txBody>
          <a:bodyPr/>
          <a:lstStyle/>
          <a:p>
            <a:r>
              <a:rPr lang="en-US" altLang="zh-CN" sz="2800" b="1" dirty="0"/>
              <a:t>3.6 MIMO</a:t>
            </a:r>
            <a:r>
              <a:rPr lang="zh-CN" altLang="zh-CN" sz="2800" b="1" dirty="0" smtClean="0"/>
              <a:t>技术</a:t>
            </a:r>
            <a:endParaRPr lang="en-US" altLang="zh-CN" sz="2800" b="1" dirty="0" smtClean="0"/>
          </a:p>
          <a:p>
            <a:pPr>
              <a:lnSpc>
                <a:spcPct val="150000"/>
              </a:lnSpc>
            </a:pPr>
            <a:r>
              <a:rPr lang="en-US" altLang="zh-CN" sz="2800" b="1" dirty="0" smtClean="0"/>
              <a:t> </a:t>
            </a:r>
            <a:r>
              <a:rPr lang="en-US" altLang="zh-CN" sz="2800" b="1" dirty="0"/>
              <a:t>2</a:t>
            </a:r>
            <a:r>
              <a:rPr lang="zh-CN" altLang="zh-CN" sz="2800" b="1" dirty="0"/>
              <a:t>．根据基站和手机的天线数目</a:t>
            </a:r>
            <a:endParaRPr lang="zh-CN" altLang="zh-CN" sz="2800" b="1" dirty="0"/>
          </a:p>
          <a:p>
            <a:pPr>
              <a:lnSpc>
                <a:spcPct val="150000"/>
              </a:lnSpc>
            </a:pPr>
            <a:r>
              <a:rPr lang="en-US" altLang="zh-CN" sz="2800" b="1" dirty="0" smtClean="0"/>
              <a:t>MIMO</a:t>
            </a:r>
            <a:r>
              <a:rPr lang="zh-CN" altLang="zh-CN" sz="2800" b="1" dirty="0"/>
              <a:t>技术可分为单输入单输出（</a:t>
            </a:r>
            <a:r>
              <a:rPr lang="en-US" altLang="zh-CN" sz="2800" b="1" dirty="0"/>
              <a:t>SISO</a:t>
            </a:r>
            <a:r>
              <a:rPr lang="zh-CN" altLang="zh-CN" sz="2800" b="1" dirty="0"/>
              <a:t>），单输入多输出（</a:t>
            </a:r>
            <a:r>
              <a:rPr lang="en-US" altLang="zh-CN" sz="2800" b="1" dirty="0"/>
              <a:t>SIMO</a:t>
            </a:r>
            <a:r>
              <a:rPr lang="zh-CN" altLang="zh-CN" sz="2800" b="1" dirty="0"/>
              <a:t>），多输入单输出（</a:t>
            </a:r>
            <a:r>
              <a:rPr lang="en-US" altLang="zh-CN" sz="2800" b="1" dirty="0"/>
              <a:t>MISO</a:t>
            </a:r>
            <a:r>
              <a:rPr lang="zh-CN" altLang="zh-CN" sz="2800" b="1" dirty="0"/>
              <a:t>）和多输入多输出（</a:t>
            </a:r>
            <a:r>
              <a:rPr lang="en-US" altLang="zh-CN" sz="2800" b="1" dirty="0"/>
              <a:t>MIIMO</a:t>
            </a:r>
            <a:r>
              <a:rPr lang="zh-CN" altLang="zh-CN" sz="2800" b="1" dirty="0" smtClean="0"/>
              <a:t>）</a:t>
            </a:r>
            <a:r>
              <a:rPr lang="zh-CN" altLang="en-US" sz="2800" b="1" dirty="0" smtClean="0"/>
              <a:t>。</a:t>
            </a:r>
            <a:endParaRPr lang="zh-CN" altLang="zh-CN" sz="2800" b="1" dirty="0"/>
          </a:p>
        </p:txBody>
      </p:sp>
      <p:pic>
        <p:nvPicPr>
          <p:cNvPr id="1771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30" y="3789045"/>
            <a:ext cx="9157970" cy="2293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332740"/>
            <a:ext cx="8716010" cy="5832475"/>
          </a:xfrm>
        </p:spPr>
        <p:txBody>
          <a:bodyPr/>
          <a:lstStyle/>
          <a:p>
            <a:r>
              <a:rPr lang="en-US" altLang="zh-CN" sz="2800" b="1" dirty="0"/>
              <a:t>3.6 MIMO</a:t>
            </a:r>
            <a:r>
              <a:rPr lang="zh-CN" altLang="zh-CN" sz="2800" b="1" dirty="0" smtClean="0"/>
              <a:t>技术</a:t>
            </a:r>
            <a:endParaRPr lang="en-US" altLang="zh-CN" sz="2800" b="1" dirty="0" smtClean="0"/>
          </a:p>
          <a:p>
            <a:pPr>
              <a:lnSpc>
                <a:spcPct val="130000"/>
              </a:lnSpc>
            </a:pPr>
            <a:r>
              <a:rPr lang="en-US" altLang="zh-CN" sz="2800" b="1" dirty="0" smtClean="0"/>
              <a:t> </a:t>
            </a:r>
            <a:r>
              <a:rPr lang="en-US" altLang="zh-CN" sz="2800" b="1" dirty="0"/>
              <a:t>3</a:t>
            </a:r>
            <a:r>
              <a:rPr lang="zh-CN" altLang="zh-CN" sz="2800" b="1" dirty="0"/>
              <a:t>．根据接收端反馈状态信息</a:t>
            </a:r>
            <a:endParaRPr lang="zh-CN" altLang="zh-CN" sz="2800" b="1" dirty="0"/>
          </a:p>
          <a:p>
            <a:pPr>
              <a:lnSpc>
                <a:spcPct val="130000"/>
              </a:lnSpc>
            </a:pPr>
            <a:r>
              <a:rPr lang="en-US" altLang="zh-CN" sz="2800" b="1" dirty="0" smtClean="0"/>
              <a:t>       MIMO</a:t>
            </a:r>
            <a:r>
              <a:rPr lang="zh-CN" altLang="zh-CN" sz="2800" b="1" dirty="0"/>
              <a:t>可以分为闭环和开环两种类型。</a:t>
            </a:r>
            <a:endParaRPr lang="zh-CN" altLang="zh-CN" sz="2800" b="1" dirty="0"/>
          </a:p>
          <a:p>
            <a:pPr>
              <a:lnSpc>
                <a:spcPct val="130000"/>
              </a:lnSpc>
            </a:pPr>
            <a:r>
              <a:rPr lang="en-US" altLang="zh-CN" sz="2800" b="1" dirty="0" smtClean="0"/>
              <a:t>       </a:t>
            </a:r>
            <a:r>
              <a:rPr lang="zh-CN" altLang="zh-CN" sz="2800" b="1" dirty="0" smtClean="0"/>
              <a:t>最大化</a:t>
            </a:r>
            <a:r>
              <a:rPr lang="zh-CN" altLang="zh-CN" sz="2800" b="1" dirty="0"/>
              <a:t>传输速率的空间复用方案和最大化分集增益的空时</a:t>
            </a:r>
            <a:r>
              <a:rPr lang="zh-CN" altLang="zh-CN" sz="2800" b="1" dirty="0" smtClean="0"/>
              <a:t>编码方案的</a:t>
            </a:r>
            <a:r>
              <a:rPr lang="zh-CN" altLang="zh-CN" sz="2800" b="1" dirty="0"/>
              <a:t>发射端都不需要信道信息（</a:t>
            </a:r>
            <a:r>
              <a:rPr lang="en-US" altLang="zh-CN" sz="2800" b="1" dirty="0"/>
              <a:t>CSI</a:t>
            </a:r>
            <a:r>
              <a:rPr lang="zh-CN" altLang="zh-CN" sz="2800" b="1" dirty="0"/>
              <a:t>），称之为开环</a:t>
            </a:r>
            <a:r>
              <a:rPr lang="en-US" altLang="zh-CN" sz="2800" b="1" dirty="0"/>
              <a:t> MIMO</a:t>
            </a:r>
            <a:r>
              <a:rPr lang="zh-CN" altLang="zh-CN" sz="2800" b="1" dirty="0"/>
              <a:t>系统</a:t>
            </a:r>
            <a:r>
              <a:rPr lang="zh-CN" altLang="zh-CN" sz="2800" b="1" dirty="0" smtClean="0"/>
              <a:t>。闭环</a:t>
            </a:r>
            <a:r>
              <a:rPr lang="en-US" altLang="zh-CN" sz="2800" b="1" dirty="0"/>
              <a:t>MIMO</a:t>
            </a:r>
            <a:r>
              <a:rPr lang="zh-CN" altLang="zh-CN" sz="2800" b="1" dirty="0"/>
              <a:t>系统是接收端将信道信息反馈给发射端，然后对传输数据进行预编码、波束成形或者天线选择等操作</a:t>
            </a:r>
            <a:r>
              <a:rPr lang="zh-CN" altLang="zh-CN" sz="2800" b="1" dirty="0" smtClean="0"/>
              <a:t>。</a:t>
            </a:r>
            <a:endParaRPr lang="zh-CN" altLang="zh-CN"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395536" y="692696"/>
            <a:ext cx="8215370" cy="4895848"/>
          </a:xfrm>
        </p:spPr>
        <p:txBody>
          <a:bodyPr>
            <a:normAutofit/>
          </a:bodyPr>
          <a:lstStyle/>
          <a:p>
            <a:pPr marL="0" indent="376555" algn="just" defTabSz="914400" eaLnBrk="1" hangingPunct="1">
              <a:lnSpc>
                <a:spcPct val="150000"/>
              </a:lnSpc>
              <a:spcBef>
                <a:spcPts val="1200"/>
              </a:spcBef>
              <a:buClr>
                <a:schemeClr val="accent1">
                  <a:lumMod val="75000"/>
                </a:schemeClr>
              </a:buClr>
              <a:buNone/>
              <a:defRPr/>
            </a:pPr>
            <a:r>
              <a:rPr lang="zh-CN" altLang="en-US" b="1" dirty="0" smtClean="0">
                <a:latin typeface="方正大黑简体" pitchFamily="2" charset="-122"/>
                <a:ea typeface="方正大黑简体" pitchFamily="2" charset="-122"/>
              </a:rPr>
              <a:t>（</a:t>
            </a:r>
            <a:r>
              <a:rPr lang="en-US" altLang="zh-CN" b="1" dirty="0" smtClean="0">
                <a:latin typeface="方正大黑简体" pitchFamily="2" charset="-122"/>
                <a:ea typeface="方正大黑简体" pitchFamily="2" charset="-122"/>
              </a:rPr>
              <a:t>1</a:t>
            </a:r>
            <a:r>
              <a:rPr lang="zh-CN" altLang="en-US" b="1" dirty="0" smtClean="0">
                <a:latin typeface="方正大黑简体" pitchFamily="2" charset="-122"/>
                <a:ea typeface="方正大黑简体" pitchFamily="2" charset="-122"/>
              </a:rPr>
              <a:t>）空间分集</a:t>
            </a:r>
            <a:endParaRPr lang="en-US" altLang="zh-CN" b="1" dirty="0" smtClean="0">
              <a:latin typeface="方正大黑简体" pitchFamily="2" charset="-122"/>
              <a:ea typeface="方正大黑简体" pitchFamily="2" charset="-122"/>
            </a:endParaRPr>
          </a:p>
          <a:p>
            <a:pPr marL="400050" lvl="1" indent="376555" algn="just">
              <a:lnSpc>
                <a:spcPct val="150000"/>
              </a:lnSpc>
              <a:spcBef>
                <a:spcPts val="1200"/>
              </a:spcBef>
              <a:buClr>
                <a:srgbClr val="0000FF"/>
              </a:buClr>
              <a:buFont typeface="Wingdings" panose="05000000000000000000" pitchFamily="2" charset="2"/>
              <a:buChar char="p"/>
              <a:defRPr/>
            </a:pPr>
            <a:r>
              <a:rPr lang="zh-CN" altLang="en-US" b="1" dirty="0" smtClean="0">
                <a:solidFill>
                  <a:srgbClr val="FF0000"/>
                </a:solidFill>
                <a:latin typeface="方正大黑简体" pitchFamily="2" charset="-122"/>
                <a:ea typeface="方正大黑简体" pitchFamily="2" charset="-122"/>
              </a:rPr>
              <a:t>思考：</a:t>
            </a:r>
            <a:r>
              <a:rPr lang="zh-CN" altLang="en-US" b="1" dirty="0" smtClean="0">
                <a:latin typeface="方正大黑简体" pitchFamily="2" charset="-122"/>
                <a:ea typeface="方正大黑简体" pitchFamily="2" charset="-122"/>
              </a:rPr>
              <a:t>怎样获得好的空间分集效果？</a:t>
            </a:r>
            <a:endParaRPr lang="en-US" altLang="zh-CN" b="1" dirty="0" smtClean="0">
              <a:latin typeface="方正大黑简体" pitchFamily="2" charset="-122"/>
              <a:ea typeface="方正大黑简体" pitchFamily="2" charset="-122"/>
            </a:endParaRPr>
          </a:p>
          <a:p>
            <a:pPr marL="800100" lvl="2" indent="376555" algn="just">
              <a:lnSpc>
                <a:spcPct val="150000"/>
              </a:lnSpc>
              <a:spcBef>
                <a:spcPts val="1200"/>
              </a:spcBef>
              <a:buClr>
                <a:srgbClr val="FF0000"/>
              </a:buClr>
              <a:buFont typeface="Wingdings" panose="05000000000000000000" pitchFamily="2" charset="2"/>
              <a:buChar char="ü"/>
              <a:defRPr/>
            </a:pPr>
            <a:r>
              <a:rPr lang="zh-CN" altLang="en-US" sz="2800" b="1" dirty="0" smtClean="0">
                <a:latin typeface="方正大黑简体" pitchFamily="2" charset="-122"/>
                <a:ea typeface="方正大黑简体" pitchFamily="2" charset="-122"/>
              </a:rPr>
              <a:t>天线间距大</a:t>
            </a:r>
            <a:endParaRPr lang="en-US" altLang="zh-CN" sz="2800" b="1" dirty="0" smtClean="0">
              <a:latin typeface="方正大黑简体" pitchFamily="2" charset="-122"/>
              <a:ea typeface="方正大黑简体" pitchFamily="2" charset="-122"/>
            </a:endParaRPr>
          </a:p>
          <a:p>
            <a:pPr marL="1257300" lvl="3" indent="376555" algn="just">
              <a:lnSpc>
                <a:spcPct val="150000"/>
              </a:lnSpc>
              <a:spcBef>
                <a:spcPts val="1200"/>
              </a:spcBef>
              <a:buClr>
                <a:srgbClr val="C00000"/>
              </a:buClr>
              <a:buFont typeface="Wingdings" panose="05000000000000000000" pitchFamily="2" charset="2"/>
              <a:buChar char="n"/>
              <a:defRPr/>
            </a:pPr>
            <a:r>
              <a:rPr lang="en-US" altLang="zh-CN" sz="2800" b="1" dirty="0" smtClean="0">
                <a:latin typeface="方正大黑简体" pitchFamily="2" charset="-122"/>
                <a:ea typeface="方正大黑简体" pitchFamily="2" charset="-122"/>
              </a:rPr>
              <a:t>GSM</a:t>
            </a:r>
            <a:r>
              <a:rPr lang="zh-CN" altLang="en-US" sz="2800" b="1" dirty="0" smtClean="0">
                <a:latin typeface="方正大黑简体" pitchFamily="2" charset="-122"/>
                <a:ea typeface="方正大黑简体" pitchFamily="2" charset="-122"/>
              </a:rPr>
              <a:t>系统（</a:t>
            </a:r>
            <a:r>
              <a:rPr lang="en-US" altLang="zh-CN" sz="2800" b="1" dirty="0" smtClean="0">
                <a:latin typeface="方正大黑简体" pitchFamily="2" charset="-122"/>
                <a:ea typeface="方正大黑简体" pitchFamily="2" charset="-122"/>
              </a:rPr>
              <a:t>900MHz</a:t>
            </a:r>
            <a:r>
              <a:rPr lang="zh-CN" altLang="en-US" sz="2800" b="1" dirty="0" smtClean="0">
                <a:latin typeface="方正大黑简体" pitchFamily="2" charset="-122"/>
                <a:ea typeface="方正大黑简体" pitchFamily="2" charset="-122"/>
              </a:rPr>
              <a:t>）：天线间隔大于</a:t>
            </a:r>
            <a:r>
              <a:rPr lang="en-US" altLang="zh-CN" sz="2800" b="1" dirty="0" smtClean="0">
                <a:latin typeface="方正大黑简体" pitchFamily="2" charset="-122"/>
                <a:ea typeface="方正大黑简体" pitchFamily="2" charset="-122"/>
              </a:rPr>
              <a:t>4</a:t>
            </a:r>
            <a:r>
              <a:rPr lang="zh-CN" altLang="en-US" sz="2800" b="1" dirty="0" smtClean="0">
                <a:latin typeface="方正大黑简体" pitchFamily="2" charset="-122"/>
                <a:ea typeface="方正大黑简体" pitchFamily="2" charset="-122"/>
              </a:rPr>
              <a:t>米</a:t>
            </a:r>
            <a:endParaRPr lang="en-US" altLang="zh-CN" sz="2800" b="1" dirty="0" smtClean="0">
              <a:latin typeface="方正大黑简体" pitchFamily="2" charset="-122"/>
              <a:ea typeface="方正大黑简体" pitchFamily="2" charset="-122"/>
            </a:endParaRPr>
          </a:p>
          <a:p>
            <a:pPr marL="1257300" lvl="3" indent="376555" algn="just">
              <a:lnSpc>
                <a:spcPct val="150000"/>
              </a:lnSpc>
              <a:spcBef>
                <a:spcPts val="1200"/>
              </a:spcBef>
              <a:buClr>
                <a:srgbClr val="C00000"/>
              </a:buClr>
              <a:buFont typeface="Wingdings" panose="05000000000000000000" pitchFamily="2" charset="2"/>
              <a:buChar char="n"/>
              <a:defRPr/>
            </a:pPr>
            <a:r>
              <a:rPr lang="en-US" altLang="zh-CN" sz="2800" b="1" dirty="0" smtClean="0">
                <a:latin typeface="方正大黑简体" pitchFamily="2" charset="-122"/>
                <a:ea typeface="方正大黑简体" pitchFamily="2" charset="-122"/>
              </a:rPr>
              <a:t>3G</a:t>
            </a:r>
            <a:r>
              <a:rPr lang="zh-CN" altLang="en-US" sz="2800" b="1" dirty="0" smtClean="0">
                <a:latin typeface="方正大黑简体" pitchFamily="2" charset="-122"/>
                <a:ea typeface="方正大黑简体" pitchFamily="2" charset="-122"/>
              </a:rPr>
              <a:t>系统：天线间隔大于</a:t>
            </a:r>
            <a:r>
              <a:rPr lang="en-US" altLang="zh-CN" sz="2800" b="1" dirty="0" smtClean="0">
                <a:latin typeface="方正大黑简体" pitchFamily="2" charset="-122"/>
                <a:ea typeface="方正大黑简体" pitchFamily="2" charset="-122"/>
              </a:rPr>
              <a:t>2</a:t>
            </a:r>
            <a:r>
              <a:rPr lang="zh-CN" altLang="en-US" sz="2800" b="1" dirty="0" smtClean="0">
                <a:latin typeface="方正大黑简体" pitchFamily="2" charset="-122"/>
                <a:ea typeface="方正大黑简体" pitchFamily="2" charset="-122"/>
              </a:rPr>
              <a:t>米</a:t>
            </a:r>
            <a:endParaRPr lang="en-US" altLang="zh-CN" sz="2400" b="1" dirty="0" smtClean="0">
              <a:latin typeface="方正大黑简体" pitchFamily="2" charset="-122"/>
              <a:ea typeface="方正大黑简体" pitchFamily="2" charset="-122"/>
            </a:endParaRPr>
          </a:p>
          <a:p>
            <a:pPr marL="800100" lvl="2" indent="376555" algn="just">
              <a:lnSpc>
                <a:spcPct val="150000"/>
              </a:lnSpc>
              <a:spcBef>
                <a:spcPts val="1200"/>
              </a:spcBef>
              <a:buClr>
                <a:srgbClr val="FF0000"/>
              </a:buClr>
              <a:buFont typeface="Wingdings" panose="05000000000000000000" pitchFamily="2" charset="2"/>
              <a:buChar char="ü"/>
              <a:defRPr/>
            </a:pPr>
            <a:r>
              <a:rPr lang="zh-CN" altLang="en-US" sz="2800" b="1" dirty="0" smtClean="0">
                <a:latin typeface="方正大黑简体" pitchFamily="2" charset="-122"/>
                <a:ea typeface="方正大黑简体" pitchFamily="2" charset="-122"/>
              </a:rPr>
              <a:t>天线数量多</a:t>
            </a:r>
            <a:endParaRPr lang="zh-CN" altLang="en-US" sz="2800" b="1"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493776" y="189294"/>
            <a:ext cx="8229600" cy="1143000"/>
          </a:xfrm>
        </p:spPr>
        <p:txBody>
          <a:bodyPr>
            <a:normAutofit/>
          </a:bodyPr>
          <a:lstStyle/>
          <a:p>
            <a:r>
              <a:rPr lang="zh-CN" altLang="en-US" sz="3600" dirty="0" smtClean="0">
                <a:solidFill>
                  <a:schemeClr val="bg1"/>
                </a:solidFill>
                <a:latin typeface="方正兰亭粗黑简体" pitchFamily="2" charset="-122"/>
                <a:ea typeface="方正兰亭粗黑简体" pitchFamily="2" charset="-122"/>
              </a:rPr>
              <a:t>四、发射分集与空时编码</a:t>
            </a:r>
            <a:endParaRPr lang="zh-CN" altLang="en-US" sz="3600" dirty="0" smtClean="0">
              <a:solidFill>
                <a:schemeClr val="bg1"/>
              </a:solidFill>
              <a:latin typeface="方正兰亭粗黑简体" pitchFamily="2" charset="-122"/>
              <a:ea typeface="方正兰亭粗黑简体" pitchFamily="2" charset="-122"/>
            </a:endParaRPr>
          </a:p>
        </p:txBody>
      </p:sp>
      <p:sp>
        <p:nvSpPr>
          <p:cNvPr id="3" name="内容占位符 2"/>
          <p:cNvSpPr>
            <a:spLocks noGrp="1"/>
          </p:cNvSpPr>
          <p:nvPr>
            <p:ph idx="1"/>
          </p:nvPr>
        </p:nvSpPr>
        <p:spPr>
          <a:xfrm>
            <a:off x="251460" y="476885"/>
            <a:ext cx="8352790" cy="5114925"/>
          </a:xfrm>
        </p:spPr>
        <p:txBody>
          <a:bodyPr>
            <a:noAutofit/>
          </a:bodyPr>
          <a:lstStyle/>
          <a:p>
            <a:r>
              <a:rPr lang="en-US" altLang="zh-CN" sz="2800" b="1" dirty="0" smtClean="0"/>
              <a:t>     3.6.3 </a:t>
            </a:r>
            <a:r>
              <a:rPr lang="zh-CN" altLang="zh-CN" sz="2800" b="1" dirty="0"/>
              <a:t>空时编码</a:t>
            </a:r>
            <a:endParaRPr lang="zh-CN" altLang="zh-CN" sz="2800" b="1" dirty="0"/>
          </a:p>
          <a:p>
            <a:pPr marL="342900" indent="-342900">
              <a:lnSpc>
                <a:spcPct val="150000"/>
              </a:lnSpc>
              <a:buClr>
                <a:schemeClr val="folHlink"/>
              </a:buClr>
              <a:buSzPct val="60000"/>
              <a:buFont typeface="Wingdings" panose="05000000000000000000" pitchFamily="2" charset="2"/>
              <a:buNone/>
              <a:defRPr/>
            </a:pPr>
            <a:r>
              <a:rPr lang="zh-CN" altLang="en-US" sz="2800" b="1" dirty="0" smtClean="0">
                <a:latin typeface="方正大黑简体" pitchFamily="2" charset="-122"/>
                <a:ea typeface="方正大黑简体" pitchFamily="2" charset="-122"/>
              </a:rPr>
              <a:t>    </a:t>
            </a:r>
            <a:r>
              <a:rPr lang="en-US" altLang="zh-CN" sz="2800" b="1" dirty="0" smtClean="0">
                <a:latin typeface="方正大黑简体" pitchFamily="2" charset="-122"/>
                <a:ea typeface="方正大黑简体" pitchFamily="2" charset="-122"/>
              </a:rPr>
              <a:t>1.</a:t>
            </a:r>
            <a:r>
              <a:rPr lang="zh-CN" altLang="en-US" sz="2800" b="1" dirty="0" smtClean="0">
                <a:latin typeface="方正大黑简体" pitchFamily="2" charset="-122"/>
                <a:ea typeface="方正大黑简体" pitchFamily="2" charset="-122"/>
              </a:rPr>
              <a:t>空时编码</a:t>
            </a:r>
            <a:r>
              <a:rPr lang="zh-CN" altLang="en-GB" sz="2800" b="1" dirty="0" smtClean="0">
                <a:latin typeface="方正大黑简体" pitchFamily="2" charset="-122"/>
                <a:ea typeface="方正大黑简体" pitchFamily="2" charset="-122"/>
              </a:rPr>
              <a:t>的</a:t>
            </a:r>
            <a:r>
              <a:rPr lang="zh-CN" altLang="en-US" sz="2800" b="1" dirty="0" smtClean="0">
                <a:latin typeface="方正大黑简体" pitchFamily="2" charset="-122"/>
                <a:ea typeface="方正大黑简体" pitchFamily="2" charset="-122"/>
              </a:rPr>
              <a:t>实质</a:t>
            </a:r>
            <a:endParaRPr lang="zh-CN" altLang="en-US" sz="2800" b="1" dirty="0" smtClean="0">
              <a:latin typeface="方正大黑简体" pitchFamily="2" charset="-122"/>
              <a:ea typeface="方正大黑简体" pitchFamily="2" charset="-122"/>
            </a:endParaRPr>
          </a:p>
          <a:p>
            <a:pPr marL="741045" lvl="1" indent="-228600">
              <a:lnSpc>
                <a:spcPct val="150000"/>
              </a:lnSpc>
              <a:spcAft>
                <a:spcPts val="815"/>
              </a:spcAft>
              <a:buClr>
                <a:srgbClr val="3333FF"/>
              </a:buClr>
              <a:buSzPct val="100000"/>
              <a:buFont typeface="Wingdings" panose="05000000000000000000" pitchFamily="2" charset="2"/>
              <a:buChar char="p"/>
              <a:defRPr/>
            </a:pPr>
            <a:r>
              <a:rPr lang="zh-CN" altLang="en-US" b="1" dirty="0" smtClean="0">
                <a:latin typeface="方正大黑简体" pitchFamily="2" charset="-122"/>
                <a:ea typeface="方正大黑简体" pitchFamily="2" charset="-122"/>
              </a:rPr>
              <a:t> 空间和时间二维信号处理的结合</a:t>
            </a:r>
            <a:endParaRPr lang="en-US" altLang="zh-CN" b="1" dirty="0" smtClean="0">
              <a:latin typeface="方正大黑简体" pitchFamily="2" charset="-122"/>
              <a:ea typeface="方正大黑简体" pitchFamily="2" charset="-122"/>
            </a:endParaRPr>
          </a:p>
          <a:p>
            <a:pPr marL="1141095" lvl="2">
              <a:lnSpc>
                <a:spcPct val="150000"/>
              </a:lnSpc>
              <a:spcAft>
                <a:spcPts val="815"/>
              </a:spcAft>
              <a:buClr>
                <a:srgbClr val="FF0000"/>
              </a:buClr>
              <a:buSzPct val="100000"/>
              <a:buFont typeface="Wingdings" panose="05000000000000000000" pitchFamily="2" charset="2"/>
              <a:buChar char="ü"/>
              <a:defRPr/>
            </a:pPr>
            <a:r>
              <a:rPr lang="zh-CN" altLang="en-US" sz="2800" b="1" dirty="0" smtClean="0">
                <a:latin typeface="方正大黑简体" pitchFamily="2" charset="-122"/>
                <a:ea typeface="方正大黑简体" pitchFamily="2" charset="-122"/>
              </a:rPr>
              <a:t> 在空间上将一个数据流在多个天线上发射</a:t>
            </a:r>
            <a:endParaRPr lang="en-US" altLang="zh-CN" sz="2800" b="1" dirty="0" smtClean="0">
              <a:latin typeface="方正大黑简体" pitchFamily="2" charset="-122"/>
              <a:ea typeface="方正大黑简体" pitchFamily="2" charset="-122"/>
            </a:endParaRPr>
          </a:p>
          <a:p>
            <a:pPr marL="1141095" lvl="2">
              <a:lnSpc>
                <a:spcPct val="150000"/>
              </a:lnSpc>
              <a:spcAft>
                <a:spcPts val="815"/>
              </a:spcAft>
              <a:buClr>
                <a:srgbClr val="FF0000"/>
              </a:buClr>
              <a:buSzPct val="100000"/>
              <a:buFont typeface="Wingdings" panose="05000000000000000000" pitchFamily="2" charset="2"/>
              <a:buChar char="ü"/>
              <a:defRPr/>
            </a:pPr>
            <a:r>
              <a:rPr lang="zh-CN" altLang="en-US" sz="2800" b="1" dirty="0" smtClean="0">
                <a:latin typeface="方正大黑简体" pitchFamily="2" charset="-122"/>
                <a:ea typeface="方正大黑简体" pitchFamily="2" charset="-122"/>
              </a:rPr>
              <a:t> 在时间上把信号在不同的时隙内发射</a:t>
            </a:r>
            <a:endParaRPr lang="en-US" altLang="zh-CN" sz="2800" b="1" dirty="0" smtClean="0">
              <a:latin typeface="方正大黑简体" pitchFamily="2" charset="-122"/>
              <a:ea typeface="方正大黑简体" pitchFamily="2" charset="-122"/>
            </a:endParaRPr>
          </a:p>
          <a:p>
            <a:pPr marL="1141095" lvl="2">
              <a:lnSpc>
                <a:spcPct val="150000"/>
              </a:lnSpc>
              <a:spcAft>
                <a:spcPts val="815"/>
              </a:spcAft>
              <a:buClr>
                <a:srgbClr val="FF0000"/>
              </a:buClr>
              <a:buSzPct val="100000"/>
              <a:buFont typeface="Wingdings" panose="05000000000000000000" pitchFamily="2" charset="2"/>
              <a:buChar char="ü"/>
              <a:defRPr/>
            </a:pPr>
            <a:r>
              <a:rPr lang="zh-CN" altLang="en-US" sz="2800" b="1" dirty="0" smtClean="0">
                <a:latin typeface="方正大黑简体" pitchFamily="2" charset="-122"/>
                <a:ea typeface="方正大黑简体" pitchFamily="2" charset="-122"/>
              </a:rPr>
              <a:t> 建立了空间分离信号（空域）和时间分离信号（时域）之间的关系</a:t>
            </a:r>
            <a:endParaRPr lang="zh-CN" altLang="en-US" sz="2800" b="1"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493776" y="189294"/>
            <a:ext cx="8229600" cy="1143000"/>
          </a:xfrm>
        </p:spPr>
        <p:txBody>
          <a:bodyPr>
            <a:normAutofit/>
          </a:bodyPr>
          <a:lstStyle/>
          <a:p>
            <a:r>
              <a:rPr lang="zh-CN" altLang="en-US" sz="3600" dirty="0" smtClean="0">
                <a:solidFill>
                  <a:schemeClr val="bg1"/>
                </a:solidFill>
                <a:latin typeface="方正兰亭粗黑简体" pitchFamily="2" charset="-122"/>
                <a:ea typeface="方正兰亭粗黑简体" pitchFamily="2" charset="-122"/>
              </a:rPr>
              <a:t>四、发射分集与空时编码</a:t>
            </a:r>
            <a:endParaRPr lang="zh-CN" altLang="en-US" sz="3600" dirty="0" smtClean="0">
              <a:solidFill>
                <a:schemeClr val="bg1"/>
              </a:solidFill>
              <a:latin typeface="方正兰亭粗黑简体" pitchFamily="2" charset="-122"/>
              <a:ea typeface="方正兰亭粗黑简体" pitchFamily="2" charset="-122"/>
            </a:endParaRPr>
          </a:p>
        </p:txBody>
      </p:sp>
      <p:sp>
        <p:nvSpPr>
          <p:cNvPr id="3" name="内容占位符 2"/>
          <p:cNvSpPr>
            <a:spLocks noGrp="1"/>
          </p:cNvSpPr>
          <p:nvPr>
            <p:ph idx="1"/>
          </p:nvPr>
        </p:nvSpPr>
        <p:spPr>
          <a:xfrm>
            <a:off x="35367" y="189265"/>
            <a:ext cx="8352928" cy="4786312"/>
          </a:xfrm>
        </p:spPr>
        <p:txBody>
          <a:bodyPr>
            <a:noAutofit/>
          </a:bodyPr>
          <a:lstStyle/>
          <a:p>
            <a:pPr marL="342900" indent="-342900">
              <a:lnSpc>
                <a:spcPct val="150000"/>
              </a:lnSpc>
              <a:buClr>
                <a:schemeClr val="folHlink"/>
              </a:buClr>
              <a:buSzPct val="60000"/>
              <a:buFont typeface="Wingdings" panose="05000000000000000000" pitchFamily="2" charset="2"/>
              <a:buNone/>
              <a:defRPr/>
            </a:pPr>
            <a:r>
              <a:rPr lang="zh-CN" altLang="en-US" sz="2800" b="1" dirty="0" smtClean="0">
                <a:latin typeface="方正大黑简体" pitchFamily="2" charset="-122"/>
                <a:ea typeface="方正大黑简体" pitchFamily="2" charset="-122"/>
              </a:rPr>
              <a:t>    </a:t>
            </a:r>
            <a:r>
              <a:rPr lang="en-US" altLang="zh-CN" sz="2800" b="1" dirty="0" smtClean="0">
                <a:latin typeface="方正大黑简体" pitchFamily="2" charset="-122"/>
                <a:ea typeface="方正大黑简体" pitchFamily="2" charset="-122"/>
              </a:rPr>
              <a:t>2.</a:t>
            </a:r>
            <a:r>
              <a:rPr lang="zh-CN" altLang="en-US" sz="2800" b="1" dirty="0" smtClean="0">
                <a:latin typeface="方正大黑简体" pitchFamily="2" charset="-122"/>
                <a:ea typeface="方正大黑简体" pitchFamily="2" charset="-122"/>
              </a:rPr>
              <a:t>空时编码</a:t>
            </a:r>
            <a:r>
              <a:rPr lang="zh-CN" altLang="en-GB" sz="2800" b="1" dirty="0" smtClean="0">
                <a:latin typeface="方正大黑简体" pitchFamily="2" charset="-122"/>
                <a:ea typeface="方正大黑简体" pitchFamily="2" charset="-122"/>
              </a:rPr>
              <a:t>的</a:t>
            </a:r>
            <a:r>
              <a:rPr lang="zh-CN" altLang="en-US" sz="2800" b="1" dirty="0" smtClean="0">
                <a:latin typeface="方正大黑简体" pitchFamily="2" charset="-122"/>
                <a:ea typeface="方正大黑简体" pitchFamily="2" charset="-122"/>
              </a:rPr>
              <a:t>分类</a:t>
            </a:r>
            <a:endParaRPr lang="zh-CN" altLang="en-US" sz="2800" b="1" dirty="0" smtClean="0">
              <a:latin typeface="方正大黑简体" pitchFamily="2" charset="-122"/>
              <a:ea typeface="方正大黑简体" pitchFamily="2" charset="-122"/>
            </a:endParaRPr>
          </a:p>
        </p:txBody>
      </p:sp>
      <p:pic>
        <p:nvPicPr>
          <p:cNvPr id="1781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965" y="1340485"/>
            <a:ext cx="9043035" cy="4747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827331" y="1340520"/>
            <a:ext cx="3071834" cy="700086"/>
          </a:xfrm>
        </p:spPr>
        <p:txBody>
          <a:bodyPr>
            <a:normAutofit/>
          </a:bodyPr>
          <a:lstStyle/>
          <a:p>
            <a:pPr algn="l" eaLnBrk="1" hangingPunct="1">
              <a:defRPr/>
            </a:pPr>
            <a:r>
              <a:rPr lang="zh-CN" altLang="en-US" sz="2800" b="1" dirty="0" smtClean="0">
                <a:solidFill>
                  <a:schemeClr val="tx1"/>
                </a:solidFill>
                <a:latin typeface="方正大黑简体" pitchFamily="2" charset="-122"/>
                <a:ea typeface="方正大黑简体" pitchFamily="2" charset="-122"/>
                <a:cs typeface="+mn-cs"/>
              </a:rPr>
              <a:t>极化分集</a:t>
            </a:r>
            <a:endParaRPr lang="zh-CN" altLang="en-US" sz="2800" b="1" dirty="0" smtClean="0">
              <a:solidFill>
                <a:schemeClr val="tx1"/>
              </a:solidFill>
              <a:latin typeface="方正大黑简体" pitchFamily="2" charset="-122"/>
              <a:ea typeface="方正大黑简体" pitchFamily="2" charset="-122"/>
              <a:cs typeface="+mn-cs"/>
            </a:endParaRPr>
          </a:p>
        </p:txBody>
      </p:sp>
      <p:sp>
        <p:nvSpPr>
          <p:cNvPr id="4" name="Rectangle 1026"/>
          <p:cNvSpPr txBox="1">
            <a:spLocks noChangeArrowheads="1"/>
          </p:cNvSpPr>
          <p:nvPr/>
        </p:nvSpPr>
        <p:spPr>
          <a:xfrm>
            <a:off x="899821" y="277352"/>
            <a:ext cx="7315200" cy="914400"/>
          </a:xfrm>
          <a:prstGeom prst="rect">
            <a:avLst/>
          </a:prstGeom>
        </p:spPr>
        <p:txBody>
          <a:bodyPr vert="horz" lIns="91440" tIns="45720" rIns="91440" bIns="45720" rtlCol="0" anchor="ctr">
            <a:normAutofit fontScale="70000"/>
          </a:bodyPr>
          <a:lstStyle/>
          <a:p>
            <a:pPr lvl="0" algn="ctr">
              <a:spcBef>
                <a:spcPct val="0"/>
              </a:spcBef>
              <a:defRPr/>
            </a:pPr>
            <a:r>
              <a:rPr kumimoji="0" lang="zh-CN" altLang="en-US" sz="3600" i="0" u="none" strike="noStrike" kern="1200" cap="none" spc="0" normalizeH="0" baseline="0" noProof="0" dirty="0" smtClean="0">
                <a:ln>
                  <a:noFill/>
                </a:ln>
                <a:solidFill>
                  <a:schemeClr val="tx1"/>
                </a:solidFill>
                <a:effectLst/>
                <a:uLnTx/>
                <a:uFillTx/>
                <a:latin typeface="方正兰亭粗黑简体" pitchFamily="2" charset="-122"/>
                <a:ea typeface="方正兰亭粗黑简体" pitchFamily="2" charset="-122"/>
                <a:cs typeface="+mn-cs"/>
              </a:rPr>
              <a:t>空间分集有两种变换形式，即极化分集和角度分集。</a:t>
            </a:r>
            <a:endParaRPr kumimoji="0" lang="zh-CN" altLang="en-US" sz="3600" i="0" u="none" strike="noStrike" kern="1200" cap="none" spc="0" normalizeH="0" baseline="0" noProof="0" dirty="0" smtClean="0">
              <a:ln>
                <a:noFill/>
              </a:ln>
              <a:solidFill>
                <a:schemeClr val="tx1"/>
              </a:solidFill>
              <a:effectLst/>
              <a:uLnTx/>
              <a:uFillTx/>
              <a:latin typeface="方正兰亭粗黑简体" pitchFamily="2" charset="-122"/>
              <a:ea typeface="方正兰亭粗黑简体" pitchFamily="2" charset="-122"/>
              <a:cs typeface="+mn-cs"/>
            </a:endParaRPr>
          </a:p>
        </p:txBody>
      </p:sp>
      <p:sp>
        <p:nvSpPr>
          <p:cNvPr id="5" name="矩形 4"/>
          <p:cNvSpPr/>
          <p:nvPr/>
        </p:nvSpPr>
        <p:spPr>
          <a:xfrm>
            <a:off x="500034" y="1843951"/>
            <a:ext cx="8143932" cy="37230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00050" lvl="1" indent="376555" algn="just">
              <a:lnSpc>
                <a:spcPct val="150000"/>
              </a:lnSpc>
              <a:spcBef>
                <a:spcPts val="12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理论依据：</a:t>
            </a:r>
            <a:r>
              <a:rPr lang="zh-CN" altLang="en-US" sz="2400" dirty="0" smtClean="0">
                <a:latin typeface="方正大黑简体" pitchFamily="2" charset="-122"/>
                <a:ea typeface="方正大黑简体" pitchFamily="2" charset="-122"/>
              </a:rPr>
              <a:t>在移动环境中，两个在同一个地点，但极化方向相互正交的天线发出的信号呈现出</a:t>
            </a:r>
            <a:r>
              <a:rPr lang="zh-CN" altLang="en-US" sz="2400" dirty="0" smtClean="0">
                <a:solidFill>
                  <a:srgbClr val="FF0000"/>
                </a:solidFill>
                <a:latin typeface="方正大黑简体" pitchFamily="2" charset="-122"/>
                <a:ea typeface="方正大黑简体" pitchFamily="2" charset="-122"/>
              </a:rPr>
              <a:t>不相关的</a:t>
            </a:r>
            <a:r>
              <a:rPr lang="zh-CN" altLang="en-US" sz="2400" dirty="0" smtClean="0">
                <a:latin typeface="方正大黑简体" pitchFamily="2" charset="-122"/>
                <a:ea typeface="方正大黑简体" pitchFamily="2" charset="-122"/>
              </a:rPr>
              <a:t>衰落特性。</a:t>
            </a:r>
            <a:endParaRPr lang="en-US" altLang="zh-CN" sz="2400" dirty="0" smtClean="0">
              <a:latin typeface="方正大黑简体" pitchFamily="2" charset="-122"/>
              <a:ea typeface="方正大黑简体" pitchFamily="2" charset="-122"/>
            </a:endParaRPr>
          </a:p>
          <a:p>
            <a:pPr marL="400050" lvl="1" indent="376555" algn="just">
              <a:lnSpc>
                <a:spcPct val="150000"/>
              </a:lnSpc>
              <a:spcBef>
                <a:spcPts val="12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分集出发点：</a:t>
            </a:r>
            <a:r>
              <a:rPr lang="zh-CN" altLang="en-US" sz="2400" dirty="0" smtClean="0">
                <a:latin typeface="方正大黑简体" pitchFamily="2" charset="-122"/>
                <a:ea typeface="方正大黑简体" pitchFamily="2" charset="-122"/>
              </a:rPr>
              <a:t>用两副</a:t>
            </a:r>
            <a:r>
              <a:rPr lang="zh-CN" altLang="en-US" sz="2400" dirty="0" smtClean="0">
                <a:solidFill>
                  <a:srgbClr val="FF0000"/>
                </a:solidFill>
                <a:latin typeface="方正大黑简体" pitchFamily="2" charset="-122"/>
                <a:ea typeface="方正大黑简体" pitchFamily="2" charset="-122"/>
              </a:rPr>
              <a:t>极化方向相互正交的</a:t>
            </a:r>
            <a:r>
              <a:rPr lang="zh-CN" altLang="en-US" sz="2400" dirty="0" smtClean="0">
                <a:latin typeface="方正大黑简体" pitchFamily="2" charset="-122"/>
                <a:ea typeface="方正大黑简体" pitchFamily="2" charset="-122"/>
              </a:rPr>
              <a:t>天线实现分集。</a:t>
            </a:r>
            <a:endParaRPr lang="zh-CN" altLang="en-US" sz="2400" dirty="0" smtClean="0">
              <a:latin typeface="方正大黑简体" pitchFamily="2" charset="-122"/>
              <a:ea typeface="方正大黑简体" pitchFamily="2" charset="-122"/>
            </a:endParaRPr>
          </a:p>
          <a:p>
            <a:pPr marL="400050" lvl="1" indent="376555" algn="just">
              <a:lnSpc>
                <a:spcPct val="150000"/>
              </a:lnSpc>
              <a:spcBef>
                <a:spcPts val="12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实现途径：</a:t>
            </a:r>
            <a:r>
              <a:rPr lang="zh-CN" altLang="en-US" sz="2400" dirty="0" smtClean="0">
                <a:latin typeface="方正大黑简体" pitchFamily="2" charset="-122"/>
                <a:ea typeface="方正大黑简体" pitchFamily="2" charset="-122"/>
              </a:rPr>
              <a:t>垂直极化和水平极化等。</a:t>
            </a:r>
            <a:endParaRPr lang="zh-CN" altLang="en-US" sz="2400"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971576" y="277352"/>
            <a:ext cx="7315200" cy="914400"/>
          </a:xfrm>
          <a:prstGeom prst="rect">
            <a:avLst/>
          </a:prstGeom>
        </p:spPr>
        <p:txBody>
          <a:bodyPr vert="horz" lIns="91440" tIns="45720" rIns="91440" bIns="45720" rtlCol="0" anchor="ctr">
            <a:normAutofit/>
          </a:bodyPr>
          <a:lstStyle/>
          <a:p>
            <a:pPr lvl="0" algn="ctr">
              <a:spcBef>
                <a:spcPct val="0"/>
              </a:spcBef>
              <a:defRPr/>
            </a:pPr>
            <a:r>
              <a:rPr lang="zh-CN" altLang="en-US" sz="3600" dirty="0" smtClean="0">
                <a:solidFill>
                  <a:schemeClr val="bg1"/>
                </a:solidFill>
                <a:latin typeface="方正兰亭粗黑简体" pitchFamily="2" charset="-122"/>
                <a:ea typeface="方正兰亭粗黑简体" pitchFamily="2" charset="-122"/>
              </a:rPr>
              <a:t>四、典型的分集方式</a:t>
            </a:r>
            <a:endParaRPr kumimoji="0" lang="zh-CN" altLang="en-US" sz="3600" b="0" i="0" u="none" strike="noStrike" kern="1200" cap="none" spc="0" normalizeH="0" baseline="0" noProof="0" dirty="0" smtClean="0">
              <a:ln>
                <a:noFill/>
              </a:ln>
              <a:solidFill>
                <a:schemeClr val="bg1"/>
              </a:solidFill>
              <a:effectLst/>
              <a:uLnTx/>
              <a:uFillTx/>
              <a:latin typeface="方正兰亭粗黑简体" pitchFamily="2" charset="-122"/>
              <a:ea typeface="方正兰亭粗黑简体" pitchFamily="2" charset="-122"/>
              <a:cs typeface="+mn-cs"/>
            </a:endParaRPr>
          </a:p>
        </p:txBody>
      </p:sp>
      <p:sp>
        <p:nvSpPr>
          <p:cNvPr id="5" name="矩形 4"/>
          <p:cNvSpPr/>
          <p:nvPr/>
        </p:nvSpPr>
        <p:spPr>
          <a:xfrm>
            <a:off x="393509" y="332651"/>
            <a:ext cx="8143932" cy="317009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00050" lvl="1" indent="376555" algn="just">
              <a:lnSpc>
                <a:spcPct val="150000"/>
              </a:lnSpc>
              <a:spcBef>
                <a:spcPts val="12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思考：</a:t>
            </a:r>
            <a:r>
              <a:rPr lang="zh-CN" altLang="en-US" sz="2400" dirty="0" smtClean="0">
                <a:latin typeface="方正大黑简体" pitchFamily="2" charset="-122"/>
                <a:ea typeface="方正大黑简体" pitchFamily="2" charset="-122"/>
              </a:rPr>
              <a:t>采用极化分集有什么好处？</a:t>
            </a:r>
            <a:endParaRPr lang="en-US" altLang="zh-CN" sz="2400" dirty="0" smtClean="0">
              <a:latin typeface="方正大黑简体" pitchFamily="2" charset="-122"/>
              <a:ea typeface="方正大黑简体" pitchFamily="2" charset="-122"/>
            </a:endParaRPr>
          </a:p>
          <a:p>
            <a:pPr marL="857250" lvl="2" indent="376555" algn="just">
              <a:lnSpc>
                <a:spcPct val="150000"/>
              </a:lnSpc>
              <a:spcBef>
                <a:spcPts val="1200"/>
              </a:spcBef>
              <a:buClr>
                <a:srgbClr val="0000FF"/>
              </a:buClr>
              <a:buFont typeface="Wingdings" panose="05000000000000000000" pitchFamily="2" charset="2"/>
              <a:buChar char="ü"/>
              <a:defRPr/>
            </a:pPr>
            <a:r>
              <a:rPr lang="zh-CN" altLang="en-US" sz="2400" dirty="0" smtClean="0">
                <a:latin typeface="方正大黑简体" pitchFamily="2" charset="-122"/>
                <a:ea typeface="方正大黑简体" pitchFamily="2" charset="-122"/>
              </a:rPr>
              <a:t>可用于天线架设场地受限的场景，空间分集不易获得衰落独立信号的情况下。</a:t>
            </a:r>
            <a:endParaRPr lang="en-US" altLang="zh-CN" sz="2400" dirty="0" smtClean="0">
              <a:latin typeface="方正大黑简体" pitchFamily="2" charset="-122"/>
              <a:ea typeface="方正大黑简体" pitchFamily="2" charset="-122"/>
            </a:endParaRPr>
          </a:p>
          <a:p>
            <a:pPr marL="857250" lvl="2" indent="376555" algn="just">
              <a:lnSpc>
                <a:spcPct val="150000"/>
              </a:lnSpc>
              <a:spcBef>
                <a:spcPts val="1200"/>
              </a:spcBef>
              <a:buClr>
                <a:srgbClr val="0000FF"/>
              </a:buClr>
              <a:buFont typeface="Wingdings" panose="05000000000000000000" pitchFamily="2" charset="2"/>
              <a:buChar char="ü"/>
              <a:defRPr/>
            </a:pPr>
            <a:r>
              <a:rPr lang="zh-CN" altLang="en-US" sz="2400" dirty="0" smtClean="0">
                <a:latin typeface="方正大黑简体" pitchFamily="2" charset="-122"/>
                <a:ea typeface="方正大黑简体" pitchFamily="2" charset="-122"/>
              </a:rPr>
              <a:t>在天线距离较小的情况下，二重极化分集可能比二重空间分集更合适。</a:t>
            </a:r>
            <a:endParaRPr lang="zh-CN" altLang="en-US" sz="2400" dirty="0" smtClean="0">
              <a:latin typeface="方正大黑简体" pitchFamily="2" charset="-122"/>
              <a:ea typeface="方正大黑简体" pitchFamily="2" charset="-122"/>
            </a:endParaRPr>
          </a:p>
        </p:txBody>
      </p:sp>
      <p:pic>
        <p:nvPicPr>
          <p:cNvPr id="14233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28218" t="3986" r="26626"/>
          <a:stretch>
            <a:fillRect/>
          </a:stretch>
        </p:blipFill>
        <p:spPr bwMode="auto">
          <a:xfrm>
            <a:off x="2123440" y="3789045"/>
            <a:ext cx="4684395" cy="2811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827584" y="384509"/>
            <a:ext cx="3071834" cy="700086"/>
          </a:xfrm>
        </p:spPr>
        <p:txBody>
          <a:bodyPr>
            <a:normAutofit/>
          </a:bodyPr>
          <a:lstStyle/>
          <a:p>
            <a:pPr algn="l" eaLnBrk="1" hangingPunct="1">
              <a:defRPr/>
            </a:pPr>
            <a:r>
              <a:rPr lang="zh-CN" altLang="en-US" sz="2800" b="1" dirty="0" smtClean="0">
                <a:solidFill>
                  <a:schemeClr val="tx1"/>
                </a:solidFill>
                <a:latin typeface="方正大黑简体" pitchFamily="2" charset="-122"/>
                <a:ea typeface="方正大黑简体" pitchFamily="2" charset="-122"/>
                <a:cs typeface="+mn-cs"/>
              </a:rPr>
              <a:t>角度分集</a:t>
            </a:r>
            <a:endParaRPr lang="zh-CN" altLang="en-US" sz="2800" b="1" dirty="0" smtClean="0">
              <a:solidFill>
                <a:schemeClr val="tx1"/>
              </a:solidFill>
              <a:latin typeface="方正大黑简体" pitchFamily="2" charset="-122"/>
              <a:ea typeface="方正大黑简体" pitchFamily="2" charset="-122"/>
              <a:cs typeface="+mn-cs"/>
            </a:endParaRPr>
          </a:p>
        </p:txBody>
      </p:sp>
      <p:sp>
        <p:nvSpPr>
          <p:cNvPr id="5" name="矩形 4"/>
          <p:cNvSpPr/>
          <p:nvPr/>
        </p:nvSpPr>
        <p:spPr>
          <a:xfrm>
            <a:off x="395536" y="1340768"/>
            <a:ext cx="8143932" cy="44310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00050" lvl="1" indent="376555" algn="just">
              <a:lnSpc>
                <a:spcPct val="150000"/>
              </a:lnSpc>
              <a:spcBef>
                <a:spcPts val="12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分集出发点：</a:t>
            </a:r>
            <a:r>
              <a:rPr lang="zh-CN" altLang="en-US" sz="2400" dirty="0" smtClean="0">
                <a:latin typeface="方正大黑简体" pitchFamily="2" charset="-122"/>
                <a:ea typeface="方正大黑简体" pitchFamily="2" charset="-122"/>
              </a:rPr>
              <a:t>由于地形地貌和建筑物等环境因素不同，不同路径达到接收端的信号可能来自于不同方向。采用方向性天线可得到分集信号。</a:t>
            </a:r>
            <a:endParaRPr lang="zh-CN" altLang="en-US" sz="2400" dirty="0" smtClean="0">
              <a:latin typeface="方正大黑简体" pitchFamily="2" charset="-122"/>
              <a:ea typeface="方正大黑简体" pitchFamily="2" charset="-122"/>
            </a:endParaRPr>
          </a:p>
          <a:p>
            <a:pPr marL="400050" lvl="1" indent="376555" algn="just">
              <a:lnSpc>
                <a:spcPct val="150000"/>
              </a:lnSpc>
              <a:spcBef>
                <a:spcPts val="12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实现途径：</a:t>
            </a:r>
            <a:r>
              <a:rPr lang="zh-CN" altLang="en-US" sz="2400" dirty="0" smtClean="0">
                <a:latin typeface="方正大黑简体" pitchFamily="2" charset="-122"/>
                <a:ea typeface="方正大黑简体" pitchFamily="2" charset="-122"/>
              </a:rPr>
              <a:t>可采用智能天线实现。</a:t>
            </a:r>
            <a:endParaRPr lang="zh-CN" altLang="en-US" sz="2400" dirty="0" smtClean="0">
              <a:latin typeface="方正大黑简体" pitchFamily="2" charset="-122"/>
              <a:ea typeface="方正大黑简体" pitchFamily="2" charset="-122"/>
            </a:endParaRPr>
          </a:p>
          <a:p>
            <a:pPr lvl="1" indent="376555" algn="just">
              <a:lnSpc>
                <a:spcPct val="150000"/>
              </a:lnSpc>
              <a:spcBef>
                <a:spcPts val="12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sym typeface="+mn-ea"/>
              </a:rPr>
              <a:t>理论依据：</a:t>
            </a:r>
            <a:r>
              <a:rPr lang="zh-CN" altLang="en-US" sz="2400" dirty="0" smtClean="0">
                <a:latin typeface="方正大黑简体" pitchFamily="2" charset="-122"/>
                <a:ea typeface="方正大黑简体" pitchFamily="2" charset="-122"/>
                <a:sym typeface="+mn-ea"/>
              </a:rPr>
              <a:t>具有波束赋形功能的同一天线单元，其不同波束收发信号具有</a:t>
            </a:r>
            <a:r>
              <a:rPr lang="zh-CN" altLang="en-US" sz="2400" dirty="0" smtClean="0">
                <a:solidFill>
                  <a:srgbClr val="FF0000"/>
                </a:solidFill>
                <a:latin typeface="方正大黑简体" pitchFamily="2" charset="-122"/>
                <a:ea typeface="方正大黑简体" pitchFamily="2" charset="-122"/>
                <a:sym typeface="+mn-ea"/>
              </a:rPr>
              <a:t>不相关性</a:t>
            </a:r>
            <a:r>
              <a:rPr lang="zh-CN" altLang="en-US" sz="2400" dirty="0" smtClean="0">
                <a:solidFill>
                  <a:srgbClr val="0000FF"/>
                </a:solidFill>
                <a:latin typeface="方正大黑简体" pitchFamily="2" charset="-122"/>
                <a:ea typeface="方正大黑简体" pitchFamily="2" charset="-122"/>
                <a:sym typeface="+mn-ea"/>
              </a:rPr>
              <a:t>。</a:t>
            </a:r>
            <a:endParaRPr lang="zh-CN" altLang="en-US" sz="2400" dirty="0" smtClean="0">
              <a:solidFill>
                <a:srgbClr val="0000FF"/>
              </a:solidFill>
              <a:latin typeface="方正大黑简体" pitchFamily="2" charset="-122"/>
              <a:ea typeface="方正大黑简体" pitchFamily="2" charset="-122"/>
            </a:endParaRPr>
          </a:p>
          <a:p>
            <a:pPr marL="400050" lvl="1" indent="376555" algn="just">
              <a:lnSpc>
                <a:spcPct val="150000"/>
              </a:lnSpc>
              <a:spcBef>
                <a:spcPts val="1200"/>
              </a:spcBef>
              <a:buClr>
                <a:srgbClr val="0000FF"/>
              </a:buClr>
              <a:buFont typeface="Wingdings" panose="05000000000000000000" pitchFamily="2" charset="2"/>
              <a:buChar char="p"/>
              <a:defRPr/>
            </a:pPr>
            <a:endParaRPr lang="zh-CN" altLang="en-US" sz="2400"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4"/>
          <p:cNvGrpSpPr/>
          <p:nvPr/>
        </p:nvGrpSpPr>
        <p:grpSpPr bwMode="auto">
          <a:xfrm flipH="1">
            <a:off x="0" y="6197600"/>
            <a:ext cx="9144000" cy="660400"/>
            <a:chOff x="0" y="3944"/>
            <a:chExt cx="5760" cy="368"/>
          </a:xfrm>
        </p:grpSpPr>
        <p:sp>
          <p:nvSpPr>
            <p:cNvPr id="312338" name="Line 18"/>
            <p:cNvSpPr>
              <a:spLocks noChangeShapeType="1"/>
            </p:cNvSpPr>
            <p:nvPr/>
          </p:nvSpPr>
          <p:spPr bwMode="auto">
            <a:xfrm>
              <a:off x="5568" y="4120"/>
              <a:ext cx="0" cy="192"/>
            </a:xfrm>
            <a:prstGeom prst="line">
              <a:avLst/>
            </a:prstGeom>
            <a:noFill/>
            <a:ln w="6350">
              <a:solidFill>
                <a:srgbClr val="0033CC"/>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7" name="Line 17"/>
            <p:cNvSpPr>
              <a:spLocks noChangeShapeType="1"/>
            </p:cNvSpPr>
            <p:nvPr/>
          </p:nvSpPr>
          <p:spPr bwMode="auto">
            <a:xfrm>
              <a:off x="5616" y="4088"/>
              <a:ext cx="144" cy="0"/>
            </a:xfrm>
            <a:prstGeom prst="line">
              <a:avLst/>
            </a:prstGeom>
            <a:noFill/>
            <a:ln w="6350">
              <a:solidFill>
                <a:srgbClr val="0033CC"/>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6" name="Line 16"/>
            <p:cNvSpPr>
              <a:spLocks noChangeShapeType="1"/>
            </p:cNvSpPr>
            <p:nvPr/>
          </p:nvSpPr>
          <p:spPr bwMode="auto">
            <a:xfrm>
              <a:off x="0" y="4088"/>
              <a:ext cx="5520" cy="0"/>
            </a:xfrm>
            <a:prstGeom prst="line">
              <a:avLst/>
            </a:prstGeom>
            <a:noFill/>
            <a:ln w="6350">
              <a:solidFill>
                <a:srgbClr val="0033CC"/>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5" name="Line 15"/>
            <p:cNvSpPr>
              <a:spLocks noChangeShapeType="1"/>
            </p:cNvSpPr>
            <p:nvPr/>
          </p:nvSpPr>
          <p:spPr bwMode="auto">
            <a:xfrm>
              <a:off x="5568" y="3944"/>
              <a:ext cx="0" cy="96"/>
            </a:xfrm>
            <a:prstGeom prst="line">
              <a:avLst/>
            </a:prstGeom>
            <a:noFill/>
            <a:ln w="6350">
              <a:solidFill>
                <a:srgbClr val="0033CC"/>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312333" name="Rectangle 13"/>
          <p:cNvSpPr>
            <a:spLocks noChangeArrowheads="1"/>
          </p:cNvSpPr>
          <p:nvPr/>
        </p:nvSpPr>
        <p:spPr bwMode="gray">
          <a:xfrm>
            <a:off x="266700" y="676275"/>
            <a:ext cx="8240713" cy="28575"/>
          </a:xfrm>
          <a:prstGeom prst="rect">
            <a:avLst/>
          </a:prstGeom>
          <a:gradFill rotWithShape="0">
            <a:gsLst>
              <a:gs pos="0">
                <a:srgbClr val="F5F5F5"/>
              </a:gs>
              <a:gs pos="100000">
                <a:srgbClr val="3333FF"/>
              </a:gs>
            </a:gsLst>
            <a:lin ang="0" scaled="1"/>
          </a:gradFill>
          <a:ln w="9525">
            <a:no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2" name="Rectangle 12"/>
          <p:cNvSpPr>
            <a:spLocks noChangeArrowheads="1"/>
          </p:cNvSpPr>
          <p:nvPr/>
        </p:nvSpPr>
        <p:spPr bwMode="gray">
          <a:xfrm>
            <a:off x="8594725" y="0"/>
            <a:ext cx="31750" cy="596900"/>
          </a:xfrm>
          <a:prstGeom prst="rect">
            <a:avLst/>
          </a:prstGeom>
          <a:solidFill>
            <a:srgbClr val="3333FF"/>
          </a:solidFill>
          <a:ln w="9525">
            <a:no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1" name="Rectangle 11"/>
          <p:cNvSpPr>
            <a:spLocks noChangeArrowheads="1"/>
          </p:cNvSpPr>
          <p:nvPr/>
        </p:nvSpPr>
        <p:spPr bwMode="gray">
          <a:xfrm>
            <a:off x="8594725" y="804863"/>
            <a:ext cx="31750" cy="611187"/>
          </a:xfrm>
          <a:prstGeom prst="rect">
            <a:avLst/>
          </a:prstGeom>
          <a:solidFill>
            <a:srgbClr val="3333FF"/>
          </a:solidFill>
          <a:ln w="9525">
            <a:no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0" name="Rectangle 10"/>
          <p:cNvSpPr>
            <a:spLocks noChangeArrowheads="1"/>
          </p:cNvSpPr>
          <p:nvPr/>
        </p:nvSpPr>
        <p:spPr bwMode="gray">
          <a:xfrm rot="-5400000">
            <a:off x="8909050" y="469901"/>
            <a:ext cx="28575" cy="444500"/>
          </a:xfrm>
          <a:prstGeom prst="rect">
            <a:avLst/>
          </a:prstGeom>
          <a:solidFill>
            <a:srgbClr val="3333FF"/>
          </a:solidFill>
          <a:ln w="9525">
            <a:noFill/>
            <a:miter lim="800000"/>
          </a:ln>
          <a:effectLst/>
        </p:spPr>
        <p:txBody>
          <a:bodyPr vert="eaVert" wrap="none" anchor="ctr"/>
          <a:lstStyle/>
          <a:p>
            <a:pPr>
              <a:defRPr/>
            </a:pPr>
            <a:endParaRPr lang="zh-CN" altLang="en-US">
              <a:effectLst>
                <a:outerShdw blurRad="38100" dist="38100" dir="2700000" algn="tl">
                  <a:srgbClr val="000000">
                    <a:alpha val="43137"/>
                  </a:srgbClr>
                </a:outerShdw>
              </a:effectLst>
            </a:endParaRPr>
          </a:p>
        </p:txBody>
      </p:sp>
      <p:sp>
        <p:nvSpPr>
          <p:cNvPr id="3079" name="Rectangle 4"/>
          <p:cNvSpPr>
            <a:spLocks noChangeArrowheads="1"/>
          </p:cNvSpPr>
          <p:nvPr/>
        </p:nvSpPr>
        <p:spPr bwMode="auto">
          <a:xfrm>
            <a:off x="297656" y="0"/>
            <a:ext cx="81788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zh-CN" sz="3600" dirty="0" smtClean="0"/>
              <a:t>学习重点与要求</a:t>
            </a:r>
            <a:endParaRPr lang="zh-CN" altLang="zh-CN" sz="3600" dirty="0"/>
          </a:p>
        </p:txBody>
      </p:sp>
      <p:sp>
        <p:nvSpPr>
          <p:cNvPr id="3080" name="Rectangle 2"/>
          <p:cNvSpPr>
            <a:spLocks noChangeArrowheads="1"/>
          </p:cNvSpPr>
          <p:nvPr/>
        </p:nvSpPr>
        <p:spPr bwMode="auto">
          <a:xfrm>
            <a:off x="-36830" y="872490"/>
            <a:ext cx="9349740"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ct val="120000"/>
              </a:lnSpc>
              <a:spcBef>
                <a:spcPts val="20"/>
              </a:spcBef>
              <a:spcAft>
                <a:spcPts val="0"/>
              </a:spcAft>
              <a:buNone/>
            </a:pPr>
            <a:r>
              <a:rPr lang="en-US" altLang="zh-CN" sz="2800" dirty="0" smtClean="0"/>
              <a:t>      </a:t>
            </a:r>
            <a:r>
              <a:rPr lang="zh-CN" altLang="zh-CN" sz="2800" dirty="0" smtClean="0"/>
              <a:t>本章</a:t>
            </a:r>
            <a:r>
              <a:rPr lang="zh-CN" altLang="zh-CN" sz="2800" dirty="0"/>
              <a:t>主要介绍了移动通信系统中的抗干扰和衰落技术</a:t>
            </a:r>
            <a:endParaRPr lang="zh-CN" altLang="zh-CN" sz="2800" dirty="0"/>
          </a:p>
          <a:p>
            <a:pPr>
              <a:lnSpc>
                <a:spcPct val="120000"/>
              </a:lnSpc>
              <a:spcBef>
                <a:spcPts val="20"/>
              </a:spcBef>
              <a:spcAft>
                <a:spcPts val="0"/>
              </a:spcAft>
              <a:buFont typeface="Arial" panose="020B0604020202020204" pitchFamily="34" charset="0"/>
              <a:buChar char="•"/>
            </a:pPr>
            <a:r>
              <a:rPr lang="zh-CN" altLang="zh-CN" sz="2800" dirty="0"/>
              <a:t>包括分集技术、信道编码技术、自适应均衡技术、扩频技术、</a:t>
            </a:r>
            <a:r>
              <a:rPr lang="en-US" altLang="zh-CN" sz="2800" dirty="0"/>
              <a:t>OFDM</a:t>
            </a:r>
            <a:r>
              <a:rPr lang="zh-CN" altLang="zh-CN" sz="2800" dirty="0"/>
              <a:t>技术及</a:t>
            </a:r>
            <a:r>
              <a:rPr lang="en-US" altLang="zh-CN" sz="2800" dirty="0"/>
              <a:t>MIMO</a:t>
            </a:r>
            <a:r>
              <a:rPr lang="zh-CN" altLang="zh-CN" sz="2800" dirty="0"/>
              <a:t>技术等。</a:t>
            </a:r>
            <a:endParaRPr lang="zh-CN" altLang="zh-CN" sz="2800" dirty="0"/>
          </a:p>
          <a:p>
            <a:pPr>
              <a:lnSpc>
                <a:spcPct val="120000"/>
              </a:lnSpc>
              <a:spcBef>
                <a:spcPts val="20"/>
              </a:spcBef>
              <a:spcAft>
                <a:spcPts val="0"/>
              </a:spcAft>
              <a:buFont typeface="Arial" panose="020B0604020202020204" pitchFamily="34" charset="0"/>
              <a:buChar char="•"/>
            </a:pPr>
            <a:r>
              <a:rPr lang="zh-CN" altLang="zh-CN" sz="2800" dirty="0"/>
              <a:t>分集技术是为了减少衰落的深度和衰落的持续时间；</a:t>
            </a:r>
            <a:endParaRPr lang="zh-CN" altLang="zh-CN" sz="2800" dirty="0"/>
          </a:p>
          <a:p>
            <a:pPr>
              <a:lnSpc>
                <a:spcPct val="120000"/>
              </a:lnSpc>
              <a:spcBef>
                <a:spcPts val="20"/>
              </a:spcBef>
              <a:spcAft>
                <a:spcPts val="0"/>
              </a:spcAft>
              <a:buFont typeface="Arial" panose="020B0604020202020204" pitchFamily="34" charset="0"/>
              <a:buChar char="•"/>
            </a:pPr>
            <a:r>
              <a:rPr lang="zh-CN" altLang="zh-CN" sz="2800" dirty="0"/>
              <a:t>纠错编码技术是为了提高通信系统的可靠性；</a:t>
            </a:r>
            <a:endParaRPr lang="zh-CN" altLang="zh-CN" sz="2800" dirty="0"/>
          </a:p>
          <a:p>
            <a:pPr>
              <a:lnSpc>
                <a:spcPct val="120000"/>
              </a:lnSpc>
              <a:spcBef>
                <a:spcPts val="20"/>
              </a:spcBef>
              <a:spcAft>
                <a:spcPts val="0"/>
              </a:spcAft>
              <a:buFont typeface="Arial" panose="020B0604020202020204" pitchFamily="34" charset="0"/>
              <a:buChar char="•"/>
            </a:pPr>
            <a:r>
              <a:rPr lang="zh-CN" altLang="zh-CN" sz="2800" dirty="0"/>
              <a:t>自适应均衡技术是为了降低码间串扰引起的误码率；</a:t>
            </a:r>
            <a:endParaRPr lang="zh-CN" altLang="zh-CN" sz="2800" dirty="0"/>
          </a:p>
          <a:p>
            <a:pPr>
              <a:lnSpc>
                <a:spcPct val="120000"/>
              </a:lnSpc>
              <a:spcBef>
                <a:spcPts val="20"/>
              </a:spcBef>
              <a:spcAft>
                <a:spcPts val="0"/>
              </a:spcAft>
              <a:buFont typeface="Arial" panose="020B0604020202020204" pitchFamily="34" charset="0"/>
              <a:buChar char="•"/>
            </a:pPr>
            <a:r>
              <a:rPr lang="zh-CN" altLang="zh-CN" sz="2800" dirty="0"/>
              <a:t>扩频技术是通过牺牲带宽来提高通信的抗干扰能力；</a:t>
            </a:r>
            <a:endParaRPr lang="zh-CN" altLang="zh-CN" sz="2800" dirty="0"/>
          </a:p>
          <a:p>
            <a:pPr>
              <a:lnSpc>
                <a:spcPct val="120000"/>
              </a:lnSpc>
              <a:spcBef>
                <a:spcPts val="20"/>
              </a:spcBef>
              <a:spcAft>
                <a:spcPts val="0"/>
              </a:spcAft>
              <a:buFont typeface="Arial" panose="020B0604020202020204" pitchFamily="34" charset="0"/>
              <a:buChar char="•"/>
            </a:pPr>
            <a:r>
              <a:rPr lang="en-US" altLang="zh-CN" sz="2800" dirty="0"/>
              <a:t>OFDM</a:t>
            </a:r>
            <a:r>
              <a:rPr lang="zh-CN" altLang="zh-CN" sz="2800" dirty="0"/>
              <a:t>技术通过子载波的正交性降低码间干扰；</a:t>
            </a:r>
            <a:endParaRPr lang="zh-CN" altLang="zh-CN" sz="2800" dirty="0"/>
          </a:p>
          <a:p>
            <a:pPr>
              <a:lnSpc>
                <a:spcPct val="120000"/>
              </a:lnSpc>
              <a:spcBef>
                <a:spcPts val="20"/>
              </a:spcBef>
              <a:spcAft>
                <a:spcPts val="0"/>
              </a:spcAft>
              <a:buFont typeface="Arial" panose="020B0604020202020204" pitchFamily="34" charset="0"/>
              <a:buChar char="•"/>
            </a:pPr>
            <a:r>
              <a:rPr lang="en-US" altLang="zh-CN" sz="2800" dirty="0"/>
              <a:t>MIMO</a:t>
            </a:r>
            <a:r>
              <a:rPr lang="zh-CN" altLang="zh-CN" sz="2800" dirty="0"/>
              <a:t>技术提高系统的可靠性和有效性</a:t>
            </a:r>
            <a:r>
              <a:rPr lang="zh-CN" altLang="zh-CN" sz="2800" dirty="0" smtClean="0"/>
              <a:t>。</a:t>
            </a:r>
            <a:endParaRPr kumimoji="1" lang="zh-CN" altLang="en-US" sz="2400" dirty="0">
              <a:solidFill>
                <a:srgbClr val="3333FF"/>
              </a:solidFill>
              <a:latin typeface="Tahoma" panose="020B0604030504040204" pitchFamily="34" charset="0"/>
            </a:endParaRPr>
          </a:p>
        </p:txBody>
      </p:sp>
      <p:sp>
        <p:nvSpPr>
          <p:cNvPr id="3081" name="Rectangle 21"/>
          <p:cNvSpPr>
            <a:spLocks noChangeArrowheads="1"/>
          </p:cNvSpPr>
          <p:nvPr/>
        </p:nvSpPr>
        <p:spPr bwMode="auto">
          <a:xfrm>
            <a:off x="7392988" y="6513513"/>
            <a:ext cx="15827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kumimoji="1" lang="en-US" altLang="zh-CN" sz="1600" dirty="0">
                <a:solidFill>
                  <a:srgbClr val="3333FF"/>
                </a:solidFill>
                <a:latin typeface="Times New Roman" panose="02020603050405020304" pitchFamily="18" charset="0"/>
                <a:ea typeface="ˎ̥"/>
                <a:cs typeface="ˎ̥"/>
              </a:rPr>
              <a:t>1-</a:t>
            </a:r>
            <a:fld id="{89D4466C-8520-4321-B701-915A381D288E}" type="slidenum">
              <a:rPr kumimoji="1" lang="en-US" altLang="zh-CN" sz="1600">
                <a:solidFill>
                  <a:srgbClr val="3333FF"/>
                </a:solidFill>
                <a:latin typeface="Times New Roman" panose="02020603050405020304" pitchFamily="18" charset="0"/>
                <a:ea typeface="ˎ̥"/>
                <a:cs typeface="ˎ̥"/>
              </a:rPr>
            </a:fld>
            <a:r>
              <a:rPr kumimoji="1" lang="en-US" altLang="zh-CN" sz="1600" dirty="0">
                <a:solidFill>
                  <a:srgbClr val="3333FF"/>
                </a:solidFill>
                <a:latin typeface="Times New Roman" panose="02020603050405020304" pitchFamily="18" charset="0"/>
                <a:ea typeface="ˎ̥"/>
                <a:cs typeface="ˎ̥"/>
              </a:rPr>
              <a:t>/189</a:t>
            </a:r>
            <a:endParaRPr kumimoji="1" lang="en-US" altLang="zh-CN" sz="1600" dirty="0">
              <a:solidFill>
                <a:srgbClr val="3333FF"/>
              </a:solidFill>
              <a:latin typeface="Times New Roman" panose="02020603050405020304" pitchFamily="18" charset="0"/>
              <a:ea typeface="ˎ̥"/>
              <a:cs typeface="ˎ̥"/>
            </a:endParaRPr>
          </a:p>
          <a:p>
            <a:pPr algn="r" eaLnBrk="1" hangingPunct="1">
              <a:spcBef>
                <a:spcPct val="0"/>
              </a:spcBef>
              <a:buFontTx/>
              <a:buNone/>
            </a:pPr>
            <a:endParaRPr kumimoji="1" lang="en-US" altLang="zh-CN" sz="1600" dirty="0">
              <a:solidFill>
                <a:srgbClr val="3333FF"/>
              </a:solidFill>
              <a:latin typeface="Times New Roman" panose="02020603050405020304" pitchFamily="18" charset="0"/>
              <a:ea typeface="ˎ̥"/>
              <a:cs typeface="ˎ̥"/>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971576" y="277352"/>
            <a:ext cx="7315200" cy="914400"/>
          </a:xfrm>
          <a:prstGeom prst="rect">
            <a:avLst/>
          </a:prstGeom>
        </p:spPr>
        <p:txBody>
          <a:bodyPr vert="horz" lIns="91440" tIns="45720" rIns="91440" bIns="45720" rtlCol="0" anchor="ctr">
            <a:normAutofit/>
          </a:bodyPr>
          <a:lstStyle/>
          <a:p>
            <a:pPr lvl="0" algn="ctr">
              <a:spcBef>
                <a:spcPct val="0"/>
              </a:spcBef>
              <a:defRPr/>
            </a:pPr>
            <a:r>
              <a:rPr lang="zh-CN" altLang="en-US" sz="3600" dirty="0" smtClean="0">
                <a:solidFill>
                  <a:schemeClr val="bg1"/>
                </a:solidFill>
                <a:latin typeface="方正兰亭粗黑简体" pitchFamily="2" charset="-122"/>
                <a:ea typeface="方正兰亭粗黑简体" pitchFamily="2" charset="-122"/>
              </a:rPr>
              <a:t>四、典型的分集方式</a:t>
            </a:r>
            <a:endParaRPr kumimoji="0" lang="zh-CN" altLang="en-US" sz="3600" b="0" i="0" u="none" strike="noStrike" kern="1200" cap="none" spc="0" normalizeH="0" baseline="0" noProof="0" dirty="0" smtClean="0">
              <a:ln>
                <a:noFill/>
              </a:ln>
              <a:solidFill>
                <a:schemeClr val="bg1"/>
              </a:solidFill>
              <a:effectLst/>
              <a:uLnTx/>
              <a:uFillTx/>
              <a:latin typeface="方正兰亭粗黑简体" pitchFamily="2" charset="-122"/>
              <a:ea typeface="方正兰亭粗黑简体" pitchFamily="2" charset="-122"/>
              <a:cs typeface="+mn-cs"/>
            </a:endParaRPr>
          </a:p>
        </p:txBody>
      </p:sp>
      <p:sp>
        <p:nvSpPr>
          <p:cNvPr id="5" name="矩形 4"/>
          <p:cNvSpPr/>
          <p:nvPr/>
        </p:nvSpPr>
        <p:spPr>
          <a:xfrm>
            <a:off x="142875" y="643255"/>
            <a:ext cx="8973820" cy="2338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00050" lvl="1" indent="376555" algn="just">
              <a:lnSpc>
                <a:spcPct val="150000"/>
              </a:lnSpc>
              <a:spcBef>
                <a:spcPts val="1200"/>
              </a:spcBef>
              <a:buClr>
                <a:srgbClr val="0000FF"/>
              </a:buClr>
              <a:buFont typeface="Wingdings" panose="05000000000000000000" pitchFamily="2" charset="2"/>
              <a:buChar char="p"/>
              <a:defRPr/>
            </a:pPr>
            <a:r>
              <a:rPr lang="zh-CN" altLang="en-US" sz="2800" dirty="0" smtClean="0">
                <a:solidFill>
                  <a:srgbClr val="FF0000"/>
                </a:solidFill>
                <a:latin typeface="方正大黑简体" pitchFamily="2" charset="-122"/>
                <a:ea typeface="方正大黑简体" pitchFamily="2" charset="-122"/>
              </a:rPr>
              <a:t>思考：</a:t>
            </a:r>
            <a:r>
              <a:rPr lang="zh-CN" altLang="en-US" sz="2800" dirty="0" smtClean="0">
                <a:latin typeface="方正大黑简体" pitchFamily="2" charset="-122"/>
                <a:ea typeface="方正大黑简体" pitchFamily="2" charset="-122"/>
              </a:rPr>
              <a:t>采用角度分集有什么好处？</a:t>
            </a:r>
            <a:endParaRPr lang="en-US" altLang="zh-CN" sz="2800" dirty="0" smtClean="0">
              <a:latin typeface="方正大黑简体" pitchFamily="2" charset="-122"/>
              <a:ea typeface="方正大黑简体" pitchFamily="2" charset="-122"/>
            </a:endParaRPr>
          </a:p>
          <a:p>
            <a:pPr marL="857250" lvl="2" indent="376555" algn="just">
              <a:lnSpc>
                <a:spcPct val="150000"/>
              </a:lnSpc>
              <a:spcBef>
                <a:spcPts val="1200"/>
              </a:spcBef>
              <a:buClr>
                <a:srgbClr val="FF0000"/>
              </a:buClr>
              <a:buFont typeface="Wingdings" panose="05000000000000000000" pitchFamily="2" charset="2"/>
              <a:buChar char="ü"/>
              <a:defRPr/>
            </a:pPr>
            <a:r>
              <a:rPr lang="zh-CN" altLang="en-US" sz="2800" dirty="0" smtClean="0">
                <a:latin typeface="方正大黑简体" pitchFamily="2" charset="-122"/>
                <a:ea typeface="方正大黑简体" pitchFamily="2" charset="-122"/>
              </a:rPr>
              <a:t>充分利用了接收到的多径信号。</a:t>
            </a:r>
            <a:endParaRPr lang="en-US" altLang="zh-CN" sz="2800" dirty="0" smtClean="0">
              <a:latin typeface="方正大黑简体" pitchFamily="2" charset="-122"/>
              <a:ea typeface="方正大黑简体" pitchFamily="2" charset="-122"/>
            </a:endParaRPr>
          </a:p>
          <a:p>
            <a:pPr marL="857250" lvl="2" indent="376555" algn="just">
              <a:lnSpc>
                <a:spcPct val="150000"/>
              </a:lnSpc>
              <a:spcBef>
                <a:spcPts val="1200"/>
              </a:spcBef>
              <a:buClr>
                <a:srgbClr val="FF0000"/>
              </a:buClr>
              <a:buFont typeface="Wingdings" panose="05000000000000000000" pitchFamily="2" charset="2"/>
              <a:buChar char="ü"/>
              <a:defRPr/>
            </a:pPr>
            <a:r>
              <a:rPr lang="zh-CN" altLang="en-US" sz="2800" dirty="0" smtClean="0">
                <a:latin typeface="方正大黑简体" pitchFamily="2" charset="-122"/>
                <a:ea typeface="方正大黑简体" pitchFamily="2" charset="-122"/>
              </a:rPr>
              <a:t>无需额外的频率、时间等传输资源。</a:t>
            </a:r>
            <a:endParaRPr lang="zh-CN" altLang="en-US" sz="2800" dirty="0" smtClean="0">
              <a:latin typeface="方正大黑简体" pitchFamily="2" charset="-122"/>
              <a:ea typeface="方正大黑简体" pitchFamily="2" charset="-122"/>
            </a:endParaRPr>
          </a:p>
        </p:txBody>
      </p:sp>
      <p:grpSp>
        <p:nvGrpSpPr>
          <p:cNvPr id="47" name="Group 119"/>
          <p:cNvGrpSpPr/>
          <p:nvPr/>
        </p:nvGrpSpPr>
        <p:grpSpPr bwMode="auto">
          <a:xfrm>
            <a:off x="5507070" y="3071810"/>
            <a:ext cx="3351210" cy="3143272"/>
            <a:chOff x="3356" y="979"/>
            <a:chExt cx="2336" cy="2134"/>
          </a:xfrm>
        </p:grpSpPr>
        <p:sp>
          <p:nvSpPr>
            <p:cNvPr id="48" name="Oval 79"/>
            <p:cNvSpPr>
              <a:spLocks noChangeArrowheads="1"/>
            </p:cNvSpPr>
            <p:nvPr/>
          </p:nvSpPr>
          <p:spPr bwMode="blackWhite">
            <a:xfrm>
              <a:off x="3356" y="979"/>
              <a:ext cx="2336" cy="2134"/>
            </a:xfrm>
            <a:prstGeom prst="ellipse">
              <a:avLst/>
            </a:prstGeom>
            <a:solidFill>
              <a:schemeClr val="accent1">
                <a:alpha val="50195"/>
              </a:schemeClr>
            </a:solidFill>
            <a:ln w="9525">
              <a:solidFill>
                <a:schemeClr val="hlink"/>
              </a:solidFill>
              <a:round/>
            </a:ln>
          </p:spPr>
          <p:txBody>
            <a:bodyPr wrap="none" anchor="ctr"/>
            <a:lstStyle/>
            <a:p>
              <a:pPr>
                <a:spcBef>
                  <a:spcPct val="20000"/>
                </a:spcBef>
                <a:buClr>
                  <a:schemeClr val="accent1"/>
                </a:buClr>
                <a:buFont typeface="Wingdings" panose="05000000000000000000" pitchFamily="2" charset="2"/>
                <a:buChar char="Ø"/>
              </a:pPr>
              <a:endParaRPr lang="zh-CN" altLang="en-US"/>
            </a:p>
          </p:txBody>
        </p:sp>
        <p:sp>
          <p:nvSpPr>
            <p:cNvPr id="49" name="Freeform 80"/>
            <p:cNvSpPr/>
            <p:nvPr/>
          </p:nvSpPr>
          <p:spPr bwMode="ltGray">
            <a:xfrm rot="-2005771">
              <a:off x="4709" y="1814"/>
              <a:ext cx="340" cy="754"/>
            </a:xfrm>
            <a:custGeom>
              <a:avLst/>
              <a:gdLst>
                <a:gd name="T0" fmla="*/ 70 w 319"/>
                <a:gd name="T1" fmla="*/ 407 h 582"/>
                <a:gd name="T2" fmla="*/ 151 w 319"/>
                <a:gd name="T3" fmla="*/ 8115 h 582"/>
                <a:gd name="T4" fmla="*/ 473 w 319"/>
                <a:gd name="T5" fmla="*/ 9644 h 582"/>
                <a:gd name="T6" fmla="*/ 571 w 319"/>
                <a:gd name="T7" fmla="*/ 5777 h 582"/>
                <a:gd name="T8" fmla="*/ 70 w 319"/>
                <a:gd name="T9" fmla="*/ 407 h 582"/>
                <a:gd name="T10" fmla="*/ 0 60000 65536"/>
                <a:gd name="T11" fmla="*/ 0 60000 65536"/>
                <a:gd name="T12" fmla="*/ 0 60000 65536"/>
                <a:gd name="T13" fmla="*/ 0 60000 65536"/>
                <a:gd name="T14" fmla="*/ 0 60000 65536"/>
                <a:gd name="T15" fmla="*/ 0 w 319"/>
                <a:gd name="T16" fmla="*/ 0 h 582"/>
                <a:gd name="T17" fmla="*/ 319 w 319"/>
                <a:gd name="T18" fmla="*/ 582 h 582"/>
              </a:gdLst>
              <a:ahLst/>
              <a:cxnLst>
                <a:cxn ang="T10">
                  <a:pos x="T0" y="T1"/>
                </a:cxn>
                <a:cxn ang="T11">
                  <a:pos x="T2" y="T3"/>
                </a:cxn>
                <a:cxn ang="T12">
                  <a:pos x="T4" y="T5"/>
                </a:cxn>
                <a:cxn ang="T13">
                  <a:pos x="T6" y="T7"/>
                </a:cxn>
                <a:cxn ang="T14">
                  <a:pos x="T8" y="T9"/>
                </a:cxn>
              </a:cxnLst>
              <a:rect l="T15" t="T16" r="T17" b="T18"/>
              <a:pathLst>
                <a:path w="319" h="582">
                  <a:moveTo>
                    <a:pt x="35" y="23"/>
                  </a:moveTo>
                  <a:cubicBezTo>
                    <a:pt x="0" y="46"/>
                    <a:pt x="42" y="382"/>
                    <a:pt x="75" y="471"/>
                  </a:cubicBezTo>
                  <a:cubicBezTo>
                    <a:pt x="108" y="560"/>
                    <a:pt x="200" y="582"/>
                    <a:pt x="235" y="559"/>
                  </a:cubicBezTo>
                  <a:cubicBezTo>
                    <a:pt x="270" y="536"/>
                    <a:pt x="319" y="428"/>
                    <a:pt x="283" y="335"/>
                  </a:cubicBezTo>
                  <a:cubicBezTo>
                    <a:pt x="247" y="242"/>
                    <a:pt x="70" y="0"/>
                    <a:pt x="35" y="23"/>
                  </a:cubicBezTo>
                  <a:close/>
                </a:path>
              </a:pathLst>
            </a:custGeom>
            <a:solidFill>
              <a:srgbClr val="FFCC66"/>
            </a:solidFill>
            <a:ln w="9525">
              <a:solidFill>
                <a:schemeClr val="tx1"/>
              </a:solidFill>
              <a:round/>
            </a:ln>
          </p:spPr>
          <p:txBody>
            <a:bodyPr wrap="none" anchor="ctr"/>
            <a:lstStyle/>
            <a:p>
              <a:pPr>
                <a:spcBef>
                  <a:spcPct val="20000"/>
                </a:spcBef>
                <a:buClr>
                  <a:schemeClr val="accent1"/>
                </a:buClr>
                <a:buFont typeface="Wingdings" panose="05000000000000000000" pitchFamily="2" charset="2"/>
                <a:buChar char="Ø"/>
              </a:pPr>
              <a:endParaRPr lang="zh-CN" altLang="en-US"/>
            </a:p>
          </p:txBody>
        </p:sp>
        <p:sp>
          <p:nvSpPr>
            <p:cNvPr id="50" name="Freeform 81"/>
            <p:cNvSpPr/>
            <p:nvPr/>
          </p:nvSpPr>
          <p:spPr bwMode="ltGray">
            <a:xfrm rot="2948518">
              <a:off x="3533" y="1471"/>
              <a:ext cx="958" cy="563"/>
            </a:xfrm>
            <a:custGeom>
              <a:avLst/>
              <a:gdLst>
                <a:gd name="T0" fmla="*/ 132414 w 584"/>
                <a:gd name="T1" fmla="*/ 1968 h 398"/>
                <a:gd name="T2" fmla="*/ 41621 w 584"/>
                <a:gd name="T3" fmla="*/ 4866 h 398"/>
                <a:gd name="T4" fmla="*/ 2853 w 584"/>
                <a:gd name="T5" fmla="*/ 11380 h 398"/>
                <a:gd name="T6" fmla="*/ 24959 w 584"/>
                <a:gd name="T7" fmla="*/ 16467 h 398"/>
                <a:gd name="T8" fmla="*/ 132414 w 584"/>
                <a:gd name="T9" fmla="*/ 1968 h 398"/>
                <a:gd name="T10" fmla="*/ 0 60000 65536"/>
                <a:gd name="T11" fmla="*/ 0 60000 65536"/>
                <a:gd name="T12" fmla="*/ 0 60000 65536"/>
                <a:gd name="T13" fmla="*/ 0 60000 65536"/>
                <a:gd name="T14" fmla="*/ 0 60000 65536"/>
                <a:gd name="T15" fmla="*/ 0 w 584"/>
                <a:gd name="T16" fmla="*/ 0 h 398"/>
                <a:gd name="T17" fmla="*/ 584 w 584"/>
                <a:gd name="T18" fmla="*/ 398 h 398"/>
              </a:gdLst>
              <a:ahLst/>
              <a:cxnLst>
                <a:cxn ang="T10">
                  <a:pos x="T0" y="T1"/>
                </a:cxn>
                <a:cxn ang="T11">
                  <a:pos x="T2" y="T3"/>
                </a:cxn>
                <a:cxn ang="T12">
                  <a:pos x="T4" y="T5"/>
                </a:cxn>
                <a:cxn ang="T13">
                  <a:pos x="T6" y="T7"/>
                </a:cxn>
                <a:cxn ang="T14">
                  <a:pos x="T8" y="T9"/>
                </a:cxn>
              </a:cxnLst>
              <a:rect l="T15" t="T16" r="T17" b="T18"/>
              <a:pathLst>
                <a:path w="584" h="398">
                  <a:moveTo>
                    <a:pt x="572" y="43"/>
                  </a:moveTo>
                  <a:cubicBezTo>
                    <a:pt x="584" y="0"/>
                    <a:pt x="273" y="72"/>
                    <a:pt x="180" y="107"/>
                  </a:cubicBezTo>
                  <a:cubicBezTo>
                    <a:pt x="87" y="142"/>
                    <a:pt x="24" y="208"/>
                    <a:pt x="12" y="251"/>
                  </a:cubicBezTo>
                  <a:cubicBezTo>
                    <a:pt x="0" y="294"/>
                    <a:pt x="19" y="398"/>
                    <a:pt x="108" y="363"/>
                  </a:cubicBezTo>
                  <a:cubicBezTo>
                    <a:pt x="197" y="328"/>
                    <a:pt x="560" y="86"/>
                    <a:pt x="572" y="43"/>
                  </a:cubicBezTo>
                  <a:close/>
                </a:path>
              </a:pathLst>
            </a:custGeom>
            <a:solidFill>
              <a:srgbClr val="FFCC66"/>
            </a:solidFill>
            <a:ln w="9525">
              <a:solidFill>
                <a:schemeClr val="tx1"/>
              </a:solidFill>
              <a:round/>
            </a:ln>
          </p:spPr>
          <p:txBody>
            <a:bodyPr wrap="none" anchor="ctr"/>
            <a:lstStyle/>
            <a:p>
              <a:pPr>
                <a:spcBef>
                  <a:spcPct val="20000"/>
                </a:spcBef>
                <a:buClr>
                  <a:schemeClr val="accent1"/>
                </a:buClr>
                <a:buFont typeface="Wingdings" panose="05000000000000000000" pitchFamily="2" charset="2"/>
                <a:buChar char="Ø"/>
              </a:pPr>
              <a:endParaRPr lang="zh-CN" altLang="en-US"/>
            </a:p>
          </p:txBody>
        </p:sp>
        <p:sp>
          <p:nvSpPr>
            <p:cNvPr id="51" name="Freeform 82"/>
            <p:cNvSpPr/>
            <p:nvPr/>
          </p:nvSpPr>
          <p:spPr bwMode="ltGray">
            <a:xfrm>
              <a:off x="4399" y="1030"/>
              <a:ext cx="386" cy="909"/>
            </a:xfrm>
            <a:custGeom>
              <a:avLst/>
              <a:gdLst>
                <a:gd name="T0" fmla="*/ 31523 w 227"/>
                <a:gd name="T1" fmla="*/ 24130 h 653"/>
                <a:gd name="T2" fmla="*/ 1405 w 227"/>
                <a:gd name="T3" fmla="*/ 10465 h 653"/>
                <a:gd name="T4" fmla="*/ 39841 w 227"/>
                <a:gd name="T5" fmla="*/ 707 h 653"/>
                <a:gd name="T6" fmla="*/ 75545 w 227"/>
                <a:gd name="T7" fmla="*/ 6199 h 653"/>
                <a:gd name="T8" fmla="*/ 31523 w 227"/>
                <a:gd name="T9" fmla="*/ 24130 h 653"/>
                <a:gd name="T10" fmla="*/ 0 60000 65536"/>
                <a:gd name="T11" fmla="*/ 0 60000 65536"/>
                <a:gd name="T12" fmla="*/ 0 60000 65536"/>
                <a:gd name="T13" fmla="*/ 0 60000 65536"/>
                <a:gd name="T14" fmla="*/ 0 60000 65536"/>
                <a:gd name="T15" fmla="*/ 0 w 227"/>
                <a:gd name="T16" fmla="*/ 0 h 653"/>
                <a:gd name="T17" fmla="*/ 227 w 227"/>
                <a:gd name="T18" fmla="*/ 653 h 653"/>
              </a:gdLst>
              <a:ahLst/>
              <a:cxnLst>
                <a:cxn ang="T10">
                  <a:pos x="T0" y="T1"/>
                </a:cxn>
                <a:cxn ang="T11">
                  <a:pos x="T2" y="T3"/>
                </a:cxn>
                <a:cxn ang="T12">
                  <a:pos x="T4" y="T5"/>
                </a:cxn>
                <a:cxn ang="T13">
                  <a:pos x="T6" y="T7"/>
                </a:cxn>
                <a:cxn ang="T14">
                  <a:pos x="T8" y="T9"/>
                </a:cxn>
              </a:cxnLst>
              <a:rect l="T15" t="T16" r="T17" b="T18"/>
              <a:pathLst>
                <a:path w="227" h="653">
                  <a:moveTo>
                    <a:pt x="92" y="634"/>
                  </a:moveTo>
                  <a:cubicBezTo>
                    <a:pt x="56" y="653"/>
                    <a:pt x="0" y="377"/>
                    <a:pt x="4" y="275"/>
                  </a:cubicBezTo>
                  <a:cubicBezTo>
                    <a:pt x="8" y="173"/>
                    <a:pt x="80" y="38"/>
                    <a:pt x="116" y="19"/>
                  </a:cubicBezTo>
                  <a:cubicBezTo>
                    <a:pt x="152" y="0"/>
                    <a:pt x="227" y="61"/>
                    <a:pt x="220" y="163"/>
                  </a:cubicBezTo>
                  <a:cubicBezTo>
                    <a:pt x="213" y="265"/>
                    <a:pt x="128" y="615"/>
                    <a:pt x="92" y="634"/>
                  </a:cubicBezTo>
                  <a:close/>
                </a:path>
              </a:pathLst>
            </a:custGeom>
            <a:solidFill>
              <a:srgbClr val="FFCC66"/>
            </a:solidFill>
            <a:ln w="9525">
              <a:solidFill>
                <a:schemeClr val="tx1"/>
              </a:solidFill>
              <a:round/>
            </a:ln>
          </p:spPr>
          <p:txBody>
            <a:bodyPr wrap="none" anchor="ctr"/>
            <a:lstStyle/>
            <a:p>
              <a:pPr>
                <a:spcBef>
                  <a:spcPct val="20000"/>
                </a:spcBef>
                <a:buClr>
                  <a:schemeClr val="accent1"/>
                </a:buClr>
                <a:buFont typeface="Wingdings" panose="05000000000000000000" pitchFamily="2" charset="2"/>
                <a:buChar char="Ø"/>
              </a:pPr>
              <a:endParaRPr lang="zh-CN" altLang="en-US"/>
            </a:p>
          </p:txBody>
        </p:sp>
        <p:pic>
          <p:nvPicPr>
            <p:cNvPr id="52" name="Picture 83" descr="handybild"/>
            <p:cNvPicPr>
              <a:picLocks noChangeAspect="1" noChangeArrowheads="1"/>
            </p:cNvPicPr>
            <p:nvPr/>
          </p:nvPicPr>
          <p:blipFill>
            <a:blip r:embed="rId1" cstate="print"/>
            <a:srcRect/>
            <a:stretch>
              <a:fillRect/>
            </a:stretch>
          </p:blipFill>
          <p:spPr bwMode="auto">
            <a:xfrm>
              <a:off x="3563" y="1451"/>
              <a:ext cx="288" cy="232"/>
            </a:xfrm>
            <a:prstGeom prst="rect">
              <a:avLst/>
            </a:prstGeom>
            <a:noFill/>
            <a:ln w="9525">
              <a:noFill/>
              <a:miter lim="800000"/>
              <a:headEnd/>
              <a:tailEnd/>
            </a:ln>
          </p:spPr>
        </p:pic>
        <p:pic>
          <p:nvPicPr>
            <p:cNvPr id="53" name="Picture 84" descr="handybild"/>
            <p:cNvPicPr>
              <a:picLocks noChangeAspect="1" noChangeArrowheads="1"/>
            </p:cNvPicPr>
            <p:nvPr/>
          </p:nvPicPr>
          <p:blipFill>
            <a:blip r:embed="rId2" cstate="print"/>
            <a:srcRect/>
            <a:stretch>
              <a:fillRect/>
            </a:stretch>
          </p:blipFill>
          <p:spPr bwMode="auto">
            <a:xfrm>
              <a:off x="4531" y="1040"/>
              <a:ext cx="288" cy="231"/>
            </a:xfrm>
            <a:prstGeom prst="rect">
              <a:avLst/>
            </a:prstGeom>
            <a:noFill/>
            <a:ln w="9525">
              <a:noFill/>
              <a:miter lim="800000"/>
              <a:headEnd/>
              <a:tailEnd/>
            </a:ln>
          </p:spPr>
        </p:pic>
        <p:grpSp>
          <p:nvGrpSpPr>
            <p:cNvPr id="54" name="Group 85"/>
            <p:cNvGrpSpPr/>
            <p:nvPr/>
          </p:nvGrpSpPr>
          <p:grpSpPr bwMode="auto">
            <a:xfrm>
              <a:off x="4274" y="1855"/>
              <a:ext cx="527" cy="539"/>
              <a:chOff x="1140" y="2687"/>
              <a:chExt cx="555" cy="418"/>
            </a:xfrm>
          </p:grpSpPr>
          <p:grpSp>
            <p:nvGrpSpPr>
              <p:cNvPr id="57" name="Group 86"/>
              <p:cNvGrpSpPr/>
              <p:nvPr/>
            </p:nvGrpSpPr>
            <p:grpSpPr bwMode="auto">
              <a:xfrm>
                <a:off x="1351" y="2864"/>
                <a:ext cx="166" cy="241"/>
                <a:chOff x="2901" y="2463"/>
                <a:chExt cx="198" cy="355"/>
              </a:xfrm>
            </p:grpSpPr>
            <p:grpSp>
              <p:nvGrpSpPr>
                <p:cNvPr id="73" name="Group 87"/>
                <p:cNvGrpSpPr/>
                <p:nvPr/>
              </p:nvGrpSpPr>
              <p:grpSpPr bwMode="auto">
                <a:xfrm>
                  <a:off x="2901" y="2473"/>
                  <a:ext cx="129" cy="343"/>
                  <a:chOff x="2901" y="2473"/>
                  <a:chExt cx="129" cy="343"/>
                </a:xfrm>
              </p:grpSpPr>
              <p:sp>
                <p:nvSpPr>
                  <p:cNvPr id="81" name="Line 88"/>
                  <p:cNvSpPr>
                    <a:spLocks noChangeShapeType="1"/>
                  </p:cNvSpPr>
                  <p:nvPr/>
                </p:nvSpPr>
                <p:spPr bwMode="auto">
                  <a:xfrm>
                    <a:off x="2953" y="2473"/>
                    <a:ext cx="45" cy="1"/>
                  </a:xfrm>
                  <a:prstGeom prst="line">
                    <a:avLst/>
                  </a:prstGeom>
                  <a:noFill/>
                  <a:ln w="9525">
                    <a:solidFill>
                      <a:schemeClr val="tx1"/>
                    </a:solidFill>
                    <a:round/>
                  </a:ln>
                </p:spPr>
                <p:txBody>
                  <a:bodyPr/>
                  <a:lstStyle/>
                  <a:p>
                    <a:endParaRPr lang="zh-CN" altLang="en-US"/>
                  </a:p>
                </p:txBody>
              </p:sp>
              <p:sp>
                <p:nvSpPr>
                  <p:cNvPr id="82" name="Line 89"/>
                  <p:cNvSpPr>
                    <a:spLocks noChangeShapeType="1"/>
                  </p:cNvSpPr>
                  <p:nvPr/>
                </p:nvSpPr>
                <p:spPr bwMode="auto">
                  <a:xfrm flipV="1">
                    <a:off x="2938" y="2476"/>
                    <a:ext cx="58" cy="71"/>
                  </a:xfrm>
                  <a:prstGeom prst="line">
                    <a:avLst/>
                  </a:prstGeom>
                  <a:noFill/>
                  <a:ln w="9525">
                    <a:solidFill>
                      <a:schemeClr val="tx1"/>
                    </a:solidFill>
                    <a:round/>
                  </a:ln>
                </p:spPr>
                <p:txBody>
                  <a:bodyPr/>
                  <a:lstStyle/>
                  <a:p>
                    <a:endParaRPr lang="zh-CN" altLang="en-US"/>
                  </a:p>
                </p:txBody>
              </p:sp>
              <p:sp>
                <p:nvSpPr>
                  <p:cNvPr id="83" name="Line 90"/>
                  <p:cNvSpPr>
                    <a:spLocks noChangeShapeType="1"/>
                  </p:cNvSpPr>
                  <p:nvPr/>
                </p:nvSpPr>
                <p:spPr bwMode="auto">
                  <a:xfrm>
                    <a:off x="2937" y="2548"/>
                    <a:ext cx="81" cy="154"/>
                  </a:xfrm>
                  <a:prstGeom prst="line">
                    <a:avLst/>
                  </a:prstGeom>
                  <a:noFill/>
                  <a:ln w="9525">
                    <a:solidFill>
                      <a:schemeClr val="tx1"/>
                    </a:solidFill>
                    <a:round/>
                  </a:ln>
                </p:spPr>
                <p:txBody>
                  <a:bodyPr/>
                  <a:lstStyle/>
                  <a:p>
                    <a:endParaRPr lang="zh-CN" altLang="en-US"/>
                  </a:p>
                </p:txBody>
              </p:sp>
              <p:sp>
                <p:nvSpPr>
                  <p:cNvPr id="84" name="Line 91"/>
                  <p:cNvSpPr>
                    <a:spLocks noChangeShapeType="1"/>
                  </p:cNvSpPr>
                  <p:nvPr/>
                </p:nvSpPr>
                <p:spPr bwMode="auto">
                  <a:xfrm flipV="1">
                    <a:off x="2901" y="2698"/>
                    <a:ext cx="115" cy="116"/>
                  </a:xfrm>
                  <a:prstGeom prst="line">
                    <a:avLst/>
                  </a:prstGeom>
                  <a:noFill/>
                  <a:ln w="9525">
                    <a:solidFill>
                      <a:schemeClr val="tx1"/>
                    </a:solidFill>
                    <a:round/>
                  </a:ln>
                </p:spPr>
                <p:txBody>
                  <a:bodyPr/>
                  <a:lstStyle/>
                  <a:p>
                    <a:endParaRPr lang="zh-CN" altLang="en-US"/>
                  </a:p>
                </p:txBody>
              </p:sp>
              <p:sp>
                <p:nvSpPr>
                  <p:cNvPr id="85" name="Line 92"/>
                  <p:cNvSpPr>
                    <a:spLocks noChangeShapeType="1"/>
                  </p:cNvSpPr>
                  <p:nvPr/>
                </p:nvSpPr>
                <p:spPr bwMode="auto">
                  <a:xfrm>
                    <a:off x="2917" y="2699"/>
                    <a:ext cx="113" cy="117"/>
                  </a:xfrm>
                  <a:prstGeom prst="line">
                    <a:avLst/>
                  </a:prstGeom>
                  <a:noFill/>
                  <a:ln w="9525">
                    <a:solidFill>
                      <a:schemeClr val="tx1"/>
                    </a:solidFill>
                    <a:round/>
                  </a:ln>
                </p:spPr>
                <p:txBody>
                  <a:bodyPr/>
                  <a:lstStyle/>
                  <a:p>
                    <a:endParaRPr lang="zh-CN" altLang="en-US"/>
                  </a:p>
                </p:txBody>
              </p:sp>
              <p:sp>
                <p:nvSpPr>
                  <p:cNvPr id="86" name="Line 93"/>
                  <p:cNvSpPr>
                    <a:spLocks noChangeShapeType="1"/>
                  </p:cNvSpPr>
                  <p:nvPr/>
                </p:nvSpPr>
                <p:spPr bwMode="auto">
                  <a:xfrm flipV="1">
                    <a:off x="2915" y="2549"/>
                    <a:ext cx="89" cy="149"/>
                  </a:xfrm>
                  <a:prstGeom prst="line">
                    <a:avLst/>
                  </a:prstGeom>
                  <a:noFill/>
                  <a:ln w="9525">
                    <a:solidFill>
                      <a:schemeClr val="tx1"/>
                    </a:solidFill>
                    <a:round/>
                  </a:ln>
                </p:spPr>
                <p:txBody>
                  <a:bodyPr/>
                  <a:lstStyle/>
                  <a:p>
                    <a:endParaRPr lang="zh-CN" altLang="en-US"/>
                  </a:p>
                </p:txBody>
              </p:sp>
              <p:sp>
                <p:nvSpPr>
                  <p:cNvPr id="87" name="Line 94"/>
                  <p:cNvSpPr>
                    <a:spLocks noChangeShapeType="1"/>
                  </p:cNvSpPr>
                  <p:nvPr/>
                </p:nvSpPr>
                <p:spPr bwMode="auto">
                  <a:xfrm>
                    <a:off x="2953" y="2473"/>
                    <a:ext cx="53" cy="80"/>
                  </a:xfrm>
                  <a:prstGeom prst="line">
                    <a:avLst/>
                  </a:prstGeom>
                  <a:noFill/>
                  <a:ln w="9525">
                    <a:solidFill>
                      <a:schemeClr val="tx1"/>
                    </a:solidFill>
                    <a:round/>
                  </a:ln>
                </p:spPr>
                <p:txBody>
                  <a:bodyPr/>
                  <a:lstStyle/>
                  <a:p>
                    <a:endParaRPr lang="zh-CN" altLang="en-US"/>
                  </a:p>
                </p:txBody>
              </p:sp>
            </p:grpSp>
            <p:sp>
              <p:nvSpPr>
                <p:cNvPr id="74" name="Line 95"/>
                <p:cNvSpPr>
                  <a:spLocks noChangeShapeType="1"/>
                </p:cNvSpPr>
                <p:nvPr/>
              </p:nvSpPr>
              <p:spPr bwMode="auto">
                <a:xfrm flipV="1">
                  <a:off x="3026" y="2676"/>
                  <a:ext cx="47" cy="142"/>
                </a:xfrm>
                <a:prstGeom prst="line">
                  <a:avLst/>
                </a:prstGeom>
                <a:noFill/>
                <a:ln w="9525">
                  <a:solidFill>
                    <a:schemeClr val="tx1"/>
                  </a:solidFill>
                  <a:round/>
                </a:ln>
              </p:spPr>
              <p:txBody>
                <a:bodyPr/>
                <a:lstStyle/>
                <a:p>
                  <a:endParaRPr lang="zh-CN" altLang="en-US"/>
                </a:p>
              </p:txBody>
            </p:sp>
            <p:sp>
              <p:nvSpPr>
                <p:cNvPr id="75" name="Line 96"/>
                <p:cNvSpPr>
                  <a:spLocks noChangeShapeType="1"/>
                </p:cNvSpPr>
                <p:nvPr/>
              </p:nvSpPr>
              <p:spPr bwMode="auto">
                <a:xfrm>
                  <a:off x="3008" y="2551"/>
                  <a:ext cx="67" cy="127"/>
                </a:xfrm>
                <a:prstGeom prst="line">
                  <a:avLst/>
                </a:prstGeom>
                <a:noFill/>
                <a:ln w="9525">
                  <a:solidFill>
                    <a:schemeClr val="tx1"/>
                  </a:solidFill>
                  <a:round/>
                </a:ln>
              </p:spPr>
              <p:txBody>
                <a:bodyPr/>
                <a:lstStyle/>
                <a:p>
                  <a:endParaRPr lang="zh-CN" altLang="en-US"/>
                </a:p>
              </p:txBody>
            </p:sp>
            <p:sp>
              <p:nvSpPr>
                <p:cNvPr id="76" name="Line 97"/>
                <p:cNvSpPr>
                  <a:spLocks noChangeShapeType="1"/>
                </p:cNvSpPr>
                <p:nvPr/>
              </p:nvSpPr>
              <p:spPr bwMode="auto">
                <a:xfrm flipV="1">
                  <a:off x="3008" y="2464"/>
                  <a:ext cx="16" cy="88"/>
                </a:xfrm>
                <a:prstGeom prst="line">
                  <a:avLst/>
                </a:prstGeom>
                <a:noFill/>
                <a:ln w="9525">
                  <a:solidFill>
                    <a:schemeClr val="tx1"/>
                  </a:solidFill>
                  <a:round/>
                </a:ln>
              </p:spPr>
              <p:txBody>
                <a:bodyPr/>
                <a:lstStyle/>
                <a:p>
                  <a:endParaRPr lang="zh-CN" altLang="en-US"/>
                </a:p>
              </p:txBody>
            </p:sp>
            <p:sp>
              <p:nvSpPr>
                <p:cNvPr id="77" name="Line 98"/>
                <p:cNvSpPr>
                  <a:spLocks noChangeShapeType="1"/>
                </p:cNvSpPr>
                <p:nvPr/>
              </p:nvSpPr>
              <p:spPr bwMode="auto">
                <a:xfrm flipV="1">
                  <a:off x="3000" y="2463"/>
                  <a:ext cx="27" cy="12"/>
                </a:xfrm>
                <a:prstGeom prst="line">
                  <a:avLst/>
                </a:prstGeom>
                <a:noFill/>
                <a:ln w="9525">
                  <a:solidFill>
                    <a:schemeClr val="tx1"/>
                  </a:solidFill>
                  <a:round/>
                </a:ln>
              </p:spPr>
              <p:txBody>
                <a:bodyPr/>
                <a:lstStyle/>
                <a:p>
                  <a:endParaRPr lang="zh-CN" altLang="en-US"/>
                </a:p>
              </p:txBody>
            </p:sp>
            <p:sp>
              <p:nvSpPr>
                <p:cNvPr id="78" name="Line 99"/>
                <p:cNvSpPr>
                  <a:spLocks noChangeShapeType="1"/>
                </p:cNvSpPr>
                <p:nvPr/>
              </p:nvSpPr>
              <p:spPr bwMode="auto">
                <a:xfrm>
                  <a:off x="3000" y="2474"/>
                  <a:ext cx="41" cy="63"/>
                </a:xfrm>
                <a:prstGeom prst="line">
                  <a:avLst/>
                </a:prstGeom>
                <a:noFill/>
                <a:ln w="9525">
                  <a:solidFill>
                    <a:schemeClr val="tx1"/>
                  </a:solidFill>
                  <a:round/>
                </a:ln>
              </p:spPr>
              <p:txBody>
                <a:bodyPr/>
                <a:lstStyle/>
                <a:p>
                  <a:endParaRPr lang="zh-CN" altLang="en-US"/>
                </a:p>
              </p:txBody>
            </p:sp>
            <p:sp>
              <p:nvSpPr>
                <p:cNvPr id="79" name="Line 100"/>
                <p:cNvSpPr>
                  <a:spLocks noChangeShapeType="1"/>
                </p:cNvSpPr>
                <p:nvPr/>
              </p:nvSpPr>
              <p:spPr bwMode="auto">
                <a:xfrm flipV="1">
                  <a:off x="3019" y="2537"/>
                  <a:ext cx="18" cy="163"/>
                </a:xfrm>
                <a:prstGeom prst="line">
                  <a:avLst/>
                </a:prstGeom>
                <a:noFill/>
                <a:ln w="9525">
                  <a:solidFill>
                    <a:schemeClr val="tx1"/>
                  </a:solidFill>
                  <a:round/>
                </a:ln>
              </p:spPr>
              <p:txBody>
                <a:bodyPr/>
                <a:lstStyle/>
                <a:p>
                  <a:endParaRPr lang="zh-CN" altLang="en-US"/>
                </a:p>
              </p:txBody>
            </p:sp>
            <p:sp>
              <p:nvSpPr>
                <p:cNvPr id="80" name="Line 101"/>
                <p:cNvSpPr>
                  <a:spLocks noChangeShapeType="1"/>
                </p:cNvSpPr>
                <p:nvPr/>
              </p:nvSpPr>
              <p:spPr bwMode="auto">
                <a:xfrm>
                  <a:off x="3021" y="2699"/>
                  <a:ext cx="78" cy="74"/>
                </a:xfrm>
                <a:prstGeom prst="line">
                  <a:avLst/>
                </a:prstGeom>
                <a:noFill/>
                <a:ln w="9525">
                  <a:solidFill>
                    <a:schemeClr val="tx1"/>
                  </a:solidFill>
                  <a:round/>
                </a:ln>
              </p:spPr>
              <p:txBody>
                <a:bodyPr/>
                <a:lstStyle/>
                <a:p>
                  <a:endParaRPr lang="zh-CN" altLang="en-US"/>
                </a:p>
              </p:txBody>
            </p:sp>
          </p:grpSp>
          <p:grpSp>
            <p:nvGrpSpPr>
              <p:cNvPr id="58" name="Group 102"/>
              <p:cNvGrpSpPr/>
              <p:nvPr/>
            </p:nvGrpSpPr>
            <p:grpSpPr bwMode="auto">
              <a:xfrm>
                <a:off x="1335" y="2750"/>
                <a:ext cx="162" cy="352"/>
                <a:chOff x="2899" y="2295"/>
                <a:chExt cx="195" cy="519"/>
              </a:xfrm>
            </p:grpSpPr>
            <p:sp>
              <p:nvSpPr>
                <p:cNvPr id="68" name="Line 103"/>
                <p:cNvSpPr>
                  <a:spLocks noChangeShapeType="1"/>
                </p:cNvSpPr>
                <p:nvPr/>
              </p:nvSpPr>
              <p:spPr bwMode="auto">
                <a:xfrm flipV="1">
                  <a:off x="2899" y="2295"/>
                  <a:ext cx="77" cy="515"/>
                </a:xfrm>
                <a:prstGeom prst="line">
                  <a:avLst/>
                </a:prstGeom>
                <a:noFill/>
                <a:ln w="26988">
                  <a:solidFill>
                    <a:schemeClr val="tx1"/>
                  </a:solidFill>
                  <a:round/>
                </a:ln>
              </p:spPr>
              <p:txBody>
                <a:bodyPr/>
                <a:lstStyle/>
                <a:p>
                  <a:endParaRPr lang="zh-CN" altLang="en-US"/>
                </a:p>
              </p:txBody>
            </p:sp>
            <p:sp>
              <p:nvSpPr>
                <p:cNvPr id="69" name="Line 104"/>
                <p:cNvSpPr>
                  <a:spLocks noChangeShapeType="1"/>
                </p:cNvSpPr>
                <p:nvPr/>
              </p:nvSpPr>
              <p:spPr bwMode="auto">
                <a:xfrm>
                  <a:off x="2978" y="2309"/>
                  <a:ext cx="49" cy="505"/>
                </a:xfrm>
                <a:prstGeom prst="line">
                  <a:avLst/>
                </a:prstGeom>
                <a:noFill/>
                <a:ln w="26988">
                  <a:solidFill>
                    <a:schemeClr val="tx1"/>
                  </a:solidFill>
                  <a:round/>
                </a:ln>
              </p:spPr>
              <p:txBody>
                <a:bodyPr/>
                <a:lstStyle/>
                <a:p>
                  <a:endParaRPr lang="zh-CN" altLang="en-US"/>
                </a:p>
              </p:txBody>
            </p:sp>
            <p:sp>
              <p:nvSpPr>
                <p:cNvPr id="70" name="Line 105"/>
                <p:cNvSpPr>
                  <a:spLocks noChangeShapeType="1"/>
                </p:cNvSpPr>
                <p:nvPr/>
              </p:nvSpPr>
              <p:spPr bwMode="auto">
                <a:xfrm flipV="1">
                  <a:off x="3027" y="2771"/>
                  <a:ext cx="65" cy="41"/>
                </a:xfrm>
                <a:prstGeom prst="line">
                  <a:avLst/>
                </a:prstGeom>
                <a:noFill/>
                <a:ln w="26988">
                  <a:solidFill>
                    <a:schemeClr val="tx1"/>
                  </a:solidFill>
                  <a:round/>
                </a:ln>
              </p:spPr>
              <p:txBody>
                <a:bodyPr/>
                <a:lstStyle/>
                <a:p>
                  <a:endParaRPr lang="zh-CN" altLang="en-US"/>
                </a:p>
              </p:txBody>
            </p:sp>
            <p:sp>
              <p:nvSpPr>
                <p:cNvPr id="71" name="Line 106"/>
                <p:cNvSpPr>
                  <a:spLocks noChangeShapeType="1"/>
                </p:cNvSpPr>
                <p:nvPr/>
              </p:nvSpPr>
              <p:spPr bwMode="auto">
                <a:xfrm>
                  <a:off x="2987" y="2305"/>
                  <a:ext cx="107" cy="469"/>
                </a:xfrm>
                <a:prstGeom prst="line">
                  <a:avLst/>
                </a:prstGeom>
                <a:noFill/>
                <a:ln w="26988">
                  <a:solidFill>
                    <a:schemeClr val="tx1"/>
                  </a:solidFill>
                  <a:round/>
                </a:ln>
              </p:spPr>
              <p:txBody>
                <a:bodyPr/>
                <a:lstStyle/>
                <a:p>
                  <a:endParaRPr lang="zh-CN" altLang="en-US"/>
                </a:p>
              </p:txBody>
            </p:sp>
            <p:sp>
              <p:nvSpPr>
                <p:cNvPr id="72" name="Line 107"/>
                <p:cNvSpPr>
                  <a:spLocks noChangeShapeType="1"/>
                </p:cNvSpPr>
                <p:nvPr/>
              </p:nvSpPr>
              <p:spPr bwMode="auto">
                <a:xfrm>
                  <a:off x="2900" y="2810"/>
                  <a:ext cx="130" cy="2"/>
                </a:xfrm>
                <a:prstGeom prst="line">
                  <a:avLst/>
                </a:prstGeom>
                <a:noFill/>
                <a:ln w="26988">
                  <a:solidFill>
                    <a:schemeClr val="tx1"/>
                  </a:solidFill>
                  <a:round/>
                </a:ln>
              </p:spPr>
              <p:txBody>
                <a:bodyPr/>
                <a:lstStyle/>
                <a:p>
                  <a:endParaRPr lang="zh-CN" altLang="en-US"/>
                </a:p>
              </p:txBody>
            </p:sp>
          </p:grpSp>
          <p:sp>
            <p:nvSpPr>
              <p:cNvPr id="59" name="Oval 108"/>
              <p:cNvSpPr>
                <a:spLocks noChangeArrowheads="1"/>
              </p:cNvSpPr>
              <p:nvPr/>
            </p:nvSpPr>
            <p:spPr bwMode="auto">
              <a:xfrm>
                <a:off x="1383" y="2738"/>
                <a:ext cx="47" cy="42"/>
              </a:xfrm>
              <a:prstGeom prst="ellipse">
                <a:avLst/>
              </a:prstGeom>
              <a:noFill/>
              <a:ln w="9525">
                <a:solidFill>
                  <a:schemeClr val="tx1"/>
                </a:solidFill>
                <a:round/>
              </a:ln>
            </p:spPr>
            <p:txBody>
              <a:bodyPr/>
              <a:lstStyle/>
              <a:p>
                <a:pPr>
                  <a:spcBef>
                    <a:spcPct val="20000"/>
                  </a:spcBef>
                  <a:buClr>
                    <a:schemeClr val="accent1"/>
                  </a:buClr>
                  <a:buFont typeface="Wingdings" panose="05000000000000000000" pitchFamily="2" charset="2"/>
                  <a:buChar char="Ø"/>
                </a:pPr>
                <a:endParaRPr lang="zh-CN" altLang="en-US"/>
              </a:p>
            </p:txBody>
          </p:sp>
          <p:sp>
            <p:nvSpPr>
              <p:cNvPr id="60" name="Arc 109"/>
              <p:cNvSpPr/>
              <p:nvPr/>
            </p:nvSpPr>
            <p:spPr bwMode="auto">
              <a:xfrm>
                <a:off x="1574" y="2687"/>
                <a:ext cx="121" cy="215"/>
              </a:xfrm>
              <a:custGeom>
                <a:avLst/>
                <a:gdLst>
                  <a:gd name="T0" fmla="*/ 0 w 21600"/>
                  <a:gd name="T1" fmla="*/ 0 h 42056"/>
                  <a:gd name="T2" fmla="*/ 0 w 21600"/>
                  <a:gd name="T3" fmla="*/ 0 h 42056"/>
                  <a:gd name="T4" fmla="*/ 0 w 21600"/>
                  <a:gd name="T5" fmla="*/ 0 h 42056"/>
                  <a:gd name="T6" fmla="*/ 0 60000 65536"/>
                  <a:gd name="T7" fmla="*/ 0 60000 65536"/>
                  <a:gd name="T8" fmla="*/ 0 60000 65536"/>
                  <a:gd name="T9" fmla="*/ 0 w 21600"/>
                  <a:gd name="T10" fmla="*/ 0 h 42056"/>
                  <a:gd name="T11" fmla="*/ 21600 w 21600"/>
                  <a:gd name="T12" fmla="*/ 42056 h 42056"/>
                </a:gdLst>
                <a:ahLst/>
                <a:cxnLst>
                  <a:cxn ang="T6">
                    <a:pos x="T0" y="T1"/>
                  </a:cxn>
                  <a:cxn ang="T7">
                    <a:pos x="T2" y="T3"/>
                  </a:cxn>
                  <a:cxn ang="T8">
                    <a:pos x="T4" y="T5"/>
                  </a:cxn>
                </a:cxnLst>
                <a:rect l="T9" t="T10" r="T11" b="T12"/>
                <a:pathLst>
                  <a:path w="21600" h="42056" fill="none" extrusionOk="0">
                    <a:moveTo>
                      <a:pt x="4209" y="0"/>
                    </a:moveTo>
                    <a:cubicBezTo>
                      <a:pt x="14318" y="2009"/>
                      <a:pt x="21600" y="10879"/>
                      <a:pt x="21600" y="21186"/>
                    </a:cubicBezTo>
                    <a:cubicBezTo>
                      <a:pt x="21600" y="30970"/>
                      <a:pt x="15023" y="39532"/>
                      <a:pt x="5569" y="42055"/>
                    </a:cubicBezTo>
                  </a:path>
                  <a:path w="21600" h="42056" stroke="0" extrusionOk="0">
                    <a:moveTo>
                      <a:pt x="4209" y="0"/>
                    </a:moveTo>
                    <a:cubicBezTo>
                      <a:pt x="14318" y="2009"/>
                      <a:pt x="21600" y="10879"/>
                      <a:pt x="21600" y="21186"/>
                    </a:cubicBezTo>
                    <a:cubicBezTo>
                      <a:pt x="21600" y="30970"/>
                      <a:pt x="15023" y="39532"/>
                      <a:pt x="5569" y="42055"/>
                    </a:cubicBezTo>
                    <a:lnTo>
                      <a:pt x="0" y="21186"/>
                    </a:lnTo>
                    <a:close/>
                  </a:path>
                </a:pathLst>
              </a:custGeom>
              <a:noFill/>
              <a:ln w="9525">
                <a:solidFill>
                  <a:schemeClr val="tx1"/>
                </a:solidFill>
                <a:round/>
              </a:ln>
            </p:spPr>
            <p:txBody>
              <a:bodyPr/>
              <a:lstStyle/>
              <a:p>
                <a:pPr>
                  <a:spcBef>
                    <a:spcPct val="20000"/>
                  </a:spcBef>
                  <a:buClr>
                    <a:schemeClr val="accent1"/>
                  </a:buClr>
                  <a:buFont typeface="Wingdings" panose="05000000000000000000" pitchFamily="2" charset="2"/>
                  <a:buChar char="Ø"/>
                </a:pPr>
                <a:endParaRPr lang="zh-CN" altLang="en-US"/>
              </a:p>
            </p:txBody>
          </p:sp>
          <p:sp>
            <p:nvSpPr>
              <p:cNvPr id="61" name="Arc 110"/>
              <p:cNvSpPr/>
              <p:nvPr/>
            </p:nvSpPr>
            <p:spPr bwMode="auto">
              <a:xfrm>
                <a:off x="1522" y="2701"/>
                <a:ext cx="105" cy="186"/>
              </a:xfrm>
              <a:custGeom>
                <a:avLst/>
                <a:gdLst>
                  <a:gd name="T0" fmla="*/ 0 w 21600"/>
                  <a:gd name="T1" fmla="*/ 0 h 42057"/>
                  <a:gd name="T2" fmla="*/ 0 w 21600"/>
                  <a:gd name="T3" fmla="*/ 0 h 42057"/>
                  <a:gd name="T4" fmla="*/ 0 w 21600"/>
                  <a:gd name="T5" fmla="*/ 0 h 42057"/>
                  <a:gd name="T6" fmla="*/ 0 60000 65536"/>
                  <a:gd name="T7" fmla="*/ 0 60000 65536"/>
                  <a:gd name="T8" fmla="*/ 0 60000 65536"/>
                  <a:gd name="T9" fmla="*/ 0 w 21600"/>
                  <a:gd name="T10" fmla="*/ 0 h 42057"/>
                  <a:gd name="T11" fmla="*/ 21600 w 21600"/>
                  <a:gd name="T12" fmla="*/ 42057 h 42057"/>
                </a:gdLst>
                <a:ahLst/>
                <a:cxnLst>
                  <a:cxn ang="T6">
                    <a:pos x="T0" y="T1"/>
                  </a:cxn>
                  <a:cxn ang="T7">
                    <a:pos x="T2" y="T3"/>
                  </a:cxn>
                  <a:cxn ang="T8">
                    <a:pos x="T4" y="T5"/>
                  </a:cxn>
                </a:cxnLst>
                <a:rect l="T9" t="T10" r="T11" b="T12"/>
                <a:pathLst>
                  <a:path w="21600" h="42057" fill="none" extrusionOk="0">
                    <a:moveTo>
                      <a:pt x="4177" y="-1"/>
                    </a:moveTo>
                    <a:cubicBezTo>
                      <a:pt x="14301" y="1995"/>
                      <a:pt x="21600" y="10873"/>
                      <a:pt x="21600" y="21192"/>
                    </a:cubicBezTo>
                    <a:cubicBezTo>
                      <a:pt x="21600" y="30969"/>
                      <a:pt x="15031" y="39528"/>
                      <a:pt x="5586" y="42057"/>
                    </a:cubicBezTo>
                  </a:path>
                  <a:path w="21600" h="42057" stroke="0" extrusionOk="0">
                    <a:moveTo>
                      <a:pt x="4177" y="-1"/>
                    </a:moveTo>
                    <a:cubicBezTo>
                      <a:pt x="14301" y="1995"/>
                      <a:pt x="21600" y="10873"/>
                      <a:pt x="21600" y="21192"/>
                    </a:cubicBezTo>
                    <a:cubicBezTo>
                      <a:pt x="21600" y="30969"/>
                      <a:pt x="15031" y="39528"/>
                      <a:pt x="5586" y="42057"/>
                    </a:cubicBezTo>
                    <a:lnTo>
                      <a:pt x="0" y="21192"/>
                    </a:lnTo>
                    <a:close/>
                  </a:path>
                </a:pathLst>
              </a:custGeom>
              <a:noFill/>
              <a:ln w="9525">
                <a:solidFill>
                  <a:schemeClr val="tx1"/>
                </a:solidFill>
                <a:round/>
              </a:ln>
            </p:spPr>
            <p:txBody>
              <a:bodyPr/>
              <a:lstStyle/>
              <a:p>
                <a:pPr>
                  <a:spcBef>
                    <a:spcPct val="20000"/>
                  </a:spcBef>
                  <a:buClr>
                    <a:schemeClr val="accent1"/>
                  </a:buClr>
                  <a:buFont typeface="Wingdings" panose="05000000000000000000" pitchFamily="2" charset="2"/>
                  <a:buChar char="Ø"/>
                </a:pPr>
                <a:endParaRPr lang="zh-CN" altLang="en-US"/>
              </a:p>
            </p:txBody>
          </p:sp>
          <p:sp>
            <p:nvSpPr>
              <p:cNvPr id="62" name="Arc 111"/>
              <p:cNvSpPr/>
              <p:nvPr/>
            </p:nvSpPr>
            <p:spPr bwMode="auto">
              <a:xfrm>
                <a:off x="1480" y="2725"/>
                <a:ext cx="90" cy="146"/>
              </a:xfrm>
              <a:custGeom>
                <a:avLst/>
                <a:gdLst>
                  <a:gd name="T0" fmla="*/ 0 w 21600"/>
                  <a:gd name="T1" fmla="*/ 0 h 42008"/>
                  <a:gd name="T2" fmla="*/ 0 w 21600"/>
                  <a:gd name="T3" fmla="*/ 0 h 42008"/>
                  <a:gd name="T4" fmla="*/ 0 w 21600"/>
                  <a:gd name="T5" fmla="*/ 0 h 42008"/>
                  <a:gd name="T6" fmla="*/ 0 60000 65536"/>
                  <a:gd name="T7" fmla="*/ 0 60000 65536"/>
                  <a:gd name="T8" fmla="*/ 0 60000 65536"/>
                  <a:gd name="T9" fmla="*/ 0 w 21600"/>
                  <a:gd name="T10" fmla="*/ 0 h 42008"/>
                  <a:gd name="T11" fmla="*/ 21600 w 21600"/>
                  <a:gd name="T12" fmla="*/ 42008 h 42008"/>
                </a:gdLst>
                <a:ahLst/>
                <a:cxnLst>
                  <a:cxn ang="T6">
                    <a:pos x="T0" y="T1"/>
                  </a:cxn>
                  <a:cxn ang="T7">
                    <a:pos x="T2" y="T3"/>
                  </a:cxn>
                  <a:cxn ang="T8">
                    <a:pos x="T4" y="T5"/>
                  </a:cxn>
                </a:cxnLst>
                <a:rect l="T9" t="T10" r="T11" b="T12"/>
                <a:pathLst>
                  <a:path w="21600" h="42008" fill="none" extrusionOk="0">
                    <a:moveTo>
                      <a:pt x="4273" y="0"/>
                    </a:moveTo>
                    <a:cubicBezTo>
                      <a:pt x="14352" y="2034"/>
                      <a:pt x="21600" y="10891"/>
                      <a:pt x="21600" y="21173"/>
                    </a:cubicBezTo>
                    <a:cubicBezTo>
                      <a:pt x="21600" y="30907"/>
                      <a:pt x="15088" y="39439"/>
                      <a:pt x="5697" y="42007"/>
                    </a:cubicBezTo>
                  </a:path>
                  <a:path w="21600" h="42008" stroke="0" extrusionOk="0">
                    <a:moveTo>
                      <a:pt x="4273" y="0"/>
                    </a:moveTo>
                    <a:cubicBezTo>
                      <a:pt x="14352" y="2034"/>
                      <a:pt x="21600" y="10891"/>
                      <a:pt x="21600" y="21173"/>
                    </a:cubicBezTo>
                    <a:cubicBezTo>
                      <a:pt x="21600" y="30907"/>
                      <a:pt x="15088" y="39439"/>
                      <a:pt x="5697" y="42007"/>
                    </a:cubicBezTo>
                    <a:lnTo>
                      <a:pt x="0" y="21173"/>
                    </a:lnTo>
                    <a:close/>
                  </a:path>
                </a:pathLst>
              </a:custGeom>
              <a:noFill/>
              <a:ln w="9525">
                <a:solidFill>
                  <a:schemeClr val="tx1"/>
                </a:solidFill>
                <a:round/>
              </a:ln>
            </p:spPr>
            <p:txBody>
              <a:bodyPr/>
              <a:lstStyle/>
              <a:p>
                <a:pPr>
                  <a:spcBef>
                    <a:spcPct val="20000"/>
                  </a:spcBef>
                  <a:buClr>
                    <a:schemeClr val="accent1"/>
                  </a:buClr>
                  <a:buFont typeface="Wingdings" panose="05000000000000000000" pitchFamily="2" charset="2"/>
                  <a:buChar char="Ø"/>
                </a:pPr>
                <a:endParaRPr lang="zh-CN" altLang="en-US"/>
              </a:p>
            </p:txBody>
          </p:sp>
          <p:sp>
            <p:nvSpPr>
              <p:cNvPr id="63" name="Arc 112"/>
              <p:cNvSpPr/>
              <p:nvPr/>
            </p:nvSpPr>
            <p:spPr bwMode="auto">
              <a:xfrm>
                <a:off x="1463" y="2747"/>
                <a:ext cx="54" cy="109"/>
              </a:xfrm>
              <a:custGeom>
                <a:avLst/>
                <a:gdLst>
                  <a:gd name="T0" fmla="*/ 0 w 21600"/>
                  <a:gd name="T1" fmla="*/ 0 h 42051"/>
                  <a:gd name="T2" fmla="*/ 0 w 21600"/>
                  <a:gd name="T3" fmla="*/ 0 h 42051"/>
                  <a:gd name="T4" fmla="*/ 0 w 21600"/>
                  <a:gd name="T5" fmla="*/ 0 h 42051"/>
                  <a:gd name="T6" fmla="*/ 0 60000 65536"/>
                  <a:gd name="T7" fmla="*/ 0 60000 65536"/>
                  <a:gd name="T8" fmla="*/ 0 60000 65536"/>
                  <a:gd name="T9" fmla="*/ 0 w 21600"/>
                  <a:gd name="T10" fmla="*/ 0 h 42051"/>
                  <a:gd name="T11" fmla="*/ 21600 w 21600"/>
                  <a:gd name="T12" fmla="*/ 42051 h 42051"/>
                </a:gdLst>
                <a:ahLst/>
                <a:cxnLst>
                  <a:cxn ang="T6">
                    <a:pos x="T0" y="T1"/>
                  </a:cxn>
                  <a:cxn ang="T7">
                    <a:pos x="T2" y="T3"/>
                  </a:cxn>
                  <a:cxn ang="T8">
                    <a:pos x="T4" y="T5"/>
                  </a:cxn>
                </a:cxnLst>
                <a:rect l="T9" t="T10" r="T11" b="T12"/>
                <a:pathLst>
                  <a:path w="21600" h="42051" fill="none" extrusionOk="0">
                    <a:moveTo>
                      <a:pt x="4225" y="0"/>
                    </a:moveTo>
                    <a:cubicBezTo>
                      <a:pt x="14327" y="2015"/>
                      <a:pt x="21600" y="10882"/>
                      <a:pt x="21600" y="21183"/>
                    </a:cubicBezTo>
                    <a:cubicBezTo>
                      <a:pt x="21600" y="30964"/>
                      <a:pt x="15026" y="39525"/>
                      <a:pt x="5576" y="42050"/>
                    </a:cubicBezTo>
                  </a:path>
                  <a:path w="21600" h="42051" stroke="0" extrusionOk="0">
                    <a:moveTo>
                      <a:pt x="4225" y="0"/>
                    </a:moveTo>
                    <a:cubicBezTo>
                      <a:pt x="14327" y="2015"/>
                      <a:pt x="21600" y="10882"/>
                      <a:pt x="21600" y="21183"/>
                    </a:cubicBezTo>
                    <a:cubicBezTo>
                      <a:pt x="21600" y="30964"/>
                      <a:pt x="15026" y="39525"/>
                      <a:pt x="5576" y="42050"/>
                    </a:cubicBezTo>
                    <a:lnTo>
                      <a:pt x="0" y="21183"/>
                    </a:lnTo>
                    <a:close/>
                  </a:path>
                </a:pathLst>
              </a:custGeom>
              <a:noFill/>
              <a:ln w="9525">
                <a:solidFill>
                  <a:schemeClr val="tx1"/>
                </a:solidFill>
                <a:round/>
              </a:ln>
            </p:spPr>
            <p:txBody>
              <a:bodyPr/>
              <a:lstStyle/>
              <a:p>
                <a:pPr>
                  <a:spcBef>
                    <a:spcPct val="20000"/>
                  </a:spcBef>
                  <a:buClr>
                    <a:schemeClr val="accent1"/>
                  </a:buClr>
                  <a:buFont typeface="Wingdings" panose="05000000000000000000" pitchFamily="2" charset="2"/>
                  <a:buChar char="Ø"/>
                </a:pPr>
                <a:endParaRPr lang="zh-CN" altLang="en-US"/>
              </a:p>
            </p:txBody>
          </p:sp>
          <p:sp>
            <p:nvSpPr>
              <p:cNvPr id="64" name="Arc 113"/>
              <p:cNvSpPr/>
              <p:nvPr/>
            </p:nvSpPr>
            <p:spPr bwMode="auto">
              <a:xfrm flipH="1">
                <a:off x="1140" y="2687"/>
                <a:ext cx="121" cy="215"/>
              </a:xfrm>
              <a:custGeom>
                <a:avLst/>
                <a:gdLst>
                  <a:gd name="T0" fmla="*/ 0 w 21600"/>
                  <a:gd name="T1" fmla="*/ 0 h 42056"/>
                  <a:gd name="T2" fmla="*/ 0 w 21600"/>
                  <a:gd name="T3" fmla="*/ 0 h 42056"/>
                  <a:gd name="T4" fmla="*/ 0 w 21600"/>
                  <a:gd name="T5" fmla="*/ 0 h 42056"/>
                  <a:gd name="T6" fmla="*/ 0 60000 65536"/>
                  <a:gd name="T7" fmla="*/ 0 60000 65536"/>
                  <a:gd name="T8" fmla="*/ 0 60000 65536"/>
                  <a:gd name="T9" fmla="*/ 0 w 21600"/>
                  <a:gd name="T10" fmla="*/ 0 h 42056"/>
                  <a:gd name="T11" fmla="*/ 21600 w 21600"/>
                  <a:gd name="T12" fmla="*/ 42056 h 42056"/>
                </a:gdLst>
                <a:ahLst/>
                <a:cxnLst>
                  <a:cxn ang="T6">
                    <a:pos x="T0" y="T1"/>
                  </a:cxn>
                  <a:cxn ang="T7">
                    <a:pos x="T2" y="T3"/>
                  </a:cxn>
                  <a:cxn ang="T8">
                    <a:pos x="T4" y="T5"/>
                  </a:cxn>
                </a:cxnLst>
                <a:rect l="T9" t="T10" r="T11" b="T12"/>
                <a:pathLst>
                  <a:path w="21600" h="42056" fill="none" extrusionOk="0">
                    <a:moveTo>
                      <a:pt x="4209" y="0"/>
                    </a:moveTo>
                    <a:cubicBezTo>
                      <a:pt x="14318" y="2009"/>
                      <a:pt x="21600" y="10879"/>
                      <a:pt x="21600" y="21186"/>
                    </a:cubicBezTo>
                    <a:cubicBezTo>
                      <a:pt x="21600" y="30970"/>
                      <a:pt x="15023" y="39532"/>
                      <a:pt x="5569" y="42055"/>
                    </a:cubicBezTo>
                  </a:path>
                  <a:path w="21600" h="42056" stroke="0" extrusionOk="0">
                    <a:moveTo>
                      <a:pt x="4209" y="0"/>
                    </a:moveTo>
                    <a:cubicBezTo>
                      <a:pt x="14318" y="2009"/>
                      <a:pt x="21600" y="10879"/>
                      <a:pt x="21600" y="21186"/>
                    </a:cubicBezTo>
                    <a:cubicBezTo>
                      <a:pt x="21600" y="30970"/>
                      <a:pt x="15023" y="39532"/>
                      <a:pt x="5569" y="42055"/>
                    </a:cubicBezTo>
                    <a:lnTo>
                      <a:pt x="0" y="21186"/>
                    </a:lnTo>
                    <a:close/>
                  </a:path>
                </a:pathLst>
              </a:custGeom>
              <a:noFill/>
              <a:ln w="9525">
                <a:solidFill>
                  <a:schemeClr val="tx1"/>
                </a:solidFill>
                <a:round/>
              </a:ln>
            </p:spPr>
            <p:txBody>
              <a:bodyPr/>
              <a:lstStyle/>
              <a:p>
                <a:pPr>
                  <a:spcBef>
                    <a:spcPct val="20000"/>
                  </a:spcBef>
                  <a:buClr>
                    <a:schemeClr val="accent1"/>
                  </a:buClr>
                  <a:buFont typeface="Wingdings" panose="05000000000000000000" pitchFamily="2" charset="2"/>
                  <a:buChar char="Ø"/>
                </a:pPr>
                <a:endParaRPr lang="zh-CN" altLang="en-US"/>
              </a:p>
            </p:txBody>
          </p:sp>
          <p:sp>
            <p:nvSpPr>
              <p:cNvPr id="65" name="Arc 114"/>
              <p:cNvSpPr/>
              <p:nvPr/>
            </p:nvSpPr>
            <p:spPr bwMode="auto">
              <a:xfrm flipH="1">
                <a:off x="1208" y="2701"/>
                <a:ext cx="105" cy="186"/>
              </a:xfrm>
              <a:custGeom>
                <a:avLst/>
                <a:gdLst>
                  <a:gd name="T0" fmla="*/ 0 w 21600"/>
                  <a:gd name="T1" fmla="*/ 0 h 42057"/>
                  <a:gd name="T2" fmla="*/ 0 w 21600"/>
                  <a:gd name="T3" fmla="*/ 0 h 42057"/>
                  <a:gd name="T4" fmla="*/ 0 w 21600"/>
                  <a:gd name="T5" fmla="*/ 0 h 42057"/>
                  <a:gd name="T6" fmla="*/ 0 60000 65536"/>
                  <a:gd name="T7" fmla="*/ 0 60000 65536"/>
                  <a:gd name="T8" fmla="*/ 0 60000 65536"/>
                  <a:gd name="T9" fmla="*/ 0 w 21600"/>
                  <a:gd name="T10" fmla="*/ 0 h 42057"/>
                  <a:gd name="T11" fmla="*/ 21600 w 21600"/>
                  <a:gd name="T12" fmla="*/ 42057 h 42057"/>
                </a:gdLst>
                <a:ahLst/>
                <a:cxnLst>
                  <a:cxn ang="T6">
                    <a:pos x="T0" y="T1"/>
                  </a:cxn>
                  <a:cxn ang="T7">
                    <a:pos x="T2" y="T3"/>
                  </a:cxn>
                  <a:cxn ang="T8">
                    <a:pos x="T4" y="T5"/>
                  </a:cxn>
                </a:cxnLst>
                <a:rect l="T9" t="T10" r="T11" b="T12"/>
                <a:pathLst>
                  <a:path w="21600" h="42057" fill="none" extrusionOk="0">
                    <a:moveTo>
                      <a:pt x="4177" y="-1"/>
                    </a:moveTo>
                    <a:cubicBezTo>
                      <a:pt x="14301" y="1995"/>
                      <a:pt x="21600" y="10873"/>
                      <a:pt x="21600" y="21192"/>
                    </a:cubicBezTo>
                    <a:cubicBezTo>
                      <a:pt x="21600" y="30969"/>
                      <a:pt x="15031" y="39528"/>
                      <a:pt x="5586" y="42057"/>
                    </a:cubicBezTo>
                  </a:path>
                  <a:path w="21600" h="42057" stroke="0" extrusionOk="0">
                    <a:moveTo>
                      <a:pt x="4177" y="-1"/>
                    </a:moveTo>
                    <a:cubicBezTo>
                      <a:pt x="14301" y="1995"/>
                      <a:pt x="21600" y="10873"/>
                      <a:pt x="21600" y="21192"/>
                    </a:cubicBezTo>
                    <a:cubicBezTo>
                      <a:pt x="21600" y="30969"/>
                      <a:pt x="15031" y="39528"/>
                      <a:pt x="5586" y="42057"/>
                    </a:cubicBezTo>
                    <a:lnTo>
                      <a:pt x="0" y="21192"/>
                    </a:lnTo>
                    <a:close/>
                  </a:path>
                </a:pathLst>
              </a:custGeom>
              <a:noFill/>
              <a:ln w="9525">
                <a:solidFill>
                  <a:schemeClr val="tx1"/>
                </a:solidFill>
                <a:round/>
              </a:ln>
            </p:spPr>
            <p:txBody>
              <a:bodyPr/>
              <a:lstStyle/>
              <a:p>
                <a:pPr>
                  <a:spcBef>
                    <a:spcPct val="20000"/>
                  </a:spcBef>
                  <a:buClr>
                    <a:schemeClr val="accent1"/>
                  </a:buClr>
                  <a:buFont typeface="Wingdings" panose="05000000000000000000" pitchFamily="2" charset="2"/>
                  <a:buChar char="Ø"/>
                </a:pPr>
                <a:endParaRPr lang="zh-CN" altLang="en-US"/>
              </a:p>
            </p:txBody>
          </p:sp>
          <p:sp>
            <p:nvSpPr>
              <p:cNvPr id="66" name="Arc 115"/>
              <p:cNvSpPr/>
              <p:nvPr/>
            </p:nvSpPr>
            <p:spPr bwMode="auto">
              <a:xfrm flipH="1">
                <a:off x="1265" y="2725"/>
                <a:ext cx="90" cy="146"/>
              </a:xfrm>
              <a:custGeom>
                <a:avLst/>
                <a:gdLst>
                  <a:gd name="T0" fmla="*/ 0 w 21600"/>
                  <a:gd name="T1" fmla="*/ 0 h 42008"/>
                  <a:gd name="T2" fmla="*/ 0 w 21600"/>
                  <a:gd name="T3" fmla="*/ 0 h 42008"/>
                  <a:gd name="T4" fmla="*/ 0 w 21600"/>
                  <a:gd name="T5" fmla="*/ 0 h 42008"/>
                  <a:gd name="T6" fmla="*/ 0 60000 65536"/>
                  <a:gd name="T7" fmla="*/ 0 60000 65536"/>
                  <a:gd name="T8" fmla="*/ 0 60000 65536"/>
                  <a:gd name="T9" fmla="*/ 0 w 21600"/>
                  <a:gd name="T10" fmla="*/ 0 h 42008"/>
                  <a:gd name="T11" fmla="*/ 21600 w 21600"/>
                  <a:gd name="T12" fmla="*/ 42008 h 42008"/>
                </a:gdLst>
                <a:ahLst/>
                <a:cxnLst>
                  <a:cxn ang="T6">
                    <a:pos x="T0" y="T1"/>
                  </a:cxn>
                  <a:cxn ang="T7">
                    <a:pos x="T2" y="T3"/>
                  </a:cxn>
                  <a:cxn ang="T8">
                    <a:pos x="T4" y="T5"/>
                  </a:cxn>
                </a:cxnLst>
                <a:rect l="T9" t="T10" r="T11" b="T12"/>
                <a:pathLst>
                  <a:path w="21600" h="42008" fill="none" extrusionOk="0">
                    <a:moveTo>
                      <a:pt x="4273" y="0"/>
                    </a:moveTo>
                    <a:cubicBezTo>
                      <a:pt x="14352" y="2034"/>
                      <a:pt x="21600" y="10891"/>
                      <a:pt x="21600" y="21173"/>
                    </a:cubicBezTo>
                    <a:cubicBezTo>
                      <a:pt x="21600" y="30907"/>
                      <a:pt x="15088" y="39439"/>
                      <a:pt x="5697" y="42007"/>
                    </a:cubicBezTo>
                  </a:path>
                  <a:path w="21600" h="42008" stroke="0" extrusionOk="0">
                    <a:moveTo>
                      <a:pt x="4273" y="0"/>
                    </a:moveTo>
                    <a:cubicBezTo>
                      <a:pt x="14352" y="2034"/>
                      <a:pt x="21600" y="10891"/>
                      <a:pt x="21600" y="21173"/>
                    </a:cubicBezTo>
                    <a:cubicBezTo>
                      <a:pt x="21600" y="30907"/>
                      <a:pt x="15088" y="39439"/>
                      <a:pt x="5697" y="42007"/>
                    </a:cubicBezTo>
                    <a:lnTo>
                      <a:pt x="0" y="21173"/>
                    </a:lnTo>
                    <a:close/>
                  </a:path>
                </a:pathLst>
              </a:custGeom>
              <a:noFill/>
              <a:ln w="9525">
                <a:solidFill>
                  <a:schemeClr val="tx1"/>
                </a:solidFill>
                <a:round/>
              </a:ln>
            </p:spPr>
            <p:txBody>
              <a:bodyPr/>
              <a:lstStyle/>
              <a:p>
                <a:pPr>
                  <a:spcBef>
                    <a:spcPct val="20000"/>
                  </a:spcBef>
                  <a:buClr>
                    <a:schemeClr val="accent1"/>
                  </a:buClr>
                  <a:buFont typeface="Wingdings" panose="05000000000000000000" pitchFamily="2" charset="2"/>
                  <a:buChar char="Ø"/>
                </a:pPr>
                <a:endParaRPr lang="zh-CN" altLang="en-US"/>
              </a:p>
            </p:txBody>
          </p:sp>
          <p:sp>
            <p:nvSpPr>
              <p:cNvPr id="67" name="Arc 116"/>
              <p:cNvSpPr/>
              <p:nvPr/>
            </p:nvSpPr>
            <p:spPr bwMode="auto">
              <a:xfrm flipH="1">
                <a:off x="1318" y="2747"/>
                <a:ext cx="54" cy="109"/>
              </a:xfrm>
              <a:custGeom>
                <a:avLst/>
                <a:gdLst>
                  <a:gd name="T0" fmla="*/ 0 w 21600"/>
                  <a:gd name="T1" fmla="*/ 0 h 42051"/>
                  <a:gd name="T2" fmla="*/ 0 w 21600"/>
                  <a:gd name="T3" fmla="*/ 0 h 42051"/>
                  <a:gd name="T4" fmla="*/ 0 w 21600"/>
                  <a:gd name="T5" fmla="*/ 0 h 42051"/>
                  <a:gd name="T6" fmla="*/ 0 60000 65536"/>
                  <a:gd name="T7" fmla="*/ 0 60000 65536"/>
                  <a:gd name="T8" fmla="*/ 0 60000 65536"/>
                  <a:gd name="T9" fmla="*/ 0 w 21600"/>
                  <a:gd name="T10" fmla="*/ 0 h 42051"/>
                  <a:gd name="T11" fmla="*/ 21600 w 21600"/>
                  <a:gd name="T12" fmla="*/ 42051 h 42051"/>
                </a:gdLst>
                <a:ahLst/>
                <a:cxnLst>
                  <a:cxn ang="T6">
                    <a:pos x="T0" y="T1"/>
                  </a:cxn>
                  <a:cxn ang="T7">
                    <a:pos x="T2" y="T3"/>
                  </a:cxn>
                  <a:cxn ang="T8">
                    <a:pos x="T4" y="T5"/>
                  </a:cxn>
                </a:cxnLst>
                <a:rect l="T9" t="T10" r="T11" b="T12"/>
                <a:pathLst>
                  <a:path w="21600" h="42051" fill="none" extrusionOk="0">
                    <a:moveTo>
                      <a:pt x="4225" y="0"/>
                    </a:moveTo>
                    <a:cubicBezTo>
                      <a:pt x="14327" y="2015"/>
                      <a:pt x="21600" y="10882"/>
                      <a:pt x="21600" y="21183"/>
                    </a:cubicBezTo>
                    <a:cubicBezTo>
                      <a:pt x="21600" y="30964"/>
                      <a:pt x="15026" y="39525"/>
                      <a:pt x="5576" y="42050"/>
                    </a:cubicBezTo>
                  </a:path>
                  <a:path w="21600" h="42051" stroke="0" extrusionOk="0">
                    <a:moveTo>
                      <a:pt x="4225" y="0"/>
                    </a:moveTo>
                    <a:cubicBezTo>
                      <a:pt x="14327" y="2015"/>
                      <a:pt x="21600" y="10882"/>
                      <a:pt x="21600" y="21183"/>
                    </a:cubicBezTo>
                    <a:cubicBezTo>
                      <a:pt x="21600" y="30964"/>
                      <a:pt x="15026" y="39525"/>
                      <a:pt x="5576" y="42050"/>
                    </a:cubicBezTo>
                    <a:lnTo>
                      <a:pt x="0" y="21183"/>
                    </a:lnTo>
                    <a:close/>
                  </a:path>
                </a:pathLst>
              </a:custGeom>
              <a:noFill/>
              <a:ln w="9525">
                <a:solidFill>
                  <a:schemeClr val="tx1"/>
                </a:solidFill>
                <a:round/>
              </a:ln>
            </p:spPr>
            <p:txBody>
              <a:bodyPr/>
              <a:lstStyle/>
              <a:p>
                <a:pPr>
                  <a:spcBef>
                    <a:spcPct val="20000"/>
                  </a:spcBef>
                  <a:buClr>
                    <a:schemeClr val="accent1"/>
                  </a:buClr>
                  <a:buFont typeface="Wingdings" panose="05000000000000000000" pitchFamily="2" charset="2"/>
                  <a:buChar char="Ø"/>
                </a:pPr>
                <a:endParaRPr lang="zh-CN" altLang="en-US"/>
              </a:p>
            </p:txBody>
          </p:sp>
        </p:grpSp>
        <p:pic>
          <p:nvPicPr>
            <p:cNvPr id="55" name="Picture 117" descr="handy"/>
            <p:cNvPicPr>
              <a:picLocks noChangeAspect="1" noChangeArrowheads="1"/>
            </p:cNvPicPr>
            <p:nvPr/>
          </p:nvPicPr>
          <p:blipFill>
            <a:blip r:embed="rId3" cstate="print"/>
            <a:srcRect/>
            <a:stretch>
              <a:fillRect/>
            </a:stretch>
          </p:blipFill>
          <p:spPr bwMode="auto">
            <a:xfrm>
              <a:off x="4996" y="2140"/>
              <a:ext cx="99" cy="360"/>
            </a:xfrm>
            <a:prstGeom prst="rect">
              <a:avLst/>
            </a:prstGeom>
            <a:noFill/>
            <a:ln w="9525">
              <a:noFill/>
              <a:miter lim="800000"/>
              <a:headEnd/>
              <a:tailEnd/>
            </a:ln>
          </p:spPr>
        </p:pic>
        <p:pic>
          <p:nvPicPr>
            <p:cNvPr id="56" name="Picture 118" descr="handy"/>
            <p:cNvPicPr>
              <a:picLocks noChangeAspect="1" noChangeArrowheads="1"/>
            </p:cNvPicPr>
            <p:nvPr/>
          </p:nvPicPr>
          <p:blipFill>
            <a:blip r:embed="rId3" cstate="print"/>
            <a:srcRect/>
            <a:stretch>
              <a:fillRect/>
            </a:stretch>
          </p:blipFill>
          <p:spPr bwMode="auto">
            <a:xfrm>
              <a:off x="4406" y="1235"/>
              <a:ext cx="93" cy="346"/>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42936" y="260648"/>
            <a:ext cx="3000396" cy="914400"/>
          </a:xfrm>
        </p:spPr>
        <p:txBody>
          <a:bodyPr>
            <a:normAutofit/>
          </a:bodyPr>
          <a:lstStyle/>
          <a:p>
            <a:pPr algn="l" eaLnBrk="1" hangingPunct="1">
              <a:defRPr/>
            </a:pPr>
            <a:r>
              <a:rPr lang="zh-CN" altLang="en-US" sz="2800" b="1" dirty="0" smtClean="0">
                <a:solidFill>
                  <a:schemeClr val="tx1"/>
                </a:solidFill>
                <a:latin typeface="方正大黑简体" pitchFamily="2" charset="-122"/>
                <a:ea typeface="方正大黑简体" pitchFamily="2" charset="-122"/>
                <a:cs typeface="+mn-cs"/>
              </a:rPr>
              <a:t>（</a:t>
            </a:r>
            <a:r>
              <a:rPr lang="en-US" altLang="zh-CN" sz="2800" b="1" dirty="0" smtClean="0">
                <a:solidFill>
                  <a:schemeClr val="tx1"/>
                </a:solidFill>
                <a:latin typeface="方正大黑简体" pitchFamily="2" charset="-122"/>
                <a:ea typeface="方正大黑简体" pitchFamily="2" charset="-122"/>
                <a:cs typeface="+mn-cs"/>
              </a:rPr>
              <a:t>2</a:t>
            </a:r>
            <a:r>
              <a:rPr lang="zh-CN" altLang="en-US" sz="2800" b="1" dirty="0" smtClean="0">
                <a:solidFill>
                  <a:schemeClr val="tx1"/>
                </a:solidFill>
                <a:latin typeface="方正大黑简体" pitchFamily="2" charset="-122"/>
                <a:ea typeface="方正大黑简体" pitchFamily="2" charset="-122"/>
                <a:cs typeface="+mn-cs"/>
              </a:rPr>
              <a:t>）频率分集</a:t>
            </a:r>
            <a:endParaRPr lang="zh-CN" altLang="en-US" sz="2800" b="1" dirty="0" smtClean="0">
              <a:solidFill>
                <a:schemeClr val="tx1"/>
              </a:solidFill>
              <a:latin typeface="方正大黑简体" pitchFamily="2" charset="-122"/>
              <a:ea typeface="方正大黑简体" pitchFamily="2" charset="-122"/>
              <a:cs typeface="+mn-cs"/>
            </a:endParaRPr>
          </a:p>
        </p:txBody>
      </p:sp>
      <p:sp>
        <p:nvSpPr>
          <p:cNvPr id="12" name="矩形 11"/>
          <p:cNvSpPr/>
          <p:nvPr/>
        </p:nvSpPr>
        <p:spPr>
          <a:xfrm>
            <a:off x="428616" y="1340768"/>
            <a:ext cx="8143932" cy="3016210"/>
          </a:xfrm>
          <a:prstGeom prst="rect">
            <a:avLst/>
          </a:prstGeom>
        </p:spPr>
        <p:txBody>
          <a:bodyPr wrap="square">
            <a:spAutoFit/>
          </a:bodyPr>
          <a:lstStyle/>
          <a:p>
            <a:pPr marL="400050" lvl="1" indent="376555" algn="just">
              <a:lnSpc>
                <a:spcPct val="150000"/>
              </a:lnSpc>
              <a:spcBef>
                <a:spcPts val="6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理论依据：</a:t>
            </a:r>
            <a:r>
              <a:rPr lang="zh-CN" altLang="en-US" sz="2400" dirty="0" smtClean="0">
                <a:solidFill>
                  <a:schemeClr val="tx1"/>
                </a:solidFill>
                <a:latin typeface="方正大黑简体" pitchFamily="2" charset="-122"/>
                <a:ea typeface="方正大黑简体" pitchFamily="2" charset="-122"/>
              </a:rPr>
              <a:t>以超过信道相关带宽的频率间隔重复发送信号，则多次接收信号间具有一定的非相关性。</a:t>
            </a:r>
            <a:endParaRPr lang="zh-CN" altLang="en-US" sz="2400" dirty="0" smtClean="0">
              <a:solidFill>
                <a:schemeClr val="tx1"/>
              </a:solidFill>
              <a:latin typeface="方正大黑简体" pitchFamily="2" charset="-122"/>
              <a:ea typeface="方正大黑简体" pitchFamily="2" charset="-122"/>
            </a:endParaRPr>
          </a:p>
          <a:p>
            <a:pPr marL="400050" lvl="1" indent="376555" algn="just">
              <a:lnSpc>
                <a:spcPct val="150000"/>
              </a:lnSpc>
              <a:spcBef>
                <a:spcPts val="6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分集出发点：</a:t>
            </a:r>
            <a:r>
              <a:rPr lang="zh-CN" altLang="en-US" sz="2400" dirty="0" smtClean="0">
                <a:solidFill>
                  <a:schemeClr val="tx1"/>
                </a:solidFill>
                <a:latin typeface="方正大黑简体" pitchFamily="2" charset="-122"/>
                <a:ea typeface="方正大黑简体" pitchFamily="2" charset="-122"/>
              </a:rPr>
              <a:t>将信息用</a:t>
            </a:r>
            <a:r>
              <a:rPr lang="zh-CN" altLang="en-US" sz="2400" dirty="0" smtClean="0">
                <a:solidFill>
                  <a:srgbClr val="FF0000"/>
                </a:solidFill>
                <a:latin typeface="方正大黑简体" pitchFamily="2" charset="-122"/>
                <a:ea typeface="方正大黑简体" pitchFamily="2" charset="-122"/>
              </a:rPr>
              <a:t>不同的载频</a:t>
            </a:r>
            <a:r>
              <a:rPr lang="zh-CN" altLang="en-US" sz="2400" dirty="0" smtClean="0">
                <a:solidFill>
                  <a:schemeClr val="tx1"/>
                </a:solidFill>
                <a:latin typeface="方正大黑简体" pitchFamily="2" charset="-122"/>
                <a:ea typeface="方正大黑简体" pitchFamily="2" charset="-122"/>
              </a:rPr>
              <a:t>发送出去实现分集。</a:t>
            </a:r>
            <a:endParaRPr lang="zh-CN" altLang="en-US" sz="2400" dirty="0" smtClean="0">
              <a:solidFill>
                <a:schemeClr val="tx1"/>
              </a:solidFill>
              <a:latin typeface="方正大黑简体" pitchFamily="2" charset="-122"/>
              <a:ea typeface="方正大黑简体" pitchFamily="2" charset="-122"/>
            </a:endParaRPr>
          </a:p>
          <a:p>
            <a:pPr marL="400050" lvl="1" indent="376555" algn="just">
              <a:lnSpc>
                <a:spcPct val="150000"/>
              </a:lnSpc>
              <a:spcBef>
                <a:spcPts val="6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实现途径：</a:t>
            </a:r>
            <a:r>
              <a:rPr lang="zh-CN" altLang="en-US" sz="2400" dirty="0" smtClean="0">
                <a:solidFill>
                  <a:schemeClr val="tx1"/>
                </a:solidFill>
                <a:latin typeface="方正大黑简体" pitchFamily="2" charset="-122"/>
                <a:ea typeface="方正大黑简体" pitchFamily="2" charset="-122"/>
              </a:rPr>
              <a:t>载频的频率间隔大于信道的</a:t>
            </a:r>
            <a:r>
              <a:rPr lang="zh-CN" altLang="en-US" sz="2400" dirty="0" smtClean="0">
                <a:solidFill>
                  <a:srgbClr val="FF0000"/>
                </a:solidFill>
                <a:latin typeface="方正大黑简体" pitchFamily="2" charset="-122"/>
                <a:ea typeface="方正大黑简体" pitchFamily="2" charset="-122"/>
              </a:rPr>
              <a:t>相关带宽 </a:t>
            </a:r>
            <a:r>
              <a:rPr lang="zh-CN" altLang="en-US" sz="2400" dirty="0" smtClean="0">
                <a:solidFill>
                  <a:srgbClr val="0000FF"/>
                </a:solidFill>
                <a:latin typeface="方正大黑简体" pitchFamily="2" charset="-122"/>
                <a:ea typeface="方正大黑简体" pitchFamily="2" charset="-122"/>
              </a:rPr>
              <a:t>－&gt; </a:t>
            </a:r>
            <a:r>
              <a:rPr lang="zh-CN" altLang="en-US" sz="2400" dirty="0" smtClean="0">
                <a:solidFill>
                  <a:schemeClr val="tx1"/>
                </a:solidFill>
                <a:latin typeface="方正大黑简体" pitchFamily="2" charset="-122"/>
                <a:ea typeface="方正大黑简体" pitchFamily="2" charset="-122"/>
              </a:rPr>
              <a:t>信号在频域上的独立性。</a:t>
            </a:r>
            <a:endParaRPr lang="zh-CN" altLang="en-US" sz="2400" dirty="0" smtClean="0">
              <a:solidFill>
                <a:schemeClr val="tx1"/>
              </a:solidFill>
              <a:latin typeface="方正大黑简体" pitchFamily="2" charset="-122"/>
              <a:ea typeface="方正大黑简体" pitchFamily="2" charset="-122"/>
            </a:endParaRPr>
          </a:p>
        </p:txBody>
      </p:sp>
      <p:grpSp>
        <p:nvGrpSpPr>
          <p:cNvPr id="708609" name="Group 1"/>
          <p:cNvGrpSpPr/>
          <p:nvPr/>
        </p:nvGrpSpPr>
        <p:grpSpPr bwMode="auto">
          <a:xfrm>
            <a:off x="585808" y="4545031"/>
            <a:ext cx="5634037" cy="1236662"/>
            <a:chOff x="945" y="1831"/>
            <a:chExt cx="3549" cy="779"/>
          </a:xfrm>
        </p:grpSpPr>
        <p:sp>
          <p:nvSpPr>
            <p:cNvPr id="708610" name="TextBox 6"/>
            <p:cNvSpPr txBox="1">
              <a:spLocks noChangeArrowheads="1"/>
            </p:cNvSpPr>
            <p:nvPr/>
          </p:nvSpPr>
          <p:spPr bwMode="auto">
            <a:xfrm>
              <a:off x="945" y="1831"/>
              <a:ext cx="675" cy="320"/>
            </a:xfrm>
            <a:prstGeom prst="rect">
              <a:avLst/>
            </a:prstGeom>
            <a:noFill/>
            <a:ln w="9525">
              <a:no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11" name="Rectangle 15"/>
            <p:cNvSpPr>
              <a:spLocks noChangeArrowheads="1"/>
            </p:cNvSpPr>
            <p:nvPr/>
          </p:nvSpPr>
          <p:spPr bwMode="auto">
            <a:xfrm>
              <a:off x="4230" y="2416"/>
              <a:ext cx="264" cy="92"/>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12" name="Line 17"/>
            <p:cNvSpPr>
              <a:spLocks noChangeShapeType="1"/>
            </p:cNvSpPr>
            <p:nvPr/>
          </p:nvSpPr>
          <p:spPr bwMode="auto">
            <a:xfrm flipV="1">
              <a:off x="1215" y="2461"/>
              <a:ext cx="3015" cy="0"/>
            </a:xfrm>
            <a:prstGeom prst="line">
              <a:avLst/>
            </a:prstGeom>
            <a:noFill/>
            <a:ln w="38100">
              <a:solidFill>
                <a:schemeClr val="tx1"/>
              </a:solidFill>
              <a:round/>
              <a:tailEnd type="triangle" w="med" len="med"/>
            </a:ln>
          </p:spPr>
          <p:txBody>
            <a:bodyPr vert="horz" wrap="none" lIns="91440" tIns="45720" rIns="91440" bIns="45720" numCol="1" anchor="ctr" anchorCtr="0" compatLnSpc="1"/>
            <a:lstStyle/>
            <a:p>
              <a:endParaRPr lang="zh-CN" altLang="en-US"/>
            </a:p>
          </p:txBody>
        </p:sp>
        <p:sp>
          <p:nvSpPr>
            <p:cNvPr id="17" name="任意多边形 16"/>
            <p:cNvSpPr/>
            <p:nvPr/>
          </p:nvSpPr>
          <p:spPr bwMode="auto">
            <a:xfrm>
              <a:off x="1279" y="2123"/>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任意多边形 17"/>
            <p:cNvSpPr/>
            <p:nvPr/>
          </p:nvSpPr>
          <p:spPr bwMode="auto">
            <a:xfrm>
              <a:off x="1845" y="2125"/>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 name="任意多边形 18"/>
            <p:cNvSpPr/>
            <p:nvPr/>
          </p:nvSpPr>
          <p:spPr bwMode="auto">
            <a:xfrm>
              <a:off x="2430" y="2125"/>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任意多边形 19"/>
            <p:cNvSpPr/>
            <p:nvPr/>
          </p:nvSpPr>
          <p:spPr bwMode="auto">
            <a:xfrm>
              <a:off x="3015" y="2125"/>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任意多边形 20"/>
            <p:cNvSpPr/>
            <p:nvPr/>
          </p:nvSpPr>
          <p:spPr bwMode="auto">
            <a:xfrm>
              <a:off x="3621" y="2115"/>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23" name="直接连接符 22"/>
            <p:cNvCxnSpPr/>
            <p:nvPr/>
          </p:nvCxnSpPr>
          <p:spPr bwMode="auto">
            <a:xfrm flipH="1">
              <a:off x="1413" y="2123"/>
              <a:ext cx="0" cy="338"/>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cxnSp>
          <p:nvCxnSpPr>
            <p:cNvPr id="24" name="直接连接符 23"/>
            <p:cNvCxnSpPr/>
            <p:nvPr/>
          </p:nvCxnSpPr>
          <p:spPr bwMode="auto">
            <a:xfrm flipH="1">
              <a:off x="1980" y="2134"/>
              <a:ext cx="0" cy="337"/>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cxnSp>
          <p:nvCxnSpPr>
            <p:cNvPr id="25" name="直接连接符 24"/>
            <p:cNvCxnSpPr/>
            <p:nvPr/>
          </p:nvCxnSpPr>
          <p:spPr bwMode="auto">
            <a:xfrm flipH="1">
              <a:off x="2571" y="2140"/>
              <a:ext cx="0" cy="337"/>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cxnSp>
          <p:nvCxnSpPr>
            <p:cNvPr id="26" name="直接连接符 25"/>
            <p:cNvCxnSpPr/>
            <p:nvPr/>
          </p:nvCxnSpPr>
          <p:spPr bwMode="auto">
            <a:xfrm flipH="1">
              <a:off x="3150" y="2134"/>
              <a:ext cx="0" cy="337"/>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cxnSp>
          <p:nvCxnSpPr>
            <p:cNvPr id="27" name="直接连接符 26"/>
            <p:cNvCxnSpPr/>
            <p:nvPr/>
          </p:nvCxnSpPr>
          <p:spPr bwMode="auto">
            <a:xfrm flipH="1">
              <a:off x="3768" y="2134"/>
              <a:ext cx="0" cy="337"/>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sp>
          <p:nvSpPr>
            <p:cNvPr id="708623" name="Rectangle 15"/>
            <p:cNvSpPr>
              <a:spLocks noChangeArrowheads="1"/>
            </p:cNvSpPr>
            <p:nvPr/>
          </p:nvSpPr>
          <p:spPr bwMode="auto">
            <a:xfrm>
              <a:off x="1278" y="2518"/>
              <a:ext cx="264" cy="92"/>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24" name="Rectangle 15"/>
            <p:cNvSpPr>
              <a:spLocks noChangeArrowheads="1"/>
            </p:cNvSpPr>
            <p:nvPr/>
          </p:nvSpPr>
          <p:spPr bwMode="auto">
            <a:xfrm>
              <a:off x="1845" y="2512"/>
              <a:ext cx="264" cy="92"/>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25" name="Rectangle 15"/>
            <p:cNvSpPr>
              <a:spLocks noChangeArrowheads="1"/>
            </p:cNvSpPr>
            <p:nvPr/>
          </p:nvSpPr>
          <p:spPr bwMode="auto">
            <a:xfrm>
              <a:off x="2430" y="2518"/>
              <a:ext cx="264" cy="92"/>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26" name="Rectangle 15"/>
            <p:cNvSpPr>
              <a:spLocks noChangeArrowheads="1"/>
            </p:cNvSpPr>
            <p:nvPr/>
          </p:nvSpPr>
          <p:spPr bwMode="auto">
            <a:xfrm>
              <a:off x="3015" y="2518"/>
              <a:ext cx="264" cy="90"/>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27" name="Rectangle 15"/>
            <p:cNvSpPr>
              <a:spLocks noChangeArrowheads="1"/>
            </p:cNvSpPr>
            <p:nvPr/>
          </p:nvSpPr>
          <p:spPr bwMode="auto">
            <a:xfrm>
              <a:off x="3645" y="2506"/>
              <a:ext cx="264" cy="90"/>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5</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28" name="矩形 30"/>
            <p:cNvSpPr>
              <a:spLocks noChangeArrowheads="1"/>
            </p:cNvSpPr>
            <p:nvPr/>
          </p:nvSpPr>
          <p:spPr bwMode="auto">
            <a:xfrm>
              <a:off x="1215"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29" name="矩形 30"/>
            <p:cNvSpPr>
              <a:spLocks noChangeArrowheads="1"/>
            </p:cNvSpPr>
            <p:nvPr/>
          </p:nvSpPr>
          <p:spPr bwMode="auto">
            <a:xfrm>
              <a:off x="1800"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30" name="矩形 30"/>
            <p:cNvSpPr>
              <a:spLocks noChangeArrowheads="1"/>
            </p:cNvSpPr>
            <p:nvPr/>
          </p:nvSpPr>
          <p:spPr bwMode="auto">
            <a:xfrm>
              <a:off x="2385"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31" name="矩形 30"/>
            <p:cNvSpPr>
              <a:spLocks noChangeArrowheads="1"/>
            </p:cNvSpPr>
            <p:nvPr/>
          </p:nvSpPr>
          <p:spPr bwMode="auto">
            <a:xfrm>
              <a:off x="2970"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8632" name="矩形 30"/>
            <p:cNvSpPr>
              <a:spLocks noChangeArrowheads="1"/>
            </p:cNvSpPr>
            <p:nvPr/>
          </p:nvSpPr>
          <p:spPr bwMode="auto">
            <a:xfrm>
              <a:off x="3600"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8609"/>
                                        </p:tgtEl>
                                        <p:attrNameLst>
                                          <p:attrName>style.visibility</p:attrName>
                                        </p:attrNameLst>
                                      </p:cBhvr>
                                      <p:to>
                                        <p:strVal val="visible"/>
                                      </p:to>
                                    </p:set>
                                    <p:animEffect transition="in" filter="blinds(horizontal)">
                                      <p:cBhvr>
                                        <p:cTn id="7" dur="500"/>
                                        <p:tgtEl>
                                          <p:spTgt spid="708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26"/>
          <p:cNvSpPr txBox="1">
            <a:spLocks noChangeArrowheads="1"/>
          </p:cNvSpPr>
          <p:nvPr/>
        </p:nvSpPr>
        <p:spPr>
          <a:xfrm>
            <a:off x="971576" y="277352"/>
            <a:ext cx="7315200" cy="914400"/>
          </a:xfrm>
          <a:prstGeom prst="rect">
            <a:avLst/>
          </a:prstGeom>
        </p:spPr>
        <p:txBody>
          <a:bodyPr vert="horz" lIns="91440" tIns="45720" rIns="91440" bIns="45720" rtlCol="0" anchor="ctr">
            <a:normAutofit/>
          </a:bodyPr>
          <a:lstStyle/>
          <a:p>
            <a:pPr lvl="0" algn="ctr">
              <a:spcBef>
                <a:spcPct val="0"/>
              </a:spcBef>
              <a:defRPr/>
            </a:pPr>
            <a:r>
              <a:rPr lang="zh-CN" altLang="en-US" sz="3600" dirty="0" smtClean="0">
                <a:solidFill>
                  <a:schemeClr val="bg1"/>
                </a:solidFill>
                <a:latin typeface="方正兰亭粗黑简体" pitchFamily="2" charset="-122"/>
                <a:ea typeface="方正兰亭粗黑简体" pitchFamily="2" charset="-122"/>
              </a:rPr>
              <a:t>四、典型的分集方式</a:t>
            </a:r>
            <a:endParaRPr kumimoji="0" lang="zh-CN" altLang="en-US" sz="3600" b="0" i="0" u="none" strike="noStrike" kern="1200" cap="none" spc="0" normalizeH="0" baseline="0" noProof="0" dirty="0" smtClean="0">
              <a:ln>
                <a:noFill/>
              </a:ln>
              <a:solidFill>
                <a:schemeClr val="bg1"/>
              </a:solidFill>
              <a:effectLst/>
              <a:uLnTx/>
              <a:uFillTx/>
              <a:latin typeface="方正兰亭粗黑简体" pitchFamily="2" charset="-122"/>
              <a:ea typeface="方正兰亭粗黑简体" pitchFamily="2" charset="-122"/>
              <a:cs typeface="+mn-cs"/>
            </a:endParaRPr>
          </a:p>
        </p:txBody>
      </p:sp>
      <p:sp>
        <p:nvSpPr>
          <p:cNvPr id="12" name="矩形 11"/>
          <p:cNvSpPr/>
          <p:nvPr/>
        </p:nvSpPr>
        <p:spPr>
          <a:xfrm>
            <a:off x="395536" y="769466"/>
            <a:ext cx="8143932" cy="3016210"/>
          </a:xfrm>
          <a:prstGeom prst="rect">
            <a:avLst/>
          </a:prstGeom>
        </p:spPr>
        <p:txBody>
          <a:bodyPr wrap="square">
            <a:spAutoFit/>
          </a:bodyPr>
          <a:lstStyle/>
          <a:p>
            <a:pPr marL="400050" lvl="1" indent="376555" algn="just">
              <a:lnSpc>
                <a:spcPct val="150000"/>
              </a:lnSpc>
              <a:spcBef>
                <a:spcPts val="600"/>
              </a:spcBef>
              <a:buClr>
                <a:srgbClr val="0000FF"/>
              </a:buClr>
              <a:buFont typeface="Wingdings" panose="05000000000000000000" pitchFamily="2" charset="2"/>
              <a:buChar char="p"/>
              <a:defRPr/>
            </a:pPr>
            <a:r>
              <a:rPr lang="zh-CN" altLang="en-US" sz="2400" dirty="0" smtClean="0">
                <a:solidFill>
                  <a:schemeClr val="tx1"/>
                </a:solidFill>
                <a:latin typeface="方正大黑简体" pitchFamily="2" charset="-122"/>
                <a:ea typeface="方正大黑简体" pitchFamily="2" charset="-122"/>
              </a:rPr>
              <a:t>实例分析</a:t>
            </a:r>
            <a:endParaRPr lang="en-US" altLang="zh-CN" sz="2400" dirty="0" smtClean="0">
              <a:solidFill>
                <a:schemeClr val="tx1"/>
              </a:solidFill>
              <a:latin typeface="方正大黑简体" pitchFamily="2" charset="-122"/>
              <a:ea typeface="方正大黑简体" pitchFamily="2" charset="-122"/>
            </a:endParaRPr>
          </a:p>
          <a:p>
            <a:pPr marL="857250" lvl="2" indent="376555" algn="just">
              <a:lnSpc>
                <a:spcPct val="150000"/>
              </a:lnSpc>
              <a:spcBef>
                <a:spcPts val="600"/>
              </a:spcBef>
              <a:buClr>
                <a:srgbClr val="0000FF"/>
              </a:buClr>
              <a:buFont typeface="Wingdings" panose="05000000000000000000" pitchFamily="2" charset="2"/>
              <a:buChar char="ü"/>
              <a:defRPr/>
            </a:pPr>
            <a:r>
              <a:rPr lang="zh-CN" altLang="en-US" sz="2400" dirty="0" smtClean="0">
                <a:solidFill>
                  <a:srgbClr val="FF0000"/>
                </a:solidFill>
                <a:latin typeface="方正大黑简体" pitchFamily="2" charset="-122"/>
                <a:ea typeface="方正大黑简体" pitchFamily="2" charset="-122"/>
              </a:rPr>
              <a:t>跳频：</a:t>
            </a:r>
            <a:r>
              <a:rPr lang="zh-CN" altLang="en-US" sz="2400" dirty="0" smtClean="0">
                <a:solidFill>
                  <a:schemeClr val="tx1"/>
                </a:solidFill>
                <a:latin typeface="方正大黑简体" pitchFamily="2" charset="-122"/>
                <a:ea typeface="方正大黑简体" pitchFamily="2" charset="-122"/>
              </a:rPr>
              <a:t>跳频频率间隔大于相关带宽</a:t>
            </a:r>
            <a:endParaRPr lang="en-US" altLang="zh-CN" sz="2400" dirty="0" smtClean="0">
              <a:solidFill>
                <a:schemeClr val="tx1"/>
              </a:solidFill>
              <a:latin typeface="方正大黑简体" pitchFamily="2" charset="-122"/>
              <a:ea typeface="方正大黑简体" pitchFamily="2" charset="-122"/>
            </a:endParaRPr>
          </a:p>
          <a:p>
            <a:pPr marL="857250" lvl="2" indent="376555" algn="just">
              <a:lnSpc>
                <a:spcPct val="150000"/>
              </a:lnSpc>
              <a:spcBef>
                <a:spcPts val="600"/>
              </a:spcBef>
              <a:buClr>
                <a:srgbClr val="0000FF"/>
              </a:buClr>
              <a:buFont typeface="Wingdings" panose="05000000000000000000" pitchFamily="2" charset="2"/>
              <a:buChar char="ü"/>
              <a:defRPr/>
            </a:pPr>
            <a:r>
              <a:rPr lang="zh-CN" altLang="en-US" sz="2400" dirty="0" smtClean="0">
                <a:solidFill>
                  <a:srgbClr val="FF0000"/>
                </a:solidFill>
                <a:latin typeface="方正大黑简体" pitchFamily="2" charset="-122"/>
                <a:ea typeface="方正大黑简体" pitchFamily="2" charset="-122"/>
              </a:rPr>
              <a:t>扩频：</a:t>
            </a:r>
            <a:r>
              <a:rPr lang="en-US" altLang="zh-CN" sz="2400" dirty="0" smtClean="0">
                <a:solidFill>
                  <a:schemeClr val="tx1"/>
                </a:solidFill>
                <a:latin typeface="方正大黑简体" pitchFamily="2" charset="-122"/>
                <a:ea typeface="方正大黑简体" pitchFamily="2" charset="-122"/>
              </a:rPr>
              <a:t>CDMA</a:t>
            </a:r>
            <a:r>
              <a:rPr lang="zh-CN" altLang="en-US" sz="2400" dirty="0" smtClean="0">
                <a:solidFill>
                  <a:schemeClr val="tx1"/>
                </a:solidFill>
                <a:latin typeface="方正大黑简体" pitchFamily="2" charset="-122"/>
                <a:ea typeface="方正大黑简体" pitchFamily="2" charset="-122"/>
              </a:rPr>
              <a:t>系统中多个用户共享同一宽带载波，把有用信号扩展到一个较宽的频带上，也可以起到频率分集的效果。</a:t>
            </a:r>
            <a:endParaRPr lang="zh-CN" altLang="en-US" sz="2400" dirty="0" smtClean="0">
              <a:solidFill>
                <a:schemeClr val="tx1"/>
              </a:solidFill>
              <a:latin typeface="方正大黑简体" pitchFamily="2" charset="-122"/>
              <a:ea typeface="方正大黑简体" pitchFamily="2" charset="-122"/>
            </a:endParaRPr>
          </a:p>
        </p:txBody>
      </p:sp>
      <p:pic>
        <p:nvPicPr>
          <p:cNvPr id="143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4077072"/>
            <a:ext cx="5730875"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6"/>
          <p:cNvSpPr>
            <a:spLocks noGrp="1" noChangeArrowheads="1"/>
          </p:cNvSpPr>
          <p:nvPr>
            <p:ph type="title"/>
          </p:nvPr>
        </p:nvSpPr>
        <p:spPr>
          <a:xfrm>
            <a:off x="757238" y="228584"/>
            <a:ext cx="7315200" cy="9144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rPr>
              <a:t>四、典型的分集方式</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11" name="矩形 10"/>
          <p:cNvSpPr/>
          <p:nvPr/>
        </p:nvSpPr>
        <p:spPr>
          <a:xfrm>
            <a:off x="240302" y="332656"/>
            <a:ext cx="2910092" cy="637675"/>
          </a:xfrm>
          <a:prstGeom prst="rect">
            <a:avLst/>
          </a:prstGeom>
        </p:spPr>
        <p:txBody>
          <a:bodyPr wrap="none">
            <a:spAutoFit/>
          </a:bodyPr>
          <a:lstStyle/>
          <a:p>
            <a:pPr indent="376555" algn="just">
              <a:lnSpc>
                <a:spcPct val="150000"/>
              </a:lnSpc>
              <a:spcBef>
                <a:spcPts val="1200"/>
              </a:spcBef>
              <a:buClr>
                <a:schemeClr val="accent1">
                  <a:lumMod val="75000"/>
                </a:schemeClr>
              </a:buClr>
              <a:defRPr/>
            </a:pPr>
            <a:r>
              <a:rPr lang="zh-CN" altLang="en-US" sz="2800" dirty="0" smtClean="0">
                <a:solidFill>
                  <a:schemeClr val="tx1"/>
                </a:solidFill>
                <a:latin typeface="方正大黑简体" pitchFamily="2" charset="-122"/>
                <a:ea typeface="方正大黑简体" pitchFamily="2" charset="-122"/>
              </a:rPr>
              <a:t>（</a:t>
            </a:r>
            <a:r>
              <a:rPr lang="en-US" altLang="zh-CN" sz="2800" dirty="0" smtClean="0">
                <a:solidFill>
                  <a:schemeClr val="tx1"/>
                </a:solidFill>
                <a:latin typeface="方正大黑简体" pitchFamily="2" charset="-122"/>
                <a:ea typeface="方正大黑简体" pitchFamily="2" charset="-122"/>
              </a:rPr>
              <a:t>3</a:t>
            </a:r>
            <a:r>
              <a:rPr lang="zh-CN" altLang="en-US" sz="2800" dirty="0" smtClean="0">
                <a:solidFill>
                  <a:schemeClr val="tx1"/>
                </a:solidFill>
                <a:latin typeface="方正大黑简体" pitchFamily="2" charset="-122"/>
                <a:ea typeface="方正大黑简体" pitchFamily="2" charset="-122"/>
              </a:rPr>
              <a:t>）时间分集</a:t>
            </a:r>
            <a:endParaRPr lang="en-US" altLang="zh-CN" sz="2800" dirty="0" smtClean="0">
              <a:solidFill>
                <a:schemeClr val="tx1"/>
              </a:solidFill>
              <a:latin typeface="方正大黑简体" pitchFamily="2" charset="-122"/>
              <a:ea typeface="方正大黑简体" pitchFamily="2" charset="-122"/>
            </a:endParaRPr>
          </a:p>
        </p:txBody>
      </p:sp>
      <p:sp>
        <p:nvSpPr>
          <p:cNvPr id="12" name="矩形 11"/>
          <p:cNvSpPr/>
          <p:nvPr/>
        </p:nvSpPr>
        <p:spPr>
          <a:xfrm>
            <a:off x="276197" y="1124744"/>
            <a:ext cx="8143932" cy="3016210"/>
          </a:xfrm>
          <a:prstGeom prst="rect">
            <a:avLst/>
          </a:prstGeom>
        </p:spPr>
        <p:txBody>
          <a:bodyPr wrap="square">
            <a:spAutoFit/>
          </a:bodyPr>
          <a:lstStyle/>
          <a:p>
            <a:pPr marL="400050" lvl="1" indent="376555" algn="just">
              <a:lnSpc>
                <a:spcPct val="150000"/>
              </a:lnSpc>
              <a:spcBef>
                <a:spcPts val="6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理论依据：</a:t>
            </a:r>
            <a:r>
              <a:rPr lang="zh-CN" altLang="en-US" sz="2400" dirty="0" smtClean="0">
                <a:solidFill>
                  <a:schemeClr val="tx1"/>
                </a:solidFill>
                <a:latin typeface="方正大黑简体" pitchFamily="2" charset="-122"/>
                <a:ea typeface="方正大黑简体" pitchFamily="2" charset="-122"/>
              </a:rPr>
              <a:t>以超过信道相关时间的时间间隔重复发送信号，则多次接收信号间具有一定的非相关性。</a:t>
            </a:r>
            <a:endParaRPr lang="zh-CN" altLang="en-US" sz="2400" dirty="0" smtClean="0">
              <a:solidFill>
                <a:schemeClr val="tx1"/>
              </a:solidFill>
              <a:latin typeface="方正大黑简体" pitchFamily="2" charset="-122"/>
              <a:ea typeface="方正大黑简体" pitchFamily="2" charset="-122"/>
            </a:endParaRPr>
          </a:p>
          <a:p>
            <a:pPr marL="400050" lvl="1" indent="376555" algn="just">
              <a:lnSpc>
                <a:spcPct val="150000"/>
              </a:lnSpc>
              <a:spcBef>
                <a:spcPts val="6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分集出发点：</a:t>
            </a:r>
            <a:r>
              <a:rPr lang="zh-CN" altLang="en-US" sz="2400" dirty="0" smtClean="0">
                <a:solidFill>
                  <a:schemeClr val="tx1"/>
                </a:solidFill>
                <a:latin typeface="方正大黑简体" pitchFamily="2" charset="-122"/>
                <a:ea typeface="方正大黑简体" pitchFamily="2" charset="-122"/>
              </a:rPr>
              <a:t>在</a:t>
            </a:r>
            <a:r>
              <a:rPr lang="zh-CN" altLang="en-US" sz="2400" dirty="0" smtClean="0">
                <a:solidFill>
                  <a:srgbClr val="FF0000"/>
                </a:solidFill>
                <a:latin typeface="方正大黑简体" pitchFamily="2" charset="-122"/>
                <a:ea typeface="方正大黑简体" pitchFamily="2" charset="-122"/>
              </a:rPr>
              <a:t>多个时刻</a:t>
            </a:r>
            <a:r>
              <a:rPr lang="zh-CN" altLang="en-US" sz="2400" dirty="0" smtClean="0">
                <a:solidFill>
                  <a:schemeClr val="tx1"/>
                </a:solidFill>
                <a:latin typeface="方正大黑简体" pitchFamily="2" charset="-122"/>
                <a:ea typeface="方正大黑简体" pitchFamily="2" charset="-122"/>
              </a:rPr>
              <a:t>重复发送同一信息。</a:t>
            </a:r>
            <a:endParaRPr lang="zh-CN" altLang="en-US" sz="2400" dirty="0" smtClean="0">
              <a:solidFill>
                <a:schemeClr val="tx1"/>
              </a:solidFill>
              <a:latin typeface="方正大黑简体" pitchFamily="2" charset="-122"/>
              <a:ea typeface="方正大黑简体" pitchFamily="2" charset="-122"/>
            </a:endParaRPr>
          </a:p>
          <a:p>
            <a:pPr marL="400050" lvl="1" indent="376555" algn="just">
              <a:lnSpc>
                <a:spcPct val="150000"/>
              </a:lnSpc>
              <a:spcBef>
                <a:spcPts val="600"/>
              </a:spcBef>
              <a:buClr>
                <a:srgbClr val="0000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实现途径：</a:t>
            </a:r>
            <a:r>
              <a:rPr lang="zh-CN" altLang="en-US" sz="2400" dirty="0" smtClean="0">
                <a:solidFill>
                  <a:schemeClr val="tx1"/>
                </a:solidFill>
                <a:latin typeface="方正大黑简体" pitchFamily="2" charset="-122"/>
                <a:ea typeface="方正大黑简体" pitchFamily="2" charset="-122"/>
              </a:rPr>
              <a:t>发送信号的时间间隔大于信道的</a:t>
            </a:r>
            <a:r>
              <a:rPr lang="zh-CN" altLang="en-US" sz="2400" dirty="0" smtClean="0">
                <a:solidFill>
                  <a:srgbClr val="FF0000"/>
                </a:solidFill>
                <a:latin typeface="方正大黑简体" pitchFamily="2" charset="-122"/>
                <a:ea typeface="方正大黑简体" pitchFamily="2" charset="-122"/>
              </a:rPr>
              <a:t>相关时间</a:t>
            </a:r>
            <a:r>
              <a:rPr lang="zh-CN" altLang="en-US" sz="2400" dirty="0" smtClean="0">
                <a:solidFill>
                  <a:srgbClr val="0000FF"/>
                </a:solidFill>
                <a:latin typeface="方正大黑简体" pitchFamily="2" charset="-122"/>
                <a:ea typeface="方正大黑简体" pitchFamily="2" charset="-122"/>
              </a:rPr>
              <a:t> </a:t>
            </a:r>
            <a:r>
              <a:rPr lang="zh-CN" altLang="en-US" sz="2400" dirty="0" smtClean="0">
                <a:solidFill>
                  <a:schemeClr val="tx1"/>
                </a:solidFill>
                <a:latin typeface="方正大黑简体" pitchFamily="2" charset="-122"/>
                <a:ea typeface="方正大黑简体" pitchFamily="2" charset="-122"/>
              </a:rPr>
              <a:t>－&gt;  得到独立的时间分集支路。</a:t>
            </a:r>
            <a:endParaRPr lang="zh-CN" altLang="en-US" sz="2400" dirty="0" smtClean="0">
              <a:solidFill>
                <a:schemeClr val="tx1"/>
              </a:solidFill>
              <a:latin typeface="方正大黑简体" pitchFamily="2" charset="-122"/>
              <a:ea typeface="方正大黑简体" pitchFamily="2" charset="-122"/>
            </a:endParaRPr>
          </a:p>
        </p:txBody>
      </p:sp>
      <p:grpSp>
        <p:nvGrpSpPr>
          <p:cNvPr id="722969" name="Group 25"/>
          <p:cNvGrpSpPr/>
          <p:nvPr/>
        </p:nvGrpSpPr>
        <p:grpSpPr bwMode="auto">
          <a:xfrm>
            <a:off x="1500188" y="4300772"/>
            <a:ext cx="5634037" cy="1236662"/>
            <a:chOff x="945" y="1831"/>
            <a:chExt cx="3549" cy="779"/>
          </a:xfrm>
        </p:grpSpPr>
        <p:sp>
          <p:nvSpPr>
            <p:cNvPr id="722970" name="TextBox 6"/>
            <p:cNvSpPr txBox="1">
              <a:spLocks noChangeArrowheads="1"/>
            </p:cNvSpPr>
            <p:nvPr/>
          </p:nvSpPr>
          <p:spPr bwMode="auto">
            <a:xfrm>
              <a:off x="945" y="1831"/>
              <a:ext cx="675" cy="320"/>
            </a:xfrm>
            <a:prstGeom prst="rect">
              <a:avLst/>
            </a:prstGeom>
            <a:noFill/>
            <a:ln w="9525">
              <a:no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71" name="Rectangle 15"/>
            <p:cNvSpPr>
              <a:spLocks noChangeArrowheads="1"/>
            </p:cNvSpPr>
            <p:nvPr/>
          </p:nvSpPr>
          <p:spPr bwMode="auto">
            <a:xfrm>
              <a:off x="4230" y="2416"/>
              <a:ext cx="264" cy="92"/>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72" name="Line 17"/>
            <p:cNvSpPr>
              <a:spLocks noChangeShapeType="1"/>
            </p:cNvSpPr>
            <p:nvPr/>
          </p:nvSpPr>
          <p:spPr bwMode="auto">
            <a:xfrm flipV="1">
              <a:off x="1215" y="2461"/>
              <a:ext cx="3015" cy="0"/>
            </a:xfrm>
            <a:prstGeom prst="line">
              <a:avLst/>
            </a:prstGeom>
            <a:noFill/>
            <a:ln w="38100">
              <a:solidFill>
                <a:schemeClr val="tx1"/>
              </a:solidFill>
              <a:round/>
              <a:tailEnd type="triangle" w="med" len="med"/>
            </a:ln>
          </p:spPr>
          <p:txBody>
            <a:bodyPr vert="horz" wrap="none" lIns="91440" tIns="45720" rIns="91440" bIns="45720" numCol="1" anchor="ctr" anchorCtr="0" compatLnSpc="1"/>
            <a:lstStyle/>
            <a:p>
              <a:endParaRPr lang="zh-CN" altLang="en-US"/>
            </a:p>
          </p:txBody>
        </p:sp>
        <p:sp>
          <p:nvSpPr>
            <p:cNvPr id="3" name="任意多边形 16"/>
            <p:cNvSpPr/>
            <p:nvPr/>
          </p:nvSpPr>
          <p:spPr bwMode="auto">
            <a:xfrm>
              <a:off x="1279" y="2123"/>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任意多边形 17"/>
            <p:cNvSpPr/>
            <p:nvPr/>
          </p:nvSpPr>
          <p:spPr bwMode="auto">
            <a:xfrm>
              <a:off x="1845" y="2125"/>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任意多边形 18"/>
            <p:cNvSpPr/>
            <p:nvPr/>
          </p:nvSpPr>
          <p:spPr bwMode="auto">
            <a:xfrm>
              <a:off x="2430" y="2125"/>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任意多边形 19"/>
            <p:cNvSpPr/>
            <p:nvPr/>
          </p:nvSpPr>
          <p:spPr bwMode="auto">
            <a:xfrm>
              <a:off x="3015" y="2125"/>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任意多边形 20"/>
            <p:cNvSpPr/>
            <p:nvPr/>
          </p:nvSpPr>
          <p:spPr bwMode="auto">
            <a:xfrm>
              <a:off x="3621" y="2115"/>
              <a:ext cx="279" cy="328"/>
            </a:xfrm>
            <a:custGeom>
              <a:avLst/>
              <a:gdLst>
                <a:gd name="connsiteX0" fmla="*/ 0 w 442762"/>
                <a:gd name="connsiteY0" fmla="*/ 519764 h 519764"/>
                <a:gd name="connsiteX1" fmla="*/ 221381 w 442762"/>
                <a:gd name="connsiteY1" fmla="*/ 0 h 519764"/>
                <a:gd name="connsiteX2" fmla="*/ 442762 w 442762"/>
                <a:gd name="connsiteY2" fmla="*/ 519764 h 519764"/>
                <a:gd name="connsiteX3" fmla="*/ 442762 w 442762"/>
                <a:gd name="connsiteY3" fmla="*/ 519764 h 519764"/>
              </a:gdLst>
              <a:ahLst/>
              <a:cxnLst>
                <a:cxn ang="0">
                  <a:pos x="connsiteX0" y="connsiteY0"/>
                </a:cxn>
                <a:cxn ang="0">
                  <a:pos x="connsiteX1" y="connsiteY1"/>
                </a:cxn>
                <a:cxn ang="0">
                  <a:pos x="connsiteX2" y="connsiteY2"/>
                </a:cxn>
                <a:cxn ang="0">
                  <a:pos x="connsiteX3" y="connsiteY3"/>
                </a:cxn>
              </a:cxnLst>
              <a:rect l="l" t="t" r="r" b="b"/>
              <a:pathLst>
                <a:path w="442762" h="519764">
                  <a:moveTo>
                    <a:pt x="0" y="519764"/>
                  </a:moveTo>
                  <a:cubicBezTo>
                    <a:pt x="73793" y="259882"/>
                    <a:pt x="147587" y="0"/>
                    <a:pt x="221381" y="0"/>
                  </a:cubicBezTo>
                  <a:cubicBezTo>
                    <a:pt x="295175" y="0"/>
                    <a:pt x="442762" y="519764"/>
                    <a:pt x="442762" y="519764"/>
                  </a:cubicBezTo>
                  <a:lnTo>
                    <a:pt x="442762" y="519764"/>
                  </a:lnTo>
                </a:path>
              </a:pathLst>
            </a:custGeom>
            <a:solidFill>
              <a:schemeClr val="accent1">
                <a:lumMod val="20000"/>
                <a:lumOff val="80000"/>
              </a:schemeClr>
            </a:solidFill>
            <a:ln w="22225" cap="flat" cmpd="sng" algn="ctr">
              <a:solidFill>
                <a:srgbClr val="FF0000"/>
              </a:solidFill>
              <a:prstDash val="solid"/>
              <a:round/>
              <a:headEnd type="none" w="med" len="med"/>
              <a:tailEnd type="none"/>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0" name="直接连接符 22"/>
            <p:cNvCxnSpPr/>
            <p:nvPr/>
          </p:nvCxnSpPr>
          <p:spPr bwMode="auto">
            <a:xfrm flipH="1">
              <a:off x="1413" y="2123"/>
              <a:ext cx="0" cy="338"/>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cxnSp>
          <p:nvCxnSpPr>
            <p:cNvPr id="14" name="直接连接符 23"/>
            <p:cNvCxnSpPr/>
            <p:nvPr/>
          </p:nvCxnSpPr>
          <p:spPr bwMode="auto">
            <a:xfrm flipH="1">
              <a:off x="1980" y="2134"/>
              <a:ext cx="0" cy="337"/>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cxnSp>
          <p:nvCxnSpPr>
            <p:cNvPr id="15" name="直接连接符 24"/>
            <p:cNvCxnSpPr/>
            <p:nvPr/>
          </p:nvCxnSpPr>
          <p:spPr bwMode="auto">
            <a:xfrm flipH="1">
              <a:off x="2571" y="2140"/>
              <a:ext cx="0" cy="337"/>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cxnSp>
          <p:nvCxnSpPr>
            <p:cNvPr id="16" name="直接连接符 25"/>
            <p:cNvCxnSpPr/>
            <p:nvPr/>
          </p:nvCxnSpPr>
          <p:spPr bwMode="auto">
            <a:xfrm flipH="1">
              <a:off x="3150" y="2134"/>
              <a:ext cx="0" cy="337"/>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cxnSp>
          <p:nvCxnSpPr>
            <p:cNvPr id="22" name="直接连接符 26"/>
            <p:cNvCxnSpPr/>
            <p:nvPr/>
          </p:nvCxnSpPr>
          <p:spPr bwMode="auto">
            <a:xfrm flipH="1">
              <a:off x="3768" y="2134"/>
              <a:ext cx="0" cy="337"/>
            </a:xfrm>
            <a:prstGeom prst="line">
              <a:avLst/>
            </a:prstGeom>
            <a:solidFill>
              <a:schemeClr val="accent1"/>
            </a:solidFill>
            <a:ln w="22225" cap="flat" cmpd="sng" algn="ctr">
              <a:solidFill>
                <a:schemeClr val="tx2">
                  <a:lumMod val="60000"/>
                  <a:lumOff val="40000"/>
                </a:schemeClr>
              </a:solidFill>
              <a:prstDash val="lgDash"/>
              <a:round/>
              <a:headEnd type="none" w="med" len="med"/>
              <a:tailEnd type="none"/>
            </a:ln>
            <a:effectLst/>
          </p:spPr>
        </p:cxnSp>
        <p:sp>
          <p:nvSpPr>
            <p:cNvPr id="722983" name="Rectangle 15"/>
            <p:cNvSpPr>
              <a:spLocks noChangeArrowheads="1"/>
            </p:cNvSpPr>
            <p:nvPr/>
          </p:nvSpPr>
          <p:spPr bwMode="auto">
            <a:xfrm>
              <a:off x="1278" y="2518"/>
              <a:ext cx="264" cy="92"/>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84" name="Rectangle 15"/>
            <p:cNvSpPr>
              <a:spLocks noChangeArrowheads="1"/>
            </p:cNvSpPr>
            <p:nvPr/>
          </p:nvSpPr>
          <p:spPr bwMode="auto">
            <a:xfrm>
              <a:off x="1845" y="2512"/>
              <a:ext cx="264" cy="98"/>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85" name="Rectangle 15"/>
            <p:cNvSpPr>
              <a:spLocks noChangeArrowheads="1"/>
            </p:cNvSpPr>
            <p:nvPr/>
          </p:nvSpPr>
          <p:spPr bwMode="auto">
            <a:xfrm>
              <a:off x="2430" y="2518"/>
              <a:ext cx="264" cy="92"/>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86" name="Rectangle 15"/>
            <p:cNvSpPr>
              <a:spLocks noChangeArrowheads="1"/>
            </p:cNvSpPr>
            <p:nvPr/>
          </p:nvSpPr>
          <p:spPr bwMode="auto">
            <a:xfrm>
              <a:off x="3015" y="2518"/>
              <a:ext cx="264" cy="90"/>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4</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87" name="Rectangle 15"/>
            <p:cNvSpPr>
              <a:spLocks noChangeArrowheads="1"/>
            </p:cNvSpPr>
            <p:nvPr/>
          </p:nvSpPr>
          <p:spPr bwMode="auto">
            <a:xfrm>
              <a:off x="3645" y="2506"/>
              <a:ext cx="264" cy="90"/>
            </a:xfrm>
            <a:prstGeom prst="rect">
              <a:avLst/>
            </a:prstGeom>
            <a:noFill/>
            <a:ln w="9525">
              <a:noFill/>
              <a:miter lim="800000"/>
            </a:ln>
          </p:spPr>
          <p:txBody>
            <a:bodyPr vert="horz" wrap="non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5</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88" name="矩形 30"/>
            <p:cNvSpPr>
              <a:spLocks noChangeArrowheads="1"/>
            </p:cNvSpPr>
            <p:nvPr/>
          </p:nvSpPr>
          <p:spPr bwMode="auto">
            <a:xfrm>
              <a:off x="1215"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89" name="矩形 30"/>
            <p:cNvSpPr>
              <a:spLocks noChangeArrowheads="1"/>
            </p:cNvSpPr>
            <p:nvPr/>
          </p:nvSpPr>
          <p:spPr bwMode="auto">
            <a:xfrm>
              <a:off x="1800"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90" name="矩形 30"/>
            <p:cNvSpPr>
              <a:spLocks noChangeArrowheads="1"/>
            </p:cNvSpPr>
            <p:nvPr/>
          </p:nvSpPr>
          <p:spPr bwMode="auto">
            <a:xfrm>
              <a:off x="2385"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91" name="矩形 30"/>
            <p:cNvSpPr>
              <a:spLocks noChangeArrowheads="1"/>
            </p:cNvSpPr>
            <p:nvPr/>
          </p:nvSpPr>
          <p:spPr bwMode="auto">
            <a:xfrm>
              <a:off x="2970"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2992" name="矩形 30"/>
            <p:cNvSpPr>
              <a:spLocks noChangeArrowheads="1"/>
            </p:cNvSpPr>
            <p:nvPr/>
          </p:nvSpPr>
          <p:spPr bwMode="auto">
            <a:xfrm>
              <a:off x="3600" y="1876"/>
              <a:ext cx="354" cy="233"/>
            </a:xfrm>
            <a:prstGeom prst="rect">
              <a:avLst/>
            </a:prstGeom>
            <a:noFill/>
            <a:ln w="9525">
              <a:noFill/>
              <a:miter lim="800000"/>
            </a:ln>
          </p:spPr>
          <p:txBody>
            <a:bodyPr vert="horz" wrap="non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0099"/>
                  </a:solidFill>
                  <a:effectLst/>
                  <a:latin typeface="方正兰亭粗黑简体" pitchFamily="2" charset="-122"/>
                  <a:ea typeface="方正兰亭粗黑简体" pitchFamily="2" charset="-122"/>
                </a:rPr>
                <a:t>{0}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2969"/>
                                        </p:tgtEl>
                                        <p:attrNameLst>
                                          <p:attrName>style.visibility</p:attrName>
                                        </p:attrNameLst>
                                      </p:cBhvr>
                                      <p:to>
                                        <p:strVal val="visible"/>
                                      </p:to>
                                    </p:set>
                                    <p:animEffect transition="in" filter="blinds(horizontal)">
                                      <p:cBhvr>
                                        <p:cTn id="7" dur="500"/>
                                        <p:tgtEl>
                                          <p:spTgt spid="722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6"/>
          <p:cNvSpPr>
            <a:spLocks noGrp="1" noChangeArrowheads="1"/>
          </p:cNvSpPr>
          <p:nvPr>
            <p:ph type="title"/>
          </p:nvPr>
        </p:nvSpPr>
        <p:spPr>
          <a:xfrm>
            <a:off x="757238" y="277352"/>
            <a:ext cx="7315200" cy="9144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rPr>
              <a:t>四、典型的分集方式</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12" name="矩形 11"/>
          <p:cNvSpPr/>
          <p:nvPr/>
        </p:nvSpPr>
        <p:spPr>
          <a:xfrm>
            <a:off x="500034" y="908720"/>
            <a:ext cx="8143932" cy="559769"/>
          </a:xfrm>
          <a:prstGeom prst="rect">
            <a:avLst/>
          </a:prstGeom>
        </p:spPr>
        <p:txBody>
          <a:bodyPr wrap="square">
            <a:spAutoFit/>
          </a:bodyPr>
          <a:lstStyle/>
          <a:p>
            <a:pPr marL="400050" lvl="1" indent="376555" algn="just">
              <a:lnSpc>
                <a:spcPct val="150000"/>
              </a:lnSpc>
              <a:spcBef>
                <a:spcPts val="1200"/>
              </a:spcBef>
              <a:buClr>
                <a:srgbClr val="0000FF"/>
              </a:buClr>
              <a:buFont typeface="Wingdings" panose="05000000000000000000" pitchFamily="2" charset="2"/>
              <a:buChar char="p"/>
              <a:defRPr/>
            </a:pPr>
            <a:r>
              <a:rPr lang="zh-CN" altLang="en-US" sz="2400" dirty="0" smtClean="0">
                <a:solidFill>
                  <a:schemeClr val="tx1"/>
                </a:solidFill>
                <a:latin typeface="方正大黑简体" pitchFamily="2" charset="-122"/>
                <a:ea typeface="方正大黑简体" pitchFamily="2" charset="-122"/>
              </a:rPr>
              <a:t>实例分析</a:t>
            </a:r>
            <a:endParaRPr lang="zh-CN" altLang="en-US" sz="2400" dirty="0" smtClean="0">
              <a:solidFill>
                <a:schemeClr val="tx1"/>
              </a:solidFill>
              <a:latin typeface="方正大黑简体" pitchFamily="2" charset="-122"/>
              <a:ea typeface="方正大黑简体" pitchFamily="2" charset="-122"/>
            </a:endParaRPr>
          </a:p>
        </p:txBody>
      </p:sp>
      <p:graphicFrame>
        <p:nvGraphicFramePr>
          <p:cNvPr id="3" name="表格 1"/>
          <p:cNvGraphicFramePr>
            <a:graphicFrameLocks noGrp="1"/>
          </p:cNvGraphicFramePr>
          <p:nvPr/>
        </p:nvGraphicFramePr>
        <p:xfrm>
          <a:off x="946594" y="1933163"/>
          <a:ext cx="7005662" cy="3341890"/>
        </p:xfrm>
        <a:graphic>
          <a:graphicData uri="http://schemas.openxmlformats.org/drawingml/2006/table">
            <a:tbl>
              <a:tblPr/>
              <a:tblGrid>
                <a:gridCol w="1416038"/>
                <a:gridCol w="1341510"/>
                <a:gridCol w="4248114"/>
              </a:tblGrid>
              <a:tr h="7626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数据速率</a:t>
                      </a:r>
                      <a:endParaRPr kumimoji="0" lang="zh-CN" altLang="en-US"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bps</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编码效率</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差错编码方式</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r>
              <a:tr h="39191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2400</a:t>
                      </a: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1/2</a:t>
                      </a: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编码率为</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1/2</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的卷积码</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r>
              <a:tr h="41310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1200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1/2</a:t>
                      </a: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编码率为</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1/2</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的卷积码</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r>
              <a:tr h="39986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600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1/2</a:t>
                      </a: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编码率为</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1/2</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的卷积码</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r>
              <a:tr h="43561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300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1/4</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编码率为</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1/2</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的卷积码（重复</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2</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次）</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r>
              <a:tr h="4289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150</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1/8</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编码率为</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1/2</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的卷积码（重复</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4</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次）</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r>
              <a:tr h="50975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75</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66"/>
                          </a:solidFill>
                          <a:effectLst/>
                          <a:latin typeface="Verdana" panose="020B0604030504040204" pitchFamily="34" charset="0"/>
                          <a:ea typeface="宋体" panose="02010600030101010101" pitchFamily="2" charset="-122"/>
                        </a:rPr>
                        <a:t>1/16</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编码率为</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1/2</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的卷积码（重复</a:t>
                      </a:r>
                      <a:r>
                        <a:rPr kumimoji="0" lang="en-US" alt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8</a:t>
                      </a:r>
                      <a:r>
                        <a:rPr kumimoji="0" lang="zh-CN" sz="2000" b="1" i="0" u="none" strike="noStrike" cap="none" normalizeH="0" baseline="0" dirty="0" smtClean="0">
                          <a:ln>
                            <a:noFill/>
                          </a:ln>
                          <a:solidFill>
                            <a:srgbClr val="003366"/>
                          </a:solidFill>
                          <a:effectLst/>
                          <a:latin typeface="Verdana" panose="020B0604030504040204" pitchFamily="34" charset="0"/>
                          <a:ea typeface="宋体" panose="02010600030101010101" pitchFamily="2" charset="-122"/>
                        </a:rPr>
                        <a:t>次）</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6"/>
                    </a:solidFill>
                  </a:tcPr>
                </a:tc>
              </a:tr>
            </a:tbl>
          </a:graphicData>
        </a:graphic>
      </p:graphicFrame>
      <p:sp>
        <p:nvSpPr>
          <p:cNvPr id="51" name="圆角矩形 50"/>
          <p:cNvSpPr/>
          <p:nvPr/>
        </p:nvSpPr>
        <p:spPr>
          <a:xfrm>
            <a:off x="3761772" y="3861048"/>
            <a:ext cx="4214842" cy="1214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28596" y="1214422"/>
            <a:ext cx="7315200" cy="914400"/>
          </a:xfrm>
        </p:spPr>
        <p:txBody>
          <a:bodyPr vert="horz" lIns="91440" tIns="45720" rIns="91440" bIns="45720" rtlCol="0" anchor="ctr">
            <a:normAutofit/>
          </a:bodyPr>
          <a:lstStyle/>
          <a:p>
            <a:pPr algn="l">
              <a:defRPr/>
            </a:pPr>
            <a:r>
              <a:rPr lang="zh-CN" altLang="en-US" sz="2800" b="1" dirty="0" smtClean="0">
                <a:solidFill>
                  <a:schemeClr val="tx1"/>
                </a:solidFill>
                <a:latin typeface="方正大黑简体" pitchFamily="2" charset="-122"/>
                <a:ea typeface="方正大黑简体" pitchFamily="2" charset="-122"/>
                <a:cs typeface="+mn-cs"/>
              </a:rPr>
              <a:t>典型的分集应用</a:t>
            </a:r>
            <a:endParaRPr lang="zh-CN" altLang="en-US" sz="2800" b="1" dirty="0" smtClean="0">
              <a:solidFill>
                <a:schemeClr val="tx1"/>
              </a:solidFill>
              <a:latin typeface="方正大黑简体" pitchFamily="2" charset="-122"/>
              <a:ea typeface="方正大黑简体" pitchFamily="2" charset="-122"/>
              <a:cs typeface="+mn-cs"/>
            </a:endParaRPr>
          </a:p>
        </p:txBody>
      </p:sp>
      <p:sp>
        <p:nvSpPr>
          <p:cNvPr id="56324" name="Rectangle 3"/>
          <p:cNvSpPr>
            <a:spLocks noGrp="1" noChangeArrowheads="1"/>
          </p:cNvSpPr>
          <p:nvPr>
            <p:ph type="body" idx="1"/>
          </p:nvPr>
        </p:nvSpPr>
        <p:spPr>
          <a:xfrm>
            <a:off x="539750" y="1995513"/>
            <a:ext cx="7772400" cy="4291007"/>
          </a:xfrm>
        </p:spPr>
        <p:txBody>
          <a:bodyPr>
            <a:normAutofit/>
          </a:bodyPr>
          <a:lstStyle/>
          <a:p>
            <a:pPr eaLnBrk="1" hangingPunct="1">
              <a:lnSpc>
                <a:spcPct val="170000"/>
              </a:lnSpc>
              <a:buClr>
                <a:srgbClr val="0000FF"/>
              </a:buClr>
              <a:buFont typeface="Wingdings" panose="05000000000000000000" pitchFamily="2" charset="2"/>
              <a:buChar char="p"/>
              <a:defRPr/>
            </a:pPr>
            <a:r>
              <a:rPr lang="zh-CN" altLang="en-US" sz="2400" b="1" dirty="0" smtClean="0">
                <a:latin typeface="方正大黑简体" pitchFamily="2" charset="-122"/>
                <a:ea typeface="方正大黑简体" pitchFamily="2" charset="-122"/>
              </a:rPr>
              <a:t>智能天线</a:t>
            </a:r>
            <a:endParaRPr lang="zh-CN" altLang="en-US" sz="2400" b="1" dirty="0" smtClean="0">
              <a:latin typeface="方正大黑简体" pitchFamily="2" charset="-122"/>
              <a:ea typeface="方正大黑简体" pitchFamily="2" charset="-122"/>
            </a:endParaRPr>
          </a:p>
          <a:p>
            <a:pPr eaLnBrk="1" hangingPunct="1">
              <a:lnSpc>
                <a:spcPct val="170000"/>
              </a:lnSpc>
              <a:buClr>
                <a:srgbClr val="0000FF"/>
              </a:buClr>
              <a:buFont typeface="Wingdings" panose="05000000000000000000" pitchFamily="2" charset="2"/>
              <a:buChar char="p"/>
              <a:defRPr/>
            </a:pPr>
            <a:r>
              <a:rPr lang="zh-CN" altLang="en-US" sz="2400" b="1" dirty="0" smtClean="0">
                <a:latin typeface="方正大黑简体" pitchFamily="2" charset="-122"/>
                <a:ea typeface="方正大黑简体" pitchFamily="2" charset="-122"/>
              </a:rPr>
              <a:t>天线阵</a:t>
            </a:r>
            <a:endParaRPr lang="zh-CN" altLang="en-US" sz="2400" b="1" dirty="0" smtClean="0">
              <a:latin typeface="方正大黑简体" pitchFamily="2" charset="-122"/>
              <a:ea typeface="方正大黑简体" pitchFamily="2" charset="-122"/>
            </a:endParaRPr>
          </a:p>
          <a:p>
            <a:pPr eaLnBrk="1" hangingPunct="1">
              <a:lnSpc>
                <a:spcPct val="170000"/>
              </a:lnSpc>
              <a:buClr>
                <a:srgbClr val="0000FF"/>
              </a:buClr>
              <a:buFont typeface="Wingdings" panose="05000000000000000000" pitchFamily="2" charset="2"/>
              <a:buChar char="p"/>
              <a:defRPr/>
            </a:pPr>
            <a:r>
              <a:rPr lang="zh-CN" altLang="en-US" sz="2400" b="1" dirty="0" smtClean="0">
                <a:latin typeface="方正大黑简体" pitchFamily="2" charset="-122"/>
                <a:ea typeface="方正大黑简体" pitchFamily="2" charset="-122"/>
              </a:rPr>
              <a:t>交织</a:t>
            </a:r>
            <a:endParaRPr lang="zh-CN" altLang="en-US" sz="2400" b="1" dirty="0" smtClean="0">
              <a:latin typeface="方正大黑简体" pitchFamily="2" charset="-122"/>
              <a:ea typeface="方正大黑简体" pitchFamily="2" charset="-122"/>
            </a:endParaRPr>
          </a:p>
          <a:p>
            <a:pPr eaLnBrk="1" hangingPunct="1">
              <a:lnSpc>
                <a:spcPct val="170000"/>
              </a:lnSpc>
              <a:buClr>
                <a:srgbClr val="0000FF"/>
              </a:buClr>
              <a:buFont typeface="Wingdings" panose="05000000000000000000" pitchFamily="2" charset="2"/>
              <a:buChar char="p"/>
              <a:defRPr/>
            </a:pPr>
            <a:r>
              <a:rPr lang="zh-CN" altLang="en-US" sz="2400" b="1" dirty="0" smtClean="0">
                <a:latin typeface="方正大黑简体" pitchFamily="2" charset="-122"/>
                <a:ea typeface="方正大黑简体" pitchFamily="2" charset="-122"/>
              </a:rPr>
              <a:t>跳频</a:t>
            </a:r>
            <a:endParaRPr lang="zh-CN" altLang="en-US" sz="2400" b="1" dirty="0" smtClean="0">
              <a:latin typeface="方正大黑简体" pitchFamily="2" charset="-122"/>
              <a:ea typeface="方正大黑简体" pitchFamily="2" charset="-122"/>
            </a:endParaRPr>
          </a:p>
          <a:p>
            <a:pPr eaLnBrk="1" hangingPunct="1">
              <a:lnSpc>
                <a:spcPct val="170000"/>
              </a:lnSpc>
              <a:buClr>
                <a:srgbClr val="0000FF"/>
              </a:buClr>
              <a:buFont typeface="Wingdings" panose="05000000000000000000" pitchFamily="2" charset="2"/>
              <a:buChar char="p"/>
              <a:defRPr/>
            </a:pPr>
            <a:r>
              <a:rPr lang="zh-CN" altLang="en-US" sz="2400" b="1" dirty="0" smtClean="0">
                <a:latin typeface="方正大黑简体" pitchFamily="2" charset="-122"/>
                <a:ea typeface="方正大黑简体" pitchFamily="2" charset="-122"/>
              </a:rPr>
              <a:t>直接序列扩频</a:t>
            </a:r>
            <a:endParaRPr lang="zh-CN" altLang="en-US" sz="2400" b="1" dirty="0" smtClean="0">
              <a:latin typeface="方正大黑简体" pitchFamily="2" charset="-122"/>
              <a:ea typeface="方正大黑简体" pitchFamily="2" charset="-122"/>
            </a:endParaRPr>
          </a:p>
        </p:txBody>
      </p:sp>
      <p:sp>
        <p:nvSpPr>
          <p:cNvPr id="206852" name="Text Box 4"/>
          <p:cNvSpPr txBox="1">
            <a:spLocks noChangeArrowheads="1"/>
          </p:cNvSpPr>
          <p:nvPr/>
        </p:nvSpPr>
        <p:spPr bwMode="auto">
          <a:xfrm>
            <a:off x="3023257" y="2198935"/>
            <a:ext cx="3457575" cy="461665"/>
          </a:xfrm>
          <a:prstGeom prst="rect">
            <a:avLst/>
          </a:prstGeom>
          <a:noFill/>
          <a:ln w="9525">
            <a:noFill/>
            <a:miter lim="800000"/>
          </a:ln>
        </p:spPr>
        <p:txBody>
          <a:bodyPr>
            <a:spAutoFit/>
          </a:bodyPr>
          <a:lstStyle/>
          <a:p>
            <a:pPr marL="298450" indent="-298450" defTabSz="697230">
              <a:spcBef>
                <a:spcPct val="50000"/>
              </a:spcBef>
              <a:buClr>
                <a:schemeClr val="accent1"/>
              </a:buClr>
              <a:buFont typeface="Wingdings" panose="05000000000000000000" pitchFamily="2" charset="2"/>
              <a:buNone/>
            </a:pPr>
            <a:r>
              <a:rPr lang="en-US" altLang="zh-CN" sz="2400" dirty="0" smtClean="0">
                <a:solidFill>
                  <a:srgbClr val="FF0000"/>
                </a:solidFill>
                <a:latin typeface="方正大黑简体" pitchFamily="2" charset="-122"/>
                <a:ea typeface="方正大黑简体" pitchFamily="2" charset="-122"/>
              </a:rPr>
              <a:t>——</a:t>
            </a:r>
            <a:r>
              <a:rPr lang="zh-CN" altLang="en-US" sz="2400" dirty="0" smtClean="0">
                <a:solidFill>
                  <a:srgbClr val="FF0000"/>
                </a:solidFill>
                <a:latin typeface="方正大黑简体" pitchFamily="2" charset="-122"/>
                <a:ea typeface="方正大黑简体" pitchFamily="2" charset="-122"/>
              </a:rPr>
              <a:t>角度</a:t>
            </a:r>
            <a:r>
              <a:rPr lang="zh-CN" altLang="en-US" sz="2400" dirty="0">
                <a:solidFill>
                  <a:srgbClr val="FF0000"/>
                </a:solidFill>
                <a:latin typeface="方正大黑简体" pitchFamily="2" charset="-122"/>
                <a:ea typeface="方正大黑简体" pitchFamily="2" charset="-122"/>
              </a:rPr>
              <a:t>分集</a:t>
            </a:r>
            <a:endParaRPr lang="zh-CN" altLang="en-US" sz="2400" dirty="0">
              <a:solidFill>
                <a:srgbClr val="FF0000"/>
              </a:solidFill>
              <a:latin typeface="方正大黑简体" pitchFamily="2" charset="-122"/>
              <a:ea typeface="方正大黑简体" pitchFamily="2" charset="-122"/>
            </a:endParaRPr>
          </a:p>
        </p:txBody>
      </p:sp>
      <p:sp>
        <p:nvSpPr>
          <p:cNvPr id="206853" name="Text Box 5"/>
          <p:cNvSpPr txBox="1">
            <a:spLocks noChangeArrowheads="1"/>
          </p:cNvSpPr>
          <p:nvPr/>
        </p:nvSpPr>
        <p:spPr bwMode="auto">
          <a:xfrm>
            <a:off x="3014553" y="2849069"/>
            <a:ext cx="3457575" cy="461665"/>
          </a:xfrm>
          <a:prstGeom prst="rect">
            <a:avLst/>
          </a:prstGeom>
          <a:noFill/>
          <a:ln w="9525">
            <a:noFill/>
            <a:miter lim="800000"/>
          </a:ln>
        </p:spPr>
        <p:txBody>
          <a:bodyPr>
            <a:spAutoFit/>
          </a:bodyPr>
          <a:lstStyle/>
          <a:p>
            <a:pPr marL="298450" indent="-298450" defTabSz="697230">
              <a:spcBef>
                <a:spcPct val="50000"/>
              </a:spcBef>
              <a:buClr>
                <a:schemeClr val="accent1"/>
              </a:buClr>
              <a:buFont typeface="Wingdings" panose="05000000000000000000" pitchFamily="2" charset="2"/>
              <a:buNone/>
            </a:pPr>
            <a:r>
              <a:rPr lang="en-US" altLang="zh-CN" sz="2400" dirty="0">
                <a:solidFill>
                  <a:srgbClr val="FF0000"/>
                </a:solidFill>
                <a:latin typeface="方正大黑简体" pitchFamily="2" charset="-122"/>
                <a:ea typeface="方正大黑简体" pitchFamily="2" charset="-122"/>
              </a:rPr>
              <a:t>——</a:t>
            </a:r>
            <a:r>
              <a:rPr lang="zh-CN" altLang="en-US" sz="2400" dirty="0" smtClean="0">
                <a:solidFill>
                  <a:srgbClr val="FF0000"/>
                </a:solidFill>
                <a:latin typeface="方正大黑简体" pitchFamily="2" charset="-122"/>
                <a:ea typeface="方正大黑简体" pitchFamily="2" charset="-122"/>
              </a:rPr>
              <a:t>空间分集</a:t>
            </a:r>
            <a:endParaRPr lang="zh-CN" altLang="en-US" sz="2400" dirty="0">
              <a:solidFill>
                <a:srgbClr val="FF0000"/>
              </a:solidFill>
              <a:latin typeface="方正大黑简体" pitchFamily="2" charset="-122"/>
              <a:ea typeface="方正大黑简体" pitchFamily="2" charset="-122"/>
            </a:endParaRPr>
          </a:p>
        </p:txBody>
      </p:sp>
      <p:sp>
        <p:nvSpPr>
          <p:cNvPr id="206854" name="Text Box 6"/>
          <p:cNvSpPr txBox="1">
            <a:spLocks noChangeArrowheads="1"/>
          </p:cNvSpPr>
          <p:nvPr/>
        </p:nvSpPr>
        <p:spPr bwMode="auto">
          <a:xfrm>
            <a:off x="3054691" y="3549206"/>
            <a:ext cx="3457575" cy="461665"/>
          </a:xfrm>
          <a:prstGeom prst="rect">
            <a:avLst/>
          </a:prstGeom>
          <a:noFill/>
          <a:ln w="9525">
            <a:noFill/>
            <a:miter lim="800000"/>
          </a:ln>
        </p:spPr>
        <p:txBody>
          <a:bodyPr>
            <a:spAutoFit/>
          </a:bodyPr>
          <a:lstStyle/>
          <a:p>
            <a:pPr marL="298450" indent="-298450" defTabSz="697230">
              <a:spcBef>
                <a:spcPct val="50000"/>
              </a:spcBef>
              <a:buClr>
                <a:schemeClr val="accent1"/>
              </a:buClr>
              <a:buFont typeface="Wingdings" panose="05000000000000000000" pitchFamily="2" charset="2"/>
              <a:buNone/>
            </a:pPr>
            <a:r>
              <a:rPr lang="en-US" altLang="zh-CN" sz="2400" dirty="0">
                <a:solidFill>
                  <a:srgbClr val="FF0000"/>
                </a:solidFill>
                <a:latin typeface="方正大黑简体" pitchFamily="2" charset="-122"/>
                <a:ea typeface="方正大黑简体" pitchFamily="2" charset="-122"/>
              </a:rPr>
              <a:t>——</a:t>
            </a:r>
            <a:r>
              <a:rPr lang="zh-CN" altLang="en-US" sz="2400" dirty="0">
                <a:solidFill>
                  <a:srgbClr val="FF0000"/>
                </a:solidFill>
                <a:latin typeface="方正大黑简体" pitchFamily="2" charset="-122"/>
                <a:ea typeface="方正大黑简体" pitchFamily="2" charset="-122"/>
              </a:rPr>
              <a:t>时间分集</a:t>
            </a:r>
            <a:endParaRPr lang="zh-CN" altLang="en-US" sz="2400" dirty="0">
              <a:solidFill>
                <a:srgbClr val="FF0000"/>
              </a:solidFill>
              <a:latin typeface="方正大黑简体" pitchFamily="2" charset="-122"/>
              <a:ea typeface="方正大黑简体" pitchFamily="2" charset="-122"/>
            </a:endParaRPr>
          </a:p>
        </p:txBody>
      </p:sp>
      <p:sp>
        <p:nvSpPr>
          <p:cNvPr id="206855" name="Text Box 7"/>
          <p:cNvSpPr txBox="1">
            <a:spLocks noChangeArrowheads="1"/>
          </p:cNvSpPr>
          <p:nvPr/>
        </p:nvSpPr>
        <p:spPr bwMode="auto">
          <a:xfrm>
            <a:off x="3080789" y="4249680"/>
            <a:ext cx="4752975" cy="461665"/>
          </a:xfrm>
          <a:prstGeom prst="rect">
            <a:avLst/>
          </a:prstGeom>
          <a:noFill/>
          <a:ln w="9525">
            <a:noFill/>
            <a:miter lim="800000"/>
          </a:ln>
        </p:spPr>
        <p:txBody>
          <a:bodyPr>
            <a:spAutoFit/>
          </a:bodyPr>
          <a:lstStyle/>
          <a:p>
            <a:pPr marL="298450" indent="-298450" defTabSz="697230">
              <a:spcBef>
                <a:spcPct val="50000"/>
              </a:spcBef>
              <a:buClr>
                <a:schemeClr val="accent1"/>
              </a:buClr>
              <a:buFont typeface="Wingdings" panose="05000000000000000000" pitchFamily="2" charset="2"/>
              <a:buNone/>
            </a:pPr>
            <a:r>
              <a:rPr lang="en-US" altLang="zh-CN" sz="2400" dirty="0">
                <a:solidFill>
                  <a:srgbClr val="FF0000"/>
                </a:solidFill>
                <a:latin typeface="方正大黑简体" pitchFamily="2" charset="-122"/>
                <a:ea typeface="方正大黑简体" pitchFamily="2" charset="-122"/>
              </a:rPr>
              <a:t>——</a:t>
            </a:r>
            <a:r>
              <a:rPr lang="zh-CN" altLang="en-US" sz="2400" dirty="0">
                <a:solidFill>
                  <a:srgbClr val="FF0000"/>
                </a:solidFill>
                <a:latin typeface="方正大黑简体" pitchFamily="2" charset="-122"/>
                <a:ea typeface="方正大黑简体" pitchFamily="2" charset="-122"/>
              </a:rPr>
              <a:t>频率分集</a:t>
            </a:r>
            <a:endParaRPr lang="zh-CN" altLang="en-US" sz="2400" dirty="0">
              <a:solidFill>
                <a:srgbClr val="FF0000"/>
              </a:solidFill>
              <a:latin typeface="方正大黑简体" pitchFamily="2" charset="-122"/>
              <a:ea typeface="方正大黑简体" pitchFamily="2" charset="-122"/>
            </a:endParaRPr>
          </a:p>
        </p:txBody>
      </p:sp>
      <p:sp>
        <p:nvSpPr>
          <p:cNvPr id="206856" name="Text Box 8"/>
          <p:cNvSpPr txBox="1">
            <a:spLocks noChangeArrowheads="1"/>
          </p:cNvSpPr>
          <p:nvPr/>
        </p:nvSpPr>
        <p:spPr bwMode="auto">
          <a:xfrm>
            <a:off x="3071802" y="4929198"/>
            <a:ext cx="2808287" cy="461665"/>
          </a:xfrm>
          <a:prstGeom prst="rect">
            <a:avLst/>
          </a:prstGeom>
          <a:noFill/>
          <a:ln w="9525">
            <a:noFill/>
            <a:miter lim="800000"/>
          </a:ln>
        </p:spPr>
        <p:txBody>
          <a:bodyPr>
            <a:spAutoFit/>
          </a:bodyPr>
          <a:lstStyle/>
          <a:p>
            <a:pPr marL="298450" indent="-298450" defTabSz="697230">
              <a:spcBef>
                <a:spcPct val="50000"/>
              </a:spcBef>
              <a:buClr>
                <a:schemeClr val="accent1"/>
              </a:buClr>
              <a:buFont typeface="Wingdings" panose="05000000000000000000" pitchFamily="2" charset="2"/>
              <a:buNone/>
            </a:pPr>
            <a:r>
              <a:rPr lang="en-US" altLang="zh-CN" sz="2400" dirty="0">
                <a:solidFill>
                  <a:srgbClr val="FF0000"/>
                </a:solidFill>
                <a:latin typeface="方正大黑简体" pitchFamily="2" charset="-122"/>
                <a:ea typeface="方正大黑简体" pitchFamily="2" charset="-122"/>
              </a:rPr>
              <a:t>——</a:t>
            </a:r>
            <a:r>
              <a:rPr lang="zh-CN" altLang="en-US" sz="2400" dirty="0">
                <a:solidFill>
                  <a:srgbClr val="FF0000"/>
                </a:solidFill>
                <a:latin typeface="方正大黑简体" pitchFamily="2" charset="-122"/>
                <a:ea typeface="方正大黑简体" pitchFamily="2" charset="-122"/>
              </a:rPr>
              <a:t>频率分集</a:t>
            </a:r>
            <a:endParaRPr lang="zh-CN" altLang="en-US" sz="2400" dirty="0">
              <a:solidFill>
                <a:srgbClr val="FF0000"/>
              </a:solidFill>
              <a:latin typeface="方正大黑简体" pitchFamily="2" charset="-122"/>
              <a:ea typeface="方正大黑简体" pitchFamily="2" charset="-122"/>
            </a:endParaRPr>
          </a:p>
        </p:txBody>
      </p:sp>
      <p:sp>
        <p:nvSpPr>
          <p:cNvPr id="11" name="AutoShape 8"/>
          <p:cNvSpPr>
            <a:spLocks noChangeArrowheads="1"/>
          </p:cNvSpPr>
          <p:nvPr/>
        </p:nvSpPr>
        <p:spPr bwMode="auto">
          <a:xfrm>
            <a:off x="373845" y="2455069"/>
            <a:ext cx="8204200" cy="2714625"/>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a:lnSpc>
                <a:spcPct val="150000"/>
              </a:lnSpc>
            </a:pPr>
            <a:r>
              <a:rPr lang="zh-CN" altLang="en-US" sz="3200" b="1" dirty="0">
                <a:solidFill>
                  <a:schemeClr val="tx1"/>
                </a:solidFill>
              </a:rPr>
              <a:t>分集技术的</a:t>
            </a:r>
            <a:r>
              <a:rPr lang="zh-CN" altLang="en-US" sz="3200" b="1" dirty="0">
                <a:solidFill>
                  <a:srgbClr val="FF0000"/>
                </a:solidFill>
              </a:rPr>
              <a:t>本质</a:t>
            </a:r>
            <a:r>
              <a:rPr lang="zh-CN" altLang="en-US" sz="3200" b="1" dirty="0">
                <a:solidFill>
                  <a:schemeClr val="bg2"/>
                </a:solidFill>
              </a:rPr>
              <a:t>：</a:t>
            </a:r>
            <a:endParaRPr lang="en-US" altLang="zh-CN" sz="3200" b="1" dirty="0">
              <a:solidFill>
                <a:schemeClr val="bg2"/>
              </a:solidFill>
            </a:endParaRPr>
          </a:p>
          <a:p>
            <a:pPr>
              <a:lnSpc>
                <a:spcPct val="150000"/>
              </a:lnSpc>
              <a:buFont typeface="Wingdings" panose="05000000000000000000" pitchFamily="2" charset="2"/>
              <a:buNone/>
            </a:pPr>
            <a:r>
              <a:rPr lang="en-US" altLang="zh-CN" sz="3200" b="1" dirty="0">
                <a:solidFill>
                  <a:schemeClr val="bg2"/>
                </a:solidFill>
              </a:rPr>
              <a:t>      </a:t>
            </a:r>
            <a:r>
              <a:rPr lang="zh-CN" altLang="en-US" sz="3200" b="1" dirty="0">
                <a:solidFill>
                  <a:schemeClr val="tx1"/>
                </a:solidFill>
              </a:rPr>
              <a:t>对同一信号在不同时间/空间/频率/角度上的</a:t>
            </a:r>
            <a:r>
              <a:rPr lang="zh-CN" altLang="en-US" sz="3200" b="1" dirty="0">
                <a:solidFill>
                  <a:srgbClr val="FF0000"/>
                </a:solidFill>
              </a:rPr>
              <a:t>多次传输</a:t>
            </a:r>
            <a:r>
              <a:rPr lang="zh-CN" altLang="en-US" sz="3200" b="1" dirty="0"/>
              <a:t>。</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06852"/>
                                        </p:tgtEl>
                                        <p:attrNameLst>
                                          <p:attrName>style.visibility</p:attrName>
                                        </p:attrNameLst>
                                      </p:cBhvr>
                                      <p:to>
                                        <p:strVal val="visible"/>
                                      </p:to>
                                    </p:set>
                                    <p:animEffect transition="in" filter="fade">
                                      <p:cBhvr>
                                        <p:cTn id="7" dur="500"/>
                                        <p:tgtEl>
                                          <p:spTgt spid="206852"/>
                                        </p:tgtEl>
                                      </p:cBhvr>
                                    </p:animEffect>
                                    <p:anim calcmode="lin" valueType="num">
                                      <p:cBhvr>
                                        <p:cTn id="8" dur="500" fill="hold"/>
                                        <p:tgtEl>
                                          <p:spTgt spid="206852"/>
                                        </p:tgtEl>
                                        <p:attrNameLst>
                                          <p:attrName>ppt_x</p:attrName>
                                        </p:attrNameLst>
                                      </p:cBhvr>
                                      <p:tavLst>
                                        <p:tav tm="0">
                                          <p:val>
                                            <p:strVal val="#ppt_x-.1"/>
                                          </p:val>
                                        </p:tav>
                                        <p:tav tm="100000">
                                          <p:val>
                                            <p:strVal val="#ppt_x"/>
                                          </p:val>
                                        </p:tav>
                                      </p:tavLst>
                                    </p:anim>
                                    <p:anim calcmode="lin" valueType="num">
                                      <p:cBhvr>
                                        <p:cTn id="9" dur="500" fill="hold"/>
                                        <p:tgtEl>
                                          <p:spTgt spid="20685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nodeType="clickEffect">
                                  <p:stCondLst>
                                    <p:cond delay="0"/>
                                  </p:stCondLst>
                                  <p:iterate type="lt">
                                    <p:tmPct val="10000"/>
                                  </p:iterate>
                                  <p:childTnLst>
                                    <p:set>
                                      <p:cBhvr>
                                        <p:cTn id="13" dur="1" fill="hold">
                                          <p:stCondLst>
                                            <p:cond delay="0"/>
                                          </p:stCondLst>
                                        </p:cTn>
                                        <p:tgtEl>
                                          <p:spTgt spid="206853">
                                            <p:txEl>
                                              <p:pRg st="0" end="0"/>
                                            </p:txEl>
                                          </p:spTgt>
                                        </p:tgtEl>
                                        <p:attrNameLst>
                                          <p:attrName>style.visibility</p:attrName>
                                        </p:attrNameLst>
                                      </p:cBhvr>
                                      <p:to>
                                        <p:strVal val="visible"/>
                                      </p:to>
                                    </p:set>
                                    <p:animEffect transition="in" filter="fade">
                                      <p:cBhvr>
                                        <p:cTn id="14" dur="500"/>
                                        <p:tgtEl>
                                          <p:spTgt spid="206853">
                                            <p:txEl>
                                              <p:pRg st="0" end="0"/>
                                            </p:txEl>
                                          </p:spTgt>
                                        </p:tgtEl>
                                      </p:cBhvr>
                                    </p:animEffect>
                                    <p:anim calcmode="lin" valueType="num">
                                      <p:cBhvr>
                                        <p:cTn id="15" dur="500" fill="hold"/>
                                        <p:tgtEl>
                                          <p:spTgt spid="206853">
                                            <p:txEl>
                                              <p:pRg st="0" end="0"/>
                                            </p:txEl>
                                          </p:spTgt>
                                        </p:tgtEl>
                                        <p:attrNameLst>
                                          <p:attrName>ppt_x</p:attrName>
                                        </p:attrNameLst>
                                      </p:cBhvr>
                                      <p:tavLst>
                                        <p:tav tm="0">
                                          <p:val>
                                            <p:strVal val="#ppt_x-.1"/>
                                          </p:val>
                                        </p:tav>
                                        <p:tav tm="100000">
                                          <p:val>
                                            <p:strVal val="#ppt_x"/>
                                          </p:val>
                                        </p:tav>
                                      </p:tavLst>
                                    </p:anim>
                                    <p:anim calcmode="lin" valueType="num">
                                      <p:cBhvr>
                                        <p:cTn id="16" dur="500" fill="hold"/>
                                        <p:tgtEl>
                                          <p:spTgt spid="2068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nodeType="clickEffect">
                                  <p:stCondLst>
                                    <p:cond delay="0"/>
                                  </p:stCondLst>
                                  <p:iterate type="lt">
                                    <p:tmPct val="10000"/>
                                  </p:iterate>
                                  <p:childTnLst>
                                    <p:set>
                                      <p:cBhvr>
                                        <p:cTn id="20" dur="1" fill="hold">
                                          <p:stCondLst>
                                            <p:cond delay="0"/>
                                          </p:stCondLst>
                                        </p:cTn>
                                        <p:tgtEl>
                                          <p:spTgt spid="206854">
                                            <p:txEl>
                                              <p:pRg st="0" end="0"/>
                                            </p:txEl>
                                          </p:spTgt>
                                        </p:tgtEl>
                                        <p:attrNameLst>
                                          <p:attrName>style.visibility</p:attrName>
                                        </p:attrNameLst>
                                      </p:cBhvr>
                                      <p:to>
                                        <p:strVal val="visible"/>
                                      </p:to>
                                    </p:set>
                                    <p:animEffect transition="in" filter="fade">
                                      <p:cBhvr>
                                        <p:cTn id="21" dur="500"/>
                                        <p:tgtEl>
                                          <p:spTgt spid="206854">
                                            <p:txEl>
                                              <p:pRg st="0" end="0"/>
                                            </p:txEl>
                                          </p:spTgt>
                                        </p:tgtEl>
                                      </p:cBhvr>
                                    </p:animEffect>
                                    <p:anim calcmode="lin" valueType="num">
                                      <p:cBhvr>
                                        <p:cTn id="22" dur="500" fill="hold"/>
                                        <p:tgtEl>
                                          <p:spTgt spid="206854">
                                            <p:txEl>
                                              <p:pRg st="0" end="0"/>
                                            </p:txEl>
                                          </p:spTgt>
                                        </p:tgtEl>
                                        <p:attrNameLst>
                                          <p:attrName>ppt_x</p:attrName>
                                        </p:attrNameLst>
                                      </p:cBhvr>
                                      <p:tavLst>
                                        <p:tav tm="0">
                                          <p:val>
                                            <p:strVal val="#ppt_x-.1"/>
                                          </p:val>
                                        </p:tav>
                                        <p:tav tm="100000">
                                          <p:val>
                                            <p:strVal val="#ppt_x"/>
                                          </p:val>
                                        </p:tav>
                                      </p:tavLst>
                                    </p:anim>
                                    <p:anim calcmode="lin" valueType="num">
                                      <p:cBhvr>
                                        <p:cTn id="23" dur="500" fill="hold"/>
                                        <p:tgtEl>
                                          <p:spTgt spid="2068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nodeType="clickEffect">
                                  <p:stCondLst>
                                    <p:cond delay="0"/>
                                  </p:stCondLst>
                                  <p:iterate type="lt">
                                    <p:tmPct val="10000"/>
                                  </p:iterate>
                                  <p:childTnLst>
                                    <p:set>
                                      <p:cBhvr>
                                        <p:cTn id="27" dur="1" fill="hold">
                                          <p:stCondLst>
                                            <p:cond delay="0"/>
                                          </p:stCondLst>
                                        </p:cTn>
                                        <p:tgtEl>
                                          <p:spTgt spid="206855">
                                            <p:txEl>
                                              <p:pRg st="0" end="0"/>
                                            </p:txEl>
                                          </p:spTgt>
                                        </p:tgtEl>
                                        <p:attrNameLst>
                                          <p:attrName>style.visibility</p:attrName>
                                        </p:attrNameLst>
                                      </p:cBhvr>
                                      <p:to>
                                        <p:strVal val="visible"/>
                                      </p:to>
                                    </p:set>
                                    <p:animEffect transition="in" filter="fade">
                                      <p:cBhvr>
                                        <p:cTn id="28" dur="500"/>
                                        <p:tgtEl>
                                          <p:spTgt spid="206855">
                                            <p:txEl>
                                              <p:pRg st="0" end="0"/>
                                            </p:txEl>
                                          </p:spTgt>
                                        </p:tgtEl>
                                      </p:cBhvr>
                                    </p:animEffect>
                                    <p:anim calcmode="lin" valueType="num">
                                      <p:cBhvr>
                                        <p:cTn id="29" dur="500" fill="hold"/>
                                        <p:tgtEl>
                                          <p:spTgt spid="206855">
                                            <p:txEl>
                                              <p:pRg st="0" end="0"/>
                                            </p:txEl>
                                          </p:spTgt>
                                        </p:tgtEl>
                                        <p:attrNameLst>
                                          <p:attrName>ppt_x</p:attrName>
                                        </p:attrNameLst>
                                      </p:cBhvr>
                                      <p:tavLst>
                                        <p:tav tm="0">
                                          <p:val>
                                            <p:strVal val="#ppt_x-.1"/>
                                          </p:val>
                                        </p:tav>
                                        <p:tav tm="100000">
                                          <p:val>
                                            <p:strVal val="#ppt_x"/>
                                          </p:val>
                                        </p:tav>
                                      </p:tavLst>
                                    </p:anim>
                                    <p:anim calcmode="lin" valueType="num">
                                      <p:cBhvr>
                                        <p:cTn id="30" dur="500" fill="hold"/>
                                        <p:tgtEl>
                                          <p:spTgt spid="2068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206856">
                                            <p:txEl>
                                              <p:pRg st="0" end="0"/>
                                            </p:txEl>
                                          </p:spTgt>
                                        </p:tgtEl>
                                        <p:attrNameLst>
                                          <p:attrName>style.visibility</p:attrName>
                                        </p:attrNameLst>
                                      </p:cBhvr>
                                      <p:to>
                                        <p:strVal val="visible"/>
                                      </p:to>
                                    </p:set>
                                    <p:animEffect transition="in" filter="fade">
                                      <p:cBhvr>
                                        <p:cTn id="35" dur="500"/>
                                        <p:tgtEl>
                                          <p:spTgt spid="206856">
                                            <p:txEl>
                                              <p:pRg st="0" end="0"/>
                                            </p:txEl>
                                          </p:spTgt>
                                        </p:tgtEl>
                                      </p:cBhvr>
                                    </p:animEffect>
                                    <p:anim calcmode="lin" valueType="num">
                                      <p:cBhvr>
                                        <p:cTn id="36" dur="500" fill="hold"/>
                                        <p:tgtEl>
                                          <p:spTgt spid="206856">
                                            <p:txEl>
                                              <p:pRg st="0" end="0"/>
                                            </p:txEl>
                                          </p:spTgt>
                                        </p:tgtEl>
                                        <p:attrNameLst>
                                          <p:attrName>ppt_x</p:attrName>
                                        </p:attrNameLst>
                                      </p:cBhvr>
                                      <p:tavLst>
                                        <p:tav tm="0">
                                          <p:val>
                                            <p:strVal val="#ppt_x-.1"/>
                                          </p:val>
                                        </p:tav>
                                        <p:tav tm="100000">
                                          <p:val>
                                            <p:strVal val="#ppt_x"/>
                                          </p:val>
                                        </p:tav>
                                      </p:tavLst>
                                    </p:anim>
                                    <p:anim calcmode="lin" valueType="num">
                                      <p:cBhvr>
                                        <p:cTn id="37" dur="500" fill="hold"/>
                                        <p:tgtEl>
                                          <p:spTgt spid="2068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13" y="116746"/>
            <a:ext cx="7315200" cy="914400"/>
          </a:xfrm>
        </p:spPr>
        <p:txBody>
          <a:bodyPr vert="horz" lIns="91440" tIns="45720" rIns="91440" bIns="45720" rtlCol="0" anchor="ctr">
            <a:normAutofit/>
          </a:bodyPr>
          <a:lstStyle/>
          <a:p>
            <a:pPr algn="l">
              <a:defRPr/>
            </a:pPr>
            <a:r>
              <a:rPr lang="en-US" altLang="zh-CN" sz="2800" b="1" dirty="0">
                <a:solidFill>
                  <a:schemeClr val="tx1"/>
                </a:solidFill>
                <a:latin typeface="方正大黑简体" pitchFamily="2" charset="-122"/>
                <a:ea typeface="方正大黑简体" pitchFamily="2" charset="-122"/>
                <a:cs typeface="+mn-cs"/>
              </a:rPr>
              <a:t>2) </a:t>
            </a:r>
            <a:r>
              <a:rPr lang="zh-CN" altLang="zh-CN" sz="2800" b="1" dirty="0">
                <a:solidFill>
                  <a:schemeClr val="tx1"/>
                </a:solidFill>
                <a:latin typeface="方正大黑简体" pitchFamily="2" charset="-122"/>
                <a:ea typeface="方正大黑简体" pitchFamily="2" charset="-122"/>
                <a:cs typeface="+mn-cs"/>
              </a:rPr>
              <a:t>隐分集</a:t>
            </a:r>
            <a:r>
              <a:rPr lang="zh-CN" altLang="zh-CN" sz="2800" b="1" dirty="0" smtClean="0">
                <a:solidFill>
                  <a:schemeClr val="tx1"/>
                </a:solidFill>
                <a:latin typeface="方正大黑简体" pitchFamily="2" charset="-122"/>
                <a:ea typeface="方正大黑简体" pitchFamily="2" charset="-122"/>
                <a:cs typeface="+mn-cs"/>
              </a:rPr>
              <a:t>技术</a:t>
            </a:r>
            <a:endParaRPr lang="zh-CN" altLang="en-US" sz="2800" b="1" dirty="0" smtClean="0">
              <a:solidFill>
                <a:schemeClr val="tx1"/>
              </a:solidFill>
              <a:latin typeface="方正大黑简体" pitchFamily="2" charset="-122"/>
              <a:ea typeface="方正大黑简体" pitchFamily="2" charset="-122"/>
              <a:cs typeface="+mn-cs"/>
            </a:endParaRPr>
          </a:p>
        </p:txBody>
      </p:sp>
      <p:sp>
        <p:nvSpPr>
          <p:cNvPr id="56324" name="Rectangle 3"/>
          <p:cNvSpPr>
            <a:spLocks noGrp="1" noChangeArrowheads="1"/>
          </p:cNvSpPr>
          <p:nvPr>
            <p:ph type="body" idx="1"/>
          </p:nvPr>
        </p:nvSpPr>
        <p:spPr>
          <a:xfrm>
            <a:off x="179070" y="980440"/>
            <a:ext cx="8807450" cy="4290695"/>
          </a:xfrm>
        </p:spPr>
        <p:txBody>
          <a:bodyPr>
            <a:normAutofit/>
          </a:bodyPr>
          <a:lstStyle/>
          <a:p>
            <a:pPr marL="0" indent="0">
              <a:buNone/>
            </a:pPr>
            <a:r>
              <a:rPr lang="zh-CN" altLang="zh-CN" sz="2400" b="1" dirty="0" smtClean="0"/>
              <a:t>（</a:t>
            </a:r>
            <a:r>
              <a:rPr lang="en-US" altLang="zh-CN" sz="2400" b="1" dirty="0"/>
              <a:t>1</a:t>
            </a:r>
            <a:r>
              <a:rPr lang="zh-CN" altLang="zh-CN" sz="2400" b="1" dirty="0"/>
              <a:t>）交织技术</a:t>
            </a:r>
            <a:r>
              <a:rPr lang="zh-CN" altLang="zh-CN" sz="2400" b="1" dirty="0" smtClean="0"/>
              <a:t>。</a:t>
            </a:r>
            <a:endParaRPr lang="en-US" altLang="zh-CN" sz="2400" dirty="0" smtClean="0"/>
          </a:p>
          <a:p>
            <a:pPr marL="0" indent="0">
              <a:lnSpc>
                <a:spcPct val="140000"/>
              </a:lnSpc>
              <a:buNone/>
            </a:pPr>
            <a:r>
              <a:rPr lang="en-US" altLang="zh-CN" sz="2400" dirty="0"/>
              <a:t> </a:t>
            </a:r>
            <a:r>
              <a:rPr lang="en-US" altLang="zh-CN" sz="2400" dirty="0" smtClean="0"/>
              <a:t>     </a:t>
            </a:r>
            <a:r>
              <a:rPr lang="zh-CN" altLang="zh-CN" sz="2400" b="1" dirty="0" smtClean="0"/>
              <a:t>随机性误码</a:t>
            </a:r>
            <a:r>
              <a:rPr lang="zh-CN" altLang="en-US" sz="2400" b="1" dirty="0" smtClean="0"/>
              <a:t>即</a:t>
            </a:r>
            <a:r>
              <a:rPr lang="zh-CN" altLang="zh-CN" sz="2400" b="1" dirty="0" smtClean="0"/>
              <a:t>单个</a:t>
            </a:r>
            <a:r>
              <a:rPr lang="zh-CN" altLang="zh-CN" sz="2400" b="1" dirty="0"/>
              <a:t>码元错误随机发生，主要由噪声</a:t>
            </a:r>
            <a:r>
              <a:rPr lang="zh-CN" altLang="zh-CN" sz="2400" b="1" dirty="0" smtClean="0"/>
              <a:t>引起。</a:t>
            </a:r>
            <a:r>
              <a:rPr lang="zh-CN" altLang="zh-CN" sz="2400" b="1" dirty="0"/>
              <a:t>纠正突发差错主要靠交织编码来解决，使突发差错分散成为随机差错而得到纠正</a:t>
            </a:r>
            <a:r>
              <a:rPr lang="zh-CN" altLang="zh-CN" sz="2400" b="1" dirty="0" smtClean="0"/>
              <a:t>。</a:t>
            </a:r>
            <a:endParaRPr lang="en-US" altLang="zh-CN" sz="2400" b="1" dirty="0" smtClean="0"/>
          </a:p>
          <a:p>
            <a:pPr marL="0" indent="0">
              <a:lnSpc>
                <a:spcPct val="140000"/>
              </a:lnSpc>
              <a:buNone/>
            </a:pPr>
            <a:r>
              <a:rPr lang="en-US" altLang="zh-CN" sz="2400" b="1" dirty="0"/>
              <a:t> </a:t>
            </a:r>
            <a:r>
              <a:rPr lang="en-US" altLang="zh-CN" sz="2400" b="1" dirty="0" smtClean="0"/>
              <a:t>    </a:t>
            </a:r>
            <a:r>
              <a:rPr lang="zh-CN" altLang="zh-CN" sz="2400" b="1" dirty="0" smtClean="0"/>
              <a:t>交织</a:t>
            </a:r>
            <a:r>
              <a:rPr lang="zh-CN" altLang="zh-CN" sz="2400" b="1" dirty="0"/>
              <a:t>编码不增加监督元，亦即交织编码前后，码速率不变，因此不影响有效性</a:t>
            </a:r>
            <a:r>
              <a:rPr lang="zh-CN" altLang="zh-CN" sz="2400" b="1" dirty="0" smtClean="0"/>
              <a:t>。</a:t>
            </a:r>
            <a:endParaRPr lang="zh-CN" altLang="zh-CN" sz="2400" b="1" dirty="0" smtClean="0"/>
          </a:p>
        </p:txBody>
      </p:sp>
      <p:pic>
        <p:nvPicPr>
          <p:cNvPr id="3" name="图片 2"/>
          <p:cNvPicPr>
            <a:picLocks noChangeAspect="1"/>
          </p:cNvPicPr>
          <p:nvPr>
            <p:custDataLst>
              <p:tags r:id="rId1"/>
            </p:custDataLst>
          </p:nvPr>
        </p:nvPicPr>
        <p:blipFill>
          <a:blip r:embed="rId2"/>
          <a:srcRect t="5547"/>
          <a:stretch>
            <a:fillRect/>
          </a:stretch>
        </p:blipFill>
        <p:spPr>
          <a:xfrm>
            <a:off x="35560" y="4437380"/>
            <a:ext cx="9075420" cy="24542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23528" y="263431"/>
            <a:ext cx="7315200" cy="914400"/>
          </a:xfrm>
        </p:spPr>
        <p:txBody>
          <a:bodyPr vert="horz" lIns="91440" tIns="45720" rIns="91440" bIns="45720" rtlCol="0" anchor="ctr">
            <a:normAutofit/>
          </a:bodyPr>
          <a:lstStyle/>
          <a:p>
            <a:pPr algn="l">
              <a:defRPr/>
            </a:pPr>
            <a:r>
              <a:rPr lang="en-US" altLang="zh-CN" sz="2800" b="1" dirty="0">
                <a:solidFill>
                  <a:schemeClr val="tx1"/>
                </a:solidFill>
                <a:latin typeface="方正大黑简体" pitchFamily="2" charset="-122"/>
                <a:ea typeface="方正大黑简体" pitchFamily="2" charset="-122"/>
                <a:cs typeface="+mn-cs"/>
              </a:rPr>
              <a:t>2) </a:t>
            </a:r>
            <a:r>
              <a:rPr lang="zh-CN" altLang="zh-CN" sz="2800" b="1" dirty="0">
                <a:solidFill>
                  <a:schemeClr val="tx1"/>
                </a:solidFill>
                <a:latin typeface="方正大黑简体" pitchFamily="2" charset="-122"/>
                <a:ea typeface="方正大黑简体" pitchFamily="2" charset="-122"/>
                <a:cs typeface="+mn-cs"/>
              </a:rPr>
              <a:t>隐分集</a:t>
            </a:r>
            <a:r>
              <a:rPr lang="zh-CN" altLang="zh-CN" sz="2800" b="1" dirty="0" smtClean="0">
                <a:solidFill>
                  <a:schemeClr val="tx1"/>
                </a:solidFill>
                <a:latin typeface="方正大黑简体" pitchFamily="2" charset="-122"/>
                <a:ea typeface="方正大黑简体" pitchFamily="2" charset="-122"/>
                <a:cs typeface="+mn-cs"/>
              </a:rPr>
              <a:t>技术</a:t>
            </a:r>
            <a:endParaRPr lang="zh-CN" altLang="en-US" sz="2800" b="1" dirty="0" smtClean="0">
              <a:solidFill>
                <a:schemeClr val="tx1"/>
              </a:solidFill>
              <a:latin typeface="方正大黑简体" pitchFamily="2" charset="-122"/>
              <a:ea typeface="方正大黑简体" pitchFamily="2" charset="-122"/>
              <a:cs typeface="+mn-cs"/>
            </a:endParaRPr>
          </a:p>
        </p:txBody>
      </p:sp>
      <mc:AlternateContent xmlns:mc="http://schemas.openxmlformats.org/markup-compatibility/2006">
        <mc:Choice xmlns:a14="http://schemas.microsoft.com/office/drawing/2010/main" Requires="a14">
          <p:sp>
            <p:nvSpPr>
              <p:cNvPr id="56324" name="Rectangle 3"/>
              <p:cNvSpPr>
                <a:spLocks noGrp="1" noChangeArrowheads="1"/>
              </p:cNvSpPr>
              <p:nvPr>
                <p:ph type="body" idx="1"/>
              </p:nvPr>
            </p:nvSpPr>
            <p:spPr>
              <a:xfrm>
                <a:off x="683568" y="1055519"/>
                <a:ext cx="7992888" cy="4291007"/>
              </a:xfrm>
            </p:spPr>
            <p:txBody>
              <a:bodyPr>
                <a:normAutofit/>
              </a:bodyPr>
              <a:lstStyle/>
              <a:p>
                <a:pPr marL="0" indent="0">
                  <a:buNone/>
                </a:pPr>
                <a:r>
                  <a:rPr lang="zh-CN" altLang="zh-CN" sz="2600" b="1" dirty="0" smtClean="0"/>
                  <a:t>（</a:t>
                </a:r>
                <a:r>
                  <a:rPr lang="en-US" altLang="zh-CN" sz="2600" b="1" dirty="0"/>
                  <a:t>1</a:t>
                </a:r>
                <a:r>
                  <a:rPr lang="zh-CN" altLang="zh-CN" sz="2600" b="1" dirty="0"/>
                  <a:t>）交织技术</a:t>
                </a:r>
                <a:r>
                  <a:rPr lang="zh-CN" altLang="zh-CN" sz="2600" b="1" dirty="0" smtClean="0"/>
                  <a:t>。</a:t>
                </a:r>
                <a:endParaRPr lang="en-US" altLang="zh-CN" sz="2400" dirty="0" smtClean="0"/>
              </a:p>
              <a:p>
                <a:pPr marL="0" indent="0">
                  <a:lnSpc>
                    <a:spcPct val="140000"/>
                  </a:lnSpc>
                  <a:buNone/>
                </a:pPr>
                <a:r>
                  <a:rPr lang="en-US" altLang="zh-CN" sz="2400" b="1" dirty="0" smtClean="0"/>
                  <a:t>       </a:t>
                </a:r>
                <a:r>
                  <a:rPr lang="zh-CN" altLang="zh-CN" sz="2400" b="1" dirty="0" smtClean="0"/>
                  <a:t>交织</a:t>
                </a:r>
                <a:r>
                  <a:rPr lang="zh-CN" altLang="zh-CN" sz="2400" b="1" dirty="0"/>
                  <a:t>技术有两个相关参数，即交织深度和交织宽度。交织深度是指交织前相邻的两符号在交织后的间隔距离；交织宽度是指交织后相邻两符号在交织前的间隔距离。因此对于一个</a:t>
                </a:r>
                <a14:m>
                  <m:oMath xmlns:m="http://schemas.openxmlformats.org/officeDocument/2006/math">
                    <m:r>
                      <a:rPr lang="en-US" altLang="zh-CN" sz="2400" b="1" i="1">
                        <a:latin typeface="Cambria Math" panose="02040503050406030204"/>
                      </a:rPr>
                      <m:t>𝒎</m:t>
                    </m:r>
                    <m:r>
                      <a:rPr lang="zh-CN" altLang="zh-CN" sz="2400" b="1" i="1">
                        <a:latin typeface="Cambria Math" panose="02040503050406030204"/>
                      </a:rPr>
                      <m:t>×</m:t>
                    </m:r>
                    <m:r>
                      <a:rPr lang="en-US" altLang="zh-CN" sz="2400" b="1" i="1">
                        <a:latin typeface="Cambria Math" panose="02040503050406030204"/>
                      </a:rPr>
                      <m:t>𝒏</m:t>
                    </m:r>
                  </m:oMath>
                </a14:m>
                <a:r>
                  <a:rPr lang="zh-CN" altLang="zh-CN" sz="2400" b="1" dirty="0"/>
                  <a:t>的交织阵列，若是按行读入、按列读出的话，其交织深度为</a:t>
                </a:r>
                <a14:m>
                  <m:oMath xmlns:m="http://schemas.openxmlformats.org/officeDocument/2006/math">
                    <m:r>
                      <a:rPr lang="en-US" altLang="zh-CN" sz="2400" b="1" i="1">
                        <a:latin typeface="Cambria Math" panose="02040503050406030204"/>
                      </a:rPr>
                      <m:t>𝒎</m:t>
                    </m:r>
                  </m:oMath>
                </a14:m>
                <a:r>
                  <a:rPr lang="zh-CN" altLang="zh-CN" sz="2400" b="1" dirty="0"/>
                  <a:t>，交织宽度为</a:t>
                </a:r>
                <a14:m>
                  <m:oMath xmlns:m="http://schemas.openxmlformats.org/officeDocument/2006/math">
                    <m:r>
                      <a:rPr lang="en-US" altLang="zh-CN" sz="2400" b="1" i="1">
                        <a:latin typeface="Cambria Math" panose="02040503050406030204"/>
                      </a:rPr>
                      <m:t>𝒏</m:t>
                    </m:r>
                  </m:oMath>
                </a14:m>
                <a:r>
                  <a:rPr lang="zh-CN" altLang="zh-CN" sz="2400" b="1" dirty="0"/>
                  <a:t>。</a:t>
                </a:r>
                <a:endParaRPr lang="zh-CN" altLang="zh-CN" sz="2400" b="1" dirty="0"/>
              </a:p>
            </p:txBody>
          </p:sp>
        </mc:Choice>
        <mc:Fallback>
          <p:sp>
            <p:nvSpPr>
              <p:cNvPr id="56324" name="Rectangle 3"/>
              <p:cNvSpPr>
                <a:spLocks noRot="1" noChangeAspect="1" noMove="1" noResize="1" noEditPoints="1" noAdjustHandles="1" noChangeArrowheads="1" noChangeShapeType="1" noTextEdit="1"/>
              </p:cNvSpPr>
              <p:nvPr>
                <p:ph type="body" idx="1"/>
              </p:nvPr>
            </p:nvSpPr>
            <p:spPr>
              <a:xfrm>
                <a:off x="683568" y="1055519"/>
                <a:ext cx="7992888" cy="4291007"/>
              </a:xfrm>
              <a:blipFill rotWithShape="1">
                <a:blip r:embed="rId1"/>
                <a:stretch>
                  <a:fillRect l="-4" t="-3" r="6" b="1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23528" y="188759"/>
            <a:ext cx="7315200" cy="914400"/>
          </a:xfrm>
        </p:spPr>
        <p:txBody>
          <a:bodyPr vert="horz" lIns="91440" tIns="45720" rIns="91440" bIns="45720" rtlCol="0" anchor="ctr">
            <a:normAutofit/>
          </a:bodyPr>
          <a:lstStyle/>
          <a:p>
            <a:pPr algn="l">
              <a:defRPr/>
            </a:pPr>
            <a:r>
              <a:rPr lang="en-US" altLang="zh-CN" sz="2800" b="1" dirty="0">
                <a:solidFill>
                  <a:schemeClr val="tx1"/>
                </a:solidFill>
                <a:latin typeface="方正大黑简体" pitchFamily="2" charset="-122"/>
                <a:ea typeface="方正大黑简体" pitchFamily="2" charset="-122"/>
                <a:cs typeface="+mn-cs"/>
              </a:rPr>
              <a:t>2) </a:t>
            </a:r>
            <a:r>
              <a:rPr lang="zh-CN" altLang="zh-CN" sz="2800" b="1" dirty="0">
                <a:solidFill>
                  <a:schemeClr val="tx1"/>
                </a:solidFill>
                <a:latin typeface="方正大黑简体" pitchFamily="2" charset="-122"/>
                <a:ea typeface="方正大黑简体" pitchFamily="2" charset="-122"/>
                <a:cs typeface="+mn-cs"/>
              </a:rPr>
              <a:t>隐分集</a:t>
            </a:r>
            <a:r>
              <a:rPr lang="zh-CN" altLang="zh-CN" sz="2800" b="1" dirty="0" smtClean="0">
                <a:solidFill>
                  <a:schemeClr val="tx1"/>
                </a:solidFill>
                <a:latin typeface="方正大黑简体" pitchFamily="2" charset="-122"/>
                <a:ea typeface="方正大黑简体" pitchFamily="2" charset="-122"/>
                <a:cs typeface="+mn-cs"/>
              </a:rPr>
              <a:t>技术</a:t>
            </a:r>
            <a:endParaRPr lang="zh-CN" altLang="en-US" sz="2800" b="1" dirty="0" smtClean="0">
              <a:solidFill>
                <a:schemeClr val="tx1"/>
              </a:solidFill>
              <a:latin typeface="方正大黑简体" pitchFamily="2" charset="-122"/>
              <a:ea typeface="方正大黑简体" pitchFamily="2" charset="-122"/>
              <a:cs typeface="+mn-cs"/>
            </a:endParaRPr>
          </a:p>
        </p:txBody>
      </p:sp>
      <p:sp>
        <p:nvSpPr>
          <p:cNvPr id="56324" name="Rectangle 3"/>
          <p:cNvSpPr>
            <a:spLocks noGrp="1" noChangeArrowheads="1"/>
          </p:cNvSpPr>
          <p:nvPr>
            <p:ph type="body" idx="1"/>
          </p:nvPr>
        </p:nvSpPr>
        <p:spPr>
          <a:xfrm>
            <a:off x="683568" y="1844824"/>
            <a:ext cx="7992888" cy="4291007"/>
          </a:xfrm>
        </p:spPr>
        <p:txBody>
          <a:bodyPr>
            <a:normAutofit/>
          </a:bodyPr>
          <a:lstStyle/>
          <a:p>
            <a:pPr marL="0" indent="0">
              <a:lnSpc>
                <a:spcPct val="140000"/>
              </a:lnSpc>
              <a:buNone/>
            </a:pPr>
            <a:r>
              <a:rPr lang="en-US" altLang="zh-CN" sz="2400" b="1" dirty="0" smtClean="0"/>
              <a:t>       </a:t>
            </a:r>
            <a:endParaRPr lang="zh-CN" altLang="zh-CN" sz="2400" b="1" dirty="0"/>
          </a:p>
        </p:txBody>
      </p:sp>
      <p:sp>
        <p:nvSpPr>
          <p:cNvPr id="2" name="矩形 1"/>
          <p:cNvSpPr/>
          <p:nvPr/>
        </p:nvSpPr>
        <p:spPr>
          <a:xfrm>
            <a:off x="467440" y="1224687"/>
            <a:ext cx="8288262" cy="4967605"/>
          </a:xfrm>
          <a:prstGeom prst="rect">
            <a:avLst/>
          </a:prstGeom>
        </p:spPr>
        <p:txBody>
          <a:bodyPr wrap="square">
            <a:spAutoFit/>
          </a:bodyPr>
          <a:lstStyle/>
          <a:p>
            <a:pPr>
              <a:lnSpc>
                <a:spcPct val="130000"/>
              </a:lnSpc>
            </a:pPr>
            <a:r>
              <a:rPr lang="en-US" altLang="zh-CN" sz="2800" dirty="0" smtClean="0">
                <a:solidFill>
                  <a:schemeClr val="tx1"/>
                </a:solidFill>
                <a:effectLst>
                  <a:outerShdw blurRad="38100" dist="38100" dir="2700000" algn="tl">
                    <a:srgbClr val="000000">
                      <a:alpha val="43137"/>
                    </a:srgbClr>
                  </a:outerShdw>
                </a:effectLst>
              </a:rPr>
              <a:t>    </a:t>
            </a:r>
            <a:r>
              <a:rPr lang="zh-CN" altLang="zh-CN" sz="2800" dirty="0" smtClean="0">
                <a:solidFill>
                  <a:schemeClr val="tx1"/>
                </a:solidFill>
                <a:effectLst>
                  <a:outerShdw blurRad="38100" dist="38100" dir="2700000" algn="tl">
                    <a:srgbClr val="000000">
                      <a:alpha val="43137"/>
                    </a:srgbClr>
                  </a:outerShdw>
                </a:effectLst>
              </a:rPr>
              <a:t>（</a:t>
            </a:r>
            <a:r>
              <a:rPr lang="en-US" altLang="zh-CN" sz="2800" dirty="0">
                <a:solidFill>
                  <a:schemeClr val="tx1"/>
                </a:solidFill>
                <a:effectLst>
                  <a:outerShdw blurRad="38100" dist="38100" dir="2700000" algn="tl">
                    <a:srgbClr val="000000">
                      <a:alpha val="43137"/>
                    </a:srgbClr>
                  </a:outerShdw>
                </a:effectLst>
              </a:rPr>
              <a:t>2</a:t>
            </a:r>
            <a:r>
              <a:rPr lang="zh-CN" altLang="zh-CN" sz="2800" dirty="0">
                <a:solidFill>
                  <a:schemeClr val="tx1"/>
                </a:solidFill>
                <a:effectLst>
                  <a:outerShdw blurRad="38100" dist="38100" dir="2700000" algn="tl">
                    <a:srgbClr val="000000">
                      <a:alpha val="43137"/>
                    </a:srgbClr>
                  </a:outerShdw>
                </a:effectLst>
              </a:rPr>
              <a:t>）跳频技术</a:t>
            </a:r>
            <a:r>
              <a:rPr lang="zh-CN" altLang="zh-CN" sz="2800" dirty="0" smtClean="0">
                <a:solidFill>
                  <a:schemeClr val="tx1"/>
                </a:solidFill>
                <a:effectLst>
                  <a:outerShdw blurRad="38100" dist="38100" dir="2700000" algn="tl">
                    <a:srgbClr val="000000">
                      <a:alpha val="43137"/>
                    </a:srgbClr>
                  </a:outerShdw>
                </a:effectLst>
              </a:rPr>
              <a:t>。</a:t>
            </a:r>
            <a:endParaRPr lang="en-US" altLang="zh-CN" sz="2800" dirty="0" smtClean="0">
              <a:solidFill>
                <a:schemeClr val="tx1"/>
              </a:solidFill>
              <a:effectLst>
                <a:outerShdw blurRad="38100" dist="38100" dir="2700000" algn="tl">
                  <a:srgbClr val="000000">
                    <a:alpha val="43137"/>
                  </a:srgbClr>
                </a:outerShdw>
              </a:effectLst>
            </a:endParaRPr>
          </a:p>
          <a:p>
            <a:pPr>
              <a:lnSpc>
                <a:spcPct val="130000"/>
              </a:lnSpc>
            </a:pPr>
            <a:r>
              <a:rPr lang="en-US" altLang="zh-CN" sz="2400" dirty="0">
                <a:solidFill>
                  <a:schemeClr val="tx1"/>
                </a:solidFill>
              </a:rPr>
              <a:t> </a:t>
            </a:r>
            <a:r>
              <a:rPr lang="en-US" altLang="zh-CN" sz="2400" dirty="0" smtClean="0">
                <a:solidFill>
                  <a:schemeClr val="tx1"/>
                </a:solidFill>
              </a:rPr>
              <a:t>       </a:t>
            </a:r>
            <a:r>
              <a:rPr lang="zh-CN" altLang="zh-CN" sz="2400" dirty="0" smtClean="0">
                <a:solidFill>
                  <a:schemeClr val="tx1"/>
                </a:solidFill>
              </a:rPr>
              <a:t>瑞</a:t>
            </a:r>
            <a:r>
              <a:rPr lang="zh-CN" altLang="zh-CN" sz="2400" dirty="0">
                <a:solidFill>
                  <a:schemeClr val="tx1"/>
                </a:solidFill>
              </a:rPr>
              <a:t>利衰落与信号频率</a:t>
            </a:r>
            <a:r>
              <a:rPr lang="zh-CN" altLang="zh-CN" sz="2400" dirty="0" smtClean="0">
                <a:solidFill>
                  <a:schemeClr val="tx1"/>
                </a:solidFill>
              </a:rPr>
              <a:t>有关</a:t>
            </a:r>
            <a:r>
              <a:rPr lang="zh-CN" altLang="en-US" sz="2400" dirty="0" smtClean="0">
                <a:solidFill>
                  <a:schemeClr val="tx1"/>
                </a:solidFill>
              </a:rPr>
              <a:t>，</a:t>
            </a:r>
            <a:r>
              <a:rPr lang="zh-CN" altLang="zh-CN" sz="2400" dirty="0" smtClean="0">
                <a:solidFill>
                  <a:schemeClr val="tx1"/>
                </a:solidFill>
              </a:rPr>
              <a:t>不同</a:t>
            </a:r>
            <a:r>
              <a:rPr lang="zh-CN" altLang="zh-CN" sz="2400" dirty="0">
                <a:solidFill>
                  <a:schemeClr val="tx1"/>
                </a:solidFill>
              </a:rPr>
              <a:t>频率的信号遭受的衰落不同。当两个频率相距足够远时，可认为它们的衰落是不相关的。</a:t>
            </a:r>
            <a:endParaRPr lang="zh-CN" altLang="zh-CN" sz="2400" dirty="0">
              <a:solidFill>
                <a:schemeClr val="tx1"/>
              </a:solidFill>
            </a:endParaRPr>
          </a:p>
          <a:p>
            <a:pPr>
              <a:lnSpc>
                <a:spcPct val="130000"/>
              </a:lnSpc>
            </a:pPr>
            <a:r>
              <a:rPr lang="en-US" altLang="zh-CN" sz="2400" dirty="0" smtClean="0">
                <a:solidFill>
                  <a:schemeClr val="tx1"/>
                </a:solidFill>
              </a:rPr>
              <a:t>       </a:t>
            </a:r>
            <a:r>
              <a:rPr lang="zh-CN" altLang="en-US" sz="2400" dirty="0" smtClean="0">
                <a:solidFill>
                  <a:schemeClr val="tx1"/>
                </a:solidFill>
              </a:rPr>
              <a:t>跳频</a:t>
            </a:r>
            <a:r>
              <a:rPr lang="zh-CN" altLang="zh-CN" sz="2400" dirty="0" smtClean="0">
                <a:solidFill>
                  <a:schemeClr val="tx1"/>
                </a:solidFill>
              </a:rPr>
              <a:t>分</a:t>
            </a:r>
            <a:r>
              <a:rPr lang="zh-CN" altLang="zh-CN" sz="2400" dirty="0">
                <a:solidFill>
                  <a:srgbClr val="7030A0"/>
                </a:solidFill>
                <a:effectLst>
                  <a:outerShdw blurRad="38100" dist="38100" dir="2700000" algn="tl">
                    <a:srgbClr val="000000">
                      <a:alpha val="43137"/>
                    </a:srgbClr>
                  </a:outerShdw>
                </a:effectLst>
              </a:rPr>
              <a:t>慢跳频</a:t>
            </a:r>
            <a:r>
              <a:rPr lang="zh-CN" altLang="zh-CN" sz="2400" dirty="0">
                <a:solidFill>
                  <a:schemeClr val="tx1"/>
                </a:solidFill>
              </a:rPr>
              <a:t>（</a:t>
            </a:r>
            <a:r>
              <a:rPr lang="en-US" altLang="zh-CN" sz="2400" dirty="0">
                <a:solidFill>
                  <a:schemeClr val="tx1"/>
                </a:solidFill>
              </a:rPr>
              <a:t>SFH</a:t>
            </a:r>
            <a:r>
              <a:rPr lang="zh-CN" altLang="zh-CN" sz="2400" dirty="0">
                <a:solidFill>
                  <a:schemeClr val="tx1"/>
                </a:solidFill>
              </a:rPr>
              <a:t>）和</a:t>
            </a:r>
            <a:r>
              <a:rPr lang="zh-CN" altLang="zh-CN" sz="2400" dirty="0">
                <a:solidFill>
                  <a:srgbClr val="7030A0"/>
                </a:solidFill>
                <a:effectLst>
                  <a:outerShdw blurRad="38100" dist="38100" dir="2700000" algn="tl">
                    <a:srgbClr val="000000">
                      <a:alpha val="43137"/>
                    </a:srgbClr>
                  </a:outerShdw>
                </a:effectLst>
              </a:rPr>
              <a:t>快</a:t>
            </a:r>
            <a:r>
              <a:rPr lang="zh-CN" altLang="en-US" sz="2400" dirty="0" smtClean="0">
                <a:solidFill>
                  <a:srgbClr val="7030A0"/>
                </a:solidFill>
                <a:effectLst>
                  <a:outerShdw blurRad="38100" dist="38100" dir="2700000" algn="tl">
                    <a:srgbClr val="000000">
                      <a:alpha val="43137"/>
                    </a:srgbClr>
                  </a:outerShdw>
                </a:effectLst>
                <a:sym typeface="+mn-ea"/>
              </a:rPr>
              <a:t>跳</a:t>
            </a:r>
            <a:r>
              <a:rPr lang="zh-CN" altLang="zh-CN" sz="2400" dirty="0">
                <a:solidFill>
                  <a:srgbClr val="7030A0"/>
                </a:solidFill>
                <a:effectLst>
                  <a:outerShdw blurRad="38100" dist="38100" dir="2700000" algn="tl">
                    <a:srgbClr val="000000">
                      <a:alpha val="43137"/>
                    </a:srgbClr>
                  </a:outerShdw>
                </a:effectLst>
              </a:rPr>
              <a:t>频</a:t>
            </a:r>
            <a:r>
              <a:rPr lang="zh-CN" altLang="zh-CN" sz="2400" dirty="0">
                <a:solidFill>
                  <a:schemeClr val="tx1"/>
                </a:solidFill>
              </a:rPr>
              <a:t>（</a:t>
            </a:r>
            <a:r>
              <a:rPr lang="en-US" altLang="zh-CN" sz="2400" dirty="0">
                <a:solidFill>
                  <a:schemeClr val="tx1"/>
                </a:solidFill>
              </a:rPr>
              <a:t>FFH</a:t>
            </a:r>
            <a:r>
              <a:rPr lang="zh-CN" altLang="zh-CN" sz="2400" dirty="0">
                <a:solidFill>
                  <a:schemeClr val="tx1"/>
                </a:solidFill>
              </a:rPr>
              <a:t>）两种。</a:t>
            </a:r>
            <a:endParaRPr lang="zh-CN" altLang="zh-CN" sz="2400" dirty="0">
              <a:solidFill>
                <a:schemeClr val="tx1"/>
              </a:solidFill>
            </a:endParaRPr>
          </a:p>
          <a:p>
            <a:pPr marL="342900" indent="-342900">
              <a:lnSpc>
                <a:spcPct val="130000"/>
              </a:lnSpc>
              <a:buFont typeface="Arial" panose="020B0604020202020204" pitchFamily="34" charset="0"/>
              <a:buChar char="•"/>
            </a:pPr>
            <a:r>
              <a:rPr lang="zh-CN" altLang="zh-CN" sz="2400" dirty="0">
                <a:solidFill>
                  <a:schemeClr val="tx1"/>
                </a:solidFill>
              </a:rPr>
              <a:t>慢跳频</a:t>
            </a:r>
            <a:r>
              <a:rPr lang="zh-CN" altLang="zh-CN" sz="2400" dirty="0" smtClean="0">
                <a:solidFill>
                  <a:schemeClr val="tx1"/>
                </a:solidFill>
              </a:rPr>
              <a:t>的</a:t>
            </a:r>
            <a:r>
              <a:rPr lang="zh-CN" altLang="en-US" sz="2400" dirty="0" smtClean="0">
                <a:solidFill>
                  <a:schemeClr val="tx1"/>
                </a:solidFill>
              </a:rPr>
              <a:t>跳</a:t>
            </a:r>
            <a:r>
              <a:rPr lang="zh-CN" altLang="zh-CN" sz="2400" dirty="0" smtClean="0">
                <a:solidFill>
                  <a:schemeClr val="tx1"/>
                </a:solidFill>
              </a:rPr>
              <a:t>频</a:t>
            </a:r>
            <a:r>
              <a:rPr lang="zh-CN" altLang="zh-CN" sz="2400" dirty="0">
                <a:solidFill>
                  <a:schemeClr val="tx1"/>
                </a:solidFill>
              </a:rPr>
              <a:t>速率低于信息</a:t>
            </a:r>
            <a:r>
              <a:rPr lang="zh-CN" altLang="zh-CN" sz="2400" dirty="0" smtClean="0">
                <a:solidFill>
                  <a:schemeClr val="tx1"/>
                </a:solidFill>
              </a:rPr>
              <a:t>比特</a:t>
            </a:r>
            <a:r>
              <a:rPr lang="zh-CN" altLang="zh-CN" sz="2400" dirty="0">
                <a:solidFill>
                  <a:schemeClr val="tx1"/>
                </a:solidFill>
              </a:rPr>
              <a:t>率，即连续几个信息</a:t>
            </a:r>
            <a:r>
              <a:rPr lang="zh-CN" altLang="zh-CN" sz="2400" dirty="0" smtClean="0">
                <a:solidFill>
                  <a:schemeClr val="tx1"/>
                </a:solidFill>
              </a:rPr>
              <a:t>比特</a:t>
            </a:r>
            <a:r>
              <a:rPr lang="zh-CN" altLang="en-US" sz="2400" dirty="0" smtClean="0">
                <a:solidFill>
                  <a:schemeClr val="tx1"/>
                </a:solidFill>
              </a:rPr>
              <a:t>跳</a:t>
            </a:r>
            <a:r>
              <a:rPr lang="zh-CN" altLang="zh-CN" sz="2400" dirty="0" smtClean="0">
                <a:solidFill>
                  <a:schemeClr val="tx1"/>
                </a:solidFill>
              </a:rPr>
              <a:t>频</a:t>
            </a:r>
            <a:r>
              <a:rPr lang="zh-CN" altLang="zh-CN" sz="2400" dirty="0">
                <a:solidFill>
                  <a:schemeClr val="tx1"/>
                </a:solidFill>
              </a:rPr>
              <a:t>一次。</a:t>
            </a:r>
            <a:r>
              <a:rPr lang="en-US" altLang="zh-CN" sz="2400" dirty="0">
                <a:solidFill>
                  <a:schemeClr val="tx1"/>
                </a:solidFill>
              </a:rPr>
              <a:t>GSM</a:t>
            </a:r>
            <a:r>
              <a:rPr lang="zh-CN" altLang="zh-CN" sz="2400" dirty="0">
                <a:solidFill>
                  <a:schemeClr val="tx1"/>
                </a:solidFill>
              </a:rPr>
              <a:t>系统中，传输频率在一个完整的突发脉冲传输期间保持不变，属于慢跳频。</a:t>
            </a:r>
            <a:endParaRPr lang="zh-CN" altLang="zh-CN" sz="2400" dirty="0">
              <a:solidFill>
                <a:schemeClr val="tx1"/>
              </a:solidFill>
            </a:endParaRPr>
          </a:p>
          <a:p>
            <a:pPr marL="342900" indent="-342900">
              <a:lnSpc>
                <a:spcPct val="130000"/>
              </a:lnSpc>
              <a:buFont typeface="Arial" panose="020B0604020202020204" pitchFamily="34" charset="0"/>
              <a:buChar char="•"/>
            </a:pPr>
            <a:r>
              <a:rPr lang="zh-CN" altLang="zh-CN" sz="2400" dirty="0" smtClean="0">
                <a:solidFill>
                  <a:schemeClr val="tx1"/>
                </a:solidFill>
              </a:rPr>
              <a:t>快</a:t>
            </a:r>
            <a:r>
              <a:rPr lang="zh-CN" altLang="en-US" sz="2400" dirty="0" smtClean="0">
                <a:solidFill>
                  <a:schemeClr val="tx1"/>
                </a:solidFill>
              </a:rPr>
              <a:t>跳</a:t>
            </a:r>
            <a:r>
              <a:rPr lang="zh-CN" altLang="zh-CN" sz="2400" dirty="0" smtClean="0">
                <a:solidFill>
                  <a:schemeClr val="tx1"/>
                </a:solidFill>
              </a:rPr>
              <a:t>频</a:t>
            </a:r>
            <a:r>
              <a:rPr lang="zh-CN" altLang="zh-CN" sz="2400" dirty="0">
                <a:solidFill>
                  <a:schemeClr val="tx1"/>
                </a:solidFill>
              </a:rPr>
              <a:t>的跳频速率高于或等于信息比特率，即每个信息比特跳频一次以上</a:t>
            </a:r>
            <a:r>
              <a:rPr lang="zh-CN" altLang="zh-CN" sz="2400" dirty="0" smtClean="0">
                <a:solidFill>
                  <a:schemeClr val="tx1"/>
                </a:solidFill>
              </a:rPr>
              <a:t>。</a:t>
            </a:r>
            <a:endParaRPr lang="zh-CN" altLang="zh-CN" sz="24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79383" y="188759"/>
            <a:ext cx="7315200" cy="914400"/>
          </a:xfrm>
        </p:spPr>
        <p:txBody>
          <a:bodyPr vert="horz" lIns="91440" tIns="45720" rIns="91440" bIns="45720" rtlCol="0" anchor="ctr">
            <a:normAutofit/>
          </a:bodyPr>
          <a:lstStyle/>
          <a:p>
            <a:pPr algn="l">
              <a:defRPr/>
            </a:pPr>
            <a:r>
              <a:rPr lang="en-US" altLang="zh-CN" sz="2800" b="1" dirty="0">
                <a:solidFill>
                  <a:schemeClr val="tx1"/>
                </a:solidFill>
                <a:latin typeface="方正大黑简体" pitchFamily="2" charset="-122"/>
                <a:ea typeface="方正大黑简体" pitchFamily="2" charset="-122"/>
                <a:cs typeface="+mn-cs"/>
              </a:rPr>
              <a:t>2) </a:t>
            </a:r>
            <a:r>
              <a:rPr lang="zh-CN" altLang="zh-CN" sz="2800" b="1" dirty="0">
                <a:solidFill>
                  <a:schemeClr val="tx1"/>
                </a:solidFill>
                <a:latin typeface="方正大黑简体" pitchFamily="2" charset="-122"/>
                <a:ea typeface="方正大黑简体" pitchFamily="2" charset="-122"/>
                <a:cs typeface="+mn-cs"/>
              </a:rPr>
              <a:t>隐分集</a:t>
            </a:r>
            <a:r>
              <a:rPr lang="zh-CN" altLang="zh-CN" sz="2800" b="1" dirty="0" smtClean="0">
                <a:solidFill>
                  <a:schemeClr val="tx1"/>
                </a:solidFill>
                <a:latin typeface="方正大黑简体" pitchFamily="2" charset="-122"/>
                <a:ea typeface="方正大黑简体" pitchFamily="2" charset="-122"/>
                <a:cs typeface="+mn-cs"/>
              </a:rPr>
              <a:t>技术</a:t>
            </a:r>
            <a:endParaRPr lang="zh-CN" altLang="en-US" sz="2800" b="1" dirty="0" smtClean="0">
              <a:solidFill>
                <a:schemeClr val="tx1"/>
              </a:solidFill>
              <a:latin typeface="方正大黑简体" pitchFamily="2" charset="-122"/>
              <a:ea typeface="方正大黑简体" pitchFamily="2" charset="-122"/>
              <a:cs typeface="+mn-cs"/>
            </a:endParaRPr>
          </a:p>
        </p:txBody>
      </p:sp>
      <p:sp>
        <p:nvSpPr>
          <p:cNvPr id="56324" name="Rectangle 3"/>
          <p:cNvSpPr>
            <a:spLocks noGrp="1" noChangeArrowheads="1"/>
          </p:cNvSpPr>
          <p:nvPr>
            <p:ph type="body" idx="1"/>
          </p:nvPr>
        </p:nvSpPr>
        <p:spPr>
          <a:xfrm>
            <a:off x="683568" y="1844824"/>
            <a:ext cx="7992888" cy="4291007"/>
          </a:xfrm>
        </p:spPr>
        <p:txBody>
          <a:bodyPr>
            <a:normAutofit/>
          </a:bodyPr>
          <a:lstStyle/>
          <a:p>
            <a:pPr marL="0" indent="0">
              <a:lnSpc>
                <a:spcPct val="140000"/>
              </a:lnSpc>
              <a:buNone/>
            </a:pPr>
            <a:r>
              <a:rPr lang="en-US" altLang="zh-CN" sz="2400" b="1" dirty="0" smtClean="0"/>
              <a:t>       </a:t>
            </a:r>
            <a:endParaRPr lang="zh-CN" altLang="zh-CN" sz="2400" b="1" dirty="0"/>
          </a:p>
        </p:txBody>
      </p:sp>
      <p:sp>
        <p:nvSpPr>
          <p:cNvPr id="2" name="矩形 1"/>
          <p:cNvSpPr/>
          <p:nvPr/>
        </p:nvSpPr>
        <p:spPr>
          <a:xfrm>
            <a:off x="323295" y="1102767"/>
            <a:ext cx="8288262" cy="4569460"/>
          </a:xfrm>
          <a:prstGeom prst="rect">
            <a:avLst/>
          </a:prstGeom>
        </p:spPr>
        <p:txBody>
          <a:bodyPr wrap="square">
            <a:spAutoFit/>
          </a:bodyPr>
          <a:lstStyle/>
          <a:p>
            <a:pPr>
              <a:lnSpc>
                <a:spcPct val="130000"/>
              </a:lnSpc>
            </a:pPr>
            <a:r>
              <a:rPr lang="en-US" altLang="zh-CN" sz="2800" dirty="0" smtClean="0">
                <a:solidFill>
                  <a:schemeClr val="tx1"/>
                </a:solidFill>
              </a:rPr>
              <a:t>    </a:t>
            </a:r>
            <a:r>
              <a:rPr lang="zh-CN" altLang="zh-CN" sz="2800" dirty="0" smtClean="0">
                <a:solidFill>
                  <a:schemeClr val="tx1"/>
                </a:solidFill>
              </a:rPr>
              <a:t>（</a:t>
            </a:r>
            <a:r>
              <a:rPr lang="en-US" altLang="zh-CN" sz="2800" dirty="0">
                <a:solidFill>
                  <a:schemeClr val="tx1"/>
                </a:solidFill>
              </a:rPr>
              <a:t>2</a:t>
            </a:r>
            <a:r>
              <a:rPr lang="zh-CN" altLang="zh-CN" sz="2800" dirty="0">
                <a:solidFill>
                  <a:schemeClr val="tx1"/>
                </a:solidFill>
              </a:rPr>
              <a:t>）跳频技术</a:t>
            </a:r>
            <a:r>
              <a:rPr lang="zh-CN" altLang="zh-CN" sz="2800" dirty="0">
                <a:solidFill>
                  <a:schemeClr val="tx1"/>
                </a:solidFill>
                <a:sym typeface="+mn-ea"/>
              </a:rPr>
              <a:t>实现方式</a:t>
            </a:r>
            <a:endParaRPr lang="en-US" altLang="zh-CN" sz="2800" dirty="0" smtClean="0">
              <a:solidFill>
                <a:schemeClr val="tx1"/>
              </a:solidFill>
            </a:endParaRPr>
          </a:p>
          <a:p>
            <a:pPr>
              <a:lnSpc>
                <a:spcPct val="130000"/>
              </a:lnSpc>
            </a:pPr>
            <a:r>
              <a:rPr lang="en-US" altLang="zh-CN" sz="2800" dirty="0" smtClean="0">
                <a:solidFill>
                  <a:schemeClr val="tx1"/>
                </a:solidFill>
              </a:rPr>
              <a:t>   </a:t>
            </a:r>
            <a:endParaRPr lang="zh-CN" altLang="zh-CN" sz="2800" dirty="0">
              <a:solidFill>
                <a:schemeClr val="tx1"/>
              </a:solidFill>
            </a:endParaRPr>
          </a:p>
          <a:p>
            <a:pPr marL="342900" indent="-342900">
              <a:lnSpc>
                <a:spcPct val="130000"/>
              </a:lnSpc>
              <a:buFont typeface="Arial" panose="020B0604020202020204" pitchFamily="34" charset="0"/>
              <a:buChar char="•"/>
            </a:pPr>
            <a:r>
              <a:rPr lang="zh-CN" altLang="zh-CN" sz="2800" dirty="0">
                <a:solidFill>
                  <a:schemeClr val="tx1"/>
                </a:solidFill>
              </a:rPr>
              <a:t>一是</a:t>
            </a:r>
            <a:r>
              <a:rPr lang="zh-CN" altLang="zh-CN" sz="2800" dirty="0">
                <a:solidFill>
                  <a:schemeClr val="accent2"/>
                </a:solidFill>
                <a:effectLst>
                  <a:outerShdw blurRad="38100" dist="38100" dir="2700000" algn="tl">
                    <a:srgbClr val="000000">
                      <a:alpha val="43137"/>
                    </a:srgbClr>
                  </a:outerShdw>
                </a:effectLst>
              </a:rPr>
              <a:t>基带跳频</a:t>
            </a:r>
            <a:r>
              <a:rPr lang="zh-CN" altLang="zh-CN" sz="2800" dirty="0">
                <a:solidFill>
                  <a:schemeClr val="tx1"/>
                </a:solidFill>
              </a:rPr>
              <a:t>，它将话音信号随着时间的变换使用不同频率的发射机</a:t>
            </a:r>
            <a:r>
              <a:rPr lang="zh-CN" altLang="zh-CN" sz="2800" dirty="0" smtClean="0">
                <a:solidFill>
                  <a:schemeClr val="tx1"/>
                </a:solidFill>
              </a:rPr>
              <a:t>发射</a:t>
            </a:r>
            <a:r>
              <a:rPr lang="zh-CN" altLang="en-US" sz="2800" dirty="0" smtClean="0">
                <a:solidFill>
                  <a:schemeClr val="tx1"/>
                </a:solidFill>
              </a:rPr>
              <a:t>，</a:t>
            </a:r>
            <a:r>
              <a:rPr lang="zh-CN" altLang="zh-CN" sz="2800" dirty="0" smtClean="0">
                <a:solidFill>
                  <a:schemeClr val="tx1"/>
                </a:solidFill>
              </a:rPr>
              <a:t>基带</a:t>
            </a:r>
            <a:r>
              <a:rPr lang="zh-CN" altLang="zh-CN" sz="2800" dirty="0">
                <a:solidFill>
                  <a:schemeClr val="tx1"/>
                </a:solidFill>
              </a:rPr>
              <a:t>跳频适合于发射机数量较多的高话务量小区。</a:t>
            </a:r>
            <a:endParaRPr lang="zh-CN" altLang="zh-CN" sz="2800" dirty="0">
              <a:solidFill>
                <a:schemeClr val="tx1"/>
              </a:solidFill>
            </a:endParaRPr>
          </a:p>
          <a:p>
            <a:pPr marL="342900" indent="-342900">
              <a:lnSpc>
                <a:spcPct val="130000"/>
              </a:lnSpc>
              <a:buFont typeface="Arial" panose="020B0604020202020204" pitchFamily="34" charset="0"/>
              <a:buChar char="•"/>
            </a:pPr>
            <a:r>
              <a:rPr lang="zh-CN" altLang="zh-CN" sz="2800" dirty="0">
                <a:solidFill>
                  <a:schemeClr val="tx1"/>
                </a:solidFill>
              </a:rPr>
              <a:t>二是</a:t>
            </a:r>
            <a:r>
              <a:rPr lang="zh-CN" altLang="zh-CN" sz="2800" dirty="0">
                <a:solidFill>
                  <a:schemeClr val="accent2"/>
                </a:solidFill>
                <a:effectLst>
                  <a:outerShdw blurRad="38100" dist="38100" dir="2700000" algn="tl">
                    <a:srgbClr val="000000">
                      <a:alpha val="43137"/>
                    </a:srgbClr>
                  </a:outerShdw>
                </a:effectLst>
              </a:rPr>
              <a:t>射频跳频</a:t>
            </a:r>
            <a:r>
              <a:rPr lang="zh-CN" altLang="zh-CN" sz="2800" dirty="0">
                <a:solidFill>
                  <a:schemeClr val="tx1"/>
                </a:solidFill>
              </a:rPr>
              <a:t>，又称合成器跳频，它是话音信号使用固定的发射机，在一定跳频序列的控制下，频率合成器合成不同的频率来进行发射</a:t>
            </a:r>
            <a:r>
              <a:rPr lang="zh-CN" altLang="zh-CN" sz="2800" dirty="0" smtClean="0">
                <a:solidFill>
                  <a:schemeClr val="tx1"/>
                </a:solidFill>
              </a:rPr>
              <a:t>。</a:t>
            </a:r>
            <a:endParaRPr lang="zh-CN" altLang="zh-CN" sz="2800"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4"/>
          <p:cNvGrpSpPr/>
          <p:nvPr/>
        </p:nvGrpSpPr>
        <p:grpSpPr bwMode="auto">
          <a:xfrm flipH="1">
            <a:off x="0" y="6197600"/>
            <a:ext cx="9144000" cy="660400"/>
            <a:chOff x="0" y="3944"/>
            <a:chExt cx="5760" cy="368"/>
          </a:xfrm>
        </p:grpSpPr>
        <p:sp>
          <p:nvSpPr>
            <p:cNvPr id="312338" name="Line 18"/>
            <p:cNvSpPr>
              <a:spLocks noChangeShapeType="1"/>
            </p:cNvSpPr>
            <p:nvPr/>
          </p:nvSpPr>
          <p:spPr bwMode="auto">
            <a:xfrm>
              <a:off x="5568" y="4120"/>
              <a:ext cx="0" cy="192"/>
            </a:xfrm>
            <a:prstGeom prst="line">
              <a:avLst/>
            </a:prstGeom>
            <a:noFill/>
            <a:ln w="6350">
              <a:solidFill>
                <a:srgbClr val="0033CC"/>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7" name="Line 17"/>
            <p:cNvSpPr>
              <a:spLocks noChangeShapeType="1"/>
            </p:cNvSpPr>
            <p:nvPr/>
          </p:nvSpPr>
          <p:spPr bwMode="auto">
            <a:xfrm>
              <a:off x="5616" y="4088"/>
              <a:ext cx="144" cy="0"/>
            </a:xfrm>
            <a:prstGeom prst="line">
              <a:avLst/>
            </a:prstGeom>
            <a:noFill/>
            <a:ln w="6350">
              <a:solidFill>
                <a:srgbClr val="0033CC"/>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6" name="Line 16"/>
            <p:cNvSpPr>
              <a:spLocks noChangeShapeType="1"/>
            </p:cNvSpPr>
            <p:nvPr/>
          </p:nvSpPr>
          <p:spPr bwMode="auto">
            <a:xfrm>
              <a:off x="0" y="4088"/>
              <a:ext cx="5520" cy="0"/>
            </a:xfrm>
            <a:prstGeom prst="line">
              <a:avLst/>
            </a:prstGeom>
            <a:noFill/>
            <a:ln w="6350">
              <a:solidFill>
                <a:srgbClr val="0033CC"/>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5" name="Line 15"/>
            <p:cNvSpPr>
              <a:spLocks noChangeShapeType="1"/>
            </p:cNvSpPr>
            <p:nvPr/>
          </p:nvSpPr>
          <p:spPr bwMode="auto">
            <a:xfrm>
              <a:off x="5568" y="3944"/>
              <a:ext cx="0" cy="96"/>
            </a:xfrm>
            <a:prstGeom prst="line">
              <a:avLst/>
            </a:prstGeom>
            <a:noFill/>
            <a:ln w="6350">
              <a:solidFill>
                <a:srgbClr val="0033CC"/>
              </a:solidFill>
              <a:rou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312333" name="Rectangle 13"/>
          <p:cNvSpPr>
            <a:spLocks noChangeArrowheads="1"/>
          </p:cNvSpPr>
          <p:nvPr/>
        </p:nvSpPr>
        <p:spPr bwMode="gray">
          <a:xfrm>
            <a:off x="266700" y="676275"/>
            <a:ext cx="8240713" cy="28575"/>
          </a:xfrm>
          <a:prstGeom prst="rect">
            <a:avLst/>
          </a:prstGeom>
          <a:gradFill rotWithShape="0">
            <a:gsLst>
              <a:gs pos="0">
                <a:srgbClr val="F5F5F5"/>
              </a:gs>
              <a:gs pos="100000">
                <a:srgbClr val="3333FF"/>
              </a:gs>
            </a:gsLst>
            <a:lin ang="0" scaled="1"/>
          </a:gradFill>
          <a:ln w="9525">
            <a:no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2" name="Rectangle 12"/>
          <p:cNvSpPr>
            <a:spLocks noChangeArrowheads="1"/>
          </p:cNvSpPr>
          <p:nvPr/>
        </p:nvSpPr>
        <p:spPr bwMode="gray">
          <a:xfrm>
            <a:off x="8594725" y="0"/>
            <a:ext cx="31750" cy="596900"/>
          </a:xfrm>
          <a:prstGeom prst="rect">
            <a:avLst/>
          </a:prstGeom>
          <a:solidFill>
            <a:srgbClr val="3333FF"/>
          </a:solidFill>
          <a:ln w="9525">
            <a:no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1" name="Rectangle 11"/>
          <p:cNvSpPr>
            <a:spLocks noChangeArrowheads="1"/>
          </p:cNvSpPr>
          <p:nvPr/>
        </p:nvSpPr>
        <p:spPr bwMode="gray">
          <a:xfrm>
            <a:off x="8594725" y="804863"/>
            <a:ext cx="31750" cy="611187"/>
          </a:xfrm>
          <a:prstGeom prst="rect">
            <a:avLst/>
          </a:prstGeom>
          <a:solidFill>
            <a:srgbClr val="3333FF"/>
          </a:solidFill>
          <a:ln w="9525">
            <a:noFill/>
            <a:miter lim="800000"/>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2330" name="Rectangle 10"/>
          <p:cNvSpPr>
            <a:spLocks noChangeArrowheads="1"/>
          </p:cNvSpPr>
          <p:nvPr/>
        </p:nvSpPr>
        <p:spPr bwMode="gray">
          <a:xfrm rot="-5400000">
            <a:off x="8909050" y="469901"/>
            <a:ext cx="28575" cy="444500"/>
          </a:xfrm>
          <a:prstGeom prst="rect">
            <a:avLst/>
          </a:prstGeom>
          <a:solidFill>
            <a:srgbClr val="3333FF"/>
          </a:solidFill>
          <a:ln w="9525">
            <a:noFill/>
            <a:miter lim="800000"/>
          </a:ln>
          <a:effectLst/>
        </p:spPr>
        <p:txBody>
          <a:bodyPr vert="eaVert" wrap="none" anchor="ctr"/>
          <a:lstStyle/>
          <a:p>
            <a:pPr>
              <a:defRPr/>
            </a:pPr>
            <a:endParaRPr lang="zh-CN" altLang="en-US">
              <a:effectLst>
                <a:outerShdw blurRad="38100" dist="38100" dir="2700000" algn="tl">
                  <a:srgbClr val="000000">
                    <a:alpha val="43137"/>
                  </a:srgbClr>
                </a:outerShdw>
              </a:effectLst>
            </a:endParaRPr>
          </a:p>
        </p:txBody>
      </p:sp>
      <p:sp>
        <p:nvSpPr>
          <p:cNvPr id="3079" name="Rectangle 4"/>
          <p:cNvSpPr>
            <a:spLocks noChangeArrowheads="1"/>
          </p:cNvSpPr>
          <p:nvPr/>
        </p:nvSpPr>
        <p:spPr bwMode="auto">
          <a:xfrm>
            <a:off x="297656" y="0"/>
            <a:ext cx="81788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zh-CN" sz="3600" dirty="0" smtClean="0"/>
              <a:t>学习重点与要求</a:t>
            </a:r>
            <a:endParaRPr lang="zh-CN" altLang="zh-CN" sz="3600" dirty="0"/>
          </a:p>
        </p:txBody>
      </p:sp>
      <p:sp>
        <p:nvSpPr>
          <p:cNvPr id="3080" name="Rectangle 2"/>
          <p:cNvSpPr>
            <a:spLocks noChangeArrowheads="1"/>
          </p:cNvSpPr>
          <p:nvPr/>
        </p:nvSpPr>
        <p:spPr bwMode="auto">
          <a:xfrm>
            <a:off x="195388" y="836712"/>
            <a:ext cx="8431087"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800" dirty="0" smtClean="0"/>
              <a:t>要求</a:t>
            </a:r>
            <a:r>
              <a:rPr lang="zh-CN" altLang="zh-CN" sz="2800" dirty="0"/>
              <a:t>：</a:t>
            </a:r>
            <a:endParaRPr lang="zh-CN" altLang="zh-CN" sz="2800" dirty="0"/>
          </a:p>
          <a:p>
            <a:pPr lvl="0"/>
            <a:r>
              <a:rPr lang="zh-CN" altLang="zh-CN" sz="2800" dirty="0"/>
              <a:t>掌握分集技术的原理、分类及合并；</a:t>
            </a:r>
            <a:endParaRPr lang="zh-CN" altLang="zh-CN" sz="2800" dirty="0"/>
          </a:p>
          <a:p>
            <a:pPr lvl="0"/>
            <a:r>
              <a:rPr lang="zh-CN" altLang="zh-CN" sz="2800" dirty="0"/>
              <a:t>掌握不同信道编码的原理及应用；</a:t>
            </a:r>
            <a:endParaRPr lang="zh-CN" altLang="zh-CN" sz="2800" dirty="0"/>
          </a:p>
          <a:p>
            <a:pPr lvl="0"/>
            <a:r>
              <a:rPr lang="zh-CN" altLang="zh-CN" sz="2800" dirty="0"/>
              <a:t>理解自适应均衡技术；</a:t>
            </a:r>
            <a:endParaRPr lang="zh-CN" altLang="zh-CN" sz="2800" dirty="0"/>
          </a:p>
          <a:p>
            <a:pPr lvl="0"/>
            <a:r>
              <a:rPr lang="zh-CN" altLang="zh-CN" sz="2800" dirty="0"/>
              <a:t>了解扩频技术；</a:t>
            </a:r>
            <a:endParaRPr lang="zh-CN" altLang="zh-CN" sz="2800" dirty="0"/>
          </a:p>
          <a:p>
            <a:pPr lvl="0"/>
            <a:r>
              <a:rPr lang="zh-CN" altLang="zh-CN" sz="2800" dirty="0"/>
              <a:t>掌握</a:t>
            </a:r>
            <a:r>
              <a:rPr lang="en-US" altLang="zh-CN" sz="2800" dirty="0"/>
              <a:t>OFDM</a:t>
            </a:r>
            <a:r>
              <a:rPr lang="zh-CN" altLang="zh-CN" sz="2800" dirty="0"/>
              <a:t>技术；</a:t>
            </a:r>
            <a:endParaRPr lang="zh-CN" altLang="zh-CN" sz="2800" dirty="0"/>
          </a:p>
          <a:p>
            <a:r>
              <a:rPr lang="zh-CN" altLang="zh-CN" sz="2800" dirty="0"/>
              <a:t>掌握</a:t>
            </a:r>
            <a:r>
              <a:rPr lang="en-US" altLang="zh-CN" sz="2800" dirty="0"/>
              <a:t>MIMO</a:t>
            </a:r>
            <a:r>
              <a:rPr lang="zh-CN" altLang="zh-CN" sz="2800" dirty="0"/>
              <a:t>系统容量的计算和空时编码。</a:t>
            </a:r>
            <a:r>
              <a:rPr kumimoji="1" lang="zh-CN" altLang="en-US" sz="2400" dirty="0" smtClean="0">
                <a:solidFill>
                  <a:srgbClr val="3333FF"/>
                </a:solidFill>
                <a:latin typeface="Tahoma" panose="020B0604030504040204" pitchFamily="34" charset="0"/>
              </a:rPr>
              <a:t> </a:t>
            </a:r>
            <a:endParaRPr kumimoji="1" lang="zh-CN" altLang="en-US" sz="2400" dirty="0">
              <a:solidFill>
                <a:srgbClr val="3333FF"/>
              </a:solidFill>
              <a:latin typeface="Tahoma" panose="020B0604030504040204" pitchFamily="34" charset="0"/>
            </a:endParaRPr>
          </a:p>
        </p:txBody>
      </p:sp>
      <p:sp>
        <p:nvSpPr>
          <p:cNvPr id="3081" name="Rectangle 21"/>
          <p:cNvSpPr>
            <a:spLocks noChangeArrowheads="1"/>
          </p:cNvSpPr>
          <p:nvPr/>
        </p:nvSpPr>
        <p:spPr bwMode="auto">
          <a:xfrm>
            <a:off x="7392988" y="6513513"/>
            <a:ext cx="15827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kumimoji="1" lang="en-US" altLang="zh-CN" sz="1600" dirty="0">
                <a:solidFill>
                  <a:srgbClr val="3333FF"/>
                </a:solidFill>
                <a:latin typeface="Times New Roman" panose="02020603050405020304" pitchFamily="18" charset="0"/>
                <a:ea typeface="ˎ̥"/>
                <a:cs typeface="ˎ̥"/>
              </a:rPr>
              <a:t>1-</a:t>
            </a:r>
            <a:fld id="{89D4466C-8520-4321-B701-915A381D288E}" type="slidenum">
              <a:rPr kumimoji="1" lang="en-US" altLang="zh-CN" sz="1600">
                <a:solidFill>
                  <a:srgbClr val="3333FF"/>
                </a:solidFill>
                <a:latin typeface="Times New Roman" panose="02020603050405020304" pitchFamily="18" charset="0"/>
                <a:ea typeface="ˎ̥"/>
                <a:cs typeface="ˎ̥"/>
              </a:rPr>
            </a:fld>
            <a:r>
              <a:rPr kumimoji="1" lang="en-US" altLang="zh-CN" sz="1600" dirty="0">
                <a:solidFill>
                  <a:srgbClr val="3333FF"/>
                </a:solidFill>
                <a:latin typeface="Times New Roman" panose="02020603050405020304" pitchFamily="18" charset="0"/>
                <a:ea typeface="ˎ̥"/>
                <a:cs typeface="ˎ̥"/>
              </a:rPr>
              <a:t>/73</a:t>
            </a:r>
            <a:endParaRPr kumimoji="1" lang="en-US" altLang="zh-CN" sz="1600" dirty="0">
              <a:solidFill>
                <a:srgbClr val="3333FF"/>
              </a:solidFill>
              <a:latin typeface="Times New Roman" panose="02020603050405020304" pitchFamily="18" charset="0"/>
              <a:ea typeface="ˎ̥"/>
              <a:cs typeface="ˎ̥"/>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23528" y="47154"/>
            <a:ext cx="7315200" cy="914400"/>
          </a:xfrm>
        </p:spPr>
        <p:txBody>
          <a:bodyPr vert="horz" lIns="91440" tIns="45720" rIns="91440" bIns="45720" rtlCol="0" anchor="ctr">
            <a:normAutofit/>
          </a:bodyPr>
          <a:lstStyle/>
          <a:p>
            <a:pPr algn="l">
              <a:defRPr/>
            </a:pPr>
            <a:r>
              <a:rPr lang="en-US" altLang="zh-CN" sz="2800" b="1" dirty="0">
                <a:solidFill>
                  <a:schemeClr val="tx1"/>
                </a:solidFill>
                <a:latin typeface="方正大黑简体" pitchFamily="2" charset="-122"/>
                <a:ea typeface="方正大黑简体" pitchFamily="2" charset="-122"/>
                <a:cs typeface="+mn-cs"/>
              </a:rPr>
              <a:t>2) </a:t>
            </a:r>
            <a:r>
              <a:rPr lang="zh-CN" altLang="zh-CN" sz="2800" b="1" dirty="0">
                <a:solidFill>
                  <a:schemeClr val="tx1"/>
                </a:solidFill>
                <a:latin typeface="方正大黑简体" pitchFamily="2" charset="-122"/>
                <a:ea typeface="方正大黑简体" pitchFamily="2" charset="-122"/>
                <a:cs typeface="+mn-cs"/>
              </a:rPr>
              <a:t>隐分集</a:t>
            </a:r>
            <a:r>
              <a:rPr lang="zh-CN" altLang="zh-CN" sz="2800" b="1" dirty="0" smtClean="0">
                <a:solidFill>
                  <a:schemeClr val="tx1"/>
                </a:solidFill>
                <a:latin typeface="方正大黑简体" pitchFamily="2" charset="-122"/>
                <a:ea typeface="方正大黑简体" pitchFamily="2" charset="-122"/>
                <a:cs typeface="+mn-cs"/>
              </a:rPr>
              <a:t>技术</a:t>
            </a:r>
            <a:endParaRPr lang="zh-CN" altLang="en-US" sz="2800" b="1" dirty="0" smtClean="0">
              <a:solidFill>
                <a:schemeClr val="tx1"/>
              </a:solidFill>
              <a:latin typeface="方正大黑简体" pitchFamily="2" charset="-122"/>
              <a:ea typeface="方正大黑简体" pitchFamily="2" charset="-122"/>
              <a:cs typeface="+mn-cs"/>
            </a:endParaRPr>
          </a:p>
        </p:txBody>
      </p:sp>
      <p:sp>
        <p:nvSpPr>
          <p:cNvPr id="56324" name="Rectangle 3"/>
          <p:cNvSpPr>
            <a:spLocks noGrp="1" noChangeArrowheads="1"/>
          </p:cNvSpPr>
          <p:nvPr>
            <p:ph type="body" idx="1"/>
          </p:nvPr>
        </p:nvSpPr>
        <p:spPr>
          <a:xfrm>
            <a:off x="683568" y="1127274"/>
            <a:ext cx="7992888" cy="4291007"/>
          </a:xfrm>
        </p:spPr>
        <p:txBody>
          <a:bodyPr>
            <a:normAutofit/>
          </a:bodyPr>
          <a:lstStyle/>
          <a:p>
            <a:pPr marL="0" indent="0">
              <a:lnSpc>
                <a:spcPct val="140000"/>
              </a:lnSpc>
              <a:buNone/>
            </a:pPr>
            <a:r>
              <a:rPr lang="en-US" altLang="zh-CN" sz="2400" b="1" dirty="0" smtClean="0"/>
              <a:t>       </a:t>
            </a:r>
            <a:endParaRPr lang="zh-CN" altLang="zh-CN" sz="2400" b="1" dirty="0"/>
          </a:p>
        </p:txBody>
      </p:sp>
      <p:sp>
        <p:nvSpPr>
          <p:cNvPr id="2" name="矩形 1"/>
          <p:cNvSpPr/>
          <p:nvPr/>
        </p:nvSpPr>
        <p:spPr>
          <a:xfrm>
            <a:off x="532210" y="839242"/>
            <a:ext cx="8288262" cy="4569460"/>
          </a:xfrm>
          <a:prstGeom prst="rect">
            <a:avLst/>
          </a:prstGeom>
        </p:spPr>
        <p:txBody>
          <a:bodyPr wrap="square">
            <a:spAutoFit/>
          </a:bodyPr>
          <a:lstStyle/>
          <a:p>
            <a:pPr>
              <a:lnSpc>
                <a:spcPct val="130000"/>
              </a:lnSpc>
            </a:pPr>
            <a:r>
              <a:rPr lang="en-US" altLang="zh-CN" sz="2800" dirty="0" smtClean="0">
                <a:solidFill>
                  <a:schemeClr val="tx1"/>
                </a:solidFill>
              </a:rPr>
              <a:t>    </a:t>
            </a:r>
            <a:r>
              <a:rPr lang="zh-CN" altLang="zh-CN" sz="2800" dirty="0" smtClean="0">
                <a:solidFill>
                  <a:schemeClr val="tx1"/>
                </a:solidFill>
              </a:rPr>
              <a:t>（</a:t>
            </a:r>
            <a:r>
              <a:rPr lang="en-US" altLang="zh-CN" sz="2800" dirty="0">
                <a:solidFill>
                  <a:schemeClr val="tx1"/>
                </a:solidFill>
              </a:rPr>
              <a:t>2</a:t>
            </a:r>
            <a:r>
              <a:rPr lang="zh-CN" altLang="zh-CN" sz="2800" dirty="0">
                <a:solidFill>
                  <a:schemeClr val="tx1"/>
                </a:solidFill>
              </a:rPr>
              <a:t>）跳频技术</a:t>
            </a:r>
            <a:r>
              <a:rPr lang="zh-CN" altLang="zh-CN" sz="2800" dirty="0" smtClean="0">
                <a:solidFill>
                  <a:schemeClr val="tx1"/>
                </a:solidFill>
              </a:rPr>
              <a:t>。</a:t>
            </a:r>
            <a:endParaRPr lang="en-US" altLang="zh-CN" sz="2800" dirty="0" smtClean="0">
              <a:solidFill>
                <a:schemeClr val="tx1"/>
              </a:solidFill>
            </a:endParaRPr>
          </a:p>
          <a:p>
            <a:pPr>
              <a:lnSpc>
                <a:spcPct val="130000"/>
              </a:lnSpc>
            </a:pPr>
            <a:r>
              <a:rPr lang="en-US" altLang="zh-CN" sz="2800" dirty="0" smtClean="0">
                <a:solidFill>
                  <a:schemeClr val="tx1"/>
                </a:solidFill>
              </a:rPr>
              <a:t>        </a:t>
            </a:r>
            <a:r>
              <a:rPr lang="zh-CN" altLang="zh-CN" sz="2800" dirty="0" smtClean="0">
                <a:solidFill>
                  <a:schemeClr val="tx1"/>
                </a:solidFill>
              </a:rPr>
              <a:t>射频</a:t>
            </a:r>
            <a:r>
              <a:rPr lang="zh-CN" altLang="zh-CN" sz="2800" dirty="0">
                <a:solidFill>
                  <a:schemeClr val="tx1"/>
                </a:solidFill>
              </a:rPr>
              <a:t>跳频比基带跳频有更高的性能改善和抗同频干扰能力，但它只有当每个小区有</a:t>
            </a:r>
            <a:r>
              <a:rPr lang="en-US" altLang="zh-CN" sz="2800" dirty="0">
                <a:solidFill>
                  <a:schemeClr val="tx1"/>
                </a:solidFill>
              </a:rPr>
              <a:t>4</a:t>
            </a:r>
            <a:r>
              <a:rPr lang="zh-CN" altLang="zh-CN" sz="2800" dirty="0">
                <a:solidFill>
                  <a:schemeClr val="tx1"/>
                </a:solidFill>
              </a:rPr>
              <a:t>个以上频率时效果比较明显，且所需用的合成器会引入一定的衰落，减小覆盖范围。</a:t>
            </a:r>
            <a:endParaRPr lang="zh-CN" altLang="zh-CN" sz="2800" dirty="0">
              <a:solidFill>
                <a:schemeClr val="tx1"/>
              </a:solidFill>
            </a:endParaRPr>
          </a:p>
          <a:p>
            <a:pPr>
              <a:lnSpc>
                <a:spcPct val="130000"/>
              </a:lnSpc>
            </a:pPr>
            <a:r>
              <a:rPr lang="zh-CN" altLang="zh-CN" sz="2800" dirty="0">
                <a:solidFill>
                  <a:schemeClr val="tx1"/>
                </a:solidFill>
              </a:rPr>
              <a:t> </a:t>
            </a:r>
            <a:r>
              <a:rPr lang="en-US" altLang="zh-CN" sz="2800" dirty="0">
                <a:solidFill>
                  <a:schemeClr val="tx1"/>
                </a:solidFill>
              </a:rPr>
              <a:t>      </a:t>
            </a:r>
            <a:r>
              <a:rPr lang="zh-CN" altLang="zh-CN" sz="2800" dirty="0">
                <a:solidFill>
                  <a:schemeClr val="tx1"/>
                </a:solidFill>
              </a:rPr>
              <a:t>通过跳频，信号的所有突发脉冲不会被瑞利衰落以同一方式破坏，从而提高系统的抗干扰能力。可见</a:t>
            </a:r>
            <a:r>
              <a:rPr lang="zh-CN" altLang="zh-CN" sz="2800" dirty="0" smtClean="0">
                <a:solidFill>
                  <a:schemeClr val="tx1"/>
                </a:solidFill>
              </a:rPr>
              <a:t>，</a:t>
            </a:r>
            <a:r>
              <a:rPr lang="zh-CN" altLang="en-US" sz="2800" dirty="0" smtClean="0">
                <a:solidFill>
                  <a:schemeClr val="tx1"/>
                </a:solidFill>
              </a:rPr>
              <a:t>跳</a:t>
            </a:r>
            <a:r>
              <a:rPr lang="zh-CN" altLang="zh-CN" sz="2800" dirty="0" smtClean="0">
                <a:solidFill>
                  <a:schemeClr val="tx1"/>
                </a:solidFill>
              </a:rPr>
              <a:t>频</a:t>
            </a:r>
            <a:r>
              <a:rPr lang="zh-CN" altLang="zh-CN" sz="2800" dirty="0">
                <a:solidFill>
                  <a:schemeClr val="tx1"/>
                </a:solidFill>
              </a:rPr>
              <a:t>相当于频率分集。</a:t>
            </a:r>
            <a:endParaRPr lang="zh-CN" altLang="zh-CN" sz="2800"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23528" y="764704"/>
            <a:ext cx="7315200" cy="914400"/>
          </a:xfrm>
        </p:spPr>
        <p:txBody>
          <a:bodyPr vert="horz" lIns="91440" tIns="45720" rIns="91440" bIns="45720" rtlCol="0" anchor="ctr">
            <a:normAutofit/>
          </a:bodyPr>
          <a:lstStyle/>
          <a:p>
            <a:pPr algn="l">
              <a:defRPr/>
            </a:pPr>
            <a:r>
              <a:rPr lang="en-US" altLang="zh-CN" sz="2800" b="1" dirty="0">
                <a:solidFill>
                  <a:schemeClr val="tx1"/>
                </a:solidFill>
                <a:latin typeface="方正大黑简体" pitchFamily="2" charset="-122"/>
                <a:ea typeface="方正大黑简体" pitchFamily="2" charset="-122"/>
                <a:cs typeface="+mn-cs"/>
              </a:rPr>
              <a:t>2) </a:t>
            </a:r>
            <a:r>
              <a:rPr lang="zh-CN" altLang="zh-CN" sz="2800" b="1" dirty="0">
                <a:solidFill>
                  <a:schemeClr val="tx1"/>
                </a:solidFill>
                <a:latin typeface="方正大黑简体" pitchFamily="2" charset="-122"/>
                <a:ea typeface="方正大黑简体" pitchFamily="2" charset="-122"/>
                <a:cs typeface="+mn-cs"/>
              </a:rPr>
              <a:t>隐分集</a:t>
            </a:r>
            <a:r>
              <a:rPr lang="zh-CN" altLang="zh-CN" sz="2800" b="1" dirty="0" smtClean="0">
                <a:solidFill>
                  <a:schemeClr val="tx1"/>
                </a:solidFill>
                <a:latin typeface="方正大黑简体" pitchFamily="2" charset="-122"/>
                <a:ea typeface="方正大黑简体" pitchFamily="2" charset="-122"/>
                <a:cs typeface="+mn-cs"/>
              </a:rPr>
              <a:t>技术</a:t>
            </a:r>
            <a:endParaRPr lang="zh-CN" altLang="en-US" sz="2800" b="1" dirty="0" smtClean="0">
              <a:solidFill>
                <a:schemeClr val="tx1"/>
              </a:solidFill>
              <a:latin typeface="方正大黑简体" pitchFamily="2" charset="-122"/>
              <a:ea typeface="方正大黑简体" pitchFamily="2" charset="-122"/>
              <a:cs typeface="+mn-cs"/>
            </a:endParaRPr>
          </a:p>
        </p:txBody>
      </p:sp>
      <p:sp>
        <p:nvSpPr>
          <p:cNvPr id="56324" name="Rectangle 3"/>
          <p:cNvSpPr>
            <a:spLocks noGrp="1" noChangeArrowheads="1"/>
          </p:cNvSpPr>
          <p:nvPr>
            <p:ph type="body" idx="1"/>
          </p:nvPr>
        </p:nvSpPr>
        <p:spPr>
          <a:xfrm>
            <a:off x="532210" y="1844824"/>
            <a:ext cx="7992888" cy="4291007"/>
          </a:xfrm>
        </p:spPr>
        <p:txBody>
          <a:bodyPr>
            <a:normAutofit/>
          </a:bodyPr>
          <a:lstStyle/>
          <a:p>
            <a:pPr marL="0" indent="0">
              <a:lnSpc>
                <a:spcPct val="140000"/>
              </a:lnSpc>
              <a:buNone/>
            </a:pPr>
            <a:r>
              <a:rPr lang="en-US" altLang="zh-CN" sz="2400" b="1" dirty="0" smtClean="0"/>
              <a:t>       </a:t>
            </a:r>
            <a:endParaRPr lang="zh-CN" altLang="zh-CN" sz="2400" b="1" dirty="0"/>
          </a:p>
        </p:txBody>
      </p:sp>
      <p:sp>
        <p:nvSpPr>
          <p:cNvPr id="2" name="矩形 1"/>
          <p:cNvSpPr/>
          <p:nvPr/>
        </p:nvSpPr>
        <p:spPr>
          <a:xfrm>
            <a:off x="532210" y="1556792"/>
            <a:ext cx="8288262" cy="2889885"/>
          </a:xfrm>
          <a:prstGeom prst="rect">
            <a:avLst/>
          </a:prstGeom>
        </p:spPr>
        <p:txBody>
          <a:bodyPr wrap="square">
            <a:spAutoFit/>
          </a:bodyPr>
          <a:lstStyle/>
          <a:p>
            <a:pPr>
              <a:lnSpc>
                <a:spcPct val="130000"/>
              </a:lnSpc>
            </a:pPr>
            <a:r>
              <a:rPr lang="en-US" altLang="zh-CN" sz="2800" dirty="0" smtClean="0">
                <a:solidFill>
                  <a:schemeClr val="tx1"/>
                </a:solidFill>
              </a:rPr>
              <a:t>       </a:t>
            </a:r>
            <a:r>
              <a:rPr lang="zh-CN" altLang="zh-CN" sz="2800" dirty="0" smtClean="0">
                <a:solidFill>
                  <a:schemeClr val="tx1"/>
                </a:solidFill>
              </a:rPr>
              <a:t>（</a:t>
            </a:r>
            <a:r>
              <a:rPr lang="en-US" altLang="zh-CN" sz="2800" dirty="0">
                <a:solidFill>
                  <a:schemeClr val="tx1"/>
                </a:solidFill>
              </a:rPr>
              <a:t>3</a:t>
            </a:r>
            <a:r>
              <a:rPr lang="zh-CN" altLang="zh-CN" sz="2800" dirty="0">
                <a:solidFill>
                  <a:schemeClr val="tx1"/>
                </a:solidFill>
              </a:rPr>
              <a:t>）直接序列扩频技术</a:t>
            </a:r>
            <a:r>
              <a:rPr lang="zh-CN" altLang="zh-CN" sz="2800" dirty="0" smtClean="0">
                <a:solidFill>
                  <a:schemeClr val="tx1"/>
                </a:solidFill>
              </a:rPr>
              <a:t>。</a:t>
            </a:r>
            <a:endParaRPr lang="en-US" altLang="zh-CN" sz="2800" dirty="0" smtClean="0">
              <a:solidFill>
                <a:schemeClr val="tx1"/>
              </a:solidFill>
            </a:endParaRPr>
          </a:p>
          <a:p>
            <a:pPr>
              <a:lnSpc>
                <a:spcPct val="130000"/>
              </a:lnSpc>
            </a:pPr>
            <a:r>
              <a:rPr lang="en-US" altLang="zh-CN" sz="2800" dirty="0">
                <a:solidFill>
                  <a:schemeClr val="tx1"/>
                </a:solidFill>
              </a:rPr>
              <a:t> </a:t>
            </a:r>
            <a:r>
              <a:rPr lang="en-US" altLang="zh-CN" sz="2800" dirty="0" smtClean="0">
                <a:solidFill>
                  <a:schemeClr val="tx1"/>
                </a:solidFill>
              </a:rPr>
              <a:t>      </a:t>
            </a:r>
            <a:r>
              <a:rPr lang="zh-CN" altLang="zh-CN" sz="2800" dirty="0" smtClean="0">
                <a:solidFill>
                  <a:schemeClr val="tx1"/>
                </a:solidFill>
              </a:rPr>
              <a:t>直接</a:t>
            </a:r>
            <a:r>
              <a:rPr lang="zh-CN" altLang="zh-CN" sz="2800" dirty="0">
                <a:solidFill>
                  <a:schemeClr val="tx1"/>
                </a:solidFill>
              </a:rPr>
              <a:t>序列扩频</a:t>
            </a:r>
            <a:r>
              <a:rPr lang="en-US" altLang="zh-CN" sz="2800" dirty="0">
                <a:solidFill>
                  <a:schemeClr val="tx1"/>
                </a:solidFill>
              </a:rPr>
              <a:t>(DSSS)</a:t>
            </a:r>
            <a:r>
              <a:rPr lang="zh-CN" altLang="zh-CN" sz="2800" dirty="0">
                <a:solidFill>
                  <a:schemeClr val="tx1"/>
                </a:solidFill>
              </a:rPr>
              <a:t>是直接利用具有高码率的扩频码采用各种调制方式在发端去扩展信号的频谱，而在接收端用相同的扩频码去进行解码，把扩展了宽带信号还原成原始的信息，属于频率分集。</a:t>
            </a:r>
            <a:endParaRPr lang="zh-CN" altLang="zh-CN" sz="2800"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body" idx="1"/>
          </p:nvPr>
        </p:nvSpPr>
        <p:spPr>
          <a:xfrm>
            <a:off x="532210" y="1844824"/>
            <a:ext cx="7992888" cy="4291007"/>
          </a:xfrm>
        </p:spPr>
        <p:txBody>
          <a:bodyPr>
            <a:normAutofit/>
          </a:bodyPr>
          <a:lstStyle/>
          <a:p>
            <a:pPr marL="0" indent="0">
              <a:lnSpc>
                <a:spcPct val="140000"/>
              </a:lnSpc>
              <a:buNone/>
            </a:pPr>
            <a:r>
              <a:rPr lang="en-US" altLang="zh-CN" sz="2400" b="1" dirty="0" smtClean="0"/>
              <a:t>       </a:t>
            </a:r>
            <a:endParaRPr lang="zh-CN" altLang="zh-CN" sz="2400" b="1" dirty="0"/>
          </a:p>
        </p:txBody>
      </p:sp>
      <p:sp>
        <p:nvSpPr>
          <p:cNvPr id="2" name="矩形 1"/>
          <p:cNvSpPr/>
          <p:nvPr/>
        </p:nvSpPr>
        <p:spPr>
          <a:xfrm>
            <a:off x="323781" y="764823"/>
            <a:ext cx="8496944" cy="5688965"/>
          </a:xfrm>
          <a:prstGeom prst="rect">
            <a:avLst/>
          </a:prstGeom>
        </p:spPr>
        <p:txBody>
          <a:bodyPr wrap="square">
            <a:spAutoFit/>
          </a:bodyPr>
          <a:lstStyle/>
          <a:p>
            <a:pPr>
              <a:lnSpc>
                <a:spcPct val="130000"/>
              </a:lnSpc>
            </a:pPr>
            <a:r>
              <a:rPr lang="en-US" altLang="zh-CN" sz="2800" dirty="0" smtClean="0">
                <a:solidFill>
                  <a:schemeClr val="tx1"/>
                </a:solidFill>
              </a:rPr>
              <a:t> 3</a:t>
            </a:r>
            <a:r>
              <a:rPr lang="en-US" altLang="zh-CN" sz="2800" dirty="0">
                <a:solidFill>
                  <a:schemeClr val="tx1"/>
                </a:solidFill>
              </a:rPr>
              <a:t>. </a:t>
            </a:r>
            <a:r>
              <a:rPr lang="zh-CN" altLang="zh-CN" sz="2800" dirty="0">
                <a:solidFill>
                  <a:srgbClr val="00B0F0"/>
                </a:solidFill>
                <a:effectLst>
                  <a:outerShdw blurRad="38100" dist="38100" dir="2700000" algn="tl">
                    <a:srgbClr val="000000">
                      <a:alpha val="43137"/>
                    </a:srgbClr>
                  </a:outerShdw>
                </a:effectLst>
              </a:rPr>
              <a:t>各</a:t>
            </a:r>
            <a:r>
              <a:rPr lang="zh-CN" altLang="zh-CN" sz="2800" dirty="0">
                <a:solidFill>
                  <a:srgbClr val="00B0F0"/>
                </a:solidFill>
                <a:effectLst>
                  <a:outerShdw blurRad="38100" dist="38100" dir="2700000" algn="tl">
                    <a:srgbClr val="000000">
                      <a:alpha val="43137"/>
                    </a:srgbClr>
                  </a:outerShdw>
                </a:effectLst>
              </a:rPr>
              <a:t>显分集技术之间的优缺点</a:t>
            </a:r>
            <a:endParaRPr lang="zh-CN" altLang="zh-CN" sz="2800" dirty="0">
              <a:solidFill>
                <a:srgbClr val="00B0F0"/>
              </a:solidFill>
              <a:effectLst>
                <a:outerShdw blurRad="38100" dist="38100" dir="2700000" algn="tl">
                  <a:srgbClr val="000000">
                    <a:alpha val="43137"/>
                  </a:srgbClr>
                </a:outerShdw>
              </a:effectLst>
            </a:endParaRPr>
          </a:p>
          <a:p>
            <a:pPr>
              <a:lnSpc>
                <a:spcPct val="130000"/>
              </a:lnSpc>
            </a:pPr>
            <a:r>
              <a:rPr lang="zh-CN" altLang="zh-CN" sz="2800" dirty="0">
                <a:solidFill>
                  <a:schemeClr val="tx1"/>
                </a:solidFill>
              </a:rPr>
              <a:t>（</a:t>
            </a:r>
            <a:r>
              <a:rPr lang="en-US" altLang="zh-CN" sz="2800" dirty="0">
                <a:solidFill>
                  <a:schemeClr val="tx1"/>
                </a:solidFill>
              </a:rPr>
              <a:t>1</a:t>
            </a:r>
            <a:r>
              <a:rPr lang="zh-CN" altLang="zh-CN" sz="2800" dirty="0">
                <a:solidFill>
                  <a:schemeClr val="tx1"/>
                </a:solidFill>
              </a:rPr>
              <a:t>）</a:t>
            </a:r>
            <a:r>
              <a:rPr lang="zh-CN" altLang="zh-CN" sz="2800" dirty="0">
                <a:ln w="22225">
                  <a:solidFill>
                    <a:schemeClr val="accent2"/>
                  </a:solidFill>
                  <a:prstDash val="solid"/>
                </a:ln>
                <a:solidFill>
                  <a:schemeClr val="accent2">
                    <a:lumMod val="40000"/>
                    <a:lumOff val="60000"/>
                  </a:schemeClr>
                </a:solidFill>
                <a:effectLst/>
              </a:rPr>
              <a:t>空间分集</a:t>
            </a:r>
            <a:r>
              <a:rPr lang="zh-CN" altLang="zh-CN" sz="2800" dirty="0">
                <a:solidFill>
                  <a:schemeClr val="tx1"/>
                </a:solidFill>
              </a:rPr>
              <a:t>接收的优点是分集增益高，缺点是需另外单独的接收天线。</a:t>
            </a:r>
            <a:endParaRPr lang="zh-CN" altLang="zh-CN" sz="2800" dirty="0">
              <a:solidFill>
                <a:schemeClr val="tx1"/>
              </a:solidFill>
            </a:endParaRPr>
          </a:p>
          <a:p>
            <a:pPr>
              <a:lnSpc>
                <a:spcPct val="130000"/>
              </a:lnSpc>
            </a:pPr>
            <a:r>
              <a:rPr lang="zh-CN" altLang="zh-CN" sz="2800" dirty="0">
                <a:solidFill>
                  <a:schemeClr val="tx1"/>
                </a:solidFill>
              </a:rPr>
              <a:t>（</a:t>
            </a:r>
            <a:r>
              <a:rPr lang="en-US" altLang="zh-CN" sz="2800" dirty="0">
                <a:solidFill>
                  <a:schemeClr val="tx1"/>
                </a:solidFill>
              </a:rPr>
              <a:t>2</a:t>
            </a:r>
            <a:r>
              <a:rPr lang="zh-CN" altLang="zh-CN" sz="2800" dirty="0">
                <a:solidFill>
                  <a:schemeClr val="tx1"/>
                </a:solidFill>
              </a:rPr>
              <a:t>）</a:t>
            </a:r>
            <a:r>
              <a:rPr lang="zh-CN" altLang="zh-CN" sz="2800" dirty="0">
                <a:ln w="22225">
                  <a:solidFill>
                    <a:schemeClr val="accent2"/>
                  </a:solidFill>
                  <a:prstDash val="solid"/>
                </a:ln>
                <a:solidFill>
                  <a:schemeClr val="accent2">
                    <a:lumMod val="40000"/>
                    <a:lumOff val="60000"/>
                  </a:schemeClr>
                </a:solidFill>
                <a:effectLst/>
              </a:rPr>
              <a:t>时间分集</a:t>
            </a:r>
            <a:r>
              <a:rPr lang="zh-CN" altLang="zh-CN" sz="2800" dirty="0">
                <a:solidFill>
                  <a:schemeClr val="tx1"/>
                </a:solidFill>
              </a:rPr>
              <a:t>与空间分集相比较，优点是减少了接收天线及相应设备的数目，缺点是占用时隙资源增大了开销，降低了传输效率。</a:t>
            </a:r>
            <a:endParaRPr lang="zh-CN" altLang="zh-CN" sz="2800" dirty="0">
              <a:solidFill>
                <a:schemeClr val="tx1"/>
              </a:solidFill>
            </a:endParaRPr>
          </a:p>
          <a:p>
            <a:pPr>
              <a:lnSpc>
                <a:spcPct val="130000"/>
              </a:lnSpc>
            </a:pPr>
            <a:r>
              <a:rPr lang="zh-CN" altLang="zh-CN" sz="2800" dirty="0">
                <a:solidFill>
                  <a:schemeClr val="tx1"/>
                </a:solidFill>
              </a:rPr>
              <a:t>（</a:t>
            </a:r>
            <a:r>
              <a:rPr lang="en-US" altLang="zh-CN" sz="2800" dirty="0">
                <a:solidFill>
                  <a:schemeClr val="tx1"/>
                </a:solidFill>
              </a:rPr>
              <a:t>3</a:t>
            </a:r>
            <a:r>
              <a:rPr lang="zh-CN" altLang="zh-CN" sz="2800" dirty="0">
                <a:solidFill>
                  <a:schemeClr val="tx1"/>
                </a:solidFill>
              </a:rPr>
              <a:t>）</a:t>
            </a:r>
            <a:r>
              <a:rPr lang="zh-CN" altLang="zh-CN" sz="2800" dirty="0">
                <a:ln w="22225">
                  <a:solidFill>
                    <a:schemeClr val="accent2"/>
                  </a:solidFill>
                  <a:prstDash val="solid"/>
                </a:ln>
                <a:solidFill>
                  <a:schemeClr val="accent2">
                    <a:lumMod val="40000"/>
                    <a:lumOff val="60000"/>
                  </a:schemeClr>
                </a:solidFill>
                <a:effectLst/>
              </a:rPr>
              <a:t>频率分集</a:t>
            </a:r>
            <a:r>
              <a:rPr lang="zh-CN" altLang="zh-CN" sz="2800" dirty="0">
                <a:solidFill>
                  <a:schemeClr val="tx1"/>
                </a:solidFill>
              </a:rPr>
              <a:t>与空间分集相比较，其优点是在接收端可以减少接收天线及相应设备的数量，缺点是要占用更多的频带资源，并且在发送端可能需要采用多个发射机，很少单独使用。</a:t>
            </a:r>
            <a:endParaRPr lang="zh-CN" altLang="zh-CN" sz="2800"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3215" y="908685"/>
            <a:ext cx="8229600" cy="4900295"/>
          </a:xfrm>
        </p:spPr>
        <p:txBody>
          <a:bodyPr/>
          <a:p>
            <a:pPr marL="457200" indent="-457200">
              <a:buFont typeface="Arial" panose="020B0604020202020204" pitchFamily="34" charset="0"/>
              <a:buChar char="•"/>
            </a:pPr>
            <a:r>
              <a:rPr lang="zh-CN" altLang="en-US" b="1"/>
              <a:t>分集接收技术可以大大提高多径衰落信道下的传输可靠性</a:t>
            </a:r>
            <a:endParaRPr lang="zh-CN" altLang="en-US" b="1"/>
          </a:p>
          <a:p>
            <a:pPr marL="457200" indent="-457200">
              <a:buFont typeface="Arial" panose="020B0604020202020204" pitchFamily="34" charset="0"/>
              <a:buChar char="•"/>
            </a:pPr>
            <a:r>
              <a:rPr lang="zh-CN" altLang="en-US" b="1"/>
              <a:t>其本质就是采用两种或两种以上的不同方法接收同一信号以克服衰落,</a:t>
            </a:r>
            <a:endParaRPr lang="zh-CN" altLang="en-US" b="1"/>
          </a:p>
          <a:p>
            <a:pPr marL="457200" indent="-457200">
              <a:buFont typeface="Arial" panose="020B0604020202020204" pitchFamily="34" charset="0"/>
              <a:buChar char="•"/>
            </a:pPr>
            <a:r>
              <a:rPr lang="zh-CN" altLang="en-US" b="1"/>
              <a:t>其作用是在不增加发射机功率或信道带宽的情况下充分利用传输中的多径信号能量,以提高系统的接收性能。</a:t>
            </a:r>
            <a:endParaRPr lang="zh-CN" altLang="en-US" b="1"/>
          </a:p>
          <a:p>
            <a:pPr marL="457200" indent="-457200">
              <a:buFont typeface="Arial" panose="020B0604020202020204" pitchFamily="34" charset="0"/>
              <a:buChar char="•"/>
            </a:pPr>
            <a:r>
              <a:rPr lang="zh-CN" altLang="en-US" b="1"/>
              <a:t>分集方法均不是互相排斥的,在实际应用中可以采用组合方式。</a:t>
            </a:r>
            <a:endParaRPr lang="zh-CN" altLang="en-US"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6"/>
          <p:cNvSpPr>
            <a:spLocks noChangeArrowheads="1"/>
          </p:cNvSpPr>
          <p:nvPr/>
        </p:nvSpPr>
        <p:spPr bwMode="auto">
          <a:xfrm>
            <a:off x="4393365" y="2285992"/>
            <a:ext cx="1297300" cy="3714776"/>
          </a:xfrm>
          <a:prstGeom prst="rect">
            <a:avLst/>
          </a:prstGeom>
          <a:noFill/>
          <a:ln w="9525">
            <a:solidFill>
              <a:schemeClr val="tx1"/>
            </a:solidFill>
            <a:miter lim="800000"/>
          </a:ln>
        </p:spPr>
        <p:txBody>
          <a:bodyPr wrap="none" anchor="ctr"/>
          <a:lstStyle/>
          <a:p>
            <a:endParaRPr lang="zh-CN" altLang="en-US"/>
          </a:p>
        </p:txBody>
      </p:sp>
      <p:sp>
        <p:nvSpPr>
          <p:cNvPr id="5129" name="Rectangle 8"/>
          <p:cNvSpPr>
            <a:spLocks noChangeArrowheads="1"/>
          </p:cNvSpPr>
          <p:nvPr/>
        </p:nvSpPr>
        <p:spPr bwMode="auto">
          <a:xfrm>
            <a:off x="1571604" y="3573088"/>
            <a:ext cx="864275" cy="571868"/>
          </a:xfrm>
          <a:prstGeom prst="rect">
            <a:avLst/>
          </a:prstGeom>
          <a:noFill/>
          <a:ln w="9525">
            <a:solidFill>
              <a:schemeClr val="tx1"/>
            </a:solidFill>
            <a:miter lim="800000"/>
          </a:ln>
        </p:spPr>
        <p:txBody>
          <a:bodyPr wrap="none" lIns="101700" tIns="50850" rIns="101700" bIns="50850" anchor="ctr"/>
          <a:lstStyle/>
          <a:p>
            <a:pPr algn="ctr" defTabSz="1017905"/>
            <a:r>
              <a:rPr kumimoji="1" lang="en-US" altLang="zh-CN" sz="2200">
                <a:ea typeface="宋体" panose="02010600030101010101" pitchFamily="2" charset="-122"/>
              </a:rPr>
              <a:t>T</a:t>
            </a:r>
            <a:r>
              <a:rPr kumimoji="1" lang="en-US" altLang="zh-CN" sz="2000">
                <a:ea typeface="宋体" panose="02010600030101010101" pitchFamily="2" charset="-122"/>
              </a:rPr>
              <a:t>x</a:t>
            </a:r>
            <a:endParaRPr kumimoji="1" lang="en-US" altLang="zh-CN">
              <a:ea typeface="宋体" panose="02010600030101010101" pitchFamily="2" charset="-122"/>
            </a:endParaRPr>
          </a:p>
        </p:txBody>
      </p:sp>
      <p:sp>
        <p:nvSpPr>
          <p:cNvPr id="5130" name="Line 9"/>
          <p:cNvSpPr>
            <a:spLocks noChangeShapeType="1"/>
          </p:cNvSpPr>
          <p:nvPr/>
        </p:nvSpPr>
        <p:spPr bwMode="auto">
          <a:xfrm flipV="1">
            <a:off x="2004629" y="2857860"/>
            <a:ext cx="0" cy="715228"/>
          </a:xfrm>
          <a:prstGeom prst="line">
            <a:avLst/>
          </a:prstGeom>
          <a:noFill/>
          <a:ln w="9525">
            <a:solidFill>
              <a:schemeClr val="tx1"/>
            </a:solidFill>
            <a:round/>
          </a:ln>
        </p:spPr>
        <p:txBody>
          <a:bodyPr wrap="none" anchor="ctr"/>
          <a:lstStyle/>
          <a:p>
            <a:endParaRPr lang="zh-CN" altLang="en-US"/>
          </a:p>
        </p:txBody>
      </p:sp>
      <p:sp>
        <p:nvSpPr>
          <p:cNvPr id="5131" name="AutoShape 10"/>
          <p:cNvSpPr>
            <a:spLocks noChangeArrowheads="1"/>
          </p:cNvSpPr>
          <p:nvPr/>
        </p:nvSpPr>
        <p:spPr bwMode="auto">
          <a:xfrm flipV="1">
            <a:off x="1859104" y="2857860"/>
            <a:ext cx="289275" cy="143361"/>
          </a:xfrm>
          <a:prstGeom prst="triangle">
            <a:avLst>
              <a:gd name="adj" fmla="val 50000"/>
            </a:avLst>
          </a:prstGeom>
          <a:noFill/>
          <a:ln w="9525">
            <a:solidFill>
              <a:schemeClr val="tx1"/>
            </a:solidFill>
            <a:miter lim="800000"/>
          </a:ln>
        </p:spPr>
        <p:txBody>
          <a:bodyPr wrap="none" anchor="ctr"/>
          <a:lstStyle/>
          <a:p>
            <a:endParaRPr lang="zh-CN" altLang="en-US"/>
          </a:p>
        </p:txBody>
      </p:sp>
      <p:sp>
        <p:nvSpPr>
          <p:cNvPr id="5132" name="Rectangle 12"/>
          <p:cNvSpPr>
            <a:spLocks noChangeArrowheads="1"/>
          </p:cNvSpPr>
          <p:nvPr/>
        </p:nvSpPr>
        <p:spPr bwMode="auto">
          <a:xfrm>
            <a:off x="3401312" y="2656209"/>
            <a:ext cx="720525" cy="508852"/>
          </a:xfrm>
          <a:prstGeom prst="rect">
            <a:avLst/>
          </a:prstGeom>
          <a:noFill/>
          <a:ln w="9525">
            <a:solidFill>
              <a:schemeClr val="tx1"/>
            </a:solidFill>
            <a:miter lim="800000"/>
          </a:ln>
        </p:spPr>
        <p:txBody>
          <a:bodyPr wrap="none" lIns="101700" tIns="50850" rIns="101700" bIns="50850" anchor="ctr"/>
          <a:lstStyle/>
          <a:p>
            <a:pPr algn="ctr" defTabSz="1017905"/>
            <a:r>
              <a:rPr kumimoji="1" lang="en-US" altLang="zh-CN" sz="2200">
                <a:ea typeface="宋体" panose="02010600030101010101" pitchFamily="2" charset="-122"/>
              </a:rPr>
              <a:t>R</a:t>
            </a:r>
            <a:r>
              <a:rPr kumimoji="1" lang="en-US" altLang="zh-CN" sz="2000">
                <a:ea typeface="宋体" panose="02010600030101010101" pitchFamily="2" charset="-122"/>
              </a:rPr>
              <a:t>x</a:t>
            </a:r>
            <a:endParaRPr kumimoji="1" lang="en-US" altLang="zh-CN">
              <a:ea typeface="宋体" panose="02010600030101010101" pitchFamily="2" charset="-122"/>
            </a:endParaRPr>
          </a:p>
        </p:txBody>
      </p:sp>
      <p:sp>
        <p:nvSpPr>
          <p:cNvPr id="5133" name="Line 13"/>
          <p:cNvSpPr>
            <a:spLocks noChangeShapeType="1"/>
          </p:cNvSpPr>
          <p:nvPr/>
        </p:nvSpPr>
        <p:spPr bwMode="auto">
          <a:xfrm flipV="1">
            <a:off x="3761575" y="2308047"/>
            <a:ext cx="0" cy="348162"/>
          </a:xfrm>
          <a:prstGeom prst="line">
            <a:avLst/>
          </a:prstGeom>
          <a:noFill/>
          <a:ln w="9525">
            <a:solidFill>
              <a:schemeClr val="tx1"/>
            </a:solidFill>
            <a:round/>
          </a:ln>
        </p:spPr>
        <p:txBody>
          <a:bodyPr wrap="none" anchor="ctr"/>
          <a:lstStyle/>
          <a:p>
            <a:endParaRPr lang="zh-CN" altLang="en-US"/>
          </a:p>
        </p:txBody>
      </p:sp>
      <p:sp>
        <p:nvSpPr>
          <p:cNvPr id="5134" name="AutoShape 14"/>
          <p:cNvSpPr>
            <a:spLocks noChangeArrowheads="1"/>
          </p:cNvSpPr>
          <p:nvPr/>
        </p:nvSpPr>
        <p:spPr bwMode="auto">
          <a:xfrm flipV="1">
            <a:off x="3640896" y="2308047"/>
            <a:ext cx="241358" cy="127607"/>
          </a:xfrm>
          <a:prstGeom prst="triangle">
            <a:avLst>
              <a:gd name="adj" fmla="val 50000"/>
            </a:avLst>
          </a:prstGeom>
          <a:noFill/>
          <a:ln w="9525">
            <a:solidFill>
              <a:schemeClr val="tx1"/>
            </a:solidFill>
            <a:miter lim="800000"/>
          </a:ln>
        </p:spPr>
        <p:txBody>
          <a:bodyPr wrap="none" anchor="ctr"/>
          <a:lstStyle/>
          <a:p>
            <a:endParaRPr lang="zh-CN" altLang="en-US"/>
          </a:p>
        </p:txBody>
      </p:sp>
      <p:sp>
        <p:nvSpPr>
          <p:cNvPr id="5135" name="Line 15"/>
          <p:cNvSpPr>
            <a:spLocks noChangeShapeType="1"/>
          </p:cNvSpPr>
          <p:nvPr/>
        </p:nvSpPr>
        <p:spPr bwMode="auto">
          <a:xfrm>
            <a:off x="4121837" y="2879915"/>
            <a:ext cx="438349" cy="0"/>
          </a:xfrm>
          <a:prstGeom prst="line">
            <a:avLst/>
          </a:prstGeom>
          <a:noFill/>
          <a:ln w="9525">
            <a:solidFill>
              <a:schemeClr val="tx1"/>
            </a:solidFill>
            <a:round/>
          </a:ln>
        </p:spPr>
        <p:txBody>
          <a:bodyPr wrap="none" anchor="ctr"/>
          <a:lstStyle/>
          <a:p>
            <a:endParaRPr lang="zh-CN" altLang="en-US"/>
          </a:p>
        </p:txBody>
      </p:sp>
      <p:sp>
        <p:nvSpPr>
          <p:cNvPr id="5136" name="AutoShape 16"/>
          <p:cNvSpPr>
            <a:spLocks noChangeArrowheads="1"/>
          </p:cNvSpPr>
          <p:nvPr/>
        </p:nvSpPr>
        <p:spPr bwMode="auto">
          <a:xfrm rot="5400000">
            <a:off x="4555347" y="2641044"/>
            <a:ext cx="428507" cy="433025"/>
          </a:xfrm>
          <a:prstGeom prst="triangle">
            <a:avLst>
              <a:gd name="adj" fmla="val 50000"/>
            </a:avLst>
          </a:prstGeom>
          <a:noFill/>
          <a:ln w="9525">
            <a:solidFill>
              <a:schemeClr val="tx1"/>
            </a:solidFill>
            <a:miter lim="800000"/>
          </a:ln>
        </p:spPr>
        <p:txBody>
          <a:bodyPr rot="10800000" vert="eaVert" wrap="none" lIns="0" tIns="50850" rIns="136800" bIns="50850" anchor="ctr"/>
          <a:lstStyle/>
          <a:p>
            <a:pPr algn="ctr" defTabSz="1017905"/>
            <a:r>
              <a:rPr kumimoji="1" lang="en-US" altLang="zh-CN" sz="2000" i="1" dirty="0" smtClean="0"/>
              <a:t>a</a:t>
            </a:r>
            <a:r>
              <a:rPr kumimoji="1" lang="en-US" altLang="zh-CN" sz="2000" baseline="-25000" dirty="0" smtClean="0"/>
              <a:t>1</a:t>
            </a:r>
            <a:endParaRPr kumimoji="1" lang="en-US" altLang="zh-CN" sz="2000" baseline="-25000" dirty="0" smtClean="0"/>
          </a:p>
          <a:p>
            <a:pPr algn="ctr" defTabSz="1017905"/>
            <a:endParaRPr kumimoji="1" lang="en-US" altLang="zh-CN" sz="2000" baseline="-25000" dirty="0"/>
          </a:p>
        </p:txBody>
      </p:sp>
      <p:sp>
        <p:nvSpPr>
          <p:cNvPr id="5137" name="Rectangle 18"/>
          <p:cNvSpPr>
            <a:spLocks noChangeArrowheads="1"/>
          </p:cNvSpPr>
          <p:nvPr/>
        </p:nvSpPr>
        <p:spPr bwMode="auto">
          <a:xfrm>
            <a:off x="3385340" y="3634528"/>
            <a:ext cx="720525" cy="508852"/>
          </a:xfrm>
          <a:prstGeom prst="rect">
            <a:avLst/>
          </a:prstGeom>
          <a:noFill/>
          <a:ln w="9525">
            <a:solidFill>
              <a:schemeClr val="tx1"/>
            </a:solidFill>
            <a:miter lim="800000"/>
          </a:ln>
        </p:spPr>
        <p:txBody>
          <a:bodyPr wrap="none" lIns="101700" tIns="50850" rIns="101700" bIns="50850" anchor="ctr"/>
          <a:lstStyle/>
          <a:p>
            <a:pPr algn="ctr" defTabSz="1017905"/>
            <a:r>
              <a:rPr kumimoji="1" lang="en-US" altLang="zh-CN" sz="2200">
                <a:ea typeface="宋体" panose="02010600030101010101" pitchFamily="2" charset="-122"/>
              </a:rPr>
              <a:t>R</a:t>
            </a:r>
            <a:r>
              <a:rPr kumimoji="1" lang="en-US" altLang="zh-CN" sz="2000">
                <a:ea typeface="宋体" panose="02010600030101010101" pitchFamily="2" charset="-122"/>
              </a:rPr>
              <a:t>x</a:t>
            </a:r>
            <a:endParaRPr kumimoji="1" lang="en-US" altLang="zh-CN">
              <a:ea typeface="宋体" panose="02010600030101010101" pitchFamily="2" charset="-122"/>
            </a:endParaRPr>
          </a:p>
        </p:txBody>
      </p:sp>
      <p:sp>
        <p:nvSpPr>
          <p:cNvPr id="5138" name="Line 19"/>
          <p:cNvSpPr>
            <a:spLocks noChangeShapeType="1"/>
          </p:cNvSpPr>
          <p:nvPr/>
        </p:nvSpPr>
        <p:spPr bwMode="auto">
          <a:xfrm flipV="1">
            <a:off x="3745602" y="3286366"/>
            <a:ext cx="0" cy="348162"/>
          </a:xfrm>
          <a:prstGeom prst="line">
            <a:avLst/>
          </a:prstGeom>
          <a:noFill/>
          <a:ln w="9525">
            <a:solidFill>
              <a:schemeClr val="tx1"/>
            </a:solidFill>
            <a:round/>
          </a:ln>
        </p:spPr>
        <p:txBody>
          <a:bodyPr wrap="none" anchor="ctr"/>
          <a:lstStyle/>
          <a:p>
            <a:endParaRPr lang="zh-CN" altLang="en-US"/>
          </a:p>
        </p:txBody>
      </p:sp>
      <p:sp>
        <p:nvSpPr>
          <p:cNvPr id="5139" name="AutoShape 20"/>
          <p:cNvSpPr>
            <a:spLocks noChangeArrowheads="1"/>
          </p:cNvSpPr>
          <p:nvPr/>
        </p:nvSpPr>
        <p:spPr bwMode="auto">
          <a:xfrm flipV="1">
            <a:off x="3624923" y="3286366"/>
            <a:ext cx="241358" cy="127607"/>
          </a:xfrm>
          <a:prstGeom prst="triangle">
            <a:avLst>
              <a:gd name="adj" fmla="val 50000"/>
            </a:avLst>
          </a:prstGeom>
          <a:noFill/>
          <a:ln w="9525">
            <a:solidFill>
              <a:schemeClr val="tx1"/>
            </a:solidFill>
            <a:miter lim="800000"/>
          </a:ln>
        </p:spPr>
        <p:txBody>
          <a:bodyPr wrap="none" anchor="ctr"/>
          <a:lstStyle/>
          <a:p>
            <a:endParaRPr lang="zh-CN" altLang="en-US"/>
          </a:p>
        </p:txBody>
      </p:sp>
      <p:sp>
        <p:nvSpPr>
          <p:cNvPr id="5140" name="Line 21"/>
          <p:cNvSpPr>
            <a:spLocks noChangeShapeType="1"/>
          </p:cNvSpPr>
          <p:nvPr/>
        </p:nvSpPr>
        <p:spPr bwMode="auto">
          <a:xfrm>
            <a:off x="4105865" y="3858234"/>
            <a:ext cx="438349" cy="0"/>
          </a:xfrm>
          <a:prstGeom prst="line">
            <a:avLst/>
          </a:prstGeom>
          <a:noFill/>
          <a:ln w="9525">
            <a:solidFill>
              <a:schemeClr val="tx1"/>
            </a:solidFill>
            <a:round/>
          </a:ln>
        </p:spPr>
        <p:txBody>
          <a:bodyPr wrap="none" anchor="ctr"/>
          <a:lstStyle/>
          <a:p>
            <a:endParaRPr lang="zh-CN" altLang="en-US"/>
          </a:p>
        </p:txBody>
      </p:sp>
      <p:sp>
        <p:nvSpPr>
          <p:cNvPr id="5141" name="AutoShape 22"/>
          <p:cNvSpPr>
            <a:spLocks noChangeArrowheads="1"/>
          </p:cNvSpPr>
          <p:nvPr/>
        </p:nvSpPr>
        <p:spPr bwMode="auto">
          <a:xfrm rot="5400000">
            <a:off x="4539374" y="3618091"/>
            <a:ext cx="428507" cy="433025"/>
          </a:xfrm>
          <a:prstGeom prst="triangle">
            <a:avLst>
              <a:gd name="adj" fmla="val 50000"/>
            </a:avLst>
          </a:prstGeom>
          <a:noFill/>
          <a:ln w="9525">
            <a:solidFill>
              <a:schemeClr val="tx1"/>
            </a:solidFill>
            <a:miter lim="800000"/>
          </a:ln>
        </p:spPr>
        <p:txBody>
          <a:bodyPr rot="10800000" vert="eaVert" wrap="none" lIns="0" tIns="50850" rIns="136800" bIns="50850" anchor="ctr"/>
          <a:lstStyle/>
          <a:p>
            <a:pPr algn="ctr" defTabSz="1017905"/>
            <a:r>
              <a:rPr kumimoji="1" lang="en-US" altLang="zh-CN" sz="2000" i="1" dirty="0" smtClean="0"/>
              <a:t>a</a:t>
            </a:r>
            <a:r>
              <a:rPr kumimoji="1" lang="en-US" altLang="zh-CN" sz="2000" baseline="-25000" dirty="0" smtClean="0"/>
              <a:t>2</a:t>
            </a:r>
            <a:endParaRPr kumimoji="1" lang="en-US" altLang="zh-CN" sz="2000" baseline="-25000" dirty="0" smtClean="0"/>
          </a:p>
          <a:p>
            <a:pPr algn="ctr" defTabSz="1017905"/>
            <a:endParaRPr kumimoji="1" lang="en-US" altLang="zh-CN" sz="2000" baseline="-25000" dirty="0"/>
          </a:p>
        </p:txBody>
      </p:sp>
      <p:sp>
        <p:nvSpPr>
          <p:cNvPr id="5142" name="Rectangle 24"/>
          <p:cNvSpPr>
            <a:spLocks noChangeArrowheads="1"/>
          </p:cNvSpPr>
          <p:nvPr/>
        </p:nvSpPr>
        <p:spPr bwMode="auto">
          <a:xfrm>
            <a:off x="3385340" y="5348555"/>
            <a:ext cx="720525" cy="508852"/>
          </a:xfrm>
          <a:prstGeom prst="rect">
            <a:avLst/>
          </a:prstGeom>
          <a:noFill/>
          <a:ln w="9525">
            <a:solidFill>
              <a:schemeClr val="tx1"/>
            </a:solidFill>
            <a:miter lim="800000"/>
          </a:ln>
        </p:spPr>
        <p:txBody>
          <a:bodyPr wrap="none" lIns="101700" tIns="50850" rIns="101700" bIns="50850" anchor="ctr"/>
          <a:lstStyle/>
          <a:p>
            <a:pPr algn="ctr" defTabSz="1017905"/>
            <a:r>
              <a:rPr kumimoji="1" lang="en-US" altLang="zh-CN" sz="2200">
                <a:ea typeface="宋体" panose="02010600030101010101" pitchFamily="2" charset="-122"/>
              </a:rPr>
              <a:t>R</a:t>
            </a:r>
            <a:r>
              <a:rPr kumimoji="1" lang="en-US" altLang="zh-CN" sz="2000">
                <a:ea typeface="宋体" panose="02010600030101010101" pitchFamily="2" charset="-122"/>
              </a:rPr>
              <a:t>x</a:t>
            </a:r>
            <a:endParaRPr kumimoji="1" lang="en-US" altLang="zh-CN">
              <a:ea typeface="宋体" panose="02010600030101010101" pitchFamily="2" charset="-122"/>
            </a:endParaRPr>
          </a:p>
        </p:txBody>
      </p:sp>
      <p:sp>
        <p:nvSpPr>
          <p:cNvPr id="5143" name="Line 25"/>
          <p:cNvSpPr>
            <a:spLocks noChangeShapeType="1"/>
          </p:cNvSpPr>
          <p:nvPr/>
        </p:nvSpPr>
        <p:spPr bwMode="auto">
          <a:xfrm flipV="1">
            <a:off x="3745602" y="5000394"/>
            <a:ext cx="0" cy="348162"/>
          </a:xfrm>
          <a:prstGeom prst="line">
            <a:avLst/>
          </a:prstGeom>
          <a:noFill/>
          <a:ln w="9525">
            <a:solidFill>
              <a:schemeClr val="tx1"/>
            </a:solidFill>
            <a:round/>
          </a:ln>
        </p:spPr>
        <p:txBody>
          <a:bodyPr wrap="none" anchor="ctr"/>
          <a:lstStyle/>
          <a:p>
            <a:endParaRPr lang="zh-CN" altLang="en-US"/>
          </a:p>
        </p:txBody>
      </p:sp>
      <p:sp>
        <p:nvSpPr>
          <p:cNvPr id="5144" name="AutoShape 26"/>
          <p:cNvSpPr>
            <a:spLocks noChangeArrowheads="1"/>
          </p:cNvSpPr>
          <p:nvPr/>
        </p:nvSpPr>
        <p:spPr bwMode="auto">
          <a:xfrm flipV="1">
            <a:off x="3624923" y="5000394"/>
            <a:ext cx="241358" cy="127607"/>
          </a:xfrm>
          <a:prstGeom prst="triangle">
            <a:avLst>
              <a:gd name="adj" fmla="val 50000"/>
            </a:avLst>
          </a:prstGeom>
          <a:noFill/>
          <a:ln w="9525">
            <a:solidFill>
              <a:schemeClr val="tx1"/>
            </a:solidFill>
            <a:miter lim="800000"/>
          </a:ln>
        </p:spPr>
        <p:txBody>
          <a:bodyPr wrap="none" anchor="ctr"/>
          <a:lstStyle/>
          <a:p>
            <a:endParaRPr lang="zh-CN" altLang="en-US"/>
          </a:p>
        </p:txBody>
      </p:sp>
      <p:sp>
        <p:nvSpPr>
          <p:cNvPr id="5145" name="Line 27"/>
          <p:cNvSpPr>
            <a:spLocks noChangeShapeType="1"/>
          </p:cNvSpPr>
          <p:nvPr/>
        </p:nvSpPr>
        <p:spPr bwMode="auto">
          <a:xfrm>
            <a:off x="4105865" y="5572261"/>
            <a:ext cx="438349" cy="0"/>
          </a:xfrm>
          <a:prstGeom prst="line">
            <a:avLst/>
          </a:prstGeom>
          <a:noFill/>
          <a:ln w="9525">
            <a:solidFill>
              <a:schemeClr val="tx1"/>
            </a:solidFill>
            <a:round/>
          </a:ln>
        </p:spPr>
        <p:txBody>
          <a:bodyPr wrap="none" anchor="ctr"/>
          <a:lstStyle/>
          <a:p>
            <a:endParaRPr lang="zh-CN" altLang="en-US"/>
          </a:p>
        </p:txBody>
      </p:sp>
      <p:sp>
        <p:nvSpPr>
          <p:cNvPr id="5146" name="AutoShape 28"/>
          <p:cNvSpPr>
            <a:spLocks noChangeArrowheads="1"/>
          </p:cNvSpPr>
          <p:nvPr/>
        </p:nvSpPr>
        <p:spPr bwMode="auto">
          <a:xfrm rot="5400000">
            <a:off x="4502821" y="5332118"/>
            <a:ext cx="428507" cy="433025"/>
          </a:xfrm>
          <a:prstGeom prst="triangle">
            <a:avLst>
              <a:gd name="adj" fmla="val 50000"/>
            </a:avLst>
          </a:prstGeom>
          <a:noFill/>
          <a:ln w="9525">
            <a:solidFill>
              <a:schemeClr val="tx1"/>
            </a:solidFill>
            <a:miter lim="800000"/>
          </a:ln>
        </p:spPr>
        <p:txBody>
          <a:bodyPr rot="10800000" vert="eaVert" wrap="none" lIns="0" tIns="50850" rIns="136800" bIns="50850" anchor="ctr"/>
          <a:lstStyle/>
          <a:p>
            <a:pPr algn="ctr" defTabSz="1017905"/>
            <a:r>
              <a:rPr kumimoji="1" lang="en-US" altLang="zh-CN" sz="2000" i="1" dirty="0" smtClean="0"/>
              <a:t>  </a:t>
            </a:r>
            <a:r>
              <a:rPr kumimoji="1" lang="en-US" altLang="zh-CN" sz="2000" i="1" dirty="0" err="1" smtClean="0"/>
              <a:t>a</a:t>
            </a:r>
            <a:r>
              <a:rPr kumimoji="1" lang="en-US" altLang="zh-CN" sz="2000" baseline="-25000" dirty="0" err="1" smtClean="0"/>
              <a:t>M</a:t>
            </a:r>
            <a:endParaRPr kumimoji="1" lang="en-US" altLang="zh-CN" sz="2000" baseline="-25000" dirty="0" smtClean="0"/>
          </a:p>
          <a:p>
            <a:pPr algn="ctr" defTabSz="1017905"/>
            <a:endParaRPr kumimoji="1" lang="en-US" altLang="zh-CN" sz="2000" baseline="-25000" dirty="0"/>
          </a:p>
        </p:txBody>
      </p:sp>
      <p:sp>
        <p:nvSpPr>
          <p:cNvPr id="5147" name="Line 30"/>
          <p:cNvSpPr>
            <a:spLocks noChangeShapeType="1"/>
          </p:cNvSpPr>
          <p:nvPr/>
        </p:nvSpPr>
        <p:spPr bwMode="auto">
          <a:xfrm>
            <a:off x="4970140" y="2857860"/>
            <a:ext cx="289275" cy="0"/>
          </a:xfrm>
          <a:prstGeom prst="line">
            <a:avLst/>
          </a:prstGeom>
          <a:noFill/>
          <a:ln w="9525">
            <a:solidFill>
              <a:schemeClr val="tx1"/>
            </a:solidFill>
            <a:round/>
          </a:ln>
        </p:spPr>
        <p:txBody>
          <a:bodyPr wrap="none" anchor="ctr"/>
          <a:lstStyle/>
          <a:p>
            <a:endParaRPr lang="zh-CN" altLang="en-US"/>
          </a:p>
        </p:txBody>
      </p:sp>
      <p:sp>
        <p:nvSpPr>
          <p:cNvPr id="5148" name="Line 31"/>
          <p:cNvSpPr>
            <a:spLocks noChangeShapeType="1"/>
          </p:cNvSpPr>
          <p:nvPr/>
        </p:nvSpPr>
        <p:spPr bwMode="auto">
          <a:xfrm>
            <a:off x="4970140" y="3858234"/>
            <a:ext cx="289275" cy="0"/>
          </a:xfrm>
          <a:prstGeom prst="line">
            <a:avLst/>
          </a:prstGeom>
          <a:noFill/>
          <a:ln w="9525">
            <a:solidFill>
              <a:schemeClr val="tx1"/>
            </a:solidFill>
            <a:round/>
          </a:ln>
        </p:spPr>
        <p:txBody>
          <a:bodyPr wrap="none" anchor="ctr"/>
          <a:lstStyle/>
          <a:p>
            <a:endParaRPr lang="zh-CN" altLang="en-US"/>
          </a:p>
        </p:txBody>
      </p:sp>
      <p:sp>
        <p:nvSpPr>
          <p:cNvPr id="5149" name="Line 32"/>
          <p:cNvSpPr>
            <a:spLocks noChangeShapeType="1"/>
          </p:cNvSpPr>
          <p:nvPr/>
        </p:nvSpPr>
        <p:spPr bwMode="auto">
          <a:xfrm>
            <a:off x="4970140" y="5572261"/>
            <a:ext cx="289275" cy="0"/>
          </a:xfrm>
          <a:prstGeom prst="line">
            <a:avLst/>
          </a:prstGeom>
          <a:noFill/>
          <a:ln w="9525">
            <a:solidFill>
              <a:schemeClr val="tx1"/>
            </a:solidFill>
            <a:round/>
          </a:ln>
        </p:spPr>
        <p:txBody>
          <a:bodyPr wrap="none" anchor="ctr"/>
          <a:lstStyle/>
          <a:p>
            <a:endParaRPr lang="zh-CN" altLang="en-US"/>
          </a:p>
        </p:txBody>
      </p:sp>
      <p:sp>
        <p:nvSpPr>
          <p:cNvPr id="5150" name="Line 33"/>
          <p:cNvSpPr>
            <a:spLocks noChangeShapeType="1"/>
          </p:cNvSpPr>
          <p:nvPr/>
        </p:nvSpPr>
        <p:spPr bwMode="auto">
          <a:xfrm>
            <a:off x="5690666" y="4143380"/>
            <a:ext cx="576775" cy="0"/>
          </a:xfrm>
          <a:prstGeom prst="line">
            <a:avLst/>
          </a:prstGeom>
          <a:noFill/>
          <a:ln w="9525">
            <a:solidFill>
              <a:schemeClr val="tx1"/>
            </a:solidFill>
            <a:round/>
            <a:tailEnd type="triangle" w="med" len="med"/>
          </a:ln>
        </p:spPr>
        <p:txBody>
          <a:bodyPr wrap="none" anchor="ctr"/>
          <a:lstStyle/>
          <a:p>
            <a:endParaRPr lang="zh-CN" altLang="en-US"/>
          </a:p>
        </p:txBody>
      </p:sp>
      <p:sp>
        <p:nvSpPr>
          <p:cNvPr id="5151" name="Rectangle 34"/>
          <p:cNvSpPr>
            <a:spLocks noChangeArrowheads="1"/>
          </p:cNvSpPr>
          <p:nvPr/>
        </p:nvSpPr>
        <p:spPr bwMode="auto">
          <a:xfrm>
            <a:off x="5259415" y="2714499"/>
            <a:ext cx="431250" cy="3001123"/>
          </a:xfrm>
          <a:prstGeom prst="rect">
            <a:avLst/>
          </a:prstGeom>
          <a:noFill/>
          <a:ln w="9525">
            <a:solidFill>
              <a:schemeClr val="tx1"/>
            </a:solidFill>
            <a:prstDash val="sysDot"/>
            <a:miter lim="800000"/>
          </a:ln>
        </p:spPr>
        <p:txBody>
          <a:bodyPr wrap="none" lIns="101700" tIns="50850" rIns="101700" bIns="50850" anchor="ctr"/>
          <a:lstStyle/>
          <a:p>
            <a:pPr algn="ctr" defTabSz="1017905"/>
            <a:r>
              <a:rPr kumimoji="1" lang="zh-CN" altLang="en-US" sz="2200">
                <a:ea typeface="宋体" panose="02010600030101010101" pitchFamily="2" charset="-122"/>
              </a:rPr>
              <a:t>合</a:t>
            </a:r>
            <a:endParaRPr kumimoji="1" lang="zh-CN" altLang="en-US" sz="2200">
              <a:ea typeface="宋体" panose="02010600030101010101" pitchFamily="2" charset="-122"/>
            </a:endParaRPr>
          </a:p>
          <a:p>
            <a:pPr algn="ctr" defTabSz="1017905"/>
            <a:r>
              <a:rPr kumimoji="1" lang="zh-CN" altLang="en-US" sz="2200">
                <a:ea typeface="宋体" panose="02010600030101010101" pitchFamily="2" charset="-122"/>
              </a:rPr>
              <a:t>并</a:t>
            </a:r>
            <a:endParaRPr kumimoji="1" lang="zh-CN" altLang="en-US" sz="5300">
              <a:ea typeface="宋体" panose="02010600030101010101" pitchFamily="2" charset="-122"/>
            </a:endParaRPr>
          </a:p>
        </p:txBody>
      </p:sp>
      <p:sp>
        <p:nvSpPr>
          <p:cNvPr id="5152" name="Text Box 35"/>
          <p:cNvSpPr txBox="1">
            <a:spLocks noChangeArrowheads="1"/>
          </p:cNvSpPr>
          <p:nvPr/>
        </p:nvSpPr>
        <p:spPr bwMode="auto">
          <a:xfrm rot="16200000">
            <a:off x="3286636" y="4181255"/>
            <a:ext cx="571868" cy="784414"/>
          </a:xfrm>
          <a:prstGeom prst="rect">
            <a:avLst/>
          </a:prstGeom>
          <a:noFill/>
          <a:ln w="9525">
            <a:noFill/>
            <a:miter lim="800000"/>
          </a:ln>
        </p:spPr>
        <p:txBody>
          <a:bodyPr>
            <a:spAutoFit/>
          </a:bodyPr>
          <a:lstStyle/>
          <a:p>
            <a:pPr marL="298450" indent="-298450" defTabSz="697230">
              <a:spcBef>
                <a:spcPct val="50000"/>
              </a:spcBef>
              <a:buFont typeface="Wingdings" panose="05000000000000000000" pitchFamily="2" charset="2"/>
              <a:buNone/>
            </a:pPr>
            <a:r>
              <a:rPr lang="en-US" altLang="zh-CN"/>
              <a:t>…</a:t>
            </a:r>
            <a:endParaRPr lang="en-US" altLang="zh-CN"/>
          </a:p>
        </p:txBody>
      </p:sp>
      <p:sp>
        <p:nvSpPr>
          <p:cNvPr id="5153" name="Rectangle 41"/>
          <p:cNvSpPr>
            <a:spLocks noChangeArrowheads="1"/>
          </p:cNvSpPr>
          <p:nvPr/>
        </p:nvSpPr>
        <p:spPr bwMode="auto">
          <a:xfrm>
            <a:off x="3784646" y="2285992"/>
            <a:ext cx="612269" cy="393848"/>
          </a:xfrm>
          <a:prstGeom prst="rect">
            <a:avLst/>
          </a:prstGeom>
          <a:noFill/>
          <a:ln w="9525">
            <a:noFill/>
            <a:miter lim="800000"/>
          </a:ln>
        </p:spPr>
        <p:txBody>
          <a:bodyPr>
            <a:spAutoFit/>
          </a:bodyPr>
          <a:lstStyle/>
          <a:p>
            <a:r>
              <a:rPr kumimoji="1" lang="en-US" altLang="zh-CN" sz="2000" i="1">
                <a:ea typeface="宋体" panose="02010600030101010101" pitchFamily="2" charset="-122"/>
              </a:rPr>
              <a:t>r</a:t>
            </a:r>
            <a:r>
              <a:rPr kumimoji="1" lang="en-US" altLang="zh-CN" sz="1600" baseline="-25000">
                <a:ea typeface="宋体" panose="02010600030101010101" pitchFamily="2" charset="-122"/>
              </a:rPr>
              <a:t>1</a:t>
            </a:r>
            <a:r>
              <a:rPr kumimoji="1" lang="en-US" altLang="zh-CN" sz="2000">
                <a:ea typeface="宋体" panose="02010600030101010101" pitchFamily="2" charset="-122"/>
              </a:rPr>
              <a:t>(</a:t>
            </a:r>
            <a:r>
              <a:rPr kumimoji="1" lang="en-US" altLang="zh-CN" sz="2000" i="1">
                <a:ea typeface="宋体" panose="02010600030101010101" pitchFamily="2" charset="-122"/>
              </a:rPr>
              <a:t>t</a:t>
            </a:r>
            <a:r>
              <a:rPr kumimoji="1" lang="en-US" altLang="zh-CN" sz="2000">
                <a:ea typeface="宋体" panose="02010600030101010101" pitchFamily="2" charset="-122"/>
              </a:rPr>
              <a:t>)</a:t>
            </a:r>
            <a:endParaRPr kumimoji="1" lang="en-US" altLang="zh-CN" sz="2000">
              <a:ea typeface="宋体" panose="02010600030101010101" pitchFamily="2" charset="-122"/>
            </a:endParaRPr>
          </a:p>
        </p:txBody>
      </p:sp>
      <p:sp>
        <p:nvSpPr>
          <p:cNvPr id="5154" name="Rectangle 42"/>
          <p:cNvSpPr>
            <a:spLocks noChangeArrowheads="1"/>
          </p:cNvSpPr>
          <p:nvPr/>
        </p:nvSpPr>
        <p:spPr bwMode="auto">
          <a:xfrm>
            <a:off x="3784646" y="3286366"/>
            <a:ext cx="660186" cy="393848"/>
          </a:xfrm>
          <a:prstGeom prst="rect">
            <a:avLst/>
          </a:prstGeom>
          <a:noFill/>
          <a:ln w="9525">
            <a:noFill/>
            <a:miter lim="800000"/>
          </a:ln>
        </p:spPr>
        <p:txBody>
          <a:bodyPr wrap="none">
            <a:spAutoFit/>
          </a:bodyPr>
          <a:lstStyle/>
          <a:p>
            <a:r>
              <a:rPr kumimoji="1" lang="en-US" altLang="zh-CN" sz="2000" i="1" dirty="0">
                <a:ea typeface="宋体" panose="02010600030101010101" pitchFamily="2" charset="-122"/>
              </a:rPr>
              <a:t>r</a:t>
            </a:r>
            <a:r>
              <a:rPr kumimoji="1" lang="en-US" altLang="zh-CN" sz="1600" baseline="-25000" dirty="0">
                <a:ea typeface="宋体" panose="02010600030101010101" pitchFamily="2" charset="-122"/>
              </a:rPr>
              <a:t>2</a:t>
            </a:r>
            <a:r>
              <a:rPr kumimoji="1" lang="en-US" altLang="zh-CN" sz="2000" dirty="0">
                <a:ea typeface="宋体" panose="02010600030101010101" pitchFamily="2" charset="-122"/>
              </a:rPr>
              <a:t>(</a:t>
            </a:r>
            <a:r>
              <a:rPr kumimoji="1" lang="en-US" altLang="zh-CN" sz="2000" i="1" dirty="0">
                <a:ea typeface="宋体" panose="02010600030101010101" pitchFamily="2" charset="-122"/>
              </a:rPr>
              <a:t>t</a:t>
            </a:r>
            <a:r>
              <a:rPr kumimoji="1" lang="en-US" altLang="zh-CN" sz="2000" dirty="0">
                <a:ea typeface="宋体" panose="02010600030101010101" pitchFamily="2" charset="-122"/>
              </a:rPr>
              <a:t>)</a:t>
            </a:r>
            <a:endParaRPr kumimoji="1" lang="en-US" altLang="zh-CN" sz="2000" dirty="0">
              <a:ea typeface="宋体" panose="02010600030101010101" pitchFamily="2" charset="-122"/>
            </a:endParaRPr>
          </a:p>
        </p:txBody>
      </p:sp>
      <p:sp>
        <p:nvSpPr>
          <p:cNvPr id="5155" name="Rectangle 43"/>
          <p:cNvSpPr>
            <a:spLocks noChangeArrowheads="1"/>
          </p:cNvSpPr>
          <p:nvPr/>
        </p:nvSpPr>
        <p:spPr bwMode="auto">
          <a:xfrm>
            <a:off x="3704785" y="5001969"/>
            <a:ext cx="720525" cy="393848"/>
          </a:xfrm>
          <a:prstGeom prst="rect">
            <a:avLst/>
          </a:prstGeom>
          <a:noFill/>
          <a:ln w="9525">
            <a:noFill/>
            <a:miter lim="800000"/>
          </a:ln>
        </p:spPr>
        <p:txBody>
          <a:bodyPr wrap="none">
            <a:spAutoFit/>
          </a:bodyPr>
          <a:lstStyle/>
          <a:p>
            <a:r>
              <a:rPr kumimoji="1" lang="en-US" altLang="zh-CN" sz="2000" i="1">
                <a:ea typeface="宋体" panose="02010600030101010101" pitchFamily="2" charset="-122"/>
              </a:rPr>
              <a:t>r</a:t>
            </a:r>
            <a:r>
              <a:rPr kumimoji="1" lang="en-US" altLang="zh-CN" sz="1600" baseline="-25000">
                <a:ea typeface="宋体" panose="02010600030101010101" pitchFamily="2" charset="-122"/>
              </a:rPr>
              <a:t>M</a:t>
            </a:r>
            <a:r>
              <a:rPr kumimoji="1" lang="en-US" altLang="zh-CN" sz="2000">
                <a:ea typeface="宋体" panose="02010600030101010101" pitchFamily="2" charset="-122"/>
              </a:rPr>
              <a:t>(</a:t>
            </a:r>
            <a:r>
              <a:rPr kumimoji="1" lang="en-US" altLang="zh-CN" sz="2000" i="1">
                <a:ea typeface="宋体" panose="02010600030101010101" pitchFamily="2" charset="-122"/>
              </a:rPr>
              <a:t>t</a:t>
            </a:r>
            <a:r>
              <a:rPr kumimoji="1" lang="en-US" altLang="zh-CN" sz="2000">
                <a:ea typeface="宋体" panose="02010600030101010101" pitchFamily="2" charset="-122"/>
              </a:rPr>
              <a:t>)</a:t>
            </a:r>
            <a:endParaRPr kumimoji="1" lang="en-US" altLang="zh-CN" sz="2000">
              <a:ea typeface="宋体" panose="02010600030101010101" pitchFamily="2" charset="-122"/>
            </a:endParaRPr>
          </a:p>
        </p:txBody>
      </p:sp>
      <p:sp>
        <p:nvSpPr>
          <p:cNvPr id="5156" name="Rectangle 44"/>
          <p:cNvSpPr>
            <a:spLocks noChangeArrowheads="1"/>
          </p:cNvSpPr>
          <p:nvPr/>
        </p:nvSpPr>
        <p:spPr bwMode="auto">
          <a:xfrm>
            <a:off x="5736808" y="3678639"/>
            <a:ext cx="621142" cy="393848"/>
          </a:xfrm>
          <a:prstGeom prst="rect">
            <a:avLst/>
          </a:prstGeom>
          <a:noFill/>
          <a:ln w="9525">
            <a:noFill/>
            <a:miter lim="800000"/>
          </a:ln>
        </p:spPr>
        <p:txBody>
          <a:bodyPr wrap="none">
            <a:spAutoFit/>
          </a:bodyPr>
          <a:lstStyle/>
          <a:p>
            <a:r>
              <a:rPr kumimoji="1" lang="en-US" altLang="zh-CN" sz="2000" i="1">
                <a:ea typeface="宋体" panose="02010600030101010101" pitchFamily="2" charset="-122"/>
              </a:rPr>
              <a:t>r</a:t>
            </a:r>
            <a:r>
              <a:rPr kumimoji="1" lang="en-US" altLang="zh-CN" sz="1600" baseline="-25000">
                <a:ea typeface="宋体" panose="02010600030101010101" pitchFamily="2" charset="-122"/>
              </a:rPr>
              <a:t> </a:t>
            </a:r>
            <a:r>
              <a:rPr kumimoji="1" lang="en-US" altLang="zh-CN" sz="2000">
                <a:ea typeface="宋体" panose="02010600030101010101" pitchFamily="2" charset="-122"/>
              </a:rPr>
              <a:t>(</a:t>
            </a:r>
            <a:r>
              <a:rPr kumimoji="1" lang="en-US" altLang="zh-CN" sz="2000" i="1">
                <a:ea typeface="宋体" panose="02010600030101010101" pitchFamily="2" charset="-122"/>
              </a:rPr>
              <a:t>t</a:t>
            </a:r>
            <a:r>
              <a:rPr kumimoji="1" lang="en-US" altLang="zh-CN" sz="2000">
                <a:ea typeface="宋体" panose="02010600030101010101" pitchFamily="2" charset="-122"/>
              </a:rPr>
              <a:t>)</a:t>
            </a:r>
            <a:endParaRPr kumimoji="1" lang="en-US" altLang="zh-CN" sz="2000">
              <a:ea typeface="宋体" panose="02010600030101010101" pitchFamily="2" charset="-122"/>
            </a:endParaRPr>
          </a:p>
        </p:txBody>
      </p:sp>
      <p:sp>
        <p:nvSpPr>
          <p:cNvPr id="36" name="Rectangle 3"/>
          <p:cNvSpPr txBox="1">
            <a:spLocks noChangeArrowheads="1"/>
          </p:cNvSpPr>
          <p:nvPr/>
        </p:nvSpPr>
        <p:spPr>
          <a:xfrm>
            <a:off x="464266" y="327215"/>
            <a:ext cx="4962530" cy="5105400"/>
          </a:xfrm>
          <a:prstGeom prst="rect">
            <a:avLst/>
          </a:prstGeom>
        </p:spPr>
        <p:txBody>
          <a:bodyPr vert="horz" lIns="91440" tIns="45720" rIns="91440" bIns="45720" rtlCol="0">
            <a:normAutofit/>
          </a:bodyPr>
          <a:lstStyle/>
          <a:p>
            <a:pPr>
              <a:lnSpc>
                <a:spcPct val="150000"/>
              </a:lnSpc>
            </a:pPr>
            <a:r>
              <a:rPr lang="en-US" altLang="zh-CN" sz="2800" dirty="0">
                <a:solidFill>
                  <a:schemeClr val="tx1"/>
                </a:solidFill>
              </a:rPr>
              <a:t>3.1.2 </a:t>
            </a:r>
            <a:r>
              <a:rPr lang="zh-CN" altLang="zh-CN" sz="2800" dirty="0">
                <a:solidFill>
                  <a:schemeClr val="tx1"/>
                </a:solidFill>
              </a:rPr>
              <a:t>分集信号的合并</a:t>
            </a:r>
            <a:endParaRPr lang="zh-CN" altLang="zh-CN" sz="2800" dirty="0">
              <a:solidFill>
                <a:schemeClr val="tx1"/>
              </a:solidFill>
            </a:endParaRPr>
          </a:p>
          <a:p>
            <a:pPr>
              <a:lnSpc>
                <a:spcPct val="150000"/>
              </a:lnSpc>
            </a:pPr>
            <a:r>
              <a:rPr lang="en-US" altLang="zh-CN" sz="2800" dirty="0">
                <a:solidFill>
                  <a:schemeClr val="tx1"/>
                </a:solidFill>
              </a:rPr>
              <a:t>1</a:t>
            </a:r>
            <a:r>
              <a:rPr lang="zh-CN" altLang="zh-CN" sz="2800" dirty="0">
                <a:solidFill>
                  <a:schemeClr val="tx1"/>
                </a:solidFill>
              </a:rPr>
              <a:t>．合并方式的</a:t>
            </a:r>
            <a:r>
              <a:rPr lang="zh-CN" altLang="zh-CN" sz="2800" dirty="0" smtClean="0">
                <a:solidFill>
                  <a:schemeClr val="tx1"/>
                </a:solidFill>
              </a:rPr>
              <a:t>分类</a:t>
            </a:r>
            <a:endParaRPr lang="zh-CN" altLang="zh-CN" sz="2800" dirty="0">
              <a:solidFill>
                <a:schemeClr val="tx1"/>
              </a:solidFill>
            </a:endParaRPr>
          </a:p>
        </p:txBody>
      </p:sp>
      <p:sp>
        <p:nvSpPr>
          <p:cNvPr id="2" name="矩形 1"/>
          <p:cNvSpPr/>
          <p:nvPr/>
        </p:nvSpPr>
        <p:spPr>
          <a:xfrm>
            <a:off x="3060207" y="6093296"/>
            <a:ext cx="3023585" cy="553998"/>
          </a:xfrm>
          <a:prstGeom prst="rect">
            <a:avLst/>
          </a:prstGeom>
        </p:spPr>
        <p:txBody>
          <a:bodyPr wrap="none">
            <a:spAutoFit/>
          </a:bodyPr>
          <a:lstStyle/>
          <a:p>
            <a:pPr marL="342900" lvl="0" indent="-342900" fontAlgn="auto">
              <a:lnSpc>
                <a:spcPct val="150000"/>
              </a:lnSpc>
              <a:spcBef>
                <a:spcPct val="20000"/>
              </a:spcBef>
              <a:spcAft>
                <a:spcPts val="0"/>
              </a:spcAft>
              <a:buClr>
                <a:schemeClr val="accent1">
                  <a:lumMod val="75000"/>
                </a:schemeClr>
              </a:buClr>
              <a:defRPr/>
            </a:pPr>
            <a:r>
              <a:rPr lang="zh-CN" altLang="en-US" dirty="0">
                <a:solidFill>
                  <a:schemeClr val="tx1"/>
                </a:solidFill>
                <a:latin typeface="方正大黑简体" pitchFamily="2" charset="-122"/>
                <a:ea typeface="方正大黑简体" pitchFamily="2" charset="-122"/>
              </a:rPr>
              <a:t>分集信号合并的数学模型</a:t>
            </a:r>
            <a:endParaRPr lang="zh-CN" altLang="en-US" sz="1800" dirty="0">
              <a:solidFill>
                <a:schemeClr val="tx1"/>
              </a:solidFill>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114452" y="300022"/>
            <a:ext cx="7315200" cy="9144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rPr>
              <a:t>五、</a:t>
            </a:r>
            <a:r>
              <a:rPr lang="en-US" altLang="zh-CN" sz="3600" dirty="0" smtClean="0">
                <a:solidFill>
                  <a:schemeClr val="bg1"/>
                </a:solidFill>
                <a:latin typeface="方正兰亭粗黑简体" pitchFamily="2" charset="-122"/>
                <a:ea typeface="方正兰亭粗黑简体" pitchFamily="2" charset="-122"/>
              </a:rPr>
              <a:t> </a:t>
            </a:r>
            <a:r>
              <a:rPr lang="zh-CN" altLang="en-US" sz="3600" dirty="0" smtClean="0">
                <a:solidFill>
                  <a:schemeClr val="bg1"/>
                </a:solidFill>
                <a:latin typeface="方正兰亭粗黑简体" pitchFamily="2" charset="-122"/>
                <a:ea typeface="方正兰亭粗黑简体" pitchFamily="2" charset="-122"/>
              </a:rPr>
              <a:t>分集信号的合并</a:t>
            </a:r>
            <a:endParaRPr lang="zh-CN" altLang="en-US" sz="3600" dirty="0" smtClean="0">
              <a:solidFill>
                <a:schemeClr val="bg1"/>
              </a:solidFill>
              <a:latin typeface="方正兰亭粗黑简体" pitchFamily="2" charset="-122"/>
              <a:ea typeface="方正兰亭粗黑简体" pitchFamily="2" charset="-122"/>
            </a:endParaRPr>
          </a:p>
        </p:txBody>
      </p:sp>
      <p:sp>
        <p:nvSpPr>
          <p:cNvPr id="48132" name="Rectangle 3"/>
          <p:cNvSpPr>
            <a:spLocks noGrp="1" noChangeArrowheads="1"/>
          </p:cNvSpPr>
          <p:nvPr>
            <p:ph type="body" idx="1"/>
          </p:nvPr>
        </p:nvSpPr>
        <p:spPr>
          <a:xfrm>
            <a:off x="516890" y="980440"/>
            <a:ext cx="8389620" cy="3168650"/>
          </a:xfrm>
        </p:spPr>
        <p:txBody>
          <a:bodyPr>
            <a:normAutofit lnSpcReduction="10000"/>
          </a:bodyPr>
          <a:lstStyle/>
          <a:p>
            <a:pPr>
              <a:lnSpc>
                <a:spcPct val="150000"/>
              </a:lnSpc>
              <a:spcBef>
                <a:spcPts val="600"/>
              </a:spcBef>
              <a:buClr>
                <a:srgbClr val="0000FF"/>
              </a:buClr>
              <a:buFont typeface="Wingdings" panose="05000000000000000000" pitchFamily="2" charset="2"/>
              <a:buChar char="p"/>
              <a:defRPr/>
            </a:pPr>
            <a:r>
              <a:rPr lang="zh-CN" altLang="en-US" sz="2800" kern="0" dirty="0" smtClean="0">
                <a:solidFill>
                  <a:srgbClr val="FF0000"/>
                </a:solidFill>
                <a:latin typeface="方正大黑简体" pitchFamily="2" charset="-122"/>
                <a:ea typeface="方正大黑简体" pitchFamily="2" charset="-122"/>
              </a:rPr>
              <a:t>基本原理：</a:t>
            </a:r>
            <a:r>
              <a:rPr lang="zh-CN" altLang="en-US" sz="2800" b="1" dirty="0" smtClean="0">
                <a:latin typeface="方正大黑简体" pitchFamily="2" charset="-122"/>
                <a:ea typeface="方正大黑简体" pitchFamily="2" charset="-122"/>
              </a:rPr>
              <a:t>从多路独立信号中</a:t>
            </a:r>
            <a:r>
              <a:rPr lang="zh-CN" altLang="en-US" sz="2800" kern="0" dirty="0" smtClean="0">
                <a:solidFill>
                  <a:srgbClr val="FF0000"/>
                </a:solidFill>
                <a:latin typeface="方正大黑简体" pitchFamily="2" charset="-122"/>
                <a:ea typeface="方正大黑简体" pitchFamily="2" charset="-122"/>
              </a:rPr>
              <a:t>选择</a:t>
            </a:r>
            <a:r>
              <a:rPr lang="zh-CN" altLang="en-US" sz="2800" b="1" dirty="0" smtClean="0">
                <a:latin typeface="方正大黑简体" pitchFamily="2" charset="-122"/>
                <a:ea typeface="方正大黑简体" pitchFamily="2" charset="-122"/>
              </a:rPr>
              <a:t>具有</a:t>
            </a:r>
            <a:r>
              <a:rPr lang="zh-CN" altLang="en-US" sz="2800" kern="0" dirty="0" smtClean="0">
                <a:solidFill>
                  <a:srgbClr val="FF0000"/>
                </a:solidFill>
                <a:latin typeface="方正大黑简体" pitchFamily="2" charset="-122"/>
                <a:ea typeface="方正大黑简体" pitchFamily="2" charset="-122"/>
              </a:rPr>
              <a:t>最高信噪比</a:t>
            </a:r>
            <a:r>
              <a:rPr lang="zh-CN" altLang="en-US" sz="2800" b="1" dirty="0" smtClean="0">
                <a:latin typeface="方正大黑简体" pitchFamily="2" charset="-122"/>
                <a:ea typeface="方正大黑简体" pitchFamily="2" charset="-122"/>
              </a:rPr>
              <a:t>的信号作为输出。</a:t>
            </a:r>
            <a:endParaRPr lang="en-US" altLang="zh-CN" sz="2800" b="1" dirty="0" smtClean="0">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需要快速估计所有支路信噪比。</a:t>
            </a:r>
            <a:endParaRPr lang="en-US" altLang="zh-CN" sz="2400" b="1" dirty="0" smtClean="0">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总是选择最好的信号，提高了平均信噪比。</a:t>
            </a:r>
            <a:endParaRPr lang="zh-CN" altLang="en-US" sz="2400" b="1" dirty="0" smtClean="0">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只使用了一条路径的信道，达不到最优。</a:t>
            </a:r>
            <a:r>
              <a:rPr lang="zh-CN" altLang="en-US" sz="2800" b="1" dirty="0" smtClean="0">
                <a:latin typeface="方正大黑简体" pitchFamily="2" charset="-122"/>
                <a:ea typeface="方正大黑简体" pitchFamily="2" charset="-122"/>
              </a:rPr>
              <a:t> </a:t>
            </a:r>
            <a:endParaRPr lang="zh-CN" altLang="en-US" b="1" dirty="0" smtClean="0">
              <a:latin typeface="方正大黑简体" pitchFamily="2" charset="-122"/>
              <a:ea typeface="方正大黑简体" pitchFamily="2" charset="-122"/>
            </a:endParaRPr>
          </a:p>
        </p:txBody>
      </p:sp>
      <p:sp>
        <p:nvSpPr>
          <p:cNvPr id="5" name="矩形 4"/>
          <p:cNvSpPr/>
          <p:nvPr/>
        </p:nvSpPr>
        <p:spPr>
          <a:xfrm>
            <a:off x="611560" y="363816"/>
            <a:ext cx="2529860" cy="523220"/>
          </a:xfrm>
          <a:prstGeom prst="rect">
            <a:avLst/>
          </a:prstGeom>
        </p:spPr>
        <p:txBody>
          <a:bodyPr wrap="none">
            <a:spAutoFit/>
          </a:bodyPr>
          <a:lstStyle/>
          <a:p>
            <a:r>
              <a:rPr lang="en-US" altLang="zh-CN" sz="2800" dirty="0" smtClean="0">
                <a:solidFill>
                  <a:schemeClr val="tx1"/>
                </a:solidFill>
                <a:latin typeface="方正大黑简体" pitchFamily="2" charset="-122"/>
                <a:ea typeface="方正大黑简体" pitchFamily="2" charset="-122"/>
              </a:rPr>
              <a:t>1</a:t>
            </a:r>
            <a:r>
              <a:rPr lang="zh-CN" altLang="en-US" sz="2800" dirty="0" smtClean="0">
                <a:solidFill>
                  <a:schemeClr val="tx1"/>
                </a:solidFill>
                <a:latin typeface="方正大黑简体" pitchFamily="2" charset="-122"/>
                <a:ea typeface="方正大黑简体" pitchFamily="2" charset="-122"/>
              </a:rPr>
              <a:t>）选择式合并</a:t>
            </a:r>
            <a:endParaRPr lang="zh-CN" altLang="en-US" sz="2800" dirty="0" smtClean="0">
              <a:solidFill>
                <a:schemeClr val="tx1"/>
              </a:solidFill>
              <a:latin typeface="方正大黑简体" pitchFamily="2" charset="-122"/>
              <a:ea typeface="方正大黑简体" pitchFamily="2" charset="-122"/>
            </a:endParaRPr>
          </a:p>
        </p:txBody>
      </p:sp>
      <p:pic>
        <p:nvPicPr>
          <p:cNvPr id="1454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5616" y="4149080"/>
            <a:ext cx="662473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4099"/>
          <p:cNvSpPr>
            <a:spLocks noGrp="1" noChangeArrowheads="1"/>
          </p:cNvSpPr>
          <p:nvPr>
            <p:ph type="body" idx="1"/>
          </p:nvPr>
        </p:nvSpPr>
        <p:spPr>
          <a:xfrm>
            <a:off x="323528" y="404784"/>
            <a:ext cx="8640960" cy="3096344"/>
          </a:xfrm>
        </p:spPr>
        <p:txBody>
          <a:bodyPr>
            <a:noAutofit/>
          </a:bodyPr>
          <a:lstStyle/>
          <a:p>
            <a:pPr eaLnBrk="1" hangingPunct="1">
              <a:lnSpc>
                <a:spcPct val="140000"/>
              </a:lnSpc>
              <a:buFont typeface="Wingdings" panose="05000000000000000000" pitchFamily="2" charset="2"/>
              <a:buNone/>
              <a:defRPr/>
            </a:pPr>
            <a:r>
              <a:rPr lang="en-US" altLang="zh-CN" b="1" dirty="0" smtClean="0">
                <a:latin typeface="方正大黑简体" pitchFamily="2" charset="-122"/>
                <a:ea typeface="方正大黑简体" pitchFamily="2" charset="-122"/>
              </a:rPr>
              <a:t>2</a:t>
            </a:r>
            <a:r>
              <a:rPr lang="zh-CN" altLang="en-US" b="1" dirty="0" smtClean="0">
                <a:latin typeface="方正大黑简体" pitchFamily="2" charset="-122"/>
                <a:ea typeface="方正大黑简体" pitchFamily="2" charset="-122"/>
              </a:rPr>
              <a:t>）最大比合并</a:t>
            </a:r>
            <a:endParaRPr lang="zh-CN" altLang="en-US" b="1" dirty="0" smtClean="0">
              <a:latin typeface="方正大黑简体" pitchFamily="2" charset="-122"/>
              <a:ea typeface="方正大黑简体" pitchFamily="2" charset="-122"/>
            </a:endParaRPr>
          </a:p>
          <a:p>
            <a:pPr>
              <a:lnSpc>
                <a:spcPct val="150000"/>
              </a:lnSpc>
              <a:buClr>
                <a:srgbClr val="0000FF"/>
              </a:buClr>
              <a:buFont typeface="Wingdings" panose="05000000000000000000" pitchFamily="2" charset="2"/>
              <a:buChar char="p"/>
              <a:defRPr/>
            </a:pPr>
            <a:r>
              <a:rPr lang="zh-CN" altLang="en-US" sz="2800" kern="0" dirty="0" smtClean="0">
                <a:solidFill>
                  <a:srgbClr val="FF0000"/>
                </a:solidFill>
                <a:latin typeface="方正大黑简体" pitchFamily="2" charset="-122"/>
                <a:ea typeface="方正大黑简体" pitchFamily="2" charset="-122"/>
              </a:rPr>
              <a:t>基本原理：</a:t>
            </a:r>
            <a:r>
              <a:rPr lang="zh-CN" altLang="en-US" sz="2800" b="1" kern="0" dirty="0" smtClean="0">
                <a:latin typeface="方正大黑简体" pitchFamily="2" charset="-122"/>
                <a:ea typeface="方正大黑简体" pitchFamily="2" charset="-122"/>
              </a:rPr>
              <a:t>每一支路的加权系数    与</a:t>
            </a:r>
            <a:r>
              <a:rPr lang="zh-CN" altLang="en-US" sz="2800" b="1" dirty="0">
                <a:latin typeface="方正大黑简体" pitchFamily="2" charset="-122"/>
                <a:ea typeface="方正大黑简体" pitchFamily="2" charset="-122"/>
              </a:rPr>
              <a:t>支路信噪比</a:t>
            </a:r>
            <a:r>
              <a:rPr lang="zh-CN" altLang="en-US" sz="2800" b="1" kern="0" dirty="0" smtClean="0">
                <a:latin typeface="方正大黑简体" pitchFamily="2" charset="-122"/>
                <a:ea typeface="方正大黑简体" pitchFamily="2" charset="-122"/>
              </a:rPr>
              <a:t>成正比。</a:t>
            </a:r>
            <a:endParaRPr lang="en-US" altLang="zh-CN" sz="2800" b="1" kern="0" dirty="0" smtClean="0">
              <a:latin typeface="方正大黑简体" pitchFamily="2" charset="-122"/>
              <a:ea typeface="方正大黑简体" pitchFamily="2" charset="-122"/>
            </a:endParaRPr>
          </a:p>
          <a:p>
            <a:pPr lvl="1">
              <a:lnSpc>
                <a:spcPct val="150000"/>
              </a:lnSpc>
              <a:buClr>
                <a:srgbClr val="0000FF"/>
              </a:buClr>
              <a:buFont typeface="Wingdings" panose="05000000000000000000" pitchFamily="2" charset="2"/>
              <a:buChar char="ü"/>
              <a:defRPr/>
            </a:pPr>
            <a:r>
              <a:rPr lang="zh-CN" altLang="en-US" b="1" kern="0" dirty="0" smtClean="0">
                <a:latin typeface="方正大黑简体" pitchFamily="2" charset="-122"/>
                <a:ea typeface="方正大黑简体" pitchFamily="2" charset="-122"/>
              </a:rPr>
              <a:t>思考：这样的合并方式有什么特点？</a:t>
            </a:r>
            <a:endParaRPr lang="en-US" altLang="zh-CN" b="1" kern="0" dirty="0" smtClean="0">
              <a:latin typeface="方正大黑简体" pitchFamily="2" charset="-122"/>
              <a:ea typeface="方正大黑简体" pitchFamily="2" charset="-122"/>
            </a:endParaRPr>
          </a:p>
          <a:p>
            <a:pPr lvl="1">
              <a:lnSpc>
                <a:spcPct val="150000"/>
              </a:lnSpc>
              <a:buClr>
                <a:srgbClr val="0000FF"/>
              </a:buClr>
              <a:buFont typeface="Wingdings" panose="05000000000000000000" pitchFamily="2" charset="2"/>
              <a:buChar char="ü"/>
              <a:defRPr/>
            </a:pPr>
            <a:r>
              <a:rPr lang="zh-CN" altLang="en-US" b="1" kern="0" dirty="0" smtClean="0">
                <a:latin typeface="方正大黑简体" pitchFamily="2" charset="-122"/>
                <a:ea typeface="方正大黑简体" pitchFamily="2" charset="-122"/>
              </a:rPr>
              <a:t>信噪比越高，合并中的贡献越大，加权系数越大</a:t>
            </a:r>
            <a:endParaRPr lang="zh-CN" altLang="en-US" b="1" kern="0" dirty="0" smtClean="0">
              <a:latin typeface="方正大黑简体" pitchFamily="2" charset="-122"/>
              <a:ea typeface="方正大黑简体" pitchFamily="2" charset="-122"/>
            </a:endParaRPr>
          </a:p>
          <a:p>
            <a:pPr eaLnBrk="1" hangingPunct="1">
              <a:lnSpc>
                <a:spcPct val="150000"/>
              </a:lnSpc>
              <a:buClr>
                <a:schemeClr val="accent1">
                  <a:lumMod val="75000"/>
                </a:schemeClr>
              </a:buClr>
              <a:buFont typeface="Wingdings" panose="05000000000000000000" pitchFamily="2" charset="2"/>
              <a:buChar char="Ø"/>
              <a:defRPr/>
            </a:pPr>
            <a:endParaRPr lang="zh-CN" altLang="en-US" b="1" kern="0" dirty="0" smtClean="0">
              <a:latin typeface="方正大黑简体" pitchFamily="2" charset="-122"/>
              <a:ea typeface="方正大黑简体" pitchFamily="2" charset="-122"/>
            </a:endParaRPr>
          </a:p>
        </p:txBody>
      </p:sp>
      <p:graphicFrame>
        <p:nvGraphicFramePr>
          <p:cNvPr id="6146" name="Object 4104"/>
          <p:cNvGraphicFramePr>
            <a:graphicFrameLocks noChangeAspect="1"/>
          </p:cNvGraphicFramePr>
          <p:nvPr/>
        </p:nvGraphicFramePr>
        <p:xfrm>
          <a:off x="5868278" y="1340381"/>
          <a:ext cx="365125" cy="466725"/>
        </p:xfrm>
        <a:graphic>
          <a:graphicData uri="http://schemas.openxmlformats.org/presentationml/2006/ole">
            <mc:AlternateContent xmlns:mc="http://schemas.openxmlformats.org/markup-compatibility/2006">
              <mc:Choice xmlns:v="urn:schemas-microsoft-com:vml" Requires="v">
                <p:oleObj spid="_x0000_s146462" name="Equation" r:id="rId1" imgW="5689600" imgH="7315200" progId="Equation.DSMT4">
                  <p:embed/>
                </p:oleObj>
              </mc:Choice>
              <mc:Fallback>
                <p:oleObj name="Equation" r:id="rId1" imgW="5689600" imgH="7315200" progId="Equation.DSMT4">
                  <p:embed/>
                  <p:pic>
                    <p:nvPicPr>
                      <p:cNvPr id="0" name="图片 1464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278" y="1340381"/>
                        <a:ext cx="3651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8"/>
          <p:cNvSpPr>
            <a:spLocks noChangeArrowheads="1"/>
          </p:cNvSpPr>
          <p:nvPr/>
        </p:nvSpPr>
        <p:spPr bwMode="auto">
          <a:xfrm>
            <a:off x="840155" y="4509125"/>
            <a:ext cx="7375448" cy="1047186"/>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lvl="1">
              <a:lnSpc>
                <a:spcPct val="130000"/>
              </a:lnSpc>
              <a:defRPr/>
            </a:pPr>
            <a:r>
              <a:rPr kumimoji="1" lang="zh-CN" altLang="en-US" sz="2800" kern="0" dirty="0" smtClean="0">
                <a:solidFill>
                  <a:srgbClr val="002060"/>
                </a:solidFill>
                <a:latin typeface="方正大黑简体" pitchFamily="2" charset="-122"/>
                <a:ea typeface="方正大黑简体" pitchFamily="2" charset="-122"/>
              </a:rPr>
              <a:t>    利用</a:t>
            </a:r>
            <a:r>
              <a:rPr kumimoji="1" lang="zh-CN" altLang="en-US" sz="2800" kern="0" dirty="0">
                <a:solidFill>
                  <a:srgbClr val="002060"/>
                </a:solidFill>
                <a:latin typeface="方正大黑简体" pitchFamily="2" charset="-122"/>
                <a:ea typeface="方正大黑简体" pitchFamily="2" charset="-122"/>
              </a:rPr>
              <a:t>了</a:t>
            </a:r>
            <a:r>
              <a:rPr kumimoji="1" lang="zh-CN" altLang="en-US" sz="2800" kern="0" dirty="0">
                <a:solidFill>
                  <a:srgbClr val="FF0000"/>
                </a:solidFill>
                <a:latin typeface="方正大黑简体" pitchFamily="2" charset="-122"/>
                <a:ea typeface="方正大黑简体" pitchFamily="2" charset="-122"/>
              </a:rPr>
              <a:t>每一条路径的信号，</a:t>
            </a:r>
            <a:r>
              <a:rPr kumimoji="1" lang="zh-CN" altLang="en-US" sz="2800" kern="0" dirty="0">
                <a:solidFill>
                  <a:srgbClr val="002060"/>
                </a:solidFill>
                <a:latin typeface="方正大黑简体" pitchFamily="2" charset="-122"/>
                <a:ea typeface="方正大黑简体" pitchFamily="2" charset="-122"/>
              </a:rPr>
              <a:t>使接收的每一时刻均达到</a:t>
            </a:r>
            <a:r>
              <a:rPr kumimoji="1" lang="zh-CN" altLang="en-US" sz="2800" kern="0" dirty="0" smtClean="0">
                <a:solidFill>
                  <a:srgbClr val="FF0000"/>
                </a:solidFill>
                <a:latin typeface="方正大黑简体" pitchFamily="2" charset="-122"/>
                <a:ea typeface="方正大黑简体" pitchFamily="2" charset="-122"/>
              </a:rPr>
              <a:t>最大信噪比。</a:t>
            </a:r>
            <a:endParaRPr kumimoji="1" lang="en-US" altLang="zh-CN" sz="3200" kern="0" dirty="0">
              <a:solidFill>
                <a:schemeClr val="bg2"/>
              </a:solidFill>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1">
                                            <p:txEl>
                                              <p:pRg st="3" end="3"/>
                                            </p:txEl>
                                          </p:spTgt>
                                        </p:tgtEl>
                                        <p:attrNameLst>
                                          <p:attrName>style.visibility</p:attrName>
                                        </p:attrNameLst>
                                      </p:cBhvr>
                                      <p:to>
                                        <p:strVal val="visible"/>
                                      </p:to>
                                    </p:set>
                                    <p:animEffect transition="in" filter="blinds(horizontal)">
                                      <p:cBhvr>
                                        <p:cTn id="7" dur="500"/>
                                        <p:tgtEl>
                                          <p:spTgt spid="410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4099"/>
          <p:cNvSpPr>
            <a:spLocks noGrp="1" noChangeArrowheads="1"/>
          </p:cNvSpPr>
          <p:nvPr>
            <p:ph type="body" idx="1"/>
          </p:nvPr>
        </p:nvSpPr>
        <p:spPr>
          <a:xfrm>
            <a:off x="755576" y="1214422"/>
            <a:ext cx="7772400" cy="4500594"/>
          </a:xfrm>
        </p:spPr>
        <p:txBody>
          <a:bodyPr/>
          <a:lstStyle/>
          <a:p>
            <a:pPr eaLnBrk="1" hangingPunct="1">
              <a:lnSpc>
                <a:spcPct val="150000"/>
              </a:lnSpc>
              <a:buFont typeface="Wingdings" panose="05000000000000000000" pitchFamily="2" charset="2"/>
              <a:buNone/>
              <a:defRPr/>
            </a:pPr>
            <a:r>
              <a:rPr lang="en-US" altLang="zh-CN" b="1" dirty="0" smtClean="0">
                <a:latin typeface="方正大黑简体" pitchFamily="2" charset="-122"/>
                <a:ea typeface="方正大黑简体" pitchFamily="2" charset="-122"/>
              </a:rPr>
              <a:t>3</a:t>
            </a:r>
            <a:r>
              <a:rPr lang="zh-CN" altLang="en-US" b="1" dirty="0" smtClean="0">
                <a:latin typeface="方正大黑简体" pitchFamily="2" charset="-122"/>
                <a:ea typeface="方正大黑简体" pitchFamily="2" charset="-122"/>
              </a:rPr>
              <a:t>）等增益合并</a:t>
            </a:r>
            <a:endParaRPr lang="zh-CN" altLang="en-US" b="1" dirty="0" smtClean="0">
              <a:latin typeface="方正大黑简体" pitchFamily="2" charset="-122"/>
              <a:ea typeface="方正大黑简体" pitchFamily="2" charset="-122"/>
            </a:endParaRPr>
          </a:p>
          <a:p>
            <a:pPr lvl="1">
              <a:lnSpc>
                <a:spcPct val="150000"/>
              </a:lnSpc>
              <a:buClr>
                <a:srgbClr val="0000FF"/>
              </a:buClr>
              <a:buFont typeface="Wingdings" panose="05000000000000000000" pitchFamily="2" charset="2"/>
              <a:buChar char="p"/>
              <a:defRPr/>
            </a:pPr>
            <a:r>
              <a:rPr lang="zh-CN" altLang="en-US" kern="0" dirty="0" smtClean="0">
                <a:solidFill>
                  <a:srgbClr val="FF0000"/>
                </a:solidFill>
                <a:latin typeface="方正大黑简体" pitchFamily="2" charset="-122"/>
                <a:ea typeface="方正大黑简体" pitchFamily="2" charset="-122"/>
              </a:rPr>
              <a:t> 基本原理：</a:t>
            </a:r>
            <a:r>
              <a:rPr lang="zh-CN" altLang="en-US" b="1" kern="0" dirty="0" smtClean="0">
                <a:latin typeface="方正大黑简体" pitchFamily="2" charset="-122"/>
                <a:ea typeface="方正大黑简体" pitchFamily="2" charset="-122"/>
              </a:rPr>
              <a:t>各支路的信号等增益相加。</a:t>
            </a:r>
            <a:endParaRPr lang="en-US" altLang="zh-CN" b="1" kern="0" dirty="0" smtClean="0">
              <a:latin typeface="方正大黑简体" pitchFamily="2" charset="-122"/>
              <a:ea typeface="方正大黑简体" pitchFamily="2" charset="-122"/>
            </a:endParaRPr>
          </a:p>
          <a:p>
            <a:pPr lvl="1">
              <a:lnSpc>
                <a:spcPct val="150000"/>
              </a:lnSpc>
              <a:buClr>
                <a:srgbClr val="0000FF"/>
              </a:buClr>
              <a:buFont typeface="Wingdings" panose="05000000000000000000" pitchFamily="2" charset="2"/>
              <a:buChar char="p"/>
              <a:defRPr/>
            </a:pPr>
            <a:r>
              <a:rPr lang="en-US" altLang="zh-CN" b="1" kern="0" dirty="0" smtClean="0">
                <a:latin typeface="方正大黑简体" pitchFamily="2" charset="-122"/>
                <a:ea typeface="方正大黑简体" pitchFamily="2" charset="-122"/>
              </a:rPr>
              <a:t> </a:t>
            </a:r>
            <a:r>
              <a:rPr lang="zh-CN" altLang="en-US" b="1" kern="0" dirty="0" smtClean="0">
                <a:latin typeface="方正大黑简体" pitchFamily="2" charset="-122"/>
                <a:ea typeface="方正大黑简体" pitchFamily="2" charset="-122"/>
              </a:rPr>
              <a:t>不需要求加权系数（都等</a:t>
            </a:r>
            <a:r>
              <a:rPr lang="en-US" altLang="zh-CN" b="1" kern="0" dirty="0" smtClean="0">
                <a:latin typeface="方正大黑简体" pitchFamily="2" charset="-122"/>
                <a:ea typeface="方正大黑简体" pitchFamily="2" charset="-122"/>
              </a:rPr>
              <a:t>1</a:t>
            </a:r>
            <a:r>
              <a:rPr lang="zh-CN" altLang="en-US" b="1" kern="0" dirty="0" smtClean="0">
                <a:latin typeface="方正大黑简体" pitchFamily="2" charset="-122"/>
                <a:ea typeface="方正大黑简体" pitchFamily="2" charset="-122"/>
              </a:rPr>
              <a:t>），计算简单，性能接近最大比合并。</a:t>
            </a:r>
            <a:endParaRPr lang="zh-CN" altLang="en-US" b="1" kern="0" dirty="0" smtClean="0">
              <a:latin typeface="方正大黑简体" pitchFamily="2" charset="-122"/>
              <a:ea typeface="方正大黑简体" pitchFamily="2" charset="-122"/>
            </a:endParaRPr>
          </a:p>
        </p:txBody>
      </p:sp>
      <p:sp>
        <p:nvSpPr>
          <p:cNvPr id="7" name="标题 1"/>
          <p:cNvSpPr txBox="1"/>
          <p:nvPr/>
        </p:nvSpPr>
        <p:spPr>
          <a:xfrm>
            <a:off x="900138" y="300022"/>
            <a:ext cx="73152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smtClean="0">
                <a:ln>
                  <a:noFill/>
                </a:ln>
                <a:solidFill>
                  <a:schemeClr val="bg1"/>
                </a:solidFill>
                <a:effectLst/>
                <a:uLnTx/>
                <a:uFillTx/>
                <a:latin typeface="方正兰亭粗黑简体" pitchFamily="2" charset="-122"/>
                <a:ea typeface="方正兰亭粗黑简体" pitchFamily="2" charset="-122"/>
                <a:cs typeface="+mj-cs"/>
              </a:rPr>
              <a:t>五、分集信号的合并</a:t>
            </a:r>
            <a:endParaRPr kumimoji="0" lang="zh-CN" altLang="en-US" sz="3600" b="0" i="0" u="none" strike="noStrike" kern="1200" cap="none" spc="0" normalizeH="0" baseline="0" noProof="0" dirty="0" smtClean="0">
              <a:ln>
                <a:noFill/>
              </a:ln>
              <a:solidFill>
                <a:schemeClr val="bg1"/>
              </a:solidFill>
              <a:effectLst/>
              <a:uLnTx/>
              <a:uFillTx/>
              <a:latin typeface="方正兰亭粗黑简体" pitchFamily="2" charset="-122"/>
              <a:ea typeface="方正兰亭粗黑简体" pitchFamily="2" charset="-122"/>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5286380" y="1928802"/>
            <a:ext cx="3678108" cy="4214842"/>
          </a:xfrm>
        </p:spPr>
        <p:txBody>
          <a:bodyPr>
            <a:noAutofit/>
          </a:bodyPr>
          <a:lstStyle/>
          <a:p>
            <a:pPr>
              <a:buClr>
                <a:srgbClr val="0000FF"/>
              </a:buClr>
              <a:buFont typeface="Wingdings" panose="05000000000000000000" pitchFamily="2" charset="2"/>
              <a:buChar char="p"/>
              <a:defRPr/>
            </a:pPr>
            <a:r>
              <a:rPr kumimoji="1" lang="zh-CN" altLang="en-US" sz="2400" b="1" kern="0" dirty="0" smtClean="0">
                <a:solidFill>
                  <a:srgbClr val="002060"/>
                </a:solidFill>
                <a:latin typeface="方正大黑简体" pitchFamily="2" charset="-122"/>
                <a:ea typeface="方正大黑简体" pitchFamily="2" charset="-122"/>
              </a:rPr>
              <a:t>在相同</a:t>
            </a:r>
            <a:r>
              <a:rPr kumimoji="1" lang="en-US" altLang="zh-CN" sz="2400" b="1" kern="0" dirty="0" smtClean="0">
                <a:solidFill>
                  <a:srgbClr val="002060"/>
                </a:solidFill>
                <a:latin typeface="方正大黑简体" pitchFamily="2" charset="-122"/>
                <a:ea typeface="方正大黑简体" pitchFamily="2" charset="-122"/>
              </a:rPr>
              <a:t>M</a:t>
            </a:r>
            <a:r>
              <a:rPr kumimoji="1" lang="zh-CN" altLang="en-US" sz="2400" b="1" kern="0" dirty="0" smtClean="0">
                <a:solidFill>
                  <a:srgbClr val="002060"/>
                </a:solidFill>
                <a:latin typeface="方正大黑简体" pitchFamily="2" charset="-122"/>
                <a:ea typeface="方正大黑简体" pitchFamily="2" charset="-122"/>
              </a:rPr>
              <a:t>下，最大比合并方式</a:t>
            </a:r>
            <a:r>
              <a:rPr kumimoji="1" lang="zh-CN" altLang="en-US" sz="2400" b="1" kern="0" dirty="0" smtClean="0">
                <a:solidFill>
                  <a:srgbClr val="FF0000"/>
                </a:solidFill>
                <a:latin typeface="方正大黑简体" pitchFamily="2" charset="-122"/>
                <a:ea typeface="方正大黑简体" pitchFamily="2" charset="-122"/>
              </a:rPr>
              <a:t>改善信噪比最多</a:t>
            </a:r>
            <a:r>
              <a:rPr kumimoji="1" lang="en-US" altLang="zh-CN" sz="2400" b="1" kern="0" dirty="0" smtClean="0">
                <a:solidFill>
                  <a:srgbClr val="FF0000"/>
                </a:solidFill>
                <a:latin typeface="方正大黑简体" pitchFamily="2" charset="-122"/>
                <a:ea typeface="方正大黑简体" pitchFamily="2" charset="-122"/>
              </a:rPr>
              <a:t>(</a:t>
            </a:r>
            <a:r>
              <a:rPr kumimoji="1" lang="zh-CN" altLang="en-US" sz="2400" b="1" kern="0" dirty="0" smtClean="0">
                <a:solidFill>
                  <a:srgbClr val="FF0000"/>
                </a:solidFill>
                <a:latin typeface="方正大黑简体" pitchFamily="2" charset="-122"/>
                <a:ea typeface="方正大黑简体" pitchFamily="2" charset="-122"/>
              </a:rPr>
              <a:t>分集增益最大</a:t>
            </a:r>
            <a:r>
              <a:rPr kumimoji="1" lang="en-US" altLang="zh-CN" sz="2400" b="1" kern="0" dirty="0" smtClean="0">
                <a:solidFill>
                  <a:srgbClr val="FF0000"/>
                </a:solidFill>
                <a:latin typeface="方正大黑简体" pitchFamily="2" charset="-122"/>
                <a:ea typeface="方正大黑简体" pitchFamily="2" charset="-122"/>
              </a:rPr>
              <a:t>)</a:t>
            </a:r>
            <a:r>
              <a:rPr kumimoji="1" lang="zh-CN" altLang="en-US" sz="2400" b="1" kern="0" dirty="0" smtClean="0">
                <a:solidFill>
                  <a:srgbClr val="002060"/>
                </a:solidFill>
                <a:latin typeface="方正大黑简体" pitchFamily="2" charset="-122"/>
                <a:ea typeface="方正大黑简体" pitchFamily="2" charset="-122"/>
              </a:rPr>
              <a:t>，等增益合并方式</a:t>
            </a:r>
            <a:r>
              <a:rPr kumimoji="1" lang="zh-CN" altLang="en-US" sz="2400" b="1" kern="0" dirty="0" smtClean="0">
                <a:solidFill>
                  <a:srgbClr val="FF0000"/>
                </a:solidFill>
                <a:latin typeface="方正大黑简体" pitchFamily="2" charset="-122"/>
                <a:ea typeface="方正大黑简体" pitchFamily="2" charset="-122"/>
              </a:rPr>
              <a:t>次之</a:t>
            </a:r>
            <a:r>
              <a:rPr kumimoji="1" lang="zh-CN" altLang="en-US" sz="2400" b="1" kern="0" dirty="0" smtClean="0">
                <a:solidFill>
                  <a:srgbClr val="002060"/>
                </a:solidFill>
                <a:latin typeface="方正大黑简体" pitchFamily="2" charset="-122"/>
                <a:ea typeface="方正大黑简体" pitchFamily="2" charset="-122"/>
              </a:rPr>
              <a:t>，选择式合并方式</a:t>
            </a:r>
            <a:r>
              <a:rPr kumimoji="1" lang="zh-CN" altLang="en-US" sz="2400" b="1" kern="0" dirty="0" smtClean="0">
                <a:solidFill>
                  <a:srgbClr val="FF0000"/>
                </a:solidFill>
                <a:latin typeface="方正大黑简体" pitchFamily="2" charset="-122"/>
                <a:ea typeface="方正大黑简体" pitchFamily="2" charset="-122"/>
              </a:rPr>
              <a:t>最少</a:t>
            </a:r>
            <a:r>
              <a:rPr lang="zh-CN" altLang="en-US" sz="2400" b="1" dirty="0" smtClean="0">
                <a:solidFill>
                  <a:srgbClr val="0000FF"/>
                </a:solidFill>
                <a:latin typeface="方正大黑简体" pitchFamily="2" charset="-122"/>
                <a:ea typeface="方正大黑简体" pitchFamily="2" charset="-122"/>
              </a:rPr>
              <a:t>。</a:t>
            </a:r>
            <a:endParaRPr lang="en-US" altLang="zh-CN" sz="2400" b="1" dirty="0" smtClean="0">
              <a:solidFill>
                <a:srgbClr val="0000FF"/>
              </a:solidFill>
              <a:latin typeface="方正大黑简体" pitchFamily="2" charset="-122"/>
              <a:ea typeface="方正大黑简体" pitchFamily="2" charset="-122"/>
            </a:endParaRPr>
          </a:p>
          <a:p>
            <a:pPr>
              <a:buClr>
                <a:srgbClr val="0000FF"/>
              </a:buClr>
              <a:buFont typeface="Wingdings" panose="05000000000000000000" pitchFamily="2" charset="2"/>
              <a:buChar char="p"/>
              <a:defRPr/>
            </a:pPr>
            <a:r>
              <a:rPr lang="zh-CN" altLang="en-US" sz="2400" b="1" dirty="0" smtClean="0">
                <a:latin typeface="方正大黑简体" pitchFamily="2" charset="-122"/>
                <a:ea typeface="方正大黑简体" pitchFamily="2" charset="-122"/>
              </a:rPr>
              <a:t>当</a:t>
            </a:r>
            <a:r>
              <a:rPr lang="en-US" altLang="zh-CN" sz="2400" b="1" dirty="0" smtClean="0">
                <a:latin typeface="方正大黑简体" pitchFamily="2" charset="-122"/>
                <a:ea typeface="方正大黑简体" pitchFamily="2" charset="-122"/>
              </a:rPr>
              <a:t>M</a:t>
            </a:r>
            <a:r>
              <a:rPr lang="zh-CN" altLang="en-US" sz="2400" b="1" dirty="0" smtClean="0">
                <a:latin typeface="方正大黑简体" pitchFamily="2" charset="-122"/>
                <a:ea typeface="方正大黑简体" pitchFamily="2" charset="-122"/>
              </a:rPr>
              <a:t>较大时，最大比合并方式和等增益的相差值增加趋缓。</a:t>
            </a:r>
            <a:endParaRPr lang="en-US" altLang="zh-CN" sz="2400" b="1" dirty="0" smtClean="0">
              <a:latin typeface="方正大黑简体" pitchFamily="2" charset="-122"/>
              <a:ea typeface="方正大黑简体" pitchFamily="2" charset="-122"/>
            </a:endParaRPr>
          </a:p>
          <a:p>
            <a:pPr>
              <a:buClr>
                <a:srgbClr val="0000FF"/>
              </a:buClr>
              <a:buFont typeface="Wingdings" panose="05000000000000000000" pitchFamily="2" charset="2"/>
              <a:buChar char="p"/>
              <a:defRPr/>
            </a:pPr>
            <a:r>
              <a:rPr lang="en-US" altLang="zh-CN" sz="2400" b="1" dirty="0" smtClean="0">
                <a:latin typeface="方正大黑简体" pitchFamily="2" charset="-122"/>
                <a:ea typeface="方正大黑简体" pitchFamily="2" charset="-122"/>
              </a:rPr>
              <a:t> </a:t>
            </a:r>
            <a:r>
              <a:rPr lang="zh-CN" altLang="en-US" sz="2400" b="1" dirty="0" smtClean="0">
                <a:latin typeface="方正大黑简体" pitchFamily="2" charset="-122"/>
                <a:ea typeface="方正大黑简体" pitchFamily="2" charset="-122"/>
              </a:rPr>
              <a:t>实际系统中</a:t>
            </a:r>
            <a:r>
              <a:rPr lang="en-US" altLang="zh-CN" sz="2400" b="1" dirty="0" smtClean="0">
                <a:latin typeface="方正大黑简体" pitchFamily="2" charset="-122"/>
                <a:ea typeface="方正大黑简体" pitchFamily="2" charset="-122"/>
              </a:rPr>
              <a:t>M</a:t>
            </a:r>
            <a:r>
              <a:rPr lang="zh-CN" altLang="en-US" sz="2400" b="1" dirty="0" smtClean="0">
                <a:latin typeface="方正大黑简体" pitchFamily="2" charset="-122"/>
                <a:ea typeface="方正大黑简体" pitchFamily="2" charset="-122"/>
              </a:rPr>
              <a:t>较大时，通常采用等增益合并。</a:t>
            </a:r>
            <a:endParaRPr lang="zh-CN" altLang="en-US" sz="2400" b="1" dirty="0" smtClean="0">
              <a:latin typeface="方正大黑简体" pitchFamily="2" charset="-122"/>
              <a:ea typeface="方正大黑简体" pitchFamily="2" charset="-122"/>
            </a:endParaRPr>
          </a:p>
        </p:txBody>
      </p:sp>
      <p:sp>
        <p:nvSpPr>
          <p:cNvPr id="7" name="矩形 6"/>
          <p:cNvSpPr/>
          <p:nvPr/>
        </p:nvSpPr>
        <p:spPr>
          <a:xfrm>
            <a:off x="750638" y="980728"/>
            <a:ext cx="2710999" cy="523220"/>
          </a:xfrm>
          <a:prstGeom prst="rect">
            <a:avLst/>
          </a:prstGeom>
        </p:spPr>
        <p:txBody>
          <a:bodyPr wrap="none">
            <a:spAutoFit/>
          </a:bodyPr>
          <a:lstStyle/>
          <a:p>
            <a:r>
              <a:rPr lang="en-US" altLang="zh-CN" sz="2800" dirty="0" smtClean="0">
                <a:solidFill>
                  <a:schemeClr val="tx1"/>
                </a:solidFill>
                <a:latin typeface="方正大黑简体" pitchFamily="2" charset="-122"/>
                <a:ea typeface="方正大黑简体" pitchFamily="2" charset="-122"/>
              </a:rPr>
              <a:t>2.</a:t>
            </a:r>
            <a:r>
              <a:rPr lang="zh-CN" altLang="en-US" sz="2800" dirty="0" smtClean="0">
                <a:solidFill>
                  <a:schemeClr val="tx1"/>
                </a:solidFill>
                <a:latin typeface="方正大黑简体" pitchFamily="2" charset="-122"/>
                <a:ea typeface="方正大黑简体" pitchFamily="2" charset="-122"/>
              </a:rPr>
              <a:t>分集合并性能</a:t>
            </a:r>
            <a:endParaRPr lang="zh-CN" altLang="en-US" sz="2800" dirty="0" smtClean="0">
              <a:solidFill>
                <a:schemeClr val="tx1"/>
              </a:solidFill>
              <a:latin typeface="方正大黑简体" pitchFamily="2" charset="-122"/>
              <a:ea typeface="方正大黑简体" pitchFamily="2" charset="-122"/>
            </a:endParaRPr>
          </a:p>
        </p:txBody>
      </p:sp>
      <p:sp>
        <p:nvSpPr>
          <p:cNvPr id="9" name="Rectangle 2"/>
          <p:cNvSpPr>
            <a:spLocks noGrp="1" noChangeArrowheads="1"/>
          </p:cNvSpPr>
          <p:nvPr>
            <p:ph type="title"/>
          </p:nvPr>
        </p:nvSpPr>
        <p:spPr>
          <a:xfrm>
            <a:off x="1114452" y="300022"/>
            <a:ext cx="7315200" cy="9144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rPr>
              <a:t>五、</a:t>
            </a:r>
            <a:r>
              <a:rPr lang="en-US" altLang="zh-CN" sz="3600" dirty="0" smtClean="0">
                <a:solidFill>
                  <a:schemeClr val="bg1"/>
                </a:solidFill>
                <a:latin typeface="方正兰亭粗黑简体" pitchFamily="2" charset="-122"/>
                <a:ea typeface="方正兰亭粗黑简体" pitchFamily="2" charset="-122"/>
              </a:rPr>
              <a:t> </a:t>
            </a:r>
            <a:r>
              <a:rPr lang="zh-CN" altLang="en-US" sz="3600" dirty="0" smtClean="0">
                <a:solidFill>
                  <a:schemeClr val="bg1"/>
                </a:solidFill>
                <a:latin typeface="方正兰亭粗黑简体" pitchFamily="2" charset="-122"/>
                <a:ea typeface="方正兰亭粗黑简体" pitchFamily="2" charset="-122"/>
              </a:rPr>
              <a:t>分集信号的合并</a:t>
            </a:r>
            <a:endParaRPr lang="zh-CN" altLang="en-US" sz="3600" dirty="0" smtClean="0">
              <a:solidFill>
                <a:schemeClr val="bg1"/>
              </a:solidFill>
              <a:latin typeface="方正兰亭粗黑简体" pitchFamily="2" charset="-122"/>
              <a:ea typeface="方正兰亭粗黑简体" pitchFamily="2" charset="-122"/>
            </a:endParaRPr>
          </a:p>
        </p:txBody>
      </p:sp>
      <p:grpSp>
        <p:nvGrpSpPr>
          <p:cNvPr id="8" name="组合 7"/>
          <p:cNvGrpSpPr/>
          <p:nvPr/>
        </p:nvGrpSpPr>
        <p:grpSpPr>
          <a:xfrm>
            <a:off x="288925" y="2011363"/>
            <a:ext cx="4862513" cy="4348162"/>
            <a:chOff x="288925" y="2011363"/>
            <a:chExt cx="4862513" cy="4348162"/>
          </a:xfrm>
        </p:grpSpPr>
        <p:graphicFrame>
          <p:nvGraphicFramePr>
            <p:cNvPr id="758786" name="Object 6"/>
            <p:cNvGraphicFramePr>
              <a:graphicFrameLocks noChangeAspect="1"/>
            </p:cNvGraphicFramePr>
            <p:nvPr/>
          </p:nvGraphicFramePr>
          <p:xfrm>
            <a:off x="288925" y="2011363"/>
            <a:ext cx="4862513" cy="4348162"/>
          </p:xfrm>
          <a:graphic>
            <a:graphicData uri="http://schemas.openxmlformats.org/presentationml/2006/ole">
              <mc:AlternateContent xmlns:mc="http://schemas.openxmlformats.org/markup-compatibility/2006">
                <mc:Choice xmlns:v="urn:schemas-microsoft-com:vml" Requires="v">
                  <p:oleObj spid="_x0000_s153630" name="Picture" r:id="rId1" imgW="18221325" imgH="15744825" progId="Word.Picture.8">
                    <p:embed/>
                  </p:oleObj>
                </mc:Choice>
                <mc:Fallback>
                  <p:oleObj name="Picture" r:id="rId1" imgW="18221325" imgH="15744825" progId="Word.Picture.8">
                    <p:embed/>
                    <p:pic>
                      <p:nvPicPr>
                        <p:cNvPr id="0" name="图片 153629"/>
                        <p:cNvPicPr>
                          <a:picLocks noChangeAspect="1" noChangeArrowheads="1"/>
                        </p:cNvPicPr>
                        <p:nvPr/>
                      </p:nvPicPr>
                      <p:blipFill>
                        <a:blip r:embed="rId2"/>
                        <a:srcRect/>
                        <a:stretch>
                          <a:fillRect/>
                        </a:stretch>
                      </p:blipFill>
                      <p:spPr bwMode="auto">
                        <a:xfrm>
                          <a:off x="288925" y="2011363"/>
                          <a:ext cx="4862513" cy="434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667114" y="2643182"/>
              <a:ext cx="214314" cy="215444"/>
            </a:xfrm>
            <a:prstGeom prst="rect">
              <a:avLst/>
            </a:prstGeom>
            <a:solidFill>
              <a:schemeClr val="bg1"/>
            </a:solidFill>
          </p:spPr>
          <p:txBody>
            <a:bodyPr wrap="square" lIns="0" tIns="0" rIns="0" bIns="0" rtlCol="0">
              <a:spAutoFit/>
            </a:bodyPr>
            <a:lstStyle/>
            <a:p>
              <a:r>
                <a:rPr lang="zh-CN" altLang="en-US" sz="1400" dirty="0" smtClean="0"/>
                <a:t>比</a:t>
              </a:r>
              <a:endParaRPr lang="zh-CN" alt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1" cstate="print"/>
          <a:srcRect l="3902" t="1743" r="7586" b="4618"/>
          <a:stretch>
            <a:fillRect/>
          </a:stretch>
        </p:blipFill>
        <p:spPr bwMode="auto">
          <a:xfrm>
            <a:off x="251460" y="1056640"/>
            <a:ext cx="5723255" cy="4756150"/>
          </a:xfrm>
          <a:prstGeom prst="rect">
            <a:avLst/>
          </a:prstGeom>
          <a:noFill/>
          <a:ln w="9525">
            <a:noFill/>
            <a:miter lim="800000"/>
            <a:headEnd/>
            <a:tailEnd/>
          </a:ln>
        </p:spPr>
      </p:pic>
      <p:sp>
        <p:nvSpPr>
          <p:cNvPr id="33796" name="Rectangle 3"/>
          <p:cNvSpPr>
            <a:spLocks noGrp="1" noChangeArrowheads="1"/>
          </p:cNvSpPr>
          <p:nvPr>
            <p:ph type="body" idx="1"/>
          </p:nvPr>
        </p:nvSpPr>
        <p:spPr>
          <a:xfrm>
            <a:off x="395802" y="404654"/>
            <a:ext cx="7772400" cy="4244006"/>
          </a:xfrm>
        </p:spPr>
        <p:txBody>
          <a:bodyPr>
            <a:normAutofit/>
          </a:bodyPr>
          <a:lstStyle/>
          <a:p>
            <a:pPr eaLnBrk="1" hangingPunct="1">
              <a:lnSpc>
                <a:spcPct val="150000"/>
              </a:lnSpc>
              <a:buFont typeface="Wingdings" panose="05000000000000000000" pitchFamily="2" charset="2"/>
              <a:buChar char="p"/>
              <a:defRPr/>
            </a:pPr>
            <a:r>
              <a:rPr lang="zh-CN" altLang="en-US" sz="2400" b="1" dirty="0" smtClean="0">
                <a:latin typeface="方正大黑简体" pitchFamily="2" charset="-122"/>
                <a:ea typeface="方正大黑简体" pitchFamily="2" charset="-122"/>
              </a:rPr>
              <a:t>支路相关性对分集性能的影响</a:t>
            </a:r>
            <a:endParaRPr lang="en-US" altLang="zh-CN" sz="2400" b="1" dirty="0" smtClean="0">
              <a:latin typeface="方正大黑简体" pitchFamily="2" charset="-122"/>
              <a:ea typeface="方正大黑简体" pitchFamily="2" charset="-122"/>
            </a:endParaRPr>
          </a:p>
        </p:txBody>
      </p:sp>
      <p:sp>
        <p:nvSpPr>
          <p:cNvPr id="7" name="矩形 6"/>
          <p:cNvSpPr/>
          <p:nvPr/>
        </p:nvSpPr>
        <p:spPr>
          <a:xfrm>
            <a:off x="5580112" y="1916832"/>
            <a:ext cx="2786082" cy="2862322"/>
          </a:xfrm>
          <a:prstGeom prst="rect">
            <a:avLst/>
          </a:prstGeom>
        </p:spPr>
        <p:txBody>
          <a:bodyPr wrap="square">
            <a:spAutoFit/>
          </a:bodyPr>
          <a:lstStyle/>
          <a:p>
            <a:pPr lvl="1" algn="just">
              <a:lnSpc>
                <a:spcPct val="150000"/>
              </a:lnSpc>
              <a:buClr>
                <a:srgbClr val="FF0000"/>
              </a:buClr>
              <a:buFont typeface="Wingdings" panose="05000000000000000000" pitchFamily="2" charset="2"/>
              <a:buChar char="ü"/>
              <a:defRPr/>
            </a:pPr>
            <a:r>
              <a:rPr lang="zh-CN" altLang="en-US" sz="2400" dirty="0" smtClean="0">
                <a:solidFill>
                  <a:srgbClr val="0000FF"/>
                </a:solidFill>
                <a:latin typeface="方正大黑简体" pitchFamily="2" charset="-122"/>
                <a:ea typeface="方正大黑简体" pitchFamily="2" charset="-122"/>
              </a:rPr>
              <a:t> </a:t>
            </a:r>
            <a:r>
              <a:rPr lang="zh-CN" altLang="en-US" sz="2400" dirty="0" smtClean="0">
                <a:solidFill>
                  <a:schemeClr val="tx1"/>
                </a:solidFill>
                <a:latin typeface="方正大黑简体" pitchFamily="2" charset="-122"/>
                <a:ea typeface="方正大黑简体" pitchFamily="2" charset="-122"/>
              </a:rPr>
              <a:t>分集支路间的</a:t>
            </a:r>
            <a:r>
              <a:rPr lang="zh-CN" altLang="en-US" sz="2400" dirty="0" smtClean="0">
                <a:solidFill>
                  <a:srgbClr val="FF0000"/>
                </a:solidFill>
                <a:latin typeface="方正大黑简体" pitchFamily="2" charset="-122"/>
                <a:ea typeface="方正大黑简体" pitchFamily="2" charset="-122"/>
              </a:rPr>
              <a:t>相关性</a:t>
            </a:r>
            <a:r>
              <a:rPr lang="zh-CN" altLang="en-US" sz="2400" dirty="0" smtClean="0">
                <a:solidFill>
                  <a:schemeClr val="tx1"/>
                </a:solidFill>
                <a:latin typeface="方正大黑简体" pitchFamily="2" charset="-122"/>
                <a:ea typeface="方正大黑简体" pitchFamily="2" charset="-122"/>
              </a:rPr>
              <a:t>越大，则信号同时衰落的概率越大，分集效果变差。</a:t>
            </a:r>
            <a:endParaRPr lang="en-US" altLang="zh-CN" sz="2000" dirty="0" smtClean="0">
              <a:solidFill>
                <a:schemeClr val="tx1"/>
              </a:solidFill>
              <a:latin typeface="方正大黑简体" pitchFamily="2" charset="-122"/>
              <a:ea typeface="方正大黑简体" pitchFamily="2" charset="-122"/>
            </a:endParaRPr>
          </a:p>
        </p:txBody>
      </p:sp>
      <p:sp>
        <p:nvSpPr>
          <p:cNvPr id="8" name="矩形 6"/>
          <p:cNvSpPr>
            <a:spLocks noChangeArrowheads="1"/>
          </p:cNvSpPr>
          <p:nvPr/>
        </p:nvSpPr>
        <p:spPr bwMode="auto">
          <a:xfrm>
            <a:off x="539170" y="5877302"/>
            <a:ext cx="7143750" cy="400110"/>
          </a:xfrm>
          <a:prstGeom prst="rect">
            <a:avLst/>
          </a:prstGeom>
          <a:noFill/>
          <a:ln w="9525">
            <a:noFill/>
            <a:miter lim="800000"/>
          </a:ln>
        </p:spPr>
        <p:txBody>
          <a:bodyPr>
            <a:spAutoFit/>
          </a:bodyPr>
          <a:lstStyle/>
          <a:p>
            <a:pPr>
              <a:spcBef>
                <a:spcPct val="20000"/>
              </a:spcBef>
              <a:buClr>
                <a:schemeClr val="accent1"/>
              </a:buClr>
              <a:buFont typeface="Wingdings" panose="05000000000000000000" pitchFamily="2" charset="2"/>
              <a:buNone/>
            </a:pPr>
            <a:r>
              <a:rPr lang="zh-CN" altLang="en-US" dirty="0">
                <a:solidFill>
                  <a:schemeClr val="tx1"/>
                </a:solidFill>
                <a:latin typeface="方正大黑简体" pitchFamily="2" charset="-122"/>
                <a:ea typeface="方正大黑简体" pitchFamily="2" charset="-122"/>
              </a:rPr>
              <a:t>最大比合并下接收天线相关系数对系统性能的影响</a:t>
            </a:r>
            <a:endParaRPr lang="zh-CN" altLang="en-US" dirty="0">
              <a:solidFill>
                <a:schemeClr val="tx1"/>
              </a:solidFill>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683186" y="332740"/>
            <a:ext cx="5112568" cy="3312368"/>
          </a:xfrm>
        </p:spPr>
        <p:txBody>
          <a:bodyPr/>
          <a:lstStyle/>
          <a:p>
            <a:pPr>
              <a:lnSpc>
                <a:spcPct val="130000"/>
              </a:lnSpc>
              <a:buClr>
                <a:srgbClr val="0000FF"/>
              </a:buClr>
              <a:buFont typeface="Wingdings" panose="05000000000000000000" pitchFamily="2" charset="2"/>
              <a:buChar char="p"/>
              <a:defRPr/>
            </a:pPr>
            <a:r>
              <a:rPr lang="zh-CN" altLang="en-US" sz="2600" b="1" kern="1200" dirty="0" smtClean="0">
                <a:latin typeface="方正大黑简体" pitchFamily="2" charset="-122"/>
                <a:ea typeface="方正大黑简体" pitchFamily="2" charset="-122"/>
              </a:rPr>
              <a:t>你是否</a:t>
            </a:r>
            <a:r>
              <a:rPr lang="zh-CN" altLang="en-US" sz="2600" b="1" kern="1200" dirty="0">
                <a:latin typeface="方正大黑简体" pitchFamily="2" charset="-122"/>
                <a:ea typeface="方正大黑简体" pitchFamily="2" charset="-122"/>
              </a:rPr>
              <a:t>经常遇到以下情况：</a:t>
            </a:r>
            <a:endParaRPr lang="en-US" altLang="zh-CN" sz="2600" b="1" kern="1200" dirty="0">
              <a:latin typeface="方正大黑简体" pitchFamily="2" charset="-122"/>
              <a:ea typeface="方正大黑简体" pitchFamily="2" charset="-122"/>
            </a:endParaRPr>
          </a:p>
          <a:p>
            <a:pPr lvl="1">
              <a:lnSpc>
                <a:spcPct val="130000"/>
              </a:lnSpc>
              <a:buClr>
                <a:srgbClr val="FF0000"/>
              </a:buClr>
              <a:buFont typeface="Wingdings" panose="05000000000000000000" pitchFamily="2" charset="2"/>
              <a:buChar char="ü"/>
              <a:defRPr/>
            </a:pPr>
            <a:r>
              <a:rPr lang="zh-CN" altLang="en-US" sz="2400" b="1" dirty="0">
                <a:latin typeface="方正大黑简体" pitchFamily="2" charset="-122"/>
                <a:ea typeface="方正大黑简体" pitchFamily="2" charset="-122"/>
              </a:rPr>
              <a:t>电话打不通</a:t>
            </a:r>
            <a:endParaRPr lang="en-US" altLang="zh-CN" sz="2400" b="1" dirty="0">
              <a:latin typeface="方正大黑简体" pitchFamily="2" charset="-122"/>
              <a:ea typeface="方正大黑简体" pitchFamily="2" charset="-122"/>
            </a:endParaRPr>
          </a:p>
          <a:p>
            <a:pPr lvl="1">
              <a:lnSpc>
                <a:spcPct val="130000"/>
              </a:lnSpc>
              <a:buClr>
                <a:srgbClr val="FF0000"/>
              </a:buClr>
              <a:buFont typeface="Wingdings" panose="05000000000000000000" pitchFamily="2" charset="2"/>
              <a:buChar char="ü"/>
              <a:defRPr/>
            </a:pPr>
            <a:r>
              <a:rPr lang="zh-CN" altLang="en-US" sz="2400" b="1" dirty="0">
                <a:latin typeface="方正大黑简体" pitchFamily="2" charset="-122"/>
                <a:ea typeface="方正大黑简体" pitchFamily="2" charset="-122"/>
              </a:rPr>
              <a:t>通话断断续续</a:t>
            </a:r>
            <a:endParaRPr lang="en-US" altLang="zh-CN" sz="2400" b="1" dirty="0">
              <a:latin typeface="方正大黑简体" pitchFamily="2" charset="-122"/>
              <a:ea typeface="方正大黑简体" pitchFamily="2" charset="-122"/>
            </a:endParaRPr>
          </a:p>
          <a:p>
            <a:pPr lvl="1">
              <a:lnSpc>
                <a:spcPct val="130000"/>
              </a:lnSpc>
              <a:buClr>
                <a:srgbClr val="FF0000"/>
              </a:buClr>
              <a:buFont typeface="Wingdings" panose="05000000000000000000" pitchFamily="2" charset="2"/>
              <a:buChar char="ü"/>
              <a:defRPr/>
            </a:pPr>
            <a:r>
              <a:rPr lang="zh-CN" altLang="en-US" sz="2400" b="1" dirty="0">
                <a:latin typeface="方正大黑简体" pitchFamily="2" charset="-122"/>
                <a:ea typeface="方正大黑简体" pitchFamily="2" charset="-122"/>
              </a:rPr>
              <a:t>手机没信号</a:t>
            </a:r>
            <a:endParaRPr lang="en-US" altLang="zh-CN" sz="2400" b="1" dirty="0">
              <a:latin typeface="方正大黑简体" pitchFamily="2" charset="-122"/>
              <a:ea typeface="方正大黑简体" pitchFamily="2" charset="-122"/>
            </a:endParaRPr>
          </a:p>
          <a:p>
            <a:pPr lvl="1">
              <a:lnSpc>
                <a:spcPct val="130000"/>
              </a:lnSpc>
              <a:buClr>
                <a:srgbClr val="FF0000"/>
              </a:buClr>
              <a:buFont typeface="Wingdings" panose="05000000000000000000" pitchFamily="2" charset="2"/>
              <a:buChar char="ü"/>
              <a:defRPr/>
            </a:pPr>
            <a:r>
              <a:rPr lang="zh-CN" altLang="en-US" sz="2400" b="1" dirty="0">
                <a:latin typeface="方正大黑简体" pitchFamily="2" charset="-122"/>
                <a:ea typeface="方正大黑简体" pitchFamily="2" charset="-122"/>
              </a:rPr>
              <a:t>信号忽好忽坏</a:t>
            </a:r>
            <a:endParaRPr lang="en-US" altLang="zh-CN" sz="2400" b="1" dirty="0">
              <a:latin typeface="方正大黑简体" pitchFamily="2" charset="-122"/>
              <a:ea typeface="方正大黑简体" pitchFamily="2" charset="-122"/>
            </a:endParaRPr>
          </a:p>
          <a:p>
            <a:pPr lvl="1">
              <a:lnSpc>
                <a:spcPct val="130000"/>
              </a:lnSpc>
              <a:buClr>
                <a:srgbClr val="FF0000"/>
              </a:buClr>
              <a:buFont typeface="Wingdings" panose="05000000000000000000" pitchFamily="2" charset="2"/>
              <a:buChar char="ü"/>
              <a:defRPr/>
            </a:pPr>
            <a:r>
              <a:rPr lang="en-US" altLang="zh-CN" sz="2400" b="1" dirty="0">
                <a:latin typeface="方正大黑简体" pitchFamily="2" charset="-122"/>
                <a:ea typeface="方正大黑简体" pitchFamily="2" charset="-122"/>
              </a:rPr>
              <a:t>…</a:t>
            </a:r>
            <a:endParaRPr lang="en-US" altLang="zh-CN" sz="2400" b="1" dirty="0">
              <a:latin typeface="方正大黑简体" pitchFamily="2" charset="-122"/>
              <a:ea typeface="方正大黑简体" pitchFamily="2" charset="-122"/>
            </a:endParaRPr>
          </a:p>
          <a:p>
            <a:pPr lvl="2">
              <a:buFontTx/>
              <a:buNone/>
              <a:defRPr/>
            </a:pPr>
            <a:endParaRPr lang="zh-CN" altLang="en-US" dirty="0" smtClean="0">
              <a:latin typeface="方正大黑简体" pitchFamily="2" charset="-122"/>
              <a:ea typeface="方正大黑简体" pitchFamily="2" charset="-122"/>
            </a:endParaRPr>
          </a:p>
        </p:txBody>
      </p:sp>
      <p:sp>
        <p:nvSpPr>
          <p:cNvPr id="6" name="矩形 5"/>
          <p:cNvSpPr/>
          <p:nvPr/>
        </p:nvSpPr>
        <p:spPr>
          <a:xfrm>
            <a:off x="827202" y="4149214"/>
            <a:ext cx="7200800" cy="1200329"/>
          </a:xfrm>
          <a:prstGeom prst="rect">
            <a:avLst/>
          </a:prstGeom>
        </p:spPr>
        <p:txBody>
          <a:bodyPr wrap="square">
            <a:spAutoFit/>
          </a:bodyPr>
          <a:lstStyle/>
          <a:p>
            <a:pPr>
              <a:lnSpc>
                <a:spcPct val="150000"/>
              </a:lnSpc>
            </a:pPr>
            <a:r>
              <a:rPr lang="zh-CN" altLang="en-US" sz="2400" dirty="0" smtClean="0">
                <a:solidFill>
                  <a:srgbClr val="FF0000"/>
                </a:solidFill>
                <a:latin typeface="方正大黑简体" pitchFamily="2" charset="-122"/>
                <a:ea typeface="方正大黑简体" pitchFamily="2" charset="-122"/>
              </a:rPr>
              <a:t>思考：</a:t>
            </a:r>
            <a:r>
              <a:rPr lang="zh-CN" altLang="en-US" sz="2400" dirty="0" smtClean="0">
                <a:solidFill>
                  <a:schemeClr val="tx1"/>
                </a:solidFill>
                <a:latin typeface="方正大黑简体" pitchFamily="2" charset="-122"/>
                <a:ea typeface="方正大黑简体" pitchFamily="2" charset="-122"/>
              </a:rPr>
              <a:t>为什么会出现这些现象？</a:t>
            </a:r>
            <a:endParaRPr lang="en-US" altLang="zh-CN" sz="2400" dirty="0" smtClean="0">
              <a:solidFill>
                <a:schemeClr val="tx1"/>
              </a:solidFill>
              <a:latin typeface="方正大黑简体" pitchFamily="2" charset="-122"/>
              <a:ea typeface="方正大黑简体" pitchFamily="2" charset="-122"/>
            </a:endParaRPr>
          </a:p>
          <a:p>
            <a:pPr>
              <a:lnSpc>
                <a:spcPct val="150000"/>
              </a:lnSpc>
            </a:pPr>
            <a:r>
              <a:rPr lang="zh-CN" altLang="en-US" sz="2400" dirty="0" smtClean="0">
                <a:solidFill>
                  <a:srgbClr val="FF0000"/>
                </a:solidFill>
                <a:latin typeface="方正大黑简体" pitchFamily="2" charset="-122"/>
                <a:ea typeface="方正大黑简体" pitchFamily="2" charset="-122"/>
              </a:rPr>
              <a:t>提示：</a:t>
            </a:r>
            <a:r>
              <a:rPr lang="zh-CN" altLang="en-US" sz="2400" dirty="0">
                <a:solidFill>
                  <a:schemeClr val="tx1"/>
                </a:solidFill>
                <a:latin typeface="方正大黑简体" pitchFamily="2" charset="-122"/>
                <a:ea typeface="方正大黑简体" pitchFamily="2" charset="-122"/>
              </a:rPr>
              <a:t>第</a:t>
            </a:r>
            <a:r>
              <a:rPr lang="en-US" altLang="zh-CN" sz="2400" dirty="0">
                <a:solidFill>
                  <a:schemeClr val="tx1"/>
                </a:solidFill>
                <a:latin typeface="方正大黑简体" pitchFamily="2" charset="-122"/>
                <a:ea typeface="方正大黑简体" pitchFamily="2" charset="-122"/>
              </a:rPr>
              <a:t>2</a:t>
            </a:r>
            <a:r>
              <a:rPr lang="zh-CN" altLang="en-US" sz="2400" dirty="0">
                <a:solidFill>
                  <a:schemeClr val="tx1"/>
                </a:solidFill>
                <a:latin typeface="方正大黑简体" pitchFamily="2" charset="-122"/>
                <a:ea typeface="方正大黑简体" pitchFamily="2" charset="-122"/>
              </a:rPr>
              <a:t>章对移动通信信道的学习给我们哪些启示？</a:t>
            </a:r>
            <a:endParaRPr lang="zh-CN" altLang="en-US" sz="2400" dirty="0">
              <a:solidFill>
                <a:schemeClr val="tx1"/>
              </a:solidFill>
              <a:latin typeface="方正大黑简体" pitchFamily="2" charset="-122"/>
              <a:ea typeface="方正大黑简体"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分集合并技术概述</a:t>
            </a:r>
            <a:endParaRPr lang="zh-CN" altLang="en-US" smtClean="0"/>
          </a:p>
        </p:txBody>
      </p:sp>
      <p:graphicFrame>
        <p:nvGraphicFramePr>
          <p:cNvPr id="5" name="内容占位符 4"/>
          <p:cNvGraphicFramePr>
            <a:graphicFrameLocks noGrp="1"/>
          </p:cNvGraphicFramePr>
          <p:nvPr>
            <p:ph idx="1"/>
          </p:nvPr>
        </p:nvGraphicFramePr>
        <p:xfrm>
          <a:off x="1" y="142853"/>
          <a:ext cx="9143998" cy="6143667"/>
        </p:xfrm>
        <a:graphic>
          <a:graphicData uri="http://schemas.openxmlformats.org/drawingml/2006/table">
            <a:tbl>
              <a:tblPr firstRow="1" bandRow="1">
                <a:tableStyleId>{5C22544A-7EE6-4342-B048-85BDC9FD1C3A}</a:tableStyleId>
              </a:tblPr>
              <a:tblGrid>
                <a:gridCol w="1905000"/>
                <a:gridCol w="2438399"/>
                <a:gridCol w="2286000"/>
                <a:gridCol w="2514599"/>
              </a:tblGrid>
              <a:tr h="758864">
                <a:tc>
                  <a:txBody>
                    <a:bodyPr/>
                    <a:lstStyle/>
                    <a:p>
                      <a:pPr algn="ctr"/>
                      <a:r>
                        <a:rPr lang="zh-CN" altLang="en-US" sz="2000" b="1" dirty="0" smtClean="0">
                          <a:solidFill>
                            <a:schemeClr val="tx1"/>
                          </a:solidFill>
                          <a:latin typeface="方正大黑简体" pitchFamily="2" charset="-122"/>
                          <a:ea typeface="方正大黑简体" pitchFamily="2" charset="-122"/>
                        </a:rPr>
                        <a:t>分集合并技术</a:t>
                      </a:r>
                      <a:endParaRPr lang="zh-CN" altLang="en-US" sz="2000" b="1" dirty="0">
                        <a:solidFill>
                          <a:schemeClr val="tx1"/>
                        </a:solidFill>
                        <a:latin typeface="方正大黑简体" pitchFamily="2" charset="-122"/>
                        <a:ea typeface="方正大黑简体" pitchFamily="2" charset="-122"/>
                      </a:endParaRPr>
                    </a:p>
                  </a:txBody>
                  <a:tcPr anchor="ctr"/>
                </a:tc>
                <a:tc>
                  <a:txBody>
                    <a:bodyPr/>
                    <a:lstStyle/>
                    <a:p>
                      <a:pPr algn="ctr"/>
                      <a:r>
                        <a:rPr lang="zh-CN" altLang="en-US" sz="2000" b="1" dirty="0" smtClean="0">
                          <a:solidFill>
                            <a:schemeClr val="tx1"/>
                          </a:solidFill>
                          <a:latin typeface="方正大黑简体" pitchFamily="2" charset="-122"/>
                          <a:ea typeface="方正大黑简体" pitchFamily="2" charset="-122"/>
                        </a:rPr>
                        <a:t>如何工作</a:t>
                      </a:r>
                      <a:endParaRPr lang="zh-CN" altLang="en-US" sz="2000" b="1" dirty="0">
                        <a:solidFill>
                          <a:schemeClr val="tx1"/>
                        </a:solidFill>
                        <a:latin typeface="方正大黑简体" pitchFamily="2" charset="-122"/>
                        <a:ea typeface="方正大黑简体" pitchFamily="2" charset="-122"/>
                      </a:endParaRPr>
                    </a:p>
                  </a:txBody>
                  <a:tcPr anchor="ctr"/>
                </a:tc>
                <a:tc>
                  <a:txBody>
                    <a:bodyPr/>
                    <a:lstStyle/>
                    <a:p>
                      <a:pPr algn="ctr"/>
                      <a:r>
                        <a:rPr lang="zh-CN" altLang="en-US" sz="2000" b="1" dirty="0" smtClean="0">
                          <a:solidFill>
                            <a:schemeClr val="tx1"/>
                          </a:solidFill>
                          <a:latin typeface="方正大黑简体" pitchFamily="2" charset="-122"/>
                          <a:ea typeface="方正大黑简体" pitchFamily="2" charset="-122"/>
                        </a:rPr>
                        <a:t>优点</a:t>
                      </a:r>
                      <a:endParaRPr lang="zh-CN" altLang="en-US" sz="2000" b="1" dirty="0">
                        <a:solidFill>
                          <a:schemeClr val="tx1"/>
                        </a:solidFill>
                        <a:latin typeface="方正大黑简体" pitchFamily="2" charset="-122"/>
                        <a:ea typeface="方正大黑简体" pitchFamily="2" charset="-122"/>
                      </a:endParaRPr>
                    </a:p>
                  </a:txBody>
                  <a:tcPr anchor="ctr"/>
                </a:tc>
                <a:tc>
                  <a:txBody>
                    <a:bodyPr/>
                    <a:lstStyle/>
                    <a:p>
                      <a:pPr algn="ctr"/>
                      <a:r>
                        <a:rPr lang="zh-CN" altLang="en-US" sz="2000" b="1" dirty="0" smtClean="0">
                          <a:solidFill>
                            <a:schemeClr val="tx1"/>
                          </a:solidFill>
                          <a:latin typeface="方正大黑简体" pitchFamily="2" charset="-122"/>
                          <a:ea typeface="方正大黑简体" pitchFamily="2" charset="-122"/>
                        </a:rPr>
                        <a:t>缺点</a:t>
                      </a:r>
                      <a:endParaRPr lang="zh-CN" altLang="en-US" sz="2000" b="1" dirty="0">
                        <a:solidFill>
                          <a:schemeClr val="tx1"/>
                        </a:solidFill>
                        <a:latin typeface="方正大黑简体" pitchFamily="2" charset="-122"/>
                        <a:ea typeface="方正大黑简体" pitchFamily="2" charset="-122"/>
                      </a:endParaRPr>
                    </a:p>
                  </a:txBody>
                  <a:tcPr anchor="ctr"/>
                </a:tc>
              </a:tr>
              <a:tr h="944069">
                <a:tc>
                  <a:txBody>
                    <a:bodyPr/>
                    <a:lstStyle/>
                    <a:p>
                      <a:pPr algn="ctr"/>
                      <a:r>
                        <a:rPr lang="zh-CN" altLang="en-US" b="1" dirty="0" smtClean="0">
                          <a:solidFill>
                            <a:srgbClr val="FF0000"/>
                          </a:solidFill>
                          <a:latin typeface="方正大黑简体" pitchFamily="2" charset="-122"/>
                          <a:ea typeface="方正大黑简体" pitchFamily="2" charset="-122"/>
                        </a:rPr>
                        <a:t>最大比合并</a:t>
                      </a:r>
                      <a:endParaRPr lang="zh-CN" altLang="en-US" b="1" dirty="0">
                        <a:solidFill>
                          <a:srgbClr val="FF0000"/>
                        </a:solidFill>
                        <a:latin typeface="方正大黑简体" pitchFamily="2" charset="-122"/>
                        <a:ea typeface="方正大黑简体"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b="1" dirty="0" smtClean="0">
                        <a:latin typeface="方正大黑简体" pitchFamily="2" charset="-122"/>
                        <a:ea typeface="方正大黑简体" pitchFamily="2" charset="-122"/>
                      </a:endParaRPr>
                    </a:p>
                  </a:txBody>
                  <a:tcPr anchor="ctr"/>
                </a:tc>
                <a:tc>
                  <a:txBody>
                    <a:bodyPr/>
                    <a:lstStyle/>
                    <a:p>
                      <a:endParaRPr lang="zh-CN" altLang="en-US" b="1" dirty="0">
                        <a:solidFill>
                          <a:srgbClr val="FF0000"/>
                        </a:solidFill>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r>
              <a:tr h="1227290">
                <a:tc>
                  <a:txBody>
                    <a:bodyPr/>
                    <a:lstStyle/>
                    <a:p>
                      <a:pPr algn="ctr"/>
                      <a:r>
                        <a:rPr lang="zh-CN" altLang="en-US" b="1" dirty="0" smtClean="0">
                          <a:solidFill>
                            <a:srgbClr val="FF0000"/>
                          </a:solidFill>
                          <a:latin typeface="方正大黑简体" pitchFamily="2" charset="-122"/>
                          <a:ea typeface="方正大黑简体" pitchFamily="2" charset="-122"/>
                        </a:rPr>
                        <a:t>等增益合并</a:t>
                      </a:r>
                      <a:endParaRPr lang="zh-CN" altLang="en-US" b="1" dirty="0">
                        <a:solidFill>
                          <a:srgbClr val="FF0000"/>
                        </a:solidFill>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c>
                  <a:txBody>
                    <a:bodyPr/>
                    <a:lstStyle/>
                    <a:p>
                      <a:endParaRPr lang="zh-CN" altLang="en-US" b="1" dirty="0">
                        <a:solidFill>
                          <a:srgbClr val="FF0000"/>
                        </a:solidFill>
                        <a:latin typeface="方正大黑简体" pitchFamily="2" charset="-122"/>
                        <a:ea typeface="方正大黑简体" pitchFamily="2" charset="-122"/>
                      </a:endParaRPr>
                    </a:p>
                  </a:txBody>
                  <a:tcPr anchor="ctr"/>
                </a:tc>
              </a:tr>
              <a:tr h="758864">
                <a:tc>
                  <a:txBody>
                    <a:bodyPr/>
                    <a:lstStyle/>
                    <a:p>
                      <a:pPr algn="ctr"/>
                      <a:r>
                        <a:rPr lang="zh-CN" altLang="en-US" b="1" dirty="0" smtClean="0">
                          <a:solidFill>
                            <a:srgbClr val="FF0000"/>
                          </a:solidFill>
                          <a:latin typeface="方正大黑简体" pitchFamily="2" charset="-122"/>
                          <a:ea typeface="方正大黑简体" pitchFamily="2" charset="-122"/>
                        </a:rPr>
                        <a:t>纯选择性合并</a:t>
                      </a:r>
                      <a:endParaRPr lang="zh-CN" altLang="en-US" b="1" dirty="0">
                        <a:solidFill>
                          <a:srgbClr val="FF0000"/>
                        </a:solidFill>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b="1" dirty="0">
                        <a:latin typeface="方正大黑简体" pitchFamily="2" charset="-122"/>
                        <a:ea typeface="方正大黑简体" pitchFamily="2" charset="-122"/>
                      </a:endParaRPr>
                    </a:p>
                  </a:txBody>
                  <a:tcPr anchor="ctr"/>
                </a:tc>
              </a:tr>
              <a:tr h="1227290">
                <a:tc>
                  <a:txBody>
                    <a:bodyPr/>
                    <a:lstStyle/>
                    <a:p>
                      <a:pPr algn="ctr"/>
                      <a:r>
                        <a:rPr lang="zh-CN" altLang="en-US" b="1" dirty="0" smtClean="0">
                          <a:latin typeface="方正大黑简体" pitchFamily="2" charset="-122"/>
                          <a:ea typeface="方正大黑简体" pitchFamily="2" charset="-122"/>
                        </a:rPr>
                        <a:t>切换和检验</a:t>
                      </a:r>
                      <a:endParaRPr lang="zh-CN" altLang="en-US" b="1" dirty="0">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c>
                  <a:txBody>
                    <a:bodyPr/>
                    <a:lstStyle/>
                    <a:p>
                      <a:endParaRPr lang="zh-CN" altLang="en-US" b="1" dirty="0">
                        <a:solidFill>
                          <a:srgbClr val="FF0000"/>
                        </a:solidFill>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r>
              <a:tr h="1227290">
                <a:tc>
                  <a:txBody>
                    <a:bodyPr/>
                    <a:lstStyle/>
                    <a:p>
                      <a:pPr algn="ctr"/>
                      <a:r>
                        <a:rPr lang="zh-CN" altLang="en-US" b="1" dirty="0" smtClean="0">
                          <a:latin typeface="方正大黑简体" pitchFamily="2" charset="-122"/>
                          <a:ea typeface="方正大黑简体" pitchFamily="2" charset="-122"/>
                        </a:rPr>
                        <a:t>切换和等待</a:t>
                      </a:r>
                      <a:endParaRPr lang="zh-CN" altLang="en-US" b="1" dirty="0">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c>
                  <a:txBody>
                    <a:bodyPr/>
                    <a:lstStyle/>
                    <a:p>
                      <a:endParaRPr lang="zh-CN" altLang="en-US" b="1" dirty="0">
                        <a:latin typeface="方正大黑简体" pitchFamily="2" charset="-122"/>
                        <a:ea typeface="方正大黑简体" pitchFamily="2" charset="-122"/>
                      </a:endParaRPr>
                    </a:p>
                  </a:txBody>
                  <a:tcPr anchor="ctr"/>
                </a:tc>
              </a:tr>
            </a:tbl>
          </a:graphicData>
        </a:graphic>
      </p:graphicFrame>
      <p:sp>
        <p:nvSpPr>
          <p:cNvPr id="4" name="TextBox 3"/>
          <p:cNvSpPr txBox="1"/>
          <p:nvPr/>
        </p:nvSpPr>
        <p:spPr>
          <a:xfrm>
            <a:off x="1928794" y="928670"/>
            <a:ext cx="2357454" cy="1014730"/>
          </a:xfrm>
          <a:prstGeom prst="rect">
            <a:avLst/>
          </a:prstGeom>
          <a:noFill/>
        </p:spPr>
        <p:txBody>
          <a:bodyPr wrap="square" rtlCol="0">
            <a:spAutoFit/>
          </a:bodyPr>
          <a:lstStyle/>
          <a:p>
            <a:r>
              <a:rPr lang="zh-CN" altLang="en-US" dirty="0" smtClean="0">
                <a:solidFill>
                  <a:schemeClr val="tx1"/>
                </a:solidFill>
                <a:latin typeface="方正大黑简体" pitchFamily="2" charset="-122"/>
                <a:ea typeface="方正大黑简体" pitchFamily="2" charset="-122"/>
              </a:rPr>
              <a:t>将</a:t>
            </a:r>
            <a:r>
              <a:rPr lang="en-US" altLang="zh-CN" dirty="0" smtClean="0">
                <a:solidFill>
                  <a:schemeClr val="tx1"/>
                </a:solidFill>
                <a:latin typeface="方正大黑简体" pitchFamily="2" charset="-122"/>
                <a:ea typeface="方正大黑简体" pitchFamily="2" charset="-122"/>
              </a:rPr>
              <a:t>N</a:t>
            </a:r>
            <a:r>
              <a:rPr lang="zh-CN" altLang="en-US" dirty="0" smtClean="0">
                <a:solidFill>
                  <a:schemeClr val="tx1"/>
                </a:solidFill>
                <a:latin typeface="方正大黑简体" pitchFamily="2" charset="-122"/>
                <a:ea typeface="方正大黑简体" pitchFamily="2" charset="-122"/>
              </a:rPr>
              <a:t>重分集支路按照总信噪比最大化的原则合并</a:t>
            </a:r>
            <a:endParaRPr lang="zh-CN" altLang="en-US" dirty="0">
              <a:solidFill>
                <a:schemeClr val="tx1"/>
              </a:solidFill>
              <a:latin typeface="方正大黑简体" pitchFamily="2" charset="-122"/>
              <a:ea typeface="方正大黑简体" pitchFamily="2" charset="-122"/>
            </a:endParaRPr>
          </a:p>
        </p:txBody>
      </p:sp>
      <p:sp>
        <p:nvSpPr>
          <p:cNvPr id="6" name="TextBox 5"/>
          <p:cNvSpPr txBox="1"/>
          <p:nvPr/>
        </p:nvSpPr>
        <p:spPr>
          <a:xfrm>
            <a:off x="4357686" y="1071546"/>
            <a:ext cx="2214578" cy="646331"/>
          </a:xfrm>
          <a:prstGeom prst="rect">
            <a:avLst/>
          </a:prstGeom>
          <a:noFill/>
        </p:spPr>
        <p:txBody>
          <a:bodyPr wrap="square" rtlCol="0">
            <a:spAutoFit/>
          </a:bodyPr>
          <a:lstStyle/>
          <a:p>
            <a:r>
              <a:rPr lang="zh-CN" altLang="en-US" dirty="0" smtClean="0">
                <a:solidFill>
                  <a:srgbClr val="FF0000"/>
                </a:solidFill>
                <a:latin typeface="方正大黑简体" pitchFamily="2" charset="-122"/>
                <a:ea typeface="方正大黑简体" pitchFamily="2" charset="-122"/>
              </a:rPr>
              <a:t>获得</a:t>
            </a:r>
            <a:r>
              <a:rPr lang="en-US" altLang="zh-CN" dirty="0" smtClean="0">
                <a:solidFill>
                  <a:srgbClr val="FF0000"/>
                </a:solidFill>
                <a:latin typeface="方正大黑简体" pitchFamily="2" charset="-122"/>
                <a:ea typeface="方正大黑简体" pitchFamily="2" charset="-122"/>
              </a:rPr>
              <a:t>N</a:t>
            </a:r>
            <a:r>
              <a:rPr lang="zh-CN" altLang="en-US" dirty="0" smtClean="0">
                <a:solidFill>
                  <a:srgbClr val="FF0000"/>
                </a:solidFill>
                <a:latin typeface="方正大黑简体" pitchFamily="2" charset="-122"/>
                <a:ea typeface="方正大黑简体" pitchFamily="2" charset="-122"/>
              </a:rPr>
              <a:t>支路通信系统的最优性能</a:t>
            </a:r>
            <a:endParaRPr lang="zh-CN" altLang="en-US" dirty="0">
              <a:solidFill>
                <a:srgbClr val="FF0000"/>
              </a:solidFill>
              <a:latin typeface="方正大黑简体" pitchFamily="2" charset="-122"/>
              <a:ea typeface="方正大黑简体" pitchFamily="2" charset="-122"/>
            </a:endParaRPr>
          </a:p>
        </p:txBody>
      </p:sp>
      <p:sp>
        <p:nvSpPr>
          <p:cNvPr id="7" name="TextBox 6"/>
          <p:cNvSpPr txBox="1"/>
          <p:nvPr/>
        </p:nvSpPr>
        <p:spPr>
          <a:xfrm>
            <a:off x="6643702" y="928670"/>
            <a:ext cx="2500298" cy="1014730"/>
          </a:xfrm>
          <a:prstGeom prst="rect">
            <a:avLst/>
          </a:prstGeom>
          <a:noFill/>
        </p:spPr>
        <p:txBody>
          <a:bodyPr wrap="square" rtlCol="0">
            <a:spAutoFit/>
          </a:bodyPr>
          <a:lstStyle/>
          <a:p>
            <a:r>
              <a:rPr lang="zh-CN" altLang="en-US" dirty="0" smtClean="0">
                <a:solidFill>
                  <a:srgbClr val="FF0000"/>
                </a:solidFill>
                <a:latin typeface="方正大黑简体" pitchFamily="2" charset="-122"/>
                <a:ea typeface="方正大黑简体" pitchFamily="2" charset="-122"/>
              </a:rPr>
              <a:t>需要同时解调</a:t>
            </a:r>
            <a:r>
              <a:rPr lang="en-US" altLang="zh-CN" dirty="0" smtClean="0">
                <a:solidFill>
                  <a:srgbClr val="FF0000"/>
                </a:solidFill>
                <a:latin typeface="方正大黑简体" pitchFamily="2" charset="-122"/>
                <a:ea typeface="方正大黑简体" pitchFamily="2" charset="-122"/>
              </a:rPr>
              <a:t>N</a:t>
            </a:r>
            <a:r>
              <a:rPr lang="zh-CN" altLang="en-US" dirty="0" smtClean="0">
                <a:solidFill>
                  <a:srgbClr val="FF0000"/>
                </a:solidFill>
                <a:latin typeface="方正大黑简体" pitchFamily="2" charset="-122"/>
                <a:ea typeface="方正大黑简体" pitchFamily="2" charset="-122"/>
              </a:rPr>
              <a:t>条信道</a:t>
            </a:r>
            <a:r>
              <a:rPr lang="zh-CN" altLang="en-US" dirty="0" smtClean="0">
                <a:latin typeface="方正大黑简体" pitchFamily="2" charset="-122"/>
                <a:ea typeface="方正大黑简体" pitchFamily="2" charset="-122"/>
              </a:rPr>
              <a:t>，</a:t>
            </a:r>
            <a:r>
              <a:rPr lang="zh-CN" altLang="en-US" dirty="0" smtClean="0">
                <a:solidFill>
                  <a:schemeClr val="tx1"/>
                </a:solidFill>
                <a:latin typeface="方正大黑简体" pitchFamily="2" charset="-122"/>
                <a:ea typeface="方正大黑简体" pitchFamily="2" charset="-122"/>
              </a:rPr>
              <a:t>需要信噪比估计算法</a:t>
            </a:r>
            <a:endParaRPr lang="zh-CN" altLang="en-US" dirty="0">
              <a:solidFill>
                <a:schemeClr val="tx1"/>
              </a:solidFill>
              <a:latin typeface="方正大黑简体" pitchFamily="2" charset="-122"/>
              <a:ea typeface="方正大黑简体" pitchFamily="2" charset="-122"/>
            </a:endParaRPr>
          </a:p>
        </p:txBody>
      </p:sp>
      <p:sp>
        <p:nvSpPr>
          <p:cNvPr id="8" name="TextBox 7"/>
          <p:cNvSpPr txBox="1"/>
          <p:nvPr/>
        </p:nvSpPr>
        <p:spPr>
          <a:xfrm>
            <a:off x="1928794" y="2151004"/>
            <a:ext cx="2500298" cy="707886"/>
          </a:xfrm>
          <a:prstGeom prst="rect">
            <a:avLst/>
          </a:prstGeom>
          <a:noFill/>
        </p:spPr>
        <p:txBody>
          <a:bodyPr wrap="square" rtlCol="0">
            <a:spAutoFit/>
          </a:bodyPr>
          <a:lstStyle/>
          <a:p>
            <a:r>
              <a:rPr lang="en-US" altLang="zh-CN" dirty="0" smtClean="0">
                <a:solidFill>
                  <a:schemeClr val="tx1"/>
                </a:solidFill>
                <a:latin typeface="方正大黑简体" pitchFamily="2" charset="-122"/>
                <a:ea typeface="方正大黑简体" pitchFamily="2" charset="-122"/>
              </a:rPr>
              <a:t>N</a:t>
            </a:r>
            <a:r>
              <a:rPr lang="zh-CN" altLang="en-US" dirty="0" smtClean="0">
                <a:solidFill>
                  <a:schemeClr val="tx1"/>
                </a:solidFill>
                <a:latin typeface="方正大黑简体" pitchFamily="2" charset="-122"/>
                <a:ea typeface="方正大黑简体" pitchFamily="2" charset="-122"/>
              </a:rPr>
              <a:t>重分集支路按等权重相加</a:t>
            </a:r>
            <a:endParaRPr lang="zh-CN" altLang="en-US" dirty="0">
              <a:solidFill>
                <a:schemeClr val="tx1"/>
              </a:solidFill>
              <a:latin typeface="方正大黑简体" pitchFamily="2" charset="-122"/>
              <a:ea typeface="方正大黑简体" pitchFamily="2" charset="-122"/>
            </a:endParaRPr>
          </a:p>
        </p:txBody>
      </p:sp>
      <p:sp>
        <p:nvSpPr>
          <p:cNvPr id="9" name="TextBox 8"/>
          <p:cNvSpPr txBox="1"/>
          <p:nvPr/>
        </p:nvSpPr>
        <p:spPr>
          <a:xfrm>
            <a:off x="4357686" y="1857364"/>
            <a:ext cx="2214578" cy="1322070"/>
          </a:xfrm>
          <a:prstGeom prst="rect">
            <a:avLst/>
          </a:prstGeom>
          <a:noFill/>
        </p:spPr>
        <p:txBody>
          <a:bodyPr wrap="square" rtlCol="0">
            <a:spAutoFit/>
          </a:bodyPr>
          <a:lstStyle/>
          <a:p>
            <a:r>
              <a:rPr lang="zh-CN" altLang="en-US" dirty="0" smtClean="0">
                <a:solidFill>
                  <a:schemeClr val="tx1"/>
                </a:solidFill>
                <a:latin typeface="方正大黑简体" pitchFamily="2" charset="-122"/>
                <a:ea typeface="方正大黑简体" pitchFamily="2" charset="-122"/>
              </a:rPr>
              <a:t>获得</a:t>
            </a:r>
            <a:r>
              <a:rPr lang="en-US" altLang="zh-CN" dirty="0" smtClean="0">
                <a:solidFill>
                  <a:schemeClr val="tx1"/>
                </a:solidFill>
                <a:latin typeface="方正大黑简体" pitchFamily="2" charset="-122"/>
                <a:ea typeface="方正大黑简体" pitchFamily="2" charset="-122"/>
              </a:rPr>
              <a:t>N</a:t>
            </a:r>
            <a:r>
              <a:rPr lang="zh-CN" altLang="en-US" dirty="0" smtClean="0">
                <a:solidFill>
                  <a:schemeClr val="tx1"/>
                </a:solidFill>
                <a:latin typeface="方正大黑简体" pitchFamily="2" charset="-122"/>
                <a:ea typeface="方正大黑简体" pitchFamily="2" charset="-122"/>
              </a:rPr>
              <a:t>支路通信系统接近最优的性能，不需要信噪比估计算法</a:t>
            </a:r>
            <a:endParaRPr lang="zh-CN" altLang="en-US" dirty="0">
              <a:solidFill>
                <a:schemeClr val="tx1"/>
              </a:solidFill>
              <a:latin typeface="方正大黑简体" pitchFamily="2" charset="-122"/>
              <a:ea typeface="方正大黑简体" pitchFamily="2" charset="-122"/>
            </a:endParaRPr>
          </a:p>
        </p:txBody>
      </p:sp>
      <p:sp>
        <p:nvSpPr>
          <p:cNvPr id="10" name="TextBox 9"/>
          <p:cNvSpPr txBox="1"/>
          <p:nvPr/>
        </p:nvSpPr>
        <p:spPr>
          <a:xfrm>
            <a:off x="6643702" y="2214554"/>
            <a:ext cx="2214578" cy="646331"/>
          </a:xfrm>
          <a:prstGeom prst="rect">
            <a:avLst/>
          </a:prstGeom>
          <a:noFill/>
        </p:spPr>
        <p:txBody>
          <a:bodyPr wrap="square" rtlCol="0">
            <a:spAutoFit/>
          </a:bodyPr>
          <a:lstStyle/>
          <a:p>
            <a:r>
              <a:rPr lang="zh-CN" altLang="en-US" dirty="0" smtClean="0">
                <a:solidFill>
                  <a:srgbClr val="FF0000"/>
                </a:solidFill>
                <a:latin typeface="方正大黑简体" pitchFamily="2" charset="-122"/>
                <a:ea typeface="方正大黑简体" pitchFamily="2" charset="-122"/>
              </a:rPr>
              <a:t>需要同时解调</a:t>
            </a:r>
            <a:r>
              <a:rPr lang="en-US" altLang="zh-CN" dirty="0" smtClean="0">
                <a:solidFill>
                  <a:srgbClr val="FF0000"/>
                </a:solidFill>
                <a:latin typeface="方正大黑简体" pitchFamily="2" charset="-122"/>
                <a:ea typeface="方正大黑简体" pitchFamily="2" charset="-122"/>
              </a:rPr>
              <a:t>N</a:t>
            </a:r>
            <a:r>
              <a:rPr lang="zh-CN" altLang="en-US" dirty="0" smtClean="0">
                <a:solidFill>
                  <a:srgbClr val="FF0000"/>
                </a:solidFill>
                <a:latin typeface="方正大黑简体" pitchFamily="2" charset="-122"/>
                <a:ea typeface="方正大黑简体" pitchFamily="2" charset="-122"/>
              </a:rPr>
              <a:t>条信道</a:t>
            </a:r>
            <a:endParaRPr lang="zh-CN" altLang="en-US" dirty="0">
              <a:solidFill>
                <a:srgbClr val="FF0000"/>
              </a:solidFill>
              <a:latin typeface="方正大黑简体" pitchFamily="2" charset="-122"/>
              <a:ea typeface="方正大黑简体" pitchFamily="2" charset="-122"/>
            </a:endParaRPr>
          </a:p>
        </p:txBody>
      </p:sp>
      <p:sp>
        <p:nvSpPr>
          <p:cNvPr id="11" name="TextBox 10"/>
          <p:cNvSpPr txBox="1"/>
          <p:nvPr/>
        </p:nvSpPr>
        <p:spPr>
          <a:xfrm>
            <a:off x="2000232" y="3143248"/>
            <a:ext cx="2214578" cy="707886"/>
          </a:xfrm>
          <a:prstGeom prst="rect">
            <a:avLst/>
          </a:prstGeom>
          <a:noFill/>
        </p:spPr>
        <p:txBody>
          <a:bodyPr wrap="square" rtlCol="0">
            <a:spAutoFit/>
          </a:bodyPr>
          <a:lstStyle/>
          <a:p>
            <a:r>
              <a:rPr lang="zh-CN" altLang="en-US" dirty="0" smtClean="0">
                <a:solidFill>
                  <a:schemeClr val="tx1"/>
                </a:solidFill>
                <a:latin typeface="方正大黑简体" pitchFamily="2" charset="-122"/>
                <a:ea typeface="方正大黑简体" pitchFamily="2" charset="-122"/>
              </a:rPr>
              <a:t>选取</a:t>
            </a:r>
            <a:r>
              <a:rPr lang="en-US" altLang="zh-CN" dirty="0" smtClean="0">
                <a:solidFill>
                  <a:schemeClr val="tx1"/>
                </a:solidFill>
                <a:latin typeface="方正大黑简体" pitchFamily="2" charset="-122"/>
                <a:ea typeface="方正大黑简体" pitchFamily="2" charset="-122"/>
              </a:rPr>
              <a:t>N</a:t>
            </a:r>
            <a:r>
              <a:rPr lang="zh-CN" altLang="en-US" dirty="0" smtClean="0">
                <a:solidFill>
                  <a:schemeClr val="tx1"/>
                </a:solidFill>
                <a:latin typeface="方正大黑简体" pitchFamily="2" charset="-122"/>
                <a:ea typeface="方正大黑简体" pitchFamily="2" charset="-122"/>
              </a:rPr>
              <a:t>条可用信道中最好的一个</a:t>
            </a:r>
            <a:endParaRPr lang="zh-CN" altLang="en-US" dirty="0">
              <a:solidFill>
                <a:schemeClr val="tx1"/>
              </a:solidFill>
              <a:latin typeface="方正大黑简体" pitchFamily="2" charset="-122"/>
              <a:ea typeface="方正大黑简体" pitchFamily="2" charset="-122"/>
            </a:endParaRPr>
          </a:p>
        </p:txBody>
      </p:sp>
      <p:sp>
        <p:nvSpPr>
          <p:cNvPr id="12" name="TextBox 11"/>
          <p:cNvSpPr txBox="1"/>
          <p:nvPr/>
        </p:nvSpPr>
        <p:spPr>
          <a:xfrm>
            <a:off x="4357686" y="3143248"/>
            <a:ext cx="2214578" cy="646331"/>
          </a:xfrm>
          <a:prstGeom prst="rect">
            <a:avLst/>
          </a:prstGeom>
          <a:noFill/>
        </p:spPr>
        <p:txBody>
          <a:bodyPr wrap="square" rtlCol="0">
            <a:spAutoFit/>
          </a:bodyPr>
          <a:lstStyle/>
          <a:p>
            <a:r>
              <a:rPr lang="zh-CN" altLang="en-US" sz="1800" dirty="0" smtClean="0">
                <a:solidFill>
                  <a:schemeClr val="tx1"/>
                </a:solidFill>
                <a:latin typeface="方正大黑简体" pitchFamily="2" charset="-122"/>
                <a:ea typeface="方正大黑简体" pitchFamily="2" charset="-122"/>
              </a:rPr>
              <a:t>在开关式合并接收机中有最好的性能</a:t>
            </a:r>
            <a:endParaRPr lang="zh-CN" altLang="en-US" sz="1800" dirty="0">
              <a:solidFill>
                <a:schemeClr val="tx1"/>
              </a:solidFill>
              <a:latin typeface="方正大黑简体" pitchFamily="2" charset="-122"/>
              <a:ea typeface="方正大黑简体" pitchFamily="2" charset="-122"/>
            </a:endParaRPr>
          </a:p>
        </p:txBody>
      </p:sp>
      <p:sp>
        <p:nvSpPr>
          <p:cNvPr id="13" name="TextBox 12"/>
          <p:cNvSpPr txBox="1"/>
          <p:nvPr/>
        </p:nvSpPr>
        <p:spPr>
          <a:xfrm>
            <a:off x="6643702" y="3143248"/>
            <a:ext cx="2214578" cy="707886"/>
          </a:xfrm>
          <a:prstGeom prst="rect">
            <a:avLst/>
          </a:prstGeom>
          <a:noFill/>
        </p:spPr>
        <p:txBody>
          <a:bodyPr wrap="square" rtlCol="0">
            <a:spAutoFit/>
          </a:bodyPr>
          <a:lstStyle/>
          <a:p>
            <a:pPr>
              <a:defRPr/>
            </a:pPr>
            <a:r>
              <a:rPr lang="zh-CN" altLang="en-US" dirty="0" smtClean="0">
                <a:solidFill>
                  <a:schemeClr val="tx1"/>
                </a:solidFill>
                <a:latin typeface="方正大黑简体" pitchFamily="2" charset="-122"/>
                <a:ea typeface="方正大黑简体" pitchFamily="2" charset="-122"/>
              </a:rPr>
              <a:t>需要同时监视</a:t>
            </a:r>
            <a:r>
              <a:rPr lang="en-US" altLang="zh-CN" dirty="0" smtClean="0">
                <a:solidFill>
                  <a:schemeClr val="tx1"/>
                </a:solidFill>
                <a:latin typeface="方正大黑简体" pitchFamily="2" charset="-122"/>
                <a:ea typeface="方正大黑简体" pitchFamily="2" charset="-122"/>
              </a:rPr>
              <a:t>N</a:t>
            </a:r>
            <a:r>
              <a:rPr lang="zh-CN" altLang="en-US" dirty="0" smtClean="0">
                <a:solidFill>
                  <a:schemeClr val="tx1"/>
                </a:solidFill>
                <a:latin typeface="方正大黑简体" pitchFamily="2" charset="-122"/>
                <a:ea typeface="方正大黑简体" pitchFamily="2" charset="-122"/>
              </a:rPr>
              <a:t>条支路上的信号</a:t>
            </a:r>
            <a:endParaRPr lang="zh-CN" altLang="en-US" dirty="0">
              <a:solidFill>
                <a:schemeClr val="tx1"/>
              </a:solidFill>
              <a:latin typeface="方正大黑简体" pitchFamily="2" charset="-122"/>
              <a:ea typeface="方正大黑简体" pitchFamily="2" charset="-122"/>
            </a:endParaRPr>
          </a:p>
        </p:txBody>
      </p:sp>
      <p:sp>
        <p:nvSpPr>
          <p:cNvPr id="14" name="TextBox 13"/>
          <p:cNvSpPr txBox="1"/>
          <p:nvPr/>
        </p:nvSpPr>
        <p:spPr>
          <a:xfrm>
            <a:off x="2000232" y="4000504"/>
            <a:ext cx="2214578" cy="923330"/>
          </a:xfrm>
          <a:prstGeom prst="rect">
            <a:avLst/>
          </a:prstGeom>
          <a:noFill/>
        </p:spPr>
        <p:txBody>
          <a:bodyPr wrap="square" rtlCol="0">
            <a:spAutoFit/>
          </a:bodyPr>
          <a:lstStyle/>
          <a:p>
            <a:r>
              <a:rPr lang="zh-CN" altLang="en-US" sz="1800" dirty="0" smtClean="0">
                <a:solidFill>
                  <a:schemeClr val="tx1"/>
                </a:solidFill>
                <a:latin typeface="方正大黑简体" pitchFamily="2" charset="-122"/>
                <a:ea typeface="方正大黑简体" pitchFamily="2" charset="-122"/>
              </a:rPr>
              <a:t>如果当前支路信号衰落到门限以下，则选取另一支路</a:t>
            </a:r>
            <a:endParaRPr lang="zh-CN" altLang="en-US" sz="1800" dirty="0">
              <a:solidFill>
                <a:schemeClr val="tx1"/>
              </a:solidFill>
              <a:latin typeface="方正大黑简体" pitchFamily="2" charset="-122"/>
              <a:ea typeface="方正大黑简体" pitchFamily="2" charset="-122"/>
            </a:endParaRPr>
          </a:p>
        </p:txBody>
      </p:sp>
      <p:sp>
        <p:nvSpPr>
          <p:cNvPr id="15" name="TextBox 14"/>
          <p:cNvSpPr txBox="1"/>
          <p:nvPr/>
        </p:nvSpPr>
        <p:spPr>
          <a:xfrm>
            <a:off x="4357686" y="4071942"/>
            <a:ext cx="2214578" cy="646331"/>
          </a:xfrm>
          <a:prstGeom prst="rect">
            <a:avLst/>
          </a:prstGeom>
          <a:noFill/>
        </p:spPr>
        <p:txBody>
          <a:bodyPr wrap="square" rtlCol="0">
            <a:spAutoFit/>
          </a:bodyPr>
          <a:lstStyle/>
          <a:p>
            <a:r>
              <a:rPr lang="zh-CN" altLang="en-US" dirty="0" smtClean="0">
                <a:solidFill>
                  <a:srgbClr val="FF0000"/>
                </a:solidFill>
                <a:latin typeface="方正大黑简体" pitchFamily="2" charset="-122"/>
                <a:ea typeface="方正大黑简体" pitchFamily="2" charset="-122"/>
              </a:rPr>
              <a:t>使用简单的单信道接收机</a:t>
            </a:r>
            <a:endParaRPr lang="zh-CN" altLang="en-US" dirty="0">
              <a:solidFill>
                <a:srgbClr val="FF0000"/>
              </a:solidFill>
              <a:latin typeface="方正大黑简体" pitchFamily="2" charset="-122"/>
              <a:ea typeface="方正大黑简体" pitchFamily="2" charset="-122"/>
            </a:endParaRPr>
          </a:p>
        </p:txBody>
      </p:sp>
      <p:sp>
        <p:nvSpPr>
          <p:cNvPr id="16" name="TextBox 15"/>
          <p:cNvSpPr txBox="1"/>
          <p:nvPr/>
        </p:nvSpPr>
        <p:spPr>
          <a:xfrm>
            <a:off x="6643702" y="3857628"/>
            <a:ext cx="2214578" cy="1323439"/>
          </a:xfrm>
          <a:prstGeom prst="rect">
            <a:avLst/>
          </a:prstGeom>
          <a:noFill/>
        </p:spPr>
        <p:txBody>
          <a:bodyPr wrap="square" rtlCol="0">
            <a:spAutoFit/>
          </a:bodyPr>
          <a:lstStyle/>
          <a:p>
            <a:r>
              <a:rPr lang="zh-CN" altLang="en-US" dirty="0" smtClean="0">
                <a:solidFill>
                  <a:schemeClr val="tx1"/>
                </a:solidFill>
                <a:latin typeface="方正大黑简体" pitchFamily="2" charset="-122"/>
                <a:ea typeface="方正大黑简体" pitchFamily="2" charset="-122"/>
              </a:rPr>
              <a:t>各支路的同时衰落会导致突发的无效快速切换，大多数应用取</a:t>
            </a:r>
            <a:r>
              <a:rPr lang="en-US" altLang="zh-CN" dirty="0" smtClean="0">
                <a:solidFill>
                  <a:schemeClr val="tx1"/>
                </a:solidFill>
                <a:latin typeface="方正大黑简体" pitchFamily="2" charset="-122"/>
                <a:ea typeface="方正大黑简体" pitchFamily="2" charset="-122"/>
              </a:rPr>
              <a:t>N=2</a:t>
            </a:r>
            <a:endParaRPr lang="zh-CN" altLang="en-US" dirty="0">
              <a:solidFill>
                <a:schemeClr val="tx1"/>
              </a:solidFill>
              <a:latin typeface="方正大黑简体" pitchFamily="2" charset="-122"/>
              <a:ea typeface="方正大黑简体" pitchFamily="2" charset="-122"/>
            </a:endParaRPr>
          </a:p>
        </p:txBody>
      </p:sp>
      <p:sp>
        <p:nvSpPr>
          <p:cNvPr id="17" name="TextBox 16"/>
          <p:cNvSpPr txBox="1"/>
          <p:nvPr/>
        </p:nvSpPr>
        <p:spPr>
          <a:xfrm>
            <a:off x="1928794" y="5072074"/>
            <a:ext cx="2357454" cy="1200329"/>
          </a:xfrm>
          <a:prstGeom prst="rect">
            <a:avLst/>
          </a:prstGeom>
          <a:noFill/>
        </p:spPr>
        <p:txBody>
          <a:bodyPr wrap="square" rtlCol="0">
            <a:spAutoFit/>
          </a:bodyPr>
          <a:lstStyle/>
          <a:p>
            <a:r>
              <a:rPr lang="zh-CN" altLang="en-US" sz="1800" dirty="0" smtClean="0">
                <a:solidFill>
                  <a:schemeClr val="tx1"/>
                </a:solidFill>
                <a:latin typeface="方正大黑简体" pitchFamily="2" charset="-122"/>
                <a:ea typeface="方正大黑简体" pitchFamily="2" charset="-122"/>
              </a:rPr>
              <a:t>一旦切换，一直等待当前支路信号强度再次衰落到门限以下时切换到下一支路</a:t>
            </a:r>
            <a:endParaRPr lang="zh-CN" altLang="en-US" sz="1800" dirty="0">
              <a:solidFill>
                <a:schemeClr val="tx1"/>
              </a:solidFill>
              <a:latin typeface="方正大黑简体" pitchFamily="2" charset="-122"/>
              <a:ea typeface="方正大黑简体" pitchFamily="2" charset="-122"/>
            </a:endParaRPr>
          </a:p>
        </p:txBody>
      </p:sp>
      <p:sp>
        <p:nvSpPr>
          <p:cNvPr id="18" name="TextBox 17"/>
          <p:cNvSpPr txBox="1"/>
          <p:nvPr/>
        </p:nvSpPr>
        <p:spPr>
          <a:xfrm>
            <a:off x="4357686" y="5357826"/>
            <a:ext cx="2286016" cy="646331"/>
          </a:xfrm>
          <a:prstGeom prst="rect">
            <a:avLst/>
          </a:prstGeom>
          <a:noFill/>
        </p:spPr>
        <p:txBody>
          <a:bodyPr wrap="square" rtlCol="0">
            <a:spAutoFit/>
          </a:bodyPr>
          <a:lstStyle/>
          <a:p>
            <a:pPr>
              <a:defRPr/>
            </a:pPr>
            <a:r>
              <a:rPr lang="zh-CN" altLang="en-US" dirty="0" smtClean="0">
                <a:solidFill>
                  <a:srgbClr val="FF0000"/>
                </a:solidFill>
                <a:latin typeface="方正大黑简体" pitchFamily="2" charset="-122"/>
                <a:ea typeface="方正大黑简体" pitchFamily="2" charset="-122"/>
              </a:rPr>
              <a:t>使用简单的单信道接收机</a:t>
            </a:r>
            <a:endParaRPr lang="zh-CN" altLang="en-US" dirty="0" smtClean="0">
              <a:solidFill>
                <a:srgbClr val="FF0000"/>
              </a:solidFill>
              <a:latin typeface="方正大黑简体" pitchFamily="2" charset="-122"/>
              <a:ea typeface="方正大黑简体" pitchFamily="2" charset="-122"/>
            </a:endParaRPr>
          </a:p>
        </p:txBody>
      </p:sp>
      <p:sp>
        <p:nvSpPr>
          <p:cNvPr id="19" name="TextBox 18"/>
          <p:cNvSpPr txBox="1"/>
          <p:nvPr/>
        </p:nvSpPr>
        <p:spPr>
          <a:xfrm>
            <a:off x="6643702" y="5357826"/>
            <a:ext cx="2286016" cy="1015663"/>
          </a:xfrm>
          <a:prstGeom prst="rect">
            <a:avLst/>
          </a:prstGeom>
          <a:noFill/>
        </p:spPr>
        <p:txBody>
          <a:bodyPr wrap="square" rtlCol="0">
            <a:spAutoFit/>
          </a:bodyPr>
          <a:lstStyle/>
          <a:p>
            <a:r>
              <a:rPr lang="zh-CN" altLang="en-US" dirty="0" smtClean="0">
                <a:solidFill>
                  <a:schemeClr val="tx1"/>
                </a:solidFill>
                <a:latin typeface="方正大黑简体" pitchFamily="2" charset="-122"/>
                <a:ea typeface="方正大黑简体" pitchFamily="2" charset="-122"/>
              </a:rPr>
              <a:t>新选择的支路信号可能比前一支路更差</a:t>
            </a:r>
            <a:endParaRPr lang="zh-CN" altLang="en-US" dirty="0">
              <a:solidFill>
                <a:schemeClr val="tx1"/>
              </a:solidFill>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type="body" idx="1"/>
          </p:nvPr>
        </p:nvSpPr>
        <p:spPr>
          <a:xfrm>
            <a:off x="428625" y="1285875"/>
            <a:ext cx="8143875" cy="4857750"/>
          </a:xfrm>
        </p:spPr>
        <p:txBody>
          <a:bodyPr/>
          <a:lstStyle/>
          <a:p>
            <a:pPr eaLnBrk="1" hangingPunct="1">
              <a:lnSpc>
                <a:spcPct val="150000"/>
              </a:lnSpc>
              <a:buClr>
                <a:srgbClr val="0000FF"/>
              </a:buClr>
              <a:buFont typeface="Wingdings" panose="05000000000000000000" pitchFamily="2" charset="2"/>
              <a:buChar char="p"/>
              <a:defRPr/>
            </a:pPr>
            <a:r>
              <a:rPr lang="zh-CN" altLang="en-US" sz="2800" dirty="0" smtClean="0">
                <a:solidFill>
                  <a:srgbClr val="0000FF"/>
                </a:solidFill>
                <a:latin typeface="方正大黑简体" pitchFamily="2" charset="-122"/>
                <a:ea typeface="方正大黑简体" pitchFamily="2" charset="-122"/>
              </a:rPr>
              <a:t> </a:t>
            </a:r>
            <a:r>
              <a:rPr lang="zh-CN" altLang="en-US" sz="2800" b="1" dirty="0" smtClean="0">
                <a:latin typeface="方正大黑简体" pitchFamily="2" charset="-122"/>
                <a:ea typeface="方正大黑简体" pitchFamily="2" charset="-122"/>
              </a:rPr>
              <a:t>分集技术有效的提高了系统抗衰落性能。</a:t>
            </a:r>
            <a:endParaRPr lang="en-US" altLang="zh-CN" sz="2800" b="1" dirty="0" smtClean="0">
              <a:latin typeface="方正大黑简体" pitchFamily="2" charset="-122"/>
              <a:ea typeface="方正大黑简体" pitchFamily="2" charset="-122"/>
            </a:endParaRPr>
          </a:p>
          <a:p>
            <a:pPr eaLnBrk="1" hangingPunct="1">
              <a:lnSpc>
                <a:spcPct val="150000"/>
              </a:lnSpc>
              <a:buClr>
                <a:srgbClr val="0000FF"/>
              </a:buClr>
              <a:buFont typeface="Wingdings" panose="05000000000000000000" pitchFamily="2" charset="2"/>
              <a:buChar char="p"/>
              <a:defRPr/>
            </a:pPr>
            <a:r>
              <a:rPr lang="zh-CN" altLang="en-US" sz="2800" b="1" dirty="0" smtClean="0">
                <a:latin typeface="方正大黑简体" pitchFamily="2" charset="-122"/>
                <a:ea typeface="方正大黑简体" pitchFamily="2" charset="-122"/>
              </a:rPr>
              <a:t> 提高程度由分集方式、支路个数、合并方式、支路相关性等因素共同决定。</a:t>
            </a:r>
            <a:endParaRPr lang="zh-CN" altLang="en-US" sz="2800" b="1" dirty="0" smtClean="0">
              <a:latin typeface="方正大黑简体" pitchFamily="2" charset="-122"/>
              <a:ea typeface="方正大黑简体" pitchFamily="2" charset="-122"/>
            </a:endParaRPr>
          </a:p>
          <a:p>
            <a:pPr eaLnBrk="1" hangingPunct="1">
              <a:lnSpc>
                <a:spcPct val="150000"/>
              </a:lnSpc>
              <a:buClr>
                <a:srgbClr val="0000FF"/>
              </a:buClr>
              <a:buFont typeface="Wingdings" panose="05000000000000000000" pitchFamily="2" charset="2"/>
              <a:buChar char="p"/>
              <a:defRPr/>
            </a:pPr>
            <a:r>
              <a:rPr lang="zh-CN" altLang="en-US" sz="2800" dirty="0" smtClean="0">
                <a:solidFill>
                  <a:srgbClr val="0000FF"/>
                </a:solidFill>
                <a:latin typeface="方正大黑简体" pitchFamily="2" charset="-122"/>
                <a:ea typeface="方正大黑简体" pitchFamily="2" charset="-122"/>
              </a:rPr>
              <a:t> </a:t>
            </a:r>
            <a:r>
              <a:rPr lang="zh-CN" altLang="en-US" sz="2800" dirty="0" smtClean="0">
                <a:solidFill>
                  <a:srgbClr val="FF0000"/>
                </a:solidFill>
                <a:latin typeface="方正大黑简体" pitchFamily="2" charset="-122"/>
                <a:ea typeface="方正大黑简体" pitchFamily="2" charset="-122"/>
              </a:rPr>
              <a:t>思考：</a:t>
            </a:r>
            <a:r>
              <a:rPr lang="zh-CN" altLang="en-US" sz="2800" b="1" dirty="0" smtClean="0">
                <a:latin typeface="方正大黑简体" pitchFamily="2" charset="-122"/>
                <a:ea typeface="方正大黑简体" pitchFamily="2" charset="-122"/>
              </a:rPr>
              <a:t>分集技术的代价？</a:t>
            </a:r>
            <a:endParaRPr lang="en-US" altLang="zh-CN" sz="2800" b="1" dirty="0" smtClean="0">
              <a:latin typeface="方正大黑简体" pitchFamily="2" charset="-122"/>
              <a:ea typeface="方正大黑简体" pitchFamily="2" charset="-122"/>
            </a:endParaRPr>
          </a:p>
          <a:p>
            <a:pPr lvl="1">
              <a:lnSpc>
                <a:spcPct val="150000"/>
              </a:lnSpc>
              <a:buClr>
                <a:srgbClr val="FF0000"/>
              </a:buClr>
              <a:buFont typeface="Wingdings" panose="05000000000000000000" pitchFamily="2" charset="2"/>
              <a:buChar char="ü"/>
              <a:defRPr/>
            </a:pPr>
            <a:r>
              <a:rPr lang="en-US" altLang="zh-CN" sz="2400" b="1" dirty="0" smtClean="0">
                <a:latin typeface="方正大黑简体" pitchFamily="2" charset="-122"/>
                <a:ea typeface="方正大黑简体" pitchFamily="2" charset="-122"/>
              </a:rPr>
              <a:t> </a:t>
            </a:r>
            <a:r>
              <a:rPr lang="zh-CN" altLang="en-US" sz="2400" b="1" dirty="0" smtClean="0">
                <a:latin typeface="方正大黑简体" pitchFamily="2" charset="-122"/>
                <a:ea typeface="方正大黑简体" pitchFamily="2" charset="-122"/>
              </a:rPr>
              <a:t>占用了更多的时间、频率、天线等资源。</a:t>
            </a:r>
            <a:endParaRPr lang="en-US" altLang="zh-CN" sz="2400" b="1" dirty="0" smtClean="0">
              <a:latin typeface="方正大黑简体" pitchFamily="2" charset="-122"/>
              <a:ea typeface="方正大黑简体" pitchFamily="2" charset="-122"/>
            </a:endParaRPr>
          </a:p>
          <a:p>
            <a:pPr lvl="1">
              <a:lnSpc>
                <a:spcPct val="150000"/>
              </a:lnSpc>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 有时还需要为每个分集支路配备射频硬件和信号处理功能。</a:t>
            </a:r>
            <a:endParaRPr lang="zh-CN" altLang="en-US" sz="2800" b="1"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6611">
                                            <p:txEl>
                                              <p:pRg st="2" end="2"/>
                                            </p:txEl>
                                          </p:spTgt>
                                        </p:tgtEl>
                                        <p:attrNameLst>
                                          <p:attrName>style.visibility</p:attrName>
                                        </p:attrNameLst>
                                      </p:cBhvr>
                                      <p:to>
                                        <p:strVal val="visible"/>
                                      </p:to>
                                    </p:set>
                                    <p:anim calcmode="lin" valueType="num">
                                      <p:cBhvr additive="base">
                                        <p:cTn id="7" dur="500" fill="hold"/>
                                        <p:tgtEl>
                                          <p:spTgt spid="1966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6611">
                                            <p:txEl>
                                              <p:pRg st="3" end="3"/>
                                            </p:txEl>
                                          </p:spTgt>
                                        </p:tgtEl>
                                        <p:attrNameLst>
                                          <p:attrName>style.visibility</p:attrName>
                                        </p:attrNameLst>
                                      </p:cBhvr>
                                      <p:to>
                                        <p:strVal val="visible"/>
                                      </p:to>
                                    </p:set>
                                    <p:anim calcmode="lin" valueType="num">
                                      <p:cBhvr additive="base">
                                        <p:cTn id="13" dur="500" fill="hold"/>
                                        <p:tgtEl>
                                          <p:spTgt spid="1966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6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6611">
                                            <p:txEl>
                                              <p:pRg st="4" end="4"/>
                                            </p:txEl>
                                          </p:spTgt>
                                        </p:tgtEl>
                                        <p:attrNameLst>
                                          <p:attrName>style.visibility</p:attrName>
                                        </p:attrNameLst>
                                      </p:cBhvr>
                                      <p:to>
                                        <p:strVal val="visible"/>
                                      </p:to>
                                    </p:set>
                                    <p:anim calcmode="lin" valueType="num">
                                      <p:cBhvr additive="base">
                                        <p:cTn id="19" dur="500" fill="hold"/>
                                        <p:tgtEl>
                                          <p:spTgt spid="1966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6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67544" y="188640"/>
            <a:ext cx="7315200" cy="914400"/>
          </a:xfrm>
        </p:spPr>
        <p:txBody>
          <a:bodyPr vert="horz" lIns="91440" tIns="45720" rIns="91440" bIns="45720" rtlCol="0" anchor="ctr">
            <a:noAutofit/>
          </a:bodyPr>
          <a:lstStyle/>
          <a:p>
            <a:pPr algn="l">
              <a:defRPr/>
            </a:pPr>
            <a:r>
              <a:rPr lang="en-US" altLang="zh-CN" sz="4000" b="1" dirty="0">
                <a:solidFill>
                  <a:srgbClr val="FF0000"/>
                </a:solidFill>
              </a:rPr>
              <a:t>3.2 </a:t>
            </a:r>
            <a:r>
              <a:rPr lang="zh-CN" altLang="zh-CN" sz="4000" b="1" dirty="0">
                <a:solidFill>
                  <a:srgbClr val="FF0000"/>
                </a:solidFill>
              </a:rPr>
              <a:t>均衡</a:t>
            </a:r>
            <a:r>
              <a:rPr lang="zh-CN" altLang="zh-CN" sz="4000" b="1" dirty="0" smtClean="0">
                <a:solidFill>
                  <a:srgbClr val="FF0000"/>
                </a:solidFill>
              </a:rPr>
              <a:t>技术</a:t>
            </a:r>
            <a:endParaRPr lang="zh-CN" altLang="zh-CN" sz="4000" b="1" dirty="0" smtClean="0">
              <a:solidFill>
                <a:srgbClr val="FF0000"/>
              </a:solidFill>
              <a:latin typeface="方正兰亭粗黑简体" pitchFamily="2" charset="-122"/>
              <a:ea typeface="方正兰亭粗黑简体" pitchFamily="2" charset="-122"/>
              <a:cs typeface="+mn-cs"/>
            </a:endParaRPr>
          </a:p>
        </p:txBody>
      </p:sp>
      <p:sp>
        <p:nvSpPr>
          <p:cNvPr id="20484" name="Rectangle 3"/>
          <p:cNvSpPr>
            <a:spLocks noGrp="1" noChangeArrowheads="1"/>
          </p:cNvSpPr>
          <p:nvPr>
            <p:ph type="body" idx="1"/>
          </p:nvPr>
        </p:nvSpPr>
        <p:spPr>
          <a:xfrm>
            <a:off x="467544" y="980728"/>
            <a:ext cx="7772400" cy="4786312"/>
          </a:xfrm>
        </p:spPr>
        <p:txBody>
          <a:bodyPr>
            <a:normAutofit lnSpcReduction="10000"/>
          </a:bodyPr>
          <a:lstStyle/>
          <a:p>
            <a:pPr>
              <a:lnSpc>
                <a:spcPct val="150000"/>
              </a:lnSpc>
              <a:spcBef>
                <a:spcPts val="600"/>
              </a:spcBef>
              <a:buClr>
                <a:schemeClr val="accent1">
                  <a:lumMod val="75000"/>
                </a:schemeClr>
              </a:buClr>
              <a:buNone/>
              <a:defRPr/>
            </a:pPr>
            <a:r>
              <a:rPr lang="en-US" altLang="zh-CN" sz="2800" b="1" dirty="0">
                <a:latin typeface="方正兰亭粗黑简体" pitchFamily="2" charset="-122"/>
                <a:ea typeface="方正兰亭粗黑简体" pitchFamily="2" charset="-122"/>
              </a:rPr>
              <a:t>1.</a:t>
            </a:r>
            <a:r>
              <a:rPr lang="zh-CN" altLang="en-US" sz="2800" b="1" dirty="0">
                <a:latin typeface="方正兰亭粗黑简体" pitchFamily="2" charset="-122"/>
                <a:ea typeface="方正兰亭粗黑简体" pitchFamily="2" charset="-122"/>
              </a:rPr>
              <a:t>自适应均衡</a:t>
            </a:r>
            <a:r>
              <a:rPr lang="zh-CN" altLang="en-US" sz="2800" b="1" dirty="0" smtClean="0">
                <a:latin typeface="方正兰亭粗黑简体" pitchFamily="2" charset="-122"/>
                <a:ea typeface="方正兰亭粗黑简体" pitchFamily="2" charset="-122"/>
              </a:rPr>
              <a:t>原理</a:t>
            </a:r>
            <a:endParaRPr lang="en-US" altLang="zh-CN" sz="2800" b="1" dirty="0" smtClean="0">
              <a:latin typeface="方正大黑简体" pitchFamily="2" charset="-122"/>
              <a:ea typeface="方正大黑简体" pitchFamily="2" charset="-122"/>
            </a:endParaRPr>
          </a:p>
          <a:p>
            <a:pPr>
              <a:lnSpc>
                <a:spcPct val="150000"/>
              </a:lnSpc>
              <a:spcBef>
                <a:spcPts val="600"/>
              </a:spcBef>
              <a:buClr>
                <a:schemeClr val="accent1">
                  <a:lumMod val="75000"/>
                </a:schemeClr>
              </a:buClr>
              <a:buNone/>
              <a:defRPr/>
            </a:pPr>
            <a:r>
              <a:rPr lang="en-US" altLang="zh-CN" sz="2800" b="1" dirty="0" smtClean="0">
                <a:latin typeface="方正大黑简体" pitchFamily="2" charset="-122"/>
                <a:ea typeface="方正大黑简体" pitchFamily="2" charset="-122"/>
              </a:rPr>
              <a:t>1</a:t>
            </a:r>
            <a:r>
              <a:rPr lang="zh-CN" altLang="en-US" sz="2800" b="1" dirty="0" smtClean="0">
                <a:latin typeface="方正大黑简体" pitchFamily="2" charset="-122"/>
                <a:ea typeface="方正大黑简体" pitchFamily="2" charset="-122"/>
              </a:rPr>
              <a:t>）均衡技术的作用 </a:t>
            </a:r>
            <a:endParaRPr lang="en-US" altLang="zh-CN" sz="2800" b="1" dirty="0" smtClean="0">
              <a:latin typeface="方正大黑简体" pitchFamily="2" charset="-122"/>
              <a:ea typeface="方正大黑简体" pitchFamily="2" charset="-122"/>
            </a:endParaRPr>
          </a:p>
          <a:p>
            <a:pPr>
              <a:lnSpc>
                <a:spcPct val="150000"/>
              </a:lnSpc>
              <a:spcBef>
                <a:spcPts val="600"/>
              </a:spcBef>
              <a:buClr>
                <a:srgbClr val="0000FF"/>
              </a:buClr>
              <a:buFont typeface="Wingdings" panose="05000000000000000000" pitchFamily="2" charset="2"/>
              <a:buChar char="p"/>
              <a:defRPr/>
            </a:pPr>
            <a:r>
              <a:rPr lang="zh-CN" altLang="en-US" sz="2800" b="1" dirty="0">
                <a:latin typeface="方正大黑简体" pitchFamily="2" charset="-122"/>
                <a:ea typeface="方正大黑简体" pitchFamily="2" charset="-122"/>
              </a:rPr>
              <a:t>信道的多径分布  </a:t>
            </a:r>
            <a:endParaRPr lang="en-US" altLang="zh-CN" sz="2800" dirty="0" smtClean="0">
              <a:solidFill>
                <a:srgbClr val="FF0000"/>
              </a:solidFill>
              <a:latin typeface="方正大黑简体" pitchFamily="2" charset="-122"/>
              <a:ea typeface="方正大黑简体" pitchFamily="2" charset="-122"/>
              <a:sym typeface="Wingdings" panose="05000000000000000000" pitchFamily="2" charset="2"/>
            </a:endParaRPr>
          </a:p>
          <a:p>
            <a:pPr lvl="1">
              <a:lnSpc>
                <a:spcPct val="150000"/>
              </a:lnSpc>
              <a:spcBef>
                <a:spcPts val="600"/>
              </a:spcBef>
              <a:buClr>
                <a:srgbClr val="FF0000"/>
              </a:buClr>
              <a:buFont typeface="Wingdings" panose="05000000000000000000" pitchFamily="2" charset="2"/>
              <a:buChar char="ü"/>
              <a:defRPr/>
            </a:pPr>
            <a:r>
              <a:rPr lang="en-US" altLang="zh-CN" dirty="0" smtClean="0">
                <a:solidFill>
                  <a:srgbClr val="0000FF"/>
                </a:solidFill>
                <a:latin typeface="方正大黑简体" pitchFamily="2" charset="-122"/>
                <a:ea typeface="方正大黑简体" pitchFamily="2" charset="-122"/>
                <a:sym typeface="Wingdings" panose="05000000000000000000" pitchFamily="2" charset="2"/>
              </a:rPr>
              <a:t> </a:t>
            </a:r>
            <a:r>
              <a:rPr lang="zh-CN" altLang="en-US" b="1" dirty="0">
                <a:latin typeface="方正大黑简体" pitchFamily="2" charset="-122"/>
                <a:ea typeface="方正大黑简体" pitchFamily="2" charset="-122"/>
                <a:cs typeface="+mn-cs"/>
                <a:sym typeface="Wingdings" panose="05000000000000000000" pitchFamily="2" charset="2"/>
              </a:rPr>
              <a:t>从时域上看，多径引起？</a:t>
            </a:r>
            <a:endParaRPr lang="en-US" altLang="zh-CN" b="1" dirty="0">
              <a:latin typeface="方正大黑简体" pitchFamily="2" charset="-122"/>
              <a:ea typeface="方正大黑简体" pitchFamily="2" charset="-122"/>
              <a:cs typeface="+mn-cs"/>
              <a:sym typeface="Wingdings" panose="05000000000000000000" pitchFamily="2" charset="2"/>
            </a:endParaRPr>
          </a:p>
          <a:p>
            <a:pPr lvl="1">
              <a:lnSpc>
                <a:spcPct val="150000"/>
              </a:lnSpc>
              <a:spcBef>
                <a:spcPts val="600"/>
              </a:spcBef>
              <a:buClr>
                <a:srgbClr val="FF0000"/>
              </a:buClr>
              <a:buFont typeface="Wingdings" panose="05000000000000000000" pitchFamily="2" charset="2"/>
              <a:buChar char="ü"/>
              <a:defRPr/>
            </a:pPr>
            <a:r>
              <a:rPr lang="en-US" altLang="zh-CN" dirty="0" smtClean="0">
                <a:solidFill>
                  <a:srgbClr val="0000FF"/>
                </a:solidFill>
                <a:latin typeface="方正大黑简体" pitchFamily="2" charset="-122"/>
                <a:ea typeface="方正大黑简体" pitchFamily="2" charset="-122"/>
                <a:sym typeface="Wingdings" panose="05000000000000000000" pitchFamily="2" charset="2"/>
              </a:rPr>
              <a:t> </a:t>
            </a:r>
            <a:r>
              <a:rPr lang="zh-CN" altLang="en-US" b="1" dirty="0">
                <a:latin typeface="方正大黑简体" pitchFamily="2" charset="-122"/>
                <a:ea typeface="方正大黑简体" pitchFamily="2" charset="-122"/>
                <a:cs typeface="+mn-cs"/>
                <a:sym typeface="Wingdings" panose="05000000000000000000" pitchFamily="2" charset="2"/>
              </a:rPr>
              <a:t>从频域上看，多径引起？</a:t>
            </a:r>
            <a:endParaRPr lang="en-US" altLang="zh-CN" b="1" dirty="0">
              <a:latin typeface="方正大黑简体" pitchFamily="2" charset="-122"/>
              <a:ea typeface="方正大黑简体" pitchFamily="2" charset="-122"/>
              <a:cs typeface="+mn-cs"/>
              <a:sym typeface="Wingdings" panose="05000000000000000000" pitchFamily="2" charset="2"/>
            </a:endParaRPr>
          </a:p>
          <a:p>
            <a:pPr>
              <a:lnSpc>
                <a:spcPct val="150000"/>
              </a:lnSpc>
              <a:buClr>
                <a:srgbClr val="0000FF"/>
              </a:buClr>
              <a:buFont typeface="Wingdings" panose="05000000000000000000" pitchFamily="2" charset="2"/>
              <a:buChar char="p"/>
              <a:defRPr/>
            </a:pPr>
            <a:r>
              <a:rPr lang="en-US" altLang="zh-CN" sz="2800" dirty="0" smtClean="0">
                <a:solidFill>
                  <a:srgbClr val="0000FF"/>
                </a:solidFill>
                <a:latin typeface="方正大黑简体" pitchFamily="2" charset="-122"/>
                <a:ea typeface="方正大黑简体" pitchFamily="2" charset="-122"/>
                <a:sym typeface="Wingdings" panose="05000000000000000000" pitchFamily="2" charset="2"/>
              </a:rPr>
              <a:t> </a:t>
            </a:r>
            <a:r>
              <a:rPr lang="zh-CN" altLang="en-US" sz="2800" b="1" dirty="0" smtClean="0">
                <a:latin typeface="方正大黑简体" pitchFamily="2" charset="-122"/>
                <a:ea typeface="方正大黑简体" pitchFamily="2" charset="-122"/>
                <a:sym typeface="Wingdings" panose="05000000000000000000" pitchFamily="2" charset="2"/>
              </a:rPr>
              <a:t>码间串扰是移动无线信道中传输高速率数据的主要障碍，而</a:t>
            </a:r>
            <a:r>
              <a:rPr lang="zh-CN" altLang="en-US" sz="2800" b="1" dirty="0" smtClean="0">
                <a:solidFill>
                  <a:srgbClr val="FF0000"/>
                </a:solidFill>
                <a:latin typeface="方正大黑简体" pitchFamily="2" charset="-122"/>
                <a:ea typeface="方正大黑简体" pitchFamily="2" charset="-122"/>
                <a:sym typeface="Wingdings" panose="05000000000000000000" pitchFamily="2" charset="2"/>
              </a:rPr>
              <a:t>均衡技术可克服码间串扰</a:t>
            </a:r>
            <a:r>
              <a:rPr lang="zh-CN" altLang="en-US" sz="2800" b="1" dirty="0" smtClean="0">
                <a:latin typeface="方正大黑简体" pitchFamily="2" charset="-122"/>
                <a:ea typeface="方正大黑简体" pitchFamily="2" charset="-122"/>
                <a:sym typeface="Wingdings" panose="05000000000000000000" pitchFamily="2" charset="2"/>
              </a:rPr>
              <a:t>。</a:t>
            </a:r>
            <a:endParaRPr lang="zh-CN" altLang="en-US" sz="2800" b="1" dirty="0">
              <a:latin typeface="方正大黑简体" pitchFamily="2" charset="-122"/>
              <a:ea typeface="方正大黑简体" pitchFamily="2" charset="-122"/>
            </a:endParaRPr>
          </a:p>
        </p:txBody>
      </p:sp>
      <p:grpSp>
        <p:nvGrpSpPr>
          <p:cNvPr id="5" name="组合 4"/>
          <p:cNvGrpSpPr/>
          <p:nvPr/>
        </p:nvGrpSpPr>
        <p:grpSpPr>
          <a:xfrm>
            <a:off x="5508104" y="3088327"/>
            <a:ext cx="1949698" cy="572464"/>
            <a:chOff x="6072198" y="1878698"/>
            <a:chExt cx="1949698" cy="572464"/>
          </a:xfrm>
        </p:grpSpPr>
        <p:sp>
          <p:nvSpPr>
            <p:cNvPr id="6" name="矩形 5"/>
            <p:cNvSpPr/>
            <p:nvPr/>
          </p:nvSpPr>
          <p:spPr>
            <a:xfrm>
              <a:off x="6606124" y="1878698"/>
              <a:ext cx="1415772" cy="572464"/>
            </a:xfrm>
            <a:prstGeom prst="rect">
              <a:avLst/>
            </a:prstGeom>
          </p:spPr>
          <p:txBody>
            <a:bodyPr wrap="none">
              <a:spAutoFit/>
            </a:bodyPr>
            <a:lstStyle/>
            <a:p>
              <a:pPr>
                <a:lnSpc>
                  <a:spcPct val="130000"/>
                </a:lnSpc>
              </a:pPr>
              <a:r>
                <a:rPr lang="zh-CN" altLang="en-US" sz="2400" dirty="0" smtClean="0">
                  <a:solidFill>
                    <a:srgbClr val="FF0000"/>
                  </a:solidFill>
                  <a:latin typeface="方正大黑简体" pitchFamily="2" charset="-122"/>
                  <a:ea typeface="方正大黑简体" pitchFamily="2" charset="-122"/>
                </a:rPr>
                <a:t>码间串扰</a:t>
              </a:r>
              <a:endParaRPr lang="zh-CN" altLang="en-US" sz="2400" dirty="0" smtClean="0">
                <a:solidFill>
                  <a:srgbClr val="FF0000"/>
                </a:solidFill>
                <a:latin typeface="方正大黑简体" pitchFamily="2" charset="-122"/>
                <a:ea typeface="方正大黑简体" pitchFamily="2" charset="-122"/>
              </a:endParaRPr>
            </a:p>
          </p:txBody>
        </p:sp>
        <p:sp>
          <p:nvSpPr>
            <p:cNvPr id="7" name="右箭头 6"/>
            <p:cNvSpPr/>
            <p:nvPr/>
          </p:nvSpPr>
          <p:spPr>
            <a:xfrm>
              <a:off x="6072198" y="2071678"/>
              <a:ext cx="500066" cy="214314"/>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方正大黑简体" pitchFamily="2" charset="-122"/>
                <a:ea typeface="方正大黑简体" pitchFamily="2" charset="-122"/>
              </a:endParaRPr>
            </a:p>
          </p:txBody>
        </p:sp>
      </p:grpSp>
      <p:grpSp>
        <p:nvGrpSpPr>
          <p:cNvPr id="8" name="组合 7"/>
          <p:cNvGrpSpPr/>
          <p:nvPr/>
        </p:nvGrpSpPr>
        <p:grpSpPr>
          <a:xfrm>
            <a:off x="5429256" y="3799064"/>
            <a:ext cx="2873028" cy="572464"/>
            <a:chOff x="6072198" y="1878698"/>
            <a:chExt cx="2873028" cy="572464"/>
          </a:xfrm>
        </p:grpSpPr>
        <p:sp>
          <p:nvSpPr>
            <p:cNvPr id="9" name="矩形 8"/>
            <p:cNvSpPr/>
            <p:nvPr/>
          </p:nvSpPr>
          <p:spPr>
            <a:xfrm>
              <a:off x="6606124" y="1878698"/>
              <a:ext cx="2339102" cy="572464"/>
            </a:xfrm>
            <a:prstGeom prst="rect">
              <a:avLst/>
            </a:prstGeom>
          </p:spPr>
          <p:txBody>
            <a:bodyPr wrap="none">
              <a:spAutoFit/>
            </a:bodyPr>
            <a:lstStyle/>
            <a:p>
              <a:pPr>
                <a:lnSpc>
                  <a:spcPct val="130000"/>
                </a:lnSpc>
              </a:pPr>
              <a:r>
                <a:rPr lang="zh-CN" altLang="en-US" sz="2400" dirty="0" smtClean="0">
                  <a:solidFill>
                    <a:srgbClr val="FF0000"/>
                  </a:solidFill>
                  <a:latin typeface="方正大黑简体" pitchFamily="2" charset="-122"/>
                  <a:ea typeface="方正大黑简体" pitchFamily="2" charset="-122"/>
                </a:rPr>
                <a:t>频率选择性衰落</a:t>
              </a:r>
              <a:endParaRPr lang="zh-CN" altLang="en-US" sz="2400" dirty="0" smtClean="0">
                <a:solidFill>
                  <a:srgbClr val="FF0000"/>
                </a:solidFill>
                <a:latin typeface="方正大黑简体" pitchFamily="2" charset="-122"/>
                <a:ea typeface="方正大黑简体" pitchFamily="2" charset="-122"/>
              </a:endParaRPr>
            </a:p>
          </p:txBody>
        </p:sp>
        <p:sp>
          <p:nvSpPr>
            <p:cNvPr id="10" name="右箭头 9"/>
            <p:cNvSpPr/>
            <p:nvPr/>
          </p:nvSpPr>
          <p:spPr>
            <a:xfrm>
              <a:off x="6072198" y="2071678"/>
              <a:ext cx="500066" cy="214314"/>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方正大黑简体" pitchFamily="2" charset="-122"/>
                <a:ea typeface="方正大黑简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0484">
                                            <p:txEl>
                                              <p:pRg st="3" end="3"/>
                                            </p:txEl>
                                          </p:spTgt>
                                        </p:tgtEl>
                                        <p:attrNameLst>
                                          <p:attrName>style.visibility</p:attrName>
                                        </p:attrNameLst>
                                      </p:cBhvr>
                                      <p:to>
                                        <p:strVal val="visible"/>
                                      </p:to>
                                    </p:set>
                                    <p:anim calcmode="discrete" valueType="clr">
                                      <p:cBhvr override="childStyle">
                                        <p:cTn id="7" dur="80"/>
                                        <p:tgtEl>
                                          <p:spTgt spid="2048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484">
                                            <p:txEl>
                                              <p:pRg st="3" end="3"/>
                                            </p:txEl>
                                          </p:spTgt>
                                        </p:tgtEl>
                                        <p:attrNameLst>
                                          <p:attrName>fillcolor</p:attrName>
                                        </p:attrNameLst>
                                      </p:cBhvr>
                                      <p:tavLst>
                                        <p:tav tm="0">
                                          <p:val>
                                            <p:clrVal>
                                              <a:schemeClr val="accent2"/>
                                            </p:clrVal>
                                          </p:val>
                                        </p:tav>
                                        <p:tav tm="50000">
                                          <p:val>
                                            <p:clrVal>
                                              <a:schemeClr val="hlink"/>
                                            </p:clrVal>
                                          </p:val>
                                        </p:tav>
                                      </p:tavLst>
                                    </p:anim>
                                    <p:set>
                                      <p:cBhvr>
                                        <p:cTn id="9" dur="80"/>
                                        <p:tgtEl>
                                          <p:spTgt spid="20484">
                                            <p:txEl>
                                              <p:pRg st="3" end="3"/>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0484">
                                            <p:txEl>
                                              <p:pRg st="4" end="4"/>
                                            </p:txEl>
                                          </p:spTgt>
                                        </p:tgtEl>
                                        <p:attrNameLst>
                                          <p:attrName>style.visibility</p:attrName>
                                        </p:attrNameLst>
                                      </p:cBhvr>
                                      <p:to>
                                        <p:strVal val="visible"/>
                                      </p:to>
                                    </p:set>
                                    <p:anim calcmode="discrete" valueType="clr">
                                      <p:cBhvr override="childStyle">
                                        <p:cTn id="14" dur="80"/>
                                        <p:tgtEl>
                                          <p:spTgt spid="2048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0484">
                                            <p:txEl>
                                              <p:pRg st="4" end="4"/>
                                            </p:txEl>
                                          </p:spTgt>
                                        </p:tgtEl>
                                        <p:attrNameLst>
                                          <p:attrName>fillcolor</p:attrName>
                                        </p:attrNameLst>
                                      </p:cBhvr>
                                      <p:tavLst>
                                        <p:tav tm="0">
                                          <p:val>
                                            <p:clrVal>
                                              <a:schemeClr val="accent2"/>
                                            </p:clrVal>
                                          </p:val>
                                        </p:tav>
                                        <p:tav tm="50000">
                                          <p:val>
                                            <p:clrVal>
                                              <a:schemeClr val="hlink"/>
                                            </p:clrVal>
                                          </p:val>
                                        </p:tav>
                                      </p:tavLst>
                                    </p:anim>
                                    <p:set>
                                      <p:cBhvr>
                                        <p:cTn id="16" dur="80"/>
                                        <p:tgtEl>
                                          <p:spTgt spid="20484">
                                            <p:txEl>
                                              <p:pRg st="4" end="4"/>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lide(from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lide(from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484">
                                            <p:txEl>
                                              <p:pRg st="5" end="5"/>
                                            </p:txEl>
                                          </p:spTgt>
                                        </p:tgtEl>
                                        <p:attrNameLst>
                                          <p:attrName>style.visibility</p:attrName>
                                        </p:attrNameLst>
                                      </p:cBhvr>
                                      <p:to>
                                        <p:strVal val="visible"/>
                                      </p:to>
                                    </p:set>
                                    <p:animEffect transition="in" filter="blinds(horizontal)">
                                      <p:cBhvr>
                                        <p:cTn id="31" dur="500"/>
                                        <p:tgtEl>
                                          <p:spTgt spid="204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539750" y="980440"/>
            <a:ext cx="8189595" cy="4785995"/>
          </a:xfrm>
        </p:spPr>
        <p:txBody>
          <a:bodyPr>
            <a:normAutofit/>
          </a:bodyPr>
          <a:lstStyle/>
          <a:p>
            <a:pPr>
              <a:lnSpc>
                <a:spcPct val="150000"/>
              </a:lnSpc>
              <a:buClr>
                <a:schemeClr val="accent1">
                  <a:lumMod val="75000"/>
                </a:schemeClr>
              </a:buClr>
              <a:buNone/>
              <a:defRPr/>
            </a:pPr>
            <a:r>
              <a:rPr lang="en-US" altLang="zh-CN" sz="2800" b="1" dirty="0" smtClean="0">
                <a:latin typeface="方正大黑简体" pitchFamily="2" charset="-122"/>
                <a:ea typeface="方正大黑简体" pitchFamily="2" charset="-122"/>
              </a:rPr>
              <a:t>2</a:t>
            </a:r>
            <a:r>
              <a:rPr lang="zh-CN" altLang="en-US" sz="2800" b="1" dirty="0" smtClean="0">
                <a:latin typeface="方正大黑简体" pitchFamily="2" charset="-122"/>
                <a:ea typeface="方正大黑简体" pitchFamily="2" charset="-122"/>
              </a:rPr>
              <a:t>）均衡的定义</a:t>
            </a:r>
            <a:endParaRPr lang="en-US" altLang="zh-CN" sz="2800" b="1" dirty="0" smtClean="0">
              <a:latin typeface="方正大黑简体" pitchFamily="2" charset="-122"/>
              <a:ea typeface="方正大黑简体" pitchFamily="2" charset="-122"/>
            </a:endParaRPr>
          </a:p>
          <a:p>
            <a:pPr>
              <a:lnSpc>
                <a:spcPct val="150000"/>
              </a:lnSpc>
              <a:buClr>
                <a:srgbClr val="0000FF"/>
              </a:buClr>
              <a:buFont typeface="Wingdings" panose="05000000000000000000" pitchFamily="2" charset="2"/>
              <a:buChar char="p"/>
              <a:defRPr/>
            </a:pPr>
            <a:r>
              <a:rPr lang="zh-CN" altLang="en-US" sz="2800" b="1" dirty="0" smtClean="0">
                <a:latin typeface="方正大黑简体" pitchFamily="2" charset="-122"/>
                <a:ea typeface="方正大黑简体" pitchFamily="2" charset="-122"/>
              </a:rPr>
              <a:t> 从广义上讲，均衡指任何可以用来</a:t>
            </a:r>
            <a:r>
              <a:rPr lang="zh-CN" altLang="en-US" sz="2800" b="1" dirty="0" smtClean="0">
                <a:solidFill>
                  <a:srgbClr val="FF0000"/>
                </a:solidFill>
                <a:latin typeface="方正大黑简体" pitchFamily="2" charset="-122"/>
                <a:ea typeface="方正大黑简体" pitchFamily="2" charset="-122"/>
              </a:rPr>
              <a:t>削弱码间串扰</a:t>
            </a:r>
            <a:r>
              <a:rPr lang="zh-CN" altLang="en-US" sz="2800" b="1" dirty="0" smtClean="0">
                <a:latin typeface="方正大黑简体" pitchFamily="2" charset="-122"/>
                <a:ea typeface="方正大黑简体" pitchFamily="2" charset="-122"/>
              </a:rPr>
              <a:t>的信号处理方法。</a:t>
            </a:r>
            <a:endParaRPr lang="en-US" altLang="zh-CN" sz="2800" b="1" dirty="0" smtClean="0">
              <a:latin typeface="方正大黑简体" pitchFamily="2" charset="-122"/>
              <a:ea typeface="方正大黑简体" pitchFamily="2" charset="-122"/>
            </a:endParaRPr>
          </a:p>
          <a:p>
            <a:pPr>
              <a:lnSpc>
                <a:spcPct val="150000"/>
              </a:lnSpc>
              <a:buClr>
                <a:srgbClr val="0000FF"/>
              </a:buClr>
              <a:buFont typeface="Wingdings" panose="05000000000000000000" pitchFamily="2" charset="2"/>
              <a:buChar char="p"/>
              <a:defRPr/>
            </a:pPr>
            <a:r>
              <a:rPr lang="zh-CN" altLang="en-US" sz="2800" b="1" dirty="0" smtClean="0">
                <a:latin typeface="方正大黑简体" pitchFamily="2" charset="-122"/>
                <a:ea typeface="方正大黑简体" pitchFamily="2" charset="-122"/>
                <a:sym typeface="Wingdings" panose="05000000000000000000" pitchFamily="2" charset="2"/>
              </a:rPr>
              <a:t> 思考：为什么要采用自适应均衡？</a:t>
            </a:r>
            <a:r>
              <a:rPr lang="en-US" altLang="zh-CN" sz="2800" b="1" dirty="0" smtClean="0">
                <a:latin typeface="方正大黑简体" pitchFamily="2" charset="-122"/>
                <a:ea typeface="方正大黑简体" pitchFamily="2" charset="-122"/>
                <a:sym typeface="Wingdings" panose="05000000000000000000" pitchFamily="2" charset="2"/>
              </a:rPr>
              <a:t> </a:t>
            </a:r>
            <a:endParaRPr lang="en-US" altLang="zh-CN" sz="2800" b="1" dirty="0" smtClean="0">
              <a:latin typeface="方正大黑简体" pitchFamily="2" charset="-122"/>
              <a:ea typeface="方正大黑简体" pitchFamily="2" charset="-122"/>
              <a:sym typeface="Wingdings" panose="05000000000000000000" pitchFamily="2" charset="2"/>
            </a:endParaRPr>
          </a:p>
          <a:p>
            <a:pPr lvl="1">
              <a:lnSpc>
                <a:spcPct val="150000"/>
              </a:lnSpc>
              <a:buClr>
                <a:srgbClr val="FF0000"/>
              </a:buClr>
              <a:buFont typeface="Wingdings" panose="05000000000000000000" pitchFamily="2" charset="2"/>
              <a:buChar char="ü"/>
              <a:defRPr/>
            </a:pPr>
            <a:r>
              <a:rPr lang="zh-CN" altLang="en-US" b="1" dirty="0" smtClean="0">
                <a:latin typeface="方正大黑简体" pitchFamily="2" charset="-122"/>
                <a:ea typeface="方正大黑简体" pitchFamily="2" charset="-122"/>
                <a:sym typeface="Wingdings" panose="05000000000000000000" pitchFamily="2" charset="2"/>
              </a:rPr>
              <a:t>由于移动无线信道的时变特性，要求均衡器能够实时跟踪信道的变化  </a:t>
            </a:r>
            <a:r>
              <a:rPr lang="en-US" altLang="zh-CN" b="1" dirty="0" smtClean="0">
                <a:latin typeface="方正大黑简体" pitchFamily="2" charset="-122"/>
                <a:ea typeface="方正大黑简体" pitchFamily="2" charset="-122"/>
                <a:sym typeface="Wingdings" panose="05000000000000000000" pitchFamily="2" charset="2"/>
              </a:rPr>
              <a:t>  </a:t>
            </a:r>
            <a:r>
              <a:rPr lang="zh-CN" altLang="en-US" b="1" dirty="0" smtClean="0">
                <a:solidFill>
                  <a:srgbClr val="FF0000"/>
                </a:solidFill>
                <a:latin typeface="方正大黑简体" pitchFamily="2" charset="-122"/>
                <a:ea typeface="方正大黑简体" pitchFamily="2" charset="-122"/>
                <a:sym typeface="Wingdings" panose="05000000000000000000" pitchFamily="2" charset="2"/>
              </a:rPr>
              <a:t>自适应均衡器。</a:t>
            </a:r>
            <a:r>
              <a:rPr lang="en-US" altLang="zh-CN" b="1" dirty="0" smtClean="0">
                <a:latin typeface="方正大黑简体" pitchFamily="2" charset="-122"/>
                <a:ea typeface="方正大黑简体" pitchFamily="2" charset="-122"/>
                <a:sym typeface="Wingdings" panose="05000000000000000000" pitchFamily="2" charset="2"/>
              </a:rPr>
              <a:t> </a:t>
            </a:r>
            <a:endParaRPr lang="en-US" altLang="zh-CN" b="1" dirty="0" smtClean="0">
              <a:latin typeface="方正大黑简体" pitchFamily="2" charset="-122"/>
              <a:ea typeface="方正大黑简体" pitchFamily="2" charset="-122"/>
              <a:sym typeface="Wingdings" panose="05000000000000000000" pitchFamily="2" charset="2"/>
            </a:endParaRPr>
          </a:p>
        </p:txBody>
      </p:sp>
      <p:sp>
        <p:nvSpPr>
          <p:cNvPr id="6" name="Rectangle 2"/>
          <p:cNvSpPr>
            <a:spLocks noGrp="1" noChangeArrowheads="1"/>
          </p:cNvSpPr>
          <p:nvPr>
            <p:ph type="title"/>
          </p:nvPr>
        </p:nvSpPr>
        <p:spPr>
          <a:xfrm>
            <a:off x="1000100" y="252968"/>
            <a:ext cx="7315200" cy="914400"/>
          </a:xfrm>
        </p:spPr>
        <p:txBody>
          <a:bodyPr vert="horz" lIns="91440" tIns="45720" rIns="91440" bIns="45720" rtlCol="0" anchor="ctr">
            <a:no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一、自适应均衡原理</a:t>
            </a:r>
            <a:endParaRPr lang="zh-CN" altLang="en-US" sz="3600" dirty="0" smtClean="0">
              <a:solidFill>
                <a:schemeClr val="bg1"/>
              </a:solidFill>
              <a:latin typeface="方正兰亭粗黑简体" pitchFamily="2" charset="-122"/>
              <a:ea typeface="方正兰亭粗黑简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4">
                                            <p:txEl>
                                              <p:pRg st="2" end="2"/>
                                            </p:txEl>
                                          </p:spTgt>
                                        </p:tgtEl>
                                        <p:attrNameLst>
                                          <p:attrName>style.visibility</p:attrName>
                                        </p:attrNameLst>
                                      </p:cBhvr>
                                      <p:to>
                                        <p:strVal val="visible"/>
                                      </p:to>
                                    </p:set>
                                    <p:animEffect transition="in" filter="blinds(horizontal)">
                                      <p:cBhvr>
                                        <p:cTn id="7" dur="500"/>
                                        <p:tgtEl>
                                          <p:spTgt spid="2048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4">
                                            <p:txEl>
                                              <p:pRg st="3" end="3"/>
                                            </p:txEl>
                                          </p:spTgt>
                                        </p:tgtEl>
                                        <p:attrNameLst>
                                          <p:attrName>style.visibility</p:attrName>
                                        </p:attrNameLst>
                                      </p:cBhvr>
                                      <p:to>
                                        <p:strVal val="visible"/>
                                      </p:to>
                                    </p:set>
                                    <p:animEffect transition="in" filter="blinds(horizontal)">
                                      <p:cBhvr>
                                        <p:cTn id="12"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395536" y="620688"/>
            <a:ext cx="8352928" cy="4786312"/>
          </a:xfrm>
        </p:spPr>
        <p:txBody>
          <a:bodyPr>
            <a:normAutofit/>
          </a:bodyPr>
          <a:lstStyle/>
          <a:p>
            <a:pPr algn="just">
              <a:lnSpc>
                <a:spcPct val="150000"/>
              </a:lnSpc>
              <a:buClr>
                <a:schemeClr val="accent1">
                  <a:lumMod val="75000"/>
                </a:schemeClr>
              </a:buClr>
              <a:buNone/>
              <a:defRPr/>
            </a:pPr>
            <a:r>
              <a:rPr lang="en-US" altLang="zh-CN" sz="2800" b="1" dirty="0" smtClean="0">
                <a:latin typeface="方正大黑简体" pitchFamily="2" charset="-122"/>
                <a:ea typeface="方正大黑简体" pitchFamily="2" charset="-122"/>
              </a:rPr>
              <a:t>2</a:t>
            </a:r>
            <a:r>
              <a:rPr lang="zh-CN" altLang="en-US" sz="2800" b="1" dirty="0" smtClean="0">
                <a:latin typeface="方正大黑简体" pitchFamily="2" charset="-122"/>
                <a:ea typeface="方正大黑简体" pitchFamily="2" charset="-122"/>
              </a:rPr>
              <a:t>）均衡的定义</a:t>
            </a:r>
            <a:endParaRPr lang="en-US" altLang="zh-CN" sz="2800" b="1" dirty="0" smtClean="0">
              <a:latin typeface="方正大黑简体" pitchFamily="2" charset="-122"/>
              <a:ea typeface="方正大黑简体" pitchFamily="2" charset="-122"/>
            </a:endParaRPr>
          </a:p>
          <a:p>
            <a:pPr algn="just">
              <a:lnSpc>
                <a:spcPct val="150000"/>
              </a:lnSpc>
              <a:buClr>
                <a:srgbClr val="0000FF"/>
              </a:buClr>
              <a:buFont typeface="Wingdings" panose="05000000000000000000" pitchFamily="2" charset="2"/>
              <a:buChar char="p"/>
              <a:defRPr/>
            </a:pPr>
            <a:r>
              <a:rPr lang="zh-CN" altLang="en-US" sz="2800" b="1" dirty="0" smtClean="0">
                <a:latin typeface="方正大黑简体" pitchFamily="2" charset="-122"/>
                <a:ea typeface="方正大黑简体" pitchFamily="2" charset="-122"/>
              </a:rPr>
              <a:t> </a:t>
            </a:r>
            <a:r>
              <a:rPr lang="zh-CN" altLang="en-US" sz="2800" b="1" dirty="0" smtClean="0">
                <a:ln w="22225">
                  <a:solidFill>
                    <a:schemeClr val="accent2"/>
                  </a:solidFill>
                  <a:prstDash val="solid"/>
                </a:ln>
                <a:solidFill>
                  <a:schemeClr val="accent2">
                    <a:lumMod val="40000"/>
                    <a:lumOff val="60000"/>
                  </a:schemeClr>
                </a:solidFill>
                <a:effectLst/>
                <a:latin typeface="方正大黑简体" pitchFamily="2" charset="-122"/>
                <a:ea typeface="方正大黑简体" pitchFamily="2" charset="-122"/>
              </a:rPr>
              <a:t>出发点</a:t>
            </a:r>
            <a:r>
              <a:rPr lang="zh-CN" altLang="en-US" sz="2800" b="1" dirty="0" smtClean="0">
                <a:latin typeface="方正大黑简体" pitchFamily="2" charset="-122"/>
                <a:ea typeface="方正大黑简体" pitchFamily="2" charset="-122"/>
              </a:rPr>
              <a:t>：对移动信道特性进行均衡，矫正信道传输函数使其满足无失真传输条件。 </a:t>
            </a:r>
            <a:endParaRPr lang="en-US" altLang="zh-CN" sz="2800" b="1" dirty="0" smtClean="0">
              <a:latin typeface="方正大黑简体" pitchFamily="2" charset="-122"/>
              <a:ea typeface="方正大黑简体" pitchFamily="2" charset="-122"/>
            </a:endParaRPr>
          </a:p>
          <a:p>
            <a:pPr algn="just">
              <a:lnSpc>
                <a:spcPct val="150000"/>
              </a:lnSpc>
              <a:buClr>
                <a:srgbClr val="0000FF"/>
              </a:buClr>
              <a:buFont typeface="Wingdings" panose="05000000000000000000" pitchFamily="2" charset="2"/>
              <a:buChar char="p"/>
              <a:defRPr/>
            </a:pPr>
            <a:r>
              <a:rPr lang="zh-CN" altLang="en-US" sz="2800" b="1" dirty="0" smtClean="0">
                <a:latin typeface="方正大黑简体" pitchFamily="2" charset="-122"/>
                <a:ea typeface="方正大黑简体" pitchFamily="2" charset="-122"/>
              </a:rPr>
              <a:t> </a:t>
            </a:r>
            <a:r>
              <a:rPr lang="zh-CN" altLang="en-US" sz="2800" b="1" dirty="0" smtClean="0">
                <a:ln w="22225">
                  <a:solidFill>
                    <a:schemeClr val="accent2"/>
                  </a:solidFill>
                  <a:prstDash val="solid"/>
                </a:ln>
                <a:solidFill>
                  <a:schemeClr val="accent2">
                    <a:lumMod val="40000"/>
                    <a:lumOff val="60000"/>
                  </a:schemeClr>
                </a:solidFill>
                <a:effectLst/>
                <a:latin typeface="方正大黑简体" pitchFamily="2" charset="-122"/>
                <a:ea typeface="方正大黑简体" pitchFamily="2" charset="-122"/>
              </a:rPr>
              <a:t>方法</a:t>
            </a:r>
            <a:r>
              <a:rPr lang="zh-CN" altLang="en-US" sz="2800" b="1" dirty="0" smtClean="0">
                <a:latin typeface="方正大黑简体" pitchFamily="2" charset="-122"/>
                <a:ea typeface="方正大黑简体" pitchFamily="2" charset="-122"/>
              </a:rPr>
              <a:t>：接收端产生与信道相反的特性，抵消时变多径传播特性引起的码间串扰 。</a:t>
            </a:r>
            <a:endParaRPr lang="zh-CN" altLang="en-US" sz="2800" b="1" dirty="0" smtClean="0">
              <a:latin typeface="方正大黑简体" pitchFamily="2" charset="-122"/>
              <a:ea typeface="方正大黑简体" pitchFamily="2" charset="-122"/>
            </a:endParaRPr>
          </a:p>
          <a:p>
            <a:pPr algn="just">
              <a:lnSpc>
                <a:spcPct val="150000"/>
              </a:lnSpc>
              <a:buClr>
                <a:srgbClr val="0000FF"/>
              </a:buClr>
              <a:buFont typeface="Wingdings" panose="05000000000000000000" pitchFamily="2" charset="2"/>
              <a:buChar char="p"/>
              <a:defRPr/>
            </a:pPr>
            <a:r>
              <a:rPr lang="zh-CN" altLang="en-US" sz="2800" b="1" dirty="0" smtClean="0">
                <a:latin typeface="方正大黑简体" pitchFamily="2" charset="-122"/>
                <a:ea typeface="方正大黑简体" pitchFamily="2" charset="-122"/>
              </a:rPr>
              <a:t> </a:t>
            </a:r>
            <a:r>
              <a:rPr lang="zh-CN" altLang="en-US" sz="2800" b="1" dirty="0" smtClean="0">
                <a:ln w="22225">
                  <a:solidFill>
                    <a:schemeClr val="accent2"/>
                  </a:solidFill>
                  <a:prstDash val="solid"/>
                </a:ln>
                <a:solidFill>
                  <a:schemeClr val="accent2">
                    <a:lumMod val="40000"/>
                    <a:lumOff val="60000"/>
                  </a:schemeClr>
                </a:solidFill>
                <a:effectLst/>
                <a:latin typeface="方正大黑简体" pitchFamily="2" charset="-122"/>
                <a:ea typeface="方正大黑简体" pitchFamily="2" charset="-122"/>
              </a:rPr>
              <a:t>目标</a:t>
            </a:r>
            <a:r>
              <a:rPr lang="zh-CN" altLang="en-US" sz="2800" b="1" dirty="0" smtClean="0">
                <a:latin typeface="方正大黑简体" pitchFamily="2" charset="-122"/>
                <a:ea typeface="方正大黑简体" pitchFamily="2" charset="-122"/>
              </a:rPr>
              <a:t>：消除信道的选择性（如频、时、空等）。</a:t>
            </a:r>
            <a:endParaRPr lang="zh-CN" altLang="en-US" sz="2800" b="1" dirty="0">
              <a:latin typeface="方正大黑简体" pitchFamily="2" charset="-122"/>
              <a:ea typeface="方正大黑简体" pitchFamily="2" charset="-122"/>
            </a:endParaRPr>
          </a:p>
        </p:txBody>
      </p:sp>
      <p:sp>
        <p:nvSpPr>
          <p:cNvPr id="6" name="Rectangle 2"/>
          <p:cNvSpPr>
            <a:spLocks noGrp="1" noChangeArrowheads="1"/>
          </p:cNvSpPr>
          <p:nvPr>
            <p:ph type="title"/>
          </p:nvPr>
        </p:nvSpPr>
        <p:spPr>
          <a:xfrm>
            <a:off x="928662" y="252968"/>
            <a:ext cx="7315200" cy="914400"/>
          </a:xfrm>
        </p:spPr>
        <p:txBody>
          <a:bodyPr vert="horz" lIns="91440" tIns="45720" rIns="91440" bIns="45720" rtlCol="0" anchor="ctr">
            <a:no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一、自适应均衡原理</a:t>
            </a:r>
            <a:endParaRPr lang="zh-CN" altLang="en-US" sz="3600" dirty="0" smtClean="0">
              <a:solidFill>
                <a:schemeClr val="bg1"/>
              </a:solidFill>
              <a:latin typeface="方正兰亭粗黑简体" pitchFamily="2" charset="-122"/>
              <a:ea typeface="方正兰亭粗黑简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4257" name="Picture 1"/>
          <p:cNvPicPr>
            <a:picLocks noChangeAspect="1" noChangeArrowheads="1"/>
          </p:cNvPicPr>
          <p:nvPr/>
        </p:nvPicPr>
        <p:blipFill>
          <a:blip r:embed="rId1" cstate="print"/>
          <a:srcRect/>
          <a:stretch>
            <a:fillRect/>
          </a:stretch>
        </p:blipFill>
        <p:spPr bwMode="auto">
          <a:xfrm>
            <a:off x="357158" y="2143115"/>
            <a:ext cx="6215106" cy="4357719"/>
          </a:xfrm>
          <a:prstGeom prst="rect">
            <a:avLst/>
          </a:prstGeom>
          <a:noFill/>
          <a:ln w="9525">
            <a:noFill/>
            <a:miter lim="800000"/>
            <a:headEnd/>
            <a:tailEnd/>
          </a:ln>
          <a:effectLst/>
        </p:spPr>
      </p:pic>
      <p:grpSp>
        <p:nvGrpSpPr>
          <p:cNvPr id="2" name="组合 11"/>
          <p:cNvGrpSpPr/>
          <p:nvPr/>
        </p:nvGrpSpPr>
        <p:grpSpPr bwMode="auto">
          <a:xfrm>
            <a:off x="1071538" y="2049009"/>
            <a:ext cx="8001056" cy="4480659"/>
            <a:chOff x="1357267" y="1435756"/>
            <a:chExt cx="8001123" cy="4479886"/>
          </a:xfrm>
        </p:grpSpPr>
        <p:grpSp>
          <p:nvGrpSpPr>
            <p:cNvPr id="3" name="组合 8"/>
            <p:cNvGrpSpPr/>
            <p:nvPr/>
          </p:nvGrpSpPr>
          <p:grpSpPr bwMode="auto">
            <a:xfrm>
              <a:off x="5715022" y="1650032"/>
              <a:ext cx="3643368" cy="4265610"/>
              <a:chOff x="5715022" y="1650032"/>
              <a:chExt cx="3643368" cy="4265610"/>
            </a:xfrm>
          </p:grpSpPr>
          <p:sp>
            <p:nvSpPr>
              <p:cNvPr id="6" name="矩形 7"/>
              <p:cNvSpPr>
                <a:spLocks noChangeArrowheads="1"/>
              </p:cNvSpPr>
              <p:nvPr/>
            </p:nvSpPr>
            <p:spPr bwMode="auto">
              <a:xfrm>
                <a:off x="6929494" y="2462984"/>
                <a:ext cx="2428896" cy="3452658"/>
              </a:xfrm>
              <a:prstGeom prst="rect">
                <a:avLst/>
              </a:prstGeom>
              <a:solidFill>
                <a:schemeClr val="bg1">
                  <a:lumMod val="75000"/>
                </a:schemeClr>
              </a:solidFill>
              <a:ln>
                <a:solidFill>
                  <a:schemeClr val="accent5">
                    <a:lumMod val="75000"/>
                  </a:schemeClr>
                </a:solidFill>
              </a:ln>
            </p:spPr>
            <p:style>
              <a:lnRef idx="1">
                <a:schemeClr val="accent6"/>
              </a:lnRef>
              <a:fillRef idx="3">
                <a:schemeClr val="accent6"/>
              </a:fillRef>
              <a:effectRef idx="2">
                <a:schemeClr val="accent6"/>
              </a:effectRef>
              <a:fontRef idx="minor">
                <a:schemeClr val="lt1"/>
              </a:fontRef>
            </p:style>
            <p:txBody>
              <a:bodyPr>
                <a:spAutoFit/>
              </a:bodyPr>
              <a:lstStyle/>
              <a:p>
                <a:pPr>
                  <a:lnSpc>
                    <a:spcPct val="130000"/>
                  </a:lnSpc>
                  <a:spcBef>
                    <a:spcPct val="20000"/>
                  </a:spcBef>
                  <a:buClr>
                    <a:schemeClr val="accent1"/>
                  </a:buClr>
                  <a:buFont typeface="Wingdings" panose="05000000000000000000" pitchFamily="2" charset="2"/>
                  <a:buNone/>
                  <a:defRPr/>
                </a:pPr>
                <a:r>
                  <a:rPr lang="en-US" altLang="zh-CN" sz="2400" i="1" dirty="0">
                    <a:latin typeface="方正大黑简体" pitchFamily="2" charset="-122"/>
                    <a:ea typeface="方正大黑简体" pitchFamily="2" charset="-122"/>
                  </a:rPr>
                  <a:t>   </a:t>
                </a:r>
                <a:r>
                  <a:rPr lang="en-US" altLang="zh-CN" sz="2400" i="1" dirty="0">
                    <a:solidFill>
                      <a:schemeClr val="tx1"/>
                    </a:solidFill>
                    <a:latin typeface="黑体" panose="02010609060101010101" charset="-122"/>
                    <a:ea typeface="黑体" panose="02010609060101010101" charset="-122"/>
                    <a:cs typeface="Times New Roman" panose="02020603050405020304" pitchFamily="18" charset="0"/>
                  </a:rPr>
                  <a:t>f</a:t>
                </a:r>
                <a:r>
                  <a:rPr lang="en-US" altLang="zh-CN" sz="2400" dirty="0">
                    <a:solidFill>
                      <a:schemeClr val="tx1"/>
                    </a:solidFill>
                    <a:latin typeface="黑体" panose="02010609060101010101" charset="-122"/>
                    <a:ea typeface="黑体" panose="02010609060101010101" charset="-122"/>
                    <a:cs typeface="Times New Roman" panose="02020603050405020304" pitchFamily="18" charset="0"/>
                  </a:rPr>
                  <a:t>(</a:t>
                </a:r>
                <a:r>
                  <a:rPr lang="en-US" altLang="zh-CN" sz="2400" i="1" dirty="0">
                    <a:solidFill>
                      <a:schemeClr val="tx1"/>
                    </a:solidFill>
                    <a:latin typeface="黑体" panose="02010609060101010101" charset="-122"/>
                    <a:ea typeface="黑体" panose="02010609060101010101" charset="-122"/>
                    <a:cs typeface="Times New Roman" panose="02020603050405020304" pitchFamily="18" charset="0"/>
                  </a:rPr>
                  <a:t>t </a:t>
                </a:r>
                <a:r>
                  <a:rPr lang="en-US" altLang="zh-CN" sz="2400" dirty="0">
                    <a:solidFill>
                      <a:schemeClr val="tx1"/>
                    </a:solidFill>
                    <a:latin typeface="黑体" panose="02010609060101010101" charset="-122"/>
                    <a:ea typeface="黑体" panose="02010609060101010101" charset="-122"/>
                    <a:cs typeface="Times New Roman" panose="02020603050405020304" pitchFamily="18" charset="0"/>
                  </a:rPr>
                  <a:t>)</a:t>
                </a:r>
                <a:r>
                  <a:rPr lang="zh-CN" altLang="en-US" sz="2400" dirty="0">
                    <a:solidFill>
                      <a:schemeClr val="tx1"/>
                    </a:solidFill>
                    <a:latin typeface="黑体" panose="02010609060101010101" charset="-122"/>
                    <a:ea typeface="黑体" panose="02010609060101010101" charset="-122"/>
                  </a:rPr>
                  <a:t>是等效的基带冲激响应，综合反映了发射机、信道和接收机的射频、中频部分总</a:t>
                </a:r>
                <a:r>
                  <a:rPr lang="zh-CN" altLang="en-US" sz="2400" dirty="0" smtClean="0">
                    <a:solidFill>
                      <a:schemeClr val="tx1"/>
                    </a:solidFill>
                    <a:latin typeface="黑体" panose="02010609060101010101" charset="-122"/>
                    <a:ea typeface="黑体" panose="02010609060101010101" charset="-122"/>
                  </a:rPr>
                  <a:t>的冲击响应。</a:t>
                </a:r>
                <a:endParaRPr lang="zh-CN" altLang="en-US" sz="2400" dirty="0">
                  <a:solidFill>
                    <a:schemeClr val="tx1"/>
                  </a:solidFill>
                  <a:latin typeface="黑体" panose="02010609060101010101" charset="-122"/>
                  <a:ea typeface="黑体" panose="02010609060101010101" charset="-122"/>
                </a:endParaRPr>
              </a:p>
            </p:txBody>
          </p:sp>
          <p:cxnSp>
            <p:nvCxnSpPr>
              <p:cNvPr id="7" name="直接箭头连接符 6"/>
              <p:cNvCxnSpPr/>
              <p:nvPr/>
            </p:nvCxnSpPr>
            <p:spPr bwMode="auto">
              <a:xfrm>
                <a:off x="5715022" y="1650032"/>
                <a:ext cx="2000259" cy="707936"/>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grpSp>
        <p:sp>
          <p:nvSpPr>
            <p:cNvPr id="27657" name="矩形 9"/>
            <p:cNvSpPr>
              <a:spLocks noChangeArrowheads="1"/>
            </p:cNvSpPr>
            <p:nvPr/>
          </p:nvSpPr>
          <p:spPr bwMode="auto">
            <a:xfrm>
              <a:off x="1357267" y="1435756"/>
              <a:ext cx="5429333" cy="2214195"/>
            </a:xfrm>
            <a:prstGeom prst="rect">
              <a:avLst/>
            </a:prstGeom>
            <a:noFill/>
            <a:ln w="47625" algn="ctr">
              <a:solidFill>
                <a:srgbClr val="FF0000"/>
              </a:solidFill>
              <a:round/>
            </a:ln>
          </p:spPr>
          <p:txBody>
            <a:bodyPr/>
            <a:lstStyle/>
            <a:p>
              <a:pPr marL="298450" indent="-298450" defTabSz="697230">
                <a:spcBef>
                  <a:spcPct val="20000"/>
                </a:spcBef>
                <a:buClr>
                  <a:schemeClr val="accent1"/>
                </a:buClr>
                <a:buFont typeface="Wingdings" panose="05000000000000000000" pitchFamily="2" charset="2"/>
                <a:buChar char="Ø"/>
              </a:pPr>
              <a:endParaRPr lang="zh-CN" altLang="en-US">
                <a:latin typeface="方正大黑简体" pitchFamily="2" charset="-122"/>
                <a:ea typeface="方正大黑简体" pitchFamily="2" charset="-122"/>
              </a:endParaRPr>
            </a:p>
          </p:txBody>
        </p:sp>
      </p:grpSp>
      <p:sp>
        <p:nvSpPr>
          <p:cNvPr id="11" name="矩形 10"/>
          <p:cNvSpPr/>
          <p:nvPr/>
        </p:nvSpPr>
        <p:spPr>
          <a:xfrm>
            <a:off x="500034" y="1236599"/>
            <a:ext cx="6786562" cy="738664"/>
          </a:xfrm>
          <a:prstGeom prst="rect">
            <a:avLst/>
          </a:prstGeom>
        </p:spPr>
        <p:txBody>
          <a:bodyPr>
            <a:spAutoFit/>
          </a:bodyPr>
          <a:lstStyle/>
          <a:p>
            <a:pPr algn="just">
              <a:lnSpc>
                <a:spcPct val="150000"/>
              </a:lnSpc>
              <a:buClr>
                <a:schemeClr val="accent1">
                  <a:lumMod val="75000"/>
                </a:schemeClr>
              </a:buClr>
              <a:buNone/>
              <a:defRPr/>
            </a:pPr>
            <a:r>
              <a:rPr lang="en-US" altLang="zh-CN" sz="2800" dirty="0" smtClean="0">
                <a:solidFill>
                  <a:schemeClr val="tx1"/>
                </a:solidFill>
                <a:latin typeface="方正大黑简体" pitchFamily="2" charset="-122"/>
                <a:ea typeface="方正大黑简体" pitchFamily="2" charset="-122"/>
              </a:rPr>
              <a:t>3</a:t>
            </a:r>
            <a:r>
              <a:rPr lang="zh-CN" altLang="en-US" sz="2800" dirty="0" smtClean="0">
                <a:solidFill>
                  <a:schemeClr val="tx1"/>
                </a:solidFill>
                <a:latin typeface="方正大黑简体" pitchFamily="2" charset="-122"/>
                <a:ea typeface="方正大黑简体" pitchFamily="2" charset="-122"/>
              </a:rPr>
              <a:t>）自适应均衡器的工作原理 </a:t>
            </a:r>
            <a:endParaRPr lang="en-US" altLang="zh-CN" sz="2800" dirty="0" smtClean="0">
              <a:solidFill>
                <a:schemeClr val="tx1"/>
              </a:solidFill>
              <a:latin typeface="方正大黑简体" pitchFamily="2" charset="-122"/>
              <a:ea typeface="方正大黑简体" pitchFamily="2" charset="-122"/>
            </a:endParaRPr>
          </a:p>
        </p:txBody>
      </p:sp>
      <p:sp>
        <p:nvSpPr>
          <p:cNvPr id="18" name="Rectangle 2"/>
          <p:cNvSpPr>
            <a:spLocks noGrp="1" noChangeArrowheads="1"/>
          </p:cNvSpPr>
          <p:nvPr>
            <p:ph type="title"/>
          </p:nvPr>
        </p:nvSpPr>
        <p:spPr>
          <a:xfrm>
            <a:off x="928662" y="252968"/>
            <a:ext cx="7315200" cy="914400"/>
          </a:xfrm>
        </p:spPr>
        <p:txBody>
          <a:bodyPr vert="horz" lIns="91440" tIns="45720" rIns="91440" bIns="45720" rtlCol="0" anchor="ctr">
            <a:no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一、自适应均衡原理</a:t>
            </a:r>
            <a:endParaRPr lang="zh-CN" altLang="en-US" sz="3600" dirty="0" smtClean="0">
              <a:solidFill>
                <a:schemeClr val="bg1"/>
              </a:solidFill>
              <a:latin typeface="方正兰亭粗黑简体" pitchFamily="2" charset="-122"/>
              <a:ea typeface="方正兰亭粗黑简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500034" y="1412776"/>
            <a:ext cx="8143875" cy="5029200"/>
          </a:xfrm>
        </p:spPr>
        <p:txBody>
          <a:bodyPr/>
          <a:lstStyle/>
          <a:p>
            <a:pPr eaLnBrk="1" hangingPunct="1">
              <a:lnSpc>
                <a:spcPct val="150000"/>
              </a:lnSpc>
              <a:buClr>
                <a:srgbClr val="3333FF"/>
              </a:buClr>
              <a:buFont typeface="Wingdings" panose="05000000000000000000" pitchFamily="2" charset="2"/>
              <a:buChar char="p"/>
              <a:defRPr/>
            </a:pPr>
            <a:r>
              <a:rPr lang="zh-CN" altLang="en-US" sz="2800" dirty="0" smtClean="0">
                <a:solidFill>
                  <a:srgbClr val="3333FF"/>
                </a:solidFill>
                <a:latin typeface="方正大黑简体" pitchFamily="2" charset="-122"/>
                <a:ea typeface="方正大黑简体" pitchFamily="2" charset="-122"/>
                <a:cs typeface="Times New Roman" panose="02020603050405020304" pitchFamily="18" charset="0"/>
              </a:rPr>
              <a:t> </a:t>
            </a:r>
            <a:r>
              <a:rPr lang="zh-CN" altLang="en-US" sz="2800" dirty="0" smtClean="0">
                <a:solidFill>
                  <a:srgbClr val="FF0000"/>
                </a:solidFill>
                <a:latin typeface="方正大黑简体" pitchFamily="2" charset="-122"/>
                <a:ea typeface="方正大黑简体" pitchFamily="2" charset="-122"/>
                <a:cs typeface="Times New Roman" panose="02020603050405020304" pitchFamily="18" charset="0"/>
              </a:rPr>
              <a:t>思考：</a:t>
            </a:r>
            <a:r>
              <a:rPr lang="zh-CN" altLang="en-US" sz="2800" b="1" dirty="0" smtClean="0">
                <a:latin typeface="方正大黑简体" pitchFamily="2" charset="-122"/>
                <a:ea typeface="方正大黑简体" pitchFamily="2" charset="-122"/>
              </a:rPr>
              <a:t>如果传输信道具有频率选择性</a:t>
            </a:r>
            <a:endParaRPr lang="en-US" altLang="zh-CN" sz="2400" b="1" dirty="0" smtClean="0">
              <a:latin typeface="方正大黑简体" pitchFamily="2" charset="-122"/>
              <a:ea typeface="方正大黑简体" pitchFamily="2" charset="-122"/>
            </a:endParaRPr>
          </a:p>
          <a:p>
            <a:pPr lvl="1" eaLnBrk="1" hangingPunct="1">
              <a:lnSpc>
                <a:spcPct val="150000"/>
              </a:lnSpc>
              <a:buClr>
                <a:srgbClr val="FF0000"/>
              </a:buClr>
              <a:buFont typeface="Wingdings" panose="05000000000000000000" pitchFamily="2" charset="2"/>
              <a:buChar char="ü"/>
              <a:defRPr/>
            </a:pPr>
            <a:r>
              <a:rPr lang="en-US" altLang="zh-CN" sz="2400" b="1" dirty="0" smtClean="0">
                <a:latin typeface="方正大黑简体" pitchFamily="2" charset="-122"/>
                <a:ea typeface="方正大黑简体" pitchFamily="2" charset="-122"/>
              </a:rPr>
              <a:t> </a:t>
            </a:r>
            <a:r>
              <a:rPr lang="zh-CN" altLang="en-US" sz="2400" b="1" dirty="0" smtClean="0">
                <a:latin typeface="方正大黑简体" pitchFamily="2" charset="-122"/>
                <a:ea typeface="方正大黑简体" pitchFamily="2" charset="-122"/>
              </a:rPr>
              <a:t>对频率衰落大的部分，如何处理？</a:t>
            </a:r>
            <a:endParaRPr lang="en-US" altLang="zh-CN" sz="2400" b="1" dirty="0" smtClean="0">
              <a:latin typeface="方正大黑简体" pitchFamily="2" charset="-122"/>
              <a:ea typeface="方正大黑简体" pitchFamily="2" charset="-122"/>
            </a:endParaRPr>
          </a:p>
          <a:p>
            <a:pPr lvl="1" eaLnBrk="1" hangingPunct="1">
              <a:lnSpc>
                <a:spcPct val="150000"/>
              </a:lnSpc>
              <a:buClr>
                <a:srgbClr val="FF0000"/>
              </a:buClr>
              <a:buFont typeface="Wingdings" panose="05000000000000000000" pitchFamily="2" charset="2"/>
              <a:buChar char="ü"/>
              <a:defRPr/>
            </a:pPr>
            <a:r>
              <a:rPr lang="en-US" altLang="zh-CN" sz="2400" b="1" dirty="0" smtClean="0">
                <a:latin typeface="方正大黑简体" pitchFamily="2" charset="-122"/>
                <a:ea typeface="方正大黑简体" pitchFamily="2" charset="-122"/>
              </a:rPr>
              <a:t> </a:t>
            </a:r>
            <a:r>
              <a:rPr lang="zh-CN" altLang="en-US" sz="2400" b="1" dirty="0" smtClean="0">
                <a:latin typeface="方正大黑简体" pitchFamily="2" charset="-122"/>
                <a:ea typeface="方正大黑简体" pitchFamily="2" charset="-122"/>
              </a:rPr>
              <a:t>对频率衰落小的部分，如何处理？</a:t>
            </a:r>
            <a:endParaRPr lang="en-US" altLang="zh-CN" sz="2400" b="1" dirty="0" smtClean="0">
              <a:latin typeface="方正大黑简体" pitchFamily="2" charset="-122"/>
              <a:ea typeface="方正大黑简体" pitchFamily="2" charset="-122"/>
            </a:endParaRPr>
          </a:p>
          <a:p>
            <a:pPr lvl="1" eaLnBrk="1" hangingPunct="1">
              <a:lnSpc>
                <a:spcPct val="150000"/>
              </a:lnSpc>
              <a:buClr>
                <a:srgbClr val="FF0000"/>
              </a:buClr>
              <a:buFont typeface="Wingdings" panose="05000000000000000000" pitchFamily="2" charset="2"/>
              <a:buChar char="ü"/>
              <a:defRPr/>
            </a:pPr>
            <a:r>
              <a:rPr lang="en-US" altLang="zh-CN" sz="2400" b="1" dirty="0" smtClean="0">
                <a:latin typeface="方正大黑简体" pitchFamily="2" charset="-122"/>
                <a:ea typeface="方正大黑简体" pitchFamily="2" charset="-122"/>
              </a:rPr>
              <a:t> </a:t>
            </a:r>
            <a:r>
              <a:rPr lang="zh-CN" altLang="en-US" sz="2400" b="1" dirty="0" smtClean="0">
                <a:latin typeface="方正大黑简体" pitchFamily="2" charset="-122"/>
                <a:ea typeface="方正大黑简体" pitchFamily="2" charset="-122"/>
              </a:rPr>
              <a:t>总体效果怎么样？</a:t>
            </a:r>
            <a:endParaRPr lang="en-US" altLang="zh-CN" sz="2400" b="1" dirty="0" smtClean="0">
              <a:latin typeface="方正大黑简体" pitchFamily="2" charset="-122"/>
              <a:ea typeface="方正大黑简体" pitchFamily="2" charset="-122"/>
            </a:endParaRPr>
          </a:p>
          <a:p>
            <a:pPr eaLnBrk="1" hangingPunct="1">
              <a:lnSpc>
                <a:spcPct val="150000"/>
              </a:lnSpc>
              <a:buClr>
                <a:schemeClr val="accent1">
                  <a:lumMod val="75000"/>
                </a:schemeClr>
              </a:buClr>
              <a:buFont typeface="Wingdings" panose="05000000000000000000" pitchFamily="2" charset="2"/>
              <a:buChar char="Ø"/>
              <a:defRPr/>
            </a:pPr>
            <a:endParaRPr lang="en-US" altLang="zh-CN" sz="2800" dirty="0" smtClean="0">
              <a:latin typeface="方正大黑简体" pitchFamily="2" charset="-122"/>
              <a:ea typeface="方正大黑简体" pitchFamily="2" charset="-122"/>
            </a:endParaRPr>
          </a:p>
          <a:p>
            <a:pPr eaLnBrk="1" hangingPunct="1">
              <a:lnSpc>
                <a:spcPct val="150000"/>
              </a:lnSpc>
              <a:buClr>
                <a:schemeClr val="accent1">
                  <a:lumMod val="75000"/>
                </a:schemeClr>
              </a:buClr>
              <a:buFont typeface="Wingdings" panose="05000000000000000000" pitchFamily="2" charset="2"/>
              <a:buChar char="Ø"/>
              <a:defRPr/>
            </a:pPr>
            <a:endParaRPr lang="en-US" altLang="zh-CN" sz="2800" dirty="0" smtClean="0">
              <a:latin typeface="方正大黑简体" pitchFamily="2" charset="-122"/>
              <a:ea typeface="方正大黑简体" pitchFamily="2" charset="-122"/>
            </a:endParaRPr>
          </a:p>
          <a:p>
            <a:pPr eaLnBrk="1" hangingPunct="1">
              <a:lnSpc>
                <a:spcPct val="110000"/>
              </a:lnSpc>
              <a:defRPr/>
            </a:pPr>
            <a:endParaRPr lang="en-US" altLang="zh-CN" sz="2800" dirty="0" smtClean="0">
              <a:latin typeface="方正大黑简体" pitchFamily="2" charset="-122"/>
              <a:ea typeface="方正大黑简体" pitchFamily="2" charset="-122"/>
            </a:endParaRPr>
          </a:p>
        </p:txBody>
      </p:sp>
      <p:sp>
        <p:nvSpPr>
          <p:cNvPr id="12" name="AutoShape 8"/>
          <p:cNvSpPr>
            <a:spLocks noChangeArrowheads="1"/>
          </p:cNvSpPr>
          <p:nvPr/>
        </p:nvSpPr>
        <p:spPr bwMode="auto">
          <a:xfrm>
            <a:off x="985986" y="4293096"/>
            <a:ext cx="7143800" cy="1500184"/>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marL="0" lvl="1" fontAlgn="auto">
              <a:lnSpc>
                <a:spcPct val="150000"/>
              </a:lnSpc>
              <a:spcBef>
                <a:spcPct val="20000"/>
              </a:spcBef>
              <a:spcAft>
                <a:spcPts val="0"/>
              </a:spcAft>
              <a:buClr>
                <a:schemeClr val="accent1"/>
              </a:buClr>
              <a:buFont typeface="Wingdings" panose="05000000000000000000" pitchFamily="2" charset="2"/>
              <a:buNone/>
              <a:defRPr/>
            </a:pPr>
            <a:r>
              <a:rPr kumimoji="1" lang="zh-CN" altLang="en-US" sz="2800" kern="0" dirty="0">
                <a:solidFill>
                  <a:schemeClr val="bg2"/>
                </a:solidFill>
                <a:latin typeface="方正大黑简体" pitchFamily="2" charset="-122"/>
                <a:ea typeface="方正大黑简体" pitchFamily="2" charset="-122"/>
              </a:rPr>
              <a:t>   </a:t>
            </a:r>
            <a:r>
              <a:rPr kumimoji="1" lang="zh-CN" altLang="en-US" sz="2800" kern="0" dirty="0" smtClean="0">
                <a:solidFill>
                  <a:schemeClr val="bg2"/>
                </a:solidFill>
                <a:latin typeface="方正大黑简体" pitchFamily="2" charset="-122"/>
                <a:ea typeface="方正大黑简体" pitchFamily="2" charset="-122"/>
              </a:rPr>
              <a:t> </a:t>
            </a:r>
            <a:r>
              <a:rPr kumimoji="1" lang="zh-CN" altLang="en-US" sz="2800" kern="0" dirty="0" smtClean="0">
                <a:solidFill>
                  <a:srgbClr val="002060"/>
                </a:solidFill>
                <a:latin typeface="方正大黑简体" pitchFamily="2" charset="-122"/>
                <a:ea typeface="方正大黑简体" pitchFamily="2" charset="-122"/>
              </a:rPr>
              <a:t>使得</a:t>
            </a:r>
            <a:r>
              <a:rPr kumimoji="1" lang="zh-CN" altLang="en-US" sz="2800" kern="0" dirty="0">
                <a:solidFill>
                  <a:srgbClr val="002060"/>
                </a:solidFill>
                <a:latin typeface="方正大黑简体" pitchFamily="2" charset="-122"/>
                <a:ea typeface="方正大黑简体" pitchFamily="2" charset="-122"/>
              </a:rPr>
              <a:t>收到的信号频谱各部分的</a:t>
            </a:r>
            <a:r>
              <a:rPr kumimoji="1" lang="zh-CN" altLang="en-US" sz="2800" kern="0" dirty="0">
                <a:solidFill>
                  <a:srgbClr val="FF0000"/>
                </a:solidFill>
                <a:latin typeface="方正大黑简体" pitchFamily="2" charset="-122"/>
                <a:ea typeface="方正大黑简体" pitchFamily="2" charset="-122"/>
              </a:rPr>
              <a:t>衰落趋于平坦</a:t>
            </a:r>
            <a:r>
              <a:rPr kumimoji="1" lang="zh-CN" altLang="en-US" sz="2800" kern="0" dirty="0">
                <a:solidFill>
                  <a:srgbClr val="002060"/>
                </a:solidFill>
                <a:latin typeface="方正大黑简体" pitchFamily="2" charset="-122"/>
                <a:ea typeface="方正大黑简体" pitchFamily="2" charset="-122"/>
              </a:rPr>
              <a:t>，</a:t>
            </a:r>
            <a:r>
              <a:rPr kumimoji="1" lang="zh-CN" altLang="en-US" sz="2800" kern="0" dirty="0">
                <a:solidFill>
                  <a:srgbClr val="FF0000"/>
                </a:solidFill>
                <a:latin typeface="方正大黑简体" pitchFamily="2" charset="-122"/>
                <a:ea typeface="方正大黑简体" pitchFamily="2" charset="-122"/>
              </a:rPr>
              <a:t>相位趋于线性。</a:t>
            </a:r>
            <a:endParaRPr kumimoji="1" lang="zh-CN" altLang="en-US" sz="2800" kern="0" dirty="0">
              <a:solidFill>
                <a:schemeClr val="bg2"/>
              </a:solidFill>
              <a:latin typeface="方正大黑简体" pitchFamily="2" charset="-122"/>
              <a:ea typeface="方正大黑简体" pitchFamily="2" charset="-122"/>
            </a:endParaRPr>
          </a:p>
        </p:txBody>
      </p:sp>
      <p:sp>
        <p:nvSpPr>
          <p:cNvPr id="7" name="Rectangle 2"/>
          <p:cNvSpPr>
            <a:spLocks noGrp="1" noChangeArrowheads="1"/>
          </p:cNvSpPr>
          <p:nvPr>
            <p:ph type="title"/>
          </p:nvPr>
        </p:nvSpPr>
        <p:spPr>
          <a:xfrm>
            <a:off x="928662" y="252968"/>
            <a:ext cx="7315200" cy="914400"/>
          </a:xfrm>
        </p:spPr>
        <p:txBody>
          <a:bodyPr vert="horz" lIns="91440" tIns="45720" rIns="91440" bIns="45720" rtlCol="0" anchor="ctr">
            <a:no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一、自适应均衡原理</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8" name="矩形 7"/>
          <p:cNvSpPr/>
          <p:nvPr/>
        </p:nvSpPr>
        <p:spPr>
          <a:xfrm>
            <a:off x="500034" y="692696"/>
            <a:ext cx="6786562" cy="738664"/>
          </a:xfrm>
          <a:prstGeom prst="rect">
            <a:avLst/>
          </a:prstGeom>
        </p:spPr>
        <p:txBody>
          <a:bodyPr>
            <a:spAutoFit/>
          </a:bodyPr>
          <a:lstStyle/>
          <a:p>
            <a:pPr algn="just">
              <a:lnSpc>
                <a:spcPct val="150000"/>
              </a:lnSpc>
              <a:buClr>
                <a:schemeClr val="accent1">
                  <a:lumMod val="75000"/>
                </a:schemeClr>
              </a:buClr>
              <a:buNone/>
              <a:defRPr/>
            </a:pPr>
            <a:r>
              <a:rPr lang="en-US" altLang="zh-CN" sz="2800" dirty="0" smtClean="0">
                <a:solidFill>
                  <a:srgbClr val="000099"/>
                </a:solidFill>
                <a:latin typeface="方正大黑简体" pitchFamily="2" charset="-122"/>
                <a:ea typeface="方正大黑简体" pitchFamily="2" charset="-122"/>
              </a:rPr>
              <a:t>3</a:t>
            </a:r>
            <a:r>
              <a:rPr lang="zh-CN" altLang="en-US" sz="2800" dirty="0" smtClean="0">
                <a:solidFill>
                  <a:srgbClr val="000099"/>
                </a:solidFill>
                <a:latin typeface="方正大黑简体" pitchFamily="2" charset="-122"/>
                <a:ea typeface="方正大黑简体" pitchFamily="2" charset="-122"/>
              </a:rPr>
              <a:t>）自适应均衡器的工作原理 </a:t>
            </a:r>
            <a:endParaRPr lang="en-US" altLang="zh-CN" sz="2800" dirty="0" smtClean="0">
              <a:solidFill>
                <a:srgbClr val="000099"/>
              </a:solidFill>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7"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14"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1"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323528" y="620688"/>
            <a:ext cx="8215311" cy="4857750"/>
          </a:xfrm>
        </p:spPr>
        <p:txBody>
          <a:bodyPr>
            <a:normAutofit/>
          </a:bodyPr>
          <a:lstStyle/>
          <a:p>
            <a:pPr marL="668655" lvl="1" indent="-257175" defTabSz="822325">
              <a:lnSpc>
                <a:spcPct val="150000"/>
              </a:lnSpc>
              <a:spcBef>
                <a:spcPts val="1200"/>
              </a:spcBef>
              <a:buClr>
                <a:schemeClr val="accent1">
                  <a:lumMod val="75000"/>
                </a:schemeClr>
              </a:buClr>
              <a:buSzPct val="90000"/>
              <a:buNone/>
              <a:defRPr/>
            </a:pPr>
            <a:r>
              <a:rPr lang="en-US" altLang="zh-CN" b="1" dirty="0">
                <a:latin typeface="方正兰亭粗黑简体" pitchFamily="2" charset="-122"/>
                <a:ea typeface="方正兰亭粗黑简体" pitchFamily="2" charset="-122"/>
              </a:rPr>
              <a:t>2.</a:t>
            </a:r>
            <a:r>
              <a:rPr lang="zh-CN" altLang="en-US" b="1" dirty="0">
                <a:latin typeface="方正兰亭粗黑简体" pitchFamily="2" charset="-122"/>
                <a:ea typeface="方正兰亭粗黑简体" pitchFamily="2" charset="-122"/>
              </a:rPr>
              <a:t>自适应均衡器工作过程</a:t>
            </a:r>
            <a:endParaRPr lang="en-US" altLang="zh-CN" b="1" dirty="0" smtClean="0">
              <a:solidFill>
                <a:srgbClr val="000099"/>
              </a:solidFill>
              <a:latin typeface="方正大黑简体" pitchFamily="2" charset="-122"/>
              <a:ea typeface="方正大黑简体" pitchFamily="2" charset="-122"/>
            </a:endParaRPr>
          </a:p>
          <a:p>
            <a:pPr marL="668655" lvl="1" indent="-257175" defTabSz="822325">
              <a:lnSpc>
                <a:spcPct val="150000"/>
              </a:lnSpc>
              <a:spcBef>
                <a:spcPts val="1200"/>
              </a:spcBef>
              <a:buClr>
                <a:schemeClr val="accent1">
                  <a:lumMod val="75000"/>
                </a:schemeClr>
              </a:buClr>
              <a:buSzPct val="90000"/>
              <a:buNone/>
              <a:defRPr/>
            </a:pPr>
            <a:r>
              <a:rPr lang="en-US" altLang="zh-CN" b="1" dirty="0" smtClean="0">
                <a:latin typeface="方正大黑简体" pitchFamily="2" charset="-122"/>
                <a:ea typeface="方正大黑简体" pitchFamily="2" charset="-122"/>
              </a:rPr>
              <a:t>1</a:t>
            </a:r>
            <a:r>
              <a:rPr lang="zh-CN" altLang="en-US" b="1" dirty="0" smtClean="0">
                <a:latin typeface="方正大黑简体" pitchFamily="2" charset="-122"/>
                <a:ea typeface="方正大黑简体" pitchFamily="2" charset="-122"/>
              </a:rPr>
              <a:t>）自适应均衡器工作模式</a:t>
            </a:r>
            <a:endParaRPr lang="zh-CN" altLang="en-US" b="1" dirty="0" smtClean="0">
              <a:latin typeface="方正大黑简体" pitchFamily="2" charset="-122"/>
              <a:ea typeface="方正大黑简体" pitchFamily="2" charset="-122"/>
            </a:endParaRPr>
          </a:p>
          <a:p>
            <a:pPr marL="1027430" lvl="2" indent="-205105" defTabSz="822325">
              <a:lnSpc>
                <a:spcPct val="150000"/>
              </a:lnSpc>
              <a:spcBef>
                <a:spcPts val="1200"/>
              </a:spcBef>
              <a:buClr>
                <a:srgbClr val="3333FF"/>
              </a:buClr>
              <a:buSzPct val="100000"/>
              <a:buFont typeface="Wingdings" panose="05000000000000000000" pitchFamily="2" charset="2"/>
              <a:buChar char="p"/>
              <a:defRPr/>
            </a:pPr>
            <a:r>
              <a:rPr lang="zh-CN" altLang="en-US" b="1" dirty="0" smtClean="0">
                <a:solidFill>
                  <a:srgbClr val="FF0000"/>
                </a:solidFill>
                <a:latin typeface="方正大黑简体" pitchFamily="2" charset="-122"/>
                <a:ea typeface="方正大黑简体" pitchFamily="2" charset="-122"/>
              </a:rPr>
              <a:t> 训练模式：</a:t>
            </a:r>
            <a:r>
              <a:rPr lang="zh-CN" altLang="en-US" b="1" dirty="0" smtClean="0">
                <a:latin typeface="方正大黑简体" pitchFamily="2" charset="-122"/>
                <a:ea typeface="方正大黑简体" pitchFamily="2" charset="-122"/>
              </a:rPr>
              <a:t>发射信号中包含</a:t>
            </a:r>
            <a:r>
              <a:rPr lang="zh-CN" altLang="en-US" b="1" dirty="0" smtClean="0">
                <a:solidFill>
                  <a:srgbClr val="FF0000"/>
                </a:solidFill>
                <a:latin typeface="方正大黑简体" pitchFamily="2" charset="-122"/>
                <a:ea typeface="方正大黑简体" pitchFamily="2" charset="-122"/>
              </a:rPr>
              <a:t>已知的训练序列</a:t>
            </a:r>
            <a:r>
              <a:rPr lang="zh-CN" altLang="en-US" b="1" dirty="0" smtClean="0">
                <a:solidFill>
                  <a:srgbClr val="0000FF"/>
                </a:solidFill>
                <a:latin typeface="方正大黑简体" pitchFamily="2" charset="-122"/>
                <a:ea typeface="方正大黑简体" pitchFamily="2" charset="-122"/>
              </a:rPr>
              <a:t>，</a:t>
            </a:r>
            <a:r>
              <a:rPr lang="zh-CN" altLang="en-US" b="1" dirty="0" smtClean="0">
                <a:latin typeface="方正大黑简体" pitchFamily="2" charset="-122"/>
                <a:ea typeface="方正大黑简体" pitchFamily="2" charset="-122"/>
              </a:rPr>
              <a:t>以便均衡器根据信道特性调整滤波器系数。</a:t>
            </a:r>
            <a:endParaRPr lang="zh-CN" altLang="en-US" b="1" dirty="0" smtClean="0">
              <a:latin typeface="方正大黑简体" pitchFamily="2" charset="-122"/>
              <a:ea typeface="方正大黑简体" pitchFamily="2" charset="-122"/>
            </a:endParaRPr>
          </a:p>
          <a:p>
            <a:pPr marL="1027430" lvl="2" indent="-205105" defTabSz="822325">
              <a:lnSpc>
                <a:spcPct val="150000"/>
              </a:lnSpc>
              <a:spcBef>
                <a:spcPts val="1200"/>
              </a:spcBef>
              <a:buClr>
                <a:srgbClr val="3333FF"/>
              </a:buClr>
              <a:buSzPct val="100000"/>
              <a:buFont typeface="Wingdings" panose="05000000000000000000" pitchFamily="2" charset="2"/>
              <a:buChar char="p"/>
              <a:defRPr/>
            </a:pPr>
            <a:r>
              <a:rPr lang="zh-CN" altLang="en-US" b="1" dirty="0" smtClean="0">
                <a:solidFill>
                  <a:srgbClr val="0000FF"/>
                </a:solidFill>
                <a:latin typeface="方正大黑简体" pitchFamily="2" charset="-122"/>
                <a:ea typeface="方正大黑简体" pitchFamily="2" charset="-122"/>
              </a:rPr>
              <a:t> </a:t>
            </a:r>
            <a:r>
              <a:rPr lang="zh-CN" altLang="en-US" b="1" dirty="0" smtClean="0">
                <a:solidFill>
                  <a:srgbClr val="FF0000"/>
                </a:solidFill>
                <a:latin typeface="方正大黑简体" pitchFamily="2" charset="-122"/>
                <a:ea typeface="方正大黑简体" pitchFamily="2" charset="-122"/>
              </a:rPr>
              <a:t>跟踪模式：</a:t>
            </a:r>
            <a:r>
              <a:rPr lang="zh-CN" altLang="en-US" b="1" dirty="0" smtClean="0">
                <a:latin typeface="方正大黑简体" pitchFamily="2" charset="-122"/>
                <a:ea typeface="方正大黑简体" pitchFamily="2" charset="-122"/>
              </a:rPr>
              <a:t>在训练序列后传送用户数据，均衡器将通过自适应算法来修正滤波器系数，不断跟踪信道变化并作出补偿。</a:t>
            </a:r>
            <a:endParaRPr lang="zh-CN" altLang="en-US" b="1"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27584" y="620688"/>
            <a:ext cx="7786688" cy="4114800"/>
          </a:xfrm>
        </p:spPr>
        <p:txBody>
          <a:bodyPr vert="horz">
            <a:normAutofit lnSpcReduction="10000"/>
          </a:bodyPr>
          <a:lstStyle/>
          <a:p>
            <a:pPr marL="0" indent="0">
              <a:lnSpc>
                <a:spcPct val="150000"/>
              </a:lnSpc>
              <a:spcBef>
                <a:spcPts val="600"/>
              </a:spcBef>
              <a:buClr>
                <a:srgbClr val="3333FF"/>
              </a:buClr>
              <a:buNone/>
              <a:defRPr/>
            </a:pPr>
            <a:r>
              <a:rPr lang="en-US" altLang="zh-CN" sz="2400" dirty="0" smtClean="0">
                <a:solidFill>
                  <a:srgbClr val="000099"/>
                </a:solidFill>
                <a:latin typeface="方正大黑简体" pitchFamily="2" charset="-122"/>
                <a:ea typeface="方正大黑简体" pitchFamily="2" charset="-122"/>
              </a:rPr>
              <a:t> </a:t>
            </a:r>
            <a:r>
              <a:rPr lang="en-US" altLang="zh-CN" sz="2400" b="1" dirty="0" smtClean="0">
                <a:latin typeface="方正大黑简体" pitchFamily="2" charset="-122"/>
                <a:ea typeface="方正大黑简体" pitchFamily="2" charset="-122"/>
              </a:rPr>
              <a:t>2</a:t>
            </a:r>
            <a:r>
              <a:rPr lang="zh-CN" altLang="en-US" sz="2400" b="1" dirty="0" smtClean="0">
                <a:latin typeface="方正大黑简体" pitchFamily="2" charset="-122"/>
                <a:ea typeface="方正大黑简体" pitchFamily="2" charset="-122"/>
              </a:rPr>
              <a:t>）需要进一步思考的问题</a:t>
            </a:r>
            <a:endParaRPr lang="en-US" altLang="zh-CN" sz="2400" b="1" dirty="0" smtClean="0">
              <a:latin typeface="方正大黑简体" pitchFamily="2" charset="-122"/>
              <a:ea typeface="方正大黑简体" pitchFamily="2" charset="-122"/>
            </a:endParaRPr>
          </a:p>
          <a:p>
            <a:pPr>
              <a:lnSpc>
                <a:spcPct val="150000"/>
              </a:lnSpc>
              <a:spcBef>
                <a:spcPts val="600"/>
              </a:spcBef>
              <a:buClr>
                <a:srgbClr val="3333FF"/>
              </a:buClr>
              <a:buFont typeface="Wingdings" panose="05000000000000000000" pitchFamily="2" charset="2"/>
              <a:buChar char="p"/>
              <a:defRPr/>
            </a:pPr>
            <a:r>
              <a:rPr lang="zh-CN" altLang="en-US" sz="2400" b="1" dirty="0" smtClean="0">
                <a:solidFill>
                  <a:srgbClr val="FF0000"/>
                </a:solidFill>
                <a:latin typeface="方正大黑简体" pitchFamily="2" charset="-122"/>
                <a:ea typeface="方正大黑简体" pitchFamily="2" charset="-122"/>
              </a:rPr>
              <a:t>问题</a:t>
            </a:r>
            <a:r>
              <a:rPr lang="en-US" altLang="zh-CN" sz="2400" b="1" dirty="0" smtClean="0">
                <a:solidFill>
                  <a:srgbClr val="FF0000"/>
                </a:solidFill>
                <a:latin typeface="方正大黑简体" pitchFamily="2" charset="-122"/>
                <a:ea typeface="方正大黑简体" pitchFamily="2" charset="-122"/>
              </a:rPr>
              <a:t>1</a:t>
            </a:r>
            <a:r>
              <a:rPr lang="zh-CN" altLang="en-US" sz="2400" b="1" dirty="0" smtClean="0">
                <a:solidFill>
                  <a:srgbClr val="FF0000"/>
                </a:solidFill>
                <a:latin typeface="方正大黑简体" pitchFamily="2" charset="-122"/>
                <a:ea typeface="方正大黑简体" pitchFamily="2" charset="-122"/>
              </a:rPr>
              <a:t>：</a:t>
            </a:r>
            <a:r>
              <a:rPr lang="zh-CN" altLang="en-US" sz="2400" b="1" dirty="0" smtClean="0">
                <a:latin typeface="方正大黑简体" pitchFamily="2" charset="-122"/>
                <a:ea typeface="方正大黑简体" pitchFamily="2" charset="-122"/>
              </a:rPr>
              <a:t>训练序列的长度会影响什么？</a:t>
            </a:r>
            <a:endParaRPr lang="en-US" altLang="zh-CN" sz="2400" b="1" dirty="0" smtClean="0">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训练序列的长度影响均衡效果</a:t>
            </a:r>
            <a:endParaRPr lang="en-US" altLang="zh-CN" sz="2400" b="1" dirty="0" smtClean="0">
              <a:latin typeface="方正大黑简体" pitchFamily="2" charset="-122"/>
              <a:ea typeface="方正大黑简体" pitchFamily="2" charset="-122"/>
            </a:endParaRPr>
          </a:p>
          <a:p>
            <a:pPr>
              <a:lnSpc>
                <a:spcPct val="150000"/>
              </a:lnSpc>
              <a:spcBef>
                <a:spcPts val="600"/>
              </a:spcBef>
              <a:buClr>
                <a:srgbClr val="3333FF"/>
              </a:buClr>
              <a:buFont typeface="Wingdings" panose="05000000000000000000" pitchFamily="2" charset="2"/>
              <a:buChar char="p"/>
              <a:defRPr/>
            </a:pPr>
            <a:r>
              <a:rPr lang="zh-CN" altLang="en-US" sz="2400" b="1" dirty="0" smtClean="0">
                <a:solidFill>
                  <a:srgbClr val="FF0000"/>
                </a:solidFill>
                <a:latin typeface="方正大黑简体" pitchFamily="2" charset="-122"/>
                <a:ea typeface="方正大黑简体" pitchFamily="2" charset="-122"/>
              </a:rPr>
              <a:t> 问题</a:t>
            </a:r>
            <a:r>
              <a:rPr lang="en-US" altLang="zh-CN" sz="2400" b="1" dirty="0" smtClean="0">
                <a:solidFill>
                  <a:srgbClr val="FF0000"/>
                </a:solidFill>
                <a:latin typeface="方正大黑简体" pitchFamily="2" charset="-122"/>
                <a:ea typeface="方正大黑简体" pitchFamily="2" charset="-122"/>
              </a:rPr>
              <a:t>2</a:t>
            </a:r>
            <a:r>
              <a:rPr lang="zh-CN" altLang="en-US" sz="2400" b="1" dirty="0" smtClean="0">
                <a:solidFill>
                  <a:srgbClr val="FF0000"/>
                </a:solidFill>
                <a:latin typeface="方正大黑简体" pitchFamily="2" charset="-122"/>
                <a:ea typeface="方正大黑简体" pitchFamily="2" charset="-122"/>
              </a:rPr>
              <a:t>：</a:t>
            </a:r>
            <a:r>
              <a:rPr lang="zh-CN" altLang="en-US" sz="2400" b="1" dirty="0" smtClean="0">
                <a:latin typeface="方正大黑简体" pitchFamily="2" charset="-122"/>
                <a:ea typeface="方正大黑简体" pitchFamily="2" charset="-122"/>
              </a:rPr>
              <a:t>训练序列的长度变长，均衡器性能变好，缺点是什么？</a:t>
            </a:r>
            <a:endParaRPr lang="en-US" altLang="zh-CN" sz="2400" b="1" dirty="0" smtClean="0">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 数据传输效率下降</a:t>
            </a:r>
            <a:endParaRPr lang="en-US" altLang="zh-CN" sz="2400" b="1" dirty="0" smtClean="0">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 需要在性能与数据传输效率之间进行折衷</a:t>
            </a:r>
            <a:endParaRPr lang="zh-CN" altLang="en-US" sz="2400" b="1"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additive="base">
                                        <p:cTn id="2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552847" y="1196752"/>
            <a:ext cx="8339633" cy="4114800"/>
          </a:xfrm>
        </p:spPr>
        <p:txBody>
          <a:bodyPr vert="horz">
            <a:normAutofit/>
          </a:bodyPr>
          <a:lstStyle/>
          <a:p>
            <a:pPr>
              <a:lnSpc>
                <a:spcPct val="150000"/>
              </a:lnSpc>
              <a:spcBef>
                <a:spcPts val="600"/>
              </a:spcBef>
              <a:buClr>
                <a:srgbClr val="3333FF"/>
              </a:buClr>
              <a:buFont typeface="Wingdings" panose="05000000000000000000" pitchFamily="2" charset="2"/>
              <a:buChar char="p"/>
              <a:defRPr/>
            </a:pPr>
            <a:r>
              <a:rPr lang="zh-CN" altLang="en-US" sz="2400" dirty="0" smtClean="0">
                <a:solidFill>
                  <a:srgbClr val="FF0000"/>
                </a:solidFill>
                <a:latin typeface="方正大黑简体" pitchFamily="2" charset="-122"/>
                <a:ea typeface="方正大黑简体" pitchFamily="2" charset="-122"/>
              </a:rPr>
              <a:t> 问题</a:t>
            </a:r>
            <a:r>
              <a:rPr lang="en-US" altLang="zh-CN" sz="2400" dirty="0" smtClean="0">
                <a:solidFill>
                  <a:srgbClr val="FF0000"/>
                </a:solidFill>
                <a:latin typeface="方正大黑简体" pitchFamily="2" charset="-122"/>
                <a:ea typeface="方正大黑简体" pitchFamily="2" charset="-122"/>
              </a:rPr>
              <a:t>3</a:t>
            </a:r>
            <a:r>
              <a:rPr lang="zh-CN" altLang="en-US" sz="2400" dirty="0" smtClean="0">
                <a:solidFill>
                  <a:srgbClr val="FF0000"/>
                </a:solidFill>
                <a:latin typeface="方正大黑简体" pitchFamily="2" charset="-122"/>
                <a:ea typeface="方正大黑简体" pitchFamily="2" charset="-122"/>
              </a:rPr>
              <a:t>：</a:t>
            </a:r>
            <a:r>
              <a:rPr lang="zh-CN" altLang="en-US" sz="2400" b="1" dirty="0" smtClean="0">
                <a:latin typeface="方正大黑简体" pitchFamily="2" charset="-122"/>
                <a:ea typeface="方正大黑简体" pitchFamily="2" charset="-122"/>
              </a:rPr>
              <a:t>为什么要不断地发送训练序列，发一次不行吗？</a:t>
            </a:r>
            <a:endParaRPr lang="en-US" altLang="zh-CN" sz="2400" b="1" dirty="0" smtClean="0">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 信道的时变性要求不能发一次</a:t>
            </a:r>
            <a:endParaRPr lang="en-US" altLang="zh-CN" sz="2400" b="1" dirty="0" smtClean="0">
              <a:latin typeface="方正大黑简体" pitchFamily="2" charset="-122"/>
              <a:ea typeface="方正大黑简体" pitchFamily="2" charset="-122"/>
            </a:endParaRPr>
          </a:p>
          <a:p>
            <a:pPr lvl="1">
              <a:lnSpc>
                <a:spcPct val="150000"/>
              </a:lnSpc>
              <a:spcBef>
                <a:spcPts val="600"/>
              </a:spcBef>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 发送训练序列的频率与信道的时变性有关</a:t>
            </a:r>
            <a:endParaRPr lang="zh-CN" altLang="en-US" sz="2400" b="1" dirty="0" smtClean="0">
              <a:latin typeface="方正大黑简体" pitchFamily="2" charset="-122"/>
              <a:ea typeface="方正大黑简体" pitchFamily="2" charset="-122"/>
            </a:endParaRPr>
          </a:p>
        </p:txBody>
      </p:sp>
      <p:sp>
        <p:nvSpPr>
          <p:cNvPr id="6" name="标题 1"/>
          <p:cNvSpPr txBox="1"/>
          <p:nvPr/>
        </p:nvSpPr>
        <p:spPr>
          <a:xfrm>
            <a:off x="457200" y="18929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dirty="0" smtClean="0">
                <a:ln>
                  <a:noFill/>
                </a:ln>
                <a:solidFill>
                  <a:schemeClr val="bg1"/>
                </a:solidFill>
                <a:effectLst/>
                <a:uLnTx/>
                <a:uFillTx/>
                <a:latin typeface="方正兰亭粗黑简体" pitchFamily="2" charset="-122"/>
                <a:ea typeface="方正兰亭粗黑简体" pitchFamily="2" charset="-122"/>
                <a:cs typeface="+mn-cs"/>
              </a:rPr>
              <a:t>二、</a:t>
            </a:r>
            <a:r>
              <a:rPr kumimoji="0" lang="zh-CN" altLang="en-US" sz="3600" b="0" i="0" u="none" strike="noStrike" kern="1200" cap="none" spc="0" normalizeH="0" baseline="0" noProof="0" dirty="0" smtClean="0">
                <a:ln>
                  <a:noFill/>
                </a:ln>
                <a:solidFill>
                  <a:schemeClr val="bg1"/>
                </a:solidFill>
                <a:effectLst/>
                <a:uLnTx/>
                <a:uFillTx/>
                <a:latin typeface="方正兰亭粗黑简体" pitchFamily="2" charset="-122"/>
                <a:ea typeface="方正兰亭粗黑简体" pitchFamily="2" charset="-122"/>
                <a:cs typeface="+mj-cs"/>
              </a:rPr>
              <a:t>自适应均衡器</a:t>
            </a:r>
            <a:r>
              <a:rPr kumimoji="0" lang="zh-CN" altLang="en-US" sz="3600" b="0" i="0" u="none" strike="noStrike" kern="1200" cap="none" spc="0" normalizeH="0" baseline="0" noProof="0" dirty="0" smtClean="0">
                <a:ln>
                  <a:noFill/>
                </a:ln>
                <a:solidFill>
                  <a:schemeClr val="bg1"/>
                </a:solidFill>
                <a:effectLst/>
                <a:uLnTx/>
                <a:uFillTx/>
                <a:latin typeface="方正兰亭粗黑简体" pitchFamily="2" charset="-122"/>
                <a:ea typeface="方正兰亭粗黑简体" pitchFamily="2" charset="-122"/>
                <a:cs typeface="+mn-cs"/>
              </a:rPr>
              <a:t>工作过程</a:t>
            </a:r>
            <a:endParaRPr kumimoji="0" lang="zh-CN" altLang="en-US" sz="3600" b="0" i="0" u="none" strike="noStrike" kern="1200" cap="none" spc="0" normalizeH="0" baseline="0" noProof="0" dirty="0" smtClean="0">
              <a:ln>
                <a:noFill/>
              </a:ln>
              <a:solidFill>
                <a:schemeClr val="bg1"/>
              </a:solidFill>
              <a:effectLst/>
              <a:uLnTx/>
              <a:uFillTx/>
              <a:latin typeface="方正兰亭粗黑简体" pitchFamily="2" charset="-122"/>
              <a:ea typeface="方正兰亭粗黑简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114452" y="300022"/>
            <a:ext cx="7315200" cy="914400"/>
          </a:xfrm>
        </p:spPr>
        <p:txBody>
          <a:bodyPr>
            <a:normAutofit/>
          </a:bodyPr>
          <a:lstStyle/>
          <a:p>
            <a:pPr eaLnBrk="1" hangingPunct="1">
              <a:defRPr/>
            </a:pPr>
            <a:r>
              <a:rPr lang="zh-CN" altLang="en-US" sz="3600" dirty="0" smtClean="0">
                <a:solidFill>
                  <a:schemeClr val="bg1"/>
                </a:solidFill>
                <a:latin typeface="方正兰亭粗黑简体" pitchFamily="2" charset="-122"/>
                <a:ea typeface="方正兰亭粗黑简体" pitchFamily="2" charset="-122"/>
                <a:cs typeface="+mn-cs"/>
              </a:rPr>
              <a:t>一、抗衰落技术的基本原理</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176131" name="Rectangle 3"/>
          <p:cNvSpPr>
            <a:spLocks noGrp="1" noChangeArrowheads="1"/>
          </p:cNvSpPr>
          <p:nvPr>
            <p:ph type="body" idx="1"/>
          </p:nvPr>
        </p:nvSpPr>
        <p:spPr>
          <a:xfrm>
            <a:off x="508068" y="476109"/>
            <a:ext cx="7772400" cy="4933950"/>
          </a:xfrm>
        </p:spPr>
        <p:txBody>
          <a:bodyPr>
            <a:normAutofit/>
          </a:bodyPr>
          <a:lstStyle/>
          <a:p>
            <a:pPr eaLnBrk="1" hangingPunct="1">
              <a:lnSpc>
                <a:spcPct val="180000"/>
              </a:lnSpc>
              <a:buClr>
                <a:schemeClr val="accent1">
                  <a:lumMod val="75000"/>
                </a:schemeClr>
              </a:buClr>
              <a:buNone/>
              <a:defRPr/>
            </a:pPr>
            <a:r>
              <a:rPr lang="zh-CN" altLang="en-US" sz="2800" dirty="0" smtClean="0">
                <a:solidFill>
                  <a:srgbClr val="000099"/>
                </a:solidFill>
                <a:latin typeface="方正大黑简体" pitchFamily="2" charset="-122"/>
                <a:ea typeface="方正大黑简体" pitchFamily="2" charset="-122"/>
              </a:rPr>
              <a:t>   </a:t>
            </a:r>
            <a:r>
              <a:rPr lang="zh-CN" altLang="en-US" sz="2800" b="1" dirty="0" smtClean="0">
                <a:latin typeface="方正大黑简体" pitchFamily="2" charset="-122"/>
                <a:ea typeface="方正大黑简体" pitchFamily="2" charset="-122"/>
              </a:rPr>
              <a:t>回顾移动信道特性 </a:t>
            </a:r>
            <a:endParaRPr lang="zh-CN" altLang="en-US" sz="2800" b="1" dirty="0" smtClean="0">
              <a:latin typeface="方正大黑简体" pitchFamily="2" charset="-122"/>
              <a:ea typeface="方正大黑简体" pitchFamily="2" charset="-122"/>
            </a:endParaRPr>
          </a:p>
          <a:p>
            <a:pPr eaLnBrk="1" hangingPunct="1">
              <a:lnSpc>
                <a:spcPct val="100000"/>
              </a:lnSpc>
              <a:buClr>
                <a:schemeClr val="accent1">
                  <a:lumMod val="75000"/>
                </a:schemeClr>
              </a:buClr>
              <a:buFont typeface="Wingdings" panose="05000000000000000000" pitchFamily="2" charset="2"/>
              <a:buNone/>
              <a:defRPr/>
            </a:pPr>
            <a:r>
              <a:rPr lang="zh-CN" altLang="en-US" sz="3200" dirty="0" smtClean="0">
                <a:latin typeface="方正大黑简体" pitchFamily="2" charset="-122"/>
                <a:ea typeface="方正大黑简体" pitchFamily="2" charset="-122"/>
              </a:rPr>
              <a:t> </a:t>
            </a:r>
            <a:endParaRPr lang="en-US" altLang="zh-CN" sz="3200" dirty="0" smtClean="0">
              <a:latin typeface="方正大黑简体" pitchFamily="2" charset="-122"/>
              <a:ea typeface="方正大黑简体" pitchFamily="2" charset="-122"/>
            </a:endParaRPr>
          </a:p>
          <a:p>
            <a:pPr lvl="1">
              <a:lnSpc>
                <a:spcPct val="150000"/>
              </a:lnSpc>
              <a:spcBef>
                <a:spcPts val="1200"/>
              </a:spcBef>
              <a:buClr>
                <a:srgbClr val="FF0000"/>
              </a:buClr>
              <a:buFont typeface="Wingdings" panose="05000000000000000000" pitchFamily="2" charset="2"/>
              <a:buChar char="ü"/>
              <a:defRPr/>
            </a:pPr>
            <a:r>
              <a:rPr lang="zh-CN" altLang="en-US" sz="2400" dirty="0" smtClean="0">
                <a:solidFill>
                  <a:srgbClr val="0000FF"/>
                </a:solidFill>
                <a:latin typeface="方正大黑简体" pitchFamily="2" charset="-122"/>
                <a:ea typeface="方正大黑简体" pitchFamily="2" charset="-122"/>
              </a:rPr>
              <a:t> </a:t>
            </a:r>
            <a:r>
              <a:rPr lang="zh-CN" altLang="en-US" sz="2400" b="1" dirty="0" smtClean="0">
                <a:latin typeface="方正大黑简体" pitchFamily="2" charset="-122"/>
                <a:ea typeface="方正大黑简体" pitchFamily="2" charset="-122"/>
              </a:rPr>
              <a:t>自由空间传播损耗</a:t>
            </a:r>
            <a:r>
              <a:rPr lang="zh-CN" altLang="en-US" sz="2400" b="1" dirty="0" smtClean="0">
                <a:latin typeface="方正大黑简体" pitchFamily="2" charset="-122"/>
                <a:ea typeface="方正大黑简体" pitchFamily="2" charset="-122"/>
                <a:cs typeface="Times New Roman" panose="02020603050405020304" pitchFamily="18" charset="0"/>
              </a:rPr>
              <a:t>|</a:t>
            </a:r>
            <a:r>
              <a:rPr lang="en-US" altLang="zh-CN" sz="2400" b="1" dirty="0" smtClean="0">
                <a:latin typeface="方正大黑简体" pitchFamily="2" charset="-122"/>
                <a:ea typeface="方正大黑简体" pitchFamily="2" charset="-122"/>
                <a:cs typeface="Times New Roman" panose="02020603050405020304" pitchFamily="18" charset="0"/>
              </a:rPr>
              <a:t>d|</a:t>
            </a:r>
            <a:r>
              <a:rPr lang="en-US" altLang="zh-CN" sz="2400" b="1" baseline="30000" dirty="0" smtClean="0">
                <a:latin typeface="方正大黑简体" pitchFamily="2" charset="-122"/>
                <a:ea typeface="方正大黑简体" pitchFamily="2" charset="-122"/>
                <a:cs typeface="Times New Roman" panose="02020603050405020304" pitchFamily="18" charset="0"/>
              </a:rPr>
              <a:t>-n </a:t>
            </a:r>
            <a:r>
              <a:rPr lang="zh-CN" altLang="en-US" sz="2400" b="1" dirty="0" smtClean="0">
                <a:latin typeface="方正大黑简体" pitchFamily="2" charset="-122"/>
                <a:ea typeface="方正大黑简体" pitchFamily="2" charset="-122"/>
              </a:rPr>
              <a:t>；</a:t>
            </a:r>
            <a:endParaRPr lang="zh-CN" altLang="en-US" sz="2400" b="1" dirty="0" smtClean="0">
              <a:latin typeface="方正大黑简体" pitchFamily="2" charset="-122"/>
              <a:ea typeface="方正大黑简体" pitchFamily="2" charset="-122"/>
            </a:endParaRPr>
          </a:p>
          <a:p>
            <a:pPr lvl="1">
              <a:lnSpc>
                <a:spcPct val="150000"/>
              </a:lnSpc>
              <a:spcBef>
                <a:spcPts val="1200"/>
              </a:spcBef>
              <a:buClr>
                <a:srgbClr val="FF0000"/>
              </a:buClr>
              <a:buFont typeface="Wingdings" panose="05000000000000000000" pitchFamily="2" charset="2"/>
              <a:buChar char="ü"/>
              <a:defRPr/>
            </a:pPr>
            <a:r>
              <a:rPr lang="en-US" altLang="zh-CN" sz="2400" dirty="0" smtClean="0">
                <a:solidFill>
                  <a:srgbClr val="0000FF"/>
                </a:solidFill>
                <a:latin typeface="方正大黑简体" pitchFamily="2" charset="-122"/>
                <a:ea typeface="方正大黑简体" pitchFamily="2" charset="-122"/>
                <a:cs typeface="Times New Roman" panose="02020603050405020304" pitchFamily="18" charset="0"/>
              </a:rPr>
              <a:t> </a:t>
            </a:r>
            <a:r>
              <a:rPr lang="en-US" altLang="zh-CN" sz="2400" b="1" dirty="0">
                <a:latin typeface="方正大黑简体" pitchFamily="2" charset="-122"/>
                <a:ea typeface="方正大黑简体" pitchFamily="2" charset="-122"/>
              </a:rPr>
              <a:t>S(d)</a:t>
            </a:r>
            <a:r>
              <a:rPr lang="zh-CN" altLang="en-US" sz="2400" b="1" dirty="0">
                <a:latin typeface="方正大黑简体" pitchFamily="2" charset="-122"/>
                <a:ea typeface="方正大黑简体" pitchFamily="2" charset="-122"/>
              </a:rPr>
              <a:t>阴影衰落：地形起伏、建筑物及障碍物的遮蔽引起； </a:t>
            </a:r>
            <a:endParaRPr lang="zh-CN" altLang="en-US" sz="2400" b="1" dirty="0">
              <a:latin typeface="方正大黑简体" pitchFamily="2" charset="-122"/>
              <a:ea typeface="方正大黑简体" pitchFamily="2" charset="-122"/>
            </a:endParaRPr>
          </a:p>
          <a:p>
            <a:pPr lvl="1">
              <a:lnSpc>
                <a:spcPct val="150000"/>
              </a:lnSpc>
              <a:spcBef>
                <a:spcPts val="1200"/>
              </a:spcBef>
              <a:buClr>
                <a:srgbClr val="FF0000"/>
              </a:buClr>
              <a:buFont typeface="Wingdings" panose="05000000000000000000" pitchFamily="2" charset="2"/>
              <a:buChar char="ü"/>
              <a:defRPr/>
            </a:pPr>
            <a:r>
              <a:rPr lang="en-US" altLang="zh-CN" sz="2400" dirty="0" smtClean="0">
                <a:solidFill>
                  <a:srgbClr val="0000FF"/>
                </a:solidFill>
                <a:latin typeface="方正大黑简体" pitchFamily="2" charset="-122"/>
                <a:ea typeface="方正大黑简体" pitchFamily="2" charset="-122"/>
                <a:cs typeface="Times New Roman" panose="02020603050405020304" pitchFamily="18" charset="0"/>
              </a:rPr>
              <a:t> </a:t>
            </a:r>
            <a:r>
              <a:rPr lang="en-US" altLang="zh-CN" sz="2400" b="1" dirty="0">
                <a:latin typeface="方正大黑简体" pitchFamily="2" charset="-122"/>
                <a:ea typeface="方正大黑简体" pitchFamily="2" charset="-122"/>
              </a:rPr>
              <a:t>R(d) </a:t>
            </a:r>
            <a:r>
              <a:rPr lang="zh-CN" altLang="en-US" sz="2400" b="1" dirty="0">
                <a:latin typeface="方正大黑简体" pitchFamily="2" charset="-122"/>
                <a:ea typeface="方正大黑简体" pitchFamily="2" charset="-122"/>
              </a:rPr>
              <a:t>多径衰落：多径时延及多普勒频移。 </a:t>
            </a:r>
            <a:endParaRPr lang="zh-CN" altLang="en-US" sz="2400" b="1" dirty="0">
              <a:latin typeface="方正大黑简体" pitchFamily="2" charset="-122"/>
              <a:ea typeface="方正大黑简体" pitchFamily="2" charset="-122"/>
            </a:endParaRPr>
          </a:p>
          <a:p>
            <a:pPr lvl="1" eaLnBrk="1" hangingPunct="1">
              <a:lnSpc>
                <a:spcPct val="180000"/>
              </a:lnSpc>
              <a:buClr>
                <a:schemeClr val="accent1">
                  <a:lumMod val="75000"/>
                </a:schemeClr>
              </a:buClr>
              <a:buFont typeface="Wingdings" panose="05000000000000000000" pitchFamily="2" charset="2"/>
              <a:buChar char="ü"/>
              <a:defRPr/>
            </a:pPr>
            <a:endParaRPr lang="zh-CN" altLang="en-US" sz="2800" dirty="0" smtClean="0">
              <a:latin typeface="方正大黑简体" pitchFamily="2" charset="-122"/>
              <a:ea typeface="方正大黑简体" pitchFamily="2" charset="-122"/>
            </a:endParaRPr>
          </a:p>
        </p:txBody>
      </p:sp>
      <p:graphicFrame>
        <p:nvGraphicFramePr>
          <p:cNvPr id="28678" name="Object 2"/>
          <p:cNvGraphicFramePr>
            <a:graphicFrameLocks noChangeAspect="1"/>
          </p:cNvGraphicFramePr>
          <p:nvPr/>
        </p:nvGraphicFramePr>
        <p:xfrm>
          <a:off x="1928794" y="1343266"/>
          <a:ext cx="3371850" cy="615950"/>
        </p:xfrm>
        <a:graphic>
          <a:graphicData uri="http://schemas.openxmlformats.org/presentationml/2006/ole">
            <mc:AlternateContent xmlns:mc="http://schemas.openxmlformats.org/markup-compatibility/2006">
              <mc:Choice xmlns:v="urn:schemas-microsoft-com:vml" Requires="v">
                <p:oleObj spid="_x0000_s139304" name="Equation" r:id="rId1" imgW="1511300" imgH="279400" progId="Equation.DSMT4">
                  <p:embed/>
                </p:oleObj>
              </mc:Choice>
              <mc:Fallback>
                <p:oleObj name="Equation" r:id="rId1" imgW="1511300" imgH="279400" progId="Equation.DSMT4">
                  <p:embed/>
                  <p:pic>
                    <p:nvPicPr>
                      <p:cNvPr id="0" name="图片 139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794" y="1343266"/>
                        <a:ext cx="33718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1928794" y="5143512"/>
            <a:ext cx="4185761" cy="533095"/>
          </a:xfrm>
          <a:prstGeom prst="rect">
            <a:avLst/>
          </a:prstGeom>
        </p:spPr>
        <p:txBody>
          <a:bodyPr wrap="none">
            <a:spAutoFit/>
          </a:bodyPr>
          <a:lstStyle/>
          <a:p>
            <a:pPr>
              <a:lnSpc>
                <a:spcPct val="130000"/>
              </a:lnSpc>
            </a:pPr>
            <a:r>
              <a:rPr lang="zh-CN" altLang="en-US" sz="2400" dirty="0" smtClean="0">
                <a:solidFill>
                  <a:srgbClr val="FF0000"/>
                </a:solidFill>
                <a:latin typeface="方正兰亭粗黑简体" pitchFamily="2" charset="-122"/>
                <a:ea typeface="方正兰亭粗黑简体" pitchFamily="2" charset="-122"/>
              </a:rPr>
              <a:t>思考：</a:t>
            </a:r>
            <a:r>
              <a:rPr lang="zh-CN" altLang="en-US" sz="2400" dirty="0" smtClean="0">
                <a:solidFill>
                  <a:srgbClr val="0000FF"/>
                </a:solidFill>
                <a:latin typeface="方正兰亭粗黑简体" pitchFamily="2" charset="-122"/>
                <a:ea typeface="方正兰亭粗黑简体" pitchFamily="2" charset="-122"/>
              </a:rPr>
              <a:t>对信号的影响有多大？</a:t>
            </a:r>
            <a:endParaRPr lang="zh-CN" altLang="en-US" sz="2400" dirty="0" smtClean="0">
              <a:solidFill>
                <a:srgbClr val="0000FF"/>
              </a:solidFill>
              <a:latin typeface="方正兰亭粗黑简体" pitchFamily="2" charset="-122"/>
              <a:ea typeface="方正兰亭粗黑简体" pitchFamily="2" charset="-122"/>
            </a:endParaRPr>
          </a:p>
        </p:txBody>
      </p:sp>
      <p:grpSp>
        <p:nvGrpSpPr>
          <p:cNvPr id="10" name="组合 9"/>
          <p:cNvGrpSpPr/>
          <p:nvPr/>
        </p:nvGrpSpPr>
        <p:grpSpPr>
          <a:xfrm>
            <a:off x="5339029" y="3429000"/>
            <a:ext cx="1949698" cy="532646"/>
            <a:chOff x="6072198" y="1878698"/>
            <a:chExt cx="1949698" cy="532646"/>
          </a:xfrm>
        </p:grpSpPr>
        <p:sp>
          <p:nvSpPr>
            <p:cNvPr id="11" name="矩形 10"/>
            <p:cNvSpPr/>
            <p:nvPr/>
          </p:nvSpPr>
          <p:spPr>
            <a:xfrm>
              <a:off x="6606124" y="1878698"/>
              <a:ext cx="1415772" cy="532646"/>
            </a:xfrm>
            <a:prstGeom prst="rect">
              <a:avLst/>
            </a:prstGeom>
          </p:spPr>
          <p:txBody>
            <a:bodyPr wrap="none">
              <a:spAutoFit/>
            </a:bodyPr>
            <a:lstStyle/>
            <a:p>
              <a:pPr>
                <a:lnSpc>
                  <a:spcPct val="130000"/>
                </a:lnSpc>
              </a:pPr>
              <a:r>
                <a:rPr lang="zh-CN" altLang="en-US" sz="2400" dirty="0" smtClean="0">
                  <a:solidFill>
                    <a:srgbClr val="FF0000"/>
                  </a:solidFill>
                  <a:latin typeface="方正兰亭粗黑简体" pitchFamily="2" charset="-122"/>
                  <a:ea typeface="方正兰亭粗黑简体" pitchFamily="2" charset="-122"/>
                </a:rPr>
                <a:t>衰落余量</a:t>
              </a:r>
              <a:endParaRPr lang="zh-CN" altLang="en-US" sz="2400" dirty="0" smtClean="0">
                <a:solidFill>
                  <a:srgbClr val="FF0000"/>
                </a:solidFill>
                <a:latin typeface="方正兰亭粗黑简体" pitchFamily="2" charset="-122"/>
                <a:ea typeface="方正兰亭粗黑简体" pitchFamily="2" charset="-122"/>
              </a:endParaRPr>
            </a:p>
          </p:txBody>
        </p:sp>
        <p:sp>
          <p:nvSpPr>
            <p:cNvPr id="12" name="右箭头 11"/>
            <p:cNvSpPr/>
            <p:nvPr/>
          </p:nvSpPr>
          <p:spPr>
            <a:xfrm>
              <a:off x="6072198" y="2071678"/>
              <a:ext cx="500066" cy="214314"/>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方正兰亭粗黑简体" pitchFamily="2" charset="-122"/>
                <a:ea typeface="方正兰亭粗黑简体" pitchFamily="2" charset="-122"/>
              </a:endParaRPr>
            </a:p>
          </p:txBody>
        </p:sp>
      </p:grpSp>
      <p:grpSp>
        <p:nvGrpSpPr>
          <p:cNvPr id="13" name="组合 12"/>
          <p:cNvGrpSpPr/>
          <p:nvPr/>
        </p:nvGrpSpPr>
        <p:grpSpPr>
          <a:xfrm>
            <a:off x="5220072" y="2070718"/>
            <a:ext cx="2565251" cy="572464"/>
            <a:chOff x="6072198" y="1878698"/>
            <a:chExt cx="2565251" cy="572464"/>
          </a:xfrm>
        </p:grpSpPr>
        <p:sp>
          <p:nvSpPr>
            <p:cNvPr id="14" name="矩形 13"/>
            <p:cNvSpPr/>
            <p:nvPr/>
          </p:nvSpPr>
          <p:spPr>
            <a:xfrm>
              <a:off x="6606124" y="1878698"/>
              <a:ext cx="2031325" cy="572464"/>
            </a:xfrm>
            <a:prstGeom prst="rect">
              <a:avLst/>
            </a:prstGeom>
          </p:spPr>
          <p:txBody>
            <a:bodyPr wrap="none">
              <a:spAutoFit/>
            </a:bodyPr>
            <a:lstStyle/>
            <a:p>
              <a:pPr>
                <a:lnSpc>
                  <a:spcPct val="130000"/>
                </a:lnSpc>
              </a:pPr>
              <a:r>
                <a:rPr lang="zh-CN" altLang="en-US" sz="2400" dirty="0" smtClean="0">
                  <a:solidFill>
                    <a:srgbClr val="FF0000"/>
                  </a:solidFill>
                  <a:latin typeface="方正兰亭粗黑简体" pitchFamily="2" charset="-122"/>
                  <a:ea typeface="方正兰亭粗黑简体" pitchFamily="2" charset="-122"/>
                </a:rPr>
                <a:t>增大发射功率</a:t>
              </a:r>
              <a:endParaRPr lang="zh-CN" altLang="en-US" sz="2400" dirty="0" smtClean="0">
                <a:solidFill>
                  <a:srgbClr val="FF0000"/>
                </a:solidFill>
                <a:latin typeface="方正兰亭粗黑简体" pitchFamily="2" charset="-122"/>
                <a:ea typeface="方正兰亭粗黑简体" pitchFamily="2" charset="-122"/>
              </a:endParaRPr>
            </a:p>
          </p:txBody>
        </p:sp>
        <p:sp>
          <p:nvSpPr>
            <p:cNvPr id="15" name="右箭头 14"/>
            <p:cNvSpPr/>
            <p:nvPr/>
          </p:nvSpPr>
          <p:spPr>
            <a:xfrm>
              <a:off x="6072198" y="2071678"/>
              <a:ext cx="500066" cy="214314"/>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方正兰亭粗黑简体" pitchFamily="2" charset="-122"/>
                <a:ea typeface="方正兰亭粗黑简体" pitchFamily="2" charset="-122"/>
              </a:endParaRPr>
            </a:p>
          </p:txBody>
        </p:sp>
      </p:grpSp>
      <p:sp>
        <p:nvSpPr>
          <p:cNvPr id="16" name="矩形 15"/>
          <p:cNvSpPr/>
          <p:nvPr/>
        </p:nvSpPr>
        <p:spPr>
          <a:xfrm>
            <a:off x="1857356" y="5715016"/>
            <a:ext cx="5073825" cy="572464"/>
          </a:xfrm>
          <a:prstGeom prst="rect">
            <a:avLst/>
          </a:prstGeom>
        </p:spPr>
        <p:txBody>
          <a:bodyPr wrap="none">
            <a:spAutoFit/>
          </a:bodyPr>
          <a:lstStyle/>
          <a:p>
            <a:pPr>
              <a:lnSpc>
                <a:spcPct val="130000"/>
              </a:lnSpc>
            </a:pPr>
            <a:r>
              <a:rPr lang="zh-CN" altLang="en-US" sz="2400" dirty="0" smtClean="0">
                <a:solidFill>
                  <a:srgbClr val="FF0000"/>
                </a:solidFill>
                <a:latin typeface="方正兰亭粗黑简体" pitchFamily="2" charset="-122"/>
                <a:ea typeface="方正兰亭粗黑简体" pitchFamily="2" charset="-122"/>
              </a:rPr>
              <a:t>可达</a:t>
            </a:r>
            <a:r>
              <a:rPr lang="en-US" altLang="zh-CN" sz="2400" dirty="0" smtClean="0">
                <a:solidFill>
                  <a:srgbClr val="FF0000"/>
                </a:solidFill>
                <a:latin typeface="方正兰亭粗黑简体" pitchFamily="2" charset="-122"/>
                <a:ea typeface="方正兰亭粗黑简体" pitchFamily="2" charset="-122"/>
              </a:rPr>
              <a:t>40</a:t>
            </a:r>
            <a:r>
              <a:rPr lang="zh-CN" altLang="en-US" sz="2400" dirty="0" smtClean="0">
                <a:solidFill>
                  <a:srgbClr val="FF0000"/>
                </a:solidFill>
                <a:latin typeface="方正兰亭粗黑简体" pitchFamily="2" charset="-122"/>
                <a:ea typeface="方正兰亭粗黑简体" pitchFamily="2" charset="-122"/>
              </a:rPr>
              <a:t>～</a:t>
            </a:r>
            <a:r>
              <a:rPr lang="en-US" altLang="zh-CN" sz="2400" dirty="0" smtClean="0">
                <a:solidFill>
                  <a:srgbClr val="FF0000"/>
                </a:solidFill>
                <a:latin typeface="方正兰亭粗黑简体" pitchFamily="2" charset="-122"/>
                <a:ea typeface="方正兰亭粗黑简体" pitchFamily="2" charset="-122"/>
              </a:rPr>
              <a:t>50dB</a:t>
            </a:r>
            <a:r>
              <a:rPr lang="zh-CN" altLang="en-US" sz="2400" dirty="0" smtClean="0">
                <a:solidFill>
                  <a:srgbClr val="FF0000"/>
                </a:solidFill>
                <a:latin typeface="方正兰亭粗黑简体" pitchFamily="2" charset="-122"/>
                <a:ea typeface="方正兰亭粗黑简体" pitchFamily="2" charset="-122"/>
              </a:rPr>
              <a:t>，偶尔可达</a:t>
            </a:r>
            <a:r>
              <a:rPr lang="en-US" altLang="zh-CN" sz="2400" dirty="0" smtClean="0">
                <a:solidFill>
                  <a:srgbClr val="FF0000"/>
                </a:solidFill>
                <a:latin typeface="方正兰亭粗黑简体" pitchFamily="2" charset="-122"/>
                <a:ea typeface="方正兰亭粗黑简体" pitchFamily="2" charset="-122"/>
              </a:rPr>
              <a:t>80dB</a:t>
            </a:r>
            <a:r>
              <a:rPr lang="zh-CN" altLang="en-US" sz="2400" dirty="0" smtClean="0">
                <a:solidFill>
                  <a:srgbClr val="FF0000"/>
                </a:solidFill>
                <a:latin typeface="方正兰亭粗黑简体" pitchFamily="2" charset="-122"/>
                <a:ea typeface="方正兰亭粗黑简体" pitchFamily="2" charset="-122"/>
              </a:rPr>
              <a:t>！</a:t>
            </a:r>
            <a:endParaRPr lang="zh-CN" altLang="en-US" sz="2400" dirty="0" smtClean="0">
              <a:solidFill>
                <a:srgbClr val="FF0000"/>
              </a:solidFill>
              <a:latin typeface="方正兰亭粗黑简体" pitchFamily="2" charset="-122"/>
              <a:ea typeface="方正兰亭粗黑简体" pitchFamily="2" charset="-122"/>
            </a:endParaRPr>
          </a:p>
        </p:txBody>
      </p:sp>
      <p:sp>
        <p:nvSpPr>
          <p:cNvPr id="6" name="AutoShape 8"/>
          <p:cNvSpPr>
            <a:spLocks noChangeArrowheads="1"/>
          </p:cNvSpPr>
          <p:nvPr/>
        </p:nvSpPr>
        <p:spPr bwMode="auto">
          <a:xfrm>
            <a:off x="755576" y="5167896"/>
            <a:ext cx="7848872" cy="1143008"/>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lvl="1">
              <a:lnSpc>
                <a:spcPct val="130000"/>
              </a:lnSpc>
              <a:buClr>
                <a:srgbClr val="FF0000"/>
              </a:buClr>
              <a:defRPr/>
            </a:pPr>
            <a:r>
              <a:rPr lang="zh-CN" altLang="en-US" sz="2800" dirty="0" smtClean="0">
                <a:solidFill>
                  <a:srgbClr val="002060"/>
                </a:solidFill>
                <a:latin typeface="方正大黑简体" pitchFamily="2" charset="-122"/>
                <a:ea typeface="方正大黑简体" pitchFamily="2" charset="-122"/>
              </a:rPr>
              <a:t>   </a:t>
            </a:r>
            <a:r>
              <a:rPr lang="zh-CN" altLang="en-US" sz="2800" dirty="0" smtClean="0">
                <a:solidFill>
                  <a:schemeClr val="tx1"/>
                </a:solidFill>
                <a:latin typeface="方正大黑简体" pitchFamily="2" charset="-122"/>
                <a:ea typeface="方正大黑简体" pitchFamily="2" charset="-122"/>
              </a:rPr>
              <a:t>需要利用信号处理技术改进移动信道的链路传输性能！</a:t>
            </a:r>
            <a:endParaRPr lang="zh-CN" altLang="en-US" sz="2800" dirty="0">
              <a:solidFill>
                <a:schemeClr val="tx1"/>
              </a:solidFill>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176131">
                                            <p:txEl>
                                              <p:pRg st="2" end="2"/>
                                            </p:txEl>
                                          </p:spTgt>
                                        </p:tgtEl>
                                        <p:attrNameLst>
                                          <p:attrName>style.visibility</p:attrName>
                                        </p:attrNameLst>
                                      </p:cBhvr>
                                      <p:to>
                                        <p:strVal val="visible"/>
                                      </p:to>
                                    </p:set>
                                    <p:anim calcmode="discrete" valueType="clr">
                                      <p:cBhvr override="childStyle">
                                        <p:cTn id="12" dur="80"/>
                                        <p:tgtEl>
                                          <p:spTgt spid="17613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76131">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176131">
                                            <p:txEl>
                                              <p:pRg st="2" end="2"/>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lide(from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176131">
                                            <p:txEl>
                                              <p:pRg st="3" end="3"/>
                                            </p:txEl>
                                          </p:spTgt>
                                        </p:tgtEl>
                                        <p:attrNameLst>
                                          <p:attrName>style.visibility</p:attrName>
                                        </p:attrNameLst>
                                      </p:cBhvr>
                                      <p:to>
                                        <p:strVal val="visible"/>
                                      </p:to>
                                    </p:set>
                                    <p:anim calcmode="discrete" valueType="clr">
                                      <p:cBhvr override="childStyle">
                                        <p:cTn id="24" dur="80"/>
                                        <p:tgtEl>
                                          <p:spTgt spid="17613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76131">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176131">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lide(from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176131">
                                            <p:txEl>
                                              <p:pRg st="4" end="4"/>
                                            </p:txEl>
                                          </p:spTgt>
                                        </p:tgtEl>
                                        <p:attrNameLst>
                                          <p:attrName>style.visibility</p:attrName>
                                        </p:attrNameLst>
                                      </p:cBhvr>
                                      <p:to>
                                        <p:strVal val="visible"/>
                                      </p:to>
                                    </p:set>
                                    <p:anim calcmode="discrete" valueType="clr">
                                      <p:cBhvr override="childStyle">
                                        <p:cTn id="36" dur="80"/>
                                        <p:tgtEl>
                                          <p:spTgt spid="17613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76131">
                                            <p:txEl>
                                              <p:pRg st="4" end="4"/>
                                            </p:txEl>
                                          </p:spTgt>
                                        </p:tgtEl>
                                        <p:attrNameLst>
                                          <p:attrName>fillcolor</p:attrName>
                                        </p:attrNameLst>
                                      </p:cBhvr>
                                      <p:tavLst>
                                        <p:tav tm="0">
                                          <p:val>
                                            <p:clrVal>
                                              <a:schemeClr val="accent2"/>
                                            </p:clrVal>
                                          </p:val>
                                        </p:tav>
                                        <p:tav tm="50000">
                                          <p:val>
                                            <p:clrVal>
                                              <a:schemeClr val="hlink"/>
                                            </p:clrVal>
                                          </p:val>
                                        </p:tav>
                                      </p:tavLst>
                                    </p:anim>
                                    <p:set>
                                      <p:cBhvr>
                                        <p:cTn id="38" dur="80"/>
                                        <p:tgtEl>
                                          <p:spTgt spid="176131">
                                            <p:txEl>
                                              <p:pRg st="4" end="4"/>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idx="1"/>
          </p:nvPr>
        </p:nvSpPr>
        <p:spPr>
          <a:xfrm>
            <a:off x="467544" y="404664"/>
            <a:ext cx="7786688" cy="4714875"/>
          </a:xfrm>
        </p:spPr>
        <p:txBody>
          <a:bodyPr/>
          <a:lstStyle/>
          <a:p>
            <a:pPr>
              <a:lnSpc>
                <a:spcPct val="150000"/>
              </a:lnSpc>
              <a:buNone/>
              <a:defRPr/>
            </a:pPr>
            <a:r>
              <a:rPr lang="en-US" altLang="zh-CN" sz="2800" b="1" dirty="0">
                <a:latin typeface="方正兰亭粗黑简体" pitchFamily="2" charset="-122"/>
                <a:ea typeface="方正兰亭粗黑简体" pitchFamily="2" charset="-122"/>
              </a:rPr>
              <a:t>3.</a:t>
            </a:r>
            <a:r>
              <a:rPr lang="zh-CN" altLang="en-US" sz="2800" b="1" dirty="0">
                <a:latin typeface="方正兰亭粗黑简体" pitchFamily="2" charset="-122"/>
                <a:ea typeface="方正兰亭粗黑简体" pitchFamily="2" charset="-122"/>
              </a:rPr>
              <a:t>均衡器的分类</a:t>
            </a:r>
            <a:endParaRPr lang="en-US" altLang="zh-CN" sz="2800" dirty="0" smtClean="0">
              <a:solidFill>
                <a:srgbClr val="000099"/>
              </a:solidFill>
              <a:latin typeface="方正大黑简体" pitchFamily="2" charset="-122"/>
              <a:ea typeface="方正大黑简体" pitchFamily="2" charset="-122"/>
            </a:endParaRPr>
          </a:p>
          <a:p>
            <a:pPr>
              <a:lnSpc>
                <a:spcPct val="150000"/>
              </a:lnSpc>
              <a:buNone/>
              <a:defRPr/>
            </a:pPr>
            <a:r>
              <a:rPr lang="en-US" altLang="zh-CN" sz="2800" b="1" dirty="0" smtClean="0">
                <a:latin typeface="方正大黑简体" pitchFamily="2" charset="-122"/>
                <a:ea typeface="方正大黑简体" pitchFamily="2" charset="-122"/>
              </a:rPr>
              <a:t>1</a:t>
            </a:r>
            <a:r>
              <a:rPr lang="zh-CN" altLang="en-US" sz="2800" b="1" dirty="0" smtClean="0">
                <a:latin typeface="方正大黑简体" pitchFamily="2" charset="-122"/>
                <a:ea typeface="方正大黑简体" pitchFamily="2" charset="-122"/>
              </a:rPr>
              <a:t>）按照均衡器输出是否用于反馈的分类</a:t>
            </a:r>
            <a:endParaRPr lang="zh-CN" altLang="en-US" sz="2800" b="1" dirty="0" smtClean="0">
              <a:latin typeface="方正大黑简体" pitchFamily="2" charset="-122"/>
              <a:ea typeface="方正大黑简体" pitchFamily="2" charset="-122"/>
            </a:endParaRPr>
          </a:p>
          <a:p>
            <a:pPr lvl="1" eaLnBrk="1" hangingPunct="1">
              <a:lnSpc>
                <a:spcPct val="150000"/>
              </a:lnSpc>
              <a:buClr>
                <a:srgbClr val="3333FF"/>
              </a:buClr>
              <a:buFont typeface="Wingdings" panose="05000000000000000000" pitchFamily="2" charset="2"/>
              <a:buChar char="p"/>
              <a:defRPr/>
            </a:pPr>
            <a:r>
              <a:rPr lang="zh-CN" altLang="en-US" dirty="0" smtClean="0">
                <a:solidFill>
                  <a:srgbClr val="0000FF"/>
                </a:solidFill>
                <a:latin typeface="方正大黑简体" pitchFamily="2" charset="-122"/>
                <a:ea typeface="方正大黑简体" pitchFamily="2" charset="-122"/>
              </a:rPr>
              <a:t> </a:t>
            </a:r>
            <a:r>
              <a:rPr lang="zh-CN" altLang="en-US" b="1" dirty="0" smtClean="0">
                <a:solidFill>
                  <a:srgbClr val="FF0000"/>
                </a:solidFill>
                <a:latin typeface="方正大黑简体" pitchFamily="2" charset="-122"/>
                <a:ea typeface="方正大黑简体" pitchFamily="2" charset="-122"/>
              </a:rPr>
              <a:t>线性均衡：</a:t>
            </a:r>
            <a:r>
              <a:rPr lang="zh-CN" altLang="en-US" b="1" dirty="0" smtClean="0">
                <a:latin typeface="方正大黑简体" pitchFamily="2" charset="-122"/>
                <a:ea typeface="方正大黑简体" pitchFamily="2" charset="-122"/>
              </a:rPr>
              <a:t>均衡器的输出 </a:t>
            </a:r>
            <a:r>
              <a:rPr lang="en-US" altLang="zh-CN" b="1" dirty="0" smtClean="0">
                <a:latin typeface="方正大黑简体" pitchFamily="2" charset="-122"/>
                <a:ea typeface="方正大黑简体" pitchFamily="2" charset="-122"/>
              </a:rPr>
              <a:t>d(t)</a:t>
            </a:r>
            <a:r>
              <a:rPr lang="zh-CN" altLang="en-US" b="1" dirty="0" smtClean="0">
                <a:latin typeface="方正大黑简体" pitchFamily="2" charset="-122"/>
                <a:ea typeface="方正大黑简体" pitchFamily="2" charset="-122"/>
              </a:rPr>
              <a:t>未应用于均衡器的反馈逻辑中。</a:t>
            </a:r>
            <a:endParaRPr lang="zh-CN" altLang="en-US" b="1" dirty="0" smtClean="0">
              <a:latin typeface="方正大黑简体" pitchFamily="2" charset="-122"/>
              <a:ea typeface="方正大黑简体" pitchFamily="2" charset="-122"/>
            </a:endParaRPr>
          </a:p>
          <a:p>
            <a:pPr lvl="1" eaLnBrk="1" hangingPunct="1">
              <a:lnSpc>
                <a:spcPct val="150000"/>
              </a:lnSpc>
              <a:buClr>
                <a:srgbClr val="3333FF"/>
              </a:buClr>
              <a:buFont typeface="Wingdings" panose="05000000000000000000" pitchFamily="2" charset="2"/>
              <a:buChar char="p"/>
              <a:defRPr/>
            </a:pPr>
            <a:r>
              <a:rPr lang="zh-CN" altLang="en-US" dirty="0" smtClean="0">
                <a:solidFill>
                  <a:srgbClr val="0000FF"/>
                </a:solidFill>
                <a:latin typeface="方正大黑简体" pitchFamily="2" charset="-122"/>
                <a:ea typeface="方正大黑简体" pitchFamily="2" charset="-122"/>
              </a:rPr>
              <a:t> </a:t>
            </a:r>
            <a:r>
              <a:rPr lang="zh-CN" altLang="en-US" b="1" dirty="0" smtClean="0">
                <a:solidFill>
                  <a:srgbClr val="FF0000"/>
                </a:solidFill>
                <a:latin typeface="方正大黑简体" pitchFamily="2" charset="-122"/>
                <a:ea typeface="方正大黑简体" pitchFamily="2" charset="-122"/>
              </a:rPr>
              <a:t>非线性均衡：</a:t>
            </a:r>
            <a:r>
              <a:rPr lang="zh-CN" altLang="en-US" b="1" dirty="0" smtClean="0">
                <a:latin typeface="方正大黑简体" pitchFamily="2" charset="-122"/>
                <a:ea typeface="方正大黑简体" pitchFamily="2" charset="-122"/>
              </a:rPr>
              <a:t>均衡器的输出 </a:t>
            </a:r>
            <a:r>
              <a:rPr lang="en-US" altLang="zh-CN" b="1" dirty="0" smtClean="0">
                <a:latin typeface="方正大黑简体" pitchFamily="2" charset="-122"/>
                <a:ea typeface="方正大黑简体" pitchFamily="2" charset="-122"/>
              </a:rPr>
              <a:t>d(t)</a:t>
            </a:r>
            <a:r>
              <a:rPr lang="zh-CN" altLang="en-US" b="1" dirty="0" smtClean="0">
                <a:latin typeface="方正大黑简体" pitchFamily="2" charset="-122"/>
                <a:ea typeface="方正大黑简体" pitchFamily="2" charset="-122"/>
              </a:rPr>
              <a:t>被应用于反馈逻辑中，并影响了均衡器的后续输出。</a:t>
            </a:r>
            <a:endParaRPr lang="zh-CN" altLang="en-US" b="1"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idx="1"/>
          </p:nvPr>
        </p:nvSpPr>
        <p:spPr>
          <a:xfrm>
            <a:off x="531247" y="460727"/>
            <a:ext cx="8143904" cy="4902200"/>
          </a:xfrm>
        </p:spPr>
        <p:txBody>
          <a:bodyPr>
            <a:normAutofit/>
          </a:bodyPr>
          <a:lstStyle/>
          <a:p>
            <a:pPr>
              <a:lnSpc>
                <a:spcPct val="150000"/>
              </a:lnSpc>
              <a:buClr>
                <a:srgbClr val="3333FF"/>
              </a:buClr>
              <a:buFont typeface="Wingdings" panose="05000000000000000000" pitchFamily="2" charset="2"/>
              <a:buChar char="p"/>
              <a:defRPr/>
            </a:pPr>
            <a:r>
              <a:rPr lang="zh-CN" altLang="en-US" sz="2800" b="1" dirty="0" smtClean="0">
                <a:solidFill>
                  <a:srgbClr val="FF0000"/>
                </a:solidFill>
                <a:latin typeface="方正大黑简体" pitchFamily="2" charset="-122"/>
                <a:ea typeface="方正大黑简体" pitchFamily="2" charset="-122"/>
              </a:rPr>
              <a:t>思考：</a:t>
            </a:r>
            <a:r>
              <a:rPr lang="zh-CN" altLang="en-US" sz="2800" b="1" dirty="0" smtClean="0">
                <a:latin typeface="方正大黑简体" pitchFamily="2" charset="-122"/>
                <a:ea typeface="方正大黑简体" pitchFamily="2" charset="-122"/>
              </a:rPr>
              <a:t>线性均衡器和非线性均衡器的适用场合有何区别？</a:t>
            </a:r>
            <a:endParaRPr lang="en-US" altLang="zh-CN" sz="2800" b="1" dirty="0" smtClean="0">
              <a:latin typeface="方正大黑简体" pitchFamily="2" charset="-122"/>
              <a:ea typeface="方正大黑简体" pitchFamily="2" charset="-122"/>
            </a:endParaRPr>
          </a:p>
          <a:p>
            <a:pPr lvl="1">
              <a:lnSpc>
                <a:spcPct val="150000"/>
              </a:lnSpc>
              <a:buClr>
                <a:srgbClr val="FF0000"/>
              </a:buClr>
              <a:buFont typeface="Wingdings" panose="05000000000000000000" pitchFamily="2" charset="2"/>
              <a:buChar char="ü"/>
              <a:defRPr/>
            </a:pPr>
            <a:r>
              <a:rPr lang="zh-CN" altLang="en-US" sz="2400" b="1" dirty="0" smtClean="0">
                <a:latin typeface="方正大黑简体" pitchFamily="2" charset="-122"/>
                <a:ea typeface="方正大黑简体" pitchFamily="2" charset="-122"/>
              </a:rPr>
              <a:t>当信道中有深度频谱衰落时，线性均衡器会对出现深衰落的那段频谱及近旁的频谱产生很大的增益，从而不能有效地补偿信道的衰落特性。</a:t>
            </a:r>
            <a:endParaRPr lang="en-US" altLang="zh-CN" sz="2400" b="1" dirty="0" smtClean="0">
              <a:latin typeface="方正大黑简体" pitchFamily="2" charset="-122"/>
              <a:ea typeface="方正大黑简体" pitchFamily="2" charset="-122"/>
            </a:endParaRPr>
          </a:p>
          <a:p>
            <a:pPr lvl="1">
              <a:lnSpc>
                <a:spcPct val="110000"/>
              </a:lnSpc>
              <a:buClr>
                <a:schemeClr val="accent1">
                  <a:lumMod val="75000"/>
                </a:schemeClr>
              </a:buClr>
              <a:defRPr/>
            </a:pPr>
            <a:endParaRPr lang="zh-CN" altLang="en-US" dirty="0" smtClean="0">
              <a:latin typeface="方正大黑简体" pitchFamily="2" charset="-122"/>
              <a:ea typeface="方正大黑简体" pitchFamily="2" charset="-122"/>
            </a:endParaRPr>
          </a:p>
        </p:txBody>
      </p:sp>
      <p:sp>
        <p:nvSpPr>
          <p:cNvPr id="4" name="AutoShape 8"/>
          <p:cNvSpPr>
            <a:spLocks noChangeArrowheads="1"/>
          </p:cNvSpPr>
          <p:nvPr/>
        </p:nvSpPr>
        <p:spPr bwMode="auto">
          <a:xfrm>
            <a:off x="755576" y="3861048"/>
            <a:ext cx="7632700" cy="1571619"/>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marL="0" lvl="1" fontAlgn="auto">
              <a:lnSpc>
                <a:spcPct val="150000"/>
              </a:lnSpc>
              <a:spcBef>
                <a:spcPct val="20000"/>
              </a:spcBef>
              <a:spcAft>
                <a:spcPts val="0"/>
              </a:spcAft>
              <a:buClr>
                <a:schemeClr val="accent1"/>
              </a:buClr>
              <a:buFont typeface="Wingdings" panose="05000000000000000000" pitchFamily="2" charset="2"/>
              <a:buNone/>
              <a:defRPr/>
            </a:pPr>
            <a:r>
              <a:rPr kumimoji="1" lang="zh-CN" altLang="en-US" sz="2800" kern="0" dirty="0" smtClean="0">
                <a:solidFill>
                  <a:srgbClr val="FF0000"/>
                </a:solidFill>
                <a:latin typeface="方正大黑简体" pitchFamily="2" charset="-122"/>
                <a:ea typeface="方正大黑简体" pitchFamily="2" charset="-122"/>
              </a:rPr>
              <a:t>线性</a:t>
            </a:r>
            <a:r>
              <a:rPr kumimoji="1" lang="zh-CN" altLang="en-US" sz="2800" kern="0" dirty="0">
                <a:solidFill>
                  <a:srgbClr val="FF0000"/>
                </a:solidFill>
                <a:latin typeface="方正大黑简体" pitchFamily="2" charset="-122"/>
                <a:ea typeface="方正大黑简体" pitchFamily="2" charset="-122"/>
              </a:rPr>
              <a:t>均衡器</a:t>
            </a:r>
            <a:r>
              <a:rPr kumimoji="1" lang="zh-CN" altLang="en-US" sz="2800" kern="0" dirty="0">
                <a:solidFill>
                  <a:srgbClr val="002060"/>
                </a:solidFill>
                <a:latin typeface="方正大黑简体" pitchFamily="2" charset="-122"/>
                <a:ea typeface="方正大黑简体" pitchFamily="2" charset="-122"/>
              </a:rPr>
              <a:t>适用于谱衰落较平坦的信道</a:t>
            </a:r>
            <a:r>
              <a:rPr kumimoji="1" lang="zh-CN" altLang="en-US" sz="2800" kern="0" dirty="0" smtClean="0">
                <a:solidFill>
                  <a:srgbClr val="002060"/>
                </a:solidFill>
                <a:latin typeface="方正大黑简体" pitchFamily="2" charset="-122"/>
                <a:ea typeface="方正大黑简体" pitchFamily="2" charset="-122"/>
              </a:rPr>
              <a:t>；</a:t>
            </a:r>
            <a:endParaRPr kumimoji="1" lang="en-US" altLang="zh-CN" sz="2800" kern="0" dirty="0" smtClean="0">
              <a:solidFill>
                <a:srgbClr val="002060"/>
              </a:solidFill>
              <a:latin typeface="方正大黑简体" pitchFamily="2" charset="-122"/>
              <a:ea typeface="方正大黑简体" pitchFamily="2" charset="-122"/>
            </a:endParaRPr>
          </a:p>
          <a:p>
            <a:pPr marL="0" lvl="1" fontAlgn="auto">
              <a:lnSpc>
                <a:spcPct val="150000"/>
              </a:lnSpc>
              <a:spcBef>
                <a:spcPct val="20000"/>
              </a:spcBef>
              <a:spcAft>
                <a:spcPts val="0"/>
              </a:spcAft>
              <a:buClr>
                <a:schemeClr val="accent1"/>
              </a:buClr>
              <a:buFont typeface="Wingdings" panose="05000000000000000000" pitchFamily="2" charset="2"/>
              <a:buNone/>
              <a:defRPr/>
            </a:pPr>
            <a:r>
              <a:rPr kumimoji="1" lang="zh-CN" altLang="en-US" sz="2800" kern="0" dirty="0" smtClean="0">
                <a:solidFill>
                  <a:srgbClr val="FF0000"/>
                </a:solidFill>
                <a:latin typeface="方正大黑简体" pitchFamily="2" charset="-122"/>
                <a:ea typeface="方正大黑简体" pitchFamily="2" charset="-122"/>
              </a:rPr>
              <a:t>非线性均衡器</a:t>
            </a:r>
            <a:r>
              <a:rPr kumimoji="1" lang="zh-CN" altLang="en-US" sz="2800" kern="0" dirty="0">
                <a:solidFill>
                  <a:srgbClr val="002060"/>
                </a:solidFill>
                <a:latin typeface="方正大黑简体" pitchFamily="2" charset="-122"/>
                <a:ea typeface="方正大黑简体" pitchFamily="2" charset="-122"/>
              </a:rPr>
              <a:t>适用于频谱衰落严重不均的信道。</a:t>
            </a:r>
            <a:endParaRPr kumimoji="1" lang="en-US" altLang="zh-CN" sz="2800" kern="0" dirty="0">
              <a:solidFill>
                <a:srgbClr val="002060"/>
              </a:solidFill>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blinds(horizontal)">
                                      <p:cBhvr>
                                        <p:cTn id="7" dur="500"/>
                                        <p:tgtEl>
                                          <p:spTgt spid="184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757262" y="300022"/>
            <a:ext cx="7315200" cy="914400"/>
          </a:xfrm>
        </p:spPr>
        <p:txBody>
          <a:bodyPr>
            <a:normAutofit/>
          </a:bodyPr>
          <a:lstStyle/>
          <a:p>
            <a:pPr algn="l" eaLnBrk="1" hangingPunct="1">
              <a:defRPr/>
            </a:pPr>
            <a:r>
              <a:rPr lang="en-US" altLang="zh-CN" sz="2800" b="1" dirty="0" smtClean="0">
                <a:solidFill>
                  <a:schemeClr val="tx1"/>
                </a:solidFill>
                <a:latin typeface="方正兰亭粗黑简体" pitchFamily="2" charset="-122"/>
                <a:ea typeface="方正兰亭粗黑简体" pitchFamily="2" charset="-122"/>
              </a:rPr>
              <a:t>2</a:t>
            </a:r>
            <a:r>
              <a:rPr lang="zh-CN" altLang="en-US" sz="2800" b="1" dirty="0" smtClean="0">
                <a:solidFill>
                  <a:schemeClr val="tx1"/>
                </a:solidFill>
                <a:latin typeface="方正兰亭粗黑简体" pitchFamily="2" charset="-122"/>
                <a:ea typeface="方正兰亭粗黑简体" pitchFamily="2" charset="-122"/>
              </a:rPr>
              <a:t>）按照频谱效率分类 </a:t>
            </a:r>
            <a:endParaRPr lang="zh-CN" altLang="en-US" sz="2800" b="1" dirty="0" smtClean="0">
              <a:solidFill>
                <a:schemeClr val="tx1"/>
              </a:solidFill>
              <a:latin typeface="方正兰亭粗黑简体" pitchFamily="2" charset="-122"/>
              <a:ea typeface="方正兰亭粗黑简体" pitchFamily="2" charset="-122"/>
            </a:endParaRPr>
          </a:p>
        </p:txBody>
      </p:sp>
      <p:sp>
        <p:nvSpPr>
          <p:cNvPr id="36868" name="Rectangle 3"/>
          <p:cNvSpPr>
            <a:spLocks noGrp="1" noChangeArrowheads="1"/>
          </p:cNvSpPr>
          <p:nvPr>
            <p:ph type="body" idx="1"/>
          </p:nvPr>
        </p:nvSpPr>
        <p:spPr>
          <a:xfrm>
            <a:off x="500063" y="1428750"/>
            <a:ext cx="8072437" cy="4786313"/>
          </a:xfrm>
        </p:spPr>
        <p:txBody>
          <a:bodyPr>
            <a:normAutofit/>
          </a:bodyPr>
          <a:lstStyle/>
          <a:p>
            <a:pPr eaLnBrk="1" hangingPunct="1">
              <a:lnSpc>
                <a:spcPct val="150000"/>
              </a:lnSpc>
              <a:buClr>
                <a:srgbClr val="3333FF"/>
              </a:buClr>
              <a:buFont typeface="Wingdings" panose="05000000000000000000" pitchFamily="2" charset="2"/>
              <a:buChar char="p"/>
              <a:defRPr/>
            </a:pPr>
            <a:r>
              <a:rPr lang="zh-CN" altLang="en-US" sz="2400" dirty="0" smtClean="0">
                <a:solidFill>
                  <a:srgbClr val="FFC000"/>
                </a:solidFill>
                <a:latin typeface="方正大黑简体" pitchFamily="2" charset="-122"/>
                <a:ea typeface="方正大黑简体" pitchFamily="2" charset="-122"/>
              </a:rPr>
              <a:t> </a:t>
            </a:r>
            <a:r>
              <a:rPr lang="zh-CN" altLang="en-US" sz="2400" b="1" dirty="0" smtClean="0">
                <a:solidFill>
                  <a:srgbClr val="FF0000"/>
                </a:solidFill>
                <a:latin typeface="方正大黑简体" pitchFamily="2" charset="-122"/>
                <a:ea typeface="方正大黑简体" pitchFamily="2" charset="-122"/>
              </a:rPr>
              <a:t>基于训练序列的均衡：</a:t>
            </a:r>
            <a:r>
              <a:rPr lang="zh-CN" altLang="en-US" sz="2400" b="1" dirty="0" smtClean="0">
                <a:latin typeface="方正大黑简体" pitchFamily="2" charset="-122"/>
                <a:ea typeface="方正大黑简体" pitchFamily="2" charset="-122"/>
              </a:rPr>
              <a:t>发射端发送训练序列，接收端根据此训练序列对均衡器进行调整。</a:t>
            </a:r>
            <a:endParaRPr lang="zh-CN" altLang="en-US" sz="2400" b="1" dirty="0" smtClean="0">
              <a:latin typeface="方正大黑简体" pitchFamily="2" charset="-122"/>
              <a:ea typeface="方正大黑简体" pitchFamily="2" charset="-122"/>
            </a:endParaRPr>
          </a:p>
          <a:p>
            <a:pPr eaLnBrk="1" hangingPunct="1">
              <a:lnSpc>
                <a:spcPct val="150000"/>
              </a:lnSpc>
              <a:buClr>
                <a:srgbClr val="3333FF"/>
              </a:buClr>
              <a:buFont typeface="Wingdings" panose="05000000000000000000" pitchFamily="2" charset="2"/>
              <a:buChar char="p"/>
              <a:defRPr/>
            </a:pPr>
            <a:r>
              <a:rPr lang="zh-CN" altLang="en-US" sz="2400" b="1" dirty="0" smtClean="0">
                <a:solidFill>
                  <a:srgbClr val="FF0000"/>
                </a:solidFill>
                <a:latin typeface="方正大黑简体" pitchFamily="2" charset="-122"/>
                <a:ea typeface="方正大黑简体" pitchFamily="2" charset="-122"/>
              </a:rPr>
              <a:t> 盲均衡 ：</a:t>
            </a:r>
            <a:r>
              <a:rPr lang="zh-CN" altLang="en-US" sz="2400" b="1" dirty="0" smtClean="0">
                <a:latin typeface="方正大黑简体" pitchFamily="2" charset="-122"/>
                <a:ea typeface="方正大黑简体" pitchFamily="2" charset="-122"/>
              </a:rPr>
              <a:t>不需要训练序列，利用发射信号特性进行调整，频谱利用率高，但收敛速率慢，目前在实际中难以较好地应用。</a:t>
            </a:r>
            <a:endParaRPr lang="zh-CN" altLang="en-US" sz="2400" b="1" dirty="0" smtClean="0">
              <a:latin typeface="方正大黑简体" pitchFamily="2" charset="-122"/>
              <a:ea typeface="方正大黑简体" pitchFamily="2" charset="-122"/>
            </a:endParaRPr>
          </a:p>
          <a:p>
            <a:pPr eaLnBrk="1" hangingPunct="1">
              <a:lnSpc>
                <a:spcPct val="150000"/>
              </a:lnSpc>
              <a:buClr>
                <a:srgbClr val="3333FF"/>
              </a:buClr>
              <a:buFont typeface="Wingdings" panose="05000000000000000000" pitchFamily="2" charset="2"/>
              <a:buChar char="p"/>
              <a:defRPr/>
            </a:pPr>
            <a:r>
              <a:rPr lang="zh-CN" altLang="en-US" sz="2400" b="1" dirty="0" smtClean="0">
                <a:solidFill>
                  <a:srgbClr val="FF0000"/>
                </a:solidFill>
                <a:latin typeface="方正大黑简体" pitchFamily="2" charset="-122"/>
                <a:ea typeface="方正大黑简体" pitchFamily="2" charset="-122"/>
              </a:rPr>
              <a:t> 半盲均衡：</a:t>
            </a:r>
            <a:r>
              <a:rPr lang="zh-CN" altLang="en-US" sz="2400" b="1" dirty="0" smtClean="0">
                <a:latin typeface="方正大黑简体" pitchFamily="2" charset="-122"/>
                <a:ea typeface="方正大黑简体" pitchFamily="2" charset="-122"/>
              </a:rPr>
              <a:t>初始引导调节均衡器参数，随后在同步接收的前提下自主调节系数，效率居中。 </a:t>
            </a:r>
            <a:endParaRPr lang="zh-CN" altLang="en-US" sz="2400" b="1" dirty="0" smtClean="0">
              <a:latin typeface="方正大黑简体" pitchFamily="2" charset="-122"/>
              <a:ea typeface="方正大黑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blinds(horizontal)">
                                      <p:cBhvr>
                                        <p:cTn id="7" dur="500"/>
                                        <p:tgtEl>
                                          <p:spTgt spid="368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blinds(horizontal)">
                                      <p:cBhvr>
                                        <p:cTn id="12" dur="500"/>
                                        <p:tgtEl>
                                          <p:spTgt spid="368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blinds(horizontal)">
                                      <p:cBhvr>
                                        <p:cTn id="17" dur="500"/>
                                        <p:tgtEl>
                                          <p:spTgt spid="368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6868" name="Rectangle 3"/>
              <p:cNvSpPr>
                <a:spLocks noGrp="1" noChangeArrowheads="1"/>
              </p:cNvSpPr>
              <p:nvPr>
                <p:ph type="body" idx="1"/>
              </p:nvPr>
            </p:nvSpPr>
            <p:spPr>
              <a:xfrm>
                <a:off x="395536" y="692696"/>
                <a:ext cx="8072437" cy="4786313"/>
              </a:xfrm>
            </p:spPr>
            <p:txBody>
              <a:bodyPr>
                <a:normAutofit/>
              </a:bodyPr>
              <a:lstStyle/>
              <a:p>
                <a:pPr marL="0" indent="0" eaLnBrk="1" hangingPunct="1">
                  <a:lnSpc>
                    <a:spcPct val="150000"/>
                  </a:lnSpc>
                  <a:spcBef>
                    <a:spcPct val="0"/>
                  </a:spcBef>
                  <a:buNone/>
                  <a:defRPr/>
                </a:pPr>
                <a:r>
                  <a:rPr lang="en-US" altLang="zh-CN" sz="3000" b="1" dirty="0">
                    <a:solidFill>
                      <a:srgbClr val="0000CC"/>
                    </a:solidFill>
                    <a:effectLst>
                      <a:outerShdw blurRad="38100" dist="19050" dir="2700000" algn="tl" rotWithShape="0">
                        <a:schemeClr val="dk1">
                          <a:alpha val="40000"/>
                        </a:schemeClr>
                      </a:outerShdw>
                    </a:effectLst>
                    <a:latin typeface="方正兰亭粗黑简体" pitchFamily="2" charset="-122"/>
                    <a:ea typeface="方正兰亭粗黑简体" pitchFamily="2" charset="-122"/>
                    <a:cs typeface="+mj-cs"/>
                  </a:rPr>
                  <a:t>3.3 </a:t>
                </a:r>
                <a:r>
                  <a:rPr lang="zh-CN" altLang="zh-CN" sz="3000" b="1" dirty="0">
                    <a:solidFill>
                      <a:srgbClr val="0000CC"/>
                    </a:solidFill>
                    <a:effectLst>
                      <a:outerShdw blurRad="38100" dist="19050" dir="2700000" algn="tl" rotWithShape="0">
                        <a:schemeClr val="dk1">
                          <a:alpha val="40000"/>
                        </a:schemeClr>
                      </a:outerShdw>
                    </a:effectLst>
                    <a:latin typeface="方正兰亭粗黑简体" pitchFamily="2" charset="-122"/>
                    <a:ea typeface="方正兰亭粗黑简体" pitchFamily="2" charset="-122"/>
                    <a:cs typeface="+mj-cs"/>
                  </a:rPr>
                  <a:t>基本的信道编码技术</a:t>
                </a:r>
                <a:endParaRPr lang="zh-CN" altLang="zh-CN" sz="3000" b="1" dirty="0">
                  <a:solidFill>
                    <a:srgbClr val="0000CC"/>
                  </a:solidFill>
                  <a:effectLst>
                    <a:outerShdw blurRad="38100" dist="19050" dir="2700000" algn="tl" rotWithShape="0">
                      <a:schemeClr val="dk1">
                        <a:alpha val="40000"/>
                      </a:schemeClr>
                    </a:outerShdw>
                  </a:effectLst>
                  <a:latin typeface="方正兰亭粗黑简体" pitchFamily="2" charset="-122"/>
                  <a:ea typeface="方正兰亭粗黑简体" pitchFamily="2" charset="-122"/>
                  <a:cs typeface="+mj-cs"/>
                </a:endParaRPr>
              </a:p>
              <a:p>
                <a:pPr marL="0" indent="0" eaLnBrk="1" hangingPunct="1">
                  <a:lnSpc>
                    <a:spcPct val="150000"/>
                  </a:lnSpc>
                  <a:spcBef>
                    <a:spcPct val="0"/>
                  </a:spcBef>
                  <a:buNone/>
                  <a:defRPr/>
                </a:pPr>
                <a:r>
                  <a:rPr lang="en-US" altLang="zh-CN" sz="2800" b="1" dirty="0" smtClean="0">
                    <a:latin typeface="方正兰亭粗黑简体" pitchFamily="2" charset="-122"/>
                    <a:ea typeface="方正兰亭粗黑简体" pitchFamily="2" charset="-122"/>
                    <a:cs typeface="+mj-cs"/>
                  </a:rPr>
                  <a:t>    1948</a:t>
                </a:r>
                <a:r>
                  <a:rPr lang="zh-CN" altLang="zh-CN" sz="2800" b="1" dirty="0">
                    <a:latin typeface="方正兰亭粗黑简体" pitchFamily="2" charset="-122"/>
                    <a:ea typeface="方正兰亭粗黑简体" pitchFamily="2" charset="-122"/>
                    <a:cs typeface="+mj-cs"/>
                  </a:rPr>
                  <a:t>年，为了降低信息传递过程中环境干扰造成的性能损耗，香农提出了著名的香农公式，给出了在受到加性高斯白噪声影响的信道上进行无差错传输的最大传输速率计算公式</a:t>
                </a:r>
                <a:endParaRPr lang="zh-CN" altLang="zh-CN" sz="2800" b="1" dirty="0">
                  <a:latin typeface="方正兰亭粗黑简体" pitchFamily="2" charset="-122"/>
                  <a:ea typeface="方正兰亭粗黑简体" pitchFamily="2" charset="-122"/>
                  <a:cs typeface="+mj-cs"/>
                </a:endParaRPr>
              </a:p>
              <a:p>
                <a:pPr marL="0" indent="0">
                  <a:lnSpc>
                    <a:spcPct val="150000"/>
                  </a:lnSpc>
                  <a:buNone/>
                </a:pPr>
                <a:r>
                  <a:rPr lang="en-US" altLang="zh-CN" sz="2400" dirty="0"/>
                  <a:t>                          </a:t>
                </a:r>
                <a:r>
                  <a:rPr lang="en-US" altLang="zh-CN" sz="2400" i="1" dirty="0"/>
                  <a:t>  </a:t>
                </a:r>
                <a14:m>
                  <m:oMath xmlns:m="http://schemas.openxmlformats.org/officeDocument/2006/math">
                    <m:r>
                      <a:rPr lang="en-US" altLang="zh-CN" sz="2400" i="1">
                        <a:latin typeface="Cambria Math" panose="02040503050406030204"/>
                      </a:rPr>
                      <m:t>𝐶</m:t>
                    </m:r>
                    <m:r>
                      <a:rPr lang="en-US" altLang="zh-CN" sz="2400" i="1">
                        <a:latin typeface="Cambria Math" panose="02040503050406030204"/>
                      </a:rPr>
                      <m:t>=</m:t>
                    </m:r>
                    <m:r>
                      <a:rPr lang="en-US" altLang="zh-CN" sz="2400" i="1">
                        <a:latin typeface="Cambria Math" panose="02040503050406030204"/>
                      </a:rPr>
                      <m:t>𝐵</m:t>
                    </m:r>
                    <m:func>
                      <m:funcPr>
                        <m:ctrlPr>
                          <a:rPr lang="zh-CN" altLang="zh-CN" sz="2400" i="1">
                            <a:latin typeface="Cambria Math" panose="02040503050406030204"/>
                          </a:rPr>
                        </m:ctrlPr>
                      </m:funcPr>
                      <m:fName>
                        <m:sSub>
                          <m:sSubPr>
                            <m:ctrlPr>
                              <a:rPr lang="zh-CN" altLang="zh-CN" sz="2400" i="1">
                                <a:latin typeface="Cambria Math" panose="02040503050406030204"/>
                              </a:rPr>
                            </m:ctrlPr>
                          </m:sSubPr>
                          <m:e>
                            <m:r>
                              <a:rPr lang="en-US" altLang="zh-CN" sz="2400" i="1">
                                <a:latin typeface="Cambria Math" panose="02040503050406030204"/>
                              </a:rPr>
                              <m:t>𝑙𝑔</m:t>
                            </m:r>
                          </m:e>
                          <m:sub>
                            <m:r>
                              <a:rPr lang="en-US" altLang="zh-CN" sz="2400" i="1">
                                <a:latin typeface="Cambria Math" panose="02040503050406030204"/>
                              </a:rPr>
                              <m:t>2</m:t>
                            </m:r>
                          </m:sub>
                        </m:sSub>
                      </m:fName>
                      <m:e>
                        <m:d>
                          <m:dPr>
                            <m:ctrlPr>
                              <a:rPr lang="zh-CN" altLang="zh-CN" sz="2400" i="1">
                                <a:latin typeface="Cambria Math" panose="02040503050406030204"/>
                              </a:rPr>
                            </m:ctrlPr>
                          </m:dPr>
                          <m:e>
                            <m:r>
                              <a:rPr lang="en-US" altLang="zh-CN" sz="2400" i="1">
                                <a:latin typeface="Cambria Math" panose="02040503050406030204"/>
                              </a:rPr>
                              <m:t>1</m:t>
                            </m:r>
                            <m:r>
                              <a:rPr lang="en-US" altLang="zh-CN" sz="2400" i="1">
                                <a:latin typeface="Cambria Math" panose="02040503050406030204"/>
                              </a:rPr>
                              <m:t>+</m:t>
                            </m:r>
                            <m:f>
                              <m:fPr>
                                <m:ctrlPr>
                                  <a:rPr lang="zh-CN" altLang="zh-CN" sz="2400" i="1">
                                    <a:latin typeface="Cambria Math" panose="02040503050406030204"/>
                                  </a:rPr>
                                </m:ctrlPr>
                              </m:fPr>
                              <m:num>
                                <m:r>
                                  <a:rPr lang="en-US" altLang="zh-CN" sz="2400" i="1">
                                    <a:latin typeface="Cambria Math" panose="02040503050406030204"/>
                                  </a:rPr>
                                  <m:t>𝑆</m:t>
                                </m:r>
                              </m:num>
                              <m:den>
                                <m:r>
                                  <a:rPr lang="en-US" altLang="zh-CN" sz="2400" i="1">
                                    <a:latin typeface="Cambria Math" panose="02040503050406030204"/>
                                  </a:rPr>
                                  <m:t>𝑁</m:t>
                                </m:r>
                              </m:den>
                            </m:f>
                          </m:e>
                        </m:d>
                      </m:e>
                    </m:func>
                  </m:oMath>
                </a14:m>
                <a:r>
                  <a:rPr lang="en-US" altLang="zh-CN" sz="2400" i="1" dirty="0"/>
                  <a:t> </a:t>
                </a:r>
                <a:endParaRPr lang="zh-CN" altLang="en-US" sz="2400" b="1" dirty="0" smtClean="0">
                  <a:latin typeface="方正大黑简体" pitchFamily="2" charset="-122"/>
                  <a:ea typeface="方正大黑简体" pitchFamily="2" charset="-122"/>
                </a:endParaRPr>
              </a:p>
            </p:txBody>
          </p:sp>
        </mc:Choice>
        <mc:Fallback>
          <p:sp>
            <p:nvSpPr>
              <p:cNvPr id="36868" name="Rectangle 3"/>
              <p:cNvSpPr>
                <a:spLocks noRot="1" noChangeAspect="1" noMove="1" noResize="1" noEditPoints="1" noAdjustHandles="1" noChangeArrowheads="1" noChangeShapeType="1" noTextEdit="1"/>
              </p:cNvSpPr>
              <p:nvPr>
                <p:ph type="body" idx="1"/>
              </p:nvPr>
            </p:nvSpPr>
            <p:spPr>
              <a:xfrm>
                <a:off x="395536" y="692696"/>
                <a:ext cx="8072437" cy="4786313"/>
              </a:xfrm>
              <a:blipFill rotWithShape="1">
                <a:blip r:embed="rId1"/>
                <a:stretch>
                  <a:fillRect l="-7" t="-11" r="3" b="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blinds(horizontal)">
                                      <p:cBhvr>
                                        <p:cTn id="7" dur="500"/>
                                        <p:tgtEl>
                                          <p:spTgt spid="368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blinds(horizontal)">
                                      <p:cBhvr>
                                        <p:cTn id="12" dur="500"/>
                                        <p:tgtEl>
                                          <p:spTgt spid="368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blinds(horizontal)">
                                      <p:cBhvr>
                                        <p:cTn id="17" dur="500"/>
                                        <p:tgtEl>
                                          <p:spTgt spid="368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196975"/>
            <a:ext cx="8229600" cy="4525963"/>
          </a:xfrm>
        </p:spPr>
        <p:txBody>
          <a:bodyPr/>
          <a:lstStyle/>
          <a:p>
            <a:pPr marL="457200" indent="-457200">
              <a:lnSpc>
                <a:spcPct val="150000"/>
              </a:lnSpc>
              <a:buFont typeface="Arial" panose="020B0604020202020204" pitchFamily="34" charset="0"/>
              <a:buChar char="•"/>
            </a:pPr>
            <a:r>
              <a:rPr lang="en-US" altLang="zh-CN" sz="2800" b="1" dirty="0" smtClean="0"/>
              <a:t>      </a:t>
            </a:r>
            <a:r>
              <a:rPr lang="zh-CN" altLang="zh-CN" sz="2800" b="1" dirty="0" smtClean="0">
                <a:solidFill>
                  <a:srgbClr val="0000CC"/>
                </a:solidFill>
              </a:rPr>
              <a:t>信道编码</a:t>
            </a:r>
            <a:r>
              <a:rPr lang="zh-CN" altLang="zh-CN" sz="2800" b="1" dirty="0"/>
              <a:t>的过程是在源数据码元中加插一些冗余码元（</a:t>
            </a:r>
            <a:r>
              <a:rPr lang="zh-CN" altLang="zh-CN" sz="2800" b="1" dirty="0">
                <a:solidFill>
                  <a:srgbClr val="0000CC"/>
                </a:solidFill>
              </a:rPr>
              <a:t>监督码元</a:t>
            </a:r>
            <a:r>
              <a:rPr lang="zh-CN" altLang="zh-CN" sz="2800" b="1" dirty="0"/>
              <a:t>），从而达到在接收端进行</a:t>
            </a:r>
            <a:r>
              <a:rPr lang="zh-CN" altLang="zh-CN" sz="2800" b="1" dirty="0">
                <a:solidFill>
                  <a:srgbClr val="0000CC"/>
                </a:solidFill>
              </a:rPr>
              <a:t>判错</a:t>
            </a:r>
            <a:r>
              <a:rPr lang="zh-CN" altLang="zh-CN" sz="2800" b="1" dirty="0"/>
              <a:t>和</a:t>
            </a:r>
            <a:r>
              <a:rPr lang="zh-CN" altLang="zh-CN" sz="2800" b="1" dirty="0">
                <a:solidFill>
                  <a:srgbClr val="0000CC"/>
                </a:solidFill>
              </a:rPr>
              <a:t>纠错</a:t>
            </a:r>
            <a:r>
              <a:rPr lang="zh-CN" altLang="zh-CN" sz="2800" b="1" dirty="0"/>
              <a:t>的目的，因此信道编码会使有用的信息数据传输</a:t>
            </a:r>
            <a:r>
              <a:rPr lang="zh-CN" altLang="zh-CN" sz="2800" b="1" dirty="0" smtClean="0"/>
              <a:t>减少</a:t>
            </a:r>
            <a:endParaRPr lang="zh-CN" altLang="en-US" sz="2800" b="1" dirty="0" smtClean="0"/>
          </a:p>
          <a:p>
            <a:pPr marL="457200" indent="-457200">
              <a:lnSpc>
                <a:spcPct val="150000"/>
              </a:lnSpc>
              <a:buFont typeface="Arial" panose="020B0604020202020204" pitchFamily="34" charset="0"/>
              <a:buChar char="•"/>
            </a:pPr>
            <a:r>
              <a:rPr lang="en-US" altLang="zh-CN" sz="2800" b="1" dirty="0" smtClean="0">
                <a:solidFill>
                  <a:srgbClr val="0000CC"/>
                </a:solidFill>
              </a:rPr>
              <a:t>   </a:t>
            </a:r>
            <a:r>
              <a:rPr lang="en-US" altLang="zh-CN" sz="2800" b="1" dirty="0" smtClean="0">
                <a:solidFill>
                  <a:schemeClr val="tx1"/>
                </a:solidFill>
              </a:rPr>
              <a:t>   </a:t>
            </a:r>
            <a:r>
              <a:rPr lang="zh-CN" altLang="zh-CN" sz="2800" b="1" dirty="0" smtClean="0">
                <a:solidFill>
                  <a:schemeClr val="tx1"/>
                </a:solidFill>
              </a:rPr>
              <a:t>信道编码</a:t>
            </a:r>
            <a:r>
              <a:rPr lang="zh-CN" altLang="zh-CN" sz="2800" b="1" dirty="0">
                <a:solidFill>
                  <a:schemeClr val="tx1"/>
                </a:solidFill>
              </a:rPr>
              <a:t>是以</a:t>
            </a:r>
            <a:r>
              <a:rPr lang="zh-CN" altLang="zh-CN" sz="2800" b="1" dirty="0">
                <a:solidFill>
                  <a:srgbClr val="0000CC"/>
                </a:solidFill>
              </a:rPr>
              <a:t>降低信息传输速率为代价</a:t>
            </a:r>
            <a:r>
              <a:rPr lang="zh-CN" altLang="zh-CN" sz="2800" b="1" dirty="0">
                <a:solidFill>
                  <a:schemeClr val="tx1"/>
                </a:solidFill>
              </a:rPr>
              <a:t>来提高系统传输的</a:t>
            </a:r>
            <a:r>
              <a:rPr lang="zh-CN" altLang="zh-CN" sz="2800" b="1" dirty="0">
                <a:solidFill>
                  <a:srgbClr val="0000CC"/>
                </a:solidFill>
              </a:rPr>
              <a:t>可靠性</a:t>
            </a:r>
            <a:r>
              <a:rPr lang="zh-CN" altLang="zh-CN" sz="2800" b="1" dirty="0">
                <a:solidFill>
                  <a:schemeClr val="tx1"/>
                </a:solidFill>
              </a:rPr>
              <a:t>。</a:t>
            </a:r>
            <a:endParaRPr lang="zh-CN" altLang="zh-CN" sz="2800" b="1" dirty="0">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8496944" cy="4525963"/>
          </a:xfrm>
        </p:spPr>
        <p:txBody>
          <a:bodyPr/>
          <a:lstStyle/>
          <a:p>
            <a:pPr marL="0" indent="0">
              <a:buNone/>
            </a:pPr>
            <a:r>
              <a:rPr lang="en-US" altLang="zh-CN" b="1" dirty="0">
                <a:effectLst>
                  <a:outerShdw blurRad="38100" dist="38100" dir="2700000" algn="tl">
                    <a:srgbClr val="000000">
                      <a:alpha val="43137"/>
                    </a:srgbClr>
                  </a:outerShdw>
                </a:effectLst>
              </a:rPr>
              <a:t>3.3.1 </a:t>
            </a:r>
            <a:r>
              <a:rPr lang="zh-CN" altLang="zh-CN" b="1" dirty="0">
                <a:effectLst>
                  <a:outerShdw blurRad="38100" dist="38100" dir="2700000" algn="tl">
                    <a:srgbClr val="000000">
                      <a:alpha val="43137"/>
                    </a:srgbClr>
                  </a:outerShdw>
                </a:effectLst>
              </a:rPr>
              <a:t>信道编码分类</a:t>
            </a:r>
            <a:endParaRPr lang="zh-CN" altLang="zh-CN" b="1" dirty="0">
              <a:effectLst>
                <a:outerShdw blurRad="38100" dist="38100" dir="2700000" algn="tl">
                  <a:srgbClr val="000000">
                    <a:alpha val="43137"/>
                  </a:srgbClr>
                </a:outerShdw>
              </a:effectLst>
            </a:endParaRPr>
          </a:p>
          <a:p>
            <a:pPr marL="0" indent="0">
              <a:buNone/>
            </a:pPr>
            <a:r>
              <a:rPr lang="en-US" altLang="zh-CN" sz="2800" b="1" dirty="0" smtClean="0"/>
              <a:t>      </a:t>
            </a:r>
            <a:endParaRPr lang="zh-CN" altLang="zh-CN" sz="2800" b="1" dirty="0"/>
          </a:p>
          <a:p>
            <a:pPr marL="0" indent="0">
              <a:buNone/>
            </a:pPr>
            <a:r>
              <a:rPr lang="en-US" altLang="zh-CN" sz="2800" b="1" dirty="0" smtClean="0"/>
              <a:t>    </a:t>
            </a:r>
            <a:r>
              <a:rPr lang="zh-CN" altLang="zh-CN" sz="2800" b="1" dirty="0" smtClean="0"/>
              <a:t>（</a:t>
            </a:r>
            <a:r>
              <a:rPr lang="en-US" altLang="zh-CN" sz="2800" b="1" dirty="0"/>
              <a:t>1</a:t>
            </a:r>
            <a:r>
              <a:rPr lang="zh-CN" altLang="zh-CN" sz="2800" b="1" dirty="0"/>
              <a:t>）按码组的功能，分为</a:t>
            </a:r>
            <a:r>
              <a:rPr lang="zh-CN" altLang="zh-CN" sz="2800" b="1" dirty="0">
                <a:solidFill>
                  <a:srgbClr val="0000CC"/>
                </a:solidFill>
              </a:rPr>
              <a:t>检错码和纠错码</a:t>
            </a:r>
            <a:r>
              <a:rPr lang="zh-CN" altLang="zh-CN" sz="2800" b="1" dirty="0"/>
              <a:t>。检错码用于在译码中发现错误；纠错码不仅能发现错误还能自动纠正错误。</a:t>
            </a:r>
            <a:endParaRPr lang="zh-CN" altLang="zh-CN" sz="2800" b="1" dirty="0"/>
          </a:p>
          <a:p>
            <a:pPr marL="0" indent="0">
              <a:buNone/>
            </a:pPr>
            <a:endParaRPr lang="zh-CN" altLang="zh-CN" sz="2800" b="1" dirty="0"/>
          </a:p>
          <a:p>
            <a:pPr marL="0" indent="0">
              <a:buNone/>
            </a:pPr>
            <a:r>
              <a:rPr lang="en-US" altLang="zh-CN" sz="2800" b="1" dirty="0" smtClean="0"/>
              <a:t>     </a:t>
            </a:r>
            <a:r>
              <a:rPr lang="zh-CN" altLang="zh-CN" sz="2800" b="1" dirty="0" smtClean="0"/>
              <a:t>（</a:t>
            </a:r>
            <a:r>
              <a:rPr lang="en-US" altLang="zh-CN" sz="2800" b="1" dirty="0"/>
              <a:t>2</a:t>
            </a:r>
            <a:r>
              <a:rPr lang="zh-CN" altLang="zh-CN" sz="2800" b="1" dirty="0"/>
              <a:t>）按码组中监督码元与信息码元之间的关系，分为</a:t>
            </a:r>
            <a:r>
              <a:rPr lang="zh-CN" altLang="zh-CN" sz="2800" b="1" dirty="0">
                <a:solidFill>
                  <a:srgbClr val="0000CC"/>
                </a:solidFill>
              </a:rPr>
              <a:t>线性码和非线性码</a:t>
            </a:r>
            <a:r>
              <a:rPr lang="zh-CN" altLang="zh-CN" sz="2800" b="1" dirty="0"/>
              <a:t>。线性码是指监督码元与信息码元之间的关系为线性的，即监督关系方程可以用线性方程表示；非线性是指监督关系方程不满足线性关系。</a:t>
            </a:r>
            <a:endParaRPr lang="zh-CN" altLang="zh-CN" sz="28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476672"/>
            <a:ext cx="7992888" cy="5832648"/>
          </a:xfrm>
        </p:spPr>
        <p:txBody>
          <a:bodyPr/>
          <a:lstStyle/>
          <a:p>
            <a:pPr marL="0" indent="0">
              <a:buNone/>
            </a:pPr>
            <a:r>
              <a:rPr lang="en-US" altLang="zh-CN" sz="2800" b="1" dirty="0"/>
              <a:t>3.3.1 </a:t>
            </a:r>
            <a:r>
              <a:rPr lang="zh-CN" altLang="zh-CN" sz="2800" b="1" dirty="0"/>
              <a:t>信道编码分类</a:t>
            </a:r>
            <a:endParaRPr lang="zh-CN" altLang="zh-CN" sz="2800" b="1" dirty="0"/>
          </a:p>
          <a:p>
            <a:pPr marL="0" indent="0">
              <a:lnSpc>
                <a:spcPct val="130000"/>
              </a:lnSpc>
              <a:buNone/>
            </a:pPr>
            <a:r>
              <a:rPr lang="en-US" altLang="zh-CN" sz="2800" b="1" dirty="0" smtClean="0"/>
              <a:t>     </a:t>
            </a:r>
            <a:r>
              <a:rPr lang="zh-CN" altLang="zh-CN" sz="2800" b="1" dirty="0" smtClean="0"/>
              <a:t>（</a:t>
            </a:r>
            <a:r>
              <a:rPr lang="en-US" altLang="zh-CN" sz="2800" b="1" dirty="0"/>
              <a:t>3</a:t>
            </a:r>
            <a:r>
              <a:rPr lang="zh-CN" altLang="zh-CN" sz="2800" b="1" dirty="0"/>
              <a:t>）按码组中信息码元与监督码元的约束关系，分为</a:t>
            </a:r>
            <a:r>
              <a:rPr lang="zh-CN" altLang="zh-CN" sz="2800" b="1" dirty="0">
                <a:solidFill>
                  <a:srgbClr val="0000CC"/>
                </a:solidFill>
              </a:rPr>
              <a:t>分组码和卷积码</a:t>
            </a:r>
            <a:r>
              <a:rPr lang="zh-CN" altLang="zh-CN" sz="2800" b="1" dirty="0" smtClean="0"/>
              <a:t>。</a:t>
            </a:r>
            <a:endParaRPr lang="en-US" altLang="zh-CN" sz="2800" b="1" dirty="0" smtClean="0"/>
          </a:p>
          <a:p>
            <a:pPr marL="0" indent="0">
              <a:lnSpc>
                <a:spcPct val="130000"/>
              </a:lnSpc>
              <a:buNone/>
            </a:pPr>
            <a:r>
              <a:rPr lang="en-US" altLang="zh-CN" sz="2800" b="1" dirty="0"/>
              <a:t> </a:t>
            </a:r>
            <a:r>
              <a:rPr lang="en-US" altLang="zh-CN" sz="2800" b="1" dirty="0" smtClean="0"/>
              <a:t>      </a:t>
            </a:r>
            <a:r>
              <a:rPr lang="zh-CN" altLang="zh-CN" sz="2800" b="1" dirty="0" smtClean="0"/>
              <a:t>分组码</a:t>
            </a:r>
            <a:r>
              <a:rPr lang="zh-CN" altLang="zh-CN" sz="2800" b="1" dirty="0"/>
              <a:t>是指监督码元仅与本码组的信息码元有关；卷积码的监督码元不但与本码组的信息码元有关，还与前面若干组的信息码元有关</a:t>
            </a:r>
            <a:r>
              <a:rPr lang="zh-CN" altLang="zh-CN" sz="2800" b="1" dirty="0" smtClean="0"/>
              <a:t>。</a:t>
            </a:r>
            <a:endParaRPr lang="zh-CN" altLang="zh-CN" sz="28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136904" cy="5832648"/>
          </a:xfrm>
        </p:spPr>
        <p:txBody>
          <a:bodyPr/>
          <a:lstStyle/>
          <a:p>
            <a:pPr marL="0" indent="0">
              <a:buNone/>
            </a:pPr>
            <a:r>
              <a:rPr lang="en-US" altLang="zh-CN" sz="2800" b="1" dirty="0"/>
              <a:t>3.3.1 </a:t>
            </a:r>
            <a:r>
              <a:rPr lang="zh-CN" altLang="zh-CN" sz="2800" b="1" dirty="0"/>
              <a:t>信道编码分类</a:t>
            </a:r>
            <a:endParaRPr lang="zh-CN" altLang="zh-CN" sz="2800" b="1" dirty="0"/>
          </a:p>
          <a:p>
            <a:pPr marL="0" indent="0">
              <a:lnSpc>
                <a:spcPct val="130000"/>
              </a:lnSpc>
              <a:buNone/>
            </a:pPr>
            <a:r>
              <a:rPr lang="en-US" altLang="zh-CN" sz="2800" b="1" dirty="0" smtClean="0"/>
              <a:t>      </a:t>
            </a:r>
            <a:r>
              <a:rPr lang="zh-CN" altLang="zh-CN" sz="2800" b="1" dirty="0" smtClean="0"/>
              <a:t>（</a:t>
            </a:r>
            <a:r>
              <a:rPr lang="en-US" altLang="zh-CN" sz="2800" b="1" dirty="0"/>
              <a:t>4</a:t>
            </a:r>
            <a:r>
              <a:rPr lang="zh-CN" altLang="zh-CN" sz="2800" b="1" dirty="0"/>
              <a:t>）按纠错能力分，分为</a:t>
            </a:r>
            <a:r>
              <a:rPr lang="zh-CN" altLang="zh-CN" sz="2800" b="1" dirty="0">
                <a:solidFill>
                  <a:srgbClr val="0000CC"/>
                </a:solidFill>
              </a:rPr>
              <a:t>纠随机差错和纠突发差错</a:t>
            </a:r>
            <a:r>
              <a:rPr lang="zh-CN" altLang="zh-CN" sz="2800" b="1" dirty="0"/>
              <a:t>。随机差错的特点是码元间的差错互相独立；突发差错的特点是码元的错误通常是一连串的。</a:t>
            </a:r>
            <a:endParaRPr lang="zh-CN" altLang="zh-CN" sz="2800" b="1" dirty="0"/>
          </a:p>
          <a:p>
            <a:pPr marL="0" indent="0">
              <a:lnSpc>
                <a:spcPct val="130000"/>
              </a:lnSpc>
              <a:buNone/>
            </a:pPr>
            <a:r>
              <a:rPr lang="en-US" altLang="zh-CN" sz="2800" b="1" dirty="0" smtClean="0"/>
              <a:t>     </a:t>
            </a:r>
            <a:r>
              <a:rPr lang="zh-CN" altLang="zh-CN" sz="2800" b="1" dirty="0" smtClean="0"/>
              <a:t>（</a:t>
            </a:r>
            <a:r>
              <a:rPr lang="en-US" altLang="zh-CN" sz="2800" b="1" dirty="0"/>
              <a:t>5</a:t>
            </a:r>
            <a:r>
              <a:rPr lang="zh-CN" altLang="zh-CN" sz="2800" b="1" dirty="0"/>
              <a:t>）按照信息码元在编码后是否保持原来的形式分类，有</a:t>
            </a:r>
            <a:r>
              <a:rPr lang="zh-CN" altLang="zh-CN" sz="2800" b="1" dirty="0">
                <a:solidFill>
                  <a:srgbClr val="0000CC"/>
                </a:solidFill>
              </a:rPr>
              <a:t>系统码和非系统码</a:t>
            </a:r>
            <a:r>
              <a:rPr lang="zh-CN" altLang="zh-CN" sz="2800" b="1" dirty="0" smtClean="0"/>
              <a:t>。</a:t>
            </a:r>
            <a:r>
              <a:rPr lang="zh-CN" altLang="zh-CN" sz="2800" b="1" dirty="0"/>
              <a:t>在系统码中，编码后的信息码保持原样不变，而非系统码中信息码元则改变了原有的信号形式。</a:t>
            </a:r>
            <a:endParaRPr lang="zh-CN" altLang="en-US" sz="28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5"/>
          <p:cNvSpPr txBox="1">
            <a:spLocks noChangeArrowheads="1"/>
          </p:cNvSpPr>
          <p:nvPr/>
        </p:nvSpPr>
        <p:spPr bwMode="auto">
          <a:xfrm>
            <a:off x="251520" y="1124744"/>
            <a:ext cx="856895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0" dirty="0">
                <a:solidFill>
                  <a:srgbClr val="FF0000"/>
                </a:solidFill>
              </a:rPr>
              <a:t>       思考：</a:t>
            </a:r>
            <a:r>
              <a:rPr lang="zh-CN" altLang="en-US" sz="2800" b="1" dirty="0" smtClean="0"/>
              <a:t>为什么</a:t>
            </a:r>
            <a:r>
              <a:rPr lang="zh-CN" altLang="en-US" sz="2800" b="1" dirty="0"/>
              <a:t>引入信道编码？</a:t>
            </a:r>
            <a:endParaRPr lang="zh-CN" altLang="en-US" sz="2800" b="1" dirty="0"/>
          </a:p>
          <a:p>
            <a:pPr lvl="1" eaLnBrk="1" hangingPunct="1">
              <a:lnSpc>
                <a:spcPct val="150000"/>
              </a:lnSpc>
            </a:pPr>
            <a:r>
              <a:rPr lang="zh-CN" altLang="en-US" sz="2800" b="1" dirty="0"/>
              <a:t>移动信道是变参信道，会引起随机错误与突发错误。</a:t>
            </a:r>
            <a:endParaRPr lang="zh-CN" altLang="en-US" sz="2800" b="1" dirty="0"/>
          </a:p>
          <a:p>
            <a:pPr eaLnBrk="1" hangingPunct="1">
              <a:lnSpc>
                <a:spcPct val="150000"/>
              </a:lnSpc>
            </a:pPr>
            <a:r>
              <a:rPr lang="zh-CN" altLang="en-US" sz="2800" b="1" dirty="0"/>
              <a:t>      </a:t>
            </a:r>
            <a:r>
              <a:rPr lang="zh-CN" altLang="en-US" sz="2800" b="1" dirty="0" smtClean="0">
                <a:solidFill>
                  <a:srgbClr val="FF0000"/>
                </a:solidFill>
              </a:rPr>
              <a:t>思考：</a:t>
            </a:r>
            <a:r>
              <a:rPr lang="zh-CN" altLang="en-US" sz="2800" b="1" dirty="0" smtClean="0"/>
              <a:t>信道编码</a:t>
            </a:r>
            <a:r>
              <a:rPr lang="zh-CN" altLang="en-US" sz="2800" b="1" dirty="0"/>
              <a:t>的目的</a:t>
            </a:r>
            <a:r>
              <a:rPr lang="en-US" altLang="zh-CN" sz="2800" b="1" dirty="0"/>
              <a:t>?</a:t>
            </a:r>
            <a:endParaRPr lang="en-US" altLang="zh-CN" sz="2800" b="1" dirty="0"/>
          </a:p>
          <a:p>
            <a:pPr lvl="1" eaLnBrk="1" hangingPunct="1">
              <a:lnSpc>
                <a:spcPct val="150000"/>
              </a:lnSpc>
            </a:pPr>
            <a:r>
              <a:rPr lang="zh-CN" altLang="en-US" sz="2800" b="1" dirty="0"/>
              <a:t>信道编码是为了保证信息传输的可靠性、提高传输质量而设计的一种编码。</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66949" name="Rectangle 5"/>
              <p:cNvSpPr>
                <a:spLocks noGrp="1" noChangeArrowheads="1"/>
              </p:cNvSpPr>
              <p:nvPr>
                <p:ph type="body" idx="1"/>
              </p:nvPr>
            </p:nvSpPr>
            <p:spPr>
              <a:xfrm>
                <a:off x="323850" y="1268730"/>
                <a:ext cx="8743950" cy="4956175"/>
              </a:xfrm>
              <a:noFill/>
            </p:spPr>
            <p:txBody>
              <a:bodyPr/>
              <a:lstStyle/>
              <a:p>
                <a:pPr eaLnBrk="1" hangingPunct="1"/>
                <a:r>
                  <a:rPr lang="zh-CN" altLang="en-US" sz="2800" b="1" dirty="0" smtClean="0"/>
                  <a:t>     信道编码</a:t>
                </a:r>
                <a:r>
                  <a:rPr lang="zh-CN" altLang="en-US" sz="2800" b="1" dirty="0" smtClean="0"/>
                  <a:t>的定义</a:t>
                </a:r>
                <a:endParaRPr lang="zh-CN" altLang="en-US" sz="2800" b="1" dirty="0" smtClean="0"/>
              </a:p>
              <a:p>
                <a:pPr lvl="1" eaLnBrk="1" hangingPunct="1"/>
                <a:r>
                  <a:rPr lang="zh-CN" altLang="en-US" b="1" dirty="0" smtClean="0"/>
                  <a:t> 在信息码元中增加一些冗余码元，用来在接收端检测或纠正在有噪信道中引入的</a:t>
                </a:r>
                <a:r>
                  <a:rPr lang="zh-CN" altLang="en-US" b="1" dirty="0" smtClean="0"/>
                  <a:t>误码。</a:t>
                </a:r>
                <a:endParaRPr lang="zh-CN" altLang="en-US" b="1" dirty="0" smtClean="0"/>
              </a:p>
              <a:p>
                <a:pPr marL="342900" lvl="1" indent="-342900" eaLnBrk="1" hangingPunct="1">
                  <a:lnSpc>
                    <a:spcPct val="150000"/>
                  </a:lnSpc>
                  <a:buFontTx/>
                  <a:buChar char="•"/>
                </a:pPr>
                <a:r>
                  <a:rPr lang="zh-CN" altLang="zh-CN" b="1" dirty="0" smtClean="0"/>
                  <a:t>分组码</a:t>
                </a:r>
                <a:r>
                  <a:rPr lang="zh-CN" altLang="zh-CN" b="1" dirty="0"/>
                  <a:t>是把信源待发送的信息序列按固定的</a:t>
                </a:r>
                <a14:m>
                  <m:oMath xmlns:m="http://schemas.openxmlformats.org/officeDocument/2006/math">
                    <m:r>
                      <a:rPr lang="en-US" altLang="zh-CN" b="1" i="1">
                        <a:latin typeface="Cambria Math" panose="02040503050406030204"/>
                      </a:rPr>
                      <m:t>𝒌</m:t>
                    </m:r>
                  </m:oMath>
                </a14:m>
                <a:r>
                  <a:rPr lang="zh-CN" altLang="zh-CN" b="1" dirty="0"/>
                  <a:t>位一组进行划分，划分成若干个消息组，再将每一消息组独立变换成码长为</a:t>
                </a:r>
                <a14:m>
                  <m:oMath xmlns:m="http://schemas.openxmlformats.org/officeDocument/2006/math">
                    <m:r>
                      <a:rPr lang="en-US" altLang="zh-CN" b="1" i="1">
                        <a:latin typeface="Cambria Math" panose="02040503050406030204"/>
                      </a:rPr>
                      <m:t>𝒏</m:t>
                    </m:r>
                    <m:r>
                      <a:rPr lang="en-US" altLang="zh-CN" b="1" i="1">
                        <a:latin typeface="Cambria Math" panose="02040503050406030204"/>
                      </a:rPr>
                      <m:t>(</m:t>
                    </m:r>
                    <m:r>
                      <a:rPr lang="en-US" altLang="zh-CN" b="1" i="1">
                        <a:latin typeface="Cambria Math" panose="02040503050406030204"/>
                      </a:rPr>
                      <m:t>𝒏</m:t>
                    </m:r>
                    <m:r>
                      <a:rPr lang="en-US" altLang="zh-CN" b="1" i="1">
                        <a:latin typeface="Cambria Math" panose="02040503050406030204"/>
                      </a:rPr>
                      <m:t>&gt;</m:t>
                    </m:r>
                    <m:r>
                      <a:rPr lang="en-US" altLang="zh-CN" b="1" i="1">
                        <a:latin typeface="Cambria Math" panose="02040503050406030204"/>
                      </a:rPr>
                      <m:t>𝒌</m:t>
                    </m:r>
                    <m:r>
                      <a:rPr lang="en-US" altLang="zh-CN" b="1" i="1">
                        <a:latin typeface="Cambria Math" panose="02040503050406030204"/>
                      </a:rPr>
                      <m:t>)</m:t>
                    </m:r>
                  </m:oMath>
                </a14:m>
                <a:r>
                  <a:rPr lang="zh-CN" altLang="zh-CN" b="1" dirty="0"/>
                  <a:t>的二进制数字组</a:t>
                </a:r>
                <a:r>
                  <a:rPr lang="zh-CN" altLang="en-US" b="1" dirty="0"/>
                  <a:t>。</a:t>
                </a:r>
                <a:endParaRPr lang="zh-CN" altLang="en-US" b="1" dirty="0"/>
              </a:p>
              <a:p>
                <a:pPr marL="342900" lvl="1" indent="-342900" eaLnBrk="1" hangingPunct="1">
                  <a:lnSpc>
                    <a:spcPct val="100000"/>
                  </a:lnSpc>
                  <a:buFontTx/>
                  <a:buChar char="•"/>
                </a:pPr>
                <a:r>
                  <a:rPr lang="zh-CN" altLang="en-US" b="1" dirty="0">
                    <a:sym typeface="+mn-ea"/>
                  </a:rPr>
                  <a:t>线性分组码一般可记为（</a:t>
                </a:r>
                <a:r>
                  <a:rPr lang="en-US" altLang="zh-CN" b="1" i="1">
                    <a:sym typeface="+mn-ea"/>
                  </a:rPr>
                  <a:t>n</a:t>
                </a:r>
                <a:r>
                  <a:rPr lang="zh-CN" altLang="en-US" b="1" dirty="0">
                    <a:sym typeface="+mn-ea"/>
                  </a:rPr>
                  <a:t>，</a:t>
                </a:r>
                <a:r>
                  <a:rPr lang="en-US" altLang="zh-CN" b="1" i="1">
                    <a:sym typeface="+mn-ea"/>
                  </a:rPr>
                  <a:t>m</a:t>
                </a:r>
                <a:r>
                  <a:rPr lang="zh-CN" altLang="en-US" b="1" dirty="0">
                    <a:sym typeface="+mn-ea"/>
                  </a:rPr>
                  <a:t>）码，即</a:t>
                </a:r>
                <a:r>
                  <a:rPr lang="en-US" altLang="zh-CN" b="1" i="1">
                    <a:sym typeface="+mn-ea"/>
                  </a:rPr>
                  <a:t>m</a:t>
                </a:r>
                <a:r>
                  <a:rPr lang="zh-CN" altLang="en-US" b="1" dirty="0">
                    <a:sym typeface="+mn-ea"/>
                  </a:rPr>
                  <a:t>位信息码元为一个分组，编成</a:t>
                </a:r>
                <a:r>
                  <a:rPr lang="en-US" altLang="zh-CN" b="1" i="1">
                    <a:sym typeface="+mn-ea"/>
                  </a:rPr>
                  <a:t>n</a:t>
                </a:r>
                <a:r>
                  <a:rPr lang="zh-CN" altLang="en-US" b="1" dirty="0">
                    <a:sym typeface="+mn-ea"/>
                  </a:rPr>
                  <a:t>位码元长度的码组，而</a:t>
                </a:r>
                <a:r>
                  <a:rPr lang="en-US" altLang="zh-CN" b="1" i="1" err="1">
                    <a:sym typeface="+mn-ea"/>
                  </a:rPr>
                  <a:t>n</a:t>
                </a:r>
                <a:r>
                  <a:rPr lang="en-US" altLang="zh-CN" b="1" err="1">
                    <a:sym typeface="+mn-ea"/>
                  </a:rPr>
                  <a:t>-</a:t>
                </a:r>
                <a:r>
                  <a:rPr lang="en-US" altLang="zh-CN" b="1" i="1" err="1">
                    <a:sym typeface="+mn-ea"/>
                  </a:rPr>
                  <a:t>m</a:t>
                </a:r>
                <a:r>
                  <a:rPr lang="zh-CN" altLang="en-US" b="1" dirty="0">
                    <a:sym typeface="+mn-ea"/>
                  </a:rPr>
                  <a:t>位为监督码元长度。</a:t>
                </a:r>
                <a:endParaRPr lang="zh-CN" altLang="en-US" b="1" dirty="0" smtClean="0"/>
              </a:p>
            </p:txBody>
          </p:sp>
        </mc:Choice>
        <mc:Fallback>
          <p:sp>
            <p:nvSpPr>
              <p:cNvPr id="466949" name="Rectangle 5"/>
              <p:cNvSpPr>
                <a:spLocks noRot="1" noChangeAspect="1" noMove="1" noResize="1" noEditPoints="1" noAdjustHandles="1" noChangeArrowheads="1" noChangeShapeType="1" noTextEdit="1"/>
              </p:cNvSpPr>
              <p:nvPr>
                <p:ph type="body" idx="1"/>
              </p:nvPr>
            </p:nvSpPr>
            <p:spPr>
              <a:xfrm>
                <a:off x="323850" y="1268730"/>
                <a:ext cx="8743950" cy="4956175"/>
              </a:xfrm>
              <a:blipFill rotWithShape="1">
                <a:blip r:embed="rId1"/>
                <a:stretch>
                  <a:fillRect/>
                </a:stretch>
              </a:blipFill>
            </p:spPr>
            <p:txBody>
              <a:bodyPr/>
              <a:lstStyle/>
              <a:p>
                <a:r>
                  <a:rPr lang="zh-CN" altLang="en-US">
                    <a:noFill/>
                  </a:rPr>
                  <a:t> </a:t>
                </a:r>
              </a:p>
            </p:txBody>
          </p:sp>
        </mc:Fallback>
      </mc:AlternateContent>
      <p:sp>
        <p:nvSpPr>
          <p:cNvPr id="2" name="矩形 1"/>
          <p:cNvSpPr/>
          <p:nvPr/>
        </p:nvSpPr>
        <p:spPr>
          <a:xfrm>
            <a:off x="611560" y="620688"/>
            <a:ext cx="2887329" cy="523220"/>
          </a:xfrm>
          <a:prstGeom prst="rect">
            <a:avLst/>
          </a:prstGeom>
        </p:spPr>
        <p:txBody>
          <a:bodyPr wrap="none">
            <a:spAutoFit/>
          </a:bodyPr>
          <a:lstStyle/>
          <a:p>
            <a:r>
              <a:rPr lang="en-US" altLang="zh-CN" sz="2800" dirty="0">
                <a:solidFill>
                  <a:schemeClr val="tx1"/>
                </a:solidFill>
              </a:rPr>
              <a:t>3.3.2 </a:t>
            </a:r>
            <a:r>
              <a:rPr lang="zh-CN" altLang="zh-CN" sz="2800" dirty="0">
                <a:solidFill>
                  <a:schemeClr val="tx1"/>
                </a:solidFill>
              </a:rPr>
              <a:t>线性分组码</a:t>
            </a:r>
            <a:endParaRPr lang="zh-CN" altLang="zh-CN" sz="2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6949">
                                            <p:txEl>
                                              <p:pRg st="0" end="0"/>
                                            </p:txEl>
                                          </p:spTgt>
                                        </p:tgtEl>
                                        <p:attrNameLst>
                                          <p:attrName>style.visibility</p:attrName>
                                        </p:attrNameLst>
                                      </p:cBhvr>
                                      <p:to>
                                        <p:strVal val="visible"/>
                                      </p:to>
                                    </p:set>
                                    <p:anim calcmode="lin" valueType="num">
                                      <p:cBhvr additive="base">
                                        <p:cTn id="7" dur="500" fill="hold"/>
                                        <p:tgtEl>
                                          <p:spTgt spid="46694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69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6949">
                                            <p:txEl>
                                              <p:pRg st="1" end="1"/>
                                            </p:txEl>
                                          </p:spTgt>
                                        </p:tgtEl>
                                        <p:attrNameLst>
                                          <p:attrName>style.visibility</p:attrName>
                                        </p:attrNameLst>
                                      </p:cBhvr>
                                      <p:to>
                                        <p:strVal val="visible"/>
                                      </p:to>
                                    </p:set>
                                    <p:anim calcmode="lin" valueType="num">
                                      <p:cBhvr additive="base">
                                        <p:cTn id="13" dur="500" fill="hold"/>
                                        <p:tgtEl>
                                          <p:spTgt spid="46694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694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66949">
                                            <p:txEl>
                                              <p:pRg st="2" end="2"/>
                                            </p:txEl>
                                          </p:spTgt>
                                        </p:tgtEl>
                                        <p:attrNameLst>
                                          <p:attrName>style.visibility</p:attrName>
                                        </p:attrNameLst>
                                      </p:cBhvr>
                                      <p:to>
                                        <p:strVal val="visible"/>
                                      </p:to>
                                    </p:set>
                                    <p:anim calcmode="lin" valueType="num">
                                      <p:cBhvr additive="base">
                                        <p:cTn id="17" dur="500" fill="hold"/>
                                        <p:tgtEl>
                                          <p:spTgt spid="46694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6694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69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357188" y="1357298"/>
            <a:ext cx="4929187" cy="4857750"/>
          </a:xfrm>
          <a:prstGeom prst="rect">
            <a:avLst/>
          </a:prstGeom>
          <a:noFill/>
          <a:ln w="9525">
            <a:noFill/>
            <a:miter lim="800000"/>
          </a:ln>
        </p:spPr>
        <p:txBody>
          <a:bodyPr lIns="91438" tIns="45719" rIns="91438" bIns="45719"/>
          <a:lstStyle/>
          <a:p>
            <a:pPr marL="307975" indent="-307975" defTabSz="822325">
              <a:lnSpc>
                <a:spcPct val="150000"/>
              </a:lnSpc>
              <a:spcBef>
                <a:spcPts val="1200"/>
              </a:spcBef>
              <a:buClr>
                <a:schemeClr val="accent1">
                  <a:lumMod val="75000"/>
                </a:schemeClr>
              </a:buClr>
              <a:buSzPct val="100000"/>
              <a:defRPr/>
            </a:pPr>
            <a:r>
              <a:rPr lang="zh-CN" altLang="en-US" sz="2800" dirty="0">
                <a:solidFill>
                  <a:srgbClr val="000099"/>
                </a:solidFill>
                <a:latin typeface="方正大黑简体" pitchFamily="2" charset="-122"/>
                <a:ea typeface="方正大黑简体" pitchFamily="2" charset="-122"/>
              </a:rPr>
              <a:t> </a:t>
            </a:r>
            <a:r>
              <a:rPr lang="en-US" altLang="zh-CN" sz="2800" dirty="0" smtClean="0">
                <a:solidFill>
                  <a:srgbClr val="000099"/>
                </a:solidFill>
                <a:latin typeface="方正大黑简体" pitchFamily="2" charset="-122"/>
                <a:ea typeface="方正大黑简体" pitchFamily="2" charset="-122"/>
              </a:rPr>
              <a:t>  </a:t>
            </a:r>
            <a:r>
              <a:rPr lang="zh-CN" altLang="en-US" sz="2800" dirty="0" smtClean="0">
                <a:solidFill>
                  <a:schemeClr val="tx1"/>
                </a:solidFill>
                <a:latin typeface="方正大黑简体" pitchFamily="2" charset="-122"/>
                <a:ea typeface="方正大黑简体" pitchFamily="2" charset="-122"/>
              </a:rPr>
              <a:t>抗衰落技术的原理 </a:t>
            </a:r>
            <a:endParaRPr lang="en-US" altLang="zh-CN" sz="2800" dirty="0" smtClean="0">
              <a:solidFill>
                <a:schemeClr val="tx1"/>
              </a:solidFill>
              <a:latin typeface="方正大黑简体" pitchFamily="2" charset="-122"/>
              <a:ea typeface="方正大黑简体" pitchFamily="2" charset="-122"/>
            </a:endParaRPr>
          </a:p>
          <a:p>
            <a:pPr marL="307975" indent="-307975" defTabSz="822325">
              <a:lnSpc>
                <a:spcPct val="150000"/>
              </a:lnSpc>
              <a:spcBef>
                <a:spcPts val="1200"/>
              </a:spcBef>
              <a:buClr>
                <a:schemeClr val="accent1">
                  <a:lumMod val="75000"/>
                </a:schemeClr>
              </a:buClr>
              <a:buSzPct val="100000"/>
              <a:defRPr/>
            </a:pPr>
            <a:r>
              <a:rPr lang="zh-CN" altLang="en-US" sz="2400" dirty="0" smtClean="0">
                <a:solidFill>
                  <a:schemeClr val="tx1"/>
                </a:solidFill>
                <a:latin typeface="方正大黑简体" pitchFamily="2" charset="-122"/>
                <a:ea typeface="方正大黑简体" pitchFamily="2" charset="-122"/>
              </a:rPr>
              <a:t>    针对衰落信号特点，采取相应措施。典型措施有：</a:t>
            </a:r>
            <a:endParaRPr lang="zh-CN" altLang="en-US" sz="2400" dirty="0">
              <a:solidFill>
                <a:schemeClr val="tx1"/>
              </a:solidFill>
              <a:latin typeface="方正大黑简体" pitchFamily="2" charset="-122"/>
              <a:ea typeface="方正大黑简体" pitchFamily="2" charset="-122"/>
            </a:endParaRPr>
          </a:p>
          <a:p>
            <a:pPr marL="570230" lvl="1" indent="-205105" defTabSz="822325">
              <a:lnSpc>
                <a:spcPct val="150000"/>
              </a:lnSpc>
              <a:spcBef>
                <a:spcPts val="1200"/>
              </a:spcBef>
              <a:buClr>
                <a:srgbClr val="FF0000"/>
              </a:buClr>
              <a:buSzPct val="100000"/>
              <a:buFont typeface="Wingdings" panose="05000000000000000000" pitchFamily="2" charset="2"/>
              <a:buChar char="ü"/>
              <a:defRPr/>
            </a:pPr>
            <a:r>
              <a:rPr lang="zh-CN" altLang="en-US" sz="2400" dirty="0" smtClean="0">
                <a:solidFill>
                  <a:schemeClr val="tx1"/>
                </a:solidFill>
                <a:latin typeface="方正大黑简体" pitchFamily="2" charset="-122"/>
                <a:ea typeface="方正大黑简体" pitchFamily="2" charset="-122"/>
              </a:rPr>
              <a:t>多重接收</a:t>
            </a:r>
            <a:endParaRPr lang="en-US" altLang="zh-CN" sz="2400" dirty="0" smtClean="0">
              <a:solidFill>
                <a:schemeClr val="tx1"/>
              </a:solidFill>
              <a:latin typeface="方正大黑简体" pitchFamily="2" charset="-122"/>
              <a:ea typeface="方正大黑简体" pitchFamily="2" charset="-122"/>
            </a:endParaRPr>
          </a:p>
          <a:p>
            <a:pPr marL="570230" lvl="1" indent="-205105" defTabSz="822325">
              <a:lnSpc>
                <a:spcPct val="150000"/>
              </a:lnSpc>
              <a:spcBef>
                <a:spcPts val="1200"/>
              </a:spcBef>
              <a:buClr>
                <a:srgbClr val="FF0000"/>
              </a:buClr>
              <a:buSzPct val="100000"/>
              <a:buFont typeface="Wingdings" panose="05000000000000000000" pitchFamily="2" charset="2"/>
              <a:buChar char="ü"/>
              <a:defRPr/>
            </a:pPr>
            <a:r>
              <a:rPr lang="zh-CN" altLang="en-US" sz="2400" dirty="0" smtClean="0">
                <a:solidFill>
                  <a:schemeClr val="tx1"/>
                </a:solidFill>
                <a:latin typeface="方正大黑简体" pitchFamily="2" charset="-122"/>
                <a:ea typeface="方正大黑简体" pitchFamily="2" charset="-122"/>
              </a:rPr>
              <a:t>补偿信道失真</a:t>
            </a:r>
            <a:endParaRPr lang="en-US" altLang="zh-CN" sz="2400" dirty="0" smtClean="0">
              <a:solidFill>
                <a:schemeClr val="tx1"/>
              </a:solidFill>
              <a:latin typeface="方正大黑简体" pitchFamily="2" charset="-122"/>
              <a:ea typeface="方正大黑简体" pitchFamily="2" charset="-122"/>
            </a:endParaRPr>
          </a:p>
          <a:p>
            <a:pPr marL="570230" lvl="1" indent="-205105" defTabSz="822325">
              <a:lnSpc>
                <a:spcPct val="150000"/>
              </a:lnSpc>
              <a:spcBef>
                <a:spcPts val="1200"/>
              </a:spcBef>
              <a:buClr>
                <a:srgbClr val="FF0000"/>
              </a:buClr>
              <a:buSzPct val="100000"/>
              <a:buFont typeface="Wingdings" panose="05000000000000000000" pitchFamily="2" charset="2"/>
              <a:buChar char="ü"/>
              <a:defRPr/>
            </a:pPr>
            <a:r>
              <a:rPr lang="en-US" altLang="zh-CN" sz="2400" dirty="0" err="1" smtClean="0">
                <a:solidFill>
                  <a:schemeClr val="tx1"/>
                </a:solidFill>
                <a:latin typeface="方正大黑简体" pitchFamily="2" charset="-122"/>
                <a:ea typeface="方正大黑简体" pitchFamily="2" charset="-122"/>
              </a:rPr>
              <a:t>纠正衰落引起的误码</a:t>
            </a:r>
            <a:endParaRPr lang="zh-CN" altLang="en-US" sz="2400" dirty="0" smtClean="0">
              <a:solidFill>
                <a:schemeClr val="tx1"/>
              </a:solidFill>
              <a:latin typeface="方正大黑简体" pitchFamily="2" charset="-122"/>
              <a:ea typeface="方正大黑简体" pitchFamily="2" charset="-122"/>
            </a:endParaRPr>
          </a:p>
          <a:p>
            <a:pPr marL="1027430" lvl="2" indent="-205105" defTabSz="822325">
              <a:lnSpc>
                <a:spcPct val="150000"/>
              </a:lnSpc>
              <a:buClr>
                <a:srgbClr val="FF0000"/>
              </a:buClr>
              <a:buSzPct val="100000"/>
              <a:buFont typeface="Wingdings" panose="05000000000000000000" pitchFamily="2" charset="2"/>
              <a:buChar char="ü"/>
              <a:defRPr/>
            </a:pPr>
            <a:endParaRPr lang="zh-CN" altLang="en-US" sz="2400" dirty="0">
              <a:solidFill>
                <a:srgbClr val="0000FF"/>
              </a:solidFill>
              <a:latin typeface="方正大黑简体" pitchFamily="2" charset="-122"/>
              <a:ea typeface="方正大黑简体" pitchFamily="2" charset="-122"/>
            </a:endParaRPr>
          </a:p>
        </p:txBody>
      </p:sp>
      <p:sp>
        <p:nvSpPr>
          <p:cNvPr id="39940" name="Rectangle 3"/>
          <p:cNvSpPr>
            <a:spLocks noChangeArrowheads="1"/>
          </p:cNvSpPr>
          <p:nvPr/>
        </p:nvSpPr>
        <p:spPr bwMode="auto">
          <a:xfrm>
            <a:off x="1781208" y="319072"/>
            <a:ext cx="7505700" cy="895350"/>
          </a:xfrm>
          <a:prstGeom prst="rect">
            <a:avLst/>
          </a:prstGeom>
          <a:noFill/>
          <a:ln w="9525">
            <a:noFill/>
            <a:miter lim="800000"/>
          </a:ln>
        </p:spPr>
        <p:txBody>
          <a:bodyPr lIns="0" tIns="0" rIns="0" bIns="0" anchor="ctr"/>
          <a:lstStyle/>
          <a:p>
            <a:pPr>
              <a:buFont typeface="Wingdings" panose="05000000000000000000" pitchFamily="2" charset="2"/>
              <a:buNone/>
              <a:defRPr/>
            </a:pPr>
            <a:r>
              <a:rPr lang="zh-CN" altLang="en-US" sz="3600" dirty="0" smtClean="0">
                <a:solidFill>
                  <a:schemeClr val="bg1"/>
                </a:solidFill>
                <a:latin typeface="方正兰亭粗黑简体" pitchFamily="2" charset="-122"/>
                <a:ea typeface="方正兰亭粗黑简体" pitchFamily="2" charset="-122"/>
              </a:rPr>
              <a:t>一、</a:t>
            </a:r>
            <a:r>
              <a:rPr lang="en-US" altLang="zh-CN" sz="3600" dirty="0" smtClean="0">
                <a:solidFill>
                  <a:schemeClr val="bg1"/>
                </a:solidFill>
                <a:latin typeface="方正兰亭粗黑简体" pitchFamily="2" charset="-122"/>
                <a:ea typeface="方正兰亭粗黑简体" pitchFamily="2" charset="-122"/>
              </a:rPr>
              <a:t> </a:t>
            </a:r>
            <a:r>
              <a:rPr lang="zh-CN" altLang="en-US" sz="3600" dirty="0">
                <a:solidFill>
                  <a:schemeClr val="bg1"/>
                </a:solidFill>
                <a:latin typeface="方正兰亭粗黑简体" pitchFamily="2" charset="-122"/>
                <a:ea typeface="方正兰亭粗黑简体" pitchFamily="2" charset="-122"/>
              </a:rPr>
              <a:t>抗衰落技术的基本原理</a:t>
            </a:r>
            <a:endParaRPr lang="zh-CN" altLang="en-US" sz="3600" dirty="0">
              <a:solidFill>
                <a:schemeClr val="bg1"/>
              </a:solidFill>
              <a:latin typeface="方正兰亭粗黑简体" pitchFamily="2" charset="-122"/>
              <a:ea typeface="方正兰亭粗黑简体" pitchFamily="2" charset="-122"/>
            </a:endParaRPr>
          </a:p>
        </p:txBody>
      </p:sp>
      <p:pic>
        <p:nvPicPr>
          <p:cNvPr id="11269" name="Picture 2"/>
          <p:cNvPicPr>
            <a:picLocks noChangeAspect="1" noChangeArrowheads="1"/>
          </p:cNvPicPr>
          <p:nvPr/>
        </p:nvPicPr>
        <p:blipFill>
          <a:blip r:embed="rId1" cstate="print"/>
          <a:srcRect r="51518"/>
          <a:stretch>
            <a:fillRect/>
          </a:stretch>
        </p:blipFill>
        <p:spPr bwMode="auto">
          <a:xfrm>
            <a:off x="5072066" y="4143380"/>
            <a:ext cx="3727450" cy="2357437"/>
          </a:xfrm>
          <a:prstGeom prst="rect">
            <a:avLst/>
          </a:prstGeom>
          <a:noFill/>
          <a:ln w="9525" algn="ctr">
            <a:noFill/>
            <a:miter lim="800000"/>
            <a:headEnd/>
            <a:tailEnd/>
          </a:ln>
        </p:spPr>
      </p:pic>
      <p:pic>
        <p:nvPicPr>
          <p:cNvPr id="11270" name="Picture 2"/>
          <p:cNvPicPr>
            <a:picLocks noChangeAspect="1" noChangeArrowheads="1"/>
          </p:cNvPicPr>
          <p:nvPr/>
        </p:nvPicPr>
        <p:blipFill>
          <a:blip r:embed="rId2" cstate="print"/>
          <a:srcRect/>
          <a:stretch>
            <a:fillRect/>
          </a:stretch>
        </p:blipFill>
        <p:spPr bwMode="auto">
          <a:xfrm>
            <a:off x="5214968" y="1500174"/>
            <a:ext cx="3714750" cy="2571750"/>
          </a:xfrm>
          <a:prstGeom prst="rect">
            <a:avLst/>
          </a:prstGeom>
          <a:noFill/>
          <a:ln w="9525">
            <a:noFill/>
            <a:miter lim="800000"/>
            <a:headEnd/>
            <a:tailEnd/>
          </a:ln>
        </p:spPr>
      </p:pic>
      <p:grpSp>
        <p:nvGrpSpPr>
          <p:cNvPr id="7" name="组合 6"/>
          <p:cNvGrpSpPr/>
          <p:nvPr/>
        </p:nvGrpSpPr>
        <p:grpSpPr>
          <a:xfrm>
            <a:off x="3143240" y="4131188"/>
            <a:ext cx="1949698" cy="572464"/>
            <a:chOff x="6072198" y="1878698"/>
            <a:chExt cx="1949698" cy="572464"/>
          </a:xfrm>
        </p:grpSpPr>
        <p:sp>
          <p:nvSpPr>
            <p:cNvPr id="8" name="矩形 7"/>
            <p:cNvSpPr/>
            <p:nvPr/>
          </p:nvSpPr>
          <p:spPr>
            <a:xfrm>
              <a:off x="6606124" y="1878698"/>
              <a:ext cx="1415772" cy="572464"/>
            </a:xfrm>
            <a:prstGeom prst="rect">
              <a:avLst/>
            </a:prstGeom>
          </p:spPr>
          <p:txBody>
            <a:bodyPr wrap="none">
              <a:spAutoFit/>
            </a:bodyPr>
            <a:lstStyle/>
            <a:p>
              <a:pPr>
                <a:lnSpc>
                  <a:spcPct val="130000"/>
                </a:lnSpc>
              </a:pPr>
              <a:r>
                <a:rPr lang="zh-CN" altLang="en-US" sz="2400" dirty="0" smtClean="0">
                  <a:solidFill>
                    <a:srgbClr val="FF0000"/>
                  </a:solidFill>
                  <a:latin typeface="方正兰亭粗黑简体" pitchFamily="2" charset="-122"/>
                  <a:ea typeface="方正兰亭粗黑简体" pitchFamily="2" charset="-122"/>
                </a:rPr>
                <a:t>均衡技术</a:t>
              </a:r>
              <a:endParaRPr lang="zh-CN" altLang="en-US" sz="2400" dirty="0" smtClean="0">
                <a:solidFill>
                  <a:srgbClr val="FF0000"/>
                </a:solidFill>
                <a:latin typeface="方正兰亭粗黑简体" pitchFamily="2" charset="-122"/>
                <a:ea typeface="方正兰亭粗黑简体" pitchFamily="2" charset="-122"/>
              </a:endParaRPr>
            </a:p>
          </p:txBody>
        </p:sp>
        <p:sp>
          <p:nvSpPr>
            <p:cNvPr id="9" name="右箭头 8"/>
            <p:cNvSpPr/>
            <p:nvPr/>
          </p:nvSpPr>
          <p:spPr>
            <a:xfrm>
              <a:off x="6072198" y="2071678"/>
              <a:ext cx="500066" cy="214314"/>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方正兰亭粗黑简体" pitchFamily="2" charset="-122"/>
                <a:ea typeface="方正兰亭粗黑简体" pitchFamily="2" charset="-122"/>
              </a:endParaRPr>
            </a:p>
          </p:txBody>
        </p:sp>
      </p:grpSp>
      <p:grpSp>
        <p:nvGrpSpPr>
          <p:cNvPr id="10" name="组合 9"/>
          <p:cNvGrpSpPr/>
          <p:nvPr/>
        </p:nvGrpSpPr>
        <p:grpSpPr>
          <a:xfrm>
            <a:off x="3132762" y="3429000"/>
            <a:ext cx="1949698" cy="533095"/>
            <a:chOff x="6072198" y="1878698"/>
            <a:chExt cx="1949698" cy="533095"/>
          </a:xfrm>
        </p:grpSpPr>
        <p:sp>
          <p:nvSpPr>
            <p:cNvPr id="11" name="矩形 10"/>
            <p:cNvSpPr/>
            <p:nvPr/>
          </p:nvSpPr>
          <p:spPr>
            <a:xfrm>
              <a:off x="6606124" y="1878698"/>
              <a:ext cx="1415772" cy="533095"/>
            </a:xfrm>
            <a:prstGeom prst="rect">
              <a:avLst/>
            </a:prstGeom>
          </p:spPr>
          <p:txBody>
            <a:bodyPr wrap="none">
              <a:spAutoFit/>
            </a:bodyPr>
            <a:lstStyle/>
            <a:p>
              <a:pPr>
                <a:lnSpc>
                  <a:spcPct val="130000"/>
                </a:lnSpc>
              </a:pPr>
              <a:r>
                <a:rPr lang="zh-CN" altLang="en-US" sz="2400" dirty="0" smtClean="0">
                  <a:solidFill>
                    <a:srgbClr val="FF0000"/>
                  </a:solidFill>
                  <a:latin typeface="方正兰亭粗黑简体" pitchFamily="2" charset="-122"/>
                  <a:ea typeface="方正兰亭粗黑简体" pitchFamily="2" charset="-122"/>
                </a:rPr>
                <a:t>分集技术</a:t>
              </a:r>
              <a:endParaRPr lang="zh-CN" altLang="en-US" sz="2400" dirty="0" smtClean="0">
                <a:solidFill>
                  <a:srgbClr val="FF0000"/>
                </a:solidFill>
                <a:latin typeface="方正兰亭粗黑简体" pitchFamily="2" charset="-122"/>
                <a:ea typeface="方正兰亭粗黑简体" pitchFamily="2" charset="-122"/>
              </a:endParaRPr>
            </a:p>
          </p:txBody>
        </p:sp>
        <p:sp>
          <p:nvSpPr>
            <p:cNvPr id="12" name="右箭头 11"/>
            <p:cNvSpPr/>
            <p:nvPr/>
          </p:nvSpPr>
          <p:spPr>
            <a:xfrm>
              <a:off x="6072198" y="2071678"/>
              <a:ext cx="500066" cy="214314"/>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方正兰亭粗黑简体" pitchFamily="2" charset="-122"/>
                <a:ea typeface="方正兰亭粗黑简体" pitchFamily="2" charset="-122"/>
              </a:endParaRPr>
            </a:p>
          </p:txBody>
        </p:sp>
      </p:grpSp>
      <p:grpSp>
        <p:nvGrpSpPr>
          <p:cNvPr id="13" name="组合 12"/>
          <p:cNvGrpSpPr/>
          <p:nvPr/>
        </p:nvGrpSpPr>
        <p:grpSpPr>
          <a:xfrm>
            <a:off x="2394540" y="5589215"/>
            <a:ext cx="2565251" cy="533095"/>
            <a:chOff x="6072198" y="1917107"/>
            <a:chExt cx="2565251" cy="533095"/>
          </a:xfrm>
        </p:grpSpPr>
        <p:sp>
          <p:nvSpPr>
            <p:cNvPr id="14" name="矩形 13"/>
            <p:cNvSpPr/>
            <p:nvPr/>
          </p:nvSpPr>
          <p:spPr>
            <a:xfrm>
              <a:off x="6606124" y="1917107"/>
              <a:ext cx="2031325" cy="533095"/>
            </a:xfrm>
            <a:prstGeom prst="rect">
              <a:avLst/>
            </a:prstGeom>
          </p:spPr>
          <p:txBody>
            <a:bodyPr wrap="none">
              <a:spAutoFit/>
            </a:bodyPr>
            <a:lstStyle/>
            <a:p>
              <a:pPr>
                <a:lnSpc>
                  <a:spcPct val="130000"/>
                </a:lnSpc>
              </a:pPr>
              <a:r>
                <a:rPr lang="zh-CN" altLang="en-US" sz="2400" dirty="0" smtClean="0">
                  <a:solidFill>
                    <a:srgbClr val="FF0000"/>
                  </a:solidFill>
                  <a:latin typeface="方正兰亭粗黑简体" pitchFamily="2" charset="-122"/>
                  <a:ea typeface="方正兰亭粗黑简体" pitchFamily="2" charset="-122"/>
                </a:rPr>
                <a:t>信道编码技术</a:t>
              </a:r>
              <a:endParaRPr lang="zh-CN" altLang="en-US" sz="2400" dirty="0" smtClean="0">
                <a:solidFill>
                  <a:srgbClr val="FF0000"/>
                </a:solidFill>
                <a:latin typeface="方正兰亭粗黑简体" pitchFamily="2" charset="-122"/>
                <a:ea typeface="方正兰亭粗黑简体" pitchFamily="2" charset="-122"/>
              </a:endParaRPr>
            </a:p>
          </p:txBody>
        </p:sp>
        <p:sp>
          <p:nvSpPr>
            <p:cNvPr id="15" name="右箭头 14"/>
            <p:cNvSpPr/>
            <p:nvPr/>
          </p:nvSpPr>
          <p:spPr>
            <a:xfrm>
              <a:off x="6072198" y="2071678"/>
              <a:ext cx="500066" cy="214314"/>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方正兰亭粗黑简体" pitchFamily="2" charset="-122"/>
                <a:ea typeface="方正兰亭粗黑简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1" dur="500"/>
                                        <p:tgtEl>
                                          <p:spTgt spid="1126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6" dur="500"/>
                                        <p:tgtEl>
                                          <p:spTgt spid="1126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270"/>
                                        </p:tgtEl>
                                        <p:attrNameLst>
                                          <p:attrName>style.visibility</p:attrName>
                                        </p:attrNameLst>
                                      </p:cBhvr>
                                      <p:to>
                                        <p:strVal val="visible"/>
                                      </p:to>
                                    </p:set>
                                    <p:animEffect transition="in" filter="blinds(horizontal)">
                                      <p:cBhvr>
                                        <p:cTn id="21" dur="500"/>
                                        <p:tgtEl>
                                          <p:spTgt spid="1127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31" dur="500"/>
                                        <p:tgtEl>
                                          <p:spTgt spid="1126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269"/>
                                        </p:tgtEl>
                                        <p:attrNameLst>
                                          <p:attrName>style.visibility</p:attrName>
                                        </p:attrNameLst>
                                      </p:cBhvr>
                                      <p:to>
                                        <p:strVal val="visible"/>
                                      </p:to>
                                    </p:set>
                                    <p:animEffect transition="in" filter="blinds(horizontal)">
                                      <p:cBhvr>
                                        <p:cTn id="36" dur="500"/>
                                        <p:tgtEl>
                                          <p:spTgt spid="11269"/>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slide(fromLeft)">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46" dur="500"/>
                                        <p:tgtEl>
                                          <p:spTgt spid="11267">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slide(from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457200" y="274638"/>
            <a:ext cx="8229600" cy="922114"/>
          </a:xfrm>
        </p:spPr>
        <p:txBody>
          <a:bodyPr/>
          <a:lstStyle/>
          <a:p>
            <a:pPr algn="l" eaLnBrk="1" hangingPunct="1"/>
            <a:r>
              <a:rPr lang="zh-CN" altLang="en-US" sz="2800" b="1" dirty="0">
                <a:solidFill>
                  <a:srgbClr val="FF0000"/>
                </a:solidFill>
              </a:rPr>
              <a:t>基本术语：</a:t>
            </a:r>
            <a:endParaRPr lang="en-US" altLang="zh-CN" sz="2800" b="1" dirty="0">
              <a:solidFill>
                <a:srgbClr val="FF0000"/>
              </a:solidFill>
            </a:endParaRPr>
          </a:p>
        </p:txBody>
      </p:sp>
      <p:sp>
        <p:nvSpPr>
          <p:cNvPr id="126979" name="内容占位符 2"/>
          <p:cNvSpPr>
            <a:spLocks noGrp="1"/>
          </p:cNvSpPr>
          <p:nvPr>
            <p:ph idx="1"/>
          </p:nvPr>
        </p:nvSpPr>
        <p:spPr>
          <a:xfrm>
            <a:off x="50165" y="1196975"/>
            <a:ext cx="8946515" cy="4526280"/>
          </a:xfrm>
        </p:spPr>
        <p:txBody>
          <a:bodyPr/>
          <a:lstStyle/>
          <a:p>
            <a:pPr marL="342900" lvl="1" indent="-342900">
              <a:lnSpc>
                <a:spcPct val="150000"/>
              </a:lnSpc>
              <a:buChar char="•"/>
            </a:pPr>
            <a:r>
              <a:rPr lang="zh-CN" altLang="en-US" b="1" dirty="0">
                <a:cs typeface="+mn-cs"/>
              </a:rPr>
              <a:t>码字：信息码元与冗余码元一起构成的消息块称为码字。</a:t>
            </a:r>
            <a:endParaRPr lang="zh-CN" altLang="en-US" b="1" dirty="0">
              <a:cs typeface="+mn-cs"/>
            </a:endParaRPr>
          </a:p>
          <a:p>
            <a:pPr marL="342900" lvl="1" indent="-342900">
              <a:lnSpc>
                <a:spcPct val="150000"/>
              </a:lnSpc>
              <a:buChar char="•"/>
            </a:pPr>
            <a:r>
              <a:rPr lang="zh-CN" altLang="en-US" b="1" dirty="0">
                <a:cs typeface="+mn-cs"/>
              </a:rPr>
              <a:t>码距（</a:t>
            </a:r>
            <a:r>
              <a:rPr lang="en-US" altLang="zh-CN" b="1" dirty="0">
                <a:cs typeface="+mn-cs"/>
              </a:rPr>
              <a:t>d</a:t>
            </a:r>
            <a:r>
              <a:rPr lang="zh-CN" altLang="en-US" b="1" dirty="0">
                <a:cs typeface="+mn-cs"/>
              </a:rPr>
              <a:t>）：是指两个码字中对应码元位不相同的数目。如果是二进制码，又称为汉明距</a:t>
            </a:r>
            <a:r>
              <a:rPr lang="zh-CN" altLang="en-US" b="1" dirty="0" smtClean="0">
                <a:cs typeface="+mn-cs"/>
              </a:rPr>
              <a:t>。</a:t>
            </a:r>
            <a:endParaRPr lang="en-US" altLang="zh-CN" b="1" dirty="0" smtClean="0"/>
          </a:p>
          <a:p>
            <a:pPr marL="342900" lvl="1" indent="-342900">
              <a:lnSpc>
                <a:spcPct val="150000"/>
              </a:lnSpc>
              <a:buChar char="•"/>
            </a:pPr>
            <a:r>
              <a:rPr lang="zh-CN" altLang="en-US" sz="2800" b="1" dirty="0" smtClean="0"/>
              <a:t> </a:t>
            </a:r>
            <a:r>
              <a:rPr lang="zh-CN" altLang="en-US" b="1" dirty="0" smtClean="0">
                <a:cs typeface="+mn-cs"/>
              </a:rPr>
              <a:t>最小</a:t>
            </a:r>
            <a:r>
              <a:rPr lang="zh-CN" altLang="en-US" b="1" dirty="0">
                <a:cs typeface="+mn-cs"/>
              </a:rPr>
              <a:t>码距：某种编码中的各个码组间距离的最小值。</a:t>
            </a:r>
            <a:endParaRPr lang="en-US" altLang="zh-CN" b="1" dirty="0">
              <a:cs typeface="+mn-cs"/>
            </a:endParaRPr>
          </a:p>
          <a:p>
            <a:pPr marL="342900" lvl="1" indent="-342900">
              <a:lnSpc>
                <a:spcPct val="150000"/>
              </a:lnSpc>
              <a:buChar char="•"/>
            </a:pPr>
            <a:r>
              <a:rPr lang="zh-CN" altLang="en-US" b="1" dirty="0"/>
              <a:t>码组的重量：在分组码中， “</a:t>
            </a:r>
            <a:r>
              <a:rPr lang="en-US" altLang="zh-CN" b="1" dirty="0"/>
              <a:t>1”</a:t>
            </a:r>
            <a:r>
              <a:rPr lang="zh-CN" altLang="en-US" b="1" dirty="0"/>
              <a:t>的数目。</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6"/>
          <p:cNvSpPr txBox="1">
            <a:spLocks noChangeArrowheads="1"/>
          </p:cNvSpPr>
          <p:nvPr/>
        </p:nvSpPr>
        <p:spPr bwMode="auto">
          <a:xfrm>
            <a:off x="179765" y="1340485"/>
            <a:ext cx="8305800" cy="16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20000"/>
              </a:spcBef>
            </a:pPr>
            <a:r>
              <a:rPr lang="zh-CN" altLang="en-US" dirty="0"/>
              <a:t>　</a:t>
            </a:r>
            <a:r>
              <a:rPr lang="zh-CN" altLang="en-US" dirty="0" smtClean="0"/>
              <a:t>（</a:t>
            </a:r>
            <a:r>
              <a:rPr lang="en-US" altLang="zh-CN" dirty="0" smtClean="0"/>
              <a:t>1</a:t>
            </a:r>
            <a:r>
              <a:rPr lang="zh-CN" altLang="en-US" dirty="0" smtClean="0"/>
              <a:t>）</a:t>
            </a:r>
            <a:r>
              <a:rPr lang="zh-CN" altLang="en-US" b="1" dirty="0" smtClean="0"/>
              <a:t>为</a:t>
            </a:r>
            <a:r>
              <a:rPr lang="zh-CN" altLang="en-US" b="1" dirty="0"/>
              <a:t>检测</a:t>
            </a:r>
            <a:r>
              <a:rPr lang="en-US" altLang="zh-CN" b="1" dirty="0"/>
              <a:t>e</a:t>
            </a:r>
            <a:r>
              <a:rPr lang="zh-CN" altLang="en-US" b="1" dirty="0"/>
              <a:t>个错码， 要求最小码距</a:t>
            </a:r>
            <a:endParaRPr lang="zh-CN" altLang="en-US" b="1" dirty="0"/>
          </a:p>
          <a:p>
            <a:pPr algn="just" eaLnBrk="1" hangingPunct="1">
              <a:lnSpc>
                <a:spcPct val="120000"/>
              </a:lnSpc>
              <a:spcBef>
                <a:spcPct val="20000"/>
              </a:spcBef>
            </a:pPr>
            <a:r>
              <a:rPr lang="zh-CN" altLang="en-US" dirty="0"/>
              <a:t>                        　　   </a:t>
            </a:r>
            <a:r>
              <a:rPr lang="en-US" altLang="zh-CN" sz="2800" i="1" dirty="0"/>
              <a:t>d</a:t>
            </a:r>
            <a:r>
              <a:rPr lang="en-US" altLang="zh-CN" sz="2800" baseline="-25000" dirty="0"/>
              <a:t>0</a:t>
            </a:r>
            <a:r>
              <a:rPr lang="en-US" altLang="zh-CN" sz="2800" dirty="0"/>
              <a:t>≥</a:t>
            </a:r>
            <a:r>
              <a:rPr lang="en-US" altLang="zh-CN" sz="2800" i="1" dirty="0"/>
              <a:t>e</a:t>
            </a:r>
            <a:r>
              <a:rPr lang="en-US" altLang="zh-CN" sz="2800" dirty="0"/>
              <a:t>+1</a:t>
            </a:r>
            <a:r>
              <a:rPr lang="en-US" altLang="zh-CN" dirty="0"/>
              <a:t>  </a:t>
            </a:r>
            <a:r>
              <a:rPr lang="zh-CN" altLang="en-US" dirty="0"/>
              <a:t>　　　　</a:t>
            </a:r>
            <a:endParaRPr lang="en-US" altLang="zh-CN" dirty="0" smtClean="0"/>
          </a:p>
          <a:p>
            <a:pPr algn="just" eaLnBrk="1" hangingPunct="1">
              <a:lnSpc>
                <a:spcPct val="120000"/>
              </a:lnSpc>
              <a:spcBef>
                <a:spcPct val="20000"/>
              </a:spcBef>
            </a:pPr>
            <a:r>
              <a:rPr lang="zh-CN" altLang="en-US" dirty="0" smtClean="0"/>
              <a:t>换句话说</a:t>
            </a:r>
            <a:r>
              <a:rPr lang="zh-CN" altLang="en-US" dirty="0"/>
              <a:t>，若要求检测</a:t>
            </a:r>
            <a:r>
              <a:rPr lang="en-US" altLang="zh-CN" i="1" dirty="0"/>
              <a:t>e</a:t>
            </a:r>
            <a:r>
              <a:rPr lang="zh-CN" altLang="en-US" dirty="0"/>
              <a:t>个错码，则最小码距</a:t>
            </a:r>
            <a:r>
              <a:rPr lang="en-US" altLang="zh-CN" i="1" dirty="0"/>
              <a:t>d</a:t>
            </a:r>
            <a:r>
              <a:rPr lang="en-US" altLang="zh-CN" baseline="-25000" dirty="0"/>
              <a:t>0</a:t>
            </a:r>
            <a:r>
              <a:rPr lang="zh-CN" altLang="en-US" dirty="0"/>
              <a:t>应不小于</a:t>
            </a:r>
            <a:r>
              <a:rPr lang="en-US" altLang="zh-CN" dirty="0"/>
              <a:t>(</a:t>
            </a:r>
            <a:r>
              <a:rPr lang="en-US" altLang="zh-CN" i="1" dirty="0"/>
              <a:t>e</a:t>
            </a:r>
            <a:r>
              <a:rPr lang="en-US" altLang="zh-CN" dirty="0"/>
              <a:t>+1)</a:t>
            </a:r>
            <a:r>
              <a:rPr lang="zh-CN" altLang="en-US" dirty="0"/>
              <a:t>。</a:t>
            </a:r>
            <a:endParaRPr lang="zh-CN" altLang="en-US" sz="2800" dirty="0"/>
          </a:p>
        </p:txBody>
      </p:sp>
      <p:sp>
        <p:nvSpPr>
          <p:cNvPr id="3" name="Text Box 5"/>
          <p:cNvSpPr txBox="1">
            <a:spLocks noChangeArrowheads="1"/>
          </p:cNvSpPr>
          <p:nvPr/>
        </p:nvSpPr>
        <p:spPr bwMode="auto">
          <a:xfrm>
            <a:off x="179765" y="3357131"/>
            <a:ext cx="815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20000"/>
              </a:spcBef>
            </a:pPr>
            <a:r>
              <a:rPr lang="zh-CN" altLang="en-US" dirty="0"/>
              <a:t>　</a:t>
            </a:r>
            <a:r>
              <a:rPr lang="zh-CN" altLang="en-US" dirty="0" smtClean="0"/>
              <a:t>（</a:t>
            </a:r>
            <a:r>
              <a:rPr lang="en-US" altLang="zh-CN" dirty="0" smtClean="0"/>
              <a:t>2</a:t>
            </a:r>
            <a:r>
              <a:rPr lang="zh-CN" altLang="en-US" dirty="0" smtClean="0"/>
              <a:t>）为</a:t>
            </a:r>
            <a:r>
              <a:rPr lang="zh-CN" altLang="en-US" dirty="0"/>
              <a:t>纠正</a:t>
            </a:r>
            <a:r>
              <a:rPr lang="en-US" altLang="zh-CN" dirty="0"/>
              <a:t>t</a:t>
            </a:r>
            <a:r>
              <a:rPr lang="zh-CN" altLang="en-US" dirty="0"/>
              <a:t>个错码， 要求最小码距</a:t>
            </a:r>
            <a:endParaRPr lang="zh-CN" altLang="en-US" dirty="0"/>
          </a:p>
          <a:p>
            <a:pPr algn="just" eaLnBrk="1" hangingPunct="1">
              <a:lnSpc>
                <a:spcPct val="120000"/>
              </a:lnSpc>
              <a:spcBef>
                <a:spcPct val="20000"/>
              </a:spcBef>
            </a:pPr>
            <a:r>
              <a:rPr lang="zh-CN" altLang="en-US" dirty="0"/>
              <a:t>                        　　　</a:t>
            </a:r>
            <a:r>
              <a:rPr lang="en-US" altLang="zh-CN" dirty="0"/>
              <a:t>d0≥2t+1     </a:t>
            </a:r>
            <a:r>
              <a:rPr lang="zh-CN" altLang="en-US" dirty="0"/>
              <a:t>　　　</a:t>
            </a:r>
            <a:endParaRPr lang="en-US" altLang="zh-CN" dirty="0"/>
          </a:p>
          <a:p>
            <a:pPr algn="just" eaLnBrk="1" hangingPunct="1">
              <a:lnSpc>
                <a:spcPct val="120000"/>
              </a:lnSpc>
              <a:spcBef>
                <a:spcPct val="20000"/>
              </a:spcBef>
            </a:pPr>
            <a:r>
              <a:rPr lang="zh-CN" altLang="en-US" dirty="0" smtClean="0"/>
              <a:t>   故</a:t>
            </a:r>
            <a:r>
              <a:rPr lang="zh-CN" altLang="en-US" dirty="0"/>
              <a:t>一般说来，为纠正</a:t>
            </a:r>
            <a:r>
              <a:rPr lang="en-US" altLang="zh-CN" dirty="0"/>
              <a:t>t</a:t>
            </a:r>
            <a:r>
              <a:rPr lang="zh-CN" altLang="en-US" dirty="0"/>
              <a:t>个错码，最小码距应不小于</a:t>
            </a:r>
            <a:r>
              <a:rPr lang="en-US" altLang="zh-CN" dirty="0"/>
              <a:t>(2t+1)</a:t>
            </a:r>
            <a:r>
              <a:rPr lang="zh-CN" altLang="en-US" dirty="0"/>
              <a:t>。 </a:t>
            </a:r>
            <a:endParaRPr lang="zh-CN" altLang="en-US" dirty="0"/>
          </a:p>
        </p:txBody>
      </p:sp>
      <p:sp>
        <p:nvSpPr>
          <p:cNvPr id="2" name="矩形 1"/>
          <p:cNvSpPr/>
          <p:nvPr/>
        </p:nvSpPr>
        <p:spPr>
          <a:xfrm>
            <a:off x="467544" y="5378678"/>
            <a:ext cx="8208912" cy="1052596"/>
          </a:xfrm>
          <a:prstGeom prst="rect">
            <a:avLst/>
          </a:prstGeom>
        </p:spPr>
        <p:txBody>
          <a:bodyPr wrap="square">
            <a:spAutoFit/>
          </a:bodyPr>
          <a:lstStyle/>
          <a:p>
            <a:pPr algn="just">
              <a:lnSpc>
                <a:spcPct val="120000"/>
              </a:lnSpc>
              <a:spcBef>
                <a:spcPct val="20000"/>
              </a:spcBef>
              <a:buFontTx/>
              <a:buNone/>
            </a:pPr>
            <a:r>
              <a:rPr kumimoji="1" lang="zh-CN" altLang="en-US" sz="2400" dirty="0" smtClean="0">
                <a:solidFill>
                  <a:schemeClr val="tx1"/>
                </a:solidFill>
                <a:latin typeface="Times New Roman" panose="02020603050405020304" pitchFamily="18" charset="0"/>
                <a:ea typeface="宋体" panose="02010600030101010101" pitchFamily="2" charset="-122"/>
              </a:rPr>
              <a:t>（</a:t>
            </a:r>
            <a:r>
              <a:rPr kumimoji="1" lang="en-US" altLang="zh-CN" sz="2400" dirty="0" smtClean="0">
                <a:solidFill>
                  <a:schemeClr val="tx1"/>
                </a:solidFill>
                <a:latin typeface="Times New Roman" panose="02020603050405020304" pitchFamily="18" charset="0"/>
                <a:ea typeface="宋体" panose="02010600030101010101" pitchFamily="2" charset="-122"/>
              </a:rPr>
              <a:t>3</a:t>
            </a:r>
            <a:r>
              <a:rPr kumimoji="1" lang="zh-CN" altLang="en-US" sz="2400" dirty="0" smtClean="0">
                <a:solidFill>
                  <a:schemeClr val="tx1"/>
                </a:solidFill>
                <a:latin typeface="Times New Roman" panose="02020603050405020304" pitchFamily="18" charset="0"/>
                <a:ea typeface="宋体" panose="02010600030101010101" pitchFamily="2" charset="-122"/>
              </a:rPr>
              <a:t>）</a:t>
            </a:r>
            <a:r>
              <a:rPr kumimoji="1" lang="en-US" altLang="zh-CN" sz="2400" dirty="0" smtClean="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为纠正</a:t>
            </a:r>
            <a:r>
              <a:rPr kumimoji="1" lang="en-US" altLang="zh-CN" sz="2400" dirty="0">
                <a:solidFill>
                  <a:schemeClr val="tx1"/>
                </a:solidFill>
                <a:latin typeface="Times New Roman" panose="02020603050405020304" pitchFamily="18" charset="0"/>
                <a:ea typeface="宋体" panose="02010600030101010101" pitchFamily="2" charset="-122"/>
              </a:rPr>
              <a:t>t</a:t>
            </a:r>
            <a:r>
              <a:rPr kumimoji="1" lang="zh-CN" altLang="en-US" sz="2400" dirty="0">
                <a:solidFill>
                  <a:schemeClr val="tx1"/>
                </a:solidFill>
                <a:latin typeface="Times New Roman" panose="02020603050405020304" pitchFamily="18" charset="0"/>
                <a:ea typeface="宋体" panose="02010600030101010101" pitchFamily="2" charset="-122"/>
              </a:rPr>
              <a:t>个错码， 同时检测</a:t>
            </a:r>
            <a:r>
              <a:rPr kumimoji="1" lang="en-US" altLang="zh-CN" sz="2400" dirty="0">
                <a:solidFill>
                  <a:schemeClr val="tx1"/>
                </a:solidFill>
                <a:latin typeface="Times New Roman" panose="02020603050405020304" pitchFamily="18" charset="0"/>
                <a:ea typeface="宋体" panose="02010600030101010101" pitchFamily="2" charset="-122"/>
              </a:rPr>
              <a:t>e</a:t>
            </a:r>
            <a:r>
              <a:rPr kumimoji="1" lang="zh-CN" altLang="en-US" sz="2400" dirty="0">
                <a:solidFill>
                  <a:schemeClr val="tx1"/>
                </a:solidFill>
                <a:latin typeface="Times New Roman" panose="02020603050405020304" pitchFamily="18" charset="0"/>
                <a:ea typeface="宋体" panose="02010600030101010101" pitchFamily="2" charset="-122"/>
              </a:rPr>
              <a:t>个错码， 要求最小码距</a:t>
            </a:r>
            <a:endParaRPr kumimoji="1" lang="zh-CN" altLang="en-US" sz="2400" dirty="0">
              <a:solidFill>
                <a:schemeClr val="tx1"/>
              </a:solidFill>
              <a:latin typeface="Times New Roman" panose="02020603050405020304" pitchFamily="18" charset="0"/>
              <a:ea typeface="宋体" panose="02010600030101010101" pitchFamily="2" charset="-122"/>
            </a:endParaRPr>
          </a:p>
          <a:p>
            <a:pPr algn="just">
              <a:lnSpc>
                <a:spcPct val="120000"/>
              </a:lnSpc>
              <a:spcBef>
                <a:spcPct val="20000"/>
              </a:spcBef>
              <a:buFontTx/>
              <a:buNone/>
            </a:pPr>
            <a:r>
              <a:rPr kumimoji="1" lang="zh-CN" altLang="en-US" sz="2400" dirty="0">
                <a:solidFill>
                  <a:schemeClr val="tx1"/>
                </a:solidFill>
                <a:latin typeface="Times New Roman" panose="02020603050405020304" pitchFamily="18" charset="0"/>
                <a:ea typeface="宋体" panose="02010600030101010101" pitchFamily="2" charset="-122"/>
              </a:rPr>
              <a:t>                      </a:t>
            </a:r>
            <a:r>
              <a:rPr kumimoji="1" lang="en-US" altLang="zh-CN" sz="2400" dirty="0">
                <a:solidFill>
                  <a:schemeClr val="tx1"/>
                </a:solidFill>
                <a:latin typeface="Times New Roman" panose="02020603050405020304" pitchFamily="18" charset="0"/>
                <a:ea typeface="宋体" panose="02010600030101010101" pitchFamily="2" charset="-122"/>
              </a:rPr>
              <a:t>d0≥e+t+1 (e</a:t>
            </a:r>
            <a:r>
              <a:rPr kumimoji="1" lang="zh-CN" altLang="en-US" sz="2400" dirty="0">
                <a:solidFill>
                  <a:schemeClr val="tx1"/>
                </a:solidFill>
                <a:latin typeface="Times New Roman" panose="02020603050405020304" pitchFamily="18" charset="0"/>
                <a:ea typeface="宋体" panose="02010600030101010101" pitchFamily="2" charset="-122"/>
              </a:rPr>
              <a:t>＞</a:t>
            </a:r>
            <a:r>
              <a:rPr kumimoji="1" lang="en-US" altLang="zh-CN" sz="2400" dirty="0">
                <a:solidFill>
                  <a:schemeClr val="tx1"/>
                </a:solidFill>
                <a:latin typeface="Times New Roman" panose="02020603050405020304" pitchFamily="18" charset="0"/>
                <a:ea typeface="宋体" panose="02010600030101010101" pitchFamily="2" charset="-122"/>
              </a:rPr>
              <a:t>t) </a:t>
            </a:r>
            <a:endParaRPr kumimoji="1" lang="zh-CN" altLang="en-US" sz="2400" dirty="0">
              <a:solidFill>
                <a:schemeClr val="tx1"/>
              </a:solidFill>
              <a:latin typeface="Times New Roman" panose="02020603050405020304" pitchFamily="18" charset="0"/>
              <a:ea typeface="宋体" panose="02010600030101010101" pitchFamily="2" charset="-122"/>
            </a:endParaRPr>
          </a:p>
        </p:txBody>
      </p:sp>
      <p:sp>
        <p:nvSpPr>
          <p:cNvPr id="4" name="文本框 3"/>
          <p:cNvSpPr txBox="1"/>
          <p:nvPr/>
        </p:nvSpPr>
        <p:spPr>
          <a:xfrm>
            <a:off x="251460" y="476885"/>
            <a:ext cx="8968740" cy="521970"/>
          </a:xfrm>
          <a:prstGeom prst="rect">
            <a:avLst/>
          </a:prstGeom>
          <a:noFill/>
        </p:spPr>
        <p:txBody>
          <a:bodyPr wrap="square" rtlCol="0" anchor="t">
            <a:spAutoFit/>
          </a:bodyPr>
          <a:p>
            <a:r>
              <a:rPr lang="zh-CN" altLang="en-US" sz="2800" dirty="0" smtClean="0">
                <a:solidFill>
                  <a:srgbClr val="FF5050"/>
                </a:solidFill>
                <a:sym typeface="+mn-ea"/>
              </a:rPr>
              <a:t>最小码距</a:t>
            </a:r>
            <a:r>
              <a:rPr lang="en-US" altLang="zh-CN" sz="2800" i="1" dirty="0" smtClean="0">
                <a:solidFill>
                  <a:srgbClr val="FF5050"/>
                </a:solidFill>
                <a:sym typeface="+mn-ea"/>
              </a:rPr>
              <a:t>d</a:t>
            </a:r>
            <a:r>
              <a:rPr lang="en-US" altLang="zh-CN" sz="2800" baseline="-25000" dirty="0" smtClean="0">
                <a:solidFill>
                  <a:srgbClr val="FF5050"/>
                </a:solidFill>
                <a:sym typeface="+mn-ea"/>
              </a:rPr>
              <a:t>0</a:t>
            </a:r>
            <a:r>
              <a:rPr lang="zh-CN" altLang="en-US" sz="2800" dirty="0" smtClean="0">
                <a:solidFill>
                  <a:srgbClr val="FF5050"/>
                </a:solidFill>
                <a:sym typeface="+mn-ea"/>
              </a:rPr>
              <a:t>的大小直接关系着编码的检错和纠错能力</a:t>
            </a:r>
            <a:r>
              <a:rPr lang="zh-CN" altLang="en-US" sz="2800" dirty="0" smtClean="0">
                <a:sym typeface="+mn-ea"/>
              </a:rPr>
              <a:t>。</a:t>
            </a:r>
            <a:endParaRPr lang="zh-CN" altLang="en-US" sz="2800" dirty="0" smtClean="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19256" cy="5544616"/>
          </a:xfrm>
        </p:spPr>
        <p:txBody>
          <a:bodyPr/>
          <a:lstStyle/>
          <a:p>
            <a:pPr marL="0" indent="0">
              <a:lnSpc>
                <a:spcPct val="150000"/>
              </a:lnSpc>
              <a:buNone/>
            </a:pPr>
            <a:r>
              <a:rPr lang="en-US" altLang="zh-CN" sz="2800" b="1" dirty="0" smtClean="0">
                <a:solidFill>
                  <a:srgbClr val="0000CC"/>
                </a:solidFill>
              </a:rPr>
              <a:t>3.3.3 </a:t>
            </a:r>
            <a:r>
              <a:rPr lang="zh-CN" altLang="zh-CN" sz="2800" b="1" dirty="0">
                <a:solidFill>
                  <a:srgbClr val="0000CC"/>
                </a:solidFill>
              </a:rPr>
              <a:t>卷积码</a:t>
            </a:r>
            <a:endParaRPr lang="zh-CN" altLang="zh-CN" sz="2800" b="1" dirty="0">
              <a:solidFill>
                <a:srgbClr val="0000CC"/>
              </a:solidFill>
            </a:endParaRPr>
          </a:p>
          <a:p>
            <a:pPr marL="514350" indent="-514350">
              <a:buAutoNum type="arabicPeriod"/>
            </a:pPr>
            <a:r>
              <a:rPr lang="zh-CN" altLang="zh-CN" sz="2800" b="1" dirty="0" smtClean="0"/>
              <a:t>基本概念</a:t>
            </a:r>
            <a:endParaRPr lang="en-US" altLang="zh-CN" sz="2800" b="1" dirty="0" smtClean="0"/>
          </a:p>
          <a:p>
            <a:pPr marL="0" indent="0" algn="just">
              <a:lnSpc>
                <a:spcPct val="150000"/>
              </a:lnSpc>
              <a:buNone/>
            </a:pPr>
            <a:r>
              <a:rPr lang="zh-CN" altLang="en-US" sz="2800" b="1" dirty="0" smtClean="0">
                <a:solidFill>
                  <a:schemeClr val="tx2"/>
                </a:solidFill>
                <a:latin typeface="楷体_GB2312" pitchFamily="49" charset="-122"/>
                <a:ea typeface="楷体_GB2312" pitchFamily="49" charset="-122"/>
              </a:rPr>
              <a:t>    卷积码</a:t>
            </a:r>
            <a:r>
              <a:rPr lang="zh-CN" altLang="en-US" sz="2800" b="1" dirty="0" smtClean="0">
                <a:latin typeface="楷体_GB2312" pitchFamily="49" charset="-122"/>
                <a:ea typeface="楷体_GB2312" pitchFamily="49" charset="-122"/>
              </a:rPr>
              <a:t>是</a:t>
            </a:r>
            <a:r>
              <a:rPr lang="en-US" altLang="zh-CN" sz="2800" b="1" dirty="0">
                <a:latin typeface="楷体_GB2312" pitchFamily="49" charset="-122"/>
                <a:ea typeface="楷体_GB2312" pitchFamily="49" charset="-122"/>
              </a:rPr>
              <a:t>k</a:t>
            </a:r>
            <a:r>
              <a:rPr lang="zh-CN" altLang="en-US" sz="2800" b="1" dirty="0">
                <a:latin typeface="楷体_GB2312" pitchFamily="49" charset="-122"/>
                <a:ea typeface="楷体_GB2312" pitchFamily="49" charset="-122"/>
              </a:rPr>
              <a:t>个信息码元对应</a:t>
            </a:r>
            <a:r>
              <a:rPr lang="en-US" altLang="zh-CN" sz="2800" b="1" dirty="0">
                <a:latin typeface="楷体_GB2312" pitchFamily="49" charset="-122"/>
                <a:ea typeface="楷体_GB2312" pitchFamily="49" charset="-122"/>
              </a:rPr>
              <a:t>r</a:t>
            </a:r>
            <a:r>
              <a:rPr lang="zh-CN" altLang="en-US" sz="2800" b="1" dirty="0">
                <a:latin typeface="楷体_GB2312" pitchFamily="49" charset="-122"/>
                <a:ea typeface="楷体_GB2312" pitchFamily="49" charset="-122"/>
              </a:rPr>
              <a:t>个监督码元</a:t>
            </a:r>
            <a:r>
              <a:rPr lang="zh-CN" altLang="en-US" sz="2800" b="1" dirty="0" smtClean="0">
                <a:latin typeface="楷体_GB2312" pitchFamily="49" charset="-122"/>
                <a:ea typeface="楷体_GB2312" pitchFamily="49" charset="-122"/>
              </a:rPr>
              <a:t>，其编码</a:t>
            </a:r>
            <a:r>
              <a:rPr lang="zh-CN" altLang="en-US" sz="2800" b="1" dirty="0">
                <a:latin typeface="楷体_GB2312" pitchFamily="49" charset="-122"/>
                <a:ea typeface="楷体_GB2312" pitchFamily="49" charset="-122"/>
              </a:rPr>
              <a:t>后得到</a:t>
            </a:r>
            <a:r>
              <a:rPr lang="zh-CN" altLang="en-US" sz="2800" b="1" dirty="0" smtClean="0">
                <a:latin typeface="楷体_GB2312" pitchFamily="49" charset="-122"/>
                <a:ea typeface="楷体_GB2312" pitchFamily="49" charset="-122"/>
              </a:rPr>
              <a:t>的</a:t>
            </a:r>
            <a:r>
              <a:rPr lang="en-US" altLang="zh-CN" sz="2800" b="1" dirty="0" smtClean="0">
                <a:latin typeface="楷体_GB2312" pitchFamily="49" charset="-122"/>
                <a:ea typeface="楷体_GB2312" pitchFamily="49" charset="-122"/>
              </a:rPr>
              <a:t>n</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n=</a:t>
            </a:r>
            <a:r>
              <a:rPr lang="en-US" altLang="zh-CN" sz="2800" b="1" dirty="0" err="1">
                <a:latin typeface="楷体_GB2312" pitchFamily="49" charset="-122"/>
                <a:ea typeface="楷体_GB2312" pitchFamily="49" charset="-122"/>
              </a:rPr>
              <a:t>k+r</a:t>
            </a:r>
            <a:r>
              <a:rPr lang="zh-CN" altLang="en-US" sz="2800" b="1" dirty="0">
                <a:latin typeface="楷体_GB2312" pitchFamily="49" charset="-122"/>
                <a:ea typeface="楷体_GB2312" pitchFamily="49" charset="-122"/>
              </a:rPr>
              <a:t>）个码元不仅与</a:t>
            </a:r>
            <a:r>
              <a:rPr lang="zh-CN" altLang="en-US" sz="2800" b="1" dirty="0">
                <a:solidFill>
                  <a:srgbClr val="0000CC"/>
                </a:solidFill>
                <a:latin typeface="楷体_GB2312" pitchFamily="49" charset="-122"/>
                <a:ea typeface="楷体_GB2312" pitchFamily="49" charset="-122"/>
              </a:rPr>
              <a:t>当前段的</a:t>
            </a:r>
            <a:r>
              <a:rPr lang="en-US" altLang="zh-CN" sz="2800" b="1" dirty="0">
                <a:solidFill>
                  <a:srgbClr val="0000CC"/>
                </a:solidFill>
                <a:latin typeface="楷体_GB2312" pitchFamily="49" charset="-122"/>
                <a:ea typeface="楷体_GB2312" pitchFamily="49" charset="-122"/>
              </a:rPr>
              <a:t>k</a:t>
            </a:r>
            <a:r>
              <a:rPr lang="zh-CN" altLang="en-US" sz="2800" b="1" dirty="0">
                <a:solidFill>
                  <a:srgbClr val="0000CC"/>
                </a:solidFill>
                <a:latin typeface="楷体_GB2312" pitchFamily="49" charset="-122"/>
                <a:ea typeface="楷体_GB2312" pitchFamily="49" charset="-122"/>
              </a:rPr>
              <a:t>个信息码元有关，还与前面的</a:t>
            </a:r>
            <a:r>
              <a:rPr lang="en-US" altLang="zh-CN" sz="2800" b="1" dirty="0">
                <a:solidFill>
                  <a:srgbClr val="0000CC"/>
                </a:solidFill>
                <a:latin typeface="楷体_GB2312" pitchFamily="49" charset="-122"/>
                <a:ea typeface="楷体_GB2312" pitchFamily="49" charset="-122"/>
              </a:rPr>
              <a:t>m-1</a:t>
            </a:r>
            <a:r>
              <a:rPr lang="zh-CN" altLang="en-US" sz="2800" b="1" dirty="0">
                <a:solidFill>
                  <a:srgbClr val="0000CC"/>
                </a:solidFill>
                <a:latin typeface="楷体_GB2312" pitchFamily="49" charset="-122"/>
                <a:ea typeface="楷体_GB2312" pitchFamily="49" charset="-122"/>
              </a:rPr>
              <a:t>段信息码元有关</a:t>
            </a:r>
            <a:r>
              <a:rPr lang="zh-CN" altLang="en-US" sz="2800" b="1" dirty="0" smtClean="0">
                <a:latin typeface="楷体_GB2312" pitchFamily="49" charset="-122"/>
                <a:ea typeface="楷体_GB2312" pitchFamily="49" charset="-122"/>
              </a:rPr>
              <a:t>，即当</a:t>
            </a:r>
            <a:r>
              <a:rPr lang="zh-CN" altLang="en-US" sz="2800" b="1" dirty="0">
                <a:latin typeface="楷体_GB2312" pitchFamily="49" charset="-122"/>
                <a:ea typeface="楷体_GB2312" pitchFamily="49" charset="-122"/>
              </a:rPr>
              <a:t>前段的</a:t>
            </a:r>
            <a:r>
              <a:rPr lang="en-US" altLang="zh-CN" sz="2800" b="1" dirty="0">
                <a:latin typeface="楷体_GB2312" pitchFamily="49" charset="-122"/>
                <a:ea typeface="楷体_GB2312" pitchFamily="49" charset="-122"/>
              </a:rPr>
              <a:t>r</a:t>
            </a:r>
            <a:r>
              <a:rPr lang="zh-CN" altLang="en-US" sz="2800" b="1" dirty="0">
                <a:latin typeface="楷体_GB2312" pitchFamily="49" charset="-122"/>
                <a:ea typeface="楷体_GB2312" pitchFamily="49" charset="-122"/>
              </a:rPr>
              <a:t>个监督码元会随着实际传输信息的变化而变化。</a:t>
            </a:r>
            <a:endParaRPr lang="zh-CN" altLang="en-US" sz="2800" b="1" dirty="0">
              <a:latin typeface="楷体_GB2312" pitchFamily="49" charset="-122"/>
              <a:ea typeface="楷体_GB2312" pitchFamily="49" charset="-122"/>
            </a:endParaRPr>
          </a:p>
          <a:p>
            <a:pPr marL="0" indent="0">
              <a:buNone/>
            </a:pPr>
            <a:endParaRPr lang="zh-CN" altLang="zh-CN" sz="28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l="23763" t="-1" r="19791" b="-335"/>
          <a:stretch>
            <a:fillRect/>
          </a:stretch>
        </p:blipFill>
        <p:spPr bwMode="auto">
          <a:xfrm>
            <a:off x="755650" y="404495"/>
            <a:ext cx="7584440" cy="598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095" y="44450"/>
            <a:ext cx="8229600" cy="6430010"/>
          </a:xfrm>
        </p:spPr>
        <p:txBody>
          <a:bodyPr/>
          <a:lstStyle/>
          <a:p>
            <a:pPr>
              <a:lnSpc>
                <a:spcPct val="150000"/>
              </a:lnSpc>
            </a:pPr>
            <a:r>
              <a:rPr lang="en-US" altLang="zh-CN" sz="2800" b="1" dirty="0"/>
              <a:t>2. </a:t>
            </a:r>
            <a:r>
              <a:rPr lang="zh-CN" altLang="zh-CN" sz="2800" b="1" dirty="0"/>
              <a:t>卷积码的描述</a:t>
            </a:r>
            <a:endParaRPr lang="zh-CN" altLang="zh-CN" sz="2800" b="1" dirty="0"/>
          </a:p>
          <a:p>
            <a:pPr>
              <a:lnSpc>
                <a:spcPct val="150000"/>
              </a:lnSpc>
            </a:pPr>
            <a:r>
              <a:rPr lang="en-US" altLang="zh-CN" sz="2800" b="1" dirty="0" smtClean="0"/>
              <a:t>       </a:t>
            </a:r>
            <a:r>
              <a:rPr lang="zh-CN" altLang="zh-CN" sz="2800" b="1" dirty="0" smtClean="0"/>
              <a:t>描述</a:t>
            </a:r>
            <a:r>
              <a:rPr lang="zh-CN" altLang="zh-CN" sz="2800" b="1" dirty="0"/>
              <a:t>卷积码的方法有图解法和解析法两种。解析法可以用数学公式直接表达，包括离散卷积法、生成矩阵法和码生成多项式法等；图解法包括树状图、网格图、状态图等。</a:t>
            </a:r>
            <a:endParaRPr lang="zh-CN" altLang="zh-CN" sz="2800" b="1" dirty="0"/>
          </a:p>
          <a:p>
            <a:pPr>
              <a:lnSpc>
                <a:spcPct val="150000"/>
              </a:lnSpc>
            </a:pPr>
            <a:endParaRPr lang="zh-CN" altLang="en-US" sz="1000" b="1" dirty="0"/>
          </a:p>
          <a:p>
            <a:pPr>
              <a:lnSpc>
                <a:spcPct val="150000"/>
              </a:lnSpc>
            </a:pPr>
            <a:r>
              <a:rPr lang="en-US" altLang="zh-CN" sz="2800" b="1" dirty="0" smtClean="0">
                <a:sym typeface="+mn-ea"/>
              </a:rPr>
              <a:t>3</a:t>
            </a:r>
            <a:r>
              <a:rPr lang="en-US" altLang="zh-CN" sz="2800" b="1" dirty="0">
                <a:sym typeface="+mn-ea"/>
              </a:rPr>
              <a:t>. </a:t>
            </a:r>
            <a:r>
              <a:rPr lang="zh-CN" altLang="zh-CN" sz="2800" b="1" dirty="0">
                <a:sym typeface="+mn-ea"/>
              </a:rPr>
              <a:t>卷积码的译码</a:t>
            </a:r>
            <a:endParaRPr lang="zh-CN" altLang="zh-CN" sz="2800" b="1" dirty="0"/>
          </a:p>
          <a:p>
            <a:pPr eaLnBrk="1" hangingPunct="1">
              <a:lnSpc>
                <a:spcPct val="150000"/>
              </a:lnSpc>
            </a:pPr>
            <a:r>
              <a:rPr lang="zh-CN" altLang="en-US" sz="2800" b="1" dirty="0" smtClean="0">
                <a:sym typeface="+mn-ea"/>
              </a:rPr>
              <a:t>       译码</a:t>
            </a:r>
            <a:r>
              <a:rPr lang="zh-CN" altLang="en-US" sz="2800" b="1" dirty="0">
                <a:sym typeface="+mn-ea"/>
              </a:rPr>
              <a:t>算法有：大数逻辑译码法、序列译码法、维比特译码法等，其中，</a:t>
            </a:r>
            <a:r>
              <a:rPr lang="zh-CN" altLang="en-US" sz="2800" b="1" dirty="0">
                <a:solidFill>
                  <a:srgbClr val="FF5050"/>
                </a:solidFill>
                <a:sym typeface="+mn-ea"/>
              </a:rPr>
              <a:t>维比特译码法是目前使用最广且译码效果最好的译码算法。</a:t>
            </a:r>
            <a:endParaRPr lang="zh-CN" altLang="en-US" sz="28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605" y="764540"/>
            <a:ext cx="8229600" cy="5671185"/>
          </a:xfrm>
        </p:spPr>
        <p:txBody>
          <a:bodyPr/>
          <a:lstStyle/>
          <a:p>
            <a:pPr>
              <a:lnSpc>
                <a:spcPct val="150000"/>
              </a:lnSpc>
            </a:pPr>
            <a:r>
              <a:rPr lang="en-US" altLang="zh-CN" sz="2800" b="1" dirty="0" smtClean="0"/>
              <a:t>3</a:t>
            </a:r>
            <a:r>
              <a:rPr lang="en-US" altLang="zh-CN" sz="2800" b="1" dirty="0"/>
              <a:t>. </a:t>
            </a:r>
            <a:r>
              <a:rPr lang="zh-CN" altLang="zh-CN" sz="2800" b="1" dirty="0"/>
              <a:t>卷积码的译码</a:t>
            </a:r>
            <a:endParaRPr lang="zh-CN" altLang="zh-CN" sz="2800" b="1" dirty="0"/>
          </a:p>
          <a:p>
            <a:pPr eaLnBrk="1" hangingPunct="1">
              <a:lnSpc>
                <a:spcPct val="150000"/>
              </a:lnSpc>
            </a:pPr>
            <a:r>
              <a:rPr lang="zh-CN" altLang="en-US" sz="2800" b="1" dirty="0" smtClean="0"/>
              <a:t>        </a:t>
            </a:r>
            <a:r>
              <a:rPr lang="zh-CN" altLang="zh-CN" sz="2800" b="1" dirty="0" smtClean="0"/>
              <a:t>译码</a:t>
            </a:r>
            <a:r>
              <a:rPr lang="zh-CN" altLang="zh-CN" sz="2800" b="1" dirty="0"/>
              <a:t>目的是根据某种准则以尽可能低的错误概率对输入信号进行估计来得到原始信号。卷积码的译码可分为代数译码和概率译码。代数译码方法完全依赖于码的代数结构，如门限序列译码。概率译码不仅根据码的代数结构，而且还利用了信道的统计特性，因此能用增加译码约束长度来减少译码的错误概率，如序列译码与维特比（</a:t>
            </a:r>
            <a:r>
              <a:rPr lang="en-US" altLang="zh-CN" sz="2800" b="1" dirty="0"/>
              <a:t>Viterbi</a:t>
            </a:r>
            <a:r>
              <a:rPr lang="zh-CN" altLang="zh-CN" sz="2800" b="1" dirty="0"/>
              <a:t>）译码</a:t>
            </a:r>
            <a:r>
              <a:rPr lang="zh-CN" altLang="zh-CN" sz="2800" b="1" dirty="0" smtClean="0"/>
              <a:t>。</a:t>
            </a:r>
            <a:endParaRPr lang="zh-CN" altLang="en-US" sz="2800" b="1" dirty="0">
              <a:solidFill>
                <a:srgbClr val="FF505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095" y="260985"/>
            <a:ext cx="8768080" cy="5392420"/>
          </a:xfrm>
        </p:spPr>
        <p:txBody>
          <a:bodyPr/>
          <a:lstStyle/>
          <a:p>
            <a:pPr>
              <a:lnSpc>
                <a:spcPct val="150000"/>
              </a:lnSpc>
            </a:pPr>
            <a:r>
              <a:rPr lang="en-US" altLang="zh-CN" sz="2800" b="1" dirty="0"/>
              <a:t>1</a:t>
            </a:r>
            <a:r>
              <a:rPr lang="zh-CN" altLang="zh-CN" sz="2800" b="1" dirty="0"/>
              <a:t>．级联码基本概念</a:t>
            </a:r>
            <a:endParaRPr lang="zh-CN" altLang="zh-CN" sz="2800" b="1" dirty="0"/>
          </a:p>
          <a:p>
            <a:pPr>
              <a:lnSpc>
                <a:spcPct val="150000"/>
              </a:lnSpc>
            </a:pPr>
            <a:r>
              <a:rPr lang="en-US" altLang="zh-CN" sz="2800" b="1" dirty="0" smtClean="0"/>
              <a:t>      </a:t>
            </a:r>
            <a:r>
              <a:rPr lang="zh-CN" altLang="zh-CN" sz="2800" b="1" dirty="0" smtClean="0"/>
              <a:t>级联码</a:t>
            </a:r>
            <a:r>
              <a:rPr lang="zh-CN" altLang="zh-CN" sz="2800" b="1" dirty="0"/>
              <a:t>是一种由短码串行级联构造长码的一类特殊、有效的方法。用这种方法构造出的长码不需要像单一结构构造长码时那样复杂的编、译码设备。而性能一般优于同一长度的长码，因此得到广泛的重视和应用</a:t>
            </a:r>
            <a:r>
              <a:rPr lang="zh-CN" altLang="zh-CN" sz="2800" b="1" dirty="0" smtClean="0"/>
              <a:t>。</a:t>
            </a:r>
            <a:endParaRPr lang="zh-CN" altLang="zh-CN" sz="2800" b="1" dirty="0" smtClean="0"/>
          </a:p>
          <a:p>
            <a:pPr>
              <a:lnSpc>
                <a:spcPct val="150000"/>
              </a:lnSpc>
            </a:pPr>
            <a:r>
              <a:rPr lang="en-US" altLang="zh-CN" sz="2800" b="1" dirty="0" smtClean="0">
                <a:sym typeface="+mn-ea"/>
              </a:rPr>
              <a:t>      </a:t>
            </a:r>
            <a:r>
              <a:rPr lang="zh-CN" altLang="zh-CN" sz="2800" b="1" dirty="0" smtClean="0">
                <a:sym typeface="+mn-ea"/>
              </a:rPr>
              <a:t>级联码</a:t>
            </a:r>
            <a:r>
              <a:rPr lang="zh-CN" altLang="zh-CN" sz="2800" b="1" dirty="0">
                <a:sym typeface="+mn-ea"/>
              </a:rPr>
              <a:t>从原理上分为两类，一类为串行级联码，一般就称此为级联码；另一种是并行级联。当然从结构上看还有串、并联相结合的混合</a:t>
            </a:r>
            <a:r>
              <a:rPr lang="zh-CN" altLang="zh-CN" sz="2800" b="1" dirty="0" smtClean="0">
                <a:sym typeface="+mn-ea"/>
              </a:rPr>
              <a:t>级联码</a:t>
            </a:r>
            <a:r>
              <a:rPr lang="zh-CN" altLang="en-US" sz="2800" b="1" dirty="0" smtClean="0">
                <a:sym typeface="+mn-ea"/>
              </a:rPr>
              <a:t>。</a:t>
            </a:r>
            <a:endParaRPr lang="zh-CN" altLang="en-US" sz="2800" b="1" dirty="0">
              <a:solidFill>
                <a:srgbClr val="FF5050"/>
              </a:solidFill>
            </a:endParaRPr>
          </a:p>
          <a:p>
            <a:pPr>
              <a:lnSpc>
                <a:spcPct val="150000"/>
              </a:lnSpc>
            </a:pPr>
            <a:endParaRPr lang="zh-CN" altLang="en-US" sz="2800" b="1" dirty="0">
              <a:solidFill>
                <a:srgbClr val="FF505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229600" cy="4525963"/>
          </a:xfrm>
        </p:spPr>
        <p:txBody>
          <a:bodyPr/>
          <a:lstStyle/>
          <a:p>
            <a:pPr>
              <a:lnSpc>
                <a:spcPct val="150000"/>
              </a:lnSpc>
            </a:pPr>
            <a:r>
              <a:rPr lang="en-US" altLang="zh-CN" sz="2800" b="1" dirty="0" smtClean="0"/>
              <a:t>3.3.4 </a:t>
            </a:r>
            <a:r>
              <a:rPr lang="en-US" altLang="zh-CN" sz="2800" b="1" dirty="0"/>
              <a:t>Turbo</a:t>
            </a:r>
            <a:r>
              <a:rPr lang="zh-CN" altLang="zh-CN" sz="2800" b="1" dirty="0"/>
              <a:t>码</a:t>
            </a:r>
            <a:endParaRPr lang="zh-CN" altLang="zh-CN" sz="2800" b="1" dirty="0"/>
          </a:p>
          <a:p>
            <a:pPr>
              <a:lnSpc>
                <a:spcPct val="150000"/>
              </a:lnSpc>
            </a:pPr>
            <a:r>
              <a:rPr lang="en-US" altLang="zh-CN" sz="2800" b="1" dirty="0" smtClean="0"/>
              <a:t>2</a:t>
            </a:r>
            <a:r>
              <a:rPr lang="zh-CN" altLang="zh-CN" sz="2800" b="1" dirty="0"/>
              <a:t>．</a:t>
            </a:r>
            <a:r>
              <a:rPr lang="en-US" altLang="zh-CN" sz="2800" b="1" dirty="0"/>
              <a:t>Turbo</a:t>
            </a:r>
            <a:r>
              <a:rPr lang="zh-CN" altLang="zh-CN" sz="2800" b="1" dirty="0"/>
              <a:t>码编码基本原理</a:t>
            </a:r>
            <a:endParaRPr lang="zh-CN" altLang="zh-CN" sz="2800" b="1" dirty="0"/>
          </a:p>
          <a:p>
            <a:pPr>
              <a:lnSpc>
                <a:spcPct val="150000"/>
              </a:lnSpc>
            </a:pPr>
            <a:r>
              <a:rPr lang="en-US" altLang="zh-CN" sz="2800" b="1" dirty="0" smtClean="0"/>
              <a:t>     Turbo</a:t>
            </a:r>
            <a:r>
              <a:rPr lang="zh-CN" altLang="zh-CN" sz="2800" b="1" dirty="0" smtClean="0"/>
              <a:t>码将</a:t>
            </a:r>
            <a:r>
              <a:rPr lang="zh-CN" altLang="zh-CN" sz="2800" b="1" dirty="0"/>
              <a:t>两个简单分量码通过伪随机交织器并行级联来构造具有伪随机特性的长码，并通过在两个软入软出（</a:t>
            </a:r>
            <a:r>
              <a:rPr lang="en-US" altLang="zh-CN" sz="2800" b="1" dirty="0"/>
              <a:t>SISO</a:t>
            </a:r>
            <a:r>
              <a:rPr lang="zh-CN" altLang="zh-CN" sz="2800" b="1" dirty="0"/>
              <a:t>）译码器之间进行多次迭代实现了伪随机译码，这样的编码可以获得接近</a:t>
            </a:r>
            <a:r>
              <a:rPr lang="en-US" altLang="zh-CN" sz="2800" b="1" dirty="0"/>
              <a:t>Shannon</a:t>
            </a:r>
            <a:r>
              <a:rPr lang="zh-CN" altLang="zh-CN" sz="2800" b="1" dirty="0"/>
              <a:t>编码定理极限的性能</a:t>
            </a:r>
            <a:r>
              <a:rPr lang="zh-CN" altLang="zh-CN" sz="2800" b="1" dirty="0" smtClean="0"/>
              <a:t>。</a:t>
            </a:r>
            <a:endParaRPr lang="zh-CN" altLang="en-US" sz="2800" b="1" dirty="0">
              <a:solidFill>
                <a:srgbClr val="FF505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229600" cy="4525963"/>
          </a:xfrm>
        </p:spPr>
        <p:txBody>
          <a:bodyPr/>
          <a:lstStyle/>
          <a:p>
            <a:pPr>
              <a:lnSpc>
                <a:spcPct val="150000"/>
              </a:lnSpc>
            </a:pPr>
            <a:r>
              <a:rPr lang="en-US" altLang="zh-CN" sz="2800" b="1" dirty="0" smtClean="0"/>
              <a:t>3.3.4 </a:t>
            </a:r>
            <a:r>
              <a:rPr lang="en-US" altLang="zh-CN" sz="2800" b="1" dirty="0"/>
              <a:t>Turbo</a:t>
            </a:r>
            <a:r>
              <a:rPr lang="zh-CN" altLang="zh-CN" sz="2800" b="1" dirty="0"/>
              <a:t>码</a:t>
            </a:r>
            <a:endParaRPr lang="zh-CN" altLang="zh-CN" sz="2800" b="1" dirty="0"/>
          </a:p>
          <a:p>
            <a:pPr>
              <a:lnSpc>
                <a:spcPct val="150000"/>
              </a:lnSpc>
            </a:pPr>
            <a:r>
              <a:rPr lang="en-US" altLang="zh-CN" sz="2800" b="1" dirty="0" smtClean="0"/>
              <a:t>2</a:t>
            </a:r>
            <a:r>
              <a:rPr lang="zh-CN" altLang="zh-CN" sz="2800" b="1" dirty="0"/>
              <a:t>．</a:t>
            </a:r>
            <a:r>
              <a:rPr lang="en-US" altLang="zh-CN" sz="2800" b="1" dirty="0"/>
              <a:t>Turbo</a:t>
            </a:r>
            <a:r>
              <a:rPr lang="zh-CN" altLang="zh-CN" sz="2800" b="1" dirty="0"/>
              <a:t>码编码基本原理</a:t>
            </a:r>
            <a:endParaRPr lang="zh-CN" altLang="zh-CN" sz="2800" b="1" dirty="0"/>
          </a:p>
          <a:p>
            <a:pPr>
              <a:lnSpc>
                <a:spcPct val="150000"/>
              </a:lnSpc>
            </a:pPr>
            <a:r>
              <a:rPr lang="en-US" altLang="zh-CN" sz="2800" b="1" dirty="0" smtClean="0"/>
              <a:t>     </a:t>
            </a:r>
            <a:endParaRPr lang="zh-CN" altLang="en-US" sz="2800" b="1" dirty="0">
              <a:solidFill>
                <a:srgbClr val="FF5050"/>
              </a:solidFill>
            </a:endParaRPr>
          </a:p>
        </p:txBody>
      </p:sp>
      <p:pic>
        <p:nvPicPr>
          <p:cNvPr id="1628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29602" t="10672" r="20579"/>
          <a:stretch>
            <a:fillRect/>
          </a:stretch>
        </p:blipFill>
        <p:spPr bwMode="auto">
          <a:xfrm>
            <a:off x="2339975" y="2708910"/>
            <a:ext cx="496824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229600" cy="4525963"/>
          </a:xfrm>
        </p:spPr>
        <p:txBody>
          <a:bodyPr/>
          <a:lstStyle/>
          <a:p>
            <a:pPr>
              <a:lnSpc>
                <a:spcPct val="150000"/>
              </a:lnSpc>
            </a:pPr>
            <a:r>
              <a:rPr lang="en-US" altLang="zh-CN" sz="2800" b="1" dirty="0" smtClean="0"/>
              <a:t>3.3.4 </a:t>
            </a:r>
            <a:r>
              <a:rPr lang="en-US" altLang="zh-CN" sz="2800" b="1" dirty="0"/>
              <a:t>Turbo</a:t>
            </a:r>
            <a:r>
              <a:rPr lang="zh-CN" altLang="zh-CN" sz="2800" b="1" dirty="0"/>
              <a:t>码</a:t>
            </a:r>
            <a:endParaRPr lang="zh-CN" altLang="zh-CN" sz="2800" b="1" dirty="0"/>
          </a:p>
          <a:p>
            <a:pPr>
              <a:lnSpc>
                <a:spcPct val="150000"/>
              </a:lnSpc>
            </a:pPr>
            <a:r>
              <a:rPr lang="en-US" altLang="zh-CN" sz="2800" b="1" dirty="0" smtClean="0"/>
              <a:t>3</a:t>
            </a:r>
            <a:r>
              <a:rPr lang="en-US" altLang="zh-CN" sz="2800" b="1" dirty="0"/>
              <a:t>. Turbo</a:t>
            </a:r>
            <a:r>
              <a:rPr lang="zh-CN" altLang="zh-CN" sz="2800" b="1" dirty="0"/>
              <a:t>码的译码器结构</a:t>
            </a:r>
            <a:endParaRPr lang="zh-CN" altLang="zh-CN" sz="2800" b="1" dirty="0"/>
          </a:p>
          <a:p>
            <a:pPr>
              <a:lnSpc>
                <a:spcPct val="150000"/>
              </a:lnSpc>
            </a:pPr>
            <a:r>
              <a:rPr lang="en-US" altLang="zh-CN" sz="2800" b="1" dirty="0" smtClean="0"/>
              <a:t>       Turbo</a:t>
            </a:r>
            <a:r>
              <a:rPr lang="zh-CN" altLang="zh-CN" sz="2800" b="1" dirty="0" smtClean="0"/>
              <a:t>码</a:t>
            </a:r>
            <a:r>
              <a:rPr lang="zh-CN" altLang="en-US" sz="2800" b="1" dirty="0" smtClean="0"/>
              <a:t>的译码</a:t>
            </a:r>
            <a:r>
              <a:rPr lang="zh-CN" altLang="zh-CN" sz="2800" b="1" dirty="0" smtClean="0"/>
              <a:t>采用</a:t>
            </a:r>
            <a:r>
              <a:rPr lang="zh-CN" altLang="zh-CN" sz="2800" b="1" dirty="0"/>
              <a:t>一种次优迭代算法</a:t>
            </a:r>
            <a:r>
              <a:rPr lang="zh-CN" altLang="zh-CN" sz="2800" b="1" dirty="0" smtClean="0"/>
              <a:t>。</a:t>
            </a:r>
            <a:r>
              <a:rPr lang="zh-CN" altLang="en-US" sz="2800" b="1" dirty="0" smtClean="0"/>
              <a:t>其</a:t>
            </a:r>
            <a:r>
              <a:rPr lang="zh-CN" altLang="zh-CN" sz="2800" b="1" dirty="0" smtClean="0"/>
              <a:t>基本</a:t>
            </a:r>
            <a:r>
              <a:rPr lang="zh-CN" altLang="zh-CN" sz="2800" b="1" dirty="0"/>
              <a:t>思想是分别对两个递归系统编码（</a:t>
            </a:r>
            <a:r>
              <a:rPr lang="en-US" altLang="zh-CN" sz="2800" b="1" dirty="0"/>
              <a:t>RSC</a:t>
            </a:r>
            <a:r>
              <a:rPr lang="zh-CN" altLang="zh-CN" sz="2800" b="1" dirty="0"/>
              <a:t>）分量码进行最优译码，以迭代的方式使两者共享相同的信息，并利用反馈环路来改善译码器的译码性能。研究结果表明，在一定条件下，</a:t>
            </a:r>
            <a:r>
              <a:rPr lang="en-US" altLang="zh-CN" sz="2800" b="1" dirty="0"/>
              <a:t>Turbo</a:t>
            </a:r>
            <a:r>
              <a:rPr lang="zh-CN" altLang="zh-CN" sz="2800" b="1" dirty="0"/>
              <a:t>码在白噪声</a:t>
            </a:r>
            <a:r>
              <a:rPr lang="en-US" altLang="zh-CN" sz="2800" b="1" dirty="0"/>
              <a:t>AWGN</a:t>
            </a:r>
            <a:r>
              <a:rPr lang="zh-CN" altLang="zh-CN" sz="2800" b="1" dirty="0"/>
              <a:t>信道上的误比特率接近香农限的性能。</a:t>
            </a:r>
            <a:endParaRPr lang="zh-CN" alt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95536" y="1340768"/>
            <a:ext cx="8001000" cy="5072062"/>
          </a:xfrm>
        </p:spPr>
        <p:txBody>
          <a:bodyPr>
            <a:normAutofit/>
          </a:bodyPr>
          <a:lstStyle/>
          <a:p>
            <a:pPr eaLnBrk="1" hangingPunct="1">
              <a:lnSpc>
                <a:spcPct val="150000"/>
              </a:lnSpc>
              <a:buClr>
                <a:schemeClr val="accent1">
                  <a:lumMod val="75000"/>
                </a:schemeClr>
              </a:buClr>
              <a:buNone/>
              <a:defRPr/>
            </a:pPr>
            <a:r>
              <a:rPr lang="zh-CN" altLang="en-US" sz="2800" b="1" dirty="0" smtClean="0">
                <a:solidFill>
                  <a:srgbClr val="FF0000"/>
                </a:solidFill>
                <a:latin typeface="方正大黑简体" pitchFamily="2" charset="-122"/>
                <a:ea typeface="方正大黑简体" pitchFamily="2" charset="-122"/>
              </a:rPr>
              <a:t>具体研究点：</a:t>
            </a:r>
            <a:endParaRPr lang="en-US" altLang="zh-CN" b="1" dirty="0" smtClean="0">
              <a:solidFill>
                <a:srgbClr val="FF0000"/>
              </a:solidFill>
              <a:latin typeface="方正大黑简体" pitchFamily="2" charset="-122"/>
              <a:ea typeface="方正大黑简体" pitchFamily="2" charset="-122"/>
            </a:endParaRPr>
          </a:p>
          <a:p>
            <a:pPr lvl="1">
              <a:lnSpc>
                <a:spcPct val="150000"/>
              </a:lnSpc>
              <a:buClr>
                <a:srgbClr val="0000FF"/>
              </a:buClr>
              <a:buFont typeface="Wingdings" panose="05000000000000000000" pitchFamily="2" charset="2"/>
              <a:buChar char="p"/>
              <a:defRPr/>
            </a:pPr>
            <a:r>
              <a:rPr lang="en-US" altLang="zh-CN" dirty="0" smtClean="0">
                <a:solidFill>
                  <a:srgbClr val="0000FF"/>
                </a:solidFill>
                <a:latin typeface="方正大黑简体" pitchFamily="2" charset="-122"/>
                <a:ea typeface="方正大黑简体" pitchFamily="2" charset="-122"/>
              </a:rPr>
              <a:t> </a:t>
            </a:r>
            <a:r>
              <a:rPr lang="zh-CN" altLang="en-US" b="1" dirty="0" smtClean="0">
                <a:latin typeface="方正大黑简体" pitchFamily="2" charset="-122"/>
                <a:ea typeface="方正大黑简体" pitchFamily="2" charset="-122"/>
              </a:rPr>
              <a:t>从哪里可以获得不同的分集支路？</a:t>
            </a:r>
            <a:endParaRPr lang="en-US" altLang="zh-CN" b="1" dirty="0" smtClean="0">
              <a:latin typeface="方正大黑简体" pitchFamily="2" charset="-122"/>
              <a:ea typeface="方正大黑简体" pitchFamily="2" charset="-122"/>
            </a:endParaRPr>
          </a:p>
          <a:p>
            <a:pPr lvl="1">
              <a:lnSpc>
                <a:spcPct val="150000"/>
              </a:lnSpc>
              <a:buClr>
                <a:srgbClr val="0000FF"/>
              </a:buClr>
              <a:buFont typeface="Wingdings" panose="05000000000000000000" pitchFamily="2" charset="2"/>
              <a:buChar char="p"/>
              <a:defRPr/>
            </a:pPr>
            <a:r>
              <a:rPr lang="en-US" altLang="zh-CN" b="1" dirty="0" smtClean="0">
                <a:latin typeface="方正大黑简体" pitchFamily="2" charset="-122"/>
                <a:ea typeface="方正大黑简体" pitchFamily="2" charset="-122"/>
              </a:rPr>
              <a:t> </a:t>
            </a:r>
            <a:r>
              <a:rPr lang="zh-CN" altLang="en-US" b="1" dirty="0" smtClean="0">
                <a:latin typeface="方正大黑简体" pitchFamily="2" charset="-122"/>
                <a:ea typeface="方正大黑简体" pitchFamily="2" charset="-122"/>
              </a:rPr>
              <a:t>怎么获得好的分集效果？</a:t>
            </a:r>
            <a:endParaRPr lang="en-US" altLang="zh-CN" b="1" dirty="0" smtClean="0">
              <a:latin typeface="方正大黑简体" pitchFamily="2" charset="-122"/>
              <a:ea typeface="方正大黑简体" pitchFamily="2" charset="-122"/>
            </a:endParaRPr>
          </a:p>
          <a:p>
            <a:pPr lvl="1">
              <a:lnSpc>
                <a:spcPct val="150000"/>
              </a:lnSpc>
              <a:buClr>
                <a:srgbClr val="0000FF"/>
              </a:buClr>
              <a:buFont typeface="Wingdings" panose="05000000000000000000" pitchFamily="2" charset="2"/>
              <a:buChar char="p"/>
              <a:defRPr/>
            </a:pPr>
            <a:r>
              <a:rPr lang="en-US" altLang="zh-CN" b="1" dirty="0" smtClean="0">
                <a:latin typeface="方正大黑简体" pitchFamily="2" charset="-122"/>
                <a:ea typeface="方正大黑简体" pitchFamily="2" charset="-122"/>
              </a:rPr>
              <a:t> </a:t>
            </a:r>
            <a:r>
              <a:rPr lang="zh-CN" altLang="en-US" b="1" dirty="0" smtClean="0">
                <a:latin typeface="方正大黑简体" pitchFamily="2" charset="-122"/>
                <a:ea typeface="方正大黑简体" pitchFamily="2" charset="-122"/>
              </a:rPr>
              <a:t>怎样合并来自多个分集支路的信息？</a:t>
            </a:r>
            <a:endParaRPr lang="en-US" altLang="zh-CN" b="1" dirty="0" smtClean="0">
              <a:latin typeface="方正大黑简体" pitchFamily="2" charset="-122"/>
              <a:ea typeface="方正大黑简体" pitchFamily="2" charset="-122"/>
            </a:endParaRPr>
          </a:p>
        </p:txBody>
      </p:sp>
      <p:sp>
        <p:nvSpPr>
          <p:cNvPr id="16388" name="Rectangle 6"/>
          <p:cNvSpPr>
            <a:spLocks noGrp="1" noChangeArrowheads="1"/>
          </p:cNvSpPr>
          <p:nvPr>
            <p:ph type="title"/>
          </p:nvPr>
        </p:nvSpPr>
        <p:spPr>
          <a:xfrm>
            <a:off x="323781" y="260648"/>
            <a:ext cx="7315200" cy="914400"/>
          </a:xfrm>
        </p:spPr>
        <p:txBody>
          <a:bodyPr>
            <a:normAutofit/>
          </a:bodyPr>
          <a:lstStyle/>
          <a:p>
            <a:pPr algn="l" eaLnBrk="1" hangingPunct="1">
              <a:defRPr/>
            </a:pPr>
            <a:r>
              <a:rPr lang="en-US" altLang="zh-CN" sz="3200" b="1" dirty="0" smtClean="0">
                <a:solidFill>
                  <a:schemeClr val="tx1"/>
                </a:solidFill>
                <a:latin typeface="方正兰亭粗黑简体" pitchFamily="2" charset="-122"/>
                <a:ea typeface="方正兰亭粗黑简体" pitchFamily="2" charset="-122"/>
                <a:cs typeface="+mn-cs"/>
              </a:rPr>
              <a:t>3.1 </a:t>
            </a:r>
            <a:r>
              <a:rPr lang="zh-CN" altLang="en-US" sz="3200" b="1" dirty="0" smtClean="0">
                <a:solidFill>
                  <a:schemeClr val="tx1"/>
                </a:solidFill>
                <a:latin typeface="方正兰亭粗黑简体" pitchFamily="2" charset="-122"/>
                <a:ea typeface="方正兰亭粗黑简体" pitchFamily="2" charset="-122"/>
                <a:cs typeface="+mn-cs"/>
              </a:rPr>
              <a:t>分集接收技术</a:t>
            </a:r>
            <a:endParaRPr lang="zh-CN" altLang="en-US" sz="3200" b="1" dirty="0" smtClean="0">
              <a:solidFill>
                <a:schemeClr val="tx1"/>
              </a:solidFill>
              <a:latin typeface="方正兰亭粗黑简体" pitchFamily="2" charset="-122"/>
              <a:ea typeface="方正兰亭粗黑简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7" dur="500"/>
                                        <p:tgtEl>
                                          <p:spTgt spid="1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2" dur="500"/>
                                        <p:tgtEl>
                                          <p:spTgt spid="1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7"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229600" cy="4525963"/>
          </a:xfrm>
        </p:spPr>
        <p:txBody>
          <a:bodyPr/>
          <a:lstStyle/>
          <a:p>
            <a:pPr>
              <a:lnSpc>
                <a:spcPct val="150000"/>
              </a:lnSpc>
            </a:pPr>
            <a:r>
              <a:rPr lang="en-US" altLang="zh-CN" sz="2800" b="1" dirty="0" smtClean="0"/>
              <a:t>3.3.4 </a:t>
            </a:r>
            <a:r>
              <a:rPr lang="en-US" altLang="zh-CN" sz="2800" b="1" dirty="0"/>
              <a:t>Turbo</a:t>
            </a:r>
            <a:r>
              <a:rPr lang="zh-CN" altLang="zh-CN" sz="2800" b="1" dirty="0"/>
              <a:t>码</a:t>
            </a:r>
            <a:endParaRPr lang="zh-CN" altLang="zh-CN" sz="2800" b="1" dirty="0"/>
          </a:p>
          <a:p>
            <a:pPr>
              <a:lnSpc>
                <a:spcPct val="150000"/>
              </a:lnSpc>
            </a:pPr>
            <a:r>
              <a:rPr lang="en-US" altLang="zh-CN" sz="2800" b="1" dirty="0" smtClean="0"/>
              <a:t>3</a:t>
            </a:r>
            <a:r>
              <a:rPr lang="en-US" altLang="zh-CN" sz="2800" b="1" dirty="0"/>
              <a:t>. Turbo</a:t>
            </a:r>
            <a:r>
              <a:rPr lang="zh-CN" altLang="zh-CN" sz="2800" b="1" dirty="0"/>
              <a:t>码的译码器结构</a:t>
            </a:r>
            <a:endParaRPr lang="zh-CN" altLang="zh-CN" sz="2800" b="1" dirty="0"/>
          </a:p>
          <a:p>
            <a:pPr>
              <a:lnSpc>
                <a:spcPct val="150000"/>
              </a:lnSpc>
            </a:pPr>
            <a:r>
              <a:rPr lang="en-US" altLang="zh-CN" sz="2800" b="1" dirty="0" smtClean="0"/>
              <a:t>       </a:t>
            </a:r>
            <a:endParaRPr lang="zh-CN" altLang="en-US" sz="2800" b="1" dirty="0"/>
          </a:p>
        </p:txBody>
      </p:sp>
      <p:pic>
        <p:nvPicPr>
          <p:cNvPr id="16384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11815" t="12758" r="6322"/>
          <a:stretch>
            <a:fillRect/>
          </a:stretch>
        </p:blipFill>
        <p:spPr bwMode="auto">
          <a:xfrm>
            <a:off x="1692275" y="2277110"/>
            <a:ext cx="6061075" cy="4142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5100" y="764540"/>
            <a:ext cx="8793480" cy="4526280"/>
          </a:xfrm>
        </p:spPr>
        <p:txBody>
          <a:bodyPr/>
          <a:lstStyle/>
          <a:p>
            <a:pPr>
              <a:lnSpc>
                <a:spcPct val="150000"/>
              </a:lnSpc>
            </a:pPr>
            <a:r>
              <a:rPr lang="en-US" altLang="zh-CN" sz="2800" b="1" dirty="0" smtClean="0"/>
              <a:t>3.3.4 </a:t>
            </a:r>
            <a:r>
              <a:rPr lang="en-US" altLang="zh-CN" sz="2800" b="1" dirty="0"/>
              <a:t>Turbo</a:t>
            </a:r>
            <a:r>
              <a:rPr lang="zh-CN" altLang="zh-CN" sz="2800" b="1" dirty="0"/>
              <a:t>码</a:t>
            </a:r>
            <a:endParaRPr lang="zh-CN" altLang="zh-CN" sz="2800" b="1" dirty="0"/>
          </a:p>
          <a:p>
            <a:pPr>
              <a:lnSpc>
                <a:spcPct val="150000"/>
              </a:lnSpc>
            </a:pPr>
            <a:r>
              <a:rPr lang="en-US" altLang="zh-CN" sz="2800" b="1" dirty="0" smtClean="0"/>
              <a:t>4</a:t>
            </a:r>
            <a:r>
              <a:rPr lang="en-US" altLang="zh-CN" sz="2800" b="1" dirty="0"/>
              <a:t>. Turbo</a:t>
            </a:r>
            <a:r>
              <a:rPr lang="zh-CN" altLang="zh-CN" sz="2800" b="1" dirty="0"/>
              <a:t>码译码算法</a:t>
            </a:r>
            <a:endParaRPr lang="zh-CN" altLang="zh-CN" sz="2800" b="1" dirty="0"/>
          </a:p>
          <a:p>
            <a:pPr>
              <a:lnSpc>
                <a:spcPct val="150000"/>
              </a:lnSpc>
            </a:pPr>
            <a:r>
              <a:rPr lang="en-US" altLang="zh-CN" sz="2800" b="1" dirty="0" smtClean="0"/>
              <a:t>       Turbo</a:t>
            </a:r>
            <a:r>
              <a:rPr lang="zh-CN" altLang="zh-CN" sz="2800" b="1" dirty="0"/>
              <a:t>码常用的译码算法</a:t>
            </a:r>
            <a:r>
              <a:rPr lang="zh-CN" altLang="zh-CN" sz="2800" b="1" dirty="0" smtClean="0"/>
              <a:t>有最大</a:t>
            </a:r>
            <a:r>
              <a:rPr lang="zh-CN" altLang="zh-CN" sz="2800" b="1" dirty="0"/>
              <a:t>后验概率（</a:t>
            </a:r>
            <a:r>
              <a:rPr lang="en-US" altLang="zh-CN" sz="2800" b="1" dirty="0"/>
              <a:t>MAP</a:t>
            </a:r>
            <a:r>
              <a:rPr lang="zh-CN" altLang="zh-CN" sz="2800" b="1" dirty="0" smtClean="0"/>
              <a:t>）和</a:t>
            </a:r>
            <a:r>
              <a:rPr lang="zh-CN" altLang="zh-CN" sz="2800" b="1" dirty="0"/>
              <a:t>软输出维特比（</a:t>
            </a:r>
            <a:r>
              <a:rPr lang="en-US" altLang="zh-CN" sz="2800" b="1" dirty="0"/>
              <a:t>SOVA</a:t>
            </a:r>
            <a:r>
              <a:rPr lang="zh-CN" altLang="zh-CN" sz="2800" b="1" dirty="0"/>
              <a:t>）算法。</a:t>
            </a:r>
            <a:endParaRPr lang="zh-CN" altLang="en-US" sz="28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229600" cy="4525963"/>
          </a:xfrm>
        </p:spPr>
        <p:txBody>
          <a:bodyPr/>
          <a:lstStyle/>
          <a:p>
            <a:pPr>
              <a:lnSpc>
                <a:spcPct val="150000"/>
              </a:lnSpc>
            </a:pPr>
            <a:r>
              <a:rPr lang="en-US" altLang="zh-CN" sz="2800" b="1" dirty="0" smtClean="0"/>
              <a:t>3.3.5 </a:t>
            </a:r>
            <a:r>
              <a:rPr lang="zh-CN" altLang="zh-CN" sz="2800" b="1" dirty="0"/>
              <a:t>交织编码</a:t>
            </a:r>
            <a:endParaRPr lang="zh-CN" altLang="zh-CN" sz="2800" b="1" dirty="0"/>
          </a:p>
          <a:p>
            <a:pPr>
              <a:lnSpc>
                <a:spcPct val="150000"/>
              </a:lnSpc>
            </a:pPr>
            <a:r>
              <a:rPr lang="en-US" altLang="zh-CN" sz="2800" b="1" dirty="0" smtClean="0"/>
              <a:t>       </a:t>
            </a:r>
            <a:r>
              <a:rPr lang="zh-CN" altLang="zh-CN" sz="2800" b="1" dirty="0" smtClean="0"/>
              <a:t>在</a:t>
            </a:r>
            <a:r>
              <a:rPr lang="zh-CN" altLang="zh-CN" sz="2800" b="1" dirty="0"/>
              <a:t>信息传输过程中比特差错经常成串</a:t>
            </a:r>
            <a:r>
              <a:rPr lang="zh-CN" altLang="zh-CN" sz="2800" b="1" dirty="0" smtClean="0"/>
              <a:t>发生。</a:t>
            </a:r>
            <a:r>
              <a:rPr lang="zh-CN" altLang="zh-CN" sz="2800" b="1" dirty="0"/>
              <a:t>交织技术是通过使长串的比特差错变成短串差错比特，然后对已编码的信号按一定规则重新排列，解交织后突发性错误在时间上被分散，使其类似于独立发生的随机错误，从而可以有效地进行纠错</a:t>
            </a:r>
            <a:r>
              <a:rPr lang="zh-CN" altLang="zh-CN" sz="2800" b="1" dirty="0" smtClean="0"/>
              <a:t>。</a:t>
            </a:r>
            <a:endParaRPr lang="zh-CN" altLang="en-US" sz="28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013576" cy="4525963"/>
          </a:xfrm>
        </p:spPr>
        <p:txBody>
          <a:bodyPr/>
          <a:lstStyle/>
          <a:p>
            <a:pPr>
              <a:lnSpc>
                <a:spcPct val="150000"/>
              </a:lnSpc>
            </a:pPr>
            <a:r>
              <a:rPr lang="en-US" altLang="zh-CN" sz="2800" b="1" dirty="0" smtClean="0"/>
              <a:t>3.3.5 </a:t>
            </a:r>
            <a:r>
              <a:rPr lang="zh-CN" altLang="zh-CN" sz="2800" b="1" dirty="0"/>
              <a:t>交织编码</a:t>
            </a:r>
            <a:endParaRPr lang="zh-CN" altLang="zh-CN" sz="2800" b="1" dirty="0"/>
          </a:p>
          <a:p>
            <a:pPr>
              <a:lnSpc>
                <a:spcPct val="150000"/>
              </a:lnSpc>
            </a:pPr>
            <a:r>
              <a:rPr lang="en-US" altLang="zh-CN" sz="2800" b="1" dirty="0" smtClean="0"/>
              <a:t>       </a:t>
            </a:r>
            <a:r>
              <a:rPr lang="zh-CN" altLang="zh-CN" sz="2800" b="1" dirty="0" smtClean="0"/>
              <a:t>交织</a:t>
            </a:r>
            <a:r>
              <a:rPr lang="zh-CN" altLang="zh-CN" sz="2800" b="1" dirty="0"/>
              <a:t>编码与分组码不同，不需要增加监督码元，也就是说交织编码前后码速率不变，因此不影响其有效性。</a:t>
            </a:r>
            <a:endParaRPr lang="zh-CN" altLang="en-US" sz="28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013576" cy="4525963"/>
          </a:xfrm>
        </p:spPr>
        <p:txBody>
          <a:bodyPr/>
          <a:lstStyle/>
          <a:p>
            <a:pPr>
              <a:lnSpc>
                <a:spcPct val="150000"/>
              </a:lnSpc>
            </a:pPr>
            <a:r>
              <a:rPr lang="en-US" altLang="zh-CN" sz="2800" b="1" dirty="0" smtClean="0"/>
              <a:t>3.3.5 </a:t>
            </a:r>
            <a:r>
              <a:rPr lang="zh-CN" altLang="zh-CN" sz="2800" b="1" dirty="0"/>
              <a:t>交织编码</a:t>
            </a:r>
            <a:endParaRPr lang="zh-CN" altLang="zh-CN" sz="2800" b="1" dirty="0"/>
          </a:p>
          <a:p>
            <a:pPr>
              <a:lnSpc>
                <a:spcPct val="150000"/>
              </a:lnSpc>
            </a:pPr>
            <a:r>
              <a:rPr lang="en-US" altLang="zh-CN" sz="2800" b="1" dirty="0" smtClean="0"/>
              <a:t>       </a:t>
            </a:r>
            <a:endParaRPr lang="zh-CN" altLang="en-US" sz="2800" b="1" dirty="0"/>
          </a:p>
        </p:txBody>
      </p:sp>
      <p:pic>
        <p:nvPicPr>
          <p:cNvPr id="16486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18816" t="11993" r="14844"/>
          <a:stretch>
            <a:fillRect/>
          </a:stretch>
        </p:blipFill>
        <p:spPr bwMode="auto">
          <a:xfrm>
            <a:off x="683895" y="1628775"/>
            <a:ext cx="7539355" cy="495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013576" cy="4525963"/>
          </a:xfrm>
        </p:spPr>
        <p:txBody>
          <a:bodyPr/>
          <a:lstStyle/>
          <a:p>
            <a:pPr>
              <a:lnSpc>
                <a:spcPct val="150000"/>
              </a:lnSpc>
            </a:pPr>
            <a:r>
              <a:rPr lang="en-US" altLang="zh-CN" sz="2800" b="1" dirty="0" smtClean="0"/>
              <a:t>3.3.5 </a:t>
            </a:r>
            <a:r>
              <a:rPr lang="zh-CN" altLang="zh-CN" sz="2800" b="1" dirty="0"/>
              <a:t>交织编码</a:t>
            </a:r>
            <a:endParaRPr lang="zh-CN" altLang="zh-CN" sz="2800" b="1" dirty="0"/>
          </a:p>
          <a:p>
            <a:pPr>
              <a:lnSpc>
                <a:spcPct val="150000"/>
              </a:lnSpc>
            </a:pPr>
            <a:r>
              <a:rPr lang="en-US" altLang="zh-CN" sz="2800" b="1" dirty="0" smtClean="0"/>
              <a:t>       </a:t>
            </a:r>
            <a:endParaRPr lang="zh-CN" altLang="en-US" sz="2800" b="1" dirty="0"/>
          </a:p>
        </p:txBody>
      </p:sp>
      <p:pic>
        <p:nvPicPr>
          <p:cNvPr id="16589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08" y="2132856"/>
            <a:ext cx="6768752" cy="269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240" y="477520"/>
            <a:ext cx="8228965" cy="4526280"/>
          </a:xfrm>
        </p:spPr>
        <p:txBody>
          <a:bodyPr/>
          <a:lstStyle/>
          <a:p>
            <a:pPr>
              <a:lnSpc>
                <a:spcPct val="150000"/>
              </a:lnSpc>
            </a:pPr>
            <a:r>
              <a:rPr lang="en-US" altLang="zh-CN" sz="2800" b="1" dirty="0" smtClean="0"/>
              <a:t>3.3.6 </a:t>
            </a:r>
            <a:r>
              <a:rPr lang="zh-CN" altLang="zh-CN" sz="2800" b="1" dirty="0"/>
              <a:t>低密度奇偶校验码</a:t>
            </a:r>
            <a:endParaRPr lang="zh-CN" altLang="zh-CN" sz="2800" b="1" dirty="0"/>
          </a:p>
          <a:p>
            <a:pPr>
              <a:lnSpc>
                <a:spcPct val="150000"/>
              </a:lnSpc>
            </a:pPr>
            <a:r>
              <a:rPr lang="en-US" altLang="zh-CN" sz="2800" b="1" dirty="0"/>
              <a:t>1</a:t>
            </a:r>
            <a:r>
              <a:rPr lang="zh-CN" altLang="zh-CN" sz="2800" b="1" dirty="0"/>
              <a:t>．基本概念</a:t>
            </a:r>
            <a:endParaRPr lang="zh-CN" altLang="zh-CN" sz="2800" b="1" dirty="0"/>
          </a:p>
          <a:p>
            <a:pPr>
              <a:lnSpc>
                <a:spcPct val="150000"/>
              </a:lnSpc>
            </a:pPr>
            <a:r>
              <a:rPr lang="en-US" altLang="zh-CN" sz="2800" b="1" dirty="0" smtClean="0"/>
              <a:t>       </a:t>
            </a:r>
            <a:r>
              <a:rPr lang="zh-CN" altLang="zh-CN" sz="2800" b="1" dirty="0" smtClean="0"/>
              <a:t>低</a:t>
            </a:r>
            <a:r>
              <a:rPr lang="zh-CN" altLang="zh-CN" sz="2800" b="1" dirty="0"/>
              <a:t>密度奇偶校验（</a:t>
            </a:r>
            <a:r>
              <a:rPr lang="en-US" altLang="zh-CN" sz="2800" b="1" dirty="0"/>
              <a:t>LDPC</a:t>
            </a:r>
            <a:r>
              <a:rPr lang="zh-CN" altLang="zh-CN" sz="2800" b="1" dirty="0"/>
              <a:t>）码是一类性能上逼近容量极限且实现复杂度较低的线性分组码</a:t>
            </a:r>
            <a:r>
              <a:rPr lang="zh-CN" altLang="zh-CN" sz="2800" b="1" dirty="0" smtClean="0"/>
              <a:t>。</a:t>
            </a:r>
            <a:r>
              <a:rPr lang="zh-CN" altLang="zh-CN" sz="2800" b="1" dirty="0"/>
              <a:t>这里的密度是指校验矩阵中非零元素占据校验矩阵总元素的个数的比例。“低”一般指密度要低于</a:t>
            </a:r>
            <a:r>
              <a:rPr lang="en-US" altLang="zh-CN" sz="2800" b="1" dirty="0"/>
              <a:t>0.5</a:t>
            </a:r>
            <a:r>
              <a:rPr lang="zh-CN" altLang="zh-CN" sz="2800" b="1" dirty="0"/>
              <a:t>，并且码长越长，其“低密度”性越明显。</a:t>
            </a:r>
            <a:endParaRPr lang="zh-CN" altLang="zh-CN" sz="2800" b="1" dirty="0"/>
          </a:p>
          <a:p>
            <a:pPr>
              <a:lnSpc>
                <a:spcPct val="150000"/>
              </a:lnSpc>
            </a:pPr>
            <a:r>
              <a:rPr lang="en-US" altLang="zh-CN" sz="2800" b="1" dirty="0"/>
              <a:t>       </a:t>
            </a:r>
            <a:endParaRPr lang="zh-CN" altLang="en-US" sz="28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11560" y="764704"/>
                <a:ext cx="8013576" cy="4525963"/>
              </a:xfrm>
            </p:spPr>
            <p:txBody>
              <a:bodyPr/>
              <a:lstStyle/>
              <a:p>
                <a:pPr>
                  <a:lnSpc>
                    <a:spcPct val="150000"/>
                  </a:lnSpc>
                </a:pPr>
                <a:r>
                  <a:rPr lang="en-US" altLang="zh-CN" sz="2800" b="1" dirty="0" smtClean="0"/>
                  <a:t>2</a:t>
                </a:r>
                <a:r>
                  <a:rPr lang="zh-CN" altLang="zh-CN" sz="2800" b="1" dirty="0"/>
                  <a:t>．分组</a:t>
                </a:r>
                <a:r>
                  <a:rPr lang="en-US" altLang="zh-CN" sz="2800" b="1" dirty="0"/>
                  <a:t>LDPC</a:t>
                </a:r>
                <a:r>
                  <a:rPr lang="zh-CN" altLang="zh-CN" sz="2800" b="1" dirty="0"/>
                  <a:t>码</a:t>
                </a:r>
                <a:endParaRPr lang="zh-CN" altLang="zh-CN" sz="2800" b="1" dirty="0"/>
              </a:p>
              <a:p>
                <a:pPr>
                  <a:lnSpc>
                    <a:spcPct val="150000"/>
                  </a:lnSpc>
                </a:pPr>
                <a:r>
                  <a:rPr lang="en-US" altLang="zh-CN" sz="2800" b="1" dirty="0"/>
                  <a:t>1</a:t>
                </a:r>
                <a:r>
                  <a:rPr lang="zh-CN" altLang="zh-CN" sz="2800" b="1" dirty="0"/>
                  <a:t>）基本原理</a:t>
                </a:r>
                <a:endParaRPr lang="zh-CN" altLang="zh-CN" sz="2800" b="1" dirty="0"/>
              </a:p>
              <a:p>
                <a:pPr>
                  <a:lnSpc>
                    <a:spcPct val="150000"/>
                  </a:lnSpc>
                </a:pPr>
                <a:r>
                  <a:rPr lang="en-US" altLang="zh-CN" sz="2800" b="1" dirty="0" smtClean="0"/>
                  <a:t>       LDPC</a:t>
                </a:r>
                <a:r>
                  <a:rPr lang="zh-CN" altLang="zh-CN" sz="2800" b="1" dirty="0"/>
                  <a:t>码本质上是一种线性分组码，它通过一个生成矩阵</a:t>
                </a:r>
                <a:r>
                  <a:rPr lang="en-US" altLang="zh-CN" sz="2800" b="1" dirty="0"/>
                  <a:t>G</a:t>
                </a:r>
                <a:r>
                  <a:rPr lang="zh-CN" altLang="zh-CN" sz="2800" b="1" dirty="0"/>
                  <a:t>将信息序列映射成发送序列</a:t>
                </a:r>
                <a:r>
                  <a:rPr lang="zh-CN" altLang="zh-CN" sz="2800" b="1" dirty="0" smtClean="0"/>
                  <a:t>，</a:t>
                </a:r>
                <a:r>
                  <a:rPr lang="zh-CN" altLang="en-US" sz="2800" b="1" dirty="0" smtClean="0"/>
                  <a:t>即</a:t>
                </a:r>
                <a:r>
                  <a:rPr lang="zh-CN" altLang="zh-CN" sz="2800" b="1" dirty="0" smtClean="0"/>
                  <a:t>码字</a:t>
                </a:r>
                <a:r>
                  <a:rPr lang="zh-CN" altLang="zh-CN" sz="2800" b="1" dirty="0"/>
                  <a:t>序列。对于生成矩阵</a:t>
                </a:r>
                <a:r>
                  <a:rPr lang="en-US" altLang="zh-CN" sz="2800" b="1" dirty="0"/>
                  <a:t>G</a:t>
                </a:r>
                <a:r>
                  <a:rPr lang="zh-CN" altLang="zh-CN" sz="2800" b="1" dirty="0"/>
                  <a:t>，完全等效地存在一个奇偶校验矩阵</a:t>
                </a:r>
                <a:r>
                  <a:rPr lang="en-US" altLang="zh-CN" sz="2800" b="1" dirty="0"/>
                  <a:t>H</a:t>
                </a:r>
                <a:r>
                  <a:rPr lang="zh-CN" altLang="zh-CN" sz="2800" b="1" dirty="0"/>
                  <a:t>，并与所有的码字序列</a:t>
                </a:r>
                <a:r>
                  <a:rPr lang="en-US" altLang="zh-CN" sz="2800" b="1" dirty="0"/>
                  <a:t>C</a:t>
                </a:r>
                <a:r>
                  <a:rPr lang="zh-CN" altLang="zh-CN" sz="2800" b="1" dirty="0"/>
                  <a:t>构成了</a:t>
                </a:r>
                <a:r>
                  <a:rPr lang="en-US" altLang="zh-CN" sz="2800" b="1" dirty="0"/>
                  <a:t>H</a:t>
                </a:r>
                <a:r>
                  <a:rPr lang="zh-CN" altLang="zh-CN" sz="2800" b="1" dirty="0"/>
                  <a:t>的零空间，可以写</a:t>
                </a:r>
                <a:r>
                  <a:rPr lang="zh-CN" altLang="zh-CN" sz="2800" b="1" dirty="0" smtClean="0"/>
                  <a:t>成</a:t>
                </a:r>
                <a:r>
                  <a:rPr lang="en-US" altLang="zh-CN" sz="2800" b="1" dirty="0" smtClean="0"/>
                  <a:t>    </a:t>
                </a:r>
                <a14:m>
                  <m:oMath xmlns:m="http://schemas.openxmlformats.org/officeDocument/2006/math">
                    <m:r>
                      <a:rPr lang="en-US" altLang="zh-CN" sz="2800" b="1">
                        <a:latin typeface="Cambria Math" panose="02040503050406030204"/>
                      </a:rPr>
                      <m:t>𝑯</m:t>
                    </m:r>
                    <m:r>
                      <a:rPr lang="en-US" altLang="zh-CN" sz="2800" b="1">
                        <a:latin typeface="Cambria Math" panose="02040503050406030204"/>
                      </a:rPr>
                      <m:t>⋅</m:t>
                    </m:r>
                    <m:sSup>
                      <m:sSupPr>
                        <m:ctrlPr>
                          <a:rPr lang="zh-CN" altLang="zh-CN" sz="2800" b="1" i="1">
                            <a:latin typeface="Cambria Math" panose="02040503050406030204"/>
                          </a:rPr>
                        </m:ctrlPr>
                      </m:sSupPr>
                      <m:e>
                        <m:r>
                          <a:rPr lang="en-US" altLang="zh-CN" sz="2800" b="1">
                            <a:latin typeface="Cambria Math" panose="02040503050406030204"/>
                          </a:rPr>
                          <m:t>𝑪</m:t>
                        </m:r>
                      </m:e>
                      <m:sup>
                        <m:r>
                          <a:rPr lang="en-US" altLang="zh-CN" sz="2800" b="1">
                            <a:latin typeface="Cambria Math" panose="02040503050406030204"/>
                          </a:rPr>
                          <m:t>𝑻</m:t>
                        </m:r>
                      </m:sup>
                    </m:sSup>
                    <m:r>
                      <a:rPr lang="en-US" altLang="zh-CN" sz="2800" b="1">
                        <a:latin typeface="Cambria Math" panose="02040503050406030204"/>
                      </a:rPr>
                      <m:t>=</m:t>
                    </m:r>
                    <m:r>
                      <a:rPr lang="en-US" altLang="zh-CN" sz="2800" b="1">
                        <a:latin typeface="Cambria Math" panose="02040503050406030204"/>
                      </a:rPr>
                      <m:t>0</m:t>
                    </m:r>
                  </m:oMath>
                </a14:m>
                <a:r>
                  <a:rPr lang="en-US" altLang="zh-CN" sz="2800" b="1" dirty="0"/>
                  <a:t>    </a:t>
                </a:r>
                <a:r>
                  <a:rPr lang="en-US" altLang="zh-CN" sz="2800" b="1" dirty="0" smtClean="0"/>
                  <a:t>        </a:t>
                </a:r>
                <a:r>
                  <a:rPr lang="zh-CN" altLang="zh-CN" sz="2800" b="1" dirty="0"/>
                  <a:t>（</a:t>
                </a:r>
                <a:r>
                  <a:rPr lang="en-US" altLang="zh-CN" sz="2800" b="1" dirty="0"/>
                  <a:t>3-76</a:t>
                </a:r>
                <a:r>
                  <a:rPr lang="zh-CN" altLang="zh-CN" sz="2800" b="1" dirty="0"/>
                  <a:t>）</a:t>
                </a:r>
                <a:endParaRPr lang="zh-CN" altLang="zh-CN" sz="2800" b="1" dirty="0"/>
              </a:p>
              <a:p>
                <a:pPr>
                  <a:lnSpc>
                    <a:spcPct val="150000"/>
                  </a:lnSpc>
                </a:pPr>
                <a:r>
                  <a:rPr lang="en-US" altLang="zh-CN" sz="2800" b="1" dirty="0"/>
                  <a:t>       </a:t>
                </a:r>
                <a:endParaRPr lang="zh-CN" altLang="en-US" sz="28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11560" y="764704"/>
                <a:ext cx="8013576" cy="4525963"/>
              </a:xfrm>
              <a:blipFill rotWithShape="1">
                <a:blip r:embed="rId1"/>
                <a:stretch>
                  <a:fillRect l="-1" t="-4" r="7" b="-20642"/>
                </a:stretch>
              </a:blipFill>
            </p:spPr>
            <p:txBody>
              <a:bodyPr/>
              <a:lstStyle/>
              <a:p>
                <a:r>
                  <a:rPr lang="zh-CN" altLang="en-US">
                    <a:noFill/>
                  </a:rPr>
                  <a:t> </a:t>
                </a:r>
              </a:p>
            </p:txBody>
          </p:sp>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013576" cy="4525963"/>
          </a:xfrm>
        </p:spPr>
        <p:txBody>
          <a:bodyPr/>
          <a:lstStyle/>
          <a:p>
            <a:pPr>
              <a:lnSpc>
                <a:spcPct val="150000"/>
              </a:lnSpc>
            </a:pPr>
            <a:r>
              <a:rPr lang="en-US" altLang="zh-CN" sz="2800" b="1" dirty="0" smtClean="0"/>
              <a:t>2</a:t>
            </a:r>
            <a:r>
              <a:rPr lang="zh-CN" altLang="zh-CN" sz="2800" b="1" dirty="0"/>
              <a:t>．分组</a:t>
            </a:r>
            <a:r>
              <a:rPr lang="en-US" altLang="zh-CN" sz="2800" b="1" dirty="0"/>
              <a:t>LDPC</a:t>
            </a:r>
            <a:r>
              <a:rPr lang="zh-CN" altLang="zh-CN" sz="2800" b="1" dirty="0"/>
              <a:t>码</a:t>
            </a:r>
            <a:endParaRPr lang="zh-CN" altLang="zh-CN" sz="2800" b="1" dirty="0"/>
          </a:p>
          <a:p>
            <a:pPr>
              <a:lnSpc>
                <a:spcPct val="150000"/>
              </a:lnSpc>
            </a:pPr>
            <a:r>
              <a:rPr lang="en-US" altLang="zh-CN" sz="2800" b="1" dirty="0" smtClean="0"/>
              <a:t>2</a:t>
            </a:r>
            <a:r>
              <a:rPr lang="zh-CN" altLang="zh-CN" sz="2800" b="1" dirty="0"/>
              <a:t>）构造</a:t>
            </a:r>
            <a:r>
              <a:rPr lang="en-US" altLang="zh-CN" sz="2800" b="1" dirty="0"/>
              <a:t>LDPC</a:t>
            </a:r>
            <a:r>
              <a:rPr lang="zh-CN" altLang="zh-CN" sz="2800" b="1" dirty="0"/>
              <a:t>码</a:t>
            </a:r>
            <a:endParaRPr lang="zh-CN" altLang="zh-CN" sz="2800" b="1" dirty="0"/>
          </a:p>
          <a:p>
            <a:pPr>
              <a:lnSpc>
                <a:spcPct val="150000"/>
              </a:lnSpc>
            </a:pPr>
            <a:r>
              <a:rPr lang="en-US" altLang="zh-CN" sz="2800" b="1" dirty="0" smtClean="0"/>
              <a:t>       </a:t>
            </a:r>
            <a:r>
              <a:rPr lang="zh-CN" altLang="zh-CN" sz="2800" b="1" dirty="0" smtClean="0"/>
              <a:t>构造</a:t>
            </a:r>
            <a:r>
              <a:rPr lang="zh-CN" altLang="zh-CN" sz="2800" b="1" dirty="0"/>
              <a:t>二进制</a:t>
            </a:r>
            <a:r>
              <a:rPr lang="en-US" altLang="zh-CN" sz="2800" b="1" dirty="0"/>
              <a:t>LDPC</a:t>
            </a:r>
            <a:r>
              <a:rPr lang="zh-CN" altLang="zh-CN" sz="2800" b="1" dirty="0"/>
              <a:t>码实际上就是要找到一个稀疏矩阵</a:t>
            </a:r>
            <a:r>
              <a:rPr lang="en-US" altLang="zh-CN" sz="2800" b="1" dirty="0"/>
              <a:t>H</a:t>
            </a:r>
            <a:r>
              <a:rPr lang="zh-CN" altLang="zh-CN" sz="2800" b="1" dirty="0"/>
              <a:t>作为码的校验矩阵，基本方法是将一个全零矩阵中的一小部分“</a:t>
            </a:r>
            <a:r>
              <a:rPr lang="en-US" altLang="zh-CN" sz="2800" b="1" dirty="0"/>
              <a:t>0</a:t>
            </a:r>
            <a:r>
              <a:rPr lang="zh-CN" altLang="zh-CN" sz="2800" b="1" dirty="0"/>
              <a:t>”元素替换成“</a:t>
            </a:r>
            <a:r>
              <a:rPr lang="en-US" altLang="zh-CN" sz="2800" b="1" dirty="0"/>
              <a:t>1</a:t>
            </a:r>
            <a:r>
              <a:rPr lang="zh-CN" altLang="zh-CN" sz="2800" b="1" dirty="0"/>
              <a:t>”，使得替换后的矩阵各行和各列具有所要求数目的非零元素</a:t>
            </a:r>
            <a:r>
              <a:rPr lang="zh-CN" altLang="zh-CN" sz="2800" b="1" dirty="0" smtClean="0"/>
              <a:t>。</a:t>
            </a:r>
            <a:endParaRPr lang="zh-CN" altLang="en-US" sz="28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496944" cy="4525963"/>
          </a:xfrm>
        </p:spPr>
        <p:txBody>
          <a:bodyPr/>
          <a:lstStyle/>
          <a:p>
            <a:pPr>
              <a:lnSpc>
                <a:spcPct val="150000"/>
              </a:lnSpc>
            </a:pPr>
            <a:r>
              <a:rPr lang="en-US" altLang="zh-CN" sz="2800" b="1" dirty="0" smtClean="0"/>
              <a:t>2</a:t>
            </a:r>
            <a:r>
              <a:rPr lang="zh-CN" altLang="zh-CN" sz="2800" b="1" dirty="0"/>
              <a:t>．分组</a:t>
            </a:r>
            <a:r>
              <a:rPr lang="en-US" altLang="zh-CN" sz="2800" b="1" dirty="0"/>
              <a:t>LDPC</a:t>
            </a:r>
            <a:r>
              <a:rPr lang="zh-CN" altLang="zh-CN" sz="2800" b="1" dirty="0"/>
              <a:t>码</a:t>
            </a:r>
            <a:endParaRPr lang="zh-CN" altLang="zh-CN" sz="2800" b="1" dirty="0"/>
          </a:p>
          <a:p>
            <a:pPr>
              <a:lnSpc>
                <a:spcPct val="150000"/>
              </a:lnSpc>
            </a:pPr>
            <a:r>
              <a:rPr lang="en-US" altLang="zh-CN" sz="2800" b="1" dirty="0" smtClean="0"/>
              <a:t>3</a:t>
            </a:r>
            <a:r>
              <a:rPr lang="zh-CN" altLang="zh-CN" sz="2800" b="1" dirty="0"/>
              <a:t>）</a:t>
            </a:r>
            <a:r>
              <a:rPr lang="en-US" altLang="zh-CN" sz="2800" b="1" dirty="0"/>
              <a:t>LDPC</a:t>
            </a:r>
            <a:r>
              <a:rPr lang="zh-CN" altLang="zh-CN" sz="2800" b="1" dirty="0"/>
              <a:t>码的表示方法</a:t>
            </a:r>
            <a:endParaRPr lang="zh-CN" altLang="zh-CN" sz="2800" b="1" dirty="0"/>
          </a:p>
          <a:p>
            <a:pPr>
              <a:lnSpc>
                <a:spcPct val="150000"/>
              </a:lnSpc>
            </a:pPr>
            <a:r>
              <a:rPr lang="en-US" altLang="zh-CN" sz="2800" b="1" dirty="0" smtClean="0"/>
              <a:t>     LDPC</a:t>
            </a:r>
            <a:r>
              <a:rPr lang="zh-CN" altLang="zh-CN" sz="2800" b="1" dirty="0" smtClean="0"/>
              <a:t>码用</a:t>
            </a:r>
            <a:r>
              <a:rPr lang="en-US" altLang="zh-CN" sz="2800" b="1" dirty="0"/>
              <a:t>Tanner</a:t>
            </a:r>
            <a:r>
              <a:rPr lang="zh-CN" altLang="zh-CN" sz="2800" b="1" dirty="0"/>
              <a:t>图表示</a:t>
            </a:r>
            <a:r>
              <a:rPr lang="en-US" altLang="zh-CN" sz="2800" b="1" dirty="0"/>
              <a:t>LDPC</a:t>
            </a:r>
            <a:r>
              <a:rPr lang="zh-CN" altLang="zh-CN" sz="2800" b="1" dirty="0"/>
              <a:t>码的校验矩阵。</a:t>
            </a:r>
            <a:r>
              <a:rPr lang="en-US" altLang="zh-CN" sz="2800" b="1" dirty="0"/>
              <a:t>Tanner</a:t>
            </a:r>
            <a:r>
              <a:rPr lang="zh-CN" altLang="zh-CN" sz="2800" b="1" dirty="0"/>
              <a:t>图包含两类顶点，</a:t>
            </a:r>
            <a:r>
              <a:rPr lang="en-US" altLang="zh-CN" sz="2800" b="1" dirty="0"/>
              <a:t>n</a:t>
            </a:r>
            <a:r>
              <a:rPr lang="zh-CN" altLang="zh-CN" sz="2800" b="1" dirty="0"/>
              <a:t>个码字变量顶点（称为比特节点</a:t>
            </a:r>
            <a:r>
              <a:rPr lang="en-US" altLang="zh-CN" sz="2800" b="1" dirty="0"/>
              <a:t>VN</a:t>
            </a:r>
            <a:r>
              <a:rPr lang="zh-CN" altLang="zh-CN" sz="2800" b="1" dirty="0"/>
              <a:t>），分别与校验矩阵的各列相对应；</a:t>
            </a:r>
            <a:r>
              <a:rPr lang="en-US" altLang="zh-CN" sz="2800" b="1" dirty="0"/>
              <a:t>m</a:t>
            </a:r>
            <a:r>
              <a:rPr lang="zh-CN" altLang="zh-CN" sz="2800" b="1" dirty="0"/>
              <a:t>个校验方程顶点（称为校验节点</a:t>
            </a:r>
            <a:r>
              <a:rPr lang="en-US" altLang="zh-CN" sz="2800" b="1" dirty="0"/>
              <a:t>CN</a:t>
            </a:r>
            <a:r>
              <a:rPr lang="zh-CN" altLang="zh-CN" sz="2800" b="1" dirty="0"/>
              <a:t>），分别与校验矩阵的各行对应。校验矩阵的每行代表一个校验方程，每列代表一个码字比特。</a:t>
            </a:r>
            <a:endParaRPr lang="zh-CN" alt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00022" y="-27384"/>
            <a:ext cx="8401080" cy="2719774"/>
          </a:xfrm>
        </p:spPr>
        <p:txBody>
          <a:bodyPr>
            <a:normAutofit/>
          </a:bodyPr>
          <a:lstStyle/>
          <a:p>
            <a:pPr eaLnBrk="1" hangingPunct="1">
              <a:lnSpc>
                <a:spcPct val="150000"/>
              </a:lnSpc>
              <a:spcBef>
                <a:spcPts val="0"/>
              </a:spcBef>
              <a:buNone/>
              <a:defRPr/>
            </a:pPr>
            <a:r>
              <a:rPr lang="en-US" altLang="zh-CN" sz="2800" b="1" dirty="0"/>
              <a:t>3.1.1 </a:t>
            </a:r>
            <a:r>
              <a:rPr lang="zh-CN" altLang="zh-CN" sz="2800" b="1" dirty="0"/>
              <a:t>分集接收原理</a:t>
            </a:r>
            <a:endParaRPr lang="zh-CN" altLang="zh-CN" sz="2800" b="1" dirty="0"/>
          </a:p>
          <a:p>
            <a:pPr eaLnBrk="1" hangingPunct="1">
              <a:lnSpc>
                <a:spcPct val="150000"/>
              </a:lnSpc>
              <a:spcBef>
                <a:spcPts val="0"/>
              </a:spcBef>
              <a:buFont typeface="Wingdings" panose="05000000000000000000" pitchFamily="2" charset="2"/>
              <a:buNone/>
              <a:defRPr/>
            </a:pPr>
            <a:r>
              <a:rPr lang="en-US" altLang="zh-CN" sz="2800" b="1" dirty="0" smtClean="0">
                <a:latin typeface="方正大黑简体" pitchFamily="2" charset="-122"/>
                <a:ea typeface="方正大黑简体" pitchFamily="2" charset="-122"/>
              </a:rPr>
              <a:t>1</a:t>
            </a:r>
            <a:r>
              <a:rPr lang="zh-CN" altLang="en-US" sz="2800" b="1" dirty="0" smtClean="0">
                <a:latin typeface="方正大黑简体" pitchFamily="2" charset="-122"/>
                <a:ea typeface="方正大黑简体" pitchFamily="2" charset="-122"/>
              </a:rPr>
              <a:t>、采用分集提高接收性能的原理</a:t>
            </a:r>
            <a:endParaRPr lang="en-US" altLang="zh-CN" sz="2800" b="1" dirty="0" smtClean="0">
              <a:latin typeface="方正大黑简体" pitchFamily="2" charset="-122"/>
              <a:ea typeface="方正大黑简体" pitchFamily="2" charset="-122"/>
            </a:endParaRPr>
          </a:p>
          <a:p>
            <a:pPr marL="742950" lvl="2" indent="-342900">
              <a:lnSpc>
                <a:spcPct val="150000"/>
              </a:lnSpc>
              <a:spcBef>
                <a:spcPts val="0"/>
              </a:spcBef>
              <a:buFont typeface="Wingdings" panose="05000000000000000000" pitchFamily="2" charset="2"/>
              <a:buChar char="p"/>
              <a:defRPr/>
            </a:pPr>
            <a:r>
              <a:rPr lang="zh-CN" altLang="en-US" sz="2800" dirty="0" smtClean="0">
                <a:solidFill>
                  <a:srgbClr val="0000FF"/>
                </a:solidFill>
                <a:latin typeface="方正大黑简体" pitchFamily="2" charset="-122"/>
                <a:ea typeface="方正大黑简体" pitchFamily="2" charset="-122"/>
              </a:rPr>
              <a:t> </a:t>
            </a:r>
            <a:r>
              <a:rPr lang="zh-CN" altLang="en-US" b="1" dirty="0" smtClean="0">
                <a:solidFill>
                  <a:srgbClr val="FF0000"/>
                </a:solidFill>
                <a:latin typeface="方正大黑简体" pitchFamily="2" charset="-122"/>
                <a:ea typeface="方正大黑简体" pitchFamily="2" charset="-122"/>
              </a:rPr>
              <a:t>思考：</a:t>
            </a:r>
            <a:r>
              <a:rPr lang="zh-CN" altLang="en-US" b="1" dirty="0" smtClean="0">
                <a:latin typeface="方正大黑简体" pitchFamily="2" charset="-122"/>
                <a:ea typeface="方正大黑简体" pitchFamily="2" charset="-122"/>
              </a:rPr>
              <a:t>通过</a:t>
            </a:r>
            <a:r>
              <a:rPr lang="zh-CN" altLang="en-US" b="1" dirty="0" smtClean="0">
                <a:solidFill>
                  <a:srgbClr val="FF0000"/>
                </a:solidFill>
                <a:latin typeface="方正大黑简体" pitchFamily="2" charset="-122"/>
                <a:ea typeface="方正大黑简体" pitchFamily="2" charset="-122"/>
              </a:rPr>
              <a:t>多重接收</a:t>
            </a:r>
            <a:r>
              <a:rPr lang="zh-CN" altLang="en-US" b="1" dirty="0">
                <a:latin typeface="方正大黑简体" pitchFamily="2" charset="-122"/>
                <a:ea typeface="方正大黑简体" pitchFamily="2" charset="-122"/>
              </a:rPr>
              <a:t>来对抗衰落，前提是什么？</a:t>
            </a:r>
            <a:endParaRPr lang="en-US" altLang="zh-CN" b="1" dirty="0">
              <a:latin typeface="方正大黑简体" pitchFamily="2" charset="-122"/>
              <a:ea typeface="方正大黑简体" pitchFamily="2" charset="-122"/>
            </a:endParaRPr>
          </a:p>
          <a:p>
            <a:pPr marL="1200150" lvl="3" indent="-342900">
              <a:lnSpc>
                <a:spcPct val="150000"/>
              </a:lnSpc>
              <a:spcBef>
                <a:spcPts val="0"/>
              </a:spcBef>
              <a:buClr>
                <a:srgbClr val="FF0000"/>
              </a:buClr>
              <a:buFont typeface="Wingdings" panose="05000000000000000000" pitchFamily="2" charset="2"/>
              <a:buChar char="ü"/>
              <a:defRPr/>
            </a:pPr>
            <a:r>
              <a:rPr lang="zh-CN" altLang="en-US" sz="2400" b="1" dirty="0">
                <a:latin typeface="方正大黑简体" pitchFamily="2" charset="-122"/>
                <a:ea typeface="方正大黑简体" pitchFamily="2" charset="-122"/>
              </a:rPr>
              <a:t>承载同一信息，统计上</a:t>
            </a:r>
            <a:r>
              <a:rPr lang="zh-CN" altLang="en-US" sz="2400" b="1" dirty="0" smtClean="0">
                <a:solidFill>
                  <a:srgbClr val="FF0000"/>
                </a:solidFill>
                <a:latin typeface="方正大黑简体" pitchFamily="2" charset="-122"/>
                <a:ea typeface="方正大黑简体" pitchFamily="2" charset="-122"/>
              </a:rPr>
              <a:t>相互独立的</a:t>
            </a:r>
            <a:r>
              <a:rPr lang="zh-CN" altLang="en-US" sz="2400" b="1" dirty="0">
                <a:latin typeface="方正大黑简体" pitchFamily="2" charset="-122"/>
                <a:ea typeface="方正大黑简体" pitchFamily="2" charset="-122"/>
              </a:rPr>
              <a:t>传输信号样值</a:t>
            </a:r>
            <a:endParaRPr lang="zh-CN" altLang="en-US" sz="2400" b="1" dirty="0">
              <a:latin typeface="方正大黑简体" pitchFamily="2" charset="-122"/>
              <a:ea typeface="方正大黑简体" pitchFamily="2" charset="-122"/>
            </a:endParaRPr>
          </a:p>
        </p:txBody>
      </p:sp>
      <p:sp>
        <p:nvSpPr>
          <p:cNvPr id="10" name="矩形 9"/>
          <p:cNvSpPr/>
          <p:nvPr/>
        </p:nvSpPr>
        <p:spPr>
          <a:xfrm>
            <a:off x="467544" y="5013176"/>
            <a:ext cx="8208912" cy="1200329"/>
          </a:xfrm>
          <a:prstGeom prst="rect">
            <a:avLst/>
          </a:prstGeom>
        </p:spPr>
        <p:txBody>
          <a:bodyPr wrap="square">
            <a:spAutoFit/>
          </a:bodyPr>
          <a:lstStyle/>
          <a:p>
            <a:pPr>
              <a:lnSpc>
                <a:spcPct val="150000"/>
              </a:lnSpc>
            </a:pPr>
            <a:r>
              <a:rPr lang="zh-CN" altLang="en-US" sz="2400" dirty="0" smtClean="0">
                <a:solidFill>
                  <a:srgbClr val="0000FF"/>
                </a:solidFill>
                <a:latin typeface="方正大黑简体" pitchFamily="2" charset="-122"/>
                <a:ea typeface="方正大黑简体" pitchFamily="2" charset="-122"/>
              </a:rPr>
              <a:t>    </a:t>
            </a:r>
            <a:r>
              <a:rPr lang="zh-CN" altLang="en-US" sz="2400" dirty="0" smtClean="0">
                <a:solidFill>
                  <a:schemeClr val="tx1"/>
                </a:solidFill>
                <a:latin typeface="方正大黑简体" pitchFamily="2" charset="-122"/>
                <a:ea typeface="方正大黑简体" pitchFamily="2" charset="-122"/>
              </a:rPr>
              <a:t>一条无线传播路径中的信号经历了深度衰落，而另一条与之相互独立的路径中可能仍包含着较强的信号。</a:t>
            </a:r>
            <a:endParaRPr lang="zh-CN" altLang="en-US" sz="2400" dirty="0">
              <a:solidFill>
                <a:schemeClr val="tx1"/>
              </a:solidFill>
              <a:latin typeface="方正大黑简体" pitchFamily="2" charset="-122"/>
              <a:ea typeface="方正大黑简体" pitchFamily="2" charset="-122"/>
            </a:endParaRPr>
          </a:p>
        </p:txBody>
      </p:sp>
      <p:grpSp>
        <p:nvGrpSpPr>
          <p:cNvPr id="21" name="组合 20"/>
          <p:cNvGrpSpPr/>
          <p:nvPr/>
        </p:nvGrpSpPr>
        <p:grpSpPr>
          <a:xfrm>
            <a:off x="1464468" y="3002978"/>
            <a:ext cx="6072187" cy="1727200"/>
            <a:chOff x="1500188" y="3357562"/>
            <a:chExt cx="6072187" cy="1727200"/>
          </a:xfrm>
        </p:grpSpPr>
        <p:grpSp>
          <p:nvGrpSpPr>
            <p:cNvPr id="2" name="Group 1043"/>
            <p:cNvGrpSpPr/>
            <p:nvPr/>
          </p:nvGrpSpPr>
          <p:grpSpPr bwMode="auto">
            <a:xfrm>
              <a:off x="1500188" y="3357562"/>
              <a:ext cx="6072187" cy="1727200"/>
              <a:chOff x="480" y="2748"/>
              <a:chExt cx="4800" cy="1453"/>
            </a:xfrm>
          </p:grpSpPr>
          <p:sp>
            <p:nvSpPr>
              <p:cNvPr id="721923" name="Line 1044"/>
              <p:cNvSpPr>
                <a:spLocks noChangeShapeType="1"/>
              </p:cNvSpPr>
              <p:nvPr/>
            </p:nvSpPr>
            <p:spPr bwMode="auto">
              <a:xfrm>
                <a:off x="480" y="2748"/>
                <a:ext cx="0" cy="1321"/>
              </a:xfrm>
              <a:prstGeom prst="line">
                <a:avLst/>
              </a:prstGeom>
              <a:noFill/>
              <a:ln w="12700">
                <a:solidFill>
                  <a:schemeClr val="tx1"/>
                </a:solidFill>
                <a:round/>
                <a:headEnd type="none" w="sm" len="sm"/>
                <a:tailEnd type="none" w="sm" len="sm"/>
              </a:ln>
            </p:spPr>
            <p:txBody>
              <a:bodyPr vert="horz" wrap="square" lIns="91440" tIns="45720" rIns="91440" bIns="45720" numCol="1" anchor="t" anchorCtr="0" compatLnSpc="1"/>
              <a:lstStyle/>
              <a:p>
                <a:endParaRPr lang="zh-CN" altLang="en-US"/>
              </a:p>
            </p:txBody>
          </p:sp>
          <p:sp>
            <p:nvSpPr>
              <p:cNvPr id="721924" name="Freeform 1045"/>
              <p:cNvSpPr/>
              <p:nvPr/>
            </p:nvSpPr>
            <p:spPr bwMode="auto">
              <a:xfrm>
                <a:off x="480" y="2918"/>
                <a:ext cx="4512" cy="1112"/>
              </a:xfrm>
              <a:custGeom>
                <a:avLst/>
                <a:gdLst>
                  <a:gd name="T0" fmla="*/ 0 w 4512"/>
                  <a:gd name="T1" fmla="*/ 584 h 1112"/>
                  <a:gd name="T2" fmla="*/ 96 w 4512"/>
                  <a:gd name="T3" fmla="*/ 488 h 1112"/>
                  <a:gd name="T4" fmla="*/ 144 w 4512"/>
                  <a:gd name="T5" fmla="*/ 392 h 1112"/>
                  <a:gd name="T6" fmla="*/ 288 w 4512"/>
                  <a:gd name="T7" fmla="*/ 392 h 1112"/>
                  <a:gd name="T8" fmla="*/ 288 w 4512"/>
                  <a:gd name="T9" fmla="*/ 488 h 1112"/>
                  <a:gd name="T10" fmla="*/ 336 w 4512"/>
                  <a:gd name="T11" fmla="*/ 680 h 1112"/>
                  <a:gd name="T12" fmla="*/ 528 w 4512"/>
                  <a:gd name="T13" fmla="*/ 776 h 1112"/>
                  <a:gd name="T14" fmla="*/ 624 w 4512"/>
                  <a:gd name="T15" fmla="*/ 584 h 1112"/>
                  <a:gd name="T16" fmla="*/ 720 w 4512"/>
                  <a:gd name="T17" fmla="*/ 440 h 1112"/>
                  <a:gd name="T18" fmla="*/ 864 w 4512"/>
                  <a:gd name="T19" fmla="*/ 200 h 1112"/>
                  <a:gd name="T20" fmla="*/ 1008 w 4512"/>
                  <a:gd name="T21" fmla="*/ 104 h 1112"/>
                  <a:gd name="T22" fmla="*/ 1008 w 4512"/>
                  <a:gd name="T23" fmla="*/ 296 h 1112"/>
                  <a:gd name="T24" fmla="*/ 1152 w 4512"/>
                  <a:gd name="T25" fmla="*/ 392 h 1112"/>
                  <a:gd name="T26" fmla="*/ 1248 w 4512"/>
                  <a:gd name="T27" fmla="*/ 296 h 1112"/>
                  <a:gd name="T28" fmla="*/ 1392 w 4512"/>
                  <a:gd name="T29" fmla="*/ 440 h 1112"/>
                  <a:gd name="T30" fmla="*/ 1440 w 4512"/>
                  <a:gd name="T31" fmla="*/ 728 h 1112"/>
                  <a:gd name="T32" fmla="*/ 1728 w 4512"/>
                  <a:gd name="T33" fmla="*/ 1064 h 1112"/>
                  <a:gd name="T34" fmla="*/ 1968 w 4512"/>
                  <a:gd name="T35" fmla="*/ 872 h 1112"/>
                  <a:gd name="T36" fmla="*/ 2016 w 4512"/>
                  <a:gd name="T37" fmla="*/ 632 h 1112"/>
                  <a:gd name="T38" fmla="*/ 2256 w 4512"/>
                  <a:gd name="T39" fmla="*/ 440 h 1112"/>
                  <a:gd name="T40" fmla="*/ 2400 w 4512"/>
                  <a:gd name="T41" fmla="*/ 152 h 1112"/>
                  <a:gd name="T42" fmla="*/ 2640 w 4512"/>
                  <a:gd name="T43" fmla="*/ 8 h 1112"/>
                  <a:gd name="T44" fmla="*/ 2736 w 4512"/>
                  <a:gd name="T45" fmla="*/ 200 h 1112"/>
                  <a:gd name="T46" fmla="*/ 2784 w 4512"/>
                  <a:gd name="T47" fmla="*/ 488 h 1112"/>
                  <a:gd name="T48" fmla="*/ 2928 w 4512"/>
                  <a:gd name="T49" fmla="*/ 776 h 1112"/>
                  <a:gd name="T50" fmla="*/ 3168 w 4512"/>
                  <a:gd name="T51" fmla="*/ 776 h 1112"/>
                  <a:gd name="T52" fmla="*/ 3264 w 4512"/>
                  <a:gd name="T53" fmla="*/ 440 h 1112"/>
                  <a:gd name="T54" fmla="*/ 3360 w 4512"/>
                  <a:gd name="T55" fmla="*/ 440 h 1112"/>
                  <a:gd name="T56" fmla="*/ 3408 w 4512"/>
                  <a:gd name="T57" fmla="*/ 584 h 1112"/>
                  <a:gd name="T58" fmla="*/ 3456 w 4512"/>
                  <a:gd name="T59" fmla="*/ 968 h 1112"/>
                  <a:gd name="T60" fmla="*/ 3696 w 4512"/>
                  <a:gd name="T61" fmla="*/ 1064 h 1112"/>
                  <a:gd name="T62" fmla="*/ 3888 w 4512"/>
                  <a:gd name="T63" fmla="*/ 680 h 1112"/>
                  <a:gd name="T64" fmla="*/ 3984 w 4512"/>
                  <a:gd name="T65" fmla="*/ 296 h 1112"/>
                  <a:gd name="T66" fmla="*/ 4128 w 4512"/>
                  <a:gd name="T67" fmla="*/ 200 h 1112"/>
                  <a:gd name="T68" fmla="*/ 4224 w 4512"/>
                  <a:gd name="T69" fmla="*/ 536 h 1112"/>
                  <a:gd name="T70" fmla="*/ 4464 w 4512"/>
                  <a:gd name="T71" fmla="*/ 536 h 1112"/>
                  <a:gd name="T72" fmla="*/ 4512 w 4512"/>
                  <a:gd name="T73" fmla="*/ 440 h 111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12"/>
                  <a:gd name="T112" fmla="*/ 0 h 1112"/>
                  <a:gd name="T113" fmla="*/ 4512 w 4512"/>
                  <a:gd name="T114" fmla="*/ 1112 h 111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12" h="1112">
                    <a:moveTo>
                      <a:pt x="0" y="584"/>
                    </a:moveTo>
                    <a:cubicBezTo>
                      <a:pt x="36" y="552"/>
                      <a:pt x="72" y="520"/>
                      <a:pt x="96" y="488"/>
                    </a:cubicBezTo>
                    <a:cubicBezTo>
                      <a:pt x="120" y="456"/>
                      <a:pt x="112" y="408"/>
                      <a:pt x="144" y="392"/>
                    </a:cubicBezTo>
                    <a:cubicBezTo>
                      <a:pt x="176" y="376"/>
                      <a:pt x="264" y="376"/>
                      <a:pt x="288" y="392"/>
                    </a:cubicBezTo>
                    <a:cubicBezTo>
                      <a:pt x="312" y="408"/>
                      <a:pt x="280" y="440"/>
                      <a:pt x="288" y="488"/>
                    </a:cubicBezTo>
                    <a:cubicBezTo>
                      <a:pt x="296" y="536"/>
                      <a:pt x="296" y="632"/>
                      <a:pt x="336" y="680"/>
                    </a:cubicBezTo>
                    <a:cubicBezTo>
                      <a:pt x="376" y="728"/>
                      <a:pt x="480" y="792"/>
                      <a:pt x="528" y="776"/>
                    </a:cubicBezTo>
                    <a:cubicBezTo>
                      <a:pt x="576" y="760"/>
                      <a:pt x="592" y="640"/>
                      <a:pt x="624" y="584"/>
                    </a:cubicBezTo>
                    <a:cubicBezTo>
                      <a:pt x="656" y="528"/>
                      <a:pt x="680" y="504"/>
                      <a:pt x="720" y="440"/>
                    </a:cubicBezTo>
                    <a:cubicBezTo>
                      <a:pt x="760" y="376"/>
                      <a:pt x="816" y="256"/>
                      <a:pt x="864" y="200"/>
                    </a:cubicBezTo>
                    <a:cubicBezTo>
                      <a:pt x="912" y="144"/>
                      <a:pt x="984" y="88"/>
                      <a:pt x="1008" y="104"/>
                    </a:cubicBezTo>
                    <a:cubicBezTo>
                      <a:pt x="1032" y="120"/>
                      <a:pt x="984" y="248"/>
                      <a:pt x="1008" y="296"/>
                    </a:cubicBezTo>
                    <a:cubicBezTo>
                      <a:pt x="1032" y="344"/>
                      <a:pt x="1112" y="392"/>
                      <a:pt x="1152" y="392"/>
                    </a:cubicBezTo>
                    <a:cubicBezTo>
                      <a:pt x="1192" y="392"/>
                      <a:pt x="1208" y="288"/>
                      <a:pt x="1248" y="296"/>
                    </a:cubicBezTo>
                    <a:cubicBezTo>
                      <a:pt x="1288" y="304"/>
                      <a:pt x="1360" y="368"/>
                      <a:pt x="1392" y="440"/>
                    </a:cubicBezTo>
                    <a:cubicBezTo>
                      <a:pt x="1424" y="512"/>
                      <a:pt x="1384" y="624"/>
                      <a:pt x="1440" y="728"/>
                    </a:cubicBezTo>
                    <a:cubicBezTo>
                      <a:pt x="1496" y="832"/>
                      <a:pt x="1640" y="1040"/>
                      <a:pt x="1728" y="1064"/>
                    </a:cubicBezTo>
                    <a:cubicBezTo>
                      <a:pt x="1816" y="1088"/>
                      <a:pt x="1920" y="944"/>
                      <a:pt x="1968" y="872"/>
                    </a:cubicBezTo>
                    <a:cubicBezTo>
                      <a:pt x="2016" y="800"/>
                      <a:pt x="1968" y="704"/>
                      <a:pt x="2016" y="632"/>
                    </a:cubicBezTo>
                    <a:cubicBezTo>
                      <a:pt x="2064" y="560"/>
                      <a:pt x="2192" y="520"/>
                      <a:pt x="2256" y="440"/>
                    </a:cubicBezTo>
                    <a:cubicBezTo>
                      <a:pt x="2320" y="360"/>
                      <a:pt x="2336" y="224"/>
                      <a:pt x="2400" y="152"/>
                    </a:cubicBezTo>
                    <a:cubicBezTo>
                      <a:pt x="2464" y="80"/>
                      <a:pt x="2584" y="0"/>
                      <a:pt x="2640" y="8"/>
                    </a:cubicBezTo>
                    <a:cubicBezTo>
                      <a:pt x="2696" y="16"/>
                      <a:pt x="2712" y="120"/>
                      <a:pt x="2736" y="200"/>
                    </a:cubicBezTo>
                    <a:cubicBezTo>
                      <a:pt x="2760" y="280"/>
                      <a:pt x="2752" y="392"/>
                      <a:pt x="2784" y="488"/>
                    </a:cubicBezTo>
                    <a:cubicBezTo>
                      <a:pt x="2816" y="584"/>
                      <a:pt x="2864" y="728"/>
                      <a:pt x="2928" y="776"/>
                    </a:cubicBezTo>
                    <a:cubicBezTo>
                      <a:pt x="2992" y="824"/>
                      <a:pt x="3112" y="832"/>
                      <a:pt x="3168" y="776"/>
                    </a:cubicBezTo>
                    <a:cubicBezTo>
                      <a:pt x="3224" y="720"/>
                      <a:pt x="3232" y="496"/>
                      <a:pt x="3264" y="440"/>
                    </a:cubicBezTo>
                    <a:cubicBezTo>
                      <a:pt x="3296" y="384"/>
                      <a:pt x="3336" y="416"/>
                      <a:pt x="3360" y="440"/>
                    </a:cubicBezTo>
                    <a:cubicBezTo>
                      <a:pt x="3384" y="464"/>
                      <a:pt x="3392" y="496"/>
                      <a:pt x="3408" y="584"/>
                    </a:cubicBezTo>
                    <a:cubicBezTo>
                      <a:pt x="3424" y="672"/>
                      <a:pt x="3408" y="888"/>
                      <a:pt x="3456" y="968"/>
                    </a:cubicBezTo>
                    <a:cubicBezTo>
                      <a:pt x="3504" y="1048"/>
                      <a:pt x="3624" y="1112"/>
                      <a:pt x="3696" y="1064"/>
                    </a:cubicBezTo>
                    <a:cubicBezTo>
                      <a:pt x="3768" y="1016"/>
                      <a:pt x="3840" y="808"/>
                      <a:pt x="3888" y="680"/>
                    </a:cubicBezTo>
                    <a:cubicBezTo>
                      <a:pt x="3936" y="552"/>
                      <a:pt x="3944" y="376"/>
                      <a:pt x="3984" y="296"/>
                    </a:cubicBezTo>
                    <a:cubicBezTo>
                      <a:pt x="4024" y="216"/>
                      <a:pt x="4088" y="160"/>
                      <a:pt x="4128" y="200"/>
                    </a:cubicBezTo>
                    <a:cubicBezTo>
                      <a:pt x="4168" y="240"/>
                      <a:pt x="4168" y="480"/>
                      <a:pt x="4224" y="536"/>
                    </a:cubicBezTo>
                    <a:cubicBezTo>
                      <a:pt x="4280" y="592"/>
                      <a:pt x="4416" y="552"/>
                      <a:pt x="4464" y="536"/>
                    </a:cubicBezTo>
                    <a:cubicBezTo>
                      <a:pt x="4512" y="520"/>
                      <a:pt x="4504" y="448"/>
                      <a:pt x="4512" y="440"/>
                    </a:cubicBezTo>
                  </a:path>
                </a:pathLst>
              </a:custGeom>
              <a:noFill/>
              <a:ln w="28575">
                <a:solidFill>
                  <a:srgbClr val="0033CC"/>
                </a:solidFill>
                <a:round/>
                <a:headEnd type="none" w="sm" len="sm"/>
                <a:tailEnd type="none" w="sm" len="sm"/>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1925" name="Freeform 1046"/>
              <p:cNvSpPr/>
              <p:nvPr/>
            </p:nvSpPr>
            <p:spPr bwMode="auto">
              <a:xfrm>
                <a:off x="528" y="2966"/>
                <a:ext cx="4512" cy="952"/>
              </a:xfrm>
              <a:custGeom>
                <a:avLst/>
                <a:gdLst>
                  <a:gd name="T0" fmla="*/ 0 w 4512"/>
                  <a:gd name="T1" fmla="*/ 488 h 952"/>
                  <a:gd name="T2" fmla="*/ 96 w 4512"/>
                  <a:gd name="T3" fmla="*/ 584 h 952"/>
                  <a:gd name="T4" fmla="*/ 192 w 4512"/>
                  <a:gd name="T5" fmla="*/ 632 h 952"/>
                  <a:gd name="T6" fmla="*/ 288 w 4512"/>
                  <a:gd name="T7" fmla="*/ 440 h 952"/>
                  <a:gd name="T8" fmla="*/ 384 w 4512"/>
                  <a:gd name="T9" fmla="*/ 200 h 952"/>
                  <a:gd name="T10" fmla="*/ 432 w 4512"/>
                  <a:gd name="T11" fmla="*/ 152 h 952"/>
                  <a:gd name="T12" fmla="*/ 528 w 4512"/>
                  <a:gd name="T13" fmla="*/ 248 h 952"/>
                  <a:gd name="T14" fmla="*/ 576 w 4512"/>
                  <a:gd name="T15" fmla="*/ 392 h 952"/>
                  <a:gd name="T16" fmla="*/ 720 w 4512"/>
                  <a:gd name="T17" fmla="*/ 392 h 952"/>
                  <a:gd name="T18" fmla="*/ 864 w 4512"/>
                  <a:gd name="T19" fmla="*/ 440 h 952"/>
                  <a:gd name="T20" fmla="*/ 912 w 4512"/>
                  <a:gd name="T21" fmla="*/ 632 h 952"/>
                  <a:gd name="T22" fmla="*/ 1104 w 4512"/>
                  <a:gd name="T23" fmla="*/ 632 h 952"/>
                  <a:gd name="T24" fmla="*/ 1200 w 4512"/>
                  <a:gd name="T25" fmla="*/ 488 h 952"/>
                  <a:gd name="T26" fmla="*/ 1344 w 4512"/>
                  <a:gd name="T27" fmla="*/ 248 h 952"/>
                  <a:gd name="T28" fmla="*/ 1536 w 4512"/>
                  <a:gd name="T29" fmla="*/ 56 h 952"/>
                  <a:gd name="T30" fmla="*/ 1728 w 4512"/>
                  <a:gd name="T31" fmla="*/ 248 h 952"/>
                  <a:gd name="T32" fmla="*/ 1776 w 4512"/>
                  <a:gd name="T33" fmla="*/ 392 h 952"/>
                  <a:gd name="T34" fmla="*/ 1920 w 4512"/>
                  <a:gd name="T35" fmla="*/ 248 h 952"/>
                  <a:gd name="T36" fmla="*/ 2016 w 4512"/>
                  <a:gd name="T37" fmla="*/ 152 h 952"/>
                  <a:gd name="T38" fmla="*/ 2112 w 4512"/>
                  <a:gd name="T39" fmla="*/ 248 h 952"/>
                  <a:gd name="T40" fmla="*/ 2160 w 4512"/>
                  <a:gd name="T41" fmla="*/ 344 h 952"/>
                  <a:gd name="T42" fmla="*/ 2256 w 4512"/>
                  <a:gd name="T43" fmla="*/ 392 h 952"/>
                  <a:gd name="T44" fmla="*/ 2400 w 4512"/>
                  <a:gd name="T45" fmla="*/ 296 h 952"/>
                  <a:gd name="T46" fmla="*/ 2496 w 4512"/>
                  <a:gd name="T47" fmla="*/ 200 h 952"/>
                  <a:gd name="T48" fmla="*/ 2640 w 4512"/>
                  <a:gd name="T49" fmla="*/ 248 h 952"/>
                  <a:gd name="T50" fmla="*/ 2688 w 4512"/>
                  <a:gd name="T51" fmla="*/ 104 h 952"/>
                  <a:gd name="T52" fmla="*/ 2832 w 4512"/>
                  <a:gd name="T53" fmla="*/ 8 h 952"/>
                  <a:gd name="T54" fmla="*/ 2976 w 4512"/>
                  <a:gd name="T55" fmla="*/ 56 h 952"/>
                  <a:gd name="T56" fmla="*/ 3024 w 4512"/>
                  <a:gd name="T57" fmla="*/ 200 h 952"/>
                  <a:gd name="T58" fmla="*/ 3072 w 4512"/>
                  <a:gd name="T59" fmla="*/ 440 h 952"/>
                  <a:gd name="T60" fmla="*/ 3120 w 4512"/>
                  <a:gd name="T61" fmla="*/ 584 h 952"/>
                  <a:gd name="T62" fmla="*/ 3360 w 4512"/>
                  <a:gd name="T63" fmla="*/ 440 h 952"/>
                  <a:gd name="T64" fmla="*/ 3360 w 4512"/>
                  <a:gd name="T65" fmla="*/ 248 h 952"/>
                  <a:gd name="T66" fmla="*/ 3504 w 4512"/>
                  <a:gd name="T67" fmla="*/ 104 h 952"/>
                  <a:gd name="T68" fmla="*/ 3648 w 4512"/>
                  <a:gd name="T69" fmla="*/ 200 h 952"/>
                  <a:gd name="T70" fmla="*/ 3744 w 4512"/>
                  <a:gd name="T71" fmla="*/ 392 h 952"/>
                  <a:gd name="T72" fmla="*/ 3840 w 4512"/>
                  <a:gd name="T73" fmla="*/ 680 h 952"/>
                  <a:gd name="T74" fmla="*/ 3936 w 4512"/>
                  <a:gd name="T75" fmla="*/ 920 h 952"/>
                  <a:gd name="T76" fmla="*/ 4080 w 4512"/>
                  <a:gd name="T77" fmla="*/ 872 h 952"/>
                  <a:gd name="T78" fmla="*/ 4224 w 4512"/>
                  <a:gd name="T79" fmla="*/ 632 h 952"/>
                  <a:gd name="T80" fmla="*/ 4320 w 4512"/>
                  <a:gd name="T81" fmla="*/ 488 h 952"/>
                  <a:gd name="T82" fmla="*/ 4416 w 4512"/>
                  <a:gd name="T83" fmla="*/ 296 h 952"/>
                  <a:gd name="T84" fmla="*/ 4512 w 4512"/>
                  <a:gd name="T85" fmla="*/ 296 h 9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12"/>
                  <a:gd name="T130" fmla="*/ 0 h 952"/>
                  <a:gd name="T131" fmla="*/ 4512 w 4512"/>
                  <a:gd name="T132" fmla="*/ 952 h 95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12" h="952">
                    <a:moveTo>
                      <a:pt x="0" y="488"/>
                    </a:moveTo>
                    <a:cubicBezTo>
                      <a:pt x="32" y="524"/>
                      <a:pt x="64" y="560"/>
                      <a:pt x="96" y="584"/>
                    </a:cubicBezTo>
                    <a:cubicBezTo>
                      <a:pt x="128" y="608"/>
                      <a:pt x="160" y="656"/>
                      <a:pt x="192" y="632"/>
                    </a:cubicBezTo>
                    <a:cubicBezTo>
                      <a:pt x="224" y="608"/>
                      <a:pt x="256" y="512"/>
                      <a:pt x="288" y="440"/>
                    </a:cubicBezTo>
                    <a:cubicBezTo>
                      <a:pt x="320" y="368"/>
                      <a:pt x="360" y="248"/>
                      <a:pt x="384" y="200"/>
                    </a:cubicBezTo>
                    <a:cubicBezTo>
                      <a:pt x="408" y="152"/>
                      <a:pt x="408" y="144"/>
                      <a:pt x="432" y="152"/>
                    </a:cubicBezTo>
                    <a:cubicBezTo>
                      <a:pt x="456" y="160"/>
                      <a:pt x="504" y="208"/>
                      <a:pt x="528" y="248"/>
                    </a:cubicBezTo>
                    <a:cubicBezTo>
                      <a:pt x="552" y="288"/>
                      <a:pt x="544" y="368"/>
                      <a:pt x="576" y="392"/>
                    </a:cubicBezTo>
                    <a:cubicBezTo>
                      <a:pt x="608" y="416"/>
                      <a:pt x="672" y="384"/>
                      <a:pt x="720" y="392"/>
                    </a:cubicBezTo>
                    <a:cubicBezTo>
                      <a:pt x="768" y="400"/>
                      <a:pt x="832" y="400"/>
                      <a:pt x="864" y="440"/>
                    </a:cubicBezTo>
                    <a:cubicBezTo>
                      <a:pt x="896" y="480"/>
                      <a:pt x="872" y="600"/>
                      <a:pt x="912" y="632"/>
                    </a:cubicBezTo>
                    <a:cubicBezTo>
                      <a:pt x="952" y="664"/>
                      <a:pt x="1056" y="656"/>
                      <a:pt x="1104" y="632"/>
                    </a:cubicBezTo>
                    <a:cubicBezTo>
                      <a:pt x="1152" y="608"/>
                      <a:pt x="1160" y="552"/>
                      <a:pt x="1200" y="488"/>
                    </a:cubicBezTo>
                    <a:cubicBezTo>
                      <a:pt x="1240" y="424"/>
                      <a:pt x="1288" y="320"/>
                      <a:pt x="1344" y="248"/>
                    </a:cubicBezTo>
                    <a:cubicBezTo>
                      <a:pt x="1400" y="176"/>
                      <a:pt x="1472" y="56"/>
                      <a:pt x="1536" y="56"/>
                    </a:cubicBezTo>
                    <a:cubicBezTo>
                      <a:pt x="1600" y="56"/>
                      <a:pt x="1688" y="192"/>
                      <a:pt x="1728" y="248"/>
                    </a:cubicBezTo>
                    <a:cubicBezTo>
                      <a:pt x="1768" y="304"/>
                      <a:pt x="1744" y="392"/>
                      <a:pt x="1776" y="392"/>
                    </a:cubicBezTo>
                    <a:cubicBezTo>
                      <a:pt x="1808" y="392"/>
                      <a:pt x="1880" y="288"/>
                      <a:pt x="1920" y="248"/>
                    </a:cubicBezTo>
                    <a:cubicBezTo>
                      <a:pt x="1960" y="208"/>
                      <a:pt x="1984" y="152"/>
                      <a:pt x="2016" y="152"/>
                    </a:cubicBezTo>
                    <a:cubicBezTo>
                      <a:pt x="2048" y="152"/>
                      <a:pt x="2088" y="216"/>
                      <a:pt x="2112" y="248"/>
                    </a:cubicBezTo>
                    <a:cubicBezTo>
                      <a:pt x="2136" y="280"/>
                      <a:pt x="2136" y="320"/>
                      <a:pt x="2160" y="344"/>
                    </a:cubicBezTo>
                    <a:cubicBezTo>
                      <a:pt x="2184" y="368"/>
                      <a:pt x="2216" y="400"/>
                      <a:pt x="2256" y="392"/>
                    </a:cubicBezTo>
                    <a:cubicBezTo>
                      <a:pt x="2296" y="384"/>
                      <a:pt x="2360" y="328"/>
                      <a:pt x="2400" y="296"/>
                    </a:cubicBezTo>
                    <a:cubicBezTo>
                      <a:pt x="2440" y="264"/>
                      <a:pt x="2456" y="208"/>
                      <a:pt x="2496" y="200"/>
                    </a:cubicBezTo>
                    <a:cubicBezTo>
                      <a:pt x="2536" y="192"/>
                      <a:pt x="2608" y="264"/>
                      <a:pt x="2640" y="248"/>
                    </a:cubicBezTo>
                    <a:cubicBezTo>
                      <a:pt x="2672" y="232"/>
                      <a:pt x="2656" y="144"/>
                      <a:pt x="2688" y="104"/>
                    </a:cubicBezTo>
                    <a:cubicBezTo>
                      <a:pt x="2720" y="64"/>
                      <a:pt x="2784" y="16"/>
                      <a:pt x="2832" y="8"/>
                    </a:cubicBezTo>
                    <a:cubicBezTo>
                      <a:pt x="2880" y="0"/>
                      <a:pt x="2944" y="24"/>
                      <a:pt x="2976" y="56"/>
                    </a:cubicBezTo>
                    <a:cubicBezTo>
                      <a:pt x="3008" y="88"/>
                      <a:pt x="3008" y="136"/>
                      <a:pt x="3024" y="200"/>
                    </a:cubicBezTo>
                    <a:cubicBezTo>
                      <a:pt x="3040" y="264"/>
                      <a:pt x="3056" y="376"/>
                      <a:pt x="3072" y="440"/>
                    </a:cubicBezTo>
                    <a:cubicBezTo>
                      <a:pt x="3088" y="504"/>
                      <a:pt x="3072" y="584"/>
                      <a:pt x="3120" y="584"/>
                    </a:cubicBezTo>
                    <a:cubicBezTo>
                      <a:pt x="3168" y="584"/>
                      <a:pt x="3320" y="496"/>
                      <a:pt x="3360" y="440"/>
                    </a:cubicBezTo>
                    <a:cubicBezTo>
                      <a:pt x="3400" y="384"/>
                      <a:pt x="3336" y="304"/>
                      <a:pt x="3360" y="248"/>
                    </a:cubicBezTo>
                    <a:cubicBezTo>
                      <a:pt x="3384" y="192"/>
                      <a:pt x="3456" y="112"/>
                      <a:pt x="3504" y="104"/>
                    </a:cubicBezTo>
                    <a:cubicBezTo>
                      <a:pt x="3552" y="96"/>
                      <a:pt x="3608" y="152"/>
                      <a:pt x="3648" y="200"/>
                    </a:cubicBezTo>
                    <a:cubicBezTo>
                      <a:pt x="3688" y="248"/>
                      <a:pt x="3712" y="312"/>
                      <a:pt x="3744" y="392"/>
                    </a:cubicBezTo>
                    <a:cubicBezTo>
                      <a:pt x="3776" y="472"/>
                      <a:pt x="3808" y="592"/>
                      <a:pt x="3840" y="680"/>
                    </a:cubicBezTo>
                    <a:cubicBezTo>
                      <a:pt x="3872" y="768"/>
                      <a:pt x="3896" y="888"/>
                      <a:pt x="3936" y="920"/>
                    </a:cubicBezTo>
                    <a:cubicBezTo>
                      <a:pt x="3976" y="952"/>
                      <a:pt x="4032" y="920"/>
                      <a:pt x="4080" y="872"/>
                    </a:cubicBezTo>
                    <a:cubicBezTo>
                      <a:pt x="4128" y="824"/>
                      <a:pt x="4184" y="696"/>
                      <a:pt x="4224" y="632"/>
                    </a:cubicBezTo>
                    <a:cubicBezTo>
                      <a:pt x="4264" y="568"/>
                      <a:pt x="4288" y="544"/>
                      <a:pt x="4320" y="488"/>
                    </a:cubicBezTo>
                    <a:cubicBezTo>
                      <a:pt x="4352" y="432"/>
                      <a:pt x="4384" y="328"/>
                      <a:pt x="4416" y="296"/>
                    </a:cubicBezTo>
                    <a:cubicBezTo>
                      <a:pt x="4448" y="264"/>
                      <a:pt x="4480" y="280"/>
                      <a:pt x="4512" y="296"/>
                    </a:cubicBezTo>
                  </a:path>
                </a:pathLst>
              </a:custGeom>
              <a:noFill/>
              <a:ln w="28575">
                <a:solidFill>
                  <a:srgbClr val="CC0000"/>
                </a:solidFill>
                <a:round/>
                <a:headEnd type="none" w="sm" len="sm"/>
                <a:tailEnd type="none" w="sm" len="sm"/>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1927" name="Line 1048"/>
              <p:cNvSpPr>
                <a:spLocks noChangeShapeType="1"/>
              </p:cNvSpPr>
              <p:nvPr/>
            </p:nvSpPr>
            <p:spPr bwMode="auto">
              <a:xfrm>
                <a:off x="495" y="4066"/>
                <a:ext cx="4635" cy="0"/>
              </a:xfrm>
              <a:prstGeom prst="line">
                <a:avLst/>
              </a:prstGeom>
              <a:noFill/>
              <a:ln w="12700">
                <a:solidFill>
                  <a:schemeClr val="tx1"/>
                </a:solidFill>
                <a:round/>
                <a:headEnd type="none" w="sm" len="sm"/>
                <a:tailEnd type="triangle" w="med" len="med"/>
              </a:ln>
            </p:spPr>
            <p:txBody>
              <a:bodyPr vert="horz" wrap="square" lIns="91440" tIns="45720" rIns="91440" bIns="45720" numCol="1" anchor="t" anchorCtr="0" compatLnSpc="1"/>
              <a:lstStyle/>
              <a:p>
                <a:endParaRPr lang="zh-CN" altLang="en-US"/>
              </a:p>
            </p:txBody>
          </p:sp>
          <p:sp>
            <p:nvSpPr>
              <p:cNvPr id="721928" name="Text Box 1049"/>
              <p:cNvSpPr txBox="1">
                <a:spLocks noChangeArrowheads="1"/>
              </p:cNvSpPr>
              <p:nvPr/>
            </p:nvSpPr>
            <p:spPr bwMode="auto">
              <a:xfrm>
                <a:off x="5078" y="3890"/>
                <a:ext cx="202" cy="311"/>
              </a:xfrm>
              <a:prstGeom prst="rect">
                <a:avLst/>
              </a:prstGeom>
              <a:noFill/>
              <a:ln w="12700">
                <a:noFill/>
                <a:miter lim="800000"/>
                <a:headEnd type="none" w="sm" len="sm"/>
                <a:tailEnd type="none" w="sm" len="sm"/>
              </a:ln>
            </p:spPr>
            <p:txBody>
              <a:bodyPr vert="horz" wrap="none" lIns="91438" tIns="45719" rIns="91438" bIns="45719"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cxnSp>
          <p:nvCxnSpPr>
            <p:cNvPr id="35846" name="直接连接符 37"/>
            <p:cNvCxnSpPr>
              <a:cxnSpLocks noChangeShapeType="1"/>
            </p:cNvCxnSpPr>
            <p:nvPr/>
          </p:nvCxnSpPr>
          <p:spPr bwMode="auto">
            <a:xfrm rot="5400000">
              <a:off x="5448297" y="4357694"/>
              <a:ext cx="1143007" cy="0"/>
            </a:xfrm>
            <a:prstGeom prst="line">
              <a:avLst/>
            </a:prstGeom>
            <a:noFill/>
            <a:ln w="38100" algn="ctr">
              <a:solidFill>
                <a:srgbClr val="00B050"/>
              </a:solidFill>
              <a:prstDash val="sysDot"/>
              <a:rou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496944" cy="4525963"/>
          </a:xfrm>
        </p:spPr>
        <p:txBody>
          <a:bodyPr/>
          <a:lstStyle/>
          <a:p>
            <a:pPr>
              <a:lnSpc>
                <a:spcPct val="150000"/>
              </a:lnSpc>
            </a:pPr>
            <a:r>
              <a:rPr lang="en-US" altLang="zh-CN" sz="2800" b="1" dirty="0" smtClean="0"/>
              <a:t>2</a:t>
            </a:r>
            <a:r>
              <a:rPr lang="zh-CN" altLang="zh-CN" sz="2800" b="1" dirty="0"/>
              <a:t>．分组</a:t>
            </a:r>
            <a:r>
              <a:rPr lang="en-US" altLang="zh-CN" sz="2800" b="1" dirty="0"/>
              <a:t>LDPC</a:t>
            </a:r>
            <a:r>
              <a:rPr lang="zh-CN" altLang="zh-CN" sz="2800" b="1" dirty="0"/>
              <a:t>码</a:t>
            </a:r>
            <a:endParaRPr lang="zh-CN" altLang="zh-CN" sz="2800" b="1" dirty="0"/>
          </a:p>
          <a:p>
            <a:pPr>
              <a:lnSpc>
                <a:spcPct val="150000"/>
              </a:lnSpc>
            </a:pPr>
            <a:r>
              <a:rPr lang="en-US" altLang="zh-CN" sz="2800" b="1" dirty="0" smtClean="0"/>
              <a:t>4</a:t>
            </a:r>
            <a:r>
              <a:rPr lang="zh-CN" altLang="zh-CN" sz="2800" b="1" dirty="0"/>
              <a:t>）</a:t>
            </a:r>
            <a:r>
              <a:rPr lang="en-US" altLang="zh-CN" sz="2800" b="1" dirty="0"/>
              <a:t>LDPC</a:t>
            </a:r>
            <a:r>
              <a:rPr lang="zh-CN" altLang="zh-CN" sz="2800" b="1" dirty="0"/>
              <a:t>码的译码</a:t>
            </a:r>
            <a:endParaRPr lang="zh-CN" altLang="zh-CN" sz="2800" b="1" dirty="0"/>
          </a:p>
          <a:p>
            <a:pPr>
              <a:lnSpc>
                <a:spcPct val="150000"/>
              </a:lnSpc>
            </a:pPr>
            <a:r>
              <a:rPr lang="en-US" altLang="zh-CN" sz="2800" b="1" dirty="0" smtClean="0"/>
              <a:t>        LDPC</a:t>
            </a:r>
            <a:r>
              <a:rPr lang="zh-CN" altLang="zh-CN" sz="2800" b="1" dirty="0" smtClean="0"/>
              <a:t>码</a:t>
            </a:r>
            <a:r>
              <a:rPr lang="zh-CN" altLang="en-US" sz="2800" b="1" dirty="0" smtClean="0"/>
              <a:t>有</a:t>
            </a:r>
            <a:r>
              <a:rPr lang="zh-CN" altLang="zh-CN" sz="2800" b="1" dirty="0" smtClean="0"/>
              <a:t>硬</a:t>
            </a:r>
            <a:r>
              <a:rPr lang="zh-CN" altLang="zh-CN" sz="2800" b="1" dirty="0"/>
              <a:t>判决译码</a:t>
            </a:r>
            <a:r>
              <a:rPr lang="zh-CN" altLang="zh-CN" sz="2800" b="1" dirty="0" smtClean="0"/>
              <a:t>算法</a:t>
            </a:r>
            <a:r>
              <a:rPr lang="zh-CN" altLang="en-US" sz="2800" b="1" dirty="0" smtClean="0"/>
              <a:t>、</a:t>
            </a:r>
            <a:r>
              <a:rPr lang="zh-CN" altLang="zh-CN" sz="2800" b="1" dirty="0" smtClean="0"/>
              <a:t>软</a:t>
            </a:r>
            <a:r>
              <a:rPr lang="zh-CN" altLang="zh-CN" sz="2800" b="1" dirty="0"/>
              <a:t>判决译码</a:t>
            </a:r>
            <a:r>
              <a:rPr lang="zh-CN" altLang="zh-CN" sz="2800" b="1" dirty="0" smtClean="0"/>
              <a:t>算法</a:t>
            </a:r>
            <a:r>
              <a:rPr lang="zh-CN" altLang="en-US" sz="2800" b="1" dirty="0" smtClean="0"/>
              <a:t>、</a:t>
            </a:r>
            <a:r>
              <a:rPr lang="zh-CN" altLang="zh-CN" sz="2800" b="1" dirty="0" smtClean="0"/>
              <a:t>加权</a:t>
            </a:r>
            <a:r>
              <a:rPr lang="zh-CN" altLang="zh-CN" sz="2800" b="1" dirty="0"/>
              <a:t>比特翻转译码算法及其改进形式。</a:t>
            </a:r>
            <a:endParaRPr lang="zh-CN" altLang="zh-CN" sz="28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352928" cy="4525963"/>
          </a:xfrm>
        </p:spPr>
        <p:txBody>
          <a:bodyPr/>
          <a:lstStyle/>
          <a:p>
            <a:pPr>
              <a:lnSpc>
                <a:spcPct val="150000"/>
              </a:lnSpc>
            </a:pPr>
            <a:r>
              <a:rPr lang="en-US" altLang="zh-CN" sz="2800" b="1" dirty="0" smtClean="0"/>
              <a:t>2</a:t>
            </a:r>
            <a:r>
              <a:rPr lang="zh-CN" altLang="zh-CN" sz="2800" b="1" dirty="0" smtClean="0"/>
              <a:t>．</a:t>
            </a:r>
            <a:r>
              <a:rPr lang="zh-CN" altLang="zh-CN" sz="2800" b="1" dirty="0"/>
              <a:t>分组</a:t>
            </a:r>
            <a:r>
              <a:rPr lang="en-US" altLang="zh-CN" sz="2800" b="1" dirty="0"/>
              <a:t>LDPC</a:t>
            </a:r>
            <a:r>
              <a:rPr lang="zh-CN" altLang="zh-CN" sz="2800" b="1" dirty="0"/>
              <a:t>码</a:t>
            </a:r>
            <a:endParaRPr lang="zh-CN" altLang="zh-CN" sz="2800" b="1" dirty="0"/>
          </a:p>
          <a:p>
            <a:pPr>
              <a:lnSpc>
                <a:spcPct val="150000"/>
              </a:lnSpc>
            </a:pPr>
            <a:r>
              <a:rPr lang="en-US" altLang="zh-CN" sz="2800" b="1" dirty="0" smtClean="0"/>
              <a:t>5</a:t>
            </a:r>
            <a:r>
              <a:rPr lang="zh-CN" altLang="zh-CN" sz="2800" b="1" dirty="0"/>
              <a:t>）</a:t>
            </a:r>
            <a:r>
              <a:rPr lang="en-US" altLang="zh-CN" sz="2800" b="1" dirty="0"/>
              <a:t>LDPC</a:t>
            </a:r>
            <a:r>
              <a:rPr lang="zh-CN" altLang="zh-CN" sz="2800" b="1" dirty="0"/>
              <a:t>码的优</a:t>
            </a:r>
            <a:r>
              <a:rPr lang="en-US" altLang="zh-CN" sz="2800" b="1" dirty="0"/>
              <a:t>/</a:t>
            </a:r>
            <a:r>
              <a:rPr lang="zh-CN" altLang="zh-CN" sz="2800" b="1" dirty="0"/>
              <a:t>劣势</a:t>
            </a:r>
            <a:endParaRPr lang="zh-CN" altLang="zh-CN" sz="2800" b="1" dirty="0"/>
          </a:p>
          <a:p>
            <a:pPr>
              <a:lnSpc>
                <a:spcPct val="150000"/>
              </a:lnSpc>
            </a:pPr>
            <a:r>
              <a:rPr lang="zh-CN" altLang="zh-CN" sz="2800" b="1" dirty="0" smtClean="0"/>
              <a:t>①</a:t>
            </a:r>
            <a:r>
              <a:rPr lang="en-US" altLang="zh-CN" sz="2800" b="1" dirty="0"/>
              <a:t>LDPC</a:t>
            </a:r>
            <a:r>
              <a:rPr lang="zh-CN" altLang="zh-CN" sz="2800" b="1" dirty="0"/>
              <a:t>码的译码算法，是一种基于稀疏矩阵的并行迭代译码算法，运算量要低于</a:t>
            </a:r>
            <a:r>
              <a:rPr lang="en-US" altLang="zh-CN" sz="2800" b="1" dirty="0"/>
              <a:t>Turbo</a:t>
            </a:r>
            <a:r>
              <a:rPr lang="zh-CN" altLang="zh-CN" sz="2800" b="1" dirty="0"/>
              <a:t>码译码算法，并且由于结构具有并行的特点，在硬件实现上比较容易</a:t>
            </a:r>
            <a:r>
              <a:rPr lang="zh-CN" altLang="zh-CN" sz="2800" b="1" dirty="0" smtClean="0"/>
              <a:t>。</a:t>
            </a:r>
            <a:endParaRPr lang="zh-CN" altLang="zh-CN" sz="2800"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496944" cy="4525963"/>
          </a:xfrm>
        </p:spPr>
        <p:txBody>
          <a:bodyPr/>
          <a:lstStyle/>
          <a:p>
            <a:pPr>
              <a:lnSpc>
                <a:spcPct val="150000"/>
              </a:lnSpc>
            </a:pPr>
            <a:r>
              <a:rPr lang="en-US" altLang="zh-CN" sz="2800" b="1" dirty="0" smtClean="0"/>
              <a:t>2</a:t>
            </a:r>
            <a:r>
              <a:rPr lang="zh-CN" altLang="zh-CN" sz="2800" b="1" dirty="0" smtClean="0"/>
              <a:t>．</a:t>
            </a:r>
            <a:r>
              <a:rPr lang="zh-CN" altLang="zh-CN" sz="2800" b="1" dirty="0"/>
              <a:t>分组</a:t>
            </a:r>
            <a:r>
              <a:rPr lang="en-US" altLang="zh-CN" sz="2800" b="1" dirty="0"/>
              <a:t>LDPC</a:t>
            </a:r>
            <a:r>
              <a:rPr lang="zh-CN" altLang="zh-CN" sz="2800" b="1" dirty="0"/>
              <a:t>码</a:t>
            </a:r>
            <a:endParaRPr lang="zh-CN" altLang="zh-CN" sz="2800" b="1" dirty="0"/>
          </a:p>
          <a:p>
            <a:pPr>
              <a:lnSpc>
                <a:spcPct val="150000"/>
              </a:lnSpc>
            </a:pPr>
            <a:r>
              <a:rPr lang="en-US" altLang="zh-CN" sz="2800" b="1" dirty="0" smtClean="0"/>
              <a:t>5</a:t>
            </a:r>
            <a:r>
              <a:rPr lang="zh-CN" altLang="zh-CN" sz="2800" b="1" dirty="0"/>
              <a:t>）</a:t>
            </a:r>
            <a:r>
              <a:rPr lang="en-US" altLang="zh-CN" sz="2800" b="1" dirty="0"/>
              <a:t>LDPC</a:t>
            </a:r>
            <a:r>
              <a:rPr lang="zh-CN" altLang="zh-CN" sz="2800" b="1" dirty="0"/>
              <a:t>码的优</a:t>
            </a:r>
            <a:r>
              <a:rPr lang="en-US" altLang="zh-CN" sz="2800" b="1" dirty="0"/>
              <a:t>/</a:t>
            </a:r>
            <a:r>
              <a:rPr lang="zh-CN" altLang="zh-CN" sz="2800" b="1" dirty="0"/>
              <a:t>劣势</a:t>
            </a:r>
            <a:endParaRPr lang="zh-CN" altLang="zh-CN" sz="2800" b="1" dirty="0"/>
          </a:p>
          <a:p>
            <a:pPr>
              <a:lnSpc>
                <a:spcPct val="150000"/>
              </a:lnSpc>
            </a:pPr>
            <a:r>
              <a:rPr lang="zh-CN" altLang="zh-CN" sz="2800" b="1" dirty="0" smtClean="0"/>
              <a:t>②</a:t>
            </a:r>
            <a:r>
              <a:rPr lang="en-US" altLang="zh-CN" sz="2800" b="1" dirty="0"/>
              <a:t>LDPC</a:t>
            </a:r>
            <a:r>
              <a:rPr lang="zh-CN" altLang="zh-CN" sz="2800" b="1" dirty="0"/>
              <a:t>码的码率可以任意构造，有更大的灵活性。而</a:t>
            </a:r>
            <a:r>
              <a:rPr lang="en-US" altLang="zh-CN" sz="2800" b="1" dirty="0"/>
              <a:t>Turbo</a:t>
            </a:r>
            <a:r>
              <a:rPr lang="zh-CN" altLang="zh-CN" sz="2800" b="1" dirty="0"/>
              <a:t>码只能通过打孔来达到高码率，这样打孔图案的选择就需要十分慎重的考虑，否则会造成性能上较大的损失</a:t>
            </a:r>
            <a:r>
              <a:rPr lang="zh-CN" altLang="zh-CN" sz="2800" b="1" dirty="0" smtClean="0"/>
              <a:t>。</a:t>
            </a:r>
            <a:endParaRPr lang="zh-CN" altLang="zh-CN" sz="2800"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544" y="764704"/>
                <a:ext cx="8352928" cy="4525963"/>
              </a:xfrm>
            </p:spPr>
            <p:txBody>
              <a:bodyPr/>
              <a:lstStyle/>
              <a:p>
                <a:pPr>
                  <a:lnSpc>
                    <a:spcPct val="150000"/>
                  </a:lnSpc>
                </a:pPr>
                <a:r>
                  <a:rPr lang="en-US" altLang="zh-CN" sz="2800" b="1" dirty="0" smtClean="0"/>
                  <a:t>2</a:t>
                </a:r>
                <a:r>
                  <a:rPr lang="zh-CN" altLang="zh-CN" sz="2800" b="1" dirty="0" smtClean="0"/>
                  <a:t>．</a:t>
                </a:r>
                <a:r>
                  <a:rPr lang="zh-CN" altLang="zh-CN" sz="2800" b="1" dirty="0"/>
                  <a:t>分组</a:t>
                </a:r>
                <a:r>
                  <a:rPr lang="en-US" altLang="zh-CN" sz="2800" b="1" dirty="0"/>
                  <a:t>LDPC</a:t>
                </a:r>
                <a:r>
                  <a:rPr lang="zh-CN" altLang="zh-CN" sz="2800" b="1" dirty="0"/>
                  <a:t>码</a:t>
                </a:r>
                <a:endParaRPr lang="zh-CN" altLang="zh-CN" sz="2800" b="1" dirty="0"/>
              </a:p>
              <a:p>
                <a:pPr>
                  <a:lnSpc>
                    <a:spcPct val="150000"/>
                  </a:lnSpc>
                </a:pPr>
                <a:r>
                  <a:rPr lang="en-US" altLang="zh-CN" sz="2800" b="1" dirty="0" smtClean="0"/>
                  <a:t>5</a:t>
                </a:r>
                <a:r>
                  <a:rPr lang="zh-CN" altLang="zh-CN" sz="2800" b="1" dirty="0"/>
                  <a:t>）</a:t>
                </a:r>
                <a:r>
                  <a:rPr lang="en-US" altLang="zh-CN" sz="2800" b="1" dirty="0"/>
                  <a:t>LDPC</a:t>
                </a:r>
                <a:r>
                  <a:rPr lang="zh-CN" altLang="zh-CN" sz="2800" b="1" dirty="0"/>
                  <a:t>码的优</a:t>
                </a:r>
                <a:r>
                  <a:rPr lang="en-US" altLang="zh-CN" sz="2800" b="1" dirty="0"/>
                  <a:t>/</a:t>
                </a:r>
                <a:r>
                  <a:rPr lang="zh-CN" altLang="zh-CN" sz="2800" b="1" dirty="0"/>
                  <a:t>劣势</a:t>
                </a:r>
                <a:endParaRPr lang="zh-CN" altLang="zh-CN" sz="2800" b="1" dirty="0"/>
              </a:p>
              <a:p>
                <a:pPr>
                  <a:lnSpc>
                    <a:spcPct val="150000"/>
                  </a:lnSpc>
                </a:pPr>
                <a:r>
                  <a:rPr lang="zh-CN" altLang="zh-CN" sz="2800" b="1" dirty="0" smtClean="0"/>
                  <a:t>③</a:t>
                </a:r>
                <a:r>
                  <a:rPr lang="en-US" altLang="zh-CN" sz="2800" b="1" dirty="0"/>
                  <a:t>LDPC</a:t>
                </a:r>
                <a:r>
                  <a:rPr lang="zh-CN" altLang="zh-CN" sz="2800" b="1" dirty="0"/>
                  <a:t>码具有更低的错误平层，可以应用于有线通信、深空通信以及磁盘存储工业等对错误平层要求更加苛刻的场合。而</a:t>
                </a:r>
                <a:r>
                  <a:rPr lang="en-US" altLang="zh-CN" sz="2800" b="1" dirty="0"/>
                  <a:t>Turbo</a:t>
                </a:r>
                <a:r>
                  <a:rPr lang="zh-CN" altLang="zh-CN" sz="2800" b="1" dirty="0"/>
                  <a:t>码的错误平层在</a:t>
                </a:r>
                <a14:m>
                  <m:oMath xmlns:m="http://schemas.openxmlformats.org/officeDocument/2006/math">
                    <m:sSup>
                      <m:sSupPr>
                        <m:ctrlPr>
                          <a:rPr lang="zh-CN" altLang="zh-CN" sz="2800" b="1" i="1">
                            <a:latin typeface="Cambria Math" panose="02040503050406030204"/>
                          </a:rPr>
                        </m:ctrlPr>
                      </m:sSupPr>
                      <m:e>
                        <m:r>
                          <a:rPr lang="en-US" altLang="zh-CN" sz="2800" b="1">
                            <a:latin typeface="Cambria Math" panose="02040503050406030204"/>
                          </a:rPr>
                          <m:t>10</m:t>
                        </m:r>
                      </m:e>
                      <m:sup>
                        <m:r>
                          <a:rPr lang="zh-CN" altLang="en-US" sz="2800" b="1">
                            <a:latin typeface="Cambria Math" panose="02040503050406030204"/>
                          </a:rPr>
                          <m:t>−</m:t>
                        </m:r>
                        <m:r>
                          <a:rPr lang="en-US" altLang="zh-CN" sz="2800" b="1">
                            <a:latin typeface="Cambria Math" panose="02040503050406030204"/>
                          </a:rPr>
                          <m:t>6</m:t>
                        </m:r>
                      </m:sup>
                    </m:sSup>
                  </m:oMath>
                </a14:m>
                <a:r>
                  <a:rPr lang="zh-CN" altLang="zh-CN" sz="2800" b="1" dirty="0"/>
                  <a:t>量级上，应用于类似场合中，一般需要和外码进行级联才能达到要求</a:t>
                </a:r>
                <a:r>
                  <a:rPr lang="zh-CN" altLang="zh-CN" sz="2800" b="1" dirty="0" smtClean="0"/>
                  <a:t>。</a:t>
                </a:r>
                <a:endParaRPr lang="zh-CN" altLang="zh-CN" sz="28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67544" y="764704"/>
                <a:ext cx="8352928" cy="4525963"/>
              </a:xfrm>
              <a:blipFill rotWithShape="1">
                <a:blip r:embed="rId1"/>
                <a:stretch>
                  <a:fillRect l="-2" t="-4" r="4" b="-4283"/>
                </a:stretch>
              </a:blipFill>
            </p:spPr>
            <p:txBody>
              <a:bodyPr/>
              <a:lstStyle/>
              <a:p>
                <a:r>
                  <a:rPr lang="zh-CN" altLang="en-US">
                    <a:noFill/>
                  </a:rPr>
                  <a:t> </a:t>
                </a:r>
              </a:p>
            </p:txBody>
          </p:sp>
        </mc:Fallback>
      </mc:AlternateContent>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352928" cy="4525963"/>
          </a:xfrm>
        </p:spPr>
        <p:txBody>
          <a:bodyPr/>
          <a:lstStyle/>
          <a:p>
            <a:pPr>
              <a:lnSpc>
                <a:spcPct val="150000"/>
              </a:lnSpc>
            </a:pPr>
            <a:r>
              <a:rPr lang="en-US" altLang="zh-CN" sz="2800" b="1" dirty="0" smtClean="0"/>
              <a:t>3.3.7 </a:t>
            </a:r>
            <a:r>
              <a:rPr lang="zh-CN" altLang="zh-CN" sz="2800" b="1" dirty="0"/>
              <a:t>极化编码</a:t>
            </a:r>
            <a:endParaRPr lang="zh-CN" altLang="zh-CN" sz="2800" b="1" dirty="0"/>
          </a:p>
          <a:p>
            <a:pPr>
              <a:lnSpc>
                <a:spcPct val="150000"/>
              </a:lnSpc>
            </a:pPr>
            <a:r>
              <a:rPr lang="en-US" altLang="zh-CN" sz="2800" b="1" dirty="0"/>
              <a:t>1</a:t>
            </a:r>
            <a:r>
              <a:rPr lang="zh-CN" altLang="zh-CN" sz="2800" b="1" dirty="0"/>
              <a:t>．</a:t>
            </a:r>
            <a:r>
              <a:rPr lang="zh-CN" altLang="zh-CN" sz="2800" b="1" dirty="0" smtClean="0"/>
              <a:t>基本原理</a:t>
            </a:r>
            <a:endParaRPr lang="en-US" altLang="zh-CN" sz="2800" b="1" dirty="0" smtClean="0"/>
          </a:p>
          <a:p>
            <a:pPr>
              <a:lnSpc>
                <a:spcPct val="150000"/>
              </a:lnSpc>
            </a:pPr>
            <a:r>
              <a:rPr lang="en-US" altLang="zh-CN" sz="2800" dirty="0" smtClean="0"/>
              <a:t>      </a:t>
            </a:r>
            <a:r>
              <a:rPr lang="en-US" altLang="zh-CN" sz="2800" b="1" dirty="0" smtClean="0"/>
              <a:t>Polar</a:t>
            </a:r>
            <a:r>
              <a:rPr lang="zh-CN" altLang="zh-CN" sz="2800" b="1" dirty="0" smtClean="0"/>
              <a:t>码的</a:t>
            </a:r>
            <a:r>
              <a:rPr lang="zh-CN" altLang="zh-CN" sz="2800" b="1" dirty="0"/>
              <a:t>核心</a:t>
            </a:r>
            <a:r>
              <a:rPr lang="zh-CN" altLang="zh-CN" sz="2800" b="1" dirty="0" smtClean="0"/>
              <a:t>思想是</a:t>
            </a:r>
            <a:r>
              <a:rPr lang="zh-CN" altLang="zh-CN" sz="2800" b="1" dirty="0"/>
              <a:t>信道极化理论，不同的信道对应的极化方法也是有区别的。信道极化包括信道联合和信道分裂两部分，当组合信道的数目趋于无穷大时，信道会出现极化现象，即一部分信道将趋于无噪信道，另外一部分则趋于全噪信道</a:t>
            </a:r>
            <a:r>
              <a:rPr lang="zh-CN" altLang="zh-CN" sz="2800" b="1" dirty="0" smtClean="0"/>
              <a:t>。</a:t>
            </a:r>
            <a:endParaRPr lang="zh-CN" altLang="zh-CN" sz="28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352928" cy="4525963"/>
          </a:xfrm>
        </p:spPr>
        <p:txBody>
          <a:bodyPr/>
          <a:lstStyle/>
          <a:p>
            <a:pPr>
              <a:lnSpc>
                <a:spcPct val="150000"/>
              </a:lnSpc>
            </a:pPr>
            <a:r>
              <a:rPr lang="en-US" altLang="zh-CN" sz="2800" b="1" dirty="0" smtClean="0"/>
              <a:t>3.3.7 </a:t>
            </a:r>
            <a:r>
              <a:rPr lang="zh-CN" altLang="zh-CN" sz="2800" b="1" dirty="0"/>
              <a:t>极化编码</a:t>
            </a:r>
            <a:endParaRPr lang="zh-CN" altLang="zh-CN" sz="2800" b="1" dirty="0"/>
          </a:p>
          <a:p>
            <a:pPr>
              <a:lnSpc>
                <a:spcPct val="150000"/>
              </a:lnSpc>
            </a:pPr>
            <a:r>
              <a:rPr lang="en-US" altLang="zh-CN" sz="2800" b="1" dirty="0" smtClean="0"/>
              <a:t>       Polar</a:t>
            </a:r>
            <a:r>
              <a:rPr lang="zh-CN" altLang="zh-CN" sz="2800" b="1" dirty="0" smtClean="0"/>
              <a:t>码</a:t>
            </a:r>
            <a:r>
              <a:rPr lang="zh-CN" altLang="en-US" sz="2800" b="1" dirty="0" smtClean="0"/>
              <a:t>的</a:t>
            </a:r>
            <a:r>
              <a:rPr lang="zh-CN" altLang="zh-CN" sz="2800" b="1" dirty="0" smtClean="0"/>
              <a:t>无噪信道</a:t>
            </a:r>
            <a:r>
              <a:rPr lang="zh-CN" altLang="zh-CN" sz="2800" b="1" dirty="0"/>
              <a:t>的数据传输速率将会达到信道容量极限，而全噪信道的数据传输速率则趋于零。</a:t>
            </a:r>
            <a:r>
              <a:rPr lang="en-US" altLang="zh-CN" sz="2800" b="1" dirty="0"/>
              <a:t>Polar </a:t>
            </a:r>
            <a:r>
              <a:rPr lang="zh-CN" altLang="zh-CN" sz="2800" b="1" dirty="0"/>
              <a:t>码的编码利用无噪信道传输用户有用的信息，全噪信道传输约定的信息或者不传信息。</a:t>
            </a:r>
            <a:endParaRPr lang="zh-CN" altLang="zh-CN" sz="2800"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544" y="118909"/>
                <a:ext cx="8352928" cy="4525963"/>
              </a:xfrm>
            </p:spPr>
            <p:txBody>
              <a:bodyPr/>
              <a:lstStyle/>
              <a:p>
                <a:pPr>
                  <a:lnSpc>
                    <a:spcPct val="150000"/>
                  </a:lnSpc>
                </a:pPr>
                <a:r>
                  <a:rPr lang="en-US" altLang="zh-CN" sz="2800" b="1" dirty="0" smtClean="0"/>
                  <a:t>3.3.7 </a:t>
                </a:r>
                <a:r>
                  <a:rPr lang="zh-CN" altLang="zh-CN" sz="2800" b="1" dirty="0"/>
                  <a:t>极化编码</a:t>
                </a:r>
                <a:endParaRPr lang="zh-CN" altLang="zh-CN" sz="2800" b="1" dirty="0"/>
              </a:p>
              <a:p>
                <a:r>
                  <a:rPr lang="en-US" altLang="zh-CN" sz="2800" b="1" dirty="0" smtClean="0"/>
                  <a:t>2</a:t>
                </a:r>
                <a:r>
                  <a:rPr lang="zh-CN" altLang="zh-CN" sz="2800" b="1" dirty="0"/>
                  <a:t>．信道极化</a:t>
                </a:r>
                <a:endParaRPr lang="zh-CN" altLang="zh-CN" sz="2800" b="1" dirty="0"/>
              </a:p>
              <a:p>
                <a:pPr>
                  <a:lnSpc>
                    <a:spcPct val="150000"/>
                  </a:lnSpc>
                </a:pPr>
                <a:r>
                  <a:rPr lang="en-US" altLang="zh-CN" sz="2800" b="1" dirty="0" smtClean="0"/>
                  <a:t>        </a:t>
                </a:r>
                <a:r>
                  <a:rPr lang="zh-CN" altLang="zh-CN" sz="2800" b="1" dirty="0" smtClean="0"/>
                  <a:t>对于</a:t>
                </a:r>
                <a:r>
                  <a:rPr lang="zh-CN" altLang="zh-CN" sz="2800" b="1" dirty="0"/>
                  <a:t>长度为</a:t>
                </a:r>
                <a:r>
                  <a:rPr lang="en-US" altLang="zh-CN" sz="2800" b="1" dirty="0"/>
                  <a:t>N= 2n </a:t>
                </a:r>
                <a:r>
                  <a:rPr lang="zh-CN" altLang="zh-CN" sz="2800" b="1" dirty="0"/>
                  <a:t>（</a:t>
                </a:r>
                <a:r>
                  <a:rPr lang="en-US" altLang="zh-CN" sz="2800" b="1" dirty="0"/>
                  <a:t>n</a:t>
                </a:r>
                <a:r>
                  <a:rPr lang="zh-CN" altLang="zh-CN" sz="2800" b="1" dirty="0"/>
                  <a:t>为任意正整数）的极化码，它利用信道</a:t>
                </a:r>
                <a:r>
                  <a:rPr lang="en-US" altLang="zh-CN" sz="2800" b="1" dirty="0"/>
                  <a:t>W</a:t>
                </a:r>
                <a:r>
                  <a:rPr lang="zh-CN" altLang="zh-CN" sz="2800" b="1" dirty="0"/>
                  <a:t>的</a:t>
                </a:r>
                <a:r>
                  <a:rPr lang="en-US" altLang="zh-CN" sz="2800" b="1" dirty="0"/>
                  <a:t>N</a:t>
                </a:r>
                <a:r>
                  <a:rPr lang="zh-CN" altLang="zh-CN" sz="2800" b="1" dirty="0"/>
                  <a:t>个独立副本，进行信道组合和信道分解，得到新的</a:t>
                </a:r>
                <a:r>
                  <a:rPr lang="en-US" altLang="zh-CN" sz="2800" b="1" dirty="0"/>
                  <a:t>N</a:t>
                </a:r>
                <a:r>
                  <a:rPr lang="zh-CN" altLang="zh-CN" sz="2800" b="1" dirty="0"/>
                  <a:t>个分解之后的信道</a:t>
                </a:r>
                <a:r>
                  <a:rPr lang="en-US" altLang="zh-CN" sz="2800" b="1" dirty="0"/>
                  <a:t>{</a:t>
                </a:r>
                <a14:m>
                  <m:oMath xmlns:m="http://schemas.openxmlformats.org/officeDocument/2006/math">
                    <m:sSubSup>
                      <m:sSubSupPr>
                        <m:ctrlPr>
                          <a:rPr lang="zh-CN" altLang="zh-CN" sz="2800" b="1" i="1">
                            <a:latin typeface="Cambria Math" panose="02040503050406030204"/>
                          </a:rPr>
                        </m:ctrlPr>
                      </m:sSubSupPr>
                      <m:e>
                        <m:r>
                          <a:rPr lang="en-US" altLang="zh-CN" sz="2800" b="1">
                            <a:latin typeface="Cambria Math" panose="02040503050406030204"/>
                          </a:rPr>
                          <m:t>𝑊</m:t>
                        </m:r>
                      </m:e>
                      <m:sub>
                        <m:r>
                          <a:rPr lang="en-US" altLang="zh-CN" sz="2800" b="1">
                            <a:latin typeface="Cambria Math" panose="02040503050406030204"/>
                          </a:rPr>
                          <m:t>𝑁</m:t>
                        </m:r>
                      </m:sub>
                      <m:sup>
                        <m:d>
                          <m:dPr>
                            <m:ctrlPr>
                              <a:rPr lang="zh-CN" altLang="zh-CN" sz="2800" b="1" i="1">
                                <a:latin typeface="Cambria Math" panose="02040503050406030204"/>
                              </a:rPr>
                            </m:ctrlPr>
                          </m:dPr>
                          <m:e>
                            <m:r>
                              <a:rPr lang="en-US" altLang="zh-CN" sz="2800" b="1">
                                <a:latin typeface="Cambria Math" panose="02040503050406030204"/>
                              </a:rPr>
                              <m:t>1</m:t>
                            </m:r>
                          </m:e>
                        </m:d>
                      </m:sup>
                    </m:sSubSup>
                  </m:oMath>
                </a14:m>
                <a:r>
                  <a:rPr lang="zh-CN" altLang="zh-CN" sz="2800" b="1" dirty="0"/>
                  <a:t>，</a:t>
                </a:r>
                <a14:m>
                  <m:oMath xmlns:m="http://schemas.openxmlformats.org/officeDocument/2006/math">
                    <m:sSubSup>
                      <m:sSubSupPr>
                        <m:ctrlPr>
                          <a:rPr lang="zh-CN" altLang="zh-CN" sz="2800" b="1" i="1">
                            <a:latin typeface="Cambria Math" panose="02040503050406030204"/>
                          </a:rPr>
                        </m:ctrlPr>
                      </m:sSubSupPr>
                      <m:e>
                        <m:r>
                          <a:rPr lang="en-US" altLang="zh-CN" sz="2800" b="1">
                            <a:latin typeface="Cambria Math" panose="02040503050406030204"/>
                          </a:rPr>
                          <m:t>𝑊</m:t>
                        </m:r>
                      </m:e>
                      <m:sub>
                        <m:r>
                          <a:rPr lang="en-US" altLang="zh-CN" sz="2800" b="1">
                            <a:latin typeface="Cambria Math" panose="02040503050406030204"/>
                          </a:rPr>
                          <m:t>𝑁</m:t>
                        </m:r>
                      </m:sub>
                      <m:sup>
                        <m:d>
                          <m:dPr>
                            <m:ctrlPr>
                              <a:rPr lang="zh-CN" altLang="zh-CN" sz="2800" b="1" i="1">
                                <a:latin typeface="Cambria Math" panose="02040503050406030204"/>
                              </a:rPr>
                            </m:ctrlPr>
                          </m:dPr>
                          <m:e>
                            <m:r>
                              <a:rPr lang="en-US" altLang="zh-CN" sz="2800" b="1">
                                <a:latin typeface="Cambria Math" panose="02040503050406030204"/>
                              </a:rPr>
                              <m:t>2</m:t>
                            </m:r>
                          </m:e>
                        </m:d>
                      </m:sup>
                    </m:sSubSup>
                  </m:oMath>
                </a14:m>
                <a:r>
                  <a:rPr lang="zh-CN" altLang="zh-CN" sz="2800" b="1" dirty="0"/>
                  <a:t>，</a:t>
                </a:r>
                <a:r>
                  <a:rPr lang="en-US" altLang="zh-CN" sz="2800" b="1" dirty="0"/>
                  <a:t>…</a:t>
                </a:r>
                <a:r>
                  <a:rPr lang="zh-CN" altLang="zh-CN" sz="2800" b="1" dirty="0"/>
                  <a:t>，</a:t>
                </a:r>
                <a14:m>
                  <m:oMath xmlns:m="http://schemas.openxmlformats.org/officeDocument/2006/math">
                    <m:sSubSup>
                      <m:sSubSupPr>
                        <m:ctrlPr>
                          <a:rPr lang="zh-CN" altLang="zh-CN" sz="2800" b="1" i="1">
                            <a:latin typeface="Cambria Math" panose="02040503050406030204"/>
                          </a:rPr>
                        </m:ctrlPr>
                      </m:sSubSupPr>
                      <m:e>
                        <m:r>
                          <a:rPr lang="en-US" altLang="zh-CN" sz="2800" b="1">
                            <a:latin typeface="Cambria Math" panose="02040503050406030204"/>
                          </a:rPr>
                          <m:t>𝑊</m:t>
                        </m:r>
                      </m:e>
                      <m:sub>
                        <m:r>
                          <a:rPr lang="en-US" altLang="zh-CN" sz="2800" b="1">
                            <a:latin typeface="Cambria Math" panose="02040503050406030204"/>
                          </a:rPr>
                          <m:t>𝑁</m:t>
                        </m:r>
                      </m:sub>
                      <m:sup>
                        <m:d>
                          <m:dPr>
                            <m:ctrlPr>
                              <a:rPr lang="zh-CN" altLang="zh-CN" sz="2800" b="1" i="1">
                                <a:latin typeface="Cambria Math" panose="02040503050406030204"/>
                              </a:rPr>
                            </m:ctrlPr>
                          </m:dPr>
                          <m:e>
                            <m:r>
                              <a:rPr lang="en-US" altLang="zh-CN" sz="2800" b="1">
                                <a:latin typeface="Cambria Math" panose="02040503050406030204"/>
                              </a:rPr>
                              <m:t>𝑁</m:t>
                            </m:r>
                          </m:e>
                        </m:d>
                      </m:sup>
                    </m:sSubSup>
                  </m:oMath>
                </a14:m>
                <a:r>
                  <a:rPr lang="en-US" altLang="zh-CN" sz="2800" b="1" dirty="0"/>
                  <a:t>}</a:t>
                </a:r>
                <a:r>
                  <a:rPr lang="zh-CN" altLang="zh-CN" sz="2800" b="1" dirty="0"/>
                  <a:t>。</a:t>
                </a:r>
                <a:endParaRPr lang="zh-CN" altLang="zh-CN" sz="28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67544" y="118909"/>
                <a:ext cx="8352928" cy="4525963"/>
              </a:xfrm>
              <a:blipFill rotWithShape="1">
                <a:blip r:embed="rId1"/>
                <a:stretch>
                  <a:fillRect l="-2" t="-4" r="4" b="11"/>
                </a:stretch>
              </a:blipFill>
            </p:spPr>
            <p:txBody>
              <a:bodyPr/>
              <a:lstStyle/>
              <a:p>
                <a:r>
                  <a:rPr lang="zh-CN" altLang="en-US">
                    <a:noFill/>
                  </a:rPr>
                  <a:t> </a:t>
                </a:r>
              </a:p>
            </p:txBody>
          </p:sp>
        </mc:Fallback>
      </mc:AlternateContent>
      <p:sp>
        <p:nvSpPr>
          <p:cNvPr id="2" name="文本框 1"/>
          <p:cNvSpPr txBox="1"/>
          <p:nvPr/>
        </p:nvSpPr>
        <p:spPr>
          <a:xfrm>
            <a:off x="755650" y="4437380"/>
            <a:ext cx="8271510" cy="2030095"/>
          </a:xfrm>
          <a:prstGeom prst="rect">
            <a:avLst/>
          </a:prstGeom>
          <a:noFill/>
        </p:spPr>
        <p:txBody>
          <a:bodyPr wrap="square" rtlCol="0" anchor="t">
            <a:spAutoFit/>
          </a:bodyPr>
          <a:p>
            <a:pPr>
              <a:lnSpc>
                <a:spcPct val="150000"/>
              </a:lnSpc>
            </a:pPr>
            <a:r>
              <a:rPr lang="en-US" altLang="zh-CN" sz="2800" dirty="0" smtClean="0">
                <a:solidFill>
                  <a:schemeClr val="tx1"/>
                </a:solidFill>
                <a:sym typeface="+mn-ea"/>
              </a:rPr>
              <a:t>       </a:t>
            </a:r>
            <a:r>
              <a:rPr lang="zh-CN" altLang="zh-CN" sz="2800" dirty="0" smtClean="0">
                <a:solidFill>
                  <a:schemeClr val="tx1"/>
                </a:solidFill>
                <a:sym typeface="+mn-ea"/>
              </a:rPr>
              <a:t>各个</a:t>
            </a:r>
            <a:r>
              <a:rPr lang="zh-CN" altLang="zh-CN" sz="2800" dirty="0">
                <a:solidFill>
                  <a:schemeClr val="tx1"/>
                </a:solidFill>
                <a:sym typeface="+mn-ea"/>
              </a:rPr>
              <a:t>极化信道的可靠性进行度量常用的有三种方法：巴氏参数（</a:t>
            </a:r>
            <a:r>
              <a:rPr lang="en-US" altLang="zh-CN" sz="2800" dirty="0">
                <a:solidFill>
                  <a:schemeClr val="tx1"/>
                </a:solidFill>
                <a:sym typeface="+mn-ea"/>
              </a:rPr>
              <a:t>BP</a:t>
            </a:r>
            <a:r>
              <a:rPr lang="zh-CN" altLang="zh-CN" sz="2800" dirty="0">
                <a:solidFill>
                  <a:schemeClr val="tx1"/>
                </a:solidFill>
                <a:sym typeface="+mn-ea"/>
              </a:rPr>
              <a:t>）法、密度进化（</a:t>
            </a:r>
            <a:r>
              <a:rPr lang="en-US" altLang="zh-CN" sz="2800" dirty="0">
                <a:solidFill>
                  <a:schemeClr val="tx1"/>
                </a:solidFill>
                <a:sym typeface="+mn-ea"/>
              </a:rPr>
              <a:t>DE</a:t>
            </a:r>
            <a:r>
              <a:rPr lang="zh-CN" altLang="zh-CN" sz="2800" dirty="0">
                <a:solidFill>
                  <a:schemeClr val="tx1"/>
                </a:solidFill>
                <a:sym typeface="+mn-ea"/>
              </a:rPr>
              <a:t>）法和高斯近似（</a:t>
            </a:r>
            <a:r>
              <a:rPr lang="en-US" altLang="zh-CN" sz="2800" dirty="0">
                <a:solidFill>
                  <a:schemeClr val="tx1"/>
                </a:solidFill>
                <a:sym typeface="+mn-ea"/>
              </a:rPr>
              <a:t>GA</a:t>
            </a:r>
            <a:r>
              <a:rPr lang="zh-CN" altLang="zh-CN" sz="2800" dirty="0">
                <a:solidFill>
                  <a:schemeClr val="tx1"/>
                </a:solidFill>
                <a:sym typeface="+mn-ea"/>
              </a:rPr>
              <a:t>）法。</a:t>
            </a:r>
            <a:endParaRPr lang="zh-CN" altLang="zh-CN" sz="2800" dirty="0">
              <a:solidFill>
                <a:schemeClr val="tx1"/>
              </a:solidFill>
              <a:sym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352928" cy="4525963"/>
          </a:xfrm>
        </p:spPr>
        <p:txBody>
          <a:bodyPr/>
          <a:lstStyle/>
          <a:p>
            <a:pPr>
              <a:lnSpc>
                <a:spcPct val="150000"/>
              </a:lnSpc>
            </a:pPr>
            <a:r>
              <a:rPr lang="en-US" altLang="zh-CN" sz="2800" b="1" dirty="0" smtClean="0"/>
              <a:t>3.3.8 </a:t>
            </a:r>
            <a:r>
              <a:rPr lang="zh-CN" altLang="zh-CN" sz="2800" b="1" dirty="0"/>
              <a:t>网格编码</a:t>
            </a:r>
            <a:r>
              <a:rPr lang="zh-CN" altLang="zh-CN" sz="2800" b="1" dirty="0" smtClean="0"/>
              <a:t>调制</a:t>
            </a:r>
            <a:endParaRPr lang="en-US" altLang="zh-CN" sz="2800" b="1" dirty="0" smtClean="0"/>
          </a:p>
          <a:p>
            <a:pPr>
              <a:lnSpc>
                <a:spcPct val="150000"/>
              </a:lnSpc>
            </a:pPr>
            <a:r>
              <a:rPr lang="en-US" altLang="zh-CN" sz="2800" b="1" dirty="0" smtClean="0"/>
              <a:t>       </a:t>
            </a:r>
            <a:r>
              <a:rPr lang="zh-CN" altLang="zh-CN" sz="2800" b="1" dirty="0" smtClean="0"/>
              <a:t>网格</a:t>
            </a:r>
            <a:r>
              <a:rPr lang="zh-CN" altLang="zh-CN" sz="2800" b="1" dirty="0"/>
              <a:t>编码调制是一种信号集空间编码，它利用信号集的冗余度保持符号率和功率不变，用大星座传送小比特数而获取纠错能力。</a:t>
            </a:r>
            <a:r>
              <a:rPr lang="en-US" altLang="zh-CN" sz="2800" b="1" dirty="0"/>
              <a:t>TCM</a:t>
            </a:r>
            <a:r>
              <a:rPr lang="zh-CN" altLang="zh-CN" sz="2800" b="1" dirty="0"/>
              <a:t>先将小比特数信息编码成大比特数，再设法按一定规律映射到大星座上去。</a:t>
            </a:r>
            <a:endParaRPr lang="zh-CN" altLang="zh-CN" sz="2800"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544" y="764704"/>
                <a:ext cx="8352928" cy="4525963"/>
              </a:xfrm>
            </p:spPr>
            <p:txBody>
              <a:bodyPr/>
              <a:lstStyle/>
              <a:p>
                <a:pPr>
                  <a:lnSpc>
                    <a:spcPct val="150000"/>
                  </a:lnSpc>
                </a:pPr>
                <a:r>
                  <a:rPr lang="en-US" altLang="zh-CN" sz="2800" b="1" dirty="0" smtClean="0"/>
                  <a:t>3.3.8 </a:t>
                </a:r>
                <a:r>
                  <a:rPr lang="zh-CN" altLang="zh-CN" sz="2800" b="1" dirty="0"/>
                  <a:t>网格编码</a:t>
                </a:r>
                <a:r>
                  <a:rPr lang="zh-CN" altLang="zh-CN" sz="2800" b="1" dirty="0" smtClean="0"/>
                  <a:t>调制</a:t>
                </a:r>
                <a:endParaRPr lang="en-US" altLang="zh-CN" sz="2800" b="1" dirty="0" smtClean="0"/>
              </a:p>
              <a:p>
                <a:pPr>
                  <a:lnSpc>
                    <a:spcPct val="150000"/>
                  </a:lnSpc>
                </a:pPr>
                <a:r>
                  <a:rPr lang="en-US" altLang="zh-CN" sz="2800" b="1" dirty="0" smtClean="0"/>
                  <a:t>       </a:t>
                </a:r>
                <a:r>
                  <a:rPr lang="zh-CN" altLang="zh-CN" sz="2800" b="1" dirty="0" smtClean="0"/>
                  <a:t>网格</a:t>
                </a:r>
                <a:r>
                  <a:rPr lang="zh-CN" altLang="zh-CN" sz="2800" b="1" dirty="0"/>
                  <a:t>编码调制一般由三部分组成：①差分编码，它与第三部分的合理结合可以解决接收端解调时信号集相位的混淆问题；②卷积编码器，将</a:t>
                </a:r>
                <a:r>
                  <a:rPr lang="en-US" altLang="zh-CN" sz="2800" b="1" dirty="0"/>
                  <a:t>m</a:t>
                </a:r>
                <a:r>
                  <a:rPr lang="zh-CN" altLang="zh-CN" sz="2800" b="1" dirty="0"/>
                  <a:t>比特编码成</a:t>
                </a:r>
                <a:r>
                  <a:rPr lang="en-US" altLang="zh-CN" sz="2800" b="1" dirty="0"/>
                  <a:t>m+1</a:t>
                </a:r>
                <a:r>
                  <a:rPr lang="zh-CN" altLang="zh-CN" sz="2800" b="1" dirty="0"/>
                  <a:t>比特；③分集映射，将一个（</a:t>
                </a:r>
                <a:r>
                  <a:rPr lang="en-US" altLang="zh-CN" sz="2800" b="1" dirty="0"/>
                  <a:t>m+1</a:t>
                </a:r>
                <a:r>
                  <a:rPr lang="zh-CN" altLang="zh-CN" sz="2800" b="1" dirty="0"/>
                  <a:t>）比特组对应为一个调制符号输出。（</a:t>
                </a:r>
                <a:r>
                  <a:rPr lang="en-US" altLang="zh-CN" sz="2800" b="1" dirty="0"/>
                  <a:t>m+1</a:t>
                </a:r>
                <a:r>
                  <a:rPr lang="zh-CN" altLang="zh-CN" sz="2800" b="1" dirty="0"/>
                  <a:t>）比特组有</a:t>
                </a:r>
                <a14:m>
                  <m:oMath xmlns:m="http://schemas.openxmlformats.org/officeDocument/2006/math">
                    <m:sSup>
                      <m:sSupPr>
                        <m:ctrlPr>
                          <a:rPr lang="zh-CN" altLang="zh-CN" sz="2800" b="1" i="1">
                            <a:latin typeface="Cambria Math" panose="02040503050406030204"/>
                          </a:rPr>
                        </m:ctrlPr>
                      </m:sSupPr>
                      <m:e>
                        <m:r>
                          <a:rPr lang="en-US" altLang="zh-CN" sz="2800" b="1">
                            <a:latin typeface="Cambria Math" panose="02040503050406030204"/>
                          </a:rPr>
                          <m:t>2</m:t>
                        </m:r>
                      </m:e>
                      <m:sup>
                        <m:d>
                          <m:dPr>
                            <m:ctrlPr>
                              <a:rPr lang="zh-CN" altLang="zh-CN" sz="2800" b="1" i="1">
                                <a:latin typeface="Cambria Math" panose="02040503050406030204"/>
                              </a:rPr>
                            </m:ctrlPr>
                          </m:dPr>
                          <m:e>
                            <m:r>
                              <a:rPr lang="en-US" altLang="zh-CN" sz="2800" b="1">
                                <a:latin typeface="Cambria Math" panose="02040503050406030204"/>
                              </a:rPr>
                              <m:t>𝑚</m:t>
                            </m:r>
                            <m:r>
                              <a:rPr lang="en-US" altLang="zh-CN" sz="2800" b="1">
                                <a:latin typeface="Cambria Math" panose="02040503050406030204"/>
                              </a:rPr>
                              <m:t>+</m:t>
                            </m:r>
                            <m:r>
                              <a:rPr lang="en-US" altLang="zh-CN" sz="2800" b="1">
                                <a:latin typeface="Cambria Math" panose="02040503050406030204"/>
                              </a:rPr>
                              <m:t>1</m:t>
                            </m:r>
                          </m:e>
                        </m:d>
                      </m:sup>
                    </m:sSup>
                  </m:oMath>
                </a14:m>
                <a:r>
                  <a:rPr lang="zh-CN" altLang="zh-CN" sz="2800" b="1" dirty="0"/>
                  <a:t>种可能的组合，调制后的信号集星座与</a:t>
                </a:r>
                <a14:m>
                  <m:oMath xmlns:m="http://schemas.openxmlformats.org/officeDocument/2006/math">
                    <m:sSup>
                      <m:sSupPr>
                        <m:ctrlPr>
                          <a:rPr lang="zh-CN" altLang="zh-CN" sz="2800" b="1" i="1">
                            <a:latin typeface="Cambria Math" panose="02040503050406030204"/>
                          </a:rPr>
                        </m:ctrlPr>
                      </m:sSupPr>
                      <m:e>
                        <m:r>
                          <a:rPr lang="en-US" altLang="zh-CN" sz="2800" b="1">
                            <a:latin typeface="Cambria Math" panose="02040503050406030204"/>
                          </a:rPr>
                          <m:t>2</m:t>
                        </m:r>
                      </m:e>
                      <m:sup>
                        <m:d>
                          <m:dPr>
                            <m:ctrlPr>
                              <a:rPr lang="zh-CN" altLang="zh-CN" sz="2800" b="1" i="1">
                                <a:latin typeface="Cambria Math" panose="02040503050406030204"/>
                              </a:rPr>
                            </m:ctrlPr>
                          </m:dPr>
                          <m:e>
                            <m:r>
                              <a:rPr lang="en-US" altLang="zh-CN" sz="2800" b="1">
                                <a:latin typeface="Cambria Math" panose="02040503050406030204"/>
                              </a:rPr>
                              <m:t>𝑚</m:t>
                            </m:r>
                            <m:r>
                              <a:rPr lang="en-US" altLang="zh-CN" sz="2800" b="1">
                                <a:latin typeface="Cambria Math" panose="02040503050406030204"/>
                              </a:rPr>
                              <m:t>+</m:t>
                            </m:r>
                            <m:r>
                              <a:rPr lang="en-US" altLang="zh-CN" sz="2800" b="1">
                                <a:latin typeface="Cambria Math" panose="02040503050406030204"/>
                              </a:rPr>
                              <m:t>1</m:t>
                            </m:r>
                          </m:e>
                        </m:d>
                      </m:sup>
                    </m:sSup>
                  </m:oMath>
                </a14:m>
                <a:r>
                  <a:rPr lang="zh-CN" altLang="zh-CN" sz="2800" b="1" dirty="0"/>
                  <a:t>点的星座一一对应。</a:t>
                </a:r>
                <a:endParaRPr lang="zh-CN" altLang="zh-CN" sz="28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67544" y="764704"/>
                <a:ext cx="8352928" cy="4525963"/>
              </a:xfrm>
              <a:blipFill rotWithShape="1">
                <a:blip r:embed="rId1"/>
                <a:stretch>
                  <a:fillRect l="-2" t="-4" r="4" b="-16601"/>
                </a:stretch>
              </a:blipFill>
            </p:spPr>
            <p:txBody>
              <a:bodyPr/>
              <a:lstStyle/>
              <a:p>
                <a:r>
                  <a:rPr lang="zh-CN" altLang="en-US">
                    <a:noFill/>
                  </a:rPr>
                  <a:t> </a:t>
                </a:r>
              </a:p>
            </p:txBody>
          </p:sp>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323528" y="980728"/>
            <a:ext cx="8229600" cy="1143000"/>
          </a:xfrm>
        </p:spPr>
        <p:txBody>
          <a:bodyPr/>
          <a:lstStyle/>
          <a:p>
            <a:pPr algn="l">
              <a:lnSpc>
                <a:spcPct val="150000"/>
              </a:lnSpc>
            </a:pPr>
            <a:r>
              <a:rPr lang="en-US" altLang="zh-CN" sz="3200" b="1" dirty="0">
                <a:solidFill>
                  <a:srgbClr val="0000CC"/>
                </a:solidFill>
                <a:effectLst>
                  <a:outerShdw blurRad="38100" dist="38100" dir="2700000" algn="tl">
                    <a:srgbClr val="000000">
                      <a:alpha val="43137"/>
                    </a:srgbClr>
                  </a:outerShdw>
                </a:effectLst>
              </a:rPr>
              <a:t>3.4 </a:t>
            </a:r>
            <a:r>
              <a:rPr lang="zh-CN" altLang="zh-CN" sz="3200" b="1" dirty="0">
                <a:solidFill>
                  <a:srgbClr val="0000CC"/>
                </a:solidFill>
                <a:effectLst>
                  <a:outerShdw blurRad="38100" dist="38100" dir="2700000" algn="tl">
                    <a:srgbClr val="000000">
                      <a:alpha val="43137"/>
                    </a:srgbClr>
                  </a:outerShdw>
                </a:effectLst>
              </a:rPr>
              <a:t>扩频技术</a:t>
            </a:r>
            <a:br>
              <a:rPr lang="zh-CN" altLang="zh-CN" sz="3200" b="1" dirty="0">
                <a:solidFill>
                  <a:srgbClr val="0000CC"/>
                </a:solidFill>
                <a:effectLst>
                  <a:outerShdw blurRad="38100" dist="38100" dir="2700000" algn="tl">
                    <a:srgbClr val="000000">
                      <a:alpha val="43137"/>
                    </a:srgbClr>
                  </a:outerShdw>
                </a:effectLst>
              </a:rPr>
            </a:br>
            <a:r>
              <a:rPr lang="en-US" altLang="zh-CN" sz="2800" b="1" dirty="0"/>
              <a:t>3.4.1 </a:t>
            </a:r>
            <a:r>
              <a:rPr lang="zh-CN" altLang="zh-CN" sz="2800" b="1" dirty="0"/>
              <a:t>概述</a:t>
            </a:r>
            <a:br>
              <a:rPr lang="zh-CN" altLang="zh-CN" sz="2800" b="1" dirty="0"/>
            </a:br>
            <a:r>
              <a:rPr lang="en-US" altLang="zh-CN" sz="2800" b="1" dirty="0" smtClean="0"/>
              <a:t>  </a:t>
            </a:r>
            <a:endParaRPr lang="zh-CN" altLang="zh-CN" sz="2800" dirty="0" smtClean="0"/>
          </a:p>
        </p:txBody>
      </p:sp>
      <p:sp>
        <p:nvSpPr>
          <p:cNvPr id="22531" name="Rectangle 3"/>
          <p:cNvSpPr>
            <a:spLocks noGrp="1"/>
          </p:cNvSpPr>
          <p:nvPr>
            <p:ph type="body" idx="1"/>
          </p:nvPr>
        </p:nvSpPr>
        <p:spPr>
          <a:xfrm>
            <a:off x="323215" y="2277110"/>
            <a:ext cx="8641080" cy="3071495"/>
          </a:xfrm>
        </p:spPr>
        <p:txBody>
          <a:bodyPr/>
          <a:lstStyle/>
          <a:p>
            <a:pPr>
              <a:lnSpc>
                <a:spcPct val="150000"/>
              </a:lnSpc>
            </a:pPr>
            <a:r>
              <a:rPr lang="zh-CN" altLang="en-US" sz="2800" b="1" dirty="0" smtClean="0">
                <a:solidFill>
                  <a:srgbClr val="FF0000"/>
                </a:solidFill>
              </a:rPr>
              <a:t>    思考：</a:t>
            </a:r>
            <a:r>
              <a:rPr lang="zh-CN" altLang="en-US" sz="2800" b="1" dirty="0" smtClean="0"/>
              <a:t>为什么要用宽频带信号来传输窄带信息呢</a:t>
            </a:r>
            <a:r>
              <a:rPr lang="en-US" altLang="zh-CN" sz="2800" b="1" dirty="0" smtClean="0"/>
              <a:t>? </a:t>
            </a:r>
            <a:endParaRPr lang="en-US" altLang="zh-CN" sz="2800" b="1" dirty="0" smtClean="0"/>
          </a:p>
          <a:p>
            <a:pPr lvl="1">
              <a:lnSpc>
                <a:spcPct val="150000"/>
              </a:lnSpc>
            </a:pPr>
            <a:r>
              <a:rPr lang="zh-CN" altLang="en-US" b="1" dirty="0" smtClean="0"/>
              <a:t>主要为了</a:t>
            </a:r>
            <a:r>
              <a:rPr lang="zh-CN" altLang="en-US" b="1" dirty="0" smtClean="0">
                <a:solidFill>
                  <a:srgbClr val="A33586"/>
                </a:solidFill>
              </a:rPr>
              <a:t>通信的安全可靠</a:t>
            </a:r>
            <a:r>
              <a:rPr lang="zh-CN" altLang="en-US" b="1" dirty="0" smtClean="0"/>
              <a:t>。</a:t>
            </a:r>
            <a:endParaRPr lang="zh-CN" altLang="en-US" b="1" dirty="0" smtClean="0"/>
          </a:p>
          <a:p>
            <a:pPr lvl="1">
              <a:lnSpc>
                <a:spcPct val="150000"/>
              </a:lnSpc>
            </a:pPr>
            <a:r>
              <a:rPr lang="zh-CN" altLang="en-US" b="1" dirty="0" smtClean="0"/>
              <a:t>可以用</a:t>
            </a:r>
            <a:r>
              <a:rPr lang="zh-CN" altLang="en-US" b="1" dirty="0" smtClean="0">
                <a:solidFill>
                  <a:srgbClr val="A33586"/>
                </a:solidFill>
              </a:rPr>
              <a:t>信息论</a:t>
            </a:r>
            <a:r>
              <a:rPr lang="zh-CN" altLang="en-US" b="1" dirty="0" smtClean="0"/>
              <a:t>和</a:t>
            </a:r>
            <a:r>
              <a:rPr lang="zh-CN" altLang="en-US" b="1" dirty="0" smtClean="0">
                <a:solidFill>
                  <a:srgbClr val="A33586"/>
                </a:solidFill>
              </a:rPr>
              <a:t>抗干扰理论</a:t>
            </a:r>
            <a:r>
              <a:rPr lang="zh-CN" altLang="en-US" b="1" dirty="0" smtClean="0"/>
              <a:t>的基本观点加以说明。</a:t>
            </a:r>
            <a:endParaRPr lang="zh-CN" altLang="en-US" b="1" dirty="0" smtClean="0"/>
          </a:p>
          <a:p>
            <a:endParaRPr lang="zh-CN" altLang="en-US" sz="2800" b="1"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2095" y="476885"/>
            <a:ext cx="9190355" cy="4775200"/>
          </a:xfrm>
        </p:spPr>
        <p:txBody>
          <a:bodyPr>
            <a:noAutofit/>
          </a:bodyPr>
          <a:lstStyle/>
          <a:p>
            <a:pPr marL="742950" lvl="2" indent="-342900">
              <a:lnSpc>
                <a:spcPct val="170000"/>
              </a:lnSpc>
              <a:buFont typeface="Wingdings" panose="05000000000000000000" pitchFamily="2" charset="2"/>
              <a:buChar char="p"/>
              <a:defRPr/>
            </a:pPr>
            <a:r>
              <a:rPr lang="zh-CN" altLang="en-US" sz="3200" b="1" dirty="0" smtClean="0">
                <a:latin typeface="方正大黑简体" pitchFamily="2" charset="-122"/>
                <a:ea typeface="方正大黑简体" pitchFamily="2" charset="-122"/>
              </a:rPr>
              <a:t>分集接收的基本原理：</a:t>
            </a:r>
            <a:endParaRPr lang="en-US" altLang="zh-CN" sz="3200" b="1" dirty="0" smtClean="0">
              <a:latin typeface="方正大黑简体" pitchFamily="2" charset="-122"/>
              <a:ea typeface="方正大黑简体" pitchFamily="2" charset="-122"/>
            </a:endParaRPr>
          </a:p>
          <a:p>
            <a:pPr marL="1200150" lvl="3" indent="-342900">
              <a:lnSpc>
                <a:spcPct val="170000"/>
              </a:lnSpc>
              <a:buClr>
                <a:srgbClr val="FF0000"/>
              </a:buClr>
              <a:buFont typeface="Wingdings" panose="05000000000000000000" pitchFamily="2" charset="2"/>
              <a:buChar char="ü"/>
              <a:defRPr/>
            </a:pPr>
            <a:r>
              <a:rPr lang="zh-CN" altLang="en-US" sz="3200" b="1" dirty="0" smtClean="0">
                <a:latin typeface="方正大黑简体" pitchFamily="2" charset="-122"/>
                <a:ea typeface="方正大黑简体" pitchFamily="2" charset="-122"/>
              </a:rPr>
              <a:t>接收端对收到的经过</a:t>
            </a:r>
            <a:r>
              <a:rPr lang="zh-CN" altLang="en-US" sz="3200" b="1" dirty="0" smtClean="0">
                <a:solidFill>
                  <a:srgbClr val="FF0000"/>
                </a:solidFill>
                <a:latin typeface="方正大黑简体" pitchFamily="2" charset="-122"/>
                <a:ea typeface="方正大黑简体" pitchFamily="2" charset="-122"/>
              </a:rPr>
              <a:t>多个相互独立路径</a:t>
            </a:r>
            <a:r>
              <a:rPr lang="zh-CN" altLang="en-US" sz="3200" b="1" dirty="0">
                <a:latin typeface="方正大黑简体" pitchFamily="2" charset="-122"/>
                <a:ea typeface="方正大黑简体" pitchFamily="2" charset="-122"/>
              </a:rPr>
              <a:t>传输的信号</a:t>
            </a:r>
            <a:r>
              <a:rPr lang="zh-CN" altLang="en-US" sz="3200" dirty="0" smtClean="0">
                <a:solidFill>
                  <a:srgbClr val="0000FF"/>
                </a:solidFill>
                <a:latin typeface="方正大黑简体" pitchFamily="2" charset="-122"/>
                <a:ea typeface="方正大黑简体" pitchFamily="2" charset="-122"/>
              </a:rPr>
              <a:t>（</a:t>
            </a:r>
            <a:r>
              <a:rPr lang="zh-CN" altLang="en-US" sz="3200" b="1" dirty="0" smtClean="0">
                <a:solidFill>
                  <a:srgbClr val="FF0000"/>
                </a:solidFill>
                <a:latin typeface="方正大黑简体" pitchFamily="2" charset="-122"/>
                <a:ea typeface="方正大黑简体" pitchFamily="2" charset="-122"/>
              </a:rPr>
              <a:t>携带同一信息</a:t>
            </a:r>
            <a:r>
              <a:rPr lang="zh-CN" altLang="en-US" sz="3200" dirty="0" smtClean="0">
                <a:solidFill>
                  <a:srgbClr val="0000FF"/>
                </a:solidFill>
                <a:latin typeface="方正大黑简体" pitchFamily="2" charset="-122"/>
                <a:ea typeface="方正大黑简体" pitchFamily="2" charset="-122"/>
              </a:rPr>
              <a:t>）</a:t>
            </a:r>
            <a:r>
              <a:rPr lang="zh-CN" altLang="en-US" sz="3200" b="1" dirty="0">
                <a:latin typeface="方正大黑简体" pitchFamily="2" charset="-122"/>
                <a:ea typeface="方正大黑简体" pitchFamily="2" charset="-122"/>
              </a:rPr>
              <a:t>进行特定处理</a:t>
            </a:r>
            <a:r>
              <a:rPr lang="zh-CN" altLang="en-US" sz="3200" dirty="0" smtClean="0">
                <a:solidFill>
                  <a:srgbClr val="0000FF"/>
                </a:solidFill>
                <a:latin typeface="方正大黑简体" pitchFamily="2" charset="-122"/>
                <a:ea typeface="方正大黑简体" pitchFamily="2" charset="-122"/>
              </a:rPr>
              <a:t>。</a:t>
            </a:r>
            <a:endParaRPr lang="en-US" altLang="zh-CN" sz="3200" dirty="0" smtClean="0">
              <a:solidFill>
                <a:srgbClr val="0000FF"/>
              </a:solidFill>
              <a:latin typeface="方正大黑简体" pitchFamily="2" charset="-122"/>
              <a:ea typeface="方正大黑简体" pitchFamily="2" charset="-122"/>
            </a:endParaRPr>
          </a:p>
          <a:p>
            <a:pPr marL="1200150" lvl="3" indent="-342900">
              <a:lnSpc>
                <a:spcPct val="170000"/>
              </a:lnSpc>
              <a:buClr>
                <a:srgbClr val="FF0000"/>
              </a:buClr>
              <a:buFont typeface="Wingdings" panose="05000000000000000000" pitchFamily="2" charset="2"/>
              <a:buChar char="ü"/>
              <a:defRPr/>
            </a:pPr>
            <a:r>
              <a:rPr lang="zh-CN" altLang="en-US" sz="3200" b="1" dirty="0">
                <a:latin typeface="方正大黑简体" pitchFamily="2" charset="-122"/>
                <a:ea typeface="方正大黑简体" pitchFamily="2" charset="-122"/>
              </a:rPr>
              <a:t>减小衰落的深度与持续时间对信号传输的不利影响。</a:t>
            </a:r>
            <a:endParaRPr lang="zh-CN" altLang="en-US" sz="3200" b="1" dirty="0">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899592" y="908720"/>
            <a:ext cx="7772400" cy="576262"/>
          </a:xfrm>
        </p:spPr>
        <p:txBody>
          <a:bodyPr/>
          <a:lstStyle/>
          <a:p>
            <a:pPr algn="l" eaLnBrk="1" hangingPunct="1"/>
            <a:r>
              <a:rPr lang="en-US" altLang="zh-CN" sz="2400" smtClean="0">
                <a:solidFill>
                  <a:srgbClr val="FF5050"/>
                </a:solidFill>
              </a:rPr>
              <a:t>      </a:t>
            </a:r>
            <a:endParaRPr lang="zh-CN" altLang="en-US" sz="2400" smtClean="0"/>
          </a:p>
        </p:txBody>
      </p:sp>
      <p:sp>
        <p:nvSpPr>
          <p:cNvPr id="23555" name="Rectangle 3"/>
          <p:cNvSpPr>
            <a:spLocks noGrp="1"/>
          </p:cNvSpPr>
          <p:nvPr>
            <p:ph type="body" idx="4294967295"/>
          </p:nvPr>
        </p:nvSpPr>
        <p:spPr>
          <a:xfrm>
            <a:off x="323528" y="620688"/>
            <a:ext cx="8642350" cy="5330825"/>
          </a:xfrm>
        </p:spPr>
        <p:txBody>
          <a:bodyPr/>
          <a:lstStyle/>
          <a:p>
            <a:pPr eaLnBrk="1" hangingPunct="1">
              <a:buFontTx/>
              <a:buNone/>
            </a:pPr>
            <a:r>
              <a:rPr lang="zh-CN" altLang="en-US" sz="1800" dirty="0" smtClean="0"/>
              <a:t>            </a:t>
            </a:r>
            <a:endParaRPr lang="zh-CN" altLang="en-US" sz="1800" dirty="0" smtClean="0"/>
          </a:p>
          <a:p>
            <a:pPr eaLnBrk="1" hangingPunct="1">
              <a:lnSpc>
                <a:spcPct val="150000"/>
              </a:lnSpc>
              <a:buFontTx/>
              <a:buNone/>
            </a:pPr>
            <a:r>
              <a:rPr lang="zh-CN" altLang="en-US" sz="2800" b="1" dirty="0">
                <a:solidFill>
                  <a:srgbClr val="FF5050"/>
                </a:solidFill>
              </a:rPr>
              <a:t>           </a:t>
            </a:r>
            <a:r>
              <a:rPr lang="en-US" altLang="zh-CN" sz="2800" b="1" dirty="0" smtClean="0">
                <a:solidFill>
                  <a:srgbClr val="FF5050"/>
                </a:solidFill>
              </a:rPr>
              <a:t>1</a:t>
            </a:r>
            <a:r>
              <a:rPr lang="en-US" altLang="zh-CN" sz="2800" b="1" dirty="0">
                <a:solidFill>
                  <a:srgbClr val="FF5050"/>
                </a:solidFill>
              </a:rPr>
              <a:t>.</a:t>
            </a:r>
            <a:r>
              <a:rPr lang="zh-CN" altLang="en-US" sz="2800" b="1" dirty="0">
                <a:solidFill>
                  <a:srgbClr val="FF5050"/>
                </a:solidFill>
              </a:rPr>
              <a:t> </a:t>
            </a:r>
            <a:r>
              <a:rPr lang="zh-CN" altLang="en-US" sz="2800" b="1" dirty="0" smtClean="0">
                <a:solidFill>
                  <a:srgbClr val="FF5050"/>
                </a:solidFill>
              </a:rPr>
              <a:t>扩频通信技术基本原理</a:t>
            </a:r>
            <a:br>
              <a:rPr lang="zh-CN" altLang="en-US" sz="2800" b="1" dirty="0" smtClean="0"/>
            </a:br>
            <a:r>
              <a:rPr lang="zh-CN" altLang="en-US" sz="2800" b="1" dirty="0" smtClean="0"/>
              <a:t>        扩频通信的理论基础是香农定理： </a:t>
            </a:r>
            <a:endParaRPr lang="zh-CN" altLang="en-US" sz="2800" b="1" dirty="0" smtClean="0"/>
          </a:p>
          <a:p>
            <a:pPr eaLnBrk="1" hangingPunct="1">
              <a:lnSpc>
                <a:spcPct val="150000"/>
              </a:lnSpc>
              <a:buFontTx/>
              <a:buNone/>
            </a:pPr>
            <a:r>
              <a:rPr lang="zh-CN" altLang="en-US" sz="2800" b="1" dirty="0" smtClean="0"/>
              <a:t>            C=W Log </a:t>
            </a:r>
            <a:r>
              <a:rPr lang="zh-CN" altLang="en-US" sz="2800" b="1" baseline="-25000" dirty="0" smtClean="0"/>
              <a:t>2</a:t>
            </a:r>
            <a:r>
              <a:rPr lang="zh-CN" altLang="en-US" sz="2800" b="1" dirty="0" smtClean="0"/>
              <a:t> (1+S / N )</a:t>
            </a:r>
            <a:endParaRPr lang="zh-CN" altLang="en-US" sz="2800" b="1" dirty="0" smtClean="0"/>
          </a:p>
          <a:p>
            <a:pPr eaLnBrk="1" hangingPunct="1">
              <a:lnSpc>
                <a:spcPct val="150000"/>
              </a:lnSpc>
              <a:buFontTx/>
              <a:buNone/>
            </a:pPr>
            <a:r>
              <a:rPr lang="zh-CN" altLang="en-US" sz="2800" b="1" dirty="0" smtClean="0"/>
              <a:t>　　    式中: C---信道容量，W---传输带宽，</a:t>
            </a:r>
            <a:endParaRPr lang="zh-CN" altLang="en-US" sz="2800" b="1" dirty="0" smtClean="0"/>
          </a:p>
          <a:p>
            <a:pPr eaLnBrk="1" hangingPunct="1">
              <a:lnSpc>
                <a:spcPct val="150000"/>
              </a:lnSpc>
              <a:buFontTx/>
              <a:buNone/>
            </a:pPr>
            <a:r>
              <a:rPr lang="zh-CN" altLang="en-US" sz="2800" b="1" dirty="0" smtClean="0"/>
              <a:t> </a:t>
            </a:r>
            <a:r>
              <a:rPr lang="en-US" altLang="zh-CN" sz="2800" b="1" dirty="0" smtClean="0"/>
              <a:t>                    </a:t>
            </a:r>
            <a:r>
              <a:rPr lang="zh-CN" altLang="en-US" sz="2800" b="1" dirty="0" smtClean="0"/>
              <a:t>S / N ---信号功率/噪声功率</a:t>
            </a:r>
            <a:br>
              <a:rPr lang="zh-CN" altLang="en-US" sz="2800" b="1" dirty="0" smtClean="0"/>
            </a:br>
            <a:br>
              <a:rPr lang="zh-CN" altLang="en-US" sz="1800" dirty="0" smtClean="0"/>
            </a:br>
            <a:r>
              <a:rPr lang="zh-CN" altLang="en-US" sz="1800" dirty="0" smtClean="0"/>
              <a:t>　　</a:t>
            </a:r>
            <a:br>
              <a:rPr lang="zh-CN" altLang="en-US" sz="1800" dirty="0" smtClean="0"/>
            </a:br>
            <a:endParaRPr lang="zh-CN" altLang="en-US" sz="1800" dirty="0" smtClean="0"/>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p:cNvSpPr>
          <p:nvPr>
            <p:ph type="body" idx="4294967295"/>
          </p:nvPr>
        </p:nvSpPr>
        <p:spPr>
          <a:xfrm>
            <a:off x="250825" y="767398"/>
            <a:ext cx="8642350" cy="4754562"/>
          </a:xfrm>
        </p:spPr>
        <p:txBody>
          <a:bodyPr/>
          <a:lstStyle/>
          <a:p>
            <a:pPr eaLnBrk="1" hangingPunct="1">
              <a:lnSpc>
                <a:spcPct val="150000"/>
              </a:lnSpc>
              <a:buFontTx/>
              <a:buNone/>
            </a:pPr>
            <a:r>
              <a:rPr lang="zh-CN" altLang="en-US" sz="2000" dirty="0" smtClean="0"/>
              <a:t>               </a:t>
            </a:r>
            <a:r>
              <a:rPr lang="zh-CN" altLang="en-US" sz="2800" b="1" dirty="0" smtClean="0"/>
              <a:t>在信道容量</a:t>
            </a:r>
            <a:r>
              <a:rPr lang="zh-CN" altLang="en-US" sz="2800" b="1" dirty="0" smtClean="0"/>
              <a:t>一定时，可以用不同的信号带宽和相应的信噪比来实现传输，即信号带宽越宽则传信噪比可以越低，甚至在信号被噪声淹没的情况下也可以实现可靠通信。</a:t>
            </a:r>
            <a:endParaRPr lang="zh-CN" altLang="en-US" sz="2800" b="1" dirty="0" smtClean="0"/>
          </a:p>
          <a:p>
            <a:pPr eaLnBrk="1" hangingPunct="1">
              <a:lnSpc>
                <a:spcPct val="150000"/>
              </a:lnSpc>
              <a:buFontTx/>
              <a:buNone/>
            </a:pPr>
            <a:r>
              <a:rPr lang="zh-CN" altLang="en-US" sz="2800" b="1" dirty="0" smtClean="0"/>
              <a:t>          </a:t>
            </a:r>
            <a:r>
              <a:rPr lang="zh-CN" altLang="en-US" sz="2800" b="1" dirty="0" smtClean="0">
                <a:solidFill>
                  <a:srgbClr val="FF5050"/>
                </a:solidFill>
              </a:rPr>
              <a:t>将</a:t>
            </a:r>
            <a:r>
              <a:rPr lang="zh-CN" altLang="en-US" sz="2800" b="1" dirty="0" smtClean="0">
                <a:solidFill>
                  <a:srgbClr val="FF5050"/>
                </a:solidFill>
              </a:rPr>
              <a:t>信号的频谱扩展，则可以实现低信噪比传输，</a:t>
            </a:r>
            <a:r>
              <a:rPr lang="zh-CN" altLang="en-US" sz="2800" b="1" dirty="0" smtClean="0"/>
              <a:t>并且可以保证信号传输有较好的抗扰干性和较高的保密性。</a:t>
            </a:r>
            <a:br>
              <a:rPr lang="zh-CN" altLang="en-US" sz="2800" b="1" dirty="0" smtClean="0"/>
            </a:br>
            <a:br>
              <a:rPr lang="zh-CN" altLang="en-US" sz="2800" dirty="0" smtClean="0"/>
            </a:br>
            <a:endParaRPr lang="zh-CN" altLang="en-US" sz="2800" dirty="0" smtClean="0"/>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p:cNvSpPr>
          <p:nvPr>
            <p:ph type="body" idx="4294967295"/>
          </p:nvPr>
        </p:nvSpPr>
        <p:spPr>
          <a:xfrm>
            <a:off x="395288" y="1196975"/>
            <a:ext cx="7924800" cy="5187950"/>
          </a:xfrm>
        </p:spPr>
        <p:txBody>
          <a:bodyPr/>
          <a:lstStyle/>
          <a:p>
            <a:pPr algn="just" eaLnBrk="1" hangingPunct="1">
              <a:buFontTx/>
              <a:buNone/>
            </a:pPr>
            <a:r>
              <a:rPr lang="zh-CN" altLang="en-US" sz="2800" b="1" dirty="0" smtClean="0"/>
              <a:t>      </a:t>
            </a:r>
            <a:r>
              <a:rPr lang="zh-CN" altLang="en-US" sz="2800" b="1" dirty="0" smtClean="0">
                <a:solidFill>
                  <a:srgbClr val="FF0000"/>
                </a:solidFill>
              </a:rPr>
              <a:t>扩频通信技术的实现：</a:t>
            </a:r>
            <a:endParaRPr lang="zh-CN" altLang="en-US" sz="2800" b="1" dirty="0" smtClean="0">
              <a:solidFill>
                <a:srgbClr val="FF0000"/>
              </a:solidFill>
            </a:endParaRPr>
          </a:p>
          <a:p>
            <a:pPr algn="just" eaLnBrk="1" hangingPunct="1">
              <a:lnSpc>
                <a:spcPct val="150000"/>
              </a:lnSpc>
              <a:buFontTx/>
              <a:buNone/>
            </a:pPr>
            <a:r>
              <a:rPr lang="zh-CN" altLang="en-US" sz="2800" b="1" dirty="0" smtClean="0"/>
              <a:t>            在发端采用扩频码调制， </a:t>
            </a:r>
            <a:r>
              <a:rPr lang="zh-CN" altLang="en-US" sz="2800" b="1" dirty="0" smtClean="0">
                <a:solidFill>
                  <a:srgbClr val="FF5050"/>
                </a:solidFill>
              </a:rPr>
              <a:t>使信号所占的频带宽度远大于所传信息必需的带宽</a:t>
            </a:r>
            <a:endParaRPr lang="zh-CN" altLang="en-US" sz="2800" b="1" dirty="0" smtClean="0">
              <a:solidFill>
                <a:srgbClr val="FF5050"/>
              </a:solidFill>
            </a:endParaRPr>
          </a:p>
          <a:p>
            <a:pPr algn="just" eaLnBrk="1" hangingPunct="1">
              <a:lnSpc>
                <a:spcPct val="150000"/>
              </a:lnSpc>
              <a:buFontTx/>
              <a:buNone/>
            </a:pPr>
            <a:r>
              <a:rPr lang="zh-CN" altLang="en-US" sz="2800" b="1" dirty="0" smtClean="0">
                <a:solidFill>
                  <a:srgbClr val="FF5050"/>
                </a:solidFill>
              </a:rPr>
              <a:t>            </a:t>
            </a:r>
            <a:r>
              <a:rPr lang="zh-CN" altLang="en-US" sz="2800" b="1" dirty="0" smtClean="0">
                <a:solidFill>
                  <a:srgbClr val="009900"/>
                </a:solidFill>
              </a:rPr>
              <a:t>在收端采用相同的扩频码进行相关解扩以恢复所传信息数据</a:t>
            </a:r>
            <a:r>
              <a:rPr lang="zh-CN" altLang="en-US" sz="2800" b="1" dirty="0" smtClean="0"/>
              <a:t>。</a:t>
            </a:r>
            <a:endParaRPr lang="zh-CN" altLang="en-US" sz="2800" b="1" dirty="0" smtClean="0"/>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type="body" idx="4294967295"/>
          </p:nvPr>
        </p:nvSpPr>
        <p:spPr>
          <a:xfrm>
            <a:off x="467544" y="1268760"/>
            <a:ext cx="7772400" cy="5329237"/>
          </a:xfrm>
        </p:spPr>
        <p:txBody>
          <a:bodyPr/>
          <a:lstStyle/>
          <a:p>
            <a:pPr algn="just" eaLnBrk="1" hangingPunct="1">
              <a:buFontTx/>
              <a:buNone/>
            </a:pPr>
            <a:r>
              <a:rPr lang="zh-CN" altLang="en-US" sz="2800" b="1" dirty="0" smtClean="0">
                <a:solidFill>
                  <a:srgbClr val="FF5050"/>
                </a:solidFill>
              </a:rPr>
              <a:t>          </a:t>
            </a:r>
            <a:r>
              <a:rPr lang="en-US" altLang="zh-CN" sz="2800" b="1" dirty="0" smtClean="0">
                <a:solidFill>
                  <a:srgbClr val="FF5050"/>
                </a:solidFill>
              </a:rPr>
              <a:t>2</a:t>
            </a:r>
            <a:r>
              <a:rPr lang="en-US" altLang="zh-CN" sz="2800" b="1" dirty="0" smtClean="0">
                <a:solidFill>
                  <a:srgbClr val="FF5050"/>
                </a:solidFill>
              </a:rPr>
              <a:t>.</a:t>
            </a:r>
            <a:r>
              <a:rPr lang="zh-CN" altLang="en-US" sz="2800" b="1" dirty="0" smtClean="0">
                <a:solidFill>
                  <a:srgbClr val="FF5050"/>
                </a:solidFill>
              </a:rPr>
              <a:t>扩频系统的处理增益</a:t>
            </a:r>
            <a:endParaRPr lang="zh-CN" altLang="en-US" dirty="0" smtClean="0"/>
          </a:p>
          <a:p>
            <a:pPr algn="just" eaLnBrk="1" hangingPunct="1">
              <a:lnSpc>
                <a:spcPct val="150000"/>
              </a:lnSpc>
              <a:buFontTx/>
              <a:buNone/>
            </a:pPr>
            <a:r>
              <a:rPr lang="zh-CN" altLang="en-US" dirty="0" smtClean="0"/>
              <a:t>         </a:t>
            </a:r>
            <a:r>
              <a:rPr lang="zh-CN" altLang="en-US" sz="2800" b="1" dirty="0" smtClean="0"/>
              <a:t>把</a:t>
            </a:r>
            <a:r>
              <a:rPr lang="zh-CN" altLang="en-US" sz="2800" b="1" dirty="0" smtClean="0"/>
              <a:t>扩频信号带宽</a:t>
            </a:r>
            <a:r>
              <a:rPr lang="zh-CN" altLang="en-US" sz="2800" b="1" i="1" dirty="0" smtClean="0">
                <a:solidFill>
                  <a:srgbClr val="FF5050"/>
                </a:solidFill>
              </a:rPr>
              <a:t>B</a:t>
            </a:r>
            <a:r>
              <a:rPr lang="zh-CN" altLang="en-US" sz="2800" b="1" dirty="0" smtClean="0"/>
              <a:t>与信息带宽</a:t>
            </a:r>
            <a:r>
              <a:rPr lang="zh-CN" altLang="en-US" sz="2800" b="1" i="1" dirty="0" smtClean="0">
                <a:solidFill>
                  <a:srgbClr val="FF5050"/>
                </a:solidFill>
              </a:rPr>
              <a:t>B</a:t>
            </a:r>
            <a:r>
              <a:rPr lang="zh-CN" altLang="en-US" sz="2800" b="1" i="1" baseline="-25000" dirty="0" smtClean="0">
                <a:solidFill>
                  <a:srgbClr val="FF5050"/>
                </a:solidFill>
              </a:rPr>
              <a:t>m</a:t>
            </a:r>
            <a:r>
              <a:rPr lang="zh-CN" altLang="en-US" sz="2800" b="1" dirty="0" smtClean="0"/>
              <a:t>之比称为处理增益G</a:t>
            </a:r>
            <a:r>
              <a:rPr lang="zh-CN" altLang="en-US" sz="2800" b="1" baseline="-25000" dirty="0" smtClean="0"/>
              <a:t>P</a:t>
            </a:r>
            <a:r>
              <a:rPr lang="zh-CN" altLang="en-US" sz="2800" b="1" dirty="0" smtClean="0"/>
              <a:t>， 工程上常以分贝(</a:t>
            </a:r>
            <a:r>
              <a:rPr lang="zh-CN" altLang="en-US" sz="2800" b="1" i="1" dirty="0" smtClean="0"/>
              <a:t>dB</a:t>
            </a:r>
            <a:r>
              <a:rPr lang="zh-CN" altLang="en-US" sz="2800" b="1" dirty="0" smtClean="0"/>
              <a:t>)表示， 即</a:t>
            </a:r>
            <a:endParaRPr lang="zh-CN" altLang="en-US" sz="2800" b="1" dirty="0" smtClean="0"/>
          </a:p>
        </p:txBody>
      </p:sp>
      <p:graphicFrame>
        <p:nvGraphicFramePr>
          <p:cNvPr id="26627" name="Object 3"/>
          <p:cNvGraphicFramePr>
            <a:graphicFrameLocks noChangeAspect="1"/>
          </p:cNvGraphicFramePr>
          <p:nvPr/>
        </p:nvGraphicFramePr>
        <p:xfrm>
          <a:off x="2916238" y="3429000"/>
          <a:ext cx="2286000" cy="1127125"/>
        </p:xfrm>
        <a:graphic>
          <a:graphicData uri="http://schemas.openxmlformats.org/presentationml/2006/ole">
            <mc:AlternateContent xmlns:mc="http://schemas.openxmlformats.org/markup-compatibility/2006">
              <mc:Choice xmlns:v="urn:schemas-microsoft-com:vml" Requires="v">
                <p:oleObj spid="_x0000_s166921" name="" r:id="rId1" imgW="879475" imgH="433070" progId="Equation.3">
                  <p:embed/>
                </p:oleObj>
              </mc:Choice>
              <mc:Fallback>
                <p:oleObj name="" r:id="rId1" imgW="879475" imgH="433070" progId="Equation.3">
                  <p:embed/>
                  <p:pic>
                    <p:nvPicPr>
                      <p:cNvPr id="0" name="图片 1669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429000"/>
                        <a:ext cx="2286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p:txBody>
          <a:bodyPr/>
          <a:lstStyle/>
          <a:p>
            <a:pPr algn="l"/>
            <a:r>
              <a:rPr lang="en-US" altLang="zh-CN" sz="3200" b="1" smtClean="0"/>
              <a:t>        </a:t>
            </a:r>
            <a:r>
              <a:rPr lang="zh-CN" altLang="zh-CN" sz="3200" b="1" smtClean="0">
                <a:solidFill>
                  <a:schemeClr val="bg1"/>
                </a:solidFill>
              </a:rPr>
              <a:t>扩频抗干扰容限</a:t>
            </a:r>
            <a:endParaRPr lang="zh-CN" altLang="zh-CN" sz="3200" b="1" smtClean="0">
              <a:solidFill>
                <a:schemeClr val="bg1"/>
              </a:solidFill>
            </a:endParaRPr>
          </a:p>
        </p:txBody>
      </p:sp>
      <p:sp>
        <p:nvSpPr>
          <p:cNvPr id="27651" name="内容占位符 2"/>
          <p:cNvSpPr>
            <a:spLocks noGrp="1"/>
          </p:cNvSpPr>
          <p:nvPr>
            <p:ph idx="4294967295"/>
          </p:nvPr>
        </p:nvSpPr>
        <p:spPr/>
        <p:txBody>
          <a:bodyPr/>
          <a:lstStyle/>
          <a:p>
            <a:pPr>
              <a:buFontTx/>
              <a:buNone/>
            </a:pPr>
            <a:r>
              <a:rPr lang="zh-CN" altLang="en-US" smtClean="0"/>
              <a:t>　　系统的抗干扰容限M</a:t>
            </a:r>
            <a:r>
              <a:rPr lang="zh-CN" altLang="en-US" baseline="-25000" smtClean="0"/>
              <a:t>J</a:t>
            </a:r>
            <a:r>
              <a:rPr lang="zh-CN" altLang="en-US" smtClean="0"/>
              <a:t>定义如下：</a:t>
            </a:r>
            <a:endParaRPr lang="zh-CN" altLang="en-US" smtClean="0"/>
          </a:p>
          <a:p>
            <a:pPr>
              <a:buFontTx/>
              <a:buNone/>
            </a:pPr>
            <a:r>
              <a:rPr lang="zh-CN" altLang="en-US" smtClean="0"/>
              <a:t>　　　　 </a:t>
            </a:r>
            <a:endParaRPr lang="zh-CN" altLang="en-US" smtClean="0"/>
          </a:p>
          <a:p>
            <a:pPr>
              <a:buFontTx/>
              <a:buNone/>
            </a:pPr>
            <a:endParaRPr lang="zh-CN" altLang="en-US" smtClean="0"/>
          </a:p>
          <a:p>
            <a:pPr>
              <a:buFontTx/>
              <a:buNone/>
            </a:pPr>
            <a:r>
              <a:rPr lang="zh-CN" altLang="en-US" smtClean="0"/>
              <a:t>         式中：（S/N）=  输出端的信噪比，</a:t>
            </a:r>
            <a:endParaRPr lang="zh-CN" altLang="en-US" smtClean="0"/>
          </a:p>
          <a:p>
            <a:pPr>
              <a:buFontTx/>
              <a:buNone/>
            </a:pPr>
            <a:r>
              <a:rPr lang="zh-CN" altLang="en-US" smtClean="0"/>
              <a:t>                 L</a:t>
            </a:r>
            <a:r>
              <a:rPr lang="zh-CN" altLang="en-US" baseline="-25000" smtClean="0"/>
              <a:t>S</a:t>
            </a:r>
            <a:r>
              <a:rPr lang="zh-CN" altLang="en-US" smtClean="0"/>
              <a:t>     = 系统损耗</a:t>
            </a:r>
            <a:endParaRPr lang="zh-CN" altLang="en-US" smtClean="0"/>
          </a:p>
          <a:p>
            <a:pPr>
              <a:buFontTx/>
              <a:buNone/>
            </a:pPr>
            <a:r>
              <a:rPr lang="zh-CN" altLang="en-US" smtClean="0"/>
              <a:t> </a:t>
            </a:r>
            <a:endParaRPr lang="zh-CN" altLang="en-US" smtClean="0"/>
          </a:p>
          <a:p>
            <a:pPr>
              <a:buFontTx/>
              <a:buNone/>
            </a:pPr>
            <a:r>
              <a:rPr lang="zh-CN" altLang="en-US" smtClean="0"/>
              <a:t>　　</a:t>
            </a:r>
            <a:endParaRPr lang="zh-CN" altLang="en-US" smtClean="0"/>
          </a:p>
        </p:txBody>
      </p:sp>
      <p:pic>
        <p:nvPicPr>
          <p:cNvPr id="27652" name="图片 3" descr="http://www.stcsm.gov.cn/learning/lesson/xinxi/20010706/image/gongshi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2425" y="2349500"/>
            <a:ext cx="335756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180340" y="1196975"/>
            <a:ext cx="8933180" cy="4977130"/>
          </a:xfrm>
        </p:spPr>
        <p:txBody>
          <a:bodyPr/>
          <a:lstStyle/>
          <a:p>
            <a:pPr lvl="1">
              <a:lnSpc>
                <a:spcPct val="110000"/>
              </a:lnSpc>
            </a:pPr>
            <a:r>
              <a:rPr lang="zh-CN" altLang="en-US" b="1" dirty="0" smtClean="0">
                <a:latin typeface="方正大黑简体" pitchFamily="2" charset="-122"/>
                <a:ea typeface="方正大黑简体" pitchFamily="2" charset="-122"/>
              </a:rPr>
              <a:t>    目前，最基本的展宽频谱的方法有两种：</a:t>
            </a:r>
            <a:endParaRPr lang="en-US" altLang="zh-CN" b="1" dirty="0" smtClean="0">
              <a:latin typeface="方正大黑简体" pitchFamily="2" charset="-122"/>
              <a:ea typeface="方正大黑简体" pitchFamily="2" charset="-122"/>
            </a:endParaRPr>
          </a:p>
          <a:p>
            <a:pPr lvl="1">
              <a:lnSpc>
                <a:spcPct val="110000"/>
              </a:lnSpc>
              <a:buFont typeface="Wingdings" panose="05000000000000000000" pitchFamily="2" charset="2"/>
              <a:buNone/>
            </a:pPr>
            <a:r>
              <a:rPr lang="zh-CN" altLang="en-US" b="1" dirty="0" smtClean="0">
                <a:latin typeface="方正大黑简体" pitchFamily="2" charset="-122"/>
                <a:ea typeface="方正大黑简体" pitchFamily="2" charset="-122"/>
              </a:rPr>
              <a:t>    ① 直接序列调制，简称直接扩频</a:t>
            </a:r>
            <a:r>
              <a:rPr lang="en-US" altLang="zh-CN" b="1" dirty="0" smtClean="0">
                <a:latin typeface="方正大黑简体" pitchFamily="2" charset="-122"/>
                <a:ea typeface="方正大黑简体" pitchFamily="2" charset="-122"/>
              </a:rPr>
              <a:t>(DS)</a:t>
            </a:r>
            <a:r>
              <a:rPr lang="zh-CN" altLang="en-US" b="1" dirty="0" smtClean="0">
                <a:latin typeface="方正大黑简体" pitchFamily="2" charset="-122"/>
                <a:ea typeface="方正大黑简体" pitchFamily="2" charset="-122"/>
              </a:rPr>
              <a:t>，这种方法采用比特率非常高的数字编码的随机序列去调制载波，使信号带宽远大于原始信号带宽；</a:t>
            </a:r>
            <a:endParaRPr lang="en-US" altLang="zh-CN" b="1" dirty="0" smtClean="0">
              <a:latin typeface="方正大黑简体" pitchFamily="2" charset="-122"/>
              <a:ea typeface="方正大黑简体" pitchFamily="2" charset="-122"/>
            </a:endParaRPr>
          </a:p>
          <a:p>
            <a:pPr lvl="1">
              <a:lnSpc>
                <a:spcPct val="110000"/>
              </a:lnSpc>
              <a:buFont typeface="Wingdings" panose="05000000000000000000" pitchFamily="2" charset="2"/>
              <a:buNone/>
            </a:pPr>
            <a:r>
              <a:rPr lang="zh-CN" altLang="en-US" b="1" dirty="0" smtClean="0">
                <a:latin typeface="方正大黑简体" pitchFamily="2" charset="-122"/>
                <a:ea typeface="方正大黑简体" pitchFamily="2" charset="-122"/>
              </a:rPr>
              <a:t>    ② 频率跳变调制，简称跳频</a:t>
            </a:r>
            <a:r>
              <a:rPr lang="en-US" altLang="zh-CN" b="1" dirty="0" smtClean="0">
                <a:latin typeface="方正大黑简体" pitchFamily="2" charset="-122"/>
                <a:ea typeface="方正大黑简体" pitchFamily="2" charset="-122"/>
              </a:rPr>
              <a:t>(FH)</a:t>
            </a:r>
            <a:r>
              <a:rPr lang="zh-CN" altLang="en-US" b="1" dirty="0" smtClean="0">
                <a:latin typeface="方正大黑简体" pitchFamily="2" charset="-122"/>
                <a:ea typeface="方正大黑简体" pitchFamily="2" charset="-122"/>
              </a:rPr>
              <a:t>，这种方法则是用较低速率编码序列的指令去控制载波的中心频率，使其离散地在一个给定频带内跳变，形成一个宽带的离散频率谱。</a:t>
            </a:r>
            <a:endParaRPr lang="en-US" altLang="zh-CN" b="1" dirty="0" smtClean="0">
              <a:latin typeface="方正大黑简体" pitchFamily="2" charset="-122"/>
              <a:ea typeface="方正大黑简体" pitchFamily="2" charset="-122"/>
            </a:endParaRPr>
          </a:p>
          <a:p>
            <a:pPr lvl="1">
              <a:lnSpc>
                <a:spcPct val="110000"/>
              </a:lnSpc>
            </a:pPr>
            <a:r>
              <a:rPr lang="zh-CN" altLang="en-US" b="1" dirty="0" smtClean="0">
                <a:latin typeface="方正大黑简体" pitchFamily="2" charset="-122"/>
                <a:ea typeface="方正大黑简体" pitchFamily="2" charset="-122"/>
              </a:rPr>
              <a:t>    对于上述基本调制方法还可以进行不同的组合，形成各种混合系统，比如跳频</a:t>
            </a:r>
            <a:r>
              <a:rPr lang="en-US" altLang="zh-CN" b="1" dirty="0" smtClean="0">
                <a:latin typeface="方正大黑简体" pitchFamily="2" charset="-122"/>
                <a:ea typeface="方正大黑简体" pitchFamily="2" charset="-122"/>
              </a:rPr>
              <a:t>/</a:t>
            </a:r>
            <a:r>
              <a:rPr lang="zh-CN" altLang="en-US" b="1" dirty="0" smtClean="0">
                <a:latin typeface="方正大黑简体" pitchFamily="2" charset="-122"/>
                <a:ea typeface="方正大黑简体" pitchFamily="2" charset="-122"/>
              </a:rPr>
              <a:t>直扩系统等。</a:t>
            </a:r>
            <a:endParaRPr lang="zh-CN" altLang="en-US" b="1" dirty="0" smtClean="0">
              <a:latin typeface="方正大黑简体" pitchFamily="2" charset="-122"/>
              <a:ea typeface="方正大黑简体" pitchFamily="2" charset="-122"/>
            </a:endParaRPr>
          </a:p>
        </p:txBody>
      </p:sp>
      <p:sp>
        <p:nvSpPr>
          <p:cNvPr id="2867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7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7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7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7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8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6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0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10"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11"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8712" name="标题 1"/>
          <p:cNvSpPr>
            <a:spLocks noGrp="1"/>
          </p:cNvSpPr>
          <p:nvPr>
            <p:ph type="title"/>
          </p:nvPr>
        </p:nvSpPr>
        <p:spPr>
          <a:xfrm>
            <a:off x="819150" y="285750"/>
            <a:ext cx="8110538" cy="928688"/>
          </a:xfrm>
        </p:spPr>
        <p:txBody>
          <a:bodyPr/>
          <a:lstStyle/>
          <a:p>
            <a:pPr algn="l"/>
            <a:r>
              <a:rPr lang="en-US" altLang="zh-CN" sz="2800" b="1" dirty="0" smtClean="0"/>
              <a:t>3.4.2 </a:t>
            </a:r>
            <a:r>
              <a:rPr lang="zh-CN" altLang="zh-CN" sz="2800" b="1" dirty="0"/>
              <a:t>扩频技术的分类</a:t>
            </a:r>
            <a:endParaRPr lang="zh-CN" altLang="zh-CN" sz="2800" b="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63500" y="764540"/>
            <a:ext cx="8840470" cy="4977130"/>
          </a:xfrm>
        </p:spPr>
        <p:txBody>
          <a:bodyPr/>
          <a:lstStyle/>
          <a:p>
            <a:pPr lvl="1"/>
            <a:r>
              <a:rPr lang="en-US" altLang="zh-CN" b="1" dirty="0" smtClean="0">
                <a:latin typeface="方正大黑简体" pitchFamily="2" charset="-122"/>
                <a:ea typeface="方正大黑简体" pitchFamily="2" charset="-122"/>
              </a:rPr>
              <a:t>   </a:t>
            </a:r>
            <a:r>
              <a:rPr lang="zh-CN" altLang="zh-CN" b="1" dirty="0" smtClean="0">
                <a:latin typeface="方正大黑简体" pitchFamily="2" charset="-122"/>
                <a:ea typeface="方正大黑简体" pitchFamily="2" charset="-122"/>
              </a:rPr>
              <a:t>扩频系统有以下特点：</a:t>
            </a:r>
            <a:endParaRPr lang="zh-CN" altLang="zh-CN" b="1" dirty="0" smtClean="0">
              <a:latin typeface="方正大黑简体" pitchFamily="2" charset="-122"/>
              <a:ea typeface="方正大黑简体" pitchFamily="2" charset="-122"/>
            </a:endParaRPr>
          </a:p>
          <a:p>
            <a:pPr lvl="2">
              <a:buFont typeface="Wingdings" panose="05000000000000000000" pitchFamily="2" charset="2"/>
              <a:buNone/>
            </a:pPr>
            <a:r>
              <a:rPr lang="zh-CN" altLang="zh-CN" sz="2800" b="1" dirty="0" smtClean="0">
                <a:latin typeface="方正大黑简体" pitchFamily="2" charset="-122"/>
                <a:ea typeface="方正大黑简体" pitchFamily="2" charset="-122"/>
              </a:rPr>
              <a:t>① 具有选择地址（用户）的能力。</a:t>
            </a:r>
            <a:endParaRPr lang="zh-CN" altLang="zh-CN" sz="2800" b="1" dirty="0" smtClean="0">
              <a:latin typeface="方正大黑简体" pitchFamily="2" charset="-122"/>
              <a:ea typeface="方正大黑简体" pitchFamily="2" charset="-122"/>
            </a:endParaRPr>
          </a:p>
          <a:p>
            <a:pPr lvl="2">
              <a:buFont typeface="Wingdings" panose="05000000000000000000" pitchFamily="2" charset="2"/>
              <a:buNone/>
            </a:pPr>
            <a:r>
              <a:rPr lang="zh-CN" altLang="zh-CN" sz="2800" b="1" dirty="0" smtClean="0">
                <a:latin typeface="方正大黑简体" pitchFamily="2" charset="-122"/>
                <a:ea typeface="方正大黑简体" pitchFamily="2" charset="-122"/>
              </a:rPr>
              <a:t>② 信号的功率谱密度较低，所以信号具有较好的隐蔽性并且功率污染较小。</a:t>
            </a:r>
            <a:endParaRPr lang="zh-CN" altLang="zh-CN" sz="2800" b="1" dirty="0" smtClean="0">
              <a:latin typeface="方正大黑简体" pitchFamily="2" charset="-122"/>
              <a:ea typeface="方正大黑简体" pitchFamily="2" charset="-122"/>
            </a:endParaRPr>
          </a:p>
          <a:p>
            <a:pPr lvl="2">
              <a:buFont typeface="Wingdings" panose="05000000000000000000" pitchFamily="2" charset="2"/>
              <a:buNone/>
            </a:pPr>
            <a:r>
              <a:rPr lang="zh-CN" altLang="zh-CN" sz="2800" b="1" dirty="0" smtClean="0">
                <a:latin typeface="方正大黑简体" pitchFamily="2" charset="-122"/>
                <a:ea typeface="方正大黑简体" pitchFamily="2" charset="-122"/>
              </a:rPr>
              <a:t>③ 比较容易进行数字加密，防止窃听。</a:t>
            </a:r>
            <a:endParaRPr lang="zh-CN" altLang="zh-CN" sz="2800" b="1" dirty="0" smtClean="0">
              <a:latin typeface="方正大黑简体" pitchFamily="2" charset="-122"/>
              <a:ea typeface="方正大黑简体" pitchFamily="2" charset="-122"/>
            </a:endParaRPr>
          </a:p>
          <a:p>
            <a:pPr lvl="2">
              <a:buFont typeface="Wingdings" panose="05000000000000000000" pitchFamily="2" charset="2"/>
              <a:buNone/>
            </a:pPr>
            <a:r>
              <a:rPr lang="zh-CN" altLang="zh-CN" sz="2800" b="1" dirty="0" smtClean="0">
                <a:latin typeface="方正大黑简体" pitchFamily="2" charset="-122"/>
                <a:ea typeface="方正大黑简体" pitchFamily="2" charset="-122"/>
              </a:rPr>
              <a:t>④ 在共用信道中能实现码分多址复用。</a:t>
            </a:r>
            <a:endParaRPr lang="zh-CN" altLang="zh-CN" sz="2800" b="1" dirty="0" smtClean="0">
              <a:latin typeface="方正大黑简体" pitchFamily="2" charset="-122"/>
              <a:ea typeface="方正大黑简体" pitchFamily="2" charset="-122"/>
            </a:endParaRPr>
          </a:p>
          <a:p>
            <a:pPr lvl="2">
              <a:buFont typeface="Wingdings" panose="05000000000000000000" pitchFamily="2" charset="2"/>
              <a:buNone/>
            </a:pPr>
            <a:r>
              <a:rPr lang="zh-CN" altLang="zh-CN" sz="2800" b="1" dirty="0" smtClean="0">
                <a:latin typeface="方正大黑简体" pitchFamily="2" charset="-122"/>
                <a:ea typeface="方正大黑简体" pitchFamily="2" charset="-122"/>
              </a:rPr>
              <a:t>⑤ 有很强的抗干扰性，可以在较低的信噪比条件下保证系统的传输质量。</a:t>
            </a:r>
            <a:endParaRPr lang="zh-CN" altLang="zh-CN" sz="2800" b="1" dirty="0" smtClean="0">
              <a:latin typeface="方正大黑简体" pitchFamily="2" charset="-122"/>
              <a:ea typeface="方正大黑简体" pitchFamily="2" charset="-122"/>
            </a:endParaRPr>
          </a:p>
          <a:p>
            <a:pPr lvl="2">
              <a:buFont typeface="Wingdings" panose="05000000000000000000" pitchFamily="2" charset="2"/>
              <a:buNone/>
            </a:pPr>
            <a:r>
              <a:rPr lang="zh-CN" altLang="zh-CN" sz="2800" b="1" dirty="0" smtClean="0">
                <a:latin typeface="方正大黑简体" pitchFamily="2" charset="-122"/>
                <a:ea typeface="方正大黑简体" pitchFamily="2" charset="-122"/>
              </a:rPr>
              <a:t>⑥ 抗衰落的能力强。</a:t>
            </a:r>
            <a:endParaRPr lang="zh-CN" altLang="zh-CN" sz="2800" b="1" dirty="0" smtClean="0">
              <a:latin typeface="方正大黑简体" pitchFamily="2" charset="-122"/>
              <a:ea typeface="方正大黑简体" pitchFamily="2" charset="-122"/>
            </a:endParaRPr>
          </a:p>
          <a:p>
            <a:pPr lvl="2">
              <a:buFont typeface="Wingdings" panose="05000000000000000000" pitchFamily="2" charset="2"/>
              <a:buNone/>
            </a:pPr>
            <a:r>
              <a:rPr lang="zh-CN" altLang="zh-CN" sz="2800" b="1" dirty="0" smtClean="0">
                <a:latin typeface="方正大黑简体" pitchFamily="2" charset="-122"/>
                <a:ea typeface="方正大黑简体" pitchFamily="2" charset="-122"/>
              </a:rPr>
              <a:t>⑦ 多用户共享相同的信道，无须进行频率规划。</a:t>
            </a:r>
            <a:endParaRPr lang="zh-CN" altLang="zh-CN" sz="2800" b="1" dirty="0" smtClean="0">
              <a:latin typeface="方正大黑简体" pitchFamily="2" charset="-122"/>
              <a:ea typeface="方正大黑简体" pitchFamily="2" charset="-122"/>
            </a:endParaRPr>
          </a:p>
        </p:txBody>
      </p:sp>
      <p:sp>
        <p:nvSpPr>
          <p:cNvPr id="296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4"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5"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0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2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3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3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3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34"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29735"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descr="捕获"/>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50" y="44450"/>
            <a:ext cx="9080500" cy="353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Rectangle 3"/>
          <p:cNvSpPr>
            <a:spLocks noGrp="1" noChangeArrowheads="1"/>
          </p:cNvSpPr>
          <p:nvPr>
            <p:ph type="body" idx="4294967295"/>
          </p:nvPr>
        </p:nvSpPr>
        <p:spPr>
          <a:xfrm>
            <a:off x="7674610" y="2564765"/>
            <a:ext cx="1541780" cy="818515"/>
          </a:xfrm>
        </p:spPr>
        <p:txBody>
          <a:bodyPr/>
          <a:lstStyle/>
          <a:p>
            <a:pPr eaLnBrk="1" hangingPunct="1">
              <a:lnSpc>
                <a:spcPct val="120000"/>
              </a:lnSpc>
              <a:buFontTx/>
              <a:buNone/>
            </a:pPr>
            <a:r>
              <a:rPr lang="zh-CN" altLang="en-US" sz="1800" b="1" dirty="0" smtClean="0">
                <a:solidFill>
                  <a:srgbClr val="0000CC"/>
                </a:solidFill>
              </a:rPr>
              <a:t>扩频通信</a:t>
            </a:r>
            <a:endParaRPr lang="zh-CN" altLang="en-US" sz="1800" b="1" dirty="0" smtClean="0">
              <a:solidFill>
                <a:srgbClr val="0000CC"/>
              </a:solidFill>
            </a:endParaRPr>
          </a:p>
          <a:p>
            <a:pPr eaLnBrk="1" hangingPunct="1">
              <a:lnSpc>
                <a:spcPct val="120000"/>
              </a:lnSpc>
              <a:buFontTx/>
              <a:buNone/>
            </a:pPr>
            <a:r>
              <a:rPr lang="zh-CN" altLang="en-US" sz="1800" b="1" dirty="0" smtClean="0">
                <a:solidFill>
                  <a:srgbClr val="0000CC"/>
                </a:solidFill>
              </a:rPr>
              <a:t>原理框图 </a:t>
            </a:r>
            <a:endParaRPr lang="zh-CN" altLang="en-US" sz="1800" b="1" dirty="0" smtClean="0">
              <a:solidFill>
                <a:srgbClr val="0000CC"/>
              </a:solidFill>
            </a:endParaRPr>
          </a:p>
        </p:txBody>
      </p:sp>
      <p:sp>
        <p:nvSpPr>
          <p:cNvPr id="31746" name="内容占位符 2"/>
          <p:cNvSpPr>
            <a:spLocks noGrp="1"/>
          </p:cNvSpPr>
          <p:nvPr>
            <p:custDataLst>
              <p:tags r:id="rId2"/>
            </p:custDataLst>
          </p:nvPr>
        </p:nvSpPr>
        <p:spPr>
          <a:xfrm>
            <a:off x="-36830" y="3789045"/>
            <a:ext cx="9276715" cy="288163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00000"/>
              </a:lnSpc>
              <a:buFontTx/>
              <a:buNone/>
            </a:pPr>
            <a:r>
              <a:rPr lang="zh-CN" altLang="en-US" sz="2000" dirty="0" smtClean="0"/>
              <a:t>             </a:t>
            </a:r>
            <a:r>
              <a:rPr lang="zh-CN" altLang="en-US" sz="2800" b="1" dirty="0" smtClean="0"/>
              <a:t>一般的无线扩频通信系统都要进行三次调制</a:t>
            </a:r>
            <a:endParaRPr lang="zh-CN" altLang="en-US" sz="2800" b="1" dirty="0" smtClean="0"/>
          </a:p>
          <a:p>
            <a:pPr>
              <a:lnSpc>
                <a:spcPct val="100000"/>
              </a:lnSpc>
              <a:buFontTx/>
              <a:buNone/>
            </a:pPr>
            <a:r>
              <a:rPr lang="zh-CN" altLang="en-US" sz="2800" b="1" dirty="0" smtClean="0"/>
              <a:t>            1.</a:t>
            </a:r>
            <a:r>
              <a:rPr lang="en-US" altLang="zh-CN" sz="2800" b="1" dirty="0" smtClean="0"/>
              <a:t> </a:t>
            </a:r>
            <a:r>
              <a:rPr lang="zh-CN" altLang="en-US" sz="2800" b="1" dirty="0" smtClean="0"/>
              <a:t>信息调制，将信息变为数字信号</a:t>
            </a:r>
            <a:endParaRPr lang="zh-CN" altLang="en-US" sz="2800" b="1" dirty="0" smtClean="0"/>
          </a:p>
          <a:p>
            <a:pPr>
              <a:lnSpc>
                <a:spcPct val="100000"/>
              </a:lnSpc>
              <a:buFontTx/>
              <a:buNone/>
            </a:pPr>
            <a:r>
              <a:rPr lang="zh-CN" altLang="en-US" sz="2800" b="1" dirty="0" smtClean="0"/>
              <a:t>            2.</a:t>
            </a:r>
            <a:r>
              <a:rPr lang="en-US" altLang="zh-CN" sz="2800" b="1" dirty="0" smtClean="0"/>
              <a:t> </a:t>
            </a:r>
            <a:r>
              <a:rPr lang="zh-CN" altLang="en-US" sz="2800" b="1" dirty="0" smtClean="0"/>
              <a:t>扩频调制</a:t>
            </a:r>
            <a:endParaRPr lang="zh-CN" altLang="en-US" sz="2800" b="1" dirty="0" smtClean="0"/>
          </a:p>
          <a:p>
            <a:pPr>
              <a:lnSpc>
                <a:spcPct val="100000"/>
              </a:lnSpc>
              <a:buFontTx/>
              <a:buNone/>
            </a:pPr>
            <a:r>
              <a:rPr lang="zh-CN" altLang="en-US" sz="2800" b="1" dirty="0" smtClean="0"/>
              <a:t>            3.  射频调制。</a:t>
            </a:r>
            <a:endParaRPr lang="zh-CN" altLang="en-US" sz="2800" b="1" dirty="0" smtClean="0"/>
          </a:p>
          <a:p>
            <a:pPr>
              <a:lnSpc>
                <a:spcPct val="100000"/>
              </a:lnSpc>
              <a:buFontTx/>
              <a:buNone/>
            </a:pPr>
            <a:r>
              <a:rPr lang="zh-CN" altLang="en-US" sz="2800" b="1" dirty="0" smtClean="0"/>
              <a:t>            接收端有相应的射频解调，扩频解调和信息解调。</a:t>
            </a:r>
            <a:endParaRPr lang="zh-CN" altLang="en-US" sz="2800" b="1" dirty="0" smtClean="0"/>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467360" y="692785"/>
            <a:ext cx="8365490" cy="4752340"/>
          </a:xfrm>
        </p:spPr>
        <p:txBody>
          <a:bodyPr/>
          <a:lstStyle/>
          <a:p>
            <a:pPr algn="just" eaLnBrk="1" hangingPunct="1">
              <a:lnSpc>
                <a:spcPct val="150000"/>
              </a:lnSpc>
              <a:buFontTx/>
              <a:buNone/>
            </a:pPr>
            <a:r>
              <a:rPr lang="zh-CN" altLang="en-US" sz="1800" i="1" dirty="0" smtClean="0"/>
              <a:t>         </a:t>
            </a:r>
            <a:r>
              <a:rPr lang="en-US" altLang="zh-CN" b="1" dirty="0" smtClean="0"/>
              <a:t>1.</a:t>
            </a:r>
            <a:r>
              <a:rPr lang="zh-CN" altLang="en-US" b="1" dirty="0" smtClean="0"/>
              <a:t>直接序列(DS)扩频</a:t>
            </a:r>
            <a:endParaRPr lang="zh-CN" altLang="en-US" b="1" dirty="0" smtClean="0"/>
          </a:p>
          <a:p>
            <a:pPr algn="just" eaLnBrk="1" hangingPunct="1">
              <a:lnSpc>
                <a:spcPct val="150000"/>
              </a:lnSpc>
              <a:buFontTx/>
              <a:buNone/>
            </a:pPr>
            <a:r>
              <a:rPr lang="zh-CN" altLang="en-US" b="1" dirty="0" smtClean="0"/>
              <a:t>          </a:t>
            </a:r>
            <a:r>
              <a:rPr lang="zh-CN" altLang="en-US" sz="2800" b="1" dirty="0" smtClean="0"/>
              <a:t>发送端直接用具有</a:t>
            </a:r>
            <a:r>
              <a:rPr lang="zh-CN" altLang="en-US" sz="2800" b="1" dirty="0" smtClean="0">
                <a:solidFill>
                  <a:srgbClr val="FF0000"/>
                </a:solidFill>
              </a:rPr>
              <a:t>高码率的扩频码序列</a:t>
            </a:r>
            <a:r>
              <a:rPr lang="zh-CN" altLang="en-US" sz="2800" b="1" dirty="0" smtClean="0"/>
              <a:t>在发端去扩展信号的频谱。 </a:t>
            </a:r>
            <a:endParaRPr lang="en-US" altLang="zh-CN" sz="2800" b="1" dirty="0" smtClean="0"/>
          </a:p>
          <a:p>
            <a:pPr algn="just" eaLnBrk="1" hangingPunct="1">
              <a:lnSpc>
                <a:spcPct val="150000"/>
              </a:lnSpc>
              <a:buFontTx/>
              <a:buNone/>
            </a:pPr>
            <a:r>
              <a:rPr lang="en-US" altLang="zh-CN" sz="2800" b="1" dirty="0" smtClean="0">
                <a:solidFill>
                  <a:srgbClr val="009900"/>
                </a:solidFill>
              </a:rPr>
              <a:t>           </a:t>
            </a:r>
            <a:r>
              <a:rPr lang="zh-CN" altLang="en-US" sz="2800" b="1" dirty="0" smtClean="0"/>
              <a:t>在接收端， 用</a:t>
            </a:r>
            <a:r>
              <a:rPr lang="zh-CN" altLang="en-US" sz="2800" b="1" dirty="0" smtClean="0">
                <a:solidFill>
                  <a:srgbClr val="0000FF"/>
                </a:solidFill>
              </a:rPr>
              <a:t>相同</a:t>
            </a:r>
            <a:r>
              <a:rPr lang="zh-CN" altLang="en-US" sz="2800" b="1" dirty="0" smtClean="0"/>
              <a:t>的扩频码序列去进行解扩， 把展宽的扩频信号还原成原始的信息。</a:t>
            </a:r>
            <a:endParaRPr lang="zh-CN" altLang="en-US" sz="2800" b="1" dirty="0" smtClean="0"/>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p:nvPr/>
        </p:nvGrpSpPr>
        <p:grpSpPr bwMode="auto">
          <a:xfrm>
            <a:off x="226060" y="260985"/>
            <a:ext cx="8768715" cy="6227445"/>
            <a:chOff x="0" y="1"/>
            <a:chExt cx="4798" cy="2928"/>
          </a:xfrm>
        </p:grpSpPr>
        <p:sp>
          <p:nvSpPr>
            <p:cNvPr id="33795" name="Rectangle 3"/>
            <p:cNvSpPr>
              <a:spLocks noChangeArrowheads="1"/>
            </p:cNvSpPr>
            <p:nvPr/>
          </p:nvSpPr>
          <p:spPr bwMode="auto">
            <a:xfrm>
              <a:off x="0" y="1"/>
              <a:ext cx="4798" cy="2928"/>
            </a:xfrm>
            <a:prstGeom prst="rect">
              <a:avLst/>
            </a:prstGeom>
            <a:solidFill>
              <a:schemeClr val="bg1"/>
            </a:solidFill>
            <a:ln w="9525">
              <a:solidFill>
                <a:srgbClr val="FF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endParaRPr lang="zh-CN" altLang="zh-CN" sz="1800">
                <a:solidFill>
                  <a:srgbClr val="FF9933"/>
                </a:solidFill>
              </a:endParaRPr>
            </a:p>
          </p:txBody>
        </p:sp>
        <p:grpSp>
          <p:nvGrpSpPr>
            <p:cNvPr id="33796" name="Group 4"/>
            <p:cNvGrpSpPr/>
            <p:nvPr/>
          </p:nvGrpSpPr>
          <p:grpSpPr bwMode="auto">
            <a:xfrm>
              <a:off x="1563" y="225"/>
              <a:ext cx="742" cy="737"/>
              <a:chOff x="0" y="42"/>
              <a:chExt cx="742" cy="737"/>
            </a:xfrm>
          </p:grpSpPr>
          <p:sp>
            <p:nvSpPr>
              <p:cNvPr id="33860" name="Line 5"/>
              <p:cNvSpPr>
                <a:spLocks noChangeShapeType="1"/>
              </p:cNvSpPr>
              <p:nvPr/>
            </p:nvSpPr>
            <p:spPr bwMode="auto">
              <a:xfrm>
                <a:off x="0" y="683"/>
                <a:ext cx="34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1" name="AutoShape 6"/>
              <p:cNvSpPr>
                <a:spLocks noChangeArrowheads="1"/>
              </p:cNvSpPr>
              <p:nvPr/>
            </p:nvSpPr>
            <p:spPr bwMode="auto">
              <a:xfrm>
                <a:off x="347" y="588"/>
                <a:ext cx="155" cy="191"/>
              </a:xfrm>
              <a:prstGeom prst="flowChartSummingJunction">
                <a:avLst/>
              </a:prstGeom>
              <a:solidFill>
                <a:srgbClr val="FF6600"/>
              </a:solidFill>
              <a:ln w="9525">
                <a:solidFill>
                  <a:schemeClr val="tx1"/>
                </a:solidFill>
                <a:round/>
              </a:ln>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62" name="Line 7"/>
              <p:cNvSpPr>
                <a:spLocks noChangeShapeType="1"/>
              </p:cNvSpPr>
              <p:nvPr/>
            </p:nvSpPr>
            <p:spPr bwMode="auto">
              <a:xfrm>
                <a:off x="424" y="30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3" name="Text Box 8"/>
              <p:cNvSpPr txBox="1">
                <a:spLocks noChangeArrowheads="1"/>
              </p:cNvSpPr>
              <p:nvPr/>
            </p:nvSpPr>
            <p:spPr bwMode="auto">
              <a:xfrm>
                <a:off x="121" y="42"/>
                <a:ext cx="62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50000"/>
                  </a:spcBef>
                  <a:buFontTx/>
                  <a:buNone/>
                </a:pPr>
                <a:r>
                  <a:rPr lang="zh-CN" altLang="zh-CN" sz="2000"/>
                  <a:t>扩频码</a:t>
                </a:r>
                <a:endParaRPr lang="zh-CN" altLang="zh-CN" sz="2000"/>
              </a:p>
            </p:txBody>
          </p:sp>
        </p:grpSp>
        <p:grpSp>
          <p:nvGrpSpPr>
            <p:cNvPr id="33797" name="Group 9"/>
            <p:cNvGrpSpPr/>
            <p:nvPr/>
          </p:nvGrpSpPr>
          <p:grpSpPr bwMode="auto">
            <a:xfrm>
              <a:off x="2306" y="2159"/>
              <a:ext cx="621" cy="646"/>
              <a:chOff x="0" y="0"/>
              <a:chExt cx="621" cy="646"/>
            </a:xfrm>
          </p:grpSpPr>
          <p:sp>
            <p:nvSpPr>
              <p:cNvPr id="33856" name="Text Box 10"/>
              <p:cNvSpPr txBox="1">
                <a:spLocks noChangeArrowheads="1"/>
              </p:cNvSpPr>
              <p:nvPr/>
            </p:nvSpPr>
            <p:spPr bwMode="auto">
              <a:xfrm>
                <a:off x="0" y="459"/>
                <a:ext cx="62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50000"/>
                  </a:spcBef>
                  <a:buFontTx/>
                  <a:buNone/>
                </a:pPr>
                <a:r>
                  <a:rPr lang="zh-CN" altLang="zh-CN" sz="2000"/>
                  <a:t>扩频码</a:t>
                </a:r>
                <a:endParaRPr lang="zh-CN" altLang="zh-CN" sz="2000"/>
              </a:p>
            </p:txBody>
          </p:sp>
          <p:sp>
            <p:nvSpPr>
              <p:cNvPr id="33857" name="AutoShape 11"/>
              <p:cNvSpPr>
                <a:spLocks noChangeArrowheads="1"/>
              </p:cNvSpPr>
              <p:nvPr/>
            </p:nvSpPr>
            <p:spPr bwMode="auto">
              <a:xfrm>
                <a:off x="259" y="0"/>
                <a:ext cx="153" cy="191"/>
              </a:xfrm>
              <a:prstGeom prst="flowChartSummingJunction">
                <a:avLst/>
              </a:prstGeom>
              <a:solidFill>
                <a:srgbClr val="FF6600"/>
              </a:solidFill>
              <a:ln w="9525">
                <a:solidFill>
                  <a:schemeClr val="tx1"/>
                </a:solidFill>
                <a:round/>
              </a:ln>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58" name="Line 12"/>
              <p:cNvSpPr>
                <a:spLocks noChangeShapeType="1"/>
              </p:cNvSpPr>
              <p:nvPr/>
            </p:nvSpPr>
            <p:spPr bwMode="auto">
              <a:xfrm flipH="1" flipV="1">
                <a:off x="345" y="208"/>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9" name="Line 13"/>
              <p:cNvSpPr>
                <a:spLocks noChangeShapeType="1"/>
              </p:cNvSpPr>
              <p:nvPr/>
            </p:nvSpPr>
            <p:spPr bwMode="auto">
              <a:xfrm flipH="1">
                <a:off x="28" y="95"/>
                <a:ext cx="231"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3798" name="Group 14"/>
            <p:cNvGrpSpPr/>
            <p:nvPr/>
          </p:nvGrpSpPr>
          <p:grpSpPr bwMode="auto">
            <a:xfrm>
              <a:off x="1281" y="2137"/>
              <a:ext cx="1054" cy="187"/>
              <a:chOff x="0" y="46"/>
              <a:chExt cx="1054" cy="187"/>
            </a:xfrm>
          </p:grpSpPr>
          <p:sp>
            <p:nvSpPr>
              <p:cNvPr id="33854" name="Rectangle 15"/>
              <p:cNvSpPr>
                <a:spLocks noChangeArrowheads="1"/>
              </p:cNvSpPr>
              <p:nvPr/>
            </p:nvSpPr>
            <p:spPr bwMode="auto">
              <a:xfrm>
                <a:off x="254" y="46"/>
                <a:ext cx="800" cy="187"/>
              </a:xfrm>
              <a:prstGeom prst="rect">
                <a:avLst/>
              </a:prstGeom>
              <a:solidFill>
                <a:srgbClr val="5F85A1"/>
              </a:solidFill>
              <a:ln w="9525">
                <a:solidFill>
                  <a:schemeClr val="tx1"/>
                </a:solidFill>
                <a:miter lim="800000"/>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50000"/>
                  </a:spcBef>
                  <a:buFontTx/>
                  <a:buNone/>
                </a:pPr>
                <a:r>
                  <a:rPr lang="zh-CN" altLang="zh-CN" sz="2000">
                    <a:solidFill>
                      <a:schemeClr val="bg1"/>
                    </a:solidFill>
                  </a:rPr>
                  <a:t>信号合并</a:t>
                </a:r>
                <a:endParaRPr lang="zh-CN" altLang="zh-CN" sz="2000">
                  <a:solidFill>
                    <a:schemeClr val="bg1"/>
                  </a:solidFill>
                </a:endParaRPr>
              </a:p>
            </p:txBody>
          </p:sp>
          <p:sp>
            <p:nvSpPr>
              <p:cNvPr id="33855" name="Line 16"/>
              <p:cNvSpPr>
                <a:spLocks noChangeShapeType="1"/>
              </p:cNvSpPr>
              <p:nvPr/>
            </p:nvSpPr>
            <p:spPr bwMode="auto">
              <a:xfrm flipH="1">
                <a:off x="0" y="118"/>
                <a:ext cx="26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3799" name="Group 17"/>
            <p:cNvGrpSpPr/>
            <p:nvPr/>
          </p:nvGrpSpPr>
          <p:grpSpPr bwMode="auto">
            <a:xfrm>
              <a:off x="3181" y="819"/>
              <a:ext cx="385" cy="1232"/>
              <a:chOff x="0" y="0"/>
              <a:chExt cx="385" cy="1232"/>
            </a:xfrm>
          </p:grpSpPr>
          <p:sp>
            <p:nvSpPr>
              <p:cNvPr id="33851" name="AutoShape 18"/>
              <p:cNvSpPr>
                <a:spLocks noChangeArrowheads="1"/>
              </p:cNvSpPr>
              <p:nvPr/>
            </p:nvSpPr>
            <p:spPr bwMode="auto">
              <a:xfrm flipV="1">
                <a:off x="0" y="0"/>
                <a:ext cx="269" cy="3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4419 h 21600"/>
                  <a:gd name="T20" fmla="*/ 18549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9966"/>
              </a:solidFill>
              <a:ln w="9525" cap="flat" cmpd="sng">
                <a:solidFill>
                  <a:schemeClr val="tx1"/>
                </a:solidFill>
                <a:miter lim="800000"/>
              </a:ln>
            </p:spPr>
            <p:txBody>
              <a:bodyPr anchor="ctr">
                <a:spAutoFit/>
              </a:bodyPr>
              <a:lstStyle/>
              <a:p>
                <a:endParaRPr lang="zh-CN" altLang="en-US"/>
              </a:p>
            </p:txBody>
          </p:sp>
          <p:sp>
            <p:nvSpPr>
              <p:cNvPr id="33852" name="AutoShape 19"/>
              <p:cNvSpPr>
                <a:spLocks noChangeArrowheads="1"/>
              </p:cNvSpPr>
              <p:nvPr/>
            </p:nvSpPr>
            <p:spPr bwMode="auto">
              <a:xfrm>
                <a:off x="38" y="430"/>
                <a:ext cx="347" cy="383"/>
              </a:xfrm>
              <a:prstGeom prst="flowChartOr">
                <a:avLst/>
              </a:prstGeom>
              <a:solidFill>
                <a:srgbClr val="FF6600"/>
              </a:solidFill>
              <a:ln w="9525">
                <a:solidFill>
                  <a:schemeClr val="tx1"/>
                </a:solidFill>
                <a:round/>
              </a:ln>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53" name="AutoShape 20"/>
              <p:cNvSpPr>
                <a:spLocks noChangeArrowheads="1"/>
              </p:cNvSpPr>
              <p:nvPr/>
            </p:nvSpPr>
            <p:spPr bwMode="auto">
              <a:xfrm>
                <a:off x="135" y="898"/>
                <a:ext cx="153" cy="334"/>
              </a:xfrm>
              <a:prstGeom prst="downArrow">
                <a:avLst>
                  <a:gd name="adj1" fmla="val 50000"/>
                  <a:gd name="adj2" fmla="val 54575"/>
                </a:avLst>
              </a:prstGeom>
              <a:solidFill>
                <a:srgbClr val="FF9966"/>
              </a:solidFill>
              <a:ln w="9525">
                <a:solidFill>
                  <a:schemeClr val="tx1"/>
                </a:solidFill>
                <a:miter lim="800000"/>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3800" name="Group 21"/>
            <p:cNvGrpSpPr/>
            <p:nvPr/>
          </p:nvGrpSpPr>
          <p:grpSpPr bwMode="auto">
            <a:xfrm>
              <a:off x="831" y="28"/>
              <a:ext cx="805" cy="904"/>
              <a:chOff x="0" y="28"/>
              <a:chExt cx="805" cy="904"/>
            </a:xfrm>
          </p:grpSpPr>
          <p:grpSp>
            <p:nvGrpSpPr>
              <p:cNvPr id="33843" name="Group 22"/>
              <p:cNvGrpSpPr/>
              <p:nvPr/>
            </p:nvGrpSpPr>
            <p:grpSpPr bwMode="auto">
              <a:xfrm>
                <a:off x="0" y="153"/>
                <a:ext cx="788" cy="779"/>
                <a:chOff x="0" y="0"/>
                <a:chExt cx="788" cy="779"/>
              </a:xfrm>
            </p:grpSpPr>
            <p:sp>
              <p:nvSpPr>
                <p:cNvPr id="33846" name="Text Box 23"/>
                <p:cNvSpPr txBox="1">
                  <a:spLocks noChangeArrowheads="1"/>
                </p:cNvSpPr>
                <p:nvPr/>
              </p:nvSpPr>
              <p:spPr bwMode="auto">
                <a:xfrm>
                  <a:off x="0" y="592"/>
                  <a:ext cx="7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50000"/>
                    </a:spcBef>
                    <a:buFontTx/>
                    <a:buNone/>
                  </a:pPr>
                  <a:r>
                    <a:rPr lang="zh-CN" altLang="zh-CN" sz="2000"/>
                    <a:t>窄带信号</a:t>
                  </a:r>
                  <a:endParaRPr lang="zh-CN" altLang="zh-CN" sz="2000"/>
                </a:p>
              </p:txBody>
            </p:sp>
            <p:grpSp>
              <p:nvGrpSpPr>
                <p:cNvPr id="33847" name="Group 24"/>
                <p:cNvGrpSpPr/>
                <p:nvPr/>
              </p:nvGrpSpPr>
              <p:grpSpPr bwMode="auto">
                <a:xfrm>
                  <a:off x="130" y="0"/>
                  <a:ext cx="526" cy="521"/>
                  <a:chOff x="0" y="0"/>
                  <a:chExt cx="624" cy="624"/>
                </a:xfrm>
              </p:grpSpPr>
              <p:sp>
                <p:nvSpPr>
                  <p:cNvPr id="33848" name="Line 25"/>
                  <p:cNvSpPr>
                    <a:spLocks noChangeShapeType="1"/>
                  </p:cNvSpPr>
                  <p:nvPr/>
                </p:nvSpPr>
                <p:spPr bwMode="auto">
                  <a:xfrm>
                    <a:off x="0" y="624"/>
                    <a:ext cx="62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33849" name="AutoShape 26"/>
                  <p:cNvSpPr>
                    <a:spLocks noChangeArrowheads="1"/>
                  </p:cNvSpPr>
                  <p:nvPr/>
                </p:nvSpPr>
                <p:spPr bwMode="auto">
                  <a:xfrm rot="-5380411">
                    <a:off x="-1" y="330"/>
                    <a:ext cx="479" cy="96"/>
                  </a:xfrm>
                  <a:prstGeom prst="flowChartDelay">
                    <a:avLst/>
                  </a:prstGeom>
                  <a:solidFill>
                    <a:srgbClr val="CC99FF"/>
                  </a:solidFill>
                  <a:ln w="9525">
                    <a:solidFill>
                      <a:schemeClr val="tx1"/>
                    </a:solidFill>
                    <a:miter lim="800000"/>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50" name="Line 27"/>
                  <p:cNvSpPr>
                    <a:spLocks noChangeShapeType="1"/>
                  </p:cNvSpPr>
                  <p:nvPr/>
                </p:nvSpPr>
                <p:spPr bwMode="auto">
                  <a:xfrm flipV="1">
                    <a:off x="240" y="0"/>
                    <a:ext cx="0"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grpSp>
          </p:grpSp>
          <p:sp>
            <p:nvSpPr>
              <p:cNvPr id="33844" name="Text Box 28"/>
              <p:cNvSpPr txBox="1">
                <a:spLocks noChangeArrowheads="1"/>
              </p:cNvSpPr>
              <p:nvPr/>
            </p:nvSpPr>
            <p:spPr bwMode="auto">
              <a:xfrm>
                <a:off x="646" y="579"/>
                <a:ext cx="15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f</a:t>
                </a:r>
                <a:endParaRPr lang="zh-CN" altLang="zh-CN" sz="1400"/>
              </a:p>
            </p:txBody>
          </p:sp>
          <p:sp>
            <p:nvSpPr>
              <p:cNvPr id="33845" name="Text Box 29"/>
              <p:cNvSpPr txBox="1">
                <a:spLocks noChangeArrowheads="1"/>
              </p:cNvSpPr>
              <p:nvPr/>
            </p:nvSpPr>
            <p:spPr bwMode="auto">
              <a:xfrm>
                <a:off x="205" y="28"/>
                <a:ext cx="30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P(f)</a:t>
                </a:r>
                <a:endParaRPr lang="zh-CN" altLang="zh-CN" sz="1400"/>
              </a:p>
            </p:txBody>
          </p:sp>
        </p:grpSp>
        <p:grpSp>
          <p:nvGrpSpPr>
            <p:cNvPr id="33801" name="Group 30"/>
            <p:cNvGrpSpPr/>
            <p:nvPr/>
          </p:nvGrpSpPr>
          <p:grpSpPr bwMode="auto">
            <a:xfrm>
              <a:off x="2065" y="268"/>
              <a:ext cx="1211" cy="664"/>
              <a:chOff x="0" y="27"/>
              <a:chExt cx="1211" cy="664"/>
            </a:xfrm>
          </p:grpSpPr>
          <p:grpSp>
            <p:nvGrpSpPr>
              <p:cNvPr id="33834" name="Group 31"/>
              <p:cNvGrpSpPr/>
              <p:nvPr/>
            </p:nvGrpSpPr>
            <p:grpSpPr bwMode="auto">
              <a:xfrm>
                <a:off x="0" y="206"/>
                <a:ext cx="1057" cy="485"/>
                <a:chOff x="0" y="0"/>
                <a:chExt cx="1057" cy="485"/>
              </a:xfrm>
            </p:grpSpPr>
            <p:sp>
              <p:nvSpPr>
                <p:cNvPr id="33837" name="Line 32"/>
                <p:cNvSpPr>
                  <a:spLocks noChangeShapeType="1"/>
                </p:cNvSpPr>
                <p:nvPr/>
              </p:nvSpPr>
              <p:spPr bwMode="auto">
                <a:xfrm>
                  <a:off x="0" y="419"/>
                  <a:ext cx="30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grpSp>
              <p:nvGrpSpPr>
                <p:cNvPr id="33838" name="Group 33"/>
                <p:cNvGrpSpPr/>
                <p:nvPr/>
              </p:nvGrpSpPr>
              <p:grpSpPr bwMode="auto">
                <a:xfrm>
                  <a:off x="346" y="0"/>
                  <a:ext cx="710" cy="243"/>
                  <a:chOff x="0" y="0"/>
                  <a:chExt cx="1056" cy="288"/>
                </a:xfrm>
              </p:grpSpPr>
              <p:sp>
                <p:nvSpPr>
                  <p:cNvPr id="33840" name="Line 34"/>
                  <p:cNvSpPr>
                    <a:spLocks noChangeShapeType="1"/>
                  </p:cNvSpPr>
                  <p:nvPr/>
                </p:nvSpPr>
                <p:spPr bwMode="auto">
                  <a:xfrm>
                    <a:off x="0" y="288"/>
                    <a:ext cx="105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1" name="AutoShape 35"/>
                  <p:cNvSpPr>
                    <a:spLocks noChangeArrowheads="1"/>
                  </p:cNvSpPr>
                  <p:nvPr/>
                </p:nvSpPr>
                <p:spPr bwMode="auto">
                  <a:xfrm rot="-5400672">
                    <a:off x="384" y="-96"/>
                    <a:ext cx="144" cy="624"/>
                  </a:xfrm>
                  <a:prstGeom prst="flowChartDelay">
                    <a:avLst/>
                  </a:prstGeom>
                  <a:solidFill>
                    <a:srgbClr val="CC99FF"/>
                  </a:solidFill>
                  <a:ln w="9525">
                    <a:solidFill>
                      <a:schemeClr val="tx1"/>
                    </a:solidFill>
                    <a:miter lim="800000"/>
                  </a:ln>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42" name="Line 36"/>
                  <p:cNvSpPr>
                    <a:spLocks noChangeShapeType="1"/>
                  </p:cNvSpPr>
                  <p:nvPr/>
                </p:nvSpPr>
                <p:spPr bwMode="auto">
                  <a:xfrm flipV="1">
                    <a:off x="432" y="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3839" name="Text Box 37"/>
                <p:cNvSpPr txBox="1">
                  <a:spLocks noChangeArrowheads="1"/>
                </p:cNvSpPr>
                <p:nvPr/>
              </p:nvSpPr>
              <p:spPr bwMode="auto">
                <a:xfrm>
                  <a:off x="269" y="298"/>
                  <a:ext cx="7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50000"/>
                    </a:spcBef>
                    <a:buFontTx/>
                    <a:buNone/>
                  </a:pPr>
                  <a:r>
                    <a:rPr lang="zh-CN" altLang="zh-CN" sz="2000"/>
                    <a:t>宽带信号</a:t>
                  </a:r>
                  <a:endParaRPr lang="zh-CN" altLang="zh-CN" sz="2000"/>
                </a:p>
              </p:txBody>
            </p:sp>
          </p:grpSp>
          <p:sp>
            <p:nvSpPr>
              <p:cNvPr id="33835" name="Text Box 38"/>
              <p:cNvSpPr txBox="1">
                <a:spLocks noChangeArrowheads="1"/>
              </p:cNvSpPr>
              <p:nvPr/>
            </p:nvSpPr>
            <p:spPr bwMode="auto">
              <a:xfrm>
                <a:off x="479" y="27"/>
                <a:ext cx="301"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P(f)</a:t>
                </a:r>
                <a:endParaRPr lang="zh-CN" altLang="zh-CN" sz="1400"/>
              </a:p>
            </p:txBody>
          </p:sp>
          <p:sp>
            <p:nvSpPr>
              <p:cNvPr id="33836" name="Text Box 39"/>
              <p:cNvSpPr txBox="1">
                <a:spLocks noChangeArrowheads="1"/>
              </p:cNvSpPr>
              <p:nvPr/>
            </p:nvSpPr>
            <p:spPr bwMode="auto">
              <a:xfrm>
                <a:off x="1052" y="353"/>
                <a:ext cx="15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f</a:t>
                </a:r>
                <a:endParaRPr lang="zh-CN" altLang="zh-CN" sz="1400"/>
              </a:p>
            </p:txBody>
          </p:sp>
        </p:grpSp>
        <p:grpSp>
          <p:nvGrpSpPr>
            <p:cNvPr id="33802" name="Group 40"/>
            <p:cNvGrpSpPr/>
            <p:nvPr/>
          </p:nvGrpSpPr>
          <p:grpSpPr bwMode="auto">
            <a:xfrm>
              <a:off x="3642" y="748"/>
              <a:ext cx="1026" cy="806"/>
              <a:chOff x="0" y="28"/>
              <a:chExt cx="1026" cy="806"/>
            </a:xfrm>
          </p:grpSpPr>
          <p:grpSp>
            <p:nvGrpSpPr>
              <p:cNvPr id="33825" name="Group 41"/>
              <p:cNvGrpSpPr/>
              <p:nvPr/>
            </p:nvGrpSpPr>
            <p:grpSpPr bwMode="auto">
              <a:xfrm>
                <a:off x="0" y="178"/>
                <a:ext cx="925" cy="656"/>
                <a:chOff x="0" y="0"/>
                <a:chExt cx="925" cy="656"/>
              </a:xfrm>
            </p:grpSpPr>
            <p:grpSp>
              <p:nvGrpSpPr>
                <p:cNvPr id="33828" name="Group 42"/>
                <p:cNvGrpSpPr/>
                <p:nvPr/>
              </p:nvGrpSpPr>
              <p:grpSpPr bwMode="auto">
                <a:xfrm>
                  <a:off x="93" y="0"/>
                  <a:ext cx="832" cy="303"/>
                  <a:chOff x="0" y="0"/>
                  <a:chExt cx="1536" cy="289"/>
                </a:xfrm>
              </p:grpSpPr>
              <p:sp>
                <p:nvSpPr>
                  <p:cNvPr id="33831" name="AutoShape 43"/>
                  <p:cNvSpPr>
                    <a:spLocks noChangeArrowheads="1"/>
                  </p:cNvSpPr>
                  <p:nvPr/>
                </p:nvSpPr>
                <p:spPr bwMode="auto">
                  <a:xfrm rot="-5400672">
                    <a:off x="642" y="-215"/>
                    <a:ext cx="97" cy="912"/>
                  </a:xfrm>
                  <a:prstGeom prst="flowChartDelay">
                    <a:avLst/>
                  </a:prstGeom>
                  <a:solidFill>
                    <a:srgbClr val="FFFF99"/>
                  </a:solidFill>
                  <a:ln w="9525">
                    <a:solidFill>
                      <a:schemeClr val="tx1"/>
                    </a:solidFill>
                    <a:miter lim="800000"/>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32" name="Line 44"/>
                  <p:cNvSpPr>
                    <a:spLocks noChangeShapeType="1"/>
                  </p:cNvSpPr>
                  <p:nvPr/>
                </p:nvSpPr>
                <p:spPr bwMode="auto">
                  <a:xfrm>
                    <a:off x="0" y="288"/>
                    <a:ext cx="15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3" name="Line 45"/>
                  <p:cNvSpPr>
                    <a:spLocks noChangeShapeType="1"/>
                  </p:cNvSpPr>
                  <p:nvPr/>
                </p:nvSpPr>
                <p:spPr bwMode="auto">
                  <a:xfrm flipV="1">
                    <a:off x="672" y="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3829" name="Text Box 46"/>
                <p:cNvSpPr txBox="1">
                  <a:spLocks noChangeArrowheads="1"/>
                </p:cNvSpPr>
                <p:nvPr/>
              </p:nvSpPr>
              <p:spPr bwMode="auto">
                <a:xfrm>
                  <a:off x="360" y="469"/>
                  <a:ext cx="45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50000"/>
                    </a:spcBef>
                    <a:buFontTx/>
                    <a:buNone/>
                  </a:pPr>
                  <a:r>
                    <a:rPr lang="zh-CN" altLang="zh-CN" sz="2000"/>
                    <a:t>噪声</a:t>
                  </a:r>
                  <a:endParaRPr lang="zh-CN" altLang="zh-CN" sz="2000"/>
                </a:p>
              </p:txBody>
            </p:sp>
            <p:sp>
              <p:nvSpPr>
                <p:cNvPr id="33830" name="AutoShape 47"/>
                <p:cNvSpPr>
                  <a:spLocks noChangeArrowheads="1"/>
                </p:cNvSpPr>
                <p:nvPr/>
              </p:nvSpPr>
              <p:spPr bwMode="auto">
                <a:xfrm>
                  <a:off x="0" y="495"/>
                  <a:ext cx="347" cy="144"/>
                </a:xfrm>
                <a:prstGeom prst="leftArrow">
                  <a:avLst>
                    <a:gd name="adj1" fmla="val 50000"/>
                    <a:gd name="adj2" fmla="val 60243"/>
                  </a:avLst>
                </a:prstGeom>
                <a:solidFill>
                  <a:srgbClr val="FF9966"/>
                </a:solidFill>
                <a:ln w="9525">
                  <a:solidFill>
                    <a:schemeClr val="tx1"/>
                  </a:solidFill>
                  <a:miter lim="800000"/>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grpSp>
          <p:sp>
            <p:nvSpPr>
              <p:cNvPr id="33826" name="Text Box 48"/>
              <p:cNvSpPr txBox="1">
                <a:spLocks noChangeArrowheads="1"/>
              </p:cNvSpPr>
              <p:nvPr/>
            </p:nvSpPr>
            <p:spPr bwMode="auto">
              <a:xfrm>
                <a:off x="293" y="28"/>
                <a:ext cx="30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P(f)</a:t>
                </a:r>
                <a:endParaRPr lang="zh-CN" altLang="zh-CN" sz="1400"/>
              </a:p>
            </p:txBody>
          </p:sp>
          <p:sp>
            <p:nvSpPr>
              <p:cNvPr id="33827" name="Text Box 49"/>
              <p:cNvSpPr txBox="1">
                <a:spLocks noChangeArrowheads="1"/>
              </p:cNvSpPr>
              <p:nvPr/>
            </p:nvSpPr>
            <p:spPr bwMode="auto">
              <a:xfrm>
                <a:off x="866" y="407"/>
                <a:ext cx="16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f</a:t>
                </a:r>
                <a:endParaRPr lang="zh-CN" altLang="zh-CN" sz="1400"/>
              </a:p>
            </p:txBody>
          </p:sp>
        </p:grpSp>
        <p:grpSp>
          <p:nvGrpSpPr>
            <p:cNvPr id="33803" name="Group 50"/>
            <p:cNvGrpSpPr/>
            <p:nvPr/>
          </p:nvGrpSpPr>
          <p:grpSpPr bwMode="auto">
            <a:xfrm>
              <a:off x="2718" y="2181"/>
              <a:ext cx="1614" cy="641"/>
              <a:chOff x="0" y="43"/>
              <a:chExt cx="1614" cy="641"/>
            </a:xfrm>
          </p:grpSpPr>
          <p:grpSp>
            <p:nvGrpSpPr>
              <p:cNvPr id="33814" name="Group 51"/>
              <p:cNvGrpSpPr/>
              <p:nvPr/>
            </p:nvGrpSpPr>
            <p:grpSpPr bwMode="auto">
              <a:xfrm>
                <a:off x="0" y="43"/>
                <a:ext cx="1497" cy="588"/>
                <a:chOff x="0" y="43"/>
                <a:chExt cx="1497" cy="588"/>
              </a:xfrm>
            </p:grpSpPr>
            <p:sp>
              <p:nvSpPr>
                <p:cNvPr id="33817" name="Line 52"/>
                <p:cNvSpPr>
                  <a:spLocks noChangeShapeType="1"/>
                </p:cNvSpPr>
                <p:nvPr/>
              </p:nvSpPr>
              <p:spPr bwMode="auto">
                <a:xfrm flipH="1">
                  <a:off x="0" y="116"/>
                  <a:ext cx="27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33818" name="Group 53"/>
                <p:cNvGrpSpPr/>
                <p:nvPr/>
              </p:nvGrpSpPr>
              <p:grpSpPr bwMode="auto">
                <a:xfrm>
                  <a:off x="129" y="43"/>
                  <a:ext cx="1368" cy="588"/>
                  <a:chOff x="0" y="43"/>
                  <a:chExt cx="1368" cy="588"/>
                </a:xfrm>
              </p:grpSpPr>
              <p:grpSp>
                <p:nvGrpSpPr>
                  <p:cNvPr id="33819" name="Group 54"/>
                  <p:cNvGrpSpPr/>
                  <p:nvPr/>
                </p:nvGrpSpPr>
                <p:grpSpPr bwMode="auto">
                  <a:xfrm>
                    <a:off x="180" y="309"/>
                    <a:ext cx="1188" cy="322"/>
                    <a:chOff x="0" y="0"/>
                    <a:chExt cx="1536" cy="289"/>
                  </a:xfrm>
                </p:grpSpPr>
                <p:sp>
                  <p:nvSpPr>
                    <p:cNvPr id="33821" name="AutoShape 55"/>
                    <p:cNvSpPr>
                      <a:spLocks noChangeArrowheads="1"/>
                    </p:cNvSpPr>
                    <p:nvPr/>
                  </p:nvSpPr>
                  <p:spPr bwMode="auto">
                    <a:xfrm rot="-5400672">
                      <a:off x="642" y="-215"/>
                      <a:ext cx="97" cy="912"/>
                    </a:xfrm>
                    <a:prstGeom prst="flowChartDelay">
                      <a:avLst/>
                    </a:prstGeom>
                    <a:solidFill>
                      <a:srgbClr val="FFFF99"/>
                    </a:solidFill>
                    <a:ln w="9525">
                      <a:solidFill>
                        <a:schemeClr val="tx1"/>
                      </a:solidFill>
                      <a:miter lim="800000"/>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22" name="Line 56"/>
                    <p:cNvSpPr>
                      <a:spLocks noChangeShapeType="1"/>
                    </p:cNvSpPr>
                    <p:nvPr/>
                  </p:nvSpPr>
                  <p:spPr bwMode="auto">
                    <a:xfrm>
                      <a:off x="0" y="288"/>
                      <a:ext cx="15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3" name="AutoShape 57"/>
                    <p:cNvSpPr>
                      <a:spLocks noChangeArrowheads="1"/>
                    </p:cNvSpPr>
                    <p:nvPr/>
                  </p:nvSpPr>
                  <p:spPr bwMode="auto">
                    <a:xfrm rot="-5400672">
                      <a:off x="624" y="-96"/>
                      <a:ext cx="144" cy="624"/>
                    </a:xfrm>
                    <a:prstGeom prst="flowChartDelay">
                      <a:avLst/>
                    </a:prstGeom>
                    <a:solidFill>
                      <a:srgbClr val="CC99FF"/>
                    </a:solidFill>
                    <a:ln w="9525">
                      <a:solidFill>
                        <a:schemeClr val="tx1"/>
                      </a:solidFill>
                      <a:miter lim="800000"/>
                    </a:ln>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24" name="Line 58"/>
                    <p:cNvSpPr>
                      <a:spLocks noChangeShapeType="1"/>
                    </p:cNvSpPr>
                    <p:nvPr/>
                  </p:nvSpPr>
                  <p:spPr bwMode="auto">
                    <a:xfrm flipV="1">
                      <a:off x="672" y="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3820" name="Text Box 59"/>
                  <p:cNvSpPr txBox="1">
                    <a:spLocks noChangeArrowheads="1"/>
                  </p:cNvSpPr>
                  <p:nvPr/>
                </p:nvSpPr>
                <p:spPr bwMode="auto">
                  <a:xfrm>
                    <a:off x="0" y="43"/>
                    <a:ext cx="121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50000"/>
                      </a:spcBef>
                      <a:buFontTx/>
                      <a:buNone/>
                    </a:pPr>
                    <a:r>
                      <a:rPr lang="zh-CN" altLang="zh-CN" sz="2000"/>
                      <a:t>噪声+宽带信号</a:t>
                    </a:r>
                    <a:endParaRPr lang="zh-CN" altLang="zh-CN" sz="2000"/>
                  </a:p>
                </p:txBody>
              </p:sp>
            </p:grpSp>
          </p:grpSp>
          <p:sp>
            <p:nvSpPr>
              <p:cNvPr id="33815" name="Text Box 60"/>
              <p:cNvSpPr txBox="1">
                <a:spLocks noChangeArrowheads="1"/>
              </p:cNvSpPr>
              <p:nvPr/>
            </p:nvSpPr>
            <p:spPr bwMode="auto">
              <a:xfrm>
                <a:off x="834" y="271"/>
                <a:ext cx="301"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P(f)</a:t>
                </a:r>
                <a:endParaRPr lang="zh-CN" altLang="zh-CN" sz="1400"/>
              </a:p>
            </p:txBody>
          </p:sp>
          <p:sp>
            <p:nvSpPr>
              <p:cNvPr id="33816" name="Text Box 61"/>
              <p:cNvSpPr txBox="1">
                <a:spLocks noChangeArrowheads="1"/>
              </p:cNvSpPr>
              <p:nvPr/>
            </p:nvSpPr>
            <p:spPr bwMode="auto">
              <a:xfrm>
                <a:off x="1455" y="541"/>
                <a:ext cx="15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f</a:t>
                </a:r>
                <a:endParaRPr lang="zh-CN" altLang="zh-CN" sz="1400"/>
              </a:p>
            </p:txBody>
          </p:sp>
        </p:grpSp>
        <p:grpSp>
          <p:nvGrpSpPr>
            <p:cNvPr id="33804" name="Group 62"/>
            <p:cNvGrpSpPr/>
            <p:nvPr/>
          </p:nvGrpSpPr>
          <p:grpSpPr bwMode="auto">
            <a:xfrm>
              <a:off x="31" y="2065"/>
              <a:ext cx="1421" cy="756"/>
              <a:chOff x="0" y="42"/>
              <a:chExt cx="1421" cy="756"/>
            </a:xfrm>
          </p:grpSpPr>
          <p:grpSp>
            <p:nvGrpSpPr>
              <p:cNvPr id="33805" name="Group 63"/>
              <p:cNvGrpSpPr/>
              <p:nvPr/>
            </p:nvGrpSpPr>
            <p:grpSpPr bwMode="auto">
              <a:xfrm>
                <a:off x="0" y="42"/>
                <a:ext cx="1288" cy="734"/>
                <a:chOff x="0" y="42"/>
                <a:chExt cx="1288" cy="734"/>
              </a:xfrm>
            </p:grpSpPr>
            <p:grpSp>
              <p:nvGrpSpPr>
                <p:cNvPr id="33808" name="Group 64"/>
                <p:cNvGrpSpPr/>
                <p:nvPr/>
              </p:nvGrpSpPr>
              <p:grpSpPr bwMode="auto">
                <a:xfrm>
                  <a:off x="77" y="293"/>
                  <a:ext cx="1173" cy="483"/>
                  <a:chOff x="0" y="0"/>
                  <a:chExt cx="1536" cy="721"/>
                </a:xfrm>
              </p:grpSpPr>
              <p:sp>
                <p:nvSpPr>
                  <p:cNvPr id="33810" name="AutoShape 65"/>
                  <p:cNvSpPr>
                    <a:spLocks noChangeArrowheads="1"/>
                  </p:cNvSpPr>
                  <p:nvPr/>
                </p:nvSpPr>
                <p:spPr bwMode="auto">
                  <a:xfrm rot="-5400672">
                    <a:off x="642" y="212"/>
                    <a:ext cx="97" cy="912"/>
                  </a:xfrm>
                  <a:prstGeom prst="flowChartDelay">
                    <a:avLst/>
                  </a:prstGeom>
                  <a:solidFill>
                    <a:srgbClr val="FFFF99"/>
                  </a:solidFill>
                  <a:ln w="9525">
                    <a:solidFill>
                      <a:schemeClr val="tx1"/>
                    </a:solidFill>
                    <a:miter lim="800000"/>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11" name="Line 66"/>
                  <p:cNvSpPr>
                    <a:spLocks noChangeShapeType="1"/>
                  </p:cNvSpPr>
                  <p:nvPr/>
                </p:nvSpPr>
                <p:spPr bwMode="auto">
                  <a:xfrm>
                    <a:off x="0" y="720"/>
                    <a:ext cx="15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2" name="AutoShape 67"/>
                  <p:cNvSpPr>
                    <a:spLocks noChangeArrowheads="1"/>
                  </p:cNvSpPr>
                  <p:nvPr/>
                </p:nvSpPr>
                <p:spPr bwMode="auto">
                  <a:xfrm rot="-5380411">
                    <a:off x="427" y="427"/>
                    <a:ext cx="479" cy="96"/>
                  </a:xfrm>
                  <a:prstGeom prst="flowChartDelay">
                    <a:avLst/>
                  </a:prstGeom>
                  <a:solidFill>
                    <a:srgbClr val="CC99FF"/>
                  </a:solidFill>
                  <a:ln w="9525">
                    <a:solidFill>
                      <a:schemeClr val="tx1"/>
                    </a:solidFill>
                    <a:miter lim="800000"/>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endParaRPr lang="zh-CN" altLang="en-US" sz="1800"/>
                  </a:p>
                </p:txBody>
              </p:sp>
              <p:sp>
                <p:nvSpPr>
                  <p:cNvPr id="33813" name="Line 68"/>
                  <p:cNvSpPr>
                    <a:spLocks noChangeShapeType="1"/>
                  </p:cNvSpPr>
                  <p:nvPr/>
                </p:nvSpPr>
                <p:spPr bwMode="auto">
                  <a:xfrm flipV="1">
                    <a:off x="672" y="0"/>
                    <a:ext cx="0" cy="72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3809" name="Text Box 69"/>
                <p:cNvSpPr txBox="1">
                  <a:spLocks noChangeArrowheads="1"/>
                </p:cNvSpPr>
                <p:nvPr/>
              </p:nvSpPr>
              <p:spPr bwMode="auto">
                <a:xfrm>
                  <a:off x="0" y="42"/>
                  <a:ext cx="12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50000"/>
                    </a:spcBef>
                    <a:buFontTx/>
                    <a:buNone/>
                  </a:pPr>
                  <a:r>
                    <a:rPr lang="zh-CN" altLang="zh-CN" sz="2000"/>
                    <a:t>信号与噪声分离</a:t>
                  </a:r>
                  <a:endParaRPr lang="zh-CN" altLang="zh-CN" sz="2000"/>
                </a:p>
              </p:txBody>
            </p:sp>
          </p:grpSp>
          <p:sp>
            <p:nvSpPr>
              <p:cNvPr id="33806" name="Text Box 70"/>
              <p:cNvSpPr txBox="1">
                <a:spLocks noChangeArrowheads="1"/>
              </p:cNvSpPr>
              <p:nvPr/>
            </p:nvSpPr>
            <p:spPr bwMode="auto">
              <a:xfrm>
                <a:off x="593" y="291"/>
                <a:ext cx="301"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P(f)</a:t>
                </a:r>
                <a:endParaRPr lang="zh-CN" altLang="zh-CN" sz="1400"/>
              </a:p>
            </p:txBody>
          </p:sp>
          <p:sp>
            <p:nvSpPr>
              <p:cNvPr id="33807" name="Text Box 71"/>
              <p:cNvSpPr txBox="1">
                <a:spLocks noChangeArrowheads="1"/>
              </p:cNvSpPr>
              <p:nvPr/>
            </p:nvSpPr>
            <p:spPr bwMode="auto">
              <a:xfrm>
                <a:off x="1262" y="655"/>
                <a:ext cx="15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zh-CN" sz="1400"/>
                  <a:t>f</a:t>
                </a:r>
                <a:endParaRPr lang="zh-CN" altLang="zh-CN" sz="1400"/>
              </a:p>
            </p:txBody>
          </p:sp>
        </p:grpSp>
      </p:grpSp>
    </p:spTree>
  </p:cSld>
  <p:clrMapOvr>
    <a:masterClrMapping/>
  </p:clrMapOvr>
  <p:transition spd="slow"/>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oZGlkIjoiZDg4OGFlMDI1NDBlNjRmZGE3ZDBiOWM0NWViMWY2ZWY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accent2"/>
            </a:solidFill>
            <a:effectLst>
              <a:outerShdw blurRad="38100" dist="38100" dir="2700000" algn="tl">
                <a:srgbClr val="000000">
                  <a:alpha val="43137"/>
                </a:srgbClr>
              </a:outerShdw>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accent2"/>
            </a:solidFill>
            <a:effectLst>
              <a:outerShdw blurRad="38100" dist="38100" dir="2700000" algn="tl">
                <a:srgbClr val="000000">
                  <a:alpha val="43137"/>
                </a:srgbClr>
              </a:outerShdw>
            </a:effectLst>
            <a:latin typeface="Arial" panose="020B0604020202020204" pitchFamily="34"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19320</Words>
  <Application>WPS 演示</Application>
  <PresentationFormat>全屏显示(4:3)</PresentationFormat>
  <Paragraphs>1100</Paragraphs>
  <Slides>161</Slides>
  <Notes>63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161</vt:i4>
      </vt:variant>
    </vt:vector>
  </HeadingPairs>
  <TitlesOfParts>
    <vt:vector size="184" baseType="lpstr">
      <vt:lpstr>Arial</vt:lpstr>
      <vt:lpstr>宋体</vt:lpstr>
      <vt:lpstr>Wingdings</vt:lpstr>
      <vt:lpstr>楷体_GB2312</vt:lpstr>
      <vt:lpstr>新宋体</vt:lpstr>
      <vt:lpstr>Tahoma</vt:lpstr>
      <vt:lpstr>Times New Roman</vt:lpstr>
      <vt:lpstr>ˎ̥</vt:lpstr>
      <vt:lpstr>Segoe Print</vt:lpstr>
      <vt:lpstr>方正大黑简体</vt:lpstr>
      <vt:lpstr>黑体</vt:lpstr>
      <vt:lpstr>方正兰亭粗黑简体</vt:lpstr>
      <vt:lpstr>微软雅黑</vt:lpstr>
      <vt:lpstr>Arial Unicode MS</vt:lpstr>
      <vt:lpstr>Calibri</vt:lpstr>
      <vt:lpstr>Verdana</vt:lpstr>
      <vt:lpstr>Cambria Math</vt:lpstr>
      <vt:lpstr>Courier New</vt:lpstr>
      <vt:lpstr>默认设计模板</vt:lpstr>
      <vt:lpstr>Equation.DSMT4</vt:lpstr>
      <vt:lpstr>Equation.DSMT4</vt:lpstr>
      <vt:lpstr>Word.Picture.8</vt:lpstr>
      <vt:lpstr>Equation.3</vt:lpstr>
      <vt:lpstr>PowerPoint 演示文稿</vt:lpstr>
      <vt:lpstr>PowerPoint 演示文稿</vt:lpstr>
      <vt:lpstr>PowerPoint 演示文稿</vt:lpstr>
      <vt:lpstr>PowerPoint 演示文稿</vt:lpstr>
      <vt:lpstr>一、抗衰落技术的基本原理</vt:lpstr>
      <vt:lpstr>PowerPoint 演示文稿</vt:lpstr>
      <vt:lpstr>3.1 分集接收技术</vt:lpstr>
      <vt:lpstr>PowerPoint 演示文稿</vt:lpstr>
      <vt:lpstr>PowerPoint 演示文稿</vt:lpstr>
      <vt:lpstr>二、分集技术的基本概念</vt:lpstr>
      <vt:lpstr>2.分集技术的分类</vt:lpstr>
      <vt:lpstr>三、分集技术的分类</vt:lpstr>
      <vt:lpstr>三、分集技术的分类</vt:lpstr>
      <vt:lpstr>三、分集技术的分类</vt:lpstr>
      <vt:lpstr>四、典型的分集方式</vt:lpstr>
      <vt:lpstr>PowerPoint 演示文稿</vt:lpstr>
      <vt:lpstr>极化分集</vt:lpstr>
      <vt:lpstr>PowerPoint 演示文稿</vt:lpstr>
      <vt:lpstr>角度分集</vt:lpstr>
      <vt:lpstr>PowerPoint 演示文稿</vt:lpstr>
      <vt:lpstr>（2）频率分集</vt:lpstr>
      <vt:lpstr>PowerPoint 演示文稿</vt:lpstr>
      <vt:lpstr>四、典型的分集方式</vt:lpstr>
      <vt:lpstr>四、典型的分集方式</vt:lpstr>
      <vt:lpstr>典型的分集应用</vt:lpstr>
      <vt:lpstr>2) 隐分集技术</vt:lpstr>
      <vt:lpstr>2) 隐分集技术</vt:lpstr>
      <vt:lpstr>2) 隐分集技术</vt:lpstr>
      <vt:lpstr>2) 隐分集技术</vt:lpstr>
      <vt:lpstr>2) 隐分集技术</vt:lpstr>
      <vt:lpstr>2) 隐分集技术</vt:lpstr>
      <vt:lpstr>PowerPoint 演示文稿</vt:lpstr>
      <vt:lpstr>PowerPoint 演示文稿</vt:lpstr>
      <vt:lpstr>PowerPoint 演示文稿</vt:lpstr>
      <vt:lpstr>五、 分集信号的合并</vt:lpstr>
      <vt:lpstr>PowerPoint 演示文稿</vt:lpstr>
      <vt:lpstr>PowerPoint 演示文稿</vt:lpstr>
      <vt:lpstr>五、 分集信号的合并</vt:lpstr>
      <vt:lpstr>PowerPoint 演示文稿</vt:lpstr>
      <vt:lpstr>分集合并技术概述</vt:lpstr>
      <vt:lpstr>PowerPoint 演示文稿</vt:lpstr>
      <vt:lpstr>3.2 均衡技术</vt:lpstr>
      <vt:lpstr>一、自适应均衡原理</vt:lpstr>
      <vt:lpstr>一、自适应均衡原理</vt:lpstr>
      <vt:lpstr>一、自适应均衡原理</vt:lpstr>
      <vt:lpstr>一、自适应均衡原理</vt:lpstr>
      <vt:lpstr>PowerPoint 演示文稿</vt:lpstr>
      <vt:lpstr>PowerPoint 演示文稿</vt:lpstr>
      <vt:lpstr>PowerPoint 演示文稿</vt:lpstr>
      <vt:lpstr>PowerPoint 演示文稿</vt:lpstr>
      <vt:lpstr>PowerPoint 演示文稿</vt:lpstr>
      <vt:lpstr>2）按照频谱效率分类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基本术语：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扩频技术 3.4.1 概述   </vt:lpstr>
      <vt:lpstr>      </vt:lpstr>
      <vt:lpstr>PowerPoint 演示文稿</vt:lpstr>
      <vt:lpstr>PowerPoint 演示文稿</vt:lpstr>
      <vt:lpstr>PowerPoint 演示文稿</vt:lpstr>
      <vt:lpstr>        扩频抗干扰容限</vt:lpstr>
      <vt:lpstr>3.4.2 扩频技术的分类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 扩频调制技术</vt:lpstr>
      <vt:lpstr>PowerPoint 演示文稿</vt:lpstr>
      <vt:lpstr>3.5.1 多载波传输系统</vt:lpstr>
      <vt:lpstr>PowerPoint 演示文稿</vt:lpstr>
      <vt:lpstr>PowerPoint 演示文稿</vt:lpstr>
      <vt:lpstr>PowerPoint 演示文稿</vt:lpstr>
      <vt:lpstr>PowerPoint 演示文稿</vt:lpstr>
      <vt:lpstr>PowerPoint 演示文稿</vt:lpstr>
      <vt:lpstr>PowerPoint 演示文稿</vt:lpstr>
      <vt:lpstr>3.5.2 正交频分复用OFDM调制 1.OFDM基本原理</vt:lpstr>
      <vt:lpstr>3.5.2 正交频分复用OFDM调制 1.OFDM基本原理</vt:lpstr>
      <vt:lpstr>二、OFDM基本原理</vt:lpstr>
      <vt:lpstr>PowerPoint 演示文稿</vt:lpstr>
      <vt:lpstr>PowerPoint 演示文稿</vt:lpstr>
      <vt:lpstr>     缺点：存在码间干扰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4.  OFDM的特点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OFDM系统关键技术</vt:lpstr>
      <vt:lpstr>OFDM系统关键技术（4）</vt:lpstr>
      <vt:lpstr>PowerPoint 演示文稿</vt:lpstr>
      <vt:lpstr>PowerPoint 演示文稿</vt:lpstr>
      <vt:lpstr>PowerPoint 演示文稿</vt:lpstr>
      <vt:lpstr>3.6 MIMO技术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四、发射分集与空时编码</vt:lpstr>
      <vt:lpstr>四、发射分集与空时编码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杨倩</cp:lastModifiedBy>
  <cp:revision>410</cp:revision>
  <dcterms:created xsi:type="dcterms:W3CDTF">2005-12-21T03:20:00Z</dcterms:created>
  <dcterms:modified xsi:type="dcterms:W3CDTF">2025-03-03T15:51:49Z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26648D3E97BC40C3A3ABF1271F07F848_12</vt:lpwstr>
  </property>
  <property fmtid="{D5CDD505-2E9C-101B-9397-08002B2CF9AE}" pid="3" name="KSOProductBuildVer">
    <vt:lpwstr>2052-12.1.0.15712</vt:lpwstr>
  </property>
</Properties>
</file>